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4" r:id="rId2"/>
  </p:sldMasterIdLst>
  <p:notesMasterIdLst>
    <p:notesMasterId r:id="rId80"/>
  </p:notesMasterIdLst>
  <p:sldIdLst>
    <p:sldId id="423" r:id="rId3"/>
    <p:sldId id="302" r:id="rId4"/>
    <p:sldId id="303" r:id="rId5"/>
    <p:sldId id="304" r:id="rId6"/>
    <p:sldId id="305" r:id="rId7"/>
    <p:sldId id="306" r:id="rId8"/>
    <p:sldId id="310" r:id="rId9"/>
    <p:sldId id="307" r:id="rId10"/>
    <p:sldId id="308" r:id="rId11"/>
    <p:sldId id="311" r:id="rId12"/>
    <p:sldId id="312" r:id="rId13"/>
    <p:sldId id="313" r:id="rId14"/>
    <p:sldId id="314" r:id="rId15"/>
    <p:sldId id="309" r:id="rId16"/>
    <p:sldId id="315" r:id="rId17"/>
    <p:sldId id="316" r:id="rId18"/>
    <p:sldId id="318" r:id="rId19"/>
    <p:sldId id="317" r:id="rId20"/>
    <p:sldId id="319" r:id="rId21"/>
    <p:sldId id="320" r:id="rId22"/>
    <p:sldId id="321" r:id="rId23"/>
    <p:sldId id="322" r:id="rId24"/>
    <p:sldId id="327" r:id="rId25"/>
    <p:sldId id="323" r:id="rId26"/>
    <p:sldId id="324" r:id="rId27"/>
    <p:sldId id="325" r:id="rId28"/>
    <p:sldId id="328" r:id="rId29"/>
    <p:sldId id="326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1" r:id="rId42"/>
    <p:sldId id="342" r:id="rId43"/>
    <p:sldId id="340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7" r:id="rId58"/>
    <p:sldId id="356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60000"/>
      <a:buFont typeface="Wingdings" panose="05000000000000000000" pitchFamily="2" charset="2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60000"/>
      <a:buFont typeface="Wingdings" panose="05000000000000000000" pitchFamily="2" charset="2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60000"/>
      <a:buFont typeface="Wingdings" panose="05000000000000000000" pitchFamily="2" charset="2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60000"/>
      <a:buFont typeface="Wingdings" panose="05000000000000000000" pitchFamily="2" charset="2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60000"/>
      <a:buFont typeface="Wingdings" panose="05000000000000000000" pitchFamily="2" charset="2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6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AC3"/>
    <a:srgbClr val="F0B6E9"/>
    <a:srgbClr val="B2F4B5"/>
    <a:srgbClr val="B0EAF6"/>
    <a:srgbClr val="A8FAFE"/>
    <a:srgbClr val="00FF00"/>
    <a:srgbClr val="0000FF"/>
    <a:srgbClr val="BAA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5" d="100"/>
          <a:sy n="85" d="100"/>
        </p:scale>
        <p:origin x="1542" y="78"/>
      </p:cViewPr>
      <p:guideLst>
        <p:guide orient="horz" pos="2160"/>
        <p:guide pos="46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1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17CB1A8-7AE8-4A5C-B150-14028EFCF4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68C9B3B3-202A-4DC6-B3D9-4D6788F56F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5470603A-A386-4BC7-BB87-706B415C3F4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B1CEA174-46D3-44FC-A699-3972CB5123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D91EA226-B23E-4071-8000-0748A6BF81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A227BC2E-CBD4-4654-B478-4F5CC0AF9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9B2F381F-A8A3-48CA-B0BB-7B2AA641F4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>
            <a:extLst>
              <a:ext uri="{FF2B5EF4-FFF2-40B4-BE49-F238E27FC236}">
                <a16:creationId xmlns:a16="http://schemas.microsoft.com/office/drawing/2014/main" id="{42A255D8-13DD-4EF2-9940-F77B3599CC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06499" name="Freeform 3">
              <a:extLst>
                <a:ext uri="{FF2B5EF4-FFF2-40B4-BE49-F238E27FC236}">
                  <a16:creationId xmlns:a16="http://schemas.microsoft.com/office/drawing/2014/main" id="{C8A6540C-291D-421B-861A-CAE9D53D97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0" name="Freeform 4">
              <a:extLst>
                <a:ext uri="{FF2B5EF4-FFF2-40B4-BE49-F238E27FC236}">
                  <a16:creationId xmlns:a16="http://schemas.microsoft.com/office/drawing/2014/main" id="{BB82DEC6-92AB-4653-AA7D-AC39A28206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80 w 2123"/>
                <a:gd name="T1" fmla="*/ 1043 h 1696"/>
                <a:gd name="T2" fmla="*/ 544 w 2123"/>
                <a:gd name="T3" fmla="*/ 683 h 1696"/>
                <a:gd name="T4" fmla="*/ 670 w 2123"/>
                <a:gd name="T5" fmla="*/ 395 h 1696"/>
                <a:gd name="T6" fmla="*/ 927 w 2123"/>
                <a:gd name="T7" fmla="*/ 587 h 1696"/>
                <a:gd name="T8" fmla="*/ 1214 w 2123"/>
                <a:gd name="T9" fmla="*/ 869 h 1696"/>
                <a:gd name="T10" fmla="*/ 1483 w 2123"/>
                <a:gd name="T11" fmla="*/ 1109 h 1696"/>
                <a:gd name="T12" fmla="*/ 1800 w 2123"/>
                <a:gd name="T13" fmla="*/ 1360 h 1696"/>
                <a:gd name="T14" fmla="*/ 1883 w 2123"/>
                <a:gd name="T15" fmla="*/ 1414 h 1696"/>
                <a:gd name="T16" fmla="*/ 1836 w 2123"/>
                <a:gd name="T17" fmla="*/ 1354 h 1696"/>
                <a:gd name="T18" fmla="*/ 1411 w 2123"/>
                <a:gd name="T19" fmla="*/ 1001 h 1696"/>
                <a:gd name="T20" fmla="*/ 1088 w 2123"/>
                <a:gd name="T21" fmla="*/ 683 h 1696"/>
                <a:gd name="T22" fmla="*/ 723 w 2123"/>
                <a:gd name="T23" fmla="*/ 329 h 1696"/>
                <a:gd name="T24" fmla="*/ 999 w 2123"/>
                <a:gd name="T25" fmla="*/ 311 h 1696"/>
                <a:gd name="T26" fmla="*/ 1286 w 2123"/>
                <a:gd name="T27" fmla="*/ 317 h 1696"/>
                <a:gd name="T28" fmla="*/ 1614 w 2123"/>
                <a:gd name="T29" fmla="*/ 269 h 1696"/>
                <a:gd name="T30" fmla="*/ 2123 w 2123"/>
                <a:gd name="T31" fmla="*/ 197 h 1696"/>
                <a:gd name="T32" fmla="*/ 2075 w 2123"/>
                <a:gd name="T33" fmla="*/ 173 h 1696"/>
                <a:gd name="T34" fmla="*/ 1543 w 2123"/>
                <a:gd name="T35" fmla="*/ 257 h 1696"/>
                <a:gd name="T36" fmla="*/ 1208 w 2123"/>
                <a:gd name="T37" fmla="*/ 275 h 1696"/>
                <a:gd name="T38" fmla="*/ 759 w 2123"/>
                <a:gd name="T39" fmla="*/ 257 h 1696"/>
                <a:gd name="T40" fmla="*/ 819 w 2123"/>
                <a:gd name="T41" fmla="*/ 227 h 1696"/>
                <a:gd name="T42" fmla="*/ 1142 w 2123"/>
                <a:gd name="T43" fmla="*/ 0 h 1696"/>
                <a:gd name="T44" fmla="*/ 1088 w 2123"/>
                <a:gd name="T45" fmla="*/ 30 h 1696"/>
                <a:gd name="T46" fmla="*/ 1010 w 2123"/>
                <a:gd name="T47" fmla="*/ 84 h 1696"/>
                <a:gd name="T48" fmla="*/ 855 w 2123"/>
                <a:gd name="T49" fmla="*/ 191 h 1696"/>
                <a:gd name="T50" fmla="*/ 670 w 2123"/>
                <a:gd name="T51" fmla="*/ 281 h 1696"/>
                <a:gd name="T52" fmla="*/ 634 w 2123"/>
                <a:gd name="T53" fmla="*/ 359 h 1696"/>
                <a:gd name="T54" fmla="*/ 305 w 2123"/>
                <a:gd name="T55" fmla="*/ 587 h 1696"/>
                <a:gd name="T56" fmla="*/ 0 w 2123"/>
                <a:gd name="T57" fmla="*/ 725 h 1696"/>
                <a:gd name="T58" fmla="*/ 0 w 2123"/>
                <a:gd name="T59" fmla="*/ 731 h 1696"/>
                <a:gd name="T60" fmla="*/ 0 w 2123"/>
                <a:gd name="T61" fmla="*/ 767 h 1696"/>
                <a:gd name="T62" fmla="*/ 299 w 2123"/>
                <a:gd name="T63" fmla="*/ 635 h 1696"/>
                <a:gd name="T64" fmla="*/ 592 w 2123"/>
                <a:gd name="T65" fmla="*/ 431 h 1696"/>
                <a:gd name="T66" fmla="*/ 508 w 2123"/>
                <a:gd name="T67" fmla="*/ 671 h 1696"/>
                <a:gd name="T68" fmla="*/ 526 w 2123"/>
                <a:gd name="T69" fmla="*/ 995 h 1696"/>
                <a:gd name="T70" fmla="*/ 460 w 2123"/>
                <a:gd name="T71" fmla="*/ 1168 h 1696"/>
                <a:gd name="T72" fmla="*/ 329 w 2123"/>
                <a:gd name="T73" fmla="*/ 1480 h 1696"/>
                <a:gd name="T74" fmla="*/ 323 w 2123"/>
                <a:gd name="T75" fmla="*/ 1696 h 1696"/>
                <a:gd name="T76" fmla="*/ 329 w 2123"/>
                <a:gd name="T77" fmla="*/ 1696 h 1696"/>
                <a:gd name="T78" fmla="*/ 347 w 2123"/>
                <a:gd name="T79" fmla="*/ 1552 h 1696"/>
                <a:gd name="T80" fmla="*/ 580 w 2123"/>
                <a:gd name="T81" fmla="*/ 1043 h 1696"/>
                <a:gd name="T82" fmla="*/ 580 w 2123"/>
                <a:gd name="T83" fmla="*/ 1043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1" name="Freeform 5">
              <a:extLst>
                <a:ext uri="{FF2B5EF4-FFF2-40B4-BE49-F238E27FC236}">
                  <a16:creationId xmlns:a16="http://schemas.microsoft.com/office/drawing/2014/main" id="{9DA9C6D8-65B9-4F12-968A-992440D3C8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2" name="Freeform 6">
              <a:extLst>
                <a:ext uri="{FF2B5EF4-FFF2-40B4-BE49-F238E27FC236}">
                  <a16:creationId xmlns:a16="http://schemas.microsoft.com/office/drawing/2014/main" id="{28F4BBAD-1F53-4157-9A99-8858EC8797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3 w 969"/>
                <a:gd name="T1" fmla="*/ 1186 h 1192"/>
                <a:gd name="T2" fmla="*/ 490 w 969"/>
                <a:gd name="T3" fmla="*/ 1192 h 1192"/>
                <a:gd name="T4" fmla="*/ 580 w 969"/>
                <a:gd name="T5" fmla="*/ 1150 h 1192"/>
                <a:gd name="T6" fmla="*/ 813 w 969"/>
                <a:gd name="T7" fmla="*/ 1085 h 1192"/>
                <a:gd name="T8" fmla="*/ 933 w 969"/>
                <a:gd name="T9" fmla="*/ 1055 h 1192"/>
                <a:gd name="T10" fmla="*/ 759 w 969"/>
                <a:gd name="T11" fmla="*/ 989 h 1192"/>
                <a:gd name="T12" fmla="*/ 556 w 969"/>
                <a:gd name="T13" fmla="*/ 953 h 1192"/>
                <a:gd name="T14" fmla="*/ 197 w 969"/>
                <a:gd name="T15" fmla="*/ 971 h 1192"/>
                <a:gd name="T16" fmla="*/ 299 w 969"/>
                <a:gd name="T17" fmla="*/ 893 h 1192"/>
                <a:gd name="T18" fmla="*/ 496 w 969"/>
                <a:gd name="T19" fmla="*/ 803 h 1192"/>
                <a:gd name="T20" fmla="*/ 694 w 969"/>
                <a:gd name="T21" fmla="*/ 671 h 1192"/>
                <a:gd name="T22" fmla="*/ 700 w 969"/>
                <a:gd name="T23" fmla="*/ 671 h 1192"/>
                <a:gd name="T24" fmla="*/ 712 w 969"/>
                <a:gd name="T25" fmla="*/ 665 h 1192"/>
                <a:gd name="T26" fmla="*/ 753 w 969"/>
                <a:gd name="T27" fmla="*/ 647 h 1192"/>
                <a:gd name="T28" fmla="*/ 777 w 969"/>
                <a:gd name="T29" fmla="*/ 641 h 1192"/>
                <a:gd name="T30" fmla="*/ 789 w 969"/>
                <a:gd name="T31" fmla="*/ 629 h 1192"/>
                <a:gd name="T32" fmla="*/ 795 w 969"/>
                <a:gd name="T33" fmla="*/ 617 h 1192"/>
                <a:gd name="T34" fmla="*/ 789 w 969"/>
                <a:gd name="T35" fmla="*/ 611 h 1192"/>
                <a:gd name="T36" fmla="*/ 783 w 969"/>
                <a:gd name="T37" fmla="*/ 599 h 1192"/>
                <a:gd name="T38" fmla="*/ 783 w 969"/>
                <a:gd name="T39" fmla="*/ 575 h 1192"/>
                <a:gd name="T40" fmla="*/ 795 w 969"/>
                <a:gd name="T41" fmla="*/ 545 h 1192"/>
                <a:gd name="T42" fmla="*/ 807 w 969"/>
                <a:gd name="T43" fmla="*/ 515 h 1192"/>
                <a:gd name="T44" fmla="*/ 825 w 969"/>
                <a:gd name="T45" fmla="*/ 485 h 1192"/>
                <a:gd name="T46" fmla="*/ 837 w 969"/>
                <a:gd name="T47" fmla="*/ 455 h 1192"/>
                <a:gd name="T48" fmla="*/ 843 w 969"/>
                <a:gd name="T49" fmla="*/ 437 h 1192"/>
                <a:gd name="T50" fmla="*/ 849 w 969"/>
                <a:gd name="T51" fmla="*/ 431 h 1192"/>
                <a:gd name="T52" fmla="*/ 849 w 969"/>
                <a:gd name="T53" fmla="*/ 347 h 1192"/>
                <a:gd name="T54" fmla="*/ 849 w 969"/>
                <a:gd name="T55" fmla="*/ 341 h 1192"/>
                <a:gd name="T56" fmla="*/ 855 w 969"/>
                <a:gd name="T57" fmla="*/ 335 h 1192"/>
                <a:gd name="T58" fmla="*/ 873 w 969"/>
                <a:gd name="T59" fmla="*/ 305 h 1192"/>
                <a:gd name="T60" fmla="*/ 885 w 969"/>
                <a:gd name="T61" fmla="*/ 269 h 1192"/>
                <a:gd name="T62" fmla="*/ 897 w 969"/>
                <a:gd name="T63" fmla="*/ 239 h 1192"/>
                <a:gd name="T64" fmla="*/ 903 w 969"/>
                <a:gd name="T65" fmla="*/ 227 h 1192"/>
                <a:gd name="T66" fmla="*/ 909 w 969"/>
                <a:gd name="T67" fmla="*/ 215 h 1192"/>
                <a:gd name="T68" fmla="*/ 927 w 969"/>
                <a:gd name="T69" fmla="*/ 173 h 1192"/>
                <a:gd name="T70" fmla="*/ 945 w 969"/>
                <a:gd name="T71" fmla="*/ 137 h 1192"/>
                <a:gd name="T72" fmla="*/ 951 w 969"/>
                <a:gd name="T73" fmla="*/ 125 h 1192"/>
                <a:gd name="T74" fmla="*/ 951 w 969"/>
                <a:gd name="T75" fmla="*/ 119 h 1192"/>
                <a:gd name="T76" fmla="*/ 969 w 969"/>
                <a:gd name="T77" fmla="*/ 0 h 1192"/>
                <a:gd name="T78" fmla="*/ 945 w 969"/>
                <a:gd name="T79" fmla="*/ 47 h 1192"/>
                <a:gd name="T80" fmla="*/ 783 w 969"/>
                <a:gd name="T81" fmla="*/ 113 h 1192"/>
                <a:gd name="T82" fmla="*/ 706 w 969"/>
                <a:gd name="T83" fmla="*/ 161 h 1192"/>
                <a:gd name="T84" fmla="*/ 460 w 969"/>
                <a:gd name="T85" fmla="*/ 233 h 1192"/>
                <a:gd name="T86" fmla="*/ 281 w 969"/>
                <a:gd name="T87" fmla="*/ 287 h 1192"/>
                <a:gd name="T88" fmla="*/ 173 w 969"/>
                <a:gd name="T89" fmla="*/ 293 h 1192"/>
                <a:gd name="T90" fmla="*/ 12 w 969"/>
                <a:gd name="T91" fmla="*/ 485 h 1192"/>
                <a:gd name="T92" fmla="*/ 0 w 969"/>
                <a:gd name="T93" fmla="*/ 509 h 1192"/>
                <a:gd name="T94" fmla="*/ 0 w 969"/>
                <a:gd name="T95" fmla="*/ 1186 h 1192"/>
                <a:gd name="T96" fmla="*/ 96 w 969"/>
                <a:gd name="T97" fmla="*/ 1180 h 1192"/>
                <a:gd name="T98" fmla="*/ 323 w 969"/>
                <a:gd name="T99" fmla="*/ 1186 h 1192"/>
                <a:gd name="T100" fmla="*/ 323 w 969"/>
                <a:gd name="T101" fmla="*/ 1186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3" name="Freeform 7">
              <a:extLst>
                <a:ext uri="{FF2B5EF4-FFF2-40B4-BE49-F238E27FC236}">
                  <a16:creationId xmlns:a16="http://schemas.microsoft.com/office/drawing/2014/main" id="{B7913DE8-6033-4095-8783-F2D37F31A0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4" name="Freeform 8">
              <a:extLst>
                <a:ext uri="{FF2B5EF4-FFF2-40B4-BE49-F238E27FC236}">
                  <a16:creationId xmlns:a16="http://schemas.microsoft.com/office/drawing/2014/main" id="{81DC2C75-DA5C-4CE1-828E-3BB1B5AF3D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4 w 2176"/>
                <a:gd name="T1" fmla="*/ 767 h 1505"/>
                <a:gd name="T2" fmla="*/ 1190 w 2176"/>
                <a:gd name="T3" fmla="*/ 1235 h 1505"/>
                <a:gd name="T4" fmla="*/ 956 w 2176"/>
                <a:gd name="T5" fmla="*/ 1193 h 1505"/>
                <a:gd name="T6" fmla="*/ 723 w 2176"/>
                <a:gd name="T7" fmla="*/ 1127 h 1505"/>
                <a:gd name="T8" fmla="*/ 442 w 2176"/>
                <a:gd name="T9" fmla="*/ 1109 h 1505"/>
                <a:gd name="T10" fmla="*/ 0 w 2176"/>
                <a:gd name="T11" fmla="*/ 1079 h 1505"/>
                <a:gd name="T12" fmla="*/ 30 w 2176"/>
                <a:gd name="T13" fmla="*/ 1115 h 1505"/>
                <a:gd name="T14" fmla="*/ 496 w 2176"/>
                <a:gd name="T15" fmla="*/ 1133 h 1505"/>
                <a:gd name="T16" fmla="*/ 777 w 2176"/>
                <a:gd name="T17" fmla="*/ 1187 h 1505"/>
                <a:gd name="T18" fmla="*/ 1130 w 2176"/>
                <a:gd name="T19" fmla="*/ 1301 h 1505"/>
                <a:gd name="T20" fmla="*/ 1070 w 2176"/>
                <a:gd name="T21" fmla="*/ 1319 h 1505"/>
                <a:gd name="T22" fmla="*/ 711 w 2176"/>
                <a:gd name="T23" fmla="*/ 1505 h 1505"/>
                <a:gd name="T24" fmla="*/ 765 w 2176"/>
                <a:gd name="T25" fmla="*/ 1481 h 1505"/>
                <a:gd name="T26" fmla="*/ 861 w 2176"/>
                <a:gd name="T27" fmla="*/ 1439 h 1505"/>
                <a:gd name="T28" fmla="*/ 1022 w 2176"/>
                <a:gd name="T29" fmla="*/ 1355 h 1505"/>
                <a:gd name="T30" fmla="*/ 1214 w 2176"/>
                <a:gd name="T31" fmla="*/ 1295 h 1505"/>
                <a:gd name="T32" fmla="*/ 1267 w 2176"/>
                <a:gd name="T33" fmla="*/ 1223 h 1505"/>
                <a:gd name="T34" fmla="*/ 1632 w 2176"/>
                <a:gd name="T35" fmla="*/ 1043 h 1505"/>
                <a:gd name="T36" fmla="*/ 1931 w 2176"/>
                <a:gd name="T37" fmla="*/ 953 h 1505"/>
                <a:gd name="T38" fmla="*/ 2176 w 2176"/>
                <a:gd name="T39" fmla="*/ 821 h 1505"/>
                <a:gd name="T40" fmla="*/ 1961 w 2176"/>
                <a:gd name="T41" fmla="*/ 911 h 1505"/>
                <a:gd name="T42" fmla="*/ 1656 w 2176"/>
                <a:gd name="T43" fmla="*/ 989 h 1505"/>
                <a:gd name="T44" fmla="*/ 1339 w 2176"/>
                <a:gd name="T45" fmla="*/ 1151 h 1505"/>
                <a:gd name="T46" fmla="*/ 1501 w 2176"/>
                <a:gd name="T47" fmla="*/ 905 h 1505"/>
                <a:gd name="T48" fmla="*/ 1620 w 2176"/>
                <a:gd name="T49" fmla="*/ 545 h 1505"/>
                <a:gd name="T50" fmla="*/ 1740 w 2176"/>
                <a:gd name="T51" fmla="*/ 372 h 1505"/>
                <a:gd name="T52" fmla="*/ 1979 w 2176"/>
                <a:gd name="T53" fmla="*/ 60 h 1505"/>
                <a:gd name="T54" fmla="*/ 2003 w 2176"/>
                <a:gd name="T55" fmla="*/ 0 h 1505"/>
                <a:gd name="T56" fmla="*/ 1973 w 2176"/>
                <a:gd name="T57" fmla="*/ 0 h 1505"/>
                <a:gd name="T58" fmla="*/ 1596 w 2176"/>
                <a:gd name="T59" fmla="*/ 480 h 1505"/>
                <a:gd name="T60" fmla="*/ 1477 w 2176"/>
                <a:gd name="T61" fmla="*/ 887 h 1505"/>
                <a:gd name="T62" fmla="*/ 1255 w 2176"/>
                <a:gd name="T63" fmla="*/ 1175 h 1505"/>
                <a:gd name="T64" fmla="*/ 1130 w 2176"/>
                <a:gd name="T65" fmla="*/ 905 h 1505"/>
                <a:gd name="T66" fmla="*/ 1010 w 2176"/>
                <a:gd name="T67" fmla="*/ 540 h 1505"/>
                <a:gd name="T68" fmla="*/ 885 w 2176"/>
                <a:gd name="T69" fmla="*/ 222 h 1505"/>
                <a:gd name="T70" fmla="*/ 789 w 2176"/>
                <a:gd name="T71" fmla="*/ 0 h 1505"/>
                <a:gd name="T72" fmla="*/ 753 w 2176"/>
                <a:gd name="T73" fmla="*/ 0 h 1505"/>
                <a:gd name="T74" fmla="*/ 903 w 2176"/>
                <a:gd name="T75" fmla="*/ 354 h 1505"/>
                <a:gd name="T76" fmla="*/ 1034 w 2176"/>
                <a:gd name="T77" fmla="*/ 767 h 1505"/>
                <a:gd name="T78" fmla="*/ 1034 w 2176"/>
                <a:gd name="T79" fmla="*/ 767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Freeform 9">
              <a:extLst>
                <a:ext uri="{FF2B5EF4-FFF2-40B4-BE49-F238E27FC236}">
                  <a16:creationId xmlns:a16="http://schemas.microsoft.com/office/drawing/2014/main" id="{3D40E6D3-3036-4365-9024-37D3125639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1 w 813"/>
                <a:gd name="T1" fmla="*/ 564 h 804"/>
                <a:gd name="T2" fmla="*/ 329 w 813"/>
                <a:gd name="T3" fmla="*/ 438 h 804"/>
                <a:gd name="T4" fmla="*/ 646 w 813"/>
                <a:gd name="T5" fmla="*/ 216 h 804"/>
                <a:gd name="T6" fmla="*/ 813 w 813"/>
                <a:gd name="T7" fmla="*/ 0 h 804"/>
                <a:gd name="T8" fmla="*/ 676 w 813"/>
                <a:gd name="T9" fmla="*/ 150 h 804"/>
                <a:gd name="T10" fmla="*/ 144 w 813"/>
                <a:gd name="T11" fmla="*/ 504 h 804"/>
                <a:gd name="T12" fmla="*/ 0 w 813"/>
                <a:gd name="T13" fmla="*/ 732 h 804"/>
                <a:gd name="T14" fmla="*/ 0 w 813"/>
                <a:gd name="T15" fmla="*/ 804 h 804"/>
                <a:gd name="T16" fmla="*/ 161 w 813"/>
                <a:gd name="T17" fmla="*/ 564 h 804"/>
                <a:gd name="T18" fmla="*/ 161 w 813"/>
                <a:gd name="T19" fmla="*/ 56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Freeform 10">
              <a:extLst>
                <a:ext uri="{FF2B5EF4-FFF2-40B4-BE49-F238E27FC236}">
                  <a16:creationId xmlns:a16="http://schemas.microsoft.com/office/drawing/2014/main" id="{1FFE6086-D736-4292-9797-7722E5AEE2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0 w 759"/>
                <a:gd name="T1" fmla="*/ 66 h 107"/>
                <a:gd name="T2" fmla="*/ 759 w 759"/>
                <a:gd name="T3" fmla="*/ 0 h 107"/>
                <a:gd name="T4" fmla="*/ 496 w 759"/>
                <a:gd name="T5" fmla="*/ 36 h 107"/>
                <a:gd name="T6" fmla="*/ 138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0 w 759"/>
                <a:gd name="T15" fmla="*/ 66 h 107"/>
                <a:gd name="T16" fmla="*/ 460 w 759"/>
                <a:gd name="T1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Freeform 11">
              <a:extLst>
                <a:ext uri="{FF2B5EF4-FFF2-40B4-BE49-F238E27FC236}">
                  <a16:creationId xmlns:a16="http://schemas.microsoft.com/office/drawing/2014/main" id="{B0A6B4A1-0A41-4BC5-8EB2-CE019407E0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87 w 3169"/>
                <a:gd name="T1" fmla="*/ 239 h 743"/>
                <a:gd name="T2" fmla="*/ 1734 w 3169"/>
                <a:gd name="T3" fmla="*/ 233 h 743"/>
                <a:gd name="T4" fmla="*/ 2087 w 3169"/>
                <a:gd name="T5" fmla="*/ 251 h 743"/>
                <a:gd name="T6" fmla="*/ 2505 w 3169"/>
                <a:gd name="T7" fmla="*/ 233 h 743"/>
                <a:gd name="T8" fmla="*/ 3169 w 3169"/>
                <a:gd name="T9" fmla="*/ 204 h 743"/>
                <a:gd name="T10" fmla="*/ 3115 w 3169"/>
                <a:gd name="T11" fmla="*/ 186 h 743"/>
                <a:gd name="T12" fmla="*/ 2422 w 3169"/>
                <a:gd name="T13" fmla="*/ 221 h 743"/>
                <a:gd name="T14" fmla="*/ 2003 w 3169"/>
                <a:gd name="T15" fmla="*/ 221 h 743"/>
                <a:gd name="T16" fmla="*/ 1459 w 3169"/>
                <a:gd name="T17" fmla="*/ 186 h 743"/>
                <a:gd name="T18" fmla="*/ 1543 w 3169"/>
                <a:gd name="T19" fmla="*/ 168 h 743"/>
                <a:gd name="T20" fmla="*/ 2039 w 3169"/>
                <a:gd name="T21" fmla="*/ 0 h 743"/>
                <a:gd name="T22" fmla="*/ 1961 w 3169"/>
                <a:gd name="T23" fmla="*/ 24 h 743"/>
                <a:gd name="T24" fmla="*/ 1836 w 3169"/>
                <a:gd name="T25" fmla="*/ 66 h 743"/>
                <a:gd name="T26" fmla="*/ 1602 w 3169"/>
                <a:gd name="T27" fmla="*/ 138 h 743"/>
                <a:gd name="T28" fmla="*/ 1339 w 3169"/>
                <a:gd name="T29" fmla="*/ 198 h 743"/>
                <a:gd name="T30" fmla="*/ 1268 w 3169"/>
                <a:gd name="T31" fmla="*/ 251 h 743"/>
                <a:gd name="T32" fmla="*/ 765 w 3169"/>
                <a:gd name="T33" fmla="*/ 413 h 743"/>
                <a:gd name="T34" fmla="*/ 335 w 3169"/>
                <a:gd name="T35" fmla="*/ 503 h 743"/>
                <a:gd name="T36" fmla="*/ 0 w 3169"/>
                <a:gd name="T37" fmla="*/ 617 h 743"/>
                <a:gd name="T38" fmla="*/ 299 w 3169"/>
                <a:gd name="T39" fmla="*/ 539 h 743"/>
                <a:gd name="T40" fmla="*/ 735 w 3169"/>
                <a:gd name="T41" fmla="*/ 449 h 743"/>
                <a:gd name="T42" fmla="*/ 1178 w 3169"/>
                <a:gd name="T43" fmla="*/ 311 h 743"/>
                <a:gd name="T44" fmla="*/ 981 w 3169"/>
                <a:gd name="T45" fmla="*/ 491 h 743"/>
                <a:gd name="T46" fmla="*/ 867 w 3169"/>
                <a:gd name="T47" fmla="*/ 743 h 743"/>
                <a:gd name="T48" fmla="*/ 861 w 3169"/>
                <a:gd name="T49" fmla="*/ 743 h 743"/>
                <a:gd name="T50" fmla="*/ 933 w 3169"/>
                <a:gd name="T51" fmla="*/ 743 h 743"/>
                <a:gd name="T52" fmla="*/ 1022 w 3169"/>
                <a:gd name="T53" fmla="*/ 497 h 743"/>
                <a:gd name="T54" fmla="*/ 1297 w 3169"/>
                <a:gd name="T55" fmla="*/ 281 h 743"/>
                <a:gd name="T56" fmla="*/ 1531 w 3169"/>
                <a:gd name="T57" fmla="*/ 449 h 743"/>
                <a:gd name="T58" fmla="*/ 1770 w 3169"/>
                <a:gd name="T59" fmla="*/ 677 h 743"/>
                <a:gd name="T60" fmla="*/ 1854 w 3169"/>
                <a:gd name="T61" fmla="*/ 743 h 743"/>
                <a:gd name="T62" fmla="*/ 1919 w 3169"/>
                <a:gd name="T63" fmla="*/ 743 h 743"/>
                <a:gd name="T64" fmla="*/ 1692 w 3169"/>
                <a:gd name="T65" fmla="*/ 527 h 743"/>
                <a:gd name="T66" fmla="*/ 1387 w 3169"/>
                <a:gd name="T67" fmla="*/ 239 h 743"/>
                <a:gd name="T68" fmla="*/ 1387 w 3169"/>
                <a:gd name="T69" fmla="*/ 239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Rectangle 12">
              <a:extLst>
                <a:ext uri="{FF2B5EF4-FFF2-40B4-BE49-F238E27FC236}">
                  <a16:creationId xmlns:a16="http://schemas.microsoft.com/office/drawing/2014/main" id="{C4961F27-B7B3-46F0-8578-DB910511B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Rectangle 13">
              <a:extLst>
                <a:ext uri="{FF2B5EF4-FFF2-40B4-BE49-F238E27FC236}">
                  <a16:creationId xmlns:a16="http://schemas.microsoft.com/office/drawing/2014/main" id="{B130E2D0-955C-4096-B3EB-41E2CBED8D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Freeform 14">
              <a:extLst>
                <a:ext uri="{FF2B5EF4-FFF2-40B4-BE49-F238E27FC236}">
                  <a16:creationId xmlns:a16="http://schemas.microsoft.com/office/drawing/2014/main" id="{A4C556B2-C431-424C-A542-68BC0F2E6F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Freeform 15">
              <a:extLst>
                <a:ext uri="{FF2B5EF4-FFF2-40B4-BE49-F238E27FC236}">
                  <a16:creationId xmlns:a16="http://schemas.microsoft.com/office/drawing/2014/main" id="{BFBA0CC6-83B9-403A-A601-E4D45E2E5D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Freeform 16">
              <a:extLst>
                <a:ext uri="{FF2B5EF4-FFF2-40B4-BE49-F238E27FC236}">
                  <a16:creationId xmlns:a16="http://schemas.microsoft.com/office/drawing/2014/main" id="{B852FE6C-092A-41F6-9623-CD2DEDC498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Freeform 17">
              <a:extLst>
                <a:ext uri="{FF2B5EF4-FFF2-40B4-BE49-F238E27FC236}">
                  <a16:creationId xmlns:a16="http://schemas.microsoft.com/office/drawing/2014/main" id="{05585F0B-E22C-418B-8F69-DFD567CC2D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4" name="Freeform 18">
              <a:extLst>
                <a:ext uri="{FF2B5EF4-FFF2-40B4-BE49-F238E27FC236}">
                  <a16:creationId xmlns:a16="http://schemas.microsoft.com/office/drawing/2014/main" id="{AE4D9C10-0F27-44AB-8AAE-2DC2EC84D3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Freeform 19">
              <a:extLst>
                <a:ext uri="{FF2B5EF4-FFF2-40B4-BE49-F238E27FC236}">
                  <a16:creationId xmlns:a16="http://schemas.microsoft.com/office/drawing/2014/main" id="{C9C6B2A9-8E93-4BC2-B914-8D3DF3730D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6" name="Freeform 20">
              <a:extLst>
                <a:ext uri="{FF2B5EF4-FFF2-40B4-BE49-F238E27FC236}">
                  <a16:creationId xmlns:a16="http://schemas.microsoft.com/office/drawing/2014/main" id="{D5E3A253-68A3-45CE-82E6-ABF57C63A1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42 w 2153"/>
                <a:gd name="T1" fmla="*/ 851 h 1930"/>
                <a:gd name="T2" fmla="*/ 1937 w 2153"/>
                <a:gd name="T3" fmla="*/ 1019 h 1930"/>
                <a:gd name="T4" fmla="*/ 2051 w 2153"/>
                <a:gd name="T5" fmla="*/ 1168 h 1930"/>
                <a:gd name="T6" fmla="*/ 2117 w 2153"/>
                <a:gd name="T7" fmla="*/ 1246 h 1930"/>
                <a:gd name="T8" fmla="*/ 2153 w 2153"/>
                <a:gd name="T9" fmla="*/ 1294 h 1930"/>
                <a:gd name="T10" fmla="*/ 1889 w 2153"/>
                <a:gd name="T11" fmla="*/ 977 h 1930"/>
                <a:gd name="T12" fmla="*/ 1860 w 2153"/>
                <a:gd name="T13" fmla="*/ 929 h 1930"/>
                <a:gd name="T14" fmla="*/ 1782 w 2153"/>
                <a:gd name="T15" fmla="*/ 1240 h 1930"/>
                <a:gd name="T16" fmla="*/ 1770 w 2153"/>
                <a:gd name="T17" fmla="*/ 1486 h 1930"/>
                <a:gd name="T18" fmla="*/ 1818 w 2153"/>
                <a:gd name="T19" fmla="*/ 1906 h 1930"/>
                <a:gd name="T20" fmla="*/ 1788 w 2153"/>
                <a:gd name="T21" fmla="*/ 1930 h 1930"/>
                <a:gd name="T22" fmla="*/ 1746 w 2153"/>
                <a:gd name="T23" fmla="*/ 1534 h 1930"/>
                <a:gd name="T24" fmla="*/ 1728 w 2153"/>
                <a:gd name="T25" fmla="*/ 1288 h 1930"/>
                <a:gd name="T26" fmla="*/ 1764 w 2153"/>
                <a:gd name="T27" fmla="*/ 1085 h 1930"/>
                <a:gd name="T28" fmla="*/ 1770 w 2153"/>
                <a:gd name="T29" fmla="*/ 875 h 1930"/>
                <a:gd name="T30" fmla="*/ 1268 w 2153"/>
                <a:gd name="T31" fmla="*/ 1007 h 1930"/>
                <a:gd name="T32" fmla="*/ 825 w 2153"/>
                <a:gd name="T33" fmla="*/ 1132 h 1930"/>
                <a:gd name="T34" fmla="*/ 323 w 2153"/>
                <a:gd name="T35" fmla="*/ 1312 h 1930"/>
                <a:gd name="T36" fmla="*/ 18 w 2153"/>
                <a:gd name="T37" fmla="*/ 1420 h 1930"/>
                <a:gd name="T38" fmla="*/ 311 w 2153"/>
                <a:gd name="T39" fmla="*/ 1282 h 1930"/>
                <a:gd name="T40" fmla="*/ 682 w 2153"/>
                <a:gd name="T41" fmla="*/ 1144 h 1930"/>
                <a:gd name="T42" fmla="*/ 1022 w 2153"/>
                <a:gd name="T43" fmla="*/ 1037 h 1930"/>
                <a:gd name="T44" fmla="*/ 1411 w 2153"/>
                <a:gd name="T45" fmla="*/ 929 h 1930"/>
                <a:gd name="T46" fmla="*/ 1692 w 2153"/>
                <a:gd name="T47" fmla="*/ 815 h 1930"/>
                <a:gd name="T48" fmla="*/ 1333 w 2153"/>
                <a:gd name="T49" fmla="*/ 623 h 1930"/>
                <a:gd name="T50" fmla="*/ 861 w 2153"/>
                <a:gd name="T51" fmla="*/ 515 h 1930"/>
                <a:gd name="T52" fmla="*/ 227 w 2153"/>
                <a:gd name="T53" fmla="*/ 161 h 1930"/>
                <a:gd name="T54" fmla="*/ 0 w 2153"/>
                <a:gd name="T55" fmla="*/ 83 h 1930"/>
                <a:gd name="T56" fmla="*/ 329 w 2153"/>
                <a:gd name="T57" fmla="*/ 179 h 1930"/>
                <a:gd name="T58" fmla="*/ 712 w 2153"/>
                <a:gd name="T59" fmla="*/ 383 h 1930"/>
                <a:gd name="T60" fmla="*/ 933 w 2153"/>
                <a:gd name="T61" fmla="*/ 491 h 1930"/>
                <a:gd name="T62" fmla="*/ 1351 w 2153"/>
                <a:gd name="T63" fmla="*/ 593 h 1930"/>
                <a:gd name="T64" fmla="*/ 1650 w 2153"/>
                <a:gd name="T65" fmla="*/ 743 h 1930"/>
                <a:gd name="T66" fmla="*/ 1423 w 2153"/>
                <a:gd name="T67" fmla="*/ 461 h 1930"/>
                <a:gd name="T68" fmla="*/ 1286 w 2153"/>
                <a:gd name="T69" fmla="*/ 191 h 1930"/>
                <a:gd name="T70" fmla="*/ 1154 w 2153"/>
                <a:gd name="T71" fmla="*/ 0 h 1930"/>
                <a:gd name="T72" fmla="*/ 1339 w 2153"/>
                <a:gd name="T73" fmla="*/ 215 h 1930"/>
                <a:gd name="T74" fmla="*/ 1489 w 2153"/>
                <a:gd name="T75" fmla="*/ 485 h 1930"/>
                <a:gd name="T76" fmla="*/ 1746 w 2153"/>
                <a:gd name="T77" fmla="*/ 803 h 1930"/>
                <a:gd name="T78" fmla="*/ 1842 w 2153"/>
                <a:gd name="T79" fmla="*/ 851 h 1930"/>
                <a:gd name="T80" fmla="*/ 1842 w 2153"/>
                <a:gd name="T81" fmla="*/ 851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7C0B14B4-B3CE-4226-B538-7559C29E9E4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noProof="0"/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2AFCA0D1-DFA5-4CC0-A4F8-462E0B36208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noProof="0"/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51C0086A-4A54-4F96-A344-E23F4CA9359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288A7E12-F3AE-4577-A593-0CE6CADA1C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106521" name="Rectangle 25">
            <a:extLst>
              <a:ext uri="{FF2B5EF4-FFF2-40B4-BE49-F238E27FC236}">
                <a16:creationId xmlns:a16="http://schemas.microsoft.com/office/drawing/2014/main" id="{B76E4CC0-9D6C-4DDC-A917-1C2E85B723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3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1859-EB7F-440E-A08D-79E05D55B0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DB02E-76F8-4D84-BCC8-D9031927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C9532-5CF2-4AD0-A31D-C6CBABB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3E77D-8A93-44F6-B1D9-7F79593D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0A55F-A945-446E-826E-1C68C2B2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14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1A3F28-F8A6-453B-AE82-6E345BED47FD}"/>
              </a:ext>
            </a:extLst>
          </p:cNvPr>
          <p:cNvSpPr>
            <a:spLocks noGrp="1"/>
          </p:cNvSpPr>
          <p:nvPr>
            <p:ph type="title" orient="vert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8A575-0E65-43EB-B9C3-2A4C282A0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0FB7-0B36-44B6-A5C7-DCF8E0D7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CACAE-C21D-4E04-AD19-0D128F5A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1E44D-6547-47EC-95DB-5AF4F64D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80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31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5FEFEF6-6E32-41A3-B93A-E3F70D07DB2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2F3698-8ACB-4808-BEB0-7C3E957433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363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5EF12-7850-4851-86ED-B6C2A08277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AB4A5-7B46-4926-9FC4-722E01FCDC0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12406-90DB-46FD-A190-BF319B68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F518F-A951-4B8D-B983-7505E94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8B179-FE41-4FB8-8A0D-FC709484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8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D560B-99F0-43CE-B7B6-02BA3FBA01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B0E96-5DB2-43F3-B756-90B9ED64C8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4C16D-78D6-40F9-8496-47F51549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4C3E4-278A-458D-AB32-DECFCBF9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7114F-370D-44A2-B143-5F9B1987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1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50DA8-BEEC-47FB-980A-8B17424949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1E15-36E2-4D01-BFAF-754B9FDBFEDF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53201-BAF5-42C6-A706-4233A7EC63CA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61E5D-E36E-41D3-895F-8FF9772D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BE04A-05E7-4BFA-A519-898ABC2C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0AA63-338D-414C-944B-F2504603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9F6A0-9BED-44B7-A00A-AC35B4EEEB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EA505-13CB-4DF6-AA62-64C034349E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98CBB-80AB-4391-8710-BC8CC8031209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664AE-23EB-4A27-A13C-DABF2E42A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45C4C-C6DF-439D-9F2C-8E816B440CBC}"/>
              </a:ext>
            </a:extLst>
          </p:cNvPr>
          <p:cNvSpPr>
            <a:spLocks noGrp="1"/>
          </p:cNvSpPr>
          <p:nvPr>
            <p:ph sz="quarter" idx="4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3C80A-9AD0-4A23-BC58-DF59FEE6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DEB931-391A-4611-928D-33971484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65C82A-87DB-49AA-B386-8B251A5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EFFB-19DE-4887-B78C-F601898F26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BC791-1342-4AD9-A65A-EECB9A6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EA1D2-4579-40DF-A98D-41589ED1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FAA43-513E-432D-9102-28B466A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0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3536C-59F1-45E1-9098-F489084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FBCC9-3C8D-4128-9E92-266197A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693FA-FDB2-49BD-9C35-0805B2C8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1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BEE0-BFBD-4906-A540-C8DEA5033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D9863-8742-488F-8E28-45861FD1509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F399E-B075-45AB-980A-DB601C225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7B8AC-92D8-4EC6-8B10-30F5E44B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0AE89-4CC0-425E-9ABA-E6CD33ED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8CB84-B745-40E9-A244-3BB53FF0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5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11D79-1ADC-4E64-A9C4-393FEB3221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7813"/>
            <a:ext cx="8164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F4D0F-5B9B-41C6-8E9A-D6F20559E39C}"/>
              </a:ext>
            </a:extLst>
          </p:cNvPr>
          <p:cNvSpPr>
            <a:spLocks noGrp="1"/>
          </p:cNvSpPr>
          <p:nvPr>
            <p:ph type="pic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AAF5-B613-47E4-8144-C59FE5DF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C3B5E3-E0C7-47AB-BD29-66CBA634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71C3B-E8EE-4DBE-8A15-BC170111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D8A9B-48D8-4CC5-A1F2-0858FCCA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A7F021B-B866-4622-8025-769960A987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5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54484" cy="784800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55"/>
          <a:stretch>
            <a:fillRect/>
          </a:stretch>
        </p:blipFill>
        <p:spPr>
          <a:xfrm>
            <a:off x="9284" y="44704"/>
            <a:ext cx="74051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4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1"/>
            <a:ext cx="9154484" cy="3723355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itle 36"/>
          <p:cNvSpPr txBox="1"/>
          <p:nvPr userDrawn="1"/>
        </p:nvSpPr>
        <p:spPr>
          <a:xfrm>
            <a:off x="167780" y="2590896"/>
            <a:ext cx="8800007" cy="1132459"/>
          </a:xfrm>
          <a:prstGeom prst="rect">
            <a:avLst/>
          </a:prstGeom>
        </p:spPr>
        <p:txBody>
          <a:bodyPr lIns="0" rIns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39"/>
          <p:cNvSpPr txBox="1"/>
          <p:nvPr userDrawn="1"/>
        </p:nvSpPr>
        <p:spPr>
          <a:xfrm>
            <a:off x="167781" y="4325938"/>
            <a:ext cx="8800006" cy="15421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3133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52" y="476672"/>
            <a:ext cx="5004940" cy="10289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" y="476672"/>
            <a:ext cx="4191955" cy="1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4.xml"/><Relationship Id="rId7" Type="http://schemas.openxmlformats.org/officeDocument/2006/relationships/slide" Target="slide28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34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52.xml"/><Relationship Id="rId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45.xml"/><Relationship Id="rId7" Type="http://schemas.openxmlformats.org/officeDocument/2006/relationships/slide" Target="slide49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10" Type="http://schemas.openxmlformats.org/officeDocument/2006/relationships/slide" Target="slide36.xml"/><Relationship Id="rId4" Type="http://schemas.openxmlformats.org/officeDocument/2006/relationships/slide" Target="slide46.xml"/><Relationship Id="rId9" Type="http://schemas.openxmlformats.org/officeDocument/2006/relationships/slide" Target="slide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67.xml"/><Relationship Id="rId7" Type="http://schemas.openxmlformats.org/officeDocument/2006/relationships/slide" Target="slide71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0.xml"/><Relationship Id="rId5" Type="http://schemas.openxmlformats.org/officeDocument/2006/relationships/slide" Target="slide69.xml"/><Relationship Id="rId4" Type="http://schemas.openxmlformats.org/officeDocument/2006/relationships/slide" Target="slide6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3.xml"/><Relationship Id="rId4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60548" y="5589240"/>
            <a:ext cx="2023311" cy="535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36C0D-7BDA-468F-809C-2BAD8EAED311}"/>
              </a:ext>
            </a:extLst>
          </p:cNvPr>
          <p:cNvSpPr txBox="1"/>
          <p:nvPr/>
        </p:nvSpPr>
        <p:spPr>
          <a:xfrm>
            <a:off x="360170" y="2422629"/>
            <a:ext cx="8280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化工设计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>
            <a:extLst>
              <a:ext uri="{FF2B5EF4-FFF2-40B4-BE49-F238E27FC236}">
                <a16:creationId xmlns:a16="http://schemas.microsoft.com/office/drawing/2014/main" id="{22FC4041-CF37-45AC-B2F8-AE01AB8B2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考虑施工、操作及维修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</a:p>
        </p:txBody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A4E241C6-B72B-4880-992D-898252E694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⑤ </a:t>
            </a:r>
            <a:r>
              <a:rPr lang="zh-CN" altLang="en-US"/>
              <a:t>为了安装和操作方便，管道上的阀门和仪表的布置高度可参考以下数据：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阀门（包括球阀、截止阀、闸阀）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1.2-1.6m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安全阀                             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2.2m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温度计、压力计                              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1.4-1.6m</a:t>
            </a:r>
            <a:r>
              <a:rPr lang="en-US" altLang="zh-CN"/>
              <a:t> </a:t>
            </a:r>
          </a:p>
          <a:p>
            <a:r>
              <a:rPr lang="en-US" altLang="zh-CN"/>
              <a:t>⑥</a:t>
            </a:r>
            <a:r>
              <a:rPr lang="zh-CN" altLang="en-US"/>
              <a:t>为了方便管道的安装、检修及防止变形后碰撞，管道间应保持一定的间距。阀门、法兰应尽量错开排列，以减小间距。</a:t>
            </a:r>
          </a:p>
        </p:txBody>
      </p:sp>
      <p:sp>
        <p:nvSpPr>
          <p:cNvPr id="931844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F6B3DD4-EECB-4933-BBFF-2BA57025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1ED737EF-0D2F-44CF-8E3E-346E3C814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2063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）安全生产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68D8C4FE-EBBF-43D0-A906-C888B5D59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① </a:t>
            </a:r>
            <a:r>
              <a:rPr lang="zh-CN" altLang="en-US"/>
              <a:t>架空管道与地面的距离除符合工艺要求外，还应便于操作和检修。管道跨越通道时，最低点离地：通过人行道时不小于</a:t>
            </a:r>
            <a:r>
              <a:rPr lang="en-US" altLang="zh-CN"/>
              <a:t>2m</a:t>
            </a:r>
            <a:r>
              <a:rPr lang="zh-CN" altLang="en-US"/>
              <a:t>；通过公路时不小于</a:t>
            </a:r>
            <a:r>
              <a:rPr lang="en-US" altLang="zh-CN"/>
              <a:t>4.5m</a:t>
            </a:r>
            <a:r>
              <a:rPr lang="zh-CN" altLang="en-US"/>
              <a:t>；通过铁路时不小于</a:t>
            </a:r>
            <a:r>
              <a:rPr lang="en-US" altLang="zh-CN"/>
              <a:t>6m</a:t>
            </a:r>
            <a:r>
              <a:rPr lang="zh-CN" altLang="en-US"/>
              <a:t>；通过厂区主要交通干线时离地</a:t>
            </a:r>
            <a:r>
              <a:rPr lang="en-US" altLang="zh-CN"/>
              <a:t>5m</a:t>
            </a:r>
            <a:r>
              <a:rPr lang="zh-CN" altLang="en-US"/>
              <a:t>。</a:t>
            </a:r>
          </a:p>
          <a:p>
            <a:r>
              <a:rPr lang="zh-CN" altLang="en-US"/>
              <a:t>② 直接埋地或管沟中铺设的管道通过道路时应加套管等加以保护。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9C492D98-82AE-43B1-AA74-9C9212CE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602" y="548680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安全生产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09DDF287-9E49-4DAD-ACDA-6ACFF3D99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③ </a:t>
            </a:r>
            <a:r>
              <a:rPr lang="zh-CN" altLang="en-US"/>
              <a:t>为了防止介质在管内流动产生静电聚集而发生危险，易燃、易爆介质的管道应采取接地措施，以保证安全生产。</a:t>
            </a:r>
          </a:p>
          <a:p>
            <a:r>
              <a:rPr lang="zh-CN" altLang="en-US"/>
              <a:t>④ 长距离输送蒸汽或其他热物料的管道，应考虑热补偿问题，如在两个固定支架之间设置补偿器和滑动支架。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>
            <a:extLst>
              <a:ext uri="{FF2B5EF4-FFF2-40B4-BE49-F238E27FC236}">
                <a16:creationId xmlns:a16="http://schemas.microsoft.com/office/drawing/2014/main" id="{A97BB3DC-25E7-4FAD-B703-294EE2FF4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589" y="638690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安全生产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08DD3D2A-AFFD-4A36-9A04-D1294071D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⑤ </a:t>
            </a:r>
            <a:r>
              <a:rPr lang="zh-CN" altLang="en-US"/>
              <a:t>玻璃管等脆性材料管道的外面最好用塑料薄膜包裹，避免管道破裂时溅出液体，发生意外。</a:t>
            </a:r>
          </a:p>
          <a:p>
            <a:r>
              <a:rPr lang="zh-CN" altLang="en-US"/>
              <a:t>⑥ 为了避免发生电化学腐蚀，不锈钢管道不宜与碳钢管道直接接触，要采用胶垫隔离等措施。</a:t>
            </a:r>
          </a:p>
        </p:txBody>
      </p:sp>
      <p:sp>
        <p:nvSpPr>
          <p:cNvPr id="93491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99D91F2-6838-431C-A0B0-5ECC8406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53CE7CDB-0392-4BE3-841B-ABB041414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247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）其他因素</a:t>
            </a:r>
          </a:p>
        </p:txBody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ADCBB462-4CEE-430D-A33B-4A7A61794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①</a:t>
            </a:r>
            <a:r>
              <a:rPr lang="zh-CN" altLang="en-US"/>
              <a:t>管道与阀门一般不宜直接支承在设备上。</a:t>
            </a:r>
          </a:p>
          <a:p>
            <a:r>
              <a:rPr lang="zh-CN" altLang="en-US"/>
              <a:t>②距离较近的两设备间的连接管道，不应直连，应用</a:t>
            </a:r>
            <a:r>
              <a:rPr lang="en-US" altLang="zh-CN"/>
              <a:t>45</a:t>
            </a:r>
            <a:r>
              <a:rPr lang="en-US" altLang="zh-CN" baseline="30000"/>
              <a:t>o</a:t>
            </a:r>
            <a:r>
              <a:rPr lang="zh-CN" altLang="en-US"/>
              <a:t>或</a:t>
            </a:r>
            <a:r>
              <a:rPr lang="en-US" altLang="zh-CN"/>
              <a:t>90</a:t>
            </a:r>
            <a:r>
              <a:rPr lang="en-US" altLang="zh-CN" baseline="30000"/>
              <a:t>o</a:t>
            </a:r>
            <a:r>
              <a:rPr lang="zh-CN" altLang="en-US"/>
              <a:t>弯接。</a:t>
            </a:r>
          </a:p>
          <a:p>
            <a:r>
              <a:rPr lang="zh-CN" altLang="en-US"/>
              <a:t>③管道布置时应兼顾电缆、照明、仪表及采暖通风等其他非工艺管道的布置。</a:t>
            </a:r>
          </a:p>
        </p:txBody>
      </p:sp>
      <p:sp>
        <p:nvSpPr>
          <p:cNvPr id="92979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A821ABB-531F-4CB7-87B7-AA34270A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5A2D282B-DAB3-4215-9B3D-5AF4F5A7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638690"/>
            <a:ext cx="8164513" cy="1143000"/>
          </a:xfrm>
        </p:spPr>
        <p:txBody>
          <a:bodyPr/>
          <a:lstStyle/>
          <a:p>
            <a:pPr algn="l"/>
            <a:r>
              <a:rPr lang="en-US" altLang="zh-CN" b="0" dirty="0"/>
              <a:t>7.2 </a:t>
            </a:r>
            <a:r>
              <a:rPr lang="zh-CN" altLang="en-US" b="0" dirty="0"/>
              <a:t>管架和管道的安装布置</a:t>
            </a:r>
            <a:endParaRPr lang="zh-CN" altLang="en-US" dirty="0"/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4C1F11CB-7F69-4FFC-9631-1863FC9F2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7.2.1 </a:t>
            </a:r>
            <a:r>
              <a:rPr lang="zh-CN" altLang="en-US">
                <a:hlinkClick r:id="rId2" action="ppaction://hlinksldjump"/>
              </a:rPr>
              <a:t>管架</a:t>
            </a:r>
            <a:endParaRPr lang="zh-CN" altLang="en-US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7.2.2 </a:t>
            </a:r>
            <a:r>
              <a:rPr lang="zh-CN" altLang="en-US">
                <a:hlinkClick r:id="rId3" action="ppaction://hlinksldjump"/>
              </a:rPr>
              <a:t>管道在管架上的平面布置原则</a:t>
            </a:r>
            <a:endParaRPr lang="zh-CN" altLang="en-US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7.2.3 </a:t>
            </a:r>
            <a:r>
              <a:rPr lang="zh-CN" altLang="en-US">
                <a:hlinkClick r:id="rId4" action="ppaction://hlinksldjump"/>
              </a:rPr>
              <a:t>管道和管架的立面布置原则</a:t>
            </a:r>
            <a:endParaRPr lang="zh-CN" altLang="en-US"/>
          </a:p>
        </p:txBody>
      </p:sp>
      <p:sp>
        <p:nvSpPr>
          <p:cNvPr id="935940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4AB4DBE-37B9-4534-A7B0-C2B76262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39BDED54-6CB4-43C3-96E1-07783946A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7.2.1 </a:t>
            </a:r>
            <a:r>
              <a:rPr lang="zh-CN" altLang="en-US" dirty="0"/>
              <a:t>管架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59DAC0AF-2C30-4229-B32A-FEC20C577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管架是用来支承、固定和约束管道的。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管架可分为室外管架和室内管架两类。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室外管架一般由独立的支柱或带有衍架式形成的管廊或管桥。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而室内管架不一定另设支柱，经常利用厂房的柱子、墙面、楼板或设备的操作平台进行支承和吊挂。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任何管道都不是直接铺设在管架梁上，而是用支架支承或固定在支架梁上的。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>
            <a:extLst>
              <a:ext uri="{FF2B5EF4-FFF2-40B4-BE49-F238E27FC236}">
                <a16:creationId xmlns:a16="http://schemas.microsoft.com/office/drawing/2014/main" id="{DEDD8992-071C-4859-97F9-040C983E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9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管架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2440C4AA-D95F-4364-BDEB-8EBDD6A83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管道支架（管卡、支架、吊架）已有标准设计，按</a:t>
            </a:r>
            <a:r>
              <a:rPr lang="en-US" altLang="zh-CN"/>
              <a:t>《</a:t>
            </a:r>
            <a:r>
              <a:rPr lang="zh-CN" altLang="en-US"/>
              <a:t>管架通用系列</a:t>
            </a:r>
            <a:r>
              <a:rPr lang="en-US" altLang="zh-CN"/>
              <a:t>》</a:t>
            </a:r>
            <a:r>
              <a:rPr lang="zh-CN" altLang="en-US"/>
              <a:t>选用。管道支架按其作用分为下列四种。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固定支架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滑动支架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导向支架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弹簧吊架</a:t>
            </a:r>
            <a:endParaRPr lang="zh-CN" altLang="en-US"/>
          </a:p>
        </p:txBody>
      </p:sp>
      <p:sp>
        <p:nvSpPr>
          <p:cNvPr id="939012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FD2D63C-2CD8-4D59-9F30-79E90D16C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DDEF2807-451C-402C-8E21-734B1321B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）固定支架</a:t>
            </a:r>
          </a:p>
        </p:txBody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6393480D-8ECC-44F8-9B97-22B6626DA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用在管道上不允许有任何位移的地方。它除支承管道的重量外，还承受管道的水平作用力。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如在热力管线的各个补偿器之间设置固定支架，可以分配各补偿器分担的补偿量，并且两个固定支架之间必须安装补偿器，否则这段管子将会因热胀冷缩而损坏。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在设备管口附近设置固定支架，可减少设备管口的受力。</a:t>
            </a:r>
          </a:p>
        </p:txBody>
      </p:sp>
      <p:sp>
        <p:nvSpPr>
          <p:cNvPr id="93798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7BEB153-F1B2-4212-9297-36B25824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D11DDB7C-195D-456D-86FE-22AF8B012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515" y="681037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）滑动支架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604681BF-57E4-400A-8968-18A77E6B1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滑动支架只起支撑作用，允许管道在平面上有一定位移。</a:t>
            </a:r>
          </a:p>
          <a:p>
            <a:endParaRPr lang="en-US" altLang="zh-CN"/>
          </a:p>
        </p:txBody>
      </p:sp>
      <p:sp>
        <p:nvSpPr>
          <p:cNvPr id="94003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70802B0-F05B-45D8-9D10-1E4ED4C6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9A0997AA-B00B-4EDF-B02B-247816565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43973"/>
            <a:ext cx="9136016" cy="1143000"/>
          </a:xfrm>
        </p:spPr>
        <p:txBody>
          <a:bodyPr/>
          <a:lstStyle/>
          <a:p>
            <a:pPr algn="l"/>
            <a:r>
              <a:rPr lang="en-US" altLang="zh-CN" sz="4000" dirty="0"/>
              <a:t>7.1 </a:t>
            </a:r>
            <a:r>
              <a:rPr lang="zh-CN" altLang="en-US" sz="4000" dirty="0"/>
              <a:t>化工车间管道布置设计的任务和要求</a:t>
            </a:r>
            <a:endParaRPr lang="zh-CN" altLang="en-US" sz="4000" b="0" dirty="0"/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CE2439-BA1C-4720-A87E-F3D1CD6E7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7.1.1 </a:t>
            </a:r>
            <a:r>
              <a:rPr lang="zh-CN" altLang="en-US" dirty="0">
                <a:hlinkClick r:id="rId2" action="ppaction://hlinksldjump"/>
              </a:rPr>
              <a:t>化工车间管道布置设计的任务</a:t>
            </a:r>
            <a:endParaRPr lang="zh-CN" altLang="en-US" dirty="0"/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7.1.2 </a:t>
            </a:r>
            <a:r>
              <a:rPr lang="zh-CN" altLang="en-US" dirty="0"/>
              <a:t>化工车间管道布置设计的要求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（一）</a:t>
            </a:r>
            <a:r>
              <a:rPr lang="zh-CN" altLang="en-US" dirty="0">
                <a:hlinkClick r:id="rId3" action="ppaction://hlinksldjump"/>
              </a:rPr>
              <a:t>化工车间管道布置的要求</a:t>
            </a:r>
            <a:endParaRPr lang="zh-CN" altLang="en-US" dirty="0"/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（二）</a:t>
            </a:r>
            <a:r>
              <a:rPr lang="zh-CN" altLang="en-US" dirty="0">
                <a:hlinkClick r:id="rId4" action="ppaction://hlinksldjump"/>
              </a:rPr>
              <a:t>进行化工车间管道布置时应注意的问题</a:t>
            </a:r>
            <a:endParaRPr lang="zh-CN" altLang="en-US" dirty="0"/>
          </a:p>
        </p:txBody>
      </p:sp>
      <p:sp>
        <p:nvSpPr>
          <p:cNvPr id="206854" name="AutoShape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7D6E59B-7DFC-40BE-81EE-447DADFE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EBDE59FB-6CBD-4691-A12D-3D79F0DE3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723653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）导向支架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A7A32ABC-1515-4CDD-B70A-70FFF4427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用于允许轴向位移而不允许横向位移的地方。</a:t>
            </a:r>
          </a:p>
          <a:p>
            <a:r>
              <a:rPr lang="zh-CN" altLang="en-US"/>
              <a:t>如</a:t>
            </a:r>
            <a:r>
              <a:rPr lang="en-US" altLang="zh-CN"/>
              <a:t>Π</a:t>
            </a:r>
            <a:r>
              <a:rPr lang="zh-CN" altLang="en-US"/>
              <a:t>形补偿器的两端和铸铁阀的两侧。</a:t>
            </a:r>
          </a:p>
          <a:p>
            <a:endParaRPr lang="en-US" altLang="zh-CN"/>
          </a:p>
        </p:txBody>
      </p:sp>
      <p:sp>
        <p:nvSpPr>
          <p:cNvPr id="94106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1DB1383-501B-4DDE-B183-3E5F4AE3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B838CE11-9B74-47C8-9165-79B83F8E8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）弹簧吊架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8C2578DC-C7D8-41D3-BAD2-A3C8A43A7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当管道有垂直位移时，例如热力管线的水平管段或垂直管到顶部弯管处，以及沿楼板下面铺设的管道，均可采用弹簧吊架。</a:t>
            </a:r>
          </a:p>
          <a:p>
            <a:r>
              <a:rPr lang="zh-CN" altLang="en-US"/>
              <a:t>弹簧有弹性，当管道垂直位移时仍能提供必要的支吊力。</a:t>
            </a:r>
          </a:p>
        </p:txBody>
      </p:sp>
      <p:sp>
        <p:nvSpPr>
          <p:cNvPr id="942084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3263BC-AC59-49F8-9C27-B693D3E7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>
            <a:extLst>
              <a:ext uri="{FF2B5EF4-FFF2-40B4-BE49-F238E27FC236}">
                <a16:creationId xmlns:a16="http://schemas.microsoft.com/office/drawing/2014/main" id="{97F3C840-6829-446D-9CDC-B0277418C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64513" cy="1143000"/>
          </a:xfrm>
        </p:spPr>
        <p:txBody>
          <a:bodyPr/>
          <a:lstStyle/>
          <a:p>
            <a:pPr algn="l"/>
            <a:r>
              <a:rPr lang="en-US" altLang="zh-CN" sz="4000"/>
              <a:t>7.2.2 </a:t>
            </a:r>
            <a:r>
              <a:rPr lang="zh-CN" altLang="en-US" sz="4000"/>
              <a:t>管道在管架上的平面布置原则</a:t>
            </a:r>
          </a:p>
        </p:txBody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B650CBC4-BE0B-479B-A107-FB892C22C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较重的管道布置在靠近支柱处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连接管道布置在设备同侧的外边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工艺管道置于下层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切断阀应布置成一排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hlinkClick r:id="rId6" action="ppaction://hlinksldjump"/>
              </a:rPr>
              <a:t>高温或低温的管道要用管托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zh-CN" altLang="en-US">
                <a:hlinkClick r:id="rId7" action="ppaction://hlinksldjump"/>
              </a:rPr>
              <a:t>支架间的距离要适当</a:t>
            </a:r>
            <a:endParaRPr lang="zh-CN" altLang="en-US"/>
          </a:p>
        </p:txBody>
      </p:sp>
      <p:sp>
        <p:nvSpPr>
          <p:cNvPr id="943108" name="AutoShape 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DC7AF2EA-2EBA-4E0D-AB70-0110B6B5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>
            <a:extLst>
              <a:ext uri="{FF2B5EF4-FFF2-40B4-BE49-F238E27FC236}">
                <a16:creationId xmlns:a16="http://schemas.microsoft.com/office/drawing/2014/main" id="{23F6E218-26A2-49CD-A344-BACCD8A81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sz="4000"/>
              <a:t>（</a:t>
            </a:r>
            <a:r>
              <a:rPr lang="en-US" altLang="zh-CN" sz="4000"/>
              <a:t>1</a:t>
            </a:r>
            <a:r>
              <a:rPr lang="zh-CN" altLang="en-US" sz="4000"/>
              <a:t>）较重的管道布置在靠近支柱处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5FFE5CE3-A44A-4F48-B8FC-6D1F36E97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较重的管道（大直径、液体管道等）应布置在靠近支柱处，这样梁和柱所受弯矩小，节约管架材料。</a:t>
            </a:r>
          </a:p>
          <a:p>
            <a:r>
              <a:rPr lang="zh-CN" altLang="en-US"/>
              <a:t>公用工程管道布置在管架当中，支管引向左侧的布置在左侧，反之置于右侧。∏形补偿器应组合布置，将补偿器升高一定高度后水平地置于管道的上方，并将最热和直径大的管道放在最外边。</a:t>
            </a:r>
          </a:p>
          <a:p>
            <a:endParaRPr lang="en-US" altLang="zh-CN"/>
          </a:p>
        </p:txBody>
      </p:sp>
      <p:sp>
        <p:nvSpPr>
          <p:cNvPr id="94822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52D531B-1A27-45E3-BF8C-CD404199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D9CECDB9-E104-44FD-810B-AC8F1A20B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48680"/>
            <a:ext cx="8686800" cy="1143000"/>
          </a:xfrm>
        </p:spPr>
        <p:txBody>
          <a:bodyPr/>
          <a:lstStyle/>
          <a:p>
            <a:pPr algn="l"/>
            <a:r>
              <a:rPr lang="zh-CN" altLang="en-US" sz="4000"/>
              <a:t>（</a:t>
            </a:r>
            <a:r>
              <a:rPr lang="en-US" altLang="zh-CN" sz="4000"/>
              <a:t>2</a:t>
            </a:r>
            <a:r>
              <a:rPr lang="zh-CN" altLang="en-US" sz="4000"/>
              <a:t>）连接管道布置在设备同侧的外边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00A86F65-B04B-424D-9015-F555A5902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连接管廊同侧设备的管道布置在设备同侧的外边；连接管架两侧的设备的管道布置在公用工程管线的左、右两边。</a:t>
            </a:r>
          </a:p>
          <a:p>
            <a:r>
              <a:rPr lang="zh-CN" altLang="en-US"/>
              <a:t>进出车间的原料和产品管道可根据其转向布置在右侧或左侧。</a:t>
            </a:r>
          </a:p>
        </p:txBody>
      </p:sp>
      <p:sp>
        <p:nvSpPr>
          <p:cNvPr id="94413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8BC96B-373B-4224-A8B7-ADC130A6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55D134B2-C161-4196-9E2C-C681358D9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712364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）工艺管道置于下层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90B593CD-4387-4EAA-8DB5-104134226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当采用双层管架时，一般将公用工程管道置于上层，工艺管道置于下层。</a:t>
            </a:r>
          </a:p>
          <a:p>
            <a:r>
              <a:rPr lang="zh-CN" altLang="en-US"/>
              <a:t>有腐蚀性介质的管道应布置在下层和外侧，防止泄漏到下面管道上，也便于发现问题和方便检修。</a:t>
            </a:r>
          </a:p>
          <a:p>
            <a:r>
              <a:rPr lang="zh-CN" altLang="en-US"/>
              <a:t>小直径管道可支承在大直径管道上，节约管架宽度，节省材料。</a:t>
            </a:r>
          </a:p>
        </p:txBody>
      </p:sp>
      <p:sp>
        <p:nvSpPr>
          <p:cNvPr id="94515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74C21B4-246D-4200-96C4-EE89B366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CE0A13F0-8919-4421-91C5-126B6C415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712214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）切断阀应布置成一排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656889B7-6C53-4798-9D80-3E86415CD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管架上支管上的切断阀应布置成于一排，其位置应能从操作台或管廊上的人行道上进行操作和维修。</a:t>
            </a:r>
          </a:p>
          <a:p>
            <a:endParaRPr lang="en-US" altLang="zh-CN"/>
          </a:p>
        </p:txBody>
      </p:sp>
      <p:sp>
        <p:nvSpPr>
          <p:cNvPr id="94618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F124BD8-E5CA-44C9-9A10-5E2975D2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03D2C8D6-48C6-4585-97A0-21408B292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638690"/>
            <a:ext cx="8164513" cy="1143000"/>
          </a:xfrm>
        </p:spPr>
        <p:txBody>
          <a:bodyPr/>
          <a:lstStyle/>
          <a:p>
            <a:pPr algn="l"/>
            <a:r>
              <a:rPr lang="zh-CN" altLang="en-US" sz="4000" dirty="0"/>
              <a:t>（</a:t>
            </a:r>
            <a:r>
              <a:rPr lang="en-US" altLang="zh-CN" sz="4000" dirty="0"/>
              <a:t>5</a:t>
            </a:r>
            <a:r>
              <a:rPr lang="zh-CN" altLang="en-US" sz="4000" dirty="0"/>
              <a:t>）高温或低温的管道要用管托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9577B2DC-2573-4F6F-BCD1-4CE9AC8B5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高温或低温的管道要用管托，将管道从管架上升高</a:t>
            </a:r>
            <a:r>
              <a:rPr lang="en-US" altLang="zh-CN"/>
              <a:t>0.1m</a:t>
            </a:r>
            <a:r>
              <a:rPr lang="zh-CN" altLang="en-US"/>
              <a:t>，以便于保温。</a:t>
            </a:r>
          </a:p>
          <a:p>
            <a:endParaRPr lang="en-US" altLang="zh-CN"/>
          </a:p>
        </p:txBody>
      </p:sp>
      <p:sp>
        <p:nvSpPr>
          <p:cNvPr id="9492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6013982-016C-4DC3-B06D-5AA94C62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>
            <a:extLst>
              <a:ext uri="{FF2B5EF4-FFF2-40B4-BE49-F238E27FC236}">
                <a16:creationId xmlns:a16="http://schemas.microsoft.com/office/drawing/2014/main" id="{86A7E44F-F579-444D-9869-E1211553D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515" y="70361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）支架间的距离要适当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9AC8CE41-D5D0-41A1-8B90-ADA3903B0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支架间的距离要适当，固定支架距离太大时，可能引起因热膨胀而产生弯曲变形；</a:t>
            </a:r>
          </a:p>
          <a:p>
            <a:r>
              <a:rPr lang="zh-CN" altLang="en-US"/>
              <a:t>活动支架距离大时，两支架之间的管道因管道自重而产生下垂。</a:t>
            </a:r>
          </a:p>
          <a:p>
            <a:r>
              <a:rPr lang="zh-CN" altLang="en-US"/>
              <a:t>固定支架和活动支架之间的适宜间距可参考</a:t>
            </a:r>
            <a:r>
              <a:rPr lang="zh-CN" altLang="en-US">
                <a:hlinkClick r:id="rId2" action="ppaction://hlinksldjump"/>
              </a:rPr>
              <a:t>表</a:t>
            </a:r>
            <a:r>
              <a:rPr lang="en-US" altLang="zh-CN">
                <a:hlinkClick r:id="rId2" action="ppaction://hlinksldjump"/>
              </a:rPr>
              <a:t>7-1</a:t>
            </a:r>
            <a:r>
              <a:rPr lang="zh-CN" altLang="en-US"/>
              <a:t>中的数据。</a:t>
            </a:r>
          </a:p>
        </p:txBody>
      </p:sp>
      <p:sp>
        <p:nvSpPr>
          <p:cNvPr id="94720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C8F8883-9871-4A9B-B831-800D1F3F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A7CEDD32-C4FC-4CAC-86FC-F80067821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440" y="498916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表</a:t>
            </a:r>
            <a:r>
              <a:rPr lang="en-US" altLang="zh-CN" dirty="0"/>
              <a:t>7-1  </a:t>
            </a:r>
            <a:r>
              <a:rPr lang="zh-CN" altLang="en-US" dirty="0"/>
              <a:t>管道支架间距</a:t>
            </a:r>
          </a:p>
        </p:txBody>
      </p:sp>
      <p:pic>
        <p:nvPicPr>
          <p:cNvPr id="950276" name="Picture 4">
            <a:extLst>
              <a:ext uri="{FF2B5EF4-FFF2-40B4-BE49-F238E27FC236}">
                <a16:creationId xmlns:a16="http://schemas.microsoft.com/office/drawing/2014/main" id="{12F681E1-F959-4D9F-851C-371C6A7C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9482" r="3607" b="1712"/>
          <a:stretch>
            <a:fillRect/>
          </a:stretch>
        </p:blipFill>
        <p:spPr bwMode="auto">
          <a:xfrm>
            <a:off x="115888" y="1268413"/>
            <a:ext cx="873125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0277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E939DF7-462D-420C-8AE0-CF3F11C3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>
            <a:extLst>
              <a:ext uri="{FF2B5EF4-FFF2-40B4-BE49-F238E27FC236}">
                <a16:creationId xmlns:a16="http://schemas.microsoft.com/office/drawing/2014/main" id="{D6D89BAF-48BD-40ED-AE6F-453A78739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164513" cy="1143000"/>
          </a:xfrm>
        </p:spPr>
        <p:txBody>
          <a:bodyPr/>
          <a:lstStyle/>
          <a:p>
            <a:pPr algn="l"/>
            <a:r>
              <a:rPr lang="en-US" altLang="zh-CN" sz="4000" b="0" dirty="0"/>
              <a:t>7.1.1 </a:t>
            </a:r>
            <a:r>
              <a:rPr lang="zh-CN" altLang="en-US" sz="4000" b="0" dirty="0"/>
              <a:t>化工车间管道布置设计的任务</a:t>
            </a:r>
          </a:p>
        </p:txBody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84FD0EA1-CB7C-4FE3-AD0A-577823CF6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）确定车间中各个设备的管口方位和与之相连接的管段的接口位置。</a:t>
            </a:r>
          </a:p>
          <a:p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）确定管道的安装连接和铺设、支承方式。</a:t>
            </a:r>
          </a:p>
          <a:p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）确定各管段（包括管道、管件、阀门及控制仪表）在空间的位置。</a:t>
            </a:r>
          </a:p>
          <a:p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）画出管道布置图，表示出车间中所有管道在平面、立面的空间位置，作为管道安装的依据。</a:t>
            </a:r>
          </a:p>
          <a:p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）编制管道综合材料表，包括管道、管件、阀门、型钢等的材质、规格和数量。</a:t>
            </a:r>
          </a:p>
        </p:txBody>
      </p:sp>
      <p:sp>
        <p:nvSpPr>
          <p:cNvPr id="9236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7F48522-6E8E-40A6-81BB-59FB7D32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>
            <a:extLst>
              <a:ext uri="{FF2B5EF4-FFF2-40B4-BE49-F238E27FC236}">
                <a16:creationId xmlns:a16="http://schemas.microsoft.com/office/drawing/2014/main" id="{D5C07984-EECA-4606-BF4C-75A5CE301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669748"/>
            <a:ext cx="8164513" cy="1143000"/>
          </a:xfrm>
        </p:spPr>
        <p:txBody>
          <a:bodyPr/>
          <a:lstStyle/>
          <a:p>
            <a:pPr algn="l"/>
            <a:r>
              <a:rPr lang="en-US" altLang="zh-CN" b="0"/>
              <a:t>7.2.3 </a:t>
            </a:r>
            <a:r>
              <a:rPr lang="zh-CN" altLang="en-US" b="0"/>
              <a:t>管道和管架的立面布置原则</a:t>
            </a:r>
          </a:p>
        </p:txBody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F5EF9C60-7ACC-451B-9A0D-1F3CB8E66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当管架下方为通道时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同方向两层管道的标高</a:t>
            </a:r>
            <a:endParaRPr lang="zh-CN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管架下布置机泵时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装有孔板的管道</a:t>
            </a:r>
            <a:endParaRPr lang="zh-CN" altLang="en-US"/>
          </a:p>
        </p:txBody>
      </p:sp>
      <p:sp>
        <p:nvSpPr>
          <p:cNvPr id="952324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50FA77B-FFEB-47E3-813A-5BEF905D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>
            <a:extLst>
              <a:ext uri="{FF2B5EF4-FFF2-40B4-BE49-F238E27FC236}">
                <a16:creationId xmlns:a16="http://schemas.microsoft.com/office/drawing/2014/main" id="{06B54090-ADDC-4285-8C54-57C02893E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361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）当管架下方为通道时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29B763C1-1487-4D54-9D6A-86AE5C6D0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当管架下方为通道时，管底距车行道路路面的距离要大于</a:t>
            </a:r>
            <a:r>
              <a:rPr lang="en-US" altLang="zh-CN"/>
              <a:t>4.5m</a:t>
            </a:r>
            <a:r>
              <a:rPr lang="zh-CN" altLang="en-US"/>
              <a:t>；道路为主干道时要大于</a:t>
            </a:r>
            <a:r>
              <a:rPr lang="en-US" altLang="zh-CN"/>
              <a:t>6m</a:t>
            </a:r>
            <a:r>
              <a:rPr lang="zh-CN" altLang="en-US"/>
              <a:t>；是人行道时要大于</a:t>
            </a:r>
            <a:r>
              <a:rPr lang="en-US" altLang="zh-CN"/>
              <a:t>2.2m</a:t>
            </a:r>
            <a:r>
              <a:rPr lang="zh-CN" altLang="en-US"/>
              <a:t>；管廊下有泵时要大于</a:t>
            </a:r>
            <a:r>
              <a:rPr lang="en-US" altLang="zh-CN"/>
              <a:t>4m</a:t>
            </a:r>
            <a:r>
              <a:rPr lang="zh-CN" altLang="en-US"/>
              <a:t>。</a:t>
            </a:r>
          </a:p>
        </p:txBody>
      </p:sp>
      <p:sp>
        <p:nvSpPr>
          <p:cNvPr id="95334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4D26A1-A84E-4A0C-BF97-494AA394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>
            <a:extLst>
              <a:ext uri="{FF2B5EF4-FFF2-40B4-BE49-F238E27FC236}">
                <a16:creationId xmlns:a16="http://schemas.microsoft.com/office/drawing/2014/main" id="{1E2F9D3F-B0FA-41B0-A311-2254E1A6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72707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）同方向两层管道的标高</a:t>
            </a:r>
          </a:p>
        </p:txBody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A4146D71-996F-4F13-B1BD-5C982A5CE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通常使同方向的两层管道的标高相差</a:t>
            </a:r>
            <a:r>
              <a:rPr lang="en-US" altLang="zh-CN"/>
              <a:t>1.0 - 1.6m</a:t>
            </a:r>
            <a:r>
              <a:rPr lang="zh-CN" altLang="en-US"/>
              <a:t>，从总管上引出的支管比总管高或低</a:t>
            </a:r>
            <a:r>
              <a:rPr lang="en-US" altLang="zh-CN"/>
              <a:t>0.5</a:t>
            </a:r>
            <a:r>
              <a:rPr lang="zh-CN" altLang="en-US"/>
              <a:t>一</a:t>
            </a:r>
            <a:r>
              <a:rPr lang="en-US" altLang="zh-CN"/>
              <a:t>0.8m</a:t>
            </a:r>
            <a:r>
              <a:rPr lang="zh-CN" altLang="en-US"/>
              <a:t>。</a:t>
            </a:r>
          </a:p>
          <a:p>
            <a:r>
              <a:rPr lang="zh-CN" altLang="en-US"/>
              <a:t>在管道改变方向时要同时改变标高。</a:t>
            </a:r>
          </a:p>
          <a:p>
            <a:r>
              <a:rPr lang="zh-CN" altLang="en-US"/>
              <a:t>大口径管道需要在水平面上转向时，要将它布置在管架最外侧。</a:t>
            </a:r>
          </a:p>
        </p:txBody>
      </p:sp>
      <p:sp>
        <p:nvSpPr>
          <p:cNvPr id="95437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061B089-0136-4FF9-A566-BCAC15E5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>
            <a:extLst>
              <a:ext uri="{FF2B5EF4-FFF2-40B4-BE49-F238E27FC236}">
                <a16:creationId xmlns:a16="http://schemas.microsoft.com/office/drawing/2014/main" id="{9B87CEAF-194D-47FC-9BE9-C7F69F54F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593685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）管架下布置机泵时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2D886AEB-4235-4370-86AF-55F0E4E5C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管架下布置机泵时，其标高应符合机泵布置时的净空要求。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若操作平台下面的管道进入管道上层，则上层管道标高可根据操作平台标高来确定。</a:t>
            </a:r>
          </a:p>
        </p:txBody>
      </p:sp>
      <p:sp>
        <p:nvSpPr>
          <p:cNvPr id="95539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6BDD5CC-5493-45B4-81C4-C494A842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>
            <a:extLst>
              <a:ext uri="{FF2B5EF4-FFF2-40B4-BE49-F238E27FC236}">
                <a16:creationId xmlns:a16="http://schemas.microsoft.com/office/drawing/2014/main" id="{FDF0391D-A263-46A0-AC8D-E87584E4E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）装有孔板的管道</a:t>
            </a:r>
          </a:p>
        </p:txBody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FFDFC2F8-36EA-4F46-A84B-15B86CA4C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装有孔板的管道宜布置在管架外侧，并尽量靠近柱子。</a:t>
            </a:r>
          </a:p>
          <a:p>
            <a:r>
              <a:rPr lang="zh-CN" altLang="en-US"/>
              <a:t>自动调节阀可靠近柱子布置，并用柱子固定。</a:t>
            </a:r>
          </a:p>
          <a:p>
            <a:r>
              <a:rPr lang="zh-CN" altLang="en-US"/>
              <a:t>若管廊上层设有局部平台或人行道时，需常操作或维修的阀门和仪表宜布置在管架上层。</a:t>
            </a:r>
          </a:p>
          <a:p>
            <a:endParaRPr lang="en-US" altLang="zh-CN"/>
          </a:p>
        </p:txBody>
      </p:sp>
      <p:sp>
        <p:nvSpPr>
          <p:cNvPr id="95642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95EABD2-2382-4B62-BA76-7BD6F267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>
            <a:extLst>
              <a:ext uri="{FF2B5EF4-FFF2-40B4-BE49-F238E27FC236}">
                <a16:creationId xmlns:a16="http://schemas.microsoft.com/office/drawing/2014/main" id="{600047E3-0887-47CB-9F84-DFAB0023B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681037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7.3 </a:t>
            </a:r>
            <a:r>
              <a:rPr lang="zh-CN" altLang="en-US" dirty="0"/>
              <a:t>典型设备的管道布置 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617C0D81-CA82-47D0-A5B5-04F2F01DF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/>
              <a:t>7.3.1 </a:t>
            </a:r>
            <a:r>
              <a:rPr lang="zh-CN" altLang="en-US">
                <a:hlinkClick r:id="rId2" action="ppaction://hlinksldjump"/>
              </a:rPr>
              <a:t>容器的管道布置</a:t>
            </a:r>
            <a:endParaRPr lang="zh-CN" altLang="en-US"/>
          </a:p>
          <a:p>
            <a:pPr algn="just"/>
            <a:r>
              <a:rPr lang="en-US" altLang="zh-CN"/>
              <a:t>7.3.2 </a:t>
            </a:r>
            <a:r>
              <a:rPr lang="zh-CN" altLang="en-US">
                <a:hlinkClick r:id="rId3" action="ppaction://hlinksldjump"/>
              </a:rPr>
              <a:t>换热器的管道布置</a:t>
            </a:r>
            <a:endParaRPr lang="zh-CN" altLang="en-US"/>
          </a:p>
          <a:p>
            <a:pPr algn="just"/>
            <a:r>
              <a:rPr lang="en-US" altLang="zh-CN"/>
              <a:t>7.3.3 </a:t>
            </a:r>
            <a:r>
              <a:rPr lang="zh-CN" altLang="en-US">
                <a:hlinkClick r:id="rId4" action="ppaction://hlinksldjump"/>
              </a:rPr>
              <a:t>塔的管道布置</a:t>
            </a:r>
            <a:endParaRPr lang="zh-CN" altLang="en-US"/>
          </a:p>
        </p:txBody>
      </p:sp>
      <p:sp>
        <p:nvSpPr>
          <p:cNvPr id="957444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37F97E-7E3C-4009-8A5C-0A78E841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>
            <a:extLst>
              <a:ext uri="{FF2B5EF4-FFF2-40B4-BE49-F238E27FC236}">
                <a16:creationId xmlns:a16="http://schemas.microsoft.com/office/drawing/2014/main" id="{B9462200-2732-49E9-A289-2D8A036F3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164513" cy="1143000"/>
          </a:xfrm>
        </p:spPr>
        <p:txBody>
          <a:bodyPr/>
          <a:lstStyle/>
          <a:p>
            <a:pPr algn="l"/>
            <a:r>
              <a:rPr lang="en-US" altLang="zh-CN" b="0" dirty="0"/>
              <a:t>7.3.1 </a:t>
            </a:r>
            <a:r>
              <a:rPr lang="zh-CN" altLang="en-US" b="0" dirty="0"/>
              <a:t>容器的管道布置</a:t>
            </a:r>
          </a:p>
        </p:txBody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C2BD0067-56BA-4545-98CC-7ACD563EA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（一）立式容器（包括反应器）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管口方位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管道布置</a:t>
            </a:r>
            <a:endParaRPr lang="zh-CN" altLang="en-US"/>
          </a:p>
          <a:p>
            <a:r>
              <a:rPr lang="zh-CN" altLang="en-US"/>
              <a:t>（二）卧式容器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管口方位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管道布置 </a:t>
            </a:r>
            <a:endParaRPr lang="zh-CN" altLang="en-US"/>
          </a:p>
        </p:txBody>
      </p:sp>
      <p:sp>
        <p:nvSpPr>
          <p:cNvPr id="958468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C514D5-0886-40A5-A09A-E61F9CFE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>
            <a:extLst>
              <a:ext uri="{FF2B5EF4-FFF2-40B4-BE49-F238E27FC236}">
                <a16:creationId xmlns:a16="http://schemas.microsoft.com/office/drawing/2014/main" id="{0C504A6D-FD98-4D1E-BB5E-74F9723D6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72707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）管口方位</a:t>
            </a:r>
          </a:p>
        </p:txBody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91C52E2D-1922-4359-80A2-317B543CF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立式容器的管口方位取决于管道布置的需要。</a:t>
            </a:r>
          </a:p>
          <a:p>
            <a:r>
              <a:rPr lang="zh-CN" altLang="en-US"/>
              <a:t>一般划分为操作区与配管区两部分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7-1</a:t>
            </a:r>
            <a:r>
              <a:rPr lang="zh-CN" altLang="en-US"/>
              <a:t>）。</a:t>
            </a:r>
          </a:p>
          <a:p>
            <a:r>
              <a:rPr lang="zh-CN" altLang="en-US"/>
              <a:t>加料口、温度计和视镜等经常操作及观察的管口布置在操作区，排出管布置在容器底部。</a:t>
            </a:r>
          </a:p>
        </p:txBody>
      </p:sp>
      <p:sp>
        <p:nvSpPr>
          <p:cNvPr id="959492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E09221C-A0AD-4B03-98FE-62CFEE44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>
            <a:extLst>
              <a:ext uri="{FF2B5EF4-FFF2-40B4-BE49-F238E27FC236}">
                <a16:creationId xmlns:a16="http://schemas.microsoft.com/office/drawing/2014/main" id="{249152CE-C0E0-4C6B-A0F1-A4FEEA27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743" y="659101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图</a:t>
            </a:r>
            <a:r>
              <a:rPr lang="en-US" altLang="zh-CN" dirty="0"/>
              <a:t>7-1  </a:t>
            </a:r>
            <a:r>
              <a:rPr lang="zh-CN" altLang="en-US" dirty="0"/>
              <a:t>立式容器的管口方位</a:t>
            </a:r>
          </a:p>
        </p:txBody>
      </p:sp>
      <p:pic>
        <p:nvPicPr>
          <p:cNvPr id="960516" name="Picture 4">
            <a:extLst>
              <a:ext uri="{FF2B5EF4-FFF2-40B4-BE49-F238E27FC236}">
                <a16:creationId xmlns:a16="http://schemas.microsoft.com/office/drawing/2014/main" id="{8A9272B4-5B82-429B-8A35-328B99182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" t="2521" r="8131" b="15120"/>
          <a:stretch>
            <a:fillRect/>
          </a:stretch>
        </p:blipFill>
        <p:spPr bwMode="auto">
          <a:xfrm>
            <a:off x="1511660" y="1802101"/>
            <a:ext cx="5084763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0517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ED8ECDD-F7F3-48E1-959E-AFBFF491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F124E01B-33F0-4BF7-933D-ED9E85C5D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683695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）管道布置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85899617-D3DD-4044-BBF5-43EF12AD1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/>
          <a:lstStyle/>
          <a:p>
            <a:r>
              <a:rPr lang="zh-CN" altLang="en-US"/>
              <a:t>立式容器（包括反应器）一般成排布置，因此把操作相同的管道一起布置在容器的相应位置，可避免错误操作，比较安全。</a:t>
            </a:r>
          </a:p>
          <a:p>
            <a:r>
              <a:rPr lang="zh-CN" altLang="en-US"/>
              <a:t>例如，两个容器成排布置时，可将管口对称布置。三个以上容器成排布置时，可将各管口布置在设备的相同位置。</a:t>
            </a:r>
          </a:p>
          <a:p>
            <a:r>
              <a:rPr lang="zh-CN" altLang="en-US"/>
              <a:t>有搅拌装置的容器，管道不得妨碍搅拌器的拆卸和维修。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7-2</a:t>
            </a:r>
            <a:r>
              <a:rPr lang="zh-CN" altLang="en-US"/>
              <a:t>为立式容器的管道布置简图。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>
            <a:extLst>
              <a:ext uri="{FF2B5EF4-FFF2-40B4-BE49-F238E27FC236}">
                <a16:creationId xmlns:a16="http://schemas.microsoft.com/office/drawing/2014/main" id="{8014306C-082E-4603-8A7F-F87EFC6FA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53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（一）化工车间管道布置的要求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60DC2D56-E93C-436A-B02B-952F0233F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化工车间管道布置应符合下列要求：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/>
              <a:t>(1)</a:t>
            </a:r>
            <a:r>
              <a:rPr lang="zh-CN" altLang="en-US"/>
              <a:t>符合生产工艺流程的要求，并能满足生产要求；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/>
              <a:t>(2)</a:t>
            </a:r>
            <a:r>
              <a:rPr lang="zh-CN" altLang="en-US"/>
              <a:t>便于操作管理，并能保证安全生产；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/>
              <a:t>(3)</a:t>
            </a:r>
            <a:r>
              <a:rPr lang="zh-CN" altLang="en-US"/>
              <a:t>便于管道的安装和维护；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/>
              <a:t>(4</a:t>
            </a:r>
            <a:r>
              <a:rPr lang="zh-CN" altLang="en-US"/>
              <a:t>）要求整齐美观，并尽量节约材料和投资。</a:t>
            </a:r>
          </a:p>
        </p:txBody>
      </p:sp>
      <p:sp>
        <p:nvSpPr>
          <p:cNvPr id="92467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782699-50E5-4EC7-86D8-2C6EC045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>
            <a:extLst>
              <a:ext uri="{FF2B5EF4-FFF2-40B4-BE49-F238E27FC236}">
                <a16:creationId xmlns:a16="http://schemas.microsoft.com/office/drawing/2014/main" id="{2F43E6E2-6AFB-49EB-98C2-16EE9AC63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164513" cy="1143000"/>
          </a:xfrm>
        </p:spPr>
        <p:txBody>
          <a:bodyPr/>
          <a:lstStyle/>
          <a:p>
            <a:r>
              <a:rPr lang="zh-CN" altLang="en-US" sz="4000" dirty="0"/>
              <a:t>立式容器的管道布置简图说明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E90213E5-96E7-429B-ABC8-FAC9A98D70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8288"/>
            <a:ext cx="8229600" cy="4456112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）表示距离较近的两设备间的管道不能直连，而应采用</a:t>
            </a:r>
            <a:r>
              <a:rPr lang="en-US" altLang="zh-CN"/>
              <a:t>45</a:t>
            </a:r>
            <a:r>
              <a:rPr lang="en-US" altLang="zh-CN" baseline="30000"/>
              <a:t>o</a:t>
            </a:r>
            <a:r>
              <a:rPr lang="zh-CN" altLang="en-US"/>
              <a:t>或</a:t>
            </a:r>
            <a:r>
              <a:rPr lang="en-US" altLang="zh-CN"/>
              <a:t>90</a:t>
            </a:r>
            <a:r>
              <a:rPr lang="en-US" altLang="zh-CN" baseline="30000"/>
              <a:t>o</a:t>
            </a:r>
            <a:r>
              <a:rPr lang="zh-CN" altLang="en-US"/>
              <a:t>弯接。</a:t>
            </a:r>
          </a:p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）进料管置于设备之前，便于站在地（楼）面上进行操作。</a:t>
            </a:r>
          </a:p>
          <a:p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）出料管沿墙铺设时，设备间的距离大一些，人可进入设备间操作，离墙的距离就可小一些。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>
            <a:extLst>
              <a:ext uri="{FF2B5EF4-FFF2-40B4-BE49-F238E27FC236}">
                <a16:creationId xmlns:a16="http://schemas.microsoft.com/office/drawing/2014/main" id="{597FDF22-C1B4-46BF-BC5A-8356A2D6D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548680"/>
            <a:ext cx="8164513" cy="1143000"/>
          </a:xfrm>
        </p:spPr>
        <p:txBody>
          <a:bodyPr/>
          <a:lstStyle/>
          <a:p>
            <a:r>
              <a:rPr lang="zh-CN" altLang="en-US" sz="4000" dirty="0"/>
              <a:t>立式容器的管道布置简图说明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A67C214F-CCD6-49E9-9D1E-A32BE3C9B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d</a:t>
            </a:r>
            <a:r>
              <a:rPr lang="zh-CN" altLang="en-US"/>
              <a:t>）出料从前部引出，经过阀门后立即引入地下（走地沟或埋地铺设），设备之间的距离及设备与墙之间的距离均可小一些。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e</a:t>
            </a:r>
            <a:r>
              <a:rPr lang="zh-CN" altLang="en-US"/>
              <a:t>）容器直径不大和底部离地（楼）面较高时，出料管从底部中心引出。这样布置，其管道短，占地面积小。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f</a:t>
            </a:r>
            <a:r>
              <a:rPr lang="zh-CN" altLang="en-US"/>
              <a:t>）两个设备的进料管对称布置，便于人站在操作台上进行操作。</a:t>
            </a:r>
          </a:p>
        </p:txBody>
      </p:sp>
      <p:sp>
        <p:nvSpPr>
          <p:cNvPr id="96666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51829FF-76AD-403E-AFDA-99AF544D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>
            <a:extLst>
              <a:ext uri="{FF2B5EF4-FFF2-40B4-BE49-F238E27FC236}">
                <a16:creationId xmlns:a16="http://schemas.microsoft.com/office/drawing/2014/main" id="{A8EA627D-FA98-479F-A200-8685603D5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743" y="750534"/>
            <a:ext cx="8164513" cy="1143000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7-2  </a:t>
            </a:r>
            <a:r>
              <a:rPr lang="zh-CN" altLang="en-US" dirty="0"/>
              <a:t>立式容器的管道布置简图</a:t>
            </a:r>
          </a:p>
        </p:txBody>
      </p:sp>
      <p:pic>
        <p:nvPicPr>
          <p:cNvPr id="963588" name="Picture 4">
            <a:extLst>
              <a:ext uri="{FF2B5EF4-FFF2-40B4-BE49-F238E27FC236}">
                <a16:creationId xmlns:a16="http://schemas.microsoft.com/office/drawing/2014/main" id="{4DE9CAC1-175B-470C-941D-DE9645AA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1143" r="3754" b="46120"/>
          <a:stretch>
            <a:fillRect/>
          </a:stretch>
        </p:blipFill>
        <p:spPr bwMode="auto">
          <a:xfrm>
            <a:off x="71438" y="1600200"/>
            <a:ext cx="43021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3589" name="Picture 5">
            <a:extLst>
              <a:ext uri="{FF2B5EF4-FFF2-40B4-BE49-F238E27FC236}">
                <a16:creationId xmlns:a16="http://schemas.microsoft.com/office/drawing/2014/main" id="{656E4CEB-15B6-4E9D-BC80-A89F33AD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54253" r="3931" b="8380"/>
          <a:stretch>
            <a:fillRect/>
          </a:stretch>
        </p:blipFill>
        <p:spPr bwMode="auto">
          <a:xfrm>
            <a:off x="4321175" y="2413000"/>
            <a:ext cx="48228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59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77D78CD-F880-4AB1-82D2-FA806BA4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>
            <a:extLst>
              <a:ext uri="{FF2B5EF4-FFF2-40B4-BE49-F238E27FC236}">
                <a16:creationId xmlns:a16="http://schemas.microsoft.com/office/drawing/2014/main" id="{7E4C9B0A-FBEA-4C1C-A338-2FBAB50B8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636587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）管口方位</a:t>
            </a:r>
          </a:p>
        </p:txBody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119BB22D-2A48-432C-9D0C-2A980C2BC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zh-CN" altLang="en-US"/>
              <a:t>卧式容器的管口方位见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7-3</a:t>
            </a:r>
            <a:r>
              <a:rPr lang="zh-CN" altLang="en-US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① </a:t>
            </a:r>
            <a:r>
              <a:rPr lang="zh-CN" altLang="en-US">
                <a:hlinkClick r:id="rId3" action="ppaction://hlinksldjump"/>
              </a:rPr>
              <a:t>液体和气体的进出口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② </a:t>
            </a:r>
            <a:r>
              <a:rPr lang="zh-CN" altLang="en-US">
                <a:hlinkClick r:id="rId4" action="ppaction://hlinksldjump"/>
              </a:rPr>
              <a:t>放空管、放净口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③ </a:t>
            </a:r>
            <a:r>
              <a:rPr lang="zh-CN" altLang="en-US">
                <a:hlinkClick r:id="rId5" action="ppaction://hlinksldjump"/>
              </a:rPr>
              <a:t>安全阀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④ </a:t>
            </a:r>
            <a:r>
              <a:rPr lang="zh-CN" altLang="en-US">
                <a:hlinkClick r:id="rId6" action="ppaction://hlinksldjump"/>
              </a:rPr>
              <a:t>吹扫蒸汽进口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⑤ </a:t>
            </a:r>
            <a:r>
              <a:rPr lang="zh-CN" altLang="en-US">
                <a:hlinkClick r:id="rId7" action="ppaction://hlinksldjump"/>
              </a:rPr>
              <a:t>液面计、压力表、温度计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⑥ </a:t>
            </a:r>
            <a:r>
              <a:rPr lang="zh-CN" altLang="en-US">
                <a:hlinkClick r:id="rId8" action="ppaction://hlinksldjump"/>
              </a:rPr>
              <a:t>人孔、支座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⑦ </a:t>
            </a:r>
            <a:r>
              <a:rPr lang="zh-CN" altLang="en-US">
                <a:hlinkClick r:id="rId9" action="ppaction://hlinksldjump"/>
              </a:rPr>
              <a:t>接口要靠近相连的设备</a:t>
            </a:r>
            <a:endParaRPr lang="zh-CN" altLang="en-US"/>
          </a:p>
        </p:txBody>
      </p:sp>
      <p:sp>
        <p:nvSpPr>
          <p:cNvPr id="967684" name="AutoShape 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8A4E5BAF-3F59-4BD3-AE14-1D896C89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8" name="Rectangle 4">
            <a:extLst>
              <a:ext uri="{FF2B5EF4-FFF2-40B4-BE49-F238E27FC236}">
                <a16:creationId xmlns:a16="http://schemas.microsoft.com/office/drawing/2014/main" id="{62253C03-E962-4263-A315-F897A8493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53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图</a:t>
            </a:r>
            <a:r>
              <a:rPr lang="en-US" altLang="zh-CN" dirty="0"/>
              <a:t>7-3  </a:t>
            </a:r>
            <a:r>
              <a:rPr lang="zh-CN" altLang="en-US" dirty="0"/>
              <a:t>卧式容器的管口方位</a:t>
            </a:r>
          </a:p>
        </p:txBody>
      </p:sp>
      <p:pic>
        <p:nvPicPr>
          <p:cNvPr id="968709" name="Picture 5">
            <a:extLst>
              <a:ext uri="{FF2B5EF4-FFF2-40B4-BE49-F238E27FC236}">
                <a16:creationId xmlns:a16="http://schemas.microsoft.com/office/drawing/2014/main" id="{B0CC8DC0-13CF-4E6A-8B62-F6A564218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044" b="8102"/>
          <a:stretch>
            <a:fillRect/>
          </a:stretch>
        </p:blipFill>
        <p:spPr bwMode="auto">
          <a:xfrm>
            <a:off x="206375" y="1581150"/>
            <a:ext cx="8821738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871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53A89CB-8971-4B9B-B0D3-99186CF2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>
            <a:extLst>
              <a:ext uri="{FF2B5EF4-FFF2-40B4-BE49-F238E27FC236}">
                <a16:creationId xmlns:a16="http://schemas.microsoft.com/office/drawing/2014/main" id="{57EEFD03-EA09-47C3-97CF-EA93A2731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343" y="593685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① </a:t>
            </a:r>
            <a:r>
              <a:rPr lang="zh-CN" altLang="en-US" dirty="0"/>
              <a:t>液体和气体的进出口</a:t>
            </a:r>
          </a:p>
        </p:txBody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BCB1DF51-7270-430C-A623-F2EE7CD88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液体和气体的进口一般布置在容器一端的顶上，液体出口一般在另一端的底部，蒸汽出口则在液体出口的顶上。</a:t>
            </a:r>
          </a:p>
          <a:p>
            <a:r>
              <a:rPr lang="zh-CN" altLang="en-US"/>
              <a:t>进口也能从底部伸入，在对着管口的地方设防冲板，这种布置适合于大口径管道，有时能节约管子与管件。</a:t>
            </a:r>
          </a:p>
        </p:txBody>
      </p:sp>
      <p:sp>
        <p:nvSpPr>
          <p:cNvPr id="97075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0FB2BDA-E92A-4E83-B05B-7D3EC4B32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>
            <a:extLst>
              <a:ext uri="{FF2B5EF4-FFF2-40B4-BE49-F238E27FC236}">
                <a16:creationId xmlns:a16="http://schemas.microsoft.com/office/drawing/2014/main" id="{92BA46B0-9D6B-4F86-BCAC-E673FC0D4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8690"/>
            <a:ext cx="8164513" cy="1143000"/>
          </a:xfrm>
        </p:spPr>
        <p:txBody>
          <a:bodyPr/>
          <a:lstStyle/>
          <a:p>
            <a:pPr algn="l"/>
            <a:r>
              <a:rPr lang="en-US" altLang="zh-CN"/>
              <a:t>② </a:t>
            </a:r>
            <a:r>
              <a:rPr lang="zh-CN" altLang="en-US"/>
              <a:t>放空管、放净口</a:t>
            </a:r>
          </a:p>
        </p:txBody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55CA157C-7035-4570-AFAD-982251DD8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放空管在容器一端的顶上，放净口在另一端的底下，同时使容器向放净口那头倾斜。</a:t>
            </a:r>
          </a:p>
          <a:p>
            <a:r>
              <a:rPr lang="zh-CN" altLang="en-US"/>
              <a:t>若容器水平安装，则放净口可安装在易于操作的任何位置或出料管上。如果人孔设在顶部，放空口则设在人孔盖上。</a:t>
            </a:r>
          </a:p>
        </p:txBody>
      </p:sp>
      <p:sp>
        <p:nvSpPr>
          <p:cNvPr id="97178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625A50D-860D-44A8-8B94-0BE5F7F0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C8C2CC92-CF4B-490F-ACBC-704080E9B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095" y="638690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③ </a:t>
            </a:r>
            <a:r>
              <a:rPr lang="zh-CN" altLang="en-US" dirty="0"/>
              <a:t>安全阀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48135C1-919F-4F45-9811-9CEA70C2A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安全阀可设在顶部任何地方，最好放在有阀的管道附近，这可与阀共用平台和通道。</a:t>
            </a:r>
          </a:p>
        </p:txBody>
      </p:sp>
      <p:sp>
        <p:nvSpPr>
          <p:cNvPr id="972804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FDF00A3-AF4C-4ECB-949E-F2A00261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C28FFE27-F619-47A0-9BEB-F9A8F9282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535" y="638690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④ </a:t>
            </a:r>
            <a:r>
              <a:rPr lang="zh-CN" altLang="en-US" dirty="0"/>
              <a:t>吹扫蒸汽进口</a:t>
            </a:r>
          </a:p>
        </p:txBody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E35C817F-E5E0-4E3F-81BB-472E40CF6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吹扫蒸汽进口在排气口另一侧的侧面，可以切线方向进入，使蒸汽在罐内回转前进。</a:t>
            </a:r>
          </a:p>
        </p:txBody>
      </p:sp>
      <p:sp>
        <p:nvSpPr>
          <p:cNvPr id="97382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BC7885-8513-4367-8850-5102C9259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>
            <a:extLst>
              <a:ext uri="{FF2B5EF4-FFF2-40B4-BE49-F238E27FC236}">
                <a16:creationId xmlns:a16="http://schemas.microsoft.com/office/drawing/2014/main" id="{770CD49E-0083-4B62-9FDB-A8714EB18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772" y="593685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⑤</a:t>
            </a:r>
            <a:r>
              <a:rPr lang="zh-CN" altLang="en-US" dirty="0"/>
              <a:t>液面计、压力表、温度计</a:t>
            </a:r>
          </a:p>
        </p:txBody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F4E9FA6B-8761-4279-B375-36BEF4CD1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进出口分布在容器的两端，若进出料引起的液面波动不大，则液面计的位置不受限制，否则应放在容器的中部。</a:t>
            </a:r>
          </a:p>
          <a:p>
            <a:r>
              <a:rPr lang="zh-CN" altLang="en-US"/>
              <a:t>压力表则装在顶部气相部位，在地面上或操作台上看得见的地方。</a:t>
            </a:r>
          </a:p>
          <a:p>
            <a:r>
              <a:rPr lang="zh-CN" altLang="en-US"/>
              <a:t>温度计装在近底部的液相部位，从侧面水平进入，通常与出口在同一断面上，对着通道或平台。</a:t>
            </a:r>
          </a:p>
        </p:txBody>
      </p:sp>
      <p:sp>
        <p:nvSpPr>
          <p:cNvPr id="9748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661F1D-7991-4018-9870-BF478A1D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5C5E13C4-9D9E-4F5C-9309-3B52577EA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43535" y="727075"/>
            <a:ext cx="9496055" cy="1143000"/>
          </a:xfrm>
        </p:spPr>
        <p:txBody>
          <a:bodyPr/>
          <a:lstStyle/>
          <a:p>
            <a:pPr algn="l"/>
            <a:r>
              <a:rPr lang="zh-CN" altLang="en-US" sz="3600" dirty="0"/>
              <a:t>（二）进行化工车间管道布置时应注意的问题</a:t>
            </a:r>
          </a:p>
        </p:txBody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69B2F5D7-CE34-4CA7-A53C-08554EC47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化工车间管道布置除了符合上述要求外，还应仔细考虑下列问题。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物料因素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考虑施工、操作及维修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安全生产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其他因素</a:t>
            </a:r>
            <a:endParaRPr lang="zh-CN" altLang="en-US"/>
          </a:p>
        </p:txBody>
      </p:sp>
      <p:sp>
        <p:nvSpPr>
          <p:cNvPr id="925700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E19D37E-0C9C-4B80-A371-0AD939EA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9B50F061-CA29-4B71-8CF8-E990A4535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440" y="723653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⑥ </a:t>
            </a:r>
            <a:r>
              <a:rPr lang="zh-CN" altLang="en-US" dirty="0"/>
              <a:t>人孔、支座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5B7A81A8-F832-4CD3-A359-1314C345F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人孔可布置在顶上、侧面或封头中心，以侧面较为方便；但在框架上支承时，占用面积较大，故以布置在顶上为宜。</a:t>
            </a:r>
          </a:p>
          <a:p>
            <a:r>
              <a:rPr lang="zh-CN" altLang="en-US"/>
              <a:t>人孔中心高出地面</a:t>
            </a:r>
            <a:r>
              <a:rPr lang="en-US" altLang="zh-CN"/>
              <a:t>3.6m</a:t>
            </a:r>
            <a:r>
              <a:rPr lang="zh-CN" altLang="en-US"/>
              <a:t>以上应设操作平台。</a:t>
            </a:r>
          </a:p>
          <a:p>
            <a:r>
              <a:rPr lang="zh-CN" altLang="en-US"/>
              <a:t>支座以布置在离封头</a:t>
            </a:r>
            <a:r>
              <a:rPr lang="en-US" altLang="zh-CN"/>
              <a:t>L/5</a:t>
            </a:r>
            <a:r>
              <a:rPr lang="zh-CN" altLang="en-US"/>
              <a:t>处为宜，可依实际情况而定。</a:t>
            </a:r>
          </a:p>
        </p:txBody>
      </p:sp>
      <p:sp>
        <p:nvSpPr>
          <p:cNvPr id="97587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058B41-343C-41F3-A5E6-80FA8C5C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>
            <a:extLst>
              <a:ext uri="{FF2B5EF4-FFF2-40B4-BE49-F238E27FC236}">
                <a16:creationId xmlns:a16="http://schemas.microsoft.com/office/drawing/2014/main" id="{EA98F250-2CF4-4431-B38F-0E4F1722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8690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⑦ </a:t>
            </a:r>
            <a:r>
              <a:rPr lang="zh-CN" altLang="en-US" dirty="0"/>
              <a:t>接口要靠近相连的设备</a:t>
            </a:r>
          </a:p>
        </p:txBody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D44C22A1-F30D-42C0-BCAC-4D6501BCF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接口要靠近相连的设备，如排出口应靠近泵入口，工艺、公用工程和安全阀接管尽可能组合起来并对着管架。</a:t>
            </a:r>
          </a:p>
          <a:p>
            <a:endParaRPr lang="en-US" altLang="zh-CN"/>
          </a:p>
        </p:txBody>
      </p:sp>
      <p:sp>
        <p:nvSpPr>
          <p:cNvPr id="97690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C8582E8-9170-4172-A621-40F34650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973F5FF5-AF1A-4786-B0FE-C62379F16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428" y="723503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）管道布置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8A85B0A8-4637-4D6D-8B17-6BB126AE3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卧式容器的管口一般布置在一条直线上，各种阀门也直接安装在管口上。</a:t>
            </a:r>
          </a:p>
          <a:p>
            <a:r>
              <a:rPr lang="zh-CN" altLang="en-US"/>
              <a:t>若容器底部离操作台面较高，则可将出料管阀门布置在台面上，在台面上操作；</a:t>
            </a:r>
          </a:p>
          <a:p>
            <a:r>
              <a:rPr lang="zh-CN" altLang="en-US"/>
              <a:t>否则应将出料管阀门布置在台面下，并将阀杆接长，伸到台面上进行操作。</a:t>
            </a:r>
          </a:p>
          <a:p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7-4</a:t>
            </a:r>
            <a:r>
              <a:rPr lang="zh-CN" altLang="en-US"/>
              <a:t>为卧式容器的管道布置简图。</a:t>
            </a:r>
          </a:p>
        </p:txBody>
      </p:sp>
      <p:sp>
        <p:nvSpPr>
          <p:cNvPr id="97792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BC622B-67B9-4CC1-8CEA-62C133EB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8" name="Rectangle 4">
            <a:extLst>
              <a:ext uri="{FF2B5EF4-FFF2-40B4-BE49-F238E27FC236}">
                <a16:creationId xmlns:a16="http://schemas.microsoft.com/office/drawing/2014/main" id="{31C81702-0A77-45A3-931E-BBC828831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743" y="704496"/>
            <a:ext cx="8164513" cy="1143000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4  </a:t>
            </a:r>
            <a:r>
              <a:rPr lang="zh-CN" altLang="en-US" dirty="0"/>
              <a:t>卧式容器的管道布置图</a:t>
            </a:r>
          </a:p>
        </p:txBody>
      </p:sp>
      <p:pic>
        <p:nvPicPr>
          <p:cNvPr id="978949" name="Picture 5">
            <a:extLst>
              <a:ext uri="{FF2B5EF4-FFF2-40B4-BE49-F238E27FC236}">
                <a16:creationId xmlns:a16="http://schemas.microsoft.com/office/drawing/2014/main" id="{86765501-0DC0-4E34-AE34-B514B48B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r="2892" b="16252"/>
          <a:stretch>
            <a:fillRect/>
          </a:stretch>
        </p:blipFill>
        <p:spPr bwMode="auto">
          <a:xfrm>
            <a:off x="701675" y="1584325"/>
            <a:ext cx="7335838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895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3C83079-B68F-48CC-9F96-34832F56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>
            <a:extLst>
              <a:ext uri="{FF2B5EF4-FFF2-40B4-BE49-F238E27FC236}">
                <a16:creationId xmlns:a16="http://schemas.microsoft.com/office/drawing/2014/main" id="{B5B8E35E-0DCF-4056-93A8-753E85B2C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en-US" altLang="zh-CN" dirty="0"/>
              <a:t>7.3.2 </a:t>
            </a:r>
            <a:r>
              <a:rPr lang="zh-CN" altLang="en-US" dirty="0"/>
              <a:t>换热器的管道布置 </a:t>
            </a:r>
          </a:p>
        </p:txBody>
      </p:sp>
      <p:sp>
        <p:nvSpPr>
          <p:cNvPr id="980995" name="Rectangle 3">
            <a:extLst>
              <a:ext uri="{FF2B5EF4-FFF2-40B4-BE49-F238E27FC236}">
                <a16:creationId xmlns:a16="http://schemas.microsoft.com/office/drawing/2014/main" id="{A6F5DE4A-65AD-49C2-8817-C3DA92B71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（一）</a:t>
            </a:r>
            <a:r>
              <a:rPr lang="zh-CN" altLang="en-US" dirty="0">
                <a:hlinkClick r:id="rId2" action="ppaction://hlinksldjump"/>
              </a:rPr>
              <a:t>管口布置与流体流动方向</a:t>
            </a:r>
            <a:endParaRPr lang="zh-CN" altLang="en-US" dirty="0"/>
          </a:p>
          <a:p>
            <a:r>
              <a:rPr lang="zh-CN" altLang="en-US" dirty="0"/>
              <a:t>（二）换热器的管道布置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3" action="ppaction://hlinksldjump"/>
              </a:rPr>
              <a:t>平面配管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hlinkClick r:id="rId4" action="ppaction://hlinksldjump"/>
              </a:rPr>
              <a:t>立面配管</a:t>
            </a:r>
            <a:endParaRPr lang="zh-CN" altLang="en-US" dirty="0"/>
          </a:p>
        </p:txBody>
      </p:sp>
      <p:sp>
        <p:nvSpPr>
          <p:cNvPr id="980996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3B97F0D-7CF4-463D-BC7B-F1E9C0CF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>
            <a:extLst>
              <a:ext uri="{FF2B5EF4-FFF2-40B4-BE49-F238E27FC236}">
                <a16:creationId xmlns:a16="http://schemas.microsoft.com/office/drawing/2014/main" id="{E1ECFFD5-1705-41B6-B9E5-EE8DBCD94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53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（一）管口布置与流体流动方向</a:t>
            </a:r>
          </a:p>
        </p:txBody>
      </p:sp>
      <p:sp>
        <p:nvSpPr>
          <p:cNvPr id="982019" name="Rectangle 3">
            <a:extLst>
              <a:ext uri="{FF2B5EF4-FFF2-40B4-BE49-F238E27FC236}">
                <a16:creationId xmlns:a16="http://schemas.microsoft.com/office/drawing/2014/main" id="{8E4AF9C3-43DA-4448-8718-26DCAF010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合适的流动方向和管口布置能简化和改善换热器管道布置的质量，节约管件，便于安装。</a:t>
            </a:r>
          </a:p>
          <a:p>
            <a:r>
              <a:rPr lang="zh-CN" altLang="en-US"/>
              <a:t>例如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7-5</a:t>
            </a:r>
            <a:r>
              <a:rPr lang="zh-CN" altLang="en-US"/>
              <a:t>中（</a:t>
            </a:r>
            <a:r>
              <a:rPr lang="en-US" altLang="zh-CN"/>
              <a:t>a</a:t>
            </a:r>
            <a:r>
              <a:rPr lang="zh-CN" altLang="en-US"/>
              <a:t>）、（</a:t>
            </a:r>
            <a:r>
              <a:rPr lang="en-US" altLang="zh-CN"/>
              <a:t>c</a:t>
            </a:r>
            <a:r>
              <a:rPr lang="zh-CN" altLang="en-US"/>
              <a:t>）、（</a:t>
            </a:r>
            <a:r>
              <a:rPr lang="en-US" altLang="zh-CN"/>
              <a:t>e</a:t>
            </a:r>
            <a:r>
              <a:rPr lang="zh-CN" altLang="en-US"/>
              <a:t>）是习惯的流向布置，实际上是不合理的。而（</a:t>
            </a:r>
            <a:r>
              <a:rPr lang="en-US" altLang="zh-CN"/>
              <a:t>b</a:t>
            </a:r>
            <a:r>
              <a:rPr lang="zh-CN" altLang="en-US"/>
              <a:t>）、（</a:t>
            </a:r>
            <a:r>
              <a:rPr lang="en-US" altLang="zh-CN"/>
              <a:t>d</a:t>
            </a:r>
            <a:r>
              <a:rPr lang="zh-CN" altLang="en-US"/>
              <a:t>）、（</a:t>
            </a:r>
            <a:r>
              <a:rPr lang="en-US" altLang="zh-CN"/>
              <a:t>f</a:t>
            </a:r>
            <a:r>
              <a:rPr lang="zh-CN" altLang="en-US"/>
              <a:t>）则是改变了流动方向的合理布置。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>
            <a:extLst>
              <a:ext uri="{FF2B5EF4-FFF2-40B4-BE49-F238E27FC236}">
                <a16:creationId xmlns:a16="http://schemas.microsoft.com/office/drawing/2014/main" id="{271FB2DB-5169-4935-BF23-3421B9CA9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589" y="47605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修改的理由</a:t>
            </a:r>
          </a:p>
        </p:txBody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419EAB72-6804-4DAD-A900-F993C247D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）改成（</a:t>
            </a:r>
            <a:r>
              <a:rPr lang="en-US" altLang="zh-CN"/>
              <a:t>b</a:t>
            </a:r>
            <a:r>
              <a:rPr lang="zh-CN" altLang="en-US"/>
              <a:t>）后简化了塔到冷凝器的大口径管道，而且节约了两个弯头和相应管道；</a:t>
            </a:r>
          </a:p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）改成（</a:t>
            </a:r>
            <a:r>
              <a:rPr lang="en-US" altLang="zh-CN"/>
              <a:t>d</a:t>
            </a:r>
            <a:r>
              <a:rPr lang="zh-CN" altLang="en-US"/>
              <a:t>）后，消除了泵吸入管道上的气袋．而且节约了四个弯头、一个排液阀和一个放空阀，缩短了管道，还改善了泵的吸入条件；</a:t>
            </a:r>
          </a:p>
          <a:p>
            <a:pPr>
              <a:lnSpc>
                <a:spcPct val="90000"/>
              </a:lnSpc>
            </a:pPr>
            <a:r>
              <a:rPr lang="zh-CN" altLang="en-US"/>
              <a:t>（</a:t>
            </a:r>
            <a:r>
              <a:rPr lang="en-US" altLang="zh-CN"/>
              <a:t>e</a:t>
            </a:r>
            <a:r>
              <a:rPr lang="zh-CN" altLang="en-US"/>
              <a:t>）改成（</a:t>
            </a:r>
            <a:r>
              <a:rPr lang="en-US" altLang="zh-CN"/>
              <a:t>f</a:t>
            </a:r>
            <a:r>
              <a:rPr lang="zh-CN" altLang="en-US"/>
              <a:t>）后缩短了管道，流体的流动方向更为合理。</a:t>
            </a:r>
          </a:p>
        </p:txBody>
      </p:sp>
      <p:sp>
        <p:nvSpPr>
          <p:cNvPr id="98509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E798A04-CAEA-4F42-8B07-D00E0469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4" name="Rectangle 4">
            <a:extLst>
              <a:ext uri="{FF2B5EF4-FFF2-40B4-BE49-F238E27FC236}">
                <a16:creationId xmlns:a16="http://schemas.microsoft.com/office/drawing/2014/main" id="{0F6385DE-0583-4A77-89B9-3F8365EEC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743" y="653529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图</a:t>
            </a:r>
            <a:r>
              <a:rPr lang="en-US" altLang="zh-CN"/>
              <a:t>7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5  </a:t>
            </a:r>
            <a:r>
              <a:rPr lang="zh-CN" altLang="en-US"/>
              <a:t>流向布置</a:t>
            </a:r>
          </a:p>
        </p:txBody>
      </p:sp>
      <p:grpSp>
        <p:nvGrpSpPr>
          <p:cNvPr id="983051" name="Group 11">
            <a:extLst>
              <a:ext uri="{FF2B5EF4-FFF2-40B4-BE49-F238E27FC236}">
                <a16:creationId xmlns:a16="http://schemas.microsoft.com/office/drawing/2014/main" id="{8DCA6C02-083B-42F0-AE51-0605012087E3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763713"/>
            <a:ext cx="7694613" cy="4278312"/>
            <a:chOff x="329" y="1131"/>
            <a:chExt cx="4847" cy="2695"/>
          </a:xfrm>
        </p:grpSpPr>
        <p:pic>
          <p:nvPicPr>
            <p:cNvPr id="983045" name="Picture 5">
              <a:extLst>
                <a:ext uri="{FF2B5EF4-FFF2-40B4-BE49-F238E27FC236}">
                  <a16:creationId xmlns:a16="http://schemas.microsoft.com/office/drawing/2014/main" id="{3DF927D8-3E83-4BF5-8016-F335E36ED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8" t="8284" r="53848" b="66805"/>
            <a:stretch>
              <a:fillRect/>
            </a:stretch>
          </p:blipFill>
          <p:spPr bwMode="auto">
            <a:xfrm>
              <a:off x="329" y="1131"/>
              <a:ext cx="1672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46" name="Picture 6">
              <a:extLst>
                <a:ext uri="{FF2B5EF4-FFF2-40B4-BE49-F238E27FC236}">
                  <a16:creationId xmlns:a16="http://schemas.microsoft.com/office/drawing/2014/main" id="{E431A0A0-05C8-4C2A-8C32-E6A0106BC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8" t="32262" r="49036" b="36420"/>
            <a:stretch>
              <a:fillRect/>
            </a:stretch>
          </p:blipFill>
          <p:spPr bwMode="auto">
            <a:xfrm>
              <a:off x="2030" y="1147"/>
              <a:ext cx="1474" cy="1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47" name="Picture 7">
              <a:extLst>
                <a:ext uri="{FF2B5EF4-FFF2-40B4-BE49-F238E27FC236}">
                  <a16:creationId xmlns:a16="http://schemas.microsoft.com/office/drawing/2014/main" id="{DD3B11FB-A6F2-423E-AE61-8557472B8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09" t="63548" r="1755" b="8804"/>
            <a:stretch>
              <a:fillRect/>
            </a:stretch>
          </p:blipFill>
          <p:spPr bwMode="auto">
            <a:xfrm>
              <a:off x="3532" y="2516"/>
              <a:ext cx="1644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48" name="Picture 8">
              <a:extLst>
                <a:ext uri="{FF2B5EF4-FFF2-40B4-BE49-F238E27FC236}">
                  <a16:creationId xmlns:a16="http://schemas.microsoft.com/office/drawing/2014/main" id="{1BBA7FFB-36F1-4A82-845F-BE001785E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36" t="9225" r="3026" b="65919"/>
            <a:stretch>
              <a:fillRect/>
            </a:stretch>
          </p:blipFill>
          <p:spPr bwMode="auto">
            <a:xfrm>
              <a:off x="329" y="2498"/>
              <a:ext cx="1672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49" name="Picture 9">
              <a:extLst>
                <a:ext uri="{FF2B5EF4-FFF2-40B4-BE49-F238E27FC236}">
                  <a16:creationId xmlns:a16="http://schemas.microsoft.com/office/drawing/2014/main" id="{5E6446F8-5273-45A4-A04E-65BF64D52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3" t="32262" r="2983" b="36420"/>
            <a:stretch>
              <a:fillRect/>
            </a:stretch>
          </p:blipFill>
          <p:spPr bwMode="auto">
            <a:xfrm>
              <a:off x="2040" y="2500"/>
              <a:ext cx="1464" cy="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50" name="Picture 10">
              <a:extLst>
                <a:ext uri="{FF2B5EF4-FFF2-40B4-BE49-F238E27FC236}">
                  <a16:creationId xmlns:a16="http://schemas.microsoft.com/office/drawing/2014/main" id="{F4749E79-90F9-4C65-8C01-E5250184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3" t="63548" r="52719" b="8836"/>
            <a:stretch>
              <a:fillRect/>
            </a:stretch>
          </p:blipFill>
          <p:spPr bwMode="auto">
            <a:xfrm>
              <a:off x="3526" y="1150"/>
              <a:ext cx="1644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3052" name="AutoShape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F3E3792-6FC8-4162-99AD-D4620431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739D0020-F3E2-4DC3-8A44-69FB3794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）平面配管</a:t>
            </a:r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EF8EB1A6-AC48-4652-B589-9DA0521EC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换热器的平面配管见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7-6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平面布置时换热器的管箱正对道路，便于抽出管箱，顶盖对着管廊。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配管前先确定换热器两端和法兰周围的安装和维修空间（如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7-6</a:t>
            </a:r>
            <a:r>
              <a:rPr lang="zh-CN" altLang="en-US"/>
              <a:t>中的扳手空间、摇开封头空间等），在这个空间内不能有任何障碍物。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配管时管道要尽量短，操作、维修要方便。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>
            <a:extLst>
              <a:ext uri="{FF2B5EF4-FFF2-40B4-BE49-F238E27FC236}">
                <a16:creationId xmlns:a16="http://schemas.microsoft.com/office/drawing/2014/main" id="{97CCE9D9-6420-45CE-82DE-3E545B8F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944" y="54868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平面配管</a:t>
            </a:r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FE96E211-18BA-47BB-A753-59D9A981A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在管廊上有转弯的管道布置在换热器的右侧，从换热器底部引出的管道也从右侧转弯向上。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从管廊的总管引来的公用工程管道，可以布置在换热器的任何一侧。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将管箱上的冷却水进口排齐，并将其布置在冷却水地下总管的上方（见</a:t>
            </a:r>
            <a:r>
              <a:rPr lang="zh-CN" altLang="en-US" sz="2800">
                <a:hlinkClick r:id="rId2" action="ppaction://hlinksldjump"/>
              </a:rPr>
              <a:t>图</a:t>
            </a:r>
            <a:r>
              <a:rPr lang="en-US" altLang="zh-CN" sz="2800">
                <a:hlinkClick r:id="rId2" action="ppaction://hlinksldjump"/>
              </a:rPr>
              <a:t>7-7</a:t>
            </a:r>
            <a:r>
              <a:rPr lang="zh-CN" altLang="en-US" sz="2800"/>
              <a:t>），回水管布置在冷却水总管的管边。换热器与邻近设备间可用管道直接架空连接。管箱上下的连接管道要及早转弯，并设置一短弯管，便于管箱的拆卸。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阀门、自动调节阀及仪表应沿操作通道并靠近换热器布置，使人站在通道上可以进行操作。</a:t>
            </a:r>
          </a:p>
        </p:txBody>
      </p:sp>
      <p:sp>
        <p:nvSpPr>
          <p:cNvPr id="987140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218CE5F-3F31-4D6D-A9E6-FEA0C0B8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>
            <a:extLst>
              <a:ext uri="{FF2B5EF4-FFF2-40B4-BE49-F238E27FC236}">
                <a16:creationId xmlns:a16="http://schemas.microsoft.com/office/drawing/2014/main" id="{0A04CC7B-CEC0-4A96-BB2C-72F454286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246" y="712364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）物料因素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0427995B-F64C-4658-8FBE-A4F65AAF0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① </a:t>
            </a:r>
            <a:r>
              <a:rPr lang="zh-CN" altLang="en-US"/>
              <a:t>输送易燃、易爆、有毒及有腐蚀性的物料管道不得铺设在生活间、楼梯、走廊和门等处，这些管道上还应设置安全阀、防爆膜、阻火器和水封等防火防爆装置，并应将放空管引至指定地点或高过屋面</a:t>
            </a:r>
            <a:r>
              <a:rPr lang="en-US" altLang="zh-CN"/>
              <a:t>2m</a:t>
            </a:r>
            <a:r>
              <a:rPr lang="zh-CN" altLang="en-US"/>
              <a:t>以上。</a:t>
            </a:r>
          </a:p>
          <a:p>
            <a:r>
              <a:rPr lang="zh-CN" altLang="en-US"/>
              <a:t>② 有腐蚀性物料的管道，不得铺设在通道上空和并列管线的上方或内侧。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4" name="Rectangle 4">
            <a:extLst>
              <a:ext uri="{FF2B5EF4-FFF2-40B4-BE49-F238E27FC236}">
                <a16:creationId xmlns:a16="http://schemas.microsoft.com/office/drawing/2014/main" id="{4FBA8D05-6C4A-4616-9140-DDF87B52D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6  </a:t>
            </a:r>
            <a:r>
              <a:rPr lang="zh-CN" altLang="en-US" dirty="0"/>
              <a:t>换热器的平面配管</a:t>
            </a:r>
          </a:p>
        </p:txBody>
      </p:sp>
      <p:pic>
        <p:nvPicPr>
          <p:cNvPr id="988165" name="Picture 5">
            <a:extLst>
              <a:ext uri="{FF2B5EF4-FFF2-40B4-BE49-F238E27FC236}">
                <a16:creationId xmlns:a16="http://schemas.microsoft.com/office/drawing/2014/main" id="{89A0EF17-CD6B-4F8F-8B90-DA70A113D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1904" r="3465" b="12892"/>
          <a:stretch>
            <a:fillRect/>
          </a:stretch>
        </p:blipFill>
        <p:spPr bwMode="auto">
          <a:xfrm>
            <a:off x="746125" y="1089025"/>
            <a:ext cx="6796088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8166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655E9A5-11F9-4F2C-8A74-6BDD5039C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2" name="Rectangle 4">
            <a:extLst>
              <a:ext uri="{FF2B5EF4-FFF2-40B4-BE49-F238E27FC236}">
                <a16:creationId xmlns:a16="http://schemas.microsoft.com/office/drawing/2014/main" id="{D3AA8388-139D-40ED-96B0-F4980BB6E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图</a:t>
            </a:r>
            <a:r>
              <a:rPr lang="en-US" altLang="zh-CN"/>
              <a:t>7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7  </a:t>
            </a:r>
            <a:r>
              <a:rPr lang="zh-CN" altLang="en-US"/>
              <a:t>换热器的立面配管</a:t>
            </a:r>
          </a:p>
        </p:txBody>
      </p:sp>
      <p:pic>
        <p:nvPicPr>
          <p:cNvPr id="990213" name="Picture 5">
            <a:extLst>
              <a:ext uri="{FF2B5EF4-FFF2-40B4-BE49-F238E27FC236}">
                <a16:creationId xmlns:a16="http://schemas.microsoft.com/office/drawing/2014/main" id="{A39C1D58-86E9-4DE7-A6C3-A2AD14AC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1765" r="540" b="7033"/>
          <a:stretch>
            <a:fillRect/>
          </a:stretch>
        </p:blipFill>
        <p:spPr bwMode="auto">
          <a:xfrm>
            <a:off x="161925" y="1295400"/>
            <a:ext cx="8847138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4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2816555-BC2B-42D7-9C18-7C2F8C13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6218238"/>
            <a:ext cx="585787" cy="5857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>
            <a:extLst>
              <a:ext uri="{FF2B5EF4-FFF2-40B4-BE49-F238E27FC236}">
                <a16:creationId xmlns:a16="http://schemas.microsoft.com/office/drawing/2014/main" id="{D03F3CCA-60E8-4CFD-B09C-D63923AAD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）立面配管</a:t>
            </a:r>
          </a:p>
        </p:txBody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2C456F5F-F2B7-458D-83CA-D205CCFD21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换热器的立面配管见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7-7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与管廊连接的管道、管廊下泵的出口管、高度比管廊低的设备和换热器的接管的标高，均应比管廊低</a:t>
            </a:r>
            <a:r>
              <a:rPr lang="en-US" altLang="zh-CN"/>
              <a:t>0.5-0.8m</a:t>
            </a:r>
            <a:r>
              <a:rPr lang="zh-CN" altLang="en-US"/>
              <a:t>。若一层排不下时，可置于再下一层上，两层之间相隔</a:t>
            </a:r>
            <a:r>
              <a:rPr lang="en-US" altLang="zh-CN"/>
              <a:t>0.5 - 0.8m</a:t>
            </a:r>
            <a:r>
              <a:rPr lang="zh-CN" altLang="en-US"/>
              <a:t>。蒸汽支管应从总管上方引出，以防止凝液进入。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换热器应有合适的支架，不能让管道重量都压在换热器的接口上。仪表应布置在便于观测和维修的地方。</a:t>
            </a:r>
          </a:p>
        </p:txBody>
      </p:sp>
      <p:sp>
        <p:nvSpPr>
          <p:cNvPr id="992260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9B496DA-A311-4A92-972A-A4A76C17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>
            <a:extLst>
              <a:ext uri="{FF2B5EF4-FFF2-40B4-BE49-F238E27FC236}">
                <a16:creationId xmlns:a16="http://schemas.microsoft.com/office/drawing/2014/main" id="{CDD7ED01-27DA-4EE0-B794-14D4F0F4B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24" y="593685"/>
            <a:ext cx="8164513" cy="1143000"/>
          </a:xfrm>
        </p:spPr>
        <p:txBody>
          <a:bodyPr/>
          <a:lstStyle/>
          <a:p>
            <a:pPr algn="l"/>
            <a:r>
              <a:rPr lang="en-US" altLang="zh-CN" b="0" dirty="0"/>
              <a:t>7.3.3 </a:t>
            </a:r>
            <a:r>
              <a:rPr lang="zh-CN" altLang="en-US" b="0" dirty="0"/>
              <a:t>塔的管道布置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82242A54-EC05-479F-A065-5B54EE5C8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84325"/>
            <a:ext cx="8229600" cy="4530725"/>
          </a:xfrm>
        </p:spPr>
        <p:txBody>
          <a:bodyPr/>
          <a:lstStyle/>
          <a:p>
            <a:r>
              <a:rPr lang="zh-CN" altLang="en-US"/>
              <a:t>（一）</a:t>
            </a:r>
            <a:r>
              <a:rPr lang="zh-CN" altLang="en-US">
                <a:hlinkClick r:id="rId2" action="ppaction://hlinksldjump"/>
              </a:rPr>
              <a:t>塔的管口方位</a:t>
            </a:r>
            <a:endParaRPr lang="zh-CN" altLang="en-US"/>
          </a:p>
          <a:p>
            <a:r>
              <a:rPr lang="zh-CN" altLang="en-US"/>
              <a:t>（二）</a:t>
            </a:r>
            <a:r>
              <a:rPr lang="zh-CN" altLang="en-US">
                <a:hlinkClick r:id="rId3" action="ppaction://hlinksldjump"/>
              </a:rPr>
              <a:t>塔的配管</a:t>
            </a:r>
            <a:endParaRPr lang="zh-CN" altLang="en-US"/>
          </a:p>
          <a:p>
            <a:endParaRPr lang="en-US" altLang="zh-CN"/>
          </a:p>
        </p:txBody>
      </p:sp>
      <p:sp>
        <p:nvSpPr>
          <p:cNvPr id="993284" name="AutoShap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845C6AE-F2DC-4C82-AD4F-EF3E02ED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557AD2E9-5FD1-4DF1-AF1F-5D19D45C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（一）塔的管口方位</a:t>
            </a:r>
          </a:p>
        </p:txBody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17958C43-A78A-4E7A-A988-AE90ABD05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塔的布置常分成操作区和配管区两部分。为运转操作和维修而设置的登塔的梯子、人孔、操作阀门、仪表、安全阀及塔顶上的吊柱和操作平台均布置在操作区内，操作区与道路直连。</a:t>
            </a:r>
          </a:p>
          <a:p>
            <a:r>
              <a:rPr lang="zh-CN" altLang="en-US"/>
              <a:t>塔与管廊、泵等设备连接的管道均铺设在配管区内。</a:t>
            </a:r>
          </a:p>
          <a:p>
            <a:r>
              <a:rPr lang="zh-CN" altLang="en-US"/>
              <a:t>塔的管口布置见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>
            <a:extLst>
              <a:ext uri="{FF2B5EF4-FFF2-40B4-BE49-F238E27FC236}">
                <a16:creationId xmlns:a16="http://schemas.microsoft.com/office/drawing/2014/main" id="{31AF7DD9-9103-43F2-982F-EE16CC5F5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8690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塔的管口方位</a:t>
            </a:r>
          </a:p>
        </p:txBody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8C1E7DF3-1C8A-4D80-817C-A891CF32C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2" action="ppaction://hlinksldjump"/>
              </a:rPr>
              <a:t>人孔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再沸器连接管口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回流液管口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hlinkClick r:id="rId5" action="ppaction://hlinksldjump"/>
              </a:rPr>
              <a:t>进料管口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hlinkClick r:id="rId6" action="ppaction://hlinksldjump"/>
              </a:rPr>
              <a:t>塔顶蒸汽出口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zh-CN" altLang="en-US">
                <a:hlinkClick r:id="rId7" action="ppaction://hlinksldjump"/>
              </a:rPr>
              <a:t>仪表液面计、温度计及压力计等</a:t>
            </a:r>
            <a:endParaRPr lang="zh-CN" altLang="en-US"/>
          </a:p>
        </p:txBody>
      </p:sp>
      <p:sp>
        <p:nvSpPr>
          <p:cNvPr id="997380" name="AutoShape 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9F4D2CE-533B-4C19-BDE7-F9B36B7F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6B0B5EB5-61F1-4FAE-AC08-2D588F0FD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）人孔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B98448A0-3752-44ED-A130-203880979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人孔应布置在操作区，并将同一塔上的几个人孔布置在一条垂线上，正对着道路。</a:t>
            </a:r>
          </a:p>
          <a:p>
            <a:r>
              <a:rPr lang="zh-CN" altLang="en-US"/>
              <a:t>人（手）孔不能设在塔盘的降液管或密封盘处，只能按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>
                <a:hlinkClick r:id="rId2" action="ppaction://hlinksldjump"/>
              </a:rPr>
              <a:t>（</a:t>
            </a:r>
            <a:r>
              <a:rPr lang="en-US" altLang="zh-CN">
                <a:hlinkClick r:id="rId2" action="ppaction://hlinksldjump"/>
              </a:rPr>
              <a:t>a</a:t>
            </a:r>
            <a:r>
              <a:rPr lang="zh-CN" altLang="en-US">
                <a:hlinkClick r:id="rId2" action="ppaction://hlinksldjump"/>
              </a:rPr>
              <a:t>）</a:t>
            </a:r>
            <a:r>
              <a:rPr lang="zh-CN" altLang="en-US"/>
              <a:t>所示设在</a:t>
            </a:r>
            <a:r>
              <a:rPr lang="en-US" altLang="zh-CN"/>
              <a:t>b</a:t>
            </a:r>
            <a:r>
              <a:rPr lang="en-US" altLang="zh-CN" baseline="30000"/>
              <a:t>0</a:t>
            </a:r>
            <a:r>
              <a:rPr lang="zh-CN" altLang="en-US"/>
              <a:t>或</a:t>
            </a:r>
            <a:r>
              <a:rPr lang="en-US" altLang="zh-CN"/>
              <a:t>c</a:t>
            </a:r>
            <a:r>
              <a:rPr lang="en-US" altLang="zh-CN" baseline="30000"/>
              <a:t>0</a:t>
            </a:r>
            <a:r>
              <a:rPr lang="zh-CN" altLang="en-US"/>
              <a:t>扇形区域内，人孔中心离操作平台</a:t>
            </a:r>
            <a:r>
              <a:rPr lang="en-US" altLang="zh-CN"/>
              <a:t>0.5-1.5m</a:t>
            </a:r>
            <a:r>
              <a:rPr lang="zh-CN" altLang="en-US"/>
              <a:t>。</a:t>
            </a:r>
          </a:p>
          <a:p>
            <a:r>
              <a:rPr lang="zh-CN" altLang="en-US"/>
              <a:t>填料塔每段填料上应设人（手）孔。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见图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>
                <a:hlinkClick r:id="rId2" action="ppaction://hlinksldjump"/>
              </a:rPr>
              <a:t>（</a:t>
            </a:r>
            <a:r>
              <a:rPr lang="en-US" altLang="zh-CN">
                <a:hlinkClick r:id="rId2" action="ppaction://hlinksldjump"/>
              </a:rPr>
              <a:t>b</a:t>
            </a:r>
            <a:r>
              <a:rPr lang="zh-CN" altLang="en-US">
                <a:hlinkClick r:id="rId2" action="ppaction://hlinksldjump"/>
              </a:rPr>
              <a:t>）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  <p:sp>
        <p:nvSpPr>
          <p:cNvPr id="99840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DF7CFEB-D796-46E0-866D-2E668B5E0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>
            <a:extLst>
              <a:ext uri="{FF2B5EF4-FFF2-40B4-BE49-F238E27FC236}">
                <a16:creationId xmlns:a16="http://schemas.microsoft.com/office/drawing/2014/main" id="{8EC54DC6-4AF8-4EE9-822C-4208AC488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）再沸器连接管口</a:t>
            </a:r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EB838CF0-96FB-4627-8F18-D9F0BD87D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塔的出液口可布置在角度为</a:t>
            </a:r>
            <a:r>
              <a:rPr lang="en-US" altLang="zh-CN"/>
              <a:t>2×a</a:t>
            </a:r>
            <a:r>
              <a:rPr lang="en-US" altLang="zh-CN" baseline="30000"/>
              <a:t>o</a:t>
            </a:r>
            <a:r>
              <a:rPr lang="zh-CN" altLang="en-US"/>
              <a:t>的扇形区内，见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>
                <a:hlinkClick r:id="rId2" action="ppaction://hlinksldjump"/>
              </a:rPr>
              <a:t>（</a:t>
            </a:r>
            <a:r>
              <a:rPr lang="en-US" altLang="zh-CN">
                <a:hlinkClick r:id="rId2" action="ppaction://hlinksldjump"/>
              </a:rPr>
              <a:t>c</a:t>
            </a:r>
            <a:r>
              <a:rPr lang="zh-CN" altLang="en-US">
                <a:hlinkClick r:id="rId2" action="ppaction://hlinksldjump"/>
              </a:rPr>
              <a:t>）</a:t>
            </a:r>
            <a:r>
              <a:rPr lang="zh-CN" altLang="en-US"/>
              <a:t>。</a:t>
            </a:r>
          </a:p>
          <a:p>
            <a:r>
              <a:rPr lang="zh-CN" altLang="en-US"/>
              <a:t>再沸器返回管或塔底蒸汽进口气流不能对着液封板，最好与它平行。</a:t>
            </a:r>
          </a:p>
          <a:p>
            <a:endParaRPr lang="en-US" altLang="zh-CN"/>
          </a:p>
        </p:txBody>
      </p:sp>
      <p:sp>
        <p:nvSpPr>
          <p:cNvPr id="999428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0269E1-D458-4BA4-860C-7CB3576C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81F72371-A0D7-46B2-ADCC-859196E66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723503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）回流液管口</a:t>
            </a:r>
          </a:p>
        </p:txBody>
      </p:sp>
      <p:sp>
        <p:nvSpPr>
          <p:cNvPr id="1000451" name="Rectangle 3">
            <a:extLst>
              <a:ext uri="{FF2B5EF4-FFF2-40B4-BE49-F238E27FC236}">
                <a16:creationId xmlns:a16="http://schemas.microsoft.com/office/drawing/2014/main" id="{057A798C-CD7C-4E54-AA88-D41A58A87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回流管上不需切断阀，故可以布置在配管区内任一地方。</a:t>
            </a:r>
          </a:p>
          <a:p>
            <a:endParaRPr lang="en-US" altLang="zh-CN"/>
          </a:p>
        </p:txBody>
      </p:sp>
      <p:sp>
        <p:nvSpPr>
          <p:cNvPr id="10004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BCBDDEC-F8D6-4772-BAB6-A74234802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0B4F467C-9F93-4714-BC05-F79D8EF44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72707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）进料管口</a:t>
            </a: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3D918D79-D1C0-4F75-B1CC-D780CBE85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塔上往往有几个进料管口，在进料的支管上设有切断阀，因此进料阀宜布置在操作区的边缘。</a:t>
            </a:r>
          </a:p>
        </p:txBody>
      </p:sp>
      <p:sp>
        <p:nvSpPr>
          <p:cNvPr id="100147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ED3DA3C-47E5-4712-B8D9-49D0948F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4720491F-CE14-43DC-9950-069581284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58" y="476206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物料因素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112DF1F3-505F-431A-9EF0-B471634A5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③ </a:t>
            </a:r>
            <a:r>
              <a:rPr lang="zh-CN" altLang="en-US"/>
              <a:t>管道铺设时应有一定的坡度，坡度方向一般是沿物流的方向，坡度一般为</a:t>
            </a:r>
            <a:r>
              <a:rPr lang="en-US" altLang="zh-CN"/>
              <a:t>1/100 - 5/1000</a:t>
            </a:r>
            <a:r>
              <a:rPr lang="zh-CN" altLang="en-US"/>
              <a:t>。粘度小的液体物料管道可取</a:t>
            </a:r>
            <a:r>
              <a:rPr lang="en-US" altLang="zh-CN"/>
              <a:t>5/1000</a:t>
            </a:r>
            <a:r>
              <a:rPr lang="zh-CN" altLang="en-US"/>
              <a:t>左右，含固体的物料管道可取</a:t>
            </a:r>
            <a:r>
              <a:rPr lang="en-US" altLang="zh-CN"/>
              <a:t>1/100</a:t>
            </a:r>
            <a:r>
              <a:rPr lang="zh-CN" altLang="en-US"/>
              <a:t>左右。</a:t>
            </a:r>
          </a:p>
          <a:p>
            <a:r>
              <a:rPr lang="zh-CN" altLang="en-US"/>
              <a:t>④ 真空管线应尽量短，尽量减少弯头和阀门，以降低阻力，达到更高的真空度。</a:t>
            </a:r>
          </a:p>
        </p:txBody>
      </p:sp>
      <p:sp>
        <p:nvSpPr>
          <p:cNvPr id="93082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5215086-A60F-4612-80DC-FC7C004E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>
            <a:extLst>
              <a:ext uri="{FF2B5EF4-FFF2-40B4-BE49-F238E27FC236}">
                <a16:creationId xmlns:a16="http://schemas.microsoft.com/office/drawing/2014/main" id="{18222E0A-78A1-43DC-A13B-EE57AE01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）塔顶蒸汽出口</a:t>
            </a:r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8E1EB431-F488-4682-87E8-0E27338C2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塔的上升蒸汽可以从塔的顶部向上引出；也可采用内部弯管从塔顶中心引向侧面，见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>
                <a:hlinkClick r:id="rId2" action="ppaction://hlinksldjump"/>
              </a:rPr>
              <a:t>（</a:t>
            </a:r>
            <a:r>
              <a:rPr lang="en-US" altLang="zh-CN">
                <a:hlinkClick r:id="rId2" action="ppaction://hlinksldjump"/>
              </a:rPr>
              <a:t>d</a:t>
            </a:r>
            <a:r>
              <a:rPr lang="zh-CN" altLang="en-US">
                <a:hlinkClick r:id="rId2" action="ppaction://hlinksldjump"/>
              </a:rPr>
              <a:t>）</a:t>
            </a:r>
            <a:r>
              <a:rPr lang="zh-CN" altLang="en-US"/>
              <a:t>，使塔顶出口蒸汽管口靠近塔顶操作平台。</a:t>
            </a:r>
          </a:p>
        </p:txBody>
      </p:sp>
      <p:sp>
        <p:nvSpPr>
          <p:cNvPr id="1002500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17D37F9-D883-4C8C-9428-DB3D24E8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>
            <a:extLst>
              <a:ext uri="{FF2B5EF4-FFF2-40B4-BE49-F238E27FC236}">
                <a16:creationId xmlns:a16="http://schemas.microsoft.com/office/drawing/2014/main" id="{0F2BEBAF-517E-4BB3-8FC2-57C8DE7B3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681037"/>
            <a:ext cx="8642350" cy="1143000"/>
          </a:xfrm>
        </p:spPr>
        <p:txBody>
          <a:bodyPr/>
          <a:lstStyle/>
          <a:p>
            <a:r>
              <a:rPr lang="zh-CN" altLang="en-US" sz="4000" dirty="0"/>
              <a:t>（</a:t>
            </a:r>
            <a:r>
              <a:rPr lang="en-US" altLang="zh-CN" sz="4000" dirty="0"/>
              <a:t>6</a:t>
            </a:r>
            <a:r>
              <a:rPr lang="zh-CN" altLang="en-US" sz="4000" dirty="0"/>
              <a:t>）仪表液面计、温度计及压力计等</a:t>
            </a:r>
          </a:p>
        </p:txBody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id="{D8441DEB-B295-4AA7-B34F-1C9EE1F46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仪表液面计、温度计及压力计等要常观测的仪表应布置在操作区的平台上方，便于观测。</a:t>
            </a:r>
          </a:p>
          <a:p>
            <a:r>
              <a:rPr lang="zh-CN" altLang="en-US"/>
              <a:t>塔釜液面计不能布置在正对蒸汽进口的位置，见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7-8</a:t>
            </a:r>
            <a:r>
              <a:rPr lang="zh-CN" altLang="en-US">
                <a:hlinkClick r:id="rId2" action="ppaction://hlinksldjump"/>
              </a:rPr>
              <a:t>（</a:t>
            </a:r>
            <a:r>
              <a:rPr lang="en-US" altLang="zh-CN">
                <a:hlinkClick r:id="rId2" action="ppaction://hlinksldjump"/>
              </a:rPr>
              <a:t>e</a:t>
            </a:r>
            <a:r>
              <a:rPr lang="zh-CN" altLang="en-US">
                <a:hlinkClick r:id="rId2" action="ppaction://hlinksldjump"/>
              </a:rPr>
              <a:t>）</a:t>
            </a:r>
            <a:r>
              <a:rPr lang="zh-CN" altLang="en-US"/>
              <a:t>中角度</a:t>
            </a:r>
            <a:r>
              <a:rPr lang="en-US" altLang="zh-CN"/>
              <a:t>d</a:t>
            </a:r>
            <a:r>
              <a:rPr lang="en-US" altLang="zh-CN" baseline="30000"/>
              <a:t>o</a:t>
            </a:r>
            <a:r>
              <a:rPr lang="zh-CN" altLang="en-US"/>
              <a:t>的扇形区，液面计的下侧管口应从塔身上引出，不能从出料管上引出。</a:t>
            </a:r>
          </a:p>
        </p:txBody>
      </p:sp>
      <p:sp>
        <p:nvSpPr>
          <p:cNvPr id="100352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AD6308A-1797-423D-A2F1-02EF1118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8" name="Rectangle 4">
            <a:extLst>
              <a:ext uri="{FF2B5EF4-FFF2-40B4-BE49-F238E27FC236}">
                <a16:creationId xmlns:a16="http://schemas.microsoft.com/office/drawing/2014/main" id="{B6031402-4AE3-4EE4-A620-C8629C3E4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图</a:t>
            </a:r>
            <a:r>
              <a:rPr lang="en-US" altLang="zh-CN"/>
              <a:t>7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8  </a:t>
            </a:r>
            <a:r>
              <a:rPr lang="zh-CN" altLang="en-US"/>
              <a:t>塔的管口布置</a:t>
            </a:r>
          </a:p>
        </p:txBody>
      </p:sp>
      <p:pic>
        <p:nvPicPr>
          <p:cNvPr id="1004549" name="Picture 5">
            <a:extLst>
              <a:ext uri="{FF2B5EF4-FFF2-40B4-BE49-F238E27FC236}">
                <a16:creationId xmlns:a16="http://schemas.microsoft.com/office/drawing/2014/main" id="{888AB891-7141-4623-95BD-F03C66BC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766" b="5870"/>
          <a:stretch>
            <a:fillRect/>
          </a:stretch>
        </p:blipFill>
        <p:spPr bwMode="auto">
          <a:xfrm>
            <a:off x="1331913" y="1358900"/>
            <a:ext cx="603091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455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F51DB87-CCD3-44C9-ABB6-65996B0C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5903913"/>
            <a:ext cx="585787" cy="5857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>
            <a:extLst>
              <a:ext uri="{FF2B5EF4-FFF2-40B4-BE49-F238E27FC236}">
                <a16:creationId xmlns:a16="http://schemas.microsoft.com/office/drawing/2014/main" id="{8BD09BDD-36E0-471E-9B1A-7FB0714B4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368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（二）塔的配管</a:t>
            </a:r>
          </a:p>
        </p:txBody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EFE24880-23CA-4A10-AC6A-5F5D11792D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塔的配管比较复杂，在配管前应对流程图作一个总的规划，要考虑主要管道的走向及布置要求，仪表和调节阀的位置，平台的设置及设备的布置要求等（见</a:t>
            </a:r>
            <a:r>
              <a:rPr lang="zh-CN" altLang="en-US">
                <a:hlinkClick r:id="rId2" action="ppaction://hlinksldjump"/>
              </a:rPr>
              <a:t>图</a:t>
            </a:r>
            <a:r>
              <a:rPr lang="en-US" altLang="zh-CN">
                <a:hlinkClick r:id="rId2" action="ppaction://hlinksldjump"/>
              </a:rPr>
              <a:t>7-9</a:t>
            </a:r>
            <a:r>
              <a:rPr lang="zh-CN" altLang="en-US"/>
              <a:t>）。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>
                <a:hlinkClick r:id="rId3" action="ppaction://hlinksldjump"/>
              </a:rPr>
              <a:t>塔的平面配管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hlinkClick r:id="rId4" action="ppaction://hlinksldjump"/>
              </a:rPr>
              <a:t>塔的立面配管</a:t>
            </a:r>
            <a:endParaRPr lang="zh-CN" altLang="en-US"/>
          </a:p>
        </p:txBody>
      </p:sp>
      <p:sp>
        <p:nvSpPr>
          <p:cNvPr id="1006596" name="AutoShape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FAC5583-05CD-4DB8-84C7-EC2CBED8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>
            <a:extLst>
              <a:ext uri="{FF2B5EF4-FFF2-40B4-BE49-F238E27FC236}">
                <a16:creationId xmlns:a16="http://schemas.microsoft.com/office/drawing/2014/main" id="{4668373E-93AE-432B-84AB-01FEF9E11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30" y="636587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）塔的平面配管</a:t>
            </a:r>
          </a:p>
        </p:txBody>
      </p:sp>
      <p:sp>
        <p:nvSpPr>
          <p:cNvPr id="1007619" name="Rectangle 3">
            <a:extLst>
              <a:ext uri="{FF2B5EF4-FFF2-40B4-BE49-F238E27FC236}">
                <a16:creationId xmlns:a16="http://schemas.microsoft.com/office/drawing/2014/main" id="{CBAD89C2-4C0E-4A4F-AC85-8A82B7D4CB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塔的管道、管口、人孔、操作平台支架和梯子在平台上的布置可参考</a:t>
            </a:r>
            <a:r>
              <a:rPr lang="zh-CN" altLang="en-US" sz="2800">
                <a:hlinkClick r:id="rId2" action="ppaction://hlinksldjump"/>
              </a:rPr>
              <a:t>图</a:t>
            </a:r>
            <a:r>
              <a:rPr lang="en-US" altLang="zh-CN" sz="2800">
                <a:hlinkClick r:id="rId2" action="ppaction://hlinksldjump"/>
              </a:rPr>
              <a:t>7-10</a:t>
            </a:r>
            <a:r>
              <a:rPr lang="zh-CN" altLang="en-US" sz="2800">
                <a:hlinkClick r:id="rId2" action="ppaction://hlinksldjump"/>
              </a:rPr>
              <a:t>（</a:t>
            </a:r>
            <a:r>
              <a:rPr lang="en-US" altLang="zh-CN" sz="2800">
                <a:hlinkClick r:id="rId2" action="ppaction://hlinksldjump"/>
              </a:rPr>
              <a:t>a</a:t>
            </a:r>
            <a:r>
              <a:rPr lang="zh-CN" altLang="en-US" sz="2800">
                <a:hlinkClick r:id="rId2" action="ppaction://hlinksldjump"/>
              </a:rPr>
              <a:t>）</a:t>
            </a:r>
            <a:r>
              <a:rPr lang="zh-CN" altLang="en-US" sz="2800"/>
              <a:t>的方案。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先要确定人孔方向，正对主要通道，人孔布置区内不能有任何管道占据。梯子布置在</a:t>
            </a:r>
            <a:r>
              <a:rPr lang="en-US" altLang="zh-CN" sz="2800"/>
              <a:t>90</a:t>
            </a:r>
            <a:r>
              <a:rPr lang="en-US" altLang="zh-CN" sz="2800" baseline="30000"/>
              <a:t>o</a:t>
            </a:r>
            <a:r>
              <a:rPr lang="zh-CN" altLang="en-US" sz="2800"/>
              <a:t>与</a:t>
            </a:r>
            <a:r>
              <a:rPr lang="en-US" altLang="zh-CN" sz="2800"/>
              <a:t>270</a:t>
            </a:r>
            <a:r>
              <a:rPr lang="en-US" altLang="zh-CN" sz="2800" baseline="30000"/>
              <a:t>o</a:t>
            </a:r>
            <a:r>
              <a:rPr lang="zh-CN" altLang="en-US" sz="2800"/>
              <a:t>两个扇形区内，也不能安排管道。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没有仪表和阀门的管道布置在</a:t>
            </a:r>
            <a:r>
              <a:rPr lang="en-US" altLang="zh-CN" sz="2800"/>
              <a:t>180</a:t>
            </a:r>
            <a:r>
              <a:rPr lang="en-US" altLang="zh-CN" sz="2800" baseline="30000"/>
              <a:t>0</a:t>
            </a:r>
            <a:r>
              <a:rPr lang="zh-CN" altLang="en-US" sz="2800"/>
              <a:t>的扇形区内。在管廊上左转弯的管道布置在塔的左边，右转弯的管道布置在右边，与地面上的设备相连的管道布置在梯子和人孔的两侧。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先将大口径的塔顶蒸汽管布置好，即在塔顶转弯后沿塔壁垂直下降，然后再布置其他管道。</a:t>
            </a:r>
          </a:p>
        </p:txBody>
      </p:sp>
      <p:sp>
        <p:nvSpPr>
          <p:cNvPr id="1007620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90AE502-3950-4A14-A390-4CB108DD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>
            <a:extLst>
              <a:ext uri="{FF2B5EF4-FFF2-40B4-BE49-F238E27FC236}">
                <a16:creationId xmlns:a16="http://schemas.microsoft.com/office/drawing/2014/main" id="{A54A6A31-C757-41A0-A442-91E7ACAB7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277" y="63869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）塔的立面配管</a:t>
            </a:r>
          </a:p>
        </p:txBody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C4C20C7E-3562-42BF-9368-03A855A7C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塔的立面配管可参考</a:t>
            </a:r>
            <a:r>
              <a:rPr lang="zh-CN" altLang="en-US" sz="2800">
                <a:hlinkClick r:id="rId2" action="ppaction://hlinksldjump"/>
              </a:rPr>
              <a:t>图</a:t>
            </a:r>
            <a:r>
              <a:rPr lang="en-US" altLang="zh-CN" sz="2800">
                <a:hlinkClick r:id="rId2" action="ppaction://hlinksldjump"/>
              </a:rPr>
              <a:t>7-10</a:t>
            </a:r>
            <a:r>
              <a:rPr lang="zh-CN" altLang="en-US" sz="2800">
                <a:hlinkClick r:id="rId2" action="ppaction://hlinksldjump"/>
              </a:rPr>
              <a:t>（</a:t>
            </a:r>
            <a:r>
              <a:rPr lang="en-US" altLang="zh-CN" sz="2800">
                <a:hlinkClick r:id="rId2" action="ppaction://hlinksldjump"/>
              </a:rPr>
              <a:t>b</a:t>
            </a:r>
            <a:r>
              <a:rPr lang="zh-CN" altLang="en-US" sz="2800">
                <a:hlinkClick r:id="rId2" action="ppaction://hlinksldjump"/>
              </a:rPr>
              <a:t>）</a:t>
            </a:r>
            <a:r>
              <a:rPr lang="zh-CN" altLang="en-US" sz="2800"/>
              <a:t>，塔上管口的标高由工艺确定，人孔标高则取决于安装维修的要求。塔的连接管道在离开管口后应立即向上或向下转弯，其垂直部分应尽量接近塔身。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垂直管道在什么位置转成水平，取决于管廊的高度。塔至管廊的管道的标高可高于或低于管廊标高</a:t>
            </a:r>
            <a:r>
              <a:rPr lang="en-US" altLang="zh-CN" sz="2800"/>
              <a:t>0.5</a:t>
            </a:r>
            <a:r>
              <a:rPr lang="zh-CN" altLang="en-US" sz="2800"/>
              <a:t>～</a:t>
            </a:r>
            <a:r>
              <a:rPr lang="en-US" altLang="zh-CN" sz="2800"/>
              <a:t>0.8m</a:t>
            </a:r>
            <a:r>
              <a:rPr lang="zh-CN" altLang="en-US" sz="280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再沸器的管道标高取决于塔底的出料口和蒸汽进口位置。再沸器的管道和塔顶蒸气管道要尽量直，以减小流体阻力。塔至泵或低于管廊的设备的管道的标高，应低于管廊标高 </a:t>
            </a:r>
            <a:r>
              <a:rPr lang="en-US" altLang="zh-CN" sz="2800"/>
              <a:t>0.5 - 0.8m</a:t>
            </a:r>
            <a:r>
              <a:rPr lang="zh-CN" altLang="en-US" sz="2800"/>
              <a:t>。</a:t>
            </a:r>
          </a:p>
        </p:txBody>
      </p:sp>
      <p:sp>
        <p:nvSpPr>
          <p:cNvPr id="100864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E01A83D-40F3-462B-BD32-753CD978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6115050"/>
            <a:ext cx="585787" cy="5857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8" name="Rectangle 4">
            <a:extLst>
              <a:ext uri="{FF2B5EF4-FFF2-40B4-BE49-F238E27FC236}">
                <a16:creationId xmlns:a16="http://schemas.microsoft.com/office/drawing/2014/main" id="{392442B9-74C7-4B9C-A69C-2FD11F3FC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8689"/>
            <a:ext cx="8164513" cy="782123"/>
          </a:xfrm>
        </p:spPr>
        <p:txBody>
          <a:bodyPr/>
          <a:lstStyle/>
          <a:p>
            <a:pPr algn="l"/>
            <a:r>
              <a:rPr lang="zh-CN" altLang="en-US" sz="4000" dirty="0"/>
              <a:t>图</a:t>
            </a:r>
            <a:r>
              <a:rPr lang="en-US" altLang="zh-CN" sz="4000" dirty="0"/>
              <a:t>7</a:t>
            </a:r>
            <a:r>
              <a:rPr lang="en-US" altLang="zh-CN" sz="4000" dirty="0">
                <a:latin typeface="Arial" panose="020B0604020202020204" pitchFamily="34" charset="0"/>
              </a:rPr>
              <a:t>—</a:t>
            </a:r>
            <a:r>
              <a:rPr lang="en-US" altLang="zh-CN" sz="4000" dirty="0"/>
              <a:t>9  </a:t>
            </a:r>
            <a:r>
              <a:rPr lang="zh-CN" altLang="en-US" sz="4000" dirty="0"/>
              <a:t>在流程图上规划塔的配管</a:t>
            </a:r>
          </a:p>
        </p:txBody>
      </p:sp>
      <p:pic>
        <p:nvPicPr>
          <p:cNvPr id="1009669" name="Picture 5">
            <a:extLst>
              <a:ext uri="{FF2B5EF4-FFF2-40B4-BE49-F238E27FC236}">
                <a16:creationId xmlns:a16="http://schemas.microsoft.com/office/drawing/2014/main" id="{8E1162F9-194D-4665-B35A-865E987E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2116" b="3659"/>
          <a:stretch>
            <a:fillRect/>
          </a:stretch>
        </p:blipFill>
        <p:spPr bwMode="auto">
          <a:xfrm>
            <a:off x="1736725" y="1449388"/>
            <a:ext cx="436562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9670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9CBADF6-3795-45AF-BF4C-D26F57A1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5903913"/>
            <a:ext cx="585787" cy="5857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6" name="Rectangle 4">
            <a:extLst>
              <a:ext uri="{FF2B5EF4-FFF2-40B4-BE49-F238E27FC236}">
                <a16:creationId xmlns:a16="http://schemas.microsoft.com/office/drawing/2014/main" id="{5EA25C3A-0BDC-44E0-B3E8-4C6011005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60" y="593685"/>
            <a:ext cx="8164513" cy="1143000"/>
          </a:xfrm>
        </p:spPr>
        <p:txBody>
          <a:bodyPr/>
          <a:lstStyle/>
          <a:p>
            <a:pPr algn="l"/>
            <a:r>
              <a:rPr lang="zh-CN" altLang="en-US"/>
              <a:t>图</a:t>
            </a:r>
            <a:r>
              <a:rPr lang="en-US" altLang="zh-CN"/>
              <a:t>7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10  </a:t>
            </a:r>
            <a:r>
              <a:rPr lang="zh-CN" altLang="en-US"/>
              <a:t>塔的配管示意图</a:t>
            </a:r>
          </a:p>
        </p:txBody>
      </p:sp>
      <p:pic>
        <p:nvPicPr>
          <p:cNvPr id="1011717" name="Picture 5">
            <a:extLst>
              <a:ext uri="{FF2B5EF4-FFF2-40B4-BE49-F238E27FC236}">
                <a16:creationId xmlns:a16="http://schemas.microsoft.com/office/drawing/2014/main" id="{917A16D5-BD63-454D-9424-996B6E63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1868" r="1733" b="7997"/>
          <a:stretch>
            <a:fillRect/>
          </a:stretch>
        </p:blipFill>
        <p:spPr bwMode="auto">
          <a:xfrm>
            <a:off x="206375" y="1314450"/>
            <a:ext cx="873125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1718" name="AutoShap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FC22246-FBAE-4C99-9487-E67AE9C6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5903913"/>
            <a:ext cx="585787" cy="5857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>
            <a:extLst>
              <a:ext uri="{FF2B5EF4-FFF2-40B4-BE49-F238E27FC236}">
                <a16:creationId xmlns:a16="http://schemas.microsoft.com/office/drawing/2014/main" id="{5309E47D-182A-45E4-A1F3-422A2674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25" y="727075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）考虑施工、操作及维修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F0F4F700-EB42-4623-9C2E-AA0732E3E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① </a:t>
            </a:r>
            <a:r>
              <a:rPr lang="zh-CN" altLang="en-US"/>
              <a:t>管道应尽量集中布置在公用管架上，平行走直线，少拐弯，少交叉，不妨碍门窗开启和设备、阀门及管件的安装维修，并列管道的阀门应尽量错开排列。</a:t>
            </a:r>
          </a:p>
          <a:p>
            <a:r>
              <a:rPr lang="zh-CN" altLang="en-US"/>
              <a:t>② 支管多的管道应布置在并行管线的外侧，引出支管时，气体管道应从上方引出，液体管道应从下方引出，管道应尽量避免出现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气袋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、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口袋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和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盲肠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>
            <a:extLst>
              <a:ext uri="{FF2B5EF4-FFF2-40B4-BE49-F238E27FC236}">
                <a16:creationId xmlns:a16="http://schemas.microsoft.com/office/drawing/2014/main" id="{71DC2936-C5A4-4CAF-B14B-C627D288E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687" y="548680"/>
            <a:ext cx="8164513" cy="1143000"/>
          </a:xfrm>
        </p:spPr>
        <p:txBody>
          <a:bodyPr/>
          <a:lstStyle/>
          <a:p>
            <a:pPr algn="l"/>
            <a:r>
              <a:rPr lang="zh-CN" altLang="en-US" dirty="0"/>
              <a:t>考虑施工、操作及维修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DAE03CF1-D37D-48ED-A107-0B2334FC6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③ </a:t>
            </a:r>
            <a:r>
              <a:rPr lang="zh-CN" altLang="en-US"/>
              <a:t>管道应尽量沿墙面铺设，或布置在固定在墙上的管架上，管道与墙面之间的距离以能容纳管件、阀门及方便安装维修为原则。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④ 管道穿过墙壁和楼板时，应在墙面和楼板上预埋一个直径大的套管，让管线穿过套管，防止管道移动或振动时对墙面或楼板造成损坏。套管应高出楼板、平台表面</a:t>
            </a:r>
            <a:r>
              <a:rPr lang="en-US" altLang="zh-CN"/>
              <a:t>50mm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</TotalTime>
  <Words>4542</Words>
  <Application>Microsoft Office PowerPoint</Application>
  <PresentationFormat>全屏显示(4:3)</PresentationFormat>
  <Paragraphs>270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5" baseType="lpstr">
      <vt:lpstr>Arial</vt:lpstr>
      <vt:lpstr>宋体</vt:lpstr>
      <vt:lpstr>Times New Roman</vt:lpstr>
      <vt:lpstr>Wingdings</vt:lpstr>
      <vt:lpstr>Dotum</vt:lpstr>
      <vt:lpstr>华文新魏</vt:lpstr>
      <vt:lpstr>1_自定义设计方案</vt:lpstr>
      <vt:lpstr>2_自定义设计方案</vt:lpstr>
      <vt:lpstr>PowerPoint 演示文稿</vt:lpstr>
      <vt:lpstr>7.1 化工车间管道布置设计的任务和要求</vt:lpstr>
      <vt:lpstr>7.1.1 化工车间管道布置设计的任务</vt:lpstr>
      <vt:lpstr>（一）化工车间管道布置的要求</vt:lpstr>
      <vt:lpstr>（二）进行化工车间管道布置时应注意的问题</vt:lpstr>
      <vt:lpstr>（1）物料因素</vt:lpstr>
      <vt:lpstr>物料因素（2）</vt:lpstr>
      <vt:lpstr>（2）考虑施工、操作及维修</vt:lpstr>
      <vt:lpstr>考虑施工、操作及维修（2）</vt:lpstr>
      <vt:lpstr>考虑施工、操作及维修（3）</vt:lpstr>
      <vt:lpstr>（3）安全生产</vt:lpstr>
      <vt:lpstr>安全生产（2）</vt:lpstr>
      <vt:lpstr>安全生产（3）</vt:lpstr>
      <vt:lpstr>（4）其他因素</vt:lpstr>
      <vt:lpstr>7.2 管架和管道的安装布置</vt:lpstr>
      <vt:lpstr>7.2.1 管架</vt:lpstr>
      <vt:lpstr>管架（2）</vt:lpstr>
      <vt:lpstr>（1）固定支架</vt:lpstr>
      <vt:lpstr>（2）滑动支架</vt:lpstr>
      <vt:lpstr>（3）导向支架</vt:lpstr>
      <vt:lpstr>（4）弹簧吊架</vt:lpstr>
      <vt:lpstr>7.2.2 管道在管架上的平面布置原则</vt:lpstr>
      <vt:lpstr>（1）较重的管道布置在靠近支柱处</vt:lpstr>
      <vt:lpstr>（2）连接管道布置在设备同侧的外边</vt:lpstr>
      <vt:lpstr>（3）工艺管道置于下层</vt:lpstr>
      <vt:lpstr>（4）切断阀应布置成一排</vt:lpstr>
      <vt:lpstr>（5）高温或低温的管道要用管托</vt:lpstr>
      <vt:lpstr>（6）支架间的距离要适当</vt:lpstr>
      <vt:lpstr>表7-1  管道支架间距</vt:lpstr>
      <vt:lpstr>7.2.3 管道和管架的立面布置原则</vt:lpstr>
      <vt:lpstr>（1）当管架下方为通道时</vt:lpstr>
      <vt:lpstr>（2）同方向两层管道的标高</vt:lpstr>
      <vt:lpstr>（3）管架下布置机泵时</vt:lpstr>
      <vt:lpstr>（4）装有孔板的管道</vt:lpstr>
      <vt:lpstr>7.3 典型设备的管道布置 </vt:lpstr>
      <vt:lpstr>7.3.1 容器的管道布置</vt:lpstr>
      <vt:lpstr>（1）管口方位</vt:lpstr>
      <vt:lpstr>图7-1  立式容器的管口方位</vt:lpstr>
      <vt:lpstr>（2）管道布置</vt:lpstr>
      <vt:lpstr>立式容器的管道布置简图说明（1）</vt:lpstr>
      <vt:lpstr>立式容器的管道布置简图说明（2）</vt:lpstr>
      <vt:lpstr>图7-2  立式容器的管道布置简图</vt:lpstr>
      <vt:lpstr>（1）管口方位</vt:lpstr>
      <vt:lpstr>图7-3  卧式容器的管口方位</vt:lpstr>
      <vt:lpstr>① 液体和气体的进出口</vt:lpstr>
      <vt:lpstr>② 放空管、放净口</vt:lpstr>
      <vt:lpstr>③ 安全阀</vt:lpstr>
      <vt:lpstr>④ 吹扫蒸汽进口</vt:lpstr>
      <vt:lpstr>⑤液面计、压力表、温度计</vt:lpstr>
      <vt:lpstr>⑥ 人孔、支座</vt:lpstr>
      <vt:lpstr>⑦ 接口要靠近相连的设备</vt:lpstr>
      <vt:lpstr>（2）管道布置</vt:lpstr>
      <vt:lpstr>图7—4  卧式容器的管道布置图</vt:lpstr>
      <vt:lpstr>7.3.2 换热器的管道布置 </vt:lpstr>
      <vt:lpstr>（一）管口布置与流体流动方向</vt:lpstr>
      <vt:lpstr>修改的理由</vt:lpstr>
      <vt:lpstr>图7—5  流向布置</vt:lpstr>
      <vt:lpstr>（1）平面配管</vt:lpstr>
      <vt:lpstr>平面配管</vt:lpstr>
      <vt:lpstr>图7—6  换热器的平面配管</vt:lpstr>
      <vt:lpstr>图7—7  换热器的立面配管</vt:lpstr>
      <vt:lpstr>（2）立面配管</vt:lpstr>
      <vt:lpstr>7.3.3 塔的管道布置</vt:lpstr>
      <vt:lpstr>（一）塔的管口方位</vt:lpstr>
      <vt:lpstr>塔的管口方位</vt:lpstr>
      <vt:lpstr>（1）人孔</vt:lpstr>
      <vt:lpstr>（2）再沸器连接管口</vt:lpstr>
      <vt:lpstr>（3）回流液管口</vt:lpstr>
      <vt:lpstr>（4）进料管口</vt:lpstr>
      <vt:lpstr>（5）塔顶蒸汽出口</vt:lpstr>
      <vt:lpstr>（6）仪表液面计、温度计及压力计等</vt:lpstr>
      <vt:lpstr>图7—8  塔的管口布置</vt:lpstr>
      <vt:lpstr>（二）塔的配管</vt:lpstr>
      <vt:lpstr>（1）塔的平面配管</vt:lpstr>
      <vt:lpstr>（2）塔的立面配管</vt:lpstr>
      <vt:lpstr>图7—9  在流程图上规划塔的配管</vt:lpstr>
      <vt:lpstr>图7—10  塔的配管示意图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qluhz511</dc:creator>
  <cp:lastModifiedBy>qluhz511</cp:lastModifiedBy>
  <cp:revision>82</cp:revision>
  <cp:lastPrinted>1601-01-01T00:00:00Z</cp:lastPrinted>
  <dcterms:created xsi:type="dcterms:W3CDTF">1601-01-01T00:00:00Z</dcterms:created>
  <dcterms:modified xsi:type="dcterms:W3CDTF">2023-03-17T00:53:11Z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