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350" r:id="rId4"/>
    <p:sldId id="424" r:id="rId5"/>
    <p:sldId id="532" r:id="rId6"/>
    <p:sldId id="643" r:id="rId7"/>
    <p:sldId id="719" r:id="rId8"/>
    <p:sldId id="642" r:id="rId9"/>
    <p:sldId id="645" r:id="rId10"/>
    <p:sldId id="644" r:id="rId11"/>
    <p:sldId id="646" r:id="rId12"/>
    <p:sldId id="647" r:id="rId13"/>
    <p:sldId id="648" r:id="rId14"/>
    <p:sldId id="649" r:id="rId15"/>
    <p:sldId id="650" r:id="rId16"/>
    <p:sldId id="651" r:id="rId17"/>
    <p:sldId id="652" r:id="rId18"/>
    <p:sldId id="683" r:id="rId19"/>
    <p:sldId id="427" r:id="rId20"/>
    <p:sldId id="446" r:id="rId21"/>
    <p:sldId id="638" r:id="rId22"/>
    <p:sldId id="639" r:id="rId23"/>
    <p:sldId id="640" r:id="rId24"/>
    <p:sldId id="641" r:id="rId25"/>
    <p:sldId id="448" r:id="rId26"/>
    <p:sldId id="447" r:id="rId27"/>
    <p:sldId id="449" r:id="rId28"/>
    <p:sldId id="451" r:id="rId29"/>
    <p:sldId id="619" r:id="rId30"/>
    <p:sldId id="620" r:id="rId31"/>
    <p:sldId id="617" r:id="rId32"/>
    <p:sldId id="450" r:id="rId33"/>
    <p:sldId id="452" r:id="rId34"/>
    <p:sldId id="453" r:id="rId35"/>
    <p:sldId id="621" r:id="rId36"/>
    <p:sldId id="713" r:id="rId37"/>
    <p:sldId id="454" r:id="rId38"/>
    <p:sldId id="455" r:id="rId39"/>
    <p:sldId id="456" r:id="rId40"/>
    <p:sldId id="457" r:id="rId41"/>
    <p:sldId id="323"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5FEFEF6-6E32-41A3-B93A-E3F70D07DB2F}"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F3698-8ACB-4808-BEB0-7C3E95743321}"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12205979"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8" name="Title 36"/>
          <p:cNvSpPr txBox="1"/>
          <p:nvPr userDrawn="1"/>
        </p:nvSpPr>
        <p:spPr>
          <a:xfrm>
            <a:off x="223707" y="2590897"/>
            <a:ext cx="11733343"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4400" dirty="0"/>
          </a:p>
        </p:txBody>
      </p:sp>
      <p:sp>
        <p:nvSpPr>
          <p:cNvPr id="9" name="Text Placeholder 39"/>
          <p:cNvSpPr txBox="1"/>
          <p:nvPr userDrawn="1"/>
        </p:nvSpPr>
        <p:spPr>
          <a:xfrm>
            <a:off x="223708" y="4325938"/>
            <a:ext cx="11733341"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7536" y="476672"/>
            <a:ext cx="6673253" cy="1028934"/>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2904" y="476672"/>
            <a:ext cx="5589273" cy="1028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205979"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八</a:t>
            </a: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环境保护工程</a:t>
            </a:r>
            <a:endParaRPr kumimoji="1" lang="zh-CN" altLang="en-US" sz="1800"/>
          </a:p>
        </p:txBody>
      </p: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74755"/>
          <a:stretch>
            <a:fillRect/>
          </a:stretch>
        </p:blipFill>
        <p:spPr>
          <a:xfrm>
            <a:off x="12379" y="44704"/>
            <a:ext cx="987359" cy="72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1114" y="4037662"/>
            <a:ext cx="1866900" cy="1753235"/>
          </a:xfrm>
          <a:prstGeom prst="rect">
            <a:avLst/>
          </a:prstGeom>
          <a:noFill/>
        </p:spPr>
        <p:txBody>
          <a:bodyPr wrap="none" rtlCol="0">
            <a:spAutoFit/>
          </a:bodyPr>
          <a:lstStyle/>
          <a:p>
            <a:pPr algn="ctr">
              <a:lnSpc>
                <a:spcPct val="150000"/>
              </a:lnSpc>
            </a:pPr>
            <a:r>
              <a:rPr lang="zh-CN" altLang="en-US" sz="2800" b="1" dirty="0">
                <a:solidFill>
                  <a:srgbClr val="003366"/>
                </a:solidFill>
                <a:latin typeface="华文楷体" panose="02010600040101010101" charset="-122"/>
                <a:ea typeface="华文楷体" panose="02010600040101010101" charset="-122"/>
                <a:cs typeface="Times New Roman" panose="02020603050405020304" pitchFamily="18" charset="0"/>
              </a:rPr>
              <a:t>刘志宝</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15853177979</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4871720" y="5589270"/>
            <a:ext cx="2252345" cy="553085"/>
          </a:xfrm>
          <a:prstGeom prst="rect">
            <a:avLst/>
          </a:prstGeom>
        </p:spPr>
        <p:txBody>
          <a:bodyPr wrap="square">
            <a:spAutoFit/>
          </a:bodyPr>
          <a:lstStyle/>
          <a:p>
            <a:pPr algn="ctr">
              <a:lnSpc>
                <a:spcPct val="150000"/>
              </a:lnSpc>
            </a:pPr>
            <a:r>
              <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  2023-2024-2</a:t>
            </a:r>
            <a:endPar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1884170" y="2422629"/>
            <a:ext cx="8280786" cy="706755"/>
          </a:xfrm>
          <a:prstGeom prst="rect">
            <a:avLst/>
          </a:prstGeom>
          <a:noFill/>
        </p:spPr>
        <p:txBody>
          <a:bodyPr wrap="square" rtlCol="0">
            <a:spAutoFit/>
          </a:bodyPr>
          <a:lstStyle/>
          <a:p>
            <a:pPr algn="ctr"/>
            <a:r>
              <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rPr>
              <a:t>化工设计</a:t>
            </a:r>
            <a:endPar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50520" y="1010285"/>
            <a:ext cx="11501755" cy="5570220"/>
          </a:xfrm>
        </p:spPr>
        <p:txBody>
          <a:bodyPr/>
          <a:p>
            <a:pPr indent="0" fontAlgn="auto">
              <a:lnSpc>
                <a:spcPts val="3500"/>
              </a:lnSpc>
            </a:pPr>
            <a:r>
              <a:rPr lang="en-US" altLang="zh-CN" sz="2400">
                <a:latin typeface="华文楷体" panose="02010600040101010101" charset="-122"/>
                <a:ea typeface="华文楷体" panose="02010600040101010101" charset="-122"/>
              </a:rPr>
              <a:t>    ⑶开车、停车、检修时泄压或吹扫放空排出的气体；</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⑷运转设备短时间间断排放的气体。</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3.恶臭气体宜采用焚烧、催化氧化、吸收、吸附或生物氧化等处理方法。</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4.工艺加热炉、裂解炉等工业炉窑应优先采用清洁燃料，并采取低氮燃烧技术控制氮氧化物排放；燃煤锅炉应设置先进高效的除尘、脱硫和脱硝设施。</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a:t>
            </a:r>
            <a:r>
              <a:rPr lang="en-US" altLang="zh-CN" sz="2400">
                <a:highlight>
                  <a:srgbClr val="FFFF00"/>
                </a:highlight>
                <a:latin typeface="华文楷体" panose="02010600040101010101" charset="-122"/>
                <a:ea typeface="华文楷体" panose="02010600040101010101" charset="-122"/>
              </a:rPr>
              <a:t>蓄热催化燃烧装置</a:t>
            </a:r>
            <a:r>
              <a:rPr lang="zh-CN" altLang="en-US" sz="2400">
                <a:highlight>
                  <a:srgbClr val="FFFF00"/>
                </a:highlight>
                <a:latin typeface="华文楷体" panose="02010600040101010101" charset="-122"/>
                <a:ea typeface="华文楷体" panose="02010600040101010101" charset="-122"/>
              </a:rPr>
              <a:t>（</a:t>
            </a:r>
            <a:r>
              <a:rPr lang="en-US" altLang="zh-CN" sz="2400">
                <a:highlight>
                  <a:srgbClr val="FFFF00"/>
                </a:highlight>
                <a:latin typeface="华文楷体" panose="02010600040101010101" charset="-122"/>
                <a:ea typeface="华文楷体" panose="02010600040101010101" charset="-122"/>
              </a:rPr>
              <a:t>RCO</a:t>
            </a:r>
            <a:r>
              <a:rPr lang="zh-CN" altLang="en-US" sz="2400">
                <a:highlight>
                  <a:srgbClr val="FFFF00"/>
                </a:highlight>
                <a:latin typeface="华文楷体" panose="02010600040101010101" charset="-122"/>
                <a:ea typeface="华文楷体" panose="02010600040101010101" charset="-122"/>
              </a:rPr>
              <a:t>）</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指采用蓄热式换热器进行直接换热的催化燃烧装置。</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a:t>
            </a:r>
            <a:r>
              <a:rPr lang="en-US" altLang="zh-CN" sz="2400">
                <a:highlight>
                  <a:srgbClr val="FFFF00"/>
                </a:highlight>
                <a:latin typeface="华文楷体" panose="02010600040101010101" charset="-122"/>
                <a:ea typeface="华文楷体" panose="02010600040101010101" charset="-122"/>
              </a:rPr>
              <a:t>蓄热燃烧装置(RTO)</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指将工业有机废气进行燃烧净化处理，并利用蓄热体对待处理废气进行换热升温、对净化后排气进行换热降温的装置。蓄热燃烧装置通常由换向设备、蓄热室、燃烧室和控制系统等组成。</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48310" y="1061720"/>
            <a:ext cx="11352530" cy="5175250"/>
          </a:xfrm>
        </p:spPr>
        <p:txBody>
          <a:bodyPr/>
          <a:p>
            <a:pPr indent="0" algn="ctr" fontAlgn="auto">
              <a:lnSpc>
                <a:spcPts val="3500"/>
              </a:lnSpc>
            </a:pPr>
            <a:r>
              <a:rPr 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第三节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废水防治</a:t>
            </a:r>
            <a:endPar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一、一般规定</a:t>
            </a:r>
            <a:endPar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rPr>
              <a:t>    1.化工工艺设计应在工艺流程图中标注废水排出点，并配以相应图(表)标明水质、水量及排放去向。</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2.化工建设项目应优先选用清洁原料，采用资源利用率高、污染物排放量少的工艺、设备以及废水综合利用技术，减少废水污染物产生量。</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3.生产过程排出的废水应符合下列规定：</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⑴应清污分流、污污分流、分质处理；</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⑵宜按不同水质分别回收废水中的有用物质或余热；</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⑶宜以废治废、综合治理；</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⑷宜深度处理后回用。</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33070" y="1165225"/>
            <a:ext cx="11345545" cy="4760595"/>
          </a:xfrm>
        </p:spPr>
        <p:txBody>
          <a:bodyPr/>
          <a:p>
            <a:pPr indent="0" fontAlgn="auto">
              <a:lnSpc>
                <a:spcPts val="3500"/>
              </a:lnSpc>
            </a:pPr>
            <a:r>
              <a:rPr lang="en-US" altLang="zh-CN" sz="2400">
                <a:latin typeface="华文楷体" panose="02010600040101010101" charset="-122"/>
                <a:ea typeface="华文楷体" panose="02010600040101010101" charset="-122"/>
              </a:rPr>
              <a:t>    4. </a:t>
            </a:r>
            <a:r>
              <a:rPr lang="zh-CN" altLang="en-US" sz="2400" smtClean="0">
                <a:latin typeface="华文楷体" panose="02010600040101010101" charset="-122"/>
                <a:ea typeface="华文楷体" panose="02010600040101010101" charset="-122"/>
              </a:rPr>
              <a:t>废水</a:t>
            </a:r>
            <a:r>
              <a:rPr lang="zh-CN" altLang="en-US" sz="2400" smtClean="0">
                <a:solidFill>
                  <a:srgbClr val="00B0F0"/>
                </a:solidFill>
                <a:latin typeface="华文楷体" panose="02010600040101010101" charset="-122"/>
                <a:ea typeface="华文楷体" panose="02010600040101010101" charset="-122"/>
              </a:rPr>
              <a:t>排放水质</a:t>
            </a:r>
            <a:r>
              <a:rPr lang="zh-CN" altLang="en-US" sz="2400" smtClean="0">
                <a:latin typeface="华文楷体" panose="02010600040101010101" charset="-122"/>
                <a:ea typeface="华文楷体" panose="02010600040101010101" charset="-122"/>
              </a:rPr>
              <a:t>应符合下列规定：</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⑴排入化工园区污水处理厂的废水应符合化工园区污水处理厂接管要求，化工建设项目污水总排管宜按“</a:t>
            </a:r>
            <a:r>
              <a:rPr lang="zh-CN" altLang="en-US" sz="2400" smtClean="0">
                <a:solidFill>
                  <a:srgbClr val="FF0000"/>
                </a:solidFill>
                <a:latin typeface="华文楷体" panose="02010600040101010101" charset="-122"/>
                <a:ea typeface="华文楷体" panose="02010600040101010101" charset="-122"/>
              </a:rPr>
              <a:t>一厂一管</a:t>
            </a:r>
            <a:r>
              <a:rPr lang="zh-CN" altLang="en-US" sz="2400" smtClean="0">
                <a:latin typeface="华文楷体" panose="02010600040101010101" charset="-122"/>
                <a:ea typeface="华文楷体" panose="02010600040101010101" charset="-122"/>
              </a:rPr>
              <a:t>”制送至化工园区污水处理厂；</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⑵排入城镇污水处理厂的污水，在符合现行国家及行业标准排放限值要求的前提下，应满足现行国家标准《污水排入城镇下水道水质标准》GB/T 31962排放限值的要求，同时符合城镇污水处理厂进水水质要求；</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⑶直接排入地表水体的废水应符合现行国家、行业及地方标准排放限值要求；</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⑷排放含有放射性物质的废水，其放射性活度必须符合现行国家标准《电离辐射防护与辐射源安全基本标准》GB 18871的规定；</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⑸应符合环境影响评价及其批复文件和当地环境保护主管部门的要求。</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37185" y="994410"/>
            <a:ext cx="11440795" cy="5481955"/>
          </a:xfrm>
        </p:spPr>
        <p:txBody>
          <a:bodyPr/>
          <a:p>
            <a:pPr indent="0" fontAlgn="auto">
              <a:lnSpc>
                <a:spcPts val="3500"/>
              </a:lnSpc>
            </a:pPr>
            <a:r>
              <a:rPr lang="en-US" altLang="zh-CN" sz="2400" smtClean="0">
                <a:latin typeface="华文楷体" panose="02010600040101010101" charset="-122"/>
                <a:ea typeface="华文楷体" panose="02010600040101010101" charset="-122"/>
              </a:rPr>
              <a:t>    5.</a:t>
            </a:r>
            <a:r>
              <a:rPr lang="zh-CN" altLang="en-US" sz="2400" smtClean="0">
                <a:latin typeface="华文楷体" panose="02010600040101010101" charset="-122"/>
                <a:ea typeface="华文楷体" panose="02010600040101010101" charset="-122"/>
              </a:rPr>
              <a:t>废水排放口不得设置在下列区域内：</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⑴源头水及一级、二级饮用水水源保护区，国家自然保护区及海洋自然保护区；</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⑵风景名胜区水体及浴场；</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⑶海洋渔业水域、重要养殖业水体、珍稀水生生物栖息地及珍稀濒危海洋生物保护区、鱼虾类产卵场、仔稚幼鱼的索饵场；</a:t>
            </a:r>
            <a:r>
              <a:rPr lang="en-US" altLang="zh-CN" sz="2400" smtClean="0">
                <a:latin typeface="华文楷体" panose="02010600040101010101" charset="-122"/>
                <a:ea typeface="华文楷体" panose="02010600040101010101" charset="-122"/>
              </a:rPr>
              <a:t> </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⑷有特殊经济文化价值的水体；</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⑸经环境影响评价及其批复文件确定的、工厂取水口上游水体的一定范围内。</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6.排水体制应采用“雨污分流”制，排污口应规范化建设，并应符合下列规定：</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⑴应在线监测流量、pH、化学需氧量等，并宜与环境保护管理部门联网；</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⑵对污水中的第一类污染物，应在车间或车间废水处理设施排放口设置规范的采样点位；</a:t>
            </a:r>
            <a:r>
              <a:rPr lang="zh-CN" altLang="en-US" sz="2400" smtClean="0">
                <a:latin typeface="华文楷体" panose="02010600040101010101" charset="-122"/>
                <a:ea typeface="华文楷体" panose="02010600040101010101" charset="-122"/>
              </a:rPr>
              <a:t>（</a:t>
            </a:r>
            <a:r>
              <a:rPr lang="zh-CN" altLang="en-US" sz="2400" smtClean="0">
                <a:highlight>
                  <a:srgbClr val="FFFF00"/>
                </a:highlight>
                <a:latin typeface="华文楷体" panose="02010600040101010101" charset="-122"/>
                <a:ea typeface="华文楷体" panose="02010600040101010101" charset="-122"/>
              </a:rPr>
              <a:t>第一类污染物</a:t>
            </a:r>
            <a:r>
              <a:rPr lang="zh-CN" altLang="en-US" sz="2400" smtClean="0">
                <a:solidFill>
                  <a:srgbClr val="00B0F0"/>
                </a:solidFill>
                <a:latin typeface="华文楷体" panose="02010600040101010101" charset="-122"/>
                <a:ea typeface="华文楷体" panose="02010600040101010101" charset="-122"/>
              </a:rPr>
              <a:t>是指能在环境中或动物体内蓄积，对人体健康产生长远不良影响的污染物质</a:t>
            </a:r>
            <a:r>
              <a:rPr lang="zh-CN" altLang="en-US" sz="2400" smtClean="0">
                <a:latin typeface="华文楷体" panose="02010600040101010101" charset="-122"/>
                <a:ea typeface="华文楷体" panose="02010600040101010101" charset="-122"/>
              </a:rPr>
              <a:t>）</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37210" y="965200"/>
            <a:ext cx="11225530" cy="5398770"/>
          </a:xfrm>
        </p:spPr>
        <p:txBody>
          <a:bodyPr/>
          <a:p>
            <a:pPr indent="0" fontAlgn="auto">
              <a:lnSpc>
                <a:spcPts val="3500"/>
              </a:lnSpc>
            </a:pPr>
            <a:r>
              <a:rPr lang="en-US" altLang="zh-CN" sz="2400" smtClean="0">
                <a:latin typeface="华文楷体" panose="02010600040101010101" charset="-122"/>
                <a:ea typeface="华文楷体" panose="02010600040101010101" charset="-122"/>
                <a:sym typeface="+mn-ea"/>
              </a:rPr>
              <a:t>    ⑶排放口应预留监测口并设立标志；</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⑷排放口环保图形标志必须符合现行国家标准《环境保护图形标志  排放口(源)》GB 15562.1的规定。</a:t>
            </a:r>
            <a:endParaRPr lang="en-US" altLang="zh-CN" sz="2400" smtClean="0">
              <a:latin typeface="华文楷体" panose="02010600040101010101" charset="-122"/>
              <a:ea typeface="华文楷体" panose="02010600040101010101" charset="-122"/>
              <a:sym typeface="+mn-ea"/>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7.排出装置或车间的废水含有特征污染物或第一类污染物时，应设置</a:t>
            </a:r>
            <a:r>
              <a:rPr lang="en-US" altLang="zh-CN" sz="2400" smtClean="0">
                <a:solidFill>
                  <a:srgbClr val="FF0000"/>
                </a:solidFill>
                <a:latin typeface="华文楷体" panose="02010600040101010101" charset="-122"/>
                <a:ea typeface="华文楷体" panose="02010600040101010101" charset="-122"/>
                <a:sym typeface="+mn-ea"/>
              </a:rPr>
              <a:t>计量及采样</a:t>
            </a:r>
            <a:r>
              <a:rPr lang="en-US" altLang="zh-CN" sz="2400" smtClean="0">
                <a:latin typeface="华文楷体" panose="02010600040101010101" charset="-122"/>
                <a:ea typeface="华文楷体" panose="02010600040101010101" charset="-122"/>
                <a:sym typeface="+mn-ea"/>
              </a:rPr>
              <a:t>设施。</a:t>
            </a:r>
            <a:endParaRPr lang="en-US" altLang="zh-CN" sz="2400" smtClean="0">
              <a:latin typeface="华文楷体" panose="02010600040101010101" charset="-122"/>
              <a:ea typeface="华文楷体" panose="02010600040101010101" charset="-122"/>
              <a:sym typeface="+mn-ea"/>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8.宜根据装置生产特点和污染特征进行污染区域划分，设置</a:t>
            </a:r>
            <a:r>
              <a:rPr lang="en-US" altLang="zh-CN" sz="2400" smtClean="0">
                <a:solidFill>
                  <a:srgbClr val="FF0000"/>
                </a:solidFill>
                <a:latin typeface="华文楷体" panose="02010600040101010101" charset="-122"/>
                <a:ea typeface="华文楷体" panose="02010600040101010101" charset="-122"/>
                <a:sym typeface="+mn-ea"/>
              </a:rPr>
              <a:t>初期污染雨水收集池</a:t>
            </a:r>
            <a:r>
              <a:rPr lang="en-US" altLang="zh-CN" sz="2400" smtClean="0">
                <a:latin typeface="华文楷体" panose="02010600040101010101" charset="-122"/>
                <a:ea typeface="华文楷体" panose="02010600040101010101" charset="-122"/>
                <a:sym typeface="+mn-ea"/>
              </a:rPr>
              <a:t>。</a:t>
            </a:r>
            <a:endParaRPr lang="en-US" altLang="zh-CN" sz="2400" smtClean="0">
              <a:latin typeface="华文楷体" panose="02010600040101010101" charset="-122"/>
              <a:ea typeface="华文楷体" panose="02010600040101010101" charset="-122"/>
              <a:sym typeface="+mn-ea"/>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9.雨排水在排出项目界区前应设置</a:t>
            </a:r>
            <a:r>
              <a:rPr lang="en-US" altLang="zh-CN" sz="2400" smtClean="0">
                <a:solidFill>
                  <a:srgbClr val="FF0000"/>
                </a:solidFill>
                <a:latin typeface="华文楷体" panose="02010600040101010101" charset="-122"/>
                <a:ea typeface="华文楷体" panose="02010600040101010101" charset="-122"/>
                <a:sym typeface="+mn-ea"/>
              </a:rPr>
              <a:t>雨水监控</a:t>
            </a:r>
            <a:r>
              <a:rPr lang="en-US" altLang="zh-CN" sz="2400" smtClean="0">
                <a:latin typeface="华文楷体" panose="02010600040101010101" charset="-122"/>
                <a:ea typeface="华文楷体" panose="02010600040101010101" charset="-122"/>
                <a:sym typeface="+mn-ea"/>
              </a:rPr>
              <a:t>设施。</a:t>
            </a:r>
            <a:endParaRPr lang="en-US" altLang="zh-CN" sz="2400" smtClean="0">
              <a:latin typeface="华文楷体" panose="02010600040101010101" charset="-122"/>
              <a:ea typeface="华文楷体" panose="02010600040101010101" charset="-122"/>
              <a:sym typeface="+mn-ea"/>
            </a:endParaRPr>
          </a:p>
          <a:p>
            <a:pPr indent="0" fontAlgn="auto">
              <a:lnSpc>
                <a:spcPts val="3500"/>
              </a:lnSpc>
            </a:pPr>
            <a:r>
              <a:rPr lang="en-US" altLang="zh-CN" sz="2400" b="1" smtClean="0">
                <a:latin typeface="华文楷体" panose="02010600040101010101" charset="-122"/>
                <a:ea typeface="华文楷体" panose="02010600040101010101" charset="-122"/>
                <a:sym typeface="+mn-ea"/>
              </a:rPr>
              <a:t>    </a:t>
            </a:r>
            <a:endParaRPr lang="en-US" altLang="zh-CN" sz="2400" b="1" smtClean="0">
              <a:latin typeface="华文楷体" panose="02010600040101010101" charset="-122"/>
              <a:ea typeface="华文楷体" panose="02010600040101010101" charset="-122"/>
              <a:sym typeface="+mn-ea"/>
            </a:endParaRPr>
          </a:p>
          <a:p>
            <a:pPr indent="0" fontAlgn="auto">
              <a:lnSpc>
                <a:spcPts val="3500"/>
              </a:lnSpc>
            </a:pPr>
            <a:r>
              <a:rPr lang="en-US" altLang="zh-CN" sz="2400" b="1" smtClean="0">
                <a:latin typeface="华文楷体" panose="02010600040101010101" charset="-122"/>
                <a:ea typeface="华文楷体" panose="02010600040101010101" charset="-122"/>
                <a:sym typeface="+mn-ea"/>
              </a:rPr>
              <a:t>    </a:t>
            </a:r>
            <a:r>
              <a:rPr lang="zh-CN" altLang="en-US" sz="2400" b="1" smtClean="0">
                <a:latin typeface="华文楷体" panose="02010600040101010101" charset="-122"/>
                <a:ea typeface="华文楷体" panose="02010600040101010101" charset="-122"/>
                <a:sym typeface="+mn-ea"/>
              </a:rPr>
              <a:t>二、污染源控制</a:t>
            </a:r>
            <a:endParaRPr lang="zh-CN" altLang="en-US" sz="2400" b="1" smtClean="0">
              <a:latin typeface="华文楷体" panose="02010600040101010101" charset="-122"/>
              <a:ea typeface="华文楷体" panose="02010600040101010101" charset="-122"/>
              <a:sym typeface="+mn-ea"/>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1.化工装置非正常工况排出的高浓度物料应收集、暂存，并宜在装置正常运行后再返回工艺装置回用；无法回用时，进入污水处理设施前应进行适当预处理，不得影响污水处理装置正常运行。</a:t>
            </a:r>
            <a:endParaRPr lang="en-US" altLang="zh-CN" sz="2400" smtClean="0">
              <a:latin typeface="华文楷体" panose="02010600040101010101" charset="-122"/>
              <a:ea typeface="华文楷体" panose="02010600040101010101" charset="-122"/>
              <a:sym typeface="+mn-ea"/>
            </a:endParaRPr>
          </a:p>
          <a:p>
            <a:pPr indent="0" fontAlgn="auto">
              <a:lnSpc>
                <a:spcPts val="3500"/>
              </a:lnSpc>
            </a:pP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14325" y="1195070"/>
            <a:ext cx="11642725" cy="4886325"/>
          </a:xfrm>
        </p:spPr>
        <p:txBody>
          <a:bodyPr/>
          <a:p>
            <a:pPr indent="0" fontAlgn="auto">
              <a:lnSpc>
                <a:spcPts val="3500"/>
              </a:lnSpc>
            </a:pPr>
            <a:r>
              <a:rPr lang="en-US" sz="2400" smtClean="0">
                <a:latin typeface="华文楷体" panose="02010600040101010101" charset="-122"/>
                <a:ea typeface="华文楷体" panose="02010600040101010101" charset="-122"/>
              </a:rPr>
              <a:t>    2.积存物料的塔、釜、容器、管道系统等应设置放净口。放净、采样、溢流、检修、事故等放料以及含有工艺物料的机泵密封水等，均应收集并处理，不得散排。</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3.生产装置、作业场所等污染区域的冲洗水以及受污染的雨水均应收集并处理。全厂雨污分流切换阀宜采用远程控制阀。</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4.化工废液应单独收集处置，不得直接排入生产废水系统。</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5.循环水系统应配套水质处理设施，应选用无毒或污染小的水处理药剂，不得用增大排水量方式维持循环水水质。</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6.原料、燃料、产品露天堆场和装卸站台应设置防止雨水冲刷物料造成污染的设施。</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7.化学品储存、装卸、投加等场所应采取相应措施防止物料泄漏。</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8.污染防治分区应设置围堰或环沟，生产废水和初期雨水应收集并处理。</a:t>
            </a:r>
            <a:endParaRPr lang="en-US" sz="2400" smtClean="0">
              <a:latin typeface="华文楷体" panose="02010600040101010101" charset="-122"/>
              <a:ea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04495" y="1001395"/>
            <a:ext cx="11373485" cy="5452110"/>
          </a:xfrm>
        </p:spPr>
        <p:txBody>
          <a:bodyPr/>
          <a:p>
            <a:pPr indent="0" fontAlgn="auto">
              <a:lnSpc>
                <a:spcPts val="3500"/>
              </a:lnSpc>
            </a:pPr>
            <a:r>
              <a:rPr lang="en-US" altLang="zh-CN" sz="2400" b="1" smtClean="0">
                <a:latin typeface="华文楷体" panose="02010600040101010101" charset="-122"/>
                <a:ea typeface="华文楷体" panose="02010600040101010101" charset="-122"/>
              </a:rPr>
              <a:t>    </a:t>
            </a:r>
            <a:r>
              <a:rPr lang="zh-CN" altLang="en-US" sz="2400" b="1" smtClean="0">
                <a:latin typeface="华文楷体" panose="02010600040101010101" charset="-122"/>
                <a:ea typeface="华文楷体" panose="02010600040101010101" charset="-122"/>
              </a:rPr>
              <a:t>三、废水及回用水贮运</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1.下列污水</a:t>
            </a:r>
            <a:r>
              <a:rPr lang="en-US" altLang="zh-CN" sz="2400" smtClean="0">
                <a:solidFill>
                  <a:srgbClr val="FF0000"/>
                </a:solidFill>
                <a:latin typeface="华文楷体" panose="02010600040101010101" charset="-122"/>
                <a:ea typeface="华文楷体" panose="02010600040101010101" charset="-122"/>
              </a:rPr>
              <a:t>不得直接排入</a:t>
            </a:r>
            <a:r>
              <a:rPr lang="en-US" altLang="zh-CN" sz="2400" smtClean="0">
                <a:latin typeface="华文楷体" panose="02010600040101010101" charset="-122"/>
                <a:ea typeface="华文楷体" panose="02010600040101010101" charset="-122"/>
              </a:rPr>
              <a:t>生产污水收集系统：</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⑴可燃气体的凝结液；</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⑵温度超过40℃的废水；</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⑶与其他污水混合时发生化学反应，产生有毒或易燃易爆气体、产生结垢或沉淀物质而堵塞管道，产生腐蚀性物质而损坏管道的污水；</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⑷未经预处理且含易挥发性有毒物质的污水。</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2.生产污水、循环冷却水排污水、脱盐水站废水、含盐废水、机泵冷却水、机泵冲洗水等废水不得排入雨水系统。</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3.生产污水输送管道不宜直接埋地敷设，寒冷地区应采取防冻措施。</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4.含可燃液体的污水管道设计应符合现行国家标准《石油化工企业设计防火规范》GB 50160的规定。</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7704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428625" y="979170"/>
            <a:ext cx="11277600" cy="5299075"/>
          </a:xfrm>
          <a:prstGeom prst="rect">
            <a:avLst/>
          </a:prstGeom>
        </p:spPr>
        <p:txBody>
          <a:bodyPr wrap="square">
            <a:noAutofit/>
          </a:bodyPr>
          <a:lstStyle/>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5.间断排放的废水应设置</a:t>
            </a:r>
            <a:r>
              <a:rPr lang="en-US" altLang="zh-CN" sz="2400" smtClean="0">
                <a:solidFill>
                  <a:srgbClr val="FF0000"/>
                </a:solidFill>
                <a:latin typeface="华文楷体" panose="02010600040101010101" charset="-122"/>
                <a:ea typeface="华文楷体" panose="02010600040101010101" charset="-122"/>
                <a:sym typeface="+mn-ea"/>
              </a:rPr>
              <a:t>废水贮存调节</a:t>
            </a:r>
            <a:r>
              <a:rPr lang="en-US" altLang="zh-CN" sz="2400" smtClean="0">
                <a:latin typeface="华文楷体" panose="02010600040101010101" charset="-122"/>
                <a:ea typeface="华文楷体" panose="02010600040101010101" charset="-122"/>
                <a:sym typeface="+mn-ea"/>
              </a:rPr>
              <a:t>设施，其容积应根据排水量、排水周期、水质、废水处理设施能力等因素确定。</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6.高浓度生产废水</a:t>
            </a:r>
            <a:r>
              <a:rPr lang="en-US" altLang="zh-CN" sz="2400" smtClean="0">
                <a:solidFill>
                  <a:srgbClr val="FF0000"/>
                </a:solidFill>
                <a:latin typeface="华文楷体" panose="02010600040101010101" charset="-122"/>
                <a:ea typeface="华文楷体" panose="02010600040101010101" charset="-122"/>
                <a:sym typeface="+mn-ea"/>
              </a:rPr>
              <a:t>不宜冲击排放</a:t>
            </a:r>
            <a:r>
              <a:rPr lang="en-US" altLang="zh-CN" sz="2400" smtClean="0">
                <a:latin typeface="华文楷体" panose="02010600040101010101" charset="-122"/>
                <a:ea typeface="华文楷体" panose="02010600040101010101" charset="-122"/>
                <a:sym typeface="+mn-ea"/>
              </a:rPr>
              <a:t>，在生产废水的水质、水量可能出现周期性急剧变化时，生产装置内应设置专用的调节设施。</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7.</a:t>
            </a:r>
            <a:r>
              <a:rPr lang="en-US" altLang="zh-CN" sz="2400" u="sng" smtClean="0">
                <a:latin typeface="华文楷体" panose="02010600040101010101" charset="-122"/>
                <a:ea typeface="华文楷体" panose="02010600040101010101" charset="-122"/>
                <a:sym typeface="+mn-ea"/>
              </a:rPr>
              <a:t>回用水</a:t>
            </a:r>
            <a:r>
              <a:rPr lang="en-US" altLang="zh-CN" sz="2400" smtClean="0">
                <a:latin typeface="华文楷体" panose="02010600040101010101" charset="-122"/>
                <a:ea typeface="华文楷体" panose="02010600040101010101" charset="-122"/>
                <a:sym typeface="+mn-ea"/>
              </a:rPr>
              <a:t>的输配水系统应</a:t>
            </a:r>
            <a:r>
              <a:rPr lang="en-US" altLang="zh-CN" sz="2400" smtClean="0">
                <a:solidFill>
                  <a:srgbClr val="FF0000"/>
                </a:solidFill>
                <a:latin typeface="华文楷体" panose="02010600040101010101" charset="-122"/>
                <a:ea typeface="华文楷体" panose="02010600040101010101" charset="-122"/>
                <a:sym typeface="+mn-ea"/>
              </a:rPr>
              <a:t>独立设置</a:t>
            </a:r>
            <a:r>
              <a:rPr lang="en-US" altLang="zh-CN" sz="2400" smtClean="0">
                <a:latin typeface="华文楷体" panose="02010600040101010101" charset="-122"/>
                <a:ea typeface="华文楷体" panose="02010600040101010101" charset="-122"/>
                <a:sym typeface="+mn-ea"/>
              </a:rPr>
              <a:t>，严禁与生产、生活给水系统并网。</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8.高含盐废水长距离输送应采取避免管道结垢、结晶、堵塞的措施。</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b="1" smtClean="0">
                <a:latin typeface="华文楷体" panose="02010600040101010101" charset="-122"/>
                <a:ea typeface="华文楷体" panose="02010600040101010101" charset="-122"/>
                <a:sym typeface="+mn-ea"/>
              </a:rPr>
              <a:t>    四、</a:t>
            </a:r>
            <a:r>
              <a:rPr lang="en-US" altLang="zh-CN" sz="2400" b="1" smtClean="0">
                <a:latin typeface="华文楷体" panose="02010600040101010101" charset="-122"/>
                <a:ea typeface="华文楷体" panose="02010600040101010101" charset="-122"/>
                <a:sym typeface="+mn-ea"/>
              </a:rPr>
              <a:t>废水及回用水处理</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1.废水及回用水处理设计方案应根据水量、水质和处理、回用要求，遵循“分级、分质处理，分级、分质回用”的原则，经技术经济比较后确定。</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2.化工生产装置产生的含高浓度特征污染物的废水宜在工艺装置区内进行预处理，尽量回收有用物质。</a:t>
            </a:r>
            <a:endParaRPr lang="en-US" altLang="zh-CN" sz="2400" smtClean="0">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7830" y="1015365"/>
            <a:ext cx="11449685" cy="560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061085"/>
            <a:ext cx="11059160" cy="5368290"/>
          </a:xfrm>
          <a:prstGeom prst="rect">
            <a:avLst/>
          </a:prstGeom>
        </p:spPr>
        <p:txBody>
          <a:bodyPr wrap="square">
            <a:noAutofit/>
          </a:bodyPr>
          <a:lstStyle/>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3.含汞、镉、砷、铅、铬、镍等第一类污染物的废水应在装置(车间)内处理达标后排出装置(车间)界区。</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4.回用水应优先利用于本企业或企业所在园区，宜作为循环冷却水系统补充水，可作为脱盐水站原水或杂用水。</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5.下列污水宜预先进行处理：</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⑴本</a:t>
            </a:r>
            <a:r>
              <a:rPr lang="zh-CN" altLang="en-US" sz="2400" smtClean="0">
                <a:latin typeface="华文楷体" panose="02010600040101010101" charset="-122"/>
                <a:ea typeface="华文楷体" panose="02010600040101010101" charset="-122"/>
                <a:sym typeface="+mn-ea"/>
              </a:rPr>
              <a:t>节</a:t>
            </a:r>
            <a:r>
              <a:rPr lang="en-US" altLang="zh-CN" sz="2400" smtClean="0">
                <a:latin typeface="华文楷体" panose="02010600040101010101" charset="-122"/>
                <a:ea typeface="华文楷体" panose="02010600040101010101" charset="-122"/>
                <a:sym typeface="+mn-ea"/>
              </a:rPr>
              <a:t> </a:t>
            </a:r>
            <a:r>
              <a:rPr lang="zh-CN" altLang="en-US" sz="2400" smtClean="0">
                <a:latin typeface="华文楷体" panose="02010600040101010101" charset="-122"/>
                <a:ea typeface="华文楷体" panose="02010600040101010101" charset="-122"/>
                <a:sym typeface="+mn-ea"/>
              </a:rPr>
              <a:t>三、</a:t>
            </a:r>
            <a:r>
              <a:rPr lang="en-US" altLang="zh-CN" sz="2400" smtClean="0">
                <a:latin typeface="华文楷体" panose="02010600040101010101" charset="-122"/>
                <a:ea typeface="华文楷体" panose="02010600040101010101" charset="-122"/>
                <a:sym typeface="+mn-ea"/>
              </a:rPr>
              <a:t>1条所列的污水</a:t>
            </a:r>
            <a:r>
              <a:rPr lang="zh-CN" altLang="en-US" sz="2400" smtClean="0">
                <a:latin typeface="华文楷体" panose="02010600040101010101" charset="-122"/>
                <a:ea typeface="华文楷体" panose="02010600040101010101" charset="-122"/>
                <a:sym typeface="+mn-ea"/>
              </a:rPr>
              <a:t>（</a:t>
            </a:r>
            <a:r>
              <a:rPr lang="en-US" altLang="zh-CN" sz="2400" smtClean="0">
                <a:solidFill>
                  <a:srgbClr val="00B0F0"/>
                </a:solidFill>
                <a:latin typeface="华文楷体" panose="02010600040101010101" charset="-122"/>
                <a:ea typeface="华文楷体" panose="02010600040101010101" charset="-122"/>
                <a:sym typeface="+mn-ea"/>
              </a:rPr>
              <a:t>4</a:t>
            </a:r>
            <a:r>
              <a:rPr lang="zh-CN" altLang="en-US" sz="2400" smtClean="0">
                <a:solidFill>
                  <a:srgbClr val="00B0F0"/>
                </a:solidFill>
                <a:latin typeface="华文楷体" panose="02010600040101010101" charset="-122"/>
                <a:ea typeface="华文楷体" panose="02010600040101010101" charset="-122"/>
                <a:sym typeface="+mn-ea"/>
              </a:rPr>
              <a:t>类</a:t>
            </a:r>
            <a:r>
              <a:rPr lang="zh-CN" altLang="en-US" sz="2400" smtClean="0">
                <a:latin typeface="华文楷体" panose="02010600040101010101" charset="-122"/>
                <a:ea typeface="华文楷体" panose="02010600040101010101" charset="-122"/>
                <a:sym typeface="+mn-ea"/>
              </a:rPr>
              <a:t>）</a:t>
            </a:r>
            <a:r>
              <a:rPr lang="en-US" altLang="zh-CN" sz="2400" smtClean="0">
                <a:latin typeface="华文楷体" panose="02010600040101010101" charset="-122"/>
                <a:ea typeface="华文楷体" panose="02010600040101010101" charset="-122"/>
                <a:sym typeface="+mn-ea"/>
              </a:rPr>
              <a:t>；</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⑵含酸、碱、乳化液的污水；</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⑶对废水贮运设施易造成腐蚀、结垢、淤塞的污水；</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⑷含石油类、酚类、硫化物、氰化物、氨类及难以生物降解的污水；</a:t>
            </a:r>
            <a:endParaRPr lang="en-US" altLang="zh-CN" sz="2400" smtClean="0">
              <a:latin typeface="华文楷体" panose="02010600040101010101" charset="-122"/>
              <a:ea typeface="华文楷体" panose="02010600040101010101" charset="-122"/>
              <a:sym typeface="+mn-ea"/>
            </a:endParaRPr>
          </a:p>
          <a:p>
            <a:pPr algn="l" fontAlgn="auto">
              <a:lnSpc>
                <a:spcPts val="3500"/>
              </a:lnSpc>
              <a:spcBef>
                <a:spcPts val="600"/>
              </a:spcBef>
              <a:buClrTx/>
              <a:buSzTx/>
              <a:buNone/>
            </a:pPr>
            <a:r>
              <a:rPr lang="en-US" altLang="zh-CN" sz="2400" smtClean="0">
                <a:latin typeface="华文楷体" panose="02010600040101010101" charset="-122"/>
                <a:ea typeface="华文楷体" panose="02010600040101010101" charset="-122"/>
                <a:sym typeface="+mn-ea"/>
              </a:rPr>
              <a:t>    ⑸影响生化处理效果的污水。</a:t>
            </a:r>
            <a:endParaRPr lang="en-US" altLang="zh-CN" sz="2400" smtClean="0">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60070" y="1113790"/>
            <a:ext cx="11113135" cy="5102860"/>
          </a:xfrm>
        </p:spPr>
        <p:txBody>
          <a:bodyPr/>
          <a:p>
            <a:pPr indent="0" fontAlgn="auto">
              <a:lnSpc>
                <a:spcPts val="3500"/>
              </a:lnSpc>
              <a:spcBef>
                <a:spcPts val="0"/>
              </a:spcBef>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a:t>
            </a:r>
            <a:r>
              <a:rPr lang="en-US" sz="2400" smtClean="0">
                <a:latin typeface="华文楷体" panose="02010600040101010101" charset="-122"/>
                <a:ea typeface="华文楷体" panose="02010600040101010101" charset="-122"/>
              </a:rPr>
              <a:t>废水在处理或重复利用过程中产生二次污染时，应采取二次污染防治措施。</a:t>
            </a:r>
            <a:endParaRPr 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sz="2400" smtClean="0">
                <a:latin typeface="华文楷体" panose="02010600040101010101" charset="-122"/>
                <a:ea typeface="华文楷体" panose="02010600040101010101" charset="-122"/>
              </a:rPr>
              <a:t>    7.</a:t>
            </a:r>
            <a:r>
              <a:rPr lang="en-US" sz="2400" smtClean="0">
                <a:solidFill>
                  <a:srgbClr val="FF0000"/>
                </a:solidFill>
                <a:latin typeface="华文楷体" panose="02010600040101010101" charset="-122"/>
                <a:ea typeface="华文楷体" panose="02010600040101010101" charset="-122"/>
              </a:rPr>
              <a:t>严禁</a:t>
            </a:r>
            <a:r>
              <a:rPr lang="en-US" sz="2400" smtClean="0">
                <a:latin typeface="华文楷体" panose="02010600040101010101" charset="-122"/>
                <a:ea typeface="华文楷体" panose="02010600040101010101" charset="-122"/>
              </a:rPr>
              <a:t>采用渗井、渗坑、溶洞、废矿井等排放或贮存污水。</a:t>
            </a:r>
            <a:endParaRPr 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sz="2400" smtClean="0">
                <a:latin typeface="华文楷体" panose="02010600040101010101" charset="-122"/>
                <a:ea typeface="华文楷体" panose="02010600040101010101" charset="-122"/>
              </a:rPr>
              <a:t>    8.向地面水体或海域排放含热污染废水时，应采取冷却降温措施。</a:t>
            </a:r>
            <a:endParaRPr 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sz="2400" smtClean="0">
                <a:latin typeface="华文楷体" panose="02010600040101010101" charset="-122"/>
                <a:ea typeface="华文楷体" panose="02010600040101010101" charset="-122"/>
              </a:rPr>
              <a:t>    9.设置有二级废水生化处理设施时，生活污水宜与生产污水合并处理。</a:t>
            </a:r>
            <a:endParaRPr lang="en-US" sz="2400" smtClean="0">
              <a:latin typeface="华文楷体" panose="02010600040101010101" charset="-122"/>
              <a:ea typeface="华文楷体" panose="02010600040101010101" charset="-122"/>
            </a:endParaRPr>
          </a:p>
          <a:p>
            <a:pPr indent="0" fontAlgn="auto">
              <a:lnSpc>
                <a:spcPts val="3500"/>
              </a:lnSpc>
              <a:spcBef>
                <a:spcPts val="0"/>
              </a:spcBef>
            </a:pPr>
            <a:endParaRPr lang="zh-CN" altLang="en-US" sz="2400" b="1" smtClean="0">
              <a:latin typeface="华文楷体" panose="02010600040101010101" charset="-122"/>
              <a:ea typeface="华文楷体" panose="02010600040101010101" charset="-122"/>
            </a:endParaRPr>
          </a:p>
          <a:p>
            <a:pPr indent="0" fontAlgn="auto">
              <a:lnSpc>
                <a:spcPts val="3500"/>
              </a:lnSpc>
              <a:spcBef>
                <a:spcPts val="0"/>
              </a:spcBef>
            </a:pPr>
            <a:r>
              <a:rPr lang="zh-CN" altLang="en-US" sz="2400" b="1" smtClean="0">
                <a:latin typeface="华文楷体" panose="02010600040101010101" charset="-122"/>
                <a:ea typeface="华文楷体" panose="02010600040101010101" charset="-122"/>
              </a:rPr>
              <a:t> </a:t>
            </a:r>
            <a:r>
              <a:rPr lang="en-US" altLang="zh-CN" sz="2400" b="1" smtClean="0">
                <a:latin typeface="华文楷体" panose="02010600040101010101" charset="-122"/>
                <a:ea typeface="华文楷体" panose="02010600040101010101" charset="-122"/>
              </a:rPr>
              <a:t>   </a:t>
            </a:r>
            <a:r>
              <a:rPr lang="zh-CN" altLang="en-US" sz="2400" b="1" smtClean="0">
                <a:latin typeface="华文楷体" panose="02010600040101010101" charset="-122"/>
                <a:ea typeface="华文楷体" panose="02010600040101010101" charset="-122"/>
              </a:rPr>
              <a:t>五、废水处理方法</a:t>
            </a:r>
            <a:endParaRPr lang="zh-CN" alt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a:t>
            </a:r>
            <a:r>
              <a:rPr lang="en-US" altLang="zh-CN" sz="2400" b="1" smtClean="0">
                <a:latin typeface="华文楷体" panose="02010600040101010101" charset="-122"/>
                <a:ea typeface="华文楷体" panose="02010600040101010101" charset="-122"/>
              </a:rPr>
              <a:t>1. </a:t>
            </a:r>
            <a:r>
              <a:rPr lang="zh-CN" altLang="en-US" sz="2400" b="1" smtClean="0">
                <a:latin typeface="华文楷体" panose="02010600040101010101" charset="-122"/>
                <a:ea typeface="华文楷体" panose="02010600040101010101" charset="-122"/>
              </a:rPr>
              <a:t>物化处理</a:t>
            </a:r>
            <a:endParaRPr lang="zh-CN" alt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a:t>
            </a:r>
            <a:r>
              <a:rPr lang="zh-CN" altLang="en-US" sz="2400" smtClean="0">
                <a:solidFill>
                  <a:srgbClr val="00B050"/>
                </a:solidFill>
                <a:latin typeface="华文楷体" panose="02010600040101010101" charset="-122"/>
                <a:ea typeface="华文楷体" panose="02010600040101010101" charset="-122"/>
              </a:rPr>
              <a:t>格栅</a:t>
            </a:r>
            <a:endParaRPr lang="zh-CN" alt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污水处理场的污水进口应设格栅，并宜采用机械格栅。</a:t>
            </a:r>
            <a:endParaRPr lang="zh-CN" alt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a:t>
            </a:r>
            <a:r>
              <a:rPr lang="zh-CN" altLang="en-US" sz="2400" smtClean="0">
                <a:solidFill>
                  <a:srgbClr val="00B050"/>
                </a:solidFill>
                <a:latin typeface="华文楷体" panose="02010600040101010101" charset="-122"/>
                <a:ea typeface="华文楷体" panose="02010600040101010101" charset="-122"/>
              </a:rPr>
              <a:t>调节与均质</a:t>
            </a:r>
            <a:endParaRPr lang="zh-CN" altLang="en-US"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污水处理场应设调节、均质设施。</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844675"/>
            <a:ext cx="10799445" cy="3775075"/>
          </a:xfrm>
          <a:prstGeom prst="rect">
            <a:avLst/>
          </a:prstGeom>
        </p:spPr>
        <p:txBody>
          <a:bodyPr wrap="square">
            <a:noAutofit/>
          </a:bodyPr>
          <a:lstStyle/>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第一节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术语</a:t>
            </a:r>
            <a:endParaRPr lang="en-US" altLang="zh-CN"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第二节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废气防治</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第三节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废水防治</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endPar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第四节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固体废物处置</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第五节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噪声防治</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48310" y="926465"/>
            <a:ext cx="11396345" cy="5319395"/>
          </a:xfrm>
        </p:spPr>
        <p:txBody>
          <a:bodyPr/>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⑶</a:t>
            </a:r>
            <a:r>
              <a:rPr lang="zh-CN" sz="2400" smtClean="0">
                <a:solidFill>
                  <a:srgbClr val="00B050"/>
                </a:solidFill>
                <a:latin typeface="华文楷体" panose="02010600040101010101" charset="-122"/>
                <a:ea typeface="华文楷体" panose="02010600040101010101" charset="-122"/>
              </a:rPr>
              <a:t>隔油</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含油污水中的浮油和粗分散油可采用平流式隔油池、斜板隔油池或其他除油设备。隔油池应设置消防设施。</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⑷</a:t>
            </a:r>
            <a:r>
              <a:rPr lang="zh-CN" sz="2400" smtClean="0">
                <a:solidFill>
                  <a:srgbClr val="00B050"/>
                </a:solidFill>
                <a:latin typeface="华文楷体" panose="02010600040101010101" charset="-122"/>
                <a:ea typeface="华文楷体" panose="02010600040101010101" charset="-122"/>
                <a:sym typeface="+mn-ea"/>
              </a:rPr>
              <a:t>气浮</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去除污水中分散油、乳化油和悬浮物宜采用气浮处理。</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⑸</a:t>
            </a:r>
            <a:r>
              <a:rPr lang="zh-CN" sz="2400" smtClean="0">
                <a:solidFill>
                  <a:srgbClr val="00B050"/>
                </a:solidFill>
                <a:latin typeface="华文楷体" panose="02010600040101010101" charset="-122"/>
                <a:ea typeface="华文楷体" panose="02010600040101010101" charset="-122"/>
              </a:rPr>
              <a:t>中和与pH调节</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不具备回收或综合利用的酸、碱污水，应采用中和法处理。采用中和剂中和时，宜选择工业废酸、碱。</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⑹</a:t>
            </a:r>
            <a:r>
              <a:rPr lang="zh-CN" altLang="en-US" sz="2400" smtClean="0">
                <a:solidFill>
                  <a:srgbClr val="00B050"/>
                </a:solidFill>
                <a:latin typeface="华文楷体" panose="02010600040101010101" charset="-122"/>
                <a:ea typeface="华文楷体" panose="02010600040101010101" charset="-122"/>
              </a:rPr>
              <a:t>混凝</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药剂与污水混合可采用水泵混合、管道静态混合器混合、机械搅拌混合等方式，混合时间宜为30s～120s。</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90525" y="876935"/>
            <a:ext cx="11513820" cy="5696585"/>
          </a:xfrm>
        </p:spPr>
        <p:txBody>
          <a:bodyPr/>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⑺</a:t>
            </a:r>
            <a:r>
              <a:rPr lang="zh-CN" sz="2400" smtClean="0">
                <a:solidFill>
                  <a:srgbClr val="00B050"/>
                </a:solidFill>
                <a:latin typeface="华文楷体" panose="02010600040101010101" charset="-122"/>
                <a:ea typeface="华文楷体" panose="02010600040101010101" charset="-122"/>
              </a:rPr>
              <a:t>沉淀</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沉淀池的设计参数宜按相似水质运行参数或通过试验确定，当无数据时，可采用下表的规定。</a:t>
            </a:r>
            <a:endParaRPr lang="zh-CN" sz="2400" smtClean="0">
              <a:latin typeface="华文楷体" panose="02010600040101010101" charset="-122"/>
              <a:ea typeface="华文楷体" panose="02010600040101010101" charset="-122"/>
            </a:endParaRPr>
          </a:p>
          <a:p>
            <a:pPr indent="0" fontAlgn="auto">
              <a:lnSpc>
                <a:spcPts val="3500"/>
              </a:lnSpc>
            </a:pPr>
            <a:endParaRPr lang="zh-CN" sz="2400" smtClean="0">
              <a:latin typeface="华文楷体" panose="02010600040101010101" charset="-122"/>
              <a:ea typeface="华文楷体" panose="02010600040101010101" charset="-122"/>
            </a:endParaRPr>
          </a:p>
          <a:p>
            <a:pPr indent="0" fontAlgn="auto">
              <a:lnSpc>
                <a:spcPts val="3500"/>
              </a:lnSpc>
            </a:pPr>
            <a:endParaRPr lang="zh-CN" sz="2400" smtClean="0">
              <a:latin typeface="华文楷体" panose="02010600040101010101" charset="-122"/>
              <a:ea typeface="华文楷体" panose="02010600040101010101" charset="-122"/>
            </a:endParaRPr>
          </a:p>
          <a:p>
            <a:pPr indent="0" fontAlgn="auto">
              <a:lnSpc>
                <a:spcPts val="3500"/>
              </a:lnSpc>
            </a:pPr>
            <a:endParaRPr lang="zh-CN" sz="2400" smtClean="0">
              <a:latin typeface="华文楷体" panose="02010600040101010101" charset="-122"/>
              <a:ea typeface="华文楷体" panose="02010600040101010101" charset="-122"/>
            </a:endParaRPr>
          </a:p>
          <a:p>
            <a:pPr indent="0" fontAlgn="auto">
              <a:lnSpc>
                <a:spcPts val="3500"/>
              </a:lnSpc>
            </a:pPr>
            <a:endParaRPr lang="zh-CN" sz="2400" smtClean="0">
              <a:latin typeface="华文楷体" panose="02010600040101010101" charset="-122"/>
              <a:ea typeface="华文楷体" panose="02010600040101010101" charset="-122"/>
            </a:endParaRPr>
          </a:p>
          <a:p>
            <a:pPr indent="0" fontAlgn="auto">
              <a:lnSpc>
                <a:spcPts val="3500"/>
              </a:lnSpc>
            </a:pP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⑻</a:t>
            </a:r>
            <a:r>
              <a:rPr lang="zh-CN" sz="2400" smtClean="0">
                <a:solidFill>
                  <a:srgbClr val="00B050"/>
                </a:solidFill>
                <a:latin typeface="华文楷体" panose="02010600040101010101" charset="-122"/>
                <a:ea typeface="华文楷体" panose="02010600040101010101" charset="-122"/>
              </a:rPr>
              <a:t>过滤</a:t>
            </a:r>
            <a:endParaRPr 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sz="2400" smtClean="0">
                <a:latin typeface="华文楷体" panose="02010600040101010101" charset="-122"/>
                <a:ea typeface="华文楷体" panose="02010600040101010101" charset="-122"/>
              </a:rPr>
              <a:t>滤池分格数或过滤设备的台数应根据处理水量、操作运行和维护检修要求，通过技术经济比较确定，但不应少于2格(台)。</a:t>
            </a:r>
            <a:endParaRPr lang="zh-CN" sz="2400" smtClean="0">
              <a:latin typeface="华文楷体" panose="02010600040101010101" charset="-122"/>
              <a:ea typeface="华文楷体" panose="02010600040101010101" charset="-122"/>
            </a:endParaRPr>
          </a:p>
        </p:txBody>
      </p:sp>
      <p:pic>
        <p:nvPicPr>
          <p:cNvPr id="3" name="图片 2"/>
          <p:cNvPicPr>
            <a:picLocks noChangeAspect="1"/>
          </p:cNvPicPr>
          <p:nvPr/>
        </p:nvPicPr>
        <p:blipFill>
          <a:blip r:embed="rId1"/>
          <a:stretch>
            <a:fillRect/>
          </a:stretch>
        </p:blipFill>
        <p:spPr>
          <a:xfrm>
            <a:off x="2430780" y="1962785"/>
            <a:ext cx="6464300" cy="22472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10845" y="1113155"/>
            <a:ext cx="11397615" cy="5109210"/>
          </a:xfrm>
        </p:spPr>
        <p:txBody>
          <a:bodyPr/>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⑼</a:t>
            </a:r>
            <a:r>
              <a:rPr lang="zh-CN" altLang="en-US" sz="2400" smtClean="0">
                <a:solidFill>
                  <a:srgbClr val="00B050"/>
                </a:solidFill>
                <a:latin typeface="华文楷体" panose="02010600040101010101" charset="-122"/>
                <a:ea typeface="华文楷体" panose="02010600040101010101" charset="-122"/>
              </a:rPr>
              <a:t>化学氧化与消毒</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①</a:t>
            </a:r>
            <a:r>
              <a:rPr lang="zh-CN" altLang="en-US" sz="2400" smtClean="0">
                <a:latin typeface="华文楷体" panose="02010600040101010101" charset="-122"/>
                <a:ea typeface="华文楷体" panose="02010600040101010101" charset="-122"/>
              </a:rPr>
              <a:t>化学氧化采用的氧化剂应通过试验或根据类似污水处理的运行经验确定。</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②污水消毒应按下列规定确定：</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a:t>
            </a:r>
            <a:r>
              <a:rPr lang="zh-CN" altLang="en-US" sz="2400" smtClean="0">
                <a:latin typeface="华文楷体" panose="02010600040101010101" charset="-122"/>
                <a:ea typeface="华文楷体" panose="02010600040101010101" charset="-122"/>
              </a:rPr>
              <a:t>化工污水处理后排放时，应根据受纳水体的环境功能和《建设项目环境影响报告书》以及当地环保部门的要求确定是否消毒；</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b)</a:t>
            </a:r>
            <a:r>
              <a:rPr lang="zh-CN" altLang="en-US" sz="2400" smtClean="0">
                <a:latin typeface="华文楷体" panose="02010600040101010101" charset="-122"/>
                <a:ea typeface="华文楷体" panose="02010600040101010101" charset="-122"/>
              </a:rPr>
              <a:t>经生化处理的污水再生回用时应消毒，并应符合再生回用用途规定的水质卫生学指标。</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③污水的消毒可采用液氯、二氧化氯、臭氧，以及紫外线等方法。</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b="1" smtClean="0">
                <a:latin typeface="华文楷体" panose="02010600040101010101" charset="-122"/>
                <a:ea typeface="华文楷体" panose="02010600040101010101" charset="-122"/>
              </a:rPr>
              <a:t>    2. 厌氧生物处理</a:t>
            </a:r>
            <a:endParaRPr lang="en-US" altLang="zh-CN" sz="2400" b="1"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厌氧生物处理宜采用中温厌氧消化，厌氧反应器内温度宜为30℃～37℃。</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⑴</a:t>
            </a:r>
            <a:r>
              <a:rPr lang="en-US" altLang="zh-CN" sz="2400" smtClean="0">
                <a:solidFill>
                  <a:srgbClr val="00B050"/>
                </a:solidFill>
                <a:latin typeface="华文楷体" panose="02010600040101010101" charset="-122"/>
                <a:ea typeface="华文楷体" panose="02010600040101010101" charset="-122"/>
              </a:rPr>
              <a:t>水解酸化反应器</a:t>
            </a:r>
            <a:endParaRPr lang="en-US" altLang="zh-CN" sz="2400" smtClean="0">
              <a:solidFill>
                <a:srgbClr val="00B050"/>
              </a:solidFill>
              <a:latin typeface="华文楷体" panose="02010600040101010101"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428625" y="979170"/>
            <a:ext cx="11356975" cy="5650230"/>
          </a:xfrm>
          <a:prstGeom prst="rect">
            <a:avLst/>
          </a:prstGeom>
        </p:spPr>
        <p:txBody>
          <a:bodyPr wrap="square">
            <a:noAutofit/>
          </a:bodyPr>
          <a:lstStyle/>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水解酸化反应器宜用于难降解有机物的预处理，反应器的有效容积宜根据水力停留时间计算。水力停留时间宜通过试验或按相似水质运行经验确定，无试验资料时，水力停留时间宜取6h～12h。</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⑵</a:t>
            </a:r>
            <a:r>
              <a:rPr lang="en-US" alt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上流式厌氧污泥床反应器</a:t>
            </a:r>
            <a:endParaRPr lang="en-US" altLang="zh-CN"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上流式厌氧污泥床反应器用于化工污水处理时，进水COD浓度不宜大于30000mg/L。</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上流式厌氧污泥床反应器宜采用中温厌氧消化，反应器内部和进水宜设加热设施，外部宜采取保温措施。</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⑶</a:t>
            </a:r>
            <a:r>
              <a:rPr lang="en-US" alt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厌氧生物滤池</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厌氧生物滤池的滤料容积宜按容积负荷法计算。容积负荷应根据试验或相似污水的运行数据确定，无资料时，容积负荷宜取2kg[COD]/(m³。d)～10kg[COD]/(m³·d)。</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当进水COD浓度大于8000mg/L时，厌氧生物滤池的出水应回流。</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endParaRPr lang="en-US" altLang="zh-CN"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480695" y="979170"/>
            <a:ext cx="11305540" cy="5387975"/>
          </a:xfrm>
          <a:prstGeom prst="rect">
            <a:avLst/>
          </a:prstGeom>
        </p:spPr>
        <p:txBody>
          <a:bodyPr wrap="square">
            <a:noAutofit/>
          </a:bodyPr>
          <a:lstStyle/>
          <a:p>
            <a:pPr indent="0" fontAlgn="auto">
              <a:lnSpc>
                <a:spcPts val="3500"/>
              </a:lnSpc>
            </a:pPr>
            <a:r>
              <a:rPr lang="en-US" sz="2400" b="1" dirty="0">
                <a:latin typeface="华文楷体" panose="02010600040101010101" charset="-122"/>
                <a:ea typeface="华文楷体" panose="02010600040101010101" charset="-122"/>
                <a:cs typeface="华文楷体" panose="02010600040101010101" charset="-122"/>
                <a:sym typeface="+mn-ea"/>
              </a:rPr>
              <a:t>    3. </a:t>
            </a:r>
            <a:r>
              <a:rPr sz="2400" b="1" dirty="0">
                <a:latin typeface="华文楷体" panose="02010600040101010101" charset="-122"/>
                <a:ea typeface="华文楷体" panose="02010600040101010101" charset="-122"/>
                <a:cs typeface="华文楷体" panose="02010600040101010101" charset="-122"/>
                <a:sym typeface="+mn-ea"/>
              </a:rPr>
              <a:t>活性污泥法</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⑴</a:t>
            </a:r>
            <a:r>
              <a:rPr sz="2400" dirty="0">
                <a:solidFill>
                  <a:srgbClr val="00B050"/>
                </a:solidFill>
                <a:latin typeface="华文楷体" panose="02010600040101010101" charset="-122"/>
                <a:ea typeface="华文楷体" panose="02010600040101010101" charset="-122"/>
                <a:cs typeface="华文楷体" panose="02010600040101010101" charset="-122"/>
                <a:sym typeface="+mn-ea"/>
              </a:rPr>
              <a:t>传统活性污泥工艺</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传统活性污泥法宜用于处理有机污染物为主的污水。</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采用普通曝气工艺时，反应池主要设计参数应根据试验或相似污水的运行数据确定。</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⑵</a:t>
            </a:r>
            <a:r>
              <a:rPr sz="2400" dirty="0">
                <a:solidFill>
                  <a:srgbClr val="00B050"/>
                </a:solidFill>
                <a:latin typeface="华文楷体" panose="02010600040101010101" charset="-122"/>
                <a:ea typeface="华文楷体" panose="02010600040101010101" charset="-122"/>
                <a:cs typeface="华文楷体" panose="02010600040101010101" charset="-122"/>
                <a:sym typeface="+mn-ea"/>
              </a:rPr>
              <a:t>生物脱氮除磷</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采取生物脱氮除磷的污水应符合下列规定：</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a:t>
            </a:r>
            <a:r>
              <a:rPr sz="2400" dirty="0">
                <a:latin typeface="华文楷体" panose="02010600040101010101" charset="-122"/>
                <a:ea typeface="华文楷体" panose="02010600040101010101" charset="-122"/>
                <a:cs typeface="华文楷体" panose="02010600040101010101" charset="-122"/>
                <a:sym typeface="+mn-ea"/>
              </a:rPr>
              <a:t>生物脱氮除磷时，系统中有毒害和抑制性物质的允许浓度宜通过试验或按有关资料确定；</a:t>
            </a:r>
            <a:r>
              <a:rPr lang="en-US"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BOD</a:t>
            </a:r>
            <a:r>
              <a:rPr lang="en-US" sz="2400" baseline="-250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5 </a:t>
            </a:r>
            <a:r>
              <a:rPr 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a:t>
            </a:r>
            <a:r>
              <a:rPr 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五日生化需氧量</a:t>
            </a:r>
            <a:r>
              <a:rPr lang="zh-CN" alt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b)</a:t>
            </a:r>
            <a:r>
              <a:rPr sz="2400" dirty="0">
                <a:latin typeface="华文楷体" panose="02010600040101010101" charset="-122"/>
                <a:ea typeface="华文楷体" panose="02010600040101010101" charset="-122"/>
                <a:cs typeface="华文楷体" panose="02010600040101010101" charset="-122"/>
                <a:sym typeface="+mn-ea"/>
              </a:rPr>
              <a:t>生物脱氮除磷时，污水</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BOD</a:t>
            </a:r>
            <a:r>
              <a:rPr lang="en-US" sz="2400" baseline="-25000" dirty="0">
                <a:solidFill>
                  <a:srgbClr val="FF0000"/>
                </a:solidFill>
                <a:latin typeface="华文楷体" panose="02010600040101010101" charset="-122"/>
                <a:ea typeface="华文楷体" panose="02010600040101010101" charset="-122"/>
                <a:cs typeface="华文楷体" panose="02010600040101010101" charset="-122"/>
                <a:sym typeface="+mn-ea"/>
              </a:rPr>
              <a:t>5</a:t>
            </a:r>
            <a:r>
              <a:rPr sz="2400" dirty="0">
                <a:latin typeface="华文楷体" panose="02010600040101010101" charset="-122"/>
                <a:ea typeface="华文楷体" panose="02010600040101010101" charset="-122"/>
                <a:cs typeface="华文楷体" panose="02010600040101010101" charset="-122"/>
                <a:sym typeface="+mn-ea"/>
              </a:rPr>
              <a:t>与总氮之比宜大于4</a:t>
            </a:r>
            <a:r>
              <a:rPr lang="zh-CN" sz="2400" dirty="0">
                <a:latin typeface="华文楷体" panose="02010600040101010101" charset="-122"/>
                <a:ea typeface="华文楷体" panose="02010600040101010101" charset="-122"/>
                <a:cs typeface="华文楷体" panose="02010600040101010101" charset="-122"/>
                <a:sym typeface="+mn-ea"/>
              </a:rPr>
              <a:t>，</a:t>
            </a:r>
            <a:r>
              <a:rPr sz="2400" dirty="0">
                <a:latin typeface="华文楷体" panose="02010600040101010101" charset="-122"/>
                <a:ea typeface="华文楷体" panose="02010600040101010101" charset="-122"/>
                <a:cs typeface="华文楷体" panose="02010600040101010101" charset="-122"/>
                <a:sym typeface="+mn-ea"/>
              </a:rPr>
              <a:t>BOD</a:t>
            </a:r>
            <a:r>
              <a:rPr lang="en-US" sz="2400" baseline="-25000" dirty="0">
                <a:latin typeface="华文楷体" panose="02010600040101010101" charset="-122"/>
                <a:ea typeface="华文楷体" panose="02010600040101010101" charset="-122"/>
                <a:cs typeface="华文楷体" panose="02010600040101010101" charset="-122"/>
                <a:sym typeface="+mn-ea"/>
              </a:rPr>
              <a:t>5</a:t>
            </a:r>
            <a:r>
              <a:rPr sz="2400" dirty="0">
                <a:latin typeface="华文楷体" panose="02010600040101010101" charset="-122"/>
                <a:ea typeface="华文楷体" panose="02010600040101010101" charset="-122"/>
                <a:cs typeface="华文楷体" panose="02010600040101010101" charset="-122"/>
                <a:sym typeface="+mn-ea"/>
              </a:rPr>
              <a:t>与总磷之比宜大于17;</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c)</a:t>
            </a:r>
            <a:r>
              <a:rPr sz="2400" dirty="0">
                <a:latin typeface="华文楷体" panose="02010600040101010101" charset="-122"/>
                <a:ea typeface="华文楷体" panose="02010600040101010101" charset="-122"/>
                <a:cs typeface="华文楷体" panose="02010600040101010101" charset="-122"/>
                <a:sym typeface="+mn-ea"/>
              </a:rPr>
              <a:t>进水</a:t>
            </a:r>
            <a:r>
              <a:rPr sz="2400" dirty="0">
                <a:latin typeface="华文楷体" panose="02010600040101010101" charset="-122"/>
                <a:ea typeface="华文楷体" panose="02010600040101010101" charset="-122"/>
                <a:cs typeface="华文楷体" panose="02010600040101010101" charset="-122"/>
                <a:sym typeface="+mn-ea"/>
              </a:rPr>
              <a:t>BOD</a:t>
            </a:r>
            <a:r>
              <a:rPr lang="en-US" sz="2400" baseline="-25000" dirty="0">
                <a:latin typeface="华文楷体" panose="02010600040101010101" charset="-122"/>
                <a:ea typeface="华文楷体" panose="02010600040101010101" charset="-122"/>
                <a:cs typeface="华文楷体" panose="02010600040101010101" charset="-122"/>
                <a:sym typeface="+mn-ea"/>
              </a:rPr>
              <a:t>5</a:t>
            </a:r>
            <a:r>
              <a:rPr sz="2400" dirty="0">
                <a:latin typeface="华文楷体" panose="02010600040101010101" charset="-122"/>
                <a:ea typeface="华文楷体" panose="02010600040101010101" charset="-122"/>
                <a:cs typeface="华文楷体" panose="02010600040101010101" charset="-122"/>
                <a:sym typeface="+mn-ea"/>
              </a:rPr>
              <a:t>不能满足脱氮除磷要求时，应外加碳源；</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d)</a:t>
            </a:r>
            <a:r>
              <a:rPr sz="2400" dirty="0">
                <a:latin typeface="华文楷体" panose="02010600040101010101" charset="-122"/>
                <a:ea typeface="华文楷体" panose="02010600040101010101" charset="-122"/>
                <a:cs typeface="华文楷体" panose="02010600040101010101" charset="-122"/>
                <a:sym typeface="+mn-ea"/>
              </a:rPr>
              <a:t>好氧段(池)剩余碱度宜大于70mg/L(以CaCO</a:t>
            </a:r>
            <a:r>
              <a:rPr lang="en-US" sz="2400" baseline="-25000" dirty="0">
                <a:latin typeface="华文楷体" panose="02010600040101010101" charset="-122"/>
                <a:ea typeface="华文楷体" panose="02010600040101010101" charset="-122"/>
                <a:cs typeface="华文楷体" panose="02010600040101010101" charset="-122"/>
                <a:sym typeface="+mn-ea"/>
              </a:rPr>
              <a:t>3</a:t>
            </a:r>
            <a:r>
              <a:rPr sz="2400" dirty="0">
                <a:latin typeface="华文楷体" panose="02010600040101010101" charset="-122"/>
                <a:ea typeface="华文楷体" panose="02010600040101010101" charset="-122"/>
                <a:cs typeface="华文楷体" panose="02010600040101010101" charset="-122"/>
                <a:sym typeface="+mn-ea"/>
              </a:rPr>
              <a:t>计)。</a:t>
            </a:r>
            <a:endParaRPr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111250"/>
            <a:ext cx="11059160" cy="5400040"/>
          </a:xfrm>
          <a:prstGeom prst="rect">
            <a:avLst/>
          </a:prstGeom>
        </p:spPr>
        <p:txBody>
          <a:bodyPr wrap="square">
            <a:noAutofit/>
          </a:bodyPr>
          <a:lstStyle/>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⑶</a:t>
            </a:r>
            <a:r>
              <a:rPr lang="en-US" altLang="zh-CN" sz="2400" dirty="0">
                <a:solidFill>
                  <a:srgbClr val="00B050"/>
                </a:solidFill>
                <a:latin typeface="华文楷体" panose="02010600040101010101" charset="-122"/>
                <a:ea typeface="华文楷体" panose="02010600040101010101" charset="-122"/>
                <a:cs typeface="华文楷体" panose="02010600040101010101" charset="-122"/>
              </a:rPr>
              <a:t>纯氧曝气工艺</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纯氧曝气宜采用密闭式表面曝气工艺，主要设计参数应根据试验或相似污水的实际运行数据确定，当无数据时可按下列数据取值：</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a) BOD</a:t>
            </a:r>
            <a:r>
              <a:rPr lang="en-US" altLang="zh-CN" sz="2400" baseline="-25000" dirty="0">
                <a:latin typeface="华文楷体" panose="02010600040101010101" charset="-122"/>
                <a:ea typeface="华文楷体" panose="02010600040101010101" charset="-122"/>
                <a:cs typeface="华文楷体" panose="02010600040101010101" charset="-122"/>
              </a:rPr>
              <a:t>5</a:t>
            </a:r>
            <a:r>
              <a:rPr lang="en-US" altLang="zh-CN" sz="2400" dirty="0">
                <a:latin typeface="华文楷体" panose="02010600040101010101" charset="-122"/>
                <a:ea typeface="华文楷体" panose="02010600040101010101" charset="-122"/>
                <a:cs typeface="华文楷体" panose="02010600040101010101" charset="-122"/>
              </a:rPr>
              <a:t>污泥负荷宜取0.3kg[</a:t>
            </a:r>
            <a:r>
              <a:rPr lang="en-US" altLang="zh-CN" sz="2400" dirty="0">
                <a:latin typeface="华文楷体" panose="02010600040101010101" charset="-122"/>
                <a:ea typeface="华文楷体" panose="02010600040101010101" charset="-122"/>
                <a:cs typeface="华文楷体" panose="02010600040101010101" charset="-122"/>
                <a:sym typeface="+mn-ea"/>
              </a:rPr>
              <a:t>BOD</a:t>
            </a:r>
            <a:r>
              <a:rPr lang="en-US" altLang="zh-CN" sz="2400" baseline="-25000" dirty="0">
                <a:latin typeface="华文楷体" panose="02010600040101010101" charset="-122"/>
                <a:ea typeface="华文楷体" panose="02010600040101010101" charset="-122"/>
                <a:cs typeface="华文楷体" panose="02010600040101010101" charset="-122"/>
                <a:sym typeface="+mn-ea"/>
              </a:rPr>
              <a:t>5</a:t>
            </a:r>
            <a:r>
              <a:rPr lang="en-US" altLang="zh-CN" sz="2400" dirty="0">
                <a:latin typeface="华文楷体" panose="02010600040101010101" charset="-122"/>
                <a:ea typeface="华文楷体" panose="02010600040101010101" charset="-122"/>
                <a:cs typeface="华文楷体" panose="02010600040101010101" charset="-122"/>
              </a:rPr>
              <a:t>]/(kg[MLSS]·d)～0.5kg[</a:t>
            </a:r>
            <a:r>
              <a:rPr lang="en-US" altLang="zh-CN" sz="2400" dirty="0">
                <a:latin typeface="华文楷体" panose="02010600040101010101" charset="-122"/>
                <a:ea typeface="华文楷体" panose="02010600040101010101" charset="-122"/>
                <a:cs typeface="华文楷体" panose="02010600040101010101" charset="-122"/>
                <a:sym typeface="+mn-ea"/>
              </a:rPr>
              <a:t>BOD</a:t>
            </a:r>
            <a:r>
              <a:rPr lang="en-US" altLang="zh-CN" sz="2400" baseline="-25000" dirty="0">
                <a:latin typeface="华文楷体" panose="02010600040101010101" charset="-122"/>
                <a:ea typeface="华文楷体" panose="02010600040101010101" charset="-122"/>
                <a:cs typeface="华文楷体" panose="02010600040101010101" charset="-122"/>
                <a:sym typeface="+mn-ea"/>
              </a:rPr>
              <a:t>5</a:t>
            </a:r>
            <a:r>
              <a:rPr lang="en-US" altLang="zh-CN" sz="2400" dirty="0">
                <a:latin typeface="华文楷体" panose="02010600040101010101" charset="-122"/>
                <a:ea typeface="华文楷体" panose="02010600040101010101" charset="-122"/>
                <a:cs typeface="华文楷体" panose="02010600040101010101" charset="-122"/>
              </a:rPr>
              <a:t>]/(kg[MLSS]·d);</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b)混合液悬浮固体平均浓度宜取4[MLSS]/L～8g[MLSS]/L;</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c)回流污泥浓度不宜低于12g/L;          </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d)污泥回流比宜取30%～60%;</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e)污泥产率宜取0.3kg[VSS]/kg[</a:t>
            </a:r>
            <a:r>
              <a:rPr lang="en-US" altLang="zh-CN" sz="2400" dirty="0">
                <a:latin typeface="华文楷体" panose="02010600040101010101" charset="-122"/>
                <a:ea typeface="华文楷体" panose="02010600040101010101" charset="-122"/>
                <a:cs typeface="华文楷体" panose="02010600040101010101" charset="-122"/>
                <a:sym typeface="+mn-ea"/>
              </a:rPr>
              <a:t>BOD</a:t>
            </a:r>
            <a:r>
              <a:rPr lang="en-US" altLang="zh-CN" sz="2400" baseline="-25000" dirty="0">
                <a:latin typeface="华文楷体" panose="02010600040101010101" charset="-122"/>
                <a:ea typeface="华文楷体" panose="02010600040101010101" charset="-122"/>
                <a:cs typeface="华文楷体" panose="02010600040101010101" charset="-122"/>
                <a:sym typeface="+mn-ea"/>
              </a:rPr>
              <a:t>5</a:t>
            </a:r>
            <a:r>
              <a:rPr lang="en-US" altLang="zh-CN" sz="2400" dirty="0">
                <a:latin typeface="华文楷体" panose="02010600040101010101" charset="-122"/>
                <a:ea typeface="华文楷体" panose="02010600040101010101" charset="-122"/>
                <a:cs typeface="华文楷体" panose="02010600040101010101" charset="-122"/>
              </a:rPr>
              <a:t>]～0.45kg[VSS]/kg[</a:t>
            </a:r>
            <a:r>
              <a:rPr lang="en-US" altLang="zh-CN" sz="2400" dirty="0">
                <a:latin typeface="华文楷体" panose="02010600040101010101" charset="-122"/>
                <a:ea typeface="华文楷体" panose="02010600040101010101" charset="-122"/>
                <a:cs typeface="华文楷体" panose="02010600040101010101" charset="-122"/>
                <a:sym typeface="+mn-ea"/>
              </a:rPr>
              <a:t>BOD</a:t>
            </a:r>
            <a:r>
              <a:rPr lang="en-US" altLang="zh-CN" sz="2400" baseline="-25000" dirty="0">
                <a:latin typeface="华文楷体" panose="02010600040101010101" charset="-122"/>
                <a:ea typeface="华文楷体" panose="02010600040101010101" charset="-122"/>
                <a:cs typeface="华文楷体" panose="02010600040101010101" charset="-122"/>
                <a:sym typeface="+mn-ea"/>
              </a:rPr>
              <a:t>5</a:t>
            </a:r>
            <a:r>
              <a:rPr lang="en-US" altLang="zh-CN" sz="2400" dirty="0">
                <a:latin typeface="华文楷体" panose="02010600040101010101" charset="-122"/>
                <a:ea typeface="华文楷体" panose="02010600040101010101" charset="-122"/>
                <a:cs typeface="华文楷体" panose="02010600040101010101" charset="-122"/>
              </a:rPr>
              <a:t>];</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f)反应池混合液溶解氧浓度宜为4mg/L～10mg/L;</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g)尾气中溶解氧浓度宜为40%～50%,尾气排放流量宜为进氧量的10%～20%,氧气的利用率不宜小于90%。</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a:t>
            </a:r>
            <a:r>
              <a:rPr lang="zh-CN" altLang="en-US" sz="2400" dirty="0">
                <a:latin typeface="华文楷体" panose="02010600040101010101" charset="-122"/>
                <a:ea typeface="华文楷体" panose="02010600040101010101" charset="-122"/>
                <a:cs typeface="华文楷体" panose="02010600040101010101" charset="-122"/>
              </a:rPr>
              <a:t>（</a:t>
            </a:r>
            <a:r>
              <a:rPr 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MLSS--混合液悬浮固体浓度</a:t>
            </a:r>
            <a:r>
              <a:rPr lang="zh-CN" alt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sym typeface="+mn-ea"/>
              </a:rPr>
              <a:t>；</a:t>
            </a:r>
            <a:r>
              <a:rPr 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rPr>
              <a:t>VSS--挥发性悬浮物</a:t>
            </a:r>
            <a:r>
              <a:rPr lang="en-US" altLang="zh-CN" sz="2400" dirty="0">
                <a:latin typeface="华文楷体" panose="02010600040101010101" charset="-122"/>
                <a:ea typeface="华文楷体" panose="02010600040101010101" charset="-122"/>
                <a:cs typeface="华文楷体" panose="02010600040101010101" charset="-122"/>
              </a:rPr>
              <a:t>）</a:t>
            </a:r>
            <a:endParaRPr lang="zh-CN" altLang="en-US" sz="2400" dirty="0">
              <a:gradFill>
                <a:gsLst>
                  <a:gs pos="97000">
                    <a:srgbClr val="96C0B8"/>
                  </a:gs>
                  <a:gs pos="0">
                    <a:srgbClr val="00D1E7"/>
                  </a:gs>
                </a:gsLst>
                <a:lin ang="2700000" scaled="1"/>
              </a:gra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015" y="1004570"/>
            <a:ext cx="11228705" cy="5483225"/>
          </a:xfrm>
          <a:prstGeom prst="rect">
            <a:avLst/>
          </a:prstGeom>
        </p:spPr>
        <p:txBody>
          <a:bodyPr wrap="square">
            <a:noAutofit/>
          </a:bodyPr>
          <a:lstStyle/>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sz="2400" dirty="0">
                <a:latin typeface="华文楷体" panose="02010600040101010101" charset="-122"/>
                <a:ea typeface="华文楷体" panose="02010600040101010101" charset="-122"/>
                <a:cs typeface="华文楷体" panose="02010600040101010101" charset="-122"/>
                <a:sym typeface="+mn-ea"/>
              </a:rPr>
              <a:t>⑷</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氧化沟工艺</a:t>
            </a:r>
            <a:endParaRPr 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sz="2400" dirty="0">
                <a:latin typeface="华文楷体" panose="02010600040101010101" charset="-122"/>
                <a:ea typeface="华文楷体" panose="02010600040101010101" charset="-122"/>
                <a:cs typeface="华文楷体" panose="02010600040101010101" charset="-122"/>
                <a:sym typeface="+mn-ea"/>
              </a:rPr>
              <a:t>氧化沟沟内平均水平流速不应小于0.25m/s,当流速不能满足要求时，宜设潜水推进器。</a:t>
            </a:r>
            <a:endParaRPr 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sz="2400" dirty="0">
                <a:latin typeface="华文楷体" panose="02010600040101010101" charset="-122"/>
                <a:ea typeface="华文楷体" panose="02010600040101010101" charset="-122"/>
                <a:cs typeface="华文楷体" panose="02010600040101010101" charset="-122"/>
                <a:sym typeface="+mn-ea"/>
              </a:rPr>
              <a:t>氧化沟可采用曝气转碟、曝气转刷、表面曝气叶轮或鼓风曝气等充氧方式。</a:t>
            </a:r>
            <a:endParaRPr 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sz="2400" dirty="0">
                <a:latin typeface="华文楷体" panose="02010600040101010101" charset="-122"/>
                <a:ea typeface="华文楷体" panose="02010600040101010101" charset="-122"/>
                <a:cs typeface="华文楷体" panose="02010600040101010101" charset="-122"/>
                <a:sym typeface="+mn-ea"/>
              </a:rPr>
              <a:t>⑸</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序批式活性污泥工艺（SBR）</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SBR技术的核心是SBR反应池，该池集均化、初沉、生物降解、二沉等功能于一池，无污泥回流系统。尤其适用于间歇排放和流量变化较大的场合。</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序批式活性污泥反应池数量不宜少于2组。</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⑹</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膜生物反应器（MBR）</a:t>
            </a:r>
            <a:endPar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利用反应器的好氧微生物降解污水中的有机污染物；同时，利用反应器内的硝化细菌转化污水中的氨氮，以去除污水中产生的异味（污水中的异味主要由氨氮产生）；最后，通过中空纤维膜进行高效的固液分离出水。</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endParaRPr lang="en-US" altLang="zh-CN"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572135" y="1061720"/>
            <a:ext cx="11232515" cy="5436235"/>
          </a:xfrm>
        </p:spPr>
        <p:txBody>
          <a:bodyPr/>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处理化工污水的膜生物反应器宜选择孔径分布均匀，非对称、耐污染和易清洗的</a:t>
            </a:r>
            <a:r>
              <a:rPr 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改性聚乙烯、聚砜膜</a:t>
            </a:r>
            <a:r>
              <a:rPr lang="en-US" sz="2400" dirty="0">
                <a:latin typeface="华文楷体" panose="02010600040101010101" charset="-122"/>
                <a:ea typeface="华文楷体" panose="02010600040101010101" charset="-122"/>
                <a:cs typeface="华文楷体" panose="02010600040101010101" charset="-122"/>
                <a:sym typeface="+mn-ea"/>
              </a:rPr>
              <a:t>。对于含油污水，宜选择</a:t>
            </a:r>
            <a:r>
              <a:rPr 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聚偏氟乙烯膜</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当膜池与生物反应池分开设置时，膜池的间数</a:t>
            </a:r>
            <a:r>
              <a:rPr lang="en-US" sz="2400" dirty="0">
                <a:solidFill>
                  <a:srgbClr val="00B0F0"/>
                </a:solidFill>
                <a:latin typeface="华文楷体" panose="02010600040101010101" charset="-122"/>
                <a:ea typeface="华文楷体" panose="02010600040101010101" charset="-122"/>
                <a:cs typeface="华文楷体" panose="02010600040101010101" charset="-122"/>
                <a:sym typeface="+mn-ea"/>
              </a:rPr>
              <a:t>不宜少于2间</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b="1" dirty="0">
                <a:latin typeface="华文楷体" panose="02010600040101010101" charset="-122"/>
                <a:ea typeface="华文楷体" panose="02010600040101010101" charset="-122"/>
                <a:cs typeface="华文楷体" panose="02010600040101010101" charset="-122"/>
                <a:sym typeface="+mn-ea"/>
              </a:rPr>
              <a:t>    4. </a:t>
            </a:r>
            <a:r>
              <a:rPr lang="zh-CN" altLang="en-US" sz="2400" b="1" dirty="0">
                <a:latin typeface="华文楷体" panose="02010600040101010101" charset="-122"/>
                <a:ea typeface="华文楷体" panose="02010600040101010101" charset="-122"/>
                <a:cs typeface="华文楷体" panose="02010600040101010101" charset="-122"/>
                <a:sym typeface="+mn-ea"/>
              </a:rPr>
              <a:t>生物膜法</a:t>
            </a:r>
            <a:endParaRPr lang="zh-CN" altLang="en-US" sz="2400" b="1"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⑴</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生物接触氧化</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淹没在废水中的填料上长满生物膜,废水在与生物膜接触过程中,水中的有机物被微生物吸附</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en-US" sz="2400" dirty="0">
                <a:latin typeface="华文楷体" panose="02010600040101010101" charset="-122"/>
                <a:ea typeface="华文楷体" panose="02010600040101010101" charset="-122"/>
                <a:cs typeface="华文楷体" panose="02010600040101010101" charset="-122"/>
                <a:sym typeface="+mn-ea"/>
              </a:rPr>
              <a:t>氧化分解和转化为新的生物膜。从填料上脱落的生物膜,随水流到二次沉淀池,通过沉淀与水分离,废水得到净化。</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生物接触氧化池有效水深应结合填料层高度、填料种类、填料和曝气设施布置形式、维护检修要求、系统高程布置等因素确定，宜为4m～6m。</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生物接触氧化池的供气量及供氧设备的选型应满足供氧、搅拌及防止填料堵塞的要求。</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endParaRPr 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70535" y="905510"/>
            <a:ext cx="11351895" cy="5586095"/>
          </a:xfrm>
        </p:spPr>
        <p:txBody>
          <a:bodyPr/>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⑵</a:t>
            </a:r>
            <a:r>
              <a:rPr lang="zh-CN" sz="2400" dirty="0">
                <a:solidFill>
                  <a:srgbClr val="00B050"/>
                </a:solidFill>
                <a:latin typeface="华文楷体" panose="02010600040101010101" charset="-122"/>
                <a:ea typeface="华文楷体" panose="02010600040101010101" charset="-122"/>
                <a:cs typeface="华文楷体" panose="02010600040101010101" charset="-122"/>
              </a:rPr>
              <a:t>曝气生物滤池（BAF）</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BAF具有去除SS、COD、BOD、除磷、去除有害物质的作用，其特点是集生物氧化和截留悬浮固体于一体。</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进水悬浮固体不宜大于60mg/L。</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池体高度宜为5m～7m</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滤料层高度宜为2.5m～4.5m</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滤池应采用均匀的布水</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布气系统。</a:t>
            </a:r>
            <a:endParaRPr lang="en-US" altLang="zh-CN" sz="2400" smtClean="0">
              <a:latin typeface="华文楷体" panose="02010600040101010101" charset="-122"/>
              <a:ea typeface="华文楷体" panose="02010600040101010101" charset="-122"/>
            </a:endParaRPr>
          </a:p>
          <a:p>
            <a:pPr indent="0" fontAlgn="auto">
              <a:lnSpc>
                <a:spcPts val="3500"/>
              </a:lnSpc>
            </a:pP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45440" y="875665"/>
            <a:ext cx="11492865" cy="5494655"/>
          </a:xfrm>
        </p:spPr>
        <p:txBody>
          <a:bodyPr/>
          <a:p>
            <a:pPr indent="0" algn="ctr" fontAlgn="auto">
              <a:lnSpc>
                <a:spcPts val="3500"/>
              </a:lnSpc>
            </a:pPr>
            <a:r>
              <a:rPr lang="zh-CN" altLang="en-US" sz="2800" b="1">
                <a:latin typeface="华文楷体" panose="02010600040101010101" charset="-122"/>
                <a:ea typeface="华文楷体" panose="02010600040101010101" charset="-122"/>
                <a:sym typeface="+mn-ea"/>
              </a:rPr>
              <a:t>第四节</a:t>
            </a:r>
            <a:r>
              <a:rPr lang="en-US" altLang="zh-CN" sz="2800" b="1">
                <a:latin typeface="华文楷体" panose="02010600040101010101" charset="-122"/>
                <a:ea typeface="华文楷体" panose="02010600040101010101" charset="-122"/>
                <a:sym typeface="+mn-ea"/>
              </a:rPr>
              <a:t>  固体废物处置</a:t>
            </a:r>
            <a:endParaRPr lang="en-US" altLang="zh-CN" sz="2400">
              <a:latin typeface="华文楷体" panose="02010600040101010101" charset="-122"/>
              <a:ea typeface="华文楷体" panose="02010600040101010101" charset="-122"/>
              <a:sym typeface="+mn-ea"/>
            </a:endParaRPr>
          </a:p>
          <a:p>
            <a:pPr indent="0" fontAlgn="auto">
              <a:lnSpc>
                <a:spcPts val="3500"/>
              </a:lnSpc>
            </a:pPr>
            <a:r>
              <a:rPr lang="en-US" altLang="zh-CN" sz="2400" b="1">
                <a:latin typeface="华文楷体" panose="02010600040101010101" charset="-122"/>
                <a:ea typeface="华文楷体" panose="02010600040101010101" charset="-122"/>
                <a:sym typeface="+mn-ea"/>
              </a:rPr>
              <a:t>    </a:t>
            </a:r>
            <a:r>
              <a:rPr lang="zh-CN" altLang="en-US" sz="2400" b="1">
                <a:latin typeface="华文楷体" panose="02010600040101010101" charset="-122"/>
                <a:ea typeface="华文楷体" panose="02010600040101010101" charset="-122"/>
                <a:sym typeface="+mn-ea"/>
              </a:rPr>
              <a:t>一、一般规定</a:t>
            </a:r>
            <a:endParaRPr lang="zh-CN" altLang="en-US" sz="2400">
              <a:latin typeface="华文楷体" panose="02010600040101010101" charset="-122"/>
              <a:ea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sym typeface="+mn-ea"/>
              </a:rPr>
              <a:t>    1.化工工艺设计应在工艺流程图上标注固体废物排出点，并配以相应图(表)注明其组分、排放强度、处理(置)方法及排放去向。</a:t>
            </a:r>
            <a:endParaRPr lang="en-US" altLang="zh-CN" sz="2400">
              <a:latin typeface="华文楷体" panose="02010600040101010101" charset="-122"/>
              <a:ea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sym typeface="+mn-ea"/>
              </a:rPr>
              <a:t>    2.固体废物防治应符合资源化、无害化、减量化的原则。生产装置及辅助设施排出的固体废物应按其性质和特点分类，并应采取回收或其他处理措施；对没有回收利用价值的固体废物可采取焚烧、填埋等处置措施；对暂不回收利用的固体废物宜采取储存、填埋等处理(置)措施。</a:t>
            </a:r>
            <a:endParaRPr lang="en-US" altLang="zh-CN" sz="2400">
              <a:latin typeface="华文楷体" panose="02010600040101010101" charset="-122"/>
              <a:ea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sym typeface="+mn-ea"/>
              </a:rPr>
              <a:t>    3.固体废物在收集、贮存、运输、回收利用或处(置)过程中如有二次污染产生，应采取相应的防治措施。</a:t>
            </a:r>
            <a:endParaRPr lang="en-US" altLang="zh-CN" sz="2400">
              <a:latin typeface="华文楷体" panose="02010600040101010101" charset="-122"/>
              <a:ea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sym typeface="+mn-ea"/>
              </a:rPr>
              <a:t>    4.固体废物堆存与处置污染控制设计应符合国家现行标准《一般工业固体废物贮存和填埋污染控制标准》GB 18599、《危险废物填埋污染控制标准》GB 18598、</a:t>
            </a:r>
            <a:endParaRPr lang="en-US" altLang="zh-CN" sz="2400">
              <a:latin typeface="华文楷体" panose="02010600040101010101" charset="-122"/>
              <a:ea typeface="华文楷体" panose="0201060004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090295"/>
            <a:ext cx="11037570" cy="5396230"/>
          </a:xfrm>
          <a:prstGeom prst="rect">
            <a:avLst/>
          </a:prstGeom>
        </p:spPr>
        <p:txBody>
          <a:bodyPr wrap="square">
            <a:noAutofit/>
          </a:bodyPr>
          <a:lstStyle/>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rPr>
              <a:t>第一节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rPr>
              <a:t>术语</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rPr>
              <a:t>  </a:t>
            </a:r>
            <a:endParaRPr lang="en-US" altLang="zh-CN" sz="2800" b="1" dirty="0">
              <a:solidFill>
                <a:srgbClr val="000000"/>
              </a:solidFill>
              <a:latin typeface="华文楷体" panose="02010600040101010101" charset="-122"/>
              <a:ea typeface="华文楷体" panose="02010600040101010101" charset="-122"/>
              <a:cs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1.</a:t>
            </a:r>
            <a:r>
              <a:rPr lang="zh-CN" altLang="en-US" sz="2400" dirty="0">
                <a:latin typeface="华文楷体" panose="02010600040101010101" charset="-122"/>
                <a:ea typeface="华文楷体" panose="02010600040101010101" charset="-122"/>
              </a:rPr>
              <a:t>无组织排放</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a:t>
            </a:r>
            <a:r>
              <a:rPr lang="zh-CN" altLang="en-US" sz="2400" dirty="0">
                <a:latin typeface="华文楷体" panose="02010600040101010101" charset="-122"/>
                <a:ea typeface="华文楷体" panose="02010600040101010101" charset="-122"/>
              </a:rPr>
              <a:t>不通过排气筒的废气排放，以及排气筒高度小于15m的废气排放。</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2.</a:t>
            </a:r>
            <a:r>
              <a:rPr sz="2400" dirty="0">
                <a:latin typeface="华文楷体" panose="02010600040101010101" charset="-122"/>
                <a:ea typeface="华文楷体" panose="02010600040101010101" charset="-122"/>
              </a:rPr>
              <a:t>二次污染   </a:t>
            </a:r>
            <a:endParaRPr sz="2400" dirty="0">
              <a:latin typeface="华文楷体" panose="02010600040101010101" charset="-122"/>
              <a:ea typeface="华文楷体" panose="02010600040101010101" charset="-122"/>
            </a:endParaRPr>
          </a:p>
          <a:p>
            <a:pPr indent="0" algn="l" fontAlgn="auto">
              <a:lnSpc>
                <a:spcPts val="3500"/>
              </a:lnSpc>
              <a:spcBef>
                <a:spcPts val="0"/>
              </a:spcBef>
            </a:pPr>
            <a:r>
              <a:rPr lang="en-US" sz="2400" dirty="0">
                <a:latin typeface="华文楷体" panose="02010600040101010101" charset="-122"/>
                <a:ea typeface="华文楷体" panose="02010600040101010101" charset="-122"/>
              </a:rPr>
              <a:t>    </a:t>
            </a:r>
            <a:r>
              <a:rPr sz="2400" dirty="0">
                <a:latin typeface="华文楷体" panose="02010600040101010101" charset="-122"/>
                <a:ea typeface="华文楷体" panose="02010600040101010101" charset="-122"/>
              </a:rPr>
              <a:t>污染物在贮运或治理过程中，在物理、化学或生物作用下形成新的污染物，并对环境产生的再次危害。</a:t>
            </a:r>
            <a:endParaRPr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3.</a:t>
            </a:r>
            <a:r>
              <a:rPr lang="zh-CN" altLang="en-US" sz="2400" dirty="0">
                <a:latin typeface="华文楷体" panose="02010600040101010101" charset="-122"/>
                <a:ea typeface="华文楷体" panose="02010600040101010101" charset="-122"/>
              </a:rPr>
              <a:t>酸雾</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a:t>
            </a:r>
            <a:r>
              <a:rPr lang="zh-CN" altLang="en-US" sz="2400" dirty="0">
                <a:latin typeface="华文楷体" panose="02010600040101010101" charset="-122"/>
                <a:ea typeface="华文楷体" panose="02010600040101010101" charset="-122"/>
              </a:rPr>
              <a:t>空气中粒径介于0.1μm～10μm之间的雾状酸性物质。</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4.</a:t>
            </a:r>
            <a:r>
              <a:rPr lang="zh-CN" altLang="en-US" sz="2400" dirty="0">
                <a:latin typeface="华文楷体" panose="02010600040101010101" charset="-122"/>
                <a:ea typeface="华文楷体" panose="02010600040101010101" charset="-122"/>
              </a:rPr>
              <a:t>氮封 </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a:t>
            </a:r>
            <a:r>
              <a:rPr lang="zh-CN" altLang="en-US" sz="2400" dirty="0">
                <a:latin typeface="华文楷体" panose="02010600040101010101" charset="-122"/>
                <a:ea typeface="华文楷体" panose="02010600040101010101" charset="-122"/>
              </a:rPr>
              <a:t>向储罐内充氮气，保持储罐内部压力恒定，防止罐内物料被氧化、减少物料挥发及保障储罐安全的措施。</a:t>
            </a:r>
            <a:r>
              <a:rPr lang="en-US" altLang="zh-CN" sz="2400" dirty="0">
                <a:latin typeface="华文楷体" panose="02010600040101010101" charset="-122"/>
                <a:ea typeface="华文楷体" panose="02010600040101010101" charset="-122"/>
              </a:rPr>
              <a:t>    </a:t>
            </a:r>
            <a:endParaRPr lang="zh-CN" altLang="en-US" sz="2400" dirty="0">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5950" y="1369060"/>
            <a:ext cx="11127740" cy="4518660"/>
          </a:xfrm>
          <a:prstGeom prst="rect">
            <a:avLst/>
          </a:prstGeom>
        </p:spPr>
        <p:txBody>
          <a:bodyPr wrap="square">
            <a:noAutofit/>
          </a:bodyPr>
          <a:lstStyle/>
          <a:p>
            <a:pPr indent="0" fontAlgn="auto">
              <a:lnSpc>
                <a:spcPts val="3500"/>
              </a:lnSpc>
            </a:pPr>
            <a:r>
              <a:rPr lang="en-US" altLang="zh-CN" sz="2400">
                <a:latin typeface="华文楷体" panose="02010600040101010101" charset="-122"/>
                <a:ea typeface="华文楷体" panose="02010600040101010101" charset="-122"/>
                <a:sym typeface="+mn-ea"/>
              </a:rPr>
              <a:t>《危险废物贮存污染控制标准》GB 18597和《化工危险废物填埋场设计规定》HG/T 20504的规定。</a:t>
            </a:r>
            <a:endParaRPr lang="en-US" altLang="zh-CN" sz="2400">
              <a:latin typeface="华文楷体" panose="02010600040101010101" charset="-122"/>
              <a:ea typeface="华文楷体" panose="02010600040101010101" charset="-122"/>
              <a:sym typeface="+mn-ea"/>
            </a:endParaRPr>
          </a:p>
          <a:p>
            <a:pPr indent="0" fontAlgn="auto">
              <a:lnSpc>
                <a:spcPts val="3500"/>
              </a:lnSpc>
            </a:pP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二、污染源控制</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1.化工工艺设计应合理选择和利用清洁原辅材料、能源和其他资源，采用先进的生产工艺技术和设备。</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2.生产过程、设备检修、事故停车时排出的固体废物及其浸出液应设置专用容器收集或处理设施，不得以任何方式排入下水道和地面水体。</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三、固体废物贮运</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1.应根据化工固体废物排放强度、运输、利用或处理设施的接纳能力，合理设置中间贮存、转运设施。</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100" y="1057275"/>
            <a:ext cx="11146155" cy="5204460"/>
          </a:xfrm>
          <a:prstGeom prst="rect">
            <a:avLst/>
          </a:prstGeom>
        </p:spPr>
        <p:txBody>
          <a:bodyPr wrap="square">
            <a:noAutofit/>
          </a:bodyPr>
          <a:lstStyle/>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2.两种及以上固体废物混合运输时，应符合下列规定：</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⑴不应产生新的有毒有害物质、爆炸及其他有毒有害化学反应；</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⑵应有利于堆存、利用或处理。</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3.含水量大的固体废物输送宜采用管道输送，也可采用机械输送或机械管道联合输送。采用机械输送时，宜先浓缩脱水处理。</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4.属于危险废物的固体废物、易起尘废渣的装卸和运输场所应采取密闭、增湿等措施。</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endParaRPr lang="zh-CN"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rPr>
              <a:t>    </a:t>
            </a:r>
            <a:r>
              <a:rPr lang="zh-CN" sz="2400" b="1" dirty="0">
                <a:solidFill>
                  <a:srgbClr val="000000"/>
                </a:solidFill>
                <a:latin typeface="华文楷体" panose="02010600040101010101" charset="-122"/>
                <a:ea typeface="华文楷体" panose="02010600040101010101" charset="-122"/>
                <a:cs typeface="华文楷体" panose="02010600040101010101" charset="-122"/>
              </a:rPr>
              <a:t>四、固体废物处理(置)</a:t>
            </a:r>
            <a:endParaRPr lang="zh-CN" sz="2400" b="1"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rPr>
              <a:t>    1.化工固体废物处理(置)设计应根据固体废物的种类、组成、性质、排放量等，通过技术经济比较确定。宜优先采用企业单独处理与区域综合治理相结合的方案。</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385" y="1273175"/>
            <a:ext cx="11353800" cy="4845685"/>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2.可燃性废物宜采用焚烧处理，焚烧设施设计应符合现行行业标准《化工建设项目废物焚烧处置工程设计规范》HG 20706的规定；对危险废物宜采用焚烧处理，焚烧设施设计应符合现行国家标准《危险废物焚烧污染控制标准》GB 18484的规定。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3.下列固体废物应尽可能综合利用，并配套设置综合利用设施；无法综合利用时应配套设置厂内暂存、转运设施，并应按照现行规范要求委托有资质单位处理(置):</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⑴燃煤锅炉灰渣、煤气化灰渣；</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⑵硫酸烧渣、磷石膏渣、磷泥、电石渣、氨碱废渣、盐泥、铬渣等。</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4.对含贵重金属的固体废物应回收利用。</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5.含有汞、镉、砷、铬、氰化物等的可溶性危险废物，其处理(置)应符合现行行业标准《危险废物处置工程技术导则》HJ 2042的规定。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67055" y="1196340"/>
            <a:ext cx="11083925" cy="4961255"/>
          </a:xfrm>
        </p:spPr>
        <p:txBody>
          <a:bodyPr/>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6.不溶性化工废渣、废矿石、尾砂、煤矸石等应优先综合利用，不能综合利用时，其处理(置)应符合现行行业标准《固体废物处置工程技术导则》HJ 2035的规定。</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7.废水回用处理过程产生的污泥、母液、废催化剂、废吸附剂、结晶盐等应按照《国家危险废物名录》和现行国家标准《危险废物鉴别标准通则》GB 5085.7分类，妥善处理(置)</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宜采取浓缩、脱水、焚烧、填埋或综合利用等措施。</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8.化工固体废物堆存或填埋场设计应符合现行国家及行业有关标准的规定，堆(埋)场服务期满后应按要求封场。</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701040" y="972820"/>
            <a:ext cx="11039475" cy="5577840"/>
          </a:xfrm>
        </p:spPr>
        <p:txBody>
          <a:bodyPr/>
          <a:p>
            <a:pPr indent="0" algn="ctr" fontAlgn="auto">
              <a:lnSpc>
                <a:spcPts val="3500"/>
              </a:lnSpc>
            </a:pPr>
            <a:r>
              <a:rPr lang="zh-CN" sz="2800" b="1" smtClean="0">
                <a:latin typeface="华文楷体" panose="02010600040101010101" charset="-122"/>
                <a:ea typeface="华文楷体" panose="02010600040101010101" charset="-122"/>
                <a:cs typeface="华文楷体" panose="02010600040101010101" charset="-122"/>
              </a:rPr>
              <a:t>第五节</a:t>
            </a:r>
            <a:r>
              <a:rPr lang="en-US" altLang="zh-CN" sz="2800" b="1" smtClean="0">
                <a:latin typeface="华文楷体" panose="02010600040101010101" charset="-122"/>
                <a:ea typeface="华文楷体" panose="02010600040101010101" charset="-122"/>
                <a:cs typeface="华文楷体" panose="02010600040101010101" charset="-122"/>
              </a:rPr>
              <a:t>  </a:t>
            </a:r>
            <a:r>
              <a:rPr lang="zh-CN" altLang="en-US" sz="2800" b="1" smtClean="0">
                <a:latin typeface="华文楷体" panose="02010600040101010101" charset="-122"/>
                <a:ea typeface="华文楷体" panose="02010600040101010101" charset="-122"/>
                <a:cs typeface="华文楷体" panose="02010600040101010101" charset="-122"/>
              </a:rPr>
              <a:t>噪声防治</a:t>
            </a:r>
            <a:endParaRPr lang="zh-CN" altLang="en-US" sz="2800" b="1"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b="1" smtClean="0">
                <a:latin typeface="华文楷体" panose="02010600040101010101" charset="-122"/>
                <a:ea typeface="华文楷体" panose="02010600040101010101" charset="-122"/>
                <a:cs typeface="华文楷体" panose="02010600040101010101" charset="-122"/>
              </a:rPr>
              <a:t>    </a:t>
            </a:r>
            <a:r>
              <a:rPr lang="zh-CN" altLang="en-US" sz="2400" b="1" smtClean="0">
                <a:latin typeface="华文楷体" panose="02010600040101010101" charset="-122"/>
                <a:ea typeface="华文楷体" panose="02010600040101010101" charset="-122"/>
                <a:cs typeface="华文楷体" panose="02010600040101010101" charset="-122"/>
              </a:rPr>
              <a:t>一、一般规定</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1.噪声控制设计应充分结合地形、建(构)筑物等声屏作用确定，并应符合现行国家标准《工业企业噪声控制设计规范》GB/T50087的规定。</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2.噪声防治应选用低噪声设备，并应采取</a:t>
            </a:r>
            <a:r>
              <a:rPr lang="en-US" altLang="zh-CN" sz="2400" smtClean="0">
                <a:solidFill>
                  <a:srgbClr val="FF0000"/>
                </a:solidFill>
                <a:latin typeface="华文楷体" panose="02010600040101010101" charset="-122"/>
                <a:ea typeface="华文楷体" panose="02010600040101010101" charset="-122"/>
                <a:cs typeface="华文楷体" panose="02010600040101010101" charset="-122"/>
              </a:rPr>
              <a:t>消声</a:t>
            </a:r>
            <a:r>
              <a:rPr lang="en-US" altLang="zh-CN" sz="2400" smtClean="0">
                <a:latin typeface="华文楷体" panose="02010600040101010101" charset="-122"/>
                <a:ea typeface="华文楷体" panose="02010600040101010101" charset="-122"/>
                <a:cs typeface="华文楷体" panose="02010600040101010101" charset="-122"/>
              </a:rPr>
              <a:t>、</a:t>
            </a:r>
            <a:r>
              <a:rPr lang="en-US" altLang="zh-CN" sz="2400" smtClean="0">
                <a:solidFill>
                  <a:srgbClr val="FF0000"/>
                </a:solidFill>
                <a:latin typeface="华文楷体" panose="02010600040101010101" charset="-122"/>
                <a:ea typeface="华文楷体" panose="02010600040101010101" charset="-122"/>
                <a:cs typeface="华文楷体" panose="02010600040101010101" charset="-122"/>
              </a:rPr>
              <a:t>隔声</a:t>
            </a:r>
            <a:r>
              <a:rPr lang="en-US" altLang="zh-CN" sz="2400" smtClean="0">
                <a:latin typeface="华文楷体" panose="02010600040101010101" charset="-122"/>
                <a:ea typeface="华文楷体" panose="02010600040101010101" charset="-122"/>
                <a:cs typeface="华文楷体" panose="02010600040101010101" charset="-122"/>
              </a:rPr>
              <a:t>、</a:t>
            </a:r>
            <a:r>
              <a:rPr lang="en-US" altLang="zh-CN" sz="2400" smtClean="0">
                <a:solidFill>
                  <a:srgbClr val="FF0000"/>
                </a:solidFill>
                <a:latin typeface="华文楷体" panose="02010600040101010101" charset="-122"/>
                <a:ea typeface="华文楷体" panose="02010600040101010101" charset="-122"/>
                <a:cs typeface="华文楷体" panose="02010600040101010101" charset="-122"/>
              </a:rPr>
              <a:t>吸声</a:t>
            </a:r>
            <a:r>
              <a:rPr lang="en-US" altLang="zh-CN" sz="2400" smtClean="0">
                <a:latin typeface="华文楷体" panose="02010600040101010101" charset="-122"/>
                <a:ea typeface="华文楷体" panose="02010600040101010101" charset="-122"/>
                <a:cs typeface="华文楷体" panose="02010600040101010101" charset="-122"/>
              </a:rPr>
              <a:t>等</a:t>
            </a:r>
            <a:r>
              <a:rPr lang="en-US" altLang="zh-CN" sz="2400" u="sng" smtClean="0">
                <a:latin typeface="华文楷体" panose="02010600040101010101" charset="-122"/>
                <a:ea typeface="华文楷体" panose="02010600040101010101" charset="-122"/>
                <a:cs typeface="华文楷体" panose="02010600040101010101" charset="-122"/>
              </a:rPr>
              <a:t>降噪措施</a:t>
            </a:r>
            <a:r>
              <a:rPr lang="en-US" altLang="zh-CN" sz="2400" smtClean="0">
                <a:latin typeface="华文楷体" panose="02010600040101010101" charset="-122"/>
                <a:ea typeface="华文楷体" panose="02010600040101010101" charset="-122"/>
                <a:cs typeface="华文楷体" panose="02010600040101010101" charset="-122"/>
              </a:rPr>
              <a:t>。</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b="1" smtClean="0">
                <a:latin typeface="华文楷体" panose="02010600040101010101" charset="-122"/>
                <a:ea typeface="华文楷体" panose="02010600040101010101" charset="-122"/>
                <a:cs typeface="华文楷体" panose="02010600040101010101" charset="-122"/>
              </a:rPr>
              <a:t>    </a:t>
            </a:r>
            <a:r>
              <a:rPr lang="zh-CN" altLang="en-US" sz="2400" b="1" smtClean="0">
                <a:latin typeface="华文楷体" panose="02010600040101010101" charset="-122"/>
                <a:ea typeface="华文楷体" panose="02010600040101010101" charset="-122"/>
                <a:cs typeface="华文楷体" panose="02010600040101010101" charset="-122"/>
              </a:rPr>
              <a:t>二、机械设备噪声控制</a:t>
            </a:r>
            <a:endParaRPr lang="zh-CN" altLang="en-US" sz="2400" b="1"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1.带压气体的放空应选择适用于该气体特征的放空消声设备。</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2.化工工艺设计中除应选用低噪声设备外，还可采取下列措施：</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⑴设备进出口安装消声器；</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⑵设置隔声罩；</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⑶修建封闭式隔声室；</a:t>
            </a:r>
            <a:endParaRPr lang="en-US" altLang="zh-CN"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⑷出气口与管道采用挠性连接；</a:t>
            </a:r>
            <a:endParaRPr lang="en-US" altLang="zh-CN" sz="240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0100" y="1132205"/>
            <a:ext cx="10505440" cy="5187950"/>
          </a:xfrm>
          <a:prstGeom prst="rect">
            <a:avLst/>
          </a:prstGeom>
        </p:spPr>
        <p:txBody>
          <a:bodyPr wrap="square">
            <a:noAutofit/>
          </a:bodyPr>
          <a:lstStyle/>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⑸管道包扎隔声、吸声材料；</a:t>
            </a:r>
            <a:endParaRPr lang="en-US" altLang="zh-CN" sz="2400" smtClean="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⑹设置设备减振垫和独立减振基础。</a:t>
            </a:r>
            <a:endParaRPr lang="en-US" altLang="zh-CN" sz="2400" smtClean="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3.火炬地面噪声级不宜大于90dB(A);事故状态下不宜大于100dB(A),无法满足时应选择低噪声火炬头。</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b="1" smtClean="0">
                <a:latin typeface="华文楷体" panose="02010600040101010101" charset="-122"/>
                <a:ea typeface="华文楷体" panose="02010600040101010101" charset="-122"/>
                <a:cs typeface="华文楷体" panose="02010600040101010101" charset="-122"/>
                <a:sym typeface="+mn-ea"/>
              </a:rPr>
              <a:t>    </a:t>
            </a:r>
            <a:r>
              <a:rPr lang="zh-CN" altLang="en-US" sz="2400" b="1" smtClean="0">
                <a:latin typeface="华文楷体" panose="02010600040101010101" charset="-122"/>
                <a:ea typeface="华文楷体" panose="02010600040101010101" charset="-122"/>
                <a:cs typeface="华文楷体" panose="02010600040101010101" charset="-122"/>
                <a:sym typeface="+mn-ea"/>
              </a:rPr>
              <a:t>三、厂区噪声控制</a:t>
            </a:r>
            <a:endParaRPr lang="zh-CN" altLang="en-US"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1.生产装置区噪声控制应符合国家现行有关标准的规定。</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2.化工建设项目的总平面布置在满足工艺流程要求的前提下，应符合下列规定：</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⑴结合功能分区，应将生活区、行政办公区与生产区分开布置，高噪声厂房与低噪声厂房分开布置；主要噪声源宜相对集中，并宜远离厂内外要求安静的区域；</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270" y="975995"/>
            <a:ext cx="11242675" cy="5420995"/>
          </a:xfrm>
          <a:prstGeom prst="rect">
            <a:avLst/>
          </a:prstGeom>
        </p:spPr>
        <p:txBody>
          <a:bodyPr wrap="square">
            <a:noAutofit/>
          </a:bodyPr>
          <a:lstStyle/>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⑵主要噪声源及生产车间周围宜布置对噪声不敏感、高大、朝向有利于隔声的建(构)筑物，在高噪声区与低噪声区之间宜布置仓库、料场等；</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smtClean="0">
                <a:latin typeface="华文楷体" panose="02010600040101010101" charset="-122"/>
                <a:ea typeface="华文楷体" panose="02010600040101010101" charset="-122"/>
                <a:cs typeface="华文楷体" panose="02010600040101010101" charset="-122"/>
                <a:sym typeface="+mn-ea"/>
              </a:rPr>
              <a:t>    ⑶对于室内要求安静的建筑物，其朝向与高度应有利于隔声。</a:t>
            </a:r>
            <a:endParaRPr lang="en-US" altLang="zh-CN" sz="2400" smtClean="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3.化工建设项目的竖向布置应充分利用地形，主要噪声源宜低位布置，噪声敏感的建筑宜布置在隔声屏障的声影区中。</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4.生产装置、作业场所及不同功能区噪声卫生限值应按现行国家标准《工业企业设计卫生标准》GBZ1执行，并宜采取下列控制措施：</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⑴合理布置发声源方位；</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⑵门窗设在背离强声源方向；</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⑶修建隔声室。</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1094740"/>
            <a:ext cx="10692130" cy="5020310"/>
          </a:xfrm>
          <a:prstGeom prst="rect">
            <a:avLst/>
          </a:prstGeom>
        </p:spPr>
        <p:txBody>
          <a:bodyPr wrap="square">
            <a:noAutofit/>
          </a:bodyPr>
          <a:lstStyle/>
          <a:p>
            <a:pPr algn="l" fontAlgn="auto">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rPr>
              <a:t>    5.厂区内各类地点噪声限制值应按</a:t>
            </a:r>
            <a:r>
              <a:rPr lang="zh-CN" altLang="en-US" sz="2400" dirty="0">
                <a:latin typeface="华文楷体" panose="02010600040101010101" charset="-122"/>
                <a:ea typeface="华文楷体" panose="02010600040101010101" charset="-122"/>
                <a:cs typeface="华文楷体" panose="02010600040101010101" charset="-122"/>
              </a:rPr>
              <a:t>下</a:t>
            </a:r>
            <a:r>
              <a:rPr lang="en-US" altLang="zh-CN" sz="2400" dirty="0">
                <a:latin typeface="华文楷体" panose="02010600040101010101" charset="-122"/>
                <a:ea typeface="华文楷体" panose="02010600040101010101" charset="-122"/>
                <a:cs typeface="华文楷体" panose="02010600040101010101" charset="-122"/>
              </a:rPr>
              <a:t>表执行。</a:t>
            </a:r>
            <a:endParaRPr lang="en-US" altLang="zh-CN" sz="2400" dirty="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2670175" y="1783715"/>
            <a:ext cx="6546215" cy="379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960" y="1125220"/>
            <a:ext cx="11123295" cy="5182235"/>
          </a:xfrm>
          <a:prstGeom prst="rect">
            <a:avLst/>
          </a:prstGeom>
        </p:spPr>
        <p:txBody>
          <a:bodyPr wrap="square">
            <a:noAutofit/>
          </a:bodyPr>
          <a:lstStyle/>
          <a:p>
            <a:pPr indent="0" fontAlgn="auto">
              <a:lnSpc>
                <a:spcPts val="3500"/>
              </a:lnSpc>
            </a:pPr>
            <a:r>
              <a:rPr lang="en-US" altLang="zh-CN" sz="2400" b="1" dirty="0">
                <a:latin typeface="华文楷体" panose="02010600040101010101" charset="-122"/>
                <a:ea typeface="华文楷体" panose="02010600040101010101" charset="-122"/>
                <a:cs typeface="华文楷体" panose="02010600040101010101" charset="-122"/>
              </a:rPr>
              <a:t>    </a:t>
            </a:r>
            <a:r>
              <a:rPr lang="zh-CN" altLang="en-US" sz="2400" b="1" dirty="0">
                <a:latin typeface="华文楷体" panose="02010600040101010101" charset="-122"/>
                <a:ea typeface="华文楷体" panose="02010600040101010101" charset="-122"/>
                <a:cs typeface="华文楷体" panose="02010600040101010101" charset="-122"/>
              </a:rPr>
              <a:t>四、厂界噪声控制</a:t>
            </a:r>
            <a:endParaRPr lang="zh-CN" altLang="en-US"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厂内声源辐射至厂界的噪声不得超过现行国家标准《工业企业厂界环境噪声排放标准》GB 12348的规定，其限制值应按</a:t>
            </a:r>
            <a:r>
              <a:rPr lang="zh-CN" altLang="en-US" sz="2400" dirty="0">
                <a:latin typeface="华文楷体" panose="02010600040101010101" charset="-122"/>
                <a:ea typeface="华文楷体" panose="02010600040101010101" charset="-122"/>
                <a:cs typeface="华文楷体" panose="02010600040101010101" charset="-122"/>
              </a:rPr>
              <a:t>下</a:t>
            </a:r>
            <a:r>
              <a:rPr lang="en-US" altLang="zh-CN" sz="2400" dirty="0">
                <a:latin typeface="华文楷体" panose="02010600040101010101" charset="-122"/>
                <a:ea typeface="华文楷体" panose="02010600040101010101" charset="-122"/>
                <a:cs typeface="华文楷体" panose="02010600040101010101" charset="-122"/>
              </a:rPr>
              <a:t>表执行，超标时应采取控制措施。</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endParaRPr lang="en-US" altLang="zh-CN" sz="2400" dirty="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2867660" y="2844800"/>
            <a:ext cx="6351905" cy="2568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981200" y="314096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solidFill>
                  <a:srgbClr val="003366"/>
                </a:solidFill>
                <a:latin typeface="Tahoma" panose="020B0604030504040204" pitchFamily="34" charset="0"/>
                <a:ea typeface="黑体" panose="02010609060101010101" pitchFamily="49" charset="-122"/>
              </a:rPr>
              <a:t>Thanks for your attention!</a:t>
            </a:r>
            <a:endParaRPr lang="zh-CN" altLang="en-US" b="1" dirty="0">
              <a:solidFill>
                <a:srgbClr val="003366"/>
              </a:solidFill>
              <a:latin typeface="Tahoma" panose="020B060403050404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240665" y="976630"/>
            <a:ext cx="11663680" cy="5469890"/>
          </a:xfrm>
        </p:spPr>
        <p:txBody>
          <a:bodyPr/>
          <a:p>
            <a:pPr indent="0" fontAlgn="auto">
              <a:lnSpc>
                <a:spcPts val="3500"/>
              </a:lnSpc>
            </a:pPr>
            <a:r>
              <a:rPr lang="en-US" altLang="zh-CN" sz="2400" dirty="0">
                <a:latin typeface="华文楷体" panose="02010600040101010101" charset="-122"/>
                <a:ea typeface="华文楷体" panose="02010600040101010101" charset="-122"/>
                <a:sym typeface="+mn-ea"/>
              </a:rPr>
              <a:t>    5.</a:t>
            </a:r>
            <a:r>
              <a:rPr lang="zh-CN" altLang="en-US" sz="2400" dirty="0">
                <a:latin typeface="华文楷体" panose="02010600040101010101" charset="-122"/>
                <a:ea typeface="华文楷体" panose="02010600040101010101" charset="-122"/>
                <a:sym typeface="+mn-ea"/>
              </a:rPr>
              <a:t>初期污染雨水 </a:t>
            </a:r>
            <a:endParaRPr lang="zh-CN" altLang="en-US" sz="2400" dirty="0">
              <a:latin typeface="华文楷体" panose="02010600040101010101" charset="-122"/>
              <a:ea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sym typeface="+mn-ea"/>
              </a:rPr>
              <a:t>    </a:t>
            </a:r>
            <a:r>
              <a:rPr lang="zh-CN" altLang="en-US" sz="2400" dirty="0">
                <a:latin typeface="华文楷体" panose="02010600040101010101" charset="-122"/>
                <a:ea typeface="华文楷体" panose="02010600040101010101" charset="-122"/>
                <a:sym typeface="+mn-ea"/>
              </a:rPr>
              <a:t>污染区域降雨初期产生的雨水。宜取一次降雨初期15min～30min雨量，或降雨初期20mm～30mm厚度的雨量。</a:t>
            </a:r>
            <a:endParaRPr lang="zh-CN" altLang="en-US" sz="2400" dirty="0">
              <a:latin typeface="华文楷体" panose="02010600040101010101" charset="-122"/>
              <a:ea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sym typeface="+mn-ea"/>
              </a:rPr>
              <a:t>    6.工业废水</a:t>
            </a:r>
            <a:endParaRPr lang="en-US" altLang="zh-CN" sz="2400" dirty="0">
              <a:latin typeface="华文楷体" panose="02010600040101010101" charset="-122"/>
              <a:ea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sym typeface="+mn-ea"/>
              </a:rPr>
              <a:t>    工业生产过程中产生的废水，包括工艺废水、污染雨水(与工艺废水混合处理)、生活污水、循环冷却水排污水、化学水制水排污水、蒸汽发生器排污水、余热锅炉排污水等。</a:t>
            </a:r>
            <a:endParaRPr lang="en-US" altLang="zh-CN" sz="2400" dirty="0">
              <a:latin typeface="华文楷体" panose="02010600040101010101" charset="-122"/>
              <a:ea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rPr>
              <a:t>    7.冲击负荷 </a:t>
            </a:r>
            <a:endParaRPr lang="en-US" altLang="zh-CN"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污水排放量或污染物浓度突然增大时产生的污染负荷。    </a:t>
            </a:r>
            <a:endParaRPr lang="en-US" altLang="zh-CN"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8.</a:t>
            </a:r>
            <a:r>
              <a:rPr lang="en-US" altLang="zh-CN" sz="2400" smtClean="0">
                <a:latin typeface="华文楷体" panose="02010600040101010101" charset="-122"/>
                <a:ea typeface="华文楷体" panose="02010600040101010101" charset="-122"/>
              </a:rPr>
              <a:t>回用水 </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废水经深度处理后，达到一定的水质指标，满足回用要求的水。</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627380" y="1157605"/>
            <a:ext cx="11061065" cy="5430520"/>
          </a:xfrm>
        </p:spPr>
        <p:txBody>
          <a:bodyPr/>
          <a:p>
            <a:pPr indent="0" fontAlgn="auto">
              <a:lnSpc>
                <a:spcPts val="3500"/>
              </a:lnSpc>
            </a:pPr>
            <a:r>
              <a:rPr lang="en-US" altLang="zh-CN" sz="2400" smtClean="0">
                <a:latin typeface="华文楷体" panose="02010600040101010101" charset="-122"/>
                <a:ea typeface="华文楷体" panose="02010600040101010101" charset="-122"/>
              </a:rPr>
              <a:t>    </a:t>
            </a:r>
            <a:r>
              <a:rPr lang="en-US" altLang="zh-CN" sz="2400" smtClean="0">
                <a:latin typeface="华文楷体" panose="02010600040101010101" charset="-122"/>
                <a:ea typeface="华文楷体" panose="02010600040101010101" charset="-122"/>
                <a:sym typeface="+mn-ea"/>
              </a:rPr>
              <a:t>9</a:t>
            </a:r>
            <a:r>
              <a:rPr lang="en-US" altLang="zh-CN" sz="2400" smtClean="0">
                <a:latin typeface="华文楷体" panose="02010600040101010101" charset="-122"/>
                <a:ea typeface="华文楷体" panose="02010600040101010101" charset="-122"/>
                <a:sym typeface="+mn-ea"/>
              </a:rPr>
              <a:t>.事故废水 </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生产装置发生事故时排出的废水，包括消防废水、泄漏物料、事故期间雨水等。</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10.挥发性有机物 (VOCs)</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sym typeface="+mn-ea"/>
              </a:rPr>
              <a:t>    参与大气光化学反应的有机化合物，或者根据规定的方法测量或核算确定的有机化合物，简称VOCs。</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11.</a:t>
            </a:r>
            <a:r>
              <a:rPr lang="zh-CN" altLang="en-US" sz="2400" smtClean="0">
                <a:latin typeface="华文楷体" panose="02010600040101010101" charset="-122"/>
                <a:ea typeface="华文楷体" panose="02010600040101010101" charset="-122"/>
              </a:rPr>
              <a:t>化工危险废物</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化学工业生产过程中排出的、列入国家危险废物名录或者根据国家规定的危险废物鉴别标准和鉴别方法认定的具有危险特性的废物。</a:t>
            </a:r>
            <a:endParaRPr lang="zh-CN" altLang="en-US" sz="2400" smtClean="0">
              <a:latin typeface="华文楷体" panose="02010600040101010101" charset="-122"/>
              <a:ea typeface="华文楷体" panose="02010600040101010101" charset="-122"/>
            </a:endParaRPr>
          </a:p>
          <a:p>
            <a:pPr indent="0" fontAlgn="auto">
              <a:lnSpc>
                <a:spcPts val="3500"/>
              </a:lnSpc>
            </a:pPr>
            <a:r>
              <a:rPr lang="zh-CN" altLang="en-US" sz="2400" smtClean="0">
                <a:latin typeface="华文楷体" panose="02010600040101010101" charset="-122"/>
                <a:ea typeface="华文楷体" panose="02010600040101010101" charset="-122"/>
              </a:rPr>
              <a:t> </a:t>
            </a: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a:t>
            </a:r>
            <a:r>
              <a:rPr lang="zh-CN" altLang="en-US" sz="2400" smtClean="0">
                <a:solidFill>
                  <a:srgbClr val="00B0F0"/>
                </a:solidFill>
                <a:latin typeface="华文楷体" panose="02010600040101010101" charset="-122"/>
                <a:ea typeface="华文楷体" panose="02010600040101010101" charset="-122"/>
              </a:rPr>
              <a:t>国家危险废物名录（2021年版）</a:t>
            </a:r>
            <a:r>
              <a:rPr lang="zh-CN" altLang="en-US" sz="2400" smtClean="0">
                <a:latin typeface="华文楷体" panose="02010600040101010101" charset="-122"/>
                <a:ea typeface="华文楷体" panose="02010600040101010101" charset="-122"/>
              </a:rPr>
              <a:t>》）</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12.恶臭污染物 </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一切刺激嗅觉器官引起人们不愉快及损害生活环境的气体物质。</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603885" y="949960"/>
            <a:ext cx="11150600" cy="5443220"/>
          </a:xfrm>
        </p:spPr>
        <p:txBody>
          <a:bodyPr/>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第二节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废气防治</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一、一般规定</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1.</a:t>
            </a:r>
            <a:r>
              <a:rPr lang="en-US" altLang="zh-CN" sz="2400">
                <a:latin typeface="华文楷体" panose="02010600040101010101" charset="-122"/>
                <a:ea typeface="华文楷体" panose="02010600040101010101" charset="-122"/>
              </a:rPr>
              <a:t>化工工艺设计应在工艺流程图中标注废气排放点，并配以相应图(表)标明废气排放量、组分及排放去向。</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2.工艺设计应优先选用清洁的工艺和原辅材料，采用先进的技术和装备，减少废气污染物产生量。</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3.生产过程排出的工艺废气应优先回收利用或综合利用，不能回收利用或综合利用的废气应采取净化处理措施。</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4.废气治理方案应优先选择避免产生二次污染的工艺和技术，有二次污染产生时应对二次污染物进行治理。</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5.废气排气筒高度除应符合国家和地方现行排放标准规定外，尚应按环境影响评价及其批复文件要求确定。     </a:t>
            </a:r>
            <a:endParaRPr lang="zh-CN" altLang="en-US" sz="2400">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51790" y="920115"/>
            <a:ext cx="11485245" cy="5816600"/>
          </a:xfrm>
        </p:spPr>
        <p:txBody>
          <a:bodyPr/>
          <a:p>
            <a:pPr indent="0" algn="l" fontAlgn="auto">
              <a:lnSpc>
                <a:spcPts val="3500"/>
              </a:lnSpc>
              <a:spcBef>
                <a:spcPts val="0"/>
              </a:spcBef>
            </a:pPr>
            <a:r>
              <a:rPr lang="en-US" altLang="zh-CN" sz="2400" b="1">
                <a:latin typeface="华文楷体" panose="02010600040101010101" charset="-122"/>
                <a:ea typeface="华文楷体" panose="02010600040101010101" charset="-122"/>
                <a:sym typeface="+mn-ea"/>
              </a:rPr>
              <a:t>    </a:t>
            </a:r>
            <a:r>
              <a:rPr lang="zh-CN" sz="2400" b="1">
                <a:latin typeface="华文楷体" panose="02010600040101010101" charset="-122"/>
                <a:ea typeface="华文楷体" panose="02010600040101010101" charset="-122"/>
                <a:sym typeface="+mn-ea"/>
              </a:rPr>
              <a:t>二、污染源控制</a:t>
            </a:r>
            <a:endParaRPr 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1.产生有毒有害废气、粉尘、恶臭、酸雾、挥发性有机物等气态物质的生产装置宜选用密闭的工艺设备或设施。</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2.产生大气污染物的生产工艺或装置应设置局部或整体</a:t>
            </a:r>
            <a:r>
              <a:rPr lang="en-US" altLang="zh-CN" sz="2400">
                <a:solidFill>
                  <a:srgbClr val="00B0F0"/>
                </a:solidFill>
                <a:latin typeface="华文楷体" panose="02010600040101010101" charset="-122"/>
                <a:ea typeface="华文楷体" panose="02010600040101010101" charset="-122"/>
                <a:sym typeface="+mn-ea"/>
              </a:rPr>
              <a:t>气体收集系统</a:t>
            </a:r>
            <a:r>
              <a:rPr lang="en-US" altLang="zh-CN" sz="2400">
                <a:latin typeface="华文楷体" panose="02010600040101010101" charset="-122"/>
                <a:ea typeface="华文楷体" panose="02010600040101010101" charset="-122"/>
                <a:sym typeface="+mn-ea"/>
              </a:rPr>
              <a:t>和</a:t>
            </a:r>
            <a:r>
              <a:rPr lang="en-US" altLang="zh-CN" sz="2400">
                <a:solidFill>
                  <a:srgbClr val="00B0F0"/>
                </a:solidFill>
                <a:latin typeface="华文楷体" panose="02010600040101010101" charset="-122"/>
                <a:ea typeface="华文楷体" panose="02010600040101010101" charset="-122"/>
                <a:sym typeface="+mn-ea"/>
              </a:rPr>
              <a:t>净化处理装置</a:t>
            </a:r>
            <a:r>
              <a:rPr lang="en-US" altLang="zh-CN" sz="2400">
                <a:latin typeface="华文楷体" panose="02010600040101010101" charset="-122"/>
                <a:ea typeface="华文楷体" panose="02010600040101010101" charset="-122"/>
                <a:sym typeface="+mn-ea"/>
              </a:rPr>
              <a:t>。</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3.下列有机废气应接入有机废气回收或处理装置，其大气污染物排放应符合现行国家和地方排放标准的要求。有机废气收集、传输设施的设置和操作条件应保证被收集的有机气体不得直接向大气排放：</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⑴空气氧化(氧氯化、氨氧化)反应器产生的含挥发性有机物尾气；</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⑵序批式反应器原料装填过程、气相空间保护气置换过程、反应器升温及反应过程和反应器清洗过程排出的废气；</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⑶有机固体物料气体输送废气；</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⑷用于含挥发性有机物容器真空保持的真空泵排气；</a:t>
            </a:r>
            <a:endParaRPr lang="en-US" altLang="zh-CN" sz="2400">
              <a:latin typeface="华文楷体" panose="02010600040101010101" charset="-122"/>
              <a:ea typeface="华文楷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03860" y="905510"/>
            <a:ext cx="11471910" cy="5777865"/>
          </a:xfrm>
        </p:spPr>
        <p:txBody>
          <a:bodyPr/>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⑸在非正常工况下生产设备通过安全阀排出的含挥发性有机物的废气；</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⑹生产装置、设备开停工过程不满足排放标准要求的废气。</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4.易挥发性液体原料、成品、中间产品、液体燃料等的储存设计应因地制宜采取冷凝、吸收、吸附、喷淋、氮封及其他软密封等措施。</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5.挥发性有机液体储存应采用压力罐、低温罐、高效密封的浮顶罐或安装顶空联通置换油气回收装置的固定顶罐，储存真实蒸汽压大于或等于76.6kPa的挥发性有机液体应采用压力储罐。</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6.挥发性有机液体装卸应符合下列规定：</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⑴挥发性有机液体装卸栈桥对铁路罐车、汽车罐车进行装载的设施，挥发性有机液体装卸码头对船(驳)进行装载的设施，以及把挥发性有机液体分装到较小容器的分装设施，应密闭并设置有机废气收集、回收或处理装置；</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⑵挥发性有机液体装车、船应采用顶部浸没式或底部装载方式，严禁采用喷溅式装载；</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14985" y="1009015"/>
            <a:ext cx="11345545" cy="5430520"/>
          </a:xfrm>
        </p:spPr>
        <p:txBody>
          <a:bodyPr/>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⑶运输相关产品应采用具备油气回收接口的车、船；</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⑷合成树脂项目挥发性物料装卸应配置气相平衡管，卸料应配置装卸器。</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7.废水、废液、废渣收集、储存、处理或处置过程中，对散发挥发性有机物和产生恶臭污染物的主要环节应采取有效的密闭与废气收集措施，产生的废气应接入废气回收或处理装置。</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8.对含挥发性有机物、恶臭物质的物料，其采样口应采用密闭采样或等效设施。</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三、废气处理</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1.应根据废气性质、环境影响评价及其批复文件要求，采取除尘、冷凝、吸收、吸附、焚烧等净化措施并达标排放。</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2.下列可燃性工艺尾气宜排入火炬系统：</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⑴为稳定生产运行暂时排出的气体；</a:t>
            </a:r>
            <a:endParaRPr lang="en-US" altLang="zh-CN"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⑵事故或安全阀泄放时排出的气体；</a:t>
            </a:r>
            <a:endParaRPr lang="en-US" altLang="zh-CN" sz="2400">
              <a:latin typeface="华文楷体" panose="02010600040101010101" charset="-122"/>
              <a:ea typeface="华文楷体" panose="02010600040101010101" charset="-122"/>
            </a:endParaRPr>
          </a:p>
        </p:txBody>
      </p:sp>
    </p:spTree>
  </p:cSld>
  <p:clrMapOvr>
    <a:masterClrMapping/>
  </p:clrMapOvr>
</p:sld>
</file>

<file path=ppt/tags/tag1.xml><?xml version="1.0" encoding="utf-8"?>
<p:tagLst xmlns:p="http://schemas.openxmlformats.org/presentationml/2006/main">
  <p:tag name="KSO_WPP_MARK_KEY" val="3fae2b9d-14e9-4383-baee-b4f7b30a4d4f"/>
  <p:tag name="COMMONDATA" val="eyJoZGlkIjoiYTc2ZGZiNzZiNDVlOGViOWVmM2JhOTY0NGJkNjUyYzgifQ=="/>
  <p:tag name="resource_record_key" val="{&quot;13&quot;:[4650186]}"/>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9976</Words>
  <Application>WPS 演示</Application>
  <PresentationFormat>宽屏</PresentationFormat>
  <Paragraphs>346</Paragraphs>
  <Slides>39</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39</vt:i4>
      </vt:variant>
    </vt:vector>
  </HeadingPairs>
  <TitlesOfParts>
    <vt:vector size="56" baseType="lpstr">
      <vt:lpstr>Arial</vt:lpstr>
      <vt:lpstr>宋体</vt:lpstr>
      <vt:lpstr>Wingdings</vt:lpstr>
      <vt:lpstr>楷体</vt:lpstr>
      <vt:lpstr>华文楷体</vt:lpstr>
      <vt:lpstr>Times New Roman</vt:lpstr>
      <vt:lpstr>黑体</vt:lpstr>
      <vt:lpstr>华文新魏</vt:lpstr>
      <vt:lpstr>华文行楷</vt:lpstr>
      <vt:lpstr>等线</vt:lpstr>
      <vt:lpstr>等线 Light</vt:lpstr>
      <vt:lpstr>微软雅黑</vt:lpstr>
      <vt:lpstr>Arial Unicode MS</vt:lpstr>
      <vt:lpstr>Calibri</vt:lpstr>
      <vt:lpstr>Tahoma</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郭宁</dc:creator>
  <cp:lastModifiedBy>刘志宝</cp:lastModifiedBy>
  <cp:revision>482</cp:revision>
  <dcterms:created xsi:type="dcterms:W3CDTF">2023-02-11T06:39:00Z</dcterms:created>
  <dcterms:modified xsi:type="dcterms:W3CDTF">2024-05-27T15:24:26Z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230D8A0B6DE4428692C16569A50E1A0F_12</vt:lpwstr>
  </property>
  <property fmtid="{D5CDD505-2E9C-101B-9397-08002B2CF9AE}" pid="3" name="KSOProductBuildVer">
    <vt:lpwstr>2052-12.1.0.16929</vt:lpwstr>
  </property>
</Properties>
</file>