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Lst>
  <p:sldIdLst>
    <p:sldId id="350" r:id="rId4"/>
    <p:sldId id="424" r:id="rId5"/>
    <p:sldId id="532" r:id="rId6"/>
    <p:sldId id="427" r:id="rId7"/>
    <p:sldId id="446" r:id="rId8"/>
    <p:sldId id="448" r:id="rId9"/>
    <p:sldId id="447" r:id="rId10"/>
    <p:sldId id="449" r:id="rId11"/>
    <p:sldId id="451" r:id="rId12"/>
    <p:sldId id="619" r:id="rId13"/>
    <p:sldId id="620" r:id="rId14"/>
    <p:sldId id="617" r:id="rId15"/>
    <p:sldId id="450" r:id="rId16"/>
    <p:sldId id="452" r:id="rId17"/>
    <p:sldId id="453" r:id="rId18"/>
    <p:sldId id="621" r:id="rId19"/>
    <p:sldId id="454" r:id="rId20"/>
    <p:sldId id="455" r:id="rId21"/>
    <p:sldId id="456" r:id="rId22"/>
    <p:sldId id="457" r:id="rId23"/>
    <p:sldId id="458" r:id="rId24"/>
    <p:sldId id="428" r:id="rId25"/>
    <p:sldId id="459" r:id="rId26"/>
    <p:sldId id="461" r:id="rId27"/>
    <p:sldId id="460" r:id="rId28"/>
    <p:sldId id="618" r:id="rId29"/>
    <p:sldId id="431" r:id="rId30"/>
    <p:sldId id="323" r:id="rId31"/>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awei" initials="h"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6" Type="http://schemas.openxmlformats.org/officeDocument/2006/relationships/tags" Target="tags/tag1.xml"/><Relationship Id="rId35" Type="http://schemas.openxmlformats.org/officeDocument/2006/relationships/commentAuthors" Target="commentAuthors.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838200" y="6356351"/>
            <a:ext cx="2743200" cy="365125"/>
          </a:xfrm>
          <a:prstGeom prst="rect">
            <a:avLst/>
          </a:prstGeom>
        </p:spPr>
        <p:txBody>
          <a:bodyPr/>
          <a:lstStyle/>
          <a:p>
            <a:fld id="{15FEFEF6-6E32-41A3-B93A-E3F70D07DB2F}" type="datetimeFigureOut">
              <a:rPr lang="zh-CN" altLang="en-US" smtClean="0"/>
            </a:fld>
            <a:endParaRPr lang="zh-CN" altLang="en-US"/>
          </a:p>
        </p:txBody>
      </p:sp>
      <p:sp>
        <p:nvSpPr>
          <p:cNvPr id="5" name="页脚占位符 4"/>
          <p:cNvSpPr>
            <a:spLocks noGrp="1"/>
          </p:cNvSpPr>
          <p:nvPr>
            <p:ph type="ftr" sz="quarter" idx="11"/>
          </p:nvPr>
        </p:nvSpPr>
        <p:spPr>
          <a:xfrm>
            <a:off x="4038600" y="6356351"/>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1"/>
            <a:ext cx="2743200" cy="365125"/>
          </a:xfrm>
          <a:prstGeom prst="rect">
            <a:avLst/>
          </a:prstGeom>
        </p:spPr>
        <p:txBody>
          <a:bodyPr/>
          <a:lstStyle/>
          <a:p>
            <a:fld id="{CD2F3698-8ACB-4808-BEB0-7C3E95743321}"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1"/>
            <a:ext cx="12205979" cy="3723355"/>
          </a:xfrm>
          <a:prstGeom prst="rect">
            <a:avLst/>
          </a:prstGeom>
          <a:solidFill>
            <a:srgbClr val="0118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8" name="Title 36"/>
          <p:cNvSpPr txBox="1"/>
          <p:nvPr userDrawn="1"/>
        </p:nvSpPr>
        <p:spPr>
          <a:xfrm>
            <a:off x="223707" y="2590897"/>
            <a:ext cx="11733343" cy="1132459"/>
          </a:xfrm>
          <a:prstGeom prst="rect">
            <a:avLst/>
          </a:prstGeom>
        </p:spPr>
        <p:txBody>
          <a:bodyPr lIns="0" rIns="0" anchor="b"/>
          <a:lstStyle>
            <a:lvl1pPr algn="ctr" defTabSz="914400" rtl="0" eaLnBrk="1" latinLnBrk="0" hangingPunct="1">
              <a:lnSpc>
                <a:spcPct val="90000"/>
              </a:lnSpc>
              <a:spcBef>
                <a:spcPct val="0"/>
              </a:spcBef>
              <a:buNone/>
              <a:defRPr sz="4400" b="1" kern="1200" baseline="0">
                <a:solidFill>
                  <a:srgbClr val="FFFFFF"/>
                </a:solidFill>
                <a:latin typeface="+mj-lt"/>
                <a:ea typeface="+mj-ea"/>
                <a:cs typeface="+mj-cs"/>
              </a:defRPr>
            </a:lvl1pPr>
          </a:lstStyle>
          <a:p>
            <a:endParaRPr lang="en-US" sz="4400" dirty="0"/>
          </a:p>
        </p:txBody>
      </p:sp>
      <p:sp>
        <p:nvSpPr>
          <p:cNvPr id="9" name="Text Placeholder 39"/>
          <p:cNvSpPr txBox="1"/>
          <p:nvPr userDrawn="1"/>
        </p:nvSpPr>
        <p:spPr>
          <a:xfrm>
            <a:off x="223708" y="4325938"/>
            <a:ext cx="11733341" cy="1542162"/>
          </a:xfrm>
          <a:prstGeom prst="rect">
            <a:avLst/>
          </a:prstGeom>
        </p:spPr>
        <p:txBody>
          <a:bodyPr lIns="0" rIns="0">
            <a:no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baseline="0">
                <a:solidFill>
                  <a:srgbClr val="31337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7536" y="476672"/>
            <a:ext cx="6673253" cy="1028934"/>
          </a:xfrm>
          <a:prstGeom prst="rect">
            <a:avLst/>
          </a:prstGeom>
        </p:spPr>
      </p:pic>
      <p:pic>
        <p:nvPicPr>
          <p:cNvPr id="12" name="图片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2904" y="476672"/>
            <a:ext cx="5589273" cy="102893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0"/>
            <a:ext cx="12205979" cy="784800"/>
          </a:xfrm>
          <a:prstGeom prst="rect">
            <a:avLst/>
          </a:prstGeom>
          <a:solidFill>
            <a:srgbClr val="0118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zh-CN" altLang="zh-CN" sz="3200" b="1" i="0" u="none" strike="noStrike" kern="120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mn-cs"/>
              </a:rPr>
              <a:t>第</a:t>
            </a:r>
            <a:r>
              <a:rPr kumimoji="0" lang="zh-CN" altLang="en-US" sz="3200" b="1" i="0" u="none" strike="noStrike" kern="120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mn-cs"/>
              </a:rPr>
              <a:t>八</a:t>
            </a:r>
            <a:r>
              <a:rPr kumimoji="0" lang="zh-CN" altLang="zh-CN" sz="3200" b="1" i="0" u="none" strike="noStrike" kern="120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mn-cs"/>
              </a:rPr>
              <a:t>章</a:t>
            </a:r>
            <a:r>
              <a:rPr kumimoji="0" lang="en-US" altLang="zh-CN" sz="3200" b="1" i="0" u="none" strike="noStrike" kern="120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mn-cs"/>
              </a:rPr>
              <a:t>  </a:t>
            </a:r>
            <a:r>
              <a:rPr kumimoji="0" lang="zh-CN" altLang="en-US" sz="3200" b="1" i="0" u="none" strike="noStrike" kern="120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mn-cs"/>
              </a:rPr>
              <a:t>给排水设计</a:t>
            </a:r>
            <a:endParaRPr kumimoji="1" lang="zh-CN" altLang="en-US" sz="1800"/>
          </a:p>
        </p:txBody>
      </p: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r="74755"/>
          <a:stretch>
            <a:fillRect/>
          </a:stretch>
        </p:blipFill>
        <p:spPr>
          <a:xfrm>
            <a:off x="12379" y="44704"/>
            <a:ext cx="987359" cy="720000"/>
          </a:xfrm>
          <a:prstGeom prst="rect">
            <a:avLst/>
          </a:prstGeom>
        </p:spPr>
      </p:pic>
    </p:spTree>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091114" y="4037662"/>
            <a:ext cx="1866900" cy="1753235"/>
          </a:xfrm>
          <a:prstGeom prst="rect">
            <a:avLst/>
          </a:prstGeom>
          <a:noFill/>
        </p:spPr>
        <p:txBody>
          <a:bodyPr wrap="none" rtlCol="0">
            <a:spAutoFit/>
          </a:bodyPr>
          <a:lstStyle/>
          <a:p>
            <a:pPr algn="ctr">
              <a:lnSpc>
                <a:spcPct val="150000"/>
              </a:lnSpc>
            </a:pPr>
            <a:r>
              <a:rPr lang="zh-CN" altLang="en-US" sz="2800" b="1" dirty="0">
                <a:solidFill>
                  <a:srgbClr val="003366"/>
                </a:solidFill>
                <a:latin typeface="华文楷体" panose="02010600040101010101" charset="-122"/>
                <a:ea typeface="华文楷体" panose="02010600040101010101" charset="-122"/>
                <a:cs typeface="Times New Roman" panose="02020603050405020304" pitchFamily="18" charset="0"/>
              </a:rPr>
              <a:t>刘志宝</a:t>
            </a:r>
            <a:endParaRPr lang="en-US" altLang="zh-CN" sz="22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endParaRPr>
          </a:p>
          <a:p>
            <a:pPr algn="ctr">
              <a:lnSpc>
                <a:spcPct val="150000"/>
              </a:lnSpc>
            </a:pPr>
            <a:r>
              <a:rPr lang="en-US" altLang="zh-CN" sz="22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15853177979</a:t>
            </a:r>
            <a:endParaRPr lang="en-US" altLang="zh-CN" sz="22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endParaRPr>
          </a:p>
          <a:p>
            <a:pPr algn="ctr">
              <a:lnSpc>
                <a:spcPct val="150000"/>
              </a:lnSpc>
            </a:pPr>
            <a:r>
              <a:rPr lang="zh-CN" altLang="en-US" sz="22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齐鲁工业大学</a:t>
            </a:r>
            <a:endParaRPr lang="en-US" altLang="zh-CN" sz="22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矩形 3"/>
          <p:cNvSpPr/>
          <p:nvPr/>
        </p:nvSpPr>
        <p:spPr>
          <a:xfrm>
            <a:off x="4871720" y="5589270"/>
            <a:ext cx="2252345" cy="553085"/>
          </a:xfrm>
          <a:prstGeom prst="rect">
            <a:avLst/>
          </a:prstGeom>
        </p:spPr>
        <p:txBody>
          <a:bodyPr wrap="square">
            <a:spAutoFit/>
          </a:bodyPr>
          <a:lstStyle/>
          <a:p>
            <a:pPr algn="ctr">
              <a:lnSpc>
                <a:spcPct val="150000"/>
              </a:lnSpc>
            </a:pPr>
            <a:r>
              <a:rPr lang="en-US" altLang="zh-CN" sz="2000" b="1" dirty="0">
                <a:solidFill>
                  <a:srgbClr val="003366"/>
                </a:solidFill>
                <a:latin typeface="Times New Roman" panose="02020603050405020304" pitchFamily="18" charset="0"/>
                <a:ea typeface="黑体" panose="02010609060101010101" pitchFamily="49" charset="-122"/>
                <a:cs typeface="Times New Roman" panose="02020603050405020304" pitchFamily="18" charset="0"/>
              </a:rPr>
              <a:t>  2023-2024-2</a:t>
            </a:r>
            <a:endParaRPr lang="en-US" altLang="zh-CN" sz="2000" b="1" dirty="0">
              <a:solidFill>
                <a:srgbClr val="0033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文本框 5"/>
          <p:cNvSpPr txBox="1"/>
          <p:nvPr/>
        </p:nvSpPr>
        <p:spPr>
          <a:xfrm>
            <a:off x="1884170" y="2422629"/>
            <a:ext cx="8280786" cy="706755"/>
          </a:xfrm>
          <a:prstGeom prst="rect">
            <a:avLst/>
          </a:prstGeom>
          <a:noFill/>
        </p:spPr>
        <p:txBody>
          <a:bodyPr wrap="square" rtlCol="0">
            <a:spAutoFit/>
          </a:bodyPr>
          <a:lstStyle/>
          <a:p>
            <a:pPr algn="ctr"/>
            <a:r>
              <a:rPr lang="zh-CN" altLang="en-US" sz="4000" dirty="0">
                <a:solidFill>
                  <a:prstClr val="white"/>
                </a:solidFill>
                <a:latin typeface="华文新魏" panose="02010800040101010101" charset="-122"/>
                <a:ea typeface="华文新魏" panose="02010800040101010101" charset="-122"/>
                <a:cs typeface="Times New Roman" panose="02020603050405020304" pitchFamily="18" charset="0"/>
              </a:rPr>
              <a:t>化工设计</a:t>
            </a:r>
            <a:endParaRPr lang="zh-CN" altLang="en-US" sz="4000" dirty="0">
              <a:solidFill>
                <a:prstClr val="white"/>
              </a:solidFill>
              <a:latin typeface="华文新魏" panose="02010800040101010101" charset="-122"/>
              <a:ea typeface="华文新魏" panose="02010800040101010101"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4294967295"/>
          </p:nvPr>
        </p:nvSpPr>
        <p:spPr>
          <a:xfrm>
            <a:off x="691515" y="1061720"/>
            <a:ext cx="10919460" cy="5436235"/>
          </a:xfrm>
        </p:spPr>
        <p:txBody>
          <a:bodyPr/>
          <a:p>
            <a:pPr indent="0" fontAlgn="auto">
              <a:lnSpc>
                <a:spcPts val="3500"/>
              </a:lnSpc>
            </a:pPr>
            <a:r>
              <a:rPr lang="en-US" sz="2400" dirty="0">
                <a:latin typeface="华文楷体" panose="02010600040101010101" charset="-122"/>
                <a:ea typeface="华文楷体" panose="02010600040101010101" charset="-122"/>
                <a:cs typeface="华文楷体" panose="02010600040101010101" charset="-122"/>
                <a:sym typeface="+mn-ea"/>
              </a:rPr>
              <a:t>    13.居住区用水指标应按现行国家标准GB 50013《室外给水设计规范》的有关规定确定；公共建筑用水指标应按现行国家标准GB 50015《建筑给水排水设计规范》的有关规定确定。</a:t>
            </a:r>
            <a:endParaRPr lang="en-US" sz="2400" dirty="0">
              <a:latin typeface="华文楷体" panose="02010600040101010101" charset="-122"/>
              <a:ea typeface="华文楷体" panose="02010600040101010101" charset="-122"/>
              <a:cs typeface="华文楷体" panose="02010600040101010101" charset="-122"/>
            </a:endParaRPr>
          </a:p>
          <a:p>
            <a:pPr algn="l" fontAlgn="auto">
              <a:lnSpc>
                <a:spcPts val="3500"/>
              </a:lnSpc>
              <a:buClrTx/>
              <a:buSzTx/>
              <a:buFontTx/>
            </a:pPr>
            <a:r>
              <a:rPr lang="en-US" sz="2400" dirty="0">
                <a:latin typeface="华文楷体" panose="02010600040101010101" charset="-122"/>
                <a:ea typeface="华文楷体" panose="02010600040101010101" charset="-122"/>
                <a:cs typeface="华文楷体" panose="02010600040101010101" charset="-122"/>
                <a:sym typeface="+mn-ea"/>
              </a:rPr>
              <a:t>    14.消防补充水量应按消防水储存设施的有效容积与补充水时间进行计算。</a:t>
            </a:r>
            <a:endParaRPr lang="en-US" sz="2400" dirty="0">
              <a:latin typeface="华文楷体" panose="02010600040101010101" charset="-122"/>
              <a:ea typeface="华文楷体" panose="02010600040101010101" charset="-122"/>
              <a:cs typeface="华文楷体" panose="02010600040101010101" charset="-122"/>
              <a:sym typeface="+mn-ea"/>
            </a:endParaRPr>
          </a:p>
          <a:p>
            <a:pPr algn="l" fontAlgn="auto">
              <a:lnSpc>
                <a:spcPts val="3500"/>
              </a:lnSpc>
              <a:buClrTx/>
              <a:buSzTx/>
              <a:buFontTx/>
            </a:pPr>
            <a:r>
              <a:rPr lang="en-US" sz="2400" dirty="0">
                <a:latin typeface="华文楷体" panose="02010600040101010101" charset="-122"/>
                <a:ea typeface="华文楷体" panose="02010600040101010101" charset="-122"/>
                <a:cs typeface="华文楷体" panose="02010600040101010101" charset="-122"/>
              </a:rPr>
              <a:t>    15.全厂设计生产给水量应满足下列规定：</a:t>
            </a:r>
            <a:endParaRPr lang="en-US" sz="2400" dirty="0">
              <a:latin typeface="华文楷体" panose="02010600040101010101" charset="-122"/>
              <a:ea typeface="华文楷体" panose="02010600040101010101" charset="-122"/>
              <a:cs typeface="华文楷体" panose="02010600040101010101" charset="-122"/>
            </a:endParaRPr>
          </a:p>
          <a:p>
            <a:pPr algn="l" fontAlgn="auto">
              <a:lnSpc>
                <a:spcPts val="3500"/>
              </a:lnSpc>
              <a:buClrTx/>
              <a:buSzTx/>
              <a:buFontTx/>
            </a:pPr>
            <a:r>
              <a:rPr lang="en-US" sz="2400" dirty="0">
                <a:latin typeface="华文楷体" panose="02010600040101010101" charset="-122"/>
                <a:ea typeface="华文楷体" panose="02010600040101010101" charset="-122"/>
                <a:cs typeface="华文楷体" panose="02010600040101010101" charset="-122"/>
              </a:rPr>
              <a:t>      a)</a:t>
            </a:r>
            <a:r>
              <a:rPr lang="en-US" sz="2400" dirty="0">
                <a:solidFill>
                  <a:srgbClr val="00B0F0"/>
                </a:solidFill>
                <a:latin typeface="华文楷体" panose="02010600040101010101" charset="-122"/>
                <a:ea typeface="华文楷体" panose="02010600040101010101" charset="-122"/>
                <a:cs typeface="华文楷体" panose="02010600040101010101" charset="-122"/>
              </a:rPr>
              <a:t>未预见水量</a:t>
            </a:r>
            <a:r>
              <a:rPr lang="en-US" sz="2400" dirty="0">
                <a:latin typeface="华文楷体" panose="02010600040101010101" charset="-122"/>
                <a:ea typeface="华文楷体" panose="02010600040101010101" charset="-122"/>
                <a:cs typeface="华文楷体" panose="02010600040101010101" charset="-122"/>
              </a:rPr>
              <a:t>宜按照全厂连续用水量的5%～12%计算；</a:t>
            </a:r>
            <a:endParaRPr lang="en-US" sz="2400" dirty="0">
              <a:latin typeface="华文楷体" panose="02010600040101010101" charset="-122"/>
              <a:ea typeface="华文楷体" panose="02010600040101010101" charset="-122"/>
              <a:cs typeface="华文楷体" panose="02010600040101010101" charset="-122"/>
            </a:endParaRPr>
          </a:p>
          <a:p>
            <a:pPr algn="l" fontAlgn="auto">
              <a:lnSpc>
                <a:spcPts val="3500"/>
              </a:lnSpc>
              <a:buClrTx/>
              <a:buSzTx/>
              <a:buFontTx/>
            </a:pPr>
            <a:r>
              <a:rPr lang="en-US" sz="2400" dirty="0">
                <a:latin typeface="华文楷体" panose="02010600040101010101" charset="-122"/>
                <a:ea typeface="华文楷体" panose="02010600040101010101" charset="-122"/>
                <a:cs typeface="华文楷体" panose="02010600040101010101" charset="-122"/>
              </a:rPr>
              <a:t>      b)计算各单元连续用水量时，应将各单元间断用水量折合成年平均连续用水量。</a:t>
            </a:r>
            <a:endParaRPr lang="en-US" sz="2400" dirty="0">
              <a:latin typeface="华文楷体" panose="02010600040101010101" charset="-122"/>
              <a:ea typeface="华文楷体" panose="02010600040101010101" charset="-122"/>
              <a:cs typeface="华文楷体" panose="02010600040101010101" charset="-122"/>
            </a:endParaRPr>
          </a:p>
          <a:p>
            <a:pPr algn="l" fontAlgn="auto">
              <a:lnSpc>
                <a:spcPts val="3500"/>
              </a:lnSpc>
              <a:buClrTx/>
              <a:buSzTx/>
              <a:buFontTx/>
              <a:buNone/>
            </a:pPr>
            <a:r>
              <a:rPr lang="en-US" sz="2400" dirty="0">
                <a:latin typeface="华文楷体" panose="02010600040101010101" charset="-122"/>
                <a:ea typeface="华文楷体" panose="02010600040101010101" charset="-122"/>
                <a:cs typeface="华文楷体" panose="02010600040101010101" charset="-122"/>
              </a:rPr>
              <a:t>    16.净水场取用水量，应按沉淀池排泥消耗量、过滤池反冲洗水量、加药水量、生活用水量与漏失水量等净水场自用水与设计水量之和进行计算；当无资料时，净水场自用水量可根据净水场设计水量按每处理1m³水消耗0.02m³～0.1m³水量进行计算。</a:t>
            </a:r>
            <a:endParaRPr lang="en-US" sz="2400" dirty="0">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656590" y="1069340"/>
            <a:ext cx="10913110" cy="5422265"/>
          </a:xfrm>
        </p:spPr>
        <p:txBody>
          <a:bodyPr/>
          <a:p>
            <a:pPr indent="0" fontAlgn="auto">
              <a:lnSpc>
                <a:spcPts val="3500"/>
              </a:lnSpc>
            </a:pPr>
            <a:r>
              <a:rPr lang="en-US" altLang="zh-CN" sz="2400" smtClean="0">
                <a:latin typeface="华文楷体" panose="02010600040101010101" charset="-122"/>
                <a:ea typeface="华文楷体" panose="02010600040101010101" charset="-122"/>
              </a:rPr>
              <a:t>    17.全厂循环冷却水系统设计水量和设计补充水量应满足下列规定：</a:t>
            </a:r>
            <a:endParaRPr lang="en-US" alt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a)全厂循环冷却水系统设计水量应按照其所供给用户要求的最大连续小时用水量之和加上用户可能同时发生的最大间断小时用水量确定；</a:t>
            </a:r>
            <a:endParaRPr lang="en-US" alt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b)循环冷却水系统设计补充水量，应按照同类企业的实际补水率与设计水量确定；当缺乏资料时，可通过计算确定，并应满足下列规定：</a:t>
            </a:r>
            <a:endParaRPr lang="en-US" alt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1)蒸发损失水量应按照现行国家标准GB/T 50746《石油化工循环水场设计规范》的规定执行；</a:t>
            </a:r>
            <a:endParaRPr lang="en-US" alt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2)设计补充水量应按照现行国家标准GB/T 50746《石油化工循环水场设计规范》的规定执行；</a:t>
            </a:r>
            <a:endParaRPr lang="en-US" alt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3)循环冷却水系统补水率应按下式计算：  k₄=Q</a:t>
            </a:r>
            <a:r>
              <a:rPr lang="en-US" altLang="zh-CN" sz="2400" baseline="-25000" smtClean="0">
                <a:latin typeface="华文楷体" panose="02010600040101010101" charset="-122"/>
                <a:ea typeface="华文楷体" panose="02010600040101010101" charset="-122"/>
              </a:rPr>
              <a:t>m</a:t>
            </a:r>
            <a:r>
              <a:rPr lang="en-US" altLang="zh-CN" sz="2400" smtClean="0">
                <a:latin typeface="华文楷体" panose="02010600040101010101" charset="-122"/>
                <a:ea typeface="华文楷体" panose="02010600040101010101" charset="-122"/>
              </a:rPr>
              <a:t>/Q</a:t>
            </a:r>
            <a:endParaRPr lang="en-US" alt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式中：k₄——补水率；</a:t>
            </a:r>
            <a:endParaRPr lang="en-US" alt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Q</a:t>
            </a:r>
            <a:r>
              <a:rPr lang="en-US" altLang="zh-CN" sz="2400" baseline="-25000" smtClean="0">
                <a:latin typeface="华文楷体" panose="02010600040101010101" charset="-122"/>
                <a:ea typeface="华文楷体" panose="02010600040101010101" charset="-122"/>
              </a:rPr>
              <a:t>m</a:t>
            </a:r>
            <a:r>
              <a:rPr lang="en-US" altLang="zh-CN" sz="2400" smtClean="0">
                <a:latin typeface="华文楷体" panose="02010600040101010101" charset="-122"/>
                <a:ea typeface="华文楷体" panose="02010600040101010101" charset="-122"/>
              </a:rPr>
              <a:t>——补充水量，m³/h</a:t>
            </a:r>
            <a:r>
              <a:rPr lang="zh-CN" altLang="en-US" sz="2400" smtClean="0">
                <a:latin typeface="华文楷体" panose="02010600040101010101" charset="-122"/>
                <a:ea typeface="华文楷体" panose="02010600040101010101" charset="-122"/>
              </a:rPr>
              <a:t>；</a:t>
            </a:r>
            <a:r>
              <a:rPr lang="en-US" altLang="zh-CN" sz="2400" smtClean="0">
                <a:latin typeface="华文楷体" panose="02010600040101010101" charset="-122"/>
                <a:ea typeface="华文楷体" panose="02010600040101010101" charset="-122"/>
              </a:rPr>
              <a:t>Q——循环水量，m³/h。</a:t>
            </a:r>
            <a:endParaRPr lang="en-US" altLang="zh-CN" sz="2400" smtClean="0">
              <a:latin typeface="华文楷体" panose="02010600040101010101" charset="-122"/>
              <a:ea typeface="华文楷体" panose="02010600040101010101" charset="-122"/>
            </a:endParaRPr>
          </a:p>
          <a:p>
            <a:pPr indent="0" fontAlgn="auto">
              <a:lnSpc>
                <a:spcPts val="3500"/>
              </a:lnSpc>
            </a:pPr>
            <a:endParaRPr lang="en-US" altLang="zh-CN" sz="2400" smtClean="0">
              <a:latin typeface="华文楷体" panose="02010600040101010101" charset="-122"/>
              <a:ea typeface="华文楷体" panose="0201060004010101010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955040" y="1024890"/>
            <a:ext cx="10697210" cy="5450840"/>
          </a:xfrm>
        </p:spPr>
        <p:txBody>
          <a:bodyPr/>
          <a:p>
            <a:pPr indent="0" fontAlgn="auto">
              <a:lnSpc>
                <a:spcPts val="3500"/>
              </a:lnSpc>
            </a:pPr>
            <a:r>
              <a:rPr lang="en-US" altLang="zh-CN" sz="2400" b="1"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sz="2400" b="1" dirty="0">
                <a:solidFill>
                  <a:srgbClr val="000000"/>
                </a:solidFill>
                <a:latin typeface="华文楷体" panose="02010600040101010101" charset="-122"/>
                <a:ea typeface="华文楷体" panose="02010600040101010101" charset="-122"/>
                <a:cs typeface="华文楷体" panose="02010600040101010101" charset="-122"/>
                <a:sym typeface="+mn-ea"/>
              </a:rPr>
              <a:t>二、排水系统</a:t>
            </a:r>
            <a:endParaRPr lang="zh-CN" sz="2400" b="1"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1.</a:t>
            </a:r>
            <a:r>
              <a:rPr 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不同装置(单元)排出的不同性质的排水，应按清污分流、污污分流，便于处理、利用和输送的原则，设单独或合并排水管道系统。排水系统可划分为以下系统：</a:t>
            </a:r>
            <a:endParaRPr lang="zh-CN"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a)工艺废水系统；</a:t>
            </a:r>
            <a:endParaRPr lang="zh-CN"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b)生活污水系统；</a:t>
            </a:r>
            <a:endParaRPr lang="zh-CN"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c)初期雨水系统；</a:t>
            </a:r>
            <a:endParaRPr lang="zh-CN"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d)雨水系统；</a:t>
            </a:r>
            <a:endParaRPr lang="zh-CN"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e)化学水制水排污水系统；</a:t>
            </a:r>
            <a:endParaRPr lang="zh-CN"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f)循环冷却水排污水系统；</a:t>
            </a:r>
            <a:endParaRPr lang="zh-CN"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g)蒸汽发生器排污水系统；</a:t>
            </a:r>
            <a:endParaRPr lang="zh-CN"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h)余热锅炉排污水系统；</a:t>
            </a:r>
            <a:endParaRPr lang="zh-CN" altLang="en-US" sz="2400">
              <a:latin typeface="华文楷体" panose="02010600040101010101" charset="-122"/>
              <a:ea typeface="华文楷体" panose="02010600040101010101"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3750" y="1078865"/>
            <a:ext cx="10511790" cy="5434965"/>
          </a:xfrm>
          <a:prstGeom prst="rect">
            <a:avLst/>
          </a:prstGeom>
        </p:spPr>
        <p:txBody>
          <a:bodyPr wrap="square">
            <a:noAutofit/>
          </a:bodyPr>
          <a:lstStyle/>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i)事故排水系统；</a:t>
            </a:r>
            <a:endParaRPr lang="zh-CN"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j)达标处理排放水系统。</a:t>
            </a:r>
            <a:endParaRPr lang="zh-CN"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rPr>
              <a:t>    2.</a:t>
            </a:r>
            <a:r>
              <a:rPr lang="zh-CN" altLang="en-US" sz="2400" dirty="0">
                <a:latin typeface="华文楷体" panose="02010600040101010101" charset="-122"/>
                <a:ea typeface="华文楷体" panose="02010600040101010101" charset="-122"/>
                <a:cs typeface="华文楷体" panose="02010600040101010101" charset="-122"/>
              </a:rPr>
              <a:t>厂区生活污水系统应单独设置。</a:t>
            </a:r>
            <a:endParaRPr lang="zh-CN" altLang="en-US"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rPr>
              <a:t>    3.</a:t>
            </a:r>
            <a:r>
              <a:rPr lang="zh-CN" altLang="en-US" sz="2400" dirty="0">
                <a:latin typeface="华文楷体" panose="02010600040101010101" charset="-122"/>
                <a:ea typeface="华文楷体" panose="02010600040101010101" charset="-122"/>
                <a:cs typeface="华文楷体" panose="02010600040101010101" charset="-122"/>
              </a:rPr>
              <a:t>下列工业废水宜设置单独的系统：</a:t>
            </a:r>
            <a:endParaRPr lang="zh-CN" altLang="en-US"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rPr>
              <a:t>      </a:t>
            </a:r>
            <a:r>
              <a:rPr lang="zh-CN" altLang="en-US" sz="2400" dirty="0">
                <a:latin typeface="华文楷体" panose="02010600040101010101" charset="-122"/>
                <a:ea typeface="华文楷体" panose="02010600040101010101" charset="-122"/>
                <a:cs typeface="华文楷体" panose="02010600040101010101" charset="-122"/>
              </a:rPr>
              <a:t>a)混合易发生沉淀、聚合或生成生物难降解物质的工业废水；</a:t>
            </a:r>
            <a:endParaRPr lang="zh-CN" altLang="en-US"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rPr>
              <a:t>      </a:t>
            </a:r>
            <a:r>
              <a:rPr lang="zh-CN" altLang="en-US" sz="2400" dirty="0">
                <a:latin typeface="华文楷体" panose="02010600040101010101" charset="-122"/>
                <a:ea typeface="华文楷体" panose="02010600040101010101" charset="-122"/>
                <a:cs typeface="华文楷体" panose="02010600040101010101" charset="-122"/>
              </a:rPr>
              <a:t>b)含有高浓度难生物降解和生物毒性的物质，需要针对性处理的工业废水；</a:t>
            </a:r>
            <a:endParaRPr lang="zh-CN" altLang="en-US"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rPr>
              <a:t>      </a:t>
            </a:r>
            <a:r>
              <a:rPr lang="zh-CN" altLang="en-US" sz="2400" dirty="0">
                <a:latin typeface="华文楷体" panose="02010600040101010101" charset="-122"/>
                <a:ea typeface="华文楷体" panose="02010600040101010101" charset="-122"/>
                <a:cs typeface="华文楷体" panose="02010600040101010101" charset="-122"/>
              </a:rPr>
              <a:t>c)含酸、碱等腐蚀性介质的工业废水；</a:t>
            </a:r>
            <a:endParaRPr lang="zh-CN" altLang="en-US"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rPr>
              <a:t>      </a:t>
            </a:r>
            <a:r>
              <a:rPr lang="zh-CN" altLang="en-US" sz="2400" dirty="0">
                <a:latin typeface="华文楷体" panose="02010600040101010101" charset="-122"/>
                <a:ea typeface="华文楷体" panose="02010600040101010101" charset="-122"/>
                <a:cs typeface="华文楷体" panose="02010600040101010101" charset="-122"/>
              </a:rPr>
              <a:t>d)第一、二类污染物超标的工业废水。</a:t>
            </a:r>
            <a:endParaRPr lang="zh-CN" altLang="en-US"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4.</a:t>
            </a:r>
            <a:r>
              <a:rPr sz="2400" dirty="0">
                <a:solidFill>
                  <a:srgbClr val="000000"/>
                </a:solidFill>
                <a:latin typeface="华文楷体" panose="02010600040101010101" charset="-122"/>
                <a:ea typeface="华文楷体" panose="02010600040101010101" charset="-122"/>
                <a:cs typeface="华文楷体" panose="02010600040101010101" charset="-122"/>
                <a:sym typeface="+mn-ea"/>
              </a:rPr>
              <a:t>生活水池(罐)、生产水池(罐)、消防水池(罐)、除盐水池(罐)等的放空和溢流水可排入工业废水或雨水系统。</a:t>
            </a:r>
            <a:endParaRPr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5.</a:t>
            </a:r>
            <a:r>
              <a:rPr sz="2400" dirty="0">
                <a:solidFill>
                  <a:srgbClr val="000000"/>
                </a:solidFill>
                <a:latin typeface="华文楷体" panose="02010600040101010101" charset="-122"/>
                <a:ea typeface="华文楷体" panose="02010600040101010101" charset="-122"/>
                <a:cs typeface="华文楷体" panose="02010600040101010101" charset="-122"/>
                <a:sym typeface="+mn-ea"/>
              </a:rPr>
              <a:t>生产装置区、辅助生产区等污染区域的初期雨水应排入初期雨水系统或工艺废水系统。</a:t>
            </a:r>
            <a:endParaRPr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endParaRPr lang="zh-CN" altLang="en-US" sz="2400" dirty="0">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2015" y="1057275"/>
            <a:ext cx="10423525" cy="5443220"/>
          </a:xfrm>
          <a:prstGeom prst="rect">
            <a:avLst/>
          </a:prstGeom>
        </p:spPr>
        <p:txBody>
          <a:bodyPr wrap="square">
            <a:noAutofit/>
          </a:bodyPr>
          <a:lstStyle/>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rPr>
              <a:t>    6.</a:t>
            </a:r>
            <a:r>
              <a:rPr sz="2400" dirty="0">
                <a:solidFill>
                  <a:srgbClr val="000000"/>
                </a:solidFill>
                <a:latin typeface="华文楷体" panose="02010600040101010101" charset="-122"/>
                <a:ea typeface="华文楷体" panose="02010600040101010101" charset="-122"/>
                <a:cs typeface="华文楷体" panose="02010600040101010101" charset="-122"/>
              </a:rPr>
              <a:t>工厂内未受污染的雨水应排入雨水系统，雨水排放宜进行控制与利用。</a:t>
            </a:r>
            <a:endParaRPr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rPr>
              <a:t>    7.</a:t>
            </a:r>
            <a:r>
              <a:rPr sz="2400" dirty="0">
                <a:solidFill>
                  <a:srgbClr val="000000"/>
                </a:solidFill>
                <a:latin typeface="华文楷体" panose="02010600040101010101" charset="-122"/>
                <a:ea typeface="华文楷体" panose="02010600040101010101" charset="-122"/>
                <a:cs typeface="华文楷体" panose="02010600040101010101" charset="-122"/>
              </a:rPr>
              <a:t>在装置(单元)内进行预处理或局部处理的污水应按现行国家标准GB 50747《石油化工污水处理设计规范》的规定执行。</a:t>
            </a:r>
            <a:endParaRPr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rPr>
              <a:t>    8.</a:t>
            </a:r>
            <a:r>
              <a:rPr sz="2400" dirty="0">
                <a:solidFill>
                  <a:srgbClr val="000000"/>
                </a:solidFill>
                <a:latin typeface="华文楷体" panose="02010600040101010101" charset="-122"/>
                <a:ea typeface="华文楷体" panose="02010600040101010101" charset="-122"/>
                <a:cs typeface="华文楷体" panose="02010600040101010101" charset="-122"/>
              </a:rPr>
              <a:t>工业废水接入城镇排水系统的水质应按有关标准执行。</a:t>
            </a:r>
            <a:endParaRPr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rPr>
              <a:t>    9.</a:t>
            </a:r>
            <a:r>
              <a:rPr sz="2400" dirty="0">
                <a:solidFill>
                  <a:srgbClr val="000000"/>
                </a:solidFill>
                <a:latin typeface="华文楷体" panose="02010600040101010101" charset="-122"/>
                <a:ea typeface="华文楷体" panose="02010600040101010101" charset="-122"/>
                <a:cs typeface="华文楷体" panose="02010600040101010101" charset="-122"/>
              </a:rPr>
              <a:t>各排水系统的水质应按装置(单元)正常生产时排水水质设计，同时应符合现行行业标准SH3099《石油化工给水排水水质标准》和清洁生产的有关规定。</a:t>
            </a:r>
            <a:endParaRPr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rPr>
              <a:t>    10.</a:t>
            </a:r>
            <a:r>
              <a:rPr sz="2400" dirty="0">
                <a:solidFill>
                  <a:srgbClr val="000000"/>
                </a:solidFill>
                <a:latin typeface="华文楷体" panose="02010600040101010101" charset="-122"/>
                <a:ea typeface="华文楷体" panose="02010600040101010101" charset="-122"/>
                <a:cs typeface="华文楷体" panose="02010600040101010101" charset="-122"/>
              </a:rPr>
              <a:t>工艺废水系统、初期雨水系统在装置(单元)外宜压力明露设置。</a:t>
            </a:r>
            <a:endParaRPr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11.</a:t>
            </a:r>
            <a:r>
              <a:rPr sz="2400" dirty="0">
                <a:solidFill>
                  <a:srgbClr val="000000"/>
                </a:solidFill>
                <a:latin typeface="华文楷体" panose="02010600040101010101" charset="-122"/>
                <a:ea typeface="华文楷体" panose="02010600040101010101" charset="-122"/>
                <a:cs typeface="华文楷体" panose="02010600040101010101" charset="-122"/>
                <a:sym typeface="+mn-ea"/>
              </a:rPr>
              <a:t>排水系统的</a:t>
            </a:r>
            <a:r>
              <a:rPr sz="2400" dirty="0">
                <a:solidFill>
                  <a:srgbClr val="00B0F0"/>
                </a:solidFill>
                <a:latin typeface="华文楷体" panose="02010600040101010101" charset="-122"/>
                <a:ea typeface="华文楷体" panose="02010600040101010101" charset="-122"/>
                <a:cs typeface="华文楷体" panose="02010600040101010101" charset="-122"/>
                <a:sym typeface="+mn-ea"/>
              </a:rPr>
              <a:t>仪表设置</a:t>
            </a:r>
            <a:r>
              <a:rPr sz="2400" dirty="0">
                <a:solidFill>
                  <a:srgbClr val="000000"/>
                </a:solidFill>
                <a:latin typeface="华文楷体" panose="02010600040101010101" charset="-122"/>
                <a:ea typeface="华文楷体" panose="02010600040101010101" charset="-122"/>
                <a:cs typeface="华文楷体" panose="02010600040101010101" charset="-122"/>
                <a:sym typeface="+mn-ea"/>
              </a:rPr>
              <a:t>应符合下列要求：</a:t>
            </a:r>
            <a:endParaRPr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sz="2400" dirty="0">
                <a:solidFill>
                  <a:srgbClr val="000000"/>
                </a:solidFill>
                <a:latin typeface="华文楷体" panose="02010600040101010101" charset="-122"/>
                <a:ea typeface="华文楷体" panose="02010600040101010101" charset="-122"/>
                <a:cs typeface="华文楷体" panose="02010600040101010101" charset="-122"/>
                <a:sym typeface="+mn-ea"/>
              </a:rPr>
              <a:t>a)循环冷却水排污管应设置流量仪表；</a:t>
            </a:r>
            <a:endParaRPr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sz="2400" dirty="0">
                <a:solidFill>
                  <a:srgbClr val="000000"/>
                </a:solidFill>
                <a:latin typeface="华文楷体" panose="02010600040101010101" charset="-122"/>
                <a:ea typeface="华文楷体" panose="02010600040101010101" charset="-122"/>
                <a:cs typeface="华文楷体" panose="02010600040101010101" charset="-122"/>
                <a:sym typeface="+mn-ea"/>
              </a:rPr>
              <a:t>b)装置(单元)的工艺废水出口宜设置流量仪表和取样设施；</a:t>
            </a:r>
            <a:endParaRPr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sz="2400" dirty="0">
                <a:solidFill>
                  <a:srgbClr val="000000"/>
                </a:solidFill>
                <a:latin typeface="华文楷体" panose="02010600040101010101" charset="-122"/>
                <a:ea typeface="华文楷体" panose="02010600040101010101" charset="-122"/>
                <a:cs typeface="华文楷体" panose="02010600040101010101" charset="-122"/>
                <a:sym typeface="+mn-ea"/>
              </a:rPr>
              <a:t>c)工厂总排口应根据当地环保要求，设置流量仪表、在线监测仪表和取样设施。</a:t>
            </a:r>
            <a:endParaRPr sz="2400" dirty="0">
              <a:solidFill>
                <a:srgbClr val="000000"/>
              </a:solidFill>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4240" y="975995"/>
            <a:ext cx="10401300" cy="5485130"/>
          </a:xfrm>
          <a:prstGeom prst="rect">
            <a:avLst/>
          </a:prstGeom>
        </p:spPr>
        <p:txBody>
          <a:bodyPr wrap="square">
            <a:noAutofit/>
          </a:bodyPr>
          <a:lstStyle/>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12.</a:t>
            </a:r>
            <a:r>
              <a:rPr sz="2400" dirty="0">
                <a:solidFill>
                  <a:srgbClr val="000000"/>
                </a:solidFill>
                <a:latin typeface="华文楷体" panose="02010600040101010101" charset="-122"/>
                <a:ea typeface="华文楷体" panose="02010600040101010101" charset="-122"/>
                <a:cs typeface="华文楷体" panose="02010600040101010101" charset="-122"/>
                <a:sym typeface="+mn-ea"/>
              </a:rPr>
              <a:t>企业内接收和容纳含有挥发性介质、恶臭物质的废水设施产生的</a:t>
            </a:r>
            <a:r>
              <a:rPr sz="2400" dirty="0">
                <a:solidFill>
                  <a:srgbClr val="00B0F0"/>
                </a:solidFill>
                <a:latin typeface="华文楷体" panose="02010600040101010101" charset="-122"/>
                <a:ea typeface="华文楷体" panose="02010600040101010101" charset="-122"/>
                <a:cs typeface="华文楷体" panose="02010600040101010101" charset="-122"/>
                <a:sym typeface="+mn-ea"/>
              </a:rPr>
              <a:t>废气应接入有机废气回收或处理设施</a:t>
            </a:r>
            <a:r>
              <a:rPr sz="2400" dirty="0">
                <a:solidFill>
                  <a:srgbClr val="000000"/>
                </a:solidFill>
                <a:latin typeface="华文楷体" panose="02010600040101010101" charset="-122"/>
                <a:ea typeface="华文楷体" panose="02010600040101010101" charset="-122"/>
                <a:cs typeface="华文楷体" panose="02010600040101010101" charset="-122"/>
                <a:sym typeface="+mn-ea"/>
              </a:rPr>
              <a:t>。</a:t>
            </a:r>
            <a:endParaRPr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13.设计生活排水量计算应满足下列规定：</a:t>
            </a:r>
            <a:endPar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a)应按工厂生活设计用水量的90%确定；</a:t>
            </a:r>
            <a:endPar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b)不考虑船舶生活排水量。</a:t>
            </a:r>
            <a:endPar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14.全厂工业废水系统，设计排水量计算应符合下列规定：</a:t>
            </a:r>
            <a:endPar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a)应按照各单元连续最大时排水量、未预见水量之和确定；</a:t>
            </a:r>
            <a:endPar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b)计算各单元连续最大时排水量时，应将各单元间断排水量折合成年平均连续排水量。</a:t>
            </a:r>
            <a:endPar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15.初期雨水量计算应满足下列规定：</a:t>
            </a:r>
            <a:endPar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a)污染区域降雨初期产生的雨水</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量，</a:t>
            </a: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宜取一次降雨初期15min～30min雨量，或降雨初期20mm～30mm厚度的雨量；</a:t>
            </a:r>
            <a:endPar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827405" y="935355"/>
            <a:ext cx="10526395" cy="5615940"/>
          </a:xfrm>
        </p:spPr>
        <p:txBody>
          <a:bodyPr/>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b)设计初期雨水流量，应根据一次降雨初期雨水总量和调节设施的调节能力确定：      Q</a:t>
            </a:r>
            <a:r>
              <a:rPr lang="en-US" sz="2400" baseline="-25000" dirty="0">
                <a:solidFill>
                  <a:srgbClr val="000000"/>
                </a:solidFill>
                <a:latin typeface="华文楷体" panose="02010600040101010101" charset="-122"/>
                <a:ea typeface="华文楷体" panose="02010600040101010101" charset="-122"/>
                <a:cs typeface="华文楷体" panose="02010600040101010101" charset="-122"/>
                <a:sym typeface="+mn-ea"/>
              </a:rPr>
              <a:t>₁</a:t>
            </a: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＝V/t</a:t>
            </a:r>
            <a:endPar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式中：</a:t>
            </a:r>
            <a:endPar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Q</a:t>
            </a:r>
            <a:r>
              <a:rPr lang="en-US" sz="2400" baseline="-25000" dirty="0">
                <a:solidFill>
                  <a:srgbClr val="000000"/>
                </a:solidFill>
                <a:latin typeface="华文楷体" panose="02010600040101010101" charset="-122"/>
                <a:ea typeface="华文楷体" panose="02010600040101010101" charset="-122"/>
                <a:cs typeface="华文楷体" panose="02010600040101010101" charset="-122"/>
                <a:sym typeface="+mn-ea"/>
              </a:rPr>
              <a:t>₁</a:t>
            </a: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设计初期雨水流量，m³/h;</a:t>
            </a:r>
            <a:endPar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V  ---- 一次降雨初期雨水总量，即初期雨水调节池的容积，m³</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t   ---- 初期雨水调节池允许调节的停留时间，可取 t =12h～72h。</a:t>
            </a:r>
            <a:endPar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16.雨水排水系统设计排水量计算应满足下列规定：</a:t>
            </a:r>
            <a:endPar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a)雨水明沟的设计流量，应按现行行业标准SH/T 3094《石油化工厂区雨水明沟设计规范》确定；</a:t>
            </a:r>
            <a:endPar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b)厂区雨水管道的设计重现期宜为1年～3年；</a:t>
            </a:r>
            <a:endPar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c)厂区外排雨水系统设计重现期宜为3年～20年。</a:t>
            </a:r>
            <a:endPar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endParaRPr lang="zh-CN" altLang="en-US" sz="2400" smtClean="0">
              <a:latin typeface="华文楷体" panose="02010600040101010101" charset="-122"/>
              <a:ea typeface="华文楷体" panose="02010600040101010101"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4240" y="975995"/>
            <a:ext cx="10401300" cy="5485130"/>
          </a:xfrm>
          <a:prstGeom prst="rect">
            <a:avLst/>
          </a:prstGeom>
        </p:spPr>
        <p:txBody>
          <a:bodyPr wrap="square">
            <a:noAutofit/>
          </a:bodyPr>
          <a:lstStyle/>
          <a:p>
            <a:pPr indent="0" algn="ctr" fontAlgn="auto">
              <a:lnSpc>
                <a:spcPts val="3500"/>
              </a:lnSpc>
            </a:pPr>
            <a:r>
              <a:rPr lang="zh-CN" altLang="en-US" sz="2800" b="1" dirty="0">
                <a:solidFill>
                  <a:srgbClr val="000000"/>
                </a:solidFill>
                <a:latin typeface="华文楷体" panose="02010600040101010101" charset="-122"/>
                <a:ea typeface="华文楷体" panose="02010600040101010101" charset="-122"/>
                <a:cs typeface="华文楷体" panose="02010600040101010101" charset="-122"/>
                <a:sym typeface="+mn-ea"/>
              </a:rPr>
              <a:t>第三节  事故排水系统</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1.</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工厂内事故排水系统宜和雨水系统统一设置。</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2.</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当雨水系统同时兼做事故排水系统时，雨水系统的排水能力应按消防水量进行校核。</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3.</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事故水量应包含事故时泄漏的物料量、消防产生的消防废水量、事故时遇到的雨水量以及事故时进入系统的工艺废水量。</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4.</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事故水量计算</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事故池总有效容积计算方法</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V=(V₁+V₂-V₃)</a:t>
            </a:r>
            <a:r>
              <a:rPr lang="zh-CN" altLang="en-US" sz="2400" baseline="-25000" dirty="0">
                <a:solidFill>
                  <a:srgbClr val="000000"/>
                </a:solidFill>
                <a:latin typeface="华文楷体" panose="02010600040101010101" charset="-122"/>
                <a:ea typeface="华文楷体" panose="02010600040101010101" charset="-122"/>
                <a:cs typeface="华文楷体" panose="02010600040101010101" charset="-122"/>
                <a:sym typeface="+mn-ea"/>
              </a:rPr>
              <a:t>max</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+V₄+V₅</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式中：</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V</a:t>
            </a: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——事故储存设施总有效容积；</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V₁——收集系统范围内发生事故的一个罐组或一套装置的物料量；</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4240" y="975995"/>
            <a:ext cx="10401300" cy="5420995"/>
          </a:xfrm>
          <a:prstGeom prst="rect">
            <a:avLst/>
          </a:prstGeom>
        </p:spPr>
        <p:txBody>
          <a:bodyPr wrap="square">
            <a:noAutofit/>
          </a:bodyPr>
          <a:lstStyle/>
          <a:p>
            <a:pPr indent="0" fontAlgn="auto">
              <a:lnSpc>
                <a:spcPts val="32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V₂——发生事故的储罐或装置的消防水量，m³;</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V₂=</a:t>
            </a: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Σ</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Q</a:t>
            </a:r>
            <a:r>
              <a:rPr lang="zh-CN" altLang="en-US" sz="2400" baseline="-25000" dirty="0">
                <a:solidFill>
                  <a:srgbClr val="000000"/>
                </a:solidFill>
                <a:latin typeface="华文楷体" panose="02010600040101010101" charset="-122"/>
                <a:ea typeface="华文楷体" panose="02010600040101010101" charset="-122"/>
                <a:cs typeface="华文楷体" panose="02010600040101010101" charset="-122"/>
                <a:sym typeface="+mn-ea"/>
              </a:rPr>
              <a:t>wi</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×t</a:t>
            </a:r>
            <a:r>
              <a:rPr lang="zh-CN" altLang="en-US" sz="2400" baseline="-25000" dirty="0">
                <a:solidFill>
                  <a:srgbClr val="000000"/>
                </a:solidFill>
                <a:latin typeface="华文楷体" panose="02010600040101010101" charset="-122"/>
                <a:ea typeface="华文楷体" panose="02010600040101010101" charset="-122"/>
                <a:cs typeface="华文楷体" panose="02010600040101010101" charset="-122"/>
                <a:sym typeface="+mn-ea"/>
              </a:rPr>
              <a:t>wi</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Q</a:t>
            </a:r>
            <a:r>
              <a:rPr lang="zh-CN" altLang="en-US" sz="2400" baseline="-25000" dirty="0">
                <a:solidFill>
                  <a:srgbClr val="000000"/>
                </a:solidFill>
                <a:latin typeface="华文楷体" panose="02010600040101010101" charset="-122"/>
                <a:ea typeface="华文楷体" panose="02010600040101010101" charset="-122"/>
                <a:cs typeface="华文楷体" panose="02010600040101010101" charset="-122"/>
                <a:sym typeface="+mn-ea"/>
              </a:rPr>
              <a:t>wi</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——发生事故的储罐或装置的同时使用的消防设施给水流量，m³/h；</a:t>
            </a: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endPar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t</a:t>
            </a:r>
            <a:r>
              <a:rPr lang="zh-CN" altLang="en-US" sz="2400" baseline="-25000" dirty="0">
                <a:solidFill>
                  <a:srgbClr val="000000"/>
                </a:solidFill>
                <a:latin typeface="华文楷体" panose="02010600040101010101" charset="-122"/>
                <a:ea typeface="华文楷体" panose="02010600040101010101" charset="-122"/>
                <a:cs typeface="华文楷体" panose="02010600040101010101" charset="-122"/>
                <a:sym typeface="+mn-ea"/>
              </a:rPr>
              <a:t>wi</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——消防设施对应的设计消防历时，h；</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V₃——发生事故时可以转输到其他储存或处理设施的物料量，m³；</a:t>
            </a: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endPar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V₄——发生事故时仍应进入该收集系统的工业废水量，m³；</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V₅——发生事故时可能进入该收集系统的降雨量，m³；</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V₅=10q×F</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q ——降雨强度，按平均日降雨量，mm；</a:t>
            </a: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q=q</a:t>
            </a:r>
            <a:r>
              <a:rPr lang="zh-CN" altLang="en-US" sz="2400" baseline="-25000" dirty="0">
                <a:solidFill>
                  <a:srgbClr val="000000"/>
                </a:solidFill>
                <a:latin typeface="华文楷体" panose="02010600040101010101" charset="-122"/>
                <a:ea typeface="华文楷体" panose="02010600040101010101" charset="-122"/>
                <a:cs typeface="华文楷体" panose="02010600040101010101" charset="-122"/>
                <a:sym typeface="+mn-ea"/>
              </a:rPr>
              <a:t>a</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/n</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q</a:t>
            </a:r>
            <a:r>
              <a:rPr lang="zh-CN" altLang="en-US" sz="2400" baseline="-25000" dirty="0">
                <a:solidFill>
                  <a:srgbClr val="000000"/>
                </a:solidFill>
                <a:latin typeface="华文楷体" panose="02010600040101010101" charset="-122"/>
                <a:ea typeface="华文楷体" panose="02010600040101010101" charset="-122"/>
                <a:cs typeface="华文楷体" panose="02010600040101010101" charset="-122"/>
                <a:sym typeface="+mn-ea"/>
              </a:rPr>
              <a:t>a</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——年平均降雨量，mm；</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n ——年平均降雨日数；</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F——应进入事故废水收集系统的雨水汇水面积，ha。（</a:t>
            </a:r>
            <a:r>
              <a:rPr lang="en-US" altLang="zh-CN" sz="2400" dirty="0">
                <a:solidFill>
                  <a:srgbClr val="00B0F0"/>
                </a:solidFill>
                <a:latin typeface="华文楷体" panose="02010600040101010101" charset="-122"/>
                <a:ea typeface="华文楷体" panose="02010600040101010101" charset="-122"/>
                <a:cs typeface="华文楷体" panose="02010600040101010101" charset="-122"/>
                <a:sym typeface="+mn-ea"/>
              </a:rPr>
              <a:t>ha</a:t>
            </a:r>
            <a:r>
              <a:rPr lang="zh-CN" altLang="en-US" sz="2400" dirty="0">
                <a:solidFill>
                  <a:srgbClr val="00B0F0"/>
                </a:solidFill>
                <a:latin typeface="华文楷体" panose="02010600040101010101" charset="-122"/>
                <a:ea typeface="华文楷体" panose="02010600040101010101" charset="-122"/>
                <a:cs typeface="华文楷体" panose="02010600040101010101" charset="-122"/>
                <a:sym typeface="+mn-ea"/>
              </a:rPr>
              <a:t>就是公顷</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4240" y="975995"/>
            <a:ext cx="10401300" cy="5139055"/>
          </a:xfrm>
          <a:prstGeom prst="rect">
            <a:avLst/>
          </a:prstGeom>
        </p:spPr>
        <p:txBody>
          <a:bodyPr wrap="square">
            <a:noAutofit/>
          </a:bodyPr>
          <a:lstStyle/>
          <a:p>
            <a:pPr indent="0" algn="ctr" fontAlgn="auto">
              <a:lnSpc>
                <a:spcPts val="3500"/>
              </a:lnSpc>
            </a:pPr>
            <a:r>
              <a:rPr lang="zh-CN" altLang="en-US" sz="2800" b="1" dirty="0">
                <a:latin typeface="华文楷体" panose="02010600040101010101" charset="-122"/>
                <a:ea typeface="华文楷体" panose="02010600040101010101" charset="-122"/>
                <a:cs typeface="华文楷体" panose="02010600040101010101" charset="-122"/>
              </a:rPr>
              <a:t>第四节</a:t>
            </a:r>
            <a:r>
              <a:rPr lang="en-US" altLang="zh-CN" sz="2800" b="1" dirty="0">
                <a:latin typeface="华文楷体" panose="02010600040101010101" charset="-122"/>
                <a:ea typeface="华文楷体" panose="02010600040101010101" charset="-122"/>
                <a:cs typeface="华文楷体" panose="02010600040101010101" charset="-122"/>
              </a:rPr>
              <a:t>  </a:t>
            </a:r>
            <a:r>
              <a:rPr lang="zh-CN" altLang="en-US" sz="2800" b="1" dirty="0">
                <a:latin typeface="华文楷体" panose="02010600040101010101" charset="-122"/>
                <a:ea typeface="华文楷体" panose="02010600040101010101" charset="-122"/>
                <a:cs typeface="华文楷体" panose="02010600040101010101" charset="-122"/>
              </a:rPr>
              <a:t>给水排水单元</a:t>
            </a:r>
            <a:endParaRPr lang="zh-CN" altLang="en-US" sz="2800" b="1"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rPr>
              <a:t>    </a:t>
            </a:r>
            <a:r>
              <a:rPr lang="zh-CN" altLang="en-US" sz="2400" b="1" dirty="0">
                <a:latin typeface="华文楷体" panose="02010600040101010101" charset="-122"/>
                <a:ea typeface="华文楷体" panose="02010600040101010101" charset="-122"/>
                <a:cs typeface="华文楷体" panose="02010600040101010101" charset="-122"/>
              </a:rPr>
              <a:t>一、水源及输水管道</a:t>
            </a:r>
            <a:endParaRPr lang="zh-CN" altLang="en-US"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rPr>
              <a:t>    1.</a:t>
            </a:r>
            <a:r>
              <a:rPr lang="zh-CN" altLang="en-US" sz="2400" dirty="0">
                <a:latin typeface="华文楷体" panose="02010600040101010101" charset="-122"/>
                <a:ea typeface="华文楷体" panose="02010600040101010101" charset="-122"/>
                <a:cs typeface="华文楷体" panose="02010600040101010101" charset="-122"/>
              </a:rPr>
              <a:t>水源选择应遵循水质良好、水量充沛、便于保护的原则，并应取得有关部门许可。</a:t>
            </a:r>
            <a:endParaRPr lang="zh-CN" altLang="en-US"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rPr>
              <a:t>    </a:t>
            </a:r>
            <a:r>
              <a:rPr lang="zh-CN" altLang="en-US" sz="2400" dirty="0">
                <a:latin typeface="华文楷体" panose="02010600040101010101" charset="-122"/>
                <a:ea typeface="华文楷体" panose="02010600040101010101" charset="-122"/>
                <a:cs typeface="华文楷体" panose="02010600040101010101" charset="-122"/>
              </a:rPr>
              <a:t>用地表水作为供水水源时，地表水水质应符合现行国家标准GB 3838《地表水环境质量标准》的要求。</a:t>
            </a:r>
            <a:endParaRPr lang="zh-CN" altLang="en-US"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zh-CN" altLang="en-US" sz="2400" dirty="0">
                <a:latin typeface="华文楷体" panose="02010600040101010101" charset="-122"/>
                <a:ea typeface="华文楷体" panose="02010600040101010101" charset="-122"/>
                <a:cs typeface="华文楷体" panose="02010600040101010101" charset="-122"/>
              </a:rPr>
              <a:t> </a:t>
            </a:r>
            <a:r>
              <a:rPr lang="en-US" altLang="zh-CN" sz="2400" dirty="0">
                <a:latin typeface="华文楷体" panose="02010600040101010101" charset="-122"/>
                <a:ea typeface="华文楷体" panose="02010600040101010101" charset="-122"/>
                <a:cs typeface="华文楷体" panose="02010600040101010101" charset="-122"/>
              </a:rPr>
              <a:t>   </a:t>
            </a:r>
            <a:r>
              <a:rPr lang="zh-CN" altLang="en-US" sz="2400" dirty="0">
                <a:latin typeface="华文楷体" panose="02010600040101010101" charset="-122"/>
                <a:ea typeface="华文楷体" panose="02010600040101010101" charset="-122"/>
                <a:cs typeface="华文楷体" panose="02010600040101010101" charset="-122"/>
              </a:rPr>
              <a:t>用于生活饮用水水源的水质应符合CJ</a:t>
            </a:r>
            <a:r>
              <a:rPr lang="en-US" altLang="zh-CN" sz="2400" dirty="0">
                <a:latin typeface="华文楷体" panose="02010600040101010101" charset="-122"/>
                <a:ea typeface="华文楷体" panose="02010600040101010101" charset="-122"/>
                <a:cs typeface="华文楷体" panose="02010600040101010101" charset="-122"/>
              </a:rPr>
              <a:t>/T</a:t>
            </a:r>
            <a:r>
              <a:rPr lang="zh-CN" altLang="en-US" sz="2400" dirty="0">
                <a:latin typeface="华文楷体" panose="02010600040101010101" charset="-122"/>
                <a:ea typeface="华文楷体" panose="02010600040101010101" charset="-122"/>
                <a:cs typeface="华文楷体" panose="02010600040101010101" charset="-122"/>
              </a:rPr>
              <a:t> 3020《生活饮用水水源水质标准》和GB 3838《地表水环境质量标准》的有关规定。</a:t>
            </a:r>
            <a:endParaRPr lang="zh-CN" altLang="en-US"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rPr>
              <a:t>    2.用地下水作为供水水源时，应有确切的水文地质资料，取水量必须小于允许开采量，严禁盲目开采。地下水开采后，不应引起水位持续下降、水质恶化及地面沉降。</a:t>
            </a:r>
            <a:endParaRPr lang="en-US" altLang="zh-CN" sz="2400" dirty="0">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655782" y="979055"/>
            <a:ext cx="11129818" cy="5758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buNone/>
            </a:pPr>
            <a:r>
              <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矩形 1"/>
          <p:cNvSpPr/>
          <p:nvPr/>
        </p:nvSpPr>
        <p:spPr>
          <a:xfrm>
            <a:off x="577215" y="1361440"/>
            <a:ext cx="11037570" cy="4502150"/>
          </a:xfrm>
          <a:prstGeom prst="rect">
            <a:avLst/>
          </a:prstGeom>
        </p:spPr>
        <p:txBody>
          <a:bodyPr wrap="square">
            <a:noAutofit/>
          </a:bodyPr>
          <a:lstStyle/>
          <a:p>
            <a:pPr indent="0" fontAlgn="auto">
              <a:lnSpc>
                <a:spcPct val="150000"/>
              </a:lnSpc>
              <a:spcBef>
                <a:spcPts val="0"/>
              </a:spcBef>
            </a:pPr>
            <a:r>
              <a:rPr lang="en-US" altLang="zh-CN" sz="3200" dirty="0">
                <a:solidFill>
                  <a:srgbClr val="000000"/>
                </a:solidFill>
                <a:latin typeface="华文新魏" panose="02010800040101010101" charset="-122"/>
                <a:ea typeface="华文新魏" panose="02010800040101010101" charset="-122"/>
                <a:cs typeface="华文新魏" panose="02010800040101010101" charset="-122"/>
                <a:sym typeface="+mn-ea"/>
              </a:rPr>
              <a:t>      </a:t>
            </a:r>
            <a:endParaRPr lang="en-US" altLang="zh-CN" sz="3200" dirty="0">
              <a:solidFill>
                <a:srgbClr val="000000"/>
              </a:solidFill>
              <a:latin typeface="华文新魏" panose="02010800040101010101" charset="-122"/>
              <a:ea typeface="华文新魏" panose="02010800040101010101" charset="-122"/>
              <a:cs typeface="华文新魏" panose="02010800040101010101" charset="-122"/>
              <a:sym typeface="+mn-ea"/>
            </a:endParaRPr>
          </a:p>
          <a:p>
            <a:pPr indent="0" fontAlgn="auto">
              <a:lnSpc>
                <a:spcPct val="150000"/>
              </a:lnSpc>
              <a:spcBef>
                <a:spcPts val="0"/>
              </a:spcBef>
            </a:pPr>
            <a:r>
              <a:rPr lang="en-US" altLang="zh-CN" sz="3200" dirty="0">
                <a:solidFill>
                  <a:srgbClr val="000000"/>
                </a:solidFill>
                <a:latin typeface="华文行楷" panose="02010800040101010101" charset="-122"/>
                <a:ea typeface="华文行楷" panose="02010800040101010101" charset="-122"/>
                <a:cs typeface="华文行楷" panose="02010800040101010101" charset="-122"/>
                <a:sym typeface="+mn-ea"/>
              </a:rPr>
              <a:t>        </a:t>
            </a:r>
            <a:r>
              <a:rPr lang="zh-CN" altLang="en-US" sz="3200" dirty="0">
                <a:solidFill>
                  <a:srgbClr val="000000"/>
                </a:solidFill>
                <a:latin typeface="华文行楷" panose="02010800040101010101" charset="-122"/>
                <a:ea typeface="华文行楷" panose="02010800040101010101" charset="-122"/>
                <a:cs typeface="华文行楷" panose="02010800040101010101" charset="-122"/>
                <a:sym typeface="+mn-ea"/>
              </a:rPr>
              <a:t>第一节</a:t>
            </a:r>
            <a:r>
              <a:rPr lang="en-US" altLang="zh-CN" sz="3200" dirty="0">
                <a:solidFill>
                  <a:srgbClr val="000000"/>
                </a:solidFill>
                <a:latin typeface="华文行楷" panose="02010800040101010101" charset="-122"/>
                <a:ea typeface="华文行楷" panose="02010800040101010101" charset="-122"/>
                <a:cs typeface="华文行楷" panose="02010800040101010101" charset="-122"/>
                <a:sym typeface="+mn-ea"/>
              </a:rPr>
              <a:t>  </a:t>
            </a:r>
            <a:r>
              <a:rPr lang="zh-CN" altLang="en-US" sz="3200" dirty="0">
                <a:solidFill>
                  <a:srgbClr val="000000"/>
                </a:solidFill>
                <a:latin typeface="华文行楷" panose="02010800040101010101" charset="-122"/>
                <a:ea typeface="华文行楷" panose="02010800040101010101" charset="-122"/>
                <a:cs typeface="华文行楷" panose="02010800040101010101" charset="-122"/>
                <a:sym typeface="+mn-ea"/>
              </a:rPr>
              <a:t>基本规定</a:t>
            </a:r>
            <a:endParaRPr lang="en-US" altLang="zh-CN" sz="3200" dirty="0">
              <a:solidFill>
                <a:srgbClr val="000000"/>
              </a:solidFill>
              <a:latin typeface="华文行楷" panose="02010800040101010101" charset="-122"/>
              <a:ea typeface="华文行楷" panose="02010800040101010101" charset="-122"/>
              <a:cs typeface="华文行楷" panose="02010800040101010101" charset="-122"/>
            </a:endParaRPr>
          </a:p>
          <a:p>
            <a:pPr indent="0" fontAlgn="auto">
              <a:lnSpc>
                <a:spcPct val="150000"/>
              </a:lnSpc>
              <a:spcBef>
                <a:spcPts val="0"/>
              </a:spcBef>
            </a:pPr>
            <a:r>
              <a:rPr lang="en-US" sz="3200" dirty="0">
                <a:solidFill>
                  <a:srgbClr val="000000"/>
                </a:solidFill>
                <a:latin typeface="华文行楷" panose="02010800040101010101" charset="-122"/>
                <a:ea typeface="华文行楷" panose="02010800040101010101" charset="-122"/>
                <a:cs typeface="华文行楷" panose="02010800040101010101" charset="-122"/>
                <a:sym typeface="+mn-ea"/>
              </a:rPr>
              <a:t>        </a:t>
            </a:r>
            <a:r>
              <a:rPr lang="zh-CN" altLang="en-US" sz="3200" dirty="0">
                <a:solidFill>
                  <a:srgbClr val="000000"/>
                </a:solidFill>
                <a:latin typeface="华文行楷" panose="02010800040101010101" charset="-122"/>
                <a:ea typeface="华文行楷" panose="02010800040101010101" charset="-122"/>
                <a:cs typeface="华文行楷" panose="02010800040101010101" charset="-122"/>
                <a:sym typeface="+mn-ea"/>
              </a:rPr>
              <a:t>第二节</a:t>
            </a:r>
            <a:r>
              <a:rPr lang="en-US" altLang="zh-CN" sz="3200" dirty="0">
                <a:solidFill>
                  <a:srgbClr val="000000"/>
                </a:solidFill>
                <a:latin typeface="华文行楷" panose="02010800040101010101" charset="-122"/>
                <a:ea typeface="华文行楷" panose="02010800040101010101" charset="-122"/>
                <a:cs typeface="华文行楷" panose="02010800040101010101" charset="-122"/>
                <a:sym typeface="+mn-ea"/>
              </a:rPr>
              <a:t> </a:t>
            </a:r>
            <a:r>
              <a:rPr lang="en-US" sz="3200" dirty="0">
                <a:solidFill>
                  <a:srgbClr val="000000"/>
                </a:solidFill>
                <a:latin typeface="华文行楷" panose="02010800040101010101" charset="-122"/>
                <a:ea typeface="华文行楷" panose="02010800040101010101" charset="-122"/>
                <a:cs typeface="华文行楷" panose="02010800040101010101" charset="-122"/>
                <a:sym typeface="+mn-ea"/>
              </a:rPr>
              <a:t> </a:t>
            </a:r>
            <a:r>
              <a:rPr lang="zh-CN" altLang="en-US" sz="3200" dirty="0">
                <a:solidFill>
                  <a:srgbClr val="000000"/>
                </a:solidFill>
                <a:latin typeface="华文行楷" panose="02010800040101010101" charset="-122"/>
                <a:ea typeface="华文行楷" panose="02010800040101010101" charset="-122"/>
                <a:cs typeface="华文行楷" panose="02010800040101010101" charset="-122"/>
                <a:sym typeface="+mn-ea"/>
              </a:rPr>
              <a:t>给排水系统</a:t>
            </a:r>
            <a:endParaRPr lang="zh-CN" altLang="en-US" sz="3200" dirty="0">
              <a:solidFill>
                <a:srgbClr val="000000"/>
              </a:solidFill>
              <a:latin typeface="华文行楷" panose="02010800040101010101" charset="-122"/>
              <a:ea typeface="华文行楷" panose="02010800040101010101" charset="-122"/>
              <a:cs typeface="华文行楷" panose="02010800040101010101" charset="-122"/>
            </a:endParaRPr>
          </a:p>
          <a:p>
            <a:pPr indent="0" fontAlgn="auto">
              <a:lnSpc>
                <a:spcPct val="150000"/>
              </a:lnSpc>
              <a:spcBef>
                <a:spcPts val="0"/>
              </a:spcBef>
            </a:pPr>
            <a:r>
              <a:rPr lang="en-US" altLang="zh-CN" sz="3200" dirty="0">
                <a:solidFill>
                  <a:srgbClr val="000000"/>
                </a:solidFill>
                <a:latin typeface="华文行楷" panose="02010800040101010101" charset="-122"/>
                <a:ea typeface="华文行楷" panose="02010800040101010101" charset="-122"/>
                <a:cs typeface="华文行楷" panose="02010800040101010101" charset="-122"/>
                <a:sym typeface="+mn-ea"/>
              </a:rPr>
              <a:t>        </a:t>
            </a:r>
            <a:r>
              <a:rPr lang="zh-CN" altLang="en-US" sz="3200" dirty="0">
                <a:solidFill>
                  <a:srgbClr val="000000"/>
                </a:solidFill>
                <a:latin typeface="华文行楷" panose="02010800040101010101" charset="-122"/>
                <a:ea typeface="华文行楷" panose="02010800040101010101" charset="-122"/>
                <a:cs typeface="华文行楷" panose="02010800040101010101" charset="-122"/>
                <a:sym typeface="+mn-ea"/>
              </a:rPr>
              <a:t>第三节</a:t>
            </a:r>
            <a:r>
              <a:rPr lang="en-US" altLang="zh-CN" sz="3200" dirty="0">
                <a:solidFill>
                  <a:srgbClr val="000000"/>
                </a:solidFill>
                <a:latin typeface="华文行楷" panose="02010800040101010101" charset="-122"/>
                <a:ea typeface="华文行楷" panose="02010800040101010101" charset="-122"/>
                <a:cs typeface="华文行楷" panose="02010800040101010101" charset="-122"/>
                <a:sym typeface="+mn-ea"/>
              </a:rPr>
              <a:t>  </a:t>
            </a:r>
            <a:r>
              <a:rPr lang="zh-CN" altLang="en-US" sz="3200" dirty="0">
                <a:solidFill>
                  <a:srgbClr val="000000"/>
                </a:solidFill>
                <a:latin typeface="华文行楷" panose="02010800040101010101" charset="-122"/>
                <a:ea typeface="华文行楷" panose="02010800040101010101" charset="-122"/>
                <a:cs typeface="华文行楷" panose="02010800040101010101" charset="-122"/>
                <a:sym typeface="+mn-ea"/>
              </a:rPr>
              <a:t>事故排</a:t>
            </a:r>
            <a:r>
              <a:rPr lang="zh-CN" altLang="en-US" sz="3200" dirty="0">
                <a:solidFill>
                  <a:srgbClr val="000000"/>
                </a:solidFill>
                <a:latin typeface="华文行楷" panose="02010800040101010101" charset="-122"/>
                <a:ea typeface="华文行楷" panose="02010800040101010101" charset="-122"/>
                <a:cs typeface="华文行楷" panose="02010800040101010101" charset="-122"/>
                <a:sym typeface="+mn-ea"/>
              </a:rPr>
              <a:t>水系统</a:t>
            </a:r>
            <a:endParaRPr lang="zh-CN" altLang="en-US" sz="3200" dirty="0">
              <a:solidFill>
                <a:srgbClr val="000000"/>
              </a:solidFill>
              <a:latin typeface="华文行楷" panose="02010800040101010101" charset="-122"/>
              <a:ea typeface="华文行楷" panose="02010800040101010101" charset="-122"/>
              <a:cs typeface="华文行楷" panose="02010800040101010101" charset="-122"/>
              <a:sym typeface="+mn-ea"/>
            </a:endParaRPr>
          </a:p>
          <a:p>
            <a:pPr indent="0" fontAlgn="auto">
              <a:lnSpc>
                <a:spcPct val="150000"/>
              </a:lnSpc>
              <a:spcBef>
                <a:spcPts val="0"/>
              </a:spcBef>
            </a:pPr>
            <a:r>
              <a:rPr lang="zh-CN" altLang="en-US" sz="3200" dirty="0">
                <a:solidFill>
                  <a:srgbClr val="000000"/>
                </a:solidFill>
                <a:latin typeface="华文行楷" panose="02010800040101010101" charset="-122"/>
                <a:ea typeface="华文行楷" panose="02010800040101010101" charset="-122"/>
                <a:cs typeface="华文行楷" panose="02010800040101010101" charset="-122"/>
                <a:sym typeface="+mn-ea"/>
              </a:rPr>
              <a:t> </a:t>
            </a:r>
            <a:r>
              <a:rPr lang="en-US" altLang="zh-CN" sz="3200" dirty="0">
                <a:solidFill>
                  <a:srgbClr val="000000"/>
                </a:solidFill>
                <a:latin typeface="华文行楷" panose="02010800040101010101" charset="-122"/>
                <a:ea typeface="华文行楷" panose="02010800040101010101" charset="-122"/>
                <a:cs typeface="华文行楷" panose="02010800040101010101" charset="-122"/>
                <a:sym typeface="+mn-ea"/>
              </a:rPr>
              <a:t>       </a:t>
            </a:r>
            <a:r>
              <a:rPr lang="zh-CN" altLang="en-US" sz="3200" dirty="0">
                <a:solidFill>
                  <a:srgbClr val="000000"/>
                </a:solidFill>
                <a:latin typeface="华文行楷" panose="02010800040101010101" charset="-122"/>
                <a:ea typeface="华文行楷" panose="02010800040101010101" charset="-122"/>
                <a:cs typeface="华文行楷" panose="02010800040101010101" charset="-122"/>
                <a:sym typeface="+mn-ea"/>
              </a:rPr>
              <a:t>第四节</a:t>
            </a:r>
            <a:r>
              <a:rPr lang="en-US" altLang="zh-CN" sz="3200" dirty="0">
                <a:solidFill>
                  <a:srgbClr val="000000"/>
                </a:solidFill>
                <a:latin typeface="华文行楷" panose="02010800040101010101" charset="-122"/>
                <a:ea typeface="华文行楷" panose="02010800040101010101" charset="-122"/>
                <a:cs typeface="华文行楷" panose="02010800040101010101" charset="-122"/>
                <a:sym typeface="+mn-ea"/>
              </a:rPr>
              <a:t>  </a:t>
            </a:r>
            <a:r>
              <a:rPr lang="zh-CN" altLang="en-US" sz="3200" dirty="0">
                <a:solidFill>
                  <a:srgbClr val="000000"/>
                </a:solidFill>
                <a:latin typeface="华文行楷" panose="02010800040101010101" charset="-122"/>
                <a:ea typeface="华文行楷" panose="02010800040101010101" charset="-122"/>
                <a:cs typeface="华文行楷" panose="02010800040101010101" charset="-122"/>
                <a:sym typeface="+mn-ea"/>
              </a:rPr>
              <a:t>给水排水单元</a:t>
            </a:r>
            <a:endParaRPr lang="zh-CN" altLang="en-US" sz="3200" dirty="0">
              <a:solidFill>
                <a:srgbClr val="000000"/>
              </a:solidFill>
              <a:latin typeface="华文行楷" panose="02010800040101010101" charset="-122"/>
              <a:ea typeface="华文行楷" panose="02010800040101010101" charset="-122"/>
              <a:cs typeface="华文行楷" panose="02010800040101010101" charset="-122"/>
            </a:endParaRPr>
          </a:p>
          <a:p>
            <a:pPr indent="0" fontAlgn="auto">
              <a:lnSpc>
                <a:spcPct val="150000"/>
              </a:lnSpc>
              <a:spcBef>
                <a:spcPts val="0"/>
              </a:spcBef>
            </a:pPr>
            <a:endParaRPr lang="zh-CN" altLang="en-US" sz="3200" dirty="0">
              <a:solidFill>
                <a:srgbClr val="000000"/>
              </a:solidFill>
              <a:latin typeface="华文行楷" panose="02010800040101010101" charset="-122"/>
              <a:ea typeface="华文行楷" panose="02010800040101010101" charset="-122"/>
              <a:cs typeface="华文行楷"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5325" y="1125220"/>
            <a:ext cx="10996930" cy="5004435"/>
          </a:xfrm>
          <a:prstGeom prst="rect">
            <a:avLst/>
          </a:prstGeom>
        </p:spPr>
        <p:txBody>
          <a:bodyPr wrap="square">
            <a:noAutofit/>
          </a:bodyPr>
          <a:lstStyle/>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rPr>
              <a:t>    3.输水管道</a:t>
            </a:r>
            <a:r>
              <a:rPr lang="en-US" altLang="zh-CN" sz="2400" dirty="0">
                <a:solidFill>
                  <a:srgbClr val="00B0F0"/>
                </a:solidFill>
                <a:latin typeface="华文楷体" panose="02010600040101010101" charset="-122"/>
                <a:ea typeface="华文楷体" panose="02010600040101010101" charset="-122"/>
                <a:cs typeface="华文楷体" panose="02010600040101010101" charset="-122"/>
              </a:rPr>
              <a:t>不宜少于两条</a:t>
            </a:r>
            <a:r>
              <a:rPr lang="en-US" altLang="zh-CN" sz="2400" dirty="0">
                <a:latin typeface="华文楷体" panose="02010600040101010101" charset="-122"/>
                <a:ea typeface="华文楷体" panose="02010600040101010101" charset="-122"/>
                <a:cs typeface="华文楷体" panose="02010600040101010101" charset="-122"/>
              </a:rPr>
              <a:t>，但在厂区设有安全贮水池或其他安全供水措施时，也可设一条输水干管。</a:t>
            </a:r>
            <a:endParaRPr lang="en-US" altLang="zh-CN"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rPr>
              <a:t>    4.当采用两条以上输水管道输水，任何一段发生事故时，其余输水管道的输水能力应满足</a:t>
            </a:r>
            <a:r>
              <a:rPr lang="en-US" altLang="zh-CN" sz="2400" dirty="0">
                <a:solidFill>
                  <a:srgbClr val="00B0F0"/>
                </a:solidFill>
                <a:latin typeface="华文楷体" panose="02010600040101010101" charset="-122"/>
                <a:ea typeface="华文楷体" panose="02010600040101010101" charset="-122"/>
                <a:cs typeface="华文楷体" panose="02010600040101010101" charset="-122"/>
              </a:rPr>
              <a:t>生产用水量的70%与全部消防用水量或消防水池(罐)的补充用水量之和</a:t>
            </a:r>
            <a:r>
              <a:rPr lang="en-US" altLang="zh-CN" sz="2400" dirty="0">
                <a:latin typeface="华文楷体" panose="02010600040101010101" charset="-122"/>
                <a:ea typeface="华文楷体" panose="02010600040101010101" charset="-122"/>
                <a:cs typeface="华文楷体" panose="02010600040101010101" charset="-122"/>
              </a:rPr>
              <a:t>。</a:t>
            </a:r>
            <a:endParaRPr lang="en-US" altLang="zh-CN"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rPr>
              <a:t>    5.当只设一条输水管道时，应在厂区设置不少于两个(格)安全贮水池(罐)。水池(罐)总的安全贮水量不应小于检修期间设计生产给水量且不应小于工厂设计生产给水量的</a:t>
            </a:r>
            <a:r>
              <a:rPr lang="en-US" altLang="zh-CN" sz="2400" dirty="0">
                <a:solidFill>
                  <a:srgbClr val="00B0F0"/>
                </a:solidFill>
                <a:latin typeface="华文楷体" panose="02010600040101010101" charset="-122"/>
                <a:ea typeface="华文楷体" panose="02010600040101010101" charset="-122"/>
                <a:cs typeface="华文楷体" panose="02010600040101010101" charset="-122"/>
              </a:rPr>
              <a:t>8倍</a:t>
            </a:r>
            <a:r>
              <a:rPr lang="en-US" altLang="zh-CN" sz="2400" dirty="0">
                <a:latin typeface="华文楷体" panose="02010600040101010101" charset="-122"/>
                <a:ea typeface="华文楷体" panose="02010600040101010101" charset="-122"/>
                <a:cs typeface="华文楷体" panose="02010600040101010101" charset="-122"/>
              </a:rPr>
              <a:t>。储存消防水时不得小于火灾延续时间内消防用水总量，并应有正常生产时不动用该储量的措施。</a:t>
            </a:r>
            <a:endParaRPr lang="en-US" altLang="zh-CN"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rPr>
              <a:t>    6.长距离输水工程应考虑规划、地形、地质、环境保护等因素，进行线路的实地勘察和选择优化，宜避开不良地质构造处，并沿现有或规划道路敷设。输水方式、管道条数应按不同工况进行技术分析论证，选择安全可靠的运行系统。</a:t>
            </a:r>
            <a:endParaRPr lang="en-US" altLang="zh-CN" sz="2400" dirty="0">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4240" y="975995"/>
            <a:ext cx="10401300" cy="5139055"/>
          </a:xfrm>
          <a:prstGeom prst="rect">
            <a:avLst/>
          </a:prstGeom>
        </p:spPr>
        <p:txBody>
          <a:bodyPr wrap="square">
            <a:noAutofit/>
          </a:bodyPr>
          <a:lstStyle/>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rPr>
              <a:t>    14.总平面布置应使建筑群体的平面布置与空间景观相协调，并应与厂外环境相适应。</a:t>
            </a:r>
            <a:endParaRPr lang="en-US" altLang="zh-CN"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rPr>
              <a:t>    15.厂区建筑系数不应小于30%,厂区利用系数不应小于50%,除特殊工艺要求的企业外的工厂容积率控制指标应符合</a:t>
            </a:r>
            <a:r>
              <a:rPr lang="zh-CN" altLang="en-US" sz="2400" dirty="0">
                <a:latin typeface="华文楷体" panose="02010600040101010101" charset="-122"/>
                <a:ea typeface="华文楷体" panose="02010600040101010101" charset="-122"/>
                <a:cs typeface="华文楷体" panose="02010600040101010101" charset="-122"/>
              </a:rPr>
              <a:t>下</a:t>
            </a:r>
            <a:r>
              <a:rPr lang="en-US" altLang="zh-CN" sz="2400" dirty="0">
                <a:latin typeface="华文楷体" panose="02010600040101010101" charset="-122"/>
                <a:ea typeface="华文楷体" panose="02010600040101010101" charset="-122"/>
                <a:cs typeface="华文楷体" panose="02010600040101010101" charset="-122"/>
              </a:rPr>
              <a:t>表</a:t>
            </a:r>
            <a:r>
              <a:rPr lang="zh-CN" altLang="en-US" sz="2400" dirty="0">
                <a:latin typeface="华文楷体" panose="02010600040101010101" charset="-122"/>
                <a:ea typeface="华文楷体" panose="02010600040101010101" charset="-122"/>
                <a:cs typeface="华文楷体" panose="02010600040101010101" charset="-122"/>
              </a:rPr>
              <a:t>的规定。</a:t>
            </a:r>
            <a:endParaRPr lang="zh-CN" altLang="en-US"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rPr>
              <a:t>    16.长距离输水工程应根据工程具体情况，进行管材、设备的比选，并应按经济流速确定管径。</a:t>
            </a:r>
            <a:endParaRPr lang="en-US" altLang="zh-CN"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rPr>
              <a:t>    17.输水管道应设排泥设施和排气设施。</a:t>
            </a:r>
            <a:endParaRPr lang="en-US" altLang="zh-CN"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rPr>
              <a:t>    </a:t>
            </a:r>
            <a:r>
              <a:rPr lang="zh-CN" altLang="en-US" sz="2400" dirty="0">
                <a:latin typeface="华文楷体" panose="02010600040101010101" charset="-122"/>
                <a:ea typeface="华文楷体" panose="02010600040101010101" charset="-122"/>
                <a:cs typeface="华文楷体" panose="02010600040101010101" charset="-122"/>
              </a:rPr>
              <a:t>二、厂内给排水管网</a:t>
            </a:r>
            <a:endParaRPr lang="zh-CN" altLang="en-US"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rPr>
              <a:t>    1.生产装置(单元)外部给水管网，可采用枝状布置或环状布置。采用环状布置时，应设必要的切断阀门。</a:t>
            </a:r>
            <a:endParaRPr lang="en-US" altLang="zh-CN"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rPr>
              <a:t>    2.消防水管网应</a:t>
            </a:r>
            <a:r>
              <a:rPr lang="en-US" altLang="zh-CN" sz="2400" dirty="0">
                <a:solidFill>
                  <a:srgbClr val="FF0000"/>
                </a:solidFill>
                <a:latin typeface="华文楷体" panose="02010600040101010101" charset="-122"/>
                <a:ea typeface="华文楷体" panose="02010600040101010101" charset="-122"/>
                <a:cs typeface="华文楷体" panose="02010600040101010101" charset="-122"/>
              </a:rPr>
              <a:t>环状</a:t>
            </a:r>
            <a:r>
              <a:rPr lang="en-US" altLang="zh-CN" sz="2400" dirty="0">
                <a:latin typeface="华文楷体" panose="02010600040101010101" charset="-122"/>
                <a:ea typeface="华文楷体" panose="02010600040101010101" charset="-122"/>
                <a:cs typeface="华文楷体" panose="02010600040101010101" charset="-122"/>
              </a:rPr>
              <a:t>布置，引入管</a:t>
            </a:r>
            <a:r>
              <a:rPr lang="en-US" altLang="zh-CN" sz="2400" dirty="0">
                <a:solidFill>
                  <a:srgbClr val="00B0F0"/>
                </a:solidFill>
                <a:latin typeface="华文楷体" panose="02010600040101010101" charset="-122"/>
                <a:ea typeface="华文楷体" panose="02010600040101010101" charset="-122"/>
                <a:cs typeface="华文楷体" panose="02010600040101010101" charset="-122"/>
              </a:rPr>
              <a:t>不应少于两条</a:t>
            </a:r>
            <a:r>
              <a:rPr lang="en-US" altLang="zh-CN" sz="2400" dirty="0">
                <a:latin typeface="华文楷体" panose="02010600040101010101" charset="-122"/>
                <a:ea typeface="华文楷体" panose="02010600040101010101" charset="-122"/>
                <a:cs typeface="华文楷体" panose="02010600040101010101" charset="-122"/>
              </a:rPr>
              <a:t>。</a:t>
            </a:r>
            <a:endParaRPr lang="en-US" altLang="zh-CN" sz="2400" dirty="0">
              <a:latin typeface="华文楷体" panose="02010600040101010101" charset="-122"/>
              <a:ea typeface="华文楷体" panose="02010600040101010101" charset="-122"/>
              <a:cs typeface="华文楷体" panose="02010600040101010101" charset="-122"/>
            </a:endParaRPr>
          </a:p>
          <a:p>
            <a:pPr indent="0" fontAlgn="auto">
              <a:lnSpc>
                <a:spcPts val="3200"/>
              </a:lnSpc>
            </a:pPr>
            <a:endParaRPr lang="zh-CN" altLang="en-US" sz="2400" dirty="0">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2170" y="975995"/>
            <a:ext cx="10659110" cy="5148580"/>
          </a:xfrm>
          <a:prstGeom prst="rect">
            <a:avLst/>
          </a:prstGeom>
        </p:spPr>
        <p:txBody>
          <a:bodyPr wrap="square">
            <a:noAutofit/>
          </a:bodyPr>
          <a:lstStyle/>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rPr>
              <a:t>    </a:t>
            </a:r>
            <a:r>
              <a:rPr lang="zh-CN" sz="2400" dirty="0">
                <a:solidFill>
                  <a:srgbClr val="000000"/>
                </a:solidFill>
                <a:latin typeface="华文楷体" panose="02010600040101010101" charset="-122"/>
                <a:ea typeface="华文楷体" panose="02010600040101010101" charset="-122"/>
                <a:cs typeface="华文楷体" panose="02010600040101010101" charset="-122"/>
              </a:rPr>
              <a:t>三、</a:t>
            </a:r>
            <a:r>
              <a:rPr sz="2400" dirty="0">
                <a:solidFill>
                  <a:srgbClr val="000000"/>
                </a:solidFill>
                <a:latin typeface="华文楷体" panose="02010600040101010101" charset="-122"/>
                <a:ea typeface="华文楷体" panose="02010600040101010101" charset="-122"/>
                <a:cs typeface="华文楷体" panose="02010600040101010101" charset="-122"/>
              </a:rPr>
              <a:t>净水场</a:t>
            </a:r>
            <a:endParaRPr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rPr>
              <a:t>    1.</a:t>
            </a:r>
            <a:r>
              <a:rPr sz="2400" dirty="0">
                <a:solidFill>
                  <a:srgbClr val="000000"/>
                </a:solidFill>
                <a:latin typeface="华文楷体" panose="02010600040101010101" charset="-122"/>
                <a:ea typeface="华文楷体" panose="02010600040101010101" charset="-122"/>
                <a:cs typeface="华文楷体" panose="02010600040101010101" charset="-122"/>
              </a:rPr>
              <a:t>净水场厂址的选择，应符合企业总体规划和相关专项规划，并根据下列要求综合确定：</a:t>
            </a:r>
            <a:endParaRPr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rPr>
              <a:t>      </a:t>
            </a:r>
            <a:r>
              <a:rPr sz="2400" dirty="0">
                <a:solidFill>
                  <a:srgbClr val="000000"/>
                </a:solidFill>
                <a:latin typeface="华文楷体" panose="02010600040101010101" charset="-122"/>
                <a:ea typeface="华文楷体" panose="02010600040101010101" charset="-122"/>
                <a:cs typeface="华文楷体" panose="02010600040101010101" charset="-122"/>
              </a:rPr>
              <a:t>a)给水系统布局合理；</a:t>
            </a:r>
            <a:endParaRPr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rPr>
              <a:t>      </a:t>
            </a:r>
            <a:r>
              <a:rPr sz="2400" dirty="0">
                <a:solidFill>
                  <a:srgbClr val="000000"/>
                </a:solidFill>
                <a:latin typeface="华文楷体" panose="02010600040101010101" charset="-122"/>
                <a:ea typeface="华文楷体" panose="02010600040101010101" charset="-122"/>
                <a:cs typeface="华文楷体" panose="02010600040101010101" charset="-122"/>
              </a:rPr>
              <a:t>b)不受洪水威胁；</a:t>
            </a:r>
            <a:endParaRPr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rPr>
              <a:t>      </a:t>
            </a:r>
            <a:r>
              <a:rPr sz="2400" dirty="0">
                <a:solidFill>
                  <a:srgbClr val="000000"/>
                </a:solidFill>
                <a:latin typeface="华文楷体" panose="02010600040101010101" charset="-122"/>
                <a:ea typeface="华文楷体" panose="02010600040101010101" charset="-122"/>
                <a:cs typeface="华文楷体" panose="02010600040101010101" charset="-122"/>
              </a:rPr>
              <a:t>c)有较好的废水排放条件；</a:t>
            </a:r>
            <a:endParaRPr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rPr>
              <a:t>      </a:t>
            </a:r>
            <a:r>
              <a:rPr sz="2400" dirty="0">
                <a:solidFill>
                  <a:srgbClr val="000000"/>
                </a:solidFill>
                <a:latin typeface="华文楷体" panose="02010600040101010101" charset="-122"/>
                <a:ea typeface="华文楷体" panose="02010600040101010101" charset="-122"/>
                <a:cs typeface="华文楷体" panose="02010600040101010101" charset="-122"/>
              </a:rPr>
              <a:t>d)有良好的工程地质条件；</a:t>
            </a:r>
            <a:endParaRPr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rPr>
              <a:t>      </a:t>
            </a:r>
            <a:r>
              <a:rPr sz="2400" dirty="0">
                <a:solidFill>
                  <a:srgbClr val="000000"/>
                </a:solidFill>
                <a:latin typeface="华文楷体" panose="02010600040101010101" charset="-122"/>
                <a:ea typeface="华文楷体" panose="02010600040101010101" charset="-122"/>
                <a:cs typeface="华文楷体" panose="02010600040101010101" charset="-122"/>
              </a:rPr>
              <a:t>e)有便于远期发展控制用地的条件；</a:t>
            </a:r>
            <a:endParaRPr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rPr>
              <a:t>      </a:t>
            </a:r>
            <a:r>
              <a:rPr sz="2400" dirty="0">
                <a:solidFill>
                  <a:srgbClr val="000000"/>
                </a:solidFill>
                <a:latin typeface="华文楷体" panose="02010600040101010101" charset="-122"/>
                <a:ea typeface="华文楷体" panose="02010600040101010101" charset="-122"/>
                <a:cs typeface="华文楷体" panose="02010600040101010101" charset="-122"/>
              </a:rPr>
              <a:t>f)有良好的卫生环境，并便于设立防护地带；</a:t>
            </a:r>
            <a:endParaRPr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rPr>
              <a:t>      </a:t>
            </a:r>
            <a:r>
              <a:rPr sz="2400" dirty="0">
                <a:solidFill>
                  <a:srgbClr val="000000"/>
                </a:solidFill>
                <a:latin typeface="华文楷体" panose="02010600040101010101" charset="-122"/>
                <a:ea typeface="华文楷体" panose="02010600040101010101" charset="-122"/>
                <a:cs typeface="华文楷体" panose="02010600040101010101" charset="-122"/>
              </a:rPr>
              <a:t>g)少拆迁，不占或少占农田；</a:t>
            </a:r>
            <a:endParaRPr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rPr>
              <a:t>      </a:t>
            </a:r>
            <a:r>
              <a:rPr sz="2400" dirty="0">
                <a:solidFill>
                  <a:srgbClr val="000000"/>
                </a:solidFill>
                <a:latin typeface="华文楷体" panose="02010600040101010101" charset="-122"/>
                <a:ea typeface="华文楷体" panose="02010600040101010101" charset="-122"/>
                <a:cs typeface="华文楷体" panose="02010600040101010101" charset="-122"/>
              </a:rPr>
              <a:t>h)施工、运行和维护方便。</a:t>
            </a:r>
            <a:endParaRPr sz="2400" dirty="0">
              <a:solidFill>
                <a:srgbClr val="000000"/>
              </a:solidFill>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2170" y="975995"/>
            <a:ext cx="10659110" cy="5464810"/>
          </a:xfrm>
          <a:prstGeom prst="rect">
            <a:avLst/>
          </a:prstGeom>
        </p:spPr>
        <p:txBody>
          <a:bodyPr wrap="square">
            <a:noAutofit/>
          </a:bodyPr>
          <a:lstStyle/>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2.</a:t>
            </a:r>
            <a:r>
              <a:rPr sz="2400" dirty="0">
                <a:solidFill>
                  <a:srgbClr val="000000"/>
                </a:solidFill>
                <a:latin typeface="华文楷体" panose="02010600040101010101" charset="-122"/>
                <a:ea typeface="华文楷体" panose="02010600040101010101" charset="-122"/>
                <a:cs typeface="华文楷体" panose="02010600040101010101" charset="-122"/>
                <a:sym typeface="+mn-ea"/>
              </a:rPr>
              <a:t>净水场总体布置应结合工程目标和建设条件，根据原水水质、设计生产能力以及处理后的水质要求，确定各工序功能要求和适宜的工艺流程，在此基础上进行净水场的平面布置和竖向控制。净水场附属建筑和附属设施应根据净水场规模、生产和管理体制，结合工厂实际情况通过技术经济比较综合研究确定。净水场应布置在工厂全年最大频率风向的上风侧。</a:t>
            </a:r>
            <a:endParaRPr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rPr>
              <a:t>    3.</a:t>
            </a:r>
            <a:r>
              <a:rPr sz="2400" dirty="0">
                <a:solidFill>
                  <a:srgbClr val="000000"/>
                </a:solidFill>
                <a:latin typeface="华文楷体" panose="02010600040101010101" charset="-122"/>
                <a:ea typeface="华文楷体" panose="02010600040101010101" charset="-122"/>
                <a:cs typeface="华文楷体" panose="02010600040101010101" charset="-122"/>
              </a:rPr>
              <a:t>净水场的设计处理规模应根据全厂最大小时用水量确定，其处理构筑物的生产能力应考虑自用水量。</a:t>
            </a:r>
            <a:endParaRPr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rPr>
              <a:t>    4.</a:t>
            </a:r>
            <a:r>
              <a:rPr sz="2400" dirty="0">
                <a:solidFill>
                  <a:srgbClr val="000000"/>
                </a:solidFill>
                <a:latin typeface="华文楷体" panose="02010600040101010101" charset="-122"/>
                <a:ea typeface="华文楷体" panose="02010600040101010101" charset="-122"/>
                <a:cs typeface="华文楷体" panose="02010600040101010101" charset="-122"/>
              </a:rPr>
              <a:t>净水场应根据工程规模、工艺流程特点、净水构筑物组成以及全厂生产管理运行要求等设置检测和控制系统。净水场的控制运行宜采用自动运行，设置独立的控制站。重要的工艺参数和设备监控可在全厂中央控制系统显示并控制；也可只在全厂中央控制系统显示而不控制，其他参数可采用就地显示和控制。净水场可设置电视监控系统等安全保护设施。</a:t>
            </a:r>
            <a:endParaRPr sz="2400" dirty="0">
              <a:solidFill>
                <a:srgbClr val="000000"/>
              </a:solidFill>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2170" y="975995"/>
            <a:ext cx="10659110" cy="5323205"/>
          </a:xfrm>
          <a:prstGeom prst="rect">
            <a:avLst/>
          </a:prstGeom>
        </p:spPr>
        <p:txBody>
          <a:bodyPr wrap="square">
            <a:noAutofit/>
          </a:bodyPr>
          <a:lstStyle/>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5.</a:t>
            </a:r>
            <a:r>
              <a:rPr sz="2400" dirty="0">
                <a:solidFill>
                  <a:srgbClr val="000000"/>
                </a:solidFill>
                <a:latin typeface="华文楷体" panose="02010600040101010101" charset="-122"/>
                <a:ea typeface="华文楷体" panose="02010600040101010101" charset="-122"/>
                <a:cs typeface="华文楷体" panose="02010600040101010101" charset="-122"/>
                <a:sym typeface="+mn-ea"/>
              </a:rPr>
              <a:t>生产构筑物应配置在线水质检测和计量设施。净水场进水应检测水压/水位、流量、水温、浊度、pH值、电导率及其他相关的水质参数；出水应检测流量、压力、浊度、pH值及其他相关的水质参数，有生活饮用水供水的净水场还应增加相应的水质检测项目。</a:t>
            </a:r>
            <a:endParaRPr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6.</a:t>
            </a:r>
            <a:r>
              <a:rPr sz="2400" dirty="0">
                <a:solidFill>
                  <a:srgbClr val="000000"/>
                </a:solidFill>
                <a:latin typeface="华文楷体" panose="02010600040101010101" charset="-122"/>
                <a:ea typeface="华文楷体" panose="02010600040101010101" charset="-122"/>
                <a:cs typeface="华文楷体" panose="02010600040101010101" charset="-122"/>
                <a:sym typeface="+mn-ea"/>
              </a:rPr>
              <a:t>净水场产生的废水包括沉淀池/澄清池排泥水和滤池反冲洗废水等，宜直接回用或经处理后回用。</a:t>
            </a:r>
            <a:endParaRPr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rPr>
              <a:t>    7.</a:t>
            </a:r>
            <a:r>
              <a:rPr sz="2400" dirty="0">
                <a:solidFill>
                  <a:srgbClr val="000000"/>
                </a:solidFill>
                <a:latin typeface="华文楷体" panose="02010600040101010101" charset="-122"/>
                <a:ea typeface="华文楷体" panose="02010600040101010101" charset="-122"/>
                <a:cs typeface="华文楷体" panose="02010600040101010101" charset="-122"/>
              </a:rPr>
              <a:t>当浓缩池上清液及脱水机滤液回用时，浓缩池上清液可流入排水池或直接回流到净水工艺，但不得回流到排泥池；脱水机滤液宜回流到浓缩池。</a:t>
            </a:r>
            <a:endParaRPr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rPr>
              <a:t>    8.</a:t>
            </a:r>
            <a:r>
              <a:rPr sz="2400" dirty="0">
                <a:solidFill>
                  <a:srgbClr val="000000"/>
                </a:solidFill>
                <a:latin typeface="华文楷体" panose="02010600040101010101" charset="-122"/>
                <a:ea typeface="华文楷体" panose="02010600040101010101" charset="-122"/>
                <a:cs typeface="华文楷体" panose="02010600040101010101" charset="-122"/>
              </a:rPr>
              <a:t>设置在厂外的净水场应设置大门和围墙，设置在厂内有生活饮用水的净水场也应设置大门和围墙。围墙高度不宜小于2.5m。</a:t>
            </a:r>
            <a:endParaRPr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rPr>
              <a:t>    9.</a:t>
            </a:r>
            <a:r>
              <a:rPr sz="2400" dirty="0">
                <a:solidFill>
                  <a:srgbClr val="000000"/>
                </a:solidFill>
                <a:latin typeface="华文楷体" panose="02010600040101010101" charset="-122"/>
                <a:ea typeface="华文楷体" panose="02010600040101010101" charset="-122"/>
                <a:cs typeface="华文楷体" panose="02010600040101010101" charset="-122"/>
              </a:rPr>
              <a:t>有污泥处理的净水场，宜设置污泥专用通道及出入口。</a:t>
            </a:r>
            <a:endParaRPr sz="2400" dirty="0">
              <a:solidFill>
                <a:srgbClr val="000000"/>
              </a:solidFill>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2170" y="975995"/>
            <a:ext cx="10659110" cy="5482590"/>
          </a:xfrm>
          <a:prstGeom prst="rect">
            <a:avLst/>
          </a:prstGeom>
        </p:spPr>
        <p:txBody>
          <a:bodyPr wrap="square">
            <a:noAutofit/>
          </a:bodyPr>
          <a:lstStyle/>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rPr>
              <a:t>    </a:t>
            </a:r>
            <a:r>
              <a:rPr lang="zh-CN" altLang="en-US" sz="2400" b="1" dirty="0">
                <a:solidFill>
                  <a:srgbClr val="000000"/>
                </a:solidFill>
                <a:latin typeface="华文楷体" panose="02010600040101010101" charset="-122"/>
                <a:ea typeface="华文楷体" panose="02010600040101010101" charset="-122"/>
                <a:cs typeface="华文楷体" panose="02010600040101010101" charset="-122"/>
              </a:rPr>
              <a:t>四、循环水厂</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rPr>
              <a:t>    1.</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rPr>
              <a:t>循环水场的建、构筑物应利用地形，并根据常年风向布置。</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rPr>
              <a:t>    2.</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rPr>
              <a:t>循环水场根据生产装置和总图布置要求，可以采取集中和分散两种方式设置。</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rPr>
              <a:t>    3.</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rPr>
              <a:t>循环水场宜靠近最大的用水装置(单元),同时宜布置在生产装置的防爆区以外。</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rPr>
              <a:t>    4.</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rPr>
              <a:t>循环冷却水系统浓缩倍数应按照现行国家标准GB 50746《石油化工循环水场设计规范》的有关规定执行。</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rPr>
              <a:t>    5.</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rPr>
              <a:t>循环水场的设计应符合现行国家相关标准的有关规定。</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rPr>
              <a:t>    6.</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rPr>
              <a:t>循环冷却给水操作压力应按用户的压力要求，并通过对整个循环冷却水系统的水力计算后确定。对水量较少水压要求较高的用水设备宜采取局部升压措施。</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8820" y="975995"/>
            <a:ext cx="10941685" cy="5780405"/>
          </a:xfrm>
          <a:prstGeom prst="rect">
            <a:avLst/>
          </a:prstGeom>
        </p:spPr>
        <p:txBody>
          <a:bodyPr wrap="square">
            <a:noAutofit/>
          </a:bodyPr>
          <a:lstStyle/>
          <a:p>
            <a:pPr indent="0" fontAlgn="auto">
              <a:lnSpc>
                <a:spcPts val="3500"/>
              </a:lnSpc>
            </a:pPr>
            <a:r>
              <a:rPr lang="en-US" altLang="zh-CN" sz="2400" b="1" dirty="0">
                <a:solidFill>
                  <a:srgbClr val="000000"/>
                </a:solidFill>
                <a:latin typeface="华文楷体" panose="02010600040101010101" charset="-122"/>
                <a:ea typeface="华文楷体" panose="02010600040101010101" charset="-122"/>
                <a:cs typeface="华文楷体" panose="02010600040101010101" charset="-122"/>
              </a:rPr>
              <a:t>    </a:t>
            </a:r>
            <a:r>
              <a:rPr lang="zh-CN" altLang="en-US" sz="2400" b="1" dirty="0">
                <a:solidFill>
                  <a:srgbClr val="000000"/>
                </a:solidFill>
                <a:latin typeface="华文楷体" panose="02010600040101010101" charset="-122"/>
                <a:ea typeface="华文楷体" panose="02010600040101010101" charset="-122"/>
                <a:cs typeface="华文楷体" panose="02010600040101010101" charset="-122"/>
              </a:rPr>
              <a:t>五、污水处理场</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rPr>
              <a:t>    1.</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rPr>
              <a:t>石油化工污水处理工程设计应做到全面规划，局部处理与集中处理相结合，确保运行可靠、保护环境、经济合理。</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rPr>
              <a:t>    2.</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rPr>
              <a:t>污水处理场宜布置在工厂的低处和全年最小频率风向的上风侧。</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rPr>
              <a:t>    3.</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rPr>
              <a:t>污水处理场的设计，应符合现行国家标准GB 50747《石油化工污水处理设计规范》的规定。</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rPr>
              <a:t>    4.</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rPr>
              <a:t>污水处理场隔油池的进出水管道应设水封。</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b="1" dirty="0">
                <a:solidFill>
                  <a:srgbClr val="000000"/>
                </a:solidFill>
                <a:latin typeface="华文楷体" panose="02010600040101010101" charset="-122"/>
                <a:ea typeface="华文楷体" panose="02010600040101010101" charset="-122"/>
                <a:cs typeface="华文楷体" panose="02010600040101010101" charset="-122"/>
              </a:rPr>
              <a:t>    </a:t>
            </a:r>
            <a:r>
              <a:rPr lang="zh-CN" altLang="en-US" sz="2400" b="1" dirty="0">
                <a:solidFill>
                  <a:srgbClr val="000000"/>
                </a:solidFill>
                <a:latin typeface="华文楷体" panose="02010600040101010101" charset="-122"/>
                <a:ea typeface="华文楷体" panose="02010600040101010101" charset="-122"/>
                <a:cs typeface="华文楷体" panose="02010600040101010101" charset="-122"/>
              </a:rPr>
              <a:t>六、雨水监控及提升</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rPr>
              <a:t>    1.</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rPr>
              <a:t>雨水在出厂前应设置雨水监控池。监控停留时间可取10min～30min。雨水监控池水量计算的设计重现期可采用厂内雨水管道的设计重现期。</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rPr>
              <a:t>    2.</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rPr>
              <a:t>监控池内应设置在线监控仪表。</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rPr>
              <a:t>    3.</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rPr>
              <a:t>合格雨水可直接排出厂外。污染雨水应切换到事故水收集池内暂存或污水处理场处理。</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9760" y="906145"/>
            <a:ext cx="11049635" cy="5768340"/>
          </a:xfrm>
          <a:prstGeom prst="rect">
            <a:avLst/>
          </a:prstGeom>
        </p:spPr>
        <p:txBody>
          <a:bodyPr wrap="square">
            <a:noAutofit/>
          </a:bodyPr>
          <a:lstStyle/>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4.</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当雨水需要提升才能排出厂外时，雨水提升池容量应根据设计流量、水泵能力、水泵安装位置和水泵工作情况等因素确定，并不宜小于最大一台水泵5min的出水量。雨水提升池和雨水监控池可以合并设置。</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5.</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雨水泵站的设计流量应按泵站进水总管的设计流量计算确定，并应按</a:t>
            </a: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SH/T3015</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《石油化工给水排水系统设计规范》第6.3.4条要求进行校核。</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6.</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雨水监控池的雨水总出水管道上应设置切断阀。</a:t>
            </a:r>
            <a:endParaRPr lang="zh-CN" altLang="en-US" sz="2400"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1981200" y="314096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b="1" dirty="0">
                <a:solidFill>
                  <a:srgbClr val="003366"/>
                </a:solidFill>
                <a:latin typeface="Tahoma" panose="020B0604030504040204" pitchFamily="34" charset="0"/>
                <a:ea typeface="黑体" panose="02010609060101010101" pitchFamily="49" charset="-122"/>
              </a:rPr>
              <a:t>Thanks for your attention!</a:t>
            </a:r>
            <a:endParaRPr lang="zh-CN" altLang="en-US" b="1" dirty="0">
              <a:solidFill>
                <a:srgbClr val="003366"/>
              </a:solidFill>
              <a:latin typeface="Tahoma" panose="020B0604030504040204" pitchFamily="34"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655782" y="979055"/>
            <a:ext cx="11129818" cy="5758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buNone/>
            </a:pPr>
            <a:r>
              <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矩形 1"/>
          <p:cNvSpPr/>
          <p:nvPr/>
        </p:nvSpPr>
        <p:spPr>
          <a:xfrm>
            <a:off x="577215" y="1090295"/>
            <a:ext cx="11037570" cy="5091430"/>
          </a:xfrm>
          <a:prstGeom prst="rect">
            <a:avLst/>
          </a:prstGeom>
        </p:spPr>
        <p:txBody>
          <a:bodyPr wrap="square">
            <a:noAutofit/>
          </a:bodyPr>
          <a:lstStyle/>
          <a:p>
            <a:pPr indent="0" algn="ctr" fontAlgn="auto">
              <a:lnSpc>
                <a:spcPts val="3500"/>
              </a:lnSpc>
              <a:spcBef>
                <a:spcPts val="0"/>
              </a:spcBef>
            </a:pPr>
            <a:r>
              <a:rPr lang="zh-CN" sz="2800" b="1" dirty="0">
                <a:solidFill>
                  <a:srgbClr val="000000"/>
                </a:solidFill>
                <a:latin typeface="华文楷体" panose="02010600040101010101" charset="-122"/>
                <a:ea typeface="华文楷体" panose="02010600040101010101" charset="-122"/>
                <a:cs typeface="华文楷体" panose="02010600040101010101" charset="-122"/>
              </a:rPr>
              <a:t>第一节</a:t>
            </a:r>
            <a:r>
              <a:rPr lang="en-US" altLang="zh-CN" sz="2800" b="1" dirty="0">
                <a:solidFill>
                  <a:srgbClr val="000000"/>
                </a:solidFill>
                <a:latin typeface="华文楷体" panose="02010600040101010101" charset="-122"/>
                <a:ea typeface="华文楷体" panose="02010600040101010101" charset="-122"/>
                <a:cs typeface="华文楷体" panose="02010600040101010101" charset="-122"/>
              </a:rPr>
              <a:t>  </a:t>
            </a:r>
            <a:r>
              <a:rPr lang="zh-CN" altLang="en-US" sz="2800" b="1" dirty="0">
                <a:solidFill>
                  <a:srgbClr val="000000"/>
                </a:solidFill>
                <a:latin typeface="华文楷体" panose="02010600040101010101" charset="-122"/>
                <a:ea typeface="华文楷体" panose="02010600040101010101" charset="-122"/>
                <a:cs typeface="华文楷体" panose="02010600040101010101" charset="-122"/>
              </a:rPr>
              <a:t>基本规定</a:t>
            </a:r>
            <a:endParaRPr lang="en-US" altLang="zh-CN" sz="2400" dirty="0">
              <a:solidFill>
                <a:srgbClr val="000000"/>
              </a:solidFill>
              <a:latin typeface="华文楷体" panose="02010600040101010101" charset="-122"/>
              <a:ea typeface="华文楷体" panose="02010600040101010101" charset="-122"/>
              <a:cs typeface="华文楷体" panose="02010600040101010101" charset="-122"/>
            </a:endParaRPr>
          </a:p>
          <a:p>
            <a:pPr indent="0" algn="l" fontAlgn="auto">
              <a:lnSpc>
                <a:spcPts val="3500"/>
              </a:lnSpc>
              <a:spcBef>
                <a:spcPts val="0"/>
              </a:spcBef>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rPr>
              <a:t>    1.</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rPr>
              <a:t>工厂水资源利用应满足优化用水系统、提高用水效率的节水减排要求，并应符合下列规定：</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spcBef>
                <a:spcPts val="0"/>
              </a:spcBef>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rPr>
              <a:t>    </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rPr>
              <a:t>a)采用清洁生产工艺和节能节水设备，从源头控制给排水量；</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spcBef>
                <a:spcPts val="0"/>
              </a:spcBef>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rPr>
              <a:t>    </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rPr>
              <a:t>b)综合利用水资源，减少工业废水排放。工业废水宜回用，雨水宜收集利用。</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spcBef>
                <a:spcPts val="0"/>
              </a:spcBef>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rPr>
              <a:t>    2.</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rPr>
              <a:t>工厂供水水源的取水量应满足工厂设计给水量的要求，并留有一定裕量。</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spcBef>
                <a:spcPts val="0"/>
              </a:spcBef>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rPr>
              <a:t>    3.</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rPr>
              <a:t>工厂给水系统的划分应根据用户对水质、水压及水温的要求，结合水源特点综合确定。</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spcBef>
                <a:spcPts val="0"/>
              </a:spcBef>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rPr>
              <a:t>    4.</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rPr>
              <a:t>工厂生产给水应减少新鲜水用量，提高水的重复使用率。</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spcBef>
                <a:spcPts val="0"/>
              </a:spcBef>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rPr>
              <a:t>   </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rPr>
              <a:t> 5.厂区内不同给水系统不应直接连接。</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spcBef>
                <a:spcPts val="0"/>
              </a:spcBef>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6.石油化工企业消防给水系统不得与循环冷却水系统合并。</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spcBef>
                <a:spcPts val="0"/>
              </a:spcBef>
            </a:pPr>
            <a:r>
              <a:rPr lang="en-US" altLang="zh-CN" sz="3200" dirty="0">
                <a:solidFill>
                  <a:srgbClr val="FF0000"/>
                </a:solidFill>
                <a:latin typeface="楷体" panose="02010609060101010101" pitchFamily="49" charset="-122"/>
                <a:ea typeface="楷体" panose="02010609060101010101" pitchFamily="49" charset="-122"/>
              </a:rPr>
              <a:t>   </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577042" y="979055"/>
            <a:ext cx="11129818" cy="5758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buNone/>
            </a:pPr>
            <a:r>
              <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矩形 1"/>
          <p:cNvSpPr/>
          <p:nvPr/>
        </p:nvSpPr>
        <p:spPr>
          <a:xfrm>
            <a:off x="577215" y="904875"/>
            <a:ext cx="11037570" cy="5604510"/>
          </a:xfrm>
          <a:prstGeom prst="rect">
            <a:avLst/>
          </a:prstGeom>
        </p:spPr>
        <p:txBody>
          <a:bodyPr wrap="square">
            <a:noAutofit/>
          </a:bodyPr>
          <a:lstStyle/>
          <a:p>
            <a:pPr indent="0" fontAlgn="auto">
              <a:lnSpc>
                <a:spcPts val="3500"/>
              </a:lnSpc>
              <a:spcBef>
                <a:spcPts val="600"/>
              </a:spcBef>
            </a:pPr>
            <a:r>
              <a:rPr lang="en-US" altLang="zh-CN" sz="2400" dirty="0">
                <a:latin typeface="华文楷体" panose="02010600040101010101" charset="-122"/>
                <a:ea typeface="华文楷体" panose="02010600040101010101" charset="-122"/>
                <a:cs typeface="华文楷体" panose="02010600040101010101" charset="-122"/>
              </a:rPr>
              <a:t>    7.工厂排水的划分应</a:t>
            </a:r>
            <a:r>
              <a:rPr lang="en-US" altLang="zh-CN" sz="2400" dirty="0">
                <a:solidFill>
                  <a:srgbClr val="FF0000"/>
                </a:solidFill>
                <a:latin typeface="华文楷体" panose="02010600040101010101" charset="-122"/>
                <a:ea typeface="华文楷体" panose="02010600040101010101" charset="-122"/>
                <a:cs typeface="华文楷体" panose="02010600040101010101" charset="-122"/>
              </a:rPr>
              <a:t>按质分类</a:t>
            </a:r>
            <a:r>
              <a:rPr lang="en-US" altLang="zh-CN" sz="2400" dirty="0">
                <a:latin typeface="华文楷体" panose="02010600040101010101" charset="-122"/>
                <a:ea typeface="华文楷体" panose="02010600040101010101" charset="-122"/>
                <a:cs typeface="华文楷体" panose="02010600040101010101" charset="-122"/>
              </a:rPr>
              <a:t>；排水系统应根据排水的水质、水量、水压及去向确定。</a:t>
            </a:r>
            <a:endParaRPr lang="en-US" altLang="zh-CN"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spcBef>
                <a:spcPts val="600"/>
              </a:spcBef>
            </a:pPr>
            <a:r>
              <a:rPr lang="en-US" altLang="zh-CN" sz="2400" dirty="0">
                <a:latin typeface="华文楷体" panose="02010600040101010101" charset="-122"/>
                <a:ea typeface="华文楷体" panose="02010600040101010101" charset="-122"/>
                <a:cs typeface="华文楷体" panose="02010600040101010101" charset="-122"/>
              </a:rPr>
              <a:t>    8.工业废水的预处理应与全厂最终处理相结合；工业废水及其中有用物质的回收利用应与处理排放相结合。工业废水宜在科学试验、生产实践及技术经济比较的基础上，经过净化处理合格后回收利用。</a:t>
            </a:r>
            <a:endParaRPr lang="en-US" altLang="zh-CN"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spcBef>
                <a:spcPts val="600"/>
              </a:spcBef>
            </a:pPr>
            <a:r>
              <a:rPr lang="en-US" altLang="zh-CN" sz="2400" dirty="0">
                <a:latin typeface="华文楷体" panose="02010600040101010101" charset="-122"/>
                <a:ea typeface="华文楷体" panose="02010600040101010101" charset="-122"/>
                <a:cs typeface="华文楷体" panose="02010600040101010101" charset="-122"/>
              </a:rPr>
              <a:t>    9.企业外排水应分为达标废水及雨水两类。排水至工厂界区外时，应符合现行的相关排放要求。</a:t>
            </a:r>
            <a:endParaRPr lang="en-US" altLang="zh-CN"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spcBef>
                <a:spcPts val="600"/>
              </a:spcBef>
            </a:pPr>
            <a:r>
              <a:rPr lang="en-US" altLang="zh-CN" sz="2400" dirty="0">
                <a:latin typeface="华文楷体" panose="02010600040101010101" charset="-122"/>
                <a:ea typeface="华文楷体" panose="02010600040101010101" charset="-122"/>
                <a:cs typeface="华文楷体" panose="02010600040101010101" charset="-122"/>
              </a:rPr>
              <a:t>    10.工厂供水水源的选择应符合现行国家标准GB 50013《室外给水设计规范》的有关规定。</a:t>
            </a:r>
            <a:endParaRPr lang="en-US" altLang="zh-CN"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spcBef>
                <a:spcPts val="600"/>
              </a:spcBef>
            </a:pPr>
            <a:r>
              <a:rPr lang="en-US" altLang="zh-CN" sz="2400" dirty="0">
                <a:latin typeface="华文楷体" panose="02010600040101010101" charset="-122"/>
                <a:ea typeface="华文楷体" panose="02010600040101010101" charset="-122"/>
                <a:cs typeface="华文楷体" panose="02010600040101010101" charset="-122"/>
              </a:rPr>
              <a:t>    11.循环水场的设计应按现行国家标准GB/T 50050《工业循环冷却水处理设计规范》、GB/T 50102《工业循环水冷却设计规范》、GB/T 50746《石油化工循环水场设计规范》的有关规定执行。</a:t>
            </a:r>
            <a:endParaRPr lang="en-US" altLang="zh-CN" sz="2400" dirty="0">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655782" y="979055"/>
            <a:ext cx="11129818" cy="5758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buNone/>
            </a:pPr>
            <a:r>
              <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矩形 1"/>
          <p:cNvSpPr/>
          <p:nvPr/>
        </p:nvSpPr>
        <p:spPr>
          <a:xfrm>
            <a:off x="555625" y="905510"/>
            <a:ext cx="11059160" cy="5828030"/>
          </a:xfrm>
          <a:prstGeom prst="rect">
            <a:avLst/>
          </a:prstGeom>
        </p:spPr>
        <p:txBody>
          <a:bodyPr wrap="square">
            <a:noAutofit/>
          </a:bodyPr>
          <a:lstStyle/>
          <a:p>
            <a:pPr indent="0" fontAlgn="auto">
              <a:lnSpc>
                <a:spcPts val="3500"/>
              </a:lnSpc>
              <a:spcBef>
                <a:spcPts val="0"/>
              </a:spcBef>
            </a:pPr>
            <a:r>
              <a:rPr lang="en-US" altLang="zh-CN" sz="2400" dirty="0">
                <a:latin typeface="华文楷体" panose="02010600040101010101" charset="-122"/>
                <a:ea typeface="华文楷体" panose="02010600040101010101" charset="-122"/>
                <a:cs typeface="华文楷体" panose="02010600040101010101" charset="-122"/>
                <a:sym typeface="+mn-ea"/>
              </a:rPr>
              <a:t>    </a:t>
            </a:r>
            <a:r>
              <a:rPr lang="en-US" altLang="zh-CN" sz="2400" dirty="0">
                <a:latin typeface="华文楷体" panose="02010600040101010101" charset="-122"/>
                <a:ea typeface="华文楷体" panose="02010600040101010101" charset="-122"/>
                <a:cs typeface="华文楷体" panose="02010600040101010101" charset="-122"/>
                <a:sym typeface="+mn-ea"/>
              </a:rPr>
              <a:t> 12.净水场的设计应按现行国家标准GB 50013《室外给水设计规范》的有关规定执行。</a:t>
            </a:r>
            <a:endParaRPr lang="en-US" altLang="zh-CN"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spcBef>
                <a:spcPts val="0"/>
              </a:spcBef>
            </a:pPr>
            <a:r>
              <a:rPr lang="en-US" altLang="zh-CN" sz="2400" dirty="0">
                <a:latin typeface="华文楷体" panose="02010600040101010101" charset="-122"/>
                <a:ea typeface="华文楷体" panose="02010600040101010101" charset="-122"/>
                <a:cs typeface="华文楷体" panose="02010600040101010101" charset="-122"/>
                <a:sym typeface="+mn-ea"/>
              </a:rPr>
              <a:t>    13.污水处理场(站)的设计应按现行国家标准GB 50747《石油化工污水处理设计规范》的规定执行。</a:t>
            </a:r>
            <a:endParaRPr lang="en-US" altLang="zh-CN"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spcBef>
                <a:spcPts val="0"/>
              </a:spcBef>
            </a:pPr>
            <a:r>
              <a:rPr lang="en-US" altLang="zh-CN" sz="2400" dirty="0">
                <a:latin typeface="华文楷体" panose="02010600040101010101" charset="-122"/>
                <a:ea typeface="华文楷体" panose="02010600040101010101" charset="-122"/>
                <a:cs typeface="华文楷体" panose="02010600040101010101" charset="-122"/>
                <a:sym typeface="+mn-ea"/>
              </a:rPr>
              <a:t>    14.给水排水系统管道的设计应按现行行业标准SH3034《石油化工给水排水管道设计规范》的规定执行。</a:t>
            </a:r>
            <a:endParaRPr lang="en-US" sz="2400" dirty="0">
              <a:solidFill>
                <a:srgbClr val="000000"/>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655782" y="979055"/>
            <a:ext cx="11129818" cy="5758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buNone/>
            </a:pPr>
            <a:r>
              <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矩形 1"/>
          <p:cNvSpPr/>
          <p:nvPr/>
        </p:nvSpPr>
        <p:spPr>
          <a:xfrm>
            <a:off x="577273" y="979055"/>
            <a:ext cx="11037454" cy="5477510"/>
          </a:xfrm>
          <a:prstGeom prst="rect">
            <a:avLst/>
          </a:prstGeom>
        </p:spPr>
        <p:txBody>
          <a:bodyPr wrap="square">
            <a:spAutoFit/>
          </a:bodyPr>
          <a:lstStyle/>
          <a:p>
            <a:pPr indent="0" algn="ctr" fontAlgn="auto">
              <a:lnSpc>
                <a:spcPts val="3500"/>
              </a:lnSpc>
            </a:pPr>
            <a:r>
              <a:rPr lang="zh-CN" altLang="en-US" sz="2800" b="1" dirty="0">
                <a:solidFill>
                  <a:srgbClr val="000000"/>
                </a:solidFill>
                <a:latin typeface="华文楷体" panose="02010600040101010101" charset="-122"/>
                <a:ea typeface="华文楷体" panose="02010600040101010101" charset="-122"/>
                <a:cs typeface="华文楷体" panose="02010600040101010101" charset="-122"/>
                <a:sym typeface="+mn-ea"/>
              </a:rPr>
              <a:t>第二节</a:t>
            </a:r>
            <a:r>
              <a:rPr lang="zh-CN" altLang="en-US" sz="2800" b="1" dirty="0">
                <a:solidFill>
                  <a:srgbClr val="000000"/>
                </a:solidFill>
                <a:latin typeface="华文楷体" panose="02010600040101010101" charset="-122"/>
                <a:ea typeface="华文楷体" panose="02010600040101010101" charset="-122"/>
                <a:cs typeface="华文楷体" panose="02010600040101010101" charset="-122"/>
                <a:sym typeface="+mn-ea"/>
              </a:rPr>
              <a:t>  给排水系统</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400" b="1" dirty="0">
                <a:solidFill>
                  <a:srgbClr val="000000"/>
                </a:solidFill>
                <a:latin typeface="华文楷体" panose="02010600040101010101" charset="-122"/>
                <a:ea typeface="华文楷体" panose="02010600040101010101" charset="-122"/>
                <a:cs typeface="华文楷体" panose="02010600040101010101" charset="-122"/>
                <a:sym typeface="+mn-ea"/>
              </a:rPr>
              <a:t>一、给水系统</a:t>
            </a:r>
            <a:endPar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1.</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给水系统可划分为下列系统；也可根据不同的水质和使用要求，合并和增设其他给水系统。有特殊要求的给水系统应独立设置。</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a)</a:t>
            </a:r>
            <a:r>
              <a:rPr lang="zh-CN" altLang="en-US" sz="2400" u="sng" dirty="0">
                <a:solidFill>
                  <a:srgbClr val="000000"/>
                </a:solidFill>
                <a:latin typeface="华文楷体" panose="02010600040101010101" charset="-122"/>
                <a:ea typeface="华文楷体" panose="02010600040101010101" charset="-122"/>
                <a:cs typeface="华文楷体" panose="02010600040101010101" charset="-122"/>
                <a:sym typeface="+mn-ea"/>
              </a:rPr>
              <a:t>生产</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给水系统；</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b)</a:t>
            </a:r>
            <a:r>
              <a:rPr lang="zh-CN" altLang="en-US" sz="2400" u="sng" dirty="0">
                <a:solidFill>
                  <a:srgbClr val="000000"/>
                </a:solidFill>
                <a:latin typeface="华文楷体" panose="02010600040101010101" charset="-122"/>
                <a:ea typeface="华文楷体" panose="02010600040101010101" charset="-122"/>
                <a:cs typeface="华文楷体" panose="02010600040101010101" charset="-122"/>
                <a:sym typeface="+mn-ea"/>
              </a:rPr>
              <a:t>生活</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给水系统；</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c)</a:t>
            </a:r>
            <a:r>
              <a:rPr lang="zh-CN" altLang="en-US" sz="2400" u="sng" dirty="0">
                <a:solidFill>
                  <a:srgbClr val="000000"/>
                </a:solidFill>
                <a:latin typeface="华文楷体" panose="02010600040101010101" charset="-122"/>
                <a:ea typeface="华文楷体" panose="02010600040101010101" charset="-122"/>
                <a:cs typeface="华文楷体" panose="02010600040101010101" charset="-122"/>
                <a:sym typeface="+mn-ea"/>
              </a:rPr>
              <a:t>消防</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给水系统；</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d)</a:t>
            </a:r>
            <a:r>
              <a:rPr lang="zh-CN" altLang="en-US" sz="2400" u="sng" dirty="0">
                <a:solidFill>
                  <a:srgbClr val="000000"/>
                </a:solidFill>
                <a:latin typeface="华文楷体" panose="02010600040101010101" charset="-122"/>
                <a:ea typeface="华文楷体" panose="02010600040101010101" charset="-122"/>
                <a:cs typeface="华文楷体" panose="02010600040101010101" charset="-122"/>
                <a:sym typeface="+mn-ea"/>
              </a:rPr>
              <a:t>循环冷却水</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系统；</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e)</a:t>
            </a:r>
            <a:r>
              <a:rPr lang="zh-CN" altLang="en-US" sz="2400" u="sng" dirty="0">
                <a:solidFill>
                  <a:srgbClr val="000000"/>
                </a:solidFill>
                <a:latin typeface="华文楷体" panose="02010600040101010101" charset="-122"/>
                <a:ea typeface="华文楷体" panose="02010600040101010101" charset="-122"/>
                <a:cs typeface="华文楷体" panose="02010600040101010101" charset="-122"/>
                <a:sym typeface="+mn-ea"/>
              </a:rPr>
              <a:t>再生水</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系统。</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2.</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生活给水系统</a:t>
            </a:r>
            <a:r>
              <a:rPr lang="zh-CN" altLang="en-US" sz="2400" dirty="0">
                <a:solidFill>
                  <a:srgbClr val="FF0000"/>
                </a:solidFill>
                <a:latin typeface="华文楷体" panose="02010600040101010101" charset="-122"/>
                <a:ea typeface="华文楷体" panose="02010600040101010101" charset="-122"/>
                <a:cs typeface="华文楷体" panose="02010600040101010101" charset="-122"/>
                <a:sym typeface="+mn-ea"/>
              </a:rPr>
              <a:t>应独立</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设置。</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3.</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除海水冷却系统外，其余冷却水系统不应采用直流冷却系统。在条件许可时，可采用海水冷却系统。</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655782" y="979055"/>
            <a:ext cx="11129818" cy="5758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buNone/>
            </a:pPr>
            <a:r>
              <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矩形 1"/>
          <p:cNvSpPr/>
          <p:nvPr/>
        </p:nvSpPr>
        <p:spPr>
          <a:xfrm>
            <a:off x="577273" y="979055"/>
            <a:ext cx="11037454" cy="5028565"/>
          </a:xfrm>
          <a:prstGeom prst="rect">
            <a:avLst/>
          </a:prstGeom>
        </p:spPr>
        <p:txBody>
          <a:bodyPr wrap="square">
            <a:spAutoFit/>
          </a:bodyPr>
          <a:lstStyle/>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4.</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生产给水和循环冷却水系统宜根据不同装置(单元)的用水要求或分组检修的情况，划分成一个或多个系统。</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5.</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储罐夏季喷淋冷却水、固体物料输送用水、直接冷却物料并受到污染的冷却用水应单独设置给水系统。</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rPr>
              <a:t>    6.</a:t>
            </a:r>
            <a:r>
              <a:rPr lang="zh-CN" sz="2400" dirty="0">
                <a:latin typeface="华文楷体" panose="02010600040101010101" charset="-122"/>
                <a:ea typeface="华文楷体" panose="02010600040101010101" charset="-122"/>
                <a:cs typeface="华文楷体" panose="02010600040101010101" charset="-122"/>
              </a:rPr>
              <a:t>给水系统的</a:t>
            </a:r>
            <a:r>
              <a:rPr lang="zh-CN" sz="2400" dirty="0">
                <a:highlight>
                  <a:srgbClr val="FFFF00"/>
                </a:highlight>
                <a:latin typeface="华文楷体" panose="02010600040101010101" charset="-122"/>
                <a:ea typeface="华文楷体" panose="02010600040101010101" charset="-122"/>
                <a:cs typeface="华文楷体" panose="02010600040101010101" charset="-122"/>
              </a:rPr>
              <a:t>水质</a:t>
            </a:r>
            <a:r>
              <a:rPr lang="zh-CN" sz="2400" dirty="0">
                <a:latin typeface="华文楷体" panose="02010600040101010101" charset="-122"/>
                <a:ea typeface="华文楷体" panose="02010600040101010101" charset="-122"/>
                <a:cs typeface="华文楷体" panose="02010600040101010101" charset="-122"/>
              </a:rPr>
              <a:t>应符合下列要求：</a:t>
            </a:r>
            <a:endParaRPr lang="zh-CN"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rPr>
              <a:t>      </a:t>
            </a:r>
            <a:r>
              <a:rPr lang="zh-CN" sz="2400" dirty="0">
                <a:latin typeface="华文楷体" panose="02010600040101010101" charset="-122"/>
                <a:ea typeface="华文楷体" panose="02010600040101010101" charset="-122"/>
                <a:cs typeface="华文楷体" panose="02010600040101010101" charset="-122"/>
              </a:rPr>
              <a:t>a)生产用水的水质应符合现行行业标准SH3099《石油化工给水排水水质标准》的规定；</a:t>
            </a:r>
            <a:endParaRPr lang="zh-CN"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rPr>
              <a:t>      </a:t>
            </a:r>
            <a:r>
              <a:rPr lang="zh-CN" sz="2400" dirty="0">
                <a:latin typeface="华文楷体" panose="02010600040101010101" charset="-122"/>
                <a:ea typeface="华文楷体" panose="02010600040101010101" charset="-122"/>
                <a:cs typeface="华文楷体" panose="02010600040101010101" charset="-122"/>
              </a:rPr>
              <a:t>b)生活饮用水的水质应符合现行国家标准GB 5749《生活饮用水卫生标准》的规定；</a:t>
            </a:r>
            <a:endParaRPr lang="zh-CN"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rPr>
              <a:t>      </a:t>
            </a:r>
            <a:r>
              <a:rPr lang="zh-CN" sz="2400" dirty="0">
                <a:latin typeface="华文楷体" panose="02010600040101010101" charset="-122"/>
                <a:ea typeface="华文楷体" panose="02010600040101010101" charset="-122"/>
                <a:cs typeface="华文楷体" panose="02010600040101010101" charset="-122"/>
              </a:rPr>
              <a:t>c)再生水的水质应根据用户的要求确定；</a:t>
            </a:r>
            <a:endParaRPr lang="zh-CN"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rPr>
              <a:t>      </a:t>
            </a:r>
            <a:r>
              <a:rPr lang="zh-CN" sz="2400" dirty="0">
                <a:latin typeface="华文楷体" panose="02010600040101010101" charset="-122"/>
                <a:ea typeface="华文楷体" panose="02010600040101010101" charset="-122"/>
                <a:cs typeface="华文楷体" panose="02010600040101010101" charset="-122"/>
              </a:rPr>
              <a:t>d)特殊用途的给水系统的水质应符合有关生产工艺的要求。</a:t>
            </a:r>
            <a:endParaRPr lang="zh-CN" sz="2400" dirty="0">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655782" y="979055"/>
            <a:ext cx="11129818" cy="5758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buNone/>
            </a:pPr>
            <a:r>
              <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矩形 1"/>
          <p:cNvSpPr/>
          <p:nvPr/>
        </p:nvSpPr>
        <p:spPr>
          <a:xfrm>
            <a:off x="555625" y="1111250"/>
            <a:ext cx="11059160" cy="4588510"/>
          </a:xfrm>
          <a:prstGeom prst="rect">
            <a:avLst/>
          </a:prstGeom>
        </p:spPr>
        <p:txBody>
          <a:bodyPr wrap="square">
            <a:noAutofit/>
          </a:bodyPr>
          <a:lstStyle/>
          <a:p>
            <a:pPr algn="l" fontAlgn="auto">
              <a:lnSpc>
                <a:spcPts val="3500"/>
              </a:lnSpc>
              <a:buClrTx/>
              <a:buSzTx/>
              <a:buNone/>
            </a:pPr>
            <a:r>
              <a:rPr sz="2400" dirty="0">
                <a:latin typeface="华文楷体" panose="02010600040101010101" charset="-122"/>
                <a:ea typeface="华文楷体" panose="02010600040101010101" charset="-122"/>
                <a:cs typeface="华文楷体" panose="02010600040101010101" charset="-122"/>
                <a:sym typeface="+mn-ea"/>
              </a:rPr>
              <a:t>    7.给水系统的</a:t>
            </a:r>
            <a:r>
              <a:rPr sz="2400" dirty="0">
                <a:highlight>
                  <a:srgbClr val="FFFF00"/>
                </a:highlight>
                <a:latin typeface="华文楷体" panose="02010600040101010101" charset="-122"/>
                <a:ea typeface="华文楷体" panose="02010600040101010101" charset="-122"/>
                <a:cs typeface="华文楷体" panose="02010600040101010101" charset="-122"/>
                <a:sym typeface="+mn-ea"/>
              </a:rPr>
              <a:t>供水压力</a:t>
            </a:r>
            <a:r>
              <a:rPr sz="2400" dirty="0">
                <a:latin typeface="华文楷体" panose="02010600040101010101" charset="-122"/>
                <a:ea typeface="华文楷体" panose="02010600040101010101" charset="-122"/>
                <a:cs typeface="华文楷体" panose="02010600040101010101" charset="-122"/>
                <a:sym typeface="+mn-ea"/>
              </a:rPr>
              <a:t>应符合下列要求：</a:t>
            </a:r>
            <a:endParaRPr sz="2400" dirty="0">
              <a:latin typeface="华文楷体" panose="02010600040101010101" charset="-122"/>
              <a:ea typeface="华文楷体" panose="02010600040101010101" charset="-122"/>
              <a:cs typeface="华文楷体" panose="02010600040101010101" charset="-122"/>
            </a:endParaRPr>
          </a:p>
          <a:p>
            <a:pPr algn="l" fontAlgn="auto">
              <a:lnSpc>
                <a:spcPts val="3500"/>
              </a:lnSpc>
              <a:buClrTx/>
              <a:buSzTx/>
              <a:buNone/>
            </a:pPr>
            <a:r>
              <a:rPr sz="2400" dirty="0">
                <a:latin typeface="华文楷体" panose="02010600040101010101" charset="-122"/>
                <a:ea typeface="华文楷体" panose="02010600040101010101" charset="-122"/>
                <a:cs typeface="华文楷体" panose="02010600040101010101" charset="-122"/>
                <a:sym typeface="+mn-ea"/>
              </a:rPr>
              <a:t>    a)给水系统的压力应满足各系统最不利用水点的压力要求；</a:t>
            </a:r>
            <a:endParaRPr sz="2400" dirty="0">
              <a:latin typeface="华文楷体" panose="02010600040101010101" charset="-122"/>
              <a:ea typeface="华文楷体" panose="02010600040101010101" charset="-122"/>
              <a:cs typeface="华文楷体" panose="02010600040101010101" charset="-122"/>
            </a:endParaRPr>
          </a:p>
          <a:p>
            <a:pPr algn="l" fontAlgn="auto">
              <a:lnSpc>
                <a:spcPts val="3500"/>
              </a:lnSpc>
              <a:buClrTx/>
              <a:buSzTx/>
              <a:buNone/>
            </a:pPr>
            <a:r>
              <a:rPr sz="2400" dirty="0">
                <a:latin typeface="华文楷体" panose="02010600040101010101" charset="-122"/>
                <a:ea typeface="华文楷体" panose="02010600040101010101" charset="-122"/>
                <a:cs typeface="华文楷体" panose="02010600040101010101" charset="-122"/>
                <a:sym typeface="+mn-ea"/>
              </a:rPr>
              <a:t>    b)消防给水系统的压力应按相关规范的要求执行；</a:t>
            </a:r>
            <a:endParaRPr sz="2400" dirty="0">
              <a:latin typeface="华文楷体" panose="02010600040101010101" charset="-122"/>
              <a:ea typeface="华文楷体" panose="02010600040101010101" charset="-122"/>
              <a:cs typeface="华文楷体" panose="02010600040101010101" charset="-122"/>
            </a:endParaRPr>
          </a:p>
          <a:p>
            <a:pPr algn="l" fontAlgn="auto">
              <a:lnSpc>
                <a:spcPts val="3500"/>
              </a:lnSpc>
              <a:buClrTx/>
              <a:buSzTx/>
              <a:buNone/>
            </a:pPr>
            <a:r>
              <a:rPr sz="2400" dirty="0">
                <a:latin typeface="华文楷体" panose="02010600040101010101" charset="-122"/>
                <a:ea typeface="华文楷体" panose="02010600040101010101" charset="-122"/>
                <a:cs typeface="华文楷体" panose="02010600040101010101" charset="-122"/>
                <a:sym typeface="+mn-ea"/>
              </a:rPr>
              <a:t>    c)间冷开式循环冷却水系统的循环回水应采用压力回水至冷却塔。</a:t>
            </a:r>
            <a:endParaRPr sz="2400" dirty="0">
              <a:latin typeface="华文楷体" panose="02010600040101010101" charset="-122"/>
              <a:ea typeface="华文楷体" panose="02010600040101010101" charset="-122"/>
              <a:cs typeface="华文楷体" panose="02010600040101010101" charset="-122"/>
              <a:sym typeface="+mn-ea"/>
            </a:endParaRPr>
          </a:p>
          <a:p>
            <a:pPr algn="l" fontAlgn="auto">
              <a:lnSpc>
                <a:spcPts val="3500"/>
              </a:lnSpc>
              <a:buClrTx/>
              <a:buSzTx/>
              <a:buNone/>
            </a:pPr>
            <a:r>
              <a:rPr lang="en-US" sz="2400" dirty="0">
                <a:latin typeface="华文楷体" panose="02010600040101010101" charset="-122"/>
                <a:ea typeface="华文楷体" panose="02010600040101010101" charset="-122"/>
                <a:cs typeface="华文楷体" panose="02010600040101010101" charset="-122"/>
              </a:rPr>
              <a:t>    </a:t>
            </a:r>
            <a:r>
              <a:rPr sz="2400" dirty="0">
                <a:latin typeface="华文楷体" panose="02010600040101010101" charset="-122"/>
                <a:ea typeface="华文楷体" panose="02010600040101010101" charset="-122"/>
                <a:cs typeface="华文楷体" panose="02010600040101010101" charset="-122"/>
              </a:rPr>
              <a:t>8.给水系统的</a:t>
            </a:r>
            <a:r>
              <a:rPr sz="2400" dirty="0">
                <a:highlight>
                  <a:srgbClr val="FFFF00"/>
                </a:highlight>
                <a:latin typeface="华文楷体" panose="02010600040101010101" charset="-122"/>
                <a:ea typeface="华文楷体" panose="02010600040101010101" charset="-122"/>
                <a:cs typeface="华文楷体" panose="02010600040101010101" charset="-122"/>
              </a:rPr>
              <a:t>仪表设置</a:t>
            </a:r>
            <a:r>
              <a:rPr sz="2400" dirty="0">
                <a:latin typeface="华文楷体" panose="02010600040101010101" charset="-122"/>
                <a:ea typeface="华文楷体" panose="02010600040101010101" charset="-122"/>
                <a:cs typeface="华文楷体" panose="02010600040101010101" charset="-122"/>
              </a:rPr>
              <a:t>应符合下列要求：</a:t>
            </a:r>
            <a:endParaRPr sz="2400" dirty="0">
              <a:latin typeface="华文楷体" panose="02010600040101010101" charset="-122"/>
              <a:ea typeface="华文楷体" panose="02010600040101010101" charset="-122"/>
              <a:cs typeface="华文楷体" panose="02010600040101010101" charset="-122"/>
            </a:endParaRPr>
          </a:p>
          <a:p>
            <a:pPr algn="l" fontAlgn="auto">
              <a:lnSpc>
                <a:spcPts val="3500"/>
              </a:lnSpc>
              <a:buClrTx/>
              <a:buSzTx/>
              <a:buNone/>
            </a:pPr>
            <a:r>
              <a:rPr sz="2400" dirty="0">
                <a:latin typeface="华文楷体" panose="02010600040101010101" charset="-122"/>
                <a:ea typeface="华文楷体" panose="02010600040101010101" charset="-122"/>
                <a:cs typeface="华文楷体" panose="02010600040101010101" charset="-122"/>
              </a:rPr>
              <a:t>    </a:t>
            </a:r>
            <a:r>
              <a:rPr lang="en-US" sz="2400" dirty="0">
                <a:latin typeface="华文楷体" panose="02010600040101010101" charset="-122"/>
                <a:ea typeface="华文楷体" panose="02010600040101010101" charset="-122"/>
                <a:cs typeface="华文楷体" panose="02010600040101010101" charset="-122"/>
              </a:rPr>
              <a:t>  </a:t>
            </a:r>
            <a:r>
              <a:rPr sz="2400" dirty="0">
                <a:latin typeface="华文楷体" panose="02010600040101010101" charset="-122"/>
                <a:ea typeface="华文楷体" panose="02010600040101010101" charset="-122"/>
                <a:cs typeface="华文楷体" panose="02010600040101010101" charset="-122"/>
              </a:rPr>
              <a:t>a)生产给水系统、生活给水系统、再生水系统的总管及各装置(单元)的进户管应设置流量和压力仪表；</a:t>
            </a:r>
            <a:endParaRPr sz="2400" dirty="0">
              <a:latin typeface="华文楷体" panose="02010600040101010101" charset="-122"/>
              <a:ea typeface="华文楷体" panose="02010600040101010101" charset="-122"/>
              <a:cs typeface="华文楷体" panose="02010600040101010101" charset="-122"/>
            </a:endParaRPr>
          </a:p>
          <a:p>
            <a:pPr algn="l" fontAlgn="auto">
              <a:lnSpc>
                <a:spcPts val="3500"/>
              </a:lnSpc>
              <a:buClrTx/>
              <a:buSzTx/>
              <a:buNone/>
            </a:pPr>
            <a:r>
              <a:rPr sz="2400" dirty="0">
                <a:latin typeface="华文楷体" panose="02010600040101010101" charset="-122"/>
                <a:ea typeface="华文楷体" panose="02010600040101010101" charset="-122"/>
                <a:cs typeface="华文楷体" panose="02010600040101010101" charset="-122"/>
              </a:rPr>
              <a:t>    </a:t>
            </a:r>
            <a:r>
              <a:rPr lang="en-US" sz="2400" dirty="0">
                <a:latin typeface="华文楷体" panose="02010600040101010101" charset="-122"/>
                <a:ea typeface="华文楷体" panose="02010600040101010101" charset="-122"/>
                <a:cs typeface="华文楷体" panose="02010600040101010101" charset="-122"/>
              </a:rPr>
              <a:t>  </a:t>
            </a:r>
            <a:r>
              <a:rPr sz="2400" dirty="0">
                <a:latin typeface="华文楷体" panose="02010600040101010101" charset="-122"/>
                <a:ea typeface="华文楷体" panose="02010600040101010101" charset="-122"/>
                <a:cs typeface="华文楷体" panose="02010600040101010101" charset="-122"/>
              </a:rPr>
              <a:t>b)循环冷却水系统的给水总管、回水总管及各装置(单元)的进户管应设置流量、压力、温度仪表；各装置(单元)的循环冷却水回水出户管应设置压力、温度仪表，并可设置流量、TOC等检测仪表；</a:t>
            </a:r>
            <a:endParaRPr sz="2400" dirty="0">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32815" y="1167130"/>
            <a:ext cx="10372725" cy="5134610"/>
          </a:xfrm>
          <a:prstGeom prst="rect">
            <a:avLst/>
          </a:prstGeom>
        </p:spPr>
        <p:txBody>
          <a:bodyPr wrap="square">
            <a:noAutofit/>
          </a:bodyPr>
          <a:lstStyle/>
          <a:p>
            <a:pPr indent="0" fontAlgn="auto">
              <a:lnSpc>
                <a:spcPts val="3500"/>
              </a:lnSpc>
            </a:pPr>
            <a:r>
              <a:rPr lang="en-US" sz="2400" dirty="0">
                <a:latin typeface="华文楷体" panose="02010600040101010101" charset="-122"/>
                <a:ea typeface="华文楷体" panose="02010600040101010101" charset="-122"/>
                <a:cs typeface="华文楷体" panose="02010600040101010101" charset="-122"/>
                <a:sym typeface="+mn-ea"/>
              </a:rPr>
              <a:t>      </a:t>
            </a:r>
            <a:r>
              <a:rPr sz="2400" dirty="0">
                <a:latin typeface="华文楷体" panose="02010600040101010101" charset="-122"/>
                <a:ea typeface="华文楷体" panose="02010600040101010101" charset="-122"/>
                <a:cs typeface="华文楷体" panose="02010600040101010101" charset="-122"/>
                <a:sym typeface="+mn-ea"/>
              </a:rPr>
              <a:t>c)消防给水系统总管应设置压力仪表；</a:t>
            </a:r>
            <a:endParaRPr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sz="2400" dirty="0">
                <a:latin typeface="华文楷体" panose="02010600040101010101" charset="-122"/>
                <a:ea typeface="华文楷体" panose="02010600040101010101" charset="-122"/>
                <a:cs typeface="华文楷体" panose="02010600040101010101" charset="-122"/>
                <a:sym typeface="+mn-ea"/>
              </a:rPr>
              <a:t>      </a:t>
            </a:r>
            <a:r>
              <a:rPr sz="2400" dirty="0">
                <a:latin typeface="华文楷体" panose="02010600040101010101" charset="-122"/>
                <a:ea typeface="华文楷体" panose="02010600040101010101" charset="-122"/>
                <a:cs typeface="华文楷体" panose="02010600040101010101" charset="-122"/>
                <a:sym typeface="+mn-ea"/>
              </a:rPr>
              <a:t>d)给水系统中的水池(罐)等应设置液位仪表；</a:t>
            </a:r>
            <a:endParaRPr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sz="2400" dirty="0">
                <a:latin typeface="华文楷体" panose="02010600040101010101" charset="-122"/>
                <a:ea typeface="华文楷体" panose="02010600040101010101" charset="-122"/>
                <a:cs typeface="华文楷体" panose="02010600040101010101" charset="-122"/>
                <a:sym typeface="+mn-ea"/>
              </a:rPr>
              <a:t>      e)给水系统的仪表的信号宜传至控制室，并应有就地显示功能。</a:t>
            </a:r>
            <a:endParaRPr sz="2400" dirty="0">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latin typeface="华文楷体" panose="02010600040101010101" charset="-122"/>
                <a:ea typeface="华文楷体" panose="02010600040101010101" charset="-122"/>
                <a:cs typeface="华文楷体" panose="02010600040101010101" charset="-122"/>
              </a:rPr>
              <a:t>    </a:t>
            </a:r>
            <a:r>
              <a:rPr sz="2400" dirty="0">
                <a:latin typeface="华文楷体" panose="02010600040101010101" charset="-122"/>
                <a:ea typeface="华文楷体" panose="02010600040101010101" charset="-122"/>
                <a:cs typeface="华文楷体" panose="02010600040101010101" charset="-122"/>
              </a:rPr>
              <a:t>9.在计算设计给水量、设计排水量时，不可预见水量应由全厂系统统一考虑，单元不考虑不可预见水量。</a:t>
            </a:r>
            <a:endParaRPr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sz="2400" dirty="0">
                <a:latin typeface="华文楷体" panose="02010600040101010101" charset="-122"/>
                <a:ea typeface="华文楷体" panose="02010600040101010101" charset="-122"/>
                <a:cs typeface="华文楷体" panose="02010600040101010101" charset="-122"/>
              </a:rPr>
              <a:t>    10.生产用水量应按工艺生产要求计算确定，包括新鲜水和再生水。</a:t>
            </a:r>
            <a:endParaRPr lang="en-US"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sz="2400" dirty="0">
                <a:latin typeface="华文楷体" panose="02010600040101010101" charset="-122"/>
                <a:ea typeface="华文楷体" panose="02010600040101010101" charset="-122"/>
                <a:cs typeface="华文楷体" panose="02010600040101010101" charset="-122"/>
              </a:rPr>
              <a:t>    11.浇洒道路和工厂绿化用水量可按现行国家标准GB 50015《建筑给水排水设计规范》的有关规定确定。</a:t>
            </a:r>
            <a:r>
              <a:rPr lang="zh-CN" altLang="en-US" sz="2400" dirty="0">
                <a:latin typeface="华文楷体" panose="02010600040101010101" charset="-122"/>
                <a:ea typeface="华文楷体" panose="02010600040101010101" charset="-122"/>
                <a:cs typeface="华文楷体" panose="02010600040101010101" charset="-122"/>
              </a:rPr>
              <a:t>（最高日用水定额可按浇</a:t>
            </a:r>
            <a:r>
              <a:rPr lang="en-US" sz="2400" dirty="0">
                <a:latin typeface="华文楷体" panose="02010600040101010101" charset="-122"/>
                <a:ea typeface="华文楷体" panose="02010600040101010101" charset="-122"/>
                <a:cs typeface="华文楷体" panose="02010600040101010101" charset="-122"/>
                <a:sym typeface="+mn-ea"/>
              </a:rPr>
              <a:t>洒/</a:t>
            </a:r>
            <a:r>
              <a:rPr lang="zh-CN" altLang="en-US" sz="2400" dirty="0">
                <a:latin typeface="华文楷体" panose="02010600040101010101" charset="-122"/>
                <a:ea typeface="华文楷体" panose="02010600040101010101" charset="-122"/>
                <a:cs typeface="华文楷体" panose="02010600040101010101" charset="-122"/>
              </a:rPr>
              <a:t>灌面积</a:t>
            </a:r>
            <a:r>
              <a:rPr lang="zh-CN" altLang="en-US" sz="2400" dirty="0">
                <a:solidFill>
                  <a:srgbClr val="00B0F0"/>
                </a:solidFill>
                <a:latin typeface="华文楷体" panose="02010600040101010101" charset="-122"/>
                <a:ea typeface="华文楷体" panose="02010600040101010101" charset="-122"/>
                <a:cs typeface="华文楷体" panose="02010600040101010101" charset="-122"/>
              </a:rPr>
              <a:t>1.0L/(m²·d)～3.0L/(m²·d)</a:t>
            </a:r>
            <a:r>
              <a:rPr lang="zh-CN" altLang="en-US" sz="2400" dirty="0">
                <a:latin typeface="华文楷体" panose="02010600040101010101" charset="-122"/>
                <a:ea typeface="华文楷体" panose="02010600040101010101" charset="-122"/>
                <a:cs typeface="华文楷体" panose="02010600040101010101" charset="-122"/>
              </a:rPr>
              <a:t>计算。）</a:t>
            </a:r>
            <a:endParaRPr lang="zh-CN" altLang="en-US"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sz="2400" dirty="0">
                <a:latin typeface="华文楷体" panose="02010600040101010101" charset="-122"/>
                <a:ea typeface="华文楷体" panose="02010600040101010101" charset="-122"/>
                <a:cs typeface="华文楷体" panose="02010600040101010101" charset="-122"/>
              </a:rPr>
              <a:t>    12.工厂生活给水量可按现行国家标准GB 50015《建筑给水排水设计规范》的有关规定确定。[</a:t>
            </a:r>
            <a:r>
              <a:rPr lang="zh-CN" altLang="en-US" sz="2400" dirty="0">
                <a:latin typeface="华文楷体" panose="02010600040101010101" charset="-122"/>
                <a:ea typeface="华文楷体" panose="02010600040101010101" charset="-122"/>
                <a:cs typeface="华文楷体" panose="02010600040101010101" charset="-122"/>
              </a:rPr>
              <a:t>宜采用</a:t>
            </a:r>
            <a:r>
              <a:rPr lang="zh-CN" altLang="en-US" sz="2400" dirty="0">
                <a:solidFill>
                  <a:srgbClr val="00B0F0"/>
                </a:solidFill>
                <a:latin typeface="华文楷体" panose="02010600040101010101" charset="-122"/>
                <a:ea typeface="华文楷体" panose="02010600040101010101" charset="-122"/>
                <a:cs typeface="华文楷体" panose="02010600040101010101" charset="-122"/>
              </a:rPr>
              <a:t>30L/(人·班)～50L/(人·班)</a:t>
            </a:r>
            <a:r>
              <a:rPr lang="en-US" altLang="zh-CN" sz="2400" dirty="0">
                <a:latin typeface="华文楷体" panose="02010600040101010101" charset="-122"/>
                <a:ea typeface="华文楷体" panose="02010600040101010101" charset="-122"/>
                <a:cs typeface="华文楷体" panose="02010600040101010101" charset="-122"/>
              </a:rPr>
              <a:t>]</a:t>
            </a:r>
            <a:endParaRPr lang="zh-CN" altLang="en-US"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endParaRPr lang="zh-CN" sz="2400" dirty="0">
              <a:solidFill>
                <a:srgbClr val="000000"/>
              </a:solidFill>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KSO_WPP_MARK_KEY" val="3fae2b9d-14e9-4383-baee-b4f7b30a4d4f"/>
  <p:tag name="COMMONDATA" val="eyJoZGlkIjoiYTc2ZGZiNzZiNDVlOGViOWVmM2JhOTY0NGJkNjUyYzgifQ=="/>
</p:tagLst>
</file>

<file path=ppt/theme/theme1.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7679</Words>
  <Application>WPS 演示</Application>
  <PresentationFormat>宽屏</PresentationFormat>
  <Paragraphs>247</Paragraphs>
  <Slides>28</Slides>
  <Notes>0</Notes>
  <HiddenSlides>0</HiddenSlides>
  <MMClips>0</MMClips>
  <ScaleCrop>false</ScaleCrop>
  <HeadingPairs>
    <vt:vector size="6" baseType="variant">
      <vt:variant>
        <vt:lpstr>已用的字体</vt:lpstr>
      </vt:variant>
      <vt:variant>
        <vt:i4>30</vt:i4>
      </vt:variant>
      <vt:variant>
        <vt:lpstr>主题</vt:lpstr>
      </vt:variant>
      <vt:variant>
        <vt:i4>2</vt:i4>
      </vt:variant>
      <vt:variant>
        <vt:lpstr>幻灯片标题</vt:lpstr>
      </vt:variant>
      <vt:variant>
        <vt:i4>28</vt:i4>
      </vt:variant>
    </vt:vector>
  </HeadingPairs>
  <TitlesOfParts>
    <vt:vector size="60" baseType="lpstr">
      <vt:lpstr>Arial</vt:lpstr>
      <vt:lpstr>宋体</vt:lpstr>
      <vt:lpstr>Wingdings</vt:lpstr>
      <vt:lpstr>楷体</vt:lpstr>
      <vt:lpstr>方正舒体</vt:lpstr>
      <vt:lpstr>Times New Roman</vt:lpstr>
      <vt:lpstr>黑体</vt:lpstr>
      <vt:lpstr>华文新魏</vt:lpstr>
      <vt:lpstr>华文楷体</vt:lpstr>
      <vt:lpstr>等线</vt:lpstr>
      <vt:lpstr>等线 Light</vt:lpstr>
      <vt:lpstr>微软雅黑</vt:lpstr>
      <vt:lpstr>Arial Unicode MS</vt:lpstr>
      <vt:lpstr>Calibri</vt:lpstr>
      <vt:lpstr>Tahoma</vt:lpstr>
      <vt:lpstr>方正兰亭黑简体</vt:lpstr>
      <vt:lpstr>华文隶书</vt:lpstr>
      <vt:lpstr>华文行楷</vt:lpstr>
      <vt:lpstr>方正仿宋_GB2312</vt:lpstr>
      <vt:lpstr>方正公文小标宋</vt:lpstr>
      <vt:lpstr>仿宋_GB2312</vt:lpstr>
      <vt:lpstr>华文中宋</vt:lpstr>
      <vt:lpstr>微软雅黑 Light</vt:lpstr>
      <vt:lpstr>新宋体</vt:lpstr>
      <vt:lpstr>华文彩云</vt:lpstr>
      <vt:lpstr>方正姚体</vt:lpstr>
      <vt:lpstr>华文宋体</vt:lpstr>
      <vt:lpstr>汉仪张乃仁行书W</vt:lpstr>
      <vt:lpstr>华文琥珀</vt:lpstr>
      <vt:lpstr>华文细黑</vt:lpstr>
      <vt:lpstr>2_自定义设计方案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郭宁</dc:creator>
  <cp:lastModifiedBy>刘志宝</cp:lastModifiedBy>
  <cp:revision>295</cp:revision>
  <dcterms:created xsi:type="dcterms:W3CDTF">2023-02-11T06:39:00Z</dcterms:created>
  <dcterms:modified xsi:type="dcterms:W3CDTF">2024-05-20T13:23:14Z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230D8A0B6DE4428692C16569A50E1A0F_12</vt:lpwstr>
  </property>
  <property fmtid="{D5CDD505-2E9C-101B-9397-08002B2CF9AE}" pid="3" name="KSOProductBuildVer">
    <vt:lpwstr>2052-12.1.0.16729</vt:lpwstr>
  </property>
</Properties>
</file>