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sldIdLst>
    <p:sldId id="350" r:id="rId4"/>
    <p:sldId id="424" r:id="rId5"/>
    <p:sldId id="532" r:id="rId6"/>
    <p:sldId id="643" r:id="rId7"/>
    <p:sldId id="642" r:id="rId8"/>
    <p:sldId id="645" r:id="rId9"/>
    <p:sldId id="644" r:id="rId10"/>
    <p:sldId id="646" r:id="rId11"/>
    <p:sldId id="647" r:id="rId12"/>
    <p:sldId id="648" r:id="rId13"/>
    <p:sldId id="649" r:id="rId14"/>
    <p:sldId id="650" r:id="rId15"/>
    <p:sldId id="651" r:id="rId16"/>
    <p:sldId id="652" r:id="rId17"/>
    <p:sldId id="683" r:id="rId18"/>
    <p:sldId id="427" r:id="rId19"/>
    <p:sldId id="446" r:id="rId20"/>
    <p:sldId id="638" r:id="rId21"/>
    <p:sldId id="639" r:id="rId22"/>
    <p:sldId id="640" r:id="rId23"/>
    <p:sldId id="641" r:id="rId24"/>
    <p:sldId id="448" r:id="rId25"/>
    <p:sldId id="447" r:id="rId26"/>
    <p:sldId id="449" r:id="rId27"/>
    <p:sldId id="451" r:id="rId28"/>
    <p:sldId id="619" r:id="rId29"/>
    <p:sldId id="620" r:id="rId30"/>
    <p:sldId id="617" r:id="rId31"/>
    <p:sldId id="450" r:id="rId32"/>
    <p:sldId id="452" r:id="rId33"/>
    <p:sldId id="453" r:id="rId34"/>
    <p:sldId id="621" r:id="rId35"/>
    <p:sldId id="713" r:id="rId36"/>
    <p:sldId id="454" r:id="rId37"/>
    <p:sldId id="455" r:id="rId38"/>
    <p:sldId id="456" r:id="rId39"/>
    <p:sldId id="457" r:id="rId40"/>
    <p:sldId id="323" r:id="rId41"/>
  </p:sldIdLst>
  <p:sldSz cx="12192000" cy="6858000"/>
  <p:notesSz cx="6858000" cy="9144000"/>
  <p:custDataLst>
    <p:tags r:id="rId4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uawei" initials="h" lastIdx="3"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56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gs" Target="tags/tag1.xml"/><Relationship Id="rId45" Type="http://schemas.openxmlformats.org/officeDocument/2006/relationships/commentAuthors" Target="commentAuthors.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1"/>
            <a:ext cx="2743200" cy="365125"/>
          </a:xfrm>
          <a:prstGeom prst="rect">
            <a:avLst/>
          </a:prstGeom>
        </p:spPr>
        <p:txBody>
          <a:bodyPr/>
          <a:lstStyle/>
          <a:p>
            <a:fld id="{15FEFEF6-6E32-41A3-B93A-E3F70D07DB2F}" type="datetimeFigureOut">
              <a:rPr lang="zh-CN" altLang="en-US" smtClean="0"/>
            </a:fld>
            <a:endParaRPr lang="zh-CN" altLang="en-US"/>
          </a:p>
        </p:txBody>
      </p:sp>
      <p:sp>
        <p:nvSpPr>
          <p:cNvPr id="5" name="页脚占位符 4"/>
          <p:cNvSpPr>
            <a:spLocks noGrp="1"/>
          </p:cNvSpPr>
          <p:nvPr>
            <p:ph type="ftr" sz="quarter" idx="11"/>
          </p:nvPr>
        </p:nvSpPr>
        <p:spPr>
          <a:xfrm>
            <a:off x="4038600" y="6356351"/>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1"/>
            <a:ext cx="2743200" cy="365125"/>
          </a:xfrm>
          <a:prstGeom prst="rect">
            <a:avLst/>
          </a:prstGeom>
        </p:spPr>
        <p:txBody>
          <a:bodyPr/>
          <a:lstStyle/>
          <a:p>
            <a:fld id="{CD2F3698-8ACB-4808-BEB0-7C3E95743321}"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矩形 12"/>
          <p:cNvSpPr/>
          <p:nvPr userDrawn="1"/>
        </p:nvSpPr>
        <p:spPr>
          <a:xfrm>
            <a:off x="0" y="-1"/>
            <a:ext cx="12205979" cy="3723355"/>
          </a:xfrm>
          <a:prstGeom prst="rect">
            <a:avLst/>
          </a:prstGeom>
          <a:solidFill>
            <a:srgbClr val="0118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8" name="Title 36"/>
          <p:cNvSpPr txBox="1"/>
          <p:nvPr userDrawn="1"/>
        </p:nvSpPr>
        <p:spPr>
          <a:xfrm>
            <a:off x="223707" y="2590897"/>
            <a:ext cx="11733343" cy="1132459"/>
          </a:xfrm>
          <a:prstGeom prst="rect">
            <a:avLst/>
          </a:prstGeom>
        </p:spPr>
        <p:txBody>
          <a:bodyPr lIns="0" rIns="0" anchor="b"/>
          <a:lstStyle>
            <a:lvl1pPr algn="ctr" defTabSz="914400" rtl="0" eaLnBrk="1" latinLnBrk="0" hangingPunct="1">
              <a:lnSpc>
                <a:spcPct val="90000"/>
              </a:lnSpc>
              <a:spcBef>
                <a:spcPct val="0"/>
              </a:spcBef>
              <a:buNone/>
              <a:defRPr sz="4400" b="1" kern="1200" baseline="0">
                <a:solidFill>
                  <a:srgbClr val="FFFFFF"/>
                </a:solidFill>
                <a:latin typeface="+mj-lt"/>
                <a:ea typeface="+mj-ea"/>
                <a:cs typeface="+mj-cs"/>
              </a:defRPr>
            </a:lvl1pPr>
          </a:lstStyle>
          <a:p>
            <a:endParaRPr lang="en-US" sz="4400" dirty="0"/>
          </a:p>
        </p:txBody>
      </p:sp>
      <p:sp>
        <p:nvSpPr>
          <p:cNvPr id="9" name="Text Placeholder 39"/>
          <p:cNvSpPr txBox="1"/>
          <p:nvPr userDrawn="1"/>
        </p:nvSpPr>
        <p:spPr>
          <a:xfrm>
            <a:off x="223708" y="4325938"/>
            <a:ext cx="11733341" cy="1542162"/>
          </a:xfrm>
          <a:prstGeom prst="rect">
            <a:avLst/>
          </a:prstGeom>
        </p:spPr>
        <p:txBody>
          <a:bodyPr lIns="0" rIns="0">
            <a:noAutofit/>
          </a:bodyPr>
          <a:lstStyle>
            <a:lvl1pPr marL="0" indent="0" algn="ctr" defTabSz="914400" rtl="0" eaLnBrk="1" latinLnBrk="0" hangingPunct="1">
              <a:lnSpc>
                <a:spcPct val="90000"/>
              </a:lnSpc>
              <a:spcBef>
                <a:spcPts val="1000"/>
              </a:spcBef>
              <a:buFont typeface="Arial" panose="020B0604020202020204" pitchFamily="34" charset="0"/>
              <a:buNone/>
              <a:defRPr sz="2400" b="1" kern="1200" baseline="0">
                <a:solidFill>
                  <a:srgbClr val="31337D"/>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pic>
        <p:nvPicPr>
          <p:cNvPr id="11" name="图片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7536" y="476672"/>
            <a:ext cx="6673253" cy="1028934"/>
          </a:xfrm>
          <a:prstGeom prst="rect">
            <a:avLst/>
          </a:prstGeom>
        </p:spPr>
      </p:pic>
      <p:pic>
        <p:nvPicPr>
          <p:cNvPr id="12" name="图片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02904" y="476672"/>
            <a:ext cx="5589273" cy="102893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nvSpPr>
        <p:spPr>
          <a:xfrm>
            <a:off x="0" y="0"/>
            <a:ext cx="12205979" cy="784800"/>
          </a:xfrm>
          <a:prstGeom prst="rect">
            <a:avLst/>
          </a:prstGeom>
          <a:solidFill>
            <a:srgbClr val="0118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0" lang="zh-CN" altLang="zh-CN" sz="3200" b="1"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mn-cs"/>
              </a:rPr>
              <a:t>第</a:t>
            </a:r>
            <a:r>
              <a:rPr kumimoji="0" lang="zh-CN" altLang="en-US" sz="3200" b="1"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mn-cs"/>
              </a:rPr>
              <a:t>八</a:t>
            </a:r>
            <a:r>
              <a:rPr kumimoji="0" lang="zh-CN" altLang="zh-CN" sz="3200" b="1"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mn-cs"/>
              </a:rPr>
              <a:t>章</a:t>
            </a:r>
            <a:r>
              <a:rPr kumimoji="0" lang="en-US" altLang="zh-CN" sz="3200" b="1"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mn-cs"/>
              </a:rPr>
              <a:t>  </a:t>
            </a:r>
            <a:r>
              <a:rPr kumimoji="0" lang="zh-CN" altLang="en-US" sz="3200" b="1" i="0" u="none" strike="noStrike" kern="1200" cap="none" spc="0" normalizeH="0" baseline="0" noProof="0">
                <a:ln>
                  <a:noFill/>
                </a:ln>
                <a:solidFill>
                  <a:prstClr val="white"/>
                </a:solidFill>
                <a:effectLst/>
                <a:uLnTx/>
                <a:uFillTx/>
                <a:latin typeface="楷体" panose="02010609060101010101" pitchFamily="49" charset="-122"/>
                <a:ea typeface="楷体" panose="02010609060101010101" pitchFamily="49" charset="-122"/>
                <a:cs typeface="+mn-cs"/>
              </a:rPr>
              <a:t>采暖通风与空气调节</a:t>
            </a:r>
            <a:endParaRPr kumimoji="1" lang="zh-CN" altLang="en-US" sz="1800"/>
          </a:p>
        </p:txBody>
      </p:sp>
      <p:pic>
        <p:nvPicPr>
          <p:cNvPr id="8" name="图片 7"/>
          <p:cNvPicPr>
            <a:picLocks noChangeAspect="1"/>
          </p:cNvPicPr>
          <p:nvPr userDrawn="1"/>
        </p:nvPicPr>
        <p:blipFill rotWithShape="1">
          <a:blip r:embed="rId3">
            <a:extLst>
              <a:ext uri="{28A0092B-C50C-407E-A947-70E740481C1C}">
                <a14:useLocalDpi xmlns:a14="http://schemas.microsoft.com/office/drawing/2010/main" val="0"/>
              </a:ext>
            </a:extLst>
          </a:blip>
          <a:srcRect r="74755"/>
          <a:stretch>
            <a:fillRect/>
          </a:stretch>
        </p:blipFill>
        <p:spPr>
          <a:xfrm>
            <a:off x="12379" y="44704"/>
            <a:ext cx="987359" cy="720000"/>
          </a:xfrm>
          <a:prstGeom prst="rect">
            <a:avLst/>
          </a:prstGeom>
        </p:spPr>
      </p:pic>
    </p:spTree>
  </p:cSld>
  <p:clrMap bg1="lt1" tx1="dk1" bg2="lt2" tx2="dk2" accent1="accent1" accent2="accent2" accent3="accent3" accent4="accent4" accent5="accent5" accent6="accent6" hlink="hlink" folHlink="folHlink"/>
  <p:sldLayoutIdLst>
    <p:sldLayoutId id="2147483651" r:id="rId1"/>
    <p:sldLayoutId id="2147483652"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091114" y="4037662"/>
            <a:ext cx="1866900" cy="1753235"/>
          </a:xfrm>
          <a:prstGeom prst="rect">
            <a:avLst/>
          </a:prstGeom>
          <a:noFill/>
        </p:spPr>
        <p:txBody>
          <a:bodyPr wrap="none" rtlCol="0">
            <a:spAutoFit/>
          </a:bodyPr>
          <a:lstStyle/>
          <a:p>
            <a:pPr algn="ctr">
              <a:lnSpc>
                <a:spcPct val="150000"/>
              </a:lnSpc>
            </a:pPr>
            <a:r>
              <a:rPr lang="zh-CN" altLang="en-US" sz="2800" b="1" dirty="0">
                <a:solidFill>
                  <a:srgbClr val="003366"/>
                </a:solidFill>
                <a:latin typeface="华文楷体" panose="02010600040101010101" charset="-122"/>
                <a:ea typeface="华文楷体" panose="02010600040101010101" charset="-122"/>
                <a:cs typeface="Times New Roman" panose="02020603050405020304" pitchFamily="18" charset="0"/>
              </a:rPr>
              <a:t>刘志宝</a:t>
            </a:r>
            <a:endParaRPr lang="en-US" altLang="zh-CN" sz="22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a:p>
            <a:pPr algn="ctr">
              <a:lnSpc>
                <a:spcPct val="150000"/>
              </a:lnSpc>
            </a:pPr>
            <a:r>
              <a:rPr lang="en-US" altLang="zh-CN" sz="22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15853177979</a:t>
            </a:r>
            <a:endParaRPr lang="en-US" altLang="zh-CN" sz="22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a:p>
            <a:pPr algn="ctr">
              <a:lnSpc>
                <a:spcPct val="150000"/>
              </a:lnSpc>
            </a:pPr>
            <a:r>
              <a:rPr lang="zh-CN" altLang="en-US" sz="22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rPr>
              <a:t>齐鲁工业大学</a:t>
            </a:r>
            <a:endParaRPr lang="en-US" altLang="zh-CN" sz="2200" b="1" dirty="0">
              <a:solidFill>
                <a:srgbClr val="003366"/>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矩形 3"/>
          <p:cNvSpPr/>
          <p:nvPr/>
        </p:nvSpPr>
        <p:spPr>
          <a:xfrm>
            <a:off x="4871720" y="5589270"/>
            <a:ext cx="2252345" cy="553085"/>
          </a:xfrm>
          <a:prstGeom prst="rect">
            <a:avLst/>
          </a:prstGeom>
        </p:spPr>
        <p:txBody>
          <a:bodyPr wrap="square">
            <a:spAutoFit/>
          </a:bodyPr>
          <a:lstStyle/>
          <a:p>
            <a:pPr algn="ctr">
              <a:lnSpc>
                <a:spcPct val="150000"/>
              </a:lnSpc>
            </a:pPr>
            <a:r>
              <a:rPr lang="en-US" altLang="zh-CN" sz="2000" b="1" dirty="0">
                <a:solidFill>
                  <a:srgbClr val="003366"/>
                </a:solidFill>
                <a:latin typeface="Times New Roman" panose="02020603050405020304" pitchFamily="18" charset="0"/>
                <a:ea typeface="黑体" panose="02010609060101010101" pitchFamily="49" charset="-122"/>
                <a:cs typeface="Times New Roman" panose="02020603050405020304" pitchFamily="18" charset="0"/>
              </a:rPr>
              <a:t>  2023-2024-2</a:t>
            </a:r>
            <a:endParaRPr lang="en-US" altLang="zh-CN" sz="2000" b="1" dirty="0">
              <a:solidFill>
                <a:srgbClr val="003366"/>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文本框 5"/>
          <p:cNvSpPr txBox="1"/>
          <p:nvPr/>
        </p:nvSpPr>
        <p:spPr>
          <a:xfrm>
            <a:off x="1884170" y="2422629"/>
            <a:ext cx="8280786" cy="706755"/>
          </a:xfrm>
          <a:prstGeom prst="rect">
            <a:avLst/>
          </a:prstGeom>
          <a:noFill/>
        </p:spPr>
        <p:txBody>
          <a:bodyPr wrap="square" rtlCol="0">
            <a:spAutoFit/>
          </a:bodyPr>
          <a:lstStyle/>
          <a:p>
            <a:pPr algn="ctr"/>
            <a:r>
              <a:rPr lang="zh-CN" altLang="en-US" sz="4000" dirty="0">
                <a:solidFill>
                  <a:prstClr val="white"/>
                </a:solidFill>
                <a:latin typeface="华文新魏" panose="02010800040101010101" charset="-122"/>
                <a:ea typeface="华文新魏" panose="02010800040101010101" charset="-122"/>
                <a:cs typeface="Times New Roman" panose="02020603050405020304" pitchFamily="18" charset="0"/>
              </a:rPr>
              <a:t>化工设计</a:t>
            </a:r>
            <a:endParaRPr lang="zh-CN" altLang="en-US" sz="4000" dirty="0">
              <a:solidFill>
                <a:prstClr val="white"/>
              </a:solidFill>
              <a:latin typeface="华文新魏" panose="02010800040101010101" charset="-122"/>
              <a:ea typeface="华文新魏" panose="02010800040101010101"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448310" y="1061720"/>
            <a:ext cx="11352530" cy="4669790"/>
          </a:xfrm>
        </p:spPr>
        <p:txBody>
          <a:bodyPr/>
          <a:p>
            <a:pPr indent="0" fontAlgn="auto">
              <a:lnSpc>
                <a:spcPts val="3500"/>
              </a:lnSpc>
            </a:pPr>
            <a:r>
              <a:rPr lang="en-US" altLang="zh-CN" sz="2400">
                <a:latin typeface="华文楷体" panose="02010600040101010101" charset="-122"/>
                <a:ea typeface="华文楷体" panose="02010600040101010101" charset="-122"/>
              </a:rPr>
              <a:t>    8.</a:t>
            </a:r>
            <a:r>
              <a:rPr lang="zh-CN" altLang="en-US" sz="2400">
                <a:latin typeface="华文楷体" panose="02010600040101010101" charset="-122"/>
                <a:ea typeface="华文楷体" panose="02010600040101010101" charset="-122"/>
              </a:rPr>
              <a:t>燃气红外线辐射采暖系统，应在便于操作的位置设置能直接切断采暖系统及燃气供应系统的控制开关；有通风机时，通风机与采暖系统应设置联锁。为了降低运行能耗，宜采用</a:t>
            </a:r>
            <a:r>
              <a:rPr lang="zh-CN" altLang="en-US" sz="2400">
                <a:solidFill>
                  <a:srgbClr val="FF0000"/>
                </a:solidFill>
                <a:latin typeface="华文楷体" panose="02010600040101010101" charset="-122"/>
                <a:ea typeface="华文楷体" panose="02010600040101010101" charset="-122"/>
              </a:rPr>
              <a:t>定温</a:t>
            </a:r>
            <a:r>
              <a:rPr lang="zh-CN" altLang="en-US" sz="2400">
                <a:latin typeface="华文楷体" panose="02010600040101010101" charset="-122"/>
                <a:ea typeface="华文楷体" panose="02010600040101010101" charset="-122"/>
              </a:rPr>
              <a:t>、</a:t>
            </a:r>
            <a:r>
              <a:rPr lang="zh-CN" altLang="en-US" sz="2400">
                <a:solidFill>
                  <a:srgbClr val="FF0000"/>
                </a:solidFill>
                <a:latin typeface="华文楷体" panose="02010600040101010101" charset="-122"/>
                <a:ea typeface="华文楷体" panose="02010600040101010101" charset="-122"/>
              </a:rPr>
              <a:t>定时</a:t>
            </a:r>
            <a:r>
              <a:rPr lang="zh-CN" altLang="en-US" sz="2400">
                <a:latin typeface="华文楷体" panose="02010600040101010101" charset="-122"/>
                <a:ea typeface="华文楷体" panose="02010600040101010101" charset="-122"/>
              </a:rPr>
              <a:t>、</a:t>
            </a:r>
            <a:r>
              <a:rPr lang="zh-CN" altLang="en-US" sz="2400">
                <a:solidFill>
                  <a:srgbClr val="FF0000"/>
                </a:solidFill>
                <a:latin typeface="华文楷体" panose="02010600040101010101" charset="-122"/>
                <a:ea typeface="华文楷体" panose="02010600040101010101" charset="-122"/>
              </a:rPr>
              <a:t>分区域</a:t>
            </a:r>
            <a:r>
              <a:rPr lang="zh-CN" altLang="en-US" sz="2400">
                <a:latin typeface="华文楷体" panose="02010600040101010101" charset="-122"/>
                <a:ea typeface="华文楷体" panose="02010600040101010101" charset="-122"/>
              </a:rPr>
              <a:t>等的自动控制措施。</a:t>
            </a:r>
            <a:endParaRPr lang="zh-CN" altLang="en-US" sz="2400">
              <a:latin typeface="华文楷体" panose="02010600040101010101" charset="-122"/>
              <a:ea typeface="华文楷体" panose="02010600040101010101" charset="-122"/>
            </a:endParaRPr>
          </a:p>
          <a:p>
            <a:pPr indent="0" fontAlgn="auto">
              <a:lnSpc>
                <a:spcPts val="3500"/>
              </a:lnSpc>
            </a:pPr>
            <a:r>
              <a:rPr lang="en-US" altLang="zh-CN" sz="2400">
                <a:latin typeface="华文楷体" panose="02010600040101010101" charset="-122"/>
                <a:ea typeface="华文楷体" panose="02010600040101010101" charset="-122"/>
              </a:rPr>
              <a:t>    9.</a:t>
            </a:r>
            <a:r>
              <a:rPr lang="zh-CN" altLang="en-US" sz="2400">
                <a:latin typeface="华文楷体" panose="02010600040101010101" charset="-122"/>
                <a:ea typeface="华文楷体" panose="02010600040101010101" charset="-122"/>
              </a:rPr>
              <a:t>低温热水地板辐射采暖的设计水温不应超过60℃,供、回水温差宜不大于10℃。</a:t>
            </a:r>
            <a:endParaRPr lang="zh-CN" altLang="en-US" sz="2400">
              <a:latin typeface="华文楷体" panose="02010600040101010101" charset="-122"/>
              <a:ea typeface="华文楷体" panose="02010600040101010101" charset="-122"/>
            </a:endParaRPr>
          </a:p>
          <a:p>
            <a:pPr indent="0" fontAlgn="auto">
              <a:lnSpc>
                <a:spcPts val="3500"/>
              </a:lnSpc>
            </a:pPr>
            <a:r>
              <a:rPr lang="en-US" altLang="zh-CN" sz="2400">
                <a:latin typeface="华文楷体" panose="02010600040101010101" charset="-122"/>
                <a:ea typeface="华文楷体" panose="02010600040101010101" charset="-122"/>
              </a:rPr>
              <a:t>    10.</a:t>
            </a:r>
            <a:r>
              <a:rPr lang="zh-CN" altLang="en-US" sz="2400">
                <a:latin typeface="华文楷体" panose="02010600040101010101" charset="-122"/>
                <a:ea typeface="华文楷体" panose="02010600040101010101" charset="-122"/>
              </a:rPr>
              <a:t>地板辐射采暖加热管的材质和壁厚的选择，应根据工程的耐久年限、管材的性能、管材的累计使用时间以及系统的运行水温、水质和工作压力等条件确定。</a:t>
            </a:r>
            <a:endParaRPr lang="zh-CN" altLang="en-US" sz="2400">
              <a:latin typeface="华文楷体" panose="02010600040101010101" charset="-122"/>
              <a:ea typeface="华文楷体" panose="02010600040101010101" charset="-122"/>
            </a:endParaRPr>
          </a:p>
          <a:p>
            <a:pPr indent="0" fontAlgn="auto">
              <a:lnSpc>
                <a:spcPts val="3500"/>
              </a:lnSpc>
            </a:pPr>
            <a:r>
              <a:rPr lang="en-US" altLang="zh-CN" sz="2400">
                <a:latin typeface="华文楷体" panose="02010600040101010101" charset="-122"/>
                <a:ea typeface="华文楷体" panose="02010600040101010101" charset="-122"/>
              </a:rPr>
              <a:t>    11.</a:t>
            </a:r>
            <a:r>
              <a:rPr lang="zh-CN" altLang="en-US" sz="2400">
                <a:latin typeface="华文楷体" panose="02010600040101010101" charset="-122"/>
                <a:ea typeface="华文楷体" panose="02010600040101010101" charset="-122"/>
              </a:rPr>
              <a:t>电热散热装置应具有</a:t>
            </a:r>
            <a:r>
              <a:rPr lang="zh-CN" altLang="en-US" sz="2400" u="sng">
                <a:latin typeface="华文楷体" panose="02010600040101010101" charset="-122"/>
                <a:ea typeface="华文楷体" panose="02010600040101010101" charset="-122"/>
              </a:rPr>
              <a:t>温度调节</a:t>
            </a:r>
            <a:r>
              <a:rPr lang="zh-CN" altLang="en-US" sz="2400">
                <a:latin typeface="华文楷体" panose="02010600040101010101" charset="-122"/>
                <a:ea typeface="华文楷体" panose="02010600040101010101" charset="-122"/>
              </a:rPr>
              <a:t>、</a:t>
            </a:r>
            <a:r>
              <a:rPr lang="zh-CN" altLang="en-US" sz="2400" u="sng">
                <a:latin typeface="华文楷体" panose="02010600040101010101" charset="-122"/>
                <a:ea typeface="华文楷体" panose="02010600040101010101" charset="-122"/>
              </a:rPr>
              <a:t>过热</a:t>
            </a:r>
            <a:r>
              <a:rPr lang="zh-CN" altLang="en-US" sz="2400">
                <a:latin typeface="华文楷体" panose="02010600040101010101" charset="-122"/>
                <a:ea typeface="华文楷体" panose="02010600040101010101" charset="-122"/>
              </a:rPr>
              <a:t>与</a:t>
            </a:r>
            <a:r>
              <a:rPr lang="zh-CN" altLang="en-US" sz="2400" u="sng">
                <a:latin typeface="华文楷体" panose="02010600040101010101" charset="-122"/>
                <a:ea typeface="华文楷体" panose="02010600040101010101" charset="-122"/>
              </a:rPr>
              <a:t>防水</a:t>
            </a:r>
            <a:r>
              <a:rPr lang="zh-CN" altLang="en-US" sz="2400">
                <a:latin typeface="华文楷体" panose="02010600040101010101" charset="-122"/>
                <a:ea typeface="华文楷体" panose="02010600040101010101" charset="-122"/>
              </a:rPr>
              <a:t>等自动保护功能。</a:t>
            </a:r>
            <a:endParaRPr lang="zh-CN" altLang="en-US" sz="2400">
              <a:latin typeface="华文楷体" panose="02010600040101010101" charset="-122"/>
              <a:ea typeface="华文楷体" panose="02010600040101010101" charset="-122"/>
            </a:endParaRPr>
          </a:p>
          <a:p>
            <a:pPr indent="0" fontAlgn="auto">
              <a:lnSpc>
                <a:spcPts val="3500"/>
              </a:lnSpc>
            </a:pPr>
            <a:r>
              <a:rPr lang="en-US" altLang="zh-CN" sz="2400">
                <a:latin typeface="华文楷体" panose="02010600040101010101" charset="-122"/>
                <a:ea typeface="华文楷体" panose="02010600040101010101" charset="-122"/>
              </a:rPr>
              <a:t>    12.根据不同使用条件，电采暖系统应设置不同类型的温控装置和安全保护装置。  </a:t>
            </a:r>
            <a:endParaRPr lang="en-US" altLang="zh-CN" sz="2400">
              <a:latin typeface="华文楷体" panose="02010600040101010101" charset="-122"/>
              <a:ea typeface="华文楷体" panose="02010600040101010101" charset="-122"/>
            </a:endParaRPr>
          </a:p>
          <a:p>
            <a:pPr indent="0" fontAlgn="auto">
              <a:lnSpc>
                <a:spcPts val="3500"/>
              </a:lnSpc>
            </a:pPr>
            <a:r>
              <a:rPr lang="en-US" altLang="zh-CN" sz="2400">
                <a:latin typeface="华文楷体" panose="02010600040101010101" charset="-122"/>
                <a:ea typeface="华文楷体" panose="02010600040101010101" charset="-122"/>
              </a:rPr>
              <a:t>    绝热层、龙骨等配件的选用及系统的使用环境，应满足建筑防火要求。</a:t>
            </a:r>
            <a:endParaRPr lang="en-US" altLang="zh-CN" sz="2400">
              <a:latin typeface="华文楷体" panose="02010600040101010101" charset="-122"/>
              <a:ea typeface="华文楷体" panose="0201060004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433070" y="904875"/>
            <a:ext cx="11345545" cy="5496560"/>
          </a:xfrm>
        </p:spPr>
        <p:txBody>
          <a:bodyPr/>
          <a:p>
            <a:pPr indent="0" fontAlgn="auto">
              <a:lnSpc>
                <a:spcPts val="3500"/>
              </a:lnSpc>
            </a:pPr>
            <a:r>
              <a:rPr lang="en-US" altLang="zh-CN" sz="2400" b="1" smtClean="0">
                <a:latin typeface="华文楷体" panose="02010600040101010101" charset="-122"/>
                <a:ea typeface="华文楷体" panose="02010600040101010101" charset="-122"/>
              </a:rPr>
              <a:t>    </a:t>
            </a:r>
            <a:r>
              <a:rPr lang="zh-CN" altLang="en-US" sz="2400" b="1" smtClean="0">
                <a:latin typeface="华文楷体" panose="02010600040101010101" charset="-122"/>
                <a:ea typeface="华文楷体" panose="02010600040101010101" charset="-122"/>
              </a:rPr>
              <a:t>四、热风采暖</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a:latin typeface="华文楷体" panose="02010600040101010101" charset="-122"/>
                <a:ea typeface="华文楷体" panose="02010600040101010101" charset="-122"/>
              </a:rPr>
              <a:t>    1. </a:t>
            </a:r>
            <a:r>
              <a:rPr lang="zh-CN" altLang="en-US" sz="2400" smtClean="0">
                <a:latin typeface="华文楷体" panose="02010600040101010101" charset="-122"/>
                <a:ea typeface="华文楷体" panose="02010600040101010101" charset="-122"/>
              </a:rPr>
              <a:t>符合下列条件之一时，应采用热风采暖：</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⑴散热器采暖不符合安全、卫生要求，必须采用全新风送热风时。</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⑵能与设机械排风的生产车间冬季补风系统合并时。</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⑶利用循环空气采暖，技术经济合理时。</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⑷生产车间建筑体积大，采用其他采暖形式不能满足温度要求时。</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2.</a:t>
            </a:r>
            <a:r>
              <a:rPr lang="zh-CN" altLang="en-US" sz="2400" smtClean="0">
                <a:latin typeface="华文楷体" panose="02010600040101010101" charset="-122"/>
                <a:ea typeface="华文楷体" panose="02010600040101010101" charset="-122"/>
              </a:rPr>
              <a:t>全新风热风采暖应充分利用机械排风中的热量。</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3.</a:t>
            </a:r>
            <a:r>
              <a:rPr lang="zh-CN" altLang="en-US" sz="2400" smtClean="0">
                <a:latin typeface="华文楷体" panose="02010600040101010101" charset="-122"/>
                <a:ea typeface="华文楷体" panose="02010600040101010101" charset="-122"/>
              </a:rPr>
              <a:t>当工艺停止生产时，仍需保持一定的室温，而未设散热器值班采暖时，热风采暖系统或运行设备应不少于2套，每套系统应能保证工艺停止生产时最低室温要求。</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4.</a:t>
            </a:r>
            <a:r>
              <a:rPr lang="zh-CN" altLang="en-US" sz="2400" smtClean="0">
                <a:latin typeface="华文楷体" panose="02010600040101010101" charset="-122"/>
                <a:ea typeface="华文楷体" panose="02010600040101010101" charset="-122"/>
              </a:rPr>
              <a:t>符合下列条件之一时，可设置热空气幕：</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⑴工艺生产要求不允许降低室内温度，且又不能设置门斗或前室的外门时。</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⑵经技术经济比较合理时。</a:t>
            </a:r>
            <a:endParaRPr lang="zh-CN" altLang="en-US" sz="2400" smtClean="0">
              <a:latin typeface="华文楷体" panose="02010600040101010101" charset="-122"/>
              <a:ea typeface="华文楷体" panose="02010600040101010101" charset="-122"/>
            </a:endParaRPr>
          </a:p>
          <a:p>
            <a:pPr indent="0" fontAlgn="auto">
              <a:lnSpc>
                <a:spcPts val="3500"/>
              </a:lnSpc>
            </a:pPr>
            <a:endParaRPr lang="zh-CN" altLang="en-US" sz="2400" smtClean="0">
              <a:latin typeface="华文楷体" panose="02010600040101010101" charset="-122"/>
              <a:ea typeface="华文楷体" panose="0201060004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337185" y="994410"/>
            <a:ext cx="11440795" cy="5213985"/>
          </a:xfrm>
        </p:spPr>
        <p:txBody>
          <a:bodyPr/>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⑶</a:t>
            </a:r>
            <a:r>
              <a:rPr lang="zh-CN" altLang="en-US" sz="2400" smtClean="0">
                <a:latin typeface="华文楷体" panose="02010600040101010101" charset="-122"/>
                <a:ea typeface="华文楷体" panose="02010600040101010101" charset="-122"/>
                <a:sym typeface="+mn-ea"/>
              </a:rPr>
              <a:t>严寒地区、寒冷地区的生产厂房和仓库无门斗或前室的大门，每班开启时间在40min以上时。</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⑷严寒地区设置空气调节系统的公共建筑物的外门入口处。</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5.</a:t>
            </a:r>
            <a:r>
              <a:rPr lang="zh-CN" altLang="en-US" sz="2400" smtClean="0">
                <a:latin typeface="华文楷体" panose="02010600040101010101" charset="-122"/>
                <a:ea typeface="华文楷体" panose="02010600040101010101" charset="-122"/>
              </a:rPr>
              <a:t>热空气幕的送风方式应满足以下要求：</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⑴生产厂房和仓库外门宽度小于3m时，宜采用单侧送风。</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⑵生产厂房和仓库外门宽度等于或大于3m时，宜采用双侧送风。</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⑶当受条件限制不能采用侧面送风时，宜采用由上向下送风。</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6.</a:t>
            </a:r>
            <a:r>
              <a:rPr lang="zh-CN" altLang="en-US" sz="2400" smtClean="0">
                <a:latin typeface="华文楷体" panose="02010600040101010101" charset="-122"/>
                <a:ea typeface="华文楷体" panose="02010600040101010101" charset="-122"/>
              </a:rPr>
              <a:t>热空气幕的喷嘴，应贴近大门；当喷嘴不能靠近大门时，门框与喷嘴之间应设挡板。</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7.</a:t>
            </a:r>
            <a:r>
              <a:rPr lang="zh-CN" altLang="en-US" sz="2400" smtClean="0">
                <a:latin typeface="华文楷体" panose="02010600040101010101" charset="-122"/>
                <a:ea typeface="华文楷体" panose="02010600040101010101" charset="-122"/>
              </a:rPr>
              <a:t>生产厂房和仓库外门设置的热空气幕，应设便于启闭的开关装置，必要时宜与门的启闭联锁。</a:t>
            </a:r>
            <a:endParaRPr lang="zh-CN" altLang="en-US" sz="2400" smtClean="0">
              <a:latin typeface="华文楷体" panose="02010600040101010101" charset="-122"/>
              <a:ea typeface="华文楷体" panose="0201060004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537210" y="965200"/>
            <a:ext cx="11225530" cy="5398770"/>
          </a:xfrm>
        </p:spPr>
        <p:txBody>
          <a:bodyPr/>
          <a:p>
            <a:pPr indent="0" fontAlgn="auto">
              <a:lnSpc>
                <a:spcPts val="3500"/>
              </a:lnSpc>
            </a:pPr>
            <a:r>
              <a:rPr lang="en-US" altLang="zh-CN" sz="2400" b="1" smtClean="0">
                <a:latin typeface="华文楷体" panose="02010600040101010101" charset="-122"/>
                <a:ea typeface="华文楷体" panose="02010600040101010101" charset="-122"/>
                <a:sym typeface="+mn-ea"/>
              </a:rPr>
              <a:t>    </a:t>
            </a:r>
            <a:r>
              <a:rPr lang="zh-CN" sz="2400" b="1" smtClean="0">
                <a:latin typeface="华文楷体" panose="02010600040101010101" charset="-122"/>
                <a:ea typeface="华文楷体" panose="02010600040101010101" charset="-122"/>
                <a:sym typeface="+mn-ea"/>
              </a:rPr>
              <a:t>五、采暖管道</a:t>
            </a:r>
            <a:endParaRPr lang="zh-CN" sz="2400" b="1" smtClean="0">
              <a:latin typeface="华文楷体" panose="02010600040101010101" charset="-122"/>
              <a:ea typeface="华文楷体" panose="02010600040101010101" charset="-122"/>
              <a:sym typeface="+mn-ea"/>
            </a:endParaRPr>
          </a:p>
          <a:p>
            <a:pPr indent="0" fontAlgn="auto">
              <a:lnSpc>
                <a:spcPts val="3500"/>
              </a:lnSpc>
            </a:pPr>
            <a:r>
              <a:rPr lang="en-US" altLang="zh-CN" sz="2400">
                <a:latin typeface="华文楷体" panose="02010600040101010101" charset="-122"/>
                <a:ea typeface="华文楷体" panose="02010600040101010101" charset="-122"/>
              </a:rPr>
              <a:t>    1.热水和蒸气采暖管道，应采用明装。有燃烧和爆炸危险的生产厂房和仓库，采暖管道不应设在地沟内；如必须设置在地沟内，地沟应采取填砂等防止可爆气体集聚的措施。</a:t>
            </a:r>
            <a:endParaRPr lang="en-US" altLang="zh-CN" sz="2400">
              <a:latin typeface="华文楷体" panose="02010600040101010101" charset="-122"/>
              <a:ea typeface="华文楷体" panose="02010600040101010101" charset="-122"/>
            </a:endParaRPr>
          </a:p>
          <a:p>
            <a:pPr indent="0" fontAlgn="auto">
              <a:lnSpc>
                <a:spcPts val="3500"/>
              </a:lnSpc>
            </a:pPr>
            <a:r>
              <a:rPr lang="en-US" altLang="zh-CN" sz="2400">
                <a:latin typeface="华文楷体" panose="02010600040101010101" charset="-122"/>
                <a:ea typeface="华文楷体" panose="02010600040101010101" charset="-122"/>
              </a:rPr>
              <a:t>    2.采暖管道不得与输送可燃气体、腐蚀性气体或闪点低于及等于120℃的可燃液体管道在同一管沟内敷设。</a:t>
            </a:r>
            <a:endParaRPr lang="en-US" altLang="zh-CN" sz="2400">
              <a:latin typeface="华文楷体" panose="02010600040101010101" charset="-122"/>
              <a:ea typeface="华文楷体" panose="02010600040101010101" charset="-122"/>
            </a:endParaRPr>
          </a:p>
          <a:p>
            <a:pPr indent="0" fontAlgn="auto">
              <a:lnSpc>
                <a:spcPts val="3500"/>
              </a:lnSpc>
            </a:pPr>
            <a:r>
              <a:rPr lang="en-US" altLang="zh-CN" sz="2400">
                <a:latin typeface="华文楷体" panose="02010600040101010101" charset="-122"/>
                <a:ea typeface="华文楷体" panose="02010600040101010101" charset="-122"/>
              </a:rPr>
              <a:t>    3.采暖管道不应穿过放散与之接触能引起燃烧或爆炸危险物质的房间。如必须穿过，采暖管道应采用不燃烧材料保温。</a:t>
            </a:r>
            <a:endParaRPr lang="en-US" altLang="zh-CN" sz="2400">
              <a:latin typeface="华文楷体" panose="02010600040101010101" charset="-122"/>
              <a:ea typeface="华文楷体" panose="02010600040101010101" charset="-122"/>
            </a:endParaRPr>
          </a:p>
          <a:p>
            <a:pPr indent="0" fontAlgn="auto">
              <a:lnSpc>
                <a:spcPts val="3500"/>
              </a:lnSpc>
            </a:pPr>
            <a:r>
              <a:rPr lang="en-US" altLang="zh-CN" sz="2400">
                <a:latin typeface="华文楷体" panose="02010600040101010101" charset="-122"/>
                <a:ea typeface="华文楷体" panose="02010600040101010101" charset="-122"/>
              </a:rPr>
              <a:t>    4.散热器采暖的管道及热风采暖的管道，在一般情况下应分设。当局部散热器不多，且无需经常开关控制的情况下允许合设。</a:t>
            </a:r>
            <a:endParaRPr lang="en-US" altLang="zh-CN" sz="2400">
              <a:latin typeface="华文楷体" panose="02010600040101010101" charset="-122"/>
              <a:ea typeface="华文楷体" panose="02010600040101010101" charset="-122"/>
            </a:endParaRPr>
          </a:p>
          <a:p>
            <a:pPr indent="0" fontAlgn="auto">
              <a:lnSpc>
                <a:spcPts val="3500"/>
              </a:lnSpc>
            </a:pPr>
            <a:r>
              <a:rPr lang="en-US" altLang="zh-CN" sz="2400">
                <a:latin typeface="华文楷体" panose="02010600040101010101" charset="-122"/>
                <a:ea typeface="华文楷体" panose="02010600040101010101" charset="-122"/>
              </a:rPr>
              <a:t>    5.采暖管道的伸缩，应尽量利用系统的弯曲管段补偿，当不能满足要求时，应设置伸缩器。</a:t>
            </a:r>
            <a:endParaRPr lang="en-US" altLang="zh-CN" sz="2400">
              <a:latin typeface="华文楷体" panose="02010600040101010101" charset="-122"/>
              <a:ea typeface="华文楷体" panose="0201060004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314325" y="1009650"/>
            <a:ext cx="11642725" cy="5510530"/>
          </a:xfrm>
        </p:spPr>
        <p:txBody>
          <a:bodyPr/>
          <a:p>
            <a:pPr indent="0" fontAlgn="auto">
              <a:lnSpc>
                <a:spcPts val="3500"/>
              </a:lnSpc>
            </a:pPr>
            <a:r>
              <a:rPr lang="en-US" sz="2400" smtClean="0">
                <a:latin typeface="华文楷体" panose="02010600040101010101" charset="-122"/>
                <a:ea typeface="华文楷体" panose="02010600040101010101" charset="-122"/>
              </a:rPr>
              <a:t>    6.采暖系统的空气排除应符合下列规定：</a:t>
            </a:r>
            <a:endParaRPr lang="en-US" sz="2400" smtClean="0">
              <a:latin typeface="华文楷体" panose="02010600040101010101" charset="-122"/>
              <a:ea typeface="华文楷体" panose="02010600040101010101" charset="-122"/>
            </a:endParaRPr>
          </a:p>
          <a:p>
            <a:pPr indent="0" fontAlgn="auto">
              <a:lnSpc>
                <a:spcPts val="3500"/>
              </a:lnSpc>
            </a:pPr>
            <a:r>
              <a:rPr lang="en-US" sz="2400" smtClean="0">
                <a:latin typeface="华文楷体" panose="02010600040101010101" charset="-122"/>
                <a:ea typeface="华文楷体" panose="02010600040101010101" charset="-122"/>
              </a:rPr>
              <a:t>    ⑴热水采暖系统，在供、回水干管高点及散热器上部可能形成气塞的部位设自动或手动排气阀。</a:t>
            </a:r>
            <a:endParaRPr lang="en-US" sz="2400" smtClean="0">
              <a:latin typeface="华文楷体" panose="02010600040101010101" charset="-122"/>
              <a:ea typeface="华文楷体" panose="02010600040101010101" charset="-122"/>
            </a:endParaRPr>
          </a:p>
          <a:p>
            <a:pPr indent="0" fontAlgn="auto">
              <a:lnSpc>
                <a:spcPts val="3500"/>
              </a:lnSpc>
            </a:pPr>
            <a:r>
              <a:rPr lang="en-US" sz="2400" smtClean="0">
                <a:latin typeface="华文楷体" panose="02010600040101010101" charset="-122"/>
                <a:ea typeface="华文楷体" panose="02010600040101010101" charset="-122"/>
              </a:rPr>
              <a:t>    ⑵高压蒸气采暖系统，在蒸气干管和凝结水管的末端(疏水器入口之前)设排气管。</a:t>
            </a:r>
            <a:endParaRPr lang="en-US" sz="2400" smtClean="0">
              <a:latin typeface="华文楷体" panose="02010600040101010101" charset="-122"/>
              <a:ea typeface="华文楷体" panose="02010600040101010101" charset="-122"/>
            </a:endParaRPr>
          </a:p>
          <a:p>
            <a:pPr indent="0" fontAlgn="auto">
              <a:lnSpc>
                <a:spcPts val="3500"/>
              </a:lnSpc>
            </a:pPr>
            <a:r>
              <a:rPr lang="en-US" sz="2400" smtClean="0">
                <a:latin typeface="华文楷体" panose="02010600040101010101" charset="-122"/>
                <a:ea typeface="华文楷体" panose="02010600040101010101" charset="-122"/>
              </a:rPr>
              <a:t>    ⑶低压蒸气采暖系统，在每组散热器回水侧，距散热器底部1/4～1/3处，设放气阀。</a:t>
            </a:r>
            <a:endParaRPr lang="en-US" sz="2400" smtClean="0">
              <a:latin typeface="华文楷体" panose="02010600040101010101" charset="-122"/>
              <a:ea typeface="华文楷体" panose="02010600040101010101" charset="-122"/>
            </a:endParaRPr>
          </a:p>
          <a:p>
            <a:pPr indent="0" fontAlgn="auto">
              <a:lnSpc>
                <a:spcPts val="3500"/>
              </a:lnSpc>
            </a:pPr>
            <a:r>
              <a:rPr lang="en-US" sz="2400" smtClean="0">
                <a:latin typeface="华文楷体" panose="02010600040101010101" charset="-122"/>
                <a:ea typeface="华文楷体" panose="02010600040101010101" charset="-122"/>
              </a:rPr>
              <a:t>    7.采暖系统应考虑停运及检修时放水的可能性，一般在下列各点设置放水阀门(或丝堵):</a:t>
            </a:r>
            <a:endParaRPr lang="en-US" sz="2400" smtClean="0">
              <a:latin typeface="华文楷体" panose="02010600040101010101" charset="-122"/>
              <a:ea typeface="华文楷体" panose="02010600040101010101" charset="-122"/>
            </a:endParaRPr>
          </a:p>
          <a:p>
            <a:pPr indent="0" fontAlgn="auto">
              <a:lnSpc>
                <a:spcPts val="3500"/>
              </a:lnSpc>
            </a:pPr>
            <a:r>
              <a:rPr lang="en-US" sz="2400" smtClean="0">
                <a:latin typeface="华文楷体" panose="02010600040101010101" charset="-122"/>
                <a:ea typeface="华文楷体" panose="02010600040101010101" charset="-122"/>
              </a:rPr>
              <a:t>    ⑴回水管和蒸气凝结水管的最低点。</a:t>
            </a:r>
            <a:endParaRPr lang="en-US" sz="2400" smtClean="0">
              <a:latin typeface="华文楷体" panose="02010600040101010101" charset="-122"/>
              <a:ea typeface="华文楷体" panose="02010600040101010101" charset="-122"/>
            </a:endParaRPr>
          </a:p>
          <a:p>
            <a:pPr indent="0" fontAlgn="auto">
              <a:lnSpc>
                <a:spcPts val="3500"/>
              </a:lnSpc>
            </a:pPr>
            <a:r>
              <a:rPr lang="en-US" sz="2400" smtClean="0">
                <a:latin typeface="华文楷体" panose="02010600040101010101" charset="-122"/>
                <a:ea typeface="华文楷体" panose="02010600040101010101" charset="-122"/>
              </a:rPr>
              <a:t>    ⑵每组蒸气疏水器之前。</a:t>
            </a:r>
            <a:endParaRPr lang="en-US" sz="2400" smtClean="0">
              <a:latin typeface="华文楷体" panose="02010600040101010101" charset="-122"/>
              <a:ea typeface="华文楷体" panose="02010600040101010101" charset="-122"/>
            </a:endParaRPr>
          </a:p>
          <a:p>
            <a:pPr indent="0" fontAlgn="auto">
              <a:lnSpc>
                <a:spcPts val="3500"/>
              </a:lnSpc>
            </a:pPr>
            <a:r>
              <a:rPr lang="en-US" sz="2400" smtClean="0">
                <a:latin typeface="华文楷体" panose="02010600040101010101" charset="-122"/>
                <a:ea typeface="华文楷体" panose="02010600040101010101" charset="-122"/>
              </a:rPr>
              <a:t>    ⑶连接空气加热器的最低点。</a:t>
            </a:r>
            <a:endParaRPr lang="en-US" sz="2400" smtClean="0">
              <a:latin typeface="华文楷体" panose="02010600040101010101" charset="-122"/>
              <a:ea typeface="华文楷体" panose="02010600040101010101" charset="-122"/>
            </a:endParaRPr>
          </a:p>
          <a:p>
            <a:pPr indent="0" fontAlgn="auto">
              <a:lnSpc>
                <a:spcPts val="3500"/>
              </a:lnSpc>
            </a:pPr>
            <a:r>
              <a:rPr lang="en-US" sz="2400" smtClean="0">
                <a:latin typeface="华文楷体" panose="02010600040101010101" charset="-122"/>
                <a:ea typeface="华文楷体" panose="02010600040101010101" charset="-122"/>
              </a:rPr>
              <a:t>    ⑷过门地沟内管道的最低点。</a:t>
            </a:r>
            <a:endParaRPr lang="en-US" sz="2400" smtClean="0">
              <a:latin typeface="华文楷体" panose="02010600040101010101" charset="-122"/>
              <a:ea typeface="华文楷体" panose="02010600040101010101" charset="-122"/>
            </a:endParaRPr>
          </a:p>
          <a:p>
            <a:pPr indent="0" fontAlgn="auto">
              <a:lnSpc>
                <a:spcPts val="3500"/>
              </a:lnSpc>
            </a:pPr>
            <a:r>
              <a:rPr lang="en-US" sz="2400" smtClean="0">
                <a:latin typeface="华文楷体" panose="02010600040101010101" charset="-122"/>
                <a:ea typeface="华文楷体" panose="02010600040101010101" charset="-122"/>
              </a:rPr>
              <a:t>    8.散发有易燃易爆或腐蚀性气体的化学厂房和仓库的采暖管道宜采用焊接。</a:t>
            </a:r>
            <a:endParaRPr lang="en-US" sz="2400" smtClean="0">
              <a:latin typeface="华文楷体" panose="02010600040101010101" charset="-122"/>
              <a:ea typeface="华文楷体" panose="02010600040101010101"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404495" y="1001395"/>
            <a:ext cx="11373485" cy="5452110"/>
          </a:xfrm>
        </p:spPr>
        <p:txBody>
          <a:bodyPr/>
          <a:p>
            <a:pPr indent="0" fontAlgn="auto">
              <a:lnSpc>
                <a:spcPts val="3500"/>
              </a:lnSpc>
            </a:pPr>
            <a:r>
              <a:rPr lang="en-US" altLang="zh-CN" sz="2400" smtClean="0">
                <a:latin typeface="华文楷体" panose="02010600040101010101" charset="-122"/>
                <a:ea typeface="华文楷体" panose="02010600040101010101" charset="-122"/>
              </a:rPr>
              <a:t>    9.铝制散热器与系统螺纹连接时，应采用专用非金属或双金属复合管件。</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10.采暖管道不应穿过变压器室。</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11.采暖管道不宜穿过配电装置等电气设备间。</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12.当采暖管道必须穿过防火墙时，在管道穿过处应采取固定和密封措施，并使管道可向墙的两侧伸缩。</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13.室内采暖管沟不宜穿过伸缩缝和沉降缝。结构上允许穿过时，应采取预防建筑物下沉而损坏管道的措施。</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14.室内采暖地沟不应与配电室电缆沟连通，亦不得进入变配电室。</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15.热力入口装置应明装；当热力入口装置设备较多时，可设专用小室。地下专用小室及管沟，不应设在爆炸危险区域内。</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16.采暖管道及附件，符合下列条件之一时，应保温：</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⑴管道内的热媒，须保持一定的参数，或无益热损失较大时。</a:t>
            </a:r>
            <a:endParaRPr lang="en-US" altLang="zh-CN" sz="2400" smtClean="0">
              <a:latin typeface="华文楷体" panose="02010600040101010101" charset="-122"/>
              <a:ea typeface="华文楷体" panose="02010600040101010101"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577042" y="979055"/>
            <a:ext cx="11129818" cy="575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428625" y="979170"/>
            <a:ext cx="11277600" cy="5299075"/>
          </a:xfrm>
          <a:prstGeom prst="rect">
            <a:avLst/>
          </a:prstGeom>
        </p:spPr>
        <p:txBody>
          <a:bodyPr wrap="square">
            <a:noAutofit/>
          </a:bodyPr>
          <a:lstStyle/>
          <a:p>
            <a:pPr indent="0" fontAlgn="auto">
              <a:lnSpc>
                <a:spcPts val="3500"/>
              </a:lnSpc>
              <a:spcBef>
                <a:spcPts val="600"/>
              </a:spcBef>
            </a:pPr>
            <a:r>
              <a:rPr lang="en-US" altLang="zh-CN" sz="2400" smtClean="0">
                <a:latin typeface="华文楷体" panose="02010600040101010101" charset="-122"/>
                <a:ea typeface="华文楷体" panose="02010600040101010101" charset="-122"/>
                <a:sym typeface="+mn-ea"/>
              </a:rPr>
              <a:t>    ⑵敷设在地沟、技术夹层、闷顶、管井内的或易被冻裂的管道时。</a:t>
            </a:r>
            <a:endParaRPr lang="en-US" altLang="zh-CN" sz="2400" smtClean="0">
              <a:latin typeface="华文楷体" panose="02010600040101010101" charset="-122"/>
              <a:ea typeface="华文楷体" panose="02010600040101010101" charset="-122"/>
              <a:sym typeface="+mn-ea"/>
            </a:endParaRPr>
          </a:p>
          <a:p>
            <a:pPr indent="0" fontAlgn="auto">
              <a:lnSpc>
                <a:spcPts val="3500"/>
              </a:lnSpc>
              <a:spcBef>
                <a:spcPts val="600"/>
              </a:spcBef>
            </a:pPr>
            <a:r>
              <a:rPr lang="en-US" altLang="zh-CN" sz="2400" smtClean="0">
                <a:latin typeface="华文楷体" panose="02010600040101010101" charset="-122"/>
                <a:ea typeface="华文楷体" panose="02010600040101010101" charset="-122"/>
                <a:sym typeface="+mn-ea"/>
              </a:rPr>
              <a:t>    ⑶管道通过的房间或地点，要求隔热时。</a:t>
            </a:r>
            <a:endParaRPr lang="en-US" altLang="zh-CN" sz="2400"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417830" y="1015365"/>
            <a:ext cx="11449685" cy="5602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555625" y="1061085"/>
            <a:ext cx="11059160" cy="5368290"/>
          </a:xfrm>
          <a:prstGeom prst="rect">
            <a:avLst/>
          </a:prstGeom>
        </p:spPr>
        <p:txBody>
          <a:bodyPr wrap="square">
            <a:noAutofit/>
          </a:bodyPr>
          <a:lstStyle/>
          <a:p>
            <a:pPr indent="0" algn="ctr" fontAlgn="auto">
              <a:lnSpc>
                <a:spcPts val="3500"/>
              </a:lnSpc>
              <a:spcBef>
                <a:spcPts val="0"/>
              </a:spcBef>
            </a:pPr>
            <a:r>
              <a:rPr lang="zh-CN" sz="2800" b="1" dirty="0">
                <a:solidFill>
                  <a:srgbClr val="000000"/>
                </a:solidFill>
                <a:latin typeface="华文楷体" panose="02010600040101010101" charset="-122"/>
                <a:ea typeface="华文楷体" panose="02010600040101010101" charset="-122"/>
                <a:cs typeface="华文楷体" panose="02010600040101010101" charset="-122"/>
                <a:sym typeface="+mn-ea"/>
              </a:rPr>
              <a:t>第三节</a:t>
            </a:r>
            <a:r>
              <a:rPr lang="en-US" altLang="zh-CN" sz="2800" b="1"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800" b="1" dirty="0">
                <a:solidFill>
                  <a:srgbClr val="000000"/>
                </a:solidFill>
                <a:latin typeface="华文楷体" panose="02010600040101010101" charset="-122"/>
                <a:ea typeface="华文楷体" panose="02010600040101010101" charset="-122"/>
                <a:cs typeface="华文楷体" panose="02010600040101010101" charset="-122"/>
                <a:sym typeface="+mn-ea"/>
              </a:rPr>
              <a:t>通风</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spcBef>
                <a:spcPts val="0"/>
              </a:spcBef>
            </a:pP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一、一般规定</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1.</a:t>
            </a:r>
            <a:r>
              <a:rPr 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在生产过程中不可避免散出有害物质的车间，应首先满足生产安全的要求，设计控制污染源的</a:t>
            </a:r>
            <a:r>
              <a:rPr lang="zh-CN" sz="2400" dirty="0">
                <a:solidFill>
                  <a:srgbClr val="FF0000"/>
                </a:solidFill>
                <a:latin typeface="华文楷体" panose="02010600040101010101" charset="-122"/>
                <a:ea typeface="华文楷体" panose="02010600040101010101" charset="-122"/>
                <a:cs typeface="华文楷体" panose="02010600040101010101" charset="-122"/>
                <a:sym typeface="+mn-ea"/>
              </a:rPr>
              <a:t>局部机械通风</a:t>
            </a:r>
            <a:r>
              <a:rPr 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；无条件设计局部机械通风时，应设计</a:t>
            </a:r>
            <a:r>
              <a:rPr lang="zh-CN" sz="2400" dirty="0">
                <a:solidFill>
                  <a:srgbClr val="FF0000"/>
                </a:solidFill>
                <a:latin typeface="华文楷体" panose="02010600040101010101" charset="-122"/>
                <a:ea typeface="华文楷体" panose="02010600040101010101" charset="-122"/>
                <a:cs typeface="华文楷体" panose="02010600040101010101" charset="-122"/>
                <a:sym typeface="+mn-ea"/>
              </a:rPr>
              <a:t>自然通风</a:t>
            </a:r>
            <a:r>
              <a:rPr 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或</a:t>
            </a:r>
            <a:r>
              <a:rPr lang="zh-CN" sz="2400" dirty="0">
                <a:solidFill>
                  <a:srgbClr val="FF0000"/>
                </a:solidFill>
                <a:latin typeface="华文楷体" panose="02010600040101010101" charset="-122"/>
                <a:ea typeface="华文楷体" panose="02010600040101010101" charset="-122"/>
                <a:cs typeface="华文楷体" panose="02010600040101010101" charset="-122"/>
                <a:sym typeface="+mn-ea"/>
              </a:rPr>
              <a:t>全面通风</a:t>
            </a:r>
            <a:r>
              <a:rPr 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a:t>
            </a:r>
            <a:endParaRPr lang="zh-CN"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2.</a:t>
            </a:r>
            <a:r>
              <a:rPr 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通风设计应有合理的气流组织，应防止有害物质在室内扩散，防止空气从大量放散有害物质的区域流入不放散或少量放散有害物质的区域。</a:t>
            </a:r>
            <a:endParaRPr lang="zh-CN"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3    .</a:t>
            </a:r>
            <a:r>
              <a:rPr 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对放散有害物质和爆炸危险性物质的化工生产装置，应在工艺、总图、建筑、设备和通风设计采取综合的预防和治理措施。</a:t>
            </a:r>
            <a:endParaRPr lang="zh-CN"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4.</a:t>
            </a:r>
            <a:r>
              <a:rPr 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当室内产生有害物质或爆炸火灾危险物质能造成相邻房间的污染时，室内应保持负压。当生产对空气有清洁要求时，为防止周围环境对其污染，室内应保持</a:t>
            </a:r>
            <a:r>
              <a:rPr lang="zh-CN" sz="2400" dirty="0">
                <a:solidFill>
                  <a:srgbClr val="FF0000"/>
                </a:solidFill>
                <a:latin typeface="华文楷体" panose="02010600040101010101" charset="-122"/>
                <a:ea typeface="华文楷体" panose="02010600040101010101" charset="-122"/>
                <a:cs typeface="华文楷体" panose="02010600040101010101" charset="-122"/>
                <a:sym typeface="+mn-ea"/>
              </a:rPr>
              <a:t>正压</a:t>
            </a:r>
            <a:r>
              <a:rPr 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560070" y="1113790"/>
            <a:ext cx="11113135" cy="4767580"/>
          </a:xfrm>
        </p:spPr>
        <p:txBody>
          <a:bodyPr/>
          <a:p>
            <a:pPr indent="0"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5.</a:t>
            </a:r>
            <a:r>
              <a:rPr 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机械送风或自然送风口应布置在污染源的</a:t>
            </a:r>
            <a:r>
              <a:rPr lang="zh-CN" sz="2400" dirty="0">
                <a:solidFill>
                  <a:srgbClr val="FF0000"/>
                </a:solidFill>
                <a:latin typeface="华文楷体" panose="02010600040101010101" charset="-122"/>
                <a:ea typeface="华文楷体" panose="02010600040101010101" charset="-122"/>
                <a:cs typeface="华文楷体" panose="02010600040101010101" charset="-122"/>
                <a:sym typeface="+mn-ea"/>
              </a:rPr>
              <a:t>上风向</a:t>
            </a:r>
            <a:r>
              <a:rPr 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a:t>
            </a:r>
            <a:endParaRPr lang="zh-CN"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spcBef>
                <a:spcPts val="0"/>
              </a:spcBef>
            </a:pPr>
            <a:r>
              <a:rPr lang="en-US" altLang="zh-CN" sz="2400" smtClean="0">
                <a:latin typeface="华文楷体" panose="02010600040101010101" charset="-122"/>
                <a:ea typeface="华文楷体" panose="02010600040101010101" charset="-122"/>
              </a:rPr>
              <a:t>    6.对可能放散和泄露有害物质的生产装置，在工艺设计上应加强密闭和隔离措施，采用机械化、自动化操作。有剧毒物质的生产过程应在密闭或负压下采用自动化或隔离操作。</a:t>
            </a:r>
            <a:endParaRPr lang="en-US" altLang="zh-CN" sz="2400" smtClean="0">
              <a:latin typeface="华文楷体" panose="02010600040101010101" charset="-122"/>
              <a:ea typeface="华文楷体" panose="02010600040101010101" charset="-122"/>
            </a:endParaRPr>
          </a:p>
          <a:p>
            <a:pPr indent="0" fontAlgn="auto">
              <a:lnSpc>
                <a:spcPts val="3500"/>
              </a:lnSpc>
              <a:spcBef>
                <a:spcPts val="0"/>
              </a:spcBef>
            </a:pPr>
            <a:r>
              <a:rPr lang="en-US" altLang="zh-CN" sz="2400" smtClean="0">
                <a:latin typeface="华文楷体" panose="02010600040101010101" charset="-122"/>
                <a:ea typeface="华文楷体" panose="02010600040101010101" charset="-122"/>
              </a:rPr>
              <a:t>    7.向大气排放的空气中有害物质含量，应符合国家现行的《工业企业设计卫生标准》GBZ1、《环境空气质量标准》GB 3095和《大气污染物综合排放标准》GB 16297的要求。</a:t>
            </a:r>
            <a:endParaRPr lang="en-US" altLang="zh-CN" sz="2400" smtClean="0">
              <a:latin typeface="华文楷体" panose="02010600040101010101" charset="-122"/>
              <a:ea typeface="华文楷体" panose="02010600040101010101" charset="-122"/>
            </a:endParaRPr>
          </a:p>
          <a:p>
            <a:pPr indent="0" fontAlgn="auto">
              <a:lnSpc>
                <a:spcPts val="3500"/>
              </a:lnSpc>
              <a:spcBef>
                <a:spcPts val="0"/>
              </a:spcBef>
            </a:pPr>
            <a:r>
              <a:rPr lang="en-US" altLang="zh-CN" sz="2400" smtClean="0">
                <a:latin typeface="华文楷体" panose="02010600040101010101" charset="-122"/>
                <a:ea typeface="华文楷体" panose="02010600040101010101" charset="-122"/>
              </a:rPr>
              <a:t>    8.生产车间及辅助建筑物中防烟排烟系统的设计要求，应按照现行国家标准和</a:t>
            </a:r>
            <a:r>
              <a:rPr lang="zh-CN" altLang="en-US" sz="2400" smtClean="0">
                <a:latin typeface="华文楷体" panose="02010600040101010101" charset="-122"/>
                <a:ea typeface="华文楷体" panose="02010600040101010101" charset="-122"/>
              </a:rPr>
              <a:t>《</a:t>
            </a:r>
            <a:r>
              <a:rPr lang="en-US" altLang="zh-CN" sz="2400" smtClean="0">
                <a:latin typeface="华文楷体" panose="02010600040101010101" charset="-122"/>
                <a:ea typeface="华文楷体" panose="02010600040101010101" charset="-122"/>
              </a:rPr>
              <a:t>建筑防火通用规范</a:t>
            </a:r>
            <a:r>
              <a:rPr lang="zh-CN" altLang="en-US" sz="2400" smtClean="0">
                <a:latin typeface="华文楷体" panose="02010600040101010101" charset="-122"/>
                <a:ea typeface="华文楷体" panose="02010600040101010101" charset="-122"/>
              </a:rPr>
              <a:t>》</a:t>
            </a:r>
            <a:r>
              <a:rPr lang="en-US" altLang="zh-CN" sz="2400" smtClean="0">
                <a:latin typeface="华文楷体" panose="02010600040101010101" charset="-122"/>
                <a:ea typeface="华文楷体" panose="02010600040101010101" charset="-122"/>
              </a:rPr>
              <a:t>GB 55037</a:t>
            </a:r>
            <a:r>
              <a:rPr lang="zh-CN" altLang="en-US" sz="2400" smtClean="0">
                <a:latin typeface="华文楷体" panose="02010600040101010101" charset="-122"/>
                <a:ea typeface="华文楷体" panose="02010600040101010101" charset="-122"/>
              </a:rPr>
              <a:t>、</a:t>
            </a:r>
            <a:r>
              <a:rPr lang="en-US" altLang="zh-CN" sz="2400" smtClean="0">
                <a:latin typeface="华文楷体" panose="02010600040101010101" charset="-122"/>
                <a:ea typeface="华文楷体" panose="02010600040101010101" charset="-122"/>
              </a:rPr>
              <a:t>《建筑设计防火规范》GB 50016的有关规定执行。</a:t>
            </a:r>
            <a:endParaRPr lang="en-US" altLang="zh-CN" sz="2400" smtClean="0">
              <a:latin typeface="华文楷体" panose="02010600040101010101" charset="-122"/>
              <a:ea typeface="华文楷体" panose="02010600040101010101"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448310" y="926465"/>
            <a:ext cx="11396345" cy="5601970"/>
          </a:xfrm>
        </p:spPr>
        <p:txBody>
          <a:bodyPr/>
          <a:p>
            <a:pPr indent="0" fontAlgn="auto">
              <a:lnSpc>
                <a:spcPts val="3500"/>
              </a:lnSpc>
            </a:pPr>
            <a:r>
              <a:rPr lang="en-US" altLang="zh-CN" sz="2400" b="1" smtClean="0">
                <a:latin typeface="华文楷体" panose="02010600040101010101" charset="-122"/>
                <a:ea typeface="华文楷体" panose="02010600040101010101" charset="-122"/>
              </a:rPr>
              <a:t>    </a:t>
            </a:r>
            <a:r>
              <a:rPr lang="zh-CN" altLang="en-US" sz="2400" b="1" smtClean="0">
                <a:latin typeface="华文楷体" panose="02010600040101010101" charset="-122"/>
                <a:ea typeface="华文楷体" panose="02010600040101010101" charset="-122"/>
              </a:rPr>
              <a:t>二、自然通风</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1.</a:t>
            </a:r>
            <a:r>
              <a:rPr lang="zh-CN" altLang="en-US" sz="2400" smtClean="0">
                <a:latin typeface="华文楷体" panose="02010600040101010101" charset="-122"/>
                <a:ea typeface="华文楷体" panose="02010600040101010101" charset="-122"/>
              </a:rPr>
              <a:t>生产车间及辅助建筑物的余热、余湿，宜优先采用自然通风，其自然通风量应按热压作用进行计算。</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2.</a:t>
            </a:r>
            <a:r>
              <a:rPr lang="zh-CN" altLang="en-US" sz="2400" smtClean="0">
                <a:latin typeface="华文楷体" panose="02010600040101010101" charset="-122"/>
                <a:ea typeface="华文楷体" panose="02010600040101010101" charset="-122"/>
              </a:rPr>
              <a:t>夏季自然通风应有利于降低室内温度，冬季自然通风应尽量利用室内产生的余热保持车间的温度。</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3.</a:t>
            </a:r>
            <a:r>
              <a:rPr lang="zh-CN" altLang="en-US" sz="2400" smtClean="0">
                <a:latin typeface="华文楷体" panose="02010600040101010101" charset="-122"/>
                <a:ea typeface="华文楷体" panose="02010600040101010101" charset="-122"/>
              </a:rPr>
              <a:t>根据有害气体在空气中的比重效应，利用上部排风可将有害物质稀释到容许浓度时，应首先考虑采用自然通风。</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4.</a:t>
            </a:r>
            <a:r>
              <a:rPr lang="zh-CN" altLang="en-US" sz="2400" smtClean="0">
                <a:latin typeface="华文楷体" panose="02010600040101010101" charset="-122"/>
                <a:ea typeface="华文楷体" panose="02010600040101010101" charset="-122"/>
              </a:rPr>
              <a:t>自然通风的进、排风口，应充分利用门、窗；当达不到要求时，可采用可关闭的孔洞、风帽、无动力式通风设备等。</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5.</a:t>
            </a:r>
            <a:r>
              <a:rPr lang="zh-CN" altLang="en-US" sz="2400" smtClean="0">
                <a:latin typeface="华文楷体" panose="02010600040101010101" charset="-122"/>
                <a:ea typeface="华文楷体" panose="02010600040101010101" charset="-122"/>
              </a:rPr>
              <a:t>放散极毒物质的生产厂房严禁采用自然通风。周围空气被粉尘或其他有害物质严重污染的生产厂房，不应采用自然通风。</a:t>
            </a:r>
            <a:endParaRPr lang="zh-CN" altLang="en-US" sz="2400" smtClean="0">
              <a:latin typeface="华文楷体" panose="02010600040101010101" charset="-122"/>
              <a:ea typeface="华文楷体" panose="02010600040101010101"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655782" y="979055"/>
            <a:ext cx="11129818" cy="575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577215" y="1844675"/>
            <a:ext cx="10799445" cy="3028315"/>
          </a:xfrm>
          <a:prstGeom prst="rect">
            <a:avLst/>
          </a:prstGeom>
        </p:spPr>
        <p:txBody>
          <a:bodyPr wrap="square">
            <a:noAutofit/>
          </a:bodyPr>
          <a:lstStyle/>
          <a:p>
            <a:pPr indent="0" fontAlgn="auto">
              <a:lnSpc>
                <a:spcPct val="150000"/>
              </a:lnSpc>
              <a:spcBef>
                <a:spcPts val="0"/>
              </a:spcBef>
            </a:pPr>
            <a:r>
              <a:rPr lang="en-US" altLang="zh-CN" sz="3200" dirty="0">
                <a:solidFill>
                  <a:srgbClr val="000000"/>
                </a:solidFill>
                <a:latin typeface="华文新魏" panose="02010800040101010101" charset="-122"/>
                <a:ea typeface="华文新魏" panose="02010800040101010101" charset="-122"/>
                <a:cs typeface="华文新魏" panose="02010800040101010101" charset="-122"/>
                <a:sym typeface="+mn-ea"/>
              </a:rPr>
              <a:t> </a:t>
            </a:r>
            <a:r>
              <a:rPr lang="en-US" altLang="zh-CN"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第一节</a:t>
            </a:r>
            <a:r>
              <a:rPr lang="en-US" altLang="zh-CN"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基本规定</a:t>
            </a:r>
            <a:endParaRPr lang="en-US" altLang="zh-CN" sz="3200" dirty="0">
              <a:solidFill>
                <a:srgbClr val="000000"/>
              </a:solidFill>
              <a:latin typeface="华文行楷" panose="02010800040101010101" charset="-122"/>
              <a:ea typeface="华文行楷" panose="02010800040101010101" charset="-122"/>
              <a:cs typeface="华文行楷" panose="02010800040101010101" charset="-122"/>
            </a:endParaRPr>
          </a:p>
          <a:p>
            <a:pPr indent="0" fontAlgn="auto">
              <a:lnSpc>
                <a:spcPct val="150000"/>
              </a:lnSpc>
              <a:spcBef>
                <a:spcPts val="0"/>
              </a:spcBef>
            </a:pPr>
            <a:r>
              <a:rPr 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第二节</a:t>
            </a:r>
            <a:r>
              <a:rPr lang="en-US" altLang="zh-CN"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采暖</a:t>
            </a:r>
            <a:endParaRPr lang="zh-CN" altLang="en-US" sz="3200" dirty="0">
              <a:solidFill>
                <a:srgbClr val="000000"/>
              </a:solidFill>
              <a:latin typeface="华文行楷" panose="02010800040101010101" charset="-122"/>
              <a:ea typeface="华文行楷" panose="02010800040101010101" charset="-122"/>
              <a:cs typeface="华文行楷" panose="02010800040101010101" charset="-122"/>
            </a:endParaRPr>
          </a:p>
          <a:p>
            <a:pPr indent="0" fontAlgn="auto">
              <a:lnSpc>
                <a:spcPct val="150000"/>
              </a:lnSpc>
              <a:spcBef>
                <a:spcPts val="0"/>
              </a:spcBef>
            </a:pPr>
            <a:r>
              <a:rPr lang="en-US" altLang="zh-CN"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第三节</a:t>
            </a:r>
            <a:r>
              <a:rPr lang="en-US" altLang="zh-CN"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通风</a:t>
            </a:r>
            <a:r>
              <a:rPr lang="en-US" altLang="zh-CN"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en-US" altLang="zh-CN"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endParaRPr lang="en-US" altLang="zh-CN" sz="3200" dirty="0">
              <a:solidFill>
                <a:srgbClr val="000000"/>
              </a:solidFill>
              <a:latin typeface="华文行楷" panose="02010800040101010101" charset="-122"/>
              <a:ea typeface="华文行楷" panose="02010800040101010101" charset="-122"/>
              <a:cs typeface="华文行楷" panose="02010800040101010101" charset="-122"/>
              <a:sym typeface="+mn-ea"/>
            </a:endParaRPr>
          </a:p>
          <a:p>
            <a:pPr indent="0" fontAlgn="auto">
              <a:lnSpc>
                <a:spcPct val="150000"/>
              </a:lnSpc>
              <a:spcBef>
                <a:spcPts val="0"/>
              </a:spcBef>
            </a:pPr>
            <a:r>
              <a:rPr lang="en-US" altLang="zh-CN"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第四节</a:t>
            </a:r>
            <a:r>
              <a:rPr lang="en-US" altLang="zh-CN"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空气调节</a:t>
            </a:r>
            <a:endPar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endParaRPr>
          </a:p>
          <a:p>
            <a:pPr indent="0" fontAlgn="auto">
              <a:lnSpc>
                <a:spcPct val="150000"/>
              </a:lnSpc>
              <a:spcBef>
                <a:spcPts val="0"/>
              </a:spcBef>
            </a:pPr>
            <a:endPar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endParaRPr>
          </a:p>
          <a:p>
            <a:pPr indent="0" fontAlgn="auto">
              <a:lnSpc>
                <a:spcPct val="150000"/>
              </a:lnSpc>
              <a:spcBef>
                <a:spcPts val="0"/>
              </a:spcBef>
            </a:pPr>
            <a:r>
              <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r>
              <a:rPr lang="en-US" altLang="zh-CN" sz="3200" dirty="0">
                <a:solidFill>
                  <a:srgbClr val="000000"/>
                </a:solidFill>
                <a:latin typeface="华文行楷" panose="02010800040101010101" charset="-122"/>
                <a:ea typeface="华文行楷" panose="02010800040101010101" charset="-122"/>
                <a:cs typeface="华文行楷" panose="02010800040101010101" charset="-122"/>
                <a:sym typeface="+mn-ea"/>
              </a:rPr>
              <a:t>        </a:t>
            </a:r>
            <a:endParaRPr lang="zh-CN" altLang="en-US" sz="3200" dirty="0">
              <a:solidFill>
                <a:srgbClr val="000000"/>
              </a:solidFill>
              <a:latin typeface="华文行楷" panose="02010800040101010101" charset="-122"/>
              <a:ea typeface="华文行楷" panose="02010800040101010101" charset="-122"/>
              <a:cs typeface="华文行楷" panose="020108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390525" y="876935"/>
            <a:ext cx="11513820" cy="5845175"/>
          </a:xfrm>
        </p:spPr>
        <p:txBody>
          <a:bodyPr/>
          <a:p>
            <a:pPr indent="0" fontAlgn="auto">
              <a:lnSpc>
                <a:spcPts val="3500"/>
              </a:lnSpc>
            </a:pPr>
            <a:r>
              <a:rPr lang="en-US" altLang="zh-CN" sz="2400" b="1" smtClean="0">
                <a:latin typeface="华文楷体" panose="02010600040101010101" charset="-122"/>
                <a:ea typeface="华文楷体" panose="02010600040101010101" charset="-122"/>
              </a:rPr>
              <a:t>    </a:t>
            </a:r>
            <a:r>
              <a:rPr lang="zh-CN" altLang="en-US" sz="2400" b="1" smtClean="0">
                <a:latin typeface="华文楷体" panose="02010600040101010101" charset="-122"/>
                <a:ea typeface="华文楷体" panose="02010600040101010101" charset="-122"/>
              </a:rPr>
              <a:t>三、机械通风</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1.</a:t>
            </a:r>
            <a:r>
              <a:rPr lang="zh-CN" altLang="en-US" sz="2400" smtClean="0">
                <a:latin typeface="华文楷体" panose="02010600040101010101" charset="-122"/>
                <a:ea typeface="华文楷体" panose="02010600040101010101" charset="-122"/>
              </a:rPr>
              <a:t>当自然通风不能满足工艺生产要求和工业企业设计卫生标准，或在技术经济上不合理时，应设计机械通风。</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2.</a:t>
            </a:r>
            <a:r>
              <a:rPr lang="zh-CN" altLang="en-US" sz="2400" smtClean="0">
                <a:latin typeface="华文楷体" panose="02010600040101010101" charset="-122"/>
                <a:ea typeface="华文楷体" panose="02010600040101010101" charset="-122"/>
              </a:rPr>
              <a:t>设有集中采暖且有排风的生产厂房，应首先考虑自然补风，当自然补风不能满足要求或在技术经济上不合理时，宜设置机械送风，并应进行风量平衡和热平衡计算。</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每班运行不足2h的局部排风系统，当室内卫生条件和生产工艺要求许可时，可不设机械送风补偿所排出的风量。</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3.</a:t>
            </a:r>
            <a:r>
              <a:rPr lang="zh-CN" altLang="en-US" sz="2400" smtClean="0">
                <a:latin typeface="华文楷体" panose="02010600040101010101" charset="-122"/>
                <a:ea typeface="华文楷体" panose="02010600040101010101" charset="-122"/>
              </a:rPr>
              <a:t>当采用全面通风排除有害气体时，空气中有害物质的比重效应不明显，应合理组织送、排风气流。</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⑴当厂房内散热能在全年形成稳定的上升气流时，宜从上部地带排风，下部地带送(进)风。</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⑵当厂房内散热不致形成稳定的上升气流时，排风口应靠近有害物源。送(进)风口应远离排风口，并使操作人员位于送(进)风气流的上风侧。</a:t>
            </a:r>
            <a:endParaRPr lang="zh-CN" altLang="en-US" sz="2400" smtClean="0">
              <a:latin typeface="华文楷体" panose="02010600040101010101" charset="-122"/>
              <a:ea typeface="华文楷体" panose="02010600040101010101"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410845" y="1113155"/>
            <a:ext cx="11397615" cy="5109210"/>
          </a:xfrm>
        </p:spPr>
        <p:txBody>
          <a:bodyPr/>
          <a:p>
            <a:pPr indent="0" fontAlgn="auto">
              <a:lnSpc>
                <a:spcPts val="3500"/>
              </a:lnSpc>
            </a:pPr>
            <a:r>
              <a:rPr lang="en-US" altLang="zh-CN" sz="2400" smtClean="0">
                <a:latin typeface="华文楷体" panose="02010600040101010101" charset="-122"/>
                <a:ea typeface="华文楷体" panose="02010600040101010101" charset="-122"/>
              </a:rPr>
              <a:t>    4.</a:t>
            </a:r>
            <a:r>
              <a:rPr lang="zh-CN" altLang="en-US" sz="2400" smtClean="0">
                <a:latin typeface="华文楷体" panose="02010600040101010101" charset="-122"/>
                <a:ea typeface="华文楷体" panose="02010600040101010101" charset="-122"/>
              </a:rPr>
              <a:t>送入车间的空气应从清洁区取风，其中有害气体、蒸气及粉尘的含量，不应超过车间空气中有害物质容许浓度的30%;当超过时，应设置空气净化装置。</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5.</a:t>
            </a:r>
            <a:r>
              <a:rPr lang="zh-CN" altLang="en-US" sz="2400" smtClean="0">
                <a:latin typeface="华文楷体" panose="02010600040101010101" charset="-122"/>
                <a:ea typeface="华文楷体" panose="02010600040101010101" charset="-122"/>
              </a:rPr>
              <a:t>对于放散爆炸危险性物质或剧毒物质的生产厂房，当全面排风系统的排风口与机械送风系统的进风口水平距离大于或等于20m时，排风口应高出建筑物屋顶1m以上；小于20m时，应高出进风口6m以上。排风口不得朝向室外空气动力阴影区和正压区。</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6.</a:t>
            </a:r>
            <a:r>
              <a:rPr lang="zh-CN" altLang="en-US" sz="2400" smtClean="0">
                <a:latin typeface="华文楷体" panose="02010600040101010101" charset="-122"/>
                <a:ea typeface="华文楷体" panose="02010600040101010101" charset="-122"/>
              </a:rPr>
              <a:t>排出空气中含有极毒、剧毒物质的排风系统的供电负荷等级应不低于工艺等级。</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7.</a:t>
            </a:r>
            <a:r>
              <a:rPr lang="zh-CN" altLang="en-US" sz="2400" smtClean="0">
                <a:latin typeface="华文楷体" panose="02010600040101010101" charset="-122"/>
                <a:ea typeface="华文楷体" panose="02010600040101010101" charset="-122"/>
              </a:rPr>
              <a:t>符合下列条件，可设置置换通风：</a:t>
            </a:r>
            <a:r>
              <a:rPr lang="en-US" altLang="zh-CN" sz="2400" smtClean="0">
                <a:latin typeface="华文楷体" panose="02010600040101010101" charset="-122"/>
                <a:ea typeface="华文楷体" panose="02010600040101010101" charset="-122"/>
              </a:rPr>
              <a:t> </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⑴有热源或热源与污染源伴生。</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⑵人员活动区空气质量要求严格。</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⑶房间高度不小于2.4m。</a:t>
            </a:r>
            <a:endParaRPr lang="zh-CN" altLang="en-US"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a:t>
            </a:r>
            <a:r>
              <a:rPr lang="zh-CN" altLang="en-US" sz="2400" smtClean="0">
                <a:latin typeface="华文楷体" panose="02010600040101010101" charset="-122"/>
                <a:ea typeface="华文楷体" panose="02010600040101010101" charset="-122"/>
              </a:rPr>
              <a:t>⑷建筑、工艺及装修条件许可且技术经济比较合理。</a:t>
            </a:r>
            <a:endParaRPr lang="zh-CN" altLang="en-US" sz="2400" smtClean="0">
              <a:latin typeface="华文楷体" panose="02010600040101010101" charset="-122"/>
              <a:ea typeface="华文楷体" panose="02010600040101010101"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655782" y="979055"/>
            <a:ext cx="11129818" cy="575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428625" y="979170"/>
            <a:ext cx="11356975" cy="5650230"/>
          </a:xfrm>
          <a:prstGeom prst="rect">
            <a:avLst/>
          </a:prstGeom>
        </p:spPr>
        <p:txBody>
          <a:bodyPr wrap="square">
            <a:noAutofit/>
          </a:bodyPr>
          <a:lstStyle/>
          <a:p>
            <a:pPr indent="0" algn="l" fontAlgn="auto">
              <a:lnSpc>
                <a:spcPts val="3500"/>
              </a:lnSpc>
            </a:pPr>
            <a:r>
              <a:rPr lang="en-US" altLang="zh-CN" sz="2400" b="1"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b="1" dirty="0">
                <a:solidFill>
                  <a:srgbClr val="000000"/>
                </a:solidFill>
                <a:latin typeface="华文楷体" panose="02010600040101010101" charset="-122"/>
                <a:ea typeface="华文楷体" panose="02010600040101010101" charset="-122"/>
                <a:cs typeface="华文楷体" panose="02010600040101010101" charset="-122"/>
                <a:sym typeface="+mn-ea"/>
              </a:rPr>
              <a:t>四、局部通风</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1.化工生产车间在下列部位应设计</a:t>
            </a:r>
            <a:r>
              <a:rPr lang="en-US" altLang="zh-CN" sz="2400" dirty="0">
                <a:solidFill>
                  <a:srgbClr val="FF0000"/>
                </a:solidFill>
                <a:latin typeface="华文楷体" panose="02010600040101010101" charset="-122"/>
                <a:ea typeface="华文楷体" panose="02010600040101010101" charset="-122"/>
                <a:cs typeface="华文楷体" panose="02010600040101010101" charset="-122"/>
                <a:sym typeface="+mn-ea"/>
              </a:rPr>
              <a:t>局部排风</a:t>
            </a: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a:t>
            </a:r>
            <a:endPar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⑴输送容易产生有害物质与有毒物质的泵及压缩机的填函附近。</a:t>
            </a:r>
            <a:endPar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⑵不连续的化工生产过程的设备进料、卸料及包装口。</a:t>
            </a:r>
            <a:endPar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⑶放散热、湿及有害气体的工艺设备上。</a:t>
            </a:r>
            <a:endPar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⑷固体物料加工运输设备的不严密处。</a:t>
            </a:r>
            <a:endPar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2.在可能散出有害气体、蒸气或粉尘的工艺设备上，宜设计与工艺设备联在一起的密闭式排风罩；由于操作原因不允许设置时，可考虑设计其他形式的排气罩，并应尽可能贴近污染源。</a:t>
            </a:r>
            <a:endPar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3.不同性质的粉尘和有害气体在接触或混合后能引起燃烧或爆炸等不良后果的局部排风点，不应联接为一个系统</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。如：高氯酸钾与可燃物；硝酸钾与醋酸纳；黄磷与氧化剂等。</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655782" y="979055"/>
            <a:ext cx="11129818" cy="575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577273" y="979055"/>
            <a:ext cx="11037454" cy="4579620"/>
          </a:xfrm>
          <a:prstGeom prst="rect">
            <a:avLst/>
          </a:prstGeom>
        </p:spPr>
        <p:txBody>
          <a:bodyPr wrap="square">
            <a:spAutoFit/>
          </a:bodyPr>
          <a:lstStyle/>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4.</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不同性质的粉尘和有害气体在接触或混合后能形成危害更大或腐蚀性的混合物、化合物时，或易使蒸气凝结并聚积粉尘时，应</a:t>
            </a:r>
            <a:r>
              <a:rPr sz="2400" dirty="0">
                <a:solidFill>
                  <a:srgbClr val="FF0000"/>
                </a:solidFill>
                <a:latin typeface="华文楷体" panose="02010600040101010101" charset="-122"/>
                <a:ea typeface="华文楷体" panose="02010600040101010101" charset="-122"/>
                <a:cs typeface="华文楷体" panose="02010600040101010101" charset="-122"/>
                <a:sym typeface="+mn-ea"/>
              </a:rPr>
              <a:t>单独设置</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排风系统。</a:t>
            </a:r>
            <a:endParaRPr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5.</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下列房间的排风系统，应分开设置：1放散爆炸危险性物质的房间和一般房间。</a:t>
            </a:r>
            <a:endParaRPr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2放散极毒物质的房间、放散剧毒物质的房间和放散较毒物质的房间。</a:t>
            </a:r>
            <a:endParaRPr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6.</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放散有害物质的生产过程，当无法设计密闭罩或局部排风系统排除有害物质时，应设置可供给室外空气的</a:t>
            </a:r>
            <a:r>
              <a:rPr sz="2400" dirty="0">
                <a:solidFill>
                  <a:srgbClr val="FF0000"/>
                </a:solidFill>
                <a:latin typeface="华文楷体" panose="02010600040101010101" charset="-122"/>
                <a:ea typeface="华文楷体" panose="02010600040101010101" charset="-122"/>
                <a:cs typeface="华文楷体" panose="02010600040101010101" charset="-122"/>
                <a:sym typeface="+mn-ea"/>
              </a:rPr>
              <a:t>局部送风</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a:t>
            </a:r>
            <a:endParaRPr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7.</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由局部排风系统排出的有害气体或含有极毒物质的空气，当其有害物质的含量超过排放标准时，应根据不同情况，经过技术经济论证，确定采取</a:t>
            </a:r>
            <a:r>
              <a:rPr sz="2400" u="sng" dirty="0">
                <a:solidFill>
                  <a:srgbClr val="000000"/>
                </a:solidFill>
                <a:latin typeface="华文楷体" panose="02010600040101010101" charset="-122"/>
                <a:ea typeface="华文楷体" panose="02010600040101010101" charset="-122"/>
                <a:cs typeface="华文楷体" panose="02010600040101010101" charset="-122"/>
                <a:sym typeface="+mn-ea"/>
              </a:rPr>
              <a:t>洗涤</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a:t>
            </a:r>
            <a:r>
              <a:rPr sz="2400" u="sng" dirty="0">
                <a:solidFill>
                  <a:srgbClr val="000000"/>
                </a:solidFill>
                <a:latin typeface="华文楷体" panose="02010600040101010101" charset="-122"/>
                <a:ea typeface="华文楷体" panose="02010600040101010101" charset="-122"/>
                <a:cs typeface="华文楷体" panose="02010600040101010101" charset="-122"/>
                <a:sym typeface="+mn-ea"/>
              </a:rPr>
              <a:t>吸附</a:t>
            </a:r>
            <a:r>
              <a:rPr 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（活性炭）</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a:t>
            </a:r>
            <a:r>
              <a:rPr sz="2400" u="sng" dirty="0">
                <a:solidFill>
                  <a:srgbClr val="000000"/>
                </a:solidFill>
                <a:latin typeface="华文楷体" panose="02010600040101010101" charset="-122"/>
                <a:ea typeface="华文楷体" panose="02010600040101010101" charset="-122"/>
                <a:cs typeface="华文楷体" panose="02010600040101010101" charset="-122"/>
                <a:sym typeface="+mn-ea"/>
              </a:rPr>
              <a:t>过滤</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或</a:t>
            </a:r>
            <a:r>
              <a:rPr sz="2400" u="sng" dirty="0">
                <a:solidFill>
                  <a:srgbClr val="000000"/>
                </a:solidFill>
                <a:latin typeface="华文楷体" panose="02010600040101010101" charset="-122"/>
                <a:ea typeface="华文楷体" panose="02010600040101010101" charset="-122"/>
                <a:cs typeface="华文楷体" panose="02010600040101010101" charset="-122"/>
                <a:sym typeface="+mn-ea"/>
              </a:rPr>
              <a:t>燃烧</a:t>
            </a:r>
            <a:r>
              <a:rPr 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a:t>
            </a: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RTO</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a:t>
            </a: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RCO</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等）</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等净化措施或高排气筒排放。当采用高排气筒或高速气流(喷射排放)时，应排至建筑物的空气动力阴影区和正压区以上。</a:t>
            </a:r>
            <a:endParaRPr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655782" y="979055"/>
            <a:ext cx="11129818" cy="575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555625" y="1111250"/>
            <a:ext cx="11059160" cy="5400040"/>
          </a:xfrm>
          <a:prstGeom prst="rect">
            <a:avLst/>
          </a:prstGeom>
        </p:spPr>
        <p:txBody>
          <a:bodyPr wrap="square">
            <a:noAutofit/>
          </a:bodyPr>
          <a:lstStyle/>
          <a:p>
            <a:pPr algn="l" fontAlgn="auto">
              <a:lnSpc>
                <a:spcPts val="3500"/>
              </a:lnSpc>
              <a:buClrTx/>
              <a:buSzTx/>
              <a:buNone/>
            </a:pPr>
            <a:r>
              <a:rPr lang="en-US" altLang="zh-CN" sz="2400" b="1" dirty="0">
                <a:latin typeface="华文楷体" panose="02010600040101010101" charset="-122"/>
                <a:ea typeface="华文楷体" panose="02010600040101010101" charset="-122"/>
                <a:cs typeface="华文楷体" panose="02010600040101010101" charset="-122"/>
                <a:sym typeface="+mn-ea"/>
              </a:rPr>
              <a:t>    </a:t>
            </a:r>
            <a:r>
              <a:rPr lang="zh-CN" sz="2400" b="1" dirty="0">
                <a:latin typeface="华文楷体" panose="02010600040101010101" charset="-122"/>
                <a:ea typeface="华文楷体" panose="02010600040101010101" charset="-122"/>
                <a:cs typeface="华文楷体" panose="02010600040101010101" charset="-122"/>
                <a:sym typeface="+mn-ea"/>
              </a:rPr>
              <a:t>五、防爆通风</a:t>
            </a:r>
            <a:endParaRPr lang="zh-CN" sz="2400" dirty="0">
              <a:latin typeface="华文楷体" panose="02010600040101010101" charset="-122"/>
              <a:ea typeface="华文楷体" panose="02010600040101010101" charset="-122"/>
              <a:cs typeface="华文楷体" panose="02010600040101010101" charset="-122"/>
              <a:sym typeface="+mn-ea"/>
            </a:endParaRPr>
          </a:p>
          <a:p>
            <a:pPr algn="l" fontAlgn="auto">
              <a:lnSpc>
                <a:spcPts val="3500"/>
              </a:lnSpc>
              <a:buClrTx/>
              <a:buSzTx/>
              <a:buNone/>
            </a:pPr>
            <a:r>
              <a:rPr lang="en-US" altLang="zh-CN" sz="2400" dirty="0">
                <a:latin typeface="华文楷体" panose="02010600040101010101" charset="-122"/>
                <a:ea typeface="华文楷体" panose="02010600040101010101" charset="-122"/>
                <a:cs typeface="华文楷体" panose="02010600040101010101" charset="-122"/>
              </a:rPr>
              <a:t>    1.甲、乙类厂房以及含有甲、乙类物质的其他厂房中的空气不应循环使用。</a:t>
            </a:r>
            <a:endParaRPr lang="en-US" altLang="zh-CN" sz="2400" dirty="0">
              <a:latin typeface="华文楷体" panose="02010600040101010101" charset="-122"/>
              <a:ea typeface="华文楷体" panose="02010600040101010101" charset="-122"/>
              <a:cs typeface="华文楷体" panose="02010600040101010101" charset="-122"/>
            </a:endParaRPr>
          </a:p>
          <a:p>
            <a:pPr algn="l" fontAlgn="auto">
              <a:lnSpc>
                <a:spcPts val="3500"/>
              </a:lnSpc>
              <a:buClrTx/>
              <a:buSzTx/>
              <a:buNone/>
            </a:pPr>
            <a:r>
              <a:rPr lang="en-US" altLang="zh-CN" sz="2400" dirty="0">
                <a:latin typeface="华文楷体" panose="02010600040101010101" charset="-122"/>
                <a:ea typeface="华文楷体" panose="02010600040101010101" charset="-122"/>
                <a:cs typeface="华文楷体" panose="02010600040101010101" charset="-122"/>
              </a:rPr>
              <a:t>    含有燃烧或爆炸危险粉尘、纤维的丙类厂房中的空气，在循环使用前应经净化处理，并应使空气中的含尘浓度低于其</a:t>
            </a:r>
            <a:r>
              <a:rPr lang="en-US" altLang="zh-CN" sz="2400" dirty="0">
                <a:solidFill>
                  <a:srgbClr val="FF0000"/>
                </a:solidFill>
                <a:latin typeface="华文楷体" panose="02010600040101010101" charset="-122"/>
                <a:ea typeface="华文楷体" panose="02010600040101010101" charset="-122"/>
                <a:cs typeface="华文楷体" panose="02010600040101010101" charset="-122"/>
              </a:rPr>
              <a:t>爆炸下限的25%</a:t>
            </a:r>
            <a:r>
              <a:rPr lang="en-US" altLang="zh-CN" sz="2400" dirty="0">
                <a:latin typeface="华文楷体" panose="02010600040101010101" charset="-122"/>
                <a:ea typeface="华文楷体" panose="02010600040101010101" charset="-122"/>
                <a:cs typeface="华文楷体" panose="02010600040101010101" charset="-122"/>
              </a:rPr>
              <a:t>。</a:t>
            </a:r>
            <a:endParaRPr lang="en-US" altLang="zh-CN" sz="2400" dirty="0">
              <a:latin typeface="华文楷体" panose="02010600040101010101" charset="-122"/>
              <a:ea typeface="华文楷体" panose="02010600040101010101" charset="-122"/>
              <a:cs typeface="华文楷体" panose="02010600040101010101" charset="-122"/>
            </a:endParaRPr>
          </a:p>
          <a:p>
            <a:pPr algn="l" fontAlgn="auto">
              <a:lnSpc>
                <a:spcPts val="3500"/>
              </a:lnSpc>
              <a:buClrTx/>
              <a:buSzTx/>
              <a:buNone/>
            </a:pPr>
            <a:r>
              <a:rPr lang="en-US" altLang="zh-CN" sz="2400" dirty="0">
                <a:latin typeface="华文楷体" panose="02010600040101010101" charset="-122"/>
                <a:ea typeface="华文楷体" panose="02010600040101010101" charset="-122"/>
                <a:cs typeface="华文楷体" panose="02010600040101010101" charset="-122"/>
              </a:rPr>
              <a:t>    2.对于具有放散爆炸和火灾危险物质，并有防火、防爆要求的场所，要求通风良好时，通风量应能使放散的爆炸危险物质很快稀释到爆炸下限的25%以下。</a:t>
            </a:r>
            <a:endParaRPr lang="en-US" altLang="zh-CN" sz="2400" dirty="0">
              <a:latin typeface="华文楷体" panose="02010600040101010101" charset="-122"/>
              <a:ea typeface="华文楷体" panose="02010600040101010101" charset="-122"/>
              <a:cs typeface="华文楷体" panose="02010600040101010101" charset="-122"/>
            </a:endParaRPr>
          </a:p>
          <a:p>
            <a:pPr algn="l" fontAlgn="auto">
              <a:lnSpc>
                <a:spcPts val="3500"/>
              </a:lnSpc>
              <a:buClrTx/>
              <a:buSzTx/>
              <a:buNone/>
            </a:pPr>
            <a:r>
              <a:rPr lang="en-US" altLang="zh-CN" sz="2400" dirty="0">
                <a:latin typeface="华文楷体" panose="02010600040101010101" charset="-122"/>
                <a:ea typeface="华文楷体" panose="02010600040101010101" charset="-122"/>
                <a:cs typeface="华文楷体" panose="02010600040101010101" charset="-122"/>
              </a:rPr>
              <a:t>    3.根据危险物质的性质和放散量确定通风方式。对敞开式或半敞开式厂房，宜首先设计有组织的自然通风；对非敞开式厂房，自然通风不能满足要求时，应设计机械通风。</a:t>
            </a:r>
            <a:endParaRPr lang="en-US" altLang="zh-CN" sz="2400" dirty="0">
              <a:latin typeface="华文楷体" panose="02010600040101010101" charset="-122"/>
              <a:ea typeface="华文楷体" panose="02010600040101010101" charset="-122"/>
              <a:cs typeface="华文楷体" panose="02010600040101010101" charset="-122"/>
            </a:endParaRPr>
          </a:p>
          <a:p>
            <a:pPr algn="l" fontAlgn="auto">
              <a:lnSpc>
                <a:spcPts val="3500"/>
              </a:lnSpc>
              <a:buClrTx/>
              <a:buSzTx/>
              <a:buNone/>
            </a:pPr>
            <a:r>
              <a:rPr lang="en-US" altLang="zh-CN" sz="2400" dirty="0">
                <a:latin typeface="华文楷体" panose="02010600040101010101" charset="-122"/>
                <a:ea typeface="华文楷体" panose="02010600040101010101" charset="-122"/>
                <a:cs typeface="华文楷体" panose="02010600040101010101" charset="-122"/>
              </a:rPr>
              <a:t>    4.凡空气中含有易燃或有爆炸危险物质的房间，应设置</a:t>
            </a:r>
            <a:r>
              <a:rPr lang="en-US" altLang="zh-CN" sz="2400" dirty="0">
                <a:solidFill>
                  <a:srgbClr val="FF0000"/>
                </a:solidFill>
                <a:latin typeface="华文楷体" panose="02010600040101010101" charset="-122"/>
                <a:ea typeface="华文楷体" panose="02010600040101010101" charset="-122"/>
                <a:cs typeface="华文楷体" panose="02010600040101010101" charset="-122"/>
              </a:rPr>
              <a:t>独立的通风系统</a:t>
            </a:r>
            <a:r>
              <a:rPr lang="en-US" altLang="zh-CN" sz="2400" dirty="0">
                <a:latin typeface="华文楷体" panose="02010600040101010101" charset="-122"/>
                <a:ea typeface="华文楷体" panose="02010600040101010101" charset="-122"/>
                <a:cs typeface="华文楷体" panose="02010600040101010101" charset="-122"/>
              </a:rPr>
              <a:t>。其机械通风量应经计算或根据实际操作经验确定，但通风设备选型风量不应小于6次/h换气。</a:t>
            </a:r>
            <a:endParaRPr lang="en-US" altLang="zh-CN" sz="2400"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1015" y="1004570"/>
            <a:ext cx="11228705" cy="5483225"/>
          </a:xfrm>
          <a:prstGeom prst="rect">
            <a:avLst/>
          </a:prstGeom>
        </p:spPr>
        <p:txBody>
          <a:bodyPr wrap="square">
            <a:noAutofit/>
          </a:bodyPr>
          <a:lstStyle/>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5.</a:t>
            </a:r>
            <a:r>
              <a:rPr sz="2400" dirty="0">
                <a:latin typeface="华文楷体" panose="02010600040101010101" charset="-122"/>
                <a:ea typeface="华文楷体" panose="02010600040101010101" charset="-122"/>
                <a:cs typeface="华文楷体" panose="02010600040101010101" charset="-122"/>
                <a:sym typeface="+mn-ea"/>
              </a:rPr>
              <a:t>空气中含有易燃易爆危险物质的房间，其送风与排风系统应采用</a:t>
            </a:r>
            <a:r>
              <a:rPr sz="2400" dirty="0">
                <a:solidFill>
                  <a:srgbClr val="FF0000"/>
                </a:solidFill>
                <a:latin typeface="华文楷体" panose="02010600040101010101" charset="-122"/>
                <a:ea typeface="华文楷体" panose="02010600040101010101" charset="-122"/>
                <a:cs typeface="华文楷体" panose="02010600040101010101" charset="-122"/>
                <a:sym typeface="+mn-ea"/>
              </a:rPr>
              <a:t>防爆型</a:t>
            </a:r>
            <a:r>
              <a:rPr sz="2400" dirty="0">
                <a:latin typeface="华文楷体" panose="02010600040101010101" charset="-122"/>
                <a:ea typeface="华文楷体" panose="02010600040101010101" charset="-122"/>
                <a:cs typeface="华文楷体" panose="02010600040101010101" charset="-122"/>
                <a:sym typeface="+mn-ea"/>
              </a:rPr>
              <a:t>的通风设备。通风设备的防爆等级应根据所排气体的危险等级选型。当送风干管上已设置止回阀门，且送风机和止回阀门设置在非防爆区时，可采用非防爆型的送风设备。</a:t>
            </a:r>
            <a:endParaRPr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6.</a:t>
            </a:r>
            <a:r>
              <a:rPr sz="2400" dirty="0">
                <a:latin typeface="华文楷体" panose="02010600040101010101" charset="-122"/>
                <a:ea typeface="华文楷体" panose="02010600040101010101" charset="-122"/>
                <a:cs typeface="华文楷体" panose="02010600040101010101" charset="-122"/>
                <a:sym typeface="+mn-ea"/>
              </a:rPr>
              <a:t>排除、输送有燃烧或爆炸危险气体、蒸气和粉尘的排风系统，均应设置导</a:t>
            </a:r>
            <a:r>
              <a:rPr sz="2400" dirty="0">
                <a:solidFill>
                  <a:srgbClr val="FF0000"/>
                </a:solidFill>
                <a:latin typeface="华文楷体" panose="02010600040101010101" charset="-122"/>
                <a:ea typeface="华文楷体" panose="02010600040101010101" charset="-122"/>
                <a:cs typeface="华文楷体" panose="02010600040101010101" charset="-122"/>
                <a:sym typeface="+mn-ea"/>
              </a:rPr>
              <a:t>除静电的接地装置</a:t>
            </a:r>
            <a:r>
              <a:rPr sz="2400" dirty="0">
                <a:latin typeface="华文楷体" panose="02010600040101010101" charset="-122"/>
                <a:ea typeface="华文楷体" panose="02010600040101010101" charset="-122"/>
                <a:cs typeface="华文楷体" panose="02010600040101010101" charset="-122"/>
                <a:sym typeface="+mn-ea"/>
              </a:rPr>
              <a:t>。</a:t>
            </a:r>
            <a:endParaRPr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7.</a:t>
            </a:r>
            <a:r>
              <a:rPr sz="2400" dirty="0">
                <a:latin typeface="华文楷体" panose="02010600040101010101" charset="-122"/>
                <a:ea typeface="华文楷体" panose="02010600040101010101" charset="-122"/>
                <a:cs typeface="华文楷体" panose="02010600040101010101" charset="-122"/>
                <a:sym typeface="+mn-ea"/>
              </a:rPr>
              <a:t>排除含有燃烧和爆炸危险粉尘和碎屑的排风系统，还应满足以下要求：</a:t>
            </a:r>
            <a:endParaRPr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a:t>
            </a:r>
            <a:r>
              <a:rPr sz="2400" dirty="0">
                <a:latin typeface="华文楷体" panose="02010600040101010101" charset="-122"/>
                <a:ea typeface="华文楷体" panose="02010600040101010101" charset="-122"/>
                <a:cs typeface="华文楷体" panose="02010600040101010101" charset="-122"/>
                <a:sym typeface="+mn-ea"/>
              </a:rPr>
              <a:t>⑴除尘器、排风机应与其他普通型的风机、除尘器分开设置。</a:t>
            </a:r>
            <a:endParaRPr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a:t>
            </a:r>
            <a:r>
              <a:rPr sz="2400" dirty="0">
                <a:latin typeface="华文楷体" panose="02010600040101010101" charset="-122"/>
                <a:ea typeface="华文楷体" panose="02010600040101010101" charset="-122"/>
                <a:cs typeface="华文楷体" panose="02010600040101010101" charset="-122"/>
                <a:sym typeface="+mn-ea"/>
              </a:rPr>
              <a:t>⑵除尘器、排风机宜按单一粉尘分组布置。</a:t>
            </a:r>
            <a:endParaRPr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a:t>
            </a:r>
            <a:r>
              <a:rPr sz="2400" dirty="0">
                <a:latin typeface="华文楷体" panose="02010600040101010101" charset="-122"/>
                <a:ea typeface="华文楷体" panose="02010600040101010101" charset="-122"/>
                <a:cs typeface="华文楷体" panose="02010600040101010101" charset="-122"/>
                <a:sym typeface="+mn-ea"/>
              </a:rPr>
              <a:t>⑶对于遇水可能形成爆炸的粉尘，</a:t>
            </a:r>
            <a:r>
              <a:rPr sz="2400" dirty="0">
                <a:solidFill>
                  <a:srgbClr val="FF0000"/>
                </a:solidFill>
                <a:latin typeface="华文楷体" panose="02010600040101010101" charset="-122"/>
                <a:ea typeface="华文楷体" panose="02010600040101010101" charset="-122"/>
                <a:cs typeface="华文楷体" panose="02010600040101010101" charset="-122"/>
                <a:sym typeface="+mn-ea"/>
              </a:rPr>
              <a:t>严禁采用湿性</a:t>
            </a:r>
            <a:r>
              <a:rPr sz="2400" dirty="0">
                <a:latin typeface="华文楷体" panose="02010600040101010101" charset="-122"/>
                <a:ea typeface="华文楷体" panose="02010600040101010101" charset="-122"/>
                <a:cs typeface="华文楷体" panose="02010600040101010101" charset="-122"/>
                <a:sym typeface="+mn-ea"/>
              </a:rPr>
              <a:t>除尘器。</a:t>
            </a:r>
            <a:endParaRPr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a:t>
            </a:r>
            <a:r>
              <a:rPr sz="2400" dirty="0">
                <a:latin typeface="华文楷体" panose="02010600040101010101" charset="-122"/>
                <a:ea typeface="华文楷体" panose="02010600040101010101" charset="-122"/>
                <a:cs typeface="华文楷体" panose="02010600040101010101" charset="-122"/>
                <a:sym typeface="+mn-ea"/>
              </a:rPr>
              <a:t>⑷排风应经过不产生火花的除尘设备净化后进入排风机。</a:t>
            </a:r>
            <a:endParaRPr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a:t>
            </a:r>
            <a:r>
              <a:rPr sz="2400" dirty="0">
                <a:latin typeface="华文楷体" panose="02010600040101010101" charset="-122"/>
                <a:ea typeface="华文楷体" panose="02010600040101010101" charset="-122"/>
                <a:cs typeface="华文楷体" panose="02010600040101010101" charset="-122"/>
                <a:sym typeface="+mn-ea"/>
              </a:rPr>
              <a:t>⑸除尘器、过滤器、管道，均应设置</a:t>
            </a:r>
            <a:r>
              <a:rPr sz="2400" dirty="0">
                <a:solidFill>
                  <a:srgbClr val="FF0000"/>
                </a:solidFill>
                <a:latin typeface="华文楷体" panose="02010600040101010101" charset="-122"/>
                <a:ea typeface="华文楷体" panose="02010600040101010101" charset="-122"/>
                <a:cs typeface="华文楷体" panose="02010600040101010101" charset="-122"/>
                <a:sym typeface="+mn-ea"/>
              </a:rPr>
              <a:t>泄压装置</a:t>
            </a:r>
            <a:r>
              <a:rPr sz="2400" dirty="0">
                <a:latin typeface="华文楷体" panose="02010600040101010101" charset="-122"/>
                <a:ea typeface="华文楷体" panose="02010600040101010101" charset="-122"/>
                <a:cs typeface="华文楷体" panose="02010600040101010101" charset="-122"/>
                <a:sym typeface="+mn-ea"/>
              </a:rPr>
              <a:t>。</a:t>
            </a:r>
            <a:endParaRPr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a:t>
            </a:r>
            <a:r>
              <a:rPr sz="2400" dirty="0">
                <a:latin typeface="华文楷体" panose="02010600040101010101" charset="-122"/>
                <a:ea typeface="华文楷体" panose="02010600040101010101" charset="-122"/>
                <a:cs typeface="华文楷体" panose="02010600040101010101" charset="-122"/>
                <a:sym typeface="+mn-ea"/>
              </a:rPr>
              <a:t>⑹干式除尘器和过滤器应布置在系统的负压段上。</a:t>
            </a:r>
            <a:endParaRPr sz="2400" dirty="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294967295"/>
          </p:nvPr>
        </p:nvSpPr>
        <p:spPr>
          <a:xfrm>
            <a:off x="572135" y="1061720"/>
            <a:ext cx="11232515" cy="5436235"/>
          </a:xfrm>
        </p:spPr>
        <p:txBody>
          <a:bodyPr/>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8.处理有爆炸危险粉尘的干式除尘器和过滤器宜布置在厂房外的独立建筑中，该建筑与所属厂房的防火间距</a:t>
            </a:r>
            <a:r>
              <a:rPr lang="en-US" sz="2400" dirty="0">
                <a:solidFill>
                  <a:srgbClr val="FF0000"/>
                </a:solidFill>
                <a:latin typeface="华文楷体" panose="02010600040101010101" charset="-122"/>
                <a:ea typeface="华文楷体" panose="02010600040101010101" charset="-122"/>
                <a:cs typeface="华文楷体" panose="02010600040101010101" charset="-122"/>
                <a:sym typeface="+mn-ea"/>
              </a:rPr>
              <a:t>不应小于10m</a:t>
            </a:r>
            <a:r>
              <a:rPr lang="en-US" sz="2400" dirty="0">
                <a:latin typeface="华文楷体" panose="02010600040101010101" charset="-122"/>
                <a:ea typeface="华文楷体" panose="02010600040101010101" charset="-122"/>
                <a:cs typeface="华文楷体" panose="02010600040101010101" charset="-122"/>
                <a:sym typeface="+mn-ea"/>
              </a:rPr>
              <a:t>。</a:t>
            </a:r>
            <a:endParaRPr lang="en-US"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9.设置在爆炸危险场所的非防爆类型的电控设备，专用建筑(如分析器室)或直接安装在爆炸危险车间内的正压型电气设备应设计</a:t>
            </a:r>
            <a:r>
              <a:rPr lang="en-US" sz="2400" dirty="0">
                <a:highlight>
                  <a:srgbClr val="FFFF00"/>
                </a:highlight>
                <a:latin typeface="华文楷体" panose="02010600040101010101" charset="-122"/>
                <a:ea typeface="华文楷体" panose="02010600040101010101" charset="-122"/>
                <a:cs typeface="华文楷体" panose="02010600040101010101" charset="-122"/>
                <a:sym typeface="+mn-ea"/>
              </a:rPr>
              <a:t>正压通风</a:t>
            </a:r>
            <a:r>
              <a:rPr lang="en-US" sz="2400" dirty="0">
                <a:latin typeface="华文楷体" panose="02010600040101010101" charset="-122"/>
                <a:ea typeface="华文楷体" panose="02010600040101010101" charset="-122"/>
                <a:cs typeface="华文楷体" panose="02010600040101010101" charset="-122"/>
                <a:sym typeface="+mn-ea"/>
              </a:rPr>
              <a:t>。</a:t>
            </a:r>
            <a:endParaRPr lang="en-US"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10.在爆炸危险场所使用非防爆型电气设备的建筑，正压通风的正压值应为</a:t>
            </a:r>
            <a:r>
              <a:rPr lang="en-US" sz="2400" dirty="0">
                <a:solidFill>
                  <a:srgbClr val="FF0000"/>
                </a:solidFill>
                <a:latin typeface="华文楷体" panose="02010600040101010101" charset="-122"/>
                <a:ea typeface="华文楷体" panose="02010600040101010101" charset="-122"/>
                <a:cs typeface="华文楷体" panose="02010600040101010101" charset="-122"/>
                <a:sym typeface="+mn-ea"/>
              </a:rPr>
              <a:t>30Pa～50Pa</a:t>
            </a:r>
            <a:r>
              <a:rPr lang="en-US" sz="2400" dirty="0">
                <a:latin typeface="华文楷体" panose="02010600040101010101" charset="-122"/>
                <a:ea typeface="华文楷体" panose="02010600040101010101" charset="-122"/>
                <a:cs typeface="华文楷体" panose="02010600040101010101" charset="-122"/>
                <a:sym typeface="+mn-ea"/>
              </a:rPr>
              <a:t>。</a:t>
            </a:r>
            <a:endParaRPr lang="en-US"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对于使用正压型电气设备的送风系统送风正压值不低于50Pa。</a:t>
            </a:r>
            <a:endParaRPr lang="en-US"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对于爆炸危险气体有可能扩散到的非爆炸危险区的建筑物，该建筑物有产生电火花的可能时，应设计维持不低于10Pa的正压送风。</a:t>
            </a:r>
            <a:endParaRPr lang="en-US"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11.要求正压送风的房间，送风量应同时满足以下条件：</a:t>
            </a:r>
            <a:endParaRPr lang="en-US"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⑴维持室内正压数值所需风量。</a:t>
            </a:r>
            <a:endParaRPr lang="en-US" sz="2400" dirty="0">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latin typeface="华文楷体" panose="02010600040101010101" charset="-122"/>
                <a:ea typeface="华文楷体" panose="02010600040101010101" charset="-122"/>
                <a:cs typeface="华文楷体" panose="02010600040101010101" charset="-122"/>
                <a:sym typeface="+mn-ea"/>
              </a:rPr>
              <a:t>    ⑵保证室内人员每人</a:t>
            </a:r>
            <a:r>
              <a:rPr lang="en-US" sz="2400" dirty="0">
                <a:solidFill>
                  <a:srgbClr val="FF0000"/>
                </a:solidFill>
                <a:latin typeface="华文楷体" panose="02010600040101010101" charset="-122"/>
                <a:ea typeface="华文楷体" panose="02010600040101010101" charset="-122"/>
                <a:cs typeface="华文楷体" panose="02010600040101010101" charset="-122"/>
                <a:sym typeface="+mn-ea"/>
              </a:rPr>
              <a:t>不小于30m³/h所需新风量</a:t>
            </a:r>
            <a:r>
              <a:rPr lang="en-US" sz="2400" dirty="0">
                <a:latin typeface="华文楷体" panose="02010600040101010101" charset="-122"/>
                <a:ea typeface="华文楷体" panose="02010600040101010101" charset="-122"/>
                <a:cs typeface="华文楷体" panose="02010600040101010101" charset="-122"/>
                <a:sym typeface="+mn-ea"/>
              </a:rPr>
              <a:t>。</a:t>
            </a:r>
            <a:endParaRPr lang="en-US" sz="2400" dirty="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470535" y="905510"/>
            <a:ext cx="11351895" cy="5586095"/>
          </a:xfrm>
        </p:spPr>
        <p:txBody>
          <a:bodyPr/>
          <a:p>
            <a:pPr indent="0" fontAlgn="auto">
              <a:lnSpc>
                <a:spcPts val="3500"/>
              </a:lnSpc>
            </a:pPr>
            <a:r>
              <a:rPr lang="en-US" altLang="zh-CN" sz="2400" smtClean="0">
                <a:latin typeface="华文楷体" panose="02010600040101010101" charset="-122"/>
                <a:ea typeface="华文楷体" panose="02010600040101010101" charset="-122"/>
              </a:rPr>
              <a:t>    12.为正压室及正压型电气设备送风的采气口应设在爆炸危险区以外，距防爆区边界</a:t>
            </a:r>
            <a:r>
              <a:rPr lang="en-US" altLang="zh-CN" sz="2400" smtClean="0">
                <a:solidFill>
                  <a:srgbClr val="FF0000"/>
                </a:solidFill>
                <a:latin typeface="华文楷体" panose="02010600040101010101" charset="-122"/>
                <a:ea typeface="华文楷体" panose="02010600040101010101" charset="-122"/>
              </a:rPr>
              <a:t>至少Im,</a:t>
            </a:r>
            <a:r>
              <a:rPr lang="en-US" altLang="zh-CN" sz="2400" smtClean="0">
                <a:latin typeface="华文楷体" panose="02010600040101010101" charset="-122"/>
                <a:ea typeface="华文楷体" panose="02010600040101010101" charset="-122"/>
              </a:rPr>
              <a:t>且应保证进风清洁。</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13.正压送风系统应设置备用风机，且所有风机应能自动切换，其</a:t>
            </a:r>
            <a:r>
              <a:rPr lang="en-US" altLang="zh-CN" sz="2400" smtClean="0">
                <a:solidFill>
                  <a:srgbClr val="FF0000"/>
                </a:solidFill>
                <a:latin typeface="华文楷体" panose="02010600040101010101" charset="-122"/>
                <a:ea typeface="华文楷体" panose="02010600040101010101" charset="-122"/>
              </a:rPr>
              <a:t>供电负荷等级</a:t>
            </a:r>
            <a:r>
              <a:rPr lang="en-US" altLang="zh-CN" sz="2400" smtClean="0">
                <a:latin typeface="华文楷体" panose="02010600040101010101" charset="-122"/>
                <a:ea typeface="华文楷体" panose="02010600040101010101" charset="-122"/>
              </a:rPr>
              <a:t>应不低于工艺供电负荷等级。</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14.正压室不应设置可开启的外窗以及与室外直接相通的外门，应设计门斗或门廊。内、外门均应为密闭型的，并应保证两道门不同时开启，同时，门斗或门廊内应保持不低于10Pa的正压。与爆炸危险装置相临的墙上不应设置可开启窗。室内管线穿孔应密封，管沟应填塞密实。</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15.供隔离爆炸危险区域的门斗、门廊或小室，应设计维持</a:t>
            </a:r>
            <a:r>
              <a:rPr lang="en-US" altLang="zh-CN" sz="2400" smtClean="0">
                <a:solidFill>
                  <a:srgbClr val="FF0000"/>
                </a:solidFill>
                <a:latin typeface="华文楷体" panose="02010600040101010101" charset="-122"/>
                <a:ea typeface="华文楷体" panose="02010600040101010101" charset="-122"/>
              </a:rPr>
              <a:t>不低于30Pa的正压送风</a:t>
            </a:r>
            <a:r>
              <a:rPr lang="en-US" altLang="zh-CN" sz="2400" smtClean="0">
                <a:latin typeface="华文楷体" panose="02010600040101010101" charset="-122"/>
                <a:ea typeface="华文楷体" panose="02010600040101010101" charset="-122"/>
              </a:rPr>
              <a:t>。</a:t>
            </a:r>
            <a:endParaRPr lang="en-US" altLang="zh-CN" sz="2400" smtClean="0">
              <a:latin typeface="华文楷体" panose="02010600040101010101" charset="-122"/>
              <a:ea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rPr>
              <a:t>    16.正压通风系统应与正压室内电气设备联锁。电气设备运行前必须</a:t>
            </a:r>
            <a:r>
              <a:rPr lang="en-US" altLang="zh-CN" sz="2400" smtClean="0">
                <a:solidFill>
                  <a:srgbClr val="FF0000"/>
                </a:solidFill>
                <a:latin typeface="华文楷体" panose="02010600040101010101" charset="-122"/>
                <a:ea typeface="华文楷体" panose="02010600040101010101" charset="-122"/>
              </a:rPr>
              <a:t>先通风</a:t>
            </a:r>
            <a:r>
              <a:rPr lang="en-US" altLang="zh-CN" sz="2400" smtClean="0">
                <a:latin typeface="华文楷体" panose="02010600040101010101" charset="-122"/>
                <a:ea typeface="华文楷体" panose="02010600040101010101" charset="-122"/>
              </a:rPr>
              <a:t>，待室内正压值稳定后方可投入运行。正压通风设备必须待其他电气设备完全关闭后方可关闭。</a:t>
            </a:r>
            <a:endParaRPr lang="en-US" altLang="zh-CN" sz="2400" smtClean="0">
              <a:latin typeface="华文楷体" panose="02010600040101010101" charset="-122"/>
              <a:ea typeface="华文楷体" panose="02010600040101010101"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345440" y="875665"/>
            <a:ext cx="11492865" cy="5889625"/>
          </a:xfrm>
        </p:spPr>
        <p:txBody>
          <a:bodyPr/>
          <a:p>
            <a:pPr indent="0" fontAlgn="auto">
              <a:lnSpc>
                <a:spcPts val="3500"/>
              </a:lnSpc>
            </a:pPr>
            <a:r>
              <a:rPr lang="en-US" sz="2400">
                <a:latin typeface="华文楷体" panose="02010600040101010101" charset="-122"/>
                <a:ea typeface="华文楷体" panose="02010600040101010101" charset="-122"/>
                <a:sym typeface="+mn-ea"/>
              </a:rPr>
              <a:t>    17.</a:t>
            </a:r>
            <a:r>
              <a:rPr lang="en-US" sz="2400">
                <a:latin typeface="华文楷体" panose="02010600040101010101" charset="-122"/>
                <a:ea typeface="华文楷体" panose="02010600040101010101" charset="-122"/>
              </a:rPr>
              <a:t>正压室内应设余压排风口，其安装位置应利于室内空气的置换，且宜面对常年最小频率的风向或采取防倒灌措施。</a:t>
            </a:r>
            <a:endParaRPr lang="en-US" sz="2400">
              <a:latin typeface="华文楷体" panose="02010600040101010101" charset="-122"/>
              <a:ea typeface="华文楷体" panose="02010600040101010101" charset="-122"/>
            </a:endParaRPr>
          </a:p>
          <a:p>
            <a:pPr indent="0" fontAlgn="auto">
              <a:lnSpc>
                <a:spcPts val="3500"/>
              </a:lnSpc>
            </a:pPr>
            <a:r>
              <a:rPr lang="en-US" sz="2400">
                <a:latin typeface="华文楷体" panose="02010600040101010101" charset="-122"/>
                <a:ea typeface="华文楷体" panose="02010600040101010101" charset="-122"/>
              </a:rPr>
              <a:t>    正压室内应设正压指示仪表和失压报警装置，且与正压通风系统联锁。当室内正压值低于25Pa持续1min后，应发出报警信号，并使备用通风机自动投入运行。</a:t>
            </a:r>
            <a:endParaRPr lang="en-US" sz="2400">
              <a:latin typeface="华文楷体" panose="02010600040101010101" charset="-122"/>
              <a:ea typeface="华文楷体" panose="02010600040101010101" charset="-122"/>
            </a:endParaRPr>
          </a:p>
          <a:p>
            <a:pPr indent="0" fontAlgn="auto">
              <a:lnSpc>
                <a:spcPts val="3500"/>
              </a:lnSpc>
            </a:pPr>
            <a:r>
              <a:rPr lang="en-US" sz="2400">
                <a:latin typeface="华文楷体" panose="02010600040101010101" charset="-122"/>
                <a:ea typeface="华文楷体" panose="02010600040101010101" charset="-122"/>
              </a:rPr>
              <a:t>    18.为防止爆炸的发生，通风系统设计时应采取以下防爆措施：</a:t>
            </a:r>
            <a:endParaRPr lang="en-US" sz="2400">
              <a:latin typeface="华文楷体" panose="02010600040101010101" charset="-122"/>
              <a:ea typeface="华文楷体" panose="02010600040101010101" charset="-122"/>
            </a:endParaRPr>
          </a:p>
          <a:p>
            <a:pPr indent="0" fontAlgn="auto">
              <a:lnSpc>
                <a:spcPts val="3500"/>
              </a:lnSpc>
            </a:pPr>
            <a:r>
              <a:rPr lang="en-US" sz="2400">
                <a:latin typeface="华文楷体" panose="02010600040101010101" charset="-122"/>
                <a:ea typeface="华文楷体" panose="02010600040101010101" charset="-122"/>
              </a:rPr>
              <a:t>    ⑴排出有爆炸危险物质的局部排风系统，其风量应按在正常运行和事故情况下，风管内这些物质浓度</a:t>
            </a:r>
            <a:r>
              <a:rPr lang="en-US" sz="2400">
                <a:solidFill>
                  <a:srgbClr val="FF0000"/>
                </a:solidFill>
                <a:latin typeface="华文楷体" panose="02010600040101010101" charset="-122"/>
                <a:ea typeface="华文楷体" panose="02010600040101010101" charset="-122"/>
              </a:rPr>
              <a:t>不大于爆炸下限的50%</a:t>
            </a:r>
            <a:r>
              <a:rPr lang="en-US" sz="2400">
                <a:latin typeface="华文楷体" panose="02010600040101010101" charset="-122"/>
                <a:ea typeface="华文楷体" panose="02010600040101010101" charset="-122"/>
              </a:rPr>
              <a:t>计算。</a:t>
            </a:r>
            <a:endParaRPr lang="en-US" sz="2400">
              <a:latin typeface="华文楷体" panose="02010600040101010101" charset="-122"/>
              <a:ea typeface="华文楷体" panose="02010600040101010101" charset="-122"/>
            </a:endParaRPr>
          </a:p>
          <a:p>
            <a:pPr indent="0" fontAlgn="auto">
              <a:lnSpc>
                <a:spcPts val="3500"/>
              </a:lnSpc>
            </a:pPr>
            <a:r>
              <a:rPr lang="en-US" sz="2400">
                <a:latin typeface="华文楷体" panose="02010600040101010101" charset="-122"/>
                <a:ea typeface="华文楷体" panose="02010600040101010101" charset="-122"/>
              </a:rPr>
              <a:t>    ⑵排除、输送有燃烧或爆炸危险混合物通风设备和风管，均应采取</a:t>
            </a:r>
            <a:r>
              <a:rPr lang="en-US" sz="2400">
                <a:solidFill>
                  <a:srgbClr val="FF0000"/>
                </a:solidFill>
                <a:latin typeface="华文楷体" panose="02010600040101010101" charset="-122"/>
                <a:ea typeface="华文楷体" panose="02010600040101010101" charset="-122"/>
              </a:rPr>
              <a:t>防静电接地</a:t>
            </a:r>
            <a:r>
              <a:rPr lang="en-US" sz="2400">
                <a:latin typeface="华文楷体" panose="02010600040101010101" charset="-122"/>
                <a:ea typeface="华文楷体" panose="02010600040101010101" charset="-122"/>
              </a:rPr>
              <a:t>措施，且不应采用容易积聚静电的绝缘材料制作。</a:t>
            </a:r>
            <a:endParaRPr lang="en-US" sz="2400">
              <a:latin typeface="华文楷体" panose="02010600040101010101" charset="-122"/>
              <a:ea typeface="华文楷体" panose="02010600040101010101" charset="-122"/>
            </a:endParaRPr>
          </a:p>
          <a:p>
            <a:pPr indent="0" fontAlgn="auto">
              <a:lnSpc>
                <a:spcPts val="3500"/>
              </a:lnSpc>
            </a:pPr>
            <a:r>
              <a:rPr lang="en-US" sz="2400">
                <a:latin typeface="华文楷体" panose="02010600040101010101" charset="-122"/>
                <a:ea typeface="华文楷体" panose="02010600040101010101" charset="-122"/>
              </a:rPr>
              <a:t>    19.甲、乙、丙类厂房中的送、排风管道宜分层设置。有爆炸危险的厂房内的排风管道，严禁穿过防火墙和有爆炸危险的车间隔墙。</a:t>
            </a:r>
            <a:endParaRPr lang="en-US" sz="2400">
              <a:latin typeface="华文楷体" panose="02010600040101010101" charset="-122"/>
              <a:ea typeface="华文楷体" panose="02010600040101010101" charset="-122"/>
            </a:endParaRPr>
          </a:p>
          <a:p>
            <a:pPr indent="0" fontAlgn="auto">
              <a:lnSpc>
                <a:spcPts val="3500"/>
              </a:lnSpc>
            </a:pPr>
            <a:r>
              <a:rPr lang="en-US" sz="2400">
                <a:latin typeface="华文楷体" panose="02010600040101010101" charset="-122"/>
                <a:ea typeface="华文楷体" panose="02010600040101010101" charset="-122"/>
              </a:rPr>
              <a:t>    20.排除有燃烧或爆炸危险气体、蒸气和粉尘的排风管应采用明装金属管道，并应直接通到室外的安全处。</a:t>
            </a:r>
            <a:endParaRPr lang="en-US" sz="2400">
              <a:latin typeface="华文楷体" panose="02010600040101010101" charset="-122"/>
              <a:ea typeface="华文楷体" panose="02010600040101010101"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3750" y="1078865"/>
            <a:ext cx="10816590" cy="4742180"/>
          </a:xfrm>
          <a:prstGeom prst="rect">
            <a:avLst/>
          </a:prstGeom>
        </p:spPr>
        <p:txBody>
          <a:bodyPr wrap="square">
            <a:noAutofit/>
          </a:bodyPr>
          <a:lstStyle/>
          <a:p>
            <a:pPr indent="0" fontAlgn="auto">
              <a:lnSpc>
                <a:spcPts val="3500"/>
              </a:lnSpc>
            </a:pPr>
            <a:r>
              <a:rPr lang="en-US" altLang="zh-CN" sz="2400" b="1" dirty="0">
                <a:latin typeface="华文楷体" panose="02010600040101010101" charset="-122"/>
                <a:ea typeface="华文楷体" panose="02010600040101010101" charset="-122"/>
                <a:cs typeface="华文楷体" panose="02010600040101010101" charset="-122"/>
              </a:rPr>
              <a:t>    </a:t>
            </a:r>
            <a:r>
              <a:rPr lang="zh-CN" sz="2400" b="1" dirty="0">
                <a:latin typeface="华文楷体" panose="02010600040101010101" charset="-122"/>
                <a:ea typeface="华文楷体" panose="02010600040101010101" charset="-122"/>
                <a:cs typeface="华文楷体" panose="02010600040101010101" charset="-122"/>
              </a:rPr>
              <a:t>六、事故通风</a:t>
            </a:r>
            <a:endParaRPr lang="zh-CN" sz="2400" b="1"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zh-CN" sz="2400" b="1" dirty="0">
                <a:latin typeface="华文楷体" panose="02010600040101010101" charset="-122"/>
                <a:ea typeface="华文楷体" panose="02010600040101010101" charset="-122"/>
                <a:cs typeface="华文楷体" panose="02010600040101010101" charset="-122"/>
              </a:rPr>
              <a:t> </a:t>
            </a:r>
            <a:r>
              <a:rPr lang="en-US" altLang="zh-CN" sz="2400" b="1" dirty="0">
                <a:latin typeface="华文楷体" panose="02010600040101010101" charset="-122"/>
                <a:ea typeface="华文楷体" panose="02010600040101010101" charset="-122"/>
                <a:cs typeface="华文楷体" panose="02010600040101010101" charset="-122"/>
              </a:rPr>
              <a:t>   </a:t>
            </a:r>
            <a:r>
              <a:rPr lang="en-US" altLang="zh-CN" sz="2400" dirty="0">
                <a:latin typeface="华文楷体" panose="02010600040101010101" charset="-122"/>
                <a:ea typeface="华文楷体" panose="02010600040101010101" charset="-122"/>
                <a:cs typeface="华文楷体" panose="02010600040101010101" charset="-122"/>
              </a:rPr>
              <a:t>1.可能突然大量放散有害气体或爆炸危险气体的生产房间应设计事故通风系统。</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2.事故通风系统的吸风口应设在有害气体或爆炸危险物质散发量最大的或聚集最多的地点：</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⑴位于房间上部的吸风口，用于排除比空气轻的可燃气体或蒸气(含氢气时除外)时，其上缘距顶棚或屋顶平面的距离不大于0.4m。</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⑵用于排除氢气与空气的混合物时，吸风口上缘距顶棚或屋顶平面的距离不大于0.1m。</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⑶位于房间下部区域的吸风口，其下缘距地板间距不大于0.3m。</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⑷因建筑物结构造成有爆炸危险气体排出的死角处，应设置导流设施。</a:t>
            </a:r>
            <a:endParaRPr lang="en-US" altLang="zh-CN" sz="2400"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ChangeArrowheads="1"/>
          </p:cNvSpPr>
          <p:nvPr/>
        </p:nvSpPr>
        <p:spPr bwMode="auto">
          <a:xfrm>
            <a:off x="655782" y="979055"/>
            <a:ext cx="11129818" cy="5758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indent="0">
              <a:buNone/>
            </a:pPr>
            <a:r>
              <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zh-CN" sz="2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577215" y="1090295"/>
            <a:ext cx="11037570" cy="5396230"/>
          </a:xfrm>
          <a:prstGeom prst="rect">
            <a:avLst/>
          </a:prstGeom>
        </p:spPr>
        <p:txBody>
          <a:bodyPr wrap="square">
            <a:noAutofit/>
          </a:bodyPr>
          <a:lstStyle/>
          <a:p>
            <a:pPr indent="0" algn="ctr" fontAlgn="auto">
              <a:lnSpc>
                <a:spcPts val="3500"/>
              </a:lnSpc>
              <a:spcBef>
                <a:spcPts val="0"/>
              </a:spcBef>
            </a:pPr>
            <a:r>
              <a:rPr lang="zh-CN" sz="2800" b="1" dirty="0">
                <a:solidFill>
                  <a:srgbClr val="000000"/>
                </a:solidFill>
                <a:latin typeface="华文楷体" panose="02010600040101010101" charset="-122"/>
                <a:ea typeface="华文楷体" panose="02010600040101010101" charset="-122"/>
                <a:cs typeface="华文楷体" panose="02010600040101010101" charset="-122"/>
              </a:rPr>
              <a:t>第一节</a:t>
            </a:r>
            <a:r>
              <a:rPr lang="en-US" altLang="zh-CN" sz="2800" b="1" dirty="0">
                <a:solidFill>
                  <a:srgbClr val="000000"/>
                </a:solidFill>
                <a:latin typeface="华文楷体" panose="02010600040101010101" charset="-122"/>
                <a:ea typeface="华文楷体" panose="02010600040101010101" charset="-122"/>
                <a:cs typeface="华文楷体" panose="02010600040101010101" charset="-122"/>
              </a:rPr>
              <a:t>  </a:t>
            </a:r>
            <a:r>
              <a:rPr lang="zh-CN" altLang="en-US" sz="2800" b="1" dirty="0">
                <a:solidFill>
                  <a:srgbClr val="000000"/>
                </a:solidFill>
                <a:latin typeface="华文楷体" panose="02010600040101010101" charset="-122"/>
                <a:ea typeface="华文楷体" panose="02010600040101010101" charset="-122"/>
                <a:cs typeface="华文楷体" panose="02010600040101010101" charset="-122"/>
              </a:rPr>
              <a:t>基本规定</a:t>
            </a:r>
            <a:r>
              <a:rPr lang="en-US" altLang="zh-CN" sz="2800" b="1" dirty="0">
                <a:solidFill>
                  <a:srgbClr val="000000"/>
                </a:solidFill>
                <a:latin typeface="华文楷体" panose="02010600040101010101" charset="-122"/>
                <a:ea typeface="华文楷体" panose="02010600040101010101" charset="-122"/>
                <a:cs typeface="华文楷体" panose="02010600040101010101" charset="-122"/>
              </a:rPr>
              <a:t>  </a:t>
            </a:r>
            <a:endParaRPr lang="en-US" altLang="zh-CN" sz="2800" b="1" dirty="0">
              <a:solidFill>
                <a:srgbClr val="000000"/>
              </a:solidFill>
              <a:latin typeface="华文楷体" panose="02010600040101010101" charset="-122"/>
              <a:ea typeface="华文楷体" panose="02010600040101010101" charset="-122"/>
              <a:cs typeface="华文楷体" panose="02010600040101010101" charset="-122"/>
            </a:endParaRPr>
          </a:p>
          <a:p>
            <a:pPr indent="0" algn="l" fontAlgn="auto">
              <a:lnSpc>
                <a:spcPts val="3500"/>
              </a:lnSpc>
              <a:spcBef>
                <a:spcPts val="0"/>
              </a:spcBef>
            </a:pPr>
            <a:r>
              <a:rPr lang="en-US" altLang="zh-CN" sz="2400" dirty="0">
                <a:latin typeface="华文楷体" panose="02010600040101010101" charset="-122"/>
                <a:ea typeface="华文楷体" panose="02010600040101010101" charset="-122"/>
              </a:rPr>
              <a:t>    1.</a:t>
            </a:r>
            <a:r>
              <a:rPr lang="zh-CN" altLang="en-US" sz="2400" dirty="0">
                <a:latin typeface="华文楷体" panose="02010600040101010101" charset="-122"/>
                <a:ea typeface="华文楷体" panose="02010600040101010101" charset="-122"/>
              </a:rPr>
              <a:t>建筑室内环境的热舒适性评价应符合现行国家标准《热环境的人类工效学 通过计算PMV和PPD指数与局部热舒适准则对热舒适进行分析测定与解释》GB/T 18049的有关规定</a:t>
            </a:r>
            <a:r>
              <a:rPr lang="zh-CN" altLang="en-US" sz="2400" dirty="0">
                <a:latin typeface="华文楷体" panose="02010600040101010101" charset="-122"/>
                <a:ea typeface="华文楷体" panose="02010600040101010101" charset="-122"/>
              </a:rPr>
              <a:t>。</a:t>
            </a:r>
            <a:endParaRPr lang="zh-CN" altLang="en-US" sz="2400" dirty="0">
              <a:latin typeface="华文楷体" panose="02010600040101010101" charset="-122"/>
              <a:ea typeface="华文楷体" panose="02010600040101010101" charset="-122"/>
            </a:endParaRPr>
          </a:p>
          <a:p>
            <a:pPr indent="0" algn="l" fontAlgn="auto">
              <a:lnSpc>
                <a:spcPts val="3500"/>
              </a:lnSpc>
              <a:spcBef>
                <a:spcPts val="0"/>
              </a:spcBef>
            </a:pPr>
            <a:r>
              <a:rPr lang="en-US" altLang="zh-CN" sz="2400" dirty="0">
                <a:latin typeface="华文楷体" panose="02010600040101010101" charset="-122"/>
                <a:ea typeface="华文楷体" panose="02010600040101010101" charset="-122"/>
              </a:rPr>
              <a:t>    2.</a:t>
            </a:r>
            <a:r>
              <a:rPr lang="zh-CN" altLang="en-US" sz="2400" dirty="0">
                <a:latin typeface="华文楷体" panose="02010600040101010101" charset="-122"/>
                <a:ea typeface="华文楷体" panose="02010600040101010101" charset="-122"/>
              </a:rPr>
              <a:t>高温作业场所应采取隔热降温措施。高温作业场所应符合现行国家标准《工业场所职业病危害作业分级 第3部分：高温》GBZ</a:t>
            </a:r>
            <a:r>
              <a:rPr lang="en-US" altLang="zh-CN" sz="2400" dirty="0">
                <a:latin typeface="华文楷体" panose="02010600040101010101" charset="-122"/>
                <a:ea typeface="华文楷体" panose="02010600040101010101" charset="-122"/>
              </a:rPr>
              <a:t>/</a:t>
            </a:r>
            <a:r>
              <a:rPr lang="zh-CN" altLang="en-US" sz="2400" dirty="0">
                <a:latin typeface="华文楷体" panose="02010600040101010101" charset="-122"/>
                <a:ea typeface="华文楷体" panose="02010600040101010101" charset="-122"/>
              </a:rPr>
              <a:t>T 229.3的有关规定，并应对作业环境进行分级、评价。</a:t>
            </a:r>
            <a:endParaRPr lang="zh-CN" altLang="en-US" sz="2400" dirty="0">
              <a:latin typeface="华文楷体" panose="02010600040101010101" charset="-122"/>
              <a:ea typeface="华文楷体" panose="02010600040101010101" charset="-122"/>
            </a:endParaRPr>
          </a:p>
          <a:p>
            <a:pPr indent="0" algn="l" fontAlgn="auto">
              <a:lnSpc>
                <a:spcPts val="3500"/>
              </a:lnSpc>
              <a:spcBef>
                <a:spcPts val="0"/>
              </a:spcBef>
            </a:pPr>
            <a:r>
              <a:rPr lang="en-US" altLang="zh-CN" sz="2400" dirty="0">
                <a:latin typeface="华文楷体" panose="02010600040101010101" charset="-122"/>
                <a:ea typeface="华文楷体" panose="02010600040101010101" charset="-122"/>
              </a:rPr>
              <a:t>    3.</a:t>
            </a:r>
            <a:r>
              <a:rPr lang="zh-CN" altLang="en-US" sz="2400" dirty="0">
                <a:latin typeface="华文楷体" panose="02010600040101010101" charset="-122"/>
                <a:ea typeface="华文楷体" panose="02010600040101010101" charset="-122"/>
              </a:rPr>
              <a:t>供暖、通风与空调设备应按设计工况选型。</a:t>
            </a:r>
            <a:endParaRPr lang="zh-CN" altLang="en-US" sz="2400" dirty="0">
              <a:latin typeface="华文楷体" panose="02010600040101010101" charset="-122"/>
              <a:ea typeface="华文楷体" panose="02010600040101010101" charset="-122"/>
            </a:endParaRPr>
          </a:p>
          <a:p>
            <a:pPr indent="0" algn="l" fontAlgn="auto">
              <a:lnSpc>
                <a:spcPts val="3500"/>
              </a:lnSpc>
              <a:spcBef>
                <a:spcPts val="0"/>
              </a:spcBef>
            </a:pPr>
            <a:r>
              <a:rPr lang="en-US" altLang="zh-CN" sz="2400" dirty="0">
                <a:latin typeface="华文楷体" panose="02010600040101010101" charset="-122"/>
                <a:ea typeface="华文楷体" panose="02010600040101010101" charset="-122"/>
              </a:rPr>
              <a:t>    4.</a:t>
            </a:r>
            <a:r>
              <a:rPr lang="zh-CN" altLang="en-US" sz="2400" dirty="0">
                <a:latin typeface="华文楷体" panose="02010600040101010101" charset="-122"/>
                <a:ea typeface="华文楷体" panose="02010600040101010101" charset="-122"/>
              </a:rPr>
              <a:t>在供暖、通风与空气调节系统设计中，应留有设备、管道及配件所必需的安装、操作和维修的空间，并应在建筑设计中预留安装和维修用的孔洞。对于大型设备及管道应设置运输通道和起吊设施。</a:t>
            </a:r>
            <a:endParaRPr lang="zh-CN" altLang="en-US" sz="2400" dirty="0">
              <a:latin typeface="华文楷体" panose="02010600040101010101" charset="-122"/>
              <a:ea typeface="华文楷体" panose="02010600040101010101" charset="-122"/>
            </a:endParaRPr>
          </a:p>
          <a:p>
            <a:pPr indent="0" algn="l" fontAlgn="auto">
              <a:lnSpc>
                <a:spcPts val="3500"/>
              </a:lnSpc>
              <a:spcBef>
                <a:spcPts val="0"/>
              </a:spcBef>
            </a:pPr>
            <a:r>
              <a:rPr lang="en-US" altLang="zh-CN" sz="2400" dirty="0">
                <a:latin typeface="华文楷体" panose="02010600040101010101" charset="-122"/>
                <a:ea typeface="华文楷体" panose="02010600040101010101" charset="-122"/>
              </a:rPr>
              <a:t>    </a:t>
            </a:r>
            <a:endParaRPr lang="zh-CN" altLang="en-US" sz="2400" dirty="0">
              <a:latin typeface="华文楷体" panose="02010600040101010101" charset="-122"/>
              <a:ea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73100" y="1057275"/>
            <a:ext cx="11146155" cy="5443220"/>
          </a:xfrm>
          <a:prstGeom prst="rect">
            <a:avLst/>
          </a:prstGeom>
        </p:spPr>
        <p:txBody>
          <a:bodyPr wrap="square">
            <a:noAutofit/>
          </a:bodyPr>
          <a:lstStyle/>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rPr>
              <a:t>    3.</a:t>
            </a:r>
            <a:r>
              <a:rPr sz="2400" dirty="0">
                <a:solidFill>
                  <a:srgbClr val="000000"/>
                </a:solidFill>
                <a:latin typeface="华文楷体" panose="02010600040101010101" charset="-122"/>
                <a:ea typeface="华文楷体" panose="02010600040101010101" charset="-122"/>
                <a:cs typeface="华文楷体" panose="02010600040101010101" charset="-122"/>
              </a:rPr>
              <a:t>事故排风量应按工艺提供的设计资料通过计算确定：</a:t>
            </a:r>
            <a:endParaRPr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rPr>
              <a:t>    </a:t>
            </a:r>
            <a:r>
              <a:rPr sz="2400" dirty="0">
                <a:solidFill>
                  <a:srgbClr val="000000"/>
                </a:solidFill>
                <a:latin typeface="华文楷体" panose="02010600040101010101" charset="-122"/>
                <a:ea typeface="华文楷体" panose="02010600040101010101" charset="-122"/>
                <a:cs typeface="华文楷体" panose="02010600040101010101" charset="-122"/>
              </a:rPr>
              <a:t>⑴换气次数</a:t>
            </a:r>
            <a:r>
              <a:rPr sz="2400" dirty="0">
                <a:solidFill>
                  <a:srgbClr val="FF0000"/>
                </a:solidFill>
                <a:latin typeface="华文楷体" panose="02010600040101010101" charset="-122"/>
                <a:ea typeface="华文楷体" panose="02010600040101010101" charset="-122"/>
                <a:cs typeface="华文楷体" panose="02010600040101010101" charset="-122"/>
              </a:rPr>
              <a:t>不应小于12次/h,</a:t>
            </a:r>
            <a:r>
              <a:rPr sz="2400" dirty="0">
                <a:solidFill>
                  <a:srgbClr val="000000"/>
                </a:solidFill>
                <a:latin typeface="华文楷体" panose="02010600040101010101" charset="-122"/>
                <a:ea typeface="华文楷体" panose="02010600040101010101" charset="-122"/>
                <a:cs typeface="华文楷体" panose="02010600040101010101" charset="-122"/>
              </a:rPr>
              <a:t>其风量可由正常通风系统和事故通风系统共同保证。</a:t>
            </a:r>
            <a:endParaRPr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rPr>
              <a:t>    </a:t>
            </a:r>
            <a:r>
              <a:rPr sz="2400" dirty="0">
                <a:solidFill>
                  <a:srgbClr val="000000"/>
                </a:solidFill>
                <a:latin typeface="华文楷体" panose="02010600040101010101" charset="-122"/>
                <a:ea typeface="华文楷体" panose="02010600040101010101" charset="-122"/>
                <a:cs typeface="华文楷体" panose="02010600040101010101" charset="-122"/>
              </a:rPr>
              <a:t>⑵对放散有害气体及爆炸危险气体的泵房及压缩机房，除基本通风外，尚应</a:t>
            </a:r>
            <a:r>
              <a:rPr sz="2400" dirty="0">
                <a:solidFill>
                  <a:srgbClr val="FF0000"/>
                </a:solidFill>
                <a:latin typeface="华文楷体" panose="02010600040101010101" charset="-122"/>
                <a:ea typeface="华文楷体" panose="02010600040101010101" charset="-122"/>
                <a:cs typeface="华文楷体" panose="02010600040101010101" charset="-122"/>
              </a:rPr>
              <a:t>另外设置8次/h换气</a:t>
            </a:r>
            <a:r>
              <a:rPr sz="2400" dirty="0">
                <a:solidFill>
                  <a:srgbClr val="000000"/>
                </a:solidFill>
                <a:latin typeface="华文楷体" panose="02010600040101010101" charset="-122"/>
                <a:ea typeface="华文楷体" panose="02010600040101010101" charset="-122"/>
                <a:cs typeface="华文楷体" panose="02010600040101010101" charset="-122"/>
              </a:rPr>
              <a:t>的事故通风。</a:t>
            </a:r>
            <a:endParaRPr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rPr>
              <a:t>    </a:t>
            </a:r>
            <a:r>
              <a:rPr sz="2400" dirty="0">
                <a:solidFill>
                  <a:srgbClr val="000000"/>
                </a:solidFill>
                <a:latin typeface="华文楷体" panose="02010600040101010101" charset="-122"/>
                <a:ea typeface="华文楷体" panose="02010600040101010101" charset="-122"/>
                <a:cs typeface="华文楷体" panose="02010600040101010101" charset="-122"/>
              </a:rPr>
              <a:t>⑶设计计算容积确定方法，当房间高度小于或等于6m时，按房间实际容积计算；当房间高度大于6m时，</a:t>
            </a:r>
            <a:r>
              <a:rPr sz="2400" u="sng" dirty="0">
                <a:solidFill>
                  <a:srgbClr val="000000"/>
                </a:solidFill>
                <a:latin typeface="华文楷体" panose="02010600040101010101" charset="-122"/>
                <a:ea typeface="华文楷体" panose="02010600040101010101" charset="-122"/>
                <a:cs typeface="华文楷体" panose="02010600040101010101" charset="-122"/>
              </a:rPr>
              <a:t>按6m的空间体积计算</a:t>
            </a:r>
            <a:r>
              <a:rPr sz="2400" dirty="0">
                <a:solidFill>
                  <a:srgbClr val="000000"/>
                </a:solidFill>
                <a:latin typeface="华文楷体" panose="02010600040101010101" charset="-122"/>
                <a:ea typeface="华文楷体" panose="02010600040101010101" charset="-122"/>
                <a:cs typeface="华文楷体" panose="02010600040101010101" charset="-122"/>
              </a:rPr>
              <a:t>。</a:t>
            </a:r>
            <a:endParaRPr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rPr>
              <a:t>    4.</a:t>
            </a:r>
            <a:r>
              <a:rPr sz="2400" dirty="0">
                <a:solidFill>
                  <a:srgbClr val="000000"/>
                </a:solidFill>
                <a:latin typeface="华文楷体" panose="02010600040101010101" charset="-122"/>
                <a:ea typeface="华文楷体" panose="02010600040101010101" charset="-122"/>
                <a:cs typeface="华文楷体" panose="02010600040101010101" charset="-122"/>
              </a:rPr>
              <a:t>事故排风的排风口，不应布置在人员经常停留或通行的地点；并距机械送风</a:t>
            </a:r>
            <a:r>
              <a:rPr sz="2400" dirty="0">
                <a:solidFill>
                  <a:srgbClr val="FF0000"/>
                </a:solidFill>
                <a:latin typeface="华文楷体" panose="02010600040101010101" charset="-122"/>
                <a:ea typeface="华文楷体" panose="02010600040101010101" charset="-122"/>
                <a:cs typeface="华文楷体" panose="02010600040101010101" charset="-122"/>
              </a:rPr>
              <a:t>进风口20m以上</a:t>
            </a:r>
            <a:r>
              <a:rPr sz="2400" dirty="0">
                <a:solidFill>
                  <a:srgbClr val="000000"/>
                </a:solidFill>
                <a:latin typeface="华文楷体" panose="02010600040101010101" charset="-122"/>
                <a:ea typeface="华文楷体" panose="02010600040101010101" charset="-122"/>
                <a:cs typeface="华文楷体" panose="02010600040101010101" charset="-122"/>
              </a:rPr>
              <a:t>，当水平距离不足20m时，必须高出进风口6m以上。如排放的空气中含有可燃气体和蒸气时，事故排风系统的排风口应距可能火花溅落地点20m以外。</a:t>
            </a:r>
            <a:endParaRPr sz="2400" dirty="0">
              <a:solidFill>
                <a:srgbClr val="000000"/>
              </a:solidFill>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rPr>
              <a:t>    5.</a:t>
            </a:r>
            <a:r>
              <a:rPr sz="2400" dirty="0">
                <a:solidFill>
                  <a:srgbClr val="000000"/>
                </a:solidFill>
                <a:latin typeface="华文楷体" panose="02010600040101010101" charset="-122"/>
                <a:ea typeface="华文楷体" panose="02010600040101010101" charset="-122"/>
                <a:cs typeface="华文楷体" panose="02010600040101010101" charset="-122"/>
              </a:rPr>
              <a:t>事故排风亦可采用直接安装在外墙上的轴流通风机或屋顶风机直接排至室外，但须符合第4条的规定，并采取</a:t>
            </a:r>
            <a:r>
              <a:rPr sz="2400" dirty="0">
                <a:solidFill>
                  <a:srgbClr val="FF0000"/>
                </a:solidFill>
                <a:latin typeface="华文楷体" panose="02010600040101010101" charset="-122"/>
                <a:ea typeface="华文楷体" panose="02010600040101010101" charset="-122"/>
                <a:cs typeface="华文楷体" panose="02010600040101010101" charset="-122"/>
              </a:rPr>
              <a:t>防止排风倒灌和气流短路</a:t>
            </a:r>
            <a:r>
              <a:rPr sz="2400" dirty="0">
                <a:solidFill>
                  <a:srgbClr val="000000"/>
                </a:solidFill>
                <a:latin typeface="华文楷体" panose="02010600040101010101" charset="-122"/>
                <a:ea typeface="华文楷体" panose="02010600040101010101" charset="-122"/>
                <a:cs typeface="华文楷体" panose="02010600040101010101" charset="-122"/>
              </a:rPr>
              <a:t>的措施。</a:t>
            </a:r>
            <a:endParaRPr sz="2400" dirty="0">
              <a:solidFill>
                <a:srgbClr val="000000"/>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13385" y="1131570"/>
            <a:ext cx="11353800" cy="5135880"/>
          </a:xfrm>
          <a:prstGeom prst="rect">
            <a:avLst/>
          </a:prstGeom>
        </p:spPr>
        <p:txBody>
          <a:bodyPr wrap="square">
            <a:noAutofit/>
          </a:bodyPr>
          <a:lstStyle/>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6.对于具有自然通风的单层建筑(安装有风帽或天窗),可设置送风式事故通风，送风换气次数亦</a:t>
            </a:r>
            <a:r>
              <a:rPr lang="en-US" sz="2400" dirty="0">
                <a:solidFill>
                  <a:srgbClr val="FF0000"/>
                </a:solidFill>
                <a:latin typeface="华文楷体" panose="02010600040101010101" charset="-122"/>
                <a:ea typeface="华文楷体" panose="02010600040101010101" charset="-122"/>
                <a:cs typeface="华文楷体" panose="02010600040101010101" charset="-122"/>
                <a:sym typeface="+mn-ea"/>
              </a:rPr>
              <a:t>不得低于12次/h</a:t>
            </a: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7.当正常通风量已满足事故通风量时，不需要另设事故通风系统，但正常通风系统应增设备用通风机。</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8.对于放散剧毒或爆炸危险性物质的厂房，当设置可燃或有害气体检测、报警装置时，</a:t>
            </a:r>
            <a:r>
              <a:rPr lang="en-US" sz="2400" dirty="0">
                <a:solidFill>
                  <a:srgbClr val="FF0000"/>
                </a:solidFill>
                <a:latin typeface="华文楷体" panose="02010600040101010101" charset="-122"/>
                <a:ea typeface="华文楷体" panose="02010600040101010101" charset="-122"/>
                <a:cs typeface="华文楷体" panose="02010600040101010101" charset="-122"/>
                <a:sym typeface="+mn-ea"/>
              </a:rPr>
              <a:t>事故通风系统宜与其联锁启动</a:t>
            </a: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，同时应保证事故通风系统电源的可靠性。</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9.事故通风机应分别在室内、室外便于操作的地点设置手动开关。</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10.当事故排风系统不能使用通风机直接排出爆炸危险性气体或蒸气时，可采用诱导排风系统或送风式事故通风系统。</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11.一般厂房事故排风不需设置补风系统；对于无窗的密闭房间应设置机械补风系统，补风量应大于排风量的50%,事故排风系统应与补风系统联锁。</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567055" y="935355"/>
            <a:ext cx="11083925" cy="5615940"/>
          </a:xfrm>
        </p:spPr>
        <p:txBody>
          <a:bodyPr/>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12.设有全淹没气体灭火系统的房间，应设置事故排风系统，并应符合下列要求：</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⑴吸风口下缘与地面距离不宜大于0.3m。</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⑵排风量应根据灭火剂种类和要求通风稀释时间经计算确定，但不小于4次/h换气。</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⑶排风总管上应设与排风机的开停而相应启闭的阀门。</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b="1"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b="1" dirty="0">
                <a:solidFill>
                  <a:srgbClr val="000000"/>
                </a:solidFill>
                <a:latin typeface="华文楷体" panose="02010600040101010101" charset="-122"/>
                <a:ea typeface="华文楷体" panose="02010600040101010101" charset="-122"/>
                <a:cs typeface="华文楷体" panose="02010600040101010101" charset="-122"/>
                <a:sym typeface="+mn-ea"/>
              </a:rPr>
              <a:t>七、除尘</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1.</a:t>
            </a: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放散粉尘的工艺设备应尽量采取密闭措施。其密闭型式应结合实际情况，分别采用局部密闭、整体密闭或大容积密闭。</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2.除尘系统的排风量，一般应按全部吸风点同时工作计算。若有非同时工作吸风点时，系统的排风量可按同时工作的吸风点的排风量与非同时工作吸风点排风量的15%～20%之和确定，并应在各间歇工作的吸风点上装设与工艺设备联锁的阀门。</a:t>
            </a:r>
            <a:endPar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endParaRPr lang="zh-CN" altLang="en-US" sz="2400" smtClean="0">
              <a:latin typeface="华文楷体" panose="02010600040101010101" charset="-122"/>
              <a:ea typeface="华文楷体" panose="02010600040101010101"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701040" y="972820"/>
            <a:ext cx="11039475" cy="5577840"/>
          </a:xfrm>
        </p:spPr>
        <p:txBody>
          <a:bodyPr/>
          <a:p>
            <a:pPr indent="0" fontAlgn="auto">
              <a:lnSpc>
                <a:spcPts val="3500"/>
              </a:lnSpc>
            </a:pPr>
            <a:r>
              <a:rPr lang="en-US" altLang="zh-CN" sz="2400" smtClean="0">
                <a:latin typeface="华文楷体" panose="02010600040101010101" charset="-122"/>
                <a:ea typeface="华文楷体" panose="02010600040101010101" charset="-122"/>
                <a:cs typeface="华文楷体" panose="02010600040101010101" charset="-122"/>
              </a:rPr>
              <a:t>    3.</a:t>
            </a:r>
            <a:r>
              <a:rPr lang="zh-CN" altLang="en-US" sz="2400" smtClean="0">
                <a:latin typeface="华文楷体" panose="02010600040101010101" charset="-122"/>
                <a:ea typeface="华文楷体" panose="02010600040101010101" charset="-122"/>
                <a:cs typeface="华文楷体" panose="02010600040101010101" charset="-122"/>
              </a:rPr>
              <a:t>除尘管道风速的设计值应大于粉尘在管道内不沉积的最小风速。</a:t>
            </a:r>
            <a:endParaRPr lang="zh-CN" altLang="en-US" sz="2400" smtClean="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cs typeface="华文楷体" panose="02010600040101010101" charset="-122"/>
              </a:rPr>
              <a:t>    4.</a:t>
            </a:r>
            <a:r>
              <a:rPr lang="zh-CN" altLang="en-US" sz="2400" smtClean="0">
                <a:latin typeface="华文楷体" panose="02010600040101010101" charset="-122"/>
                <a:ea typeface="华文楷体" panose="02010600040101010101" charset="-122"/>
                <a:cs typeface="华文楷体" panose="02010600040101010101" charset="-122"/>
              </a:rPr>
              <a:t>密闭罩吸风口风速推荐一般按下列数值选取：</a:t>
            </a:r>
            <a:endParaRPr lang="zh-CN" altLang="en-US" sz="2400" smtClean="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cs typeface="华文楷体" panose="02010600040101010101" charset="-122"/>
              </a:rPr>
              <a:t>    </a:t>
            </a:r>
            <a:r>
              <a:rPr lang="zh-CN" altLang="en-US" sz="2400" smtClean="0">
                <a:latin typeface="华文楷体" panose="02010600040101010101" charset="-122"/>
                <a:ea typeface="华文楷体" panose="02010600040101010101" charset="-122"/>
                <a:cs typeface="华文楷体" panose="02010600040101010101" charset="-122"/>
              </a:rPr>
              <a:t>⑴当物料粒径小于0.088mm时，吸风口风速为0.5m/s～0.75m/s。</a:t>
            </a:r>
            <a:endParaRPr lang="zh-CN" altLang="en-US" sz="2400" smtClean="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cs typeface="华文楷体" panose="02010600040101010101" charset="-122"/>
              </a:rPr>
              <a:t>    </a:t>
            </a:r>
            <a:r>
              <a:rPr lang="zh-CN" altLang="en-US" sz="2400" smtClean="0">
                <a:latin typeface="华文楷体" panose="02010600040101010101" charset="-122"/>
                <a:ea typeface="华文楷体" panose="02010600040101010101" charset="-122"/>
                <a:cs typeface="华文楷体" panose="02010600040101010101" charset="-122"/>
              </a:rPr>
              <a:t>⑵当物料粒径为0.088mm～3mm时，吸风口风速为0.75m/s～1.5m/s。</a:t>
            </a:r>
            <a:endParaRPr lang="zh-CN" altLang="en-US" sz="2400" smtClean="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cs typeface="华文楷体" panose="02010600040101010101" charset="-122"/>
              </a:rPr>
              <a:t>    </a:t>
            </a:r>
            <a:r>
              <a:rPr lang="zh-CN" altLang="en-US" sz="2400" smtClean="0">
                <a:latin typeface="华文楷体" panose="02010600040101010101" charset="-122"/>
                <a:ea typeface="华文楷体" panose="02010600040101010101" charset="-122"/>
                <a:cs typeface="华文楷体" panose="02010600040101010101" charset="-122"/>
              </a:rPr>
              <a:t>⑶当物料粒径大于3mm时，吸风口风速为1.5m/s～3m/s;</a:t>
            </a:r>
            <a:endParaRPr lang="zh-CN" altLang="en-US" sz="2400" smtClean="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cs typeface="华文楷体" panose="02010600040101010101" charset="-122"/>
              </a:rPr>
              <a:t>    5.</a:t>
            </a:r>
            <a:r>
              <a:rPr lang="zh-CN" altLang="en-US" sz="2400" smtClean="0">
                <a:latin typeface="华文楷体" panose="02010600040101010101" charset="-122"/>
                <a:ea typeface="华文楷体" panose="02010600040101010101" charset="-122"/>
                <a:cs typeface="华文楷体" panose="02010600040101010101" charset="-122"/>
              </a:rPr>
              <a:t>当工艺设备扬尘点较多时，除尘系统宜分区域集中设置；每个除尘系统连接的吸气点不宜过多，每个支路上应设置调节风量的阀门。</a:t>
            </a:r>
            <a:endParaRPr lang="zh-CN" altLang="en-US" sz="2400" smtClean="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cs typeface="华文楷体" panose="02010600040101010101" charset="-122"/>
              </a:rPr>
              <a:t>    6.</a:t>
            </a:r>
            <a:r>
              <a:rPr lang="zh-CN" altLang="en-US" sz="2400" smtClean="0">
                <a:latin typeface="华文楷体" panose="02010600040101010101" charset="-122"/>
                <a:ea typeface="华文楷体" panose="02010600040101010101" charset="-122"/>
                <a:cs typeface="华文楷体" panose="02010600040101010101" charset="-122"/>
              </a:rPr>
              <a:t>粉尘净化系统宜优先选用</a:t>
            </a:r>
            <a:r>
              <a:rPr lang="zh-CN" altLang="en-US" sz="2400" smtClean="0">
                <a:solidFill>
                  <a:srgbClr val="FF0000"/>
                </a:solidFill>
                <a:latin typeface="华文楷体" panose="02010600040101010101" charset="-122"/>
                <a:ea typeface="华文楷体" panose="02010600040101010101" charset="-122"/>
                <a:cs typeface="华文楷体" panose="02010600040101010101" charset="-122"/>
              </a:rPr>
              <a:t>干法除尘</a:t>
            </a:r>
            <a:r>
              <a:rPr lang="zh-CN" altLang="en-US" sz="2400" smtClean="0">
                <a:latin typeface="华文楷体" panose="02010600040101010101" charset="-122"/>
                <a:ea typeface="华文楷体" panose="02010600040101010101" charset="-122"/>
                <a:cs typeface="华文楷体" panose="02010600040101010101" charset="-122"/>
              </a:rPr>
              <a:t>。如必须选用湿法除尘，除尘系统可澄清水应循环使用，含尘污水的排放应符合环保标准的规定。</a:t>
            </a:r>
            <a:endParaRPr lang="zh-CN" altLang="en-US" sz="2400" smtClean="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cs typeface="华文楷体" panose="02010600040101010101" charset="-122"/>
              </a:rPr>
              <a:t>    7.</a:t>
            </a:r>
            <a:r>
              <a:rPr lang="zh-CN" altLang="en-US" sz="2400" smtClean="0">
                <a:latin typeface="华文楷体" panose="02010600040101010101" charset="-122"/>
                <a:ea typeface="华文楷体" panose="02010600040101010101" charset="-122"/>
                <a:cs typeface="华文楷体" panose="02010600040101010101" charset="-122"/>
              </a:rPr>
              <a:t>除尘系统宜设计成负压式系统。如必须采用正压式系统，主风机应选用排尘风机。</a:t>
            </a:r>
            <a:endParaRPr lang="zh-CN" altLang="en-US" sz="2400" smtClean="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smtClean="0">
                <a:latin typeface="华文楷体" panose="02010600040101010101" charset="-122"/>
                <a:ea typeface="华文楷体" panose="02010600040101010101" charset="-122"/>
                <a:cs typeface="华文楷体" panose="02010600040101010101" charset="-122"/>
              </a:rPr>
              <a:t>    8.</a:t>
            </a:r>
            <a:r>
              <a:rPr lang="zh-CN" altLang="en-US" sz="2400" smtClean="0">
                <a:latin typeface="华文楷体" panose="02010600040101010101" charset="-122"/>
                <a:ea typeface="华文楷体" panose="02010600040101010101" charset="-122"/>
                <a:cs typeface="华文楷体" panose="02010600040101010101" charset="-122"/>
              </a:rPr>
              <a:t>袋式除尘器入口含尘浓度不宜大于30g/m³。当超过时，宜采用二级除尘。</a:t>
            </a:r>
            <a:endParaRPr lang="zh-CN" altLang="en-US" sz="2400" smtClean="0">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00100" y="975995"/>
            <a:ext cx="10505440" cy="5485130"/>
          </a:xfrm>
          <a:prstGeom prst="rect">
            <a:avLst/>
          </a:prstGeom>
        </p:spPr>
        <p:txBody>
          <a:bodyPr wrap="square">
            <a:noAutofit/>
          </a:bodyPr>
          <a:lstStyle/>
          <a:p>
            <a:pPr indent="0" algn="ctr" fontAlgn="auto">
              <a:lnSpc>
                <a:spcPts val="3500"/>
              </a:lnSpc>
            </a:pPr>
            <a:r>
              <a:rPr lang="zh-CN" altLang="en-US" sz="2800" b="1" dirty="0">
                <a:solidFill>
                  <a:srgbClr val="000000"/>
                </a:solidFill>
                <a:latin typeface="华文楷体" panose="02010600040101010101" charset="-122"/>
                <a:ea typeface="华文楷体" panose="02010600040101010101" charset="-122"/>
                <a:cs typeface="华文楷体" panose="02010600040101010101" charset="-122"/>
                <a:sym typeface="+mn-ea"/>
              </a:rPr>
              <a:t>第四节  空气调节</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1.</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空气调节室内设计参数应符合下列规定：</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⑴工艺性空气调节室内温湿度基数及其允许波动范围应根据工艺需要及卫生要求确定。活动区的风速，冬季不宜大于0.3m/s,夏季宜采用0.2m/s～0.5m/s;当室内温度高于30℃时，可大于0.5m/s。</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⑵舒适性空气调节室内设计参数宜符合下表的规定。</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p:txBody>
      </p:sp>
      <p:pic>
        <p:nvPicPr>
          <p:cNvPr id="3" name="图片 2"/>
          <p:cNvPicPr>
            <a:picLocks noChangeAspect="1"/>
          </p:cNvPicPr>
          <p:nvPr/>
        </p:nvPicPr>
        <p:blipFill>
          <a:blip r:embed="rId1"/>
          <a:stretch>
            <a:fillRect/>
          </a:stretch>
        </p:blipFill>
        <p:spPr>
          <a:xfrm>
            <a:off x="3294380" y="3833495"/>
            <a:ext cx="5440045" cy="20955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09270" y="975995"/>
            <a:ext cx="11242675" cy="5420995"/>
          </a:xfrm>
          <a:prstGeom prst="rect">
            <a:avLst/>
          </a:prstGeom>
        </p:spPr>
        <p:txBody>
          <a:bodyPr wrap="square">
            <a:noAutofit/>
          </a:bodyPr>
          <a:lstStyle/>
          <a:p>
            <a:pPr indent="0" fontAlgn="auto">
              <a:lnSpc>
                <a:spcPts val="32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2.</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在满足化工工艺要求的条件下，宜减少空气调节区的面积和散热、散湿设备。当采用局部或局部区域空气调节能满足要求时，不应采用全室性空气调节。</a:t>
            </a:r>
            <a:endParaRPr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2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3.</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空气调节区内的空气压力应满足下列要求：</a:t>
            </a:r>
            <a:endParaRPr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2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⑴对于不放散有害物质的空气调节区域，应</a:t>
            </a:r>
            <a:r>
              <a:rPr sz="2400" dirty="0">
                <a:solidFill>
                  <a:srgbClr val="FF0000"/>
                </a:solidFill>
                <a:latin typeface="华文楷体" panose="02010600040101010101" charset="-122"/>
                <a:ea typeface="华文楷体" panose="02010600040101010101" charset="-122"/>
                <a:cs typeface="华文楷体" panose="02010600040101010101" charset="-122"/>
                <a:sym typeface="+mn-ea"/>
              </a:rPr>
              <a:t>保持正压</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a:t>
            </a:r>
            <a:endParaRPr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2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⑵对于放散有害物质的空调区域应保持负压，其压差值</a:t>
            </a:r>
            <a:r>
              <a:rPr sz="2400" dirty="0">
                <a:solidFill>
                  <a:srgbClr val="FF0000"/>
                </a:solidFill>
                <a:latin typeface="华文楷体" panose="02010600040101010101" charset="-122"/>
                <a:ea typeface="华文楷体" panose="02010600040101010101" charset="-122"/>
                <a:cs typeface="华文楷体" panose="02010600040101010101" charset="-122"/>
                <a:sym typeface="+mn-ea"/>
              </a:rPr>
              <a:t>宜取5Pa～10Pa,但不应大于50Pa</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a:t>
            </a:r>
            <a:endParaRPr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2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4.</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空气调节房间不宜靠近振动、噪声较大和产生大量粉尘、腐蚀性气体的场所。</a:t>
            </a:r>
            <a:endParaRPr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2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5.</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属下列情况之一的空气调节区，应</a:t>
            </a:r>
            <a:r>
              <a:rPr sz="2400" dirty="0">
                <a:solidFill>
                  <a:srgbClr val="FF0000"/>
                </a:solidFill>
                <a:latin typeface="华文楷体" panose="02010600040101010101" charset="-122"/>
                <a:ea typeface="华文楷体" panose="02010600040101010101" charset="-122"/>
                <a:cs typeface="华文楷体" panose="02010600040101010101" charset="-122"/>
                <a:sym typeface="+mn-ea"/>
              </a:rPr>
              <a:t>独立设置</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空气调节风系统：</a:t>
            </a:r>
            <a:endParaRPr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2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⑴空气中含有易燃易爆物质的空气调节区。</a:t>
            </a:r>
            <a:endParaRPr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2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⑵易产生交叉污染的空气调节区。</a:t>
            </a:r>
            <a:endParaRPr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2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⑶属于不同防火分区的空气调节区。</a:t>
            </a:r>
            <a:endParaRPr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200"/>
              </a:lnSpc>
            </a:pPr>
            <a:r>
              <a:rPr 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    6.</a:t>
            </a:r>
            <a:r>
              <a:rPr sz="2400" dirty="0">
                <a:solidFill>
                  <a:srgbClr val="000000"/>
                </a:solidFill>
                <a:latin typeface="华文楷体" panose="02010600040101010101" charset="-122"/>
                <a:ea typeface="华文楷体" panose="02010600040101010101" charset="-122"/>
                <a:cs typeface="华文楷体" panose="02010600040101010101" charset="-122"/>
                <a:sym typeface="+mn-ea"/>
              </a:rPr>
              <a:t>当空气调节区允许采用较大送风温差或室内散湿量较大时，应采用具有一次回风的全空气定风量空气调节系统。</a:t>
            </a:r>
            <a:endParaRPr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92480" y="1094740"/>
            <a:ext cx="10692130" cy="5020310"/>
          </a:xfrm>
          <a:prstGeom prst="rect">
            <a:avLst/>
          </a:prstGeom>
        </p:spPr>
        <p:txBody>
          <a:bodyPr wrap="square">
            <a:noAutofit/>
          </a:bodyPr>
          <a:lstStyle/>
          <a:p>
            <a:pPr algn="l" fontAlgn="auto">
              <a:lnSpc>
                <a:spcPts val="3500"/>
              </a:lnSpc>
              <a:buClrTx/>
              <a:buSzTx/>
              <a:buFontTx/>
            </a:pPr>
            <a:r>
              <a:rPr lang="en-US" altLang="zh-CN" sz="2400" dirty="0">
                <a:latin typeface="华文楷体" panose="02010600040101010101" charset="-122"/>
                <a:ea typeface="华文楷体" panose="02010600040101010101" charset="-122"/>
                <a:cs typeface="华文楷体" panose="02010600040101010101" charset="-122"/>
              </a:rPr>
              <a:t>    7.当多个空气调节区合用一个空气调节风系统，各空气调节区负荷变化较大、低负荷运行时间较长，且需要分别调节室内温度，在经济、技术条件允许时，宜采用全空气变风量空气调节系统。</a:t>
            </a:r>
            <a:endParaRPr lang="en-US" altLang="zh-CN" sz="2400" dirty="0">
              <a:latin typeface="华文楷体" panose="02010600040101010101" charset="-122"/>
              <a:ea typeface="华文楷体" panose="02010600040101010101" charset="-122"/>
              <a:cs typeface="华文楷体" panose="02010600040101010101" charset="-122"/>
            </a:endParaRPr>
          </a:p>
          <a:p>
            <a:pPr algn="l" fontAlgn="auto">
              <a:lnSpc>
                <a:spcPts val="3500"/>
              </a:lnSpc>
              <a:buClrTx/>
              <a:buSzTx/>
              <a:buFontTx/>
            </a:pPr>
            <a:r>
              <a:rPr lang="en-US" altLang="zh-CN" sz="2400" dirty="0">
                <a:latin typeface="华文楷体" panose="02010600040101010101" charset="-122"/>
                <a:ea typeface="华文楷体" panose="02010600040101010101" charset="-122"/>
                <a:cs typeface="华文楷体" panose="02010600040101010101" charset="-122"/>
              </a:rPr>
              <a:t>    当空气调节区允许温、湿度波动范围小或噪声要求严格或有洁净要求时，不宜采用变风量空气调节系统。</a:t>
            </a:r>
            <a:endParaRPr lang="en-US" altLang="zh-CN" sz="2400" dirty="0">
              <a:latin typeface="华文楷体" panose="02010600040101010101" charset="-122"/>
              <a:ea typeface="华文楷体" panose="02010600040101010101" charset="-122"/>
              <a:cs typeface="华文楷体" panose="02010600040101010101" charset="-122"/>
            </a:endParaRPr>
          </a:p>
          <a:p>
            <a:pPr algn="l" fontAlgn="auto">
              <a:lnSpc>
                <a:spcPts val="3500"/>
              </a:lnSpc>
              <a:buClrTx/>
              <a:buSzTx/>
              <a:buFontTx/>
            </a:pPr>
            <a:r>
              <a:rPr lang="en-US" altLang="zh-CN" sz="2400" dirty="0">
                <a:latin typeface="华文楷体" panose="02010600040101010101" charset="-122"/>
                <a:ea typeface="华文楷体" panose="02010600040101010101" charset="-122"/>
                <a:cs typeface="华文楷体" panose="02010600040101010101" charset="-122"/>
              </a:rPr>
              <a:t>    8.空气调节区较多，各空气调节区要求单独调节，且建筑层高较低的建筑物，宜采用</a:t>
            </a:r>
            <a:r>
              <a:rPr lang="en-US" altLang="zh-CN" sz="2400" dirty="0">
                <a:solidFill>
                  <a:srgbClr val="FF0000"/>
                </a:solidFill>
                <a:latin typeface="华文楷体" panose="02010600040101010101" charset="-122"/>
                <a:ea typeface="华文楷体" panose="02010600040101010101" charset="-122"/>
                <a:cs typeface="华文楷体" panose="02010600040101010101" charset="-122"/>
              </a:rPr>
              <a:t>风机盘管加新风系统</a:t>
            </a:r>
            <a:r>
              <a:rPr lang="en-US" altLang="zh-CN" sz="2400" dirty="0">
                <a:latin typeface="华文楷体" panose="02010600040101010101" charset="-122"/>
                <a:ea typeface="华文楷体" panose="02010600040101010101" charset="-122"/>
                <a:cs typeface="华文楷体" panose="02010600040101010101" charset="-122"/>
              </a:rPr>
              <a:t>。经处理的新风宜直接送入室内。当空气调节区空气质量和温、湿度波动范围要求严格、有洁净要求或空气中含有较多油烟等有害物质时，不应采用风机盘管加新风系统。</a:t>
            </a:r>
            <a:endParaRPr lang="en-US" altLang="zh-CN" sz="2400" dirty="0">
              <a:latin typeface="华文楷体" panose="02010600040101010101" charset="-122"/>
              <a:ea typeface="华文楷体" panose="02010600040101010101" charset="-122"/>
              <a:cs typeface="华文楷体" panose="02010600040101010101" charset="-122"/>
            </a:endParaRPr>
          </a:p>
          <a:p>
            <a:pPr algn="l" fontAlgn="auto">
              <a:lnSpc>
                <a:spcPts val="3500"/>
              </a:lnSpc>
              <a:buClrTx/>
              <a:buSzTx/>
              <a:buFontTx/>
            </a:pPr>
            <a:r>
              <a:rPr lang="en-US" altLang="zh-CN" sz="2400" dirty="0">
                <a:latin typeface="华文楷体" panose="02010600040101010101" charset="-122"/>
                <a:ea typeface="华文楷体" panose="02010600040101010101" charset="-122"/>
                <a:cs typeface="华文楷体" panose="02010600040101010101" charset="-122"/>
              </a:rPr>
              <a:t>    9.当采用冰蓄冷空气调节冷源或有低温冷媒可利用，且工艺条件允许时，宜采用</a:t>
            </a:r>
            <a:r>
              <a:rPr lang="en-US" altLang="zh-CN" sz="2400" dirty="0">
                <a:solidFill>
                  <a:srgbClr val="FF0000"/>
                </a:solidFill>
                <a:latin typeface="华文楷体" panose="02010600040101010101" charset="-122"/>
                <a:ea typeface="华文楷体" panose="02010600040101010101" charset="-122"/>
                <a:cs typeface="华文楷体" panose="02010600040101010101" charset="-122"/>
              </a:rPr>
              <a:t>低温送风</a:t>
            </a:r>
            <a:r>
              <a:rPr lang="en-US" altLang="zh-CN" sz="2400" dirty="0">
                <a:latin typeface="华文楷体" panose="02010600040101010101" charset="-122"/>
                <a:ea typeface="华文楷体" panose="02010600040101010101" charset="-122"/>
                <a:cs typeface="华文楷体" panose="02010600040101010101" charset="-122"/>
              </a:rPr>
              <a:t>空气调节系统。</a:t>
            </a:r>
            <a:endParaRPr lang="en-US" altLang="zh-CN" sz="2400"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68960" y="1125220"/>
            <a:ext cx="11123295" cy="5182235"/>
          </a:xfrm>
          <a:prstGeom prst="rect">
            <a:avLst/>
          </a:prstGeom>
        </p:spPr>
        <p:txBody>
          <a:bodyPr wrap="square">
            <a:noAutofit/>
          </a:bodyPr>
          <a:lstStyle/>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10.下列情况应采用</a:t>
            </a:r>
            <a:r>
              <a:rPr lang="en-US" altLang="zh-CN" sz="2400" dirty="0">
                <a:solidFill>
                  <a:srgbClr val="FF0000"/>
                </a:solidFill>
                <a:latin typeface="华文楷体" panose="02010600040101010101" charset="-122"/>
                <a:ea typeface="华文楷体" panose="02010600040101010101" charset="-122"/>
                <a:cs typeface="华文楷体" panose="02010600040101010101" charset="-122"/>
              </a:rPr>
              <a:t>直流式</a:t>
            </a:r>
            <a:r>
              <a:rPr lang="en-US" altLang="zh-CN" sz="2400" dirty="0">
                <a:latin typeface="华文楷体" panose="02010600040101010101" charset="-122"/>
                <a:ea typeface="华文楷体" panose="02010600040101010101" charset="-122"/>
                <a:cs typeface="华文楷体" panose="02010600040101010101" charset="-122"/>
              </a:rPr>
              <a:t>空气调节系统：</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⑴夏季空气调节系统的回风焓值高于室外空气焓值。</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⑵空气调节区排风量大于按负荷计算的送风量。</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⑶室内散发有害物质，以及防火防爆等要求不允许空气循环使用。</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⑷空气调节区采用风机盘管或循环风空气处理机组，集中送新风的系统。</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11.当采用可变新风量的空调系统时，其新风进风口的面积应适应最大新风量的需要。新风进风口处应装设能严密关闭的阀门。</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12.在满足噪声、振动、防水和气流组织等条件下，</a:t>
            </a:r>
            <a:r>
              <a:rPr lang="en-US" altLang="zh-CN" sz="2400" dirty="0">
                <a:solidFill>
                  <a:srgbClr val="FF0000"/>
                </a:solidFill>
                <a:latin typeface="华文楷体" panose="02010600040101010101" charset="-122"/>
                <a:ea typeface="华文楷体" panose="02010600040101010101" charset="-122"/>
                <a:cs typeface="华文楷体" panose="02010600040101010101" charset="-122"/>
              </a:rPr>
              <a:t>柜式空调机</a:t>
            </a:r>
            <a:r>
              <a:rPr lang="en-US" altLang="zh-CN" sz="2400" dirty="0">
                <a:latin typeface="华文楷体" panose="02010600040101010101" charset="-122"/>
                <a:ea typeface="华文楷体" panose="02010600040101010101" charset="-122"/>
                <a:cs typeface="华文楷体" panose="02010600040101010101" charset="-122"/>
              </a:rPr>
              <a:t>可设置在空气调节房间内。</a:t>
            </a:r>
            <a:endParaRPr lang="en-US" altLang="zh-CN" sz="2400" dirty="0">
              <a:latin typeface="华文楷体" panose="02010600040101010101" charset="-122"/>
              <a:ea typeface="华文楷体" panose="02010600040101010101" charset="-122"/>
              <a:cs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cs typeface="华文楷体" panose="02010600040101010101" charset="-122"/>
              </a:rPr>
              <a:t>    13.空气调节系统，特别是无窗建筑物或过渡季节使用大量新风的空气调节系统，应有</a:t>
            </a:r>
            <a:r>
              <a:rPr lang="en-US" altLang="zh-CN" sz="2400" dirty="0">
                <a:solidFill>
                  <a:srgbClr val="FF0000"/>
                </a:solidFill>
                <a:latin typeface="华文楷体" panose="02010600040101010101" charset="-122"/>
                <a:ea typeface="华文楷体" panose="02010600040101010101" charset="-122"/>
                <a:cs typeface="华文楷体" panose="02010600040101010101" charset="-122"/>
              </a:rPr>
              <a:t>排风出路</a:t>
            </a:r>
            <a:r>
              <a:rPr lang="en-US" altLang="zh-CN" sz="2400" dirty="0">
                <a:latin typeface="华文楷体" panose="02010600040101010101" charset="-122"/>
                <a:ea typeface="华文楷体" panose="02010600040101010101" charset="-122"/>
                <a:cs typeface="华文楷体" panose="02010600040101010101" charset="-122"/>
              </a:rPr>
              <a:t>，且应满足新风量变化的需要。</a:t>
            </a:r>
            <a:endParaRPr lang="en-US" altLang="zh-CN" sz="2400"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a:off x="1981200" y="3140968"/>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b="1" dirty="0">
                <a:solidFill>
                  <a:srgbClr val="003366"/>
                </a:solidFill>
                <a:latin typeface="Tahoma" panose="020B0604030504040204" pitchFamily="34" charset="0"/>
                <a:ea typeface="黑体" panose="02010609060101010101" pitchFamily="49" charset="-122"/>
              </a:rPr>
              <a:t>Thanks for your attention!</a:t>
            </a:r>
            <a:endParaRPr lang="zh-CN" altLang="en-US" b="1" dirty="0">
              <a:solidFill>
                <a:srgbClr val="003366"/>
              </a:solidFill>
              <a:latin typeface="Tahoma" panose="020B0604030504040204" pitchFamily="34" charset="0"/>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240665" y="976630"/>
            <a:ext cx="11663680" cy="5469890"/>
          </a:xfrm>
        </p:spPr>
        <p:txBody>
          <a:bodyPr/>
          <a:p>
            <a:pPr indent="0" fontAlgn="auto">
              <a:lnSpc>
                <a:spcPts val="3500"/>
              </a:lnSpc>
            </a:pPr>
            <a:r>
              <a:rPr lang="en-US" altLang="zh-CN" sz="2400" dirty="0">
                <a:latin typeface="华文楷体" panose="02010600040101010101" charset="-122"/>
                <a:ea typeface="华文楷体" panose="02010600040101010101" charset="-122"/>
                <a:sym typeface="+mn-ea"/>
              </a:rPr>
              <a:t>    5.</a:t>
            </a:r>
            <a:r>
              <a:rPr lang="zh-CN" altLang="en-US" sz="2400" dirty="0">
                <a:latin typeface="华文楷体" panose="02010600040101010101" charset="-122"/>
                <a:ea typeface="华文楷体" panose="02010600040101010101" charset="-122"/>
                <a:sym typeface="+mn-ea"/>
              </a:rPr>
              <a:t>在供暖、通风与空气调节设计中，对有可能造成人体伤害的设备及管道应采取安全防护措施。</a:t>
            </a:r>
            <a:endParaRPr lang="zh-CN" altLang="en-US" sz="2400" dirty="0">
              <a:latin typeface="华文楷体" panose="02010600040101010101" charset="-122"/>
              <a:ea typeface="华文楷体" panose="02010600040101010101" charset="-122"/>
              <a:sym typeface="+mn-ea"/>
            </a:endParaRPr>
          </a:p>
          <a:p>
            <a:pPr indent="0" fontAlgn="auto">
              <a:lnSpc>
                <a:spcPts val="3500"/>
              </a:lnSpc>
            </a:pPr>
            <a:r>
              <a:rPr lang="en-US" altLang="zh-CN" sz="2400" dirty="0">
                <a:latin typeface="华文楷体" panose="02010600040101010101" charset="-122"/>
                <a:ea typeface="华文楷体" panose="02010600040101010101" charset="-122"/>
                <a:sym typeface="+mn-ea"/>
              </a:rPr>
              <a:t>    6.</a:t>
            </a:r>
            <a:r>
              <a:rPr lang="zh-CN" altLang="en-US" sz="2400" dirty="0">
                <a:latin typeface="华文楷体" panose="02010600040101010101" charset="-122"/>
                <a:ea typeface="华文楷体" panose="02010600040101010101" charset="-122"/>
              </a:rPr>
              <a:t>位于地震区或湿陷性黄土地区的工程，在供暖、通风与空气调节设计中应根据需要分别采取防震和防沉降措施。</a:t>
            </a:r>
            <a:endParaRPr lang="zh-CN" altLang="en-US" sz="2400" dirty="0">
              <a:latin typeface="华文楷体" panose="02010600040101010101" charset="-122"/>
              <a:ea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rPr>
              <a:t>    7.</a:t>
            </a:r>
            <a:r>
              <a:rPr lang="zh-CN" altLang="en-US" sz="2400" dirty="0">
                <a:latin typeface="华文楷体" panose="02010600040101010101" charset="-122"/>
                <a:ea typeface="华文楷体" panose="02010600040101010101" charset="-122"/>
              </a:rPr>
              <a:t>通风、空调及制冷设备在下列情况下应设置备用设备：</a:t>
            </a:r>
            <a:endParaRPr lang="zh-CN" altLang="en-US" sz="2400" dirty="0">
              <a:latin typeface="华文楷体" panose="02010600040101010101" charset="-122"/>
              <a:ea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rPr>
              <a:t>    </a:t>
            </a:r>
            <a:r>
              <a:rPr lang="zh-CN" altLang="en-US" sz="2400" dirty="0">
                <a:latin typeface="华文楷体" panose="02010600040101010101" charset="-122"/>
                <a:ea typeface="华文楷体" panose="02010600040101010101" charset="-122"/>
              </a:rPr>
              <a:t>⑴防毒、防爆通风设备，设备停止运行会造成安全事故，或仅允许设备短时间停止运行时；</a:t>
            </a:r>
            <a:endParaRPr lang="zh-CN" altLang="en-US" sz="2400" dirty="0">
              <a:latin typeface="华文楷体" panose="02010600040101010101" charset="-122"/>
              <a:ea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rPr>
              <a:t>    </a:t>
            </a:r>
            <a:r>
              <a:rPr lang="zh-CN" altLang="en-US" sz="2400" dirty="0">
                <a:latin typeface="华文楷体" panose="02010600040101010101" charset="-122"/>
                <a:ea typeface="华文楷体" panose="02010600040101010101" charset="-122"/>
              </a:rPr>
              <a:t>⑵通风、空调及制冷设备，设备停止运行会造成所负担区域工艺系统运行异常，且会造成经济损失甚至事故，危害较大时。</a:t>
            </a:r>
            <a:endParaRPr lang="zh-CN" altLang="en-US" sz="2400" dirty="0">
              <a:latin typeface="华文楷体" panose="02010600040101010101" charset="-122"/>
              <a:ea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rPr>
              <a:t>    8.</a:t>
            </a:r>
            <a:r>
              <a:rPr lang="zh-CN" altLang="en-US" sz="2400" dirty="0">
                <a:latin typeface="华文楷体" panose="02010600040101010101" charset="-122"/>
                <a:ea typeface="华文楷体" panose="02010600040101010101" charset="-122"/>
              </a:rPr>
              <a:t>蒸汽凝结水应回收利用。</a:t>
            </a:r>
            <a:endParaRPr lang="zh-CN" altLang="en-US" sz="2400" dirty="0">
              <a:latin typeface="华文楷体" panose="02010600040101010101" charset="-122"/>
              <a:ea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rPr>
              <a:t>    9.</a:t>
            </a:r>
            <a:r>
              <a:rPr lang="zh-CN" altLang="en-US" sz="2400" dirty="0">
                <a:latin typeface="华文楷体" panose="02010600040101010101" charset="-122"/>
                <a:ea typeface="华文楷体" panose="02010600040101010101" charset="-122"/>
              </a:rPr>
              <a:t>供暖、通风、空调系统在技术经济条件合理时，应进行余热回收。</a:t>
            </a:r>
            <a:endParaRPr lang="zh-CN" altLang="en-US" sz="2400" dirty="0">
              <a:latin typeface="华文楷体" panose="02010600040101010101" charset="-122"/>
              <a:ea typeface="华文楷体" panose="02010600040101010101" charset="-122"/>
            </a:endParaRPr>
          </a:p>
          <a:p>
            <a:pPr indent="0" fontAlgn="auto">
              <a:lnSpc>
                <a:spcPts val="3500"/>
              </a:lnSpc>
            </a:pPr>
            <a:r>
              <a:rPr lang="en-US" altLang="zh-CN" sz="2400" dirty="0">
                <a:latin typeface="华文楷体" panose="02010600040101010101" charset="-122"/>
                <a:ea typeface="华文楷体" panose="02010600040101010101" charset="-122"/>
              </a:rPr>
              <a:t>    10.</a:t>
            </a:r>
            <a:r>
              <a:rPr lang="zh-CN" altLang="en-US" sz="2400" dirty="0">
                <a:latin typeface="华文楷体" panose="02010600040101010101" charset="-122"/>
                <a:ea typeface="华文楷体" panose="02010600040101010101" charset="-122"/>
              </a:rPr>
              <a:t>供暖、通风、空调水系统设备、管道及其部件等，其工作压力不应大于允许承压。</a:t>
            </a:r>
            <a:endParaRPr lang="en-US" altLang="zh-CN" sz="2400" smtClean="0">
              <a:latin typeface="华文楷体" panose="02010600040101010101" charset="-122"/>
              <a:ea typeface="华文楷体" panose="02010600040101010101"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603885" y="949960"/>
            <a:ext cx="11150600" cy="5443220"/>
          </a:xfrm>
        </p:spPr>
        <p:txBody>
          <a:bodyPr/>
          <a:p>
            <a:pPr indent="0" algn="ctr" fontAlgn="auto">
              <a:lnSpc>
                <a:spcPts val="3500"/>
              </a:lnSpc>
              <a:spcBef>
                <a:spcPts val="0"/>
              </a:spcBef>
            </a:pPr>
            <a:r>
              <a:rPr lang="zh-CN" sz="2800" b="1" dirty="0">
                <a:solidFill>
                  <a:srgbClr val="000000"/>
                </a:solidFill>
                <a:latin typeface="华文楷体" panose="02010600040101010101" charset="-122"/>
                <a:ea typeface="华文楷体" panose="02010600040101010101" charset="-122"/>
                <a:cs typeface="华文楷体" panose="02010600040101010101" charset="-122"/>
                <a:sym typeface="+mn-ea"/>
              </a:rPr>
              <a:t>第二节</a:t>
            </a:r>
            <a:r>
              <a:rPr lang="en-US" altLang="zh-CN" sz="2800" b="1"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800" b="1" dirty="0">
                <a:solidFill>
                  <a:srgbClr val="000000"/>
                </a:solidFill>
                <a:latin typeface="华文楷体" panose="02010600040101010101" charset="-122"/>
                <a:ea typeface="华文楷体" panose="02010600040101010101" charset="-122"/>
                <a:cs typeface="华文楷体" panose="02010600040101010101" charset="-122"/>
                <a:sym typeface="+mn-ea"/>
              </a:rPr>
              <a:t>采暖</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b="1" dirty="0">
                <a:solidFill>
                  <a:srgbClr val="000000"/>
                </a:solidFill>
                <a:latin typeface="华文楷体" panose="02010600040101010101" charset="-122"/>
                <a:ea typeface="华文楷体" panose="02010600040101010101" charset="-122"/>
                <a:cs typeface="华文楷体" panose="02010600040101010101" charset="-122"/>
                <a:sym typeface="+mn-ea"/>
              </a:rPr>
              <a:t>一、一般规定</a:t>
            </a:r>
            <a:endPar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1.</a:t>
            </a:r>
            <a:r>
              <a:rPr lang="zh-CN" altLang="en-US" sz="2400">
                <a:latin typeface="华文楷体" panose="02010600040101010101" charset="-122"/>
                <a:ea typeface="华文楷体" panose="02010600040101010101" charset="-122"/>
              </a:rPr>
              <a:t>冬季室内设计温度应根据建筑物的用途采用，并应符合下列规定：</a:t>
            </a:r>
            <a:endParaRPr lang="zh-CN" altLang="en-US" sz="2400">
              <a:latin typeface="华文楷体" panose="02010600040101010101" charset="-122"/>
              <a:ea typeface="华文楷体" panose="02010600040101010101" charset="-122"/>
            </a:endParaRPr>
          </a:p>
          <a:p>
            <a:pPr indent="0" algn="l" fontAlgn="auto">
              <a:lnSpc>
                <a:spcPts val="3500"/>
              </a:lnSpc>
              <a:spcBef>
                <a:spcPts val="0"/>
              </a:spcBef>
            </a:pPr>
            <a:r>
              <a:rPr lang="en-US" altLang="zh-CN" sz="2400">
                <a:latin typeface="华文楷体" panose="02010600040101010101" charset="-122"/>
                <a:ea typeface="华文楷体" panose="02010600040101010101" charset="-122"/>
              </a:rPr>
              <a:t>    </a:t>
            </a:r>
            <a:r>
              <a:rPr lang="zh-CN" altLang="en-US" sz="2400">
                <a:latin typeface="华文楷体" panose="02010600040101010101" charset="-122"/>
                <a:ea typeface="华文楷体" panose="02010600040101010101" charset="-122"/>
              </a:rPr>
              <a:t>⑴生产厂房、仓库、公用辅助建筑的工作地点应按劳动强度确定设计温度，并应符合下列规定：</a:t>
            </a:r>
            <a:endParaRPr lang="zh-CN" altLang="en-US" sz="2400">
              <a:latin typeface="华文楷体" panose="02010600040101010101" charset="-122"/>
              <a:ea typeface="华文楷体" panose="02010600040101010101" charset="-122"/>
            </a:endParaRPr>
          </a:p>
          <a:p>
            <a:pPr indent="0" algn="l" fontAlgn="auto">
              <a:lnSpc>
                <a:spcPts val="3500"/>
              </a:lnSpc>
              <a:spcBef>
                <a:spcPts val="0"/>
              </a:spcBef>
            </a:pPr>
            <a:r>
              <a:rPr lang="en-US" altLang="zh-CN" sz="2400">
                <a:latin typeface="华文楷体" panose="02010600040101010101" charset="-122"/>
                <a:ea typeface="华文楷体" panose="02010600040101010101" charset="-122"/>
              </a:rPr>
              <a:t>      </a:t>
            </a:r>
            <a:r>
              <a:rPr lang="zh-CN" altLang="en-US" sz="2400">
                <a:latin typeface="华文楷体" panose="02010600040101010101" charset="-122"/>
                <a:ea typeface="华文楷体" panose="02010600040101010101" charset="-122"/>
              </a:rPr>
              <a:t>1)轻劳动应为18℃～21℃,中劳动应为16℃～18℃,重劳动应为14℃～16℃,极重劳动应为12℃～14℃;</a:t>
            </a:r>
            <a:endParaRPr lang="zh-CN" altLang="en-US" sz="2400">
              <a:latin typeface="华文楷体" panose="02010600040101010101" charset="-122"/>
              <a:ea typeface="华文楷体" panose="02010600040101010101" charset="-122"/>
            </a:endParaRPr>
          </a:p>
          <a:p>
            <a:pPr indent="0" algn="l" fontAlgn="auto">
              <a:lnSpc>
                <a:spcPts val="3500"/>
              </a:lnSpc>
              <a:spcBef>
                <a:spcPts val="0"/>
              </a:spcBef>
            </a:pPr>
            <a:r>
              <a:rPr lang="en-US" altLang="zh-CN" sz="2400">
                <a:latin typeface="华文楷体" panose="02010600040101010101" charset="-122"/>
                <a:ea typeface="华文楷体" panose="02010600040101010101" charset="-122"/>
              </a:rPr>
              <a:t>      </a:t>
            </a:r>
            <a:r>
              <a:rPr lang="zh-CN" altLang="en-US" sz="2400">
                <a:latin typeface="华文楷体" panose="02010600040101010101" charset="-122"/>
                <a:ea typeface="华文楷体" panose="02010600040101010101" charset="-122"/>
              </a:rPr>
              <a:t>2)当每名工人占用面积大于50m²,工作地点设计温度轻劳动时可降低至10℃,中劳动时可降低至7℃,重劳动时可降低至5℃。</a:t>
            </a:r>
            <a:endParaRPr lang="zh-CN" altLang="en-US" sz="2400">
              <a:latin typeface="华文楷体" panose="02010600040101010101" charset="-122"/>
              <a:ea typeface="华文楷体" panose="02010600040101010101" charset="-122"/>
            </a:endParaRPr>
          </a:p>
          <a:p>
            <a:pPr indent="0" algn="l" fontAlgn="auto">
              <a:lnSpc>
                <a:spcPts val="3500"/>
              </a:lnSpc>
              <a:spcBef>
                <a:spcPts val="0"/>
              </a:spcBef>
            </a:pPr>
            <a:r>
              <a:rPr lang="en-US" altLang="zh-CN" sz="2400">
                <a:latin typeface="华文楷体" panose="02010600040101010101" charset="-122"/>
                <a:ea typeface="华文楷体" panose="02010600040101010101" charset="-122"/>
              </a:rPr>
              <a:t>    </a:t>
            </a:r>
            <a:r>
              <a:rPr lang="zh-CN" altLang="en-US" sz="2400">
                <a:latin typeface="华文楷体" panose="02010600040101010101" charset="-122"/>
                <a:ea typeface="华文楷体" panose="02010600040101010101" charset="-122"/>
              </a:rPr>
              <a:t>⑵生活、行政辅助建筑物及生产厂房、仓库、公用辅助建筑的辅助用室的室内温度应符合下列规定：</a:t>
            </a:r>
            <a:endParaRPr lang="zh-CN" altLang="en-US" sz="2400">
              <a:latin typeface="华文楷体" panose="02010600040101010101" charset="-122"/>
              <a:ea typeface="华文楷体" panose="02010600040101010101" charset="-122"/>
            </a:endParaRPr>
          </a:p>
          <a:p>
            <a:pPr indent="0" algn="l" fontAlgn="auto">
              <a:lnSpc>
                <a:spcPts val="3500"/>
              </a:lnSpc>
              <a:spcBef>
                <a:spcPts val="0"/>
              </a:spcBef>
            </a:pPr>
            <a:r>
              <a:rPr lang="en-US" altLang="zh-CN" sz="2400">
                <a:latin typeface="华文楷体" panose="02010600040101010101" charset="-122"/>
                <a:ea typeface="华文楷体" panose="02010600040101010101" charset="-122"/>
              </a:rPr>
              <a:t>      </a:t>
            </a:r>
            <a:r>
              <a:rPr lang="zh-CN" altLang="en-US" sz="2400">
                <a:latin typeface="华文楷体" panose="02010600040101010101" charset="-122"/>
                <a:ea typeface="华文楷体" panose="02010600040101010101" charset="-122"/>
              </a:rPr>
              <a:t>1)浴室、更衣室不应低于25℃;</a:t>
            </a:r>
            <a:endParaRPr lang="zh-CN" altLang="en-US" sz="2400">
              <a:latin typeface="华文楷体" panose="02010600040101010101" charset="-122"/>
              <a:ea typeface="华文楷体" panose="02010600040101010101" charset="-122"/>
            </a:endParaRPr>
          </a:p>
          <a:p>
            <a:pPr indent="0" algn="l" fontAlgn="auto">
              <a:lnSpc>
                <a:spcPts val="3500"/>
              </a:lnSpc>
              <a:spcBef>
                <a:spcPts val="0"/>
              </a:spcBef>
            </a:pPr>
            <a:r>
              <a:rPr lang="en-US" altLang="zh-CN" sz="2400">
                <a:latin typeface="华文楷体" panose="02010600040101010101" charset="-122"/>
                <a:ea typeface="华文楷体" panose="02010600040101010101" charset="-122"/>
              </a:rPr>
              <a:t>      </a:t>
            </a:r>
            <a:endParaRPr lang="zh-CN" altLang="en-US" sz="2400">
              <a:latin typeface="华文楷体" panose="02010600040101010101" charset="-122"/>
              <a:ea typeface="华文楷体" panose="02010600040101010101"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351790" y="920115"/>
            <a:ext cx="11485245" cy="5816600"/>
          </a:xfrm>
        </p:spPr>
        <p:txBody>
          <a:bodyPr/>
          <a:p>
            <a:pPr indent="0" algn="l" fontAlgn="auto">
              <a:lnSpc>
                <a:spcPts val="3500"/>
              </a:lnSpc>
              <a:spcBef>
                <a:spcPts val="0"/>
              </a:spcBef>
            </a:pPr>
            <a:r>
              <a:rPr lang="en-US" altLang="zh-CN" sz="2400">
                <a:latin typeface="华文楷体" panose="02010600040101010101" charset="-122"/>
                <a:ea typeface="华文楷体" panose="02010600040101010101" charset="-122"/>
                <a:sym typeface="+mn-ea"/>
              </a:rPr>
              <a:t>      </a:t>
            </a:r>
            <a:r>
              <a:rPr lang="zh-CN" altLang="en-US" sz="2400">
                <a:latin typeface="华文楷体" panose="02010600040101010101" charset="-122"/>
                <a:ea typeface="华文楷体" panose="02010600040101010101" charset="-122"/>
                <a:sym typeface="+mn-ea"/>
              </a:rPr>
              <a:t>2)办公室、休息室、食堂不应低于18℃;</a:t>
            </a:r>
            <a:endParaRPr lang="zh-CN" altLang="en-US" sz="2400">
              <a:latin typeface="华文楷体" panose="02010600040101010101" charset="-122"/>
              <a:ea typeface="华文楷体" panose="02010600040101010101" charset="-122"/>
            </a:endParaRPr>
          </a:p>
          <a:p>
            <a:pPr indent="0" algn="l" fontAlgn="auto">
              <a:lnSpc>
                <a:spcPts val="3500"/>
              </a:lnSpc>
              <a:spcBef>
                <a:spcPts val="0"/>
              </a:spcBef>
            </a:pPr>
            <a:r>
              <a:rPr lang="en-US" altLang="zh-CN" sz="2400">
                <a:latin typeface="华文楷体" panose="02010600040101010101" charset="-122"/>
                <a:ea typeface="华文楷体" panose="02010600040101010101" charset="-122"/>
                <a:sym typeface="+mn-ea"/>
              </a:rPr>
              <a:t>      </a:t>
            </a:r>
            <a:r>
              <a:rPr lang="zh-CN" altLang="en-US" sz="2400">
                <a:latin typeface="华文楷体" panose="02010600040101010101" charset="-122"/>
                <a:ea typeface="华文楷体" panose="02010600040101010101" charset="-122"/>
                <a:sym typeface="+mn-ea"/>
              </a:rPr>
              <a:t>3)盥洗室、厕所不应低于14℃。</a:t>
            </a:r>
            <a:endParaRPr lang="zh-CN" altLang="en-US" sz="2400">
              <a:latin typeface="华文楷体" panose="02010600040101010101" charset="-122"/>
              <a:ea typeface="华文楷体" panose="02010600040101010101" charset="-122"/>
            </a:endParaRPr>
          </a:p>
          <a:p>
            <a:pPr indent="0" algn="l" fontAlgn="auto">
              <a:lnSpc>
                <a:spcPts val="3500"/>
              </a:lnSpc>
              <a:spcBef>
                <a:spcPts val="0"/>
              </a:spcBef>
            </a:pPr>
            <a:r>
              <a:rPr lang="en-US" altLang="zh-CN" sz="2400">
                <a:latin typeface="华文楷体" panose="02010600040101010101" charset="-122"/>
                <a:ea typeface="华文楷体" panose="02010600040101010101" charset="-122"/>
                <a:sym typeface="+mn-ea"/>
              </a:rPr>
              <a:t>    </a:t>
            </a:r>
            <a:r>
              <a:rPr lang="zh-CN" altLang="en-US" sz="2400">
                <a:latin typeface="华文楷体" panose="02010600040101010101" charset="-122"/>
                <a:ea typeface="华文楷体" panose="02010600040101010101" charset="-122"/>
                <a:sym typeface="+mn-ea"/>
              </a:rPr>
              <a:t>⑶生产工艺对厂房有温、湿度有要求时，应按工艺要求确定室内设计温度。</a:t>
            </a:r>
            <a:endParaRPr lang="zh-CN" altLang="en-US" sz="2400">
              <a:latin typeface="华文楷体" panose="02010600040101010101" charset="-122"/>
              <a:ea typeface="华文楷体" panose="02010600040101010101" charset="-122"/>
            </a:endParaRPr>
          </a:p>
          <a:p>
            <a:pPr indent="0" algn="l" fontAlgn="auto">
              <a:lnSpc>
                <a:spcPts val="3500"/>
              </a:lnSpc>
              <a:spcBef>
                <a:spcPts val="0"/>
              </a:spcBef>
            </a:pPr>
            <a:r>
              <a:rPr lang="en-US" altLang="zh-CN" sz="2400">
                <a:latin typeface="华文楷体" panose="02010600040101010101" charset="-122"/>
                <a:ea typeface="华文楷体" panose="02010600040101010101" charset="-122"/>
                <a:sym typeface="+mn-ea"/>
              </a:rPr>
              <a:t>    </a:t>
            </a:r>
            <a:r>
              <a:rPr lang="zh-CN" altLang="en-US" sz="2400">
                <a:latin typeface="华文楷体" panose="02010600040101010101" charset="-122"/>
                <a:ea typeface="华文楷体" panose="02010600040101010101" charset="-122"/>
                <a:sym typeface="+mn-ea"/>
              </a:rPr>
              <a:t>⑷采用辐射供暖时，室内设计温度值可低于本条第1款～第3款规定值2℃～3℃。</a:t>
            </a:r>
            <a:endParaRPr lang="zh-CN" altLang="en-US" sz="2400">
              <a:latin typeface="华文楷体" panose="02010600040101010101" charset="-122"/>
              <a:ea typeface="华文楷体" panose="02010600040101010101" charset="-122"/>
            </a:endParaRPr>
          </a:p>
          <a:p>
            <a:pPr indent="0" algn="l" fontAlgn="auto">
              <a:lnSpc>
                <a:spcPts val="3500"/>
              </a:lnSpc>
              <a:spcBef>
                <a:spcPts val="0"/>
              </a:spcBef>
            </a:pPr>
            <a:r>
              <a:rPr lang="en-US" altLang="zh-CN" sz="2400">
                <a:latin typeface="华文楷体" panose="02010600040101010101" charset="-122"/>
                <a:ea typeface="华文楷体" panose="02010600040101010101" charset="-122"/>
                <a:sym typeface="+mn-ea"/>
              </a:rPr>
              <a:t>    </a:t>
            </a:r>
            <a:r>
              <a:rPr lang="zh-CN" altLang="en-US" sz="2400">
                <a:latin typeface="华文楷体" panose="02010600040101010101" charset="-122"/>
                <a:ea typeface="华文楷体" panose="02010600040101010101" charset="-122"/>
                <a:sym typeface="+mn-ea"/>
              </a:rPr>
              <a:t>⑸严寒、寒冷地区的生产厂房、仓库、公用辅助建筑仅要求室内防冻时，</a:t>
            </a:r>
            <a:r>
              <a:rPr lang="zh-CN" altLang="en-US" sz="2400" u="sng">
                <a:latin typeface="华文楷体" panose="02010600040101010101" charset="-122"/>
                <a:ea typeface="华文楷体" panose="02010600040101010101" charset="-122"/>
                <a:sym typeface="+mn-ea"/>
              </a:rPr>
              <a:t>室内防冻设计温度宜为5℃</a:t>
            </a:r>
            <a:r>
              <a:rPr lang="zh-CN" altLang="en-US" sz="2400">
                <a:latin typeface="华文楷体" panose="02010600040101010101" charset="-122"/>
                <a:ea typeface="华文楷体" panose="02010600040101010101" charset="-122"/>
                <a:sym typeface="+mn-ea"/>
              </a:rPr>
              <a:t>。</a:t>
            </a:r>
            <a:endParaRPr lang="zh-CN" altLang="en-US" sz="2400">
              <a:latin typeface="华文楷体" panose="02010600040101010101" charset="-122"/>
              <a:ea typeface="华文楷体" panose="02010600040101010101" charset="-122"/>
              <a:sym typeface="+mn-ea"/>
            </a:endParaRPr>
          </a:p>
          <a:p>
            <a:pPr indent="0" algn="l" fontAlgn="auto">
              <a:lnSpc>
                <a:spcPts val="3500"/>
              </a:lnSpc>
              <a:spcBef>
                <a:spcPts val="0"/>
              </a:spcBef>
            </a:pPr>
            <a:r>
              <a:rPr lang="en-US" altLang="zh-CN" sz="2400">
                <a:latin typeface="华文楷体" panose="02010600040101010101" charset="-122"/>
                <a:ea typeface="华文楷体" panose="02010600040101010101" charset="-122"/>
                <a:sym typeface="+mn-ea"/>
              </a:rPr>
              <a:t>    2.采暖热媒的选择，应根据厂区供热条件及安全、卫生要求，经技术经济比较确定。条件允许时，宜优先考虑充分利用余热。</a:t>
            </a:r>
            <a:endParaRPr lang="en-US" altLang="zh-CN" sz="2400">
              <a:latin typeface="华文楷体" panose="02010600040101010101" charset="-122"/>
              <a:ea typeface="华文楷体" panose="02010600040101010101" charset="-122"/>
              <a:sym typeface="+mn-ea"/>
            </a:endParaRPr>
          </a:p>
          <a:p>
            <a:pPr indent="0" algn="l" fontAlgn="auto">
              <a:lnSpc>
                <a:spcPts val="3500"/>
              </a:lnSpc>
              <a:spcBef>
                <a:spcPts val="0"/>
              </a:spcBef>
            </a:pPr>
            <a:r>
              <a:rPr lang="en-US" altLang="zh-CN" sz="2400">
                <a:latin typeface="华文楷体" panose="02010600040101010101" charset="-122"/>
                <a:ea typeface="华文楷体" panose="02010600040101010101" charset="-122"/>
                <a:sym typeface="+mn-ea"/>
              </a:rPr>
              <a:t>    当厂区供热以工艺用蒸气为主时，在不违反安全卫生、技术和节能要求的条件下，可采用蒸气做热媒。</a:t>
            </a:r>
            <a:endParaRPr lang="en-US" altLang="zh-CN" sz="2400">
              <a:latin typeface="华文楷体" panose="02010600040101010101" charset="-122"/>
              <a:ea typeface="华文楷体" panose="02010600040101010101" charset="-122"/>
              <a:sym typeface="+mn-ea"/>
            </a:endParaRPr>
          </a:p>
          <a:p>
            <a:pPr indent="0" algn="l" fontAlgn="auto">
              <a:lnSpc>
                <a:spcPts val="3500"/>
              </a:lnSpc>
              <a:spcBef>
                <a:spcPts val="0"/>
              </a:spcBef>
            </a:pPr>
            <a:r>
              <a:rPr lang="en-US" altLang="zh-CN" sz="2400">
                <a:latin typeface="华文楷体" panose="02010600040101010101" charset="-122"/>
                <a:ea typeface="华文楷体" panose="02010600040101010101" charset="-122"/>
                <a:sym typeface="+mn-ea"/>
              </a:rPr>
              <a:t>    采用电采暖应符合国家相关规定的要求。</a:t>
            </a:r>
            <a:endParaRPr lang="en-US" altLang="zh-CN" sz="2400">
              <a:latin typeface="华文楷体" panose="02010600040101010101" charset="-122"/>
              <a:ea typeface="华文楷体" panose="02010600040101010101" charset="-122"/>
              <a:sym typeface="+mn-ea"/>
            </a:endParaRPr>
          </a:p>
          <a:p>
            <a:pPr indent="0" algn="l" fontAlgn="auto">
              <a:lnSpc>
                <a:spcPts val="3500"/>
              </a:lnSpc>
              <a:spcBef>
                <a:spcPts val="0"/>
              </a:spcBef>
            </a:pPr>
            <a:r>
              <a:rPr lang="en-US" altLang="zh-CN" sz="2400">
                <a:latin typeface="华文楷体" panose="02010600040101010101" charset="-122"/>
                <a:ea typeface="华文楷体" panose="02010600040101010101" charset="-122"/>
                <a:sym typeface="+mn-ea"/>
              </a:rPr>
              <a:t>    3.生产及辅助建筑物采暖热负荷，应根据国家标准《</a:t>
            </a:r>
            <a:r>
              <a:rPr lang="zh-CN" altLang="en-US" sz="2400">
                <a:latin typeface="华文楷体" panose="02010600040101010101" charset="-122"/>
                <a:ea typeface="华文楷体" panose="02010600040101010101" charset="-122"/>
                <a:sym typeface="+mn-ea"/>
              </a:rPr>
              <a:t>工业建筑供</a:t>
            </a:r>
            <a:r>
              <a:rPr lang="en-US" altLang="zh-CN" sz="2400">
                <a:latin typeface="华文楷体" panose="02010600040101010101" charset="-122"/>
                <a:ea typeface="华文楷体" panose="02010600040101010101" charset="-122"/>
                <a:sym typeface="+mn-ea"/>
              </a:rPr>
              <a:t>暖通风与空气调节设计规范》GB 50019的相关要求进行计算。</a:t>
            </a:r>
            <a:endParaRPr lang="en-US" altLang="zh-CN" sz="2400">
              <a:latin typeface="华文楷体" panose="02010600040101010101" charset="-122"/>
              <a:ea typeface="华文楷体" panose="02010600040101010101"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567055" y="1031875"/>
            <a:ext cx="11203940" cy="5458460"/>
          </a:xfrm>
        </p:spPr>
        <p:txBody>
          <a:bodyPr/>
          <a:p>
            <a:pPr indent="0" algn="l" fontAlgn="auto">
              <a:lnSpc>
                <a:spcPts val="3500"/>
              </a:lnSpc>
              <a:spcBef>
                <a:spcPts val="0"/>
              </a:spcBef>
            </a:pPr>
            <a:r>
              <a:rPr lang="en-US" altLang="zh-CN" sz="2400" b="1"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b="1" dirty="0">
                <a:solidFill>
                  <a:srgbClr val="000000"/>
                </a:solidFill>
                <a:latin typeface="华文楷体" panose="02010600040101010101" charset="-122"/>
                <a:ea typeface="华文楷体" panose="02010600040101010101" charset="-122"/>
                <a:cs typeface="华文楷体" panose="02010600040101010101" charset="-122"/>
                <a:sym typeface="+mn-ea"/>
              </a:rPr>
              <a:t>二</a:t>
            </a:r>
            <a:r>
              <a:rPr lang="zh-CN" altLang="en-US" sz="2400" b="1" dirty="0">
                <a:solidFill>
                  <a:srgbClr val="000000"/>
                </a:solidFill>
                <a:latin typeface="华文楷体" panose="02010600040101010101" charset="-122"/>
                <a:ea typeface="华文楷体" panose="02010600040101010101" charset="-122"/>
                <a:cs typeface="华文楷体" panose="02010600040101010101" charset="-122"/>
                <a:sym typeface="+mn-ea"/>
              </a:rPr>
              <a:t>、散热器采暖</a:t>
            </a:r>
            <a:endParaRPr lang="en-US" altLang="zh-CN" sz="2400" b="1"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1.</a:t>
            </a:r>
            <a:r>
              <a:rPr lang="zh-CN" altLang="en-US" sz="2400" dirty="0">
                <a:solidFill>
                  <a:srgbClr val="FF0000"/>
                </a:solidFill>
                <a:latin typeface="华文楷体" panose="02010600040101010101" charset="-122"/>
                <a:ea typeface="华文楷体" panose="02010600040101010101" charset="-122"/>
                <a:cs typeface="华文楷体" panose="02010600040101010101" charset="-122"/>
                <a:sym typeface="+mn-ea"/>
              </a:rPr>
              <a:t>散热器</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的选择。</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⑴放散粉尘或有防尘要求的厂房和仓库应选用表面光滑灰尘不易积聚的散热器。</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⑵具有腐蚀性气体，或相对湿度较大的房间宜选用铸铁或其他耐腐蚀的散热器。</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⑶蒸气采暖系统不宜采用钢制薄壁型散热器。</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⑷采用钢制、铝制散热器时，应采取必要的防腐措施，并满足产品对水质的要求，尽量避免混用。</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a:t>
            </a:r>
            <a:r>
              <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rPr>
              <a:t>⑸辐射型散热器表面不应涂用含有金属的涂料。</a:t>
            </a:r>
            <a:endParaRPr lang="zh-CN" altLang="en-US"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2.散热器采暖的</a:t>
            </a:r>
            <a:r>
              <a:rPr lang="en-US" altLang="zh-CN" sz="2400" dirty="0">
                <a:solidFill>
                  <a:srgbClr val="FF0000"/>
                </a:solidFill>
                <a:latin typeface="华文楷体" panose="02010600040101010101" charset="-122"/>
                <a:ea typeface="华文楷体" panose="02010600040101010101" charset="-122"/>
                <a:cs typeface="华文楷体" panose="02010600040101010101" charset="-122"/>
                <a:sym typeface="+mn-ea"/>
              </a:rPr>
              <a:t>热媒温度</a:t>
            </a: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，应根据建筑物性质、生产特点及安全卫生要求等因素确定。</a:t>
            </a:r>
            <a:endPar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⑴对于具有爆炸和火灾危险的生产厂房和仓库，当所散发的可燃气体、蒸气或粉尘，有可能同采暖系统的设备和管道的热表面接触时，散热器采暖系统的热媒温度，</a:t>
            </a:r>
            <a:endPar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514985" y="1009015"/>
            <a:ext cx="11345545" cy="5125720"/>
          </a:xfrm>
        </p:spPr>
        <p:txBody>
          <a:bodyPr/>
          <a:p>
            <a:pPr indent="0" algn="l"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不应高于上述物质引燃温度值的80%(以℃计),且热水温度不得高于130℃,蒸气温度不得高于110℃。</a:t>
            </a:r>
            <a:endPar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⑵对于不放散可燃气体、蒸气以及可燃粉尘的生产厂房和仓库，热水温度不应高于150℃,蒸气温度不应高于130℃。</a:t>
            </a:r>
            <a:endPar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algn="l" fontAlgn="auto">
              <a:lnSpc>
                <a:spcPts val="3500"/>
              </a:lnSpc>
              <a:spcBef>
                <a:spcPts val="0"/>
              </a:spcBef>
            </a:pPr>
            <a:r>
              <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rPr>
              <a:t>    ⑶办公楼、宿舍等生活设施，宜采用不高于95℃热水为热媒。</a:t>
            </a:r>
            <a:endParaRPr lang="en-US" altLang="zh-CN" sz="2400" dirty="0">
              <a:solidFill>
                <a:srgbClr val="000000"/>
              </a:solidFill>
              <a:latin typeface="华文楷体" panose="02010600040101010101" charset="-122"/>
              <a:ea typeface="华文楷体" panose="02010600040101010101" charset="-122"/>
              <a:cs typeface="华文楷体" panose="02010600040101010101" charset="-122"/>
              <a:sym typeface="+mn-ea"/>
            </a:endParaRPr>
          </a:p>
          <a:p>
            <a:pPr indent="0" fontAlgn="auto">
              <a:lnSpc>
                <a:spcPts val="3500"/>
              </a:lnSpc>
            </a:pPr>
            <a:r>
              <a:rPr lang="en-US" altLang="zh-CN" sz="2400">
                <a:latin typeface="华文楷体" panose="02010600040101010101" charset="-122"/>
                <a:ea typeface="华文楷体" panose="02010600040101010101" charset="-122"/>
              </a:rPr>
              <a:t>    3.用于储存和灌注可燃和非燃压缩液化气体瓶的房间和储存蒸气闪点低于或等于28℃的易燃液体(汽油、苯等)、自燃物质和材料的房间中，不论热媒温度高低，散热器上都应设置</a:t>
            </a:r>
            <a:r>
              <a:rPr lang="en-US" altLang="zh-CN" sz="2400">
                <a:solidFill>
                  <a:srgbClr val="FF0000"/>
                </a:solidFill>
                <a:latin typeface="华文楷体" panose="02010600040101010101" charset="-122"/>
                <a:ea typeface="华文楷体" panose="02010600040101010101" charset="-122"/>
              </a:rPr>
              <a:t>遮热板</a:t>
            </a:r>
            <a:r>
              <a:rPr lang="en-US" altLang="zh-CN" sz="2400">
                <a:latin typeface="华文楷体" panose="02010600040101010101" charset="-122"/>
                <a:ea typeface="华文楷体" panose="02010600040101010101" charset="-122"/>
              </a:rPr>
              <a:t>。</a:t>
            </a:r>
            <a:endParaRPr lang="en-US" altLang="zh-CN" sz="2400">
              <a:latin typeface="华文楷体" panose="02010600040101010101" charset="-122"/>
              <a:ea typeface="华文楷体" panose="02010600040101010101" charset="-122"/>
            </a:endParaRPr>
          </a:p>
          <a:p>
            <a:pPr indent="0" fontAlgn="auto">
              <a:lnSpc>
                <a:spcPts val="3500"/>
              </a:lnSpc>
            </a:pPr>
            <a:r>
              <a:rPr lang="en-US" altLang="zh-CN" sz="2400">
                <a:latin typeface="华文楷体" panose="02010600040101010101" charset="-122"/>
                <a:ea typeface="华文楷体" panose="02010600040101010101" charset="-122"/>
              </a:rPr>
              <a:t>    遮热板应采用非燃烧材料制作，并安设在距散热器不小于100mm的位置上，当采用不可拆卸的遮热板时，应考虑散热器的维护检修。</a:t>
            </a:r>
            <a:endParaRPr lang="en-US" altLang="zh-CN" sz="2400">
              <a:latin typeface="华文楷体" panose="02010600040101010101" charset="-122"/>
              <a:ea typeface="华文楷体" panose="02010600040101010101" charset="-122"/>
            </a:endParaRPr>
          </a:p>
          <a:p>
            <a:pPr indent="0" fontAlgn="auto">
              <a:lnSpc>
                <a:spcPts val="3500"/>
              </a:lnSpc>
            </a:pPr>
            <a:r>
              <a:rPr lang="en-US" altLang="zh-CN" sz="2400">
                <a:latin typeface="华文楷体" panose="02010600040101010101" charset="-122"/>
                <a:ea typeface="华文楷体" panose="02010600040101010101" charset="-122"/>
              </a:rPr>
              <a:t>    4.散热器</a:t>
            </a:r>
            <a:r>
              <a:rPr lang="en-US" altLang="zh-CN" sz="2400">
                <a:solidFill>
                  <a:srgbClr val="FF0000"/>
                </a:solidFill>
                <a:latin typeface="华文楷体" panose="02010600040101010101" charset="-122"/>
                <a:ea typeface="华文楷体" panose="02010600040101010101" charset="-122"/>
              </a:rPr>
              <a:t>布置</a:t>
            </a:r>
            <a:r>
              <a:rPr lang="en-US" altLang="zh-CN" sz="2400">
                <a:latin typeface="华文楷体" panose="02010600040101010101" charset="-122"/>
                <a:ea typeface="华文楷体" panose="02010600040101010101" charset="-122"/>
              </a:rPr>
              <a:t>应离开带压储气瓶、储液瓶及存液管道。</a:t>
            </a:r>
            <a:endParaRPr lang="en-US" altLang="zh-CN" sz="2400">
              <a:latin typeface="华文楷体" panose="02010600040101010101" charset="-122"/>
              <a:ea typeface="华文楷体" panose="02010600040101010101"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a:xfrm>
            <a:off x="350520" y="1010285"/>
            <a:ext cx="11501755" cy="5570220"/>
          </a:xfrm>
        </p:spPr>
        <p:txBody>
          <a:bodyPr/>
          <a:p>
            <a:pPr indent="0" fontAlgn="auto">
              <a:lnSpc>
                <a:spcPts val="3500"/>
              </a:lnSpc>
            </a:pPr>
            <a:r>
              <a:rPr lang="en-US" altLang="zh-CN" sz="2400">
                <a:latin typeface="华文楷体" panose="02010600040101010101" charset="-122"/>
                <a:ea typeface="华文楷体" panose="02010600040101010101" charset="-122"/>
              </a:rPr>
              <a:t>    </a:t>
            </a:r>
            <a:r>
              <a:rPr lang="zh-CN" sz="2400" b="1">
                <a:latin typeface="华文楷体" panose="02010600040101010101" charset="-122"/>
                <a:ea typeface="华文楷体" panose="02010600040101010101" charset="-122"/>
              </a:rPr>
              <a:t>三、辐射采暖及电采暖</a:t>
            </a:r>
            <a:endParaRPr lang="zh-CN" sz="2400" b="1">
              <a:latin typeface="华文楷体" panose="02010600040101010101" charset="-122"/>
              <a:ea typeface="华文楷体" panose="02010600040101010101" charset="-122"/>
            </a:endParaRPr>
          </a:p>
          <a:p>
            <a:pPr indent="0" fontAlgn="auto">
              <a:lnSpc>
                <a:spcPts val="3500"/>
              </a:lnSpc>
            </a:pPr>
            <a:r>
              <a:rPr lang="en-US" altLang="zh-CN" sz="2400">
                <a:latin typeface="华文楷体" panose="02010600040101010101" charset="-122"/>
                <a:ea typeface="华文楷体" panose="02010600040101010101" charset="-122"/>
              </a:rPr>
              <a:t>    1.辐射采暖适宜于生产厂房局部工作地点的采暖，如应用于生产厂房全面采暖，应进行技术经济比较。</a:t>
            </a:r>
            <a:endParaRPr lang="en-US" altLang="zh-CN" sz="2400">
              <a:latin typeface="华文楷体" panose="02010600040101010101" charset="-122"/>
              <a:ea typeface="华文楷体" panose="02010600040101010101" charset="-122"/>
            </a:endParaRPr>
          </a:p>
          <a:p>
            <a:pPr indent="0" fontAlgn="auto">
              <a:lnSpc>
                <a:spcPts val="3500"/>
              </a:lnSpc>
            </a:pPr>
            <a:r>
              <a:rPr lang="en-US" altLang="zh-CN" sz="2400">
                <a:latin typeface="华文楷体" panose="02010600040101010101" charset="-122"/>
                <a:ea typeface="华文楷体" panose="02010600040101010101" charset="-122"/>
              </a:rPr>
              <a:t>    2.散发粉尘的生产厂房和仓库不宜采用金属吊顶辐射板采暖。湿度较大的或含有腐蚀性气体的生产厂房和仓库不宜采用带钢板组合的辐射板采暖。</a:t>
            </a:r>
            <a:endParaRPr lang="en-US" altLang="zh-CN" sz="2400">
              <a:latin typeface="华文楷体" panose="02010600040101010101" charset="-122"/>
              <a:ea typeface="华文楷体" panose="02010600040101010101" charset="-122"/>
            </a:endParaRPr>
          </a:p>
          <a:p>
            <a:pPr indent="0" fontAlgn="auto">
              <a:lnSpc>
                <a:spcPts val="3500"/>
              </a:lnSpc>
            </a:pPr>
            <a:r>
              <a:rPr lang="en-US" altLang="zh-CN" sz="2400">
                <a:latin typeface="华文楷体" panose="02010600040101010101" charset="-122"/>
                <a:ea typeface="华文楷体" panose="02010600040101010101" charset="-122"/>
              </a:rPr>
              <a:t>    3.生产厂房和仓库工厂吊顶辐射板采暖的热媒宜采用热水，热水温度宜在110℃至140℃之间。</a:t>
            </a:r>
            <a:endParaRPr lang="en-US" altLang="zh-CN" sz="2400">
              <a:latin typeface="华文楷体" panose="02010600040101010101" charset="-122"/>
              <a:ea typeface="华文楷体" panose="02010600040101010101" charset="-122"/>
            </a:endParaRPr>
          </a:p>
          <a:p>
            <a:pPr indent="0" fontAlgn="auto">
              <a:lnSpc>
                <a:spcPts val="3500"/>
              </a:lnSpc>
            </a:pPr>
            <a:r>
              <a:rPr lang="en-US" altLang="zh-CN" sz="2400">
                <a:latin typeface="华文楷体" panose="02010600040101010101" charset="-122"/>
                <a:ea typeface="华文楷体" panose="02010600040101010101" charset="-122"/>
              </a:rPr>
              <a:t>    4.辐射板不应布置在热敏感的设备附近。</a:t>
            </a:r>
            <a:endParaRPr lang="en-US" altLang="zh-CN" sz="2400">
              <a:latin typeface="华文楷体" panose="02010600040101010101" charset="-122"/>
              <a:ea typeface="华文楷体" panose="02010600040101010101" charset="-122"/>
            </a:endParaRPr>
          </a:p>
          <a:p>
            <a:pPr indent="0" fontAlgn="auto">
              <a:lnSpc>
                <a:spcPts val="3500"/>
              </a:lnSpc>
            </a:pPr>
            <a:r>
              <a:rPr lang="en-US" altLang="zh-CN" sz="2400">
                <a:latin typeface="华文楷体" panose="02010600040101010101" charset="-122"/>
                <a:ea typeface="华文楷体" panose="02010600040101010101" charset="-122"/>
              </a:rPr>
              <a:t>    5.机械排风量大的生产厂房和仓库，冬季应考虑有组织地从辐射板以上的高度送风。</a:t>
            </a:r>
            <a:endParaRPr lang="en-US" altLang="zh-CN" sz="2400">
              <a:latin typeface="华文楷体" panose="02010600040101010101" charset="-122"/>
              <a:ea typeface="华文楷体" panose="02010600040101010101" charset="-122"/>
            </a:endParaRPr>
          </a:p>
          <a:p>
            <a:pPr indent="0" fontAlgn="auto">
              <a:lnSpc>
                <a:spcPts val="3500"/>
              </a:lnSpc>
            </a:pPr>
            <a:r>
              <a:rPr lang="en-US" altLang="zh-CN" sz="2400">
                <a:latin typeface="华文楷体" panose="02010600040101010101" charset="-122"/>
                <a:ea typeface="华文楷体" panose="02010600040101010101" charset="-122"/>
              </a:rPr>
              <a:t>    6.燃气红外线辐射和电热辐射采暖严禁用于甲、乙类火灾危险性的生产厂房和仓库。</a:t>
            </a:r>
            <a:endParaRPr lang="en-US" altLang="zh-CN" sz="2400">
              <a:latin typeface="华文楷体" panose="02010600040101010101" charset="-122"/>
              <a:ea typeface="华文楷体" panose="02010600040101010101" charset="-122"/>
            </a:endParaRPr>
          </a:p>
          <a:p>
            <a:pPr indent="0" fontAlgn="auto">
              <a:lnSpc>
                <a:spcPts val="3500"/>
              </a:lnSpc>
            </a:pPr>
            <a:r>
              <a:rPr lang="en-US" altLang="zh-CN" sz="2400">
                <a:latin typeface="华文楷体" panose="02010600040101010101" charset="-122"/>
                <a:ea typeface="华文楷体" panose="02010600040101010101" charset="-122"/>
              </a:rPr>
              <a:t>    7.采用燃气红外线辐射采暖时，应根据使用的燃料种类、使用场所的要求采取相应的防火、防爆和通风换气等安全措施，气体排放满足国家有关要求。</a:t>
            </a:r>
            <a:endParaRPr lang="en-US" altLang="zh-CN" sz="2400">
              <a:latin typeface="华文楷体" panose="02010600040101010101" charset="-122"/>
              <a:ea typeface="华文楷体" panose="02010600040101010101" charset="-122"/>
            </a:endParaRPr>
          </a:p>
        </p:txBody>
      </p:sp>
    </p:spTree>
  </p:cSld>
  <p:clrMapOvr>
    <a:masterClrMapping/>
  </p:clrMapOvr>
</p:sld>
</file>

<file path=ppt/tags/tag1.xml><?xml version="1.0" encoding="utf-8"?>
<p:tagLst xmlns:p="http://schemas.openxmlformats.org/presentationml/2006/main">
  <p:tag name="KSO_WPP_MARK_KEY" val="3fae2b9d-14e9-4383-baee-b4f7b30a4d4f"/>
  <p:tag name="COMMONDATA" val="eyJoZGlkIjoiYTc2ZGZiNzZiNDVlOGViOWVmM2JhOTY0NGJkNjUyYzgifQ=="/>
</p:tagLst>
</file>

<file path=ppt/theme/theme1.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11306</Words>
  <Application>WPS 演示</Application>
  <PresentationFormat>宽屏</PresentationFormat>
  <Paragraphs>315</Paragraphs>
  <Slides>38</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38</vt:i4>
      </vt:variant>
    </vt:vector>
  </HeadingPairs>
  <TitlesOfParts>
    <vt:vector size="55" baseType="lpstr">
      <vt:lpstr>Arial</vt:lpstr>
      <vt:lpstr>宋体</vt:lpstr>
      <vt:lpstr>Wingdings</vt:lpstr>
      <vt:lpstr>楷体</vt:lpstr>
      <vt:lpstr>华文楷体</vt:lpstr>
      <vt:lpstr>Times New Roman</vt:lpstr>
      <vt:lpstr>黑体</vt:lpstr>
      <vt:lpstr>华文新魏</vt:lpstr>
      <vt:lpstr>华文行楷</vt:lpstr>
      <vt:lpstr>等线</vt:lpstr>
      <vt:lpstr>等线 Light</vt:lpstr>
      <vt:lpstr>微软雅黑</vt:lpstr>
      <vt:lpstr>Arial Unicode MS</vt:lpstr>
      <vt:lpstr>Calibri</vt:lpstr>
      <vt:lpstr>Tahoma</vt:lpstr>
      <vt:lpstr>2_自定义设计方案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郭宁</dc:creator>
  <cp:lastModifiedBy>刘志宝</cp:lastModifiedBy>
  <cp:revision>409</cp:revision>
  <dcterms:created xsi:type="dcterms:W3CDTF">2023-02-11T06:39:00Z</dcterms:created>
  <dcterms:modified xsi:type="dcterms:W3CDTF">2024-05-27T10:27:15Z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230D8A0B6DE4428692C16569A50E1A0F_12</vt:lpwstr>
  </property>
  <property fmtid="{D5CDD505-2E9C-101B-9397-08002B2CF9AE}" pid="3" name="KSOProductBuildVer">
    <vt:lpwstr>2052-12.1.0.16929</vt:lpwstr>
  </property>
</Properties>
</file>