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79"/>
  </p:notesMasterIdLst>
  <p:handoutMasterIdLst>
    <p:handoutMasterId r:id="rId80"/>
  </p:handoutMasterIdLst>
  <p:sldIdLst>
    <p:sldId id="713" r:id="rId3"/>
    <p:sldId id="833" r:id="rId4"/>
    <p:sldId id="714" r:id="rId5"/>
    <p:sldId id="715" r:id="rId6"/>
    <p:sldId id="724" r:id="rId7"/>
    <p:sldId id="717" r:id="rId8"/>
    <p:sldId id="720" r:id="rId9"/>
    <p:sldId id="721" r:id="rId10"/>
    <p:sldId id="719" r:id="rId11"/>
    <p:sldId id="725" r:id="rId12"/>
    <p:sldId id="726" r:id="rId13"/>
    <p:sldId id="897" r:id="rId14"/>
    <p:sldId id="898" r:id="rId15"/>
    <p:sldId id="953" r:id="rId16"/>
    <p:sldId id="899" r:id="rId17"/>
    <p:sldId id="684" r:id="rId18"/>
    <p:sldId id="685" r:id="rId19"/>
    <p:sldId id="952" r:id="rId20"/>
    <p:sldId id="697" r:id="rId21"/>
    <p:sldId id="693" r:id="rId22"/>
    <p:sldId id="694" r:id="rId23"/>
    <p:sldId id="847" r:id="rId24"/>
    <p:sldId id="848" r:id="rId25"/>
    <p:sldId id="672" r:id="rId26"/>
    <p:sldId id="673" r:id="rId27"/>
    <p:sldId id="660" r:id="rId28"/>
    <p:sldId id="900" r:id="rId29"/>
    <p:sldId id="956" r:id="rId30"/>
    <p:sldId id="644" r:id="rId31"/>
    <p:sldId id="645" r:id="rId32"/>
    <p:sldId id="646" r:id="rId33"/>
    <p:sldId id="650" r:id="rId34"/>
    <p:sldId id="651" r:id="rId35"/>
    <p:sldId id="620" r:id="rId36"/>
    <p:sldId id="951" r:id="rId37"/>
    <p:sldId id="960" r:id="rId38"/>
    <p:sldId id="962" r:id="rId39"/>
    <p:sldId id="626" r:id="rId40"/>
    <p:sldId id="901" r:id="rId41"/>
    <p:sldId id="902" r:id="rId42"/>
    <p:sldId id="834" r:id="rId43"/>
    <p:sldId id="835" r:id="rId44"/>
    <p:sldId id="836" r:id="rId45"/>
    <p:sldId id="964" r:id="rId46"/>
    <p:sldId id="629" r:id="rId47"/>
    <p:sldId id="630" r:id="rId48"/>
    <p:sldId id="631" r:id="rId49"/>
    <p:sldId id="632" r:id="rId50"/>
    <p:sldId id="837" r:id="rId51"/>
    <p:sldId id="838" r:id="rId52"/>
    <p:sldId id="948" r:id="rId53"/>
    <p:sldId id="949" r:id="rId54"/>
    <p:sldId id="950" r:id="rId55"/>
    <p:sldId id="954" r:id="rId56"/>
    <p:sldId id="955" r:id="rId57"/>
    <p:sldId id="640" r:id="rId58"/>
    <p:sldId id="643" r:id="rId59"/>
    <p:sldId id="839" r:id="rId60"/>
    <p:sldId id="963" r:id="rId61"/>
    <p:sldId id="842" r:id="rId62"/>
    <p:sldId id="707" r:id="rId63"/>
    <p:sldId id="708" r:id="rId64"/>
    <p:sldId id="843" r:id="rId65"/>
    <p:sldId id="709" r:id="rId66"/>
    <p:sldId id="710" r:id="rId67"/>
    <p:sldId id="844" r:id="rId68"/>
    <p:sldId id="845" r:id="rId69"/>
    <p:sldId id="846" r:id="rId70"/>
    <p:sldId id="959" r:id="rId71"/>
    <p:sldId id="961" r:id="rId72"/>
    <p:sldId id="849" r:id="rId73"/>
    <p:sldId id="851" r:id="rId74"/>
    <p:sldId id="850" r:id="rId75"/>
    <p:sldId id="852" r:id="rId76"/>
    <p:sldId id="958" r:id="rId77"/>
    <p:sldId id="965" r:id="rId78"/>
  </p:sldIdLst>
  <p:sldSz cx="9144000" cy="6858000" type="screen4x3"/>
  <p:notesSz cx="6761163" cy="99314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3">
          <p15:clr>
            <a:srgbClr val="A4A3A4"/>
          </p15:clr>
        </p15:guide>
        <p15:guide id="2" pos="29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7871B"/>
    <a:srgbClr val="006699"/>
    <a:srgbClr val="FF00FF"/>
    <a:srgbClr val="B2B2B2"/>
    <a:srgbClr val="00FF99"/>
    <a:srgbClr val="99FFCC"/>
    <a:srgbClr val="0066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94660"/>
  </p:normalViewPr>
  <p:slideViewPr>
    <p:cSldViewPr showGuides="1">
      <p:cViewPr varScale="1">
        <p:scale>
          <a:sx n="110" d="100"/>
          <a:sy n="110" d="100"/>
        </p:scale>
        <p:origin x="-1560" y="-90"/>
      </p:cViewPr>
      <p:guideLst>
        <p:guide orient="horz" pos="2113"/>
        <p:guide pos="29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4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w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emf"/><Relationship Id="rId1" Type="http://schemas.openxmlformats.org/officeDocument/2006/relationships/image" Target="../media/image15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4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73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172.wmf"/><Relationship Id="rId5" Type="http://schemas.openxmlformats.org/officeDocument/2006/relationships/image" Target="../media/image166.e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e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12" Type="http://schemas.openxmlformats.org/officeDocument/2006/relationships/image" Target="../media/image215.emf"/><Relationship Id="rId2" Type="http://schemas.openxmlformats.org/officeDocument/2006/relationships/image" Target="../media/image205.w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11" Type="http://schemas.openxmlformats.org/officeDocument/2006/relationships/image" Target="../media/image214.wmf"/><Relationship Id="rId5" Type="http://schemas.openxmlformats.org/officeDocument/2006/relationships/image" Target="../media/image208.emf"/><Relationship Id="rId10" Type="http://schemas.openxmlformats.org/officeDocument/2006/relationships/image" Target="../media/image213.wmf"/><Relationship Id="rId4" Type="http://schemas.openxmlformats.org/officeDocument/2006/relationships/image" Target="../media/image207.emf"/><Relationship Id="rId9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e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20" Type="http://schemas.openxmlformats.org/officeDocument/2006/relationships/image" Target="../media/image248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10" Type="http://schemas.openxmlformats.org/officeDocument/2006/relationships/image" Target="../media/image238.wmf"/><Relationship Id="rId19" Type="http://schemas.openxmlformats.org/officeDocument/2006/relationships/image" Target="../media/image247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4" Type="http://schemas.openxmlformats.org/officeDocument/2006/relationships/image" Target="../media/image26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7" Type="http://schemas.openxmlformats.org/officeDocument/2006/relationships/image" Target="../media/image269.w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5" Type="http://schemas.openxmlformats.org/officeDocument/2006/relationships/image" Target="../media/image271.wmf"/><Relationship Id="rId4" Type="http://schemas.openxmlformats.org/officeDocument/2006/relationships/image" Target="../media/image25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12" Type="http://schemas.openxmlformats.org/officeDocument/2006/relationships/image" Target="../media/image298.wmf"/><Relationship Id="rId2" Type="http://schemas.openxmlformats.org/officeDocument/2006/relationships/image" Target="../media/image288.wmf"/><Relationship Id="rId1" Type="http://schemas.openxmlformats.org/officeDocument/2006/relationships/image" Target="../media/image182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pPr lvl="0" algn="r" eaLnBrk="1" hangingPunct="1">
                <a:buNone/>
              </a:pPr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pPr lvl="0" algn="r" eaLnBrk="1" hangingPunct="1">
                <a:buNone/>
              </a:pPr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18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29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3484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4841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2778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pPr algn="r">
                <a:buNone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348413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4841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2778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pPr algn="r">
                <a:buNone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00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00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png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5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7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9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4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203.bin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20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oleObject" Target="../embeddings/oleObject214.bin"/><Relationship Id="rId18" Type="http://schemas.openxmlformats.org/officeDocument/2006/relationships/oleObject" Target="../embeddings/oleObject219.bin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3.bin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7.bin"/><Relationship Id="rId20" Type="http://schemas.openxmlformats.org/officeDocument/2006/relationships/image" Target="../media/image249.png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7.bin"/><Relationship Id="rId11" Type="http://schemas.openxmlformats.org/officeDocument/2006/relationships/oleObject" Target="../embeddings/oleObject212.bin"/><Relationship Id="rId24" Type="http://schemas.openxmlformats.org/officeDocument/2006/relationships/oleObject" Target="../embeddings/oleObject222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6.bin"/><Relationship Id="rId23" Type="http://schemas.openxmlformats.org/officeDocument/2006/relationships/image" Target="../media/image250.png"/><Relationship Id="rId10" Type="http://schemas.openxmlformats.org/officeDocument/2006/relationships/oleObject" Target="../embeddings/oleObject211.bin"/><Relationship Id="rId19" Type="http://schemas.openxmlformats.org/officeDocument/2006/relationships/hyperlink" Target="FLASH/ZDTX.SWF" TargetMode="External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2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5.bin"/><Relationship Id="rId9" Type="http://schemas.openxmlformats.org/officeDocument/2006/relationships/oleObject" Target="../embeddings/oleObject23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38.bin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7.bin"/><Relationship Id="rId9" Type="http://schemas.openxmlformats.org/officeDocument/2006/relationships/oleObject" Target="../embeddings/oleObject24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oleObject" Target="../embeddings/oleObject244.bin"/><Relationship Id="rId7" Type="http://schemas.openxmlformats.org/officeDocument/2006/relationships/image" Target="../media/image2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47.bin"/><Relationship Id="rId5" Type="http://schemas.openxmlformats.org/officeDocument/2006/relationships/oleObject" Target="../embeddings/oleObject246.bin"/><Relationship Id="rId4" Type="http://schemas.openxmlformats.org/officeDocument/2006/relationships/oleObject" Target="../embeddings/oleObject24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251.bin"/><Relationship Id="rId4" Type="http://schemas.openxmlformats.org/officeDocument/2006/relationships/oleObject" Target="../embeddings/oleObject25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56.bin"/><Relationship Id="rId5" Type="http://schemas.openxmlformats.org/officeDocument/2006/relationships/oleObject" Target="../embeddings/oleObject255.bin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4.bin"/><Relationship Id="rId9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26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301.png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7.bin"/><Relationship Id="rId12" Type="http://schemas.openxmlformats.org/officeDocument/2006/relationships/oleObject" Target="../embeddings/oleObject272.bin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6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66.bin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5.bin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oleObject264.bin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0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81.bin"/><Relationship Id="rId5" Type="http://schemas.openxmlformats.org/officeDocument/2006/relationships/oleObject" Target="../embeddings/oleObject280.bin"/><Relationship Id="rId4" Type="http://schemas.openxmlformats.org/officeDocument/2006/relationships/oleObject" Target="../embeddings/oleObject279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emf"/><Relationship Id="rId2" Type="http://schemas.openxmlformats.org/officeDocument/2006/relationships/image" Target="../media/image312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>
                <a:buNone/>
              </a:pPr>
              <a:t>1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655" y="1195070"/>
            <a:ext cx="650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考查范围：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7655" y="2040890"/>
            <a:ext cx="650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第一章：</a:t>
            </a:r>
            <a:r>
              <a:rPr lang="en-US" altLang="zh-CN"/>
              <a:t>1-3</a:t>
            </a:r>
            <a:r>
              <a:rPr lang="zh-CN" altLang="en-US"/>
              <a:t>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7655" y="2463800"/>
            <a:ext cx="650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第二章：全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7655" y="2886710"/>
            <a:ext cx="650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第三章：全</a:t>
            </a:r>
          </a:p>
          <a:p>
            <a:pPr algn="l"/>
            <a:r>
              <a:rPr lang="zh-CN" altLang="en-US"/>
              <a:t>  重点：定轴转动定律和角动量守恒定律 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7655" y="1617980"/>
            <a:ext cx="143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力学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7655" y="3894455"/>
            <a:ext cx="1437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热学：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7655" y="4317365"/>
            <a:ext cx="650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第五章：</a:t>
            </a:r>
            <a:r>
              <a:rPr lang="en-US" altLang="zh-CN"/>
              <a:t>1-3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7655" y="4740275"/>
            <a:ext cx="650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第六章：</a:t>
            </a:r>
            <a:r>
              <a:rPr lang="en-US" altLang="zh-CN"/>
              <a:t>1-</a:t>
            </a:r>
            <a:r>
              <a:rPr lang="en-US"/>
              <a:t>4</a:t>
            </a:r>
            <a:r>
              <a:rPr lang="zh-CN" altLang="en-US"/>
              <a:t>节</a:t>
            </a:r>
          </a:p>
          <a:p>
            <a:pPr algn="l"/>
            <a:r>
              <a:rPr lang="zh-CN" altLang="en-US"/>
              <a:t>重点：热力学第一定律及应用，循环过程。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07704" y="43434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 smtClean="0"/>
              <a:t>         </a:t>
            </a:r>
            <a:r>
              <a:rPr lang="zh-CN" altLang="en-US" sz="3600" b="1" dirty="0" smtClean="0"/>
              <a:t>大学物理复习提纲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10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66562" name="Rectangle 2"/>
          <p:cNvSpPr/>
          <p:nvPr/>
        </p:nvSpPr>
        <p:spPr>
          <a:xfrm>
            <a:off x="515938" y="3644900"/>
            <a:ext cx="60721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解题步骤 </a:t>
            </a:r>
          </a:p>
        </p:txBody>
      </p:sp>
      <p:sp>
        <p:nvSpPr>
          <p:cNvPr id="66563" name="Text Box 3"/>
          <p:cNvSpPr txBox="1"/>
          <p:nvPr/>
        </p:nvSpPr>
        <p:spPr>
          <a:xfrm>
            <a:off x="1360488" y="2276475"/>
            <a:ext cx="4305300" cy="1217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已知力求运动方程</a:t>
            </a:r>
          </a:p>
          <a:p>
            <a:pPr eaLnBrk="0" hangingPunct="0">
              <a:lnSpc>
                <a:spcPct val="120000"/>
              </a:lnSpc>
              <a:buClr>
                <a:srgbClr val="990099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</a:rPr>
              <a:t> 已知运动方程求力</a:t>
            </a:r>
          </a:p>
        </p:txBody>
      </p:sp>
      <p:sp>
        <p:nvSpPr>
          <p:cNvPr id="12294" name="Rectangle 4"/>
          <p:cNvSpPr/>
          <p:nvPr/>
        </p:nvSpPr>
        <p:spPr>
          <a:xfrm>
            <a:off x="539750" y="1555750"/>
            <a:ext cx="72009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质点动力学两类常见问题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5573713" y="2397125"/>
          <a:ext cx="2592387" cy="1116013"/>
        </p:xfrm>
        <a:graphic>
          <a:graphicData uri="http://schemas.openxmlformats.org/presentationml/2006/ole">
            <p:oleObj spid="_x0000_s11305" r:id="rId3" imgW="1650284" imgH="710891" progId="">
              <p:embed/>
            </p:oleObj>
          </a:graphicData>
        </a:graphic>
      </p:graphicFrame>
      <p:sp>
        <p:nvSpPr>
          <p:cNvPr id="66566" name="Text Box 6"/>
          <p:cNvSpPr txBox="1"/>
          <p:nvPr/>
        </p:nvSpPr>
        <p:spPr>
          <a:xfrm>
            <a:off x="1289050" y="4349750"/>
            <a:ext cx="73152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</a:rPr>
              <a:t>隔离物体       受力分析         建立坐标  </a:t>
            </a:r>
          </a:p>
          <a:p>
            <a:pPr algn="l" eaLnBrk="0" hangingPunct="0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列方程         解方程       结果讨论</a:t>
            </a:r>
          </a:p>
        </p:txBody>
      </p:sp>
      <p:sp>
        <p:nvSpPr>
          <p:cNvPr id="66567" name="AutoShape 7"/>
          <p:cNvSpPr/>
          <p:nvPr/>
        </p:nvSpPr>
        <p:spPr>
          <a:xfrm>
            <a:off x="3098800" y="4643438"/>
            <a:ext cx="706438" cy="122237"/>
          </a:xfrm>
          <a:prstGeom prst="rightArrow">
            <a:avLst>
              <a:gd name="adj1" fmla="val 50000"/>
              <a:gd name="adj2" fmla="val 144481"/>
            </a:avLst>
          </a:prstGeom>
          <a:gradFill rotWithShape="1">
            <a:gsLst>
              <a:gs pos="0">
                <a:srgbClr val="006699"/>
              </a:gs>
              <a:gs pos="50000">
                <a:srgbClr val="FFFFCC"/>
              </a:gs>
              <a:gs pos="100000">
                <a:srgbClr val="006699"/>
              </a:gs>
            </a:gsLst>
            <a:lin ang="5400000" scaled="1"/>
            <a:tileRect/>
          </a:gradFill>
          <a:ln w="12700" cap="sq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6568" name="AutoShape 8"/>
          <p:cNvSpPr/>
          <p:nvPr/>
        </p:nvSpPr>
        <p:spPr>
          <a:xfrm>
            <a:off x="1423988" y="5310188"/>
            <a:ext cx="706437" cy="122237"/>
          </a:xfrm>
          <a:prstGeom prst="rightArrow">
            <a:avLst>
              <a:gd name="adj1" fmla="val 50000"/>
              <a:gd name="adj2" fmla="val 144481"/>
            </a:avLst>
          </a:prstGeom>
          <a:gradFill rotWithShape="1">
            <a:gsLst>
              <a:gs pos="0">
                <a:srgbClr val="006699"/>
              </a:gs>
              <a:gs pos="50000">
                <a:srgbClr val="FFFFCC"/>
              </a:gs>
              <a:gs pos="100000">
                <a:srgbClr val="006699"/>
              </a:gs>
            </a:gsLst>
            <a:lin ang="5400000" scaled="1"/>
            <a:tileRect/>
          </a:gradFill>
          <a:ln w="12700" cap="sq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6569" name="AutoShape 9"/>
          <p:cNvSpPr/>
          <p:nvPr/>
        </p:nvSpPr>
        <p:spPr>
          <a:xfrm>
            <a:off x="3525838" y="5310188"/>
            <a:ext cx="831850" cy="47625"/>
          </a:xfrm>
          <a:prstGeom prst="rightArrow">
            <a:avLst>
              <a:gd name="adj1" fmla="val 50000"/>
              <a:gd name="adj2" fmla="val 144504"/>
            </a:avLst>
          </a:prstGeom>
          <a:gradFill rotWithShape="1">
            <a:gsLst>
              <a:gs pos="0">
                <a:srgbClr val="006699"/>
              </a:gs>
              <a:gs pos="50000">
                <a:srgbClr val="FFFFCC"/>
              </a:gs>
              <a:gs pos="100000">
                <a:srgbClr val="006699"/>
              </a:gs>
            </a:gsLst>
            <a:lin ang="5400000" scaled="1"/>
            <a:tileRect/>
          </a:gradFill>
          <a:ln w="12700" cap="sq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6570" name="AutoShape 10"/>
          <p:cNvSpPr/>
          <p:nvPr/>
        </p:nvSpPr>
        <p:spPr>
          <a:xfrm>
            <a:off x="5556250" y="5292725"/>
            <a:ext cx="706438" cy="122238"/>
          </a:xfrm>
          <a:prstGeom prst="rightArrow">
            <a:avLst>
              <a:gd name="adj1" fmla="val 50000"/>
              <a:gd name="adj2" fmla="val 144480"/>
            </a:avLst>
          </a:prstGeom>
          <a:gradFill rotWithShape="1">
            <a:gsLst>
              <a:gs pos="0">
                <a:srgbClr val="006699"/>
              </a:gs>
              <a:gs pos="50000">
                <a:srgbClr val="FFFFCC"/>
              </a:gs>
              <a:gs pos="100000">
                <a:srgbClr val="006699"/>
              </a:gs>
            </a:gsLst>
            <a:lin ang="5400000" scaled="1"/>
            <a:tileRect/>
          </a:gradFill>
          <a:ln w="12700" cap="sq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6571" name="AutoShape 11"/>
          <p:cNvSpPr/>
          <p:nvPr/>
        </p:nvSpPr>
        <p:spPr>
          <a:xfrm>
            <a:off x="5556250" y="4643438"/>
            <a:ext cx="706438" cy="122237"/>
          </a:xfrm>
          <a:prstGeom prst="rightArrow">
            <a:avLst>
              <a:gd name="adj1" fmla="val 50000"/>
              <a:gd name="adj2" fmla="val 144481"/>
            </a:avLst>
          </a:prstGeom>
          <a:gradFill rotWithShape="1">
            <a:gsLst>
              <a:gs pos="0">
                <a:srgbClr val="006699"/>
              </a:gs>
              <a:gs pos="50000">
                <a:srgbClr val="FFFFCC"/>
              </a:gs>
              <a:gs pos="100000">
                <a:srgbClr val="006699"/>
              </a:gs>
            </a:gsLst>
            <a:lin ang="5400000" scaled="1"/>
            <a:tileRect/>
          </a:gradFill>
          <a:ln w="12700" cap="sq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98450" y="328613"/>
            <a:ext cx="54006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§2.2 </a:t>
            </a:r>
            <a:r>
              <a:rPr kumimoji="1" lang="zh-CN" altLang="en-US" sz="3200" b="1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牛顿运动定律的应用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/>
      <p:bldP spid="66566" grpId="0"/>
      <p:bldP spid="66567" grpId="0" animBg="1"/>
      <p:bldP spid="66568" grpId="0" animBg="1"/>
      <p:bldP spid="66569" grpId="0" animBg="1"/>
      <p:bldP spid="66570" grpId="0" animBg="1"/>
      <p:bldP spid="665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11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13322" name="Text Box 12"/>
          <p:cNvSpPr txBox="1"/>
          <p:nvPr/>
        </p:nvSpPr>
        <p:spPr>
          <a:xfrm>
            <a:off x="952500" y="981075"/>
            <a:ext cx="73644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选定坐标系，列出牛顿定律的分量形式。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642938" y="2286000"/>
            <a:ext cx="7219950" cy="2303463"/>
            <a:chOff x="642910" y="839768"/>
            <a:chExt cx="7220177" cy="2303480"/>
          </a:xfrm>
        </p:grpSpPr>
        <p:graphicFrame>
          <p:nvGraphicFramePr>
            <p:cNvPr id="13317" name="Object 4"/>
            <p:cNvGraphicFramePr>
              <a:graphicFrameLocks noChangeAspect="1"/>
            </p:cNvGraphicFramePr>
            <p:nvPr/>
          </p:nvGraphicFramePr>
          <p:xfrm>
            <a:off x="4557756" y="892156"/>
            <a:ext cx="1409832" cy="620712"/>
          </p:xfrm>
          <a:graphic>
            <a:graphicData uri="http://schemas.openxmlformats.org/presentationml/2006/ole">
              <p:oleObj spid="_x0000_s12569" r:id="rId3" imgW="545863" imgH="228501" progId="">
                <p:embed/>
              </p:oleObj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4500562" y="1857364"/>
            <a:ext cx="1844836" cy="647700"/>
          </p:xfrm>
          <a:graphic>
            <a:graphicData uri="http://schemas.openxmlformats.org/presentationml/2006/ole">
              <p:oleObj spid="_x0000_s12570" r:id="rId4" imgW="583440" imgH="215619" progId="">
                <p:embed/>
              </p:oleObj>
            </a:graphicData>
          </a:graphic>
        </p:graphicFrame>
        <p:sp>
          <p:nvSpPr>
            <p:cNvPr id="13324" name="Rectangle 7" descr="栎木"/>
            <p:cNvSpPr/>
            <p:nvPr/>
          </p:nvSpPr>
          <p:spPr>
            <a:xfrm>
              <a:off x="4341128" y="839768"/>
              <a:ext cx="3521959" cy="2303480"/>
            </a:xfrm>
            <a:prstGeom prst="rect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5" name="Rectangle 9" descr="栎木"/>
            <p:cNvSpPr/>
            <p:nvPr/>
          </p:nvSpPr>
          <p:spPr>
            <a:xfrm>
              <a:off x="642910" y="857232"/>
              <a:ext cx="3429024" cy="228601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9" name="Object 11"/>
            <p:cNvGraphicFramePr>
              <a:graphicFrameLocks noChangeAspect="1"/>
            </p:cNvGraphicFramePr>
            <p:nvPr/>
          </p:nvGraphicFramePr>
          <p:xfrm>
            <a:off x="6357950" y="1643050"/>
            <a:ext cx="1257843" cy="1044575"/>
          </p:xfrm>
          <a:graphic>
            <a:graphicData uri="http://schemas.openxmlformats.org/presentationml/2006/ole">
              <p:oleObj spid="_x0000_s12571" r:id="rId5" imgW="469900" imgH="419100" progId="">
                <p:embed/>
              </p:oleObj>
            </a:graphicData>
          </a:graphic>
        </p:graphicFrame>
        <p:graphicFrame>
          <p:nvGraphicFramePr>
            <p:cNvPr id="13320" name="Object 12"/>
            <p:cNvGraphicFramePr>
              <a:graphicFrameLocks noChangeAspect="1"/>
            </p:cNvGraphicFramePr>
            <p:nvPr/>
          </p:nvGraphicFramePr>
          <p:xfrm>
            <a:off x="5941383" y="846118"/>
            <a:ext cx="1158263" cy="768350"/>
          </p:xfrm>
          <a:graphic>
            <a:graphicData uri="http://schemas.openxmlformats.org/presentationml/2006/ole">
              <p:oleObj spid="_x0000_s12572" r:id="rId6" imgW="952087" imgH="672808" progId="">
                <p:embed/>
              </p:oleObj>
            </a:graphicData>
          </a:graphic>
        </p:graphicFrame>
      </p:grp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857250" y="2428875"/>
          <a:ext cx="2479675" cy="785813"/>
        </p:xfrm>
        <a:graphic>
          <a:graphicData uri="http://schemas.openxmlformats.org/presentationml/2006/ole">
            <p:oleObj spid="_x0000_s12573" r:id="rId7" imgW="1142504" imgH="393529" progId="">
              <p:embed/>
            </p:oleObj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928688" y="3143250"/>
          <a:ext cx="2506662" cy="857250"/>
        </p:xfrm>
        <a:graphic>
          <a:graphicData uri="http://schemas.openxmlformats.org/presentationml/2006/ole">
            <p:oleObj spid="_x0000_s12574" r:id="rId8" imgW="1155700" imgH="419100" progId="">
              <p:embed/>
            </p:oleObj>
          </a:graphicData>
        </a:graphic>
      </p:graphicFrame>
      <p:graphicFrame>
        <p:nvGraphicFramePr>
          <p:cNvPr id="13316" name="Object 10"/>
          <p:cNvGraphicFramePr>
            <a:graphicFrameLocks noChangeAspect="1"/>
          </p:cNvGraphicFramePr>
          <p:nvPr/>
        </p:nvGraphicFramePr>
        <p:xfrm>
          <a:off x="928688" y="3929063"/>
          <a:ext cx="2501900" cy="776287"/>
        </p:xfrm>
        <a:graphic>
          <a:graphicData uri="http://schemas.openxmlformats.org/presentationml/2006/ole">
            <p:oleObj spid="_x0000_s12575" r:id="rId9" imgW="1142504" imgH="39352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431800"/>
            <a:ext cx="7866380" cy="5893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020" y="822325"/>
            <a:ext cx="4940300" cy="4458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48680"/>
            <a:ext cx="8784976" cy="54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12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850" y="1104900"/>
            <a:ext cx="77349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2"/>
          <p:cNvSpPr/>
          <p:nvPr/>
        </p:nvSpPr>
        <p:spPr>
          <a:xfrm>
            <a:off x="180975" y="0"/>
            <a:ext cx="8734425" cy="15700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algn="just" defTabSz="7620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4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一轻绳跨过一轴承光滑的定滑轮，绳的两端分别悬有质量为</a:t>
            </a:r>
            <a:r>
              <a:rPr lang="en-US" altLang="zh-CN" dirty="0">
                <a:solidFill>
                  <a:srgbClr val="040000"/>
                </a:solidFill>
                <a:latin typeface="Times New Roman" panose="02020603050405020304" pitchFamily="18" charset="0"/>
              </a:rPr>
              <a:t>m1</a:t>
            </a:r>
            <a:r>
              <a:rPr lang="zh-CN" altLang="en-US" dirty="0">
                <a:solidFill>
                  <a:srgbClr val="04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40000"/>
                </a:solidFill>
                <a:latin typeface="Times New Roman" panose="02020603050405020304" pitchFamily="18" charset="0"/>
              </a:rPr>
              <a:t>m2</a:t>
            </a:r>
            <a:r>
              <a:rPr lang="zh-CN" altLang="en-US" dirty="0">
                <a:solidFill>
                  <a:srgbClr val="040000"/>
                </a:solidFill>
                <a:latin typeface="Times New Roman" panose="02020603050405020304" pitchFamily="18" charset="0"/>
              </a:rPr>
              <a:t>的物体，滑轮可视为均质圆盘， 质量为</a:t>
            </a:r>
            <a:r>
              <a:rPr lang="en-US" altLang="zh-CN" dirty="0">
                <a:solidFill>
                  <a:srgbClr val="04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40000"/>
                </a:solidFill>
                <a:latin typeface="Times New Roman" panose="02020603050405020304" pitchFamily="18" charset="0"/>
              </a:rPr>
              <a:t>，半径为</a:t>
            </a:r>
            <a:r>
              <a:rPr lang="en-US" altLang="zh-CN" dirty="0">
                <a:solidFill>
                  <a:srgbClr val="04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40000"/>
                </a:solidFill>
                <a:latin typeface="Times New Roman" panose="02020603050405020304" pitchFamily="18" charset="0"/>
              </a:rPr>
              <a:t>，绳子</a:t>
            </a: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不可伸长而且与滑轮之间无相对滑动</a:t>
            </a:r>
            <a:r>
              <a:rPr lang="en-US" altLang="zh-CN" dirty="0">
                <a:solidFill>
                  <a:srgbClr val="04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求</a:t>
            </a: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  <a:sym typeface="Monotype Sorts"/>
              </a:rPr>
              <a:t>物体加速度、滑轮转动的角加速度和绳子的张力</a:t>
            </a:r>
            <a:r>
              <a:rPr lang="en-US" altLang="zh-CN" dirty="0">
                <a:solidFill>
                  <a:srgbClr val="040000"/>
                </a:solidFill>
                <a:latin typeface="宋体" panose="02010600030101010101" pitchFamily="2" charset="-122"/>
                <a:sym typeface="Monotype Sorts"/>
              </a:rPr>
              <a:t>.</a:t>
            </a:r>
            <a:endParaRPr lang="en-US" altLang="zh-CN" dirty="0">
              <a:solidFill>
                <a:srgbClr val="040000"/>
              </a:solidFill>
              <a:latin typeface="宋体" panose="02010600030101010101" pitchFamily="2" charset="-122"/>
            </a:endParaRPr>
          </a:p>
        </p:txBody>
      </p:sp>
      <p:sp>
        <p:nvSpPr>
          <p:cNvPr id="203780" name="Oval 4"/>
          <p:cNvSpPr/>
          <p:nvPr/>
        </p:nvSpPr>
        <p:spPr>
          <a:xfrm>
            <a:off x="2743200" y="3276600"/>
            <a:ext cx="673100" cy="673100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44" name="Rectangle 5"/>
          <p:cNvSpPr/>
          <p:nvPr/>
        </p:nvSpPr>
        <p:spPr>
          <a:xfrm>
            <a:off x="990600" y="1793875"/>
            <a:ext cx="2438400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受力图如下，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643188" y="2760663"/>
            <a:ext cx="1028700" cy="525462"/>
            <a:chOff x="2670" y="1625"/>
            <a:chExt cx="648" cy="331"/>
          </a:xfrm>
        </p:grpSpPr>
        <p:sp>
          <p:nvSpPr>
            <p:cNvPr id="26680" name="Arc 7"/>
            <p:cNvSpPr/>
            <p:nvPr/>
          </p:nvSpPr>
          <p:spPr>
            <a:xfrm flipH="1">
              <a:off x="2670" y="1776"/>
              <a:ext cx="354" cy="147"/>
            </a:xfrm>
            <a:custGeom>
              <a:avLst/>
              <a:gdLst>
                <a:gd name="txL" fmla="*/ 0 w 21712"/>
                <a:gd name="txT" fmla="*/ 0 h 21600"/>
                <a:gd name="txR" fmla="*/ 21712 w 21712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712" h="21600" fill="none">
                  <a:moveTo>
                    <a:pt x="0" y="0"/>
                  </a:moveTo>
                  <a:cubicBezTo>
                    <a:pt x="37" y="0"/>
                    <a:pt x="74" y="-1"/>
                    <a:pt x="112" y="0"/>
                  </a:cubicBezTo>
                  <a:cubicBezTo>
                    <a:pt x="12041" y="0"/>
                    <a:pt x="21712" y="9670"/>
                    <a:pt x="21712" y="21600"/>
                  </a:cubicBezTo>
                </a:path>
                <a:path w="21712" h="21600" stroke="0">
                  <a:moveTo>
                    <a:pt x="0" y="0"/>
                  </a:moveTo>
                  <a:cubicBezTo>
                    <a:pt x="37" y="0"/>
                    <a:pt x="74" y="-1"/>
                    <a:pt x="112" y="0"/>
                  </a:cubicBezTo>
                  <a:cubicBezTo>
                    <a:pt x="12041" y="0"/>
                    <a:pt x="21712" y="9670"/>
                    <a:pt x="21712" y="21600"/>
                  </a:cubicBezTo>
                  <a:lnTo>
                    <a:pt x="112" y="21600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1" name="Object 8"/>
            <p:cNvGraphicFramePr>
              <a:graphicFrameLocks noChangeAspect="1"/>
            </p:cNvGraphicFramePr>
            <p:nvPr/>
          </p:nvGraphicFramePr>
          <p:xfrm>
            <a:off x="3030" y="1625"/>
            <a:ext cx="288" cy="331"/>
          </p:xfrm>
          <a:graphic>
            <a:graphicData uri="http://schemas.openxmlformats.org/presentationml/2006/ole">
              <p:oleObj spid="_x0000_s13953" r:id="rId3" imgW="152202" imgH="164885" progId="">
                <p:embed/>
              </p:oleObj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3341688" y="3581400"/>
            <a:ext cx="855662" cy="771525"/>
            <a:chOff x="2585" y="2064"/>
            <a:chExt cx="539" cy="486"/>
          </a:xfrm>
        </p:grpSpPr>
        <p:sp>
          <p:nvSpPr>
            <p:cNvPr id="26679" name="Line 16"/>
            <p:cNvSpPr/>
            <p:nvPr/>
          </p:nvSpPr>
          <p:spPr>
            <a:xfrm>
              <a:off x="2640" y="2064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6640" name="Object 17"/>
            <p:cNvGraphicFramePr>
              <a:graphicFrameLocks noChangeAspect="1"/>
            </p:cNvGraphicFramePr>
            <p:nvPr/>
          </p:nvGraphicFramePr>
          <p:xfrm>
            <a:off x="2585" y="2162"/>
            <a:ext cx="539" cy="388"/>
          </p:xfrm>
          <a:graphic>
            <a:graphicData uri="http://schemas.openxmlformats.org/presentationml/2006/ole">
              <p:oleObj spid="_x0000_s13954" r:id="rId4" imgW="228303" imgH="215619" progId="">
                <p:embed/>
              </p:oleObj>
            </a:graphicData>
          </a:graphic>
        </p:graphicFrame>
      </p:grpSp>
      <p:grpSp>
        <p:nvGrpSpPr>
          <p:cNvPr id="4" name="Group 18"/>
          <p:cNvGrpSpPr/>
          <p:nvPr/>
        </p:nvGrpSpPr>
        <p:grpSpPr>
          <a:xfrm>
            <a:off x="1785938" y="3071813"/>
            <a:ext cx="549275" cy="609600"/>
            <a:chOff x="816" y="3216"/>
            <a:chExt cx="346" cy="384"/>
          </a:xfrm>
        </p:grpSpPr>
        <p:sp>
          <p:nvSpPr>
            <p:cNvPr id="26678" name="Line 19"/>
            <p:cNvSpPr/>
            <p:nvPr/>
          </p:nvSpPr>
          <p:spPr>
            <a:xfrm>
              <a:off x="816" y="3216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6639" name="Object 20"/>
            <p:cNvGraphicFramePr>
              <a:graphicFrameLocks noChangeAspect="1"/>
            </p:cNvGraphicFramePr>
            <p:nvPr/>
          </p:nvGraphicFramePr>
          <p:xfrm>
            <a:off x="864" y="3264"/>
            <a:ext cx="298" cy="253"/>
          </p:xfrm>
          <a:graphic>
            <a:graphicData uri="http://schemas.openxmlformats.org/presentationml/2006/ole">
              <p:oleObj spid="_x0000_s13955" r:id="rId5" imgW="126725" imgH="139397" progId="">
                <p:embed/>
              </p:oleObj>
            </a:graphicData>
          </a:graphic>
        </p:graphicFrame>
      </p:grpSp>
      <p:grpSp>
        <p:nvGrpSpPr>
          <p:cNvPr id="26648" name="Group 21"/>
          <p:cNvGrpSpPr/>
          <p:nvPr/>
        </p:nvGrpSpPr>
        <p:grpSpPr>
          <a:xfrm>
            <a:off x="642938" y="1143000"/>
            <a:ext cx="5895975" cy="1057275"/>
            <a:chOff x="1968" y="1101"/>
            <a:chExt cx="3714" cy="666"/>
          </a:xfrm>
        </p:grpSpPr>
        <p:graphicFrame>
          <p:nvGraphicFramePr>
            <p:cNvPr id="26638" name="Object 22"/>
            <p:cNvGraphicFramePr>
              <a:graphicFrameLocks noChangeAspect="1"/>
            </p:cNvGraphicFramePr>
            <p:nvPr/>
          </p:nvGraphicFramePr>
          <p:xfrm>
            <a:off x="4443" y="1101"/>
            <a:ext cx="1239" cy="384"/>
          </p:xfrm>
          <a:graphic>
            <a:graphicData uri="http://schemas.openxmlformats.org/presentationml/2006/ole">
              <p:oleObj spid="_x0000_s13956" r:id="rId6" imgW="507339" imgH="215619" progId="">
                <p:embed/>
              </p:oleObj>
            </a:graphicData>
          </a:graphic>
        </p:graphicFrame>
        <p:sp>
          <p:nvSpPr>
            <p:cNvPr id="26677" name="Text Box 23"/>
            <p:cNvSpPr txBox="1"/>
            <p:nvPr/>
          </p:nvSpPr>
          <p:spPr>
            <a:xfrm>
              <a:off x="1968" y="1440"/>
              <a:ext cx="4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endParaRPr lang="zh-CN" altLang="en-US" sz="2800" dirty="0">
                <a:solidFill>
                  <a:srgbClr val="04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3800" name="Rectangle 24"/>
          <p:cNvSpPr/>
          <p:nvPr/>
        </p:nvSpPr>
        <p:spPr>
          <a:xfrm>
            <a:off x="1357313" y="3214688"/>
            <a:ext cx="304800" cy="292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627063" y="2498725"/>
            <a:ext cx="903287" cy="877888"/>
            <a:chOff x="2774" y="1797"/>
            <a:chExt cx="569" cy="553"/>
          </a:xfrm>
        </p:grpSpPr>
        <p:sp>
          <p:nvSpPr>
            <p:cNvPr id="26676" name="Line 26"/>
            <p:cNvSpPr/>
            <p:nvPr/>
          </p:nvSpPr>
          <p:spPr>
            <a:xfrm>
              <a:off x="3312" y="2014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graphicFrame>
          <p:nvGraphicFramePr>
            <p:cNvPr id="26637" name="Object 27"/>
            <p:cNvGraphicFramePr>
              <a:graphicFrameLocks noChangeAspect="1"/>
            </p:cNvGraphicFramePr>
            <p:nvPr/>
          </p:nvGraphicFramePr>
          <p:xfrm>
            <a:off x="2774" y="1797"/>
            <a:ext cx="569" cy="388"/>
          </p:xfrm>
          <a:graphic>
            <a:graphicData uri="http://schemas.openxmlformats.org/presentationml/2006/ole">
              <p:oleObj spid="_x0000_s13957" r:id="rId7" imgW="240986" imgH="215619" progId="">
                <p:embed/>
              </p:oleObj>
            </a:graphicData>
          </a:graphic>
        </p:graphicFrame>
      </p:grpSp>
      <p:grpSp>
        <p:nvGrpSpPr>
          <p:cNvPr id="7" name="Group 28"/>
          <p:cNvGrpSpPr/>
          <p:nvPr/>
        </p:nvGrpSpPr>
        <p:grpSpPr>
          <a:xfrm>
            <a:off x="650875" y="3452813"/>
            <a:ext cx="830263" cy="701675"/>
            <a:chOff x="2789" y="2398"/>
            <a:chExt cx="523" cy="442"/>
          </a:xfrm>
        </p:grpSpPr>
        <p:sp>
          <p:nvSpPr>
            <p:cNvPr id="26675" name="Line 29"/>
            <p:cNvSpPr/>
            <p:nvPr/>
          </p:nvSpPr>
          <p:spPr>
            <a:xfrm>
              <a:off x="3312" y="239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6636" name="Object 30"/>
            <p:cNvGraphicFramePr>
              <a:graphicFrameLocks noChangeAspect="1"/>
            </p:cNvGraphicFramePr>
            <p:nvPr/>
          </p:nvGraphicFramePr>
          <p:xfrm>
            <a:off x="2789" y="2475"/>
            <a:ext cx="454" cy="365"/>
          </p:xfrm>
          <a:graphic>
            <a:graphicData uri="http://schemas.openxmlformats.org/presentationml/2006/ole">
              <p:oleObj spid="_x0000_s13958" r:id="rId8" imgW="304404" imgH="215619" progId="">
                <p:embed/>
              </p:oleObj>
            </a:graphicData>
          </a:graphic>
        </p:graphicFrame>
      </p:grpSp>
      <p:grpSp>
        <p:nvGrpSpPr>
          <p:cNvPr id="8" name="Group 34"/>
          <p:cNvGrpSpPr/>
          <p:nvPr/>
        </p:nvGrpSpPr>
        <p:grpSpPr>
          <a:xfrm>
            <a:off x="2020888" y="3687763"/>
            <a:ext cx="844550" cy="677862"/>
            <a:chOff x="1273" y="2323"/>
            <a:chExt cx="532" cy="427"/>
          </a:xfrm>
        </p:grpSpPr>
        <p:graphicFrame>
          <p:nvGraphicFramePr>
            <p:cNvPr id="26635" name="Object 35"/>
            <p:cNvGraphicFramePr>
              <a:graphicFrameLocks noChangeAspect="1"/>
            </p:cNvGraphicFramePr>
            <p:nvPr/>
          </p:nvGraphicFramePr>
          <p:xfrm>
            <a:off x="1273" y="2362"/>
            <a:ext cx="532" cy="388"/>
          </p:xfrm>
          <a:graphic>
            <a:graphicData uri="http://schemas.openxmlformats.org/presentationml/2006/ole">
              <p:oleObj spid="_x0000_s13959" r:id="rId9" imgW="240986" imgH="215619" progId="">
                <p:embed/>
              </p:oleObj>
            </a:graphicData>
          </a:graphic>
        </p:graphicFrame>
        <p:sp>
          <p:nvSpPr>
            <p:cNvPr id="26674" name="Line 36"/>
            <p:cNvSpPr/>
            <p:nvPr/>
          </p:nvSpPr>
          <p:spPr>
            <a:xfrm>
              <a:off x="1738" y="232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26653" name="Group 37"/>
          <p:cNvGrpSpPr/>
          <p:nvPr/>
        </p:nvGrpSpPr>
        <p:grpSpPr>
          <a:xfrm>
            <a:off x="6705600" y="2043113"/>
            <a:ext cx="1981200" cy="2071687"/>
            <a:chOff x="4224" y="1287"/>
            <a:chExt cx="1248" cy="1305"/>
          </a:xfrm>
        </p:grpSpPr>
        <p:sp>
          <p:nvSpPr>
            <p:cNvPr id="26663" name="Rectangle 38"/>
            <p:cNvSpPr/>
            <p:nvPr/>
          </p:nvSpPr>
          <p:spPr>
            <a:xfrm>
              <a:off x="4224" y="2304"/>
              <a:ext cx="288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64" name="Oval 39"/>
            <p:cNvSpPr/>
            <p:nvPr/>
          </p:nvSpPr>
          <p:spPr>
            <a:xfrm>
              <a:off x="4378" y="1287"/>
              <a:ext cx="816" cy="81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65" name="Oval 40"/>
            <p:cNvSpPr/>
            <p:nvPr/>
          </p:nvSpPr>
          <p:spPr>
            <a:xfrm>
              <a:off x="4762" y="1671"/>
              <a:ext cx="48" cy="48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4" name="Object 41"/>
            <p:cNvGraphicFramePr>
              <a:graphicFrameLocks noChangeAspect="1"/>
            </p:cNvGraphicFramePr>
            <p:nvPr/>
          </p:nvGraphicFramePr>
          <p:xfrm>
            <a:off x="4773" y="1488"/>
            <a:ext cx="187" cy="216"/>
          </p:xfrm>
          <a:graphic>
            <a:graphicData uri="http://schemas.openxmlformats.org/presentationml/2006/ole">
              <p:oleObj spid="_x0000_s13960" r:id="rId10" imgW="164885" imgH="190252" progId="">
                <p:embed/>
              </p:oleObj>
            </a:graphicData>
          </a:graphic>
        </p:graphicFrame>
        <p:sp>
          <p:nvSpPr>
            <p:cNvPr id="26666" name="Line 42"/>
            <p:cNvSpPr/>
            <p:nvPr/>
          </p:nvSpPr>
          <p:spPr>
            <a:xfrm flipH="1">
              <a:off x="4474" y="1704"/>
              <a:ext cx="288" cy="288"/>
            </a:xfrm>
            <a:prstGeom prst="line">
              <a:avLst/>
            </a:prstGeom>
            <a:ln w="31750" cap="flat" cmpd="sng">
              <a:solidFill>
                <a:srgbClr val="33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667" name="Text Box 43"/>
            <p:cNvSpPr txBox="1"/>
            <p:nvPr/>
          </p:nvSpPr>
          <p:spPr>
            <a:xfrm>
              <a:off x="4449" y="1560"/>
              <a:ext cx="2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6668" name="Rectangle 44"/>
            <p:cNvSpPr/>
            <p:nvPr/>
          </p:nvSpPr>
          <p:spPr>
            <a:xfrm>
              <a:off x="4650" y="1809"/>
              <a:ext cx="305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</a:rPr>
                <a:t>m</a:t>
              </a:r>
              <a:endPara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669" name="Line 45"/>
            <p:cNvSpPr/>
            <p:nvPr/>
          </p:nvSpPr>
          <p:spPr>
            <a:xfrm>
              <a:off x="5199" y="1680"/>
              <a:ext cx="0" cy="62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0" name="Rectangle 46"/>
            <p:cNvSpPr/>
            <p:nvPr/>
          </p:nvSpPr>
          <p:spPr>
            <a:xfrm>
              <a:off x="508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71" name="Rectangle 47"/>
            <p:cNvSpPr/>
            <p:nvPr/>
          </p:nvSpPr>
          <p:spPr>
            <a:xfrm>
              <a:off x="5088" y="206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m1</a:t>
              </a:r>
            </a:p>
          </p:txBody>
        </p:sp>
        <p:sp>
          <p:nvSpPr>
            <p:cNvPr id="26672" name="Line 48"/>
            <p:cNvSpPr/>
            <p:nvPr/>
          </p:nvSpPr>
          <p:spPr>
            <a:xfrm>
              <a:off x="4378" y="1680"/>
              <a:ext cx="0" cy="62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3" name="Rectangle 49"/>
            <p:cNvSpPr/>
            <p:nvPr/>
          </p:nvSpPr>
          <p:spPr>
            <a:xfrm>
              <a:off x="4224" y="230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m2</a:t>
              </a:r>
            </a:p>
          </p:txBody>
        </p:sp>
      </p:grpSp>
      <p:graphicFrame>
        <p:nvGraphicFramePr>
          <p:cNvPr id="203826" name="Object 50"/>
          <p:cNvGraphicFramePr>
            <a:graphicFrameLocks noChangeAspect="1"/>
          </p:cNvGraphicFramePr>
          <p:nvPr/>
        </p:nvGraphicFramePr>
        <p:xfrm>
          <a:off x="1000125" y="5857875"/>
          <a:ext cx="3319463" cy="563563"/>
        </p:xfrm>
        <a:graphic>
          <a:graphicData uri="http://schemas.openxmlformats.org/presentationml/2006/ole">
            <p:oleObj spid="_x0000_s13961" r:id="rId11" imgW="1242982" imgH="215619" progId="">
              <p:embed/>
            </p:oleObj>
          </a:graphicData>
        </a:graphic>
      </p:graphicFrame>
      <p:graphicFrame>
        <p:nvGraphicFramePr>
          <p:cNvPr id="203827" name="Object 51"/>
          <p:cNvGraphicFramePr>
            <a:graphicFrameLocks noChangeAspect="1"/>
          </p:cNvGraphicFramePr>
          <p:nvPr/>
        </p:nvGraphicFramePr>
        <p:xfrm>
          <a:off x="1143000" y="5143500"/>
          <a:ext cx="2841625" cy="573088"/>
        </p:xfrm>
        <a:graphic>
          <a:graphicData uri="http://schemas.openxmlformats.org/presentationml/2006/ole">
            <p:oleObj spid="_x0000_s13962" r:id="rId12" imgW="1040046" imgH="215619" progId="">
              <p:embed/>
            </p:oleObj>
          </a:graphicData>
        </a:graphic>
      </p:graphicFrame>
      <p:graphicFrame>
        <p:nvGraphicFramePr>
          <p:cNvPr id="203828" name="Object 52"/>
          <p:cNvGraphicFramePr>
            <a:graphicFrameLocks noChangeAspect="1"/>
          </p:cNvGraphicFramePr>
          <p:nvPr/>
        </p:nvGraphicFramePr>
        <p:xfrm>
          <a:off x="1001713" y="4572000"/>
          <a:ext cx="3136900" cy="573088"/>
        </p:xfrm>
        <a:graphic>
          <a:graphicData uri="http://schemas.openxmlformats.org/presentationml/2006/ole">
            <p:oleObj spid="_x0000_s13963" r:id="rId13" imgW="1141514" imgH="215619" progId="">
              <p:embed/>
            </p:oleObj>
          </a:graphicData>
        </a:graphic>
      </p:graphicFrame>
      <p:graphicFrame>
        <p:nvGraphicFramePr>
          <p:cNvPr id="203829" name="Object 53"/>
          <p:cNvGraphicFramePr>
            <a:graphicFrameLocks noChangeAspect="1"/>
          </p:cNvGraphicFramePr>
          <p:nvPr/>
        </p:nvGraphicFramePr>
        <p:xfrm>
          <a:off x="1046163" y="6381750"/>
          <a:ext cx="1476375" cy="360363"/>
        </p:xfrm>
        <a:graphic>
          <a:graphicData uri="http://schemas.openxmlformats.org/presentationml/2006/ole">
            <p:oleObj spid="_x0000_s13964" r:id="rId14" imgW="457200" imgH="139700" progId="">
              <p:embed/>
            </p:oleObj>
          </a:graphicData>
        </a:graphic>
      </p:graphicFrame>
      <p:sp>
        <p:nvSpPr>
          <p:cNvPr id="26654" name="Rectangle 54"/>
          <p:cNvSpPr/>
          <p:nvPr/>
        </p:nvSpPr>
        <p:spPr>
          <a:xfrm>
            <a:off x="288925" y="1785938"/>
            <a:ext cx="6492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4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dirty="0">
                <a:solidFill>
                  <a:srgbClr val="04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03831" name="AutoShape 55"/>
          <p:cNvSpPr/>
          <p:nvPr/>
        </p:nvSpPr>
        <p:spPr>
          <a:xfrm>
            <a:off x="755650" y="4724400"/>
            <a:ext cx="360363" cy="1873250"/>
          </a:xfrm>
          <a:prstGeom prst="leftBrace">
            <a:avLst>
              <a:gd name="adj1" fmla="val 4331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4857750" y="5072063"/>
          <a:ext cx="1797050" cy="931862"/>
        </p:xfrm>
        <a:graphic>
          <a:graphicData uri="http://schemas.openxmlformats.org/presentationml/2006/ole">
            <p:oleObj spid="_x0000_s13965" r:id="rId15" imgW="672808" imgH="393529" progId="">
              <p:embed/>
            </p:oleObj>
          </a:graphicData>
        </a:graphic>
      </p:graphicFrame>
      <p:sp>
        <p:nvSpPr>
          <p:cNvPr id="57" name="Rectangle 3"/>
          <p:cNvSpPr/>
          <p:nvPr/>
        </p:nvSpPr>
        <p:spPr>
          <a:xfrm>
            <a:off x="4994275" y="3286125"/>
            <a:ext cx="304800" cy="292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52925" y="2500313"/>
            <a:ext cx="854075" cy="877887"/>
            <a:chOff x="210" y="1797"/>
            <a:chExt cx="538" cy="553"/>
          </a:xfrm>
        </p:grpSpPr>
        <p:sp>
          <p:nvSpPr>
            <p:cNvPr id="26662" name="Line 10"/>
            <p:cNvSpPr/>
            <p:nvPr/>
          </p:nvSpPr>
          <p:spPr>
            <a:xfrm>
              <a:off x="710" y="2014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graphicFrame>
          <p:nvGraphicFramePr>
            <p:cNvPr id="26633" name="Object 11"/>
            <p:cNvGraphicFramePr>
              <a:graphicFrameLocks noChangeAspect="1"/>
            </p:cNvGraphicFramePr>
            <p:nvPr/>
          </p:nvGraphicFramePr>
          <p:xfrm>
            <a:off x="210" y="1797"/>
            <a:ext cx="538" cy="388"/>
          </p:xfrm>
          <a:graphic>
            <a:graphicData uri="http://schemas.openxmlformats.org/presentationml/2006/ole">
              <p:oleObj spid="_x0000_s13966" r:id="rId16" imgW="228303" imgH="215619" progId="">
                <p:embed/>
              </p:oleObj>
            </a:graphicData>
          </a:graphic>
        </p:graphicFrame>
      </p:grpSp>
      <p:grpSp>
        <p:nvGrpSpPr>
          <p:cNvPr id="11" name="Group 12"/>
          <p:cNvGrpSpPr/>
          <p:nvPr/>
        </p:nvGrpSpPr>
        <p:grpSpPr>
          <a:xfrm>
            <a:off x="4559300" y="3454400"/>
            <a:ext cx="590550" cy="688975"/>
            <a:chOff x="336" y="2398"/>
            <a:chExt cx="376" cy="434"/>
          </a:xfrm>
        </p:grpSpPr>
        <p:sp>
          <p:nvSpPr>
            <p:cNvPr id="26661" name="Line 13"/>
            <p:cNvSpPr/>
            <p:nvPr/>
          </p:nvSpPr>
          <p:spPr>
            <a:xfrm>
              <a:off x="712" y="239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26632" name="Object 14"/>
            <p:cNvGraphicFramePr>
              <a:graphicFrameLocks noChangeAspect="1"/>
            </p:cNvGraphicFramePr>
            <p:nvPr/>
          </p:nvGraphicFramePr>
          <p:xfrm>
            <a:off x="336" y="2496"/>
            <a:ext cx="333" cy="336"/>
          </p:xfrm>
          <a:graphic>
            <a:graphicData uri="http://schemas.openxmlformats.org/presentationml/2006/ole">
              <p:oleObj spid="_x0000_s13967" r:id="rId17" imgW="291720" imgH="215619" progId="">
                <p:embed/>
              </p:oleObj>
            </a:graphicData>
          </a:graphic>
        </p:graphicFrame>
      </p:grpSp>
      <p:grpSp>
        <p:nvGrpSpPr>
          <p:cNvPr id="12" name="Group 31"/>
          <p:cNvGrpSpPr/>
          <p:nvPr/>
        </p:nvGrpSpPr>
        <p:grpSpPr>
          <a:xfrm>
            <a:off x="5451475" y="3073400"/>
            <a:ext cx="549275" cy="609600"/>
            <a:chOff x="816" y="3168"/>
            <a:chExt cx="346" cy="384"/>
          </a:xfrm>
        </p:grpSpPr>
        <p:graphicFrame>
          <p:nvGraphicFramePr>
            <p:cNvPr id="26631" name="Object 32"/>
            <p:cNvGraphicFramePr>
              <a:graphicFrameLocks noChangeAspect="1"/>
            </p:cNvGraphicFramePr>
            <p:nvPr/>
          </p:nvGraphicFramePr>
          <p:xfrm>
            <a:off x="864" y="3264"/>
            <a:ext cx="298" cy="253"/>
          </p:xfrm>
          <a:graphic>
            <a:graphicData uri="http://schemas.openxmlformats.org/presentationml/2006/ole">
              <p:oleObj spid="_x0000_s13968" r:id="rId18" imgW="126725" imgH="139397" progId="">
                <p:embed/>
              </p:oleObj>
            </a:graphicData>
          </a:graphic>
        </p:graphicFrame>
        <p:sp>
          <p:nvSpPr>
            <p:cNvPr id="26660" name="Line 33"/>
            <p:cNvSpPr/>
            <p:nvPr/>
          </p:nvSpPr>
          <p:spPr>
            <a:xfrm>
              <a:off x="816" y="316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800" grpId="0" animBg="1"/>
      <p:bldP spid="203831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/>
          <p:nvPr/>
        </p:nvSpPr>
        <p:spPr>
          <a:xfrm>
            <a:off x="228600" y="1447800"/>
            <a:ext cx="1066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40000"/>
                </a:solidFill>
                <a:latin typeface="宋体" panose="02010600030101010101" pitchFamily="2" charset="-122"/>
              </a:rPr>
              <a:t>得解</a:t>
            </a: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1185863" y="1219200"/>
          <a:ext cx="3116262" cy="1524000"/>
        </p:xfrm>
        <a:graphic>
          <a:graphicData uri="http://schemas.openxmlformats.org/presentationml/2006/ole">
            <p:oleObj spid="_x0000_s14497" r:id="rId3" imgW="1167893" imgH="571252" progId="">
              <p:embed/>
            </p:oleObj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5059363" y="1143000"/>
          <a:ext cx="3589337" cy="1524000"/>
        </p:xfrm>
        <a:graphic>
          <a:graphicData uri="http://schemas.openxmlformats.org/presentationml/2006/ole">
            <p:oleObj spid="_x0000_s14498" r:id="rId4" imgW="1345616" imgH="571252" progId="">
              <p:embed/>
            </p:oleObj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174750" y="2905125"/>
          <a:ext cx="3829050" cy="1963738"/>
        </p:xfrm>
        <a:graphic>
          <a:graphicData uri="http://schemas.openxmlformats.org/presentationml/2006/ole">
            <p:oleObj spid="_x0000_s14499" r:id="rId5" imgW="1435100" imgH="736600" progId="">
              <p:embed/>
            </p:oleObj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5168900" y="3048000"/>
          <a:ext cx="3724275" cy="1963738"/>
        </p:xfrm>
        <a:graphic>
          <a:graphicData uri="http://schemas.openxmlformats.org/presentationml/2006/ole">
            <p:oleObj spid="_x0000_s14500" r:id="rId6" imgW="1397000" imgH="736600" progId="">
              <p:embed/>
            </p:oleObj>
          </a:graphicData>
        </a:graphic>
      </p:graphicFrame>
      <p:sp>
        <p:nvSpPr>
          <p:cNvPr id="30727" name="TextBox 6"/>
          <p:cNvSpPr txBox="1"/>
          <p:nvPr/>
        </p:nvSpPr>
        <p:spPr>
          <a:xfrm>
            <a:off x="500063" y="5286375"/>
            <a:ext cx="878681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若滑轮</a:t>
            </a:r>
            <a:r>
              <a:rPr lang="zh-CN" altLang="en-US" sz="2800" dirty="0">
                <a:solidFill>
                  <a:srgbClr val="040000"/>
                </a:solidFill>
                <a:latin typeface="宋体" panose="02010600030101010101" pitchFamily="2" charset="-122"/>
              </a:rPr>
              <a:t>质量</a:t>
            </a:r>
            <a:r>
              <a:rPr lang="en-US" altLang="zh-CN" sz="2800" dirty="0">
                <a:latin typeface="Times New Roman" panose="02020603050405020304" pitchFamily="18" charset="0"/>
              </a:rPr>
              <a:t>m=0</a:t>
            </a:r>
            <a:r>
              <a:rPr lang="zh-CN" altLang="en-US" sz="2800" dirty="0">
                <a:latin typeface="Times New Roman" panose="02020603050405020304" pitchFamily="18" charset="0"/>
              </a:rPr>
              <a:t>即滑轮质量可以忽略</a:t>
            </a: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T1</a:t>
            </a:r>
            <a:r>
              <a:rPr lang="en-US" altLang="zh-CN" sz="3200" dirty="0">
                <a:latin typeface="Times New Roman" panose="02020603050405020304" pitchFamily="18" charset="0"/>
              </a:rPr>
              <a:t>=F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T2</a:t>
            </a:r>
            <a:endParaRPr lang="zh-CN" altLang="en-US" sz="3200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/>
      <p:bldP spid="307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423" y="476672"/>
            <a:ext cx="8803065" cy="5103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785" y="2204864"/>
            <a:ext cx="1368152" cy="1768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033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19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pic>
        <p:nvPicPr>
          <p:cNvPr id="113667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785813"/>
            <a:ext cx="8208963" cy="5675312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13668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88" y="2643188"/>
            <a:ext cx="1143000" cy="91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7655" y="884555"/>
            <a:ext cx="6503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第七章：</a:t>
            </a:r>
            <a:r>
              <a:rPr lang="en-US" altLang="zh-CN"/>
              <a:t>1-4</a:t>
            </a:r>
            <a:r>
              <a:rPr lang="zh-CN" altLang="en-US"/>
              <a:t>节    </a:t>
            </a:r>
          </a:p>
          <a:p>
            <a:pPr algn="l"/>
            <a:r>
              <a:rPr lang="zh-CN" altLang="en-US"/>
              <a:t>重点：高斯定理，电势</a:t>
            </a:r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7655" y="1894205"/>
            <a:ext cx="650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第八章：</a:t>
            </a:r>
            <a:r>
              <a:rPr lang="en-US" altLang="zh-CN">
                <a:sym typeface="+mn-ea"/>
              </a:rPr>
              <a:t>1-4</a:t>
            </a:r>
            <a:r>
              <a:rPr lang="zh-CN" altLang="en-US">
                <a:sym typeface="+mn-ea"/>
              </a:rPr>
              <a:t>节    </a:t>
            </a:r>
          </a:p>
          <a:p>
            <a:pPr algn="l"/>
            <a:r>
              <a:rPr lang="zh-CN" altLang="en-US">
                <a:sym typeface="+mn-ea"/>
              </a:rPr>
              <a:t>重点：毕奥萨伐尔定律和安培环路定理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7655" y="2750185"/>
            <a:ext cx="650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第九章：</a:t>
            </a:r>
            <a:r>
              <a:rPr lang="en-US" altLang="zh-CN"/>
              <a:t>1,  2</a:t>
            </a:r>
            <a:r>
              <a:rPr lang="zh-CN" altLang="en-US"/>
              <a:t>动生电动势</a:t>
            </a:r>
          </a:p>
          <a:p>
            <a:pPr algn="l"/>
            <a:r>
              <a:rPr lang="zh-CN" altLang="en-US"/>
              <a:t>  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7655" y="541655"/>
            <a:ext cx="143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电磁学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7655" y="3247390"/>
            <a:ext cx="1437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波动：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7655" y="3662045"/>
            <a:ext cx="6503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第十章：</a:t>
            </a:r>
            <a:r>
              <a:rPr lang="en-US" altLang="zh-CN"/>
              <a:t>1-3</a:t>
            </a:r>
            <a:r>
              <a:rPr lang="zh-CN" altLang="en-US"/>
              <a:t>节 </a:t>
            </a:r>
          </a:p>
          <a:p>
            <a:pPr algn="l"/>
            <a:r>
              <a:rPr lang="zh-CN" altLang="en-US"/>
              <a:t> 重点：简谐振动方程的计算，旋转矢量法</a:t>
            </a:r>
          </a:p>
          <a:p>
            <a:pPr algn="l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57655" y="4671695"/>
            <a:ext cx="650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第十一章</a:t>
            </a:r>
            <a:r>
              <a:rPr lang="zh-CN" altLang="en-US" dirty="0"/>
              <a:t>：</a:t>
            </a:r>
            <a:r>
              <a:rPr lang="en-US" altLang="zh-CN" dirty="0"/>
              <a:t>1-</a:t>
            </a:r>
            <a:r>
              <a:rPr lang="en-US" dirty="0"/>
              <a:t>2</a:t>
            </a:r>
            <a:r>
              <a:rPr lang="zh-CN" altLang="en-US" dirty="0"/>
              <a:t>节</a:t>
            </a:r>
          </a:p>
          <a:p>
            <a:pPr algn="l"/>
            <a:r>
              <a:rPr lang="zh-CN" altLang="en-US" dirty="0"/>
              <a:t>重点：波动方程的计算。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2900" y="5588000"/>
            <a:ext cx="650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第十二章</a:t>
            </a:r>
            <a:r>
              <a:rPr lang="zh-CN" altLang="en-US" dirty="0"/>
              <a:t>：</a:t>
            </a:r>
            <a:r>
              <a:rPr lang="en-US" altLang="zh-CN" dirty="0" smtClean="0"/>
              <a:t>1-</a:t>
            </a:r>
            <a:r>
              <a:rPr lang="en-US" dirty="0" smtClean="0"/>
              <a:t>5</a:t>
            </a:r>
            <a:r>
              <a:rPr lang="zh-CN" altLang="en-US" dirty="0" smtClean="0"/>
              <a:t>节</a:t>
            </a:r>
            <a:endParaRPr lang="en-US" altLang="zh-CN" dirty="0"/>
          </a:p>
          <a:p>
            <a:pPr algn="l"/>
            <a:r>
              <a:rPr lang="zh-CN" altLang="en-US" dirty="0" smtClean="0"/>
              <a:t>重点：杨氏双缝干涉、</a:t>
            </a:r>
            <a:r>
              <a:rPr lang="zh-CN" altLang="zh-CN" dirty="0" smtClean="0"/>
              <a:t>单缝衍射</a:t>
            </a:r>
            <a:r>
              <a:rPr lang="zh-CN" altLang="en-US" dirty="0" smtClean="0"/>
              <a:t>、光的偏振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20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395288" y="188913"/>
            <a:ext cx="45291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角动量定理</a:t>
            </a:r>
            <a:endParaRPr kumimoji="1" lang="zh-CN" altLang="en-US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1643063" y="771208"/>
          <a:ext cx="2159000" cy="933450"/>
        </p:xfrm>
        <a:graphic>
          <a:graphicData uri="http://schemas.openxmlformats.org/presentationml/2006/ole">
            <p:oleObj spid="_x0000_s15441" r:id="rId3" imgW="494656" imgH="215619" progId="">
              <p:embed/>
            </p:oleObj>
          </a:graphicData>
        </a:graphic>
      </p:graphicFrame>
      <p:graphicFrame>
        <p:nvGraphicFramePr>
          <p:cNvPr id="32773" name="Object 29"/>
          <p:cNvGraphicFramePr>
            <a:graphicFrameLocks noChangeAspect="1"/>
          </p:cNvGraphicFramePr>
          <p:nvPr/>
        </p:nvGraphicFramePr>
        <p:xfrm>
          <a:off x="1285875" y="1842770"/>
          <a:ext cx="5473700" cy="471488"/>
        </p:xfrm>
        <a:graphic>
          <a:graphicData uri="http://schemas.openxmlformats.org/presentationml/2006/ole">
            <p:oleObj spid="_x0000_s15442" r:id="rId4" imgW="2221536" imgH="241195" progId="">
              <p:embed/>
            </p:oleObj>
          </a:graphicData>
        </a:graphic>
      </p:graphicFrame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3929063" y="1056958"/>
            <a:ext cx="3352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刚体角动量</a:t>
            </a:r>
          </a:p>
        </p:txBody>
      </p:sp>
      <p:sp>
        <p:nvSpPr>
          <p:cNvPr id="13" name="矩形 12"/>
          <p:cNvSpPr/>
          <p:nvPr/>
        </p:nvSpPr>
        <p:spPr>
          <a:xfrm>
            <a:off x="4143375" y="2485708"/>
            <a:ext cx="17240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质点角动量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21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4213" y="3232150"/>
            <a:ext cx="7189788" cy="162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如果物体所受的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合外力矩等于零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，或者不受外力矩的作用，物体的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角动量保持不变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．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角动量守恒定律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95288" y="1363663"/>
            <a:ext cx="6999288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刚体角动量守恒定律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942975" y="2084388"/>
            <a:ext cx="5541963" cy="725487"/>
            <a:chOff x="741" y="695"/>
            <a:chExt cx="3491" cy="457"/>
          </a:xfrm>
        </p:grpSpPr>
        <p:graphicFrame>
          <p:nvGraphicFramePr>
            <p:cNvPr id="33795" name="Object 2"/>
            <p:cNvGraphicFramePr>
              <a:graphicFrameLocks noChangeAspect="1"/>
            </p:cNvGraphicFramePr>
            <p:nvPr/>
          </p:nvGraphicFramePr>
          <p:xfrm>
            <a:off x="1066" y="728"/>
            <a:ext cx="760" cy="380"/>
          </p:xfrm>
          <a:graphic>
            <a:graphicData uri="http://schemas.openxmlformats.org/presentationml/2006/ole">
              <p:oleObj spid="_x0000_s16505" r:id="rId3" imgW="431238" imgH="215619" progId="">
                <p:embed/>
              </p:oleObj>
            </a:graphicData>
          </a:graphic>
        </p:graphicFrame>
        <p:graphicFrame>
          <p:nvGraphicFramePr>
            <p:cNvPr id="33796" name="Object 3"/>
            <p:cNvGraphicFramePr>
              <a:graphicFrameLocks noChangeAspect="1"/>
            </p:cNvGraphicFramePr>
            <p:nvPr/>
          </p:nvGraphicFramePr>
          <p:xfrm>
            <a:off x="2293" y="695"/>
            <a:ext cx="1939" cy="457"/>
          </p:xfrm>
          <a:graphic>
            <a:graphicData uri="http://schemas.openxmlformats.org/presentationml/2006/ole">
              <p:oleObj spid="_x0000_s16506" r:id="rId4" imgW="1028254" imgH="241195" progId="">
                <p:embed/>
              </p:oleObj>
            </a:graphicData>
          </a:graphic>
        </p:graphicFrame>
        <p:sp>
          <p:nvSpPr>
            <p:cNvPr id="33801" name="Rectangle 22"/>
            <p:cNvSpPr/>
            <p:nvPr/>
          </p:nvSpPr>
          <p:spPr>
            <a:xfrm>
              <a:off x="1845" y="783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</a:p>
          </p:txBody>
        </p:sp>
        <p:sp>
          <p:nvSpPr>
            <p:cNvPr id="33802" name="Text Box 23"/>
            <p:cNvSpPr txBox="1"/>
            <p:nvPr/>
          </p:nvSpPr>
          <p:spPr>
            <a:xfrm>
              <a:off x="741" y="79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若</a:t>
              </a:r>
            </a:p>
          </p:txBody>
        </p:sp>
      </p:grp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643313" y="785813"/>
          <a:ext cx="3600450" cy="971550"/>
        </p:xfrm>
        <a:graphic>
          <a:graphicData uri="http://schemas.openxmlformats.org/presentationml/2006/ole">
            <p:oleObj spid="_x0000_s16507" r:id="rId5" imgW="1230832" imgH="3552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3"/>
          <p:cNvGrpSpPr/>
          <p:nvPr/>
        </p:nvGrpSpPr>
        <p:grpSpPr>
          <a:xfrm>
            <a:off x="6146800" y="3854450"/>
            <a:ext cx="2286000" cy="2770188"/>
            <a:chOff x="3744" y="2304"/>
            <a:chExt cx="1440" cy="1745"/>
          </a:xfrm>
        </p:grpSpPr>
        <p:sp>
          <p:nvSpPr>
            <p:cNvPr id="76802" name="Oval 4"/>
            <p:cNvSpPr/>
            <p:nvPr/>
          </p:nvSpPr>
          <p:spPr>
            <a:xfrm>
              <a:off x="3744" y="2304"/>
              <a:ext cx="1440" cy="14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03" name="Oval 5"/>
            <p:cNvSpPr>
              <a:spLocks noChangeAspect="1"/>
            </p:cNvSpPr>
            <p:nvPr/>
          </p:nvSpPr>
          <p:spPr>
            <a:xfrm>
              <a:off x="4103" y="2663"/>
              <a:ext cx="721" cy="72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04" name="Line 6"/>
            <p:cNvSpPr/>
            <p:nvPr/>
          </p:nvSpPr>
          <p:spPr>
            <a:xfrm flipH="1">
              <a:off x="3936" y="3024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6805" name="Line 7"/>
            <p:cNvSpPr/>
            <p:nvPr/>
          </p:nvSpPr>
          <p:spPr>
            <a:xfrm flipH="1" flipV="1">
              <a:off x="4272" y="27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6806" name="Text Box 8"/>
            <p:cNvSpPr txBox="1"/>
            <p:nvPr/>
          </p:nvSpPr>
          <p:spPr>
            <a:xfrm flipH="1">
              <a:off x="4368" y="2976"/>
              <a:ext cx="27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6807" name="Text Box 9"/>
            <p:cNvSpPr txBox="1"/>
            <p:nvPr/>
          </p:nvSpPr>
          <p:spPr>
            <a:xfrm flipH="1">
              <a:off x="4080" y="3264"/>
              <a:ext cx="27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R</a:t>
              </a:r>
            </a:p>
          </p:txBody>
        </p:sp>
        <p:graphicFrame>
          <p:nvGraphicFramePr>
            <p:cNvPr id="76808" name="Object 4"/>
            <p:cNvGraphicFramePr>
              <a:graphicFrameLocks noChangeAspect="1"/>
            </p:cNvGraphicFramePr>
            <p:nvPr/>
          </p:nvGraphicFramePr>
          <p:xfrm>
            <a:off x="4425" y="2640"/>
            <a:ext cx="231" cy="336"/>
          </p:xfrm>
          <a:graphic>
            <a:graphicData uri="http://schemas.openxmlformats.org/presentationml/2006/ole">
              <p:oleObj spid="_x0000_s17569" r:id="rId3" imgW="279158" imgH="406048" progId="">
                <p:embed/>
              </p:oleObj>
            </a:graphicData>
          </a:graphic>
        </p:graphicFrame>
        <p:sp>
          <p:nvSpPr>
            <p:cNvPr id="76809" name="Line 11"/>
            <p:cNvSpPr/>
            <p:nvPr/>
          </p:nvSpPr>
          <p:spPr>
            <a:xfrm>
              <a:off x="4464" y="302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6810" name="Arc 12"/>
            <p:cNvSpPr/>
            <p:nvPr/>
          </p:nvSpPr>
          <p:spPr>
            <a:xfrm rot="2063512" flipV="1">
              <a:off x="4138" y="3158"/>
              <a:ext cx="850" cy="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0249" h="21229" fill="none">
                  <a:moveTo>
                    <a:pt x="3985" y="-1"/>
                  </a:moveTo>
                  <a:cubicBezTo>
                    <a:pt x="11436" y="1398"/>
                    <a:pt x="17609" y="6602"/>
                    <a:pt x="20249" y="13709"/>
                  </a:cubicBezTo>
                </a:path>
                <a:path w="20249" h="21229" stroke="0">
                  <a:moveTo>
                    <a:pt x="3985" y="-1"/>
                  </a:moveTo>
                  <a:cubicBezTo>
                    <a:pt x="11436" y="1398"/>
                    <a:pt x="17609" y="6602"/>
                    <a:pt x="20249" y="13709"/>
                  </a:cubicBezTo>
                  <a:lnTo>
                    <a:pt x="0" y="212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811" name="Object 5"/>
            <p:cNvGraphicFramePr>
              <a:graphicFrameLocks noChangeAspect="1"/>
            </p:cNvGraphicFramePr>
            <p:nvPr/>
          </p:nvGraphicFramePr>
          <p:xfrm>
            <a:off x="3892" y="3758"/>
            <a:ext cx="188" cy="173"/>
          </p:xfrm>
          <a:graphic>
            <a:graphicData uri="http://schemas.openxmlformats.org/presentationml/2006/ole">
              <p:oleObj spid="_x0000_s17570" r:id="rId4" imgW="152268" imgH="139579" progId="">
                <p:embed/>
              </p:oleObj>
            </a:graphicData>
          </a:graphic>
        </p:graphicFrame>
        <p:sp>
          <p:nvSpPr>
            <p:cNvPr id="76812" name="Line 14"/>
            <p:cNvSpPr/>
            <p:nvPr/>
          </p:nvSpPr>
          <p:spPr>
            <a:xfrm>
              <a:off x="4836" y="30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76813" name="Object 6"/>
            <p:cNvGraphicFramePr>
              <a:graphicFrameLocks noChangeAspect="1"/>
            </p:cNvGraphicFramePr>
            <p:nvPr/>
          </p:nvGraphicFramePr>
          <p:xfrm>
            <a:off x="4893" y="3159"/>
            <a:ext cx="157" cy="220"/>
          </p:xfrm>
          <a:graphic>
            <a:graphicData uri="http://schemas.openxmlformats.org/presentationml/2006/ole">
              <p:oleObj spid="_x0000_s17571" r:id="rId5" imgW="126725" imgH="177415" progId="">
                <p:embed/>
              </p:oleObj>
            </a:graphicData>
          </a:graphic>
        </p:graphicFrame>
      </p:grpSp>
      <p:grpSp>
        <p:nvGrpSpPr>
          <p:cNvPr id="76814" name="Group 16"/>
          <p:cNvGrpSpPr/>
          <p:nvPr/>
        </p:nvGrpSpPr>
        <p:grpSpPr>
          <a:xfrm>
            <a:off x="214313" y="500063"/>
            <a:ext cx="8458200" cy="5219700"/>
            <a:chOff x="144" y="556"/>
            <a:chExt cx="5328" cy="3288"/>
          </a:xfrm>
        </p:grpSpPr>
        <p:sp>
          <p:nvSpPr>
            <p:cNvPr id="76815" name="Text Box 17"/>
            <p:cNvSpPr txBox="1"/>
            <p:nvPr/>
          </p:nvSpPr>
          <p:spPr>
            <a:xfrm>
              <a:off x="144" y="556"/>
              <a:ext cx="5328" cy="3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5.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在半径为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的具有光滑固定中心轴的水平圆盘上，有一人径直站立在距转轴为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R/2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处，人的质量是圆盘质量的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1/10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Arial" panose="020B0604020202020204" pitchFamily="34" charset="0"/>
                </a:rPr>
                <a:t>开始时盘载人相对地面以角速度     匀速转动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，然后此人垂直圆盘半径相对于盘以速率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沿与盘转动相反方向作圆周运动，</a:t>
              </a:r>
              <a:r>
                <a:rPr lang="zh-CN" altLang="en-US" sz="2800" b="1" dirty="0">
                  <a:latin typeface="Arial" panose="020B0604020202020204" pitchFamily="34" charset="0"/>
                </a:rPr>
                <a:t>如图所示。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已知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圆盘对中心轴的转动惯量为</a:t>
              </a:r>
              <a:r>
                <a:rPr lang="en-US" altLang="zh-CN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MR</a:t>
              </a:r>
              <a:r>
                <a:rPr lang="en-US" altLang="zh-CN" sz="2800" b="1" baseline="30000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/2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人可视为质点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求</a:t>
              </a:r>
              <a:r>
                <a:rPr lang="en-US" altLang="zh-CN" sz="28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）圆盘对地的角速度</a:t>
              </a: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）欲使圆盘对地静止，</a:t>
              </a: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人沿着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R/2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圆周对圆盘的</a:t>
              </a: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速度</a:t>
              </a:r>
              <a:r>
                <a:rPr lang="en-US" altLang="zh-CN" sz="2800" b="1" i="1" dirty="0">
                  <a:latin typeface="Book Antiqua" panose="02040602050305030304" pitchFamily="18" charset="0"/>
                </a:rPr>
                <a:t>v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的大小及方向？</a:t>
              </a:r>
            </a:p>
          </p:txBody>
        </p:sp>
        <p:graphicFrame>
          <p:nvGraphicFramePr>
            <p:cNvPr id="76816" name="Object 2"/>
            <p:cNvGraphicFramePr>
              <a:graphicFrameLocks noChangeAspect="1"/>
            </p:cNvGraphicFramePr>
            <p:nvPr/>
          </p:nvGraphicFramePr>
          <p:xfrm>
            <a:off x="4644" y="1141"/>
            <a:ext cx="343" cy="412"/>
          </p:xfrm>
          <a:graphic>
            <a:graphicData uri="http://schemas.openxmlformats.org/presentationml/2006/ole">
              <p:oleObj spid="_x0000_s17572" r:id="rId6" imgW="190417" imgH="228501" progId="">
                <p:embed/>
              </p:oleObj>
            </a:graphicData>
          </a:graphic>
        </p:graphicFrame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/>
          <p:nvPr/>
        </p:nvSpPr>
        <p:spPr>
          <a:xfrm>
            <a:off x="358775" y="323850"/>
            <a:ext cx="85693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：取人和盘为一系统，合外力矩为零，角动量守恒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7826" name="Text Box 3"/>
          <p:cNvSpPr txBox="1"/>
          <p:nvPr/>
        </p:nvSpPr>
        <p:spPr>
          <a:xfrm>
            <a:off x="358775" y="842963"/>
            <a:ext cx="39703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）由角动量守恒得：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90575" y="3021013"/>
            <a:ext cx="3970338" cy="1169987"/>
            <a:chOff x="215" y="2415"/>
            <a:chExt cx="2249" cy="594"/>
          </a:xfrm>
        </p:grpSpPr>
        <p:sp>
          <p:nvSpPr>
            <p:cNvPr id="77829" name="AutoShape 6"/>
            <p:cNvSpPr/>
            <p:nvPr/>
          </p:nvSpPr>
          <p:spPr>
            <a:xfrm>
              <a:off x="215" y="2642"/>
              <a:ext cx="539" cy="170"/>
            </a:xfrm>
            <a:prstGeom prst="rightArrow">
              <a:avLst>
                <a:gd name="adj1" fmla="val 50000"/>
                <a:gd name="adj2" fmla="val 7922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30" name="Object 8"/>
            <p:cNvGraphicFramePr>
              <a:graphicFrameLocks noChangeAspect="1"/>
            </p:cNvGraphicFramePr>
            <p:nvPr/>
          </p:nvGraphicFramePr>
          <p:xfrm>
            <a:off x="887" y="2415"/>
            <a:ext cx="1577" cy="594"/>
          </p:xfrm>
          <a:graphic>
            <a:graphicData uri="http://schemas.openxmlformats.org/presentationml/2006/ole">
              <p:oleObj spid="_x0000_s1268" r:id="rId3" imgW="1078564" imgH="406048" progId="">
                <p:embed/>
              </p:oleObj>
            </a:graphicData>
          </a:graphic>
        </p:graphicFrame>
      </p:grpSp>
      <p:sp>
        <p:nvSpPr>
          <p:cNvPr id="77832" name="Text Box 9"/>
          <p:cNvSpPr txBox="1"/>
          <p:nvPr/>
        </p:nvSpPr>
        <p:spPr>
          <a:xfrm>
            <a:off x="358775" y="5231130"/>
            <a:ext cx="144081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）令</a:t>
            </a:r>
          </a:p>
        </p:txBody>
      </p:sp>
      <p:graphicFrame>
        <p:nvGraphicFramePr>
          <p:cNvPr id="77833" name="Object 6"/>
          <p:cNvGraphicFramePr>
            <a:graphicFrameLocks noChangeAspect="1"/>
          </p:cNvGraphicFramePr>
          <p:nvPr/>
        </p:nvGraphicFramePr>
        <p:xfrm>
          <a:off x="1804670" y="4869180"/>
          <a:ext cx="3349625" cy="1169670"/>
        </p:xfrm>
        <a:graphic>
          <a:graphicData uri="http://schemas.openxmlformats.org/presentationml/2006/ole">
            <p:oleObj spid="_x0000_s1269" r:id="rId4" imgW="1306965" imgH="406048" progId="">
              <p:embed/>
            </p:oleObj>
          </a:graphicData>
        </a:graphic>
      </p:graphicFrame>
      <p:sp>
        <p:nvSpPr>
          <p:cNvPr id="77834" name="Text Box 11"/>
          <p:cNvSpPr txBox="1"/>
          <p:nvPr/>
        </p:nvSpPr>
        <p:spPr>
          <a:xfrm>
            <a:off x="5138420" y="5184775"/>
            <a:ext cx="90233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得：</a:t>
            </a:r>
          </a:p>
        </p:txBody>
      </p:sp>
      <p:sp>
        <p:nvSpPr>
          <p:cNvPr id="201741" name="Text Box 13"/>
          <p:cNvSpPr txBox="1"/>
          <p:nvPr/>
        </p:nvSpPr>
        <p:spPr>
          <a:xfrm>
            <a:off x="244793" y="6015038"/>
            <a:ext cx="5081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方向与图中所示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方向相反；</a:t>
            </a:r>
          </a:p>
        </p:txBody>
      </p:sp>
      <p:grpSp>
        <p:nvGrpSpPr>
          <p:cNvPr id="77837" name="Group 14"/>
          <p:cNvGrpSpPr/>
          <p:nvPr/>
        </p:nvGrpSpPr>
        <p:grpSpPr>
          <a:xfrm>
            <a:off x="5835650" y="2619375"/>
            <a:ext cx="2286000" cy="2770188"/>
            <a:chOff x="3744" y="2304"/>
            <a:chExt cx="1440" cy="1745"/>
          </a:xfrm>
        </p:grpSpPr>
        <p:sp>
          <p:nvSpPr>
            <p:cNvPr id="77838" name="Oval 15"/>
            <p:cNvSpPr/>
            <p:nvPr/>
          </p:nvSpPr>
          <p:spPr>
            <a:xfrm>
              <a:off x="3744" y="2304"/>
              <a:ext cx="1440" cy="14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7839" name="Oval 16"/>
            <p:cNvSpPr>
              <a:spLocks noChangeAspect="1"/>
            </p:cNvSpPr>
            <p:nvPr/>
          </p:nvSpPr>
          <p:spPr>
            <a:xfrm>
              <a:off x="4103" y="2663"/>
              <a:ext cx="721" cy="72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7840" name="Line 17"/>
            <p:cNvSpPr/>
            <p:nvPr/>
          </p:nvSpPr>
          <p:spPr>
            <a:xfrm flipH="1">
              <a:off x="3936" y="3024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7841" name="Line 18"/>
            <p:cNvSpPr/>
            <p:nvPr/>
          </p:nvSpPr>
          <p:spPr>
            <a:xfrm flipH="1" flipV="1">
              <a:off x="4272" y="27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7842" name="Text Box 19"/>
            <p:cNvSpPr txBox="1"/>
            <p:nvPr/>
          </p:nvSpPr>
          <p:spPr>
            <a:xfrm flipH="1">
              <a:off x="4368" y="2976"/>
              <a:ext cx="27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7843" name="Text Box 20"/>
            <p:cNvSpPr txBox="1"/>
            <p:nvPr/>
          </p:nvSpPr>
          <p:spPr>
            <a:xfrm flipH="1">
              <a:off x="4080" y="3264"/>
              <a:ext cx="27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R</a:t>
              </a:r>
            </a:p>
          </p:txBody>
        </p:sp>
        <p:graphicFrame>
          <p:nvGraphicFramePr>
            <p:cNvPr id="77844" name="Object 3"/>
            <p:cNvGraphicFramePr>
              <a:graphicFrameLocks noChangeAspect="1"/>
            </p:cNvGraphicFramePr>
            <p:nvPr/>
          </p:nvGraphicFramePr>
          <p:xfrm>
            <a:off x="4425" y="2640"/>
            <a:ext cx="231" cy="336"/>
          </p:xfrm>
          <a:graphic>
            <a:graphicData uri="http://schemas.openxmlformats.org/presentationml/2006/ole">
              <p:oleObj spid="_x0000_s1270" r:id="rId5" imgW="279158" imgH="406048" progId="">
                <p:embed/>
              </p:oleObj>
            </a:graphicData>
          </a:graphic>
        </p:graphicFrame>
        <p:sp>
          <p:nvSpPr>
            <p:cNvPr id="77845" name="Line 22"/>
            <p:cNvSpPr/>
            <p:nvPr/>
          </p:nvSpPr>
          <p:spPr>
            <a:xfrm>
              <a:off x="4464" y="302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7846" name="Arc 23"/>
            <p:cNvSpPr/>
            <p:nvPr/>
          </p:nvSpPr>
          <p:spPr>
            <a:xfrm rot="2063512" flipV="1">
              <a:off x="4138" y="3158"/>
              <a:ext cx="850" cy="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0249" h="21229" fill="none">
                  <a:moveTo>
                    <a:pt x="3985" y="-1"/>
                  </a:moveTo>
                  <a:cubicBezTo>
                    <a:pt x="11436" y="1398"/>
                    <a:pt x="17609" y="6602"/>
                    <a:pt x="20249" y="13709"/>
                  </a:cubicBezTo>
                </a:path>
                <a:path w="20249" h="21229" stroke="0">
                  <a:moveTo>
                    <a:pt x="3985" y="-1"/>
                  </a:moveTo>
                  <a:cubicBezTo>
                    <a:pt x="11436" y="1398"/>
                    <a:pt x="17609" y="6602"/>
                    <a:pt x="20249" y="13709"/>
                  </a:cubicBezTo>
                  <a:lnTo>
                    <a:pt x="0" y="212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47" name="Object 4"/>
            <p:cNvGraphicFramePr>
              <a:graphicFrameLocks noChangeAspect="1"/>
            </p:cNvGraphicFramePr>
            <p:nvPr/>
          </p:nvGraphicFramePr>
          <p:xfrm>
            <a:off x="3892" y="3758"/>
            <a:ext cx="188" cy="173"/>
          </p:xfrm>
          <a:graphic>
            <a:graphicData uri="http://schemas.openxmlformats.org/presentationml/2006/ole">
              <p:oleObj spid="_x0000_s1271" r:id="rId6" imgW="152268" imgH="139579" progId="">
                <p:embed/>
              </p:oleObj>
            </a:graphicData>
          </a:graphic>
        </p:graphicFrame>
        <p:sp>
          <p:nvSpPr>
            <p:cNvPr id="77848" name="Line 25"/>
            <p:cNvSpPr/>
            <p:nvPr/>
          </p:nvSpPr>
          <p:spPr>
            <a:xfrm>
              <a:off x="4836" y="30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77849" name="Object 5"/>
            <p:cNvGraphicFramePr>
              <a:graphicFrameLocks noChangeAspect="1"/>
            </p:cNvGraphicFramePr>
            <p:nvPr/>
          </p:nvGraphicFramePr>
          <p:xfrm>
            <a:off x="4893" y="3159"/>
            <a:ext cx="157" cy="220"/>
          </p:xfrm>
          <a:graphic>
            <a:graphicData uri="http://schemas.openxmlformats.org/presentationml/2006/ole">
              <p:oleObj spid="_x0000_s1272" r:id="rId7" imgW="126725" imgH="177415" progId="">
                <p:embed/>
              </p:oleObj>
            </a:graphicData>
          </a:graphic>
        </p:graphicFrame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405" y="1367155"/>
            <a:ext cx="7637145" cy="119507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19650" y="5914390"/>
          <a:ext cx="2894330" cy="694690"/>
        </p:xfrm>
        <a:graphic>
          <a:graphicData uri="http://schemas.openxmlformats.org/presentationml/2006/ole">
            <p:oleObj spid="_x0000_s1273" r:id="rId9" imgW="952200" imgH="228600" progId="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9455" y="5302885"/>
            <a:ext cx="2038350" cy="381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24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47112" name="Text Box 17"/>
          <p:cNvSpPr txBox="1"/>
          <p:nvPr/>
        </p:nvSpPr>
        <p:spPr>
          <a:xfrm>
            <a:off x="468313" y="836613"/>
            <a:ext cx="8424862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已知分子数</a:t>
            </a:r>
            <a:r>
              <a:rPr lang="en-US" altLang="zh-CN" sz="3200" b="1" i="1" dirty="0">
                <a:solidFill>
                  <a:srgbClr val="000404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 ,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分子质量 </a:t>
            </a:r>
            <a:r>
              <a:rPr lang="el-GR" altLang="zh-CN" sz="32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分布函数 </a:t>
            </a:r>
            <a:r>
              <a:rPr lang="en-US" altLang="zh-CN" sz="3200" b="1" i="1" dirty="0">
                <a:solidFill>
                  <a:srgbClr val="000404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404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).   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 (1)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速率在 </a:t>
            </a:r>
            <a:r>
              <a:rPr lang="en-US" altLang="zh-CN" sz="3200" b="1" i="1" dirty="0">
                <a:solidFill>
                  <a:srgbClr val="000404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baseline="-25000" dirty="0">
                <a:solidFill>
                  <a:srgbClr val="000404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~   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间的分子数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       (2)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速率在</a:t>
            </a:r>
            <a:r>
              <a:rPr lang="en-US" altLang="zh-CN" sz="3200" b="1" i="1" dirty="0">
                <a:solidFill>
                  <a:srgbClr val="000404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baseline="-25000" dirty="0">
                <a:solidFill>
                  <a:srgbClr val="000404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CN" sz="3200" b="1" i="1" dirty="0">
                <a:solidFill>
                  <a:srgbClr val="000404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~∞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间所有分子动能之和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.                             </a:t>
            </a:r>
          </a:p>
        </p:txBody>
      </p:sp>
      <p:graphicFrame>
        <p:nvGraphicFramePr>
          <p:cNvPr id="47106" name="Object 18"/>
          <p:cNvGraphicFramePr>
            <a:graphicFrameLocks noChangeAspect="1"/>
          </p:cNvGraphicFramePr>
          <p:nvPr/>
        </p:nvGraphicFramePr>
        <p:xfrm>
          <a:off x="5004048" y="1484784"/>
          <a:ext cx="385763" cy="441325"/>
        </p:xfrm>
        <a:graphic>
          <a:graphicData uri="http://schemas.openxmlformats.org/presentationml/2006/ole">
            <p:oleObj spid="_x0000_s18633" r:id="rId3" imgW="2867760" imgH="3384720" progId="">
              <p:embed/>
            </p:oleObj>
          </a:graphicData>
        </a:graphic>
      </p:graphicFrame>
      <p:graphicFrame>
        <p:nvGraphicFramePr>
          <p:cNvPr id="50" name="Object 19"/>
          <p:cNvGraphicFramePr>
            <a:graphicFrameLocks noChangeAspect="1"/>
          </p:cNvGraphicFramePr>
          <p:nvPr/>
        </p:nvGraphicFramePr>
        <p:xfrm>
          <a:off x="2339975" y="3284538"/>
          <a:ext cx="3055938" cy="609600"/>
        </p:xfrm>
        <a:graphic>
          <a:graphicData uri="http://schemas.openxmlformats.org/presentationml/2006/ole">
            <p:oleObj spid="_x0000_s18634" r:id="rId4" imgW="19076400" imgH="4167720" progId="">
              <p:embed/>
            </p:oleObj>
          </a:graphicData>
        </a:graphic>
      </p:graphicFrame>
      <p:grpSp>
        <p:nvGrpSpPr>
          <p:cNvPr id="47113" name="Group 29"/>
          <p:cNvGrpSpPr/>
          <p:nvPr/>
        </p:nvGrpSpPr>
        <p:grpSpPr>
          <a:xfrm>
            <a:off x="539750" y="2565400"/>
            <a:ext cx="6586538" cy="609600"/>
            <a:chOff x="340" y="1729"/>
            <a:chExt cx="4149" cy="384"/>
          </a:xfrm>
        </p:grpSpPr>
        <p:sp>
          <p:nvSpPr>
            <p:cNvPr id="47116" name="Text Box 21"/>
            <p:cNvSpPr txBox="1"/>
            <p:nvPr/>
          </p:nvSpPr>
          <p:spPr>
            <a:xfrm>
              <a:off x="750" y="1748"/>
              <a:ext cx="373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 dirty="0">
                  <a:solidFill>
                    <a:srgbClr val="000404"/>
                  </a:solidFill>
                  <a:latin typeface="Times New Roman" panose="02020603050405020304" pitchFamily="18" charset="0"/>
                </a:rPr>
                <a:t>速率在                     间的分子数</a:t>
              </a:r>
            </a:p>
          </p:txBody>
        </p:sp>
        <p:graphicFrame>
          <p:nvGraphicFramePr>
            <p:cNvPr id="47110" name="Object 22"/>
            <p:cNvGraphicFramePr>
              <a:graphicFrameLocks noChangeAspect="1"/>
            </p:cNvGraphicFramePr>
            <p:nvPr/>
          </p:nvGraphicFramePr>
          <p:xfrm>
            <a:off x="1679" y="1785"/>
            <a:ext cx="1142" cy="269"/>
          </p:xfrm>
          <a:graphic>
            <a:graphicData uri="http://schemas.openxmlformats.org/presentationml/2006/ole">
              <p:oleObj spid="_x0000_s18635" r:id="rId5" imgW="23782320" imgH="5211720" progId="">
                <p:embed/>
              </p:oleObj>
            </a:graphicData>
          </a:graphic>
        </p:graphicFrame>
        <p:sp>
          <p:nvSpPr>
            <p:cNvPr id="47117" name="Text Box 23"/>
            <p:cNvSpPr txBox="1"/>
            <p:nvPr/>
          </p:nvSpPr>
          <p:spPr>
            <a:xfrm>
              <a:off x="340" y="1729"/>
              <a:ext cx="63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解</a:t>
              </a:r>
              <a:r>
                <a:rPr lang="en-US" altLang="zh-CN" sz="32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: </a:t>
              </a:r>
            </a:p>
          </p:txBody>
        </p:sp>
      </p:grpSp>
      <p:graphicFrame>
        <p:nvGraphicFramePr>
          <p:cNvPr id="55" name="Object 24"/>
          <p:cNvGraphicFramePr>
            <a:graphicFrameLocks noChangeAspect="1"/>
          </p:cNvGraphicFramePr>
          <p:nvPr/>
        </p:nvGraphicFramePr>
        <p:xfrm>
          <a:off x="2413000" y="3890963"/>
          <a:ext cx="2735263" cy="1050925"/>
        </p:xfrm>
        <a:graphic>
          <a:graphicData uri="http://schemas.openxmlformats.org/presentationml/2006/ole">
            <p:oleObj spid="_x0000_s18636" r:id="rId6" imgW="15154920" imgH="7560720" progId="">
              <p:embed/>
            </p:oleObj>
          </a:graphicData>
        </a:graphic>
      </p:graphicFrame>
      <p:sp>
        <p:nvSpPr>
          <p:cNvPr id="56" name="Text Box 25"/>
          <p:cNvSpPr txBox="1"/>
          <p:nvPr/>
        </p:nvSpPr>
        <p:spPr>
          <a:xfrm>
            <a:off x="1536700" y="4070350"/>
            <a:ext cx="8604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(1)  </a:t>
            </a:r>
          </a:p>
        </p:txBody>
      </p:sp>
      <p:graphicFrame>
        <p:nvGraphicFramePr>
          <p:cNvPr id="57" name="Object 26"/>
          <p:cNvGraphicFramePr>
            <a:graphicFrameLocks noChangeAspect="1"/>
          </p:cNvGraphicFramePr>
          <p:nvPr/>
        </p:nvGraphicFramePr>
        <p:xfrm>
          <a:off x="2419350" y="4945063"/>
          <a:ext cx="3579813" cy="1085850"/>
        </p:xfrm>
        <a:graphic>
          <a:graphicData uri="http://schemas.openxmlformats.org/presentationml/2006/ole">
            <p:oleObj spid="_x0000_s18637" r:id="rId7" imgW="22475160" imgH="8082720" progId="">
              <p:embed/>
            </p:oleObj>
          </a:graphicData>
        </a:graphic>
      </p:graphicFrame>
      <p:sp>
        <p:nvSpPr>
          <p:cNvPr id="58" name="Text Box 27"/>
          <p:cNvSpPr txBox="1"/>
          <p:nvPr/>
        </p:nvSpPr>
        <p:spPr>
          <a:xfrm>
            <a:off x="1547813" y="5211763"/>
            <a:ext cx="7588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(2)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25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48140" name="Text Box 26"/>
          <p:cNvSpPr txBox="1"/>
          <p:nvPr/>
        </p:nvSpPr>
        <p:spPr>
          <a:xfrm>
            <a:off x="609600" y="687388"/>
            <a:ext cx="821055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如图示两条 </a:t>
            </a:r>
            <a:r>
              <a:rPr lang="en-US" altLang="zh-CN" sz="3200" b="1" i="1" dirty="0">
                <a:solidFill>
                  <a:srgbClr val="000404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404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i="1" dirty="0">
                <a:solidFill>
                  <a:srgbClr val="00040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3200" b="1" i="1" dirty="0">
                <a:solidFill>
                  <a:srgbClr val="000404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曲线分别表示氢气和氧气在同一温度下的麦克斯韦速率分布曲线</a:t>
            </a:r>
            <a:r>
              <a:rPr lang="en-US" altLang="zh-CN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32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从图上数据求出氢气和氧气的最可几速率。</a:t>
            </a: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1187450" y="2243138"/>
          <a:ext cx="1981200" cy="1223962"/>
        </p:xfrm>
        <a:graphic>
          <a:graphicData uri="http://schemas.openxmlformats.org/presentationml/2006/ole">
            <p:oleObj spid="_x0000_s19817" r:id="rId3" imgW="15154920" imgH="9648720" progId="">
              <p:embed/>
            </p:oleObj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/>
        </p:nvGraphicFramePr>
        <p:xfrm>
          <a:off x="1235075" y="3460750"/>
          <a:ext cx="2887663" cy="544513"/>
        </p:xfrm>
        <a:graphic>
          <a:graphicData uri="http://schemas.openxmlformats.org/presentationml/2006/ole">
            <p:oleObj spid="_x0000_s19818" r:id="rId4" imgW="22736520" imgH="4428720" progId="">
              <p:embed/>
            </p:oleObj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/>
        </p:nvGraphicFramePr>
        <p:xfrm>
          <a:off x="1295400" y="4116388"/>
          <a:ext cx="2628900" cy="608012"/>
        </p:xfrm>
        <a:graphic>
          <a:graphicData uri="http://schemas.openxmlformats.org/presentationml/2006/ole">
            <p:oleObj spid="_x0000_s19819" r:id="rId5" imgW="24305400" imgH="4950720" progId="">
              <p:embed/>
            </p:oleObj>
          </a:graphicData>
        </a:graphic>
      </p:graphicFrame>
      <p:graphicFrame>
        <p:nvGraphicFramePr>
          <p:cNvPr id="18" name="Object 30"/>
          <p:cNvGraphicFramePr>
            <a:graphicFrameLocks noChangeAspect="1"/>
          </p:cNvGraphicFramePr>
          <p:nvPr/>
        </p:nvGraphicFramePr>
        <p:xfrm>
          <a:off x="5334000" y="4837113"/>
          <a:ext cx="3198813" cy="608012"/>
        </p:xfrm>
        <a:graphic>
          <a:graphicData uri="http://schemas.openxmlformats.org/presentationml/2006/ole">
            <p:oleObj spid="_x0000_s19820" r:id="rId6" imgW="26396640" imgH="4950720" progId="">
              <p:embed/>
            </p:oleObj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/>
        </p:nvGraphicFramePr>
        <p:xfrm>
          <a:off x="971550" y="4940300"/>
          <a:ext cx="4248150" cy="1152525"/>
        </p:xfrm>
        <a:graphic>
          <a:graphicData uri="http://schemas.openxmlformats.org/presentationml/2006/ole">
            <p:oleObj spid="_x0000_s19821" r:id="rId7" imgW="38422800" imgH="9909720" progId="">
              <p:embed/>
            </p:oleObj>
          </a:graphicData>
        </a:graphic>
      </p:graphicFrame>
      <p:graphicFrame>
        <p:nvGraphicFramePr>
          <p:cNvPr id="20" name="Object 32"/>
          <p:cNvGraphicFramePr>
            <a:graphicFrameLocks noChangeAspect="1"/>
          </p:cNvGraphicFramePr>
          <p:nvPr/>
        </p:nvGraphicFramePr>
        <p:xfrm>
          <a:off x="5364163" y="5543550"/>
          <a:ext cx="3122612" cy="622300"/>
        </p:xfrm>
        <a:graphic>
          <a:graphicData uri="http://schemas.openxmlformats.org/presentationml/2006/ole">
            <p:oleObj spid="_x0000_s19822" r:id="rId8" imgW="24566760" imgH="4950720" progId="">
              <p:embed/>
            </p:oleObj>
          </a:graphicData>
        </a:graphic>
      </p:graphicFrame>
      <p:sp>
        <p:nvSpPr>
          <p:cNvPr id="21" name="Text Box 33"/>
          <p:cNvSpPr txBox="1"/>
          <p:nvPr/>
        </p:nvSpPr>
        <p:spPr>
          <a:xfrm>
            <a:off x="7543800" y="2982913"/>
            <a:ext cx="52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5562600" y="2395538"/>
            <a:ext cx="52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8143" name="Group 35"/>
          <p:cNvGrpSpPr/>
          <p:nvPr/>
        </p:nvGrpSpPr>
        <p:grpSpPr>
          <a:xfrm>
            <a:off x="4419600" y="2413000"/>
            <a:ext cx="4225925" cy="2168525"/>
            <a:chOff x="2784" y="1274"/>
            <a:chExt cx="2662" cy="1366"/>
          </a:xfrm>
        </p:grpSpPr>
        <p:grpSp>
          <p:nvGrpSpPr>
            <p:cNvPr id="48144" name="Group 36"/>
            <p:cNvGrpSpPr/>
            <p:nvPr/>
          </p:nvGrpSpPr>
          <p:grpSpPr>
            <a:xfrm>
              <a:off x="2784" y="1274"/>
              <a:ext cx="2662" cy="1366"/>
              <a:chOff x="2784" y="1274"/>
              <a:chExt cx="2662" cy="1366"/>
            </a:xfrm>
          </p:grpSpPr>
          <p:sp>
            <p:nvSpPr>
              <p:cNvPr id="48146" name="Line 37"/>
              <p:cNvSpPr/>
              <p:nvPr/>
            </p:nvSpPr>
            <p:spPr>
              <a:xfrm flipH="1">
                <a:off x="3334" y="1540"/>
                <a:ext cx="0" cy="841"/>
              </a:xfrm>
              <a:prstGeom prst="line">
                <a:avLst/>
              </a:prstGeom>
              <a:ln w="19050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8147" name="Line 38"/>
              <p:cNvSpPr/>
              <p:nvPr/>
            </p:nvSpPr>
            <p:spPr>
              <a:xfrm>
                <a:off x="2902" y="2378"/>
                <a:ext cx="2544" cy="0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8148" name="Line 39"/>
              <p:cNvSpPr/>
              <p:nvPr/>
            </p:nvSpPr>
            <p:spPr>
              <a:xfrm flipV="1">
                <a:off x="2902" y="1274"/>
                <a:ext cx="0" cy="1087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8149" name="Freeform 40"/>
              <p:cNvSpPr/>
              <p:nvPr/>
            </p:nvSpPr>
            <p:spPr>
              <a:xfrm>
                <a:off x="2892" y="1542"/>
                <a:ext cx="1639" cy="836"/>
              </a:xfrm>
              <a:custGeom>
                <a:avLst/>
                <a:gdLst>
                  <a:gd name="txL" fmla="*/ 0 w 1639"/>
                  <a:gd name="txT" fmla="*/ 0 h 836"/>
                  <a:gd name="txR" fmla="*/ 1639 w 1639"/>
                  <a:gd name="txB" fmla="*/ 836 h 836"/>
                </a:gdLst>
                <a:ahLst/>
                <a:cxnLst>
                  <a:cxn ang="0">
                    <a:pos x="0" y="836"/>
                  </a:cxn>
                  <a:cxn ang="0">
                    <a:pos x="133" y="620"/>
                  </a:cxn>
                  <a:cxn ang="0">
                    <a:pos x="243" y="339"/>
                  </a:cxn>
                  <a:cxn ang="0">
                    <a:pos x="332" y="119"/>
                  </a:cxn>
                  <a:cxn ang="0">
                    <a:pos x="449" y="3"/>
                  </a:cxn>
                  <a:cxn ang="0">
                    <a:pos x="620" y="99"/>
                  </a:cxn>
                  <a:cxn ang="0">
                    <a:pos x="805" y="318"/>
                  </a:cxn>
                  <a:cxn ang="0">
                    <a:pos x="1032" y="530"/>
                  </a:cxn>
                  <a:cxn ang="0">
                    <a:pos x="1285" y="702"/>
                  </a:cxn>
                  <a:cxn ang="0">
                    <a:pos x="1639" y="791"/>
                  </a:cxn>
                </a:cxnLst>
                <a:rect l="txL" t="txT" r="txR" b="txB"/>
                <a:pathLst>
                  <a:path w="1639" h="836">
                    <a:moveTo>
                      <a:pt x="0" y="836"/>
                    </a:moveTo>
                    <a:cubicBezTo>
                      <a:pt x="22" y="800"/>
                      <a:pt x="93" y="703"/>
                      <a:pt x="133" y="620"/>
                    </a:cubicBezTo>
                    <a:cubicBezTo>
                      <a:pt x="173" y="537"/>
                      <a:pt x="210" y="422"/>
                      <a:pt x="243" y="339"/>
                    </a:cubicBezTo>
                    <a:cubicBezTo>
                      <a:pt x="276" y="256"/>
                      <a:pt x="298" y="175"/>
                      <a:pt x="332" y="119"/>
                    </a:cubicBezTo>
                    <a:cubicBezTo>
                      <a:pt x="366" y="63"/>
                      <a:pt x="401" y="6"/>
                      <a:pt x="449" y="3"/>
                    </a:cubicBezTo>
                    <a:cubicBezTo>
                      <a:pt x="497" y="0"/>
                      <a:pt x="561" y="47"/>
                      <a:pt x="620" y="99"/>
                    </a:cubicBezTo>
                    <a:cubicBezTo>
                      <a:pt x="679" y="151"/>
                      <a:pt x="736" y="246"/>
                      <a:pt x="805" y="318"/>
                    </a:cubicBezTo>
                    <a:cubicBezTo>
                      <a:pt x="874" y="390"/>
                      <a:pt x="952" y="466"/>
                      <a:pt x="1032" y="530"/>
                    </a:cubicBezTo>
                    <a:cubicBezTo>
                      <a:pt x="1112" y="594"/>
                      <a:pt x="1184" y="659"/>
                      <a:pt x="1285" y="702"/>
                    </a:cubicBezTo>
                    <a:cubicBezTo>
                      <a:pt x="1386" y="746"/>
                      <a:pt x="1566" y="773"/>
                      <a:pt x="1639" y="791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0" name="Freeform 41"/>
              <p:cNvSpPr/>
              <p:nvPr/>
            </p:nvSpPr>
            <p:spPr>
              <a:xfrm>
                <a:off x="2902" y="1790"/>
                <a:ext cx="2496" cy="588"/>
              </a:xfrm>
              <a:custGeom>
                <a:avLst/>
                <a:gdLst>
                  <a:gd name="txL" fmla="*/ 0 w 2496"/>
                  <a:gd name="txT" fmla="*/ 0 h 588"/>
                  <a:gd name="txR" fmla="*/ 2496 w 2496"/>
                  <a:gd name="txB" fmla="*/ 588 h 588"/>
                </a:gdLst>
                <a:ahLst/>
                <a:cxnLst>
                  <a:cxn ang="0">
                    <a:pos x="0" y="588"/>
                  </a:cxn>
                  <a:cxn ang="0">
                    <a:pos x="590" y="437"/>
                  </a:cxn>
                  <a:cxn ang="0">
                    <a:pos x="1063" y="245"/>
                  </a:cxn>
                  <a:cxn ang="0">
                    <a:pos x="1539" y="1"/>
                  </a:cxn>
                  <a:cxn ang="0">
                    <a:pos x="1923" y="241"/>
                  </a:cxn>
                  <a:cxn ang="0">
                    <a:pos x="2209" y="385"/>
                  </a:cxn>
                  <a:cxn ang="0">
                    <a:pos x="2496" y="474"/>
                  </a:cxn>
                </a:cxnLst>
                <a:rect l="txL" t="txT" r="txR" b="txB"/>
                <a:pathLst>
                  <a:path w="2496" h="588">
                    <a:moveTo>
                      <a:pt x="0" y="588"/>
                    </a:moveTo>
                    <a:cubicBezTo>
                      <a:pt x="98" y="563"/>
                      <a:pt x="413" y="494"/>
                      <a:pt x="590" y="437"/>
                    </a:cubicBezTo>
                    <a:cubicBezTo>
                      <a:pt x="767" y="380"/>
                      <a:pt x="905" y="318"/>
                      <a:pt x="1063" y="245"/>
                    </a:cubicBezTo>
                    <a:cubicBezTo>
                      <a:pt x="1221" y="172"/>
                      <a:pt x="1396" y="2"/>
                      <a:pt x="1539" y="1"/>
                    </a:cubicBezTo>
                    <a:cubicBezTo>
                      <a:pt x="1682" y="0"/>
                      <a:pt x="1811" y="177"/>
                      <a:pt x="1923" y="241"/>
                    </a:cubicBezTo>
                    <a:cubicBezTo>
                      <a:pt x="2034" y="305"/>
                      <a:pt x="2113" y="346"/>
                      <a:pt x="2209" y="385"/>
                    </a:cubicBezTo>
                    <a:cubicBezTo>
                      <a:pt x="2304" y="424"/>
                      <a:pt x="2437" y="455"/>
                      <a:pt x="2496" y="474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51" name="Line 42"/>
              <p:cNvSpPr/>
              <p:nvPr/>
            </p:nvSpPr>
            <p:spPr>
              <a:xfrm>
                <a:off x="4438" y="1813"/>
                <a:ext cx="0" cy="553"/>
              </a:xfrm>
              <a:prstGeom prst="line">
                <a:avLst/>
              </a:prstGeom>
              <a:ln w="19050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48136" name="Object 43"/>
              <p:cNvGraphicFramePr>
                <a:graphicFrameLocks noChangeAspect="1"/>
              </p:cNvGraphicFramePr>
              <p:nvPr/>
            </p:nvGraphicFramePr>
            <p:xfrm>
              <a:off x="2950" y="1274"/>
              <a:ext cx="288" cy="215"/>
            </p:xfrm>
            <a:graphic>
              <a:graphicData uri="http://schemas.openxmlformats.org/presentationml/2006/ole">
                <p:oleObj spid="_x0000_s19823" r:id="rId9" imgW="10972080" imgH="6255720" progId="">
                  <p:embed/>
                </p:oleObj>
              </a:graphicData>
            </a:graphic>
          </p:graphicFrame>
          <p:graphicFrame>
            <p:nvGraphicFramePr>
              <p:cNvPr id="48137" name="Object 44"/>
              <p:cNvGraphicFramePr>
                <a:graphicFrameLocks noChangeAspect="1"/>
              </p:cNvGraphicFramePr>
              <p:nvPr/>
            </p:nvGraphicFramePr>
            <p:xfrm>
              <a:off x="4918" y="2400"/>
              <a:ext cx="528" cy="240"/>
            </p:xfrm>
            <a:graphic>
              <a:graphicData uri="http://schemas.openxmlformats.org/presentationml/2006/ole">
                <p:oleObj spid="_x0000_s19824" r:id="rId10" imgW="18815040" imgH="6516720" progId="">
                  <p:embed/>
                </p:oleObj>
              </a:graphicData>
            </a:graphic>
          </p:graphicFrame>
          <p:sp>
            <p:nvSpPr>
              <p:cNvPr id="48152" name="Text Box 45"/>
              <p:cNvSpPr txBox="1"/>
              <p:nvPr/>
            </p:nvSpPr>
            <p:spPr>
              <a:xfrm>
                <a:off x="4198" y="237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zh-CN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8138" name="Object 46"/>
              <p:cNvGraphicFramePr>
                <a:graphicFrameLocks noChangeAspect="1"/>
              </p:cNvGraphicFramePr>
              <p:nvPr/>
            </p:nvGraphicFramePr>
            <p:xfrm>
              <a:off x="2784" y="2415"/>
              <a:ext cx="125" cy="144"/>
            </p:xfrm>
            <a:graphic>
              <a:graphicData uri="http://schemas.openxmlformats.org/presentationml/2006/ole">
                <p:oleObj spid="_x0000_s19825" r:id="rId11" imgW="3390480" imgH="3906720" progId="">
                  <p:embed/>
                </p:oleObj>
              </a:graphicData>
            </a:graphic>
          </p:graphicFrame>
        </p:grpSp>
        <p:sp>
          <p:nvSpPr>
            <p:cNvPr id="48145" name="Text Box 47"/>
            <p:cNvSpPr txBox="1"/>
            <p:nvPr/>
          </p:nvSpPr>
          <p:spPr>
            <a:xfrm>
              <a:off x="4172" y="2400"/>
              <a:ext cx="6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040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2000ms</a:t>
              </a:r>
              <a:r>
                <a:rPr lang="en-US" altLang="zh-CN" sz="1800" b="1" baseline="30000" dirty="0">
                  <a:solidFill>
                    <a:srgbClr val="00040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-1</a:t>
              </a:r>
              <a:r>
                <a:rPr lang="en-US" altLang="zh-CN" sz="1800" b="1" baseline="30000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26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117763" name="TextBox 4"/>
          <p:cNvSpPr txBox="1"/>
          <p:nvPr/>
        </p:nvSpPr>
        <p:spPr>
          <a:xfrm>
            <a:off x="1357313" y="1714500"/>
            <a:ext cx="7286625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第六章要求：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、能从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PV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图上判断过程是吸热还是放热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、会计算等容、等温、等压、绝热四个过程的热量、功和内能，即热力学第一定律的应用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、会计算循环的效率。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900" y="636905"/>
            <a:ext cx="797433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76672"/>
            <a:ext cx="9010448" cy="35034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 r="22986" b="3322"/>
          <a:stretch/>
        </p:blipFill>
        <p:spPr>
          <a:xfrm>
            <a:off x="755576" y="4077073"/>
            <a:ext cx="8208912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8704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29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pic>
        <p:nvPicPr>
          <p:cNvPr id="61447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38" y="-4762"/>
            <a:ext cx="3357562" cy="258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8" name="TextBox 3"/>
          <p:cNvSpPr txBox="1"/>
          <p:nvPr/>
        </p:nvSpPr>
        <p:spPr>
          <a:xfrm>
            <a:off x="214313" y="0"/>
            <a:ext cx="5286375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、如图所示，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abcda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1mol</a:t>
            </a:r>
            <a:r>
              <a:rPr lang="zh-CN" altLang="en-US" sz="2800" dirty="0">
                <a:latin typeface="Times New Roman" panose="02020603050405020304" pitchFamily="18" charset="0"/>
              </a:rPr>
              <a:t>单原子分子理想气体的循环过程，求：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气体循环一次，在吸热过程中从外界共吸收的热量；</a:t>
            </a:r>
            <a:r>
              <a:rPr lang="en-US" altLang="zh-CN" sz="2800" dirty="0">
                <a:latin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</a:rPr>
              <a:t>气体循环一次做的净功； </a:t>
            </a:r>
            <a:r>
              <a:rPr lang="en-US" altLang="zh-CN" sz="2800" dirty="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</a:rPr>
              <a:t>证明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algn="just"/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700" y="2682875"/>
            <a:ext cx="1377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38" y="2714625"/>
            <a:ext cx="60579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</a:rPr>
              <a:t>吸热过程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</a:rPr>
              <a:t>→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→ </a:t>
            </a:r>
            <a:r>
              <a:rPr lang="en-US" altLang="zh-CN" sz="2800" i="1" dirty="0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145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428750" y="3286125"/>
          <a:ext cx="5286375" cy="666750"/>
        </p:xfrm>
        <a:graphic>
          <a:graphicData uri="http://schemas.openxmlformats.org/presentationml/2006/ole">
            <p:oleObj spid="_x0000_s20641" r:id="rId5" imgW="2042927" imgH="253780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313" y="4000500"/>
            <a:ext cx="373062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</a:rPr>
              <a:t>    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得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145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000250" y="4071938"/>
          <a:ext cx="1571625" cy="498475"/>
        </p:xfrm>
        <a:graphic>
          <a:graphicData uri="http://schemas.openxmlformats.org/presentationml/2006/ole">
            <p:oleObj spid="_x0000_s20642" r:id="rId6" imgW="621760" imgH="177646" progId="">
              <p:embed/>
            </p:oleObj>
          </a:graphicData>
        </a:graphic>
      </p:graphicFrame>
      <p:sp>
        <p:nvSpPr>
          <p:cNvPr id="6145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522413" y="4572000"/>
          <a:ext cx="6815137" cy="928688"/>
        </p:xfrm>
        <a:graphic>
          <a:graphicData uri="http://schemas.openxmlformats.org/presentationml/2006/ole">
            <p:oleObj spid="_x0000_s20643" r:id="rId7" imgW="3402123" imgH="393529" progId="">
              <p:embed/>
            </p:oleObj>
          </a:graphicData>
        </a:graphic>
      </p:graphicFrame>
      <p:sp>
        <p:nvSpPr>
          <p:cNvPr id="61455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1593850" y="5786438"/>
          <a:ext cx="5741988" cy="857250"/>
        </p:xfrm>
        <a:graphic>
          <a:graphicData uri="http://schemas.openxmlformats.org/presentationml/2006/ole">
            <p:oleObj spid="_x0000_s20644" r:id="rId8" imgW="3046678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/>
          <p:nvPr/>
        </p:nvSpPr>
        <p:spPr>
          <a:xfrm>
            <a:off x="1071563" y="642938"/>
            <a:ext cx="7358062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040000"/>
                </a:solidFill>
                <a:latin typeface="Times New Roman" panose="02020603050405020304" pitchFamily="18" charset="0"/>
              </a:rPr>
              <a:t>已知：某物体的运动规律为</a:t>
            </a:r>
            <a:endParaRPr lang="en-US" altLang="zh-CN" sz="2800" dirty="0">
              <a:solidFill>
                <a:srgbClr val="04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i="1" dirty="0">
                <a:solidFill>
                  <a:srgbClr val="04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40000"/>
                </a:solidFill>
                <a:latin typeface="Times New Roman" panose="02020603050405020304" pitchFamily="18" charset="0"/>
              </a:rPr>
              <a:t>为大于零的常数，初始时刻，初速度</a:t>
            </a:r>
            <a:r>
              <a:rPr lang="en-US" altLang="zh-CN" sz="2800" i="1" dirty="0">
                <a:solidFill>
                  <a:srgbClr val="04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solidFill>
                  <a:srgbClr val="040000"/>
                </a:solidFill>
                <a:latin typeface="Times New Roman" panose="02020603050405020304" pitchFamily="18" charset="0"/>
              </a:rPr>
              <a:t>0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040000"/>
                </a:solidFill>
                <a:latin typeface="Times New Roman" panose="02020603050405020304" pitchFamily="18" charset="0"/>
              </a:rPr>
              <a:t>求：</a:t>
            </a:r>
            <a:endParaRPr lang="en-US" altLang="zh-CN" sz="2800" dirty="0">
              <a:solidFill>
                <a:srgbClr val="04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040000"/>
                </a:solidFill>
                <a:latin typeface="Times New Roman" panose="02020603050405020304" pitchFamily="18" charset="0"/>
              </a:rPr>
              <a:t>解：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643563" y="500063"/>
          <a:ext cx="1912937" cy="1022350"/>
        </p:xfrm>
        <a:graphic>
          <a:graphicData uri="http://schemas.openxmlformats.org/presentationml/2006/ole">
            <p:oleObj spid="_x0000_s4377" r:id="rId3" imgW="736280" imgH="393529" progId="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28813" y="2071688"/>
          <a:ext cx="1092200" cy="587375"/>
        </p:xfrm>
        <a:graphic>
          <a:graphicData uri="http://schemas.openxmlformats.org/presentationml/2006/ole">
            <p:oleObj spid="_x0000_s4378" r:id="rId4" imgW="266353" imgH="202936" progId="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000250" y="2857500"/>
          <a:ext cx="1912938" cy="1022350"/>
        </p:xfrm>
        <a:graphic>
          <a:graphicData uri="http://schemas.openxmlformats.org/presentationml/2006/ole">
            <p:oleObj spid="_x0000_s4379" r:id="rId5" imgW="736280" imgH="393529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659438" y="2714625"/>
          <a:ext cx="1912937" cy="1022350"/>
        </p:xfrm>
        <a:graphic>
          <a:graphicData uri="http://schemas.openxmlformats.org/presentationml/2006/ole">
            <p:oleObj spid="_x0000_s4380" r:id="rId6" imgW="736280" imgH="393529" progId="">
              <p:embed/>
            </p:oleObj>
          </a:graphicData>
        </a:graphic>
      </p:graphicFrame>
      <p:sp>
        <p:nvSpPr>
          <p:cNvPr id="8" name="右箭头 7"/>
          <p:cNvSpPr/>
          <p:nvPr/>
        </p:nvSpPr>
        <p:spPr>
          <a:xfrm>
            <a:off x="4214813" y="3214688"/>
            <a:ext cx="1000125" cy="285750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63" y="2643188"/>
            <a:ext cx="1857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40000"/>
                </a:solidFill>
                <a:latin typeface="Times New Roman" panose="02020603050405020304" pitchFamily="18" charset="0"/>
              </a:rPr>
              <a:t>分离变量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593850" y="4011613"/>
          <a:ext cx="2439988" cy="1285875"/>
        </p:xfrm>
        <a:graphic>
          <a:graphicData uri="http://schemas.openxmlformats.org/presentationml/2006/ole">
            <p:oleObj spid="_x0000_s4381" r:id="rId7" imgW="939392" imgH="495085" progId="">
              <p:embed/>
            </p:oleObj>
          </a:graphicData>
        </a:graphic>
      </p:graphicFrame>
      <p:sp>
        <p:nvSpPr>
          <p:cNvPr id="11" name="右箭头 10"/>
          <p:cNvSpPr/>
          <p:nvPr/>
        </p:nvSpPr>
        <p:spPr>
          <a:xfrm>
            <a:off x="4214813" y="4500563"/>
            <a:ext cx="1000125" cy="285750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5192713" y="4027488"/>
          <a:ext cx="2770187" cy="1089025"/>
        </p:xfrm>
        <a:graphic>
          <a:graphicData uri="http://schemas.openxmlformats.org/presentationml/2006/ole">
            <p:oleObj spid="_x0000_s4382" r:id="rId8" imgW="1066800" imgH="419100" progId="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714750" y="5286375"/>
          <a:ext cx="2643188" cy="1360488"/>
        </p:xfrm>
        <a:graphic>
          <a:graphicData uri="http://schemas.openxmlformats.org/presentationml/2006/ole">
            <p:oleObj spid="_x0000_s4383" r:id="rId9" imgW="889000" imgH="457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8" grpId="0" animBg="1"/>
      <p:bldP spid="9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(3)T</a:t>
            </a:r>
            <a:r>
              <a:rPr lang="en-US" altLang="zh-CN" baseline="-25000" dirty="0"/>
              <a:t>a</a:t>
            </a:r>
            <a:r>
              <a:rPr lang="en-US" altLang="zh-CN" dirty="0"/>
              <a:t>=P</a:t>
            </a:r>
            <a:r>
              <a:rPr lang="en-US" altLang="zh-CN" baseline="-25000" dirty="0"/>
              <a:t>a</a:t>
            </a:r>
            <a:r>
              <a:rPr lang="en-US" altLang="zh-CN" dirty="0"/>
              <a:t>V</a:t>
            </a:r>
            <a:r>
              <a:rPr lang="en-US" altLang="zh-CN" baseline="-25000" dirty="0"/>
              <a:t>a</a:t>
            </a:r>
            <a:r>
              <a:rPr lang="en-US" altLang="zh-CN" dirty="0"/>
              <a:t>/R</a:t>
            </a:r>
            <a:r>
              <a:rPr lang="zh-CN" altLang="en-US" dirty="0"/>
              <a:t>；</a:t>
            </a:r>
            <a:r>
              <a:rPr lang="en-US" altLang="zh-CN" dirty="0"/>
              <a:t>T</a:t>
            </a:r>
            <a:r>
              <a:rPr lang="en-US" altLang="zh-CN" baseline="-25000" dirty="0"/>
              <a:t>b</a:t>
            </a:r>
            <a:r>
              <a:rPr lang="en-US" altLang="zh-CN" dirty="0"/>
              <a:t>=P</a:t>
            </a:r>
            <a:r>
              <a:rPr lang="en-US" altLang="zh-CN" baseline="-25000" dirty="0"/>
              <a:t>b</a:t>
            </a:r>
            <a:r>
              <a:rPr lang="en-US" altLang="zh-CN" dirty="0"/>
              <a:t>V</a:t>
            </a:r>
            <a:r>
              <a:rPr lang="en-US" altLang="zh-CN" baseline="-25000" dirty="0"/>
              <a:t>b</a:t>
            </a:r>
            <a:r>
              <a:rPr lang="en-US" altLang="zh-CN" dirty="0"/>
              <a:t>/R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T</a:t>
            </a:r>
            <a:r>
              <a:rPr lang="en-US" altLang="zh-CN" baseline="-25000" dirty="0"/>
              <a:t>c</a:t>
            </a:r>
            <a:r>
              <a:rPr lang="en-US" altLang="zh-CN" dirty="0"/>
              <a:t>=P</a:t>
            </a:r>
            <a:r>
              <a:rPr lang="en-US" altLang="zh-CN" baseline="-25000" dirty="0"/>
              <a:t>c</a:t>
            </a:r>
            <a:r>
              <a:rPr lang="en-US" altLang="zh-CN" dirty="0"/>
              <a:t>V</a:t>
            </a:r>
            <a:r>
              <a:rPr lang="en-US" altLang="zh-CN" baseline="-25000" dirty="0"/>
              <a:t>c</a:t>
            </a:r>
            <a:r>
              <a:rPr lang="en-US" altLang="zh-CN" dirty="0"/>
              <a:t>/R</a:t>
            </a:r>
            <a:r>
              <a:rPr lang="zh-CN" altLang="en-US" dirty="0"/>
              <a:t>；</a:t>
            </a:r>
            <a:r>
              <a:rPr lang="en-US" altLang="zh-CN" dirty="0"/>
              <a:t>T</a:t>
            </a:r>
            <a:r>
              <a:rPr lang="en-US" altLang="zh-CN" baseline="-25000" dirty="0"/>
              <a:t>d</a:t>
            </a:r>
            <a:r>
              <a:rPr lang="en-US" altLang="zh-CN" dirty="0"/>
              <a:t>=P</a:t>
            </a:r>
            <a:r>
              <a:rPr lang="en-US" altLang="zh-CN" baseline="-25000" dirty="0"/>
              <a:t>d</a:t>
            </a:r>
            <a:r>
              <a:rPr lang="en-US" altLang="zh-CN" dirty="0"/>
              <a:t>V</a:t>
            </a:r>
            <a:r>
              <a:rPr lang="en-US" altLang="zh-CN" baseline="-25000" dirty="0"/>
              <a:t>d</a:t>
            </a:r>
            <a:r>
              <a:rPr lang="en-US" altLang="zh-CN" dirty="0"/>
              <a:t>/R</a:t>
            </a:r>
            <a:r>
              <a:rPr lang="zh-CN" altLang="en-US" dirty="0"/>
              <a:t>；</a:t>
            </a:r>
            <a:r>
              <a:rPr lang="en-US" altLang="zh-CN" dirty="0"/>
              <a:t>             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T</a:t>
            </a:r>
            <a:r>
              <a:rPr lang="en-US" altLang="zh-CN" baseline="-25000" dirty="0"/>
              <a:t>a</a:t>
            </a:r>
            <a:r>
              <a:rPr lang="en-US" altLang="zh-CN" dirty="0"/>
              <a:t> T</a:t>
            </a:r>
            <a:r>
              <a:rPr lang="en-US" altLang="zh-CN" baseline="-25000" dirty="0"/>
              <a:t>c</a:t>
            </a:r>
            <a:r>
              <a:rPr lang="en-US" altLang="zh-CN" dirty="0"/>
              <a:t>= P</a:t>
            </a:r>
            <a:r>
              <a:rPr lang="en-US" altLang="zh-CN" baseline="-25000" dirty="0"/>
              <a:t>a</a:t>
            </a:r>
            <a:r>
              <a:rPr lang="en-US" altLang="zh-CN" dirty="0"/>
              <a:t> V</a:t>
            </a:r>
            <a:r>
              <a:rPr lang="en-US" altLang="zh-CN" baseline="-25000" dirty="0"/>
              <a:t>a</a:t>
            </a:r>
            <a:r>
              <a:rPr lang="en-US" altLang="zh-CN" dirty="0"/>
              <a:t> P</a:t>
            </a:r>
            <a:r>
              <a:rPr lang="en-US" altLang="zh-CN" baseline="-25000" dirty="0"/>
              <a:t>c</a:t>
            </a:r>
            <a:r>
              <a:rPr lang="en-US" altLang="zh-CN" dirty="0"/>
              <a:t>V</a:t>
            </a:r>
            <a:r>
              <a:rPr lang="en-US" altLang="zh-CN" baseline="-25000" dirty="0"/>
              <a:t>c</a:t>
            </a:r>
            <a:r>
              <a:rPr lang="en-US" altLang="zh-CN" dirty="0"/>
              <a:t>/R</a:t>
            </a:r>
            <a:r>
              <a:rPr lang="en-US" altLang="zh-CN" baseline="30000" dirty="0"/>
              <a:t>2</a:t>
            </a:r>
            <a:r>
              <a:rPr lang="en-US" altLang="zh-CN" dirty="0"/>
              <a:t>=12×10</a:t>
            </a:r>
            <a:r>
              <a:rPr lang="en-US" altLang="zh-CN" baseline="30000" dirty="0"/>
              <a:t>4</a:t>
            </a:r>
            <a:r>
              <a:rPr lang="en-US" altLang="zh-CN" dirty="0"/>
              <a:t>/R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； </a:t>
            </a:r>
          </a:p>
          <a:p>
            <a:pPr eaLnBrk="1" hangingPunct="1">
              <a:buNone/>
            </a:pPr>
            <a:r>
              <a:rPr lang="en-US" altLang="zh-CN" dirty="0"/>
              <a:t>    T</a:t>
            </a:r>
            <a:r>
              <a:rPr lang="en-US" altLang="zh-CN" baseline="-25000" dirty="0"/>
              <a:t>d</a:t>
            </a:r>
            <a:r>
              <a:rPr lang="en-US" altLang="zh-CN" dirty="0"/>
              <a:t> T</a:t>
            </a:r>
            <a:r>
              <a:rPr lang="en-US" altLang="zh-CN" baseline="-25000" dirty="0"/>
              <a:t>b</a:t>
            </a:r>
            <a:r>
              <a:rPr lang="en-US" altLang="zh-CN" dirty="0"/>
              <a:t>= P</a:t>
            </a:r>
            <a:r>
              <a:rPr lang="en-US" altLang="zh-CN" baseline="-25000" dirty="0"/>
              <a:t>d</a:t>
            </a:r>
            <a:r>
              <a:rPr lang="en-US" altLang="zh-CN" dirty="0"/>
              <a:t>V</a:t>
            </a:r>
            <a:r>
              <a:rPr lang="en-US" altLang="zh-CN" baseline="-25000" dirty="0"/>
              <a:t>d</a:t>
            </a:r>
            <a:r>
              <a:rPr lang="en-US" altLang="zh-CN" dirty="0"/>
              <a:t> P</a:t>
            </a:r>
            <a:r>
              <a:rPr lang="en-US" altLang="zh-CN" baseline="-25000" dirty="0"/>
              <a:t>b</a:t>
            </a:r>
            <a:r>
              <a:rPr lang="en-US" altLang="zh-CN" dirty="0"/>
              <a:t>V</a:t>
            </a:r>
            <a:r>
              <a:rPr lang="en-US" altLang="zh-CN" baseline="-25000" dirty="0"/>
              <a:t>b</a:t>
            </a:r>
            <a:r>
              <a:rPr lang="en-US" altLang="zh-CN" dirty="0"/>
              <a:t>/R</a:t>
            </a:r>
            <a:r>
              <a:rPr lang="en-US" altLang="zh-CN" baseline="30000" dirty="0"/>
              <a:t>2</a:t>
            </a:r>
            <a:r>
              <a:rPr lang="en-US" altLang="zh-CN" dirty="0"/>
              <a:t>=12×10</a:t>
            </a:r>
            <a:r>
              <a:rPr lang="en-US" altLang="zh-CN" baseline="30000" dirty="0"/>
              <a:t>4</a:t>
            </a:r>
            <a:r>
              <a:rPr lang="en-US" altLang="zh-CN" dirty="0"/>
              <a:t>/R</a:t>
            </a:r>
            <a:r>
              <a:rPr lang="en-US" altLang="zh-CN" baseline="30000" dirty="0"/>
              <a:t>2</a:t>
            </a:r>
            <a:endParaRPr lang="zh-CN" altLang="zh-CN" dirty="0"/>
          </a:p>
          <a:p>
            <a:pPr eaLnBrk="1" hangingPunct="1">
              <a:buNone/>
            </a:pPr>
            <a:r>
              <a:rPr lang="en-US" altLang="zh-CN" dirty="0"/>
              <a:t>          ∴ T</a:t>
            </a:r>
            <a:r>
              <a:rPr lang="en-US" altLang="zh-CN" baseline="-25000" dirty="0"/>
              <a:t>a</a:t>
            </a:r>
            <a:r>
              <a:rPr lang="en-US" altLang="zh-CN" dirty="0"/>
              <a:t> T</a:t>
            </a:r>
            <a:r>
              <a:rPr lang="en-US" altLang="zh-CN" baseline="-25000" dirty="0"/>
              <a:t>c</a:t>
            </a:r>
            <a:r>
              <a:rPr lang="en-US" altLang="zh-CN" dirty="0"/>
              <a:t>= T</a:t>
            </a:r>
            <a:r>
              <a:rPr lang="en-US" altLang="zh-CN" baseline="-25000" dirty="0"/>
              <a:t>b</a:t>
            </a:r>
            <a:r>
              <a:rPr lang="en-US" altLang="zh-CN" dirty="0"/>
              <a:t> T</a:t>
            </a:r>
            <a:r>
              <a:rPr lang="en-US" altLang="zh-CN" baseline="-25000" dirty="0"/>
              <a:t>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30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6246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1638300" y="703263"/>
          <a:ext cx="4127500" cy="468312"/>
        </p:xfrm>
        <a:graphic>
          <a:graphicData uri="http://schemas.openxmlformats.org/presentationml/2006/ole">
            <p:oleObj spid="_x0000_s21545" r:id="rId3" imgW="1765300" imgH="2032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0350" y="633413"/>
            <a:ext cx="10668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</a:p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31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63498" name="TextBox 2"/>
          <p:cNvSpPr txBox="1"/>
          <p:nvPr/>
        </p:nvSpPr>
        <p:spPr>
          <a:xfrm>
            <a:off x="714375" y="357188"/>
            <a:ext cx="8215313" cy="390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一卡诺热机（可逆的）当高温热源温度为</a:t>
            </a:r>
            <a:r>
              <a:rPr lang="en-US" altLang="zh-CN" sz="2800" dirty="0">
                <a:latin typeface="Times New Roman" panose="02020603050405020304" pitchFamily="18" charset="0"/>
              </a:rPr>
              <a:t>127</a:t>
            </a:r>
            <a:r>
              <a:rPr lang="zh-CN" altLang="en-US" sz="2800" dirty="0">
                <a:latin typeface="Times New Roman" panose="02020603050405020304" pitchFamily="18" charset="0"/>
              </a:rPr>
              <a:t>℃，低温热源温度为</a:t>
            </a:r>
            <a:r>
              <a:rPr lang="en-US" altLang="zh-CN" sz="2800" dirty="0">
                <a:latin typeface="Times New Roman" panose="02020603050405020304" pitchFamily="18" charset="0"/>
              </a:rPr>
              <a:t>27</a:t>
            </a:r>
            <a:r>
              <a:rPr lang="zh-CN" altLang="en-US" sz="2800" dirty="0">
                <a:latin typeface="Times New Roman" panose="02020603050405020304" pitchFamily="18" charset="0"/>
              </a:rPr>
              <a:t>℃时，其每次循环对外作的净功为</a:t>
            </a:r>
            <a:r>
              <a:rPr lang="en-US" altLang="zh-CN" sz="2800" dirty="0">
                <a:latin typeface="Times New Roman" panose="02020603050405020304" pitchFamily="18" charset="0"/>
              </a:rPr>
              <a:t>8000J</a:t>
            </a:r>
            <a:r>
              <a:rPr lang="zh-CN" altLang="en-US" sz="2800" dirty="0">
                <a:latin typeface="Times New Roman" panose="02020603050405020304" pitchFamily="18" charset="0"/>
              </a:rPr>
              <a:t>，今维持低温热源温度不变，提高高温热源的温度，使其每次循环对外作的净功为</a:t>
            </a:r>
            <a:r>
              <a:rPr lang="en-US" altLang="zh-CN" sz="2800" dirty="0">
                <a:latin typeface="Times New Roman" panose="02020603050405020304" pitchFamily="18" charset="0"/>
              </a:rPr>
              <a:t>10000J</a:t>
            </a:r>
            <a:r>
              <a:rPr lang="zh-CN" altLang="en-US" sz="2800" dirty="0">
                <a:latin typeface="Times New Roman" panose="02020603050405020304" pitchFamily="18" charset="0"/>
              </a:rPr>
              <a:t>，若两个卡诺循环都工作在相同的两条绝热线之间，试求：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）第二个循环热机的效率；</a:t>
            </a:r>
            <a:r>
              <a:rPr lang="en-US" altLang="zh-CN" sz="2800" dirty="0">
                <a:latin typeface="Times New Roman" panose="02020603050405020304" pitchFamily="18" charset="0"/>
              </a:rPr>
              <a:t>  (2)</a:t>
            </a:r>
            <a:r>
              <a:rPr lang="zh-CN" altLang="en-US" sz="2800" dirty="0">
                <a:latin typeface="Times New Roman" panose="02020603050405020304" pitchFamily="18" charset="0"/>
              </a:rPr>
              <a:t>第二个循环高温热源的温度。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3499" name="Group 30"/>
          <p:cNvGrpSpPr/>
          <p:nvPr/>
        </p:nvGrpSpPr>
        <p:grpSpPr>
          <a:xfrm>
            <a:off x="5141913" y="3700463"/>
            <a:ext cx="3287712" cy="2379662"/>
            <a:chOff x="3168" y="1728"/>
            <a:chExt cx="2256" cy="1776"/>
          </a:xfrm>
        </p:grpSpPr>
        <p:grpSp>
          <p:nvGrpSpPr>
            <p:cNvPr id="63501" name="Group 31"/>
            <p:cNvGrpSpPr/>
            <p:nvPr/>
          </p:nvGrpSpPr>
          <p:grpSpPr>
            <a:xfrm>
              <a:off x="3168" y="1728"/>
              <a:ext cx="2112" cy="1776"/>
              <a:chOff x="624" y="1824"/>
              <a:chExt cx="2112" cy="1776"/>
            </a:xfrm>
          </p:grpSpPr>
          <p:sp>
            <p:nvSpPr>
              <p:cNvPr id="63508" name="Line 33"/>
              <p:cNvSpPr/>
              <p:nvPr/>
            </p:nvSpPr>
            <p:spPr>
              <a:xfrm flipV="1">
                <a:off x="864" y="1824"/>
                <a:ext cx="0" cy="15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63509" name="Line 34"/>
              <p:cNvSpPr/>
              <p:nvPr/>
            </p:nvSpPr>
            <p:spPr>
              <a:xfrm>
                <a:off x="864" y="3360"/>
                <a:ext cx="1872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3494" name="Object 35"/>
              <p:cNvGraphicFramePr>
                <a:graphicFrameLocks noChangeAspect="1"/>
              </p:cNvGraphicFramePr>
              <p:nvPr/>
            </p:nvGraphicFramePr>
            <p:xfrm>
              <a:off x="624" y="1872"/>
              <a:ext cx="226" cy="268"/>
            </p:xfrm>
            <a:graphic>
              <a:graphicData uri="http://schemas.openxmlformats.org/presentationml/2006/ole">
                <p:oleObj spid="_x0000_s22809" r:id="rId3" imgW="203112" imgH="241195" progId="">
                  <p:embed/>
                </p:oleObj>
              </a:graphicData>
            </a:graphic>
          </p:graphicFrame>
          <p:graphicFrame>
            <p:nvGraphicFramePr>
              <p:cNvPr id="63495" name="Object 36"/>
              <p:cNvGraphicFramePr>
                <a:graphicFrameLocks noChangeAspect="1"/>
              </p:cNvGraphicFramePr>
              <p:nvPr/>
            </p:nvGraphicFramePr>
            <p:xfrm>
              <a:off x="864" y="3360"/>
              <a:ext cx="187" cy="216"/>
            </p:xfrm>
            <a:graphic>
              <a:graphicData uri="http://schemas.openxmlformats.org/presentationml/2006/ole">
                <p:oleObj spid="_x0000_s22810" r:id="rId4" imgW="164957" imgH="190335" progId="">
                  <p:embed/>
                </p:oleObj>
              </a:graphicData>
            </a:graphic>
          </p:graphicFrame>
          <p:graphicFrame>
            <p:nvGraphicFramePr>
              <p:cNvPr id="63496" name="Object 37"/>
              <p:cNvGraphicFramePr>
                <a:graphicFrameLocks noChangeAspect="1"/>
              </p:cNvGraphicFramePr>
              <p:nvPr/>
            </p:nvGraphicFramePr>
            <p:xfrm>
              <a:off x="2405" y="3360"/>
              <a:ext cx="215" cy="240"/>
            </p:xfrm>
            <a:graphic>
              <a:graphicData uri="http://schemas.openxmlformats.org/presentationml/2006/ole">
                <p:oleObj spid="_x0000_s22811" r:id="rId5" imgW="215713" imgH="241091" progId="">
                  <p:embed/>
                </p:oleObj>
              </a:graphicData>
            </a:graphic>
          </p:graphicFrame>
        </p:grpSp>
        <p:sp>
          <p:nvSpPr>
            <p:cNvPr id="63502" name="Freeform 38" descr="浅色下对角线"/>
            <p:cNvSpPr/>
            <p:nvPr/>
          </p:nvSpPr>
          <p:spPr>
            <a:xfrm>
              <a:off x="3798" y="1794"/>
              <a:ext cx="570" cy="1292"/>
            </a:xfrm>
            <a:custGeom>
              <a:avLst/>
              <a:gdLst>
                <a:gd name="txL" fmla="*/ 0 w 570"/>
                <a:gd name="txT" fmla="*/ 0 h 1292"/>
                <a:gd name="txR" fmla="*/ 570 w 570"/>
                <a:gd name="txB" fmla="*/ 1292 h 1292"/>
              </a:gdLst>
              <a:ahLst/>
              <a:cxnLst>
                <a:cxn ang="0">
                  <a:pos x="60" y="150"/>
                </a:cxn>
                <a:cxn ang="0">
                  <a:pos x="162" y="390"/>
                </a:cxn>
                <a:cxn ang="0">
                  <a:pos x="248" y="572"/>
                </a:cxn>
                <a:cxn ang="0">
                  <a:pos x="330" y="723"/>
                </a:cxn>
                <a:cxn ang="0">
                  <a:pos x="397" y="962"/>
                </a:cxn>
                <a:cxn ang="0">
                  <a:pos x="570" y="1292"/>
                </a:cxn>
                <a:cxn ang="0">
                  <a:pos x="344" y="1182"/>
                </a:cxn>
                <a:cxn ang="0">
                  <a:pos x="241" y="1113"/>
                </a:cxn>
                <a:cxn ang="0">
                  <a:pos x="145" y="839"/>
                </a:cxn>
                <a:cxn ang="0">
                  <a:pos x="69" y="496"/>
                </a:cxn>
                <a:cxn ang="0">
                  <a:pos x="0" y="0"/>
                </a:cxn>
              </a:cxnLst>
              <a:rect l="txL" t="txT" r="txR" b="txB"/>
              <a:pathLst>
                <a:path w="570" h="1292">
                  <a:moveTo>
                    <a:pt x="60" y="150"/>
                  </a:moveTo>
                  <a:lnTo>
                    <a:pt x="162" y="390"/>
                  </a:lnTo>
                  <a:lnTo>
                    <a:pt x="248" y="572"/>
                  </a:lnTo>
                  <a:lnTo>
                    <a:pt x="330" y="723"/>
                  </a:lnTo>
                  <a:lnTo>
                    <a:pt x="397" y="962"/>
                  </a:lnTo>
                  <a:lnTo>
                    <a:pt x="570" y="1292"/>
                  </a:lnTo>
                  <a:lnTo>
                    <a:pt x="344" y="1182"/>
                  </a:lnTo>
                  <a:lnTo>
                    <a:pt x="241" y="1113"/>
                  </a:lnTo>
                  <a:lnTo>
                    <a:pt x="145" y="839"/>
                  </a:lnTo>
                  <a:lnTo>
                    <a:pt x="69" y="496"/>
                  </a:lnTo>
                  <a:lnTo>
                    <a:pt x="0" y="0"/>
                  </a:lnTo>
                </a:path>
              </a:pathLst>
            </a:custGeom>
            <a:pattFill prst="ltDnDiag">
              <a:fgClr>
                <a:srgbClr val="FF33CC"/>
              </a:fgClr>
              <a:bgClr>
                <a:schemeClr val="bg1"/>
              </a:bgClr>
            </a:pattFill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03" name="Freeform 40"/>
            <p:cNvSpPr/>
            <p:nvPr/>
          </p:nvSpPr>
          <p:spPr>
            <a:xfrm>
              <a:off x="3573" y="1824"/>
              <a:ext cx="1734" cy="1373"/>
            </a:xfrm>
            <a:custGeom>
              <a:avLst/>
              <a:gdLst>
                <a:gd name="txL" fmla="*/ 0 w 1734"/>
                <a:gd name="txT" fmla="*/ 0 h 1373"/>
                <a:gd name="txR" fmla="*/ 1734 w 1734"/>
                <a:gd name="txB" fmla="*/ 1373 h 1373"/>
              </a:gdLst>
              <a:ahLst/>
              <a:cxnLst>
                <a:cxn ang="0">
                  <a:pos x="0" y="0"/>
                </a:cxn>
                <a:cxn ang="0">
                  <a:pos x="68" y="295"/>
                </a:cxn>
                <a:cxn ang="0">
                  <a:pos x="157" y="603"/>
                </a:cxn>
                <a:cxn ang="0">
                  <a:pos x="301" y="891"/>
                </a:cxn>
                <a:cxn ang="0">
                  <a:pos x="713" y="1221"/>
                </a:cxn>
                <a:cxn ang="0">
                  <a:pos x="1419" y="1351"/>
                </a:cxn>
                <a:cxn ang="0">
                  <a:pos x="1734" y="1351"/>
                </a:cxn>
              </a:cxnLst>
              <a:rect l="txL" t="txT" r="txR" b="txB"/>
              <a:pathLst>
                <a:path w="1734" h="1373">
                  <a:moveTo>
                    <a:pt x="0" y="0"/>
                  </a:moveTo>
                  <a:cubicBezTo>
                    <a:pt x="11" y="49"/>
                    <a:pt x="42" y="194"/>
                    <a:pt x="68" y="295"/>
                  </a:cubicBezTo>
                  <a:cubicBezTo>
                    <a:pt x="94" y="396"/>
                    <a:pt x="118" y="504"/>
                    <a:pt x="157" y="603"/>
                  </a:cubicBezTo>
                  <a:cubicBezTo>
                    <a:pt x="196" y="702"/>
                    <a:pt x="208" y="788"/>
                    <a:pt x="301" y="891"/>
                  </a:cubicBezTo>
                  <a:cubicBezTo>
                    <a:pt x="394" y="994"/>
                    <a:pt x="527" y="1144"/>
                    <a:pt x="713" y="1221"/>
                  </a:cubicBezTo>
                  <a:cubicBezTo>
                    <a:pt x="899" y="1298"/>
                    <a:pt x="1249" y="1329"/>
                    <a:pt x="1419" y="1351"/>
                  </a:cubicBezTo>
                  <a:cubicBezTo>
                    <a:pt x="1589" y="1373"/>
                    <a:pt x="1669" y="1351"/>
                    <a:pt x="1734" y="135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0" name="Object 41"/>
            <p:cNvGraphicFramePr>
              <a:graphicFrameLocks noChangeAspect="1"/>
            </p:cNvGraphicFramePr>
            <p:nvPr/>
          </p:nvGraphicFramePr>
          <p:xfrm>
            <a:off x="5226" y="2829"/>
            <a:ext cx="198" cy="296"/>
          </p:xfrm>
          <a:graphic>
            <a:graphicData uri="http://schemas.openxmlformats.org/presentationml/2006/ole">
              <p:oleObj spid="_x0000_s22812" r:id="rId6" imgW="139700" imgH="228600" progId="">
                <p:embed/>
              </p:oleObj>
            </a:graphicData>
          </a:graphic>
        </p:graphicFrame>
        <p:graphicFrame>
          <p:nvGraphicFramePr>
            <p:cNvPr id="63491" name="Object 42"/>
            <p:cNvGraphicFramePr>
              <a:graphicFrameLocks noChangeAspect="1"/>
            </p:cNvGraphicFramePr>
            <p:nvPr/>
          </p:nvGraphicFramePr>
          <p:xfrm>
            <a:off x="3529" y="2245"/>
            <a:ext cx="158" cy="347"/>
          </p:xfrm>
          <a:graphic>
            <a:graphicData uri="http://schemas.openxmlformats.org/presentationml/2006/ole">
              <p:oleObj spid="_x0000_s22813" r:id="rId7" imgW="164885" imgH="228303" progId="">
                <p:embed/>
              </p:oleObj>
            </a:graphicData>
          </a:graphic>
        </p:graphicFrame>
        <p:sp>
          <p:nvSpPr>
            <p:cNvPr id="63504" name="Line 43"/>
            <p:cNvSpPr/>
            <p:nvPr/>
          </p:nvSpPr>
          <p:spPr>
            <a:xfrm>
              <a:off x="3888" y="2400"/>
              <a:ext cx="48" cy="192"/>
            </a:xfrm>
            <a:prstGeom prst="line">
              <a:avLst/>
            </a:prstGeom>
            <a:ln w="28575" cap="flat" cmpd="sng">
              <a:solidFill>
                <a:srgbClr val="CC0099"/>
              </a:solidFill>
              <a:prstDash val="solid"/>
              <a:headEnd type="triangle" w="med" len="med"/>
              <a:tailEnd type="none" w="sm" len="lg"/>
            </a:ln>
          </p:spPr>
        </p:sp>
        <p:sp>
          <p:nvSpPr>
            <p:cNvPr id="63505" name="Line 45"/>
            <p:cNvSpPr/>
            <p:nvPr/>
          </p:nvSpPr>
          <p:spPr>
            <a:xfrm flipH="1" flipV="1">
              <a:off x="4176" y="2688"/>
              <a:ext cx="48" cy="144"/>
            </a:xfrm>
            <a:prstGeom prst="line">
              <a:avLst/>
            </a:prstGeom>
            <a:ln w="28575" cap="flat" cmpd="sng">
              <a:solidFill>
                <a:srgbClr val="CC0099"/>
              </a:solidFill>
              <a:prstDash val="solid"/>
              <a:headEnd type="triangle" w="med" len="med"/>
              <a:tailEnd type="none" w="sm" len="lg"/>
            </a:ln>
          </p:spPr>
        </p:sp>
        <p:sp>
          <p:nvSpPr>
            <p:cNvPr id="63506" name="Freeform 46"/>
            <p:cNvSpPr/>
            <p:nvPr/>
          </p:nvSpPr>
          <p:spPr>
            <a:xfrm>
              <a:off x="3792" y="1776"/>
              <a:ext cx="1413" cy="1147"/>
            </a:xfrm>
            <a:custGeom>
              <a:avLst/>
              <a:gdLst>
                <a:gd name="txL" fmla="*/ 0 w 1413"/>
                <a:gd name="txT" fmla="*/ 0 h 1147"/>
                <a:gd name="txR" fmla="*/ 1413 w 1413"/>
                <a:gd name="txB" fmla="*/ 1147 h 1147"/>
              </a:gdLst>
              <a:ahLst/>
              <a:cxnLst>
                <a:cxn ang="0">
                  <a:pos x="0" y="0"/>
                </a:cxn>
                <a:cxn ang="0">
                  <a:pos x="219" y="494"/>
                </a:cxn>
                <a:cxn ang="0">
                  <a:pos x="411" y="795"/>
                </a:cxn>
                <a:cxn ang="0">
                  <a:pos x="754" y="1001"/>
                </a:cxn>
                <a:cxn ang="0">
                  <a:pos x="1097" y="1104"/>
                </a:cxn>
                <a:cxn ang="0">
                  <a:pos x="1344" y="1140"/>
                </a:cxn>
                <a:cxn ang="0">
                  <a:pos x="1413" y="1145"/>
                </a:cxn>
              </a:cxnLst>
              <a:rect l="txL" t="txT" r="txR" b="txB"/>
              <a:pathLst>
                <a:path w="1413" h="1147">
                  <a:moveTo>
                    <a:pt x="0" y="0"/>
                  </a:moveTo>
                  <a:cubicBezTo>
                    <a:pt x="36" y="82"/>
                    <a:pt x="150" y="361"/>
                    <a:pt x="219" y="494"/>
                  </a:cubicBezTo>
                  <a:cubicBezTo>
                    <a:pt x="288" y="627"/>
                    <a:pt x="322" y="710"/>
                    <a:pt x="411" y="795"/>
                  </a:cubicBezTo>
                  <a:cubicBezTo>
                    <a:pt x="500" y="880"/>
                    <a:pt x="640" y="950"/>
                    <a:pt x="754" y="1001"/>
                  </a:cubicBezTo>
                  <a:cubicBezTo>
                    <a:pt x="868" y="1052"/>
                    <a:pt x="999" y="1081"/>
                    <a:pt x="1097" y="1104"/>
                  </a:cubicBezTo>
                  <a:cubicBezTo>
                    <a:pt x="1195" y="1127"/>
                    <a:pt x="1291" y="1133"/>
                    <a:pt x="1344" y="1140"/>
                  </a:cubicBezTo>
                  <a:cubicBezTo>
                    <a:pt x="1397" y="1147"/>
                    <a:pt x="1399" y="1144"/>
                    <a:pt x="1413" y="114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2" name="Object 49"/>
            <p:cNvGraphicFramePr>
              <a:graphicFrameLocks noChangeAspect="1"/>
            </p:cNvGraphicFramePr>
            <p:nvPr/>
          </p:nvGraphicFramePr>
          <p:xfrm>
            <a:off x="3936" y="2448"/>
            <a:ext cx="190" cy="277"/>
          </p:xfrm>
          <a:graphic>
            <a:graphicData uri="http://schemas.openxmlformats.org/presentationml/2006/ole">
              <p:oleObj spid="_x0000_s22814" r:id="rId8" imgW="266353" imgH="317087" progId="">
                <p:embed/>
              </p:oleObj>
            </a:graphicData>
          </a:graphic>
        </p:graphicFrame>
        <p:sp>
          <p:nvSpPr>
            <p:cNvPr id="63507" name="Freeform 50"/>
            <p:cNvSpPr/>
            <p:nvPr/>
          </p:nvSpPr>
          <p:spPr>
            <a:xfrm>
              <a:off x="4005" y="1803"/>
              <a:ext cx="1145" cy="899"/>
            </a:xfrm>
            <a:custGeom>
              <a:avLst/>
              <a:gdLst>
                <a:gd name="txL" fmla="*/ 0 w 1145"/>
                <a:gd name="txT" fmla="*/ 0 h 899"/>
                <a:gd name="txR" fmla="*/ 1145 w 1145"/>
                <a:gd name="txB" fmla="*/ 899 h 899"/>
              </a:gdLst>
              <a:ahLst/>
              <a:cxnLst>
                <a:cxn ang="0">
                  <a:pos x="0" y="0"/>
                </a:cxn>
                <a:cxn ang="0">
                  <a:pos x="137" y="282"/>
                </a:cxn>
                <a:cxn ang="0">
                  <a:pos x="301" y="515"/>
                </a:cxn>
                <a:cxn ang="0">
                  <a:pos x="617" y="727"/>
                </a:cxn>
                <a:cxn ang="0">
                  <a:pos x="1145" y="899"/>
                </a:cxn>
              </a:cxnLst>
              <a:rect l="txL" t="txT" r="txR" b="txB"/>
              <a:pathLst>
                <a:path w="1145" h="899">
                  <a:moveTo>
                    <a:pt x="0" y="0"/>
                  </a:moveTo>
                  <a:cubicBezTo>
                    <a:pt x="23" y="47"/>
                    <a:pt x="87" y="196"/>
                    <a:pt x="137" y="282"/>
                  </a:cubicBezTo>
                  <a:cubicBezTo>
                    <a:pt x="187" y="368"/>
                    <a:pt x="221" y="441"/>
                    <a:pt x="301" y="515"/>
                  </a:cubicBezTo>
                  <a:cubicBezTo>
                    <a:pt x="381" y="589"/>
                    <a:pt x="476" y="663"/>
                    <a:pt x="617" y="727"/>
                  </a:cubicBezTo>
                  <a:cubicBezTo>
                    <a:pt x="758" y="791"/>
                    <a:pt x="1035" y="863"/>
                    <a:pt x="1145" y="899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3" name="Object 51"/>
            <p:cNvGraphicFramePr>
              <a:graphicFrameLocks noChangeAspect="1"/>
            </p:cNvGraphicFramePr>
            <p:nvPr/>
          </p:nvGraphicFramePr>
          <p:xfrm>
            <a:off x="4149" y="1739"/>
            <a:ext cx="294" cy="503"/>
          </p:xfrm>
          <a:graphic>
            <a:graphicData uri="http://schemas.openxmlformats.org/presentationml/2006/ole">
              <p:oleObj spid="_x0000_s22815" r:id="rId9" imgW="177492" imgH="278916" progId="">
                <p:embed/>
              </p:oleObj>
            </a:graphicData>
          </a:graphic>
        </p:graphicFrame>
      </p:grpSp>
      <p:cxnSp>
        <p:nvCxnSpPr>
          <p:cNvPr id="63500" name="直接箭头连接符 49"/>
          <p:cNvCxnSpPr/>
          <p:nvPr/>
        </p:nvCxnSpPr>
        <p:spPr>
          <a:xfrm>
            <a:off x="6643688" y="4929188"/>
            <a:ext cx="914400" cy="914400"/>
          </a:xfrm>
          <a:prstGeom prst="straightConnector1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32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64516" name="Text Box 482"/>
          <p:cNvSpPr txBox="1"/>
          <p:nvPr/>
        </p:nvSpPr>
        <p:spPr>
          <a:xfrm>
            <a:off x="539750" y="688975"/>
            <a:ext cx="82931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一定量的理想气体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由状态 </a:t>
            </a:r>
            <a:r>
              <a:rPr lang="en-US" altLang="zh-CN" sz="3200" i="1" dirty="0">
                <a:solidFill>
                  <a:srgbClr val="000404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经 </a:t>
            </a:r>
            <a:r>
              <a:rPr lang="en-US" altLang="zh-CN" sz="3200" i="1" dirty="0">
                <a:solidFill>
                  <a:srgbClr val="000404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到达 </a:t>
            </a:r>
            <a:r>
              <a:rPr lang="en-US" altLang="zh-CN" sz="3200" i="1" dirty="0">
                <a:solidFill>
                  <a:srgbClr val="000404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4517" name="Text Box 483"/>
          <p:cNvSpPr txBox="1"/>
          <p:nvPr/>
        </p:nvSpPr>
        <p:spPr>
          <a:xfrm>
            <a:off x="539750" y="1193800"/>
            <a:ext cx="43703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在状态变化过程中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4518" name="Text Box 484"/>
          <p:cNvSpPr txBox="1"/>
          <p:nvPr/>
        </p:nvSpPr>
        <p:spPr>
          <a:xfrm>
            <a:off x="1116013" y="1714500"/>
            <a:ext cx="4195762" cy="2062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气体对外作的功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;    </a:t>
            </a:r>
          </a:p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气体内能的变化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; </a:t>
            </a:r>
          </a:p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气体吸收的热量。</a:t>
            </a:r>
          </a:p>
          <a:p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(1atm=1.013×10</a:t>
            </a:r>
            <a:r>
              <a:rPr lang="en-US" altLang="zh-CN" sz="3200" baseline="30000" dirty="0">
                <a:solidFill>
                  <a:srgbClr val="000404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Pa)</a:t>
            </a:r>
          </a:p>
        </p:txBody>
      </p:sp>
      <p:grpSp>
        <p:nvGrpSpPr>
          <p:cNvPr id="64519" name="Group 522"/>
          <p:cNvGrpSpPr/>
          <p:nvPr/>
        </p:nvGrpSpPr>
        <p:grpSpPr>
          <a:xfrm>
            <a:off x="5219700" y="1412875"/>
            <a:ext cx="3455988" cy="3527425"/>
            <a:chOff x="3470" y="1752"/>
            <a:chExt cx="2177" cy="2222"/>
          </a:xfrm>
        </p:grpSpPr>
        <p:sp>
          <p:nvSpPr>
            <p:cNvPr id="64522" name="Rectangle 521"/>
            <p:cNvSpPr/>
            <p:nvPr/>
          </p:nvSpPr>
          <p:spPr>
            <a:xfrm>
              <a:off x="3470" y="1752"/>
              <a:ext cx="2177" cy="222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4523" name="Group 485"/>
            <p:cNvGrpSpPr/>
            <p:nvPr/>
          </p:nvGrpSpPr>
          <p:grpSpPr>
            <a:xfrm>
              <a:off x="3600" y="1995"/>
              <a:ext cx="1902" cy="1749"/>
              <a:chOff x="3775" y="1355"/>
              <a:chExt cx="1902" cy="1749"/>
            </a:xfrm>
          </p:grpSpPr>
          <p:sp>
            <p:nvSpPr>
              <p:cNvPr id="64524" name="Line 486"/>
              <p:cNvSpPr/>
              <p:nvPr/>
            </p:nvSpPr>
            <p:spPr>
              <a:xfrm>
                <a:off x="3984" y="2880"/>
                <a:ext cx="1632" cy="0"/>
              </a:xfrm>
              <a:prstGeom prst="line">
                <a:avLst/>
              </a:prstGeom>
              <a:ln w="38100" cap="flat" cmpd="sng">
                <a:solidFill>
                  <a:srgbClr val="000404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4525" name="Line 487"/>
              <p:cNvSpPr/>
              <p:nvPr/>
            </p:nvSpPr>
            <p:spPr>
              <a:xfrm rot="-5400000">
                <a:off x="3264" y="2160"/>
                <a:ext cx="1440" cy="0"/>
              </a:xfrm>
              <a:prstGeom prst="line">
                <a:avLst/>
              </a:prstGeom>
              <a:ln w="38100" cap="flat" cmpd="sng">
                <a:solidFill>
                  <a:srgbClr val="000404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4526" name="Line 488"/>
              <p:cNvSpPr/>
              <p:nvPr/>
            </p:nvSpPr>
            <p:spPr>
              <a:xfrm rot="815868">
                <a:off x="4301" y="1836"/>
                <a:ext cx="930" cy="57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527" name="Line 489"/>
              <p:cNvSpPr/>
              <p:nvPr/>
            </p:nvSpPr>
            <p:spPr>
              <a:xfrm>
                <a:off x="4368" y="1776"/>
                <a:ext cx="0" cy="110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28" name="Line 490"/>
              <p:cNvSpPr/>
              <p:nvPr/>
            </p:nvSpPr>
            <p:spPr>
              <a:xfrm>
                <a:off x="5136" y="249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29" name="Line 491"/>
              <p:cNvSpPr/>
              <p:nvPr/>
            </p:nvSpPr>
            <p:spPr>
              <a:xfrm>
                <a:off x="4752" y="2112"/>
                <a:ext cx="0" cy="768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30" name="Line 492"/>
              <p:cNvSpPr/>
              <p:nvPr/>
            </p:nvSpPr>
            <p:spPr>
              <a:xfrm rot="-5400000">
                <a:off x="4560" y="1920"/>
                <a:ext cx="0" cy="1152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31" name="Line 493"/>
              <p:cNvSpPr/>
              <p:nvPr/>
            </p:nvSpPr>
            <p:spPr>
              <a:xfrm rot="-5400000">
                <a:off x="4344" y="1752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32" name="Line 494"/>
              <p:cNvSpPr/>
              <p:nvPr/>
            </p:nvSpPr>
            <p:spPr>
              <a:xfrm rot="-5400000">
                <a:off x="4176" y="153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4533" name="Text Box 495"/>
              <p:cNvSpPr txBox="1"/>
              <p:nvPr/>
            </p:nvSpPr>
            <p:spPr>
              <a:xfrm>
                <a:off x="4049" y="1355"/>
                <a:ext cx="58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(atm)</a:t>
                </a:r>
              </a:p>
            </p:txBody>
          </p:sp>
          <p:sp>
            <p:nvSpPr>
              <p:cNvPr id="64534" name="Text Box 496"/>
              <p:cNvSpPr txBox="1"/>
              <p:nvPr/>
            </p:nvSpPr>
            <p:spPr>
              <a:xfrm>
                <a:off x="5238" y="2592"/>
                <a:ext cx="439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(L)</a:t>
                </a:r>
              </a:p>
            </p:txBody>
          </p:sp>
          <p:sp>
            <p:nvSpPr>
              <p:cNvPr id="64535" name="Text Box 497"/>
              <p:cNvSpPr txBox="1"/>
              <p:nvPr/>
            </p:nvSpPr>
            <p:spPr>
              <a:xfrm>
                <a:off x="4368" y="151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64536" name="Text Box 498"/>
              <p:cNvSpPr txBox="1"/>
              <p:nvPr/>
            </p:nvSpPr>
            <p:spPr>
              <a:xfrm>
                <a:off x="4752" y="190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64537" name="Text Box 499"/>
              <p:cNvSpPr txBox="1"/>
              <p:nvPr/>
            </p:nvSpPr>
            <p:spPr>
              <a:xfrm>
                <a:off x="5162" y="2326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64538" name="Text Box 500"/>
              <p:cNvSpPr txBox="1"/>
              <p:nvPr/>
            </p:nvSpPr>
            <p:spPr>
              <a:xfrm>
                <a:off x="3775" y="2799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64539" name="Text Box 501"/>
              <p:cNvSpPr txBox="1"/>
              <p:nvPr/>
            </p:nvSpPr>
            <p:spPr>
              <a:xfrm>
                <a:off x="4287" y="2873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64540" name="Text Box 502"/>
              <p:cNvSpPr txBox="1"/>
              <p:nvPr/>
            </p:nvSpPr>
            <p:spPr>
              <a:xfrm>
                <a:off x="4660" y="2869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64541" name="Text Box 503"/>
              <p:cNvSpPr txBox="1"/>
              <p:nvPr/>
            </p:nvSpPr>
            <p:spPr>
              <a:xfrm>
                <a:off x="5070" y="2869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64542" name="Text Box 504"/>
              <p:cNvSpPr txBox="1"/>
              <p:nvPr/>
            </p:nvSpPr>
            <p:spPr>
              <a:xfrm>
                <a:off x="3799" y="2378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64543" name="Text Box 505"/>
              <p:cNvSpPr txBox="1"/>
              <p:nvPr/>
            </p:nvSpPr>
            <p:spPr>
              <a:xfrm>
                <a:off x="3788" y="1994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64544" name="Text Box 506"/>
              <p:cNvSpPr txBox="1"/>
              <p:nvPr/>
            </p:nvSpPr>
            <p:spPr>
              <a:xfrm>
                <a:off x="3788" y="1625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</p:grpSp>
      </p:grpSp>
      <p:sp>
        <p:nvSpPr>
          <p:cNvPr id="30" name="Text Box 507"/>
          <p:cNvSpPr txBox="1"/>
          <p:nvPr/>
        </p:nvSpPr>
        <p:spPr>
          <a:xfrm>
            <a:off x="1116013" y="4233863"/>
            <a:ext cx="38163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气体对外作的功为过程线下的面积</a:t>
            </a:r>
          </a:p>
        </p:txBody>
      </p:sp>
      <p:sp>
        <p:nvSpPr>
          <p:cNvPr id="31" name="Text Box 508"/>
          <p:cNvSpPr txBox="1"/>
          <p:nvPr/>
        </p:nvSpPr>
        <p:spPr>
          <a:xfrm>
            <a:off x="468313" y="4233863"/>
            <a:ext cx="8350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32" name="Object 509"/>
          <p:cNvGraphicFramePr>
            <a:graphicFrameLocks noChangeAspect="1"/>
          </p:cNvGraphicFramePr>
          <p:nvPr/>
        </p:nvGraphicFramePr>
        <p:xfrm>
          <a:off x="1857375" y="5500688"/>
          <a:ext cx="5000625" cy="642937"/>
        </p:xfrm>
        <a:graphic>
          <a:graphicData uri="http://schemas.openxmlformats.org/presentationml/2006/ole">
            <p:oleObj spid="_x0000_s23593" r:id="rId3" imgW="2120900" imgH="2286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33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65544" name="Text Box 573"/>
          <p:cNvSpPr txBox="1"/>
          <p:nvPr/>
        </p:nvSpPr>
        <p:spPr>
          <a:xfrm>
            <a:off x="611188" y="833438"/>
            <a:ext cx="553561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气体内能的变化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由图可知 </a:t>
            </a:r>
          </a:p>
        </p:txBody>
      </p:sp>
      <p:graphicFrame>
        <p:nvGraphicFramePr>
          <p:cNvPr id="6" name="Object 576"/>
          <p:cNvGraphicFramePr>
            <a:graphicFrameLocks noChangeAspect="1"/>
          </p:cNvGraphicFramePr>
          <p:nvPr/>
        </p:nvGraphicFramePr>
        <p:xfrm>
          <a:off x="1285875" y="2000250"/>
          <a:ext cx="2073275" cy="642938"/>
        </p:xfrm>
        <a:graphic>
          <a:graphicData uri="http://schemas.openxmlformats.org/presentationml/2006/ole">
            <p:oleObj spid="_x0000_s24777" r:id="rId3" imgW="876300" imgH="228600" progId="">
              <p:embed/>
            </p:oleObj>
          </a:graphicData>
        </a:graphic>
      </p:graphicFrame>
      <p:graphicFrame>
        <p:nvGraphicFramePr>
          <p:cNvPr id="7" name="Object 577"/>
          <p:cNvGraphicFramePr>
            <a:graphicFrameLocks noChangeAspect="1"/>
          </p:cNvGraphicFramePr>
          <p:nvPr/>
        </p:nvGraphicFramePr>
        <p:xfrm>
          <a:off x="1258888" y="2851150"/>
          <a:ext cx="1262062" cy="649288"/>
        </p:xfrm>
        <a:graphic>
          <a:graphicData uri="http://schemas.openxmlformats.org/presentationml/2006/ole">
            <p:oleObj spid="_x0000_s24778" r:id="rId4" imgW="9142200" imgH="4689720" progId="">
              <p:embed/>
            </p:oleObj>
          </a:graphicData>
        </a:graphic>
      </p:graphicFrame>
      <p:graphicFrame>
        <p:nvGraphicFramePr>
          <p:cNvPr id="8" name="Object 578"/>
          <p:cNvGraphicFramePr>
            <a:graphicFrameLocks noChangeAspect="1"/>
          </p:cNvGraphicFramePr>
          <p:nvPr/>
        </p:nvGraphicFramePr>
        <p:xfrm>
          <a:off x="2665413" y="2890838"/>
          <a:ext cx="1546225" cy="538162"/>
        </p:xfrm>
        <a:graphic>
          <a:graphicData uri="http://schemas.openxmlformats.org/presentationml/2006/ole">
            <p:oleObj spid="_x0000_s24779" r:id="rId5" imgW="12017880" imgH="4167720" progId="">
              <p:embed/>
            </p:oleObj>
          </a:graphicData>
        </a:graphic>
      </p:graphicFrame>
      <p:sp>
        <p:nvSpPr>
          <p:cNvPr id="9" name="Text Box 579"/>
          <p:cNvSpPr txBox="1"/>
          <p:nvPr/>
        </p:nvSpPr>
        <p:spPr>
          <a:xfrm>
            <a:off x="1265238" y="3789363"/>
            <a:ext cx="382111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气体吸收的热量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由 </a:t>
            </a:r>
          </a:p>
        </p:txBody>
      </p:sp>
      <p:graphicFrame>
        <p:nvGraphicFramePr>
          <p:cNvPr id="10" name="Object 580"/>
          <p:cNvGraphicFramePr>
            <a:graphicFrameLocks noChangeAspect="1"/>
          </p:cNvGraphicFramePr>
          <p:nvPr/>
        </p:nvGraphicFramePr>
        <p:xfrm>
          <a:off x="1619250" y="4643438"/>
          <a:ext cx="2232025" cy="585787"/>
        </p:xfrm>
        <a:graphic>
          <a:graphicData uri="http://schemas.openxmlformats.org/presentationml/2006/ole">
            <p:oleObj spid="_x0000_s24780" r:id="rId6" imgW="15939360" imgH="4167720" progId="">
              <p:embed/>
            </p:oleObj>
          </a:graphicData>
        </a:graphic>
      </p:graphicFrame>
      <p:sp>
        <p:nvSpPr>
          <p:cNvPr id="11" name="Text Box 581"/>
          <p:cNvSpPr txBox="1"/>
          <p:nvPr/>
        </p:nvSpPr>
        <p:spPr>
          <a:xfrm>
            <a:off x="827088" y="5295900"/>
            <a:ext cx="6985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12" name="Object 582"/>
          <p:cNvGraphicFramePr>
            <a:graphicFrameLocks noChangeAspect="1"/>
          </p:cNvGraphicFramePr>
          <p:nvPr/>
        </p:nvGraphicFramePr>
        <p:xfrm>
          <a:off x="1635125" y="5295900"/>
          <a:ext cx="3351213" cy="581025"/>
        </p:xfrm>
        <a:graphic>
          <a:graphicData uri="http://schemas.openxmlformats.org/presentationml/2006/ole">
            <p:oleObj spid="_x0000_s24781" r:id="rId7" imgW="27181080" imgH="4689720" progId="">
              <p:embed/>
            </p:oleObj>
          </a:graphicData>
        </a:graphic>
      </p:graphicFrame>
      <p:sp>
        <p:nvSpPr>
          <p:cNvPr id="13" name="Text Box 583"/>
          <p:cNvSpPr txBox="1"/>
          <p:nvPr/>
        </p:nvSpPr>
        <p:spPr>
          <a:xfrm>
            <a:off x="684213" y="3789363"/>
            <a:ext cx="8604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(3)  </a:t>
            </a:r>
          </a:p>
        </p:txBody>
      </p:sp>
      <p:grpSp>
        <p:nvGrpSpPr>
          <p:cNvPr id="65548" name="Group 606"/>
          <p:cNvGrpSpPr/>
          <p:nvPr/>
        </p:nvGrpSpPr>
        <p:grpSpPr>
          <a:xfrm>
            <a:off x="5219700" y="1412875"/>
            <a:ext cx="3455988" cy="3527425"/>
            <a:chOff x="3470" y="1752"/>
            <a:chExt cx="2177" cy="2222"/>
          </a:xfrm>
        </p:grpSpPr>
        <p:sp>
          <p:nvSpPr>
            <p:cNvPr id="65549" name="Rectangle 607"/>
            <p:cNvSpPr/>
            <p:nvPr/>
          </p:nvSpPr>
          <p:spPr>
            <a:xfrm>
              <a:off x="3470" y="1752"/>
              <a:ext cx="2177" cy="222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5550" name="Group 608"/>
            <p:cNvGrpSpPr/>
            <p:nvPr/>
          </p:nvGrpSpPr>
          <p:grpSpPr>
            <a:xfrm>
              <a:off x="3600" y="1995"/>
              <a:ext cx="1902" cy="1749"/>
              <a:chOff x="3775" y="1355"/>
              <a:chExt cx="1902" cy="1749"/>
            </a:xfrm>
          </p:grpSpPr>
          <p:sp>
            <p:nvSpPr>
              <p:cNvPr id="65551" name="Line 609"/>
              <p:cNvSpPr/>
              <p:nvPr/>
            </p:nvSpPr>
            <p:spPr>
              <a:xfrm>
                <a:off x="3984" y="2880"/>
                <a:ext cx="1632" cy="0"/>
              </a:xfrm>
              <a:prstGeom prst="line">
                <a:avLst/>
              </a:prstGeom>
              <a:ln w="38100" cap="flat" cmpd="sng">
                <a:solidFill>
                  <a:srgbClr val="000404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5552" name="Line 610"/>
              <p:cNvSpPr/>
              <p:nvPr/>
            </p:nvSpPr>
            <p:spPr>
              <a:xfrm rot="-5400000">
                <a:off x="3264" y="2160"/>
                <a:ext cx="1440" cy="0"/>
              </a:xfrm>
              <a:prstGeom prst="line">
                <a:avLst/>
              </a:prstGeom>
              <a:ln w="38100" cap="flat" cmpd="sng">
                <a:solidFill>
                  <a:srgbClr val="000404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5553" name="Line 611"/>
              <p:cNvSpPr/>
              <p:nvPr/>
            </p:nvSpPr>
            <p:spPr>
              <a:xfrm rot="815868">
                <a:off x="4301" y="1836"/>
                <a:ext cx="930" cy="57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54" name="Line 612"/>
              <p:cNvSpPr/>
              <p:nvPr/>
            </p:nvSpPr>
            <p:spPr>
              <a:xfrm>
                <a:off x="4368" y="1776"/>
                <a:ext cx="0" cy="110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5" name="Line 613"/>
              <p:cNvSpPr/>
              <p:nvPr/>
            </p:nvSpPr>
            <p:spPr>
              <a:xfrm>
                <a:off x="5136" y="249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6" name="Line 614"/>
              <p:cNvSpPr/>
              <p:nvPr/>
            </p:nvSpPr>
            <p:spPr>
              <a:xfrm>
                <a:off x="4752" y="2112"/>
                <a:ext cx="0" cy="768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7" name="Line 615"/>
              <p:cNvSpPr/>
              <p:nvPr/>
            </p:nvSpPr>
            <p:spPr>
              <a:xfrm rot="-5400000">
                <a:off x="4560" y="1920"/>
                <a:ext cx="0" cy="1152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8" name="Line 616"/>
              <p:cNvSpPr/>
              <p:nvPr/>
            </p:nvSpPr>
            <p:spPr>
              <a:xfrm rot="-5400000">
                <a:off x="4344" y="1752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59" name="Line 617"/>
              <p:cNvSpPr/>
              <p:nvPr/>
            </p:nvSpPr>
            <p:spPr>
              <a:xfrm rot="-5400000">
                <a:off x="4176" y="153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5560" name="Text Box 618"/>
              <p:cNvSpPr txBox="1"/>
              <p:nvPr/>
            </p:nvSpPr>
            <p:spPr>
              <a:xfrm>
                <a:off x="4049" y="1355"/>
                <a:ext cx="58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(atm)</a:t>
                </a:r>
              </a:p>
            </p:txBody>
          </p:sp>
          <p:sp>
            <p:nvSpPr>
              <p:cNvPr id="65561" name="Text Box 619"/>
              <p:cNvSpPr txBox="1"/>
              <p:nvPr/>
            </p:nvSpPr>
            <p:spPr>
              <a:xfrm>
                <a:off x="5238" y="2592"/>
                <a:ext cx="439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(L)</a:t>
                </a:r>
              </a:p>
            </p:txBody>
          </p:sp>
          <p:sp>
            <p:nvSpPr>
              <p:cNvPr id="65562" name="Text Box 620"/>
              <p:cNvSpPr txBox="1"/>
              <p:nvPr/>
            </p:nvSpPr>
            <p:spPr>
              <a:xfrm>
                <a:off x="4368" y="151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65563" name="Text Box 621"/>
              <p:cNvSpPr txBox="1"/>
              <p:nvPr/>
            </p:nvSpPr>
            <p:spPr>
              <a:xfrm>
                <a:off x="4752" y="190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65564" name="Text Box 622"/>
              <p:cNvSpPr txBox="1"/>
              <p:nvPr/>
            </p:nvSpPr>
            <p:spPr>
              <a:xfrm>
                <a:off x="5162" y="2326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65565" name="Text Box 623"/>
              <p:cNvSpPr txBox="1"/>
              <p:nvPr/>
            </p:nvSpPr>
            <p:spPr>
              <a:xfrm>
                <a:off x="3775" y="2799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65566" name="Text Box 624"/>
              <p:cNvSpPr txBox="1"/>
              <p:nvPr/>
            </p:nvSpPr>
            <p:spPr>
              <a:xfrm>
                <a:off x="4287" y="2873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65567" name="Text Box 625"/>
              <p:cNvSpPr txBox="1"/>
              <p:nvPr/>
            </p:nvSpPr>
            <p:spPr>
              <a:xfrm>
                <a:off x="4660" y="2869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65568" name="Text Box 626"/>
              <p:cNvSpPr txBox="1"/>
              <p:nvPr/>
            </p:nvSpPr>
            <p:spPr>
              <a:xfrm>
                <a:off x="5070" y="2869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65569" name="Text Box 627"/>
              <p:cNvSpPr txBox="1"/>
              <p:nvPr/>
            </p:nvSpPr>
            <p:spPr>
              <a:xfrm>
                <a:off x="3799" y="2378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65570" name="Text Box 628"/>
              <p:cNvSpPr txBox="1"/>
              <p:nvPr/>
            </p:nvSpPr>
            <p:spPr>
              <a:xfrm>
                <a:off x="3788" y="1994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65571" name="Text Box 629"/>
              <p:cNvSpPr txBox="1"/>
              <p:nvPr/>
            </p:nvSpPr>
            <p:spPr>
              <a:xfrm>
                <a:off x="3788" y="1625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40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34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425" y="1230630"/>
            <a:ext cx="7943215" cy="3388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4" name="图片 4916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597" y="1196752"/>
            <a:ext cx="8862619" cy="3299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7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64" y="908720"/>
            <a:ext cx="8990332" cy="3888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9045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64704"/>
            <a:ext cx="8958230" cy="2322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3794796"/>
            <a:ext cx="8955843" cy="2586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0193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38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70658" name="Object 55"/>
          <p:cNvGraphicFramePr>
            <a:graphicFrameLocks noChangeAspect="1"/>
          </p:cNvGraphicFramePr>
          <p:nvPr/>
        </p:nvGraphicFramePr>
        <p:xfrm>
          <a:off x="1143000" y="928688"/>
          <a:ext cx="3017838" cy="815975"/>
        </p:xfrm>
        <a:graphic>
          <a:graphicData uri="http://schemas.openxmlformats.org/presentationml/2006/ole">
            <p:oleObj spid="_x0000_s25730" r:id="rId3" imgW="1004760" imgH="269280" progId="">
              <p:embed/>
            </p:oleObj>
          </a:graphicData>
        </a:graphic>
      </p:graphicFrame>
      <p:grpSp>
        <p:nvGrpSpPr>
          <p:cNvPr id="2" name="Group 32"/>
          <p:cNvGrpSpPr/>
          <p:nvPr/>
        </p:nvGrpSpPr>
        <p:grpSpPr>
          <a:xfrm>
            <a:off x="1214438" y="2428875"/>
            <a:ext cx="5322887" cy="2452688"/>
            <a:chOff x="748" y="708"/>
            <a:chExt cx="3353" cy="1545"/>
          </a:xfrm>
        </p:grpSpPr>
        <p:sp>
          <p:nvSpPr>
            <p:cNvPr id="70664" name="Text Box 5"/>
            <p:cNvSpPr txBox="1"/>
            <p:nvPr/>
          </p:nvSpPr>
          <p:spPr>
            <a:xfrm>
              <a:off x="748" y="708"/>
              <a:ext cx="52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sp>
          <p:nvSpPr>
            <p:cNvPr id="70665" name="Text Box 9"/>
            <p:cNvSpPr txBox="1"/>
            <p:nvPr/>
          </p:nvSpPr>
          <p:spPr>
            <a:xfrm>
              <a:off x="1701" y="708"/>
              <a:ext cx="68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70659" name="Object 11"/>
            <p:cNvGraphicFramePr>
              <a:graphicFrameLocks noChangeAspect="1"/>
            </p:cNvGraphicFramePr>
            <p:nvPr/>
          </p:nvGraphicFramePr>
          <p:xfrm>
            <a:off x="1104" y="759"/>
            <a:ext cx="589" cy="277"/>
          </p:xfrm>
          <a:graphic>
            <a:graphicData uri="http://schemas.openxmlformats.org/presentationml/2006/ole">
              <p:oleObj spid="_x0000_s25731" r:id="rId4" imgW="457002" imgH="215806" progId="">
                <p:embed/>
              </p:oleObj>
            </a:graphicData>
          </a:graphic>
        </p:graphicFrame>
        <p:sp>
          <p:nvSpPr>
            <p:cNvPr id="70666" name="Text Box 13"/>
            <p:cNvSpPr txBox="1"/>
            <p:nvPr/>
          </p:nvSpPr>
          <p:spPr>
            <a:xfrm>
              <a:off x="2458" y="1923"/>
              <a:ext cx="164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点的电势）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857250" y="0"/>
            <a:ext cx="26590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电势及电势的计算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6182963"/>
              </p:ext>
            </p:extLst>
          </p:nvPr>
        </p:nvGraphicFramePr>
        <p:xfrm>
          <a:off x="2420144" y="3074988"/>
          <a:ext cx="3017838" cy="815975"/>
        </p:xfrm>
        <a:graphic>
          <a:graphicData uri="http://schemas.openxmlformats.org/presentationml/2006/ole">
            <p:oleObj spid="_x0000_s25732" r:id="rId5" imgW="1004760" imgH="269280" progId="">
              <p:embed/>
            </p:oleObj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/>
          <a:srcRect t="62332" r="64129" b="21225"/>
          <a:stretch/>
        </p:blipFill>
        <p:spPr>
          <a:xfrm>
            <a:off x="611560" y="3992614"/>
            <a:ext cx="3501181" cy="112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15" y="689610"/>
            <a:ext cx="7514590" cy="525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just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just" eaLnBrk="1" hangingPunct="1"/>
              <a:t>4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3083" name="Rectangle 2"/>
          <p:cNvSpPr/>
          <p:nvPr/>
        </p:nvSpPr>
        <p:spPr>
          <a:xfrm>
            <a:off x="0" y="0"/>
            <a:ext cx="184150" cy="461963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just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1714500" y="4714875"/>
          <a:ext cx="3500438" cy="1143000"/>
        </p:xfrm>
        <a:graphic>
          <a:graphicData uri="http://schemas.openxmlformats.org/presentationml/2006/ole">
            <p:oleObj spid="_x0000_s5441" r:id="rId3" imgW="1485255" imgH="482391" progId="">
              <p:embed/>
            </p:oleObj>
          </a:graphicData>
        </a:graphic>
      </p:graphicFrame>
      <p:sp>
        <p:nvSpPr>
          <p:cNvPr id="3084" name="TextBox 4"/>
          <p:cNvSpPr txBox="1"/>
          <p:nvPr/>
        </p:nvSpPr>
        <p:spPr>
          <a:xfrm>
            <a:off x="214313" y="428625"/>
            <a:ext cx="8929687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一质点沿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轴运动，其加速度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的关系为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a=</a:t>
            </a:r>
            <a:r>
              <a:rPr lang="en-US" altLang="zh-CN" sz="2800" dirty="0">
                <a:latin typeface="Times New Roman" panose="02020603050405020304" pitchFamily="18" charset="0"/>
              </a:rPr>
              <a:t>3+6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SI</a:t>
            </a:r>
            <a:r>
              <a:rPr lang="zh-CN" altLang="en-US" sz="2800" dirty="0">
                <a:latin typeface="Times New Roman" panose="02020603050405020304" pitchFamily="18" charset="0"/>
              </a:rPr>
              <a:t>），如果质点在原点处的速度为零，试求其在任意位置处的速度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x)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3085" name="矩形 5"/>
          <p:cNvSpPr/>
          <p:nvPr/>
        </p:nvSpPr>
        <p:spPr>
          <a:xfrm>
            <a:off x="571500" y="2500313"/>
            <a:ext cx="7215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14500" y="2643188"/>
          <a:ext cx="1141413" cy="982662"/>
        </p:xfrm>
        <a:graphic>
          <a:graphicData uri="http://schemas.openxmlformats.org/presentationml/2006/ole">
            <p:oleObj spid="_x0000_s5442" r:id="rId4" imgW="457002" imgH="393529" progId="">
              <p:embed/>
            </p:oleObj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786063" y="2643188"/>
          <a:ext cx="1363662" cy="982662"/>
        </p:xfrm>
        <a:graphic>
          <a:graphicData uri="http://schemas.openxmlformats.org/presentationml/2006/ole">
            <p:oleObj spid="_x0000_s5443" r:id="rId5" imgW="545863" imgH="393529" progId="">
              <p:embed/>
            </p:oleObj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4071938" y="2643188"/>
          <a:ext cx="1362075" cy="982662"/>
        </p:xfrm>
        <a:graphic>
          <a:graphicData uri="http://schemas.openxmlformats.org/presentationml/2006/ole">
            <p:oleObj spid="_x0000_s5444" r:id="rId6" imgW="545863" imgH="393529" progId="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5346700" y="2643188"/>
          <a:ext cx="2154238" cy="982662"/>
        </p:xfrm>
        <a:graphic>
          <a:graphicData uri="http://schemas.openxmlformats.org/presentationml/2006/ole">
            <p:oleObj spid="_x0000_s5445" r:id="rId7" imgW="863225" imgH="393529" progId="">
              <p:embed/>
            </p:oleObj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1714500" y="3786188"/>
          <a:ext cx="2154238" cy="982662"/>
        </p:xfrm>
        <a:graphic>
          <a:graphicData uri="http://schemas.openxmlformats.org/presentationml/2006/ole">
            <p:oleObj spid="_x0000_s5446" r:id="rId8" imgW="863225" imgH="393529" progId="">
              <p:embed/>
            </p:oleObj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4357688" y="4071938"/>
          <a:ext cx="2503487" cy="506412"/>
        </p:xfrm>
        <a:graphic>
          <a:graphicData uri="http://schemas.openxmlformats.org/presentationml/2006/ole">
            <p:oleObj spid="_x0000_s5447" r:id="rId9" imgW="1002430" imgH="203024" progId="">
              <p:embed/>
            </p:oleObj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5072063" y="4929188"/>
          <a:ext cx="2424112" cy="631825"/>
        </p:xfrm>
        <a:graphic>
          <a:graphicData uri="http://schemas.openxmlformats.org/presentationml/2006/ole">
            <p:oleObj spid="_x0000_s5448" r:id="rId10" imgW="1027362" imgH="26635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416560"/>
            <a:ext cx="803910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/>
              <a:t>41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3" name="Text Box 6"/>
          <p:cNvSpPr txBox="1"/>
          <p:nvPr/>
        </p:nvSpPr>
        <p:spPr>
          <a:xfrm>
            <a:off x="746125" y="1692275"/>
            <a:ext cx="10096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</a:rPr>
              <a:t>求: </a:t>
            </a:r>
          </a:p>
        </p:txBody>
      </p:sp>
      <p:grpSp>
        <p:nvGrpSpPr>
          <p:cNvPr id="30723" name="Group 29"/>
          <p:cNvGrpSpPr/>
          <p:nvPr/>
        </p:nvGrpSpPr>
        <p:grpSpPr>
          <a:xfrm>
            <a:off x="684213" y="606425"/>
            <a:ext cx="7975600" cy="1128713"/>
            <a:chOff x="431" y="350"/>
            <a:chExt cx="5024" cy="711"/>
          </a:xfrm>
        </p:grpSpPr>
        <p:sp>
          <p:nvSpPr>
            <p:cNvPr id="30724" name="Text Box 3"/>
            <p:cNvSpPr txBox="1"/>
            <p:nvPr/>
          </p:nvSpPr>
          <p:spPr>
            <a:xfrm>
              <a:off x="431" y="350"/>
              <a:ext cx="50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例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一半径为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的带电球体,电荷密度分布为 </a:t>
              </a:r>
            </a:p>
          </p:txBody>
        </p:sp>
        <p:graphicFrame>
          <p:nvGraphicFramePr>
            <p:cNvPr id="30725" name="Object 2"/>
            <p:cNvGraphicFramePr>
              <a:graphicFrameLocks noChangeAspect="1"/>
            </p:cNvGraphicFramePr>
            <p:nvPr/>
          </p:nvGraphicFramePr>
          <p:xfrm>
            <a:off x="864" y="575"/>
            <a:ext cx="768" cy="486"/>
          </p:xfrm>
          <a:graphic>
            <a:graphicData uri="http://schemas.openxmlformats.org/presentationml/2006/ole">
              <p:oleObj spid="_x0000_s26945" r:id="rId3" imgW="12801960" imgH="8082720" progId="">
                <p:embed/>
              </p:oleObj>
            </a:graphicData>
          </a:graphic>
        </p:graphicFrame>
        <p:graphicFrame>
          <p:nvGraphicFramePr>
            <p:cNvPr id="30726" name="Object 3"/>
            <p:cNvGraphicFramePr>
              <a:graphicFrameLocks noChangeAspect="1"/>
            </p:cNvGraphicFramePr>
            <p:nvPr/>
          </p:nvGraphicFramePr>
          <p:xfrm>
            <a:off x="1680" y="708"/>
            <a:ext cx="500" cy="224"/>
          </p:xfrm>
          <a:graphic>
            <a:graphicData uri="http://schemas.openxmlformats.org/presentationml/2006/ole">
              <p:oleObj spid="_x0000_s26946" r:id="rId4" imgW="7573320" imgH="3384720" progId="">
                <p:embed/>
              </p:oleObj>
            </a:graphicData>
          </a:graphic>
        </p:graphicFrame>
        <p:sp>
          <p:nvSpPr>
            <p:cNvPr id="30727" name="Text Box 7"/>
            <p:cNvSpPr txBox="1"/>
            <p:nvPr/>
          </p:nvSpPr>
          <p:spPr>
            <a:xfrm>
              <a:off x="2342" y="634"/>
              <a:ext cx="160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q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为正电荷. </a:t>
              </a:r>
            </a:p>
          </p:txBody>
        </p:sp>
      </p:grpSp>
      <p:sp>
        <p:nvSpPr>
          <p:cNvPr id="9" name="Text Box 9"/>
          <p:cNvSpPr txBox="1"/>
          <p:nvPr/>
        </p:nvSpPr>
        <p:spPr>
          <a:xfrm>
            <a:off x="1431925" y="1714500"/>
            <a:ext cx="4816475" cy="1570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1. 带电球体的总电量;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2. 球内、外各点的场强;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3. 球内、外各点的电势.    </a:t>
            </a:r>
          </a:p>
        </p:txBody>
      </p:sp>
      <p:sp>
        <p:nvSpPr>
          <p:cNvPr id="10" name="Text Box 12"/>
          <p:cNvSpPr txBox="1"/>
          <p:nvPr/>
        </p:nvSpPr>
        <p:spPr>
          <a:xfrm>
            <a:off x="762000" y="3168650"/>
            <a:ext cx="10096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</a:rPr>
              <a:t>解: </a:t>
            </a:r>
          </a:p>
        </p:txBody>
      </p:sp>
      <p:sp>
        <p:nvSpPr>
          <p:cNvPr id="11" name="Text Box 13"/>
          <p:cNvSpPr txBox="1"/>
          <p:nvPr/>
        </p:nvSpPr>
        <p:spPr>
          <a:xfrm>
            <a:off x="1508125" y="3190875"/>
            <a:ext cx="399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1.取一球壳,带电量为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600200" y="3657600"/>
          <a:ext cx="3276600" cy="825500"/>
        </p:xfrm>
        <a:graphic>
          <a:graphicData uri="http://schemas.openxmlformats.org/presentationml/2006/ole">
            <p:oleObj spid="_x0000_s26947" r:id="rId5" imgW="32148360" imgH="8082720" progId="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859338" y="3605213"/>
          <a:ext cx="990600" cy="860425"/>
        </p:xfrm>
        <a:graphic>
          <a:graphicData uri="http://schemas.openxmlformats.org/presentationml/2006/ole">
            <p:oleObj spid="_x0000_s26948" r:id="rId6" imgW="9926280" imgH="8604720" progId="">
              <p:embed/>
            </p:oleObj>
          </a:graphicData>
        </a:graphic>
      </p:graphicFrame>
      <p:sp>
        <p:nvSpPr>
          <p:cNvPr id="14" name="Text Box 16"/>
          <p:cNvSpPr txBox="1"/>
          <p:nvPr/>
        </p:nvSpPr>
        <p:spPr>
          <a:xfrm>
            <a:off x="1508125" y="4562475"/>
            <a:ext cx="27590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球体所带电量 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600200" y="5389563"/>
          <a:ext cx="1371600" cy="762000"/>
        </p:xfrm>
        <a:graphic>
          <a:graphicData uri="http://schemas.openxmlformats.org/presentationml/2006/ole">
            <p:oleObj spid="_x0000_s26949" r:id="rId7" imgW="14109480" imgH="7821720" progId="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971800" y="5143500"/>
          <a:ext cx="1600200" cy="1104900"/>
        </p:xfrm>
        <a:graphic>
          <a:graphicData uri="http://schemas.openxmlformats.org/presentationml/2006/ole">
            <p:oleObj spid="_x0000_s26950" r:id="rId8" imgW="14370840" imgH="9909720" progId="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589463" y="5146675"/>
          <a:ext cx="2209800" cy="1104900"/>
        </p:xfrm>
        <a:graphic>
          <a:graphicData uri="http://schemas.openxmlformats.org/presentationml/2006/ole">
            <p:oleObj spid="_x0000_s26951" r:id="rId9" imgW="19860840" imgH="9909720" progId="">
              <p:embed/>
            </p:oleObj>
          </a:graphicData>
        </a:graphic>
      </p:graphicFrame>
      <p:grpSp>
        <p:nvGrpSpPr>
          <p:cNvPr id="4" name="Group 31"/>
          <p:cNvGrpSpPr/>
          <p:nvPr/>
        </p:nvGrpSpPr>
        <p:grpSpPr>
          <a:xfrm>
            <a:off x="6227763" y="1773238"/>
            <a:ext cx="1828800" cy="1905000"/>
            <a:chOff x="3923" y="1117"/>
            <a:chExt cx="1152" cy="1200"/>
          </a:xfrm>
        </p:grpSpPr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923" y="1165"/>
              <a:ext cx="1152" cy="11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9" name="Line 20"/>
            <p:cNvSpPr/>
            <p:nvPr/>
          </p:nvSpPr>
          <p:spPr>
            <a:xfrm>
              <a:off x="4499" y="1741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0" name="Text Box 25"/>
            <p:cNvSpPr txBox="1"/>
            <p:nvPr/>
          </p:nvSpPr>
          <p:spPr>
            <a:xfrm>
              <a:off x="4403" y="1117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41" name="Text Box 21"/>
            <p:cNvSpPr txBox="1"/>
            <p:nvPr/>
          </p:nvSpPr>
          <p:spPr>
            <a:xfrm>
              <a:off x="4680" y="147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i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6316663" y="2192338"/>
            <a:ext cx="1371600" cy="1119187"/>
            <a:chOff x="3984" y="1359"/>
            <a:chExt cx="864" cy="705"/>
          </a:xfrm>
        </p:grpSpPr>
        <p:sp>
          <p:nvSpPr>
            <p:cNvPr id="30743" name="Oval 11"/>
            <p:cNvSpPr/>
            <p:nvPr/>
          </p:nvSpPr>
          <p:spPr>
            <a:xfrm>
              <a:off x="4176" y="1392"/>
              <a:ext cx="672" cy="672"/>
            </a:xfrm>
            <a:prstGeom prst="ellipse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44" name="Line 22"/>
            <p:cNvSpPr/>
            <p:nvPr/>
          </p:nvSpPr>
          <p:spPr>
            <a:xfrm flipH="1" flipV="1">
              <a:off x="4272" y="1488"/>
              <a:ext cx="24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5" name="Text Box 23"/>
            <p:cNvSpPr txBox="1"/>
            <p:nvPr/>
          </p:nvSpPr>
          <p:spPr>
            <a:xfrm>
              <a:off x="4368" y="1359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30746" name="Text Box 24"/>
            <p:cNvSpPr txBox="1"/>
            <p:nvPr/>
          </p:nvSpPr>
          <p:spPr>
            <a:xfrm>
              <a:off x="3984" y="1599"/>
              <a:ext cx="2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i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15000" y="3857625"/>
          <a:ext cx="369888" cy="447675"/>
        </p:xfrm>
        <a:graphic>
          <a:graphicData uri="http://schemas.openxmlformats.org/presentationml/2006/ole">
            <p:oleObj spid="_x0000_s26952" r:id="rId10" imgW="190170" imgH="177492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  <p:bldP spid="10" grpId="0"/>
      <p:bldP spid="11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/>
              <a:t>42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6248400" y="1219200"/>
            <a:ext cx="1828800" cy="1905000"/>
            <a:chOff x="3936" y="1104"/>
            <a:chExt cx="1152" cy="12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3936" y="1152"/>
              <a:ext cx="1152" cy="11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48" name="Line 4"/>
            <p:cNvSpPr/>
            <p:nvPr/>
          </p:nvSpPr>
          <p:spPr>
            <a:xfrm>
              <a:off x="4512" y="172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49" name="Text Box 5"/>
            <p:cNvSpPr txBox="1"/>
            <p:nvPr/>
          </p:nvSpPr>
          <p:spPr>
            <a:xfrm>
              <a:off x="4693" y="146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31750" name="Text Box 6"/>
            <p:cNvSpPr txBox="1"/>
            <p:nvPr/>
          </p:nvSpPr>
          <p:spPr>
            <a:xfrm>
              <a:off x="4416" y="1104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sp>
        <p:nvSpPr>
          <p:cNvPr id="31751" name="Text Box 7"/>
          <p:cNvSpPr txBox="1"/>
          <p:nvPr/>
        </p:nvSpPr>
        <p:spPr>
          <a:xfrm>
            <a:off x="407988" y="606425"/>
            <a:ext cx="440531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2. 球内、外各点的场强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01688" y="1133475"/>
            <a:ext cx="59118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当</a:t>
            </a:r>
            <a:r>
              <a:rPr lang="en-US" altLang="zh-CN" sz="3200" dirty="0">
                <a:latin typeface="Times New Roman" panose="02020603050405020304" pitchFamily="18" charset="0"/>
              </a:rPr>
              <a:t>0&lt;r&lt;R</a:t>
            </a:r>
            <a:r>
              <a:rPr lang="zh-CN" altLang="en-US" sz="3200" dirty="0">
                <a:latin typeface="Times New Roman" panose="02020603050405020304" pitchFamily="18" charset="0"/>
              </a:rPr>
              <a:t>时，在球内作高斯面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6400800" y="1658938"/>
            <a:ext cx="1290638" cy="1066800"/>
            <a:chOff x="4032" y="1381"/>
            <a:chExt cx="813" cy="672"/>
          </a:xfrm>
        </p:grpSpPr>
        <p:sp>
          <p:nvSpPr>
            <p:cNvPr id="31754" name="Oval 9"/>
            <p:cNvSpPr/>
            <p:nvPr/>
          </p:nvSpPr>
          <p:spPr>
            <a:xfrm>
              <a:off x="4173" y="1381"/>
              <a:ext cx="672" cy="672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10"/>
            <p:cNvSpPr txBox="1"/>
            <p:nvPr/>
          </p:nvSpPr>
          <p:spPr>
            <a:xfrm>
              <a:off x="4032" y="148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3214688" y="2714625"/>
          <a:ext cx="2408237" cy="1000125"/>
        </p:xfrm>
        <a:graphic>
          <a:graphicData uri="http://schemas.openxmlformats.org/presentationml/2006/ole">
            <p:oleObj spid="_x0000_s27889" r:id="rId3" imgW="1028254" imgH="431613" progId="">
              <p:embed/>
            </p:oleObj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785813" y="1785938"/>
            <a:ext cx="11112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电荷 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928813" y="1714500"/>
          <a:ext cx="3014662" cy="928688"/>
        </p:xfrm>
        <a:graphic>
          <a:graphicData uri="http://schemas.openxmlformats.org/presentationml/2006/ole">
            <p:oleObj spid="_x0000_s27890" r:id="rId4" imgW="1625600" imgH="469900" progId="">
              <p:embed/>
            </p:oleObj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42938" y="2928938"/>
            <a:ext cx="26463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利用高斯定理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643188" y="3643313"/>
          <a:ext cx="1612900" cy="911225"/>
        </p:xfrm>
        <a:graphic>
          <a:graphicData uri="http://schemas.openxmlformats.org/presentationml/2006/ole">
            <p:oleObj spid="_x0000_s27891" r:id="rId5" imgW="1002865" imgH="457002" progId="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286250" y="3633788"/>
          <a:ext cx="1227138" cy="938212"/>
        </p:xfrm>
        <a:graphic>
          <a:graphicData uri="http://schemas.openxmlformats.org/presentationml/2006/ole">
            <p:oleObj spid="_x0000_s27892" r:id="rId6" imgW="647700" imgH="457200" progId="">
              <p:embed/>
            </p:oleObj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5643563" y="3786188"/>
            <a:ext cx="29972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方向:径向向外. 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801688" y="4902200"/>
            <a:ext cx="475773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r&gt;R</a:t>
            </a:r>
            <a:r>
              <a:rPr lang="zh-CN" altLang="en-US" sz="3200" dirty="0">
                <a:latin typeface="Times New Roman" panose="02020603050405020304" pitchFamily="18" charset="0"/>
              </a:rPr>
              <a:t>时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在球外作高斯面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</a:p>
        </p:txBody>
      </p:sp>
      <p:grpSp>
        <p:nvGrpSpPr>
          <p:cNvPr id="5" name="Group 26"/>
          <p:cNvGrpSpPr/>
          <p:nvPr/>
        </p:nvGrpSpPr>
        <p:grpSpPr>
          <a:xfrm>
            <a:off x="6086475" y="1138238"/>
            <a:ext cx="2138363" cy="2138362"/>
            <a:chOff x="3834" y="285"/>
            <a:chExt cx="1347" cy="1347"/>
          </a:xfrm>
        </p:grpSpPr>
        <p:sp>
          <p:nvSpPr>
            <p:cNvPr id="31765" name="Oval 22"/>
            <p:cNvSpPr/>
            <p:nvPr/>
          </p:nvSpPr>
          <p:spPr>
            <a:xfrm>
              <a:off x="3834" y="285"/>
              <a:ext cx="1347" cy="1347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66" name="Text Box 23"/>
            <p:cNvSpPr txBox="1"/>
            <p:nvPr/>
          </p:nvSpPr>
          <p:spPr>
            <a:xfrm>
              <a:off x="3840" y="41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928813" y="5357813"/>
          <a:ext cx="1714500" cy="933450"/>
        </p:xfrm>
        <a:graphic>
          <a:graphicData uri="http://schemas.openxmlformats.org/presentationml/2006/ole">
            <p:oleObj spid="_x0000_s27893" r:id="rId7" imgW="761669" imgH="431613" progId="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3733800" y="5372100"/>
          <a:ext cx="1676400" cy="949325"/>
        </p:xfrm>
        <a:graphic>
          <a:graphicData uri="http://schemas.openxmlformats.org/presentationml/2006/ole">
            <p:oleObj spid="_x0000_s27894" r:id="rId8" imgW="15678000" imgH="8865720" progId="">
              <p:embed/>
            </p:oleObj>
          </a:graphicData>
        </a:graphic>
      </p:graphicFrame>
      <p:sp>
        <p:nvSpPr>
          <p:cNvPr id="27" name="Text Box 30"/>
          <p:cNvSpPr txBox="1"/>
          <p:nvPr/>
        </p:nvSpPr>
        <p:spPr>
          <a:xfrm>
            <a:off x="5572125" y="5529263"/>
            <a:ext cx="29972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方向:径向向外. </a:t>
            </a:r>
          </a:p>
        </p:txBody>
      </p:sp>
      <p:sp>
        <p:nvSpPr>
          <p:cNvPr id="28" name="Text Box 16"/>
          <p:cNvSpPr txBox="1"/>
          <p:nvPr/>
        </p:nvSpPr>
        <p:spPr>
          <a:xfrm>
            <a:off x="1071563" y="3857625"/>
            <a:ext cx="14160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可得：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20" grpId="0"/>
      <p:bldP spid="21" grpId="0"/>
      <p:bldP spid="27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/>
              <a:t>43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9625" y="915988"/>
            <a:ext cx="44053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3. 球内、外各点的电势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2325" y="2058988"/>
            <a:ext cx="21859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球内</a:t>
            </a:r>
            <a:r>
              <a:rPr lang="en-US" altLang="zh-CN" sz="3200" dirty="0">
                <a:latin typeface="Times New Roman" panose="02020603050405020304" pitchFamily="18" charset="0"/>
              </a:rPr>
              <a:t>0&lt;r&lt;R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305175" y="1989138"/>
          <a:ext cx="4097338" cy="1046162"/>
        </p:xfrm>
        <a:graphic>
          <a:graphicData uri="http://schemas.openxmlformats.org/presentationml/2006/ole">
            <p:oleObj spid="_x0000_s28793" r:id="rId3" imgW="1841400" imgH="4698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41713" y="3192463"/>
          <a:ext cx="2736850" cy="1093787"/>
        </p:xfrm>
        <a:graphic>
          <a:graphicData uri="http://schemas.openxmlformats.org/presentationml/2006/ole">
            <p:oleObj spid="_x0000_s28794" r:id="rId4" imgW="24828120" imgH="9909720" progId="">
              <p:embed/>
            </p:oleObj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38200" y="4906963"/>
            <a:ext cx="17494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球外</a:t>
            </a:r>
            <a:r>
              <a:rPr lang="en-US" altLang="zh-CN" sz="3200" dirty="0">
                <a:latin typeface="Times New Roman" panose="02020603050405020304" pitchFamily="18" charset="0"/>
              </a:rPr>
              <a:t>r&gt;R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4475" y="4906963"/>
          <a:ext cx="3213100" cy="982662"/>
        </p:xfrm>
        <a:graphic>
          <a:graphicData uri="http://schemas.openxmlformats.org/presentationml/2006/ole">
            <p:oleObj spid="_x0000_s28795" r:id="rId5" imgW="1549080" imgH="4698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30" y="908720"/>
            <a:ext cx="9003170" cy="2766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1844824"/>
            <a:ext cx="2016224" cy="1394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553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45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75792" name="Group 4"/>
          <p:cNvGrpSpPr/>
          <p:nvPr/>
        </p:nvGrpSpPr>
        <p:grpSpPr>
          <a:xfrm>
            <a:off x="4889500" y="158750"/>
            <a:ext cx="4114800" cy="4038600"/>
            <a:chOff x="3120" y="528"/>
            <a:chExt cx="2592" cy="2544"/>
          </a:xfrm>
        </p:grpSpPr>
        <p:grpSp>
          <p:nvGrpSpPr>
            <p:cNvPr id="75818" name="Group 5"/>
            <p:cNvGrpSpPr/>
            <p:nvPr/>
          </p:nvGrpSpPr>
          <p:grpSpPr>
            <a:xfrm>
              <a:off x="3120" y="528"/>
              <a:ext cx="2592" cy="2544"/>
              <a:chOff x="3120" y="528"/>
              <a:chExt cx="2592" cy="2544"/>
            </a:xfrm>
          </p:grpSpPr>
          <p:sp>
            <p:nvSpPr>
              <p:cNvPr id="75821" name="Rectangle 6"/>
              <p:cNvSpPr/>
              <p:nvPr/>
            </p:nvSpPr>
            <p:spPr>
              <a:xfrm>
                <a:off x="3120" y="528"/>
                <a:ext cx="2592" cy="254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22" name="Freeform 7"/>
              <p:cNvSpPr/>
              <p:nvPr/>
            </p:nvSpPr>
            <p:spPr>
              <a:xfrm>
                <a:off x="3168" y="864"/>
                <a:ext cx="1056" cy="1872"/>
              </a:xfrm>
              <a:custGeom>
                <a:avLst/>
                <a:gdLst>
                  <a:gd name="txL" fmla="*/ 0 w 1056"/>
                  <a:gd name="txT" fmla="*/ 0 h 1872"/>
                  <a:gd name="txR" fmla="*/ 1056 w 1056"/>
                  <a:gd name="txB" fmla="*/ 1872 h 1872"/>
                </a:gdLst>
                <a:ahLst/>
                <a:cxnLst>
                  <a:cxn ang="0">
                    <a:pos x="1056" y="816"/>
                  </a:cxn>
                  <a:cxn ang="0">
                    <a:pos x="1056" y="0"/>
                  </a:cxn>
                  <a:cxn ang="0">
                    <a:pos x="0" y="960"/>
                  </a:cxn>
                  <a:cxn ang="0">
                    <a:pos x="0" y="1872"/>
                  </a:cxn>
                  <a:cxn ang="0">
                    <a:pos x="1056" y="816"/>
                  </a:cxn>
                </a:cxnLst>
                <a:rect l="txL" t="txT" r="txR" b="txB"/>
                <a:pathLst>
                  <a:path w="1056" h="1872">
                    <a:moveTo>
                      <a:pt x="1056" y="816"/>
                    </a:moveTo>
                    <a:lnTo>
                      <a:pt x="1056" y="0"/>
                    </a:lnTo>
                    <a:lnTo>
                      <a:pt x="0" y="960"/>
                    </a:lnTo>
                    <a:lnTo>
                      <a:pt x="0" y="1872"/>
                    </a:lnTo>
                    <a:lnTo>
                      <a:pt x="1056" y="816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23" name="AutoShape 8"/>
              <p:cNvSpPr/>
              <p:nvPr/>
            </p:nvSpPr>
            <p:spPr>
              <a:xfrm>
                <a:off x="3168" y="1680"/>
                <a:ext cx="2496" cy="1056"/>
              </a:xfrm>
              <a:prstGeom prst="parallelogram">
                <a:avLst>
                  <a:gd name="adj" fmla="val 101045"/>
                </a:avLst>
              </a:prstGeom>
              <a:solidFill>
                <a:schemeClr val="accent2">
                  <a:alpha val="50195"/>
                </a:schemeClr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5819" name="Freeform 9"/>
            <p:cNvSpPr/>
            <p:nvPr/>
          </p:nvSpPr>
          <p:spPr>
            <a:xfrm>
              <a:off x="3648" y="1392"/>
              <a:ext cx="1635" cy="1632"/>
            </a:xfrm>
            <a:custGeom>
              <a:avLst/>
              <a:gdLst>
                <a:gd name="txL" fmla="*/ 0 w 1731"/>
                <a:gd name="txT" fmla="*/ 0 h 1717"/>
                <a:gd name="txR" fmla="*/ 1731 w 1731"/>
                <a:gd name="txB" fmla="*/ 1717 h 1717"/>
              </a:gdLst>
              <a:ahLst/>
              <a:cxnLst>
                <a:cxn ang="0">
                  <a:pos x="5" y="886"/>
                </a:cxn>
                <a:cxn ang="0">
                  <a:pos x="9" y="858"/>
                </a:cxn>
                <a:cxn ang="0">
                  <a:pos x="42" y="759"/>
                </a:cxn>
                <a:cxn ang="0">
                  <a:pos x="86" y="694"/>
                </a:cxn>
                <a:cxn ang="0">
                  <a:pos x="281" y="572"/>
                </a:cxn>
                <a:cxn ang="0">
                  <a:pos x="380" y="503"/>
                </a:cxn>
                <a:cxn ang="0">
                  <a:pos x="481" y="411"/>
                </a:cxn>
                <a:cxn ang="0">
                  <a:pos x="563" y="320"/>
                </a:cxn>
                <a:cxn ang="0">
                  <a:pos x="826" y="0"/>
                </a:cxn>
              </a:cxnLst>
              <a:rect l="txL" t="txT" r="txR" b="txB"/>
              <a:pathLst>
                <a:path w="1731" h="1717">
                  <a:moveTo>
                    <a:pt x="5" y="1717"/>
                  </a:moveTo>
                  <a:cubicBezTo>
                    <a:pt x="8" y="1708"/>
                    <a:pt x="0" y="1703"/>
                    <a:pt x="14" y="1662"/>
                  </a:cubicBezTo>
                  <a:cubicBezTo>
                    <a:pt x="28" y="1621"/>
                    <a:pt x="61" y="1523"/>
                    <a:pt x="88" y="1470"/>
                  </a:cubicBezTo>
                  <a:cubicBezTo>
                    <a:pt x="115" y="1417"/>
                    <a:pt x="96" y="1403"/>
                    <a:pt x="179" y="1342"/>
                  </a:cubicBezTo>
                  <a:cubicBezTo>
                    <a:pt x="262" y="1281"/>
                    <a:pt x="483" y="1166"/>
                    <a:pt x="586" y="1105"/>
                  </a:cubicBezTo>
                  <a:cubicBezTo>
                    <a:pt x="689" y="1044"/>
                    <a:pt x="727" y="1024"/>
                    <a:pt x="798" y="973"/>
                  </a:cubicBezTo>
                  <a:cubicBezTo>
                    <a:pt x="868" y="921"/>
                    <a:pt x="946" y="855"/>
                    <a:pt x="1010" y="796"/>
                  </a:cubicBezTo>
                  <a:cubicBezTo>
                    <a:pt x="1074" y="737"/>
                    <a:pt x="1059" y="752"/>
                    <a:pt x="1180" y="619"/>
                  </a:cubicBezTo>
                  <a:cubicBezTo>
                    <a:pt x="1300" y="486"/>
                    <a:pt x="1639" y="103"/>
                    <a:pt x="1731" y="0"/>
                  </a:cubicBez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820" name="Freeform 10"/>
            <p:cNvSpPr/>
            <p:nvPr/>
          </p:nvSpPr>
          <p:spPr>
            <a:xfrm>
              <a:off x="3744" y="1440"/>
              <a:ext cx="1616" cy="1584"/>
            </a:xfrm>
            <a:custGeom>
              <a:avLst/>
              <a:gdLst>
                <a:gd name="txL" fmla="*/ 0 w 1720"/>
                <a:gd name="txT" fmla="*/ 0 h 1656"/>
                <a:gd name="txR" fmla="*/ 1720 w 1720"/>
                <a:gd name="txB" fmla="*/ 1656 h 1656"/>
              </a:gdLst>
              <a:ahLst/>
              <a:cxnLst>
                <a:cxn ang="0">
                  <a:pos x="11" y="921"/>
                </a:cxn>
                <a:cxn ang="0">
                  <a:pos x="6" y="912"/>
                </a:cxn>
                <a:cxn ang="0">
                  <a:pos x="28" y="808"/>
                </a:cxn>
                <a:cxn ang="0">
                  <a:pos x="97" y="731"/>
                </a:cxn>
                <a:cxn ang="0">
                  <a:pos x="256" y="602"/>
                </a:cxn>
                <a:cxn ang="0">
                  <a:pos x="350" y="531"/>
                </a:cxn>
                <a:cxn ang="0">
                  <a:pos x="445" y="432"/>
                </a:cxn>
                <a:cxn ang="0">
                  <a:pos x="519" y="337"/>
                </a:cxn>
                <a:cxn ang="0">
                  <a:pos x="765" y="0"/>
                </a:cxn>
              </a:cxnLst>
              <a:rect l="txL" t="txT" r="txR" b="txB"/>
              <a:pathLst>
                <a:path w="1720" h="1656">
                  <a:moveTo>
                    <a:pt x="24" y="1641"/>
                  </a:moveTo>
                  <a:cubicBezTo>
                    <a:pt x="21" y="1638"/>
                    <a:pt x="0" y="1656"/>
                    <a:pt x="6" y="1623"/>
                  </a:cubicBezTo>
                  <a:cubicBezTo>
                    <a:pt x="12" y="1590"/>
                    <a:pt x="28" y="1493"/>
                    <a:pt x="63" y="1440"/>
                  </a:cubicBezTo>
                  <a:cubicBezTo>
                    <a:pt x="98" y="1387"/>
                    <a:pt x="133" y="1364"/>
                    <a:pt x="218" y="1303"/>
                  </a:cubicBezTo>
                  <a:cubicBezTo>
                    <a:pt x="303" y="1242"/>
                    <a:pt x="480" y="1134"/>
                    <a:pt x="575" y="1074"/>
                  </a:cubicBezTo>
                  <a:cubicBezTo>
                    <a:pt x="670" y="1014"/>
                    <a:pt x="716" y="995"/>
                    <a:pt x="787" y="945"/>
                  </a:cubicBezTo>
                  <a:cubicBezTo>
                    <a:pt x="857" y="895"/>
                    <a:pt x="935" y="830"/>
                    <a:pt x="999" y="773"/>
                  </a:cubicBezTo>
                  <a:cubicBezTo>
                    <a:pt x="1063" y="716"/>
                    <a:pt x="1048" y="730"/>
                    <a:pt x="1169" y="601"/>
                  </a:cubicBezTo>
                  <a:cubicBezTo>
                    <a:pt x="1289" y="472"/>
                    <a:pt x="1628" y="100"/>
                    <a:pt x="1720" y="0"/>
                  </a:cubicBezTo>
                </a:path>
              </a:pathLst>
            </a:custGeom>
            <a:noFill/>
            <a:ln w="28575" cap="flat" cmpd="sng">
              <a:solidFill>
                <a:srgbClr val="6600FF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793" name="Line 11"/>
          <p:cNvSpPr/>
          <p:nvPr/>
        </p:nvSpPr>
        <p:spPr>
          <a:xfrm flipV="1">
            <a:off x="7861300" y="1606550"/>
            <a:ext cx="457200" cy="533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75778" name="Object 12"/>
          <p:cNvGraphicFramePr>
            <a:graphicFrameLocks noChangeAspect="1"/>
          </p:cNvGraphicFramePr>
          <p:nvPr/>
        </p:nvGraphicFramePr>
        <p:xfrm>
          <a:off x="8394700" y="1530350"/>
          <a:ext cx="330200" cy="381000"/>
        </p:xfrm>
        <a:graphic>
          <a:graphicData uri="http://schemas.openxmlformats.org/presentationml/2006/ole">
            <p:oleObj spid="_x0000_s30217" r:id="rId3" imgW="165028" imgH="228501" progId="">
              <p:embed/>
            </p:oleObj>
          </a:graphicData>
        </a:graphic>
      </p:graphicFrame>
      <p:grpSp>
        <p:nvGrpSpPr>
          <p:cNvPr id="75794" name="Group 13"/>
          <p:cNvGrpSpPr/>
          <p:nvPr/>
        </p:nvGrpSpPr>
        <p:grpSpPr>
          <a:xfrm>
            <a:off x="5041900" y="2673350"/>
            <a:ext cx="801688" cy="595313"/>
            <a:chOff x="1152" y="2208"/>
            <a:chExt cx="262" cy="375"/>
          </a:xfrm>
        </p:grpSpPr>
        <p:sp>
          <p:nvSpPr>
            <p:cNvPr id="75816" name="Text Box 14"/>
            <p:cNvSpPr txBox="1"/>
            <p:nvPr/>
          </p:nvSpPr>
          <p:spPr>
            <a:xfrm>
              <a:off x="1152" y="2208"/>
              <a:ext cx="1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5817" name="Text Box 15"/>
            <p:cNvSpPr txBox="1"/>
            <p:nvPr/>
          </p:nvSpPr>
          <p:spPr>
            <a:xfrm>
              <a:off x="1296" y="2256"/>
              <a:ext cx="1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23850" y="692150"/>
            <a:ext cx="41989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一、毕奥—萨伐尔定律</a:t>
            </a:r>
          </a:p>
        </p:txBody>
      </p:sp>
      <p:sp>
        <p:nvSpPr>
          <p:cNvPr id="38929" name="Text Box 17"/>
          <p:cNvSpPr txBox="1"/>
          <p:nvPr/>
        </p:nvSpPr>
        <p:spPr>
          <a:xfrm>
            <a:off x="596900" y="1295400"/>
            <a:ext cx="4262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——电流元在空间产生的磁场</a:t>
            </a:r>
            <a:endParaRPr lang="zh-CN" altLang="en-US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1357313" y="3643313"/>
          <a:ext cx="2736850" cy="992187"/>
        </p:xfrm>
        <a:graphic>
          <a:graphicData uri="http://schemas.openxmlformats.org/presentationml/2006/ole">
            <p:oleObj spid="_x0000_s30218" r:id="rId4" imgW="1104900" imgH="393700" progId="">
              <p:embed/>
            </p:oleObj>
          </a:graphicData>
        </a:graphic>
      </p:graphicFrame>
      <p:grpSp>
        <p:nvGrpSpPr>
          <p:cNvPr id="5" name="Group 20"/>
          <p:cNvGrpSpPr/>
          <p:nvPr/>
        </p:nvGrpSpPr>
        <p:grpSpPr>
          <a:xfrm>
            <a:off x="3957638" y="4437063"/>
            <a:ext cx="5097462" cy="549275"/>
            <a:chOff x="1344" y="2918"/>
            <a:chExt cx="3211" cy="346"/>
          </a:xfrm>
        </p:grpSpPr>
        <p:sp>
          <p:nvSpPr>
            <p:cNvPr id="75815" name="Text Box 21"/>
            <p:cNvSpPr txBox="1"/>
            <p:nvPr/>
          </p:nvSpPr>
          <p:spPr>
            <a:xfrm>
              <a:off x="2971" y="2931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真空磁导率 </a:t>
              </a:r>
            </a:p>
          </p:txBody>
        </p:sp>
        <p:graphicFrame>
          <p:nvGraphicFramePr>
            <p:cNvPr id="75790" name="Object 22"/>
            <p:cNvGraphicFramePr>
              <a:graphicFrameLocks noChangeAspect="1"/>
            </p:cNvGraphicFramePr>
            <p:nvPr/>
          </p:nvGraphicFramePr>
          <p:xfrm>
            <a:off x="1344" y="2918"/>
            <a:ext cx="1632" cy="346"/>
          </p:xfrm>
          <a:graphic>
            <a:graphicData uri="http://schemas.openxmlformats.org/presentationml/2006/ole">
              <p:oleObj spid="_x0000_s30219" r:id="rId5" imgW="1295400" imgH="241300" progId="">
                <p:embed/>
              </p:oleObj>
            </a:graphicData>
          </a:graphic>
        </p:graphicFrame>
      </p:grpSp>
      <p:grpSp>
        <p:nvGrpSpPr>
          <p:cNvPr id="6" name="Group 23"/>
          <p:cNvGrpSpPr/>
          <p:nvPr/>
        </p:nvGrpSpPr>
        <p:grpSpPr>
          <a:xfrm>
            <a:off x="5575300" y="1785938"/>
            <a:ext cx="457200" cy="1192212"/>
            <a:chOff x="3552" y="1505"/>
            <a:chExt cx="288" cy="751"/>
          </a:xfrm>
        </p:grpSpPr>
        <p:sp>
          <p:nvSpPr>
            <p:cNvPr id="75814" name="Line 24"/>
            <p:cNvSpPr/>
            <p:nvPr/>
          </p:nvSpPr>
          <p:spPr>
            <a:xfrm flipV="1">
              <a:off x="3600" y="1712"/>
              <a:ext cx="0" cy="5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5789" name="Object 25"/>
            <p:cNvGraphicFramePr>
              <a:graphicFrameLocks noChangeAspect="1"/>
            </p:cNvGraphicFramePr>
            <p:nvPr/>
          </p:nvGraphicFramePr>
          <p:xfrm>
            <a:off x="3552" y="1505"/>
            <a:ext cx="288" cy="271"/>
          </p:xfrm>
          <a:graphic>
            <a:graphicData uri="http://schemas.openxmlformats.org/presentationml/2006/ole">
              <p:oleObj spid="_x0000_s30220" r:id="rId6" imgW="330200" imgH="279400" progId="">
                <p:embed/>
              </p:oleObj>
            </a:graphicData>
          </a:graphic>
        </p:graphicFrame>
      </p:grpSp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4144963" y="5573713"/>
          <a:ext cx="4203700" cy="1109662"/>
        </p:xfrm>
        <a:graphic>
          <a:graphicData uri="http://schemas.openxmlformats.org/presentationml/2006/ole">
            <p:oleObj spid="_x0000_s30221" r:id="rId7" imgW="1429560" imgH="350640" progId="">
              <p:embed/>
            </p:oleObj>
          </a:graphicData>
        </a:graphic>
      </p:graphicFrame>
      <p:sp>
        <p:nvSpPr>
          <p:cNvPr id="38939" name="Text Box 27"/>
          <p:cNvSpPr txBox="1"/>
          <p:nvPr/>
        </p:nvSpPr>
        <p:spPr>
          <a:xfrm>
            <a:off x="800100" y="5753100"/>
            <a:ext cx="30511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Blip>
                <a:blip r:embed="rId8"/>
              </a:buBlip>
            </a:pP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任意载流导线在点 </a:t>
            </a:r>
            <a:r>
              <a:rPr lang="en-US" altLang="zh-CN" dirty="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处的磁感强度：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6273800" y="2673350"/>
            <a:ext cx="520700" cy="533400"/>
            <a:chOff x="3985" y="2064"/>
            <a:chExt cx="350" cy="336"/>
          </a:xfrm>
        </p:grpSpPr>
        <p:sp>
          <p:nvSpPr>
            <p:cNvPr id="75813" name="Arc 29"/>
            <p:cNvSpPr/>
            <p:nvPr/>
          </p:nvSpPr>
          <p:spPr>
            <a:xfrm flipH="1">
              <a:off x="3985" y="2304"/>
              <a:ext cx="350" cy="96"/>
            </a:xfrm>
            <a:custGeom>
              <a:avLst/>
              <a:gdLst>
                <a:gd name="txL" fmla="*/ 0 w 26285"/>
                <a:gd name="txT" fmla="*/ 0 h 21600"/>
                <a:gd name="txR" fmla="*/ 26285 w 26285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6285" h="21600" fill="none">
                  <a:moveTo>
                    <a:pt x="0" y="514"/>
                  </a:moveTo>
                  <a:cubicBezTo>
                    <a:pt x="1538" y="172"/>
                    <a:pt x="3109" y="-1"/>
                    <a:pt x="4685" y="0"/>
                  </a:cubicBezTo>
                  <a:cubicBezTo>
                    <a:pt x="16614" y="0"/>
                    <a:pt x="26285" y="9670"/>
                    <a:pt x="26285" y="21600"/>
                  </a:cubicBezTo>
                </a:path>
                <a:path w="26285" h="21600" stroke="0">
                  <a:moveTo>
                    <a:pt x="0" y="514"/>
                  </a:moveTo>
                  <a:cubicBezTo>
                    <a:pt x="1538" y="172"/>
                    <a:pt x="3109" y="-1"/>
                    <a:pt x="4685" y="0"/>
                  </a:cubicBezTo>
                  <a:cubicBezTo>
                    <a:pt x="16614" y="0"/>
                    <a:pt x="26285" y="9670"/>
                    <a:pt x="26285" y="21600"/>
                  </a:cubicBezTo>
                  <a:lnTo>
                    <a:pt x="4685" y="21600"/>
                  </a:lnTo>
                  <a:lnTo>
                    <a:pt x="0" y="514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88" name="Object 30"/>
            <p:cNvGraphicFramePr>
              <a:graphicFrameLocks noChangeAspect="1"/>
            </p:cNvGraphicFramePr>
            <p:nvPr/>
          </p:nvGraphicFramePr>
          <p:xfrm>
            <a:off x="4080" y="2064"/>
            <a:ext cx="211" cy="296"/>
          </p:xfrm>
          <a:graphic>
            <a:graphicData uri="http://schemas.openxmlformats.org/presentationml/2006/ole">
              <p:oleObj spid="_x0000_s30222" r:id="rId9" imgW="126725" imgH="177415" progId="">
                <p:embed/>
              </p:oleObj>
            </a:graphicData>
          </a:graphic>
        </p:graphicFrame>
      </p:grpSp>
      <p:grpSp>
        <p:nvGrpSpPr>
          <p:cNvPr id="8" name="Group 31"/>
          <p:cNvGrpSpPr/>
          <p:nvPr/>
        </p:nvGrpSpPr>
        <p:grpSpPr>
          <a:xfrm>
            <a:off x="5651500" y="2978150"/>
            <a:ext cx="914400" cy="646113"/>
            <a:chOff x="3504" y="2304"/>
            <a:chExt cx="576" cy="407"/>
          </a:xfrm>
        </p:grpSpPr>
        <p:graphicFrame>
          <p:nvGraphicFramePr>
            <p:cNvPr id="75787" name="Object 32"/>
            <p:cNvGraphicFramePr>
              <a:graphicFrameLocks noChangeAspect="1"/>
            </p:cNvGraphicFramePr>
            <p:nvPr/>
          </p:nvGraphicFramePr>
          <p:xfrm>
            <a:off x="3505" y="2352"/>
            <a:ext cx="239" cy="359"/>
          </p:xfrm>
          <a:graphic>
            <a:graphicData uri="http://schemas.openxmlformats.org/presentationml/2006/ole">
              <p:oleObj spid="_x0000_s30223" r:id="rId10" imgW="126835" imgH="152202" progId="">
                <p:embed/>
              </p:oleObj>
            </a:graphicData>
          </a:graphic>
        </p:graphicFrame>
        <p:sp>
          <p:nvSpPr>
            <p:cNvPr id="75812" name="Line 33"/>
            <p:cNvSpPr/>
            <p:nvPr/>
          </p:nvSpPr>
          <p:spPr>
            <a:xfrm flipH="1" flipV="1">
              <a:off x="3504" y="2304"/>
              <a:ext cx="576" cy="192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34"/>
          <p:cNvGrpSpPr/>
          <p:nvPr/>
        </p:nvGrpSpPr>
        <p:grpSpPr>
          <a:xfrm>
            <a:off x="6718300" y="311150"/>
            <a:ext cx="1447800" cy="1665288"/>
            <a:chOff x="4080" y="624"/>
            <a:chExt cx="912" cy="1049"/>
          </a:xfrm>
        </p:grpSpPr>
        <p:sp>
          <p:nvSpPr>
            <p:cNvPr id="75808" name="Picture 35" descr="wltx1"/>
            <p:cNvSpPr>
              <a:spLocks noChangeAspect="1"/>
            </p:cNvSpPr>
            <p:nvPr/>
          </p:nvSpPr>
          <p:spPr>
            <a:xfrm>
              <a:off x="4272" y="768"/>
              <a:ext cx="612" cy="9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809" name="AutoShape 36"/>
            <p:cNvSpPr/>
            <p:nvPr/>
          </p:nvSpPr>
          <p:spPr>
            <a:xfrm>
              <a:off x="4080" y="960"/>
              <a:ext cx="192" cy="336"/>
            </a:xfrm>
            <a:prstGeom prst="curvedRightArrow">
              <a:avLst>
                <a:gd name="adj1" fmla="val 35000"/>
                <a:gd name="adj2" fmla="val 70000"/>
                <a:gd name="adj3" fmla="val 33333"/>
              </a:avLst>
            </a:prstGeom>
            <a:solidFill>
              <a:schemeClr val="folHlink"/>
            </a:solidFill>
            <a:ln w="28575" cap="flat" cmpd="sng">
              <a:solidFill>
                <a:srgbClr val="D6009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84" name="Object 37"/>
            <p:cNvGraphicFramePr>
              <a:graphicFrameLocks noChangeAspect="1"/>
            </p:cNvGraphicFramePr>
            <p:nvPr/>
          </p:nvGraphicFramePr>
          <p:xfrm>
            <a:off x="4080" y="672"/>
            <a:ext cx="336" cy="269"/>
          </p:xfrm>
          <a:graphic>
            <a:graphicData uri="http://schemas.openxmlformats.org/presentationml/2006/ole">
              <p:oleObj spid="_x0000_s30224" r:id="rId11" imgW="393529" imgH="291973" progId="">
                <p:embed/>
              </p:oleObj>
            </a:graphicData>
          </a:graphic>
        </p:graphicFrame>
        <p:graphicFrame>
          <p:nvGraphicFramePr>
            <p:cNvPr id="75785" name="Object 38"/>
            <p:cNvGraphicFramePr>
              <a:graphicFrameLocks noChangeAspect="1"/>
            </p:cNvGraphicFramePr>
            <p:nvPr/>
          </p:nvGraphicFramePr>
          <p:xfrm>
            <a:off x="4080" y="1309"/>
            <a:ext cx="192" cy="260"/>
          </p:xfrm>
          <a:graphic>
            <a:graphicData uri="http://schemas.openxmlformats.org/presentationml/2006/ole">
              <p:oleObj spid="_x0000_s30225" r:id="rId12" imgW="177492" imgH="215526" progId="">
                <p:embed/>
              </p:oleObj>
            </a:graphicData>
          </a:graphic>
        </p:graphicFrame>
        <p:grpSp>
          <p:nvGrpSpPr>
            <p:cNvPr id="75810" name="Group 39"/>
            <p:cNvGrpSpPr/>
            <p:nvPr/>
          </p:nvGrpSpPr>
          <p:grpSpPr>
            <a:xfrm>
              <a:off x="4656" y="624"/>
              <a:ext cx="336" cy="384"/>
              <a:chOff x="4848" y="624"/>
              <a:chExt cx="336" cy="384"/>
            </a:xfrm>
          </p:grpSpPr>
          <p:graphicFrame>
            <p:nvGraphicFramePr>
              <p:cNvPr id="75786" name="Object 40"/>
              <p:cNvGraphicFramePr>
                <a:graphicFrameLocks noChangeAspect="1"/>
              </p:cNvGraphicFramePr>
              <p:nvPr/>
            </p:nvGraphicFramePr>
            <p:xfrm>
              <a:off x="4863" y="632"/>
              <a:ext cx="321" cy="280"/>
            </p:xfrm>
            <a:graphic>
              <a:graphicData uri="http://schemas.openxmlformats.org/presentationml/2006/ole">
                <p:oleObj spid="_x0000_s30226" r:id="rId13" imgW="330200" imgH="279400" progId="">
                  <p:embed/>
                </p:oleObj>
              </a:graphicData>
            </a:graphic>
          </p:graphicFrame>
          <p:sp>
            <p:nvSpPr>
              <p:cNvPr id="75811" name="Line 41"/>
              <p:cNvSpPr/>
              <p:nvPr/>
            </p:nvSpPr>
            <p:spPr>
              <a:xfrm flipV="1">
                <a:off x="4848" y="624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505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-15875" y="112713"/>
            <a:ext cx="53800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§8.3 </a:t>
            </a:r>
            <a:r>
              <a:rPr kumimoji="1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毕奥</a:t>
            </a:r>
            <a:r>
              <a:rPr kumimoji="1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萨伐尔定律</a:t>
            </a:r>
            <a:endParaRPr kumimoji="1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4067175" y="5084763"/>
          <a:ext cx="1185863" cy="474662"/>
        </p:xfrm>
        <a:graphic>
          <a:graphicData uri="http://schemas.openxmlformats.org/presentationml/2006/ole">
            <p:oleObj spid="_x0000_s30227" r:id="rId14" imgW="571252" imgH="228501" progId="">
              <p:embed/>
            </p:oleObj>
          </a:graphicData>
        </a:graphic>
      </p:graphicFrame>
      <p:grpSp>
        <p:nvGrpSpPr>
          <p:cNvPr id="75804" name="Group 44"/>
          <p:cNvGrpSpPr/>
          <p:nvPr/>
        </p:nvGrpSpPr>
        <p:grpSpPr>
          <a:xfrm>
            <a:off x="6489700" y="2978150"/>
            <a:ext cx="2403475" cy="1027113"/>
            <a:chOff x="4088" y="1876"/>
            <a:chExt cx="1514" cy="647"/>
          </a:xfrm>
        </p:grpSpPr>
        <p:grpSp>
          <p:nvGrpSpPr>
            <p:cNvPr id="75805" name="Group 45"/>
            <p:cNvGrpSpPr/>
            <p:nvPr/>
          </p:nvGrpSpPr>
          <p:grpSpPr>
            <a:xfrm>
              <a:off x="4088" y="1876"/>
              <a:ext cx="576" cy="336"/>
              <a:chOff x="4080" y="2352"/>
              <a:chExt cx="576" cy="336"/>
            </a:xfrm>
          </p:grpSpPr>
          <p:sp>
            <p:nvSpPr>
              <p:cNvPr id="75807" name="AutoShape 46"/>
              <p:cNvSpPr/>
              <p:nvPr/>
            </p:nvSpPr>
            <p:spPr>
              <a:xfrm rot="-2048553">
                <a:off x="4080" y="2352"/>
                <a:ext cx="434" cy="144"/>
              </a:xfrm>
              <a:prstGeom prst="rightArrow">
                <a:avLst>
                  <a:gd name="adj1" fmla="val 50000"/>
                  <a:gd name="adj2" fmla="val 75347"/>
                </a:avLst>
              </a:prstGeom>
              <a:solidFill>
                <a:schemeClr val="folHlink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5783" name="Object 47"/>
              <p:cNvGraphicFramePr>
                <a:graphicFrameLocks noChangeAspect="1"/>
              </p:cNvGraphicFramePr>
              <p:nvPr/>
            </p:nvGraphicFramePr>
            <p:xfrm>
              <a:off x="4272" y="2400"/>
              <a:ext cx="384" cy="288"/>
            </p:xfrm>
            <a:graphic>
              <a:graphicData uri="http://schemas.openxmlformats.org/presentationml/2006/ole">
                <p:oleObj spid="_x0000_s30228" r:id="rId15" imgW="393529" imgH="291973" progId="">
                  <p:embed/>
                </p:oleObj>
              </a:graphicData>
            </a:graphic>
          </p:graphicFrame>
        </p:grpSp>
        <p:sp>
          <p:nvSpPr>
            <p:cNvPr id="75806" name="AutoShape 48"/>
            <p:cNvSpPr/>
            <p:nvPr/>
          </p:nvSpPr>
          <p:spPr>
            <a:xfrm rot="10800000">
              <a:off x="4876" y="2296"/>
              <a:ext cx="726" cy="227"/>
            </a:xfrm>
            <a:prstGeom prst="wedgeRoundRectCallout">
              <a:avLst>
                <a:gd name="adj1" fmla="val 89667"/>
                <a:gd name="adj2" fmla="val 120042"/>
                <a:gd name="adj3" fmla="val 16667"/>
              </a:avLst>
            </a:prstGeom>
            <a:solidFill>
              <a:srgbClr val="FFE5FF">
                <a:alpha val="45097"/>
              </a:srgbClr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电流元</a:t>
              </a:r>
            </a:p>
          </p:txBody>
        </p:sp>
      </p:grpSp>
      <p:graphicFrame>
        <p:nvGraphicFramePr>
          <p:cNvPr id="38961" name="Object 49"/>
          <p:cNvGraphicFramePr>
            <a:graphicFrameLocks noChangeAspect="1"/>
          </p:cNvGraphicFramePr>
          <p:nvPr/>
        </p:nvGraphicFramePr>
        <p:xfrm>
          <a:off x="1214438" y="2071688"/>
          <a:ext cx="2654300" cy="1160462"/>
        </p:xfrm>
        <a:graphic>
          <a:graphicData uri="http://schemas.openxmlformats.org/presentationml/2006/ole">
            <p:oleObj spid="_x0000_s30229" r:id="rId16" imgW="10541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/>
      <p:bldP spid="38929" grpId="0"/>
      <p:bldP spid="389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1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9A0DB2DC-4C9A-4742-B13C-FB6460FD3503}" type="slidenum">
              <a:rPr lang="en-US" altLang="zh-CN" sz="1400" b="1" dirty="0">
                <a:latin typeface="Times New Roman" panose="02020603050405020304" pitchFamily="18" charset="0"/>
              </a:rPr>
              <a:pPr/>
              <a:t>46</a:t>
            </a:fld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76804" name="Rectangle 5"/>
          <p:cNvSpPr/>
          <p:nvPr/>
        </p:nvSpPr>
        <p:spPr>
          <a:xfrm>
            <a:off x="755650" y="788988"/>
            <a:ext cx="58070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Blip>
                <a:blip r:embed="rId3"/>
              </a:buBlip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无限长载流长直导线的磁场</a:t>
            </a:r>
          </a:p>
        </p:txBody>
      </p:sp>
      <p:grpSp>
        <p:nvGrpSpPr>
          <p:cNvPr id="76805" name="Group 47"/>
          <p:cNvGrpSpPr/>
          <p:nvPr/>
        </p:nvGrpSpPr>
        <p:grpSpPr>
          <a:xfrm>
            <a:off x="860425" y="2032000"/>
            <a:ext cx="7543800" cy="1905000"/>
            <a:chOff x="542" y="1822"/>
            <a:chExt cx="4752" cy="1200"/>
          </a:xfrm>
        </p:grpSpPr>
        <p:grpSp>
          <p:nvGrpSpPr>
            <p:cNvPr id="76807" name="Group 46"/>
            <p:cNvGrpSpPr/>
            <p:nvPr/>
          </p:nvGrpSpPr>
          <p:grpSpPr>
            <a:xfrm>
              <a:off x="542" y="1822"/>
              <a:ext cx="4656" cy="1200"/>
              <a:chOff x="542" y="1822"/>
              <a:chExt cx="4656" cy="1200"/>
            </a:xfrm>
          </p:grpSpPr>
          <p:grpSp>
            <p:nvGrpSpPr>
              <p:cNvPr id="76819" name="Group 20"/>
              <p:cNvGrpSpPr/>
              <p:nvPr/>
            </p:nvGrpSpPr>
            <p:grpSpPr>
              <a:xfrm>
                <a:off x="542" y="1822"/>
                <a:ext cx="4656" cy="1200"/>
                <a:chOff x="576" y="864"/>
                <a:chExt cx="4704" cy="1200"/>
              </a:xfrm>
            </p:grpSpPr>
            <p:sp>
              <p:nvSpPr>
                <p:cNvPr id="76821" name="Rectangle 21"/>
                <p:cNvSpPr/>
                <p:nvPr/>
              </p:nvSpPr>
              <p:spPr>
                <a:xfrm>
                  <a:off x="576" y="864"/>
                  <a:ext cx="4704" cy="12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18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6822" name="Group 22"/>
                <p:cNvGrpSpPr/>
                <p:nvPr/>
              </p:nvGrpSpPr>
              <p:grpSpPr>
                <a:xfrm>
                  <a:off x="2855" y="1344"/>
                  <a:ext cx="144" cy="144"/>
                  <a:chOff x="4176" y="960"/>
                  <a:chExt cx="144" cy="144"/>
                </a:xfrm>
              </p:grpSpPr>
              <p:sp>
                <p:nvSpPr>
                  <p:cNvPr id="76831" name="Oval 23"/>
                  <p:cNvSpPr/>
                  <p:nvPr/>
                </p:nvSpPr>
                <p:spPr>
                  <a:xfrm>
                    <a:off x="4176" y="960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1800" b="1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6832" name="Oval 24"/>
                  <p:cNvSpPr/>
                  <p:nvPr/>
                </p:nvSpPr>
                <p:spPr>
                  <a:xfrm>
                    <a:off x="4224" y="1008"/>
                    <a:ext cx="48" cy="48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sz="1800" b="1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6823" name="Oval 25"/>
                <p:cNvSpPr/>
                <p:nvPr/>
              </p:nvSpPr>
              <p:spPr>
                <a:xfrm>
                  <a:off x="2711" y="1200"/>
                  <a:ext cx="432" cy="432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18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824" name="Oval 26"/>
                <p:cNvSpPr/>
                <p:nvPr/>
              </p:nvSpPr>
              <p:spPr>
                <a:xfrm>
                  <a:off x="2423" y="960"/>
                  <a:ext cx="1008" cy="96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18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825" name="Oval 27"/>
                <p:cNvSpPr/>
                <p:nvPr/>
              </p:nvSpPr>
              <p:spPr>
                <a:xfrm>
                  <a:off x="2807" y="1296"/>
                  <a:ext cx="240" cy="24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18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826" name="Line 28"/>
                <p:cNvSpPr/>
                <p:nvPr/>
              </p:nvSpPr>
              <p:spPr>
                <a:xfrm flipV="1">
                  <a:off x="3427" y="1392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rgbClr val="CC00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76827" name="Line 29"/>
                <p:cNvSpPr/>
                <p:nvPr/>
              </p:nvSpPr>
              <p:spPr>
                <a:xfrm flipV="1">
                  <a:off x="3135" y="1344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rgbClr val="CC00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76828" name="Line 30"/>
                <p:cNvSpPr/>
                <p:nvPr/>
              </p:nvSpPr>
              <p:spPr>
                <a:xfrm flipV="1">
                  <a:off x="3046" y="1343"/>
                  <a:ext cx="0" cy="48"/>
                </a:xfrm>
                <a:prstGeom prst="line">
                  <a:avLst/>
                </a:prstGeom>
                <a:ln w="28575" cap="flat" cmpd="sng">
                  <a:solidFill>
                    <a:srgbClr val="CC00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76829" name="Text Box 31"/>
                <p:cNvSpPr txBox="1"/>
                <p:nvPr/>
              </p:nvSpPr>
              <p:spPr>
                <a:xfrm>
                  <a:off x="2807" y="912"/>
                  <a:ext cx="158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i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76830" name="Text Box 32"/>
                <p:cNvSpPr txBox="1"/>
                <p:nvPr/>
              </p:nvSpPr>
              <p:spPr>
                <a:xfrm>
                  <a:off x="3431" y="1296"/>
                  <a:ext cx="553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i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76820" name="Rectangle 33"/>
              <p:cNvSpPr/>
              <p:nvPr/>
            </p:nvSpPr>
            <p:spPr>
              <a:xfrm>
                <a:off x="542" y="1822"/>
                <a:ext cx="1378" cy="12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6802" name="Object 34"/>
              <p:cNvGraphicFramePr>
                <a:graphicFrameLocks noChangeAspect="1"/>
              </p:cNvGraphicFramePr>
              <p:nvPr/>
            </p:nvGraphicFramePr>
            <p:xfrm>
              <a:off x="612" y="2104"/>
              <a:ext cx="1225" cy="725"/>
            </p:xfrm>
            <a:graphic>
              <a:graphicData uri="http://schemas.openxmlformats.org/presentationml/2006/ole">
                <p:oleObj spid="_x0000_s30761" r:id="rId4" imgW="634725" imgH="431613" progId="">
                  <p:embed/>
                </p:oleObj>
              </a:graphicData>
            </a:graphic>
          </p:graphicFrame>
        </p:grpSp>
        <p:grpSp>
          <p:nvGrpSpPr>
            <p:cNvPr id="76808" name="Group 35"/>
            <p:cNvGrpSpPr/>
            <p:nvPr/>
          </p:nvGrpSpPr>
          <p:grpSpPr>
            <a:xfrm>
              <a:off x="3854" y="1865"/>
              <a:ext cx="1440" cy="1008"/>
              <a:chOff x="3936" y="912"/>
              <a:chExt cx="1440" cy="1008"/>
            </a:xfrm>
          </p:grpSpPr>
          <p:sp>
            <p:nvSpPr>
              <p:cNvPr id="76809" name="Oval 36"/>
              <p:cNvSpPr/>
              <p:nvPr/>
            </p:nvSpPr>
            <p:spPr>
              <a:xfrm>
                <a:off x="4368" y="1344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810" name="Oval 37"/>
              <p:cNvSpPr/>
              <p:nvPr/>
            </p:nvSpPr>
            <p:spPr>
              <a:xfrm>
                <a:off x="4224" y="1200"/>
                <a:ext cx="432" cy="432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811" name="Oval 38"/>
              <p:cNvSpPr/>
              <p:nvPr/>
            </p:nvSpPr>
            <p:spPr>
              <a:xfrm>
                <a:off x="3936" y="960"/>
                <a:ext cx="1008" cy="960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812" name="Oval 39"/>
              <p:cNvSpPr/>
              <p:nvPr/>
            </p:nvSpPr>
            <p:spPr>
              <a:xfrm>
                <a:off x="4320" y="1296"/>
                <a:ext cx="240" cy="240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813" name="Text Box 40"/>
              <p:cNvSpPr txBox="1"/>
              <p:nvPr/>
            </p:nvSpPr>
            <p:spPr>
              <a:xfrm>
                <a:off x="4321" y="912"/>
                <a:ext cx="15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76814" name="Text Box 41"/>
              <p:cNvSpPr txBox="1"/>
              <p:nvPr/>
            </p:nvSpPr>
            <p:spPr>
              <a:xfrm>
                <a:off x="4896" y="1296"/>
                <a:ext cx="48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6815" name="Text Box 42"/>
              <p:cNvSpPr txBox="1"/>
              <p:nvPr/>
            </p:nvSpPr>
            <p:spPr>
              <a:xfrm>
                <a:off x="4320" y="1248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</a:rPr>
                  <a:t>X</a:t>
                </a:r>
              </a:p>
            </p:txBody>
          </p:sp>
          <p:sp>
            <p:nvSpPr>
              <p:cNvPr id="76816" name="Line 43"/>
              <p:cNvSpPr/>
              <p:nvPr/>
            </p:nvSpPr>
            <p:spPr>
              <a:xfrm>
                <a:off x="4939" y="1440"/>
                <a:ext cx="0" cy="48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6817" name="Line 44"/>
              <p:cNvSpPr/>
              <p:nvPr/>
            </p:nvSpPr>
            <p:spPr>
              <a:xfrm>
                <a:off x="4649" y="1436"/>
                <a:ext cx="0" cy="48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6818" name="Line 45"/>
              <p:cNvSpPr/>
              <p:nvPr/>
            </p:nvSpPr>
            <p:spPr>
              <a:xfrm>
                <a:off x="4560" y="1440"/>
                <a:ext cx="0" cy="48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sp>
        <p:nvSpPr>
          <p:cNvPr id="16432" name="Text Box 48"/>
          <p:cNvSpPr txBox="1"/>
          <p:nvPr/>
        </p:nvSpPr>
        <p:spPr>
          <a:xfrm>
            <a:off x="762000" y="4805363"/>
            <a:ext cx="7162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Blip>
                <a:blip r:embed="rId3"/>
              </a:buBlip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电流与磁感强度成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右手螺旋关系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47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409950" y="2162175"/>
          <a:ext cx="2501900" cy="1136650"/>
        </p:xfrm>
        <a:graphic>
          <a:graphicData uri="http://schemas.openxmlformats.org/presentationml/2006/ole">
            <p:oleObj spid="_x0000_s32105" r:id="rId3" imgW="545863" imgH="393529" progId="">
              <p:embed/>
            </p:oleObj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323850" y="2452688"/>
            <a:ext cx="2522538" cy="471487"/>
            <a:chOff x="204" y="1545"/>
            <a:chExt cx="1589" cy="297"/>
          </a:xfrm>
        </p:grpSpPr>
        <p:sp>
          <p:nvSpPr>
            <p:cNvPr id="77848" name="Text Box 4"/>
            <p:cNvSpPr txBox="1"/>
            <p:nvPr/>
          </p:nvSpPr>
          <p:spPr>
            <a:xfrm>
              <a:off x="204" y="1554"/>
              <a:ext cx="10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 （</a:t>
              </a:r>
              <a:r>
                <a:rPr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）若</a:t>
              </a:r>
              <a:endPara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34" name="Object 5"/>
            <p:cNvGraphicFramePr>
              <a:graphicFrameLocks noChangeAspect="1"/>
            </p:cNvGraphicFramePr>
            <p:nvPr/>
          </p:nvGraphicFramePr>
          <p:xfrm>
            <a:off x="1061" y="1545"/>
            <a:ext cx="732" cy="283"/>
          </p:xfrm>
          <a:graphic>
            <a:graphicData uri="http://schemas.openxmlformats.org/presentationml/2006/ole">
              <p:oleObj spid="_x0000_s32106" r:id="rId4" imgW="545863" imgH="241195" progId="">
                <p:embed/>
              </p:oleObj>
            </a:graphicData>
          </a:graphic>
        </p:graphicFrame>
      </p:grpSp>
      <p:sp>
        <p:nvSpPr>
          <p:cNvPr id="45062" name="Text Box 6"/>
          <p:cNvSpPr txBox="1"/>
          <p:nvPr/>
        </p:nvSpPr>
        <p:spPr>
          <a:xfrm>
            <a:off x="395288" y="1700213"/>
            <a:ext cx="1257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讨论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</a:t>
            </a:r>
          </a:p>
        </p:txBody>
      </p:sp>
      <p:grpSp>
        <p:nvGrpSpPr>
          <p:cNvPr id="77838" name="Group 7"/>
          <p:cNvGrpSpPr/>
          <p:nvPr/>
        </p:nvGrpSpPr>
        <p:grpSpPr>
          <a:xfrm>
            <a:off x="3989388" y="260350"/>
            <a:ext cx="4038600" cy="1676400"/>
            <a:chOff x="480" y="480"/>
            <a:chExt cx="2544" cy="1056"/>
          </a:xfrm>
        </p:grpSpPr>
        <p:sp>
          <p:nvSpPr>
            <p:cNvPr id="77839" name="Rectangle 8"/>
            <p:cNvSpPr/>
            <p:nvPr/>
          </p:nvSpPr>
          <p:spPr>
            <a:xfrm>
              <a:off x="480" y="480"/>
              <a:ext cx="2544" cy="10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7840" name="Oval 9"/>
            <p:cNvSpPr/>
            <p:nvPr/>
          </p:nvSpPr>
          <p:spPr>
            <a:xfrm>
              <a:off x="960" y="528"/>
              <a:ext cx="528" cy="96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7841" name="Line 10"/>
            <p:cNvSpPr/>
            <p:nvPr/>
          </p:nvSpPr>
          <p:spPr>
            <a:xfrm>
              <a:off x="1248" y="1008"/>
              <a:ext cx="15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7842" name="Line 11"/>
            <p:cNvSpPr/>
            <p:nvPr/>
          </p:nvSpPr>
          <p:spPr>
            <a:xfrm>
              <a:off x="2064" y="1008"/>
              <a:ext cx="432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7843" name="Line 12"/>
            <p:cNvSpPr/>
            <p:nvPr/>
          </p:nvSpPr>
          <p:spPr>
            <a:xfrm flipH="1" flipV="1">
              <a:off x="1056" y="624"/>
              <a:ext cx="192" cy="384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77844" name="Text Box 13"/>
            <p:cNvSpPr txBox="1"/>
            <p:nvPr/>
          </p:nvSpPr>
          <p:spPr>
            <a:xfrm>
              <a:off x="2160" y="720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 dirty="0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5" name="Line 14"/>
            <p:cNvSpPr/>
            <p:nvPr/>
          </p:nvSpPr>
          <p:spPr>
            <a:xfrm flipH="1">
              <a:off x="624" y="1008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77828" name="Object 15"/>
            <p:cNvGraphicFramePr>
              <a:graphicFrameLocks noChangeAspect="1"/>
            </p:cNvGraphicFramePr>
            <p:nvPr/>
          </p:nvGraphicFramePr>
          <p:xfrm>
            <a:off x="1536" y="1008"/>
            <a:ext cx="222" cy="240"/>
          </p:xfrm>
          <a:graphic>
            <a:graphicData uri="http://schemas.openxmlformats.org/presentationml/2006/ole">
              <p:oleObj spid="_x0000_s32107" r:id="rId5" imgW="177646" imgH="190335" progId="">
                <p:embed/>
              </p:oleObj>
            </a:graphicData>
          </a:graphic>
        </p:graphicFrame>
        <p:sp>
          <p:nvSpPr>
            <p:cNvPr id="77846" name="Text Box 16"/>
            <p:cNvSpPr txBox="1"/>
            <p:nvPr/>
          </p:nvSpPr>
          <p:spPr>
            <a:xfrm>
              <a:off x="1920" y="86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graphicFrame>
          <p:nvGraphicFramePr>
            <p:cNvPr id="77829" name="Object 17"/>
            <p:cNvGraphicFramePr>
              <a:graphicFrameLocks noChangeAspect="1"/>
            </p:cNvGraphicFramePr>
            <p:nvPr/>
          </p:nvGraphicFramePr>
          <p:xfrm>
            <a:off x="2208" y="672"/>
            <a:ext cx="231" cy="286"/>
          </p:xfrm>
          <a:graphic>
            <a:graphicData uri="http://schemas.openxmlformats.org/presentationml/2006/ole">
              <p:oleObj spid="_x0000_s32108" r:id="rId6" imgW="215619" imgH="266353" progId="">
                <p:embed/>
              </p:oleObj>
            </a:graphicData>
          </a:graphic>
        </p:graphicFrame>
        <p:graphicFrame>
          <p:nvGraphicFramePr>
            <p:cNvPr id="77830" name="Object 18"/>
            <p:cNvGraphicFramePr>
              <a:graphicFrameLocks noChangeAspect="1"/>
            </p:cNvGraphicFramePr>
            <p:nvPr/>
          </p:nvGraphicFramePr>
          <p:xfrm>
            <a:off x="2496" y="1008"/>
            <a:ext cx="222" cy="240"/>
          </p:xfrm>
          <a:graphic>
            <a:graphicData uri="http://schemas.openxmlformats.org/presentationml/2006/ole">
              <p:oleObj spid="_x0000_s32109" r:id="rId7" imgW="177646" imgH="190335" progId="">
                <p:embed/>
              </p:oleObj>
            </a:graphicData>
          </a:graphic>
        </p:graphicFrame>
        <p:graphicFrame>
          <p:nvGraphicFramePr>
            <p:cNvPr id="77831" name="Object 19"/>
            <p:cNvGraphicFramePr>
              <a:graphicFrameLocks noChangeAspect="1"/>
            </p:cNvGraphicFramePr>
            <p:nvPr/>
          </p:nvGraphicFramePr>
          <p:xfrm>
            <a:off x="1152" y="1008"/>
            <a:ext cx="166" cy="192"/>
          </p:xfrm>
          <a:graphic>
            <a:graphicData uri="http://schemas.openxmlformats.org/presentationml/2006/ole">
              <p:oleObj spid="_x0000_s32110" r:id="rId8" imgW="164885" imgH="190252" progId="">
                <p:embed/>
              </p:oleObj>
            </a:graphicData>
          </a:graphic>
        </p:graphicFrame>
        <p:graphicFrame>
          <p:nvGraphicFramePr>
            <p:cNvPr id="77832" name="Object 20"/>
            <p:cNvGraphicFramePr>
              <a:graphicFrameLocks noChangeAspect="1"/>
            </p:cNvGraphicFramePr>
            <p:nvPr/>
          </p:nvGraphicFramePr>
          <p:xfrm>
            <a:off x="1213" y="720"/>
            <a:ext cx="227" cy="240"/>
          </p:xfrm>
          <a:graphic>
            <a:graphicData uri="http://schemas.openxmlformats.org/presentationml/2006/ole">
              <p:oleObj spid="_x0000_s32111" r:id="rId9" imgW="215806" imgH="228501" progId="">
                <p:embed/>
              </p:oleObj>
            </a:graphicData>
          </a:graphic>
        </p:graphicFrame>
        <p:graphicFrame>
          <p:nvGraphicFramePr>
            <p:cNvPr id="77833" name="Object 21"/>
            <p:cNvGraphicFramePr>
              <a:graphicFrameLocks noChangeAspect="1"/>
            </p:cNvGraphicFramePr>
            <p:nvPr/>
          </p:nvGraphicFramePr>
          <p:xfrm>
            <a:off x="816" y="768"/>
            <a:ext cx="173" cy="240"/>
          </p:xfrm>
          <a:graphic>
            <a:graphicData uri="http://schemas.openxmlformats.org/presentationml/2006/ole">
              <p:oleObj spid="_x0000_s32112" r:id="rId10" imgW="165028" imgH="228501" progId="">
                <p:embed/>
              </p:oleObj>
            </a:graphicData>
          </a:graphic>
        </p:graphicFrame>
        <p:sp>
          <p:nvSpPr>
            <p:cNvPr id="77847" name="Line 22"/>
            <p:cNvSpPr/>
            <p:nvPr/>
          </p:nvSpPr>
          <p:spPr>
            <a:xfrm>
              <a:off x="960" y="960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971550" y="188913"/>
          <a:ext cx="1728788" cy="842962"/>
        </p:xfrm>
        <a:graphic>
          <a:graphicData uri="http://schemas.openxmlformats.org/presentationml/2006/ole">
            <p:oleObj spid="_x0000_s32113" r:id="rId11" imgW="520474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48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78855" name="Group 51"/>
          <p:cNvGrpSpPr/>
          <p:nvPr/>
        </p:nvGrpSpPr>
        <p:grpSpPr>
          <a:xfrm>
            <a:off x="328613" y="912813"/>
            <a:ext cx="4167187" cy="1752600"/>
            <a:chOff x="255" y="528"/>
            <a:chExt cx="2625" cy="1104"/>
          </a:xfrm>
        </p:grpSpPr>
        <p:sp>
          <p:nvSpPr>
            <p:cNvPr id="78871" name="Rectangle 52"/>
            <p:cNvSpPr/>
            <p:nvPr/>
          </p:nvSpPr>
          <p:spPr>
            <a:xfrm>
              <a:off x="336" y="528"/>
              <a:ext cx="2544" cy="11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72" name="Oval 53"/>
            <p:cNvSpPr/>
            <p:nvPr/>
          </p:nvSpPr>
          <p:spPr>
            <a:xfrm>
              <a:off x="923" y="624"/>
              <a:ext cx="522" cy="96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873" name="Line 54"/>
            <p:cNvSpPr/>
            <p:nvPr/>
          </p:nvSpPr>
          <p:spPr>
            <a:xfrm>
              <a:off x="1208" y="1104"/>
              <a:ext cx="712" cy="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78874" name="Text Box 55"/>
            <p:cNvSpPr txBox="1"/>
            <p:nvPr/>
          </p:nvSpPr>
          <p:spPr>
            <a:xfrm>
              <a:off x="672" y="1104"/>
              <a:ext cx="1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8875" name="Line 56"/>
            <p:cNvSpPr/>
            <p:nvPr/>
          </p:nvSpPr>
          <p:spPr>
            <a:xfrm flipH="1" flipV="1">
              <a:off x="1018" y="720"/>
              <a:ext cx="190" cy="384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76" name="Text Box 57"/>
            <p:cNvSpPr txBox="1"/>
            <p:nvPr/>
          </p:nvSpPr>
          <p:spPr>
            <a:xfrm>
              <a:off x="1148" y="720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8877" name="Line 58"/>
            <p:cNvSpPr/>
            <p:nvPr/>
          </p:nvSpPr>
          <p:spPr>
            <a:xfrm flipH="1">
              <a:off x="576" y="1104"/>
              <a:ext cx="336" cy="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78878" name="Text Box 59"/>
            <p:cNvSpPr txBox="1"/>
            <p:nvPr/>
          </p:nvSpPr>
          <p:spPr>
            <a:xfrm>
              <a:off x="1113" y="105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8879" name="Text Box 60"/>
            <p:cNvSpPr txBox="1"/>
            <p:nvPr/>
          </p:nvSpPr>
          <p:spPr>
            <a:xfrm>
              <a:off x="255" y="52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8880" name="Line 61"/>
            <p:cNvSpPr/>
            <p:nvPr/>
          </p:nvSpPr>
          <p:spPr>
            <a:xfrm>
              <a:off x="924" y="1056"/>
              <a:ext cx="0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46142" name="Object 62"/>
          <p:cNvGraphicFramePr>
            <a:graphicFrameLocks noChangeAspect="1"/>
          </p:cNvGraphicFramePr>
          <p:nvPr/>
        </p:nvGraphicFramePr>
        <p:xfrm>
          <a:off x="2679700" y="1598613"/>
          <a:ext cx="1587500" cy="987425"/>
        </p:xfrm>
        <a:graphic>
          <a:graphicData uri="http://schemas.openxmlformats.org/presentationml/2006/ole">
            <p:oleObj spid="_x0000_s32929" r:id="rId3" imgW="596641" imgH="393529" progId="">
              <p:embed/>
            </p:oleObj>
          </a:graphicData>
        </a:graphic>
      </p:graphicFrame>
      <p:sp>
        <p:nvSpPr>
          <p:cNvPr id="78856" name="Text Box 66"/>
          <p:cNvSpPr txBox="1"/>
          <p:nvPr/>
        </p:nvSpPr>
        <p:spPr>
          <a:xfrm>
            <a:off x="2706688" y="1293813"/>
            <a:ext cx="9509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78857" name="Group 67"/>
          <p:cNvGrpSpPr/>
          <p:nvPr/>
        </p:nvGrpSpPr>
        <p:grpSpPr>
          <a:xfrm>
            <a:off x="1828800" y="1293813"/>
            <a:ext cx="846138" cy="609600"/>
            <a:chOff x="1208" y="768"/>
            <a:chExt cx="533" cy="384"/>
          </a:xfrm>
        </p:grpSpPr>
        <p:sp>
          <p:nvSpPr>
            <p:cNvPr id="78870" name="Line 68"/>
            <p:cNvSpPr/>
            <p:nvPr/>
          </p:nvSpPr>
          <p:spPr>
            <a:xfrm>
              <a:off x="1208" y="1104"/>
              <a:ext cx="48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8853" name="Object 69"/>
            <p:cNvGraphicFramePr>
              <a:graphicFrameLocks noChangeAspect="1"/>
            </p:cNvGraphicFramePr>
            <p:nvPr/>
          </p:nvGraphicFramePr>
          <p:xfrm>
            <a:off x="1440" y="768"/>
            <a:ext cx="301" cy="384"/>
          </p:xfrm>
          <a:graphic>
            <a:graphicData uri="http://schemas.openxmlformats.org/presentationml/2006/ole">
              <p:oleObj spid="_x0000_s32930" r:id="rId4" imgW="190417" imgH="241195" progId="">
                <p:embed/>
              </p:oleObj>
            </a:graphicData>
          </a:graphic>
        </p:graphicFrame>
      </p:grpSp>
      <p:sp>
        <p:nvSpPr>
          <p:cNvPr id="46150" name="Rectangle 70"/>
          <p:cNvSpPr/>
          <p:nvPr/>
        </p:nvSpPr>
        <p:spPr>
          <a:xfrm>
            <a:off x="4673600" y="908050"/>
            <a:ext cx="4038600" cy="21605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151" name="Rectangle 71"/>
          <p:cNvSpPr/>
          <p:nvPr/>
        </p:nvSpPr>
        <p:spPr>
          <a:xfrm>
            <a:off x="4572000" y="958850"/>
            <a:ext cx="957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4" name="Group 72"/>
          <p:cNvGrpSpPr/>
          <p:nvPr/>
        </p:nvGrpSpPr>
        <p:grpSpPr>
          <a:xfrm>
            <a:off x="4902200" y="1003300"/>
            <a:ext cx="2057400" cy="2201863"/>
            <a:chOff x="3088" y="632"/>
            <a:chExt cx="1296" cy="1387"/>
          </a:xfrm>
        </p:grpSpPr>
        <p:sp>
          <p:nvSpPr>
            <p:cNvPr id="78862" name="Line 73"/>
            <p:cNvSpPr/>
            <p:nvPr/>
          </p:nvSpPr>
          <p:spPr>
            <a:xfrm>
              <a:off x="3152" y="1162"/>
              <a:ext cx="608" cy="32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8863" name="Line 74"/>
            <p:cNvSpPr/>
            <p:nvPr/>
          </p:nvSpPr>
          <p:spPr>
            <a:xfrm flipH="1">
              <a:off x="3774" y="1193"/>
              <a:ext cx="549" cy="299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8864" name="Text Box 75"/>
            <p:cNvSpPr txBox="1"/>
            <p:nvPr/>
          </p:nvSpPr>
          <p:spPr>
            <a:xfrm>
              <a:off x="3285" y="105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8865" name="Freeform 76"/>
            <p:cNvSpPr/>
            <p:nvPr/>
          </p:nvSpPr>
          <p:spPr>
            <a:xfrm>
              <a:off x="3657" y="1377"/>
              <a:ext cx="192" cy="60"/>
            </a:xfrm>
            <a:custGeom>
              <a:avLst/>
              <a:gdLst>
                <a:gd name="txL" fmla="*/ 0 w 192"/>
                <a:gd name="txT" fmla="*/ 0 h 60"/>
                <a:gd name="txR" fmla="*/ 192 w 192"/>
                <a:gd name="txB" fmla="*/ 60 h 60"/>
              </a:gdLst>
              <a:ahLst/>
              <a:cxnLst>
                <a:cxn ang="0">
                  <a:pos x="0" y="60"/>
                </a:cxn>
                <a:cxn ang="0">
                  <a:pos x="29" y="21"/>
                </a:cxn>
                <a:cxn ang="0">
                  <a:pos x="90" y="0"/>
                </a:cxn>
                <a:cxn ang="0">
                  <a:pos x="151" y="21"/>
                </a:cxn>
                <a:cxn ang="0">
                  <a:pos x="192" y="60"/>
                </a:cxn>
              </a:cxnLst>
              <a:rect l="txL" t="txT" r="txR" b="txB"/>
              <a:pathLst>
                <a:path w="192" h="60">
                  <a:moveTo>
                    <a:pt x="0" y="60"/>
                  </a:moveTo>
                  <a:lnTo>
                    <a:pt x="29" y="21"/>
                  </a:lnTo>
                  <a:lnTo>
                    <a:pt x="90" y="0"/>
                  </a:lnTo>
                  <a:lnTo>
                    <a:pt x="151" y="21"/>
                  </a:lnTo>
                  <a:lnTo>
                    <a:pt x="192" y="6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866" name="Text Box 77"/>
            <p:cNvSpPr txBox="1"/>
            <p:nvPr/>
          </p:nvSpPr>
          <p:spPr>
            <a:xfrm>
              <a:off x="3654" y="1388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8867" name="AutoShape 78"/>
            <p:cNvSpPr/>
            <p:nvPr/>
          </p:nvSpPr>
          <p:spPr>
            <a:xfrm>
              <a:off x="3088" y="867"/>
              <a:ext cx="1296" cy="1152"/>
            </a:xfrm>
            <a:custGeom>
              <a:avLst/>
              <a:gdLst>
                <a:gd name="txL" fmla="*/ 250 w 21600"/>
                <a:gd name="txT" fmla="*/ 0 h 21600"/>
                <a:gd name="txR" fmla="*/ 21350 w 21600"/>
                <a:gd name="txB" fmla="*/ 847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144" y="5960"/>
                  </a:moveTo>
                  <a:cubicBezTo>
                    <a:pt x="2976" y="2306"/>
                    <a:pt x="6713" y="-1"/>
                    <a:pt x="10800" y="0"/>
                  </a:cubicBezTo>
                  <a:cubicBezTo>
                    <a:pt x="14886" y="0"/>
                    <a:pt x="18623" y="2306"/>
                    <a:pt x="20455" y="5960"/>
                  </a:cubicBezTo>
                  <a:cubicBezTo>
                    <a:pt x="18623" y="2306"/>
                    <a:pt x="14886" y="-1"/>
                    <a:pt x="10799" y="0"/>
                  </a:cubicBezTo>
                  <a:cubicBezTo>
                    <a:pt x="6713" y="0"/>
                    <a:pt x="2976" y="2306"/>
                    <a:pt x="1144" y="5960"/>
                  </a:cubicBezTo>
                  <a:close/>
                </a:path>
              </a:pathLst>
            </a:cu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868" name="Line 79"/>
            <p:cNvSpPr/>
            <p:nvPr/>
          </p:nvSpPr>
          <p:spPr>
            <a:xfrm>
              <a:off x="3685" y="868"/>
              <a:ext cx="144" cy="0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69" name="Text Box 80"/>
            <p:cNvSpPr txBox="1"/>
            <p:nvPr/>
          </p:nvSpPr>
          <p:spPr>
            <a:xfrm>
              <a:off x="3550" y="632"/>
              <a:ext cx="3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78852" name="Object 81"/>
            <p:cNvGraphicFramePr>
              <a:graphicFrameLocks noChangeAspect="1"/>
            </p:cNvGraphicFramePr>
            <p:nvPr/>
          </p:nvGraphicFramePr>
          <p:xfrm>
            <a:off x="3651" y="1169"/>
            <a:ext cx="191" cy="175"/>
          </p:xfrm>
          <a:graphic>
            <a:graphicData uri="http://schemas.openxmlformats.org/presentationml/2006/ole">
              <p:oleObj spid="_x0000_s32931" r:id="rId5" imgW="152334" imgH="139639" progId="">
                <p:embed/>
              </p:oleObj>
            </a:graphicData>
          </a:graphic>
        </p:graphicFrame>
      </p:grpSp>
      <p:sp>
        <p:nvSpPr>
          <p:cNvPr id="78861" name="Text Box 82"/>
          <p:cNvSpPr txBox="1"/>
          <p:nvPr/>
        </p:nvSpPr>
        <p:spPr>
          <a:xfrm>
            <a:off x="250825" y="234950"/>
            <a:ext cx="216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）几个特例</a:t>
            </a:r>
          </a:p>
        </p:txBody>
      </p:sp>
      <p:graphicFrame>
        <p:nvGraphicFramePr>
          <p:cNvPr id="46163" name="Object 83"/>
          <p:cNvGraphicFramePr>
            <a:graphicFrameLocks noChangeAspect="1"/>
          </p:cNvGraphicFramePr>
          <p:nvPr/>
        </p:nvGraphicFramePr>
        <p:xfrm>
          <a:off x="6286500" y="2143125"/>
          <a:ext cx="2162175" cy="987425"/>
        </p:xfrm>
        <a:graphic>
          <a:graphicData uri="http://schemas.openxmlformats.org/presentationml/2006/ole">
            <p:oleObj spid="_x0000_s32932" r:id="rId6" imgW="812447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50" grpId="0" animBg="1"/>
      <p:bldP spid="461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/>
              <a:t>49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62466" name="Text Box 130"/>
          <p:cNvSpPr txBox="1"/>
          <p:nvPr/>
        </p:nvSpPr>
        <p:spPr>
          <a:xfrm>
            <a:off x="822325" y="739775"/>
            <a:ext cx="7997825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半径为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GB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的带电薄圆盘, 半径为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GB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的阴影部分均匀带正电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σ</a:t>
            </a:r>
            <a:r>
              <a:rPr lang="en-GB" altLang="zh-CN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其余部分带负电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σ</a:t>
            </a:r>
            <a:r>
              <a:rPr lang="en-GB" altLang="zh-CN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当圆盘以角速度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ω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旋转时,  测得中心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点的磁感应强度为零。</a:t>
            </a:r>
            <a:endParaRPr lang="zh-CN" altLang="en-US" sz="2800" b="1" dirty="0">
              <a:solidFill>
                <a:srgbClr val="000404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52" name="Text Box 132"/>
          <p:cNvSpPr txBox="1"/>
          <p:nvPr/>
        </p:nvSpPr>
        <p:spPr>
          <a:xfrm>
            <a:off x="849313" y="2357438"/>
            <a:ext cx="3587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GB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与</a:t>
            </a:r>
            <a:r>
              <a:rPr lang="en-GB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GB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GB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的关系。  </a:t>
            </a:r>
            <a:endParaRPr lang="zh-CN" altLang="en-US" sz="2800" b="1" dirty="0">
              <a:solidFill>
                <a:srgbClr val="000404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3"/>
          <p:cNvGrpSpPr/>
          <p:nvPr/>
        </p:nvGrpSpPr>
        <p:grpSpPr>
          <a:xfrm>
            <a:off x="6227763" y="2852738"/>
            <a:ext cx="1676400" cy="1676400"/>
            <a:chOff x="4128" y="1392"/>
            <a:chExt cx="1056" cy="1056"/>
          </a:xfrm>
        </p:grpSpPr>
        <p:sp>
          <p:nvSpPr>
            <p:cNvPr id="62469" name="Oval 134"/>
            <p:cNvSpPr/>
            <p:nvPr/>
          </p:nvSpPr>
          <p:spPr>
            <a:xfrm>
              <a:off x="4128" y="1392"/>
              <a:ext cx="1056" cy="1056"/>
            </a:xfrm>
            <a:prstGeom prst="ellipse">
              <a:avLst/>
            </a:prstGeom>
            <a:solidFill>
              <a:srgbClr val="EBF7FF">
                <a:alpha val="50195"/>
              </a:srgbClr>
            </a:solidFill>
            <a:ln w="9525" cap="flat" cmpd="sng">
              <a:solidFill>
                <a:srgbClr val="00040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470" name="Oval 135"/>
            <p:cNvSpPr/>
            <p:nvPr/>
          </p:nvSpPr>
          <p:spPr>
            <a:xfrm>
              <a:off x="4367" y="1637"/>
              <a:ext cx="576" cy="576"/>
            </a:xfrm>
            <a:prstGeom prst="ellipse">
              <a:avLst/>
            </a:prstGeom>
            <a:solidFill>
              <a:srgbClr val="FB3223"/>
            </a:solidFill>
            <a:ln w="9525" cap="flat" cmpd="sng">
              <a:solidFill>
                <a:srgbClr val="00040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471" name="Line 136"/>
            <p:cNvSpPr/>
            <p:nvPr/>
          </p:nvSpPr>
          <p:spPr>
            <a:xfrm>
              <a:off x="4656" y="1920"/>
              <a:ext cx="288" cy="0"/>
            </a:xfrm>
            <a:prstGeom prst="line">
              <a:avLst/>
            </a:prstGeom>
            <a:ln w="28575" cap="flat" cmpd="sng">
              <a:solidFill>
                <a:srgbClr val="000404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2" name="Line 137"/>
            <p:cNvSpPr/>
            <p:nvPr/>
          </p:nvSpPr>
          <p:spPr>
            <a:xfrm>
              <a:off x="4656" y="1920"/>
              <a:ext cx="406" cy="358"/>
            </a:xfrm>
            <a:prstGeom prst="line">
              <a:avLst/>
            </a:prstGeom>
            <a:ln w="28575" cap="flat" cmpd="sng">
              <a:solidFill>
                <a:srgbClr val="000404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3" name="Text Box 138"/>
            <p:cNvSpPr txBox="1"/>
            <p:nvPr/>
          </p:nvSpPr>
          <p:spPr>
            <a:xfrm>
              <a:off x="4416" y="17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GB" altLang="zh-CN" i="1" dirty="0">
                  <a:solidFill>
                    <a:srgbClr val="CCFF33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i="1" dirty="0">
                <a:solidFill>
                  <a:srgbClr val="CCFF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4" name="Text Box 139"/>
            <p:cNvSpPr txBox="1"/>
            <p:nvPr/>
          </p:nvSpPr>
          <p:spPr>
            <a:xfrm>
              <a:off x="4645" y="163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GB" altLang="zh-CN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r>
                <a:rPr lang="en-GB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5" name="Text Box 140"/>
            <p:cNvSpPr txBox="1"/>
            <p:nvPr/>
          </p:nvSpPr>
          <p:spPr>
            <a:xfrm>
              <a:off x="4608" y="196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GB" altLang="zh-CN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r>
                <a:rPr lang="en-GB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062" name="Text Box 142"/>
          <p:cNvSpPr txBox="1"/>
          <p:nvPr/>
        </p:nvSpPr>
        <p:spPr>
          <a:xfrm>
            <a:off x="898525" y="3143250"/>
            <a:ext cx="22447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GB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解: </a:t>
            </a:r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取圆环    </a:t>
            </a:r>
            <a:endParaRPr lang="zh-CN" altLang="en-US" sz="2800" b="1" dirty="0">
              <a:solidFill>
                <a:srgbClr val="00040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063" name="Object 143"/>
          <p:cNvGraphicFramePr>
            <a:graphicFrameLocks noChangeAspect="1"/>
          </p:cNvGraphicFramePr>
          <p:nvPr/>
        </p:nvGraphicFramePr>
        <p:xfrm>
          <a:off x="1187450" y="3851275"/>
          <a:ext cx="4392613" cy="1090613"/>
        </p:xfrm>
        <a:graphic>
          <a:graphicData uri="http://schemas.openxmlformats.org/presentationml/2006/ole">
            <p:oleObj spid="_x0000_s33873" r:id="rId3" imgW="1586811" imgH="393529" progId="">
              <p:embed/>
            </p:oleObj>
          </a:graphicData>
        </a:graphic>
      </p:graphicFrame>
      <p:graphicFrame>
        <p:nvGraphicFramePr>
          <p:cNvPr id="82064" name="Object 144"/>
          <p:cNvGraphicFramePr>
            <a:graphicFrameLocks noChangeAspect="1"/>
          </p:cNvGraphicFramePr>
          <p:nvPr/>
        </p:nvGraphicFramePr>
        <p:xfrm>
          <a:off x="1187450" y="5035550"/>
          <a:ext cx="4189413" cy="1130300"/>
        </p:xfrm>
        <a:graphic>
          <a:graphicData uri="http://schemas.openxmlformats.org/presentationml/2006/ole">
            <p:oleObj spid="_x0000_s33874" r:id="rId4" imgW="1459866" imgH="393529" progId="">
              <p:embed/>
            </p:oleObj>
          </a:graphicData>
        </a:graphic>
      </p:graphicFrame>
      <p:grpSp>
        <p:nvGrpSpPr>
          <p:cNvPr id="3" name="Group 155"/>
          <p:cNvGrpSpPr/>
          <p:nvPr/>
        </p:nvGrpSpPr>
        <p:grpSpPr>
          <a:xfrm>
            <a:off x="6427788" y="2886075"/>
            <a:ext cx="1579562" cy="1470025"/>
            <a:chOff x="4254" y="2413"/>
            <a:chExt cx="995" cy="926"/>
          </a:xfrm>
        </p:grpSpPr>
        <p:sp>
          <p:nvSpPr>
            <p:cNvPr id="62480" name="Oval 156"/>
            <p:cNvSpPr/>
            <p:nvPr/>
          </p:nvSpPr>
          <p:spPr>
            <a:xfrm>
              <a:off x="4254" y="2523"/>
              <a:ext cx="816" cy="816"/>
            </a:xfrm>
            <a:prstGeom prst="ellipse">
              <a:avLst/>
            </a:prstGeom>
            <a:noFill/>
            <a:ln w="76200" cap="flat" cmpd="sng">
              <a:solidFill>
                <a:srgbClr val="00040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2481" name="Line 157"/>
            <p:cNvSpPr/>
            <p:nvPr/>
          </p:nvSpPr>
          <p:spPr>
            <a:xfrm flipV="1">
              <a:off x="4662" y="2613"/>
              <a:ext cx="226" cy="318"/>
            </a:xfrm>
            <a:prstGeom prst="line">
              <a:avLst/>
            </a:prstGeom>
            <a:ln w="38100" cap="flat" cmpd="sng">
              <a:solidFill>
                <a:srgbClr val="0004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82" name="Text Box 158"/>
            <p:cNvSpPr txBox="1"/>
            <p:nvPr/>
          </p:nvSpPr>
          <p:spPr>
            <a:xfrm>
              <a:off x="4558" y="2568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483" name="Text Box 159"/>
            <p:cNvSpPr txBox="1"/>
            <p:nvPr/>
          </p:nvSpPr>
          <p:spPr>
            <a:xfrm>
              <a:off x="4921" y="2413"/>
              <a:ext cx="3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2" grpId="0"/>
      <p:bldP spid="820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5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617538" y="479425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角</a:t>
            </a:r>
            <a:r>
              <a:rPr kumimoji="1" lang="zh-CN" altLang="en-US" sz="2800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量和线量的关系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792288" y="2284413"/>
          <a:ext cx="4703762" cy="604837"/>
        </p:xfrm>
        <a:graphic>
          <a:graphicData uri="http://schemas.openxmlformats.org/presentationml/2006/ole">
            <p:oleObj spid="_x0000_s6225" r:id="rId3" imgW="1878785" imgH="241195" progId="">
              <p:embed/>
            </p:oleObj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1804988" y="1089025"/>
          <a:ext cx="4022725" cy="1004888"/>
        </p:xfrm>
        <a:graphic>
          <a:graphicData uri="http://schemas.openxmlformats.org/presentationml/2006/ole">
            <p:oleObj spid="_x0000_s6226" r:id="rId4" imgW="1676400" imgH="41910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/>
              <a:t>50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121860" name="Text Box 4"/>
          <p:cNvSpPr txBox="1"/>
          <p:nvPr/>
        </p:nvSpPr>
        <p:spPr>
          <a:xfrm>
            <a:off x="830263" y="765175"/>
            <a:ext cx="2373312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阴影部分</a:t>
            </a:r>
            <a:endParaRPr lang="zh-CN" altLang="en-US" sz="2800" b="1" dirty="0">
              <a:solidFill>
                <a:srgbClr val="00040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979613" y="1341438"/>
          <a:ext cx="5040312" cy="1338262"/>
        </p:xfrm>
        <a:graphic>
          <a:graphicData uri="http://schemas.openxmlformats.org/presentationml/2006/ole">
            <p:oleObj spid="_x0000_s35017" r:id="rId3" imgW="1815312" imgH="482391" progId="">
              <p:embed/>
            </p:oleObj>
          </a:graphicData>
        </a:graphic>
      </p:graphicFrame>
      <p:sp>
        <p:nvSpPr>
          <p:cNvPr id="121862" name="Text Box 6"/>
          <p:cNvSpPr txBox="1"/>
          <p:nvPr/>
        </p:nvSpPr>
        <p:spPr>
          <a:xfrm>
            <a:off x="788988" y="2636838"/>
            <a:ext cx="17272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GB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其余部分 </a:t>
            </a:r>
            <a:endParaRPr lang="zh-CN" altLang="en-US" sz="2800" b="1" dirty="0">
              <a:solidFill>
                <a:srgbClr val="00040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1619250" y="3141663"/>
          <a:ext cx="6048375" cy="1339850"/>
        </p:xfrm>
        <a:graphic>
          <a:graphicData uri="http://schemas.openxmlformats.org/presentationml/2006/ole">
            <p:oleObj spid="_x0000_s35018" r:id="rId4" imgW="2234230" imgH="495085" progId="">
              <p:embed/>
            </p:oleObj>
          </a:graphicData>
        </a:graphic>
      </p:graphicFrame>
      <p:sp>
        <p:nvSpPr>
          <p:cNvPr id="121864" name="Text Box 8"/>
          <p:cNvSpPr txBox="1"/>
          <p:nvPr/>
        </p:nvSpPr>
        <p:spPr>
          <a:xfrm>
            <a:off x="804863" y="4508500"/>
            <a:ext cx="100488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已知 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1870075" y="4545013"/>
          <a:ext cx="1366838" cy="581025"/>
        </p:xfrm>
        <a:graphic>
          <a:graphicData uri="http://schemas.openxmlformats.org/presentationml/2006/ole">
            <p:oleObj spid="_x0000_s35019" r:id="rId5" imgW="507339" imgH="215619" progId="">
              <p:embed/>
            </p:oleObj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2411413" y="5300663"/>
          <a:ext cx="2016125" cy="571500"/>
        </p:xfrm>
        <a:graphic>
          <a:graphicData uri="http://schemas.openxmlformats.org/presentationml/2006/ole">
            <p:oleObj spid="_x0000_s35020" r:id="rId6" imgW="761009" imgH="215619" progId="">
              <p:embed/>
            </p:oleObj>
          </a:graphicData>
        </a:graphic>
      </p:graphicFrame>
      <p:grpSp>
        <p:nvGrpSpPr>
          <p:cNvPr id="63497" name="Group 27"/>
          <p:cNvGrpSpPr/>
          <p:nvPr/>
        </p:nvGrpSpPr>
        <p:grpSpPr>
          <a:xfrm>
            <a:off x="6969125" y="4273550"/>
            <a:ext cx="1779588" cy="1676400"/>
            <a:chOff x="4390" y="2692"/>
            <a:chExt cx="1121" cy="1056"/>
          </a:xfrm>
        </p:grpSpPr>
        <p:grpSp>
          <p:nvGrpSpPr>
            <p:cNvPr id="63498" name="Group 14"/>
            <p:cNvGrpSpPr/>
            <p:nvPr/>
          </p:nvGrpSpPr>
          <p:grpSpPr>
            <a:xfrm>
              <a:off x="4390" y="2692"/>
              <a:ext cx="1056" cy="1056"/>
              <a:chOff x="4128" y="1392"/>
              <a:chExt cx="1056" cy="1056"/>
            </a:xfrm>
          </p:grpSpPr>
          <p:sp>
            <p:nvSpPr>
              <p:cNvPr id="63499" name="Oval 15"/>
              <p:cNvSpPr/>
              <p:nvPr/>
            </p:nvSpPr>
            <p:spPr>
              <a:xfrm>
                <a:off x="4128" y="1392"/>
                <a:ext cx="1056" cy="1056"/>
              </a:xfrm>
              <a:prstGeom prst="ellipse">
                <a:avLst/>
              </a:prstGeom>
              <a:solidFill>
                <a:srgbClr val="EBF7FF">
                  <a:alpha val="50195"/>
                </a:srgbClr>
              </a:solidFill>
              <a:ln w="9525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0" name="Oval 16"/>
              <p:cNvSpPr/>
              <p:nvPr/>
            </p:nvSpPr>
            <p:spPr>
              <a:xfrm>
                <a:off x="4367" y="1637"/>
                <a:ext cx="576" cy="576"/>
              </a:xfrm>
              <a:prstGeom prst="ellipse">
                <a:avLst/>
              </a:prstGeom>
              <a:solidFill>
                <a:srgbClr val="FB3223"/>
              </a:solidFill>
              <a:ln w="9525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Line 17"/>
              <p:cNvSpPr/>
              <p:nvPr/>
            </p:nvSpPr>
            <p:spPr>
              <a:xfrm>
                <a:off x="4656" y="1920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502" name="Line 18"/>
              <p:cNvSpPr/>
              <p:nvPr/>
            </p:nvSpPr>
            <p:spPr>
              <a:xfrm>
                <a:off x="4656" y="1920"/>
                <a:ext cx="406" cy="358"/>
              </a:xfrm>
              <a:prstGeom prst="line">
                <a:avLst/>
              </a:prstGeom>
              <a:ln w="28575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503" name="Text Box 19"/>
              <p:cNvSpPr txBox="1"/>
              <p:nvPr/>
            </p:nvSpPr>
            <p:spPr>
              <a:xfrm>
                <a:off x="4416" y="177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GB" altLang="zh-CN" i="1" dirty="0">
                    <a:solidFill>
                      <a:srgbClr val="CCFF33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i="1" dirty="0">
                  <a:solidFill>
                    <a:srgbClr val="CCFF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4" name="Text Box 20"/>
              <p:cNvSpPr txBox="1"/>
              <p:nvPr/>
            </p:nvSpPr>
            <p:spPr>
              <a:xfrm>
                <a:off x="4645" y="1637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GB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GB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5" name="Text Box 21"/>
              <p:cNvSpPr txBox="1"/>
              <p:nvPr/>
            </p:nvSpPr>
            <p:spPr>
              <a:xfrm>
                <a:off x="4608" y="196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GB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GB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6" name="Group 22"/>
            <p:cNvGrpSpPr/>
            <p:nvPr/>
          </p:nvGrpSpPr>
          <p:grpSpPr>
            <a:xfrm>
              <a:off x="4516" y="2713"/>
              <a:ext cx="995" cy="926"/>
              <a:chOff x="4254" y="2413"/>
              <a:chExt cx="995" cy="926"/>
            </a:xfrm>
          </p:grpSpPr>
          <p:sp>
            <p:nvSpPr>
              <p:cNvPr id="63507" name="Oval 23"/>
              <p:cNvSpPr/>
              <p:nvPr/>
            </p:nvSpPr>
            <p:spPr>
              <a:xfrm>
                <a:off x="4254" y="2523"/>
                <a:ext cx="816" cy="816"/>
              </a:xfrm>
              <a:prstGeom prst="ellipse">
                <a:avLst/>
              </a:prstGeom>
              <a:noFill/>
              <a:ln w="76200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8" name="Line 24"/>
              <p:cNvSpPr/>
              <p:nvPr/>
            </p:nvSpPr>
            <p:spPr>
              <a:xfrm flipV="1">
                <a:off x="4662" y="2613"/>
                <a:ext cx="226" cy="318"/>
              </a:xfrm>
              <a:prstGeom prst="line">
                <a:avLst/>
              </a:prstGeom>
              <a:ln w="38100" cap="flat" cmpd="sng">
                <a:solidFill>
                  <a:srgbClr val="00040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9" name="Text Box 25"/>
              <p:cNvSpPr txBox="1"/>
              <p:nvPr/>
            </p:nvSpPr>
            <p:spPr>
              <a:xfrm>
                <a:off x="4558" y="2568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63510" name="Text Box 26"/>
              <p:cNvSpPr txBox="1"/>
              <p:nvPr/>
            </p:nvSpPr>
            <p:spPr>
              <a:xfrm>
                <a:off x="4921" y="2413"/>
                <a:ext cx="3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643438" y="5286375"/>
          <a:ext cx="1477962" cy="606425"/>
        </p:xfrm>
        <a:graphic>
          <a:graphicData uri="http://schemas.openxmlformats.org/presentationml/2006/ole">
            <p:oleObj spid="_x0000_s35021" r:id="rId7" imgW="5588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2" grpId="0"/>
      <p:bldP spid="1218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95" y="432435"/>
            <a:ext cx="7694295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745" y="425450"/>
            <a:ext cx="7928610" cy="58470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52450"/>
            <a:ext cx="7677150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4"/>
            <a:ext cx="8784976" cy="49685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564904"/>
            <a:ext cx="1449650" cy="1480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0996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r="30271"/>
          <a:stretch/>
        </p:blipFill>
        <p:spPr>
          <a:xfrm>
            <a:off x="899592" y="980728"/>
            <a:ext cx="7704856" cy="3582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73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56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338" name="Text Box 2"/>
          <p:cNvSpPr txBox="1"/>
          <p:nvPr/>
        </p:nvSpPr>
        <p:spPr>
          <a:xfrm>
            <a:off x="301625" y="976313"/>
            <a:ext cx="8231188" cy="151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当穿过闭合回路所围面积的磁通量发生变化时，回路中会产生感应电动势，且感应电动势正比于磁通量对时间变化率的负值。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7950" y="317500"/>
            <a:ext cx="67691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法拉第电磁感应定律和楞次定律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987675" y="3291523"/>
          <a:ext cx="2135188" cy="1149350"/>
        </p:xfrm>
        <a:graphic>
          <a:graphicData uri="http://schemas.openxmlformats.org/presentationml/2006/ole">
            <p:oleObj spid="_x0000_s35881" r:id="rId3" imgW="685800" imgH="393700" progId="">
              <p:embed/>
            </p:oleObj>
          </a:graphicData>
        </a:graphic>
      </p:graphicFrame>
      <p:sp>
        <p:nvSpPr>
          <p:cNvPr id="14355" name="Text Box 19"/>
          <p:cNvSpPr txBox="1"/>
          <p:nvPr/>
        </p:nvSpPr>
        <p:spPr>
          <a:xfrm>
            <a:off x="5435600" y="3650298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法拉第电磁感应定律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57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611188" y="5367338"/>
            <a:ext cx="6283325" cy="887412"/>
            <a:chOff x="703" y="3482"/>
            <a:chExt cx="3958" cy="559"/>
          </a:xfrm>
        </p:grpSpPr>
        <p:graphicFrame>
          <p:nvGraphicFramePr>
            <p:cNvPr id="92173" name="Object 40"/>
            <p:cNvGraphicFramePr>
              <a:graphicFrameLocks noChangeAspect="1"/>
            </p:cNvGraphicFramePr>
            <p:nvPr/>
          </p:nvGraphicFramePr>
          <p:xfrm>
            <a:off x="2414" y="3482"/>
            <a:ext cx="2247" cy="559"/>
          </p:xfrm>
          <a:graphic>
            <a:graphicData uri="http://schemas.openxmlformats.org/presentationml/2006/ole">
              <p:oleObj spid="_x0000_s37385" r:id="rId3" imgW="35758440" imgH="10556280" progId="">
                <p:embed/>
              </p:oleObj>
            </a:graphicData>
          </a:graphic>
        </p:graphicFrame>
        <p:grpSp>
          <p:nvGrpSpPr>
            <p:cNvPr id="92203" name="Group 44"/>
            <p:cNvGrpSpPr/>
            <p:nvPr/>
          </p:nvGrpSpPr>
          <p:grpSpPr>
            <a:xfrm>
              <a:off x="703" y="3598"/>
              <a:ext cx="1910" cy="368"/>
              <a:chOff x="703" y="3582"/>
              <a:chExt cx="1910" cy="368"/>
            </a:xfrm>
          </p:grpSpPr>
          <p:sp>
            <p:nvSpPr>
              <p:cNvPr id="92204" name="Text Box 42"/>
              <p:cNvSpPr txBox="1"/>
              <p:nvPr/>
            </p:nvSpPr>
            <p:spPr>
              <a:xfrm>
                <a:off x="703" y="3582"/>
                <a:ext cx="191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3200" dirty="0">
                    <a:latin typeface="Times New Roman" panose="02020603050405020304" pitchFamily="18" charset="0"/>
                  </a:rPr>
                  <a:t>设杆长为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   则</a:t>
                </a:r>
                <a:r>
                  <a:rPr lang="zh-CN" altLang="zh-CN" sz="32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174" name="Object 43"/>
              <p:cNvGraphicFramePr>
                <a:graphicFrameLocks noChangeAspect="1"/>
              </p:cNvGraphicFramePr>
              <p:nvPr/>
            </p:nvGraphicFramePr>
            <p:xfrm>
              <a:off x="1811" y="3625"/>
              <a:ext cx="125" cy="278"/>
            </p:xfrm>
            <a:graphic>
              <a:graphicData uri="http://schemas.openxmlformats.org/presentationml/2006/ole">
                <p:oleObj spid="_x0000_s37386" r:id="rId4" imgW="114201" imgH="253780" progId="">
                  <p:embed/>
                </p:oleObj>
              </a:graphicData>
            </a:graphic>
          </p:graphicFrame>
        </p:grpSp>
      </p:grpSp>
      <p:sp>
        <p:nvSpPr>
          <p:cNvPr id="92177" name="Text Box 172"/>
          <p:cNvSpPr txBox="1"/>
          <p:nvPr/>
        </p:nvSpPr>
        <p:spPr>
          <a:xfrm>
            <a:off x="539750" y="549275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9.2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动生电动势</a:t>
            </a:r>
          </a:p>
        </p:txBody>
      </p:sp>
      <p:sp>
        <p:nvSpPr>
          <p:cNvPr id="49" name="Text Box 174"/>
          <p:cNvSpPr txBox="1"/>
          <p:nvPr/>
        </p:nvSpPr>
        <p:spPr>
          <a:xfrm>
            <a:off x="541338" y="1125538"/>
            <a:ext cx="7753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动生电动势的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非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静电场来源：洛伦兹力</a:t>
            </a:r>
          </a:p>
        </p:txBody>
      </p:sp>
      <p:grpSp>
        <p:nvGrpSpPr>
          <p:cNvPr id="4" name="Group 176"/>
          <p:cNvGrpSpPr/>
          <p:nvPr/>
        </p:nvGrpSpPr>
        <p:grpSpPr>
          <a:xfrm>
            <a:off x="5148263" y="1833563"/>
            <a:ext cx="3429000" cy="2819400"/>
            <a:chOff x="3243" y="1434"/>
            <a:chExt cx="2160" cy="1776"/>
          </a:xfrm>
        </p:grpSpPr>
        <p:grpSp>
          <p:nvGrpSpPr>
            <p:cNvPr id="92184" name="Group 177"/>
            <p:cNvGrpSpPr/>
            <p:nvPr/>
          </p:nvGrpSpPr>
          <p:grpSpPr>
            <a:xfrm>
              <a:off x="3243" y="1434"/>
              <a:ext cx="2160" cy="1776"/>
              <a:chOff x="3264" y="1584"/>
              <a:chExt cx="2160" cy="1776"/>
            </a:xfrm>
          </p:grpSpPr>
          <p:grpSp>
            <p:nvGrpSpPr>
              <p:cNvPr id="92195" name="Group 178"/>
              <p:cNvGrpSpPr/>
              <p:nvPr/>
            </p:nvGrpSpPr>
            <p:grpSpPr>
              <a:xfrm>
                <a:off x="3264" y="1584"/>
                <a:ext cx="2160" cy="1776"/>
                <a:chOff x="3264" y="1584"/>
                <a:chExt cx="2160" cy="1776"/>
              </a:xfrm>
            </p:grpSpPr>
            <p:sp>
              <p:nvSpPr>
                <p:cNvPr id="92198" name="Rectangle 179"/>
                <p:cNvSpPr/>
                <p:nvPr/>
              </p:nvSpPr>
              <p:spPr>
                <a:xfrm>
                  <a:off x="3264" y="1584"/>
                  <a:ext cx="2160" cy="177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404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2199" name="Group 180"/>
                <p:cNvGrpSpPr/>
                <p:nvPr/>
              </p:nvGrpSpPr>
              <p:grpSpPr>
                <a:xfrm>
                  <a:off x="3360" y="1584"/>
                  <a:ext cx="2064" cy="1668"/>
                  <a:chOff x="3360" y="1584"/>
                  <a:chExt cx="2064" cy="1668"/>
                </a:xfrm>
              </p:grpSpPr>
              <p:sp>
                <p:nvSpPr>
                  <p:cNvPr id="92200" name="Rectangle 181"/>
                  <p:cNvSpPr/>
                  <p:nvPr/>
                </p:nvSpPr>
                <p:spPr>
                  <a:xfrm>
                    <a:off x="3360" y="1584"/>
                    <a:ext cx="2064" cy="16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3333CC"/>
                        </a:solidFill>
                        <a:latin typeface="Times New Roman" panose="02020603050405020304" pitchFamily="18" charset="0"/>
                      </a:rPr>
                      <a:t>×      ×       ×       ×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3333CC"/>
                        </a:solidFill>
                        <a:latin typeface="Times New Roman" panose="02020603050405020304" pitchFamily="18" charset="0"/>
                      </a:rPr>
                      <a:t>×      ×       ×       ×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3333CC"/>
                        </a:solidFill>
                        <a:latin typeface="Times New Roman" panose="02020603050405020304" pitchFamily="18" charset="0"/>
                      </a:rPr>
                      <a:t>×      ×       ×       ×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3333CC"/>
                        </a:solidFill>
                        <a:latin typeface="Times New Roman" panose="02020603050405020304" pitchFamily="18" charset="0"/>
                      </a:rPr>
                      <a:t>×      ×       ×       ×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rgbClr val="3333CC"/>
                        </a:solidFill>
                        <a:latin typeface="Times New Roman" panose="02020603050405020304" pitchFamily="18" charset="0"/>
                      </a:rPr>
                      <a:t>×      ×       ×       ×</a:t>
                    </a:r>
                  </a:p>
                </p:txBody>
              </p:sp>
              <p:sp>
                <p:nvSpPr>
                  <p:cNvPr id="92201" name="AutoShape 182"/>
                  <p:cNvSpPr/>
                  <p:nvPr/>
                </p:nvSpPr>
                <p:spPr>
                  <a:xfrm>
                    <a:off x="4128" y="1824"/>
                    <a:ext cx="240" cy="1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BF7FF"/>
                  </a:solidFill>
                  <a:ln w="9525" cap="flat" cmpd="sng">
                    <a:solidFill>
                      <a:srgbClr val="000404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02" name="Line 183"/>
                  <p:cNvSpPr/>
                  <p:nvPr/>
                </p:nvSpPr>
                <p:spPr>
                  <a:xfrm>
                    <a:off x="4368" y="2400"/>
                    <a:ext cx="528" cy="0"/>
                  </a:xfrm>
                  <a:prstGeom prst="line">
                    <a:avLst/>
                  </a:prstGeom>
                  <a:ln w="38100" cap="flat" cmpd="sng">
                    <a:solidFill>
                      <a:srgbClr val="000404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graphicFrame>
                <p:nvGraphicFramePr>
                  <p:cNvPr id="92171" name="Object 184"/>
                  <p:cNvGraphicFramePr>
                    <a:graphicFrameLocks noChangeAspect="1"/>
                  </p:cNvGraphicFramePr>
                  <p:nvPr/>
                </p:nvGraphicFramePr>
                <p:xfrm>
                  <a:off x="4740" y="2403"/>
                  <a:ext cx="280" cy="392"/>
                </p:xfrm>
                <a:graphic>
                  <a:graphicData uri="http://schemas.openxmlformats.org/presentationml/2006/ole">
                    <p:oleObj spid="_x0000_s37387" r:id="rId5" imgW="126725" imgH="177415" progId="">
                      <p:embed/>
                    </p:oleObj>
                  </a:graphicData>
                </a:graphic>
              </p:graphicFrame>
              <p:graphicFrame>
                <p:nvGraphicFramePr>
                  <p:cNvPr id="92172" name="Object 185"/>
                  <p:cNvGraphicFramePr>
                    <a:graphicFrameLocks noChangeAspect="1"/>
                  </p:cNvGraphicFramePr>
                  <p:nvPr/>
                </p:nvGraphicFramePr>
                <p:xfrm>
                  <a:off x="5148" y="1655"/>
                  <a:ext cx="262" cy="324"/>
                </p:xfrm>
                <a:graphic>
                  <a:graphicData uri="http://schemas.openxmlformats.org/presentationml/2006/ole">
                    <p:oleObj spid="_x0000_s37388" r:id="rId6" imgW="6897600" imgH="8523720" progId="">
                      <p:embed/>
                    </p:oleObj>
                  </a:graphicData>
                </a:graphic>
              </p:graphicFrame>
            </p:grpSp>
          </p:grpSp>
          <p:sp>
            <p:nvSpPr>
              <p:cNvPr id="92196" name="Text Box 186"/>
              <p:cNvSpPr txBox="1"/>
              <p:nvPr/>
            </p:nvSpPr>
            <p:spPr>
              <a:xfrm>
                <a:off x="4128" y="2976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92197" name="Text Box 187"/>
              <p:cNvSpPr txBox="1"/>
              <p:nvPr/>
            </p:nvSpPr>
            <p:spPr>
              <a:xfrm>
                <a:off x="4032" y="1584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92185" name="Group 188"/>
            <p:cNvGrpSpPr/>
            <p:nvPr/>
          </p:nvGrpSpPr>
          <p:grpSpPr>
            <a:xfrm>
              <a:off x="4161" y="2139"/>
              <a:ext cx="180" cy="288"/>
              <a:chOff x="3360" y="3312"/>
              <a:chExt cx="180" cy="288"/>
            </a:xfrm>
          </p:grpSpPr>
          <p:sp>
            <p:nvSpPr>
              <p:cNvPr id="92193" name="Oval 189"/>
              <p:cNvSpPr/>
              <p:nvPr/>
            </p:nvSpPr>
            <p:spPr>
              <a:xfrm>
                <a:off x="3360" y="3408"/>
                <a:ext cx="144" cy="144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00040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4" name="Text Box 190"/>
              <p:cNvSpPr txBox="1"/>
              <p:nvPr/>
            </p:nvSpPr>
            <p:spPr>
              <a:xfrm>
                <a:off x="3360" y="3312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0404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</p:grpSp>
        <p:grpSp>
          <p:nvGrpSpPr>
            <p:cNvPr id="92186" name="Group 191"/>
            <p:cNvGrpSpPr/>
            <p:nvPr/>
          </p:nvGrpSpPr>
          <p:grpSpPr>
            <a:xfrm>
              <a:off x="3659" y="2379"/>
              <a:ext cx="576" cy="592"/>
              <a:chOff x="3648" y="2475"/>
              <a:chExt cx="576" cy="592"/>
            </a:xfrm>
          </p:grpSpPr>
          <p:sp>
            <p:nvSpPr>
              <p:cNvPr id="92192" name="Line 192"/>
              <p:cNvSpPr/>
              <p:nvPr/>
            </p:nvSpPr>
            <p:spPr>
              <a:xfrm>
                <a:off x="4224" y="2475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3366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92170" name="Object 193"/>
              <p:cNvGraphicFramePr>
                <a:graphicFrameLocks noChangeAspect="1"/>
              </p:cNvGraphicFramePr>
              <p:nvPr/>
            </p:nvGraphicFramePr>
            <p:xfrm>
              <a:off x="3648" y="2631"/>
              <a:ext cx="387" cy="436"/>
            </p:xfrm>
            <a:graphic>
              <a:graphicData uri="http://schemas.openxmlformats.org/presentationml/2006/ole">
                <p:oleObj spid="_x0000_s37389" r:id="rId7" imgW="6491160" imgH="7304400" progId="">
                  <p:embed/>
                </p:oleObj>
              </a:graphicData>
            </a:graphic>
          </p:graphicFrame>
        </p:grpSp>
        <p:grpSp>
          <p:nvGrpSpPr>
            <p:cNvPr id="92187" name="Group 194"/>
            <p:cNvGrpSpPr/>
            <p:nvPr/>
          </p:nvGrpSpPr>
          <p:grpSpPr>
            <a:xfrm>
              <a:off x="4059" y="1616"/>
              <a:ext cx="340" cy="1296"/>
              <a:chOff x="480" y="1584"/>
              <a:chExt cx="340" cy="1296"/>
            </a:xfrm>
          </p:grpSpPr>
          <p:sp>
            <p:nvSpPr>
              <p:cNvPr id="92190" name="Text Box 195"/>
              <p:cNvSpPr txBox="1"/>
              <p:nvPr/>
            </p:nvSpPr>
            <p:spPr>
              <a:xfrm>
                <a:off x="528" y="2592"/>
                <a:ext cx="2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- -</a:t>
                </a:r>
              </a:p>
            </p:txBody>
          </p:sp>
          <p:sp>
            <p:nvSpPr>
              <p:cNvPr id="92191" name="Text Box 196"/>
              <p:cNvSpPr txBox="1"/>
              <p:nvPr/>
            </p:nvSpPr>
            <p:spPr>
              <a:xfrm>
                <a:off x="480" y="1584"/>
                <a:ext cx="3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++</a:t>
                </a:r>
                <a:endParaRPr lang="en-US" altLang="zh-CN" dirty="0">
                  <a:solidFill>
                    <a:srgbClr val="000404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88" name="Group 197"/>
            <p:cNvGrpSpPr/>
            <p:nvPr/>
          </p:nvGrpSpPr>
          <p:grpSpPr>
            <a:xfrm>
              <a:off x="3651" y="1752"/>
              <a:ext cx="576" cy="480"/>
              <a:chOff x="3648" y="1824"/>
              <a:chExt cx="576" cy="480"/>
            </a:xfrm>
          </p:grpSpPr>
          <p:sp>
            <p:nvSpPr>
              <p:cNvPr id="92189" name="Line 198"/>
              <p:cNvSpPr/>
              <p:nvPr/>
            </p:nvSpPr>
            <p:spPr>
              <a:xfrm flipV="1">
                <a:off x="4224" y="1968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92169" name="Object 199"/>
              <p:cNvGraphicFramePr>
                <a:graphicFrameLocks noChangeAspect="1"/>
              </p:cNvGraphicFramePr>
              <p:nvPr/>
            </p:nvGraphicFramePr>
            <p:xfrm>
              <a:off x="3648" y="1824"/>
              <a:ext cx="339" cy="460"/>
            </p:xfrm>
            <a:graphic>
              <a:graphicData uri="http://schemas.openxmlformats.org/presentationml/2006/ole">
                <p:oleObj spid="_x0000_s37390" r:id="rId8" imgW="5678280" imgH="7710840" progId="">
                  <p:embed/>
                </p:oleObj>
              </a:graphicData>
            </a:graphic>
          </p:graphicFrame>
        </p:grpSp>
      </p:grpSp>
      <p:graphicFrame>
        <p:nvGraphicFramePr>
          <p:cNvPr id="74" name="Object 200"/>
          <p:cNvGraphicFramePr>
            <a:graphicFrameLocks noChangeAspect="1"/>
          </p:cNvGraphicFramePr>
          <p:nvPr/>
        </p:nvGraphicFramePr>
        <p:xfrm>
          <a:off x="1308100" y="1700213"/>
          <a:ext cx="2547938" cy="608012"/>
        </p:xfrm>
        <a:graphic>
          <a:graphicData uri="http://schemas.openxmlformats.org/presentationml/2006/ole">
            <p:oleObj spid="_x0000_s37391" r:id="rId9" imgW="939800" imgH="228600" progId="">
              <p:embed/>
            </p:oleObj>
          </a:graphicData>
        </a:graphic>
      </p:graphicFrame>
      <p:sp>
        <p:nvSpPr>
          <p:cNvPr id="75" name="Text Box 202"/>
          <p:cNvSpPr txBox="1"/>
          <p:nvPr/>
        </p:nvSpPr>
        <p:spPr>
          <a:xfrm>
            <a:off x="504825" y="2243138"/>
            <a:ext cx="14208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平衡时</a:t>
            </a:r>
          </a:p>
        </p:txBody>
      </p:sp>
      <p:graphicFrame>
        <p:nvGraphicFramePr>
          <p:cNvPr id="76" name="Object 203"/>
          <p:cNvGraphicFramePr>
            <a:graphicFrameLocks noChangeAspect="1"/>
          </p:cNvGraphicFramePr>
          <p:nvPr/>
        </p:nvGraphicFramePr>
        <p:xfrm>
          <a:off x="2195513" y="2276475"/>
          <a:ext cx="1655762" cy="661988"/>
        </p:xfrm>
        <a:graphic>
          <a:graphicData uri="http://schemas.openxmlformats.org/presentationml/2006/ole">
            <p:oleObj spid="_x0000_s37392" r:id="rId10" imgW="596641" imgH="241195" progId="">
              <p:embed/>
            </p:oleObj>
          </a:graphicData>
        </a:graphic>
      </p:graphicFrame>
      <p:graphicFrame>
        <p:nvGraphicFramePr>
          <p:cNvPr id="77" name="Object 204"/>
          <p:cNvGraphicFramePr>
            <a:graphicFrameLocks noChangeAspect="1"/>
          </p:cNvGraphicFramePr>
          <p:nvPr/>
        </p:nvGraphicFramePr>
        <p:xfrm>
          <a:off x="1236663" y="2781300"/>
          <a:ext cx="2727325" cy="1125538"/>
        </p:xfrm>
        <a:graphic>
          <a:graphicData uri="http://schemas.openxmlformats.org/presentationml/2006/ole">
            <p:oleObj spid="_x0000_s37393" r:id="rId11" imgW="1016000" imgH="419100" progId="">
              <p:embed/>
            </p:oleObj>
          </a:graphicData>
        </a:graphic>
      </p:graphicFrame>
      <p:grpSp>
        <p:nvGrpSpPr>
          <p:cNvPr id="12" name="Group 205"/>
          <p:cNvGrpSpPr/>
          <p:nvPr/>
        </p:nvGrpSpPr>
        <p:grpSpPr>
          <a:xfrm>
            <a:off x="1308100" y="3717925"/>
            <a:ext cx="3240088" cy="1587500"/>
            <a:chOff x="1020" y="2568"/>
            <a:chExt cx="2041" cy="1000"/>
          </a:xfrm>
        </p:grpSpPr>
        <p:graphicFrame>
          <p:nvGraphicFramePr>
            <p:cNvPr id="92167" name="Object 206"/>
            <p:cNvGraphicFramePr>
              <a:graphicFrameLocks noChangeAspect="1"/>
            </p:cNvGraphicFramePr>
            <p:nvPr/>
          </p:nvGraphicFramePr>
          <p:xfrm>
            <a:off x="1279" y="3067"/>
            <a:ext cx="1782" cy="501"/>
          </p:xfrm>
          <a:graphic>
            <a:graphicData uri="http://schemas.openxmlformats.org/presentationml/2006/ole">
              <p:oleObj spid="_x0000_s37394" r:id="rId12" imgW="1905000" imgH="596900" progId="">
                <p:embed/>
              </p:oleObj>
            </a:graphicData>
          </a:graphic>
        </p:graphicFrame>
        <p:graphicFrame>
          <p:nvGraphicFramePr>
            <p:cNvPr id="92168" name="Object 207"/>
            <p:cNvGraphicFramePr>
              <a:graphicFrameLocks noChangeAspect="1"/>
            </p:cNvGraphicFramePr>
            <p:nvPr/>
          </p:nvGraphicFramePr>
          <p:xfrm>
            <a:off x="1020" y="2568"/>
            <a:ext cx="1588" cy="528"/>
          </p:xfrm>
          <a:graphic>
            <a:graphicData uri="http://schemas.openxmlformats.org/presentationml/2006/ole">
              <p:oleObj spid="_x0000_s37395" r:id="rId13" imgW="901309" imgH="330057" progId="">
                <p:embed/>
              </p:oleObj>
            </a:graphicData>
          </a:graphic>
        </p:graphicFrame>
      </p:grpSp>
      <p:grpSp>
        <p:nvGrpSpPr>
          <p:cNvPr id="13" name="Group 213"/>
          <p:cNvGrpSpPr/>
          <p:nvPr/>
        </p:nvGrpSpPr>
        <p:grpSpPr>
          <a:xfrm>
            <a:off x="7164388" y="5357813"/>
            <a:ext cx="1674812" cy="676275"/>
            <a:chOff x="3639" y="3162"/>
            <a:chExt cx="1055" cy="426"/>
          </a:xfrm>
        </p:grpSpPr>
        <p:sp>
          <p:nvSpPr>
            <p:cNvPr id="92183" name="Text Box 214"/>
            <p:cNvSpPr txBox="1"/>
            <p:nvPr/>
          </p:nvSpPr>
          <p:spPr>
            <a:xfrm>
              <a:off x="3890" y="3220"/>
              <a:ext cx="8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方向</a:t>
              </a:r>
              <a:r>
                <a:rPr lang="en-US" altLang="zh-CN" sz="32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sz="3200" i="1" dirty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6" name="Object 215"/>
            <p:cNvGraphicFramePr>
              <a:graphicFrameLocks noChangeAspect="1"/>
            </p:cNvGraphicFramePr>
            <p:nvPr/>
          </p:nvGraphicFramePr>
          <p:xfrm>
            <a:off x="3639" y="3162"/>
            <a:ext cx="371" cy="404"/>
          </p:xfrm>
          <a:graphic>
            <a:graphicData uri="http://schemas.openxmlformats.org/presentationml/2006/ole">
              <p:oleObj spid="_x0000_s37396" r:id="rId14" imgW="4865040" imgH="6897960" progId="">
                <p:embed/>
              </p:oleObj>
            </a:graphicData>
          </a:graphic>
        </p:graphicFrame>
      </p:grpSp>
      <p:graphicFrame>
        <p:nvGraphicFramePr>
          <p:cNvPr id="86" name="Object 216"/>
          <p:cNvGraphicFramePr>
            <a:graphicFrameLocks noChangeAspect="1"/>
          </p:cNvGraphicFramePr>
          <p:nvPr/>
        </p:nvGraphicFramePr>
        <p:xfrm>
          <a:off x="5167313" y="4676775"/>
          <a:ext cx="3343275" cy="928688"/>
        </p:xfrm>
        <a:graphic>
          <a:graphicData uri="http://schemas.openxmlformats.org/presentationml/2006/ole">
            <p:oleObj spid="_x0000_s37397" r:id="rId15" imgW="34132320" imgH="1055628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  <a:pPr lvl="0" algn="r"/>
              <a:t>58</a:t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68" name="Text Box 97"/>
          <p:cNvSpPr txBox="1"/>
          <p:nvPr/>
        </p:nvSpPr>
        <p:spPr>
          <a:xfrm>
            <a:off x="614363" y="2784475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9" name="Object 99"/>
          <p:cNvGraphicFramePr>
            <a:graphicFrameLocks noChangeAspect="1"/>
          </p:cNvGraphicFramePr>
          <p:nvPr/>
        </p:nvGraphicFramePr>
        <p:xfrm>
          <a:off x="2124075" y="3313113"/>
          <a:ext cx="1439863" cy="487362"/>
        </p:xfrm>
        <a:graphic>
          <a:graphicData uri="http://schemas.openxmlformats.org/presentationml/2006/ole">
            <p:oleObj spid="_x0000_s38409" r:id="rId3" imgW="469086" imgH="177492" progId="">
              <p:embed/>
            </p:oleObj>
          </a:graphicData>
        </a:graphic>
      </p:graphicFrame>
      <p:graphicFrame>
        <p:nvGraphicFramePr>
          <p:cNvPr id="70" name="Object 100"/>
          <p:cNvGraphicFramePr>
            <a:graphicFrameLocks noChangeAspect="1"/>
          </p:cNvGraphicFramePr>
          <p:nvPr/>
        </p:nvGraphicFramePr>
        <p:xfrm>
          <a:off x="1366838" y="2751138"/>
          <a:ext cx="3000375" cy="638175"/>
        </p:xfrm>
        <a:graphic>
          <a:graphicData uri="http://schemas.openxmlformats.org/presentationml/2006/ole">
            <p:oleObj spid="_x0000_s38410" r:id="rId4" imgW="1053643" imgH="241195" progId="">
              <p:embed/>
            </p:oleObj>
          </a:graphicData>
        </a:graphic>
      </p:graphicFrame>
      <p:sp>
        <p:nvSpPr>
          <p:cNvPr id="27653" name="Text Box 102"/>
          <p:cNvSpPr txBox="1"/>
          <p:nvPr/>
        </p:nvSpPr>
        <p:spPr>
          <a:xfrm>
            <a:off x="611188" y="620713"/>
            <a:ext cx="7854950" cy="2062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一长为</a:t>
            </a:r>
            <a:r>
              <a:rPr lang="en-US" altLang="zh-CN" sz="3200" i="1" dirty="0">
                <a:solidFill>
                  <a:srgbClr val="000404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的铜棒在磁感强度为     的均匀磁场中</a:t>
            </a:r>
            <a:r>
              <a:rPr lang="en-US" altLang="zh-CN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以角速度    在与磁场方向垂直的平面上绕棒的一端转动。 </a:t>
            </a:r>
          </a:p>
          <a:p>
            <a:pPr algn="l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404"/>
                </a:solidFill>
                <a:latin typeface="Times New Roman" panose="02020603050405020304" pitchFamily="18" charset="0"/>
              </a:rPr>
              <a:t>铜棒两端的感应电动势。 </a:t>
            </a:r>
          </a:p>
        </p:txBody>
      </p:sp>
      <p:graphicFrame>
        <p:nvGraphicFramePr>
          <p:cNvPr id="27654" name="Object 103"/>
          <p:cNvGraphicFramePr>
            <a:graphicFrameLocks noChangeAspect="1"/>
          </p:cNvGraphicFramePr>
          <p:nvPr/>
        </p:nvGraphicFramePr>
        <p:xfrm>
          <a:off x="4029075" y="1208088"/>
          <a:ext cx="457200" cy="423862"/>
        </p:xfrm>
        <a:graphic>
          <a:graphicData uri="http://schemas.openxmlformats.org/presentationml/2006/ole">
            <p:oleObj spid="_x0000_s38411" r:id="rId5" imgW="152268" imgH="139579" progId="">
              <p:embed/>
            </p:oleObj>
          </a:graphicData>
        </a:graphic>
      </p:graphicFrame>
      <p:graphicFrame>
        <p:nvGraphicFramePr>
          <p:cNvPr id="27655" name="Object 104"/>
          <p:cNvGraphicFramePr>
            <a:graphicFrameLocks noChangeAspect="1"/>
          </p:cNvGraphicFramePr>
          <p:nvPr/>
        </p:nvGraphicFramePr>
        <p:xfrm>
          <a:off x="6800850" y="671513"/>
          <a:ext cx="352425" cy="433387"/>
        </p:xfrm>
        <a:graphic>
          <a:graphicData uri="http://schemas.openxmlformats.org/presentationml/2006/ole">
            <p:oleObj spid="_x0000_s38412" r:id="rId6" imgW="215619" imgH="266353" progId="">
              <p:embed/>
            </p:oleObj>
          </a:graphicData>
        </a:graphic>
      </p:graphicFrame>
      <p:grpSp>
        <p:nvGrpSpPr>
          <p:cNvPr id="2" name="Group 105"/>
          <p:cNvGrpSpPr/>
          <p:nvPr/>
        </p:nvGrpSpPr>
        <p:grpSpPr>
          <a:xfrm>
            <a:off x="4806950" y="5589588"/>
            <a:ext cx="3581400" cy="641350"/>
            <a:chOff x="3028" y="3361"/>
            <a:chExt cx="2256" cy="404"/>
          </a:xfrm>
        </p:grpSpPr>
        <p:sp>
          <p:nvSpPr>
            <p:cNvPr id="27657" name="Text Box 106"/>
            <p:cNvSpPr txBox="1"/>
            <p:nvPr/>
          </p:nvSpPr>
          <p:spPr>
            <a:xfrm>
              <a:off x="3028" y="3433"/>
              <a:ext cx="22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sz="2800" dirty="0">
                  <a:solidFill>
                    <a:srgbClr val="000404"/>
                  </a:solidFill>
                  <a:latin typeface="Times New Roman" panose="02020603050405020304" pitchFamily="18" charset="0"/>
                </a:rPr>
                <a:t>方向  </a:t>
              </a:r>
              <a:r>
                <a:rPr lang="en-US" altLang="zh-CN" sz="2800" i="1" dirty="0">
                  <a:solidFill>
                    <a:srgbClr val="000404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000404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i="1" dirty="0">
                  <a:solidFill>
                    <a:srgbClr val="000404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7658" name="Object 107"/>
            <p:cNvGraphicFramePr>
              <a:graphicFrameLocks noChangeAspect="1"/>
            </p:cNvGraphicFramePr>
            <p:nvPr/>
          </p:nvGraphicFramePr>
          <p:xfrm>
            <a:off x="3185" y="3361"/>
            <a:ext cx="371" cy="404"/>
          </p:xfrm>
          <a:graphic>
            <a:graphicData uri="http://schemas.openxmlformats.org/presentationml/2006/ole">
              <p:oleObj spid="_x0000_s38413" r:id="rId7" imgW="152202" imgH="215619" progId="">
                <p:embed/>
              </p:oleObj>
            </a:graphicData>
          </a:graphic>
        </p:graphicFrame>
        <p:sp>
          <p:nvSpPr>
            <p:cNvPr id="27659" name="Line 108"/>
            <p:cNvSpPr/>
            <p:nvPr/>
          </p:nvSpPr>
          <p:spPr>
            <a:xfrm>
              <a:off x="4268" y="3601"/>
              <a:ext cx="52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109"/>
          <p:cNvGrpSpPr/>
          <p:nvPr/>
        </p:nvGrpSpPr>
        <p:grpSpPr>
          <a:xfrm>
            <a:off x="4876800" y="2689225"/>
            <a:ext cx="3505200" cy="2971800"/>
            <a:chOff x="3072" y="1558"/>
            <a:chExt cx="2208" cy="1872"/>
          </a:xfrm>
        </p:grpSpPr>
        <p:grpSp>
          <p:nvGrpSpPr>
            <p:cNvPr id="27661" name="Group 110"/>
            <p:cNvGrpSpPr/>
            <p:nvPr/>
          </p:nvGrpSpPr>
          <p:grpSpPr>
            <a:xfrm>
              <a:off x="3072" y="1558"/>
              <a:ext cx="2208" cy="1872"/>
              <a:chOff x="3072" y="1392"/>
              <a:chExt cx="2208" cy="1872"/>
            </a:xfrm>
          </p:grpSpPr>
          <p:sp>
            <p:nvSpPr>
              <p:cNvPr id="27662" name="Rectangle 111"/>
              <p:cNvSpPr/>
              <p:nvPr/>
            </p:nvSpPr>
            <p:spPr>
              <a:xfrm>
                <a:off x="3072" y="1392"/>
                <a:ext cx="2208" cy="1872"/>
              </a:xfrm>
              <a:prstGeom prst="rect">
                <a:avLst/>
              </a:prstGeom>
              <a:noFill/>
              <a:ln w="9525" cap="flat" cmpd="sng">
                <a:solidFill>
                  <a:srgbClr val="000404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3" name="Rectangle 112"/>
              <p:cNvSpPr/>
              <p:nvPr/>
            </p:nvSpPr>
            <p:spPr>
              <a:xfrm>
                <a:off x="3168" y="1488"/>
                <a:ext cx="2064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×     ×     ×     ×     ×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×     ×     ×     ×     ×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×     ×     ×     ×     ×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×     ×     ×     ×     ×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×     ×     ×     ×     ×</a:t>
                </a:r>
              </a:p>
            </p:txBody>
          </p:sp>
          <p:sp>
            <p:nvSpPr>
              <p:cNvPr id="27664" name="Oval 113"/>
              <p:cNvSpPr/>
              <p:nvPr/>
            </p:nvSpPr>
            <p:spPr>
              <a:xfrm>
                <a:off x="3264" y="1440"/>
                <a:ext cx="1776" cy="1776"/>
              </a:xfrm>
              <a:prstGeom prst="ellipse">
                <a:avLst/>
              </a:prstGeom>
              <a:noFill/>
              <a:ln w="28575" cap="flat" cmpd="sng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5" name="Oval 114"/>
              <p:cNvSpPr/>
              <p:nvPr/>
            </p:nvSpPr>
            <p:spPr>
              <a:xfrm>
                <a:off x="3264" y="1440"/>
                <a:ext cx="1776" cy="1776"/>
              </a:xfrm>
              <a:prstGeom prst="ellipse">
                <a:avLst/>
              </a:prstGeom>
              <a:noFill/>
              <a:ln w="19050" cap="flat" cmpd="sng">
                <a:solidFill>
                  <a:srgbClr val="00040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6" name="Rectangle 115"/>
              <p:cNvSpPr/>
              <p:nvPr/>
            </p:nvSpPr>
            <p:spPr>
              <a:xfrm rot="-2284107">
                <a:off x="4080" y="2064"/>
                <a:ext cx="864" cy="48"/>
              </a:xfrm>
              <a:prstGeom prst="rect">
                <a:avLst/>
              </a:prstGeom>
              <a:solidFill>
                <a:srgbClr val="CC9900"/>
              </a:solidFill>
              <a:ln w="19050" cap="flat" cmpd="sng">
                <a:solidFill>
                  <a:srgbClr val="99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7" name="AutoShape 116"/>
              <p:cNvSpPr/>
              <p:nvPr/>
            </p:nvSpPr>
            <p:spPr>
              <a:xfrm>
                <a:off x="3936" y="2160"/>
                <a:ext cx="384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>
                    <a:moveTo>
                      <a:pt x="19349" y="8600"/>
                    </a:moveTo>
                    <a:cubicBezTo>
                      <a:pt x="18345" y="4698"/>
                      <a:pt x="14828" y="1972"/>
                      <a:pt x="10800" y="1972"/>
                    </a:cubicBezTo>
                    <a:cubicBezTo>
                      <a:pt x="5924" y="1972"/>
                      <a:pt x="1972" y="5924"/>
                      <a:pt x="1972" y="10800"/>
                    </a:cubicBezTo>
                    <a:cubicBezTo>
                      <a:pt x="1971" y="11088"/>
                      <a:pt x="1986" y="11375"/>
                      <a:pt x="2014" y="11662"/>
                    </a:cubicBezTo>
                    <a:lnTo>
                      <a:pt x="51" y="11855"/>
                    </a:lnTo>
                    <a:cubicBezTo>
                      <a:pt x="17" y="11504"/>
                      <a:pt x="0" y="1115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5728" y="-1"/>
                      <a:pt x="20031" y="3336"/>
                      <a:pt x="21259" y="8108"/>
                    </a:cubicBezTo>
                    <a:lnTo>
                      <a:pt x="23874" y="7435"/>
                    </a:lnTo>
                    <a:lnTo>
                      <a:pt x="21222" y="11924"/>
                    </a:lnTo>
                    <a:lnTo>
                      <a:pt x="16734" y="9272"/>
                    </a:lnTo>
                    <a:lnTo>
                      <a:pt x="19349" y="8600"/>
                    </a:lnTo>
                    <a:close/>
                  </a:path>
                </a:pathLst>
              </a:custGeom>
              <a:solidFill>
                <a:srgbClr val="FF66FF"/>
              </a:solidFill>
              <a:ln w="9525" cap="flat" cmpd="sng">
                <a:solidFill>
                  <a:srgbClr val="000404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68" name="Object 117"/>
              <p:cNvGraphicFramePr>
                <a:graphicFrameLocks noChangeAspect="1"/>
              </p:cNvGraphicFramePr>
              <p:nvPr/>
            </p:nvGraphicFramePr>
            <p:xfrm>
              <a:off x="4176" y="2400"/>
              <a:ext cx="336" cy="311"/>
            </p:xfrm>
            <a:graphic>
              <a:graphicData uri="http://schemas.openxmlformats.org/presentationml/2006/ole">
                <p:oleObj spid="_x0000_s38414" r:id="rId8" imgW="152268" imgH="139579" progId="">
                  <p:embed/>
                </p:oleObj>
              </a:graphicData>
            </a:graphic>
          </p:graphicFrame>
          <p:sp>
            <p:nvSpPr>
              <p:cNvPr id="27669" name="Text Box 118"/>
              <p:cNvSpPr txBox="1"/>
              <p:nvPr/>
            </p:nvSpPr>
            <p:spPr>
              <a:xfrm>
                <a:off x="3984" y="2304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000404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0" name="Text Box 119"/>
              <p:cNvSpPr txBox="1"/>
              <p:nvPr/>
            </p:nvSpPr>
            <p:spPr>
              <a:xfrm>
                <a:off x="4848" y="1632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  <p:graphicFrame>
            <p:nvGraphicFramePr>
              <p:cNvPr id="27671" name="Object 120"/>
              <p:cNvGraphicFramePr>
                <a:graphicFrameLocks noChangeAspect="1"/>
              </p:cNvGraphicFramePr>
              <p:nvPr/>
            </p:nvGraphicFramePr>
            <p:xfrm>
              <a:off x="4176" y="2400"/>
              <a:ext cx="336" cy="311"/>
            </p:xfrm>
            <a:graphic>
              <a:graphicData uri="http://schemas.openxmlformats.org/presentationml/2006/ole">
                <p:oleObj spid="_x0000_s38415" r:id="rId9" imgW="152268" imgH="139579" progId="">
                  <p:embed/>
                </p:oleObj>
              </a:graphicData>
            </a:graphic>
          </p:graphicFrame>
          <p:graphicFrame>
            <p:nvGraphicFramePr>
              <p:cNvPr id="27672" name="Object 121"/>
              <p:cNvGraphicFramePr>
                <a:graphicFrameLocks noChangeAspect="1"/>
              </p:cNvGraphicFramePr>
              <p:nvPr/>
            </p:nvGraphicFramePr>
            <p:xfrm>
              <a:off x="3329" y="2400"/>
              <a:ext cx="223" cy="276"/>
            </p:xfrm>
            <a:graphic>
              <a:graphicData uri="http://schemas.openxmlformats.org/presentationml/2006/ole">
                <p:oleObj spid="_x0000_s38416" r:id="rId10" imgW="215619" imgH="266353" progId="">
                  <p:embed/>
                </p:oleObj>
              </a:graphicData>
            </a:graphic>
          </p:graphicFrame>
        </p:grpSp>
        <p:grpSp>
          <p:nvGrpSpPr>
            <p:cNvPr id="27673" name="Group 122"/>
            <p:cNvGrpSpPr/>
            <p:nvPr/>
          </p:nvGrpSpPr>
          <p:grpSpPr>
            <a:xfrm>
              <a:off x="4224" y="1875"/>
              <a:ext cx="759" cy="988"/>
              <a:chOff x="4224" y="1708"/>
              <a:chExt cx="759" cy="988"/>
            </a:xfrm>
          </p:grpSpPr>
          <p:sp>
            <p:nvSpPr>
              <p:cNvPr id="27674" name="Line 123"/>
              <p:cNvSpPr/>
              <p:nvPr/>
            </p:nvSpPr>
            <p:spPr>
              <a:xfrm>
                <a:off x="4512" y="2118"/>
                <a:ext cx="240" cy="33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27675" name="Object 124"/>
              <p:cNvGraphicFramePr>
                <a:graphicFrameLocks noChangeAspect="1"/>
              </p:cNvGraphicFramePr>
              <p:nvPr/>
            </p:nvGraphicFramePr>
            <p:xfrm>
              <a:off x="4704" y="2304"/>
              <a:ext cx="279" cy="392"/>
            </p:xfrm>
            <a:graphic>
              <a:graphicData uri="http://schemas.openxmlformats.org/presentationml/2006/ole">
                <p:oleObj spid="_x0000_s38417" r:id="rId11" imgW="126725" imgH="177415" progId="">
                  <p:embed/>
                </p:oleObj>
              </a:graphicData>
            </a:graphic>
          </p:graphicFrame>
          <p:graphicFrame>
            <p:nvGraphicFramePr>
              <p:cNvPr id="27676" name="Object 125"/>
              <p:cNvGraphicFramePr>
                <a:graphicFrameLocks noChangeAspect="1"/>
              </p:cNvGraphicFramePr>
              <p:nvPr/>
            </p:nvGraphicFramePr>
            <p:xfrm>
              <a:off x="4224" y="1708"/>
              <a:ext cx="336" cy="322"/>
            </p:xfrm>
            <a:graphic>
              <a:graphicData uri="http://schemas.openxmlformats.org/presentationml/2006/ole">
                <p:oleObj spid="_x0000_s38418" r:id="rId12" imgW="342751" imgH="330057" progId="">
                  <p:embed/>
                </p:oleObj>
              </a:graphicData>
            </a:graphic>
          </p:graphicFrame>
          <p:sp>
            <p:nvSpPr>
              <p:cNvPr id="27677" name="AutoShape 126"/>
              <p:cNvSpPr/>
              <p:nvPr/>
            </p:nvSpPr>
            <p:spPr>
              <a:xfrm rot="2782869">
                <a:off x="4488" y="1944"/>
                <a:ext cx="96" cy="240"/>
              </a:xfrm>
              <a:prstGeom prst="upArrow">
                <a:avLst>
                  <a:gd name="adj1" fmla="val 42703"/>
                  <a:gd name="adj2" fmla="val 134375"/>
                </a:avLst>
              </a:prstGeom>
              <a:solidFill>
                <a:srgbClr val="FFFF99"/>
              </a:solidFill>
              <a:ln w="28575" cap="flat" cmpd="sng">
                <a:solidFill>
                  <a:srgbClr val="66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96" name="Object 128"/>
          <p:cNvGraphicFramePr>
            <a:graphicFrameLocks noChangeAspect="1"/>
          </p:cNvGraphicFramePr>
          <p:nvPr/>
        </p:nvGraphicFramePr>
        <p:xfrm>
          <a:off x="2038350" y="4460875"/>
          <a:ext cx="2119313" cy="801688"/>
        </p:xfrm>
        <a:graphic>
          <a:graphicData uri="http://schemas.openxmlformats.org/presentationml/2006/ole">
            <p:oleObj spid="_x0000_s38419" r:id="rId13" imgW="672808" imgH="330057" progId="">
              <p:embed/>
            </p:oleObj>
          </a:graphicData>
        </a:graphic>
      </p:graphicFrame>
      <p:graphicFrame>
        <p:nvGraphicFramePr>
          <p:cNvPr id="97" name="Object 129"/>
          <p:cNvGraphicFramePr>
            <a:graphicFrameLocks noChangeAspect="1"/>
          </p:cNvGraphicFramePr>
          <p:nvPr/>
        </p:nvGraphicFramePr>
        <p:xfrm>
          <a:off x="1619250" y="3733800"/>
          <a:ext cx="2247900" cy="800100"/>
        </p:xfrm>
        <a:graphic>
          <a:graphicData uri="http://schemas.openxmlformats.org/presentationml/2006/ole">
            <p:oleObj spid="_x0000_s38420" r:id="rId14" imgW="761669" imgH="330057" progId="">
              <p:embed/>
            </p:oleObj>
          </a:graphicData>
        </a:graphic>
      </p:graphicFrame>
      <p:graphicFrame>
        <p:nvGraphicFramePr>
          <p:cNvPr id="98" name="Object 130"/>
          <p:cNvGraphicFramePr>
            <a:graphicFrameLocks noChangeAspect="1"/>
          </p:cNvGraphicFramePr>
          <p:nvPr/>
        </p:nvGraphicFramePr>
        <p:xfrm>
          <a:off x="1531938" y="5300663"/>
          <a:ext cx="2484437" cy="1035050"/>
        </p:xfrm>
        <a:graphic>
          <a:graphicData uri="http://schemas.openxmlformats.org/presentationml/2006/ole">
            <p:oleObj spid="_x0000_s38421" r:id="rId15" imgW="24376680" imgH="1258884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76672"/>
            <a:ext cx="8892480" cy="36677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98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42938" y="4929188"/>
            <a:ext cx="7786688" cy="16430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 eaLnBrk="1" hangingPunct="1"/>
              <a:t>6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46087" name="Line 7"/>
          <p:cNvSpPr/>
          <p:nvPr/>
        </p:nvSpPr>
        <p:spPr>
          <a:xfrm>
            <a:off x="2317750" y="2487613"/>
            <a:ext cx="1417638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8" name="Line 8"/>
          <p:cNvSpPr/>
          <p:nvPr/>
        </p:nvSpPr>
        <p:spPr>
          <a:xfrm>
            <a:off x="2325688" y="2505075"/>
            <a:ext cx="3175" cy="6477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9" name="Line 9"/>
          <p:cNvSpPr/>
          <p:nvPr/>
        </p:nvSpPr>
        <p:spPr>
          <a:xfrm>
            <a:off x="2317750" y="3152775"/>
            <a:ext cx="1417638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6090" name="Line 10"/>
          <p:cNvSpPr/>
          <p:nvPr/>
        </p:nvSpPr>
        <p:spPr>
          <a:xfrm>
            <a:off x="3735388" y="2498725"/>
            <a:ext cx="0" cy="65405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6091" name="Line 11"/>
          <p:cNvSpPr/>
          <p:nvPr/>
        </p:nvSpPr>
        <p:spPr>
          <a:xfrm>
            <a:off x="2317750" y="2535238"/>
            <a:ext cx="1433513" cy="611187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906588" y="2649538"/>
          <a:ext cx="384175" cy="498475"/>
        </p:xfrm>
        <a:graphic>
          <a:graphicData uri="http://schemas.openxmlformats.org/presentationml/2006/ole">
            <p:oleObj spid="_x0000_s7609" r:id="rId3" imgW="330057" imgH="431613" progId="">
              <p:embed/>
            </p:oleObj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389313" y="1928813"/>
          <a:ext cx="420687" cy="512762"/>
        </p:xfrm>
        <a:graphic>
          <a:graphicData uri="http://schemas.openxmlformats.org/presentationml/2006/ole">
            <p:oleObj spid="_x0000_s7610" r:id="rId4" imgW="342751" imgH="418918" progId="">
              <p:embed/>
            </p:oleObj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3508375" y="3076575"/>
          <a:ext cx="327025" cy="436563"/>
        </p:xfrm>
        <a:graphic>
          <a:graphicData uri="http://schemas.openxmlformats.org/presentationml/2006/ole">
            <p:oleObj spid="_x0000_s7611" r:id="rId5" imgW="228402" imgH="304536" progId="">
              <p:embed/>
            </p:oleObj>
          </a:graphicData>
        </a:graphic>
      </p:graphicFrame>
      <p:sp>
        <p:nvSpPr>
          <p:cNvPr id="25" name="弧形 24"/>
          <p:cNvSpPr/>
          <p:nvPr/>
        </p:nvSpPr>
        <p:spPr bwMode="auto">
          <a:xfrm>
            <a:off x="3000375" y="2505075"/>
            <a:ext cx="46038" cy="714375"/>
          </a:xfrm>
          <a:prstGeom prst="arc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33" name="Object 12"/>
          <p:cNvGraphicFramePr>
            <a:graphicFrameLocks noChangeAspect="1"/>
          </p:cNvGraphicFramePr>
          <p:nvPr/>
        </p:nvGraphicFramePr>
        <p:xfrm>
          <a:off x="3071813" y="2433638"/>
          <a:ext cx="349250" cy="488950"/>
        </p:xfrm>
        <a:graphic>
          <a:graphicData uri="http://schemas.openxmlformats.org/presentationml/2006/ole">
            <p:oleObj spid="_x0000_s7612" r:id="rId6" imgW="126725" imgH="177415" progId="">
              <p:embed/>
            </p:oleObj>
          </a:graphicData>
        </a:graphic>
      </p:graphicFrame>
      <p:graphicFrame>
        <p:nvGraphicFramePr>
          <p:cNvPr id="6150" name="Object 24"/>
          <p:cNvGraphicFramePr>
            <a:graphicFrameLocks noChangeAspect="1"/>
          </p:cNvGraphicFramePr>
          <p:nvPr/>
        </p:nvGraphicFramePr>
        <p:xfrm>
          <a:off x="5072063" y="714375"/>
          <a:ext cx="2790825" cy="720725"/>
        </p:xfrm>
        <a:graphic>
          <a:graphicData uri="http://schemas.openxmlformats.org/presentationml/2006/ole">
            <p:oleObj spid="_x0000_s7613" r:id="rId7" imgW="914400" imgH="228600" progId="">
              <p:embed/>
            </p:oleObj>
          </a:graphicData>
        </a:graphic>
      </p:graphicFrame>
      <p:grpSp>
        <p:nvGrpSpPr>
          <p:cNvPr id="2" name="Group 31"/>
          <p:cNvGrpSpPr/>
          <p:nvPr/>
        </p:nvGrpSpPr>
        <p:grpSpPr>
          <a:xfrm>
            <a:off x="5072063" y="1933575"/>
            <a:ext cx="2833687" cy="2005013"/>
            <a:chOff x="2824" y="3067"/>
            <a:chExt cx="1785" cy="1263"/>
          </a:xfrm>
        </p:grpSpPr>
        <p:graphicFrame>
          <p:nvGraphicFramePr>
            <p:cNvPr id="6155" name="Object 25"/>
            <p:cNvGraphicFramePr>
              <a:graphicFrameLocks noChangeAspect="1"/>
            </p:cNvGraphicFramePr>
            <p:nvPr/>
          </p:nvGraphicFramePr>
          <p:xfrm>
            <a:off x="2984" y="3067"/>
            <a:ext cx="1625" cy="506"/>
          </p:xfrm>
          <a:graphic>
            <a:graphicData uri="http://schemas.openxmlformats.org/presentationml/2006/ole">
              <p:oleObj spid="_x0000_s7614" r:id="rId8" imgW="1129810" imgH="418918" progId="">
                <p:embed/>
              </p:oleObj>
            </a:graphicData>
          </a:graphic>
        </p:graphicFrame>
        <p:graphicFrame>
          <p:nvGraphicFramePr>
            <p:cNvPr id="6156" name="Object 26"/>
            <p:cNvGraphicFramePr>
              <a:graphicFrameLocks noChangeAspect="1"/>
            </p:cNvGraphicFramePr>
            <p:nvPr/>
          </p:nvGraphicFramePr>
          <p:xfrm>
            <a:off x="3004" y="3634"/>
            <a:ext cx="1274" cy="696"/>
          </p:xfrm>
          <a:graphic>
            <a:graphicData uri="http://schemas.openxmlformats.org/presentationml/2006/ole">
              <p:oleObj spid="_x0000_s7615" r:id="rId9" imgW="901309" imgH="444307" progId="">
                <p:embed/>
              </p:oleObj>
            </a:graphicData>
          </a:graphic>
        </p:graphicFrame>
        <p:sp>
          <p:nvSpPr>
            <p:cNvPr id="6170" name="AutoShape 29"/>
            <p:cNvSpPr/>
            <p:nvPr/>
          </p:nvSpPr>
          <p:spPr>
            <a:xfrm>
              <a:off x="2824" y="3322"/>
              <a:ext cx="113" cy="765"/>
            </a:xfrm>
            <a:prstGeom prst="leftBrace">
              <a:avLst>
                <a:gd name="adj1" fmla="val 5641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971550" y="5057775"/>
          <a:ext cx="5905500" cy="1157288"/>
        </p:xfrm>
        <a:graphic>
          <a:graphicData uri="http://schemas.openxmlformats.org/presentationml/2006/ole">
            <p:oleObj spid="_x0000_s7616" r:id="rId10" imgW="1955800" imgH="457200" progId="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7092950" y="5129213"/>
          <a:ext cx="1035050" cy="996950"/>
        </p:xfrm>
        <a:graphic>
          <a:graphicData uri="http://schemas.openxmlformats.org/presentationml/2006/ole">
            <p:oleObj spid="_x0000_s7617" r:id="rId11" imgW="342751" imgH="393529" progId="">
              <p:embed/>
            </p:oleObj>
          </a:graphicData>
        </a:graphic>
      </p:graphicFrame>
      <p:sp>
        <p:nvSpPr>
          <p:cNvPr id="20" name="Arc 3"/>
          <p:cNvSpPr/>
          <p:nvPr/>
        </p:nvSpPr>
        <p:spPr>
          <a:xfrm>
            <a:off x="1000125" y="2505075"/>
            <a:ext cx="2809875" cy="1790700"/>
          </a:xfrm>
          <a:custGeom>
            <a:avLst/>
            <a:gdLst>
              <a:gd name="txL" fmla="*/ 0 w 43200"/>
              <a:gd name="txT" fmla="*/ 0 h 27530"/>
              <a:gd name="txR" fmla="*/ 43200 w 43200"/>
              <a:gd name="txB" fmla="*/ 27530 h 2753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200" h="27530" fill="none">
                <a:moveTo>
                  <a:pt x="829" y="27530"/>
                </a:moveTo>
                <a:cubicBezTo>
                  <a:pt x="279" y="25601"/>
                  <a:pt x="0" y="2360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394"/>
                  <a:pt x="42976" y="25181"/>
                  <a:pt x="42534" y="26919"/>
                </a:cubicBezTo>
              </a:path>
              <a:path w="43200" h="27530" stroke="0">
                <a:moveTo>
                  <a:pt x="829" y="27530"/>
                </a:moveTo>
                <a:cubicBezTo>
                  <a:pt x="279" y="25601"/>
                  <a:pt x="0" y="2360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394"/>
                  <a:pt x="42976" y="25181"/>
                  <a:pt x="42534" y="2691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Line 21"/>
          <p:cNvSpPr/>
          <p:nvPr/>
        </p:nvSpPr>
        <p:spPr>
          <a:xfrm>
            <a:off x="2327275" y="2559050"/>
            <a:ext cx="46038" cy="1303338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triangle" w="lg" len="med"/>
          </a:ln>
        </p:spPr>
      </p:sp>
      <p:sp>
        <p:nvSpPr>
          <p:cNvPr id="22" name="Text Box 24"/>
          <p:cNvSpPr txBox="1"/>
          <p:nvPr/>
        </p:nvSpPr>
        <p:spPr>
          <a:xfrm>
            <a:off x="2214563" y="38623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99" name="Object 43"/>
          <p:cNvGraphicFramePr>
            <a:graphicFrameLocks noChangeAspect="1"/>
          </p:cNvGraphicFramePr>
          <p:nvPr/>
        </p:nvGraphicFramePr>
        <p:xfrm>
          <a:off x="1214438" y="0"/>
          <a:ext cx="1635125" cy="1068388"/>
        </p:xfrm>
        <a:graphic>
          <a:graphicData uri="http://schemas.openxmlformats.org/presentationml/2006/ole">
            <p:oleObj spid="_x0000_s7618" r:id="rId12" imgW="621760" imgH="406048" progId="">
              <p:embed/>
            </p:oleObj>
          </a:graphicData>
        </a:graphic>
      </p:graphicFrame>
      <p:graphicFrame>
        <p:nvGraphicFramePr>
          <p:cNvPr id="225308" name="Object 28"/>
          <p:cNvGraphicFramePr>
            <a:graphicFrameLocks noChangeAspect="1"/>
          </p:cNvGraphicFramePr>
          <p:nvPr/>
        </p:nvGraphicFramePr>
        <p:xfrm>
          <a:off x="1357313" y="1143000"/>
          <a:ext cx="1597025" cy="1123950"/>
        </p:xfrm>
        <a:graphic>
          <a:graphicData uri="http://schemas.openxmlformats.org/presentationml/2006/ole">
            <p:oleObj spid="_x0000_s7619" r:id="rId13" imgW="660113" imgH="418918" progId="">
              <p:embed/>
            </p:oleObj>
          </a:graphicData>
        </a:graphic>
      </p:graphicFrame>
      <p:sp>
        <p:nvSpPr>
          <p:cNvPr id="28" name="右大括号 27"/>
          <p:cNvSpPr/>
          <p:nvPr/>
        </p:nvSpPr>
        <p:spPr>
          <a:xfrm>
            <a:off x="3571875" y="500063"/>
            <a:ext cx="857250" cy="1214438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0" grpId="0" animBg="1"/>
      <p:bldP spid="22" grpId="0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r"/>
              <a:t>60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731838" y="2865438"/>
          <a:ext cx="1881187" cy="523875"/>
        </p:xfrm>
        <a:graphic>
          <a:graphicData uri="http://schemas.openxmlformats.org/presentationml/2006/ole">
            <p:oleObj spid="_x0000_s39713" r:id="rId3" imgW="863225" imgH="241195" progId="">
              <p:embed/>
            </p:oleObj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916238" y="2573338"/>
          <a:ext cx="1447800" cy="1031875"/>
        </p:xfrm>
        <a:graphic>
          <a:graphicData uri="http://schemas.openxmlformats.org/presentationml/2006/ole">
            <p:oleObj spid="_x0000_s39714" r:id="rId4" imgW="660113" imgH="469696" progId="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46275" y="1408113"/>
          <a:ext cx="2401888" cy="436562"/>
        </p:xfrm>
        <a:graphic>
          <a:graphicData uri="http://schemas.openxmlformats.org/presentationml/2006/ole">
            <p:oleObj spid="_x0000_s39715" r:id="rId5" imgW="1040497" imgH="203024" progId="">
              <p:embed/>
            </p:oleObj>
          </a:graphicData>
        </a:graphic>
      </p:graphicFrame>
      <p:sp>
        <p:nvSpPr>
          <p:cNvPr id="43013" name="Rectangle 5"/>
          <p:cNvSpPr/>
          <p:nvPr/>
        </p:nvSpPr>
        <p:spPr>
          <a:xfrm>
            <a:off x="647700" y="1268413"/>
            <a:ext cx="14478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</a:p>
        </p:txBody>
      </p:sp>
      <p:grpSp>
        <p:nvGrpSpPr>
          <p:cNvPr id="43014" name="Group 6"/>
          <p:cNvGrpSpPr/>
          <p:nvPr/>
        </p:nvGrpSpPr>
        <p:grpSpPr>
          <a:xfrm>
            <a:off x="522288" y="2025650"/>
            <a:ext cx="1295400" cy="534988"/>
            <a:chOff x="2748" y="843"/>
            <a:chExt cx="816" cy="337"/>
          </a:xfrm>
        </p:grpSpPr>
        <p:sp>
          <p:nvSpPr>
            <p:cNvPr id="43015" name="Rectangle 7"/>
            <p:cNvSpPr/>
            <p:nvPr/>
          </p:nvSpPr>
          <p:spPr>
            <a:xfrm>
              <a:off x="2748" y="843"/>
              <a:ext cx="52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1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</a:p>
          </p:txBody>
        </p:sp>
        <p:graphicFrame>
          <p:nvGraphicFramePr>
            <p:cNvPr id="43016" name="Object 19"/>
            <p:cNvGraphicFramePr>
              <a:graphicFrameLocks noChangeAspect="1"/>
            </p:cNvGraphicFramePr>
            <p:nvPr/>
          </p:nvGraphicFramePr>
          <p:xfrm>
            <a:off x="3315" y="914"/>
            <a:ext cx="249" cy="266"/>
          </p:xfrm>
          <a:graphic>
            <a:graphicData uri="http://schemas.openxmlformats.org/presentationml/2006/ole">
              <p:oleObj spid="_x0000_s39716" r:id="rId6" imgW="164885" imgH="190252" progId="">
                <p:embed/>
              </p:oleObj>
            </a:graphicData>
          </a:graphic>
        </p:graphicFrame>
      </p:grp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917575" y="385763"/>
            <a:ext cx="1295400" cy="8382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8" name="Text Box 10"/>
          <p:cNvSpPr txBox="1"/>
          <p:nvPr/>
        </p:nvSpPr>
        <p:spPr>
          <a:xfrm>
            <a:off x="857250" y="500063"/>
            <a:ext cx="354647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弹簧谐振子</a:t>
            </a:r>
          </a:p>
        </p:txBody>
      </p:sp>
      <p:graphicFrame>
        <p:nvGraphicFramePr>
          <p:cNvPr id="114699" name="Object 5"/>
          <p:cNvGraphicFramePr>
            <a:graphicFrameLocks noChangeAspect="1"/>
          </p:cNvGraphicFramePr>
          <p:nvPr/>
        </p:nvGraphicFramePr>
        <p:xfrm>
          <a:off x="833438" y="5348288"/>
          <a:ext cx="3048000" cy="1022350"/>
        </p:xfrm>
        <a:graphic>
          <a:graphicData uri="http://schemas.openxmlformats.org/presentationml/2006/ole">
            <p:oleObj spid="_x0000_s39717" r:id="rId7" imgW="1397000" imgH="469900" progId="">
              <p:embed/>
            </p:oleObj>
          </a:graphicData>
        </a:graphic>
      </p:graphicFrame>
      <p:graphicFrame>
        <p:nvGraphicFramePr>
          <p:cNvPr id="114700" name="Object 6"/>
          <p:cNvGraphicFramePr>
            <a:graphicFrameLocks noChangeAspect="1"/>
          </p:cNvGraphicFramePr>
          <p:nvPr/>
        </p:nvGraphicFramePr>
        <p:xfrm>
          <a:off x="944563" y="3716338"/>
          <a:ext cx="3144837" cy="563562"/>
        </p:xfrm>
        <a:graphic>
          <a:graphicData uri="http://schemas.openxmlformats.org/presentationml/2006/ole">
            <p:oleObj spid="_x0000_s39718" r:id="rId8" imgW="1345616" imgH="241195" progId="">
              <p:embed/>
            </p:oleObj>
          </a:graphicData>
        </a:graphic>
      </p:graphicFrame>
      <p:graphicFrame>
        <p:nvGraphicFramePr>
          <p:cNvPr id="114701" name="Object 7"/>
          <p:cNvGraphicFramePr>
            <a:graphicFrameLocks noChangeAspect="1"/>
          </p:cNvGraphicFramePr>
          <p:nvPr/>
        </p:nvGraphicFramePr>
        <p:xfrm>
          <a:off x="693738" y="4591050"/>
          <a:ext cx="1752600" cy="503238"/>
        </p:xfrm>
        <a:graphic>
          <a:graphicData uri="http://schemas.openxmlformats.org/presentationml/2006/ole">
            <p:oleObj spid="_x0000_s39719" r:id="rId9" imgW="837836" imgH="241195" progId="">
              <p:embed/>
            </p:oleObj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2446338" y="4237038"/>
            <a:ext cx="1841500" cy="1076325"/>
            <a:chOff x="1584" y="2488"/>
            <a:chExt cx="1160" cy="678"/>
          </a:xfrm>
        </p:grpSpPr>
        <p:sp>
          <p:nvSpPr>
            <p:cNvPr id="43023" name="Text Box 15"/>
            <p:cNvSpPr txBox="1"/>
            <p:nvPr/>
          </p:nvSpPr>
          <p:spPr>
            <a:xfrm>
              <a:off x="1584" y="2656"/>
              <a:ext cx="373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</a:t>
              </a:r>
              <a:endPara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24" name="Object 18"/>
            <p:cNvGraphicFramePr>
              <a:graphicFrameLocks noChangeAspect="1"/>
            </p:cNvGraphicFramePr>
            <p:nvPr/>
          </p:nvGraphicFramePr>
          <p:xfrm>
            <a:off x="1976" y="2488"/>
            <a:ext cx="768" cy="678"/>
          </p:xfrm>
          <a:graphic>
            <a:graphicData uri="http://schemas.openxmlformats.org/presentationml/2006/ole">
              <p:oleObj spid="_x0000_s39720" r:id="rId10" imgW="482391" imgH="469696" progId="">
                <p:embed/>
              </p:oleObj>
            </a:graphicData>
          </a:graphic>
        </p:graphicFrame>
      </p:grpSp>
      <p:sp>
        <p:nvSpPr>
          <p:cNvPr id="114705" name="AutoShape 17"/>
          <p:cNvSpPr>
            <a:spLocks noChangeArrowheads="1"/>
          </p:cNvSpPr>
          <p:nvPr/>
        </p:nvSpPr>
        <p:spPr bwMode="auto">
          <a:xfrm>
            <a:off x="2598738" y="2967038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tx1"/>
              </a:gs>
              <a:gs pos="50000">
                <a:srgbClr val="CC0000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5881688" y="2889250"/>
            <a:ext cx="2246312" cy="3471863"/>
            <a:chOff x="3705" y="1820"/>
            <a:chExt cx="1415" cy="2187"/>
          </a:xfrm>
        </p:grpSpPr>
        <p:graphicFrame>
          <p:nvGraphicFramePr>
            <p:cNvPr id="43027" name="Object 11"/>
            <p:cNvGraphicFramePr>
              <a:graphicFrameLocks noChangeAspect="1"/>
            </p:cNvGraphicFramePr>
            <p:nvPr/>
          </p:nvGraphicFramePr>
          <p:xfrm>
            <a:off x="4278" y="1848"/>
            <a:ext cx="193" cy="197"/>
          </p:xfrm>
          <a:graphic>
            <a:graphicData uri="http://schemas.openxmlformats.org/presentationml/2006/ole">
              <p:oleObj spid="_x0000_s39721" r:id="rId11" imgW="127000" imgH="139700" progId="">
                <p:embed/>
              </p:oleObj>
            </a:graphicData>
          </a:graphic>
        </p:graphicFrame>
        <p:sp>
          <p:nvSpPr>
            <p:cNvPr id="43028" name="Line 20"/>
            <p:cNvSpPr/>
            <p:nvPr/>
          </p:nvSpPr>
          <p:spPr>
            <a:xfrm rot="5400000" flipV="1">
              <a:off x="3418" y="2965"/>
              <a:ext cx="183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3029" name="Line 21"/>
            <p:cNvSpPr/>
            <p:nvPr/>
          </p:nvSpPr>
          <p:spPr>
            <a:xfrm rot="5400000" flipV="1">
              <a:off x="4303" y="1452"/>
              <a:ext cx="4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3030" name="Line 22"/>
            <p:cNvSpPr/>
            <p:nvPr/>
          </p:nvSpPr>
          <p:spPr>
            <a:xfrm rot="5400000" flipH="1">
              <a:off x="3888" y="2903"/>
              <a:ext cx="167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sm" len="lg"/>
            </a:ln>
          </p:spPr>
        </p:sp>
        <p:sp>
          <p:nvSpPr>
            <p:cNvPr id="43031" name="Line 23"/>
            <p:cNvSpPr/>
            <p:nvPr/>
          </p:nvSpPr>
          <p:spPr>
            <a:xfrm rot="5400000" flipH="1" flipV="1">
              <a:off x="3120" y="2926"/>
              <a:ext cx="1752" cy="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sm" len="lg"/>
            </a:ln>
          </p:spPr>
        </p:sp>
        <p:graphicFrame>
          <p:nvGraphicFramePr>
            <p:cNvPr id="43032" name="Object 12"/>
            <p:cNvGraphicFramePr>
              <a:graphicFrameLocks noChangeAspect="1"/>
            </p:cNvGraphicFramePr>
            <p:nvPr/>
          </p:nvGraphicFramePr>
          <p:xfrm>
            <a:off x="4571" y="1829"/>
            <a:ext cx="195" cy="239"/>
          </p:xfrm>
          <a:graphic>
            <a:graphicData uri="http://schemas.openxmlformats.org/presentationml/2006/ole">
              <p:oleObj spid="_x0000_s39722" r:id="rId12" imgW="164885" imgH="164885" progId="">
                <p:embed/>
              </p:oleObj>
            </a:graphicData>
          </a:graphic>
        </p:graphicFrame>
        <p:graphicFrame>
          <p:nvGraphicFramePr>
            <p:cNvPr id="43033" name="Object 13"/>
            <p:cNvGraphicFramePr>
              <a:graphicFrameLocks noChangeAspect="1"/>
            </p:cNvGraphicFramePr>
            <p:nvPr/>
          </p:nvGraphicFramePr>
          <p:xfrm>
            <a:off x="3797" y="1820"/>
            <a:ext cx="277" cy="220"/>
          </p:xfrm>
          <a:graphic>
            <a:graphicData uri="http://schemas.openxmlformats.org/presentationml/2006/ole">
              <p:oleObj spid="_x0000_s39723" r:id="rId13" imgW="253670" imgH="164885" progId="">
                <p:embed/>
              </p:oleObj>
            </a:graphicData>
          </a:graphic>
        </p:graphicFrame>
        <p:graphicFrame>
          <p:nvGraphicFramePr>
            <p:cNvPr id="43034" name="Object 14"/>
            <p:cNvGraphicFramePr>
              <a:graphicFrameLocks noChangeAspect="1"/>
            </p:cNvGraphicFramePr>
            <p:nvPr/>
          </p:nvGraphicFramePr>
          <p:xfrm>
            <a:off x="4973" y="1893"/>
            <a:ext cx="147" cy="180"/>
          </p:xfrm>
          <a:graphic>
            <a:graphicData uri="http://schemas.openxmlformats.org/presentationml/2006/ole">
              <p:oleObj spid="_x0000_s39724" r:id="rId14" imgW="139700" imgH="139700" progId="">
                <p:embed/>
              </p:oleObj>
            </a:graphicData>
          </a:graphic>
        </p:graphicFrame>
        <p:sp>
          <p:nvSpPr>
            <p:cNvPr id="43035" name="Line 27"/>
            <p:cNvSpPr/>
            <p:nvPr/>
          </p:nvSpPr>
          <p:spPr>
            <a:xfrm rot="5400000" flipV="1">
              <a:off x="4370" y="2091"/>
              <a:ext cx="0" cy="592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lg"/>
            </a:ln>
          </p:spPr>
        </p:sp>
        <p:sp>
          <p:nvSpPr>
            <p:cNvPr id="43036" name="Line 28"/>
            <p:cNvSpPr/>
            <p:nvPr/>
          </p:nvSpPr>
          <p:spPr>
            <a:xfrm rot="5400000" flipV="1">
              <a:off x="4370" y="3367"/>
              <a:ext cx="0" cy="592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lg"/>
            </a:ln>
          </p:spPr>
        </p:sp>
        <p:sp>
          <p:nvSpPr>
            <p:cNvPr id="43037" name="Line 29"/>
            <p:cNvSpPr/>
            <p:nvPr/>
          </p:nvSpPr>
          <p:spPr>
            <a:xfrm rot="5400000" flipV="1">
              <a:off x="4370" y="3055"/>
              <a:ext cx="0" cy="592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lg"/>
            </a:ln>
          </p:spPr>
        </p:sp>
        <p:sp>
          <p:nvSpPr>
            <p:cNvPr id="43038" name="Line 30"/>
            <p:cNvSpPr/>
            <p:nvPr/>
          </p:nvSpPr>
          <p:spPr>
            <a:xfrm rot="5400000" flipV="1">
              <a:off x="4370" y="2756"/>
              <a:ext cx="0" cy="592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lg"/>
            </a:ln>
          </p:spPr>
        </p:sp>
        <p:sp>
          <p:nvSpPr>
            <p:cNvPr id="43039" name="Line 31"/>
            <p:cNvSpPr/>
            <p:nvPr/>
          </p:nvSpPr>
          <p:spPr>
            <a:xfrm rot="5400000" flipV="1">
              <a:off x="4370" y="2438"/>
              <a:ext cx="0" cy="592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sm" len="lg"/>
            </a:ln>
          </p:spPr>
        </p:sp>
        <p:graphicFrame>
          <p:nvGraphicFramePr>
            <p:cNvPr id="43040" name="Object 15"/>
            <p:cNvGraphicFramePr>
              <a:graphicFrameLocks noChangeAspect="1"/>
            </p:cNvGraphicFramePr>
            <p:nvPr/>
          </p:nvGraphicFramePr>
          <p:xfrm>
            <a:off x="3825" y="3285"/>
            <a:ext cx="164" cy="151"/>
          </p:xfrm>
          <a:graphic>
            <a:graphicData uri="http://schemas.openxmlformats.org/presentationml/2006/ole">
              <p:oleObj spid="_x0000_s39725" r:id="rId15" imgW="152202" imgH="164885" progId="">
                <p:embed/>
              </p:oleObj>
            </a:graphicData>
          </a:graphic>
        </p:graphicFrame>
        <p:graphicFrame>
          <p:nvGraphicFramePr>
            <p:cNvPr id="43041" name="Object 16"/>
            <p:cNvGraphicFramePr>
              <a:graphicFrameLocks noChangeAspect="1"/>
            </p:cNvGraphicFramePr>
            <p:nvPr/>
          </p:nvGraphicFramePr>
          <p:xfrm>
            <a:off x="3819" y="2547"/>
            <a:ext cx="229" cy="333"/>
          </p:xfrm>
          <a:graphic>
            <a:graphicData uri="http://schemas.openxmlformats.org/presentationml/2006/ole">
              <p:oleObj spid="_x0000_s39726" r:id="rId16" imgW="177492" imgH="393018" progId="">
                <p:embed/>
              </p:oleObj>
            </a:graphicData>
          </a:graphic>
        </p:graphicFrame>
        <p:graphicFrame>
          <p:nvGraphicFramePr>
            <p:cNvPr id="43042" name="Object 17"/>
            <p:cNvGraphicFramePr>
              <a:graphicFrameLocks noChangeAspect="1"/>
            </p:cNvGraphicFramePr>
            <p:nvPr/>
          </p:nvGraphicFramePr>
          <p:xfrm>
            <a:off x="4185" y="3809"/>
            <a:ext cx="115" cy="198"/>
          </p:xfrm>
          <a:graphic>
            <a:graphicData uri="http://schemas.openxmlformats.org/presentationml/2006/ole">
              <p:oleObj spid="_x0000_s39727" r:id="rId17" imgW="101468" imgH="164885" progId="">
                <p:embed/>
              </p:oleObj>
            </a:graphicData>
          </a:graphic>
        </p:graphicFrame>
        <p:sp>
          <p:nvSpPr>
            <p:cNvPr id="43043" name="Freeform 35"/>
            <p:cNvSpPr>
              <a:spLocks noChangeAspect="1"/>
            </p:cNvSpPr>
            <p:nvPr/>
          </p:nvSpPr>
          <p:spPr>
            <a:xfrm rot="5400000">
              <a:off x="3455" y="2630"/>
              <a:ext cx="1710" cy="586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2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5" y="33"/>
                </a:cxn>
                <a:cxn ang="0">
                  <a:pos x="6" y="37"/>
                </a:cxn>
                <a:cxn ang="0">
                  <a:pos x="7" y="37"/>
                </a:cxn>
                <a:cxn ang="0">
                  <a:pos x="8" y="37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2" y="32"/>
                </a:cxn>
                <a:cxn ang="0">
                  <a:pos x="12" y="29"/>
                </a:cxn>
                <a:cxn ang="0">
                  <a:pos x="14" y="25"/>
                </a:cxn>
                <a:cxn ang="0">
                  <a:pos x="15" y="21"/>
                </a:cxn>
                <a:cxn ang="0">
                  <a:pos x="16" y="17"/>
                </a:cxn>
                <a:cxn ang="0">
                  <a:pos x="17" y="13"/>
                </a:cxn>
                <a:cxn ang="0">
                  <a:pos x="18" y="9"/>
                </a:cxn>
                <a:cxn ang="0">
                  <a:pos x="19" y="6"/>
                </a:cxn>
                <a:cxn ang="0">
                  <a:pos x="20" y="3"/>
                </a:cxn>
                <a:cxn ang="0">
                  <a:pos x="22" y="3"/>
                </a:cxn>
                <a:cxn ang="0">
                  <a:pos x="22" y="3"/>
                </a:cxn>
                <a:cxn ang="0">
                  <a:pos x="23" y="1"/>
                </a:cxn>
                <a:cxn ang="0">
                  <a:pos x="24" y="3"/>
                </a:cxn>
                <a:cxn ang="0">
                  <a:pos x="27" y="3"/>
                </a:cxn>
                <a:cxn ang="0">
                  <a:pos x="27" y="5"/>
                </a:cxn>
                <a:cxn ang="0">
                  <a:pos x="28" y="8"/>
                </a:cxn>
                <a:cxn ang="0">
                  <a:pos x="29" y="11"/>
                </a:cxn>
                <a:cxn ang="0">
                  <a:pos x="30" y="15"/>
                </a:cxn>
                <a:cxn ang="0">
                  <a:pos x="32" y="19"/>
                </a:cxn>
                <a:cxn ang="0">
                  <a:pos x="32" y="24"/>
                </a:cxn>
                <a:cxn ang="0">
                  <a:pos x="34" y="28"/>
                </a:cxn>
                <a:cxn ang="0">
                  <a:pos x="34" y="30"/>
                </a:cxn>
                <a:cxn ang="0">
                  <a:pos x="35" y="33"/>
                </a:cxn>
                <a:cxn ang="0">
                  <a:pos x="37" y="35"/>
                </a:cxn>
                <a:cxn ang="0">
                  <a:pos x="38" y="37"/>
                </a:cxn>
                <a:cxn ang="0">
                  <a:pos x="38" y="37"/>
                </a:cxn>
                <a:cxn ang="0">
                  <a:pos x="40" y="37"/>
                </a:cxn>
                <a:cxn ang="0">
                  <a:pos x="41" y="34"/>
                </a:cxn>
              </a:cxnLst>
              <a:rect l="0" t="0" r="0" b="0"/>
              <a:pathLst>
                <a:path w="2061" h="673">
                  <a:moveTo>
                    <a:pt x="0" y="337"/>
                  </a:moveTo>
                  <a:lnTo>
                    <a:pt x="28" y="374"/>
                  </a:lnTo>
                  <a:lnTo>
                    <a:pt x="54" y="410"/>
                  </a:lnTo>
                  <a:lnTo>
                    <a:pt x="83" y="446"/>
                  </a:lnTo>
                  <a:lnTo>
                    <a:pt x="111" y="481"/>
                  </a:lnTo>
                  <a:lnTo>
                    <a:pt x="137" y="514"/>
                  </a:lnTo>
                  <a:lnTo>
                    <a:pt x="165" y="544"/>
                  </a:lnTo>
                  <a:lnTo>
                    <a:pt x="192" y="572"/>
                  </a:lnTo>
                  <a:lnTo>
                    <a:pt x="220" y="598"/>
                  </a:lnTo>
                  <a:lnTo>
                    <a:pt x="248" y="620"/>
                  </a:lnTo>
                  <a:lnTo>
                    <a:pt x="274" y="638"/>
                  </a:lnTo>
                  <a:lnTo>
                    <a:pt x="302" y="653"/>
                  </a:lnTo>
                  <a:lnTo>
                    <a:pt x="330" y="663"/>
                  </a:lnTo>
                  <a:lnTo>
                    <a:pt x="357" y="670"/>
                  </a:lnTo>
                  <a:lnTo>
                    <a:pt x="385" y="673"/>
                  </a:lnTo>
                  <a:lnTo>
                    <a:pt x="413" y="671"/>
                  </a:lnTo>
                  <a:lnTo>
                    <a:pt x="439" y="666"/>
                  </a:lnTo>
                  <a:lnTo>
                    <a:pt x="467" y="656"/>
                  </a:lnTo>
                  <a:lnTo>
                    <a:pt x="494" y="643"/>
                  </a:lnTo>
                  <a:lnTo>
                    <a:pt x="522" y="624"/>
                  </a:lnTo>
                  <a:lnTo>
                    <a:pt x="550" y="604"/>
                  </a:lnTo>
                  <a:lnTo>
                    <a:pt x="576" y="579"/>
                  </a:lnTo>
                  <a:lnTo>
                    <a:pt x="604" y="552"/>
                  </a:lnTo>
                  <a:lnTo>
                    <a:pt x="633" y="523"/>
                  </a:lnTo>
                  <a:lnTo>
                    <a:pt x="659" y="491"/>
                  </a:lnTo>
                  <a:lnTo>
                    <a:pt x="687" y="456"/>
                  </a:lnTo>
                  <a:lnTo>
                    <a:pt x="715" y="420"/>
                  </a:lnTo>
                  <a:lnTo>
                    <a:pt x="742" y="384"/>
                  </a:lnTo>
                  <a:lnTo>
                    <a:pt x="770" y="347"/>
                  </a:lnTo>
                  <a:lnTo>
                    <a:pt x="796" y="309"/>
                  </a:lnTo>
                  <a:lnTo>
                    <a:pt x="824" y="273"/>
                  </a:lnTo>
                  <a:lnTo>
                    <a:pt x="852" y="236"/>
                  </a:lnTo>
                  <a:lnTo>
                    <a:pt x="879" y="201"/>
                  </a:lnTo>
                  <a:lnTo>
                    <a:pt x="907" y="167"/>
                  </a:lnTo>
                  <a:lnTo>
                    <a:pt x="935" y="136"/>
                  </a:lnTo>
                  <a:lnTo>
                    <a:pt x="961" y="107"/>
                  </a:lnTo>
                  <a:lnTo>
                    <a:pt x="989" y="81"/>
                  </a:lnTo>
                  <a:lnTo>
                    <a:pt x="1017" y="59"/>
                  </a:lnTo>
                  <a:lnTo>
                    <a:pt x="1044" y="39"/>
                  </a:lnTo>
                  <a:lnTo>
                    <a:pt x="1072" y="24"/>
                  </a:lnTo>
                  <a:lnTo>
                    <a:pt x="1098" y="12"/>
                  </a:lnTo>
                  <a:lnTo>
                    <a:pt x="1126" y="4"/>
                  </a:lnTo>
                  <a:lnTo>
                    <a:pt x="1154" y="0"/>
                  </a:lnTo>
                  <a:lnTo>
                    <a:pt x="1181" y="1"/>
                  </a:lnTo>
                  <a:lnTo>
                    <a:pt x="1209" y="6"/>
                  </a:lnTo>
                  <a:lnTo>
                    <a:pt x="1237" y="14"/>
                  </a:lnTo>
                  <a:lnTo>
                    <a:pt x="1263" y="26"/>
                  </a:lnTo>
                  <a:lnTo>
                    <a:pt x="1291" y="43"/>
                  </a:lnTo>
                  <a:lnTo>
                    <a:pt x="1320" y="63"/>
                  </a:lnTo>
                  <a:lnTo>
                    <a:pt x="1346" y="87"/>
                  </a:lnTo>
                  <a:lnTo>
                    <a:pt x="1374" y="113"/>
                  </a:lnTo>
                  <a:lnTo>
                    <a:pt x="1400" y="142"/>
                  </a:lnTo>
                  <a:lnTo>
                    <a:pt x="1429" y="174"/>
                  </a:lnTo>
                  <a:lnTo>
                    <a:pt x="1457" y="207"/>
                  </a:lnTo>
                  <a:lnTo>
                    <a:pt x="1483" y="242"/>
                  </a:lnTo>
                  <a:lnTo>
                    <a:pt x="1511" y="279"/>
                  </a:lnTo>
                  <a:lnTo>
                    <a:pt x="1539" y="316"/>
                  </a:lnTo>
                  <a:lnTo>
                    <a:pt x="1566" y="354"/>
                  </a:lnTo>
                  <a:lnTo>
                    <a:pt x="1594" y="390"/>
                  </a:lnTo>
                  <a:lnTo>
                    <a:pt x="1622" y="427"/>
                  </a:lnTo>
                  <a:lnTo>
                    <a:pt x="1648" y="462"/>
                  </a:lnTo>
                  <a:lnTo>
                    <a:pt x="1676" y="496"/>
                  </a:lnTo>
                  <a:lnTo>
                    <a:pt x="1703" y="528"/>
                  </a:lnTo>
                  <a:lnTo>
                    <a:pt x="1731" y="558"/>
                  </a:lnTo>
                  <a:lnTo>
                    <a:pt x="1759" y="584"/>
                  </a:lnTo>
                  <a:lnTo>
                    <a:pt x="1785" y="608"/>
                  </a:lnTo>
                  <a:lnTo>
                    <a:pt x="1813" y="628"/>
                  </a:lnTo>
                  <a:lnTo>
                    <a:pt x="1841" y="645"/>
                  </a:lnTo>
                  <a:lnTo>
                    <a:pt x="1868" y="658"/>
                  </a:lnTo>
                  <a:lnTo>
                    <a:pt x="1896" y="667"/>
                  </a:lnTo>
                  <a:lnTo>
                    <a:pt x="1924" y="672"/>
                  </a:lnTo>
                  <a:lnTo>
                    <a:pt x="1950" y="673"/>
                  </a:lnTo>
                  <a:lnTo>
                    <a:pt x="1978" y="669"/>
                  </a:lnTo>
                  <a:lnTo>
                    <a:pt x="2005" y="662"/>
                  </a:lnTo>
                  <a:lnTo>
                    <a:pt x="2033" y="650"/>
                  </a:lnTo>
                  <a:lnTo>
                    <a:pt x="2061" y="635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4" name="Group 37"/>
          <p:cNvGrpSpPr/>
          <p:nvPr/>
        </p:nvGrpSpPr>
        <p:grpSpPr>
          <a:xfrm>
            <a:off x="6300788" y="1341438"/>
            <a:ext cx="1800225" cy="519112"/>
            <a:chOff x="3740" y="614"/>
            <a:chExt cx="1134" cy="327"/>
          </a:xfrm>
        </p:grpSpPr>
        <p:grpSp>
          <p:nvGrpSpPr>
            <p:cNvPr id="43045" name="Group 38"/>
            <p:cNvGrpSpPr/>
            <p:nvPr/>
          </p:nvGrpSpPr>
          <p:grpSpPr>
            <a:xfrm>
              <a:off x="3740" y="673"/>
              <a:ext cx="725" cy="251"/>
              <a:chOff x="3740" y="673"/>
              <a:chExt cx="725" cy="251"/>
            </a:xfrm>
          </p:grpSpPr>
          <p:sp>
            <p:nvSpPr>
              <p:cNvPr id="114727" name="Rectangle 39"/>
              <p:cNvSpPr>
                <a:spLocks noChangeArrowheads="1"/>
              </p:cNvSpPr>
              <p:nvPr/>
            </p:nvSpPr>
            <p:spPr bwMode="auto">
              <a:xfrm>
                <a:off x="3740" y="673"/>
                <a:ext cx="725" cy="251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0066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3047" name="Object 10"/>
              <p:cNvGraphicFramePr>
                <a:graphicFrameLocks noChangeAspect="1"/>
              </p:cNvGraphicFramePr>
              <p:nvPr/>
            </p:nvGraphicFramePr>
            <p:xfrm>
              <a:off x="3748" y="694"/>
              <a:ext cx="463" cy="205"/>
            </p:xfrm>
            <a:graphic>
              <a:graphicData uri="http://schemas.openxmlformats.org/presentationml/2006/ole">
                <p:oleObj spid="_x0000_s39728" r:id="rId18" imgW="481972" imgH="215619" progId="">
                  <p:embed/>
                </p:oleObj>
              </a:graphicData>
            </a:graphic>
          </p:graphicFrame>
        </p:grpSp>
        <p:sp>
          <p:nvSpPr>
            <p:cNvPr id="43048" name="Rectangle 41"/>
            <p:cNvSpPr/>
            <p:nvPr/>
          </p:nvSpPr>
          <p:spPr>
            <a:xfrm>
              <a:off x="4127" y="614"/>
              <a:ext cx="7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hlinkClick r:id="rId19" action="ppaction://hlinkfile"/>
                </a:rPr>
                <a:t>图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049" name="Group 42"/>
          <p:cNvGrpSpPr/>
          <p:nvPr/>
        </p:nvGrpSpPr>
        <p:grpSpPr>
          <a:xfrm>
            <a:off x="5219700" y="1814513"/>
            <a:ext cx="3195638" cy="1150937"/>
            <a:chOff x="3192" y="1111"/>
            <a:chExt cx="2013" cy="725"/>
          </a:xfrm>
        </p:grpSpPr>
        <p:grpSp>
          <p:nvGrpSpPr>
            <p:cNvPr id="43050" name="Group 43"/>
            <p:cNvGrpSpPr/>
            <p:nvPr/>
          </p:nvGrpSpPr>
          <p:grpSpPr>
            <a:xfrm>
              <a:off x="3252" y="1466"/>
              <a:ext cx="863" cy="118"/>
              <a:chOff x="1180" y="3312"/>
              <a:chExt cx="2920" cy="384"/>
            </a:xfrm>
          </p:grpSpPr>
          <p:grpSp>
            <p:nvGrpSpPr>
              <p:cNvPr id="43051" name="Group 44"/>
              <p:cNvGrpSpPr/>
              <p:nvPr/>
            </p:nvGrpSpPr>
            <p:grpSpPr>
              <a:xfrm>
                <a:off x="1438" y="3312"/>
                <a:ext cx="299" cy="384"/>
                <a:chOff x="1632" y="2064"/>
                <a:chExt cx="336" cy="384"/>
              </a:xfrm>
            </p:grpSpPr>
            <p:sp>
              <p:nvSpPr>
                <p:cNvPr id="43052" name="Line 45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53" name="Line 46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54" name="Group 47"/>
              <p:cNvGrpSpPr/>
              <p:nvPr/>
            </p:nvGrpSpPr>
            <p:grpSpPr>
              <a:xfrm>
                <a:off x="1737" y="3312"/>
                <a:ext cx="301" cy="384"/>
                <a:chOff x="1632" y="2064"/>
                <a:chExt cx="336" cy="384"/>
              </a:xfrm>
            </p:grpSpPr>
            <p:sp>
              <p:nvSpPr>
                <p:cNvPr id="43055" name="Line 48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56" name="Line 49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57" name="Group 50"/>
              <p:cNvGrpSpPr/>
              <p:nvPr/>
            </p:nvGrpSpPr>
            <p:grpSpPr>
              <a:xfrm>
                <a:off x="2038" y="3312"/>
                <a:ext cx="301" cy="384"/>
                <a:chOff x="1632" y="2064"/>
                <a:chExt cx="336" cy="384"/>
              </a:xfrm>
            </p:grpSpPr>
            <p:sp>
              <p:nvSpPr>
                <p:cNvPr id="43058" name="Line 51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59" name="Line 52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60" name="Group 53"/>
              <p:cNvGrpSpPr/>
              <p:nvPr/>
            </p:nvGrpSpPr>
            <p:grpSpPr>
              <a:xfrm>
                <a:off x="2339" y="3312"/>
                <a:ext cx="301" cy="384"/>
                <a:chOff x="1632" y="2064"/>
                <a:chExt cx="336" cy="384"/>
              </a:xfrm>
            </p:grpSpPr>
            <p:sp>
              <p:nvSpPr>
                <p:cNvPr id="43061" name="Line 54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62" name="Line 55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63" name="Group 56"/>
              <p:cNvGrpSpPr/>
              <p:nvPr/>
            </p:nvGrpSpPr>
            <p:grpSpPr>
              <a:xfrm>
                <a:off x="2640" y="3312"/>
                <a:ext cx="301" cy="384"/>
                <a:chOff x="1632" y="2064"/>
                <a:chExt cx="336" cy="384"/>
              </a:xfrm>
            </p:grpSpPr>
            <p:sp>
              <p:nvSpPr>
                <p:cNvPr id="43064" name="Line 57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65" name="Line 58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66" name="Group 59"/>
              <p:cNvGrpSpPr/>
              <p:nvPr/>
            </p:nvGrpSpPr>
            <p:grpSpPr>
              <a:xfrm>
                <a:off x="2941" y="3312"/>
                <a:ext cx="301" cy="384"/>
                <a:chOff x="1632" y="2064"/>
                <a:chExt cx="336" cy="384"/>
              </a:xfrm>
            </p:grpSpPr>
            <p:sp>
              <p:nvSpPr>
                <p:cNvPr id="43067" name="Line 60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68" name="Line 61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69" name="Group 62"/>
              <p:cNvGrpSpPr/>
              <p:nvPr/>
            </p:nvGrpSpPr>
            <p:grpSpPr>
              <a:xfrm>
                <a:off x="3242" y="3312"/>
                <a:ext cx="301" cy="384"/>
                <a:chOff x="1632" y="2064"/>
                <a:chExt cx="336" cy="384"/>
              </a:xfrm>
            </p:grpSpPr>
            <p:sp>
              <p:nvSpPr>
                <p:cNvPr id="43070" name="Line 63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71" name="Line 64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grpSp>
            <p:nvGrpSpPr>
              <p:cNvPr id="43072" name="Group 65"/>
              <p:cNvGrpSpPr/>
              <p:nvPr/>
            </p:nvGrpSpPr>
            <p:grpSpPr>
              <a:xfrm>
                <a:off x="3543" y="3312"/>
                <a:ext cx="299" cy="384"/>
                <a:chOff x="1632" y="2064"/>
                <a:chExt cx="336" cy="384"/>
              </a:xfrm>
            </p:grpSpPr>
            <p:sp>
              <p:nvSpPr>
                <p:cNvPr id="43073" name="Line 66"/>
                <p:cNvSpPr/>
                <p:nvPr/>
              </p:nvSpPr>
              <p:spPr>
                <a:xfrm flipH="1">
                  <a:off x="1632" y="2064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43074" name="Line 67"/>
                <p:cNvSpPr/>
                <p:nvPr/>
              </p:nvSpPr>
              <p:spPr>
                <a:xfrm>
                  <a:off x="1776" y="2064"/>
                  <a:ext cx="192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sp>
            <p:nvSpPr>
              <p:cNvPr id="43075" name="Line 68"/>
              <p:cNvSpPr/>
              <p:nvPr/>
            </p:nvSpPr>
            <p:spPr>
              <a:xfrm flipH="1">
                <a:off x="1180" y="3312"/>
                <a:ext cx="85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43076" name="Line 69"/>
              <p:cNvSpPr/>
              <p:nvPr/>
            </p:nvSpPr>
            <p:spPr>
              <a:xfrm>
                <a:off x="1265" y="3312"/>
                <a:ext cx="173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43077" name="Line 70"/>
              <p:cNvSpPr/>
              <p:nvPr/>
            </p:nvSpPr>
            <p:spPr>
              <a:xfrm flipH="1">
                <a:off x="3842" y="3312"/>
                <a:ext cx="130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43078" name="Line 71"/>
              <p:cNvSpPr/>
              <p:nvPr/>
            </p:nvSpPr>
            <p:spPr>
              <a:xfrm>
                <a:off x="3972" y="3312"/>
                <a:ext cx="128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</p:grpSp>
        <p:sp>
          <p:nvSpPr>
            <p:cNvPr id="43079" name="Line 72"/>
            <p:cNvSpPr/>
            <p:nvPr/>
          </p:nvSpPr>
          <p:spPr>
            <a:xfrm>
              <a:off x="3252" y="1686"/>
              <a:ext cx="12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43080" name="Rectangle 73" descr="浅色下对角线"/>
            <p:cNvSpPr/>
            <p:nvPr/>
          </p:nvSpPr>
          <p:spPr>
            <a:xfrm>
              <a:off x="3252" y="1664"/>
              <a:ext cx="1953" cy="91"/>
            </a:xfrm>
            <a:prstGeom prst="rect">
              <a:avLst/>
            </a:prstGeom>
            <a:blipFill rotWithShape="0">
              <a:blip r:embed="rId20" cstate="print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1" name="Line 74"/>
            <p:cNvSpPr/>
            <p:nvPr/>
          </p:nvSpPr>
          <p:spPr>
            <a:xfrm>
              <a:off x="3252" y="1664"/>
              <a:ext cx="195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3082" name="Line 75"/>
            <p:cNvSpPr/>
            <p:nvPr/>
          </p:nvSpPr>
          <p:spPr>
            <a:xfrm flipH="1">
              <a:off x="4042" y="1233"/>
              <a:ext cx="41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43083" name="Object 8"/>
            <p:cNvGraphicFramePr>
              <a:graphicFrameLocks noChangeAspect="1"/>
            </p:cNvGraphicFramePr>
            <p:nvPr/>
          </p:nvGraphicFramePr>
          <p:xfrm>
            <a:off x="4763" y="1445"/>
            <a:ext cx="169" cy="158"/>
          </p:xfrm>
          <a:graphic>
            <a:graphicData uri="http://schemas.openxmlformats.org/presentationml/2006/ole">
              <p:oleObj spid="_x0000_s39729" r:id="rId21" imgW="139700" imgH="139700" progId="">
                <p:embed/>
              </p:oleObj>
            </a:graphicData>
          </a:graphic>
        </p:graphicFrame>
        <p:graphicFrame>
          <p:nvGraphicFramePr>
            <p:cNvPr id="43084" name="Object 9"/>
            <p:cNvGraphicFramePr>
              <a:graphicFrameLocks noChangeAspect="1"/>
            </p:cNvGraphicFramePr>
            <p:nvPr/>
          </p:nvGraphicFramePr>
          <p:xfrm>
            <a:off x="3801" y="1111"/>
            <a:ext cx="194" cy="253"/>
          </p:xfrm>
          <a:graphic>
            <a:graphicData uri="http://schemas.openxmlformats.org/presentationml/2006/ole">
              <p:oleObj spid="_x0000_s39730" r:id="rId22" imgW="126725" imgH="177415" progId="">
                <p:embed/>
              </p:oleObj>
            </a:graphicData>
          </a:graphic>
        </p:graphicFrame>
        <p:sp>
          <p:nvSpPr>
            <p:cNvPr id="43085" name="Oval 78"/>
            <p:cNvSpPr/>
            <p:nvPr/>
          </p:nvSpPr>
          <p:spPr>
            <a:xfrm>
              <a:off x="4135" y="1362"/>
              <a:ext cx="325" cy="30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5C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6" name="Line 79"/>
            <p:cNvSpPr/>
            <p:nvPr/>
          </p:nvSpPr>
          <p:spPr>
            <a:xfrm>
              <a:off x="4298" y="1362"/>
              <a:ext cx="0" cy="474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ysDot"/>
              <a:round/>
              <a:headEnd type="none" w="med" len="med"/>
              <a:tailEnd type="none" w="sm" len="lg"/>
            </a:ln>
          </p:spPr>
        </p:sp>
        <p:sp>
          <p:nvSpPr>
            <p:cNvPr id="43087" name="Rectangle 80" descr="浅色上对角线"/>
            <p:cNvSpPr/>
            <p:nvPr/>
          </p:nvSpPr>
          <p:spPr>
            <a:xfrm>
              <a:off x="3192" y="1276"/>
              <a:ext cx="96" cy="477"/>
            </a:xfrm>
            <a:prstGeom prst="rect">
              <a:avLst/>
            </a:prstGeom>
            <a:blipFill rotWithShape="0">
              <a:blip r:embed="rId23" cstate="print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088" name="Group 15"/>
          <p:cNvGrpSpPr/>
          <p:nvPr/>
        </p:nvGrpSpPr>
        <p:grpSpPr>
          <a:xfrm>
            <a:off x="4643438" y="0"/>
            <a:ext cx="4114800" cy="1171575"/>
            <a:chOff x="768" y="826"/>
            <a:chExt cx="2592" cy="738"/>
          </a:xfrm>
        </p:grpSpPr>
        <p:graphicFrame>
          <p:nvGraphicFramePr>
            <p:cNvPr id="43089" name="Object 4"/>
            <p:cNvGraphicFramePr>
              <a:graphicFrameLocks noChangeAspect="1"/>
            </p:cNvGraphicFramePr>
            <p:nvPr/>
          </p:nvGraphicFramePr>
          <p:xfrm>
            <a:off x="952" y="1251"/>
            <a:ext cx="2408" cy="313"/>
          </p:xfrm>
          <a:graphic>
            <a:graphicData uri="http://schemas.openxmlformats.org/presentationml/2006/ole">
              <p:oleObj spid="_x0000_s39731" r:id="rId24" imgW="1574117" imgH="241195" progId="">
                <p:embed/>
              </p:oleObj>
            </a:graphicData>
          </a:graphic>
        </p:graphicFrame>
        <p:sp>
          <p:nvSpPr>
            <p:cNvPr id="43090" name="AutoShape 17"/>
            <p:cNvSpPr/>
            <p:nvPr/>
          </p:nvSpPr>
          <p:spPr>
            <a:xfrm>
              <a:off x="768" y="877"/>
              <a:ext cx="144" cy="611"/>
            </a:xfrm>
            <a:prstGeom prst="leftBrace">
              <a:avLst>
                <a:gd name="adj1" fmla="val 35339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91" name="Object 5"/>
            <p:cNvGraphicFramePr>
              <a:graphicFrameLocks noChangeAspect="1"/>
            </p:cNvGraphicFramePr>
            <p:nvPr/>
          </p:nvGraphicFramePr>
          <p:xfrm>
            <a:off x="960" y="826"/>
            <a:ext cx="2064" cy="319"/>
          </p:xfrm>
          <a:graphic>
            <a:graphicData uri="http://schemas.openxmlformats.org/presentationml/2006/ole">
              <p:oleObj spid="_x0000_s39732" r:id="rId25" imgW="1332921" imgH="241195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5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4" name="TextBox 2"/>
          <p:cNvSpPr txBox="1"/>
          <p:nvPr/>
        </p:nvSpPr>
        <p:spPr>
          <a:xfrm>
            <a:off x="0" y="214313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一放置在水平桌面上的弹簧振子，振幅                            ，周期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=0.50s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时，⑴物体在正方向端点；⑵物体在平衡位置、向负方向运动；⑶物体在                               处，向负方向运动；求以上各种情况的运动方程。</a:t>
            </a:r>
          </a:p>
        </p:txBody>
      </p:sp>
      <p:sp>
        <p:nvSpPr>
          <p:cNvPr id="93195" name="Rectangle 19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Object 18"/>
          <p:cNvGraphicFramePr>
            <a:graphicFrameLocks noChangeAspect="1"/>
          </p:cNvGraphicFramePr>
          <p:nvPr/>
        </p:nvGraphicFramePr>
        <p:xfrm>
          <a:off x="1285875" y="2214563"/>
          <a:ext cx="5522913" cy="500062"/>
        </p:xfrm>
        <a:graphic>
          <a:graphicData uri="http://schemas.openxmlformats.org/presentationml/2006/ole">
            <p:oleObj spid="_x0000_s40257" r:id="rId3" imgW="2133600" imgH="228600" progId="">
              <p:embed/>
            </p:oleObj>
          </a:graphicData>
        </a:graphic>
      </p:graphicFrame>
      <p:sp>
        <p:nvSpPr>
          <p:cNvPr id="93196" name="TextBox 23"/>
          <p:cNvSpPr txBox="1"/>
          <p:nvPr/>
        </p:nvSpPr>
        <p:spPr>
          <a:xfrm>
            <a:off x="214313" y="2143125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938" y="4214813"/>
            <a:ext cx="7143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93198" name="Rectangle 21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20"/>
          <p:cNvGraphicFramePr>
            <a:graphicFrameLocks noChangeAspect="1"/>
          </p:cNvGraphicFramePr>
          <p:nvPr/>
        </p:nvGraphicFramePr>
        <p:xfrm>
          <a:off x="4356100" y="2852738"/>
          <a:ext cx="3375025" cy="571500"/>
        </p:xfrm>
        <a:graphic>
          <a:graphicData uri="http://schemas.openxmlformats.org/presentationml/2006/ole">
            <p:oleObj spid="_x0000_s40258" r:id="rId4" imgW="1104900" imgH="203200" progId="">
              <p:embed/>
            </p:oleObj>
          </a:graphicData>
        </a:graphic>
      </p:graphicFrame>
      <p:graphicFrame>
        <p:nvGraphicFramePr>
          <p:cNvPr id="19460" name="Object 23"/>
          <p:cNvGraphicFramePr>
            <a:graphicFrameLocks noChangeAspect="1"/>
          </p:cNvGraphicFramePr>
          <p:nvPr/>
        </p:nvGraphicFramePr>
        <p:xfrm>
          <a:off x="2700338" y="3644900"/>
          <a:ext cx="1976437" cy="571500"/>
        </p:xfrm>
        <a:graphic>
          <a:graphicData uri="http://schemas.openxmlformats.org/presentationml/2006/ole">
            <p:oleObj spid="_x0000_s40259" r:id="rId5" imgW="787400" imgH="228600" progId="">
              <p:embed/>
            </p:oleObj>
          </a:graphicData>
        </a:graphic>
      </p:graphicFrame>
      <p:graphicFrame>
        <p:nvGraphicFramePr>
          <p:cNvPr id="19461" name="Object 22"/>
          <p:cNvGraphicFramePr>
            <a:graphicFrameLocks noChangeAspect="1"/>
          </p:cNvGraphicFramePr>
          <p:nvPr/>
        </p:nvGraphicFramePr>
        <p:xfrm>
          <a:off x="4857750" y="3643313"/>
          <a:ext cx="2354263" cy="571500"/>
        </p:xfrm>
        <a:graphic>
          <a:graphicData uri="http://schemas.openxmlformats.org/presentationml/2006/ole">
            <p:oleObj spid="_x0000_s40260" r:id="rId6" imgW="977900" imgH="228600" progId="">
              <p:embed/>
            </p:oleObj>
          </a:graphicData>
        </a:graphic>
      </p:graphicFrame>
      <p:sp>
        <p:nvSpPr>
          <p:cNvPr id="93199" name="Rectangle 2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3200" name="Rectangle 26"/>
          <p:cNvSpPr/>
          <p:nvPr/>
        </p:nvSpPr>
        <p:spPr>
          <a:xfrm>
            <a:off x="0" y="466725"/>
            <a:ext cx="2746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3201" name="Rectangle 28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27"/>
          <p:cNvGraphicFramePr>
            <a:graphicFrameLocks noChangeAspect="1"/>
          </p:cNvGraphicFramePr>
          <p:nvPr/>
        </p:nvGraphicFramePr>
        <p:xfrm>
          <a:off x="1357313" y="4214813"/>
          <a:ext cx="5013325" cy="571500"/>
        </p:xfrm>
        <a:graphic>
          <a:graphicData uri="http://schemas.openxmlformats.org/presentationml/2006/ole">
            <p:oleObj spid="_x0000_s40261" r:id="rId7" imgW="1841500" imgH="228600" progId="">
              <p:embed/>
            </p:oleObj>
          </a:graphicData>
        </a:graphic>
      </p:graphicFrame>
      <p:sp>
        <p:nvSpPr>
          <p:cNvPr id="93202" name="Rectangle 30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29"/>
          <p:cNvGraphicFramePr>
            <a:graphicFrameLocks noChangeAspect="1"/>
          </p:cNvGraphicFramePr>
          <p:nvPr/>
        </p:nvGraphicFramePr>
        <p:xfrm>
          <a:off x="1908175" y="4797425"/>
          <a:ext cx="4689475" cy="1804988"/>
        </p:xfrm>
        <a:graphic>
          <a:graphicData uri="http://schemas.openxmlformats.org/presentationml/2006/ole">
            <p:oleObj spid="_x0000_s40262" r:id="rId8" imgW="1840701" imgH="812447" progId="">
              <p:embed/>
            </p:oleObj>
          </a:graphicData>
        </a:graphic>
      </p:graphicFrame>
      <p:sp>
        <p:nvSpPr>
          <p:cNvPr id="93203" name="Rectangle 32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3192" name="Object 31"/>
          <p:cNvGraphicFramePr>
            <a:graphicFrameLocks noChangeAspect="1"/>
          </p:cNvGraphicFramePr>
          <p:nvPr/>
        </p:nvGraphicFramePr>
        <p:xfrm>
          <a:off x="5795963" y="981075"/>
          <a:ext cx="2747962" cy="571500"/>
        </p:xfrm>
        <a:graphic>
          <a:graphicData uri="http://schemas.openxmlformats.org/presentationml/2006/ole">
            <p:oleObj spid="_x0000_s40263" r:id="rId9" imgW="965200" imgH="203200" progId="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85813" y="2857500"/>
            <a:ext cx="35718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根据简谐运动方程 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38" y="3571875"/>
            <a:ext cx="264318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</a:rPr>
              <a:t>时有</a:t>
            </a:r>
          </a:p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4213" y="4941888"/>
            <a:ext cx="7143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93207" name="Rectangle 3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3193" name="Object 33"/>
          <p:cNvGraphicFramePr>
            <a:graphicFrameLocks noChangeAspect="1"/>
          </p:cNvGraphicFramePr>
          <p:nvPr/>
        </p:nvGraphicFramePr>
        <p:xfrm>
          <a:off x="6143625" y="214313"/>
          <a:ext cx="2500313" cy="500062"/>
        </p:xfrm>
        <a:graphic>
          <a:graphicData uri="http://schemas.openxmlformats.org/presentationml/2006/ole">
            <p:oleObj spid="_x0000_s40264" r:id="rId10" imgW="1002865" imgH="20311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40" grpId="0"/>
      <p:bldP spid="4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TextBox 2"/>
          <p:cNvSpPr txBox="1"/>
          <p:nvPr/>
        </p:nvSpPr>
        <p:spPr>
          <a:xfrm>
            <a:off x="0" y="428625"/>
            <a:ext cx="1857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(3)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4215" name="Rectangle 2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10" name="Object 1"/>
          <p:cNvGraphicFramePr>
            <a:graphicFrameLocks noChangeAspect="1"/>
          </p:cNvGraphicFramePr>
          <p:nvPr/>
        </p:nvGraphicFramePr>
        <p:xfrm>
          <a:off x="1285875" y="214313"/>
          <a:ext cx="7377113" cy="1989137"/>
        </p:xfrm>
        <a:graphic>
          <a:graphicData uri="http://schemas.openxmlformats.org/presentationml/2006/ole">
            <p:oleObj spid="_x0000_s41121" r:id="rId3" imgW="2551593" imgH="812447" progId="">
              <p:embed/>
            </p:oleObj>
          </a:graphicData>
        </a:graphic>
      </p:graphicFrame>
      <p:sp>
        <p:nvSpPr>
          <p:cNvPr id="94216" name="矩形 5"/>
          <p:cNvSpPr/>
          <p:nvPr/>
        </p:nvSpPr>
        <p:spPr>
          <a:xfrm>
            <a:off x="500063" y="2214563"/>
            <a:ext cx="5286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则各相应状态下的运动方程为：</a:t>
            </a:r>
          </a:p>
        </p:txBody>
      </p:sp>
      <p:sp>
        <p:nvSpPr>
          <p:cNvPr id="94217" name="Rectangle 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1643063" y="3214688"/>
          <a:ext cx="4895850" cy="500062"/>
        </p:xfrm>
        <a:graphic>
          <a:graphicData uri="http://schemas.openxmlformats.org/presentationml/2006/ole">
            <p:oleObj spid="_x0000_s41122" r:id="rId4" imgW="1803400" imgH="228600" progId="">
              <p:embed/>
            </p:oleObj>
          </a:graphicData>
        </a:graphic>
      </p:graphicFrame>
      <p:sp>
        <p:nvSpPr>
          <p:cNvPr id="94218" name="Rectangle 6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12" name="Object 5"/>
          <p:cNvGraphicFramePr>
            <a:graphicFrameLocks noChangeAspect="1"/>
          </p:cNvGraphicFramePr>
          <p:nvPr/>
        </p:nvGraphicFramePr>
        <p:xfrm>
          <a:off x="1714500" y="3857625"/>
          <a:ext cx="5834063" cy="500063"/>
        </p:xfrm>
        <a:graphic>
          <a:graphicData uri="http://schemas.openxmlformats.org/presentationml/2006/ole">
            <p:oleObj spid="_x0000_s41123" r:id="rId5" imgW="2247900" imgH="228600" progId="">
              <p:embed/>
            </p:oleObj>
          </a:graphicData>
        </a:graphic>
      </p:graphicFrame>
      <p:sp>
        <p:nvSpPr>
          <p:cNvPr id="94219" name="Rectangle 8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13" name="Object 7"/>
          <p:cNvGraphicFramePr>
            <a:graphicFrameLocks noChangeAspect="1"/>
          </p:cNvGraphicFramePr>
          <p:nvPr/>
        </p:nvGraphicFramePr>
        <p:xfrm>
          <a:off x="1714500" y="4643438"/>
          <a:ext cx="5980113" cy="500062"/>
        </p:xfrm>
        <a:graphic>
          <a:graphicData uri="http://schemas.openxmlformats.org/presentationml/2006/ole">
            <p:oleObj spid="_x0000_s41124" r:id="rId6" imgW="2286000" imgH="22860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just"/>
            <a:fld id="{9A0DB2DC-4C9A-4742-B13C-FB6460FD3503}" type="slidenum">
              <a:rPr lang="en-US" altLang="zh-CN" sz="1600" b="1" dirty="0">
                <a:solidFill>
                  <a:srgbClr val="0000FF"/>
                </a:solidFill>
              </a:rPr>
              <a:pPr lvl="0" algn="just"/>
              <a:t>63</a:t>
            </a:fld>
            <a:endParaRPr lang="en-US" altLang="zh-CN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500188" y="3357563"/>
          <a:ext cx="3890962" cy="785812"/>
        </p:xfrm>
        <a:graphic>
          <a:graphicData uri="http://schemas.openxmlformats.org/presentationml/2006/ole">
            <p:oleObj spid="_x0000_s42305" r:id="rId3" imgW="34132320" imgH="6897960" progId="">
              <p:embed/>
            </p:oleObj>
          </a:graphicData>
        </a:graphic>
      </p:graphicFrame>
      <p:sp>
        <p:nvSpPr>
          <p:cNvPr id="30744" name="Line 26"/>
          <p:cNvSpPr/>
          <p:nvPr/>
        </p:nvSpPr>
        <p:spPr>
          <a:xfrm rot="1934684" flipV="1">
            <a:off x="7127875" y="3082925"/>
            <a:ext cx="1588" cy="13271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2228" name="Oval 27"/>
          <p:cNvSpPr/>
          <p:nvPr/>
        </p:nvSpPr>
        <p:spPr>
          <a:xfrm>
            <a:off x="5451475" y="2987675"/>
            <a:ext cx="2652713" cy="2652713"/>
          </a:xfrm>
          <a:prstGeom prst="ellipse">
            <a:avLst/>
          </a:prstGeom>
          <a:noFill/>
          <a:ln w="571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just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7286625" y="3176588"/>
            <a:ext cx="473075" cy="1490662"/>
            <a:chOff x="4912" y="2496"/>
            <a:chExt cx="240" cy="754"/>
          </a:xfrm>
        </p:grpSpPr>
        <p:sp>
          <p:nvSpPr>
            <p:cNvPr id="52230" name="Line 29"/>
            <p:cNvSpPr/>
            <p:nvPr/>
          </p:nvSpPr>
          <p:spPr>
            <a:xfrm>
              <a:off x="5009" y="2496"/>
              <a:ext cx="0" cy="5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0763" name="Text Box 30"/>
            <p:cNvSpPr txBox="1">
              <a:spLocks noChangeArrowheads="1"/>
            </p:cNvSpPr>
            <p:nvPr/>
          </p:nvSpPr>
          <p:spPr bwMode="auto">
            <a:xfrm>
              <a:off x="4912" y="2985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just" defTabSz="914400" eaLnBrk="0" hangingPunct="0">
                <a:buClrTx/>
                <a:buSzTx/>
                <a:buFontTx/>
              </a:pPr>
              <a:r>
                <a:rPr kumimoji="0" lang="en-US" altLang="zh-CN" sz="2800" b="1" i="1" kern="1200" cap="none" spc="0" normalizeH="0" baseline="0" noProof="1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</p:grpSp>
      <p:grpSp>
        <p:nvGrpSpPr>
          <p:cNvPr id="52232" name="Group 31"/>
          <p:cNvGrpSpPr/>
          <p:nvPr/>
        </p:nvGrpSpPr>
        <p:grpSpPr>
          <a:xfrm>
            <a:off x="7443788" y="2797175"/>
            <a:ext cx="658812" cy="833438"/>
            <a:chOff x="5009" y="2315"/>
            <a:chExt cx="333" cy="421"/>
          </a:xfrm>
        </p:grpSpPr>
        <p:graphicFrame>
          <p:nvGraphicFramePr>
            <p:cNvPr id="52233" name="Object 32"/>
            <p:cNvGraphicFramePr>
              <a:graphicFrameLocks noChangeAspect="1"/>
            </p:cNvGraphicFramePr>
            <p:nvPr/>
          </p:nvGraphicFramePr>
          <p:xfrm>
            <a:off x="5009" y="2315"/>
            <a:ext cx="144" cy="133"/>
          </p:xfrm>
          <a:graphic>
            <a:graphicData uri="http://schemas.openxmlformats.org/presentationml/2006/ole">
              <p:oleObj spid="_x0000_s42306" r:id="rId4" imgW="4865040" imgH="4458960" progId="">
                <p:embed/>
              </p:oleObj>
            </a:graphicData>
          </a:graphic>
        </p:graphicFrame>
        <p:sp>
          <p:nvSpPr>
            <p:cNvPr id="52234" name="Freeform 33"/>
            <p:cNvSpPr/>
            <p:nvPr/>
          </p:nvSpPr>
          <p:spPr>
            <a:xfrm rot="5216021">
              <a:off x="5074" y="2468"/>
              <a:ext cx="296" cy="23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11"/>
                </a:cxn>
              </a:cxnLst>
              <a:rect l="0" t="0" r="0" b="0"/>
              <a:pathLst>
                <a:path w="392" h="333">
                  <a:moveTo>
                    <a:pt x="379" y="0"/>
                  </a:moveTo>
                  <a:cubicBezTo>
                    <a:pt x="392" y="0"/>
                    <a:pt x="67" y="93"/>
                    <a:pt x="0" y="333"/>
                  </a:cubicBezTo>
                </a:path>
              </a:pathLst>
            </a:custGeom>
            <a:noFill/>
            <a:ln w="412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6700838" y="3479800"/>
            <a:ext cx="1677987" cy="876300"/>
            <a:chOff x="4625" y="2649"/>
            <a:chExt cx="849" cy="443"/>
          </a:xfrm>
        </p:grpSpPr>
        <p:sp>
          <p:nvSpPr>
            <p:cNvPr id="52236" name="Line 35"/>
            <p:cNvSpPr/>
            <p:nvPr/>
          </p:nvSpPr>
          <p:spPr>
            <a:xfrm rot="3957627" flipV="1">
              <a:off x="4959" y="2598"/>
              <a:ext cx="1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graphicFrame>
          <p:nvGraphicFramePr>
            <p:cNvPr id="52237" name="Object 36"/>
            <p:cNvGraphicFramePr>
              <a:graphicFrameLocks noChangeAspect="1"/>
            </p:cNvGraphicFramePr>
            <p:nvPr/>
          </p:nvGraphicFramePr>
          <p:xfrm>
            <a:off x="5322" y="2649"/>
            <a:ext cx="152" cy="192"/>
          </p:xfrm>
          <a:graphic>
            <a:graphicData uri="http://schemas.openxmlformats.org/presentationml/2006/ole">
              <p:oleObj spid="_x0000_s42307" r:id="rId5" imgW="4865040" imgH="6084720" progId="">
                <p:embed/>
              </p:oleObj>
            </a:graphicData>
          </a:graphic>
        </p:graphicFrame>
        <p:pic>
          <p:nvPicPr>
            <p:cNvPr id="52238" name="Picture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4" y="2944"/>
              <a:ext cx="125" cy="1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39" name="Freeform 38"/>
            <p:cNvSpPr/>
            <p:nvPr/>
          </p:nvSpPr>
          <p:spPr>
            <a:xfrm>
              <a:off x="4832" y="2996"/>
              <a:ext cx="33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46"/>
                </a:cxn>
                <a:cxn ang="0">
                  <a:pos x="33" y="76"/>
                </a:cxn>
              </a:cxnLst>
              <a:rect l="0" t="0" r="0" b="0"/>
              <a:pathLst>
                <a:path w="33" h="76">
                  <a:moveTo>
                    <a:pt x="0" y="0"/>
                  </a:moveTo>
                  <a:cubicBezTo>
                    <a:pt x="2" y="6"/>
                    <a:pt x="10" y="33"/>
                    <a:pt x="15" y="46"/>
                  </a:cubicBezTo>
                  <a:cubicBezTo>
                    <a:pt x="20" y="59"/>
                    <a:pt x="29" y="70"/>
                    <a:pt x="33" y="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40" name="Group 39"/>
          <p:cNvGrpSpPr/>
          <p:nvPr/>
        </p:nvGrpSpPr>
        <p:grpSpPr>
          <a:xfrm>
            <a:off x="5072063" y="2133600"/>
            <a:ext cx="3700462" cy="4175125"/>
            <a:chOff x="3792" y="1968"/>
            <a:chExt cx="1872" cy="2112"/>
          </a:xfrm>
        </p:grpSpPr>
        <p:sp>
          <p:nvSpPr>
            <p:cNvPr id="52241" name="Line 40"/>
            <p:cNvSpPr/>
            <p:nvPr/>
          </p:nvSpPr>
          <p:spPr>
            <a:xfrm flipV="1">
              <a:off x="4656" y="2016"/>
              <a:ext cx="0" cy="2064"/>
            </a:xfrm>
            <a:prstGeom prst="line">
              <a:avLst/>
            </a:prstGeom>
            <a:ln w="38100" cap="flat" cmpd="sng">
              <a:solidFill>
                <a:srgbClr val="00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242" name="Line 41"/>
            <p:cNvSpPr/>
            <p:nvPr/>
          </p:nvSpPr>
          <p:spPr>
            <a:xfrm>
              <a:off x="3792" y="3072"/>
              <a:ext cx="1816" cy="0"/>
            </a:xfrm>
            <a:prstGeom prst="line">
              <a:avLst/>
            </a:prstGeom>
            <a:ln w="38100" cap="flat" cmpd="sng">
              <a:solidFill>
                <a:srgbClr val="00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243" name="Text Box 42"/>
            <p:cNvSpPr txBox="1"/>
            <p:nvPr/>
          </p:nvSpPr>
          <p:spPr>
            <a:xfrm>
              <a:off x="4721" y="19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2244" name="Text Box 43"/>
            <p:cNvSpPr txBox="1"/>
            <p:nvPr/>
          </p:nvSpPr>
          <p:spPr>
            <a:xfrm>
              <a:off x="4493" y="297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2245" name="Text Box 44"/>
            <p:cNvSpPr txBox="1"/>
            <p:nvPr/>
          </p:nvSpPr>
          <p:spPr>
            <a:xfrm>
              <a:off x="5424" y="3033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6" name="Group 45"/>
          <p:cNvGrpSpPr/>
          <p:nvPr/>
        </p:nvGrpSpPr>
        <p:grpSpPr>
          <a:xfrm>
            <a:off x="5770563" y="3651250"/>
            <a:ext cx="1327150" cy="665163"/>
            <a:chOff x="4145" y="2736"/>
            <a:chExt cx="672" cy="336"/>
          </a:xfrm>
        </p:grpSpPr>
        <p:graphicFrame>
          <p:nvGraphicFramePr>
            <p:cNvPr id="52247" name="Object 46"/>
            <p:cNvGraphicFramePr>
              <a:graphicFrameLocks noChangeAspect="1"/>
            </p:cNvGraphicFramePr>
            <p:nvPr/>
          </p:nvGraphicFramePr>
          <p:xfrm>
            <a:off x="4145" y="2736"/>
            <a:ext cx="480" cy="179"/>
          </p:xfrm>
          <a:graphic>
            <a:graphicData uri="http://schemas.openxmlformats.org/presentationml/2006/ole">
              <p:oleObj spid="_x0000_s42308" r:id="rId7" imgW="13401360" imgH="5678280" progId="">
                <p:embed/>
              </p:oleObj>
            </a:graphicData>
          </a:graphic>
        </p:graphicFrame>
        <p:sp>
          <p:nvSpPr>
            <p:cNvPr id="52248" name="Line 47"/>
            <p:cNvSpPr/>
            <p:nvPr/>
          </p:nvSpPr>
          <p:spPr>
            <a:xfrm>
              <a:off x="4385" y="2880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Freeform 48"/>
            <p:cNvSpPr/>
            <p:nvPr/>
          </p:nvSpPr>
          <p:spPr>
            <a:xfrm>
              <a:off x="4749" y="2943"/>
              <a:ext cx="68" cy="1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3"/>
                </a:cxn>
                <a:cxn ang="0">
                  <a:pos x="68" y="129"/>
                </a:cxn>
              </a:cxnLst>
              <a:rect l="0" t="0" r="0" b="0"/>
              <a:pathLst>
                <a:path w="68" h="129">
                  <a:moveTo>
                    <a:pt x="0" y="0"/>
                  </a:moveTo>
                  <a:cubicBezTo>
                    <a:pt x="3" y="7"/>
                    <a:pt x="9" y="11"/>
                    <a:pt x="20" y="33"/>
                  </a:cubicBezTo>
                  <a:cubicBezTo>
                    <a:pt x="31" y="55"/>
                    <a:pt x="60" y="113"/>
                    <a:pt x="68" y="12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6"/>
          <p:cNvGrpSpPr/>
          <p:nvPr/>
        </p:nvGrpSpPr>
        <p:grpSpPr>
          <a:xfrm>
            <a:off x="571500" y="1571625"/>
            <a:ext cx="6292850" cy="1077913"/>
            <a:chOff x="249" y="1417"/>
            <a:chExt cx="3964" cy="679"/>
          </a:xfrm>
        </p:grpSpPr>
        <p:sp>
          <p:nvSpPr>
            <p:cNvPr id="52251" name="Text Box 12"/>
            <p:cNvSpPr txBox="1"/>
            <p:nvPr/>
          </p:nvSpPr>
          <p:spPr>
            <a:xfrm>
              <a:off x="249" y="1417"/>
              <a:ext cx="3364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t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时刻，   与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轴的夹角为 </a:t>
              </a:r>
            </a:p>
            <a:p>
              <a:pPr algn="just"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</a:p>
          </p:txBody>
        </p:sp>
        <p:graphicFrame>
          <p:nvGraphicFramePr>
            <p:cNvPr id="52252" name="Object 14"/>
            <p:cNvGraphicFramePr>
              <a:graphicFrameLocks noChangeAspect="1"/>
            </p:cNvGraphicFramePr>
            <p:nvPr/>
          </p:nvGraphicFramePr>
          <p:xfrm>
            <a:off x="3489" y="1497"/>
            <a:ext cx="724" cy="280"/>
          </p:xfrm>
          <a:graphic>
            <a:graphicData uri="http://schemas.openxmlformats.org/presentationml/2006/ole">
              <p:oleObj spid="_x0000_s42309" r:id="rId8" imgW="14621040" imgH="5678280" progId="">
                <p:embed/>
              </p:oleObj>
            </a:graphicData>
          </a:graphic>
        </p:graphicFrame>
        <p:graphicFrame>
          <p:nvGraphicFramePr>
            <p:cNvPr id="52253" name="Object 65"/>
            <p:cNvGraphicFramePr>
              <a:graphicFrameLocks noChangeAspect="1"/>
            </p:cNvGraphicFramePr>
            <p:nvPr/>
          </p:nvGraphicFramePr>
          <p:xfrm>
            <a:off x="1394" y="1418"/>
            <a:ext cx="230" cy="288"/>
          </p:xfrm>
          <a:graphic>
            <a:graphicData uri="http://schemas.openxmlformats.org/presentationml/2006/ole">
              <p:oleObj spid="_x0000_s42310" r:id="rId9" imgW="190440" imgH="241200" progId="">
                <p:embed/>
              </p:oleObj>
            </a:graphicData>
          </a:graphic>
        </p:graphicFrame>
      </p:grpSp>
      <p:sp>
        <p:nvSpPr>
          <p:cNvPr id="44" name="矩形 43"/>
          <p:cNvSpPr/>
          <p:nvPr/>
        </p:nvSpPr>
        <p:spPr>
          <a:xfrm>
            <a:off x="2357438" y="2428875"/>
            <a:ext cx="30686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轴上的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投影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66"/>
          <p:cNvGrpSpPr/>
          <p:nvPr/>
        </p:nvGrpSpPr>
        <p:grpSpPr>
          <a:xfrm>
            <a:off x="642938" y="571500"/>
            <a:ext cx="6089650" cy="1077913"/>
            <a:chOff x="249" y="1417"/>
            <a:chExt cx="3836" cy="679"/>
          </a:xfrm>
        </p:grpSpPr>
        <p:sp>
          <p:nvSpPr>
            <p:cNvPr id="52256" name="Text Box 12"/>
            <p:cNvSpPr txBox="1"/>
            <p:nvPr/>
          </p:nvSpPr>
          <p:spPr>
            <a:xfrm>
              <a:off x="249" y="1417"/>
              <a:ext cx="3364" cy="6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eaLnBrk="0" hangingPunct="0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0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时刻，   与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轴的夹角为 </a:t>
              </a:r>
            </a:p>
            <a:p>
              <a:pPr algn="just"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</a:p>
          </p:txBody>
        </p:sp>
        <p:graphicFrame>
          <p:nvGraphicFramePr>
            <p:cNvPr id="52257" name="Object 14"/>
            <p:cNvGraphicFramePr>
              <a:graphicFrameLocks noChangeAspect="1"/>
            </p:cNvGraphicFramePr>
            <p:nvPr/>
          </p:nvGraphicFramePr>
          <p:xfrm>
            <a:off x="3624" y="1462"/>
            <a:ext cx="461" cy="360"/>
          </p:xfrm>
          <a:graphic>
            <a:graphicData uri="http://schemas.openxmlformats.org/presentationml/2006/ole">
              <p:oleObj spid="_x0000_s42311" r:id="rId10" imgW="126725" imgH="202760" progId="">
                <p:embed/>
              </p:oleObj>
            </a:graphicData>
          </a:graphic>
        </p:graphicFrame>
        <p:graphicFrame>
          <p:nvGraphicFramePr>
            <p:cNvPr id="52258" name="Object 65"/>
            <p:cNvGraphicFramePr>
              <a:graphicFrameLocks noChangeAspect="1"/>
            </p:cNvGraphicFramePr>
            <p:nvPr/>
          </p:nvGraphicFramePr>
          <p:xfrm>
            <a:off x="1394" y="1418"/>
            <a:ext cx="230" cy="288"/>
          </p:xfrm>
          <a:graphic>
            <a:graphicData uri="http://schemas.openxmlformats.org/presentationml/2006/ole">
              <p:oleObj spid="_x0000_s42312" r:id="rId11" imgW="190440" imgH="241200" progId="">
                <p:embed/>
              </p:oleObj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9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2800" b="1" dirty="0">
                <a:solidFill>
                  <a:srgbClr val="0000FF"/>
                </a:solidFill>
              </a:rPr>
              <a:pPr lvl="0" algn="r" eaLnBrk="1" hangingPunct="1"/>
              <a:t>64</a:t>
            </a:fld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5240" name="TextBox 2"/>
          <p:cNvSpPr txBox="1"/>
          <p:nvPr/>
        </p:nvSpPr>
        <p:spPr>
          <a:xfrm>
            <a:off x="0" y="214313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一放置在水平桌面上的弹簧振子，振幅                            ，周期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=0.50s</a:t>
            </a:r>
            <a:r>
              <a:rPr lang="zh-CN" altLang="en-US" sz="2800" dirty="0">
                <a:latin typeface="Times New Roman" panose="02020603050405020304" pitchFamily="18" charset="0"/>
              </a:rPr>
              <a:t>。当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时，⑴物体在正方向端点；⑵物体平衡位置、向负方向运动；⑶物体在                               处，向负方向运动；求以上各种情况的运动方程。</a:t>
            </a:r>
          </a:p>
        </p:txBody>
      </p:sp>
      <p:sp>
        <p:nvSpPr>
          <p:cNvPr id="95241" name="Rectangle 19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1285875" y="2214563"/>
          <a:ext cx="5522913" cy="500062"/>
        </p:xfrm>
        <a:graphic>
          <a:graphicData uri="http://schemas.openxmlformats.org/presentationml/2006/ole">
            <p:oleObj spid="_x0000_s43209" r:id="rId3" imgW="2133600" imgH="228600" progId="">
              <p:embed/>
            </p:oleObj>
          </a:graphicData>
        </a:graphic>
      </p:graphicFrame>
      <p:sp>
        <p:nvSpPr>
          <p:cNvPr id="95242" name="TextBox 23"/>
          <p:cNvSpPr txBox="1"/>
          <p:nvPr/>
        </p:nvSpPr>
        <p:spPr>
          <a:xfrm>
            <a:off x="214313" y="2143125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95243" name="Rectangle 21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4357688" y="2857500"/>
          <a:ext cx="3375025" cy="571500"/>
        </p:xfrm>
        <a:graphic>
          <a:graphicData uri="http://schemas.openxmlformats.org/presentationml/2006/ole">
            <p:oleObj spid="_x0000_s43210" r:id="rId4" imgW="1104900" imgH="203200" progId="">
              <p:embed/>
            </p:oleObj>
          </a:graphicData>
        </a:graphic>
      </p:graphicFrame>
      <p:sp>
        <p:nvSpPr>
          <p:cNvPr id="95244" name="Rectangle 2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5245" name="Rectangle 26"/>
          <p:cNvSpPr/>
          <p:nvPr/>
        </p:nvSpPr>
        <p:spPr>
          <a:xfrm>
            <a:off x="0" y="466725"/>
            <a:ext cx="2746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5246" name="Rectangle 28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5247" name="Rectangle 30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5248" name="Rectangle 32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31"/>
          <p:cNvGraphicFramePr>
            <a:graphicFrameLocks noChangeAspect="1"/>
          </p:cNvGraphicFramePr>
          <p:nvPr/>
        </p:nvGraphicFramePr>
        <p:xfrm>
          <a:off x="5786438" y="1000125"/>
          <a:ext cx="2747962" cy="571500"/>
        </p:xfrm>
        <a:graphic>
          <a:graphicData uri="http://schemas.openxmlformats.org/presentationml/2006/ole">
            <p:oleObj spid="_x0000_s43211" r:id="rId5" imgW="965200" imgH="203200" progId="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85813" y="2857500"/>
            <a:ext cx="3571875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根据简谐运动方程 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5250" name="Rectangle 3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7" name="Object 33"/>
          <p:cNvGraphicFramePr>
            <a:graphicFrameLocks noChangeAspect="1"/>
          </p:cNvGraphicFramePr>
          <p:nvPr/>
        </p:nvGraphicFramePr>
        <p:xfrm>
          <a:off x="6143625" y="214313"/>
          <a:ext cx="2500313" cy="500062"/>
        </p:xfrm>
        <a:graphic>
          <a:graphicData uri="http://schemas.openxmlformats.org/presentationml/2006/ole">
            <p:oleObj spid="_x0000_s43212" r:id="rId6" imgW="1002865" imgH="203112" progId="">
              <p:embed/>
            </p:oleObj>
          </a:graphicData>
        </a:graphic>
      </p:graphicFrame>
      <p:pic>
        <p:nvPicPr>
          <p:cNvPr id="107530" name="Picture 10" descr="t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1675" y="3571875"/>
            <a:ext cx="2933700" cy="264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32" name="Rectangle 12"/>
          <p:cNvSpPr/>
          <p:nvPr/>
        </p:nvSpPr>
        <p:spPr>
          <a:xfrm>
            <a:off x="428625" y="3643313"/>
            <a:ext cx="5594350" cy="18161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</a:rPr>
              <a:t>分别画出几种不同初始状态的旋转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</a:rPr>
              <a:t>矢量图，如图（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）所示，它们所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</a:rPr>
              <a:t>对应的初相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1428750" y="5715000"/>
          <a:ext cx="4333875" cy="571500"/>
        </p:xfrm>
        <a:graphic>
          <a:graphicData uri="http://schemas.openxmlformats.org/presentationml/2006/ole">
            <p:oleObj spid="_x0000_s43213" r:id="rId8" imgW="1663700" imgH="228600" progId="">
              <p:embed/>
            </p:oleObj>
          </a:graphicData>
        </a:graphic>
      </p:graphicFrame>
      <p:sp>
        <p:nvSpPr>
          <p:cNvPr id="95253" name="Rectangle 13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000" dirty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075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2800" b="1" dirty="0">
                <a:solidFill>
                  <a:srgbClr val="0000FF"/>
                </a:solidFill>
              </a:rPr>
              <a:pPr lvl="0" algn="r" eaLnBrk="1" hangingPunct="1"/>
              <a:t>65</a:t>
            </a:fld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6262" name="Rectangle 2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6263" name="矩形 5"/>
          <p:cNvSpPr/>
          <p:nvPr/>
        </p:nvSpPr>
        <p:spPr>
          <a:xfrm>
            <a:off x="500063" y="1428750"/>
            <a:ext cx="5286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则各相应状态下的运动方程为：</a:t>
            </a:r>
          </a:p>
        </p:txBody>
      </p:sp>
      <p:sp>
        <p:nvSpPr>
          <p:cNvPr id="96264" name="Rectangle 4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1643063" y="2428875"/>
          <a:ext cx="4895850" cy="500063"/>
        </p:xfrm>
        <a:graphic>
          <a:graphicData uri="http://schemas.openxmlformats.org/presentationml/2006/ole">
            <p:oleObj spid="_x0000_s44153" r:id="rId3" imgW="1803400" imgH="228600" progId="">
              <p:embed/>
            </p:oleObj>
          </a:graphicData>
        </a:graphic>
      </p:graphicFrame>
      <p:sp>
        <p:nvSpPr>
          <p:cNvPr id="96265" name="Rectangle 6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259" name="Object 5"/>
          <p:cNvGraphicFramePr>
            <a:graphicFrameLocks noChangeAspect="1"/>
          </p:cNvGraphicFramePr>
          <p:nvPr/>
        </p:nvGraphicFramePr>
        <p:xfrm>
          <a:off x="1714500" y="3071813"/>
          <a:ext cx="5834063" cy="500062"/>
        </p:xfrm>
        <a:graphic>
          <a:graphicData uri="http://schemas.openxmlformats.org/presentationml/2006/ole">
            <p:oleObj spid="_x0000_s44154" r:id="rId4" imgW="2247900" imgH="228600" progId="">
              <p:embed/>
            </p:oleObj>
          </a:graphicData>
        </a:graphic>
      </p:graphicFrame>
      <p:sp>
        <p:nvSpPr>
          <p:cNvPr id="96266" name="Rectangle 8"/>
          <p:cNvSpPr/>
          <p:nvPr/>
        </p:nvSpPr>
        <p:spPr>
          <a:xfrm>
            <a:off x="0" y="0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260" name="Object 7"/>
          <p:cNvGraphicFramePr>
            <a:graphicFrameLocks noChangeAspect="1"/>
          </p:cNvGraphicFramePr>
          <p:nvPr/>
        </p:nvGraphicFramePr>
        <p:xfrm>
          <a:off x="1714500" y="3857625"/>
          <a:ext cx="5980113" cy="500063"/>
        </p:xfrm>
        <a:graphic>
          <a:graphicData uri="http://schemas.openxmlformats.org/presentationml/2006/ole">
            <p:oleObj spid="_x0000_s44155" r:id="rId5" imgW="2286000" imgH="228600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pPr lvl="0" algn="r">
                <a:spcBef>
                  <a:spcPct val="0"/>
                </a:spcBef>
              </a:pPr>
              <a:t>66</a:t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4818" name="灯片编号占位符 3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0"/>
              </a:spcBef>
            </a:pPr>
            <a:fld id="{9A0DB2DC-4C9A-4742-B13C-FB6460FD3503}" type="slidenum"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</a:pPr>
              <a:t>66</a:t>
            </a:fld>
            <a:endParaRPr lang="en-US" altLang="zh-CN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970088" y="2095500"/>
          <a:ext cx="5554662" cy="1189038"/>
        </p:xfrm>
        <a:graphic>
          <a:graphicData uri="http://schemas.openxmlformats.org/presentationml/2006/ole">
            <p:oleObj spid="_x0000_s45097" r:id="rId3" imgW="1658520" imgH="383400" progId="">
              <p:embed/>
            </p:oleObj>
          </a:graphicData>
        </a:graphic>
      </p:graphicFrame>
      <p:sp>
        <p:nvSpPr>
          <p:cNvPr id="34823" name="Rectangle 7"/>
          <p:cNvSpPr>
            <a:spLocks noGrp="1"/>
          </p:cNvSpPr>
          <p:nvPr>
            <p:ph type="title" idx="4294967295"/>
          </p:nvPr>
        </p:nvSpPr>
        <p:spPr>
          <a:xfrm>
            <a:off x="76200" y="655638"/>
            <a:ext cx="4783138" cy="685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/>
              <a:t>波函数</a:t>
            </a:r>
            <a:endParaRPr lang="zh-CN" altLang="en-US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pPr lvl="0" algn="r">
                <a:spcBef>
                  <a:spcPct val="0"/>
                </a:spcBef>
              </a:pPr>
              <a:t>67</a:t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058" name="TextBox 2"/>
          <p:cNvSpPr txBox="1"/>
          <p:nvPr/>
        </p:nvSpPr>
        <p:spPr>
          <a:xfrm>
            <a:off x="242888" y="254000"/>
            <a:ext cx="86233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某质点作简谐振动，周期为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，振幅为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0.06m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，开始计时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=0)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，质点恰好处在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/2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处且向负方向运动，求：⑴该质点的振动方程；⑵此振动以速度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=2m/s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沿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轴正方向传播时，形成的平面简谐波的波动方程；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该波的波长。</a:t>
            </a:r>
          </a:p>
          <a:p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8" y="2728913"/>
            <a:ext cx="17748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解：（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4506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017713" y="2728913"/>
          <a:ext cx="1871662" cy="808037"/>
        </p:xfrm>
        <a:graphic>
          <a:graphicData uri="http://schemas.openxmlformats.org/presentationml/2006/ole">
            <p:oleObj spid="_x0000_s46401" r:id="rId3" imgW="901700" imgH="393700" progId="">
              <p:embed/>
            </p:oleObj>
          </a:graphicData>
        </a:graphic>
      </p:graphicFrame>
      <p:sp>
        <p:nvSpPr>
          <p:cNvPr id="4506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122738" y="2930525"/>
          <a:ext cx="1919287" cy="500063"/>
        </p:xfrm>
        <a:graphic>
          <a:graphicData uri="http://schemas.openxmlformats.org/presentationml/2006/ole">
            <p:oleObj spid="_x0000_s46402" r:id="rId4" imgW="697894" imgH="177646" progId="">
              <p:embed/>
            </p:oleObj>
          </a:graphicData>
        </a:graphic>
      </p:graphicFrame>
      <p:sp>
        <p:nvSpPr>
          <p:cNvPr id="4506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684338" y="3832225"/>
          <a:ext cx="884237" cy="479425"/>
        </p:xfrm>
        <a:graphic>
          <a:graphicData uri="http://schemas.openxmlformats.org/presentationml/2006/ole">
            <p:oleObj spid="_x0000_s46403" r:id="rId5" imgW="329771" imgH="177569" progId="">
              <p:embed/>
            </p:oleObj>
          </a:graphicData>
        </a:graphic>
      </p:graphicFrame>
      <p:sp>
        <p:nvSpPr>
          <p:cNvPr id="4506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79725" y="3759200"/>
          <a:ext cx="3816350" cy="647700"/>
        </p:xfrm>
        <a:graphic>
          <a:graphicData uri="http://schemas.openxmlformats.org/presentationml/2006/ole">
            <p:oleObj spid="_x0000_s46404" r:id="rId6" imgW="1346200" imgH="228600" progId="">
              <p:embed/>
            </p:oleObj>
          </a:graphicData>
        </a:graphic>
      </p:graphicFrame>
      <p:sp>
        <p:nvSpPr>
          <p:cNvPr id="4506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843213" y="4630738"/>
          <a:ext cx="3725862" cy="638175"/>
        </p:xfrm>
        <a:graphic>
          <a:graphicData uri="http://schemas.openxmlformats.org/presentationml/2006/ole">
            <p:oleObj spid="_x0000_s46405" r:id="rId7" imgW="1333500" imgH="228600" progId="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84338" y="5268913"/>
          <a:ext cx="433387" cy="393700"/>
        </p:xfrm>
        <a:graphic>
          <a:graphicData uri="http://schemas.openxmlformats.org/presentationml/2006/ole">
            <p:oleObj spid="_x0000_s46406" r:id="rId8" imgW="139397" imgH="126725" progId="">
              <p:embed/>
            </p:oleObj>
          </a:graphicData>
        </a:graphic>
      </p:graphicFrame>
      <p:sp>
        <p:nvSpPr>
          <p:cNvPr id="45071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849563" y="5462588"/>
          <a:ext cx="1409700" cy="531812"/>
        </p:xfrm>
        <a:graphic>
          <a:graphicData uri="http://schemas.openxmlformats.org/presentationml/2006/ole">
            <p:oleObj spid="_x0000_s46407" r:id="rId9" imgW="532937" imgH="203024" progId="">
              <p:embed/>
            </p:oleObj>
          </a:graphicData>
        </a:graphic>
      </p:graphicFrame>
      <p:sp>
        <p:nvSpPr>
          <p:cNvPr id="45073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6" name="Object 9"/>
          <p:cNvGraphicFramePr>
            <a:graphicFrameLocks noChangeAspect="1"/>
          </p:cNvGraphicFramePr>
          <p:nvPr/>
        </p:nvGraphicFramePr>
        <p:xfrm>
          <a:off x="2413000" y="6037263"/>
          <a:ext cx="4319588" cy="668337"/>
        </p:xfrm>
        <a:graphic>
          <a:graphicData uri="http://schemas.openxmlformats.org/presentationml/2006/ole">
            <p:oleObj spid="_x0000_s46408" r:id="rId10" imgW="14732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pPr lvl="0" algn="r">
                <a:spcBef>
                  <a:spcPct val="0"/>
                </a:spcBef>
              </a:pPr>
              <a:t>68</a:t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88" y="422275"/>
            <a:ext cx="8570912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）波动方程，以该质点的平衡位置为坐标原点，振动的传播速度方向为坐标轴正方向。</a:t>
            </a:r>
          </a:p>
        </p:txBody>
      </p:sp>
      <p:sp>
        <p:nvSpPr>
          <p:cNvPr id="460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01" name="Object 2"/>
          <p:cNvGraphicFramePr>
            <a:graphicFrameLocks noChangeAspect="1"/>
          </p:cNvGraphicFramePr>
          <p:nvPr/>
        </p:nvGraphicFramePr>
        <p:xfrm>
          <a:off x="52388" y="1490663"/>
          <a:ext cx="8716962" cy="450850"/>
        </p:xfrm>
        <a:graphic>
          <a:graphicData uri="http://schemas.openxmlformats.org/presentationml/2006/ole">
            <p:oleObj spid="_x0000_s47185" r:id="rId3" imgW="3870141" imgH="203024" progId="">
              <p:embed/>
            </p:oleObj>
          </a:graphicData>
        </a:graphic>
      </p:graphicFrame>
      <p:sp>
        <p:nvSpPr>
          <p:cNvPr id="76804" name="Rectangle 4"/>
          <p:cNvSpPr/>
          <p:nvPr/>
        </p:nvSpPr>
        <p:spPr>
          <a:xfrm>
            <a:off x="52388" y="2208213"/>
            <a:ext cx="1806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）波长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039938" y="2239963"/>
          <a:ext cx="2279650" cy="492125"/>
        </p:xfrm>
        <a:graphic>
          <a:graphicData uri="http://schemas.openxmlformats.org/presentationml/2006/ole">
            <p:oleObj spid="_x0000_s47186" r:id="rId4" imgW="837473" imgH="177646" progId="">
              <p:embed/>
            </p:oleObj>
          </a:graphicData>
        </a:graphic>
      </p:graphicFrame>
      <p:sp>
        <p:nvSpPr>
          <p:cNvPr id="46087" name="Rectangle 5"/>
          <p:cNvSpPr/>
          <p:nvPr/>
        </p:nvSpPr>
        <p:spPr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680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71" y="15691"/>
            <a:ext cx="8794423" cy="34194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171" y="3745065"/>
            <a:ext cx="8901325" cy="3112935"/>
          </a:xfrm>
          <a:prstGeom prst="rect">
            <a:avLst/>
          </a:prstGeom>
        </p:spPr>
      </p:pic>
      <p:pic>
        <p:nvPicPr>
          <p:cNvPr id="5" name="图片 4" descr="Scan0006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908720"/>
            <a:ext cx="16002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041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7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7181" name="TextBox 2"/>
          <p:cNvSpPr txBox="1"/>
          <p:nvPr/>
        </p:nvSpPr>
        <p:spPr>
          <a:xfrm>
            <a:off x="0" y="642938"/>
            <a:ext cx="8929688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一质点从静止出发，沿半径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=4m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的圆周运动，切向加速度                          ，当总加速度与半径成</a:t>
            </a:r>
            <a:r>
              <a:rPr lang="en-US" altLang="zh-CN" sz="2800" b="1" dirty="0">
                <a:latin typeface="Times New Roman" panose="02020603050405020304" pitchFamily="18" charset="0"/>
              </a:rPr>
              <a:t>45º</a:t>
            </a:r>
            <a:r>
              <a:rPr lang="zh-CN" altLang="en-US" sz="2800" b="1" dirty="0">
                <a:latin typeface="Times New Roman" panose="02020603050405020304" pitchFamily="18" charset="0"/>
              </a:rPr>
              <a:t>角时，求所经过的时间，及在上述时间内质点经过的路程 。</a:t>
            </a:r>
          </a:p>
        </p:txBody>
      </p:sp>
      <p:sp>
        <p:nvSpPr>
          <p:cNvPr id="718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785813" y="1357313"/>
          <a:ext cx="2363787" cy="619125"/>
        </p:xfrm>
        <a:graphic>
          <a:graphicData uri="http://schemas.openxmlformats.org/presentationml/2006/ole">
            <p:oleObj spid="_x0000_s8591" r:id="rId3" imgW="787058" imgH="241195" progId="">
              <p:embed/>
            </p:oleObj>
          </a:graphicData>
        </a:graphic>
      </p:graphicFrame>
      <p:sp>
        <p:nvSpPr>
          <p:cNvPr id="7183" name="Rectangle 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4" name="Rectangle 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7" name="Object 8"/>
          <p:cNvGraphicFramePr>
            <a:graphicFrameLocks noChangeAspect="1"/>
          </p:cNvGraphicFramePr>
          <p:nvPr/>
        </p:nvGraphicFramePr>
        <p:xfrm>
          <a:off x="4013200" y="4000500"/>
          <a:ext cx="1444625" cy="500063"/>
        </p:xfrm>
        <a:graphic>
          <a:graphicData uri="http://schemas.openxmlformats.org/presentationml/2006/ole">
            <p:oleObj spid="_x0000_s8592" r:id="rId4" imgW="519798" imgH="177492" progId="">
              <p:embed/>
            </p:oleObj>
          </a:graphicData>
        </a:graphic>
      </p:graphicFrame>
      <p:graphicFrame>
        <p:nvGraphicFramePr>
          <p:cNvPr id="58389" name="Object 9"/>
          <p:cNvGraphicFramePr>
            <a:graphicFrameLocks noChangeAspect="1"/>
          </p:cNvGraphicFramePr>
          <p:nvPr/>
        </p:nvGraphicFramePr>
        <p:xfrm>
          <a:off x="3714750" y="2857500"/>
          <a:ext cx="1852613" cy="482600"/>
        </p:xfrm>
        <a:graphic>
          <a:graphicData uri="http://schemas.openxmlformats.org/presentationml/2006/ole">
            <p:oleObj spid="_x0000_s8593" r:id="rId5" imgW="889000" imgH="228600" progId="">
              <p:embed/>
            </p:oleObj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/>
        </p:nvGraphicFramePr>
        <p:xfrm>
          <a:off x="1244600" y="3825875"/>
          <a:ext cx="1970088" cy="1138238"/>
        </p:xfrm>
        <a:graphic>
          <a:graphicData uri="http://schemas.openxmlformats.org/presentationml/2006/ole">
            <p:oleObj spid="_x0000_s8594" r:id="rId6" imgW="825500" imgH="469900" progId="">
              <p:embed/>
            </p:oleObj>
          </a:graphicData>
        </a:graphic>
      </p:graphicFrame>
      <p:sp>
        <p:nvSpPr>
          <p:cNvPr id="7185" name="Rectangle 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91" name="Object 11"/>
          <p:cNvGraphicFramePr>
            <a:graphicFrameLocks noChangeAspect="1"/>
          </p:cNvGraphicFramePr>
          <p:nvPr/>
        </p:nvGraphicFramePr>
        <p:xfrm>
          <a:off x="1143000" y="5072063"/>
          <a:ext cx="4203700" cy="1143000"/>
        </p:xfrm>
        <a:graphic>
          <a:graphicData uri="http://schemas.openxmlformats.org/presentationml/2006/ole">
            <p:oleObj spid="_x0000_s8595" r:id="rId7" imgW="1562100" imgH="419100" progId="">
              <p:embed/>
            </p:oleObj>
          </a:graphicData>
        </a:graphic>
      </p:graphicFrame>
      <p:sp>
        <p:nvSpPr>
          <p:cNvPr id="7186" name="TextBox 27"/>
          <p:cNvSpPr txBox="1"/>
          <p:nvPr/>
        </p:nvSpPr>
        <p:spPr>
          <a:xfrm>
            <a:off x="0" y="2786063"/>
            <a:ext cx="857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7187" name="Line 8"/>
          <p:cNvSpPr/>
          <p:nvPr/>
        </p:nvSpPr>
        <p:spPr>
          <a:xfrm rot="-2700000">
            <a:off x="6375400" y="3884613"/>
            <a:ext cx="1087438" cy="1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8" name="Line 14"/>
          <p:cNvSpPr/>
          <p:nvPr/>
        </p:nvSpPr>
        <p:spPr>
          <a:xfrm rot="2700000">
            <a:off x="6375400" y="4670425"/>
            <a:ext cx="108743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9" name="Line 6"/>
          <p:cNvSpPr/>
          <p:nvPr/>
        </p:nvSpPr>
        <p:spPr>
          <a:xfrm>
            <a:off x="6534150" y="4286250"/>
            <a:ext cx="153828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0" name="Line 9"/>
          <p:cNvSpPr/>
          <p:nvPr/>
        </p:nvSpPr>
        <p:spPr>
          <a:xfrm rot="2700000">
            <a:off x="7170738" y="3948113"/>
            <a:ext cx="1087437" cy="1587"/>
          </a:xfrm>
          <a:prstGeom prst="line">
            <a:avLst/>
          </a:prstGeom>
          <a:ln w="19050" cap="flat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91" name="Line 10"/>
          <p:cNvSpPr/>
          <p:nvPr/>
        </p:nvSpPr>
        <p:spPr>
          <a:xfrm rot="-2700000">
            <a:off x="7183438" y="4689475"/>
            <a:ext cx="1087437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7292975" y="3214688"/>
          <a:ext cx="304800" cy="452437"/>
        </p:xfrm>
        <a:graphic>
          <a:graphicData uri="http://schemas.openxmlformats.org/presentationml/2006/ole">
            <p:oleObj spid="_x0000_s8596" r:id="rId8" imgW="203024" imgH="304536" progId="">
              <p:embed/>
            </p:oleObj>
          </a:graphicData>
        </a:graphic>
      </p:graphicFrame>
      <p:graphicFrame>
        <p:nvGraphicFramePr>
          <p:cNvPr id="7177" name="Object 5"/>
          <p:cNvGraphicFramePr>
            <a:graphicFrameLocks noChangeAspect="1"/>
          </p:cNvGraphicFramePr>
          <p:nvPr/>
        </p:nvGraphicFramePr>
        <p:xfrm>
          <a:off x="8140700" y="4140200"/>
          <a:ext cx="255588" cy="350838"/>
        </p:xfrm>
        <a:graphic>
          <a:graphicData uri="http://schemas.openxmlformats.org/presentationml/2006/ole">
            <p:oleObj spid="_x0000_s8597" r:id="rId9" imgW="177492" imgH="253560" progId="">
              <p:embed/>
            </p:oleObj>
          </a:graphicData>
        </a:graphic>
      </p:graphicFrame>
      <p:graphicFrame>
        <p:nvGraphicFramePr>
          <p:cNvPr id="7178" name="Object 6"/>
          <p:cNvGraphicFramePr>
            <a:graphicFrameLocks noChangeAspect="1"/>
          </p:cNvGraphicFramePr>
          <p:nvPr/>
        </p:nvGraphicFramePr>
        <p:xfrm>
          <a:off x="7134225" y="5048250"/>
          <a:ext cx="355600" cy="452438"/>
        </p:xfrm>
        <a:graphic>
          <a:graphicData uri="http://schemas.openxmlformats.org/presentationml/2006/ole">
            <p:oleObj spid="_x0000_s8598" r:id="rId10" imgW="228402" imgH="304536" progId="">
              <p:embed/>
            </p:oleObj>
          </a:graphicData>
        </a:graphic>
      </p:graphicFrame>
      <p:graphicFrame>
        <p:nvGraphicFramePr>
          <p:cNvPr id="7179" name="Object 4"/>
          <p:cNvGraphicFramePr>
            <a:graphicFrameLocks noChangeAspect="1"/>
          </p:cNvGraphicFramePr>
          <p:nvPr/>
        </p:nvGraphicFramePr>
        <p:xfrm>
          <a:off x="6832600" y="4256088"/>
          <a:ext cx="536575" cy="401637"/>
        </p:xfrm>
        <a:graphic>
          <a:graphicData uri="http://schemas.openxmlformats.org/presentationml/2006/ole">
            <p:oleObj spid="_x0000_s8599" r:id="rId11" imgW="342751" imgH="279279" progId="">
              <p:embed/>
            </p:oleObj>
          </a:graphicData>
        </a:graphic>
      </p:graphicFrame>
      <p:sp>
        <p:nvSpPr>
          <p:cNvPr id="7192" name="Freeform 13"/>
          <p:cNvSpPr/>
          <p:nvPr/>
        </p:nvSpPr>
        <p:spPr>
          <a:xfrm>
            <a:off x="6789738" y="4335463"/>
            <a:ext cx="31750" cy="150812"/>
          </a:xfrm>
          <a:custGeom>
            <a:avLst/>
            <a:gdLst>
              <a:gd name="txL" fmla="*/ 0 w 33"/>
              <a:gd name="txT" fmla="*/ 0 h 156"/>
              <a:gd name="txR" fmla="*/ 33 w 33"/>
              <a:gd name="txB" fmla="*/ 156 h 15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33" h="156">
                <a:moveTo>
                  <a:pt x="0" y="0"/>
                </a:moveTo>
                <a:cubicBezTo>
                  <a:pt x="5" y="13"/>
                  <a:pt x="33" y="55"/>
                  <a:pt x="33" y="81"/>
                </a:cubicBezTo>
                <a:cubicBezTo>
                  <a:pt x="33" y="107"/>
                  <a:pt x="7" y="141"/>
                  <a:pt x="0" y="156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 cstate="print"/>
          <a:srcRect l="17320"/>
          <a:stretch/>
        </p:blipFill>
        <p:spPr>
          <a:xfrm>
            <a:off x="1183405" y="2575687"/>
            <a:ext cx="1975767" cy="110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14" y="548680"/>
            <a:ext cx="8941282" cy="4701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58350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pPr lvl="0"/>
              <a:t>71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3144838" y="1982788"/>
            <a:ext cx="304800" cy="381000"/>
          </a:xfrm>
          <a:prstGeom prst="wedgeRoundRectCallout">
            <a:avLst>
              <a:gd name="adj1" fmla="val -143750"/>
              <a:gd name="adj2" fmla="val 2000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3476" name="Rectangle 3"/>
          <p:cNvSpPr/>
          <p:nvPr/>
        </p:nvSpPr>
        <p:spPr>
          <a:xfrm>
            <a:off x="782638" y="839788"/>
            <a:ext cx="7543800" cy="34290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233477" name="Rectangle 4" descr="深色下对角线"/>
          <p:cNvSpPr/>
          <p:nvPr/>
        </p:nvSpPr>
        <p:spPr>
          <a:xfrm>
            <a:off x="2382838" y="1601788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233478" name="Rectangle 5" descr="深色下对角线"/>
          <p:cNvSpPr/>
          <p:nvPr/>
        </p:nvSpPr>
        <p:spPr>
          <a:xfrm>
            <a:off x="2382838" y="2592388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233479" name="Rectangle 6" descr="深色下对角线"/>
          <p:cNvSpPr/>
          <p:nvPr/>
        </p:nvSpPr>
        <p:spPr>
          <a:xfrm>
            <a:off x="3297238" y="1220788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233480" name="Rectangle 7" descr="深色下对角线"/>
          <p:cNvSpPr/>
          <p:nvPr/>
        </p:nvSpPr>
        <p:spPr>
          <a:xfrm>
            <a:off x="3297238" y="2973388"/>
            <a:ext cx="76200" cy="9144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233481" name="Line 8"/>
          <p:cNvSpPr/>
          <p:nvPr/>
        </p:nvSpPr>
        <p:spPr>
          <a:xfrm>
            <a:off x="2154238" y="2516188"/>
            <a:ext cx="5934075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lgDashDot"/>
            <a:headEnd type="none" w="sm" len="lg"/>
            <a:tailEnd type="none" w="sm" len="lg"/>
          </a:ln>
        </p:spPr>
      </p:sp>
      <p:sp>
        <p:nvSpPr>
          <p:cNvPr id="233482" name="Rectangle 9" descr="深色下对角线"/>
          <p:cNvSpPr/>
          <p:nvPr/>
        </p:nvSpPr>
        <p:spPr>
          <a:xfrm>
            <a:off x="7335838" y="992188"/>
            <a:ext cx="76200" cy="2971800"/>
          </a:xfrm>
          <a:prstGeom prst="rect">
            <a:avLst/>
          </a:prstGeom>
          <a:pattFill prst="dkDnDiag">
            <a:fgClr>
              <a:srgbClr val="B2E6E4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3483" name="Object 10"/>
          <p:cNvGraphicFramePr>
            <a:graphicFrameLocks noChangeAspect="1"/>
          </p:cNvGraphicFramePr>
          <p:nvPr/>
        </p:nvGraphicFramePr>
        <p:xfrm>
          <a:off x="7494588" y="2516188"/>
          <a:ext cx="288925" cy="304800"/>
        </p:xfrm>
        <a:graphic>
          <a:graphicData uri="http://schemas.openxmlformats.org/presentationml/2006/ole">
            <p:oleObj spid="_x0000_s48729" r:id="rId3" imgW="164885" imgH="190252" progId="">
              <p:embed/>
            </p:oleObj>
          </a:graphicData>
        </a:graphic>
      </p:graphicFrame>
      <p:graphicFrame>
        <p:nvGraphicFramePr>
          <p:cNvPr id="233484" name="Object 11"/>
          <p:cNvGraphicFramePr>
            <a:graphicFrameLocks noChangeAspect="1"/>
          </p:cNvGraphicFramePr>
          <p:nvPr/>
        </p:nvGraphicFramePr>
        <p:xfrm>
          <a:off x="3033713" y="2487613"/>
          <a:ext cx="238125" cy="323850"/>
        </p:xfrm>
        <a:graphic>
          <a:graphicData uri="http://schemas.openxmlformats.org/presentationml/2006/ole">
            <p:oleObj spid="_x0000_s48730" r:id="rId4" imgW="152136" imgH="177492" progId="">
              <p:embed/>
            </p:oleObj>
          </a:graphicData>
        </a:graphic>
      </p:graphicFrame>
      <p:graphicFrame>
        <p:nvGraphicFramePr>
          <p:cNvPr id="233485" name="Object 12"/>
          <p:cNvGraphicFramePr>
            <a:graphicFrameLocks noChangeAspect="1"/>
          </p:cNvGraphicFramePr>
          <p:nvPr/>
        </p:nvGraphicFramePr>
        <p:xfrm>
          <a:off x="7021513" y="1068388"/>
          <a:ext cx="287337" cy="304800"/>
        </p:xfrm>
        <a:graphic>
          <a:graphicData uri="http://schemas.openxmlformats.org/presentationml/2006/ole">
            <p:oleObj spid="_x0000_s48731" r:id="rId5" imgW="215619" imgH="228303" progId="">
              <p:embed/>
            </p:oleObj>
          </a:graphicData>
        </a:graphic>
      </p:graphicFrame>
      <p:sp>
        <p:nvSpPr>
          <p:cNvPr id="233486" name="Rectangle 13" descr="深色下对角线"/>
          <p:cNvSpPr/>
          <p:nvPr/>
        </p:nvSpPr>
        <p:spPr>
          <a:xfrm>
            <a:off x="3297238" y="2211388"/>
            <a:ext cx="76200" cy="6096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833438" y="839788"/>
            <a:ext cx="620713" cy="3429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vert="eaVer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 验 装 置</a:t>
            </a:r>
          </a:p>
        </p:txBody>
      </p:sp>
      <p:graphicFrame>
        <p:nvGraphicFramePr>
          <p:cNvPr id="233488" name="Object 15"/>
          <p:cNvGraphicFramePr>
            <a:graphicFrameLocks noChangeAspect="1"/>
          </p:cNvGraphicFramePr>
          <p:nvPr/>
        </p:nvGraphicFramePr>
        <p:xfrm>
          <a:off x="2863850" y="1525588"/>
          <a:ext cx="347663" cy="533400"/>
        </p:xfrm>
        <a:graphic>
          <a:graphicData uri="http://schemas.openxmlformats.org/presentationml/2006/ole">
            <p:oleObj spid="_x0000_s48732" r:id="rId6" imgW="139518" imgH="215619" progId="">
              <p:embed/>
            </p:oleObj>
          </a:graphicData>
        </a:graphic>
      </p:graphicFrame>
      <p:graphicFrame>
        <p:nvGraphicFramePr>
          <p:cNvPr id="233489" name="Object 16"/>
          <p:cNvGraphicFramePr>
            <a:graphicFrameLocks noChangeAspect="1"/>
          </p:cNvGraphicFramePr>
          <p:nvPr/>
        </p:nvGraphicFramePr>
        <p:xfrm>
          <a:off x="2906713" y="2744788"/>
          <a:ext cx="334962" cy="533400"/>
        </p:xfrm>
        <a:graphic>
          <a:graphicData uri="http://schemas.openxmlformats.org/presentationml/2006/ole">
            <p:oleObj spid="_x0000_s48733" r:id="rId7" imgW="152202" imgH="215619" progId="">
              <p:embed/>
            </p:oleObj>
          </a:graphicData>
        </a:graphic>
      </p:graphicFrame>
      <p:graphicFrame>
        <p:nvGraphicFramePr>
          <p:cNvPr id="233490" name="Object 17"/>
          <p:cNvGraphicFramePr>
            <a:graphicFrameLocks noChangeAspect="1"/>
          </p:cNvGraphicFramePr>
          <p:nvPr/>
        </p:nvGraphicFramePr>
        <p:xfrm>
          <a:off x="1993900" y="2135188"/>
          <a:ext cx="271463" cy="381000"/>
        </p:xfrm>
        <a:graphic>
          <a:graphicData uri="http://schemas.openxmlformats.org/presentationml/2006/ole">
            <p:oleObj spid="_x0000_s48734" r:id="rId8" imgW="101512" imgH="139579" progId="">
              <p:embed/>
            </p:oleObj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420938" y="823913"/>
            <a:ext cx="6200775" cy="2062162"/>
            <a:chOff x="1518" y="902"/>
            <a:chExt cx="3906" cy="1299"/>
          </a:xfrm>
        </p:grpSpPr>
        <p:sp>
          <p:nvSpPr>
            <p:cNvPr id="233492" name="Text Box 19"/>
            <p:cNvSpPr txBox="1"/>
            <p:nvPr/>
          </p:nvSpPr>
          <p:spPr>
            <a:xfrm>
              <a:off x="4674" y="902"/>
              <a:ext cx="7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33493" name="Group 20"/>
            <p:cNvGrpSpPr/>
            <p:nvPr/>
          </p:nvGrpSpPr>
          <p:grpSpPr>
            <a:xfrm>
              <a:off x="1518" y="1287"/>
              <a:ext cx="3090" cy="914"/>
              <a:chOff x="1518" y="1287"/>
              <a:chExt cx="3090" cy="914"/>
            </a:xfrm>
          </p:grpSpPr>
          <p:sp>
            <p:nvSpPr>
              <p:cNvPr id="233494" name="Line 21"/>
              <p:cNvSpPr/>
              <p:nvPr/>
            </p:nvSpPr>
            <p:spPr>
              <a:xfrm flipV="1">
                <a:off x="2064" y="1287"/>
                <a:ext cx="2544" cy="432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233495" name="Line 22"/>
              <p:cNvSpPr/>
              <p:nvPr/>
            </p:nvSpPr>
            <p:spPr>
              <a:xfrm flipV="1">
                <a:off x="2106" y="1287"/>
                <a:ext cx="2502" cy="912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233496" name="Freeform 23"/>
              <p:cNvSpPr/>
              <p:nvPr/>
            </p:nvSpPr>
            <p:spPr>
              <a:xfrm>
                <a:off x="1536" y="1720"/>
                <a:ext cx="554" cy="248"/>
              </a:xfrm>
              <a:custGeom>
                <a:avLst/>
                <a:gdLst>
                  <a:gd name="txL" fmla="*/ 0 w 554"/>
                  <a:gd name="txT" fmla="*/ 0 h 248"/>
                  <a:gd name="txR" fmla="*/ 554 w 554"/>
                  <a:gd name="txB" fmla="*/ 248 h 248"/>
                </a:gdLst>
                <a:ahLst/>
                <a:cxnLst>
                  <a:cxn ang="0">
                    <a:pos x="0" y="248"/>
                  </a:cxn>
                  <a:cxn ang="0">
                    <a:pos x="554" y="0"/>
                  </a:cxn>
                </a:cxnLst>
                <a:rect l="txL" t="txT" r="txR" b="txB"/>
                <a:pathLst>
                  <a:path w="554" h="248">
                    <a:moveTo>
                      <a:pt x="0" y="248"/>
                    </a:moveTo>
                    <a:lnTo>
                      <a:pt x="554" y="0"/>
                    </a:lnTo>
                  </a:path>
                </a:pathLst>
              </a:custGeom>
              <a:noFill/>
              <a:ln w="1905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 eaLnBrk="0" hangingPunct="0"/>
                <a:endParaRPr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497" name="Line 24"/>
              <p:cNvSpPr/>
              <p:nvPr/>
            </p:nvSpPr>
            <p:spPr>
              <a:xfrm>
                <a:off x="1518" y="1961"/>
                <a:ext cx="570" cy="240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233498" name="Object 25"/>
          <p:cNvGraphicFramePr>
            <a:graphicFrameLocks noChangeAspect="1"/>
          </p:cNvGraphicFramePr>
          <p:nvPr/>
        </p:nvGraphicFramePr>
        <p:xfrm>
          <a:off x="1592263" y="3721100"/>
          <a:ext cx="1563687" cy="515938"/>
        </p:xfrm>
        <a:graphic>
          <a:graphicData uri="http://schemas.openxmlformats.org/presentationml/2006/ole">
            <p:oleObj spid="_x0000_s48735" r:id="rId9" imgW="494442" imgH="177492" progId="">
              <p:embed/>
            </p:oleObj>
          </a:graphicData>
        </a:graphic>
      </p:graphicFrame>
      <p:sp>
        <p:nvSpPr>
          <p:cNvPr id="233500" name="Text Box 27"/>
          <p:cNvSpPr txBox="1"/>
          <p:nvPr/>
        </p:nvSpPr>
        <p:spPr>
          <a:xfrm>
            <a:off x="609600" y="26035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杨氏双缝干涉实验</a:t>
            </a:r>
          </a:p>
        </p:txBody>
      </p:sp>
      <p:grpSp>
        <p:nvGrpSpPr>
          <p:cNvPr id="4" name="Group 75"/>
          <p:cNvGrpSpPr/>
          <p:nvPr/>
        </p:nvGrpSpPr>
        <p:grpSpPr>
          <a:xfrm>
            <a:off x="3132138" y="2805113"/>
            <a:ext cx="1009650" cy="755650"/>
            <a:chOff x="4893" y="3030"/>
            <a:chExt cx="636" cy="476"/>
          </a:xfrm>
        </p:grpSpPr>
        <p:sp>
          <p:nvSpPr>
            <p:cNvPr id="233502" name="Line 31"/>
            <p:cNvSpPr/>
            <p:nvPr/>
          </p:nvSpPr>
          <p:spPr>
            <a:xfrm>
              <a:off x="5208" y="3030"/>
              <a:ext cx="101" cy="25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33503" name="Line 32"/>
            <p:cNvSpPr/>
            <p:nvPr/>
          </p:nvSpPr>
          <p:spPr>
            <a:xfrm>
              <a:off x="5043" y="3088"/>
              <a:ext cx="101" cy="25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33504" name="Line 33"/>
            <p:cNvSpPr/>
            <p:nvPr/>
          </p:nvSpPr>
          <p:spPr>
            <a:xfrm flipV="1">
              <a:off x="4893" y="3281"/>
              <a:ext cx="251" cy="12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sp>
          <p:nvSpPr>
            <p:cNvPr id="233505" name="Line 34"/>
            <p:cNvSpPr/>
            <p:nvPr/>
          </p:nvSpPr>
          <p:spPr>
            <a:xfrm flipH="1">
              <a:off x="5279" y="3094"/>
              <a:ext cx="250" cy="12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sm" len="lg"/>
              <a:tailEnd type="triangle" w="sm" len="lg"/>
            </a:ln>
          </p:spPr>
        </p:sp>
        <p:graphicFrame>
          <p:nvGraphicFramePr>
            <p:cNvPr id="233506" name="Object 35"/>
            <p:cNvGraphicFramePr>
              <a:graphicFrameLocks noChangeAspect="1"/>
            </p:cNvGraphicFramePr>
            <p:nvPr/>
          </p:nvGraphicFramePr>
          <p:xfrm>
            <a:off x="5148" y="3298"/>
            <a:ext cx="288" cy="208"/>
          </p:xfrm>
          <a:graphic>
            <a:graphicData uri="http://schemas.openxmlformats.org/presentationml/2006/ole">
              <p:oleObj spid="_x0000_s48736" r:id="rId10" imgW="304536" imgH="228402" progId="">
                <p:embed/>
              </p:oleObj>
            </a:graphicData>
          </a:graphic>
        </p:graphicFrame>
      </p:grpSp>
      <p:grpSp>
        <p:nvGrpSpPr>
          <p:cNvPr id="6" name="Group 39"/>
          <p:cNvGrpSpPr/>
          <p:nvPr/>
        </p:nvGrpSpPr>
        <p:grpSpPr>
          <a:xfrm>
            <a:off x="2425700" y="1066800"/>
            <a:ext cx="5595938" cy="2787650"/>
            <a:chOff x="1521" y="1055"/>
            <a:chExt cx="3525" cy="1756"/>
          </a:xfrm>
        </p:grpSpPr>
        <p:sp>
          <p:nvSpPr>
            <p:cNvPr id="233511" name="Line 40"/>
            <p:cNvSpPr/>
            <p:nvPr/>
          </p:nvSpPr>
          <p:spPr>
            <a:xfrm>
              <a:off x="4662" y="1296"/>
              <a:ext cx="24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33512" name="Line 41"/>
            <p:cNvSpPr/>
            <p:nvPr/>
          </p:nvSpPr>
          <p:spPr>
            <a:xfrm flipH="1">
              <a:off x="1638" y="172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233513" name="Line 42"/>
            <p:cNvSpPr/>
            <p:nvPr/>
          </p:nvSpPr>
          <p:spPr>
            <a:xfrm flipH="1">
              <a:off x="1638" y="220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sm" len="lg"/>
              <a:tailEnd type="none" w="sm" len="lg"/>
            </a:ln>
          </p:spPr>
        </p:sp>
        <p:grpSp>
          <p:nvGrpSpPr>
            <p:cNvPr id="233514" name="Group 43"/>
            <p:cNvGrpSpPr/>
            <p:nvPr/>
          </p:nvGrpSpPr>
          <p:grpSpPr>
            <a:xfrm>
              <a:off x="1521" y="1055"/>
              <a:ext cx="3525" cy="1756"/>
              <a:chOff x="1521" y="1055"/>
              <a:chExt cx="3525" cy="1756"/>
            </a:xfrm>
          </p:grpSpPr>
          <p:sp>
            <p:nvSpPr>
              <p:cNvPr id="233515" name="Line 44"/>
              <p:cNvSpPr/>
              <p:nvPr/>
            </p:nvSpPr>
            <p:spPr>
              <a:xfrm>
                <a:off x="4806" y="1263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dash"/>
                <a:headEnd type="triangle" w="sm" len="lg"/>
                <a:tailEnd type="triangle" w="sm" len="lg"/>
              </a:ln>
            </p:spPr>
          </p:sp>
          <p:graphicFrame>
            <p:nvGraphicFramePr>
              <p:cNvPr id="233516" name="Object 45"/>
              <p:cNvGraphicFramePr>
                <a:graphicFrameLocks noChangeAspect="1"/>
              </p:cNvGraphicFramePr>
              <p:nvPr/>
            </p:nvGraphicFramePr>
            <p:xfrm>
              <a:off x="4824" y="1536"/>
              <a:ext cx="222" cy="240"/>
            </p:xfrm>
            <a:graphic>
              <a:graphicData uri="http://schemas.openxmlformats.org/presentationml/2006/ole">
                <p:oleObj spid="_x0000_s48737" r:id="rId11" imgW="177492" imgH="190170" progId="">
                  <p:embed/>
                </p:oleObj>
              </a:graphicData>
            </a:graphic>
          </p:graphicFrame>
          <p:sp>
            <p:nvSpPr>
              <p:cNvPr id="233517" name="Line 46"/>
              <p:cNvSpPr/>
              <p:nvPr/>
            </p:nvSpPr>
            <p:spPr>
              <a:xfrm>
                <a:off x="1819" y="1728"/>
                <a:ext cx="5" cy="480"/>
              </a:xfrm>
              <a:prstGeom prst="line">
                <a:avLst/>
              </a:prstGeom>
              <a:ln w="19050" cap="flat" cmpd="sng">
                <a:solidFill>
                  <a:srgbClr val="FF33CC"/>
                </a:solidFill>
                <a:prstDash val="dash"/>
                <a:headEnd type="triangle" w="sm" len="lg"/>
                <a:tailEnd type="triangle" w="sm" len="lg"/>
              </a:ln>
            </p:spPr>
          </p:sp>
          <p:graphicFrame>
            <p:nvGraphicFramePr>
              <p:cNvPr id="233518" name="Object 47"/>
              <p:cNvGraphicFramePr>
                <a:graphicFrameLocks noChangeAspect="1"/>
              </p:cNvGraphicFramePr>
              <p:nvPr/>
            </p:nvGraphicFramePr>
            <p:xfrm>
              <a:off x="3037" y="1056"/>
              <a:ext cx="227" cy="441"/>
            </p:xfrm>
            <a:graphic>
              <a:graphicData uri="http://schemas.openxmlformats.org/presentationml/2006/ole">
                <p:oleObj spid="_x0000_s48738" r:id="rId12" imgW="164885" imgH="317087" progId="">
                  <p:embed/>
                </p:oleObj>
              </a:graphicData>
            </a:graphic>
          </p:graphicFrame>
          <p:graphicFrame>
            <p:nvGraphicFramePr>
              <p:cNvPr id="233519" name="Object 48"/>
              <p:cNvGraphicFramePr>
                <a:graphicFrameLocks noChangeAspect="1"/>
              </p:cNvGraphicFramePr>
              <p:nvPr/>
            </p:nvGraphicFramePr>
            <p:xfrm>
              <a:off x="3648" y="1575"/>
              <a:ext cx="236" cy="393"/>
            </p:xfrm>
            <a:graphic>
              <a:graphicData uri="http://schemas.openxmlformats.org/presentationml/2006/ole">
                <p:oleObj spid="_x0000_s48739" r:id="rId13" imgW="190335" imgH="317225" progId="">
                  <p:embed/>
                </p:oleObj>
              </a:graphicData>
            </a:graphic>
          </p:graphicFrame>
          <p:grpSp>
            <p:nvGrpSpPr>
              <p:cNvPr id="233520" name="Group 49"/>
              <p:cNvGrpSpPr/>
              <p:nvPr/>
            </p:nvGrpSpPr>
            <p:grpSpPr>
              <a:xfrm>
                <a:off x="2127" y="2499"/>
                <a:ext cx="2481" cy="312"/>
                <a:chOff x="2160" y="2508"/>
                <a:chExt cx="2496" cy="312"/>
              </a:xfrm>
            </p:grpSpPr>
            <p:graphicFrame>
              <p:nvGraphicFramePr>
                <p:cNvPr id="233521" name="Object 50"/>
                <p:cNvGraphicFramePr>
                  <a:graphicFrameLocks noChangeAspect="1"/>
                </p:cNvGraphicFramePr>
                <p:nvPr/>
              </p:nvGraphicFramePr>
              <p:xfrm>
                <a:off x="3120" y="2508"/>
                <a:ext cx="310" cy="312"/>
              </p:xfrm>
              <a:graphic>
                <a:graphicData uri="http://schemas.openxmlformats.org/presentationml/2006/ole">
                  <p:oleObj spid="_x0000_s48740" r:id="rId14" imgW="164885" imgH="164885" progId="">
                    <p:embed/>
                  </p:oleObj>
                </a:graphicData>
              </a:graphic>
            </p:graphicFrame>
            <p:sp>
              <p:nvSpPr>
                <p:cNvPr id="233522" name="Line 51"/>
                <p:cNvSpPr/>
                <p:nvPr/>
              </p:nvSpPr>
              <p:spPr>
                <a:xfrm>
                  <a:off x="3360" y="2688"/>
                  <a:ext cx="1296" cy="0"/>
                </a:xfrm>
                <a:prstGeom prst="line">
                  <a:avLst/>
                </a:prstGeom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33523" name="Line 52"/>
                <p:cNvSpPr/>
                <p:nvPr/>
              </p:nvSpPr>
              <p:spPr>
                <a:xfrm flipH="1">
                  <a:off x="2160" y="2688"/>
                  <a:ext cx="960" cy="0"/>
                </a:xfrm>
                <a:prstGeom prst="line">
                  <a:avLst/>
                </a:prstGeom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  <p:grpSp>
            <p:nvGrpSpPr>
              <p:cNvPr id="233524" name="Group 53"/>
              <p:cNvGrpSpPr/>
              <p:nvPr/>
            </p:nvGrpSpPr>
            <p:grpSpPr>
              <a:xfrm>
                <a:off x="1521" y="1055"/>
                <a:ext cx="273" cy="289"/>
                <a:chOff x="1521" y="1055"/>
                <a:chExt cx="273" cy="289"/>
              </a:xfrm>
            </p:grpSpPr>
            <p:sp>
              <p:nvSpPr>
                <p:cNvPr id="233525" name="AutoShape 54"/>
                <p:cNvSpPr/>
                <p:nvPr/>
              </p:nvSpPr>
              <p:spPr>
                <a:xfrm>
                  <a:off x="1521" y="1055"/>
                  <a:ext cx="273" cy="289"/>
                </a:xfrm>
                <a:prstGeom prst="wedgeRoundRectCallout">
                  <a:avLst>
                    <a:gd name="adj1" fmla="val 53662"/>
                    <a:gd name="adj2" fmla="val 213324"/>
                    <a:gd name="adj3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/>
                  <a:endParaRPr sz="2800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33526" name="Object 55"/>
                <p:cNvGraphicFramePr>
                  <a:graphicFrameLocks noChangeAspect="1"/>
                </p:cNvGraphicFramePr>
                <p:nvPr/>
              </p:nvGraphicFramePr>
              <p:xfrm>
                <a:off x="1572" y="1072"/>
                <a:ext cx="204" cy="272"/>
              </p:xfrm>
              <a:graphic>
                <a:graphicData uri="http://schemas.openxmlformats.org/presentationml/2006/ole">
                  <p:oleObj spid="_x0000_s48741" r:id="rId15" imgW="190335" imgH="253780" progId="">
                    <p:embed/>
                  </p:oleObj>
                </a:graphicData>
              </a:graphic>
            </p:graphicFrame>
          </p:grpSp>
        </p:grpSp>
      </p:grpSp>
      <p:sp>
        <p:nvSpPr>
          <p:cNvPr id="233528" name="Text Box 57"/>
          <p:cNvSpPr txBox="1"/>
          <p:nvPr/>
        </p:nvSpPr>
        <p:spPr>
          <a:xfrm>
            <a:off x="1839913" y="33543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endParaRPr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77"/>
          <p:cNvGrpSpPr/>
          <p:nvPr/>
        </p:nvGrpSpPr>
        <p:grpSpPr>
          <a:xfrm>
            <a:off x="3357563" y="2582863"/>
            <a:ext cx="1581150" cy="546100"/>
            <a:chOff x="2115" y="2077"/>
            <a:chExt cx="996" cy="344"/>
          </a:xfrm>
        </p:grpSpPr>
        <p:sp>
          <p:nvSpPr>
            <p:cNvPr id="233530" name="Freeform 59"/>
            <p:cNvSpPr/>
            <p:nvPr/>
          </p:nvSpPr>
          <p:spPr>
            <a:xfrm>
              <a:off x="2115" y="2077"/>
              <a:ext cx="111" cy="56"/>
            </a:xfrm>
            <a:custGeom>
              <a:avLst/>
              <a:gdLst>
                <a:gd name="txL" fmla="*/ 0 w 144"/>
                <a:gd name="txT" fmla="*/ 0 h 56"/>
                <a:gd name="txR" fmla="*/ 144 w 144"/>
                <a:gd name="txB" fmla="*/ 56 h 56"/>
              </a:gdLst>
              <a:ahLst/>
              <a:cxnLst>
                <a:cxn ang="0">
                  <a:pos x="0" y="48"/>
                </a:cxn>
                <a:cxn ang="0">
                  <a:pos x="12" y="48"/>
                </a:cxn>
                <a:cxn ang="0">
                  <a:pos x="18" y="0"/>
                </a:cxn>
              </a:cxnLst>
              <a:rect l="txL" t="txT" r="txR" b="tx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 eaLnBrk="0" hangingPunct="0"/>
              <a:endParaRPr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33531" name="Group 76"/>
            <p:cNvGrpSpPr/>
            <p:nvPr/>
          </p:nvGrpSpPr>
          <p:grpSpPr>
            <a:xfrm>
              <a:off x="2823" y="2132"/>
              <a:ext cx="288" cy="289"/>
              <a:chOff x="2823" y="2132"/>
              <a:chExt cx="288" cy="289"/>
            </a:xfrm>
          </p:grpSpPr>
          <p:sp>
            <p:nvSpPr>
              <p:cNvPr id="233532" name="AutoShape 61"/>
              <p:cNvSpPr/>
              <p:nvPr/>
            </p:nvSpPr>
            <p:spPr>
              <a:xfrm>
                <a:off x="2823" y="2132"/>
                <a:ext cx="273" cy="289"/>
              </a:xfrm>
              <a:prstGeom prst="wedgeRoundRectCallout">
                <a:avLst>
                  <a:gd name="adj1" fmla="val -265019"/>
                  <a:gd name="adj2" fmla="val -46884"/>
                  <a:gd name="adj3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sz="2800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3533" name="Object 62"/>
              <p:cNvGraphicFramePr>
                <a:graphicFrameLocks noChangeAspect="1"/>
              </p:cNvGraphicFramePr>
              <p:nvPr/>
            </p:nvGraphicFramePr>
            <p:xfrm>
              <a:off x="2871" y="2150"/>
              <a:ext cx="240" cy="220"/>
            </p:xfrm>
            <a:graphic>
              <a:graphicData uri="http://schemas.openxmlformats.org/presentationml/2006/ole">
                <p:oleObj spid="_x0000_s48742" r:id="rId16" imgW="177646" imgH="241091" progId="">
                  <p:embed/>
                </p:oleObj>
              </a:graphicData>
            </a:graphic>
          </p:graphicFrame>
        </p:grpSp>
      </p:grpSp>
      <p:grpSp>
        <p:nvGrpSpPr>
          <p:cNvPr id="12" name="Group 70"/>
          <p:cNvGrpSpPr/>
          <p:nvPr/>
        </p:nvGrpSpPr>
        <p:grpSpPr>
          <a:xfrm>
            <a:off x="3354388" y="1449388"/>
            <a:ext cx="3962400" cy="1095375"/>
            <a:chOff x="2113" y="1363"/>
            <a:chExt cx="2496" cy="690"/>
          </a:xfrm>
        </p:grpSpPr>
        <p:grpSp>
          <p:nvGrpSpPr>
            <p:cNvPr id="233535" name="Group 69"/>
            <p:cNvGrpSpPr/>
            <p:nvPr/>
          </p:nvGrpSpPr>
          <p:grpSpPr>
            <a:xfrm>
              <a:off x="2113" y="1363"/>
              <a:ext cx="2496" cy="680"/>
              <a:chOff x="2113" y="1363"/>
              <a:chExt cx="2496" cy="680"/>
            </a:xfrm>
          </p:grpSpPr>
          <p:sp>
            <p:nvSpPr>
              <p:cNvPr id="233536" name="Line 65"/>
              <p:cNvSpPr/>
              <p:nvPr/>
            </p:nvSpPr>
            <p:spPr>
              <a:xfrm flipV="1">
                <a:off x="2113" y="1363"/>
                <a:ext cx="2496" cy="67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233537" name="Arc 66"/>
              <p:cNvSpPr/>
              <p:nvPr/>
            </p:nvSpPr>
            <p:spPr>
              <a:xfrm rot="4394734">
                <a:off x="2447" y="1904"/>
                <a:ext cx="232" cy="46"/>
              </a:xfrm>
              <a:custGeom>
                <a:avLst/>
                <a:gdLst>
                  <a:gd name="txL" fmla="*/ 0 w 21313"/>
                  <a:gd name="txT" fmla="*/ 0 h 18398"/>
                  <a:gd name="txR" fmla="*/ 21313 w 21313"/>
                  <a:gd name="txB" fmla="*/ 18398 h 18398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313" h="18398" fill="none">
                    <a:moveTo>
                      <a:pt x="11317" y="0"/>
                    </a:moveTo>
                    <a:cubicBezTo>
                      <a:pt x="16648" y="3279"/>
                      <a:pt x="20294" y="8710"/>
                      <a:pt x="21312" y="14886"/>
                    </a:cubicBezTo>
                  </a:path>
                  <a:path w="21313" h="18398" stroke="0">
                    <a:moveTo>
                      <a:pt x="11317" y="0"/>
                    </a:moveTo>
                    <a:cubicBezTo>
                      <a:pt x="16648" y="3279"/>
                      <a:pt x="20294" y="8710"/>
                      <a:pt x="21312" y="14886"/>
                    </a:cubicBezTo>
                    <a:lnTo>
                      <a:pt x="0" y="1839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33CC33"/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 rot="10800000" vert="eaVert" wrap="none" anchor="ctr"/>
              <a:lstStyle/>
              <a:p>
                <a:pPr eaLnBrk="0" hangingPunct="0"/>
                <a:endParaRPr sz="28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33538" name="Object 67"/>
            <p:cNvGraphicFramePr>
              <a:graphicFrameLocks noChangeAspect="1"/>
            </p:cNvGraphicFramePr>
            <p:nvPr/>
          </p:nvGraphicFramePr>
          <p:xfrm>
            <a:off x="2631" y="1877"/>
            <a:ext cx="192" cy="176"/>
          </p:xfrm>
          <a:graphic>
            <a:graphicData uri="http://schemas.openxmlformats.org/presentationml/2006/ole">
              <p:oleObj spid="_x0000_s48743" r:id="rId17" imgW="177646" imgH="241091" progId="">
                <p:embed/>
              </p:oleObj>
            </a:graphicData>
          </a:graphic>
        </p:graphicFrame>
      </p:grpSp>
      <p:grpSp>
        <p:nvGrpSpPr>
          <p:cNvPr id="14" name="Group 74"/>
          <p:cNvGrpSpPr/>
          <p:nvPr/>
        </p:nvGrpSpPr>
        <p:grpSpPr>
          <a:xfrm>
            <a:off x="3357563" y="2084388"/>
            <a:ext cx="312737" cy="720725"/>
            <a:chOff x="2115" y="1763"/>
            <a:chExt cx="197" cy="454"/>
          </a:xfrm>
        </p:grpSpPr>
        <p:sp>
          <p:nvSpPr>
            <p:cNvPr id="233541" name="Line 29"/>
            <p:cNvSpPr/>
            <p:nvPr/>
          </p:nvSpPr>
          <p:spPr>
            <a:xfrm>
              <a:off x="2115" y="1763"/>
              <a:ext cx="176" cy="45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sm" len="lg"/>
              <a:tailEnd type="none" w="sm" len="lg"/>
            </a:ln>
          </p:spPr>
        </p:sp>
        <p:grpSp>
          <p:nvGrpSpPr>
            <p:cNvPr id="233542" name="Group 73"/>
            <p:cNvGrpSpPr/>
            <p:nvPr/>
          </p:nvGrpSpPr>
          <p:grpSpPr>
            <a:xfrm>
              <a:off x="2256" y="2132"/>
              <a:ext cx="56" cy="35"/>
              <a:chOff x="2568" y="2557"/>
              <a:chExt cx="91" cy="57"/>
            </a:xfrm>
          </p:grpSpPr>
          <p:sp>
            <p:nvSpPr>
              <p:cNvPr id="233543" name="Line 71"/>
              <p:cNvSpPr/>
              <p:nvPr/>
            </p:nvSpPr>
            <p:spPr>
              <a:xfrm>
                <a:off x="2637" y="2557"/>
                <a:ext cx="22" cy="5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233544" name="Line 72"/>
              <p:cNvSpPr/>
              <p:nvPr/>
            </p:nvSpPr>
            <p:spPr>
              <a:xfrm rot="5400000">
                <a:off x="2585" y="2539"/>
                <a:ext cx="22" cy="5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sm" len="lg"/>
                <a:tailEnd type="none" w="sm" len="lg"/>
              </a:ln>
            </p:spPr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9655" y="4445000"/>
            <a:ext cx="5509895" cy="21704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1610" y="809625"/>
            <a:ext cx="8781415" cy="1027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50" y="3028950"/>
            <a:ext cx="62865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zh-CN" altLang="en-US" sz="1400" b="0" dirty="0"/>
              <a:pPr lvl="0" algn="r" eaLnBrk="1" hangingPunct="1">
                <a:spcBef>
                  <a:spcPct val="50000"/>
                </a:spcBef>
              </a:pPr>
              <a:t>73</a:t>
            </a:fld>
            <a:endParaRPr lang="zh-CN" altLang="en-US" sz="1400" b="0" dirty="0"/>
          </a:p>
        </p:txBody>
      </p:sp>
      <p:sp>
        <p:nvSpPr>
          <p:cNvPr id="17416" name="Text Box 2"/>
          <p:cNvSpPr txBox="1"/>
          <p:nvPr/>
        </p:nvSpPr>
        <p:spPr>
          <a:xfrm>
            <a:off x="476250" y="704850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检验光学元件表面的平整度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923925" y="1970088"/>
          <a:ext cx="1755775" cy="1054100"/>
        </p:xfrm>
        <a:graphic>
          <a:graphicData uri="http://schemas.openxmlformats.org/presentationml/2006/ole">
            <p:oleObj spid="_x0000_s3519" r:id="rId3" imgW="698500" imgH="419100" progId="">
              <p:embed/>
            </p:oleObj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71550" y="3533775"/>
          <a:ext cx="1884363" cy="1020763"/>
        </p:xfrm>
        <a:graphic>
          <a:graphicData uri="http://schemas.openxmlformats.org/presentationml/2006/ole">
            <p:oleObj spid="_x0000_s3520" r:id="rId4" imgW="748650" imgH="406048" progId="">
              <p:embed/>
            </p:oleObj>
          </a:graphicData>
        </a:graphic>
      </p:graphicFrame>
      <p:sp>
        <p:nvSpPr>
          <p:cNvPr id="17417" name="Rectangle 7"/>
          <p:cNvSpPr/>
          <p:nvPr/>
        </p:nvSpPr>
        <p:spPr>
          <a:xfrm>
            <a:off x="3203575" y="1719263"/>
            <a:ext cx="5283200" cy="37798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6984" name="Oval 8" descr="深色下对角线"/>
          <p:cNvSpPr/>
          <p:nvPr/>
        </p:nvSpPr>
        <p:spPr>
          <a:xfrm rot="5400000">
            <a:off x="6162675" y="2679700"/>
            <a:ext cx="315913" cy="282575"/>
          </a:xfrm>
          <a:prstGeom prst="ellipse">
            <a:avLst/>
          </a:prstGeom>
          <a:pattFill prst="dkDnDiag">
            <a:fgClr>
              <a:srgbClr val="CC9900"/>
            </a:fgClr>
            <a:bgClr>
              <a:srgbClr val="FFFF99"/>
            </a:bgClr>
          </a:patt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9" name="Rectangle 9"/>
          <p:cNvSpPr/>
          <p:nvPr/>
        </p:nvSpPr>
        <p:spPr>
          <a:xfrm>
            <a:off x="3490913" y="2762250"/>
            <a:ext cx="4365625" cy="284163"/>
          </a:xfrm>
          <a:prstGeom prst="rect">
            <a:avLst/>
          </a:prstGeom>
          <a:solidFill>
            <a:srgbClr val="ADFFE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0" name="Rectangle 10"/>
          <p:cNvSpPr/>
          <p:nvPr/>
        </p:nvSpPr>
        <p:spPr>
          <a:xfrm rot="-438106">
            <a:off x="3492500" y="2201863"/>
            <a:ext cx="4365625" cy="282575"/>
          </a:xfrm>
          <a:prstGeom prst="rect">
            <a:avLst/>
          </a:prstGeom>
          <a:solidFill>
            <a:srgbClr val="00FFCC">
              <a:alpha val="50195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1" name="Line 11"/>
          <p:cNvSpPr/>
          <p:nvPr/>
        </p:nvSpPr>
        <p:spPr>
          <a:xfrm>
            <a:off x="3581400" y="2762250"/>
            <a:ext cx="2263775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sm" len="lg"/>
            <a:tailEnd type="none" w="sm" len="lg"/>
          </a:ln>
        </p:spPr>
      </p:sp>
      <p:sp>
        <p:nvSpPr>
          <p:cNvPr id="17422" name="Line 14"/>
          <p:cNvSpPr/>
          <p:nvPr/>
        </p:nvSpPr>
        <p:spPr>
          <a:xfrm>
            <a:off x="6316663" y="2762250"/>
            <a:ext cx="13208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sm" len="lg"/>
            <a:tailEnd type="none" w="sm" len="lg"/>
          </a:ln>
        </p:spPr>
      </p:sp>
      <p:grpSp>
        <p:nvGrpSpPr>
          <p:cNvPr id="2" name="Group 68"/>
          <p:cNvGrpSpPr/>
          <p:nvPr/>
        </p:nvGrpSpPr>
        <p:grpSpPr>
          <a:xfrm>
            <a:off x="5938838" y="2290763"/>
            <a:ext cx="2417762" cy="849312"/>
            <a:chOff x="3741" y="1443"/>
            <a:chExt cx="1523" cy="535"/>
          </a:xfrm>
        </p:grpSpPr>
        <p:sp>
          <p:nvSpPr>
            <p:cNvPr id="17446" name="Line 15"/>
            <p:cNvSpPr/>
            <p:nvPr/>
          </p:nvSpPr>
          <p:spPr>
            <a:xfrm>
              <a:off x="3741" y="1740"/>
              <a:ext cx="115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47" name="Line 16"/>
            <p:cNvSpPr/>
            <p:nvPr/>
          </p:nvSpPr>
          <p:spPr>
            <a:xfrm>
              <a:off x="3787" y="1678"/>
              <a:ext cx="112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48" name="Line 17"/>
            <p:cNvSpPr/>
            <p:nvPr/>
          </p:nvSpPr>
          <p:spPr>
            <a:xfrm>
              <a:off x="4573" y="1443"/>
              <a:ext cx="0" cy="2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7414" name="Object 18"/>
            <p:cNvGraphicFramePr>
              <a:graphicFrameLocks noChangeAspect="1"/>
            </p:cNvGraphicFramePr>
            <p:nvPr/>
          </p:nvGraphicFramePr>
          <p:xfrm>
            <a:off x="4917" y="1593"/>
            <a:ext cx="347" cy="224"/>
          </p:xfrm>
          <a:graphic>
            <a:graphicData uri="http://schemas.openxmlformats.org/presentationml/2006/ole">
              <p:oleObj spid="_x0000_s3521" r:id="rId5" imgW="253670" imgH="164885" progId="">
                <p:embed/>
              </p:oleObj>
            </a:graphicData>
          </a:graphic>
        </p:graphicFrame>
        <p:sp>
          <p:nvSpPr>
            <p:cNvPr id="17449" name="Line 19"/>
            <p:cNvSpPr/>
            <p:nvPr/>
          </p:nvSpPr>
          <p:spPr>
            <a:xfrm>
              <a:off x="4573" y="1740"/>
              <a:ext cx="0" cy="2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sm" len="lg"/>
              <a:tailEnd type="none" w="sm" len="lg"/>
            </a:ln>
          </p:spPr>
        </p:sp>
      </p:grpSp>
      <p:sp>
        <p:nvSpPr>
          <p:cNvPr id="17424" name="Rectangle 21"/>
          <p:cNvSpPr/>
          <p:nvPr/>
        </p:nvSpPr>
        <p:spPr>
          <a:xfrm>
            <a:off x="3506788" y="3203575"/>
            <a:ext cx="4298950" cy="10382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25" name="Line 51"/>
          <p:cNvSpPr/>
          <p:nvPr/>
        </p:nvSpPr>
        <p:spPr>
          <a:xfrm>
            <a:off x="5387975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6" name="Line 52"/>
          <p:cNvSpPr/>
          <p:nvPr/>
        </p:nvSpPr>
        <p:spPr>
          <a:xfrm>
            <a:off x="5014913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7" name="Line 53"/>
          <p:cNvSpPr/>
          <p:nvPr/>
        </p:nvSpPr>
        <p:spPr>
          <a:xfrm>
            <a:off x="4640263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8" name="Line 55"/>
          <p:cNvSpPr/>
          <p:nvPr/>
        </p:nvSpPr>
        <p:spPr>
          <a:xfrm>
            <a:off x="4267200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Line 56"/>
          <p:cNvSpPr/>
          <p:nvPr/>
        </p:nvSpPr>
        <p:spPr>
          <a:xfrm>
            <a:off x="3892550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0" name="Line 57"/>
          <p:cNvSpPr/>
          <p:nvPr/>
        </p:nvSpPr>
        <p:spPr>
          <a:xfrm>
            <a:off x="3536950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1" name="Line 58"/>
          <p:cNvSpPr/>
          <p:nvPr/>
        </p:nvSpPr>
        <p:spPr>
          <a:xfrm>
            <a:off x="5762625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2" name="Freeform 61"/>
          <p:cNvSpPr/>
          <p:nvPr/>
        </p:nvSpPr>
        <p:spPr>
          <a:xfrm>
            <a:off x="6135688" y="3203575"/>
            <a:ext cx="150812" cy="1033463"/>
          </a:xfrm>
          <a:custGeom>
            <a:avLst/>
            <a:gdLst>
              <a:gd name="txL" fmla="*/ 0 w 95"/>
              <a:gd name="txT" fmla="*/ 0 h 651"/>
              <a:gd name="txR" fmla="*/ 95 w 95"/>
              <a:gd name="txB" fmla="*/ 651 h 651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95" h="651">
                <a:moveTo>
                  <a:pt x="1" y="0"/>
                </a:moveTo>
                <a:lnTo>
                  <a:pt x="1" y="206"/>
                </a:lnTo>
                <a:lnTo>
                  <a:pt x="37" y="219"/>
                </a:lnTo>
                <a:lnTo>
                  <a:pt x="65" y="235"/>
                </a:lnTo>
                <a:lnTo>
                  <a:pt x="89" y="259"/>
                </a:lnTo>
                <a:lnTo>
                  <a:pt x="95" y="294"/>
                </a:lnTo>
                <a:lnTo>
                  <a:pt x="91" y="327"/>
                </a:lnTo>
                <a:lnTo>
                  <a:pt x="75" y="357"/>
                </a:lnTo>
                <a:lnTo>
                  <a:pt x="45" y="383"/>
                </a:lnTo>
                <a:lnTo>
                  <a:pt x="1" y="396"/>
                </a:lnTo>
                <a:lnTo>
                  <a:pt x="0" y="651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33" name="Line 62"/>
          <p:cNvSpPr/>
          <p:nvPr/>
        </p:nvSpPr>
        <p:spPr>
          <a:xfrm>
            <a:off x="7783513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4" name="Line 63"/>
          <p:cNvSpPr/>
          <p:nvPr/>
        </p:nvSpPr>
        <p:spPr>
          <a:xfrm>
            <a:off x="7408863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5" name="Line 64"/>
          <p:cNvSpPr/>
          <p:nvPr/>
        </p:nvSpPr>
        <p:spPr>
          <a:xfrm>
            <a:off x="7034213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6" name="Line 65"/>
          <p:cNvSpPr/>
          <p:nvPr/>
        </p:nvSpPr>
        <p:spPr>
          <a:xfrm>
            <a:off x="6661150" y="3203575"/>
            <a:ext cx="0" cy="103505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39"/>
          <p:cNvGrpSpPr/>
          <p:nvPr/>
        </p:nvGrpSpPr>
        <p:grpSpPr>
          <a:xfrm>
            <a:off x="5468938" y="3235325"/>
            <a:ext cx="2263775" cy="2263775"/>
            <a:chOff x="1392" y="1920"/>
            <a:chExt cx="1152" cy="1152"/>
          </a:xfrm>
        </p:grpSpPr>
        <p:sp>
          <p:nvSpPr>
            <p:cNvPr id="17438" name="Line 40"/>
            <p:cNvSpPr/>
            <p:nvPr/>
          </p:nvSpPr>
          <p:spPr>
            <a:xfrm>
              <a:off x="1728" y="1920"/>
              <a:ext cx="0" cy="1056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39" name="Line 41"/>
            <p:cNvSpPr/>
            <p:nvPr/>
          </p:nvSpPr>
          <p:spPr>
            <a:xfrm>
              <a:off x="1816" y="1920"/>
              <a:ext cx="0" cy="1056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40" name="Line 42"/>
            <p:cNvSpPr/>
            <p:nvPr/>
          </p:nvSpPr>
          <p:spPr>
            <a:xfrm>
              <a:off x="1392" y="2928"/>
              <a:ext cx="327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7441" name="Line 43"/>
            <p:cNvSpPr/>
            <p:nvPr/>
          </p:nvSpPr>
          <p:spPr>
            <a:xfrm>
              <a:off x="1824" y="2928"/>
              <a:ext cx="326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17442" name="Line 44"/>
            <p:cNvSpPr/>
            <p:nvPr/>
          </p:nvSpPr>
          <p:spPr>
            <a:xfrm>
              <a:off x="1975" y="1920"/>
              <a:ext cx="0" cy="10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43" name="Line 45"/>
            <p:cNvSpPr/>
            <p:nvPr/>
          </p:nvSpPr>
          <p:spPr>
            <a:xfrm>
              <a:off x="1719" y="1920"/>
              <a:ext cx="0" cy="105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sm" len="lg"/>
              <a:tailEnd type="none" w="sm" len="lg"/>
            </a:ln>
          </p:spPr>
        </p:sp>
        <p:sp>
          <p:nvSpPr>
            <p:cNvPr id="17444" name="Line 46"/>
            <p:cNvSpPr/>
            <p:nvPr/>
          </p:nvSpPr>
          <p:spPr>
            <a:xfrm>
              <a:off x="1392" y="2640"/>
              <a:ext cx="32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7445" name="Line 47"/>
            <p:cNvSpPr/>
            <p:nvPr/>
          </p:nvSpPr>
          <p:spPr>
            <a:xfrm>
              <a:off x="1980" y="2640"/>
              <a:ext cx="32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sm" len="lg"/>
              <a:tailEnd type="none" w="sm" len="lg"/>
            </a:ln>
          </p:spPr>
        </p:sp>
        <p:graphicFrame>
          <p:nvGraphicFramePr>
            <p:cNvPr id="17412" name="Object 48"/>
            <p:cNvGraphicFramePr>
              <a:graphicFrameLocks noChangeAspect="1"/>
            </p:cNvGraphicFramePr>
            <p:nvPr/>
          </p:nvGraphicFramePr>
          <p:xfrm>
            <a:off x="2307" y="2496"/>
            <a:ext cx="237" cy="268"/>
          </p:xfrm>
          <a:graphic>
            <a:graphicData uri="http://schemas.openxmlformats.org/presentationml/2006/ole">
              <p:oleObj spid="_x0000_s3522" r:id="rId6" imgW="164957" imgH="253780" progId="">
                <p:embed/>
              </p:oleObj>
            </a:graphicData>
          </a:graphic>
        </p:graphicFrame>
        <p:graphicFrame>
          <p:nvGraphicFramePr>
            <p:cNvPr id="17413" name="Object 49"/>
            <p:cNvGraphicFramePr>
              <a:graphicFrameLocks noChangeAspect="1"/>
            </p:cNvGraphicFramePr>
            <p:nvPr/>
          </p:nvGraphicFramePr>
          <p:xfrm>
            <a:off x="2158" y="2811"/>
            <a:ext cx="194" cy="261"/>
          </p:xfrm>
          <a:graphic>
            <a:graphicData uri="http://schemas.openxmlformats.org/presentationml/2006/ole">
              <p:oleObj spid="_x0000_s3523" r:id="rId7" imgW="228600" imgH="279400" progId="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" y="375285"/>
            <a:ext cx="8627745" cy="2284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855" y="3201670"/>
            <a:ext cx="8522970" cy="1405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6095" y="4518025"/>
            <a:ext cx="128587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1" y="548680"/>
            <a:ext cx="8865839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55" y="3140968"/>
            <a:ext cx="8865839" cy="1782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90144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692696"/>
            <a:ext cx="9108504" cy="5544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80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8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727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055914"/>
              </p:ext>
            </p:extLst>
          </p:nvPr>
        </p:nvGraphicFramePr>
        <p:xfrm>
          <a:off x="2267744" y="1139786"/>
          <a:ext cx="1656184" cy="717589"/>
        </p:xfrm>
        <a:graphic>
          <a:graphicData uri="http://schemas.openxmlformats.org/presentationml/2006/ole">
            <p:oleObj spid="_x0000_s9444" r:id="rId3" imgW="634725" imgH="228501" progId="">
              <p:embed/>
            </p:oleObj>
          </a:graphicData>
        </a:graphic>
      </p:graphicFrame>
      <p:sp>
        <p:nvSpPr>
          <p:cNvPr id="8201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2" name="Rectangle 4"/>
          <p:cNvSpPr/>
          <p:nvPr/>
        </p:nvSpPr>
        <p:spPr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3" name="Rectangle 5"/>
          <p:cNvSpPr/>
          <p:nvPr/>
        </p:nvSpPr>
        <p:spPr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800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0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1285875" y="1857375"/>
          <a:ext cx="3286125" cy="647700"/>
        </p:xfrm>
        <a:graphic>
          <a:graphicData uri="http://schemas.openxmlformats.org/presentationml/2006/ole">
            <p:oleObj spid="_x0000_s9445" r:id="rId4" imgW="1104421" imgH="215806" progId="">
              <p:embed/>
            </p:oleObj>
          </a:graphicData>
        </a:graphic>
      </p:graphicFrame>
      <p:sp>
        <p:nvSpPr>
          <p:cNvPr id="820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2" name="Object 5"/>
          <p:cNvGraphicFramePr>
            <a:graphicFrameLocks noChangeAspect="1"/>
          </p:cNvGraphicFramePr>
          <p:nvPr/>
        </p:nvGraphicFramePr>
        <p:xfrm>
          <a:off x="1357313" y="2995613"/>
          <a:ext cx="2373312" cy="1165225"/>
        </p:xfrm>
        <a:graphic>
          <a:graphicData uri="http://schemas.openxmlformats.org/presentationml/2006/ole">
            <p:oleObj spid="_x0000_s9446" r:id="rId5" imgW="825142" imgH="393529" progId="">
              <p:embed/>
            </p:oleObj>
          </a:graphicData>
        </a:graphic>
      </p:graphicFrame>
      <p:sp>
        <p:nvSpPr>
          <p:cNvPr id="8206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4" name="Object 6"/>
          <p:cNvGraphicFramePr>
            <a:graphicFrameLocks noChangeAspect="1"/>
          </p:cNvGraphicFramePr>
          <p:nvPr/>
        </p:nvGraphicFramePr>
        <p:xfrm>
          <a:off x="1428750" y="4586288"/>
          <a:ext cx="2058988" cy="628650"/>
        </p:xfrm>
        <a:graphic>
          <a:graphicData uri="http://schemas.openxmlformats.org/presentationml/2006/ole">
            <p:oleObj spid="_x0000_s9447" r:id="rId6" imgW="583188" imgH="177492" progId="">
              <p:embed/>
            </p:oleObj>
          </a:graphicData>
        </a:graphic>
      </p:graphicFrame>
      <p:graphicFrame>
        <p:nvGraphicFramePr>
          <p:cNvPr id="72716" name="Object 7"/>
          <p:cNvGraphicFramePr>
            <a:graphicFrameLocks noChangeAspect="1"/>
          </p:cNvGraphicFramePr>
          <p:nvPr/>
        </p:nvGraphicFramePr>
        <p:xfrm>
          <a:off x="4181475" y="2857500"/>
          <a:ext cx="3176588" cy="1465263"/>
        </p:xfrm>
        <a:graphic>
          <a:graphicData uri="http://schemas.openxmlformats.org/presentationml/2006/ole">
            <p:oleObj spid="_x0000_s9448" r:id="rId7" imgW="1104421" imgH="495085" progId="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84620" y="304621"/>
            <a:ext cx="679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/>
              <a:t>当总加速度与半径成</a:t>
            </a:r>
            <a:r>
              <a:rPr lang="en-US" altLang="zh-CN" sz="3600" b="1" dirty="0"/>
              <a:t>45º</a:t>
            </a:r>
            <a:r>
              <a:rPr lang="zh-CN" altLang="en-US" sz="3600" b="1" dirty="0"/>
              <a:t>角时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b="1" dirty="0">
                <a:solidFill>
                  <a:srgbClr val="0000FF"/>
                </a:solidFill>
              </a:rPr>
              <a:pPr lvl="0" algn="r" eaLnBrk="1" hangingPunct="1"/>
              <a:t>9</a:t>
            </a:fld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9224" name="TextBox 2"/>
          <p:cNvSpPr txBox="1"/>
          <p:nvPr/>
        </p:nvSpPr>
        <p:spPr>
          <a:xfrm>
            <a:off x="1143000" y="428625"/>
            <a:ext cx="7215188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一质点沿半径为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0.2m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的圆周运动，其角位随时间 的变化规律      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           时，它的法向加速度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米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</a:rPr>
              <a:t>秒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；切向加速度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米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</a:rPr>
              <a:t>秒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57625" y="1214438"/>
          <a:ext cx="2084388" cy="500062"/>
        </p:xfrm>
        <a:graphic>
          <a:graphicData uri="http://schemas.openxmlformats.org/presentationml/2006/ole">
            <p:oleObj spid="_x0000_s10441" r:id="rId3" imgW="952087" imgH="228501" progId="">
              <p:embed/>
            </p:oleObj>
          </a:graphicData>
        </a:graphic>
      </p:graphicFrame>
      <p:sp>
        <p:nvSpPr>
          <p:cNvPr id="922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500813" y="1214438"/>
          <a:ext cx="1000125" cy="441325"/>
        </p:xfrm>
        <a:graphic>
          <a:graphicData uri="http://schemas.openxmlformats.org/presentationml/2006/ole">
            <p:oleObj spid="_x0000_s10442" r:id="rId4" imgW="405872" imgH="177569" progId="">
              <p:embed/>
            </p:oleObj>
          </a:graphicData>
        </a:graphic>
      </p:graphicFrame>
      <p:sp>
        <p:nvSpPr>
          <p:cNvPr id="922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1571625" y="3571875"/>
          <a:ext cx="1817688" cy="463550"/>
        </p:xfrm>
        <a:graphic>
          <a:graphicData uri="http://schemas.openxmlformats.org/presentationml/2006/ole">
            <p:oleObj spid="_x0000_s10443" r:id="rId5" imgW="799406" imgH="203024" progId="">
              <p:embed/>
            </p:oleObj>
          </a:graphicData>
        </a:graphic>
      </p:graphicFrame>
      <p:sp>
        <p:nvSpPr>
          <p:cNvPr id="922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5" name="Object 5"/>
          <p:cNvGraphicFramePr>
            <a:graphicFrameLocks noChangeAspect="1"/>
          </p:cNvGraphicFramePr>
          <p:nvPr/>
        </p:nvGraphicFramePr>
        <p:xfrm>
          <a:off x="3571875" y="3286125"/>
          <a:ext cx="4102100" cy="928688"/>
        </p:xfrm>
        <a:graphic>
          <a:graphicData uri="http://schemas.openxmlformats.org/presentationml/2006/ole">
            <p:oleObj spid="_x0000_s10444" r:id="rId6" imgW="1777229" imgH="393529" progId="">
              <p:embed/>
            </p:oleObj>
          </a:graphicData>
        </a:graphic>
      </p:graphicFrame>
      <p:sp>
        <p:nvSpPr>
          <p:cNvPr id="922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7" name="Object 6"/>
          <p:cNvGraphicFramePr>
            <a:graphicFrameLocks noChangeAspect="1"/>
          </p:cNvGraphicFramePr>
          <p:nvPr/>
        </p:nvGraphicFramePr>
        <p:xfrm>
          <a:off x="1214438" y="4429125"/>
          <a:ext cx="6537325" cy="1214438"/>
        </p:xfrm>
        <a:graphic>
          <a:graphicData uri="http://schemas.openxmlformats.org/presentationml/2006/ole">
            <p:oleObj spid="_x0000_s10445" r:id="rId7" imgW="2616200" imgH="482600" progId="">
              <p:embed/>
            </p:oleObj>
          </a:graphicData>
        </a:graphic>
      </p:graphicFrame>
      <p:sp>
        <p:nvSpPr>
          <p:cNvPr id="9230" name="TextBox 13"/>
          <p:cNvSpPr txBox="1"/>
          <p:nvPr/>
        </p:nvSpPr>
        <p:spPr>
          <a:xfrm>
            <a:off x="785813" y="3143250"/>
            <a:ext cx="7143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55,&quot;width&quot;:15000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lang="zh-CN" altLang="en-US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lang="zh-CN" altLang="en-US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1968</Words>
  <Application>Microsoft Office PowerPoint</Application>
  <PresentationFormat>全屏显示(4:3)</PresentationFormat>
  <Paragraphs>336</Paragraphs>
  <Slides>76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76</vt:i4>
      </vt:variant>
    </vt:vector>
  </HeadingPairs>
  <TitlesOfParts>
    <vt:vector size="78" baseType="lpstr">
      <vt:lpstr>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波函数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liufy</dc:creator>
  <cp:lastModifiedBy>yaowz</cp:lastModifiedBy>
  <cp:revision>466</cp:revision>
  <dcterms:created xsi:type="dcterms:W3CDTF">1998-11-11T12:17:00Z</dcterms:created>
  <dcterms:modified xsi:type="dcterms:W3CDTF">2021-06-03T07:42:33Z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