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412" r:id="rId3"/>
    <p:sldId id="395" r:id="rId4"/>
    <p:sldId id="361" r:id="rId5"/>
    <p:sldId id="362" r:id="rId6"/>
    <p:sldId id="363" r:id="rId7"/>
    <p:sldId id="258" r:id="rId8"/>
    <p:sldId id="295" r:id="rId9"/>
    <p:sldId id="350" r:id="rId10"/>
    <p:sldId id="351" r:id="rId11"/>
    <p:sldId id="352" r:id="rId12"/>
    <p:sldId id="353" r:id="rId13"/>
    <p:sldId id="355" r:id="rId14"/>
    <p:sldId id="259" r:id="rId15"/>
    <p:sldId id="260" r:id="rId16"/>
    <p:sldId id="261" r:id="rId17"/>
    <p:sldId id="262" r:id="rId18"/>
    <p:sldId id="298" r:id="rId19"/>
    <p:sldId id="263" r:id="rId20"/>
    <p:sldId id="389" r:id="rId21"/>
    <p:sldId id="265" r:id="rId22"/>
    <p:sldId id="342" r:id="rId23"/>
    <p:sldId id="356" r:id="rId24"/>
    <p:sldId id="268" r:id="rId25"/>
    <p:sldId id="346" r:id="rId26"/>
    <p:sldId id="347" r:id="rId27"/>
    <p:sldId id="272"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91" r:id="rId46"/>
    <p:sldId id="460" r:id="rId47"/>
  </p:sldIdLst>
  <p:sldSz cx="9144000" cy="5143500" type="screen16x9"/>
  <p:notesSz cx="6858000" cy="9715500"/>
  <p:custDataLst>
    <p:tags r:id="rId53"/>
  </p:custDataLst>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0000"/>
    <a:srgbClr val="336600"/>
    <a:srgbClr val="660033"/>
    <a:srgbClr val="990033"/>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683" autoAdjust="0"/>
  </p:normalViewPr>
  <p:slideViewPr>
    <p:cSldViewPr>
      <p:cViewPr varScale="1">
        <p:scale>
          <a:sx n="92" d="100"/>
          <a:sy n="92" d="100"/>
        </p:scale>
        <p:origin x="-114" y="-144"/>
      </p:cViewPr>
      <p:guideLst>
        <p:guide orient="horz" pos="1620"/>
        <p:guide pos="29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gs" Target="tags/tag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32.emf"/><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emf"/><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39.emf"/><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e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w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85775"/>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endParaRPr lang="en-US" altLang="zh-CN"/>
          </a:p>
        </p:txBody>
      </p:sp>
      <p:sp>
        <p:nvSpPr>
          <p:cNvPr id="37891" name="Rectangle 3"/>
          <p:cNvSpPr>
            <a:spLocks noGrp="1" noChangeArrowheads="1"/>
          </p:cNvSpPr>
          <p:nvPr>
            <p:ph type="dt" sz="quarter" idx="1"/>
          </p:nvPr>
        </p:nvSpPr>
        <p:spPr bwMode="auto">
          <a:xfrm>
            <a:off x="3886200" y="0"/>
            <a:ext cx="2971800" cy="485775"/>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endParaRPr lang="en-US" altLang="zh-CN"/>
          </a:p>
        </p:txBody>
      </p:sp>
      <p:sp>
        <p:nvSpPr>
          <p:cNvPr id="37892" name="Rectangle 4"/>
          <p:cNvSpPr>
            <a:spLocks noGrp="1" noChangeArrowheads="1"/>
          </p:cNvSpPr>
          <p:nvPr>
            <p:ph type="ftr" sz="quarter" idx="2"/>
          </p:nvPr>
        </p:nvSpPr>
        <p:spPr bwMode="auto">
          <a:xfrm>
            <a:off x="0" y="9229725"/>
            <a:ext cx="2971800" cy="485775"/>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endParaRPr lang="en-US" altLang="zh-CN"/>
          </a:p>
        </p:txBody>
      </p:sp>
      <p:sp>
        <p:nvSpPr>
          <p:cNvPr id="37893" name="Rectangle 5"/>
          <p:cNvSpPr>
            <a:spLocks noGrp="1" noChangeArrowheads="1"/>
          </p:cNvSpPr>
          <p:nvPr>
            <p:ph type="sldNum" sz="quarter" idx="3"/>
          </p:nvPr>
        </p:nvSpPr>
        <p:spPr bwMode="auto">
          <a:xfrm>
            <a:off x="3886200" y="9229725"/>
            <a:ext cx="2971800" cy="485775"/>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fld id="{74835531-E06C-4E53-8F93-0323EF5BEDEF}"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endParaRPr lang="en-US" altLang="zh-CN"/>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endParaRPr lang="en-US" altLang="zh-CN"/>
          </a:p>
        </p:txBody>
      </p:sp>
      <p:sp>
        <p:nvSpPr>
          <p:cNvPr id="47108" name="Rectangle 4"/>
          <p:cNvSpPr>
            <a:spLocks noGrp="1" noRot="1" noChangeAspect="1" noChangeArrowheads="1" noTextEdit="1"/>
          </p:cNvSpPr>
          <p:nvPr>
            <p:ph type="sldImg" idx="2"/>
          </p:nvPr>
        </p:nvSpPr>
        <p:spPr bwMode="auto">
          <a:xfrm>
            <a:off x="246063" y="762000"/>
            <a:ext cx="6365875" cy="3581400"/>
          </a:xfrm>
          <a:prstGeom prst="rect">
            <a:avLst/>
          </a:prstGeom>
          <a:noFill/>
          <a:ln w="9525">
            <a:solidFill>
              <a:srgbClr val="000000"/>
            </a:solidFill>
            <a:miter lim="800000"/>
          </a:ln>
          <a:effectLst/>
        </p:spPr>
      </p:sp>
      <p:sp>
        <p:nvSpPr>
          <p:cNvPr id="47109" name="Rectangle 5"/>
          <p:cNvSpPr>
            <a:spLocks noGrp="1" noChangeArrowheads="1"/>
          </p:cNvSpPr>
          <p:nvPr>
            <p:ph type="body" sz="quarter" idx="3"/>
          </p:nvPr>
        </p:nvSpPr>
        <p:spPr bwMode="auto">
          <a:xfrm>
            <a:off x="914400" y="4648200"/>
            <a:ext cx="5029200" cy="43434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7110" name="Rectangle 6"/>
          <p:cNvSpPr>
            <a:spLocks noGrp="1" noChangeArrowheads="1"/>
          </p:cNvSpPr>
          <p:nvPr>
            <p:ph type="ftr" sz="quarter" idx="4"/>
          </p:nvPr>
        </p:nvSpPr>
        <p:spPr bwMode="auto">
          <a:xfrm>
            <a:off x="0" y="92202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endParaRPr lang="en-US" altLang="zh-CN"/>
          </a:p>
        </p:txBody>
      </p:sp>
      <p:sp>
        <p:nvSpPr>
          <p:cNvPr id="47111" name="Rectangle 7"/>
          <p:cNvSpPr>
            <a:spLocks noGrp="1" noChangeArrowheads="1"/>
          </p:cNvSpPr>
          <p:nvPr>
            <p:ph type="sldNum" sz="quarter" idx="5"/>
          </p:nvPr>
        </p:nvSpPr>
        <p:spPr bwMode="auto">
          <a:xfrm>
            <a:off x="3886200" y="92202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fld id="{02FFB3CD-6734-4498-961F-8747A8CD7DA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130246F-F3F2-40D9-B76D-9B2F6C8E916C}"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E77F009-06F6-40D9-A30C-F22E0B5297E9}"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0D6049F-E85E-4A90-B935-129071149BE4}"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CD44265-E146-4E8D-9A1E-868DD30283C7}"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AFAFC46-242B-4253-9D0A-BB1AA6E026D2}"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C53A6A-6EB7-4CCB-92D5-DA00A041248A}"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0ADB65DD-B3DC-4FC8-BA4E-7FB498780A29}"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04AC7C73-85DD-4880-AE2A-AB38D018DA7D}"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7490A1EB-1F6F-4BAD-9B75-379B3F59DDA8}"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472EC290-14A5-48C9-A1E5-F5136ADED794}"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B2DCA0B-BA66-4F15-9531-A9B1B32EBB50}" type="slidenum">
              <a:rPr lang="en-US" altLang="zh-CN" smtClean="0"/>
            </a:fld>
            <a:endParaRPr lang="en-US" altLang="zh-CN"/>
          </a:p>
        </p:txBody>
      </p:sp>
    </p:spTree>
  </p:cSld>
  <p:clrMapOvr>
    <a:masterClrMapping/>
  </p:clrMapOvr>
  <p:transition spd="med">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7121E5-DAA6-4A73-A4AD-FC7923251192}"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dissolve/>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e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11.bin"/><Relationship Id="rId7" Type="http://schemas.openxmlformats.org/officeDocument/2006/relationships/oleObject" Target="../embeddings/oleObject10.bin"/><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emf"/><Relationship Id="rId10" Type="http://schemas.openxmlformats.org/officeDocument/2006/relationships/vmlDrawing" Target="../drawings/vmlDrawing5.vml"/><Relationship Id="rId1"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oleObject" Target="../embeddings/oleObject14.bin"/><Relationship Id="rId4" Type="http://schemas.openxmlformats.org/officeDocument/2006/relationships/image" Target="../media/image9.wmf"/><Relationship Id="rId3" Type="http://schemas.openxmlformats.org/officeDocument/2006/relationships/oleObject" Target="../embeddings/oleObject13.bin"/><Relationship Id="rId2" Type="http://schemas.openxmlformats.org/officeDocument/2006/relationships/image" Target="../media/image10.emf"/><Relationship Id="rId1"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16.bin"/><Relationship Id="rId2" Type="http://schemas.openxmlformats.org/officeDocument/2006/relationships/image" Target="../media/image12.emf"/><Relationship Id="rId1"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18.wmf"/><Relationship Id="rId7" Type="http://schemas.openxmlformats.org/officeDocument/2006/relationships/oleObject" Target="../embeddings/oleObject21.bin"/><Relationship Id="rId6" Type="http://schemas.openxmlformats.org/officeDocument/2006/relationships/image" Target="../media/image17.wmf"/><Relationship Id="rId5" Type="http://schemas.openxmlformats.org/officeDocument/2006/relationships/oleObject" Target="../embeddings/oleObject20.bin"/><Relationship Id="rId4" Type="http://schemas.openxmlformats.org/officeDocument/2006/relationships/image" Target="../media/image16.wmf"/><Relationship Id="rId3" Type="http://schemas.openxmlformats.org/officeDocument/2006/relationships/oleObject" Target="../embeddings/oleObject19.bin"/><Relationship Id="rId2" Type="http://schemas.openxmlformats.org/officeDocument/2006/relationships/image" Target="../media/image15.emf"/><Relationship Id="rId11" Type="http://schemas.openxmlformats.org/officeDocument/2006/relationships/vmlDrawing" Target="../drawings/vmlDrawing9.vml"/><Relationship Id="rId10" Type="http://schemas.openxmlformats.org/officeDocument/2006/relationships/slideLayout" Target="../slideLayouts/slideLayout7.xml"/><Relationship Id="rId1"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0.emf"/><Relationship Id="rId3" Type="http://schemas.openxmlformats.org/officeDocument/2006/relationships/oleObject" Target="../embeddings/oleObject24.bin"/><Relationship Id="rId2" Type="http://schemas.openxmlformats.org/officeDocument/2006/relationships/image" Target="../media/image19.emf"/><Relationship Id="rId1"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22.emf"/><Relationship Id="rId3" Type="http://schemas.openxmlformats.org/officeDocument/2006/relationships/oleObject" Target="../embeddings/oleObject26.bin"/><Relationship Id="rId2" Type="http://schemas.openxmlformats.org/officeDocument/2006/relationships/image" Target="../media/image21.emf"/><Relationship Id="rId1"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29.bin"/><Relationship Id="rId4" Type="http://schemas.openxmlformats.org/officeDocument/2006/relationships/image" Target="../media/image24.emf"/><Relationship Id="rId3" Type="http://schemas.openxmlformats.org/officeDocument/2006/relationships/oleObject" Target="../embeddings/oleObject28.bin"/><Relationship Id="rId2" Type="http://schemas.openxmlformats.org/officeDocument/2006/relationships/image" Target="../media/image23.emf"/><Relationship Id="rId1"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29.wmf"/><Relationship Id="rId7" Type="http://schemas.openxmlformats.org/officeDocument/2006/relationships/oleObject" Target="../embeddings/oleObject33.bin"/><Relationship Id="rId6" Type="http://schemas.openxmlformats.org/officeDocument/2006/relationships/image" Target="../media/image28.wmf"/><Relationship Id="rId5" Type="http://schemas.openxmlformats.org/officeDocument/2006/relationships/oleObject" Target="../embeddings/oleObject32.bin"/><Relationship Id="rId4" Type="http://schemas.openxmlformats.org/officeDocument/2006/relationships/image" Target="../media/image27.wmf"/><Relationship Id="rId3" Type="http://schemas.openxmlformats.org/officeDocument/2006/relationships/oleObject" Target="../embeddings/oleObject31.bin"/><Relationship Id="rId2" Type="http://schemas.openxmlformats.org/officeDocument/2006/relationships/image" Target="../media/image26.wmf"/><Relationship Id="rId16" Type="http://schemas.openxmlformats.org/officeDocument/2006/relationships/vmlDrawing" Target="../drawings/vmlDrawing13.vml"/><Relationship Id="rId15" Type="http://schemas.openxmlformats.org/officeDocument/2006/relationships/slideLayout" Target="../slideLayouts/slideLayout7.xml"/><Relationship Id="rId14" Type="http://schemas.openxmlformats.org/officeDocument/2006/relationships/image" Target="../media/image32.emf"/><Relationship Id="rId13" Type="http://schemas.openxmlformats.org/officeDocument/2006/relationships/oleObject" Target="../embeddings/oleObject36.bin"/><Relationship Id="rId12" Type="http://schemas.openxmlformats.org/officeDocument/2006/relationships/image" Target="../media/image31.emf"/><Relationship Id="rId11" Type="http://schemas.openxmlformats.org/officeDocument/2006/relationships/oleObject" Target="../embeddings/oleObject35.bin"/><Relationship Id="rId10" Type="http://schemas.openxmlformats.org/officeDocument/2006/relationships/image" Target="../media/image30.emf"/><Relationship Id="rId1"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39.bin"/><Relationship Id="rId4" Type="http://schemas.openxmlformats.org/officeDocument/2006/relationships/image" Target="../media/image34.emf"/><Relationship Id="rId3" Type="http://schemas.openxmlformats.org/officeDocument/2006/relationships/oleObject" Target="../embeddings/oleObject38.bin"/><Relationship Id="rId2" Type="http://schemas.openxmlformats.org/officeDocument/2006/relationships/image" Target="../media/image33.emf"/><Relationship Id="rId1"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9.emf"/><Relationship Id="rId7" Type="http://schemas.openxmlformats.org/officeDocument/2006/relationships/oleObject" Target="../embeddings/oleObject43.bin"/><Relationship Id="rId6" Type="http://schemas.openxmlformats.org/officeDocument/2006/relationships/image" Target="../media/image38.emf"/><Relationship Id="rId5" Type="http://schemas.openxmlformats.org/officeDocument/2006/relationships/oleObject" Target="../embeddings/oleObject42.bin"/><Relationship Id="rId4" Type="http://schemas.openxmlformats.org/officeDocument/2006/relationships/image" Target="../media/image37.emf"/><Relationship Id="rId3" Type="http://schemas.openxmlformats.org/officeDocument/2006/relationships/oleObject" Target="../embeddings/oleObject41.bin"/><Relationship Id="rId2" Type="http://schemas.openxmlformats.org/officeDocument/2006/relationships/image" Target="../media/image36.emf"/><Relationship Id="rId10" Type="http://schemas.openxmlformats.org/officeDocument/2006/relationships/vmlDrawing" Target="../drawings/vmlDrawing15.vml"/><Relationship Id="rId1"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42.wmf"/><Relationship Id="rId3" Type="http://schemas.openxmlformats.org/officeDocument/2006/relationships/oleObject" Target="../embeddings/oleObject44.bin"/><Relationship Id="rId2" Type="http://schemas.openxmlformats.org/officeDocument/2006/relationships/image" Target="../media/image41.jpeg"/><Relationship Id="rId1" Type="http://schemas.openxmlformats.org/officeDocument/2006/relationships/image" Target="../media/image4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46.bin"/><Relationship Id="rId2" Type="http://schemas.openxmlformats.org/officeDocument/2006/relationships/image" Target="../media/image43.wmf"/><Relationship Id="rId1" Type="http://schemas.openxmlformats.org/officeDocument/2006/relationships/oleObject" Target="../embeddings/oleObject4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46.wmf"/><Relationship Id="rId3" Type="http://schemas.openxmlformats.org/officeDocument/2006/relationships/oleObject" Target="../embeddings/oleObject48.bin"/><Relationship Id="rId2" Type="http://schemas.openxmlformats.org/officeDocument/2006/relationships/image" Target="../media/image45.wmf"/><Relationship Id="rId1"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image" Target="../media/image49.wmf"/><Relationship Id="rId5" Type="http://schemas.openxmlformats.org/officeDocument/2006/relationships/oleObject" Target="../embeddings/oleObject51.bin"/><Relationship Id="rId4" Type="http://schemas.openxmlformats.org/officeDocument/2006/relationships/image" Target="../media/image48.wmf"/><Relationship Id="rId3" Type="http://schemas.openxmlformats.org/officeDocument/2006/relationships/oleObject" Target="../embeddings/oleObject50.bin"/><Relationship Id="rId2" Type="http://schemas.openxmlformats.org/officeDocument/2006/relationships/image" Target="../media/image47.wmf"/><Relationship Id="rId1" Type="http://schemas.openxmlformats.org/officeDocument/2006/relationships/oleObject" Target="../embeddings/oleObject49.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3.wmf"/><Relationship Id="rId7" Type="http://schemas.openxmlformats.org/officeDocument/2006/relationships/oleObject" Target="../embeddings/oleObject55.bin"/><Relationship Id="rId6" Type="http://schemas.openxmlformats.org/officeDocument/2006/relationships/image" Target="../media/image52.wmf"/><Relationship Id="rId5" Type="http://schemas.openxmlformats.org/officeDocument/2006/relationships/oleObject" Target="../embeddings/oleObject54.bin"/><Relationship Id="rId4" Type="http://schemas.openxmlformats.org/officeDocument/2006/relationships/image" Target="../media/image51.emf"/><Relationship Id="rId3" Type="http://schemas.openxmlformats.org/officeDocument/2006/relationships/oleObject" Target="../embeddings/oleObject53.bin"/><Relationship Id="rId2" Type="http://schemas.openxmlformats.org/officeDocument/2006/relationships/image" Target="../media/image50.wmf"/><Relationship Id="rId10" Type="http://schemas.openxmlformats.org/officeDocument/2006/relationships/vmlDrawing" Target="../drawings/vmlDrawing20.vml"/><Relationship Id="rId1" Type="http://schemas.openxmlformats.org/officeDocument/2006/relationships/oleObject" Target="../embeddings/oleObject52.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5.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52E2451-DE01-4E7B-8ED0-2B9368DEE9E9}" type="slidenum">
              <a:rPr lang="en-US" altLang="zh-CN"/>
            </a:fld>
            <a:endParaRPr lang="en-US" altLang="zh-CN"/>
          </a:p>
        </p:txBody>
      </p:sp>
      <p:sp>
        <p:nvSpPr>
          <p:cNvPr id="125954" name="Text Box 2"/>
          <p:cNvSpPr txBox="1">
            <a:spLocks noChangeArrowheads="1"/>
          </p:cNvSpPr>
          <p:nvPr/>
        </p:nvSpPr>
        <p:spPr bwMode="auto">
          <a:xfrm>
            <a:off x="428596" y="571486"/>
            <a:ext cx="8480425" cy="3892550"/>
          </a:xfrm>
          <a:prstGeom prst="rect">
            <a:avLst/>
          </a:prstGeom>
          <a:noFill/>
          <a:ln w="12700" cap="sq">
            <a:noFill/>
            <a:miter lim="800000"/>
            <a:headEnd type="none" w="sm" len="sm"/>
            <a:tailEnd type="none" w="sm" len="sm"/>
          </a:ln>
          <a:effectLst/>
        </p:spPr>
        <p:txBody>
          <a:bodyPr>
            <a:spAutoFit/>
          </a:bodyPr>
          <a:lstStyle/>
          <a:p>
            <a:pPr>
              <a:lnSpc>
                <a:spcPct val="85000"/>
              </a:lnSpc>
              <a:spcBef>
                <a:spcPct val="50000"/>
              </a:spcBef>
            </a:pPr>
            <a:r>
              <a:rPr lang="zh-CN" altLang="en-US" sz="2400" dirty="0">
                <a:solidFill>
                  <a:srgbClr val="0000FF"/>
                </a:solidFill>
              </a:rPr>
              <a:t>总学时</a:t>
            </a:r>
            <a:r>
              <a:rPr lang="en-US" altLang="zh-CN" sz="2400" dirty="0"/>
              <a:t>:16</a:t>
            </a:r>
            <a:r>
              <a:rPr lang="en-US" altLang="zh-CN" sz="2400" dirty="0" smtClean="0"/>
              <a:t> </a:t>
            </a:r>
            <a:r>
              <a:rPr lang="zh-CN" altLang="en-US" sz="2400" dirty="0" smtClean="0"/>
              <a:t>学时    </a:t>
            </a:r>
            <a:endParaRPr lang="zh-CN" altLang="en-US" sz="2400" dirty="0"/>
          </a:p>
          <a:p>
            <a:pPr>
              <a:lnSpc>
                <a:spcPct val="85000"/>
              </a:lnSpc>
              <a:spcBef>
                <a:spcPct val="50000"/>
              </a:spcBef>
            </a:pPr>
            <a:r>
              <a:rPr lang="zh-CN" altLang="en-US" sz="2400" dirty="0">
                <a:solidFill>
                  <a:srgbClr val="0000FF"/>
                </a:solidFill>
              </a:rPr>
              <a:t>实验个数</a:t>
            </a:r>
            <a:r>
              <a:rPr lang="zh-CN" altLang="en-US" sz="2400" dirty="0"/>
              <a:t>： </a:t>
            </a:r>
            <a:r>
              <a:rPr lang="en-US" altLang="zh-CN" sz="2400" dirty="0" smtClean="0"/>
              <a:t>4</a:t>
            </a:r>
            <a:r>
              <a:rPr lang="zh-CN" altLang="en-US" sz="2400" dirty="0" smtClean="0"/>
              <a:t>个</a:t>
            </a:r>
            <a:endParaRPr lang="zh-CN" altLang="en-US" sz="2400" dirty="0"/>
          </a:p>
          <a:p>
            <a:pPr>
              <a:lnSpc>
                <a:spcPct val="85000"/>
              </a:lnSpc>
              <a:spcBef>
                <a:spcPct val="50000"/>
              </a:spcBef>
            </a:pPr>
            <a:r>
              <a:rPr lang="zh-CN" altLang="en-US" sz="2400" dirty="0">
                <a:solidFill>
                  <a:srgbClr val="0000FF"/>
                </a:solidFill>
              </a:rPr>
              <a:t>预   习</a:t>
            </a:r>
            <a:r>
              <a:rPr lang="zh-CN" altLang="en-US" sz="2400" dirty="0"/>
              <a:t>：  进入实验室前必须预习，做好</a:t>
            </a:r>
            <a:r>
              <a:rPr lang="zh-CN" altLang="en-US" sz="2400" dirty="0">
                <a:solidFill>
                  <a:srgbClr val="CC0000"/>
                </a:solidFill>
              </a:rPr>
              <a:t>预习报告</a:t>
            </a:r>
            <a:r>
              <a:rPr lang="zh-CN" altLang="en-US" sz="2400" dirty="0"/>
              <a:t>。</a:t>
            </a:r>
            <a:endParaRPr lang="zh-CN" altLang="en-US" sz="2400" dirty="0"/>
          </a:p>
          <a:p>
            <a:pPr>
              <a:lnSpc>
                <a:spcPct val="85000"/>
              </a:lnSpc>
              <a:spcBef>
                <a:spcPct val="50000"/>
              </a:spcBef>
            </a:pPr>
            <a:r>
              <a:rPr lang="zh-CN" altLang="en-US" sz="2400" dirty="0">
                <a:solidFill>
                  <a:srgbClr val="0000FF"/>
                </a:solidFill>
              </a:rPr>
              <a:t>成   绩</a:t>
            </a:r>
            <a:r>
              <a:rPr lang="zh-CN" altLang="en-US" sz="2400" dirty="0"/>
              <a:t>：  预习报告</a:t>
            </a:r>
            <a:r>
              <a:rPr lang="en-US" altLang="zh-CN" sz="2400" dirty="0"/>
              <a:t>: </a:t>
            </a:r>
            <a:r>
              <a:rPr lang="en-US" altLang="zh-CN" sz="2400" dirty="0">
                <a:solidFill>
                  <a:srgbClr val="CC0000"/>
                </a:solidFill>
              </a:rPr>
              <a:t>20</a:t>
            </a:r>
            <a:r>
              <a:rPr lang="zh-CN" altLang="en-US" sz="2400" dirty="0">
                <a:solidFill>
                  <a:srgbClr val="CC0000"/>
                </a:solidFill>
              </a:rPr>
              <a:t>分</a:t>
            </a:r>
            <a:r>
              <a:rPr lang="zh-CN" altLang="en-US" sz="2400" dirty="0"/>
              <a:t> </a:t>
            </a:r>
            <a:endParaRPr lang="zh-CN" altLang="en-US" sz="2400" dirty="0"/>
          </a:p>
          <a:p>
            <a:pPr>
              <a:lnSpc>
                <a:spcPct val="85000"/>
              </a:lnSpc>
              <a:spcBef>
                <a:spcPct val="50000"/>
              </a:spcBef>
            </a:pPr>
            <a:r>
              <a:rPr lang="zh-CN" altLang="en-US" sz="2400" dirty="0"/>
              <a:t>                 操作：       </a:t>
            </a:r>
            <a:r>
              <a:rPr lang="en-US" altLang="zh-CN" sz="2400" dirty="0">
                <a:solidFill>
                  <a:srgbClr val="CC0000"/>
                </a:solidFill>
              </a:rPr>
              <a:t>30 </a:t>
            </a:r>
            <a:r>
              <a:rPr lang="zh-CN" altLang="en-US" sz="2400" dirty="0">
                <a:solidFill>
                  <a:srgbClr val="CC0000"/>
                </a:solidFill>
              </a:rPr>
              <a:t>分</a:t>
            </a:r>
            <a:r>
              <a:rPr lang="zh-CN" altLang="en-US" sz="2400" dirty="0"/>
              <a:t>       </a:t>
            </a:r>
            <a:endParaRPr lang="zh-CN" altLang="en-US" sz="2400" dirty="0"/>
          </a:p>
          <a:p>
            <a:pPr>
              <a:lnSpc>
                <a:spcPct val="85000"/>
              </a:lnSpc>
              <a:spcBef>
                <a:spcPct val="50000"/>
              </a:spcBef>
            </a:pPr>
            <a:r>
              <a:rPr lang="zh-CN" altLang="en-US" sz="2400" dirty="0"/>
              <a:t>                </a:t>
            </a:r>
            <a:r>
              <a:rPr lang="zh-CN" altLang="en-US" sz="2400" dirty="0" smtClean="0"/>
              <a:t> 实验</a:t>
            </a:r>
            <a:r>
              <a:rPr lang="zh-CN" altLang="en-US" sz="2400" dirty="0"/>
              <a:t>报告</a:t>
            </a:r>
            <a:r>
              <a:rPr lang="en-US" altLang="zh-CN" sz="2400" dirty="0"/>
              <a:t>:  </a:t>
            </a:r>
            <a:r>
              <a:rPr lang="en-US" altLang="zh-CN" sz="2400" dirty="0">
                <a:solidFill>
                  <a:srgbClr val="CC0000"/>
                </a:solidFill>
              </a:rPr>
              <a:t>50 </a:t>
            </a:r>
            <a:r>
              <a:rPr lang="zh-CN" altLang="en-US" sz="2400" dirty="0">
                <a:solidFill>
                  <a:srgbClr val="CC0000"/>
                </a:solidFill>
              </a:rPr>
              <a:t>分</a:t>
            </a:r>
            <a:endParaRPr lang="zh-CN" altLang="en-US" sz="2400" dirty="0">
              <a:solidFill>
                <a:srgbClr val="CC0000"/>
              </a:solidFill>
            </a:endParaRPr>
          </a:p>
          <a:p>
            <a:pPr>
              <a:lnSpc>
                <a:spcPct val="85000"/>
              </a:lnSpc>
              <a:spcBef>
                <a:spcPct val="50000"/>
              </a:spcBef>
            </a:pPr>
            <a:r>
              <a:rPr lang="zh-CN" altLang="en-US" sz="2400" dirty="0">
                <a:solidFill>
                  <a:srgbClr val="0000FF"/>
                </a:solidFill>
              </a:rPr>
              <a:t>实验地点</a:t>
            </a:r>
            <a:r>
              <a:rPr lang="zh-CN" altLang="en-US" sz="2400" dirty="0"/>
              <a:t>：公共实验楼南楼二楼 </a:t>
            </a:r>
            <a:r>
              <a:rPr lang="en-US" altLang="zh-CN" sz="2400" dirty="0" smtClean="0"/>
              <a:t>230 </a:t>
            </a:r>
            <a:r>
              <a:rPr lang="en-US" altLang="zh-CN" sz="2400" dirty="0"/>
              <a:t>~ </a:t>
            </a:r>
            <a:r>
              <a:rPr lang="en-US" altLang="zh-CN" sz="2400" dirty="0" smtClean="0"/>
              <a:t>238</a:t>
            </a:r>
            <a:endParaRPr lang="en-US" altLang="zh-CN" sz="2400" dirty="0"/>
          </a:p>
          <a:p>
            <a:pPr>
              <a:lnSpc>
                <a:spcPct val="85000"/>
              </a:lnSpc>
              <a:spcBef>
                <a:spcPct val="50000"/>
              </a:spcBef>
            </a:pPr>
            <a:r>
              <a:rPr lang="zh-CN" altLang="en-US" sz="2400" dirty="0">
                <a:solidFill>
                  <a:srgbClr val="CC0000"/>
                </a:solidFill>
              </a:rPr>
              <a:t>注意</a:t>
            </a:r>
            <a:r>
              <a:rPr lang="zh-CN" altLang="en-US" sz="2400" dirty="0" smtClean="0">
                <a:solidFill>
                  <a:srgbClr val="CC0000"/>
                </a:solidFill>
              </a:rPr>
              <a:t>：旷课</a:t>
            </a:r>
            <a:r>
              <a:rPr lang="en-US" altLang="zh-CN" sz="2400" dirty="0" smtClean="0">
                <a:solidFill>
                  <a:srgbClr val="CC0000"/>
                </a:solidFill>
              </a:rPr>
              <a:t>3</a:t>
            </a:r>
            <a:r>
              <a:rPr lang="zh-CN" altLang="en-US" sz="2400" dirty="0" smtClean="0">
                <a:solidFill>
                  <a:srgbClr val="CC0000"/>
                </a:solidFill>
              </a:rPr>
              <a:t>次或作业不交超过</a:t>
            </a:r>
            <a:r>
              <a:rPr lang="en-US" altLang="zh-CN" sz="2400" dirty="0" smtClean="0">
                <a:solidFill>
                  <a:srgbClr val="CC0000"/>
                </a:solidFill>
              </a:rPr>
              <a:t>3</a:t>
            </a:r>
            <a:r>
              <a:rPr lang="zh-CN" altLang="en-US" sz="2400" dirty="0" smtClean="0">
                <a:solidFill>
                  <a:srgbClr val="CC0000"/>
                </a:solidFill>
              </a:rPr>
              <a:t>次，</a:t>
            </a:r>
            <a:r>
              <a:rPr lang="zh-CN" altLang="en-US" sz="2400" dirty="0">
                <a:solidFill>
                  <a:srgbClr val="CC0000"/>
                </a:solidFill>
              </a:rPr>
              <a:t>取消期末成绩。</a:t>
            </a:r>
            <a:endParaRPr lang="zh-CN" altLang="en-US" sz="2400" dirty="0">
              <a:solidFill>
                <a:srgbClr val="CC0000"/>
              </a:solidFill>
            </a:endParaRPr>
          </a:p>
        </p:txBody>
      </p:sp>
      <p:sp>
        <p:nvSpPr>
          <p:cNvPr id="125955" name="Text Box 3"/>
          <p:cNvSpPr txBox="1">
            <a:spLocks noChangeArrowheads="1"/>
          </p:cNvSpPr>
          <p:nvPr/>
        </p:nvSpPr>
        <p:spPr bwMode="auto">
          <a:xfrm>
            <a:off x="1928794" y="71420"/>
            <a:ext cx="4816475" cy="58356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zh-CN" altLang="en-US" sz="3200" dirty="0">
                <a:solidFill>
                  <a:srgbClr val="FF0000"/>
                </a:solidFill>
              </a:rPr>
              <a:t>大学物理</a:t>
            </a:r>
            <a:r>
              <a:rPr lang="en-US" altLang="zh-CN" sz="3200" dirty="0">
                <a:solidFill>
                  <a:srgbClr val="FF0000"/>
                </a:solidFill>
              </a:rPr>
              <a:t>III</a:t>
            </a:r>
            <a:r>
              <a:rPr lang="zh-CN" altLang="en-US" sz="3200" dirty="0" smtClean="0">
                <a:solidFill>
                  <a:srgbClr val="FF0000"/>
                </a:solidFill>
              </a:rPr>
              <a:t>实验</a:t>
            </a:r>
            <a:endParaRPr lang="zh-CN" altLang="en-US" sz="3200" dirty="0">
              <a:solidFill>
                <a:srgbClr val="FF0000"/>
              </a:solidFill>
            </a:endParaRP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1509D56C-73FB-4B32-92F1-961FDCF5C70C}" type="slidenum">
              <a:rPr lang="en-US" altLang="zh-CN"/>
            </a:fld>
            <a:endParaRPr lang="en-US" altLang="zh-CN"/>
          </a:p>
        </p:txBody>
      </p:sp>
      <p:sp>
        <p:nvSpPr>
          <p:cNvPr id="139268" name="Text Box 4"/>
          <p:cNvSpPr txBox="1">
            <a:spLocks noChangeArrowheads="1"/>
          </p:cNvSpPr>
          <p:nvPr/>
        </p:nvSpPr>
        <p:spPr bwMode="auto">
          <a:xfrm>
            <a:off x="609601" y="785800"/>
            <a:ext cx="8328025" cy="3637919"/>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sz="2400" dirty="0"/>
              <a:t>①</a:t>
            </a:r>
            <a:r>
              <a:rPr lang="zh-CN" altLang="en-US" sz="2400" dirty="0"/>
              <a:t>由于测量仪器本身缺陷所引起的误差。如电表的示值不准、仪器零点未调好，天平未校准等，也称</a:t>
            </a:r>
            <a:r>
              <a:rPr lang="zh-CN" altLang="en-US" sz="2400" dirty="0">
                <a:solidFill>
                  <a:srgbClr val="CC0000"/>
                </a:solidFill>
              </a:rPr>
              <a:t>仪器误差</a:t>
            </a:r>
            <a:r>
              <a:rPr lang="zh-CN" altLang="en-US" sz="2400" dirty="0"/>
              <a:t>。</a:t>
            </a:r>
            <a:endParaRPr lang="zh-CN" altLang="en-US" sz="2400" dirty="0"/>
          </a:p>
          <a:p>
            <a:pPr>
              <a:lnSpc>
                <a:spcPct val="120000"/>
              </a:lnSpc>
            </a:pPr>
            <a:r>
              <a:rPr lang="zh-CN" altLang="en-US" sz="2400" dirty="0"/>
              <a:t>②由于环境条件变化所引起的误差。如温度、压强偏离标准条件等，也称</a:t>
            </a:r>
            <a:r>
              <a:rPr lang="zh-CN" altLang="en-US" sz="2400" dirty="0">
                <a:solidFill>
                  <a:srgbClr val="CC0000"/>
                </a:solidFill>
              </a:rPr>
              <a:t>环境误差</a:t>
            </a:r>
            <a:r>
              <a:rPr lang="zh-CN" altLang="en-US" sz="2400" dirty="0"/>
              <a:t>。</a:t>
            </a:r>
            <a:endParaRPr lang="zh-CN" altLang="en-US" sz="2400" dirty="0"/>
          </a:p>
          <a:p>
            <a:pPr>
              <a:lnSpc>
                <a:spcPct val="120000"/>
              </a:lnSpc>
            </a:pPr>
            <a:r>
              <a:rPr lang="zh-CN" altLang="en-US" sz="2400" dirty="0"/>
              <a:t>③由于实验方法的不完善或这种方法依据的理论本身具有</a:t>
            </a:r>
            <a:r>
              <a:rPr lang="zh-CN" altLang="en-US" sz="2400" dirty="0" smtClean="0"/>
              <a:t>近似性</a:t>
            </a:r>
            <a:r>
              <a:rPr lang="zh-CN" altLang="en-US" sz="2400" dirty="0"/>
              <a:t>所引起的误差。也称</a:t>
            </a:r>
            <a:r>
              <a:rPr lang="zh-CN" altLang="en-US" sz="2400" dirty="0">
                <a:solidFill>
                  <a:srgbClr val="CC0000"/>
                </a:solidFill>
              </a:rPr>
              <a:t>方法误差</a:t>
            </a:r>
            <a:r>
              <a:rPr lang="zh-CN" altLang="en-US" sz="2400" dirty="0"/>
              <a:t>。</a:t>
            </a:r>
            <a:endParaRPr lang="zh-CN" altLang="en-US" sz="2400" dirty="0"/>
          </a:p>
          <a:p>
            <a:pPr>
              <a:lnSpc>
                <a:spcPct val="120000"/>
              </a:lnSpc>
            </a:pPr>
            <a:r>
              <a:rPr lang="zh-CN" altLang="en-US" sz="2400" dirty="0"/>
              <a:t>④由于观测者感觉器官的灵敏度不够高或个人不正确的习惯等所造成的误差。也称</a:t>
            </a:r>
            <a:r>
              <a:rPr lang="zh-CN" altLang="en-US" sz="2400" dirty="0">
                <a:solidFill>
                  <a:srgbClr val="CC0000"/>
                </a:solidFill>
              </a:rPr>
              <a:t>观测误差</a:t>
            </a:r>
            <a:r>
              <a:rPr lang="zh-CN" altLang="en-US" sz="2400" dirty="0"/>
              <a:t>。</a:t>
            </a:r>
            <a:endParaRPr lang="zh-CN" altLang="en-US" sz="2400" dirty="0"/>
          </a:p>
        </p:txBody>
      </p:sp>
      <p:sp>
        <p:nvSpPr>
          <p:cNvPr id="139269" name="Text Box 5"/>
          <p:cNvSpPr txBox="1">
            <a:spLocks noChangeArrowheads="1"/>
          </p:cNvSpPr>
          <p:nvPr/>
        </p:nvSpPr>
        <p:spPr bwMode="auto">
          <a:xfrm>
            <a:off x="714348" y="142858"/>
            <a:ext cx="4963218" cy="523220"/>
          </a:xfrm>
          <a:prstGeom prst="rect">
            <a:avLst/>
          </a:prstGeom>
          <a:noFill/>
          <a:ln w="12700" cap="sq">
            <a:noFill/>
            <a:miter lim="800000"/>
            <a:headEnd type="none" w="sm" len="sm"/>
            <a:tailEnd type="none" w="sm" len="sm"/>
          </a:ln>
          <a:effectLst/>
        </p:spPr>
        <p:txBody>
          <a:bodyPr wrap="none">
            <a:spAutoFit/>
          </a:bodyPr>
          <a:lstStyle/>
          <a:p>
            <a:r>
              <a:rPr lang="zh-CN" altLang="en-US" dirty="0">
                <a:solidFill>
                  <a:srgbClr val="0000FF"/>
                </a:solidFill>
              </a:rPr>
              <a:t>引起系统误差的因素主要有： </a:t>
            </a:r>
            <a:endParaRPr lang="zh-CN" altLang="en-US" dirty="0">
              <a:solidFill>
                <a:srgbClr val="0000FF"/>
              </a:solidFill>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wipe(up)">
                                      <p:cBhvr>
                                        <p:cTn id="7" dur="20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D9D5EF8F-9558-4104-93BF-76487CE6D020}" type="slidenum">
              <a:rPr lang="en-US" altLang="zh-CN"/>
            </a:fld>
            <a:endParaRPr lang="en-US" altLang="zh-CN"/>
          </a:p>
        </p:txBody>
      </p:sp>
      <p:sp>
        <p:nvSpPr>
          <p:cNvPr id="140292" name="Text Box 4"/>
          <p:cNvSpPr txBox="1">
            <a:spLocks noChangeArrowheads="1"/>
          </p:cNvSpPr>
          <p:nvPr/>
        </p:nvSpPr>
        <p:spPr bwMode="auto">
          <a:xfrm>
            <a:off x="474663" y="142858"/>
            <a:ext cx="2528256" cy="523220"/>
          </a:xfrm>
          <a:prstGeom prst="rect">
            <a:avLst/>
          </a:prstGeom>
          <a:noFill/>
          <a:ln w="12700" cap="sq">
            <a:noFill/>
            <a:miter lim="800000"/>
            <a:headEnd type="none" w="sm" len="sm"/>
            <a:tailEnd type="none" w="sm" len="sm"/>
          </a:ln>
          <a:effectLst/>
        </p:spPr>
        <p:txBody>
          <a:bodyPr wrap="none">
            <a:spAutoFit/>
          </a:bodyPr>
          <a:lstStyle/>
          <a:p>
            <a:r>
              <a:rPr lang="zh-CN" altLang="en-US" dirty="0">
                <a:solidFill>
                  <a:srgbClr val="0000FF"/>
                </a:solidFill>
              </a:rPr>
              <a:t>（</a:t>
            </a:r>
            <a:r>
              <a:rPr lang="en-US" altLang="zh-CN" dirty="0">
                <a:solidFill>
                  <a:srgbClr val="0000FF"/>
                </a:solidFill>
              </a:rPr>
              <a:t>2</a:t>
            </a:r>
            <a:r>
              <a:rPr lang="zh-CN" altLang="en-US" dirty="0">
                <a:solidFill>
                  <a:srgbClr val="0000FF"/>
                </a:solidFill>
              </a:rPr>
              <a:t>）随机误差</a:t>
            </a:r>
            <a:endParaRPr lang="zh-CN" altLang="en-US" dirty="0">
              <a:solidFill>
                <a:srgbClr val="0000FF"/>
              </a:solidFill>
            </a:endParaRPr>
          </a:p>
        </p:txBody>
      </p:sp>
      <p:sp>
        <p:nvSpPr>
          <p:cNvPr id="140293" name="Text Box 5"/>
          <p:cNvSpPr txBox="1">
            <a:spLocks noChangeArrowheads="1"/>
          </p:cNvSpPr>
          <p:nvPr/>
        </p:nvSpPr>
        <p:spPr bwMode="auto">
          <a:xfrm>
            <a:off x="565151" y="571486"/>
            <a:ext cx="8328025" cy="2160591"/>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在相同条件下重复测量同一物理量，误差的大小和符号以不可预知的方式变化着，这种误差称为</a:t>
            </a:r>
            <a:r>
              <a:rPr lang="zh-CN" altLang="en-US" dirty="0">
                <a:solidFill>
                  <a:srgbClr val="CC0000"/>
                </a:solidFill>
              </a:rPr>
              <a:t>随机误差或偶然误差</a:t>
            </a:r>
            <a:r>
              <a:rPr lang="zh-CN" altLang="en-US" dirty="0"/>
              <a:t>。其特点是单个误差具有</a:t>
            </a:r>
            <a:r>
              <a:rPr lang="zh-CN" altLang="en-US" dirty="0">
                <a:solidFill>
                  <a:srgbClr val="CC0000"/>
                </a:solidFill>
              </a:rPr>
              <a:t>随机性</a:t>
            </a:r>
            <a:r>
              <a:rPr lang="zh-CN" altLang="en-US" dirty="0"/>
              <a:t>，而总体误差服从</a:t>
            </a:r>
            <a:r>
              <a:rPr lang="zh-CN" altLang="en-US" dirty="0">
                <a:solidFill>
                  <a:srgbClr val="CC0000"/>
                </a:solidFill>
              </a:rPr>
              <a:t>统计规律</a:t>
            </a:r>
            <a:r>
              <a:rPr lang="zh-CN" altLang="en-US" dirty="0"/>
              <a:t>。</a:t>
            </a:r>
            <a:endParaRPr lang="zh-CN" altLang="en-US" dirty="0"/>
          </a:p>
        </p:txBody>
      </p:sp>
      <p:sp>
        <p:nvSpPr>
          <p:cNvPr id="140294" name="Text Box 6"/>
          <p:cNvSpPr txBox="1">
            <a:spLocks noChangeArrowheads="1"/>
          </p:cNvSpPr>
          <p:nvPr/>
        </p:nvSpPr>
        <p:spPr bwMode="auto">
          <a:xfrm>
            <a:off x="522289" y="2571750"/>
            <a:ext cx="2618024" cy="523220"/>
          </a:xfrm>
          <a:prstGeom prst="rect">
            <a:avLst/>
          </a:prstGeom>
          <a:noFill/>
          <a:ln w="12700" cap="sq">
            <a:noFill/>
            <a:miter lim="800000"/>
            <a:headEnd type="none" w="sm" len="sm"/>
            <a:tailEnd type="none" w="sm" len="sm"/>
          </a:ln>
          <a:effectLst/>
        </p:spPr>
        <p:txBody>
          <a:bodyPr wrap="none">
            <a:spAutoFit/>
          </a:bodyPr>
          <a:lstStyle/>
          <a:p>
            <a:r>
              <a:rPr lang="zh-CN" altLang="en-US" dirty="0">
                <a:solidFill>
                  <a:srgbClr val="0000FF"/>
                </a:solidFill>
              </a:rPr>
              <a:t>（</a:t>
            </a:r>
            <a:r>
              <a:rPr lang="en-US" altLang="zh-CN" dirty="0">
                <a:solidFill>
                  <a:srgbClr val="0000FF"/>
                </a:solidFill>
              </a:rPr>
              <a:t>3</a:t>
            </a:r>
            <a:r>
              <a:rPr lang="zh-CN" altLang="en-US" dirty="0">
                <a:solidFill>
                  <a:srgbClr val="0000FF"/>
                </a:solidFill>
              </a:rPr>
              <a:t>）粗大误差 </a:t>
            </a:r>
            <a:endParaRPr lang="zh-CN" altLang="en-US" dirty="0">
              <a:solidFill>
                <a:srgbClr val="0000FF"/>
              </a:solidFill>
            </a:endParaRPr>
          </a:p>
        </p:txBody>
      </p:sp>
      <p:sp>
        <p:nvSpPr>
          <p:cNvPr id="140295" name="Text Box 7"/>
          <p:cNvSpPr txBox="1">
            <a:spLocks noChangeArrowheads="1"/>
          </p:cNvSpPr>
          <p:nvPr/>
        </p:nvSpPr>
        <p:spPr bwMode="auto">
          <a:xfrm>
            <a:off x="566739" y="2909025"/>
            <a:ext cx="8328025" cy="2160591"/>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粗大误差是一种明显超越统计规律预期值的误差，具有异常值，通常有测量仪器的故障、测量条件的失常以及测量者的失误而引起</a:t>
            </a:r>
            <a:r>
              <a:rPr lang="zh-CN" altLang="en-US" dirty="0" smtClean="0"/>
              <a:t>的</a:t>
            </a:r>
            <a:r>
              <a:rPr lang="zh-CN" altLang="en-US" dirty="0" smtClean="0">
                <a:solidFill>
                  <a:srgbClr val="FF0000"/>
                </a:solidFill>
              </a:rPr>
              <a:t>，在数据处理时应予剔除</a:t>
            </a:r>
            <a:r>
              <a:rPr lang="zh-CN" altLang="en-US" dirty="0" smtClean="0"/>
              <a:t>。</a:t>
            </a:r>
            <a:endParaRPr lang="zh-CN" alt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wipe(up)">
                                      <p:cBhvr>
                                        <p:cTn id="7" dur="2000"/>
                                        <p:tgtEl>
                                          <p:spTgt spid="140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4"/>
                                        </p:tgtEl>
                                        <p:attrNameLst>
                                          <p:attrName>style.visibility</p:attrName>
                                        </p:attrNameLst>
                                      </p:cBhvr>
                                      <p:to>
                                        <p:strVal val="visible"/>
                                      </p:to>
                                    </p:set>
                                    <p:animEffect transition="in" filter="wipe(left)">
                                      <p:cBhvr>
                                        <p:cTn id="12" dur="1000"/>
                                        <p:tgtEl>
                                          <p:spTgt spid="1402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295"/>
                                        </p:tgtEl>
                                        <p:attrNameLst>
                                          <p:attrName>style.visibility</p:attrName>
                                        </p:attrNameLst>
                                      </p:cBhvr>
                                      <p:to>
                                        <p:strVal val="visible"/>
                                      </p:to>
                                    </p:set>
                                    <p:animEffect transition="in" filter="wipe(up)">
                                      <p:cBhvr>
                                        <p:cTn id="17" dur="20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4" grpId="0"/>
      <p:bldP spid="1402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E582D7AB-6B9A-4AAB-B0FF-37E1EFFFA2B5}" type="slidenum">
              <a:rPr lang="en-US" altLang="zh-CN"/>
            </a:fld>
            <a:endParaRPr lang="en-US" altLang="zh-CN"/>
          </a:p>
        </p:txBody>
      </p:sp>
      <p:sp>
        <p:nvSpPr>
          <p:cNvPr id="142340" name="Text Box 4"/>
          <p:cNvSpPr txBox="1">
            <a:spLocks noChangeArrowheads="1"/>
          </p:cNvSpPr>
          <p:nvPr/>
        </p:nvSpPr>
        <p:spPr bwMode="auto">
          <a:xfrm>
            <a:off x="2996825" y="242741"/>
            <a:ext cx="3429144"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000000"/>
                </a:solidFill>
              </a:rPr>
              <a:t>第二节 </a:t>
            </a:r>
            <a:r>
              <a:rPr lang="en-US" altLang="zh-CN" dirty="0" smtClean="0">
                <a:solidFill>
                  <a:srgbClr val="000000"/>
                </a:solidFill>
              </a:rPr>
              <a:t> </a:t>
            </a:r>
            <a:r>
              <a:rPr lang="zh-CN" altLang="en-US" dirty="0">
                <a:solidFill>
                  <a:srgbClr val="000000"/>
                </a:solidFill>
              </a:rPr>
              <a:t>误差的处理  </a:t>
            </a:r>
            <a:endParaRPr lang="zh-CN" altLang="en-US" dirty="0">
              <a:solidFill>
                <a:srgbClr val="000000"/>
              </a:solidFill>
            </a:endParaRPr>
          </a:p>
        </p:txBody>
      </p:sp>
      <p:sp>
        <p:nvSpPr>
          <p:cNvPr id="142341" name="Text Box 5"/>
          <p:cNvSpPr txBox="1">
            <a:spLocks noChangeArrowheads="1"/>
          </p:cNvSpPr>
          <p:nvPr/>
        </p:nvSpPr>
        <p:spPr bwMode="auto">
          <a:xfrm>
            <a:off x="521550" y="829185"/>
            <a:ext cx="3610284"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0000FF"/>
                </a:solidFill>
              </a:rPr>
              <a:t>一、系</a:t>
            </a:r>
            <a:r>
              <a:rPr lang="zh-CN" altLang="en-US" dirty="0">
                <a:solidFill>
                  <a:srgbClr val="0000FF"/>
                </a:solidFill>
              </a:rPr>
              <a:t>统误差的处理  </a:t>
            </a:r>
            <a:endParaRPr lang="zh-CN" altLang="en-US" dirty="0">
              <a:solidFill>
                <a:srgbClr val="0000FF"/>
              </a:solidFill>
            </a:endParaRPr>
          </a:p>
        </p:txBody>
      </p:sp>
      <p:sp>
        <p:nvSpPr>
          <p:cNvPr id="142342" name="Text Box 6"/>
          <p:cNvSpPr txBox="1">
            <a:spLocks noChangeArrowheads="1"/>
          </p:cNvSpPr>
          <p:nvPr/>
        </p:nvSpPr>
        <p:spPr bwMode="auto">
          <a:xfrm>
            <a:off x="565150" y="1424123"/>
            <a:ext cx="8193088" cy="523220"/>
          </a:xfrm>
          <a:prstGeom prst="rect">
            <a:avLst/>
          </a:prstGeom>
          <a:noFill/>
          <a:ln w="12700" cap="sq">
            <a:noFill/>
            <a:miter lim="800000"/>
            <a:headEnd type="none" w="sm" len="sm"/>
            <a:tailEnd type="none" w="sm" len="sm"/>
          </a:ln>
          <a:effectLst/>
        </p:spPr>
        <p:txBody>
          <a:bodyPr>
            <a:spAutoFit/>
          </a:bodyPr>
          <a:lstStyle/>
          <a:p>
            <a:r>
              <a:rPr lang="en-US" altLang="zh-CN" dirty="0"/>
              <a:t>        </a:t>
            </a:r>
            <a:r>
              <a:rPr lang="zh-CN" altLang="en-US" dirty="0"/>
              <a:t>系统误差的处理通常有两种方法。</a:t>
            </a:r>
            <a:endParaRPr lang="zh-CN" altLang="en-US" dirty="0"/>
          </a:p>
        </p:txBody>
      </p:sp>
      <p:sp>
        <p:nvSpPr>
          <p:cNvPr id="142343" name="Text Box 7"/>
          <p:cNvSpPr txBox="1">
            <a:spLocks noChangeArrowheads="1"/>
          </p:cNvSpPr>
          <p:nvPr/>
        </p:nvSpPr>
        <p:spPr bwMode="auto">
          <a:xfrm>
            <a:off x="566738" y="1928808"/>
            <a:ext cx="8102600" cy="1643527"/>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1. </a:t>
            </a:r>
            <a:r>
              <a:rPr lang="zh-CN" altLang="en-US" dirty="0"/>
              <a:t>对于可以确定大小和符号的系统误差（称可定系统误差），可以在测量过程中采取措施消除或在测量中进行修正。</a:t>
            </a:r>
            <a:endParaRPr lang="zh-CN" altLang="en-US" dirty="0"/>
          </a:p>
        </p:txBody>
      </p:sp>
      <p:sp>
        <p:nvSpPr>
          <p:cNvPr id="142344" name="Text Box 8"/>
          <p:cNvSpPr txBox="1">
            <a:spLocks noChangeArrowheads="1"/>
          </p:cNvSpPr>
          <p:nvPr/>
        </p:nvSpPr>
        <p:spPr bwMode="auto">
          <a:xfrm>
            <a:off x="566738" y="3374114"/>
            <a:ext cx="8058150"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2.</a:t>
            </a:r>
            <a:r>
              <a:rPr lang="zh-CN" altLang="en-US" dirty="0"/>
              <a:t>对不能确切掌握其大小和符号的系统误差（称未定系统误差），一般只能估计其取值范围。</a:t>
            </a:r>
            <a:endParaRPr lang="zh-CN" alt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wipe(left)">
                                      <p:cBhvr>
                                        <p:cTn id="7" dur="1000"/>
                                        <p:tgtEl>
                                          <p:spTgt spid="1423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43"/>
                                        </p:tgtEl>
                                        <p:attrNameLst>
                                          <p:attrName>style.visibility</p:attrName>
                                        </p:attrNameLst>
                                      </p:cBhvr>
                                      <p:to>
                                        <p:strVal val="visible"/>
                                      </p:to>
                                    </p:set>
                                    <p:animEffect transition="in" filter="wipe(up)">
                                      <p:cBhvr>
                                        <p:cTn id="12" dur="2000"/>
                                        <p:tgtEl>
                                          <p:spTgt spid="1423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2344"/>
                                        </p:tgtEl>
                                        <p:attrNameLst>
                                          <p:attrName>style.visibility</p:attrName>
                                        </p:attrNameLst>
                                      </p:cBhvr>
                                      <p:to>
                                        <p:strVal val="visible"/>
                                      </p:to>
                                    </p:set>
                                    <p:animEffect transition="in" filter="wipe(up)">
                                      <p:cBhvr>
                                        <p:cTn id="17" dur="2000"/>
                                        <p:tgtEl>
                                          <p:spTgt spid="14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p:bldP spid="142343" grpId="0"/>
      <p:bldP spid="1423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B959C4BA-A349-4B57-BD8D-5B7ADA6E2022}" type="slidenum">
              <a:rPr lang="en-US" altLang="zh-CN"/>
            </a:fld>
            <a:endParaRPr lang="en-US" altLang="zh-CN"/>
          </a:p>
        </p:txBody>
      </p:sp>
      <p:sp>
        <p:nvSpPr>
          <p:cNvPr id="5142" name="Text Box 22"/>
          <p:cNvSpPr txBox="1">
            <a:spLocks noChangeArrowheads="1"/>
          </p:cNvSpPr>
          <p:nvPr/>
        </p:nvSpPr>
        <p:spPr bwMode="auto">
          <a:xfrm>
            <a:off x="522288" y="253604"/>
            <a:ext cx="3610284"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FF0000"/>
                </a:solidFill>
              </a:rPr>
              <a:t>二、随</a:t>
            </a:r>
            <a:r>
              <a:rPr lang="zh-CN" altLang="en-US" dirty="0">
                <a:solidFill>
                  <a:srgbClr val="FF0000"/>
                </a:solidFill>
              </a:rPr>
              <a:t>机误差的处理  </a:t>
            </a:r>
            <a:endParaRPr lang="zh-CN" altLang="en-US" dirty="0">
              <a:solidFill>
                <a:srgbClr val="FF0000"/>
              </a:solidFill>
            </a:endParaRPr>
          </a:p>
        </p:txBody>
      </p:sp>
      <p:sp>
        <p:nvSpPr>
          <p:cNvPr id="5143" name="Text Box 23"/>
          <p:cNvSpPr txBox="1">
            <a:spLocks noChangeArrowheads="1"/>
          </p:cNvSpPr>
          <p:nvPr/>
        </p:nvSpPr>
        <p:spPr bwMode="auto">
          <a:xfrm>
            <a:off x="565150" y="759619"/>
            <a:ext cx="3879588"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1.</a:t>
            </a:r>
            <a:r>
              <a:rPr lang="zh-CN" altLang="en-US" dirty="0">
                <a:solidFill>
                  <a:srgbClr val="0000FF"/>
                </a:solidFill>
              </a:rPr>
              <a:t>随机误差的统计规律  </a:t>
            </a:r>
            <a:endParaRPr lang="zh-CN" altLang="en-US" dirty="0">
              <a:solidFill>
                <a:srgbClr val="0000FF"/>
              </a:solidFill>
            </a:endParaRPr>
          </a:p>
        </p:txBody>
      </p:sp>
      <p:sp>
        <p:nvSpPr>
          <p:cNvPr id="5144" name="Text Box 24"/>
          <p:cNvSpPr txBox="1">
            <a:spLocks noChangeArrowheads="1"/>
          </p:cNvSpPr>
          <p:nvPr/>
        </p:nvSpPr>
        <p:spPr bwMode="auto">
          <a:xfrm>
            <a:off x="792164" y="1626394"/>
            <a:ext cx="1988045" cy="2160591"/>
          </a:xfrm>
          <a:prstGeom prst="rect">
            <a:avLst/>
          </a:prstGeom>
          <a:noFill/>
          <a:ln w="12700" cap="sq">
            <a:noFill/>
            <a:miter lim="800000"/>
            <a:headEnd type="none" w="sm" len="sm"/>
            <a:tailEnd type="none" w="sm" len="sm"/>
          </a:ln>
          <a:effectLst/>
        </p:spPr>
        <p:txBody>
          <a:bodyPr wrap="none">
            <a:spAutoFit/>
          </a:bodyPr>
          <a:lstStyle/>
          <a:p>
            <a:pPr>
              <a:lnSpc>
                <a:spcPct val="120000"/>
              </a:lnSpc>
            </a:pPr>
            <a:r>
              <a:rPr lang="en-US" altLang="zh-CN" dirty="0"/>
              <a:t>①</a:t>
            </a:r>
            <a:r>
              <a:rPr lang="zh-CN" altLang="en-US" dirty="0"/>
              <a:t>单峰性。</a:t>
            </a:r>
            <a:endParaRPr lang="zh-CN" altLang="en-US" dirty="0"/>
          </a:p>
          <a:p>
            <a:pPr>
              <a:lnSpc>
                <a:spcPct val="120000"/>
              </a:lnSpc>
            </a:pPr>
            <a:r>
              <a:rPr lang="zh-CN" altLang="en-US" dirty="0"/>
              <a:t>②对称性。</a:t>
            </a:r>
            <a:endParaRPr lang="zh-CN" altLang="en-US" dirty="0"/>
          </a:p>
          <a:p>
            <a:pPr>
              <a:lnSpc>
                <a:spcPct val="120000"/>
              </a:lnSpc>
            </a:pPr>
            <a:r>
              <a:rPr lang="zh-CN" altLang="en-US" dirty="0"/>
              <a:t>③有界性。</a:t>
            </a:r>
            <a:endParaRPr lang="zh-CN" altLang="en-US" dirty="0"/>
          </a:p>
          <a:p>
            <a:pPr>
              <a:lnSpc>
                <a:spcPct val="120000"/>
              </a:lnSpc>
            </a:pPr>
            <a:r>
              <a:rPr lang="zh-CN" altLang="en-US" dirty="0" smtClean="0"/>
              <a:t>④补偿</a:t>
            </a:r>
            <a:r>
              <a:rPr lang="zh-CN" altLang="en-US" dirty="0"/>
              <a:t>性。</a:t>
            </a:r>
            <a:endParaRPr lang="zh-CN" altLang="en-US" dirty="0"/>
          </a:p>
        </p:txBody>
      </p:sp>
      <p:grpSp>
        <p:nvGrpSpPr>
          <p:cNvPr id="5149" name="Group 29"/>
          <p:cNvGrpSpPr/>
          <p:nvPr/>
        </p:nvGrpSpPr>
        <p:grpSpPr bwMode="auto">
          <a:xfrm>
            <a:off x="3482976" y="1377554"/>
            <a:ext cx="4779963" cy="2528888"/>
            <a:chOff x="2194" y="1157"/>
            <a:chExt cx="3011" cy="2124"/>
          </a:xfrm>
        </p:grpSpPr>
        <p:sp>
          <p:nvSpPr>
            <p:cNvPr id="5145" name="Text Box 25"/>
            <p:cNvSpPr txBox="1">
              <a:spLocks noChangeArrowheads="1"/>
            </p:cNvSpPr>
            <p:nvPr/>
          </p:nvSpPr>
          <p:spPr bwMode="auto">
            <a:xfrm>
              <a:off x="2194" y="2893"/>
              <a:ext cx="3011" cy="388"/>
            </a:xfrm>
            <a:prstGeom prst="rect">
              <a:avLst/>
            </a:prstGeom>
            <a:solidFill>
              <a:srgbClr val="FFFFFF"/>
            </a:solidFill>
            <a:ln w="9525">
              <a:noFill/>
              <a:miter lim="800000"/>
            </a:ln>
            <a:effectLst/>
          </p:spPr>
          <p:txBody>
            <a:bodyPr>
              <a:spAutoFit/>
            </a:bodyPr>
            <a:lstStyle/>
            <a:p>
              <a:pPr algn="ctr"/>
              <a:r>
                <a:rPr lang="zh-CN" altLang="en-US" sz="2400"/>
                <a:t>偶然误差的正态分布曲线</a:t>
              </a:r>
              <a:endParaRPr lang="zh-CN" altLang="en-US"/>
            </a:p>
          </p:txBody>
        </p:sp>
        <p:pic>
          <p:nvPicPr>
            <p:cNvPr id="5146" name="Picture 26" descr="图片2"/>
            <p:cNvPicPr>
              <a:picLocks noChangeAspect="1" noChangeArrowheads="1"/>
            </p:cNvPicPr>
            <p:nvPr/>
          </p:nvPicPr>
          <p:blipFill>
            <a:blip r:embed="rId1" cstate="print"/>
            <a:srcRect/>
            <a:stretch>
              <a:fillRect/>
            </a:stretch>
          </p:blipFill>
          <p:spPr bwMode="auto">
            <a:xfrm>
              <a:off x="2311" y="1157"/>
              <a:ext cx="2894" cy="1712"/>
            </a:xfrm>
            <a:prstGeom prst="rect">
              <a:avLst/>
            </a:prstGeom>
            <a:noFill/>
          </p:spPr>
        </p:pic>
      </p:grpSp>
      <p:sp>
        <p:nvSpPr>
          <p:cNvPr id="5147" name="Text Box 27"/>
          <p:cNvSpPr txBox="1">
            <a:spLocks noChangeArrowheads="1"/>
          </p:cNvSpPr>
          <p:nvPr/>
        </p:nvSpPr>
        <p:spPr bwMode="auto">
          <a:xfrm>
            <a:off x="474663" y="3848100"/>
            <a:ext cx="184731" cy="523220"/>
          </a:xfrm>
          <a:prstGeom prst="rect">
            <a:avLst/>
          </a:prstGeom>
          <a:noFill/>
          <a:ln w="12700" cap="sq">
            <a:noFill/>
            <a:miter lim="800000"/>
            <a:headEnd type="none" w="sm" len="sm"/>
            <a:tailEnd type="none" w="sm" len="sm"/>
          </a:ln>
          <a:effectLst/>
        </p:spPr>
        <p:txBody>
          <a:bodyPr wrap="none">
            <a:spAutoFit/>
          </a:bodyPr>
          <a:lstStyle/>
          <a:p>
            <a:endParaRPr lang="zh-CN" altLang="zh-CN"/>
          </a:p>
        </p:txBody>
      </p:sp>
      <p:sp>
        <p:nvSpPr>
          <p:cNvPr id="5148" name="Text Box 28"/>
          <p:cNvSpPr txBox="1">
            <a:spLocks noChangeArrowheads="1"/>
          </p:cNvSpPr>
          <p:nvPr/>
        </p:nvSpPr>
        <p:spPr bwMode="auto">
          <a:xfrm>
            <a:off x="701675" y="3920728"/>
            <a:ext cx="8191500" cy="954107"/>
          </a:xfrm>
          <a:prstGeom prst="rect">
            <a:avLst/>
          </a:prstGeom>
          <a:noFill/>
          <a:ln w="9525">
            <a:noFill/>
            <a:miter lim="800000"/>
          </a:ln>
          <a:effectLst/>
        </p:spPr>
        <p:txBody>
          <a:bodyPr>
            <a:spAutoFit/>
          </a:bodyPr>
          <a:lstStyle/>
          <a:p>
            <a:r>
              <a:rPr lang="en-US" altLang="zh-CN" b="0"/>
              <a:t>        </a:t>
            </a:r>
            <a:r>
              <a:rPr lang="zh-CN" altLang="en-US"/>
              <a:t>图中横坐标为误差</a:t>
            </a:r>
            <a:r>
              <a:rPr lang="en-US" altLang="zh-CN" i="1"/>
              <a:t>δ</a:t>
            </a:r>
            <a:r>
              <a:rPr lang="zh-CN" altLang="en-US"/>
              <a:t>，纵坐标为误差的概率密度分布函数</a:t>
            </a:r>
            <a:r>
              <a:rPr lang="en-US" altLang="zh-CN"/>
              <a:t>ƒ(</a:t>
            </a:r>
            <a:r>
              <a:rPr lang="en-US" altLang="zh-CN" i="1"/>
              <a:t>δ</a:t>
            </a:r>
            <a:r>
              <a:rPr lang="en-US" altLang="zh-CN"/>
              <a:t>)</a:t>
            </a:r>
            <a:r>
              <a:rPr lang="zh-CN" altLang="en-US"/>
              <a:t>。</a:t>
            </a:r>
            <a:endParaRPr lang="zh-CN" alt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149"/>
                                        </p:tgtEl>
                                        <p:attrNameLst>
                                          <p:attrName>style.visibility</p:attrName>
                                        </p:attrNameLst>
                                      </p:cBhvr>
                                      <p:to>
                                        <p:strVal val="visible"/>
                                      </p:to>
                                    </p:set>
                                    <p:animEffect transition="in" filter="box(out)">
                                      <p:cBhvr>
                                        <p:cTn id="7" dur="1000"/>
                                        <p:tgtEl>
                                          <p:spTgt spid="5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44"/>
                                        </p:tgtEl>
                                        <p:attrNameLst>
                                          <p:attrName>style.visibility</p:attrName>
                                        </p:attrNameLst>
                                      </p:cBhvr>
                                      <p:to>
                                        <p:strVal val="visible"/>
                                      </p:to>
                                    </p:set>
                                    <p:animEffect transition="in" filter="wipe(up)">
                                      <p:cBhvr>
                                        <p:cTn id="12" dur="2000"/>
                                        <p:tgtEl>
                                          <p:spTgt spid="5144"/>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148"/>
                                        </p:tgtEl>
                                        <p:attrNameLst>
                                          <p:attrName>style.visibility</p:attrName>
                                        </p:attrNameLst>
                                      </p:cBhvr>
                                      <p:to>
                                        <p:strVal val="visible"/>
                                      </p:to>
                                    </p:set>
                                    <p:animEffect transition="in" filter="wipe(left)">
                                      <p:cBhvr>
                                        <p:cTn id="16" dur="1000"/>
                                        <p:tgtEl>
                                          <p:spTgt spid="5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4" grpId="0"/>
      <p:bldP spid="51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0FC63637-804B-4967-B46E-905D075AF51B}" type="slidenum">
              <a:rPr lang="en-US" altLang="zh-CN"/>
            </a:fld>
            <a:endParaRPr lang="en-US" altLang="zh-CN"/>
          </a:p>
        </p:txBody>
      </p:sp>
      <p:sp>
        <p:nvSpPr>
          <p:cNvPr id="6166" name="Text Box 22"/>
          <p:cNvSpPr txBox="1">
            <a:spLocks noChangeArrowheads="1"/>
          </p:cNvSpPr>
          <p:nvPr/>
        </p:nvSpPr>
        <p:spPr bwMode="auto">
          <a:xfrm>
            <a:off x="428596" y="142858"/>
            <a:ext cx="3158237"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2.</a:t>
            </a:r>
            <a:r>
              <a:rPr lang="zh-CN" altLang="en-US" dirty="0">
                <a:solidFill>
                  <a:srgbClr val="0000FF"/>
                </a:solidFill>
              </a:rPr>
              <a:t>随机误差的估算  </a:t>
            </a:r>
            <a:endParaRPr lang="zh-CN" altLang="en-US" dirty="0">
              <a:solidFill>
                <a:srgbClr val="0000FF"/>
              </a:solidFill>
            </a:endParaRPr>
          </a:p>
        </p:txBody>
      </p:sp>
      <p:sp>
        <p:nvSpPr>
          <p:cNvPr id="6167" name="Text Box 23"/>
          <p:cNvSpPr txBox="1">
            <a:spLocks noChangeArrowheads="1"/>
          </p:cNvSpPr>
          <p:nvPr/>
        </p:nvSpPr>
        <p:spPr bwMode="auto">
          <a:xfrm>
            <a:off x="428596" y="642924"/>
            <a:ext cx="8237538"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在实际测量中，测量次数总是有限的，而且被测量的真值是未知的，对其的处理只能进行估算。 </a:t>
            </a:r>
            <a:endParaRPr lang="zh-CN" altLang="en-US" dirty="0"/>
          </a:p>
        </p:txBody>
      </p:sp>
      <p:sp>
        <p:nvSpPr>
          <p:cNvPr id="6168" name="Text Box 24"/>
          <p:cNvSpPr txBox="1">
            <a:spLocks noChangeArrowheads="1"/>
          </p:cNvSpPr>
          <p:nvPr/>
        </p:nvSpPr>
        <p:spPr bwMode="auto">
          <a:xfrm>
            <a:off x="296863" y="1593057"/>
            <a:ext cx="3068469" cy="523220"/>
          </a:xfrm>
          <a:prstGeom prst="rect">
            <a:avLst/>
          </a:prstGeom>
          <a:noFill/>
          <a:ln w="12700" cap="sq">
            <a:noFill/>
            <a:miter lim="800000"/>
            <a:headEnd type="none" w="sm" len="sm"/>
            <a:tailEnd type="none" w="sm" len="sm"/>
          </a:ln>
          <a:effectLst/>
        </p:spPr>
        <p:txBody>
          <a:bodyPr wrap="none">
            <a:spAutoFit/>
          </a:bodyPr>
          <a:lstStyle/>
          <a:p>
            <a:r>
              <a:rPr lang="zh-CN" altLang="en-US">
                <a:solidFill>
                  <a:srgbClr val="CC0000"/>
                </a:solidFill>
              </a:rPr>
              <a:t>（</a:t>
            </a:r>
            <a:r>
              <a:rPr lang="en-US" altLang="zh-CN">
                <a:solidFill>
                  <a:srgbClr val="CC0000"/>
                </a:solidFill>
              </a:rPr>
              <a:t>1</a:t>
            </a:r>
            <a:r>
              <a:rPr lang="zh-CN" altLang="en-US">
                <a:solidFill>
                  <a:srgbClr val="CC0000"/>
                </a:solidFill>
              </a:rPr>
              <a:t>）算术平均值  </a:t>
            </a:r>
            <a:endParaRPr lang="zh-CN" altLang="en-US">
              <a:solidFill>
                <a:srgbClr val="CC0000"/>
              </a:solidFill>
            </a:endParaRPr>
          </a:p>
        </p:txBody>
      </p:sp>
      <p:sp>
        <p:nvSpPr>
          <p:cNvPr id="6170" name="Rectangle 26"/>
          <p:cNvSpPr>
            <a:spLocks noChangeArrowheads="1"/>
          </p:cNvSpPr>
          <p:nvPr/>
        </p:nvSpPr>
        <p:spPr bwMode="auto">
          <a:xfrm>
            <a:off x="0" y="2411016"/>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6169" name="Object 25"/>
          <p:cNvGraphicFramePr>
            <a:graphicFrameLocks noChangeAspect="1"/>
          </p:cNvGraphicFramePr>
          <p:nvPr/>
        </p:nvGraphicFramePr>
        <p:xfrm>
          <a:off x="3222625" y="2875534"/>
          <a:ext cx="2114550" cy="1065609"/>
        </p:xfrm>
        <a:graphic>
          <a:graphicData uri="http://schemas.openxmlformats.org/presentationml/2006/ole">
            <mc:AlternateContent xmlns:mc="http://schemas.openxmlformats.org/markup-compatibility/2006">
              <mc:Choice xmlns:v="urn:schemas-microsoft-com:vml" Requires="v">
                <p:oleObj spid="_x0000_s6199" name="公式" r:id="rId1" imgW="20320000" imgH="13817600" progId="Equation.3">
                  <p:embed/>
                </p:oleObj>
              </mc:Choice>
              <mc:Fallback>
                <p:oleObj name="公式" r:id="rId1" imgW="20320000" imgH="13817600" progId="Equation.3">
                  <p:embed/>
                  <p:pic>
                    <p:nvPicPr>
                      <p:cNvPr id="0"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25" y="2875534"/>
                        <a:ext cx="2114550" cy="106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1" name="Text Box 27"/>
          <p:cNvSpPr txBox="1">
            <a:spLocks noChangeArrowheads="1"/>
          </p:cNvSpPr>
          <p:nvPr/>
        </p:nvSpPr>
        <p:spPr bwMode="auto">
          <a:xfrm>
            <a:off x="476250" y="2020491"/>
            <a:ext cx="8237538"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a:t>        </a:t>
            </a:r>
            <a:r>
              <a:rPr lang="zh-CN" altLang="en-US"/>
              <a:t>在相同条件下对某一物理量进行了</a:t>
            </a:r>
            <a:r>
              <a:rPr lang="en-US" altLang="zh-CN" i="1"/>
              <a:t>n</a:t>
            </a:r>
            <a:r>
              <a:rPr lang="zh-CN" altLang="en-US"/>
              <a:t>次直接测量，测量值为</a:t>
            </a:r>
            <a:r>
              <a:rPr lang="en-US" altLang="zh-CN" i="1"/>
              <a:t>x</a:t>
            </a:r>
            <a:r>
              <a:rPr lang="en-US" altLang="zh-CN" baseline="-25000"/>
              <a:t>1</a:t>
            </a:r>
            <a:r>
              <a:rPr lang="zh-CN" altLang="en-US"/>
              <a:t>，</a:t>
            </a:r>
            <a:r>
              <a:rPr lang="en-US" altLang="zh-CN" i="1"/>
              <a:t>x</a:t>
            </a:r>
            <a:r>
              <a:rPr lang="en-US" altLang="zh-CN" baseline="-25000"/>
              <a:t>2</a:t>
            </a:r>
            <a:r>
              <a:rPr lang="zh-CN" altLang="en-US"/>
              <a:t>，</a:t>
            </a:r>
            <a:r>
              <a:rPr lang="en-US" altLang="zh-CN"/>
              <a:t>…</a:t>
            </a:r>
            <a:r>
              <a:rPr lang="zh-CN" altLang="en-US"/>
              <a:t>，</a:t>
            </a:r>
            <a:r>
              <a:rPr lang="en-US" altLang="zh-CN" i="1"/>
              <a:t>x</a:t>
            </a:r>
            <a:r>
              <a:rPr lang="en-US" altLang="zh-CN" baseline="-25000"/>
              <a:t>i</a:t>
            </a:r>
            <a:r>
              <a:rPr lang="en-US" altLang="zh-CN"/>
              <a:t>…</a:t>
            </a:r>
            <a:r>
              <a:rPr lang="zh-CN" altLang="en-US"/>
              <a:t>，</a:t>
            </a:r>
            <a:r>
              <a:rPr lang="en-US" altLang="zh-CN" i="1"/>
              <a:t>x</a:t>
            </a:r>
            <a:r>
              <a:rPr lang="en-US" altLang="zh-CN" baseline="-25000"/>
              <a:t>n</a:t>
            </a:r>
            <a:r>
              <a:rPr lang="zh-CN" altLang="en-US"/>
              <a:t>，算术平均值为 </a:t>
            </a:r>
            <a:endParaRPr lang="zh-CN" altLang="en-US"/>
          </a:p>
        </p:txBody>
      </p:sp>
      <p:grpSp>
        <p:nvGrpSpPr>
          <p:cNvPr id="6177" name="Group 33"/>
          <p:cNvGrpSpPr/>
          <p:nvPr/>
        </p:nvGrpSpPr>
        <p:grpSpPr bwMode="auto">
          <a:xfrm>
            <a:off x="431801" y="4023163"/>
            <a:ext cx="8462963" cy="1126332"/>
            <a:chOff x="272" y="3436"/>
            <a:chExt cx="5331" cy="946"/>
          </a:xfrm>
        </p:grpSpPr>
        <p:sp>
          <p:nvSpPr>
            <p:cNvPr id="6172" name="Text Box 28"/>
            <p:cNvSpPr txBox="1">
              <a:spLocks noChangeArrowheads="1"/>
            </p:cNvSpPr>
            <p:nvPr/>
          </p:nvSpPr>
          <p:spPr bwMode="auto">
            <a:xfrm>
              <a:off x="272" y="3436"/>
              <a:ext cx="5331" cy="946"/>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可以证明，当</a:t>
              </a:r>
              <a:r>
                <a:rPr lang="en-US" altLang="zh-CN" i="1" dirty="0"/>
                <a:t>n</a:t>
              </a:r>
              <a:r>
                <a:rPr lang="en-US" altLang="zh-CN" dirty="0"/>
                <a:t>→∞</a:t>
              </a:r>
              <a:r>
                <a:rPr lang="zh-CN" altLang="en-US" dirty="0"/>
                <a:t>时，  与</a:t>
              </a:r>
              <a:r>
                <a:rPr lang="en-US" altLang="zh-CN" i="1" dirty="0"/>
                <a:t>x</a:t>
              </a:r>
              <a:r>
                <a:rPr lang="zh-CN" altLang="en-US" baseline="-25000" dirty="0"/>
                <a:t>真</a:t>
              </a:r>
              <a:r>
                <a:rPr lang="zh-CN" altLang="en-US" dirty="0"/>
                <a:t>趋于重合；当</a:t>
              </a:r>
              <a:r>
                <a:rPr lang="en-US" altLang="zh-CN" i="1" dirty="0"/>
                <a:t>n</a:t>
              </a:r>
              <a:r>
                <a:rPr lang="zh-CN" altLang="en-US" dirty="0"/>
                <a:t>为有限次数时，    为真值的最佳值估计值。</a:t>
              </a:r>
              <a:endParaRPr lang="zh-CN" altLang="en-US" dirty="0"/>
            </a:p>
          </p:txBody>
        </p:sp>
        <p:graphicFrame>
          <p:nvGraphicFramePr>
            <p:cNvPr id="6173" name="Object 29"/>
            <p:cNvGraphicFramePr>
              <a:graphicFrameLocks noChangeAspect="1"/>
            </p:cNvGraphicFramePr>
            <p:nvPr/>
          </p:nvGraphicFramePr>
          <p:xfrm>
            <a:off x="3022" y="3565"/>
            <a:ext cx="231" cy="272"/>
          </p:xfrm>
          <a:graphic>
            <a:graphicData uri="http://schemas.openxmlformats.org/presentationml/2006/ole">
              <mc:AlternateContent xmlns:mc="http://schemas.openxmlformats.org/markup-compatibility/2006">
                <mc:Choice xmlns:v="urn:schemas-microsoft-com:vml" Requires="v">
                  <p:oleObj spid="_x0000_s6200" name="公式" r:id="rId3" imgW="139700" imgH="165100" progId="Equation.3">
                    <p:embed/>
                  </p:oleObj>
                </mc:Choice>
                <mc:Fallback>
                  <p:oleObj name="公式" r:id="rId3" imgW="139700" imgH="1651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 y="3565"/>
                          <a:ext cx="23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 name="Object 30"/>
            <p:cNvGraphicFramePr>
              <a:graphicFrameLocks noChangeAspect="1"/>
            </p:cNvGraphicFramePr>
            <p:nvPr/>
          </p:nvGraphicFramePr>
          <p:xfrm>
            <a:off x="1689" y="3985"/>
            <a:ext cx="231" cy="272"/>
          </p:xfrm>
          <a:graphic>
            <a:graphicData uri="http://schemas.openxmlformats.org/presentationml/2006/ole">
              <mc:AlternateContent xmlns:mc="http://schemas.openxmlformats.org/markup-compatibility/2006">
                <mc:Choice xmlns:v="urn:schemas-microsoft-com:vml" Requires="v">
                  <p:oleObj spid="_x0000_s6201" name="公式" r:id="rId5" imgW="139700" imgH="165100" progId="Equation.3">
                    <p:embed/>
                  </p:oleObj>
                </mc:Choice>
                <mc:Fallback>
                  <p:oleObj name="公式" r:id="rId5" imgW="139700" imgH="1651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 y="3985"/>
                          <a:ext cx="23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67"/>
                                        </p:tgtEl>
                                        <p:attrNameLst>
                                          <p:attrName>style.visibility</p:attrName>
                                        </p:attrNameLst>
                                      </p:cBhvr>
                                      <p:to>
                                        <p:strVal val="visible"/>
                                      </p:to>
                                    </p:set>
                                    <p:animEffect transition="in" filter="wipe(up)">
                                      <p:cBhvr>
                                        <p:cTn id="7" dur="2000"/>
                                        <p:tgtEl>
                                          <p:spTgt spid="61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68"/>
                                        </p:tgtEl>
                                        <p:attrNameLst>
                                          <p:attrName>style.visibility</p:attrName>
                                        </p:attrNameLst>
                                      </p:cBhvr>
                                      <p:to>
                                        <p:strVal val="visible"/>
                                      </p:to>
                                    </p:set>
                                    <p:animEffect transition="in" filter="wipe(left)">
                                      <p:cBhvr>
                                        <p:cTn id="12" dur="1000"/>
                                        <p:tgtEl>
                                          <p:spTgt spid="61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71"/>
                                        </p:tgtEl>
                                        <p:attrNameLst>
                                          <p:attrName>style.visibility</p:attrName>
                                        </p:attrNameLst>
                                      </p:cBhvr>
                                      <p:to>
                                        <p:strVal val="visible"/>
                                      </p:to>
                                    </p:set>
                                    <p:animEffect transition="in" filter="wipe(up)">
                                      <p:cBhvr>
                                        <p:cTn id="17" dur="2000"/>
                                        <p:tgtEl>
                                          <p:spTgt spid="617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169"/>
                                        </p:tgtEl>
                                        <p:attrNameLst>
                                          <p:attrName>style.visibility</p:attrName>
                                        </p:attrNameLst>
                                      </p:cBhvr>
                                      <p:to>
                                        <p:strVal val="visible"/>
                                      </p:to>
                                    </p:set>
                                    <p:animEffect transition="in" filter="box(in)">
                                      <p:cBhvr>
                                        <p:cTn id="22" dur="500"/>
                                        <p:tgtEl>
                                          <p:spTgt spid="61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77"/>
                                        </p:tgtEl>
                                        <p:attrNameLst>
                                          <p:attrName>style.visibility</p:attrName>
                                        </p:attrNameLst>
                                      </p:cBhvr>
                                      <p:to>
                                        <p:strVal val="visible"/>
                                      </p:to>
                                    </p:set>
                                    <p:animEffect transition="in" filter="wipe(up)">
                                      <p:cBhvr>
                                        <p:cTn id="27" dur="2000"/>
                                        <p:tgtEl>
                                          <p:spTgt spid="6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7" grpId="0"/>
      <p:bldP spid="6168" grpId="0"/>
      <p:bldP spid="61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FFA3F5F5-B1E9-4EF0-BDA2-649FFF36794F}" type="slidenum">
              <a:rPr lang="en-US" altLang="zh-CN"/>
            </a:fld>
            <a:endParaRPr lang="en-US" altLang="zh-CN"/>
          </a:p>
        </p:txBody>
      </p:sp>
      <p:sp>
        <p:nvSpPr>
          <p:cNvPr id="7186" name="Text Box 18"/>
          <p:cNvSpPr txBox="1">
            <a:spLocks noChangeArrowheads="1"/>
          </p:cNvSpPr>
          <p:nvPr/>
        </p:nvSpPr>
        <p:spPr bwMode="auto">
          <a:xfrm>
            <a:off x="250825" y="359569"/>
            <a:ext cx="3429144" cy="523220"/>
          </a:xfrm>
          <a:prstGeom prst="rect">
            <a:avLst/>
          </a:prstGeom>
          <a:noFill/>
          <a:ln w="12700" cap="sq">
            <a:noFill/>
            <a:miter lim="800000"/>
            <a:headEnd type="none" w="sm" len="sm"/>
            <a:tailEnd type="none" w="sm" len="sm"/>
          </a:ln>
          <a:effectLst/>
        </p:spPr>
        <p:txBody>
          <a:bodyPr wrap="none">
            <a:spAutoFit/>
          </a:bodyPr>
          <a:lstStyle/>
          <a:p>
            <a:r>
              <a:rPr lang="zh-CN" altLang="en-US" dirty="0">
                <a:solidFill>
                  <a:srgbClr val="CC0000"/>
                </a:solidFill>
              </a:rPr>
              <a:t>（</a:t>
            </a:r>
            <a:r>
              <a:rPr lang="en-US" altLang="zh-CN" dirty="0">
                <a:solidFill>
                  <a:srgbClr val="CC0000"/>
                </a:solidFill>
              </a:rPr>
              <a:t>2</a:t>
            </a:r>
            <a:r>
              <a:rPr lang="zh-CN" altLang="en-US" dirty="0">
                <a:solidFill>
                  <a:srgbClr val="CC0000"/>
                </a:solidFill>
              </a:rPr>
              <a:t>）算术平均偏差  </a:t>
            </a:r>
            <a:endParaRPr lang="zh-CN" altLang="en-US" dirty="0">
              <a:solidFill>
                <a:srgbClr val="CC0000"/>
              </a:solidFill>
            </a:endParaRPr>
          </a:p>
        </p:txBody>
      </p:sp>
      <p:sp>
        <p:nvSpPr>
          <p:cNvPr id="7187" name="Text Box 19"/>
          <p:cNvSpPr txBox="1">
            <a:spLocks noChangeArrowheads="1"/>
          </p:cNvSpPr>
          <p:nvPr/>
        </p:nvSpPr>
        <p:spPr bwMode="auto">
          <a:xfrm>
            <a:off x="431801" y="878682"/>
            <a:ext cx="8461375"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测量值与算术平均值之差为</a:t>
            </a:r>
            <a:r>
              <a:rPr lang="zh-CN" altLang="en-US" dirty="0">
                <a:solidFill>
                  <a:srgbClr val="CC0000"/>
                </a:solidFill>
              </a:rPr>
              <a:t>偏差</a:t>
            </a:r>
            <a:r>
              <a:rPr lang="zh-CN" altLang="en-US" dirty="0"/>
              <a:t>，偏差又称为</a:t>
            </a:r>
            <a:r>
              <a:rPr lang="zh-CN" altLang="en-US" dirty="0">
                <a:solidFill>
                  <a:srgbClr val="CC0000"/>
                </a:solidFill>
              </a:rPr>
              <a:t>残差</a:t>
            </a:r>
            <a:r>
              <a:rPr lang="zh-CN" altLang="en-US" dirty="0"/>
              <a:t>，并把它们的平均值定义为</a:t>
            </a:r>
            <a:r>
              <a:rPr lang="zh-CN" altLang="en-US" dirty="0">
                <a:solidFill>
                  <a:srgbClr val="CC0000"/>
                </a:solidFill>
              </a:rPr>
              <a:t>算术平均偏差</a:t>
            </a:r>
            <a:r>
              <a:rPr lang="zh-CN" altLang="en-US" dirty="0"/>
              <a:t>。</a:t>
            </a:r>
            <a:endParaRPr lang="zh-CN" altLang="en-US" dirty="0"/>
          </a:p>
        </p:txBody>
      </p:sp>
      <p:sp>
        <p:nvSpPr>
          <p:cNvPr id="7189" name="Rectangle 21"/>
          <p:cNvSpPr>
            <a:spLocks noChangeArrowheads="1"/>
          </p:cNvSpPr>
          <p:nvPr/>
        </p:nvSpPr>
        <p:spPr bwMode="auto">
          <a:xfrm>
            <a:off x="0" y="2403872"/>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7188" name="Object 20"/>
          <p:cNvGraphicFramePr>
            <a:graphicFrameLocks noChangeAspect="1"/>
          </p:cNvGraphicFramePr>
          <p:nvPr/>
        </p:nvGraphicFramePr>
        <p:xfrm>
          <a:off x="2979738" y="1997937"/>
          <a:ext cx="2690812" cy="935831"/>
        </p:xfrm>
        <a:graphic>
          <a:graphicData uri="http://schemas.openxmlformats.org/presentationml/2006/ole">
            <mc:AlternateContent xmlns:mc="http://schemas.openxmlformats.org/markup-compatibility/2006">
              <mc:Choice xmlns:v="urn:schemas-microsoft-com:vml" Requires="v">
                <p:oleObj spid="_x0000_s7197" name="公式" r:id="rId1" imgW="30886400" imgH="14224000" progId="Equation.DSMT4">
                  <p:embed/>
                </p:oleObj>
              </mc:Choice>
              <mc:Fallback>
                <p:oleObj name="公式" r:id="rId1" imgW="30886400" imgH="14224000" progId="Equation.DSMT4">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1997937"/>
                        <a:ext cx="2690812" cy="9358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0" name="Text Box 22"/>
          <p:cNvSpPr txBox="1">
            <a:spLocks noChangeArrowheads="1"/>
          </p:cNvSpPr>
          <p:nvPr/>
        </p:nvSpPr>
        <p:spPr bwMode="auto">
          <a:xfrm>
            <a:off x="431800" y="3314332"/>
            <a:ext cx="8281988" cy="1643527"/>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上式考虑了全体偏差的贡献，由于真值无法得到，因此误差也就无法知道，只能用偏差代替误差计算。 </a:t>
            </a:r>
            <a:endParaRPr lang="zh-CN" alt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87"/>
                                        </p:tgtEl>
                                        <p:attrNameLst>
                                          <p:attrName>style.visibility</p:attrName>
                                        </p:attrNameLst>
                                      </p:cBhvr>
                                      <p:to>
                                        <p:strVal val="visible"/>
                                      </p:to>
                                    </p:set>
                                    <p:animEffect transition="in" filter="wipe(up)">
                                      <p:cBhvr>
                                        <p:cTn id="7" dur="1000"/>
                                        <p:tgtEl>
                                          <p:spTgt spid="71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188"/>
                                        </p:tgtEl>
                                        <p:attrNameLst>
                                          <p:attrName>style.visibility</p:attrName>
                                        </p:attrNameLst>
                                      </p:cBhvr>
                                      <p:to>
                                        <p:strVal val="visible"/>
                                      </p:to>
                                    </p:set>
                                    <p:animEffect transition="in" filter="box(out)">
                                      <p:cBhvr>
                                        <p:cTn id="12" dur="500"/>
                                        <p:tgtEl>
                                          <p:spTgt spid="718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190"/>
                                        </p:tgtEl>
                                        <p:attrNameLst>
                                          <p:attrName>style.visibility</p:attrName>
                                        </p:attrNameLst>
                                      </p:cBhvr>
                                      <p:to>
                                        <p:strVal val="visible"/>
                                      </p:to>
                                    </p:set>
                                    <p:animEffect transition="in" filter="wipe(up)">
                                      <p:cBhvr>
                                        <p:cTn id="16" dur="2000"/>
                                        <p:tgtEl>
                                          <p:spTgt spid="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7" grpId="0"/>
      <p:bldP spid="71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FD460338-20E9-4307-A8C6-636872FD4F2E}" type="slidenum">
              <a:rPr lang="en-US" altLang="zh-CN"/>
            </a:fld>
            <a:endParaRPr lang="en-US" altLang="zh-CN"/>
          </a:p>
        </p:txBody>
      </p:sp>
      <p:sp>
        <p:nvSpPr>
          <p:cNvPr id="8213" name="Text Box 21"/>
          <p:cNvSpPr txBox="1">
            <a:spLocks noChangeArrowheads="1"/>
          </p:cNvSpPr>
          <p:nvPr/>
        </p:nvSpPr>
        <p:spPr bwMode="auto">
          <a:xfrm>
            <a:off x="609600" y="377757"/>
            <a:ext cx="3518912"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3.</a:t>
            </a:r>
            <a:r>
              <a:rPr lang="zh-CN" altLang="en-US" dirty="0">
                <a:solidFill>
                  <a:srgbClr val="0000FF"/>
                </a:solidFill>
              </a:rPr>
              <a:t>测量列的标准偏差  </a:t>
            </a:r>
            <a:endParaRPr lang="zh-CN" altLang="en-US" dirty="0">
              <a:solidFill>
                <a:srgbClr val="0000FF"/>
              </a:solidFill>
            </a:endParaRPr>
          </a:p>
        </p:txBody>
      </p:sp>
      <p:sp>
        <p:nvSpPr>
          <p:cNvPr id="8215" name="Rectangle 23"/>
          <p:cNvSpPr>
            <a:spLocks noChangeArrowheads="1"/>
          </p:cNvSpPr>
          <p:nvPr/>
        </p:nvSpPr>
        <p:spPr bwMode="auto">
          <a:xfrm>
            <a:off x="0" y="2325291"/>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8214" name="Object 22"/>
          <p:cNvGraphicFramePr>
            <a:graphicFrameLocks noChangeAspect="1"/>
          </p:cNvGraphicFramePr>
          <p:nvPr/>
        </p:nvGraphicFramePr>
        <p:xfrm>
          <a:off x="3086100" y="1221601"/>
          <a:ext cx="2565400" cy="1078706"/>
        </p:xfrm>
        <a:graphic>
          <a:graphicData uri="http://schemas.openxmlformats.org/presentationml/2006/ole">
            <mc:AlternateContent xmlns:mc="http://schemas.openxmlformats.org/markup-compatibility/2006">
              <mc:Choice xmlns:v="urn:schemas-microsoft-com:vml" Requires="v">
                <p:oleObj spid="_x0000_s8263" name="公式" r:id="rId1" imgW="37388800" imgH="21132800" progId="Equation.3">
                  <p:embed/>
                </p:oleObj>
              </mc:Choice>
              <mc:Fallback>
                <p:oleObj name="公式" r:id="rId1" imgW="37388800" imgH="21132800" progId="Equation.3">
                  <p:embed/>
                  <p:pic>
                    <p:nvPicPr>
                      <p:cNvPr id="0"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221601"/>
                        <a:ext cx="2565400" cy="10787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8" name="Rectangle 26"/>
          <p:cNvSpPr>
            <a:spLocks noChangeArrowheads="1"/>
          </p:cNvSpPr>
          <p:nvPr/>
        </p:nvSpPr>
        <p:spPr bwMode="auto">
          <a:xfrm>
            <a:off x="0" y="2518172"/>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pSp>
        <p:nvGrpSpPr>
          <p:cNvPr id="16" name="组合 15"/>
          <p:cNvGrpSpPr/>
          <p:nvPr/>
        </p:nvGrpSpPr>
        <p:grpSpPr>
          <a:xfrm>
            <a:off x="654051" y="2571190"/>
            <a:ext cx="8328025" cy="2160984"/>
            <a:chOff x="654050" y="3428252"/>
            <a:chExt cx="8328025" cy="2881313"/>
          </a:xfrm>
        </p:grpSpPr>
        <p:grpSp>
          <p:nvGrpSpPr>
            <p:cNvPr id="8219" name="Group 27"/>
            <p:cNvGrpSpPr/>
            <p:nvPr/>
          </p:nvGrpSpPr>
          <p:grpSpPr bwMode="auto">
            <a:xfrm>
              <a:off x="654050" y="3428252"/>
              <a:ext cx="8328025" cy="2881313"/>
              <a:chOff x="412" y="1599"/>
              <a:chExt cx="5246" cy="1815"/>
            </a:xfrm>
          </p:grpSpPr>
          <p:sp>
            <p:nvSpPr>
              <p:cNvPr id="8216" name="Text Box 24"/>
              <p:cNvSpPr txBox="1">
                <a:spLocks noChangeArrowheads="1"/>
              </p:cNvSpPr>
              <p:nvPr/>
            </p:nvSpPr>
            <p:spPr bwMode="auto">
              <a:xfrm>
                <a:off x="412" y="1599"/>
                <a:ext cx="5246" cy="1815"/>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反映了各次测量结果的分散程度，表示在同一条件下任作一次测量</a:t>
                </a:r>
                <a:r>
                  <a:rPr lang="en-US" altLang="zh-CN" dirty="0"/>
                  <a:t>,</a:t>
                </a:r>
                <a:r>
                  <a:rPr lang="zh-CN" altLang="en-US" dirty="0"/>
                  <a:t>所得测量值有</a:t>
                </a:r>
                <a:r>
                  <a:rPr lang="en-US" altLang="zh-CN" dirty="0"/>
                  <a:t>68.3%</a:t>
                </a:r>
                <a:r>
                  <a:rPr lang="zh-CN" altLang="en-US" dirty="0"/>
                  <a:t>的概率会落</a:t>
                </a:r>
                <a:r>
                  <a:rPr lang="zh-CN" altLang="en-US" dirty="0" smtClean="0"/>
                  <a:t>在                         范围</a:t>
                </a:r>
                <a:r>
                  <a:rPr lang="zh-CN" altLang="en-US" dirty="0"/>
                  <a:t>内</a:t>
                </a:r>
                <a:r>
                  <a:rPr lang="zh-CN" altLang="en-US" dirty="0" smtClean="0"/>
                  <a:t>。    值</a:t>
                </a:r>
                <a:r>
                  <a:rPr lang="zh-CN" altLang="en-US" dirty="0"/>
                  <a:t>大，表明测量列的分散性大</a:t>
                </a:r>
                <a:r>
                  <a:rPr lang="zh-CN" altLang="en-US" dirty="0" smtClean="0"/>
                  <a:t>；     值</a:t>
                </a:r>
                <a:r>
                  <a:rPr lang="zh-CN" altLang="en-US" dirty="0"/>
                  <a:t>小</a:t>
                </a:r>
                <a:r>
                  <a:rPr lang="en-US" altLang="zh-CN" dirty="0" smtClean="0"/>
                  <a:t>, </a:t>
                </a:r>
                <a:r>
                  <a:rPr lang="zh-CN" altLang="en-US" dirty="0" smtClean="0"/>
                  <a:t>则</a:t>
                </a:r>
                <a:r>
                  <a:rPr lang="zh-CN" altLang="en-US" dirty="0"/>
                  <a:t>测量的精密度高。</a:t>
                </a:r>
                <a:endParaRPr lang="zh-CN" altLang="en-US" dirty="0"/>
              </a:p>
            </p:txBody>
          </p:sp>
          <p:graphicFrame>
            <p:nvGraphicFramePr>
              <p:cNvPr id="8217" name="Object 25"/>
              <p:cNvGraphicFramePr>
                <a:graphicFrameLocks noChangeAspect="1"/>
              </p:cNvGraphicFramePr>
              <p:nvPr/>
            </p:nvGraphicFramePr>
            <p:xfrm>
              <a:off x="495" y="1779"/>
              <a:ext cx="198" cy="186"/>
            </p:xfrm>
            <a:graphic>
              <a:graphicData uri="http://schemas.openxmlformats.org/presentationml/2006/ole">
                <mc:AlternateContent xmlns:mc="http://schemas.openxmlformats.org/markup-compatibility/2006">
                  <mc:Choice xmlns:v="urn:schemas-microsoft-com:vml" Requires="v">
                    <p:oleObj spid="_x0000_s8264" name="公式" r:id="rId3" imgW="152400" imgH="139700" progId="Equation.3">
                      <p:embed/>
                    </p:oleObj>
                  </mc:Choice>
                  <mc:Fallback>
                    <p:oleObj name="公式" r:id="rId3" imgW="152400" imgH="139700"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 y="1779"/>
                            <a:ext cx="19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 name="Object 22"/>
            <p:cNvGraphicFramePr>
              <a:graphicFrameLocks noChangeAspect="1"/>
            </p:cNvGraphicFramePr>
            <p:nvPr/>
          </p:nvGraphicFramePr>
          <p:xfrm>
            <a:off x="1142975" y="4857759"/>
            <a:ext cx="2251075" cy="508000"/>
          </p:xfrm>
          <a:graphic>
            <a:graphicData uri="http://schemas.openxmlformats.org/presentationml/2006/ole">
              <mc:AlternateContent xmlns:mc="http://schemas.openxmlformats.org/markup-compatibility/2006">
                <mc:Choice xmlns:v="urn:schemas-microsoft-com:vml" Requires="v">
                  <p:oleObj spid="_x0000_s8265" name="公式" r:id="rId5" imgW="901065" imgH="203200" progId="Equation.3">
                    <p:embed/>
                  </p:oleObj>
                </mc:Choice>
                <mc:Fallback>
                  <p:oleObj name="公式" r:id="rId5" imgW="901065" imgH="203200"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975" y="4857759"/>
                          <a:ext cx="22510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5"/>
            <p:cNvGraphicFramePr>
              <a:graphicFrameLocks noChangeAspect="1"/>
            </p:cNvGraphicFramePr>
            <p:nvPr/>
          </p:nvGraphicFramePr>
          <p:xfrm>
            <a:off x="2285983" y="5715015"/>
            <a:ext cx="314325" cy="295275"/>
          </p:xfrm>
          <a:graphic>
            <a:graphicData uri="http://schemas.openxmlformats.org/presentationml/2006/ole">
              <mc:AlternateContent xmlns:mc="http://schemas.openxmlformats.org/markup-compatibility/2006">
                <mc:Choice xmlns:v="urn:schemas-microsoft-com:vml" Requires="v">
                  <p:oleObj spid="_x0000_s8266" name="公式" r:id="rId7" imgW="152400" imgH="139700" progId="Equation.3">
                    <p:embed/>
                  </p:oleObj>
                </mc:Choice>
                <mc:Fallback>
                  <p:oleObj name="公式" r:id="rId7" imgW="152400" imgH="139700" progId="Equation.3">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83" y="5715015"/>
                          <a:ext cx="3143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5"/>
            <p:cNvGraphicFramePr>
              <a:graphicFrameLocks noChangeAspect="1"/>
            </p:cNvGraphicFramePr>
            <p:nvPr/>
          </p:nvGraphicFramePr>
          <p:xfrm>
            <a:off x="4786313" y="5048261"/>
            <a:ext cx="314325" cy="295275"/>
          </p:xfrm>
          <a:graphic>
            <a:graphicData uri="http://schemas.openxmlformats.org/presentationml/2006/ole">
              <mc:AlternateContent xmlns:mc="http://schemas.openxmlformats.org/markup-compatibility/2006">
                <mc:Choice xmlns:v="urn:schemas-microsoft-com:vml" Requires="v">
                  <p:oleObj spid="_x0000_s8267" name="公式" r:id="rId8" imgW="152400" imgH="139700" progId="Equation.3">
                    <p:embed/>
                  </p:oleObj>
                </mc:Choice>
                <mc:Fallback>
                  <p:oleObj name="公式" r:id="rId8" imgW="152400" imgH="139700"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3" y="5048261"/>
                          <a:ext cx="3143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214"/>
                                        </p:tgtEl>
                                        <p:attrNameLst>
                                          <p:attrName>style.visibility</p:attrName>
                                        </p:attrNameLst>
                                      </p:cBhvr>
                                      <p:to>
                                        <p:strVal val="visible"/>
                                      </p:to>
                                    </p:set>
                                    <p:animEffect transition="in" filter="box(out)">
                                      <p:cBhvr>
                                        <p:cTn id="7" dur="500"/>
                                        <p:tgtEl>
                                          <p:spTgt spid="82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C84C875E-47E6-43C1-95A7-723DD40FC48D}" type="slidenum">
              <a:rPr lang="en-US" altLang="zh-CN"/>
            </a:fld>
            <a:endParaRPr lang="en-US" altLang="zh-CN"/>
          </a:p>
        </p:txBody>
      </p:sp>
      <p:sp>
        <p:nvSpPr>
          <p:cNvPr id="61454" name="Text Box 14"/>
          <p:cNvSpPr txBox="1">
            <a:spLocks noChangeArrowheads="1"/>
          </p:cNvSpPr>
          <p:nvPr/>
        </p:nvSpPr>
        <p:spPr bwMode="auto">
          <a:xfrm>
            <a:off x="654051" y="321469"/>
            <a:ext cx="4330032" cy="523220"/>
          </a:xfrm>
          <a:prstGeom prst="rect">
            <a:avLst/>
          </a:prstGeom>
          <a:noFill/>
          <a:ln w="12700" cap="sq">
            <a:noFill/>
            <a:miter lim="800000"/>
            <a:headEnd type="none" w="sm" len="sm"/>
            <a:tailEnd type="none" w="sm" len="sm"/>
          </a:ln>
          <a:effectLst/>
        </p:spPr>
        <p:txBody>
          <a:bodyPr wrap="none">
            <a:spAutoFit/>
          </a:bodyPr>
          <a:lstStyle/>
          <a:p>
            <a:r>
              <a:rPr lang="en-US" altLang="zh-CN" dirty="0" smtClean="0">
                <a:solidFill>
                  <a:srgbClr val="0000FF"/>
                </a:solidFill>
              </a:rPr>
              <a:t>4.</a:t>
            </a:r>
            <a:r>
              <a:rPr lang="zh-CN" altLang="en-US" dirty="0">
                <a:solidFill>
                  <a:srgbClr val="0000FF"/>
                </a:solidFill>
              </a:rPr>
              <a:t>算术平均值的标准偏差   </a:t>
            </a:r>
            <a:endParaRPr lang="zh-CN" altLang="en-US" dirty="0">
              <a:solidFill>
                <a:srgbClr val="0000FF"/>
              </a:solidFill>
            </a:endParaRPr>
          </a:p>
        </p:txBody>
      </p:sp>
      <p:graphicFrame>
        <p:nvGraphicFramePr>
          <p:cNvPr id="61455" name="Object 15"/>
          <p:cNvGraphicFramePr>
            <a:graphicFrameLocks noChangeAspect="1"/>
          </p:cNvGraphicFramePr>
          <p:nvPr/>
        </p:nvGraphicFramePr>
        <p:xfrm>
          <a:off x="2501901" y="1373982"/>
          <a:ext cx="3870325" cy="1265635"/>
        </p:xfrm>
        <a:graphic>
          <a:graphicData uri="http://schemas.openxmlformats.org/presentationml/2006/ole">
            <mc:AlternateContent xmlns:mc="http://schemas.openxmlformats.org/markup-compatibility/2006">
              <mc:Choice xmlns:v="urn:schemas-microsoft-com:vml" Requires="v">
                <p:oleObj spid="_x0000_s61489" name="公式" r:id="rId1" imgW="50393600" imgH="21945600" progId="Equation.3">
                  <p:embed/>
                </p:oleObj>
              </mc:Choice>
              <mc:Fallback>
                <p:oleObj name="公式" r:id="rId1" imgW="50393600" imgH="21945600" progId="Equation.3">
                  <p:embed/>
                  <p:pic>
                    <p:nvPicPr>
                      <p:cNvPr id="0"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1" y="1373982"/>
                        <a:ext cx="3870325" cy="1265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组合 12"/>
          <p:cNvGrpSpPr/>
          <p:nvPr/>
        </p:nvGrpSpPr>
        <p:grpSpPr>
          <a:xfrm>
            <a:off x="500034" y="2982909"/>
            <a:ext cx="8374063" cy="2160591"/>
            <a:chOff x="519113" y="4194085"/>
            <a:chExt cx="8374063" cy="2880788"/>
          </a:xfrm>
        </p:grpSpPr>
        <p:sp>
          <p:nvSpPr>
            <p:cNvPr id="61457" name="Text Box 17"/>
            <p:cNvSpPr txBox="1">
              <a:spLocks noChangeArrowheads="1"/>
            </p:cNvSpPr>
            <p:nvPr/>
          </p:nvSpPr>
          <p:spPr bwMode="auto">
            <a:xfrm>
              <a:off x="519113" y="4194085"/>
              <a:ext cx="8374063" cy="2880788"/>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dirty="0"/>
                <a:t>它表示在                         范围内包括真值</a:t>
              </a:r>
              <a:r>
                <a:rPr lang="en-US" altLang="zh-CN" i="1" dirty="0"/>
                <a:t>x</a:t>
              </a:r>
              <a:r>
                <a:rPr lang="zh-CN" altLang="en-US" baseline="-25000" dirty="0"/>
                <a:t>真</a:t>
              </a:r>
              <a:r>
                <a:rPr lang="zh-CN" altLang="en-US" dirty="0"/>
                <a:t>的概率为</a:t>
              </a:r>
              <a:r>
                <a:rPr lang="en-US" altLang="zh-CN" dirty="0"/>
                <a:t>68.3%</a:t>
              </a:r>
              <a:r>
                <a:rPr lang="zh-CN" altLang="en-US" dirty="0"/>
                <a:t>。由上式可知，随着测量次数的</a:t>
              </a:r>
              <a:r>
                <a:rPr lang="zh-CN" altLang="en-US" dirty="0" smtClean="0"/>
                <a:t>增加       将</a:t>
              </a:r>
              <a:r>
                <a:rPr lang="zh-CN" altLang="en-US" dirty="0"/>
                <a:t>减小，这就是通常所说的增加测量次数可以减小随机误差。</a:t>
              </a:r>
              <a:endParaRPr lang="zh-CN" altLang="en-US" dirty="0"/>
            </a:p>
          </p:txBody>
        </p:sp>
        <p:graphicFrame>
          <p:nvGraphicFramePr>
            <p:cNvPr id="61462" name="Object 22"/>
            <p:cNvGraphicFramePr>
              <a:graphicFrameLocks noChangeAspect="1"/>
            </p:cNvGraphicFramePr>
            <p:nvPr/>
          </p:nvGraphicFramePr>
          <p:xfrm>
            <a:off x="2039938" y="4279901"/>
            <a:ext cx="2251075" cy="508000"/>
          </p:xfrm>
          <a:graphic>
            <a:graphicData uri="http://schemas.openxmlformats.org/presentationml/2006/ole">
              <mc:AlternateContent xmlns:mc="http://schemas.openxmlformats.org/markup-compatibility/2006">
                <mc:Choice xmlns:v="urn:schemas-microsoft-com:vml" Requires="v">
                  <p:oleObj spid="_x0000_s61490" name="公式" r:id="rId3" imgW="901065" imgH="203200" progId="Equation.3">
                    <p:embed/>
                  </p:oleObj>
                </mc:Choice>
                <mc:Fallback>
                  <p:oleObj name="公式" r:id="rId3" imgW="901065" imgH="203200"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38" y="4279901"/>
                          <a:ext cx="22510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64" name="Object 24"/>
            <p:cNvGraphicFramePr>
              <a:graphicFrameLocks noChangeAspect="1"/>
            </p:cNvGraphicFramePr>
            <p:nvPr/>
          </p:nvGraphicFramePr>
          <p:xfrm>
            <a:off x="7416800" y="5050824"/>
            <a:ext cx="436562" cy="500063"/>
          </p:xfrm>
          <a:graphic>
            <a:graphicData uri="http://schemas.openxmlformats.org/presentationml/2006/ole">
              <mc:AlternateContent xmlns:mc="http://schemas.openxmlformats.org/markup-compatibility/2006">
                <mc:Choice xmlns:v="urn:schemas-microsoft-com:vml" Requires="v">
                  <p:oleObj spid="_x0000_s61491" name="公式" r:id="rId5" imgW="5689600" imgH="6502400" progId="Equation.3">
                    <p:embed/>
                  </p:oleObj>
                </mc:Choice>
                <mc:Fallback>
                  <p:oleObj name="公式" r:id="rId5" imgW="5689600" imgH="6502400" progId="Equation.3">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6800" y="5050824"/>
                          <a:ext cx="436562"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455"/>
                                        </p:tgtEl>
                                        <p:attrNameLst>
                                          <p:attrName>style.visibility</p:attrName>
                                        </p:attrNameLst>
                                      </p:cBhvr>
                                      <p:to>
                                        <p:strVal val="visible"/>
                                      </p:to>
                                    </p:set>
                                    <p:animEffect transition="in" filter="box(out)">
                                      <p:cBhvr>
                                        <p:cTn id="7" dur="1000"/>
                                        <p:tgtEl>
                                          <p:spTgt spid="614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51BEC1C-AFCB-4268-ADAB-5D1B684B1761}" type="slidenum">
              <a:rPr lang="en-US" altLang="zh-CN"/>
            </a:fld>
            <a:endParaRPr lang="en-US" altLang="zh-CN"/>
          </a:p>
        </p:txBody>
      </p:sp>
      <p:sp>
        <p:nvSpPr>
          <p:cNvPr id="9226" name="Text Box 10"/>
          <p:cNvSpPr txBox="1">
            <a:spLocks noChangeArrowheads="1"/>
          </p:cNvSpPr>
          <p:nvPr/>
        </p:nvSpPr>
        <p:spPr bwMode="auto">
          <a:xfrm>
            <a:off x="2428860" y="142858"/>
            <a:ext cx="4961615"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000000"/>
                </a:solidFill>
              </a:rPr>
              <a:t>第三节  </a:t>
            </a:r>
            <a:r>
              <a:rPr lang="en-US" altLang="zh-CN" dirty="0" smtClean="0">
                <a:solidFill>
                  <a:srgbClr val="000000"/>
                </a:solidFill>
              </a:rPr>
              <a:t> </a:t>
            </a:r>
            <a:r>
              <a:rPr lang="zh-CN" altLang="en-US" dirty="0">
                <a:solidFill>
                  <a:srgbClr val="000000"/>
                </a:solidFill>
              </a:rPr>
              <a:t>测量结果的不确定度  </a:t>
            </a:r>
            <a:endParaRPr lang="zh-CN" altLang="en-US" dirty="0">
              <a:solidFill>
                <a:srgbClr val="000000"/>
              </a:solidFill>
            </a:endParaRPr>
          </a:p>
        </p:txBody>
      </p:sp>
      <p:sp>
        <p:nvSpPr>
          <p:cNvPr id="9227" name="Text Box 11"/>
          <p:cNvSpPr txBox="1">
            <a:spLocks noChangeArrowheads="1"/>
          </p:cNvSpPr>
          <p:nvPr/>
        </p:nvSpPr>
        <p:spPr bwMode="auto">
          <a:xfrm>
            <a:off x="428596" y="642924"/>
            <a:ext cx="4421403"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0000FF"/>
                </a:solidFill>
              </a:rPr>
              <a:t>一、不</a:t>
            </a:r>
            <a:r>
              <a:rPr lang="zh-CN" altLang="en-US" dirty="0">
                <a:solidFill>
                  <a:srgbClr val="0000FF"/>
                </a:solidFill>
              </a:rPr>
              <a:t>确定度的基本概念   </a:t>
            </a:r>
            <a:endParaRPr lang="zh-CN" altLang="en-US" dirty="0">
              <a:solidFill>
                <a:srgbClr val="0000FF"/>
              </a:solidFill>
            </a:endParaRPr>
          </a:p>
        </p:txBody>
      </p:sp>
      <p:sp>
        <p:nvSpPr>
          <p:cNvPr id="9228" name="Text Box 12"/>
          <p:cNvSpPr txBox="1">
            <a:spLocks noChangeArrowheads="1"/>
          </p:cNvSpPr>
          <p:nvPr/>
        </p:nvSpPr>
        <p:spPr bwMode="auto">
          <a:xfrm>
            <a:off x="500034" y="1071552"/>
            <a:ext cx="8283575" cy="1896609"/>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sz="2400" dirty="0"/>
              <a:t>测量结果的不确定度是对被测量的真值所处的量值范围的评定。不确定度给出了在被测量平均值附近的一个范围，真值以一定的概率落在其中。在测量方法正确的情况下，不确定度越小，标志着测量结果与真值的误差越小。</a:t>
            </a:r>
            <a:endParaRPr lang="zh-CN" altLang="en-US" sz="2400" dirty="0"/>
          </a:p>
        </p:txBody>
      </p:sp>
      <p:sp>
        <p:nvSpPr>
          <p:cNvPr id="9229" name="Text Box 13"/>
          <p:cNvSpPr txBox="1">
            <a:spLocks noChangeArrowheads="1"/>
          </p:cNvSpPr>
          <p:nvPr/>
        </p:nvSpPr>
        <p:spPr bwMode="auto">
          <a:xfrm>
            <a:off x="571472" y="2928940"/>
            <a:ext cx="2766527"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CC0000"/>
                </a:solidFill>
              </a:rPr>
              <a:t>1. A</a:t>
            </a:r>
            <a:r>
              <a:rPr lang="zh-CN" altLang="en-US" dirty="0">
                <a:solidFill>
                  <a:srgbClr val="CC0000"/>
                </a:solidFill>
              </a:rPr>
              <a:t>类不确定度  </a:t>
            </a:r>
            <a:endParaRPr lang="zh-CN" altLang="en-US" dirty="0">
              <a:solidFill>
                <a:srgbClr val="CC0000"/>
              </a:solidFill>
            </a:endParaRPr>
          </a:p>
        </p:txBody>
      </p:sp>
      <p:sp>
        <p:nvSpPr>
          <p:cNvPr id="9230" name="Text Box 14"/>
          <p:cNvSpPr txBox="1">
            <a:spLocks noChangeArrowheads="1"/>
          </p:cNvSpPr>
          <p:nvPr/>
        </p:nvSpPr>
        <p:spPr bwMode="auto">
          <a:xfrm>
            <a:off x="500034" y="3357568"/>
            <a:ext cx="8328025" cy="1643527"/>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a:t>
            </a:r>
            <a:r>
              <a:rPr lang="zh-CN" altLang="en-US" dirty="0"/>
              <a:t>类不确定度是指用统计的方法评定的不确定度分量，用</a:t>
            </a:r>
            <a:r>
              <a:rPr lang="en-US" altLang="zh-CN" i="1" dirty="0" err="1"/>
              <a:t>u</a:t>
            </a:r>
            <a:r>
              <a:rPr lang="en-US" altLang="zh-CN" baseline="-25000" dirty="0" err="1"/>
              <a:t>A</a:t>
            </a:r>
            <a:r>
              <a:rPr lang="zh-CN" altLang="en-US" dirty="0"/>
              <a:t>表示。在物理实验课中，</a:t>
            </a:r>
            <a:r>
              <a:rPr lang="en-US" altLang="zh-CN" dirty="0"/>
              <a:t>A</a:t>
            </a:r>
            <a:r>
              <a:rPr lang="zh-CN" altLang="en-US" dirty="0"/>
              <a:t>类不确定度主要体现在用统计方法处理随机误差上。</a:t>
            </a:r>
            <a:endParaRPr lang="zh-CN" alt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wipe(up)">
                                      <p:cBhvr>
                                        <p:cTn id="7" dur="2000"/>
                                        <p:tgtEl>
                                          <p:spTgt spid="9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9"/>
                                        </p:tgtEl>
                                        <p:attrNameLst>
                                          <p:attrName>style.visibility</p:attrName>
                                        </p:attrNameLst>
                                      </p:cBhvr>
                                      <p:to>
                                        <p:strVal val="visible"/>
                                      </p:to>
                                    </p:set>
                                    <p:animEffect transition="in" filter="wipe(left)">
                                      <p:cBhvr>
                                        <p:cTn id="12" dur="1000"/>
                                        <p:tgtEl>
                                          <p:spTgt spid="92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30"/>
                                        </p:tgtEl>
                                        <p:attrNameLst>
                                          <p:attrName>style.visibility</p:attrName>
                                        </p:attrNameLst>
                                      </p:cBhvr>
                                      <p:to>
                                        <p:strVal val="visible"/>
                                      </p:to>
                                    </p:set>
                                    <p:animEffect transition="in" filter="wipe(up)">
                                      <p:cBhvr>
                                        <p:cTn id="17" dur="20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P spid="9229" grpId="0"/>
      <p:bldP spid="92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F30963E0-2759-421B-A5BC-E48B67069B5A}" type="slidenum">
              <a:rPr lang="en-US" altLang="zh-CN"/>
            </a:fld>
            <a:endParaRPr lang="en-US" altLang="zh-CN"/>
          </a:p>
        </p:txBody>
      </p:sp>
      <p:sp>
        <p:nvSpPr>
          <p:cNvPr id="63499" name="Rectangle 11"/>
          <p:cNvSpPr>
            <a:spLocks noChangeArrowheads="1"/>
          </p:cNvSpPr>
          <p:nvPr/>
        </p:nvSpPr>
        <p:spPr bwMode="auto">
          <a:xfrm>
            <a:off x="0" y="2318147"/>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63498" name="Object 10"/>
          <p:cNvGraphicFramePr>
            <a:graphicFrameLocks noChangeAspect="1"/>
          </p:cNvGraphicFramePr>
          <p:nvPr/>
        </p:nvGraphicFramePr>
        <p:xfrm>
          <a:off x="2636839" y="2106216"/>
          <a:ext cx="2835275" cy="1208484"/>
        </p:xfrm>
        <a:graphic>
          <a:graphicData uri="http://schemas.openxmlformats.org/presentationml/2006/ole">
            <mc:AlternateContent xmlns:mc="http://schemas.openxmlformats.org/markup-compatibility/2006">
              <mc:Choice xmlns:v="urn:schemas-microsoft-com:vml" Requires="v">
                <p:oleObj spid="_x0000_s185364" name="公式" r:id="rId1" imgW="38201600" imgH="21539200" progId="Equation.3">
                  <p:embed/>
                </p:oleObj>
              </mc:Choice>
              <mc:Fallback>
                <p:oleObj name="公式" r:id="rId1" imgW="38201600" imgH="21539200" progId="Equation.3">
                  <p:embed/>
                  <p:pic>
                    <p:nvPicPr>
                      <p:cNvPr id="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839" y="2106216"/>
                        <a:ext cx="2835275" cy="1208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02" name="Text Box 14"/>
          <p:cNvSpPr txBox="1">
            <a:spLocks noChangeArrowheads="1"/>
          </p:cNvSpPr>
          <p:nvPr/>
        </p:nvSpPr>
        <p:spPr bwMode="auto">
          <a:xfrm>
            <a:off x="566739" y="3684985"/>
            <a:ext cx="8326437"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在物理实验课中，</a:t>
            </a:r>
            <a:r>
              <a:rPr lang="en-US" altLang="zh-CN" dirty="0"/>
              <a:t>A</a:t>
            </a:r>
            <a:r>
              <a:rPr lang="zh-CN" altLang="en-US" dirty="0"/>
              <a:t>类不确定度主要体现在用统计方法</a:t>
            </a:r>
            <a:r>
              <a:rPr lang="zh-CN" altLang="en-US" dirty="0">
                <a:solidFill>
                  <a:srgbClr val="C00000"/>
                </a:solidFill>
              </a:rPr>
              <a:t>处理随机误差</a:t>
            </a:r>
            <a:r>
              <a:rPr lang="zh-CN" altLang="en-US" dirty="0"/>
              <a:t>上。</a:t>
            </a:r>
            <a:endParaRPr lang="zh-CN" altLang="en-US" dirty="0"/>
          </a:p>
        </p:txBody>
      </p:sp>
      <p:grpSp>
        <p:nvGrpSpPr>
          <p:cNvPr id="2" name="Group 16"/>
          <p:cNvGrpSpPr/>
          <p:nvPr/>
        </p:nvGrpSpPr>
        <p:grpSpPr bwMode="auto">
          <a:xfrm>
            <a:off x="474664" y="377429"/>
            <a:ext cx="8372475" cy="2160985"/>
            <a:chOff x="299" y="317"/>
            <a:chExt cx="5274" cy="1815"/>
          </a:xfrm>
        </p:grpSpPr>
        <p:sp>
          <p:nvSpPr>
            <p:cNvPr id="63497" name="Text Box 9"/>
            <p:cNvSpPr txBox="1">
              <a:spLocks noChangeArrowheads="1"/>
            </p:cNvSpPr>
            <p:nvPr/>
          </p:nvSpPr>
          <p:spPr bwMode="auto">
            <a:xfrm>
              <a:off x="299" y="317"/>
              <a:ext cx="5274" cy="1815"/>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设对某一物理量在相同条件下进行了</a:t>
              </a:r>
              <a:r>
                <a:rPr lang="en-US" altLang="zh-CN" i="1" dirty="0"/>
                <a:t>n</a:t>
              </a:r>
              <a:r>
                <a:rPr lang="zh-CN" altLang="en-US" dirty="0"/>
                <a:t>次重复测量，得到一测量列</a:t>
              </a:r>
              <a:r>
                <a:rPr lang="en-US" altLang="zh-CN" i="1" dirty="0"/>
                <a:t>x</a:t>
              </a:r>
              <a:r>
                <a:rPr lang="en-US" altLang="zh-CN" baseline="-25000" dirty="0"/>
                <a:t>1</a:t>
              </a:r>
              <a:r>
                <a:rPr lang="zh-CN" altLang="en-US" dirty="0"/>
                <a:t>，</a:t>
              </a:r>
              <a:r>
                <a:rPr lang="en-US" altLang="zh-CN" i="1" dirty="0"/>
                <a:t>x</a:t>
              </a:r>
              <a:r>
                <a:rPr lang="en-US" altLang="zh-CN" baseline="-25000" dirty="0"/>
                <a:t>2</a:t>
              </a:r>
              <a:r>
                <a:rPr lang="zh-CN" altLang="en-US" dirty="0"/>
                <a:t>，</a:t>
              </a:r>
              <a:r>
                <a:rPr lang="en-US" altLang="zh-CN" dirty="0"/>
                <a:t>…</a:t>
              </a:r>
              <a:r>
                <a:rPr lang="zh-CN" altLang="en-US" dirty="0"/>
                <a:t>，</a:t>
              </a:r>
              <a:r>
                <a:rPr lang="en-US" altLang="zh-CN" i="1" dirty="0"/>
                <a:t>x</a:t>
              </a:r>
              <a:r>
                <a:rPr lang="en-US" altLang="zh-CN" baseline="-25000" dirty="0"/>
                <a:t>i</a:t>
              </a:r>
              <a:r>
                <a:rPr lang="zh-CN" altLang="en-US" dirty="0"/>
                <a:t>，</a:t>
              </a:r>
              <a:r>
                <a:rPr lang="en-US" altLang="zh-CN" dirty="0"/>
                <a:t>…</a:t>
              </a:r>
              <a:r>
                <a:rPr lang="zh-CN" altLang="en-US" dirty="0"/>
                <a:t>，</a:t>
              </a:r>
              <a:r>
                <a:rPr lang="en-US" altLang="zh-CN" i="1" dirty="0" err="1"/>
                <a:t>x</a:t>
              </a:r>
              <a:r>
                <a:rPr lang="en-US" altLang="zh-CN" baseline="-25000" dirty="0" err="1"/>
                <a:t>n</a:t>
              </a:r>
              <a:r>
                <a:rPr lang="zh-CN" altLang="en-US" dirty="0"/>
                <a:t>，其</a:t>
              </a:r>
              <a:r>
                <a:rPr lang="zh-CN" altLang="en-US" dirty="0" smtClean="0"/>
                <a:t>算术平均值</a:t>
              </a:r>
              <a:r>
                <a:rPr lang="zh-CN" altLang="en-US" dirty="0"/>
                <a:t>为      </a:t>
              </a:r>
              <a:r>
                <a:rPr lang="en-US" altLang="zh-CN" dirty="0"/>
                <a:t>,   </a:t>
              </a:r>
              <a:r>
                <a:rPr lang="zh-CN" altLang="en-US" dirty="0"/>
                <a:t>则物理量</a:t>
              </a:r>
              <a:r>
                <a:rPr lang="en-US" altLang="zh-CN" i="1" dirty="0"/>
                <a:t>x</a:t>
              </a:r>
              <a:r>
                <a:rPr lang="zh-CN" altLang="en-US" dirty="0"/>
                <a:t>的不确定度</a:t>
              </a:r>
              <a:r>
                <a:rPr lang="en-US" altLang="zh-CN" dirty="0"/>
                <a:t>A</a:t>
              </a:r>
              <a:r>
                <a:rPr lang="zh-CN" altLang="en-US" dirty="0"/>
                <a:t>分量可用下式计算，即</a:t>
              </a:r>
              <a:endParaRPr lang="zh-CN" altLang="en-US" dirty="0"/>
            </a:p>
          </p:txBody>
        </p:sp>
        <p:graphicFrame>
          <p:nvGraphicFramePr>
            <p:cNvPr id="63503" name="Object 15"/>
            <p:cNvGraphicFramePr>
              <a:graphicFrameLocks noChangeAspect="1"/>
            </p:cNvGraphicFramePr>
            <p:nvPr/>
          </p:nvGraphicFramePr>
          <p:xfrm>
            <a:off x="1307" y="1336"/>
            <a:ext cx="241" cy="284"/>
          </p:xfrm>
          <a:graphic>
            <a:graphicData uri="http://schemas.openxmlformats.org/presentationml/2006/ole">
              <mc:AlternateContent xmlns:mc="http://schemas.openxmlformats.org/markup-compatibility/2006">
                <mc:Choice xmlns:v="urn:schemas-microsoft-com:vml" Requires="v">
                  <p:oleObj spid="_x0000_s185365" name="公式" r:id="rId3" imgW="139700" imgH="165100" progId="Equation.3">
                    <p:embed/>
                  </p:oleObj>
                </mc:Choice>
                <mc:Fallback>
                  <p:oleObj name="公式" r:id="rId3" imgW="139700" imgH="1651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 y="1336"/>
                          <a:ext cx="241"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3498"/>
                                        </p:tgtEl>
                                        <p:attrNameLst>
                                          <p:attrName>style.visibility</p:attrName>
                                        </p:attrNameLst>
                                      </p:cBhvr>
                                      <p:to>
                                        <p:strVal val="visible"/>
                                      </p:to>
                                    </p:set>
                                    <p:animEffect transition="in" filter="checkerboard(across)">
                                      <p:cBhvr>
                                        <p:cTn id="7" dur="2000"/>
                                        <p:tgtEl>
                                          <p:spTgt spid="634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02"/>
                                        </p:tgtEl>
                                        <p:attrNameLst>
                                          <p:attrName>style.visibility</p:attrName>
                                        </p:attrNameLst>
                                      </p:cBhvr>
                                      <p:to>
                                        <p:strVal val="visible"/>
                                      </p:to>
                                    </p:set>
                                    <p:animEffect transition="in" filter="wipe(left)">
                                      <p:cBhvr>
                                        <p:cTn id="12" dur="1000"/>
                                        <p:tgtEl>
                                          <p:spTgt spid="63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2ECB309E-658B-4DBD-AA19-B4C7AA52525E}" type="slidenum">
              <a:rPr lang="en-US" altLang="zh-CN"/>
            </a:fld>
            <a:endParaRPr lang="en-US" altLang="zh-CN"/>
          </a:p>
        </p:txBody>
      </p:sp>
      <p:graphicFrame>
        <p:nvGraphicFramePr>
          <p:cNvPr id="127324" name="Group 348"/>
          <p:cNvGraphicFramePr>
            <a:graphicFrameLocks noGrp="1"/>
          </p:cNvGraphicFramePr>
          <p:nvPr>
            <p:custDataLst>
              <p:tags r:id="rId1"/>
            </p:custDataLst>
          </p:nvPr>
        </p:nvGraphicFramePr>
        <p:xfrm>
          <a:off x="285721" y="535768"/>
          <a:ext cx="8550275" cy="2648426"/>
        </p:xfrm>
        <a:graphic>
          <a:graphicData uri="http://schemas.openxmlformats.org/drawingml/2006/table">
            <a:tbl>
              <a:tblPr/>
              <a:tblGrid>
                <a:gridCol w="620687"/>
                <a:gridCol w="1451015"/>
                <a:gridCol w="1978009"/>
                <a:gridCol w="1428760"/>
                <a:gridCol w="1549391"/>
                <a:gridCol w="1522413"/>
              </a:tblGrid>
              <a:tr h="431006">
                <a:tc>
                  <a:txBody>
                    <a:bodyPr/>
                    <a:lstStyle/>
                    <a:p>
                      <a:pPr marL="0" marR="0" lvl="0" indent="0" algn="ctr" defTabSz="914400" rtl="0" eaLnBrk="1" fontAlgn="ctr" latinLnBrk="0" hangingPunct="1">
                        <a:lnSpc>
                          <a:spcPct val="100000"/>
                        </a:lnSpc>
                        <a:spcBef>
                          <a:spcPct val="0"/>
                        </a:spcBef>
                        <a:spcAft>
                          <a:spcPct val="0"/>
                        </a:spcAft>
                        <a:buClrTx/>
                        <a:buSzTx/>
                        <a:buFontTx/>
                        <a:buNone/>
                      </a:pPr>
                      <a:endParaRPr kumimoji="1" lang="zh-CN"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gridSpan="5">
                  <a:txBody>
                    <a:bodyPr/>
                    <a:lstStyle/>
                    <a:p>
                      <a:pPr marL="0" marR="0" lvl="0" indent="0" algn="l" defTabSz="914400" rtl="0" eaLnBrk="1" fontAlgn="ctr" latinLnBrk="0" hangingPunct="1">
                        <a:lnSpc>
                          <a:spcPct val="100000"/>
                        </a:lnSpc>
                        <a:spcBef>
                          <a:spcPct val="0"/>
                        </a:spcBef>
                        <a:spcAft>
                          <a:spcPct val="0"/>
                        </a:spcAft>
                        <a:buClrTx/>
                        <a:buSzTx/>
                        <a:buFontTx/>
                        <a:buNone/>
                      </a:pPr>
                      <a:r>
                        <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必 做</a:t>
                      </a:r>
                      <a:endParaRPr kumimoji="1" lang="zh-CN" altLang="en-US"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hMerge="1">
                  <a:tcPr/>
                </a:tc>
                <a:tc hMerge="1">
                  <a:tcPr/>
                </a:tc>
                <a:tc hMerge="1">
                  <a:tcPr/>
                </a:tc>
                <a:tc hMerge="1">
                  <a:tcPr/>
                </a:tc>
              </a:tr>
              <a:tr h="52578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15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房间</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232</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236</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238</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230</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r>
              <a:tr h="1165860">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1" lang="zh-CN" altLang="en-US" sz="15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t>
                      </a:r>
                      <a:r>
                        <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铁磁滞回线</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声速的测定</a:t>
                      </a:r>
                      <a:r>
                        <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 </a:t>
                      </a:r>
                      <a:endPar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伏安特性</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a:t>
                      </a:r>
                      <a:r>
                        <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用霍尔开关测量  弹簧的劲度系数</a:t>
                      </a:r>
                      <a:endPar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不良导体导热系数的测定 </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螺线管测磁场</a:t>
                      </a:r>
                      <a:endPar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杨氏模量 </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a:t>
                      </a:r>
                      <a:r>
                        <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线膨胀系数的测定 </a:t>
                      </a:r>
                      <a:endPar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p>
                      <a:pPr marL="0" marR="0" lvl="0" indent="0" algn="l" defTabSz="914400" rtl="0" eaLnBrk="1" fontAlgn="b" latinLnBrk="0" hangingPunct="1">
                        <a:lnSpc>
                          <a:spcPct val="100000"/>
                        </a:lnSpc>
                        <a:spcBef>
                          <a:spcPct val="0"/>
                        </a:spcBef>
                        <a:spcAft>
                          <a:spcPct val="0"/>
                        </a:spcAft>
                        <a:buClrTx/>
                        <a:buSzTx/>
                        <a:buFontTx/>
                        <a:buNone/>
                      </a:pPr>
                      <a:r>
                        <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弗兰克</a:t>
                      </a:r>
                      <a:r>
                        <a:rPr kumimoji="1" lang="en-US" altLang="zh-CN"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t>
                      </a:r>
                      <a:r>
                        <a:rPr kumimoji="1" lang="zh-CN" altLang="en-US" sz="1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赫兹实验</a:t>
                      </a: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defRPr/>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长度密度的测量</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 latinLnBrk="0" hangingPunct="1">
                        <a:lnSpc>
                          <a:spcPct val="100000"/>
                        </a:lnSpc>
                        <a:spcBef>
                          <a:spcPct val="0"/>
                        </a:spcBef>
                        <a:spcAft>
                          <a:spcPct val="0"/>
                        </a:spcAft>
                        <a:buClrTx/>
                        <a:buSzTx/>
                        <a:buFontTx/>
                        <a:buNone/>
                        <a:defRPr/>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示波器的使用 </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 latinLnBrk="0" hangingPunct="1">
                        <a:lnSpc>
                          <a:spcPct val="100000"/>
                        </a:lnSpc>
                        <a:spcBef>
                          <a:spcPct val="0"/>
                        </a:spcBef>
                        <a:spcAft>
                          <a:spcPct val="0"/>
                        </a:spcAft>
                        <a:buClrTx/>
                        <a:buSzTx/>
                        <a:buFontTx/>
                        <a:buNone/>
                        <a:defRPr/>
                      </a:pP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直流电桥测电阻 </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r>
              <a:tr h="525780">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班级</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defRPr/>
                      </a:pP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anchor="ctr"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r>
            </a:tbl>
          </a:graphicData>
        </a:graphic>
      </p:graphicFrame>
      <p:sp>
        <p:nvSpPr>
          <p:cNvPr id="127014" name="Text Box 38"/>
          <p:cNvSpPr txBox="1">
            <a:spLocks noChangeArrowheads="1"/>
          </p:cNvSpPr>
          <p:nvPr/>
        </p:nvSpPr>
        <p:spPr bwMode="auto">
          <a:xfrm>
            <a:off x="2071671" y="107139"/>
            <a:ext cx="4816475" cy="58356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zh-CN" altLang="en-US" sz="3200" dirty="0">
                <a:solidFill>
                  <a:srgbClr val="0000FF"/>
                </a:solidFill>
              </a:rPr>
              <a:t>实验安排</a:t>
            </a:r>
            <a:endParaRPr lang="zh-CN" altLang="en-US" sz="3200" dirty="0">
              <a:solidFill>
                <a:srgbClr val="0000FF"/>
              </a:solidFill>
            </a:endParaRPr>
          </a:p>
        </p:txBody>
      </p:sp>
      <p:sp>
        <p:nvSpPr>
          <p:cNvPr id="127015" name="Text Box 39"/>
          <p:cNvSpPr txBox="1">
            <a:spLocks noChangeArrowheads="1"/>
          </p:cNvSpPr>
          <p:nvPr/>
        </p:nvSpPr>
        <p:spPr bwMode="auto">
          <a:xfrm>
            <a:off x="714348" y="4429138"/>
            <a:ext cx="7829550" cy="584775"/>
          </a:xfrm>
          <a:prstGeom prst="rect">
            <a:avLst/>
          </a:prstGeom>
          <a:noFill/>
          <a:ln w="12700" cap="sq">
            <a:solidFill>
              <a:srgbClr val="0000FF"/>
            </a:solidFill>
            <a:miter lim="800000"/>
            <a:headEnd type="none" w="sm" len="sm"/>
            <a:tailEnd type="none" w="sm" len="sm"/>
          </a:ln>
          <a:effectLst/>
        </p:spPr>
        <p:txBody>
          <a:bodyPr>
            <a:spAutoFit/>
          </a:bodyPr>
          <a:lstStyle/>
          <a:p>
            <a:pPr>
              <a:spcBef>
                <a:spcPct val="50000"/>
              </a:spcBef>
            </a:pPr>
            <a:r>
              <a:rPr lang="zh-CN" altLang="en-US" sz="3200" dirty="0"/>
              <a:t>报告册</a:t>
            </a:r>
            <a:r>
              <a:rPr lang="zh-CN" altLang="en-US" sz="3200" dirty="0" smtClean="0"/>
              <a:t>作业</a:t>
            </a:r>
            <a:r>
              <a:rPr lang="en-US" altLang="zh-CN" sz="3200" dirty="0" smtClean="0"/>
              <a:t>P1-P2</a:t>
            </a:r>
            <a:endParaRPr lang="zh-CN" altLang="en-US" sz="3200" dirty="0">
              <a:solidFill>
                <a:srgbClr val="0000FF"/>
              </a:solidFill>
            </a:endParaRPr>
          </a:p>
        </p:txBody>
      </p:sp>
      <p:sp>
        <p:nvSpPr>
          <p:cNvPr id="127018" name="Text Box 42"/>
          <p:cNvSpPr txBox="1">
            <a:spLocks noChangeArrowheads="1"/>
          </p:cNvSpPr>
          <p:nvPr/>
        </p:nvSpPr>
        <p:spPr bwMode="auto">
          <a:xfrm>
            <a:off x="357158" y="3357568"/>
            <a:ext cx="8685212" cy="1124585"/>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每个班按学号平均分成</a:t>
            </a:r>
            <a:r>
              <a:rPr lang="zh-CN" altLang="en-US" dirty="0">
                <a:solidFill>
                  <a:srgbClr val="FF0000"/>
                </a:solidFill>
              </a:rPr>
              <a:t>两</a:t>
            </a:r>
            <a:r>
              <a:rPr lang="zh-CN" altLang="en-US" dirty="0">
                <a:solidFill>
                  <a:srgbClr val="FF0000"/>
                </a:solidFill>
              </a:rPr>
              <a:t>个组</a:t>
            </a:r>
            <a:r>
              <a:rPr lang="zh-CN" altLang="en-US" dirty="0"/>
              <a:t>，每个组每周做</a:t>
            </a:r>
            <a:r>
              <a:rPr lang="en-US" altLang="zh-CN" dirty="0"/>
              <a:t>1</a:t>
            </a:r>
            <a:r>
              <a:rPr lang="zh-CN" altLang="en-US" dirty="0"/>
              <a:t>个实验，每三周换一次实验室。</a:t>
            </a:r>
            <a:endParaRPr lang="zh-CN" altLang="en-US" dirty="0"/>
          </a:p>
        </p:txBody>
      </p:sp>
    </p:spTree>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D1D872D7-146D-40AB-9CD3-98588A8913CF}" type="slidenum">
              <a:rPr lang="en-US" altLang="zh-CN"/>
            </a:fld>
            <a:endParaRPr lang="en-US" altLang="zh-CN"/>
          </a:p>
        </p:txBody>
      </p:sp>
      <p:graphicFrame>
        <p:nvGraphicFramePr>
          <p:cNvPr id="11309" name="Object 45"/>
          <p:cNvGraphicFramePr>
            <a:graphicFrameLocks noChangeAspect="1"/>
          </p:cNvGraphicFramePr>
          <p:nvPr/>
        </p:nvGraphicFramePr>
        <p:xfrm>
          <a:off x="3671888" y="2771782"/>
          <a:ext cx="1574800" cy="871538"/>
        </p:xfrm>
        <a:graphic>
          <a:graphicData uri="http://schemas.openxmlformats.org/presentationml/2006/ole">
            <mc:AlternateContent xmlns:mc="http://schemas.openxmlformats.org/markup-compatibility/2006">
              <mc:Choice xmlns:v="urn:schemas-microsoft-com:vml" Requires="v">
                <p:oleObj spid="_x0000_s11318" name="公式" r:id="rId1" imgW="18694400" imgH="13817600" progId="Equation.3">
                  <p:embed/>
                </p:oleObj>
              </mc:Choice>
              <mc:Fallback>
                <p:oleObj name="公式" r:id="rId1" imgW="18694400" imgH="138176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2771782"/>
                        <a:ext cx="1574800"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11" name="Text Box 47"/>
          <p:cNvSpPr txBox="1">
            <a:spLocks noChangeArrowheads="1"/>
          </p:cNvSpPr>
          <p:nvPr/>
        </p:nvSpPr>
        <p:spPr bwMode="auto">
          <a:xfrm>
            <a:off x="571472" y="1928808"/>
            <a:ext cx="8193088"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在物理实验课中，假定未定系统误差就是实验所用仪器的仪器误差，若误差服从均匀分布，则</a:t>
            </a:r>
            <a:endParaRPr lang="zh-CN" altLang="en-US" dirty="0"/>
          </a:p>
        </p:txBody>
      </p:sp>
      <p:sp>
        <p:nvSpPr>
          <p:cNvPr id="11312" name="Text Box 48"/>
          <p:cNvSpPr txBox="1">
            <a:spLocks noChangeArrowheads="1"/>
          </p:cNvSpPr>
          <p:nvPr/>
        </p:nvSpPr>
        <p:spPr bwMode="auto">
          <a:xfrm>
            <a:off x="500034" y="3499973"/>
            <a:ext cx="8507412" cy="1643527"/>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所谓均匀分布是指在测量值的某一范围内，测量结果取任一可能值的概率相等，而在该范围外的概率为零。</a:t>
            </a:r>
            <a:endParaRPr lang="zh-CN" altLang="en-US" dirty="0"/>
          </a:p>
        </p:txBody>
      </p:sp>
      <p:sp>
        <p:nvSpPr>
          <p:cNvPr id="11313" name="Text Box 49"/>
          <p:cNvSpPr txBox="1">
            <a:spLocks noChangeArrowheads="1"/>
          </p:cNvSpPr>
          <p:nvPr/>
        </p:nvSpPr>
        <p:spPr bwMode="auto">
          <a:xfrm>
            <a:off x="500034" y="214296"/>
            <a:ext cx="2765501"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2.B</a:t>
            </a:r>
            <a:r>
              <a:rPr lang="zh-CN" altLang="en-US" dirty="0">
                <a:solidFill>
                  <a:srgbClr val="0000FF"/>
                </a:solidFill>
              </a:rPr>
              <a:t>类不确定度   </a:t>
            </a:r>
            <a:endParaRPr lang="zh-CN" altLang="en-US" dirty="0"/>
          </a:p>
        </p:txBody>
      </p:sp>
      <p:sp>
        <p:nvSpPr>
          <p:cNvPr id="11314" name="Text Box 50"/>
          <p:cNvSpPr txBox="1">
            <a:spLocks noChangeArrowheads="1"/>
          </p:cNvSpPr>
          <p:nvPr/>
        </p:nvSpPr>
        <p:spPr bwMode="auto">
          <a:xfrm>
            <a:off x="571472" y="642924"/>
            <a:ext cx="8283575" cy="1453411"/>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en-US" altLang="zh-CN" sz="2400" dirty="0"/>
              <a:t>B</a:t>
            </a:r>
            <a:r>
              <a:rPr lang="zh-CN" altLang="en-US" sz="2400" dirty="0"/>
              <a:t>类不确定度是指用非统计的方法评定的不确定度分量，用</a:t>
            </a:r>
            <a:r>
              <a:rPr lang="en-US" altLang="zh-CN" sz="2400" i="1" dirty="0" err="1"/>
              <a:t>u</a:t>
            </a:r>
            <a:r>
              <a:rPr lang="en-US" altLang="zh-CN" sz="2400" baseline="-25000" dirty="0" err="1"/>
              <a:t>B</a:t>
            </a:r>
            <a:r>
              <a:rPr lang="zh-CN" altLang="en-US" sz="2400" dirty="0"/>
              <a:t>表示。</a:t>
            </a:r>
            <a:r>
              <a:rPr lang="en-US" altLang="zh-CN" sz="2400" dirty="0"/>
              <a:t>B</a:t>
            </a:r>
            <a:r>
              <a:rPr lang="zh-CN" altLang="en-US" sz="2400" dirty="0"/>
              <a:t>类不确定度主要体现在对</a:t>
            </a:r>
            <a:r>
              <a:rPr lang="zh-CN" altLang="en-US" sz="2400" dirty="0">
                <a:solidFill>
                  <a:srgbClr val="C00000"/>
                </a:solidFill>
              </a:rPr>
              <a:t>未定系统误差</a:t>
            </a:r>
            <a:r>
              <a:rPr lang="zh-CN" altLang="en-US" sz="2400" dirty="0"/>
              <a:t>的处理上。</a:t>
            </a:r>
            <a:endParaRPr lang="zh-CN" altLang="en-US" sz="24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14"/>
                                        </p:tgtEl>
                                        <p:attrNameLst>
                                          <p:attrName>style.visibility</p:attrName>
                                        </p:attrNameLst>
                                      </p:cBhvr>
                                      <p:to>
                                        <p:strVal val="visible"/>
                                      </p:to>
                                    </p:set>
                                    <p:animEffect transition="in" filter="wipe(up)">
                                      <p:cBhvr>
                                        <p:cTn id="7" dur="2000"/>
                                        <p:tgtEl>
                                          <p:spTgt spid="11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311"/>
                                        </p:tgtEl>
                                        <p:attrNameLst>
                                          <p:attrName>style.visibility</p:attrName>
                                        </p:attrNameLst>
                                      </p:cBhvr>
                                      <p:to>
                                        <p:strVal val="visible"/>
                                      </p:to>
                                    </p:set>
                                    <p:animEffect transition="in" filter="wipe(up)">
                                      <p:cBhvr>
                                        <p:cTn id="12" dur="2000"/>
                                        <p:tgtEl>
                                          <p:spTgt spid="11311"/>
                                        </p:tgtEl>
                                      </p:cBhvr>
                                    </p:animEffect>
                                  </p:childTnLst>
                                </p:cTn>
                              </p:par>
                            </p:childTnLst>
                          </p:cTn>
                        </p:par>
                        <p:par>
                          <p:cTn id="13" fill="hold">
                            <p:stCondLst>
                              <p:cond delay="2000"/>
                            </p:stCondLst>
                            <p:childTnLst>
                              <p:par>
                                <p:cTn id="14" presetID="4" presetClass="entr" presetSubtype="16" fill="hold" nodeType="afterEffect">
                                  <p:stCondLst>
                                    <p:cond delay="0"/>
                                  </p:stCondLst>
                                  <p:childTnLst>
                                    <p:set>
                                      <p:cBhvr>
                                        <p:cTn id="15" dur="1" fill="hold">
                                          <p:stCondLst>
                                            <p:cond delay="0"/>
                                          </p:stCondLst>
                                        </p:cTn>
                                        <p:tgtEl>
                                          <p:spTgt spid="11309"/>
                                        </p:tgtEl>
                                        <p:attrNameLst>
                                          <p:attrName>style.visibility</p:attrName>
                                        </p:attrNameLst>
                                      </p:cBhvr>
                                      <p:to>
                                        <p:strVal val="visible"/>
                                      </p:to>
                                    </p:set>
                                    <p:animEffect transition="in" filter="box(in)">
                                      <p:cBhvr>
                                        <p:cTn id="16" dur="1000"/>
                                        <p:tgtEl>
                                          <p:spTgt spid="1130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312"/>
                                        </p:tgtEl>
                                        <p:attrNameLst>
                                          <p:attrName>style.visibility</p:attrName>
                                        </p:attrNameLst>
                                      </p:cBhvr>
                                      <p:to>
                                        <p:strVal val="visible"/>
                                      </p:to>
                                    </p:set>
                                    <p:animEffect transition="in" filter="wipe(up)">
                                      <p:cBhvr>
                                        <p:cTn id="21" dur="2000"/>
                                        <p:tgtEl>
                                          <p:spTgt spid="11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p:bldP spid="11312" grpId="0"/>
      <p:bldP spid="1131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4725CB70-065F-4D84-8688-FA4502BA37E7}" type="slidenum">
              <a:rPr lang="en-US" altLang="zh-CN"/>
            </a:fld>
            <a:endParaRPr lang="en-US" altLang="zh-CN"/>
          </a:p>
        </p:txBody>
      </p:sp>
      <p:grpSp>
        <p:nvGrpSpPr>
          <p:cNvPr id="124941" name="Group 13"/>
          <p:cNvGrpSpPr/>
          <p:nvPr/>
        </p:nvGrpSpPr>
        <p:grpSpPr bwMode="auto">
          <a:xfrm>
            <a:off x="642938" y="285751"/>
            <a:ext cx="5502276" cy="522685"/>
            <a:chOff x="405" y="79"/>
            <a:chExt cx="3466" cy="439"/>
          </a:xfrm>
        </p:grpSpPr>
        <p:sp>
          <p:nvSpPr>
            <p:cNvPr id="124938" name="Text Box 10"/>
            <p:cNvSpPr txBox="1">
              <a:spLocks noChangeArrowheads="1"/>
            </p:cNvSpPr>
            <p:nvPr/>
          </p:nvSpPr>
          <p:spPr bwMode="auto">
            <a:xfrm>
              <a:off x="405" y="79"/>
              <a:ext cx="3466" cy="439"/>
            </a:xfrm>
            <a:prstGeom prst="rect">
              <a:avLst/>
            </a:prstGeom>
            <a:noFill/>
            <a:ln w="12700" cap="sq">
              <a:noFill/>
              <a:miter lim="800000"/>
              <a:headEnd type="none" w="sm" len="sm"/>
              <a:tailEnd type="none" w="sm" len="sm"/>
            </a:ln>
            <a:effectLst/>
          </p:spPr>
          <p:txBody>
            <a:bodyPr wrap="none">
              <a:spAutoFit/>
            </a:bodyPr>
            <a:lstStyle/>
            <a:p>
              <a:r>
                <a:rPr lang="zh-CN" altLang="en-US" dirty="0">
                  <a:solidFill>
                    <a:srgbClr val="CC0000"/>
                  </a:solidFill>
                </a:rPr>
                <a:t>仪器误差      可按如下原则确定。 </a:t>
              </a:r>
              <a:endParaRPr lang="zh-CN" altLang="en-US" dirty="0">
                <a:solidFill>
                  <a:srgbClr val="CC0000"/>
                </a:solidFill>
              </a:endParaRPr>
            </a:p>
          </p:txBody>
        </p:sp>
        <p:graphicFrame>
          <p:nvGraphicFramePr>
            <p:cNvPr id="124939" name="Object 11"/>
            <p:cNvGraphicFramePr>
              <a:graphicFrameLocks noChangeAspect="1"/>
            </p:cNvGraphicFramePr>
            <p:nvPr/>
          </p:nvGraphicFramePr>
          <p:xfrm>
            <a:off x="1370" y="218"/>
            <a:ext cx="283" cy="283"/>
          </p:xfrm>
          <a:graphic>
            <a:graphicData uri="http://schemas.openxmlformats.org/presentationml/2006/ole">
              <mc:AlternateContent xmlns:mc="http://schemas.openxmlformats.org/markup-compatibility/2006">
                <mc:Choice xmlns:v="urn:schemas-microsoft-com:vml" Requires="v">
                  <p:oleObj spid="_x0000_s124994" name="公式" r:id="rId1" imgW="7721600" imgH="7721600" progId="Equation.3">
                    <p:embed/>
                  </p:oleObj>
                </mc:Choice>
                <mc:Fallback>
                  <p:oleObj name="公式" r:id="rId1" imgW="7721600" imgH="7721600" progId="Equation.3">
                    <p:embed/>
                    <p:pic>
                      <p:nvPicPr>
                        <p:cNvPr id="0"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 y="218"/>
                          <a:ext cx="283"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4954" name="Group 26"/>
          <p:cNvGrpSpPr/>
          <p:nvPr/>
        </p:nvGrpSpPr>
        <p:grpSpPr bwMode="auto">
          <a:xfrm>
            <a:off x="0" y="1000126"/>
            <a:ext cx="8936038" cy="3609975"/>
            <a:chOff x="0" y="840"/>
            <a:chExt cx="5629" cy="3032"/>
          </a:xfrm>
        </p:grpSpPr>
        <p:sp>
          <p:nvSpPr>
            <p:cNvPr id="124940" name="Rectangle 12"/>
            <p:cNvSpPr>
              <a:spLocks noChangeArrowheads="1"/>
            </p:cNvSpPr>
            <p:nvPr/>
          </p:nvSpPr>
          <p:spPr bwMode="auto">
            <a:xfrm>
              <a:off x="0" y="2085"/>
              <a:ext cx="116" cy="439"/>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124947" name="Rectangle 19"/>
            <p:cNvSpPr>
              <a:spLocks noChangeArrowheads="1"/>
            </p:cNvSpPr>
            <p:nvPr/>
          </p:nvSpPr>
          <p:spPr bwMode="auto">
            <a:xfrm>
              <a:off x="0" y="2085"/>
              <a:ext cx="116" cy="439"/>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124944" name="Text Box 16"/>
            <p:cNvSpPr txBox="1">
              <a:spLocks noChangeArrowheads="1"/>
            </p:cNvSpPr>
            <p:nvPr/>
          </p:nvSpPr>
          <p:spPr bwMode="auto">
            <a:xfrm>
              <a:off x="315" y="840"/>
              <a:ext cx="5273" cy="946"/>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dirty="0" smtClean="0"/>
                <a:t>（</a:t>
              </a:r>
              <a:r>
                <a:rPr lang="en-US" altLang="zh-CN" dirty="0" smtClean="0"/>
                <a:t>1</a:t>
              </a:r>
              <a:r>
                <a:rPr lang="zh-CN" altLang="en-US" dirty="0" smtClean="0"/>
                <a:t>）</a:t>
              </a:r>
              <a:r>
                <a:rPr lang="zh-CN" altLang="en-US" dirty="0"/>
                <a:t>对有仪器说明书或注明仪器精度等级的仪器，其可按仪器说明书计算。</a:t>
              </a:r>
              <a:endParaRPr lang="zh-CN" altLang="en-US" dirty="0"/>
            </a:p>
          </p:txBody>
        </p:sp>
        <p:sp>
          <p:nvSpPr>
            <p:cNvPr id="124945" name="Text Box 17"/>
            <p:cNvSpPr txBox="1">
              <a:spLocks noChangeArrowheads="1"/>
            </p:cNvSpPr>
            <p:nvPr/>
          </p:nvSpPr>
          <p:spPr bwMode="auto">
            <a:xfrm>
              <a:off x="716" y="3360"/>
              <a:ext cx="2843" cy="512"/>
            </a:xfrm>
            <a:prstGeom prst="rect">
              <a:avLst/>
            </a:prstGeom>
            <a:noFill/>
            <a:ln w="12700" cap="sq">
              <a:noFill/>
              <a:miter lim="800000"/>
              <a:headEnd type="none" w="sm" len="sm"/>
              <a:tailEnd type="none" w="sm" len="sm"/>
            </a:ln>
            <a:effectLst/>
          </p:spPr>
          <p:txBody>
            <a:bodyPr wrap="none">
              <a:spAutoFit/>
            </a:bodyPr>
            <a:lstStyle/>
            <a:p>
              <a:pPr>
                <a:lnSpc>
                  <a:spcPct val="120000"/>
                </a:lnSpc>
              </a:pPr>
              <a:r>
                <a:rPr lang="zh-CN" altLang="en-US" dirty="0"/>
                <a:t>其它情况，由实验室给出。</a:t>
              </a:r>
              <a:endParaRPr lang="zh-CN" altLang="en-US" dirty="0"/>
            </a:p>
          </p:txBody>
        </p:sp>
        <p:sp>
          <p:nvSpPr>
            <p:cNvPr id="124942" name="Text Box 14"/>
            <p:cNvSpPr txBox="1">
              <a:spLocks noChangeArrowheads="1"/>
            </p:cNvSpPr>
            <p:nvPr/>
          </p:nvSpPr>
          <p:spPr bwMode="auto">
            <a:xfrm>
              <a:off x="270" y="1680"/>
              <a:ext cx="5359" cy="946"/>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dirty="0" smtClean="0"/>
                <a:t>（</a:t>
              </a:r>
              <a:r>
                <a:rPr lang="en-US" altLang="zh-CN" dirty="0" smtClean="0"/>
                <a:t>2</a:t>
              </a:r>
              <a:r>
                <a:rPr lang="zh-CN" altLang="en-US" dirty="0" smtClean="0"/>
                <a:t>）</a:t>
              </a:r>
              <a:r>
                <a:rPr lang="zh-CN" altLang="en-US" dirty="0"/>
                <a:t>对可估读测量数据的仪器，    </a:t>
              </a:r>
              <a:r>
                <a:rPr lang="en-US" altLang="zh-CN" dirty="0"/>
                <a:t>=</a:t>
              </a:r>
              <a:r>
                <a:rPr lang="zh-CN" altLang="en-US" dirty="0"/>
                <a:t>最小刻度的</a:t>
              </a:r>
              <a:r>
                <a:rPr lang="en-US" altLang="zh-CN" dirty="0"/>
                <a:t>1/2</a:t>
              </a:r>
              <a:r>
                <a:rPr lang="zh-CN" altLang="en-US" dirty="0"/>
                <a:t>。例如，米尺的最小刻度为</a:t>
              </a:r>
              <a:r>
                <a:rPr lang="en-US" altLang="zh-CN" dirty="0"/>
                <a:t>1mm, </a:t>
              </a:r>
              <a:r>
                <a:rPr lang="zh-CN" altLang="en-US" dirty="0"/>
                <a:t>则米尺的      </a:t>
              </a:r>
              <a:r>
                <a:rPr lang="en-US" altLang="zh-CN" dirty="0"/>
                <a:t>=0.5mm</a:t>
              </a:r>
              <a:r>
                <a:rPr lang="zh-CN" altLang="en-US" dirty="0"/>
                <a:t>。</a:t>
              </a:r>
              <a:endParaRPr lang="zh-CN" altLang="en-US" dirty="0"/>
            </a:p>
          </p:txBody>
        </p:sp>
        <p:graphicFrame>
          <p:nvGraphicFramePr>
            <p:cNvPr id="124946" name="Object 18"/>
            <p:cNvGraphicFramePr>
              <a:graphicFrameLocks noChangeAspect="1"/>
            </p:cNvGraphicFramePr>
            <p:nvPr/>
          </p:nvGraphicFramePr>
          <p:xfrm>
            <a:off x="3504" y="1800"/>
            <a:ext cx="311" cy="311"/>
          </p:xfrm>
          <a:graphic>
            <a:graphicData uri="http://schemas.openxmlformats.org/presentationml/2006/ole">
              <mc:AlternateContent xmlns:mc="http://schemas.openxmlformats.org/markup-compatibility/2006">
                <mc:Choice xmlns:v="urn:schemas-microsoft-com:vml" Requires="v">
                  <p:oleObj spid="_x0000_s124995" name="公式" r:id="rId3" imgW="241300" imgH="241300" progId="Equation.3">
                    <p:embed/>
                  </p:oleObj>
                </mc:Choice>
                <mc:Fallback>
                  <p:oleObj name="公式" r:id="rId3" imgW="241300" imgH="241300" progId="Equation.3">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800"/>
                          <a:ext cx="31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4950" name="Group 22"/>
            <p:cNvGrpSpPr/>
            <p:nvPr/>
          </p:nvGrpSpPr>
          <p:grpSpPr bwMode="auto">
            <a:xfrm>
              <a:off x="272" y="2520"/>
              <a:ext cx="5331" cy="946"/>
              <a:chOff x="299" y="2077"/>
              <a:chExt cx="5331" cy="946"/>
            </a:xfrm>
          </p:grpSpPr>
          <p:sp>
            <p:nvSpPr>
              <p:cNvPr id="124943" name="Text Box 15"/>
              <p:cNvSpPr txBox="1">
                <a:spLocks noChangeArrowheads="1"/>
              </p:cNvSpPr>
              <p:nvPr/>
            </p:nvSpPr>
            <p:spPr bwMode="auto">
              <a:xfrm>
                <a:off x="299" y="2077"/>
                <a:ext cx="5331" cy="946"/>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dirty="0" smtClean="0"/>
                  <a:t>（</a:t>
                </a:r>
                <a:r>
                  <a:rPr lang="en-US" altLang="zh-CN" dirty="0" smtClean="0"/>
                  <a:t>3</a:t>
                </a:r>
                <a:r>
                  <a:rPr lang="zh-CN" altLang="en-US" dirty="0" smtClean="0"/>
                  <a:t>）</a:t>
                </a:r>
                <a:r>
                  <a:rPr lang="zh-CN" altLang="en-US" dirty="0"/>
                  <a:t>对不可估读测量数据的仪器，    </a:t>
                </a:r>
                <a:r>
                  <a:rPr lang="en-US" altLang="zh-CN" dirty="0"/>
                  <a:t>=</a:t>
                </a:r>
                <a:r>
                  <a:rPr lang="zh-CN" altLang="en-US" dirty="0"/>
                  <a:t>仪器最小分辨读数。各类数字式仪表，    </a:t>
                </a:r>
                <a:r>
                  <a:rPr lang="en-US" altLang="zh-CN" dirty="0"/>
                  <a:t>=</a:t>
                </a:r>
                <a:r>
                  <a:rPr lang="zh-CN" altLang="en-US" dirty="0"/>
                  <a:t>仪器最小读数。</a:t>
                </a:r>
                <a:endParaRPr lang="zh-CN" altLang="en-US" dirty="0"/>
              </a:p>
            </p:txBody>
          </p:sp>
          <p:graphicFrame>
            <p:nvGraphicFramePr>
              <p:cNvPr id="124948" name="Object 20"/>
              <p:cNvGraphicFramePr>
                <a:graphicFrameLocks noChangeAspect="1"/>
              </p:cNvGraphicFramePr>
              <p:nvPr/>
            </p:nvGraphicFramePr>
            <p:xfrm>
              <a:off x="3771" y="2227"/>
              <a:ext cx="311" cy="311"/>
            </p:xfrm>
            <a:graphic>
              <a:graphicData uri="http://schemas.openxmlformats.org/presentationml/2006/ole">
                <mc:AlternateContent xmlns:mc="http://schemas.openxmlformats.org/markup-compatibility/2006">
                  <mc:Choice xmlns:v="urn:schemas-microsoft-com:vml" Requires="v">
                    <p:oleObj spid="_x0000_s124996" name="公式" r:id="rId5" imgW="241300" imgH="241300" progId="Equation.3">
                      <p:embed/>
                    </p:oleObj>
                  </mc:Choice>
                  <mc:Fallback>
                    <p:oleObj name="公式" r:id="rId5" imgW="241300" imgH="241300" progId="Equation.3">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1" y="2227"/>
                            <a:ext cx="31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49" name="Object 21"/>
              <p:cNvGraphicFramePr>
                <a:graphicFrameLocks noChangeAspect="1"/>
              </p:cNvGraphicFramePr>
              <p:nvPr/>
            </p:nvGraphicFramePr>
            <p:xfrm>
              <a:off x="2751" y="2606"/>
              <a:ext cx="311" cy="311"/>
            </p:xfrm>
            <a:graphic>
              <a:graphicData uri="http://schemas.openxmlformats.org/presentationml/2006/ole">
                <mc:AlternateContent xmlns:mc="http://schemas.openxmlformats.org/markup-compatibility/2006">
                  <mc:Choice xmlns:v="urn:schemas-microsoft-com:vml" Requires="v">
                    <p:oleObj spid="_x0000_s124997" name="公式" r:id="rId7" imgW="241300" imgH="241300" progId="Equation.3">
                      <p:embed/>
                    </p:oleObj>
                  </mc:Choice>
                  <mc:Fallback>
                    <p:oleObj name="公式" r:id="rId7" imgW="241300" imgH="241300" progId="Equation.3">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2606"/>
                            <a:ext cx="31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4953" name="Object 25"/>
            <p:cNvGraphicFramePr>
              <a:graphicFrameLocks noChangeAspect="1"/>
            </p:cNvGraphicFramePr>
            <p:nvPr/>
          </p:nvGraphicFramePr>
          <p:xfrm>
            <a:off x="4355" y="2246"/>
            <a:ext cx="311" cy="311"/>
          </p:xfrm>
          <a:graphic>
            <a:graphicData uri="http://schemas.openxmlformats.org/presentationml/2006/ole">
              <mc:AlternateContent xmlns:mc="http://schemas.openxmlformats.org/markup-compatibility/2006">
                <mc:Choice xmlns:v="urn:schemas-microsoft-com:vml" Requires="v">
                  <p:oleObj spid="_x0000_s124998" name="公式" r:id="rId9" imgW="241300" imgH="241300" progId="Equation.3">
                    <p:embed/>
                  </p:oleObj>
                </mc:Choice>
                <mc:Fallback>
                  <p:oleObj name="公式" r:id="rId9" imgW="241300" imgH="241300"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 y="2246"/>
                          <a:ext cx="31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4954"/>
                                        </p:tgtEl>
                                        <p:attrNameLst>
                                          <p:attrName>style.visibility</p:attrName>
                                        </p:attrNameLst>
                                      </p:cBhvr>
                                      <p:to>
                                        <p:strVal val="visible"/>
                                      </p:to>
                                    </p:set>
                                    <p:animEffect transition="in" filter="wipe(up)">
                                      <p:cBhvr>
                                        <p:cTn id="7" dur="2000"/>
                                        <p:tgtEl>
                                          <p:spTgt spid="12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8228EDCD-3373-458C-A4C8-E070543675AD}" type="slidenum">
              <a:rPr lang="en-US" altLang="zh-CN"/>
            </a:fld>
            <a:endParaRPr lang="en-US" altLang="zh-CN"/>
          </a:p>
        </p:txBody>
      </p:sp>
      <p:sp>
        <p:nvSpPr>
          <p:cNvPr id="143364" name="Text Box 4"/>
          <p:cNvSpPr txBox="1">
            <a:spLocks noChangeArrowheads="1"/>
          </p:cNvSpPr>
          <p:nvPr/>
        </p:nvSpPr>
        <p:spPr bwMode="auto">
          <a:xfrm>
            <a:off x="571472" y="714362"/>
            <a:ext cx="8416925"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若</a:t>
            </a:r>
            <a:r>
              <a:rPr lang="en-US" altLang="zh-CN" dirty="0"/>
              <a:t>A</a:t>
            </a:r>
            <a:r>
              <a:rPr lang="zh-CN" altLang="en-US" dirty="0"/>
              <a:t>类和</a:t>
            </a:r>
            <a:r>
              <a:rPr lang="en-US" altLang="zh-CN" dirty="0"/>
              <a:t>B</a:t>
            </a:r>
            <a:r>
              <a:rPr lang="zh-CN" altLang="en-US" dirty="0"/>
              <a:t>类不确定度都存在，且是相互独立的</a:t>
            </a:r>
            <a:r>
              <a:rPr lang="en-US" altLang="zh-CN" dirty="0"/>
              <a:t>,</a:t>
            </a:r>
            <a:r>
              <a:rPr lang="zh-CN" altLang="en-US" dirty="0"/>
              <a:t>则合成不确定度</a:t>
            </a:r>
            <a:r>
              <a:rPr lang="en-US" altLang="zh-CN" dirty="0"/>
              <a:t>: </a:t>
            </a:r>
            <a:endParaRPr lang="en-US" altLang="zh-CN" dirty="0"/>
          </a:p>
        </p:txBody>
      </p:sp>
      <p:sp>
        <p:nvSpPr>
          <p:cNvPr id="143365" name="Text Box 5"/>
          <p:cNvSpPr txBox="1">
            <a:spLocks noChangeArrowheads="1"/>
          </p:cNvSpPr>
          <p:nvPr/>
        </p:nvSpPr>
        <p:spPr bwMode="auto">
          <a:xfrm>
            <a:off x="571472" y="285734"/>
            <a:ext cx="2797561"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3.</a:t>
            </a:r>
            <a:r>
              <a:rPr lang="zh-CN" altLang="en-US" dirty="0">
                <a:solidFill>
                  <a:srgbClr val="0000FF"/>
                </a:solidFill>
              </a:rPr>
              <a:t>合成不确定度  </a:t>
            </a:r>
            <a:endParaRPr lang="zh-CN" altLang="en-US" dirty="0">
              <a:solidFill>
                <a:srgbClr val="0000FF"/>
              </a:solidFill>
            </a:endParaRPr>
          </a:p>
        </p:txBody>
      </p:sp>
      <p:sp>
        <p:nvSpPr>
          <p:cNvPr id="143367" name="Rectangle 7"/>
          <p:cNvSpPr>
            <a:spLocks noChangeArrowheads="1"/>
          </p:cNvSpPr>
          <p:nvPr/>
        </p:nvSpPr>
        <p:spPr bwMode="auto">
          <a:xfrm>
            <a:off x="0" y="2468166"/>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143366" name="Object 6"/>
          <p:cNvGraphicFramePr>
            <a:graphicFrameLocks noChangeAspect="1"/>
          </p:cNvGraphicFramePr>
          <p:nvPr/>
        </p:nvGraphicFramePr>
        <p:xfrm>
          <a:off x="3571868" y="1428742"/>
          <a:ext cx="2474912" cy="604838"/>
        </p:xfrm>
        <a:graphic>
          <a:graphicData uri="http://schemas.openxmlformats.org/presentationml/2006/ole">
            <mc:AlternateContent xmlns:mc="http://schemas.openxmlformats.org/markup-compatibility/2006">
              <mc:Choice xmlns:v="urn:schemas-microsoft-com:vml" Requires="v">
                <p:oleObj spid="_x0000_s143387" name="公式" r:id="rId1" imgW="27228800" imgH="8940800" progId="Equation.3">
                  <p:embed/>
                </p:oleObj>
              </mc:Choice>
              <mc:Fallback>
                <p:oleObj name="公式" r:id="rId1" imgW="27228800" imgH="8940800" progId="Equation.3">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68" y="1428742"/>
                        <a:ext cx="2474912"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68" name="Text Box 8"/>
          <p:cNvSpPr txBox="1">
            <a:spLocks noChangeArrowheads="1"/>
          </p:cNvSpPr>
          <p:nvPr/>
        </p:nvSpPr>
        <p:spPr bwMode="auto">
          <a:xfrm>
            <a:off x="571472" y="2071684"/>
            <a:ext cx="2797561"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4.</a:t>
            </a:r>
            <a:r>
              <a:rPr lang="zh-CN" altLang="en-US" dirty="0">
                <a:solidFill>
                  <a:srgbClr val="0000FF"/>
                </a:solidFill>
              </a:rPr>
              <a:t>相对不确定度  </a:t>
            </a:r>
            <a:endParaRPr lang="zh-CN" altLang="en-US" dirty="0">
              <a:solidFill>
                <a:srgbClr val="0000FF"/>
              </a:solidFill>
            </a:endParaRPr>
          </a:p>
        </p:txBody>
      </p:sp>
      <p:sp>
        <p:nvSpPr>
          <p:cNvPr id="143369" name="Text Box 9"/>
          <p:cNvSpPr txBox="1">
            <a:spLocks noChangeArrowheads="1"/>
          </p:cNvSpPr>
          <p:nvPr/>
        </p:nvSpPr>
        <p:spPr bwMode="auto">
          <a:xfrm>
            <a:off x="571472" y="2571750"/>
            <a:ext cx="8148637"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为了表示测量的优劣，在测量结果中应给出相对不确定度 </a:t>
            </a:r>
            <a:endParaRPr lang="zh-CN" altLang="en-US" dirty="0"/>
          </a:p>
        </p:txBody>
      </p:sp>
      <p:sp>
        <p:nvSpPr>
          <p:cNvPr id="143371" name="Rectangle 11"/>
          <p:cNvSpPr>
            <a:spLocks noChangeArrowheads="1"/>
          </p:cNvSpPr>
          <p:nvPr/>
        </p:nvSpPr>
        <p:spPr bwMode="auto">
          <a:xfrm>
            <a:off x="0" y="2425304"/>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143370" name="Object 10"/>
          <p:cNvGraphicFramePr>
            <a:graphicFrameLocks noChangeAspect="1"/>
          </p:cNvGraphicFramePr>
          <p:nvPr/>
        </p:nvGraphicFramePr>
        <p:xfrm>
          <a:off x="3357554" y="3286130"/>
          <a:ext cx="2565400" cy="858440"/>
        </p:xfrm>
        <a:graphic>
          <a:graphicData uri="http://schemas.openxmlformats.org/presentationml/2006/ole">
            <mc:AlternateContent xmlns:mc="http://schemas.openxmlformats.org/markup-compatibility/2006">
              <mc:Choice xmlns:v="urn:schemas-microsoft-com:vml" Requires="v">
                <p:oleObj spid="_x0000_s143388" name="公式" r:id="rId3" imgW="28041600" imgH="12598400" progId="Equation.3">
                  <p:embed/>
                </p:oleObj>
              </mc:Choice>
              <mc:Fallback>
                <p:oleObj name="公式" r:id="rId3" imgW="28041600" imgH="1259840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54" y="3286130"/>
                        <a:ext cx="2565400" cy="858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1000"/>
                                        <p:tgtEl>
                                          <p:spTgt spid="143364"/>
                                        </p:tgtEl>
                                      </p:cBhvr>
                                    </p:animEffect>
                                  </p:childTnLst>
                                </p:cTn>
                              </p:par>
                            </p:childTnLst>
                          </p:cTn>
                        </p:par>
                        <p:par>
                          <p:cTn id="8" fill="hold">
                            <p:stCondLst>
                              <p:cond delay="1000"/>
                            </p:stCondLst>
                            <p:childTnLst>
                              <p:par>
                                <p:cTn id="9" presetID="4" presetClass="entr" presetSubtype="16" fill="hold" nodeType="afterEffect">
                                  <p:stCondLst>
                                    <p:cond delay="0"/>
                                  </p:stCondLst>
                                  <p:childTnLst>
                                    <p:set>
                                      <p:cBhvr>
                                        <p:cTn id="10" dur="1" fill="hold">
                                          <p:stCondLst>
                                            <p:cond delay="0"/>
                                          </p:stCondLst>
                                        </p:cTn>
                                        <p:tgtEl>
                                          <p:spTgt spid="143366"/>
                                        </p:tgtEl>
                                        <p:attrNameLst>
                                          <p:attrName>style.visibility</p:attrName>
                                        </p:attrNameLst>
                                      </p:cBhvr>
                                      <p:to>
                                        <p:strVal val="visible"/>
                                      </p:to>
                                    </p:set>
                                    <p:animEffect transition="in" filter="box(in)">
                                      <p:cBhvr>
                                        <p:cTn id="11" dur="1000"/>
                                        <p:tgtEl>
                                          <p:spTgt spid="1433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3368"/>
                                        </p:tgtEl>
                                        <p:attrNameLst>
                                          <p:attrName>style.visibility</p:attrName>
                                        </p:attrNameLst>
                                      </p:cBhvr>
                                      <p:to>
                                        <p:strVal val="visible"/>
                                      </p:to>
                                    </p:set>
                                    <p:animEffect transition="in" filter="wipe(left)">
                                      <p:cBhvr>
                                        <p:cTn id="16" dur="1000"/>
                                        <p:tgtEl>
                                          <p:spTgt spid="1433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369"/>
                                        </p:tgtEl>
                                        <p:attrNameLst>
                                          <p:attrName>style.visibility</p:attrName>
                                        </p:attrNameLst>
                                      </p:cBhvr>
                                      <p:to>
                                        <p:strVal val="visible"/>
                                      </p:to>
                                    </p:set>
                                    <p:animEffect transition="in" filter="wipe(left)">
                                      <p:cBhvr>
                                        <p:cTn id="21" dur="1000"/>
                                        <p:tgtEl>
                                          <p:spTgt spid="14336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43370"/>
                                        </p:tgtEl>
                                        <p:attrNameLst>
                                          <p:attrName>style.visibility</p:attrName>
                                        </p:attrNameLst>
                                      </p:cBhvr>
                                      <p:to>
                                        <p:strVal val="visible"/>
                                      </p:to>
                                    </p:set>
                                    <p:animEffect transition="in" filter="box(in)">
                                      <p:cBhvr>
                                        <p:cTn id="26" dur="10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8" grpId="0"/>
      <p:bldP spid="1433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818A754F-A940-4C5C-B700-FB6745AA925C}" type="slidenum">
              <a:rPr lang="en-US" altLang="zh-CN"/>
            </a:fld>
            <a:endParaRPr lang="en-US" altLang="zh-CN"/>
          </a:p>
        </p:txBody>
      </p:sp>
      <p:sp>
        <p:nvSpPr>
          <p:cNvPr id="14359" name="Text Box 23"/>
          <p:cNvSpPr txBox="1">
            <a:spLocks noChangeArrowheads="1"/>
          </p:cNvSpPr>
          <p:nvPr/>
        </p:nvSpPr>
        <p:spPr bwMode="auto">
          <a:xfrm>
            <a:off x="384175" y="326231"/>
            <a:ext cx="7306808"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FF0000"/>
                </a:solidFill>
              </a:rPr>
              <a:t>二、直</a:t>
            </a:r>
            <a:r>
              <a:rPr lang="zh-CN" altLang="en-US" dirty="0">
                <a:solidFill>
                  <a:srgbClr val="FF0000"/>
                </a:solidFill>
              </a:rPr>
              <a:t>接测量量的结果表</a:t>
            </a:r>
            <a:r>
              <a:rPr lang="zh-CN" altLang="en-US" dirty="0" smtClean="0">
                <a:solidFill>
                  <a:srgbClr val="FF0000"/>
                </a:solidFill>
              </a:rPr>
              <a:t>示和不确定度评</a:t>
            </a:r>
            <a:r>
              <a:rPr lang="zh-CN" altLang="en-US" dirty="0">
                <a:solidFill>
                  <a:srgbClr val="FF0000"/>
                </a:solidFill>
              </a:rPr>
              <a:t>价   </a:t>
            </a:r>
            <a:endParaRPr lang="zh-CN" altLang="en-US" dirty="0">
              <a:solidFill>
                <a:srgbClr val="FF0000"/>
              </a:solidFill>
            </a:endParaRPr>
          </a:p>
        </p:txBody>
      </p:sp>
      <p:sp>
        <p:nvSpPr>
          <p:cNvPr id="14360" name="Text Box 24"/>
          <p:cNvSpPr txBox="1">
            <a:spLocks noChangeArrowheads="1"/>
          </p:cNvSpPr>
          <p:nvPr/>
        </p:nvSpPr>
        <p:spPr bwMode="auto">
          <a:xfrm>
            <a:off x="385763" y="782241"/>
            <a:ext cx="4690708" cy="523220"/>
          </a:xfrm>
          <a:prstGeom prst="rect">
            <a:avLst/>
          </a:prstGeom>
          <a:noFill/>
          <a:ln w="12700" cap="sq">
            <a:noFill/>
            <a:miter lim="800000"/>
            <a:headEnd type="none" w="sm" len="sm"/>
            <a:tailEnd type="none" w="sm" len="sm"/>
          </a:ln>
          <a:effectLst/>
        </p:spPr>
        <p:txBody>
          <a:bodyPr wrap="none">
            <a:spAutoFit/>
          </a:bodyPr>
          <a:lstStyle/>
          <a:p>
            <a:r>
              <a:rPr lang="en-US" altLang="zh-CN">
                <a:solidFill>
                  <a:srgbClr val="0000FF"/>
                </a:solidFill>
              </a:rPr>
              <a:t>1.</a:t>
            </a:r>
            <a:r>
              <a:rPr lang="zh-CN" altLang="en-US">
                <a:solidFill>
                  <a:srgbClr val="0000FF"/>
                </a:solidFill>
              </a:rPr>
              <a:t>相同条件下多次重复测量   </a:t>
            </a:r>
            <a:endParaRPr lang="zh-CN" altLang="en-US">
              <a:solidFill>
                <a:srgbClr val="0000FF"/>
              </a:solidFill>
            </a:endParaRPr>
          </a:p>
        </p:txBody>
      </p:sp>
      <p:sp>
        <p:nvSpPr>
          <p:cNvPr id="14361" name="Text Box 25"/>
          <p:cNvSpPr txBox="1">
            <a:spLocks noChangeArrowheads="1"/>
          </p:cNvSpPr>
          <p:nvPr/>
        </p:nvSpPr>
        <p:spPr bwMode="auto">
          <a:xfrm>
            <a:off x="431801" y="1257723"/>
            <a:ext cx="8550275"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当测量次数</a:t>
            </a:r>
            <a:r>
              <a:rPr lang="en-US" altLang="zh-CN" i="1" dirty="0"/>
              <a:t>n</a:t>
            </a:r>
            <a:r>
              <a:rPr lang="zh-CN" altLang="en-US" dirty="0"/>
              <a:t>趋于无穷时</a:t>
            </a:r>
            <a:r>
              <a:rPr lang="en-US" altLang="zh-CN" dirty="0"/>
              <a:t>, </a:t>
            </a:r>
            <a:r>
              <a:rPr lang="zh-CN" altLang="en-US" dirty="0"/>
              <a:t>算术平均值趋于真值</a:t>
            </a:r>
            <a:r>
              <a:rPr lang="en-US" altLang="zh-CN" i="1" dirty="0"/>
              <a:t>x</a:t>
            </a:r>
            <a:r>
              <a:rPr lang="zh-CN" altLang="en-US" baseline="-25000" dirty="0"/>
              <a:t>真</a:t>
            </a:r>
            <a:r>
              <a:rPr lang="en-US" altLang="zh-CN" dirty="0"/>
              <a:t>,</a:t>
            </a:r>
            <a:r>
              <a:rPr lang="zh-CN" altLang="en-US" dirty="0"/>
              <a:t>测量结果用下式表示 </a:t>
            </a:r>
            <a:endParaRPr lang="zh-CN" altLang="en-US" dirty="0"/>
          </a:p>
        </p:txBody>
      </p:sp>
      <p:sp>
        <p:nvSpPr>
          <p:cNvPr id="14363" name="Rectangle 27"/>
          <p:cNvSpPr>
            <a:spLocks noChangeArrowheads="1"/>
          </p:cNvSpPr>
          <p:nvPr/>
        </p:nvSpPr>
        <p:spPr bwMode="auto">
          <a:xfrm>
            <a:off x="0" y="2511029"/>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14362" name="Object 26"/>
          <p:cNvGraphicFramePr>
            <a:graphicFrameLocks noChangeAspect="1"/>
          </p:cNvGraphicFramePr>
          <p:nvPr/>
        </p:nvGraphicFramePr>
        <p:xfrm>
          <a:off x="3222625" y="2176879"/>
          <a:ext cx="2116138" cy="428625"/>
        </p:xfrm>
        <a:graphic>
          <a:graphicData uri="http://schemas.openxmlformats.org/presentationml/2006/ole">
            <mc:AlternateContent xmlns:mc="http://schemas.openxmlformats.org/markup-compatibility/2006">
              <mc:Choice xmlns:v="urn:schemas-microsoft-com:vml" Requires="v">
                <p:oleObj spid="_x0000_s14389" name="公式" r:id="rId1" imgW="19100800" imgH="5283200" progId="Equation.3">
                  <p:embed/>
                </p:oleObj>
              </mc:Choice>
              <mc:Fallback>
                <p:oleObj name="公式" r:id="rId1" imgW="19100800" imgH="5283200" progId="Equation.3">
                  <p:embed/>
                  <p:pic>
                    <p:nvPicPr>
                      <p:cNvPr id="0"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25" y="2176879"/>
                        <a:ext cx="211613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4" name="Text Box 28"/>
          <p:cNvSpPr txBox="1">
            <a:spLocks noChangeArrowheads="1"/>
          </p:cNvSpPr>
          <p:nvPr/>
        </p:nvSpPr>
        <p:spPr bwMode="auto">
          <a:xfrm>
            <a:off x="430214" y="2756229"/>
            <a:ext cx="8416925" cy="523220"/>
          </a:xfrm>
          <a:prstGeom prst="rect">
            <a:avLst/>
          </a:prstGeom>
          <a:noFill/>
          <a:ln w="12700" cap="sq">
            <a:noFill/>
            <a:miter lim="800000"/>
            <a:headEnd type="none" w="sm" len="sm"/>
            <a:tailEnd type="none" w="sm" len="sm"/>
          </a:ln>
          <a:effectLst/>
        </p:spPr>
        <p:txBody>
          <a:bodyPr>
            <a:spAutoFit/>
          </a:bodyPr>
          <a:lstStyle/>
          <a:p>
            <a:r>
              <a:rPr lang="zh-CN" altLang="en-US" dirty="0"/>
              <a:t>注意，在测量结果后面一定要注明物理量的单位。</a:t>
            </a:r>
            <a:endParaRPr lang="zh-CN" altLang="en-US" dirty="0"/>
          </a:p>
        </p:txBody>
      </p:sp>
      <p:sp>
        <p:nvSpPr>
          <p:cNvPr id="14368" name="Rectangle 32"/>
          <p:cNvSpPr>
            <a:spLocks noChangeArrowheads="1"/>
          </p:cNvSpPr>
          <p:nvPr/>
        </p:nvSpPr>
        <p:spPr bwMode="auto">
          <a:xfrm>
            <a:off x="0" y="2489597"/>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14370" name="Rectangle 34"/>
          <p:cNvSpPr>
            <a:spLocks noChangeArrowheads="1"/>
          </p:cNvSpPr>
          <p:nvPr/>
        </p:nvSpPr>
        <p:spPr bwMode="auto">
          <a:xfrm>
            <a:off x="0" y="2411016"/>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14371" name="Text Box 35"/>
          <p:cNvSpPr txBox="1">
            <a:spLocks noChangeArrowheads="1"/>
          </p:cNvSpPr>
          <p:nvPr/>
        </p:nvSpPr>
        <p:spPr bwMode="auto">
          <a:xfrm>
            <a:off x="1087439" y="3296290"/>
            <a:ext cx="3970959" cy="523220"/>
          </a:xfrm>
          <a:prstGeom prst="rect">
            <a:avLst/>
          </a:prstGeom>
          <a:noFill/>
          <a:ln w="12700" cap="sq">
            <a:noFill/>
            <a:miter lim="800000"/>
            <a:headEnd type="none" w="sm" len="sm"/>
            <a:tailEnd type="none" w="sm" len="sm"/>
          </a:ln>
          <a:effectLst/>
        </p:spPr>
        <p:txBody>
          <a:bodyPr wrap="none">
            <a:spAutoFit/>
          </a:bodyPr>
          <a:lstStyle/>
          <a:p>
            <a:r>
              <a:rPr lang="zh-CN" altLang="en-US" dirty="0"/>
              <a:t>相对不确定度可以写为  </a:t>
            </a:r>
            <a:endParaRPr lang="zh-CN" altLang="en-US" dirty="0"/>
          </a:p>
        </p:txBody>
      </p:sp>
      <p:sp>
        <p:nvSpPr>
          <p:cNvPr id="14373" name="Rectangle 37"/>
          <p:cNvSpPr>
            <a:spLocks noChangeArrowheads="1"/>
          </p:cNvSpPr>
          <p:nvPr/>
        </p:nvSpPr>
        <p:spPr bwMode="auto">
          <a:xfrm>
            <a:off x="0" y="2425304"/>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14372" name="Object 36"/>
          <p:cNvGraphicFramePr>
            <a:graphicFrameLocks noChangeAspect="1"/>
          </p:cNvGraphicFramePr>
          <p:nvPr/>
        </p:nvGraphicFramePr>
        <p:xfrm>
          <a:off x="3222625" y="3787378"/>
          <a:ext cx="2520950" cy="833438"/>
        </p:xfrm>
        <a:graphic>
          <a:graphicData uri="http://schemas.openxmlformats.org/presentationml/2006/ole">
            <mc:AlternateContent xmlns:mc="http://schemas.openxmlformats.org/markup-compatibility/2006">
              <mc:Choice xmlns:v="urn:schemas-microsoft-com:vml" Requires="v">
                <p:oleObj spid="_x0000_s14390" name="公式" r:id="rId3" imgW="28448000" imgH="12598400" progId="Equation.3">
                  <p:embed/>
                </p:oleObj>
              </mc:Choice>
              <mc:Fallback>
                <p:oleObj name="公式" r:id="rId3" imgW="28448000" imgH="125984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25" y="3787378"/>
                        <a:ext cx="252095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61"/>
                                        </p:tgtEl>
                                        <p:attrNameLst>
                                          <p:attrName>style.visibility</p:attrName>
                                        </p:attrNameLst>
                                      </p:cBhvr>
                                      <p:to>
                                        <p:strVal val="visible"/>
                                      </p:to>
                                    </p:set>
                                    <p:animEffect transition="in" filter="wipe(up)">
                                      <p:cBhvr>
                                        <p:cTn id="7" dur="1000"/>
                                        <p:tgtEl>
                                          <p:spTgt spid="14361"/>
                                        </p:tgtEl>
                                      </p:cBhvr>
                                    </p:animEffect>
                                  </p:childTnLst>
                                </p:cTn>
                              </p:par>
                            </p:childTnLst>
                          </p:cTn>
                        </p:par>
                        <p:par>
                          <p:cTn id="8" fill="hold">
                            <p:stCondLst>
                              <p:cond delay="1000"/>
                            </p:stCondLst>
                            <p:childTnLst>
                              <p:par>
                                <p:cTn id="9" presetID="4" presetClass="entr" presetSubtype="16" fill="hold" nodeType="afterEffect">
                                  <p:stCondLst>
                                    <p:cond delay="0"/>
                                  </p:stCondLst>
                                  <p:childTnLst>
                                    <p:set>
                                      <p:cBhvr>
                                        <p:cTn id="10" dur="1" fill="hold">
                                          <p:stCondLst>
                                            <p:cond delay="0"/>
                                          </p:stCondLst>
                                        </p:cTn>
                                        <p:tgtEl>
                                          <p:spTgt spid="14362"/>
                                        </p:tgtEl>
                                        <p:attrNameLst>
                                          <p:attrName>style.visibility</p:attrName>
                                        </p:attrNameLst>
                                      </p:cBhvr>
                                      <p:to>
                                        <p:strVal val="visible"/>
                                      </p:to>
                                    </p:set>
                                    <p:animEffect transition="in" filter="box(in)">
                                      <p:cBhvr>
                                        <p:cTn id="11" dur="1000"/>
                                        <p:tgtEl>
                                          <p:spTgt spid="14362"/>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364"/>
                                        </p:tgtEl>
                                        <p:attrNameLst>
                                          <p:attrName>style.visibility</p:attrName>
                                        </p:attrNameLst>
                                      </p:cBhvr>
                                      <p:to>
                                        <p:strVal val="visible"/>
                                      </p:to>
                                    </p:set>
                                    <p:animEffect transition="in" filter="wipe(left)">
                                      <p:cBhvr>
                                        <p:cTn id="15" dur="1000"/>
                                        <p:tgtEl>
                                          <p:spTgt spid="1436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371"/>
                                        </p:tgtEl>
                                        <p:attrNameLst>
                                          <p:attrName>style.visibility</p:attrName>
                                        </p:attrNameLst>
                                      </p:cBhvr>
                                      <p:to>
                                        <p:strVal val="visible"/>
                                      </p:to>
                                    </p:set>
                                    <p:animEffect transition="in" filter="wipe(left)">
                                      <p:cBhvr>
                                        <p:cTn id="20" dur="1000"/>
                                        <p:tgtEl>
                                          <p:spTgt spid="14371"/>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4372"/>
                                        </p:tgtEl>
                                        <p:attrNameLst>
                                          <p:attrName>style.visibility</p:attrName>
                                        </p:attrNameLst>
                                      </p:cBhvr>
                                      <p:to>
                                        <p:strVal val="visible"/>
                                      </p:to>
                                    </p:set>
                                    <p:animEffect transition="in" filter="box(out)">
                                      <p:cBhvr>
                                        <p:cTn id="25" dur="1000"/>
                                        <p:tgtEl>
                                          <p:spTgt spid="1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1" grpId="0"/>
      <p:bldP spid="14364" grpId="0"/>
      <p:bldP spid="1437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821C7244-A8DB-400B-9D92-ED313EAAC729}" type="slidenum">
              <a:rPr lang="en-US" altLang="zh-CN"/>
            </a:fld>
            <a:endParaRPr lang="en-US" altLang="zh-CN"/>
          </a:p>
        </p:txBody>
      </p:sp>
      <p:sp>
        <p:nvSpPr>
          <p:cNvPr id="132106" name="Text Box 10"/>
          <p:cNvSpPr txBox="1">
            <a:spLocks noChangeArrowheads="1"/>
          </p:cNvSpPr>
          <p:nvPr/>
        </p:nvSpPr>
        <p:spPr bwMode="auto">
          <a:xfrm>
            <a:off x="476250" y="310754"/>
            <a:ext cx="2076209" cy="523220"/>
          </a:xfrm>
          <a:prstGeom prst="rect">
            <a:avLst/>
          </a:prstGeom>
          <a:noFill/>
          <a:ln w="12700" cap="sq">
            <a:noFill/>
            <a:miter lim="800000"/>
            <a:headEnd type="none" w="sm" len="sm"/>
            <a:tailEnd type="none" w="sm" len="sm"/>
          </a:ln>
          <a:effectLst/>
        </p:spPr>
        <p:txBody>
          <a:bodyPr wrap="none">
            <a:spAutoFit/>
          </a:bodyPr>
          <a:lstStyle/>
          <a:p>
            <a:r>
              <a:rPr lang="en-US" altLang="zh-CN">
                <a:solidFill>
                  <a:srgbClr val="0000FF"/>
                </a:solidFill>
              </a:rPr>
              <a:t>2.</a:t>
            </a:r>
            <a:r>
              <a:rPr lang="zh-CN" altLang="en-US">
                <a:solidFill>
                  <a:srgbClr val="0000FF"/>
                </a:solidFill>
              </a:rPr>
              <a:t>单次测量  </a:t>
            </a:r>
            <a:endParaRPr lang="zh-CN" altLang="en-US"/>
          </a:p>
        </p:txBody>
      </p:sp>
      <p:sp>
        <p:nvSpPr>
          <p:cNvPr id="132107" name="Text Box 11"/>
          <p:cNvSpPr txBox="1">
            <a:spLocks noChangeArrowheads="1"/>
          </p:cNvSpPr>
          <p:nvPr/>
        </p:nvSpPr>
        <p:spPr bwMode="auto">
          <a:xfrm>
            <a:off x="1223964" y="782241"/>
            <a:ext cx="4060727" cy="523220"/>
          </a:xfrm>
          <a:prstGeom prst="rect">
            <a:avLst/>
          </a:prstGeom>
          <a:noFill/>
          <a:ln w="12700" cap="sq">
            <a:noFill/>
            <a:miter lim="800000"/>
            <a:headEnd type="none" w="sm" len="sm"/>
            <a:tailEnd type="none" w="sm" len="sm"/>
          </a:ln>
          <a:effectLst/>
        </p:spPr>
        <p:txBody>
          <a:bodyPr wrap="none">
            <a:spAutoFit/>
          </a:bodyPr>
          <a:lstStyle/>
          <a:p>
            <a:r>
              <a:rPr lang="zh-CN" altLang="en-US"/>
              <a:t>单次测量的结果表示为   </a:t>
            </a:r>
            <a:endParaRPr lang="zh-CN" altLang="en-US"/>
          </a:p>
        </p:txBody>
      </p:sp>
      <p:grpSp>
        <p:nvGrpSpPr>
          <p:cNvPr id="132114" name="Group 18"/>
          <p:cNvGrpSpPr/>
          <p:nvPr/>
        </p:nvGrpSpPr>
        <p:grpSpPr bwMode="auto">
          <a:xfrm>
            <a:off x="4929190" y="1142990"/>
            <a:ext cx="2249488" cy="1326356"/>
            <a:chOff x="2086" y="1137"/>
            <a:chExt cx="1417" cy="1114"/>
          </a:xfrm>
        </p:grpSpPr>
        <p:graphicFrame>
          <p:nvGraphicFramePr>
            <p:cNvPr id="132108" name="Object 12"/>
            <p:cNvGraphicFramePr>
              <a:graphicFrameLocks noChangeAspect="1"/>
            </p:cNvGraphicFramePr>
            <p:nvPr/>
          </p:nvGraphicFramePr>
          <p:xfrm>
            <a:off x="2143" y="1137"/>
            <a:ext cx="1048" cy="371"/>
          </p:xfrm>
          <a:graphic>
            <a:graphicData uri="http://schemas.openxmlformats.org/presentationml/2006/ole">
              <mc:AlternateContent xmlns:mc="http://schemas.openxmlformats.org/markup-compatibility/2006">
                <mc:Choice xmlns:v="urn:schemas-microsoft-com:vml" Requires="v">
                  <p:oleObj spid="_x0000_s132137" name="公式" r:id="rId1" imgW="19507200" imgH="6908800" progId="Equation.3">
                    <p:embed/>
                  </p:oleObj>
                </mc:Choice>
                <mc:Fallback>
                  <p:oleObj name="公式" r:id="rId1" imgW="19507200" imgH="6908800" progId="Equation.3">
                    <p:embed/>
                    <p:pic>
                      <p:nvPicPr>
                        <p:cNvPr id="0"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 y="1137"/>
                          <a:ext cx="1048"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09" name="Object 13"/>
            <p:cNvGraphicFramePr>
              <a:graphicFrameLocks noChangeAspect="1"/>
            </p:cNvGraphicFramePr>
            <p:nvPr/>
          </p:nvGraphicFramePr>
          <p:xfrm>
            <a:off x="2086" y="1593"/>
            <a:ext cx="1417" cy="658"/>
          </p:xfrm>
          <a:graphic>
            <a:graphicData uri="http://schemas.openxmlformats.org/presentationml/2006/ole">
              <mc:AlternateContent xmlns:mc="http://schemas.openxmlformats.org/markup-compatibility/2006">
                <mc:Choice xmlns:v="urn:schemas-microsoft-com:vml" Requires="v">
                  <p:oleObj spid="_x0000_s132138" name="公式" r:id="rId3" imgW="29260800" imgH="13817600" progId="Equation.3">
                    <p:embed/>
                  </p:oleObj>
                </mc:Choice>
                <mc:Fallback>
                  <p:oleObj name="公式" r:id="rId3" imgW="29260800" imgH="138176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 y="1593"/>
                          <a:ext cx="1417" cy="6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2110" name="Text Box 14"/>
          <p:cNvSpPr txBox="1">
            <a:spLocks noChangeArrowheads="1"/>
          </p:cNvSpPr>
          <p:nvPr/>
        </p:nvSpPr>
        <p:spPr bwMode="auto">
          <a:xfrm>
            <a:off x="785786" y="2357436"/>
            <a:ext cx="4270721" cy="523220"/>
          </a:xfrm>
          <a:prstGeom prst="rect">
            <a:avLst/>
          </a:prstGeom>
          <a:noFill/>
          <a:ln w="12700" cap="sq">
            <a:noFill/>
            <a:miter lim="800000"/>
            <a:headEnd type="none" w="sm" len="sm"/>
            <a:tailEnd type="none" w="sm" len="sm"/>
          </a:ln>
          <a:effectLst/>
        </p:spPr>
        <p:txBody>
          <a:bodyPr wrap="none">
            <a:spAutoFit/>
          </a:bodyPr>
          <a:lstStyle/>
          <a:p>
            <a:r>
              <a:rPr lang="zh-CN" altLang="en-US" dirty="0"/>
              <a:t>式中，</a:t>
            </a:r>
            <a:r>
              <a:rPr lang="en-US" altLang="zh-CN" i="1" dirty="0"/>
              <a:t>x</a:t>
            </a:r>
            <a:r>
              <a:rPr lang="en-US" altLang="zh-CN" baseline="-25000" dirty="0"/>
              <a:t>1</a:t>
            </a:r>
            <a:r>
              <a:rPr lang="zh-CN" altLang="en-US" dirty="0"/>
              <a:t>为单次测量值。  </a:t>
            </a:r>
            <a:endParaRPr lang="zh-CN" altLang="en-US" dirty="0"/>
          </a:p>
        </p:txBody>
      </p:sp>
      <p:sp>
        <p:nvSpPr>
          <p:cNvPr id="132111" name="Text Box 15"/>
          <p:cNvSpPr txBox="1">
            <a:spLocks noChangeArrowheads="1"/>
          </p:cNvSpPr>
          <p:nvPr/>
        </p:nvSpPr>
        <p:spPr bwMode="auto">
          <a:xfrm>
            <a:off x="500034" y="2928940"/>
            <a:ext cx="8283575"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solidFill>
                  <a:srgbClr val="C00000"/>
                </a:solidFill>
              </a:rPr>
              <a:t>单次测量无法计算不确定度的</a:t>
            </a:r>
            <a:r>
              <a:rPr lang="en-US" altLang="zh-CN" dirty="0">
                <a:solidFill>
                  <a:srgbClr val="C00000"/>
                </a:solidFill>
              </a:rPr>
              <a:t>A</a:t>
            </a:r>
            <a:r>
              <a:rPr lang="zh-CN" altLang="en-US" dirty="0">
                <a:solidFill>
                  <a:srgbClr val="C00000"/>
                </a:solidFill>
              </a:rPr>
              <a:t>分量</a:t>
            </a:r>
            <a:r>
              <a:rPr lang="zh-CN" altLang="en-US" dirty="0"/>
              <a:t>，故</a:t>
            </a:r>
            <a:r>
              <a:rPr lang="en-US" altLang="zh-CN" i="1" dirty="0"/>
              <a:t>u</a:t>
            </a:r>
            <a:r>
              <a:rPr lang="zh-CN" altLang="en-US" dirty="0"/>
              <a:t>的值仅有不确定度的</a:t>
            </a:r>
            <a:r>
              <a:rPr lang="en-US" altLang="zh-CN" dirty="0"/>
              <a:t>B</a:t>
            </a:r>
            <a:r>
              <a:rPr lang="zh-CN" altLang="en-US" dirty="0"/>
              <a:t>分量一项决定，即</a:t>
            </a:r>
            <a:endParaRPr lang="zh-CN" altLang="en-US" dirty="0"/>
          </a:p>
        </p:txBody>
      </p:sp>
      <p:sp>
        <p:nvSpPr>
          <p:cNvPr id="132113" name="Rectangle 17"/>
          <p:cNvSpPr>
            <a:spLocks noChangeArrowheads="1"/>
          </p:cNvSpPr>
          <p:nvPr/>
        </p:nvSpPr>
        <p:spPr bwMode="auto">
          <a:xfrm>
            <a:off x="0" y="2411016"/>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132112" name="Object 16"/>
          <p:cNvGraphicFramePr>
            <a:graphicFrameLocks noChangeAspect="1"/>
          </p:cNvGraphicFramePr>
          <p:nvPr/>
        </p:nvGraphicFramePr>
        <p:xfrm>
          <a:off x="3851276" y="3989785"/>
          <a:ext cx="1306513" cy="801290"/>
        </p:xfrm>
        <a:graphic>
          <a:graphicData uri="http://schemas.openxmlformats.org/presentationml/2006/ole">
            <mc:AlternateContent xmlns:mc="http://schemas.openxmlformats.org/markup-compatibility/2006">
              <mc:Choice xmlns:v="urn:schemas-microsoft-com:vml" Requires="v">
                <p:oleObj spid="_x0000_s132139" name="公式" r:id="rId5" imgW="16662400" imgH="13817600" progId="Equation.3">
                  <p:embed/>
                </p:oleObj>
              </mc:Choice>
              <mc:Fallback>
                <p:oleObj name="公式" r:id="rId5" imgW="16662400" imgH="138176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6" y="3989785"/>
                        <a:ext cx="1306513" cy="801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7"/>
                                        </p:tgtEl>
                                        <p:attrNameLst>
                                          <p:attrName>style.visibility</p:attrName>
                                        </p:attrNameLst>
                                      </p:cBhvr>
                                      <p:to>
                                        <p:strVal val="visible"/>
                                      </p:to>
                                    </p:set>
                                    <p:animEffect transition="in" filter="wipe(left)">
                                      <p:cBhvr>
                                        <p:cTn id="7" dur="1000"/>
                                        <p:tgtEl>
                                          <p:spTgt spid="132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2114"/>
                                        </p:tgtEl>
                                        <p:attrNameLst>
                                          <p:attrName>style.visibility</p:attrName>
                                        </p:attrNameLst>
                                      </p:cBhvr>
                                      <p:to>
                                        <p:strVal val="visible"/>
                                      </p:to>
                                    </p:set>
                                    <p:animEffect transition="in" filter="wipe(up)">
                                      <p:cBhvr>
                                        <p:cTn id="12" dur="2000"/>
                                        <p:tgtEl>
                                          <p:spTgt spid="132114"/>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132110"/>
                                        </p:tgtEl>
                                        <p:attrNameLst>
                                          <p:attrName>style.visibility</p:attrName>
                                        </p:attrNameLst>
                                      </p:cBhvr>
                                      <p:to>
                                        <p:strVal val="visible"/>
                                      </p:to>
                                    </p:set>
                                    <p:animEffect transition="in" filter="wipe(left)">
                                      <p:cBhvr>
                                        <p:cTn id="16" dur="1000"/>
                                        <p:tgtEl>
                                          <p:spTgt spid="1321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2111"/>
                                        </p:tgtEl>
                                        <p:attrNameLst>
                                          <p:attrName>style.visibility</p:attrName>
                                        </p:attrNameLst>
                                      </p:cBhvr>
                                      <p:to>
                                        <p:strVal val="visible"/>
                                      </p:to>
                                    </p:set>
                                    <p:animEffect transition="in" filter="wipe(up)">
                                      <p:cBhvr>
                                        <p:cTn id="21" dur="2000"/>
                                        <p:tgtEl>
                                          <p:spTgt spid="132111"/>
                                        </p:tgtEl>
                                      </p:cBhvr>
                                    </p:animEffect>
                                  </p:childTnLst>
                                </p:cTn>
                              </p:par>
                            </p:childTnLst>
                          </p:cTn>
                        </p:par>
                        <p:par>
                          <p:cTn id="22" fill="hold">
                            <p:stCondLst>
                              <p:cond delay="2000"/>
                            </p:stCondLst>
                            <p:childTnLst>
                              <p:par>
                                <p:cTn id="23" presetID="4" presetClass="entr" presetSubtype="16" fill="hold" nodeType="afterEffect">
                                  <p:stCondLst>
                                    <p:cond delay="0"/>
                                  </p:stCondLst>
                                  <p:childTnLst>
                                    <p:set>
                                      <p:cBhvr>
                                        <p:cTn id="24" dur="1" fill="hold">
                                          <p:stCondLst>
                                            <p:cond delay="0"/>
                                          </p:stCondLst>
                                        </p:cTn>
                                        <p:tgtEl>
                                          <p:spTgt spid="132112"/>
                                        </p:tgtEl>
                                        <p:attrNameLst>
                                          <p:attrName>style.visibility</p:attrName>
                                        </p:attrNameLst>
                                      </p:cBhvr>
                                      <p:to>
                                        <p:strVal val="visible"/>
                                      </p:to>
                                    </p:set>
                                    <p:animEffect transition="in" filter="box(in)">
                                      <p:cBhvr>
                                        <p:cTn id="25" dur="1000"/>
                                        <p:tgtEl>
                                          <p:spTgt spid="132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p:bldP spid="132110" grpId="0"/>
      <p:bldP spid="1321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2EB9D06A-B4F3-47EB-92F7-B8BC6895F21B}" type="slidenum">
              <a:rPr lang="en-US" altLang="zh-CN"/>
            </a:fld>
            <a:endParaRPr lang="en-US" altLang="zh-CN"/>
          </a:p>
        </p:txBody>
      </p:sp>
      <p:sp>
        <p:nvSpPr>
          <p:cNvPr id="133133" name="Text Box 13"/>
          <p:cNvSpPr txBox="1">
            <a:spLocks noChangeArrowheads="1"/>
          </p:cNvSpPr>
          <p:nvPr/>
        </p:nvSpPr>
        <p:spPr bwMode="auto">
          <a:xfrm>
            <a:off x="474663" y="208987"/>
            <a:ext cx="7217040"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FF0000"/>
                </a:solidFill>
              </a:rPr>
              <a:t>三、间</a:t>
            </a:r>
            <a:r>
              <a:rPr lang="zh-CN" altLang="en-US" dirty="0">
                <a:solidFill>
                  <a:srgbClr val="FF0000"/>
                </a:solidFill>
              </a:rPr>
              <a:t>接测量量的结果表</a:t>
            </a:r>
            <a:r>
              <a:rPr lang="zh-CN" altLang="en-US" dirty="0" smtClean="0">
                <a:solidFill>
                  <a:srgbClr val="FF0000"/>
                </a:solidFill>
              </a:rPr>
              <a:t>示和不确定度评</a:t>
            </a:r>
            <a:r>
              <a:rPr lang="zh-CN" altLang="en-US" dirty="0">
                <a:solidFill>
                  <a:srgbClr val="FF0000"/>
                </a:solidFill>
              </a:rPr>
              <a:t>价  </a:t>
            </a:r>
            <a:endParaRPr lang="zh-CN" altLang="en-US" dirty="0">
              <a:solidFill>
                <a:srgbClr val="FF0000"/>
              </a:solidFill>
            </a:endParaRPr>
          </a:p>
        </p:txBody>
      </p:sp>
      <p:sp>
        <p:nvSpPr>
          <p:cNvPr id="133134" name="Text Box 14"/>
          <p:cNvSpPr txBox="1">
            <a:spLocks noChangeArrowheads="1"/>
          </p:cNvSpPr>
          <p:nvPr/>
        </p:nvSpPr>
        <p:spPr bwMode="auto">
          <a:xfrm>
            <a:off x="565150" y="751417"/>
            <a:ext cx="8237538"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设间接测量量</a:t>
            </a:r>
            <a:r>
              <a:rPr lang="en-US" altLang="zh-CN" i="1" dirty="0"/>
              <a:t>y</a:t>
            </a:r>
            <a:r>
              <a:rPr lang="zh-CN" altLang="en-US" dirty="0"/>
              <a:t>是各直接测量量</a:t>
            </a:r>
            <a:r>
              <a:rPr lang="en-US" altLang="zh-CN" i="1" dirty="0"/>
              <a:t>x</a:t>
            </a:r>
            <a:r>
              <a:rPr lang="en-US" altLang="zh-CN" baseline="-25000" dirty="0"/>
              <a:t>1</a:t>
            </a:r>
            <a:r>
              <a:rPr lang="zh-CN" altLang="en-US" dirty="0"/>
              <a:t>，</a:t>
            </a:r>
            <a:r>
              <a:rPr lang="en-US" altLang="zh-CN" i="1" dirty="0"/>
              <a:t>x</a:t>
            </a:r>
            <a:r>
              <a:rPr lang="en-US" altLang="zh-CN" baseline="-25000" dirty="0"/>
              <a:t>2</a:t>
            </a:r>
            <a:r>
              <a:rPr lang="zh-CN" altLang="en-US" dirty="0"/>
              <a:t>，</a:t>
            </a:r>
            <a:r>
              <a:rPr lang="en-US" altLang="zh-CN" dirty="0"/>
              <a:t>…</a:t>
            </a:r>
            <a:r>
              <a:rPr lang="zh-CN" altLang="en-US" dirty="0"/>
              <a:t>，</a:t>
            </a:r>
            <a:r>
              <a:rPr lang="en-US" altLang="zh-CN" i="1" dirty="0"/>
              <a:t>x</a:t>
            </a:r>
            <a:r>
              <a:rPr lang="en-US" altLang="zh-CN" baseline="-25000" dirty="0"/>
              <a:t>i</a:t>
            </a:r>
            <a:r>
              <a:rPr lang="zh-CN" altLang="en-US" dirty="0"/>
              <a:t>，</a:t>
            </a:r>
            <a:r>
              <a:rPr lang="en-US" altLang="zh-CN" dirty="0"/>
              <a:t>…</a:t>
            </a:r>
            <a:r>
              <a:rPr lang="zh-CN" altLang="en-US" dirty="0"/>
              <a:t>，</a:t>
            </a:r>
            <a:r>
              <a:rPr lang="en-US" altLang="zh-CN" i="1" dirty="0" err="1"/>
              <a:t>x</a:t>
            </a:r>
            <a:r>
              <a:rPr lang="en-US" altLang="zh-CN" baseline="-25000" dirty="0" err="1"/>
              <a:t>n</a:t>
            </a:r>
            <a:r>
              <a:rPr lang="zh-CN" altLang="en-US" dirty="0"/>
              <a:t>的函数，一般可写成</a:t>
            </a:r>
            <a:endParaRPr lang="zh-CN" altLang="en-US" dirty="0"/>
          </a:p>
        </p:txBody>
      </p:sp>
      <p:sp>
        <p:nvSpPr>
          <p:cNvPr id="133136" name="Rectangle 16"/>
          <p:cNvSpPr>
            <a:spLocks noChangeArrowheads="1"/>
          </p:cNvSpPr>
          <p:nvPr/>
        </p:nvSpPr>
        <p:spPr bwMode="auto">
          <a:xfrm>
            <a:off x="0" y="2489597"/>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aphicFrame>
        <p:nvGraphicFramePr>
          <p:cNvPr id="133135" name="Object 15"/>
          <p:cNvGraphicFramePr>
            <a:graphicFrameLocks noChangeAspect="1"/>
          </p:cNvGraphicFramePr>
          <p:nvPr/>
        </p:nvGraphicFramePr>
        <p:xfrm>
          <a:off x="2214546" y="1714494"/>
          <a:ext cx="3916363" cy="414338"/>
        </p:xfrm>
        <a:graphic>
          <a:graphicData uri="http://schemas.openxmlformats.org/presentationml/2006/ole">
            <mc:AlternateContent xmlns:mc="http://schemas.openxmlformats.org/markup-compatibility/2006">
              <mc:Choice xmlns:v="urn:schemas-microsoft-com:vml" Requires="v">
                <p:oleObj spid="_x0000_s133210" name="公式" r:id="rId1" imgW="1548765" imgH="215900" progId="Equation.3">
                  <p:embed/>
                </p:oleObj>
              </mc:Choice>
              <mc:Fallback>
                <p:oleObj name="公式" r:id="rId1" imgW="1548765" imgH="215900" progId="Equation.3">
                  <p:embed/>
                  <p:pic>
                    <p:nvPicPr>
                      <p:cNvPr id="0" name="Picture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46" y="1714494"/>
                        <a:ext cx="3916363"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7" name="Text Box 17"/>
          <p:cNvSpPr txBox="1">
            <a:spLocks noChangeArrowheads="1"/>
          </p:cNvSpPr>
          <p:nvPr/>
        </p:nvSpPr>
        <p:spPr bwMode="auto">
          <a:xfrm>
            <a:off x="1230313" y="2166938"/>
            <a:ext cx="4782078" cy="523220"/>
          </a:xfrm>
          <a:prstGeom prst="rect">
            <a:avLst/>
          </a:prstGeom>
          <a:noFill/>
          <a:ln w="12700" cap="sq">
            <a:noFill/>
            <a:miter lim="800000"/>
            <a:headEnd type="none" w="sm" len="sm"/>
            <a:tailEnd type="none" w="sm" len="sm"/>
          </a:ln>
          <a:effectLst/>
        </p:spPr>
        <p:txBody>
          <a:bodyPr wrap="none">
            <a:spAutoFit/>
          </a:bodyPr>
          <a:lstStyle/>
          <a:p>
            <a:r>
              <a:rPr lang="zh-CN" altLang="en-US"/>
              <a:t>各直接测量量的测量结果为   </a:t>
            </a:r>
            <a:endParaRPr lang="zh-CN" altLang="en-US"/>
          </a:p>
        </p:txBody>
      </p:sp>
      <p:sp>
        <p:nvSpPr>
          <p:cNvPr id="133139" name="Rectangle 19"/>
          <p:cNvSpPr>
            <a:spLocks noChangeArrowheads="1"/>
          </p:cNvSpPr>
          <p:nvPr/>
        </p:nvSpPr>
        <p:spPr bwMode="auto">
          <a:xfrm>
            <a:off x="0" y="2489597"/>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133141" name="Rectangle 21"/>
          <p:cNvSpPr>
            <a:spLocks noChangeArrowheads="1"/>
          </p:cNvSpPr>
          <p:nvPr/>
        </p:nvSpPr>
        <p:spPr bwMode="auto">
          <a:xfrm>
            <a:off x="0" y="2489597"/>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pSp>
        <p:nvGrpSpPr>
          <p:cNvPr id="133147" name="Group 27"/>
          <p:cNvGrpSpPr/>
          <p:nvPr/>
        </p:nvGrpSpPr>
        <p:grpSpPr bwMode="auto">
          <a:xfrm>
            <a:off x="1376363" y="2605086"/>
            <a:ext cx="6750050" cy="539353"/>
            <a:chOff x="357" y="2472"/>
            <a:chExt cx="4252" cy="453"/>
          </a:xfrm>
        </p:grpSpPr>
        <p:graphicFrame>
          <p:nvGraphicFramePr>
            <p:cNvPr id="133138" name="Object 18"/>
            <p:cNvGraphicFramePr>
              <a:graphicFrameLocks noChangeAspect="1"/>
            </p:cNvGraphicFramePr>
            <p:nvPr/>
          </p:nvGraphicFramePr>
          <p:xfrm>
            <a:off x="357" y="2472"/>
            <a:ext cx="1105" cy="352"/>
          </p:xfrm>
          <a:graphic>
            <a:graphicData uri="http://schemas.openxmlformats.org/presentationml/2006/ole">
              <mc:AlternateContent xmlns:mc="http://schemas.openxmlformats.org/markup-compatibility/2006">
                <mc:Choice xmlns:v="urn:schemas-microsoft-com:vml" Requires="v">
                  <p:oleObj spid="_x0000_s133211" name="公式" r:id="rId3" imgW="685800" imgH="215900" progId="Equation.3">
                    <p:embed/>
                  </p:oleObj>
                </mc:Choice>
                <mc:Fallback>
                  <p:oleObj name="公式" r:id="rId3" imgW="685800" imgH="215900" progId="Equation.3">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 y="2472"/>
                          <a:ext cx="1105"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40" name="Object 20"/>
            <p:cNvGraphicFramePr>
              <a:graphicFrameLocks noChangeAspect="1"/>
            </p:cNvGraphicFramePr>
            <p:nvPr/>
          </p:nvGraphicFramePr>
          <p:xfrm>
            <a:off x="1831" y="2500"/>
            <a:ext cx="1106" cy="330"/>
          </p:xfrm>
          <a:graphic>
            <a:graphicData uri="http://schemas.openxmlformats.org/presentationml/2006/ole">
              <mc:AlternateContent xmlns:mc="http://schemas.openxmlformats.org/markup-compatibility/2006">
                <mc:Choice xmlns:v="urn:schemas-microsoft-com:vml" Requires="v">
                  <p:oleObj spid="_x0000_s133212" name="公式" r:id="rId5" imgW="735965" imgH="215900" progId="Equation.3">
                    <p:embed/>
                  </p:oleObj>
                </mc:Choice>
                <mc:Fallback>
                  <p:oleObj name="公式" r:id="rId5" imgW="735965" imgH="215900" progId="Equation.3">
                    <p:embed/>
                    <p:pic>
                      <p:nvPicPr>
                        <p:cNvPr id="0" name="Picture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 y="2500"/>
                          <a:ext cx="1106"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3" name="Text Box 23"/>
            <p:cNvSpPr txBox="1">
              <a:spLocks noChangeArrowheads="1"/>
            </p:cNvSpPr>
            <p:nvPr/>
          </p:nvSpPr>
          <p:spPr bwMode="auto">
            <a:xfrm>
              <a:off x="1463" y="2486"/>
              <a:ext cx="626" cy="439"/>
            </a:xfrm>
            <a:prstGeom prst="rect">
              <a:avLst/>
            </a:prstGeom>
            <a:noFill/>
            <a:ln w="12700" cap="sq">
              <a:noFill/>
              <a:miter lim="800000"/>
              <a:headEnd type="none" w="sm" len="sm"/>
              <a:tailEnd type="none" w="sm" len="sm"/>
            </a:ln>
            <a:effectLst/>
          </p:spPr>
          <p:txBody>
            <a:bodyPr wrap="none">
              <a:spAutoFit/>
            </a:bodyPr>
            <a:lstStyle/>
            <a:p>
              <a:r>
                <a:rPr lang="en-US" altLang="zh-CN"/>
                <a:t>…</a:t>
              </a:r>
              <a:r>
                <a:rPr lang="zh-CN" altLang="en-US"/>
                <a:t>， </a:t>
              </a:r>
              <a:endParaRPr lang="zh-CN" altLang="en-US"/>
            </a:p>
          </p:txBody>
        </p:sp>
        <p:sp>
          <p:nvSpPr>
            <p:cNvPr id="133144" name="Text Box 24"/>
            <p:cNvSpPr txBox="1">
              <a:spLocks noChangeArrowheads="1"/>
            </p:cNvSpPr>
            <p:nvPr/>
          </p:nvSpPr>
          <p:spPr bwMode="auto">
            <a:xfrm>
              <a:off x="2993" y="2486"/>
              <a:ext cx="626" cy="439"/>
            </a:xfrm>
            <a:prstGeom prst="rect">
              <a:avLst/>
            </a:prstGeom>
            <a:noFill/>
            <a:ln w="12700" cap="sq">
              <a:noFill/>
              <a:miter lim="800000"/>
              <a:headEnd type="none" w="sm" len="sm"/>
              <a:tailEnd type="none" w="sm" len="sm"/>
            </a:ln>
            <a:effectLst/>
          </p:spPr>
          <p:txBody>
            <a:bodyPr wrap="none">
              <a:spAutoFit/>
            </a:bodyPr>
            <a:lstStyle/>
            <a:p>
              <a:r>
                <a:rPr lang="en-US" altLang="zh-CN"/>
                <a:t>…</a:t>
              </a:r>
              <a:r>
                <a:rPr lang="zh-CN" altLang="en-US"/>
                <a:t>， </a:t>
              </a:r>
              <a:endParaRPr lang="zh-CN" altLang="en-US"/>
            </a:p>
          </p:txBody>
        </p:sp>
        <p:graphicFrame>
          <p:nvGraphicFramePr>
            <p:cNvPr id="133145" name="Object 25"/>
            <p:cNvGraphicFramePr>
              <a:graphicFrameLocks noChangeAspect="1"/>
            </p:cNvGraphicFramePr>
            <p:nvPr/>
          </p:nvGraphicFramePr>
          <p:xfrm>
            <a:off x="3419" y="2472"/>
            <a:ext cx="1190" cy="346"/>
          </p:xfrm>
          <a:graphic>
            <a:graphicData uri="http://schemas.openxmlformats.org/presentationml/2006/ole">
              <mc:AlternateContent xmlns:mc="http://schemas.openxmlformats.org/markup-compatibility/2006">
                <mc:Choice xmlns:v="urn:schemas-microsoft-com:vml" Requires="v">
                  <p:oleObj spid="_x0000_s133213" name="公式" r:id="rId7" imgW="748665" imgH="215900" progId="Equation.3">
                    <p:embed/>
                  </p:oleObj>
                </mc:Choice>
                <mc:Fallback>
                  <p:oleObj name="公式" r:id="rId7" imgW="748665" imgH="215900" progId="Equation.3">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 y="2472"/>
                          <a:ext cx="1190"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3148" name="Text Box 28"/>
          <p:cNvSpPr txBox="1">
            <a:spLocks noChangeArrowheads="1"/>
          </p:cNvSpPr>
          <p:nvPr/>
        </p:nvSpPr>
        <p:spPr bwMode="auto">
          <a:xfrm>
            <a:off x="566739" y="3112294"/>
            <a:ext cx="6585457" cy="523220"/>
          </a:xfrm>
          <a:prstGeom prst="rect">
            <a:avLst/>
          </a:prstGeom>
          <a:noFill/>
          <a:ln w="12700" cap="sq">
            <a:noFill/>
            <a:miter lim="800000"/>
            <a:headEnd type="none" w="sm" len="sm"/>
            <a:tailEnd type="none" w="sm" len="sm"/>
          </a:ln>
          <a:effectLst/>
        </p:spPr>
        <p:txBody>
          <a:bodyPr wrap="none">
            <a:spAutoFit/>
          </a:bodyPr>
          <a:lstStyle/>
          <a:p>
            <a:r>
              <a:rPr lang="en-US" altLang="zh-CN">
                <a:solidFill>
                  <a:srgbClr val="0000FF"/>
                </a:solidFill>
              </a:rPr>
              <a:t>1.</a:t>
            </a:r>
            <a:r>
              <a:rPr lang="zh-CN" altLang="en-US">
                <a:solidFill>
                  <a:srgbClr val="0000FF"/>
                </a:solidFill>
              </a:rPr>
              <a:t>用间接测量量的平均值作为最佳估计值</a:t>
            </a:r>
            <a:endParaRPr lang="zh-CN" altLang="en-US">
              <a:solidFill>
                <a:srgbClr val="0000FF"/>
              </a:solidFill>
            </a:endParaRPr>
          </a:p>
        </p:txBody>
      </p:sp>
      <p:sp>
        <p:nvSpPr>
          <p:cNvPr id="133150" name="Rectangle 30"/>
          <p:cNvSpPr>
            <a:spLocks noChangeArrowheads="1"/>
          </p:cNvSpPr>
          <p:nvPr/>
        </p:nvSpPr>
        <p:spPr bwMode="auto">
          <a:xfrm>
            <a:off x="0" y="2489597"/>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133154" name="Rectangle 34"/>
          <p:cNvSpPr>
            <a:spLocks noChangeArrowheads="1"/>
          </p:cNvSpPr>
          <p:nvPr/>
        </p:nvSpPr>
        <p:spPr bwMode="auto">
          <a:xfrm>
            <a:off x="0" y="2414588"/>
            <a:ext cx="184731" cy="52322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grpSp>
        <p:nvGrpSpPr>
          <p:cNvPr id="133155" name="Group 35"/>
          <p:cNvGrpSpPr/>
          <p:nvPr/>
        </p:nvGrpSpPr>
        <p:grpSpPr bwMode="auto">
          <a:xfrm>
            <a:off x="1692275" y="3627835"/>
            <a:ext cx="4635500" cy="1182290"/>
            <a:chOff x="1066" y="3047"/>
            <a:chExt cx="2920" cy="993"/>
          </a:xfrm>
        </p:grpSpPr>
        <p:graphicFrame>
          <p:nvGraphicFramePr>
            <p:cNvPr id="133149" name="Object 29"/>
            <p:cNvGraphicFramePr>
              <a:graphicFrameLocks noChangeAspect="1"/>
            </p:cNvGraphicFramePr>
            <p:nvPr/>
          </p:nvGraphicFramePr>
          <p:xfrm>
            <a:off x="1066" y="3047"/>
            <a:ext cx="2353" cy="332"/>
          </p:xfrm>
          <a:graphic>
            <a:graphicData uri="http://schemas.openxmlformats.org/presentationml/2006/ole">
              <mc:AlternateContent xmlns:mc="http://schemas.openxmlformats.org/markup-compatibility/2006">
                <mc:Choice xmlns:v="urn:schemas-microsoft-com:vml" Requires="v">
                  <p:oleObj spid="_x0000_s133214" name="公式" r:id="rId9" imgW="49580800" imgH="6908800" progId="Equation.3">
                    <p:embed/>
                  </p:oleObj>
                </mc:Choice>
                <mc:Fallback>
                  <p:oleObj name="公式" r:id="rId9" imgW="49580800" imgH="6908800" progId="Equation.3">
                    <p:embed/>
                    <p:pic>
                      <p:nvPicPr>
                        <p:cNvPr id="0" name="Picture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 y="3047"/>
                          <a:ext cx="2353"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1" name="Object 31"/>
            <p:cNvGraphicFramePr>
              <a:graphicFrameLocks noChangeAspect="1"/>
            </p:cNvGraphicFramePr>
            <p:nvPr/>
          </p:nvGraphicFramePr>
          <p:xfrm>
            <a:off x="1067" y="3549"/>
            <a:ext cx="1048" cy="328"/>
          </p:xfrm>
          <a:graphic>
            <a:graphicData uri="http://schemas.openxmlformats.org/presentationml/2006/ole">
              <mc:AlternateContent xmlns:mc="http://schemas.openxmlformats.org/markup-compatibility/2006">
                <mc:Choice xmlns:v="urn:schemas-microsoft-com:vml" Requires="v">
                  <p:oleObj spid="_x0000_s133215" name="公式" r:id="rId11" imgW="19507200" imgH="6096000" progId="Equation.3">
                    <p:embed/>
                  </p:oleObj>
                </mc:Choice>
                <mc:Fallback>
                  <p:oleObj name="公式" r:id="rId11" imgW="19507200" imgH="6096000" progId="Equation.3">
                    <p:embed/>
                    <p:pic>
                      <p:nvPicPr>
                        <p:cNvPr id="0" name="Picture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7" y="3549"/>
                          <a:ext cx="104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3" name="Object 33"/>
            <p:cNvGraphicFramePr>
              <a:graphicFrameLocks noChangeAspect="1"/>
            </p:cNvGraphicFramePr>
            <p:nvPr/>
          </p:nvGraphicFramePr>
          <p:xfrm>
            <a:off x="2625" y="3410"/>
            <a:ext cx="1361" cy="630"/>
          </p:xfrm>
          <a:graphic>
            <a:graphicData uri="http://schemas.openxmlformats.org/presentationml/2006/ole">
              <mc:AlternateContent xmlns:mc="http://schemas.openxmlformats.org/markup-compatibility/2006">
                <mc:Choice xmlns:v="urn:schemas-microsoft-com:vml" Requires="v">
                  <p:oleObj spid="_x0000_s133216" name="公式" r:id="rId13" imgW="28854400" imgH="13411200" progId="Equation.3">
                    <p:embed/>
                  </p:oleObj>
                </mc:Choice>
                <mc:Fallback>
                  <p:oleObj name="公式" r:id="rId13" imgW="28854400" imgH="13411200" progId="Equation.3">
                    <p:embed/>
                    <p:pic>
                      <p:nvPicPr>
                        <p:cNvPr id="0" name="Picture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5" y="3410"/>
                          <a:ext cx="1361"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34"/>
                                        </p:tgtEl>
                                        <p:attrNameLst>
                                          <p:attrName>style.visibility</p:attrName>
                                        </p:attrNameLst>
                                      </p:cBhvr>
                                      <p:to>
                                        <p:strVal val="visible"/>
                                      </p:to>
                                    </p:set>
                                    <p:animEffect transition="in" filter="wipe(up)">
                                      <p:cBhvr>
                                        <p:cTn id="7" dur="2000"/>
                                        <p:tgtEl>
                                          <p:spTgt spid="13313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3135"/>
                                        </p:tgtEl>
                                        <p:attrNameLst>
                                          <p:attrName>style.visibility</p:attrName>
                                        </p:attrNameLst>
                                      </p:cBhvr>
                                      <p:to>
                                        <p:strVal val="visible"/>
                                      </p:to>
                                    </p:set>
                                    <p:animEffect transition="in" filter="wipe(left)">
                                      <p:cBhvr>
                                        <p:cTn id="11" dur="1000"/>
                                        <p:tgtEl>
                                          <p:spTgt spid="1331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3137"/>
                                        </p:tgtEl>
                                        <p:attrNameLst>
                                          <p:attrName>style.visibility</p:attrName>
                                        </p:attrNameLst>
                                      </p:cBhvr>
                                      <p:to>
                                        <p:strVal val="visible"/>
                                      </p:to>
                                    </p:set>
                                    <p:animEffect transition="in" filter="wipe(left)">
                                      <p:cBhvr>
                                        <p:cTn id="16" dur="1000"/>
                                        <p:tgtEl>
                                          <p:spTgt spid="1331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3147"/>
                                        </p:tgtEl>
                                        <p:attrNameLst>
                                          <p:attrName>style.visibility</p:attrName>
                                        </p:attrNameLst>
                                      </p:cBhvr>
                                      <p:to>
                                        <p:strVal val="visible"/>
                                      </p:to>
                                    </p:set>
                                    <p:animEffect transition="in" filter="wipe(left)">
                                      <p:cBhvr>
                                        <p:cTn id="21" dur="1000"/>
                                        <p:tgtEl>
                                          <p:spTgt spid="13314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3148"/>
                                        </p:tgtEl>
                                        <p:attrNameLst>
                                          <p:attrName>style.visibility</p:attrName>
                                        </p:attrNameLst>
                                      </p:cBhvr>
                                      <p:to>
                                        <p:strVal val="visible"/>
                                      </p:to>
                                    </p:set>
                                    <p:animEffect transition="in" filter="wipe(left)">
                                      <p:cBhvr>
                                        <p:cTn id="26" dur="1000"/>
                                        <p:tgtEl>
                                          <p:spTgt spid="133148"/>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32" fill="hold" nodeType="clickEffect">
                                  <p:stCondLst>
                                    <p:cond delay="0"/>
                                  </p:stCondLst>
                                  <p:childTnLst>
                                    <p:set>
                                      <p:cBhvr>
                                        <p:cTn id="30" dur="1" fill="hold">
                                          <p:stCondLst>
                                            <p:cond delay="0"/>
                                          </p:stCondLst>
                                        </p:cTn>
                                        <p:tgtEl>
                                          <p:spTgt spid="133155"/>
                                        </p:tgtEl>
                                        <p:attrNameLst>
                                          <p:attrName>style.visibility</p:attrName>
                                        </p:attrNameLst>
                                      </p:cBhvr>
                                      <p:to>
                                        <p:strVal val="visible"/>
                                      </p:to>
                                    </p:set>
                                    <p:animEffect transition="in" filter="diamond(out)">
                                      <p:cBhvr>
                                        <p:cTn id="31" dur="1000"/>
                                        <p:tgtEl>
                                          <p:spTgt spid="1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P spid="133137" grpId="0"/>
      <p:bldP spid="1331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870AEDBF-4782-4B4A-8965-13E709DA8ACB}" type="slidenum">
              <a:rPr lang="en-US" altLang="zh-CN"/>
            </a:fld>
            <a:endParaRPr lang="en-US" altLang="zh-CN"/>
          </a:p>
        </p:txBody>
      </p:sp>
      <p:sp>
        <p:nvSpPr>
          <p:cNvPr id="18465" name="Text Box 33"/>
          <p:cNvSpPr txBox="1">
            <a:spLocks noChangeArrowheads="1"/>
          </p:cNvSpPr>
          <p:nvPr/>
        </p:nvSpPr>
        <p:spPr bwMode="auto">
          <a:xfrm>
            <a:off x="428596" y="214296"/>
            <a:ext cx="4961615"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2.</a:t>
            </a:r>
            <a:r>
              <a:rPr lang="zh-CN" altLang="en-US" dirty="0">
                <a:solidFill>
                  <a:srgbClr val="0000FF"/>
                </a:solidFill>
              </a:rPr>
              <a:t>间接测量量不确定度的估算  </a:t>
            </a:r>
            <a:endParaRPr lang="zh-CN" altLang="en-US" dirty="0">
              <a:solidFill>
                <a:srgbClr val="0000FF"/>
              </a:solidFill>
            </a:endParaRPr>
          </a:p>
        </p:txBody>
      </p:sp>
      <p:graphicFrame>
        <p:nvGraphicFramePr>
          <p:cNvPr id="18466" name="Object 34"/>
          <p:cNvGraphicFramePr>
            <a:graphicFrameLocks noChangeAspect="1"/>
          </p:cNvGraphicFramePr>
          <p:nvPr/>
        </p:nvGraphicFramePr>
        <p:xfrm>
          <a:off x="657225" y="715294"/>
          <a:ext cx="7785100" cy="933450"/>
        </p:xfrm>
        <a:graphic>
          <a:graphicData uri="http://schemas.openxmlformats.org/presentationml/2006/ole">
            <mc:AlternateContent xmlns:mc="http://schemas.openxmlformats.org/markup-compatibility/2006">
              <mc:Choice xmlns:v="urn:schemas-microsoft-com:vml" Requires="v">
                <p:oleObj spid="_x0000_s18497" name="公式" r:id="rId1" imgW="112572800" imgH="17881600" progId="Equation.3">
                  <p:embed/>
                </p:oleObj>
              </mc:Choice>
              <mc:Fallback>
                <p:oleObj name="公式" r:id="rId1" imgW="112572800" imgH="17881600" progId="Equation.3">
                  <p:embed/>
                  <p:pic>
                    <p:nvPicPr>
                      <p:cNvPr id="0"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715294"/>
                        <a:ext cx="77851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8" name="Text Box 36"/>
          <p:cNvSpPr txBox="1">
            <a:spLocks noChangeArrowheads="1"/>
          </p:cNvSpPr>
          <p:nvPr/>
        </p:nvSpPr>
        <p:spPr bwMode="auto">
          <a:xfrm>
            <a:off x="571472" y="1643056"/>
            <a:ext cx="4782078" cy="523220"/>
          </a:xfrm>
          <a:prstGeom prst="rect">
            <a:avLst/>
          </a:prstGeom>
          <a:noFill/>
          <a:ln w="12700" cap="sq">
            <a:noFill/>
            <a:miter lim="800000"/>
            <a:headEnd type="none" w="sm" len="sm"/>
            <a:tailEnd type="none" w="sm" len="sm"/>
          </a:ln>
          <a:effectLst/>
        </p:spPr>
        <p:txBody>
          <a:bodyPr wrap="none">
            <a:spAutoFit/>
          </a:bodyPr>
          <a:lstStyle/>
          <a:p>
            <a:r>
              <a:rPr lang="zh-CN" altLang="en-US" dirty="0"/>
              <a:t>相对不确定度的计算公式为   </a:t>
            </a:r>
            <a:endParaRPr lang="zh-CN" altLang="en-US" dirty="0"/>
          </a:p>
        </p:txBody>
      </p:sp>
      <p:graphicFrame>
        <p:nvGraphicFramePr>
          <p:cNvPr id="18469" name="Object 37"/>
          <p:cNvGraphicFramePr>
            <a:graphicFrameLocks noChangeAspect="1"/>
          </p:cNvGraphicFramePr>
          <p:nvPr/>
        </p:nvGraphicFramePr>
        <p:xfrm>
          <a:off x="385763" y="2200459"/>
          <a:ext cx="8507412" cy="795338"/>
        </p:xfrm>
        <a:graphic>
          <a:graphicData uri="http://schemas.openxmlformats.org/presentationml/2006/ole">
            <mc:AlternateContent xmlns:mc="http://schemas.openxmlformats.org/markup-compatibility/2006">
              <mc:Choice xmlns:v="urn:schemas-microsoft-com:vml" Requires="v">
                <p:oleObj spid="_x0000_s18498" name="公式" r:id="rId3" imgW="144272000" imgH="17881600" progId="Equation.3">
                  <p:embed/>
                </p:oleObj>
              </mc:Choice>
              <mc:Fallback>
                <p:oleObj name="公式" r:id="rId3" imgW="144272000" imgH="17881600"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2200459"/>
                        <a:ext cx="8507412"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74" name="Group 42"/>
          <p:cNvGrpSpPr/>
          <p:nvPr/>
        </p:nvGrpSpPr>
        <p:grpSpPr bwMode="auto">
          <a:xfrm>
            <a:off x="519114" y="3145563"/>
            <a:ext cx="8283575" cy="1896665"/>
            <a:chOff x="299" y="3048"/>
            <a:chExt cx="5218" cy="1593"/>
          </a:xfrm>
        </p:grpSpPr>
        <p:sp>
          <p:nvSpPr>
            <p:cNvPr id="18471" name="Text Box 39"/>
            <p:cNvSpPr txBox="1">
              <a:spLocks noChangeArrowheads="1"/>
            </p:cNvSpPr>
            <p:nvPr/>
          </p:nvSpPr>
          <p:spPr bwMode="auto">
            <a:xfrm>
              <a:off x="299" y="3048"/>
              <a:ext cx="5218" cy="1593"/>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sz="2400" dirty="0"/>
                <a:t>在利用上面两个式子计算时，要根据间接测量量与各直接测量量的函数关系</a:t>
              </a:r>
              <a:r>
                <a:rPr lang="en-US" altLang="zh-CN" sz="2400" dirty="0"/>
                <a:t>,</a:t>
              </a:r>
              <a:r>
                <a:rPr lang="zh-CN" altLang="en-US" sz="2400" dirty="0"/>
                <a:t>若主要是加减关系，则先计算</a:t>
              </a:r>
              <a:r>
                <a:rPr lang="en-US" altLang="zh-CN" sz="2400" i="1" dirty="0"/>
                <a:t>u</a:t>
              </a:r>
              <a:r>
                <a:rPr lang="zh-CN" altLang="en-US" sz="2400" dirty="0"/>
                <a:t>，再计算</a:t>
              </a:r>
              <a:r>
                <a:rPr lang="en-US" altLang="zh-CN" sz="2400" i="1" dirty="0"/>
                <a:t>E</a:t>
              </a:r>
              <a:r>
                <a:rPr lang="zh-CN" altLang="en-US" sz="2400" dirty="0"/>
                <a:t>；若主要是乘除关系，则先计算</a:t>
              </a:r>
              <a:r>
                <a:rPr lang="en-US" altLang="zh-CN" sz="2400" i="1" dirty="0"/>
                <a:t>E</a:t>
              </a:r>
              <a:r>
                <a:rPr lang="zh-CN" altLang="en-US" sz="2400" dirty="0"/>
                <a:t>，再根据              的关系计算</a:t>
              </a:r>
              <a:r>
                <a:rPr lang="en-US" altLang="zh-CN" sz="2400" i="1" dirty="0"/>
                <a:t>u</a:t>
              </a:r>
              <a:r>
                <a:rPr lang="zh-CN" altLang="en-US" sz="2400" dirty="0"/>
                <a:t>。</a:t>
              </a:r>
              <a:endParaRPr lang="zh-CN" altLang="en-US" sz="2400" dirty="0"/>
            </a:p>
          </p:txBody>
        </p:sp>
        <p:graphicFrame>
          <p:nvGraphicFramePr>
            <p:cNvPr id="18472" name="Object 40"/>
            <p:cNvGraphicFramePr>
              <a:graphicFrameLocks noChangeAspect="1"/>
            </p:cNvGraphicFramePr>
            <p:nvPr/>
          </p:nvGraphicFramePr>
          <p:xfrm>
            <a:off x="4247" y="3946"/>
            <a:ext cx="737" cy="262"/>
          </p:xfrm>
          <a:graphic>
            <a:graphicData uri="http://schemas.openxmlformats.org/presentationml/2006/ole">
              <mc:AlternateContent xmlns:mc="http://schemas.openxmlformats.org/markup-compatibility/2006">
                <mc:Choice xmlns:v="urn:schemas-microsoft-com:vml" Requires="v">
                  <p:oleObj spid="_x0000_s18499" name="公式" r:id="rId5" imgW="558800" imgH="203200" progId="Equation.3">
                    <p:embed/>
                  </p:oleObj>
                </mc:Choice>
                <mc:Fallback>
                  <p:oleObj name="公式" r:id="rId5" imgW="558800" imgH="203200" progId="Equation.3">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7" y="3946"/>
                          <a:ext cx="737"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66"/>
                                        </p:tgtEl>
                                        <p:attrNameLst>
                                          <p:attrName>style.visibility</p:attrName>
                                        </p:attrNameLst>
                                      </p:cBhvr>
                                      <p:to>
                                        <p:strVal val="visible"/>
                                      </p:to>
                                    </p:set>
                                    <p:animEffect transition="in" filter="wipe(left)">
                                      <p:cBhvr>
                                        <p:cTn id="7" dur="2000"/>
                                        <p:tgtEl>
                                          <p:spTgt spid="18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68"/>
                                        </p:tgtEl>
                                        <p:attrNameLst>
                                          <p:attrName>style.visibility</p:attrName>
                                        </p:attrNameLst>
                                      </p:cBhvr>
                                      <p:to>
                                        <p:strVal val="visible"/>
                                      </p:to>
                                    </p:set>
                                    <p:animEffect transition="in" filter="wipe(left)">
                                      <p:cBhvr>
                                        <p:cTn id="12" dur="500"/>
                                        <p:tgtEl>
                                          <p:spTgt spid="184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69"/>
                                        </p:tgtEl>
                                        <p:attrNameLst>
                                          <p:attrName>style.visibility</p:attrName>
                                        </p:attrNameLst>
                                      </p:cBhvr>
                                      <p:to>
                                        <p:strVal val="visible"/>
                                      </p:to>
                                    </p:set>
                                    <p:animEffect transition="in" filter="wipe(left)">
                                      <p:cBhvr>
                                        <p:cTn id="17" dur="2000"/>
                                        <p:tgtEl>
                                          <p:spTgt spid="184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474"/>
                                        </p:tgtEl>
                                        <p:attrNameLst>
                                          <p:attrName>style.visibility</p:attrName>
                                        </p:attrNameLst>
                                      </p:cBhvr>
                                      <p:to>
                                        <p:strVal val="visible"/>
                                      </p:to>
                                    </p:set>
                                    <p:animEffect transition="in" filter="wipe(up)">
                                      <p:cBhvr>
                                        <p:cTn id="22" dur="2000"/>
                                        <p:tgtEl>
                                          <p:spTgt spid="18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p:spPr>
        <p:txBody>
          <a:bodyPr/>
          <a:lstStyle/>
          <a:p>
            <a:fld id="{3CACAD71-C32E-44BA-BFD2-478EAA2411F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6323" name="Text Box 2"/>
          <p:cNvSpPr txBox="1">
            <a:spLocks noChangeArrowheads="1"/>
          </p:cNvSpPr>
          <p:nvPr/>
        </p:nvSpPr>
        <p:spPr bwMode="auto">
          <a:xfrm>
            <a:off x="630238" y="258366"/>
            <a:ext cx="7721600" cy="523220"/>
          </a:xfrm>
          <a:prstGeom prst="rect">
            <a:avLst/>
          </a:prstGeom>
          <a:noFill/>
          <a:ln w="9525">
            <a:noFill/>
            <a:miter lim="800000"/>
          </a:ln>
        </p:spPr>
        <p:txBody>
          <a:bodyPr>
            <a:spAutoFit/>
          </a:bodyPr>
          <a:lstStyle/>
          <a:p>
            <a:pPr algn="ctr">
              <a:spcBef>
                <a:spcPct val="50000"/>
              </a:spcBef>
            </a:pPr>
            <a:r>
              <a:rPr lang="zh-CN" altLang="en-US"/>
              <a:t>第四节    有效数字处理的常用方法</a:t>
            </a:r>
            <a:endParaRPr lang="zh-CN" altLang="en-US"/>
          </a:p>
        </p:txBody>
      </p:sp>
      <p:sp>
        <p:nvSpPr>
          <p:cNvPr id="24579" name="Text Box 3"/>
          <p:cNvSpPr txBox="1">
            <a:spLocks noChangeArrowheads="1"/>
          </p:cNvSpPr>
          <p:nvPr/>
        </p:nvSpPr>
        <p:spPr bwMode="auto">
          <a:xfrm>
            <a:off x="474663" y="951570"/>
            <a:ext cx="6121400" cy="523220"/>
          </a:xfrm>
          <a:prstGeom prst="rect">
            <a:avLst/>
          </a:prstGeom>
          <a:noFill/>
          <a:ln w="9525">
            <a:noFill/>
            <a:miter lim="800000"/>
          </a:ln>
        </p:spPr>
        <p:txBody>
          <a:bodyPr>
            <a:spAutoFit/>
          </a:bodyPr>
          <a:lstStyle/>
          <a:p>
            <a:pPr>
              <a:spcBef>
                <a:spcPct val="50000"/>
              </a:spcBef>
            </a:pPr>
            <a:r>
              <a:rPr lang="zh-CN" altLang="en-US" dirty="0" smtClean="0">
                <a:solidFill>
                  <a:srgbClr val="0000FF"/>
                </a:solidFill>
              </a:rPr>
              <a:t>一、有</a:t>
            </a:r>
            <a:r>
              <a:rPr lang="zh-CN" altLang="en-US" dirty="0">
                <a:solidFill>
                  <a:srgbClr val="0000FF"/>
                </a:solidFill>
              </a:rPr>
              <a:t>效数字的概念</a:t>
            </a:r>
            <a:endParaRPr lang="zh-CN" altLang="en-US" dirty="0">
              <a:solidFill>
                <a:srgbClr val="0000FF"/>
              </a:solidFill>
            </a:endParaRPr>
          </a:p>
        </p:txBody>
      </p:sp>
      <p:grpSp>
        <p:nvGrpSpPr>
          <p:cNvPr id="2" name="Group 17"/>
          <p:cNvGrpSpPr/>
          <p:nvPr/>
        </p:nvGrpSpPr>
        <p:grpSpPr bwMode="auto">
          <a:xfrm>
            <a:off x="1062039" y="1795414"/>
            <a:ext cx="6435725" cy="1097756"/>
            <a:chOff x="1037" y="912"/>
            <a:chExt cx="4054" cy="922"/>
          </a:xfrm>
        </p:grpSpPr>
        <p:sp>
          <p:nvSpPr>
            <p:cNvPr id="56329" name="Text Box 4"/>
            <p:cNvSpPr txBox="1">
              <a:spLocks noChangeArrowheads="1"/>
            </p:cNvSpPr>
            <p:nvPr/>
          </p:nvSpPr>
          <p:spPr bwMode="auto">
            <a:xfrm>
              <a:off x="1037" y="912"/>
              <a:ext cx="4054" cy="439"/>
            </a:xfrm>
            <a:prstGeom prst="rect">
              <a:avLst/>
            </a:prstGeom>
            <a:noFill/>
            <a:ln w="9525">
              <a:noFill/>
              <a:miter lim="800000"/>
            </a:ln>
          </p:spPr>
          <p:txBody>
            <a:bodyPr>
              <a:spAutoFit/>
            </a:bodyPr>
            <a:lstStyle/>
            <a:p>
              <a:pPr>
                <a:spcBef>
                  <a:spcPct val="50000"/>
                </a:spcBef>
              </a:pPr>
              <a:r>
                <a:rPr lang="zh-CN" altLang="en-US"/>
                <a:t>有效数字 </a:t>
              </a:r>
              <a:r>
                <a:rPr lang="en-US" altLang="zh-CN"/>
                <a:t>== </a:t>
              </a:r>
              <a:r>
                <a:rPr lang="zh-CN" altLang="en-US"/>
                <a:t>准确数字  </a:t>
              </a:r>
              <a:r>
                <a:rPr lang="en-US" altLang="zh-CN"/>
                <a:t>+  </a:t>
              </a:r>
              <a:r>
                <a:rPr lang="zh-CN" altLang="en-US"/>
                <a:t>存疑数字</a:t>
              </a:r>
              <a:endParaRPr lang="zh-CN" altLang="en-US"/>
            </a:p>
          </p:txBody>
        </p:sp>
        <p:sp>
          <p:nvSpPr>
            <p:cNvPr id="56330" name="Text Box 5"/>
            <p:cNvSpPr txBox="1">
              <a:spLocks noChangeArrowheads="1"/>
            </p:cNvSpPr>
            <p:nvPr/>
          </p:nvSpPr>
          <p:spPr bwMode="auto">
            <a:xfrm>
              <a:off x="2597" y="1111"/>
              <a:ext cx="2256" cy="439"/>
            </a:xfrm>
            <a:prstGeom prst="rect">
              <a:avLst/>
            </a:prstGeom>
            <a:noFill/>
            <a:ln w="9525">
              <a:noFill/>
              <a:miter lim="800000"/>
            </a:ln>
          </p:spPr>
          <p:txBody>
            <a:bodyPr>
              <a:spAutoFit/>
            </a:bodyPr>
            <a:lstStyle/>
            <a:p>
              <a:pPr>
                <a:spcBef>
                  <a:spcPct val="50000"/>
                </a:spcBef>
              </a:pPr>
              <a:r>
                <a:rPr lang="en-US" altLang="zh-CN"/>
                <a:t>↑              ↑</a:t>
              </a:r>
              <a:endParaRPr lang="en-US" altLang="zh-CN"/>
            </a:p>
          </p:txBody>
        </p:sp>
        <p:sp>
          <p:nvSpPr>
            <p:cNvPr id="56331" name="Text Box 6"/>
            <p:cNvSpPr txBox="1">
              <a:spLocks noChangeArrowheads="1"/>
            </p:cNvSpPr>
            <p:nvPr/>
          </p:nvSpPr>
          <p:spPr bwMode="auto">
            <a:xfrm>
              <a:off x="2597" y="1395"/>
              <a:ext cx="1615" cy="439"/>
            </a:xfrm>
            <a:prstGeom prst="rect">
              <a:avLst/>
            </a:prstGeom>
            <a:noFill/>
            <a:ln w="9525">
              <a:noFill/>
              <a:miter lim="800000"/>
            </a:ln>
          </p:spPr>
          <p:txBody>
            <a:bodyPr>
              <a:spAutoFit/>
            </a:bodyPr>
            <a:lstStyle/>
            <a:p>
              <a:pPr>
                <a:spcBef>
                  <a:spcPct val="50000"/>
                </a:spcBef>
              </a:pPr>
              <a:r>
                <a:rPr lang="en-US" altLang="zh-CN"/>
                <a:t>n</a:t>
              </a:r>
              <a:r>
                <a:rPr lang="zh-CN" altLang="en-US"/>
                <a:t>位            </a:t>
              </a:r>
              <a:r>
                <a:rPr lang="en-US" altLang="zh-CN"/>
                <a:t>1</a:t>
              </a:r>
              <a:r>
                <a:rPr lang="zh-CN" altLang="en-US"/>
                <a:t>位</a:t>
              </a:r>
              <a:endParaRPr lang="zh-CN" altLang="en-US"/>
            </a:p>
          </p:txBody>
        </p:sp>
      </p:grpSp>
      <p:sp>
        <p:nvSpPr>
          <p:cNvPr id="24583" name="Text Box 7"/>
          <p:cNvSpPr txBox="1">
            <a:spLocks noChangeArrowheads="1"/>
          </p:cNvSpPr>
          <p:nvPr/>
        </p:nvSpPr>
        <p:spPr bwMode="auto">
          <a:xfrm>
            <a:off x="341314" y="2976514"/>
            <a:ext cx="7539037" cy="523220"/>
          </a:xfrm>
          <a:prstGeom prst="rect">
            <a:avLst/>
          </a:prstGeom>
          <a:noFill/>
          <a:ln w="9525">
            <a:noFill/>
            <a:miter lim="800000"/>
          </a:ln>
        </p:spPr>
        <p:txBody>
          <a:bodyPr>
            <a:spAutoFit/>
          </a:bodyPr>
          <a:lstStyle/>
          <a:p>
            <a:pPr>
              <a:spcBef>
                <a:spcPct val="50000"/>
              </a:spcBef>
            </a:pPr>
            <a:r>
              <a:rPr lang="en-US" altLang="zh-CN" b="0"/>
              <a:t>        </a:t>
            </a:r>
            <a:r>
              <a:rPr lang="zh-CN" altLang="en-US"/>
              <a:t>例如：</a:t>
            </a:r>
            <a:r>
              <a:rPr lang="en-US" altLang="zh-CN" i="1"/>
              <a:t>L</a:t>
            </a:r>
            <a:r>
              <a:rPr lang="en-US" altLang="zh-CN"/>
              <a:t>=</a:t>
            </a:r>
            <a:r>
              <a:rPr lang="en-US" altLang="zh-CN" b="0"/>
              <a:t>8.28cm</a:t>
            </a:r>
            <a:r>
              <a:rPr lang="en-US" altLang="zh-CN"/>
              <a:t> ,  </a:t>
            </a:r>
            <a:r>
              <a:rPr lang="zh-CN" altLang="en-US"/>
              <a:t>为三位有效数字。</a:t>
            </a:r>
            <a:endParaRPr lang="zh-CN" altLang="en-US"/>
          </a:p>
        </p:txBody>
      </p:sp>
      <p:sp>
        <p:nvSpPr>
          <p:cNvPr id="24584" name="Text Box 8"/>
          <p:cNvSpPr txBox="1">
            <a:spLocks noChangeArrowheads="1"/>
          </p:cNvSpPr>
          <p:nvPr/>
        </p:nvSpPr>
        <p:spPr bwMode="auto">
          <a:xfrm>
            <a:off x="228600" y="3487291"/>
            <a:ext cx="8034338" cy="1083374"/>
          </a:xfrm>
          <a:prstGeom prst="rect">
            <a:avLst/>
          </a:prstGeom>
          <a:noFill/>
          <a:ln w="9525">
            <a:noFill/>
            <a:miter lim="800000"/>
          </a:ln>
        </p:spPr>
        <p:txBody>
          <a:bodyPr>
            <a:spAutoFit/>
          </a:bodyPr>
          <a:lstStyle/>
          <a:p>
            <a:pPr>
              <a:spcBef>
                <a:spcPct val="30000"/>
              </a:spcBef>
            </a:pPr>
            <a:r>
              <a:rPr lang="en-US" altLang="zh-CN" b="0">
                <a:solidFill>
                  <a:srgbClr val="FF0000"/>
                </a:solidFill>
              </a:rPr>
              <a:t>        </a:t>
            </a:r>
            <a:r>
              <a:rPr lang="zh-CN" altLang="en-US">
                <a:solidFill>
                  <a:srgbClr val="FF0000"/>
                </a:solidFill>
              </a:rPr>
              <a:t>注意：准确数字是从仪器上读出的数值。</a:t>
            </a:r>
            <a:endParaRPr lang="zh-CN" altLang="en-US">
              <a:solidFill>
                <a:srgbClr val="FF0000"/>
              </a:solidFill>
            </a:endParaRPr>
          </a:p>
          <a:p>
            <a:pPr>
              <a:spcBef>
                <a:spcPct val="30000"/>
              </a:spcBef>
            </a:pPr>
            <a:r>
              <a:rPr lang="zh-CN" altLang="en-US">
                <a:solidFill>
                  <a:srgbClr val="FF0000"/>
                </a:solidFill>
              </a:rPr>
              <a:t>                    存疑数字一般是估读出的数值。</a:t>
            </a:r>
            <a:endParaRPr lang="zh-CN" altLang="en-US">
              <a:solidFill>
                <a:srgbClr val="FF0000"/>
              </a:solidFill>
            </a:endParaRP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1+#ppt_w/2"/>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24584"/>
                                        </p:tgtEl>
                                        <p:attrNameLst>
                                          <p:attrName>style.visibility</p:attrName>
                                        </p:attrNameLst>
                                      </p:cBhvr>
                                      <p:to>
                                        <p:strVal val="visible"/>
                                      </p:to>
                                    </p:set>
                                    <p:anim calcmode="lin" valueType="num">
                                      <p:cBhvr additive="base">
                                        <p:cTn id="24" dur="500" fill="hold"/>
                                        <p:tgtEl>
                                          <p:spTgt spid="24584"/>
                                        </p:tgtEl>
                                        <p:attrNameLst>
                                          <p:attrName>ppt_x</p:attrName>
                                        </p:attrNameLst>
                                      </p:cBhvr>
                                      <p:tavLst>
                                        <p:tav tm="0">
                                          <p:val>
                                            <p:strVal val="0-#ppt_w/2"/>
                                          </p:val>
                                        </p:tav>
                                        <p:tav tm="100000">
                                          <p:val>
                                            <p:strVal val="#ppt_x"/>
                                          </p:val>
                                        </p:tav>
                                      </p:tavLst>
                                    </p:anim>
                                    <p:anim calcmode="lin" valueType="num">
                                      <p:cBhvr additive="base">
                                        <p:cTn id="25" dur="500" fill="hold"/>
                                        <p:tgtEl>
                                          <p:spTgt spid="24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3" grpId="0" autoUpdateAnimBg="0"/>
      <p:bldP spid="2458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p:spPr>
        <p:txBody>
          <a:bodyPr/>
          <a:lstStyle/>
          <a:p>
            <a:fld id="{3A643426-18CA-4D11-8BB1-27B8CD09DD7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7347" name="Text Box 4"/>
          <p:cNvSpPr txBox="1">
            <a:spLocks noChangeArrowheads="1"/>
          </p:cNvSpPr>
          <p:nvPr/>
        </p:nvSpPr>
        <p:spPr bwMode="auto">
          <a:xfrm>
            <a:off x="357158" y="285734"/>
            <a:ext cx="6369050" cy="523220"/>
          </a:xfrm>
          <a:prstGeom prst="rect">
            <a:avLst/>
          </a:prstGeom>
          <a:noFill/>
          <a:ln w="9525">
            <a:noFill/>
            <a:miter lim="800000"/>
          </a:ln>
        </p:spPr>
        <p:txBody>
          <a:bodyPr>
            <a:spAutoFit/>
          </a:bodyPr>
          <a:lstStyle/>
          <a:p>
            <a:pPr>
              <a:spcBef>
                <a:spcPct val="50000"/>
              </a:spcBef>
            </a:pPr>
            <a:r>
              <a:rPr kumimoji="0" lang="zh-CN" altLang="en-US" dirty="0" smtClean="0">
                <a:solidFill>
                  <a:srgbClr val="0000FF"/>
                </a:solidFill>
              </a:rPr>
              <a:t>二、</a:t>
            </a:r>
            <a:r>
              <a:rPr lang="zh-CN" altLang="en-US" dirty="0" smtClean="0">
                <a:solidFill>
                  <a:srgbClr val="0000FF"/>
                </a:solidFill>
              </a:rPr>
              <a:t>写</a:t>
            </a:r>
            <a:r>
              <a:rPr lang="zh-CN" altLang="en-US" dirty="0">
                <a:solidFill>
                  <a:srgbClr val="0000FF"/>
                </a:solidFill>
              </a:rPr>
              <a:t>有效数字时应注意的问题</a:t>
            </a:r>
            <a:endParaRPr lang="zh-CN" altLang="en-US" dirty="0">
              <a:solidFill>
                <a:srgbClr val="0000FF"/>
              </a:solidFill>
            </a:endParaRPr>
          </a:p>
        </p:txBody>
      </p:sp>
      <p:sp>
        <p:nvSpPr>
          <p:cNvPr id="75781" name="Text Box 5"/>
          <p:cNvSpPr txBox="1">
            <a:spLocks noChangeArrowheads="1"/>
          </p:cNvSpPr>
          <p:nvPr/>
        </p:nvSpPr>
        <p:spPr bwMode="auto">
          <a:xfrm>
            <a:off x="428596" y="1000114"/>
            <a:ext cx="8351837" cy="1076961"/>
          </a:xfrm>
          <a:prstGeom prst="rect">
            <a:avLst/>
          </a:prstGeom>
          <a:noFill/>
          <a:ln w="9525">
            <a:noFill/>
            <a:miter lim="800000"/>
          </a:ln>
        </p:spPr>
        <p:txBody>
          <a:bodyPr>
            <a:spAutoFit/>
          </a:bodyPr>
          <a:lstStyle/>
          <a:p>
            <a:pPr>
              <a:lnSpc>
                <a:spcPct val="120000"/>
              </a:lnSpc>
              <a:spcBef>
                <a:spcPct val="30000"/>
              </a:spcBef>
            </a:pPr>
            <a:r>
              <a:rPr lang="en-US" altLang="zh-CN" dirty="0">
                <a:solidFill>
                  <a:srgbClr val="C00000"/>
                </a:solidFill>
              </a:rPr>
              <a:t>1. </a:t>
            </a:r>
            <a:r>
              <a:rPr lang="zh-CN" altLang="en-US" dirty="0">
                <a:solidFill>
                  <a:srgbClr val="C00000"/>
                </a:solidFill>
              </a:rPr>
              <a:t>有效数字的位数与小数点位置无关，变换数值单位时，其位数不发生变化。</a:t>
            </a:r>
            <a:endParaRPr lang="zh-CN" altLang="en-US" dirty="0">
              <a:solidFill>
                <a:srgbClr val="C00000"/>
              </a:solidFill>
            </a:endParaRPr>
          </a:p>
        </p:txBody>
      </p:sp>
      <p:sp>
        <p:nvSpPr>
          <p:cNvPr id="75782" name="Text Box 6"/>
          <p:cNvSpPr txBox="1">
            <a:spLocks noChangeArrowheads="1"/>
          </p:cNvSpPr>
          <p:nvPr/>
        </p:nvSpPr>
        <p:spPr bwMode="auto">
          <a:xfrm>
            <a:off x="539751" y="2099072"/>
            <a:ext cx="8037513" cy="954107"/>
          </a:xfrm>
          <a:prstGeom prst="rect">
            <a:avLst/>
          </a:prstGeom>
          <a:noFill/>
          <a:ln w="9525">
            <a:noFill/>
            <a:miter lim="800000"/>
          </a:ln>
        </p:spPr>
        <p:txBody>
          <a:bodyPr>
            <a:spAutoFit/>
          </a:bodyPr>
          <a:lstStyle/>
          <a:p>
            <a:pPr>
              <a:spcBef>
                <a:spcPct val="50000"/>
              </a:spcBef>
            </a:pPr>
            <a:r>
              <a:rPr lang="zh-CN" altLang="en-US"/>
              <a:t>例如：</a:t>
            </a:r>
            <a:r>
              <a:rPr lang="en-US" altLang="zh-CN" b="0"/>
              <a:t>1.30mm=0.130cm=0.00130m</a:t>
            </a:r>
            <a:r>
              <a:rPr lang="zh-CN" altLang="en-US"/>
              <a:t>，都是三位有效数字。</a:t>
            </a:r>
            <a:endParaRPr lang="zh-CN" altLang="en-US"/>
          </a:p>
        </p:txBody>
      </p:sp>
      <p:sp>
        <p:nvSpPr>
          <p:cNvPr id="75783" name="Text Box 7"/>
          <p:cNvSpPr txBox="1">
            <a:spLocks noChangeArrowheads="1"/>
          </p:cNvSpPr>
          <p:nvPr/>
        </p:nvSpPr>
        <p:spPr bwMode="auto">
          <a:xfrm>
            <a:off x="431801" y="2976563"/>
            <a:ext cx="8054975" cy="1076961"/>
          </a:xfrm>
          <a:prstGeom prst="rect">
            <a:avLst/>
          </a:prstGeom>
          <a:noFill/>
          <a:ln w="9525">
            <a:noFill/>
            <a:miter lim="800000"/>
          </a:ln>
        </p:spPr>
        <p:txBody>
          <a:bodyPr>
            <a:spAutoFit/>
          </a:bodyPr>
          <a:lstStyle/>
          <a:p>
            <a:pPr>
              <a:lnSpc>
                <a:spcPct val="120000"/>
              </a:lnSpc>
              <a:spcBef>
                <a:spcPct val="30000"/>
              </a:spcBef>
            </a:pPr>
            <a:r>
              <a:rPr lang="en-US" altLang="zh-CN" dirty="0">
                <a:solidFill>
                  <a:srgbClr val="C00000"/>
                </a:solidFill>
              </a:rPr>
              <a:t>2. </a:t>
            </a:r>
            <a:r>
              <a:rPr lang="zh-CN" altLang="en-US" dirty="0">
                <a:solidFill>
                  <a:srgbClr val="C00000"/>
                </a:solidFill>
              </a:rPr>
              <a:t>数值前面小数点定位所用的“</a:t>
            </a:r>
            <a:r>
              <a:rPr lang="en-US" altLang="zh-CN" dirty="0">
                <a:solidFill>
                  <a:srgbClr val="C00000"/>
                </a:solidFill>
              </a:rPr>
              <a:t>0”</a:t>
            </a:r>
            <a:r>
              <a:rPr lang="zh-CN" altLang="en-US" dirty="0">
                <a:solidFill>
                  <a:srgbClr val="C00000"/>
                </a:solidFill>
              </a:rPr>
              <a:t>不是有效数字，数值中（包括末位）的“</a:t>
            </a:r>
            <a:r>
              <a:rPr lang="en-US" altLang="zh-CN" dirty="0">
                <a:solidFill>
                  <a:srgbClr val="C00000"/>
                </a:solidFill>
              </a:rPr>
              <a:t>0”</a:t>
            </a:r>
            <a:r>
              <a:rPr lang="zh-CN" altLang="en-US" dirty="0">
                <a:solidFill>
                  <a:srgbClr val="C00000"/>
                </a:solidFill>
              </a:rPr>
              <a:t>是有效数字。</a:t>
            </a:r>
            <a:endParaRPr lang="zh-CN" altLang="en-US" dirty="0">
              <a:solidFill>
                <a:srgbClr val="C00000"/>
              </a:solidFill>
            </a:endParaRPr>
          </a:p>
        </p:txBody>
      </p:sp>
      <p:sp>
        <p:nvSpPr>
          <p:cNvPr id="75784" name="Text Box 8"/>
          <p:cNvSpPr txBox="1">
            <a:spLocks noChangeArrowheads="1"/>
          </p:cNvSpPr>
          <p:nvPr/>
        </p:nvSpPr>
        <p:spPr bwMode="auto">
          <a:xfrm>
            <a:off x="228600" y="3983832"/>
            <a:ext cx="8686800" cy="523220"/>
          </a:xfrm>
          <a:prstGeom prst="rect">
            <a:avLst/>
          </a:prstGeom>
          <a:noFill/>
          <a:ln w="9525">
            <a:noFill/>
            <a:miter lim="800000"/>
          </a:ln>
        </p:spPr>
        <p:txBody>
          <a:bodyPr>
            <a:spAutoFit/>
          </a:bodyPr>
          <a:lstStyle/>
          <a:p>
            <a:pPr>
              <a:spcBef>
                <a:spcPct val="50000"/>
              </a:spcBef>
            </a:pPr>
            <a:r>
              <a:rPr lang="en-US" altLang="zh-CN" b="0"/>
              <a:t>        </a:t>
            </a:r>
            <a:r>
              <a:rPr lang="zh-CN" altLang="en-US"/>
              <a:t>例如：</a:t>
            </a:r>
            <a:r>
              <a:rPr lang="en-US" altLang="zh-CN" i="1"/>
              <a:t>L</a:t>
            </a:r>
            <a:r>
              <a:rPr lang="en-US" altLang="zh-CN"/>
              <a:t>=0.005060m  </a:t>
            </a:r>
            <a:r>
              <a:rPr lang="zh-CN" altLang="en-US"/>
              <a:t>是四位有效数字。</a:t>
            </a:r>
            <a:endParaRPr lang="zh-CN" altLang="en-US"/>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5782"/>
                                        </p:tgtEl>
                                        <p:attrNameLst>
                                          <p:attrName>style.visibility</p:attrName>
                                        </p:attrNameLst>
                                      </p:cBhvr>
                                      <p:to>
                                        <p:strVal val="visible"/>
                                      </p:to>
                                    </p:set>
                                    <p:anim calcmode="lin" valueType="num">
                                      <p:cBhvr additive="base">
                                        <p:cTn id="13" dur="500" fill="hold"/>
                                        <p:tgtEl>
                                          <p:spTgt spid="75782"/>
                                        </p:tgtEl>
                                        <p:attrNameLst>
                                          <p:attrName>ppt_x</p:attrName>
                                        </p:attrNameLst>
                                      </p:cBhvr>
                                      <p:tavLst>
                                        <p:tav tm="0">
                                          <p:val>
                                            <p:strVal val="1+#ppt_w/2"/>
                                          </p:val>
                                        </p:tav>
                                        <p:tav tm="100000">
                                          <p:val>
                                            <p:strVal val="#ppt_x"/>
                                          </p:val>
                                        </p:tav>
                                      </p:tavLst>
                                    </p:anim>
                                    <p:anim calcmode="lin" valueType="num">
                                      <p:cBhvr additive="base">
                                        <p:cTn id="14" dur="500" fill="hold"/>
                                        <p:tgtEl>
                                          <p:spTgt spid="7578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75783"/>
                                        </p:tgtEl>
                                        <p:attrNameLst>
                                          <p:attrName>style.visibility</p:attrName>
                                        </p:attrNameLst>
                                      </p:cBhvr>
                                      <p:to>
                                        <p:strVal val="visible"/>
                                      </p:to>
                                    </p:set>
                                    <p:animEffect transition="in" filter="slide(fromRight)">
                                      <p:cBhvr>
                                        <p:cTn id="19" dur="500"/>
                                        <p:tgtEl>
                                          <p:spTgt spid="7578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75784"/>
                                        </p:tgtEl>
                                        <p:attrNameLst>
                                          <p:attrName>style.visibility</p:attrName>
                                        </p:attrNameLst>
                                      </p:cBhvr>
                                      <p:to>
                                        <p:strVal val="visible"/>
                                      </p:to>
                                    </p:set>
                                    <p:animEffect transition="in" filter="blinds(vertical)">
                                      <p:cBhvr>
                                        <p:cTn id="24"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P spid="75782" grpId="0" autoUpdateAnimBg="0"/>
      <p:bldP spid="75783" grpId="0" autoUpdateAnimBg="0"/>
      <p:bldP spid="7578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灯片编号占位符 3"/>
          <p:cNvSpPr>
            <a:spLocks noGrp="1"/>
          </p:cNvSpPr>
          <p:nvPr>
            <p:ph type="sldNum" sz="quarter" idx="12"/>
          </p:nvPr>
        </p:nvSpPr>
        <p:spPr>
          <a:noFill/>
        </p:spPr>
        <p:txBody>
          <a:bodyPr/>
          <a:lstStyle/>
          <a:p>
            <a:fld id="{3A34B325-E8E0-4808-9A80-DB07134112FA}" type="slidenum">
              <a:rPr lang="en-US" altLang="zh-CN" smtClean="0">
                <a:ea typeface="宋体" panose="02010600030101010101" pitchFamily="2" charset="-122"/>
              </a:rPr>
            </a:fld>
            <a:endParaRPr lang="en-US" altLang="zh-CN" smtClean="0">
              <a:ea typeface="宋体" panose="02010600030101010101" pitchFamily="2" charset="-122"/>
            </a:endParaRPr>
          </a:p>
        </p:txBody>
      </p:sp>
      <p:grpSp>
        <p:nvGrpSpPr>
          <p:cNvPr id="2" name="Group 25"/>
          <p:cNvGrpSpPr/>
          <p:nvPr/>
        </p:nvGrpSpPr>
        <p:grpSpPr bwMode="auto">
          <a:xfrm>
            <a:off x="457200" y="357188"/>
            <a:ext cx="8686800" cy="1077515"/>
            <a:chOff x="288" y="300"/>
            <a:chExt cx="5472" cy="905"/>
          </a:xfrm>
        </p:grpSpPr>
        <p:sp>
          <p:nvSpPr>
            <p:cNvPr id="18444" name="Text Box 4"/>
            <p:cNvSpPr txBox="1">
              <a:spLocks noChangeArrowheads="1"/>
            </p:cNvSpPr>
            <p:nvPr/>
          </p:nvSpPr>
          <p:spPr bwMode="auto">
            <a:xfrm>
              <a:off x="288" y="300"/>
              <a:ext cx="5472" cy="905"/>
            </a:xfrm>
            <a:prstGeom prst="rect">
              <a:avLst/>
            </a:prstGeom>
            <a:noFill/>
            <a:ln w="9525">
              <a:noFill/>
              <a:miter lim="800000"/>
            </a:ln>
          </p:spPr>
          <p:txBody>
            <a:bodyPr>
              <a:spAutoFit/>
            </a:bodyPr>
            <a:lstStyle/>
            <a:p>
              <a:pPr>
                <a:lnSpc>
                  <a:spcPct val="120000"/>
                </a:lnSpc>
                <a:spcBef>
                  <a:spcPct val="50000"/>
                </a:spcBef>
              </a:pPr>
              <a:r>
                <a:rPr lang="en-US" altLang="zh-CN" dirty="0">
                  <a:solidFill>
                    <a:srgbClr val="C00000"/>
                  </a:solidFill>
                </a:rPr>
                <a:t>3. </a:t>
              </a:r>
              <a:r>
                <a:rPr lang="zh-CN" altLang="en-US" dirty="0">
                  <a:solidFill>
                    <a:srgbClr val="C00000"/>
                  </a:solidFill>
                </a:rPr>
                <a:t>对较大或较小的数值，常用                      形式表示，称为科学记数法。</a:t>
              </a:r>
              <a:endParaRPr lang="zh-CN" altLang="en-US" dirty="0">
                <a:solidFill>
                  <a:srgbClr val="C00000"/>
                </a:solidFill>
              </a:endParaRPr>
            </a:p>
          </p:txBody>
        </p:sp>
        <p:graphicFrame>
          <p:nvGraphicFramePr>
            <p:cNvPr id="18437" name="Object 5"/>
            <p:cNvGraphicFramePr>
              <a:graphicFrameLocks noChangeAspect="1"/>
            </p:cNvGraphicFramePr>
            <p:nvPr/>
          </p:nvGraphicFramePr>
          <p:xfrm>
            <a:off x="3323" y="360"/>
            <a:ext cx="1088" cy="395"/>
          </p:xfrm>
          <a:graphic>
            <a:graphicData uri="http://schemas.openxmlformats.org/presentationml/2006/ole">
              <mc:AlternateContent xmlns:mc="http://schemas.openxmlformats.org/markup-compatibility/2006">
                <mc:Choice xmlns:v="urn:schemas-microsoft-com:vml" Requires="v">
                  <p:oleObj spid="_x0000_s161830" name="公式" r:id="rId1" imgW="17881600" imgH="6502400" progId="Equation.3">
                    <p:embed/>
                  </p:oleObj>
                </mc:Choice>
                <mc:Fallback>
                  <p:oleObj name="公式" r:id="rId1" imgW="17881600" imgH="6502400" progId="Equation.3">
                    <p:embed/>
                    <p:pic>
                      <p:nvPicPr>
                        <p:cNvPr id="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 y="360"/>
                          <a:ext cx="1088"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606" name="Text Box 6"/>
          <p:cNvSpPr txBox="1">
            <a:spLocks noChangeArrowheads="1"/>
          </p:cNvSpPr>
          <p:nvPr/>
        </p:nvSpPr>
        <p:spPr bwMode="auto">
          <a:xfrm>
            <a:off x="857224" y="1428742"/>
            <a:ext cx="7715250" cy="1126462"/>
          </a:xfrm>
          <a:prstGeom prst="rect">
            <a:avLst/>
          </a:prstGeom>
          <a:noFill/>
          <a:ln w="9525">
            <a:noFill/>
            <a:miter lim="800000"/>
          </a:ln>
        </p:spPr>
        <p:txBody>
          <a:bodyPr>
            <a:spAutoFit/>
          </a:bodyPr>
          <a:lstStyle/>
          <a:p>
            <a:pPr>
              <a:lnSpc>
                <a:spcPct val="120000"/>
              </a:lnSpc>
              <a:spcBef>
                <a:spcPct val="50000"/>
              </a:spcBef>
            </a:pPr>
            <a:r>
              <a:rPr lang="zh-CN" altLang="en-US" dirty="0"/>
              <a:t>例如：</a:t>
            </a:r>
            <a:r>
              <a:rPr lang="en-US" altLang="zh-CN" i="1" dirty="0"/>
              <a:t>I</a:t>
            </a:r>
            <a:r>
              <a:rPr lang="en-US" altLang="zh-CN" dirty="0"/>
              <a:t>=(0.000678</a:t>
            </a:r>
            <a:r>
              <a:rPr lang="en-US" altLang="zh-CN" dirty="0">
                <a:sym typeface="Symbol" panose="05050102010706020507" pitchFamily="18" charset="2"/>
              </a:rPr>
              <a:t>0.000005)A  </a:t>
            </a:r>
            <a:r>
              <a:rPr lang="zh-CN" altLang="en-US" dirty="0">
                <a:sym typeface="Symbol" panose="05050102010706020507" pitchFamily="18" charset="2"/>
              </a:rPr>
              <a:t>写成   </a:t>
            </a:r>
            <a:r>
              <a:rPr lang="en-US" altLang="zh-CN" i="1" dirty="0">
                <a:sym typeface="Symbol" panose="05050102010706020507" pitchFamily="18" charset="2"/>
              </a:rPr>
              <a:t>I</a:t>
            </a:r>
            <a:r>
              <a:rPr lang="en-US" altLang="zh-CN" dirty="0">
                <a:sym typeface="Symbol" panose="05050102010706020507" pitchFamily="18" charset="2"/>
              </a:rPr>
              <a:t>=(6.780.05)10</a:t>
            </a:r>
            <a:r>
              <a:rPr lang="en-US" altLang="zh-CN" baseline="30000" dirty="0">
                <a:sym typeface="Symbol" panose="05050102010706020507" pitchFamily="18" charset="2"/>
              </a:rPr>
              <a:t>-4</a:t>
            </a:r>
            <a:r>
              <a:rPr lang="en-US" altLang="zh-CN" dirty="0">
                <a:sym typeface="Symbol" panose="05050102010706020507" pitchFamily="18" charset="2"/>
              </a:rPr>
              <a:t>A</a:t>
            </a:r>
            <a:endParaRPr lang="en-US" altLang="zh-CN" dirty="0">
              <a:sym typeface="Symbol" panose="05050102010706020507" pitchFamily="18" charset="2"/>
            </a:endParaRPr>
          </a:p>
        </p:txBody>
      </p:sp>
      <p:sp>
        <p:nvSpPr>
          <p:cNvPr id="25607" name="Text Box 7"/>
          <p:cNvSpPr txBox="1">
            <a:spLocks noChangeArrowheads="1"/>
          </p:cNvSpPr>
          <p:nvPr/>
        </p:nvSpPr>
        <p:spPr bwMode="auto">
          <a:xfrm>
            <a:off x="357158" y="2500312"/>
            <a:ext cx="8640762" cy="609398"/>
          </a:xfrm>
          <a:prstGeom prst="rect">
            <a:avLst/>
          </a:prstGeom>
          <a:noFill/>
          <a:ln w="9525">
            <a:noFill/>
            <a:miter lim="800000"/>
          </a:ln>
        </p:spPr>
        <p:txBody>
          <a:bodyPr>
            <a:spAutoFit/>
          </a:bodyPr>
          <a:lstStyle/>
          <a:p>
            <a:pPr>
              <a:lnSpc>
                <a:spcPct val="120000"/>
              </a:lnSpc>
              <a:spcBef>
                <a:spcPct val="50000"/>
              </a:spcBef>
            </a:pPr>
            <a:r>
              <a:rPr lang="en-US" altLang="zh-CN" dirty="0">
                <a:solidFill>
                  <a:srgbClr val="FF0000"/>
                </a:solidFill>
              </a:rPr>
              <a:t>        </a:t>
            </a:r>
            <a:r>
              <a:rPr lang="zh-CN" altLang="en-US" dirty="0">
                <a:solidFill>
                  <a:srgbClr val="FF0000"/>
                </a:solidFill>
              </a:rPr>
              <a:t>注意：小数点前只写一位数值</a:t>
            </a:r>
            <a:r>
              <a:rPr lang="en-US" altLang="zh-CN" dirty="0">
                <a:solidFill>
                  <a:srgbClr val="FF0000"/>
                </a:solidFill>
              </a:rPr>
              <a:t>[1~9]</a:t>
            </a:r>
            <a:r>
              <a:rPr lang="zh-CN" altLang="en-US" dirty="0">
                <a:solidFill>
                  <a:srgbClr val="FF0000"/>
                </a:solidFill>
              </a:rPr>
              <a:t>。</a:t>
            </a:r>
            <a:endParaRPr lang="zh-CN" altLang="en-US" dirty="0">
              <a:solidFill>
                <a:srgbClr val="FF0000"/>
              </a:solidFill>
            </a:endParaRPr>
          </a:p>
        </p:txBody>
      </p:sp>
      <p:grpSp>
        <p:nvGrpSpPr>
          <p:cNvPr id="3" name="Group 23"/>
          <p:cNvGrpSpPr/>
          <p:nvPr/>
        </p:nvGrpSpPr>
        <p:grpSpPr bwMode="auto">
          <a:xfrm>
            <a:off x="434976" y="3214688"/>
            <a:ext cx="8351837" cy="1341834"/>
            <a:chOff x="274" y="2700"/>
            <a:chExt cx="5261" cy="1127"/>
          </a:xfrm>
        </p:grpSpPr>
        <p:sp>
          <p:nvSpPr>
            <p:cNvPr id="18443" name="Text Box 8"/>
            <p:cNvSpPr txBox="1">
              <a:spLocks noChangeArrowheads="1"/>
            </p:cNvSpPr>
            <p:nvPr/>
          </p:nvSpPr>
          <p:spPr bwMode="auto">
            <a:xfrm>
              <a:off x="274" y="2700"/>
              <a:ext cx="5261" cy="1127"/>
            </a:xfrm>
            <a:prstGeom prst="rect">
              <a:avLst/>
            </a:prstGeom>
            <a:noFill/>
            <a:ln w="9525">
              <a:noFill/>
              <a:miter lim="800000"/>
            </a:ln>
          </p:spPr>
          <p:txBody>
            <a:bodyPr>
              <a:spAutoFit/>
            </a:bodyPr>
            <a:lstStyle/>
            <a:p>
              <a:pPr>
                <a:lnSpc>
                  <a:spcPct val="120000"/>
                </a:lnSpc>
                <a:spcBef>
                  <a:spcPct val="50000"/>
                </a:spcBef>
              </a:pPr>
              <a:r>
                <a:rPr lang="en-US" altLang="zh-CN" dirty="0">
                  <a:solidFill>
                    <a:srgbClr val="C00000"/>
                  </a:solidFill>
                </a:rPr>
                <a:t>4.      </a:t>
              </a:r>
              <a:r>
                <a:rPr lang="zh-CN" altLang="en-US" dirty="0">
                  <a:solidFill>
                    <a:srgbClr val="C00000"/>
                  </a:solidFill>
                </a:rPr>
                <a:t>、 、     等常数，在参加运算时，比其他数值多 </a:t>
              </a:r>
              <a:endParaRPr lang="zh-CN" altLang="en-US" dirty="0">
                <a:solidFill>
                  <a:srgbClr val="C00000"/>
                </a:solidFill>
              </a:endParaRPr>
            </a:p>
            <a:p>
              <a:pPr>
                <a:lnSpc>
                  <a:spcPct val="120000"/>
                </a:lnSpc>
                <a:spcBef>
                  <a:spcPct val="50000"/>
                </a:spcBef>
              </a:pPr>
              <a:r>
                <a:rPr lang="zh-CN" altLang="en-US" dirty="0">
                  <a:solidFill>
                    <a:srgbClr val="C00000"/>
                  </a:solidFill>
                </a:rPr>
                <a:t>     取</a:t>
              </a:r>
              <a:r>
                <a:rPr lang="en-US" altLang="zh-CN" dirty="0">
                  <a:solidFill>
                    <a:srgbClr val="C00000"/>
                  </a:solidFill>
                </a:rPr>
                <a:t>1</a:t>
              </a:r>
              <a:r>
                <a:rPr lang="en-US" altLang="zh-CN" dirty="0">
                  <a:solidFill>
                    <a:srgbClr val="C00000"/>
                  </a:solidFill>
                  <a:cs typeface="Times New Roman" panose="02020603050405020304" pitchFamily="18" charset="0"/>
                </a:rPr>
                <a:t>~2</a:t>
              </a:r>
              <a:r>
                <a:rPr lang="zh-CN" altLang="en-US" dirty="0">
                  <a:solidFill>
                    <a:srgbClr val="C00000"/>
                  </a:solidFill>
                </a:rPr>
                <a:t>位。</a:t>
              </a:r>
              <a:endParaRPr lang="zh-CN" altLang="en-US" dirty="0">
                <a:solidFill>
                  <a:srgbClr val="C00000"/>
                </a:solidFill>
              </a:endParaRPr>
            </a:p>
          </p:txBody>
        </p:sp>
        <p:graphicFrame>
          <p:nvGraphicFramePr>
            <p:cNvPr id="18434" name="Object 9"/>
            <p:cNvGraphicFramePr>
              <a:graphicFrameLocks noChangeAspect="1"/>
            </p:cNvGraphicFramePr>
            <p:nvPr/>
          </p:nvGraphicFramePr>
          <p:xfrm>
            <a:off x="1209" y="2817"/>
            <a:ext cx="312" cy="279"/>
          </p:xfrm>
          <a:graphic>
            <a:graphicData uri="http://schemas.openxmlformats.org/presentationml/2006/ole">
              <mc:AlternateContent xmlns:mc="http://schemas.openxmlformats.org/markup-compatibility/2006">
                <mc:Choice xmlns:v="urn:schemas-microsoft-com:vml" Requires="v">
                  <p:oleObj spid="_x0000_s161831" name="Equation" r:id="rId3" imgW="7721600" imgH="6908800" progId="Equation.3">
                    <p:embed/>
                  </p:oleObj>
                </mc:Choice>
                <mc:Fallback>
                  <p:oleObj name="Equation" r:id="rId3" imgW="7721600" imgH="690880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 y="2817"/>
                          <a:ext cx="312"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21"/>
            <p:cNvGraphicFramePr>
              <a:graphicFrameLocks noChangeAspect="1"/>
            </p:cNvGraphicFramePr>
            <p:nvPr/>
          </p:nvGraphicFramePr>
          <p:xfrm>
            <a:off x="527" y="2897"/>
            <a:ext cx="197" cy="180"/>
          </p:xfrm>
          <a:graphic>
            <a:graphicData uri="http://schemas.openxmlformats.org/presentationml/2006/ole">
              <mc:AlternateContent xmlns:mc="http://schemas.openxmlformats.org/markup-compatibility/2006">
                <mc:Choice xmlns:v="urn:schemas-microsoft-com:vml" Requires="v">
                  <p:oleObj spid="_x0000_s161832" name="公式" r:id="rId5" imgW="4876800" imgH="4470400" progId="Equation.3">
                    <p:embed/>
                  </p:oleObj>
                </mc:Choice>
                <mc:Fallback>
                  <p:oleObj name="公式" r:id="rId5" imgW="4876800" imgH="447040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 y="2897"/>
                          <a:ext cx="197"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22"/>
            <p:cNvGraphicFramePr>
              <a:graphicFrameLocks noChangeAspect="1"/>
            </p:cNvGraphicFramePr>
            <p:nvPr/>
          </p:nvGraphicFramePr>
          <p:xfrm>
            <a:off x="890" y="2897"/>
            <a:ext cx="147" cy="180"/>
          </p:xfrm>
          <a:graphic>
            <a:graphicData uri="http://schemas.openxmlformats.org/presentationml/2006/ole">
              <mc:AlternateContent xmlns:mc="http://schemas.openxmlformats.org/markup-compatibility/2006">
                <mc:Choice xmlns:v="urn:schemas-microsoft-com:vml" Requires="v">
                  <p:oleObj spid="_x0000_s161833" name="公式" r:id="rId7" imgW="3657600" imgH="4470400" progId="Equation.3">
                    <p:embed/>
                  </p:oleObj>
                </mc:Choice>
                <mc:Fallback>
                  <p:oleObj name="公式" r:id="rId7" imgW="3657600" imgH="4470400"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 y="2897"/>
                          <a:ext cx="147"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checkerboard(across)">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wipe(left)">
                                      <p:cBhvr>
                                        <p:cTn id="12" dur="500"/>
                                        <p:tgtEl>
                                          <p:spTgt spid="256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utoUpdateAnimBg="0"/>
      <p:bldP spid="2560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p:spPr>
        <p:txBody>
          <a:bodyPr/>
          <a:lstStyle/>
          <a:p>
            <a:fld id="{0E2E21F7-F251-4275-B327-16A6FABC5B1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43011" name="Text Box 2"/>
          <p:cNvSpPr txBox="1">
            <a:spLocks noChangeArrowheads="1"/>
          </p:cNvSpPr>
          <p:nvPr/>
        </p:nvSpPr>
        <p:spPr bwMode="auto">
          <a:xfrm>
            <a:off x="857224" y="142858"/>
            <a:ext cx="7239000" cy="757130"/>
          </a:xfrm>
          <a:prstGeom prst="rect">
            <a:avLst/>
          </a:prstGeom>
          <a:noFill/>
          <a:ln w="9525">
            <a:noFill/>
            <a:miter lim="800000"/>
          </a:ln>
        </p:spPr>
        <p:txBody>
          <a:bodyPr>
            <a:spAutoFit/>
          </a:bodyPr>
          <a:lstStyle/>
          <a:p>
            <a:pPr algn="ctr">
              <a:lnSpc>
                <a:spcPct val="120000"/>
              </a:lnSpc>
              <a:spcBef>
                <a:spcPct val="50000"/>
              </a:spcBef>
            </a:pPr>
            <a:r>
              <a:rPr lang="zh-CN" altLang="en-US" sz="3600" dirty="0">
                <a:latin typeface="宋体" panose="02010600030101010101" pitchFamily="2" charset="-122"/>
              </a:rPr>
              <a:t>绪      论</a:t>
            </a:r>
            <a:endParaRPr lang="zh-CN" altLang="en-US" sz="3600" dirty="0">
              <a:latin typeface="宋体" panose="02010600030101010101" pitchFamily="2" charset="-122"/>
            </a:endParaRPr>
          </a:p>
        </p:txBody>
      </p:sp>
      <p:sp>
        <p:nvSpPr>
          <p:cNvPr id="2052" name="Text Box 4"/>
          <p:cNvSpPr txBox="1">
            <a:spLocks noChangeArrowheads="1"/>
          </p:cNvSpPr>
          <p:nvPr/>
        </p:nvSpPr>
        <p:spPr bwMode="auto">
          <a:xfrm>
            <a:off x="357158" y="785800"/>
            <a:ext cx="7848600" cy="609398"/>
          </a:xfrm>
          <a:prstGeom prst="rect">
            <a:avLst/>
          </a:prstGeom>
          <a:noFill/>
          <a:ln w="9525">
            <a:noFill/>
            <a:miter lim="800000"/>
          </a:ln>
        </p:spPr>
        <p:txBody>
          <a:bodyPr>
            <a:spAutoFit/>
          </a:bodyPr>
          <a:lstStyle/>
          <a:p>
            <a:pPr>
              <a:lnSpc>
                <a:spcPct val="120000"/>
              </a:lnSpc>
              <a:spcBef>
                <a:spcPct val="50000"/>
              </a:spcBef>
            </a:pPr>
            <a:r>
              <a:rPr lang="zh-CN" altLang="en-US" dirty="0">
                <a:solidFill>
                  <a:srgbClr val="0000FF"/>
                </a:solidFill>
                <a:latin typeface="宋体" panose="02010600030101010101" pitchFamily="2" charset="-122"/>
              </a:rPr>
              <a:t>一、物理实验课</a:t>
            </a:r>
            <a:r>
              <a:rPr lang="zh-CN" altLang="en-US" dirty="0">
                <a:solidFill>
                  <a:srgbClr val="0000FF"/>
                </a:solidFill>
              </a:rPr>
              <a:t>任务</a:t>
            </a:r>
            <a:r>
              <a:rPr lang="en-US" altLang="zh-CN" dirty="0">
                <a:solidFill>
                  <a:srgbClr val="0000FF"/>
                </a:solidFill>
              </a:rPr>
              <a:t>:</a:t>
            </a:r>
            <a:endParaRPr lang="en-US" altLang="zh-CN" dirty="0">
              <a:solidFill>
                <a:srgbClr val="0000FF"/>
              </a:solidFill>
            </a:endParaRPr>
          </a:p>
        </p:txBody>
      </p:sp>
      <p:sp>
        <p:nvSpPr>
          <p:cNvPr id="2053" name="Text Box 5"/>
          <p:cNvSpPr txBox="1">
            <a:spLocks noChangeArrowheads="1"/>
          </p:cNvSpPr>
          <p:nvPr/>
        </p:nvSpPr>
        <p:spPr bwMode="auto">
          <a:xfrm>
            <a:off x="857224" y="1214428"/>
            <a:ext cx="7656513" cy="2160591"/>
          </a:xfrm>
          <a:prstGeom prst="rect">
            <a:avLst/>
          </a:prstGeom>
          <a:noFill/>
          <a:ln w="9525">
            <a:noFill/>
            <a:miter lim="800000"/>
          </a:ln>
        </p:spPr>
        <p:txBody>
          <a:bodyPr>
            <a:spAutoFit/>
          </a:bodyPr>
          <a:lstStyle/>
          <a:p>
            <a:pPr>
              <a:lnSpc>
                <a:spcPct val="120000"/>
              </a:lnSpc>
              <a:spcBef>
                <a:spcPct val="50000"/>
              </a:spcBef>
            </a:pPr>
            <a:r>
              <a:rPr lang="en-US" altLang="zh-CN" dirty="0">
                <a:latin typeface="宋体" panose="02010600030101010101" pitchFamily="2" charset="-122"/>
              </a:rPr>
              <a:t>    </a:t>
            </a:r>
            <a:r>
              <a:rPr lang="zh-CN" altLang="en-US" dirty="0">
                <a:latin typeface="宋体" panose="02010600030101010101" pitchFamily="2" charset="-122"/>
              </a:rPr>
              <a:t>物理实验课是学生进行科学实验的一门</a:t>
            </a:r>
            <a:r>
              <a:rPr lang="zh-CN" altLang="en-US" dirty="0">
                <a:solidFill>
                  <a:srgbClr val="FF0000"/>
                </a:solidFill>
                <a:latin typeface="宋体" panose="02010600030101010101" pitchFamily="2" charset="-122"/>
              </a:rPr>
              <a:t>基础课</a:t>
            </a:r>
            <a:r>
              <a:rPr lang="zh-CN" altLang="en-US" dirty="0">
                <a:latin typeface="宋体" panose="02010600030101010101" pitchFamily="2" charset="-122"/>
              </a:rPr>
              <a:t>，是大学生入学后受到系统实验方法和技能训练的开端</a:t>
            </a:r>
            <a:r>
              <a:rPr lang="zh-CN" altLang="en-US" dirty="0" smtClean="0">
                <a:latin typeface="宋体" panose="02010600030101010101" pitchFamily="2" charset="-122"/>
              </a:rPr>
              <a:t>。在</a:t>
            </a:r>
            <a:r>
              <a:rPr lang="zh-CN" altLang="en-US" dirty="0" smtClean="0">
                <a:solidFill>
                  <a:srgbClr val="FF0000"/>
                </a:solidFill>
              </a:rPr>
              <a:t>物</a:t>
            </a:r>
            <a:r>
              <a:rPr lang="zh-CN" altLang="en-US" dirty="0">
                <a:solidFill>
                  <a:srgbClr val="FF0000"/>
                </a:solidFill>
              </a:rPr>
              <a:t>理实验</a:t>
            </a:r>
            <a:r>
              <a:rPr lang="zh-CN" altLang="en-US" dirty="0" smtClean="0">
                <a:solidFill>
                  <a:srgbClr val="FF0000"/>
                </a:solidFill>
              </a:rPr>
              <a:t>课上，通过实验方法来研</a:t>
            </a:r>
            <a:r>
              <a:rPr lang="zh-CN" altLang="en-US" dirty="0">
                <a:solidFill>
                  <a:srgbClr val="FF0000"/>
                </a:solidFill>
              </a:rPr>
              <a:t>究物理现象的本质和规律</a:t>
            </a:r>
            <a:r>
              <a:rPr lang="zh-CN" altLang="en-US" dirty="0"/>
              <a:t>。</a:t>
            </a:r>
            <a:endParaRPr lang="zh-CN" altLang="en-US" dirty="0">
              <a:latin typeface="宋体" panose="02010600030101010101" pitchFamily="2" charset="-122"/>
            </a:endParaRPr>
          </a:p>
        </p:txBody>
      </p:sp>
      <p:sp>
        <p:nvSpPr>
          <p:cNvPr id="2054" name="Text Box 6"/>
          <p:cNvSpPr txBox="1">
            <a:spLocks noChangeArrowheads="1"/>
          </p:cNvSpPr>
          <p:nvPr/>
        </p:nvSpPr>
        <p:spPr bwMode="auto">
          <a:xfrm>
            <a:off x="714348" y="3143254"/>
            <a:ext cx="8172450" cy="609398"/>
          </a:xfrm>
          <a:prstGeom prst="rect">
            <a:avLst/>
          </a:prstGeom>
          <a:noFill/>
          <a:ln w="9525">
            <a:noFill/>
            <a:miter lim="800000"/>
          </a:ln>
        </p:spPr>
        <p:txBody>
          <a:bodyPr>
            <a:spAutoFit/>
          </a:bodyPr>
          <a:lstStyle/>
          <a:p>
            <a:pPr>
              <a:lnSpc>
                <a:spcPct val="120000"/>
              </a:lnSpc>
              <a:spcBef>
                <a:spcPct val="50000"/>
              </a:spcBef>
            </a:pPr>
            <a:r>
              <a:rPr lang="en-US" altLang="zh-CN" dirty="0">
                <a:solidFill>
                  <a:srgbClr val="FF0000"/>
                </a:solidFill>
                <a:latin typeface="宋体" panose="02010600030101010101" pitchFamily="2" charset="-122"/>
              </a:rPr>
              <a:t>⑴</a:t>
            </a:r>
            <a:r>
              <a:rPr lang="en-US" altLang="zh-CN" dirty="0">
                <a:latin typeface="宋体" panose="02010600030101010101" pitchFamily="2" charset="-122"/>
              </a:rPr>
              <a:t> </a:t>
            </a:r>
            <a:r>
              <a:rPr lang="zh-CN" altLang="en-US" dirty="0">
                <a:latin typeface="宋体" panose="02010600030101010101" pitchFamily="2" charset="-122"/>
              </a:rPr>
              <a:t>学习物理实验知识，加深对物理学原理的理解。</a:t>
            </a:r>
            <a:endParaRPr lang="zh-CN" altLang="en-US" dirty="0">
              <a:latin typeface="宋体" panose="02010600030101010101" pitchFamily="2" charset="-122"/>
            </a:endParaRPr>
          </a:p>
        </p:txBody>
      </p:sp>
      <p:sp>
        <p:nvSpPr>
          <p:cNvPr id="43015" name="Text Box 8"/>
          <p:cNvSpPr txBox="1">
            <a:spLocks noChangeArrowheads="1"/>
          </p:cNvSpPr>
          <p:nvPr/>
        </p:nvSpPr>
        <p:spPr bwMode="auto">
          <a:xfrm>
            <a:off x="785786" y="3643320"/>
            <a:ext cx="8099425" cy="1292662"/>
          </a:xfrm>
          <a:prstGeom prst="rect">
            <a:avLst/>
          </a:prstGeom>
          <a:noFill/>
          <a:ln w="9525">
            <a:noFill/>
            <a:miter lim="800000"/>
          </a:ln>
        </p:spPr>
        <p:txBody>
          <a:bodyPr lIns="0" tIns="0" rIns="0" bIns="0">
            <a:spAutoFit/>
          </a:bodyPr>
          <a:lstStyle/>
          <a:p>
            <a:pPr>
              <a:lnSpc>
                <a:spcPct val="150000"/>
              </a:lnSpc>
            </a:pPr>
            <a:r>
              <a:rPr lang="en-US" altLang="zh-CN" dirty="0">
                <a:solidFill>
                  <a:srgbClr val="FF0000"/>
                </a:solidFill>
              </a:rPr>
              <a:t>⑵ </a:t>
            </a:r>
            <a:r>
              <a:rPr lang="zh-CN" altLang="en-US" dirty="0"/>
              <a:t>培养与提高学生的科学实验能力。</a:t>
            </a:r>
            <a:endParaRPr lang="zh-CN" altLang="en-US" dirty="0"/>
          </a:p>
          <a:p>
            <a:pPr>
              <a:lnSpc>
                <a:spcPct val="150000"/>
              </a:lnSpc>
            </a:pPr>
            <a:r>
              <a:rPr lang="zh-CN" altLang="en-US" dirty="0">
                <a:solidFill>
                  <a:srgbClr val="FF0000"/>
                </a:solidFill>
              </a:rPr>
              <a:t>⑶ </a:t>
            </a:r>
            <a:r>
              <a:rPr lang="zh-CN" altLang="en-US" dirty="0"/>
              <a:t>培养学生理论联系实际、实事求是的科学态度。</a:t>
            </a:r>
            <a:endParaRPr lang="zh-CN" altLang="en-US" dirty="0">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3015"/>
                                        </p:tgtEl>
                                        <p:attrNameLst>
                                          <p:attrName>style.visibility</p:attrName>
                                        </p:attrNameLst>
                                      </p:cBhvr>
                                      <p:to>
                                        <p:strVal val="visible"/>
                                      </p:to>
                                    </p:set>
                                    <p:animEffect transition="in" filter="wipe(left)">
                                      <p:cBhvr>
                                        <p:cTn id="13"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utoUpdateAnimBg="0"/>
      <p:bldP spid="430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p:spPr>
        <p:txBody>
          <a:bodyPr/>
          <a:lstStyle/>
          <a:p>
            <a:fld id="{17526757-4126-4619-901B-E2AF70DF03D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76804" name="Text Box 4"/>
          <p:cNvSpPr txBox="1">
            <a:spLocks noChangeArrowheads="1"/>
          </p:cNvSpPr>
          <p:nvPr/>
        </p:nvSpPr>
        <p:spPr bwMode="auto">
          <a:xfrm>
            <a:off x="1150938" y="2470547"/>
            <a:ext cx="6121400" cy="1601144"/>
          </a:xfrm>
          <a:prstGeom prst="rect">
            <a:avLst/>
          </a:prstGeom>
          <a:noFill/>
          <a:ln w="9525">
            <a:noFill/>
            <a:miter lim="800000"/>
          </a:ln>
        </p:spPr>
        <p:txBody>
          <a:bodyPr>
            <a:spAutoFit/>
          </a:bodyPr>
          <a:lstStyle/>
          <a:p>
            <a:pPr>
              <a:lnSpc>
                <a:spcPct val="120000"/>
              </a:lnSpc>
              <a:spcBef>
                <a:spcPct val="50000"/>
              </a:spcBef>
            </a:pPr>
            <a:r>
              <a:rPr lang="en-US" altLang="zh-CN" dirty="0"/>
              <a:t>        </a:t>
            </a:r>
            <a:r>
              <a:rPr lang="zh-CN" altLang="en-US" sz="2400" dirty="0"/>
              <a:t>例如：数值</a:t>
            </a:r>
            <a:r>
              <a:rPr lang="en-US" altLang="zh-CN" sz="2400" dirty="0"/>
              <a:t>0.035485</a:t>
            </a:r>
            <a:endParaRPr lang="en-US" altLang="zh-CN" sz="2400" dirty="0"/>
          </a:p>
          <a:p>
            <a:pPr>
              <a:lnSpc>
                <a:spcPct val="120000"/>
              </a:lnSpc>
              <a:spcBef>
                <a:spcPct val="20000"/>
              </a:spcBef>
            </a:pPr>
            <a:r>
              <a:rPr lang="en-US" altLang="zh-CN" sz="2400" dirty="0"/>
              <a:t>        </a:t>
            </a:r>
            <a:r>
              <a:rPr lang="zh-CN" altLang="en-US" sz="2400" dirty="0"/>
              <a:t>取四位有效数字为</a:t>
            </a:r>
            <a:r>
              <a:rPr lang="en-US" altLang="zh-CN" sz="2400" dirty="0"/>
              <a:t>0.03548</a:t>
            </a:r>
            <a:endParaRPr lang="en-US" altLang="zh-CN" sz="2400" dirty="0"/>
          </a:p>
          <a:p>
            <a:pPr>
              <a:lnSpc>
                <a:spcPct val="120000"/>
              </a:lnSpc>
              <a:spcBef>
                <a:spcPct val="20000"/>
              </a:spcBef>
            </a:pPr>
            <a:r>
              <a:rPr lang="en-US" altLang="zh-CN" sz="2400" dirty="0"/>
              <a:t>        </a:t>
            </a:r>
            <a:r>
              <a:rPr lang="zh-CN" altLang="en-US" sz="2400" dirty="0"/>
              <a:t>取三位有效数字为</a:t>
            </a:r>
            <a:r>
              <a:rPr lang="en-US" altLang="zh-CN" sz="2400" dirty="0"/>
              <a:t>0.0355</a:t>
            </a:r>
            <a:endParaRPr lang="en-US" altLang="zh-CN" sz="2400" dirty="0"/>
          </a:p>
        </p:txBody>
      </p:sp>
      <p:sp>
        <p:nvSpPr>
          <p:cNvPr id="58372" name="Text Box 5"/>
          <p:cNvSpPr txBox="1">
            <a:spLocks noChangeArrowheads="1"/>
          </p:cNvSpPr>
          <p:nvPr/>
        </p:nvSpPr>
        <p:spPr bwMode="auto">
          <a:xfrm>
            <a:off x="500034" y="285734"/>
            <a:ext cx="8301038" cy="1641475"/>
          </a:xfrm>
          <a:prstGeom prst="rect">
            <a:avLst/>
          </a:prstGeom>
          <a:noFill/>
          <a:ln w="9525">
            <a:noFill/>
            <a:miter lim="800000"/>
          </a:ln>
        </p:spPr>
        <p:txBody>
          <a:bodyPr>
            <a:spAutoFit/>
          </a:bodyPr>
          <a:lstStyle/>
          <a:p>
            <a:pPr>
              <a:lnSpc>
                <a:spcPct val="120000"/>
              </a:lnSpc>
              <a:spcBef>
                <a:spcPct val="40000"/>
              </a:spcBef>
            </a:pPr>
            <a:r>
              <a:rPr lang="en-US" altLang="zh-CN" dirty="0"/>
              <a:t>5. </a:t>
            </a:r>
            <a:r>
              <a:rPr lang="zh-CN" altLang="en-US" dirty="0"/>
              <a:t>测量结果的绝对误差估算值一般取</a:t>
            </a:r>
            <a:r>
              <a:rPr lang="zh-CN" altLang="en-US" dirty="0">
                <a:solidFill>
                  <a:srgbClr val="C00000"/>
                </a:solidFill>
              </a:rPr>
              <a:t>一位，</a:t>
            </a:r>
            <a:r>
              <a:rPr lang="zh-CN" altLang="en-US" dirty="0"/>
              <a:t>较严格的计算可取二位，相对误差取</a:t>
            </a:r>
            <a:r>
              <a:rPr lang="en-US" altLang="zh-CN" dirty="0"/>
              <a:t>1</a:t>
            </a:r>
            <a:r>
              <a:rPr lang="en-US" altLang="zh-CN" dirty="0">
                <a:cs typeface="Times New Roman" panose="02020603050405020304" pitchFamily="18" charset="0"/>
              </a:rPr>
              <a:t>~2</a:t>
            </a:r>
            <a:r>
              <a:rPr lang="zh-CN" altLang="en-US" dirty="0"/>
              <a:t>位。在计算过程中，二者都取二位。对误差估算采用非零即进法。</a:t>
            </a:r>
            <a:endParaRPr lang="zh-CN" altLang="en-US" dirty="0"/>
          </a:p>
        </p:txBody>
      </p:sp>
      <p:sp>
        <p:nvSpPr>
          <p:cNvPr id="76806" name="Text Box 6"/>
          <p:cNvSpPr txBox="1">
            <a:spLocks noChangeArrowheads="1"/>
          </p:cNvSpPr>
          <p:nvPr/>
        </p:nvSpPr>
        <p:spPr bwMode="auto">
          <a:xfrm>
            <a:off x="431800" y="1863329"/>
            <a:ext cx="7715250" cy="559897"/>
          </a:xfrm>
          <a:prstGeom prst="rect">
            <a:avLst/>
          </a:prstGeom>
          <a:noFill/>
          <a:ln w="9525">
            <a:noFill/>
            <a:miter lim="800000"/>
          </a:ln>
        </p:spPr>
        <p:txBody>
          <a:bodyPr>
            <a:spAutoFit/>
          </a:bodyPr>
          <a:lstStyle/>
          <a:p>
            <a:pPr>
              <a:lnSpc>
                <a:spcPct val="120000"/>
              </a:lnSpc>
              <a:spcBef>
                <a:spcPct val="50000"/>
              </a:spcBef>
            </a:pPr>
            <a:r>
              <a:rPr lang="en-US" altLang="zh-CN" dirty="0"/>
              <a:t>6. </a:t>
            </a:r>
            <a:r>
              <a:rPr lang="zh-CN" altLang="en-US" dirty="0"/>
              <a:t>对尾数采取“</a:t>
            </a:r>
            <a:r>
              <a:rPr lang="zh-CN" altLang="en-US" dirty="0">
                <a:solidFill>
                  <a:srgbClr val="CC0000"/>
                </a:solidFill>
              </a:rPr>
              <a:t>四舍六入五凑偶</a:t>
            </a:r>
            <a:r>
              <a:rPr lang="zh-CN" altLang="en-US" dirty="0"/>
              <a:t>”法则处理。</a:t>
            </a:r>
            <a:endParaRPr lang="zh-CN" altLang="en-US" dirty="0"/>
          </a:p>
        </p:txBody>
      </p:sp>
      <p:sp>
        <p:nvSpPr>
          <p:cNvPr id="76807" name="Text Box 7"/>
          <p:cNvSpPr txBox="1">
            <a:spLocks noChangeArrowheads="1"/>
          </p:cNvSpPr>
          <p:nvPr/>
        </p:nvSpPr>
        <p:spPr bwMode="auto">
          <a:xfrm>
            <a:off x="1142976" y="4000510"/>
            <a:ext cx="5716587" cy="1040285"/>
          </a:xfrm>
          <a:prstGeom prst="rect">
            <a:avLst/>
          </a:prstGeom>
          <a:noFill/>
          <a:ln w="9525">
            <a:noFill/>
            <a:miter lim="800000"/>
          </a:ln>
        </p:spPr>
        <p:txBody>
          <a:bodyPr>
            <a:spAutoFit/>
          </a:bodyPr>
          <a:lstStyle/>
          <a:p>
            <a:pPr>
              <a:spcBef>
                <a:spcPct val="50000"/>
              </a:spcBef>
            </a:pPr>
            <a:r>
              <a:rPr lang="en-US" altLang="zh-CN" b="0" dirty="0"/>
              <a:t>        </a:t>
            </a:r>
            <a:r>
              <a:rPr lang="zh-CN" altLang="en-US" dirty="0"/>
              <a:t>取二位有效数字为</a:t>
            </a:r>
            <a:r>
              <a:rPr lang="en-US" altLang="zh-CN" dirty="0"/>
              <a:t>0.035</a:t>
            </a:r>
            <a:endParaRPr lang="en-US" altLang="zh-CN" dirty="0"/>
          </a:p>
          <a:p>
            <a:pPr>
              <a:spcBef>
                <a:spcPct val="20000"/>
              </a:spcBef>
            </a:pPr>
            <a:r>
              <a:rPr lang="en-US" altLang="zh-CN" dirty="0"/>
              <a:t>        </a:t>
            </a:r>
            <a:r>
              <a:rPr lang="zh-CN" altLang="en-US" dirty="0"/>
              <a:t>取一位有效数字为</a:t>
            </a:r>
            <a:r>
              <a:rPr lang="en-US" altLang="zh-CN" dirty="0"/>
              <a:t>0.04</a:t>
            </a:r>
            <a:endParaRPr lang="en-US" altLang="zh-CN" dirty="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arn(inHorizontal)">
                                      <p:cBhvr>
                                        <p:cTn id="7" dur="500"/>
                                        <p:tgtEl>
                                          <p:spTgt spid="768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dissolve">
                                      <p:cBhvr>
                                        <p:cTn id="12" dur="500"/>
                                        <p:tgtEl>
                                          <p:spTgt spid="7680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807"/>
                                        </p:tgtEl>
                                        <p:attrNameLst>
                                          <p:attrName>style.visibility</p:attrName>
                                        </p:attrNameLst>
                                      </p:cBhvr>
                                      <p:to>
                                        <p:strVal val="visible"/>
                                      </p:to>
                                    </p:set>
                                    <p:anim calcmode="lin" valueType="num">
                                      <p:cBhvr additive="base">
                                        <p:cTn id="17" dur="500" fill="hold"/>
                                        <p:tgtEl>
                                          <p:spTgt spid="76807"/>
                                        </p:tgtEl>
                                        <p:attrNameLst>
                                          <p:attrName>ppt_x</p:attrName>
                                        </p:attrNameLst>
                                      </p:cBhvr>
                                      <p:tavLst>
                                        <p:tav tm="0">
                                          <p:val>
                                            <p:strVal val="1+#ppt_w/2"/>
                                          </p:val>
                                        </p:tav>
                                        <p:tav tm="100000">
                                          <p:val>
                                            <p:strVal val="#ppt_x"/>
                                          </p:val>
                                        </p:tav>
                                      </p:tavLst>
                                    </p:anim>
                                    <p:anim calcmode="lin" valueType="num">
                                      <p:cBhvr additive="base">
                                        <p:cTn id="18" dur="500" fill="hold"/>
                                        <p:tgtEl>
                                          <p:spTgt spid="768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76806" grpId="0" autoUpdateAnimBg="0"/>
      <p:bldP spid="7680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p:spPr>
        <p:txBody>
          <a:bodyPr/>
          <a:lstStyle/>
          <a:p>
            <a:fld id="{DD7707E9-2CF9-48E1-9579-E686F7DFED5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9395" name="Text Box 3"/>
          <p:cNvSpPr txBox="1">
            <a:spLocks noChangeArrowheads="1"/>
          </p:cNvSpPr>
          <p:nvPr/>
        </p:nvSpPr>
        <p:spPr bwMode="auto">
          <a:xfrm>
            <a:off x="285720" y="214296"/>
            <a:ext cx="5603875" cy="523220"/>
          </a:xfrm>
          <a:prstGeom prst="rect">
            <a:avLst/>
          </a:prstGeom>
          <a:noFill/>
          <a:ln w="9525">
            <a:noFill/>
            <a:miter lim="800000"/>
          </a:ln>
        </p:spPr>
        <p:txBody>
          <a:bodyPr>
            <a:spAutoFit/>
          </a:bodyPr>
          <a:lstStyle/>
          <a:p>
            <a:pPr>
              <a:spcBef>
                <a:spcPct val="50000"/>
              </a:spcBef>
            </a:pPr>
            <a:r>
              <a:rPr lang="zh-CN" altLang="en-US" dirty="0" smtClean="0">
                <a:solidFill>
                  <a:srgbClr val="0000FF"/>
                </a:solidFill>
              </a:rPr>
              <a:t>三、有</a:t>
            </a:r>
            <a:r>
              <a:rPr lang="zh-CN" altLang="en-US" dirty="0">
                <a:solidFill>
                  <a:srgbClr val="0000FF"/>
                </a:solidFill>
              </a:rPr>
              <a:t>效数字的运算法则</a:t>
            </a:r>
            <a:endParaRPr lang="zh-CN" altLang="en-US" dirty="0">
              <a:solidFill>
                <a:srgbClr val="0000FF"/>
              </a:solidFill>
            </a:endParaRPr>
          </a:p>
        </p:txBody>
      </p:sp>
      <p:sp>
        <p:nvSpPr>
          <p:cNvPr id="26628" name="Text Box 4"/>
          <p:cNvSpPr txBox="1">
            <a:spLocks noChangeArrowheads="1"/>
          </p:cNvSpPr>
          <p:nvPr/>
        </p:nvSpPr>
        <p:spPr bwMode="auto">
          <a:xfrm>
            <a:off x="571472" y="714362"/>
            <a:ext cx="8078788" cy="1794337"/>
          </a:xfrm>
          <a:prstGeom prst="rect">
            <a:avLst/>
          </a:prstGeom>
          <a:noFill/>
          <a:ln w="9525">
            <a:noFill/>
            <a:miter lim="800000"/>
          </a:ln>
        </p:spPr>
        <p:txBody>
          <a:bodyPr>
            <a:spAutoFit/>
          </a:bodyPr>
          <a:lstStyle/>
          <a:p>
            <a:pPr>
              <a:lnSpc>
                <a:spcPct val="120000"/>
              </a:lnSpc>
              <a:spcBef>
                <a:spcPct val="35000"/>
              </a:spcBef>
            </a:pPr>
            <a:r>
              <a:rPr lang="en-US" altLang="zh-CN" dirty="0">
                <a:solidFill>
                  <a:srgbClr val="C00000"/>
                </a:solidFill>
              </a:rPr>
              <a:t>1. </a:t>
            </a:r>
            <a:r>
              <a:rPr lang="zh-CN" altLang="en-US" dirty="0">
                <a:solidFill>
                  <a:srgbClr val="C00000"/>
                </a:solidFill>
              </a:rPr>
              <a:t>加减法</a:t>
            </a:r>
            <a:endParaRPr lang="zh-CN" altLang="en-US" dirty="0">
              <a:solidFill>
                <a:srgbClr val="C00000"/>
              </a:solidFill>
            </a:endParaRPr>
          </a:p>
          <a:p>
            <a:pPr>
              <a:lnSpc>
                <a:spcPct val="120000"/>
              </a:lnSpc>
              <a:spcBef>
                <a:spcPct val="35000"/>
              </a:spcBef>
            </a:pPr>
            <a:r>
              <a:rPr lang="zh-CN" altLang="en-US" dirty="0"/>
              <a:t>       几个数作加减运算时，运算结果的有效数字位数，以各数中</a:t>
            </a:r>
            <a:r>
              <a:rPr lang="zh-CN" altLang="en-US" dirty="0">
                <a:solidFill>
                  <a:srgbClr val="FF0000"/>
                </a:solidFill>
              </a:rPr>
              <a:t>小数位数最少</a:t>
            </a:r>
            <a:r>
              <a:rPr lang="zh-CN" altLang="en-US" dirty="0"/>
              <a:t>者相同。</a:t>
            </a:r>
            <a:endParaRPr lang="zh-CN" altLang="en-US" dirty="0"/>
          </a:p>
        </p:txBody>
      </p:sp>
      <p:grpSp>
        <p:nvGrpSpPr>
          <p:cNvPr id="2" name="Group 20"/>
          <p:cNvGrpSpPr/>
          <p:nvPr/>
        </p:nvGrpSpPr>
        <p:grpSpPr bwMode="auto">
          <a:xfrm>
            <a:off x="385763" y="2496754"/>
            <a:ext cx="9163050" cy="2075260"/>
            <a:chOff x="0" y="1962"/>
            <a:chExt cx="5772" cy="1743"/>
          </a:xfrm>
        </p:grpSpPr>
        <p:sp>
          <p:nvSpPr>
            <p:cNvPr id="59403" name="Line 6"/>
            <p:cNvSpPr>
              <a:spLocks noChangeShapeType="1"/>
            </p:cNvSpPr>
            <p:nvPr/>
          </p:nvSpPr>
          <p:spPr bwMode="auto">
            <a:xfrm>
              <a:off x="896" y="2745"/>
              <a:ext cx="1056" cy="0"/>
            </a:xfrm>
            <a:prstGeom prst="line">
              <a:avLst/>
            </a:prstGeom>
            <a:noFill/>
            <a:ln w="9525">
              <a:solidFill>
                <a:schemeClr val="tx1"/>
              </a:solidFill>
              <a:round/>
            </a:ln>
          </p:spPr>
          <p:txBody>
            <a:bodyPr/>
            <a:lstStyle/>
            <a:p>
              <a:endParaRPr lang="zh-CN" altLang="en-US"/>
            </a:p>
          </p:txBody>
        </p:sp>
        <p:sp>
          <p:nvSpPr>
            <p:cNvPr id="59404" name="Text Box 5"/>
            <p:cNvSpPr txBox="1">
              <a:spLocks noChangeArrowheads="1"/>
            </p:cNvSpPr>
            <p:nvPr/>
          </p:nvSpPr>
          <p:spPr bwMode="auto">
            <a:xfrm>
              <a:off x="0" y="1962"/>
              <a:ext cx="5760" cy="838"/>
            </a:xfrm>
            <a:prstGeom prst="rect">
              <a:avLst/>
            </a:prstGeom>
            <a:noFill/>
            <a:ln w="9525">
              <a:noFill/>
              <a:miter lim="800000"/>
            </a:ln>
          </p:spPr>
          <p:txBody>
            <a:bodyPr>
              <a:spAutoFit/>
            </a:bodyPr>
            <a:lstStyle/>
            <a:p>
              <a:pPr>
                <a:spcBef>
                  <a:spcPct val="10000"/>
                </a:spcBef>
              </a:pPr>
              <a:r>
                <a:rPr lang="en-US" altLang="zh-CN" b="0"/>
                <a:t> </a:t>
              </a:r>
              <a:r>
                <a:rPr lang="zh-CN" altLang="en-US"/>
                <a:t>例</a:t>
              </a:r>
              <a:r>
                <a:rPr lang="en-US" altLang="zh-CN"/>
                <a:t>1.         10. </a:t>
              </a:r>
              <a:r>
                <a:rPr lang="en-US" altLang="zh-CN" u="sng"/>
                <a:t>1</a:t>
              </a:r>
              <a:endParaRPr lang="en-US" altLang="zh-CN" u="sng"/>
            </a:p>
            <a:p>
              <a:pPr>
                <a:spcBef>
                  <a:spcPct val="10000"/>
                </a:spcBef>
              </a:pPr>
              <a:r>
                <a:rPr lang="en-US" altLang="zh-CN"/>
                <a:t>          +       4. 1 7 </a:t>
              </a:r>
              <a:r>
                <a:rPr lang="en-US" altLang="zh-CN" u="sng"/>
                <a:t>8</a:t>
              </a:r>
              <a:endParaRPr lang="en-US" altLang="zh-CN" u="sng"/>
            </a:p>
          </p:txBody>
        </p:sp>
        <p:sp>
          <p:nvSpPr>
            <p:cNvPr id="59405" name="Text Box 7"/>
            <p:cNvSpPr txBox="1">
              <a:spLocks noChangeArrowheads="1"/>
            </p:cNvSpPr>
            <p:nvPr/>
          </p:nvSpPr>
          <p:spPr bwMode="auto">
            <a:xfrm>
              <a:off x="12" y="2666"/>
              <a:ext cx="5760" cy="439"/>
            </a:xfrm>
            <a:prstGeom prst="rect">
              <a:avLst/>
            </a:prstGeom>
            <a:noFill/>
            <a:ln w="9525">
              <a:noFill/>
              <a:miter lim="800000"/>
            </a:ln>
          </p:spPr>
          <p:txBody>
            <a:bodyPr>
              <a:spAutoFit/>
            </a:bodyPr>
            <a:lstStyle/>
            <a:p>
              <a:pPr>
                <a:spcBef>
                  <a:spcPct val="50000"/>
                </a:spcBef>
              </a:pPr>
              <a:r>
                <a:rPr lang="en-US" altLang="zh-CN" dirty="0"/>
                <a:t>                 14. </a:t>
              </a:r>
              <a:r>
                <a:rPr lang="en-US" altLang="zh-CN" u="sng" dirty="0"/>
                <a:t>2</a:t>
              </a:r>
              <a:r>
                <a:rPr lang="en-US" altLang="zh-CN" dirty="0"/>
                <a:t> 7 </a:t>
              </a:r>
              <a:r>
                <a:rPr lang="en-US" altLang="zh-CN" u="sng" dirty="0"/>
                <a:t>8</a:t>
              </a:r>
              <a:endParaRPr lang="en-US" altLang="zh-CN" u="sng" dirty="0"/>
            </a:p>
          </p:txBody>
        </p:sp>
        <p:sp>
          <p:nvSpPr>
            <p:cNvPr id="59406" name="Text Box 8"/>
            <p:cNvSpPr txBox="1">
              <a:spLocks noChangeArrowheads="1"/>
            </p:cNvSpPr>
            <p:nvPr/>
          </p:nvSpPr>
          <p:spPr bwMode="auto">
            <a:xfrm>
              <a:off x="243" y="3266"/>
              <a:ext cx="2058" cy="439"/>
            </a:xfrm>
            <a:prstGeom prst="rect">
              <a:avLst/>
            </a:prstGeom>
            <a:noFill/>
            <a:ln w="9525">
              <a:noFill/>
              <a:miter lim="800000"/>
            </a:ln>
          </p:spPr>
          <p:txBody>
            <a:bodyPr>
              <a:spAutoFit/>
            </a:bodyPr>
            <a:lstStyle/>
            <a:p>
              <a:pPr>
                <a:spcBef>
                  <a:spcPct val="50000"/>
                </a:spcBef>
              </a:pPr>
              <a:r>
                <a:rPr lang="en-US" altLang="zh-CN"/>
                <a:t>10.</a:t>
              </a:r>
              <a:r>
                <a:rPr lang="en-US" altLang="zh-CN" u="sng"/>
                <a:t>1</a:t>
              </a:r>
              <a:r>
                <a:rPr lang="en-US" altLang="zh-CN"/>
                <a:t> + 4.17</a:t>
              </a:r>
              <a:r>
                <a:rPr lang="en-US" altLang="zh-CN" u="sng"/>
                <a:t>8</a:t>
              </a:r>
              <a:r>
                <a:rPr lang="en-US" altLang="zh-CN"/>
                <a:t> = 14.</a:t>
              </a:r>
              <a:r>
                <a:rPr lang="en-US" altLang="zh-CN" u="sng"/>
                <a:t>3</a:t>
              </a:r>
              <a:endParaRPr lang="en-US" altLang="zh-CN" u="sng"/>
            </a:p>
          </p:txBody>
        </p:sp>
      </p:grpSp>
      <p:grpSp>
        <p:nvGrpSpPr>
          <p:cNvPr id="3" name="Group 21"/>
          <p:cNvGrpSpPr/>
          <p:nvPr/>
        </p:nvGrpSpPr>
        <p:grpSpPr bwMode="auto">
          <a:xfrm>
            <a:off x="4706938" y="2505075"/>
            <a:ext cx="3960812" cy="1989535"/>
            <a:chOff x="2908" y="2018"/>
            <a:chExt cx="2495" cy="1671"/>
          </a:xfrm>
        </p:grpSpPr>
        <p:sp>
          <p:nvSpPr>
            <p:cNvPr id="59399" name="Text Box 9"/>
            <p:cNvSpPr txBox="1">
              <a:spLocks noChangeArrowheads="1"/>
            </p:cNvSpPr>
            <p:nvPr/>
          </p:nvSpPr>
          <p:spPr bwMode="auto">
            <a:xfrm>
              <a:off x="2908" y="2018"/>
              <a:ext cx="1916" cy="838"/>
            </a:xfrm>
            <a:prstGeom prst="rect">
              <a:avLst/>
            </a:prstGeom>
            <a:noFill/>
            <a:ln w="9525">
              <a:noFill/>
              <a:miter lim="800000"/>
            </a:ln>
          </p:spPr>
          <p:txBody>
            <a:bodyPr>
              <a:spAutoFit/>
            </a:bodyPr>
            <a:lstStyle/>
            <a:p>
              <a:pPr>
                <a:spcBef>
                  <a:spcPct val="50000"/>
                </a:spcBef>
              </a:pPr>
              <a:r>
                <a:rPr lang="zh-CN" altLang="en-US"/>
                <a:t>例</a:t>
              </a:r>
              <a:r>
                <a:rPr lang="en-US" altLang="zh-CN"/>
                <a:t>2.          10. </a:t>
              </a:r>
              <a:r>
                <a:rPr lang="en-US" altLang="zh-CN" u="sng"/>
                <a:t>1</a:t>
              </a:r>
              <a:endParaRPr lang="en-US" altLang="zh-CN" u="sng"/>
            </a:p>
            <a:p>
              <a:pPr>
                <a:spcBef>
                  <a:spcPct val="10000"/>
                </a:spcBef>
              </a:pPr>
              <a:r>
                <a:rPr lang="en-US" altLang="zh-CN"/>
                <a:t>          -        4. 1 </a:t>
              </a:r>
              <a:r>
                <a:rPr lang="en-US" altLang="zh-CN" u="sng"/>
                <a:t>8</a:t>
              </a:r>
              <a:endParaRPr lang="en-US" altLang="zh-CN" u="sng"/>
            </a:p>
          </p:txBody>
        </p:sp>
        <p:sp>
          <p:nvSpPr>
            <p:cNvPr id="59400" name="Line 10"/>
            <p:cNvSpPr>
              <a:spLocks noChangeShapeType="1"/>
            </p:cNvSpPr>
            <p:nvPr/>
          </p:nvSpPr>
          <p:spPr bwMode="auto">
            <a:xfrm>
              <a:off x="3787" y="2794"/>
              <a:ext cx="1008" cy="0"/>
            </a:xfrm>
            <a:prstGeom prst="line">
              <a:avLst/>
            </a:prstGeom>
            <a:noFill/>
            <a:ln w="9525">
              <a:solidFill>
                <a:schemeClr val="tx1"/>
              </a:solidFill>
              <a:round/>
            </a:ln>
          </p:spPr>
          <p:txBody>
            <a:bodyPr/>
            <a:lstStyle/>
            <a:p>
              <a:endParaRPr lang="zh-CN" altLang="en-US"/>
            </a:p>
          </p:txBody>
        </p:sp>
        <p:sp>
          <p:nvSpPr>
            <p:cNvPr id="59401" name="Text Box 11"/>
            <p:cNvSpPr txBox="1">
              <a:spLocks noChangeArrowheads="1"/>
            </p:cNvSpPr>
            <p:nvPr/>
          </p:nvSpPr>
          <p:spPr bwMode="auto">
            <a:xfrm>
              <a:off x="3005" y="2715"/>
              <a:ext cx="2030" cy="439"/>
            </a:xfrm>
            <a:prstGeom prst="rect">
              <a:avLst/>
            </a:prstGeom>
            <a:noFill/>
            <a:ln w="9525">
              <a:noFill/>
              <a:miter lim="800000"/>
            </a:ln>
          </p:spPr>
          <p:txBody>
            <a:bodyPr>
              <a:spAutoFit/>
            </a:bodyPr>
            <a:lstStyle/>
            <a:p>
              <a:pPr>
                <a:spcBef>
                  <a:spcPct val="50000"/>
                </a:spcBef>
              </a:pPr>
              <a:r>
                <a:rPr lang="en-US" altLang="zh-CN" b="0" dirty="0"/>
                <a:t>                  </a:t>
              </a:r>
              <a:r>
                <a:rPr lang="en-US" altLang="zh-CN" dirty="0"/>
                <a:t>5. </a:t>
              </a:r>
              <a:r>
                <a:rPr lang="en-US" altLang="zh-CN" u="sng" dirty="0"/>
                <a:t>9</a:t>
              </a:r>
              <a:r>
                <a:rPr lang="en-US" altLang="zh-CN" dirty="0"/>
                <a:t> </a:t>
              </a:r>
              <a:r>
                <a:rPr lang="en-US" altLang="zh-CN" u="sng" dirty="0"/>
                <a:t>2</a:t>
              </a:r>
              <a:endParaRPr lang="en-US" altLang="zh-CN" u="sng" dirty="0"/>
            </a:p>
          </p:txBody>
        </p:sp>
        <p:sp>
          <p:nvSpPr>
            <p:cNvPr id="59402" name="Text Box 12"/>
            <p:cNvSpPr txBox="1">
              <a:spLocks noChangeArrowheads="1"/>
            </p:cNvSpPr>
            <p:nvPr/>
          </p:nvSpPr>
          <p:spPr bwMode="auto">
            <a:xfrm>
              <a:off x="3203" y="3250"/>
              <a:ext cx="2200" cy="439"/>
            </a:xfrm>
            <a:prstGeom prst="rect">
              <a:avLst/>
            </a:prstGeom>
            <a:noFill/>
            <a:ln w="9525">
              <a:noFill/>
              <a:miter lim="800000"/>
            </a:ln>
          </p:spPr>
          <p:txBody>
            <a:bodyPr>
              <a:spAutoFit/>
            </a:bodyPr>
            <a:lstStyle/>
            <a:p>
              <a:pPr>
                <a:spcBef>
                  <a:spcPct val="50000"/>
                </a:spcBef>
              </a:pPr>
              <a:r>
                <a:rPr lang="en-US" altLang="zh-CN" b="0"/>
                <a:t> </a:t>
              </a:r>
              <a:r>
                <a:rPr lang="en-US" altLang="zh-CN"/>
                <a:t>10.</a:t>
              </a:r>
              <a:r>
                <a:rPr lang="en-US" altLang="zh-CN" u="sng"/>
                <a:t>1</a:t>
              </a:r>
              <a:r>
                <a:rPr lang="en-US" altLang="zh-CN"/>
                <a:t> – 4.1</a:t>
              </a:r>
              <a:r>
                <a:rPr lang="en-US" altLang="zh-CN" u="sng"/>
                <a:t>8</a:t>
              </a:r>
              <a:r>
                <a:rPr lang="en-US" altLang="zh-CN"/>
                <a:t> = 5.</a:t>
              </a:r>
              <a:r>
                <a:rPr lang="en-US" altLang="zh-CN" u="sng"/>
                <a:t>9</a:t>
              </a:r>
              <a:endParaRPr lang="en-US" altLang="zh-CN" u="sng"/>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dissolve">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p:spPr>
        <p:txBody>
          <a:bodyPr/>
          <a:lstStyle/>
          <a:p>
            <a:fld id="{6164A18F-EB4D-45A1-B639-F1223B5E6322}"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0419" name="Text Box 2"/>
          <p:cNvSpPr txBox="1">
            <a:spLocks noChangeArrowheads="1"/>
          </p:cNvSpPr>
          <p:nvPr/>
        </p:nvSpPr>
        <p:spPr bwMode="auto">
          <a:xfrm>
            <a:off x="228600" y="171450"/>
            <a:ext cx="8686800" cy="1772793"/>
          </a:xfrm>
          <a:prstGeom prst="rect">
            <a:avLst/>
          </a:prstGeom>
          <a:noFill/>
          <a:ln w="9525">
            <a:noFill/>
            <a:miter lim="800000"/>
          </a:ln>
        </p:spPr>
        <p:txBody>
          <a:bodyPr>
            <a:spAutoFit/>
          </a:bodyPr>
          <a:lstStyle/>
          <a:p>
            <a:pPr>
              <a:lnSpc>
                <a:spcPct val="120000"/>
              </a:lnSpc>
              <a:spcBef>
                <a:spcPct val="30000"/>
              </a:spcBef>
            </a:pPr>
            <a:r>
              <a:rPr lang="en-US" altLang="zh-CN" dirty="0">
                <a:solidFill>
                  <a:srgbClr val="C00000"/>
                </a:solidFill>
              </a:rPr>
              <a:t>2. </a:t>
            </a:r>
            <a:r>
              <a:rPr lang="zh-CN" altLang="en-US" dirty="0">
                <a:solidFill>
                  <a:srgbClr val="C00000"/>
                </a:solidFill>
              </a:rPr>
              <a:t>乘除法</a:t>
            </a:r>
            <a:endParaRPr lang="zh-CN" altLang="en-US" dirty="0">
              <a:solidFill>
                <a:srgbClr val="C00000"/>
              </a:solidFill>
            </a:endParaRPr>
          </a:p>
          <a:p>
            <a:pPr>
              <a:lnSpc>
                <a:spcPct val="120000"/>
              </a:lnSpc>
              <a:spcBef>
                <a:spcPct val="30000"/>
              </a:spcBef>
            </a:pPr>
            <a:r>
              <a:rPr lang="zh-CN" altLang="en-US" dirty="0"/>
              <a:t>        几个数作乘除运算时，运算结果的有效数字位数与各数中</a:t>
            </a:r>
            <a:r>
              <a:rPr lang="zh-CN" altLang="en-US" dirty="0">
                <a:solidFill>
                  <a:srgbClr val="FF0000"/>
                </a:solidFill>
              </a:rPr>
              <a:t>有效数字的最少</a:t>
            </a:r>
            <a:r>
              <a:rPr lang="zh-CN" altLang="en-US" dirty="0"/>
              <a:t>者相同。</a:t>
            </a:r>
            <a:endParaRPr lang="zh-CN" altLang="en-US" dirty="0"/>
          </a:p>
        </p:txBody>
      </p:sp>
      <p:grpSp>
        <p:nvGrpSpPr>
          <p:cNvPr id="2" name="Group 9"/>
          <p:cNvGrpSpPr/>
          <p:nvPr/>
        </p:nvGrpSpPr>
        <p:grpSpPr bwMode="auto">
          <a:xfrm>
            <a:off x="71438" y="1670447"/>
            <a:ext cx="8610600" cy="2351484"/>
            <a:chOff x="144" y="1344"/>
            <a:chExt cx="5424" cy="1975"/>
          </a:xfrm>
        </p:grpSpPr>
        <p:sp>
          <p:nvSpPr>
            <p:cNvPr id="60422" name="Text Box 3"/>
            <p:cNvSpPr txBox="1">
              <a:spLocks noChangeArrowheads="1"/>
            </p:cNvSpPr>
            <p:nvPr/>
          </p:nvSpPr>
          <p:spPr bwMode="auto">
            <a:xfrm>
              <a:off x="144" y="1344"/>
              <a:ext cx="5424" cy="946"/>
            </a:xfrm>
            <a:prstGeom prst="rect">
              <a:avLst/>
            </a:prstGeom>
            <a:noFill/>
            <a:ln w="9525">
              <a:noFill/>
              <a:miter lim="800000"/>
            </a:ln>
          </p:spPr>
          <p:txBody>
            <a:bodyPr>
              <a:spAutoFit/>
            </a:bodyPr>
            <a:lstStyle/>
            <a:p>
              <a:pPr>
                <a:spcBef>
                  <a:spcPct val="10000"/>
                </a:spcBef>
              </a:pPr>
              <a:r>
                <a:rPr lang="en-US" altLang="zh-CN" b="0"/>
                <a:t>        </a:t>
              </a:r>
              <a:r>
                <a:rPr lang="zh-CN" altLang="en-US"/>
                <a:t>例</a:t>
              </a:r>
              <a:r>
                <a:rPr lang="en-US" altLang="zh-CN"/>
                <a:t>3.                             4. 1 7 </a:t>
              </a:r>
              <a:r>
                <a:rPr lang="en-US" altLang="zh-CN" u="sng"/>
                <a:t>8</a:t>
              </a:r>
              <a:endParaRPr lang="en-US" altLang="zh-CN" u="sng"/>
            </a:p>
            <a:p>
              <a:pPr>
                <a:spcBef>
                  <a:spcPct val="40000"/>
                </a:spcBef>
              </a:pPr>
              <a:r>
                <a:rPr lang="en-US" altLang="zh-CN"/>
                <a:t>                                     </a:t>
              </a:r>
              <a:r>
                <a:rPr lang="en-US" altLang="zh-CN">
                  <a:cs typeface="Times New Roman" panose="02020603050405020304" pitchFamily="18" charset="0"/>
                </a:rPr>
                <a:t>×        1 0. </a:t>
              </a:r>
              <a:r>
                <a:rPr lang="en-US" altLang="zh-CN" u="sng">
                  <a:cs typeface="Times New Roman" panose="02020603050405020304" pitchFamily="18" charset="0"/>
                </a:rPr>
                <a:t>1</a:t>
              </a:r>
              <a:endParaRPr lang="en-US" altLang="zh-CN" u="sng"/>
            </a:p>
          </p:txBody>
        </p:sp>
        <p:sp>
          <p:nvSpPr>
            <p:cNvPr id="60423" name="Line 4"/>
            <p:cNvSpPr>
              <a:spLocks noChangeShapeType="1"/>
            </p:cNvSpPr>
            <p:nvPr/>
          </p:nvSpPr>
          <p:spPr bwMode="auto">
            <a:xfrm>
              <a:off x="2466" y="2221"/>
              <a:ext cx="1008" cy="0"/>
            </a:xfrm>
            <a:prstGeom prst="line">
              <a:avLst/>
            </a:prstGeom>
            <a:noFill/>
            <a:ln w="9525">
              <a:solidFill>
                <a:schemeClr val="tx1"/>
              </a:solidFill>
              <a:round/>
            </a:ln>
          </p:spPr>
          <p:txBody>
            <a:bodyPr/>
            <a:lstStyle/>
            <a:p>
              <a:endParaRPr lang="zh-CN" altLang="en-US"/>
            </a:p>
          </p:txBody>
        </p:sp>
        <p:sp>
          <p:nvSpPr>
            <p:cNvPr id="60424" name="Text Box 5"/>
            <p:cNvSpPr txBox="1">
              <a:spLocks noChangeArrowheads="1"/>
            </p:cNvSpPr>
            <p:nvPr/>
          </p:nvSpPr>
          <p:spPr bwMode="auto">
            <a:xfrm>
              <a:off x="1344" y="2112"/>
              <a:ext cx="2544" cy="946"/>
            </a:xfrm>
            <a:prstGeom prst="rect">
              <a:avLst/>
            </a:prstGeom>
            <a:noFill/>
            <a:ln w="9525">
              <a:noFill/>
              <a:miter lim="800000"/>
            </a:ln>
          </p:spPr>
          <p:txBody>
            <a:bodyPr>
              <a:spAutoFit/>
            </a:bodyPr>
            <a:lstStyle/>
            <a:p>
              <a:pPr>
                <a:spcBef>
                  <a:spcPct val="50000"/>
                </a:spcBef>
              </a:pPr>
              <a:r>
                <a:rPr lang="en-US" altLang="zh-CN" b="0"/>
                <a:t>                   </a:t>
              </a:r>
              <a:r>
                <a:rPr lang="en-US" altLang="zh-CN" u="sng"/>
                <a:t>4</a:t>
              </a:r>
              <a:r>
                <a:rPr lang="en-US" altLang="zh-CN"/>
                <a:t>. </a:t>
              </a:r>
              <a:r>
                <a:rPr lang="en-US" altLang="zh-CN" u="sng"/>
                <a:t>1</a:t>
              </a:r>
              <a:r>
                <a:rPr lang="en-US" altLang="zh-CN"/>
                <a:t> </a:t>
              </a:r>
              <a:r>
                <a:rPr lang="en-US" altLang="zh-CN" u="sng"/>
                <a:t>7</a:t>
              </a:r>
              <a:r>
                <a:rPr lang="en-US" altLang="zh-CN"/>
                <a:t> </a:t>
              </a:r>
              <a:r>
                <a:rPr lang="en-US" altLang="zh-CN" u="sng"/>
                <a:t>8</a:t>
              </a:r>
              <a:endParaRPr lang="en-US" altLang="zh-CN" u="sng"/>
            </a:p>
            <a:p>
              <a:pPr>
                <a:spcBef>
                  <a:spcPct val="40000"/>
                </a:spcBef>
              </a:pPr>
              <a:r>
                <a:rPr lang="en-US" altLang="zh-CN"/>
                <a:t>             4 1 7  </a:t>
              </a:r>
              <a:r>
                <a:rPr lang="en-US" altLang="zh-CN" u="sng"/>
                <a:t>8</a:t>
              </a:r>
              <a:endParaRPr lang="en-US" altLang="zh-CN" u="sng"/>
            </a:p>
          </p:txBody>
        </p:sp>
        <p:sp>
          <p:nvSpPr>
            <p:cNvPr id="60425" name="Line 6"/>
            <p:cNvSpPr>
              <a:spLocks noChangeShapeType="1"/>
            </p:cNvSpPr>
            <p:nvPr/>
          </p:nvSpPr>
          <p:spPr bwMode="auto">
            <a:xfrm>
              <a:off x="1920" y="3301"/>
              <a:ext cx="1392" cy="0"/>
            </a:xfrm>
            <a:prstGeom prst="line">
              <a:avLst/>
            </a:prstGeom>
            <a:noFill/>
            <a:ln w="9525">
              <a:solidFill>
                <a:schemeClr val="tx1"/>
              </a:solidFill>
              <a:round/>
            </a:ln>
          </p:spPr>
          <p:txBody>
            <a:bodyPr/>
            <a:lstStyle/>
            <a:p>
              <a:endParaRPr lang="zh-CN" altLang="en-US"/>
            </a:p>
          </p:txBody>
        </p:sp>
        <p:sp>
          <p:nvSpPr>
            <p:cNvPr id="60426" name="Text Box 7"/>
            <p:cNvSpPr txBox="1">
              <a:spLocks noChangeArrowheads="1"/>
            </p:cNvSpPr>
            <p:nvPr/>
          </p:nvSpPr>
          <p:spPr bwMode="auto">
            <a:xfrm>
              <a:off x="1248" y="2880"/>
              <a:ext cx="3072" cy="439"/>
            </a:xfrm>
            <a:prstGeom prst="rect">
              <a:avLst/>
            </a:prstGeom>
            <a:noFill/>
            <a:ln w="9525">
              <a:noFill/>
              <a:miter lim="800000"/>
            </a:ln>
          </p:spPr>
          <p:txBody>
            <a:bodyPr>
              <a:spAutoFit/>
            </a:bodyPr>
            <a:lstStyle/>
            <a:p>
              <a:pPr>
                <a:spcBef>
                  <a:spcPct val="50000"/>
                </a:spcBef>
              </a:pPr>
              <a:r>
                <a:rPr lang="en-US" altLang="zh-CN" b="0"/>
                <a:t>               </a:t>
              </a:r>
              <a:r>
                <a:rPr lang="en-US" altLang="zh-CN"/>
                <a:t>4 2 </a:t>
              </a:r>
              <a:r>
                <a:rPr lang="en-US" altLang="zh-CN" u="sng"/>
                <a:t>1</a:t>
              </a:r>
              <a:r>
                <a:rPr lang="en-US" altLang="zh-CN"/>
                <a:t>  </a:t>
              </a:r>
              <a:r>
                <a:rPr lang="en-US" altLang="zh-CN" u="sng"/>
                <a:t>9</a:t>
              </a:r>
              <a:r>
                <a:rPr lang="en-US" altLang="zh-CN"/>
                <a:t> </a:t>
              </a:r>
              <a:r>
                <a:rPr lang="en-US" altLang="zh-CN" u="sng"/>
                <a:t>7</a:t>
              </a:r>
              <a:r>
                <a:rPr lang="en-US" altLang="zh-CN"/>
                <a:t> </a:t>
              </a:r>
              <a:r>
                <a:rPr lang="en-US" altLang="zh-CN" u="sng"/>
                <a:t>8</a:t>
              </a:r>
              <a:endParaRPr lang="en-US" altLang="zh-CN" u="sng"/>
            </a:p>
          </p:txBody>
        </p:sp>
      </p:grpSp>
      <p:sp>
        <p:nvSpPr>
          <p:cNvPr id="27656" name="Text Box 8"/>
          <p:cNvSpPr txBox="1">
            <a:spLocks noChangeArrowheads="1"/>
          </p:cNvSpPr>
          <p:nvPr/>
        </p:nvSpPr>
        <p:spPr bwMode="auto">
          <a:xfrm>
            <a:off x="2392363" y="4241007"/>
            <a:ext cx="5014912" cy="523220"/>
          </a:xfrm>
          <a:prstGeom prst="rect">
            <a:avLst/>
          </a:prstGeom>
          <a:noFill/>
          <a:ln w="9525">
            <a:noFill/>
            <a:miter lim="800000"/>
          </a:ln>
        </p:spPr>
        <p:txBody>
          <a:bodyPr>
            <a:spAutoFit/>
          </a:bodyPr>
          <a:lstStyle/>
          <a:p>
            <a:pPr>
              <a:spcBef>
                <a:spcPct val="50000"/>
              </a:spcBef>
            </a:pPr>
            <a:r>
              <a:rPr lang="en-US" altLang="zh-CN"/>
              <a:t>4.17</a:t>
            </a:r>
            <a:r>
              <a:rPr lang="en-US" altLang="zh-CN" u="sng"/>
              <a:t>8</a:t>
            </a:r>
            <a:r>
              <a:rPr lang="en-US" altLang="zh-CN"/>
              <a:t> </a:t>
            </a:r>
            <a:r>
              <a:rPr lang="en-US" altLang="zh-CN">
                <a:cs typeface="Times New Roman" panose="02020603050405020304" pitchFamily="18" charset="0"/>
              </a:rPr>
              <a:t>× 10.</a:t>
            </a:r>
            <a:r>
              <a:rPr lang="en-US" altLang="zh-CN" u="sng">
                <a:cs typeface="Times New Roman" panose="02020603050405020304" pitchFamily="18" charset="0"/>
              </a:rPr>
              <a:t>1</a:t>
            </a:r>
            <a:r>
              <a:rPr lang="en-US" altLang="zh-CN">
                <a:cs typeface="Times New Roman" panose="02020603050405020304" pitchFamily="18" charset="0"/>
              </a:rPr>
              <a:t> = 42.</a:t>
            </a:r>
            <a:r>
              <a:rPr lang="en-US" altLang="zh-CN" u="sng">
                <a:cs typeface="Times New Roman" panose="02020603050405020304" pitchFamily="18" charset="0"/>
              </a:rPr>
              <a:t>2</a:t>
            </a:r>
            <a:endParaRPr lang="en-US" altLang="zh-CN" u="sng">
              <a:cs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6"/>
                                        </p:tgtEl>
                                        <p:attrNameLst>
                                          <p:attrName>style.visibility</p:attrName>
                                        </p:attrNameLst>
                                      </p:cBhvr>
                                      <p:to>
                                        <p:strVal val="visible"/>
                                      </p:to>
                                    </p:set>
                                    <p:animEffect transition="in" filter="wipe(left)">
                                      <p:cBhvr>
                                        <p:cTn id="12"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p:spPr>
        <p:txBody>
          <a:bodyPr/>
          <a:lstStyle/>
          <a:p>
            <a:fld id="{FE21A06C-9496-4799-8690-336A5750B2A4}" type="slidenum">
              <a:rPr lang="en-US" altLang="zh-CN" smtClean="0">
                <a:ea typeface="宋体" panose="02010600030101010101" pitchFamily="2" charset="-122"/>
              </a:rPr>
            </a:fld>
            <a:endParaRPr lang="en-US" altLang="zh-CN" smtClean="0">
              <a:ea typeface="宋体" panose="02010600030101010101" pitchFamily="2" charset="-122"/>
            </a:endParaRPr>
          </a:p>
        </p:txBody>
      </p:sp>
      <p:grpSp>
        <p:nvGrpSpPr>
          <p:cNvPr id="2" name="Group 26"/>
          <p:cNvGrpSpPr/>
          <p:nvPr/>
        </p:nvGrpSpPr>
        <p:grpSpPr bwMode="auto">
          <a:xfrm>
            <a:off x="0" y="685800"/>
            <a:ext cx="9144000" cy="3380185"/>
            <a:chOff x="0" y="240"/>
            <a:chExt cx="5760" cy="2839"/>
          </a:xfrm>
        </p:grpSpPr>
        <p:sp>
          <p:nvSpPr>
            <p:cNvPr id="61448" name="Text Box 4"/>
            <p:cNvSpPr txBox="1">
              <a:spLocks noChangeArrowheads="1"/>
            </p:cNvSpPr>
            <p:nvPr/>
          </p:nvSpPr>
          <p:spPr bwMode="auto">
            <a:xfrm>
              <a:off x="0" y="720"/>
              <a:ext cx="5760" cy="439"/>
            </a:xfrm>
            <a:prstGeom prst="rect">
              <a:avLst/>
            </a:prstGeom>
            <a:noFill/>
            <a:ln w="9525">
              <a:noFill/>
              <a:miter lim="800000"/>
            </a:ln>
          </p:spPr>
          <p:txBody>
            <a:bodyPr>
              <a:spAutoFit/>
            </a:bodyPr>
            <a:lstStyle/>
            <a:p>
              <a:pPr>
                <a:spcBef>
                  <a:spcPct val="50000"/>
                </a:spcBef>
              </a:pPr>
              <a:r>
                <a:rPr lang="en-US" altLang="zh-CN" b="0"/>
                <a:t>                                                  </a:t>
              </a:r>
              <a:r>
                <a:rPr lang="en-US" altLang="zh-CN"/>
                <a:t>8 3 6 5</a:t>
              </a:r>
              <a:endParaRPr lang="en-US" altLang="zh-CN"/>
            </a:p>
          </p:txBody>
        </p:sp>
        <p:sp>
          <p:nvSpPr>
            <p:cNvPr id="61449" name="Text Box 3"/>
            <p:cNvSpPr txBox="1">
              <a:spLocks noChangeArrowheads="1"/>
            </p:cNvSpPr>
            <p:nvPr/>
          </p:nvSpPr>
          <p:spPr bwMode="auto">
            <a:xfrm>
              <a:off x="0" y="480"/>
              <a:ext cx="5760" cy="439"/>
            </a:xfrm>
            <a:prstGeom prst="rect">
              <a:avLst/>
            </a:prstGeom>
            <a:noFill/>
            <a:ln w="9525">
              <a:noFill/>
              <a:miter lim="800000"/>
            </a:ln>
          </p:spPr>
          <p:txBody>
            <a:bodyPr>
              <a:spAutoFit/>
            </a:bodyPr>
            <a:lstStyle/>
            <a:p>
              <a:pPr>
                <a:spcBef>
                  <a:spcPct val="50000"/>
                </a:spcBef>
              </a:pPr>
              <a:r>
                <a:rPr lang="en-US" altLang="zh-CN" b="0"/>
                <a:t>                                    </a:t>
              </a:r>
              <a:r>
                <a:rPr lang="en-US" altLang="zh-CN"/>
                <a:t>4.17</a:t>
              </a:r>
              <a:r>
                <a:rPr lang="en-US" altLang="zh-CN" u="sng"/>
                <a:t>8 </a:t>
              </a:r>
              <a:r>
                <a:rPr lang="en-US" altLang="zh-CN"/>
                <a:t>/ 10.</a:t>
              </a:r>
              <a:r>
                <a:rPr lang="en-US" altLang="zh-CN" u="sng"/>
                <a:t>1</a:t>
              </a:r>
              <a:r>
                <a:rPr lang="en-US" altLang="zh-CN"/>
                <a:t> </a:t>
              </a:r>
              <a:r>
                <a:rPr lang="en-US" altLang="zh-CN" u="sng"/>
                <a:t>0</a:t>
              </a:r>
              <a:r>
                <a:rPr lang="en-US" altLang="zh-CN"/>
                <a:t> </a:t>
              </a:r>
              <a:r>
                <a:rPr lang="en-US" altLang="zh-CN" u="sng"/>
                <a:t>0</a:t>
              </a:r>
              <a:endParaRPr lang="en-US" altLang="zh-CN" u="sng"/>
            </a:p>
          </p:txBody>
        </p:sp>
        <p:sp>
          <p:nvSpPr>
            <p:cNvPr id="61450" name="Line 5"/>
            <p:cNvSpPr>
              <a:spLocks noChangeShapeType="1"/>
            </p:cNvSpPr>
            <p:nvPr/>
          </p:nvSpPr>
          <p:spPr bwMode="auto">
            <a:xfrm>
              <a:off x="2694" y="623"/>
              <a:ext cx="1176" cy="1"/>
            </a:xfrm>
            <a:prstGeom prst="line">
              <a:avLst/>
            </a:prstGeom>
            <a:noFill/>
            <a:ln w="9525">
              <a:solidFill>
                <a:schemeClr val="tx1"/>
              </a:solidFill>
              <a:round/>
            </a:ln>
          </p:spPr>
          <p:txBody>
            <a:bodyPr/>
            <a:lstStyle/>
            <a:p>
              <a:endParaRPr lang="zh-CN" altLang="en-US"/>
            </a:p>
          </p:txBody>
        </p:sp>
        <p:sp>
          <p:nvSpPr>
            <p:cNvPr id="61451" name="Line 6"/>
            <p:cNvSpPr>
              <a:spLocks noChangeShapeType="1"/>
            </p:cNvSpPr>
            <p:nvPr/>
          </p:nvSpPr>
          <p:spPr bwMode="auto">
            <a:xfrm>
              <a:off x="2304" y="1043"/>
              <a:ext cx="1200" cy="1"/>
            </a:xfrm>
            <a:prstGeom prst="line">
              <a:avLst/>
            </a:prstGeom>
            <a:noFill/>
            <a:ln w="9525">
              <a:solidFill>
                <a:schemeClr val="tx1"/>
              </a:solidFill>
              <a:round/>
            </a:ln>
          </p:spPr>
          <p:txBody>
            <a:bodyPr/>
            <a:lstStyle/>
            <a:p>
              <a:endParaRPr lang="zh-CN" altLang="en-US"/>
            </a:p>
          </p:txBody>
        </p:sp>
        <p:sp>
          <p:nvSpPr>
            <p:cNvPr id="61452" name="Text Box 7"/>
            <p:cNvSpPr txBox="1">
              <a:spLocks noChangeArrowheads="1"/>
            </p:cNvSpPr>
            <p:nvPr/>
          </p:nvSpPr>
          <p:spPr bwMode="auto">
            <a:xfrm>
              <a:off x="1488" y="960"/>
              <a:ext cx="3168" cy="439"/>
            </a:xfrm>
            <a:prstGeom prst="rect">
              <a:avLst/>
            </a:prstGeom>
            <a:noFill/>
            <a:ln w="9525">
              <a:noFill/>
              <a:miter lim="800000"/>
            </a:ln>
          </p:spPr>
          <p:txBody>
            <a:bodyPr>
              <a:spAutoFit/>
            </a:bodyPr>
            <a:lstStyle/>
            <a:p>
              <a:pPr>
                <a:spcBef>
                  <a:spcPct val="50000"/>
                </a:spcBef>
              </a:pPr>
              <a:r>
                <a:rPr lang="en-US" altLang="zh-CN" b="0"/>
                <a:t>                   </a:t>
              </a:r>
              <a:r>
                <a:rPr lang="en-US" altLang="zh-CN"/>
                <a:t>1 </a:t>
              </a:r>
              <a:r>
                <a:rPr lang="en-US" altLang="zh-CN" u="sng"/>
                <a:t>7</a:t>
              </a:r>
              <a:r>
                <a:rPr lang="en-US" altLang="zh-CN"/>
                <a:t> </a:t>
              </a:r>
              <a:r>
                <a:rPr lang="en-US" altLang="zh-CN" u="sng"/>
                <a:t>4</a:t>
              </a:r>
              <a:r>
                <a:rPr lang="en-US" altLang="zh-CN"/>
                <a:t> </a:t>
              </a:r>
              <a:r>
                <a:rPr lang="en-US" altLang="zh-CN" u="sng"/>
                <a:t>4</a:t>
              </a:r>
              <a:r>
                <a:rPr lang="en-US" altLang="zh-CN"/>
                <a:t> </a:t>
              </a:r>
              <a:r>
                <a:rPr lang="en-US" altLang="zh-CN" u="sng"/>
                <a:t>0</a:t>
              </a:r>
              <a:endParaRPr lang="en-US" altLang="zh-CN" u="sng"/>
            </a:p>
          </p:txBody>
        </p:sp>
        <p:sp>
          <p:nvSpPr>
            <p:cNvPr id="61453" name="Text Box 8"/>
            <p:cNvSpPr txBox="1">
              <a:spLocks noChangeArrowheads="1"/>
            </p:cNvSpPr>
            <p:nvPr/>
          </p:nvSpPr>
          <p:spPr bwMode="auto">
            <a:xfrm>
              <a:off x="1824" y="1248"/>
              <a:ext cx="2640" cy="439"/>
            </a:xfrm>
            <a:prstGeom prst="rect">
              <a:avLst/>
            </a:prstGeom>
            <a:noFill/>
            <a:ln w="9525">
              <a:noFill/>
              <a:miter lim="800000"/>
            </a:ln>
          </p:spPr>
          <p:txBody>
            <a:bodyPr>
              <a:spAutoFit/>
            </a:bodyPr>
            <a:lstStyle/>
            <a:p>
              <a:pPr>
                <a:spcBef>
                  <a:spcPct val="50000"/>
                </a:spcBef>
              </a:pPr>
              <a:r>
                <a:rPr lang="en-US" altLang="zh-CN" b="0"/>
                <a:t>            </a:t>
              </a:r>
              <a:r>
                <a:rPr lang="en-US" altLang="zh-CN"/>
                <a:t>1 6 7 1 2 </a:t>
              </a:r>
              <a:endParaRPr lang="en-US" altLang="zh-CN"/>
            </a:p>
          </p:txBody>
        </p:sp>
        <p:sp>
          <p:nvSpPr>
            <p:cNvPr id="61454" name="Line 9"/>
            <p:cNvSpPr>
              <a:spLocks noChangeShapeType="1"/>
            </p:cNvSpPr>
            <p:nvPr/>
          </p:nvSpPr>
          <p:spPr bwMode="auto">
            <a:xfrm>
              <a:off x="2304" y="1584"/>
              <a:ext cx="1296" cy="1"/>
            </a:xfrm>
            <a:prstGeom prst="line">
              <a:avLst/>
            </a:prstGeom>
            <a:noFill/>
            <a:ln w="9525">
              <a:solidFill>
                <a:schemeClr val="tx1"/>
              </a:solidFill>
              <a:round/>
            </a:ln>
          </p:spPr>
          <p:txBody>
            <a:bodyPr/>
            <a:lstStyle/>
            <a:p>
              <a:endParaRPr lang="zh-CN" altLang="en-US"/>
            </a:p>
          </p:txBody>
        </p:sp>
        <p:sp>
          <p:nvSpPr>
            <p:cNvPr id="61455" name="Text Box 10"/>
            <p:cNvSpPr txBox="1">
              <a:spLocks noChangeArrowheads="1"/>
            </p:cNvSpPr>
            <p:nvPr/>
          </p:nvSpPr>
          <p:spPr bwMode="auto">
            <a:xfrm>
              <a:off x="2112" y="1584"/>
              <a:ext cx="2064" cy="439"/>
            </a:xfrm>
            <a:prstGeom prst="rect">
              <a:avLst/>
            </a:prstGeom>
            <a:noFill/>
            <a:ln w="9525">
              <a:noFill/>
              <a:miter lim="800000"/>
            </a:ln>
          </p:spPr>
          <p:txBody>
            <a:bodyPr>
              <a:spAutoFit/>
            </a:bodyPr>
            <a:lstStyle/>
            <a:p>
              <a:pPr>
                <a:spcBef>
                  <a:spcPct val="50000"/>
                </a:spcBef>
              </a:pPr>
              <a:r>
                <a:rPr lang="en-US" altLang="zh-CN" b="0"/>
                <a:t>            </a:t>
              </a:r>
              <a:r>
                <a:rPr lang="en-US" altLang="zh-CN" u="sng"/>
                <a:t>7</a:t>
              </a:r>
              <a:r>
                <a:rPr lang="en-US" altLang="zh-CN"/>
                <a:t> </a:t>
              </a:r>
              <a:r>
                <a:rPr lang="en-US" altLang="zh-CN" u="sng"/>
                <a:t>2</a:t>
              </a:r>
              <a:r>
                <a:rPr lang="en-US" altLang="zh-CN"/>
                <a:t> </a:t>
              </a:r>
              <a:r>
                <a:rPr lang="en-US" altLang="zh-CN" u="sng"/>
                <a:t>8</a:t>
              </a:r>
              <a:r>
                <a:rPr lang="en-US" altLang="zh-CN"/>
                <a:t> </a:t>
              </a:r>
              <a:r>
                <a:rPr lang="en-US" altLang="zh-CN" u="sng"/>
                <a:t>0</a:t>
              </a:r>
              <a:endParaRPr lang="en-US" altLang="zh-CN" u="sng"/>
            </a:p>
          </p:txBody>
        </p:sp>
        <p:sp>
          <p:nvSpPr>
            <p:cNvPr id="61456" name="Text Box 11"/>
            <p:cNvSpPr txBox="1">
              <a:spLocks noChangeArrowheads="1"/>
            </p:cNvSpPr>
            <p:nvPr/>
          </p:nvSpPr>
          <p:spPr bwMode="auto">
            <a:xfrm>
              <a:off x="2112" y="1824"/>
              <a:ext cx="2640" cy="439"/>
            </a:xfrm>
            <a:prstGeom prst="rect">
              <a:avLst/>
            </a:prstGeom>
            <a:noFill/>
            <a:ln w="9525">
              <a:noFill/>
              <a:miter lim="800000"/>
            </a:ln>
          </p:spPr>
          <p:txBody>
            <a:bodyPr>
              <a:spAutoFit/>
            </a:bodyPr>
            <a:lstStyle/>
            <a:p>
              <a:pPr>
                <a:spcBef>
                  <a:spcPct val="50000"/>
                </a:spcBef>
              </a:pPr>
              <a:r>
                <a:rPr lang="en-US" altLang="zh-CN" b="0"/>
                <a:t>            </a:t>
              </a:r>
              <a:r>
                <a:rPr lang="en-US" altLang="zh-CN"/>
                <a:t>4 1 7 8</a:t>
              </a:r>
              <a:endParaRPr lang="en-US" altLang="zh-CN"/>
            </a:p>
          </p:txBody>
        </p:sp>
        <p:sp>
          <p:nvSpPr>
            <p:cNvPr id="61457" name="Line 12"/>
            <p:cNvSpPr>
              <a:spLocks noChangeShapeType="1"/>
            </p:cNvSpPr>
            <p:nvPr/>
          </p:nvSpPr>
          <p:spPr bwMode="auto">
            <a:xfrm>
              <a:off x="2496" y="2112"/>
              <a:ext cx="1152" cy="1"/>
            </a:xfrm>
            <a:prstGeom prst="line">
              <a:avLst/>
            </a:prstGeom>
            <a:noFill/>
            <a:ln w="9525">
              <a:solidFill>
                <a:schemeClr val="tx1"/>
              </a:solidFill>
              <a:round/>
            </a:ln>
          </p:spPr>
          <p:txBody>
            <a:bodyPr/>
            <a:lstStyle/>
            <a:p>
              <a:endParaRPr lang="zh-CN" altLang="en-US"/>
            </a:p>
          </p:txBody>
        </p:sp>
        <p:sp>
          <p:nvSpPr>
            <p:cNvPr id="61458" name="Text Box 13"/>
            <p:cNvSpPr txBox="1">
              <a:spLocks noChangeArrowheads="1"/>
            </p:cNvSpPr>
            <p:nvPr/>
          </p:nvSpPr>
          <p:spPr bwMode="auto">
            <a:xfrm>
              <a:off x="2400" y="2112"/>
              <a:ext cx="1824" cy="439"/>
            </a:xfrm>
            <a:prstGeom prst="rect">
              <a:avLst/>
            </a:prstGeom>
            <a:noFill/>
            <a:ln w="9525">
              <a:noFill/>
              <a:miter lim="800000"/>
            </a:ln>
          </p:spPr>
          <p:txBody>
            <a:bodyPr>
              <a:spAutoFit/>
            </a:bodyPr>
            <a:lstStyle/>
            <a:p>
              <a:pPr>
                <a:spcBef>
                  <a:spcPct val="50000"/>
                </a:spcBef>
              </a:pPr>
              <a:r>
                <a:rPr lang="en-US" altLang="zh-CN" b="0"/>
                <a:t>      </a:t>
              </a:r>
              <a:r>
                <a:rPr lang="en-US" altLang="zh-CN" u="sng"/>
                <a:t>3</a:t>
              </a:r>
              <a:r>
                <a:rPr lang="en-US" altLang="zh-CN"/>
                <a:t> </a:t>
              </a:r>
              <a:r>
                <a:rPr lang="en-US" altLang="zh-CN" u="sng"/>
                <a:t>1</a:t>
              </a:r>
              <a:r>
                <a:rPr lang="en-US" altLang="zh-CN"/>
                <a:t> </a:t>
              </a:r>
              <a:r>
                <a:rPr lang="en-US" altLang="zh-CN" u="sng"/>
                <a:t>0</a:t>
              </a:r>
              <a:r>
                <a:rPr lang="en-US" altLang="zh-CN"/>
                <a:t> </a:t>
              </a:r>
              <a:r>
                <a:rPr lang="en-US" altLang="zh-CN" u="sng"/>
                <a:t>2</a:t>
              </a:r>
              <a:r>
                <a:rPr lang="en-US" altLang="zh-CN"/>
                <a:t> </a:t>
              </a:r>
              <a:r>
                <a:rPr lang="en-US" altLang="zh-CN" u="sng"/>
                <a:t>0</a:t>
              </a:r>
              <a:endParaRPr lang="en-US" altLang="zh-CN" u="sng"/>
            </a:p>
          </p:txBody>
        </p:sp>
        <p:sp>
          <p:nvSpPr>
            <p:cNvPr id="61459" name="Text Box 14"/>
            <p:cNvSpPr txBox="1">
              <a:spLocks noChangeArrowheads="1"/>
            </p:cNvSpPr>
            <p:nvPr/>
          </p:nvSpPr>
          <p:spPr bwMode="auto">
            <a:xfrm>
              <a:off x="2208" y="2405"/>
              <a:ext cx="1872" cy="439"/>
            </a:xfrm>
            <a:prstGeom prst="rect">
              <a:avLst/>
            </a:prstGeom>
            <a:noFill/>
            <a:ln w="9525">
              <a:noFill/>
              <a:miter lim="800000"/>
            </a:ln>
          </p:spPr>
          <p:txBody>
            <a:bodyPr>
              <a:spAutoFit/>
            </a:bodyPr>
            <a:lstStyle/>
            <a:p>
              <a:pPr>
                <a:spcBef>
                  <a:spcPct val="50000"/>
                </a:spcBef>
              </a:pPr>
              <a:r>
                <a:rPr lang="en-US" altLang="zh-CN" b="0" dirty="0"/>
                <a:t>          </a:t>
              </a:r>
              <a:r>
                <a:rPr lang="en-US" altLang="zh-CN" dirty="0"/>
                <a:t>2 9 2 4 6</a:t>
              </a:r>
              <a:endParaRPr lang="en-US" altLang="zh-CN" dirty="0"/>
            </a:p>
          </p:txBody>
        </p:sp>
        <p:sp>
          <p:nvSpPr>
            <p:cNvPr id="61460" name="Line 15"/>
            <p:cNvSpPr>
              <a:spLocks noChangeShapeType="1"/>
            </p:cNvSpPr>
            <p:nvPr/>
          </p:nvSpPr>
          <p:spPr bwMode="auto">
            <a:xfrm>
              <a:off x="2496" y="2723"/>
              <a:ext cx="1104" cy="1"/>
            </a:xfrm>
            <a:prstGeom prst="line">
              <a:avLst/>
            </a:prstGeom>
            <a:noFill/>
            <a:ln w="9525">
              <a:solidFill>
                <a:schemeClr val="tx1"/>
              </a:solidFill>
              <a:round/>
            </a:ln>
          </p:spPr>
          <p:txBody>
            <a:bodyPr/>
            <a:lstStyle/>
            <a:p>
              <a:endParaRPr lang="zh-CN" altLang="en-US"/>
            </a:p>
          </p:txBody>
        </p:sp>
        <p:sp>
          <p:nvSpPr>
            <p:cNvPr id="61461" name="Text Box 16"/>
            <p:cNvSpPr txBox="1">
              <a:spLocks noChangeArrowheads="1"/>
            </p:cNvSpPr>
            <p:nvPr/>
          </p:nvSpPr>
          <p:spPr bwMode="auto">
            <a:xfrm>
              <a:off x="2256" y="2640"/>
              <a:ext cx="1968" cy="439"/>
            </a:xfrm>
            <a:prstGeom prst="rect">
              <a:avLst/>
            </a:prstGeom>
            <a:noFill/>
            <a:ln w="9525">
              <a:noFill/>
              <a:miter lim="800000"/>
            </a:ln>
          </p:spPr>
          <p:txBody>
            <a:bodyPr>
              <a:spAutoFit/>
            </a:bodyPr>
            <a:lstStyle/>
            <a:p>
              <a:pPr>
                <a:spcBef>
                  <a:spcPct val="50000"/>
                </a:spcBef>
              </a:pPr>
              <a:r>
                <a:rPr lang="en-US" altLang="zh-CN" b="0"/>
                <a:t>            </a:t>
              </a:r>
              <a:r>
                <a:rPr lang="en-US" altLang="zh-CN" u="sng"/>
                <a:t>1</a:t>
              </a:r>
              <a:r>
                <a:rPr lang="en-US" altLang="zh-CN"/>
                <a:t> </a:t>
              </a:r>
              <a:r>
                <a:rPr lang="en-US" altLang="zh-CN" u="sng"/>
                <a:t>4</a:t>
              </a:r>
              <a:r>
                <a:rPr lang="en-US" altLang="zh-CN"/>
                <a:t> </a:t>
              </a:r>
              <a:r>
                <a:rPr lang="en-US" altLang="zh-CN" u="sng"/>
                <a:t>7</a:t>
              </a:r>
              <a:r>
                <a:rPr lang="en-US" altLang="zh-CN"/>
                <a:t> </a:t>
              </a:r>
              <a:r>
                <a:rPr lang="en-US" altLang="zh-CN" u="sng"/>
                <a:t>4</a:t>
              </a:r>
              <a:r>
                <a:rPr lang="en-US" altLang="zh-CN"/>
                <a:t> </a:t>
              </a:r>
              <a:endParaRPr lang="en-US" altLang="zh-CN"/>
            </a:p>
          </p:txBody>
        </p:sp>
        <p:sp>
          <p:nvSpPr>
            <p:cNvPr id="61462" name="Text Box 17"/>
            <p:cNvSpPr txBox="1">
              <a:spLocks noChangeArrowheads="1"/>
            </p:cNvSpPr>
            <p:nvPr/>
          </p:nvSpPr>
          <p:spPr bwMode="auto">
            <a:xfrm>
              <a:off x="2352" y="240"/>
              <a:ext cx="2112" cy="439"/>
            </a:xfrm>
            <a:prstGeom prst="rect">
              <a:avLst/>
            </a:prstGeom>
            <a:noFill/>
            <a:ln w="9525">
              <a:noFill/>
              <a:miter lim="800000"/>
            </a:ln>
          </p:spPr>
          <p:txBody>
            <a:bodyPr>
              <a:spAutoFit/>
            </a:bodyPr>
            <a:lstStyle/>
            <a:p>
              <a:pPr>
                <a:spcBef>
                  <a:spcPct val="50000"/>
                </a:spcBef>
              </a:pPr>
              <a:r>
                <a:rPr lang="en-US" altLang="zh-CN" b="0" dirty="0"/>
                <a:t>          </a:t>
              </a:r>
              <a:r>
                <a:rPr lang="en-US" altLang="zh-CN" dirty="0"/>
                <a:t>2.4 1 7</a:t>
              </a:r>
              <a:endParaRPr lang="en-US" altLang="zh-CN" dirty="0"/>
            </a:p>
          </p:txBody>
        </p:sp>
      </p:grpSp>
      <p:sp>
        <p:nvSpPr>
          <p:cNvPr id="28690" name="Text Box 18"/>
          <p:cNvSpPr txBox="1">
            <a:spLocks noChangeArrowheads="1"/>
          </p:cNvSpPr>
          <p:nvPr/>
        </p:nvSpPr>
        <p:spPr bwMode="auto">
          <a:xfrm>
            <a:off x="1219200" y="4229100"/>
            <a:ext cx="6629400" cy="523220"/>
          </a:xfrm>
          <a:prstGeom prst="rect">
            <a:avLst/>
          </a:prstGeom>
          <a:noFill/>
          <a:ln w="9525">
            <a:noFill/>
            <a:miter lim="800000"/>
          </a:ln>
        </p:spPr>
        <p:txBody>
          <a:bodyPr>
            <a:spAutoFit/>
          </a:bodyPr>
          <a:lstStyle/>
          <a:p>
            <a:pPr>
              <a:spcBef>
                <a:spcPct val="50000"/>
              </a:spcBef>
            </a:pPr>
            <a:r>
              <a:rPr lang="en-US" altLang="zh-CN" b="0"/>
              <a:t>           </a:t>
            </a:r>
            <a:r>
              <a:rPr lang="en-US" altLang="zh-CN"/>
              <a:t>10.</a:t>
            </a:r>
            <a:r>
              <a:rPr lang="en-US" altLang="zh-CN" u="sng"/>
              <a:t>1</a:t>
            </a:r>
            <a:r>
              <a:rPr lang="en-US" altLang="zh-CN"/>
              <a:t> </a:t>
            </a:r>
            <a:r>
              <a:rPr lang="en-US" altLang="zh-CN">
                <a:cs typeface="Times New Roman" panose="02020603050405020304" pitchFamily="18" charset="0"/>
              </a:rPr>
              <a:t>÷ 4.17</a:t>
            </a:r>
            <a:r>
              <a:rPr lang="en-US" altLang="zh-CN" u="sng">
                <a:cs typeface="Times New Roman" panose="02020603050405020304" pitchFamily="18" charset="0"/>
              </a:rPr>
              <a:t>8</a:t>
            </a:r>
            <a:r>
              <a:rPr lang="en-US" altLang="zh-CN">
                <a:cs typeface="Times New Roman" panose="02020603050405020304" pitchFamily="18" charset="0"/>
              </a:rPr>
              <a:t> = 2.4</a:t>
            </a:r>
            <a:r>
              <a:rPr lang="en-US" altLang="zh-CN" u="sng">
                <a:cs typeface="Times New Roman" panose="02020603050405020304" pitchFamily="18" charset="0"/>
              </a:rPr>
              <a:t>2</a:t>
            </a:r>
            <a:endParaRPr lang="en-US" altLang="zh-CN" u="sng">
              <a:cs typeface="Times New Roman" panose="02020603050405020304" pitchFamily="18" charset="0"/>
            </a:endParaRPr>
          </a:p>
        </p:txBody>
      </p:sp>
      <p:grpSp>
        <p:nvGrpSpPr>
          <p:cNvPr id="3" name="Group 27"/>
          <p:cNvGrpSpPr/>
          <p:nvPr/>
        </p:nvGrpSpPr>
        <p:grpSpPr bwMode="auto">
          <a:xfrm>
            <a:off x="304800" y="228600"/>
            <a:ext cx="7620000" cy="522685"/>
            <a:chOff x="192" y="192"/>
            <a:chExt cx="4800" cy="439"/>
          </a:xfrm>
        </p:grpSpPr>
        <p:sp>
          <p:nvSpPr>
            <p:cNvPr id="61446" name="Text Box 2"/>
            <p:cNvSpPr txBox="1">
              <a:spLocks noChangeArrowheads="1"/>
            </p:cNvSpPr>
            <p:nvPr/>
          </p:nvSpPr>
          <p:spPr bwMode="auto">
            <a:xfrm>
              <a:off x="192" y="192"/>
              <a:ext cx="1056" cy="439"/>
            </a:xfrm>
            <a:prstGeom prst="rect">
              <a:avLst/>
            </a:prstGeom>
            <a:noFill/>
            <a:ln w="9525">
              <a:noFill/>
              <a:miter lim="800000"/>
            </a:ln>
          </p:spPr>
          <p:txBody>
            <a:bodyPr>
              <a:spAutoFit/>
            </a:bodyPr>
            <a:lstStyle/>
            <a:p>
              <a:pPr>
                <a:spcBef>
                  <a:spcPct val="50000"/>
                </a:spcBef>
              </a:pPr>
              <a:r>
                <a:rPr lang="en-US" altLang="zh-CN" b="0"/>
                <a:t>        </a:t>
              </a:r>
              <a:r>
                <a:rPr lang="zh-CN" altLang="en-US"/>
                <a:t>例</a:t>
              </a:r>
              <a:r>
                <a:rPr lang="en-US" altLang="zh-CN"/>
                <a:t>4.</a:t>
              </a:r>
              <a:endParaRPr lang="en-US" altLang="zh-CN"/>
            </a:p>
          </p:txBody>
        </p:sp>
        <p:sp>
          <p:nvSpPr>
            <p:cNvPr id="61447" name="Text Box 25"/>
            <p:cNvSpPr txBox="1">
              <a:spLocks noChangeArrowheads="1"/>
            </p:cNvSpPr>
            <p:nvPr/>
          </p:nvSpPr>
          <p:spPr bwMode="auto">
            <a:xfrm>
              <a:off x="816" y="192"/>
              <a:ext cx="4176" cy="439"/>
            </a:xfrm>
            <a:prstGeom prst="rect">
              <a:avLst/>
            </a:prstGeom>
            <a:noFill/>
            <a:ln w="9525">
              <a:noFill/>
              <a:miter lim="800000"/>
            </a:ln>
          </p:spPr>
          <p:txBody>
            <a:bodyPr>
              <a:spAutoFit/>
            </a:bodyPr>
            <a:lstStyle/>
            <a:p>
              <a:pPr>
                <a:spcBef>
                  <a:spcPct val="50000"/>
                </a:spcBef>
              </a:pPr>
              <a:r>
                <a:rPr lang="en-US" altLang="zh-CN" b="0"/>
                <a:t>           </a:t>
              </a:r>
              <a:r>
                <a:rPr lang="en-US" altLang="zh-CN"/>
                <a:t>10.</a:t>
              </a:r>
              <a:r>
                <a:rPr lang="en-US" altLang="zh-CN" u="sng"/>
                <a:t>1</a:t>
              </a:r>
              <a:r>
                <a:rPr lang="en-US" altLang="zh-CN"/>
                <a:t> </a:t>
              </a:r>
              <a:r>
                <a:rPr lang="en-US" altLang="zh-CN">
                  <a:cs typeface="Times New Roman" panose="02020603050405020304" pitchFamily="18" charset="0"/>
                </a:rPr>
                <a:t>÷ 4.17</a:t>
              </a:r>
              <a:r>
                <a:rPr lang="en-US" altLang="zh-CN" u="sng">
                  <a:cs typeface="Times New Roman" panose="02020603050405020304" pitchFamily="18" charset="0"/>
                </a:rPr>
                <a:t>8</a:t>
              </a:r>
              <a:r>
                <a:rPr lang="en-US" altLang="zh-CN">
                  <a:cs typeface="Times New Roman" panose="02020603050405020304" pitchFamily="18" charset="0"/>
                </a:rPr>
                <a:t> </a:t>
              </a:r>
              <a:endParaRPr lang="en-US" altLang="zh-CN" u="sng">
                <a:cs typeface="Times New Roman" panose="02020603050405020304" pitchFamily="18" charset="0"/>
              </a:endParaRP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8690"/>
                                        </p:tgtEl>
                                        <p:attrNameLst>
                                          <p:attrName>style.visibility</p:attrName>
                                        </p:attrNameLst>
                                      </p:cBhvr>
                                      <p:to>
                                        <p:strVal val="visible"/>
                                      </p:to>
                                    </p:set>
                                    <p:animEffect transition="in" filter="wipe(down)">
                                      <p:cBhvr>
                                        <p:cTn id="15" dur="500"/>
                                        <p:tgtEl>
                                          <p:spTgt spid="2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p:spPr>
        <p:txBody>
          <a:bodyPr/>
          <a:lstStyle/>
          <a:p>
            <a:fld id="{1A2A7514-7BF7-45EE-ACD0-B9113FD89B12}"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2467" name="Text Box 2"/>
          <p:cNvSpPr txBox="1">
            <a:spLocks noChangeArrowheads="1"/>
          </p:cNvSpPr>
          <p:nvPr/>
        </p:nvSpPr>
        <p:spPr bwMode="auto">
          <a:xfrm>
            <a:off x="428596" y="285734"/>
            <a:ext cx="8078787" cy="1298817"/>
          </a:xfrm>
          <a:prstGeom prst="rect">
            <a:avLst/>
          </a:prstGeom>
          <a:noFill/>
          <a:ln w="9525">
            <a:noFill/>
            <a:miter lim="800000"/>
          </a:ln>
        </p:spPr>
        <p:txBody>
          <a:bodyPr>
            <a:spAutoFit/>
          </a:bodyPr>
          <a:lstStyle/>
          <a:p>
            <a:pPr>
              <a:lnSpc>
                <a:spcPct val="120000"/>
              </a:lnSpc>
              <a:spcBef>
                <a:spcPct val="40000"/>
              </a:spcBef>
            </a:pPr>
            <a:r>
              <a:rPr lang="en-US" altLang="zh-CN" dirty="0">
                <a:solidFill>
                  <a:srgbClr val="C00000"/>
                </a:solidFill>
              </a:rPr>
              <a:t>3. </a:t>
            </a:r>
            <a:r>
              <a:rPr lang="zh-CN" altLang="en-US" dirty="0">
                <a:solidFill>
                  <a:srgbClr val="C00000"/>
                </a:solidFill>
              </a:rPr>
              <a:t>乘方与开方</a:t>
            </a:r>
            <a:endParaRPr lang="zh-CN" altLang="en-US" dirty="0">
              <a:solidFill>
                <a:srgbClr val="C00000"/>
              </a:solidFill>
            </a:endParaRPr>
          </a:p>
          <a:p>
            <a:pPr>
              <a:lnSpc>
                <a:spcPct val="120000"/>
              </a:lnSpc>
              <a:spcBef>
                <a:spcPct val="40000"/>
              </a:spcBef>
            </a:pPr>
            <a:r>
              <a:rPr lang="zh-CN" altLang="en-US" dirty="0"/>
              <a:t>乘方、开方的有效数字的位数与其</a:t>
            </a:r>
            <a:r>
              <a:rPr lang="zh-CN" altLang="en-US" dirty="0">
                <a:solidFill>
                  <a:srgbClr val="FF0000"/>
                </a:solidFill>
              </a:rPr>
              <a:t>底</a:t>
            </a:r>
            <a:r>
              <a:rPr lang="zh-CN" altLang="en-US" dirty="0"/>
              <a:t>的位数相同。</a:t>
            </a:r>
            <a:endParaRPr lang="zh-CN" altLang="en-US" dirty="0"/>
          </a:p>
        </p:txBody>
      </p:sp>
      <p:sp>
        <p:nvSpPr>
          <p:cNvPr id="29699" name="Text Box 3"/>
          <p:cNvSpPr txBox="1">
            <a:spLocks noChangeArrowheads="1"/>
          </p:cNvSpPr>
          <p:nvPr/>
        </p:nvSpPr>
        <p:spPr bwMode="auto">
          <a:xfrm>
            <a:off x="428596" y="1500180"/>
            <a:ext cx="8345488" cy="1126462"/>
          </a:xfrm>
          <a:prstGeom prst="rect">
            <a:avLst/>
          </a:prstGeom>
          <a:noFill/>
          <a:ln w="9525">
            <a:noFill/>
            <a:miter lim="800000"/>
          </a:ln>
        </p:spPr>
        <p:txBody>
          <a:bodyPr>
            <a:spAutoFit/>
          </a:bodyPr>
          <a:lstStyle/>
          <a:p>
            <a:pPr>
              <a:lnSpc>
                <a:spcPct val="120000"/>
              </a:lnSpc>
              <a:spcBef>
                <a:spcPct val="40000"/>
              </a:spcBef>
            </a:pPr>
            <a:r>
              <a:rPr lang="en-US" altLang="zh-CN" dirty="0">
                <a:solidFill>
                  <a:srgbClr val="C00000"/>
                </a:solidFill>
              </a:rPr>
              <a:t>4. </a:t>
            </a:r>
            <a:r>
              <a:rPr lang="zh-CN" altLang="en-US" dirty="0">
                <a:solidFill>
                  <a:srgbClr val="C00000"/>
                </a:solidFill>
              </a:rPr>
              <a:t>对某数取对数</a:t>
            </a:r>
            <a:r>
              <a:rPr lang="zh-CN" altLang="en-US" dirty="0"/>
              <a:t>，运算结果的小数部分的位数与</a:t>
            </a:r>
            <a:r>
              <a:rPr lang="zh-CN" altLang="en-US" dirty="0">
                <a:solidFill>
                  <a:srgbClr val="FF0000"/>
                </a:solidFill>
              </a:rPr>
              <a:t>真数</a:t>
            </a:r>
            <a:r>
              <a:rPr lang="zh-CN" altLang="en-US" dirty="0"/>
              <a:t>的有效数字位数相同。</a:t>
            </a:r>
            <a:endParaRPr lang="zh-CN" altLang="en-US" dirty="0"/>
          </a:p>
        </p:txBody>
      </p:sp>
      <p:sp>
        <p:nvSpPr>
          <p:cNvPr id="29700" name="Text Box 4"/>
          <p:cNvSpPr txBox="1">
            <a:spLocks noChangeArrowheads="1"/>
          </p:cNvSpPr>
          <p:nvPr/>
        </p:nvSpPr>
        <p:spPr bwMode="auto">
          <a:xfrm>
            <a:off x="457201" y="2503885"/>
            <a:ext cx="8164513" cy="1126462"/>
          </a:xfrm>
          <a:prstGeom prst="rect">
            <a:avLst/>
          </a:prstGeom>
          <a:noFill/>
          <a:ln w="9525">
            <a:noFill/>
            <a:miter lim="800000"/>
          </a:ln>
        </p:spPr>
        <p:txBody>
          <a:bodyPr>
            <a:spAutoFit/>
          </a:bodyPr>
          <a:lstStyle/>
          <a:p>
            <a:pPr>
              <a:lnSpc>
                <a:spcPct val="120000"/>
              </a:lnSpc>
              <a:spcBef>
                <a:spcPct val="40000"/>
              </a:spcBef>
            </a:pPr>
            <a:r>
              <a:rPr lang="en-US" altLang="zh-CN" dirty="0">
                <a:solidFill>
                  <a:srgbClr val="C00000"/>
                </a:solidFill>
              </a:rPr>
              <a:t>5.</a:t>
            </a:r>
            <a:r>
              <a:rPr lang="en-US" altLang="zh-CN" dirty="0">
                <a:solidFill>
                  <a:srgbClr val="336600"/>
                </a:solidFill>
              </a:rPr>
              <a:t> </a:t>
            </a:r>
            <a:r>
              <a:rPr lang="zh-CN" altLang="en-US" dirty="0">
                <a:solidFill>
                  <a:srgbClr val="C00000"/>
                </a:solidFill>
              </a:rPr>
              <a:t>指数</a:t>
            </a:r>
            <a:r>
              <a:rPr lang="en-US" altLang="zh-CN" i="1" dirty="0">
                <a:solidFill>
                  <a:srgbClr val="C00000"/>
                </a:solidFill>
              </a:rPr>
              <a:t>e</a:t>
            </a:r>
            <a:r>
              <a:rPr lang="en-US" altLang="zh-CN" i="1" baseline="30000" dirty="0">
                <a:solidFill>
                  <a:srgbClr val="C00000"/>
                </a:solidFill>
              </a:rPr>
              <a:t>x</a:t>
            </a:r>
            <a:r>
              <a:rPr lang="zh-CN" altLang="en-US" dirty="0">
                <a:solidFill>
                  <a:srgbClr val="C00000"/>
                </a:solidFill>
              </a:rPr>
              <a:t>，</a:t>
            </a:r>
            <a:r>
              <a:rPr lang="en-US" altLang="zh-CN" dirty="0">
                <a:solidFill>
                  <a:srgbClr val="C00000"/>
                </a:solidFill>
              </a:rPr>
              <a:t>10</a:t>
            </a:r>
            <a:r>
              <a:rPr lang="en-US" altLang="zh-CN" i="1" baseline="30000" dirty="0">
                <a:solidFill>
                  <a:srgbClr val="C00000"/>
                </a:solidFill>
              </a:rPr>
              <a:t>x</a:t>
            </a:r>
            <a:r>
              <a:rPr lang="zh-CN" altLang="en-US" dirty="0">
                <a:solidFill>
                  <a:srgbClr val="C00000"/>
                </a:solidFill>
              </a:rPr>
              <a:t>运算结果</a:t>
            </a:r>
            <a:r>
              <a:rPr lang="zh-CN" altLang="en-US" dirty="0"/>
              <a:t>，小数点前留一位数，小数部分的位数与</a:t>
            </a:r>
            <a:r>
              <a:rPr lang="zh-CN" altLang="en-US" dirty="0">
                <a:solidFill>
                  <a:srgbClr val="FF0000"/>
                </a:solidFill>
              </a:rPr>
              <a:t>指数的小数位数</a:t>
            </a:r>
            <a:r>
              <a:rPr lang="zh-CN" altLang="en-US" dirty="0"/>
              <a:t>相同。</a:t>
            </a:r>
            <a:endParaRPr lang="zh-CN" altLang="en-US" dirty="0"/>
          </a:p>
        </p:txBody>
      </p:sp>
      <p:sp>
        <p:nvSpPr>
          <p:cNvPr id="29701" name="Text Box 5"/>
          <p:cNvSpPr txBox="1">
            <a:spLocks noChangeArrowheads="1"/>
          </p:cNvSpPr>
          <p:nvPr/>
        </p:nvSpPr>
        <p:spPr bwMode="auto">
          <a:xfrm>
            <a:off x="457200" y="3449241"/>
            <a:ext cx="8301038" cy="1076961"/>
          </a:xfrm>
          <a:prstGeom prst="rect">
            <a:avLst/>
          </a:prstGeom>
          <a:noFill/>
          <a:ln w="9525">
            <a:noFill/>
            <a:miter lim="800000"/>
          </a:ln>
        </p:spPr>
        <p:txBody>
          <a:bodyPr>
            <a:spAutoFit/>
          </a:bodyPr>
          <a:lstStyle/>
          <a:p>
            <a:pPr>
              <a:lnSpc>
                <a:spcPct val="120000"/>
              </a:lnSpc>
              <a:spcBef>
                <a:spcPct val="40000"/>
              </a:spcBef>
            </a:pPr>
            <a:r>
              <a:rPr lang="en-US" altLang="zh-CN" dirty="0">
                <a:solidFill>
                  <a:srgbClr val="C00000"/>
                </a:solidFill>
              </a:rPr>
              <a:t>6.</a:t>
            </a:r>
            <a:r>
              <a:rPr lang="en-US" altLang="zh-CN" dirty="0">
                <a:solidFill>
                  <a:srgbClr val="336600"/>
                </a:solidFill>
              </a:rPr>
              <a:t> </a:t>
            </a:r>
            <a:r>
              <a:rPr lang="zh-CN" altLang="en-US" dirty="0"/>
              <a:t>用分度值为</a:t>
            </a:r>
            <a:r>
              <a:rPr lang="en-US" altLang="zh-CN" dirty="0"/>
              <a:t>1</a:t>
            </a:r>
            <a:r>
              <a:rPr lang="en-US" altLang="zh-CN" dirty="0">
                <a:cs typeface="Times New Roman" panose="02020603050405020304" pitchFamily="18" charset="0"/>
              </a:rPr>
              <a:t>´</a:t>
            </a:r>
            <a:r>
              <a:rPr lang="zh-CN" altLang="en-US" dirty="0"/>
              <a:t>的分光计测角度时，三角函数可取</a:t>
            </a:r>
            <a:r>
              <a:rPr lang="zh-CN" altLang="en-US" dirty="0">
                <a:solidFill>
                  <a:srgbClr val="FF0000"/>
                </a:solidFill>
              </a:rPr>
              <a:t>四</a:t>
            </a:r>
            <a:r>
              <a:rPr lang="zh-CN" altLang="en-US" dirty="0"/>
              <a:t>位有效数字。</a:t>
            </a:r>
            <a:endParaRPr lang="zh-CN" alt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ox(out)">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blinds(vertical)">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dissolve">
                                      <p:cBhvr>
                                        <p:cTn id="17"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0" grpId="0" autoUpdateAnimBg="0"/>
      <p:bldP spid="2970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p:spPr>
        <p:txBody>
          <a:bodyPr/>
          <a:lstStyle/>
          <a:p>
            <a:fld id="{D2AC8682-FF6A-437B-B033-BB012A2262C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3491" name="Text Box 4"/>
          <p:cNvSpPr txBox="1">
            <a:spLocks noChangeArrowheads="1"/>
          </p:cNvSpPr>
          <p:nvPr/>
        </p:nvSpPr>
        <p:spPr bwMode="auto">
          <a:xfrm>
            <a:off x="592138" y="606028"/>
            <a:ext cx="8075612" cy="1772793"/>
          </a:xfrm>
          <a:prstGeom prst="rect">
            <a:avLst/>
          </a:prstGeom>
          <a:noFill/>
          <a:ln w="9525">
            <a:noFill/>
            <a:miter lim="800000"/>
          </a:ln>
        </p:spPr>
        <p:txBody>
          <a:bodyPr>
            <a:spAutoFit/>
          </a:bodyPr>
          <a:lstStyle/>
          <a:p>
            <a:pPr>
              <a:lnSpc>
                <a:spcPct val="130000"/>
              </a:lnSpc>
              <a:spcBef>
                <a:spcPct val="40000"/>
              </a:spcBef>
            </a:pPr>
            <a:r>
              <a:rPr lang="zh-CN" altLang="en-US">
                <a:solidFill>
                  <a:srgbClr val="FF0000"/>
                </a:solidFill>
              </a:rPr>
              <a:t>注意：最后表示测量结果时，测量值的有效数字位数应由估算的误差来决定。即任何测量结果，其数值的最后一位应与误差估算值所在的位数取齐。</a:t>
            </a:r>
            <a:endParaRPr lang="zh-CN" altLang="en-US">
              <a:solidFill>
                <a:srgbClr val="FF0000"/>
              </a:solidFill>
            </a:endParaRPr>
          </a:p>
        </p:txBody>
      </p:sp>
      <p:sp>
        <p:nvSpPr>
          <p:cNvPr id="77829" name="Text Box 5"/>
          <p:cNvSpPr txBox="1">
            <a:spLocks noChangeArrowheads="1"/>
          </p:cNvSpPr>
          <p:nvPr/>
        </p:nvSpPr>
        <p:spPr bwMode="auto">
          <a:xfrm>
            <a:off x="520701" y="2166938"/>
            <a:ext cx="6842125" cy="523220"/>
          </a:xfrm>
          <a:prstGeom prst="rect">
            <a:avLst/>
          </a:prstGeom>
          <a:noFill/>
          <a:ln w="9525">
            <a:noFill/>
            <a:miter lim="800000"/>
          </a:ln>
        </p:spPr>
        <p:txBody>
          <a:bodyPr>
            <a:spAutoFit/>
          </a:bodyPr>
          <a:lstStyle/>
          <a:p>
            <a:pPr>
              <a:spcBef>
                <a:spcPct val="50000"/>
              </a:spcBef>
            </a:pPr>
            <a:r>
              <a:rPr lang="en-US" altLang="zh-CN" b="0"/>
              <a:t>        </a:t>
            </a:r>
            <a:r>
              <a:rPr lang="zh-CN" altLang="en-US"/>
              <a:t>例如：</a:t>
            </a:r>
            <a:r>
              <a:rPr lang="en-US" altLang="zh-CN" i="1"/>
              <a:t>L</a:t>
            </a:r>
            <a:r>
              <a:rPr lang="en-US" altLang="zh-CN"/>
              <a:t>=1.00 </a:t>
            </a:r>
            <a:r>
              <a:rPr lang="en-US" altLang="zh-CN">
                <a:sym typeface="Symbol" panose="05050102010706020507" pitchFamily="18" charset="2"/>
              </a:rPr>
              <a:t> 0.02mm </a:t>
            </a:r>
            <a:r>
              <a:rPr lang="zh-CN" altLang="en-US">
                <a:sym typeface="Symbol" panose="05050102010706020507" pitchFamily="18" charset="2"/>
              </a:rPr>
              <a:t>是正确的，</a:t>
            </a:r>
            <a:endParaRPr lang="zh-CN" altLang="en-US"/>
          </a:p>
        </p:txBody>
      </p:sp>
      <p:sp>
        <p:nvSpPr>
          <p:cNvPr id="77830" name="Text Box 6"/>
          <p:cNvSpPr txBox="1">
            <a:spLocks noChangeArrowheads="1"/>
          </p:cNvSpPr>
          <p:nvPr/>
        </p:nvSpPr>
        <p:spPr bwMode="auto">
          <a:xfrm>
            <a:off x="1522414" y="2639617"/>
            <a:ext cx="6650037" cy="1040285"/>
          </a:xfrm>
          <a:prstGeom prst="rect">
            <a:avLst/>
          </a:prstGeom>
          <a:noFill/>
          <a:ln w="9525">
            <a:noFill/>
            <a:miter lim="800000"/>
          </a:ln>
        </p:spPr>
        <p:txBody>
          <a:bodyPr>
            <a:spAutoFit/>
          </a:bodyPr>
          <a:lstStyle/>
          <a:p>
            <a:pPr>
              <a:lnSpc>
                <a:spcPct val="120000"/>
              </a:lnSpc>
              <a:spcBef>
                <a:spcPct val="40000"/>
              </a:spcBef>
            </a:pPr>
            <a:r>
              <a:rPr lang="en-US" altLang="zh-CN" b="0"/>
              <a:t>       </a:t>
            </a:r>
            <a:r>
              <a:rPr lang="en-US" altLang="zh-CN" b="0" i="1"/>
              <a:t> </a:t>
            </a:r>
            <a:r>
              <a:rPr lang="en-US" altLang="zh-CN" i="1"/>
              <a:t>I</a:t>
            </a:r>
            <a:r>
              <a:rPr lang="en-US" altLang="zh-CN"/>
              <a:t> = 3.60 </a:t>
            </a:r>
            <a:r>
              <a:rPr lang="en-US" altLang="zh-CN">
                <a:sym typeface="Symbol" panose="05050102010706020507" pitchFamily="18" charset="2"/>
              </a:rPr>
              <a:t> 0.5mA  </a:t>
            </a:r>
            <a:r>
              <a:rPr lang="zh-CN" altLang="en-US">
                <a:sym typeface="Symbol" panose="05050102010706020507" pitchFamily="18" charset="2"/>
              </a:rPr>
              <a:t>是错误的， 应写成</a:t>
            </a:r>
            <a:endParaRPr lang="zh-CN" altLang="en-US">
              <a:sym typeface="Symbol" panose="05050102010706020507" pitchFamily="18" charset="2"/>
            </a:endParaRPr>
          </a:p>
          <a:p>
            <a:pPr>
              <a:lnSpc>
                <a:spcPct val="60000"/>
              </a:lnSpc>
              <a:spcBef>
                <a:spcPct val="40000"/>
              </a:spcBef>
            </a:pPr>
            <a:r>
              <a:rPr lang="zh-CN" altLang="en-US">
                <a:sym typeface="Symbol" panose="05050102010706020507" pitchFamily="18" charset="2"/>
              </a:rPr>
              <a:t>        </a:t>
            </a:r>
            <a:r>
              <a:rPr lang="en-US" altLang="zh-CN" i="1">
                <a:sym typeface="Symbol" panose="05050102010706020507" pitchFamily="18" charset="2"/>
              </a:rPr>
              <a:t>I</a:t>
            </a:r>
            <a:r>
              <a:rPr lang="en-US" altLang="zh-CN">
                <a:sym typeface="Symbol" panose="05050102010706020507" pitchFamily="18" charset="2"/>
              </a:rPr>
              <a:t> = 3.6  0.5mA.</a:t>
            </a:r>
            <a:endParaRPr lang="en-US" altLang="zh-CN">
              <a:sym typeface="Symbol" panose="05050102010706020507" pitchFamily="18" charset="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anim calcmode="lin" valueType="num">
                                      <p:cBhvr>
                                        <p:cTn id="7" dur="500" fill="hold"/>
                                        <p:tgtEl>
                                          <p:spTgt spid="77829"/>
                                        </p:tgtEl>
                                        <p:attrNameLst>
                                          <p:attrName>ppt_w</p:attrName>
                                        </p:attrNameLst>
                                      </p:cBhvr>
                                      <p:tavLst>
                                        <p:tav tm="0">
                                          <p:val>
                                            <p:fltVal val="0"/>
                                          </p:val>
                                        </p:tav>
                                        <p:tav tm="100000">
                                          <p:val>
                                            <p:strVal val="#ppt_w"/>
                                          </p:val>
                                        </p:tav>
                                      </p:tavLst>
                                    </p:anim>
                                    <p:anim calcmode="lin" valueType="num">
                                      <p:cBhvr>
                                        <p:cTn id="8" dur="500" fill="hold"/>
                                        <p:tgtEl>
                                          <p:spTgt spid="7782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7830"/>
                                        </p:tgtEl>
                                        <p:attrNameLst>
                                          <p:attrName>style.visibility</p:attrName>
                                        </p:attrNameLst>
                                      </p:cBhvr>
                                      <p:to>
                                        <p:strVal val="visible"/>
                                      </p:to>
                                    </p:set>
                                    <p:animEffect transition="in" filter="slide(fromBottom)">
                                      <p:cBhvr>
                                        <p:cTn id="13"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autoUpdateAnimBg="0"/>
      <p:bldP spid="7783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p:spPr>
        <p:txBody>
          <a:bodyPr/>
          <a:lstStyle/>
          <a:p>
            <a:fld id="{1F418D5D-3BBA-4A7E-946D-A7D9E95EDD0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4515" name="Text Box 2"/>
          <p:cNvSpPr txBox="1">
            <a:spLocks noChangeArrowheads="1"/>
          </p:cNvSpPr>
          <p:nvPr/>
        </p:nvSpPr>
        <p:spPr bwMode="auto">
          <a:xfrm>
            <a:off x="1646675" y="141480"/>
            <a:ext cx="6165850" cy="523220"/>
          </a:xfrm>
          <a:prstGeom prst="rect">
            <a:avLst/>
          </a:prstGeom>
          <a:noFill/>
          <a:ln w="9525">
            <a:noFill/>
            <a:miter lim="800000"/>
          </a:ln>
        </p:spPr>
        <p:txBody>
          <a:bodyPr>
            <a:spAutoFit/>
          </a:bodyPr>
          <a:lstStyle/>
          <a:p>
            <a:pPr>
              <a:spcBef>
                <a:spcPct val="50000"/>
              </a:spcBef>
            </a:pPr>
            <a:r>
              <a:rPr lang="zh-CN" altLang="en-US" dirty="0" smtClean="0">
                <a:latin typeface="宋体" panose="02010600030101010101" pitchFamily="2" charset="-122"/>
              </a:rPr>
              <a:t>第五节  测</a:t>
            </a:r>
            <a:r>
              <a:rPr lang="zh-CN" altLang="en-US" dirty="0">
                <a:latin typeface="宋体" panose="02010600030101010101" pitchFamily="2" charset="-122"/>
              </a:rPr>
              <a:t>量数据处理的常用方法</a:t>
            </a:r>
            <a:endParaRPr lang="zh-CN" altLang="en-US" dirty="0">
              <a:latin typeface="宋体" panose="02010600030101010101" pitchFamily="2" charset="-122"/>
            </a:endParaRPr>
          </a:p>
        </p:txBody>
      </p:sp>
      <p:sp>
        <p:nvSpPr>
          <p:cNvPr id="79875" name="Text Box 3"/>
          <p:cNvSpPr txBox="1">
            <a:spLocks noChangeArrowheads="1"/>
          </p:cNvSpPr>
          <p:nvPr/>
        </p:nvSpPr>
        <p:spPr bwMode="auto">
          <a:xfrm>
            <a:off x="46039" y="685800"/>
            <a:ext cx="8910637" cy="523220"/>
          </a:xfrm>
          <a:prstGeom prst="rect">
            <a:avLst/>
          </a:prstGeom>
          <a:noFill/>
          <a:ln w="9525">
            <a:noFill/>
            <a:miter lim="800000"/>
          </a:ln>
        </p:spPr>
        <p:txBody>
          <a:bodyPr>
            <a:spAutoFit/>
          </a:bodyPr>
          <a:lstStyle/>
          <a:p>
            <a:pPr>
              <a:spcBef>
                <a:spcPct val="50000"/>
              </a:spcBef>
            </a:pPr>
            <a:r>
              <a:rPr lang="zh-CN" altLang="en-US" dirty="0" smtClean="0">
                <a:solidFill>
                  <a:srgbClr val="0000FF"/>
                </a:solidFill>
                <a:latin typeface="宋体" panose="02010600030101010101" pitchFamily="2" charset="-122"/>
              </a:rPr>
              <a:t>一、列</a:t>
            </a:r>
            <a:r>
              <a:rPr lang="zh-CN" altLang="en-US" dirty="0">
                <a:solidFill>
                  <a:srgbClr val="0000FF"/>
                </a:solidFill>
                <a:latin typeface="宋体" panose="02010600030101010101" pitchFamily="2" charset="-122"/>
              </a:rPr>
              <a:t>表法  </a:t>
            </a:r>
            <a:r>
              <a:rPr lang="zh-CN" altLang="en-US" dirty="0"/>
              <a:t>列表法就是将一组实验数据中自变量和</a:t>
            </a:r>
            <a:endParaRPr lang="zh-CN" altLang="en-US" dirty="0"/>
          </a:p>
        </p:txBody>
      </p:sp>
      <p:sp>
        <p:nvSpPr>
          <p:cNvPr id="79876" name="Text Box 4"/>
          <p:cNvSpPr txBox="1">
            <a:spLocks noChangeArrowheads="1"/>
          </p:cNvSpPr>
          <p:nvPr/>
        </p:nvSpPr>
        <p:spPr bwMode="auto">
          <a:xfrm>
            <a:off x="676276" y="1023937"/>
            <a:ext cx="8486775" cy="609398"/>
          </a:xfrm>
          <a:prstGeom prst="rect">
            <a:avLst/>
          </a:prstGeom>
          <a:noFill/>
          <a:ln w="9525">
            <a:noFill/>
            <a:miter lim="800000"/>
          </a:ln>
        </p:spPr>
        <p:txBody>
          <a:bodyPr>
            <a:spAutoFit/>
          </a:bodyPr>
          <a:lstStyle/>
          <a:p>
            <a:pPr>
              <a:lnSpc>
                <a:spcPct val="120000"/>
              </a:lnSpc>
              <a:spcBef>
                <a:spcPct val="40000"/>
              </a:spcBef>
            </a:pPr>
            <a:r>
              <a:rPr lang="zh-CN" altLang="en-US"/>
              <a:t>因变量按一定的顺序一一对应地在表格中排列出来。</a:t>
            </a:r>
            <a:endParaRPr lang="zh-CN" altLang="en-US"/>
          </a:p>
        </p:txBody>
      </p:sp>
      <p:sp>
        <p:nvSpPr>
          <p:cNvPr id="79877" name="Text Box 5"/>
          <p:cNvSpPr txBox="1">
            <a:spLocks noChangeArrowheads="1"/>
          </p:cNvSpPr>
          <p:nvPr/>
        </p:nvSpPr>
        <p:spPr bwMode="auto">
          <a:xfrm>
            <a:off x="315913" y="1529953"/>
            <a:ext cx="8686800" cy="954107"/>
          </a:xfrm>
          <a:prstGeom prst="rect">
            <a:avLst/>
          </a:prstGeom>
          <a:noFill/>
          <a:ln w="9525">
            <a:noFill/>
            <a:miter lim="800000"/>
          </a:ln>
        </p:spPr>
        <p:txBody>
          <a:bodyPr>
            <a:spAutoFit/>
          </a:bodyPr>
          <a:lstStyle/>
          <a:p>
            <a:pPr>
              <a:spcBef>
                <a:spcPct val="50000"/>
              </a:spcBef>
            </a:pPr>
            <a:r>
              <a:rPr lang="en-US" altLang="zh-CN" dirty="0">
                <a:latin typeface="宋体" panose="02010600030101010101" pitchFamily="2" charset="-122"/>
              </a:rPr>
              <a:t>    </a:t>
            </a:r>
            <a:r>
              <a:rPr lang="zh-CN" altLang="en-US" dirty="0">
                <a:solidFill>
                  <a:srgbClr val="CC0000"/>
                </a:solidFill>
                <a:latin typeface="宋体" panose="02010600030101010101" pitchFamily="2" charset="-122"/>
              </a:rPr>
              <a:t>优点：</a:t>
            </a:r>
            <a:r>
              <a:rPr lang="zh-CN" altLang="en-US" dirty="0">
                <a:latin typeface="宋体" panose="02010600030101010101" pitchFamily="2" charset="-122"/>
              </a:rPr>
              <a:t>容易进行数据比较，可以初步分析变量间的关系。</a:t>
            </a:r>
            <a:endParaRPr lang="zh-CN" altLang="en-US" dirty="0">
              <a:latin typeface="宋体" panose="02010600030101010101" pitchFamily="2" charset="-122"/>
            </a:endParaRPr>
          </a:p>
        </p:txBody>
      </p:sp>
      <p:sp>
        <p:nvSpPr>
          <p:cNvPr id="79878" name="Text Box 6"/>
          <p:cNvSpPr txBox="1">
            <a:spLocks noChangeArrowheads="1"/>
          </p:cNvSpPr>
          <p:nvPr/>
        </p:nvSpPr>
        <p:spPr bwMode="auto">
          <a:xfrm>
            <a:off x="247650" y="2171701"/>
            <a:ext cx="8686800" cy="1643527"/>
          </a:xfrm>
          <a:prstGeom prst="rect">
            <a:avLst/>
          </a:prstGeom>
          <a:noFill/>
          <a:ln w="9525">
            <a:noFill/>
            <a:miter lim="800000"/>
          </a:ln>
        </p:spPr>
        <p:txBody>
          <a:bodyPr>
            <a:spAutoFit/>
          </a:bodyPr>
          <a:lstStyle/>
          <a:p>
            <a:pPr>
              <a:lnSpc>
                <a:spcPct val="120000"/>
              </a:lnSpc>
              <a:spcBef>
                <a:spcPct val="40000"/>
              </a:spcBef>
            </a:pPr>
            <a:r>
              <a:rPr lang="en-US" altLang="zh-CN" dirty="0">
                <a:latin typeface="宋体" panose="02010600030101010101" pitchFamily="2" charset="-122"/>
              </a:rPr>
              <a:t>    </a:t>
            </a:r>
            <a:r>
              <a:rPr lang="zh-CN" altLang="en-US" dirty="0">
                <a:solidFill>
                  <a:srgbClr val="CC0000"/>
                </a:solidFill>
                <a:latin typeface="宋体" panose="02010600030101010101" pitchFamily="2" charset="-122"/>
              </a:rPr>
              <a:t>要求</a:t>
            </a:r>
            <a:r>
              <a:rPr lang="zh-CN" altLang="en-US" dirty="0">
                <a:latin typeface="宋体" panose="02010600030101010101" pitchFamily="2" charset="-122"/>
              </a:rPr>
              <a:t>：表格简单、明了，写清楚表格名称、各物理量的符号及单位，表中数据的有效数字位数应与所用仪器的精度一致。</a:t>
            </a:r>
            <a:r>
              <a:rPr lang="zh-CN" altLang="en-US" dirty="0"/>
              <a:t> 例如：</a:t>
            </a:r>
            <a:endParaRPr lang="zh-CN" altLang="en-US" dirty="0"/>
          </a:p>
        </p:txBody>
      </p:sp>
      <p:grpSp>
        <p:nvGrpSpPr>
          <p:cNvPr id="2" name="Group 7"/>
          <p:cNvGrpSpPr/>
          <p:nvPr/>
        </p:nvGrpSpPr>
        <p:grpSpPr bwMode="auto">
          <a:xfrm>
            <a:off x="642910" y="3571890"/>
            <a:ext cx="7848600" cy="1143000"/>
            <a:chOff x="432" y="2928"/>
            <a:chExt cx="4944" cy="960"/>
          </a:xfrm>
        </p:grpSpPr>
        <p:sp>
          <p:nvSpPr>
            <p:cNvPr id="64521" name="Rectangle 8"/>
            <p:cNvSpPr>
              <a:spLocks noChangeArrowheads="1"/>
            </p:cNvSpPr>
            <p:nvPr/>
          </p:nvSpPr>
          <p:spPr bwMode="auto">
            <a:xfrm>
              <a:off x="4826" y="3552"/>
              <a:ext cx="550" cy="336"/>
            </a:xfrm>
            <a:prstGeom prst="rect">
              <a:avLst/>
            </a:prstGeom>
            <a:noFill/>
            <a:ln w="9525">
              <a:noFill/>
              <a:miter lim="800000"/>
            </a:ln>
          </p:spPr>
          <p:txBody>
            <a:bodyPr anchor="ctr"/>
            <a:lstStyle/>
            <a:p>
              <a:r>
                <a:rPr lang="en-US" altLang="zh-CN" sz="1800">
                  <a:latin typeface="宋体" panose="02010600030101010101" pitchFamily="2" charset="-122"/>
                </a:rPr>
                <a:t>70.1</a:t>
              </a:r>
              <a:endParaRPr lang="en-US" altLang="zh-CN" sz="1800">
                <a:latin typeface="宋体" panose="02010600030101010101" pitchFamily="2" charset="-122"/>
              </a:endParaRPr>
            </a:p>
          </p:txBody>
        </p:sp>
        <p:sp>
          <p:nvSpPr>
            <p:cNvPr id="64522" name="Rectangle 9"/>
            <p:cNvSpPr>
              <a:spLocks noChangeArrowheads="1"/>
            </p:cNvSpPr>
            <p:nvPr/>
          </p:nvSpPr>
          <p:spPr bwMode="auto">
            <a:xfrm>
              <a:off x="4278" y="3552"/>
              <a:ext cx="548" cy="336"/>
            </a:xfrm>
            <a:prstGeom prst="rect">
              <a:avLst/>
            </a:prstGeom>
            <a:noFill/>
            <a:ln w="9525">
              <a:noFill/>
              <a:miter lim="800000"/>
            </a:ln>
          </p:spPr>
          <p:txBody>
            <a:bodyPr anchor="ctr"/>
            <a:lstStyle/>
            <a:p>
              <a:r>
                <a:rPr lang="en-US" altLang="zh-CN" sz="1800">
                  <a:latin typeface="宋体" panose="02010600030101010101" pitchFamily="2" charset="-122"/>
                </a:rPr>
                <a:t>59.9</a:t>
              </a:r>
              <a:endParaRPr lang="en-US" altLang="zh-CN" sz="1800">
                <a:latin typeface="宋体" panose="02010600030101010101" pitchFamily="2" charset="-122"/>
              </a:endParaRPr>
            </a:p>
          </p:txBody>
        </p:sp>
        <p:sp>
          <p:nvSpPr>
            <p:cNvPr id="64523" name="Rectangle 10"/>
            <p:cNvSpPr>
              <a:spLocks noChangeArrowheads="1"/>
            </p:cNvSpPr>
            <p:nvPr/>
          </p:nvSpPr>
          <p:spPr bwMode="auto">
            <a:xfrm>
              <a:off x="3728" y="3552"/>
              <a:ext cx="550" cy="336"/>
            </a:xfrm>
            <a:prstGeom prst="rect">
              <a:avLst/>
            </a:prstGeom>
            <a:noFill/>
            <a:ln w="9525">
              <a:noFill/>
              <a:miter lim="800000"/>
            </a:ln>
          </p:spPr>
          <p:txBody>
            <a:bodyPr anchor="ctr"/>
            <a:lstStyle/>
            <a:p>
              <a:r>
                <a:rPr lang="en-US" altLang="zh-CN" sz="1800">
                  <a:latin typeface="宋体" panose="02010600030101010101" pitchFamily="2" charset="-122"/>
                </a:rPr>
                <a:t>49.8</a:t>
              </a:r>
              <a:endParaRPr lang="en-US" altLang="zh-CN" sz="1800">
                <a:latin typeface="宋体" panose="02010600030101010101" pitchFamily="2" charset="-122"/>
              </a:endParaRPr>
            </a:p>
          </p:txBody>
        </p:sp>
        <p:sp>
          <p:nvSpPr>
            <p:cNvPr id="64524" name="Rectangle 11"/>
            <p:cNvSpPr>
              <a:spLocks noChangeArrowheads="1"/>
            </p:cNvSpPr>
            <p:nvPr/>
          </p:nvSpPr>
          <p:spPr bwMode="auto">
            <a:xfrm>
              <a:off x="3178" y="3552"/>
              <a:ext cx="550" cy="336"/>
            </a:xfrm>
            <a:prstGeom prst="rect">
              <a:avLst/>
            </a:prstGeom>
            <a:noFill/>
            <a:ln w="9525">
              <a:noFill/>
              <a:miter lim="800000"/>
            </a:ln>
          </p:spPr>
          <p:txBody>
            <a:bodyPr anchor="ctr"/>
            <a:lstStyle/>
            <a:p>
              <a:r>
                <a:rPr lang="en-US" altLang="zh-CN" sz="1800">
                  <a:latin typeface="宋体" panose="02010600030101010101" pitchFamily="2" charset="-122"/>
                </a:rPr>
                <a:t>40.1</a:t>
              </a:r>
              <a:endParaRPr lang="en-US" altLang="zh-CN" sz="1800">
                <a:latin typeface="宋体" panose="02010600030101010101" pitchFamily="2" charset="-122"/>
              </a:endParaRPr>
            </a:p>
          </p:txBody>
        </p:sp>
        <p:sp>
          <p:nvSpPr>
            <p:cNvPr id="64525" name="Rectangle 12"/>
            <p:cNvSpPr>
              <a:spLocks noChangeArrowheads="1"/>
            </p:cNvSpPr>
            <p:nvPr/>
          </p:nvSpPr>
          <p:spPr bwMode="auto">
            <a:xfrm>
              <a:off x="2630" y="3552"/>
              <a:ext cx="548" cy="336"/>
            </a:xfrm>
            <a:prstGeom prst="rect">
              <a:avLst/>
            </a:prstGeom>
            <a:noFill/>
            <a:ln w="9525">
              <a:noFill/>
              <a:miter lim="800000"/>
            </a:ln>
          </p:spPr>
          <p:txBody>
            <a:bodyPr anchor="ctr"/>
            <a:lstStyle/>
            <a:p>
              <a:r>
                <a:rPr lang="en-US" altLang="zh-CN" sz="1800">
                  <a:latin typeface="宋体" panose="02010600030101010101" pitchFamily="2" charset="-122"/>
                </a:rPr>
                <a:t>30.3</a:t>
              </a:r>
              <a:endParaRPr lang="en-US" altLang="zh-CN" sz="1800">
                <a:latin typeface="宋体" panose="02010600030101010101" pitchFamily="2" charset="-122"/>
              </a:endParaRPr>
            </a:p>
          </p:txBody>
        </p:sp>
        <p:sp>
          <p:nvSpPr>
            <p:cNvPr id="64526" name="Rectangle 13"/>
            <p:cNvSpPr>
              <a:spLocks noChangeArrowheads="1"/>
            </p:cNvSpPr>
            <p:nvPr/>
          </p:nvSpPr>
          <p:spPr bwMode="auto">
            <a:xfrm>
              <a:off x="2080" y="3552"/>
              <a:ext cx="550" cy="336"/>
            </a:xfrm>
            <a:prstGeom prst="rect">
              <a:avLst/>
            </a:prstGeom>
            <a:noFill/>
            <a:ln w="9525">
              <a:noFill/>
              <a:miter lim="800000"/>
            </a:ln>
          </p:spPr>
          <p:txBody>
            <a:bodyPr anchor="ctr"/>
            <a:lstStyle/>
            <a:p>
              <a:r>
                <a:rPr lang="en-US" altLang="zh-CN" sz="1800">
                  <a:latin typeface="宋体" panose="02010600030101010101" pitchFamily="2" charset="-122"/>
                </a:rPr>
                <a:t>19.8</a:t>
              </a:r>
              <a:endParaRPr lang="en-US" altLang="zh-CN" sz="1800">
                <a:latin typeface="宋体" panose="02010600030101010101" pitchFamily="2" charset="-122"/>
              </a:endParaRPr>
            </a:p>
          </p:txBody>
        </p:sp>
        <p:sp>
          <p:nvSpPr>
            <p:cNvPr id="64527" name="Rectangle 14"/>
            <p:cNvSpPr>
              <a:spLocks noChangeArrowheads="1"/>
            </p:cNvSpPr>
            <p:nvPr/>
          </p:nvSpPr>
          <p:spPr bwMode="auto">
            <a:xfrm>
              <a:off x="1530" y="3552"/>
              <a:ext cx="550" cy="336"/>
            </a:xfrm>
            <a:prstGeom prst="rect">
              <a:avLst/>
            </a:prstGeom>
            <a:noFill/>
            <a:ln w="9525">
              <a:noFill/>
              <a:miter lim="800000"/>
            </a:ln>
          </p:spPr>
          <p:txBody>
            <a:bodyPr anchor="ctr"/>
            <a:lstStyle/>
            <a:p>
              <a:r>
                <a:rPr lang="en-US" altLang="zh-CN" sz="1800">
                  <a:latin typeface="宋体" panose="02010600030101010101" pitchFamily="2" charset="-122"/>
                </a:rPr>
                <a:t>10.2</a:t>
              </a:r>
              <a:endParaRPr lang="en-US" altLang="zh-CN" sz="1800">
                <a:latin typeface="宋体" panose="02010600030101010101" pitchFamily="2" charset="-122"/>
              </a:endParaRPr>
            </a:p>
          </p:txBody>
        </p:sp>
        <p:sp>
          <p:nvSpPr>
            <p:cNvPr id="64528" name="Rectangle 15"/>
            <p:cNvSpPr>
              <a:spLocks noChangeArrowheads="1"/>
            </p:cNvSpPr>
            <p:nvPr/>
          </p:nvSpPr>
          <p:spPr bwMode="auto">
            <a:xfrm>
              <a:off x="982" y="3552"/>
              <a:ext cx="548" cy="336"/>
            </a:xfrm>
            <a:prstGeom prst="rect">
              <a:avLst/>
            </a:prstGeom>
            <a:noFill/>
            <a:ln w="9525">
              <a:noFill/>
              <a:miter lim="800000"/>
            </a:ln>
          </p:spPr>
          <p:txBody>
            <a:bodyPr anchor="ctr"/>
            <a:lstStyle/>
            <a:p>
              <a:r>
                <a:rPr lang="en-US" altLang="zh-CN" sz="1800">
                  <a:latin typeface="宋体" panose="02010600030101010101" pitchFamily="2" charset="-122"/>
                </a:rPr>
                <a:t>0.0</a:t>
              </a:r>
              <a:endParaRPr lang="en-US" altLang="zh-CN" sz="1800">
                <a:latin typeface="宋体" panose="02010600030101010101" pitchFamily="2" charset="-122"/>
              </a:endParaRPr>
            </a:p>
          </p:txBody>
        </p:sp>
        <p:sp>
          <p:nvSpPr>
            <p:cNvPr id="64529" name="Rectangle 16"/>
            <p:cNvSpPr>
              <a:spLocks noChangeArrowheads="1"/>
            </p:cNvSpPr>
            <p:nvPr/>
          </p:nvSpPr>
          <p:spPr bwMode="auto">
            <a:xfrm>
              <a:off x="432" y="3552"/>
              <a:ext cx="550" cy="336"/>
            </a:xfrm>
            <a:prstGeom prst="rect">
              <a:avLst/>
            </a:prstGeom>
            <a:noFill/>
            <a:ln w="9525">
              <a:noFill/>
              <a:miter lim="800000"/>
            </a:ln>
          </p:spPr>
          <p:txBody>
            <a:bodyPr anchor="ctr"/>
            <a:lstStyle/>
            <a:p>
              <a:r>
                <a:rPr lang="en-US" altLang="zh-CN" sz="1800" i="1">
                  <a:latin typeface="宋体" panose="02010600030101010101" pitchFamily="2" charset="-122"/>
                </a:rPr>
                <a:t>I</a:t>
              </a:r>
              <a:r>
                <a:rPr lang="en-US" altLang="zh-CN" sz="1800">
                  <a:latin typeface="宋体" panose="02010600030101010101" pitchFamily="2" charset="-122"/>
                </a:rPr>
                <a:t>(mA)</a:t>
              </a:r>
              <a:endParaRPr lang="en-US" altLang="zh-CN" sz="1800">
                <a:latin typeface="宋体" panose="02010600030101010101" pitchFamily="2" charset="-122"/>
              </a:endParaRPr>
            </a:p>
          </p:txBody>
        </p:sp>
        <p:sp>
          <p:nvSpPr>
            <p:cNvPr id="64530" name="Rectangle 17"/>
            <p:cNvSpPr>
              <a:spLocks noChangeArrowheads="1"/>
            </p:cNvSpPr>
            <p:nvPr/>
          </p:nvSpPr>
          <p:spPr bwMode="auto">
            <a:xfrm>
              <a:off x="4826" y="3216"/>
              <a:ext cx="550" cy="336"/>
            </a:xfrm>
            <a:prstGeom prst="rect">
              <a:avLst/>
            </a:prstGeom>
            <a:noFill/>
            <a:ln w="9525">
              <a:noFill/>
              <a:miter lim="800000"/>
            </a:ln>
          </p:spPr>
          <p:txBody>
            <a:bodyPr anchor="ctr"/>
            <a:lstStyle/>
            <a:p>
              <a:r>
                <a:rPr lang="en-US" altLang="zh-CN" sz="1800">
                  <a:latin typeface="宋体" panose="02010600030101010101" pitchFamily="2" charset="-122"/>
                </a:rPr>
                <a:t>7.00</a:t>
              </a:r>
              <a:endParaRPr lang="en-US" altLang="zh-CN" sz="1800">
                <a:latin typeface="宋体" panose="02010600030101010101" pitchFamily="2" charset="-122"/>
              </a:endParaRPr>
            </a:p>
          </p:txBody>
        </p:sp>
        <p:sp>
          <p:nvSpPr>
            <p:cNvPr id="64531" name="Rectangle 18"/>
            <p:cNvSpPr>
              <a:spLocks noChangeArrowheads="1"/>
            </p:cNvSpPr>
            <p:nvPr/>
          </p:nvSpPr>
          <p:spPr bwMode="auto">
            <a:xfrm>
              <a:off x="4278" y="3216"/>
              <a:ext cx="548" cy="336"/>
            </a:xfrm>
            <a:prstGeom prst="rect">
              <a:avLst/>
            </a:prstGeom>
            <a:noFill/>
            <a:ln w="9525">
              <a:noFill/>
              <a:miter lim="800000"/>
            </a:ln>
          </p:spPr>
          <p:txBody>
            <a:bodyPr anchor="ctr"/>
            <a:lstStyle/>
            <a:p>
              <a:r>
                <a:rPr lang="en-US" altLang="zh-CN" sz="1800">
                  <a:latin typeface="宋体" panose="02010600030101010101" pitchFamily="2" charset="-122"/>
                </a:rPr>
                <a:t>6.00</a:t>
              </a:r>
              <a:endParaRPr lang="en-US" altLang="zh-CN" sz="1800">
                <a:latin typeface="宋体" panose="02010600030101010101" pitchFamily="2" charset="-122"/>
              </a:endParaRPr>
            </a:p>
          </p:txBody>
        </p:sp>
        <p:sp>
          <p:nvSpPr>
            <p:cNvPr id="64532" name="Rectangle 19"/>
            <p:cNvSpPr>
              <a:spLocks noChangeArrowheads="1"/>
            </p:cNvSpPr>
            <p:nvPr/>
          </p:nvSpPr>
          <p:spPr bwMode="auto">
            <a:xfrm>
              <a:off x="3728" y="3216"/>
              <a:ext cx="550" cy="336"/>
            </a:xfrm>
            <a:prstGeom prst="rect">
              <a:avLst/>
            </a:prstGeom>
            <a:noFill/>
            <a:ln w="9525">
              <a:noFill/>
              <a:miter lim="800000"/>
            </a:ln>
          </p:spPr>
          <p:txBody>
            <a:bodyPr anchor="ctr"/>
            <a:lstStyle/>
            <a:p>
              <a:r>
                <a:rPr lang="en-US" altLang="zh-CN" sz="1800">
                  <a:latin typeface="宋体" panose="02010600030101010101" pitchFamily="2" charset="-122"/>
                </a:rPr>
                <a:t>5.00</a:t>
              </a:r>
              <a:endParaRPr lang="en-US" altLang="zh-CN" sz="1800">
                <a:latin typeface="宋体" panose="02010600030101010101" pitchFamily="2" charset="-122"/>
              </a:endParaRPr>
            </a:p>
          </p:txBody>
        </p:sp>
        <p:sp>
          <p:nvSpPr>
            <p:cNvPr id="64533" name="Rectangle 20"/>
            <p:cNvSpPr>
              <a:spLocks noChangeArrowheads="1"/>
            </p:cNvSpPr>
            <p:nvPr/>
          </p:nvSpPr>
          <p:spPr bwMode="auto">
            <a:xfrm>
              <a:off x="3178" y="3216"/>
              <a:ext cx="550" cy="336"/>
            </a:xfrm>
            <a:prstGeom prst="rect">
              <a:avLst/>
            </a:prstGeom>
            <a:noFill/>
            <a:ln w="9525">
              <a:noFill/>
              <a:miter lim="800000"/>
            </a:ln>
          </p:spPr>
          <p:txBody>
            <a:bodyPr anchor="ctr"/>
            <a:lstStyle/>
            <a:p>
              <a:r>
                <a:rPr lang="en-US" altLang="zh-CN" sz="1800">
                  <a:latin typeface="宋体" panose="02010600030101010101" pitchFamily="2" charset="-122"/>
                </a:rPr>
                <a:t>4.00</a:t>
              </a:r>
              <a:endParaRPr lang="en-US" altLang="zh-CN" sz="1800">
                <a:latin typeface="宋体" panose="02010600030101010101" pitchFamily="2" charset="-122"/>
              </a:endParaRPr>
            </a:p>
          </p:txBody>
        </p:sp>
        <p:sp>
          <p:nvSpPr>
            <p:cNvPr id="64534" name="Rectangle 21"/>
            <p:cNvSpPr>
              <a:spLocks noChangeArrowheads="1"/>
            </p:cNvSpPr>
            <p:nvPr/>
          </p:nvSpPr>
          <p:spPr bwMode="auto">
            <a:xfrm>
              <a:off x="2630" y="3216"/>
              <a:ext cx="548" cy="336"/>
            </a:xfrm>
            <a:prstGeom prst="rect">
              <a:avLst/>
            </a:prstGeom>
            <a:noFill/>
            <a:ln w="9525">
              <a:noFill/>
              <a:miter lim="800000"/>
            </a:ln>
          </p:spPr>
          <p:txBody>
            <a:bodyPr anchor="ctr"/>
            <a:lstStyle/>
            <a:p>
              <a:r>
                <a:rPr lang="en-US" altLang="zh-CN" sz="1800">
                  <a:latin typeface="宋体" panose="02010600030101010101" pitchFamily="2" charset="-122"/>
                </a:rPr>
                <a:t>3.00</a:t>
              </a:r>
              <a:endParaRPr lang="en-US" altLang="zh-CN" sz="1800">
                <a:latin typeface="宋体" panose="02010600030101010101" pitchFamily="2" charset="-122"/>
              </a:endParaRPr>
            </a:p>
          </p:txBody>
        </p:sp>
        <p:sp>
          <p:nvSpPr>
            <p:cNvPr id="64535" name="Rectangle 22"/>
            <p:cNvSpPr>
              <a:spLocks noChangeArrowheads="1"/>
            </p:cNvSpPr>
            <p:nvPr/>
          </p:nvSpPr>
          <p:spPr bwMode="auto">
            <a:xfrm>
              <a:off x="2080" y="3216"/>
              <a:ext cx="550" cy="336"/>
            </a:xfrm>
            <a:prstGeom prst="rect">
              <a:avLst/>
            </a:prstGeom>
            <a:noFill/>
            <a:ln w="9525">
              <a:noFill/>
              <a:miter lim="800000"/>
            </a:ln>
          </p:spPr>
          <p:txBody>
            <a:bodyPr anchor="ctr"/>
            <a:lstStyle/>
            <a:p>
              <a:r>
                <a:rPr lang="en-US" altLang="zh-CN" sz="1800">
                  <a:latin typeface="宋体" panose="02010600030101010101" pitchFamily="2" charset="-122"/>
                </a:rPr>
                <a:t>2.00</a:t>
              </a:r>
              <a:endParaRPr lang="en-US" altLang="zh-CN" sz="1800">
                <a:latin typeface="宋体" panose="02010600030101010101" pitchFamily="2" charset="-122"/>
              </a:endParaRPr>
            </a:p>
          </p:txBody>
        </p:sp>
        <p:sp>
          <p:nvSpPr>
            <p:cNvPr id="64536" name="Rectangle 23"/>
            <p:cNvSpPr>
              <a:spLocks noChangeArrowheads="1"/>
            </p:cNvSpPr>
            <p:nvPr/>
          </p:nvSpPr>
          <p:spPr bwMode="auto">
            <a:xfrm>
              <a:off x="1530" y="3216"/>
              <a:ext cx="550" cy="336"/>
            </a:xfrm>
            <a:prstGeom prst="rect">
              <a:avLst/>
            </a:prstGeom>
            <a:noFill/>
            <a:ln w="9525">
              <a:noFill/>
              <a:miter lim="800000"/>
            </a:ln>
          </p:spPr>
          <p:txBody>
            <a:bodyPr anchor="ctr"/>
            <a:lstStyle/>
            <a:p>
              <a:r>
                <a:rPr lang="en-US" altLang="zh-CN" sz="1800">
                  <a:latin typeface="宋体" panose="02010600030101010101" pitchFamily="2" charset="-122"/>
                </a:rPr>
                <a:t>1.00</a:t>
              </a:r>
              <a:endParaRPr lang="en-US" altLang="zh-CN" sz="1800">
                <a:latin typeface="宋体" panose="02010600030101010101" pitchFamily="2" charset="-122"/>
              </a:endParaRPr>
            </a:p>
          </p:txBody>
        </p:sp>
        <p:sp>
          <p:nvSpPr>
            <p:cNvPr id="64537" name="Rectangle 24"/>
            <p:cNvSpPr>
              <a:spLocks noChangeArrowheads="1"/>
            </p:cNvSpPr>
            <p:nvPr/>
          </p:nvSpPr>
          <p:spPr bwMode="auto">
            <a:xfrm>
              <a:off x="982" y="3216"/>
              <a:ext cx="548" cy="336"/>
            </a:xfrm>
            <a:prstGeom prst="rect">
              <a:avLst/>
            </a:prstGeom>
            <a:noFill/>
            <a:ln w="9525">
              <a:noFill/>
              <a:miter lim="800000"/>
            </a:ln>
          </p:spPr>
          <p:txBody>
            <a:bodyPr anchor="ctr"/>
            <a:lstStyle/>
            <a:p>
              <a:r>
                <a:rPr lang="en-US" altLang="zh-CN" sz="1800">
                  <a:latin typeface="宋体" panose="02010600030101010101" pitchFamily="2" charset="-122"/>
                </a:rPr>
                <a:t>0.00</a:t>
              </a:r>
              <a:endParaRPr lang="en-US" altLang="zh-CN" sz="1800">
                <a:latin typeface="宋体" panose="02010600030101010101" pitchFamily="2" charset="-122"/>
              </a:endParaRPr>
            </a:p>
          </p:txBody>
        </p:sp>
        <p:sp>
          <p:nvSpPr>
            <p:cNvPr id="64538" name="Rectangle 25"/>
            <p:cNvSpPr>
              <a:spLocks noChangeArrowheads="1"/>
            </p:cNvSpPr>
            <p:nvPr/>
          </p:nvSpPr>
          <p:spPr bwMode="auto">
            <a:xfrm>
              <a:off x="432" y="3216"/>
              <a:ext cx="550" cy="336"/>
            </a:xfrm>
            <a:prstGeom prst="rect">
              <a:avLst/>
            </a:prstGeom>
            <a:noFill/>
            <a:ln w="9525">
              <a:noFill/>
              <a:miter lim="800000"/>
            </a:ln>
          </p:spPr>
          <p:txBody>
            <a:bodyPr anchor="ctr"/>
            <a:lstStyle/>
            <a:p>
              <a:r>
                <a:rPr lang="en-US" altLang="zh-CN" sz="1800" i="1">
                  <a:latin typeface="宋体" panose="02010600030101010101" pitchFamily="2" charset="-122"/>
                </a:rPr>
                <a:t>U</a:t>
              </a:r>
              <a:r>
                <a:rPr lang="en-US" altLang="zh-CN" sz="1800">
                  <a:latin typeface="宋体" panose="02010600030101010101" pitchFamily="2" charset="-122"/>
                </a:rPr>
                <a:t>(V)</a:t>
              </a:r>
              <a:endParaRPr lang="en-US" altLang="zh-CN" sz="1800">
                <a:latin typeface="宋体" panose="02010600030101010101" pitchFamily="2" charset="-122"/>
              </a:endParaRPr>
            </a:p>
          </p:txBody>
        </p:sp>
        <p:sp>
          <p:nvSpPr>
            <p:cNvPr id="64539" name="Line 26"/>
            <p:cNvSpPr>
              <a:spLocks noChangeShapeType="1"/>
            </p:cNvSpPr>
            <p:nvPr/>
          </p:nvSpPr>
          <p:spPr bwMode="auto">
            <a:xfrm>
              <a:off x="432" y="3552"/>
              <a:ext cx="2198" cy="0"/>
            </a:xfrm>
            <a:prstGeom prst="line">
              <a:avLst/>
            </a:prstGeom>
            <a:noFill/>
            <a:ln w="12700">
              <a:solidFill>
                <a:schemeClr val="tx1"/>
              </a:solidFill>
              <a:round/>
            </a:ln>
          </p:spPr>
          <p:txBody>
            <a:bodyPr/>
            <a:lstStyle/>
            <a:p>
              <a:endParaRPr lang="zh-CN" altLang="en-US"/>
            </a:p>
          </p:txBody>
        </p:sp>
        <p:sp>
          <p:nvSpPr>
            <p:cNvPr id="64540" name="Line 27"/>
            <p:cNvSpPr>
              <a:spLocks noChangeShapeType="1"/>
            </p:cNvSpPr>
            <p:nvPr/>
          </p:nvSpPr>
          <p:spPr bwMode="auto">
            <a:xfrm>
              <a:off x="432" y="3216"/>
              <a:ext cx="0" cy="672"/>
            </a:xfrm>
            <a:prstGeom prst="line">
              <a:avLst/>
            </a:prstGeom>
            <a:noFill/>
            <a:ln w="12700" cap="sq">
              <a:solidFill>
                <a:schemeClr val="tx1"/>
              </a:solidFill>
              <a:round/>
            </a:ln>
          </p:spPr>
          <p:txBody>
            <a:bodyPr/>
            <a:lstStyle/>
            <a:p>
              <a:endParaRPr lang="zh-CN" altLang="en-US"/>
            </a:p>
          </p:txBody>
        </p:sp>
        <p:sp>
          <p:nvSpPr>
            <p:cNvPr id="64541" name="Line 28"/>
            <p:cNvSpPr>
              <a:spLocks noChangeShapeType="1"/>
            </p:cNvSpPr>
            <p:nvPr/>
          </p:nvSpPr>
          <p:spPr bwMode="auto">
            <a:xfrm>
              <a:off x="982" y="3216"/>
              <a:ext cx="0" cy="672"/>
            </a:xfrm>
            <a:prstGeom prst="line">
              <a:avLst/>
            </a:prstGeom>
            <a:noFill/>
            <a:ln w="12700">
              <a:solidFill>
                <a:schemeClr val="tx1"/>
              </a:solidFill>
              <a:round/>
            </a:ln>
          </p:spPr>
          <p:txBody>
            <a:bodyPr/>
            <a:lstStyle/>
            <a:p>
              <a:endParaRPr lang="zh-CN" altLang="en-US"/>
            </a:p>
          </p:txBody>
        </p:sp>
        <p:sp>
          <p:nvSpPr>
            <p:cNvPr id="64542" name="Line 29"/>
            <p:cNvSpPr>
              <a:spLocks noChangeShapeType="1"/>
            </p:cNvSpPr>
            <p:nvPr/>
          </p:nvSpPr>
          <p:spPr bwMode="auto">
            <a:xfrm>
              <a:off x="1530" y="3216"/>
              <a:ext cx="0" cy="672"/>
            </a:xfrm>
            <a:prstGeom prst="line">
              <a:avLst/>
            </a:prstGeom>
            <a:noFill/>
            <a:ln w="12700">
              <a:solidFill>
                <a:schemeClr val="tx1"/>
              </a:solidFill>
              <a:round/>
            </a:ln>
          </p:spPr>
          <p:txBody>
            <a:bodyPr/>
            <a:lstStyle/>
            <a:p>
              <a:endParaRPr lang="zh-CN" altLang="en-US"/>
            </a:p>
          </p:txBody>
        </p:sp>
        <p:sp>
          <p:nvSpPr>
            <p:cNvPr id="64543" name="Line 30"/>
            <p:cNvSpPr>
              <a:spLocks noChangeShapeType="1"/>
            </p:cNvSpPr>
            <p:nvPr/>
          </p:nvSpPr>
          <p:spPr bwMode="auto">
            <a:xfrm>
              <a:off x="2080" y="3216"/>
              <a:ext cx="0" cy="672"/>
            </a:xfrm>
            <a:prstGeom prst="line">
              <a:avLst/>
            </a:prstGeom>
            <a:noFill/>
            <a:ln w="12700">
              <a:solidFill>
                <a:schemeClr val="tx1"/>
              </a:solidFill>
              <a:round/>
            </a:ln>
          </p:spPr>
          <p:txBody>
            <a:bodyPr/>
            <a:lstStyle/>
            <a:p>
              <a:endParaRPr lang="zh-CN" altLang="en-US"/>
            </a:p>
          </p:txBody>
        </p:sp>
        <p:sp>
          <p:nvSpPr>
            <p:cNvPr id="64544" name="Line 31"/>
            <p:cNvSpPr>
              <a:spLocks noChangeShapeType="1"/>
            </p:cNvSpPr>
            <p:nvPr/>
          </p:nvSpPr>
          <p:spPr bwMode="auto">
            <a:xfrm>
              <a:off x="2630" y="3216"/>
              <a:ext cx="0" cy="336"/>
            </a:xfrm>
            <a:prstGeom prst="line">
              <a:avLst/>
            </a:prstGeom>
            <a:noFill/>
            <a:ln w="12700">
              <a:solidFill>
                <a:schemeClr val="tx1"/>
              </a:solidFill>
              <a:round/>
            </a:ln>
          </p:spPr>
          <p:txBody>
            <a:bodyPr/>
            <a:lstStyle/>
            <a:p>
              <a:endParaRPr lang="zh-CN" altLang="en-US"/>
            </a:p>
          </p:txBody>
        </p:sp>
        <p:sp>
          <p:nvSpPr>
            <p:cNvPr id="64545" name="Line 32"/>
            <p:cNvSpPr>
              <a:spLocks noChangeShapeType="1"/>
            </p:cNvSpPr>
            <p:nvPr/>
          </p:nvSpPr>
          <p:spPr bwMode="auto">
            <a:xfrm>
              <a:off x="3178" y="3216"/>
              <a:ext cx="0" cy="336"/>
            </a:xfrm>
            <a:prstGeom prst="line">
              <a:avLst/>
            </a:prstGeom>
            <a:noFill/>
            <a:ln w="12700">
              <a:solidFill>
                <a:schemeClr val="tx1"/>
              </a:solidFill>
              <a:round/>
            </a:ln>
          </p:spPr>
          <p:txBody>
            <a:bodyPr/>
            <a:lstStyle/>
            <a:p>
              <a:endParaRPr lang="zh-CN" altLang="en-US"/>
            </a:p>
          </p:txBody>
        </p:sp>
        <p:sp>
          <p:nvSpPr>
            <p:cNvPr id="64546" name="Line 33"/>
            <p:cNvSpPr>
              <a:spLocks noChangeShapeType="1"/>
            </p:cNvSpPr>
            <p:nvPr/>
          </p:nvSpPr>
          <p:spPr bwMode="auto">
            <a:xfrm>
              <a:off x="3728" y="3216"/>
              <a:ext cx="0" cy="672"/>
            </a:xfrm>
            <a:prstGeom prst="line">
              <a:avLst/>
            </a:prstGeom>
            <a:noFill/>
            <a:ln w="12700">
              <a:solidFill>
                <a:schemeClr val="tx1"/>
              </a:solidFill>
              <a:round/>
            </a:ln>
          </p:spPr>
          <p:txBody>
            <a:bodyPr/>
            <a:lstStyle/>
            <a:p>
              <a:endParaRPr lang="zh-CN" altLang="en-US"/>
            </a:p>
          </p:txBody>
        </p:sp>
        <p:sp>
          <p:nvSpPr>
            <p:cNvPr id="64547" name="Line 34"/>
            <p:cNvSpPr>
              <a:spLocks noChangeShapeType="1"/>
            </p:cNvSpPr>
            <p:nvPr/>
          </p:nvSpPr>
          <p:spPr bwMode="auto">
            <a:xfrm>
              <a:off x="4278" y="3216"/>
              <a:ext cx="0" cy="672"/>
            </a:xfrm>
            <a:prstGeom prst="line">
              <a:avLst/>
            </a:prstGeom>
            <a:noFill/>
            <a:ln w="12700">
              <a:solidFill>
                <a:schemeClr val="tx1"/>
              </a:solidFill>
              <a:round/>
            </a:ln>
          </p:spPr>
          <p:txBody>
            <a:bodyPr/>
            <a:lstStyle/>
            <a:p>
              <a:endParaRPr lang="zh-CN" altLang="en-US"/>
            </a:p>
          </p:txBody>
        </p:sp>
        <p:sp>
          <p:nvSpPr>
            <p:cNvPr id="64548" name="Line 35"/>
            <p:cNvSpPr>
              <a:spLocks noChangeShapeType="1"/>
            </p:cNvSpPr>
            <p:nvPr/>
          </p:nvSpPr>
          <p:spPr bwMode="auto">
            <a:xfrm>
              <a:off x="4826" y="3216"/>
              <a:ext cx="0" cy="672"/>
            </a:xfrm>
            <a:prstGeom prst="line">
              <a:avLst/>
            </a:prstGeom>
            <a:noFill/>
            <a:ln w="12700">
              <a:solidFill>
                <a:schemeClr val="tx1"/>
              </a:solidFill>
              <a:round/>
            </a:ln>
          </p:spPr>
          <p:txBody>
            <a:bodyPr/>
            <a:lstStyle/>
            <a:p>
              <a:endParaRPr lang="zh-CN" altLang="en-US"/>
            </a:p>
          </p:txBody>
        </p:sp>
        <p:sp>
          <p:nvSpPr>
            <p:cNvPr id="64549" name="Line 36"/>
            <p:cNvSpPr>
              <a:spLocks noChangeShapeType="1"/>
            </p:cNvSpPr>
            <p:nvPr/>
          </p:nvSpPr>
          <p:spPr bwMode="auto">
            <a:xfrm>
              <a:off x="5376" y="3216"/>
              <a:ext cx="0" cy="672"/>
            </a:xfrm>
            <a:prstGeom prst="line">
              <a:avLst/>
            </a:prstGeom>
            <a:noFill/>
            <a:ln w="12700" cap="sq">
              <a:solidFill>
                <a:schemeClr val="tx1"/>
              </a:solidFill>
              <a:round/>
            </a:ln>
          </p:spPr>
          <p:txBody>
            <a:bodyPr/>
            <a:lstStyle/>
            <a:p>
              <a:endParaRPr lang="zh-CN" altLang="en-US"/>
            </a:p>
          </p:txBody>
        </p:sp>
        <p:sp>
          <p:nvSpPr>
            <p:cNvPr id="64550" name="Line 37"/>
            <p:cNvSpPr>
              <a:spLocks noChangeShapeType="1"/>
            </p:cNvSpPr>
            <p:nvPr/>
          </p:nvSpPr>
          <p:spPr bwMode="auto">
            <a:xfrm>
              <a:off x="3178" y="3552"/>
              <a:ext cx="2198" cy="0"/>
            </a:xfrm>
            <a:prstGeom prst="line">
              <a:avLst/>
            </a:prstGeom>
            <a:noFill/>
            <a:ln w="12700">
              <a:solidFill>
                <a:schemeClr val="tx1"/>
              </a:solidFill>
              <a:round/>
            </a:ln>
          </p:spPr>
          <p:txBody>
            <a:bodyPr/>
            <a:lstStyle/>
            <a:p>
              <a:endParaRPr lang="zh-CN" altLang="en-US"/>
            </a:p>
          </p:txBody>
        </p:sp>
        <p:sp>
          <p:nvSpPr>
            <p:cNvPr id="64551" name="Line 38"/>
            <p:cNvSpPr>
              <a:spLocks noChangeShapeType="1"/>
            </p:cNvSpPr>
            <p:nvPr/>
          </p:nvSpPr>
          <p:spPr bwMode="auto">
            <a:xfrm>
              <a:off x="2630" y="3552"/>
              <a:ext cx="548" cy="0"/>
            </a:xfrm>
            <a:prstGeom prst="line">
              <a:avLst/>
            </a:prstGeom>
            <a:noFill/>
            <a:ln w="12700" cap="sq">
              <a:solidFill>
                <a:schemeClr val="tx1"/>
              </a:solidFill>
              <a:round/>
            </a:ln>
          </p:spPr>
          <p:txBody>
            <a:bodyPr/>
            <a:lstStyle/>
            <a:p>
              <a:endParaRPr lang="zh-CN" altLang="en-US"/>
            </a:p>
          </p:txBody>
        </p:sp>
        <p:sp>
          <p:nvSpPr>
            <p:cNvPr id="64552" name="Line 39"/>
            <p:cNvSpPr>
              <a:spLocks noChangeShapeType="1"/>
            </p:cNvSpPr>
            <p:nvPr/>
          </p:nvSpPr>
          <p:spPr bwMode="auto">
            <a:xfrm>
              <a:off x="432" y="3888"/>
              <a:ext cx="4944" cy="0"/>
            </a:xfrm>
            <a:prstGeom prst="line">
              <a:avLst/>
            </a:prstGeom>
            <a:noFill/>
            <a:ln w="12700" cap="sq">
              <a:solidFill>
                <a:schemeClr val="tx1"/>
              </a:solidFill>
              <a:round/>
            </a:ln>
          </p:spPr>
          <p:txBody>
            <a:bodyPr/>
            <a:lstStyle/>
            <a:p>
              <a:endParaRPr lang="zh-CN" altLang="en-US"/>
            </a:p>
          </p:txBody>
        </p:sp>
        <p:sp>
          <p:nvSpPr>
            <p:cNvPr id="64553" name="Line 40"/>
            <p:cNvSpPr>
              <a:spLocks noChangeShapeType="1"/>
            </p:cNvSpPr>
            <p:nvPr/>
          </p:nvSpPr>
          <p:spPr bwMode="auto">
            <a:xfrm>
              <a:off x="2630" y="3552"/>
              <a:ext cx="0" cy="336"/>
            </a:xfrm>
            <a:prstGeom prst="line">
              <a:avLst/>
            </a:prstGeom>
            <a:noFill/>
            <a:ln w="12700" cap="sq">
              <a:solidFill>
                <a:schemeClr val="tx1"/>
              </a:solidFill>
              <a:round/>
            </a:ln>
          </p:spPr>
          <p:txBody>
            <a:bodyPr/>
            <a:lstStyle/>
            <a:p>
              <a:endParaRPr lang="zh-CN" altLang="en-US"/>
            </a:p>
          </p:txBody>
        </p:sp>
        <p:sp>
          <p:nvSpPr>
            <p:cNvPr id="64554" name="Line 41"/>
            <p:cNvSpPr>
              <a:spLocks noChangeShapeType="1"/>
            </p:cNvSpPr>
            <p:nvPr/>
          </p:nvSpPr>
          <p:spPr bwMode="auto">
            <a:xfrm>
              <a:off x="3178" y="3552"/>
              <a:ext cx="0" cy="336"/>
            </a:xfrm>
            <a:prstGeom prst="line">
              <a:avLst/>
            </a:prstGeom>
            <a:noFill/>
            <a:ln w="12700" cap="sq">
              <a:solidFill>
                <a:schemeClr val="tx1"/>
              </a:solidFill>
              <a:round/>
            </a:ln>
          </p:spPr>
          <p:txBody>
            <a:bodyPr/>
            <a:lstStyle/>
            <a:p>
              <a:endParaRPr lang="zh-CN" altLang="en-US"/>
            </a:p>
          </p:txBody>
        </p:sp>
        <p:sp>
          <p:nvSpPr>
            <p:cNvPr id="64555" name="Line 42"/>
            <p:cNvSpPr>
              <a:spLocks noChangeShapeType="1"/>
            </p:cNvSpPr>
            <p:nvPr/>
          </p:nvSpPr>
          <p:spPr bwMode="auto">
            <a:xfrm>
              <a:off x="432" y="3216"/>
              <a:ext cx="4944" cy="0"/>
            </a:xfrm>
            <a:prstGeom prst="line">
              <a:avLst/>
            </a:prstGeom>
            <a:noFill/>
            <a:ln w="12700" cap="sq">
              <a:solidFill>
                <a:schemeClr val="tx1"/>
              </a:solidFill>
              <a:round/>
            </a:ln>
          </p:spPr>
          <p:txBody>
            <a:bodyPr/>
            <a:lstStyle/>
            <a:p>
              <a:endParaRPr lang="zh-CN" altLang="en-US"/>
            </a:p>
          </p:txBody>
        </p:sp>
        <p:sp>
          <p:nvSpPr>
            <p:cNvPr id="64556" name="Text Box 43"/>
            <p:cNvSpPr txBox="1">
              <a:spLocks noChangeArrowheads="1"/>
            </p:cNvSpPr>
            <p:nvPr/>
          </p:nvSpPr>
          <p:spPr bwMode="auto">
            <a:xfrm>
              <a:off x="1536" y="2928"/>
              <a:ext cx="2736" cy="388"/>
            </a:xfrm>
            <a:prstGeom prst="rect">
              <a:avLst/>
            </a:prstGeom>
            <a:noFill/>
            <a:ln w="9525">
              <a:noFill/>
              <a:miter lim="800000"/>
            </a:ln>
          </p:spPr>
          <p:txBody>
            <a:bodyPr>
              <a:spAutoFit/>
            </a:bodyPr>
            <a:lstStyle/>
            <a:p>
              <a:pPr algn="ctr">
                <a:spcBef>
                  <a:spcPct val="50000"/>
                </a:spcBef>
              </a:pPr>
              <a:r>
                <a:rPr lang="zh-CN" altLang="en-US" sz="2400">
                  <a:latin typeface="宋体" panose="02010600030101010101" pitchFamily="2" charset="-122"/>
                </a:rPr>
                <a:t>伏安法测电阻的数据</a:t>
              </a:r>
              <a:endParaRPr lang="zh-CN" altLang="en-US" sz="2400">
                <a:latin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1+#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9876"/>
                                        </p:tgtEl>
                                        <p:attrNameLst>
                                          <p:attrName>style.visibility</p:attrName>
                                        </p:attrNameLst>
                                      </p:cBhvr>
                                      <p:to>
                                        <p:strVal val="visible"/>
                                      </p:to>
                                    </p:set>
                                    <p:animEffect transition="in" filter="wipe(left)">
                                      <p:cBhvr>
                                        <p:cTn id="13" dur="500"/>
                                        <p:tgtEl>
                                          <p:spTgt spid="7987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9877"/>
                                        </p:tgtEl>
                                        <p:attrNameLst>
                                          <p:attrName>style.visibility</p:attrName>
                                        </p:attrNameLst>
                                      </p:cBhvr>
                                      <p:to>
                                        <p:strVal val="visible"/>
                                      </p:to>
                                    </p:set>
                                    <p:anim calcmode="lin" valueType="num">
                                      <p:cBhvr additive="base">
                                        <p:cTn id="18" dur="500" fill="hold"/>
                                        <p:tgtEl>
                                          <p:spTgt spid="79877"/>
                                        </p:tgtEl>
                                        <p:attrNameLst>
                                          <p:attrName>ppt_x</p:attrName>
                                        </p:attrNameLst>
                                      </p:cBhvr>
                                      <p:tavLst>
                                        <p:tav tm="0">
                                          <p:val>
                                            <p:strVal val="#ppt_x"/>
                                          </p:val>
                                        </p:tav>
                                        <p:tav tm="100000">
                                          <p:val>
                                            <p:strVal val="#ppt_x"/>
                                          </p:val>
                                        </p:tav>
                                      </p:tavLst>
                                    </p:anim>
                                    <p:anim calcmode="lin" valueType="num">
                                      <p:cBhvr additive="base">
                                        <p:cTn id="19"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9878"/>
                                        </p:tgtEl>
                                        <p:attrNameLst>
                                          <p:attrName>style.visibility</p:attrName>
                                        </p:attrNameLst>
                                      </p:cBhvr>
                                      <p:to>
                                        <p:strVal val="visible"/>
                                      </p:to>
                                    </p:set>
                                    <p:animEffect transition="in" filter="dissolve">
                                      <p:cBhvr>
                                        <p:cTn id="24" dur="500"/>
                                        <p:tgtEl>
                                          <p:spTgt spid="79878"/>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6" grpId="0" autoUpdateAnimBg="0"/>
      <p:bldP spid="79877" grpId="0" autoUpdateAnimBg="0"/>
      <p:bldP spid="7987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3"/>
          <p:cNvSpPr>
            <a:spLocks noGrp="1"/>
          </p:cNvSpPr>
          <p:nvPr>
            <p:ph type="sldNum" sz="quarter" idx="12"/>
          </p:nvPr>
        </p:nvSpPr>
        <p:spPr>
          <a:noFill/>
        </p:spPr>
        <p:txBody>
          <a:bodyPr/>
          <a:lstStyle/>
          <a:p>
            <a:fld id="{FBC2ED3A-C3E4-4BE9-93EE-2F95EB70579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9460" name="Text Box 2"/>
          <p:cNvSpPr txBox="1">
            <a:spLocks noChangeArrowheads="1"/>
          </p:cNvSpPr>
          <p:nvPr/>
        </p:nvSpPr>
        <p:spPr bwMode="auto">
          <a:xfrm>
            <a:off x="228600" y="402431"/>
            <a:ext cx="8618538" cy="954107"/>
          </a:xfrm>
          <a:prstGeom prst="rect">
            <a:avLst/>
          </a:prstGeom>
          <a:noFill/>
          <a:ln w="9525">
            <a:noFill/>
            <a:miter lim="800000"/>
          </a:ln>
        </p:spPr>
        <p:txBody>
          <a:bodyPr>
            <a:spAutoFit/>
          </a:bodyPr>
          <a:lstStyle/>
          <a:p>
            <a:pPr>
              <a:spcBef>
                <a:spcPct val="50000"/>
              </a:spcBef>
            </a:pPr>
            <a:r>
              <a:rPr lang="zh-CN" altLang="en-US" dirty="0" smtClean="0">
                <a:solidFill>
                  <a:srgbClr val="0000FF"/>
                </a:solidFill>
                <a:latin typeface="宋体" panose="02010600030101010101" pitchFamily="2" charset="-122"/>
              </a:rPr>
              <a:t>二、作</a:t>
            </a:r>
            <a:r>
              <a:rPr lang="zh-CN" altLang="en-US" dirty="0">
                <a:solidFill>
                  <a:srgbClr val="0000FF"/>
                </a:solidFill>
                <a:latin typeface="宋体" panose="02010600030101010101" pitchFamily="2" charset="-122"/>
              </a:rPr>
              <a:t>图法   </a:t>
            </a:r>
            <a:r>
              <a:rPr lang="zh-CN" altLang="en-US" dirty="0"/>
              <a:t>作图法就是将一组实验数据用图线形式表示出来。</a:t>
            </a:r>
            <a:endParaRPr lang="en-US" altLang="zh-CN" dirty="0">
              <a:solidFill>
                <a:srgbClr val="CC0000"/>
              </a:solidFill>
              <a:latin typeface="宋体" panose="02010600030101010101" pitchFamily="2" charset="-122"/>
            </a:endParaRPr>
          </a:p>
        </p:txBody>
      </p:sp>
      <p:sp>
        <p:nvSpPr>
          <p:cNvPr id="80900" name="Text Box 4"/>
          <p:cNvSpPr txBox="1">
            <a:spLocks noChangeArrowheads="1"/>
          </p:cNvSpPr>
          <p:nvPr/>
        </p:nvSpPr>
        <p:spPr bwMode="auto">
          <a:xfrm>
            <a:off x="228600" y="1227535"/>
            <a:ext cx="8686800" cy="1126462"/>
          </a:xfrm>
          <a:prstGeom prst="rect">
            <a:avLst/>
          </a:prstGeom>
          <a:noFill/>
          <a:ln w="9525">
            <a:noFill/>
            <a:miter lim="800000"/>
          </a:ln>
        </p:spPr>
        <p:txBody>
          <a:bodyPr>
            <a:spAutoFit/>
          </a:bodyPr>
          <a:lstStyle/>
          <a:p>
            <a:pPr>
              <a:lnSpc>
                <a:spcPct val="120000"/>
              </a:lnSpc>
              <a:spcBef>
                <a:spcPct val="40000"/>
              </a:spcBef>
            </a:pPr>
            <a:r>
              <a:rPr lang="en-US" altLang="zh-CN">
                <a:solidFill>
                  <a:srgbClr val="CC0000"/>
                </a:solidFill>
                <a:latin typeface="宋体" panose="02010600030101010101" pitchFamily="2" charset="-122"/>
              </a:rPr>
              <a:t>   </a:t>
            </a:r>
            <a:r>
              <a:rPr lang="zh-CN" altLang="en-US">
                <a:solidFill>
                  <a:srgbClr val="CC0000"/>
                </a:solidFill>
                <a:latin typeface="宋体" panose="02010600030101010101" pitchFamily="2" charset="-122"/>
              </a:rPr>
              <a:t>优点：</a:t>
            </a:r>
            <a:r>
              <a:rPr lang="zh-CN" altLang="en-US">
                <a:latin typeface="宋体" panose="02010600030101010101" pitchFamily="2" charset="-122"/>
              </a:rPr>
              <a:t>直观、简明和形象，图线有对多次测得量取平均值的效果。</a:t>
            </a:r>
            <a:endParaRPr lang="zh-CN" altLang="en-US">
              <a:latin typeface="宋体" panose="02010600030101010101" pitchFamily="2" charset="-122"/>
            </a:endParaRPr>
          </a:p>
        </p:txBody>
      </p:sp>
      <p:grpSp>
        <p:nvGrpSpPr>
          <p:cNvPr id="2" name="Group 23"/>
          <p:cNvGrpSpPr/>
          <p:nvPr/>
        </p:nvGrpSpPr>
        <p:grpSpPr bwMode="auto">
          <a:xfrm>
            <a:off x="522288" y="2285892"/>
            <a:ext cx="8189912" cy="2788055"/>
            <a:chOff x="329" y="1889"/>
            <a:chExt cx="5159" cy="2806"/>
          </a:xfrm>
        </p:grpSpPr>
        <p:grpSp>
          <p:nvGrpSpPr>
            <p:cNvPr id="3" name="Group 22"/>
            <p:cNvGrpSpPr/>
            <p:nvPr/>
          </p:nvGrpSpPr>
          <p:grpSpPr bwMode="auto">
            <a:xfrm>
              <a:off x="329" y="1889"/>
              <a:ext cx="4734" cy="2806"/>
              <a:chOff x="329" y="1889"/>
              <a:chExt cx="4734" cy="2806"/>
            </a:xfrm>
          </p:grpSpPr>
          <p:pic>
            <p:nvPicPr>
              <p:cNvPr id="19467" name="Picture 20" descr="图片2"/>
              <p:cNvPicPr>
                <a:picLocks noChangeAspect="1" noChangeArrowheads="1"/>
              </p:cNvPicPr>
              <p:nvPr/>
            </p:nvPicPr>
            <p:blipFill>
              <a:blip r:embed="rId1" cstate="print"/>
              <a:srcRect/>
              <a:stretch>
                <a:fillRect/>
              </a:stretch>
            </p:blipFill>
            <p:spPr bwMode="auto">
              <a:xfrm>
                <a:off x="3022" y="2489"/>
                <a:ext cx="2041" cy="1542"/>
              </a:xfrm>
              <a:prstGeom prst="rect">
                <a:avLst/>
              </a:prstGeom>
              <a:noFill/>
              <a:ln w="9525">
                <a:noFill/>
                <a:miter lim="800000"/>
                <a:headEnd/>
                <a:tailEnd/>
              </a:ln>
            </p:spPr>
          </p:pic>
          <p:sp>
            <p:nvSpPr>
              <p:cNvPr id="19468" name="Text Box 7"/>
              <p:cNvSpPr txBox="1">
                <a:spLocks noChangeArrowheads="1"/>
              </p:cNvSpPr>
              <p:nvPr/>
            </p:nvSpPr>
            <p:spPr bwMode="auto">
              <a:xfrm>
                <a:off x="329" y="1889"/>
                <a:ext cx="2641" cy="2806"/>
              </a:xfrm>
              <a:prstGeom prst="rect">
                <a:avLst/>
              </a:prstGeom>
              <a:noFill/>
              <a:ln w="9525">
                <a:noFill/>
                <a:miter lim="800000"/>
              </a:ln>
            </p:spPr>
            <p:txBody>
              <a:bodyPr wrap="square">
                <a:spAutoFit/>
              </a:bodyPr>
              <a:lstStyle/>
              <a:p>
                <a:pPr>
                  <a:spcBef>
                    <a:spcPct val="15000"/>
                  </a:spcBef>
                </a:pPr>
                <a:r>
                  <a:rPr lang="zh-CN" altLang="en-US" dirty="0">
                    <a:latin typeface="宋体" panose="02010600030101010101" pitchFamily="2" charset="-122"/>
                  </a:rPr>
                  <a:t>作图规则：</a:t>
                </a:r>
                <a:endParaRPr lang="zh-CN" altLang="en-US" dirty="0">
                  <a:latin typeface="宋体" panose="02010600030101010101" pitchFamily="2" charset="-122"/>
                </a:endParaRPr>
              </a:p>
              <a:p>
                <a:pPr>
                  <a:spcBef>
                    <a:spcPct val="15000"/>
                  </a:spcBef>
                </a:pPr>
                <a:r>
                  <a:rPr lang="zh-CN" altLang="en-US" dirty="0">
                    <a:latin typeface="宋体" panose="02010600030101010101" pitchFamily="2" charset="-122"/>
                  </a:rPr>
                  <a:t>⒜ 选坐标纸。</a:t>
                </a:r>
                <a:endParaRPr lang="zh-CN" altLang="en-US" dirty="0">
                  <a:latin typeface="宋体" panose="02010600030101010101" pitchFamily="2" charset="-122"/>
                </a:endParaRPr>
              </a:p>
              <a:p>
                <a:pPr>
                  <a:spcBef>
                    <a:spcPct val="15000"/>
                  </a:spcBef>
                </a:pPr>
                <a:r>
                  <a:rPr lang="zh-CN" altLang="en-US" dirty="0">
                    <a:latin typeface="宋体" panose="02010600030101010101" pitchFamily="2" charset="-122"/>
                  </a:rPr>
                  <a:t>⒝ </a:t>
                </a:r>
                <a:r>
                  <a:rPr lang="zh-CN" altLang="en-US" sz="2400" dirty="0">
                    <a:latin typeface="宋体" panose="02010600030101010101" pitchFamily="2" charset="-122"/>
                  </a:rPr>
                  <a:t>选坐标系。</a:t>
                </a:r>
                <a:endParaRPr lang="zh-CN" altLang="en-US" sz="2400" dirty="0">
                  <a:latin typeface="宋体" panose="02010600030101010101" pitchFamily="2" charset="-122"/>
                </a:endParaRPr>
              </a:p>
              <a:p>
                <a:pPr>
                  <a:spcBef>
                    <a:spcPct val="15000"/>
                  </a:spcBef>
                </a:pPr>
                <a:r>
                  <a:rPr lang="zh-CN" altLang="en-US" sz="2400" dirty="0">
                    <a:latin typeface="宋体" panose="02010600030101010101" pitchFamily="2" charset="-122"/>
                  </a:rPr>
                  <a:t>⒞ 选坐标的分度值，</a:t>
                </a:r>
                <a:endParaRPr lang="zh-CN" altLang="en-US" sz="2400" dirty="0">
                  <a:latin typeface="宋体" panose="02010600030101010101" pitchFamily="2" charset="-122"/>
                </a:endParaRPr>
              </a:p>
              <a:p>
                <a:pPr>
                  <a:spcBef>
                    <a:spcPct val="15000"/>
                  </a:spcBef>
                </a:pPr>
                <a:r>
                  <a:rPr lang="zh-CN" altLang="en-US" sz="2400" dirty="0">
                    <a:latin typeface="宋体" panose="02010600030101010101" pitchFamily="2" charset="-122"/>
                  </a:rPr>
                  <a:t>   标明符号及单位。</a:t>
                </a:r>
                <a:endParaRPr lang="zh-CN" altLang="en-US" sz="2400" dirty="0">
                  <a:latin typeface="宋体" panose="02010600030101010101" pitchFamily="2" charset="-122"/>
                </a:endParaRPr>
              </a:p>
              <a:p>
                <a:pPr>
                  <a:spcBef>
                    <a:spcPct val="15000"/>
                  </a:spcBef>
                </a:pPr>
                <a:r>
                  <a:rPr lang="zh-CN" altLang="en-US" sz="2400" dirty="0">
                    <a:latin typeface="宋体" panose="02010600030101010101" pitchFamily="2" charset="-122"/>
                  </a:rPr>
                  <a:t>⒟ 标点、连线、写图名。</a:t>
                </a:r>
                <a:endParaRPr lang="zh-CN" altLang="en-US" sz="2400" dirty="0">
                  <a:latin typeface="宋体" panose="02010600030101010101" pitchFamily="2" charset="-122"/>
                </a:endParaRPr>
              </a:p>
            </p:txBody>
          </p:sp>
        </p:grpSp>
        <p:sp>
          <p:nvSpPr>
            <p:cNvPr id="19466" name="Text Box 11"/>
            <p:cNvSpPr txBox="1">
              <a:spLocks noChangeArrowheads="1"/>
            </p:cNvSpPr>
            <p:nvPr/>
          </p:nvSpPr>
          <p:spPr bwMode="auto">
            <a:xfrm>
              <a:off x="3364" y="3796"/>
              <a:ext cx="2124" cy="284"/>
            </a:xfrm>
            <a:prstGeom prst="rect">
              <a:avLst/>
            </a:prstGeom>
            <a:solidFill>
              <a:srgbClr val="FFFFFF"/>
            </a:solidFill>
            <a:ln w="9525">
              <a:noFill/>
              <a:miter lim="800000"/>
            </a:ln>
          </p:spPr>
          <p:txBody>
            <a:bodyPr>
              <a:spAutoFit/>
            </a:bodyPr>
            <a:lstStyle/>
            <a:p>
              <a:pPr>
                <a:spcBef>
                  <a:spcPct val="50000"/>
                </a:spcBef>
              </a:pPr>
              <a:r>
                <a:rPr lang="zh-CN" altLang="en-US" sz="1600">
                  <a:latin typeface="宋体" panose="02010600030101010101" pitchFamily="2" charset="-122"/>
                </a:rPr>
                <a:t>电阻的伏安特性曲线</a:t>
              </a:r>
              <a:endParaRPr lang="zh-CN" altLang="en-US" sz="1600">
                <a:latin typeface="宋体" panose="02010600030101010101" pitchFamily="2" charset="-122"/>
              </a:endParaRPr>
            </a:p>
          </p:txBody>
        </p:sp>
      </p:grpSp>
      <p:grpSp>
        <p:nvGrpSpPr>
          <p:cNvPr id="4" name="Group 25"/>
          <p:cNvGrpSpPr/>
          <p:nvPr/>
        </p:nvGrpSpPr>
        <p:grpSpPr bwMode="auto">
          <a:xfrm>
            <a:off x="71931" y="563"/>
            <a:ext cx="7071837" cy="3785633"/>
            <a:chOff x="17" y="6"/>
            <a:chExt cx="5715" cy="4003"/>
          </a:xfrm>
        </p:grpSpPr>
        <p:pic>
          <p:nvPicPr>
            <p:cNvPr id="19464" name="Picture 21" descr="图片2"/>
            <p:cNvPicPr>
              <a:picLocks noChangeAspect="1" noChangeArrowheads="1"/>
            </p:cNvPicPr>
            <p:nvPr/>
          </p:nvPicPr>
          <p:blipFill>
            <a:blip r:embed="rId2" cstate="print"/>
            <a:srcRect t="7437" b="-1361"/>
            <a:stretch>
              <a:fillRect/>
            </a:stretch>
          </p:blipFill>
          <p:spPr bwMode="auto">
            <a:xfrm>
              <a:off x="17" y="6"/>
              <a:ext cx="5715" cy="4003"/>
            </a:xfrm>
            <a:prstGeom prst="rect">
              <a:avLst/>
            </a:prstGeom>
            <a:noFill/>
            <a:ln w="9525">
              <a:noFill/>
              <a:miter lim="800000"/>
              <a:headEnd/>
              <a:tailEnd/>
            </a:ln>
          </p:spPr>
        </p:pic>
        <p:graphicFrame>
          <p:nvGraphicFramePr>
            <p:cNvPr id="19458" name="Object 24"/>
            <p:cNvGraphicFramePr>
              <a:graphicFrameLocks noChangeAspect="1"/>
            </p:cNvGraphicFramePr>
            <p:nvPr/>
          </p:nvGraphicFramePr>
          <p:xfrm>
            <a:off x="1548" y="317"/>
            <a:ext cx="1686" cy="509"/>
          </p:xfrm>
          <a:graphic>
            <a:graphicData uri="http://schemas.openxmlformats.org/presentationml/2006/ole">
              <mc:AlternateContent xmlns:mc="http://schemas.openxmlformats.org/markup-compatibility/2006">
                <mc:Choice xmlns:v="urn:schemas-microsoft-com:vml" Requires="v">
                  <p:oleObj spid="_x0000_s162827" name="公式" r:id="rId3" imgW="673100" imgH="203200" progId="Equation.3">
                    <p:embed/>
                  </p:oleObj>
                </mc:Choice>
                <mc:Fallback>
                  <p:oleObj name="公式" r:id="rId3" imgW="673100" imgH="2032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 y="317"/>
                          <a:ext cx="1686"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p:spPr>
        <p:txBody>
          <a:bodyPr/>
          <a:lstStyle/>
          <a:p>
            <a:fld id="{9B11717F-7296-48F7-AAE4-EAD18884B85D}"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5539" name="Text Box 2"/>
          <p:cNvSpPr txBox="1">
            <a:spLocks noChangeArrowheads="1"/>
          </p:cNvSpPr>
          <p:nvPr/>
        </p:nvSpPr>
        <p:spPr bwMode="auto">
          <a:xfrm>
            <a:off x="228601" y="201216"/>
            <a:ext cx="8664575" cy="978729"/>
          </a:xfrm>
          <a:prstGeom prst="rect">
            <a:avLst/>
          </a:prstGeom>
          <a:noFill/>
          <a:ln w="9525">
            <a:noFill/>
            <a:miter lim="800000"/>
          </a:ln>
        </p:spPr>
        <p:txBody>
          <a:bodyPr>
            <a:spAutoFit/>
          </a:bodyPr>
          <a:lstStyle/>
          <a:p>
            <a:pPr>
              <a:lnSpc>
                <a:spcPct val="120000"/>
              </a:lnSpc>
              <a:spcBef>
                <a:spcPct val="50000"/>
              </a:spcBef>
            </a:pPr>
            <a:r>
              <a:rPr lang="zh-CN" altLang="en-US" sz="2400" dirty="0" smtClean="0">
                <a:solidFill>
                  <a:srgbClr val="0000FF"/>
                </a:solidFill>
              </a:rPr>
              <a:t>三、逐</a:t>
            </a:r>
            <a:r>
              <a:rPr lang="zh-CN" altLang="en-US" sz="2400" dirty="0">
                <a:solidFill>
                  <a:srgbClr val="0000FF"/>
                </a:solidFill>
              </a:rPr>
              <a:t>差法  </a:t>
            </a:r>
            <a:r>
              <a:rPr lang="zh-CN" altLang="en-US" sz="2400" dirty="0"/>
              <a:t>如果两个物理量之间满足线性关系</a:t>
            </a:r>
            <a:r>
              <a:rPr lang="en-US" altLang="zh-CN" sz="2400" dirty="0"/>
              <a:t>(</a:t>
            </a:r>
            <a:r>
              <a:rPr lang="en-US" altLang="zh-CN" sz="2400" i="1" dirty="0"/>
              <a:t>y</a:t>
            </a:r>
            <a:r>
              <a:rPr lang="en-US" altLang="zh-CN" sz="2400" dirty="0"/>
              <a:t>=</a:t>
            </a:r>
            <a:r>
              <a:rPr lang="en-US" altLang="zh-CN" sz="2400" i="1" dirty="0"/>
              <a:t>b</a:t>
            </a:r>
            <a:r>
              <a:rPr lang="en-US" altLang="zh-CN" sz="2400" baseline="-25000" dirty="0"/>
              <a:t>1</a:t>
            </a:r>
            <a:r>
              <a:rPr lang="en-US" altLang="zh-CN" sz="2400" i="1" dirty="0"/>
              <a:t>x</a:t>
            </a:r>
            <a:r>
              <a:rPr lang="en-US" altLang="zh-CN" sz="2400" dirty="0"/>
              <a:t>+</a:t>
            </a:r>
            <a:r>
              <a:rPr lang="en-US" altLang="zh-CN" sz="2400" i="1" dirty="0"/>
              <a:t>b</a:t>
            </a:r>
            <a:r>
              <a:rPr lang="en-US" altLang="zh-CN" sz="2400" baseline="-25000" dirty="0"/>
              <a:t>0</a:t>
            </a:r>
            <a:r>
              <a:rPr lang="en-US" altLang="zh-CN" sz="2400" dirty="0"/>
              <a:t>)</a:t>
            </a:r>
            <a:r>
              <a:rPr lang="zh-CN" altLang="en-US" sz="2400" dirty="0"/>
              <a:t>，而且自变量</a:t>
            </a:r>
            <a:r>
              <a:rPr lang="en-US" altLang="zh-CN" sz="2400" i="1" dirty="0"/>
              <a:t>x</a:t>
            </a:r>
            <a:r>
              <a:rPr lang="zh-CN" altLang="en-US" sz="2400" dirty="0"/>
              <a:t>是等间距变化，可以采用逐差法处理实验数据。</a:t>
            </a:r>
            <a:endParaRPr lang="zh-CN" altLang="en-US" sz="2400" dirty="0">
              <a:solidFill>
                <a:srgbClr val="CC0000"/>
              </a:solidFill>
            </a:endParaRPr>
          </a:p>
        </p:txBody>
      </p:sp>
      <p:sp>
        <p:nvSpPr>
          <p:cNvPr id="81924" name="Text Box 4"/>
          <p:cNvSpPr txBox="1">
            <a:spLocks noChangeArrowheads="1"/>
          </p:cNvSpPr>
          <p:nvPr/>
        </p:nvSpPr>
        <p:spPr bwMode="auto">
          <a:xfrm>
            <a:off x="285720" y="1285866"/>
            <a:ext cx="8686800" cy="1126462"/>
          </a:xfrm>
          <a:prstGeom prst="rect">
            <a:avLst/>
          </a:prstGeom>
          <a:noFill/>
          <a:ln w="9525">
            <a:noFill/>
            <a:miter lim="800000"/>
          </a:ln>
        </p:spPr>
        <p:txBody>
          <a:bodyPr>
            <a:spAutoFit/>
          </a:bodyPr>
          <a:lstStyle/>
          <a:p>
            <a:pPr>
              <a:lnSpc>
                <a:spcPct val="120000"/>
              </a:lnSpc>
              <a:spcBef>
                <a:spcPct val="40000"/>
              </a:spcBef>
            </a:pPr>
            <a:r>
              <a:rPr lang="zh-CN" altLang="en-US" dirty="0">
                <a:solidFill>
                  <a:srgbClr val="A50021"/>
                </a:solidFill>
              </a:rPr>
              <a:t>优点：</a:t>
            </a:r>
            <a:r>
              <a:rPr lang="zh-CN" altLang="en-US" dirty="0"/>
              <a:t>是充分利用多次测量的实验数据，起到减小测量误差的作用。</a:t>
            </a:r>
            <a:endParaRPr lang="zh-CN" altLang="en-US" dirty="0"/>
          </a:p>
        </p:txBody>
      </p:sp>
      <p:sp>
        <p:nvSpPr>
          <p:cNvPr id="81925" name="Text Box 5"/>
          <p:cNvSpPr txBox="1">
            <a:spLocks noChangeArrowheads="1"/>
          </p:cNvSpPr>
          <p:nvPr/>
        </p:nvSpPr>
        <p:spPr bwMode="auto">
          <a:xfrm>
            <a:off x="228600" y="2384822"/>
            <a:ext cx="8686800" cy="523220"/>
          </a:xfrm>
          <a:prstGeom prst="rect">
            <a:avLst/>
          </a:prstGeom>
          <a:noFill/>
          <a:ln w="9525">
            <a:noFill/>
            <a:miter lim="800000"/>
          </a:ln>
        </p:spPr>
        <p:txBody>
          <a:bodyPr>
            <a:spAutoFit/>
          </a:bodyPr>
          <a:lstStyle/>
          <a:p>
            <a:pPr>
              <a:spcBef>
                <a:spcPct val="50000"/>
              </a:spcBef>
            </a:pPr>
            <a:r>
              <a:rPr lang="zh-CN" altLang="en-US">
                <a:solidFill>
                  <a:srgbClr val="A50021"/>
                </a:solidFill>
              </a:rPr>
              <a:t>逐差法计算程序如下：</a:t>
            </a:r>
            <a:endParaRPr lang="zh-CN" altLang="en-US">
              <a:solidFill>
                <a:srgbClr val="A50021"/>
              </a:solidFill>
            </a:endParaRPr>
          </a:p>
        </p:txBody>
      </p:sp>
      <p:sp>
        <p:nvSpPr>
          <p:cNvPr id="81926" name="Text Box 6"/>
          <p:cNvSpPr txBox="1">
            <a:spLocks noChangeArrowheads="1"/>
          </p:cNvSpPr>
          <p:nvPr/>
        </p:nvSpPr>
        <p:spPr bwMode="auto">
          <a:xfrm>
            <a:off x="500064" y="2925366"/>
            <a:ext cx="5692775" cy="523220"/>
          </a:xfrm>
          <a:prstGeom prst="rect">
            <a:avLst/>
          </a:prstGeom>
          <a:noFill/>
          <a:ln w="9525">
            <a:noFill/>
            <a:miter lim="800000"/>
          </a:ln>
        </p:spPr>
        <p:txBody>
          <a:bodyPr>
            <a:spAutoFit/>
          </a:bodyPr>
          <a:lstStyle/>
          <a:p>
            <a:pPr>
              <a:spcBef>
                <a:spcPct val="50000"/>
              </a:spcBef>
            </a:pPr>
            <a:r>
              <a:rPr lang="en-US" altLang="zh-CN"/>
              <a:t>⑴ </a:t>
            </a:r>
            <a:r>
              <a:rPr lang="zh-CN" altLang="en-US"/>
              <a:t>将测量数据列表。</a:t>
            </a:r>
            <a:endParaRPr lang="zh-CN" altLang="en-US"/>
          </a:p>
        </p:txBody>
      </p:sp>
      <p:grpSp>
        <p:nvGrpSpPr>
          <p:cNvPr id="2" name="Group 47"/>
          <p:cNvGrpSpPr/>
          <p:nvPr/>
        </p:nvGrpSpPr>
        <p:grpSpPr bwMode="auto">
          <a:xfrm>
            <a:off x="566738" y="3550444"/>
            <a:ext cx="7848600" cy="800100"/>
            <a:chOff x="426" y="3161"/>
            <a:chExt cx="4944" cy="672"/>
          </a:xfrm>
        </p:grpSpPr>
        <p:sp>
          <p:nvSpPr>
            <p:cNvPr id="65544" name="Rectangle 8"/>
            <p:cNvSpPr>
              <a:spLocks noChangeArrowheads="1"/>
            </p:cNvSpPr>
            <p:nvPr/>
          </p:nvSpPr>
          <p:spPr bwMode="auto">
            <a:xfrm>
              <a:off x="4820" y="3497"/>
              <a:ext cx="550" cy="336"/>
            </a:xfrm>
            <a:prstGeom prst="rect">
              <a:avLst/>
            </a:prstGeom>
            <a:noFill/>
            <a:ln w="9525">
              <a:noFill/>
              <a:miter lim="800000"/>
            </a:ln>
          </p:spPr>
          <p:txBody>
            <a:bodyPr anchor="ctr"/>
            <a:lstStyle/>
            <a:p>
              <a:r>
                <a:rPr lang="en-US" altLang="zh-CN" sz="1800">
                  <a:latin typeface="宋体" panose="02010600030101010101" pitchFamily="2" charset="-122"/>
                </a:rPr>
                <a:t>70.1</a:t>
              </a:r>
              <a:endParaRPr lang="en-US" altLang="zh-CN" sz="1800">
                <a:latin typeface="宋体" panose="02010600030101010101" pitchFamily="2" charset="-122"/>
              </a:endParaRPr>
            </a:p>
          </p:txBody>
        </p:sp>
        <p:sp>
          <p:nvSpPr>
            <p:cNvPr id="65545" name="Rectangle 9"/>
            <p:cNvSpPr>
              <a:spLocks noChangeArrowheads="1"/>
            </p:cNvSpPr>
            <p:nvPr/>
          </p:nvSpPr>
          <p:spPr bwMode="auto">
            <a:xfrm>
              <a:off x="4272" y="3497"/>
              <a:ext cx="548" cy="336"/>
            </a:xfrm>
            <a:prstGeom prst="rect">
              <a:avLst/>
            </a:prstGeom>
            <a:noFill/>
            <a:ln w="9525">
              <a:noFill/>
              <a:miter lim="800000"/>
            </a:ln>
          </p:spPr>
          <p:txBody>
            <a:bodyPr anchor="ctr"/>
            <a:lstStyle/>
            <a:p>
              <a:r>
                <a:rPr lang="en-US" altLang="zh-CN" sz="1800">
                  <a:latin typeface="宋体" panose="02010600030101010101" pitchFamily="2" charset="-122"/>
                </a:rPr>
                <a:t>59.9</a:t>
              </a:r>
              <a:endParaRPr lang="en-US" altLang="zh-CN" sz="1800">
                <a:latin typeface="宋体" panose="02010600030101010101" pitchFamily="2" charset="-122"/>
              </a:endParaRPr>
            </a:p>
          </p:txBody>
        </p:sp>
        <p:sp>
          <p:nvSpPr>
            <p:cNvPr id="65546" name="Rectangle 10"/>
            <p:cNvSpPr>
              <a:spLocks noChangeArrowheads="1"/>
            </p:cNvSpPr>
            <p:nvPr/>
          </p:nvSpPr>
          <p:spPr bwMode="auto">
            <a:xfrm>
              <a:off x="3722" y="3497"/>
              <a:ext cx="550" cy="336"/>
            </a:xfrm>
            <a:prstGeom prst="rect">
              <a:avLst/>
            </a:prstGeom>
            <a:noFill/>
            <a:ln w="9525">
              <a:noFill/>
              <a:miter lim="800000"/>
            </a:ln>
          </p:spPr>
          <p:txBody>
            <a:bodyPr anchor="ctr"/>
            <a:lstStyle/>
            <a:p>
              <a:r>
                <a:rPr lang="en-US" altLang="zh-CN" sz="1800">
                  <a:latin typeface="宋体" panose="02010600030101010101" pitchFamily="2" charset="-122"/>
                </a:rPr>
                <a:t>49.8</a:t>
              </a:r>
              <a:endParaRPr lang="en-US" altLang="zh-CN" sz="1800">
                <a:latin typeface="宋体" panose="02010600030101010101" pitchFamily="2" charset="-122"/>
              </a:endParaRPr>
            </a:p>
          </p:txBody>
        </p:sp>
        <p:sp>
          <p:nvSpPr>
            <p:cNvPr id="65547" name="Rectangle 11"/>
            <p:cNvSpPr>
              <a:spLocks noChangeArrowheads="1"/>
            </p:cNvSpPr>
            <p:nvPr/>
          </p:nvSpPr>
          <p:spPr bwMode="auto">
            <a:xfrm>
              <a:off x="3172" y="3497"/>
              <a:ext cx="550" cy="336"/>
            </a:xfrm>
            <a:prstGeom prst="rect">
              <a:avLst/>
            </a:prstGeom>
            <a:noFill/>
            <a:ln w="9525">
              <a:noFill/>
              <a:miter lim="800000"/>
            </a:ln>
          </p:spPr>
          <p:txBody>
            <a:bodyPr anchor="ctr"/>
            <a:lstStyle/>
            <a:p>
              <a:r>
                <a:rPr lang="en-US" altLang="zh-CN" sz="1800">
                  <a:latin typeface="宋体" panose="02010600030101010101" pitchFamily="2" charset="-122"/>
                </a:rPr>
                <a:t>40.1</a:t>
              </a:r>
              <a:endParaRPr lang="en-US" altLang="zh-CN" sz="1800">
                <a:latin typeface="宋体" panose="02010600030101010101" pitchFamily="2" charset="-122"/>
              </a:endParaRPr>
            </a:p>
          </p:txBody>
        </p:sp>
        <p:sp>
          <p:nvSpPr>
            <p:cNvPr id="65548" name="Rectangle 12"/>
            <p:cNvSpPr>
              <a:spLocks noChangeArrowheads="1"/>
            </p:cNvSpPr>
            <p:nvPr/>
          </p:nvSpPr>
          <p:spPr bwMode="auto">
            <a:xfrm>
              <a:off x="2624" y="3497"/>
              <a:ext cx="548" cy="336"/>
            </a:xfrm>
            <a:prstGeom prst="rect">
              <a:avLst/>
            </a:prstGeom>
            <a:noFill/>
            <a:ln w="9525">
              <a:noFill/>
              <a:miter lim="800000"/>
            </a:ln>
          </p:spPr>
          <p:txBody>
            <a:bodyPr anchor="ctr"/>
            <a:lstStyle/>
            <a:p>
              <a:r>
                <a:rPr lang="en-US" altLang="zh-CN" sz="1800">
                  <a:latin typeface="宋体" panose="02010600030101010101" pitchFamily="2" charset="-122"/>
                </a:rPr>
                <a:t>30.3</a:t>
              </a:r>
              <a:endParaRPr lang="en-US" altLang="zh-CN" sz="1800">
                <a:latin typeface="宋体" panose="02010600030101010101" pitchFamily="2" charset="-122"/>
              </a:endParaRPr>
            </a:p>
          </p:txBody>
        </p:sp>
        <p:sp>
          <p:nvSpPr>
            <p:cNvPr id="65549" name="Rectangle 13"/>
            <p:cNvSpPr>
              <a:spLocks noChangeArrowheads="1"/>
            </p:cNvSpPr>
            <p:nvPr/>
          </p:nvSpPr>
          <p:spPr bwMode="auto">
            <a:xfrm>
              <a:off x="2074" y="3497"/>
              <a:ext cx="550" cy="336"/>
            </a:xfrm>
            <a:prstGeom prst="rect">
              <a:avLst/>
            </a:prstGeom>
            <a:noFill/>
            <a:ln w="9525">
              <a:noFill/>
              <a:miter lim="800000"/>
            </a:ln>
          </p:spPr>
          <p:txBody>
            <a:bodyPr anchor="ctr"/>
            <a:lstStyle/>
            <a:p>
              <a:r>
                <a:rPr lang="en-US" altLang="zh-CN" sz="1800">
                  <a:latin typeface="宋体" panose="02010600030101010101" pitchFamily="2" charset="-122"/>
                </a:rPr>
                <a:t>19.8</a:t>
              </a:r>
              <a:endParaRPr lang="en-US" altLang="zh-CN" sz="1800">
                <a:latin typeface="宋体" panose="02010600030101010101" pitchFamily="2" charset="-122"/>
              </a:endParaRPr>
            </a:p>
          </p:txBody>
        </p:sp>
        <p:sp>
          <p:nvSpPr>
            <p:cNvPr id="65550" name="Rectangle 14"/>
            <p:cNvSpPr>
              <a:spLocks noChangeArrowheads="1"/>
            </p:cNvSpPr>
            <p:nvPr/>
          </p:nvSpPr>
          <p:spPr bwMode="auto">
            <a:xfrm>
              <a:off x="1524" y="3497"/>
              <a:ext cx="550" cy="336"/>
            </a:xfrm>
            <a:prstGeom prst="rect">
              <a:avLst/>
            </a:prstGeom>
            <a:noFill/>
            <a:ln w="9525">
              <a:noFill/>
              <a:miter lim="800000"/>
            </a:ln>
          </p:spPr>
          <p:txBody>
            <a:bodyPr anchor="ctr"/>
            <a:lstStyle/>
            <a:p>
              <a:r>
                <a:rPr lang="en-US" altLang="zh-CN" sz="1800">
                  <a:latin typeface="宋体" panose="02010600030101010101" pitchFamily="2" charset="-122"/>
                </a:rPr>
                <a:t>10.2</a:t>
              </a:r>
              <a:endParaRPr lang="en-US" altLang="zh-CN" sz="1800">
                <a:latin typeface="宋体" panose="02010600030101010101" pitchFamily="2" charset="-122"/>
              </a:endParaRPr>
            </a:p>
          </p:txBody>
        </p:sp>
        <p:sp>
          <p:nvSpPr>
            <p:cNvPr id="65551" name="Rectangle 15"/>
            <p:cNvSpPr>
              <a:spLocks noChangeArrowheads="1"/>
            </p:cNvSpPr>
            <p:nvPr/>
          </p:nvSpPr>
          <p:spPr bwMode="auto">
            <a:xfrm>
              <a:off x="976" y="3497"/>
              <a:ext cx="548" cy="336"/>
            </a:xfrm>
            <a:prstGeom prst="rect">
              <a:avLst/>
            </a:prstGeom>
            <a:noFill/>
            <a:ln w="9525">
              <a:noFill/>
              <a:miter lim="800000"/>
            </a:ln>
          </p:spPr>
          <p:txBody>
            <a:bodyPr anchor="ctr"/>
            <a:lstStyle/>
            <a:p>
              <a:r>
                <a:rPr lang="en-US" altLang="zh-CN" sz="1800">
                  <a:latin typeface="宋体" panose="02010600030101010101" pitchFamily="2" charset="-122"/>
                </a:rPr>
                <a:t>0.0</a:t>
              </a:r>
              <a:endParaRPr lang="en-US" altLang="zh-CN" sz="1800">
                <a:latin typeface="宋体" panose="02010600030101010101" pitchFamily="2" charset="-122"/>
              </a:endParaRPr>
            </a:p>
          </p:txBody>
        </p:sp>
        <p:sp>
          <p:nvSpPr>
            <p:cNvPr id="65552" name="Rectangle 16"/>
            <p:cNvSpPr>
              <a:spLocks noChangeArrowheads="1"/>
            </p:cNvSpPr>
            <p:nvPr/>
          </p:nvSpPr>
          <p:spPr bwMode="auto">
            <a:xfrm>
              <a:off x="426" y="3497"/>
              <a:ext cx="550" cy="336"/>
            </a:xfrm>
            <a:prstGeom prst="rect">
              <a:avLst/>
            </a:prstGeom>
            <a:noFill/>
            <a:ln w="9525">
              <a:noFill/>
              <a:miter lim="800000"/>
            </a:ln>
          </p:spPr>
          <p:txBody>
            <a:bodyPr anchor="ctr"/>
            <a:lstStyle/>
            <a:p>
              <a:r>
                <a:rPr lang="en-US" altLang="zh-CN" sz="1800">
                  <a:solidFill>
                    <a:srgbClr val="A50021"/>
                  </a:solidFill>
                  <a:latin typeface="宋体" panose="02010600030101010101" pitchFamily="2" charset="-122"/>
                </a:rPr>
                <a:t>X</a:t>
              </a:r>
              <a:endParaRPr lang="en-US" altLang="zh-CN" sz="1800">
                <a:solidFill>
                  <a:srgbClr val="A50021"/>
                </a:solidFill>
                <a:latin typeface="宋体" panose="02010600030101010101" pitchFamily="2" charset="-122"/>
              </a:endParaRPr>
            </a:p>
          </p:txBody>
        </p:sp>
        <p:sp>
          <p:nvSpPr>
            <p:cNvPr id="65553" name="Rectangle 17"/>
            <p:cNvSpPr>
              <a:spLocks noChangeArrowheads="1"/>
            </p:cNvSpPr>
            <p:nvPr/>
          </p:nvSpPr>
          <p:spPr bwMode="auto">
            <a:xfrm>
              <a:off x="4820" y="3161"/>
              <a:ext cx="550" cy="336"/>
            </a:xfrm>
            <a:prstGeom prst="rect">
              <a:avLst/>
            </a:prstGeom>
            <a:noFill/>
            <a:ln w="9525">
              <a:noFill/>
              <a:miter lim="800000"/>
            </a:ln>
          </p:spPr>
          <p:txBody>
            <a:bodyPr anchor="ctr"/>
            <a:lstStyle/>
            <a:p>
              <a:r>
                <a:rPr lang="en-US" altLang="zh-CN" sz="1800">
                  <a:latin typeface="宋体" panose="02010600030101010101" pitchFamily="2" charset="-122"/>
                </a:rPr>
                <a:t>7.00</a:t>
              </a:r>
              <a:endParaRPr lang="en-US" altLang="zh-CN" sz="1800">
                <a:latin typeface="宋体" panose="02010600030101010101" pitchFamily="2" charset="-122"/>
              </a:endParaRPr>
            </a:p>
          </p:txBody>
        </p:sp>
        <p:sp>
          <p:nvSpPr>
            <p:cNvPr id="65554" name="Rectangle 18"/>
            <p:cNvSpPr>
              <a:spLocks noChangeArrowheads="1"/>
            </p:cNvSpPr>
            <p:nvPr/>
          </p:nvSpPr>
          <p:spPr bwMode="auto">
            <a:xfrm>
              <a:off x="4272" y="3161"/>
              <a:ext cx="548" cy="336"/>
            </a:xfrm>
            <a:prstGeom prst="rect">
              <a:avLst/>
            </a:prstGeom>
            <a:noFill/>
            <a:ln w="9525">
              <a:noFill/>
              <a:miter lim="800000"/>
            </a:ln>
          </p:spPr>
          <p:txBody>
            <a:bodyPr anchor="ctr"/>
            <a:lstStyle/>
            <a:p>
              <a:r>
                <a:rPr lang="en-US" altLang="zh-CN" sz="1800">
                  <a:latin typeface="宋体" panose="02010600030101010101" pitchFamily="2" charset="-122"/>
                </a:rPr>
                <a:t>6.00</a:t>
              </a:r>
              <a:endParaRPr lang="en-US" altLang="zh-CN" sz="1800">
                <a:latin typeface="宋体" panose="02010600030101010101" pitchFamily="2" charset="-122"/>
              </a:endParaRPr>
            </a:p>
          </p:txBody>
        </p:sp>
        <p:sp>
          <p:nvSpPr>
            <p:cNvPr id="65555" name="Rectangle 19"/>
            <p:cNvSpPr>
              <a:spLocks noChangeArrowheads="1"/>
            </p:cNvSpPr>
            <p:nvPr/>
          </p:nvSpPr>
          <p:spPr bwMode="auto">
            <a:xfrm>
              <a:off x="3722" y="3161"/>
              <a:ext cx="550" cy="336"/>
            </a:xfrm>
            <a:prstGeom prst="rect">
              <a:avLst/>
            </a:prstGeom>
            <a:noFill/>
            <a:ln w="9525">
              <a:noFill/>
              <a:miter lim="800000"/>
            </a:ln>
          </p:spPr>
          <p:txBody>
            <a:bodyPr anchor="ctr"/>
            <a:lstStyle/>
            <a:p>
              <a:r>
                <a:rPr lang="en-US" altLang="zh-CN" sz="1800">
                  <a:latin typeface="宋体" panose="02010600030101010101" pitchFamily="2" charset="-122"/>
                </a:rPr>
                <a:t>5.00</a:t>
              </a:r>
              <a:endParaRPr lang="en-US" altLang="zh-CN" sz="1800">
                <a:latin typeface="宋体" panose="02010600030101010101" pitchFamily="2" charset="-122"/>
              </a:endParaRPr>
            </a:p>
          </p:txBody>
        </p:sp>
        <p:sp>
          <p:nvSpPr>
            <p:cNvPr id="65556" name="Rectangle 20"/>
            <p:cNvSpPr>
              <a:spLocks noChangeArrowheads="1"/>
            </p:cNvSpPr>
            <p:nvPr/>
          </p:nvSpPr>
          <p:spPr bwMode="auto">
            <a:xfrm>
              <a:off x="3172" y="3161"/>
              <a:ext cx="550" cy="336"/>
            </a:xfrm>
            <a:prstGeom prst="rect">
              <a:avLst/>
            </a:prstGeom>
            <a:noFill/>
            <a:ln w="9525">
              <a:noFill/>
              <a:miter lim="800000"/>
            </a:ln>
          </p:spPr>
          <p:txBody>
            <a:bodyPr anchor="ctr"/>
            <a:lstStyle/>
            <a:p>
              <a:r>
                <a:rPr lang="en-US" altLang="zh-CN" sz="1800">
                  <a:latin typeface="宋体" panose="02010600030101010101" pitchFamily="2" charset="-122"/>
                </a:rPr>
                <a:t>4.00</a:t>
              </a:r>
              <a:endParaRPr lang="en-US" altLang="zh-CN" sz="1800">
                <a:latin typeface="宋体" panose="02010600030101010101" pitchFamily="2" charset="-122"/>
              </a:endParaRPr>
            </a:p>
          </p:txBody>
        </p:sp>
        <p:sp>
          <p:nvSpPr>
            <p:cNvPr id="65557" name="Rectangle 21"/>
            <p:cNvSpPr>
              <a:spLocks noChangeArrowheads="1"/>
            </p:cNvSpPr>
            <p:nvPr/>
          </p:nvSpPr>
          <p:spPr bwMode="auto">
            <a:xfrm>
              <a:off x="2624" y="3161"/>
              <a:ext cx="548" cy="336"/>
            </a:xfrm>
            <a:prstGeom prst="rect">
              <a:avLst/>
            </a:prstGeom>
            <a:noFill/>
            <a:ln w="9525">
              <a:noFill/>
              <a:miter lim="800000"/>
            </a:ln>
          </p:spPr>
          <p:txBody>
            <a:bodyPr anchor="ctr"/>
            <a:lstStyle/>
            <a:p>
              <a:r>
                <a:rPr lang="en-US" altLang="zh-CN" sz="1800">
                  <a:latin typeface="宋体" panose="02010600030101010101" pitchFamily="2" charset="-122"/>
                </a:rPr>
                <a:t>3.00</a:t>
              </a:r>
              <a:endParaRPr lang="en-US" altLang="zh-CN" sz="1800">
                <a:latin typeface="宋体" panose="02010600030101010101" pitchFamily="2" charset="-122"/>
              </a:endParaRPr>
            </a:p>
          </p:txBody>
        </p:sp>
        <p:sp>
          <p:nvSpPr>
            <p:cNvPr id="65558" name="Rectangle 22"/>
            <p:cNvSpPr>
              <a:spLocks noChangeArrowheads="1"/>
            </p:cNvSpPr>
            <p:nvPr/>
          </p:nvSpPr>
          <p:spPr bwMode="auto">
            <a:xfrm>
              <a:off x="2074" y="3161"/>
              <a:ext cx="550" cy="336"/>
            </a:xfrm>
            <a:prstGeom prst="rect">
              <a:avLst/>
            </a:prstGeom>
            <a:noFill/>
            <a:ln w="9525">
              <a:noFill/>
              <a:miter lim="800000"/>
            </a:ln>
          </p:spPr>
          <p:txBody>
            <a:bodyPr anchor="ctr"/>
            <a:lstStyle/>
            <a:p>
              <a:r>
                <a:rPr lang="en-US" altLang="zh-CN" sz="1800">
                  <a:latin typeface="宋体" panose="02010600030101010101" pitchFamily="2" charset="-122"/>
                </a:rPr>
                <a:t>2.00</a:t>
              </a:r>
              <a:endParaRPr lang="en-US" altLang="zh-CN" sz="1800">
                <a:latin typeface="宋体" panose="02010600030101010101" pitchFamily="2" charset="-122"/>
              </a:endParaRPr>
            </a:p>
          </p:txBody>
        </p:sp>
        <p:sp>
          <p:nvSpPr>
            <p:cNvPr id="65559" name="Rectangle 23"/>
            <p:cNvSpPr>
              <a:spLocks noChangeArrowheads="1"/>
            </p:cNvSpPr>
            <p:nvPr/>
          </p:nvSpPr>
          <p:spPr bwMode="auto">
            <a:xfrm>
              <a:off x="1524" y="3161"/>
              <a:ext cx="550" cy="336"/>
            </a:xfrm>
            <a:prstGeom prst="rect">
              <a:avLst/>
            </a:prstGeom>
            <a:noFill/>
            <a:ln w="9525">
              <a:noFill/>
              <a:miter lim="800000"/>
            </a:ln>
          </p:spPr>
          <p:txBody>
            <a:bodyPr anchor="ctr"/>
            <a:lstStyle/>
            <a:p>
              <a:r>
                <a:rPr lang="en-US" altLang="zh-CN" sz="1800">
                  <a:latin typeface="宋体" panose="02010600030101010101" pitchFamily="2" charset="-122"/>
                </a:rPr>
                <a:t>1.00</a:t>
              </a:r>
              <a:endParaRPr lang="en-US" altLang="zh-CN" sz="1800">
                <a:latin typeface="宋体" panose="02010600030101010101" pitchFamily="2" charset="-122"/>
              </a:endParaRPr>
            </a:p>
          </p:txBody>
        </p:sp>
        <p:sp>
          <p:nvSpPr>
            <p:cNvPr id="65560" name="Rectangle 24"/>
            <p:cNvSpPr>
              <a:spLocks noChangeArrowheads="1"/>
            </p:cNvSpPr>
            <p:nvPr/>
          </p:nvSpPr>
          <p:spPr bwMode="auto">
            <a:xfrm>
              <a:off x="976" y="3161"/>
              <a:ext cx="548" cy="336"/>
            </a:xfrm>
            <a:prstGeom prst="rect">
              <a:avLst/>
            </a:prstGeom>
            <a:noFill/>
            <a:ln w="9525">
              <a:noFill/>
              <a:miter lim="800000"/>
            </a:ln>
          </p:spPr>
          <p:txBody>
            <a:bodyPr anchor="ctr"/>
            <a:lstStyle/>
            <a:p>
              <a:r>
                <a:rPr lang="en-US" altLang="zh-CN" sz="1800">
                  <a:latin typeface="宋体" panose="02010600030101010101" pitchFamily="2" charset="-122"/>
                </a:rPr>
                <a:t>0.00</a:t>
              </a:r>
              <a:endParaRPr lang="en-US" altLang="zh-CN" sz="1800">
                <a:latin typeface="宋体" panose="02010600030101010101" pitchFamily="2" charset="-122"/>
              </a:endParaRPr>
            </a:p>
          </p:txBody>
        </p:sp>
        <p:sp>
          <p:nvSpPr>
            <p:cNvPr id="65561" name="Rectangle 25"/>
            <p:cNvSpPr>
              <a:spLocks noChangeArrowheads="1"/>
            </p:cNvSpPr>
            <p:nvPr/>
          </p:nvSpPr>
          <p:spPr bwMode="auto">
            <a:xfrm>
              <a:off x="426" y="3161"/>
              <a:ext cx="550" cy="336"/>
            </a:xfrm>
            <a:prstGeom prst="rect">
              <a:avLst/>
            </a:prstGeom>
            <a:noFill/>
            <a:ln w="9525">
              <a:noFill/>
              <a:miter lim="800000"/>
            </a:ln>
          </p:spPr>
          <p:txBody>
            <a:bodyPr anchor="ctr"/>
            <a:lstStyle/>
            <a:p>
              <a:r>
                <a:rPr lang="en-US" altLang="zh-CN" sz="1800" i="1">
                  <a:solidFill>
                    <a:srgbClr val="A50021"/>
                  </a:solidFill>
                  <a:latin typeface="宋体" panose="02010600030101010101" pitchFamily="2" charset="-122"/>
                </a:rPr>
                <a:t>N</a:t>
              </a:r>
              <a:endParaRPr lang="en-US" altLang="zh-CN" sz="1800">
                <a:solidFill>
                  <a:srgbClr val="A50021"/>
                </a:solidFill>
                <a:latin typeface="宋体" panose="02010600030101010101" pitchFamily="2" charset="-122"/>
              </a:endParaRPr>
            </a:p>
          </p:txBody>
        </p:sp>
        <p:sp>
          <p:nvSpPr>
            <p:cNvPr id="65562" name="Line 26"/>
            <p:cNvSpPr>
              <a:spLocks noChangeShapeType="1"/>
            </p:cNvSpPr>
            <p:nvPr/>
          </p:nvSpPr>
          <p:spPr bwMode="auto">
            <a:xfrm>
              <a:off x="426" y="3497"/>
              <a:ext cx="2198" cy="0"/>
            </a:xfrm>
            <a:prstGeom prst="line">
              <a:avLst/>
            </a:prstGeom>
            <a:noFill/>
            <a:ln w="12700">
              <a:solidFill>
                <a:schemeClr val="tx1"/>
              </a:solidFill>
              <a:round/>
            </a:ln>
          </p:spPr>
          <p:txBody>
            <a:bodyPr/>
            <a:lstStyle/>
            <a:p>
              <a:endParaRPr lang="zh-CN" altLang="en-US"/>
            </a:p>
          </p:txBody>
        </p:sp>
        <p:sp>
          <p:nvSpPr>
            <p:cNvPr id="65563" name="Line 27"/>
            <p:cNvSpPr>
              <a:spLocks noChangeShapeType="1"/>
            </p:cNvSpPr>
            <p:nvPr/>
          </p:nvSpPr>
          <p:spPr bwMode="auto">
            <a:xfrm>
              <a:off x="426" y="3161"/>
              <a:ext cx="0" cy="672"/>
            </a:xfrm>
            <a:prstGeom prst="line">
              <a:avLst/>
            </a:prstGeom>
            <a:noFill/>
            <a:ln w="12700" cap="sq">
              <a:solidFill>
                <a:schemeClr val="tx1"/>
              </a:solidFill>
              <a:round/>
            </a:ln>
          </p:spPr>
          <p:txBody>
            <a:bodyPr/>
            <a:lstStyle/>
            <a:p>
              <a:endParaRPr lang="zh-CN" altLang="en-US"/>
            </a:p>
          </p:txBody>
        </p:sp>
        <p:sp>
          <p:nvSpPr>
            <p:cNvPr id="65564" name="Line 28"/>
            <p:cNvSpPr>
              <a:spLocks noChangeShapeType="1"/>
            </p:cNvSpPr>
            <p:nvPr/>
          </p:nvSpPr>
          <p:spPr bwMode="auto">
            <a:xfrm>
              <a:off x="976" y="3161"/>
              <a:ext cx="0" cy="672"/>
            </a:xfrm>
            <a:prstGeom prst="line">
              <a:avLst/>
            </a:prstGeom>
            <a:noFill/>
            <a:ln w="12700">
              <a:solidFill>
                <a:schemeClr val="tx1"/>
              </a:solidFill>
              <a:round/>
            </a:ln>
          </p:spPr>
          <p:txBody>
            <a:bodyPr/>
            <a:lstStyle/>
            <a:p>
              <a:endParaRPr lang="zh-CN" altLang="en-US"/>
            </a:p>
          </p:txBody>
        </p:sp>
        <p:sp>
          <p:nvSpPr>
            <p:cNvPr id="65565" name="Line 29"/>
            <p:cNvSpPr>
              <a:spLocks noChangeShapeType="1"/>
            </p:cNvSpPr>
            <p:nvPr/>
          </p:nvSpPr>
          <p:spPr bwMode="auto">
            <a:xfrm>
              <a:off x="1524" y="3161"/>
              <a:ext cx="0" cy="672"/>
            </a:xfrm>
            <a:prstGeom prst="line">
              <a:avLst/>
            </a:prstGeom>
            <a:noFill/>
            <a:ln w="12700">
              <a:solidFill>
                <a:schemeClr val="tx1"/>
              </a:solidFill>
              <a:round/>
            </a:ln>
          </p:spPr>
          <p:txBody>
            <a:bodyPr/>
            <a:lstStyle/>
            <a:p>
              <a:endParaRPr lang="zh-CN" altLang="en-US"/>
            </a:p>
          </p:txBody>
        </p:sp>
        <p:sp>
          <p:nvSpPr>
            <p:cNvPr id="65566" name="Line 30"/>
            <p:cNvSpPr>
              <a:spLocks noChangeShapeType="1"/>
            </p:cNvSpPr>
            <p:nvPr/>
          </p:nvSpPr>
          <p:spPr bwMode="auto">
            <a:xfrm>
              <a:off x="2074" y="3161"/>
              <a:ext cx="0" cy="672"/>
            </a:xfrm>
            <a:prstGeom prst="line">
              <a:avLst/>
            </a:prstGeom>
            <a:noFill/>
            <a:ln w="12700">
              <a:solidFill>
                <a:schemeClr val="tx1"/>
              </a:solidFill>
              <a:round/>
            </a:ln>
          </p:spPr>
          <p:txBody>
            <a:bodyPr/>
            <a:lstStyle/>
            <a:p>
              <a:endParaRPr lang="zh-CN" altLang="en-US"/>
            </a:p>
          </p:txBody>
        </p:sp>
        <p:sp>
          <p:nvSpPr>
            <p:cNvPr id="65567" name="Line 31"/>
            <p:cNvSpPr>
              <a:spLocks noChangeShapeType="1"/>
            </p:cNvSpPr>
            <p:nvPr/>
          </p:nvSpPr>
          <p:spPr bwMode="auto">
            <a:xfrm>
              <a:off x="2624" y="3161"/>
              <a:ext cx="0" cy="336"/>
            </a:xfrm>
            <a:prstGeom prst="line">
              <a:avLst/>
            </a:prstGeom>
            <a:noFill/>
            <a:ln w="12700">
              <a:solidFill>
                <a:schemeClr val="tx1"/>
              </a:solidFill>
              <a:round/>
            </a:ln>
          </p:spPr>
          <p:txBody>
            <a:bodyPr/>
            <a:lstStyle/>
            <a:p>
              <a:endParaRPr lang="zh-CN" altLang="en-US"/>
            </a:p>
          </p:txBody>
        </p:sp>
        <p:sp>
          <p:nvSpPr>
            <p:cNvPr id="65568" name="Line 32"/>
            <p:cNvSpPr>
              <a:spLocks noChangeShapeType="1"/>
            </p:cNvSpPr>
            <p:nvPr/>
          </p:nvSpPr>
          <p:spPr bwMode="auto">
            <a:xfrm>
              <a:off x="3172" y="3161"/>
              <a:ext cx="0" cy="336"/>
            </a:xfrm>
            <a:prstGeom prst="line">
              <a:avLst/>
            </a:prstGeom>
            <a:noFill/>
            <a:ln w="12700">
              <a:solidFill>
                <a:schemeClr val="tx1"/>
              </a:solidFill>
              <a:round/>
            </a:ln>
          </p:spPr>
          <p:txBody>
            <a:bodyPr/>
            <a:lstStyle/>
            <a:p>
              <a:endParaRPr lang="zh-CN" altLang="en-US"/>
            </a:p>
          </p:txBody>
        </p:sp>
        <p:sp>
          <p:nvSpPr>
            <p:cNvPr id="65569" name="Line 33"/>
            <p:cNvSpPr>
              <a:spLocks noChangeShapeType="1"/>
            </p:cNvSpPr>
            <p:nvPr/>
          </p:nvSpPr>
          <p:spPr bwMode="auto">
            <a:xfrm>
              <a:off x="3722" y="3161"/>
              <a:ext cx="0" cy="672"/>
            </a:xfrm>
            <a:prstGeom prst="line">
              <a:avLst/>
            </a:prstGeom>
            <a:noFill/>
            <a:ln w="12700">
              <a:solidFill>
                <a:schemeClr val="tx1"/>
              </a:solidFill>
              <a:round/>
            </a:ln>
          </p:spPr>
          <p:txBody>
            <a:bodyPr/>
            <a:lstStyle/>
            <a:p>
              <a:endParaRPr lang="zh-CN" altLang="en-US"/>
            </a:p>
          </p:txBody>
        </p:sp>
        <p:sp>
          <p:nvSpPr>
            <p:cNvPr id="65570" name="Line 34"/>
            <p:cNvSpPr>
              <a:spLocks noChangeShapeType="1"/>
            </p:cNvSpPr>
            <p:nvPr/>
          </p:nvSpPr>
          <p:spPr bwMode="auto">
            <a:xfrm>
              <a:off x="4272" y="3161"/>
              <a:ext cx="0" cy="672"/>
            </a:xfrm>
            <a:prstGeom prst="line">
              <a:avLst/>
            </a:prstGeom>
            <a:noFill/>
            <a:ln w="12700">
              <a:solidFill>
                <a:schemeClr val="tx1"/>
              </a:solidFill>
              <a:round/>
            </a:ln>
          </p:spPr>
          <p:txBody>
            <a:bodyPr/>
            <a:lstStyle/>
            <a:p>
              <a:endParaRPr lang="zh-CN" altLang="en-US"/>
            </a:p>
          </p:txBody>
        </p:sp>
        <p:sp>
          <p:nvSpPr>
            <p:cNvPr id="65571" name="Line 35"/>
            <p:cNvSpPr>
              <a:spLocks noChangeShapeType="1"/>
            </p:cNvSpPr>
            <p:nvPr/>
          </p:nvSpPr>
          <p:spPr bwMode="auto">
            <a:xfrm>
              <a:off x="4820" y="3161"/>
              <a:ext cx="0" cy="672"/>
            </a:xfrm>
            <a:prstGeom prst="line">
              <a:avLst/>
            </a:prstGeom>
            <a:noFill/>
            <a:ln w="12700">
              <a:solidFill>
                <a:schemeClr val="tx1"/>
              </a:solidFill>
              <a:round/>
            </a:ln>
          </p:spPr>
          <p:txBody>
            <a:bodyPr/>
            <a:lstStyle/>
            <a:p>
              <a:endParaRPr lang="zh-CN" altLang="en-US"/>
            </a:p>
          </p:txBody>
        </p:sp>
        <p:sp>
          <p:nvSpPr>
            <p:cNvPr id="65572" name="Line 36"/>
            <p:cNvSpPr>
              <a:spLocks noChangeShapeType="1"/>
            </p:cNvSpPr>
            <p:nvPr/>
          </p:nvSpPr>
          <p:spPr bwMode="auto">
            <a:xfrm>
              <a:off x="5370" y="3161"/>
              <a:ext cx="0" cy="672"/>
            </a:xfrm>
            <a:prstGeom prst="line">
              <a:avLst/>
            </a:prstGeom>
            <a:noFill/>
            <a:ln w="12700" cap="sq">
              <a:solidFill>
                <a:schemeClr val="tx1"/>
              </a:solidFill>
              <a:round/>
            </a:ln>
          </p:spPr>
          <p:txBody>
            <a:bodyPr/>
            <a:lstStyle/>
            <a:p>
              <a:endParaRPr lang="zh-CN" altLang="en-US"/>
            </a:p>
          </p:txBody>
        </p:sp>
        <p:sp>
          <p:nvSpPr>
            <p:cNvPr id="65573" name="Line 37"/>
            <p:cNvSpPr>
              <a:spLocks noChangeShapeType="1"/>
            </p:cNvSpPr>
            <p:nvPr/>
          </p:nvSpPr>
          <p:spPr bwMode="auto">
            <a:xfrm>
              <a:off x="3172" y="3497"/>
              <a:ext cx="2198" cy="0"/>
            </a:xfrm>
            <a:prstGeom prst="line">
              <a:avLst/>
            </a:prstGeom>
            <a:noFill/>
            <a:ln w="12700">
              <a:solidFill>
                <a:schemeClr val="tx1"/>
              </a:solidFill>
              <a:round/>
            </a:ln>
          </p:spPr>
          <p:txBody>
            <a:bodyPr/>
            <a:lstStyle/>
            <a:p>
              <a:endParaRPr lang="zh-CN" altLang="en-US"/>
            </a:p>
          </p:txBody>
        </p:sp>
        <p:sp>
          <p:nvSpPr>
            <p:cNvPr id="65574" name="Line 38"/>
            <p:cNvSpPr>
              <a:spLocks noChangeShapeType="1"/>
            </p:cNvSpPr>
            <p:nvPr/>
          </p:nvSpPr>
          <p:spPr bwMode="auto">
            <a:xfrm>
              <a:off x="2624" y="3497"/>
              <a:ext cx="548" cy="0"/>
            </a:xfrm>
            <a:prstGeom prst="line">
              <a:avLst/>
            </a:prstGeom>
            <a:noFill/>
            <a:ln w="12700" cap="sq">
              <a:solidFill>
                <a:schemeClr val="tx1"/>
              </a:solidFill>
              <a:round/>
            </a:ln>
          </p:spPr>
          <p:txBody>
            <a:bodyPr/>
            <a:lstStyle/>
            <a:p>
              <a:endParaRPr lang="zh-CN" altLang="en-US"/>
            </a:p>
          </p:txBody>
        </p:sp>
        <p:sp>
          <p:nvSpPr>
            <p:cNvPr id="65575" name="Line 39"/>
            <p:cNvSpPr>
              <a:spLocks noChangeShapeType="1"/>
            </p:cNvSpPr>
            <p:nvPr/>
          </p:nvSpPr>
          <p:spPr bwMode="auto">
            <a:xfrm>
              <a:off x="426" y="3833"/>
              <a:ext cx="4944" cy="0"/>
            </a:xfrm>
            <a:prstGeom prst="line">
              <a:avLst/>
            </a:prstGeom>
            <a:noFill/>
            <a:ln w="12700" cap="sq">
              <a:solidFill>
                <a:schemeClr val="tx1"/>
              </a:solidFill>
              <a:round/>
            </a:ln>
          </p:spPr>
          <p:txBody>
            <a:bodyPr/>
            <a:lstStyle/>
            <a:p>
              <a:endParaRPr lang="zh-CN" altLang="en-US"/>
            </a:p>
          </p:txBody>
        </p:sp>
        <p:sp>
          <p:nvSpPr>
            <p:cNvPr id="65576" name="Line 40"/>
            <p:cNvSpPr>
              <a:spLocks noChangeShapeType="1"/>
            </p:cNvSpPr>
            <p:nvPr/>
          </p:nvSpPr>
          <p:spPr bwMode="auto">
            <a:xfrm>
              <a:off x="2624" y="3497"/>
              <a:ext cx="0" cy="336"/>
            </a:xfrm>
            <a:prstGeom prst="line">
              <a:avLst/>
            </a:prstGeom>
            <a:noFill/>
            <a:ln w="12700" cap="sq">
              <a:solidFill>
                <a:schemeClr val="tx1"/>
              </a:solidFill>
              <a:round/>
            </a:ln>
          </p:spPr>
          <p:txBody>
            <a:bodyPr/>
            <a:lstStyle/>
            <a:p>
              <a:endParaRPr lang="zh-CN" altLang="en-US"/>
            </a:p>
          </p:txBody>
        </p:sp>
        <p:sp>
          <p:nvSpPr>
            <p:cNvPr id="65577" name="Line 41"/>
            <p:cNvSpPr>
              <a:spLocks noChangeShapeType="1"/>
            </p:cNvSpPr>
            <p:nvPr/>
          </p:nvSpPr>
          <p:spPr bwMode="auto">
            <a:xfrm>
              <a:off x="3172" y="3497"/>
              <a:ext cx="0" cy="336"/>
            </a:xfrm>
            <a:prstGeom prst="line">
              <a:avLst/>
            </a:prstGeom>
            <a:noFill/>
            <a:ln w="12700" cap="sq">
              <a:solidFill>
                <a:schemeClr val="tx1"/>
              </a:solidFill>
              <a:round/>
            </a:ln>
          </p:spPr>
          <p:txBody>
            <a:bodyPr/>
            <a:lstStyle/>
            <a:p>
              <a:endParaRPr lang="zh-CN" altLang="en-US"/>
            </a:p>
          </p:txBody>
        </p:sp>
        <p:sp>
          <p:nvSpPr>
            <p:cNvPr id="65578" name="Line 42"/>
            <p:cNvSpPr>
              <a:spLocks noChangeShapeType="1"/>
            </p:cNvSpPr>
            <p:nvPr/>
          </p:nvSpPr>
          <p:spPr bwMode="auto">
            <a:xfrm>
              <a:off x="426" y="3161"/>
              <a:ext cx="4944" cy="0"/>
            </a:xfrm>
            <a:prstGeom prst="line">
              <a:avLst/>
            </a:prstGeom>
            <a:noFill/>
            <a:ln w="12700" cap="sq">
              <a:solidFill>
                <a:schemeClr val="tx1"/>
              </a:solidFill>
              <a:round/>
            </a:ln>
          </p:spPr>
          <p:txBody>
            <a:bodyPr/>
            <a:lstStyle/>
            <a:p>
              <a:endParaRPr lang="zh-CN" altLang="en-US"/>
            </a:p>
          </p:txBody>
        </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0-#ppt_w/2"/>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5"/>
                                        </p:tgtEl>
                                        <p:attrNameLst>
                                          <p:attrName>style.visibility</p:attrName>
                                        </p:attrNameLst>
                                      </p:cBhvr>
                                      <p:to>
                                        <p:strVal val="visible"/>
                                      </p:to>
                                    </p:set>
                                    <p:anim calcmode="lin" valueType="num">
                                      <p:cBhvr additive="base">
                                        <p:cTn id="13" dur="500" fill="hold"/>
                                        <p:tgtEl>
                                          <p:spTgt spid="81925"/>
                                        </p:tgtEl>
                                        <p:attrNameLst>
                                          <p:attrName>ppt_x</p:attrName>
                                        </p:attrNameLst>
                                      </p:cBhvr>
                                      <p:tavLst>
                                        <p:tav tm="0">
                                          <p:val>
                                            <p:strVal val="#ppt_x"/>
                                          </p:val>
                                        </p:tav>
                                        <p:tav tm="100000">
                                          <p:val>
                                            <p:strVal val="#ppt_x"/>
                                          </p:val>
                                        </p:tav>
                                      </p:tavLst>
                                    </p:anim>
                                    <p:anim calcmode="lin" valueType="num">
                                      <p:cBhvr additive="base">
                                        <p:cTn id="14"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81926"/>
                                        </p:tgtEl>
                                        <p:attrNameLst>
                                          <p:attrName>style.visibility</p:attrName>
                                        </p:attrNameLst>
                                      </p:cBhvr>
                                      <p:to>
                                        <p:strVal val="visible"/>
                                      </p:to>
                                    </p:set>
                                    <p:anim calcmode="lin" valueType="num">
                                      <p:cBhvr additive="base">
                                        <p:cTn id="19" dur="500" fill="hold"/>
                                        <p:tgtEl>
                                          <p:spTgt spid="81926"/>
                                        </p:tgtEl>
                                        <p:attrNameLst>
                                          <p:attrName>ppt_x</p:attrName>
                                        </p:attrNameLst>
                                      </p:cBhvr>
                                      <p:tavLst>
                                        <p:tav tm="0">
                                          <p:val>
                                            <p:strVal val="1+#ppt_w/2"/>
                                          </p:val>
                                        </p:tav>
                                        <p:tav tm="100000">
                                          <p:val>
                                            <p:strVal val="#ppt_x"/>
                                          </p:val>
                                        </p:tav>
                                      </p:tavLst>
                                    </p:anim>
                                    <p:anim calcmode="lin" valueType="num">
                                      <p:cBhvr additive="base">
                                        <p:cTn id="20" dur="500" fill="hold"/>
                                        <p:tgtEl>
                                          <p:spTgt spid="819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p:bldP spid="81925" grpId="0" autoUpdateAnimBg="0"/>
      <p:bldP spid="8192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3"/>
          <p:cNvSpPr>
            <a:spLocks noGrp="1"/>
          </p:cNvSpPr>
          <p:nvPr>
            <p:ph type="sldNum" sz="quarter" idx="12"/>
          </p:nvPr>
        </p:nvSpPr>
        <p:spPr>
          <a:noFill/>
        </p:spPr>
        <p:txBody>
          <a:bodyPr/>
          <a:lstStyle/>
          <a:p>
            <a:fld id="{52290D58-DAD1-44D4-87CA-3EDD65607BD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0485" name="Text Box 2"/>
          <p:cNvSpPr txBox="1">
            <a:spLocks noChangeArrowheads="1"/>
          </p:cNvSpPr>
          <p:nvPr/>
        </p:nvSpPr>
        <p:spPr bwMode="auto">
          <a:xfrm>
            <a:off x="206375" y="2740819"/>
            <a:ext cx="8686800" cy="523220"/>
          </a:xfrm>
          <a:prstGeom prst="rect">
            <a:avLst/>
          </a:prstGeom>
          <a:noFill/>
          <a:ln w="9525">
            <a:noFill/>
            <a:miter lim="800000"/>
          </a:ln>
        </p:spPr>
        <p:txBody>
          <a:bodyPr>
            <a:spAutoFit/>
          </a:bodyPr>
          <a:lstStyle/>
          <a:p>
            <a:pPr>
              <a:spcBef>
                <a:spcPct val="50000"/>
              </a:spcBef>
            </a:pPr>
            <a:r>
              <a:rPr lang="en-US" altLang="zh-CN">
                <a:latin typeface="宋体" panose="02010600030101010101" pitchFamily="2" charset="-122"/>
              </a:rPr>
              <a:t>⑷ </a:t>
            </a:r>
            <a:r>
              <a:rPr lang="zh-CN" altLang="en-US">
                <a:latin typeface="宋体" panose="02010600030101010101" pitchFamily="2" charset="-122"/>
              </a:rPr>
              <a:t>求差值的平均值</a:t>
            </a:r>
            <a:endParaRPr lang="zh-CN" altLang="en-US">
              <a:latin typeface="宋体" panose="02010600030101010101" pitchFamily="2" charset="-122"/>
            </a:endParaRPr>
          </a:p>
        </p:txBody>
      </p:sp>
      <p:graphicFrame>
        <p:nvGraphicFramePr>
          <p:cNvPr id="82947" name="Object 3"/>
          <p:cNvGraphicFramePr>
            <a:graphicFrameLocks noChangeAspect="1"/>
          </p:cNvGraphicFramePr>
          <p:nvPr/>
        </p:nvGraphicFramePr>
        <p:xfrm>
          <a:off x="857224" y="3286130"/>
          <a:ext cx="6165850" cy="733425"/>
        </p:xfrm>
        <a:graphic>
          <a:graphicData uri="http://schemas.openxmlformats.org/presentationml/2006/ole">
            <mc:AlternateContent xmlns:mc="http://schemas.openxmlformats.org/markup-compatibility/2006">
              <mc:Choice xmlns:v="urn:schemas-microsoft-com:vml" Requires="v">
                <p:oleObj spid="_x0000_s163860" name="Equation" r:id="rId1" imgW="2552700" imgH="406400" progId="Equation.DSMT4">
                  <p:embed/>
                </p:oleObj>
              </mc:Choice>
              <mc:Fallback>
                <p:oleObj name="Equation" r:id="rId1" imgW="2552700" imgH="406400" progId="Equation.DSMT4">
                  <p:embed/>
                  <p:pic>
                    <p:nvPicPr>
                      <p:cNvPr id="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24" y="3286130"/>
                        <a:ext cx="61658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8" name="Object 4"/>
          <p:cNvGraphicFramePr>
            <a:graphicFrameLocks noChangeAspect="1"/>
          </p:cNvGraphicFramePr>
          <p:nvPr/>
        </p:nvGraphicFramePr>
        <p:xfrm>
          <a:off x="1357290" y="3929072"/>
          <a:ext cx="3149600" cy="675084"/>
        </p:xfrm>
        <a:graphic>
          <a:graphicData uri="http://schemas.openxmlformats.org/presentationml/2006/ole">
            <mc:AlternateContent xmlns:mc="http://schemas.openxmlformats.org/markup-compatibility/2006">
              <mc:Choice xmlns:v="urn:schemas-microsoft-com:vml" Requires="v">
                <p:oleObj spid="_x0000_s163861" name="公式" r:id="rId3" imgW="1422400" imgH="406400" progId="Equation.3">
                  <p:embed/>
                </p:oleObj>
              </mc:Choice>
              <mc:Fallback>
                <p:oleObj name="公式" r:id="rId3" imgW="1422400" imgH="4064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3929072"/>
                        <a:ext cx="3149600" cy="675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8" name="Text Box 8"/>
          <p:cNvSpPr txBox="1">
            <a:spLocks noChangeArrowheads="1"/>
          </p:cNvSpPr>
          <p:nvPr/>
        </p:nvSpPr>
        <p:spPr bwMode="auto">
          <a:xfrm>
            <a:off x="206376" y="1254919"/>
            <a:ext cx="6905625" cy="1988237"/>
          </a:xfrm>
          <a:prstGeom prst="rect">
            <a:avLst/>
          </a:prstGeom>
          <a:noFill/>
          <a:ln w="9525">
            <a:noFill/>
            <a:miter lim="800000"/>
          </a:ln>
        </p:spPr>
        <p:txBody>
          <a:bodyPr>
            <a:spAutoFit/>
          </a:bodyPr>
          <a:lstStyle/>
          <a:p>
            <a:pPr>
              <a:lnSpc>
                <a:spcPct val="120000"/>
              </a:lnSpc>
            </a:pPr>
            <a:r>
              <a:rPr lang="en-US" altLang="zh-CN" dirty="0"/>
              <a:t>⑶ </a:t>
            </a:r>
            <a:r>
              <a:rPr lang="zh-CN" altLang="en-US" dirty="0"/>
              <a:t>将对应项相减   △</a:t>
            </a:r>
            <a:r>
              <a:rPr lang="en-US" altLang="zh-CN" i="1" dirty="0"/>
              <a:t>y</a:t>
            </a:r>
            <a:r>
              <a:rPr lang="en-US" altLang="zh-CN" baseline="-25000" dirty="0"/>
              <a:t>1</a:t>
            </a:r>
            <a:r>
              <a:rPr lang="en-US" altLang="zh-CN" dirty="0"/>
              <a:t>=</a:t>
            </a:r>
            <a:r>
              <a:rPr lang="en-US" altLang="zh-CN" i="1" dirty="0"/>
              <a:t>y</a:t>
            </a:r>
            <a:r>
              <a:rPr lang="en-US" altLang="zh-CN" baseline="-25000" dirty="0"/>
              <a:t>n+1</a:t>
            </a:r>
            <a:r>
              <a:rPr lang="en-US" altLang="zh-CN" dirty="0"/>
              <a:t>-</a:t>
            </a:r>
            <a:r>
              <a:rPr lang="en-US" altLang="zh-CN" i="1" dirty="0"/>
              <a:t>y</a:t>
            </a:r>
            <a:r>
              <a:rPr lang="en-US" altLang="zh-CN" baseline="-25000" dirty="0"/>
              <a:t>1</a:t>
            </a:r>
            <a:endParaRPr lang="en-US" altLang="zh-CN" baseline="-25000" dirty="0"/>
          </a:p>
          <a:p>
            <a:pPr>
              <a:lnSpc>
                <a:spcPct val="120000"/>
              </a:lnSpc>
            </a:pPr>
            <a:r>
              <a:rPr lang="en-US" altLang="zh-CN" baseline="-25000" dirty="0"/>
              <a:t>                                               </a:t>
            </a:r>
            <a:r>
              <a:rPr lang="en-US" altLang="zh-CN" dirty="0"/>
              <a:t>△</a:t>
            </a:r>
            <a:r>
              <a:rPr lang="en-US" altLang="zh-CN" i="1" dirty="0"/>
              <a:t>y</a:t>
            </a:r>
            <a:r>
              <a:rPr lang="en-US" altLang="zh-CN" baseline="-25000" dirty="0"/>
              <a:t>2</a:t>
            </a:r>
            <a:r>
              <a:rPr lang="en-US" altLang="zh-CN" dirty="0"/>
              <a:t>=</a:t>
            </a:r>
            <a:r>
              <a:rPr lang="en-US" altLang="zh-CN" i="1" dirty="0"/>
              <a:t>y</a:t>
            </a:r>
            <a:r>
              <a:rPr lang="en-US" altLang="zh-CN" baseline="-25000" dirty="0"/>
              <a:t>n+2</a:t>
            </a:r>
            <a:r>
              <a:rPr lang="en-US" altLang="zh-CN" dirty="0"/>
              <a:t>-</a:t>
            </a:r>
            <a:r>
              <a:rPr lang="en-US" altLang="zh-CN" i="1" dirty="0"/>
              <a:t>y</a:t>
            </a:r>
            <a:r>
              <a:rPr lang="en-US" altLang="zh-CN" baseline="-25000" dirty="0"/>
              <a:t>2</a:t>
            </a:r>
            <a:endParaRPr lang="en-US" altLang="zh-CN" baseline="-25000" dirty="0"/>
          </a:p>
          <a:p>
            <a:pPr>
              <a:lnSpc>
                <a:spcPct val="120000"/>
              </a:lnSpc>
            </a:pPr>
            <a:r>
              <a:rPr lang="en-US" altLang="zh-CN" baseline="-25000" dirty="0"/>
              <a:t>                                                     ………………               </a:t>
            </a:r>
            <a:endParaRPr lang="en-US" altLang="zh-CN" baseline="-25000" dirty="0"/>
          </a:p>
          <a:p>
            <a:pPr>
              <a:lnSpc>
                <a:spcPct val="120000"/>
              </a:lnSpc>
            </a:pPr>
            <a:r>
              <a:rPr lang="en-US" altLang="zh-CN" dirty="0"/>
              <a:t>                                △</a:t>
            </a:r>
            <a:r>
              <a:rPr lang="en-US" altLang="zh-CN" i="1" dirty="0" err="1"/>
              <a:t>y</a:t>
            </a:r>
            <a:r>
              <a:rPr lang="en-US" altLang="zh-CN" baseline="-25000" dirty="0" err="1"/>
              <a:t>n</a:t>
            </a:r>
            <a:r>
              <a:rPr lang="en-US" altLang="zh-CN" dirty="0"/>
              <a:t>=</a:t>
            </a:r>
            <a:r>
              <a:rPr lang="en-US" altLang="zh-CN" i="1" dirty="0"/>
              <a:t>y</a:t>
            </a:r>
            <a:r>
              <a:rPr lang="en-US" altLang="zh-CN" baseline="-25000" dirty="0"/>
              <a:t>2n</a:t>
            </a:r>
            <a:r>
              <a:rPr lang="en-US" altLang="zh-CN" dirty="0"/>
              <a:t>-</a:t>
            </a:r>
            <a:r>
              <a:rPr lang="en-US" altLang="zh-CN" i="1" dirty="0"/>
              <a:t>y</a:t>
            </a:r>
            <a:r>
              <a:rPr lang="en-US" altLang="zh-CN" baseline="-25000" dirty="0"/>
              <a:t>n</a:t>
            </a:r>
            <a:endParaRPr lang="en-US" altLang="zh-CN" baseline="-25000" dirty="0"/>
          </a:p>
        </p:txBody>
      </p:sp>
      <p:sp>
        <p:nvSpPr>
          <p:cNvPr id="20487" name="Text Box 7"/>
          <p:cNvSpPr txBox="1">
            <a:spLocks noChangeArrowheads="1"/>
          </p:cNvSpPr>
          <p:nvPr/>
        </p:nvSpPr>
        <p:spPr bwMode="auto">
          <a:xfrm>
            <a:off x="285720" y="214296"/>
            <a:ext cx="8686800" cy="1126462"/>
          </a:xfrm>
          <a:prstGeom prst="rect">
            <a:avLst/>
          </a:prstGeom>
          <a:noFill/>
          <a:ln w="9525">
            <a:noFill/>
            <a:miter lim="800000"/>
          </a:ln>
        </p:spPr>
        <p:txBody>
          <a:bodyPr>
            <a:spAutoFit/>
          </a:bodyPr>
          <a:lstStyle/>
          <a:p>
            <a:pPr>
              <a:lnSpc>
                <a:spcPct val="120000"/>
              </a:lnSpc>
            </a:pPr>
            <a:r>
              <a:rPr lang="en-US" altLang="zh-CN" dirty="0"/>
              <a:t>⑵ </a:t>
            </a:r>
            <a:r>
              <a:rPr lang="zh-CN" altLang="en-US" dirty="0"/>
              <a:t>将因变量按测量先后次序分成两组 </a:t>
            </a:r>
            <a:endParaRPr lang="zh-CN" altLang="en-US" dirty="0"/>
          </a:p>
          <a:p>
            <a:pPr>
              <a:lnSpc>
                <a:spcPct val="120000"/>
              </a:lnSpc>
            </a:pPr>
            <a:r>
              <a:rPr lang="zh-CN" altLang="en-US" i="1" dirty="0"/>
              <a:t>                </a:t>
            </a:r>
            <a:r>
              <a:rPr lang="en-US" altLang="zh-CN" i="1" dirty="0"/>
              <a:t>y</a:t>
            </a:r>
            <a:r>
              <a:rPr lang="en-US" altLang="zh-CN" baseline="-25000" dirty="0"/>
              <a:t>1</a:t>
            </a:r>
            <a:r>
              <a:rPr lang="en-US" altLang="zh-CN" dirty="0"/>
              <a:t>, </a:t>
            </a:r>
            <a:r>
              <a:rPr lang="en-US" altLang="zh-CN" i="1" dirty="0"/>
              <a:t>y</a:t>
            </a:r>
            <a:r>
              <a:rPr lang="en-US" altLang="zh-CN" baseline="-25000" dirty="0"/>
              <a:t>2</a:t>
            </a:r>
            <a:r>
              <a:rPr lang="en-US" altLang="zh-CN" dirty="0"/>
              <a:t>, … ,</a:t>
            </a:r>
            <a:r>
              <a:rPr lang="en-US" altLang="zh-CN" i="1" dirty="0" err="1"/>
              <a:t>y</a:t>
            </a:r>
            <a:r>
              <a:rPr lang="en-US" altLang="zh-CN" baseline="-25000" dirty="0" err="1"/>
              <a:t>n</a:t>
            </a:r>
            <a:r>
              <a:rPr lang="en-US" altLang="zh-CN" baseline="-25000" dirty="0"/>
              <a:t>                      </a:t>
            </a:r>
            <a:r>
              <a:rPr lang="en-US" altLang="zh-CN" i="1" dirty="0"/>
              <a:t>y</a:t>
            </a:r>
            <a:r>
              <a:rPr lang="en-US" altLang="zh-CN" baseline="-25000" dirty="0"/>
              <a:t>n+1</a:t>
            </a:r>
            <a:r>
              <a:rPr lang="en-US" altLang="zh-CN" dirty="0"/>
              <a:t>, </a:t>
            </a:r>
            <a:r>
              <a:rPr lang="en-US" altLang="zh-CN" i="1" dirty="0"/>
              <a:t>y</a:t>
            </a:r>
            <a:r>
              <a:rPr lang="en-US" altLang="zh-CN" baseline="-25000" dirty="0"/>
              <a:t>n+2</a:t>
            </a:r>
            <a:r>
              <a:rPr lang="en-US" altLang="zh-CN" dirty="0"/>
              <a:t>, … ,</a:t>
            </a:r>
            <a:r>
              <a:rPr lang="en-US" altLang="zh-CN" i="1" dirty="0"/>
              <a:t>y</a:t>
            </a:r>
            <a:r>
              <a:rPr lang="en-US" altLang="zh-CN" baseline="-25000" dirty="0"/>
              <a:t>2n</a:t>
            </a:r>
            <a:endParaRPr lang="en-US" altLang="zh-CN" baseline="-250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1928"/>
                                        </p:tgtEl>
                                        <p:attrNameLst>
                                          <p:attrName>style.visibility</p:attrName>
                                        </p:attrNameLst>
                                      </p:cBhvr>
                                      <p:to>
                                        <p:strVal val="visible"/>
                                      </p:to>
                                    </p:set>
                                    <p:animEffect transition="in" filter="wipe(left)">
                                      <p:cBhvr>
                                        <p:cTn id="7" dur="300"/>
                                        <p:tgtEl>
                                          <p:spTgt spid="819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47"/>
                                        </p:tgtEl>
                                        <p:attrNameLst>
                                          <p:attrName>style.visibility</p:attrName>
                                        </p:attrNameLst>
                                      </p:cBhvr>
                                      <p:to>
                                        <p:strVal val="visible"/>
                                      </p:to>
                                    </p:set>
                                    <p:animEffect transition="in" filter="wipe(left)">
                                      <p:cBhvr>
                                        <p:cTn id="17" dur="500"/>
                                        <p:tgtEl>
                                          <p:spTgt spid="829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2948"/>
                                        </p:tgtEl>
                                        <p:attrNameLst>
                                          <p:attrName>style.visibility</p:attrName>
                                        </p:attrNameLst>
                                      </p:cBhvr>
                                      <p:to>
                                        <p:strVal val="visible"/>
                                      </p:to>
                                    </p:set>
                                    <p:animEffect transition="in" filter="wipe(left)">
                                      <p:cBhvr>
                                        <p:cTn id="22"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8192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xfrm>
            <a:off x="7137400" y="4895850"/>
            <a:ext cx="1905000" cy="342900"/>
          </a:xfrm>
          <a:noFill/>
        </p:spPr>
        <p:txBody>
          <a:bodyPr/>
          <a:lstStyle/>
          <a:p>
            <a:fld id="{5355F31B-D4D6-4581-928F-D121D0C78448}"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074" name="Text Box 2"/>
          <p:cNvSpPr txBox="1">
            <a:spLocks noChangeArrowheads="1"/>
          </p:cNvSpPr>
          <p:nvPr/>
        </p:nvSpPr>
        <p:spPr bwMode="auto">
          <a:xfrm>
            <a:off x="250825" y="445293"/>
            <a:ext cx="4338638" cy="609398"/>
          </a:xfrm>
          <a:prstGeom prst="rect">
            <a:avLst/>
          </a:prstGeom>
          <a:noFill/>
          <a:ln w="9525">
            <a:noFill/>
            <a:miter lim="800000"/>
          </a:ln>
        </p:spPr>
        <p:txBody>
          <a:bodyPr>
            <a:spAutoFit/>
          </a:bodyPr>
          <a:lstStyle/>
          <a:p>
            <a:pPr>
              <a:lnSpc>
                <a:spcPct val="120000"/>
              </a:lnSpc>
              <a:spcBef>
                <a:spcPct val="50000"/>
              </a:spcBef>
            </a:pPr>
            <a:r>
              <a:rPr lang="zh-CN" altLang="en-US" dirty="0">
                <a:solidFill>
                  <a:srgbClr val="0000FF"/>
                </a:solidFill>
              </a:rPr>
              <a:t>二、主要教学环节</a:t>
            </a:r>
            <a:endParaRPr lang="zh-CN" altLang="en-US" dirty="0">
              <a:solidFill>
                <a:srgbClr val="0000FF"/>
              </a:solidFill>
            </a:endParaRPr>
          </a:p>
        </p:txBody>
      </p:sp>
      <p:sp>
        <p:nvSpPr>
          <p:cNvPr id="3075" name="Text Box 3"/>
          <p:cNvSpPr txBox="1">
            <a:spLocks noChangeArrowheads="1"/>
          </p:cNvSpPr>
          <p:nvPr/>
        </p:nvSpPr>
        <p:spPr bwMode="auto">
          <a:xfrm>
            <a:off x="485775" y="985838"/>
            <a:ext cx="8604250" cy="3884140"/>
          </a:xfrm>
          <a:prstGeom prst="rect">
            <a:avLst/>
          </a:prstGeom>
          <a:noFill/>
          <a:ln w="9525">
            <a:noFill/>
            <a:miter lim="800000"/>
          </a:ln>
        </p:spPr>
        <p:txBody>
          <a:bodyPr>
            <a:spAutoFit/>
          </a:bodyPr>
          <a:lstStyle/>
          <a:p>
            <a:pPr>
              <a:lnSpc>
                <a:spcPct val="120000"/>
              </a:lnSpc>
              <a:spcBef>
                <a:spcPct val="40000"/>
              </a:spcBef>
            </a:pPr>
            <a:r>
              <a:rPr lang="en-US" altLang="zh-CN" dirty="0">
                <a:solidFill>
                  <a:srgbClr val="660033"/>
                </a:solidFill>
              </a:rPr>
              <a:t>1.</a:t>
            </a:r>
            <a:r>
              <a:rPr lang="zh-CN" altLang="en-US" dirty="0">
                <a:solidFill>
                  <a:srgbClr val="660033"/>
                </a:solidFill>
              </a:rPr>
              <a:t>实验前预</a:t>
            </a:r>
            <a:r>
              <a:rPr lang="zh-CN" altLang="en-US" dirty="0" smtClean="0">
                <a:solidFill>
                  <a:srgbClr val="660033"/>
                </a:solidFill>
              </a:rPr>
              <a:t>习</a:t>
            </a:r>
            <a:r>
              <a:rPr lang="zh-CN" altLang="en-US" dirty="0" smtClean="0">
                <a:solidFill>
                  <a:srgbClr val="FF0000"/>
                </a:solidFill>
              </a:rPr>
              <a:t>（报告册双面打印）</a:t>
            </a:r>
            <a:endParaRPr lang="zh-CN" altLang="en-US" dirty="0">
              <a:solidFill>
                <a:srgbClr val="660033"/>
              </a:solidFill>
            </a:endParaRPr>
          </a:p>
          <a:p>
            <a:pPr>
              <a:lnSpc>
                <a:spcPct val="120000"/>
              </a:lnSpc>
              <a:spcBef>
                <a:spcPct val="40000"/>
              </a:spcBef>
            </a:pPr>
            <a:r>
              <a:rPr lang="zh-CN" altLang="en-US" dirty="0"/>
              <a:t>⑴ 认真阅读实验讲义</a:t>
            </a:r>
            <a:endParaRPr lang="zh-CN" altLang="en-US" dirty="0"/>
          </a:p>
          <a:p>
            <a:pPr>
              <a:lnSpc>
                <a:spcPct val="120000"/>
              </a:lnSpc>
              <a:spcBef>
                <a:spcPct val="40000"/>
              </a:spcBef>
            </a:pPr>
            <a:r>
              <a:rPr lang="zh-CN" altLang="en-US" dirty="0"/>
              <a:t>⑵ 做好预习报告</a:t>
            </a:r>
            <a:endParaRPr lang="zh-CN" altLang="en-US" dirty="0"/>
          </a:p>
          <a:p>
            <a:pPr>
              <a:lnSpc>
                <a:spcPct val="120000"/>
              </a:lnSpc>
              <a:spcBef>
                <a:spcPct val="40000"/>
              </a:spcBef>
            </a:pPr>
            <a:r>
              <a:rPr lang="zh-CN" altLang="en-US" dirty="0"/>
              <a:t>        预习报告的主要内容：</a:t>
            </a:r>
            <a:r>
              <a:rPr lang="zh-CN" altLang="en-US" dirty="0">
                <a:solidFill>
                  <a:srgbClr val="FF0000"/>
                </a:solidFill>
              </a:rPr>
              <a:t>实验名称、目的、仪器、原理、实验内容、预习中遇到的问题等</a:t>
            </a:r>
            <a:r>
              <a:rPr lang="zh-CN" altLang="en-US" dirty="0"/>
              <a:t>。</a:t>
            </a:r>
            <a:endParaRPr lang="zh-CN" altLang="en-US" dirty="0"/>
          </a:p>
          <a:p>
            <a:pPr>
              <a:lnSpc>
                <a:spcPct val="120000"/>
              </a:lnSpc>
              <a:spcBef>
                <a:spcPct val="40000"/>
              </a:spcBef>
            </a:pPr>
            <a:r>
              <a:rPr lang="zh-CN" altLang="en-US" dirty="0"/>
              <a:t>（</a:t>
            </a:r>
            <a:r>
              <a:rPr lang="zh-CN" altLang="en-US" dirty="0">
                <a:solidFill>
                  <a:srgbClr val="0000FF"/>
                </a:solidFill>
              </a:rPr>
              <a:t>上课前检查，没预习的不允许做实验</a:t>
            </a:r>
            <a:r>
              <a:rPr lang="zh-CN" altLang="en-US" dirty="0"/>
              <a:t>）</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outVertic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p:spPr>
        <p:txBody>
          <a:bodyPr/>
          <a:lstStyle/>
          <a:p>
            <a:fld id="{5CE76593-8F09-4301-A5A9-79A0AC8B13F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6563" name="Text Box 2"/>
          <p:cNvSpPr txBox="1">
            <a:spLocks noChangeArrowheads="1"/>
          </p:cNvSpPr>
          <p:nvPr/>
        </p:nvSpPr>
        <p:spPr bwMode="auto">
          <a:xfrm>
            <a:off x="1357290" y="285734"/>
            <a:ext cx="5786438" cy="584775"/>
          </a:xfrm>
          <a:prstGeom prst="rect">
            <a:avLst/>
          </a:prstGeom>
          <a:noFill/>
          <a:ln w="9525">
            <a:noFill/>
            <a:miter lim="800000"/>
          </a:ln>
        </p:spPr>
        <p:txBody>
          <a:bodyPr>
            <a:spAutoFit/>
          </a:bodyPr>
          <a:lstStyle/>
          <a:p>
            <a:pPr algn="ctr">
              <a:spcBef>
                <a:spcPct val="50000"/>
              </a:spcBef>
            </a:pPr>
            <a:r>
              <a:rPr lang="zh-CN" altLang="en-US" sz="3200" dirty="0">
                <a:solidFill>
                  <a:srgbClr val="0000FF"/>
                </a:solidFill>
              </a:rPr>
              <a:t>误差计算实例</a:t>
            </a:r>
            <a:endParaRPr lang="zh-CN" altLang="en-US" sz="3200" dirty="0">
              <a:solidFill>
                <a:srgbClr val="0000FF"/>
              </a:solidFill>
            </a:endParaRPr>
          </a:p>
        </p:txBody>
      </p:sp>
      <p:sp>
        <p:nvSpPr>
          <p:cNvPr id="31747" name="Text Box 3"/>
          <p:cNvSpPr txBox="1">
            <a:spLocks noChangeArrowheads="1"/>
          </p:cNvSpPr>
          <p:nvPr/>
        </p:nvSpPr>
        <p:spPr bwMode="auto">
          <a:xfrm>
            <a:off x="642910" y="1000114"/>
            <a:ext cx="8393112" cy="3323987"/>
          </a:xfrm>
          <a:prstGeom prst="rect">
            <a:avLst/>
          </a:prstGeom>
          <a:noFill/>
          <a:ln w="9525">
            <a:noFill/>
            <a:miter lim="800000"/>
          </a:ln>
        </p:spPr>
        <p:txBody>
          <a:bodyPr>
            <a:spAutoFit/>
          </a:bodyPr>
          <a:lstStyle/>
          <a:p>
            <a:pPr>
              <a:lnSpc>
                <a:spcPct val="150000"/>
              </a:lnSpc>
              <a:spcBef>
                <a:spcPct val="50000"/>
              </a:spcBef>
            </a:pPr>
            <a:r>
              <a:rPr lang="zh-CN" altLang="en-US" dirty="0">
                <a:solidFill>
                  <a:srgbClr val="FF0000"/>
                </a:solidFill>
                <a:latin typeface="宋体" panose="02010600030101010101" pitchFamily="2" charset="-122"/>
              </a:rPr>
              <a:t>例题   </a:t>
            </a:r>
            <a:r>
              <a:rPr lang="zh-CN" altLang="en-US" dirty="0">
                <a:latin typeface="宋体" panose="02010600030101010101" pitchFamily="2" charset="-122"/>
                <a:sym typeface="Symbol" panose="05050102010706020507" pitchFamily="18" charset="2"/>
              </a:rPr>
              <a:t>用螺旋测微计</a:t>
            </a:r>
            <a:r>
              <a:rPr lang="en-US" altLang="zh-CN" dirty="0">
                <a:latin typeface="宋体" panose="02010600030101010101" pitchFamily="2" charset="-122"/>
                <a:sym typeface="Symbol" panose="05050102010706020507" pitchFamily="18" charset="2"/>
              </a:rPr>
              <a:t>(0.004mm)</a:t>
            </a:r>
            <a:r>
              <a:rPr lang="zh-CN" altLang="en-US" dirty="0">
                <a:latin typeface="宋体" panose="02010600030101010101" pitchFamily="2" charset="-122"/>
                <a:sym typeface="Symbol" panose="05050102010706020507" pitchFamily="18" charset="2"/>
              </a:rPr>
              <a:t>测量钢球的直径</a:t>
            </a:r>
            <a:r>
              <a:rPr lang="en-US" altLang="zh-CN" dirty="0">
                <a:latin typeface="宋体" panose="02010600030101010101" pitchFamily="2" charset="-122"/>
                <a:sym typeface="Symbol" panose="05050102010706020507" pitchFamily="18" charset="2"/>
              </a:rPr>
              <a:t>D</a:t>
            </a:r>
            <a:r>
              <a:rPr lang="zh-CN" altLang="en-US" dirty="0">
                <a:latin typeface="宋体" panose="02010600030101010101" pitchFamily="2" charset="-122"/>
                <a:sym typeface="Symbol" panose="05050102010706020507" pitchFamily="18" charset="2"/>
              </a:rPr>
              <a:t>，消除零点误差后，测量值分别为</a:t>
            </a:r>
            <a:r>
              <a:rPr lang="en-US" altLang="zh-CN" dirty="0">
                <a:latin typeface="宋体" panose="02010600030101010101" pitchFamily="2" charset="-122"/>
                <a:sym typeface="Symbol" panose="05050102010706020507" pitchFamily="18" charset="2"/>
              </a:rPr>
              <a:t>D</a:t>
            </a:r>
            <a:r>
              <a:rPr lang="en-US" altLang="zh-CN" baseline="-25000" dirty="0">
                <a:latin typeface="宋体" panose="02010600030101010101" pitchFamily="2" charset="-122"/>
                <a:sym typeface="Symbol" panose="05050102010706020507" pitchFamily="18" charset="2"/>
              </a:rPr>
              <a:t>1</a:t>
            </a:r>
            <a:r>
              <a:rPr lang="en-US" altLang="zh-CN" dirty="0">
                <a:latin typeface="宋体" panose="02010600030101010101" pitchFamily="2" charset="-122"/>
                <a:sym typeface="Symbol" panose="05050102010706020507" pitchFamily="18" charset="2"/>
              </a:rPr>
              <a:t>=9.543mm</a:t>
            </a:r>
            <a:r>
              <a:rPr lang="zh-CN" altLang="en-US" dirty="0">
                <a:latin typeface="宋体" panose="02010600030101010101" pitchFamily="2" charset="-122"/>
                <a:sym typeface="Symbol" panose="05050102010706020507" pitchFamily="18" charset="2"/>
              </a:rPr>
              <a:t>、</a:t>
            </a:r>
            <a:r>
              <a:rPr lang="en-US" altLang="zh-CN" dirty="0">
                <a:latin typeface="宋体" panose="02010600030101010101" pitchFamily="2" charset="-122"/>
                <a:sym typeface="Symbol" panose="05050102010706020507" pitchFamily="18" charset="2"/>
              </a:rPr>
              <a:t>D</a:t>
            </a:r>
            <a:r>
              <a:rPr lang="en-US" altLang="zh-CN" baseline="-25000" dirty="0">
                <a:latin typeface="宋体" panose="02010600030101010101" pitchFamily="2" charset="-122"/>
                <a:sym typeface="Symbol" panose="05050102010706020507" pitchFamily="18" charset="2"/>
              </a:rPr>
              <a:t>2</a:t>
            </a:r>
            <a:r>
              <a:rPr lang="en-US" altLang="zh-CN" dirty="0">
                <a:latin typeface="宋体" panose="02010600030101010101" pitchFamily="2" charset="-122"/>
                <a:sym typeface="Symbol" panose="05050102010706020507" pitchFamily="18" charset="2"/>
              </a:rPr>
              <a:t>=9.545mm</a:t>
            </a:r>
            <a:r>
              <a:rPr lang="zh-CN" altLang="en-US" dirty="0">
                <a:latin typeface="宋体" panose="02010600030101010101" pitchFamily="2" charset="-122"/>
                <a:sym typeface="Symbol" panose="05050102010706020507" pitchFamily="18" charset="2"/>
              </a:rPr>
              <a:t>、</a:t>
            </a:r>
            <a:r>
              <a:rPr lang="en-US" altLang="zh-CN" dirty="0">
                <a:latin typeface="宋体" panose="02010600030101010101" pitchFamily="2" charset="-122"/>
                <a:sym typeface="Symbol" panose="05050102010706020507" pitchFamily="18" charset="2"/>
              </a:rPr>
              <a:t>D</a:t>
            </a:r>
            <a:r>
              <a:rPr lang="en-US" altLang="zh-CN" baseline="-25000" dirty="0">
                <a:latin typeface="宋体" panose="02010600030101010101" pitchFamily="2" charset="-122"/>
                <a:sym typeface="Symbol" panose="05050102010706020507" pitchFamily="18" charset="2"/>
              </a:rPr>
              <a:t>3</a:t>
            </a:r>
            <a:r>
              <a:rPr lang="en-US" altLang="zh-CN" dirty="0">
                <a:latin typeface="宋体" panose="02010600030101010101" pitchFamily="2" charset="-122"/>
                <a:sym typeface="Symbol" panose="05050102010706020507" pitchFamily="18" charset="2"/>
              </a:rPr>
              <a:t>=9.544mm</a:t>
            </a:r>
            <a:r>
              <a:rPr lang="zh-CN" altLang="en-US" dirty="0">
                <a:latin typeface="宋体" panose="02010600030101010101" pitchFamily="2" charset="-122"/>
                <a:sym typeface="Symbol" panose="05050102010706020507" pitchFamily="18" charset="2"/>
              </a:rPr>
              <a:t>、</a:t>
            </a:r>
            <a:r>
              <a:rPr lang="en-US" altLang="zh-CN" dirty="0">
                <a:latin typeface="宋体" panose="02010600030101010101" pitchFamily="2" charset="-122"/>
                <a:sym typeface="Symbol" panose="05050102010706020507" pitchFamily="18" charset="2"/>
              </a:rPr>
              <a:t>D</a:t>
            </a:r>
            <a:r>
              <a:rPr lang="en-US" altLang="zh-CN" baseline="-25000" dirty="0">
                <a:latin typeface="宋体" panose="02010600030101010101" pitchFamily="2" charset="-122"/>
                <a:sym typeface="Symbol" panose="05050102010706020507" pitchFamily="18" charset="2"/>
              </a:rPr>
              <a:t>4</a:t>
            </a:r>
            <a:r>
              <a:rPr lang="en-US" altLang="zh-CN" dirty="0">
                <a:latin typeface="宋体" panose="02010600030101010101" pitchFamily="2" charset="-122"/>
                <a:sym typeface="Symbol" panose="05050102010706020507" pitchFamily="18" charset="2"/>
              </a:rPr>
              <a:t>=9.543mm</a:t>
            </a:r>
            <a:r>
              <a:rPr lang="zh-CN" altLang="en-US" dirty="0">
                <a:latin typeface="宋体" panose="02010600030101010101" pitchFamily="2" charset="-122"/>
                <a:sym typeface="Symbol" panose="05050102010706020507" pitchFamily="18" charset="2"/>
              </a:rPr>
              <a:t>、</a:t>
            </a:r>
            <a:r>
              <a:rPr lang="en-US" altLang="zh-CN" dirty="0">
                <a:latin typeface="宋体" panose="02010600030101010101" pitchFamily="2" charset="-122"/>
                <a:sym typeface="Symbol" panose="05050102010706020507" pitchFamily="18" charset="2"/>
              </a:rPr>
              <a:t>D</a:t>
            </a:r>
            <a:r>
              <a:rPr lang="en-US" altLang="zh-CN" baseline="-25000" dirty="0">
                <a:latin typeface="宋体" panose="02010600030101010101" pitchFamily="2" charset="-122"/>
                <a:sym typeface="Symbol" panose="05050102010706020507" pitchFamily="18" charset="2"/>
              </a:rPr>
              <a:t>5</a:t>
            </a:r>
            <a:r>
              <a:rPr lang="en-US" altLang="zh-CN" dirty="0">
                <a:latin typeface="宋体" panose="02010600030101010101" pitchFamily="2" charset="-122"/>
                <a:sym typeface="Symbol" panose="05050102010706020507" pitchFamily="18" charset="2"/>
              </a:rPr>
              <a:t>=9.542mm</a:t>
            </a:r>
            <a:r>
              <a:rPr lang="zh-CN" altLang="en-US" dirty="0">
                <a:latin typeface="宋体" panose="02010600030101010101" pitchFamily="2" charset="-122"/>
                <a:sym typeface="Symbol" panose="05050102010706020507" pitchFamily="18" charset="2"/>
              </a:rPr>
              <a:t>、</a:t>
            </a:r>
            <a:r>
              <a:rPr lang="en-US" altLang="zh-CN" dirty="0">
                <a:latin typeface="宋体" panose="02010600030101010101" pitchFamily="2" charset="-122"/>
                <a:sym typeface="Symbol" panose="05050102010706020507" pitchFamily="18" charset="2"/>
              </a:rPr>
              <a:t>D</a:t>
            </a:r>
            <a:r>
              <a:rPr lang="en-US" altLang="zh-CN" baseline="-25000" dirty="0">
                <a:latin typeface="宋体" panose="02010600030101010101" pitchFamily="2" charset="-122"/>
                <a:sym typeface="Symbol" panose="05050102010706020507" pitchFamily="18" charset="2"/>
              </a:rPr>
              <a:t>6</a:t>
            </a:r>
            <a:r>
              <a:rPr lang="en-US" altLang="zh-CN" dirty="0">
                <a:latin typeface="宋体" panose="02010600030101010101" pitchFamily="2" charset="-122"/>
                <a:sym typeface="Symbol" panose="05050102010706020507" pitchFamily="18" charset="2"/>
              </a:rPr>
              <a:t>=9.544mm</a:t>
            </a:r>
            <a:r>
              <a:rPr lang="zh-CN" altLang="en-US" dirty="0">
                <a:latin typeface="宋体" panose="02010600030101010101" pitchFamily="2" charset="-122"/>
                <a:sym typeface="Symbol" panose="05050102010706020507" pitchFamily="18" charset="2"/>
              </a:rPr>
              <a:t>。计算</a:t>
            </a:r>
            <a:r>
              <a:rPr lang="zh-CN" altLang="en-US" dirty="0">
                <a:solidFill>
                  <a:srgbClr val="CC0000"/>
                </a:solidFill>
                <a:latin typeface="宋体" panose="02010600030101010101" pitchFamily="2" charset="-122"/>
                <a:sym typeface="Symbol" panose="05050102010706020507" pitchFamily="18" charset="2"/>
              </a:rPr>
              <a:t>算术平均偏差</a:t>
            </a:r>
            <a:r>
              <a:rPr lang="zh-CN" altLang="en-US" dirty="0">
                <a:latin typeface="宋体" panose="02010600030101010101" pitchFamily="2" charset="-122"/>
                <a:sym typeface="Symbol" panose="05050102010706020507" pitchFamily="18" charset="2"/>
              </a:rPr>
              <a:t>，</a:t>
            </a:r>
            <a:r>
              <a:rPr lang="zh-CN" altLang="en-US" dirty="0">
                <a:solidFill>
                  <a:srgbClr val="CC0000"/>
                </a:solidFill>
                <a:latin typeface="宋体" panose="02010600030101010101" pitchFamily="2" charset="-122"/>
                <a:sym typeface="Symbol" panose="05050102010706020507" pitchFamily="18" charset="2"/>
              </a:rPr>
              <a:t>合成不确定度</a:t>
            </a:r>
            <a:r>
              <a:rPr lang="zh-CN" altLang="en-US" dirty="0">
                <a:latin typeface="宋体" panose="02010600030101010101" pitchFamily="2" charset="-122"/>
                <a:sym typeface="Symbol" panose="05050102010706020507" pitchFamily="18" charset="2"/>
              </a:rPr>
              <a:t>，并</a:t>
            </a:r>
            <a:r>
              <a:rPr lang="zh-CN" altLang="en-US" dirty="0">
                <a:solidFill>
                  <a:srgbClr val="CC0000"/>
                </a:solidFill>
                <a:latin typeface="宋体" panose="02010600030101010101" pitchFamily="2" charset="-122"/>
                <a:sym typeface="Symbol" panose="05050102010706020507" pitchFamily="18" charset="2"/>
              </a:rPr>
              <a:t>写出用不确定度表示的测量结果</a:t>
            </a:r>
            <a:r>
              <a:rPr lang="zh-CN" altLang="en-US" dirty="0">
                <a:latin typeface="宋体" panose="02010600030101010101" pitchFamily="2" charset="-122"/>
                <a:sym typeface="Symbol" panose="05050102010706020507" pitchFamily="18" charset="2"/>
              </a:rPr>
              <a:t>。</a:t>
            </a:r>
            <a:endParaRPr lang="zh-CN" altLang="en-US" dirty="0">
              <a:latin typeface="宋体" panose="02010600030101010101" pitchFamily="2" charset="-122"/>
              <a:sym typeface="Symbol" panose="05050102010706020507" pitchFamily="18" charset="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dissolve">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3"/>
          <p:cNvSpPr>
            <a:spLocks noGrp="1"/>
          </p:cNvSpPr>
          <p:nvPr>
            <p:ph type="sldNum" sz="quarter" idx="12"/>
          </p:nvPr>
        </p:nvSpPr>
        <p:spPr>
          <a:noFill/>
        </p:spPr>
        <p:txBody>
          <a:bodyPr/>
          <a:lstStyle/>
          <a:p>
            <a:fld id="{39E4C3F2-DC6D-45FF-B5D6-88A8BAFABF2D}" type="slidenum">
              <a:rPr lang="en-US" altLang="zh-CN" smtClean="0">
                <a:ea typeface="宋体" panose="02010600030101010101" pitchFamily="2" charset="-122"/>
              </a:rPr>
            </a:fld>
            <a:endParaRPr lang="en-US" altLang="zh-CN" smtClean="0">
              <a:ea typeface="宋体" panose="02010600030101010101" pitchFamily="2" charset="-122"/>
            </a:endParaRPr>
          </a:p>
        </p:txBody>
      </p:sp>
      <p:graphicFrame>
        <p:nvGraphicFramePr>
          <p:cNvPr id="117772" name="Object 12"/>
          <p:cNvGraphicFramePr>
            <a:graphicFrameLocks noChangeAspect="1"/>
          </p:cNvGraphicFramePr>
          <p:nvPr/>
        </p:nvGraphicFramePr>
        <p:xfrm>
          <a:off x="1285852" y="785800"/>
          <a:ext cx="7153275" cy="1094184"/>
        </p:xfrm>
        <a:graphic>
          <a:graphicData uri="http://schemas.openxmlformats.org/presentationml/2006/ole">
            <mc:AlternateContent xmlns:mc="http://schemas.openxmlformats.org/markup-compatibility/2006">
              <mc:Choice xmlns:v="urn:schemas-microsoft-com:vml" Requires="v">
                <p:oleObj spid="_x0000_s164884" name="公式" r:id="rId1" imgW="3111500" imgH="635000" progId="Equation.3">
                  <p:embed/>
                </p:oleObj>
              </mc:Choice>
              <mc:Fallback>
                <p:oleObj name="公式" r:id="rId1" imgW="3111500" imgH="635000" progId="Equation.3">
                  <p:embed/>
                  <p:pic>
                    <p:nvPicPr>
                      <p:cNvPr id="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52" y="785800"/>
                        <a:ext cx="7153275" cy="1094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1" name="Object 11"/>
          <p:cNvGraphicFramePr>
            <a:graphicFrameLocks noChangeAspect="1"/>
          </p:cNvGraphicFramePr>
          <p:nvPr/>
        </p:nvGraphicFramePr>
        <p:xfrm>
          <a:off x="1142976" y="2714626"/>
          <a:ext cx="7329488" cy="1838325"/>
        </p:xfrm>
        <a:graphic>
          <a:graphicData uri="http://schemas.openxmlformats.org/presentationml/2006/ole">
            <mc:AlternateContent xmlns:mc="http://schemas.openxmlformats.org/markup-compatibility/2006">
              <mc:Choice xmlns:v="urn:schemas-microsoft-com:vml" Requires="v">
                <p:oleObj spid="_x0000_s164885" name="Equation" r:id="rId3" imgW="3187700" imgH="1066800" progId="Equation.DSMT4">
                  <p:embed/>
                </p:oleObj>
              </mc:Choice>
              <mc:Fallback>
                <p:oleObj name="Equation" r:id="rId3" imgW="3187700" imgH="10668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714626"/>
                        <a:ext cx="7329488" cy="183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9" name="Rectangle 13"/>
          <p:cNvSpPr>
            <a:spLocks noChangeArrowheads="1"/>
          </p:cNvSpPr>
          <p:nvPr/>
        </p:nvSpPr>
        <p:spPr bwMode="auto">
          <a:xfrm>
            <a:off x="428596" y="214296"/>
            <a:ext cx="4100803" cy="523220"/>
          </a:xfrm>
          <a:prstGeom prst="rect">
            <a:avLst/>
          </a:prstGeom>
          <a:noFill/>
          <a:ln w="12700" cap="sq">
            <a:noFill/>
            <a:miter lim="800000"/>
            <a:headEnd type="none" w="sm" len="sm"/>
            <a:tailEnd type="none" w="sm" len="sm"/>
          </a:ln>
        </p:spPr>
        <p:txBody>
          <a:bodyPr wrap="none" anchor="ctr">
            <a:spAutoFit/>
          </a:bodyPr>
          <a:lstStyle/>
          <a:p>
            <a:pPr indent="396875"/>
            <a:r>
              <a:rPr lang="zh-CN" altLang="en-US" dirty="0">
                <a:solidFill>
                  <a:srgbClr val="CC0000"/>
                </a:solidFill>
              </a:rPr>
              <a:t>解：</a:t>
            </a:r>
            <a:r>
              <a:rPr lang="en-US" altLang="zh-CN" dirty="0"/>
              <a:t>1.</a:t>
            </a:r>
            <a:r>
              <a:rPr lang="zh-CN" altLang="en-US" dirty="0"/>
              <a:t>算术平均值为：</a:t>
            </a:r>
            <a:endParaRPr lang="zh-CN" altLang="en-US" dirty="0"/>
          </a:p>
        </p:txBody>
      </p:sp>
      <p:sp>
        <p:nvSpPr>
          <p:cNvPr id="117774" name="Rectangle 14"/>
          <p:cNvSpPr>
            <a:spLocks noChangeArrowheads="1"/>
          </p:cNvSpPr>
          <p:nvPr/>
        </p:nvSpPr>
        <p:spPr bwMode="auto">
          <a:xfrm>
            <a:off x="785786" y="2000246"/>
            <a:ext cx="4011034" cy="523220"/>
          </a:xfrm>
          <a:prstGeom prst="rect">
            <a:avLst/>
          </a:prstGeom>
          <a:noFill/>
          <a:ln w="12700" cap="sq">
            <a:noFill/>
            <a:miter lim="800000"/>
            <a:headEnd type="none" w="sm" len="sm"/>
            <a:tailEnd type="none" w="sm" len="sm"/>
          </a:ln>
        </p:spPr>
        <p:txBody>
          <a:bodyPr wrap="none" anchor="ctr">
            <a:spAutoFit/>
          </a:bodyPr>
          <a:lstStyle/>
          <a:p>
            <a:pPr indent="396875"/>
            <a:r>
              <a:rPr lang="en-US" altLang="zh-CN" dirty="0"/>
              <a:t>2</a:t>
            </a:r>
            <a:r>
              <a:rPr lang="zh-CN" altLang="en-US" dirty="0"/>
              <a:t>．算术平均偏差为：</a:t>
            </a:r>
            <a:endParaRPr lang="zh-CN" alt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7772"/>
                                        </p:tgtEl>
                                        <p:attrNameLst>
                                          <p:attrName>style.visibility</p:attrName>
                                        </p:attrNameLst>
                                      </p:cBhvr>
                                      <p:to>
                                        <p:strVal val="visible"/>
                                      </p:to>
                                    </p:set>
                                    <p:animEffect transition="in" filter="wipe(left)">
                                      <p:cBhvr>
                                        <p:cTn id="7" dur="500"/>
                                        <p:tgtEl>
                                          <p:spTgt spid="117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74"/>
                                        </p:tgtEl>
                                        <p:attrNameLst>
                                          <p:attrName>style.visibility</p:attrName>
                                        </p:attrNameLst>
                                      </p:cBhvr>
                                      <p:to>
                                        <p:strVal val="visible"/>
                                      </p:to>
                                    </p:set>
                                    <p:animEffect transition="in" filter="wipe(left)">
                                      <p:cBhvr>
                                        <p:cTn id="12" dur="500"/>
                                        <p:tgtEl>
                                          <p:spTgt spid="1177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7771"/>
                                        </p:tgtEl>
                                        <p:attrNameLst>
                                          <p:attrName>style.visibility</p:attrName>
                                        </p:attrNameLst>
                                      </p:cBhvr>
                                      <p:to>
                                        <p:strVal val="visible"/>
                                      </p:to>
                                    </p:set>
                                    <p:animEffect transition="in" filter="wipe(left)">
                                      <p:cBhvr>
                                        <p:cTn id="17" dur="500"/>
                                        <p:tgtEl>
                                          <p:spTgt spid="117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灯片编号占位符 3"/>
          <p:cNvSpPr>
            <a:spLocks noGrp="1"/>
          </p:cNvSpPr>
          <p:nvPr>
            <p:ph type="sldNum" sz="quarter" idx="12"/>
          </p:nvPr>
        </p:nvSpPr>
        <p:spPr>
          <a:noFill/>
        </p:spPr>
        <p:txBody>
          <a:bodyPr/>
          <a:lstStyle/>
          <a:p>
            <a:fld id="{39037633-957D-4139-9526-E9A07007D61A}" type="slidenum">
              <a:rPr lang="en-US" altLang="zh-CN" smtClean="0">
                <a:ea typeface="宋体" panose="02010600030101010101" pitchFamily="2" charset="-122"/>
              </a:rPr>
            </a:fld>
            <a:endParaRPr lang="en-US" altLang="zh-CN" smtClean="0">
              <a:ea typeface="宋体" panose="02010600030101010101" pitchFamily="2" charset="-122"/>
            </a:endParaRPr>
          </a:p>
        </p:txBody>
      </p:sp>
      <p:graphicFrame>
        <p:nvGraphicFramePr>
          <p:cNvPr id="120834" name="Object 2"/>
          <p:cNvGraphicFramePr>
            <a:graphicFrameLocks noChangeAspect="1"/>
          </p:cNvGraphicFramePr>
          <p:nvPr/>
        </p:nvGraphicFramePr>
        <p:xfrm>
          <a:off x="1285876" y="782242"/>
          <a:ext cx="3736975" cy="1182290"/>
        </p:xfrm>
        <a:graphic>
          <a:graphicData uri="http://schemas.openxmlformats.org/presentationml/2006/ole">
            <mc:AlternateContent xmlns:mc="http://schemas.openxmlformats.org/markup-compatibility/2006">
              <mc:Choice xmlns:v="urn:schemas-microsoft-com:vml" Requires="v">
                <p:oleObj spid="_x0000_s165917" name="公式" r:id="rId1" imgW="1625600" imgH="685800" progId="Equation.3">
                  <p:embed/>
                </p:oleObj>
              </mc:Choice>
              <mc:Fallback>
                <p:oleObj name="公式" r:id="rId1" imgW="1625600" imgH="685800" progId="Equation.3">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6" y="782242"/>
                        <a:ext cx="3736975" cy="1182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5" name="Object 3"/>
          <p:cNvGraphicFramePr>
            <a:graphicFrameLocks noChangeAspect="1"/>
          </p:cNvGraphicFramePr>
          <p:nvPr/>
        </p:nvGraphicFramePr>
        <p:xfrm>
          <a:off x="1247776" y="3784998"/>
          <a:ext cx="5110163" cy="744140"/>
        </p:xfrm>
        <a:graphic>
          <a:graphicData uri="http://schemas.openxmlformats.org/presentationml/2006/ole">
            <mc:AlternateContent xmlns:mc="http://schemas.openxmlformats.org/markup-compatibility/2006">
              <mc:Choice xmlns:v="urn:schemas-microsoft-com:vml" Requires="v">
                <p:oleObj spid="_x0000_s165918" name="公式" r:id="rId3" imgW="2222500" imgH="431800" progId="Equation.3">
                  <p:embed/>
                </p:oleObj>
              </mc:Choice>
              <mc:Fallback>
                <p:oleObj name="公式" r:id="rId3" imgW="2222500" imgH="43180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6" y="3784998"/>
                        <a:ext cx="5110163" cy="744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Rectangle 9"/>
          <p:cNvSpPr>
            <a:spLocks noChangeArrowheads="1"/>
          </p:cNvSpPr>
          <p:nvPr/>
        </p:nvSpPr>
        <p:spPr bwMode="auto">
          <a:xfrm>
            <a:off x="250826" y="375047"/>
            <a:ext cx="6024563" cy="523220"/>
          </a:xfrm>
          <a:prstGeom prst="rect">
            <a:avLst/>
          </a:prstGeom>
          <a:noFill/>
          <a:ln w="12700" cap="sq">
            <a:noFill/>
            <a:miter lim="800000"/>
            <a:headEnd type="none" w="sm" len="sm"/>
            <a:tailEnd type="none" w="sm" len="sm"/>
          </a:ln>
        </p:spPr>
        <p:txBody>
          <a:bodyPr anchor="ctr">
            <a:spAutoFit/>
          </a:bodyPr>
          <a:lstStyle/>
          <a:p>
            <a:pPr indent="396875"/>
            <a:r>
              <a:rPr lang="en-US" altLang="zh-CN"/>
              <a:t>3</a:t>
            </a:r>
            <a:r>
              <a:rPr lang="zh-CN" altLang="en-US"/>
              <a:t>．计算</a:t>
            </a:r>
            <a:r>
              <a:rPr lang="en-US" altLang="zh-CN"/>
              <a:t>A</a:t>
            </a:r>
            <a:r>
              <a:rPr lang="zh-CN" altLang="en-US"/>
              <a:t>类不确定度：</a:t>
            </a:r>
            <a:endParaRPr lang="zh-CN" altLang="en-US"/>
          </a:p>
        </p:txBody>
      </p:sp>
      <p:sp>
        <p:nvSpPr>
          <p:cNvPr id="120842" name="Rectangle 10"/>
          <p:cNvSpPr>
            <a:spLocks noChangeArrowheads="1"/>
          </p:cNvSpPr>
          <p:nvPr/>
        </p:nvSpPr>
        <p:spPr bwMode="auto">
          <a:xfrm>
            <a:off x="250826" y="3194447"/>
            <a:ext cx="4816475" cy="523220"/>
          </a:xfrm>
          <a:prstGeom prst="rect">
            <a:avLst/>
          </a:prstGeom>
          <a:noFill/>
          <a:ln w="12700" cap="sq">
            <a:noFill/>
            <a:miter lim="800000"/>
            <a:headEnd type="none" w="sm" len="sm"/>
            <a:tailEnd type="none" w="sm" len="sm"/>
          </a:ln>
        </p:spPr>
        <p:txBody>
          <a:bodyPr anchor="ctr">
            <a:spAutoFit/>
          </a:bodyPr>
          <a:lstStyle/>
          <a:p>
            <a:pPr indent="396875"/>
            <a:r>
              <a:rPr lang="en-US" altLang="zh-CN"/>
              <a:t>4</a:t>
            </a:r>
            <a:r>
              <a:rPr lang="zh-CN" altLang="en-US"/>
              <a:t>．计算</a:t>
            </a:r>
            <a:r>
              <a:rPr lang="en-US" altLang="zh-CN"/>
              <a:t>B</a:t>
            </a:r>
            <a:r>
              <a:rPr lang="zh-CN" altLang="en-US"/>
              <a:t>类不确定度：</a:t>
            </a:r>
            <a:endParaRPr lang="zh-CN" altLang="en-US"/>
          </a:p>
        </p:txBody>
      </p:sp>
      <p:graphicFrame>
        <p:nvGraphicFramePr>
          <p:cNvPr id="120848" name="Object 16"/>
          <p:cNvGraphicFramePr>
            <a:graphicFrameLocks noChangeAspect="1"/>
          </p:cNvGraphicFramePr>
          <p:nvPr/>
        </p:nvGraphicFramePr>
        <p:xfrm>
          <a:off x="1736725" y="2234804"/>
          <a:ext cx="6980238" cy="853678"/>
        </p:xfrm>
        <a:graphic>
          <a:graphicData uri="http://schemas.openxmlformats.org/presentationml/2006/ole">
            <mc:AlternateContent xmlns:mc="http://schemas.openxmlformats.org/markup-compatibility/2006">
              <mc:Choice xmlns:v="urn:schemas-microsoft-com:vml" Requires="v">
                <p:oleObj spid="_x0000_s165919" name="公式" r:id="rId5" imgW="3035300" imgH="495300" progId="Equation.3">
                  <p:embed/>
                </p:oleObj>
              </mc:Choice>
              <mc:Fallback>
                <p:oleObj name="公式" r:id="rId5" imgW="3035300" imgH="495300" progId="Equation.3">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6725" y="2234804"/>
                        <a:ext cx="6980238" cy="853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48"/>
                                        </p:tgtEl>
                                        <p:attrNameLst>
                                          <p:attrName>style.visibility</p:attrName>
                                        </p:attrNameLst>
                                      </p:cBhvr>
                                      <p:to>
                                        <p:strVal val="visible"/>
                                      </p:to>
                                    </p:set>
                                    <p:animEffect transition="in" filter="wipe(left)">
                                      <p:cBhvr>
                                        <p:cTn id="12" dur="500"/>
                                        <p:tgtEl>
                                          <p:spTgt spid="1208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42"/>
                                        </p:tgtEl>
                                        <p:attrNameLst>
                                          <p:attrName>style.visibility</p:attrName>
                                        </p:attrNameLst>
                                      </p:cBhvr>
                                      <p:to>
                                        <p:strVal val="visible"/>
                                      </p:to>
                                    </p:set>
                                    <p:animEffect transition="in" filter="wipe(left)">
                                      <p:cBhvr>
                                        <p:cTn id="17" dur="500"/>
                                        <p:tgtEl>
                                          <p:spTgt spid="1208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35"/>
                                        </p:tgtEl>
                                        <p:attrNameLst>
                                          <p:attrName>style.visibility</p:attrName>
                                        </p:attrNameLst>
                                      </p:cBhvr>
                                      <p:to>
                                        <p:strVal val="visible"/>
                                      </p:to>
                                    </p:set>
                                    <p:animEffect transition="in" filter="wipe(left)">
                                      <p:cBhvr>
                                        <p:cTn id="22" dur="500"/>
                                        <p:tgtEl>
                                          <p:spTgt spid="120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灯片编号占位符 3"/>
          <p:cNvSpPr>
            <a:spLocks noGrp="1"/>
          </p:cNvSpPr>
          <p:nvPr>
            <p:ph type="sldNum" sz="quarter" idx="12"/>
          </p:nvPr>
        </p:nvSpPr>
        <p:spPr>
          <a:noFill/>
        </p:spPr>
        <p:txBody>
          <a:bodyPr/>
          <a:lstStyle/>
          <a:p>
            <a:fld id="{5920774D-B5BA-45C9-A528-C9A31F6D7444}" type="slidenum">
              <a:rPr lang="en-US" altLang="zh-CN" smtClean="0">
                <a:ea typeface="宋体" panose="02010600030101010101" pitchFamily="2" charset="-122"/>
              </a:rPr>
            </a:fld>
            <a:endParaRPr lang="en-US" altLang="zh-CN" smtClean="0">
              <a:ea typeface="宋体" panose="02010600030101010101" pitchFamily="2" charset="-122"/>
            </a:endParaRPr>
          </a:p>
        </p:txBody>
      </p:sp>
      <p:graphicFrame>
        <p:nvGraphicFramePr>
          <p:cNvPr id="119811" name="Object 3"/>
          <p:cNvGraphicFramePr>
            <a:graphicFrameLocks noChangeAspect="1"/>
          </p:cNvGraphicFramePr>
          <p:nvPr/>
        </p:nvGraphicFramePr>
        <p:xfrm>
          <a:off x="1839913" y="1076325"/>
          <a:ext cx="6288087" cy="551260"/>
        </p:xfrm>
        <a:graphic>
          <a:graphicData uri="http://schemas.openxmlformats.org/presentationml/2006/ole">
            <mc:AlternateContent xmlns:mc="http://schemas.openxmlformats.org/markup-compatibility/2006">
              <mc:Choice xmlns:v="urn:schemas-microsoft-com:vml" Requires="v">
                <p:oleObj spid="_x0000_s166950" name="公式" r:id="rId1" imgW="2362200" imgH="279400" progId="Equation.3">
                  <p:embed/>
                </p:oleObj>
              </mc:Choice>
              <mc:Fallback>
                <p:oleObj name="公式" r:id="rId1" imgW="2362200" imgH="279400" progId="Equation.3">
                  <p:embed/>
                  <p:pic>
                    <p:nvPicPr>
                      <p:cNvPr id="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076325"/>
                        <a:ext cx="6288087" cy="551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9" name="Rectangle 7"/>
          <p:cNvSpPr>
            <a:spLocks noChangeArrowheads="1"/>
          </p:cNvSpPr>
          <p:nvPr/>
        </p:nvSpPr>
        <p:spPr bwMode="auto">
          <a:xfrm>
            <a:off x="912813" y="581025"/>
            <a:ext cx="4190571" cy="523220"/>
          </a:xfrm>
          <a:prstGeom prst="rect">
            <a:avLst/>
          </a:prstGeom>
          <a:noFill/>
          <a:ln w="12700" cap="sq">
            <a:noFill/>
            <a:miter lim="800000"/>
            <a:headEnd type="none" w="sm" len="sm"/>
            <a:tailEnd type="none" w="sm" len="sm"/>
          </a:ln>
        </p:spPr>
        <p:txBody>
          <a:bodyPr wrap="none" anchor="ctr">
            <a:spAutoFit/>
          </a:bodyPr>
          <a:lstStyle/>
          <a:p>
            <a:pPr indent="396875"/>
            <a:r>
              <a:rPr lang="en-US" altLang="zh-CN" dirty="0"/>
              <a:t>5. </a:t>
            </a:r>
            <a:r>
              <a:rPr lang="zh-CN" altLang="en-US" dirty="0"/>
              <a:t>计算合成不确定度：</a:t>
            </a:r>
            <a:endParaRPr lang="zh-CN" altLang="en-US" dirty="0"/>
          </a:p>
        </p:txBody>
      </p:sp>
      <p:sp>
        <p:nvSpPr>
          <p:cNvPr id="119817" name="Rectangle 9"/>
          <p:cNvSpPr>
            <a:spLocks noChangeArrowheads="1"/>
          </p:cNvSpPr>
          <p:nvPr/>
        </p:nvSpPr>
        <p:spPr bwMode="auto">
          <a:xfrm>
            <a:off x="1001714" y="2689622"/>
            <a:ext cx="6346825" cy="523220"/>
          </a:xfrm>
          <a:prstGeom prst="rect">
            <a:avLst/>
          </a:prstGeom>
          <a:noFill/>
          <a:ln w="12700" cap="sq">
            <a:noFill/>
            <a:miter lim="800000"/>
            <a:headEnd type="none" w="sm" len="sm"/>
            <a:tailEnd type="none" w="sm" len="sm"/>
          </a:ln>
        </p:spPr>
        <p:txBody>
          <a:bodyPr anchor="ctr">
            <a:spAutoFit/>
          </a:bodyPr>
          <a:lstStyle/>
          <a:p>
            <a:pPr indent="396875"/>
            <a:r>
              <a:rPr lang="zh-CN" altLang="en-US"/>
              <a:t>于是测量结果应表示为</a:t>
            </a:r>
            <a:r>
              <a:rPr lang="en-US" altLang="zh-CN"/>
              <a:t>:</a:t>
            </a:r>
            <a:endParaRPr lang="en-US" altLang="zh-CN"/>
          </a:p>
        </p:txBody>
      </p:sp>
      <p:graphicFrame>
        <p:nvGraphicFramePr>
          <p:cNvPr id="119820" name="Object 12"/>
          <p:cNvGraphicFramePr>
            <a:graphicFrameLocks noChangeAspect="1"/>
          </p:cNvGraphicFramePr>
          <p:nvPr/>
        </p:nvGraphicFramePr>
        <p:xfrm>
          <a:off x="1839913" y="3349228"/>
          <a:ext cx="4672012" cy="394097"/>
        </p:xfrm>
        <a:graphic>
          <a:graphicData uri="http://schemas.openxmlformats.org/presentationml/2006/ole">
            <mc:AlternateContent xmlns:mc="http://schemas.openxmlformats.org/markup-compatibility/2006">
              <mc:Choice xmlns:v="urn:schemas-microsoft-com:vml" Requires="v">
                <p:oleObj spid="_x0000_s166951" name="公式" r:id="rId3" imgW="65024000" imgH="7315200" progId="Equation.3">
                  <p:embed/>
                </p:oleObj>
              </mc:Choice>
              <mc:Fallback>
                <p:oleObj name="公式" r:id="rId3" imgW="65024000" imgH="731520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913" y="3349228"/>
                        <a:ext cx="4672012" cy="3940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22" name="Object 14"/>
          <p:cNvGraphicFramePr>
            <a:graphicFrameLocks noChangeAspect="1"/>
          </p:cNvGraphicFramePr>
          <p:nvPr/>
        </p:nvGraphicFramePr>
        <p:xfrm>
          <a:off x="1839913" y="3861198"/>
          <a:ext cx="3606800" cy="702469"/>
        </p:xfrm>
        <a:graphic>
          <a:graphicData uri="http://schemas.openxmlformats.org/presentationml/2006/ole">
            <mc:AlternateContent xmlns:mc="http://schemas.openxmlformats.org/markup-compatibility/2006">
              <mc:Choice xmlns:v="urn:schemas-microsoft-com:vml" Requires="v">
                <p:oleObj spid="_x0000_s166952" name="公式" r:id="rId5" imgW="1548765" imgH="406400" progId="Equation.3">
                  <p:embed/>
                </p:oleObj>
              </mc:Choice>
              <mc:Fallback>
                <p:oleObj name="公式" r:id="rId5" imgW="1548765" imgH="40640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9913" y="3861198"/>
                        <a:ext cx="3606800" cy="702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24" name="Object 16"/>
          <p:cNvGraphicFramePr>
            <a:graphicFrameLocks noChangeAspect="1"/>
          </p:cNvGraphicFramePr>
          <p:nvPr/>
        </p:nvGraphicFramePr>
        <p:xfrm>
          <a:off x="2082800" y="1931194"/>
          <a:ext cx="4364038" cy="451247"/>
        </p:xfrm>
        <a:graphic>
          <a:graphicData uri="http://schemas.openxmlformats.org/presentationml/2006/ole">
            <mc:AlternateContent xmlns:mc="http://schemas.openxmlformats.org/markup-compatibility/2006">
              <mc:Choice xmlns:v="urn:schemas-microsoft-com:vml" Requires="v">
                <p:oleObj spid="_x0000_s166953" name="公式" r:id="rId7" imgW="1638300" imgH="228600" progId="Equation.3">
                  <p:embed/>
                </p:oleObj>
              </mc:Choice>
              <mc:Fallback>
                <p:oleObj name="公式" r:id="rId7" imgW="1638300" imgH="228600"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2800" y="1931194"/>
                        <a:ext cx="4364038" cy="451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500"/>
                                        <p:tgtEl>
                                          <p:spTgt spid="1198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24"/>
                                        </p:tgtEl>
                                        <p:attrNameLst>
                                          <p:attrName>style.visibility</p:attrName>
                                        </p:attrNameLst>
                                      </p:cBhvr>
                                      <p:to>
                                        <p:strVal val="visible"/>
                                      </p:to>
                                    </p:set>
                                    <p:animEffect transition="in" filter="wipe(left)">
                                      <p:cBhvr>
                                        <p:cTn id="12" dur="500"/>
                                        <p:tgtEl>
                                          <p:spTgt spid="1198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7"/>
                                        </p:tgtEl>
                                        <p:attrNameLst>
                                          <p:attrName>style.visibility</p:attrName>
                                        </p:attrNameLst>
                                      </p:cBhvr>
                                      <p:to>
                                        <p:strVal val="visible"/>
                                      </p:to>
                                    </p:set>
                                    <p:animEffect transition="in" filter="wipe(left)">
                                      <p:cBhvr>
                                        <p:cTn id="17" dur="500"/>
                                        <p:tgtEl>
                                          <p:spTgt spid="1198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9820"/>
                                        </p:tgtEl>
                                        <p:attrNameLst>
                                          <p:attrName>style.visibility</p:attrName>
                                        </p:attrNameLst>
                                      </p:cBhvr>
                                      <p:to>
                                        <p:strVal val="visible"/>
                                      </p:to>
                                    </p:set>
                                    <p:animEffect transition="in" filter="wipe(left)">
                                      <p:cBhvr>
                                        <p:cTn id="22" dur="500"/>
                                        <p:tgtEl>
                                          <p:spTgt spid="1198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9822"/>
                                        </p:tgtEl>
                                        <p:attrNameLst>
                                          <p:attrName>style.visibility</p:attrName>
                                        </p:attrNameLst>
                                      </p:cBhvr>
                                      <p:to>
                                        <p:strVal val="visible"/>
                                      </p:to>
                                    </p:set>
                                    <p:animEffect transition="in" filter="wipe(left)">
                                      <p:cBhvr>
                                        <p:cTn id="27"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490A1EB-1F6F-4BAD-9B75-379B3F59DDA8}" type="slidenum">
              <a:rPr lang="en-US" altLang="zh-CN" smtClean="0"/>
            </a:fld>
            <a:endParaRPr lang="en-US" altLang="zh-CN"/>
          </a:p>
        </p:txBody>
      </p:sp>
      <p:pic>
        <p:nvPicPr>
          <p:cNvPr id="187398" name="Picture 6" descr="C:\Users\Administrator\Desktop\新建文件夹\大学物理实验报告册-B5双面打_页面_0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140"/>
          <a:stretch>
            <a:fillRect/>
          </a:stretch>
        </p:blipFill>
        <p:spPr bwMode="auto">
          <a:xfrm>
            <a:off x="2112359" y="73973"/>
            <a:ext cx="4934916" cy="49099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med">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490A1EB-1F6F-4BAD-9B75-379B3F59DDA8}" type="slidenum">
              <a:rPr lang="en-US" altLang="zh-CN" smtClean="0"/>
            </a:fld>
            <a:endParaRPr lang="en-US" altLang="zh-CN"/>
          </a:p>
        </p:txBody>
      </p:sp>
      <p:pic>
        <p:nvPicPr>
          <p:cNvPr id="4" name="图片 3"/>
          <p:cNvPicPr>
            <a:picLocks noChangeAspect="1"/>
          </p:cNvPicPr>
          <p:nvPr>
            <p:custDataLst>
              <p:tags r:id="rId1"/>
            </p:custDataLst>
          </p:nvPr>
        </p:nvPicPr>
        <p:blipFill>
          <a:blip r:embed="rId2"/>
          <a:stretch>
            <a:fillRect/>
          </a:stretch>
        </p:blipFill>
        <p:spPr>
          <a:xfrm>
            <a:off x="755650" y="13335"/>
            <a:ext cx="7485380" cy="5146040"/>
          </a:xfrm>
          <a:prstGeom prst="rect">
            <a:avLst/>
          </a:prstGeom>
        </p:spPr>
      </p:pic>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p>
            <a:fld id="{ED6EB52D-AE3C-48C3-8BC3-D2D3A618BB9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7348" name="Text Box 4"/>
          <p:cNvSpPr txBox="1">
            <a:spLocks noChangeArrowheads="1"/>
          </p:cNvSpPr>
          <p:nvPr/>
        </p:nvSpPr>
        <p:spPr bwMode="auto">
          <a:xfrm>
            <a:off x="368301" y="2143122"/>
            <a:ext cx="8569325" cy="1815882"/>
          </a:xfrm>
          <a:prstGeom prst="rect">
            <a:avLst/>
          </a:prstGeom>
          <a:noFill/>
          <a:ln w="9525">
            <a:noFill/>
            <a:miter lim="800000"/>
          </a:ln>
        </p:spPr>
        <p:txBody>
          <a:bodyPr>
            <a:spAutoFit/>
          </a:bodyPr>
          <a:lstStyle/>
          <a:p>
            <a:pPr>
              <a:lnSpc>
                <a:spcPct val="120000"/>
              </a:lnSpc>
              <a:spcBef>
                <a:spcPct val="50000"/>
              </a:spcBef>
            </a:pPr>
            <a:r>
              <a:rPr lang="en-US" altLang="zh-CN" dirty="0">
                <a:solidFill>
                  <a:srgbClr val="660033"/>
                </a:solidFill>
              </a:rPr>
              <a:t>3.</a:t>
            </a:r>
            <a:r>
              <a:rPr lang="zh-CN" altLang="en-US" dirty="0">
                <a:solidFill>
                  <a:srgbClr val="660033"/>
                </a:solidFill>
              </a:rPr>
              <a:t>实验报</a:t>
            </a:r>
            <a:r>
              <a:rPr lang="zh-CN" altLang="en-US" dirty="0" smtClean="0">
                <a:solidFill>
                  <a:srgbClr val="660033"/>
                </a:solidFill>
              </a:rPr>
              <a:t>告</a:t>
            </a:r>
            <a:endParaRPr lang="zh-CN" altLang="en-US" sz="3600" dirty="0">
              <a:solidFill>
                <a:srgbClr val="FF0000"/>
              </a:solidFill>
            </a:endParaRPr>
          </a:p>
          <a:p>
            <a:pPr>
              <a:lnSpc>
                <a:spcPct val="120000"/>
              </a:lnSpc>
              <a:spcBef>
                <a:spcPct val="40000"/>
              </a:spcBef>
            </a:pPr>
            <a:r>
              <a:rPr lang="zh-CN" altLang="en-US" dirty="0"/>
              <a:t>        完成实验报告，内容包括：</a:t>
            </a:r>
            <a:r>
              <a:rPr lang="zh-CN" altLang="en-US" dirty="0">
                <a:solidFill>
                  <a:srgbClr val="0000FF"/>
                </a:solidFill>
              </a:rPr>
              <a:t>实验名称、目的、仪器、原理、实验内容、</a:t>
            </a:r>
            <a:r>
              <a:rPr lang="zh-CN" altLang="en-US" dirty="0">
                <a:solidFill>
                  <a:srgbClr val="FF0066"/>
                </a:solidFill>
              </a:rPr>
              <a:t>数据处理、思考题等。</a:t>
            </a:r>
            <a:endParaRPr lang="zh-CN" altLang="en-US" dirty="0">
              <a:solidFill>
                <a:srgbClr val="FF0066"/>
              </a:solidFill>
            </a:endParaRPr>
          </a:p>
        </p:txBody>
      </p:sp>
      <p:sp>
        <p:nvSpPr>
          <p:cNvPr id="45060" name="Text Box 5"/>
          <p:cNvSpPr txBox="1">
            <a:spLocks noChangeArrowheads="1"/>
          </p:cNvSpPr>
          <p:nvPr/>
        </p:nvSpPr>
        <p:spPr bwMode="auto">
          <a:xfrm>
            <a:off x="428596" y="142858"/>
            <a:ext cx="8497887" cy="2185214"/>
          </a:xfrm>
          <a:prstGeom prst="rect">
            <a:avLst/>
          </a:prstGeom>
          <a:noFill/>
          <a:ln w="9525">
            <a:noFill/>
            <a:miter lim="800000"/>
          </a:ln>
        </p:spPr>
        <p:txBody>
          <a:bodyPr>
            <a:spAutoFit/>
          </a:bodyPr>
          <a:lstStyle/>
          <a:p>
            <a:pPr>
              <a:lnSpc>
                <a:spcPct val="120000"/>
              </a:lnSpc>
              <a:spcBef>
                <a:spcPct val="40000"/>
              </a:spcBef>
            </a:pPr>
            <a:r>
              <a:rPr lang="en-US" altLang="zh-CN" dirty="0">
                <a:solidFill>
                  <a:srgbClr val="660033"/>
                </a:solidFill>
              </a:rPr>
              <a:t>2.</a:t>
            </a:r>
            <a:r>
              <a:rPr lang="zh-CN" altLang="en-US" dirty="0">
                <a:solidFill>
                  <a:srgbClr val="660033"/>
                </a:solidFill>
              </a:rPr>
              <a:t>进行实验</a:t>
            </a:r>
            <a:endParaRPr lang="zh-CN" altLang="en-US" dirty="0">
              <a:solidFill>
                <a:srgbClr val="660033"/>
              </a:solidFill>
            </a:endParaRPr>
          </a:p>
          <a:p>
            <a:pPr>
              <a:lnSpc>
                <a:spcPct val="120000"/>
              </a:lnSpc>
              <a:spcBef>
                <a:spcPct val="40000"/>
              </a:spcBef>
            </a:pPr>
            <a:r>
              <a:rPr lang="zh-CN" altLang="en-US" dirty="0"/>
              <a:t>        </a:t>
            </a:r>
            <a:r>
              <a:rPr lang="zh-CN" altLang="en-US" sz="2400" dirty="0"/>
              <a:t>根据操作规程正确</a:t>
            </a:r>
            <a:r>
              <a:rPr lang="zh-CN" altLang="en-US" sz="2400" dirty="0">
                <a:solidFill>
                  <a:srgbClr val="FF0000"/>
                </a:solidFill>
              </a:rPr>
              <a:t>调试</a:t>
            </a:r>
            <a:r>
              <a:rPr lang="zh-CN" altLang="en-US" sz="2400" dirty="0"/>
              <a:t>好仪器，</a:t>
            </a:r>
            <a:r>
              <a:rPr lang="zh-CN" altLang="en-US" sz="2400" dirty="0">
                <a:solidFill>
                  <a:srgbClr val="FF0000"/>
                </a:solidFill>
              </a:rPr>
              <a:t>观察</a:t>
            </a:r>
            <a:r>
              <a:rPr lang="zh-CN" altLang="en-US" sz="2400" dirty="0"/>
              <a:t>实验现象，准确</a:t>
            </a:r>
            <a:r>
              <a:rPr lang="zh-CN" altLang="en-US" sz="2400" dirty="0">
                <a:solidFill>
                  <a:srgbClr val="FF0000"/>
                </a:solidFill>
              </a:rPr>
              <a:t>测量</a:t>
            </a:r>
            <a:r>
              <a:rPr lang="zh-CN" altLang="en-US" sz="2400" dirty="0"/>
              <a:t>实验数据，并记录到实验报告册的</a:t>
            </a:r>
            <a:r>
              <a:rPr lang="zh-CN" altLang="en-US" sz="2400" dirty="0">
                <a:solidFill>
                  <a:srgbClr val="FF0000"/>
                </a:solidFill>
              </a:rPr>
              <a:t>原始数据专用页</a:t>
            </a:r>
            <a:r>
              <a:rPr lang="zh-CN" altLang="en-US" sz="2400" dirty="0"/>
              <a:t>。经教师检查达到要求时方可整理好仪器离开实验室。</a:t>
            </a:r>
            <a:endParaRPr lang="zh-CN" altLang="en-US" sz="2400" dirty="0"/>
          </a:p>
        </p:txBody>
      </p:sp>
      <p:sp>
        <p:nvSpPr>
          <p:cNvPr id="57350" name="Text Box 6"/>
          <p:cNvSpPr txBox="1">
            <a:spLocks noChangeArrowheads="1"/>
          </p:cNvSpPr>
          <p:nvPr/>
        </p:nvSpPr>
        <p:spPr bwMode="auto">
          <a:xfrm>
            <a:off x="206515" y="3888581"/>
            <a:ext cx="8775700" cy="607695"/>
          </a:xfrm>
          <a:prstGeom prst="rect">
            <a:avLst/>
          </a:prstGeom>
          <a:noFill/>
          <a:ln w="9525">
            <a:noFill/>
            <a:miter lim="800000"/>
          </a:ln>
        </p:spPr>
        <p:txBody>
          <a:bodyPr wrap="square">
            <a:spAutoFit/>
          </a:bodyPr>
          <a:lstStyle/>
          <a:p>
            <a:pPr>
              <a:lnSpc>
                <a:spcPct val="120000"/>
              </a:lnSpc>
              <a:spcBef>
                <a:spcPct val="50000"/>
              </a:spcBef>
            </a:pPr>
            <a:r>
              <a:rPr lang="en-US" altLang="zh-CN" dirty="0"/>
              <a:t>        </a:t>
            </a:r>
            <a:r>
              <a:rPr lang="zh-CN" altLang="en-US" dirty="0"/>
              <a:t>做完实验后完成实验报告，并做好下次的预习报告。</a:t>
            </a:r>
            <a:endParaRPr lang="zh-CN" altLang="en-US"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strips(downRight)">
                                      <p:cBhvr>
                                        <p:cTn id="7" dur="5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strips(downRight)">
                                      <p:cBhvr>
                                        <p:cTn id="12"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utoUpdateAnimBg="0"/>
      <p:bldP spid="5735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B19AEB62-4589-41F7-8009-F5518837C427}" type="slidenum">
              <a:rPr lang="en-US" altLang="zh-CN"/>
            </a:fld>
            <a:endParaRPr lang="en-US" altLang="zh-CN"/>
          </a:p>
        </p:txBody>
      </p:sp>
      <p:sp>
        <p:nvSpPr>
          <p:cNvPr id="4098" name="Text Box 2"/>
          <p:cNvSpPr txBox="1">
            <a:spLocks noChangeArrowheads="1"/>
          </p:cNvSpPr>
          <p:nvPr/>
        </p:nvSpPr>
        <p:spPr bwMode="auto">
          <a:xfrm>
            <a:off x="431801" y="141480"/>
            <a:ext cx="8316913" cy="523220"/>
          </a:xfrm>
          <a:prstGeom prst="rect">
            <a:avLst/>
          </a:prstGeom>
          <a:noFill/>
          <a:ln w="9525">
            <a:noFill/>
            <a:miter lim="800000"/>
          </a:ln>
          <a:effectLst/>
        </p:spPr>
        <p:txBody>
          <a:bodyPr>
            <a:spAutoFit/>
          </a:bodyPr>
          <a:lstStyle/>
          <a:p>
            <a:pPr algn="ctr">
              <a:spcBef>
                <a:spcPct val="50000"/>
              </a:spcBef>
            </a:pPr>
            <a:r>
              <a:rPr lang="zh-CN" altLang="en-US" dirty="0" smtClean="0">
                <a:solidFill>
                  <a:srgbClr val="000000"/>
                </a:solidFill>
              </a:rPr>
              <a:t>第一章  </a:t>
            </a:r>
            <a:r>
              <a:rPr lang="zh-CN" altLang="en-US" dirty="0">
                <a:solidFill>
                  <a:srgbClr val="000000"/>
                </a:solidFill>
              </a:rPr>
              <a:t>测量误差与数据处</a:t>
            </a:r>
            <a:r>
              <a:rPr lang="zh-CN" altLang="en-US" dirty="0" smtClean="0">
                <a:solidFill>
                  <a:srgbClr val="000000"/>
                </a:solidFill>
              </a:rPr>
              <a:t>理 </a:t>
            </a:r>
            <a:endParaRPr lang="zh-CN" altLang="en-US" dirty="0">
              <a:solidFill>
                <a:srgbClr val="000000"/>
              </a:solidFill>
            </a:endParaRPr>
          </a:p>
        </p:txBody>
      </p:sp>
      <p:sp>
        <p:nvSpPr>
          <p:cNvPr id="4099" name="Text Box 3"/>
          <p:cNvSpPr txBox="1">
            <a:spLocks noChangeArrowheads="1"/>
          </p:cNvSpPr>
          <p:nvPr/>
        </p:nvSpPr>
        <p:spPr bwMode="auto">
          <a:xfrm>
            <a:off x="0" y="681038"/>
            <a:ext cx="9144000" cy="523220"/>
          </a:xfrm>
          <a:prstGeom prst="rect">
            <a:avLst/>
          </a:prstGeom>
          <a:noFill/>
          <a:ln w="9525">
            <a:noFill/>
            <a:miter lim="800000"/>
          </a:ln>
          <a:effectLst/>
        </p:spPr>
        <p:txBody>
          <a:bodyPr>
            <a:spAutoFit/>
          </a:bodyPr>
          <a:lstStyle/>
          <a:p>
            <a:pPr algn="ctr">
              <a:spcBef>
                <a:spcPct val="50000"/>
              </a:spcBef>
            </a:pPr>
            <a:r>
              <a:rPr lang="zh-CN" altLang="en-US" dirty="0" smtClean="0">
                <a:solidFill>
                  <a:srgbClr val="000000"/>
                </a:solidFill>
              </a:rPr>
              <a:t>第一节</a:t>
            </a:r>
            <a:r>
              <a:rPr lang="en-US" altLang="zh-CN" dirty="0" smtClean="0">
                <a:solidFill>
                  <a:srgbClr val="000000"/>
                </a:solidFill>
              </a:rPr>
              <a:t>    </a:t>
            </a:r>
            <a:r>
              <a:rPr lang="zh-CN" altLang="en-US" dirty="0">
                <a:solidFill>
                  <a:srgbClr val="000000"/>
                </a:solidFill>
              </a:rPr>
              <a:t>测量与测量误差</a:t>
            </a:r>
            <a:endParaRPr lang="zh-CN" altLang="en-US" dirty="0">
              <a:solidFill>
                <a:srgbClr val="000000"/>
              </a:solidFill>
            </a:endParaRPr>
          </a:p>
        </p:txBody>
      </p:sp>
      <p:sp>
        <p:nvSpPr>
          <p:cNvPr id="4101" name="Text Box 5"/>
          <p:cNvSpPr txBox="1">
            <a:spLocks noChangeArrowheads="1"/>
          </p:cNvSpPr>
          <p:nvPr/>
        </p:nvSpPr>
        <p:spPr bwMode="auto">
          <a:xfrm>
            <a:off x="588963" y="2274094"/>
            <a:ext cx="8393112" cy="2850011"/>
          </a:xfrm>
          <a:prstGeom prst="rect">
            <a:avLst/>
          </a:prstGeom>
          <a:noFill/>
          <a:ln w="9525">
            <a:noFill/>
            <a:miter lim="800000"/>
          </a:ln>
          <a:effectLst/>
        </p:spPr>
        <p:txBody>
          <a:bodyPr>
            <a:spAutoFit/>
          </a:bodyPr>
          <a:lstStyle/>
          <a:p>
            <a:pPr>
              <a:lnSpc>
                <a:spcPct val="120000"/>
              </a:lnSpc>
              <a:spcBef>
                <a:spcPct val="40000"/>
              </a:spcBef>
              <a:buFont typeface="Wingdings" panose="05000000000000000000" pitchFamily="2" charset="2"/>
              <a:buChar char="u"/>
            </a:pPr>
            <a:r>
              <a:rPr lang="zh-CN" altLang="en-US" dirty="0" smtClean="0">
                <a:solidFill>
                  <a:srgbClr val="660033"/>
                </a:solidFill>
              </a:rPr>
              <a:t>测</a:t>
            </a:r>
            <a:r>
              <a:rPr lang="zh-CN" altLang="en-US" dirty="0">
                <a:solidFill>
                  <a:srgbClr val="660033"/>
                </a:solidFill>
              </a:rPr>
              <a:t>量的定义</a:t>
            </a:r>
            <a:r>
              <a:rPr lang="zh-CN" altLang="en-US" dirty="0"/>
              <a:t>：所谓测量</a:t>
            </a:r>
            <a:r>
              <a:rPr lang="en-US" altLang="zh-CN" dirty="0"/>
              <a:t>,</a:t>
            </a:r>
            <a:r>
              <a:rPr lang="zh-CN" altLang="en-US" dirty="0"/>
              <a:t>就是将被测量与一个选作标准单位的同类量进行比较</a:t>
            </a:r>
            <a:r>
              <a:rPr lang="en-US" altLang="zh-CN" dirty="0"/>
              <a:t>,</a:t>
            </a:r>
            <a:r>
              <a:rPr lang="zh-CN" altLang="en-US" dirty="0"/>
              <a:t>其倍数即为该被测量的测量值。</a:t>
            </a:r>
            <a:endParaRPr lang="zh-CN" altLang="en-US" dirty="0"/>
          </a:p>
          <a:p>
            <a:pPr>
              <a:lnSpc>
                <a:spcPct val="120000"/>
              </a:lnSpc>
              <a:spcBef>
                <a:spcPct val="40000"/>
              </a:spcBef>
            </a:pPr>
            <a:r>
              <a:rPr lang="zh-CN" altLang="en-US" dirty="0"/>
              <a:t>        任何一种测量结果</a:t>
            </a:r>
            <a:r>
              <a:rPr lang="en-US" altLang="zh-CN" dirty="0"/>
              <a:t>,</a:t>
            </a:r>
            <a:r>
              <a:rPr lang="zh-CN" altLang="en-US" dirty="0"/>
              <a:t>其物理量都是由</a:t>
            </a:r>
            <a:r>
              <a:rPr lang="zh-CN" altLang="en-US" dirty="0">
                <a:solidFill>
                  <a:srgbClr val="CC0000"/>
                </a:solidFill>
              </a:rPr>
              <a:t>数值和单位构成</a:t>
            </a:r>
            <a:r>
              <a:rPr lang="zh-CN" altLang="en-US" dirty="0"/>
              <a:t>。</a:t>
            </a:r>
            <a:endParaRPr lang="zh-CN" altLang="en-US" dirty="0"/>
          </a:p>
        </p:txBody>
      </p:sp>
      <p:sp>
        <p:nvSpPr>
          <p:cNvPr id="4107" name="Text Box 11"/>
          <p:cNvSpPr txBox="1">
            <a:spLocks noChangeArrowheads="1"/>
          </p:cNvSpPr>
          <p:nvPr/>
        </p:nvSpPr>
        <p:spPr bwMode="auto">
          <a:xfrm>
            <a:off x="341531" y="1304818"/>
            <a:ext cx="3635375" cy="523220"/>
          </a:xfrm>
          <a:prstGeom prst="rect">
            <a:avLst/>
          </a:prstGeom>
          <a:noFill/>
          <a:ln w="9525">
            <a:noFill/>
            <a:miter lim="800000"/>
          </a:ln>
          <a:effectLst/>
        </p:spPr>
        <p:txBody>
          <a:bodyPr>
            <a:spAutoFit/>
          </a:bodyPr>
          <a:lstStyle/>
          <a:p>
            <a:pPr>
              <a:spcBef>
                <a:spcPct val="50000"/>
              </a:spcBef>
            </a:pPr>
            <a:r>
              <a:rPr lang="zh-CN" altLang="en-US" dirty="0" smtClean="0">
                <a:solidFill>
                  <a:srgbClr val="0000FF"/>
                </a:solidFill>
              </a:rPr>
              <a:t>一、测</a:t>
            </a:r>
            <a:r>
              <a:rPr lang="zh-CN" altLang="en-US" dirty="0">
                <a:solidFill>
                  <a:srgbClr val="0000FF"/>
                </a:solidFill>
              </a:rPr>
              <a:t>量及其分类 </a:t>
            </a:r>
            <a:endParaRPr lang="zh-CN" altLang="en-US" dirty="0">
              <a:solidFill>
                <a:srgbClr val="0000FF"/>
              </a:solidFill>
            </a:endParaRPr>
          </a:p>
        </p:txBody>
      </p:sp>
      <p:sp>
        <p:nvSpPr>
          <p:cNvPr id="4108" name="Text Box 12"/>
          <p:cNvSpPr txBox="1">
            <a:spLocks noChangeArrowheads="1"/>
          </p:cNvSpPr>
          <p:nvPr/>
        </p:nvSpPr>
        <p:spPr bwMode="auto">
          <a:xfrm>
            <a:off x="700088" y="1777604"/>
            <a:ext cx="3879588"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1.</a:t>
            </a:r>
            <a:r>
              <a:rPr lang="zh-CN" altLang="en-US" dirty="0">
                <a:solidFill>
                  <a:srgbClr val="0000FF"/>
                </a:solidFill>
              </a:rPr>
              <a:t>直接测量和间接测量  </a:t>
            </a:r>
            <a:endParaRPr lang="zh-CN" altLang="en-US" dirty="0">
              <a:solidFill>
                <a:srgbClr val="0000FF"/>
              </a:solidFill>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animEffect transition="in" filter="wipe(left)">
                                      <p:cBhvr>
                                        <p:cTn id="7" dur="1000"/>
                                        <p:tgtEl>
                                          <p:spTgt spid="4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8"/>
                                        </p:tgtEl>
                                        <p:attrNameLst>
                                          <p:attrName>style.visibility</p:attrName>
                                        </p:attrNameLst>
                                      </p:cBhvr>
                                      <p:to>
                                        <p:strVal val="visible"/>
                                      </p:to>
                                    </p:set>
                                    <p:animEffect transition="in" filter="wipe(left)">
                                      <p:cBhvr>
                                        <p:cTn id="12" dur="1000"/>
                                        <p:tgtEl>
                                          <p:spTgt spid="4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wipe(up)">
                                      <p:cBhvr>
                                        <p:cTn id="17"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107" grpId="0"/>
      <p:bldP spid="41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0B520F57-B370-4A95-A94C-FEFCB979CBE5}" type="slidenum">
              <a:rPr lang="en-US" altLang="zh-CN"/>
            </a:fld>
            <a:endParaRPr lang="en-US" altLang="zh-CN"/>
          </a:p>
        </p:txBody>
      </p:sp>
      <p:sp>
        <p:nvSpPr>
          <p:cNvPr id="58372" name="Text Box 4"/>
          <p:cNvSpPr txBox="1">
            <a:spLocks noChangeArrowheads="1"/>
          </p:cNvSpPr>
          <p:nvPr/>
        </p:nvSpPr>
        <p:spPr bwMode="auto">
          <a:xfrm>
            <a:off x="755651" y="579835"/>
            <a:ext cx="7777163" cy="1815882"/>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u"/>
            </a:pPr>
            <a:r>
              <a:rPr lang="zh-CN" altLang="en-US" dirty="0">
                <a:solidFill>
                  <a:srgbClr val="660033"/>
                </a:solidFill>
              </a:rPr>
              <a:t>测量分类</a:t>
            </a:r>
            <a:endParaRPr lang="zh-CN" altLang="en-US" dirty="0">
              <a:solidFill>
                <a:srgbClr val="660033"/>
              </a:solidFill>
            </a:endParaRPr>
          </a:p>
          <a:p>
            <a:pPr>
              <a:spcBef>
                <a:spcPct val="50000"/>
              </a:spcBef>
            </a:pPr>
            <a:r>
              <a:rPr lang="zh-CN" altLang="en-US" dirty="0">
                <a:solidFill>
                  <a:srgbClr val="CC0000"/>
                </a:solidFill>
              </a:rPr>
              <a:t>直接测量</a:t>
            </a:r>
            <a:r>
              <a:rPr lang="zh-CN" altLang="en-US" dirty="0"/>
              <a:t>：用仪器直接读出测量值的测量。</a:t>
            </a:r>
            <a:endParaRPr lang="zh-CN" altLang="en-US" dirty="0"/>
          </a:p>
          <a:p>
            <a:pPr>
              <a:spcBef>
                <a:spcPct val="50000"/>
              </a:spcBef>
            </a:pPr>
            <a:r>
              <a:rPr lang="zh-CN" altLang="en-US" dirty="0"/>
              <a:t>例如：用刻度尺测</a:t>
            </a:r>
            <a:r>
              <a:rPr lang="zh-CN" altLang="en-US" dirty="0">
                <a:solidFill>
                  <a:srgbClr val="0000FF"/>
                </a:solidFill>
              </a:rPr>
              <a:t>长度</a:t>
            </a:r>
            <a:r>
              <a:rPr lang="zh-CN" altLang="en-US" dirty="0"/>
              <a:t>；用电流表测</a:t>
            </a:r>
            <a:r>
              <a:rPr lang="zh-CN" altLang="en-US" dirty="0">
                <a:solidFill>
                  <a:srgbClr val="0000FF"/>
                </a:solidFill>
              </a:rPr>
              <a:t>电流</a:t>
            </a:r>
            <a:r>
              <a:rPr lang="zh-CN" altLang="en-US" dirty="0"/>
              <a:t>等。</a:t>
            </a:r>
            <a:endParaRPr lang="zh-CN" altLang="en-US" dirty="0"/>
          </a:p>
        </p:txBody>
      </p:sp>
      <p:grpSp>
        <p:nvGrpSpPr>
          <p:cNvPr id="58376" name="Group 8"/>
          <p:cNvGrpSpPr/>
          <p:nvPr/>
        </p:nvGrpSpPr>
        <p:grpSpPr bwMode="auto">
          <a:xfrm>
            <a:off x="714348" y="2428874"/>
            <a:ext cx="8147050" cy="2505075"/>
            <a:chOff x="340" y="1752"/>
            <a:chExt cx="5132" cy="2104"/>
          </a:xfrm>
        </p:grpSpPr>
        <p:sp>
          <p:nvSpPr>
            <p:cNvPr id="58374" name="Text Box 6"/>
            <p:cNvSpPr txBox="1">
              <a:spLocks noChangeArrowheads="1"/>
            </p:cNvSpPr>
            <p:nvPr/>
          </p:nvSpPr>
          <p:spPr bwMode="auto">
            <a:xfrm>
              <a:off x="340" y="1752"/>
              <a:ext cx="5132" cy="2104"/>
            </a:xfrm>
            <a:prstGeom prst="rect">
              <a:avLst/>
            </a:prstGeom>
            <a:noFill/>
            <a:ln w="9525">
              <a:noFill/>
              <a:miter lim="800000"/>
            </a:ln>
            <a:effectLst/>
          </p:spPr>
          <p:txBody>
            <a:bodyPr>
              <a:spAutoFit/>
            </a:bodyPr>
            <a:lstStyle/>
            <a:p>
              <a:pPr>
                <a:lnSpc>
                  <a:spcPct val="120000"/>
                </a:lnSpc>
                <a:spcBef>
                  <a:spcPct val="40000"/>
                </a:spcBef>
              </a:pPr>
              <a:r>
                <a:rPr lang="zh-CN" altLang="en-US" dirty="0">
                  <a:solidFill>
                    <a:srgbClr val="FF0000"/>
                  </a:solidFill>
                  <a:latin typeface="+mn-lt"/>
                </a:rPr>
                <a:t>间接测量</a:t>
              </a:r>
              <a:r>
                <a:rPr lang="zh-CN" altLang="en-US" dirty="0">
                  <a:solidFill>
                    <a:schemeClr val="bg2"/>
                  </a:solidFill>
                  <a:latin typeface="+mn-lt"/>
                </a:rPr>
                <a:t>：</a:t>
              </a:r>
              <a:r>
                <a:rPr lang="zh-CN" altLang="en-US" dirty="0">
                  <a:latin typeface="+mn-lt"/>
                </a:rPr>
                <a:t>根据直接测量所得到的数据，利用一定的物理公式，通过运算，计算出结果。</a:t>
              </a:r>
              <a:endParaRPr lang="zh-CN" altLang="en-US" dirty="0">
                <a:latin typeface="+mn-lt"/>
              </a:endParaRPr>
            </a:p>
            <a:p>
              <a:pPr>
                <a:lnSpc>
                  <a:spcPct val="120000"/>
                </a:lnSpc>
                <a:spcBef>
                  <a:spcPct val="40000"/>
                </a:spcBef>
              </a:pPr>
              <a:r>
                <a:rPr lang="zh-CN" altLang="en-US" dirty="0" smtClean="0">
                  <a:latin typeface="+mn-lt"/>
                </a:rPr>
                <a:t>    例如</a:t>
              </a:r>
              <a:r>
                <a:rPr lang="zh-CN" altLang="en-US" dirty="0">
                  <a:latin typeface="+mn-lt"/>
                </a:rPr>
                <a:t>，直接测出单摆的长度</a:t>
              </a:r>
              <a:r>
                <a:rPr lang="en-US" altLang="zh-CN" i="1" dirty="0">
                  <a:latin typeface="+mn-lt"/>
                </a:rPr>
                <a:t>L</a:t>
              </a:r>
              <a:r>
                <a:rPr lang="zh-CN" altLang="en-US" dirty="0">
                  <a:latin typeface="+mn-lt"/>
                </a:rPr>
                <a:t>和周期</a:t>
              </a:r>
              <a:r>
                <a:rPr lang="en-US" altLang="zh-CN" i="1" dirty="0">
                  <a:latin typeface="+mn-lt"/>
                </a:rPr>
                <a:t>T</a:t>
              </a:r>
              <a:r>
                <a:rPr lang="zh-CN" altLang="en-US" dirty="0">
                  <a:latin typeface="+mn-lt"/>
                </a:rPr>
                <a:t>，应用</a:t>
              </a:r>
              <a:r>
                <a:rPr lang="zh-CN" altLang="en-US" dirty="0" smtClean="0">
                  <a:latin typeface="+mn-lt"/>
                </a:rPr>
                <a:t>公</a:t>
              </a:r>
              <a:endParaRPr lang="zh-CN" altLang="en-US" dirty="0" smtClean="0">
                <a:latin typeface="+mn-lt"/>
              </a:endParaRPr>
            </a:p>
            <a:p>
              <a:pPr>
                <a:lnSpc>
                  <a:spcPct val="120000"/>
                </a:lnSpc>
                <a:spcBef>
                  <a:spcPct val="40000"/>
                </a:spcBef>
              </a:pPr>
              <a:r>
                <a:rPr lang="zh-CN" altLang="en-US" dirty="0" smtClean="0">
                  <a:latin typeface="+mn-lt"/>
                </a:rPr>
                <a:t>式                 ，计算出重力加速度</a:t>
              </a:r>
              <a:r>
                <a:rPr lang="en-US" altLang="zh-CN" i="1" dirty="0" smtClean="0">
                  <a:latin typeface="+mn-lt"/>
                </a:rPr>
                <a:t>g</a:t>
              </a:r>
              <a:r>
                <a:rPr lang="zh-CN" altLang="en-US" dirty="0" smtClean="0">
                  <a:latin typeface="+mn-lt"/>
                </a:rPr>
                <a:t>。</a:t>
              </a:r>
              <a:endParaRPr lang="zh-CN" altLang="en-US" dirty="0">
                <a:latin typeface="+mn-lt"/>
              </a:endParaRPr>
            </a:p>
          </p:txBody>
        </p:sp>
        <p:graphicFrame>
          <p:nvGraphicFramePr>
            <p:cNvPr id="58375" name="Object 7"/>
            <p:cNvGraphicFramePr>
              <a:graphicFrameLocks noChangeAspect="1"/>
            </p:cNvGraphicFramePr>
            <p:nvPr/>
          </p:nvGraphicFramePr>
          <p:xfrm>
            <a:off x="668" y="3177"/>
            <a:ext cx="884" cy="615"/>
          </p:xfrm>
          <a:graphic>
            <a:graphicData uri="http://schemas.openxmlformats.org/presentationml/2006/ole">
              <mc:AlternateContent xmlns:mc="http://schemas.openxmlformats.org/markup-compatibility/2006">
                <mc:Choice xmlns:v="urn:schemas-microsoft-com:vml" Requires="v">
                  <p:oleObj spid="_x0000_s58384" name="公式" r:id="rId1" imgW="635000" imgH="419100" progId="Equation.DSMT4">
                    <p:embed/>
                  </p:oleObj>
                </mc:Choice>
                <mc:Fallback>
                  <p:oleObj name="公式" r:id="rId1" imgW="635000" imgH="419100" progId="Equation.DSMT4">
                    <p:embed/>
                    <p:pic>
                      <p:nvPicPr>
                        <p:cNvPr id="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 y="3177"/>
                          <a:ext cx="884" cy="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8376"/>
                                        </p:tgtEl>
                                        <p:attrNameLst>
                                          <p:attrName>style.visibility</p:attrName>
                                        </p:attrNameLst>
                                      </p:cBhvr>
                                      <p:to>
                                        <p:strVal val="visible"/>
                                      </p:to>
                                    </p:set>
                                    <p:anim calcmode="lin" valueType="num">
                                      <p:cBhvr>
                                        <p:cTn id="7" dur="1000" fill="hold"/>
                                        <p:tgtEl>
                                          <p:spTgt spid="58376"/>
                                        </p:tgtEl>
                                        <p:attrNameLst>
                                          <p:attrName>ppt_w</p:attrName>
                                        </p:attrNameLst>
                                      </p:cBhvr>
                                      <p:tavLst>
                                        <p:tav tm="0">
                                          <p:val>
                                            <p:strVal val="#ppt_w*0.70"/>
                                          </p:val>
                                        </p:tav>
                                        <p:tav tm="100000">
                                          <p:val>
                                            <p:strVal val="#ppt_w"/>
                                          </p:val>
                                        </p:tav>
                                      </p:tavLst>
                                    </p:anim>
                                    <p:anim calcmode="lin" valueType="num">
                                      <p:cBhvr>
                                        <p:cTn id="8" dur="1000" fill="hold"/>
                                        <p:tgtEl>
                                          <p:spTgt spid="58376"/>
                                        </p:tgtEl>
                                        <p:attrNameLst>
                                          <p:attrName>ppt_h</p:attrName>
                                        </p:attrNameLst>
                                      </p:cBhvr>
                                      <p:tavLst>
                                        <p:tav tm="0">
                                          <p:val>
                                            <p:strVal val="#ppt_h"/>
                                          </p:val>
                                        </p:tav>
                                        <p:tav tm="100000">
                                          <p:val>
                                            <p:strVal val="#ppt_h"/>
                                          </p:val>
                                        </p:tav>
                                      </p:tavLst>
                                    </p:anim>
                                    <p:animEffect transition="in" filter="fade">
                                      <p:cBhvr>
                                        <p:cTn id="9" dur="10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FD74BB30-36C7-40E7-8AD6-89B5B4E060DF}" type="slidenum">
              <a:rPr lang="en-US" altLang="zh-CN"/>
            </a:fld>
            <a:endParaRPr lang="en-US" altLang="zh-CN"/>
          </a:p>
        </p:txBody>
      </p:sp>
      <p:sp>
        <p:nvSpPr>
          <p:cNvPr id="137220" name="Text Box 4"/>
          <p:cNvSpPr txBox="1">
            <a:spLocks noChangeArrowheads="1"/>
          </p:cNvSpPr>
          <p:nvPr/>
        </p:nvSpPr>
        <p:spPr bwMode="auto">
          <a:xfrm>
            <a:off x="609600" y="73973"/>
            <a:ext cx="2888932" cy="523220"/>
          </a:xfrm>
          <a:prstGeom prst="rect">
            <a:avLst/>
          </a:prstGeom>
          <a:noFill/>
          <a:ln w="12700" cap="sq">
            <a:noFill/>
            <a:miter lim="800000"/>
            <a:headEnd type="none" w="sm" len="sm"/>
            <a:tailEnd type="none" w="sm" len="sm"/>
          </a:ln>
          <a:effectLst/>
        </p:spPr>
        <p:txBody>
          <a:bodyPr wrap="none">
            <a:spAutoFit/>
          </a:bodyPr>
          <a:lstStyle/>
          <a:p>
            <a:r>
              <a:rPr lang="zh-CN" altLang="en-US" dirty="0" smtClean="0">
                <a:solidFill>
                  <a:srgbClr val="0000FF"/>
                </a:solidFill>
              </a:rPr>
              <a:t>二、误差与分</a:t>
            </a:r>
            <a:r>
              <a:rPr lang="zh-CN" altLang="en-US" dirty="0">
                <a:solidFill>
                  <a:srgbClr val="0000FF"/>
                </a:solidFill>
              </a:rPr>
              <a:t>类  </a:t>
            </a:r>
            <a:endParaRPr lang="zh-CN" altLang="en-US" dirty="0">
              <a:solidFill>
                <a:srgbClr val="0000FF"/>
              </a:solidFill>
            </a:endParaRPr>
          </a:p>
        </p:txBody>
      </p:sp>
      <p:sp>
        <p:nvSpPr>
          <p:cNvPr id="137221" name="Text Box 5"/>
          <p:cNvSpPr txBox="1">
            <a:spLocks noChangeArrowheads="1"/>
          </p:cNvSpPr>
          <p:nvPr/>
        </p:nvSpPr>
        <p:spPr bwMode="auto">
          <a:xfrm>
            <a:off x="628650" y="512771"/>
            <a:ext cx="1896673" cy="523220"/>
          </a:xfrm>
          <a:prstGeom prst="rect">
            <a:avLst/>
          </a:prstGeom>
          <a:noFill/>
          <a:ln w="12700" cap="sq">
            <a:noFill/>
            <a:miter lim="800000"/>
            <a:headEnd type="none" w="sm" len="sm"/>
            <a:tailEnd type="none" w="sm" len="sm"/>
          </a:ln>
          <a:effectLst/>
        </p:spPr>
        <p:txBody>
          <a:bodyPr wrap="none">
            <a:spAutoFit/>
          </a:bodyPr>
          <a:lstStyle/>
          <a:p>
            <a:r>
              <a:rPr lang="en-US" altLang="zh-CN" dirty="0">
                <a:solidFill>
                  <a:srgbClr val="0000FF"/>
                </a:solidFill>
              </a:rPr>
              <a:t>1.</a:t>
            </a:r>
            <a:r>
              <a:rPr lang="zh-CN" altLang="en-US" dirty="0">
                <a:solidFill>
                  <a:srgbClr val="0000FF"/>
                </a:solidFill>
              </a:rPr>
              <a:t>测量误差</a:t>
            </a:r>
            <a:endParaRPr lang="zh-CN" altLang="en-US" dirty="0">
              <a:solidFill>
                <a:srgbClr val="0000FF"/>
              </a:solidFill>
            </a:endParaRPr>
          </a:p>
        </p:txBody>
      </p:sp>
      <p:sp>
        <p:nvSpPr>
          <p:cNvPr id="137222" name="Text Box 6"/>
          <p:cNvSpPr txBox="1">
            <a:spLocks noChangeArrowheads="1"/>
          </p:cNvSpPr>
          <p:nvPr/>
        </p:nvSpPr>
        <p:spPr bwMode="auto">
          <a:xfrm>
            <a:off x="566739" y="917817"/>
            <a:ext cx="8326437" cy="2160591"/>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被测量在一定条件下的真实大小称为该量的</a:t>
            </a:r>
            <a:r>
              <a:rPr lang="zh-CN" altLang="en-US" dirty="0">
                <a:solidFill>
                  <a:srgbClr val="CC0000"/>
                </a:solidFill>
              </a:rPr>
              <a:t>真值</a:t>
            </a:r>
            <a:r>
              <a:rPr lang="zh-CN" altLang="en-US" dirty="0"/>
              <a:t>，把某次对它测量得到的值称为</a:t>
            </a:r>
            <a:r>
              <a:rPr lang="zh-CN" altLang="en-US" dirty="0">
                <a:solidFill>
                  <a:srgbClr val="CC0000"/>
                </a:solidFill>
              </a:rPr>
              <a:t>测量值</a:t>
            </a:r>
            <a:r>
              <a:rPr lang="zh-CN" altLang="en-US" dirty="0"/>
              <a:t>。误差的大小反映了测量结果的准确程度，可以用</a:t>
            </a:r>
            <a:r>
              <a:rPr lang="zh-CN" altLang="en-US" dirty="0">
                <a:solidFill>
                  <a:srgbClr val="FF0000"/>
                </a:solidFill>
              </a:rPr>
              <a:t>绝对误差</a:t>
            </a:r>
            <a:r>
              <a:rPr lang="zh-CN" altLang="en-US" dirty="0"/>
              <a:t>表示，也可以用</a:t>
            </a:r>
            <a:r>
              <a:rPr lang="zh-CN" altLang="en-US" dirty="0">
                <a:solidFill>
                  <a:srgbClr val="FF0000"/>
                </a:solidFill>
              </a:rPr>
              <a:t>相对误差</a:t>
            </a:r>
            <a:r>
              <a:rPr lang="zh-CN" altLang="en-US" dirty="0"/>
              <a:t>表示，即</a:t>
            </a:r>
            <a:endParaRPr lang="zh-CN" altLang="en-US" dirty="0"/>
          </a:p>
        </p:txBody>
      </p:sp>
      <p:sp>
        <p:nvSpPr>
          <p:cNvPr id="137223" name="Rectangle 7"/>
          <p:cNvSpPr>
            <a:spLocks noChangeArrowheads="1"/>
          </p:cNvSpPr>
          <p:nvPr/>
        </p:nvSpPr>
        <p:spPr bwMode="auto">
          <a:xfrm>
            <a:off x="1691681" y="2834348"/>
            <a:ext cx="4265911" cy="523220"/>
          </a:xfrm>
          <a:prstGeom prst="rect">
            <a:avLst/>
          </a:prstGeom>
          <a:noFill/>
          <a:ln w="12700" cap="sq">
            <a:noFill/>
            <a:miter lim="800000"/>
            <a:headEnd type="none" w="sm" len="sm"/>
            <a:tailEnd type="none" w="sm" len="sm"/>
          </a:ln>
          <a:effectLst/>
        </p:spPr>
        <p:txBody>
          <a:bodyPr wrap="none" anchor="ctr">
            <a:spAutoFit/>
          </a:bodyPr>
          <a:lstStyle/>
          <a:p>
            <a:r>
              <a:rPr lang="zh-CN" altLang="en-US" dirty="0">
                <a:solidFill>
                  <a:srgbClr val="CC0000"/>
                </a:solidFill>
              </a:rPr>
              <a:t>绝对误差 </a:t>
            </a:r>
            <a:r>
              <a:rPr lang="en-US" altLang="zh-CN" dirty="0">
                <a:solidFill>
                  <a:srgbClr val="CC0000"/>
                </a:solidFill>
              </a:rPr>
              <a:t>= </a:t>
            </a:r>
            <a:r>
              <a:rPr lang="zh-CN" altLang="en-US" dirty="0">
                <a:solidFill>
                  <a:srgbClr val="CC0000"/>
                </a:solidFill>
              </a:rPr>
              <a:t>测量值</a:t>
            </a:r>
            <a:r>
              <a:rPr lang="zh-CN" altLang="en-US" dirty="0" smtClean="0">
                <a:solidFill>
                  <a:srgbClr val="CC0000"/>
                </a:solidFill>
              </a:rPr>
              <a:t>－真</a:t>
            </a:r>
            <a:r>
              <a:rPr lang="zh-CN" altLang="en-US" dirty="0">
                <a:solidFill>
                  <a:srgbClr val="CC0000"/>
                </a:solidFill>
              </a:rPr>
              <a:t>值 </a:t>
            </a:r>
            <a:endParaRPr lang="zh-CN" altLang="en-US" dirty="0">
              <a:solidFill>
                <a:srgbClr val="CC0000"/>
              </a:solidFill>
            </a:endParaRPr>
          </a:p>
        </p:txBody>
      </p:sp>
      <p:grpSp>
        <p:nvGrpSpPr>
          <p:cNvPr id="137227" name="Group 11"/>
          <p:cNvGrpSpPr/>
          <p:nvPr/>
        </p:nvGrpSpPr>
        <p:grpSpPr bwMode="auto">
          <a:xfrm>
            <a:off x="1736685" y="3336141"/>
            <a:ext cx="4365626" cy="664369"/>
            <a:chOff x="1122" y="2598"/>
            <a:chExt cx="2750" cy="558"/>
          </a:xfrm>
        </p:grpSpPr>
        <p:sp>
          <p:nvSpPr>
            <p:cNvPr id="137225" name="Rectangle 9"/>
            <p:cNvSpPr>
              <a:spLocks noChangeArrowheads="1"/>
            </p:cNvSpPr>
            <p:nvPr/>
          </p:nvSpPr>
          <p:spPr bwMode="auto">
            <a:xfrm>
              <a:off x="1122" y="2712"/>
              <a:ext cx="1267" cy="439"/>
            </a:xfrm>
            <a:prstGeom prst="rect">
              <a:avLst/>
            </a:prstGeom>
            <a:noFill/>
            <a:ln w="12700" cap="sq">
              <a:noFill/>
              <a:miter lim="800000"/>
              <a:headEnd type="none" w="sm" len="sm"/>
              <a:tailEnd type="none" w="sm" len="sm"/>
            </a:ln>
            <a:effectLst/>
          </p:spPr>
          <p:txBody>
            <a:bodyPr wrap="none" anchor="ctr">
              <a:spAutoFit/>
            </a:bodyPr>
            <a:lstStyle/>
            <a:p>
              <a:r>
                <a:rPr lang="zh-CN" altLang="en-US" dirty="0">
                  <a:solidFill>
                    <a:srgbClr val="CC0000"/>
                  </a:solidFill>
                  <a:cs typeface="Times New Roman" panose="02020603050405020304" pitchFamily="18" charset="0"/>
                </a:rPr>
                <a:t>相对误差</a:t>
              </a:r>
              <a:r>
                <a:rPr lang="zh-CN" altLang="en-US" dirty="0">
                  <a:solidFill>
                    <a:srgbClr val="CC0000"/>
                  </a:solidFill>
                </a:rPr>
                <a:t> </a:t>
              </a:r>
              <a:r>
                <a:rPr lang="en-US" altLang="zh-CN" dirty="0">
                  <a:solidFill>
                    <a:srgbClr val="CC0000"/>
                  </a:solidFill>
                </a:rPr>
                <a:t>= </a:t>
              </a:r>
              <a:endParaRPr lang="en-US" altLang="zh-CN" dirty="0">
                <a:solidFill>
                  <a:srgbClr val="CC0000"/>
                </a:solidFill>
              </a:endParaRPr>
            </a:p>
          </p:txBody>
        </p:sp>
        <p:graphicFrame>
          <p:nvGraphicFramePr>
            <p:cNvPr id="137224" name="Object 8"/>
            <p:cNvGraphicFramePr>
              <a:graphicFrameLocks noChangeAspect="1"/>
            </p:cNvGraphicFramePr>
            <p:nvPr/>
          </p:nvGraphicFramePr>
          <p:xfrm>
            <a:off x="2359" y="2598"/>
            <a:ext cx="1513" cy="558"/>
          </p:xfrm>
          <a:graphic>
            <a:graphicData uri="http://schemas.openxmlformats.org/presentationml/2006/ole">
              <mc:AlternateContent xmlns:mc="http://schemas.openxmlformats.org/markup-compatibility/2006">
                <mc:Choice xmlns:v="urn:schemas-microsoft-com:vml" Requires="v">
                  <p:oleObj spid="_x0000_s137233" name="公式" r:id="rId1" imgW="36576000" imgH="13411200" progId="Equation.DSMT4">
                    <p:embed/>
                  </p:oleObj>
                </mc:Choice>
                <mc:Fallback>
                  <p:oleObj name="公式" r:id="rId1" imgW="36576000" imgH="13411200" progId="Equation.DSMT4">
                    <p:embed/>
                    <p:pic>
                      <p:nvPicPr>
                        <p:cNvPr id="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 y="2598"/>
                          <a:ext cx="1513" cy="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7226" name="Text Box 10"/>
          <p:cNvSpPr txBox="1">
            <a:spLocks noChangeArrowheads="1"/>
          </p:cNvSpPr>
          <p:nvPr/>
        </p:nvSpPr>
        <p:spPr bwMode="auto">
          <a:xfrm>
            <a:off x="654051" y="3920729"/>
            <a:ext cx="8283575"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dirty="0">
                <a:solidFill>
                  <a:srgbClr val="0000FF"/>
                </a:solidFill>
              </a:rPr>
              <a:t>注意</a:t>
            </a:r>
            <a:r>
              <a:rPr lang="zh-CN" altLang="en-US" dirty="0"/>
              <a:t>：真值是一个理想概念，一般情况下不能直接计算误差。</a:t>
            </a:r>
            <a:endParaRPr lang="zh-CN" alt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Effect transition="in" filter="wipe(up)">
                                      <p:cBhvr>
                                        <p:cTn id="7" dur="2000"/>
                                        <p:tgtEl>
                                          <p:spTgt spid="1372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23"/>
                                        </p:tgtEl>
                                        <p:attrNameLst>
                                          <p:attrName>style.visibility</p:attrName>
                                        </p:attrNameLst>
                                      </p:cBhvr>
                                      <p:to>
                                        <p:strVal val="visible"/>
                                      </p:to>
                                    </p:set>
                                    <p:animEffect transition="in" filter="wipe(left)">
                                      <p:cBhvr>
                                        <p:cTn id="12" dur="2000"/>
                                        <p:tgtEl>
                                          <p:spTgt spid="13722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37227"/>
                                        </p:tgtEl>
                                        <p:attrNameLst>
                                          <p:attrName>style.visibility</p:attrName>
                                        </p:attrNameLst>
                                      </p:cBhvr>
                                      <p:to>
                                        <p:strVal val="visible"/>
                                      </p:to>
                                    </p:set>
                                    <p:animEffect transition="in" filter="box(out)">
                                      <p:cBhvr>
                                        <p:cTn id="17" dur="1000"/>
                                        <p:tgtEl>
                                          <p:spTgt spid="1372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26"/>
                                        </p:tgtEl>
                                        <p:attrNameLst>
                                          <p:attrName>style.visibility</p:attrName>
                                        </p:attrNameLst>
                                      </p:cBhvr>
                                      <p:to>
                                        <p:strVal val="visible"/>
                                      </p:to>
                                    </p:set>
                                    <p:animEffect transition="in" filter="wipe(left)">
                                      <p:cBhvr>
                                        <p:cTn id="22" dur="1000"/>
                                        <p:tgtEl>
                                          <p:spTgt spid="137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P spid="137223" grpId="0"/>
      <p:bldP spid="1372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246F9D32-DFDB-444D-985C-F9E9CCD1AE56}" type="slidenum">
              <a:rPr lang="en-US" altLang="zh-CN"/>
            </a:fld>
            <a:endParaRPr lang="en-US" altLang="zh-CN"/>
          </a:p>
        </p:txBody>
      </p:sp>
      <p:sp>
        <p:nvSpPr>
          <p:cNvPr id="138244" name="Text Box 4"/>
          <p:cNvSpPr txBox="1">
            <a:spLocks noChangeArrowheads="1"/>
          </p:cNvSpPr>
          <p:nvPr/>
        </p:nvSpPr>
        <p:spPr bwMode="auto">
          <a:xfrm>
            <a:off x="654051" y="258366"/>
            <a:ext cx="3068469" cy="523220"/>
          </a:xfrm>
          <a:prstGeom prst="rect">
            <a:avLst/>
          </a:prstGeom>
          <a:noFill/>
          <a:ln w="12700" cap="sq">
            <a:noFill/>
            <a:miter lim="800000"/>
            <a:headEnd type="none" w="sm" len="sm"/>
            <a:tailEnd type="none" w="sm" len="sm"/>
          </a:ln>
          <a:effectLst/>
        </p:spPr>
        <p:txBody>
          <a:bodyPr wrap="none">
            <a:spAutoFit/>
          </a:bodyPr>
          <a:lstStyle/>
          <a:p>
            <a:r>
              <a:rPr lang="en-US" altLang="zh-CN">
                <a:solidFill>
                  <a:srgbClr val="0000FF"/>
                </a:solidFill>
              </a:rPr>
              <a:t>2.</a:t>
            </a:r>
            <a:r>
              <a:rPr lang="zh-CN" altLang="en-US">
                <a:solidFill>
                  <a:srgbClr val="0000FF"/>
                </a:solidFill>
              </a:rPr>
              <a:t>测量误差的分类 </a:t>
            </a:r>
            <a:endParaRPr lang="zh-CN" altLang="en-US">
              <a:solidFill>
                <a:srgbClr val="0000FF"/>
              </a:solidFill>
            </a:endParaRPr>
          </a:p>
        </p:txBody>
      </p:sp>
      <p:sp>
        <p:nvSpPr>
          <p:cNvPr id="138245" name="Text Box 5"/>
          <p:cNvSpPr txBox="1">
            <a:spLocks noChangeArrowheads="1"/>
          </p:cNvSpPr>
          <p:nvPr/>
        </p:nvSpPr>
        <p:spPr bwMode="auto">
          <a:xfrm>
            <a:off x="611189" y="642924"/>
            <a:ext cx="8193087"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按照误差产生的原因和性质，分为系统误差、偶然误差和粗大误差。</a:t>
            </a:r>
            <a:endParaRPr lang="zh-CN" altLang="en-US" dirty="0"/>
          </a:p>
        </p:txBody>
      </p:sp>
      <p:sp>
        <p:nvSpPr>
          <p:cNvPr id="138246" name="Text Box 6"/>
          <p:cNvSpPr txBox="1">
            <a:spLocks noChangeArrowheads="1"/>
          </p:cNvSpPr>
          <p:nvPr/>
        </p:nvSpPr>
        <p:spPr bwMode="auto">
          <a:xfrm>
            <a:off x="654051" y="1643056"/>
            <a:ext cx="2528256" cy="523220"/>
          </a:xfrm>
          <a:prstGeom prst="rect">
            <a:avLst/>
          </a:prstGeom>
          <a:noFill/>
          <a:ln w="12700" cap="sq">
            <a:noFill/>
            <a:miter lim="800000"/>
            <a:headEnd type="none" w="sm" len="sm"/>
            <a:tailEnd type="none" w="sm" len="sm"/>
          </a:ln>
          <a:effectLst/>
        </p:spPr>
        <p:txBody>
          <a:bodyPr wrap="none">
            <a:spAutoFit/>
          </a:bodyPr>
          <a:lstStyle/>
          <a:p>
            <a:r>
              <a:rPr lang="zh-CN" altLang="en-US" dirty="0">
                <a:solidFill>
                  <a:srgbClr val="0000FF"/>
                </a:solidFill>
              </a:rPr>
              <a:t>（</a:t>
            </a:r>
            <a:r>
              <a:rPr lang="en-US" altLang="zh-CN" dirty="0">
                <a:solidFill>
                  <a:srgbClr val="0000FF"/>
                </a:solidFill>
              </a:rPr>
              <a:t>1</a:t>
            </a:r>
            <a:r>
              <a:rPr lang="zh-CN" altLang="en-US" dirty="0">
                <a:solidFill>
                  <a:srgbClr val="0000FF"/>
                </a:solidFill>
              </a:rPr>
              <a:t>）系统误差</a:t>
            </a:r>
            <a:endParaRPr lang="zh-CN" altLang="en-US" dirty="0">
              <a:solidFill>
                <a:srgbClr val="0000FF"/>
              </a:solidFill>
            </a:endParaRPr>
          </a:p>
        </p:txBody>
      </p:sp>
      <p:sp>
        <p:nvSpPr>
          <p:cNvPr id="138247" name="Text Box 7"/>
          <p:cNvSpPr txBox="1">
            <a:spLocks noChangeArrowheads="1"/>
          </p:cNvSpPr>
          <p:nvPr/>
        </p:nvSpPr>
        <p:spPr bwMode="auto">
          <a:xfrm>
            <a:off x="611189" y="1928808"/>
            <a:ext cx="8148637" cy="2160591"/>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在相同条件下对同一物理量进行多次测量时，误差的大小和符号始终保持恒定，或按照某种确定的规律变化，这类误差称为</a:t>
            </a:r>
            <a:r>
              <a:rPr lang="zh-CN" altLang="en-US" dirty="0">
                <a:solidFill>
                  <a:srgbClr val="CC0000"/>
                </a:solidFill>
              </a:rPr>
              <a:t>系统误差</a:t>
            </a:r>
            <a:r>
              <a:rPr lang="zh-CN" altLang="en-US" dirty="0"/>
              <a:t>，其特点是具有</a:t>
            </a:r>
            <a:r>
              <a:rPr lang="zh-CN" altLang="en-US" dirty="0">
                <a:solidFill>
                  <a:srgbClr val="CC0000"/>
                </a:solidFill>
              </a:rPr>
              <a:t>确定规律性</a:t>
            </a:r>
            <a:r>
              <a:rPr lang="zh-CN" altLang="en-US" dirty="0"/>
              <a:t>。 </a:t>
            </a:r>
            <a:endParaRPr lang="zh-CN" altLang="en-US" dirty="0"/>
          </a:p>
        </p:txBody>
      </p:sp>
      <p:sp>
        <p:nvSpPr>
          <p:cNvPr id="138249" name="Text Box 9"/>
          <p:cNvSpPr txBox="1">
            <a:spLocks noChangeArrowheads="1"/>
          </p:cNvSpPr>
          <p:nvPr/>
        </p:nvSpPr>
        <p:spPr bwMode="auto">
          <a:xfrm>
            <a:off x="611188" y="3874180"/>
            <a:ext cx="8102600" cy="1126462"/>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dirty="0"/>
              <a:t>        </a:t>
            </a:r>
            <a:r>
              <a:rPr lang="zh-CN" altLang="en-US" dirty="0"/>
              <a:t>系统误差经常是一些实验的主要误差来源，但是，依靠多次测量一般不能发现系统误差的存在。</a:t>
            </a:r>
            <a:endParaRPr lang="zh-CN" alt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wipe(left)">
                                      <p:cBhvr>
                                        <p:cTn id="7" dur="1000"/>
                                        <p:tgtEl>
                                          <p:spTgt spid="138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6"/>
                                        </p:tgtEl>
                                        <p:attrNameLst>
                                          <p:attrName>style.visibility</p:attrName>
                                        </p:attrNameLst>
                                      </p:cBhvr>
                                      <p:to>
                                        <p:strVal val="visible"/>
                                      </p:to>
                                    </p:set>
                                    <p:animEffect transition="in" filter="wipe(left)">
                                      <p:cBhvr>
                                        <p:cTn id="12" dur="1000"/>
                                        <p:tgtEl>
                                          <p:spTgt spid="1382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8247"/>
                                        </p:tgtEl>
                                        <p:attrNameLst>
                                          <p:attrName>style.visibility</p:attrName>
                                        </p:attrNameLst>
                                      </p:cBhvr>
                                      <p:to>
                                        <p:strVal val="visible"/>
                                      </p:to>
                                    </p:set>
                                    <p:animEffect transition="in" filter="wipe(up)">
                                      <p:cBhvr>
                                        <p:cTn id="17" dur="2000"/>
                                        <p:tgtEl>
                                          <p:spTgt spid="1382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8249"/>
                                        </p:tgtEl>
                                        <p:attrNameLst>
                                          <p:attrName>style.visibility</p:attrName>
                                        </p:attrNameLst>
                                      </p:cBhvr>
                                      <p:to>
                                        <p:strVal val="visible"/>
                                      </p:to>
                                    </p:set>
                                    <p:animEffect transition="in" filter="wipe(down)">
                                      <p:cBhvr>
                                        <p:cTn id="22" dur="2000"/>
                                        <p:tgtEl>
                                          <p:spTgt spid="13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P spid="138246" grpId="0"/>
      <p:bldP spid="138247" grpId="0"/>
      <p:bldP spid="138249" grpId="0"/>
    </p:bldLst>
  </p:timing>
</p:sld>
</file>

<file path=ppt/tags/tag1.xml><?xml version="1.0" encoding="utf-8"?>
<p:tagLst xmlns:p="http://schemas.openxmlformats.org/presentationml/2006/main">
  <p:tag name="KSO_WM_UNIT_TABLE_BEAUTIFY" val="smartTable{3fb84f38-f445-4c5a-afe8-3aebc31c364d}"/>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56575a0c-fcaf-4cdb-bec4-d8bb0035516f"/>
  <p:tag name="COMMONDATA" val="eyJoZGlkIjoiYzg2YTRhNzQwZDMxODllYzM2YzdkYjFlZGNkYzY4Y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6876</Words>
  <Application>WPS 演示</Application>
  <PresentationFormat>全屏显示(16:9)</PresentationFormat>
  <Paragraphs>603</Paragraphs>
  <Slides>45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55</vt:i4>
      </vt:variant>
      <vt:variant>
        <vt:lpstr>幻灯片标题</vt:lpstr>
      </vt:variant>
      <vt:variant>
        <vt:i4>45</vt:i4>
      </vt:variant>
    </vt:vector>
  </HeadingPairs>
  <TitlesOfParts>
    <vt:vector size="109" baseType="lpstr">
      <vt:lpstr>Arial</vt:lpstr>
      <vt:lpstr>宋体</vt:lpstr>
      <vt:lpstr>Wingdings</vt:lpstr>
      <vt:lpstr>Times New Roman</vt:lpstr>
      <vt:lpstr>微软雅黑</vt:lpstr>
      <vt:lpstr>Arial Unicode MS</vt:lpstr>
      <vt:lpstr>Calibri</vt:lpstr>
      <vt:lpstr>Symbol</vt:lpstr>
      <vt:lpstr>Office 主题</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数理系  物理实验教研室</Company>
  <LinksUpToDate>false</LinksUpToDate>
  <SharedDoc>false</SharedDoc>
  <HyperlinksChanged>false</HyperlinksChanged>
  <AppVersion>14.0000</AppVersion>
  <Manager>山东省轻工业学院</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曹钢 刘玉波 </dc:creator>
  <dc:subject>物理实验</dc:subject>
  <cp:lastModifiedBy>Administrator</cp:lastModifiedBy>
  <cp:revision>423</cp:revision>
  <dcterms:created xsi:type="dcterms:W3CDTF">2002-02-06T05:27:00Z</dcterms:created>
  <dcterms:modified xsi:type="dcterms:W3CDTF">2023-02-28T03:07:11Z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47F53DF84D2440EEAB02FE90228DECBD</vt:lpwstr>
  </property>
  <property fmtid="{D5CDD505-2E9C-101B-9397-08002B2CF9AE}" pid="3" name="KSOProductBuildVer">
    <vt:lpwstr>2052-11.1.0.13703</vt:lpwstr>
  </property>
</Properties>
</file>