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23.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6" r:id="rId2"/>
    <p:sldId id="322" r:id="rId3"/>
    <p:sldId id="257" r:id="rId4"/>
    <p:sldId id="302" r:id="rId5"/>
    <p:sldId id="298" r:id="rId6"/>
    <p:sldId id="258" r:id="rId7"/>
    <p:sldId id="299" r:id="rId8"/>
    <p:sldId id="260" r:id="rId9"/>
    <p:sldId id="265" r:id="rId10"/>
    <p:sldId id="304" r:id="rId11"/>
    <p:sldId id="261" r:id="rId12"/>
    <p:sldId id="263" r:id="rId13"/>
    <p:sldId id="324" r:id="rId14"/>
    <p:sldId id="266" r:id="rId15"/>
    <p:sldId id="321" r:id="rId16"/>
    <p:sldId id="294" r:id="rId17"/>
    <p:sldId id="300" r:id="rId18"/>
    <p:sldId id="325" r:id="rId19"/>
    <p:sldId id="289" r:id="rId20"/>
    <p:sldId id="292" r:id="rId21"/>
    <p:sldId id="293" r:id="rId22"/>
    <p:sldId id="291" r:id="rId23"/>
    <p:sldId id="303" r:id="rId24"/>
    <p:sldId id="287"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79796" autoAdjust="0"/>
  </p:normalViewPr>
  <p:slideViewPr>
    <p:cSldViewPr snapToGrid="0">
      <p:cViewPr varScale="1">
        <p:scale>
          <a:sx n="101" d="100"/>
          <a:sy n="101" d="100"/>
        </p:scale>
        <p:origin x="1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camifon\Desktop\hist01z1-fy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amifon\Desktop\hist01z1-fy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Users\camifon\Desktop\hist01z1-fy2020.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camifon\Desktop\hist01z1-fy2020.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camifon\Desktop\hist01z1-fy2020.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dlsmith:Dropbox:Fin%20Mngt%20Public,%20Hlth,%20NFP%204th%20ED:4E%20Chapter%20PDF%20Files:Chapter%201%20Files:4e%20C01%20Tables%20and%20Figu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thadcalabrese1:Dropbox:Finkler%20et%20al.%20Fin%20Mgmt%20Public,%20Hlth,%20NFP%205E%20for%20CQP:Chapter%201:5e%20C01%20Tables%20and%20Figur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dlsmith:Dropbox:Fin%20Mngt%20Public,%20Hlth,%20NFP%204th%20ED:4E%20Chapter%20PDF%20Files:Chapter%201%20Files:4e%20C01%20Tables%20and%20Figur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Macintosh%20HD:Users:thadcalabrese1:Dropbox:Finkler%20et%20al.%20Fin%20Mgmt%20Public,%20Hlth,%20NFP%205E%20for%20CQP:Chapter%201:5e%20C01%20Tables%20and%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0000"/>
            </a:solidFill>
            <a:ln>
              <a:noFill/>
            </a:ln>
            <a:effectLst/>
          </c:spPr>
          <c:invertIfNegative val="0"/>
          <c:dPt>
            <c:idx val="28"/>
            <c:invertIfNegative val="0"/>
            <c:bubble3D val="0"/>
            <c:spPr>
              <a:solidFill>
                <a:srgbClr val="00B050"/>
              </a:solidFill>
              <a:ln>
                <a:noFill/>
              </a:ln>
              <a:effectLst/>
            </c:spPr>
            <c:extLst>
              <c:ext xmlns:c16="http://schemas.microsoft.com/office/drawing/2014/chart" uri="{C3380CC4-5D6E-409C-BE32-E72D297353CC}">
                <c16:uniqueId val="{00000001-F2C6-2446-97FA-4CC1F844024E}"/>
              </c:ext>
            </c:extLst>
          </c:dPt>
          <c:dPt>
            <c:idx val="29"/>
            <c:invertIfNegative val="0"/>
            <c:bubble3D val="0"/>
            <c:spPr>
              <a:solidFill>
                <a:srgbClr val="00B050"/>
              </a:solidFill>
              <a:ln>
                <a:noFill/>
              </a:ln>
              <a:effectLst/>
            </c:spPr>
            <c:extLst>
              <c:ext xmlns:c16="http://schemas.microsoft.com/office/drawing/2014/chart" uri="{C3380CC4-5D6E-409C-BE32-E72D297353CC}">
                <c16:uniqueId val="{00000003-F2C6-2446-97FA-4CC1F844024E}"/>
              </c:ext>
            </c:extLst>
          </c:dPt>
          <c:dPt>
            <c:idx val="30"/>
            <c:invertIfNegative val="0"/>
            <c:bubble3D val="0"/>
            <c:spPr>
              <a:solidFill>
                <a:srgbClr val="00B050"/>
              </a:solidFill>
              <a:ln>
                <a:noFill/>
              </a:ln>
              <a:effectLst/>
            </c:spPr>
            <c:extLst>
              <c:ext xmlns:c16="http://schemas.microsoft.com/office/drawing/2014/chart" uri="{C3380CC4-5D6E-409C-BE32-E72D297353CC}">
                <c16:uniqueId val="{00000005-F2C6-2446-97FA-4CC1F844024E}"/>
              </c:ext>
            </c:extLst>
          </c:dPt>
          <c:dPt>
            <c:idx val="31"/>
            <c:invertIfNegative val="0"/>
            <c:bubble3D val="0"/>
            <c:spPr>
              <a:solidFill>
                <a:srgbClr val="00B050"/>
              </a:solidFill>
              <a:ln>
                <a:noFill/>
              </a:ln>
              <a:effectLst/>
            </c:spPr>
            <c:extLst>
              <c:ext xmlns:c16="http://schemas.microsoft.com/office/drawing/2014/chart" uri="{C3380CC4-5D6E-409C-BE32-E72D297353CC}">
                <c16:uniqueId val="{00000007-F2C6-2446-97FA-4CC1F844024E}"/>
              </c:ext>
            </c:extLst>
          </c:dPt>
          <c:cat>
            <c:strRef>
              <c:f>Sheet1!$N$76:$N$124</c:f>
              <c:strCache>
                <c:ptCount val="49"/>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strCache>
            </c:strRef>
          </c:cat>
          <c:val>
            <c:numRef>
              <c:f>Sheet1!$P$76:$P$124</c:f>
              <c:numCache>
                <c:formatCode>_("$"* #,##0_);_("$"* \(#,##0\);_("$"* "-"??_);_(@_)</c:formatCode>
                <c:ptCount val="49"/>
                <c:pt idx="0">
                  <c:v>-2.8420000000000001</c:v>
                </c:pt>
                <c:pt idx="1">
                  <c:v>-23.033000000000001</c:v>
                </c:pt>
                <c:pt idx="2">
                  <c:v>-23.373000000000001</c:v>
                </c:pt>
                <c:pt idx="3">
                  <c:v>-14.907999999999999</c:v>
                </c:pt>
                <c:pt idx="4">
                  <c:v>-6.1349999999999998</c:v>
                </c:pt>
                <c:pt idx="5">
                  <c:v>-53.241999999999997</c:v>
                </c:pt>
                <c:pt idx="6">
                  <c:v>-73.731999999999999</c:v>
                </c:pt>
                <c:pt idx="7">
                  <c:v>-53.658999999999999</c:v>
                </c:pt>
                <c:pt idx="8">
                  <c:v>-59.185000000000002</c:v>
                </c:pt>
                <c:pt idx="9">
                  <c:v>-40.725999999999999</c:v>
                </c:pt>
                <c:pt idx="10">
                  <c:v>-73.83</c:v>
                </c:pt>
                <c:pt idx="11">
                  <c:v>-78.968000000000004</c:v>
                </c:pt>
                <c:pt idx="12">
                  <c:v>-127.977</c:v>
                </c:pt>
                <c:pt idx="13">
                  <c:v>-207.80199999999999</c:v>
                </c:pt>
                <c:pt idx="14">
                  <c:v>-185.36699999999999</c:v>
                </c:pt>
                <c:pt idx="15">
                  <c:v>-212.30799999999999</c:v>
                </c:pt>
                <c:pt idx="16">
                  <c:v>-221.227</c:v>
                </c:pt>
                <c:pt idx="17">
                  <c:v>-149.72999999999999</c:v>
                </c:pt>
                <c:pt idx="18">
                  <c:v>-155.178</c:v>
                </c:pt>
                <c:pt idx="19">
                  <c:v>-152.63900000000001</c:v>
                </c:pt>
                <c:pt idx="20">
                  <c:v>-221.036</c:v>
                </c:pt>
                <c:pt idx="21">
                  <c:v>-269.238</c:v>
                </c:pt>
                <c:pt idx="22">
                  <c:v>-290.32100000000003</c:v>
                </c:pt>
                <c:pt idx="23">
                  <c:v>-255.05099999999999</c:v>
                </c:pt>
                <c:pt idx="24">
                  <c:v>-203.18600000000001</c:v>
                </c:pt>
                <c:pt idx="25">
                  <c:v>-163.952</c:v>
                </c:pt>
                <c:pt idx="26">
                  <c:v>-107.431</c:v>
                </c:pt>
                <c:pt idx="27">
                  <c:v>-21.884</c:v>
                </c:pt>
                <c:pt idx="28">
                  <c:v>69.27</c:v>
                </c:pt>
                <c:pt idx="29">
                  <c:v>125.61</c:v>
                </c:pt>
                <c:pt idx="30">
                  <c:v>236.24100000000001</c:v>
                </c:pt>
                <c:pt idx="31">
                  <c:v>128.23599999999999</c:v>
                </c:pt>
                <c:pt idx="32">
                  <c:v>-157.75800000000001</c:v>
                </c:pt>
                <c:pt idx="33">
                  <c:v>-377.58499999999998</c:v>
                </c:pt>
                <c:pt idx="34">
                  <c:v>-412.72699999999998</c:v>
                </c:pt>
                <c:pt idx="35">
                  <c:v>-318.346</c:v>
                </c:pt>
                <c:pt idx="36">
                  <c:v>-248.18100000000001</c:v>
                </c:pt>
                <c:pt idx="37">
                  <c:v>-160.70099999999999</c:v>
                </c:pt>
                <c:pt idx="38">
                  <c:v>-458.553</c:v>
                </c:pt>
                <c:pt idx="39">
                  <c:v>-1412.6880000000001</c:v>
                </c:pt>
                <c:pt idx="40">
                  <c:v>-1294.373</c:v>
                </c:pt>
                <c:pt idx="41">
                  <c:v>-1299.5989999999999</c:v>
                </c:pt>
                <c:pt idx="42">
                  <c:v>-1076.5730000000001</c:v>
                </c:pt>
                <c:pt idx="43">
                  <c:v>-679.77499999999998</c:v>
                </c:pt>
                <c:pt idx="44">
                  <c:v>-484.79300000000001</c:v>
                </c:pt>
                <c:pt idx="45">
                  <c:v>-441.96</c:v>
                </c:pt>
                <c:pt idx="46">
                  <c:v>-584.65099999999995</c:v>
                </c:pt>
                <c:pt idx="47">
                  <c:v>-665.44600000000003</c:v>
                </c:pt>
                <c:pt idx="48">
                  <c:v>-779.13800000000003</c:v>
                </c:pt>
              </c:numCache>
            </c:numRef>
          </c:val>
          <c:extLst>
            <c:ext xmlns:c16="http://schemas.microsoft.com/office/drawing/2014/chart" uri="{C3380CC4-5D6E-409C-BE32-E72D297353CC}">
              <c16:uniqueId val="{00000008-F2C6-2446-97FA-4CC1F844024E}"/>
            </c:ext>
          </c:extLst>
        </c:ser>
        <c:dLbls>
          <c:showLegendKey val="0"/>
          <c:showVal val="0"/>
          <c:showCatName val="0"/>
          <c:showSerName val="0"/>
          <c:showPercent val="0"/>
          <c:showBubbleSize val="0"/>
        </c:dLbls>
        <c:gapWidth val="62"/>
        <c:overlap val="-27"/>
        <c:axId val="917373968"/>
        <c:axId val="917375600"/>
      </c:barChart>
      <c:catAx>
        <c:axId val="9173739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917375600"/>
        <c:crosses val="autoZero"/>
        <c:auto val="1"/>
        <c:lblAlgn val="ctr"/>
        <c:lblOffset val="100"/>
        <c:noMultiLvlLbl val="0"/>
      </c:catAx>
      <c:valAx>
        <c:axId val="9173756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1737396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190580830062853"/>
          <c:y val="0.12972164497778446"/>
          <c:w val="0.49647389731918901"/>
          <c:h val="0.7629311413710792"/>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FC1-A34A-9FD4-851A6DFBB1F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FC1-A34A-9FD4-851A6DFBB1F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DFC1-A34A-9FD4-851A6DFBB1F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DFC1-A34A-9FD4-851A6DFBB1F5}"/>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DFC1-A34A-9FD4-851A6DFBB1F5}"/>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DFC1-A34A-9FD4-851A6DFBB1F5}"/>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DFC1-A34A-9FD4-851A6DFBB1F5}"/>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DFC1-A34A-9FD4-851A6DFBB1F5}"/>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DFC1-A34A-9FD4-851A6DFBB1F5}"/>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DFC1-A34A-9FD4-851A6DFBB1F5}"/>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DFC1-A34A-9FD4-851A6DFBB1F5}"/>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DFC1-A34A-9FD4-851A6DFBB1F5}"/>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DFC1-A34A-9FD4-851A6DFBB1F5}"/>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DFC1-A34A-9FD4-851A6DFBB1F5}"/>
                </c:ext>
              </c:extLst>
            </c:dLbl>
            <c:dLbl>
              <c:idx val="4"/>
              <c:layout>
                <c:manualLayout>
                  <c:x val="-4.7659663437568667E-3"/>
                  <c:y val="8.9981642327931367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177957787630069"/>
                      <c:h val="0.12204893867715649"/>
                    </c:manualLayout>
                  </c15:layout>
                </c:ext>
                <c:ext xmlns:c16="http://schemas.microsoft.com/office/drawing/2014/chart" uri="{C3380CC4-5D6E-409C-BE32-E72D297353CC}">
                  <c16:uniqueId val="{00000009-DFC1-A34A-9FD4-851A6DFBB1F5}"/>
                </c:ext>
              </c:extLst>
            </c:dLbl>
            <c:dLbl>
              <c:idx val="5"/>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DFC1-A34A-9FD4-851A6DFBB1F5}"/>
                </c:ext>
              </c:extLst>
            </c:dLbl>
            <c:dLbl>
              <c:idx val="6"/>
              <c:layout>
                <c:manualLayout>
                  <c:x val="-9.0622570805165836E-2"/>
                  <c:y val="2.249541058198243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DFC1-A34A-9FD4-851A6DFBB1F5}"/>
                </c:ext>
              </c:extLst>
            </c:dLbl>
            <c:dLbl>
              <c:idx val="7"/>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DFC1-A34A-9FD4-851A6DFBB1F5}"/>
                </c:ext>
              </c:extLst>
            </c:dLbl>
            <c:dLbl>
              <c:idx val="8"/>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1-DFC1-A34A-9FD4-851A6DFBB1F5}"/>
                </c:ext>
              </c:extLst>
            </c:dLbl>
            <c:dLbl>
              <c:idx val="9"/>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3-DFC1-A34A-9FD4-851A6DFBB1F5}"/>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Sheet4!$A$6:$A$15</c:f>
              <c:strCache>
                <c:ptCount val="10"/>
                <c:pt idx="0">
                  <c:v>Individual Income </c:v>
                </c:pt>
                <c:pt idx="1">
                  <c:v>Federal Grants</c:v>
                </c:pt>
                <c:pt idx="2">
                  <c:v>General Sale tax</c:v>
                </c:pt>
                <c:pt idx="3">
                  <c:v>Corporate Income Tax</c:v>
                </c:pt>
                <c:pt idx="4">
                  <c:v>Gasoline &amp; Special Fuels Tax</c:v>
                </c:pt>
                <c:pt idx="5">
                  <c:v>Motor Vehcile Tax</c:v>
                </c:pt>
                <c:pt idx="6">
                  <c:v>Statewide Property Tax</c:v>
                </c:pt>
                <c:pt idx="7">
                  <c:v>Health Care Tax</c:v>
                </c:pt>
                <c:pt idx="8">
                  <c:v>State non Tax Revenue</c:v>
                </c:pt>
                <c:pt idx="9">
                  <c:v>All other Taxes</c:v>
                </c:pt>
              </c:strCache>
            </c:strRef>
          </c:cat>
          <c:val>
            <c:numRef>
              <c:f>Sheet4!$B$6:$B$15</c:f>
              <c:numCache>
                <c:formatCode>0.00%</c:formatCode>
                <c:ptCount val="10"/>
                <c:pt idx="0">
                  <c:v>0.28539999999999999</c:v>
                </c:pt>
                <c:pt idx="1">
                  <c:v>0.29499999999999998</c:v>
                </c:pt>
                <c:pt idx="2">
                  <c:v>0.14030000000000001</c:v>
                </c:pt>
                <c:pt idx="3">
                  <c:v>3.4099999999999998E-2</c:v>
                </c:pt>
                <c:pt idx="4">
                  <c:v>2.2499999999999999E-2</c:v>
                </c:pt>
                <c:pt idx="5">
                  <c:v>3.8199999999999998E-2</c:v>
                </c:pt>
                <c:pt idx="6">
                  <c:v>1.95E-2</c:v>
                </c:pt>
                <c:pt idx="7">
                  <c:v>2.2800000000000001E-2</c:v>
                </c:pt>
                <c:pt idx="8">
                  <c:v>8.9800000000000005E-2</c:v>
                </c:pt>
                <c:pt idx="9">
                  <c:v>5.2400000000000002E-2</c:v>
                </c:pt>
              </c:numCache>
            </c:numRef>
          </c:val>
          <c:extLst>
            <c:ext xmlns:c16="http://schemas.microsoft.com/office/drawing/2014/chart" uri="{C3380CC4-5D6E-409C-BE32-E72D297353CC}">
              <c16:uniqueId val="{00000014-DFC1-A34A-9FD4-851A6DFBB1F5}"/>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605696693067971"/>
          <c:y val="0.27874661880775159"/>
          <c:w val="0.42109897550989212"/>
          <c:h val="0.6365225096140595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568B-EC45-ACFD-49226E0E5754}"/>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568B-EC45-ACFD-49226E0E5754}"/>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568B-EC45-ACFD-49226E0E5754}"/>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568B-EC45-ACFD-49226E0E5754}"/>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568B-EC45-ACFD-49226E0E5754}"/>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568B-EC45-ACFD-49226E0E5754}"/>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568B-EC45-ACFD-49226E0E5754}"/>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568B-EC45-ACFD-49226E0E5754}"/>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568B-EC45-ACFD-49226E0E5754}"/>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568B-EC45-ACFD-49226E0E5754}"/>
              </c:ext>
            </c:extLst>
          </c:dPt>
          <c:dLbls>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568B-EC45-ACFD-49226E0E5754}"/>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568B-EC45-ACFD-49226E0E5754}"/>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568B-EC45-ACFD-49226E0E5754}"/>
                </c:ext>
              </c:extLst>
            </c:dLbl>
            <c:dLbl>
              <c:idx val="4"/>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568B-EC45-ACFD-49226E0E5754}"/>
                </c:ext>
              </c:extLst>
            </c:dLbl>
            <c:dLbl>
              <c:idx val="5"/>
              <c:spPr>
                <a:noFill/>
                <a:ln>
                  <a:noFill/>
                </a:ln>
                <a:effectLst/>
              </c:spPr>
              <c:txPr>
                <a:bodyPr rot="0" spcFirstLastPara="1" vertOverflow="ellipsis" vert="horz" wrap="square" lIns="38100" tIns="19050" rIns="38100" bIns="19050" anchor="ctr" anchorCtr="1">
                  <a:noAutofit/>
                </a:bodyPr>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568B-EC45-ACFD-49226E0E5754}"/>
                </c:ext>
              </c:extLst>
            </c:dLbl>
            <c:dLbl>
              <c:idx val="6"/>
              <c:layout>
                <c:manualLayout>
                  <c:x val="-0.10295012809021459"/>
                  <c:y val="-2.8293963137644561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68B-EC45-ACFD-49226E0E5754}"/>
                </c:ext>
              </c:extLst>
            </c:dLbl>
            <c:dLbl>
              <c:idx val="7"/>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568B-EC45-ACFD-49226E0E5754}"/>
                </c:ext>
              </c:extLst>
            </c:dLbl>
            <c:dLbl>
              <c:idx val="8"/>
              <c:layout>
                <c:manualLayout>
                  <c:x val="1.4707161155744941E-2"/>
                  <c:y val="-8.488188941293368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1-568B-EC45-ACFD-49226E0E5754}"/>
                </c:ext>
              </c:extLst>
            </c:dLbl>
            <c:dLbl>
              <c:idx val="9"/>
              <c:layout>
                <c:manualLayout>
                  <c:x val="6.417670322506884E-2"/>
                  <c:y val="2.02099736697463E-3"/>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13-568B-EC45-ACFD-49226E0E575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Sheet4!$D$6:$D$15</c:f>
              <c:strCache>
                <c:ptCount val="10"/>
                <c:pt idx="0">
                  <c:v>Health &amp; Human Services</c:v>
                </c:pt>
                <c:pt idx="1">
                  <c:v>E-12 Education</c:v>
                </c:pt>
                <c:pt idx="2">
                  <c:v>Transportation</c:v>
                </c:pt>
                <c:pt idx="3">
                  <c:v>Higher Education</c:v>
                </c:pt>
                <c:pt idx="4">
                  <c:v>Property tax aid</c:v>
                </c:pt>
                <c:pt idx="5">
                  <c:v>State government and veterans</c:v>
                </c:pt>
                <c:pt idx="6">
                  <c:v>Economic Development</c:v>
                </c:pt>
                <c:pt idx="7">
                  <c:v>Environment &amp; Agriculture</c:v>
                </c:pt>
                <c:pt idx="8">
                  <c:v>Debt service</c:v>
                </c:pt>
                <c:pt idx="9">
                  <c:v>Public Saferty &amp; Judiciary</c:v>
                </c:pt>
              </c:strCache>
            </c:strRef>
          </c:cat>
          <c:val>
            <c:numRef>
              <c:f>Sheet4!$E$6:$E$15</c:f>
              <c:numCache>
                <c:formatCode>0.00%</c:formatCode>
                <c:ptCount val="10"/>
                <c:pt idx="0">
                  <c:v>0.42</c:v>
                </c:pt>
                <c:pt idx="1">
                  <c:v>0.24</c:v>
                </c:pt>
                <c:pt idx="2">
                  <c:v>0.1</c:v>
                </c:pt>
                <c:pt idx="3">
                  <c:v>0.04</c:v>
                </c:pt>
                <c:pt idx="4">
                  <c:v>0.04</c:v>
                </c:pt>
                <c:pt idx="5">
                  <c:v>0.03</c:v>
                </c:pt>
                <c:pt idx="6">
                  <c:v>0.03</c:v>
                </c:pt>
                <c:pt idx="7">
                  <c:v>0.03</c:v>
                </c:pt>
                <c:pt idx="8">
                  <c:v>0.04</c:v>
                </c:pt>
                <c:pt idx="9">
                  <c:v>0.03</c:v>
                </c:pt>
              </c:numCache>
            </c:numRef>
          </c:val>
          <c:extLst>
            <c:ext xmlns:c16="http://schemas.microsoft.com/office/drawing/2014/chart" uri="{C3380CC4-5D6E-409C-BE32-E72D297353CC}">
              <c16:uniqueId val="{00000014-568B-EC45-ACFD-49226E0E575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19856100788197"/>
          <c:y val="0.16945769786564213"/>
          <c:w val="0.46165953252510827"/>
          <c:h val="0.63686773553526743"/>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9FDB-D743-B6B1-81468E28D527}"/>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9FDB-D743-B6B1-81468E28D527}"/>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9FDB-D743-B6B1-81468E28D527}"/>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extLst>
              <c:ext xmlns:c16="http://schemas.microsoft.com/office/drawing/2014/chart" uri="{C3380CC4-5D6E-409C-BE32-E72D297353CC}">
                <c16:uniqueId val="{00000007-9FDB-D743-B6B1-81468E28D527}"/>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extLst>
              <c:ext xmlns:c16="http://schemas.microsoft.com/office/drawing/2014/chart" uri="{C3380CC4-5D6E-409C-BE32-E72D297353CC}">
                <c16:uniqueId val="{00000009-9FDB-D743-B6B1-81468E28D527}"/>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extLst>
              <c:ext xmlns:c16="http://schemas.microsoft.com/office/drawing/2014/chart" uri="{C3380CC4-5D6E-409C-BE32-E72D297353CC}">
                <c16:uniqueId val="{0000000B-9FDB-D743-B6B1-81468E28D527}"/>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D-9FDB-D743-B6B1-81468E28D527}"/>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c:spPr>
            <c:extLst>
              <c:ext xmlns:c16="http://schemas.microsoft.com/office/drawing/2014/chart" uri="{C3380CC4-5D6E-409C-BE32-E72D297353CC}">
                <c16:uniqueId val="{0000000F-9FDB-D743-B6B1-81468E28D527}"/>
              </c:ext>
            </c:extLst>
          </c:dPt>
          <c:dLbls>
            <c:dLbl>
              <c:idx val="0"/>
              <c:layout>
                <c:manualLayout>
                  <c:x val="1.2567078036001411E-2"/>
                  <c:y val="2.585547995640963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FDB-D743-B6B1-81468E28D527}"/>
                </c:ext>
              </c:extLst>
            </c:dLbl>
            <c:dLbl>
              <c:idx val="1"/>
              <c:layout>
                <c:manualLayout>
                  <c:x val="-2.7856959626645938E-3"/>
                  <c:y val="8.5652077327449255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FDB-D743-B6B1-81468E28D527}"/>
                </c:ext>
              </c:extLst>
            </c:dLbl>
            <c:dLbl>
              <c:idx val="2"/>
              <c:layout>
                <c:manualLayout>
                  <c:x val="1.1437779193048885E-2"/>
                  <c:y val="4.9210774790428855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FDB-D743-B6B1-81468E28D527}"/>
                </c:ext>
              </c:extLst>
            </c:dLbl>
            <c:dLbl>
              <c:idx val="3"/>
              <c:layout>
                <c:manualLayout>
                  <c:x val="-7.6352880777534479E-2"/>
                  <c:y val="-7.922729755953075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FDB-D743-B6B1-81468E28D527}"/>
                </c:ext>
              </c:extLst>
            </c:dLbl>
            <c:dLbl>
              <c:idx val="4"/>
              <c:layout>
                <c:manualLayout>
                  <c:x val="-1.7445271222357735E-2"/>
                  <c:y val="8.9638962081531291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FDB-D743-B6B1-81468E28D527}"/>
                </c:ext>
              </c:extLst>
            </c:dLbl>
            <c:dLbl>
              <c:idx val="5"/>
              <c:layout>
                <c:manualLayout>
                  <c:x val="-3.1259024225441433E-2"/>
                  <c:y val="-8.4881396137441219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FDB-D743-B6B1-81468E28D527}"/>
                </c:ext>
              </c:extLst>
            </c:dLbl>
            <c:dLbl>
              <c:idx val="6"/>
              <c:layout>
                <c:manualLayout>
                  <c:x val="3.2947097924285336E-3"/>
                  <c:y val="-3.133891634915131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9FDB-D743-B6B1-81468E28D527}"/>
                </c:ext>
              </c:extLst>
            </c:dLbl>
            <c:dLbl>
              <c:idx val="7"/>
              <c:layout>
                <c:manualLayout>
                  <c:x val="9.1344772149214368E-2"/>
                  <c:y val="-1.87065776765598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F-9FDB-D743-B6B1-81468E28D52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Health!$B$6:$B$13</c:f>
              <c:strCache>
                <c:ptCount val="8"/>
                <c:pt idx="0">
                  <c:v>Private health insurance</c:v>
                </c:pt>
                <c:pt idx="1">
                  <c:v>Medicaid</c:v>
                </c:pt>
                <c:pt idx="2">
                  <c:v>VA, DOD </c:v>
                </c:pt>
                <c:pt idx="3">
                  <c:v>Medicare</c:v>
                </c:pt>
                <c:pt idx="4">
                  <c:v>Investment </c:v>
                </c:pt>
                <c:pt idx="5">
                  <c:v>Other Third party payer</c:v>
                </c:pt>
                <c:pt idx="6">
                  <c:v>Government Public Health Activities</c:v>
                </c:pt>
                <c:pt idx="7">
                  <c:v>Out of pocket </c:v>
                </c:pt>
              </c:strCache>
            </c:strRef>
          </c:cat>
          <c:val>
            <c:numRef>
              <c:f>Health!$C$6:$C$13</c:f>
              <c:numCache>
                <c:formatCode>0.0%</c:formatCode>
                <c:ptCount val="8"/>
                <c:pt idx="0">
                  <c:v>0.34</c:v>
                </c:pt>
                <c:pt idx="1">
                  <c:v>0.16</c:v>
                </c:pt>
                <c:pt idx="2">
                  <c:v>0.04</c:v>
                </c:pt>
                <c:pt idx="3">
                  <c:v>0.2</c:v>
                </c:pt>
                <c:pt idx="4">
                  <c:v>0.05</c:v>
                </c:pt>
                <c:pt idx="5">
                  <c:v>0.08</c:v>
                </c:pt>
                <c:pt idx="6">
                  <c:v>0.03</c:v>
                </c:pt>
                <c:pt idx="7">
                  <c:v>0.1</c:v>
                </c:pt>
              </c:numCache>
            </c:numRef>
          </c:val>
          <c:extLst>
            <c:ext xmlns:c16="http://schemas.microsoft.com/office/drawing/2014/chart" uri="{C3380CC4-5D6E-409C-BE32-E72D297353CC}">
              <c16:uniqueId val="{00000010-9FDB-D743-B6B1-81468E28D527}"/>
            </c:ext>
          </c:extLst>
        </c:ser>
        <c:dLbls>
          <c:dLblPos val="ctr"/>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25284378641564"/>
          <c:y val="8.4737086150588628E-2"/>
          <c:w val="0.5432130619766139"/>
          <c:h val="0.7496632982966180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655-E743-AC91-94B8203067D1}"/>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655-E743-AC91-94B8203067D1}"/>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C655-E743-AC91-94B8203067D1}"/>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C655-E743-AC91-94B8203067D1}"/>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C655-E743-AC91-94B8203067D1}"/>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C655-E743-AC91-94B8203067D1}"/>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C655-E743-AC91-94B8203067D1}"/>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C655-E743-AC91-94B8203067D1}"/>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C655-E743-AC91-94B8203067D1}"/>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C655-E743-AC91-94B8203067D1}"/>
                </c:ext>
              </c:extLst>
            </c:dLbl>
            <c:dLbl>
              <c:idx val="3"/>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67470948-225D-4D9C-AC60-CC0E08CB21F5}" type="CATEGORYNAME">
                      <a:rPr lang="en-US" smtClean="0"/>
                      <a:pPr>
                        <a:defRPr sz="1600">
                          <a:solidFill>
                            <a:schemeClr val="accent1"/>
                          </a:solidFill>
                        </a:defRPr>
                      </a:pPr>
                      <a:t>[CATEGORY NAME]</a:t>
                    </a:fld>
                    <a:r>
                      <a:rPr lang="en-US" baseline="0" dirty="0"/>
                      <a:t> of Health Insurance
</a:t>
                    </a:r>
                    <a:fld id="{D993E7F4-6574-4AAB-85ED-53189DBEC749}" type="PERCENTAGE">
                      <a:rPr lang="en-US" baseline="0"/>
                      <a:pPr>
                        <a:defRPr sz="16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655-E743-AC91-94B8203067D1}"/>
                </c:ext>
              </c:extLst>
            </c:dLbl>
            <c:dLbl>
              <c:idx val="4"/>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C655-E743-AC91-94B8203067D1}"/>
                </c:ext>
              </c:extLst>
            </c:dLbl>
            <c:dLbl>
              <c:idx val="5"/>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C655-E743-AC91-94B8203067D1}"/>
                </c:ext>
              </c:extLst>
            </c:dLbl>
            <c:dLbl>
              <c:idx val="6"/>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C655-E743-AC91-94B8203067D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Sheet3!$A$4:$A$10</c:f>
              <c:strCache>
                <c:ptCount val="7"/>
                <c:pt idx="0">
                  <c:v>Hospital care</c:v>
                </c:pt>
                <c:pt idx="1">
                  <c:v>Physician and Clinical Services</c:v>
                </c:pt>
                <c:pt idx="2">
                  <c:v>Prescription Drugs</c:v>
                </c:pt>
                <c:pt idx="3">
                  <c:v>Government Administration and Net Cost</c:v>
                </c:pt>
                <c:pt idx="4">
                  <c:v>Nursing Care Facilities</c:v>
                </c:pt>
                <c:pt idx="5">
                  <c:v>Dental Services</c:v>
                </c:pt>
                <c:pt idx="6">
                  <c:v>Others</c:v>
                </c:pt>
              </c:strCache>
            </c:strRef>
          </c:cat>
          <c:val>
            <c:numRef>
              <c:f>Sheet3!$B$4:$B$10</c:f>
              <c:numCache>
                <c:formatCode>0%</c:formatCode>
                <c:ptCount val="7"/>
                <c:pt idx="0">
                  <c:v>0.33</c:v>
                </c:pt>
                <c:pt idx="1">
                  <c:v>0.2</c:v>
                </c:pt>
                <c:pt idx="2">
                  <c:v>0.1</c:v>
                </c:pt>
                <c:pt idx="3">
                  <c:v>0.08</c:v>
                </c:pt>
                <c:pt idx="4">
                  <c:v>0.05</c:v>
                </c:pt>
                <c:pt idx="5">
                  <c:v>0.04</c:v>
                </c:pt>
                <c:pt idx="6">
                  <c:v>0.2</c:v>
                </c:pt>
              </c:numCache>
            </c:numRef>
          </c:val>
          <c:extLst>
            <c:ext xmlns:c16="http://schemas.microsoft.com/office/drawing/2014/chart" uri="{C3380CC4-5D6E-409C-BE32-E72D297353CC}">
              <c16:uniqueId val="{0000000E-C655-E743-AC91-94B8203067D1}"/>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1"/>
          <c:showSerName val="0"/>
          <c:showPercent val="1"/>
          <c:showBubbleSize val="0"/>
          <c:showLeaderLines val="0"/>
        </c:dLbls>
      </c:pie3DChart>
    </c:plotArea>
    <c:plotVisOnly val="1"/>
    <c:dispBlanksAs val="zero"/>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8142710841437585"/>
          <c:y val="0.15490179860068415"/>
          <c:w val="0.40942375171063955"/>
          <c:h val="0.64642709576670765"/>
        </c:manualLayout>
      </c:layout>
      <c:pieChart>
        <c:varyColors val="1"/>
        <c:ser>
          <c:idx val="0"/>
          <c:order val="0"/>
          <c:dLbls>
            <c:dLbl>
              <c:idx val="0"/>
              <c:layout>
                <c:manualLayout>
                  <c:x val="-2.1007532574153987E-2"/>
                  <c:y val="3.0100684723516128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00EB-4C60-9F13-8C9CEC939C28}"/>
                </c:ext>
              </c:extLst>
            </c:dLbl>
            <c:dLbl>
              <c:idx val="1"/>
              <c:layout>
                <c:manualLayout>
                  <c:x val="3.5049645658007597E-2"/>
                  <c:y val="-4.209345627821810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0EB-4C60-9F13-8C9CEC939C28}"/>
                </c:ext>
              </c:extLst>
            </c:dLbl>
            <c:dLbl>
              <c:idx val="2"/>
              <c:layout>
                <c:manualLayout>
                  <c:x val="1.9097784584228499E-2"/>
                  <c:y val="-1.877043118968110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00EB-4C60-9F13-8C9CEC939C28}"/>
                </c:ext>
              </c:extLst>
            </c:dLbl>
            <c:dLbl>
              <c:idx val="3"/>
              <c:layout>
                <c:manualLayout>
                  <c:x val="4.2268940122007936E-2"/>
                  <c:y val="2.6552613732227573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6746-434C-B6DA-3CB898AB1FA0}"/>
                </c:ext>
              </c:extLst>
            </c:dLbl>
            <c:spPr>
              <a:noFill/>
              <a:ln>
                <a:noFill/>
              </a:ln>
              <a:effectLst/>
            </c:spPr>
            <c:txPr>
              <a:bodyPr/>
              <a:lstStyle/>
              <a:p>
                <a:pPr>
                  <a:defRPr sz="1400">
                    <a:latin typeface="Arial"/>
                    <a:cs typeface="Arial"/>
                  </a:defRPr>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'Fig 1-8 Data'!$A$1:$A$4</c:f>
              <c:strCache>
                <c:ptCount val="4"/>
                <c:pt idx="0">
                  <c:v>Individuals</c:v>
                </c:pt>
                <c:pt idx="1">
                  <c:v>Foundations</c:v>
                </c:pt>
                <c:pt idx="2">
                  <c:v>Bequests</c:v>
                </c:pt>
                <c:pt idx="3">
                  <c:v>Corporations</c:v>
                </c:pt>
              </c:strCache>
            </c:strRef>
          </c:cat>
          <c:val>
            <c:numRef>
              <c:f>'Fig 1-8 Data'!$B$1:$B$4</c:f>
              <c:numCache>
                <c:formatCode>0%</c:formatCode>
                <c:ptCount val="4"/>
                <c:pt idx="0">
                  <c:v>0.72</c:v>
                </c:pt>
                <c:pt idx="1">
                  <c:v>0.15</c:v>
                </c:pt>
                <c:pt idx="2">
                  <c:v>0.08</c:v>
                </c:pt>
                <c:pt idx="3">
                  <c:v>0.05</c:v>
                </c:pt>
              </c:numCache>
            </c:numRef>
          </c:val>
          <c:extLst>
            <c:ext xmlns:c16="http://schemas.microsoft.com/office/drawing/2014/chart" uri="{C3380CC4-5D6E-409C-BE32-E72D297353CC}">
              <c16:uniqueId val="{00000003-00EB-4C60-9F13-8C9CEC939C28}"/>
            </c:ext>
          </c:extLst>
        </c:ser>
        <c:dLbls>
          <c:showLegendKey val="0"/>
          <c:showVal val="0"/>
          <c:showCatName val="1"/>
          <c:showSerName val="0"/>
          <c:showPercent val="1"/>
          <c:showBubbleSize val="0"/>
          <c:showLeaderLines val="0"/>
        </c:dLbls>
        <c:firstSliceAng val="0"/>
      </c:pieChart>
    </c:plotArea>
    <c:plotVisOnly val="1"/>
    <c:dispBlanksAs val="zero"/>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1"/>
          <c:showSerName val="0"/>
          <c:showPercent val="1"/>
          <c:showBubbleSize val="0"/>
          <c:showLeaderLines val="0"/>
        </c:dLbls>
      </c:pie3DChart>
    </c:plotArea>
    <c:plotVisOnly val="1"/>
    <c:dispBlanksAs val="zero"/>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8854004159720265"/>
          <c:y val="0.1307950255858393"/>
          <c:w val="0.40693958567978206"/>
          <c:h val="0.7357832145890888"/>
        </c:manualLayout>
      </c:layout>
      <c:pieChart>
        <c:varyColors val="1"/>
        <c:ser>
          <c:idx val="0"/>
          <c:order val="0"/>
          <c:dLbls>
            <c:dLbl>
              <c:idx val="0"/>
              <c:layout>
                <c:manualLayout>
                  <c:x val="-4.48207814716532E-2"/>
                  <c:y val="-6.298911678992860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21E1-482D-9570-27C6D10112D4}"/>
                </c:ext>
              </c:extLst>
            </c:dLbl>
            <c:dLbl>
              <c:idx val="1"/>
              <c:layout>
                <c:manualLayout>
                  <c:x val="-1.2014676001361E-3"/>
                  <c:y val="1.5465109204842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1E1-482D-9570-27C6D10112D4}"/>
                </c:ext>
              </c:extLst>
            </c:dLbl>
            <c:dLbl>
              <c:idx val="2"/>
              <c:layout>
                <c:manualLayout>
                  <c:x val="3.4209877640132898E-2"/>
                  <c:y val="2.204884719890800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21E1-482D-9570-27C6D10112D4}"/>
                </c:ext>
              </c:extLst>
            </c:dLbl>
            <c:dLbl>
              <c:idx val="3"/>
              <c:layout>
                <c:manualLayout>
                  <c:x val="5.7171504602632997E-2"/>
                  <c:y val="7.450727361063630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1E1-482D-9570-27C6D10112D4}"/>
                </c:ext>
              </c:extLst>
            </c:dLbl>
            <c:dLbl>
              <c:idx val="4"/>
              <c:layout>
                <c:manualLayout>
                  <c:x val="8.5002899893169297E-5"/>
                  <c:y val="0.1103825361366960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21E1-482D-9570-27C6D10112D4}"/>
                </c:ext>
              </c:extLst>
            </c:dLbl>
            <c:dLbl>
              <c:idx val="5"/>
              <c:layout>
                <c:manualLayout>
                  <c:x val="-5.0808551059754084E-2"/>
                  <c:y val="2.366273890613267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1E1-482D-9570-27C6D10112D4}"/>
                </c:ext>
              </c:extLst>
            </c:dLbl>
            <c:dLbl>
              <c:idx val="6"/>
              <c:layout>
                <c:manualLayout>
                  <c:x val="-7.4835842961065602E-2"/>
                  <c:y val="4.3240595826057243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EA51-D742-AEB4-CB9EE4244409}"/>
                </c:ext>
              </c:extLst>
            </c:dLbl>
            <c:dLbl>
              <c:idx val="8"/>
              <c:layout>
                <c:manualLayout>
                  <c:x val="-5.4323484259251202E-2"/>
                  <c:y val="-5.5661370224317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21E1-482D-9570-27C6D10112D4}"/>
                </c:ext>
              </c:extLst>
            </c:dLbl>
            <c:spPr>
              <a:noFill/>
              <a:ln>
                <a:noFill/>
              </a:ln>
              <a:effectLst/>
            </c:spPr>
            <c:txPr>
              <a:bodyPr/>
              <a:lstStyle/>
              <a:p>
                <a:pPr>
                  <a:defRPr sz="1200">
                    <a:latin typeface="Arial"/>
                    <a:cs typeface="Arial"/>
                  </a:defRPr>
                </a:pPr>
                <a:endParaRPr lang="en-US"/>
              </a:p>
            </c:txPr>
            <c:showLegendKey val="0"/>
            <c:showVal val="0"/>
            <c:showCatName val="1"/>
            <c:showSerName val="0"/>
            <c:showPercent val="1"/>
            <c:showBubbleSize val="0"/>
            <c:showLeaderLines val="1"/>
            <c:extLst>
              <c:ext xmlns:c15="http://schemas.microsoft.com/office/drawing/2012/chart" uri="{CE6537A1-D6FC-4f65-9D91-7224C49458BB}"/>
            </c:extLst>
          </c:dLbls>
          <c:cat>
            <c:strRef>
              <c:f>'Fig 1-9 Data'!$A$1:$A$10</c:f>
              <c:strCache>
                <c:ptCount val="10"/>
                <c:pt idx="0">
                  <c:v>Religion</c:v>
                </c:pt>
                <c:pt idx="1">
                  <c:v>Education</c:v>
                </c:pt>
                <c:pt idx="2">
                  <c:v>Foundations</c:v>
                </c:pt>
                <c:pt idx="3">
                  <c:v>Human Services</c:v>
                </c:pt>
                <c:pt idx="4">
                  <c:v>Public-Society Benefit</c:v>
                </c:pt>
                <c:pt idx="5">
                  <c:v>Health</c:v>
                </c:pt>
                <c:pt idx="6">
                  <c:v>International Affairs</c:v>
                </c:pt>
                <c:pt idx="7">
                  <c:v>Arts, Culture, and Humanities</c:v>
                </c:pt>
                <c:pt idx="8">
                  <c:v>To Individuals</c:v>
                </c:pt>
                <c:pt idx="9">
                  <c:v>Environment/Animals</c:v>
                </c:pt>
              </c:strCache>
            </c:strRef>
          </c:cat>
          <c:val>
            <c:numRef>
              <c:f>'Fig 1-9 Data'!$B$1:$B$10</c:f>
              <c:numCache>
                <c:formatCode>0%</c:formatCode>
                <c:ptCount val="10"/>
                <c:pt idx="0">
                  <c:v>0.31</c:v>
                </c:pt>
                <c:pt idx="1">
                  <c:v>0.16</c:v>
                </c:pt>
                <c:pt idx="2">
                  <c:v>0.11</c:v>
                </c:pt>
                <c:pt idx="3">
                  <c:v>0.12</c:v>
                </c:pt>
                <c:pt idx="4">
                  <c:v>7.0000000000000007E-2</c:v>
                </c:pt>
                <c:pt idx="5">
                  <c:v>0.1</c:v>
                </c:pt>
                <c:pt idx="6">
                  <c:v>0.04</c:v>
                </c:pt>
                <c:pt idx="7">
                  <c:v>0.05</c:v>
                </c:pt>
                <c:pt idx="8">
                  <c:v>0.01</c:v>
                </c:pt>
                <c:pt idx="9">
                  <c:v>0.03</c:v>
                </c:pt>
              </c:numCache>
            </c:numRef>
          </c:val>
          <c:extLst>
            <c:ext xmlns:c16="http://schemas.microsoft.com/office/drawing/2014/chart" uri="{C3380CC4-5D6E-409C-BE32-E72D297353CC}">
              <c16:uniqueId val="{00000007-21E1-482D-9570-27C6D10112D4}"/>
            </c:ext>
          </c:extLst>
        </c:ser>
        <c:dLbls>
          <c:showLegendKey val="0"/>
          <c:showVal val="0"/>
          <c:showCatName val="1"/>
          <c:showSerName val="0"/>
          <c:showPercent val="1"/>
          <c:showBubbleSize val="0"/>
          <c:showLeaderLines val="1"/>
        </c:dLbls>
        <c:firstSliceAng val="0"/>
      </c:pieChart>
    </c:plotArea>
    <c:plotVisOnly val="1"/>
    <c:dispBlanksAs val="zero"/>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DDA9A-42AA-47B2-912D-6449D23AB034}" type="datetimeFigureOut">
              <a:rPr lang="en-US" smtClean="0"/>
              <a:t>3/7/24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E0C2F-E20B-42BD-B6A7-B1DF6BDA2098}" type="slidenum">
              <a:rPr lang="en-US" smtClean="0"/>
              <a:t>‹#›</a:t>
            </a:fld>
            <a:endParaRPr lang="en-US"/>
          </a:p>
        </p:txBody>
      </p:sp>
    </p:spTree>
    <p:extLst>
      <p:ext uri="{BB962C8B-B14F-4D97-AF65-F5344CB8AC3E}">
        <p14:creationId xmlns:p14="http://schemas.microsoft.com/office/powerpoint/2010/main" val="2143686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hebalance.com/social-security-trust-fund-history-solvency-how-to-fix-it-330589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jigsaw.vitalsource.com/books/9781506396804/epub/OEBPS/s9781506396835.i5038.xhtml#s9781506396835.i5046"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jigsaw.vitalsource.com/books/9781506396804/epub/OEBPS/s9781506396835.i5038.xhtml#s9781506396835.i530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a:t>
            </a:fld>
            <a:endParaRPr lang="en-US"/>
          </a:p>
        </p:txBody>
      </p:sp>
    </p:spTree>
    <p:extLst>
      <p:ext uri="{BB962C8B-B14F-4D97-AF65-F5344CB8AC3E}">
        <p14:creationId xmlns:p14="http://schemas.microsoft.com/office/powerpoint/2010/main" val="159908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10</a:t>
            </a:fld>
            <a:endParaRPr lang="en-US"/>
          </a:p>
        </p:txBody>
      </p:sp>
    </p:spTree>
    <p:extLst>
      <p:ext uri="{BB962C8B-B14F-4D97-AF65-F5344CB8AC3E}">
        <p14:creationId xmlns:p14="http://schemas.microsoft.com/office/powerpoint/2010/main" val="251880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Expenditures: </a:t>
            </a:r>
          </a:p>
          <a:p>
            <a:pPr marL="171450" indent="-171450">
              <a:buFontTx/>
              <a:buChar char="-"/>
            </a:pPr>
            <a:r>
              <a:rPr lang="en-US" dirty="0"/>
              <a:t>social security </a:t>
            </a:r>
          </a:p>
          <a:p>
            <a:pPr marL="171450" indent="-171450">
              <a:buFontTx/>
              <a:buChar char="-"/>
            </a:pPr>
            <a:r>
              <a:rPr lang="en-US" dirty="0"/>
              <a:t>national defense</a:t>
            </a:r>
          </a:p>
          <a:p>
            <a:pPr marL="171450" indent="-171450">
              <a:buFontTx/>
              <a:buChar char="-"/>
            </a:pPr>
            <a:r>
              <a:rPr lang="en-US" dirty="0"/>
              <a:t>Income security: welfare (services to elderly and people with disabilities) and food stamps</a:t>
            </a: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11</a:t>
            </a:fld>
            <a:endParaRPr lang="en-US"/>
          </a:p>
        </p:txBody>
      </p:sp>
    </p:spTree>
    <p:extLst>
      <p:ext uri="{BB962C8B-B14F-4D97-AF65-F5344CB8AC3E}">
        <p14:creationId xmlns:p14="http://schemas.microsoft.com/office/powerpoint/2010/main" val="3341960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happens when the federal gov. is short of resources? Debt</a:t>
            </a:r>
          </a:p>
          <a:p>
            <a:endParaRPr lang="en-US" dirty="0"/>
          </a:p>
          <a:p>
            <a:r>
              <a:rPr lang="en-US" dirty="0"/>
              <a:t>What happens if the deficit persists?  DEBT increases</a:t>
            </a:r>
          </a:p>
          <a:p>
            <a:endParaRPr lang="en-US" dirty="0"/>
          </a:p>
          <a:p>
            <a:r>
              <a:rPr lang="en-US" dirty="0"/>
              <a:t>How tax cuts affect the budget deficit? </a:t>
            </a:r>
          </a:p>
          <a:p>
            <a:endParaRPr lang="en-US" dirty="0"/>
          </a:p>
          <a:p>
            <a:r>
              <a:rPr lang="en-US" sz="1200" b="0" i="0" u="none" strike="noStrike" kern="1200" dirty="0">
                <a:solidFill>
                  <a:schemeClr val="tx1"/>
                </a:solidFill>
                <a:effectLst/>
                <a:latin typeface="+mn-lt"/>
                <a:ea typeface="+mn-ea"/>
                <a:cs typeface="+mn-cs"/>
              </a:rPr>
              <a:t>Foreign governments and investors hold 29% of it</a:t>
            </a:r>
          </a:p>
          <a:p>
            <a:r>
              <a:rPr lang="en-US" sz="1200" b="0" i="0" u="none" strike="noStrike" kern="1200" dirty="0">
                <a:solidFill>
                  <a:schemeClr val="tx1"/>
                </a:solidFill>
                <a:effectLst/>
                <a:latin typeface="+mn-lt"/>
                <a:ea typeface="+mn-ea"/>
                <a:cs typeface="+mn-cs"/>
              </a:rPr>
              <a:t>Biggest portion: China and Japan far: UK and Brazil </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Intragovernmental holdings – held by Social Security, Military Retirement Fund, Medicare, and other retirement funds.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2001 recession reduced tax revenues due to higher unemployment and lower corporate profits. Large tax cuts in 2001 and 2003, a post-9/11 expansion in homeland security operations, and new defense spending for wars in Afghanistan and Iraq all contributed to growth in the national debt, as did a major expansion of the Medicare program in 2006 (providing coverage for pharmaceuticals). In addition, countercyclical fiscal policies following the so-called Great Recession that spanned the end of 2007 through the middle of 2009—namely, direct government financial assistance to for-profit companies, investment in national infrastructure, a temporary cut in federal payroll taxes, and an extension to federal unemployment benefits—further exacerbated the nation’s debt load. </a:t>
            </a:r>
          </a:p>
          <a:p>
            <a:endParaRPr lang="en-US" dirty="0"/>
          </a:p>
          <a:p>
            <a:r>
              <a:rPr lang="en-US" dirty="0"/>
              <a:t>In 2020, the deficit has reached a new high level due to covid-19.</a:t>
            </a:r>
          </a:p>
          <a:p>
            <a:endParaRPr lang="en-US" dirty="0"/>
          </a:p>
          <a:p>
            <a:r>
              <a:rPr lang="en-US" sz="1200" b="0" i="0" u="none" strike="noStrike" kern="1200" dirty="0">
                <a:solidFill>
                  <a:schemeClr val="tx1"/>
                </a:solidFill>
                <a:effectLst/>
                <a:latin typeface="+mn-lt"/>
                <a:ea typeface="+mn-ea"/>
                <a:cs typeface="+mn-cs"/>
              </a:rPr>
              <a:t>Off-budget is the revenue and spending of certain federal entities. </a:t>
            </a:r>
          </a:p>
          <a:p>
            <a:r>
              <a:rPr lang="en-US" sz="1200" b="0" i="0" u="none" strike="noStrike" kern="1200" dirty="0">
                <a:solidFill>
                  <a:schemeClr val="tx1"/>
                </a:solidFill>
                <a:effectLst/>
                <a:latin typeface="+mn-lt"/>
                <a:ea typeface="+mn-ea"/>
                <a:cs typeface="+mn-cs"/>
              </a:rPr>
              <a:t>Off-budget government spending is excluded from budget caps, sequestration, and pay-as-you-go requirements.</a:t>
            </a:r>
          </a:p>
          <a:p>
            <a:r>
              <a:rPr lang="en-US" sz="1200" b="0" i="0" u="none" strike="noStrike" kern="1200" dirty="0">
                <a:solidFill>
                  <a:schemeClr val="tx1"/>
                </a:solidFill>
                <a:effectLst/>
                <a:latin typeface="+mn-lt"/>
                <a:ea typeface="+mn-ea"/>
                <a:cs typeface="+mn-cs"/>
              </a:rPr>
              <a:t>The two federal entities that are off-budget are the </a:t>
            </a:r>
            <a:r>
              <a:rPr lang="en-US" sz="1200" b="0" i="0" u="none" strike="noStrike" kern="1200" dirty="0">
                <a:solidFill>
                  <a:schemeClr val="tx1"/>
                </a:solidFill>
                <a:effectLst/>
                <a:latin typeface="+mn-lt"/>
                <a:ea typeface="+mn-ea"/>
                <a:cs typeface="+mn-cs"/>
                <a:hlinkClick r:id="rId3"/>
              </a:rPr>
              <a:t>Social Security Trust Fund</a:t>
            </a:r>
            <a:r>
              <a:rPr lang="en-US" sz="1200" b="0" i="0" u="none" strike="noStrike" kern="1200" dirty="0">
                <a:solidFill>
                  <a:schemeClr val="tx1"/>
                </a:solidFill>
                <a:effectLst/>
                <a:latin typeface="+mn-lt"/>
                <a:ea typeface="+mn-ea"/>
                <a:cs typeface="+mn-cs"/>
              </a:rPr>
              <a:t> and the U.S. Postal Service.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surplus and deficits shown in Table 1-3 are on-budget and off-budget items combined. Off-budget surpluses are being used to offset on-budget spending. This allows the government to report a lower deficit or a higher surplus. However, when the federal government uses social insurance trust funds (off-budget money) to offset the deficit, it must borrow them from the Social Security trust fund, increasing the overall level of the national debt.</a:t>
            </a: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12</a:t>
            </a:fld>
            <a:endParaRPr lang="en-US"/>
          </a:p>
        </p:txBody>
      </p:sp>
    </p:spTree>
    <p:extLst>
      <p:ext uri="{BB962C8B-B14F-4D97-AF65-F5344CB8AC3E}">
        <p14:creationId xmlns:p14="http://schemas.microsoft.com/office/powerpoint/2010/main" val="881464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STATE</a:t>
            </a:r>
          </a:p>
          <a:p>
            <a:r>
              <a:rPr lang="en-US" b="0" dirty="0"/>
              <a:t>Revenue: another significant source of funds for state and local governments is the federal government. Other receipts include taxes on motor vehicles, various fees, other taxes, and miscellaneous revenues.</a:t>
            </a:r>
          </a:p>
          <a:p>
            <a:endParaRPr lang="en-US" b="0" dirty="0"/>
          </a:p>
          <a:p>
            <a:r>
              <a:rPr lang="en-US" b="0" dirty="0"/>
              <a:t>State and local governments rely on each of these sources to varying degrees, and not all state and local governments have the same mix. For example, local governments tend to rely heavily on property taxes, whereas state governments do not. Also, not all states have income taxes on individuals or on businesses, nor do all states have sales taxes.</a:t>
            </a:r>
          </a:p>
          <a:p>
            <a:endParaRPr lang="en-US" b="0" dirty="0"/>
          </a:p>
          <a:p>
            <a:r>
              <a:rPr lang="en-US" dirty="0"/>
              <a:t>Education: K-12</a:t>
            </a:r>
          </a:p>
          <a:p>
            <a:r>
              <a:rPr lang="en-US" dirty="0"/>
              <a:t>Infrastructure: Transportation </a:t>
            </a:r>
          </a:p>
          <a:p>
            <a:endParaRPr lang="en-US" dirty="0"/>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13</a:t>
            </a:fld>
            <a:endParaRPr lang="en-US"/>
          </a:p>
        </p:txBody>
      </p:sp>
    </p:spTree>
    <p:extLst>
      <p:ext uri="{BB962C8B-B14F-4D97-AF65-F5344CB8AC3E}">
        <p14:creationId xmlns:p14="http://schemas.microsoft.com/office/powerpoint/2010/main" val="2930555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Non-taxable sales tax such as clothing in MN</a:t>
            </a:r>
          </a:p>
        </p:txBody>
      </p:sp>
      <p:sp>
        <p:nvSpPr>
          <p:cNvPr id="4" name="Slide Number Placeholder 3"/>
          <p:cNvSpPr>
            <a:spLocks noGrp="1"/>
          </p:cNvSpPr>
          <p:nvPr>
            <p:ph type="sldNum" sz="quarter" idx="5"/>
          </p:nvPr>
        </p:nvSpPr>
        <p:spPr/>
        <p:txBody>
          <a:bodyPr/>
          <a:lstStyle/>
          <a:p>
            <a:fld id="{66EE0C2F-E20B-42BD-B6A7-B1DF6BDA2098}" type="slidenum">
              <a:rPr lang="en-US" smtClean="0"/>
              <a:t>14</a:t>
            </a:fld>
            <a:endParaRPr lang="en-US"/>
          </a:p>
        </p:txBody>
      </p:sp>
    </p:spTree>
    <p:extLst>
      <p:ext uri="{BB962C8B-B14F-4D97-AF65-F5344CB8AC3E}">
        <p14:creationId xmlns:p14="http://schemas.microsoft.com/office/powerpoint/2010/main" val="4271621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DEFICIT????</a:t>
            </a:r>
          </a:p>
          <a:p>
            <a:endParaRPr lang="en-US" dirty="0"/>
          </a:p>
          <a:p>
            <a:r>
              <a:rPr lang="en-US" dirty="0"/>
              <a:t>Since state and local governments, unlike the federal government, generally are not allowed to run a deficit</a:t>
            </a:r>
          </a:p>
        </p:txBody>
      </p:sp>
      <p:sp>
        <p:nvSpPr>
          <p:cNvPr id="4" name="Slide Number Placeholder 3"/>
          <p:cNvSpPr>
            <a:spLocks noGrp="1"/>
          </p:cNvSpPr>
          <p:nvPr>
            <p:ph type="sldNum" sz="quarter" idx="5"/>
          </p:nvPr>
        </p:nvSpPr>
        <p:spPr/>
        <p:txBody>
          <a:bodyPr/>
          <a:lstStyle/>
          <a:p>
            <a:fld id="{7FED5140-E487-6C41-925F-0FDF290E7026}" type="slidenum">
              <a:rPr lang="en-US" smtClean="0"/>
              <a:t>15</a:t>
            </a:fld>
            <a:endParaRPr lang="en-US"/>
          </a:p>
        </p:txBody>
      </p:sp>
    </p:spTree>
    <p:extLst>
      <p:ext uri="{BB962C8B-B14F-4D97-AF65-F5344CB8AC3E}">
        <p14:creationId xmlns:p14="http://schemas.microsoft.com/office/powerpoint/2010/main" val="1524893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income tax in </a:t>
            </a:r>
            <a:r>
              <a:rPr lang="en-US" dirty="0" err="1"/>
              <a:t>florida</a:t>
            </a:r>
            <a:r>
              <a:rPr lang="en-US" dirty="0"/>
              <a:t>, Texas, </a:t>
            </a:r>
            <a:r>
              <a:rPr lang="en-US" dirty="0" err="1"/>
              <a:t>wyoming</a:t>
            </a:r>
            <a:r>
              <a:rPr lang="en-US" dirty="0"/>
              <a:t> </a:t>
            </a:r>
          </a:p>
        </p:txBody>
      </p:sp>
      <p:sp>
        <p:nvSpPr>
          <p:cNvPr id="4" name="Slide Number Placeholder 3"/>
          <p:cNvSpPr>
            <a:spLocks noGrp="1"/>
          </p:cNvSpPr>
          <p:nvPr>
            <p:ph type="sldNum" sz="quarter" idx="5"/>
          </p:nvPr>
        </p:nvSpPr>
        <p:spPr/>
        <p:txBody>
          <a:bodyPr/>
          <a:lstStyle/>
          <a:p>
            <a:fld id="{7FED5140-E487-6C41-925F-0FDF290E7026}" type="slidenum">
              <a:rPr lang="en-US" smtClean="0"/>
              <a:t>16</a:t>
            </a:fld>
            <a:endParaRPr lang="en-US"/>
          </a:p>
        </p:txBody>
      </p:sp>
    </p:spTree>
    <p:extLst>
      <p:ext uri="{BB962C8B-B14F-4D97-AF65-F5344CB8AC3E}">
        <p14:creationId xmlns:p14="http://schemas.microsoft.com/office/powerpoint/2010/main" val="2093321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ndara" panose="020E0502030303020204" pitchFamily="34" charset="0"/>
              </a:rPr>
              <a:t>Cost: related to unemployment insurance claims, providing COVID testing, providing health-care services, modifying air ventilation systems, creating safe school environments, etc.</a:t>
            </a:r>
          </a:p>
          <a:p>
            <a:endParaRPr lang="en-US" dirty="0">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Revenues: restaurant, hotel occupancy, and sales tax revenues, and smaller decreases in personal and small business income tax revenues.</a:t>
            </a:r>
          </a:p>
          <a:p>
            <a:endParaRPr lang="en-US" dirty="0"/>
          </a:p>
          <a:p>
            <a:r>
              <a:rPr lang="en-US" dirty="0">
                <a:latin typeface="Candara" panose="020E0502030303020204" pitchFamily="34" charset="0"/>
              </a:rPr>
              <a:t>Cutbacks in services such as public transportation and higher education were particularly severe.</a:t>
            </a:r>
          </a:p>
          <a:p>
            <a:endParaRPr lang="en-US" dirty="0">
              <a:latin typeface="Candara" panose="020E0502030303020204" pitchFamily="34" charset="0"/>
            </a:endParaRPr>
          </a:p>
          <a:p>
            <a:r>
              <a:rPr lang="en-US" dirty="0"/>
              <a:t>Though the federal Coronavirus Aid, Relief, and Economic Security (CARES) Act of 2020 offset some of these expenses, the extent to which it did so remains to be seen.</a:t>
            </a:r>
          </a:p>
        </p:txBody>
      </p:sp>
      <p:sp>
        <p:nvSpPr>
          <p:cNvPr id="4" name="Slide Number Placeholder 3"/>
          <p:cNvSpPr>
            <a:spLocks noGrp="1"/>
          </p:cNvSpPr>
          <p:nvPr>
            <p:ph type="sldNum" sz="quarter" idx="5"/>
          </p:nvPr>
        </p:nvSpPr>
        <p:spPr/>
        <p:txBody>
          <a:bodyPr/>
          <a:lstStyle/>
          <a:p>
            <a:fld id="{7FED5140-E487-6C41-925F-0FDF290E7026}" type="slidenum">
              <a:rPr lang="en-US" smtClean="0"/>
              <a:t>18</a:t>
            </a:fld>
            <a:endParaRPr lang="en-US"/>
          </a:p>
        </p:txBody>
      </p:sp>
    </p:spTree>
    <p:extLst>
      <p:ext uri="{BB962C8B-B14F-4D97-AF65-F5344CB8AC3E}">
        <p14:creationId xmlns:p14="http://schemas.microsoft.com/office/powerpoint/2010/main" val="902545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1965, federal legislation was passed creating Medicare and Medicaid. Since then, spending on health care has risen at a rapid rate. Medicare is a federal program; Medicaid and other public programs are paid for by federal, state, and local governments</a:t>
            </a:r>
          </a:p>
          <a:p>
            <a:endParaRPr lang="en-US" dirty="0"/>
          </a:p>
          <a:p>
            <a:r>
              <a:rPr lang="en-US" dirty="0"/>
              <a:t>2019: </a:t>
            </a:r>
          </a:p>
          <a:p>
            <a:r>
              <a:rPr lang="en-US" dirty="0"/>
              <a:t>Medicare (21%)</a:t>
            </a:r>
          </a:p>
          <a:p>
            <a:r>
              <a:rPr lang="en-US" dirty="0"/>
              <a:t>Medicaid (16%)</a:t>
            </a:r>
          </a:p>
          <a:p>
            <a:r>
              <a:rPr lang="en-US" dirty="0"/>
              <a:t>Private insurance (31%)</a:t>
            </a:r>
          </a:p>
          <a:p>
            <a:r>
              <a:rPr lang="en-US" dirty="0"/>
              <a:t>Out-of-pocket (11%)</a:t>
            </a:r>
          </a:p>
          <a:p>
            <a:r>
              <a:rPr lang="en-US" dirty="0"/>
              <a:t>Investment (5%)</a:t>
            </a:r>
          </a:p>
          <a:p>
            <a:r>
              <a:rPr lang="en-US" dirty="0"/>
              <a:t>Other (16%)</a:t>
            </a:r>
          </a:p>
          <a:p>
            <a:endParaRPr lang="en-US" dirty="0"/>
          </a:p>
        </p:txBody>
      </p:sp>
      <p:sp>
        <p:nvSpPr>
          <p:cNvPr id="4" name="Slide Number Placeholder 3"/>
          <p:cNvSpPr>
            <a:spLocks noGrp="1"/>
          </p:cNvSpPr>
          <p:nvPr>
            <p:ph type="sldNum" sz="quarter" idx="5"/>
          </p:nvPr>
        </p:nvSpPr>
        <p:spPr/>
        <p:txBody>
          <a:bodyPr/>
          <a:lstStyle/>
          <a:p>
            <a:fld id="{66EE0C2F-E20B-42BD-B6A7-B1DF6BDA2098}" type="slidenum">
              <a:rPr lang="en-US" smtClean="0"/>
              <a:t>19</a:t>
            </a:fld>
            <a:endParaRPr lang="en-US"/>
          </a:p>
        </p:txBody>
      </p:sp>
    </p:spTree>
    <p:extLst>
      <p:ext uri="{BB962C8B-B14F-4D97-AF65-F5344CB8AC3E}">
        <p14:creationId xmlns:p14="http://schemas.microsoft.com/office/powerpoint/2010/main" val="2647527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Government pays for just under half of all health care costs with the remainder paid by insurance companies and other private sources</a:t>
            </a:r>
          </a:p>
          <a:p>
            <a:r>
              <a:rPr lang="en-US" dirty="0"/>
              <a:t>DOD department of defense</a:t>
            </a:r>
          </a:p>
        </p:txBody>
      </p:sp>
      <p:sp>
        <p:nvSpPr>
          <p:cNvPr id="4" name="Slide Number Placeholder 3"/>
          <p:cNvSpPr>
            <a:spLocks noGrp="1"/>
          </p:cNvSpPr>
          <p:nvPr>
            <p:ph type="sldNum" sz="quarter" idx="5"/>
          </p:nvPr>
        </p:nvSpPr>
        <p:spPr/>
        <p:txBody>
          <a:bodyPr/>
          <a:lstStyle/>
          <a:p>
            <a:fld id="{7FED5140-E487-6C41-925F-0FDF290E7026}" type="slidenum">
              <a:rPr lang="en-US" smtClean="0"/>
              <a:t>20</a:t>
            </a:fld>
            <a:endParaRPr lang="en-US"/>
          </a:p>
        </p:txBody>
      </p:sp>
    </p:spTree>
    <p:extLst>
      <p:ext uri="{BB962C8B-B14F-4D97-AF65-F5344CB8AC3E}">
        <p14:creationId xmlns:p14="http://schemas.microsoft.com/office/powerpoint/2010/main" val="6815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argument for this grouping is that these organizations, for the most part, are exempt from taxes</a:t>
            </a:r>
          </a:p>
          <a:p>
            <a:endParaRPr lang="en-US" dirty="0"/>
          </a:p>
          <a:p>
            <a:r>
              <a:rPr lang="en-US" dirty="0"/>
              <a:t> Their reason for existence. All these organizations are in the public service. As such, their major focus is to provide benefits to the community.</a:t>
            </a:r>
          </a:p>
        </p:txBody>
      </p:sp>
      <p:sp>
        <p:nvSpPr>
          <p:cNvPr id="4" name="Slide Number Placeholder 3"/>
          <p:cNvSpPr>
            <a:spLocks noGrp="1"/>
          </p:cNvSpPr>
          <p:nvPr>
            <p:ph type="sldNum" sz="quarter" idx="5"/>
          </p:nvPr>
        </p:nvSpPr>
        <p:spPr/>
        <p:txBody>
          <a:bodyPr/>
          <a:lstStyle/>
          <a:p>
            <a:fld id="{7FED5140-E487-6C41-925F-0FDF290E7026}" type="slidenum">
              <a:rPr lang="en-US" smtClean="0"/>
              <a:t>2</a:t>
            </a:fld>
            <a:endParaRPr lang="en-US"/>
          </a:p>
        </p:txBody>
      </p:sp>
    </p:spTree>
    <p:extLst>
      <p:ext uri="{BB962C8B-B14F-4D97-AF65-F5344CB8AC3E}">
        <p14:creationId xmlns:p14="http://schemas.microsoft.com/office/powerpoint/2010/main" val="356987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COVID clearly stressed the health-care system, with hospitals treating hundreds of thousands, if not millions of COVID patients, and at times running out of critical care beds, with hundreds of millions of doses of vaccine purchased and administered, and other costs incurred, overall health-care spending did not necessarily rise as a result of COVID. Much routine health-care spending was deferred during the pandemic. In fact, health-care “spending for the first ten months of 2020 was 2.3 percent lower than in the first ten months of 2019</a:t>
            </a:r>
          </a:p>
        </p:txBody>
      </p:sp>
      <p:sp>
        <p:nvSpPr>
          <p:cNvPr id="4" name="Slide Number Placeholder 3"/>
          <p:cNvSpPr>
            <a:spLocks noGrp="1"/>
          </p:cNvSpPr>
          <p:nvPr>
            <p:ph type="sldNum" sz="quarter" idx="5"/>
          </p:nvPr>
        </p:nvSpPr>
        <p:spPr/>
        <p:txBody>
          <a:bodyPr/>
          <a:lstStyle/>
          <a:p>
            <a:fld id="{7FED5140-E487-6C41-925F-0FDF290E7026}" type="slidenum">
              <a:rPr lang="en-US" smtClean="0"/>
              <a:t>21</a:t>
            </a:fld>
            <a:endParaRPr lang="en-US"/>
          </a:p>
        </p:txBody>
      </p:sp>
    </p:spTree>
    <p:extLst>
      <p:ext uri="{BB962C8B-B14F-4D97-AF65-F5344CB8AC3E}">
        <p14:creationId xmlns:p14="http://schemas.microsoft.com/office/powerpoint/2010/main" val="915854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Non profits: art, health, education, and advocacy nonprofits; labor unions; and business and professional associations.</a:t>
            </a:r>
          </a:p>
          <a:p>
            <a:r>
              <a:rPr lang="en-US" sz="1200" b="0" i="0" u="none" strike="noStrike" kern="1200" dirty="0">
                <a:solidFill>
                  <a:schemeClr val="tx1"/>
                </a:solidFill>
                <a:effectLst/>
                <a:latin typeface="+mn-lt"/>
                <a:ea typeface="+mn-ea"/>
                <a:cs typeface="+mn-cs"/>
              </a:rPr>
              <a:t>Public charities (1.1 million): arts, culture, and humanities organizations; education organizations; health care organizations; human services organizations;</a:t>
            </a:r>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22</a:t>
            </a:fld>
            <a:endParaRPr lang="en-US"/>
          </a:p>
        </p:txBody>
      </p:sp>
    </p:spTree>
    <p:extLst>
      <p:ext uri="{BB962C8B-B14F-4D97-AF65-F5344CB8AC3E}">
        <p14:creationId xmlns:p14="http://schemas.microsoft.com/office/powerpoint/2010/main" val="2110091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7EB8E9D-55C8-5842-BB0B-C882781FB2B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A5D8A3C-A6BE-DD4D-9629-696EFD459514}" type="slidenum">
              <a:rPr lang="en-US" altLang="en-US" sz="1200" smtClean="0"/>
              <a:pPr/>
              <a:t>24</a:t>
            </a:fld>
            <a:endParaRPr lang="en-US" altLang="en-US" sz="1200"/>
          </a:p>
        </p:txBody>
      </p:sp>
      <p:sp>
        <p:nvSpPr>
          <p:cNvPr id="27651" name="Rectangle 2">
            <a:extLst>
              <a:ext uri="{FF2B5EF4-FFF2-40B4-BE49-F238E27FC236}">
                <a16:creationId xmlns:a16="http://schemas.microsoft.com/office/drawing/2014/main" id="{FCF81F9C-BFD3-E74A-8E5F-85A29248652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5487F8B-DC4F-A848-BE6E-AD2772C03BE8}"/>
              </a:ext>
            </a:extLst>
          </p:cNvPr>
          <p:cNvSpPr>
            <a:spLocks noGrp="1" noChangeArrowheads="1"/>
          </p:cNvSpPr>
          <p:nvPr>
            <p:ph type="body" idx="1"/>
          </p:nvPr>
        </p:nvSpPr>
        <p:spPr>
          <a:noFill/>
        </p:spPr>
        <p:txBody>
          <a:bodyPr/>
          <a:lstStyle/>
          <a:p>
            <a:r>
              <a:rPr lang="en-US" dirty="0"/>
              <a:t>Revenues: Come from donations, grants, contracts for services, and the sale of good and services</a:t>
            </a:r>
          </a:p>
          <a:p>
            <a:r>
              <a:rPr lang="en-US" dirty="0"/>
              <a:t>Expenditures: Operations and capital improvements</a:t>
            </a:r>
          </a:p>
          <a:p>
            <a:endParaRPr lang="en-US" dirty="0"/>
          </a:p>
          <a:p>
            <a:r>
              <a:rPr lang="en-US" dirty="0"/>
              <a:t>How do not-for-profit organizations obtain donations and grants? Fundraising has become an important part of the job of managers of not-for-profit organizations. There are two major types of fundraising: contributions or donations, and contracts or grants. The funds that not-for-profit organizations receive from these sources are either with or without donor restrictions. The organization may use funds without donor restrictions for any valid organizational purpose. If the funds have donor restrictions, however, the organization must comply with specific limitations on how the funds may be used.</a:t>
            </a:r>
          </a:p>
          <a:p>
            <a:endParaRPr lang="en-US" altLang="en-US" dirty="0"/>
          </a:p>
          <a:p>
            <a:r>
              <a:rPr lang="en-US" altLang="en-US" dirty="0"/>
              <a:t>Tax deductions for donating to NFP organizations </a:t>
            </a:r>
          </a:p>
          <a:p>
            <a:r>
              <a:rPr lang="en-US" altLang="en-US" dirty="0"/>
              <a:t>- What happens if the government decide to take away those deductions? How will that affect these organizations? </a:t>
            </a:r>
          </a:p>
        </p:txBody>
      </p:sp>
    </p:spTree>
    <p:extLst>
      <p:ext uri="{BB962C8B-B14F-4D97-AF65-F5344CB8AC3E}">
        <p14:creationId xmlns:p14="http://schemas.microsoft.com/office/powerpoint/2010/main" val="965403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2411878-869E-9941-9CC7-1D2C71788E18}"/>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AE80497-F133-874A-99D0-0CE78269384C}" type="slidenum">
              <a:rPr lang="en-US" altLang="en-US" sz="1200" smtClean="0"/>
              <a:pPr/>
              <a:t>25</a:t>
            </a:fld>
            <a:endParaRPr lang="en-US" altLang="en-US" sz="1200"/>
          </a:p>
        </p:txBody>
      </p:sp>
      <p:sp>
        <p:nvSpPr>
          <p:cNvPr id="29699" name="Rectangle 2">
            <a:extLst>
              <a:ext uri="{FF2B5EF4-FFF2-40B4-BE49-F238E27FC236}">
                <a16:creationId xmlns:a16="http://schemas.microsoft.com/office/drawing/2014/main" id="{F1DF81D1-C166-8F46-B70C-D89EFAD5F52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6F8990D8-593E-014D-94D0-01B2A7DFFE99}"/>
              </a:ext>
            </a:extLst>
          </p:cNvPr>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6622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management is the subset of management that focuses on generating financial information that can be used to improve decision making.</a:t>
            </a:r>
          </a:p>
          <a:p>
            <a:endParaRPr lang="en-US" dirty="0"/>
          </a:p>
          <a:p>
            <a:r>
              <a:rPr lang="en-US" dirty="0"/>
              <a:t>In proprietary (</a:t>
            </a:r>
            <a:r>
              <a:rPr lang="en-US" b="0" i="0" dirty="0">
                <a:solidFill>
                  <a:srgbClr val="303336"/>
                </a:solidFill>
                <a:effectLst/>
                <a:latin typeface="Open Sans" panose="020B0606030504020204" pitchFamily="34" charset="0"/>
              </a:rPr>
              <a:t>privately owned and managed and run as a profit-making organization)</a:t>
            </a:r>
            <a:r>
              <a:rPr lang="en-US" dirty="0"/>
              <a:t>, or for-profit, organizations, the unifying goal of all decisions is to maximize the wealth of the owners of the organization. </a:t>
            </a:r>
          </a:p>
          <a:p>
            <a:endParaRPr lang="en-US" dirty="0"/>
          </a:p>
          <a:p>
            <a:r>
              <a:rPr lang="en-US" dirty="0"/>
              <a:t>In public service organizations—the term by which we may collectively refer to public, health, and not-for-profit organizations—the decisions are oriented toward achieving the various goals of the organization while maintaining a satisfactory financial situation. </a:t>
            </a: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3</a:t>
            </a:fld>
            <a:endParaRPr lang="en-US"/>
          </a:p>
        </p:txBody>
      </p:sp>
    </p:spTree>
    <p:extLst>
      <p:ext uri="{BB962C8B-B14F-4D97-AF65-F5344CB8AC3E}">
        <p14:creationId xmlns:p14="http://schemas.microsoft.com/office/powerpoint/2010/main" val="326364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question one may ask is that,</a:t>
            </a:r>
          </a:p>
          <a:p>
            <a:r>
              <a:rPr lang="en-US" dirty="0"/>
              <a:t>If public/health nonprofit organizations are not interested in wealth, why should they care about their financial situation? </a:t>
            </a:r>
          </a:p>
          <a:p>
            <a:endParaRPr lang="en-US" dirty="0"/>
          </a:p>
          <a:p>
            <a:r>
              <a:rPr lang="en-US" dirty="0" err="1"/>
              <a:t>Eg.</a:t>
            </a:r>
            <a:r>
              <a:rPr lang="en-US" dirty="0"/>
              <a:t> For an org working for Homeless people – goal is to keep people from being hungry (place, staff, electricity).. </a:t>
            </a:r>
          </a:p>
          <a:p>
            <a:r>
              <a:rPr lang="en-US" dirty="0"/>
              <a:t>They have to Pay for that.</a:t>
            </a:r>
          </a:p>
          <a:p>
            <a:r>
              <a:rPr lang="en-US" dirty="0"/>
              <a:t>They have to manage their finances and balance their fundraising with expenses.</a:t>
            </a:r>
          </a:p>
          <a:p>
            <a:endParaRPr lang="en-US" dirty="0"/>
          </a:p>
          <a:p>
            <a:r>
              <a:rPr lang="en-US" b="1" dirty="0">
                <a:latin typeface="Candara" panose="020E0502030303020204" pitchFamily="34" charset="0"/>
              </a:rPr>
              <a:t>Decisions</a:t>
            </a:r>
            <a:endParaRPr lang="en-US" dirty="0"/>
          </a:p>
          <a:p>
            <a:pPr marL="171450" indent="-171450">
              <a:buFont typeface="Arial" panose="020B0604020202020204" pitchFamily="34" charset="0"/>
              <a:buChar char="•"/>
            </a:pPr>
            <a:r>
              <a:rPr lang="en-US" dirty="0"/>
              <a:t>How much will it cost to provide the meals? How much money can the organization expect to receive? From what sources? Are there adequate resources, or will there be a shortfall?</a:t>
            </a:r>
          </a:p>
          <a:p>
            <a:pPr marL="171450" indent="-171450">
              <a:buFont typeface="Arial" panose="020B0604020202020204" pitchFamily="34" charset="0"/>
              <a:buChar char="•"/>
            </a:pPr>
            <a:r>
              <a:rPr lang="en-US" dirty="0"/>
              <a:t>Effectiveness relates to whether an organization is accomplishing its mission. If there is a goal to feed 1,000 people per month, financial management can assess how effective the organization is in achieving that goal. How many people are in fact being fed?</a:t>
            </a:r>
          </a:p>
          <a:p>
            <a:pPr marL="171450" indent="-171450">
              <a:buFont typeface="Arial" panose="020B0604020202020204" pitchFamily="34" charset="0"/>
              <a:buChar char="•"/>
            </a:pPr>
            <a:r>
              <a:rPr lang="en-US" dirty="0"/>
              <a:t>Efficiency relates to whether the organization uses the minimum needed resources to produce its outcomes or outputs. To avoid wasting resources, organizations need to understand their productivity. How much did it cost per person fed? Is the organization maximizing the use of resources by finding the lowest-cost approach for achieving each of its results?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latin typeface="Candara" panose="020E0502030303020204" pitchFamily="34" charset="0"/>
              </a:rPr>
              <a:t>Profits</a:t>
            </a:r>
            <a:endParaRPr lang="en-US" dirty="0"/>
          </a:p>
          <a:p>
            <a:pPr marL="171450" indent="-171450">
              <a:buFont typeface="Arial" panose="020B0604020202020204" pitchFamily="34" charset="0"/>
              <a:buChar char="•"/>
            </a:pPr>
            <a:r>
              <a:rPr lang="en-US" dirty="0"/>
              <a:t>The profits are needed for safety. First, profits provide an organization with a safety margin. Things do not always go according to plan. If for some reason financial results are poorer than expected, a profit earned in a prior period can make up the shortfall. </a:t>
            </a:r>
          </a:p>
          <a:p>
            <a:pPr marL="171450" indent="-171450">
              <a:buFont typeface="Arial" panose="020B0604020202020204" pitchFamily="34" charset="0"/>
              <a:buChar char="•"/>
            </a:pPr>
            <a:r>
              <a:rPr lang="en-US" dirty="0"/>
              <a:t>Second, organizations must be able to replace their equipment and facilities over time as they wear out. If there is inflation, it will cost more to replace these items than they originally cost. </a:t>
            </a:r>
          </a:p>
          <a:p>
            <a:pPr marL="171450" indent="-171450">
              <a:buFont typeface="Arial" panose="020B0604020202020204" pitchFamily="34" charset="0"/>
              <a:buChar char="•"/>
            </a:pPr>
            <a:r>
              <a:rPr lang="en-US" dirty="0"/>
              <a:t>Third, organizations often want to be able to expand their services over time. This may be to reach out to more potential clients. Similarly, organizations want to be able to improve their services over time, perhaps taking advantage of new technologies. Some reasonable level of profits is necessary to allow for such expansions and adoptions of technologies.</a:t>
            </a:r>
          </a:p>
          <a:p>
            <a:endParaRPr lang="en-US" dirty="0"/>
          </a:p>
        </p:txBody>
      </p:sp>
      <p:sp>
        <p:nvSpPr>
          <p:cNvPr id="4" name="Slide Number Placeholder 3"/>
          <p:cNvSpPr>
            <a:spLocks noGrp="1"/>
          </p:cNvSpPr>
          <p:nvPr>
            <p:ph type="sldNum" sz="quarter" idx="5"/>
          </p:nvPr>
        </p:nvSpPr>
        <p:spPr/>
        <p:txBody>
          <a:bodyPr/>
          <a:lstStyle/>
          <a:p>
            <a:fld id="{7FED5140-E487-6C41-925F-0FDF290E7026}" type="slidenum">
              <a:rPr lang="en-US" smtClean="0"/>
              <a:t>4</a:t>
            </a:fld>
            <a:endParaRPr lang="en-US"/>
          </a:p>
        </p:txBody>
      </p:sp>
    </p:spTree>
    <p:extLst>
      <p:ext uri="{BB962C8B-B14F-4D97-AF65-F5344CB8AC3E}">
        <p14:creationId xmlns:p14="http://schemas.microsoft.com/office/powerpoint/2010/main" val="88154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Financial management encompasses the broad areas of </a:t>
            </a:r>
            <a:r>
              <a:rPr lang="en-US" sz="1200" b="1" i="0" kern="1200" dirty="0">
                <a:solidFill>
                  <a:schemeClr val="tx1"/>
                </a:solidFill>
                <a:effectLst/>
                <a:latin typeface="+mn-lt"/>
                <a:ea typeface="+mn-ea"/>
                <a:cs typeface="+mn-cs"/>
                <a:hlinkClick r:id="rId3"/>
              </a:rPr>
              <a:t>accounting</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hlinkClick r:id="rId4"/>
              </a:rPr>
              <a:t>finance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FED5140-E487-6C41-925F-0FDF290E7026}" type="slidenum">
              <a:rPr lang="en-US" smtClean="0"/>
              <a:t>5</a:t>
            </a:fld>
            <a:endParaRPr lang="en-US"/>
          </a:p>
        </p:txBody>
      </p:sp>
    </p:spTree>
    <p:extLst>
      <p:ext uri="{BB962C8B-B14F-4D97-AF65-F5344CB8AC3E}">
        <p14:creationId xmlns:p14="http://schemas.microsoft.com/office/powerpoint/2010/main" val="560162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Accounting is a system for keeping track of the financial status of an organization and the financial results of its activities. It is often referred to as the language of business. The vocabulary used by accounting is the language of nonbusiness organizations as well. Governments, health-care organizations, and not-for-profit organizations often do not see themselves as being “in business.” Yet they must deal with many of the same financial issues as other types of organizations or risk “going out of business.” Receivables, payables, inventory, net assets, depreciation, and debt are just a few of the accounting terms that managers of public service organizations encounter in their interactions with the organization’s financial managers.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Finance focuses on the alternative sources and uses of the organization’s financial resources. Obtaining funds when needed from appropriate sources and the deployment of resources within the organization fall under this heading. In addition, finance involves the financial markets (such as stock and bond markets) that provide a means to generating funds for organizations.</a:t>
            </a:r>
            <a:endParaRPr lang="en-US" b="1" dirty="0"/>
          </a:p>
        </p:txBody>
      </p:sp>
      <p:sp>
        <p:nvSpPr>
          <p:cNvPr id="4" name="Slide Number Placeholder 3"/>
          <p:cNvSpPr>
            <a:spLocks noGrp="1"/>
          </p:cNvSpPr>
          <p:nvPr>
            <p:ph type="sldNum" sz="quarter" idx="5"/>
          </p:nvPr>
        </p:nvSpPr>
        <p:spPr/>
        <p:txBody>
          <a:bodyPr/>
          <a:lstStyle/>
          <a:p>
            <a:fld id="{7FED5140-E487-6C41-925F-0FDF290E7026}" type="slidenum">
              <a:rPr lang="en-US" smtClean="0"/>
              <a:t>6</a:t>
            </a:fld>
            <a:endParaRPr lang="en-US"/>
          </a:p>
        </p:txBody>
      </p:sp>
    </p:spTree>
    <p:extLst>
      <p:ext uri="{BB962C8B-B14F-4D97-AF65-F5344CB8AC3E}">
        <p14:creationId xmlns:p14="http://schemas.microsoft.com/office/powerpoint/2010/main" val="381586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Managerial: </a:t>
            </a:r>
          </a:p>
          <a:p>
            <a:pPr marL="171450" indent="-171450">
              <a:buFontTx/>
              <a:buChar char="-"/>
            </a:pPr>
            <a:r>
              <a:rPr lang="en-US" dirty="0"/>
              <a:t> Some examples of managerial accounting include preparing annual operating budgets, generating information for use in making major investment decisions, and providing the data needed to decide whether to buy or lease a major piece of equipment.</a:t>
            </a:r>
          </a:p>
          <a:p>
            <a:pPr marL="171450" indent="-171450">
              <a:buFontTx/>
              <a:buChar char="-"/>
            </a:pPr>
            <a:endParaRPr lang="en-US" dirty="0"/>
          </a:p>
          <a:p>
            <a:pPr marL="171450" indent="-171450">
              <a:buFontTx/>
              <a:buChar char="-"/>
            </a:pPr>
            <a:endParaRPr lang="en-US" dirty="0"/>
          </a:p>
          <a:p>
            <a:pPr marL="0" indent="0">
              <a:buFontTx/>
              <a:buNone/>
            </a:pPr>
            <a:r>
              <a:rPr lang="en-US" b="1" dirty="0"/>
              <a:t>Financial</a:t>
            </a:r>
          </a:p>
          <a:p>
            <a:pPr marL="171450" indent="-171450">
              <a:buFontTx/>
              <a:buChar char="-"/>
            </a:pPr>
            <a:r>
              <a:rPr lang="en-US" dirty="0"/>
              <a:t>Financial accounting provides retrospective information. As events that have financial implications occur, they are recorded by the financial accounting system. From time to time (usually monthly, quarterly, or annually), the recorded data are summarized and reported to interested users. The users include both internal managers and people outside the organization. Those outsiders include those who have lent or might lend money to the organization (creditors), those who might sell things to the organization (suppliers or vendors), those who might seek the organization’s services (e.g., clients or patients), and other interested parties. These interested parties may include regulators, legislators, and citizens. Financial statements provide information on the financial status of the organization at a specific point in time, in addition to reporting the past results of the organization’s operations (i.e., how well it has done from a financial perspective).</a:t>
            </a:r>
          </a:p>
        </p:txBody>
      </p:sp>
      <p:sp>
        <p:nvSpPr>
          <p:cNvPr id="4" name="Slide Number Placeholder 3"/>
          <p:cNvSpPr>
            <a:spLocks noGrp="1"/>
          </p:cNvSpPr>
          <p:nvPr>
            <p:ph type="sldNum" sz="quarter" idx="5"/>
          </p:nvPr>
        </p:nvSpPr>
        <p:spPr/>
        <p:txBody>
          <a:bodyPr/>
          <a:lstStyle/>
          <a:p>
            <a:fld id="{7FED5140-E487-6C41-925F-0FDF290E7026}" type="slidenum">
              <a:rPr lang="en-US" smtClean="0"/>
              <a:t>7</a:t>
            </a:fld>
            <a:endParaRPr lang="en-US"/>
          </a:p>
        </p:txBody>
      </p:sp>
    </p:spTree>
    <p:extLst>
      <p:ext uri="{BB962C8B-B14F-4D97-AF65-F5344CB8AC3E}">
        <p14:creationId xmlns:p14="http://schemas.microsoft.com/office/powerpoint/2010/main" val="368747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Intergovernmental grants: from one level to another </a:t>
            </a:r>
          </a:p>
        </p:txBody>
      </p:sp>
      <p:sp>
        <p:nvSpPr>
          <p:cNvPr id="4" name="Slide Number Placeholder 3"/>
          <p:cNvSpPr>
            <a:spLocks noGrp="1"/>
          </p:cNvSpPr>
          <p:nvPr>
            <p:ph type="sldNum" sz="quarter" idx="5"/>
          </p:nvPr>
        </p:nvSpPr>
        <p:spPr/>
        <p:txBody>
          <a:bodyPr/>
          <a:lstStyle/>
          <a:p>
            <a:fld id="{7FED5140-E487-6C41-925F-0FDF290E7026}" type="slidenum">
              <a:rPr lang="en-US" smtClean="0"/>
              <a:t>8</a:t>
            </a:fld>
            <a:endParaRPr lang="en-US"/>
          </a:p>
        </p:txBody>
      </p:sp>
    </p:spTree>
    <p:extLst>
      <p:ext uri="{BB962C8B-B14F-4D97-AF65-F5344CB8AC3E}">
        <p14:creationId xmlns:p14="http://schemas.microsoft.com/office/powerpoint/2010/main" val="334325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Federal revenues: </a:t>
            </a:r>
            <a:r>
              <a:rPr lang="en-US" b="0" dirty="0"/>
              <a:t>individual income taxes (47%), social insurance taxes (the majority of which are Social Security taxes) (38%), and corporation income taxes (6%) [% are 2020]</a:t>
            </a:r>
          </a:p>
          <a:p>
            <a:endParaRPr lang="en-US" b="1" dirty="0"/>
          </a:p>
          <a:p>
            <a:r>
              <a:rPr lang="en-US" b="1" dirty="0"/>
              <a:t>FEDERAL EXPENDITURES: (% are 2020)</a:t>
            </a:r>
          </a:p>
          <a:p>
            <a:pPr marL="171450" indent="-171450">
              <a:buFontTx/>
              <a:buChar char="-"/>
            </a:pPr>
            <a:r>
              <a:rPr lang="en-US" dirty="0"/>
              <a:t>social security (24%)</a:t>
            </a:r>
          </a:p>
          <a:p>
            <a:pPr marL="171450" indent="-171450">
              <a:buFontTx/>
              <a:buChar char="-"/>
            </a:pPr>
            <a:r>
              <a:rPr lang="en-US" dirty="0"/>
              <a:t>national defense (15%)</a:t>
            </a:r>
          </a:p>
          <a:p>
            <a:pPr marL="171450" indent="-171450">
              <a:buFontTx/>
              <a:buChar char="-"/>
            </a:pPr>
            <a:r>
              <a:rPr lang="en-US" dirty="0"/>
              <a:t>Income security: welfare (services to elderly and people with disabilities) and food stamps (12%)</a:t>
            </a:r>
          </a:p>
          <a:p>
            <a:pPr marL="171450" indent="-171450">
              <a:buFontTx/>
              <a:buChar char="-"/>
            </a:pPr>
            <a:r>
              <a:rPr lang="en-US" dirty="0"/>
              <a:t>Health (13%)</a:t>
            </a:r>
          </a:p>
          <a:p>
            <a:pPr marL="171450" indent="-171450">
              <a:buFontTx/>
              <a:buChar char="-"/>
            </a:pPr>
            <a:r>
              <a:rPr lang="en-US" dirty="0"/>
              <a:t>Medicare (15%)</a:t>
            </a:r>
          </a:p>
        </p:txBody>
      </p:sp>
      <p:sp>
        <p:nvSpPr>
          <p:cNvPr id="4" name="Slide Number Placeholder 3"/>
          <p:cNvSpPr>
            <a:spLocks noGrp="1"/>
          </p:cNvSpPr>
          <p:nvPr>
            <p:ph type="sldNum" sz="quarter" idx="5"/>
          </p:nvPr>
        </p:nvSpPr>
        <p:spPr/>
        <p:txBody>
          <a:bodyPr/>
          <a:lstStyle/>
          <a:p>
            <a:fld id="{7FED5140-E487-6C41-925F-0FDF290E7026}" type="slidenum">
              <a:rPr lang="en-US" smtClean="0"/>
              <a:t>9</a:t>
            </a:fld>
            <a:endParaRPr lang="en-US"/>
          </a:p>
        </p:txBody>
      </p:sp>
    </p:spTree>
    <p:extLst>
      <p:ext uri="{BB962C8B-B14F-4D97-AF65-F5344CB8AC3E}">
        <p14:creationId xmlns:p14="http://schemas.microsoft.com/office/powerpoint/2010/main" val="2672151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6D6D-1A95-4CA7-8B29-5858A979C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AC1EB5-1338-4563-827B-7735C95F8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00574-DE63-420F-AA50-A614ADEDD1F8}"/>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53861E62-B5DB-45F9-B4CD-4C776BC49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260A3-FEFF-4F21-895A-41A1DE414E55}"/>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321573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F687-8017-4014-AEC1-9EB270FE23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9BEB40-D8D3-43FC-B627-A023B95896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26163-708A-4FC7-A27F-0DFFF50093BE}"/>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1CC17535-3E1F-490C-BCFF-1D66E0C7B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3FD4B-CBF8-455A-BAC2-FED115FEAEA8}"/>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156917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1D764-EB30-4E52-93E1-CE756F98AA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65EF0C-49D7-4CB0-B557-08AB84F4A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AC6F8-4A0C-4F98-A8D3-26B565815373}"/>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58C383C4-97FD-4FD6-A073-99980E7A1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3A0C4-2A9F-4AAB-ADC2-30EE28536263}"/>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1121498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C977-C2D3-4EE4-BEFA-6D0238AB24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8F4B1-320E-49C2-9D22-C2BCCAB16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9C654-9F35-4A88-B92E-CE2E613D960B}"/>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E3B7A056-A8AF-4C62-9EDB-408DDAE7E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CCEF3-035F-4334-B0EB-F615502792B4}"/>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274387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31E6-E7E1-4E1F-9F35-E7C6033F3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30A8-6672-4FB5-BA97-D44FED232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F30DB-AE6A-4AD4-BA59-347801EA808A}"/>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01146D21-26A5-452D-A0AB-FAD9F4CF6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F782-EFA1-4643-AF19-D5433C633E7B}"/>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427530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0D19-4EF5-4E24-9C53-0C9615FCD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BEFC2-CA4E-4FFA-9EBA-DAF161931C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8F4CF0-E186-468C-98CD-D982138B6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C1273C-844D-4B08-ADD6-A3E2E4B2E055}"/>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6" name="Footer Placeholder 5">
            <a:extLst>
              <a:ext uri="{FF2B5EF4-FFF2-40B4-BE49-F238E27FC236}">
                <a16:creationId xmlns:a16="http://schemas.microsoft.com/office/drawing/2014/main" id="{EEB41AB9-3E44-4DC9-98D9-E54238D58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9C356-F128-4CBB-9E78-A51FACA1FA0A}"/>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5952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22E9-B2D3-477A-B0A5-93ECE73DA4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239AE1-C56C-418F-B354-C02ECA718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55168B-86CB-4966-A582-E5BD6D4E6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0C68B7-6F3F-4CB4-913C-D4754BD48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1C3FE9-77EA-45CA-99C6-C9E5C0F27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34AFA-CBBA-4E50-8194-A9A5C5B5269B}"/>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8" name="Footer Placeholder 7">
            <a:extLst>
              <a:ext uri="{FF2B5EF4-FFF2-40B4-BE49-F238E27FC236}">
                <a16:creationId xmlns:a16="http://schemas.microsoft.com/office/drawing/2014/main" id="{F364E511-F97F-4DD5-A169-65D8C1EBEE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94E767-1B00-427A-9B55-1EE1F4E9D863}"/>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388714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BFF8-C7C3-44DA-94BF-D8969A706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0F56FF-710E-4E86-AC10-CB874E235C4A}"/>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4" name="Footer Placeholder 3">
            <a:extLst>
              <a:ext uri="{FF2B5EF4-FFF2-40B4-BE49-F238E27FC236}">
                <a16:creationId xmlns:a16="http://schemas.microsoft.com/office/drawing/2014/main" id="{D02DC2EF-52CA-46E7-A5F8-830DE90E56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C4611F-E69C-4BC0-92DB-5217A7D718F1}"/>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47464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B23FA-CA76-41BC-8C86-0BC8D1630D8F}"/>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3" name="Footer Placeholder 2">
            <a:extLst>
              <a:ext uri="{FF2B5EF4-FFF2-40B4-BE49-F238E27FC236}">
                <a16:creationId xmlns:a16="http://schemas.microsoft.com/office/drawing/2014/main" id="{83705324-646A-4B7E-A3F9-E70C59664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48F97A-D23F-4E02-B029-83D2CEF525D5}"/>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86657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DC1B-526D-4E91-AE9A-A5E13C355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0E4EF5-96B7-4E11-BA76-5DF50AD4E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5C0066-11C6-4EB0-920A-FD62A1A51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F874-3D26-408A-8761-5497E06FF715}"/>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6" name="Footer Placeholder 5">
            <a:extLst>
              <a:ext uri="{FF2B5EF4-FFF2-40B4-BE49-F238E27FC236}">
                <a16:creationId xmlns:a16="http://schemas.microsoft.com/office/drawing/2014/main" id="{352BB995-0810-4905-8D1F-4FDCEA0E2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4035F-3045-4035-8ECA-4B143AE945E2}"/>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270618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07DE-F5FF-4403-9E4E-CECB8F79D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84BA4D-6BC3-44CD-BD56-CAC6A1512A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EF0C2-CB39-4E47-8899-A9DDFC147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44A10-BA05-454F-9CAA-5BC1B517EFDA}"/>
              </a:ext>
            </a:extLst>
          </p:cNvPr>
          <p:cNvSpPr>
            <a:spLocks noGrp="1"/>
          </p:cNvSpPr>
          <p:nvPr>
            <p:ph type="dt" sz="half" idx="10"/>
          </p:nvPr>
        </p:nvSpPr>
        <p:spPr/>
        <p:txBody>
          <a:bodyPr/>
          <a:lstStyle/>
          <a:p>
            <a:fld id="{EE2F3CBA-B0E5-4579-997B-D780D6BC056D}" type="datetimeFigureOut">
              <a:rPr lang="en-US" smtClean="0"/>
              <a:t>3/7/24</a:t>
            </a:fld>
            <a:endParaRPr lang="en-US"/>
          </a:p>
        </p:txBody>
      </p:sp>
      <p:sp>
        <p:nvSpPr>
          <p:cNvPr id="6" name="Footer Placeholder 5">
            <a:extLst>
              <a:ext uri="{FF2B5EF4-FFF2-40B4-BE49-F238E27FC236}">
                <a16:creationId xmlns:a16="http://schemas.microsoft.com/office/drawing/2014/main" id="{614331CC-B0E5-4FFE-AABF-E931E97B2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F20B9-8E61-4698-AEB0-186ADF6FFACB}"/>
              </a:ext>
            </a:extLst>
          </p:cNvPr>
          <p:cNvSpPr>
            <a:spLocks noGrp="1"/>
          </p:cNvSpPr>
          <p:nvPr>
            <p:ph type="sldNum" sz="quarter" idx="12"/>
          </p:nvPr>
        </p:nvSpPr>
        <p:spPr/>
        <p:txBody>
          <a:bodyPr/>
          <a:lstStyle/>
          <a:p>
            <a:fld id="{188B54E8-65EC-4503-9A6D-9465FD8EEA00}" type="slidenum">
              <a:rPr lang="en-US" smtClean="0"/>
              <a:t>‹#›</a:t>
            </a:fld>
            <a:endParaRPr lang="en-US"/>
          </a:p>
        </p:txBody>
      </p:sp>
    </p:spTree>
    <p:extLst>
      <p:ext uri="{BB962C8B-B14F-4D97-AF65-F5344CB8AC3E}">
        <p14:creationId xmlns:p14="http://schemas.microsoft.com/office/powerpoint/2010/main" val="2199028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C55EE-21B0-4778-97DD-36DC6EE98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05FB0D-85DA-459D-BBA9-2DDAC9237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A4C74-70B1-4C46-947A-3380AB143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F3CBA-B0E5-4579-997B-D780D6BC056D}" type="datetimeFigureOut">
              <a:rPr lang="en-US" smtClean="0"/>
              <a:t>3/7/24</a:t>
            </a:fld>
            <a:endParaRPr lang="en-US"/>
          </a:p>
        </p:txBody>
      </p:sp>
      <p:sp>
        <p:nvSpPr>
          <p:cNvPr id="5" name="Footer Placeholder 4">
            <a:extLst>
              <a:ext uri="{FF2B5EF4-FFF2-40B4-BE49-F238E27FC236}">
                <a16:creationId xmlns:a16="http://schemas.microsoft.com/office/drawing/2014/main" id="{980F743F-C969-4752-BBCA-5767D6BA3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F77D9-D8BB-45A3-AF30-44A833FEE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8B54E8-65EC-4503-9A6D-9465FD8EEA00}" type="slidenum">
              <a:rPr lang="en-US" smtClean="0"/>
              <a:t>‹#›</a:t>
            </a:fld>
            <a:endParaRPr lang="en-US"/>
          </a:p>
        </p:txBody>
      </p:sp>
    </p:spTree>
    <p:extLst>
      <p:ext uri="{BB962C8B-B14F-4D97-AF65-F5344CB8AC3E}">
        <p14:creationId xmlns:p14="http://schemas.microsoft.com/office/powerpoint/2010/main" val="110567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A03A94-22E4-EC49-9A30-C2B3127E3547}"/>
              </a:ext>
            </a:extLst>
          </p:cNvPr>
          <p:cNvSpPr/>
          <p:nvPr/>
        </p:nvSpPr>
        <p:spPr>
          <a:xfrm>
            <a:off x="0" y="3949148"/>
            <a:ext cx="12192000" cy="2908852"/>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B5487E-CD52-EE4F-A8F7-BF54E8CECE93}"/>
              </a:ext>
            </a:extLst>
          </p:cNvPr>
          <p:cNvSpPr>
            <a:spLocks noGrp="1"/>
          </p:cNvSpPr>
          <p:nvPr>
            <p:ph type="ctrTitle"/>
          </p:nvPr>
        </p:nvSpPr>
        <p:spPr>
          <a:xfrm>
            <a:off x="1524000" y="971550"/>
            <a:ext cx="9144000" cy="2538413"/>
          </a:xfrm>
        </p:spPr>
        <p:txBody>
          <a:bodyPr>
            <a:normAutofit fontScale="90000"/>
          </a:bodyPr>
          <a:lstStyle/>
          <a:p>
            <a:r>
              <a:rPr lang="en-US" sz="6600" b="1" dirty="0">
                <a:solidFill>
                  <a:srgbClr val="8B0301"/>
                </a:solidFill>
                <a:latin typeface="Georgia Pro Cond Black" panose="02040A06050405020203" pitchFamily="18" charset="0"/>
              </a:rPr>
              <a:t>Introduction to Financial Management</a:t>
            </a:r>
          </a:p>
        </p:txBody>
      </p:sp>
      <p:sp>
        <p:nvSpPr>
          <p:cNvPr id="4" name="Slide Number Placeholder 3">
            <a:extLst>
              <a:ext uri="{FF2B5EF4-FFF2-40B4-BE49-F238E27FC236}">
                <a16:creationId xmlns:a16="http://schemas.microsoft.com/office/drawing/2014/main" id="{7B5D86DB-CDC1-4244-B39E-731C56D45F44}"/>
              </a:ext>
            </a:extLst>
          </p:cNvPr>
          <p:cNvSpPr>
            <a:spLocks noGrp="1"/>
          </p:cNvSpPr>
          <p:nvPr>
            <p:ph type="sldNum" sz="quarter" idx="12"/>
          </p:nvPr>
        </p:nvSpPr>
        <p:spPr/>
        <p:txBody>
          <a:bodyPr/>
          <a:lstStyle/>
          <a:p>
            <a:fld id="{3F271D21-0A3C-FD4D-8DCA-12EF790B2B6F}" type="slidenum">
              <a:rPr lang="en-US" smtClean="0"/>
              <a:t>1</a:t>
            </a:fld>
            <a:endParaRPr lang="en-US"/>
          </a:p>
        </p:txBody>
      </p:sp>
      <p:sp>
        <p:nvSpPr>
          <p:cNvPr id="3" name="TextBox 2">
            <a:extLst>
              <a:ext uri="{FF2B5EF4-FFF2-40B4-BE49-F238E27FC236}">
                <a16:creationId xmlns:a16="http://schemas.microsoft.com/office/drawing/2014/main" id="{CF1D6270-2F8B-5B3C-CC23-5CD055F65269}"/>
              </a:ext>
            </a:extLst>
          </p:cNvPr>
          <p:cNvSpPr txBox="1"/>
          <p:nvPr/>
        </p:nvSpPr>
        <p:spPr>
          <a:xfrm>
            <a:off x="4127500" y="4660900"/>
            <a:ext cx="3873500" cy="954107"/>
          </a:xfrm>
          <a:prstGeom prst="rect">
            <a:avLst/>
          </a:prstGeom>
          <a:noFill/>
        </p:spPr>
        <p:txBody>
          <a:bodyPr wrap="square" rtlCol="0">
            <a:spAutoFit/>
          </a:bodyPr>
          <a:lstStyle/>
          <a:p>
            <a:r>
              <a:rPr lang="en-US" sz="2800" dirty="0">
                <a:solidFill>
                  <a:schemeClr val="bg1"/>
                </a:solidFill>
                <a:latin typeface="Candara" panose="020E0502030303020204" pitchFamily="34" charset="0"/>
              </a:rPr>
              <a:t>September 8</a:t>
            </a:r>
            <a:r>
              <a:rPr lang="en-US" sz="2800" baseline="30000" dirty="0">
                <a:solidFill>
                  <a:schemeClr val="bg1"/>
                </a:solidFill>
                <a:latin typeface="Candara" panose="020E0502030303020204" pitchFamily="34" charset="0"/>
              </a:rPr>
              <a:t>th</a:t>
            </a:r>
            <a:r>
              <a:rPr lang="en-US" sz="2800" dirty="0">
                <a:solidFill>
                  <a:schemeClr val="bg1"/>
                </a:solidFill>
                <a:latin typeface="Candara" panose="020E0502030303020204" pitchFamily="34" charset="0"/>
              </a:rPr>
              <a:t>, 2022</a:t>
            </a:r>
          </a:p>
          <a:p>
            <a:pPr algn="ctr"/>
            <a:r>
              <a:rPr lang="en-US" sz="2800" dirty="0" err="1">
                <a:solidFill>
                  <a:schemeClr val="bg1"/>
                </a:solidFill>
                <a:latin typeface="Candara" panose="020E0502030303020204" pitchFamily="34" charset="0"/>
              </a:rPr>
              <a:t>Wenchen</a:t>
            </a:r>
            <a:r>
              <a:rPr lang="en-US" sz="2800">
                <a:solidFill>
                  <a:schemeClr val="bg1"/>
                </a:solidFill>
                <a:latin typeface="Candara" panose="020E0502030303020204" pitchFamily="34" charset="0"/>
              </a:rPr>
              <a:t> Wang</a:t>
            </a:r>
            <a:endParaRPr lang="en-US" sz="28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132094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3150D3-CB67-0F4E-8FE9-5140B60E73A2}"/>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10767" y="136525"/>
            <a:ext cx="10515600" cy="1325563"/>
          </a:xfrm>
        </p:spPr>
        <p:txBody>
          <a:bodyPr>
            <a:normAutofit/>
          </a:bodyPr>
          <a:lstStyle/>
          <a:p>
            <a:r>
              <a:rPr lang="en-US" sz="4200" b="1" dirty="0">
                <a:solidFill>
                  <a:schemeClr val="bg1"/>
                </a:solidFill>
                <a:latin typeface="Georgia Pro Cond Black" panose="02040A06050405020203" pitchFamily="18" charset="0"/>
              </a:rPr>
              <a:t>Government Organizations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10515600" cy="4663473"/>
          </a:xfrm>
        </p:spPr>
        <p:txBody>
          <a:bodyPr>
            <a:normAutofit/>
          </a:bodyPr>
          <a:lstStyle/>
          <a:p>
            <a:pPr>
              <a:lnSpc>
                <a:spcPct val="100000"/>
              </a:lnSpc>
            </a:pPr>
            <a:r>
              <a:rPr lang="en-US" dirty="0">
                <a:solidFill>
                  <a:schemeClr val="bg1">
                    <a:lumMod val="50000"/>
                  </a:schemeClr>
                </a:solidFill>
                <a:latin typeface="Candara" panose="020E0502030303020204" pitchFamily="34" charset="0"/>
              </a:rPr>
              <a:t>Includes federal, state, and local governments</a:t>
            </a:r>
          </a:p>
          <a:p>
            <a:pPr>
              <a:lnSpc>
                <a:spcPct val="100000"/>
              </a:lnSpc>
            </a:pPr>
            <a:r>
              <a:rPr lang="en-US" dirty="0">
                <a:solidFill>
                  <a:schemeClr val="bg1">
                    <a:lumMod val="50000"/>
                  </a:schemeClr>
                </a:solidFill>
                <a:latin typeface="Candara" panose="020E0502030303020204" pitchFamily="34" charset="0"/>
              </a:rPr>
              <a:t>Combined governmental spending is approximately $6 trillion per year</a:t>
            </a:r>
          </a:p>
          <a:p>
            <a:pPr>
              <a:lnSpc>
                <a:spcPct val="100000"/>
              </a:lnSpc>
            </a:pPr>
            <a:r>
              <a:rPr lang="en-US" dirty="0">
                <a:solidFill>
                  <a:schemeClr val="bg1">
                    <a:lumMod val="50000"/>
                  </a:schemeClr>
                </a:solidFill>
                <a:latin typeface="Candara" panose="020E0502030303020204" pitchFamily="34" charset="0"/>
              </a:rPr>
              <a:t>Funds are provided by taxes, service fees, and intergovernmental transfers </a:t>
            </a:r>
          </a:p>
          <a:p>
            <a:pPr>
              <a:lnSpc>
                <a:spcPct val="100000"/>
              </a:lnSpc>
            </a:pPr>
            <a:r>
              <a:rPr lang="en-US" dirty="0">
                <a:solidFill>
                  <a:schemeClr val="bg1">
                    <a:lumMod val="50000"/>
                  </a:schemeClr>
                </a:solidFill>
                <a:latin typeface="Candara" panose="020E0502030303020204" pitchFamily="34" charset="0"/>
              </a:rPr>
              <a:t>Funds are used to provide public services </a:t>
            </a:r>
          </a:p>
          <a:p>
            <a:pPr>
              <a:lnSpc>
                <a:spcPct val="100000"/>
              </a:lnSpc>
            </a:pPr>
            <a:r>
              <a:rPr lang="en-US" dirty="0">
                <a:latin typeface="Candara" panose="020E0502030303020204" pitchFamily="34" charset="0"/>
              </a:rPr>
              <a:t>Differences between </a:t>
            </a:r>
            <a:r>
              <a:rPr lang="en-US" b="1" dirty="0">
                <a:latin typeface="Candara" panose="020E0502030303020204" pitchFamily="34" charset="0"/>
              </a:rPr>
              <a:t>receipts</a:t>
            </a:r>
            <a:r>
              <a:rPr lang="en-US" dirty="0">
                <a:latin typeface="Candara" panose="020E0502030303020204" pitchFamily="34" charset="0"/>
              </a:rPr>
              <a:t> (resource inflows) and </a:t>
            </a:r>
            <a:r>
              <a:rPr lang="en-US" b="1" dirty="0">
                <a:latin typeface="Candara" panose="020E0502030303020204" pitchFamily="34" charset="0"/>
              </a:rPr>
              <a:t>expenditures</a:t>
            </a:r>
            <a:r>
              <a:rPr lang="en-US" dirty="0">
                <a:latin typeface="Candara" panose="020E0502030303020204" pitchFamily="34" charset="0"/>
              </a:rPr>
              <a:t> (resource outflows) are </a:t>
            </a:r>
            <a:r>
              <a:rPr lang="en-US" b="1" dirty="0">
                <a:solidFill>
                  <a:srgbClr val="00B050"/>
                </a:solidFill>
                <a:latin typeface="Candara" panose="020E0502030303020204" pitchFamily="34" charset="0"/>
              </a:rPr>
              <a:t>surpluses</a:t>
            </a:r>
            <a:r>
              <a:rPr lang="en-US" dirty="0">
                <a:latin typeface="Candara" panose="020E0502030303020204" pitchFamily="34" charset="0"/>
              </a:rPr>
              <a:t> (&gt;0) or </a:t>
            </a:r>
            <a:r>
              <a:rPr lang="en-US" b="1" dirty="0">
                <a:solidFill>
                  <a:srgbClr val="FF0000"/>
                </a:solidFill>
                <a:latin typeface="Candara" panose="020E0502030303020204" pitchFamily="34" charset="0"/>
              </a:rPr>
              <a:t>deficits</a:t>
            </a:r>
            <a:r>
              <a:rPr lang="en-US" dirty="0">
                <a:latin typeface="Candara" panose="020E0502030303020204" pitchFamily="34" charset="0"/>
              </a:rPr>
              <a:t> (&lt;0)</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10</a:t>
            </a:fld>
            <a:endParaRPr lang="en-US"/>
          </a:p>
        </p:txBody>
      </p:sp>
    </p:spTree>
    <p:extLst>
      <p:ext uri="{BB962C8B-B14F-4D97-AF65-F5344CB8AC3E}">
        <p14:creationId xmlns:p14="http://schemas.microsoft.com/office/powerpoint/2010/main" val="183173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B3BBAE-9FE4-3B43-A57F-E7C044A3B93D}"/>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80876"/>
            <a:ext cx="10515600" cy="1325563"/>
          </a:xfrm>
        </p:spPr>
        <p:txBody>
          <a:bodyPr>
            <a:normAutofit/>
          </a:bodyPr>
          <a:lstStyle/>
          <a:p>
            <a:r>
              <a:rPr lang="en-US" sz="4200" b="1" dirty="0">
                <a:solidFill>
                  <a:schemeClr val="bg1"/>
                </a:solidFill>
                <a:latin typeface="Georgia Pro Cond Black" panose="02040A06050405020203" pitchFamily="18" charset="0"/>
              </a:rPr>
              <a:t>Federal Budget (2018)</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10515600" cy="4663473"/>
          </a:xfrm>
        </p:spPr>
        <p:txBody>
          <a:bodyPr>
            <a:normAutofit/>
          </a:bodyPr>
          <a:lstStyle/>
          <a:p>
            <a:pPr>
              <a:lnSpc>
                <a:spcPct val="100000"/>
              </a:lnSpc>
            </a:pPr>
            <a:r>
              <a:rPr lang="en-US" dirty="0">
                <a:latin typeface="Candara" panose="020E0502030303020204" pitchFamily="34" charset="0"/>
              </a:rPr>
              <a:t>Revenues: $3.33 trillion</a:t>
            </a:r>
          </a:p>
          <a:p>
            <a:pPr>
              <a:lnSpc>
                <a:spcPct val="100000"/>
              </a:lnSpc>
            </a:pPr>
            <a:r>
              <a:rPr lang="en-US" dirty="0">
                <a:latin typeface="Candara" panose="020E0502030303020204" pitchFamily="34" charset="0"/>
              </a:rPr>
              <a:t>Expenditures: $ 4.11 trillion</a:t>
            </a:r>
          </a:p>
          <a:p>
            <a:pPr>
              <a:lnSpc>
                <a:spcPct val="100000"/>
              </a:lnSpc>
            </a:pPr>
            <a:endParaRPr lang="en-US" dirty="0">
              <a:latin typeface="Candara" panose="020E0502030303020204" pitchFamily="34" charset="0"/>
            </a:endParaRPr>
          </a:p>
          <a:p>
            <a:pPr>
              <a:lnSpc>
                <a:spcPct val="100000"/>
              </a:lnSpc>
            </a:pPr>
            <a:r>
              <a:rPr lang="en-US" dirty="0">
                <a:latin typeface="Candara" panose="020E0502030303020204" pitchFamily="34" charset="0"/>
              </a:rPr>
              <a:t>Surplus or deficit? </a:t>
            </a:r>
          </a:p>
          <a:p>
            <a:pPr>
              <a:lnSpc>
                <a:spcPct val="100000"/>
              </a:lnSpc>
            </a:pPr>
            <a:endParaRPr lang="en-US" dirty="0">
              <a:latin typeface="Candara" panose="020E0502030303020204" pitchFamily="34" charset="0"/>
            </a:endParaRPr>
          </a:p>
          <a:p>
            <a:pPr>
              <a:lnSpc>
                <a:spcPct val="100000"/>
              </a:lnSpc>
            </a:pPr>
            <a:r>
              <a:rPr lang="en-US" dirty="0">
                <a:solidFill>
                  <a:srgbClr val="FF0000"/>
                </a:solidFill>
                <a:latin typeface="Candara" panose="020E0502030303020204" pitchFamily="34" charset="0"/>
              </a:rPr>
              <a:t>Deficit</a:t>
            </a:r>
            <a:r>
              <a:rPr lang="en-US" dirty="0">
                <a:latin typeface="Candara" panose="020E0502030303020204" pitchFamily="34" charset="0"/>
              </a:rPr>
              <a:t> $0.78 trillion</a:t>
            </a:r>
          </a:p>
          <a:p>
            <a:pPr>
              <a:lnSpc>
                <a:spcPct val="100000"/>
              </a:lnSpc>
            </a:pPr>
            <a:endParaRPr lang="en-US" dirty="0"/>
          </a:p>
        </p:txBody>
      </p:sp>
      <p:sp>
        <p:nvSpPr>
          <p:cNvPr id="4" name="Slide Number Placeholder 3">
            <a:extLst>
              <a:ext uri="{FF2B5EF4-FFF2-40B4-BE49-F238E27FC236}">
                <a16:creationId xmlns:a16="http://schemas.microsoft.com/office/drawing/2014/main" id="{F6A82803-DD8B-4347-97A2-0A5B8BA6A493}"/>
              </a:ext>
            </a:extLst>
          </p:cNvPr>
          <p:cNvSpPr>
            <a:spLocks noGrp="1"/>
          </p:cNvSpPr>
          <p:nvPr>
            <p:ph type="sldNum" sz="quarter" idx="12"/>
          </p:nvPr>
        </p:nvSpPr>
        <p:spPr/>
        <p:txBody>
          <a:bodyPr/>
          <a:lstStyle/>
          <a:p>
            <a:fld id="{3F271D21-0A3C-FD4D-8DCA-12EF790B2B6F}" type="slidenum">
              <a:rPr lang="en-US" smtClean="0"/>
              <a:t>11</a:t>
            </a:fld>
            <a:endParaRPr lang="en-US"/>
          </a:p>
        </p:txBody>
      </p:sp>
    </p:spTree>
    <p:extLst>
      <p:ext uri="{BB962C8B-B14F-4D97-AF65-F5344CB8AC3E}">
        <p14:creationId xmlns:p14="http://schemas.microsoft.com/office/powerpoint/2010/main" val="134531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EDBCBD-F741-1846-83A0-B538FF640239}"/>
              </a:ext>
            </a:extLst>
          </p:cNvPr>
          <p:cNvSpPr/>
          <p:nvPr/>
        </p:nvSpPr>
        <p:spPr>
          <a:xfrm>
            <a:off x="0" y="32785"/>
            <a:ext cx="12192000" cy="915713"/>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FA375-26D5-2B48-9D64-E078F6771E43}"/>
              </a:ext>
            </a:extLst>
          </p:cNvPr>
          <p:cNvSpPr>
            <a:spLocks noGrp="1"/>
          </p:cNvSpPr>
          <p:nvPr>
            <p:ph type="title"/>
          </p:nvPr>
        </p:nvSpPr>
        <p:spPr>
          <a:xfrm>
            <a:off x="685801" y="114301"/>
            <a:ext cx="10515600" cy="915713"/>
          </a:xfrm>
        </p:spPr>
        <p:txBody>
          <a:bodyPr>
            <a:normAutofit/>
          </a:bodyPr>
          <a:lstStyle/>
          <a:p>
            <a:r>
              <a:rPr lang="en-US" sz="4200" b="1" dirty="0">
                <a:solidFill>
                  <a:schemeClr val="bg1"/>
                </a:solidFill>
                <a:latin typeface="Georgia Pro Cond Black" panose="02040A06050405020203" pitchFamily="18" charset="0"/>
              </a:rPr>
              <a:t>Federal Deficit History</a:t>
            </a:r>
          </a:p>
        </p:txBody>
      </p:sp>
      <p:graphicFrame>
        <p:nvGraphicFramePr>
          <p:cNvPr id="4" name="Chart 3">
            <a:extLst>
              <a:ext uri="{FF2B5EF4-FFF2-40B4-BE49-F238E27FC236}">
                <a16:creationId xmlns:a16="http://schemas.microsoft.com/office/drawing/2014/main" id="{742FD8CC-DFB5-0243-BF45-40587ACA8C55}"/>
              </a:ext>
            </a:extLst>
          </p:cNvPr>
          <p:cNvGraphicFramePr>
            <a:graphicFrameLocks noGrp="1"/>
          </p:cNvGraphicFramePr>
          <p:nvPr/>
        </p:nvGraphicFramePr>
        <p:xfrm>
          <a:off x="517635" y="1030014"/>
          <a:ext cx="10358436" cy="505301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46E13C2-0D96-E24F-9C70-4FFB8F562C7F}"/>
              </a:ext>
            </a:extLst>
          </p:cNvPr>
          <p:cNvSpPr txBox="1"/>
          <p:nvPr/>
        </p:nvSpPr>
        <p:spPr>
          <a:xfrm>
            <a:off x="7325711" y="6374367"/>
            <a:ext cx="4256690" cy="307777"/>
          </a:xfrm>
          <a:prstGeom prst="rect">
            <a:avLst/>
          </a:prstGeom>
          <a:noFill/>
        </p:spPr>
        <p:txBody>
          <a:bodyPr wrap="square" rtlCol="0">
            <a:spAutoFit/>
          </a:bodyPr>
          <a:lstStyle/>
          <a:p>
            <a:pPr algn="r"/>
            <a:r>
              <a:rPr lang="en-US" sz="1400" dirty="0"/>
              <a:t>Office of Management and Budgeting. Table 1 </a:t>
            </a:r>
          </a:p>
        </p:txBody>
      </p:sp>
      <p:sp>
        <p:nvSpPr>
          <p:cNvPr id="6" name="Slide Number Placeholder 5">
            <a:extLst>
              <a:ext uri="{FF2B5EF4-FFF2-40B4-BE49-F238E27FC236}">
                <a16:creationId xmlns:a16="http://schemas.microsoft.com/office/drawing/2014/main" id="{D991A27D-1670-5649-BE6F-FBB07559C0A5}"/>
              </a:ext>
            </a:extLst>
          </p:cNvPr>
          <p:cNvSpPr>
            <a:spLocks noGrp="1"/>
          </p:cNvSpPr>
          <p:nvPr>
            <p:ph type="sldNum" sz="quarter" idx="12"/>
          </p:nvPr>
        </p:nvSpPr>
        <p:spPr/>
        <p:txBody>
          <a:bodyPr/>
          <a:lstStyle/>
          <a:p>
            <a:fld id="{3F271D21-0A3C-FD4D-8DCA-12EF790B2B6F}" type="slidenum">
              <a:rPr lang="en-US" smtClean="0"/>
              <a:t>12</a:t>
            </a:fld>
            <a:endParaRPr lang="en-US"/>
          </a:p>
        </p:txBody>
      </p:sp>
    </p:spTree>
    <p:extLst>
      <p:ext uri="{BB962C8B-B14F-4D97-AF65-F5344CB8AC3E}">
        <p14:creationId xmlns:p14="http://schemas.microsoft.com/office/powerpoint/2010/main" val="29797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FFA15C-B15A-754A-A11A-75C09D219DA6}"/>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73599"/>
            <a:ext cx="10515600" cy="1325563"/>
          </a:xfrm>
        </p:spPr>
        <p:txBody>
          <a:bodyPr>
            <a:normAutofit/>
          </a:bodyPr>
          <a:lstStyle/>
          <a:p>
            <a:r>
              <a:rPr lang="en-US" sz="4200" b="1" dirty="0">
                <a:solidFill>
                  <a:schemeClr val="bg1"/>
                </a:solidFill>
                <a:latin typeface="Georgia Pro Cond Black" panose="02040A06050405020203" pitchFamily="18" charset="0"/>
              </a:rPr>
              <a:t>Government Organizations</a:t>
            </a:r>
          </a:p>
        </p:txBody>
      </p:sp>
      <p:graphicFrame>
        <p:nvGraphicFramePr>
          <p:cNvPr id="6" name="Content Placeholder 5">
            <a:extLst>
              <a:ext uri="{FF2B5EF4-FFF2-40B4-BE49-F238E27FC236}">
                <a16:creationId xmlns:a16="http://schemas.microsoft.com/office/drawing/2014/main" id="{7E20287B-0109-D347-B6CD-B336C93B0E8C}"/>
              </a:ext>
            </a:extLst>
          </p:cNvPr>
          <p:cNvGraphicFramePr>
            <a:graphicFrameLocks noGrp="1"/>
          </p:cNvGraphicFramePr>
          <p:nvPr>
            <p:ph idx="1"/>
            <p:extLst>
              <p:ext uri="{D42A27DB-BD31-4B8C-83A1-F6EECF244321}">
                <p14:modId xmlns:p14="http://schemas.microsoft.com/office/powerpoint/2010/main" val="2670360106"/>
              </p:ext>
            </p:extLst>
          </p:nvPr>
        </p:nvGraphicFramePr>
        <p:xfrm>
          <a:off x="838200" y="1825624"/>
          <a:ext cx="10260723" cy="4304523"/>
        </p:xfrm>
        <a:graphic>
          <a:graphicData uri="http://schemas.openxmlformats.org/drawingml/2006/table">
            <a:tbl>
              <a:tblPr firstRow="1" bandRow="1">
                <a:tableStyleId>{1FECB4D8-DB02-4DC6-A0A2-4F2EBAE1DC90}</a:tableStyleId>
              </a:tblPr>
              <a:tblGrid>
                <a:gridCol w="3073400">
                  <a:extLst>
                    <a:ext uri="{9D8B030D-6E8A-4147-A177-3AD203B41FA5}">
                      <a16:colId xmlns:a16="http://schemas.microsoft.com/office/drawing/2014/main" val="2360951886"/>
                    </a:ext>
                  </a:extLst>
                </a:gridCol>
                <a:gridCol w="3513667">
                  <a:extLst>
                    <a:ext uri="{9D8B030D-6E8A-4147-A177-3AD203B41FA5}">
                      <a16:colId xmlns:a16="http://schemas.microsoft.com/office/drawing/2014/main" val="327827921"/>
                    </a:ext>
                  </a:extLst>
                </a:gridCol>
                <a:gridCol w="3673656">
                  <a:extLst>
                    <a:ext uri="{9D8B030D-6E8A-4147-A177-3AD203B41FA5}">
                      <a16:colId xmlns:a16="http://schemas.microsoft.com/office/drawing/2014/main" val="2476059296"/>
                    </a:ext>
                  </a:extLst>
                </a:gridCol>
              </a:tblGrid>
              <a:tr h="616443">
                <a:tc>
                  <a:txBody>
                    <a:bodyPr/>
                    <a:lstStyle/>
                    <a:p>
                      <a:pPr algn="ctr"/>
                      <a:r>
                        <a:rPr lang="en-US" sz="2800" dirty="0">
                          <a:latin typeface="Candara" panose="020E0502030303020204" pitchFamily="34" charset="0"/>
                        </a:rPr>
                        <a:t>Government</a:t>
                      </a:r>
                    </a:p>
                  </a:txBody>
                  <a:tcPr/>
                </a:tc>
                <a:tc>
                  <a:txBody>
                    <a:bodyPr/>
                    <a:lstStyle/>
                    <a:p>
                      <a:pPr algn="ctr"/>
                      <a:r>
                        <a:rPr lang="en-US" sz="2800" dirty="0">
                          <a:latin typeface="Candara" panose="020E0502030303020204" pitchFamily="34" charset="0"/>
                        </a:rPr>
                        <a:t>Revenues</a:t>
                      </a:r>
                    </a:p>
                  </a:txBody>
                  <a:tcPr/>
                </a:tc>
                <a:tc>
                  <a:txBody>
                    <a:bodyPr/>
                    <a:lstStyle/>
                    <a:p>
                      <a:pPr algn="ctr"/>
                      <a:r>
                        <a:rPr lang="en-US" sz="2800" dirty="0">
                          <a:latin typeface="Candara" panose="020E0502030303020204" pitchFamily="34" charset="0"/>
                        </a:rPr>
                        <a:t>Expenditures</a:t>
                      </a:r>
                    </a:p>
                  </a:txBody>
                  <a:tcPr/>
                </a:tc>
                <a:extLst>
                  <a:ext uri="{0D108BD9-81ED-4DB2-BD59-A6C34878D82A}">
                    <a16:rowId xmlns:a16="http://schemas.microsoft.com/office/drawing/2014/main" val="3425799522"/>
                  </a:ext>
                </a:extLst>
              </a:tr>
              <a:tr h="616443">
                <a:tc>
                  <a:txBody>
                    <a:bodyPr/>
                    <a:lstStyle/>
                    <a:p>
                      <a:pPr algn="ctr"/>
                      <a:r>
                        <a:rPr lang="en-US" sz="2800" b="1" dirty="0">
                          <a:solidFill>
                            <a:schemeClr val="bg1">
                              <a:lumMod val="75000"/>
                            </a:schemeClr>
                          </a:solidFill>
                          <a:latin typeface="Candara" panose="020E0502030303020204" pitchFamily="34" charset="0"/>
                        </a:rPr>
                        <a:t>Federal</a:t>
                      </a:r>
                    </a:p>
                  </a:txBody>
                  <a:tcPr/>
                </a:tc>
                <a:tc>
                  <a:txBody>
                    <a:bodyPr/>
                    <a:lstStyle/>
                    <a:p>
                      <a:pPr algn="ctr"/>
                      <a:r>
                        <a:rPr lang="en-US" sz="2800" b="1" dirty="0">
                          <a:solidFill>
                            <a:schemeClr val="bg1">
                              <a:lumMod val="75000"/>
                            </a:schemeClr>
                          </a:solidFill>
                          <a:latin typeface="Candara" panose="020E0502030303020204" pitchFamily="34" charset="0"/>
                        </a:rPr>
                        <a:t>Individual income tax, social insurance tax</a:t>
                      </a:r>
                    </a:p>
                  </a:txBody>
                  <a:tcPr/>
                </a:tc>
                <a:tc>
                  <a:txBody>
                    <a:bodyPr/>
                    <a:lstStyle/>
                    <a:p>
                      <a:pPr algn="ctr"/>
                      <a:r>
                        <a:rPr lang="en-US" sz="2800" b="1" dirty="0">
                          <a:solidFill>
                            <a:schemeClr val="bg1">
                              <a:lumMod val="75000"/>
                            </a:schemeClr>
                          </a:solidFill>
                          <a:latin typeface="Candara" panose="020E0502030303020204" pitchFamily="34" charset="0"/>
                        </a:rPr>
                        <a:t>Social Security, defense, income security, health care</a:t>
                      </a:r>
                    </a:p>
                  </a:txBody>
                  <a:tcPr/>
                </a:tc>
                <a:extLst>
                  <a:ext uri="{0D108BD9-81ED-4DB2-BD59-A6C34878D82A}">
                    <a16:rowId xmlns:a16="http://schemas.microsoft.com/office/drawing/2014/main" val="3052653337"/>
                  </a:ext>
                </a:extLst>
              </a:tr>
              <a:tr h="616443">
                <a:tc>
                  <a:txBody>
                    <a:bodyPr/>
                    <a:lstStyle/>
                    <a:p>
                      <a:pPr algn="ctr"/>
                      <a:r>
                        <a:rPr lang="en-US" sz="2800" b="1" dirty="0">
                          <a:latin typeface="Candara" panose="020E0502030303020204" pitchFamily="34" charset="0"/>
                        </a:rPr>
                        <a:t>State</a:t>
                      </a:r>
                    </a:p>
                  </a:txBody>
                  <a:tcPr/>
                </a:tc>
                <a:tc>
                  <a:txBody>
                    <a:bodyPr/>
                    <a:lstStyle/>
                    <a:p>
                      <a:pPr algn="ctr"/>
                      <a:r>
                        <a:rPr lang="en-US" sz="2800" b="1" dirty="0">
                          <a:latin typeface="Candara" panose="020E0502030303020204" pitchFamily="34" charset="0"/>
                        </a:rPr>
                        <a:t>Sales tax / Individual income tax</a:t>
                      </a:r>
                    </a:p>
                  </a:txBody>
                  <a:tcPr/>
                </a:tc>
                <a:tc>
                  <a:txBody>
                    <a:bodyPr/>
                    <a:lstStyle/>
                    <a:p>
                      <a:pPr algn="ctr"/>
                      <a:r>
                        <a:rPr lang="en-US" sz="2800" b="1" dirty="0">
                          <a:latin typeface="Candara" panose="020E0502030303020204" pitchFamily="34" charset="0"/>
                        </a:rPr>
                        <a:t>Education, Infrastructure</a:t>
                      </a:r>
                    </a:p>
                  </a:txBody>
                  <a:tcPr/>
                </a:tc>
                <a:extLst>
                  <a:ext uri="{0D108BD9-81ED-4DB2-BD59-A6C34878D82A}">
                    <a16:rowId xmlns:a16="http://schemas.microsoft.com/office/drawing/2014/main" val="1654688638"/>
                  </a:ext>
                </a:extLst>
              </a:tr>
              <a:tr h="616443">
                <a:tc>
                  <a:txBody>
                    <a:bodyPr/>
                    <a:lstStyle/>
                    <a:p>
                      <a:pPr algn="ctr"/>
                      <a:r>
                        <a:rPr lang="en-US" sz="2800" b="1" dirty="0">
                          <a:latin typeface="Candara" panose="020E0502030303020204" pitchFamily="34" charset="0"/>
                        </a:rPr>
                        <a:t>Local</a:t>
                      </a:r>
                    </a:p>
                  </a:txBody>
                  <a:tcPr/>
                </a:tc>
                <a:tc>
                  <a:txBody>
                    <a:bodyPr/>
                    <a:lstStyle/>
                    <a:p>
                      <a:pPr algn="ctr"/>
                      <a:r>
                        <a:rPr lang="en-US" sz="2800" b="1" dirty="0">
                          <a:latin typeface="Candara" panose="020E0502030303020204" pitchFamily="34" charset="0"/>
                        </a:rPr>
                        <a:t>Property tax / Charge for services</a:t>
                      </a:r>
                    </a:p>
                  </a:txBody>
                  <a:tcPr/>
                </a:tc>
                <a:tc>
                  <a:txBody>
                    <a:bodyPr/>
                    <a:lstStyle/>
                    <a:p>
                      <a:pPr algn="ctr"/>
                      <a:r>
                        <a:rPr lang="en-US" sz="2800" b="1" dirty="0">
                          <a:latin typeface="Candara" panose="020E0502030303020204" pitchFamily="34" charset="0"/>
                        </a:rPr>
                        <a:t>Public safety, transportation and utilities</a:t>
                      </a:r>
                    </a:p>
                  </a:txBody>
                  <a:tcPr/>
                </a:tc>
                <a:extLst>
                  <a:ext uri="{0D108BD9-81ED-4DB2-BD59-A6C34878D82A}">
                    <a16:rowId xmlns:a16="http://schemas.microsoft.com/office/drawing/2014/main" val="2702963317"/>
                  </a:ext>
                </a:extLst>
              </a:tr>
            </a:tbl>
          </a:graphicData>
        </a:graphic>
      </p:graphicFrame>
      <p:sp>
        <p:nvSpPr>
          <p:cNvPr id="7" name="Slide Number Placeholder 6">
            <a:extLst>
              <a:ext uri="{FF2B5EF4-FFF2-40B4-BE49-F238E27FC236}">
                <a16:creationId xmlns:a16="http://schemas.microsoft.com/office/drawing/2014/main" id="{AE4D45A4-C5F6-5640-B2B1-DCB779075254}"/>
              </a:ext>
            </a:extLst>
          </p:cNvPr>
          <p:cNvSpPr>
            <a:spLocks noGrp="1"/>
          </p:cNvSpPr>
          <p:nvPr>
            <p:ph type="sldNum" sz="quarter" idx="12"/>
          </p:nvPr>
        </p:nvSpPr>
        <p:spPr/>
        <p:txBody>
          <a:bodyPr/>
          <a:lstStyle/>
          <a:p>
            <a:fld id="{3F271D21-0A3C-FD4D-8DCA-12EF790B2B6F}" type="slidenum">
              <a:rPr lang="en-US" smtClean="0"/>
              <a:t>13</a:t>
            </a:fld>
            <a:endParaRPr lang="en-US"/>
          </a:p>
        </p:txBody>
      </p:sp>
    </p:spTree>
    <p:extLst>
      <p:ext uri="{BB962C8B-B14F-4D97-AF65-F5344CB8AC3E}">
        <p14:creationId xmlns:p14="http://schemas.microsoft.com/office/powerpoint/2010/main" val="328254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65E2CE-DE26-F24B-9877-F245EB2E1B7D}"/>
              </a:ext>
            </a:extLst>
          </p:cNvPr>
          <p:cNvSpPr/>
          <p:nvPr/>
        </p:nvSpPr>
        <p:spPr>
          <a:xfrm>
            <a:off x="0" y="32785"/>
            <a:ext cx="12192000" cy="960755"/>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293B04-DEEE-BC4D-8330-BAD4B7663C68}"/>
              </a:ext>
            </a:extLst>
          </p:cNvPr>
          <p:cNvSpPr>
            <a:spLocks noGrp="1"/>
          </p:cNvSpPr>
          <p:nvPr>
            <p:ph type="title"/>
          </p:nvPr>
        </p:nvSpPr>
        <p:spPr>
          <a:xfrm>
            <a:off x="569258" y="136525"/>
            <a:ext cx="10515600" cy="960755"/>
          </a:xfrm>
        </p:spPr>
        <p:txBody>
          <a:bodyPr>
            <a:normAutofit/>
          </a:bodyPr>
          <a:lstStyle/>
          <a:p>
            <a:r>
              <a:rPr lang="en-US" sz="4200" b="1" dirty="0">
                <a:solidFill>
                  <a:schemeClr val="bg1"/>
                </a:solidFill>
                <a:latin typeface="Georgia Pro Cond Black" panose="02040A06050405020203" pitchFamily="18" charset="0"/>
              </a:rPr>
              <a:t>Revenues in Minnesota</a:t>
            </a:r>
          </a:p>
        </p:txBody>
      </p:sp>
      <p:sp>
        <p:nvSpPr>
          <p:cNvPr id="4" name="Slide Number Placeholder 3">
            <a:extLst>
              <a:ext uri="{FF2B5EF4-FFF2-40B4-BE49-F238E27FC236}">
                <a16:creationId xmlns:a16="http://schemas.microsoft.com/office/drawing/2014/main" id="{658C1E24-5921-4A40-BC2F-CF84ED183310}"/>
              </a:ext>
            </a:extLst>
          </p:cNvPr>
          <p:cNvSpPr>
            <a:spLocks noGrp="1"/>
          </p:cNvSpPr>
          <p:nvPr>
            <p:ph type="sldNum" sz="quarter" idx="12"/>
          </p:nvPr>
        </p:nvSpPr>
        <p:spPr/>
        <p:txBody>
          <a:bodyPr/>
          <a:lstStyle/>
          <a:p>
            <a:fld id="{3F271D21-0A3C-FD4D-8DCA-12EF790B2B6F}" type="slidenum">
              <a:rPr lang="en-US" smtClean="0"/>
              <a:t>14</a:t>
            </a:fld>
            <a:endParaRPr lang="en-US"/>
          </a:p>
        </p:txBody>
      </p:sp>
      <p:graphicFrame>
        <p:nvGraphicFramePr>
          <p:cNvPr id="5" name="Chart 4">
            <a:extLst>
              <a:ext uri="{FF2B5EF4-FFF2-40B4-BE49-F238E27FC236}">
                <a16:creationId xmlns:a16="http://schemas.microsoft.com/office/drawing/2014/main" id="{69A4EF76-F019-AE4C-AB26-9C625A4857B7}"/>
              </a:ext>
            </a:extLst>
          </p:cNvPr>
          <p:cNvGraphicFramePr>
            <a:graphicFrameLocks noGrp="1"/>
          </p:cNvGraphicFramePr>
          <p:nvPr/>
        </p:nvGraphicFramePr>
        <p:xfrm>
          <a:off x="1107142" y="925417"/>
          <a:ext cx="9326650" cy="564559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69792C1-2D3A-464B-80BE-3F2637B4BB59}"/>
              </a:ext>
            </a:extLst>
          </p:cNvPr>
          <p:cNvSpPr txBox="1"/>
          <p:nvPr/>
        </p:nvSpPr>
        <p:spPr>
          <a:xfrm>
            <a:off x="8715531" y="1029283"/>
            <a:ext cx="2638269" cy="646331"/>
          </a:xfrm>
          <a:prstGeom prst="rect">
            <a:avLst/>
          </a:prstGeom>
          <a:noFill/>
        </p:spPr>
        <p:txBody>
          <a:bodyPr wrap="square" rtlCol="0">
            <a:spAutoFit/>
          </a:bodyPr>
          <a:lstStyle/>
          <a:p>
            <a:r>
              <a:rPr lang="en-US" b="1" dirty="0"/>
              <a:t>2018-2019 Biennium</a:t>
            </a:r>
          </a:p>
          <a:p>
            <a:r>
              <a:rPr lang="en-US" dirty="0"/>
              <a:t>$83,306 Million Revenues</a:t>
            </a:r>
          </a:p>
        </p:txBody>
      </p:sp>
      <p:sp>
        <p:nvSpPr>
          <p:cNvPr id="7" name="TextBox 6">
            <a:extLst>
              <a:ext uri="{FF2B5EF4-FFF2-40B4-BE49-F238E27FC236}">
                <a16:creationId xmlns:a16="http://schemas.microsoft.com/office/drawing/2014/main" id="{6C9504C7-26AA-CD42-9C2B-AA2B3DC4C559}"/>
              </a:ext>
            </a:extLst>
          </p:cNvPr>
          <p:cNvSpPr txBox="1"/>
          <p:nvPr/>
        </p:nvSpPr>
        <p:spPr>
          <a:xfrm>
            <a:off x="8874177" y="6220918"/>
            <a:ext cx="2479623" cy="307777"/>
          </a:xfrm>
          <a:prstGeom prst="rect">
            <a:avLst/>
          </a:prstGeom>
          <a:noFill/>
        </p:spPr>
        <p:txBody>
          <a:bodyPr wrap="square" rtlCol="0">
            <a:spAutoFit/>
          </a:bodyPr>
          <a:lstStyle/>
          <a:p>
            <a:r>
              <a:rPr lang="en-US" sz="1400" dirty="0"/>
              <a:t>2019 Feb. Forecast</a:t>
            </a:r>
          </a:p>
        </p:txBody>
      </p:sp>
    </p:spTree>
    <p:extLst>
      <p:ext uri="{BB962C8B-B14F-4D97-AF65-F5344CB8AC3E}">
        <p14:creationId xmlns:p14="http://schemas.microsoft.com/office/powerpoint/2010/main" val="289000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EF77E1-416C-6849-8766-189EE5F9BFCD}"/>
              </a:ext>
            </a:extLst>
          </p:cNvPr>
          <p:cNvSpPr/>
          <p:nvPr/>
        </p:nvSpPr>
        <p:spPr>
          <a:xfrm>
            <a:off x="0" y="32785"/>
            <a:ext cx="12192000" cy="1010707"/>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FD293B04-DEEE-BC4D-8330-BAD4B7663C68}"/>
              </a:ext>
            </a:extLst>
          </p:cNvPr>
          <p:cNvSpPr>
            <a:spLocks noGrp="1"/>
          </p:cNvSpPr>
          <p:nvPr>
            <p:ph type="title"/>
          </p:nvPr>
        </p:nvSpPr>
        <p:spPr>
          <a:xfrm>
            <a:off x="741382" y="136525"/>
            <a:ext cx="10515600" cy="906967"/>
          </a:xfrm>
        </p:spPr>
        <p:txBody>
          <a:bodyPr>
            <a:normAutofit/>
          </a:bodyPr>
          <a:lstStyle/>
          <a:p>
            <a:r>
              <a:rPr lang="en-US" sz="4200" b="1" dirty="0">
                <a:solidFill>
                  <a:schemeClr val="bg1"/>
                </a:solidFill>
                <a:latin typeface="Georgia Pro Cond Black" panose="02040A06050405020203" pitchFamily="18" charset="0"/>
              </a:rPr>
              <a:t>Expenditures in Minnesota</a:t>
            </a:r>
          </a:p>
        </p:txBody>
      </p:sp>
      <p:graphicFrame>
        <p:nvGraphicFramePr>
          <p:cNvPr id="5" name="Chart 4">
            <a:extLst>
              <a:ext uri="{FF2B5EF4-FFF2-40B4-BE49-F238E27FC236}">
                <a16:creationId xmlns:a16="http://schemas.microsoft.com/office/drawing/2014/main" id="{90A274AB-66DF-BC4A-8A0B-B8A1F64BD786}"/>
              </a:ext>
            </a:extLst>
          </p:cNvPr>
          <p:cNvGraphicFramePr>
            <a:graphicFrameLocks noGrp="1"/>
          </p:cNvGraphicFramePr>
          <p:nvPr/>
        </p:nvGraphicFramePr>
        <p:xfrm>
          <a:off x="509906" y="437449"/>
          <a:ext cx="9498774" cy="628402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BBC19C8F-1E01-B643-885A-C8431C903468}"/>
              </a:ext>
            </a:extLst>
          </p:cNvPr>
          <p:cNvSpPr/>
          <p:nvPr/>
        </p:nvSpPr>
        <p:spPr>
          <a:xfrm>
            <a:off x="8798217" y="4515336"/>
            <a:ext cx="2883877" cy="646331"/>
          </a:xfrm>
          <a:prstGeom prst="rect">
            <a:avLst/>
          </a:prstGeom>
        </p:spPr>
        <p:txBody>
          <a:bodyPr wrap="square">
            <a:spAutoFit/>
          </a:bodyPr>
          <a:lstStyle/>
          <a:p>
            <a:r>
              <a:rPr lang="en-US" b="1" dirty="0">
                <a:latin typeface="Calibri" panose="020F0502020204030204" pitchFamily="34" charset="0"/>
              </a:rPr>
              <a:t>2018-19 Biennium </a:t>
            </a:r>
            <a:endParaRPr lang="en-US" dirty="0"/>
          </a:p>
          <a:p>
            <a:r>
              <a:rPr lang="en-US" dirty="0">
                <a:latin typeface="Calibri" panose="020F0502020204030204" pitchFamily="34" charset="0"/>
              </a:rPr>
              <a:t>$ 83,042 </a:t>
            </a:r>
            <a:r>
              <a:rPr lang="en-US" sz="1600" dirty="0">
                <a:latin typeface="Calibri" panose="020F0502020204030204" pitchFamily="34" charset="0"/>
              </a:rPr>
              <a:t>Million Spending</a:t>
            </a:r>
            <a:endParaRPr lang="en-US" dirty="0"/>
          </a:p>
        </p:txBody>
      </p:sp>
      <p:sp>
        <p:nvSpPr>
          <p:cNvPr id="9" name="TextBox 8">
            <a:extLst>
              <a:ext uri="{FF2B5EF4-FFF2-40B4-BE49-F238E27FC236}">
                <a16:creationId xmlns:a16="http://schemas.microsoft.com/office/drawing/2014/main" id="{70A352ED-A096-C640-9C56-F1A4F66199BF}"/>
              </a:ext>
            </a:extLst>
          </p:cNvPr>
          <p:cNvSpPr txBox="1"/>
          <p:nvPr/>
        </p:nvSpPr>
        <p:spPr>
          <a:xfrm>
            <a:off x="8874177" y="6220918"/>
            <a:ext cx="2479623" cy="369332"/>
          </a:xfrm>
          <a:prstGeom prst="rect">
            <a:avLst/>
          </a:prstGeom>
          <a:noFill/>
        </p:spPr>
        <p:txBody>
          <a:bodyPr wrap="square" rtlCol="0">
            <a:spAutoFit/>
          </a:bodyPr>
          <a:lstStyle/>
          <a:p>
            <a:r>
              <a:rPr lang="en-US" dirty="0"/>
              <a:t>2019 Feb. Forecast</a:t>
            </a:r>
          </a:p>
        </p:txBody>
      </p:sp>
      <p:sp>
        <p:nvSpPr>
          <p:cNvPr id="7" name="TextBox 6">
            <a:extLst>
              <a:ext uri="{FF2B5EF4-FFF2-40B4-BE49-F238E27FC236}">
                <a16:creationId xmlns:a16="http://schemas.microsoft.com/office/drawing/2014/main" id="{17BB1A3E-D11C-5B4E-91A5-DC91E35E37CC}"/>
              </a:ext>
            </a:extLst>
          </p:cNvPr>
          <p:cNvSpPr txBox="1"/>
          <p:nvPr/>
        </p:nvSpPr>
        <p:spPr>
          <a:xfrm>
            <a:off x="8771773" y="1779577"/>
            <a:ext cx="2638269" cy="646331"/>
          </a:xfrm>
          <a:prstGeom prst="rect">
            <a:avLst/>
          </a:prstGeom>
          <a:noFill/>
        </p:spPr>
        <p:txBody>
          <a:bodyPr wrap="square" rtlCol="0">
            <a:spAutoFit/>
          </a:bodyPr>
          <a:lstStyle/>
          <a:p>
            <a:r>
              <a:rPr lang="en-US" b="1" dirty="0"/>
              <a:t>2018-2019 Biennium</a:t>
            </a:r>
          </a:p>
          <a:p>
            <a:r>
              <a:rPr lang="en-US" dirty="0"/>
              <a:t>$83,306 Million Revenues</a:t>
            </a:r>
          </a:p>
        </p:txBody>
      </p:sp>
    </p:spTree>
    <p:extLst>
      <p:ext uri="{BB962C8B-B14F-4D97-AF65-F5344CB8AC3E}">
        <p14:creationId xmlns:p14="http://schemas.microsoft.com/office/powerpoint/2010/main" val="95528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2C799F-4CAC-0F47-8281-B392E9FF80E4}"/>
              </a:ext>
            </a:extLst>
          </p:cNvPr>
          <p:cNvSpPr>
            <a:spLocks noGrp="1"/>
          </p:cNvSpPr>
          <p:nvPr>
            <p:ph type="sldNum" sz="quarter" idx="12"/>
          </p:nvPr>
        </p:nvSpPr>
        <p:spPr/>
        <p:txBody>
          <a:bodyPr/>
          <a:lstStyle/>
          <a:p>
            <a:fld id="{3F271D21-0A3C-FD4D-8DCA-12EF790B2B6F}" type="slidenum">
              <a:rPr lang="en-US" smtClean="0"/>
              <a:t>16</a:t>
            </a:fld>
            <a:endParaRPr lang="en-US"/>
          </a:p>
        </p:txBody>
      </p:sp>
      <p:pic>
        <p:nvPicPr>
          <p:cNvPr id="5" name="Picture 4">
            <a:extLst>
              <a:ext uri="{FF2B5EF4-FFF2-40B4-BE49-F238E27FC236}">
                <a16:creationId xmlns:a16="http://schemas.microsoft.com/office/drawing/2014/main" id="{5B708475-7129-7D4D-B1BE-D90E480D3184}"/>
              </a:ext>
            </a:extLst>
          </p:cNvPr>
          <p:cNvPicPr>
            <a:picLocks noChangeAspect="1"/>
          </p:cNvPicPr>
          <p:nvPr/>
        </p:nvPicPr>
        <p:blipFill>
          <a:blip r:embed="rId3"/>
          <a:stretch>
            <a:fillRect/>
          </a:stretch>
        </p:blipFill>
        <p:spPr>
          <a:xfrm>
            <a:off x="1835183" y="0"/>
            <a:ext cx="8521634" cy="6858000"/>
          </a:xfrm>
          <a:prstGeom prst="rect">
            <a:avLst/>
          </a:prstGeom>
        </p:spPr>
      </p:pic>
    </p:spTree>
    <p:extLst>
      <p:ext uri="{BB962C8B-B14F-4D97-AF65-F5344CB8AC3E}">
        <p14:creationId xmlns:p14="http://schemas.microsoft.com/office/powerpoint/2010/main" val="10719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40E2B7-E150-7946-8894-DB7A2720E9CA}"/>
              </a:ext>
            </a:extLst>
          </p:cNvPr>
          <p:cNvSpPr>
            <a:spLocks noGrp="1"/>
          </p:cNvSpPr>
          <p:nvPr>
            <p:ph type="sldNum" sz="quarter" idx="12"/>
          </p:nvPr>
        </p:nvSpPr>
        <p:spPr/>
        <p:txBody>
          <a:bodyPr/>
          <a:lstStyle/>
          <a:p>
            <a:fld id="{3F271D21-0A3C-FD4D-8DCA-12EF790B2B6F}" type="slidenum">
              <a:rPr lang="en-US" smtClean="0"/>
              <a:t>17</a:t>
            </a:fld>
            <a:endParaRPr lang="en-US"/>
          </a:p>
        </p:txBody>
      </p:sp>
      <p:pic>
        <p:nvPicPr>
          <p:cNvPr id="7" name="Picture 6">
            <a:extLst>
              <a:ext uri="{FF2B5EF4-FFF2-40B4-BE49-F238E27FC236}">
                <a16:creationId xmlns:a16="http://schemas.microsoft.com/office/drawing/2014/main" id="{2E3FB2F0-5258-8644-8033-74E30FA98BED}"/>
              </a:ext>
            </a:extLst>
          </p:cNvPr>
          <p:cNvPicPr>
            <a:picLocks noChangeAspect="1"/>
          </p:cNvPicPr>
          <p:nvPr/>
        </p:nvPicPr>
        <p:blipFill>
          <a:blip r:embed="rId2"/>
          <a:stretch>
            <a:fillRect/>
          </a:stretch>
        </p:blipFill>
        <p:spPr>
          <a:xfrm>
            <a:off x="2527986" y="0"/>
            <a:ext cx="7136027" cy="6858000"/>
          </a:xfrm>
          <a:prstGeom prst="rect">
            <a:avLst/>
          </a:prstGeom>
        </p:spPr>
      </p:pic>
    </p:spTree>
    <p:extLst>
      <p:ext uri="{BB962C8B-B14F-4D97-AF65-F5344CB8AC3E}">
        <p14:creationId xmlns:p14="http://schemas.microsoft.com/office/powerpoint/2010/main" val="210679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3150D3-CB67-0F4E-8FE9-5140B60E73A2}"/>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10767" y="136525"/>
            <a:ext cx="10515600" cy="1325563"/>
          </a:xfrm>
        </p:spPr>
        <p:txBody>
          <a:bodyPr>
            <a:normAutofit/>
          </a:bodyPr>
          <a:lstStyle/>
          <a:p>
            <a:r>
              <a:rPr lang="en-US" sz="4200" b="1" dirty="0">
                <a:solidFill>
                  <a:schemeClr val="bg1"/>
                </a:solidFill>
                <a:latin typeface="Georgia Pro Cond Black" panose="02040A06050405020203" pitchFamily="18" charset="0"/>
              </a:rPr>
              <a:t>COVID’s Impact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10515600" cy="4663473"/>
          </a:xfrm>
        </p:spPr>
        <p:txBody>
          <a:bodyPr>
            <a:normAutofit/>
          </a:bodyPr>
          <a:lstStyle/>
          <a:p>
            <a:pPr>
              <a:lnSpc>
                <a:spcPct val="100000"/>
              </a:lnSpc>
            </a:pPr>
            <a:r>
              <a:rPr lang="en-US" dirty="0">
                <a:latin typeface="Candara" panose="020E0502030303020204" pitchFamily="34" charset="0"/>
              </a:rPr>
              <a:t>States incurred significant costs due to COVID</a:t>
            </a: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At the same time, state and local governments experienced precipitous declines in revenues.</a:t>
            </a:r>
          </a:p>
          <a:p>
            <a:pPr marL="0" indent="0">
              <a:lnSpc>
                <a:spcPct val="100000"/>
              </a:lnSpc>
              <a:buNone/>
            </a:pPr>
            <a:endParaRPr lang="en-US" dirty="0">
              <a:latin typeface="Candara" panose="020E0502030303020204" pitchFamily="34" charset="0"/>
            </a:endParaRPr>
          </a:p>
          <a:p>
            <a:pPr>
              <a:lnSpc>
                <a:spcPct val="100000"/>
              </a:lnSpc>
            </a:pPr>
            <a:r>
              <a:rPr lang="en-US" dirty="0">
                <a:latin typeface="Candara" panose="020E0502030303020204" pitchFamily="34" charset="0"/>
              </a:rPr>
              <a:t>The impact of COVID resulted in significant reductions in spending in other areas. </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18</a:t>
            </a:fld>
            <a:endParaRPr lang="en-US"/>
          </a:p>
        </p:txBody>
      </p:sp>
    </p:spTree>
    <p:extLst>
      <p:ext uri="{BB962C8B-B14F-4D97-AF65-F5344CB8AC3E}">
        <p14:creationId xmlns:p14="http://schemas.microsoft.com/office/powerpoint/2010/main" val="304585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BD4504-2087-0143-B505-5C4E3D800BB4}"/>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46" name="Slide Number Placeholder 3">
            <a:extLst>
              <a:ext uri="{FF2B5EF4-FFF2-40B4-BE49-F238E27FC236}">
                <a16:creationId xmlns:a16="http://schemas.microsoft.com/office/drawing/2014/main" id="{66BC1ABC-E07C-3F44-BC81-858BB155D2CE}"/>
              </a:ext>
            </a:extLst>
          </p:cNvPr>
          <p:cNvSpPr>
            <a:spLocks noGrp="1"/>
          </p:cNvSpPr>
          <p:nvPr>
            <p:ph type="sldNum"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7C6CFE9-DB72-1841-93AD-71370E300F27}" type="slidenum">
              <a:rPr lang="en-US" altLang="en-US" sz="1400"/>
              <a:pPr>
                <a:spcBef>
                  <a:spcPct val="0"/>
                </a:spcBef>
                <a:buFontTx/>
                <a:buNone/>
              </a:pPr>
              <a:t>19</a:t>
            </a:fld>
            <a:endParaRPr lang="en-US" altLang="en-US" sz="1400"/>
          </a:p>
        </p:txBody>
      </p:sp>
      <p:sp>
        <p:nvSpPr>
          <p:cNvPr id="21506" name="Rectangle 2">
            <a:extLst>
              <a:ext uri="{FF2B5EF4-FFF2-40B4-BE49-F238E27FC236}">
                <a16:creationId xmlns:a16="http://schemas.microsoft.com/office/drawing/2014/main" id="{EAE6D882-1C90-D341-A6E1-F857D37CCE29}"/>
              </a:ext>
            </a:extLst>
          </p:cNvPr>
          <p:cNvSpPr>
            <a:spLocks noGrp="1" noChangeArrowheads="1"/>
          </p:cNvSpPr>
          <p:nvPr>
            <p:ph type="title"/>
          </p:nvPr>
        </p:nvSpPr>
        <p:spPr>
          <a:xfrm>
            <a:off x="682495" y="372625"/>
            <a:ext cx="7910512" cy="908871"/>
          </a:xfrm>
        </p:spPr>
        <p:txBody>
          <a:bodyPr>
            <a:normAutofit/>
          </a:bodyPr>
          <a:lstStyle/>
          <a:p>
            <a:pPr eaLnBrk="1" hangingPunct="1">
              <a:defRPr/>
            </a:pPr>
            <a:r>
              <a:rPr lang="en-US" altLang="en-US" sz="4200" b="1" dirty="0">
                <a:solidFill>
                  <a:schemeClr val="bg1"/>
                </a:solidFill>
                <a:latin typeface="Georgia Pro Cond Black" panose="02040A06050405020203" pitchFamily="18" charset="0"/>
              </a:rPr>
              <a:t>Health Care Organizations</a:t>
            </a:r>
          </a:p>
        </p:txBody>
      </p:sp>
      <p:sp>
        <p:nvSpPr>
          <p:cNvPr id="29700" name="Rectangle 3">
            <a:extLst>
              <a:ext uri="{FF2B5EF4-FFF2-40B4-BE49-F238E27FC236}">
                <a16:creationId xmlns:a16="http://schemas.microsoft.com/office/drawing/2014/main" id="{8FB9965C-7B55-B249-B621-640F6A3CAA78}"/>
              </a:ext>
            </a:extLst>
          </p:cNvPr>
          <p:cNvSpPr>
            <a:spLocks noGrp="1" noChangeArrowheads="1"/>
          </p:cNvSpPr>
          <p:nvPr>
            <p:ph type="body" idx="1"/>
          </p:nvPr>
        </p:nvSpPr>
        <p:spPr/>
        <p:txBody>
          <a:bodyPr>
            <a:normAutofit/>
          </a:bodyPr>
          <a:lstStyle/>
          <a:p>
            <a:pPr eaLnBrk="1" hangingPunct="1">
              <a:lnSpc>
                <a:spcPct val="100000"/>
              </a:lnSpc>
              <a:spcBef>
                <a:spcPts val="600"/>
              </a:spcBef>
              <a:spcAft>
                <a:spcPts val="600"/>
              </a:spcAft>
            </a:pPr>
            <a:r>
              <a:rPr lang="en-US" altLang="en-US" dirty="0">
                <a:latin typeface="Candara" panose="020E0502030303020204" pitchFamily="34" charset="0"/>
              </a:rPr>
              <a:t>Include both for-profit and not-for-profit organizations		</a:t>
            </a:r>
          </a:p>
          <a:p>
            <a:pPr eaLnBrk="1" hangingPunct="1">
              <a:lnSpc>
                <a:spcPct val="100000"/>
              </a:lnSpc>
              <a:spcBef>
                <a:spcPts val="600"/>
              </a:spcBef>
              <a:spcAft>
                <a:spcPts val="600"/>
              </a:spcAft>
            </a:pPr>
            <a:r>
              <a:rPr lang="en-US" altLang="en-US" dirty="0">
                <a:latin typeface="Candara" panose="020E0502030303020204" pitchFamily="34" charset="0"/>
              </a:rPr>
              <a:t>Total health care spending is $3.5 trillion in 2017</a:t>
            </a:r>
          </a:p>
          <a:p>
            <a:pPr lvl="1">
              <a:lnSpc>
                <a:spcPct val="100000"/>
              </a:lnSpc>
              <a:spcBef>
                <a:spcPts val="600"/>
              </a:spcBef>
              <a:spcAft>
                <a:spcPts val="600"/>
              </a:spcAft>
            </a:pPr>
            <a:r>
              <a:rPr lang="en-US" sz="2800" dirty="0">
                <a:latin typeface="Candara" panose="020E0502030303020204" pitchFamily="34" charset="0"/>
              </a:rPr>
              <a:t>About 20% of GDP</a:t>
            </a:r>
            <a:r>
              <a:rPr lang="en-US" altLang="en-US" sz="2800" dirty="0">
                <a:latin typeface="Candara" panose="020E0502030303020204" pitchFamily="34" charset="0"/>
              </a:rPr>
              <a:t>			</a:t>
            </a:r>
          </a:p>
          <a:p>
            <a:pPr eaLnBrk="1" hangingPunct="1">
              <a:lnSpc>
                <a:spcPct val="100000"/>
              </a:lnSpc>
              <a:spcBef>
                <a:spcPts val="600"/>
              </a:spcBef>
              <a:spcAft>
                <a:spcPts val="600"/>
              </a:spcAft>
            </a:pPr>
            <a:r>
              <a:rPr lang="en-US" altLang="en-US" dirty="0">
                <a:latin typeface="Candara" panose="020E0502030303020204" pitchFamily="34" charset="0"/>
              </a:rPr>
              <a:t>Government pays for just under half of all health care costs with the remainder paid by insurance companies and other private sources</a:t>
            </a:r>
          </a:p>
          <a:p>
            <a:pPr eaLnBrk="1" hangingPunct="1">
              <a:lnSpc>
                <a:spcPct val="100000"/>
              </a:lnSpc>
              <a:spcBef>
                <a:spcPts val="600"/>
              </a:spcBef>
              <a:spcAft>
                <a:spcPts val="600"/>
              </a:spcAft>
            </a:pPr>
            <a:r>
              <a:rPr lang="en-US" altLang="en-US" dirty="0">
                <a:latin typeface="Candara" panose="020E0502030303020204" pitchFamily="34" charset="0"/>
              </a:rPr>
              <a:t>More than half of health dollars go to pay for hospital care and physicians and clinical services </a:t>
            </a:r>
          </a:p>
        </p:txBody>
      </p:sp>
    </p:spTree>
    <p:extLst>
      <p:ext uri="{BB962C8B-B14F-4D97-AF65-F5344CB8AC3E}">
        <p14:creationId xmlns:p14="http://schemas.microsoft.com/office/powerpoint/2010/main" val="4137367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Learning Objectives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7235" y="1793271"/>
            <a:ext cx="10807460" cy="4224336"/>
          </a:xfrm>
        </p:spPr>
        <p:txBody>
          <a:bodyPr>
            <a:normAutofit fontScale="92500" lnSpcReduction="20000"/>
          </a:bodyPr>
          <a:lstStyle/>
          <a:p>
            <a:pPr>
              <a:lnSpc>
                <a:spcPct val="100000"/>
              </a:lnSpc>
            </a:pPr>
            <a:r>
              <a:rPr lang="en-US" sz="2800" dirty="0">
                <a:latin typeface="Candara" panose="020E0502030303020204" pitchFamily="34" charset="0"/>
              </a:rPr>
              <a:t>Term Definitions:</a:t>
            </a:r>
          </a:p>
          <a:p>
            <a:pPr lvl="1">
              <a:lnSpc>
                <a:spcPct val="100000"/>
              </a:lnSpc>
            </a:pPr>
            <a:r>
              <a:rPr lang="en-US" dirty="0">
                <a:latin typeface="Candara" panose="020E0502030303020204" pitchFamily="34" charset="0"/>
              </a:rPr>
              <a:t>Financial Management</a:t>
            </a:r>
          </a:p>
          <a:p>
            <a:pPr lvl="1">
              <a:lnSpc>
                <a:spcPct val="100000"/>
              </a:lnSpc>
            </a:pPr>
            <a:r>
              <a:rPr lang="en-US" dirty="0">
                <a:latin typeface="Candara" panose="020E0502030303020204" pitchFamily="34" charset="0"/>
              </a:rPr>
              <a:t>Accounting</a:t>
            </a:r>
          </a:p>
          <a:p>
            <a:pPr lvl="1">
              <a:lnSpc>
                <a:spcPct val="100000"/>
              </a:lnSpc>
            </a:pPr>
            <a:r>
              <a:rPr lang="en-US" dirty="0">
                <a:latin typeface="Candara" panose="020E0502030303020204" pitchFamily="34" charset="0"/>
              </a:rPr>
              <a:t>Finance</a:t>
            </a:r>
          </a:p>
          <a:p>
            <a:pPr>
              <a:lnSpc>
                <a:spcPct val="100000"/>
              </a:lnSpc>
            </a:pPr>
            <a:endParaRPr lang="en-US" sz="2800" dirty="0">
              <a:latin typeface="Candara" panose="020E0502030303020204" pitchFamily="34" charset="0"/>
            </a:endParaRPr>
          </a:p>
          <a:p>
            <a:pPr>
              <a:lnSpc>
                <a:spcPct val="100000"/>
              </a:lnSpc>
            </a:pPr>
            <a:r>
              <a:rPr lang="en-US" sz="2800" dirty="0">
                <a:latin typeface="Candara" panose="020E0502030303020204" pitchFamily="34" charset="0"/>
              </a:rPr>
              <a:t>Financial Management in the Public Service Organizations</a:t>
            </a:r>
          </a:p>
          <a:p>
            <a:pPr marL="457200" lvl="1" indent="0">
              <a:lnSpc>
                <a:spcPct val="100000"/>
              </a:lnSpc>
              <a:buNone/>
            </a:pPr>
            <a:endParaRPr lang="en-US" sz="2800" dirty="0">
              <a:latin typeface="Candara" panose="020E0502030303020204" pitchFamily="34" charset="0"/>
            </a:endParaRPr>
          </a:p>
          <a:p>
            <a:pPr>
              <a:lnSpc>
                <a:spcPct val="100000"/>
              </a:lnSpc>
            </a:pPr>
            <a:r>
              <a:rPr lang="en-US" dirty="0">
                <a:latin typeface="Candara" panose="020E0502030303020204" pitchFamily="34" charset="0"/>
              </a:rPr>
              <a:t>Public Service Organizations Resource Flows</a:t>
            </a:r>
          </a:p>
          <a:p>
            <a:pPr lvl="1">
              <a:lnSpc>
                <a:spcPct val="100000"/>
              </a:lnSpc>
            </a:pPr>
            <a:r>
              <a:rPr lang="en-US" dirty="0">
                <a:latin typeface="Candara" panose="020E0502030303020204" pitchFamily="34" charset="0"/>
              </a:rPr>
              <a:t>Governments</a:t>
            </a:r>
          </a:p>
          <a:p>
            <a:pPr lvl="1">
              <a:lnSpc>
                <a:spcPct val="100000"/>
              </a:lnSpc>
            </a:pPr>
            <a:r>
              <a:rPr lang="en-US" dirty="0">
                <a:latin typeface="Candara" panose="020E0502030303020204" pitchFamily="34" charset="0"/>
              </a:rPr>
              <a:t>Health-care Services Industry</a:t>
            </a:r>
          </a:p>
          <a:p>
            <a:pPr lvl="1">
              <a:lnSpc>
                <a:spcPct val="100000"/>
              </a:lnSpc>
            </a:pPr>
            <a:r>
              <a:rPr lang="en-US" dirty="0">
                <a:latin typeface="Candara" panose="020E0502030303020204" pitchFamily="34" charset="0"/>
              </a:rPr>
              <a:t>Non-profits</a:t>
            </a:r>
          </a:p>
          <a:p>
            <a:pPr marL="0" indent="0">
              <a:lnSpc>
                <a:spcPct val="100000"/>
              </a:lnSpc>
              <a:buNone/>
            </a:pPr>
            <a:endParaRPr lang="en-US" dirty="0">
              <a:latin typeface="Candara" panose="020E0502030303020204" pitchFamily="34" charset="0"/>
            </a:endParaRP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2</a:t>
            </a:fld>
            <a:endParaRPr lang="en-US"/>
          </a:p>
        </p:txBody>
      </p:sp>
    </p:spTree>
    <p:extLst>
      <p:ext uri="{BB962C8B-B14F-4D97-AF65-F5344CB8AC3E}">
        <p14:creationId xmlns:p14="http://schemas.microsoft.com/office/powerpoint/2010/main" val="279492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13FFE2-6D43-2841-80C0-51D155CED495}"/>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40A64E-A4A1-5947-A01E-3EACBA78ED1A}"/>
              </a:ext>
            </a:extLst>
          </p:cNvPr>
          <p:cNvSpPr>
            <a:spLocks noGrp="1"/>
          </p:cNvSpPr>
          <p:nvPr>
            <p:ph type="title"/>
          </p:nvPr>
        </p:nvSpPr>
        <p:spPr>
          <a:xfrm>
            <a:off x="338667" y="32786"/>
            <a:ext cx="11252200" cy="1325563"/>
          </a:xfrm>
        </p:spPr>
        <p:txBody>
          <a:bodyPr>
            <a:normAutofit/>
          </a:bodyPr>
          <a:lstStyle/>
          <a:p>
            <a:r>
              <a:rPr lang="en-US" altLang="en-US" sz="4200" b="1" dirty="0">
                <a:solidFill>
                  <a:schemeClr val="bg1"/>
                </a:solidFill>
                <a:latin typeface="Georgia Pro Cond Black" panose="02040A06050405020203" pitchFamily="18" charset="0"/>
              </a:rPr>
              <a:t>Nation’s Health Dollar (2017) - Revenues</a:t>
            </a:r>
            <a:endParaRPr lang="en-US" sz="4200"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EB8B01EF-7E6F-9842-994C-9205E1F0FD71}"/>
              </a:ext>
            </a:extLst>
          </p:cNvPr>
          <p:cNvSpPr>
            <a:spLocks noGrp="1"/>
          </p:cNvSpPr>
          <p:nvPr>
            <p:ph type="sldNum" sz="quarter" idx="12"/>
          </p:nvPr>
        </p:nvSpPr>
        <p:spPr/>
        <p:txBody>
          <a:bodyPr/>
          <a:lstStyle/>
          <a:p>
            <a:fld id="{3F271D21-0A3C-FD4D-8DCA-12EF790B2B6F}" type="slidenum">
              <a:rPr lang="en-US" smtClean="0"/>
              <a:t>20</a:t>
            </a:fld>
            <a:endParaRPr lang="en-US"/>
          </a:p>
        </p:txBody>
      </p:sp>
      <p:graphicFrame>
        <p:nvGraphicFramePr>
          <p:cNvPr id="5" name="Content Placeholder 4">
            <a:extLst>
              <a:ext uri="{FF2B5EF4-FFF2-40B4-BE49-F238E27FC236}">
                <a16:creationId xmlns:a16="http://schemas.microsoft.com/office/drawing/2014/main" id="{47F03B83-EBA5-754A-849C-C4024E0198C8}"/>
              </a:ext>
            </a:extLst>
          </p:cNvPr>
          <p:cNvGraphicFramePr>
            <a:graphicFrameLocks noGrp="1"/>
          </p:cNvGraphicFramePr>
          <p:nvPr>
            <p:ph idx="1"/>
          </p:nvPr>
        </p:nvGraphicFramePr>
        <p:xfrm>
          <a:off x="539675" y="1320541"/>
          <a:ext cx="11112649" cy="52154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0272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EF31F3-998E-8C47-97D5-C87DB7C2D08D}"/>
              </a:ext>
            </a:extLst>
          </p:cNvPr>
          <p:cNvSpPr/>
          <p:nvPr/>
        </p:nvSpPr>
        <p:spPr>
          <a:xfrm>
            <a:off x="0" y="32785"/>
            <a:ext cx="12192000" cy="1226172"/>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40A64E-A4A1-5947-A01E-3EACBA78ED1A}"/>
              </a:ext>
            </a:extLst>
          </p:cNvPr>
          <p:cNvSpPr>
            <a:spLocks noGrp="1"/>
          </p:cNvSpPr>
          <p:nvPr>
            <p:ph type="title"/>
          </p:nvPr>
        </p:nvSpPr>
        <p:spPr>
          <a:xfrm>
            <a:off x="198967" y="11175"/>
            <a:ext cx="11794066" cy="1325563"/>
          </a:xfrm>
        </p:spPr>
        <p:txBody>
          <a:bodyPr>
            <a:normAutofit/>
          </a:bodyPr>
          <a:lstStyle/>
          <a:p>
            <a:r>
              <a:rPr lang="en-US" altLang="en-US" sz="4000" b="1" dirty="0">
                <a:solidFill>
                  <a:schemeClr val="bg1"/>
                </a:solidFill>
                <a:latin typeface="Georgia Pro Cond Black" panose="02040A06050405020203" pitchFamily="18" charset="0"/>
              </a:rPr>
              <a:t>Nation’s Health Dollar (2017) - Expenditures</a:t>
            </a:r>
            <a:endParaRPr lang="en-US" sz="4000" dirty="0">
              <a:solidFill>
                <a:schemeClr val="bg1"/>
              </a:solidFill>
              <a:latin typeface="Georgia Pro Cond Black" panose="02040A06050405020203" pitchFamily="18" charset="0"/>
            </a:endParaRPr>
          </a:p>
        </p:txBody>
      </p:sp>
      <p:sp>
        <p:nvSpPr>
          <p:cNvPr id="4" name="Slide Number Placeholder 3">
            <a:extLst>
              <a:ext uri="{FF2B5EF4-FFF2-40B4-BE49-F238E27FC236}">
                <a16:creationId xmlns:a16="http://schemas.microsoft.com/office/drawing/2014/main" id="{EB8B01EF-7E6F-9842-994C-9205E1F0FD71}"/>
              </a:ext>
            </a:extLst>
          </p:cNvPr>
          <p:cNvSpPr>
            <a:spLocks noGrp="1"/>
          </p:cNvSpPr>
          <p:nvPr>
            <p:ph type="sldNum" sz="quarter" idx="12"/>
          </p:nvPr>
        </p:nvSpPr>
        <p:spPr/>
        <p:txBody>
          <a:bodyPr/>
          <a:lstStyle/>
          <a:p>
            <a:fld id="{3F271D21-0A3C-FD4D-8DCA-12EF790B2B6F}" type="slidenum">
              <a:rPr lang="en-US" smtClean="0"/>
              <a:t>21</a:t>
            </a:fld>
            <a:endParaRPr lang="en-US"/>
          </a:p>
        </p:txBody>
      </p:sp>
      <p:graphicFrame>
        <p:nvGraphicFramePr>
          <p:cNvPr id="6" name="Chart 5">
            <a:extLst>
              <a:ext uri="{FF2B5EF4-FFF2-40B4-BE49-F238E27FC236}">
                <a16:creationId xmlns:a16="http://schemas.microsoft.com/office/drawing/2014/main" id="{55C5CEFB-ABB0-0343-B19B-1F632627DA91}"/>
              </a:ext>
            </a:extLst>
          </p:cNvPr>
          <p:cNvGraphicFramePr>
            <a:graphicFrameLocks noGrp="1"/>
          </p:cNvGraphicFramePr>
          <p:nvPr>
            <p:extLst>
              <p:ext uri="{D42A27DB-BD31-4B8C-83A1-F6EECF244321}">
                <p14:modId xmlns:p14="http://schemas.microsoft.com/office/powerpoint/2010/main" val="2691521013"/>
              </p:ext>
            </p:extLst>
          </p:nvPr>
        </p:nvGraphicFramePr>
        <p:xfrm>
          <a:off x="1949751" y="1064607"/>
          <a:ext cx="7861905" cy="54743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1347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E04547-4872-1349-A101-5DCA7EBC8299}"/>
              </a:ext>
            </a:extLst>
          </p:cNvPr>
          <p:cNvSpPr/>
          <p:nvPr/>
        </p:nvSpPr>
        <p:spPr>
          <a:xfrm>
            <a:off x="0" y="32785"/>
            <a:ext cx="12192000" cy="981927"/>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293B04-DEEE-BC4D-8330-BAD4B7663C68}"/>
              </a:ext>
            </a:extLst>
          </p:cNvPr>
          <p:cNvSpPr>
            <a:spLocks noGrp="1"/>
          </p:cNvSpPr>
          <p:nvPr>
            <p:ph type="title"/>
          </p:nvPr>
        </p:nvSpPr>
        <p:spPr>
          <a:xfrm>
            <a:off x="741382" y="136525"/>
            <a:ext cx="10515600" cy="906967"/>
          </a:xfrm>
        </p:spPr>
        <p:txBody>
          <a:bodyPr>
            <a:normAutofit/>
          </a:bodyPr>
          <a:lstStyle/>
          <a:p>
            <a:r>
              <a:rPr lang="en-US" sz="4200" b="1" dirty="0">
                <a:solidFill>
                  <a:schemeClr val="bg1"/>
                </a:solidFill>
                <a:latin typeface="Georgia Pro Cond Black" panose="02040A06050405020203" pitchFamily="18" charset="0"/>
              </a:rPr>
              <a:t>Nonprofit Organizations</a:t>
            </a:r>
          </a:p>
        </p:txBody>
      </p:sp>
      <p:sp>
        <p:nvSpPr>
          <p:cNvPr id="3" name="Content Placeholder 2">
            <a:extLst>
              <a:ext uri="{FF2B5EF4-FFF2-40B4-BE49-F238E27FC236}">
                <a16:creationId xmlns:a16="http://schemas.microsoft.com/office/drawing/2014/main" id="{8BFA2953-36C7-6343-B000-D977FC313E86}"/>
              </a:ext>
            </a:extLst>
          </p:cNvPr>
          <p:cNvSpPr>
            <a:spLocks noGrp="1"/>
          </p:cNvSpPr>
          <p:nvPr>
            <p:ph idx="1"/>
          </p:nvPr>
        </p:nvSpPr>
        <p:spPr>
          <a:xfrm>
            <a:off x="838200" y="1194099"/>
            <a:ext cx="10515600" cy="4982864"/>
          </a:xfrm>
        </p:spPr>
        <p:txBody>
          <a:bodyPr>
            <a:normAutofit/>
          </a:bodyPr>
          <a:lstStyle/>
          <a:p>
            <a:pPr>
              <a:lnSpc>
                <a:spcPct val="100000"/>
              </a:lnSpc>
              <a:spcBef>
                <a:spcPts val="1200"/>
              </a:spcBef>
              <a:spcAft>
                <a:spcPts val="600"/>
              </a:spcAft>
            </a:pPr>
            <a:r>
              <a:rPr lang="en-US" dirty="0">
                <a:latin typeface="Candara" panose="020E0502030303020204" pitchFamily="34" charset="0"/>
              </a:rPr>
              <a:t>There are more than 1.5 million nonprofit organizations registered in the U.S.  (National Center for Charitable Statistics)</a:t>
            </a:r>
          </a:p>
          <a:p>
            <a:pPr>
              <a:lnSpc>
                <a:spcPct val="100000"/>
              </a:lnSpc>
              <a:spcBef>
                <a:spcPts val="1200"/>
              </a:spcBef>
              <a:spcAft>
                <a:spcPts val="600"/>
              </a:spcAft>
            </a:pPr>
            <a:r>
              <a:rPr lang="en-US" sz="2800" dirty="0">
                <a:latin typeface="Candara" panose="020E0502030303020204" pitchFamily="34" charset="0"/>
              </a:rPr>
              <a:t>Public charities (70%), private foundations, chambers of commerce, fraternal organizations and civil leagues  </a:t>
            </a:r>
            <a:endParaRPr lang="en-US" dirty="0">
              <a:latin typeface="Candara" panose="020E0502030303020204" pitchFamily="34" charset="0"/>
            </a:endParaRPr>
          </a:p>
          <a:p>
            <a:pPr>
              <a:lnSpc>
                <a:spcPct val="100000"/>
              </a:lnSpc>
              <a:spcBef>
                <a:spcPts val="1200"/>
              </a:spcBef>
              <a:spcAft>
                <a:spcPts val="600"/>
              </a:spcAft>
            </a:pPr>
            <a:r>
              <a:rPr lang="en-US" dirty="0">
                <a:latin typeface="Candara" panose="020E0502030303020204" pitchFamily="34" charset="0"/>
              </a:rPr>
              <a:t>Compose 5.4 percent of the country’s GDP</a:t>
            </a:r>
          </a:p>
          <a:p>
            <a:pPr>
              <a:lnSpc>
                <a:spcPct val="100000"/>
              </a:lnSpc>
              <a:spcBef>
                <a:spcPts val="1200"/>
              </a:spcBef>
              <a:spcAft>
                <a:spcPts val="600"/>
              </a:spcAft>
            </a:pPr>
            <a:r>
              <a:rPr lang="en-US" dirty="0">
                <a:latin typeface="Candara" panose="020E0502030303020204" pitchFamily="34" charset="0"/>
              </a:rPr>
              <a:t>Are exempt from most forms of taxation at the federal, state, and local level</a:t>
            </a:r>
          </a:p>
        </p:txBody>
      </p:sp>
      <p:sp>
        <p:nvSpPr>
          <p:cNvPr id="4" name="Slide Number Placeholder 3">
            <a:extLst>
              <a:ext uri="{FF2B5EF4-FFF2-40B4-BE49-F238E27FC236}">
                <a16:creationId xmlns:a16="http://schemas.microsoft.com/office/drawing/2014/main" id="{658C1E24-5921-4A40-BC2F-CF84ED183310}"/>
              </a:ext>
            </a:extLst>
          </p:cNvPr>
          <p:cNvSpPr>
            <a:spLocks noGrp="1"/>
          </p:cNvSpPr>
          <p:nvPr>
            <p:ph type="sldNum" sz="quarter" idx="12"/>
          </p:nvPr>
        </p:nvSpPr>
        <p:spPr/>
        <p:txBody>
          <a:bodyPr/>
          <a:lstStyle/>
          <a:p>
            <a:fld id="{3F271D21-0A3C-FD4D-8DCA-12EF790B2B6F}" type="slidenum">
              <a:rPr lang="en-US" smtClean="0"/>
              <a:t>22</a:t>
            </a:fld>
            <a:endParaRPr lang="en-US"/>
          </a:p>
        </p:txBody>
      </p:sp>
    </p:spTree>
    <p:extLst>
      <p:ext uri="{BB962C8B-B14F-4D97-AF65-F5344CB8AC3E}">
        <p14:creationId xmlns:p14="http://schemas.microsoft.com/office/powerpoint/2010/main" val="571957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108FAB6-29D2-3B4D-86F8-0B2EBCF89E7E}"/>
              </a:ext>
            </a:extLst>
          </p:cNvPr>
          <p:cNvSpPr/>
          <p:nvPr/>
        </p:nvSpPr>
        <p:spPr>
          <a:xfrm>
            <a:off x="0" y="32785"/>
            <a:ext cx="12192000" cy="981927"/>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293B04-DEEE-BC4D-8330-BAD4B7663C68}"/>
              </a:ext>
            </a:extLst>
          </p:cNvPr>
          <p:cNvSpPr>
            <a:spLocks noGrp="1"/>
          </p:cNvSpPr>
          <p:nvPr>
            <p:ph type="title"/>
          </p:nvPr>
        </p:nvSpPr>
        <p:spPr>
          <a:xfrm>
            <a:off x="741382" y="136525"/>
            <a:ext cx="10515600" cy="906967"/>
          </a:xfrm>
        </p:spPr>
        <p:txBody>
          <a:bodyPr>
            <a:normAutofit/>
          </a:bodyPr>
          <a:lstStyle/>
          <a:p>
            <a:r>
              <a:rPr lang="en-US" sz="4200" b="1" dirty="0">
                <a:solidFill>
                  <a:schemeClr val="bg1"/>
                </a:solidFill>
                <a:latin typeface="Georgia Pro Cond Black" panose="02040A06050405020203" pitchFamily="18" charset="0"/>
              </a:rPr>
              <a:t>Nonprofit Organizations</a:t>
            </a:r>
          </a:p>
        </p:txBody>
      </p:sp>
      <p:sp>
        <p:nvSpPr>
          <p:cNvPr id="3" name="Content Placeholder 2">
            <a:extLst>
              <a:ext uri="{FF2B5EF4-FFF2-40B4-BE49-F238E27FC236}">
                <a16:creationId xmlns:a16="http://schemas.microsoft.com/office/drawing/2014/main" id="{8BFA2953-36C7-6343-B000-D977FC313E86}"/>
              </a:ext>
            </a:extLst>
          </p:cNvPr>
          <p:cNvSpPr>
            <a:spLocks noGrp="1"/>
          </p:cNvSpPr>
          <p:nvPr>
            <p:ph idx="1"/>
          </p:nvPr>
        </p:nvSpPr>
        <p:spPr>
          <a:xfrm>
            <a:off x="741382" y="1891416"/>
            <a:ext cx="10515600" cy="3208568"/>
          </a:xfrm>
        </p:spPr>
        <p:txBody>
          <a:bodyPr>
            <a:normAutofit/>
          </a:bodyPr>
          <a:lstStyle/>
          <a:p>
            <a:r>
              <a:rPr lang="en-US" b="1" dirty="0">
                <a:latin typeface="Candara" panose="020E0502030303020204" pitchFamily="34" charset="0"/>
              </a:rPr>
              <a:t>Revenues: </a:t>
            </a:r>
            <a:r>
              <a:rPr lang="en-US" dirty="0">
                <a:latin typeface="Candara" panose="020E0502030303020204" pitchFamily="34" charset="0"/>
              </a:rPr>
              <a:t>Come from donations, grants, contracts for services, or the sale of good and services</a:t>
            </a:r>
          </a:p>
          <a:p>
            <a:endParaRPr lang="en-US" dirty="0">
              <a:latin typeface="Candara" panose="020E0502030303020204" pitchFamily="34" charset="0"/>
            </a:endParaRPr>
          </a:p>
          <a:p>
            <a:r>
              <a:rPr lang="en-US" b="1" dirty="0">
                <a:latin typeface="Candara" panose="020E0502030303020204" pitchFamily="34" charset="0"/>
              </a:rPr>
              <a:t>Expenditures:</a:t>
            </a:r>
            <a:r>
              <a:rPr lang="en-US" dirty="0">
                <a:latin typeface="Candara" panose="020E0502030303020204" pitchFamily="34" charset="0"/>
              </a:rPr>
              <a:t> Operations and capital improvements</a:t>
            </a:r>
          </a:p>
        </p:txBody>
      </p:sp>
      <p:sp>
        <p:nvSpPr>
          <p:cNvPr id="4" name="Slide Number Placeholder 3">
            <a:extLst>
              <a:ext uri="{FF2B5EF4-FFF2-40B4-BE49-F238E27FC236}">
                <a16:creationId xmlns:a16="http://schemas.microsoft.com/office/drawing/2014/main" id="{658C1E24-5921-4A40-BC2F-CF84ED183310}"/>
              </a:ext>
            </a:extLst>
          </p:cNvPr>
          <p:cNvSpPr>
            <a:spLocks noGrp="1"/>
          </p:cNvSpPr>
          <p:nvPr>
            <p:ph type="sldNum" sz="quarter" idx="12"/>
          </p:nvPr>
        </p:nvSpPr>
        <p:spPr/>
        <p:txBody>
          <a:bodyPr/>
          <a:lstStyle/>
          <a:p>
            <a:fld id="{3F271D21-0A3C-FD4D-8DCA-12EF790B2B6F}" type="slidenum">
              <a:rPr lang="en-US" smtClean="0"/>
              <a:t>23</a:t>
            </a:fld>
            <a:endParaRPr lang="en-US"/>
          </a:p>
        </p:txBody>
      </p:sp>
    </p:spTree>
    <p:extLst>
      <p:ext uri="{BB962C8B-B14F-4D97-AF65-F5344CB8AC3E}">
        <p14:creationId xmlns:p14="http://schemas.microsoft.com/office/powerpoint/2010/main" val="104281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8E266D-D3B2-2849-83FE-07E091E09867}"/>
              </a:ext>
            </a:extLst>
          </p:cNvPr>
          <p:cNvSpPr/>
          <p:nvPr/>
        </p:nvSpPr>
        <p:spPr>
          <a:xfrm>
            <a:off x="0" y="32784"/>
            <a:ext cx="12192000" cy="1592815"/>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2" name="Rectangle 2">
            <a:extLst>
              <a:ext uri="{FF2B5EF4-FFF2-40B4-BE49-F238E27FC236}">
                <a16:creationId xmlns:a16="http://schemas.microsoft.com/office/drawing/2014/main" id="{6433EB7A-A69A-7949-A8FB-0E6C162E261C}"/>
              </a:ext>
            </a:extLst>
          </p:cNvPr>
          <p:cNvSpPr>
            <a:spLocks noGrp="1" noChangeArrowheads="1"/>
          </p:cNvSpPr>
          <p:nvPr>
            <p:ph type="title"/>
          </p:nvPr>
        </p:nvSpPr>
        <p:spPr>
          <a:xfrm>
            <a:off x="467139" y="180872"/>
            <a:ext cx="11411594" cy="1325563"/>
          </a:xfrm>
        </p:spPr>
        <p:txBody>
          <a:bodyPr>
            <a:normAutofit/>
          </a:bodyPr>
          <a:lstStyle/>
          <a:p>
            <a:pPr eaLnBrk="1" hangingPunct="1">
              <a:defRPr/>
            </a:pPr>
            <a:r>
              <a:rPr lang="en-US" sz="4200" b="1" dirty="0">
                <a:solidFill>
                  <a:schemeClr val="bg1"/>
                </a:solidFill>
                <a:latin typeface="Georgia Pro Cond Black" panose="02040A06050405020203" pitchFamily="18" charset="0"/>
              </a:rPr>
              <a:t>Contributions to NFP Organizations</a:t>
            </a:r>
            <a:br>
              <a:rPr lang="en-US" sz="4200" b="1" dirty="0">
                <a:solidFill>
                  <a:schemeClr val="bg1"/>
                </a:solidFill>
                <a:latin typeface="Georgia Pro Cond Black" panose="02040A06050405020203" pitchFamily="18" charset="0"/>
              </a:rPr>
            </a:br>
            <a:r>
              <a:rPr lang="en-US" sz="4200" b="1" dirty="0">
                <a:solidFill>
                  <a:schemeClr val="bg1"/>
                </a:solidFill>
                <a:latin typeface="Georgia Pro Cond Black" panose="02040A06050405020203" pitchFamily="18" charset="0"/>
              </a:rPr>
              <a:t>by Source, 2013</a:t>
            </a:r>
          </a:p>
        </p:txBody>
      </p:sp>
      <p:sp>
        <p:nvSpPr>
          <p:cNvPr id="26627" name="Slide Number Placeholder 5">
            <a:extLst>
              <a:ext uri="{FF2B5EF4-FFF2-40B4-BE49-F238E27FC236}">
                <a16:creationId xmlns:a16="http://schemas.microsoft.com/office/drawing/2014/main" id="{E57DF32F-37FE-1D4F-9BB9-990A936D5AD3}"/>
              </a:ext>
            </a:extLst>
          </p:cNvPr>
          <p:cNvSpPr>
            <a:spLocks noGrp="1"/>
          </p:cNvSpPr>
          <p:nvPr>
            <p:ph type="sldNum"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a:t>
            </a:r>
          </a:p>
        </p:txBody>
      </p:sp>
      <p:sp>
        <p:nvSpPr>
          <p:cNvPr id="26628" name="Rectangle 3">
            <a:extLst>
              <a:ext uri="{FF2B5EF4-FFF2-40B4-BE49-F238E27FC236}">
                <a16:creationId xmlns:a16="http://schemas.microsoft.com/office/drawing/2014/main" id="{1CE855D5-10A1-884F-A068-BB3C141EF89B}"/>
              </a:ext>
            </a:extLst>
          </p:cNvPr>
          <p:cNvSpPr>
            <a:spLocks noChangeArrowheads="1"/>
          </p:cNvSpPr>
          <p:nvPr/>
        </p:nvSpPr>
        <p:spPr bwMode="auto">
          <a:xfrm>
            <a:off x="1524001" y="974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6629" name="Rectangle 5">
            <a:extLst>
              <a:ext uri="{FF2B5EF4-FFF2-40B4-BE49-F238E27FC236}">
                <a16:creationId xmlns:a16="http://schemas.microsoft.com/office/drawing/2014/main" id="{67DDFF58-ECB0-1843-B87C-2DD17447461F}"/>
              </a:ext>
            </a:extLst>
          </p:cNvPr>
          <p:cNvSpPr>
            <a:spLocks noChangeArrowheads="1"/>
          </p:cNvSpPr>
          <p:nvPr/>
        </p:nvSpPr>
        <p:spPr bwMode="auto">
          <a:xfrm>
            <a:off x="1524001" y="7169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8" name="Chart 7">
            <a:extLst>
              <a:ext uri="{FF2B5EF4-FFF2-40B4-BE49-F238E27FC236}">
                <a16:creationId xmlns:a16="http://schemas.microsoft.com/office/drawing/2014/main" id="{5C6C4E87-5267-9A4A-9564-D71D8D61B5BD}"/>
              </a:ext>
            </a:extLst>
          </p:cNvPr>
          <p:cNvGraphicFramePr>
            <a:graphicFrameLocks noGrp="1"/>
          </p:cNvGraphicFramePr>
          <p:nvPr/>
        </p:nvGraphicFramePr>
        <p:xfrm>
          <a:off x="2438400" y="1524000"/>
          <a:ext cx="7258050" cy="47434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94E4FB8E-92C8-7E47-BC16-8EAC3C43AFDC}"/>
              </a:ext>
            </a:extLst>
          </p:cNvPr>
          <p:cNvGraphicFramePr>
            <a:graphicFrameLocks noGrp="1"/>
          </p:cNvGraphicFramePr>
          <p:nvPr/>
        </p:nvGraphicFramePr>
        <p:xfrm>
          <a:off x="1850315" y="1371600"/>
          <a:ext cx="8246185" cy="5222838"/>
        </p:xfrm>
        <a:graphic>
          <a:graphicData uri="http://schemas.openxmlformats.org/drawingml/2006/chart">
            <c:chart xmlns:c="http://schemas.openxmlformats.org/drawingml/2006/chart" xmlns:r="http://schemas.openxmlformats.org/officeDocument/2006/relationships" r:id="rId4"/>
          </a:graphicData>
        </a:graphic>
      </p:graphicFrame>
      <p:sp>
        <p:nvSpPr>
          <p:cNvPr id="26632" name="Footer Placeholder 1">
            <a:extLst>
              <a:ext uri="{FF2B5EF4-FFF2-40B4-BE49-F238E27FC236}">
                <a16:creationId xmlns:a16="http://schemas.microsoft.com/office/drawing/2014/main" id="{80628F0F-2FE9-0C4A-A5F2-CB9135969E76}"/>
              </a:ext>
            </a:extLst>
          </p:cNvPr>
          <p:cNvSpPr>
            <a:spLocks noGrp="1"/>
          </p:cNvSpPr>
          <p:nvPr>
            <p:ph type="ftr" sz="quarter" idx="4294967295"/>
          </p:nvPr>
        </p:nvSpPr>
        <p:spPr bwMode="auto">
          <a:xfrm>
            <a:off x="2095500" y="6321220"/>
            <a:ext cx="9893509" cy="2244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dirty="0">
                <a:solidFill>
                  <a:srgbClr val="000000"/>
                </a:solidFill>
                <a:latin typeface="Times New Roman" panose="02020603050405020304" pitchFamily="18" charset="0"/>
              </a:rPr>
              <a:t>Financial Management For Public, Health, And Not-For-Profit Organizations, 5th Ed. © Sage CQ 2016</a:t>
            </a:r>
          </a:p>
        </p:txBody>
      </p:sp>
    </p:spTree>
    <p:extLst>
      <p:ext uri="{BB962C8B-B14F-4D97-AF65-F5344CB8AC3E}">
        <p14:creationId xmlns:p14="http://schemas.microsoft.com/office/powerpoint/2010/main" val="2375435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A21ECB-6696-F44D-97AC-DC7DD1F2FEC2}"/>
              </a:ext>
            </a:extLst>
          </p:cNvPr>
          <p:cNvSpPr/>
          <p:nvPr/>
        </p:nvSpPr>
        <p:spPr>
          <a:xfrm>
            <a:off x="0" y="32785"/>
            <a:ext cx="12192000" cy="1561735"/>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96" name="Rectangle 2">
            <a:extLst>
              <a:ext uri="{FF2B5EF4-FFF2-40B4-BE49-F238E27FC236}">
                <a16:creationId xmlns:a16="http://schemas.microsoft.com/office/drawing/2014/main" id="{DDCD45EC-0EE7-2C42-8848-A2E498B68B9E}"/>
              </a:ext>
            </a:extLst>
          </p:cNvPr>
          <p:cNvSpPr>
            <a:spLocks noGrp="1" noChangeArrowheads="1"/>
          </p:cNvSpPr>
          <p:nvPr>
            <p:ph type="title"/>
          </p:nvPr>
        </p:nvSpPr>
        <p:spPr>
          <a:xfrm>
            <a:off x="441065" y="183621"/>
            <a:ext cx="11048102" cy="1229394"/>
          </a:xfrm>
        </p:spPr>
        <p:txBody>
          <a:bodyPr>
            <a:noAutofit/>
          </a:bodyPr>
          <a:lstStyle/>
          <a:p>
            <a:pPr eaLnBrk="1" hangingPunct="1">
              <a:defRPr/>
            </a:pPr>
            <a:r>
              <a:rPr lang="en-US" sz="4200" b="1" dirty="0">
                <a:solidFill>
                  <a:schemeClr val="bg1"/>
                </a:solidFill>
                <a:latin typeface="Georgia Pro Cond Black" panose="02040A06050405020203" pitchFamily="18" charset="0"/>
              </a:rPr>
              <a:t>Contributions to NFP Organizations</a:t>
            </a:r>
            <a:br>
              <a:rPr lang="en-US" sz="4200" b="1" dirty="0">
                <a:solidFill>
                  <a:schemeClr val="bg1"/>
                </a:solidFill>
                <a:latin typeface="Georgia Pro Cond Black" panose="02040A06050405020203" pitchFamily="18" charset="0"/>
              </a:rPr>
            </a:br>
            <a:r>
              <a:rPr lang="en-US" sz="4200" b="1" dirty="0">
                <a:solidFill>
                  <a:schemeClr val="bg1"/>
                </a:solidFill>
                <a:latin typeface="Georgia Pro Cond Black" panose="02040A06050405020203" pitchFamily="18" charset="0"/>
              </a:rPr>
              <a:t>by Type of Recipient Organization, 2013</a:t>
            </a:r>
          </a:p>
        </p:txBody>
      </p:sp>
      <p:sp>
        <p:nvSpPr>
          <p:cNvPr id="28675" name="Slide Number Placeholder 5">
            <a:extLst>
              <a:ext uri="{FF2B5EF4-FFF2-40B4-BE49-F238E27FC236}">
                <a16:creationId xmlns:a16="http://schemas.microsoft.com/office/drawing/2014/main" id="{F38C7E3F-CDAE-0041-8874-8489BC7A5385}"/>
              </a:ext>
            </a:extLst>
          </p:cNvPr>
          <p:cNvSpPr>
            <a:spLocks noGrp="1"/>
          </p:cNvSpPr>
          <p:nvPr>
            <p:ph type="sldNum" sz="quarter" idx="10"/>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a:t>
            </a:r>
          </a:p>
        </p:txBody>
      </p:sp>
      <p:sp>
        <p:nvSpPr>
          <p:cNvPr id="28676" name="Rectangle 3">
            <a:extLst>
              <a:ext uri="{FF2B5EF4-FFF2-40B4-BE49-F238E27FC236}">
                <a16:creationId xmlns:a16="http://schemas.microsoft.com/office/drawing/2014/main" id="{E928D0BC-02CE-0741-AA84-BAE82913CC37}"/>
              </a:ext>
            </a:extLst>
          </p:cNvPr>
          <p:cNvSpPr>
            <a:spLocks noChangeArrowheads="1"/>
          </p:cNvSpPr>
          <p:nvPr/>
        </p:nvSpPr>
        <p:spPr bwMode="auto">
          <a:xfrm>
            <a:off x="1524001" y="9740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8677" name="Rectangle 5">
            <a:extLst>
              <a:ext uri="{FF2B5EF4-FFF2-40B4-BE49-F238E27FC236}">
                <a16:creationId xmlns:a16="http://schemas.microsoft.com/office/drawing/2014/main" id="{5402EB5A-EA14-2A45-B5DD-93173A82DC4A}"/>
              </a:ext>
            </a:extLst>
          </p:cNvPr>
          <p:cNvSpPr>
            <a:spLocks noChangeArrowheads="1"/>
          </p:cNvSpPr>
          <p:nvPr/>
        </p:nvSpPr>
        <p:spPr bwMode="auto">
          <a:xfrm>
            <a:off x="1524001" y="7169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9" name="Chart 8">
            <a:extLst>
              <a:ext uri="{FF2B5EF4-FFF2-40B4-BE49-F238E27FC236}">
                <a16:creationId xmlns:a16="http://schemas.microsoft.com/office/drawing/2014/main" id="{78060E0E-1313-F446-B44C-87C359C6510A}"/>
              </a:ext>
            </a:extLst>
          </p:cNvPr>
          <p:cNvGraphicFramePr>
            <a:graphicFrameLocks noGrp="1"/>
          </p:cNvGraphicFramePr>
          <p:nvPr/>
        </p:nvGraphicFramePr>
        <p:xfrm>
          <a:off x="2209800" y="1594520"/>
          <a:ext cx="8153400" cy="52634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0D6B74C-749B-8F40-8E8B-3A8226A34879}"/>
              </a:ext>
            </a:extLst>
          </p:cNvPr>
          <p:cNvGraphicFramePr>
            <a:graphicFrameLocks noGrp="1"/>
          </p:cNvGraphicFramePr>
          <p:nvPr/>
        </p:nvGraphicFramePr>
        <p:xfrm>
          <a:off x="1828800" y="1921934"/>
          <a:ext cx="7625342" cy="4227713"/>
        </p:xfrm>
        <a:graphic>
          <a:graphicData uri="http://schemas.openxmlformats.org/drawingml/2006/chart">
            <c:chart xmlns:c="http://schemas.openxmlformats.org/drawingml/2006/chart" xmlns:r="http://schemas.openxmlformats.org/officeDocument/2006/relationships" r:id="rId4"/>
          </a:graphicData>
        </a:graphic>
      </p:graphicFrame>
      <p:sp>
        <p:nvSpPr>
          <p:cNvPr id="10" name="Footer Placeholder 1">
            <a:extLst>
              <a:ext uri="{FF2B5EF4-FFF2-40B4-BE49-F238E27FC236}">
                <a16:creationId xmlns:a16="http://schemas.microsoft.com/office/drawing/2014/main" id="{A89AAAB9-815B-CF45-ADF9-3A046674C3E3}"/>
              </a:ext>
            </a:extLst>
          </p:cNvPr>
          <p:cNvSpPr txBox="1">
            <a:spLocks/>
          </p:cNvSpPr>
          <p:nvPr/>
        </p:nvSpPr>
        <p:spPr bwMode="auto">
          <a:xfrm>
            <a:off x="2095500" y="6321220"/>
            <a:ext cx="9893509" cy="2244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1800" i="1">
                <a:solidFill>
                  <a:srgbClr val="000000"/>
                </a:solidFill>
                <a:latin typeface="Times New Roman" panose="02020603050405020304" pitchFamily="18" charset="0"/>
              </a:rPr>
              <a:t>Financial Management For Public, Health, And Not-For-Profit Organizations, 5th Ed. © Sage CQ 2016</a:t>
            </a:r>
            <a:endParaRPr lang="en-US" altLang="en-US" sz="1800" i="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650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BFB784-3F72-E345-A3F5-F7431379E6F6}"/>
              </a:ext>
            </a:extLst>
          </p:cNvPr>
          <p:cNvSpPr/>
          <p:nvPr/>
        </p:nvSpPr>
        <p:spPr>
          <a:xfrm>
            <a:off x="0" y="30671"/>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19792"/>
            <a:ext cx="10515600" cy="1325563"/>
          </a:xfrm>
        </p:spPr>
        <p:txBody>
          <a:bodyPr>
            <a:normAutofit/>
          </a:bodyPr>
          <a:lstStyle/>
          <a:p>
            <a:r>
              <a:rPr lang="en-US" sz="4200" b="1" dirty="0">
                <a:solidFill>
                  <a:schemeClr val="bg1"/>
                </a:solidFill>
                <a:latin typeface="Georgia Pro Cond Black" panose="02040A06050405020203" pitchFamily="18" charset="0"/>
              </a:rPr>
              <a:t>Financial Management Definition</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10515600" cy="4663473"/>
          </a:xfrm>
        </p:spPr>
        <p:txBody>
          <a:bodyPr/>
          <a:lstStyle/>
          <a:p>
            <a:pPr>
              <a:lnSpc>
                <a:spcPct val="100000"/>
              </a:lnSpc>
            </a:pPr>
            <a:r>
              <a:rPr lang="en-US" dirty="0">
                <a:latin typeface="Candara" panose="020E0502030303020204" pitchFamily="34" charset="0"/>
              </a:rPr>
              <a:t>The part of the management process that focuses on financial information that can be used to improve decision making. </a:t>
            </a:r>
          </a:p>
        </p:txBody>
      </p:sp>
      <p:sp>
        <p:nvSpPr>
          <p:cNvPr id="4" name="TextBox 3">
            <a:extLst>
              <a:ext uri="{FF2B5EF4-FFF2-40B4-BE49-F238E27FC236}">
                <a16:creationId xmlns:a16="http://schemas.microsoft.com/office/drawing/2014/main" id="{BE858E29-6845-AC46-9A40-8C110F9D110D}"/>
              </a:ext>
            </a:extLst>
          </p:cNvPr>
          <p:cNvSpPr txBox="1"/>
          <p:nvPr/>
        </p:nvSpPr>
        <p:spPr>
          <a:xfrm>
            <a:off x="966952" y="2922260"/>
            <a:ext cx="4435365" cy="2369880"/>
          </a:xfrm>
          <a:prstGeom prst="rect">
            <a:avLst/>
          </a:prstGeom>
          <a:noFill/>
        </p:spPr>
        <p:txBody>
          <a:bodyPr wrap="square" rtlCol="0">
            <a:spAutoFit/>
          </a:bodyPr>
          <a:lstStyle/>
          <a:p>
            <a:pPr algn="ctr"/>
            <a:r>
              <a:rPr lang="en-US" sz="2800" b="1" dirty="0">
                <a:solidFill>
                  <a:srgbClr val="002060"/>
                </a:solidFill>
                <a:latin typeface="Candara" panose="020E0502030303020204" pitchFamily="34" charset="0"/>
              </a:rPr>
              <a:t>For-profit</a:t>
            </a:r>
          </a:p>
          <a:p>
            <a:endParaRPr lang="en-US" b="1" dirty="0">
              <a:latin typeface="Candara" panose="020E0502030303020204" pitchFamily="34" charset="0"/>
            </a:endParaRPr>
          </a:p>
          <a:p>
            <a:endParaRPr lang="en-US" b="1" dirty="0">
              <a:latin typeface="Candara" panose="020E0502030303020204" pitchFamily="34" charset="0"/>
            </a:endParaRPr>
          </a:p>
          <a:p>
            <a:r>
              <a:rPr lang="en-US" sz="2800" dirty="0">
                <a:latin typeface="Candara" panose="020E0502030303020204" pitchFamily="34" charset="0"/>
              </a:rPr>
              <a:t>To </a:t>
            </a:r>
            <a:r>
              <a:rPr lang="en-US" sz="2800" b="1" dirty="0">
                <a:latin typeface="Candara" panose="020E0502030303020204" pitchFamily="34" charset="0"/>
              </a:rPr>
              <a:t>maximize</a:t>
            </a:r>
            <a:r>
              <a:rPr lang="en-US" sz="2800" dirty="0">
                <a:latin typeface="Candara" panose="020E0502030303020204" pitchFamily="34" charset="0"/>
              </a:rPr>
              <a:t> the </a:t>
            </a:r>
            <a:r>
              <a:rPr lang="en-US" sz="2800" b="1" dirty="0">
                <a:latin typeface="Candara" panose="020E0502030303020204" pitchFamily="34" charset="0"/>
              </a:rPr>
              <a:t>wealth</a:t>
            </a:r>
            <a:r>
              <a:rPr lang="en-US" sz="2800" dirty="0">
                <a:latin typeface="Candara" panose="020E0502030303020204" pitchFamily="34" charset="0"/>
              </a:rPr>
              <a:t> of the owners of the organization </a:t>
            </a:r>
          </a:p>
        </p:txBody>
      </p:sp>
      <p:sp>
        <p:nvSpPr>
          <p:cNvPr id="6" name="TextBox 5">
            <a:extLst>
              <a:ext uri="{FF2B5EF4-FFF2-40B4-BE49-F238E27FC236}">
                <a16:creationId xmlns:a16="http://schemas.microsoft.com/office/drawing/2014/main" id="{463C3178-FC3E-B74D-A06F-6E1FD3B4EC8E}"/>
              </a:ext>
            </a:extLst>
          </p:cNvPr>
          <p:cNvSpPr txBox="1"/>
          <p:nvPr/>
        </p:nvSpPr>
        <p:spPr>
          <a:xfrm>
            <a:off x="6160376" y="2901623"/>
            <a:ext cx="4435365" cy="2954655"/>
          </a:xfrm>
          <a:prstGeom prst="rect">
            <a:avLst/>
          </a:prstGeom>
          <a:noFill/>
        </p:spPr>
        <p:txBody>
          <a:bodyPr wrap="square" rtlCol="0">
            <a:spAutoFit/>
          </a:bodyPr>
          <a:lstStyle/>
          <a:p>
            <a:pPr algn="ctr"/>
            <a:r>
              <a:rPr lang="en-US" sz="2800" b="1" dirty="0">
                <a:solidFill>
                  <a:srgbClr val="002060"/>
                </a:solidFill>
                <a:latin typeface="Candara" panose="020E0502030303020204" pitchFamily="34" charset="0"/>
              </a:rPr>
              <a:t>Public, health, non-profit organizations</a:t>
            </a:r>
          </a:p>
          <a:p>
            <a:endParaRPr lang="en-US" b="1" dirty="0">
              <a:latin typeface="Candara" panose="020E0502030303020204" pitchFamily="34" charset="0"/>
            </a:endParaRPr>
          </a:p>
          <a:p>
            <a:r>
              <a:rPr lang="en-US" sz="2800" dirty="0">
                <a:latin typeface="Candara" panose="020E0502030303020204" pitchFamily="34" charset="0"/>
              </a:rPr>
              <a:t>To achieve </a:t>
            </a:r>
            <a:r>
              <a:rPr lang="en-US" sz="2800" b="1" dirty="0">
                <a:latin typeface="Candara" panose="020E0502030303020204" pitchFamily="34" charset="0"/>
              </a:rPr>
              <a:t>goals</a:t>
            </a:r>
            <a:r>
              <a:rPr lang="en-US" sz="2800" dirty="0">
                <a:latin typeface="Candara" panose="020E0502030303020204" pitchFamily="34" charset="0"/>
              </a:rPr>
              <a:t> of the organization while maintaining a </a:t>
            </a:r>
            <a:r>
              <a:rPr lang="en-US" sz="2800" b="1" dirty="0">
                <a:latin typeface="Candara" panose="020E0502030303020204" pitchFamily="34" charset="0"/>
              </a:rPr>
              <a:t>satisfactory financial situation</a:t>
            </a:r>
          </a:p>
        </p:txBody>
      </p:sp>
      <p:sp>
        <p:nvSpPr>
          <p:cNvPr id="7" name="Slide Number Placeholder 6">
            <a:extLst>
              <a:ext uri="{FF2B5EF4-FFF2-40B4-BE49-F238E27FC236}">
                <a16:creationId xmlns:a16="http://schemas.microsoft.com/office/drawing/2014/main" id="{D7261E62-013B-9146-A1BD-0B6C3143183E}"/>
              </a:ext>
            </a:extLst>
          </p:cNvPr>
          <p:cNvSpPr>
            <a:spLocks noGrp="1"/>
          </p:cNvSpPr>
          <p:nvPr>
            <p:ph type="sldNum" sz="quarter" idx="12"/>
          </p:nvPr>
        </p:nvSpPr>
        <p:spPr/>
        <p:txBody>
          <a:bodyPr/>
          <a:lstStyle/>
          <a:p>
            <a:fld id="{3F271D21-0A3C-FD4D-8DCA-12EF790B2B6F}" type="slidenum">
              <a:rPr lang="en-US" smtClean="0"/>
              <a:t>3</a:t>
            </a:fld>
            <a:endParaRPr lang="en-US"/>
          </a:p>
        </p:txBody>
      </p:sp>
    </p:spTree>
    <p:extLst>
      <p:ext uri="{BB962C8B-B14F-4D97-AF65-F5344CB8AC3E}">
        <p14:creationId xmlns:p14="http://schemas.microsoft.com/office/powerpoint/2010/main" val="210781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F4CD57-ADD5-6949-82BC-E5196D98CE67}"/>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593834" y="103869"/>
            <a:ext cx="10515600" cy="1325563"/>
          </a:xfrm>
        </p:spPr>
        <p:txBody>
          <a:bodyPr>
            <a:normAutofit/>
          </a:bodyPr>
          <a:lstStyle/>
          <a:p>
            <a:r>
              <a:rPr lang="en-US" sz="4200" b="1" dirty="0">
                <a:solidFill>
                  <a:schemeClr val="bg1"/>
                </a:solidFill>
                <a:latin typeface="Georgia Pro Cond Black" panose="02040A06050405020203" pitchFamily="18" charset="0"/>
              </a:rPr>
              <a:t>Why Financial Management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528399" y="1692877"/>
            <a:ext cx="5257800" cy="4663473"/>
          </a:xfrm>
        </p:spPr>
        <p:txBody>
          <a:bodyPr/>
          <a:lstStyle/>
          <a:p>
            <a:pPr marL="0" indent="0">
              <a:lnSpc>
                <a:spcPct val="100000"/>
              </a:lnSpc>
              <a:buNone/>
            </a:pPr>
            <a:r>
              <a:rPr lang="en-US" b="1" dirty="0">
                <a:latin typeface="Candara" panose="020E0502030303020204" pitchFamily="34" charset="0"/>
              </a:rPr>
              <a:t>Decisions </a:t>
            </a:r>
          </a:p>
          <a:p>
            <a:pPr>
              <a:lnSpc>
                <a:spcPct val="100000"/>
              </a:lnSpc>
            </a:pPr>
            <a:r>
              <a:rPr lang="en-US" dirty="0">
                <a:latin typeface="Candara" panose="020E0502030303020204" pitchFamily="34" charset="0"/>
              </a:rPr>
              <a:t>Earnings to achieve goals</a:t>
            </a:r>
          </a:p>
          <a:p>
            <a:pPr>
              <a:lnSpc>
                <a:spcPct val="100000"/>
              </a:lnSpc>
            </a:pPr>
            <a:r>
              <a:rPr lang="en-US" dirty="0">
                <a:latin typeface="Candara" panose="020E0502030303020204" pitchFamily="34" charset="0"/>
              </a:rPr>
              <a:t>Effectiveness</a:t>
            </a:r>
          </a:p>
          <a:p>
            <a:pPr>
              <a:lnSpc>
                <a:spcPct val="100000"/>
              </a:lnSpc>
            </a:pPr>
            <a:r>
              <a:rPr lang="en-US" dirty="0">
                <a:latin typeface="Candara" panose="020E0502030303020204" pitchFamily="34" charset="0"/>
              </a:rPr>
              <a:t>Efficiency</a:t>
            </a:r>
          </a:p>
        </p:txBody>
      </p:sp>
      <p:sp>
        <p:nvSpPr>
          <p:cNvPr id="7" name="Slide Number Placeholder 6">
            <a:extLst>
              <a:ext uri="{FF2B5EF4-FFF2-40B4-BE49-F238E27FC236}">
                <a16:creationId xmlns:a16="http://schemas.microsoft.com/office/drawing/2014/main" id="{D7261E62-013B-9146-A1BD-0B6C3143183E}"/>
              </a:ext>
            </a:extLst>
          </p:cNvPr>
          <p:cNvSpPr>
            <a:spLocks noGrp="1"/>
          </p:cNvSpPr>
          <p:nvPr>
            <p:ph type="sldNum" sz="quarter" idx="12"/>
          </p:nvPr>
        </p:nvSpPr>
        <p:spPr/>
        <p:txBody>
          <a:bodyPr/>
          <a:lstStyle/>
          <a:p>
            <a:fld id="{3F271D21-0A3C-FD4D-8DCA-12EF790B2B6F}" type="slidenum">
              <a:rPr lang="en-US" smtClean="0"/>
              <a:t>4</a:t>
            </a:fld>
            <a:endParaRPr lang="en-US"/>
          </a:p>
        </p:txBody>
      </p:sp>
      <p:sp>
        <p:nvSpPr>
          <p:cNvPr id="5" name="Content Placeholder 2">
            <a:extLst>
              <a:ext uri="{FF2B5EF4-FFF2-40B4-BE49-F238E27FC236}">
                <a16:creationId xmlns:a16="http://schemas.microsoft.com/office/drawing/2014/main" id="{0CF02951-062F-054B-8FC3-E8711FB3FCA9}"/>
              </a:ext>
            </a:extLst>
          </p:cNvPr>
          <p:cNvSpPr txBox="1">
            <a:spLocks/>
          </p:cNvSpPr>
          <p:nvPr/>
        </p:nvSpPr>
        <p:spPr>
          <a:xfrm>
            <a:off x="6284294" y="1596696"/>
            <a:ext cx="5257800" cy="4663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b="1" dirty="0">
                <a:latin typeface="Candara" panose="020E0502030303020204" pitchFamily="34" charset="0"/>
              </a:rPr>
              <a:t>Profits</a:t>
            </a:r>
            <a:r>
              <a:rPr lang="en-US" dirty="0">
                <a:latin typeface="Candara" panose="020E0502030303020204" pitchFamily="34" charset="0"/>
              </a:rPr>
              <a:t> </a:t>
            </a:r>
          </a:p>
          <a:p>
            <a:pPr>
              <a:lnSpc>
                <a:spcPct val="100000"/>
              </a:lnSpc>
            </a:pPr>
            <a:r>
              <a:rPr lang="en-US" dirty="0">
                <a:latin typeface="Candara" panose="020E0502030303020204" pitchFamily="34" charset="0"/>
              </a:rPr>
              <a:t>Safety margin</a:t>
            </a:r>
          </a:p>
          <a:p>
            <a:pPr>
              <a:lnSpc>
                <a:spcPct val="100000"/>
              </a:lnSpc>
            </a:pPr>
            <a:r>
              <a:rPr lang="en-US" dirty="0">
                <a:latin typeface="Candara" panose="020E0502030303020204" pitchFamily="34" charset="0"/>
              </a:rPr>
              <a:t>Replacement (equipment and facilities)</a:t>
            </a:r>
          </a:p>
          <a:p>
            <a:pPr>
              <a:lnSpc>
                <a:spcPct val="100000"/>
              </a:lnSpc>
            </a:pPr>
            <a:r>
              <a:rPr lang="en-US" dirty="0">
                <a:latin typeface="Candara" panose="020E0502030303020204" pitchFamily="34" charset="0"/>
              </a:rPr>
              <a:t>Expand services</a:t>
            </a:r>
          </a:p>
          <a:p>
            <a:pPr marL="0" indent="0">
              <a:lnSpc>
                <a:spcPct val="100000"/>
              </a:lnSpc>
              <a:buNone/>
            </a:pPr>
            <a:endParaRPr lang="en-US" dirty="0">
              <a:latin typeface="Candara" panose="020E0502030303020204" pitchFamily="34" charset="0"/>
            </a:endParaRPr>
          </a:p>
        </p:txBody>
      </p:sp>
    </p:spTree>
    <p:extLst>
      <p:ext uri="{BB962C8B-B14F-4D97-AF65-F5344CB8AC3E}">
        <p14:creationId xmlns:p14="http://schemas.microsoft.com/office/powerpoint/2010/main" val="245036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33FFE1-7B1A-2742-BC12-B7FA1AC6F18A}"/>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02300" y="58387"/>
            <a:ext cx="10515600" cy="1325563"/>
          </a:xfrm>
        </p:spPr>
        <p:txBody>
          <a:bodyPr>
            <a:normAutofit/>
          </a:bodyPr>
          <a:lstStyle/>
          <a:p>
            <a:r>
              <a:rPr lang="en-US" sz="4200" b="1" dirty="0">
                <a:solidFill>
                  <a:schemeClr val="bg1"/>
                </a:solidFill>
                <a:latin typeface="Georgia Pro Cond Black" panose="02040A06050405020203" pitchFamily="18" charset="0"/>
              </a:rPr>
              <a:t>Financial Management Components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10515600" cy="4663473"/>
          </a:xfrm>
        </p:spPr>
        <p:txBody>
          <a:bodyPr/>
          <a:lstStyle/>
          <a:p>
            <a:pPr>
              <a:lnSpc>
                <a:spcPct val="100000"/>
              </a:lnSpc>
            </a:pPr>
            <a:r>
              <a:rPr lang="en-US" dirty="0">
                <a:latin typeface="Candara" panose="020E0502030303020204" pitchFamily="34" charset="0"/>
              </a:rPr>
              <a:t>The part of the management process that focuses on financial information that can be used to improve decision making. </a:t>
            </a:r>
          </a:p>
        </p:txBody>
      </p:sp>
      <p:sp>
        <p:nvSpPr>
          <p:cNvPr id="4" name="TextBox 3">
            <a:extLst>
              <a:ext uri="{FF2B5EF4-FFF2-40B4-BE49-F238E27FC236}">
                <a16:creationId xmlns:a16="http://schemas.microsoft.com/office/drawing/2014/main" id="{BE858E29-6845-AC46-9A40-8C110F9D110D}"/>
              </a:ext>
            </a:extLst>
          </p:cNvPr>
          <p:cNvSpPr txBox="1"/>
          <p:nvPr/>
        </p:nvSpPr>
        <p:spPr>
          <a:xfrm>
            <a:off x="966952" y="3405213"/>
            <a:ext cx="4435365" cy="523220"/>
          </a:xfrm>
          <a:prstGeom prst="rect">
            <a:avLst/>
          </a:prstGeom>
          <a:noFill/>
        </p:spPr>
        <p:txBody>
          <a:bodyPr wrap="square" rtlCol="0">
            <a:spAutoFit/>
          </a:bodyPr>
          <a:lstStyle/>
          <a:p>
            <a:pPr algn="ctr"/>
            <a:r>
              <a:rPr lang="en-US" sz="2800" b="1" dirty="0">
                <a:latin typeface="Candara" panose="020E0502030303020204" pitchFamily="34" charset="0"/>
              </a:rPr>
              <a:t>Accounting</a:t>
            </a:r>
          </a:p>
        </p:txBody>
      </p:sp>
      <p:sp>
        <p:nvSpPr>
          <p:cNvPr id="6" name="TextBox 5">
            <a:extLst>
              <a:ext uri="{FF2B5EF4-FFF2-40B4-BE49-F238E27FC236}">
                <a16:creationId xmlns:a16="http://schemas.microsoft.com/office/drawing/2014/main" id="{463C3178-FC3E-B74D-A06F-6E1FD3B4EC8E}"/>
              </a:ext>
            </a:extLst>
          </p:cNvPr>
          <p:cNvSpPr txBox="1"/>
          <p:nvPr/>
        </p:nvSpPr>
        <p:spPr>
          <a:xfrm>
            <a:off x="6011786" y="3429000"/>
            <a:ext cx="4435365" cy="523220"/>
          </a:xfrm>
          <a:prstGeom prst="rect">
            <a:avLst/>
          </a:prstGeom>
          <a:noFill/>
        </p:spPr>
        <p:txBody>
          <a:bodyPr wrap="square" rtlCol="0">
            <a:spAutoFit/>
          </a:bodyPr>
          <a:lstStyle/>
          <a:p>
            <a:pPr algn="ctr"/>
            <a:r>
              <a:rPr lang="en-US" sz="2800" b="1" dirty="0">
                <a:latin typeface="Candara" panose="020E0502030303020204" pitchFamily="34" charset="0"/>
              </a:rPr>
              <a:t>Finance (public finance)</a:t>
            </a:r>
          </a:p>
        </p:txBody>
      </p:sp>
      <p:sp>
        <p:nvSpPr>
          <p:cNvPr id="7" name="Slide Number Placeholder 6">
            <a:extLst>
              <a:ext uri="{FF2B5EF4-FFF2-40B4-BE49-F238E27FC236}">
                <a16:creationId xmlns:a16="http://schemas.microsoft.com/office/drawing/2014/main" id="{D7261E62-013B-9146-A1BD-0B6C3143183E}"/>
              </a:ext>
            </a:extLst>
          </p:cNvPr>
          <p:cNvSpPr>
            <a:spLocks noGrp="1"/>
          </p:cNvSpPr>
          <p:nvPr>
            <p:ph type="sldNum" sz="quarter" idx="12"/>
          </p:nvPr>
        </p:nvSpPr>
        <p:spPr/>
        <p:txBody>
          <a:bodyPr/>
          <a:lstStyle/>
          <a:p>
            <a:fld id="{3F271D21-0A3C-FD4D-8DCA-12EF790B2B6F}" type="slidenum">
              <a:rPr lang="en-US" smtClean="0"/>
              <a:t>5</a:t>
            </a:fld>
            <a:endParaRPr lang="en-US"/>
          </a:p>
        </p:txBody>
      </p:sp>
    </p:spTree>
    <p:extLst>
      <p:ext uri="{BB962C8B-B14F-4D97-AF65-F5344CB8AC3E}">
        <p14:creationId xmlns:p14="http://schemas.microsoft.com/office/powerpoint/2010/main" val="115618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80D56B-1BFA-F84B-9BDD-02F1EB7760AD}"/>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Financial Management</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358349"/>
            <a:ext cx="10515600" cy="4663473"/>
          </a:xfrm>
        </p:spPr>
        <p:txBody>
          <a:bodyPr/>
          <a:lstStyle/>
          <a:p>
            <a:pPr marL="0" indent="0">
              <a:lnSpc>
                <a:spcPct val="100000"/>
              </a:lnSpc>
              <a:buNone/>
            </a:pPr>
            <a:endParaRPr lang="en-US" dirty="0">
              <a:latin typeface="Candara" panose="020E0502030303020204" pitchFamily="34" charset="0"/>
            </a:endParaRPr>
          </a:p>
          <a:p>
            <a:pPr>
              <a:lnSpc>
                <a:spcPct val="100000"/>
              </a:lnSpc>
            </a:pPr>
            <a:r>
              <a:rPr lang="en-US" b="1" dirty="0">
                <a:latin typeface="Candara" panose="020E0502030303020204" pitchFamily="34" charset="0"/>
              </a:rPr>
              <a:t>Accounting: </a:t>
            </a:r>
            <a:r>
              <a:rPr lang="en-US" dirty="0">
                <a:latin typeface="Candara" panose="020E0502030303020204" pitchFamily="34" charset="0"/>
              </a:rPr>
              <a:t>Keeping track of the financial status</a:t>
            </a:r>
          </a:p>
          <a:p>
            <a:pPr lvl="1">
              <a:lnSpc>
                <a:spcPct val="100000"/>
              </a:lnSpc>
            </a:pPr>
            <a:r>
              <a:rPr lang="en-US" dirty="0">
                <a:latin typeface="Candara" panose="020E0502030303020204" pitchFamily="34" charset="0"/>
              </a:rPr>
              <a:t>Managerial</a:t>
            </a:r>
          </a:p>
          <a:p>
            <a:pPr lvl="1">
              <a:lnSpc>
                <a:spcPct val="100000"/>
              </a:lnSpc>
            </a:pPr>
            <a:r>
              <a:rPr lang="en-US" dirty="0">
                <a:latin typeface="Candara" panose="020E0502030303020204" pitchFamily="34" charset="0"/>
              </a:rPr>
              <a:t>Financial</a:t>
            </a:r>
          </a:p>
          <a:p>
            <a:pPr marL="457200" lvl="1" indent="0">
              <a:lnSpc>
                <a:spcPct val="100000"/>
              </a:lnSpc>
              <a:buNone/>
            </a:pPr>
            <a:endParaRPr lang="en-US" dirty="0">
              <a:latin typeface="Candara" panose="020E0502030303020204" pitchFamily="34" charset="0"/>
            </a:endParaRPr>
          </a:p>
          <a:p>
            <a:pPr>
              <a:lnSpc>
                <a:spcPct val="100000"/>
              </a:lnSpc>
            </a:pPr>
            <a:r>
              <a:rPr lang="en-US" b="1" dirty="0">
                <a:latin typeface="Candara" panose="020E0502030303020204" pitchFamily="34" charset="0"/>
              </a:rPr>
              <a:t>Finance: </a:t>
            </a:r>
            <a:r>
              <a:rPr lang="en-US" dirty="0">
                <a:latin typeface="Candara" panose="020E0502030303020204" pitchFamily="34" charset="0"/>
              </a:rPr>
              <a:t>The management of alternative sources and uses of resources within an organization </a:t>
            </a:r>
          </a:p>
          <a:p>
            <a:pPr lvl="1">
              <a:lnSpc>
                <a:spcPct val="100000"/>
              </a:lnSpc>
            </a:pPr>
            <a:r>
              <a:rPr lang="en-US" dirty="0">
                <a:latin typeface="Candara" panose="020E0502030303020204" pitchFamily="34" charset="0"/>
              </a:rPr>
              <a:t>Loans</a:t>
            </a:r>
          </a:p>
          <a:p>
            <a:pPr lvl="1">
              <a:lnSpc>
                <a:spcPct val="100000"/>
              </a:lnSpc>
            </a:pPr>
            <a:r>
              <a:rPr lang="en-US" dirty="0">
                <a:latin typeface="Candara" panose="020E0502030303020204" pitchFamily="34" charset="0"/>
              </a:rPr>
              <a:t>Financial Markets – Stocks &amp; Bond Markets</a:t>
            </a:r>
          </a:p>
          <a:p>
            <a:pPr lvl="1">
              <a:lnSpc>
                <a:spcPct val="100000"/>
              </a:lnSpc>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95EF30B6-369A-AA43-A70E-E147E7FD512D}"/>
              </a:ext>
            </a:extLst>
          </p:cNvPr>
          <p:cNvSpPr>
            <a:spLocks noGrp="1"/>
          </p:cNvSpPr>
          <p:nvPr>
            <p:ph type="sldNum" sz="quarter" idx="12"/>
          </p:nvPr>
        </p:nvSpPr>
        <p:spPr/>
        <p:txBody>
          <a:bodyPr/>
          <a:lstStyle/>
          <a:p>
            <a:fld id="{3F271D21-0A3C-FD4D-8DCA-12EF790B2B6F}" type="slidenum">
              <a:rPr lang="en-US" smtClean="0"/>
              <a:t>6</a:t>
            </a:fld>
            <a:endParaRPr lang="en-US"/>
          </a:p>
        </p:txBody>
      </p:sp>
    </p:spTree>
    <p:extLst>
      <p:ext uri="{BB962C8B-B14F-4D97-AF65-F5344CB8AC3E}">
        <p14:creationId xmlns:p14="http://schemas.microsoft.com/office/powerpoint/2010/main" val="4111371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DD2D1A-C70D-2046-BB1A-A78996DDD921}"/>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51959"/>
            <a:ext cx="10515600" cy="1325563"/>
          </a:xfrm>
        </p:spPr>
        <p:txBody>
          <a:bodyPr>
            <a:normAutofit/>
          </a:bodyPr>
          <a:lstStyle/>
          <a:p>
            <a:r>
              <a:rPr lang="en-US" sz="4200" b="1" dirty="0">
                <a:solidFill>
                  <a:schemeClr val="bg1"/>
                </a:solidFill>
                <a:latin typeface="Georgia Pro Cond Black" panose="02040A06050405020203" pitchFamily="18" charset="0"/>
              </a:rPr>
              <a:t>Accounting</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1596697"/>
            <a:ext cx="5257800" cy="4663473"/>
          </a:xfrm>
        </p:spPr>
        <p:txBody>
          <a:bodyPr>
            <a:normAutofit/>
          </a:bodyPr>
          <a:lstStyle/>
          <a:p>
            <a:pPr marL="0" indent="0">
              <a:lnSpc>
                <a:spcPct val="100000"/>
              </a:lnSpc>
              <a:buNone/>
            </a:pPr>
            <a:r>
              <a:rPr lang="en-US" b="1" u="sng" dirty="0">
                <a:latin typeface="Candara" panose="020E0502030303020204" pitchFamily="34" charset="0"/>
              </a:rPr>
              <a:t>Managerial accounting</a:t>
            </a:r>
            <a:r>
              <a:rPr lang="en-US" dirty="0">
                <a:latin typeface="Candara" panose="020E0502030303020204" pitchFamily="34" charset="0"/>
              </a:rPr>
              <a:t> </a:t>
            </a:r>
          </a:p>
          <a:p>
            <a:pPr marL="0" indent="0">
              <a:lnSpc>
                <a:spcPct val="100000"/>
              </a:lnSpc>
              <a:buNone/>
            </a:pPr>
            <a:r>
              <a:rPr lang="en-US" dirty="0">
                <a:latin typeface="Candara" panose="020E0502030303020204" pitchFamily="34" charset="0"/>
              </a:rPr>
              <a:t>The generation of financial information for planning and decision making</a:t>
            </a:r>
          </a:p>
          <a:p>
            <a:pPr>
              <a:lnSpc>
                <a:spcPct val="100000"/>
              </a:lnSpc>
            </a:pPr>
            <a:r>
              <a:rPr lang="en-US" dirty="0">
                <a:latin typeface="Candara" panose="020E0502030303020204" pitchFamily="34" charset="0"/>
              </a:rPr>
              <a:t>Create financial plans</a:t>
            </a:r>
          </a:p>
          <a:p>
            <a:pPr>
              <a:lnSpc>
                <a:spcPct val="100000"/>
              </a:lnSpc>
            </a:pPr>
            <a:r>
              <a:rPr lang="en-US" dirty="0">
                <a:latin typeface="Candara" panose="020E0502030303020204" pitchFamily="34" charset="0"/>
              </a:rPr>
              <a:t>Implementation</a:t>
            </a:r>
          </a:p>
          <a:p>
            <a:pPr>
              <a:lnSpc>
                <a:spcPct val="100000"/>
              </a:lnSpc>
            </a:pPr>
            <a:r>
              <a:rPr lang="en-US" dirty="0">
                <a:latin typeface="Candara" panose="020E0502030303020204" pitchFamily="34" charset="0"/>
              </a:rPr>
              <a:t>Work towards achieving those plans</a:t>
            </a:r>
          </a:p>
          <a:p>
            <a:pPr marL="0" indent="0">
              <a:lnSpc>
                <a:spcPct val="100000"/>
              </a:lnSpc>
              <a:buNone/>
            </a:pP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95EF30B6-369A-AA43-A70E-E147E7FD512D}"/>
              </a:ext>
            </a:extLst>
          </p:cNvPr>
          <p:cNvSpPr>
            <a:spLocks noGrp="1"/>
          </p:cNvSpPr>
          <p:nvPr>
            <p:ph type="sldNum" sz="quarter" idx="12"/>
          </p:nvPr>
        </p:nvSpPr>
        <p:spPr/>
        <p:txBody>
          <a:bodyPr/>
          <a:lstStyle/>
          <a:p>
            <a:fld id="{3F271D21-0A3C-FD4D-8DCA-12EF790B2B6F}" type="slidenum">
              <a:rPr lang="en-US" smtClean="0"/>
              <a:t>7</a:t>
            </a:fld>
            <a:endParaRPr lang="en-US"/>
          </a:p>
        </p:txBody>
      </p:sp>
      <p:sp>
        <p:nvSpPr>
          <p:cNvPr id="6" name="Content Placeholder 2">
            <a:extLst>
              <a:ext uri="{FF2B5EF4-FFF2-40B4-BE49-F238E27FC236}">
                <a16:creationId xmlns:a16="http://schemas.microsoft.com/office/drawing/2014/main" id="{EA5213F9-06ED-1040-B934-FC8DE1818915}"/>
              </a:ext>
            </a:extLst>
          </p:cNvPr>
          <p:cNvSpPr txBox="1">
            <a:spLocks/>
          </p:cNvSpPr>
          <p:nvPr/>
        </p:nvSpPr>
        <p:spPr>
          <a:xfrm>
            <a:off x="6286578" y="1596696"/>
            <a:ext cx="5257800" cy="4663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b="1" u="sng" dirty="0">
                <a:latin typeface="Candara" panose="020E0502030303020204" pitchFamily="34" charset="0"/>
              </a:rPr>
              <a:t>Financial accounting</a:t>
            </a:r>
          </a:p>
          <a:p>
            <a:pPr marL="0" indent="0">
              <a:lnSpc>
                <a:spcPct val="100000"/>
              </a:lnSpc>
              <a:buNone/>
            </a:pPr>
            <a:r>
              <a:rPr lang="en-US" dirty="0">
                <a:latin typeface="Candara" panose="020E0502030303020204" pitchFamily="34" charset="0"/>
              </a:rPr>
              <a:t>A system for tracking and reporting the resources owned and used by an organization</a:t>
            </a:r>
          </a:p>
          <a:p>
            <a:pPr>
              <a:lnSpc>
                <a:spcPct val="100000"/>
              </a:lnSpc>
            </a:pPr>
            <a:r>
              <a:rPr lang="en-US" dirty="0">
                <a:latin typeface="Candara" panose="020E0502030303020204" pitchFamily="34" charset="0"/>
              </a:rPr>
              <a:t>Summarize data</a:t>
            </a:r>
          </a:p>
          <a:p>
            <a:pPr>
              <a:lnSpc>
                <a:spcPct val="100000"/>
              </a:lnSpc>
            </a:pPr>
            <a:r>
              <a:rPr lang="en-US" dirty="0">
                <a:latin typeface="Candara" panose="020E0502030303020204" pitchFamily="34" charset="0"/>
              </a:rPr>
              <a:t>Specific point in time</a:t>
            </a:r>
          </a:p>
          <a:p>
            <a:pPr>
              <a:lnSpc>
                <a:spcPct val="100000"/>
              </a:lnSpc>
            </a:pPr>
            <a:r>
              <a:rPr lang="en-US" dirty="0">
                <a:latin typeface="Candara" panose="020E0502030303020204" pitchFamily="34" charset="0"/>
              </a:rPr>
              <a:t>Reports to interested stakeholders</a:t>
            </a:r>
          </a:p>
        </p:txBody>
      </p:sp>
      <p:sp>
        <p:nvSpPr>
          <p:cNvPr id="4" name="Right Arrow 3">
            <a:extLst>
              <a:ext uri="{FF2B5EF4-FFF2-40B4-BE49-F238E27FC236}">
                <a16:creationId xmlns:a16="http://schemas.microsoft.com/office/drawing/2014/main" id="{46842C73-C250-EC42-9286-3311C5872280}"/>
              </a:ext>
            </a:extLst>
          </p:cNvPr>
          <p:cNvSpPr/>
          <p:nvPr/>
        </p:nvSpPr>
        <p:spPr>
          <a:xfrm>
            <a:off x="2017059" y="5782235"/>
            <a:ext cx="1640541" cy="574115"/>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3156BBBF-6401-4C4B-875B-3AAA98A3FE9C}"/>
              </a:ext>
            </a:extLst>
          </p:cNvPr>
          <p:cNvSpPr/>
          <p:nvPr/>
        </p:nvSpPr>
        <p:spPr>
          <a:xfrm rot="10800000">
            <a:off x="7752229" y="5782235"/>
            <a:ext cx="1640541" cy="574115"/>
          </a:xfrm>
          <a:prstGeom prst="rightArrow">
            <a:avLst/>
          </a:prstGeom>
          <a:solidFill>
            <a:schemeClr val="accent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021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6210DE-DAA8-0B4D-87C8-9B8849AD056E}"/>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28966"/>
            <a:ext cx="10515600" cy="1325563"/>
          </a:xfrm>
        </p:spPr>
        <p:txBody>
          <a:bodyPr>
            <a:normAutofit/>
          </a:bodyPr>
          <a:lstStyle/>
          <a:p>
            <a:r>
              <a:rPr lang="en-US" sz="4200" b="1" dirty="0">
                <a:solidFill>
                  <a:schemeClr val="bg1"/>
                </a:solidFill>
                <a:latin typeface="Georgia Pro Cond Black" panose="02040A06050405020203" pitchFamily="18" charset="0"/>
              </a:rPr>
              <a:t>Government Organizations</a:t>
            </a:r>
          </a:p>
        </p:txBody>
      </p:sp>
      <p:sp>
        <p:nvSpPr>
          <p:cNvPr id="3" name="Content Placeholder 2">
            <a:extLst>
              <a:ext uri="{FF2B5EF4-FFF2-40B4-BE49-F238E27FC236}">
                <a16:creationId xmlns:a16="http://schemas.microsoft.com/office/drawing/2014/main" id="{1707090B-ABD9-8C49-8413-44760EC548A7}"/>
              </a:ext>
            </a:extLst>
          </p:cNvPr>
          <p:cNvSpPr>
            <a:spLocks noGrp="1"/>
          </p:cNvSpPr>
          <p:nvPr>
            <p:ph idx="1"/>
          </p:nvPr>
        </p:nvSpPr>
        <p:spPr>
          <a:xfrm>
            <a:off x="838200" y="2035834"/>
            <a:ext cx="10807460" cy="4224336"/>
          </a:xfrm>
        </p:spPr>
        <p:txBody>
          <a:bodyPr>
            <a:normAutofit/>
          </a:bodyPr>
          <a:lstStyle/>
          <a:p>
            <a:pPr>
              <a:lnSpc>
                <a:spcPct val="100000"/>
              </a:lnSpc>
            </a:pPr>
            <a:r>
              <a:rPr lang="en-US" dirty="0">
                <a:latin typeface="Candara" panose="020E0502030303020204" pitchFamily="34" charset="0"/>
              </a:rPr>
              <a:t>Includes federal, state, and local governments</a:t>
            </a:r>
          </a:p>
          <a:p>
            <a:pPr>
              <a:lnSpc>
                <a:spcPct val="100000"/>
              </a:lnSpc>
            </a:pPr>
            <a:r>
              <a:rPr lang="en-US" dirty="0">
                <a:latin typeface="Candara" panose="020E0502030303020204" pitchFamily="34" charset="0"/>
              </a:rPr>
              <a:t>Combined governmental spending in US is approximately $6 trillion per year</a:t>
            </a:r>
          </a:p>
          <a:p>
            <a:pPr>
              <a:lnSpc>
                <a:spcPct val="100000"/>
              </a:lnSpc>
            </a:pPr>
            <a:r>
              <a:rPr lang="en-US" dirty="0">
                <a:latin typeface="Candara" panose="020E0502030303020204" pitchFamily="34" charset="0"/>
              </a:rPr>
              <a:t>Revenue sources and use</a:t>
            </a:r>
          </a:p>
          <a:p>
            <a:pPr lvl="1">
              <a:lnSpc>
                <a:spcPct val="100000"/>
              </a:lnSpc>
            </a:pPr>
            <a:r>
              <a:rPr lang="en-US" sz="2800" dirty="0">
                <a:latin typeface="Candara" panose="020E0502030303020204" pitchFamily="34" charset="0"/>
              </a:rPr>
              <a:t>Funds are provided by taxes, service fees, and intergovernmental transfers </a:t>
            </a:r>
          </a:p>
          <a:p>
            <a:pPr lvl="1">
              <a:lnSpc>
                <a:spcPct val="100000"/>
              </a:lnSpc>
            </a:pPr>
            <a:r>
              <a:rPr lang="en-US" sz="2800" dirty="0">
                <a:latin typeface="Candara" panose="020E0502030303020204" pitchFamily="34" charset="0"/>
              </a:rPr>
              <a:t>Funds are used to provide public services </a:t>
            </a:r>
          </a:p>
        </p:txBody>
      </p:sp>
      <p:sp>
        <p:nvSpPr>
          <p:cNvPr id="4" name="Slide Number Placeholder 3">
            <a:extLst>
              <a:ext uri="{FF2B5EF4-FFF2-40B4-BE49-F238E27FC236}">
                <a16:creationId xmlns:a16="http://schemas.microsoft.com/office/drawing/2014/main" id="{CB51D495-EA8C-F649-B3AF-BADA47100351}"/>
              </a:ext>
            </a:extLst>
          </p:cNvPr>
          <p:cNvSpPr>
            <a:spLocks noGrp="1"/>
          </p:cNvSpPr>
          <p:nvPr>
            <p:ph type="sldNum" sz="quarter" idx="12"/>
          </p:nvPr>
        </p:nvSpPr>
        <p:spPr/>
        <p:txBody>
          <a:bodyPr/>
          <a:lstStyle/>
          <a:p>
            <a:fld id="{3F271D21-0A3C-FD4D-8DCA-12EF790B2B6F}" type="slidenum">
              <a:rPr lang="en-US" smtClean="0"/>
              <a:t>8</a:t>
            </a:fld>
            <a:endParaRPr lang="en-US"/>
          </a:p>
        </p:txBody>
      </p:sp>
    </p:spTree>
    <p:extLst>
      <p:ext uri="{BB962C8B-B14F-4D97-AF65-F5344CB8AC3E}">
        <p14:creationId xmlns:p14="http://schemas.microsoft.com/office/powerpoint/2010/main" val="66157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FFA15C-B15A-754A-A11A-75C09D219DA6}"/>
              </a:ext>
            </a:extLst>
          </p:cNvPr>
          <p:cNvSpPr/>
          <p:nvPr/>
        </p:nvSpPr>
        <p:spPr>
          <a:xfrm>
            <a:off x="0" y="32785"/>
            <a:ext cx="12192000" cy="1325564"/>
          </a:xfrm>
          <a:prstGeom prst="rect">
            <a:avLst/>
          </a:prstGeom>
          <a:solidFill>
            <a:srgbClr val="8B0301"/>
          </a:solidFill>
          <a:ln>
            <a:solidFill>
              <a:srgbClr val="8B0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DCD7C-DF22-F54A-B3F6-4F3015306717}"/>
              </a:ext>
            </a:extLst>
          </p:cNvPr>
          <p:cNvSpPr>
            <a:spLocks noGrp="1"/>
          </p:cNvSpPr>
          <p:nvPr>
            <p:ph type="title"/>
          </p:nvPr>
        </p:nvSpPr>
        <p:spPr>
          <a:xfrm>
            <a:off x="670034" y="173599"/>
            <a:ext cx="10515600" cy="1325563"/>
          </a:xfrm>
        </p:spPr>
        <p:txBody>
          <a:bodyPr>
            <a:normAutofit/>
          </a:bodyPr>
          <a:lstStyle/>
          <a:p>
            <a:r>
              <a:rPr lang="en-US" sz="4200" b="1" dirty="0">
                <a:solidFill>
                  <a:schemeClr val="bg1"/>
                </a:solidFill>
                <a:latin typeface="Georgia Pro Cond Black" panose="02040A06050405020203" pitchFamily="18" charset="0"/>
              </a:rPr>
              <a:t>Government Organizations</a:t>
            </a:r>
          </a:p>
        </p:txBody>
      </p:sp>
      <p:graphicFrame>
        <p:nvGraphicFramePr>
          <p:cNvPr id="6" name="Content Placeholder 5">
            <a:extLst>
              <a:ext uri="{FF2B5EF4-FFF2-40B4-BE49-F238E27FC236}">
                <a16:creationId xmlns:a16="http://schemas.microsoft.com/office/drawing/2014/main" id="{7E20287B-0109-D347-B6CD-B336C93B0E8C}"/>
              </a:ext>
            </a:extLst>
          </p:cNvPr>
          <p:cNvGraphicFramePr>
            <a:graphicFrameLocks noGrp="1"/>
          </p:cNvGraphicFramePr>
          <p:nvPr>
            <p:ph idx="1"/>
            <p:extLst>
              <p:ext uri="{D42A27DB-BD31-4B8C-83A1-F6EECF244321}">
                <p14:modId xmlns:p14="http://schemas.microsoft.com/office/powerpoint/2010/main" val="3246684112"/>
              </p:ext>
            </p:extLst>
          </p:nvPr>
        </p:nvGraphicFramePr>
        <p:xfrm>
          <a:off x="838200" y="1825624"/>
          <a:ext cx="10260723" cy="4304523"/>
        </p:xfrm>
        <a:graphic>
          <a:graphicData uri="http://schemas.openxmlformats.org/drawingml/2006/table">
            <a:tbl>
              <a:tblPr firstRow="1" bandRow="1">
                <a:tableStyleId>{1FECB4D8-DB02-4DC6-A0A2-4F2EBAE1DC90}</a:tableStyleId>
              </a:tblPr>
              <a:tblGrid>
                <a:gridCol w="3073400">
                  <a:extLst>
                    <a:ext uri="{9D8B030D-6E8A-4147-A177-3AD203B41FA5}">
                      <a16:colId xmlns:a16="http://schemas.microsoft.com/office/drawing/2014/main" val="2360951886"/>
                    </a:ext>
                  </a:extLst>
                </a:gridCol>
                <a:gridCol w="3513667">
                  <a:extLst>
                    <a:ext uri="{9D8B030D-6E8A-4147-A177-3AD203B41FA5}">
                      <a16:colId xmlns:a16="http://schemas.microsoft.com/office/drawing/2014/main" val="327827921"/>
                    </a:ext>
                  </a:extLst>
                </a:gridCol>
                <a:gridCol w="3673656">
                  <a:extLst>
                    <a:ext uri="{9D8B030D-6E8A-4147-A177-3AD203B41FA5}">
                      <a16:colId xmlns:a16="http://schemas.microsoft.com/office/drawing/2014/main" val="2476059296"/>
                    </a:ext>
                  </a:extLst>
                </a:gridCol>
              </a:tblGrid>
              <a:tr h="616443">
                <a:tc>
                  <a:txBody>
                    <a:bodyPr/>
                    <a:lstStyle/>
                    <a:p>
                      <a:pPr algn="ctr"/>
                      <a:r>
                        <a:rPr lang="en-US" sz="2800" dirty="0">
                          <a:latin typeface="Candara" panose="020E0502030303020204" pitchFamily="34" charset="0"/>
                        </a:rPr>
                        <a:t>Government</a:t>
                      </a:r>
                    </a:p>
                  </a:txBody>
                  <a:tcPr/>
                </a:tc>
                <a:tc>
                  <a:txBody>
                    <a:bodyPr/>
                    <a:lstStyle/>
                    <a:p>
                      <a:pPr algn="ctr"/>
                      <a:r>
                        <a:rPr lang="en-US" sz="2800" dirty="0">
                          <a:latin typeface="Candara" panose="020E0502030303020204" pitchFamily="34" charset="0"/>
                        </a:rPr>
                        <a:t>Revenues</a:t>
                      </a:r>
                    </a:p>
                  </a:txBody>
                  <a:tcPr/>
                </a:tc>
                <a:tc>
                  <a:txBody>
                    <a:bodyPr/>
                    <a:lstStyle/>
                    <a:p>
                      <a:pPr algn="ctr"/>
                      <a:r>
                        <a:rPr lang="en-US" sz="2800" dirty="0">
                          <a:latin typeface="Candara" panose="020E0502030303020204" pitchFamily="34" charset="0"/>
                        </a:rPr>
                        <a:t>Expenditures</a:t>
                      </a:r>
                    </a:p>
                  </a:txBody>
                  <a:tcPr/>
                </a:tc>
                <a:extLst>
                  <a:ext uri="{0D108BD9-81ED-4DB2-BD59-A6C34878D82A}">
                    <a16:rowId xmlns:a16="http://schemas.microsoft.com/office/drawing/2014/main" val="3425799522"/>
                  </a:ext>
                </a:extLst>
              </a:tr>
              <a:tr h="616443">
                <a:tc>
                  <a:txBody>
                    <a:bodyPr/>
                    <a:lstStyle/>
                    <a:p>
                      <a:pPr algn="ctr"/>
                      <a:r>
                        <a:rPr lang="en-US" sz="2800" b="1" dirty="0">
                          <a:latin typeface="Candara" panose="020E0502030303020204" pitchFamily="34" charset="0"/>
                        </a:rPr>
                        <a:t>Federal</a:t>
                      </a:r>
                    </a:p>
                  </a:txBody>
                  <a:tcPr/>
                </a:tc>
                <a:tc>
                  <a:txBody>
                    <a:bodyPr/>
                    <a:lstStyle/>
                    <a:p>
                      <a:pPr algn="ctr"/>
                      <a:r>
                        <a:rPr lang="en-US" sz="2800" b="1" dirty="0">
                          <a:latin typeface="Candara" panose="020E0502030303020204" pitchFamily="34" charset="0"/>
                        </a:rPr>
                        <a:t>Individual income tax, social insurance tax</a:t>
                      </a:r>
                    </a:p>
                  </a:txBody>
                  <a:tcPr/>
                </a:tc>
                <a:tc>
                  <a:txBody>
                    <a:bodyPr/>
                    <a:lstStyle/>
                    <a:p>
                      <a:pPr algn="ctr"/>
                      <a:r>
                        <a:rPr lang="en-US" sz="2800" b="1" dirty="0">
                          <a:latin typeface="Candara" panose="020E0502030303020204" pitchFamily="34" charset="0"/>
                        </a:rPr>
                        <a:t>Social Security, defense, income security, health care</a:t>
                      </a:r>
                    </a:p>
                  </a:txBody>
                  <a:tcPr/>
                </a:tc>
                <a:extLst>
                  <a:ext uri="{0D108BD9-81ED-4DB2-BD59-A6C34878D82A}">
                    <a16:rowId xmlns:a16="http://schemas.microsoft.com/office/drawing/2014/main" val="3052653337"/>
                  </a:ext>
                </a:extLst>
              </a:tr>
              <a:tr h="616443">
                <a:tc>
                  <a:txBody>
                    <a:bodyPr/>
                    <a:lstStyle/>
                    <a:p>
                      <a:pPr algn="ctr"/>
                      <a:r>
                        <a:rPr lang="en-US" sz="2800" dirty="0">
                          <a:solidFill>
                            <a:schemeClr val="bg1">
                              <a:lumMod val="65000"/>
                            </a:schemeClr>
                          </a:solidFill>
                          <a:latin typeface="Candara" panose="020E0502030303020204" pitchFamily="34" charset="0"/>
                        </a:rPr>
                        <a:t>State</a:t>
                      </a:r>
                    </a:p>
                  </a:txBody>
                  <a:tcPr/>
                </a:tc>
                <a:tc>
                  <a:txBody>
                    <a:bodyPr/>
                    <a:lstStyle/>
                    <a:p>
                      <a:pPr algn="ctr"/>
                      <a:r>
                        <a:rPr lang="en-US" sz="2800" dirty="0">
                          <a:solidFill>
                            <a:schemeClr val="bg1">
                              <a:lumMod val="65000"/>
                            </a:schemeClr>
                          </a:solidFill>
                          <a:latin typeface="Candara" panose="020E0502030303020204" pitchFamily="34" charset="0"/>
                        </a:rPr>
                        <a:t>Sales tax / Individual income tax</a:t>
                      </a:r>
                    </a:p>
                  </a:txBody>
                  <a:tcPr/>
                </a:tc>
                <a:tc>
                  <a:txBody>
                    <a:bodyPr/>
                    <a:lstStyle/>
                    <a:p>
                      <a:pPr algn="ctr"/>
                      <a:r>
                        <a:rPr lang="en-US" sz="2800" dirty="0">
                          <a:solidFill>
                            <a:schemeClr val="bg1">
                              <a:lumMod val="65000"/>
                            </a:schemeClr>
                          </a:solidFill>
                          <a:latin typeface="Candara" panose="020E0502030303020204" pitchFamily="34" charset="0"/>
                        </a:rPr>
                        <a:t>Education, Infrastructure</a:t>
                      </a:r>
                    </a:p>
                  </a:txBody>
                  <a:tcPr/>
                </a:tc>
                <a:extLst>
                  <a:ext uri="{0D108BD9-81ED-4DB2-BD59-A6C34878D82A}">
                    <a16:rowId xmlns:a16="http://schemas.microsoft.com/office/drawing/2014/main" val="1654688638"/>
                  </a:ext>
                </a:extLst>
              </a:tr>
              <a:tr h="616443">
                <a:tc>
                  <a:txBody>
                    <a:bodyPr/>
                    <a:lstStyle/>
                    <a:p>
                      <a:pPr algn="ctr"/>
                      <a:r>
                        <a:rPr lang="en-US" sz="2800" dirty="0">
                          <a:solidFill>
                            <a:schemeClr val="bg1">
                              <a:lumMod val="65000"/>
                            </a:schemeClr>
                          </a:solidFill>
                          <a:latin typeface="Candara" panose="020E0502030303020204" pitchFamily="34" charset="0"/>
                        </a:rPr>
                        <a:t>Local</a:t>
                      </a:r>
                    </a:p>
                  </a:txBody>
                  <a:tcPr/>
                </a:tc>
                <a:tc>
                  <a:txBody>
                    <a:bodyPr/>
                    <a:lstStyle/>
                    <a:p>
                      <a:pPr algn="ctr"/>
                      <a:r>
                        <a:rPr lang="en-US" sz="2800" dirty="0">
                          <a:solidFill>
                            <a:schemeClr val="bg1">
                              <a:lumMod val="65000"/>
                            </a:schemeClr>
                          </a:solidFill>
                          <a:latin typeface="Candara" panose="020E0502030303020204" pitchFamily="34" charset="0"/>
                        </a:rPr>
                        <a:t>Property tax / Charge for services</a:t>
                      </a:r>
                    </a:p>
                  </a:txBody>
                  <a:tcPr/>
                </a:tc>
                <a:tc>
                  <a:txBody>
                    <a:bodyPr/>
                    <a:lstStyle/>
                    <a:p>
                      <a:pPr algn="ctr"/>
                      <a:r>
                        <a:rPr lang="en-US" sz="2800" dirty="0">
                          <a:solidFill>
                            <a:schemeClr val="bg1">
                              <a:lumMod val="65000"/>
                            </a:schemeClr>
                          </a:solidFill>
                          <a:latin typeface="Candara" panose="020E0502030303020204" pitchFamily="34" charset="0"/>
                        </a:rPr>
                        <a:t>Public safety, transportation and utilities</a:t>
                      </a:r>
                    </a:p>
                  </a:txBody>
                  <a:tcPr/>
                </a:tc>
                <a:extLst>
                  <a:ext uri="{0D108BD9-81ED-4DB2-BD59-A6C34878D82A}">
                    <a16:rowId xmlns:a16="http://schemas.microsoft.com/office/drawing/2014/main" val="2702963317"/>
                  </a:ext>
                </a:extLst>
              </a:tr>
            </a:tbl>
          </a:graphicData>
        </a:graphic>
      </p:graphicFrame>
      <p:sp>
        <p:nvSpPr>
          <p:cNvPr id="7" name="Slide Number Placeholder 6">
            <a:extLst>
              <a:ext uri="{FF2B5EF4-FFF2-40B4-BE49-F238E27FC236}">
                <a16:creationId xmlns:a16="http://schemas.microsoft.com/office/drawing/2014/main" id="{AE4D45A4-C5F6-5640-B2B1-DCB779075254}"/>
              </a:ext>
            </a:extLst>
          </p:cNvPr>
          <p:cNvSpPr>
            <a:spLocks noGrp="1"/>
          </p:cNvSpPr>
          <p:nvPr>
            <p:ph type="sldNum" sz="quarter" idx="12"/>
          </p:nvPr>
        </p:nvSpPr>
        <p:spPr/>
        <p:txBody>
          <a:bodyPr/>
          <a:lstStyle/>
          <a:p>
            <a:fld id="{3F271D21-0A3C-FD4D-8DCA-12EF790B2B6F}" type="slidenum">
              <a:rPr lang="en-US" smtClean="0"/>
              <a:t>9</a:t>
            </a:fld>
            <a:endParaRPr lang="en-US"/>
          </a:p>
        </p:txBody>
      </p:sp>
    </p:spTree>
    <p:extLst>
      <p:ext uri="{BB962C8B-B14F-4D97-AF65-F5344CB8AC3E}">
        <p14:creationId xmlns:p14="http://schemas.microsoft.com/office/powerpoint/2010/main" val="314691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2824</Words>
  <Application>Microsoft Macintosh PowerPoint</Application>
  <PresentationFormat>Widescreen</PresentationFormat>
  <Paragraphs>296</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Candara</vt:lpstr>
      <vt:lpstr>Georgia Pro Cond Black</vt:lpstr>
      <vt:lpstr>Open Sans</vt:lpstr>
      <vt:lpstr>Times New Roman</vt:lpstr>
      <vt:lpstr>Office Theme</vt:lpstr>
      <vt:lpstr>Introduction to Financial Management</vt:lpstr>
      <vt:lpstr>Learning Objectives</vt:lpstr>
      <vt:lpstr>Financial Management Definition</vt:lpstr>
      <vt:lpstr>Why Financial Management</vt:lpstr>
      <vt:lpstr>Financial Management Components</vt:lpstr>
      <vt:lpstr>Financial Management</vt:lpstr>
      <vt:lpstr>Accounting</vt:lpstr>
      <vt:lpstr>Government Organizations</vt:lpstr>
      <vt:lpstr>Government Organizations</vt:lpstr>
      <vt:lpstr>Government Organizations</vt:lpstr>
      <vt:lpstr>Federal Budget (2018)</vt:lpstr>
      <vt:lpstr>Federal Deficit History</vt:lpstr>
      <vt:lpstr>Government Organizations</vt:lpstr>
      <vt:lpstr>Revenues in Minnesota</vt:lpstr>
      <vt:lpstr>Expenditures in Minnesota</vt:lpstr>
      <vt:lpstr>PowerPoint Presentation</vt:lpstr>
      <vt:lpstr>PowerPoint Presentation</vt:lpstr>
      <vt:lpstr>COVID’s Impact</vt:lpstr>
      <vt:lpstr>Health Care Organizations</vt:lpstr>
      <vt:lpstr>Nation’s Health Dollar (2017) - Revenues</vt:lpstr>
      <vt:lpstr>Nation’s Health Dollar (2017) - Expenditures</vt:lpstr>
      <vt:lpstr>Nonprofit Organizations</vt:lpstr>
      <vt:lpstr>Nonprofit Organizations</vt:lpstr>
      <vt:lpstr>Contributions to NFP Organizations by Source, 2013</vt:lpstr>
      <vt:lpstr>Contributions to NFP Organizations by Type of Recipient Organization,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Financial Management</dc:title>
  <dc:creator>Nishank Varshney</dc:creator>
  <cp:lastModifiedBy>Wang, Wenchen</cp:lastModifiedBy>
  <cp:revision>10</cp:revision>
  <dcterms:created xsi:type="dcterms:W3CDTF">2021-01-20T23:44:13Z</dcterms:created>
  <dcterms:modified xsi:type="dcterms:W3CDTF">2024-03-08T05:38:33Z</dcterms:modified>
</cp:coreProperties>
</file>