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98" r:id="rId3"/>
    <p:sldId id="301" r:id="rId4"/>
    <p:sldId id="345" r:id="rId5"/>
    <p:sldId id="347" r:id="rId6"/>
    <p:sldId id="349" r:id="rId7"/>
    <p:sldId id="272" r:id="rId8"/>
    <p:sldId id="351" r:id="rId9"/>
    <p:sldId id="367" r:id="rId10"/>
    <p:sldId id="271" r:id="rId11"/>
    <p:sldId id="348" r:id="rId12"/>
    <p:sldId id="346" r:id="rId13"/>
    <p:sldId id="309" r:id="rId14"/>
    <p:sldId id="364" r:id="rId15"/>
    <p:sldId id="384" r:id="rId16"/>
    <p:sldId id="387" r:id="rId17"/>
    <p:sldId id="388" r:id="rId18"/>
    <p:sldId id="386" r:id="rId19"/>
    <p:sldId id="389" r:id="rId20"/>
    <p:sldId id="390" r:id="rId21"/>
    <p:sldId id="395" r:id="rId22"/>
    <p:sldId id="396" r:id="rId23"/>
    <p:sldId id="397" r:id="rId24"/>
    <p:sldId id="368" r:id="rId25"/>
    <p:sldId id="370" r:id="rId26"/>
    <p:sldId id="376" r:id="rId27"/>
    <p:sldId id="375" r:id="rId28"/>
    <p:sldId id="334" r:id="rId29"/>
    <p:sldId id="369" r:id="rId30"/>
    <p:sldId id="399" r:id="rId31"/>
    <p:sldId id="401" r:id="rId32"/>
    <p:sldId id="402" r:id="rId33"/>
    <p:sldId id="403" r:id="rId34"/>
    <p:sldId id="371" r:id="rId35"/>
    <p:sldId id="404" r:id="rId36"/>
    <p:sldId id="373" r:id="rId37"/>
    <p:sldId id="4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9932" autoAdjust="0"/>
  </p:normalViewPr>
  <p:slideViewPr>
    <p:cSldViewPr snapToGrid="0" snapToObjects="1">
      <p:cViewPr varScale="1">
        <p:scale>
          <a:sx n="101" d="100"/>
          <a:sy n="101"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86A1F-54BE-1A48-9F89-31D05F20EB45}"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74E47-DF1B-AC43-9F83-A75AA4BA9B14}" type="slidenum">
              <a:rPr lang="en-US" smtClean="0"/>
              <a:t>‹#›</a:t>
            </a:fld>
            <a:endParaRPr lang="en-US"/>
          </a:p>
        </p:txBody>
      </p:sp>
    </p:spTree>
    <p:extLst>
      <p:ext uri="{BB962C8B-B14F-4D97-AF65-F5344CB8AC3E}">
        <p14:creationId xmlns:p14="http://schemas.microsoft.com/office/powerpoint/2010/main" val="13485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1</a:t>
            </a:fld>
            <a:endParaRPr lang="en-US"/>
          </a:p>
        </p:txBody>
      </p:sp>
    </p:spTree>
    <p:extLst>
      <p:ext uri="{BB962C8B-B14F-4D97-AF65-F5344CB8AC3E}">
        <p14:creationId xmlns:p14="http://schemas.microsoft.com/office/powerpoint/2010/main" val="126552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11</a:t>
            </a:fld>
            <a:endParaRPr lang="en-US"/>
          </a:p>
        </p:txBody>
      </p:sp>
    </p:spTree>
    <p:extLst>
      <p:ext uri="{BB962C8B-B14F-4D97-AF65-F5344CB8AC3E}">
        <p14:creationId xmlns:p14="http://schemas.microsoft.com/office/powerpoint/2010/main" val="167939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Revenue: by nature and source; do not have organization unit information on soup kitchen vs. by van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Expense: some by nature:  For example, food, kitchen staff, counseling staff, rent, and depreciation are all nature-of-expense categorizations. By contrast, administration and general tells us the function. We know a bit about function from some of the other lines as well. Rather than having one line for staff, we know how much staff was related to meals (kitchen) versus the counseling function. We can also infer that food is for meals. We do not have any information on organizational unit. There are a number of rules about how not-for-profit and health organizations must disclose their expense information. (Those rules are discussed in Chapter 11.)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first things to notice in Exhibit 10-2 is that 2 years’ worth of information is provided. This is done for purposes of comparison. Rather than considering how profitable this organization has been for this year in isolation from any other information, providing multiple years’ worth of data gives the user of the financial statement a better perspective on the results of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the $5,000 increase in net assets this year is modest. It represents only about two and a half cents of profit from every dollar of revenues and support. ($5,000 profit ÷ $192,000 Total Revenue and Support = .0260 or 2.60 cents of profit per dollar of revenue and support.) However, by having 2 years’ worth of data we see that the modest increase in net assets is a turnaround from the previous year, when Meals had a $7,000 decrease in net assets. Meals’ performance is improving. In light of that prior loss, the current-year increase can be placed within a context that allows the user of the financial statement to make a more reasoned interpretation of the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report in thousands. Typical headings would say, “000’s omitted” or “in thousands.”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numbers are rounded off or truncated for several reasons. First, it makes the information in the financial statement a bit easier to comprehend. Sometimes presenting data that are too detailed causes the reader to lose the important information content. Second, as noted in Chapter 9’s discussion of materiality, it is unlikely that all numbers in the organization’s bookkeeping records are exact. If numbers are reported to the nearest dollar, there is an inference of greater accuracy than is likely to exist. Reported financial information is unlikely to be 100 percent accurate in all respects. Financial statements are intended to be accurate enough to allow them to be used as a reasonable basis for decision-making.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look for things worth of management attention. The amount of money spent on administrative and general expense for Meals rose this year from $65,000 to $75,000 (see Exhibit 10-2). That represents a 15 percent increase in just 1 year. Why? There are a number of possible explanations. For example, city contract revenue and direct client revenue for meals both rose by more than 20 percent. Perhaps more administrative staff was hired to work on increasing revenues from these 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some, these expenses may seem irrelevant to the mission of the organization. The mission of Meals is to provide food for the homeless. Why should it spend money on such irrelevant overhead costs when it could better be spent providing more meals or counseling the homeless to help them find shelter? Others would argue that such a philosophy is shortsighted. First, all organizations need some administrative supervision and coordination. Someone has to buy supplies; pay for rent, food, and employees; file employee wage taxes; and do a host of other administrative activities without which the organization could not survive. Also, it has contracts with the city and county for meals and counseling that generate another $30,000. Administrators negotiated those contracts, and their salaries are within the administrative and general category.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Another possibility relates to foundations. Foundation grants were up by 40 percent. Note that the previous year the organization lost money, and this year it made money. Suppose that the organization this year hired a consultant for $10,000 to apply for foundation grants. Meals received $20,000 more from grants in 2023 than in 2022. Perhaps there are even more applications still in the pipeline. Some would argue that spending $10,000 on a consultant to achieve $20,000 of grants is not cost-effective. Half of the grant money went directly to the consultant. Others would argue that Meals had a loss the previous year and a profit this year. Without the consultant and the extra foundation grants, Meals would have lost money again this year, so the investment was worthwhile.</a:t>
            </a:r>
          </a:p>
        </p:txBody>
      </p:sp>
      <p:sp>
        <p:nvSpPr>
          <p:cNvPr id="4" name="Slide Number Placeholder 3"/>
          <p:cNvSpPr>
            <a:spLocks noGrp="1"/>
          </p:cNvSpPr>
          <p:nvPr>
            <p:ph type="sldNum" sz="quarter" idx="5"/>
          </p:nvPr>
        </p:nvSpPr>
        <p:spPr/>
        <p:txBody>
          <a:bodyPr/>
          <a:lstStyle/>
          <a:p>
            <a:fld id="{5FEA36B3-763B-EC4E-BA4A-343A0D468B4B}" type="slidenum">
              <a:rPr lang="en-US" smtClean="0"/>
              <a:t>12</a:t>
            </a:fld>
            <a:endParaRPr lang="en-US"/>
          </a:p>
        </p:txBody>
      </p:sp>
    </p:spTree>
    <p:extLst>
      <p:ext uri="{BB962C8B-B14F-4D97-AF65-F5344CB8AC3E}">
        <p14:creationId xmlns:p14="http://schemas.microsoft.com/office/powerpoint/2010/main" val="110654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goal of financial accounting is to report financial information that is useful to external users. To prepare such reports, a system is needed to record financial events as they occur.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term double-entry does not mean that the transaction is recorded twice. It means that both parts of the transaction are recorded, allowing the fundamental equation to remain in balance. At least two items to change.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13</a:t>
            </a:fld>
            <a:endParaRPr lang="en-US"/>
          </a:p>
        </p:txBody>
      </p:sp>
    </p:spTree>
    <p:extLst>
      <p:ext uri="{BB962C8B-B14F-4D97-AF65-F5344CB8AC3E}">
        <p14:creationId xmlns:p14="http://schemas.microsoft.com/office/powerpoint/2010/main" val="3607406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Deferred revenue is a liability. It is sometimes called unearned revenue. At times, an organization will receive payments for services that have not yet been provided. This is very much like the asset prepaid expenses, except that we have received payment rather than made payment. If HOS pays for fire insurance in advance, it will have a prepaid insurance asset and the fire insurance company will have deferred revenue liability in the same amount.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At some future point the organization with the deferred revenue liability must either provide the services or refund the money. Until then, the deferred revenue represents a liability rather than a revenue. When service is provided, the deferred revenue is converted from a liability to a revenue.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that many organizations use the term unearned revenue if the liability is short term and deferred revenue only for long-term liabilities. This parallels the common use of prepaid expense for short-term prepaid assets and deferred charge for those that are long term.</a:t>
            </a:r>
          </a:p>
        </p:txBody>
      </p:sp>
      <p:sp>
        <p:nvSpPr>
          <p:cNvPr id="4" name="Slide Number Placeholder 3"/>
          <p:cNvSpPr>
            <a:spLocks noGrp="1"/>
          </p:cNvSpPr>
          <p:nvPr>
            <p:ph type="sldNum" sz="quarter" idx="5"/>
          </p:nvPr>
        </p:nvSpPr>
        <p:spPr/>
        <p:txBody>
          <a:bodyPr/>
          <a:lstStyle/>
          <a:p>
            <a:fld id="{5FEA36B3-763B-EC4E-BA4A-343A0D468B4B}" type="slidenum">
              <a:rPr lang="en-US" smtClean="0"/>
              <a:t>14</a:t>
            </a:fld>
            <a:endParaRPr lang="en-US"/>
          </a:p>
        </p:txBody>
      </p:sp>
    </p:spTree>
    <p:extLst>
      <p:ext uri="{BB962C8B-B14F-4D97-AF65-F5344CB8AC3E}">
        <p14:creationId xmlns:p14="http://schemas.microsoft.com/office/powerpoint/2010/main" val="193957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the time the money is received, the publisher has not yet provided its service to its customer. Therefore, it must show a liability. However, it never expects to actually pay the customer in cash. It expects the $250 to become revenue when it provides the services included in the museum membership such as museum visits. Therefore, the liability is called unearned or deferred revenue because the point at which it can be recognized as revenue has been pushed off or deferred to the future.</a:t>
            </a:r>
          </a:p>
        </p:txBody>
      </p:sp>
      <p:sp>
        <p:nvSpPr>
          <p:cNvPr id="4" name="Slide Number Placeholder 3"/>
          <p:cNvSpPr>
            <a:spLocks noGrp="1"/>
          </p:cNvSpPr>
          <p:nvPr>
            <p:ph type="sldNum" sz="quarter" idx="5"/>
          </p:nvPr>
        </p:nvSpPr>
        <p:spPr/>
        <p:txBody>
          <a:bodyPr/>
          <a:lstStyle/>
          <a:p>
            <a:fld id="{5FEA36B3-763B-EC4E-BA4A-343A0D468B4B}" type="slidenum">
              <a:rPr lang="en-US" smtClean="0"/>
              <a:t>15</a:t>
            </a:fld>
            <a:endParaRPr lang="en-US"/>
          </a:p>
        </p:txBody>
      </p:sp>
    </p:spTree>
    <p:extLst>
      <p:ext uri="{BB962C8B-B14F-4D97-AF65-F5344CB8AC3E}">
        <p14:creationId xmlns:p14="http://schemas.microsoft.com/office/powerpoint/2010/main" val="160212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an organization provides goods or services, or receives pledges, it often will collect less than its official price or the pledged amount. There are three main categories of reduction from the price or pledged amount. These are explicit price concessions, implicit price concessions, and bad debts expenses. </a:t>
            </a:r>
          </a:p>
        </p:txBody>
      </p:sp>
      <p:sp>
        <p:nvSpPr>
          <p:cNvPr id="4" name="Slide Number Placeholder 3"/>
          <p:cNvSpPr>
            <a:spLocks noGrp="1"/>
          </p:cNvSpPr>
          <p:nvPr>
            <p:ph type="sldNum" sz="quarter" idx="5"/>
          </p:nvPr>
        </p:nvSpPr>
        <p:spPr/>
        <p:txBody>
          <a:bodyPr/>
          <a:lstStyle/>
          <a:p>
            <a:fld id="{16274E47-DF1B-AC43-9F83-A75AA4BA9B14}" type="slidenum">
              <a:rPr lang="en-US" smtClean="0"/>
              <a:t>16</a:t>
            </a:fld>
            <a:endParaRPr lang="en-US"/>
          </a:p>
        </p:txBody>
      </p:sp>
    </p:spTree>
    <p:extLst>
      <p:ext uri="{BB962C8B-B14F-4D97-AF65-F5344CB8AC3E}">
        <p14:creationId xmlns:p14="http://schemas.microsoft.com/office/powerpoint/2010/main" val="250117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19</a:t>
            </a:fld>
            <a:endParaRPr lang="en-US"/>
          </a:p>
        </p:txBody>
      </p:sp>
    </p:spTree>
    <p:extLst>
      <p:ext uri="{BB962C8B-B14F-4D97-AF65-F5344CB8AC3E}">
        <p14:creationId xmlns:p14="http://schemas.microsoft.com/office/powerpoint/2010/main" val="518305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Inventory represents supplies that have been acquired to be used in making goods or providing services. Inventory is recorded as an asset based on its cost. When inventory is used up, it becomes an expired cost and is an expense. This expense is sometimes referred to as supplies expense, inventory expense, or cost of goods sold expense. A problem arises, however, because GAAP allows a choice of how the cost of inventory may be measured. The following discussion is provided not only to explain the treatment of inventory on the activity statement and balance sheet, but also to provide an example of a situation in which GAAP allows the organization to make a choice of accounting method.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inventory choice relates to an assumption about the flow of inventory. One would normally assume that the organization uses its oldest inventory first. However, during periods of high inflation the expense reported on the activity statement could substantially understate the economic impact of the use of inventory. For instance, suppose that the Hospital for Ordinary Surgery (HOS) used an expensive medical supply item. At the start of the year, it owns one unit of an item that it paid $50 to acquire. During the year, it purchases a unit for $60. For the coming year, it expects to acquire a unit for $70. It uses one unit during the year. What expense should appear on the activity or operating statement, and what asset value should appear on the balance sheet? </a:t>
            </a:r>
          </a:p>
        </p:txBody>
      </p:sp>
      <p:sp>
        <p:nvSpPr>
          <p:cNvPr id="4" name="Slide Number Placeholder 3"/>
          <p:cNvSpPr>
            <a:spLocks noGrp="1"/>
          </p:cNvSpPr>
          <p:nvPr>
            <p:ph type="sldNum" sz="quarter" idx="5"/>
          </p:nvPr>
        </p:nvSpPr>
        <p:spPr/>
        <p:txBody>
          <a:bodyPr/>
          <a:lstStyle/>
          <a:p>
            <a:fld id="{16274E47-DF1B-AC43-9F83-A75AA4BA9B14}" type="slidenum">
              <a:rPr lang="en-US" smtClean="0"/>
              <a:t>20</a:t>
            </a:fld>
            <a:endParaRPr lang="en-US"/>
          </a:p>
        </p:txBody>
      </p:sp>
    </p:spTree>
    <p:extLst>
      <p:ext uri="{BB962C8B-B14F-4D97-AF65-F5344CB8AC3E}">
        <p14:creationId xmlns:p14="http://schemas.microsoft.com/office/powerpoint/2010/main" val="1574789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b="1" dirty="0"/>
                  <a:t>Weighted-Average Method</a:t>
                </a:r>
              </a:p>
              <a:p>
                <a:r>
                  <a:rPr lang="en-US" i="0">
                    <a:latin typeface="Cambria Math" panose="02040503050406030204" pitchFamily="18" charset="0"/>
                  </a:rPr>
                  <a:t>(</a:t>
                </a:r>
                <a:r>
                  <a:rPr lang="es-ES" i="0">
                    <a:latin typeface="Cambria Math" panose="02040503050406030204" pitchFamily="18" charset="0"/>
                  </a:rPr>
                  <a:t>$5∗1,000+$4∗2,000+$3∗1,000</a:t>
                </a:r>
                <a:r>
                  <a:rPr lang="en-US" i="0">
                    <a:latin typeface="Cambria Math" panose="02040503050406030204" pitchFamily="18" charset="0"/>
                  </a:rPr>
                  <a:t>)/</a:t>
                </a:r>
                <a:r>
                  <a:rPr lang="es-ES" i="0">
                    <a:latin typeface="Cambria Math" panose="02040503050406030204" pitchFamily="18" charset="0"/>
                  </a:rPr>
                  <a:t>4,000=$4</a:t>
                </a:r>
                <a:r>
                  <a:rPr lang="en-US" dirty="0"/>
                  <a:t>   → Inventory: ($4*1,500)=($6,000)</a:t>
                </a:r>
              </a:p>
              <a:p>
                <a:endParaRPr lang="en-US" dirty="0"/>
              </a:p>
            </p:txBody>
          </p:sp>
        </mc:Fallback>
      </mc:AlternateContent>
      <p:sp>
        <p:nvSpPr>
          <p:cNvPr id="4" name="Slide Number Placeholder 3"/>
          <p:cNvSpPr>
            <a:spLocks noGrp="1"/>
          </p:cNvSpPr>
          <p:nvPr>
            <p:ph type="sldNum" sz="quarter" idx="5"/>
          </p:nvPr>
        </p:nvSpPr>
        <p:spPr/>
        <p:txBody>
          <a:bodyPr/>
          <a:lstStyle/>
          <a:p>
            <a:fld id="{16274E47-DF1B-AC43-9F83-A75AA4BA9B14}" type="slidenum">
              <a:rPr lang="en-US" smtClean="0"/>
              <a:t>21</a:t>
            </a:fld>
            <a:endParaRPr lang="en-US"/>
          </a:p>
        </p:txBody>
      </p:sp>
    </p:spTree>
    <p:extLst>
      <p:ext uri="{BB962C8B-B14F-4D97-AF65-F5344CB8AC3E}">
        <p14:creationId xmlns:p14="http://schemas.microsoft.com/office/powerpoint/2010/main" val="321357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Under this method one would assume that HOS used the first item it had purchased,</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Inventory: </a:t>
                </a:r>
                <a:r>
                  <a:rPr lang="es-ES" b="0" i="0">
                    <a:latin typeface="Cambria Math" panose="02040503050406030204" pitchFamily="18" charset="0"/>
                  </a:rPr>
                  <a:t>(</a:t>
                </a:r>
                <a:r>
                  <a:rPr lang="es-ES" i="0">
                    <a:latin typeface="Cambria Math" panose="02040503050406030204" pitchFamily="18" charset="0"/>
                  </a:rPr>
                  <a:t>$5∗1,000</a:t>
                </a:r>
                <a:r>
                  <a:rPr lang="es-ES" b="0" i="0">
                    <a:latin typeface="Cambria Math" panose="02040503050406030204" pitchFamily="18" charset="0"/>
                  </a:rPr>
                  <a:t>)</a:t>
                </a:r>
                <a:r>
                  <a:rPr lang="es-ES" i="0">
                    <a:latin typeface="Cambria Math" panose="02040503050406030204" pitchFamily="18" charset="0"/>
                  </a:rPr>
                  <a:t>+</a:t>
                </a:r>
                <a:r>
                  <a:rPr lang="es-ES" b="0" i="0">
                    <a:latin typeface="Cambria Math" panose="02040503050406030204" pitchFamily="18" charset="0"/>
                  </a:rPr>
                  <a:t>(</a:t>
                </a:r>
                <a:r>
                  <a:rPr lang="es-ES" i="0">
                    <a:latin typeface="Cambria Math" panose="02040503050406030204" pitchFamily="18" charset="0"/>
                  </a:rPr>
                  <a:t>$4∗500</a:t>
                </a:r>
                <a:r>
                  <a:rPr lang="es-ES" b="0" i="0">
                    <a:latin typeface="Cambria Math" panose="02040503050406030204" pitchFamily="18" charset="0"/>
                  </a:rPr>
                  <a:t>)</a:t>
                </a:r>
                <a:r>
                  <a:rPr lang="en-US" dirty="0"/>
                  <a:t>= ($7,000)</a:t>
                </a:r>
              </a:p>
            </p:txBody>
          </p:sp>
        </mc:Fallback>
      </mc:AlternateContent>
      <p:sp>
        <p:nvSpPr>
          <p:cNvPr id="4" name="Slide Number Placeholder 3"/>
          <p:cNvSpPr>
            <a:spLocks noGrp="1"/>
          </p:cNvSpPr>
          <p:nvPr>
            <p:ph type="sldNum" sz="quarter" idx="5"/>
          </p:nvPr>
        </p:nvSpPr>
        <p:spPr/>
        <p:txBody>
          <a:bodyPr/>
          <a:lstStyle/>
          <a:p>
            <a:fld id="{16274E47-DF1B-AC43-9F83-A75AA4BA9B14}" type="slidenum">
              <a:rPr lang="en-US" smtClean="0"/>
              <a:t>22</a:t>
            </a:fld>
            <a:endParaRPr lang="en-US"/>
          </a:p>
        </p:txBody>
      </p:sp>
    </p:spTree>
    <p:extLst>
      <p:ext uri="{BB962C8B-B14F-4D97-AF65-F5344CB8AC3E}">
        <p14:creationId xmlns:p14="http://schemas.microsoft.com/office/powerpoint/2010/main" val="352957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Financial Statement: A snapshot of the resources, obligations, and worth of an organization at a specific point in time (stock).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Assets: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Current: </a:t>
            </a:r>
            <a:r>
              <a:rPr lang="en-US" altLang="en-US" sz="1200" dirty="0">
                <a:latin typeface="Candara" panose="020E0502030303020204" pitchFamily="34" charset="0"/>
              </a:rPr>
              <a:t>Cash and cash equivalents; Marketable securities; Accounts receivable; Inventory – recorded at cost; Prepaid expenses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andara" panose="020E0502030303020204" pitchFamily="34" charset="0"/>
              </a:rPr>
              <a:t>Long-term:</a:t>
            </a:r>
            <a:r>
              <a:rPr lang="zh-CN" altLang="en-US" sz="1200" dirty="0">
                <a:latin typeface="Candara" panose="020E0502030303020204" pitchFamily="34" charset="0"/>
              </a:rPr>
              <a:t> </a:t>
            </a:r>
            <a:r>
              <a:rPr lang="en-US" altLang="en-US" dirty="0">
                <a:latin typeface="Candara" panose="020E0502030303020204" pitchFamily="34" charset="0"/>
              </a:rPr>
              <a:t>Fixed Assets (Property, plant &amp; equipment); Investments; Deferred charges; Intangibles such as goodwill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Liabilities: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Current: </a:t>
            </a:r>
            <a:r>
              <a:rPr lang="en-US" dirty="0">
                <a:latin typeface="Candara" panose="020E0502030303020204" pitchFamily="34" charset="0"/>
              </a:rPr>
              <a:t>Payables (wage, taxes, account);</a:t>
            </a:r>
            <a:r>
              <a:rPr lang="zh-CN" altLang="en-US" dirty="0">
                <a:latin typeface="Candara" panose="020E0502030303020204" pitchFamily="34" charset="0"/>
              </a:rPr>
              <a:t> </a:t>
            </a:r>
            <a:r>
              <a:rPr lang="en-US" altLang="zh-CN" dirty="0">
                <a:latin typeface="Candara" panose="020E0502030303020204" pitchFamily="34" charset="0"/>
              </a:rPr>
              <a:t>short-term debt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Long-term: Long-term debt (Capital leases, </a:t>
            </a:r>
            <a:r>
              <a:rPr lang="en-US" altLang="en-US" dirty="0">
                <a:latin typeface="Candara" panose="020E0502030303020204" pitchFamily="34" charset="0"/>
              </a:rPr>
              <a:t>Long-Term Notes Payable,</a:t>
            </a:r>
            <a:r>
              <a:rPr lang="zh-CN" altLang="en-US" dirty="0">
                <a:latin typeface="Candara" panose="020E0502030303020204" pitchFamily="34" charset="0"/>
              </a:rPr>
              <a:t> </a:t>
            </a:r>
            <a:r>
              <a:rPr lang="en-US" altLang="en-US" dirty="0">
                <a:latin typeface="Candara" panose="020E0502030303020204" pitchFamily="34" charset="0"/>
              </a:rPr>
              <a:t>Mortgages, Bonds Payable); Pension Liabilities; Contingent Liabilities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Net Assets: without donor restrictions and with restriction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double-entry accounting:</a:t>
            </a:r>
            <a:r>
              <a:rPr lang="zh-CN" altLang="en-US" dirty="0">
                <a:latin typeface="Candara" panose="020E0502030303020204" pitchFamily="34" charset="0"/>
              </a:rPr>
              <a:t> </a:t>
            </a:r>
            <a:r>
              <a:rPr lang="en-US" dirty="0"/>
              <a:t>It means that both parts of the transaction are recorded, allowing the fundamental equation to remain in balance. At least two items to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Generating Balance sheet: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Beginning with the starting balance sheet</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Recording all the transactions for the period</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Adding the impact of the transactions to the starting balance sheet</a:t>
            </a:r>
          </a:p>
          <a:p>
            <a:pPr marL="514350" indent="-514350">
              <a:buFont typeface="+mj-lt"/>
              <a:buAutoNum type="arabicPeriod"/>
              <a:defRPr/>
            </a:pP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Formatting the resulting balance sheet accounts into the balance sheet reporting format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1200"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1200"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 this method one would assume that HOS used the last item it had purchased,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Inventory: </a:t>
                </a:r>
                <a:r>
                  <a:rPr lang="es-ES" i="0">
                    <a:latin typeface="Cambria Math" panose="02040503050406030204" pitchFamily="18" charset="0"/>
                  </a:rPr>
                  <a:t>($</a:t>
                </a:r>
                <a:r>
                  <a:rPr lang="es-ES" b="0" i="0">
                    <a:latin typeface="Cambria Math" panose="02040503050406030204" pitchFamily="18" charset="0"/>
                  </a:rPr>
                  <a:t>3</a:t>
                </a:r>
                <a:r>
                  <a:rPr lang="es-ES" i="0">
                    <a:latin typeface="Cambria Math" panose="02040503050406030204" pitchFamily="18" charset="0"/>
                  </a:rPr>
                  <a:t>∗1,000)+($4∗500)</a:t>
                </a:r>
                <a:r>
                  <a:rPr lang="en-US" dirty="0"/>
                  <a:t>= ($5,000)</a:t>
                </a:r>
              </a:p>
              <a:p>
                <a:endParaRPr lang="en-US" dirty="0"/>
              </a:p>
            </p:txBody>
          </p:sp>
        </mc:Fallback>
      </mc:AlternateContent>
      <p:sp>
        <p:nvSpPr>
          <p:cNvPr id="4" name="Slide Number Placeholder 3"/>
          <p:cNvSpPr>
            <a:spLocks noGrp="1"/>
          </p:cNvSpPr>
          <p:nvPr>
            <p:ph type="sldNum" sz="quarter" idx="5"/>
          </p:nvPr>
        </p:nvSpPr>
        <p:spPr/>
        <p:txBody>
          <a:bodyPr/>
          <a:lstStyle/>
          <a:p>
            <a:fld id="{16274E47-DF1B-AC43-9F83-A75AA4BA9B14}" type="slidenum">
              <a:rPr lang="en-US" smtClean="0"/>
              <a:t>23</a:t>
            </a:fld>
            <a:endParaRPr lang="en-US"/>
          </a:p>
        </p:txBody>
      </p:sp>
    </p:spTree>
    <p:extLst>
      <p:ext uri="{BB962C8B-B14F-4D97-AF65-F5344CB8AC3E}">
        <p14:creationId xmlns:p14="http://schemas.microsoft.com/office/powerpoint/2010/main" val="1566427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24</a:t>
            </a:fld>
            <a:endParaRPr lang="en-US"/>
          </a:p>
        </p:txBody>
      </p:sp>
    </p:spTree>
    <p:extLst>
      <p:ext uri="{BB962C8B-B14F-4D97-AF65-F5344CB8AC3E}">
        <p14:creationId xmlns:p14="http://schemas.microsoft.com/office/powerpoint/2010/main" val="2754110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25</a:t>
            </a:fld>
            <a:endParaRPr lang="en-US"/>
          </a:p>
        </p:txBody>
      </p:sp>
    </p:spTree>
    <p:extLst>
      <p:ext uri="{BB962C8B-B14F-4D97-AF65-F5344CB8AC3E}">
        <p14:creationId xmlns:p14="http://schemas.microsoft.com/office/powerpoint/2010/main" val="335527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27</a:t>
            </a:fld>
            <a:endParaRPr lang="en-US"/>
          </a:p>
        </p:txBody>
      </p:sp>
    </p:spTree>
    <p:extLst>
      <p:ext uri="{BB962C8B-B14F-4D97-AF65-F5344CB8AC3E}">
        <p14:creationId xmlns:p14="http://schemas.microsoft.com/office/powerpoint/2010/main" val="2470147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28</a:t>
            </a:fld>
            <a:endParaRPr lang="en-US"/>
          </a:p>
        </p:txBody>
      </p:sp>
    </p:spTree>
    <p:extLst>
      <p:ext uri="{BB962C8B-B14F-4D97-AF65-F5344CB8AC3E}">
        <p14:creationId xmlns:p14="http://schemas.microsoft.com/office/powerpoint/2010/main" val="3759996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3</a:t>
            </a:r>
          </a:p>
        </p:txBody>
      </p:sp>
      <p:sp>
        <p:nvSpPr>
          <p:cNvPr id="4" name="Slide Number Placeholder 3"/>
          <p:cNvSpPr>
            <a:spLocks noGrp="1"/>
          </p:cNvSpPr>
          <p:nvPr>
            <p:ph type="sldNum" sz="quarter" idx="5"/>
          </p:nvPr>
        </p:nvSpPr>
        <p:spPr/>
        <p:txBody>
          <a:bodyPr/>
          <a:lstStyle/>
          <a:p>
            <a:fld id="{16274E47-DF1B-AC43-9F83-A75AA4BA9B14}" type="slidenum">
              <a:rPr lang="en-US" smtClean="0"/>
              <a:t>29</a:t>
            </a:fld>
            <a:endParaRPr lang="en-US"/>
          </a:p>
        </p:txBody>
      </p:sp>
    </p:spTree>
    <p:extLst>
      <p:ext uri="{BB962C8B-B14F-4D97-AF65-F5344CB8AC3E}">
        <p14:creationId xmlns:p14="http://schemas.microsoft.com/office/powerpoint/2010/main" val="506836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30</a:t>
            </a:fld>
            <a:endParaRPr lang="en-US"/>
          </a:p>
        </p:txBody>
      </p:sp>
    </p:spTree>
    <p:extLst>
      <p:ext uri="{BB962C8B-B14F-4D97-AF65-F5344CB8AC3E}">
        <p14:creationId xmlns:p14="http://schemas.microsoft.com/office/powerpoint/2010/main" val="3464249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activity statement focuses on the revenues and expenses of the organization. If we used the cash basis of accounting for reporting, the activity statement would provide a wealth of information about the organization’s cash balance and how it changed over the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cash flow statement looks at where an organization obtained its cash and where it spent cash during that period. The focus is not only on how much cash came and went, but also on the sources and uses of cash.</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statement of cash flows focuses on financial rather than operating aspects of the organization. Where did the money come from, and how was it spent? While the major concern of the activity or operating statement may be profitability, the statement of cash flows focuses to a great extent on viability. Viability relates to whether the organization is generating and will generate enough cash to meet both short-term and long-term obligations and therefore will be able to continue in existence.</a:t>
            </a:r>
          </a:p>
          <a:p>
            <a:pPr marL="171450" indent="-171450">
              <a:buFont typeface="Arial" panose="020B0604020202020204" pitchFamily="34" charset="0"/>
              <a:buChar char="•"/>
            </a:pPr>
            <a:endParaRPr lang="en-US" dirty="0"/>
          </a:p>
          <a:p>
            <a:pPr marL="219075" indent="-219075" defTabSz="482600">
              <a:buClr>
                <a:srgbClr val="808080"/>
              </a:buClr>
              <a:buSzPct val="46000"/>
              <a:buFont typeface="Monotype Sorts" charset="2"/>
              <a:buChar char="n"/>
            </a:pPr>
            <a:r>
              <a:rPr lang="en-US" sz="1200" dirty="0">
                <a:latin typeface="Arial" pitchFamily="34" charset="0"/>
              </a:rPr>
              <a:t>Why does an organization need both an operating statement </a:t>
            </a:r>
          </a:p>
          <a:p>
            <a:pPr marL="219075" indent="-219075" defTabSz="482600">
              <a:buClr>
                <a:srgbClr val="808080"/>
              </a:buClr>
              <a:buSzPct val="46000"/>
              <a:buFont typeface="Monotype Sorts" charset="2"/>
              <a:buNone/>
            </a:pPr>
            <a:r>
              <a:rPr lang="en-US" sz="1200" dirty="0">
                <a:latin typeface="Arial" pitchFamily="34" charset="0"/>
              </a:rPr>
              <a:t>   and a cash flow statement?</a:t>
            </a:r>
            <a:endParaRPr lang="en-US" dirty="0"/>
          </a:p>
          <a:p>
            <a:pPr marL="171450" indent="-171450">
              <a:buFont typeface="Arial" panose="020B0604020202020204" pitchFamily="34" charset="0"/>
              <a:buChar char="•"/>
            </a:pPr>
            <a:r>
              <a:rPr lang="en-US" dirty="0" err="1"/>
              <a:t>Eg</a:t>
            </a:r>
            <a:r>
              <a:rPr lang="en-US" dirty="0"/>
              <a:t>: there may be a profit on an accrual basis, but we have paid more in cash for our expenses this year than the amount of money collected in cash from our revenues. Eventually cash collections should catch up, but by that time we may have failed to pay some obligations when they were due. In this case, profitable companies can encounter serious issues, even bankruptcy.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We cannot plan solely based on an accrual-based operating budget. Cash budgets are required as well. Similarly, we cannot judge how well things are turning out based only on a report of actual profitability. We also need to report on what has happened with respect to cash during the period being examined. Did we have a net gain in cash or decrease in cash during the period? Where did we get our cash from and what did we spend our cash 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Consider one example. Suppose that HOS had a cash decrease of $2,000,000 for the year. That might cause great concern. Looking at a detailed statement of cash flows, however, we find that the routine ongoing activities of the organization generated a cash surplus of $3,000,000. Then how did the cash balance decline? The organization is so profitable and generating so much cash that it decided to purchase $5,000,000 of new equipment to expand services offered. It used the full $3,000,000 of cash generated this year and took $2,000,000 of cash out of its bank account. It anticipates that, with the new equipment, next year it will generate even more than this year’s $3,000,000 increase in cash from ongoing activities.</a:t>
            </a:r>
          </a:p>
        </p:txBody>
      </p:sp>
      <p:sp>
        <p:nvSpPr>
          <p:cNvPr id="4" name="Slide Number Placeholder 3"/>
          <p:cNvSpPr>
            <a:spLocks noGrp="1"/>
          </p:cNvSpPr>
          <p:nvPr>
            <p:ph type="sldNum" sz="quarter" idx="5"/>
          </p:nvPr>
        </p:nvSpPr>
        <p:spPr/>
        <p:txBody>
          <a:bodyPr/>
          <a:lstStyle/>
          <a:p>
            <a:fld id="{16274E47-DF1B-AC43-9F83-A75AA4BA9B14}" type="slidenum">
              <a:rPr lang="en-US" smtClean="0"/>
              <a:t>31</a:t>
            </a:fld>
            <a:endParaRPr lang="en-US"/>
          </a:p>
        </p:txBody>
      </p:sp>
    </p:spTree>
    <p:extLst>
      <p:ext uri="{BB962C8B-B14F-4D97-AF65-F5344CB8AC3E}">
        <p14:creationId xmlns:p14="http://schemas.microsoft.com/office/powerpoint/2010/main" val="1361681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Arial"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itchFamily="34" charset="0"/>
              </a:rPr>
              <a:t>Why is it important to know the sources and uses of cash flow? Isn't knowing if cash increased or decreased enough?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first section of cash flow statements is Cash Flows from Operating Activities. This is considered to be a critical element. The ability of an organization to continue operations over a long period often depends on whether its normal daily operating activities generate more cash than they consume. An organization that generates more cash than it uses for operations is, ceteris paribus, more financially stable and viable.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part of the statement of cash flows is cash from investing activities. This section focuses on two very different types of investment activities. First is the purchase and sale of investments not directly related to the production of the organization’s goods and services. This would include, for example, the purchase and sale of shares of stock. The second type of activity relates to the purchase or sale of the capital assets the organization needs to provide its goods and services, such as buildings and equipment.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third section of the statement is cash flows from financing activities. In 2022 Meals did not have enough cash in the bank to pay the entire cost of the new delivery van. Furthermore, its operations that year consumed $6,000 more of cash than its operations generated. Therefore, Meals needed another source of cash to pay for the van. As we can see from the cash flow statement, during 2022 there was a $25,000 mortgage increase. This increase in long-term borrowing provided the source of cash to buy the van.</a:t>
            </a:r>
          </a:p>
        </p:txBody>
      </p:sp>
      <p:sp>
        <p:nvSpPr>
          <p:cNvPr id="4" name="Slide Number Placeholder 3"/>
          <p:cNvSpPr>
            <a:spLocks noGrp="1"/>
          </p:cNvSpPr>
          <p:nvPr>
            <p:ph type="sldNum" sz="quarter" idx="5"/>
          </p:nvPr>
        </p:nvSpPr>
        <p:spPr/>
        <p:txBody>
          <a:bodyPr/>
          <a:lstStyle/>
          <a:p>
            <a:fld id="{400E5B7E-D84B-F14B-AFD1-8E7408691CA8}" type="slidenum">
              <a:rPr lang="en-US" smtClean="0"/>
              <a:t>32</a:t>
            </a:fld>
            <a:endParaRPr lang="en-US"/>
          </a:p>
        </p:txBody>
      </p:sp>
    </p:spTree>
    <p:extLst>
      <p:ext uri="{BB962C8B-B14F-4D97-AF65-F5344CB8AC3E}">
        <p14:creationId xmlns:p14="http://schemas.microsoft.com/office/powerpoint/2010/main" val="4164722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33</a:t>
            </a:fld>
            <a:endParaRPr lang="en-US"/>
          </a:p>
        </p:txBody>
      </p:sp>
    </p:spTree>
    <p:extLst>
      <p:ext uri="{BB962C8B-B14F-4D97-AF65-F5344CB8AC3E}">
        <p14:creationId xmlns:p14="http://schemas.microsoft.com/office/powerpoint/2010/main" val="347389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purpose of financial statements is to help the user of the statements to assess how well an organization is doing in meeting its financial goals.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objective of the balance sheet is to report the financial position of the organization at one specific point in time, examples we have seen are at the end of the fiscal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By contrast, the activity statement and cash flow statement are designed to show the results of the organization’s activities over a period of time. Rather than focus on a specific point in time, they attempt to summarize what occurred during a particular accounting period, such as a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Stock vs flow</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3</a:t>
            </a:fld>
            <a:endParaRPr lang="en-US"/>
          </a:p>
        </p:txBody>
      </p:sp>
    </p:spTree>
    <p:extLst>
      <p:ext uri="{BB962C8B-B14F-4D97-AF65-F5344CB8AC3E}">
        <p14:creationId xmlns:p14="http://schemas.microsoft.com/office/powerpoint/2010/main" val="3450331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0E5B7E-D84B-F14B-AFD1-8E7408691CA8}" type="slidenum">
              <a:rPr lang="en-US" smtClean="0"/>
              <a:t>34</a:t>
            </a:fld>
            <a:endParaRPr lang="en-US"/>
          </a:p>
        </p:txBody>
      </p:sp>
    </p:spTree>
    <p:extLst>
      <p:ext uri="{BB962C8B-B14F-4D97-AF65-F5344CB8AC3E}">
        <p14:creationId xmlns:p14="http://schemas.microsoft.com/office/powerpoint/2010/main" val="3430630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0E5B7E-D84B-F14B-AFD1-8E7408691CA8}" type="slidenum">
              <a:rPr lang="en-US" smtClean="0"/>
              <a:t>35</a:t>
            </a:fld>
            <a:endParaRPr lang="en-US"/>
          </a:p>
        </p:txBody>
      </p:sp>
    </p:spTree>
    <p:extLst>
      <p:ext uri="{BB962C8B-B14F-4D97-AF65-F5344CB8AC3E}">
        <p14:creationId xmlns:p14="http://schemas.microsoft.com/office/powerpoint/2010/main" val="1906783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Often revenues are received in cash and expenses are paid in cash. So the change in net assets may represent a reasonable approximation of cash flow. However, in an accrual system revenues and expenses are usually not the same as cash flow. Therefore, the change in net assets in the cash flow statement serves only as a first approximation of cash flows. A number of adjustments are needed to convert the change in net assets to cash flow.</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first adjustment made is for expense items that do not consume any cash. In nearly all cash flow statements the first item listed after change in net assets is depreciation.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Consider, for example, that Meals purchased a delivery van in 2016. In 2017 no equipment was purchased or paid for. However, the delivery van purchased in 2016 and the kitchen oven equipment purchased in earlier years are being depreciated during 2017. Since Meals used those assets in 2017 to provide meals, it is appropriate to charge some of their original cost as an expense in 2017. However, Meals is not paying cash for them in 2017. They were already paid for in earlier years. Depreciation is only an allocation of cost; it is not a cash payment.</a:t>
            </a:r>
          </a:p>
          <a:p>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36</a:t>
            </a:fld>
            <a:endParaRPr lang="en-US"/>
          </a:p>
        </p:txBody>
      </p:sp>
    </p:spTree>
    <p:extLst>
      <p:ext uri="{BB962C8B-B14F-4D97-AF65-F5344CB8AC3E}">
        <p14:creationId xmlns:p14="http://schemas.microsoft.com/office/powerpoint/2010/main" val="234433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Activity statements, and cash flow statements can all be prepared for a month, quarter, year, or some other period. Statements prepared for periods less than a year are usually referred to as </a:t>
            </a:r>
            <a:r>
              <a:rPr lang="en-US" b="1" dirty="0"/>
              <a:t>interim statements</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4</a:t>
            </a:fld>
            <a:endParaRPr lang="en-US"/>
          </a:p>
        </p:txBody>
      </p:sp>
    </p:spTree>
    <p:extLst>
      <p:ext uri="{BB962C8B-B14F-4D97-AF65-F5344CB8AC3E}">
        <p14:creationId xmlns:p14="http://schemas.microsoft.com/office/powerpoint/2010/main" val="346984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Revenues and support represent the inflows that an organization has received or is entitled to receive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have discussed different revenue sources for different public service organizations: </a:t>
            </a:r>
          </a:p>
          <a:p>
            <a:pPr marL="628650" lvl="1" indent="-171450">
              <a:buFont typeface="Arial" panose="020B0604020202020204" pitchFamily="34" charset="0"/>
              <a:buChar char="•"/>
            </a:pPr>
            <a:r>
              <a:rPr lang="en-US" dirty="0"/>
              <a:t>Taxes and user fees represent common types of government revenues;</a:t>
            </a:r>
          </a:p>
          <a:p>
            <a:pPr marL="628650" lvl="1" indent="-171450">
              <a:buFont typeface="Arial" panose="020B0604020202020204" pitchFamily="34" charset="0"/>
              <a:buChar char="•"/>
            </a:pPr>
            <a:r>
              <a:rPr lang="en-US" dirty="0"/>
              <a:t>Donations for nonprofit</a:t>
            </a:r>
          </a:p>
          <a:p>
            <a:pPr marL="628650" lvl="1" indent="-171450">
              <a:buFont typeface="Arial" panose="020B0604020202020204" pitchFamily="34" charset="0"/>
              <a:buChar char="•"/>
            </a:pPr>
            <a:r>
              <a:rPr lang="en-US" dirty="0"/>
              <a:t>Health insurance, </a:t>
            </a:r>
            <a:r>
              <a:rPr lang="en-US" dirty="0" err="1"/>
              <a:t>medicare</a:t>
            </a:r>
            <a:r>
              <a:rPr lang="en-US" dirty="0"/>
              <a:t> and Medicaid for health-service organizations</a:t>
            </a:r>
          </a:p>
          <a:p>
            <a:pPr marL="628650" lvl="1" indent="-171450">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Fundamental equation of accounting still works in activity statement. Revenues and support result in an inflow of assets to the organization and an increase in owners’ equity or net assets. </a:t>
            </a:r>
          </a:p>
        </p:txBody>
      </p:sp>
      <p:sp>
        <p:nvSpPr>
          <p:cNvPr id="4" name="Slide Number Placeholder 3"/>
          <p:cNvSpPr>
            <a:spLocks noGrp="1"/>
          </p:cNvSpPr>
          <p:nvPr>
            <p:ph type="sldNum" sz="quarter" idx="5"/>
          </p:nvPr>
        </p:nvSpPr>
        <p:spPr/>
        <p:txBody>
          <a:bodyPr/>
          <a:lstStyle/>
          <a:p>
            <a:fld id="{16274E47-DF1B-AC43-9F83-A75AA4BA9B14}" type="slidenum">
              <a:rPr lang="en-US" smtClean="0"/>
              <a:t>5</a:t>
            </a:fld>
            <a:endParaRPr lang="en-US"/>
          </a:p>
        </p:txBody>
      </p:sp>
    </p:spTree>
    <p:extLst>
      <p:ext uri="{BB962C8B-B14F-4D97-AF65-F5344CB8AC3E}">
        <p14:creationId xmlns:p14="http://schemas.microsoft.com/office/powerpoint/2010/main" val="1265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Expenses are costs incurred to help generate revenues and support or to carry out the operating activities of the organization in other ways. Expenses represent recognition of the use of resources in the operation of the organization. For example, the labor of a nurse providing care to a patient is consumed in that process and becomes an expense.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Expenses are events that (1) either decrease assets on the left or increase liabilities on the right, and also (2) decrease net assets on the right.</a:t>
            </a:r>
          </a:p>
        </p:txBody>
      </p:sp>
      <p:sp>
        <p:nvSpPr>
          <p:cNvPr id="4" name="Slide Number Placeholder 3"/>
          <p:cNvSpPr>
            <a:spLocks noGrp="1"/>
          </p:cNvSpPr>
          <p:nvPr>
            <p:ph type="sldNum" sz="quarter" idx="5"/>
          </p:nvPr>
        </p:nvSpPr>
        <p:spPr/>
        <p:txBody>
          <a:bodyPr/>
          <a:lstStyle/>
          <a:p>
            <a:fld id="{16274E47-DF1B-AC43-9F83-A75AA4BA9B14}" type="slidenum">
              <a:rPr lang="en-US" smtClean="0"/>
              <a:t>6</a:t>
            </a:fld>
            <a:endParaRPr lang="en-US"/>
          </a:p>
        </p:txBody>
      </p:sp>
    </p:spTree>
    <p:extLst>
      <p:ext uri="{BB962C8B-B14F-4D97-AF65-F5344CB8AC3E}">
        <p14:creationId xmlns:p14="http://schemas.microsoft.com/office/powerpoint/2010/main" val="394659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Inflows are classed by nature (e.g., gift, grant, sales revenue), source (e.g., government, foundation, taxpayers, patients), and sometimes organizational unit (e.g., radiology, lab, pharmacy, operating room). Outflows are the results of using resources in the process of generating inflows. Outflows are classed by nature, often called object of expense (e.g., salary, supplies, rent), function or program (e.g., provide housing, meals, medical care), or organizational unit.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Why is it beneficial to know about revenues by nature, source, and unit? The subcategorizations allow us to go beyond knowing simply whether we are making or losing money. </a:t>
            </a:r>
          </a:p>
          <a:p>
            <a:pPr marL="628650" lvl="1" indent="-171450">
              <a:buFont typeface="Arial" panose="020B0604020202020204" pitchFamily="34" charset="0"/>
              <a:buChar char="•"/>
            </a:pPr>
            <a:r>
              <a:rPr lang="en-US" dirty="0" err="1"/>
              <a:t>Eg</a:t>
            </a:r>
            <a:r>
              <a:rPr lang="en-US" dirty="0"/>
              <a:t>: Are our revenues from meals well matched with the costs of providing meals? If we start to lose money, what would be the impact of eliminating our shelter counseling services? Are we getting more client revenues per meal from costly van delivery service than from soup kitchens? Are foundation grants falling, and do we need to make a greater effort in that area?</a:t>
            </a:r>
          </a:p>
        </p:txBody>
      </p:sp>
      <p:sp>
        <p:nvSpPr>
          <p:cNvPr id="4" name="Slide Number Placeholder 3"/>
          <p:cNvSpPr>
            <a:spLocks noGrp="1"/>
          </p:cNvSpPr>
          <p:nvPr>
            <p:ph type="sldNum" sz="quarter" idx="5"/>
          </p:nvPr>
        </p:nvSpPr>
        <p:spPr/>
        <p:txBody>
          <a:bodyPr/>
          <a:lstStyle/>
          <a:p>
            <a:fld id="{16274E47-DF1B-AC43-9F83-A75AA4BA9B14}" type="slidenum">
              <a:rPr lang="en-US" smtClean="0"/>
              <a:t>7</a:t>
            </a:fld>
            <a:endParaRPr lang="en-US"/>
          </a:p>
        </p:txBody>
      </p:sp>
    </p:spTree>
    <p:extLst>
      <p:ext uri="{BB962C8B-B14F-4D97-AF65-F5344CB8AC3E}">
        <p14:creationId xmlns:p14="http://schemas.microsoft.com/office/powerpoint/2010/main" val="31878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change in net assets (or net income) is simply the difference between revenues and expenses. If revenues and support exceed expenses, then the organization has an increase in net assets. A for-profit organization in such an instance would have a positive net income. If expenses exceed revenues and support, the organization has a decrease in net assets, often referred to as a deficit or a loss.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All organizations need to measure their net income, profit, surplus, excess of revenues over expenses, or increase in net assets (or net loss, loss, deficit, excess of expenses over revenues, or decrease in net assets). This allows them to determine whether their asset inflows exceed or fall short of their asset outflows.</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organizations in the public service sector avoid use of the term net income, or profit, which seems to infer that making profit is the reason for existence of the organization. Instead, they use terms such as surplus or deficit, or excess of revenues over expenses, or simply change in net assets. These different terms, however, essentially still mean net income.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6274E47-DF1B-AC43-9F83-A75AA4BA9B14}" type="slidenum">
              <a:rPr lang="en-US" smtClean="0"/>
              <a:t>9</a:t>
            </a:fld>
            <a:endParaRPr lang="en-US"/>
          </a:p>
        </p:txBody>
      </p:sp>
    </p:spTree>
    <p:extLst>
      <p:ext uri="{BB962C8B-B14F-4D97-AF65-F5344CB8AC3E}">
        <p14:creationId xmlns:p14="http://schemas.microsoft.com/office/powerpoint/2010/main" val="28332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Management has some latitude regarding the amount of detail it provides. For example, it can choose to provide less information about individual types of revenues and expenses than we see in Exhibit 10-2. In that case, less information is provided to competitors. However, less information is also provided to stakeholders and creditors.</a:t>
            </a:r>
          </a:p>
        </p:txBody>
      </p:sp>
      <p:sp>
        <p:nvSpPr>
          <p:cNvPr id="4" name="Slide Number Placeholder 3"/>
          <p:cNvSpPr>
            <a:spLocks noGrp="1"/>
          </p:cNvSpPr>
          <p:nvPr>
            <p:ph type="sldNum" sz="quarter" idx="5"/>
          </p:nvPr>
        </p:nvSpPr>
        <p:spPr/>
        <p:txBody>
          <a:bodyPr/>
          <a:lstStyle/>
          <a:p>
            <a:fld id="{16274E47-DF1B-AC43-9F83-A75AA4BA9B14}" type="slidenum">
              <a:rPr lang="en-US" smtClean="0"/>
              <a:t>10</a:t>
            </a:fld>
            <a:endParaRPr lang="en-US"/>
          </a:p>
        </p:txBody>
      </p:sp>
    </p:spTree>
    <p:extLst>
      <p:ext uri="{BB962C8B-B14F-4D97-AF65-F5344CB8AC3E}">
        <p14:creationId xmlns:p14="http://schemas.microsoft.com/office/powerpoint/2010/main" val="258406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5095-9816-5248-A4A3-7A8615E3D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A0BA3F-5621-724A-8D73-7D3EA6D0D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5E5011-351E-6C47-8FF6-E508151A09B6}"/>
              </a:ext>
            </a:extLst>
          </p:cNvPr>
          <p:cNvSpPr>
            <a:spLocks noGrp="1"/>
          </p:cNvSpPr>
          <p:nvPr>
            <p:ph type="dt" sz="half" idx="10"/>
          </p:nvPr>
        </p:nvSpPr>
        <p:spPr/>
        <p:txBody>
          <a:bodyPr/>
          <a:lstStyle/>
          <a:p>
            <a:fld id="{BAC05F80-FB15-4D49-AA8B-E60F1A19EE7B}" type="datetime1">
              <a:rPr lang="en-US" smtClean="0"/>
              <a:t>3/7/24</a:t>
            </a:fld>
            <a:endParaRPr lang="en-US"/>
          </a:p>
        </p:txBody>
      </p:sp>
      <p:sp>
        <p:nvSpPr>
          <p:cNvPr id="5" name="Footer Placeholder 4">
            <a:extLst>
              <a:ext uri="{FF2B5EF4-FFF2-40B4-BE49-F238E27FC236}">
                <a16:creationId xmlns:a16="http://schemas.microsoft.com/office/drawing/2014/main" id="{BBA561AC-391F-E841-99CA-2167A3A79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784F1-413A-9344-9C18-864F717BC762}"/>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341067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528F-C7BA-034D-BF4E-C4F849BA5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084D1-193A-4049-AAF2-B73C99E78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0B90D-D560-8848-892C-26D06CDEC523}"/>
              </a:ext>
            </a:extLst>
          </p:cNvPr>
          <p:cNvSpPr>
            <a:spLocks noGrp="1"/>
          </p:cNvSpPr>
          <p:nvPr>
            <p:ph type="dt" sz="half" idx="10"/>
          </p:nvPr>
        </p:nvSpPr>
        <p:spPr/>
        <p:txBody>
          <a:bodyPr/>
          <a:lstStyle/>
          <a:p>
            <a:fld id="{761C4A65-198D-6647-A23C-E983721BED4B}" type="datetime1">
              <a:rPr lang="en-US" smtClean="0"/>
              <a:t>3/7/24</a:t>
            </a:fld>
            <a:endParaRPr lang="en-US"/>
          </a:p>
        </p:txBody>
      </p:sp>
      <p:sp>
        <p:nvSpPr>
          <p:cNvPr id="5" name="Footer Placeholder 4">
            <a:extLst>
              <a:ext uri="{FF2B5EF4-FFF2-40B4-BE49-F238E27FC236}">
                <a16:creationId xmlns:a16="http://schemas.microsoft.com/office/drawing/2014/main" id="{AB8F485D-BCC1-9D4C-875C-0F83E8E60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CD795-2215-C846-9A00-D2CA6CA1ABC1}"/>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06832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F1330A-1FEA-0645-AAB0-1615802CF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EDE88-A129-704C-9E32-0C693CA20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EA371-A42C-5E4D-8C33-43899DD6FD50}"/>
              </a:ext>
            </a:extLst>
          </p:cNvPr>
          <p:cNvSpPr>
            <a:spLocks noGrp="1"/>
          </p:cNvSpPr>
          <p:nvPr>
            <p:ph type="dt" sz="half" idx="10"/>
          </p:nvPr>
        </p:nvSpPr>
        <p:spPr/>
        <p:txBody>
          <a:bodyPr/>
          <a:lstStyle/>
          <a:p>
            <a:fld id="{F2CE7F0E-DB22-0347-B35B-B2E9CA4688E4}" type="datetime1">
              <a:rPr lang="en-US" smtClean="0"/>
              <a:t>3/7/24</a:t>
            </a:fld>
            <a:endParaRPr lang="en-US"/>
          </a:p>
        </p:txBody>
      </p:sp>
      <p:sp>
        <p:nvSpPr>
          <p:cNvPr id="5" name="Footer Placeholder 4">
            <a:extLst>
              <a:ext uri="{FF2B5EF4-FFF2-40B4-BE49-F238E27FC236}">
                <a16:creationId xmlns:a16="http://schemas.microsoft.com/office/drawing/2014/main" id="{2E4B5021-65E4-A34D-884F-B1BBF9684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258D0-54B2-5D4A-A30E-48A9D326901C}"/>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3414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E00E-BF4F-2F45-8988-6706465AF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31B32-991F-A044-AD35-E825C5A1D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11707-B3DB-2043-BD5E-6978D14BA370}"/>
              </a:ext>
            </a:extLst>
          </p:cNvPr>
          <p:cNvSpPr>
            <a:spLocks noGrp="1"/>
          </p:cNvSpPr>
          <p:nvPr>
            <p:ph type="dt" sz="half" idx="10"/>
          </p:nvPr>
        </p:nvSpPr>
        <p:spPr/>
        <p:txBody>
          <a:bodyPr/>
          <a:lstStyle/>
          <a:p>
            <a:fld id="{C1793F45-00FF-7B44-B8BB-863E3ADFCD06}" type="datetime1">
              <a:rPr lang="en-US" smtClean="0"/>
              <a:t>3/7/24</a:t>
            </a:fld>
            <a:endParaRPr lang="en-US"/>
          </a:p>
        </p:txBody>
      </p:sp>
      <p:sp>
        <p:nvSpPr>
          <p:cNvPr id="5" name="Footer Placeholder 4">
            <a:extLst>
              <a:ext uri="{FF2B5EF4-FFF2-40B4-BE49-F238E27FC236}">
                <a16:creationId xmlns:a16="http://schemas.microsoft.com/office/drawing/2014/main" id="{17D6D53C-420C-D749-BBC0-DEF172304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E1F5-FBC6-C740-B4CC-8A90AF584F8A}"/>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138334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93A5-53E3-1D46-8CE4-3C4108DD3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77E139-7B27-9F43-86A0-A58C272FF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0866C-516E-D148-9E03-09D57FFC2E68}"/>
              </a:ext>
            </a:extLst>
          </p:cNvPr>
          <p:cNvSpPr>
            <a:spLocks noGrp="1"/>
          </p:cNvSpPr>
          <p:nvPr>
            <p:ph type="dt" sz="half" idx="10"/>
          </p:nvPr>
        </p:nvSpPr>
        <p:spPr/>
        <p:txBody>
          <a:bodyPr/>
          <a:lstStyle/>
          <a:p>
            <a:fld id="{B318558C-6DD6-3443-9250-91328D86B08E}" type="datetime1">
              <a:rPr lang="en-US" smtClean="0"/>
              <a:t>3/7/24</a:t>
            </a:fld>
            <a:endParaRPr lang="en-US"/>
          </a:p>
        </p:txBody>
      </p:sp>
      <p:sp>
        <p:nvSpPr>
          <p:cNvPr id="5" name="Footer Placeholder 4">
            <a:extLst>
              <a:ext uri="{FF2B5EF4-FFF2-40B4-BE49-F238E27FC236}">
                <a16:creationId xmlns:a16="http://schemas.microsoft.com/office/drawing/2014/main" id="{379E7D32-65DE-8A4D-ADAB-ACD5EAF8B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BF24B-1517-224F-80FC-19F1E44CF5D8}"/>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85810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CF43-0BDC-7546-BBF7-800365057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4B491-904A-9C4A-9620-2BC70FDAD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290C82-2C43-4440-9759-368E72345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A334A-6E85-3341-A43C-180B1CACA666}"/>
              </a:ext>
            </a:extLst>
          </p:cNvPr>
          <p:cNvSpPr>
            <a:spLocks noGrp="1"/>
          </p:cNvSpPr>
          <p:nvPr>
            <p:ph type="dt" sz="half" idx="10"/>
          </p:nvPr>
        </p:nvSpPr>
        <p:spPr/>
        <p:txBody>
          <a:bodyPr/>
          <a:lstStyle/>
          <a:p>
            <a:fld id="{9DD4D44B-D4BE-5044-BC8E-7509DEE4929C}" type="datetime1">
              <a:rPr lang="en-US" smtClean="0"/>
              <a:t>3/7/24</a:t>
            </a:fld>
            <a:endParaRPr lang="en-US"/>
          </a:p>
        </p:txBody>
      </p:sp>
      <p:sp>
        <p:nvSpPr>
          <p:cNvPr id="6" name="Footer Placeholder 5">
            <a:extLst>
              <a:ext uri="{FF2B5EF4-FFF2-40B4-BE49-F238E27FC236}">
                <a16:creationId xmlns:a16="http://schemas.microsoft.com/office/drawing/2014/main" id="{1FCF1B14-F24E-6C4D-8978-06F9E8220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FF1A6-E3A8-5C40-BC1A-EBB51AAC3B11}"/>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420068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BCC2-796D-CE4F-B623-294FD6562C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74916-6B80-2B4D-B711-B9AEFF1590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F93D9-63EC-824D-B3B6-6DB6CFE69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4C8AA-6EA2-304C-B5A9-C4F0AE53F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3D7AD6-5501-FF4D-8446-C0E5681C4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571DBE-2299-6649-903D-4FD111545DC7}"/>
              </a:ext>
            </a:extLst>
          </p:cNvPr>
          <p:cNvSpPr>
            <a:spLocks noGrp="1"/>
          </p:cNvSpPr>
          <p:nvPr>
            <p:ph type="dt" sz="half" idx="10"/>
          </p:nvPr>
        </p:nvSpPr>
        <p:spPr/>
        <p:txBody>
          <a:bodyPr/>
          <a:lstStyle/>
          <a:p>
            <a:fld id="{3ED06AA1-F871-154F-8C6D-DE831D1DCFDF}" type="datetime1">
              <a:rPr lang="en-US" smtClean="0"/>
              <a:t>3/7/24</a:t>
            </a:fld>
            <a:endParaRPr lang="en-US"/>
          </a:p>
        </p:txBody>
      </p:sp>
      <p:sp>
        <p:nvSpPr>
          <p:cNvPr id="8" name="Footer Placeholder 7">
            <a:extLst>
              <a:ext uri="{FF2B5EF4-FFF2-40B4-BE49-F238E27FC236}">
                <a16:creationId xmlns:a16="http://schemas.microsoft.com/office/drawing/2014/main" id="{BD937D2A-D01F-194E-9C68-30B4C095A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A296E-3708-D947-A1BB-826449D11CE4}"/>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12674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E065-6AAC-9442-85DD-BE75EDA1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F16FB3-AD58-C746-BC3E-BC7BE7878996}"/>
              </a:ext>
            </a:extLst>
          </p:cNvPr>
          <p:cNvSpPr>
            <a:spLocks noGrp="1"/>
          </p:cNvSpPr>
          <p:nvPr>
            <p:ph type="dt" sz="half" idx="10"/>
          </p:nvPr>
        </p:nvSpPr>
        <p:spPr/>
        <p:txBody>
          <a:bodyPr/>
          <a:lstStyle/>
          <a:p>
            <a:fld id="{400F09AE-58B6-F948-ADC6-3F917CC7A901}" type="datetime1">
              <a:rPr lang="en-US" smtClean="0"/>
              <a:t>3/7/24</a:t>
            </a:fld>
            <a:endParaRPr lang="en-US"/>
          </a:p>
        </p:txBody>
      </p:sp>
      <p:sp>
        <p:nvSpPr>
          <p:cNvPr id="4" name="Footer Placeholder 3">
            <a:extLst>
              <a:ext uri="{FF2B5EF4-FFF2-40B4-BE49-F238E27FC236}">
                <a16:creationId xmlns:a16="http://schemas.microsoft.com/office/drawing/2014/main" id="{B609E253-C4AE-C84A-8491-2389AA2194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87920F-F1BD-0E41-B20D-F4BF64847CDE}"/>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8901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0298E-7109-5746-B1C3-101F84E07D0B}"/>
              </a:ext>
            </a:extLst>
          </p:cNvPr>
          <p:cNvSpPr>
            <a:spLocks noGrp="1"/>
          </p:cNvSpPr>
          <p:nvPr>
            <p:ph type="dt" sz="half" idx="10"/>
          </p:nvPr>
        </p:nvSpPr>
        <p:spPr/>
        <p:txBody>
          <a:bodyPr/>
          <a:lstStyle/>
          <a:p>
            <a:fld id="{A2963D29-6962-2E41-83C2-0A92589EB701}" type="datetime1">
              <a:rPr lang="en-US" smtClean="0"/>
              <a:t>3/7/24</a:t>
            </a:fld>
            <a:endParaRPr lang="en-US"/>
          </a:p>
        </p:txBody>
      </p:sp>
      <p:sp>
        <p:nvSpPr>
          <p:cNvPr id="3" name="Footer Placeholder 2">
            <a:extLst>
              <a:ext uri="{FF2B5EF4-FFF2-40B4-BE49-F238E27FC236}">
                <a16:creationId xmlns:a16="http://schemas.microsoft.com/office/drawing/2014/main" id="{54A79738-82CB-2D4C-8108-2A706B8E5E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058DBB-0B04-F745-AA5D-477D98B96120}"/>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65519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FBEB-F428-814A-AB26-FA02FCF9B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4B4B2A-DFDB-1841-92E1-B8B823F9C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ED8A1-AD9A-4548-9AB5-5C8C59FD7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1BC30-4A5D-9446-948A-2B2F039E7627}"/>
              </a:ext>
            </a:extLst>
          </p:cNvPr>
          <p:cNvSpPr>
            <a:spLocks noGrp="1"/>
          </p:cNvSpPr>
          <p:nvPr>
            <p:ph type="dt" sz="half" idx="10"/>
          </p:nvPr>
        </p:nvSpPr>
        <p:spPr/>
        <p:txBody>
          <a:bodyPr/>
          <a:lstStyle/>
          <a:p>
            <a:fld id="{215308AE-4711-2E47-8F84-E0458288F820}" type="datetime1">
              <a:rPr lang="en-US" smtClean="0"/>
              <a:t>3/7/24</a:t>
            </a:fld>
            <a:endParaRPr lang="en-US"/>
          </a:p>
        </p:txBody>
      </p:sp>
      <p:sp>
        <p:nvSpPr>
          <p:cNvPr id="6" name="Footer Placeholder 5">
            <a:extLst>
              <a:ext uri="{FF2B5EF4-FFF2-40B4-BE49-F238E27FC236}">
                <a16:creationId xmlns:a16="http://schemas.microsoft.com/office/drawing/2014/main" id="{73D91019-433B-8644-9F28-AEEB5E249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EC1FC-826C-E342-A5C7-F7888E4E964A}"/>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75182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EF6F-1F7F-7D4D-9745-4853CBA41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2E2D2-3FED-0340-9F0D-777DD2A09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843995-7DB9-FE49-B76A-9DE978D05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4DEE6-8162-054C-89BD-65B3014848CC}"/>
              </a:ext>
            </a:extLst>
          </p:cNvPr>
          <p:cNvSpPr>
            <a:spLocks noGrp="1"/>
          </p:cNvSpPr>
          <p:nvPr>
            <p:ph type="dt" sz="half" idx="10"/>
          </p:nvPr>
        </p:nvSpPr>
        <p:spPr/>
        <p:txBody>
          <a:bodyPr/>
          <a:lstStyle/>
          <a:p>
            <a:fld id="{4E8658A3-1680-D340-8D3F-8456A4441613}" type="datetime1">
              <a:rPr lang="en-US" smtClean="0"/>
              <a:t>3/7/24</a:t>
            </a:fld>
            <a:endParaRPr lang="en-US"/>
          </a:p>
        </p:txBody>
      </p:sp>
      <p:sp>
        <p:nvSpPr>
          <p:cNvPr id="6" name="Footer Placeholder 5">
            <a:extLst>
              <a:ext uri="{FF2B5EF4-FFF2-40B4-BE49-F238E27FC236}">
                <a16:creationId xmlns:a16="http://schemas.microsoft.com/office/drawing/2014/main" id="{E6D54349-9337-E444-91F4-2C6164BF9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6623A-79FB-3D49-961E-ED7A38C49489}"/>
              </a:ext>
            </a:extLst>
          </p:cNvPr>
          <p:cNvSpPr>
            <a:spLocks noGrp="1"/>
          </p:cNvSpPr>
          <p:nvPr>
            <p:ph type="sldNum" sz="quarter" idx="12"/>
          </p:nvPr>
        </p:nvSpPr>
        <p:spPr/>
        <p:txBody>
          <a:bodyPr/>
          <a:lstStyle/>
          <a:p>
            <a:fld id="{D66BE0F5-7105-7347-B50A-E9382AFF35F2}" type="slidenum">
              <a:rPr lang="en-US" smtClean="0"/>
              <a:t>‹#›</a:t>
            </a:fld>
            <a:endParaRPr lang="en-US"/>
          </a:p>
        </p:txBody>
      </p:sp>
    </p:spTree>
    <p:extLst>
      <p:ext uri="{BB962C8B-B14F-4D97-AF65-F5344CB8AC3E}">
        <p14:creationId xmlns:p14="http://schemas.microsoft.com/office/powerpoint/2010/main" val="294381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D053A-F6A2-0849-ACE1-9696B2C59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FED7E-66E9-6942-8B24-0C8C3FCE5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BC9ED-27A4-AA41-96AC-D26C5AB35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56C6E-67BE-044F-A938-C0F4C17074E5}" type="datetime1">
              <a:rPr lang="en-US" smtClean="0"/>
              <a:t>3/7/24</a:t>
            </a:fld>
            <a:endParaRPr lang="en-US"/>
          </a:p>
        </p:txBody>
      </p:sp>
      <p:sp>
        <p:nvSpPr>
          <p:cNvPr id="5" name="Footer Placeholder 4">
            <a:extLst>
              <a:ext uri="{FF2B5EF4-FFF2-40B4-BE49-F238E27FC236}">
                <a16:creationId xmlns:a16="http://schemas.microsoft.com/office/drawing/2014/main" id="{97355634-DB12-454B-AE93-8B6E16C4D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2CEE3C-A7D2-6F49-BF48-9F6CE5343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BE0F5-7105-7347-B50A-E9382AFF35F2}" type="slidenum">
              <a:rPr lang="en-US" smtClean="0"/>
              <a:t>‹#›</a:t>
            </a:fld>
            <a:endParaRPr lang="en-US"/>
          </a:p>
        </p:txBody>
      </p:sp>
    </p:spTree>
    <p:extLst>
      <p:ext uri="{BB962C8B-B14F-4D97-AF65-F5344CB8AC3E}">
        <p14:creationId xmlns:p14="http://schemas.microsoft.com/office/powerpoint/2010/main" val="4048566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Activity and Cash Flow Statement</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November 10,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Slide Number Placeholder 3">
            <a:extLst>
              <a:ext uri="{FF2B5EF4-FFF2-40B4-BE49-F238E27FC236}">
                <a16:creationId xmlns:a16="http://schemas.microsoft.com/office/drawing/2014/main" id="{994913C3-1B0C-DE4E-B3B3-57B5E39EAE71}"/>
              </a:ext>
            </a:extLst>
          </p:cNvPr>
          <p:cNvSpPr>
            <a:spLocks noGrp="1"/>
          </p:cNvSpPr>
          <p:nvPr>
            <p:ph type="sldNum" sz="quarter" idx="10"/>
          </p:nvPr>
        </p:nvSpPr>
        <p:spPr>
          <a:xfrm>
            <a:off x="508000" y="5810681"/>
            <a:ext cx="2743200" cy="365125"/>
          </a:xfrm>
        </p:spPr>
        <p:txBody>
          <a:bodyPr/>
          <a:lstStyle/>
          <a:p>
            <a:pPr>
              <a:defRPr/>
            </a:pPr>
            <a:fld id="{1806671E-38EA-DB4D-861F-64D63A2030E1}" type="slidenum">
              <a:rPr lang="en-US" altLang="en-US">
                <a:latin typeface="Candara" panose="020E0502030303020204" pitchFamily="34" charset="0"/>
              </a:rPr>
              <a:pPr>
                <a:defRPr/>
              </a:pPr>
              <a:t>10</a:t>
            </a:fld>
            <a:endParaRPr lang="en-US" altLang="en-US">
              <a:latin typeface="Candara" panose="020E0502030303020204" pitchFamily="34" charset="0"/>
            </a:endParaRPr>
          </a:p>
        </p:txBody>
      </p:sp>
      <p:sp>
        <p:nvSpPr>
          <p:cNvPr id="16387" name="Rectangle 3">
            <a:extLst>
              <a:ext uri="{FF2B5EF4-FFF2-40B4-BE49-F238E27FC236}">
                <a16:creationId xmlns:a16="http://schemas.microsoft.com/office/drawing/2014/main" id="{E2708F66-461D-4A4C-8D05-C50CD3443C0B}"/>
              </a:ext>
            </a:extLst>
          </p:cNvPr>
          <p:cNvSpPr>
            <a:spLocks noGrp="1" noChangeArrowheads="1"/>
          </p:cNvSpPr>
          <p:nvPr>
            <p:ph type="body" idx="1"/>
          </p:nvPr>
        </p:nvSpPr>
        <p:spPr>
          <a:xfrm>
            <a:off x="1793876" y="317500"/>
            <a:ext cx="7605713" cy="6072188"/>
          </a:xfrm>
        </p:spPr>
        <p:txBody>
          <a:bodyPr/>
          <a:lstStyle/>
          <a:p>
            <a:pPr eaLnBrk="1" hangingPunct="1">
              <a:buFontTx/>
              <a:buNone/>
            </a:pPr>
            <a:r>
              <a:rPr lang="en-US" altLang="en-US" dirty="0"/>
              <a:t>.</a:t>
            </a:r>
          </a:p>
        </p:txBody>
      </p:sp>
      <p:sp>
        <p:nvSpPr>
          <p:cNvPr id="22532" name="Rectangle 4">
            <a:extLst>
              <a:ext uri="{FF2B5EF4-FFF2-40B4-BE49-F238E27FC236}">
                <a16:creationId xmlns:a16="http://schemas.microsoft.com/office/drawing/2014/main" id="{1055347D-9D82-C247-8BF4-DA14244E4DC4}"/>
              </a:ext>
            </a:extLst>
          </p:cNvPr>
          <p:cNvSpPr>
            <a:spLocks noChangeArrowheads="1"/>
          </p:cNvSpPr>
          <p:nvPr/>
        </p:nvSpPr>
        <p:spPr bwMode="auto">
          <a:xfrm>
            <a:off x="508000" y="136524"/>
            <a:ext cx="1133856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82600">
              <a:spcBef>
                <a:spcPct val="20000"/>
              </a:spcBef>
              <a:buChar char="•"/>
              <a:defRPr sz="3200">
                <a:solidFill>
                  <a:schemeClr val="tx1"/>
                </a:solidFill>
                <a:latin typeface="Arial" panose="020B0604020202020204" pitchFamily="34" charset="0"/>
              </a:defRPr>
            </a:lvl1pPr>
            <a:lvl2pPr marL="827088" indent="-317500" defTabSz="482600">
              <a:spcBef>
                <a:spcPct val="20000"/>
              </a:spcBef>
              <a:buChar char="–"/>
              <a:defRPr sz="2800">
                <a:solidFill>
                  <a:schemeClr val="tx1"/>
                </a:solidFill>
                <a:latin typeface="Arial" panose="020B0604020202020204" pitchFamily="34" charset="0"/>
              </a:defRPr>
            </a:lvl2pPr>
            <a:lvl3pPr marL="1273175" indent="-254000" defTabSz="482600">
              <a:spcBef>
                <a:spcPct val="20000"/>
              </a:spcBef>
              <a:buChar char="•"/>
              <a:defRPr sz="2400">
                <a:solidFill>
                  <a:schemeClr val="tx1"/>
                </a:solidFill>
                <a:latin typeface="Arial" panose="020B0604020202020204" pitchFamily="34" charset="0"/>
              </a:defRPr>
            </a:lvl3pPr>
            <a:lvl4pPr marL="1782763" indent="-254000" defTabSz="482600">
              <a:spcBef>
                <a:spcPct val="20000"/>
              </a:spcBef>
              <a:buChar char="–"/>
              <a:defRPr sz="2000">
                <a:solidFill>
                  <a:schemeClr val="tx1"/>
                </a:solidFill>
                <a:latin typeface="Arial" panose="020B0604020202020204" pitchFamily="34" charset="0"/>
              </a:defRPr>
            </a:lvl4pPr>
            <a:lvl5pPr marL="2292350" indent="-254000" defTabSz="482600">
              <a:spcBef>
                <a:spcPct val="20000"/>
              </a:spcBef>
              <a:buChar char="»"/>
              <a:defRPr sz="2000">
                <a:solidFill>
                  <a:schemeClr val="tx1"/>
                </a:solidFill>
                <a:latin typeface="Arial" panose="020B0604020202020204" pitchFamily="34" charset="0"/>
              </a:defRPr>
            </a:lvl5pPr>
            <a:lvl6pPr marL="2749550" indent="-254000" defTabSz="482600" fontAlgn="base">
              <a:spcBef>
                <a:spcPct val="20000"/>
              </a:spcBef>
              <a:spcAft>
                <a:spcPct val="0"/>
              </a:spcAft>
              <a:buChar char="»"/>
              <a:defRPr sz="2000">
                <a:solidFill>
                  <a:schemeClr val="tx1"/>
                </a:solidFill>
                <a:latin typeface="Arial" panose="020B0604020202020204" pitchFamily="34" charset="0"/>
              </a:defRPr>
            </a:lvl6pPr>
            <a:lvl7pPr marL="3206750" indent="-254000" defTabSz="482600" fontAlgn="base">
              <a:spcBef>
                <a:spcPct val="20000"/>
              </a:spcBef>
              <a:spcAft>
                <a:spcPct val="0"/>
              </a:spcAft>
              <a:buChar char="»"/>
              <a:defRPr sz="2000">
                <a:solidFill>
                  <a:schemeClr val="tx1"/>
                </a:solidFill>
                <a:latin typeface="Arial" panose="020B0604020202020204" pitchFamily="34" charset="0"/>
              </a:defRPr>
            </a:lvl7pPr>
            <a:lvl8pPr marL="3663950" indent="-254000" defTabSz="482600" fontAlgn="base">
              <a:spcBef>
                <a:spcPct val="20000"/>
              </a:spcBef>
              <a:spcAft>
                <a:spcPct val="0"/>
              </a:spcAft>
              <a:buChar char="»"/>
              <a:defRPr sz="2000">
                <a:solidFill>
                  <a:schemeClr val="tx1"/>
                </a:solidFill>
                <a:latin typeface="Arial" panose="020B0604020202020204" pitchFamily="34" charset="0"/>
              </a:defRPr>
            </a:lvl8pPr>
            <a:lvl9pPr marL="4121150" indent="-254000" defTabSz="482600" fontAlgn="base">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
                <a:srgbClr val="808080"/>
              </a:buClr>
              <a:buSzPct val="90000"/>
              <a:buFont typeface="Monotype Sorts" pitchFamily="2" charset="2"/>
              <a:buNone/>
              <a:defRPr/>
            </a:pPr>
            <a:r>
              <a:rPr lang="en-US" altLang="en-US" sz="3600" b="1" dirty="0">
                <a:solidFill>
                  <a:srgbClr val="8C0000"/>
                </a:solidFill>
              </a:rPr>
              <a:t>Change in Net Assets on the Balance Sheet</a:t>
            </a:r>
            <a:endParaRPr lang="en-US" altLang="en-US" sz="3600" dirty="0">
              <a:solidFill>
                <a:srgbClr val="8C0000"/>
              </a:solidFill>
            </a:endParaRPr>
          </a:p>
        </p:txBody>
      </p:sp>
      <p:sp>
        <p:nvSpPr>
          <p:cNvPr id="22533" name="Text Box 5">
            <a:extLst>
              <a:ext uri="{FF2B5EF4-FFF2-40B4-BE49-F238E27FC236}">
                <a16:creationId xmlns:a16="http://schemas.microsoft.com/office/drawing/2014/main" id="{157C1643-AB9F-404F-AF1C-D5A85808FB4C}"/>
              </a:ext>
            </a:extLst>
          </p:cNvPr>
          <p:cNvSpPr txBox="1">
            <a:spLocks noChangeArrowheads="1"/>
          </p:cNvSpPr>
          <p:nvPr/>
        </p:nvSpPr>
        <p:spPr bwMode="auto">
          <a:xfrm>
            <a:off x="8292465" y="1878623"/>
            <a:ext cx="3388199" cy="176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9075" indent="-219075" defTabSz="482600">
              <a:defRPr sz="2400">
                <a:solidFill>
                  <a:schemeClr val="tx1"/>
                </a:solidFill>
                <a:latin typeface="Times New Roman" panose="02020603050405020304" pitchFamily="18" charset="0"/>
              </a:defRPr>
            </a:lvl1pPr>
            <a:lvl2pPr marL="708025" indent="-250825" defTabSz="482600">
              <a:defRPr sz="2400">
                <a:solidFill>
                  <a:schemeClr val="tx1"/>
                </a:solidFill>
                <a:latin typeface="Times New Roman" panose="02020603050405020304" pitchFamily="18" charset="0"/>
              </a:defRPr>
            </a:lvl2pPr>
            <a:lvl3pPr marL="1158875" indent="-244475" defTabSz="482600">
              <a:defRPr sz="2400">
                <a:solidFill>
                  <a:schemeClr val="tx1"/>
                </a:solidFill>
                <a:latin typeface="Times New Roman" panose="02020603050405020304" pitchFamily="18" charset="0"/>
              </a:defRPr>
            </a:lvl3pPr>
            <a:lvl4pPr marL="1611313" indent="-239713" defTabSz="482600">
              <a:defRPr sz="2400">
                <a:solidFill>
                  <a:schemeClr val="tx1"/>
                </a:solidFill>
                <a:latin typeface="Times New Roman" panose="02020603050405020304" pitchFamily="18" charset="0"/>
              </a:defRPr>
            </a:lvl4pPr>
            <a:lvl5pPr defTabSz="482600">
              <a:defRPr sz="2400">
                <a:solidFill>
                  <a:schemeClr val="tx1"/>
                </a:solidFill>
                <a:latin typeface="Times New Roman" panose="02020603050405020304" pitchFamily="18" charset="0"/>
              </a:defRPr>
            </a:lvl5pPr>
            <a:lvl6pPr defTabSz="482600" fontAlgn="base">
              <a:spcBef>
                <a:spcPct val="0"/>
              </a:spcBef>
              <a:spcAft>
                <a:spcPct val="0"/>
              </a:spcAft>
              <a:defRPr sz="2400">
                <a:solidFill>
                  <a:schemeClr val="tx1"/>
                </a:solidFill>
                <a:latin typeface="Times New Roman" panose="02020603050405020304" pitchFamily="18" charset="0"/>
              </a:defRPr>
            </a:lvl6pPr>
            <a:lvl7pPr defTabSz="482600" fontAlgn="base">
              <a:spcBef>
                <a:spcPct val="0"/>
              </a:spcBef>
              <a:spcAft>
                <a:spcPct val="0"/>
              </a:spcAft>
              <a:defRPr sz="2400">
                <a:solidFill>
                  <a:schemeClr val="tx1"/>
                </a:solidFill>
                <a:latin typeface="Times New Roman" panose="02020603050405020304" pitchFamily="18" charset="0"/>
              </a:defRPr>
            </a:lvl7pPr>
            <a:lvl8pPr defTabSz="482600" fontAlgn="base">
              <a:spcBef>
                <a:spcPct val="0"/>
              </a:spcBef>
              <a:spcAft>
                <a:spcPct val="0"/>
              </a:spcAft>
              <a:defRPr sz="2400">
                <a:solidFill>
                  <a:schemeClr val="tx1"/>
                </a:solidFill>
                <a:latin typeface="Times New Roman" panose="02020603050405020304" pitchFamily="18" charset="0"/>
              </a:defRPr>
            </a:lvl8pPr>
            <a:lvl9pPr defTabSz="482600" fontAlgn="base">
              <a:spcBef>
                <a:spcPct val="0"/>
              </a:spcBef>
              <a:spcAft>
                <a:spcPct val="0"/>
              </a:spcAft>
              <a:defRPr sz="2400">
                <a:solidFill>
                  <a:schemeClr val="tx1"/>
                </a:solidFill>
                <a:latin typeface="Times New Roman" panose="02020603050405020304" pitchFamily="18" charset="0"/>
              </a:defRPr>
            </a:lvl9pPr>
          </a:lstStyle>
          <a:p>
            <a:pPr marL="0" indent="0" algn="ctr">
              <a:buClr>
                <a:srgbClr val="808080"/>
              </a:buClr>
              <a:buSzPct val="46000"/>
              <a:defRPr/>
            </a:pPr>
            <a:r>
              <a:rPr lang="en-US" altLang="en-US" sz="2600" b="1" dirty="0">
                <a:effectLst>
                  <a:outerShdw blurRad="38100" dist="38100" dir="2700000" algn="tl">
                    <a:srgbClr val="FFFFFF"/>
                  </a:outerShdw>
                </a:effectLst>
                <a:latin typeface="Candara" panose="020E0502030303020204" pitchFamily="34" charset="0"/>
              </a:rPr>
              <a:t>Net income is reported as a change in net assets on the balance sheet.</a:t>
            </a:r>
          </a:p>
        </p:txBody>
      </p:sp>
      <p:sp>
        <p:nvSpPr>
          <p:cNvPr id="16390" name="AutoShape 6">
            <a:extLst>
              <a:ext uri="{FF2B5EF4-FFF2-40B4-BE49-F238E27FC236}">
                <a16:creationId xmlns:a16="http://schemas.microsoft.com/office/drawing/2014/main" id="{C344A609-F70A-5649-90C5-3BC10AA5B477}"/>
              </a:ext>
            </a:extLst>
          </p:cNvPr>
          <p:cNvSpPr>
            <a:spLocks noChangeArrowheads="1"/>
          </p:cNvSpPr>
          <p:nvPr/>
        </p:nvSpPr>
        <p:spPr bwMode="auto">
          <a:xfrm flipV="1">
            <a:off x="3837185" y="6044622"/>
            <a:ext cx="7794625" cy="127793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latin typeface="Candara" panose="020E0502030303020204" pitchFamily="34" charset="0"/>
            </a:endParaRPr>
          </a:p>
        </p:txBody>
      </p:sp>
      <p:sp>
        <p:nvSpPr>
          <p:cNvPr id="22536" name="Text Box 8">
            <a:extLst>
              <a:ext uri="{FF2B5EF4-FFF2-40B4-BE49-F238E27FC236}">
                <a16:creationId xmlns:a16="http://schemas.microsoft.com/office/drawing/2014/main" id="{D0D26C33-F8A7-6F4C-A2D4-17F95302AD79}"/>
              </a:ext>
            </a:extLst>
          </p:cNvPr>
          <p:cNvSpPr txBox="1">
            <a:spLocks noChangeArrowheads="1"/>
          </p:cNvSpPr>
          <p:nvPr/>
        </p:nvSpPr>
        <p:spPr bwMode="auto">
          <a:xfrm>
            <a:off x="576424" y="1468594"/>
            <a:ext cx="3529012"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82600">
              <a:defRPr sz="2400">
                <a:solidFill>
                  <a:schemeClr val="tx1"/>
                </a:solidFill>
                <a:latin typeface="Times New Roman" panose="02020603050405020304" pitchFamily="18" charset="0"/>
              </a:defRPr>
            </a:lvl1pPr>
            <a:lvl2pPr marL="114300" indent="342900" defTabSz="482600">
              <a:defRPr sz="2400">
                <a:solidFill>
                  <a:schemeClr val="tx1"/>
                </a:solidFill>
                <a:latin typeface="Times New Roman" panose="02020603050405020304" pitchFamily="18" charset="0"/>
              </a:defRPr>
            </a:lvl2pPr>
            <a:lvl3pPr marL="571500" indent="342900" defTabSz="482600">
              <a:defRPr sz="2400">
                <a:solidFill>
                  <a:schemeClr val="tx1"/>
                </a:solidFill>
                <a:latin typeface="Times New Roman" panose="02020603050405020304" pitchFamily="18" charset="0"/>
              </a:defRPr>
            </a:lvl3pPr>
            <a:lvl4pPr marL="1028700" indent="342900" defTabSz="482600">
              <a:defRPr sz="2400">
                <a:solidFill>
                  <a:schemeClr val="tx1"/>
                </a:solidFill>
                <a:latin typeface="Times New Roman" panose="02020603050405020304" pitchFamily="18" charset="0"/>
              </a:defRPr>
            </a:lvl4pPr>
            <a:lvl5pPr defTabSz="482600">
              <a:defRPr sz="2400">
                <a:solidFill>
                  <a:schemeClr val="tx1"/>
                </a:solidFill>
                <a:latin typeface="Times New Roman" panose="02020603050405020304" pitchFamily="18" charset="0"/>
              </a:defRPr>
            </a:lvl5pPr>
            <a:lvl6pPr defTabSz="482600" fontAlgn="base">
              <a:spcBef>
                <a:spcPct val="0"/>
              </a:spcBef>
              <a:spcAft>
                <a:spcPct val="0"/>
              </a:spcAft>
              <a:defRPr sz="2400">
                <a:solidFill>
                  <a:schemeClr val="tx1"/>
                </a:solidFill>
                <a:latin typeface="Times New Roman" panose="02020603050405020304" pitchFamily="18" charset="0"/>
              </a:defRPr>
            </a:lvl6pPr>
            <a:lvl7pPr defTabSz="482600" fontAlgn="base">
              <a:spcBef>
                <a:spcPct val="0"/>
              </a:spcBef>
              <a:spcAft>
                <a:spcPct val="0"/>
              </a:spcAft>
              <a:defRPr sz="2400">
                <a:solidFill>
                  <a:schemeClr val="tx1"/>
                </a:solidFill>
                <a:latin typeface="Times New Roman" panose="02020603050405020304" pitchFamily="18" charset="0"/>
              </a:defRPr>
            </a:lvl7pPr>
            <a:lvl8pPr defTabSz="482600" fontAlgn="base">
              <a:spcBef>
                <a:spcPct val="0"/>
              </a:spcBef>
              <a:spcAft>
                <a:spcPct val="0"/>
              </a:spcAft>
              <a:defRPr sz="2400">
                <a:solidFill>
                  <a:schemeClr val="tx1"/>
                </a:solidFill>
                <a:latin typeface="Times New Roman" panose="02020603050405020304" pitchFamily="18" charset="0"/>
              </a:defRPr>
            </a:lvl8pPr>
            <a:lvl9pPr defTabSz="482600" fontAlgn="base">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defRPr/>
            </a:pPr>
            <a:r>
              <a:rPr lang="en-US" altLang="en-US" sz="2500" b="1" dirty="0">
                <a:effectLst>
                  <a:outerShdw blurRad="38100" dist="38100" dir="2700000" algn="tl">
                    <a:srgbClr val="FFFFFF"/>
                  </a:outerShdw>
                </a:effectLst>
                <a:latin typeface="Candara" panose="020E0502030303020204" pitchFamily="34" charset="0"/>
              </a:rPr>
              <a:t>Activity Statement</a:t>
            </a:r>
            <a:endParaRPr lang="en-US" altLang="en-US" b="1" dirty="0">
              <a:effectLst>
                <a:outerShdw blurRad="38100" dist="38100" dir="2700000" algn="tl">
                  <a:srgbClr val="FFFFFF"/>
                </a:outerShdw>
              </a:effectLst>
              <a:latin typeface="Candara" panose="020E0502030303020204" pitchFamily="34" charset="0"/>
            </a:endParaRPr>
          </a:p>
        </p:txBody>
      </p:sp>
      <p:sp>
        <p:nvSpPr>
          <p:cNvPr id="22537" name="Text Box 9">
            <a:extLst>
              <a:ext uri="{FF2B5EF4-FFF2-40B4-BE49-F238E27FC236}">
                <a16:creationId xmlns:a16="http://schemas.microsoft.com/office/drawing/2014/main" id="{CE93834C-24A0-714C-8637-2C1802E96DC3}"/>
              </a:ext>
            </a:extLst>
          </p:cNvPr>
          <p:cNvSpPr txBox="1">
            <a:spLocks noChangeArrowheads="1"/>
          </p:cNvSpPr>
          <p:nvPr/>
        </p:nvSpPr>
        <p:spPr bwMode="auto">
          <a:xfrm>
            <a:off x="508000" y="3449267"/>
            <a:ext cx="77200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82600">
              <a:defRPr sz="2400">
                <a:solidFill>
                  <a:schemeClr val="tx1"/>
                </a:solidFill>
                <a:latin typeface="Times New Roman" panose="02020603050405020304" pitchFamily="18" charset="0"/>
              </a:defRPr>
            </a:lvl1pPr>
            <a:lvl2pPr marL="114300" indent="342900" defTabSz="482600">
              <a:defRPr sz="2400">
                <a:solidFill>
                  <a:schemeClr val="tx1"/>
                </a:solidFill>
                <a:latin typeface="Times New Roman" panose="02020603050405020304" pitchFamily="18" charset="0"/>
              </a:defRPr>
            </a:lvl2pPr>
            <a:lvl3pPr marL="571500" indent="342900" defTabSz="482600">
              <a:defRPr sz="2400">
                <a:solidFill>
                  <a:schemeClr val="tx1"/>
                </a:solidFill>
                <a:latin typeface="Times New Roman" panose="02020603050405020304" pitchFamily="18" charset="0"/>
              </a:defRPr>
            </a:lvl3pPr>
            <a:lvl4pPr marL="1028700" indent="342900" defTabSz="482600">
              <a:defRPr sz="2400">
                <a:solidFill>
                  <a:schemeClr val="tx1"/>
                </a:solidFill>
                <a:latin typeface="Times New Roman" panose="02020603050405020304" pitchFamily="18" charset="0"/>
              </a:defRPr>
            </a:lvl4pPr>
            <a:lvl5pPr defTabSz="482600">
              <a:defRPr sz="2400">
                <a:solidFill>
                  <a:schemeClr val="tx1"/>
                </a:solidFill>
                <a:latin typeface="Times New Roman" panose="02020603050405020304" pitchFamily="18" charset="0"/>
              </a:defRPr>
            </a:lvl5pPr>
            <a:lvl6pPr defTabSz="482600" fontAlgn="base">
              <a:spcBef>
                <a:spcPct val="0"/>
              </a:spcBef>
              <a:spcAft>
                <a:spcPct val="0"/>
              </a:spcAft>
              <a:defRPr sz="2400">
                <a:solidFill>
                  <a:schemeClr val="tx1"/>
                </a:solidFill>
                <a:latin typeface="Times New Roman" panose="02020603050405020304" pitchFamily="18" charset="0"/>
              </a:defRPr>
            </a:lvl6pPr>
            <a:lvl7pPr defTabSz="482600" fontAlgn="base">
              <a:spcBef>
                <a:spcPct val="0"/>
              </a:spcBef>
              <a:spcAft>
                <a:spcPct val="0"/>
              </a:spcAft>
              <a:defRPr sz="2400">
                <a:solidFill>
                  <a:schemeClr val="tx1"/>
                </a:solidFill>
                <a:latin typeface="Times New Roman" panose="02020603050405020304" pitchFamily="18" charset="0"/>
              </a:defRPr>
            </a:lvl7pPr>
            <a:lvl8pPr defTabSz="482600" fontAlgn="base">
              <a:spcBef>
                <a:spcPct val="0"/>
              </a:spcBef>
              <a:spcAft>
                <a:spcPct val="0"/>
              </a:spcAft>
              <a:defRPr sz="2400">
                <a:solidFill>
                  <a:schemeClr val="tx1"/>
                </a:solidFill>
                <a:latin typeface="Times New Roman" panose="02020603050405020304" pitchFamily="18" charset="0"/>
              </a:defRPr>
            </a:lvl8pPr>
            <a:lvl9pPr defTabSz="482600" fontAlgn="base">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defRPr/>
            </a:pPr>
            <a:r>
              <a:rPr lang="en-US" altLang="en-US" sz="2500" b="1" dirty="0">
                <a:effectLst>
                  <a:outerShdw blurRad="38100" dist="38100" dir="2700000" algn="tl">
                    <a:srgbClr val="FFFFFF"/>
                  </a:outerShdw>
                </a:effectLst>
                <a:latin typeface="Candara" panose="020E0502030303020204" pitchFamily="34" charset="0"/>
              </a:rPr>
              <a:t>Statement of Financial Position or Balance Sheet</a:t>
            </a:r>
            <a:endParaRPr lang="en-US" altLang="en-US" b="1" dirty="0">
              <a:effectLst>
                <a:outerShdw blurRad="38100" dist="38100" dir="2700000" algn="tl">
                  <a:srgbClr val="FFFFFF"/>
                </a:outerShdw>
              </a:effectLst>
              <a:latin typeface="Candara" panose="020E0502030303020204" pitchFamily="34" charset="0"/>
            </a:endParaRPr>
          </a:p>
        </p:txBody>
      </p:sp>
      <p:graphicFrame>
        <p:nvGraphicFramePr>
          <p:cNvPr id="22542" name="Group 14">
            <a:extLst>
              <a:ext uri="{FF2B5EF4-FFF2-40B4-BE49-F238E27FC236}">
                <a16:creationId xmlns:a16="http://schemas.microsoft.com/office/drawing/2014/main" id="{6F6C7BD2-8972-F345-9456-5BE5A5FA3DC9}"/>
              </a:ext>
            </a:extLst>
          </p:cNvPr>
          <p:cNvGraphicFramePr>
            <a:graphicFrameLocks noGrp="1"/>
          </p:cNvGraphicFramePr>
          <p:nvPr>
            <p:extLst>
              <p:ext uri="{D42A27DB-BD31-4B8C-83A1-F6EECF244321}">
                <p14:modId xmlns:p14="http://schemas.microsoft.com/office/powerpoint/2010/main" val="606742988"/>
              </p:ext>
            </p:extLst>
          </p:nvPr>
        </p:nvGraphicFramePr>
        <p:xfrm>
          <a:off x="508000" y="1898023"/>
          <a:ext cx="6168389" cy="1460501"/>
        </p:xfrm>
        <a:graphic>
          <a:graphicData uri="http://schemas.openxmlformats.org/drawingml/2006/table">
            <a:tbl>
              <a:tblPr/>
              <a:tblGrid>
                <a:gridCol w="3844632">
                  <a:extLst>
                    <a:ext uri="{9D8B030D-6E8A-4147-A177-3AD203B41FA5}">
                      <a16:colId xmlns:a16="http://schemas.microsoft.com/office/drawing/2014/main" val="1896306732"/>
                    </a:ext>
                  </a:extLst>
                </a:gridCol>
                <a:gridCol w="2323757">
                  <a:extLst>
                    <a:ext uri="{9D8B030D-6E8A-4147-A177-3AD203B41FA5}">
                      <a16:colId xmlns:a16="http://schemas.microsoft.com/office/drawing/2014/main" val="757209884"/>
                    </a:ext>
                  </a:extLst>
                </a:gridCol>
              </a:tblGrid>
              <a:tr h="487363">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Total Revenue and Support</a:t>
                      </a:r>
                    </a:p>
                  </a:txBody>
                  <a:tcPr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 $81,000</a:t>
                      </a:r>
                    </a:p>
                  </a:txBody>
                  <a:tcPr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2379832"/>
                  </a:ext>
                </a:extLst>
              </a:tr>
              <a:tr h="485775">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Total Expenses</a:t>
                      </a:r>
                    </a:p>
                  </a:txBody>
                  <a:tcPr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ndara" panose="020E0502030303020204" pitchFamily="34" charset="0"/>
                        </a:rPr>
                        <a:t>($80,050)</a:t>
                      </a:r>
                    </a:p>
                  </a:txBody>
                  <a:tcPr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75380617"/>
                  </a:ext>
                </a:extLst>
              </a:tr>
              <a:tr h="487363">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Candara" panose="020E0502030303020204" pitchFamily="34" charset="0"/>
                        </a:rPr>
                        <a:t>Increase in Net Assets</a:t>
                      </a:r>
                    </a:p>
                  </a:txBody>
                  <a:tcPr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Candara" panose="020E0502030303020204" pitchFamily="34" charset="0"/>
                        </a:rPr>
                        <a:t> $     950</a:t>
                      </a:r>
                    </a:p>
                  </a:txBody>
                  <a:tcPr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7391811"/>
                  </a:ext>
                </a:extLst>
              </a:tr>
            </a:tbl>
          </a:graphicData>
        </a:graphic>
      </p:graphicFrame>
      <p:graphicFrame>
        <p:nvGraphicFramePr>
          <p:cNvPr id="22607" name="Group 79">
            <a:extLst>
              <a:ext uri="{FF2B5EF4-FFF2-40B4-BE49-F238E27FC236}">
                <a16:creationId xmlns:a16="http://schemas.microsoft.com/office/drawing/2014/main" id="{461CA9A1-9094-E84A-AB02-61FF0A76DB9D}"/>
              </a:ext>
            </a:extLst>
          </p:cNvPr>
          <p:cNvGraphicFramePr>
            <a:graphicFrameLocks noGrp="1"/>
          </p:cNvGraphicFramePr>
          <p:nvPr>
            <p:extLst>
              <p:ext uri="{D42A27DB-BD31-4B8C-83A1-F6EECF244321}">
                <p14:modId xmlns:p14="http://schemas.microsoft.com/office/powerpoint/2010/main" val="1145354966"/>
              </p:ext>
            </p:extLst>
          </p:nvPr>
        </p:nvGraphicFramePr>
        <p:xfrm>
          <a:off x="508000" y="3911230"/>
          <a:ext cx="8890003" cy="1950440"/>
        </p:xfrm>
        <a:graphic>
          <a:graphicData uri="http://schemas.openxmlformats.org/drawingml/2006/table">
            <a:tbl>
              <a:tblPr/>
              <a:tblGrid>
                <a:gridCol w="2586229">
                  <a:extLst>
                    <a:ext uri="{9D8B030D-6E8A-4147-A177-3AD203B41FA5}">
                      <a16:colId xmlns:a16="http://schemas.microsoft.com/office/drawing/2014/main" val="383042301"/>
                    </a:ext>
                  </a:extLst>
                </a:gridCol>
                <a:gridCol w="2027576">
                  <a:extLst>
                    <a:ext uri="{9D8B030D-6E8A-4147-A177-3AD203B41FA5}">
                      <a16:colId xmlns:a16="http://schemas.microsoft.com/office/drawing/2014/main" val="3624366202"/>
                    </a:ext>
                  </a:extLst>
                </a:gridCol>
                <a:gridCol w="2212909">
                  <a:extLst>
                    <a:ext uri="{9D8B030D-6E8A-4147-A177-3AD203B41FA5}">
                      <a16:colId xmlns:a16="http://schemas.microsoft.com/office/drawing/2014/main" val="3446239519"/>
                    </a:ext>
                  </a:extLst>
                </a:gridCol>
                <a:gridCol w="2063289">
                  <a:extLst>
                    <a:ext uri="{9D8B030D-6E8A-4147-A177-3AD203B41FA5}">
                      <a16:colId xmlns:a16="http://schemas.microsoft.com/office/drawing/2014/main" val="366713578"/>
                    </a:ext>
                  </a:extLst>
                </a:gridCol>
              </a:tblGrid>
              <a:tr h="304748">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ndara" panose="020E0502030303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Unrestricted</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Temp. Rest.</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Perm. Rest.</a:t>
                      </a:r>
                    </a:p>
                  </a:txBody>
                  <a:tcPr marT="45712" marB="45712"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646371"/>
                  </a:ext>
                </a:extLst>
              </a:tr>
              <a:tr h="518072">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Beginning Balances</a:t>
                      </a:r>
                    </a:p>
                  </a:txBody>
                  <a:tcPr marT="45712" marB="45712"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$113,000</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$15,000</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 $10,000</a:t>
                      </a:r>
                    </a:p>
                  </a:txBody>
                  <a:tcPr marT="45712" marB="45712"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63287575"/>
                  </a:ext>
                </a:extLst>
              </a:tr>
              <a:tr h="518072">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A50021"/>
                          </a:solidFill>
                          <a:effectLst/>
                          <a:latin typeface="Candara" panose="020E0502030303020204" pitchFamily="34" charset="0"/>
                        </a:rPr>
                        <a:t>Increase in Net Assets</a:t>
                      </a:r>
                    </a:p>
                  </a:txBody>
                  <a:tcPr marT="45712" marB="45712"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A50021"/>
                          </a:solidFill>
                          <a:effectLst/>
                          <a:latin typeface="Candara" panose="020E0502030303020204" pitchFamily="34" charset="0"/>
                        </a:rPr>
                        <a:t>         $950</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ndara" panose="020E0502030303020204" pitchFamily="34" charset="0"/>
                      </a:endParaRP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ndara" panose="020E0502030303020204" pitchFamily="34" charset="0"/>
                      </a:endParaRPr>
                    </a:p>
                  </a:txBody>
                  <a:tcPr marT="45712" marB="45712"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no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046284"/>
                  </a:ext>
                </a:extLst>
              </a:tr>
              <a:tr h="518072">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andara" panose="020E0502030303020204" pitchFamily="34" charset="0"/>
                        </a:rPr>
                        <a:t>Ending Balances</a:t>
                      </a:r>
                    </a:p>
                  </a:txBody>
                  <a:tcPr marT="45712" marB="45712" horzOverflow="overflow">
                    <a:lnL w="12700" cap="flat" cmpd="sng" algn="ctr">
                      <a:solidFill>
                        <a:schemeClr val="tx1"/>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andara" panose="020E0502030303020204" pitchFamily="34" charset="0"/>
                        </a:rPr>
                        <a:t>$113,950</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andara" panose="020E0502030303020204" pitchFamily="34" charset="0"/>
                        </a:rPr>
                        <a:t>$15,000</a:t>
                      </a:r>
                    </a:p>
                  </a:txBody>
                  <a:tcPr marT="45712" marB="45712"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9175">
                        <a:spcBef>
                          <a:spcPct val="20000"/>
                        </a:spcBef>
                        <a:defRPr sz="2800">
                          <a:solidFill>
                            <a:schemeClr val="tx1"/>
                          </a:solidFill>
                          <a:latin typeface="Arial" panose="020B0604020202020204" pitchFamily="34" charset="0"/>
                        </a:defRPr>
                      </a:lvl1pPr>
                      <a:lvl2pPr marL="509588" defTabSz="1019175">
                        <a:spcBef>
                          <a:spcPct val="20000"/>
                        </a:spcBef>
                        <a:defRPr sz="2400">
                          <a:solidFill>
                            <a:schemeClr val="tx1"/>
                          </a:solidFill>
                          <a:latin typeface="Arial" panose="020B0604020202020204" pitchFamily="34" charset="0"/>
                        </a:defRPr>
                      </a:lvl2pPr>
                      <a:lvl3pPr marL="1019175" defTabSz="1019175">
                        <a:spcBef>
                          <a:spcPct val="20000"/>
                        </a:spcBef>
                        <a:defRPr sz="2000">
                          <a:solidFill>
                            <a:schemeClr val="tx1"/>
                          </a:solidFill>
                          <a:latin typeface="Arial" panose="020B0604020202020204" pitchFamily="34" charset="0"/>
                        </a:defRPr>
                      </a:lvl3pPr>
                      <a:lvl4pPr marL="1528763" defTabSz="1019175">
                        <a:spcBef>
                          <a:spcPct val="20000"/>
                        </a:spcBef>
                        <a:defRPr>
                          <a:solidFill>
                            <a:schemeClr val="tx1"/>
                          </a:solidFill>
                          <a:latin typeface="Arial" panose="020B0604020202020204" pitchFamily="34" charset="0"/>
                        </a:defRPr>
                      </a:lvl4pPr>
                      <a:lvl5pPr marL="2038350" defTabSz="1019175">
                        <a:spcBef>
                          <a:spcPct val="20000"/>
                        </a:spcBef>
                        <a:defRPr>
                          <a:solidFill>
                            <a:schemeClr val="tx1"/>
                          </a:solidFill>
                          <a:latin typeface="Arial" panose="020B0604020202020204" pitchFamily="34" charset="0"/>
                        </a:defRPr>
                      </a:lvl5pPr>
                      <a:lvl6pPr marL="2495550" defTabSz="1019175" fontAlgn="base">
                        <a:spcBef>
                          <a:spcPct val="20000"/>
                        </a:spcBef>
                        <a:spcAft>
                          <a:spcPct val="0"/>
                        </a:spcAft>
                        <a:defRPr>
                          <a:solidFill>
                            <a:schemeClr val="tx1"/>
                          </a:solidFill>
                          <a:latin typeface="Arial" panose="020B0604020202020204" pitchFamily="34" charset="0"/>
                        </a:defRPr>
                      </a:lvl6pPr>
                      <a:lvl7pPr marL="2952750" defTabSz="1019175" fontAlgn="base">
                        <a:spcBef>
                          <a:spcPct val="20000"/>
                        </a:spcBef>
                        <a:spcAft>
                          <a:spcPct val="0"/>
                        </a:spcAft>
                        <a:defRPr>
                          <a:solidFill>
                            <a:schemeClr val="tx1"/>
                          </a:solidFill>
                          <a:latin typeface="Arial" panose="020B0604020202020204" pitchFamily="34" charset="0"/>
                        </a:defRPr>
                      </a:lvl7pPr>
                      <a:lvl8pPr marL="3409950" defTabSz="1019175" fontAlgn="base">
                        <a:spcBef>
                          <a:spcPct val="20000"/>
                        </a:spcBef>
                        <a:spcAft>
                          <a:spcPct val="0"/>
                        </a:spcAft>
                        <a:defRPr>
                          <a:solidFill>
                            <a:schemeClr val="tx1"/>
                          </a:solidFill>
                          <a:latin typeface="Arial" panose="020B0604020202020204" pitchFamily="34" charset="0"/>
                        </a:defRPr>
                      </a:lvl8pPr>
                      <a:lvl9pPr marL="3867150" defTabSz="1019175" fontAlgn="base">
                        <a:spcBef>
                          <a:spcPct val="20000"/>
                        </a:spcBef>
                        <a:spcAft>
                          <a:spcPct val="0"/>
                        </a:spcAft>
                        <a:defRPr>
                          <a:solidFill>
                            <a:schemeClr val="tx1"/>
                          </a:solidFill>
                          <a:latin typeface="Arial" panose="020B0604020202020204" pitchFamily="34" charset="0"/>
                        </a:defRPr>
                      </a:lvl9p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 $10,000</a:t>
                      </a:r>
                    </a:p>
                  </a:txBody>
                  <a:tcPr marT="45712" marB="45712" horzOverflow="overflow">
                    <a:lnL w="12700" cap="flat" cmpd="sng" algn="ctr">
                      <a:no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5430985"/>
                  </a:ext>
                </a:extLst>
              </a:tr>
            </a:tbl>
          </a:graphicData>
        </a:graphic>
      </p:graphicFrame>
      <p:sp>
        <p:nvSpPr>
          <p:cNvPr id="16435" name="Text Box 55">
            <a:extLst>
              <a:ext uri="{FF2B5EF4-FFF2-40B4-BE49-F238E27FC236}">
                <a16:creationId xmlns:a16="http://schemas.microsoft.com/office/drawing/2014/main" id="{0ABCCC08-84DD-9E4E-8BD6-B68E81268BEF}"/>
              </a:ext>
            </a:extLst>
          </p:cNvPr>
          <p:cNvSpPr txBox="1">
            <a:spLocks noChangeArrowheads="1"/>
          </p:cNvSpPr>
          <p:nvPr/>
        </p:nvSpPr>
        <p:spPr bwMode="auto">
          <a:xfrm>
            <a:off x="1809751" y="6312332"/>
            <a:ext cx="219075"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spAutoFit/>
          </a:bodyPr>
          <a:lstStyle>
            <a:lvl1pPr defTabSz="820738">
              <a:defRPr sz="2400">
                <a:solidFill>
                  <a:schemeClr val="tx1"/>
                </a:solidFill>
                <a:latin typeface="Times New Roman" panose="02020603050405020304" pitchFamily="18" charset="0"/>
              </a:defRPr>
            </a:lvl1pPr>
            <a:lvl2pPr marL="742950" indent="-285750" defTabSz="820738">
              <a:defRPr sz="2400">
                <a:solidFill>
                  <a:schemeClr val="tx1"/>
                </a:solidFill>
                <a:latin typeface="Times New Roman" panose="02020603050405020304" pitchFamily="18" charset="0"/>
              </a:defRPr>
            </a:lvl2pPr>
            <a:lvl3pPr marL="1143000" indent="-228600" defTabSz="820738">
              <a:defRPr sz="2400">
                <a:solidFill>
                  <a:schemeClr val="tx1"/>
                </a:solidFill>
                <a:latin typeface="Times New Roman" panose="02020603050405020304" pitchFamily="18" charset="0"/>
              </a:defRPr>
            </a:lvl3pPr>
            <a:lvl4pPr marL="1600200" indent="-228600" defTabSz="820738">
              <a:defRPr sz="2400">
                <a:solidFill>
                  <a:schemeClr val="tx1"/>
                </a:solidFill>
                <a:latin typeface="Times New Roman" panose="02020603050405020304" pitchFamily="18" charset="0"/>
              </a:defRPr>
            </a:lvl4pPr>
            <a:lvl5pPr marL="2057400" indent="-228600" defTabSz="820738">
              <a:defRPr sz="2400">
                <a:solidFill>
                  <a:schemeClr val="tx1"/>
                </a:solidFill>
                <a:latin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1100">
              <a:latin typeface="Candara" panose="020E0502030303020204" pitchFamily="34" charset="0"/>
            </a:endParaRPr>
          </a:p>
        </p:txBody>
      </p:sp>
      <p:grpSp>
        <p:nvGrpSpPr>
          <p:cNvPr id="6" name="Group 5">
            <a:extLst>
              <a:ext uri="{FF2B5EF4-FFF2-40B4-BE49-F238E27FC236}">
                <a16:creationId xmlns:a16="http://schemas.microsoft.com/office/drawing/2014/main" id="{56814BCC-A8E9-C143-ABC7-9FD3AB77803E}"/>
              </a:ext>
            </a:extLst>
          </p:cNvPr>
          <p:cNvGrpSpPr/>
          <p:nvPr/>
        </p:nvGrpSpPr>
        <p:grpSpPr>
          <a:xfrm>
            <a:off x="6924833" y="3056192"/>
            <a:ext cx="614362" cy="338554"/>
            <a:chOff x="7255033" y="3601861"/>
            <a:chExt cx="614362" cy="338554"/>
          </a:xfrm>
        </p:grpSpPr>
        <p:sp>
          <p:nvSpPr>
            <p:cNvPr id="16436" name="Oval 71">
              <a:extLst>
                <a:ext uri="{FF2B5EF4-FFF2-40B4-BE49-F238E27FC236}">
                  <a16:creationId xmlns:a16="http://schemas.microsoft.com/office/drawing/2014/main" id="{DE231ADE-CA2F-8548-83A0-611BBAB0D6B3}"/>
                </a:ext>
              </a:extLst>
            </p:cNvPr>
            <p:cNvSpPr>
              <a:spLocks noChangeArrowheads="1"/>
            </p:cNvSpPr>
            <p:nvPr/>
          </p:nvSpPr>
          <p:spPr bwMode="auto">
            <a:xfrm>
              <a:off x="7255033" y="3644772"/>
              <a:ext cx="614362" cy="269875"/>
            </a:xfrm>
            <a:prstGeom prst="ellipse">
              <a:avLst/>
            </a:prstGeom>
            <a:solidFill>
              <a:schemeClr val="accent1">
                <a:lumMod val="40000"/>
                <a:lumOff val="60000"/>
              </a:schemeClr>
            </a:solidFill>
            <a:ln w="9525">
              <a:no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latin typeface="Candara" panose="020E0502030303020204" pitchFamily="34" charset="0"/>
              </a:endParaRPr>
            </a:p>
          </p:txBody>
        </p:sp>
        <p:sp>
          <p:nvSpPr>
            <p:cNvPr id="16437" name="Text Box 72">
              <a:extLst>
                <a:ext uri="{FF2B5EF4-FFF2-40B4-BE49-F238E27FC236}">
                  <a16:creationId xmlns:a16="http://schemas.microsoft.com/office/drawing/2014/main" id="{9D7970A5-2553-8441-973D-BE38266DD2BF}"/>
                </a:ext>
              </a:extLst>
            </p:cNvPr>
            <p:cNvSpPr txBox="1">
              <a:spLocks noChangeArrowheads="1"/>
            </p:cNvSpPr>
            <p:nvPr/>
          </p:nvSpPr>
          <p:spPr bwMode="auto">
            <a:xfrm>
              <a:off x="7351871" y="3601861"/>
              <a:ext cx="4603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b="1" dirty="0">
                  <a:latin typeface="Candara" panose="020E0502030303020204" pitchFamily="34" charset="0"/>
                </a:rPr>
                <a:t>#1</a:t>
              </a:r>
            </a:p>
          </p:txBody>
        </p:sp>
      </p:grpSp>
      <p:grpSp>
        <p:nvGrpSpPr>
          <p:cNvPr id="8" name="Group 7">
            <a:extLst>
              <a:ext uri="{FF2B5EF4-FFF2-40B4-BE49-F238E27FC236}">
                <a16:creationId xmlns:a16="http://schemas.microsoft.com/office/drawing/2014/main" id="{593B8AB7-0680-214D-A969-9487B8CA78E0}"/>
              </a:ext>
            </a:extLst>
          </p:cNvPr>
          <p:cNvGrpSpPr/>
          <p:nvPr/>
        </p:nvGrpSpPr>
        <p:grpSpPr>
          <a:xfrm>
            <a:off x="5276732" y="5172505"/>
            <a:ext cx="614362" cy="338554"/>
            <a:chOff x="10761343" y="5969695"/>
            <a:chExt cx="614362" cy="338554"/>
          </a:xfrm>
        </p:grpSpPr>
        <p:sp>
          <p:nvSpPr>
            <p:cNvPr id="21" name="Oval 71">
              <a:extLst>
                <a:ext uri="{FF2B5EF4-FFF2-40B4-BE49-F238E27FC236}">
                  <a16:creationId xmlns:a16="http://schemas.microsoft.com/office/drawing/2014/main" id="{A33FD46C-ADF3-254A-AB90-020BEDDCA204}"/>
                </a:ext>
              </a:extLst>
            </p:cNvPr>
            <p:cNvSpPr>
              <a:spLocks noChangeArrowheads="1"/>
            </p:cNvSpPr>
            <p:nvPr/>
          </p:nvSpPr>
          <p:spPr bwMode="auto">
            <a:xfrm>
              <a:off x="10761343" y="6008574"/>
              <a:ext cx="614362" cy="299675"/>
            </a:xfrm>
            <a:prstGeom prst="ellipse">
              <a:avLst/>
            </a:prstGeom>
            <a:solidFill>
              <a:schemeClr val="accent1">
                <a:lumMod val="40000"/>
                <a:lumOff val="60000"/>
              </a:schemeClr>
            </a:solidFill>
            <a:ln w="9525">
              <a:no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latin typeface="Candara" panose="020E0502030303020204" pitchFamily="34" charset="0"/>
              </a:endParaRPr>
            </a:p>
          </p:txBody>
        </p:sp>
        <p:sp>
          <p:nvSpPr>
            <p:cNvPr id="16439" name="Text Box 75">
              <a:extLst>
                <a:ext uri="{FF2B5EF4-FFF2-40B4-BE49-F238E27FC236}">
                  <a16:creationId xmlns:a16="http://schemas.microsoft.com/office/drawing/2014/main" id="{3B0D33E9-1DAC-654A-888E-6859656FA73A}"/>
                </a:ext>
              </a:extLst>
            </p:cNvPr>
            <p:cNvSpPr txBox="1">
              <a:spLocks noChangeArrowheads="1"/>
            </p:cNvSpPr>
            <p:nvPr/>
          </p:nvSpPr>
          <p:spPr bwMode="auto">
            <a:xfrm>
              <a:off x="10856593" y="5969695"/>
              <a:ext cx="423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b="1" dirty="0">
                  <a:latin typeface="Candara" panose="020E0502030303020204" pitchFamily="34" charset="0"/>
                </a:rPr>
                <a:t>#2</a:t>
              </a:r>
            </a:p>
          </p:txBody>
        </p:sp>
      </p:grpSp>
      <p:cxnSp>
        <p:nvCxnSpPr>
          <p:cNvPr id="5" name="Curved Connector 4">
            <a:extLst>
              <a:ext uri="{FF2B5EF4-FFF2-40B4-BE49-F238E27FC236}">
                <a16:creationId xmlns:a16="http://schemas.microsoft.com/office/drawing/2014/main" id="{21C46D7F-3585-AD47-AFC6-03E186736FAE}"/>
              </a:ext>
            </a:extLst>
          </p:cNvPr>
          <p:cNvCxnSpPr>
            <a:cxnSpLocks/>
            <a:endCxn id="21" idx="5"/>
          </p:cNvCxnSpPr>
          <p:nvPr/>
        </p:nvCxnSpPr>
        <p:spPr>
          <a:xfrm rot="5400000">
            <a:off x="5592513" y="3512513"/>
            <a:ext cx="2163270" cy="1746050"/>
          </a:xfrm>
          <a:prstGeom prst="curvedConnector3">
            <a:avLst>
              <a:gd name="adj1" fmla="val 112596"/>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DCC4CC1-CF67-4AB2-8AAF-28D2743FC306}"/>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120D6D7C-DE08-464B-B323-31F9DCF30E94}"/>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Change in Net Assets on Balance Sheet</a:t>
            </a:r>
          </a:p>
        </p:txBody>
      </p:sp>
    </p:spTree>
    <p:extLst>
      <p:ext uri="{BB962C8B-B14F-4D97-AF65-F5344CB8AC3E}">
        <p14:creationId xmlns:p14="http://schemas.microsoft.com/office/powerpoint/2010/main" val="1294034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6" grpId="0"/>
      <p:bldP spid="225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B1-62F9-B24F-AA59-79C3D1DD2087}"/>
              </a:ext>
            </a:extLst>
          </p:cNvPr>
          <p:cNvSpPr>
            <a:spLocks noGrp="1"/>
          </p:cNvSpPr>
          <p:nvPr>
            <p:ph type="title"/>
          </p:nvPr>
        </p:nvSpPr>
        <p:spPr>
          <a:xfrm>
            <a:off x="838200" y="46037"/>
            <a:ext cx="10515600" cy="1325563"/>
          </a:xfrm>
        </p:spPr>
        <p:txBody>
          <a:bodyPr/>
          <a:lstStyle/>
          <a:p>
            <a:r>
              <a:rPr lang="en-US" b="1" dirty="0">
                <a:solidFill>
                  <a:srgbClr val="8C0000"/>
                </a:solidFill>
              </a:rPr>
              <a:t>Revenues and Support</a:t>
            </a:r>
          </a:p>
        </p:txBody>
      </p:sp>
      <p:sp>
        <p:nvSpPr>
          <p:cNvPr id="3" name="Content Placeholder 2">
            <a:extLst>
              <a:ext uri="{FF2B5EF4-FFF2-40B4-BE49-F238E27FC236}">
                <a16:creationId xmlns:a16="http://schemas.microsoft.com/office/drawing/2014/main" id="{DE7DCCC7-E93F-204E-A2B8-AAB284F6C594}"/>
              </a:ext>
            </a:extLst>
          </p:cNvPr>
          <p:cNvSpPr>
            <a:spLocks noGrp="1"/>
          </p:cNvSpPr>
          <p:nvPr>
            <p:ph idx="1"/>
          </p:nvPr>
        </p:nvSpPr>
        <p:spPr>
          <a:xfrm>
            <a:off x="589935" y="1731654"/>
            <a:ext cx="10763865" cy="4805363"/>
          </a:xfrm>
        </p:spPr>
        <p:txBody>
          <a:bodyPr/>
          <a:lstStyle/>
          <a:p>
            <a:r>
              <a:rPr lang="en-US" altLang="en-US" dirty="0">
                <a:latin typeface="Candara" panose="020E0502030303020204" pitchFamily="34" charset="0"/>
              </a:rPr>
              <a:t>Revenue is recognized if:</a:t>
            </a:r>
          </a:p>
          <a:p>
            <a:pPr lvl="1"/>
            <a:r>
              <a:rPr lang="en-US" altLang="en-US" sz="2800" dirty="0">
                <a:latin typeface="Candara" panose="020E0502030303020204" pitchFamily="34" charset="0"/>
              </a:rPr>
              <a:t>The goods or services have been provided to the customer</a:t>
            </a:r>
          </a:p>
          <a:p>
            <a:pPr lvl="1"/>
            <a:r>
              <a:rPr lang="en-US" altLang="en-US" sz="2800" dirty="0">
                <a:latin typeface="Candara" panose="020E0502030303020204" pitchFamily="34" charset="0"/>
              </a:rPr>
              <a:t>The amount to be collected can be objectively measured, and</a:t>
            </a:r>
          </a:p>
          <a:p>
            <a:pPr lvl="1"/>
            <a:r>
              <a:rPr lang="en-US" altLang="en-US" sz="2800" dirty="0">
                <a:latin typeface="Candara" panose="020E0502030303020204" pitchFamily="34" charset="0"/>
              </a:rPr>
              <a:t>There is a reasonable likelihood of collection.</a:t>
            </a:r>
            <a:br>
              <a:rPr lang="en-US" altLang="en-US" sz="2800" dirty="0">
                <a:latin typeface="Candara" panose="020E0502030303020204" pitchFamily="34" charset="0"/>
              </a:rPr>
            </a:br>
            <a:endParaRPr lang="en-US" altLang="en-US" sz="2800" dirty="0">
              <a:latin typeface="Candara" panose="020E0502030303020204" pitchFamily="34" charset="0"/>
            </a:endParaRPr>
          </a:p>
          <a:p>
            <a:r>
              <a:rPr lang="en-US" altLang="en-US" dirty="0">
                <a:latin typeface="Candara" panose="020E0502030303020204" pitchFamily="34" charset="0"/>
              </a:rPr>
              <a:t>Support is recognized if:</a:t>
            </a:r>
          </a:p>
          <a:p>
            <a:pPr lvl="1"/>
            <a:r>
              <a:rPr lang="en-US" altLang="en-US" sz="2800" dirty="0">
                <a:latin typeface="Candara" panose="020E0502030303020204" pitchFamily="34" charset="0"/>
              </a:rPr>
              <a:t>All of the conditions of the gift have been met,</a:t>
            </a:r>
          </a:p>
          <a:p>
            <a:pPr lvl="1"/>
            <a:r>
              <a:rPr lang="en-US" altLang="en-US" sz="2800" dirty="0">
                <a:latin typeface="Candara" panose="020E0502030303020204" pitchFamily="34" charset="0"/>
              </a:rPr>
              <a:t>The value of the pledge can be objectively measured, and</a:t>
            </a:r>
          </a:p>
          <a:p>
            <a:pPr lvl="1"/>
            <a:r>
              <a:rPr lang="en-US" altLang="en-US" sz="2800" dirty="0">
                <a:latin typeface="Candara" panose="020E0502030303020204" pitchFamily="34" charset="0"/>
              </a:rPr>
              <a:t>There is a reasonable likelihood of collection.</a:t>
            </a:r>
          </a:p>
          <a:p>
            <a:endParaRPr lang="en-US" sz="18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73B2A93-9A9F-9846-A996-958253F70128}"/>
              </a:ext>
            </a:extLst>
          </p:cNvPr>
          <p:cNvSpPr>
            <a:spLocks noGrp="1"/>
          </p:cNvSpPr>
          <p:nvPr>
            <p:ph type="sldNum" sz="quarter" idx="12"/>
          </p:nvPr>
        </p:nvSpPr>
        <p:spPr/>
        <p:txBody>
          <a:bodyPr/>
          <a:lstStyle/>
          <a:p>
            <a:fld id="{D66BE0F5-7105-7347-B50A-E9382AFF35F2}" type="slidenum">
              <a:rPr lang="en-US" smtClean="0"/>
              <a:t>11</a:t>
            </a:fld>
            <a:endParaRPr lang="en-US"/>
          </a:p>
        </p:txBody>
      </p:sp>
      <p:sp>
        <p:nvSpPr>
          <p:cNvPr id="5" name="Rectangle 4">
            <a:extLst>
              <a:ext uri="{FF2B5EF4-FFF2-40B4-BE49-F238E27FC236}">
                <a16:creationId xmlns:a16="http://schemas.microsoft.com/office/drawing/2014/main" id="{C76513DB-BE02-41DE-AF94-EC4EB08C5AF1}"/>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E95463F-799E-438B-ACCC-29FCCECBD2E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Revenues and Support</a:t>
            </a:r>
          </a:p>
        </p:txBody>
      </p:sp>
    </p:spTree>
    <p:extLst>
      <p:ext uri="{BB962C8B-B14F-4D97-AF65-F5344CB8AC3E}">
        <p14:creationId xmlns:p14="http://schemas.microsoft.com/office/powerpoint/2010/main" val="291798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951F-B348-5142-A7DD-4710CEF7B31B}"/>
              </a:ext>
            </a:extLst>
          </p:cNvPr>
          <p:cNvSpPr>
            <a:spLocks noGrp="1"/>
          </p:cNvSpPr>
          <p:nvPr>
            <p:ph type="title"/>
          </p:nvPr>
        </p:nvSpPr>
        <p:spPr/>
        <p:txBody>
          <a:bodyPr>
            <a:normAutofit fontScale="90000"/>
          </a:bodyPr>
          <a:lstStyle/>
          <a:p>
            <a:pPr lvl="2"/>
            <a:r>
              <a:rPr lang="en-US" altLang="en-US" sz="2800" b="1" dirty="0">
                <a:solidFill>
                  <a:srgbClr val="8C0000"/>
                </a:solidFill>
                <a:latin typeface="Candara" panose="020E0502030303020204" pitchFamily="34" charset="0"/>
              </a:rPr>
              <a:t>Meals for the Homeless</a:t>
            </a:r>
            <a:br>
              <a:rPr lang="en-US" altLang="en-US" sz="2800" b="1" dirty="0">
                <a:solidFill>
                  <a:srgbClr val="8C0000"/>
                </a:solidFill>
                <a:latin typeface="Candara" panose="020E0502030303020204" pitchFamily="34" charset="0"/>
              </a:rPr>
            </a:br>
            <a:r>
              <a:rPr lang="en-US" altLang="en-US" sz="2800" b="1" dirty="0">
                <a:solidFill>
                  <a:srgbClr val="8C0000"/>
                </a:solidFill>
                <a:latin typeface="Candara" panose="020E0502030303020204" pitchFamily="34" charset="0"/>
              </a:rPr>
              <a:t>Activity Statement</a:t>
            </a:r>
            <a:br>
              <a:rPr lang="en-US" altLang="en-US" sz="2800" b="1" dirty="0">
                <a:solidFill>
                  <a:srgbClr val="8C0000"/>
                </a:solidFill>
                <a:latin typeface="Candara" panose="020E0502030303020204" pitchFamily="34" charset="0"/>
              </a:rPr>
            </a:br>
            <a:r>
              <a:rPr lang="en-US" altLang="en-US" b="1" u="sng" dirty="0">
                <a:solidFill>
                  <a:srgbClr val="8C0000"/>
                </a:solidFill>
                <a:latin typeface="Candara" panose="020E0502030303020204" pitchFamily="34" charset="0"/>
              </a:rPr>
              <a:t>For Year Ending 12/31/20 and 12/31/19</a:t>
            </a:r>
            <a:br>
              <a:rPr lang="en-US" altLang="en-US" b="1" u="sng" dirty="0">
                <a:solidFill>
                  <a:srgbClr val="8C0000"/>
                </a:solidFill>
                <a:latin typeface="Candara" panose="020E0502030303020204" pitchFamily="34" charset="0"/>
              </a:rPr>
            </a:br>
            <a:endParaRPr lang="en-US" dirty="0">
              <a:solidFill>
                <a:srgbClr val="8C0000"/>
              </a:solidFill>
              <a:latin typeface="Candara" panose="020E0502030303020204" pitchFamily="34" charset="0"/>
            </a:endParaRPr>
          </a:p>
        </p:txBody>
      </p:sp>
      <p:sp>
        <p:nvSpPr>
          <p:cNvPr id="12" name="TextBox 11">
            <a:extLst>
              <a:ext uri="{FF2B5EF4-FFF2-40B4-BE49-F238E27FC236}">
                <a16:creationId xmlns:a16="http://schemas.microsoft.com/office/drawing/2014/main" id="{46166101-4D1A-B248-9571-AE8DA533F156}"/>
              </a:ext>
            </a:extLst>
          </p:cNvPr>
          <p:cNvSpPr txBox="1"/>
          <p:nvPr/>
        </p:nvSpPr>
        <p:spPr>
          <a:xfrm>
            <a:off x="423552" y="2876987"/>
            <a:ext cx="1740310" cy="1200329"/>
          </a:xfrm>
          <a:prstGeom prst="rect">
            <a:avLst/>
          </a:prstGeom>
          <a:noFill/>
        </p:spPr>
        <p:txBody>
          <a:bodyPr wrap="square" rtlCol="0">
            <a:spAutoFit/>
          </a:bodyPr>
          <a:lstStyle/>
          <a:p>
            <a:r>
              <a:rPr lang="en-US" b="1" dirty="0">
                <a:latin typeface="Candara" panose="020E0502030303020204" pitchFamily="34" charset="0"/>
              </a:rPr>
              <a:t>Similar to the budget, but done after the fact.</a:t>
            </a:r>
          </a:p>
        </p:txBody>
      </p:sp>
      <p:sp>
        <p:nvSpPr>
          <p:cNvPr id="13" name="TextBox 12">
            <a:extLst>
              <a:ext uri="{FF2B5EF4-FFF2-40B4-BE49-F238E27FC236}">
                <a16:creationId xmlns:a16="http://schemas.microsoft.com/office/drawing/2014/main" id="{21177DDD-8CA2-0B46-AFEA-9879046CE28F}"/>
              </a:ext>
            </a:extLst>
          </p:cNvPr>
          <p:cNvSpPr txBox="1"/>
          <p:nvPr/>
        </p:nvSpPr>
        <p:spPr>
          <a:xfrm>
            <a:off x="423552" y="1764598"/>
            <a:ext cx="1740310" cy="369332"/>
          </a:xfrm>
          <a:prstGeom prst="rect">
            <a:avLst/>
          </a:prstGeom>
          <a:noFill/>
        </p:spPr>
        <p:txBody>
          <a:bodyPr wrap="square" rtlCol="0">
            <a:spAutoFit/>
          </a:bodyPr>
          <a:lstStyle/>
          <a:p>
            <a:r>
              <a:rPr lang="en-US" b="1" dirty="0">
                <a:latin typeface="Candara" panose="020E0502030303020204" pitchFamily="34" charset="0"/>
              </a:rPr>
              <a:t>ACCRUAL</a:t>
            </a:r>
          </a:p>
        </p:txBody>
      </p:sp>
      <p:sp>
        <p:nvSpPr>
          <p:cNvPr id="3" name="Slide Number Placeholder 2">
            <a:extLst>
              <a:ext uri="{FF2B5EF4-FFF2-40B4-BE49-F238E27FC236}">
                <a16:creationId xmlns:a16="http://schemas.microsoft.com/office/drawing/2014/main" id="{35ED5902-A272-E64A-84C9-F6687E755EE0}"/>
              </a:ext>
            </a:extLst>
          </p:cNvPr>
          <p:cNvSpPr>
            <a:spLocks noGrp="1"/>
          </p:cNvSpPr>
          <p:nvPr>
            <p:ph type="sldNum" sz="quarter" idx="12"/>
          </p:nvPr>
        </p:nvSpPr>
        <p:spPr/>
        <p:txBody>
          <a:bodyPr/>
          <a:lstStyle/>
          <a:p>
            <a:fld id="{D66BE0F5-7105-7347-B50A-E9382AFF35F2}" type="slidenum">
              <a:rPr lang="en-US" smtClean="0">
                <a:latin typeface="Candara" panose="020E0502030303020204" pitchFamily="34" charset="0"/>
              </a:rPr>
              <a:t>12</a:t>
            </a:fld>
            <a:endParaRPr lang="en-US" dirty="0">
              <a:latin typeface="Candara" panose="020E0502030303020204" pitchFamily="34" charset="0"/>
            </a:endParaRPr>
          </a:p>
        </p:txBody>
      </p:sp>
      <p:graphicFrame>
        <p:nvGraphicFramePr>
          <p:cNvPr id="9" name="Group 280">
            <a:extLst>
              <a:ext uri="{FF2B5EF4-FFF2-40B4-BE49-F238E27FC236}">
                <a16:creationId xmlns:a16="http://schemas.microsoft.com/office/drawing/2014/main" id="{91C03A7A-A829-25C3-7916-E911DDAD3A30}"/>
              </a:ext>
            </a:extLst>
          </p:cNvPr>
          <p:cNvGraphicFramePr>
            <a:graphicFrameLocks noGrp="1"/>
          </p:cNvGraphicFramePr>
          <p:nvPr>
            <p:extLst>
              <p:ext uri="{D42A27DB-BD31-4B8C-83A1-F6EECF244321}">
                <p14:modId xmlns:p14="http://schemas.microsoft.com/office/powerpoint/2010/main" val="824100246"/>
              </p:ext>
            </p:extLst>
          </p:nvPr>
        </p:nvGraphicFramePr>
        <p:xfrm>
          <a:off x="4665785" y="232829"/>
          <a:ext cx="6471138" cy="6488646"/>
        </p:xfrm>
        <a:graphic>
          <a:graphicData uri="http://schemas.openxmlformats.org/drawingml/2006/table">
            <a:tbl>
              <a:tblPr/>
              <a:tblGrid>
                <a:gridCol w="3331001">
                  <a:extLst>
                    <a:ext uri="{9D8B030D-6E8A-4147-A177-3AD203B41FA5}">
                      <a16:colId xmlns:a16="http://schemas.microsoft.com/office/drawing/2014/main" val="20000"/>
                    </a:ext>
                  </a:extLst>
                </a:gridCol>
                <a:gridCol w="1522353">
                  <a:extLst>
                    <a:ext uri="{9D8B030D-6E8A-4147-A177-3AD203B41FA5}">
                      <a16:colId xmlns:a16="http://schemas.microsoft.com/office/drawing/2014/main" val="20001"/>
                    </a:ext>
                  </a:extLst>
                </a:gridCol>
                <a:gridCol w="1617784">
                  <a:extLst>
                    <a:ext uri="{9D8B030D-6E8A-4147-A177-3AD203B41FA5}">
                      <a16:colId xmlns:a16="http://schemas.microsoft.com/office/drawing/2014/main" val="20002"/>
                    </a:ext>
                  </a:extLst>
                </a:gridCol>
              </a:tblGrid>
              <a:tr h="287792">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andara" panose="020E0502030303020204" pitchFamily="34" charset="0"/>
                        </a:rPr>
                        <a:t>Revenues and Support</a:t>
                      </a:r>
                      <a:endParaRPr kumimoji="0" lang="en-US" sz="16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600" b="1" i="0" u="sng" strike="noStrike" cap="none" normalizeH="0" baseline="0" dirty="0">
                          <a:ln>
                            <a:noFill/>
                          </a:ln>
                          <a:solidFill>
                            <a:schemeClr val="tx1"/>
                          </a:solidFill>
                          <a:effectLst/>
                          <a:latin typeface="Candara" panose="020E0502030303020204" pitchFamily="34" charset="0"/>
                        </a:rPr>
                        <a:t>2020</a:t>
                      </a:r>
                      <a:endParaRPr kumimoji="0" lang="en-US" sz="16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600" b="1" i="0" u="sng" strike="noStrike" cap="none" normalizeH="0" baseline="0" dirty="0">
                          <a:ln>
                            <a:noFill/>
                          </a:ln>
                          <a:solidFill>
                            <a:schemeClr val="tx1"/>
                          </a:solidFill>
                          <a:effectLst/>
                          <a:latin typeface="Candara" panose="020E0502030303020204" pitchFamily="34" charset="0"/>
                        </a:rPr>
                        <a:t>2019</a:t>
                      </a:r>
                      <a:endParaRPr kumimoji="0" lang="en-US" sz="16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Meals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Client Revenue</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10,000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8,000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City Revenue</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20,000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16,000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Shelter Counseling</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Client Revenue</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County Revenue</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10,000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10,000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Fund-Raising</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Foundation Grants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70,000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50,000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Annual Ball</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12,000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11,000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Telephone Solicitation</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25,000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28,000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Mail Solicitation</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   48,000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   45,000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Total Revenue and Support</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$196,000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$169,000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7792">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andara" panose="020E0502030303020204" pitchFamily="34" charset="0"/>
                        </a:rPr>
                        <a:t>Expenses: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Food  </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17,000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16,000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Kitchen Staff</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35,000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33,000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Counseling Staff</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35,000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34,000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Rent on Kitchen Locations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15,000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14,000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Administration and General</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75,000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65,000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Bad Debts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4,000</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4,000</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  Depreciation</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   10,000</a:t>
                      </a: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   10,000</a:t>
                      </a: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38373">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ndara" panose="020E0502030303020204" pitchFamily="34" charset="0"/>
                        </a:rPr>
                        <a:t>Total Expenses</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$191,000</a:t>
                      </a: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dirty="0">
                          <a:ln>
                            <a:noFill/>
                          </a:ln>
                          <a:solidFill>
                            <a:schemeClr val="tx1"/>
                          </a:solidFill>
                          <a:effectLst/>
                          <a:latin typeface="Candara" panose="020E0502030303020204" pitchFamily="34" charset="0"/>
                        </a:rPr>
                        <a:t>$176,000</a:t>
                      </a:r>
                      <a:endParaRPr kumimoji="0" lang="en-US" sz="1200" b="0" i="0" u="none" strike="noStrike" cap="none" normalizeH="0" baseline="0" dirty="0">
                        <a:ln>
                          <a:noFill/>
                        </a:ln>
                        <a:solidFill>
                          <a:schemeClr val="tx1"/>
                        </a:solidFill>
                        <a:effectLst/>
                        <a:latin typeface="Candara" panose="020E0502030303020204" pitchFamily="34" charset="0"/>
                      </a:endParaRP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510177">
                <a:tc>
                  <a:txBody>
                    <a:bodyPr/>
                    <a:lstStyle/>
                    <a:p>
                      <a:pPr marL="0" marR="0" lvl="0" indent="0" algn="l" defTabSz="1019175"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Candara" panose="020E0502030303020204" pitchFamily="34" charset="0"/>
                        </a:rPr>
                        <a:t>Change in Net Assets: Increase/(Decrease)</a:t>
                      </a:r>
                    </a:p>
                  </a:txBody>
                  <a:tcPr marL="80682" marR="80682" marT="40341" marB="403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dbl" strike="noStrike" cap="none" normalizeH="0" baseline="0" dirty="0">
                        <a:ln>
                          <a:noFill/>
                        </a:ln>
                        <a:solidFill>
                          <a:schemeClr val="tx1"/>
                        </a:solidFill>
                        <a:effectLst/>
                        <a:latin typeface="Candara" panose="020E0502030303020204" pitchFamily="34" charset="0"/>
                      </a:endParaRPr>
                    </a:p>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dbl" strike="noStrike" cap="none" normalizeH="0" baseline="0" dirty="0">
                          <a:ln>
                            <a:noFill/>
                          </a:ln>
                          <a:solidFill>
                            <a:schemeClr val="tx1"/>
                          </a:solidFill>
                          <a:effectLst/>
                          <a:latin typeface="Candara" panose="020E0502030303020204" pitchFamily="34" charset="0"/>
                        </a:rPr>
                        <a:t>$    5,000 </a:t>
                      </a:r>
                    </a:p>
                  </a:txBody>
                  <a:tcPr marL="80682" marR="80682" marT="40341" marB="403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Tx/>
                        <a:buSzTx/>
                        <a:buFontTx/>
                        <a:buNone/>
                        <a:tabLst/>
                      </a:pPr>
                      <a:endParaRPr kumimoji="0" lang="en-US" sz="1200" b="0" i="0" u="dbl" strike="noStrike" cap="none" normalizeH="0" baseline="0" dirty="0">
                        <a:ln>
                          <a:noFill/>
                        </a:ln>
                        <a:solidFill>
                          <a:schemeClr val="tx1"/>
                        </a:solidFill>
                        <a:effectLst/>
                        <a:latin typeface="Candara" panose="020E0502030303020204" pitchFamily="34" charset="0"/>
                      </a:endParaRPr>
                    </a:p>
                    <a:p>
                      <a:pPr marL="0" marR="0" lvl="0" indent="0" algn="r" defTabSz="1019175" rtl="0" eaLnBrk="1" fontAlgn="base" latinLnBrk="0" hangingPunct="1">
                        <a:lnSpc>
                          <a:spcPct val="100000"/>
                        </a:lnSpc>
                        <a:spcBef>
                          <a:spcPct val="20000"/>
                        </a:spcBef>
                        <a:spcAft>
                          <a:spcPct val="0"/>
                        </a:spcAft>
                        <a:buClrTx/>
                        <a:buSzTx/>
                        <a:buFontTx/>
                        <a:buNone/>
                        <a:tabLst/>
                      </a:pPr>
                      <a:r>
                        <a:rPr kumimoji="0" lang="en-US" sz="1200" b="0" i="0" u="dbl" strike="noStrike" cap="none" normalizeH="0" baseline="0" dirty="0">
                          <a:ln>
                            <a:noFill/>
                          </a:ln>
                          <a:solidFill>
                            <a:schemeClr val="tx1"/>
                          </a:solidFill>
                          <a:effectLst/>
                          <a:latin typeface="Candara" panose="020E0502030303020204" pitchFamily="34" charset="0"/>
                        </a:rPr>
                        <a:t>$ (7,000)                 </a:t>
                      </a:r>
                    </a:p>
                  </a:txBody>
                  <a:tcPr marL="80682" marR="80682" marT="40341" marB="403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15417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1028700"/>
          </a:xfrm>
        </p:spPr>
        <p:txBody>
          <a:bodyPr>
            <a:normAutofit/>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838200" y="1542272"/>
            <a:ext cx="10291763" cy="5400675"/>
          </a:xfrm>
        </p:spPr>
        <p:txBody>
          <a:bodyPr>
            <a:normAutofit/>
          </a:bodyPr>
          <a:lstStyle/>
          <a:p>
            <a:pPr marL="0" indent="0">
              <a:lnSpc>
                <a:spcPct val="100000"/>
              </a:lnSpc>
              <a:buNone/>
              <a:defRPr/>
            </a:pPr>
            <a:r>
              <a:rPr lang="en-US" altLang="en-US" sz="2400" b="1" dirty="0">
                <a:effectLst>
                  <a:outerShdw blurRad="38100" dist="38100" dir="2700000" algn="tl">
                    <a:srgbClr val="FFFFFF"/>
                  </a:outerShdw>
                </a:effectLst>
                <a:latin typeface="Candara" panose="020E0502030303020204" pitchFamily="34" charset="0"/>
              </a:rPr>
              <a:t>CONCEPTS</a:t>
            </a:r>
          </a:p>
          <a:p>
            <a:pPr>
              <a:lnSpc>
                <a:spcPct val="100000"/>
              </a:lnSpc>
              <a:defRPr/>
            </a:pPr>
            <a:r>
              <a:rPr lang="en-US" altLang="en-US" sz="2400" dirty="0">
                <a:latin typeface="Candara" panose="020E0502030303020204" pitchFamily="34" charset="0"/>
              </a:rPr>
              <a:t>A </a:t>
            </a:r>
            <a:r>
              <a:rPr lang="en-US" altLang="en-US" sz="2400" u="sng" dirty="0">
                <a:latin typeface="Candara" panose="020E0502030303020204" pitchFamily="34" charset="0"/>
              </a:rPr>
              <a:t>journal</a:t>
            </a:r>
            <a:r>
              <a:rPr lang="en-US" altLang="en-US" sz="2400" dirty="0">
                <a:latin typeface="Candara" panose="020E0502030303020204" pitchFamily="34" charset="0"/>
              </a:rPr>
              <a:t> is a chronological listing of every financial event that occurs in an organization.</a:t>
            </a:r>
          </a:p>
          <a:p>
            <a:pPr>
              <a:lnSpc>
                <a:spcPct val="100000"/>
              </a:lnSpc>
              <a:defRPr/>
            </a:pPr>
            <a:r>
              <a:rPr lang="en-US" altLang="en-US" sz="2400" dirty="0">
                <a:latin typeface="Candara" panose="020E0502030303020204" pitchFamily="34" charset="0"/>
              </a:rPr>
              <a:t>Every type of asset, liability, revenue, or expense is referred to as an </a:t>
            </a:r>
            <a:r>
              <a:rPr lang="en-US" altLang="en-US" sz="2400" u="sng" dirty="0">
                <a:latin typeface="Candara" panose="020E0502030303020204" pitchFamily="34" charset="0"/>
              </a:rPr>
              <a:t>account</a:t>
            </a:r>
            <a:r>
              <a:rPr lang="en-US" altLang="en-US" sz="2400" dirty="0">
                <a:latin typeface="Candara" panose="020E0502030303020204" pitchFamily="34" charset="0"/>
              </a:rPr>
              <a:t>. Organizations may have as many accounts as they need. </a:t>
            </a:r>
          </a:p>
          <a:p>
            <a:pPr marL="0" indent="0">
              <a:lnSpc>
                <a:spcPct val="100000"/>
              </a:lnSpc>
              <a:buNone/>
              <a:defRPr/>
            </a:pPr>
            <a:r>
              <a:rPr lang="en-US" altLang="en-US" sz="2400" b="1" dirty="0">
                <a:effectLst>
                  <a:outerShdw blurRad="38100" dist="38100" dir="2700000" algn="tl">
                    <a:srgbClr val="FFFFFF"/>
                  </a:outerShdw>
                </a:effectLst>
                <a:latin typeface="Candara" panose="020E0502030303020204" pitchFamily="34" charset="0"/>
              </a:rPr>
              <a:t>STEPS</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Determining what has happened </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Identify what accounts will be impacted</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Record the transaction </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Verify that the equation is balanced - Double-entry accounting</a:t>
            </a:r>
          </a:p>
        </p:txBody>
      </p:sp>
      <p:sp>
        <p:nvSpPr>
          <p:cNvPr id="4" name="Slide Number Placeholder 3">
            <a:extLst>
              <a:ext uri="{FF2B5EF4-FFF2-40B4-BE49-F238E27FC236}">
                <a16:creationId xmlns:a16="http://schemas.microsoft.com/office/drawing/2014/main" id="{A7F4D4FC-0A11-5F4B-BC73-BEB5527AE71F}"/>
              </a:ext>
            </a:extLst>
          </p:cNvPr>
          <p:cNvSpPr>
            <a:spLocks noGrp="1"/>
          </p:cNvSpPr>
          <p:nvPr>
            <p:ph type="sldNum" sz="quarter" idx="12"/>
          </p:nvPr>
        </p:nvSpPr>
        <p:spPr>
          <a:xfrm>
            <a:off x="8610600" y="6439480"/>
            <a:ext cx="2743200" cy="365125"/>
          </a:xfrm>
        </p:spPr>
        <p:txBody>
          <a:bodyPr/>
          <a:lstStyle/>
          <a:p>
            <a:fld id="{747E0F02-6392-2343-BC9E-B77CE0D7CB42}" type="slidenum">
              <a:rPr lang="en-US" smtClean="0"/>
              <a:t>13</a:t>
            </a:fld>
            <a:endParaRPr lang="en-US" dirty="0"/>
          </a:p>
        </p:txBody>
      </p:sp>
      <p:sp>
        <p:nvSpPr>
          <p:cNvPr id="5" name="Rectangle 4">
            <a:extLst>
              <a:ext uri="{FF2B5EF4-FFF2-40B4-BE49-F238E27FC236}">
                <a16:creationId xmlns:a16="http://schemas.microsoft.com/office/drawing/2014/main" id="{45B502BB-C3CA-4A9C-B89C-67A9ED01E4FE}"/>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7AA083-33BB-4A7D-96E8-CAB07BBA873D}"/>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Financial Information</a:t>
            </a:r>
          </a:p>
        </p:txBody>
      </p:sp>
    </p:spTree>
    <p:extLst>
      <p:ext uri="{BB962C8B-B14F-4D97-AF65-F5344CB8AC3E}">
        <p14:creationId xmlns:p14="http://schemas.microsoft.com/office/powerpoint/2010/main" val="27698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536C-A57C-0944-8577-0C29E61AB53D}"/>
              </a:ext>
            </a:extLst>
          </p:cNvPr>
          <p:cNvSpPr>
            <a:spLocks noGrp="1"/>
          </p:cNvSpPr>
          <p:nvPr>
            <p:ph type="title"/>
          </p:nvPr>
        </p:nvSpPr>
        <p:spPr/>
        <p:txBody>
          <a:bodyPr/>
          <a:lstStyle/>
          <a:p>
            <a:r>
              <a:rPr lang="en-US" b="1" dirty="0">
                <a:solidFill>
                  <a:srgbClr val="8C0000"/>
                </a:solidFill>
              </a:rPr>
              <a:t>Deferred Revenue</a:t>
            </a:r>
          </a:p>
        </p:txBody>
      </p:sp>
      <p:sp>
        <p:nvSpPr>
          <p:cNvPr id="3" name="Content Placeholder 2">
            <a:extLst>
              <a:ext uri="{FF2B5EF4-FFF2-40B4-BE49-F238E27FC236}">
                <a16:creationId xmlns:a16="http://schemas.microsoft.com/office/drawing/2014/main" id="{4EC1DB13-42C3-8F47-A71C-715D1119E2D8}"/>
              </a:ext>
            </a:extLst>
          </p:cNvPr>
          <p:cNvSpPr>
            <a:spLocks noGrp="1"/>
          </p:cNvSpPr>
          <p:nvPr>
            <p:ph idx="1"/>
          </p:nvPr>
        </p:nvSpPr>
        <p:spPr>
          <a:xfrm>
            <a:off x="838200" y="1524000"/>
            <a:ext cx="10515600" cy="4652963"/>
          </a:xfrm>
        </p:spPr>
        <p:txBody>
          <a:bodyPr>
            <a:normAutofit/>
          </a:bodyPr>
          <a:lstStyle/>
          <a:p>
            <a:r>
              <a:rPr lang="en-US" dirty="0">
                <a:latin typeface="Candara" panose="020E0502030303020204" pitchFamily="34" charset="0"/>
              </a:rPr>
              <a:t>Payments for services that the organization has not provided yet</a:t>
            </a:r>
          </a:p>
          <a:p>
            <a:pPr marL="0" indent="0">
              <a:buNone/>
            </a:pPr>
            <a:endParaRPr lang="en-US" dirty="0">
              <a:latin typeface="Candara" panose="020E0502030303020204" pitchFamily="34" charset="0"/>
            </a:endParaRPr>
          </a:p>
          <a:p>
            <a:r>
              <a:rPr lang="en-US" dirty="0">
                <a:latin typeface="Candara" panose="020E0502030303020204" pitchFamily="34" charset="0"/>
              </a:rPr>
              <a:t>Account:</a:t>
            </a:r>
          </a:p>
          <a:p>
            <a:pPr lvl="1"/>
            <a:r>
              <a:rPr lang="en-US" dirty="0">
                <a:latin typeface="Candara" panose="020E0502030303020204" pitchFamily="34" charset="0"/>
              </a:rPr>
              <a:t>Unearned Revenue (short-term)</a:t>
            </a:r>
          </a:p>
          <a:p>
            <a:pPr lvl="1"/>
            <a:r>
              <a:rPr lang="en-US" dirty="0">
                <a:latin typeface="Candara" panose="020E0502030303020204" pitchFamily="34" charset="0"/>
              </a:rPr>
              <a:t>Deferred Revenue Liability (long-term)</a:t>
            </a:r>
          </a:p>
          <a:p>
            <a:pPr marL="0" indent="0">
              <a:buNone/>
            </a:pPr>
            <a:endParaRPr lang="en-US" dirty="0">
              <a:latin typeface="Candara" panose="020E0502030303020204" pitchFamily="34" charset="0"/>
            </a:endParaRPr>
          </a:p>
          <a:p>
            <a:r>
              <a:rPr lang="en-US" dirty="0">
                <a:latin typeface="Candara" panose="020E0502030303020204" pitchFamily="34" charset="0"/>
              </a:rPr>
              <a:t>Once the organization provides the service, it is converted from a liability to a revenue.</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EC6B2E5-0643-5B42-9D15-4FF3CC096671}"/>
              </a:ext>
            </a:extLst>
          </p:cNvPr>
          <p:cNvSpPr>
            <a:spLocks noGrp="1"/>
          </p:cNvSpPr>
          <p:nvPr>
            <p:ph type="sldNum" sz="quarter" idx="12"/>
          </p:nvPr>
        </p:nvSpPr>
        <p:spPr/>
        <p:txBody>
          <a:bodyPr/>
          <a:lstStyle/>
          <a:p>
            <a:fld id="{D66BE0F5-7105-7347-B50A-E9382AFF35F2}" type="slidenum">
              <a:rPr lang="en-US" smtClean="0"/>
              <a:t>14</a:t>
            </a:fld>
            <a:endParaRPr lang="en-US"/>
          </a:p>
        </p:txBody>
      </p:sp>
      <p:sp>
        <p:nvSpPr>
          <p:cNvPr id="5" name="Rectangle 4">
            <a:extLst>
              <a:ext uri="{FF2B5EF4-FFF2-40B4-BE49-F238E27FC236}">
                <a16:creationId xmlns:a16="http://schemas.microsoft.com/office/drawing/2014/main" id="{950E7B87-10F6-40A7-8181-9384A82DAEE6}"/>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8EE0FBF-425D-417F-A828-322923727490}"/>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Deferred Revenue</a:t>
            </a:r>
          </a:p>
        </p:txBody>
      </p:sp>
    </p:spTree>
    <p:extLst>
      <p:ext uri="{BB962C8B-B14F-4D97-AF65-F5344CB8AC3E}">
        <p14:creationId xmlns:p14="http://schemas.microsoft.com/office/powerpoint/2010/main" val="239572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536C-A57C-0944-8577-0C29E61AB53D}"/>
              </a:ext>
            </a:extLst>
          </p:cNvPr>
          <p:cNvSpPr>
            <a:spLocks noGrp="1"/>
          </p:cNvSpPr>
          <p:nvPr>
            <p:ph type="title"/>
          </p:nvPr>
        </p:nvSpPr>
        <p:spPr/>
        <p:txBody>
          <a:bodyPr/>
          <a:lstStyle/>
          <a:p>
            <a:r>
              <a:rPr lang="en-US" b="1" dirty="0">
                <a:solidFill>
                  <a:srgbClr val="8C0000"/>
                </a:solidFill>
              </a:rPr>
              <a:t>Deferred Revenue</a:t>
            </a:r>
          </a:p>
        </p:txBody>
      </p:sp>
      <p:sp>
        <p:nvSpPr>
          <p:cNvPr id="3" name="Content Placeholder 2">
            <a:extLst>
              <a:ext uri="{FF2B5EF4-FFF2-40B4-BE49-F238E27FC236}">
                <a16:creationId xmlns:a16="http://schemas.microsoft.com/office/drawing/2014/main" id="{4EC1DB13-42C3-8F47-A71C-715D1119E2D8}"/>
              </a:ext>
            </a:extLst>
          </p:cNvPr>
          <p:cNvSpPr>
            <a:spLocks noGrp="1"/>
          </p:cNvSpPr>
          <p:nvPr>
            <p:ph idx="1"/>
          </p:nvPr>
        </p:nvSpPr>
        <p:spPr>
          <a:xfrm>
            <a:off x="838200" y="1524000"/>
            <a:ext cx="10515600" cy="4652963"/>
          </a:xfrm>
        </p:spPr>
        <p:txBody>
          <a:bodyPr>
            <a:normAutofit/>
          </a:bodyPr>
          <a:lstStyle/>
          <a:p>
            <a:pPr marL="0" indent="0">
              <a:buNone/>
              <a:defRPr/>
            </a:pPr>
            <a:r>
              <a:rPr lang="en-US" altLang="en-US" b="1" dirty="0">
                <a:latin typeface="Candara" panose="020E0502030303020204" pitchFamily="34" charset="0"/>
              </a:rPr>
              <a:t>A museum sells a five-year membership for $250 in January 1st.</a:t>
            </a:r>
          </a:p>
          <a:p>
            <a:pPr marL="971550" lvl="1" indent="-514350">
              <a:buFont typeface="+mj-lt"/>
              <a:buAutoNum type="arabicPeriod"/>
              <a:defRPr/>
            </a:pPr>
            <a:r>
              <a:rPr lang="en-US" altLang="en-US" sz="2800" dirty="0">
                <a:latin typeface="Candara" panose="020E0502030303020204" pitchFamily="34" charset="0"/>
              </a:rPr>
              <a:t>How much of the $250 should be recorded as deferred revenue in January 1st?</a:t>
            </a:r>
          </a:p>
          <a:p>
            <a:pPr marL="971550" lvl="1" indent="-514350">
              <a:buFont typeface="+mj-lt"/>
              <a:buAutoNum type="arabicPeriod"/>
              <a:defRPr/>
            </a:pPr>
            <a:r>
              <a:rPr lang="en-US" altLang="en-US" sz="2800" dirty="0">
                <a:latin typeface="Candara" panose="020E0502030303020204" pitchFamily="34" charset="0"/>
              </a:rPr>
              <a:t>How much of the $250 would the museum recognize as revenue during the first year of the membership?</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EC6B2E5-0643-5B42-9D15-4FF3CC096671}"/>
              </a:ext>
            </a:extLst>
          </p:cNvPr>
          <p:cNvSpPr>
            <a:spLocks noGrp="1"/>
          </p:cNvSpPr>
          <p:nvPr>
            <p:ph type="sldNum" sz="quarter" idx="12"/>
          </p:nvPr>
        </p:nvSpPr>
        <p:spPr/>
        <p:txBody>
          <a:bodyPr/>
          <a:lstStyle/>
          <a:p>
            <a:fld id="{D66BE0F5-7105-7347-B50A-E9382AFF35F2}" type="slidenum">
              <a:rPr lang="en-US" smtClean="0"/>
              <a:t>15</a:t>
            </a:fld>
            <a:endParaRPr lang="en-US"/>
          </a:p>
        </p:txBody>
      </p:sp>
      <p:graphicFrame>
        <p:nvGraphicFramePr>
          <p:cNvPr id="6" name="Table 5">
            <a:extLst>
              <a:ext uri="{FF2B5EF4-FFF2-40B4-BE49-F238E27FC236}">
                <a16:creationId xmlns:a16="http://schemas.microsoft.com/office/drawing/2014/main" id="{8CE8C1AF-B3D6-E74A-AB59-212FFA94CA28}"/>
              </a:ext>
            </a:extLst>
          </p:cNvPr>
          <p:cNvGraphicFramePr>
            <a:graphicFrameLocks noGrp="1"/>
          </p:cNvGraphicFramePr>
          <p:nvPr>
            <p:extLst>
              <p:ext uri="{D42A27DB-BD31-4B8C-83A1-F6EECF244321}">
                <p14:modId xmlns:p14="http://schemas.microsoft.com/office/powerpoint/2010/main" val="3017511681"/>
              </p:ext>
            </p:extLst>
          </p:nvPr>
        </p:nvGraphicFramePr>
        <p:xfrm>
          <a:off x="1286933" y="3720769"/>
          <a:ext cx="9914467" cy="2286000"/>
        </p:xfrm>
        <a:graphic>
          <a:graphicData uri="http://schemas.openxmlformats.org/drawingml/2006/table">
            <a:tbl>
              <a:tblPr firstRow="1" bandRow="1">
                <a:tableStyleId>{F5AB1C69-6EDB-4FF4-983F-18BD219EF322}</a:tableStyleId>
              </a:tblPr>
              <a:tblGrid>
                <a:gridCol w="1912977">
                  <a:extLst>
                    <a:ext uri="{9D8B030D-6E8A-4147-A177-3AD203B41FA5}">
                      <a16:colId xmlns:a16="http://schemas.microsoft.com/office/drawing/2014/main" val="2731156022"/>
                    </a:ext>
                  </a:extLst>
                </a:gridCol>
                <a:gridCol w="349580">
                  <a:extLst>
                    <a:ext uri="{9D8B030D-6E8A-4147-A177-3AD203B41FA5}">
                      <a16:colId xmlns:a16="http://schemas.microsoft.com/office/drawing/2014/main" val="3872526347"/>
                    </a:ext>
                  </a:extLst>
                </a:gridCol>
                <a:gridCol w="2446815">
                  <a:extLst>
                    <a:ext uri="{9D8B030D-6E8A-4147-A177-3AD203B41FA5}">
                      <a16:colId xmlns:a16="http://schemas.microsoft.com/office/drawing/2014/main" val="923687852"/>
                    </a:ext>
                  </a:extLst>
                </a:gridCol>
                <a:gridCol w="475067">
                  <a:extLst>
                    <a:ext uri="{9D8B030D-6E8A-4147-A177-3AD203B41FA5}">
                      <a16:colId xmlns:a16="http://schemas.microsoft.com/office/drawing/2014/main" val="3332236209"/>
                    </a:ext>
                  </a:extLst>
                </a:gridCol>
                <a:gridCol w="2602548">
                  <a:extLst>
                    <a:ext uri="{9D8B030D-6E8A-4147-A177-3AD203B41FA5}">
                      <a16:colId xmlns:a16="http://schemas.microsoft.com/office/drawing/2014/main" val="4175591889"/>
                    </a:ext>
                  </a:extLst>
                </a:gridCol>
                <a:gridCol w="2127480">
                  <a:extLst>
                    <a:ext uri="{9D8B030D-6E8A-4147-A177-3AD203B41FA5}">
                      <a16:colId xmlns:a16="http://schemas.microsoft.com/office/drawing/2014/main" val="1846622713"/>
                    </a:ext>
                  </a:extLst>
                </a:gridCol>
              </a:tblGrid>
              <a:tr h="370840">
                <a:tc>
                  <a:txBody>
                    <a:bodyPr/>
                    <a:lstStyle/>
                    <a:p>
                      <a:pPr algn="ctr"/>
                      <a:r>
                        <a:rPr lang="en-US" sz="2400" dirty="0">
                          <a:solidFill>
                            <a:schemeClr val="tx1"/>
                          </a:solidFill>
                        </a:rPr>
                        <a:t>Asset</a:t>
                      </a:r>
                    </a:p>
                  </a:txBody>
                  <a:tcPr/>
                </a:tc>
                <a:tc>
                  <a:txBody>
                    <a:bodyPr/>
                    <a:lstStyle/>
                    <a:p>
                      <a:pPr algn="ctr"/>
                      <a:r>
                        <a:rPr lang="en-US" sz="2400" dirty="0">
                          <a:solidFill>
                            <a:schemeClr val="tx1"/>
                          </a:solidFill>
                        </a:rPr>
                        <a:t>=</a:t>
                      </a:r>
                    </a:p>
                  </a:txBody>
                  <a:tcPr/>
                </a:tc>
                <a:tc>
                  <a:txBody>
                    <a:bodyPr/>
                    <a:lstStyle/>
                    <a:p>
                      <a:pPr algn="ctr"/>
                      <a:r>
                        <a:rPr lang="en-US" sz="2400" dirty="0">
                          <a:solidFill>
                            <a:schemeClr val="tx1"/>
                          </a:solidFill>
                        </a:rPr>
                        <a:t>Liability</a:t>
                      </a:r>
                    </a:p>
                  </a:txBody>
                  <a:tcPr/>
                </a:tc>
                <a:tc>
                  <a:txBody>
                    <a:bodyPr/>
                    <a:lstStyle/>
                    <a:p>
                      <a:pPr algn="ctr"/>
                      <a:r>
                        <a:rPr lang="en-US" sz="2400" dirty="0">
                          <a:solidFill>
                            <a:schemeClr val="tx1"/>
                          </a:solidFill>
                        </a:rPr>
                        <a:t>+</a:t>
                      </a:r>
                    </a:p>
                  </a:txBody>
                  <a:tcPr/>
                </a:tc>
                <a:tc gridSpan="2">
                  <a:txBody>
                    <a:bodyPr/>
                    <a:lstStyle/>
                    <a:p>
                      <a:pPr algn="ctr"/>
                      <a:r>
                        <a:rPr lang="en-US" sz="2400" dirty="0">
                          <a:solidFill>
                            <a:schemeClr val="tx1"/>
                          </a:solidFill>
                        </a:rPr>
                        <a:t>Net Assets</a:t>
                      </a:r>
                    </a:p>
                  </a:txBody>
                  <a:tcPr/>
                </a:tc>
                <a:tc hMerge="1">
                  <a:txBody>
                    <a:bodyPr/>
                    <a:lstStyle/>
                    <a:p>
                      <a:endParaRPr lang="en-US" dirty="0"/>
                    </a:p>
                  </a:txBody>
                  <a:tcPr/>
                </a:tc>
                <a:extLst>
                  <a:ext uri="{0D108BD9-81ED-4DB2-BD59-A6C34878D82A}">
                    <a16:rowId xmlns:a16="http://schemas.microsoft.com/office/drawing/2014/main" val="2513442640"/>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1904644216"/>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748886620"/>
                  </a:ext>
                </a:extLst>
              </a:tr>
              <a:tr h="370840">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408637174"/>
                  </a:ext>
                </a:extLst>
              </a:tr>
              <a:tr h="370840">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561950685"/>
                  </a:ext>
                </a:extLst>
              </a:tr>
            </a:tbl>
          </a:graphicData>
        </a:graphic>
      </p:graphicFrame>
      <p:sp>
        <p:nvSpPr>
          <p:cNvPr id="7" name="TextBox 6">
            <a:extLst>
              <a:ext uri="{FF2B5EF4-FFF2-40B4-BE49-F238E27FC236}">
                <a16:creationId xmlns:a16="http://schemas.microsoft.com/office/drawing/2014/main" id="{90E95FE5-ECE8-DB4A-AC5D-0D4547C34A40}"/>
              </a:ext>
            </a:extLst>
          </p:cNvPr>
          <p:cNvSpPr txBox="1"/>
          <p:nvPr/>
        </p:nvSpPr>
        <p:spPr>
          <a:xfrm>
            <a:off x="1879601" y="4175736"/>
            <a:ext cx="999066" cy="461665"/>
          </a:xfrm>
          <a:prstGeom prst="rect">
            <a:avLst/>
          </a:prstGeom>
          <a:noFill/>
        </p:spPr>
        <p:txBody>
          <a:bodyPr wrap="square" rtlCol="0">
            <a:spAutoFit/>
          </a:bodyPr>
          <a:lstStyle/>
          <a:p>
            <a:r>
              <a:rPr lang="en-US" sz="2400" dirty="0">
                <a:latin typeface="Candara" panose="020E0502030303020204" pitchFamily="34" charset="0"/>
              </a:rPr>
              <a:t>Cash</a:t>
            </a:r>
          </a:p>
        </p:txBody>
      </p:sp>
      <p:sp>
        <p:nvSpPr>
          <p:cNvPr id="8" name="TextBox 7">
            <a:extLst>
              <a:ext uri="{FF2B5EF4-FFF2-40B4-BE49-F238E27FC236}">
                <a16:creationId xmlns:a16="http://schemas.microsoft.com/office/drawing/2014/main" id="{2C339A76-6353-8D4D-A517-670DF882B304}"/>
              </a:ext>
            </a:extLst>
          </p:cNvPr>
          <p:cNvSpPr txBox="1"/>
          <p:nvPr/>
        </p:nvSpPr>
        <p:spPr>
          <a:xfrm>
            <a:off x="1879601" y="4634011"/>
            <a:ext cx="999066" cy="461665"/>
          </a:xfrm>
          <a:prstGeom prst="rect">
            <a:avLst/>
          </a:prstGeom>
          <a:noFill/>
        </p:spPr>
        <p:txBody>
          <a:bodyPr wrap="square" rtlCol="0">
            <a:spAutoFit/>
          </a:bodyPr>
          <a:lstStyle/>
          <a:p>
            <a:r>
              <a:rPr lang="en-US" sz="2400" dirty="0">
                <a:latin typeface="Candara" panose="020E0502030303020204" pitchFamily="34" charset="0"/>
              </a:rPr>
              <a:t>$250</a:t>
            </a:r>
          </a:p>
        </p:txBody>
      </p:sp>
      <p:sp>
        <p:nvSpPr>
          <p:cNvPr id="9" name="TextBox 8">
            <a:extLst>
              <a:ext uri="{FF2B5EF4-FFF2-40B4-BE49-F238E27FC236}">
                <a16:creationId xmlns:a16="http://schemas.microsoft.com/office/drawing/2014/main" id="{DA95AF1C-6CCC-2E4E-B79A-9586AE480603}"/>
              </a:ext>
            </a:extLst>
          </p:cNvPr>
          <p:cNvSpPr txBox="1"/>
          <p:nvPr/>
        </p:nvSpPr>
        <p:spPr>
          <a:xfrm>
            <a:off x="4351868" y="4632357"/>
            <a:ext cx="999066" cy="461665"/>
          </a:xfrm>
          <a:prstGeom prst="rect">
            <a:avLst/>
          </a:prstGeom>
          <a:noFill/>
        </p:spPr>
        <p:txBody>
          <a:bodyPr wrap="square" rtlCol="0">
            <a:spAutoFit/>
          </a:bodyPr>
          <a:lstStyle/>
          <a:p>
            <a:r>
              <a:rPr lang="en-US" sz="2400" dirty="0">
                <a:latin typeface="Candara" panose="020E0502030303020204" pitchFamily="34" charset="0"/>
              </a:rPr>
              <a:t>$250</a:t>
            </a:r>
          </a:p>
        </p:txBody>
      </p:sp>
      <p:sp>
        <p:nvSpPr>
          <p:cNvPr id="10" name="TextBox 9">
            <a:extLst>
              <a:ext uri="{FF2B5EF4-FFF2-40B4-BE49-F238E27FC236}">
                <a16:creationId xmlns:a16="http://schemas.microsoft.com/office/drawing/2014/main" id="{11E7A487-B721-FD45-B022-5019507A5975}"/>
              </a:ext>
            </a:extLst>
          </p:cNvPr>
          <p:cNvSpPr txBox="1"/>
          <p:nvPr/>
        </p:nvSpPr>
        <p:spPr>
          <a:xfrm>
            <a:off x="3640667" y="4176727"/>
            <a:ext cx="2590800" cy="461665"/>
          </a:xfrm>
          <a:prstGeom prst="rect">
            <a:avLst/>
          </a:prstGeom>
          <a:noFill/>
        </p:spPr>
        <p:txBody>
          <a:bodyPr wrap="square" rtlCol="0">
            <a:spAutoFit/>
          </a:bodyPr>
          <a:lstStyle/>
          <a:p>
            <a:r>
              <a:rPr lang="en-US" sz="2400" dirty="0">
                <a:latin typeface="Candara" panose="020E0502030303020204" pitchFamily="34" charset="0"/>
              </a:rPr>
              <a:t>Deferred Revenue</a:t>
            </a:r>
          </a:p>
        </p:txBody>
      </p:sp>
      <p:sp>
        <p:nvSpPr>
          <p:cNvPr id="11" name="TextBox 10">
            <a:extLst>
              <a:ext uri="{FF2B5EF4-FFF2-40B4-BE49-F238E27FC236}">
                <a16:creationId xmlns:a16="http://schemas.microsoft.com/office/drawing/2014/main" id="{51D688B9-1892-E24D-9D04-A3BDC885E5A9}"/>
              </a:ext>
            </a:extLst>
          </p:cNvPr>
          <p:cNvSpPr txBox="1"/>
          <p:nvPr/>
        </p:nvSpPr>
        <p:spPr>
          <a:xfrm>
            <a:off x="6565899" y="4175736"/>
            <a:ext cx="2239433" cy="461665"/>
          </a:xfrm>
          <a:prstGeom prst="rect">
            <a:avLst/>
          </a:prstGeom>
          <a:noFill/>
        </p:spPr>
        <p:txBody>
          <a:bodyPr wrap="square" rtlCol="0">
            <a:spAutoFit/>
          </a:bodyPr>
          <a:lstStyle/>
          <a:p>
            <a:pPr algn="ctr"/>
            <a:r>
              <a:rPr lang="en-US" sz="2400" dirty="0">
                <a:latin typeface="Candara" panose="020E0502030303020204" pitchFamily="34" charset="0"/>
              </a:rPr>
              <a:t>Revenue</a:t>
            </a:r>
          </a:p>
        </p:txBody>
      </p:sp>
      <p:sp>
        <p:nvSpPr>
          <p:cNvPr id="12" name="TextBox 11">
            <a:extLst>
              <a:ext uri="{FF2B5EF4-FFF2-40B4-BE49-F238E27FC236}">
                <a16:creationId xmlns:a16="http://schemas.microsoft.com/office/drawing/2014/main" id="{A3D061E0-C244-FC47-BCD3-9167E599C6C9}"/>
              </a:ext>
            </a:extLst>
          </p:cNvPr>
          <p:cNvSpPr txBox="1"/>
          <p:nvPr/>
        </p:nvSpPr>
        <p:spPr>
          <a:xfrm>
            <a:off x="9480550" y="4170692"/>
            <a:ext cx="2019300" cy="461665"/>
          </a:xfrm>
          <a:prstGeom prst="rect">
            <a:avLst/>
          </a:prstGeom>
          <a:noFill/>
        </p:spPr>
        <p:txBody>
          <a:bodyPr wrap="square" rtlCol="0">
            <a:spAutoFit/>
          </a:bodyPr>
          <a:lstStyle/>
          <a:p>
            <a:r>
              <a:rPr lang="en-US" sz="2400" dirty="0">
                <a:latin typeface="Candara" panose="020E0502030303020204" pitchFamily="34" charset="0"/>
              </a:rPr>
              <a:t>Expenses</a:t>
            </a:r>
          </a:p>
        </p:txBody>
      </p:sp>
      <p:sp>
        <p:nvSpPr>
          <p:cNvPr id="13" name="TextBox 12">
            <a:extLst>
              <a:ext uri="{FF2B5EF4-FFF2-40B4-BE49-F238E27FC236}">
                <a16:creationId xmlns:a16="http://schemas.microsoft.com/office/drawing/2014/main" id="{98AA727E-F162-F144-838A-2F6708D41596}"/>
              </a:ext>
            </a:extLst>
          </p:cNvPr>
          <p:cNvSpPr txBox="1"/>
          <p:nvPr/>
        </p:nvSpPr>
        <p:spPr>
          <a:xfrm>
            <a:off x="7120464" y="4617572"/>
            <a:ext cx="2019300" cy="461665"/>
          </a:xfrm>
          <a:prstGeom prst="rect">
            <a:avLst/>
          </a:prstGeom>
          <a:noFill/>
        </p:spPr>
        <p:txBody>
          <a:bodyPr wrap="square" rtlCol="0">
            <a:spAutoFit/>
          </a:bodyPr>
          <a:lstStyle/>
          <a:p>
            <a:r>
              <a:rPr lang="en-US" sz="2400" dirty="0">
                <a:latin typeface="Candara" panose="020E0502030303020204" pitchFamily="34" charset="0"/>
              </a:rPr>
              <a:t>No change</a:t>
            </a:r>
          </a:p>
        </p:txBody>
      </p:sp>
      <p:sp>
        <p:nvSpPr>
          <p:cNvPr id="14" name="TextBox 13">
            <a:extLst>
              <a:ext uri="{FF2B5EF4-FFF2-40B4-BE49-F238E27FC236}">
                <a16:creationId xmlns:a16="http://schemas.microsoft.com/office/drawing/2014/main" id="{384F641E-94D7-0142-B76E-082E424C4881}"/>
              </a:ext>
            </a:extLst>
          </p:cNvPr>
          <p:cNvSpPr txBox="1"/>
          <p:nvPr/>
        </p:nvSpPr>
        <p:spPr>
          <a:xfrm>
            <a:off x="9359897" y="4631531"/>
            <a:ext cx="1549397" cy="830997"/>
          </a:xfrm>
          <a:prstGeom prst="rect">
            <a:avLst/>
          </a:prstGeom>
          <a:noFill/>
        </p:spPr>
        <p:txBody>
          <a:bodyPr wrap="square" rtlCol="0">
            <a:spAutoFit/>
          </a:bodyPr>
          <a:lstStyle/>
          <a:p>
            <a:r>
              <a:rPr lang="en-US" sz="2400" dirty="0">
                <a:latin typeface="Candara" panose="020E0502030303020204" pitchFamily="34" charset="0"/>
              </a:rPr>
              <a:t>No change</a:t>
            </a:r>
          </a:p>
        </p:txBody>
      </p:sp>
      <p:sp>
        <p:nvSpPr>
          <p:cNvPr id="15" name="4-Point Star 14">
            <a:extLst>
              <a:ext uri="{FF2B5EF4-FFF2-40B4-BE49-F238E27FC236}">
                <a16:creationId xmlns:a16="http://schemas.microsoft.com/office/drawing/2014/main" id="{319BC358-F8CB-9B41-9F7A-59F2306F8C15}"/>
              </a:ext>
            </a:extLst>
          </p:cNvPr>
          <p:cNvSpPr/>
          <p:nvPr/>
        </p:nvSpPr>
        <p:spPr>
          <a:xfrm>
            <a:off x="387350" y="4401524"/>
            <a:ext cx="476250" cy="446880"/>
          </a:xfrm>
          <a:prstGeom prst="star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TextBox 15">
            <a:extLst>
              <a:ext uri="{FF2B5EF4-FFF2-40B4-BE49-F238E27FC236}">
                <a16:creationId xmlns:a16="http://schemas.microsoft.com/office/drawing/2014/main" id="{6607ECE1-47D5-E148-937A-50507C257E84}"/>
              </a:ext>
            </a:extLst>
          </p:cNvPr>
          <p:cNvSpPr txBox="1"/>
          <p:nvPr/>
        </p:nvSpPr>
        <p:spPr>
          <a:xfrm>
            <a:off x="4351868" y="5617088"/>
            <a:ext cx="999066" cy="461665"/>
          </a:xfrm>
          <a:prstGeom prst="rect">
            <a:avLst/>
          </a:prstGeom>
          <a:noFill/>
        </p:spPr>
        <p:txBody>
          <a:bodyPr wrap="square" rtlCol="0">
            <a:spAutoFit/>
          </a:bodyPr>
          <a:lstStyle/>
          <a:p>
            <a:r>
              <a:rPr lang="en-US" sz="2400" dirty="0">
                <a:latin typeface="Candara" panose="020E0502030303020204" pitchFamily="34" charset="0"/>
              </a:rPr>
              <a:t>($50)</a:t>
            </a:r>
          </a:p>
        </p:txBody>
      </p:sp>
      <p:sp>
        <p:nvSpPr>
          <p:cNvPr id="17" name="TextBox 16">
            <a:extLst>
              <a:ext uri="{FF2B5EF4-FFF2-40B4-BE49-F238E27FC236}">
                <a16:creationId xmlns:a16="http://schemas.microsoft.com/office/drawing/2014/main" id="{6B70C5C0-FC17-A647-B33B-2A754E0BA16B}"/>
              </a:ext>
            </a:extLst>
          </p:cNvPr>
          <p:cNvSpPr txBox="1"/>
          <p:nvPr/>
        </p:nvSpPr>
        <p:spPr>
          <a:xfrm>
            <a:off x="7416803" y="5565443"/>
            <a:ext cx="999066" cy="461665"/>
          </a:xfrm>
          <a:prstGeom prst="rect">
            <a:avLst/>
          </a:prstGeom>
          <a:noFill/>
        </p:spPr>
        <p:txBody>
          <a:bodyPr wrap="square" rtlCol="0">
            <a:spAutoFit/>
          </a:bodyPr>
          <a:lstStyle/>
          <a:p>
            <a:r>
              <a:rPr lang="en-US" sz="2400" dirty="0">
                <a:latin typeface="Candara" panose="020E0502030303020204" pitchFamily="34" charset="0"/>
              </a:rPr>
              <a:t>$50</a:t>
            </a:r>
          </a:p>
        </p:txBody>
      </p:sp>
      <p:sp>
        <p:nvSpPr>
          <p:cNvPr id="18" name="4-Point Star 17">
            <a:extLst>
              <a:ext uri="{FF2B5EF4-FFF2-40B4-BE49-F238E27FC236}">
                <a16:creationId xmlns:a16="http://schemas.microsoft.com/office/drawing/2014/main" id="{21D88D5D-1C66-834C-AAD6-1AAEEBF239EA}"/>
              </a:ext>
            </a:extLst>
          </p:cNvPr>
          <p:cNvSpPr/>
          <p:nvPr/>
        </p:nvSpPr>
        <p:spPr>
          <a:xfrm>
            <a:off x="394759" y="5572835"/>
            <a:ext cx="476250" cy="446880"/>
          </a:xfrm>
          <a:prstGeom prst="star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C77A5179-4AD8-4AE8-B3D1-8EAECE18D338}"/>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E4E5B9AA-5A9D-46A3-8DDE-2E24999DB5D6}"/>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Deferred Revenue</a:t>
            </a:r>
          </a:p>
        </p:txBody>
      </p:sp>
    </p:spTree>
    <p:extLst>
      <p:ext uri="{BB962C8B-B14F-4D97-AF65-F5344CB8AC3E}">
        <p14:creationId xmlns:p14="http://schemas.microsoft.com/office/powerpoint/2010/main" val="34999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p:bldP spid="17"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BC1-C1B0-664E-AEB4-70723E7FF339}"/>
              </a:ext>
            </a:extLst>
          </p:cNvPr>
          <p:cNvSpPr>
            <a:spLocks noGrp="1"/>
          </p:cNvSpPr>
          <p:nvPr>
            <p:ph type="title"/>
          </p:nvPr>
        </p:nvSpPr>
        <p:spPr/>
        <p:txBody>
          <a:bodyPr/>
          <a:lstStyle/>
          <a:p>
            <a:r>
              <a:rPr lang="en-US" b="1" dirty="0">
                <a:solidFill>
                  <a:srgbClr val="8C0000"/>
                </a:solidFill>
              </a:rPr>
              <a:t>Example I – Uncollectible Accounts</a:t>
            </a:r>
          </a:p>
        </p:txBody>
      </p:sp>
      <p:sp>
        <p:nvSpPr>
          <p:cNvPr id="3" name="Content Placeholder 2">
            <a:extLst>
              <a:ext uri="{FF2B5EF4-FFF2-40B4-BE49-F238E27FC236}">
                <a16:creationId xmlns:a16="http://schemas.microsoft.com/office/drawing/2014/main" id="{D523E832-945C-2F4F-B544-3AB71FD973FC}"/>
              </a:ext>
            </a:extLst>
          </p:cNvPr>
          <p:cNvSpPr>
            <a:spLocks noGrp="1"/>
          </p:cNvSpPr>
          <p:nvPr>
            <p:ph idx="1"/>
          </p:nvPr>
        </p:nvSpPr>
        <p:spPr>
          <a:xfrm>
            <a:off x="838200" y="1690688"/>
            <a:ext cx="10515600" cy="4761118"/>
          </a:xfrm>
        </p:spPr>
        <p:txBody>
          <a:bodyPr>
            <a:normAutofit fontScale="92500"/>
          </a:bodyPr>
          <a:lstStyle/>
          <a:p>
            <a:pPr>
              <a:lnSpc>
                <a:spcPct val="80000"/>
              </a:lnSpc>
              <a:defRPr/>
            </a:pPr>
            <a:r>
              <a:rPr lang="en-US" altLang="en-US" dirty="0">
                <a:latin typeface="Candara" panose="020E0502030303020204" pitchFamily="34" charset="0"/>
              </a:rPr>
              <a:t>Assume that NPO begins the year with $125,000 in pledges receivable, and $15,000 in the allowance for uncollectible pledges account.</a:t>
            </a:r>
          </a:p>
          <a:p>
            <a:pPr>
              <a:lnSpc>
                <a:spcPct val="80000"/>
              </a:lnSpc>
              <a:buNone/>
              <a:defRPr/>
            </a:pP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During the year $50,000 of new contributions are received in cash and also $50,000 of new pledges are made, but cash is not received.</a:t>
            </a:r>
          </a:p>
          <a:p>
            <a:pPr>
              <a:lnSpc>
                <a:spcPct val="80000"/>
              </a:lnSpc>
              <a:buNone/>
              <a:defRPr/>
            </a:pP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Experience shows that 10% of pledges are never collected. So the organization makes a provision / allowance for uncollectible pledges. During the following year, it is decided that specific pledge totaling $3000 will never be collected.</a:t>
            </a:r>
          </a:p>
          <a:p>
            <a:pPr marL="0" indent="0">
              <a:lnSpc>
                <a:spcPct val="80000"/>
              </a:lnSpc>
              <a:buNone/>
              <a:defRPr/>
            </a:pP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Demonstrate these on a balance sheet.</a:t>
            </a:r>
          </a:p>
        </p:txBody>
      </p:sp>
      <p:sp>
        <p:nvSpPr>
          <p:cNvPr id="4" name="Slide Number Placeholder 3">
            <a:extLst>
              <a:ext uri="{FF2B5EF4-FFF2-40B4-BE49-F238E27FC236}">
                <a16:creationId xmlns:a16="http://schemas.microsoft.com/office/drawing/2014/main" id="{F38685FC-05F2-F648-BA99-29206110CD41}"/>
              </a:ext>
            </a:extLst>
          </p:cNvPr>
          <p:cNvSpPr>
            <a:spLocks noGrp="1"/>
          </p:cNvSpPr>
          <p:nvPr>
            <p:ph type="sldNum" sz="quarter" idx="12"/>
          </p:nvPr>
        </p:nvSpPr>
        <p:spPr/>
        <p:txBody>
          <a:bodyPr/>
          <a:lstStyle/>
          <a:p>
            <a:fld id="{D66BE0F5-7105-7347-B50A-E9382AFF35F2}" type="slidenum">
              <a:rPr lang="en-US" smtClean="0"/>
              <a:t>16</a:t>
            </a:fld>
            <a:endParaRPr lang="en-US"/>
          </a:p>
        </p:txBody>
      </p:sp>
      <p:sp>
        <p:nvSpPr>
          <p:cNvPr id="5" name="Rectangle 4">
            <a:extLst>
              <a:ext uri="{FF2B5EF4-FFF2-40B4-BE49-F238E27FC236}">
                <a16:creationId xmlns:a16="http://schemas.microsoft.com/office/drawing/2014/main" id="{978EBC5A-220D-442F-9CB9-E2D2BF0EC04C}"/>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2094273-38AE-4A7A-8C6E-3061E4D9A65C}"/>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 – Uncollectible Accounts</a:t>
            </a:r>
          </a:p>
        </p:txBody>
      </p:sp>
    </p:spTree>
    <p:extLst>
      <p:ext uri="{BB962C8B-B14F-4D97-AF65-F5344CB8AC3E}">
        <p14:creationId xmlns:p14="http://schemas.microsoft.com/office/powerpoint/2010/main" val="8185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BC1-C1B0-664E-AEB4-70723E7FF339}"/>
              </a:ext>
            </a:extLst>
          </p:cNvPr>
          <p:cNvSpPr>
            <a:spLocks noGrp="1"/>
          </p:cNvSpPr>
          <p:nvPr>
            <p:ph type="title"/>
          </p:nvPr>
        </p:nvSpPr>
        <p:spPr>
          <a:xfrm>
            <a:off x="762003" y="200551"/>
            <a:ext cx="10515600" cy="960617"/>
          </a:xfrm>
        </p:spPr>
        <p:txBody>
          <a:bodyPr/>
          <a:lstStyle/>
          <a:p>
            <a:r>
              <a:rPr lang="en-US" b="1" dirty="0">
                <a:solidFill>
                  <a:srgbClr val="8C0000"/>
                </a:solidFill>
              </a:rPr>
              <a:t>Example I – Uncollectible Accounts</a:t>
            </a:r>
          </a:p>
        </p:txBody>
      </p:sp>
      <p:sp>
        <p:nvSpPr>
          <p:cNvPr id="3" name="Content Placeholder 2">
            <a:extLst>
              <a:ext uri="{FF2B5EF4-FFF2-40B4-BE49-F238E27FC236}">
                <a16:creationId xmlns:a16="http://schemas.microsoft.com/office/drawing/2014/main" id="{D523E832-945C-2F4F-B544-3AB71FD973FC}"/>
              </a:ext>
            </a:extLst>
          </p:cNvPr>
          <p:cNvSpPr>
            <a:spLocks noGrp="1"/>
          </p:cNvSpPr>
          <p:nvPr>
            <p:ph idx="1"/>
          </p:nvPr>
        </p:nvSpPr>
        <p:spPr>
          <a:xfrm>
            <a:off x="297689" y="1526114"/>
            <a:ext cx="11819462" cy="2010950"/>
          </a:xfrm>
        </p:spPr>
        <p:txBody>
          <a:bodyPr/>
          <a:lstStyle/>
          <a:p>
            <a:pPr>
              <a:lnSpc>
                <a:spcPct val="80000"/>
              </a:lnSpc>
              <a:defRPr/>
            </a:pPr>
            <a:r>
              <a:rPr lang="en-US" altLang="en-US" dirty="0">
                <a:latin typeface="Candara" panose="020E0502030303020204" pitchFamily="34" charset="0"/>
              </a:rPr>
              <a:t>Assume that NPO begins the year with $125,000 in pledges receivable, and $15,000 in the allowance for uncollectible pledges account. Net assets equals $110,000.</a:t>
            </a:r>
          </a:p>
        </p:txBody>
      </p:sp>
      <p:sp>
        <p:nvSpPr>
          <p:cNvPr id="4" name="Slide Number Placeholder 3">
            <a:extLst>
              <a:ext uri="{FF2B5EF4-FFF2-40B4-BE49-F238E27FC236}">
                <a16:creationId xmlns:a16="http://schemas.microsoft.com/office/drawing/2014/main" id="{F38685FC-05F2-F648-BA99-29206110CD41}"/>
              </a:ext>
            </a:extLst>
          </p:cNvPr>
          <p:cNvSpPr>
            <a:spLocks noGrp="1"/>
          </p:cNvSpPr>
          <p:nvPr>
            <p:ph type="sldNum" sz="quarter" idx="12"/>
          </p:nvPr>
        </p:nvSpPr>
        <p:spPr>
          <a:xfrm>
            <a:off x="8568266" y="5159213"/>
            <a:ext cx="2743200" cy="365125"/>
          </a:xfrm>
        </p:spPr>
        <p:txBody>
          <a:bodyPr/>
          <a:lstStyle/>
          <a:p>
            <a:fld id="{D66BE0F5-7105-7347-B50A-E9382AFF35F2}" type="slidenum">
              <a:rPr lang="en-US" smtClean="0"/>
              <a:t>17</a:t>
            </a:fld>
            <a:endParaRPr lang="en-US"/>
          </a:p>
        </p:txBody>
      </p:sp>
      <p:graphicFrame>
        <p:nvGraphicFramePr>
          <p:cNvPr id="5" name="Table 4">
            <a:extLst>
              <a:ext uri="{FF2B5EF4-FFF2-40B4-BE49-F238E27FC236}">
                <a16:creationId xmlns:a16="http://schemas.microsoft.com/office/drawing/2014/main" id="{E24721E1-D307-044A-8EDE-A1D695B9344B}"/>
              </a:ext>
            </a:extLst>
          </p:cNvPr>
          <p:cNvGraphicFramePr>
            <a:graphicFrameLocks noGrp="1"/>
          </p:cNvGraphicFramePr>
          <p:nvPr>
            <p:extLst>
              <p:ext uri="{D42A27DB-BD31-4B8C-83A1-F6EECF244321}">
                <p14:modId xmlns:p14="http://schemas.microsoft.com/office/powerpoint/2010/main" val="2796889380"/>
              </p:ext>
            </p:extLst>
          </p:nvPr>
        </p:nvGraphicFramePr>
        <p:xfrm>
          <a:off x="1007532" y="2826382"/>
          <a:ext cx="10176936" cy="3670830"/>
        </p:xfrm>
        <a:graphic>
          <a:graphicData uri="http://schemas.openxmlformats.org/drawingml/2006/table">
            <a:tbl>
              <a:tblPr firstRow="1" bandRow="1">
                <a:tableStyleId>{F5AB1C69-6EDB-4FF4-983F-18BD219EF322}</a:tableStyleId>
              </a:tblPr>
              <a:tblGrid>
                <a:gridCol w="1696156">
                  <a:extLst>
                    <a:ext uri="{9D8B030D-6E8A-4147-A177-3AD203B41FA5}">
                      <a16:colId xmlns:a16="http://schemas.microsoft.com/office/drawing/2014/main" val="3935898323"/>
                    </a:ext>
                  </a:extLst>
                </a:gridCol>
                <a:gridCol w="1696156">
                  <a:extLst>
                    <a:ext uri="{9D8B030D-6E8A-4147-A177-3AD203B41FA5}">
                      <a16:colId xmlns:a16="http://schemas.microsoft.com/office/drawing/2014/main" val="150551401"/>
                    </a:ext>
                  </a:extLst>
                </a:gridCol>
                <a:gridCol w="1696156">
                  <a:extLst>
                    <a:ext uri="{9D8B030D-6E8A-4147-A177-3AD203B41FA5}">
                      <a16:colId xmlns:a16="http://schemas.microsoft.com/office/drawing/2014/main" val="2718969454"/>
                    </a:ext>
                  </a:extLst>
                </a:gridCol>
                <a:gridCol w="1696156">
                  <a:extLst>
                    <a:ext uri="{9D8B030D-6E8A-4147-A177-3AD203B41FA5}">
                      <a16:colId xmlns:a16="http://schemas.microsoft.com/office/drawing/2014/main" val="3487031127"/>
                    </a:ext>
                  </a:extLst>
                </a:gridCol>
                <a:gridCol w="1696156">
                  <a:extLst>
                    <a:ext uri="{9D8B030D-6E8A-4147-A177-3AD203B41FA5}">
                      <a16:colId xmlns:a16="http://schemas.microsoft.com/office/drawing/2014/main" val="933620234"/>
                    </a:ext>
                  </a:extLst>
                </a:gridCol>
                <a:gridCol w="1696156">
                  <a:extLst>
                    <a:ext uri="{9D8B030D-6E8A-4147-A177-3AD203B41FA5}">
                      <a16:colId xmlns:a16="http://schemas.microsoft.com/office/drawing/2014/main" val="2239285737"/>
                    </a:ext>
                  </a:extLst>
                </a:gridCol>
              </a:tblGrid>
              <a:tr h="611805">
                <a:tc gridSpan="3">
                  <a:txBody>
                    <a:bodyPr/>
                    <a:lstStyle/>
                    <a:p>
                      <a:pPr algn="ctr"/>
                      <a:r>
                        <a:rPr lang="en-US" sz="2400" b="1" dirty="0">
                          <a:solidFill>
                            <a:schemeClr val="tx1"/>
                          </a:solidFill>
                          <a:latin typeface="Candara" panose="020E0502030303020204" pitchFamily="34" charset="0"/>
                        </a:rPr>
                        <a:t>Assets = </a:t>
                      </a:r>
                    </a:p>
                  </a:txBody>
                  <a:tcPr/>
                </a:tc>
                <a:tc hMerge="1">
                  <a:txBody>
                    <a:bodyPr/>
                    <a:lstStyle/>
                    <a:p>
                      <a:endParaRPr lang="en-US" dirty="0"/>
                    </a:p>
                  </a:txBody>
                  <a:tcPr/>
                </a:tc>
                <a:tc hMerge="1">
                  <a:txBody>
                    <a:bodyPr/>
                    <a:lstStyle/>
                    <a:p>
                      <a:endParaRPr lang="en-US" dirty="0"/>
                    </a:p>
                  </a:txBody>
                  <a:tcPr/>
                </a:tc>
                <a:tc>
                  <a:txBody>
                    <a:bodyPr/>
                    <a:lstStyle/>
                    <a:p>
                      <a:pPr algn="ctr"/>
                      <a:r>
                        <a:rPr lang="en-US" sz="2400" b="1" dirty="0">
                          <a:solidFill>
                            <a:schemeClr val="tx1"/>
                          </a:solidFill>
                          <a:latin typeface="Candara" panose="020E0502030303020204" pitchFamily="34" charset="0"/>
                        </a:rPr>
                        <a:t>Liabilities + </a:t>
                      </a:r>
                    </a:p>
                  </a:txBody>
                  <a:tcPr/>
                </a:tc>
                <a:tc gridSpan="2">
                  <a:txBody>
                    <a:bodyPr/>
                    <a:lstStyle/>
                    <a:p>
                      <a:pPr algn="ctr"/>
                      <a:r>
                        <a:rPr lang="en-US" sz="2400" b="1" dirty="0">
                          <a:solidFill>
                            <a:schemeClr val="tx1"/>
                          </a:solidFill>
                          <a:latin typeface="Candara" panose="020E0502030303020204" pitchFamily="34" charset="0"/>
                        </a:rPr>
                        <a:t>Net Assets (</a:t>
                      </a:r>
                      <a:r>
                        <a:rPr lang="en-US" sz="2400" b="1" dirty="0" err="1">
                          <a:solidFill>
                            <a:schemeClr val="tx1"/>
                          </a:solidFill>
                          <a:latin typeface="Candara" panose="020E0502030303020204" pitchFamily="34" charset="0"/>
                        </a:rPr>
                        <a:t>Unrt</a:t>
                      </a:r>
                      <a:r>
                        <a:rPr lang="en-US" sz="2400" b="1" dirty="0">
                          <a:solidFill>
                            <a:schemeClr val="tx1"/>
                          </a:solidFill>
                          <a:latin typeface="Candara" panose="020E0502030303020204" pitchFamily="34" charset="0"/>
                        </a:rPr>
                        <a:t>.)</a:t>
                      </a:r>
                    </a:p>
                  </a:txBody>
                  <a:tcPr/>
                </a:tc>
                <a:tc hMerge="1">
                  <a:txBody>
                    <a:bodyPr/>
                    <a:lstStyle/>
                    <a:p>
                      <a:endParaRPr lang="en-US" dirty="0"/>
                    </a:p>
                  </a:txBody>
                  <a:tcPr/>
                </a:tc>
                <a:extLst>
                  <a:ext uri="{0D108BD9-81ED-4DB2-BD59-A6C34878D82A}">
                    <a16:rowId xmlns:a16="http://schemas.microsoft.com/office/drawing/2014/main" val="722343801"/>
                  </a:ext>
                </a:extLst>
              </a:tr>
              <a:tr h="611805">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extLst>
                  <a:ext uri="{0D108BD9-81ED-4DB2-BD59-A6C34878D82A}">
                    <a16:rowId xmlns:a16="http://schemas.microsoft.com/office/drawing/2014/main" val="3651896192"/>
                  </a:ext>
                </a:extLst>
              </a:tr>
              <a:tr h="611805">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176882420"/>
                  </a:ext>
                </a:extLst>
              </a:tr>
              <a:tr h="611805">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555597367"/>
                  </a:ext>
                </a:extLst>
              </a:tr>
              <a:tr h="611805">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189139439"/>
                  </a:ext>
                </a:extLst>
              </a:tr>
              <a:tr h="611805">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834578112"/>
                  </a:ext>
                </a:extLst>
              </a:tr>
            </a:tbl>
          </a:graphicData>
        </a:graphic>
      </p:graphicFrame>
      <p:sp>
        <p:nvSpPr>
          <p:cNvPr id="6" name="TextBox 5">
            <a:extLst>
              <a:ext uri="{FF2B5EF4-FFF2-40B4-BE49-F238E27FC236}">
                <a16:creationId xmlns:a16="http://schemas.microsoft.com/office/drawing/2014/main" id="{698924E4-556C-374D-B2E1-3390EB28C1A9}"/>
              </a:ext>
            </a:extLst>
          </p:cNvPr>
          <p:cNvSpPr txBox="1"/>
          <p:nvPr/>
        </p:nvSpPr>
        <p:spPr>
          <a:xfrm>
            <a:off x="2396067" y="3328590"/>
            <a:ext cx="2252133" cy="830997"/>
          </a:xfrm>
          <a:prstGeom prst="rect">
            <a:avLst/>
          </a:prstGeom>
          <a:noFill/>
        </p:spPr>
        <p:txBody>
          <a:bodyPr wrap="square" rtlCol="0">
            <a:spAutoFit/>
          </a:bodyPr>
          <a:lstStyle/>
          <a:p>
            <a:pPr algn="ctr"/>
            <a:r>
              <a:rPr lang="en-US" sz="2400" dirty="0">
                <a:latin typeface="Candara" panose="020E0502030303020204" pitchFamily="34" charset="0"/>
              </a:rPr>
              <a:t>Pledge Receivable</a:t>
            </a:r>
          </a:p>
        </p:txBody>
      </p:sp>
      <p:sp>
        <p:nvSpPr>
          <p:cNvPr id="7" name="TextBox 6">
            <a:extLst>
              <a:ext uri="{FF2B5EF4-FFF2-40B4-BE49-F238E27FC236}">
                <a16:creationId xmlns:a16="http://schemas.microsoft.com/office/drawing/2014/main" id="{11272133-E720-274A-A522-96A8B6E57D05}"/>
              </a:ext>
            </a:extLst>
          </p:cNvPr>
          <p:cNvSpPr txBox="1"/>
          <p:nvPr/>
        </p:nvSpPr>
        <p:spPr>
          <a:xfrm>
            <a:off x="2396067" y="4177462"/>
            <a:ext cx="2252133" cy="461665"/>
          </a:xfrm>
          <a:prstGeom prst="rect">
            <a:avLst/>
          </a:prstGeom>
          <a:noFill/>
        </p:spPr>
        <p:txBody>
          <a:bodyPr wrap="square" rtlCol="0">
            <a:spAutoFit/>
          </a:bodyPr>
          <a:lstStyle/>
          <a:p>
            <a:pPr algn="ctr"/>
            <a:r>
              <a:rPr lang="en-US" sz="2400" dirty="0">
                <a:latin typeface="Candara" panose="020E0502030303020204" pitchFamily="34" charset="0"/>
              </a:rPr>
              <a:t>$125,000</a:t>
            </a:r>
          </a:p>
        </p:txBody>
      </p:sp>
      <p:sp>
        <p:nvSpPr>
          <p:cNvPr id="8" name="TextBox 7">
            <a:extLst>
              <a:ext uri="{FF2B5EF4-FFF2-40B4-BE49-F238E27FC236}">
                <a16:creationId xmlns:a16="http://schemas.microsoft.com/office/drawing/2014/main" id="{80FBE2EC-F5C2-074E-BE4D-FD2A9727D3A1}"/>
              </a:ext>
            </a:extLst>
          </p:cNvPr>
          <p:cNvSpPr txBox="1"/>
          <p:nvPr/>
        </p:nvSpPr>
        <p:spPr>
          <a:xfrm>
            <a:off x="4157134" y="3471851"/>
            <a:ext cx="2252133" cy="461665"/>
          </a:xfrm>
          <a:prstGeom prst="rect">
            <a:avLst/>
          </a:prstGeom>
          <a:noFill/>
        </p:spPr>
        <p:txBody>
          <a:bodyPr wrap="square" rtlCol="0">
            <a:spAutoFit/>
          </a:bodyPr>
          <a:lstStyle/>
          <a:p>
            <a:pPr algn="ctr"/>
            <a:r>
              <a:rPr lang="en-US" sz="2400" dirty="0">
                <a:latin typeface="Candara" panose="020E0502030303020204" pitchFamily="34" charset="0"/>
              </a:rPr>
              <a:t>Allowance</a:t>
            </a:r>
          </a:p>
        </p:txBody>
      </p:sp>
      <p:sp>
        <p:nvSpPr>
          <p:cNvPr id="9" name="TextBox 8">
            <a:extLst>
              <a:ext uri="{FF2B5EF4-FFF2-40B4-BE49-F238E27FC236}">
                <a16:creationId xmlns:a16="http://schemas.microsoft.com/office/drawing/2014/main" id="{ADD0F75C-70D8-B341-A91F-1649636E0919}"/>
              </a:ext>
            </a:extLst>
          </p:cNvPr>
          <p:cNvSpPr txBox="1"/>
          <p:nvPr/>
        </p:nvSpPr>
        <p:spPr>
          <a:xfrm>
            <a:off x="4157134" y="4129192"/>
            <a:ext cx="2252133" cy="461665"/>
          </a:xfrm>
          <a:prstGeom prst="rect">
            <a:avLst/>
          </a:prstGeom>
          <a:noFill/>
        </p:spPr>
        <p:txBody>
          <a:bodyPr wrap="square" rtlCol="0">
            <a:spAutoFit/>
          </a:bodyPr>
          <a:lstStyle/>
          <a:p>
            <a:pPr algn="ctr"/>
            <a:r>
              <a:rPr lang="en-US" sz="2400" dirty="0">
                <a:latin typeface="Candara" panose="020E0502030303020204" pitchFamily="34" charset="0"/>
              </a:rPr>
              <a:t>($15,000)</a:t>
            </a:r>
          </a:p>
        </p:txBody>
      </p:sp>
      <p:sp>
        <p:nvSpPr>
          <p:cNvPr id="10" name="TextBox 9">
            <a:extLst>
              <a:ext uri="{FF2B5EF4-FFF2-40B4-BE49-F238E27FC236}">
                <a16:creationId xmlns:a16="http://schemas.microsoft.com/office/drawing/2014/main" id="{B4ACBDA9-1BEC-3F45-9A3B-3C8948524E1C}"/>
              </a:ext>
            </a:extLst>
          </p:cNvPr>
          <p:cNvSpPr txBox="1"/>
          <p:nvPr/>
        </p:nvSpPr>
        <p:spPr>
          <a:xfrm>
            <a:off x="7562848" y="3328590"/>
            <a:ext cx="2252133" cy="830997"/>
          </a:xfrm>
          <a:prstGeom prst="rect">
            <a:avLst/>
          </a:prstGeom>
          <a:noFill/>
        </p:spPr>
        <p:txBody>
          <a:bodyPr wrap="square" rtlCol="0">
            <a:spAutoFit/>
          </a:bodyPr>
          <a:lstStyle/>
          <a:p>
            <a:pPr algn="ctr"/>
            <a:r>
              <a:rPr lang="en-US" sz="2400" dirty="0">
                <a:latin typeface="Candara" panose="020E0502030303020204" pitchFamily="34" charset="0"/>
              </a:rPr>
              <a:t>Revenues / Support</a:t>
            </a:r>
          </a:p>
        </p:txBody>
      </p:sp>
      <p:sp>
        <p:nvSpPr>
          <p:cNvPr id="11" name="TextBox 10">
            <a:extLst>
              <a:ext uri="{FF2B5EF4-FFF2-40B4-BE49-F238E27FC236}">
                <a16:creationId xmlns:a16="http://schemas.microsoft.com/office/drawing/2014/main" id="{BFD7EFD9-0681-7647-8BDA-68B0E6675A55}"/>
              </a:ext>
            </a:extLst>
          </p:cNvPr>
          <p:cNvSpPr txBox="1"/>
          <p:nvPr/>
        </p:nvSpPr>
        <p:spPr>
          <a:xfrm>
            <a:off x="7687733" y="4168028"/>
            <a:ext cx="2252133" cy="461665"/>
          </a:xfrm>
          <a:prstGeom prst="rect">
            <a:avLst/>
          </a:prstGeom>
          <a:noFill/>
        </p:spPr>
        <p:txBody>
          <a:bodyPr wrap="square" rtlCol="0">
            <a:spAutoFit/>
          </a:bodyPr>
          <a:lstStyle/>
          <a:p>
            <a:pPr algn="ctr"/>
            <a:r>
              <a:rPr lang="en-US" sz="2400" dirty="0">
                <a:latin typeface="Candara" panose="020E0502030303020204" pitchFamily="34" charset="0"/>
              </a:rPr>
              <a:t>$110,000</a:t>
            </a:r>
          </a:p>
        </p:txBody>
      </p:sp>
      <p:sp>
        <p:nvSpPr>
          <p:cNvPr id="12" name="TextBox 11">
            <a:extLst>
              <a:ext uri="{FF2B5EF4-FFF2-40B4-BE49-F238E27FC236}">
                <a16:creationId xmlns:a16="http://schemas.microsoft.com/office/drawing/2014/main" id="{2EF9F3A0-F0EB-804F-AE72-DD2C3821D18D}"/>
              </a:ext>
            </a:extLst>
          </p:cNvPr>
          <p:cNvSpPr txBox="1"/>
          <p:nvPr/>
        </p:nvSpPr>
        <p:spPr>
          <a:xfrm>
            <a:off x="-146049" y="4129191"/>
            <a:ext cx="1231899" cy="830997"/>
          </a:xfrm>
          <a:prstGeom prst="rect">
            <a:avLst/>
          </a:prstGeom>
          <a:noFill/>
        </p:spPr>
        <p:txBody>
          <a:bodyPr wrap="square" rtlCol="0">
            <a:spAutoFit/>
          </a:bodyPr>
          <a:lstStyle/>
          <a:p>
            <a:pPr algn="ctr"/>
            <a:r>
              <a:rPr lang="en-US" sz="2400" dirty="0">
                <a:latin typeface="Candara" panose="020E0502030303020204" pitchFamily="34" charset="0"/>
              </a:rPr>
              <a:t>Bg. Year</a:t>
            </a:r>
          </a:p>
        </p:txBody>
      </p:sp>
      <p:sp>
        <p:nvSpPr>
          <p:cNvPr id="14" name="Rectangle 13">
            <a:extLst>
              <a:ext uri="{FF2B5EF4-FFF2-40B4-BE49-F238E27FC236}">
                <a16:creationId xmlns:a16="http://schemas.microsoft.com/office/drawing/2014/main" id="{5D296A2A-2FE6-455B-B209-DDF8451A9F2F}"/>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A6D4CB0-C268-4D1D-A85D-2DB2111D49C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 – Uncollectible Accounts</a:t>
            </a:r>
          </a:p>
        </p:txBody>
      </p:sp>
    </p:spTree>
    <p:extLst>
      <p:ext uri="{BB962C8B-B14F-4D97-AF65-F5344CB8AC3E}">
        <p14:creationId xmlns:p14="http://schemas.microsoft.com/office/powerpoint/2010/main" val="3346122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BC1-C1B0-664E-AEB4-70723E7FF339}"/>
              </a:ext>
            </a:extLst>
          </p:cNvPr>
          <p:cNvSpPr>
            <a:spLocks noGrp="1"/>
          </p:cNvSpPr>
          <p:nvPr>
            <p:ph type="title"/>
          </p:nvPr>
        </p:nvSpPr>
        <p:spPr>
          <a:xfrm>
            <a:off x="762003" y="200551"/>
            <a:ext cx="10515600" cy="960617"/>
          </a:xfrm>
        </p:spPr>
        <p:txBody>
          <a:bodyPr/>
          <a:lstStyle/>
          <a:p>
            <a:r>
              <a:rPr lang="en-US" b="1" dirty="0">
                <a:solidFill>
                  <a:srgbClr val="8C0000"/>
                </a:solidFill>
              </a:rPr>
              <a:t>Example I – Uncollectible Accounts</a:t>
            </a:r>
          </a:p>
        </p:txBody>
      </p:sp>
      <p:sp>
        <p:nvSpPr>
          <p:cNvPr id="3" name="Content Placeholder 2">
            <a:extLst>
              <a:ext uri="{FF2B5EF4-FFF2-40B4-BE49-F238E27FC236}">
                <a16:creationId xmlns:a16="http://schemas.microsoft.com/office/drawing/2014/main" id="{D523E832-945C-2F4F-B544-3AB71FD973FC}"/>
              </a:ext>
            </a:extLst>
          </p:cNvPr>
          <p:cNvSpPr>
            <a:spLocks noGrp="1"/>
          </p:cNvSpPr>
          <p:nvPr>
            <p:ph idx="1"/>
          </p:nvPr>
        </p:nvSpPr>
        <p:spPr>
          <a:xfrm>
            <a:off x="359833" y="1540770"/>
            <a:ext cx="11819462" cy="2010950"/>
          </a:xfrm>
        </p:spPr>
        <p:txBody>
          <a:bodyPr/>
          <a:lstStyle/>
          <a:p>
            <a:pPr>
              <a:lnSpc>
                <a:spcPct val="80000"/>
              </a:lnSpc>
              <a:defRPr/>
            </a:pPr>
            <a:r>
              <a:rPr lang="en-US" altLang="en-US" dirty="0">
                <a:latin typeface="Candara" panose="020E0502030303020204" pitchFamily="34" charset="0"/>
              </a:rPr>
              <a:t>During the year $50,000 of new contributions are received in cash and also $50,000 of new pledges are made, but cash is not received.</a:t>
            </a:r>
          </a:p>
        </p:txBody>
      </p:sp>
      <p:sp>
        <p:nvSpPr>
          <p:cNvPr id="4" name="Slide Number Placeholder 3">
            <a:extLst>
              <a:ext uri="{FF2B5EF4-FFF2-40B4-BE49-F238E27FC236}">
                <a16:creationId xmlns:a16="http://schemas.microsoft.com/office/drawing/2014/main" id="{F38685FC-05F2-F648-BA99-29206110CD41}"/>
              </a:ext>
            </a:extLst>
          </p:cNvPr>
          <p:cNvSpPr>
            <a:spLocks noGrp="1"/>
          </p:cNvSpPr>
          <p:nvPr>
            <p:ph type="sldNum" sz="quarter" idx="12"/>
          </p:nvPr>
        </p:nvSpPr>
        <p:spPr>
          <a:xfrm>
            <a:off x="8568266" y="4821858"/>
            <a:ext cx="2743200" cy="365125"/>
          </a:xfrm>
        </p:spPr>
        <p:txBody>
          <a:bodyPr/>
          <a:lstStyle/>
          <a:p>
            <a:fld id="{D66BE0F5-7105-7347-B50A-E9382AFF35F2}" type="slidenum">
              <a:rPr lang="en-US" smtClean="0"/>
              <a:t>18</a:t>
            </a:fld>
            <a:endParaRPr lang="en-US"/>
          </a:p>
        </p:txBody>
      </p:sp>
      <p:graphicFrame>
        <p:nvGraphicFramePr>
          <p:cNvPr id="5" name="Table 4">
            <a:extLst>
              <a:ext uri="{FF2B5EF4-FFF2-40B4-BE49-F238E27FC236}">
                <a16:creationId xmlns:a16="http://schemas.microsoft.com/office/drawing/2014/main" id="{E24721E1-D307-044A-8EDE-A1D695B9344B}"/>
              </a:ext>
            </a:extLst>
          </p:cNvPr>
          <p:cNvGraphicFramePr>
            <a:graphicFrameLocks noGrp="1"/>
          </p:cNvGraphicFramePr>
          <p:nvPr>
            <p:extLst>
              <p:ext uri="{D42A27DB-BD31-4B8C-83A1-F6EECF244321}">
                <p14:modId xmlns:p14="http://schemas.microsoft.com/office/powerpoint/2010/main" val="3231542963"/>
              </p:ext>
            </p:extLst>
          </p:nvPr>
        </p:nvGraphicFramePr>
        <p:xfrm>
          <a:off x="1007532" y="2489027"/>
          <a:ext cx="10176936" cy="4282635"/>
        </p:xfrm>
        <a:graphic>
          <a:graphicData uri="http://schemas.openxmlformats.org/drawingml/2006/table">
            <a:tbl>
              <a:tblPr firstRow="1" bandRow="1">
                <a:tableStyleId>{F5AB1C69-6EDB-4FF4-983F-18BD219EF322}</a:tableStyleId>
              </a:tblPr>
              <a:tblGrid>
                <a:gridCol w="1696156">
                  <a:extLst>
                    <a:ext uri="{9D8B030D-6E8A-4147-A177-3AD203B41FA5}">
                      <a16:colId xmlns:a16="http://schemas.microsoft.com/office/drawing/2014/main" val="3935898323"/>
                    </a:ext>
                  </a:extLst>
                </a:gridCol>
                <a:gridCol w="1696156">
                  <a:extLst>
                    <a:ext uri="{9D8B030D-6E8A-4147-A177-3AD203B41FA5}">
                      <a16:colId xmlns:a16="http://schemas.microsoft.com/office/drawing/2014/main" val="150551401"/>
                    </a:ext>
                  </a:extLst>
                </a:gridCol>
                <a:gridCol w="1696156">
                  <a:extLst>
                    <a:ext uri="{9D8B030D-6E8A-4147-A177-3AD203B41FA5}">
                      <a16:colId xmlns:a16="http://schemas.microsoft.com/office/drawing/2014/main" val="2718969454"/>
                    </a:ext>
                  </a:extLst>
                </a:gridCol>
                <a:gridCol w="1696156">
                  <a:extLst>
                    <a:ext uri="{9D8B030D-6E8A-4147-A177-3AD203B41FA5}">
                      <a16:colId xmlns:a16="http://schemas.microsoft.com/office/drawing/2014/main" val="3487031127"/>
                    </a:ext>
                  </a:extLst>
                </a:gridCol>
                <a:gridCol w="1696156">
                  <a:extLst>
                    <a:ext uri="{9D8B030D-6E8A-4147-A177-3AD203B41FA5}">
                      <a16:colId xmlns:a16="http://schemas.microsoft.com/office/drawing/2014/main" val="933620234"/>
                    </a:ext>
                  </a:extLst>
                </a:gridCol>
                <a:gridCol w="1696156">
                  <a:extLst>
                    <a:ext uri="{9D8B030D-6E8A-4147-A177-3AD203B41FA5}">
                      <a16:colId xmlns:a16="http://schemas.microsoft.com/office/drawing/2014/main" val="2239285737"/>
                    </a:ext>
                  </a:extLst>
                </a:gridCol>
              </a:tblGrid>
              <a:tr h="611805">
                <a:tc gridSpan="3">
                  <a:txBody>
                    <a:bodyPr/>
                    <a:lstStyle/>
                    <a:p>
                      <a:pPr algn="ctr"/>
                      <a:r>
                        <a:rPr lang="en-US" sz="2400" b="1" dirty="0">
                          <a:solidFill>
                            <a:schemeClr val="tx1"/>
                          </a:solidFill>
                          <a:latin typeface="Candara" panose="020E0502030303020204" pitchFamily="34" charset="0"/>
                        </a:rPr>
                        <a:t>Assets = </a:t>
                      </a:r>
                    </a:p>
                  </a:txBody>
                  <a:tcPr/>
                </a:tc>
                <a:tc hMerge="1">
                  <a:txBody>
                    <a:bodyPr/>
                    <a:lstStyle/>
                    <a:p>
                      <a:endParaRPr lang="en-US" dirty="0"/>
                    </a:p>
                  </a:txBody>
                  <a:tcPr/>
                </a:tc>
                <a:tc hMerge="1">
                  <a:txBody>
                    <a:bodyPr/>
                    <a:lstStyle/>
                    <a:p>
                      <a:endParaRPr lang="en-US" dirty="0"/>
                    </a:p>
                  </a:txBody>
                  <a:tcPr/>
                </a:tc>
                <a:tc>
                  <a:txBody>
                    <a:bodyPr/>
                    <a:lstStyle/>
                    <a:p>
                      <a:pPr algn="ctr"/>
                      <a:r>
                        <a:rPr lang="en-US" sz="2400" b="1" dirty="0">
                          <a:solidFill>
                            <a:schemeClr val="tx1"/>
                          </a:solidFill>
                          <a:latin typeface="Candara" panose="020E0502030303020204" pitchFamily="34" charset="0"/>
                        </a:rPr>
                        <a:t>Liabilities + </a:t>
                      </a:r>
                    </a:p>
                  </a:txBody>
                  <a:tcPr/>
                </a:tc>
                <a:tc gridSpan="2">
                  <a:txBody>
                    <a:bodyPr/>
                    <a:lstStyle/>
                    <a:p>
                      <a:pPr algn="ctr"/>
                      <a:r>
                        <a:rPr lang="en-US" sz="2400" b="1" dirty="0">
                          <a:solidFill>
                            <a:schemeClr val="tx1"/>
                          </a:solidFill>
                          <a:latin typeface="Candara" panose="020E0502030303020204" pitchFamily="34" charset="0"/>
                        </a:rPr>
                        <a:t>Net Assets (</a:t>
                      </a:r>
                      <a:r>
                        <a:rPr lang="en-US" sz="2400" b="1" dirty="0" err="1">
                          <a:solidFill>
                            <a:schemeClr val="tx1"/>
                          </a:solidFill>
                          <a:latin typeface="Candara" panose="020E0502030303020204" pitchFamily="34" charset="0"/>
                        </a:rPr>
                        <a:t>Unrt</a:t>
                      </a:r>
                      <a:r>
                        <a:rPr lang="en-US" sz="2400" b="1" dirty="0">
                          <a:solidFill>
                            <a:schemeClr val="tx1"/>
                          </a:solidFill>
                          <a:latin typeface="Candara" panose="020E0502030303020204" pitchFamily="34" charset="0"/>
                        </a:rPr>
                        <a:t>.)</a:t>
                      </a:r>
                    </a:p>
                  </a:txBody>
                  <a:tcPr/>
                </a:tc>
                <a:tc hMerge="1">
                  <a:txBody>
                    <a:bodyPr/>
                    <a:lstStyle/>
                    <a:p>
                      <a:endParaRPr lang="en-US" dirty="0"/>
                    </a:p>
                  </a:txBody>
                  <a:tcPr/>
                </a:tc>
                <a:extLst>
                  <a:ext uri="{0D108BD9-81ED-4DB2-BD59-A6C34878D82A}">
                    <a16:rowId xmlns:a16="http://schemas.microsoft.com/office/drawing/2014/main" val="722343801"/>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1896192"/>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76882420"/>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55597367"/>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89139439"/>
                  </a:ext>
                </a:extLst>
              </a:tr>
              <a:tr h="61180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4578112"/>
                  </a:ext>
                </a:extLst>
              </a:tr>
              <a:tr h="61180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0427280"/>
                  </a:ext>
                </a:extLst>
              </a:tr>
            </a:tbl>
          </a:graphicData>
        </a:graphic>
      </p:graphicFrame>
      <p:sp>
        <p:nvSpPr>
          <p:cNvPr id="6" name="TextBox 5">
            <a:extLst>
              <a:ext uri="{FF2B5EF4-FFF2-40B4-BE49-F238E27FC236}">
                <a16:creationId xmlns:a16="http://schemas.microsoft.com/office/drawing/2014/main" id="{698924E4-556C-374D-B2E1-3390EB28C1A9}"/>
              </a:ext>
            </a:extLst>
          </p:cNvPr>
          <p:cNvSpPr txBox="1"/>
          <p:nvPr/>
        </p:nvSpPr>
        <p:spPr>
          <a:xfrm>
            <a:off x="2396067" y="2991235"/>
            <a:ext cx="2252133" cy="830997"/>
          </a:xfrm>
          <a:prstGeom prst="rect">
            <a:avLst/>
          </a:prstGeom>
          <a:noFill/>
        </p:spPr>
        <p:txBody>
          <a:bodyPr wrap="square" rtlCol="0">
            <a:spAutoFit/>
          </a:bodyPr>
          <a:lstStyle/>
          <a:p>
            <a:pPr algn="ctr"/>
            <a:r>
              <a:rPr lang="en-US" sz="2400" dirty="0">
                <a:latin typeface="Candara" panose="020E0502030303020204" pitchFamily="34" charset="0"/>
              </a:rPr>
              <a:t>Pledge Receivable</a:t>
            </a:r>
          </a:p>
        </p:txBody>
      </p:sp>
      <p:sp>
        <p:nvSpPr>
          <p:cNvPr id="7" name="TextBox 6">
            <a:extLst>
              <a:ext uri="{FF2B5EF4-FFF2-40B4-BE49-F238E27FC236}">
                <a16:creationId xmlns:a16="http://schemas.microsoft.com/office/drawing/2014/main" id="{11272133-E720-274A-A522-96A8B6E57D05}"/>
              </a:ext>
            </a:extLst>
          </p:cNvPr>
          <p:cNvSpPr txBox="1"/>
          <p:nvPr/>
        </p:nvSpPr>
        <p:spPr>
          <a:xfrm>
            <a:off x="2396067" y="3840107"/>
            <a:ext cx="2252133" cy="461665"/>
          </a:xfrm>
          <a:prstGeom prst="rect">
            <a:avLst/>
          </a:prstGeom>
          <a:noFill/>
        </p:spPr>
        <p:txBody>
          <a:bodyPr wrap="square" rtlCol="0">
            <a:spAutoFit/>
          </a:bodyPr>
          <a:lstStyle/>
          <a:p>
            <a:pPr algn="ctr"/>
            <a:r>
              <a:rPr lang="en-US" sz="2400" dirty="0">
                <a:latin typeface="Candara" panose="020E0502030303020204" pitchFamily="34" charset="0"/>
              </a:rPr>
              <a:t>$125,000</a:t>
            </a:r>
          </a:p>
        </p:txBody>
      </p:sp>
      <p:sp>
        <p:nvSpPr>
          <p:cNvPr id="8" name="TextBox 7">
            <a:extLst>
              <a:ext uri="{FF2B5EF4-FFF2-40B4-BE49-F238E27FC236}">
                <a16:creationId xmlns:a16="http://schemas.microsoft.com/office/drawing/2014/main" id="{80FBE2EC-F5C2-074E-BE4D-FD2A9727D3A1}"/>
              </a:ext>
            </a:extLst>
          </p:cNvPr>
          <p:cNvSpPr txBox="1"/>
          <p:nvPr/>
        </p:nvSpPr>
        <p:spPr>
          <a:xfrm>
            <a:off x="4157134" y="3134496"/>
            <a:ext cx="2252133" cy="461665"/>
          </a:xfrm>
          <a:prstGeom prst="rect">
            <a:avLst/>
          </a:prstGeom>
          <a:noFill/>
        </p:spPr>
        <p:txBody>
          <a:bodyPr wrap="square" rtlCol="0">
            <a:spAutoFit/>
          </a:bodyPr>
          <a:lstStyle/>
          <a:p>
            <a:pPr algn="ctr"/>
            <a:r>
              <a:rPr lang="en-US" sz="2400" dirty="0">
                <a:latin typeface="Candara" panose="020E0502030303020204" pitchFamily="34" charset="0"/>
              </a:rPr>
              <a:t>Allowance</a:t>
            </a:r>
          </a:p>
        </p:txBody>
      </p:sp>
      <p:sp>
        <p:nvSpPr>
          <p:cNvPr id="9" name="TextBox 8">
            <a:extLst>
              <a:ext uri="{FF2B5EF4-FFF2-40B4-BE49-F238E27FC236}">
                <a16:creationId xmlns:a16="http://schemas.microsoft.com/office/drawing/2014/main" id="{ADD0F75C-70D8-B341-A91F-1649636E0919}"/>
              </a:ext>
            </a:extLst>
          </p:cNvPr>
          <p:cNvSpPr txBox="1"/>
          <p:nvPr/>
        </p:nvSpPr>
        <p:spPr>
          <a:xfrm>
            <a:off x="4157134" y="3791837"/>
            <a:ext cx="2252133" cy="461665"/>
          </a:xfrm>
          <a:prstGeom prst="rect">
            <a:avLst/>
          </a:prstGeom>
          <a:noFill/>
        </p:spPr>
        <p:txBody>
          <a:bodyPr wrap="square" rtlCol="0">
            <a:spAutoFit/>
          </a:bodyPr>
          <a:lstStyle/>
          <a:p>
            <a:pPr algn="ctr"/>
            <a:r>
              <a:rPr lang="en-US" sz="2400" dirty="0">
                <a:latin typeface="Candara" panose="020E0502030303020204" pitchFamily="34" charset="0"/>
              </a:rPr>
              <a:t>($15,000)</a:t>
            </a:r>
          </a:p>
        </p:txBody>
      </p:sp>
      <p:sp>
        <p:nvSpPr>
          <p:cNvPr id="10" name="TextBox 9">
            <a:extLst>
              <a:ext uri="{FF2B5EF4-FFF2-40B4-BE49-F238E27FC236}">
                <a16:creationId xmlns:a16="http://schemas.microsoft.com/office/drawing/2014/main" id="{B4ACBDA9-1BEC-3F45-9A3B-3C8948524E1C}"/>
              </a:ext>
            </a:extLst>
          </p:cNvPr>
          <p:cNvSpPr txBox="1"/>
          <p:nvPr/>
        </p:nvSpPr>
        <p:spPr>
          <a:xfrm>
            <a:off x="7562848" y="2991235"/>
            <a:ext cx="2252133" cy="830997"/>
          </a:xfrm>
          <a:prstGeom prst="rect">
            <a:avLst/>
          </a:prstGeom>
          <a:noFill/>
        </p:spPr>
        <p:txBody>
          <a:bodyPr wrap="square" rtlCol="0">
            <a:spAutoFit/>
          </a:bodyPr>
          <a:lstStyle/>
          <a:p>
            <a:pPr algn="ctr"/>
            <a:r>
              <a:rPr lang="en-US" sz="2400" dirty="0">
                <a:latin typeface="Candara" panose="020E0502030303020204" pitchFamily="34" charset="0"/>
              </a:rPr>
              <a:t>Revenues / Support</a:t>
            </a:r>
          </a:p>
        </p:txBody>
      </p:sp>
      <p:sp>
        <p:nvSpPr>
          <p:cNvPr id="11" name="TextBox 10">
            <a:extLst>
              <a:ext uri="{FF2B5EF4-FFF2-40B4-BE49-F238E27FC236}">
                <a16:creationId xmlns:a16="http://schemas.microsoft.com/office/drawing/2014/main" id="{BFD7EFD9-0681-7647-8BDA-68B0E6675A55}"/>
              </a:ext>
            </a:extLst>
          </p:cNvPr>
          <p:cNvSpPr txBox="1"/>
          <p:nvPr/>
        </p:nvSpPr>
        <p:spPr>
          <a:xfrm>
            <a:off x="7687733" y="3830673"/>
            <a:ext cx="2252133" cy="461665"/>
          </a:xfrm>
          <a:prstGeom prst="rect">
            <a:avLst/>
          </a:prstGeom>
          <a:noFill/>
        </p:spPr>
        <p:txBody>
          <a:bodyPr wrap="square" rtlCol="0">
            <a:spAutoFit/>
          </a:bodyPr>
          <a:lstStyle/>
          <a:p>
            <a:pPr algn="ctr"/>
            <a:r>
              <a:rPr lang="en-US" sz="2400" dirty="0">
                <a:latin typeface="Candara" panose="020E0502030303020204" pitchFamily="34" charset="0"/>
              </a:rPr>
              <a:t>$110,000</a:t>
            </a:r>
          </a:p>
        </p:txBody>
      </p:sp>
      <p:sp>
        <p:nvSpPr>
          <p:cNvPr id="12" name="TextBox 11">
            <a:extLst>
              <a:ext uri="{FF2B5EF4-FFF2-40B4-BE49-F238E27FC236}">
                <a16:creationId xmlns:a16="http://schemas.microsoft.com/office/drawing/2014/main" id="{2EF9F3A0-F0EB-804F-AE72-DD2C3821D18D}"/>
              </a:ext>
            </a:extLst>
          </p:cNvPr>
          <p:cNvSpPr txBox="1"/>
          <p:nvPr/>
        </p:nvSpPr>
        <p:spPr>
          <a:xfrm>
            <a:off x="-146049" y="3791836"/>
            <a:ext cx="1532470" cy="461665"/>
          </a:xfrm>
          <a:prstGeom prst="rect">
            <a:avLst/>
          </a:prstGeom>
          <a:noFill/>
        </p:spPr>
        <p:txBody>
          <a:bodyPr wrap="square" rtlCol="0">
            <a:spAutoFit/>
          </a:bodyPr>
          <a:lstStyle/>
          <a:p>
            <a:pPr algn="ctr"/>
            <a:r>
              <a:rPr lang="en-US" sz="2400" dirty="0">
                <a:latin typeface="Candara" panose="020E0502030303020204" pitchFamily="34" charset="0"/>
              </a:rPr>
              <a:t>Bg. Year</a:t>
            </a:r>
          </a:p>
        </p:txBody>
      </p:sp>
      <p:sp>
        <p:nvSpPr>
          <p:cNvPr id="13" name="TextBox 12">
            <a:extLst>
              <a:ext uri="{FF2B5EF4-FFF2-40B4-BE49-F238E27FC236}">
                <a16:creationId xmlns:a16="http://schemas.microsoft.com/office/drawing/2014/main" id="{57202DC3-8055-774A-A813-3E5BCFE8E1F8}"/>
              </a:ext>
            </a:extLst>
          </p:cNvPr>
          <p:cNvSpPr txBox="1"/>
          <p:nvPr/>
        </p:nvSpPr>
        <p:spPr>
          <a:xfrm>
            <a:off x="-146049" y="4324442"/>
            <a:ext cx="1231899" cy="461665"/>
          </a:xfrm>
          <a:prstGeom prst="rect">
            <a:avLst/>
          </a:prstGeom>
          <a:noFill/>
        </p:spPr>
        <p:txBody>
          <a:bodyPr wrap="square" rtlCol="0">
            <a:spAutoFit/>
          </a:bodyPr>
          <a:lstStyle/>
          <a:p>
            <a:pPr algn="ctr"/>
            <a:r>
              <a:rPr lang="en-US" sz="2400" dirty="0">
                <a:latin typeface="Candara" panose="020E0502030303020204" pitchFamily="34" charset="0"/>
              </a:rPr>
              <a:t>C1</a:t>
            </a:r>
          </a:p>
        </p:txBody>
      </p:sp>
      <p:sp>
        <p:nvSpPr>
          <p:cNvPr id="14" name="TextBox 13">
            <a:extLst>
              <a:ext uri="{FF2B5EF4-FFF2-40B4-BE49-F238E27FC236}">
                <a16:creationId xmlns:a16="http://schemas.microsoft.com/office/drawing/2014/main" id="{48969F0E-B787-9B4B-840D-9D4AD3159207}"/>
              </a:ext>
            </a:extLst>
          </p:cNvPr>
          <p:cNvSpPr txBox="1"/>
          <p:nvPr/>
        </p:nvSpPr>
        <p:spPr>
          <a:xfrm>
            <a:off x="-95248" y="5022998"/>
            <a:ext cx="1231899" cy="461665"/>
          </a:xfrm>
          <a:prstGeom prst="rect">
            <a:avLst/>
          </a:prstGeom>
          <a:noFill/>
        </p:spPr>
        <p:txBody>
          <a:bodyPr wrap="square" rtlCol="0">
            <a:spAutoFit/>
          </a:bodyPr>
          <a:lstStyle/>
          <a:p>
            <a:pPr algn="ctr"/>
            <a:r>
              <a:rPr lang="en-US" sz="2400" dirty="0">
                <a:latin typeface="Candara" panose="020E0502030303020204" pitchFamily="34" charset="0"/>
              </a:rPr>
              <a:t>C2</a:t>
            </a:r>
          </a:p>
        </p:txBody>
      </p:sp>
      <p:sp>
        <p:nvSpPr>
          <p:cNvPr id="16" name="TextBox 15">
            <a:extLst>
              <a:ext uri="{FF2B5EF4-FFF2-40B4-BE49-F238E27FC236}">
                <a16:creationId xmlns:a16="http://schemas.microsoft.com/office/drawing/2014/main" id="{753766C5-4EC8-2241-9542-A4966028CCD7}"/>
              </a:ext>
            </a:extLst>
          </p:cNvPr>
          <p:cNvSpPr txBox="1"/>
          <p:nvPr/>
        </p:nvSpPr>
        <p:spPr>
          <a:xfrm>
            <a:off x="1386421" y="3175900"/>
            <a:ext cx="1231899" cy="461665"/>
          </a:xfrm>
          <a:prstGeom prst="rect">
            <a:avLst/>
          </a:prstGeom>
          <a:noFill/>
        </p:spPr>
        <p:txBody>
          <a:bodyPr wrap="square" rtlCol="0">
            <a:spAutoFit/>
          </a:bodyPr>
          <a:lstStyle/>
          <a:p>
            <a:pPr algn="ctr"/>
            <a:r>
              <a:rPr lang="en-US" sz="2400" dirty="0">
                <a:latin typeface="Candara" panose="020E0502030303020204" pitchFamily="34" charset="0"/>
              </a:rPr>
              <a:t>Cash</a:t>
            </a:r>
          </a:p>
        </p:txBody>
      </p:sp>
      <p:sp>
        <p:nvSpPr>
          <p:cNvPr id="17" name="TextBox 16">
            <a:extLst>
              <a:ext uri="{FF2B5EF4-FFF2-40B4-BE49-F238E27FC236}">
                <a16:creationId xmlns:a16="http://schemas.microsoft.com/office/drawing/2014/main" id="{A00AC1A9-38DB-9844-A230-6CDCB4EECF53}"/>
              </a:ext>
            </a:extLst>
          </p:cNvPr>
          <p:cNvSpPr txBox="1"/>
          <p:nvPr/>
        </p:nvSpPr>
        <p:spPr>
          <a:xfrm>
            <a:off x="1257294" y="4437045"/>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18" name="TextBox 17">
            <a:extLst>
              <a:ext uri="{FF2B5EF4-FFF2-40B4-BE49-F238E27FC236}">
                <a16:creationId xmlns:a16="http://schemas.microsoft.com/office/drawing/2014/main" id="{7AAC222F-36C7-B44F-9B3C-A442AF704B5D}"/>
              </a:ext>
            </a:extLst>
          </p:cNvPr>
          <p:cNvSpPr txBox="1"/>
          <p:nvPr/>
        </p:nvSpPr>
        <p:spPr>
          <a:xfrm>
            <a:off x="8197849" y="4381445"/>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1" name="TextBox 20">
            <a:extLst>
              <a:ext uri="{FF2B5EF4-FFF2-40B4-BE49-F238E27FC236}">
                <a16:creationId xmlns:a16="http://schemas.microsoft.com/office/drawing/2014/main" id="{CB9C6036-901B-4845-A4EE-68C9DED9DE5D}"/>
              </a:ext>
            </a:extLst>
          </p:cNvPr>
          <p:cNvSpPr txBox="1"/>
          <p:nvPr/>
        </p:nvSpPr>
        <p:spPr>
          <a:xfrm>
            <a:off x="2906183" y="4975847"/>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2" name="TextBox 21">
            <a:extLst>
              <a:ext uri="{FF2B5EF4-FFF2-40B4-BE49-F238E27FC236}">
                <a16:creationId xmlns:a16="http://schemas.microsoft.com/office/drawing/2014/main" id="{3D9CB5E7-2605-3D4F-A10D-9D70DCFA0BEA}"/>
              </a:ext>
            </a:extLst>
          </p:cNvPr>
          <p:cNvSpPr txBox="1"/>
          <p:nvPr/>
        </p:nvSpPr>
        <p:spPr>
          <a:xfrm>
            <a:off x="8197849" y="5033729"/>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3" name="Rectangle 22">
            <a:extLst>
              <a:ext uri="{FF2B5EF4-FFF2-40B4-BE49-F238E27FC236}">
                <a16:creationId xmlns:a16="http://schemas.microsoft.com/office/drawing/2014/main" id="{8F3E0B17-DA12-48E2-BDB8-FB6B344DE11C}"/>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3E22F364-E9AF-4B3F-B8B8-46AE04AE8D53}"/>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 – Uncollectible Accounts</a:t>
            </a:r>
          </a:p>
        </p:txBody>
      </p:sp>
      <p:sp>
        <p:nvSpPr>
          <p:cNvPr id="15" name="TextBox 14">
            <a:extLst>
              <a:ext uri="{FF2B5EF4-FFF2-40B4-BE49-F238E27FC236}">
                <a16:creationId xmlns:a16="http://schemas.microsoft.com/office/drawing/2014/main" id="{DA7370ED-89DF-7E78-E86B-95586691500C}"/>
              </a:ext>
            </a:extLst>
          </p:cNvPr>
          <p:cNvSpPr txBox="1"/>
          <p:nvPr/>
        </p:nvSpPr>
        <p:spPr>
          <a:xfrm>
            <a:off x="9633441" y="4399511"/>
            <a:ext cx="1231899" cy="369332"/>
          </a:xfrm>
          <a:prstGeom prst="rect">
            <a:avLst/>
          </a:prstGeom>
          <a:noFill/>
        </p:spPr>
        <p:txBody>
          <a:bodyPr wrap="square" rtlCol="0">
            <a:spAutoFit/>
          </a:bodyPr>
          <a:lstStyle/>
          <a:p>
            <a:r>
              <a:rPr lang="en-US" dirty="0">
                <a:latin typeface="Candara" panose="020E0502030303020204" pitchFamily="34" charset="0"/>
              </a:rPr>
              <a:t>Support</a:t>
            </a:r>
          </a:p>
        </p:txBody>
      </p:sp>
      <p:sp>
        <p:nvSpPr>
          <p:cNvPr id="19" name="TextBox 18">
            <a:extLst>
              <a:ext uri="{FF2B5EF4-FFF2-40B4-BE49-F238E27FC236}">
                <a16:creationId xmlns:a16="http://schemas.microsoft.com/office/drawing/2014/main" id="{9AC54075-314C-7F3F-D089-B271B42A48A8}"/>
              </a:ext>
            </a:extLst>
          </p:cNvPr>
          <p:cNvSpPr txBox="1"/>
          <p:nvPr/>
        </p:nvSpPr>
        <p:spPr>
          <a:xfrm>
            <a:off x="9633441" y="5103915"/>
            <a:ext cx="1231899" cy="369332"/>
          </a:xfrm>
          <a:prstGeom prst="rect">
            <a:avLst/>
          </a:prstGeom>
          <a:noFill/>
        </p:spPr>
        <p:txBody>
          <a:bodyPr wrap="square" rtlCol="0">
            <a:spAutoFit/>
          </a:bodyPr>
          <a:lstStyle/>
          <a:p>
            <a:r>
              <a:rPr lang="en-US" dirty="0">
                <a:latin typeface="Candara" panose="020E0502030303020204" pitchFamily="34" charset="0"/>
              </a:rPr>
              <a:t>Support</a:t>
            </a:r>
          </a:p>
        </p:txBody>
      </p:sp>
    </p:spTree>
    <p:extLst>
      <p:ext uri="{BB962C8B-B14F-4D97-AF65-F5344CB8AC3E}">
        <p14:creationId xmlns:p14="http://schemas.microsoft.com/office/powerpoint/2010/main" val="62664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BC1-C1B0-664E-AEB4-70723E7FF339}"/>
              </a:ext>
            </a:extLst>
          </p:cNvPr>
          <p:cNvSpPr>
            <a:spLocks noGrp="1"/>
          </p:cNvSpPr>
          <p:nvPr>
            <p:ph type="title"/>
          </p:nvPr>
        </p:nvSpPr>
        <p:spPr>
          <a:xfrm>
            <a:off x="762003" y="200551"/>
            <a:ext cx="10515600" cy="960617"/>
          </a:xfrm>
        </p:spPr>
        <p:txBody>
          <a:bodyPr/>
          <a:lstStyle/>
          <a:p>
            <a:r>
              <a:rPr lang="en-US" b="1" dirty="0">
                <a:solidFill>
                  <a:srgbClr val="8C0000"/>
                </a:solidFill>
              </a:rPr>
              <a:t>Example I – Uncollectible Accounts</a:t>
            </a:r>
          </a:p>
        </p:txBody>
      </p:sp>
      <p:sp>
        <p:nvSpPr>
          <p:cNvPr id="3" name="Content Placeholder 2">
            <a:extLst>
              <a:ext uri="{FF2B5EF4-FFF2-40B4-BE49-F238E27FC236}">
                <a16:creationId xmlns:a16="http://schemas.microsoft.com/office/drawing/2014/main" id="{D523E832-945C-2F4F-B544-3AB71FD973FC}"/>
              </a:ext>
            </a:extLst>
          </p:cNvPr>
          <p:cNvSpPr>
            <a:spLocks noGrp="1"/>
          </p:cNvSpPr>
          <p:nvPr>
            <p:ph idx="1"/>
          </p:nvPr>
        </p:nvSpPr>
        <p:spPr>
          <a:xfrm>
            <a:off x="359833" y="1557616"/>
            <a:ext cx="11819462" cy="2010950"/>
          </a:xfrm>
        </p:spPr>
        <p:txBody>
          <a:bodyPr/>
          <a:lstStyle/>
          <a:p>
            <a:pPr>
              <a:lnSpc>
                <a:spcPct val="80000"/>
              </a:lnSpc>
              <a:defRPr/>
            </a:pPr>
            <a:r>
              <a:rPr lang="en-US" altLang="en-US" dirty="0">
                <a:latin typeface="Candara" panose="020E0502030303020204" pitchFamily="34" charset="0"/>
              </a:rPr>
              <a:t>Experience shows that 10% of pledges are never collected. So the organization makes a provision / allowance for uncollectible pledges.</a:t>
            </a:r>
          </a:p>
        </p:txBody>
      </p:sp>
      <p:sp>
        <p:nvSpPr>
          <p:cNvPr id="4" name="Slide Number Placeholder 3">
            <a:extLst>
              <a:ext uri="{FF2B5EF4-FFF2-40B4-BE49-F238E27FC236}">
                <a16:creationId xmlns:a16="http://schemas.microsoft.com/office/drawing/2014/main" id="{F38685FC-05F2-F648-BA99-29206110CD41}"/>
              </a:ext>
            </a:extLst>
          </p:cNvPr>
          <p:cNvSpPr>
            <a:spLocks noGrp="1"/>
          </p:cNvSpPr>
          <p:nvPr>
            <p:ph type="sldNum" sz="quarter" idx="12"/>
          </p:nvPr>
        </p:nvSpPr>
        <p:spPr>
          <a:xfrm>
            <a:off x="8568266" y="4821858"/>
            <a:ext cx="2743200" cy="365125"/>
          </a:xfrm>
        </p:spPr>
        <p:txBody>
          <a:bodyPr/>
          <a:lstStyle/>
          <a:p>
            <a:fld id="{D66BE0F5-7105-7347-B50A-E9382AFF35F2}" type="slidenum">
              <a:rPr lang="en-US" smtClean="0">
                <a:latin typeface="Candara" panose="020E0502030303020204" pitchFamily="34" charset="0"/>
              </a:rPr>
              <a:t>19</a:t>
            </a:fld>
            <a:endParaRPr lang="en-US">
              <a:latin typeface="Candara" panose="020E0502030303020204" pitchFamily="34" charset="0"/>
            </a:endParaRPr>
          </a:p>
        </p:txBody>
      </p:sp>
      <p:graphicFrame>
        <p:nvGraphicFramePr>
          <p:cNvPr id="5" name="Table 4">
            <a:extLst>
              <a:ext uri="{FF2B5EF4-FFF2-40B4-BE49-F238E27FC236}">
                <a16:creationId xmlns:a16="http://schemas.microsoft.com/office/drawing/2014/main" id="{E24721E1-D307-044A-8EDE-A1D695B9344B}"/>
              </a:ext>
            </a:extLst>
          </p:cNvPr>
          <p:cNvGraphicFramePr>
            <a:graphicFrameLocks noGrp="1"/>
          </p:cNvGraphicFramePr>
          <p:nvPr>
            <p:extLst>
              <p:ext uri="{D42A27DB-BD31-4B8C-83A1-F6EECF244321}">
                <p14:modId xmlns:p14="http://schemas.microsoft.com/office/powerpoint/2010/main" val="2873265148"/>
              </p:ext>
            </p:extLst>
          </p:nvPr>
        </p:nvGraphicFramePr>
        <p:xfrm>
          <a:off x="1007532" y="2489027"/>
          <a:ext cx="10176936" cy="4282635"/>
        </p:xfrm>
        <a:graphic>
          <a:graphicData uri="http://schemas.openxmlformats.org/drawingml/2006/table">
            <a:tbl>
              <a:tblPr firstRow="1" bandRow="1">
                <a:tableStyleId>{F5AB1C69-6EDB-4FF4-983F-18BD219EF322}</a:tableStyleId>
              </a:tblPr>
              <a:tblGrid>
                <a:gridCol w="1696156">
                  <a:extLst>
                    <a:ext uri="{9D8B030D-6E8A-4147-A177-3AD203B41FA5}">
                      <a16:colId xmlns:a16="http://schemas.microsoft.com/office/drawing/2014/main" val="3935898323"/>
                    </a:ext>
                  </a:extLst>
                </a:gridCol>
                <a:gridCol w="1696156">
                  <a:extLst>
                    <a:ext uri="{9D8B030D-6E8A-4147-A177-3AD203B41FA5}">
                      <a16:colId xmlns:a16="http://schemas.microsoft.com/office/drawing/2014/main" val="150551401"/>
                    </a:ext>
                  </a:extLst>
                </a:gridCol>
                <a:gridCol w="1696156">
                  <a:extLst>
                    <a:ext uri="{9D8B030D-6E8A-4147-A177-3AD203B41FA5}">
                      <a16:colId xmlns:a16="http://schemas.microsoft.com/office/drawing/2014/main" val="2718969454"/>
                    </a:ext>
                  </a:extLst>
                </a:gridCol>
                <a:gridCol w="1696156">
                  <a:extLst>
                    <a:ext uri="{9D8B030D-6E8A-4147-A177-3AD203B41FA5}">
                      <a16:colId xmlns:a16="http://schemas.microsoft.com/office/drawing/2014/main" val="3487031127"/>
                    </a:ext>
                  </a:extLst>
                </a:gridCol>
                <a:gridCol w="1696156">
                  <a:extLst>
                    <a:ext uri="{9D8B030D-6E8A-4147-A177-3AD203B41FA5}">
                      <a16:colId xmlns:a16="http://schemas.microsoft.com/office/drawing/2014/main" val="933620234"/>
                    </a:ext>
                  </a:extLst>
                </a:gridCol>
                <a:gridCol w="1696156">
                  <a:extLst>
                    <a:ext uri="{9D8B030D-6E8A-4147-A177-3AD203B41FA5}">
                      <a16:colId xmlns:a16="http://schemas.microsoft.com/office/drawing/2014/main" val="2239285737"/>
                    </a:ext>
                  </a:extLst>
                </a:gridCol>
              </a:tblGrid>
              <a:tr h="611805">
                <a:tc gridSpan="3">
                  <a:txBody>
                    <a:bodyPr/>
                    <a:lstStyle/>
                    <a:p>
                      <a:pPr algn="ctr"/>
                      <a:r>
                        <a:rPr lang="en-US" sz="2400" b="1" dirty="0">
                          <a:solidFill>
                            <a:schemeClr val="tx1"/>
                          </a:solidFill>
                          <a:latin typeface="Candara" panose="020E0502030303020204" pitchFamily="34" charset="0"/>
                        </a:rPr>
                        <a:t>Assets = </a:t>
                      </a:r>
                    </a:p>
                  </a:txBody>
                  <a:tcPr/>
                </a:tc>
                <a:tc hMerge="1">
                  <a:txBody>
                    <a:bodyPr/>
                    <a:lstStyle/>
                    <a:p>
                      <a:endParaRPr lang="en-US" dirty="0"/>
                    </a:p>
                  </a:txBody>
                  <a:tcPr/>
                </a:tc>
                <a:tc hMerge="1">
                  <a:txBody>
                    <a:bodyPr/>
                    <a:lstStyle/>
                    <a:p>
                      <a:endParaRPr lang="en-US" dirty="0"/>
                    </a:p>
                  </a:txBody>
                  <a:tcPr/>
                </a:tc>
                <a:tc>
                  <a:txBody>
                    <a:bodyPr/>
                    <a:lstStyle/>
                    <a:p>
                      <a:pPr algn="ctr"/>
                      <a:r>
                        <a:rPr lang="en-US" sz="2400" b="1" dirty="0">
                          <a:solidFill>
                            <a:schemeClr val="tx1"/>
                          </a:solidFill>
                          <a:latin typeface="Candara" panose="020E0502030303020204" pitchFamily="34" charset="0"/>
                        </a:rPr>
                        <a:t>Liabilities + </a:t>
                      </a:r>
                    </a:p>
                  </a:txBody>
                  <a:tcPr/>
                </a:tc>
                <a:tc gridSpan="2">
                  <a:txBody>
                    <a:bodyPr/>
                    <a:lstStyle/>
                    <a:p>
                      <a:pPr algn="ctr"/>
                      <a:r>
                        <a:rPr lang="en-US" sz="2400" b="1" dirty="0">
                          <a:solidFill>
                            <a:schemeClr val="tx1"/>
                          </a:solidFill>
                          <a:latin typeface="Candara" panose="020E0502030303020204" pitchFamily="34" charset="0"/>
                        </a:rPr>
                        <a:t>Net Assets (</a:t>
                      </a:r>
                      <a:r>
                        <a:rPr lang="en-US" sz="2400" b="1" dirty="0" err="1">
                          <a:solidFill>
                            <a:schemeClr val="tx1"/>
                          </a:solidFill>
                          <a:latin typeface="Candara" panose="020E0502030303020204" pitchFamily="34" charset="0"/>
                        </a:rPr>
                        <a:t>Unrt</a:t>
                      </a:r>
                      <a:r>
                        <a:rPr lang="en-US" sz="2400" b="1" dirty="0">
                          <a:solidFill>
                            <a:schemeClr val="tx1"/>
                          </a:solidFill>
                          <a:latin typeface="Candara" panose="020E0502030303020204" pitchFamily="34" charset="0"/>
                        </a:rPr>
                        <a:t>.)</a:t>
                      </a:r>
                    </a:p>
                  </a:txBody>
                  <a:tcPr/>
                </a:tc>
                <a:tc hMerge="1">
                  <a:txBody>
                    <a:bodyPr/>
                    <a:lstStyle/>
                    <a:p>
                      <a:endParaRPr lang="en-US" dirty="0"/>
                    </a:p>
                  </a:txBody>
                  <a:tcPr/>
                </a:tc>
                <a:extLst>
                  <a:ext uri="{0D108BD9-81ED-4DB2-BD59-A6C34878D82A}">
                    <a16:rowId xmlns:a16="http://schemas.microsoft.com/office/drawing/2014/main" val="722343801"/>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1896192"/>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76882420"/>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55597367"/>
                  </a:ext>
                </a:extLst>
              </a:tr>
              <a:tr h="6118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89139439"/>
                  </a:ext>
                </a:extLst>
              </a:tr>
              <a:tr h="61180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4578112"/>
                  </a:ext>
                </a:extLst>
              </a:tr>
              <a:tr h="61180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0427280"/>
                  </a:ext>
                </a:extLst>
              </a:tr>
            </a:tbl>
          </a:graphicData>
        </a:graphic>
      </p:graphicFrame>
      <p:sp>
        <p:nvSpPr>
          <p:cNvPr id="6" name="TextBox 5">
            <a:extLst>
              <a:ext uri="{FF2B5EF4-FFF2-40B4-BE49-F238E27FC236}">
                <a16:creationId xmlns:a16="http://schemas.microsoft.com/office/drawing/2014/main" id="{698924E4-556C-374D-B2E1-3390EB28C1A9}"/>
              </a:ext>
            </a:extLst>
          </p:cNvPr>
          <p:cNvSpPr txBox="1"/>
          <p:nvPr/>
        </p:nvSpPr>
        <p:spPr>
          <a:xfrm>
            <a:off x="2396067" y="2991235"/>
            <a:ext cx="2252133" cy="830997"/>
          </a:xfrm>
          <a:prstGeom prst="rect">
            <a:avLst/>
          </a:prstGeom>
          <a:noFill/>
        </p:spPr>
        <p:txBody>
          <a:bodyPr wrap="square" rtlCol="0">
            <a:spAutoFit/>
          </a:bodyPr>
          <a:lstStyle/>
          <a:p>
            <a:pPr algn="ctr"/>
            <a:r>
              <a:rPr lang="en-US" sz="2400" dirty="0">
                <a:latin typeface="Candara" panose="020E0502030303020204" pitchFamily="34" charset="0"/>
              </a:rPr>
              <a:t>Pledge Receivable</a:t>
            </a:r>
          </a:p>
        </p:txBody>
      </p:sp>
      <p:sp>
        <p:nvSpPr>
          <p:cNvPr id="7" name="TextBox 6">
            <a:extLst>
              <a:ext uri="{FF2B5EF4-FFF2-40B4-BE49-F238E27FC236}">
                <a16:creationId xmlns:a16="http://schemas.microsoft.com/office/drawing/2014/main" id="{11272133-E720-274A-A522-96A8B6E57D05}"/>
              </a:ext>
            </a:extLst>
          </p:cNvPr>
          <p:cNvSpPr txBox="1"/>
          <p:nvPr/>
        </p:nvSpPr>
        <p:spPr>
          <a:xfrm>
            <a:off x="2396067" y="3840107"/>
            <a:ext cx="2252133" cy="461665"/>
          </a:xfrm>
          <a:prstGeom prst="rect">
            <a:avLst/>
          </a:prstGeom>
          <a:noFill/>
        </p:spPr>
        <p:txBody>
          <a:bodyPr wrap="square" rtlCol="0">
            <a:spAutoFit/>
          </a:bodyPr>
          <a:lstStyle/>
          <a:p>
            <a:pPr algn="ctr"/>
            <a:r>
              <a:rPr lang="en-US" sz="2400" dirty="0">
                <a:latin typeface="Candara" panose="020E0502030303020204" pitchFamily="34" charset="0"/>
              </a:rPr>
              <a:t>$125,000</a:t>
            </a:r>
          </a:p>
        </p:txBody>
      </p:sp>
      <p:sp>
        <p:nvSpPr>
          <p:cNvPr id="8" name="TextBox 7">
            <a:extLst>
              <a:ext uri="{FF2B5EF4-FFF2-40B4-BE49-F238E27FC236}">
                <a16:creationId xmlns:a16="http://schemas.microsoft.com/office/drawing/2014/main" id="{80FBE2EC-F5C2-074E-BE4D-FD2A9727D3A1}"/>
              </a:ext>
            </a:extLst>
          </p:cNvPr>
          <p:cNvSpPr txBox="1"/>
          <p:nvPr/>
        </p:nvSpPr>
        <p:spPr>
          <a:xfrm>
            <a:off x="4157134" y="3134496"/>
            <a:ext cx="2252133" cy="461665"/>
          </a:xfrm>
          <a:prstGeom prst="rect">
            <a:avLst/>
          </a:prstGeom>
          <a:noFill/>
        </p:spPr>
        <p:txBody>
          <a:bodyPr wrap="square" rtlCol="0">
            <a:spAutoFit/>
          </a:bodyPr>
          <a:lstStyle/>
          <a:p>
            <a:pPr algn="ctr"/>
            <a:r>
              <a:rPr lang="en-US" sz="2400" dirty="0">
                <a:latin typeface="Candara" panose="020E0502030303020204" pitchFamily="34" charset="0"/>
              </a:rPr>
              <a:t>Allowance</a:t>
            </a:r>
          </a:p>
        </p:txBody>
      </p:sp>
      <p:sp>
        <p:nvSpPr>
          <p:cNvPr id="9" name="TextBox 8">
            <a:extLst>
              <a:ext uri="{FF2B5EF4-FFF2-40B4-BE49-F238E27FC236}">
                <a16:creationId xmlns:a16="http://schemas.microsoft.com/office/drawing/2014/main" id="{ADD0F75C-70D8-B341-A91F-1649636E0919}"/>
              </a:ext>
            </a:extLst>
          </p:cNvPr>
          <p:cNvSpPr txBox="1"/>
          <p:nvPr/>
        </p:nvSpPr>
        <p:spPr>
          <a:xfrm>
            <a:off x="4157134" y="3791837"/>
            <a:ext cx="2252133" cy="461665"/>
          </a:xfrm>
          <a:prstGeom prst="rect">
            <a:avLst/>
          </a:prstGeom>
          <a:noFill/>
        </p:spPr>
        <p:txBody>
          <a:bodyPr wrap="square" rtlCol="0">
            <a:spAutoFit/>
          </a:bodyPr>
          <a:lstStyle/>
          <a:p>
            <a:pPr algn="ctr"/>
            <a:r>
              <a:rPr lang="en-US" sz="2400" dirty="0">
                <a:latin typeface="Candara" panose="020E0502030303020204" pitchFamily="34" charset="0"/>
              </a:rPr>
              <a:t>($15,000)</a:t>
            </a:r>
          </a:p>
        </p:txBody>
      </p:sp>
      <p:sp>
        <p:nvSpPr>
          <p:cNvPr id="10" name="TextBox 9">
            <a:extLst>
              <a:ext uri="{FF2B5EF4-FFF2-40B4-BE49-F238E27FC236}">
                <a16:creationId xmlns:a16="http://schemas.microsoft.com/office/drawing/2014/main" id="{B4ACBDA9-1BEC-3F45-9A3B-3C8948524E1C}"/>
              </a:ext>
            </a:extLst>
          </p:cNvPr>
          <p:cNvSpPr txBox="1"/>
          <p:nvPr/>
        </p:nvSpPr>
        <p:spPr>
          <a:xfrm>
            <a:off x="7562848" y="2991235"/>
            <a:ext cx="2252133" cy="830997"/>
          </a:xfrm>
          <a:prstGeom prst="rect">
            <a:avLst/>
          </a:prstGeom>
          <a:noFill/>
        </p:spPr>
        <p:txBody>
          <a:bodyPr wrap="square" rtlCol="0">
            <a:spAutoFit/>
          </a:bodyPr>
          <a:lstStyle/>
          <a:p>
            <a:pPr algn="ctr"/>
            <a:r>
              <a:rPr lang="en-US" sz="2400" dirty="0">
                <a:latin typeface="Candara" panose="020E0502030303020204" pitchFamily="34" charset="0"/>
              </a:rPr>
              <a:t>Revenues / Support</a:t>
            </a:r>
          </a:p>
        </p:txBody>
      </p:sp>
      <p:sp>
        <p:nvSpPr>
          <p:cNvPr id="11" name="TextBox 10">
            <a:extLst>
              <a:ext uri="{FF2B5EF4-FFF2-40B4-BE49-F238E27FC236}">
                <a16:creationId xmlns:a16="http://schemas.microsoft.com/office/drawing/2014/main" id="{BFD7EFD9-0681-7647-8BDA-68B0E6675A55}"/>
              </a:ext>
            </a:extLst>
          </p:cNvPr>
          <p:cNvSpPr txBox="1"/>
          <p:nvPr/>
        </p:nvSpPr>
        <p:spPr>
          <a:xfrm>
            <a:off x="7687733" y="3830673"/>
            <a:ext cx="2252133" cy="461665"/>
          </a:xfrm>
          <a:prstGeom prst="rect">
            <a:avLst/>
          </a:prstGeom>
          <a:noFill/>
        </p:spPr>
        <p:txBody>
          <a:bodyPr wrap="square" rtlCol="0">
            <a:spAutoFit/>
          </a:bodyPr>
          <a:lstStyle/>
          <a:p>
            <a:pPr algn="ctr"/>
            <a:r>
              <a:rPr lang="en-US" sz="2400" dirty="0">
                <a:latin typeface="Candara" panose="020E0502030303020204" pitchFamily="34" charset="0"/>
              </a:rPr>
              <a:t>$110,000</a:t>
            </a:r>
          </a:p>
        </p:txBody>
      </p:sp>
      <p:sp>
        <p:nvSpPr>
          <p:cNvPr id="12" name="TextBox 11">
            <a:extLst>
              <a:ext uri="{FF2B5EF4-FFF2-40B4-BE49-F238E27FC236}">
                <a16:creationId xmlns:a16="http://schemas.microsoft.com/office/drawing/2014/main" id="{2EF9F3A0-F0EB-804F-AE72-DD2C3821D18D}"/>
              </a:ext>
            </a:extLst>
          </p:cNvPr>
          <p:cNvSpPr txBox="1"/>
          <p:nvPr/>
        </p:nvSpPr>
        <p:spPr>
          <a:xfrm>
            <a:off x="-91237" y="3791836"/>
            <a:ext cx="1263650" cy="461665"/>
          </a:xfrm>
          <a:prstGeom prst="rect">
            <a:avLst/>
          </a:prstGeom>
          <a:noFill/>
        </p:spPr>
        <p:txBody>
          <a:bodyPr wrap="square" rtlCol="0">
            <a:spAutoFit/>
          </a:bodyPr>
          <a:lstStyle/>
          <a:p>
            <a:pPr algn="ctr"/>
            <a:r>
              <a:rPr lang="en-US" sz="2400" dirty="0">
                <a:latin typeface="Candara" panose="020E0502030303020204" pitchFamily="34" charset="0"/>
              </a:rPr>
              <a:t>Bg. Year</a:t>
            </a:r>
          </a:p>
        </p:txBody>
      </p:sp>
      <p:sp>
        <p:nvSpPr>
          <p:cNvPr id="13" name="TextBox 12">
            <a:extLst>
              <a:ext uri="{FF2B5EF4-FFF2-40B4-BE49-F238E27FC236}">
                <a16:creationId xmlns:a16="http://schemas.microsoft.com/office/drawing/2014/main" id="{57202DC3-8055-774A-A813-3E5BCFE8E1F8}"/>
              </a:ext>
            </a:extLst>
          </p:cNvPr>
          <p:cNvSpPr txBox="1"/>
          <p:nvPr/>
        </p:nvSpPr>
        <p:spPr>
          <a:xfrm>
            <a:off x="-146049" y="4324442"/>
            <a:ext cx="1231899" cy="461665"/>
          </a:xfrm>
          <a:prstGeom prst="rect">
            <a:avLst/>
          </a:prstGeom>
          <a:noFill/>
        </p:spPr>
        <p:txBody>
          <a:bodyPr wrap="square" rtlCol="0">
            <a:spAutoFit/>
          </a:bodyPr>
          <a:lstStyle/>
          <a:p>
            <a:pPr algn="ctr"/>
            <a:r>
              <a:rPr lang="en-US" sz="2400" dirty="0">
                <a:latin typeface="Candara" panose="020E0502030303020204" pitchFamily="34" charset="0"/>
              </a:rPr>
              <a:t>C1</a:t>
            </a:r>
          </a:p>
        </p:txBody>
      </p:sp>
      <p:sp>
        <p:nvSpPr>
          <p:cNvPr id="14" name="TextBox 13">
            <a:extLst>
              <a:ext uri="{FF2B5EF4-FFF2-40B4-BE49-F238E27FC236}">
                <a16:creationId xmlns:a16="http://schemas.microsoft.com/office/drawing/2014/main" id="{48969F0E-B787-9B4B-840D-9D4AD3159207}"/>
              </a:ext>
            </a:extLst>
          </p:cNvPr>
          <p:cNvSpPr txBox="1"/>
          <p:nvPr/>
        </p:nvSpPr>
        <p:spPr>
          <a:xfrm>
            <a:off x="-95248" y="5022998"/>
            <a:ext cx="1231899" cy="461665"/>
          </a:xfrm>
          <a:prstGeom prst="rect">
            <a:avLst/>
          </a:prstGeom>
          <a:noFill/>
        </p:spPr>
        <p:txBody>
          <a:bodyPr wrap="square" rtlCol="0">
            <a:spAutoFit/>
          </a:bodyPr>
          <a:lstStyle/>
          <a:p>
            <a:pPr algn="ctr"/>
            <a:r>
              <a:rPr lang="en-US" sz="2400" dirty="0">
                <a:latin typeface="Candara" panose="020E0502030303020204" pitchFamily="34" charset="0"/>
              </a:rPr>
              <a:t>C2</a:t>
            </a:r>
          </a:p>
        </p:txBody>
      </p:sp>
      <p:sp>
        <p:nvSpPr>
          <p:cNvPr id="15" name="TextBox 14">
            <a:extLst>
              <a:ext uri="{FF2B5EF4-FFF2-40B4-BE49-F238E27FC236}">
                <a16:creationId xmlns:a16="http://schemas.microsoft.com/office/drawing/2014/main" id="{D7822518-CB5D-4147-A483-36BBD3B2BA2F}"/>
              </a:ext>
            </a:extLst>
          </p:cNvPr>
          <p:cNvSpPr txBox="1"/>
          <p:nvPr/>
        </p:nvSpPr>
        <p:spPr>
          <a:xfrm>
            <a:off x="-109006" y="5581624"/>
            <a:ext cx="1231899" cy="461665"/>
          </a:xfrm>
          <a:prstGeom prst="rect">
            <a:avLst/>
          </a:prstGeom>
          <a:noFill/>
        </p:spPr>
        <p:txBody>
          <a:bodyPr wrap="square" rtlCol="0">
            <a:spAutoFit/>
          </a:bodyPr>
          <a:lstStyle/>
          <a:p>
            <a:pPr algn="ctr"/>
            <a:r>
              <a:rPr lang="en-US" sz="2400" dirty="0" err="1">
                <a:latin typeface="Candara" panose="020E0502030303020204" pitchFamily="34" charset="0"/>
              </a:rPr>
              <a:t>Allowa</a:t>
            </a:r>
            <a:r>
              <a:rPr lang="en-US" sz="2400" dirty="0">
                <a:latin typeface="Candara" panose="020E0502030303020204" pitchFamily="34" charset="0"/>
              </a:rPr>
              <a:t>.</a:t>
            </a:r>
          </a:p>
        </p:txBody>
      </p:sp>
      <p:sp>
        <p:nvSpPr>
          <p:cNvPr id="16" name="TextBox 15">
            <a:extLst>
              <a:ext uri="{FF2B5EF4-FFF2-40B4-BE49-F238E27FC236}">
                <a16:creationId xmlns:a16="http://schemas.microsoft.com/office/drawing/2014/main" id="{753766C5-4EC8-2241-9542-A4966028CCD7}"/>
              </a:ext>
            </a:extLst>
          </p:cNvPr>
          <p:cNvSpPr txBox="1"/>
          <p:nvPr/>
        </p:nvSpPr>
        <p:spPr>
          <a:xfrm>
            <a:off x="1386421" y="3175900"/>
            <a:ext cx="1231899" cy="461665"/>
          </a:xfrm>
          <a:prstGeom prst="rect">
            <a:avLst/>
          </a:prstGeom>
          <a:noFill/>
        </p:spPr>
        <p:txBody>
          <a:bodyPr wrap="square" rtlCol="0">
            <a:spAutoFit/>
          </a:bodyPr>
          <a:lstStyle/>
          <a:p>
            <a:pPr algn="ctr"/>
            <a:r>
              <a:rPr lang="en-US" sz="2400" dirty="0">
                <a:latin typeface="Candara" panose="020E0502030303020204" pitchFamily="34" charset="0"/>
              </a:rPr>
              <a:t>Cash</a:t>
            </a:r>
          </a:p>
        </p:txBody>
      </p:sp>
      <p:sp>
        <p:nvSpPr>
          <p:cNvPr id="17" name="TextBox 16">
            <a:extLst>
              <a:ext uri="{FF2B5EF4-FFF2-40B4-BE49-F238E27FC236}">
                <a16:creationId xmlns:a16="http://schemas.microsoft.com/office/drawing/2014/main" id="{A00AC1A9-38DB-9844-A230-6CDCB4EECF53}"/>
              </a:ext>
            </a:extLst>
          </p:cNvPr>
          <p:cNvSpPr txBox="1"/>
          <p:nvPr/>
        </p:nvSpPr>
        <p:spPr>
          <a:xfrm>
            <a:off x="1257294" y="4437045"/>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18" name="TextBox 17">
            <a:extLst>
              <a:ext uri="{FF2B5EF4-FFF2-40B4-BE49-F238E27FC236}">
                <a16:creationId xmlns:a16="http://schemas.microsoft.com/office/drawing/2014/main" id="{7AAC222F-36C7-B44F-9B3C-A442AF704B5D}"/>
              </a:ext>
            </a:extLst>
          </p:cNvPr>
          <p:cNvSpPr txBox="1"/>
          <p:nvPr/>
        </p:nvSpPr>
        <p:spPr>
          <a:xfrm>
            <a:off x="8197849" y="4381445"/>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1" name="TextBox 20">
            <a:extLst>
              <a:ext uri="{FF2B5EF4-FFF2-40B4-BE49-F238E27FC236}">
                <a16:creationId xmlns:a16="http://schemas.microsoft.com/office/drawing/2014/main" id="{CB9C6036-901B-4845-A4EE-68C9DED9DE5D}"/>
              </a:ext>
            </a:extLst>
          </p:cNvPr>
          <p:cNvSpPr txBox="1"/>
          <p:nvPr/>
        </p:nvSpPr>
        <p:spPr>
          <a:xfrm>
            <a:off x="2906183" y="4975847"/>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2" name="TextBox 21">
            <a:extLst>
              <a:ext uri="{FF2B5EF4-FFF2-40B4-BE49-F238E27FC236}">
                <a16:creationId xmlns:a16="http://schemas.microsoft.com/office/drawing/2014/main" id="{3D9CB5E7-2605-3D4F-A10D-9D70DCFA0BEA}"/>
              </a:ext>
            </a:extLst>
          </p:cNvPr>
          <p:cNvSpPr txBox="1"/>
          <p:nvPr/>
        </p:nvSpPr>
        <p:spPr>
          <a:xfrm>
            <a:off x="8197849" y="5033729"/>
            <a:ext cx="1231899" cy="461665"/>
          </a:xfrm>
          <a:prstGeom prst="rect">
            <a:avLst/>
          </a:prstGeom>
          <a:noFill/>
        </p:spPr>
        <p:txBody>
          <a:bodyPr wrap="square" rtlCol="0">
            <a:spAutoFit/>
          </a:bodyPr>
          <a:lstStyle/>
          <a:p>
            <a:pPr algn="ctr"/>
            <a:r>
              <a:rPr lang="en-US" sz="2400" dirty="0">
                <a:latin typeface="Candara" panose="020E0502030303020204" pitchFamily="34" charset="0"/>
              </a:rPr>
              <a:t>$50,000</a:t>
            </a:r>
          </a:p>
        </p:txBody>
      </p:sp>
      <p:sp>
        <p:nvSpPr>
          <p:cNvPr id="23" name="TextBox 22">
            <a:extLst>
              <a:ext uri="{FF2B5EF4-FFF2-40B4-BE49-F238E27FC236}">
                <a16:creationId xmlns:a16="http://schemas.microsoft.com/office/drawing/2014/main" id="{8FFBE2AA-A671-E242-B2E6-DC0E48855099}"/>
              </a:ext>
            </a:extLst>
          </p:cNvPr>
          <p:cNvSpPr txBox="1"/>
          <p:nvPr/>
        </p:nvSpPr>
        <p:spPr>
          <a:xfrm>
            <a:off x="4526476" y="5581624"/>
            <a:ext cx="1353623" cy="461665"/>
          </a:xfrm>
          <a:prstGeom prst="rect">
            <a:avLst/>
          </a:prstGeom>
          <a:noFill/>
        </p:spPr>
        <p:txBody>
          <a:bodyPr wrap="square" rtlCol="0">
            <a:spAutoFit/>
          </a:bodyPr>
          <a:lstStyle/>
          <a:p>
            <a:pPr algn="ctr"/>
            <a:r>
              <a:rPr lang="en-US" sz="2400" dirty="0">
                <a:latin typeface="Candara" panose="020E0502030303020204" pitchFamily="34" charset="0"/>
              </a:rPr>
              <a:t>($5,000)</a:t>
            </a:r>
          </a:p>
        </p:txBody>
      </p:sp>
      <p:sp>
        <p:nvSpPr>
          <p:cNvPr id="24" name="TextBox 23">
            <a:extLst>
              <a:ext uri="{FF2B5EF4-FFF2-40B4-BE49-F238E27FC236}">
                <a16:creationId xmlns:a16="http://schemas.microsoft.com/office/drawing/2014/main" id="{D62C79C2-9DC7-CD42-B0FC-5F76E36C0034}"/>
              </a:ext>
            </a:extLst>
          </p:cNvPr>
          <p:cNvSpPr txBox="1"/>
          <p:nvPr/>
        </p:nvSpPr>
        <p:spPr>
          <a:xfrm>
            <a:off x="9555676" y="5620197"/>
            <a:ext cx="1353623" cy="461665"/>
          </a:xfrm>
          <a:prstGeom prst="rect">
            <a:avLst/>
          </a:prstGeom>
          <a:noFill/>
        </p:spPr>
        <p:txBody>
          <a:bodyPr wrap="square" rtlCol="0">
            <a:spAutoFit/>
          </a:bodyPr>
          <a:lstStyle/>
          <a:p>
            <a:pPr algn="ctr"/>
            <a:r>
              <a:rPr lang="en-US" sz="2400" dirty="0">
                <a:latin typeface="Candara" panose="020E0502030303020204" pitchFamily="34" charset="0"/>
              </a:rPr>
              <a:t>($5,000)</a:t>
            </a:r>
          </a:p>
        </p:txBody>
      </p:sp>
      <p:sp>
        <p:nvSpPr>
          <p:cNvPr id="25" name="TextBox 24">
            <a:extLst>
              <a:ext uri="{FF2B5EF4-FFF2-40B4-BE49-F238E27FC236}">
                <a16:creationId xmlns:a16="http://schemas.microsoft.com/office/drawing/2014/main" id="{235FFD69-26CE-9644-8BD8-3B34E32729D3}"/>
              </a:ext>
            </a:extLst>
          </p:cNvPr>
          <p:cNvSpPr txBox="1"/>
          <p:nvPr/>
        </p:nvSpPr>
        <p:spPr>
          <a:xfrm>
            <a:off x="9677401" y="3175900"/>
            <a:ext cx="1346192" cy="461665"/>
          </a:xfrm>
          <a:prstGeom prst="rect">
            <a:avLst/>
          </a:prstGeom>
          <a:noFill/>
        </p:spPr>
        <p:txBody>
          <a:bodyPr wrap="square" rtlCol="0">
            <a:spAutoFit/>
          </a:bodyPr>
          <a:lstStyle/>
          <a:p>
            <a:pPr algn="ctr"/>
            <a:r>
              <a:rPr lang="en-US" sz="2400" dirty="0">
                <a:latin typeface="Candara" panose="020E0502030303020204" pitchFamily="34" charset="0"/>
              </a:rPr>
              <a:t>Expense</a:t>
            </a:r>
          </a:p>
        </p:txBody>
      </p:sp>
      <p:sp>
        <p:nvSpPr>
          <p:cNvPr id="28" name="TextBox 27">
            <a:extLst>
              <a:ext uri="{FF2B5EF4-FFF2-40B4-BE49-F238E27FC236}">
                <a16:creationId xmlns:a16="http://schemas.microsoft.com/office/drawing/2014/main" id="{CAF317D0-9FF8-FC45-BC1D-B90C2F0BB83A}"/>
              </a:ext>
            </a:extLst>
          </p:cNvPr>
          <p:cNvSpPr txBox="1"/>
          <p:nvPr/>
        </p:nvSpPr>
        <p:spPr>
          <a:xfrm>
            <a:off x="-134408" y="6200534"/>
            <a:ext cx="1231899" cy="461665"/>
          </a:xfrm>
          <a:prstGeom prst="rect">
            <a:avLst/>
          </a:prstGeom>
          <a:noFill/>
        </p:spPr>
        <p:txBody>
          <a:bodyPr wrap="square" rtlCol="0">
            <a:spAutoFit/>
          </a:bodyPr>
          <a:lstStyle/>
          <a:p>
            <a:pPr algn="ctr"/>
            <a:r>
              <a:rPr lang="en-US" sz="2400" b="1" dirty="0">
                <a:latin typeface="Candara" panose="020E0502030303020204" pitchFamily="34" charset="0"/>
              </a:rPr>
              <a:t>End. Yr1</a:t>
            </a:r>
          </a:p>
        </p:txBody>
      </p:sp>
      <p:sp>
        <p:nvSpPr>
          <p:cNvPr id="29" name="TextBox 28">
            <a:extLst>
              <a:ext uri="{FF2B5EF4-FFF2-40B4-BE49-F238E27FC236}">
                <a16:creationId xmlns:a16="http://schemas.microsoft.com/office/drawing/2014/main" id="{F184CE78-CE47-A74B-8D99-1160409A4F64}"/>
              </a:ext>
            </a:extLst>
          </p:cNvPr>
          <p:cNvSpPr txBox="1"/>
          <p:nvPr/>
        </p:nvSpPr>
        <p:spPr>
          <a:xfrm>
            <a:off x="1308605" y="6203275"/>
            <a:ext cx="1231899" cy="461665"/>
          </a:xfrm>
          <a:prstGeom prst="rect">
            <a:avLst/>
          </a:prstGeom>
          <a:noFill/>
        </p:spPr>
        <p:txBody>
          <a:bodyPr wrap="square" rtlCol="0">
            <a:spAutoFit/>
          </a:bodyPr>
          <a:lstStyle/>
          <a:p>
            <a:pPr algn="ctr"/>
            <a:r>
              <a:rPr lang="en-US" sz="2400" dirty="0">
                <a:latin typeface="Candara" panose="020E0502030303020204" pitchFamily="34" charset="0"/>
              </a:rPr>
              <a:t>$</a:t>
            </a:r>
            <a:r>
              <a:rPr lang="en-US" sz="2400" b="1" dirty="0">
                <a:latin typeface="Candara" panose="020E0502030303020204" pitchFamily="34" charset="0"/>
              </a:rPr>
              <a:t>50,000</a:t>
            </a:r>
          </a:p>
        </p:txBody>
      </p:sp>
      <p:sp>
        <p:nvSpPr>
          <p:cNvPr id="30" name="TextBox 29">
            <a:extLst>
              <a:ext uri="{FF2B5EF4-FFF2-40B4-BE49-F238E27FC236}">
                <a16:creationId xmlns:a16="http://schemas.microsoft.com/office/drawing/2014/main" id="{190A368D-AB2A-7C4A-9339-C4AC5DEC961F}"/>
              </a:ext>
            </a:extLst>
          </p:cNvPr>
          <p:cNvSpPr txBox="1"/>
          <p:nvPr/>
        </p:nvSpPr>
        <p:spPr>
          <a:xfrm>
            <a:off x="2834199" y="6238813"/>
            <a:ext cx="1353623" cy="461665"/>
          </a:xfrm>
          <a:prstGeom prst="rect">
            <a:avLst/>
          </a:prstGeom>
          <a:noFill/>
        </p:spPr>
        <p:txBody>
          <a:bodyPr wrap="square" rtlCol="0">
            <a:spAutoFit/>
          </a:bodyPr>
          <a:lstStyle/>
          <a:p>
            <a:pPr algn="ctr"/>
            <a:r>
              <a:rPr lang="en-US" sz="2400" b="1" dirty="0">
                <a:latin typeface="Candara" panose="020E0502030303020204" pitchFamily="34" charset="0"/>
              </a:rPr>
              <a:t>$175,000</a:t>
            </a:r>
          </a:p>
        </p:txBody>
      </p:sp>
      <p:sp>
        <p:nvSpPr>
          <p:cNvPr id="31" name="TextBox 30">
            <a:extLst>
              <a:ext uri="{FF2B5EF4-FFF2-40B4-BE49-F238E27FC236}">
                <a16:creationId xmlns:a16="http://schemas.microsoft.com/office/drawing/2014/main" id="{3D537EE0-48E7-0C46-918A-5C8672EE5CEA}"/>
              </a:ext>
            </a:extLst>
          </p:cNvPr>
          <p:cNvSpPr txBox="1"/>
          <p:nvPr/>
        </p:nvSpPr>
        <p:spPr>
          <a:xfrm>
            <a:off x="4485207" y="6238813"/>
            <a:ext cx="1610794" cy="461665"/>
          </a:xfrm>
          <a:prstGeom prst="rect">
            <a:avLst/>
          </a:prstGeom>
          <a:noFill/>
        </p:spPr>
        <p:txBody>
          <a:bodyPr wrap="square" rtlCol="0">
            <a:spAutoFit/>
          </a:bodyPr>
          <a:lstStyle/>
          <a:p>
            <a:pPr algn="ctr"/>
            <a:r>
              <a:rPr lang="en-US" sz="2400" b="1" dirty="0">
                <a:latin typeface="Candara" panose="020E0502030303020204" pitchFamily="34" charset="0"/>
              </a:rPr>
              <a:t>($20,000)</a:t>
            </a:r>
          </a:p>
        </p:txBody>
      </p:sp>
      <p:sp>
        <p:nvSpPr>
          <p:cNvPr id="32" name="TextBox 31">
            <a:extLst>
              <a:ext uri="{FF2B5EF4-FFF2-40B4-BE49-F238E27FC236}">
                <a16:creationId xmlns:a16="http://schemas.microsoft.com/office/drawing/2014/main" id="{EDBA506A-A14F-DF4B-8E25-7D1A26E71CD2}"/>
              </a:ext>
            </a:extLst>
          </p:cNvPr>
          <p:cNvSpPr txBox="1"/>
          <p:nvPr/>
        </p:nvSpPr>
        <p:spPr>
          <a:xfrm>
            <a:off x="8004180" y="6203275"/>
            <a:ext cx="1610794" cy="461665"/>
          </a:xfrm>
          <a:prstGeom prst="rect">
            <a:avLst/>
          </a:prstGeom>
          <a:noFill/>
        </p:spPr>
        <p:txBody>
          <a:bodyPr wrap="square" rtlCol="0">
            <a:spAutoFit/>
          </a:bodyPr>
          <a:lstStyle/>
          <a:p>
            <a:pPr algn="ctr"/>
            <a:r>
              <a:rPr lang="en-US" sz="2400" b="1" dirty="0">
                <a:latin typeface="Candara" panose="020E0502030303020204" pitchFamily="34" charset="0"/>
              </a:rPr>
              <a:t>$210,000</a:t>
            </a:r>
          </a:p>
        </p:txBody>
      </p:sp>
      <p:sp>
        <p:nvSpPr>
          <p:cNvPr id="33" name="TextBox 32">
            <a:extLst>
              <a:ext uri="{FF2B5EF4-FFF2-40B4-BE49-F238E27FC236}">
                <a16:creationId xmlns:a16="http://schemas.microsoft.com/office/drawing/2014/main" id="{F3EB44FB-9E36-254E-B86D-00C453EF752E}"/>
              </a:ext>
            </a:extLst>
          </p:cNvPr>
          <p:cNvSpPr txBox="1"/>
          <p:nvPr/>
        </p:nvSpPr>
        <p:spPr>
          <a:xfrm>
            <a:off x="9493258" y="6203275"/>
            <a:ext cx="1610794" cy="461665"/>
          </a:xfrm>
          <a:prstGeom prst="rect">
            <a:avLst/>
          </a:prstGeom>
          <a:noFill/>
        </p:spPr>
        <p:txBody>
          <a:bodyPr wrap="square" rtlCol="0">
            <a:spAutoFit/>
          </a:bodyPr>
          <a:lstStyle/>
          <a:p>
            <a:pPr algn="ctr"/>
            <a:r>
              <a:rPr lang="en-US" sz="2400" b="1" dirty="0">
                <a:latin typeface="Candara" panose="020E0502030303020204" pitchFamily="34" charset="0"/>
              </a:rPr>
              <a:t>($5,000)</a:t>
            </a:r>
          </a:p>
        </p:txBody>
      </p:sp>
      <p:sp>
        <p:nvSpPr>
          <p:cNvPr id="35" name="Rectangle 34">
            <a:extLst>
              <a:ext uri="{FF2B5EF4-FFF2-40B4-BE49-F238E27FC236}">
                <a16:creationId xmlns:a16="http://schemas.microsoft.com/office/drawing/2014/main" id="{68E93B33-606A-4772-8F66-E1DDA8E38228}"/>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FECDD229-E799-45A5-9363-CEB1D0872DCD}"/>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 – Uncollectible Accounts</a:t>
            </a:r>
          </a:p>
        </p:txBody>
      </p:sp>
      <p:sp>
        <p:nvSpPr>
          <p:cNvPr id="19" name="TextBox 18">
            <a:extLst>
              <a:ext uri="{FF2B5EF4-FFF2-40B4-BE49-F238E27FC236}">
                <a16:creationId xmlns:a16="http://schemas.microsoft.com/office/drawing/2014/main" id="{2B7C32CC-936E-C84E-F575-1BF17330545C}"/>
              </a:ext>
            </a:extLst>
          </p:cNvPr>
          <p:cNvSpPr txBox="1"/>
          <p:nvPr/>
        </p:nvSpPr>
        <p:spPr>
          <a:xfrm>
            <a:off x="9691158" y="5079895"/>
            <a:ext cx="1231899" cy="369332"/>
          </a:xfrm>
          <a:prstGeom prst="rect">
            <a:avLst/>
          </a:prstGeom>
          <a:noFill/>
        </p:spPr>
        <p:txBody>
          <a:bodyPr wrap="square" rtlCol="0">
            <a:spAutoFit/>
          </a:bodyPr>
          <a:lstStyle/>
          <a:p>
            <a:r>
              <a:rPr lang="en-US" dirty="0">
                <a:latin typeface="Candara" panose="020E0502030303020204" pitchFamily="34" charset="0"/>
              </a:rPr>
              <a:t>Support</a:t>
            </a:r>
          </a:p>
        </p:txBody>
      </p:sp>
      <p:sp>
        <p:nvSpPr>
          <p:cNvPr id="20" name="TextBox 19">
            <a:extLst>
              <a:ext uri="{FF2B5EF4-FFF2-40B4-BE49-F238E27FC236}">
                <a16:creationId xmlns:a16="http://schemas.microsoft.com/office/drawing/2014/main" id="{6F93D9A5-6BC2-66DD-A89E-C5E1EB822BDF}"/>
              </a:ext>
            </a:extLst>
          </p:cNvPr>
          <p:cNvSpPr txBox="1"/>
          <p:nvPr/>
        </p:nvSpPr>
        <p:spPr>
          <a:xfrm>
            <a:off x="9677400" y="4469192"/>
            <a:ext cx="1231899" cy="369332"/>
          </a:xfrm>
          <a:prstGeom prst="rect">
            <a:avLst/>
          </a:prstGeom>
          <a:noFill/>
        </p:spPr>
        <p:txBody>
          <a:bodyPr wrap="square" rtlCol="0">
            <a:spAutoFit/>
          </a:bodyPr>
          <a:lstStyle/>
          <a:p>
            <a:r>
              <a:rPr lang="en-US" dirty="0">
                <a:latin typeface="Candara" panose="020E0502030303020204" pitchFamily="34" charset="0"/>
              </a:rPr>
              <a:t>Support</a:t>
            </a:r>
          </a:p>
        </p:txBody>
      </p:sp>
      <p:sp>
        <p:nvSpPr>
          <p:cNvPr id="26" name="TextBox 25">
            <a:extLst>
              <a:ext uri="{FF2B5EF4-FFF2-40B4-BE49-F238E27FC236}">
                <a16:creationId xmlns:a16="http://schemas.microsoft.com/office/drawing/2014/main" id="{591C7638-CF45-03B8-01BC-18E371A29C42}"/>
              </a:ext>
            </a:extLst>
          </p:cNvPr>
          <p:cNvSpPr txBox="1"/>
          <p:nvPr/>
        </p:nvSpPr>
        <p:spPr>
          <a:xfrm>
            <a:off x="11088648" y="5561471"/>
            <a:ext cx="1231899" cy="646331"/>
          </a:xfrm>
          <a:prstGeom prst="rect">
            <a:avLst/>
          </a:prstGeom>
          <a:noFill/>
        </p:spPr>
        <p:txBody>
          <a:bodyPr wrap="square" rtlCol="0">
            <a:spAutoFit/>
          </a:bodyPr>
          <a:lstStyle/>
          <a:p>
            <a:r>
              <a:rPr lang="en-US" dirty="0">
                <a:latin typeface="Candara" panose="020E0502030303020204" pitchFamily="34" charset="0"/>
              </a:rPr>
              <a:t>Bad Debt Expense</a:t>
            </a:r>
          </a:p>
        </p:txBody>
      </p:sp>
    </p:spTree>
    <p:extLst>
      <p:ext uri="{BB962C8B-B14F-4D97-AF65-F5344CB8AC3E}">
        <p14:creationId xmlns:p14="http://schemas.microsoft.com/office/powerpoint/2010/main" val="101571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784225" y="1600911"/>
            <a:ext cx="11407775" cy="4987458"/>
          </a:xfrm>
        </p:spPr>
        <p:txBody>
          <a:bodyPr>
            <a:normAutofit/>
          </a:bodyPr>
          <a:lstStyle/>
          <a:p>
            <a:pPr>
              <a:lnSpc>
                <a:spcPct val="100000"/>
              </a:lnSpc>
            </a:pPr>
            <a:r>
              <a:rPr lang="en-US" dirty="0">
                <a:latin typeface="Candara" panose="020E0502030303020204" pitchFamily="34" charset="0"/>
              </a:rPr>
              <a:t>Statement of Financial Position (Balance Sheet) Concepts</a:t>
            </a: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Fundamental Equation of Accounting:</a:t>
            </a: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Reporting Transactions: Double-entry Accounting</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Generating A Balance Sheet</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a:p>
        </p:txBody>
      </p:sp>
      <p:sp>
        <p:nvSpPr>
          <p:cNvPr id="5" name="Content Placeholder 2">
            <a:extLst>
              <a:ext uri="{FF2B5EF4-FFF2-40B4-BE49-F238E27FC236}">
                <a16:creationId xmlns:a16="http://schemas.microsoft.com/office/drawing/2014/main" id="{867051E6-4AA2-42B6-BFD5-A90AF6D241F5}"/>
              </a:ext>
            </a:extLst>
          </p:cNvPr>
          <p:cNvSpPr txBox="1">
            <a:spLocks/>
          </p:cNvSpPr>
          <p:nvPr/>
        </p:nvSpPr>
        <p:spPr>
          <a:xfrm>
            <a:off x="4009548" y="3411415"/>
            <a:ext cx="4957127" cy="87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Assets = Liabilities + Net Assets</a:t>
            </a:r>
          </a:p>
        </p:txBody>
      </p:sp>
      <p:sp>
        <p:nvSpPr>
          <p:cNvPr id="7" name="Content Placeholder 2">
            <a:extLst>
              <a:ext uri="{FF2B5EF4-FFF2-40B4-BE49-F238E27FC236}">
                <a16:creationId xmlns:a16="http://schemas.microsoft.com/office/drawing/2014/main" id="{23B13B46-0CD6-2F63-44A0-031432084AED}"/>
              </a:ext>
            </a:extLst>
          </p:cNvPr>
          <p:cNvSpPr txBox="1">
            <a:spLocks/>
          </p:cNvSpPr>
          <p:nvPr/>
        </p:nvSpPr>
        <p:spPr>
          <a:xfrm>
            <a:off x="2528513" y="4160797"/>
            <a:ext cx="4763241" cy="6628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Assets - Liabilities = Net Assets</a:t>
            </a:r>
          </a:p>
        </p:txBody>
      </p:sp>
    </p:spTree>
    <p:extLst>
      <p:ext uri="{BB962C8B-B14F-4D97-AF65-F5344CB8AC3E}">
        <p14:creationId xmlns:p14="http://schemas.microsoft.com/office/powerpoint/2010/main" val="279492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C4F5-4DEF-9249-9C7A-9775BD448630}"/>
              </a:ext>
            </a:extLst>
          </p:cNvPr>
          <p:cNvSpPr>
            <a:spLocks noGrp="1"/>
          </p:cNvSpPr>
          <p:nvPr>
            <p:ph type="title"/>
          </p:nvPr>
        </p:nvSpPr>
        <p:spPr>
          <a:xfrm>
            <a:off x="444569" y="684741"/>
            <a:ext cx="10515600" cy="429354"/>
          </a:xfrm>
        </p:spPr>
        <p:txBody>
          <a:bodyPr>
            <a:normAutofit fontScale="90000"/>
          </a:bodyPr>
          <a:lstStyle/>
          <a:p>
            <a:r>
              <a:rPr lang="en-US" sz="4900" b="1" dirty="0">
                <a:solidFill>
                  <a:srgbClr val="8C0000"/>
                </a:solidFill>
              </a:rPr>
              <a:t>Example II - Inventory</a:t>
            </a:r>
            <a:endParaRPr lang="en-US" b="1" dirty="0">
              <a:solidFill>
                <a:srgbClr val="8C0000"/>
              </a:solidFill>
            </a:endParaRPr>
          </a:p>
        </p:txBody>
      </p:sp>
      <p:sp>
        <p:nvSpPr>
          <p:cNvPr id="5" name="Slide Number Placeholder 4">
            <a:extLst>
              <a:ext uri="{FF2B5EF4-FFF2-40B4-BE49-F238E27FC236}">
                <a16:creationId xmlns:a16="http://schemas.microsoft.com/office/drawing/2014/main" id="{5E0747C0-6C49-0243-B817-F3478FDD0604}"/>
              </a:ext>
            </a:extLst>
          </p:cNvPr>
          <p:cNvSpPr>
            <a:spLocks noGrp="1"/>
          </p:cNvSpPr>
          <p:nvPr>
            <p:ph type="sldNum" sz="quarter" idx="12"/>
          </p:nvPr>
        </p:nvSpPr>
        <p:spPr/>
        <p:txBody>
          <a:bodyPr/>
          <a:lstStyle/>
          <a:p>
            <a:fld id="{D66BE0F5-7105-7347-B50A-E9382AFF35F2}" type="slidenum">
              <a:rPr lang="en-US" smtClean="0"/>
              <a:t>20</a:t>
            </a:fld>
            <a:endParaRPr lang="en-US"/>
          </a:p>
        </p:txBody>
      </p:sp>
      <p:sp>
        <p:nvSpPr>
          <p:cNvPr id="7" name="Content Placeholder 6">
            <a:extLst>
              <a:ext uri="{FF2B5EF4-FFF2-40B4-BE49-F238E27FC236}">
                <a16:creationId xmlns:a16="http://schemas.microsoft.com/office/drawing/2014/main" id="{3DF96D5A-1435-F147-AAC7-0645D2AC485A}"/>
              </a:ext>
            </a:extLst>
          </p:cNvPr>
          <p:cNvSpPr>
            <a:spLocks noGrp="1"/>
          </p:cNvSpPr>
          <p:nvPr>
            <p:ph idx="1"/>
          </p:nvPr>
        </p:nvSpPr>
        <p:spPr>
          <a:xfrm>
            <a:off x="838200" y="1456267"/>
            <a:ext cx="10515600" cy="4720696"/>
          </a:xfrm>
        </p:spPr>
        <p:txBody>
          <a:bodyPr/>
          <a:lstStyle/>
          <a:p>
            <a:r>
              <a:rPr lang="en-US" dirty="0">
                <a:latin typeface="Candara" panose="020E0502030303020204" pitchFamily="34" charset="0"/>
              </a:rPr>
              <a:t>Inventory is used</a:t>
            </a:r>
          </a:p>
          <a:p>
            <a:pPr lvl="1"/>
            <a:r>
              <a:rPr lang="en-US" dirty="0">
                <a:latin typeface="Candara" panose="020E0502030303020204" pitchFamily="34" charset="0"/>
              </a:rPr>
              <a:t>Expense: Inventory expense / supply expense</a:t>
            </a:r>
          </a:p>
          <a:p>
            <a:endParaRPr lang="en-US" dirty="0">
              <a:latin typeface="Candara" panose="020E0502030303020204" pitchFamily="34" charset="0"/>
            </a:endParaRPr>
          </a:p>
          <a:p>
            <a:r>
              <a:rPr lang="en-US" dirty="0">
                <a:latin typeface="Candara" panose="020E0502030303020204" pitchFamily="34" charset="0"/>
              </a:rPr>
              <a:t>There are three methods to calculate the inventory that has been used:</a:t>
            </a:r>
          </a:p>
          <a:p>
            <a:pPr lvl="1"/>
            <a:r>
              <a:rPr lang="en-US" dirty="0">
                <a:latin typeface="Candara" panose="020E0502030303020204" pitchFamily="34" charset="0"/>
              </a:rPr>
              <a:t>Weighted-Average</a:t>
            </a:r>
          </a:p>
          <a:p>
            <a:pPr lvl="1"/>
            <a:r>
              <a:rPr lang="en-US" dirty="0">
                <a:latin typeface="Candara" panose="020E0502030303020204" pitchFamily="34" charset="0"/>
              </a:rPr>
              <a:t>FIFO: First-in, first-out</a:t>
            </a:r>
          </a:p>
          <a:p>
            <a:pPr lvl="1"/>
            <a:r>
              <a:rPr lang="en-US" dirty="0">
                <a:latin typeface="Candara" panose="020E0502030303020204" pitchFamily="34" charset="0"/>
              </a:rPr>
              <a:t>LIFO: Last-in, first-out</a:t>
            </a:r>
          </a:p>
          <a:p>
            <a:endParaRPr lang="en-US" dirty="0">
              <a:latin typeface="Candara" panose="020E0502030303020204" pitchFamily="34" charset="0"/>
            </a:endParaRPr>
          </a:p>
        </p:txBody>
      </p:sp>
      <p:sp>
        <p:nvSpPr>
          <p:cNvPr id="6" name="Rectangle 5">
            <a:extLst>
              <a:ext uri="{FF2B5EF4-FFF2-40B4-BE49-F238E27FC236}">
                <a16:creationId xmlns:a16="http://schemas.microsoft.com/office/drawing/2014/main" id="{77ECA1E6-88D6-4445-81E7-8CFA31BB762B}"/>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D29A74F-FDCC-4BD7-9A2E-1875B5C47B4B}"/>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 – Inventory</a:t>
            </a:r>
          </a:p>
        </p:txBody>
      </p:sp>
    </p:spTree>
    <p:extLst>
      <p:ext uri="{BB962C8B-B14F-4D97-AF65-F5344CB8AC3E}">
        <p14:creationId xmlns:p14="http://schemas.microsoft.com/office/powerpoint/2010/main" val="296158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C4F5-4DEF-9249-9C7A-9775BD448630}"/>
              </a:ext>
            </a:extLst>
          </p:cNvPr>
          <p:cNvSpPr>
            <a:spLocks noGrp="1"/>
          </p:cNvSpPr>
          <p:nvPr>
            <p:ph type="title"/>
          </p:nvPr>
        </p:nvSpPr>
        <p:spPr>
          <a:xfrm>
            <a:off x="478436" y="280546"/>
            <a:ext cx="10515600" cy="429354"/>
          </a:xfrm>
        </p:spPr>
        <p:txBody>
          <a:bodyPr>
            <a:normAutofit fontScale="90000"/>
          </a:bodyPr>
          <a:lstStyle/>
          <a:p>
            <a:r>
              <a:rPr lang="en-US" sz="4900" b="1" dirty="0">
                <a:solidFill>
                  <a:srgbClr val="8C0000"/>
                </a:solidFill>
              </a:rPr>
              <a:t>Example II - Inventory</a:t>
            </a:r>
            <a:endParaRPr lang="en-US" b="1" dirty="0">
              <a:solidFill>
                <a:srgbClr val="8C0000"/>
              </a:solidFill>
            </a:endParaRPr>
          </a:p>
        </p:txBody>
      </p:sp>
      <p:sp>
        <p:nvSpPr>
          <p:cNvPr id="3" name="Content Placeholder 2">
            <a:extLst>
              <a:ext uri="{FF2B5EF4-FFF2-40B4-BE49-F238E27FC236}">
                <a16:creationId xmlns:a16="http://schemas.microsoft.com/office/drawing/2014/main" id="{C7CDF340-5DD1-774B-8EF9-0109A684F52F}"/>
              </a:ext>
            </a:extLst>
          </p:cNvPr>
          <p:cNvSpPr>
            <a:spLocks noGrp="1"/>
          </p:cNvSpPr>
          <p:nvPr>
            <p:ph idx="1"/>
          </p:nvPr>
        </p:nvSpPr>
        <p:spPr>
          <a:xfrm>
            <a:off x="110901" y="1395629"/>
            <a:ext cx="11708566" cy="2191997"/>
          </a:xfrm>
        </p:spPr>
        <p:txBody>
          <a:bodyPr/>
          <a:lstStyle/>
          <a:p>
            <a:pPr marL="0" indent="0" algn="ctr">
              <a:buNone/>
            </a:pPr>
            <a:r>
              <a:rPr lang="en-US" dirty="0">
                <a:latin typeface="Candara" panose="020E0502030303020204" pitchFamily="34" charset="0"/>
              </a:rPr>
              <a:t>Jan. 3: bought 1,000 units at $5 a piece</a:t>
            </a:r>
          </a:p>
          <a:p>
            <a:pPr marL="0" indent="0" algn="ctr">
              <a:buNone/>
            </a:pPr>
            <a:r>
              <a:rPr lang="en-US" dirty="0">
                <a:latin typeface="Candara" panose="020E0502030303020204" pitchFamily="34" charset="0"/>
              </a:rPr>
              <a:t>Jan. 10: bought 2,000 units at $4 a piece</a:t>
            </a:r>
          </a:p>
          <a:p>
            <a:pPr marL="0" indent="0" algn="ctr">
              <a:buNone/>
            </a:pPr>
            <a:r>
              <a:rPr lang="en-US" dirty="0">
                <a:latin typeface="Candara" panose="020E0502030303020204" pitchFamily="34" charset="0"/>
              </a:rPr>
              <a:t>Jan. 15: bought 1,000 units at $3 a piece</a:t>
            </a:r>
          </a:p>
          <a:p>
            <a:pPr marL="0" indent="0" algn="ctr">
              <a:buNone/>
            </a:pPr>
            <a:r>
              <a:rPr lang="en-US" b="1" dirty="0">
                <a:latin typeface="Candara" panose="020E0502030303020204" pitchFamily="34" charset="0"/>
              </a:rPr>
              <a:t>Feb. 22: sold 1,500 items at $10 a piece and paid in cash</a:t>
            </a:r>
          </a:p>
        </p:txBody>
      </p:sp>
      <p:sp>
        <p:nvSpPr>
          <p:cNvPr id="5" name="Slide Number Placeholder 4">
            <a:extLst>
              <a:ext uri="{FF2B5EF4-FFF2-40B4-BE49-F238E27FC236}">
                <a16:creationId xmlns:a16="http://schemas.microsoft.com/office/drawing/2014/main" id="{5E0747C0-6C49-0243-B817-F3478FDD0604}"/>
              </a:ext>
            </a:extLst>
          </p:cNvPr>
          <p:cNvSpPr>
            <a:spLocks noGrp="1"/>
          </p:cNvSpPr>
          <p:nvPr>
            <p:ph type="sldNum" sz="quarter" idx="12"/>
          </p:nvPr>
        </p:nvSpPr>
        <p:spPr/>
        <p:txBody>
          <a:bodyPr/>
          <a:lstStyle/>
          <a:p>
            <a:fld id="{D66BE0F5-7105-7347-B50A-E9382AFF35F2}" type="slidenum">
              <a:rPr lang="en-US" smtClean="0"/>
              <a:t>21</a:t>
            </a:fld>
            <a:endParaRPr lang="en-US"/>
          </a:p>
        </p:txBody>
      </p:sp>
      <p:sp>
        <p:nvSpPr>
          <p:cNvPr id="8" name="TextBox 7">
            <a:extLst>
              <a:ext uri="{FF2B5EF4-FFF2-40B4-BE49-F238E27FC236}">
                <a16:creationId xmlns:a16="http://schemas.microsoft.com/office/drawing/2014/main" id="{43E237D2-FA87-4749-AC3D-CC668BE336E4}"/>
              </a:ext>
            </a:extLst>
          </p:cNvPr>
          <p:cNvSpPr txBox="1"/>
          <p:nvPr/>
        </p:nvSpPr>
        <p:spPr>
          <a:xfrm>
            <a:off x="241717" y="3429000"/>
            <a:ext cx="11577750" cy="954107"/>
          </a:xfrm>
          <a:prstGeom prst="rect">
            <a:avLst/>
          </a:prstGeom>
          <a:noFill/>
        </p:spPr>
        <p:txBody>
          <a:bodyPr wrap="square" rtlCol="0">
            <a:spAutoFit/>
          </a:bodyPr>
          <a:lstStyle/>
          <a:p>
            <a:r>
              <a:rPr lang="en-US" sz="2800" b="1" dirty="0">
                <a:latin typeface="Candara" panose="020E0502030303020204" pitchFamily="34" charset="0"/>
              </a:rPr>
              <a:t>Weighted-Average Method:</a:t>
            </a:r>
          </a:p>
          <a:p>
            <a:r>
              <a:rPr lang="en-US" sz="2800" dirty="0">
                <a:latin typeface="Candara" panose="020E0502030303020204" pitchFamily="34" charset="0"/>
              </a:rPr>
              <a:t>Average cost per item of inventory: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A3BC52-FB74-8640-BBDF-D2726B1D30E1}"/>
                  </a:ext>
                </a:extLst>
              </p:cNvPr>
              <p:cNvSpPr txBox="1"/>
              <p:nvPr/>
            </p:nvSpPr>
            <p:spPr>
              <a:xfrm>
                <a:off x="241717" y="4623388"/>
                <a:ext cx="11306816" cy="670889"/>
              </a:xfrm>
              <a:prstGeom prst="rect">
                <a:avLst/>
              </a:prstGeom>
              <a:noFill/>
            </p:spPr>
            <p:txBody>
              <a:bodyPr wrap="square" rtlCol="0">
                <a:spAutoFit/>
              </a:bodyPr>
              <a:lstStyle/>
              <a:p>
                <a14:m>
                  <m:oMath xmlns:m="http://schemas.openxmlformats.org/officeDocument/2006/math">
                    <m:f>
                      <m:fPr>
                        <m:ctrlPr>
                          <a:rPr lang="en-US" sz="2400" i="1" smtClean="0">
                            <a:latin typeface="Cambria Math" panose="02040503050406030204" pitchFamily="18" charset="0"/>
                          </a:rPr>
                        </m:ctrlPr>
                      </m:fPr>
                      <m:num>
                        <m:r>
                          <a:rPr lang="es-ES" sz="2400" i="1">
                            <a:latin typeface="Cambria Math" panose="02040503050406030204" pitchFamily="18" charset="0"/>
                          </a:rPr>
                          <m:t>𝑇𝑜𝑡𝑎𝑙</m:t>
                        </m:r>
                        <m:r>
                          <a:rPr lang="es-ES" sz="2400" i="1">
                            <a:latin typeface="Cambria Math" panose="02040503050406030204" pitchFamily="18" charset="0"/>
                          </a:rPr>
                          <m:t> </m:t>
                        </m:r>
                        <m:r>
                          <a:rPr lang="es-ES" sz="2400" i="1">
                            <a:latin typeface="Cambria Math" panose="02040503050406030204" pitchFamily="18" charset="0"/>
                          </a:rPr>
                          <m:t>𝑖𝑛𝑣𝑒𝑛𝑡𝑜𝑟𝑦</m:t>
                        </m:r>
                      </m:num>
                      <m:den>
                        <m:r>
                          <a:rPr lang="es-ES" sz="2400" i="1">
                            <a:latin typeface="Cambria Math" panose="02040503050406030204" pitchFamily="18" charset="0"/>
                          </a:rPr>
                          <m:t>𝑇𝑜𝑡𝑎𝑙</m:t>
                        </m:r>
                        <m:r>
                          <a:rPr lang="es-ES" sz="2400" i="1">
                            <a:latin typeface="Cambria Math" panose="02040503050406030204" pitchFamily="18" charset="0"/>
                          </a:rPr>
                          <m:t> </m:t>
                        </m:r>
                        <m:r>
                          <a:rPr lang="es-ES" sz="2400" i="1">
                            <a:latin typeface="Cambria Math" panose="02040503050406030204" pitchFamily="18" charset="0"/>
                          </a:rPr>
                          <m:t>𝑖𝑡𝑒𝑚𝑠</m:t>
                        </m:r>
                        <m:r>
                          <a:rPr lang="es-ES" sz="2400" i="1">
                            <a:latin typeface="Cambria Math" panose="02040503050406030204" pitchFamily="18" charset="0"/>
                          </a:rPr>
                          <m:t> </m:t>
                        </m:r>
                        <m:r>
                          <a:rPr lang="es-ES" sz="2400" i="1">
                            <a:latin typeface="Cambria Math" panose="02040503050406030204" pitchFamily="18" charset="0"/>
                          </a:rPr>
                          <m:t>𝑖𝑛</m:t>
                        </m:r>
                        <m:r>
                          <a:rPr lang="es-ES" sz="2400" i="1">
                            <a:latin typeface="Cambria Math" panose="02040503050406030204" pitchFamily="18" charset="0"/>
                          </a:rPr>
                          <m:t> </m:t>
                        </m:r>
                        <m:r>
                          <a:rPr lang="es-ES" sz="2400" i="1">
                            <a:latin typeface="Cambria Math" panose="02040503050406030204" pitchFamily="18" charset="0"/>
                          </a:rPr>
                          <m:t>𝑖𝑛𝑣𝑒𝑛𝑡𝑜𝑟𝑦</m:t>
                        </m:r>
                      </m:den>
                    </m:f>
                    <m:r>
                      <a:rPr lang="es-E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s-ES" sz="2400" i="1">
                            <a:latin typeface="Cambria Math" panose="02040503050406030204" pitchFamily="18" charset="0"/>
                          </a:rPr>
                          <m:t>$5∗1,000+$4∗2,000+$3∗1,000</m:t>
                        </m:r>
                      </m:num>
                      <m:den>
                        <m:r>
                          <a:rPr lang="es-ES" sz="2400" i="1">
                            <a:latin typeface="Cambria Math" panose="02040503050406030204" pitchFamily="18" charset="0"/>
                          </a:rPr>
                          <m:t>4,000</m:t>
                        </m:r>
                      </m:den>
                    </m:f>
                    <m:r>
                      <a:rPr lang="es-ES" sz="2400" i="1">
                        <a:latin typeface="Cambria Math" panose="02040503050406030204" pitchFamily="18" charset="0"/>
                      </a:rPr>
                      <m:t>=$4</m:t>
                    </m:r>
                  </m:oMath>
                </a14:m>
                <a:r>
                  <a:rPr lang="en-US" sz="2400" dirty="0"/>
                  <a:t> </a:t>
                </a:r>
              </a:p>
            </p:txBody>
          </p:sp>
        </mc:Choice>
        <mc:Fallback xmlns="">
          <p:sp>
            <p:nvSpPr>
              <p:cNvPr id="10" name="TextBox 9">
                <a:extLst>
                  <a:ext uri="{FF2B5EF4-FFF2-40B4-BE49-F238E27FC236}">
                    <a16:creationId xmlns:a16="http://schemas.microsoft.com/office/drawing/2014/main" id="{E8A3BC52-FB74-8640-BBDF-D2726B1D30E1}"/>
                  </a:ext>
                </a:extLst>
              </p:cNvPr>
              <p:cNvSpPr txBox="1">
                <a:spLocks noRot="1" noChangeAspect="1" noMove="1" noResize="1" noEditPoints="1" noAdjustHandles="1" noChangeArrowheads="1" noChangeShapeType="1" noTextEdit="1"/>
              </p:cNvSpPr>
              <p:nvPr/>
            </p:nvSpPr>
            <p:spPr>
              <a:xfrm>
                <a:off x="241717" y="4623388"/>
                <a:ext cx="11306816" cy="670889"/>
              </a:xfrm>
              <a:prstGeom prst="rect">
                <a:avLst/>
              </a:prstGeom>
              <a:blipFill>
                <a:blip r:embed="rId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40E40E-17AF-8445-A996-B8786725DB6C}"/>
                  </a:ext>
                </a:extLst>
              </p:cNvPr>
              <p:cNvSpPr txBox="1"/>
              <p:nvPr/>
            </p:nvSpPr>
            <p:spPr>
              <a:xfrm>
                <a:off x="241717" y="5781864"/>
                <a:ext cx="7818550" cy="830997"/>
              </a:xfrm>
              <a:prstGeom prst="rect">
                <a:avLst/>
              </a:prstGeom>
              <a:noFill/>
            </p:spPr>
            <p:txBody>
              <a:bodyPr wrap="square" rtlCol="0">
                <a:spAutoFit/>
              </a:bodyPr>
              <a:lstStyle/>
              <a:p>
                <a14:m>
                  <m:oMath xmlns:m="http://schemas.openxmlformats.org/officeDocument/2006/math">
                    <m:r>
                      <a:rPr lang="es-ES" sz="2400" i="1" smtClean="0">
                        <a:latin typeface="Cambria Math" panose="02040503050406030204" pitchFamily="18" charset="0"/>
                      </a:rPr>
                      <m:t>𝐼</m:t>
                    </m:r>
                    <m:r>
                      <a:rPr lang="es-ES" sz="2400" b="0" i="1" smtClean="0">
                        <a:latin typeface="Cambria Math" panose="02040503050406030204" pitchFamily="18" charset="0"/>
                      </a:rPr>
                      <m:t>𝑛𝑣𝑒𝑛𝑡𝑜𝑟𝑦</m:t>
                    </m:r>
                    <m:r>
                      <a:rPr lang="es-ES" sz="2400" b="0" i="1" smtClean="0">
                        <a:latin typeface="Cambria Math" panose="02040503050406030204" pitchFamily="18" charset="0"/>
                      </a:rPr>
                      <m:t>:</m:t>
                    </m:r>
                  </m:oMath>
                </a14:m>
                <a:r>
                  <a:rPr lang="en-US" sz="2400" dirty="0"/>
                  <a:t> ($4*1,500)=($6,000)</a:t>
                </a:r>
              </a:p>
              <a:p>
                <a:endParaRPr lang="en-US" sz="2400" dirty="0"/>
              </a:p>
            </p:txBody>
          </p:sp>
        </mc:Choice>
        <mc:Fallback xmlns="">
          <p:sp>
            <p:nvSpPr>
              <p:cNvPr id="14" name="TextBox 13">
                <a:extLst>
                  <a:ext uri="{FF2B5EF4-FFF2-40B4-BE49-F238E27FC236}">
                    <a16:creationId xmlns:a16="http://schemas.microsoft.com/office/drawing/2014/main" id="{FA40E40E-17AF-8445-A996-B8786725DB6C}"/>
                  </a:ext>
                </a:extLst>
              </p:cNvPr>
              <p:cNvSpPr txBox="1">
                <a:spLocks noRot="1" noChangeAspect="1" noMove="1" noResize="1" noEditPoints="1" noAdjustHandles="1" noChangeArrowheads="1" noChangeShapeType="1" noTextEdit="1"/>
              </p:cNvSpPr>
              <p:nvPr/>
            </p:nvSpPr>
            <p:spPr>
              <a:xfrm>
                <a:off x="241717" y="5781864"/>
                <a:ext cx="7818550" cy="830997"/>
              </a:xfrm>
              <a:prstGeom prst="rect">
                <a:avLst/>
              </a:prstGeom>
              <a:blipFill>
                <a:blip r:embed="rId4"/>
                <a:stretch>
                  <a:fillRect l="-162" t="-2985"/>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8051F768-E042-4E80-A6AF-E7C4D8DF7D94}"/>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5A2AE76-AC03-40D9-AB1D-7BEAE11FAED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 - Inventory</a:t>
            </a:r>
          </a:p>
        </p:txBody>
      </p:sp>
    </p:spTree>
    <p:extLst>
      <p:ext uri="{BB962C8B-B14F-4D97-AF65-F5344CB8AC3E}">
        <p14:creationId xmlns:p14="http://schemas.microsoft.com/office/powerpoint/2010/main" val="109496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C4F5-4DEF-9249-9C7A-9775BD448630}"/>
              </a:ext>
            </a:extLst>
          </p:cNvPr>
          <p:cNvSpPr>
            <a:spLocks noGrp="1"/>
          </p:cNvSpPr>
          <p:nvPr>
            <p:ph type="title"/>
          </p:nvPr>
        </p:nvSpPr>
        <p:spPr>
          <a:xfrm>
            <a:off x="478436" y="280546"/>
            <a:ext cx="10515600" cy="429354"/>
          </a:xfrm>
        </p:spPr>
        <p:txBody>
          <a:bodyPr>
            <a:normAutofit fontScale="90000"/>
          </a:bodyPr>
          <a:lstStyle/>
          <a:p>
            <a:r>
              <a:rPr lang="en-US" sz="4900" b="1" dirty="0">
                <a:solidFill>
                  <a:srgbClr val="8C0000"/>
                </a:solidFill>
              </a:rPr>
              <a:t>Example II - Inventory</a:t>
            </a:r>
            <a:endParaRPr lang="en-US" b="1" dirty="0">
              <a:solidFill>
                <a:srgbClr val="8C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F340-5DD1-774B-8EF9-0109A684F52F}"/>
                  </a:ext>
                </a:extLst>
              </p:cNvPr>
              <p:cNvSpPr>
                <a:spLocks noGrp="1"/>
              </p:cNvSpPr>
              <p:nvPr>
                <p:ph idx="1"/>
              </p:nvPr>
            </p:nvSpPr>
            <p:spPr>
              <a:xfrm>
                <a:off x="241717" y="1606109"/>
                <a:ext cx="11708566" cy="5318324"/>
              </a:xfrm>
            </p:spPr>
            <p:txBody>
              <a:bodyPr/>
              <a:lstStyle/>
              <a:p>
                <a:pPr marL="0" indent="0" algn="ctr">
                  <a:buNone/>
                </a:pPr>
                <a:r>
                  <a:rPr lang="en-US" dirty="0">
                    <a:latin typeface="Candara" panose="020E0502030303020204" pitchFamily="34" charset="0"/>
                  </a:rPr>
                  <a:t>Jan. 3: bought 1,000 units at $5 a piece</a:t>
                </a:r>
              </a:p>
              <a:p>
                <a:pPr marL="0" indent="0" algn="ctr">
                  <a:buNone/>
                </a:pPr>
                <a:r>
                  <a:rPr lang="en-US" dirty="0">
                    <a:latin typeface="Candara" panose="020E0502030303020204" pitchFamily="34" charset="0"/>
                  </a:rPr>
                  <a:t>Jan. 10: bought 2,000 units at $4 a piece</a:t>
                </a:r>
              </a:p>
              <a:p>
                <a:pPr marL="0" indent="0" algn="ctr">
                  <a:buNone/>
                </a:pPr>
                <a:r>
                  <a:rPr lang="en-US" dirty="0">
                    <a:latin typeface="Candara" panose="020E0502030303020204" pitchFamily="34" charset="0"/>
                  </a:rPr>
                  <a:t>Jan. 15: bought 1,000 units at $3 a piece</a:t>
                </a:r>
              </a:p>
              <a:p>
                <a:pPr marL="0" indent="0" algn="ctr">
                  <a:buNone/>
                </a:pPr>
                <a:r>
                  <a:rPr lang="en-US" b="1" dirty="0">
                    <a:latin typeface="Candara" panose="020E0502030303020204" pitchFamily="34" charset="0"/>
                  </a:rPr>
                  <a:t>Feb. 22: sold 1,500 items at $10 a piece and paid in cash</a:t>
                </a:r>
              </a:p>
              <a:p>
                <a:pPr marL="0" indent="0">
                  <a:buNone/>
                </a:pPr>
                <a:r>
                  <a:rPr lang="en-US" b="1" dirty="0">
                    <a:latin typeface="Candara" panose="020E0502030303020204" pitchFamily="34" charset="0"/>
                  </a:rPr>
                  <a:t>FIFO</a:t>
                </a:r>
              </a:p>
              <a:p>
                <a:pPr marL="0" indent="0">
                  <a:buNone/>
                </a:pPr>
                <a:r>
                  <a:rPr lang="en-US" dirty="0">
                    <a:latin typeface="Candara" panose="020E0502030303020204" pitchFamily="34" charset="0"/>
                  </a:rPr>
                  <a:t>Inventory: </a:t>
                </a:r>
                <a14:m>
                  <m:oMath xmlns:m="http://schemas.openxmlformats.org/officeDocument/2006/math">
                    <m:r>
                      <a:rPr lang="es-ES">
                        <a:latin typeface="Cambria Math" panose="02040503050406030204" pitchFamily="18" charset="0"/>
                      </a:rPr>
                      <m:t>(</m:t>
                    </m:r>
                    <m:r>
                      <a:rPr lang="es-ES" i="1">
                        <a:latin typeface="Cambria Math" panose="02040503050406030204" pitchFamily="18" charset="0"/>
                      </a:rPr>
                      <m:t>$5∗1,000)+($4∗500)</m:t>
                    </m:r>
                  </m:oMath>
                </a14:m>
                <a:r>
                  <a:rPr lang="en-US" dirty="0">
                    <a:latin typeface="Candara" panose="020E0502030303020204" pitchFamily="34" charset="0"/>
                  </a:rPr>
                  <a:t>= ($7,000)</a:t>
                </a:r>
              </a:p>
              <a:p>
                <a:pPr marL="0" indent="0">
                  <a:buNone/>
                </a:pPr>
                <a:endParaRPr lang="en-US" b="1"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C7CDF340-5DD1-774B-8EF9-0109A684F52F}"/>
                  </a:ext>
                </a:extLst>
              </p:cNvPr>
              <p:cNvSpPr>
                <a:spLocks noGrp="1" noRot="1" noChangeAspect="1" noMove="1" noResize="1" noEditPoints="1" noAdjustHandles="1" noChangeArrowheads="1" noChangeShapeType="1" noTextEdit="1"/>
              </p:cNvSpPr>
              <p:nvPr>
                <p:ph idx="1"/>
              </p:nvPr>
            </p:nvSpPr>
            <p:spPr>
              <a:xfrm>
                <a:off x="241717" y="1606109"/>
                <a:ext cx="11708566" cy="5318324"/>
              </a:xfrm>
              <a:blipFill>
                <a:blip r:embed="rId3"/>
                <a:stretch>
                  <a:fillRect l="-1094" t="-183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E0747C0-6C49-0243-B817-F3478FDD0604}"/>
              </a:ext>
            </a:extLst>
          </p:cNvPr>
          <p:cNvSpPr>
            <a:spLocks noGrp="1"/>
          </p:cNvSpPr>
          <p:nvPr>
            <p:ph type="sldNum" sz="quarter" idx="12"/>
          </p:nvPr>
        </p:nvSpPr>
        <p:spPr/>
        <p:txBody>
          <a:bodyPr/>
          <a:lstStyle/>
          <a:p>
            <a:fld id="{D66BE0F5-7105-7347-B50A-E9382AFF35F2}" type="slidenum">
              <a:rPr lang="en-US" smtClean="0"/>
              <a:t>22</a:t>
            </a:fld>
            <a:endParaRPr lang="en-US"/>
          </a:p>
        </p:txBody>
      </p:sp>
      <p:sp>
        <p:nvSpPr>
          <p:cNvPr id="6" name="Rectangle 5">
            <a:extLst>
              <a:ext uri="{FF2B5EF4-FFF2-40B4-BE49-F238E27FC236}">
                <a16:creationId xmlns:a16="http://schemas.microsoft.com/office/drawing/2014/main" id="{08A17B20-CF45-47F7-874D-2974ACBC0653}"/>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D23AFB6-A313-466E-B825-66D37B9E79AE}"/>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 - Inventory</a:t>
            </a:r>
          </a:p>
        </p:txBody>
      </p:sp>
    </p:spTree>
    <p:extLst>
      <p:ext uri="{BB962C8B-B14F-4D97-AF65-F5344CB8AC3E}">
        <p14:creationId xmlns:p14="http://schemas.microsoft.com/office/powerpoint/2010/main" val="95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C4F5-4DEF-9249-9C7A-9775BD448630}"/>
              </a:ext>
            </a:extLst>
          </p:cNvPr>
          <p:cNvSpPr>
            <a:spLocks noGrp="1"/>
          </p:cNvSpPr>
          <p:nvPr>
            <p:ph type="title"/>
          </p:nvPr>
        </p:nvSpPr>
        <p:spPr>
          <a:xfrm>
            <a:off x="478436" y="280546"/>
            <a:ext cx="10515600" cy="429354"/>
          </a:xfrm>
        </p:spPr>
        <p:txBody>
          <a:bodyPr>
            <a:normAutofit fontScale="90000"/>
          </a:bodyPr>
          <a:lstStyle/>
          <a:p>
            <a:r>
              <a:rPr lang="en-US" sz="4900" b="1" dirty="0">
                <a:solidFill>
                  <a:srgbClr val="8C0000"/>
                </a:solidFill>
              </a:rPr>
              <a:t>Example II - Inventory</a:t>
            </a:r>
            <a:endParaRPr lang="en-US" b="1" dirty="0">
              <a:solidFill>
                <a:srgbClr val="8C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F340-5DD1-774B-8EF9-0109A684F52F}"/>
                  </a:ext>
                </a:extLst>
              </p:cNvPr>
              <p:cNvSpPr>
                <a:spLocks noGrp="1"/>
              </p:cNvSpPr>
              <p:nvPr>
                <p:ph idx="1"/>
              </p:nvPr>
            </p:nvSpPr>
            <p:spPr>
              <a:xfrm>
                <a:off x="241717" y="1606109"/>
                <a:ext cx="11708566" cy="4337492"/>
              </a:xfrm>
            </p:spPr>
            <p:txBody>
              <a:bodyPr/>
              <a:lstStyle/>
              <a:p>
                <a:pPr marL="0" indent="0" algn="ctr">
                  <a:buNone/>
                </a:pPr>
                <a:r>
                  <a:rPr lang="en-US" dirty="0">
                    <a:latin typeface="Candara" panose="020E0502030303020204" pitchFamily="34" charset="0"/>
                  </a:rPr>
                  <a:t>Jan. 3: bought 1,000 units at $5 a piece</a:t>
                </a:r>
              </a:p>
              <a:p>
                <a:pPr marL="0" indent="0" algn="ctr">
                  <a:buNone/>
                </a:pPr>
                <a:r>
                  <a:rPr lang="en-US" dirty="0">
                    <a:latin typeface="Candara" panose="020E0502030303020204" pitchFamily="34" charset="0"/>
                  </a:rPr>
                  <a:t>Jan. 10: bought 2,000 units at $4 a piece</a:t>
                </a:r>
              </a:p>
              <a:p>
                <a:pPr marL="0" indent="0" algn="ctr">
                  <a:buNone/>
                </a:pPr>
                <a:r>
                  <a:rPr lang="en-US" dirty="0">
                    <a:latin typeface="Candara" panose="020E0502030303020204" pitchFamily="34" charset="0"/>
                  </a:rPr>
                  <a:t>Jan. 15: bought 1,000 units at $3 a piece</a:t>
                </a:r>
              </a:p>
              <a:p>
                <a:pPr marL="0" indent="0" algn="ctr">
                  <a:buNone/>
                </a:pPr>
                <a:r>
                  <a:rPr lang="en-US" b="1" dirty="0">
                    <a:latin typeface="Candara" panose="020E0502030303020204" pitchFamily="34" charset="0"/>
                  </a:rPr>
                  <a:t>Feb. 22: sold 1,500 items at $10 a piece and paid in cash</a:t>
                </a:r>
              </a:p>
              <a:p>
                <a:pPr marL="0" indent="0">
                  <a:buNone/>
                </a:pPr>
                <a:r>
                  <a:rPr lang="en-US" b="1" dirty="0">
                    <a:latin typeface="Candara" panose="020E0502030303020204" pitchFamily="34" charset="0"/>
                  </a:rPr>
                  <a:t>LIFO</a:t>
                </a:r>
              </a:p>
              <a:p>
                <a:pPr marL="0" indent="0">
                  <a:buNone/>
                </a:pPr>
                <a:r>
                  <a:rPr lang="en-US" dirty="0">
                    <a:latin typeface="Candara" panose="020E0502030303020204" pitchFamily="34" charset="0"/>
                  </a:rPr>
                  <a:t>→ Inventory: </a:t>
                </a:r>
                <a14:m>
                  <m:oMath xmlns:m="http://schemas.openxmlformats.org/officeDocument/2006/math">
                    <m:r>
                      <a:rPr lang="es-ES">
                        <a:latin typeface="Cambria Math" panose="02040503050406030204" pitchFamily="18" charset="0"/>
                      </a:rPr>
                      <m:t>(</m:t>
                    </m:r>
                    <m:r>
                      <a:rPr lang="es-ES" i="1">
                        <a:latin typeface="Cambria Math" panose="02040503050406030204" pitchFamily="18" charset="0"/>
                      </a:rPr>
                      <m:t>$3∗1,000)+($4∗500)</m:t>
                    </m:r>
                  </m:oMath>
                </a14:m>
                <a:r>
                  <a:rPr lang="en-US" dirty="0">
                    <a:latin typeface="Candara" panose="020E0502030303020204" pitchFamily="34" charset="0"/>
                  </a:rPr>
                  <a:t>= ($5,000)</a:t>
                </a:r>
              </a:p>
              <a:p>
                <a:pPr marL="0" indent="0">
                  <a:buNone/>
                </a:pPr>
                <a:endParaRPr lang="en-US" b="1"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C7CDF340-5DD1-774B-8EF9-0109A684F52F}"/>
                  </a:ext>
                </a:extLst>
              </p:cNvPr>
              <p:cNvSpPr>
                <a:spLocks noGrp="1" noRot="1" noChangeAspect="1" noMove="1" noResize="1" noEditPoints="1" noAdjustHandles="1" noChangeArrowheads="1" noChangeShapeType="1" noTextEdit="1"/>
              </p:cNvSpPr>
              <p:nvPr>
                <p:ph idx="1"/>
              </p:nvPr>
            </p:nvSpPr>
            <p:spPr>
              <a:xfrm>
                <a:off x="241717" y="1606109"/>
                <a:ext cx="11708566" cy="4337492"/>
              </a:xfrm>
              <a:blipFill>
                <a:blip r:embed="rId3"/>
                <a:stretch>
                  <a:fillRect l="-1094" t="-224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E0747C0-6C49-0243-B817-F3478FDD0604}"/>
              </a:ext>
            </a:extLst>
          </p:cNvPr>
          <p:cNvSpPr>
            <a:spLocks noGrp="1"/>
          </p:cNvSpPr>
          <p:nvPr>
            <p:ph type="sldNum" sz="quarter" idx="12"/>
          </p:nvPr>
        </p:nvSpPr>
        <p:spPr/>
        <p:txBody>
          <a:bodyPr/>
          <a:lstStyle/>
          <a:p>
            <a:fld id="{D66BE0F5-7105-7347-B50A-E9382AFF35F2}" type="slidenum">
              <a:rPr lang="en-US" smtClean="0"/>
              <a:t>23</a:t>
            </a:fld>
            <a:endParaRPr lang="en-US"/>
          </a:p>
        </p:txBody>
      </p:sp>
      <p:sp>
        <p:nvSpPr>
          <p:cNvPr id="6" name="Rectangle 5">
            <a:extLst>
              <a:ext uri="{FF2B5EF4-FFF2-40B4-BE49-F238E27FC236}">
                <a16:creationId xmlns:a16="http://schemas.microsoft.com/office/drawing/2014/main" id="{1D51D261-BCAE-4351-9565-AFA7B239A915}"/>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3C2E4D3-7873-4F5B-B380-65EF84ED8ADD}"/>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 - Inventory</a:t>
            </a:r>
          </a:p>
        </p:txBody>
      </p:sp>
    </p:spTree>
    <p:extLst>
      <p:ext uri="{BB962C8B-B14F-4D97-AF65-F5344CB8AC3E}">
        <p14:creationId xmlns:p14="http://schemas.microsoft.com/office/powerpoint/2010/main" val="66615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4FE0-3D05-874F-98DD-2C20FD33A394}"/>
              </a:ext>
            </a:extLst>
          </p:cNvPr>
          <p:cNvSpPr>
            <a:spLocks noGrp="1"/>
          </p:cNvSpPr>
          <p:nvPr>
            <p:ph type="title"/>
          </p:nvPr>
        </p:nvSpPr>
        <p:spPr>
          <a:xfrm>
            <a:off x="365757" y="365125"/>
            <a:ext cx="10988043" cy="1325563"/>
          </a:xfrm>
        </p:spPr>
        <p:txBody>
          <a:bodyPr/>
          <a:lstStyle/>
          <a:p>
            <a:r>
              <a:rPr lang="en-US" b="1" dirty="0">
                <a:solidFill>
                  <a:srgbClr val="8C0000"/>
                </a:solidFill>
              </a:rPr>
              <a:t>Example II - Inventory</a:t>
            </a:r>
          </a:p>
        </p:txBody>
      </p:sp>
      <p:graphicFrame>
        <p:nvGraphicFramePr>
          <p:cNvPr id="4" name="Content Placeholder 3">
            <a:extLst>
              <a:ext uri="{FF2B5EF4-FFF2-40B4-BE49-F238E27FC236}">
                <a16:creationId xmlns:a16="http://schemas.microsoft.com/office/drawing/2014/main" id="{58CB4AF2-509D-C941-9CDE-FC8306A6146D}"/>
              </a:ext>
            </a:extLst>
          </p:cNvPr>
          <p:cNvGraphicFramePr>
            <a:graphicFrameLocks noGrp="1"/>
          </p:cNvGraphicFramePr>
          <p:nvPr>
            <p:ph idx="1"/>
            <p:extLst>
              <p:ext uri="{D42A27DB-BD31-4B8C-83A1-F6EECF244321}">
                <p14:modId xmlns:p14="http://schemas.microsoft.com/office/powerpoint/2010/main" val="2457728783"/>
              </p:ext>
            </p:extLst>
          </p:nvPr>
        </p:nvGraphicFramePr>
        <p:xfrm>
          <a:off x="365760" y="2384424"/>
          <a:ext cx="11648438" cy="3657600"/>
        </p:xfrm>
        <a:graphic>
          <a:graphicData uri="http://schemas.openxmlformats.org/drawingml/2006/table">
            <a:tbl>
              <a:tblPr firstRow="1" bandRow="1">
                <a:tableStyleId>{F5AB1C69-6EDB-4FF4-983F-18BD219EF322}</a:tableStyleId>
              </a:tblPr>
              <a:tblGrid>
                <a:gridCol w="1732666">
                  <a:extLst>
                    <a:ext uri="{9D8B030D-6E8A-4147-A177-3AD203B41FA5}">
                      <a16:colId xmlns:a16="http://schemas.microsoft.com/office/drawing/2014/main" val="1309978923"/>
                    </a:ext>
                  </a:extLst>
                </a:gridCol>
                <a:gridCol w="1459623">
                  <a:extLst>
                    <a:ext uri="{9D8B030D-6E8A-4147-A177-3AD203B41FA5}">
                      <a16:colId xmlns:a16="http://schemas.microsoft.com/office/drawing/2014/main" val="3572647213"/>
                    </a:ext>
                  </a:extLst>
                </a:gridCol>
                <a:gridCol w="1902428">
                  <a:extLst>
                    <a:ext uri="{9D8B030D-6E8A-4147-A177-3AD203B41FA5}">
                      <a16:colId xmlns:a16="http://schemas.microsoft.com/office/drawing/2014/main" val="1850214296"/>
                    </a:ext>
                  </a:extLst>
                </a:gridCol>
                <a:gridCol w="384770">
                  <a:extLst>
                    <a:ext uri="{9D8B030D-6E8A-4147-A177-3AD203B41FA5}">
                      <a16:colId xmlns:a16="http://schemas.microsoft.com/office/drawing/2014/main" val="3348137929"/>
                    </a:ext>
                  </a:extLst>
                </a:gridCol>
                <a:gridCol w="1465125">
                  <a:extLst>
                    <a:ext uri="{9D8B030D-6E8A-4147-A177-3AD203B41FA5}">
                      <a16:colId xmlns:a16="http://schemas.microsoft.com/office/drawing/2014/main" val="2247688"/>
                    </a:ext>
                  </a:extLst>
                </a:gridCol>
                <a:gridCol w="383487">
                  <a:extLst>
                    <a:ext uri="{9D8B030D-6E8A-4147-A177-3AD203B41FA5}">
                      <a16:colId xmlns:a16="http://schemas.microsoft.com/office/drawing/2014/main" val="2212843073"/>
                    </a:ext>
                  </a:extLst>
                </a:gridCol>
                <a:gridCol w="2178908">
                  <a:extLst>
                    <a:ext uri="{9D8B030D-6E8A-4147-A177-3AD203B41FA5}">
                      <a16:colId xmlns:a16="http://schemas.microsoft.com/office/drawing/2014/main" val="2416371933"/>
                    </a:ext>
                  </a:extLst>
                </a:gridCol>
                <a:gridCol w="2141431">
                  <a:extLst>
                    <a:ext uri="{9D8B030D-6E8A-4147-A177-3AD203B41FA5}">
                      <a16:colId xmlns:a16="http://schemas.microsoft.com/office/drawing/2014/main" val="3838902842"/>
                    </a:ext>
                  </a:extLst>
                </a:gridCol>
              </a:tblGrid>
              <a:tr h="387668">
                <a:tc>
                  <a:txBody>
                    <a:bodyPr/>
                    <a:lstStyle/>
                    <a:p>
                      <a:pPr algn="ctr"/>
                      <a:r>
                        <a:rPr lang="en-US" sz="2400" b="1" dirty="0">
                          <a:solidFill>
                            <a:schemeClr val="tx1"/>
                          </a:solidFill>
                          <a:latin typeface="Candara" panose="020E0502030303020204" pitchFamily="34" charset="0"/>
                        </a:rPr>
                        <a:t>Approach</a:t>
                      </a:r>
                    </a:p>
                  </a:txBody>
                  <a:tcPr/>
                </a:tc>
                <a:tc gridSpan="2">
                  <a:txBody>
                    <a:bodyPr/>
                    <a:lstStyle/>
                    <a:p>
                      <a:pPr algn="ctr"/>
                      <a:r>
                        <a:rPr lang="en-US" sz="2400" b="1" dirty="0">
                          <a:solidFill>
                            <a:schemeClr val="tx1"/>
                          </a:solidFill>
                          <a:latin typeface="Candara" panose="020E0502030303020204" pitchFamily="34" charset="0"/>
                        </a:rPr>
                        <a:t>Assets</a:t>
                      </a:r>
                    </a:p>
                  </a:txBody>
                  <a:tcPr/>
                </a:tc>
                <a:tc hMerge="1">
                  <a:txBody>
                    <a:bodyPr/>
                    <a:lstStyle/>
                    <a:p>
                      <a:pPr algn="ctr"/>
                      <a:endParaRPr lang="en-US" sz="2400" b="1" dirty="0">
                        <a:solidFill>
                          <a:schemeClr val="tx1"/>
                        </a:solidFill>
                      </a:endParaRPr>
                    </a:p>
                  </a:txBody>
                  <a:tcPr/>
                </a:tc>
                <a:tc>
                  <a:txBody>
                    <a:bodyPr/>
                    <a:lstStyle/>
                    <a:p>
                      <a:pPr algn="ctr"/>
                      <a:r>
                        <a:rPr lang="en-US" sz="2400" b="1" dirty="0">
                          <a:solidFill>
                            <a:schemeClr val="tx1"/>
                          </a:solidFill>
                          <a:latin typeface="Candara" panose="020E0502030303020204" pitchFamily="34" charset="0"/>
                        </a:rPr>
                        <a:t>=</a:t>
                      </a:r>
                    </a:p>
                  </a:txBody>
                  <a:tcPr/>
                </a:tc>
                <a:tc>
                  <a:txBody>
                    <a:bodyPr/>
                    <a:lstStyle/>
                    <a:p>
                      <a:pPr algn="ctr"/>
                      <a:r>
                        <a:rPr lang="en-US" sz="2400" b="1" dirty="0">
                          <a:solidFill>
                            <a:schemeClr val="tx1"/>
                          </a:solidFill>
                          <a:latin typeface="Candara" panose="020E0502030303020204" pitchFamily="34" charset="0"/>
                        </a:rPr>
                        <a:t>Liabilities</a:t>
                      </a:r>
                    </a:p>
                  </a:txBody>
                  <a:tcPr/>
                </a:tc>
                <a:tc>
                  <a:txBody>
                    <a:bodyPr/>
                    <a:lstStyle/>
                    <a:p>
                      <a:pPr algn="ctr"/>
                      <a:r>
                        <a:rPr lang="en-US" sz="2400" b="1" dirty="0">
                          <a:solidFill>
                            <a:schemeClr val="tx1"/>
                          </a:solidFill>
                          <a:latin typeface="Candara" panose="020E0502030303020204" pitchFamily="34" charset="0"/>
                        </a:rPr>
                        <a:t>+</a:t>
                      </a:r>
                    </a:p>
                  </a:txBody>
                  <a:tcPr/>
                </a:tc>
                <a:tc gridSpan="2">
                  <a:txBody>
                    <a:bodyPr/>
                    <a:lstStyle/>
                    <a:p>
                      <a:pPr algn="ctr"/>
                      <a:r>
                        <a:rPr lang="en-US" sz="2400" b="1" dirty="0">
                          <a:solidFill>
                            <a:schemeClr val="tx1"/>
                          </a:solidFill>
                          <a:latin typeface="Candara" panose="020E0502030303020204" pitchFamily="34" charset="0"/>
                        </a:rPr>
                        <a:t>Net Assets</a:t>
                      </a:r>
                    </a:p>
                  </a:txBody>
                  <a:tcPr/>
                </a:tc>
                <a:tc hMerge="1">
                  <a:txBody>
                    <a:bodyPr/>
                    <a:lstStyle/>
                    <a:p>
                      <a:pPr algn="ctr"/>
                      <a:endParaRPr lang="en-US" sz="2400" b="1" dirty="0">
                        <a:solidFill>
                          <a:schemeClr val="tx1"/>
                        </a:solidFill>
                      </a:endParaRPr>
                    </a:p>
                  </a:txBody>
                  <a:tcPr/>
                </a:tc>
                <a:extLst>
                  <a:ext uri="{0D108BD9-81ED-4DB2-BD59-A6C34878D82A}">
                    <a16:rowId xmlns:a16="http://schemas.microsoft.com/office/drawing/2014/main" val="4205837618"/>
                  </a:ext>
                </a:extLst>
              </a:tr>
              <a:tr h="387668">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1848837987"/>
                  </a:ext>
                </a:extLst>
              </a:tr>
              <a:tr h="387668">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Weighted Average</a:t>
                      </a: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872617141"/>
                  </a:ext>
                </a:extLst>
              </a:tr>
              <a:tr h="387668">
                <a:tc vMerge="1">
                  <a:txBody>
                    <a:bodyPr/>
                    <a:lstStyle/>
                    <a:p>
                      <a:pPr algn="ctr"/>
                      <a:endParaRPr lang="en-US" sz="2400" dirty="0"/>
                    </a:p>
                  </a:txBody>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38976"/>
                  </a:ext>
                </a:extLst>
              </a:tr>
              <a:tr h="387668">
                <a:tc rowSpan="2">
                  <a:txBody>
                    <a:bodyPr/>
                    <a:lstStyle/>
                    <a:p>
                      <a:pPr algn="ctr"/>
                      <a:r>
                        <a:rPr lang="en-US" sz="2400" dirty="0">
                          <a:latin typeface="Candara" panose="020E0502030303020204" pitchFamily="34" charset="0"/>
                        </a:rPr>
                        <a:t>FIFO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54226073"/>
                  </a:ext>
                </a:extLst>
              </a:tr>
              <a:tr h="387668">
                <a:tc vMerge="1">
                  <a:txBody>
                    <a:bodyPr/>
                    <a:lstStyle/>
                    <a:p>
                      <a:pPr algn="ctr"/>
                      <a:endParaRPr lang="en-US" sz="2400" dirty="0"/>
                    </a:p>
                  </a:txBody>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818725"/>
                  </a:ext>
                </a:extLst>
              </a:tr>
              <a:tr h="387668">
                <a:tc rowSpan="2">
                  <a:txBody>
                    <a:bodyPr/>
                    <a:lstStyle/>
                    <a:p>
                      <a:pPr algn="ctr"/>
                      <a:r>
                        <a:rPr lang="en-US" sz="2400" dirty="0">
                          <a:latin typeface="Candara" panose="020E0502030303020204" pitchFamily="34" charset="0"/>
                        </a:rPr>
                        <a:t>LIFO</a:t>
                      </a: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897421"/>
                  </a:ext>
                </a:extLst>
              </a:tr>
              <a:tr h="387668">
                <a:tc vMerge="1">
                  <a:txBody>
                    <a:bodyPr/>
                    <a:lstStyle/>
                    <a:p>
                      <a:pPr algn="ctr"/>
                      <a:endParaRPr lang="en-US" sz="2400" dirty="0"/>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4148470657"/>
                  </a:ext>
                </a:extLst>
              </a:tr>
            </a:tbl>
          </a:graphicData>
        </a:graphic>
      </p:graphicFrame>
      <p:sp>
        <p:nvSpPr>
          <p:cNvPr id="5" name="Slide Number Placeholder 4">
            <a:extLst>
              <a:ext uri="{FF2B5EF4-FFF2-40B4-BE49-F238E27FC236}">
                <a16:creationId xmlns:a16="http://schemas.microsoft.com/office/drawing/2014/main" id="{9980B512-D79D-5C46-B9CF-27CE0D1F7E21}"/>
              </a:ext>
            </a:extLst>
          </p:cNvPr>
          <p:cNvSpPr>
            <a:spLocks noGrp="1"/>
          </p:cNvSpPr>
          <p:nvPr>
            <p:ph type="sldNum" sz="quarter" idx="12"/>
          </p:nvPr>
        </p:nvSpPr>
        <p:spPr/>
        <p:txBody>
          <a:bodyPr/>
          <a:lstStyle/>
          <a:p>
            <a:fld id="{D66BE0F5-7105-7347-B50A-E9382AFF35F2}" type="slidenum">
              <a:rPr lang="en-US" smtClean="0"/>
              <a:t>24</a:t>
            </a:fld>
            <a:endParaRPr lang="en-US" dirty="0"/>
          </a:p>
        </p:txBody>
      </p:sp>
      <p:sp>
        <p:nvSpPr>
          <p:cNvPr id="3" name="Rectangle 2">
            <a:extLst>
              <a:ext uri="{FF2B5EF4-FFF2-40B4-BE49-F238E27FC236}">
                <a16:creationId xmlns:a16="http://schemas.microsoft.com/office/drawing/2014/main" id="{75FEDFC7-A5E7-B547-A783-CC08CBEFD163}"/>
              </a:ext>
            </a:extLst>
          </p:cNvPr>
          <p:cNvSpPr/>
          <p:nvPr/>
        </p:nvSpPr>
        <p:spPr>
          <a:xfrm>
            <a:off x="1774212" y="1374776"/>
            <a:ext cx="8498801" cy="523220"/>
          </a:xfrm>
          <a:prstGeom prst="rect">
            <a:avLst/>
          </a:prstGeom>
        </p:spPr>
        <p:txBody>
          <a:bodyPr wrap="none">
            <a:spAutoFit/>
          </a:bodyPr>
          <a:lstStyle/>
          <a:p>
            <a:pPr algn="ctr"/>
            <a:r>
              <a:rPr lang="en-US" sz="2800" b="1" dirty="0">
                <a:latin typeface="Candara" panose="020E0502030303020204" pitchFamily="34" charset="0"/>
              </a:rPr>
              <a:t>Feb. 22: sold 1,500 items at $10 a piece and paid in cash</a:t>
            </a:r>
          </a:p>
        </p:txBody>
      </p:sp>
      <p:sp>
        <p:nvSpPr>
          <p:cNvPr id="7" name="TextBox 6">
            <a:extLst>
              <a:ext uri="{FF2B5EF4-FFF2-40B4-BE49-F238E27FC236}">
                <a16:creationId xmlns:a16="http://schemas.microsoft.com/office/drawing/2014/main" id="{F63D19BB-CD62-C947-9D6E-4AAC0E38F26B}"/>
              </a:ext>
            </a:extLst>
          </p:cNvPr>
          <p:cNvSpPr txBox="1"/>
          <p:nvPr/>
        </p:nvSpPr>
        <p:spPr>
          <a:xfrm>
            <a:off x="2335529" y="2818617"/>
            <a:ext cx="1566333" cy="461665"/>
          </a:xfrm>
          <a:prstGeom prst="rect">
            <a:avLst/>
          </a:prstGeom>
          <a:noFill/>
        </p:spPr>
        <p:txBody>
          <a:bodyPr wrap="square" rtlCol="0">
            <a:spAutoFit/>
          </a:bodyPr>
          <a:lstStyle/>
          <a:p>
            <a:r>
              <a:rPr lang="en-US" sz="2400" dirty="0">
                <a:latin typeface="Candara" panose="020E0502030303020204" pitchFamily="34" charset="0"/>
              </a:rPr>
              <a:t>Cash</a:t>
            </a:r>
          </a:p>
        </p:txBody>
      </p:sp>
      <p:sp>
        <p:nvSpPr>
          <p:cNvPr id="8" name="TextBox 7">
            <a:extLst>
              <a:ext uri="{FF2B5EF4-FFF2-40B4-BE49-F238E27FC236}">
                <a16:creationId xmlns:a16="http://schemas.microsoft.com/office/drawing/2014/main" id="{60050E74-9DBD-5841-B63B-D9405EFD8DB4}"/>
              </a:ext>
            </a:extLst>
          </p:cNvPr>
          <p:cNvSpPr txBox="1"/>
          <p:nvPr/>
        </p:nvSpPr>
        <p:spPr>
          <a:xfrm>
            <a:off x="3763433" y="2865322"/>
            <a:ext cx="1566333" cy="461665"/>
          </a:xfrm>
          <a:prstGeom prst="rect">
            <a:avLst/>
          </a:prstGeom>
          <a:noFill/>
        </p:spPr>
        <p:txBody>
          <a:bodyPr wrap="square" rtlCol="0">
            <a:spAutoFit/>
          </a:bodyPr>
          <a:lstStyle/>
          <a:p>
            <a:r>
              <a:rPr lang="en-US" sz="2400" dirty="0">
                <a:latin typeface="Candara" panose="020E0502030303020204" pitchFamily="34" charset="0"/>
              </a:rPr>
              <a:t>Inventory</a:t>
            </a:r>
          </a:p>
        </p:txBody>
      </p:sp>
      <p:sp>
        <p:nvSpPr>
          <p:cNvPr id="9" name="TextBox 8">
            <a:extLst>
              <a:ext uri="{FF2B5EF4-FFF2-40B4-BE49-F238E27FC236}">
                <a16:creationId xmlns:a16="http://schemas.microsoft.com/office/drawing/2014/main" id="{B7F19A36-B99F-FE40-8650-C5DA5C68D0CB}"/>
              </a:ext>
            </a:extLst>
          </p:cNvPr>
          <p:cNvSpPr txBox="1"/>
          <p:nvPr/>
        </p:nvSpPr>
        <p:spPr>
          <a:xfrm>
            <a:off x="7827433" y="2809537"/>
            <a:ext cx="1566333" cy="461665"/>
          </a:xfrm>
          <a:prstGeom prst="rect">
            <a:avLst/>
          </a:prstGeom>
          <a:noFill/>
        </p:spPr>
        <p:txBody>
          <a:bodyPr wrap="square" rtlCol="0">
            <a:spAutoFit/>
          </a:bodyPr>
          <a:lstStyle/>
          <a:p>
            <a:r>
              <a:rPr lang="en-US" sz="2400" dirty="0">
                <a:latin typeface="Candara" panose="020E0502030303020204" pitchFamily="34" charset="0"/>
              </a:rPr>
              <a:t>Revenues</a:t>
            </a:r>
          </a:p>
        </p:txBody>
      </p:sp>
      <p:sp>
        <p:nvSpPr>
          <p:cNvPr id="10" name="TextBox 9">
            <a:extLst>
              <a:ext uri="{FF2B5EF4-FFF2-40B4-BE49-F238E27FC236}">
                <a16:creationId xmlns:a16="http://schemas.microsoft.com/office/drawing/2014/main" id="{84F51DBC-1C94-3340-B49A-356B4845D577}"/>
              </a:ext>
            </a:extLst>
          </p:cNvPr>
          <p:cNvSpPr txBox="1"/>
          <p:nvPr/>
        </p:nvSpPr>
        <p:spPr>
          <a:xfrm>
            <a:off x="9872133" y="2809537"/>
            <a:ext cx="2396067" cy="461665"/>
          </a:xfrm>
          <a:prstGeom prst="rect">
            <a:avLst/>
          </a:prstGeom>
          <a:noFill/>
        </p:spPr>
        <p:txBody>
          <a:bodyPr wrap="square" rtlCol="0">
            <a:spAutoFit/>
          </a:bodyPr>
          <a:lstStyle/>
          <a:p>
            <a:r>
              <a:rPr lang="en-US" sz="2400" dirty="0">
                <a:latin typeface="Candara" panose="020E0502030303020204" pitchFamily="34" charset="0"/>
              </a:rPr>
              <a:t>Supply expenses</a:t>
            </a:r>
          </a:p>
        </p:txBody>
      </p:sp>
      <p:sp>
        <p:nvSpPr>
          <p:cNvPr id="11" name="TextBox 10">
            <a:extLst>
              <a:ext uri="{FF2B5EF4-FFF2-40B4-BE49-F238E27FC236}">
                <a16:creationId xmlns:a16="http://schemas.microsoft.com/office/drawing/2014/main" id="{C9A7D3E8-3A67-C94D-A5C7-EDB687ED55EB}"/>
              </a:ext>
            </a:extLst>
          </p:cNvPr>
          <p:cNvSpPr txBox="1"/>
          <p:nvPr/>
        </p:nvSpPr>
        <p:spPr>
          <a:xfrm>
            <a:off x="2197100" y="3358837"/>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12" name="TextBox 11">
            <a:extLst>
              <a:ext uri="{FF2B5EF4-FFF2-40B4-BE49-F238E27FC236}">
                <a16:creationId xmlns:a16="http://schemas.microsoft.com/office/drawing/2014/main" id="{3A67B175-6BC4-DD49-8A7D-DA891F0C78D4}"/>
              </a:ext>
            </a:extLst>
          </p:cNvPr>
          <p:cNvSpPr txBox="1"/>
          <p:nvPr/>
        </p:nvSpPr>
        <p:spPr>
          <a:xfrm>
            <a:off x="7929032" y="3307890"/>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13" name="TextBox 12">
            <a:extLst>
              <a:ext uri="{FF2B5EF4-FFF2-40B4-BE49-F238E27FC236}">
                <a16:creationId xmlns:a16="http://schemas.microsoft.com/office/drawing/2014/main" id="{2D7F738D-C2A0-7B49-A13B-CCCAE3F91C27}"/>
              </a:ext>
            </a:extLst>
          </p:cNvPr>
          <p:cNvSpPr txBox="1"/>
          <p:nvPr/>
        </p:nvSpPr>
        <p:spPr>
          <a:xfrm>
            <a:off x="3886200" y="3751559"/>
            <a:ext cx="1566333" cy="461665"/>
          </a:xfrm>
          <a:prstGeom prst="rect">
            <a:avLst/>
          </a:prstGeom>
          <a:noFill/>
        </p:spPr>
        <p:txBody>
          <a:bodyPr wrap="square" rtlCol="0">
            <a:spAutoFit/>
          </a:bodyPr>
          <a:lstStyle/>
          <a:p>
            <a:r>
              <a:rPr lang="en-US" sz="2400" dirty="0">
                <a:latin typeface="Candara" panose="020E0502030303020204" pitchFamily="34" charset="0"/>
              </a:rPr>
              <a:t>($6,000)</a:t>
            </a:r>
          </a:p>
        </p:txBody>
      </p:sp>
      <p:sp>
        <p:nvSpPr>
          <p:cNvPr id="14" name="TextBox 13">
            <a:extLst>
              <a:ext uri="{FF2B5EF4-FFF2-40B4-BE49-F238E27FC236}">
                <a16:creationId xmlns:a16="http://schemas.microsoft.com/office/drawing/2014/main" id="{3BED8736-E646-F746-8CC9-3D6B3B300C42}"/>
              </a:ext>
            </a:extLst>
          </p:cNvPr>
          <p:cNvSpPr txBox="1"/>
          <p:nvPr/>
        </p:nvSpPr>
        <p:spPr>
          <a:xfrm>
            <a:off x="10286999" y="3742433"/>
            <a:ext cx="1566333" cy="461665"/>
          </a:xfrm>
          <a:prstGeom prst="rect">
            <a:avLst/>
          </a:prstGeom>
          <a:noFill/>
        </p:spPr>
        <p:txBody>
          <a:bodyPr wrap="square" rtlCol="0">
            <a:spAutoFit/>
          </a:bodyPr>
          <a:lstStyle/>
          <a:p>
            <a:r>
              <a:rPr lang="en-US" sz="2400" dirty="0">
                <a:latin typeface="Candara" panose="020E0502030303020204" pitchFamily="34" charset="0"/>
              </a:rPr>
              <a:t>($6,000)</a:t>
            </a:r>
          </a:p>
        </p:txBody>
      </p:sp>
      <p:sp>
        <p:nvSpPr>
          <p:cNvPr id="15" name="TextBox 14">
            <a:extLst>
              <a:ext uri="{FF2B5EF4-FFF2-40B4-BE49-F238E27FC236}">
                <a16:creationId xmlns:a16="http://schemas.microsoft.com/office/drawing/2014/main" id="{F1B5BD2F-F48B-0244-A1C5-BF6E635A3E85}"/>
              </a:ext>
            </a:extLst>
          </p:cNvPr>
          <p:cNvSpPr txBox="1"/>
          <p:nvPr/>
        </p:nvSpPr>
        <p:spPr>
          <a:xfrm>
            <a:off x="3924299" y="4624798"/>
            <a:ext cx="1566333" cy="461665"/>
          </a:xfrm>
          <a:prstGeom prst="rect">
            <a:avLst/>
          </a:prstGeom>
          <a:noFill/>
        </p:spPr>
        <p:txBody>
          <a:bodyPr wrap="square" rtlCol="0">
            <a:spAutoFit/>
          </a:bodyPr>
          <a:lstStyle/>
          <a:p>
            <a:r>
              <a:rPr lang="en-US" sz="2400" dirty="0">
                <a:latin typeface="Candara" panose="020E0502030303020204" pitchFamily="34" charset="0"/>
              </a:rPr>
              <a:t>($7,000)</a:t>
            </a:r>
          </a:p>
        </p:txBody>
      </p:sp>
      <p:sp>
        <p:nvSpPr>
          <p:cNvPr id="16" name="TextBox 15">
            <a:extLst>
              <a:ext uri="{FF2B5EF4-FFF2-40B4-BE49-F238E27FC236}">
                <a16:creationId xmlns:a16="http://schemas.microsoft.com/office/drawing/2014/main" id="{AB447AB7-30D6-0E48-96B3-29E55221C63C}"/>
              </a:ext>
            </a:extLst>
          </p:cNvPr>
          <p:cNvSpPr txBox="1"/>
          <p:nvPr/>
        </p:nvSpPr>
        <p:spPr>
          <a:xfrm>
            <a:off x="10361080" y="4669697"/>
            <a:ext cx="1566333" cy="461665"/>
          </a:xfrm>
          <a:prstGeom prst="rect">
            <a:avLst/>
          </a:prstGeom>
          <a:noFill/>
        </p:spPr>
        <p:txBody>
          <a:bodyPr wrap="square" rtlCol="0">
            <a:spAutoFit/>
          </a:bodyPr>
          <a:lstStyle/>
          <a:p>
            <a:r>
              <a:rPr lang="en-US" sz="2400" dirty="0">
                <a:latin typeface="Candara" panose="020E0502030303020204" pitchFamily="34" charset="0"/>
              </a:rPr>
              <a:t>($7,000)</a:t>
            </a:r>
          </a:p>
        </p:txBody>
      </p:sp>
      <p:sp>
        <p:nvSpPr>
          <p:cNvPr id="17" name="TextBox 16">
            <a:extLst>
              <a:ext uri="{FF2B5EF4-FFF2-40B4-BE49-F238E27FC236}">
                <a16:creationId xmlns:a16="http://schemas.microsoft.com/office/drawing/2014/main" id="{51EC6B57-3CE7-8A4A-9A51-CB0A05CF5A8C}"/>
              </a:ext>
            </a:extLst>
          </p:cNvPr>
          <p:cNvSpPr txBox="1"/>
          <p:nvPr/>
        </p:nvSpPr>
        <p:spPr>
          <a:xfrm>
            <a:off x="3924299" y="5599211"/>
            <a:ext cx="1566333" cy="461665"/>
          </a:xfrm>
          <a:prstGeom prst="rect">
            <a:avLst/>
          </a:prstGeom>
          <a:noFill/>
        </p:spPr>
        <p:txBody>
          <a:bodyPr wrap="square" rtlCol="0">
            <a:spAutoFit/>
          </a:bodyPr>
          <a:lstStyle/>
          <a:p>
            <a:r>
              <a:rPr lang="en-US" sz="2400" dirty="0">
                <a:latin typeface="Candara" panose="020E0502030303020204" pitchFamily="34" charset="0"/>
              </a:rPr>
              <a:t>($5,000)</a:t>
            </a:r>
          </a:p>
        </p:txBody>
      </p:sp>
      <p:sp>
        <p:nvSpPr>
          <p:cNvPr id="18" name="TextBox 17">
            <a:extLst>
              <a:ext uri="{FF2B5EF4-FFF2-40B4-BE49-F238E27FC236}">
                <a16:creationId xmlns:a16="http://schemas.microsoft.com/office/drawing/2014/main" id="{775B27DE-8478-0449-88E7-9DF717EBEC7D}"/>
              </a:ext>
            </a:extLst>
          </p:cNvPr>
          <p:cNvSpPr txBox="1"/>
          <p:nvPr/>
        </p:nvSpPr>
        <p:spPr>
          <a:xfrm>
            <a:off x="10361080" y="5600896"/>
            <a:ext cx="1566333" cy="461665"/>
          </a:xfrm>
          <a:prstGeom prst="rect">
            <a:avLst/>
          </a:prstGeom>
          <a:noFill/>
        </p:spPr>
        <p:txBody>
          <a:bodyPr wrap="square" rtlCol="0">
            <a:spAutoFit/>
          </a:bodyPr>
          <a:lstStyle/>
          <a:p>
            <a:r>
              <a:rPr lang="en-US" sz="2400" dirty="0">
                <a:latin typeface="Candara" panose="020E0502030303020204" pitchFamily="34" charset="0"/>
              </a:rPr>
              <a:t>($5,000)</a:t>
            </a:r>
          </a:p>
        </p:txBody>
      </p:sp>
      <p:sp>
        <p:nvSpPr>
          <p:cNvPr id="19" name="TextBox 18">
            <a:extLst>
              <a:ext uri="{FF2B5EF4-FFF2-40B4-BE49-F238E27FC236}">
                <a16:creationId xmlns:a16="http://schemas.microsoft.com/office/drawing/2014/main" id="{9022EDE5-F404-2A4F-9F3C-1B02A57042D0}"/>
              </a:ext>
            </a:extLst>
          </p:cNvPr>
          <p:cNvSpPr txBox="1"/>
          <p:nvPr/>
        </p:nvSpPr>
        <p:spPr>
          <a:xfrm>
            <a:off x="2242397" y="4222840"/>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20" name="TextBox 19">
            <a:extLst>
              <a:ext uri="{FF2B5EF4-FFF2-40B4-BE49-F238E27FC236}">
                <a16:creationId xmlns:a16="http://schemas.microsoft.com/office/drawing/2014/main" id="{8A5B0FA0-4146-FC4D-9FE3-243D9B16F1B0}"/>
              </a:ext>
            </a:extLst>
          </p:cNvPr>
          <p:cNvSpPr txBox="1"/>
          <p:nvPr/>
        </p:nvSpPr>
        <p:spPr>
          <a:xfrm>
            <a:off x="2271181" y="5147408"/>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21" name="TextBox 20">
            <a:extLst>
              <a:ext uri="{FF2B5EF4-FFF2-40B4-BE49-F238E27FC236}">
                <a16:creationId xmlns:a16="http://schemas.microsoft.com/office/drawing/2014/main" id="{4822E47F-1B10-1F4E-888E-DB63CDEAA7B7}"/>
              </a:ext>
            </a:extLst>
          </p:cNvPr>
          <p:cNvSpPr txBox="1"/>
          <p:nvPr/>
        </p:nvSpPr>
        <p:spPr>
          <a:xfrm>
            <a:off x="7943846" y="4222839"/>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22" name="TextBox 21">
            <a:extLst>
              <a:ext uri="{FF2B5EF4-FFF2-40B4-BE49-F238E27FC236}">
                <a16:creationId xmlns:a16="http://schemas.microsoft.com/office/drawing/2014/main" id="{7FE7DC95-7A71-8D4B-B6FC-B128E5DE96BB}"/>
              </a:ext>
            </a:extLst>
          </p:cNvPr>
          <p:cNvSpPr txBox="1"/>
          <p:nvPr/>
        </p:nvSpPr>
        <p:spPr>
          <a:xfrm>
            <a:off x="7924795" y="5100656"/>
            <a:ext cx="1566333" cy="461665"/>
          </a:xfrm>
          <a:prstGeom prst="rect">
            <a:avLst/>
          </a:prstGeom>
          <a:noFill/>
        </p:spPr>
        <p:txBody>
          <a:bodyPr wrap="square" rtlCol="0">
            <a:spAutoFit/>
          </a:bodyPr>
          <a:lstStyle/>
          <a:p>
            <a:r>
              <a:rPr lang="en-US" sz="2400" dirty="0">
                <a:latin typeface="Candara" panose="020E0502030303020204" pitchFamily="34" charset="0"/>
              </a:rPr>
              <a:t>$15,000</a:t>
            </a:r>
          </a:p>
        </p:txBody>
      </p:sp>
      <p:sp>
        <p:nvSpPr>
          <p:cNvPr id="24" name="Rectangle 23">
            <a:extLst>
              <a:ext uri="{FF2B5EF4-FFF2-40B4-BE49-F238E27FC236}">
                <a16:creationId xmlns:a16="http://schemas.microsoft.com/office/drawing/2014/main" id="{D47CD986-6EE1-4AEE-B34D-ACE6473DB2CE}"/>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BA4C2FE4-9A22-463E-8C25-FF1A2A98B041}"/>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 - Inventory</a:t>
            </a:r>
          </a:p>
        </p:txBody>
      </p:sp>
    </p:spTree>
    <p:extLst>
      <p:ext uri="{BB962C8B-B14F-4D97-AF65-F5344CB8AC3E}">
        <p14:creationId xmlns:p14="http://schemas.microsoft.com/office/powerpoint/2010/main" val="71723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1C04-0C60-0844-A588-E66AA0F4FF82}"/>
              </a:ext>
            </a:extLst>
          </p:cNvPr>
          <p:cNvSpPr>
            <a:spLocks noGrp="1"/>
          </p:cNvSpPr>
          <p:nvPr>
            <p:ph type="title"/>
          </p:nvPr>
        </p:nvSpPr>
        <p:spPr/>
        <p:txBody>
          <a:bodyPr/>
          <a:lstStyle/>
          <a:p>
            <a:r>
              <a:rPr lang="en-US" b="1" dirty="0">
                <a:solidFill>
                  <a:srgbClr val="8C0000"/>
                </a:solidFill>
              </a:rPr>
              <a:t>Example III: Fixed Assets &amp; Depreciation</a:t>
            </a:r>
          </a:p>
        </p:txBody>
      </p:sp>
      <p:sp>
        <p:nvSpPr>
          <p:cNvPr id="3" name="Content Placeholder 2">
            <a:extLst>
              <a:ext uri="{FF2B5EF4-FFF2-40B4-BE49-F238E27FC236}">
                <a16:creationId xmlns:a16="http://schemas.microsoft.com/office/drawing/2014/main" id="{52BD09CE-618E-334C-A71A-813CD5E46982}"/>
              </a:ext>
            </a:extLst>
          </p:cNvPr>
          <p:cNvSpPr>
            <a:spLocks noGrp="1"/>
          </p:cNvSpPr>
          <p:nvPr>
            <p:ph idx="1"/>
          </p:nvPr>
        </p:nvSpPr>
        <p:spPr>
          <a:xfrm>
            <a:off x="482600" y="1477645"/>
            <a:ext cx="10515600" cy="1645920"/>
          </a:xfrm>
        </p:spPr>
        <p:txBody>
          <a:bodyPr/>
          <a:lstStyle/>
          <a:p>
            <a:r>
              <a:rPr lang="en-US" altLang="en-US" dirty="0">
                <a:latin typeface="Candara" panose="020E0502030303020204" pitchFamily="34" charset="0"/>
              </a:rPr>
              <a:t>Suppose an organization buys a van for $45,000 in January and expects to use it for five years and sell it for $5,000. Assuming that the van will be used up evenly over the five years, register the depreciation in December of the first year?</a:t>
            </a:r>
          </a:p>
          <a:p>
            <a:endParaRPr lang="en-US" dirty="0"/>
          </a:p>
        </p:txBody>
      </p:sp>
      <p:graphicFrame>
        <p:nvGraphicFramePr>
          <p:cNvPr id="4" name="Content Placeholder 3">
            <a:extLst>
              <a:ext uri="{FF2B5EF4-FFF2-40B4-BE49-F238E27FC236}">
                <a16:creationId xmlns:a16="http://schemas.microsoft.com/office/drawing/2014/main" id="{8FC49305-EB66-4043-9B4A-B1AD593E1E95}"/>
              </a:ext>
            </a:extLst>
          </p:cNvPr>
          <p:cNvGraphicFramePr>
            <a:graphicFrameLocks/>
          </p:cNvGraphicFramePr>
          <p:nvPr>
            <p:extLst>
              <p:ext uri="{D42A27DB-BD31-4B8C-83A1-F6EECF244321}">
                <p14:modId xmlns:p14="http://schemas.microsoft.com/office/powerpoint/2010/main" val="2298403880"/>
              </p:ext>
            </p:extLst>
          </p:nvPr>
        </p:nvGraphicFramePr>
        <p:xfrm>
          <a:off x="751204" y="3293110"/>
          <a:ext cx="10689591" cy="1885950"/>
        </p:xfrm>
        <a:graphic>
          <a:graphicData uri="http://schemas.openxmlformats.org/drawingml/2006/table">
            <a:tbl>
              <a:tblPr firstRow="1" bandRow="1">
                <a:tableStyleId>{F5AB1C69-6EDB-4FF4-983F-18BD219EF322}</a:tableStyleId>
              </a:tblPr>
              <a:tblGrid>
                <a:gridCol w="2046894">
                  <a:extLst>
                    <a:ext uri="{9D8B030D-6E8A-4147-A177-3AD203B41FA5}">
                      <a16:colId xmlns:a16="http://schemas.microsoft.com/office/drawing/2014/main" val="2131548735"/>
                    </a:ext>
                  </a:extLst>
                </a:gridCol>
                <a:gridCol w="2046894">
                  <a:extLst>
                    <a:ext uri="{9D8B030D-6E8A-4147-A177-3AD203B41FA5}">
                      <a16:colId xmlns:a16="http://schemas.microsoft.com/office/drawing/2014/main" val="3196139526"/>
                    </a:ext>
                  </a:extLst>
                </a:gridCol>
                <a:gridCol w="2046894">
                  <a:extLst>
                    <a:ext uri="{9D8B030D-6E8A-4147-A177-3AD203B41FA5}">
                      <a16:colId xmlns:a16="http://schemas.microsoft.com/office/drawing/2014/main" val="1850214296"/>
                    </a:ext>
                  </a:extLst>
                </a:gridCol>
                <a:gridCol w="413988">
                  <a:extLst>
                    <a:ext uri="{9D8B030D-6E8A-4147-A177-3AD203B41FA5}">
                      <a16:colId xmlns:a16="http://schemas.microsoft.com/office/drawing/2014/main" val="3348137929"/>
                    </a:ext>
                  </a:extLst>
                </a:gridCol>
                <a:gridCol w="1719012">
                  <a:extLst>
                    <a:ext uri="{9D8B030D-6E8A-4147-A177-3AD203B41FA5}">
                      <a16:colId xmlns:a16="http://schemas.microsoft.com/office/drawing/2014/main" val="2247688"/>
                    </a:ext>
                  </a:extLst>
                </a:gridCol>
                <a:gridCol w="487828">
                  <a:extLst>
                    <a:ext uri="{9D8B030D-6E8A-4147-A177-3AD203B41FA5}">
                      <a16:colId xmlns:a16="http://schemas.microsoft.com/office/drawing/2014/main" val="2212843073"/>
                    </a:ext>
                  </a:extLst>
                </a:gridCol>
                <a:gridCol w="1928081">
                  <a:extLst>
                    <a:ext uri="{9D8B030D-6E8A-4147-A177-3AD203B41FA5}">
                      <a16:colId xmlns:a16="http://schemas.microsoft.com/office/drawing/2014/main" val="3838902842"/>
                    </a:ext>
                  </a:extLst>
                </a:gridCol>
              </a:tblGrid>
              <a:tr h="369298">
                <a:tc gridSpan="3">
                  <a:txBody>
                    <a:bodyPr/>
                    <a:lstStyle/>
                    <a:p>
                      <a:pPr algn="ctr"/>
                      <a:r>
                        <a:rPr lang="en-US" sz="2400" dirty="0">
                          <a:solidFill>
                            <a:schemeClr val="tx1"/>
                          </a:solidFill>
                          <a:latin typeface="Candara" panose="020E0502030303020204" pitchFamily="34" charset="0"/>
                        </a:rPr>
                        <a:t>Assets</a:t>
                      </a:r>
                    </a:p>
                  </a:txBody>
                  <a:tcPr/>
                </a:tc>
                <a:tc hMerge="1">
                  <a:txBody>
                    <a:bodyPr/>
                    <a:lstStyle/>
                    <a:p>
                      <a:pPr algn="ctr"/>
                      <a:endParaRPr lang="en-US" sz="2400" dirty="0"/>
                    </a:p>
                  </a:txBody>
                  <a:tcPr/>
                </a:tc>
                <a:tc hMerge="1">
                  <a:txBody>
                    <a:bodyPr/>
                    <a:lstStyle/>
                    <a:p>
                      <a:pPr algn="ctr"/>
                      <a:endParaRPr lang="en-US" sz="2400" dirty="0"/>
                    </a:p>
                  </a:txBody>
                  <a:tcPr/>
                </a:tc>
                <a:tc>
                  <a:txBody>
                    <a:bodyPr/>
                    <a:lstStyle/>
                    <a:p>
                      <a:pPr algn="ctr"/>
                      <a:r>
                        <a:rPr lang="en-US" sz="2400" dirty="0">
                          <a:solidFill>
                            <a:schemeClr val="tx1"/>
                          </a:solidFill>
                          <a:latin typeface="Candara" panose="020E0502030303020204" pitchFamily="34" charset="0"/>
                        </a:rPr>
                        <a:t>=</a:t>
                      </a:r>
                    </a:p>
                  </a:txBody>
                  <a:tcPr/>
                </a:tc>
                <a:tc>
                  <a:txBody>
                    <a:bodyPr/>
                    <a:lstStyle/>
                    <a:p>
                      <a:pPr algn="ctr"/>
                      <a:r>
                        <a:rPr lang="en-US" sz="2400" dirty="0">
                          <a:solidFill>
                            <a:schemeClr val="tx1"/>
                          </a:solidFill>
                          <a:latin typeface="Candara" panose="020E0502030303020204" pitchFamily="34" charset="0"/>
                        </a:rPr>
                        <a:t>Liabilities</a:t>
                      </a:r>
                    </a:p>
                  </a:txBody>
                  <a:tcPr/>
                </a:tc>
                <a:tc>
                  <a:txBody>
                    <a:bodyPr/>
                    <a:lstStyle/>
                    <a:p>
                      <a:pPr algn="ctr"/>
                      <a:r>
                        <a:rPr lang="en-US" sz="2400" dirty="0">
                          <a:solidFill>
                            <a:schemeClr val="tx1"/>
                          </a:solidFill>
                          <a:latin typeface="Candara" panose="020E0502030303020204" pitchFamily="34" charset="0"/>
                        </a:rPr>
                        <a:t>+</a:t>
                      </a:r>
                    </a:p>
                  </a:txBody>
                  <a:tcPr/>
                </a:tc>
                <a:tc>
                  <a:txBody>
                    <a:bodyPr/>
                    <a:lstStyle/>
                    <a:p>
                      <a:pPr algn="ctr"/>
                      <a:r>
                        <a:rPr lang="en-US" sz="2400" dirty="0">
                          <a:solidFill>
                            <a:schemeClr val="tx1"/>
                          </a:solidFill>
                          <a:latin typeface="Candara" panose="020E0502030303020204" pitchFamily="34" charset="0"/>
                        </a:rPr>
                        <a:t>Net Assets</a:t>
                      </a:r>
                    </a:p>
                  </a:txBody>
                  <a:tcPr/>
                </a:tc>
                <a:extLst>
                  <a:ext uri="{0D108BD9-81ED-4DB2-BD59-A6C34878D82A}">
                    <a16:rowId xmlns:a16="http://schemas.microsoft.com/office/drawing/2014/main" val="4205837618"/>
                  </a:ext>
                </a:extLst>
              </a:tr>
              <a:tr h="486833">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708838976"/>
                  </a:ext>
                </a:extLst>
              </a:tr>
              <a:tr h="46355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429237675"/>
                  </a:ext>
                </a:extLst>
              </a:tr>
              <a:tr h="478367">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693964"/>
                  </a:ext>
                </a:extLst>
              </a:tr>
            </a:tbl>
          </a:graphicData>
        </a:graphic>
      </p:graphicFrame>
      <p:sp>
        <p:nvSpPr>
          <p:cNvPr id="5" name="Slide Number Placeholder 4">
            <a:extLst>
              <a:ext uri="{FF2B5EF4-FFF2-40B4-BE49-F238E27FC236}">
                <a16:creationId xmlns:a16="http://schemas.microsoft.com/office/drawing/2014/main" id="{A7EBA9A5-3A51-584A-8B29-A98CE00E52A1}"/>
              </a:ext>
            </a:extLst>
          </p:cNvPr>
          <p:cNvSpPr>
            <a:spLocks noGrp="1"/>
          </p:cNvSpPr>
          <p:nvPr>
            <p:ph type="sldNum" sz="quarter" idx="12"/>
          </p:nvPr>
        </p:nvSpPr>
        <p:spPr/>
        <p:txBody>
          <a:bodyPr/>
          <a:lstStyle/>
          <a:p>
            <a:fld id="{D66BE0F5-7105-7347-B50A-E9382AFF35F2}" type="slidenum">
              <a:rPr lang="en-US" smtClean="0"/>
              <a:t>25</a:t>
            </a:fld>
            <a:endParaRPr lang="en-US"/>
          </a:p>
        </p:txBody>
      </p:sp>
      <p:sp>
        <p:nvSpPr>
          <p:cNvPr id="6" name="TextBox 5">
            <a:extLst>
              <a:ext uri="{FF2B5EF4-FFF2-40B4-BE49-F238E27FC236}">
                <a16:creationId xmlns:a16="http://schemas.microsoft.com/office/drawing/2014/main" id="{8ACBCB76-B9C1-1144-9DE9-3413EF3201D6}"/>
              </a:ext>
            </a:extLst>
          </p:cNvPr>
          <p:cNvSpPr txBox="1"/>
          <p:nvPr/>
        </p:nvSpPr>
        <p:spPr>
          <a:xfrm>
            <a:off x="1286934" y="3778885"/>
            <a:ext cx="1066800" cy="457200"/>
          </a:xfrm>
          <a:prstGeom prst="rect">
            <a:avLst/>
          </a:prstGeom>
          <a:noFill/>
        </p:spPr>
        <p:txBody>
          <a:bodyPr wrap="square" rtlCol="0">
            <a:spAutoFit/>
          </a:bodyPr>
          <a:lstStyle/>
          <a:p>
            <a:r>
              <a:rPr lang="en-US" sz="2400" dirty="0">
                <a:latin typeface="Candara" panose="020E0502030303020204" pitchFamily="34" charset="0"/>
              </a:rPr>
              <a:t>Cash</a:t>
            </a:r>
          </a:p>
        </p:txBody>
      </p:sp>
      <p:sp>
        <p:nvSpPr>
          <p:cNvPr id="7" name="TextBox 6">
            <a:extLst>
              <a:ext uri="{FF2B5EF4-FFF2-40B4-BE49-F238E27FC236}">
                <a16:creationId xmlns:a16="http://schemas.microsoft.com/office/drawing/2014/main" id="{938FCBBC-06C6-0C49-B8E5-908E311A69E7}"/>
              </a:ext>
            </a:extLst>
          </p:cNvPr>
          <p:cNvSpPr txBox="1"/>
          <p:nvPr/>
        </p:nvSpPr>
        <p:spPr>
          <a:xfrm>
            <a:off x="2889464" y="3778885"/>
            <a:ext cx="1818003" cy="461665"/>
          </a:xfrm>
          <a:prstGeom prst="rect">
            <a:avLst/>
          </a:prstGeom>
          <a:noFill/>
        </p:spPr>
        <p:txBody>
          <a:bodyPr wrap="square" rtlCol="0">
            <a:spAutoFit/>
          </a:bodyPr>
          <a:lstStyle/>
          <a:p>
            <a:r>
              <a:rPr lang="en-US" sz="2400" dirty="0">
                <a:latin typeface="Candara" panose="020E0502030303020204" pitchFamily="34" charset="0"/>
              </a:rPr>
              <a:t>Fixed Assets</a:t>
            </a:r>
          </a:p>
        </p:txBody>
      </p:sp>
      <p:sp>
        <p:nvSpPr>
          <p:cNvPr id="8" name="TextBox 7">
            <a:extLst>
              <a:ext uri="{FF2B5EF4-FFF2-40B4-BE49-F238E27FC236}">
                <a16:creationId xmlns:a16="http://schemas.microsoft.com/office/drawing/2014/main" id="{FDFB19CC-6070-8C44-847A-E78A4E69387C}"/>
              </a:ext>
            </a:extLst>
          </p:cNvPr>
          <p:cNvSpPr txBox="1"/>
          <p:nvPr/>
        </p:nvSpPr>
        <p:spPr>
          <a:xfrm>
            <a:off x="5027724" y="3774420"/>
            <a:ext cx="1930396" cy="461665"/>
          </a:xfrm>
          <a:prstGeom prst="rect">
            <a:avLst/>
          </a:prstGeom>
          <a:noFill/>
        </p:spPr>
        <p:txBody>
          <a:bodyPr wrap="square" rtlCol="0">
            <a:spAutoFit/>
          </a:bodyPr>
          <a:lstStyle/>
          <a:p>
            <a:r>
              <a:rPr lang="en-US" sz="2400" dirty="0">
                <a:latin typeface="Candara" panose="020E0502030303020204" pitchFamily="34" charset="0"/>
              </a:rPr>
              <a:t>Depreciation</a:t>
            </a:r>
          </a:p>
        </p:txBody>
      </p:sp>
      <p:sp>
        <p:nvSpPr>
          <p:cNvPr id="9" name="TextBox 8">
            <a:extLst>
              <a:ext uri="{FF2B5EF4-FFF2-40B4-BE49-F238E27FC236}">
                <a16:creationId xmlns:a16="http://schemas.microsoft.com/office/drawing/2014/main" id="{20165A9A-CD48-4E48-B43E-4D03F0D07A0A}"/>
              </a:ext>
            </a:extLst>
          </p:cNvPr>
          <p:cNvSpPr txBox="1"/>
          <p:nvPr/>
        </p:nvSpPr>
        <p:spPr>
          <a:xfrm>
            <a:off x="9782921" y="3789640"/>
            <a:ext cx="1570880" cy="461665"/>
          </a:xfrm>
          <a:prstGeom prst="rect">
            <a:avLst/>
          </a:prstGeom>
          <a:noFill/>
        </p:spPr>
        <p:txBody>
          <a:bodyPr wrap="square" rtlCol="0">
            <a:spAutoFit/>
          </a:bodyPr>
          <a:lstStyle/>
          <a:p>
            <a:r>
              <a:rPr lang="en-US" sz="2400" dirty="0">
                <a:latin typeface="Candara" panose="020E0502030303020204" pitchFamily="34" charset="0"/>
              </a:rPr>
              <a:t>Expenses</a:t>
            </a:r>
          </a:p>
        </p:txBody>
      </p:sp>
      <p:sp>
        <p:nvSpPr>
          <p:cNvPr id="10" name="TextBox 9">
            <a:extLst>
              <a:ext uri="{FF2B5EF4-FFF2-40B4-BE49-F238E27FC236}">
                <a16:creationId xmlns:a16="http://schemas.microsoft.com/office/drawing/2014/main" id="{3D98CDD4-5356-3444-9A7F-B2F41BDDF4F2}"/>
              </a:ext>
            </a:extLst>
          </p:cNvPr>
          <p:cNvSpPr txBox="1"/>
          <p:nvPr/>
        </p:nvSpPr>
        <p:spPr>
          <a:xfrm>
            <a:off x="-35343" y="4264322"/>
            <a:ext cx="1119076" cy="461665"/>
          </a:xfrm>
          <a:prstGeom prst="rect">
            <a:avLst/>
          </a:prstGeom>
          <a:noFill/>
        </p:spPr>
        <p:txBody>
          <a:bodyPr wrap="square" rtlCol="0">
            <a:spAutoFit/>
          </a:bodyPr>
          <a:lstStyle/>
          <a:p>
            <a:r>
              <a:rPr lang="en-US" sz="2400" dirty="0">
                <a:latin typeface="Candara" panose="020E0502030303020204" pitchFamily="34" charset="0"/>
              </a:rPr>
              <a:t>Jan Y1.</a:t>
            </a:r>
          </a:p>
        </p:txBody>
      </p:sp>
      <p:sp>
        <p:nvSpPr>
          <p:cNvPr id="11" name="TextBox 10">
            <a:extLst>
              <a:ext uri="{FF2B5EF4-FFF2-40B4-BE49-F238E27FC236}">
                <a16:creationId xmlns:a16="http://schemas.microsoft.com/office/drawing/2014/main" id="{6EE2FBCF-A44D-0D4D-A1FB-821870543D4B}"/>
              </a:ext>
            </a:extLst>
          </p:cNvPr>
          <p:cNvSpPr txBox="1"/>
          <p:nvPr/>
        </p:nvSpPr>
        <p:spPr>
          <a:xfrm>
            <a:off x="1071461" y="4231789"/>
            <a:ext cx="1818003" cy="461665"/>
          </a:xfrm>
          <a:prstGeom prst="rect">
            <a:avLst/>
          </a:prstGeom>
          <a:noFill/>
        </p:spPr>
        <p:txBody>
          <a:bodyPr wrap="square" rtlCol="0">
            <a:spAutoFit/>
          </a:bodyPr>
          <a:lstStyle/>
          <a:p>
            <a:r>
              <a:rPr lang="en-US" sz="2400" dirty="0">
                <a:latin typeface="Candara" panose="020E0502030303020204" pitchFamily="34" charset="0"/>
              </a:rPr>
              <a:t>($45,000)</a:t>
            </a:r>
          </a:p>
        </p:txBody>
      </p:sp>
      <p:sp>
        <p:nvSpPr>
          <p:cNvPr id="12" name="TextBox 11">
            <a:extLst>
              <a:ext uri="{FF2B5EF4-FFF2-40B4-BE49-F238E27FC236}">
                <a16:creationId xmlns:a16="http://schemas.microsoft.com/office/drawing/2014/main" id="{2FDA6E42-B958-0F48-AE6F-FE981868C771}"/>
              </a:ext>
            </a:extLst>
          </p:cNvPr>
          <p:cNvSpPr txBox="1"/>
          <p:nvPr/>
        </p:nvSpPr>
        <p:spPr>
          <a:xfrm>
            <a:off x="3111925" y="4264322"/>
            <a:ext cx="1818003" cy="461665"/>
          </a:xfrm>
          <a:prstGeom prst="rect">
            <a:avLst/>
          </a:prstGeom>
          <a:noFill/>
        </p:spPr>
        <p:txBody>
          <a:bodyPr wrap="square" rtlCol="0">
            <a:spAutoFit/>
          </a:bodyPr>
          <a:lstStyle/>
          <a:p>
            <a:r>
              <a:rPr lang="en-US" sz="2400" dirty="0">
                <a:latin typeface="Candara" panose="020E0502030303020204" pitchFamily="34" charset="0"/>
              </a:rPr>
              <a:t>$45,000</a:t>
            </a:r>
          </a:p>
        </p:txBody>
      </p:sp>
      <p:sp>
        <p:nvSpPr>
          <p:cNvPr id="13" name="TextBox 12">
            <a:extLst>
              <a:ext uri="{FF2B5EF4-FFF2-40B4-BE49-F238E27FC236}">
                <a16:creationId xmlns:a16="http://schemas.microsoft.com/office/drawing/2014/main" id="{0593120A-739B-1940-B74D-213D38F0ABAF}"/>
              </a:ext>
            </a:extLst>
          </p:cNvPr>
          <p:cNvSpPr txBox="1"/>
          <p:nvPr/>
        </p:nvSpPr>
        <p:spPr>
          <a:xfrm>
            <a:off x="-76938" y="4741713"/>
            <a:ext cx="1119076" cy="461665"/>
          </a:xfrm>
          <a:prstGeom prst="rect">
            <a:avLst/>
          </a:prstGeom>
          <a:noFill/>
        </p:spPr>
        <p:txBody>
          <a:bodyPr wrap="square" rtlCol="0">
            <a:spAutoFit/>
          </a:bodyPr>
          <a:lstStyle/>
          <a:p>
            <a:r>
              <a:rPr lang="en-US" sz="2400" dirty="0">
                <a:latin typeface="Candara" panose="020E0502030303020204" pitchFamily="34" charset="0"/>
              </a:rPr>
              <a:t>Dec Y1</a:t>
            </a:r>
          </a:p>
        </p:txBody>
      </p:sp>
      <p:sp>
        <p:nvSpPr>
          <p:cNvPr id="14" name="TextBox 13">
            <a:extLst>
              <a:ext uri="{FF2B5EF4-FFF2-40B4-BE49-F238E27FC236}">
                <a16:creationId xmlns:a16="http://schemas.microsoft.com/office/drawing/2014/main" id="{3B85BFD3-273B-1D45-AA2E-7DCFBD78B834}"/>
              </a:ext>
            </a:extLst>
          </p:cNvPr>
          <p:cNvSpPr txBox="1"/>
          <p:nvPr/>
        </p:nvSpPr>
        <p:spPr>
          <a:xfrm>
            <a:off x="5331777" y="4741714"/>
            <a:ext cx="1503148" cy="461665"/>
          </a:xfrm>
          <a:prstGeom prst="rect">
            <a:avLst/>
          </a:prstGeom>
          <a:noFill/>
        </p:spPr>
        <p:txBody>
          <a:bodyPr wrap="square" rtlCol="0">
            <a:spAutoFit/>
          </a:bodyPr>
          <a:lstStyle/>
          <a:p>
            <a:r>
              <a:rPr lang="en-US" sz="2400" dirty="0">
                <a:latin typeface="Candara" panose="020E0502030303020204" pitchFamily="34" charset="0"/>
              </a:rPr>
              <a:t>($8,000)</a:t>
            </a:r>
          </a:p>
        </p:txBody>
      </p:sp>
      <p:sp>
        <p:nvSpPr>
          <p:cNvPr id="15" name="TextBox 14">
            <a:extLst>
              <a:ext uri="{FF2B5EF4-FFF2-40B4-BE49-F238E27FC236}">
                <a16:creationId xmlns:a16="http://schemas.microsoft.com/office/drawing/2014/main" id="{E6BC86AA-C879-3049-B92F-C03B187D719C}"/>
              </a:ext>
            </a:extLst>
          </p:cNvPr>
          <p:cNvSpPr txBox="1"/>
          <p:nvPr/>
        </p:nvSpPr>
        <p:spPr>
          <a:xfrm>
            <a:off x="9912350" y="4705942"/>
            <a:ext cx="1503148" cy="461665"/>
          </a:xfrm>
          <a:prstGeom prst="rect">
            <a:avLst/>
          </a:prstGeom>
          <a:noFill/>
        </p:spPr>
        <p:txBody>
          <a:bodyPr wrap="square" rtlCol="0">
            <a:spAutoFit/>
          </a:bodyPr>
          <a:lstStyle/>
          <a:p>
            <a:r>
              <a:rPr lang="en-US" sz="2400" dirty="0">
                <a:latin typeface="Candara" panose="020E0502030303020204" pitchFamily="34" charset="0"/>
              </a:rPr>
              <a:t>($8,000)</a:t>
            </a:r>
          </a:p>
        </p:txBody>
      </p:sp>
      <p:sp>
        <p:nvSpPr>
          <p:cNvPr id="18" name="Rectangle 17">
            <a:extLst>
              <a:ext uri="{FF2B5EF4-FFF2-40B4-BE49-F238E27FC236}">
                <a16:creationId xmlns:a16="http://schemas.microsoft.com/office/drawing/2014/main" id="{C89554C6-8324-4D3C-BDE8-251E900A841E}"/>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6925080F-C378-4AC1-887A-512B66E924D4}"/>
              </a:ext>
            </a:extLst>
          </p:cNvPr>
          <p:cNvSpPr txBox="1">
            <a:spLocks/>
          </p:cNvSpPr>
          <p:nvPr/>
        </p:nvSpPr>
        <p:spPr>
          <a:xfrm>
            <a:off x="482600" y="68916"/>
            <a:ext cx="1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III – Fixed Assets &amp; Depreciation</a:t>
            </a:r>
          </a:p>
        </p:txBody>
      </p:sp>
    </p:spTree>
    <p:extLst>
      <p:ext uri="{BB962C8B-B14F-4D97-AF65-F5344CB8AC3E}">
        <p14:creationId xmlns:p14="http://schemas.microsoft.com/office/powerpoint/2010/main" val="416224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3821-7989-0D43-96D1-EDC1E2790C07}"/>
              </a:ext>
            </a:extLst>
          </p:cNvPr>
          <p:cNvSpPr>
            <a:spLocks noGrp="1"/>
          </p:cNvSpPr>
          <p:nvPr>
            <p:ph type="title"/>
          </p:nvPr>
        </p:nvSpPr>
        <p:spPr/>
        <p:txBody>
          <a:bodyPr/>
          <a:lstStyle/>
          <a:p>
            <a:r>
              <a:rPr lang="en-US" b="1" dirty="0">
                <a:solidFill>
                  <a:srgbClr val="8C0000"/>
                </a:solidFill>
              </a:rPr>
              <a:t>Example VI: Non-cash</a:t>
            </a:r>
          </a:p>
        </p:txBody>
      </p:sp>
      <p:sp>
        <p:nvSpPr>
          <p:cNvPr id="3" name="Content Placeholder 2">
            <a:extLst>
              <a:ext uri="{FF2B5EF4-FFF2-40B4-BE49-F238E27FC236}">
                <a16:creationId xmlns:a16="http://schemas.microsoft.com/office/drawing/2014/main" id="{1E13BFD6-9A92-404B-8697-7BE55D7096FE}"/>
              </a:ext>
            </a:extLst>
          </p:cNvPr>
          <p:cNvSpPr>
            <a:spLocks noGrp="1"/>
          </p:cNvSpPr>
          <p:nvPr>
            <p:ph idx="1"/>
          </p:nvPr>
        </p:nvSpPr>
        <p:spPr>
          <a:xfrm>
            <a:off x="838200" y="1825625"/>
            <a:ext cx="10515600" cy="1603375"/>
          </a:xfrm>
        </p:spPr>
        <p:txBody>
          <a:bodyPr>
            <a:normAutofit lnSpcReduction="10000"/>
          </a:bodyPr>
          <a:lstStyle/>
          <a:p>
            <a:r>
              <a:rPr lang="en-US" altLang="en-US" dirty="0">
                <a:latin typeface="Candara" panose="020E0502030303020204" pitchFamily="34" charset="0"/>
              </a:rPr>
              <a:t>A hospital owed its staff $30,000 for wages for the last two weeks of 2005 which were not due for payment until the first week in 2006. The transaction will be registered in 2005 as:</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p:txBody>
      </p:sp>
      <p:graphicFrame>
        <p:nvGraphicFramePr>
          <p:cNvPr id="4" name="Content Placeholder 3">
            <a:extLst>
              <a:ext uri="{FF2B5EF4-FFF2-40B4-BE49-F238E27FC236}">
                <a16:creationId xmlns:a16="http://schemas.microsoft.com/office/drawing/2014/main" id="{CB9FAE58-B73B-4D4E-A314-CA50051D70AE}"/>
              </a:ext>
            </a:extLst>
          </p:cNvPr>
          <p:cNvGraphicFramePr>
            <a:graphicFrameLocks/>
          </p:cNvGraphicFramePr>
          <p:nvPr/>
        </p:nvGraphicFramePr>
        <p:xfrm>
          <a:off x="601978" y="3720737"/>
          <a:ext cx="10515600" cy="1906129"/>
        </p:xfrm>
        <a:graphic>
          <a:graphicData uri="http://schemas.openxmlformats.org/drawingml/2006/table">
            <a:tbl>
              <a:tblPr firstRow="1" bandRow="1">
                <a:tableStyleId>{F5AB1C69-6EDB-4FF4-983F-18BD219EF322}</a:tableStyleId>
              </a:tblPr>
              <a:tblGrid>
                <a:gridCol w="3263336">
                  <a:extLst>
                    <a:ext uri="{9D8B030D-6E8A-4147-A177-3AD203B41FA5}">
                      <a16:colId xmlns:a16="http://schemas.microsoft.com/office/drawing/2014/main" val="1850214296"/>
                    </a:ext>
                  </a:extLst>
                </a:gridCol>
                <a:gridCol w="660016">
                  <a:extLst>
                    <a:ext uri="{9D8B030D-6E8A-4147-A177-3AD203B41FA5}">
                      <a16:colId xmlns:a16="http://schemas.microsoft.com/office/drawing/2014/main" val="3348137929"/>
                    </a:ext>
                  </a:extLst>
                </a:gridCol>
                <a:gridCol w="2740597">
                  <a:extLst>
                    <a:ext uri="{9D8B030D-6E8A-4147-A177-3AD203B41FA5}">
                      <a16:colId xmlns:a16="http://schemas.microsoft.com/office/drawing/2014/main" val="2247688"/>
                    </a:ext>
                  </a:extLst>
                </a:gridCol>
                <a:gridCol w="777738">
                  <a:extLst>
                    <a:ext uri="{9D8B030D-6E8A-4147-A177-3AD203B41FA5}">
                      <a16:colId xmlns:a16="http://schemas.microsoft.com/office/drawing/2014/main" val="2212843073"/>
                    </a:ext>
                  </a:extLst>
                </a:gridCol>
                <a:gridCol w="3073913">
                  <a:extLst>
                    <a:ext uri="{9D8B030D-6E8A-4147-A177-3AD203B41FA5}">
                      <a16:colId xmlns:a16="http://schemas.microsoft.com/office/drawing/2014/main" val="3838902842"/>
                    </a:ext>
                  </a:extLst>
                </a:gridCol>
              </a:tblGrid>
              <a:tr h="343536">
                <a:tc>
                  <a:txBody>
                    <a:bodyPr/>
                    <a:lstStyle/>
                    <a:p>
                      <a:pPr algn="ctr"/>
                      <a:r>
                        <a:rPr lang="en-US" sz="2400" dirty="0">
                          <a:solidFill>
                            <a:schemeClr val="tx1"/>
                          </a:solidFill>
                        </a:rPr>
                        <a:t>Assets</a:t>
                      </a:r>
                    </a:p>
                  </a:txBody>
                  <a:tcPr/>
                </a:tc>
                <a:tc>
                  <a:txBody>
                    <a:bodyPr/>
                    <a:lstStyle/>
                    <a:p>
                      <a:pPr algn="ctr"/>
                      <a:r>
                        <a:rPr lang="en-US" sz="2400" dirty="0">
                          <a:solidFill>
                            <a:schemeClr val="tx1"/>
                          </a:solidFill>
                        </a:rPr>
                        <a:t>=</a:t>
                      </a:r>
                    </a:p>
                  </a:txBody>
                  <a:tcPr/>
                </a:tc>
                <a:tc>
                  <a:txBody>
                    <a:bodyPr/>
                    <a:lstStyle/>
                    <a:p>
                      <a:pPr algn="ctr"/>
                      <a:r>
                        <a:rPr lang="en-US" sz="2400">
                          <a:solidFill>
                            <a:schemeClr val="tx1"/>
                          </a:solidFill>
                        </a:rPr>
                        <a:t>Liabilities</a:t>
                      </a:r>
                      <a:endParaRPr lang="en-US" sz="2400" dirty="0">
                        <a:solidFill>
                          <a:schemeClr val="tx1"/>
                        </a:solidFill>
                      </a:endParaRPr>
                    </a:p>
                  </a:txBody>
                  <a:tcPr/>
                </a:tc>
                <a:tc>
                  <a:txBody>
                    <a:bodyPr/>
                    <a:lstStyle/>
                    <a:p>
                      <a:pPr algn="ctr"/>
                      <a:r>
                        <a:rPr lang="en-US" sz="2400">
                          <a:solidFill>
                            <a:schemeClr val="tx1"/>
                          </a:solidFill>
                        </a:rPr>
                        <a:t>+</a:t>
                      </a:r>
                      <a:endParaRPr lang="en-US" sz="2400" dirty="0">
                        <a:solidFill>
                          <a:schemeClr val="tx1"/>
                        </a:solidFill>
                      </a:endParaRPr>
                    </a:p>
                  </a:txBody>
                  <a:tcPr/>
                </a:tc>
                <a:tc>
                  <a:txBody>
                    <a:bodyPr/>
                    <a:lstStyle/>
                    <a:p>
                      <a:pPr algn="ctr"/>
                      <a:r>
                        <a:rPr lang="en-US" sz="2400">
                          <a:solidFill>
                            <a:schemeClr val="tx1"/>
                          </a:solidFill>
                        </a:rPr>
                        <a:t>Net Assets</a:t>
                      </a:r>
                      <a:endParaRPr lang="en-US" sz="2400" dirty="0">
                        <a:solidFill>
                          <a:schemeClr val="tx1"/>
                        </a:solidFill>
                      </a:endParaRPr>
                    </a:p>
                  </a:txBody>
                  <a:tcPr/>
                </a:tc>
                <a:extLst>
                  <a:ext uri="{0D108BD9-81ED-4DB2-BD59-A6C34878D82A}">
                    <a16:rowId xmlns:a16="http://schemas.microsoft.com/office/drawing/2014/main" val="4205837618"/>
                  </a:ext>
                </a:extLst>
              </a:tr>
              <a:tr h="555736">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extLst>
                  <a:ext uri="{0D108BD9-81ED-4DB2-BD59-A6C34878D82A}">
                    <a16:rowId xmlns:a16="http://schemas.microsoft.com/office/drawing/2014/main" val="708838976"/>
                  </a:ext>
                </a:extLst>
              </a:tr>
              <a:tr h="893193">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tc>
                  <a:txBody>
                    <a:bodyPr/>
                    <a:lstStyle/>
                    <a:p>
                      <a:pPr algn="ctr"/>
                      <a:endParaRPr lang="en-US" sz="2400" dirty="0">
                        <a:solidFill>
                          <a:schemeClr val="tx1"/>
                        </a:solidFill>
                      </a:endParaRPr>
                    </a:p>
                  </a:txBody>
                  <a:tcPr/>
                </a:tc>
                <a:extLst>
                  <a:ext uri="{0D108BD9-81ED-4DB2-BD59-A6C34878D82A}">
                    <a16:rowId xmlns:a16="http://schemas.microsoft.com/office/drawing/2014/main" val="2570051815"/>
                  </a:ext>
                </a:extLst>
              </a:tr>
            </a:tbl>
          </a:graphicData>
        </a:graphic>
      </p:graphicFrame>
      <p:sp>
        <p:nvSpPr>
          <p:cNvPr id="5" name="Slide Number Placeholder 4">
            <a:extLst>
              <a:ext uri="{FF2B5EF4-FFF2-40B4-BE49-F238E27FC236}">
                <a16:creationId xmlns:a16="http://schemas.microsoft.com/office/drawing/2014/main" id="{E7E13F12-005E-5A47-A1DE-A16E248D3F20}"/>
              </a:ext>
            </a:extLst>
          </p:cNvPr>
          <p:cNvSpPr>
            <a:spLocks noGrp="1"/>
          </p:cNvSpPr>
          <p:nvPr>
            <p:ph type="sldNum" sz="quarter" idx="12"/>
          </p:nvPr>
        </p:nvSpPr>
        <p:spPr/>
        <p:txBody>
          <a:bodyPr/>
          <a:lstStyle/>
          <a:p>
            <a:fld id="{D66BE0F5-7105-7347-B50A-E9382AFF35F2}" type="slidenum">
              <a:rPr lang="en-US" smtClean="0"/>
              <a:t>26</a:t>
            </a:fld>
            <a:endParaRPr lang="en-US"/>
          </a:p>
        </p:txBody>
      </p:sp>
      <p:sp>
        <p:nvSpPr>
          <p:cNvPr id="6" name="TextBox 5">
            <a:extLst>
              <a:ext uri="{FF2B5EF4-FFF2-40B4-BE49-F238E27FC236}">
                <a16:creationId xmlns:a16="http://schemas.microsoft.com/office/drawing/2014/main" id="{470B946A-B1C3-B040-A286-8298705D60D3}"/>
              </a:ext>
            </a:extLst>
          </p:cNvPr>
          <p:cNvSpPr txBox="1"/>
          <p:nvPr/>
        </p:nvSpPr>
        <p:spPr>
          <a:xfrm>
            <a:off x="4564378" y="4997384"/>
            <a:ext cx="2590799" cy="461665"/>
          </a:xfrm>
          <a:prstGeom prst="rect">
            <a:avLst/>
          </a:prstGeom>
          <a:noFill/>
        </p:spPr>
        <p:txBody>
          <a:bodyPr wrap="square" rtlCol="0">
            <a:spAutoFit/>
          </a:bodyPr>
          <a:lstStyle/>
          <a:p>
            <a:pPr algn="ctr"/>
            <a:r>
              <a:rPr lang="en-US" sz="2400" dirty="0">
                <a:latin typeface="Candara" panose="020E0502030303020204" pitchFamily="34" charset="0"/>
              </a:rPr>
              <a:t>$30,000</a:t>
            </a:r>
          </a:p>
        </p:txBody>
      </p:sp>
      <p:sp>
        <p:nvSpPr>
          <p:cNvPr id="7" name="TextBox 6">
            <a:extLst>
              <a:ext uri="{FF2B5EF4-FFF2-40B4-BE49-F238E27FC236}">
                <a16:creationId xmlns:a16="http://schemas.microsoft.com/office/drawing/2014/main" id="{40206746-29DD-3B48-AF53-E1E6894F6541}"/>
              </a:ext>
            </a:extLst>
          </p:cNvPr>
          <p:cNvSpPr txBox="1"/>
          <p:nvPr/>
        </p:nvSpPr>
        <p:spPr>
          <a:xfrm>
            <a:off x="4564377" y="4200177"/>
            <a:ext cx="2590799" cy="461665"/>
          </a:xfrm>
          <a:prstGeom prst="rect">
            <a:avLst/>
          </a:prstGeom>
          <a:noFill/>
        </p:spPr>
        <p:txBody>
          <a:bodyPr wrap="square" rtlCol="0">
            <a:spAutoFit/>
          </a:bodyPr>
          <a:lstStyle/>
          <a:p>
            <a:pPr algn="ctr"/>
            <a:r>
              <a:rPr lang="en-US" sz="2400" dirty="0">
                <a:latin typeface="Candara" panose="020E0502030303020204" pitchFamily="34" charset="0"/>
              </a:rPr>
              <a:t>Wages Payable</a:t>
            </a:r>
          </a:p>
        </p:txBody>
      </p:sp>
      <p:sp>
        <p:nvSpPr>
          <p:cNvPr id="8" name="TextBox 7">
            <a:extLst>
              <a:ext uri="{FF2B5EF4-FFF2-40B4-BE49-F238E27FC236}">
                <a16:creationId xmlns:a16="http://schemas.microsoft.com/office/drawing/2014/main" id="{F030DF2C-63A2-AB48-A127-8A5306D1DBBD}"/>
              </a:ext>
            </a:extLst>
          </p:cNvPr>
          <p:cNvSpPr txBox="1"/>
          <p:nvPr/>
        </p:nvSpPr>
        <p:spPr>
          <a:xfrm>
            <a:off x="8238910" y="4215703"/>
            <a:ext cx="2590799" cy="461665"/>
          </a:xfrm>
          <a:prstGeom prst="rect">
            <a:avLst/>
          </a:prstGeom>
          <a:noFill/>
        </p:spPr>
        <p:txBody>
          <a:bodyPr wrap="square" rtlCol="0">
            <a:spAutoFit/>
          </a:bodyPr>
          <a:lstStyle/>
          <a:p>
            <a:pPr algn="ctr"/>
            <a:r>
              <a:rPr lang="en-US" sz="2400" dirty="0">
                <a:latin typeface="Candara" panose="020E0502030303020204" pitchFamily="34" charset="0"/>
              </a:rPr>
              <a:t>Labor Expense</a:t>
            </a:r>
          </a:p>
        </p:txBody>
      </p:sp>
      <p:sp>
        <p:nvSpPr>
          <p:cNvPr id="9" name="TextBox 8">
            <a:extLst>
              <a:ext uri="{FF2B5EF4-FFF2-40B4-BE49-F238E27FC236}">
                <a16:creationId xmlns:a16="http://schemas.microsoft.com/office/drawing/2014/main" id="{06EDF7D6-37F7-A34A-9F4F-D23C962EC603}"/>
              </a:ext>
            </a:extLst>
          </p:cNvPr>
          <p:cNvSpPr txBox="1"/>
          <p:nvPr/>
        </p:nvSpPr>
        <p:spPr>
          <a:xfrm>
            <a:off x="8221977" y="4933212"/>
            <a:ext cx="2590799" cy="461665"/>
          </a:xfrm>
          <a:prstGeom prst="rect">
            <a:avLst/>
          </a:prstGeom>
          <a:noFill/>
        </p:spPr>
        <p:txBody>
          <a:bodyPr wrap="square" rtlCol="0">
            <a:spAutoFit/>
          </a:bodyPr>
          <a:lstStyle/>
          <a:p>
            <a:pPr algn="ctr"/>
            <a:r>
              <a:rPr lang="en-US" sz="2400" dirty="0">
                <a:latin typeface="Candara" panose="020E0502030303020204" pitchFamily="34" charset="0"/>
              </a:rPr>
              <a:t>($30,000)</a:t>
            </a:r>
          </a:p>
        </p:txBody>
      </p:sp>
      <p:sp>
        <p:nvSpPr>
          <p:cNvPr id="11" name="Rectangle 10">
            <a:extLst>
              <a:ext uri="{FF2B5EF4-FFF2-40B4-BE49-F238E27FC236}">
                <a16:creationId xmlns:a16="http://schemas.microsoft.com/office/drawing/2014/main" id="{88D8D8F0-88D6-4CB1-AFB7-66F3E2D8F43B}"/>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916F6EC-F423-4C12-91AA-2B74496F3CF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IV – Non-Cash</a:t>
            </a:r>
          </a:p>
        </p:txBody>
      </p:sp>
    </p:spTree>
    <p:extLst>
      <p:ext uri="{BB962C8B-B14F-4D97-AF65-F5344CB8AC3E}">
        <p14:creationId xmlns:p14="http://schemas.microsoft.com/office/powerpoint/2010/main" val="2718179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046E-04CC-1043-BBB9-DBF9244EA28F}"/>
              </a:ext>
            </a:extLst>
          </p:cNvPr>
          <p:cNvSpPr>
            <a:spLocks noGrp="1"/>
          </p:cNvSpPr>
          <p:nvPr>
            <p:ph type="title"/>
          </p:nvPr>
        </p:nvSpPr>
        <p:spPr/>
        <p:txBody>
          <a:bodyPr/>
          <a:lstStyle/>
          <a:p>
            <a:r>
              <a:rPr lang="en-US" b="1" dirty="0">
                <a:solidFill>
                  <a:srgbClr val="8C0000"/>
                </a:solidFill>
              </a:rPr>
              <a:t>Example IV: Payables</a:t>
            </a:r>
          </a:p>
        </p:txBody>
      </p:sp>
      <p:sp>
        <p:nvSpPr>
          <p:cNvPr id="3" name="Content Placeholder 2">
            <a:extLst>
              <a:ext uri="{FF2B5EF4-FFF2-40B4-BE49-F238E27FC236}">
                <a16:creationId xmlns:a16="http://schemas.microsoft.com/office/drawing/2014/main" id="{4B7588FB-F62C-8D46-BF89-41CE1116A16F}"/>
              </a:ext>
            </a:extLst>
          </p:cNvPr>
          <p:cNvSpPr>
            <a:spLocks noGrp="1"/>
          </p:cNvSpPr>
          <p:nvPr>
            <p:ph idx="1"/>
          </p:nvPr>
        </p:nvSpPr>
        <p:spPr>
          <a:xfrm>
            <a:off x="838200" y="1414145"/>
            <a:ext cx="10515600" cy="1325563"/>
          </a:xfrm>
        </p:spPr>
        <p:txBody>
          <a:bodyPr/>
          <a:lstStyle/>
          <a:p>
            <a:pPr marL="0" indent="0">
              <a:buNone/>
            </a:pPr>
            <a:r>
              <a:rPr lang="en-US" altLang="en-US" dirty="0">
                <a:latin typeface="Candara" panose="020E0502030303020204" pitchFamily="34" charset="0"/>
              </a:rPr>
              <a:t>An organization paid $48,000 in wages to its employees: $30,000  represented money owed to employees for work last year; $18,000 is for work performed this year.</a:t>
            </a:r>
          </a:p>
          <a:p>
            <a:endParaRPr lang="en-US" dirty="0"/>
          </a:p>
        </p:txBody>
      </p:sp>
      <p:graphicFrame>
        <p:nvGraphicFramePr>
          <p:cNvPr id="6" name="Content Placeholder 3">
            <a:extLst>
              <a:ext uri="{FF2B5EF4-FFF2-40B4-BE49-F238E27FC236}">
                <a16:creationId xmlns:a16="http://schemas.microsoft.com/office/drawing/2014/main" id="{76772BF1-35B4-1843-BCD0-143DCB8092EE}"/>
              </a:ext>
            </a:extLst>
          </p:cNvPr>
          <p:cNvGraphicFramePr>
            <a:graphicFrameLocks/>
          </p:cNvGraphicFramePr>
          <p:nvPr>
            <p:extLst>
              <p:ext uri="{D42A27DB-BD31-4B8C-83A1-F6EECF244321}">
                <p14:modId xmlns:p14="http://schemas.microsoft.com/office/powerpoint/2010/main" val="667862566"/>
              </p:ext>
            </p:extLst>
          </p:nvPr>
        </p:nvGraphicFramePr>
        <p:xfrm>
          <a:off x="664208" y="2926605"/>
          <a:ext cx="10689592" cy="1814728"/>
        </p:xfrm>
        <a:graphic>
          <a:graphicData uri="http://schemas.openxmlformats.org/drawingml/2006/table">
            <a:tbl>
              <a:tblPr firstRow="1" bandRow="1">
                <a:tableStyleId>{F5AB1C69-6EDB-4FF4-983F-18BD219EF322}</a:tableStyleId>
              </a:tblPr>
              <a:tblGrid>
                <a:gridCol w="3317332">
                  <a:extLst>
                    <a:ext uri="{9D8B030D-6E8A-4147-A177-3AD203B41FA5}">
                      <a16:colId xmlns:a16="http://schemas.microsoft.com/office/drawing/2014/main" val="1850214296"/>
                    </a:ext>
                  </a:extLst>
                </a:gridCol>
                <a:gridCol w="670936">
                  <a:extLst>
                    <a:ext uri="{9D8B030D-6E8A-4147-A177-3AD203B41FA5}">
                      <a16:colId xmlns:a16="http://schemas.microsoft.com/office/drawing/2014/main" val="3348137929"/>
                    </a:ext>
                  </a:extLst>
                </a:gridCol>
                <a:gridCol w="2785943">
                  <a:extLst>
                    <a:ext uri="{9D8B030D-6E8A-4147-A177-3AD203B41FA5}">
                      <a16:colId xmlns:a16="http://schemas.microsoft.com/office/drawing/2014/main" val="2247688"/>
                    </a:ext>
                  </a:extLst>
                </a:gridCol>
                <a:gridCol w="790607">
                  <a:extLst>
                    <a:ext uri="{9D8B030D-6E8A-4147-A177-3AD203B41FA5}">
                      <a16:colId xmlns:a16="http://schemas.microsoft.com/office/drawing/2014/main" val="2212843073"/>
                    </a:ext>
                  </a:extLst>
                </a:gridCol>
                <a:gridCol w="3124774">
                  <a:extLst>
                    <a:ext uri="{9D8B030D-6E8A-4147-A177-3AD203B41FA5}">
                      <a16:colId xmlns:a16="http://schemas.microsoft.com/office/drawing/2014/main" val="3838902842"/>
                    </a:ext>
                  </a:extLst>
                </a:gridCol>
              </a:tblGrid>
              <a:tr h="369298">
                <a:tc>
                  <a:txBody>
                    <a:bodyPr/>
                    <a:lstStyle/>
                    <a:p>
                      <a:pPr algn="ctr"/>
                      <a:r>
                        <a:rPr lang="en-US" sz="2400" dirty="0">
                          <a:solidFill>
                            <a:schemeClr val="tx1"/>
                          </a:solidFill>
                          <a:latin typeface="Candara" panose="020E0502030303020204" pitchFamily="34" charset="0"/>
                        </a:rPr>
                        <a:t>Assets</a:t>
                      </a:r>
                    </a:p>
                  </a:txBody>
                  <a:tcPr/>
                </a:tc>
                <a:tc>
                  <a:txBody>
                    <a:bodyPr/>
                    <a:lstStyle/>
                    <a:p>
                      <a:pPr algn="ctr"/>
                      <a:r>
                        <a:rPr lang="en-US" sz="2400" dirty="0">
                          <a:solidFill>
                            <a:schemeClr val="tx1"/>
                          </a:solidFill>
                          <a:latin typeface="Candara" panose="020E0502030303020204" pitchFamily="34" charset="0"/>
                        </a:rPr>
                        <a:t>=</a:t>
                      </a:r>
                    </a:p>
                  </a:txBody>
                  <a:tcPr/>
                </a:tc>
                <a:tc>
                  <a:txBody>
                    <a:bodyPr/>
                    <a:lstStyle/>
                    <a:p>
                      <a:pPr algn="ctr"/>
                      <a:r>
                        <a:rPr lang="en-US" sz="2400" dirty="0">
                          <a:solidFill>
                            <a:schemeClr val="tx1"/>
                          </a:solidFill>
                          <a:latin typeface="Candara" panose="020E0502030303020204" pitchFamily="34" charset="0"/>
                        </a:rPr>
                        <a:t>Liabilities</a:t>
                      </a:r>
                    </a:p>
                  </a:txBody>
                  <a:tcPr/>
                </a:tc>
                <a:tc>
                  <a:txBody>
                    <a:bodyPr/>
                    <a:lstStyle/>
                    <a:p>
                      <a:pPr algn="ctr"/>
                      <a:r>
                        <a:rPr lang="en-US" sz="2400" dirty="0">
                          <a:solidFill>
                            <a:schemeClr val="tx1"/>
                          </a:solidFill>
                          <a:latin typeface="Candara" panose="020E0502030303020204" pitchFamily="34" charset="0"/>
                        </a:rPr>
                        <a:t>+</a:t>
                      </a:r>
                    </a:p>
                  </a:txBody>
                  <a:tcPr/>
                </a:tc>
                <a:tc>
                  <a:txBody>
                    <a:bodyPr/>
                    <a:lstStyle/>
                    <a:p>
                      <a:pPr algn="ctr"/>
                      <a:r>
                        <a:rPr lang="en-US" sz="2400" dirty="0">
                          <a:solidFill>
                            <a:schemeClr val="tx1"/>
                          </a:solidFill>
                          <a:latin typeface="Candara" panose="020E0502030303020204" pitchFamily="34" charset="0"/>
                        </a:rPr>
                        <a:t>Net Assets</a:t>
                      </a:r>
                    </a:p>
                  </a:txBody>
                  <a:tcPr/>
                </a:tc>
                <a:extLst>
                  <a:ext uri="{0D108BD9-81ED-4DB2-BD59-A6C34878D82A}">
                    <a16:rowId xmlns:a16="http://schemas.microsoft.com/office/drawing/2014/main" val="4205837618"/>
                  </a:ext>
                </a:extLst>
              </a:tr>
              <a:tr h="612462">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708838976"/>
                  </a:ext>
                </a:extLst>
              </a:tr>
              <a:tr h="745066">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2098130327"/>
                  </a:ext>
                </a:extLst>
              </a:tr>
            </a:tbl>
          </a:graphicData>
        </a:graphic>
      </p:graphicFrame>
      <p:sp>
        <p:nvSpPr>
          <p:cNvPr id="7" name="Slide Number Placeholder 6">
            <a:extLst>
              <a:ext uri="{FF2B5EF4-FFF2-40B4-BE49-F238E27FC236}">
                <a16:creationId xmlns:a16="http://schemas.microsoft.com/office/drawing/2014/main" id="{3BCF9FD6-3218-5D4B-A064-E09DDBC56918}"/>
              </a:ext>
            </a:extLst>
          </p:cNvPr>
          <p:cNvSpPr>
            <a:spLocks noGrp="1"/>
          </p:cNvSpPr>
          <p:nvPr>
            <p:ph type="sldNum" sz="quarter" idx="12"/>
          </p:nvPr>
        </p:nvSpPr>
        <p:spPr/>
        <p:txBody>
          <a:bodyPr/>
          <a:lstStyle/>
          <a:p>
            <a:fld id="{D66BE0F5-7105-7347-B50A-E9382AFF35F2}" type="slidenum">
              <a:rPr lang="en-US" smtClean="0"/>
              <a:t>27</a:t>
            </a:fld>
            <a:endParaRPr lang="en-US"/>
          </a:p>
        </p:txBody>
      </p:sp>
      <p:sp>
        <p:nvSpPr>
          <p:cNvPr id="4" name="TextBox 3">
            <a:extLst>
              <a:ext uri="{FF2B5EF4-FFF2-40B4-BE49-F238E27FC236}">
                <a16:creationId xmlns:a16="http://schemas.microsoft.com/office/drawing/2014/main" id="{2EF984CB-1E99-8C48-A4F9-B5C87CCA4FF6}"/>
              </a:ext>
            </a:extLst>
          </p:cNvPr>
          <p:cNvSpPr txBox="1"/>
          <p:nvPr/>
        </p:nvSpPr>
        <p:spPr>
          <a:xfrm>
            <a:off x="4982633" y="3429000"/>
            <a:ext cx="2226734" cy="461665"/>
          </a:xfrm>
          <a:prstGeom prst="rect">
            <a:avLst/>
          </a:prstGeom>
          <a:noFill/>
        </p:spPr>
        <p:txBody>
          <a:bodyPr wrap="square" rtlCol="0">
            <a:spAutoFit/>
          </a:bodyPr>
          <a:lstStyle/>
          <a:p>
            <a:r>
              <a:rPr lang="en-US" sz="2400" dirty="0">
                <a:latin typeface="Candara" panose="020E0502030303020204" pitchFamily="34" charset="0"/>
              </a:rPr>
              <a:t>Wages Payable</a:t>
            </a:r>
          </a:p>
        </p:txBody>
      </p:sp>
      <p:sp>
        <p:nvSpPr>
          <p:cNvPr id="8" name="TextBox 7">
            <a:extLst>
              <a:ext uri="{FF2B5EF4-FFF2-40B4-BE49-F238E27FC236}">
                <a16:creationId xmlns:a16="http://schemas.microsoft.com/office/drawing/2014/main" id="{BDF36194-2807-6F4E-94CF-1A8445D8BBD5}"/>
              </a:ext>
            </a:extLst>
          </p:cNvPr>
          <p:cNvSpPr txBox="1"/>
          <p:nvPr/>
        </p:nvSpPr>
        <p:spPr>
          <a:xfrm>
            <a:off x="1325033" y="3429000"/>
            <a:ext cx="2226734" cy="461665"/>
          </a:xfrm>
          <a:prstGeom prst="rect">
            <a:avLst/>
          </a:prstGeom>
          <a:noFill/>
        </p:spPr>
        <p:txBody>
          <a:bodyPr wrap="square" rtlCol="0">
            <a:spAutoFit/>
          </a:bodyPr>
          <a:lstStyle/>
          <a:p>
            <a:pPr algn="ctr"/>
            <a:r>
              <a:rPr lang="en-US" sz="2400" dirty="0">
                <a:latin typeface="Candara" panose="020E0502030303020204" pitchFamily="34" charset="0"/>
              </a:rPr>
              <a:t>Cash</a:t>
            </a:r>
          </a:p>
        </p:txBody>
      </p:sp>
      <p:sp>
        <p:nvSpPr>
          <p:cNvPr id="9" name="TextBox 8">
            <a:extLst>
              <a:ext uri="{FF2B5EF4-FFF2-40B4-BE49-F238E27FC236}">
                <a16:creationId xmlns:a16="http://schemas.microsoft.com/office/drawing/2014/main" id="{9028CCA8-8184-C440-8AE3-464399E33A36}"/>
              </a:ext>
            </a:extLst>
          </p:cNvPr>
          <p:cNvSpPr txBox="1"/>
          <p:nvPr/>
        </p:nvSpPr>
        <p:spPr>
          <a:xfrm>
            <a:off x="8729132" y="3429000"/>
            <a:ext cx="2226734" cy="461665"/>
          </a:xfrm>
          <a:prstGeom prst="rect">
            <a:avLst/>
          </a:prstGeom>
          <a:noFill/>
        </p:spPr>
        <p:txBody>
          <a:bodyPr wrap="square" rtlCol="0">
            <a:spAutoFit/>
          </a:bodyPr>
          <a:lstStyle/>
          <a:p>
            <a:pPr algn="ctr"/>
            <a:r>
              <a:rPr lang="en-US" sz="2400" dirty="0">
                <a:latin typeface="Candara" panose="020E0502030303020204" pitchFamily="34" charset="0"/>
              </a:rPr>
              <a:t>Labor expense</a:t>
            </a:r>
          </a:p>
        </p:txBody>
      </p:sp>
      <p:sp>
        <p:nvSpPr>
          <p:cNvPr id="10" name="TextBox 9">
            <a:extLst>
              <a:ext uri="{FF2B5EF4-FFF2-40B4-BE49-F238E27FC236}">
                <a16:creationId xmlns:a16="http://schemas.microsoft.com/office/drawing/2014/main" id="{BC2CEEDA-5270-3841-8ED0-70D5E316CECE}"/>
              </a:ext>
            </a:extLst>
          </p:cNvPr>
          <p:cNvSpPr txBox="1"/>
          <p:nvPr/>
        </p:nvSpPr>
        <p:spPr>
          <a:xfrm>
            <a:off x="1325033" y="4162227"/>
            <a:ext cx="2226734" cy="461665"/>
          </a:xfrm>
          <a:prstGeom prst="rect">
            <a:avLst/>
          </a:prstGeom>
          <a:noFill/>
        </p:spPr>
        <p:txBody>
          <a:bodyPr wrap="square" rtlCol="0">
            <a:spAutoFit/>
          </a:bodyPr>
          <a:lstStyle/>
          <a:p>
            <a:pPr algn="ctr"/>
            <a:r>
              <a:rPr lang="en-US" sz="2400" dirty="0">
                <a:latin typeface="Candara" panose="020E0502030303020204" pitchFamily="34" charset="0"/>
              </a:rPr>
              <a:t>($48,000)</a:t>
            </a:r>
          </a:p>
        </p:txBody>
      </p:sp>
      <p:sp>
        <p:nvSpPr>
          <p:cNvPr id="11" name="TextBox 10">
            <a:extLst>
              <a:ext uri="{FF2B5EF4-FFF2-40B4-BE49-F238E27FC236}">
                <a16:creationId xmlns:a16="http://schemas.microsoft.com/office/drawing/2014/main" id="{BE1B5FD3-143B-1447-B5B8-BD01128CFA73}"/>
              </a:ext>
            </a:extLst>
          </p:cNvPr>
          <p:cNvSpPr txBox="1"/>
          <p:nvPr/>
        </p:nvSpPr>
        <p:spPr>
          <a:xfrm>
            <a:off x="4895637" y="4128360"/>
            <a:ext cx="2226734" cy="461665"/>
          </a:xfrm>
          <a:prstGeom prst="rect">
            <a:avLst/>
          </a:prstGeom>
          <a:noFill/>
        </p:spPr>
        <p:txBody>
          <a:bodyPr wrap="square" rtlCol="0">
            <a:spAutoFit/>
          </a:bodyPr>
          <a:lstStyle/>
          <a:p>
            <a:pPr algn="ctr"/>
            <a:r>
              <a:rPr lang="en-US" sz="2400" dirty="0">
                <a:latin typeface="Candara" panose="020E0502030303020204" pitchFamily="34" charset="0"/>
              </a:rPr>
              <a:t>($30,000)</a:t>
            </a:r>
          </a:p>
        </p:txBody>
      </p:sp>
      <p:sp>
        <p:nvSpPr>
          <p:cNvPr id="12" name="TextBox 11">
            <a:extLst>
              <a:ext uri="{FF2B5EF4-FFF2-40B4-BE49-F238E27FC236}">
                <a16:creationId xmlns:a16="http://schemas.microsoft.com/office/drawing/2014/main" id="{A5182FE9-096F-344E-BFE0-BA28CF9CB501}"/>
              </a:ext>
            </a:extLst>
          </p:cNvPr>
          <p:cNvSpPr txBox="1"/>
          <p:nvPr/>
        </p:nvSpPr>
        <p:spPr>
          <a:xfrm>
            <a:off x="8868833" y="4162227"/>
            <a:ext cx="2226734" cy="461665"/>
          </a:xfrm>
          <a:prstGeom prst="rect">
            <a:avLst/>
          </a:prstGeom>
          <a:noFill/>
        </p:spPr>
        <p:txBody>
          <a:bodyPr wrap="square" rtlCol="0">
            <a:spAutoFit/>
          </a:bodyPr>
          <a:lstStyle/>
          <a:p>
            <a:pPr algn="ctr"/>
            <a:r>
              <a:rPr lang="en-US" sz="2400" dirty="0">
                <a:latin typeface="Candara" panose="020E0502030303020204" pitchFamily="34" charset="0"/>
              </a:rPr>
              <a:t>($18,000)</a:t>
            </a:r>
          </a:p>
        </p:txBody>
      </p:sp>
      <p:sp>
        <p:nvSpPr>
          <p:cNvPr id="14" name="Rectangle 13">
            <a:extLst>
              <a:ext uri="{FF2B5EF4-FFF2-40B4-BE49-F238E27FC236}">
                <a16:creationId xmlns:a16="http://schemas.microsoft.com/office/drawing/2014/main" id="{63D65BDE-85DA-4C5D-A6FF-DB7DB4071311}"/>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D437D76-91AE-4AF0-9544-D52430279CA8}"/>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V - Payables</a:t>
            </a:r>
          </a:p>
        </p:txBody>
      </p:sp>
    </p:spTree>
    <p:extLst>
      <p:ext uri="{BB962C8B-B14F-4D97-AF65-F5344CB8AC3E}">
        <p14:creationId xmlns:p14="http://schemas.microsoft.com/office/powerpoint/2010/main" val="234148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0A93-30B7-6145-A6EA-3F40B7F064B2}"/>
              </a:ext>
            </a:extLst>
          </p:cNvPr>
          <p:cNvSpPr>
            <a:spLocks noGrp="1"/>
          </p:cNvSpPr>
          <p:nvPr>
            <p:ph type="title"/>
          </p:nvPr>
        </p:nvSpPr>
        <p:spPr/>
        <p:txBody>
          <a:bodyPr/>
          <a:lstStyle/>
          <a:p>
            <a:r>
              <a:rPr lang="en-US" b="1" dirty="0">
                <a:solidFill>
                  <a:srgbClr val="8C0000"/>
                </a:solidFill>
              </a:rPr>
              <a:t>Example V: Long-Term Loans</a:t>
            </a:r>
          </a:p>
        </p:txBody>
      </p:sp>
      <p:sp>
        <p:nvSpPr>
          <p:cNvPr id="3" name="Content Placeholder 2">
            <a:extLst>
              <a:ext uri="{FF2B5EF4-FFF2-40B4-BE49-F238E27FC236}">
                <a16:creationId xmlns:a16="http://schemas.microsoft.com/office/drawing/2014/main" id="{A47EB31D-7ED4-BE41-856E-158CA7AED114}"/>
              </a:ext>
            </a:extLst>
          </p:cNvPr>
          <p:cNvSpPr>
            <a:spLocks noGrp="1"/>
          </p:cNvSpPr>
          <p:nvPr>
            <p:ph idx="1"/>
          </p:nvPr>
        </p:nvSpPr>
        <p:spPr/>
        <p:txBody>
          <a:bodyPr/>
          <a:lstStyle/>
          <a:p>
            <a:r>
              <a:rPr lang="en-US" altLang="en-US" dirty="0">
                <a:latin typeface="Candara" panose="020E0502030303020204" pitchFamily="34" charset="0"/>
              </a:rPr>
              <a:t>A NPO buys a van for $45,000 and borrows money in the form of mortgage on the van. The loan was for $30,000 with interest at 8% for 5 years. The annual payment is $</a:t>
            </a:r>
            <a:r>
              <a:rPr lang="en-US" dirty="0">
                <a:latin typeface="Candara" panose="020E0502030303020204" pitchFamily="34" charset="0"/>
              </a:rPr>
              <a:t>7,514</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8A9D421-8298-414D-AFDE-0E8561DE90E0}"/>
              </a:ext>
            </a:extLst>
          </p:cNvPr>
          <p:cNvSpPr>
            <a:spLocks noGrp="1"/>
          </p:cNvSpPr>
          <p:nvPr>
            <p:ph type="sldNum" sz="quarter" idx="12"/>
          </p:nvPr>
        </p:nvSpPr>
        <p:spPr/>
        <p:txBody>
          <a:bodyPr/>
          <a:lstStyle/>
          <a:p>
            <a:fld id="{747E0F02-6392-2343-BC9E-B77CE0D7CB42}" type="slidenum">
              <a:rPr lang="en-US" smtClean="0"/>
              <a:t>28</a:t>
            </a:fld>
            <a:endParaRPr lang="en-US"/>
          </a:p>
        </p:txBody>
      </p:sp>
      <p:sp>
        <p:nvSpPr>
          <p:cNvPr id="10" name="Right Arrow 9">
            <a:extLst>
              <a:ext uri="{FF2B5EF4-FFF2-40B4-BE49-F238E27FC236}">
                <a16:creationId xmlns:a16="http://schemas.microsoft.com/office/drawing/2014/main" id="{C77F5D16-BF82-2C4A-B38E-A724F3C9C22D}"/>
              </a:ext>
            </a:extLst>
          </p:cNvPr>
          <p:cNvSpPr/>
          <p:nvPr/>
        </p:nvSpPr>
        <p:spPr>
          <a:xfrm>
            <a:off x="246221" y="4300488"/>
            <a:ext cx="695960" cy="467360"/>
          </a:xfrm>
          <a:prstGeom prst="rightArrow">
            <a:avLst/>
          </a:prstGeom>
          <a:solidFill>
            <a:srgbClr val="8C0000"/>
          </a:solidFill>
          <a:ln>
            <a:solidFill>
              <a:srgbClr val="8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C0000"/>
              </a:solidFill>
            </a:endParaRPr>
          </a:p>
        </p:txBody>
      </p:sp>
      <p:graphicFrame>
        <p:nvGraphicFramePr>
          <p:cNvPr id="7" name="Table 6">
            <a:extLst>
              <a:ext uri="{FF2B5EF4-FFF2-40B4-BE49-F238E27FC236}">
                <a16:creationId xmlns:a16="http://schemas.microsoft.com/office/drawing/2014/main" id="{50B8D54C-7975-634C-8EED-5CED50BC39AA}"/>
              </a:ext>
            </a:extLst>
          </p:cNvPr>
          <p:cNvGraphicFramePr>
            <a:graphicFrameLocks noGrp="1"/>
          </p:cNvGraphicFramePr>
          <p:nvPr>
            <p:extLst>
              <p:ext uri="{D42A27DB-BD31-4B8C-83A1-F6EECF244321}">
                <p14:modId xmlns:p14="http://schemas.microsoft.com/office/powerpoint/2010/main" val="3623044316"/>
              </p:ext>
            </p:extLst>
          </p:nvPr>
        </p:nvGraphicFramePr>
        <p:xfrm>
          <a:off x="1046162" y="3305703"/>
          <a:ext cx="9826626" cy="3161358"/>
        </p:xfrm>
        <a:graphic>
          <a:graphicData uri="http://schemas.openxmlformats.org/drawingml/2006/table">
            <a:tbl>
              <a:tblPr firstRow="1" bandRow="1">
                <a:tableStyleId>{F5AB1C69-6EDB-4FF4-983F-18BD219EF322}</a:tableStyleId>
              </a:tblPr>
              <a:tblGrid>
                <a:gridCol w="1637771">
                  <a:extLst>
                    <a:ext uri="{9D8B030D-6E8A-4147-A177-3AD203B41FA5}">
                      <a16:colId xmlns:a16="http://schemas.microsoft.com/office/drawing/2014/main" val="1149159479"/>
                    </a:ext>
                  </a:extLst>
                </a:gridCol>
                <a:gridCol w="1637771">
                  <a:extLst>
                    <a:ext uri="{9D8B030D-6E8A-4147-A177-3AD203B41FA5}">
                      <a16:colId xmlns:a16="http://schemas.microsoft.com/office/drawing/2014/main" val="1419702569"/>
                    </a:ext>
                  </a:extLst>
                </a:gridCol>
                <a:gridCol w="1637771">
                  <a:extLst>
                    <a:ext uri="{9D8B030D-6E8A-4147-A177-3AD203B41FA5}">
                      <a16:colId xmlns:a16="http://schemas.microsoft.com/office/drawing/2014/main" val="572717616"/>
                    </a:ext>
                  </a:extLst>
                </a:gridCol>
                <a:gridCol w="1637771">
                  <a:extLst>
                    <a:ext uri="{9D8B030D-6E8A-4147-A177-3AD203B41FA5}">
                      <a16:colId xmlns:a16="http://schemas.microsoft.com/office/drawing/2014/main" val="2018014256"/>
                    </a:ext>
                  </a:extLst>
                </a:gridCol>
                <a:gridCol w="1637771">
                  <a:extLst>
                    <a:ext uri="{9D8B030D-6E8A-4147-A177-3AD203B41FA5}">
                      <a16:colId xmlns:a16="http://schemas.microsoft.com/office/drawing/2014/main" val="2532521590"/>
                    </a:ext>
                  </a:extLst>
                </a:gridCol>
                <a:gridCol w="1637771">
                  <a:extLst>
                    <a:ext uri="{9D8B030D-6E8A-4147-A177-3AD203B41FA5}">
                      <a16:colId xmlns:a16="http://schemas.microsoft.com/office/drawing/2014/main" val="2601317834"/>
                    </a:ext>
                  </a:extLst>
                </a:gridCol>
              </a:tblGrid>
              <a:tr h="1044118">
                <a:tc>
                  <a:txBody>
                    <a:bodyPr/>
                    <a:lstStyle/>
                    <a:p>
                      <a:pPr algn="ctr"/>
                      <a:r>
                        <a:rPr lang="en-US" dirty="0">
                          <a:solidFill>
                            <a:schemeClr val="tx1"/>
                          </a:solidFill>
                          <a:latin typeface="Candara" panose="020E0502030303020204" pitchFamily="34" charset="0"/>
                        </a:rPr>
                        <a:t>Year </a:t>
                      </a:r>
                    </a:p>
                  </a:txBody>
                  <a:tcPr/>
                </a:tc>
                <a:tc>
                  <a:txBody>
                    <a:bodyPr/>
                    <a:lstStyle/>
                    <a:p>
                      <a:pPr algn="ctr"/>
                      <a:r>
                        <a:rPr lang="en-US" dirty="0">
                          <a:solidFill>
                            <a:schemeClr val="tx1"/>
                          </a:solidFill>
                          <a:latin typeface="Candara" panose="020E0502030303020204" pitchFamily="34" charset="0"/>
                        </a:rPr>
                        <a:t>Beginning Loan Balance</a:t>
                      </a:r>
                    </a:p>
                  </a:txBody>
                  <a:tcPr/>
                </a:tc>
                <a:tc>
                  <a:txBody>
                    <a:bodyPr/>
                    <a:lstStyle/>
                    <a:p>
                      <a:pPr algn="ctr"/>
                      <a:r>
                        <a:rPr lang="en-US" dirty="0">
                          <a:solidFill>
                            <a:schemeClr val="tx1"/>
                          </a:solidFill>
                          <a:latin typeface="Candara" panose="020E0502030303020204" pitchFamily="34" charset="0"/>
                        </a:rPr>
                        <a:t>Total Payment</a:t>
                      </a:r>
                    </a:p>
                  </a:txBody>
                  <a:tcPr/>
                </a:tc>
                <a:tc>
                  <a:txBody>
                    <a:bodyPr/>
                    <a:lstStyle/>
                    <a:p>
                      <a:pPr algn="ctr"/>
                      <a:r>
                        <a:rPr lang="en-US" dirty="0">
                          <a:solidFill>
                            <a:schemeClr val="tx1"/>
                          </a:solidFill>
                          <a:latin typeface="Candara" panose="020E0502030303020204" pitchFamily="34" charset="0"/>
                        </a:rPr>
                        <a:t>Interest Portion</a:t>
                      </a:r>
                    </a:p>
                  </a:txBody>
                  <a:tcPr/>
                </a:tc>
                <a:tc>
                  <a:txBody>
                    <a:bodyPr/>
                    <a:lstStyle/>
                    <a:p>
                      <a:pPr algn="ctr"/>
                      <a:r>
                        <a:rPr lang="en-US" dirty="0">
                          <a:solidFill>
                            <a:schemeClr val="tx1"/>
                          </a:solidFill>
                          <a:latin typeface="Candara" panose="020E0502030303020204" pitchFamily="34" charset="0"/>
                        </a:rPr>
                        <a:t>Principal Repayment Portion</a:t>
                      </a:r>
                    </a:p>
                  </a:txBody>
                  <a:tcPr/>
                </a:tc>
                <a:tc>
                  <a:txBody>
                    <a:bodyPr/>
                    <a:lstStyle/>
                    <a:p>
                      <a:pPr algn="ctr"/>
                      <a:r>
                        <a:rPr lang="en-US" dirty="0">
                          <a:solidFill>
                            <a:schemeClr val="tx1"/>
                          </a:solidFill>
                          <a:latin typeface="Candara" panose="020E0502030303020204" pitchFamily="34" charset="0"/>
                        </a:rPr>
                        <a:t>Ending Loan Balance</a:t>
                      </a:r>
                    </a:p>
                  </a:txBody>
                  <a:tcPr/>
                </a:tc>
                <a:extLst>
                  <a:ext uri="{0D108BD9-81ED-4DB2-BD59-A6C34878D82A}">
                    <a16:rowId xmlns:a16="http://schemas.microsoft.com/office/drawing/2014/main" val="1403308940"/>
                  </a:ext>
                </a:extLst>
              </a:tr>
              <a:tr h="423448">
                <a:tc>
                  <a:txBody>
                    <a:bodyPr/>
                    <a:lstStyle/>
                    <a:p>
                      <a:pPr algn="ctr"/>
                      <a:r>
                        <a:rPr lang="en-US" dirty="0">
                          <a:latin typeface="Candara" panose="020E0502030303020204" pitchFamily="34" charset="0"/>
                        </a:rPr>
                        <a:t>1</a:t>
                      </a:r>
                    </a:p>
                  </a:txBody>
                  <a:tcPr/>
                </a:tc>
                <a:tc>
                  <a:txBody>
                    <a:bodyPr/>
                    <a:lstStyle/>
                    <a:p>
                      <a:pPr marL="0" algn="ctr" defTabSz="914400" rtl="0" eaLnBrk="1" fontAlgn="b" latinLnBrk="0" hangingPunct="1"/>
                      <a:r>
                        <a:rPr lang="en-US" sz="1800" kern="1200" dirty="0">
                          <a:latin typeface="Candara" panose="020E0502030303020204" pitchFamily="34" charset="0"/>
                        </a:rPr>
                        <a:t>       $ 30,000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$ 7,514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2,400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5,114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24,886 </a:t>
                      </a:r>
                      <a:endParaRPr lang="en-US" sz="18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1111175278"/>
                  </a:ext>
                </a:extLst>
              </a:tr>
              <a:tr h="423448">
                <a:tc>
                  <a:txBody>
                    <a:bodyPr/>
                    <a:lstStyle/>
                    <a:p>
                      <a:pPr algn="ctr"/>
                      <a:r>
                        <a:rPr lang="en-US" dirty="0">
                          <a:latin typeface="Candara" panose="020E0502030303020204" pitchFamily="34" charset="0"/>
                        </a:rPr>
                        <a:t>2</a:t>
                      </a:r>
                    </a:p>
                  </a:txBody>
                  <a:tcPr/>
                </a:tc>
                <a:tc>
                  <a:txBody>
                    <a:bodyPr/>
                    <a:lstStyle/>
                    <a:p>
                      <a:pPr marL="0" algn="ctr" defTabSz="914400" rtl="0" eaLnBrk="1" fontAlgn="b" latinLnBrk="0" hangingPunct="1"/>
                      <a:r>
                        <a:rPr lang="en-US" sz="1800" kern="1200" dirty="0">
                          <a:latin typeface="Candara" panose="020E0502030303020204" pitchFamily="34" charset="0"/>
                        </a:rPr>
                        <a:t>       $ 24,886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$ 7,514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1,991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5,523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19,364 </a:t>
                      </a:r>
                      <a:endParaRPr lang="en-US" sz="18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1838838263"/>
                  </a:ext>
                </a:extLst>
              </a:tr>
              <a:tr h="423448">
                <a:tc>
                  <a:txBody>
                    <a:bodyPr/>
                    <a:lstStyle/>
                    <a:p>
                      <a:pPr algn="ctr"/>
                      <a:r>
                        <a:rPr lang="en-US" dirty="0">
                          <a:latin typeface="Candara" panose="020E0502030303020204" pitchFamily="34" charset="0"/>
                        </a:rPr>
                        <a:t>3</a:t>
                      </a:r>
                    </a:p>
                  </a:txBody>
                  <a:tcPr/>
                </a:tc>
                <a:tc>
                  <a:txBody>
                    <a:bodyPr/>
                    <a:lstStyle/>
                    <a:p>
                      <a:pPr marL="0" algn="ctr" defTabSz="914400" rtl="0" eaLnBrk="1" fontAlgn="b" latinLnBrk="0" hangingPunct="1"/>
                      <a:r>
                        <a:rPr lang="en-US" sz="1800" kern="1200" dirty="0">
                          <a:latin typeface="Candara" panose="020E0502030303020204" pitchFamily="34" charset="0"/>
                        </a:rPr>
                        <a:t>       $ 19,364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$ 7,514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1,549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5,965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13,399 </a:t>
                      </a:r>
                      <a:endParaRPr lang="en-US" sz="18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1349423889"/>
                  </a:ext>
                </a:extLst>
              </a:tr>
              <a:tr h="423448">
                <a:tc>
                  <a:txBody>
                    <a:bodyPr/>
                    <a:lstStyle/>
                    <a:p>
                      <a:pPr algn="ctr"/>
                      <a:r>
                        <a:rPr lang="en-US" dirty="0">
                          <a:latin typeface="Candara" panose="020E0502030303020204" pitchFamily="34" charset="0"/>
                        </a:rPr>
                        <a:t>4</a:t>
                      </a:r>
                    </a:p>
                  </a:txBody>
                  <a:tcPr/>
                </a:tc>
                <a:tc>
                  <a:txBody>
                    <a:bodyPr/>
                    <a:lstStyle/>
                    <a:p>
                      <a:pPr marL="0" algn="ctr" defTabSz="914400" rtl="0" eaLnBrk="1" fontAlgn="b" latinLnBrk="0" hangingPunct="1"/>
                      <a:r>
                        <a:rPr lang="en-US" sz="1800" kern="1200" dirty="0">
                          <a:latin typeface="Candara" panose="020E0502030303020204" pitchFamily="34" charset="0"/>
                        </a:rPr>
                        <a:t>       $ 13,399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$ 7,514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1,072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6,442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6,957 </a:t>
                      </a:r>
                      <a:endParaRPr lang="en-US" sz="18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2989562821"/>
                  </a:ext>
                </a:extLst>
              </a:tr>
              <a:tr h="423448">
                <a:tc>
                  <a:txBody>
                    <a:bodyPr/>
                    <a:lstStyle/>
                    <a:p>
                      <a:pPr algn="ctr"/>
                      <a:r>
                        <a:rPr lang="en-US" dirty="0">
                          <a:latin typeface="Candara" panose="020E0502030303020204" pitchFamily="34" charset="0"/>
                        </a:rPr>
                        <a:t>5</a:t>
                      </a:r>
                    </a:p>
                  </a:txBody>
                  <a:tcPr/>
                </a:tc>
                <a:tc>
                  <a:txBody>
                    <a:bodyPr/>
                    <a:lstStyle/>
                    <a:p>
                      <a:pPr marL="0" algn="ctr" defTabSz="914400" rtl="0" eaLnBrk="1" fontAlgn="b" latinLnBrk="0" hangingPunct="1"/>
                      <a:r>
                        <a:rPr lang="en-US" sz="1800" kern="1200" dirty="0">
                          <a:latin typeface="Candara" panose="020E0502030303020204" pitchFamily="34" charset="0"/>
                        </a:rPr>
                        <a:t>       $   6,957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$ 7,514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557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6,957 </a:t>
                      </a:r>
                      <a:endParaRPr lang="en-US" sz="18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ctr" defTabSz="914400" rtl="0" eaLnBrk="1" fontAlgn="b" latinLnBrk="0" hangingPunct="1"/>
                      <a:r>
                        <a:rPr lang="en-US" sz="1800" kern="1200" dirty="0">
                          <a:latin typeface="Candara" panose="020E0502030303020204" pitchFamily="34" charset="0"/>
                        </a:rPr>
                        <a:t>     $            0 </a:t>
                      </a:r>
                      <a:endParaRPr lang="en-US" sz="18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4159656755"/>
                  </a:ext>
                </a:extLst>
              </a:tr>
            </a:tbl>
          </a:graphicData>
        </a:graphic>
      </p:graphicFrame>
      <p:sp>
        <p:nvSpPr>
          <p:cNvPr id="8" name="Rectangle 7">
            <a:extLst>
              <a:ext uri="{FF2B5EF4-FFF2-40B4-BE49-F238E27FC236}">
                <a16:creationId xmlns:a16="http://schemas.microsoft.com/office/drawing/2014/main" id="{038FF9F0-849D-452E-83C3-7FBC9A7AECA5}"/>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9C54F1E-0708-40FA-B94C-2BBDA2D02D67}"/>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VI – Long Term Loans</a:t>
            </a:r>
          </a:p>
        </p:txBody>
      </p:sp>
    </p:spTree>
    <p:extLst>
      <p:ext uri="{BB962C8B-B14F-4D97-AF65-F5344CB8AC3E}">
        <p14:creationId xmlns:p14="http://schemas.microsoft.com/office/powerpoint/2010/main" val="202547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0A93-30B7-6145-A6EA-3F40B7F064B2}"/>
              </a:ext>
            </a:extLst>
          </p:cNvPr>
          <p:cNvSpPr>
            <a:spLocks noGrp="1"/>
          </p:cNvSpPr>
          <p:nvPr>
            <p:ph type="title"/>
          </p:nvPr>
        </p:nvSpPr>
        <p:spPr/>
        <p:txBody>
          <a:bodyPr/>
          <a:lstStyle/>
          <a:p>
            <a:r>
              <a:rPr lang="en-US" b="1" dirty="0">
                <a:solidFill>
                  <a:srgbClr val="8C0000"/>
                </a:solidFill>
              </a:rPr>
              <a:t>Example V: Long-Term Loans</a:t>
            </a:r>
          </a:p>
        </p:txBody>
      </p:sp>
      <p:sp>
        <p:nvSpPr>
          <p:cNvPr id="4" name="Slide Number Placeholder 3">
            <a:extLst>
              <a:ext uri="{FF2B5EF4-FFF2-40B4-BE49-F238E27FC236}">
                <a16:creationId xmlns:a16="http://schemas.microsoft.com/office/drawing/2014/main" id="{18A9D421-8298-414D-AFDE-0E8561DE90E0}"/>
              </a:ext>
            </a:extLst>
          </p:cNvPr>
          <p:cNvSpPr>
            <a:spLocks noGrp="1"/>
          </p:cNvSpPr>
          <p:nvPr>
            <p:ph type="sldNum" sz="quarter" idx="12"/>
          </p:nvPr>
        </p:nvSpPr>
        <p:spPr/>
        <p:txBody>
          <a:bodyPr/>
          <a:lstStyle/>
          <a:p>
            <a:fld id="{747E0F02-6392-2343-BC9E-B77CE0D7CB42}" type="slidenum">
              <a:rPr lang="en-US" smtClean="0"/>
              <a:t>29</a:t>
            </a:fld>
            <a:endParaRPr lang="en-US"/>
          </a:p>
        </p:txBody>
      </p:sp>
      <p:graphicFrame>
        <p:nvGraphicFramePr>
          <p:cNvPr id="5" name="Table 4">
            <a:extLst>
              <a:ext uri="{FF2B5EF4-FFF2-40B4-BE49-F238E27FC236}">
                <a16:creationId xmlns:a16="http://schemas.microsoft.com/office/drawing/2014/main" id="{02E144F7-49D9-AC49-A72A-6A343408230F}"/>
              </a:ext>
            </a:extLst>
          </p:cNvPr>
          <p:cNvGraphicFramePr>
            <a:graphicFrameLocks noGrp="1"/>
          </p:cNvGraphicFramePr>
          <p:nvPr>
            <p:extLst>
              <p:ext uri="{D42A27DB-BD31-4B8C-83A1-F6EECF244321}">
                <p14:modId xmlns:p14="http://schemas.microsoft.com/office/powerpoint/2010/main" val="1500241528"/>
              </p:ext>
            </p:extLst>
          </p:nvPr>
        </p:nvGraphicFramePr>
        <p:xfrm>
          <a:off x="775970" y="1491344"/>
          <a:ext cx="10515600" cy="1645920"/>
        </p:xfrm>
        <a:graphic>
          <a:graphicData uri="http://schemas.openxmlformats.org/drawingml/2006/table">
            <a:tbl>
              <a:tblPr firstRow="1" bandRow="1">
                <a:tableStyleId>{F5AB1C69-6EDB-4FF4-983F-18BD219EF322}</a:tableStyleId>
              </a:tblPr>
              <a:tblGrid>
                <a:gridCol w="1752600">
                  <a:extLst>
                    <a:ext uri="{9D8B030D-6E8A-4147-A177-3AD203B41FA5}">
                      <a16:colId xmlns:a16="http://schemas.microsoft.com/office/drawing/2014/main" val="1149159479"/>
                    </a:ext>
                  </a:extLst>
                </a:gridCol>
                <a:gridCol w="1752600">
                  <a:extLst>
                    <a:ext uri="{9D8B030D-6E8A-4147-A177-3AD203B41FA5}">
                      <a16:colId xmlns:a16="http://schemas.microsoft.com/office/drawing/2014/main" val="1419702569"/>
                    </a:ext>
                  </a:extLst>
                </a:gridCol>
                <a:gridCol w="1752600">
                  <a:extLst>
                    <a:ext uri="{9D8B030D-6E8A-4147-A177-3AD203B41FA5}">
                      <a16:colId xmlns:a16="http://schemas.microsoft.com/office/drawing/2014/main" val="572717616"/>
                    </a:ext>
                  </a:extLst>
                </a:gridCol>
                <a:gridCol w="1752600">
                  <a:extLst>
                    <a:ext uri="{9D8B030D-6E8A-4147-A177-3AD203B41FA5}">
                      <a16:colId xmlns:a16="http://schemas.microsoft.com/office/drawing/2014/main" val="2018014256"/>
                    </a:ext>
                  </a:extLst>
                </a:gridCol>
                <a:gridCol w="1752600">
                  <a:extLst>
                    <a:ext uri="{9D8B030D-6E8A-4147-A177-3AD203B41FA5}">
                      <a16:colId xmlns:a16="http://schemas.microsoft.com/office/drawing/2014/main" val="2532521590"/>
                    </a:ext>
                  </a:extLst>
                </a:gridCol>
                <a:gridCol w="1752600">
                  <a:extLst>
                    <a:ext uri="{9D8B030D-6E8A-4147-A177-3AD203B41FA5}">
                      <a16:colId xmlns:a16="http://schemas.microsoft.com/office/drawing/2014/main" val="2601317834"/>
                    </a:ext>
                  </a:extLst>
                </a:gridCol>
              </a:tblGrid>
              <a:tr h="1044118">
                <a:tc>
                  <a:txBody>
                    <a:bodyPr/>
                    <a:lstStyle/>
                    <a:p>
                      <a:pPr algn="ctr"/>
                      <a:r>
                        <a:rPr lang="en-US" sz="2400" dirty="0">
                          <a:latin typeface="Candara" panose="020E0502030303020204" pitchFamily="34" charset="0"/>
                        </a:rPr>
                        <a:t>Year </a:t>
                      </a:r>
                    </a:p>
                  </a:txBody>
                  <a:tcPr/>
                </a:tc>
                <a:tc>
                  <a:txBody>
                    <a:bodyPr/>
                    <a:lstStyle/>
                    <a:p>
                      <a:pPr algn="ctr"/>
                      <a:r>
                        <a:rPr lang="en-US" sz="2400" dirty="0">
                          <a:latin typeface="Candara" panose="020E0502030303020204" pitchFamily="34" charset="0"/>
                        </a:rPr>
                        <a:t>Beginning Loan Balance</a:t>
                      </a:r>
                    </a:p>
                  </a:txBody>
                  <a:tcPr/>
                </a:tc>
                <a:tc>
                  <a:txBody>
                    <a:bodyPr/>
                    <a:lstStyle/>
                    <a:p>
                      <a:pPr algn="ctr"/>
                      <a:r>
                        <a:rPr lang="en-US" sz="2400" dirty="0">
                          <a:latin typeface="Candara" panose="020E0502030303020204" pitchFamily="34" charset="0"/>
                        </a:rPr>
                        <a:t>Total Payment</a:t>
                      </a:r>
                    </a:p>
                  </a:txBody>
                  <a:tcPr/>
                </a:tc>
                <a:tc>
                  <a:txBody>
                    <a:bodyPr/>
                    <a:lstStyle/>
                    <a:p>
                      <a:pPr algn="ctr"/>
                      <a:r>
                        <a:rPr lang="en-US" sz="2400" dirty="0">
                          <a:latin typeface="Candara" panose="020E0502030303020204" pitchFamily="34" charset="0"/>
                        </a:rPr>
                        <a:t>Interest Portion</a:t>
                      </a:r>
                    </a:p>
                  </a:txBody>
                  <a:tcPr/>
                </a:tc>
                <a:tc>
                  <a:txBody>
                    <a:bodyPr/>
                    <a:lstStyle/>
                    <a:p>
                      <a:pPr algn="ctr"/>
                      <a:r>
                        <a:rPr lang="en-US" sz="2400" dirty="0">
                          <a:latin typeface="Candara" panose="020E0502030303020204" pitchFamily="34" charset="0"/>
                        </a:rPr>
                        <a:t>Repayment Portion</a:t>
                      </a:r>
                    </a:p>
                  </a:txBody>
                  <a:tcPr/>
                </a:tc>
                <a:tc>
                  <a:txBody>
                    <a:bodyPr/>
                    <a:lstStyle/>
                    <a:p>
                      <a:pPr algn="ctr"/>
                      <a:r>
                        <a:rPr lang="en-US" sz="2400" dirty="0">
                          <a:latin typeface="Candara" panose="020E0502030303020204" pitchFamily="34" charset="0"/>
                        </a:rPr>
                        <a:t>Ending Loan Balance</a:t>
                      </a:r>
                    </a:p>
                  </a:txBody>
                  <a:tcPr/>
                </a:tc>
                <a:extLst>
                  <a:ext uri="{0D108BD9-81ED-4DB2-BD59-A6C34878D82A}">
                    <a16:rowId xmlns:a16="http://schemas.microsoft.com/office/drawing/2014/main" val="1403308940"/>
                  </a:ext>
                </a:extLst>
              </a:tr>
              <a:tr h="423448">
                <a:tc>
                  <a:txBody>
                    <a:bodyPr/>
                    <a:lstStyle/>
                    <a:p>
                      <a:pPr algn="ctr"/>
                      <a:r>
                        <a:rPr lang="en-US" sz="2400" dirty="0">
                          <a:latin typeface="Candara" panose="020E0502030303020204" pitchFamily="34" charset="0"/>
                        </a:rPr>
                        <a:t>1</a:t>
                      </a:r>
                    </a:p>
                  </a:txBody>
                  <a:tcPr/>
                </a:tc>
                <a:tc>
                  <a:txBody>
                    <a:bodyPr/>
                    <a:lstStyle/>
                    <a:p>
                      <a:pPr marL="0" algn="r" defTabSz="914400" rtl="0" eaLnBrk="1" fontAlgn="b" latinLnBrk="0" hangingPunct="1"/>
                      <a:r>
                        <a:rPr lang="en-US" sz="2400" kern="1200" dirty="0">
                          <a:latin typeface="Candara" panose="020E0502030303020204" pitchFamily="34" charset="0"/>
                        </a:rPr>
                        <a:t>       $ 30,000 </a:t>
                      </a:r>
                      <a:endParaRPr lang="en-US" sz="24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r" defTabSz="914400" rtl="0" eaLnBrk="1" fontAlgn="b" latinLnBrk="0" hangingPunct="1"/>
                      <a:r>
                        <a:rPr lang="en-US" sz="2400" kern="1200" dirty="0">
                          <a:latin typeface="Candara" panose="020E0502030303020204" pitchFamily="34" charset="0"/>
                        </a:rPr>
                        <a:t>         $ 7,514 </a:t>
                      </a:r>
                      <a:endParaRPr lang="en-US" sz="24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r" defTabSz="914400" rtl="0" eaLnBrk="1" fontAlgn="b" latinLnBrk="0" hangingPunct="1"/>
                      <a:r>
                        <a:rPr lang="en-US" sz="2400" kern="1200" dirty="0">
                          <a:latin typeface="Candara" panose="020E0502030303020204" pitchFamily="34" charset="0"/>
                        </a:rPr>
                        <a:t>        $  2,400 </a:t>
                      </a:r>
                      <a:endParaRPr lang="en-US" sz="24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r" defTabSz="914400" rtl="0" eaLnBrk="1" fontAlgn="b" latinLnBrk="0" hangingPunct="1"/>
                      <a:r>
                        <a:rPr lang="en-US" sz="2400" kern="1200" dirty="0">
                          <a:latin typeface="Candara" panose="020E0502030303020204" pitchFamily="34" charset="0"/>
                        </a:rPr>
                        <a:t>       $   5,114 </a:t>
                      </a:r>
                      <a:endParaRPr lang="en-US" sz="2400" kern="1200" dirty="0">
                        <a:solidFill>
                          <a:schemeClr val="dk1"/>
                        </a:solidFill>
                        <a:latin typeface="Candara" panose="020E0502030303020204" pitchFamily="34" charset="0"/>
                        <a:ea typeface="+mn-ea"/>
                        <a:cs typeface="+mn-cs"/>
                      </a:endParaRPr>
                    </a:p>
                  </a:txBody>
                  <a:tcPr marL="9525" marR="9525" marT="9525" marB="0" anchor="b"/>
                </a:tc>
                <a:tc>
                  <a:txBody>
                    <a:bodyPr/>
                    <a:lstStyle/>
                    <a:p>
                      <a:pPr marL="0" algn="r" defTabSz="914400" rtl="0" eaLnBrk="1" fontAlgn="b" latinLnBrk="0" hangingPunct="1"/>
                      <a:r>
                        <a:rPr lang="en-US" sz="2400" kern="1200" dirty="0">
                          <a:latin typeface="Candara" panose="020E0502030303020204" pitchFamily="34" charset="0"/>
                        </a:rPr>
                        <a:t>      $  24,886 </a:t>
                      </a:r>
                      <a:endParaRPr lang="en-US" sz="2400" kern="1200" dirty="0">
                        <a:solidFill>
                          <a:schemeClr val="dk1"/>
                        </a:solidFill>
                        <a:latin typeface="Candara" panose="020E0502030303020204" pitchFamily="34" charset="0"/>
                        <a:ea typeface="+mn-ea"/>
                        <a:cs typeface="+mn-cs"/>
                      </a:endParaRPr>
                    </a:p>
                  </a:txBody>
                  <a:tcPr marL="9525" marR="9525" marT="9525" marB="0" anchor="b"/>
                </a:tc>
                <a:extLst>
                  <a:ext uri="{0D108BD9-81ED-4DB2-BD59-A6C34878D82A}">
                    <a16:rowId xmlns:a16="http://schemas.microsoft.com/office/drawing/2014/main" val="1111175278"/>
                  </a:ext>
                </a:extLst>
              </a:tr>
            </a:tbl>
          </a:graphicData>
        </a:graphic>
      </p:graphicFrame>
      <p:graphicFrame>
        <p:nvGraphicFramePr>
          <p:cNvPr id="7" name="Content Placeholder 3">
            <a:extLst>
              <a:ext uri="{FF2B5EF4-FFF2-40B4-BE49-F238E27FC236}">
                <a16:creationId xmlns:a16="http://schemas.microsoft.com/office/drawing/2014/main" id="{037F02DE-8045-8945-9887-8F1158F7B397}"/>
              </a:ext>
            </a:extLst>
          </p:cNvPr>
          <p:cNvGraphicFramePr>
            <a:graphicFrameLocks noGrp="1"/>
          </p:cNvGraphicFramePr>
          <p:nvPr>
            <p:ph idx="1"/>
            <p:extLst>
              <p:ext uri="{D42A27DB-BD31-4B8C-83A1-F6EECF244321}">
                <p14:modId xmlns:p14="http://schemas.microsoft.com/office/powerpoint/2010/main" val="3062997217"/>
              </p:ext>
            </p:extLst>
          </p:nvPr>
        </p:nvGraphicFramePr>
        <p:xfrm>
          <a:off x="838200" y="3720737"/>
          <a:ext cx="10515600" cy="2205930"/>
        </p:xfrm>
        <a:graphic>
          <a:graphicData uri="http://schemas.openxmlformats.org/drawingml/2006/table">
            <a:tbl>
              <a:tblPr firstRow="1" bandRow="1">
                <a:tableStyleId>{F5AB1C69-6EDB-4FF4-983F-18BD219EF322}</a:tableStyleId>
              </a:tblPr>
              <a:tblGrid>
                <a:gridCol w="3263336">
                  <a:extLst>
                    <a:ext uri="{9D8B030D-6E8A-4147-A177-3AD203B41FA5}">
                      <a16:colId xmlns:a16="http://schemas.microsoft.com/office/drawing/2014/main" val="1850214296"/>
                    </a:ext>
                  </a:extLst>
                </a:gridCol>
                <a:gridCol w="660016">
                  <a:extLst>
                    <a:ext uri="{9D8B030D-6E8A-4147-A177-3AD203B41FA5}">
                      <a16:colId xmlns:a16="http://schemas.microsoft.com/office/drawing/2014/main" val="3348137929"/>
                    </a:ext>
                  </a:extLst>
                </a:gridCol>
                <a:gridCol w="2740597">
                  <a:extLst>
                    <a:ext uri="{9D8B030D-6E8A-4147-A177-3AD203B41FA5}">
                      <a16:colId xmlns:a16="http://schemas.microsoft.com/office/drawing/2014/main" val="2247688"/>
                    </a:ext>
                  </a:extLst>
                </a:gridCol>
                <a:gridCol w="575051">
                  <a:extLst>
                    <a:ext uri="{9D8B030D-6E8A-4147-A177-3AD203B41FA5}">
                      <a16:colId xmlns:a16="http://schemas.microsoft.com/office/drawing/2014/main" val="2212843073"/>
                    </a:ext>
                  </a:extLst>
                </a:gridCol>
                <a:gridCol w="3276600">
                  <a:extLst>
                    <a:ext uri="{9D8B030D-6E8A-4147-A177-3AD203B41FA5}">
                      <a16:colId xmlns:a16="http://schemas.microsoft.com/office/drawing/2014/main" val="3838902842"/>
                    </a:ext>
                  </a:extLst>
                </a:gridCol>
              </a:tblGrid>
              <a:tr h="343536">
                <a:tc>
                  <a:txBody>
                    <a:bodyPr/>
                    <a:lstStyle/>
                    <a:p>
                      <a:pPr algn="ctr"/>
                      <a:r>
                        <a:rPr lang="en-US" sz="2400" dirty="0">
                          <a:latin typeface="Candara" panose="020E0502030303020204" pitchFamily="34" charset="0"/>
                        </a:rPr>
                        <a:t>Assets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Net Assets</a:t>
                      </a:r>
                    </a:p>
                  </a:txBody>
                  <a:tcPr/>
                </a:tc>
                <a:extLst>
                  <a:ext uri="{0D108BD9-81ED-4DB2-BD59-A6C34878D82A}">
                    <a16:rowId xmlns:a16="http://schemas.microsoft.com/office/drawing/2014/main" val="4205837618"/>
                  </a:ext>
                </a:extLst>
              </a:tr>
              <a:tr h="563396">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708838976"/>
                  </a:ext>
                </a:extLst>
              </a:tr>
              <a:tr h="592667">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647937904"/>
                  </a:ext>
                </a:extLst>
              </a:tr>
              <a:tr h="592667">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3669901831"/>
                  </a:ext>
                </a:extLst>
              </a:tr>
            </a:tbl>
          </a:graphicData>
        </a:graphic>
      </p:graphicFrame>
      <p:sp>
        <p:nvSpPr>
          <p:cNvPr id="3" name="TextBox 2">
            <a:extLst>
              <a:ext uri="{FF2B5EF4-FFF2-40B4-BE49-F238E27FC236}">
                <a16:creationId xmlns:a16="http://schemas.microsoft.com/office/drawing/2014/main" id="{BD4435D6-1C2E-BF42-9EEF-6AB611336A15}"/>
              </a:ext>
            </a:extLst>
          </p:cNvPr>
          <p:cNvSpPr txBox="1"/>
          <p:nvPr/>
        </p:nvSpPr>
        <p:spPr>
          <a:xfrm>
            <a:off x="0" y="4823702"/>
            <a:ext cx="668868" cy="369332"/>
          </a:xfrm>
          <a:prstGeom prst="rect">
            <a:avLst/>
          </a:prstGeom>
          <a:noFill/>
        </p:spPr>
        <p:txBody>
          <a:bodyPr wrap="square" rtlCol="0">
            <a:spAutoFit/>
          </a:bodyPr>
          <a:lstStyle/>
          <a:p>
            <a:r>
              <a:rPr lang="en-US" dirty="0">
                <a:latin typeface="Candara" panose="020E0502030303020204" pitchFamily="34" charset="0"/>
              </a:rPr>
              <a:t>Jan 1</a:t>
            </a:r>
          </a:p>
        </p:txBody>
      </p:sp>
      <p:sp>
        <p:nvSpPr>
          <p:cNvPr id="8" name="TextBox 7">
            <a:extLst>
              <a:ext uri="{FF2B5EF4-FFF2-40B4-BE49-F238E27FC236}">
                <a16:creationId xmlns:a16="http://schemas.microsoft.com/office/drawing/2014/main" id="{ECB7EA25-A6F1-1742-AF16-955E615B443E}"/>
              </a:ext>
            </a:extLst>
          </p:cNvPr>
          <p:cNvSpPr txBox="1"/>
          <p:nvPr/>
        </p:nvSpPr>
        <p:spPr>
          <a:xfrm>
            <a:off x="0" y="5421868"/>
            <a:ext cx="838200" cy="369332"/>
          </a:xfrm>
          <a:prstGeom prst="rect">
            <a:avLst/>
          </a:prstGeom>
          <a:noFill/>
        </p:spPr>
        <p:txBody>
          <a:bodyPr wrap="square" rtlCol="0">
            <a:spAutoFit/>
          </a:bodyPr>
          <a:lstStyle/>
          <a:p>
            <a:r>
              <a:rPr lang="en-US" dirty="0">
                <a:latin typeface="Candara" panose="020E0502030303020204" pitchFamily="34" charset="0"/>
              </a:rPr>
              <a:t>Dec 31</a:t>
            </a:r>
          </a:p>
        </p:txBody>
      </p:sp>
      <p:sp>
        <p:nvSpPr>
          <p:cNvPr id="9" name="TextBox 8">
            <a:extLst>
              <a:ext uri="{FF2B5EF4-FFF2-40B4-BE49-F238E27FC236}">
                <a16:creationId xmlns:a16="http://schemas.microsoft.com/office/drawing/2014/main" id="{6C821E55-F923-F944-9E40-340A8D0FF813}"/>
              </a:ext>
            </a:extLst>
          </p:cNvPr>
          <p:cNvSpPr txBox="1"/>
          <p:nvPr/>
        </p:nvSpPr>
        <p:spPr>
          <a:xfrm>
            <a:off x="1083733" y="4263483"/>
            <a:ext cx="2590799" cy="461665"/>
          </a:xfrm>
          <a:prstGeom prst="rect">
            <a:avLst/>
          </a:prstGeom>
          <a:noFill/>
        </p:spPr>
        <p:txBody>
          <a:bodyPr wrap="square" rtlCol="0">
            <a:spAutoFit/>
          </a:bodyPr>
          <a:lstStyle/>
          <a:p>
            <a:pPr algn="ctr"/>
            <a:r>
              <a:rPr lang="en-US" sz="2400" dirty="0">
                <a:latin typeface="Candara" panose="020E0502030303020204" pitchFamily="34" charset="0"/>
              </a:rPr>
              <a:t>Cash</a:t>
            </a:r>
          </a:p>
        </p:txBody>
      </p:sp>
      <p:sp>
        <p:nvSpPr>
          <p:cNvPr id="10" name="TextBox 9">
            <a:extLst>
              <a:ext uri="{FF2B5EF4-FFF2-40B4-BE49-F238E27FC236}">
                <a16:creationId xmlns:a16="http://schemas.microsoft.com/office/drawing/2014/main" id="{C7FF9B5A-636E-BF40-92BD-F3FA529992A7}"/>
              </a:ext>
            </a:extLst>
          </p:cNvPr>
          <p:cNvSpPr txBox="1"/>
          <p:nvPr/>
        </p:nvSpPr>
        <p:spPr>
          <a:xfrm>
            <a:off x="4923366" y="4244252"/>
            <a:ext cx="2590799" cy="461665"/>
          </a:xfrm>
          <a:prstGeom prst="rect">
            <a:avLst/>
          </a:prstGeom>
          <a:noFill/>
        </p:spPr>
        <p:txBody>
          <a:bodyPr wrap="square" rtlCol="0">
            <a:spAutoFit/>
          </a:bodyPr>
          <a:lstStyle/>
          <a:p>
            <a:pPr algn="ctr"/>
            <a:r>
              <a:rPr lang="en-US" sz="2400" dirty="0">
                <a:latin typeface="Candara" panose="020E0502030303020204" pitchFamily="34" charset="0"/>
              </a:rPr>
              <a:t>Loan Payable</a:t>
            </a:r>
          </a:p>
        </p:txBody>
      </p:sp>
      <p:sp>
        <p:nvSpPr>
          <p:cNvPr id="11" name="TextBox 10">
            <a:extLst>
              <a:ext uri="{FF2B5EF4-FFF2-40B4-BE49-F238E27FC236}">
                <a16:creationId xmlns:a16="http://schemas.microsoft.com/office/drawing/2014/main" id="{175EC3AC-B750-3B4E-9CFC-5858B8BD5340}"/>
              </a:ext>
            </a:extLst>
          </p:cNvPr>
          <p:cNvSpPr txBox="1"/>
          <p:nvPr/>
        </p:nvSpPr>
        <p:spPr>
          <a:xfrm>
            <a:off x="1083733" y="4806229"/>
            <a:ext cx="2590799" cy="461665"/>
          </a:xfrm>
          <a:prstGeom prst="rect">
            <a:avLst/>
          </a:prstGeom>
          <a:noFill/>
        </p:spPr>
        <p:txBody>
          <a:bodyPr wrap="square" rtlCol="0">
            <a:spAutoFit/>
          </a:bodyPr>
          <a:lstStyle/>
          <a:p>
            <a:pPr algn="ctr"/>
            <a:r>
              <a:rPr lang="en-US" sz="2400" dirty="0">
                <a:latin typeface="Candara" panose="020E0502030303020204" pitchFamily="34" charset="0"/>
              </a:rPr>
              <a:t>$30,000</a:t>
            </a:r>
          </a:p>
        </p:txBody>
      </p:sp>
      <p:sp>
        <p:nvSpPr>
          <p:cNvPr id="12" name="TextBox 11">
            <a:extLst>
              <a:ext uri="{FF2B5EF4-FFF2-40B4-BE49-F238E27FC236}">
                <a16:creationId xmlns:a16="http://schemas.microsoft.com/office/drawing/2014/main" id="{FDBB1107-B3DE-7541-B97F-6CC8275AE438}"/>
              </a:ext>
            </a:extLst>
          </p:cNvPr>
          <p:cNvSpPr txBox="1"/>
          <p:nvPr/>
        </p:nvSpPr>
        <p:spPr>
          <a:xfrm>
            <a:off x="4923366" y="4827725"/>
            <a:ext cx="2590799" cy="461665"/>
          </a:xfrm>
          <a:prstGeom prst="rect">
            <a:avLst/>
          </a:prstGeom>
          <a:noFill/>
        </p:spPr>
        <p:txBody>
          <a:bodyPr wrap="square" rtlCol="0">
            <a:spAutoFit/>
          </a:bodyPr>
          <a:lstStyle/>
          <a:p>
            <a:pPr algn="ctr"/>
            <a:r>
              <a:rPr lang="en-US" sz="2400" dirty="0">
                <a:latin typeface="Candara" panose="020E0502030303020204" pitchFamily="34" charset="0"/>
              </a:rPr>
              <a:t>$30,000</a:t>
            </a:r>
          </a:p>
        </p:txBody>
      </p:sp>
      <p:sp>
        <p:nvSpPr>
          <p:cNvPr id="13" name="TextBox 12">
            <a:extLst>
              <a:ext uri="{FF2B5EF4-FFF2-40B4-BE49-F238E27FC236}">
                <a16:creationId xmlns:a16="http://schemas.microsoft.com/office/drawing/2014/main" id="{FAA7308F-5E9F-1C4D-B261-1B97AE447CF6}"/>
              </a:ext>
            </a:extLst>
          </p:cNvPr>
          <p:cNvSpPr txBox="1"/>
          <p:nvPr/>
        </p:nvSpPr>
        <p:spPr>
          <a:xfrm>
            <a:off x="1083733" y="5389702"/>
            <a:ext cx="2590799" cy="461665"/>
          </a:xfrm>
          <a:prstGeom prst="rect">
            <a:avLst/>
          </a:prstGeom>
          <a:noFill/>
        </p:spPr>
        <p:txBody>
          <a:bodyPr wrap="square" rtlCol="0">
            <a:spAutoFit/>
          </a:bodyPr>
          <a:lstStyle/>
          <a:p>
            <a:pPr algn="ctr"/>
            <a:r>
              <a:rPr lang="en-US" sz="2400" dirty="0">
                <a:latin typeface="Candara" panose="020E0502030303020204" pitchFamily="34" charset="0"/>
              </a:rPr>
              <a:t>($7,514)</a:t>
            </a:r>
          </a:p>
        </p:txBody>
      </p:sp>
      <p:sp>
        <p:nvSpPr>
          <p:cNvPr id="14" name="TextBox 13">
            <a:extLst>
              <a:ext uri="{FF2B5EF4-FFF2-40B4-BE49-F238E27FC236}">
                <a16:creationId xmlns:a16="http://schemas.microsoft.com/office/drawing/2014/main" id="{5B0C395C-D6C3-1B43-990A-734A143DCB02}"/>
              </a:ext>
            </a:extLst>
          </p:cNvPr>
          <p:cNvSpPr txBox="1"/>
          <p:nvPr/>
        </p:nvSpPr>
        <p:spPr>
          <a:xfrm>
            <a:off x="4923366" y="5389702"/>
            <a:ext cx="2590799" cy="461665"/>
          </a:xfrm>
          <a:prstGeom prst="rect">
            <a:avLst/>
          </a:prstGeom>
          <a:noFill/>
        </p:spPr>
        <p:txBody>
          <a:bodyPr wrap="square" rtlCol="0">
            <a:spAutoFit/>
          </a:bodyPr>
          <a:lstStyle/>
          <a:p>
            <a:pPr algn="ctr"/>
            <a:r>
              <a:rPr lang="en-US" sz="2400" dirty="0">
                <a:latin typeface="Candara" panose="020E0502030303020204" pitchFamily="34" charset="0"/>
              </a:rPr>
              <a:t>($5,114)</a:t>
            </a:r>
          </a:p>
        </p:txBody>
      </p:sp>
      <p:sp>
        <p:nvSpPr>
          <p:cNvPr id="15" name="TextBox 14">
            <a:extLst>
              <a:ext uri="{FF2B5EF4-FFF2-40B4-BE49-F238E27FC236}">
                <a16:creationId xmlns:a16="http://schemas.microsoft.com/office/drawing/2014/main" id="{82A29CB8-3C57-B74B-96AE-B19F2BFB9726}"/>
              </a:ext>
            </a:extLst>
          </p:cNvPr>
          <p:cNvSpPr txBox="1"/>
          <p:nvPr/>
        </p:nvSpPr>
        <p:spPr>
          <a:xfrm>
            <a:off x="8517470" y="5389702"/>
            <a:ext cx="2590799" cy="461665"/>
          </a:xfrm>
          <a:prstGeom prst="rect">
            <a:avLst/>
          </a:prstGeom>
          <a:noFill/>
        </p:spPr>
        <p:txBody>
          <a:bodyPr wrap="square" rtlCol="0">
            <a:spAutoFit/>
          </a:bodyPr>
          <a:lstStyle/>
          <a:p>
            <a:pPr algn="ctr"/>
            <a:r>
              <a:rPr lang="en-US" sz="2400" dirty="0">
                <a:latin typeface="Candara" panose="020E0502030303020204" pitchFamily="34" charset="0"/>
              </a:rPr>
              <a:t>($2,400)</a:t>
            </a:r>
          </a:p>
        </p:txBody>
      </p:sp>
      <p:sp>
        <p:nvSpPr>
          <p:cNvPr id="16" name="TextBox 15">
            <a:extLst>
              <a:ext uri="{FF2B5EF4-FFF2-40B4-BE49-F238E27FC236}">
                <a16:creationId xmlns:a16="http://schemas.microsoft.com/office/drawing/2014/main" id="{B1D6B5DE-E173-314A-9B23-887F2AD22FDB}"/>
              </a:ext>
            </a:extLst>
          </p:cNvPr>
          <p:cNvSpPr txBox="1"/>
          <p:nvPr/>
        </p:nvSpPr>
        <p:spPr>
          <a:xfrm>
            <a:off x="8517470" y="4264231"/>
            <a:ext cx="2590799" cy="461665"/>
          </a:xfrm>
          <a:prstGeom prst="rect">
            <a:avLst/>
          </a:prstGeom>
          <a:noFill/>
        </p:spPr>
        <p:txBody>
          <a:bodyPr wrap="square" rtlCol="0">
            <a:spAutoFit/>
          </a:bodyPr>
          <a:lstStyle/>
          <a:p>
            <a:pPr algn="ctr"/>
            <a:r>
              <a:rPr lang="en-US" sz="2400" dirty="0">
                <a:latin typeface="Candara" panose="020E0502030303020204" pitchFamily="34" charset="0"/>
              </a:rPr>
              <a:t>Interest Expense</a:t>
            </a:r>
          </a:p>
        </p:txBody>
      </p:sp>
      <p:sp>
        <p:nvSpPr>
          <p:cNvPr id="19" name="Rectangle 18">
            <a:extLst>
              <a:ext uri="{FF2B5EF4-FFF2-40B4-BE49-F238E27FC236}">
                <a16:creationId xmlns:a16="http://schemas.microsoft.com/office/drawing/2014/main" id="{88A5F9FC-232D-4C25-AE8F-4FC92197D1CB}"/>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EC952FE2-6A24-4440-A235-B8283FB773C3}"/>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VI – Long Term Loans</a:t>
            </a:r>
          </a:p>
        </p:txBody>
      </p:sp>
    </p:spTree>
    <p:extLst>
      <p:ext uri="{BB962C8B-B14F-4D97-AF65-F5344CB8AC3E}">
        <p14:creationId xmlns:p14="http://schemas.microsoft.com/office/powerpoint/2010/main" val="7363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C5D-7CBD-C343-BE9D-7029D27CBBED}"/>
              </a:ext>
            </a:extLst>
          </p:cNvPr>
          <p:cNvSpPr>
            <a:spLocks noGrp="1"/>
          </p:cNvSpPr>
          <p:nvPr>
            <p:ph type="title"/>
          </p:nvPr>
        </p:nvSpPr>
        <p:spPr/>
        <p:txBody>
          <a:bodyPr>
            <a:normAutofit/>
          </a:bodyPr>
          <a:lstStyle/>
          <a:p>
            <a:r>
              <a:rPr lang="en-US" sz="4800" b="1" dirty="0">
                <a:solidFill>
                  <a:srgbClr val="8C0000"/>
                </a:solidFill>
              </a:rPr>
              <a:t>Financial Statements</a:t>
            </a:r>
          </a:p>
        </p:txBody>
      </p:sp>
      <p:sp>
        <p:nvSpPr>
          <p:cNvPr id="3" name="Content Placeholder 2">
            <a:extLst>
              <a:ext uri="{FF2B5EF4-FFF2-40B4-BE49-F238E27FC236}">
                <a16:creationId xmlns:a16="http://schemas.microsoft.com/office/drawing/2014/main" id="{0BCA757E-B4AA-004A-B192-3B84E5BD46E7}"/>
              </a:ext>
            </a:extLst>
          </p:cNvPr>
          <p:cNvSpPr>
            <a:spLocks noGrp="1"/>
          </p:cNvSpPr>
          <p:nvPr>
            <p:ph idx="1"/>
          </p:nvPr>
        </p:nvSpPr>
        <p:spPr/>
        <p:txBody>
          <a:bodyPr>
            <a:normAutofit/>
          </a:bodyPr>
          <a:lstStyle/>
          <a:p>
            <a:pPr>
              <a:lnSpc>
                <a:spcPct val="80000"/>
              </a:lnSpc>
              <a:defRPr/>
            </a:pPr>
            <a:r>
              <a:rPr lang="en-US" altLang="en-US" dirty="0">
                <a:latin typeface="Candara" panose="020E0502030303020204" pitchFamily="34" charset="0"/>
              </a:rPr>
              <a:t>Statement of Financial Position/Balance Sheet: stock</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Activity Statement: flow</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Cash Flow Statement: flow</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7166CE9-86B9-8941-887A-FAED87630BB0}"/>
              </a:ext>
            </a:extLst>
          </p:cNvPr>
          <p:cNvSpPr>
            <a:spLocks noGrp="1"/>
          </p:cNvSpPr>
          <p:nvPr>
            <p:ph type="sldNum" sz="quarter" idx="12"/>
          </p:nvPr>
        </p:nvSpPr>
        <p:spPr/>
        <p:txBody>
          <a:bodyPr/>
          <a:lstStyle/>
          <a:p>
            <a:fld id="{747E0F02-6392-2343-BC9E-B77CE0D7CB42}" type="slidenum">
              <a:rPr lang="en-US" smtClean="0"/>
              <a:t>3</a:t>
            </a:fld>
            <a:endParaRPr lang="en-US"/>
          </a:p>
        </p:txBody>
      </p:sp>
      <p:cxnSp>
        <p:nvCxnSpPr>
          <p:cNvPr id="6" name="Straight Connector 5">
            <a:extLst>
              <a:ext uri="{FF2B5EF4-FFF2-40B4-BE49-F238E27FC236}">
                <a16:creationId xmlns:a16="http://schemas.microsoft.com/office/drawing/2014/main" id="{E01C3993-F0EE-6E45-B61E-C07CF17C83F8}"/>
              </a:ext>
            </a:extLst>
          </p:cNvPr>
          <p:cNvCxnSpPr>
            <a:cxnSpLocks/>
          </p:cNvCxnSpPr>
          <p:nvPr/>
        </p:nvCxnSpPr>
        <p:spPr>
          <a:xfrm flipV="1">
            <a:off x="982134" y="3069859"/>
            <a:ext cx="3894666" cy="15631"/>
          </a:xfrm>
          <a:prstGeom prst="line">
            <a:avLst/>
          </a:prstGeom>
          <a:ln w="57150">
            <a:solidFill>
              <a:srgbClr val="8C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80BBEB0-F488-42F2-AFD2-F1559E577463}"/>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B02A223-E374-4434-9322-020F7DFB8210}"/>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Statements</a:t>
            </a:r>
          </a:p>
        </p:txBody>
      </p:sp>
      <p:cxnSp>
        <p:nvCxnSpPr>
          <p:cNvPr id="16" name="Straight Connector 15">
            <a:extLst>
              <a:ext uri="{FF2B5EF4-FFF2-40B4-BE49-F238E27FC236}">
                <a16:creationId xmlns:a16="http://schemas.microsoft.com/office/drawing/2014/main" id="{3969B0C3-693A-C923-CD2F-DE1B12E130B5}"/>
              </a:ext>
            </a:extLst>
          </p:cNvPr>
          <p:cNvCxnSpPr>
            <a:cxnSpLocks/>
          </p:cNvCxnSpPr>
          <p:nvPr/>
        </p:nvCxnSpPr>
        <p:spPr>
          <a:xfrm flipV="1">
            <a:off x="982134" y="3907522"/>
            <a:ext cx="4211189" cy="15631"/>
          </a:xfrm>
          <a:prstGeom prst="line">
            <a:avLst/>
          </a:prstGeom>
          <a:ln w="57150">
            <a:solidFill>
              <a:srgbClr val="8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9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3821-7989-0D43-96D1-EDC1E2790C07}"/>
              </a:ext>
            </a:extLst>
          </p:cNvPr>
          <p:cNvSpPr>
            <a:spLocks noGrp="1"/>
          </p:cNvSpPr>
          <p:nvPr>
            <p:ph type="title"/>
          </p:nvPr>
        </p:nvSpPr>
        <p:spPr/>
        <p:txBody>
          <a:bodyPr/>
          <a:lstStyle/>
          <a:p>
            <a:r>
              <a:rPr lang="en-US" b="1" dirty="0">
                <a:solidFill>
                  <a:srgbClr val="8C0000"/>
                </a:solidFill>
              </a:rPr>
              <a:t>Example VI: Non-cash</a:t>
            </a:r>
          </a:p>
        </p:txBody>
      </p:sp>
      <p:sp>
        <p:nvSpPr>
          <p:cNvPr id="3" name="Content Placeholder 2">
            <a:extLst>
              <a:ext uri="{FF2B5EF4-FFF2-40B4-BE49-F238E27FC236}">
                <a16:creationId xmlns:a16="http://schemas.microsoft.com/office/drawing/2014/main" id="{1E13BFD6-9A92-404B-8697-7BE55D7096FE}"/>
              </a:ext>
            </a:extLst>
          </p:cNvPr>
          <p:cNvSpPr>
            <a:spLocks noGrp="1"/>
          </p:cNvSpPr>
          <p:nvPr>
            <p:ph idx="1"/>
          </p:nvPr>
        </p:nvSpPr>
        <p:spPr>
          <a:xfrm>
            <a:off x="838200" y="1825625"/>
            <a:ext cx="10515600" cy="1603375"/>
          </a:xfrm>
        </p:spPr>
        <p:txBody>
          <a:bodyPr>
            <a:normAutofit lnSpcReduction="10000"/>
          </a:bodyPr>
          <a:lstStyle/>
          <a:p>
            <a:r>
              <a:rPr lang="en-US" dirty="0">
                <a:latin typeface="Candara" panose="020E0502030303020204" pitchFamily="34" charset="0"/>
              </a:rPr>
              <a:t>A hospital</a:t>
            </a:r>
            <a:r>
              <a:rPr lang="en-US" sz="2800" dirty="0">
                <a:latin typeface="Candara" panose="020E0502030303020204" pitchFamily="34" charset="0"/>
              </a:rPr>
              <a:t> provided services and billed patients $81,000. It also consumed $4,000 worth of inventory in delivering those services. There are two transactions here.</a:t>
            </a:r>
            <a:br>
              <a:rPr lang="en-US" sz="2800" dirty="0">
                <a:latin typeface="Arial" pitchFamily="34" charset="0"/>
              </a:rPr>
            </a:br>
            <a:endParaRPr lang="en-US" altLang="en-US" b="1" u="sng" dirty="0">
              <a:effectLst>
                <a:outerShdw blurRad="38100" dist="38100" dir="2700000" algn="tl">
                  <a:srgbClr val="FFFFFF"/>
                </a:outerShdw>
              </a:effectLst>
              <a:latin typeface="Candara" panose="020E0502030303020204" pitchFamily="34" charset="0"/>
            </a:endParaRPr>
          </a:p>
        </p:txBody>
      </p:sp>
      <p:sp>
        <p:nvSpPr>
          <p:cNvPr id="5" name="Slide Number Placeholder 4">
            <a:extLst>
              <a:ext uri="{FF2B5EF4-FFF2-40B4-BE49-F238E27FC236}">
                <a16:creationId xmlns:a16="http://schemas.microsoft.com/office/drawing/2014/main" id="{E7E13F12-005E-5A47-A1DE-A16E248D3F20}"/>
              </a:ext>
            </a:extLst>
          </p:cNvPr>
          <p:cNvSpPr>
            <a:spLocks noGrp="1"/>
          </p:cNvSpPr>
          <p:nvPr>
            <p:ph type="sldNum" sz="quarter" idx="12"/>
          </p:nvPr>
        </p:nvSpPr>
        <p:spPr/>
        <p:txBody>
          <a:bodyPr/>
          <a:lstStyle/>
          <a:p>
            <a:fld id="{D66BE0F5-7105-7347-B50A-E9382AFF35F2}" type="slidenum">
              <a:rPr lang="en-US" smtClean="0"/>
              <a:t>30</a:t>
            </a:fld>
            <a:endParaRPr lang="en-US"/>
          </a:p>
        </p:txBody>
      </p:sp>
      <p:sp>
        <p:nvSpPr>
          <p:cNvPr id="11" name="Rectangle 10">
            <a:extLst>
              <a:ext uri="{FF2B5EF4-FFF2-40B4-BE49-F238E27FC236}">
                <a16:creationId xmlns:a16="http://schemas.microsoft.com/office/drawing/2014/main" id="{88D8D8F0-88D6-4CB1-AFB7-66F3E2D8F43B}"/>
              </a:ext>
            </a:extLst>
          </p:cNvPr>
          <p:cNvSpPr/>
          <p:nvPr/>
        </p:nvSpPr>
        <p:spPr>
          <a:xfrm>
            <a:off x="0" y="-2085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916F6EC-F423-4C12-91AA-2B74496F3CF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 VII –Transactions</a:t>
            </a:r>
          </a:p>
        </p:txBody>
      </p:sp>
      <p:sp>
        <p:nvSpPr>
          <p:cNvPr id="13" name="TextBox 12">
            <a:extLst>
              <a:ext uri="{FF2B5EF4-FFF2-40B4-BE49-F238E27FC236}">
                <a16:creationId xmlns:a16="http://schemas.microsoft.com/office/drawing/2014/main" id="{A1163738-74DD-AD3A-D597-3E2C66E2E7CD}"/>
              </a:ext>
            </a:extLst>
          </p:cNvPr>
          <p:cNvSpPr txBox="1"/>
          <p:nvPr/>
        </p:nvSpPr>
        <p:spPr>
          <a:xfrm>
            <a:off x="1456592" y="3048377"/>
            <a:ext cx="9897208" cy="3416320"/>
          </a:xfrm>
          <a:prstGeom prst="rect">
            <a:avLst/>
          </a:prstGeom>
          <a:noFill/>
        </p:spPr>
        <p:txBody>
          <a:bodyPr wrap="square">
            <a:spAutoFit/>
          </a:bodyPr>
          <a:lstStyle/>
          <a:p>
            <a:pPr marL="219075" indent="-219075" defTabSz="482600">
              <a:buClr>
                <a:srgbClr val="808080"/>
              </a:buClr>
              <a:buSzPct val="46000"/>
              <a:buFont typeface="Monotype Sorts" charset="2"/>
              <a:buChar char="n"/>
            </a:pPr>
            <a:r>
              <a:rPr lang="en-US" sz="2400" b="1" u="sng" dirty="0">
                <a:latin typeface="Candara" panose="020E0502030303020204" pitchFamily="34" charset="0"/>
              </a:rPr>
              <a:t>Transaction 1</a:t>
            </a:r>
            <a:br>
              <a:rPr lang="en-US" sz="2400" dirty="0">
                <a:latin typeface="Candara" panose="020E0502030303020204" pitchFamily="34" charset="0"/>
              </a:rPr>
            </a:br>
            <a:r>
              <a:rPr lang="en-US" sz="2400" u="sng" dirty="0">
                <a:latin typeface="Candara" panose="020E0502030303020204" pitchFamily="34" charset="0"/>
              </a:rPr>
              <a:t> </a:t>
            </a:r>
            <a:r>
              <a:rPr lang="en-US" sz="2400" b="1" u="sng" dirty="0">
                <a:latin typeface="Candara" panose="020E0502030303020204" pitchFamily="34" charset="0"/>
              </a:rPr>
              <a:t>Assets</a:t>
            </a:r>
            <a:r>
              <a:rPr lang="en-US" sz="2400" b="1" dirty="0">
                <a:latin typeface="Candara" panose="020E0502030303020204" pitchFamily="34" charset="0"/>
              </a:rPr>
              <a:t>     	= 	</a:t>
            </a:r>
            <a:r>
              <a:rPr lang="en-US" sz="2400" b="1" u="sng" dirty="0">
                <a:latin typeface="Candara" panose="020E0502030303020204" pitchFamily="34" charset="0"/>
              </a:rPr>
              <a:t>Liabilities</a:t>
            </a:r>
            <a:r>
              <a:rPr lang="en-US" sz="2400" b="1" dirty="0">
                <a:latin typeface="Candara" panose="020E0502030303020204" pitchFamily="34" charset="0"/>
              </a:rPr>
              <a:t>   	+ </a:t>
            </a:r>
            <a:r>
              <a:rPr lang="en-US" sz="2400" b="1" u="sng" dirty="0">
                <a:latin typeface="Candara" panose="020E0502030303020204" pitchFamily="34" charset="0"/>
              </a:rPr>
              <a:t>Revenues</a:t>
            </a:r>
            <a:r>
              <a:rPr lang="en-US" sz="2400" b="1" dirty="0">
                <a:latin typeface="Candara" panose="020E0502030303020204" pitchFamily="34" charset="0"/>
              </a:rPr>
              <a:t>	  	</a:t>
            </a:r>
            <a:r>
              <a:rPr lang="en-US" sz="2400" dirty="0">
                <a:latin typeface="Candara" panose="020E0502030303020204" pitchFamily="34" charset="0"/>
              </a:rPr>
              <a:t> – </a:t>
            </a:r>
            <a:r>
              <a:rPr lang="en-US" sz="2400" b="1" dirty="0">
                <a:latin typeface="Candara" panose="020E0502030303020204" pitchFamily="34" charset="0"/>
              </a:rPr>
              <a:t>  	</a:t>
            </a:r>
            <a:r>
              <a:rPr lang="en-US" sz="2400" b="1" u="sng" dirty="0">
                <a:latin typeface="Candara" panose="020E0502030303020204" pitchFamily="34" charset="0"/>
              </a:rPr>
              <a:t>Expenses</a:t>
            </a:r>
            <a:r>
              <a:rPr lang="en-US" sz="2400" dirty="0">
                <a:latin typeface="Candara" panose="020E0502030303020204" pitchFamily="34" charset="0"/>
              </a:rPr>
              <a:t>			</a:t>
            </a:r>
            <a:br>
              <a:rPr lang="en-US" sz="2400" dirty="0">
                <a:latin typeface="Candara" panose="020E0502030303020204" pitchFamily="34" charset="0"/>
              </a:rPr>
            </a:br>
            <a:r>
              <a:rPr lang="en-US" sz="2400" dirty="0">
                <a:latin typeface="Candara" panose="020E0502030303020204" pitchFamily="34" charset="0"/>
              </a:rPr>
              <a:t>     A/R      				    	    Revenue    	 </a:t>
            </a:r>
          </a:p>
          <a:p>
            <a:pPr marL="219075" indent="-219075" defTabSz="482600">
              <a:buClr>
                <a:srgbClr val="808080"/>
              </a:buClr>
              <a:buSzPct val="46000"/>
              <a:buFont typeface="Monotype Sorts" charset="2"/>
              <a:buNone/>
            </a:pPr>
            <a:r>
              <a:rPr lang="en-US" sz="2400" dirty="0">
                <a:latin typeface="Candara" panose="020E0502030303020204" pitchFamily="34" charset="0"/>
              </a:rPr>
              <a:t>  + $81,000  	= 	no change	   + $81,000  	  	 –  	no change</a:t>
            </a:r>
            <a:br>
              <a:rPr lang="en-US" sz="2400" dirty="0">
                <a:latin typeface="Candara" panose="020E0502030303020204" pitchFamily="34" charset="0"/>
              </a:rPr>
            </a:br>
            <a:br>
              <a:rPr lang="en-US" sz="2400" dirty="0">
                <a:latin typeface="Candara" panose="020E0502030303020204" pitchFamily="34" charset="0"/>
              </a:rPr>
            </a:br>
            <a:r>
              <a:rPr lang="en-US" sz="2400" b="1" u="sng" dirty="0">
                <a:latin typeface="Candara" panose="020E0502030303020204" pitchFamily="34" charset="0"/>
              </a:rPr>
              <a:t>Transaction 2</a:t>
            </a:r>
            <a:br>
              <a:rPr lang="en-US" sz="2400" dirty="0">
                <a:latin typeface="Candara" panose="020E0502030303020204" pitchFamily="34" charset="0"/>
              </a:rPr>
            </a:br>
            <a:r>
              <a:rPr lang="en-US" sz="2400" dirty="0">
                <a:latin typeface="Candara" panose="020E0502030303020204" pitchFamily="34" charset="0"/>
              </a:rPr>
              <a:t>  </a:t>
            </a:r>
            <a:r>
              <a:rPr lang="en-US" sz="2400" b="1" u="sng" dirty="0">
                <a:latin typeface="Candara" panose="020E0502030303020204" pitchFamily="34" charset="0"/>
              </a:rPr>
              <a:t>Assets</a:t>
            </a:r>
            <a:r>
              <a:rPr lang="en-US" sz="2400" b="1" dirty="0">
                <a:latin typeface="Candara" panose="020E0502030303020204" pitchFamily="34" charset="0"/>
              </a:rPr>
              <a:t>    	= 	</a:t>
            </a:r>
            <a:r>
              <a:rPr lang="en-US" sz="2400" b="1" u="sng" dirty="0">
                <a:latin typeface="Candara" panose="020E0502030303020204" pitchFamily="34" charset="0"/>
              </a:rPr>
              <a:t>Liabilities</a:t>
            </a:r>
            <a:r>
              <a:rPr lang="en-US" sz="2400" b="1" dirty="0">
                <a:latin typeface="Candara" panose="020E0502030303020204" pitchFamily="34" charset="0"/>
              </a:rPr>
              <a:t>    	+ </a:t>
            </a:r>
            <a:r>
              <a:rPr lang="en-US" sz="2400" b="1" u="sng" dirty="0">
                <a:latin typeface="Candara" panose="020E0502030303020204" pitchFamily="34" charset="0"/>
              </a:rPr>
              <a:t>Revenues</a:t>
            </a:r>
            <a:r>
              <a:rPr lang="en-US" sz="2400" b="1" dirty="0">
                <a:latin typeface="Candara" panose="020E0502030303020204" pitchFamily="34" charset="0"/>
              </a:rPr>
              <a:t>  	   	</a:t>
            </a:r>
            <a:r>
              <a:rPr lang="en-US" sz="2400" dirty="0">
                <a:latin typeface="Candara" panose="020E0502030303020204" pitchFamily="34" charset="0"/>
              </a:rPr>
              <a:t> –</a:t>
            </a:r>
            <a:r>
              <a:rPr lang="en-US" sz="2400" b="1" dirty="0">
                <a:latin typeface="Candara" panose="020E0502030303020204" pitchFamily="34" charset="0"/>
              </a:rPr>
              <a:t>  	</a:t>
            </a:r>
            <a:r>
              <a:rPr lang="en-US" sz="2400" b="1" u="sng" dirty="0">
                <a:latin typeface="Candara" panose="020E0502030303020204" pitchFamily="34" charset="0"/>
              </a:rPr>
              <a:t>Expenses</a:t>
            </a:r>
            <a:r>
              <a:rPr lang="en-US" sz="2400" dirty="0">
                <a:latin typeface="Candara" panose="020E0502030303020204" pitchFamily="34" charset="0"/>
              </a:rPr>
              <a:t>			</a:t>
            </a:r>
            <a:br>
              <a:rPr lang="en-US" sz="2400" dirty="0">
                <a:latin typeface="Candara" panose="020E0502030303020204" pitchFamily="34" charset="0"/>
              </a:rPr>
            </a:br>
            <a:r>
              <a:rPr lang="en-US" sz="2400" dirty="0">
                <a:latin typeface="Candara" panose="020E0502030303020204" pitchFamily="34" charset="0"/>
              </a:rPr>
              <a:t> Inventory    								    Supply Expense</a:t>
            </a:r>
            <a:br>
              <a:rPr lang="en-US" sz="2400" dirty="0">
                <a:latin typeface="Candara" panose="020E0502030303020204" pitchFamily="34" charset="0"/>
              </a:rPr>
            </a:br>
            <a:r>
              <a:rPr lang="en-US" sz="2400" dirty="0">
                <a:latin typeface="Candara" panose="020E0502030303020204" pitchFamily="34" charset="0"/>
              </a:rPr>
              <a:t>  - $4,000   	=  	no change  	+  no change      	 –  	    $4,000</a:t>
            </a:r>
          </a:p>
        </p:txBody>
      </p:sp>
    </p:spTree>
    <p:extLst>
      <p:ext uri="{BB962C8B-B14F-4D97-AF65-F5344CB8AC3E}">
        <p14:creationId xmlns:p14="http://schemas.microsoft.com/office/powerpoint/2010/main" val="206301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9857-2773-7146-BB0E-51E8587179B3}"/>
              </a:ext>
            </a:extLst>
          </p:cNvPr>
          <p:cNvSpPr>
            <a:spLocks noGrp="1"/>
          </p:cNvSpPr>
          <p:nvPr>
            <p:ph type="title"/>
          </p:nvPr>
        </p:nvSpPr>
        <p:spPr/>
        <p:txBody>
          <a:bodyPr/>
          <a:lstStyle/>
          <a:p>
            <a:r>
              <a:rPr lang="en-US" b="1" dirty="0">
                <a:solidFill>
                  <a:srgbClr val="8C0000"/>
                </a:solidFill>
              </a:rPr>
              <a:t>Cash Flows Statements</a:t>
            </a:r>
          </a:p>
        </p:txBody>
      </p:sp>
      <p:sp>
        <p:nvSpPr>
          <p:cNvPr id="3" name="Content Placeholder 2">
            <a:extLst>
              <a:ext uri="{FF2B5EF4-FFF2-40B4-BE49-F238E27FC236}">
                <a16:creationId xmlns:a16="http://schemas.microsoft.com/office/drawing/2014/main" id="{D4282805-4B54-9340-8571-A71EEEDFB5EE}"/>
              </a:ext>
            </a:extLst>
          </p:cNvPr>
          <p:cNvSpPr>
            <a:spLocks noGrp="1"/>
          </p:cNvSpPr>
          <p:nvPr>
            <p:ph idx="1"/>
          </p:nvPr>
        </p:nvSpPr>
        <p:spPr>
          <a:xfrm>
            <a:off x="655320" y="1613535"/>
            <a:ext cx="11170920" cy="4879339"/>
          </a:xfrm>
        </p:spPr>
        <p:txBody>
          <a:bodyPr>
            <a:normAutofit/>
          </a:bodyPr>
          <a:lstStyle/>
          <a:p>
            <a:r>
              <a:rPr lang="en-US" altLang="en-US" dirty="0">
                <a:effectLst>
                  <a:outerShdw blurRad="38100" dist="38100" dir="2700000" algn="tl">
                    <a:srgbClr val="FFFFFF"/>
                  </a:outerShdw>
                </a:effectLst>
                <a:latin typeface="Candara" panose="020E0502030303020204" pitchFamily="34" charset="0"/>
              </a:rPr>
              <a:t>Financial aspects of the organization </a:t>
            </a:r>
          </a:p>
          <a:p>
            <a:pPr lvl="1"/>
            <a:r>
              <a:rPr lang="en-US" altLang="en-US" dirty="0">
                <a:effectLst>
                  <a:outerShdw blurRad="38100" dist="38100" dir="2700000" algn="tl">
                    <a:srgbClr val="FFFFFF"/>
                  </a:outerShdw>
                </a:effectLst>
                <a:latin typeface="Candara" panose="020E0502030303020204" pitchFamily="34" charset="0"/>
              </a:rPr>
              <a:t>Looks at where an entity obtained its cash and where it spent cash during some time period (sources and uses). </a:t>
            </a:r>
          </a:p>
          <a:p>
            <a:pPr lvl="1"/>
            <a:endParaRPr lang="en-US" altLang="en-US" dirty="0">
              <a:effectLst>
                <a:outerShdw blurRad="38100" dist="38100" dir="2700000" algn="tl">
                  <a:srgbClr val="FFFFFF"/>
                </a:outerShdw>
              </a:effectLst>
              <a:latin typeface="Candara" panose="020E0502030303020204" pitchFamily="34" charset="0"/>
            </a:endParaRPr>
          </a:p>
          <a:p>
            <a:pPr>
              <a:defRPr/>
            </a:pPr>
            <a:r>
              <a:rPr lang="en-US" altLang="en-US" dirty="0">
                <a:latin typeface="Candara" panose="020E0502030303020204" pitchFamily="34" charset="0"/>
              </a:rPr>
              <a:t>If the organization is able to  generate enough cash to meet obligations</a:t>
            </a:r>
          </a:p>
          <a:p>
            <a:pPr lvl="1">
              <a:defRPr/>
            </a:pPr>
            <a:r>
              <a:rPr lang="en-US" altLang="en-US" b="1" dirty="0">
                <a:effectLst>
                  <a:outerShdw blurRad="38100" dist="38100" dir="2700000" algn="tl">
                    <a:srgbClr val="FFFFFF"/>
                  </a:outerShdw>
                </a:effectLst>
                <a:latin typeface="Candara" panose="020E0502030303020204" pitchFamily="34" charset="0"/>
              </a:rPr>
              <a:t>Viability</a:t>
            </a:r>
          </a:p>
          <a:p>
            <a:pPr lvl="1">
              <a:defRPr/>
            </a:pPr>
            <a:endParaRPr lang="en-US" altLang="en-US" b="1" dirty="0">
              <a:effectLst>
                <a:outerShdw blurRad="38100" dist="38100" dir="2700000" algn="tl">
                  <a:srgbClr val="FFFFFF"/>
                </a:outerShdw>
              </a:effectLst>
              <a:latin typeface="Candara" panose="020E0502030303020204" pitchFamily="34" charset="0"/>
            </a:endParaRPr>
          </a:p>
          <a:p>
            <a:pPr>
              <a:defRPr/>
            </a:pPr>
            <a:r>
              <a:rPr lang="en-US" altLang="en-US" dirty="0">
                <a:effectLst>
                  <a:outerShdw blurRad="38100" dist="38100" dir="2700000" algn="tl">
                    <a:srgbClr val="FFFFFF"/>
                  </a:outerShdw>
                </a:effectLst>
                <a:latin typeface="Candara" panose="020E0502030303020204" pitchFamily="34" charset="0"/>
              </a:rPr>
              <a:t>Activity statement vs cash flow statement</a:t>
            </a:r>
          </a:p>
          <a:p>
            <a:pPr lvl="1">
              <a:defRPr/>
            </a:pPr>
            <a:r>
              <a:rPr lang="en-US" altLang="en-US" dirty="0">
                <a:latin typeface="Candara" panose="020E0502030303020204" pitchFamily="34" charset="0"/>
              </a:rPr>
              <a:t>Problem: Lags between paying for expenses and collecting revenue</a:t>
            </a:r>
          </a:p>
          <a:p>
            <a:pPr marL="457200" lvl="1" indent="0">
              <a:buNone/>
              <a:defRPr/>
            </a:pPr>
            <a:endParaRPr lang="en-US" altLang="en-US" sz="28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1FE20E7-D51A-AF4E-A325-18606EA6D998}"/>
              </a:ext>
            </a:extLst>
          </p:cNvPr>
          <p:cNvSpPr>
            <a:spLocks noGrp="1"/>
          </p:cNvSpPr>
          <p:nvPr>
            <p:ph type="sldNum" sz="quarter" idx="12"/>
          </p:nvPr>
        </p:nvSpPr>
        <p:spPr/>
        <p:txBody>
          <a:bodyPr/>
          <a:lstStyle/>
          <a:p>
            <a:fld id="{D66BE0F5-7105-7347-B50A-E9382AFF35F2}" type="slidenum">
              <a:rPr lang="en-US" smtClean="0"/>
              <a:t>31</a:t>
            </a:fld>
            <a:endParaRPr lang="en-US"/>
          </a:p>
        </p:txBody>
      </p:sp>
      <p:sp>
        <p:nvSpPr>
          <p:cNvPr id="5" name="Rectangle 4">
            <a:extLst>
              <a:ext uri="{FF2B5EF4-FFF2-40B4-BE49-F238E27FC236}">
                <a16:creationId xmlns:a16="http://schemas.microsoft.com/office/drawing/2014/main" id="{7BBBE1AB-E0F8-4522-BDD4-29F132F529A0}"/>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2F96E24-A18D-4A3D-B4AA-404EDDF8CE65}"/>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Cash Flow Statements</a:t>
            </a:r>
          </a:p>
        </p:txBody>
      </p:sp>
    </p:spTree>
    <p:extLst>
      <p:ext uri="{BB962C8B-B14F-4D97-AF65-F5344CB8AC3E}">
        <p14:creationId xmlns:p14="http://schemas.microsoft.com/office/powerpoint/2010/main" val="41421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7A4D-B5C7-EA47-B483-307D3D284C24}"/>
              </a:ext>
            </a:extLst>
          </p:cNvPr>
          <p:cNvSpPr>
            <a:spLocks noGrp="1"/>
          </p:cNvSpPr>
          <p:nvPr>
            <p:ph type="title"/>
          </p:nvPr>
        </p:nvSpPr>
        <p:spPr/>
        <p:txBody>
          <a:bodyPr/>
          <a:lstStyle/>
          <a:p>
            <a:r>
              <a:rPr lang="en-US" b="1" dirty="0">
                <a:solidFill>
                  <a:srgbClr val="8C0000"/>
                </a:solidFill>
              </a:rPr>
              <a:t>Cash Flow Statement</a:t>
            </a:r>
            <a:endParaRPr lang="en-US" dirty="0"/>
          </a:p>
        </p:txBody>
      </p:sp>
      <p:sp>
        <p:nvSpPr>
          <p:cNvPr id="3" name="Content Placeholder 2">
            <a:extLst>
              <a:ext uri="{FF2B5EF4-FFF2-40B4-BE49-F238E27FC236}">
                <a16:creationId xmlns:a16="http://schemas.microsoft.com/office/drawing/2014/main" id="{CF7480D4-3788-C543-BC12-AE11B2585623}"/>
              </a:ext>
            </a:extLst>
          </p:cNvPr>
          <p:cNvSpPr>
            <a:spLocks noGrp="1"/>
          </p:cNvSpPr>
          <p:nvPr>
            <p:ph idx="1"/>
          </p:nvPr>
        </p:nvSpPr>
        <p:spPr>
          <a:xfrm>
            <a:off x="784014" y="1690688"/>
            <a:ext cx="10515600" cy="4740049"/>
          </a:xfrm>
        </p:spPr>
        <p:txBody>
          <a:bodyPr>
            <a:normAutofit/>
          </a:bodyPr>
          <a:lstStyle/>
          <a:p>
            <a:pPr marL="0" indent="0">
              <a:buNone/>
              <a:defRPr/>
            </a:pPr>
            <a:r>
              <a:rPr lang="en-US" altLang="en-US" sz="3200" dirty="0">
                <a:latin typeface="Candara" panose="020E0502030303020204" pitchFamily="34" charset="0"/>
              </a:rPr>
              <a:t>Divides those cash flows into:</a:t>
            </a:r>
          </a:p>
          <a:p>
            <a:pPr>
              <a:defRPr/>
            </a:pPr>
            <a:r>
              <a:rPr lang="en-US" altLang="en-US" sz="3200" dirty="0">
                <a:latin typeface="Candara" panose="020E0502030303020204" pitchFamily="34" charset="0"/>
              </a:rPr>
              <a:t>Cash flows from </a:t>
            </a:r>
            <a:r>
              <a:rPr lang="en-US" altLang="en-US" sz="3200" u="sng" dirty="0">
                <a:latin typeface="Candara" panose="020E0502030303020204" pitchFamily="34" charset="0"/>
              </a:rPr>
              <a:t>operations</a:t>
            </a:r>
          </a:p>
          <a:p>
            <a:pPr lvl="1">
              <a:defRPr/>
            </a:pPr>
            <a:r>
              <a:rPr lang="en-US" altLang="en-US" sz="2800" dirty="0">
                <a:latin typeface="Candara" panose="020E0502030303020204" pitchFamily="34" charset="0"/>
              </a:rPr>
              <a:t>Related to primary mission </a:t>
            </a:r>
          </a:p>
          <a:p>
            <a:pPr lvl="1">
              <a:defRPr/>
            </a:pPr>
            <a:r>
              <a:rPr lang="en-US" altLang="en-US" sz="2800" dirty="0">
                <a:latin typeface="Candara" panose="020E0502030303020204" pitchFamily="34" charset="0"/>
              </a:rPr>
              <a:t>Daily operations</a:t>
            </a:r>
          </a:p>
          <a:p>
            <a:pPr>
              <a:defRPr/>
            </a:pPr>
            <a:r>
              <a:rPr lang="en-US" altLang="en-US" sz="3200" dirty="0">
                <a:latin typeface="Candara" panose="020E0502030303020204" pitchFamily="34" charset="0"/>
              </a:rPr>
              <a:t>Cash flows from </a:t>
            </a:r>
            <a:r>
              <a:rPr lang="en-US" altLang="en-US" sz="3200" u="sng" dirty="0">
                <a:latin typeface="Candara" panose="020E0502030303020204" pitchFamily="34" charset="0"/>
              </a:rPr>
              <a:t>investing</a:t>
            </a:r>
          </a:p>
          <a:p>
            <a:pPr lvl="1">
              <a:defRPr/>
            </a:pPr>
            <a:r>
              <a:rPr lang="en-US" altLang="en-US" sz="2800" dirty="0">
                <a:latin typeface="Candara" panose="020E0502030303020204" pitchFamily="34" charset="0"/>
              </a:rPr>
              <a:t>Related to long-term fixed assets and investments </a:t>
            </a:r>
          </a:p>
          <a:p>
            <a:pPr>
              <a:defRPr/>
            </a:pPr>
            <a:r>
              <a:rPr lang="en-US" altLang="en-US" sz="3200" dirty="0">
                <a:latin typeface="Candara" panose="020E0502030303020204" pitchFamily="34" charset="0"/>
              </a:rPr>
              <a:t>Cash flows from </a:t>
            </a:r>
            <a:r>
              <a:rPr lang="en-US" altLang="en-US" sz="3200" u="sng" dirty="0">
                <a:latin typeface="Candara" panose="020E0502030303020204" pitchFamily="34" charset="0"/>
              </a:rPr>
              <a:t>financing</a:t>
            </a:r>
          </a:p>
          <a:p>
            <a:pPr lvl="1">
              <a:defRPr/>
            </a:pPr>
            <a:r>
              <a:rPr lang="en-US" altLang="en-US" sz="2800" dirty="0">
                <a:latin typeface="Candara" panose="020E0502030303020204" pitchFamily="34" charset="0"/>
              </a:rPr>
              <a:t>Borrowing and repaying loans</a:t>
            </a:r>
          </a:p>
        </p:txBody>
      </p:sp>
      <p:sp>
        <p:nvSpPr>
          <p:cNvPr id="4" name="Slide Number Placeholder 3">
            <a:extLst>
              <a:ext uri="{FF2B5EF4-FFF2-40B4-BE49-F238E27FC236}">
                <a16:creationId xmlns:a16="http://schemas.microsoft.com/office/drawing/2014/main" id="{6C3B82BE-A857-CC45-A8FB-F6BC3D27FC88}"/>
              </a:ext>
            </a:extLst>
          </p:cNvPr>
          <p:cNvSpPr>
            <a:spLocks noGrp="1"/>
          </p:cNvSpPr>
          <p:nvPr>
            <p:ph type="sldNum" sz="quarter" idx="12"/>
          </p:nvPr>
        </p:nvSpPr>
        <p:spPr/>
        <p:txBody>
          <a:bodyPr/>
          <a:lstStyle/>
          <a:p>
            <a:fld id="{D66BE0F5-7105-7347-B50A-E9382AFF35F2}" type="slidenum">
              <a:rPr lang="en-US" smtClean="0"/>
              <a:t>32</a:t>
            </a:fld>
            <a:endParaRPr lang="en-US"/>
          </a:p>
        </p:txBody>
      </p:sp>
      <p:sp>
        <p:nvSpPr>
          <p:cNvPr id="5" name="Rectangle 4">
            <a:extLst>
              <a:ext uri="{FF2B5EF4-FFF2-40B4-BE49-F238E27FC236}">
                <a16:creationId xmlns:a16="http://schemas.microsoft.com/office/drawing/2014/main" id="{6D307FAD-C491-4717-9460-FBE3D49A4125}"/>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64DDB6D-2FD3-45F3-9D1D-574EA4C459E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Cash Flow Statement</a:t>
            </a:r>
          </a:p>
        </p:txBody>
      </p:sp>
    </p:spTree>
    <p:extLst>
      <p:ext uri="{BB962C8B-B14F-4D97-AF65-F5344CB8AC3E}">
        <p14:creationId xmlns:p14="http://schemas.microsoft.com/office/powerpoint/2010/main" val="337177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1FD88C-44A8-9748-A006-3F76E3F4B5BE}"/>
              </a:ext>
            </a:extLst>
          </p:cNvPr>
          <p:cNvPicPr>
            <a:picLocks noChangeAspect="1"/>
          </p:cNvPicPr>
          <p:nvPr/>
        </p:nvPicPr>
        <p:blipFill>
          <a:blip r:embed="rId3"/>
          <a:stretch>
            <a:fillRect/>
          </a:stretch>
        </p:blipFill>
        <p:spPr>
          <a:xfrm>
            <a:off x="2995427" y="0"/>
            <a:ext cx="6201146" cy="6858000"/>
          </a:xfrm>
          <a:prstGeom prst="rect">
            <a:avLst/>
          </a:prstGeom>
        </p:spPr>
      </p:pic>
      <p:sp>
        <p:nvSpPr>
          <p:cNvPr id="9" name="Right Arrow 8">
            <a:extLst>
              <a:ext uri="{FF2B5EF4-FFF2-40B4-BE49-F238E27FC236}">
                <a16:creationId xmlns:a16="http://schemas.microsoft.com/office/drawing/2014/main" id="{0A60F4F2-ACAC-144B-A9A5-007F7A734ECF}"/>
              </a:ext>
            </a:extLst>
          </p:cNvPr>
          <p:cNvSpPr/>
          <p:nvPr/>
        </p:nvSpPr>
        <p:spPr>
          <a:xfrm>
            <a:off x="2709677" y="1299845"/>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22CBB80E-0898-064F-AE09-559E0B1A3029}"/>
              </a:ext>
            </a:extLst>
          </p:cNvPr>
          <p:cNvSpPr/>
          <p:nvPr/>
        </p:nvSpPr>
        <p:spPr>
          <a:xfrm>
            <a:off x="2240280" y="1463040"/>
            <a:ext cx="755147" cy="196596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8A6DAD9-9BB7-8D47-B9B2-1DC0B213044C}"/>
              </a:ext>
            </a:extLst>
          </p:cNvPr>
          <p:cNvSpPr txBox="1"/>
          <p:nvPr/>
        </p:nvSpPr>
        <p:spPr>
          <a:xfrm>
            <a:off x="480060" y="2286000"/>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operations</a:t>
            </a:r>
          </a:p>
        </p:txBody>
      </p:sp>
      <p:sp>
        <p:nvSpPr>
          <p:cNvPr id="12" name="Left Brace 11">
            <a:extLst>
              <a:ext uri="{FF2B5EF4-FFF2-40B4-BE49-F238E27FC236}">
                <a16:creationId xmlns:a16="http://schemas.microsoft.com/office/drawing/2014/main" id="{5163ADA1-018F-2444-99F0-E46E9352E3A6}"/>
              </a:ext>
            </a:extLst>
          </p:cNvPr>
          <p:cNvSpPr/>
          <p:nvPr/>
        </p:nvSpPr>
        <p:spPr>
          <a:xfrm>
            <a:off x="2240279" y="3641090"/>
            <a:ext cx="755147" cy="99949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B59CDC2-A199-A846-8E4F-3E258D55DB7F}"/>
              </a:ext>
            </a:extLst>
          </p:cNvPr>
          <p:cNvSpPr txBox="1"/>
          <p:nvPr/>
        </p:nvSpPr>
        <p:spPr>
          <a:xfrm>
            <a:off x="480058" y="3814593"/>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investing</a:t>
            </a:r>
          </a:p>
        </p:txBody>
      </p:sp>
      <p:sp>
        <p:nvSpPr>
          <p:cNvPr id="14" name="Left Brace 13">
            <a:extLst>
              <a:ext uri="{FF2B5EF4-FFF2-40B4-BE49-F238E27FC236}">
                <a16:creationId xmlns:a16="http://schemas.microsoft.com/office/drawing/2014/main" id="{12815E32-FE3F-CB47-9492-7D56A9D509CD}"/>
              </a:ext>
            </a:extLst>
          </p:cNvPr>
          <p:cNvSpPr/>
          <p:nvPr/>
        </p:nvSpPr>
        <p:spPr>
          <a:xfrm>
            <a:off x="2263904" y="4749800"/>
            <a:ext cx="755147" cy="99949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FDC02285-D12F-6C49-8279-9A3EA2D147AA}"/>
              </a:ext>
            </a:extLst>
          </p:cNvPr>
          <p:cNvSpPr txBox="1"/>
          <p:nvPr/>
        </p:nvSpPr>
        <p:spPr>
          <a:xfrm>
            <a:off x="510166" y="4926379"/>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financing</a:t>
            </a:r>
          </a:p>
        </p:txBody>
      </p:sp>
      <p:sp>
        <p:nvSpPr>
          <p:cNvPr id="20" name="Slide Number Placeholder 19">
            <a:extLst>
              <a:ext uri="{FF2B5EF4-FFF2-40B4-BE49-F238E27FC236}">
                <a16:creationId xmlns:a16="http://schemas.microsoft.com/office/drawing/2014/main" id="{4CE9B876-8BA1-5E4B-9069-1CF25BDAC6AB}"/>
              </a:ext>
            </a:extLst>
          </p:cNvPr>
          <p:cNvSpPr>
            <a:spLocks noGrp="1"/>
          </p:cNvSpPr>
          <p:nvPr>
            <p:ph type="sldNum" sz="quarter" idx="12"/>
          </p:nvPr>
        </p:nvSpPr>
        <p:spPr/>
        <p:txBody>
          <a:bodyPr/>
          <a:lstStyle/>
          <a:p>
            <a:fld id="{D66BE0F5-7105-7347-B50A-E9382AFF35F2}" type="slidenum">
              <a:rPr lang="en-US" smtClean="0"/>
              <a:t>33</a:t>
            </a:fld>
            <a:endParaRPr lang="en-US"/>
          </a:p>
        </p:txBody>
      </p:sp>
      <p:cxnSp>
        <p:nvCxnSpPr>
          <p:cNvPr id="3" name="Straight Connector 2">
            <a:extLst>
              <a:ext uri="{FF2B5EF4-FFF2-40B4-BE49-F238E27FC236}">
                <a16:creationId xmlns:a16="http://schemas.microsoft.com/office/drawing/2014/main" id="{5A60CE13-51F2-5740-B33E-9FBB653FBEAE}"/>
              </a:ext>
            </a:extLst>
          </p:cNvPr>
          <p:cNvCxnSpPr/>
          <p:nvPr/>
        </p:nvCxnSpPr>
        <p:spPr>
          <a:xfrm>
            <a:off x="2995426" y="6212114"/>
            <a:ext cx="2612571" cy="0"/>
          </a:xfrm>
          <a:prstGeom prst="line">
            <a:avLst/>
          </a:prstGeom>
          <a:ln w="12700">
            <a:solidFill>
              <a:srgbClr val="8C0000"/>
            </a:solidFill>
          </a:ln>
        </p:spPr>
        <p:style>
          <a:lnRef idx="1">
            <a:schemeClr val="accent1"/>
          </a:lnRef>
          <a:fillRef idx="0">
            <a:schemeClr val="accent1"/>
          </a:fillRef>
          <a:effectRef idx="0">
            <a:schemeClr val="accent1"/>
          </a:effectRef>
          <a:fontRef idx="minor">
            <a:schemeClr val="tx1"/>
          </a:fontRef>
        </p:style>
      </p:cxnSp>
      <p:sp>
        <p:nvSpPr>
          <p:cNvPr id="21" name="Right Arrow 20">
            <a:extLst>
              <a:ext uri="{FF2B5EF4-FFF2-40B4-BE49-F238E27FC236}">
                <a16:creationId xmlns:a16="http://schemas.microsoft.com/office/drawing/2014/main" id="{B4A95105-8075-D94B-B310-455CEB509A63}"/>
              </a:ext>
            </a:extLst>
          </p:cNvPr>
          <p:cNvSpPr/>
          <p:nvPr/>
        </p:nvSpPr>
        <p:spPr>
          <a:xfrm rot="10800000">
            <a:off x="9122732" y="6340566"/>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620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44EF-808E-2F4E-B35D-5E3FE1F29D44}"/>
              </a:ext>
            </a:extLst>
          </p:cNvPr>
          <p:cNvSpPr>
            <a:spLocks noGrp="1"/>
          </p:cNvSpPr>
          <p:nvPr>
            <p:ph type="title"/>
          </p:nvPr>
        </p:nvSpPr>
        <p:spPr/>
        <p:txBody>
          <a:bodyPr/>
          <a:lstStyle/>
          <a:p>
            <a:r>
              <a:rPr lang="en-US" b="1" dirty="0">
                <a:solidFill>
                  <a:srgbClr val="8C0000"/>
                </a:solidFill>
              </a:rPr>
              <a:t>Derivation of the Cash Flow Statement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AABFA0-678D-CF40-952B-0D77954D11CF}"/>
                  </a:ext>
                </a:extLst>
              </p:cNvPr>
              <p:cNvSpPr txBox="1"/>
              <p:nvPr/>
            </p:nvSpPr>
            <p:spPr>
              <a:xfrm>
                <a:off x="3834793" y="1463596"/>
                <a:ext cx="46301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m:t>
                      </m:r>
                      <m:r>
                        <a:rPr lang="es-ES" sz="2400" b="0" i="1" smtClean="0">
                          <a:latin typeface="Cambria Math" panose="02040503050406030204" pitchFamily="18" charset="0"/>
                        </a:rPr>
                        <m:t>𝐿𝑖𝑎𝑏𝑖𝑙𝑖𝑡𝑖𝑒𝑠</m:t>
                      </m:r>
                      <m:r>
                        <a:rPr lang="es-ES" sz="2400" b="0" i="1" smtClean="0">
                          <a:latin typeface="Cambria Math" panose="02040503050406030204" pitchFamily="18" charset="0"/>
                        </a:rPr>
                        <m:t>+</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oMath>
                  </m:oMathPara>
                </a14:m>
                <a:endParaRPr lang="en-US" sz="240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D1AABFA0-678D-CF40-952B-0D77954D11CF}"/>
                  </a:ext>
                </a:extLst>
              </p:cNvPr>
              <p:cNvSpPr txBox="1">
                <a:spLocks noRot="1" noChangeAspect="1" noMove="1" noResize="1" noEditPoints="1" noAdjustHandles="1" noChangeArrowheads="1" noChangeShapeType="1" noTextEdit="1"/>
              </p:cNvSpPr>
              <p:nvPr/>
            </p:nvSpPr>
            <p:spPr>
              <a:xfrm>
                <a:off x="3834793" y="1463596"/>
                <a:ext cx="4630178" cy="369332"/>
              </a:xfrm>
              <a:prstGeom prst="rect">
                <a:avLst/>
              </a:prstGeom>
              <a:blipFill>
                <a:blip r:embed="rId3"/>
                <a:stretch>
                  <a:fillRect l="-1053" r="-105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ED6D10-FE2D-5844-8FB9-88570E07A777}"/>
                  </a:ext>
                </a:extLst>
              </p:cNvPr>
              <p:cNvSpPr txBox="1"/>
              <p:nvPr/>
            </p:nvSpPr>
            <p:spPr>
              <a:xfrm>
                <a:off x="3651913" y="1975168"/>
                <a:ext cx="5216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dirty="0" smtClean="0">
                          <a:latin typeface="Candara" panose="020E0502030303020204" pitchFamily="34" charset="0"/>
                        </a:rPr>
                        <m:t>∆</m:t>
                      </m:r>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𝐿𝑖𝑎𝑏𝑖𝑙𝑖𝑡𝑖𝑒𝑠</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oMath>
                  </m:oMathPara>
                </a14:m>
                <a:endParaRPr lang="en-US" sz="2400"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EBED6D10-FE2D-5844-8FB9-88570E07A777}"/>
                  </a:ext>
                </a:extLst>
              </p:cNvPr>
              <p:cNvSpPr txBox="1">
                <a:spLocks noRot="1" noChangeAspect="1" noMove="1" noResize="1" noEditPoints="1" noAdjustHandles="1" noChangeArrowheads="1" noChangeShapeType="1" noTextEdit="1"/>
              </p:cNvSpPr>
              <p:nvPr/>
            </p:nvSpPr>
            <p:spPr>
              <a:xfrm>
                <a:off x="3651913" y="1975168"/>
                <a:ext cx="5216877" cy="369332"/>
              </a:xfrm>
              <a:prstGeom prst="rect">
                <a:avLst/>
              </a:prstGeom>
              <a:blipFill>
                <a:blip r:embed="rId4"/>
                <a:stretch>
                  <a:fillRect l="-701" r="-818"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5DA637-820B-1D4A-A1F7-0DC7C3931141}"/>
                  </a:ext>
                </a:extLst>
              </p:cNvPr>
              <p:cNvSpPr txBox="1"/>
              <p:nvPr/>
            </p:nvSpPr>
            <p:spPr>
              <a:xfrm>
                <a:off x="1702860" y="2419827"/>
                <a:ext cx="72578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dirty="0" smtClean="0">
                          <a:latin typeface="Candara" panose="020E0502030303020204" pitchFamily="34" charset="0"/>
                        </a:rPr>
                        <m:t>∆</m:t>
                      </m:r>
                      <m:r>
                        <m:rPr>
                          <m:nor/>
                        </m:rPr>
                        <a:rPr lang="es-ES" sz="2400" b="0" i="0" dirty="0" smtClean="0">
                          <a:latin typeface="Candara" panose="020E0502030303020204" pitchFamily="34" charset="0"/>
                        </a:rPr>
                        <m:t>Cash</m:t>
                      </m:r>
                      <m:r>
                        <m:rPr>
                          <m:nor/>
                        </m:rPr>
                        <a:rPr lang="es-ES" sz="2400" b="0" i="0" dirty="0" smtClean="0">
                          <a:latin typeface="Candara" panose="020E0502030303020204" pitchFamily="34" charset="0"/>
                        </a:rPr>
                        <m:t> + </m:t>
                      </m:r>
                      <m:r>
                        <m:rPr>
                          <m:nor/>
                        </m:rPr>
                        <a:rPr lang="en-US" sz="2400" dirty="0" smtClean="0">
                          <a:latin typeface="Candara" panose="020E0502030303020204" pitchFamily="34" charset="0"/>
                        </a:rPr>
                        <m:t>∆</m:t>
                      </m:r>
                      <m:r>
                        <a:rPr lang="es-ES" sz="2400" b="0" i="1" dirty="0" smtClean="0">
                          <a:latin typeface="Cambria Math" panose="02040503050406030204" pitchFamily="18" charset="0"/>
                        </a:rPr>
                        <m:t> </m:t>
                      </m:r>
                      <m:r>
                        <a:rPr lang="es-ES" sz="2400" b="0" i="1" dirty="0" smtClean="0">
                          <a:latin typeface="Cambria Math" panose="02040503050406030204" pitchFamily="18" charset="0"/>
                        </a:rPr>
                        <m:t>𝑂𝑡h𝑒𝑟</m:t>
                      </m:r>
                      <m:r>
                        <a:rPr lang="es-ES" sz="2400" b="0" i="1" dirty="0" smtClean="0">
                          <a:latin typeface="Cambria Math" panose="02040503050406030204" pitchFamily="18" charset="0"/>
                        </a:rPr>
                        <m:t> </m:t>
                      </m:r>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𝐿𝑖𝑎𝑏𝑖𝑙𝑖𝑡𝑖𝑒𝑠</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oMath>
                  </m:oMathPara>
                </a14:m>
                <a:endParaRPr lang="en-US" sz="2400" dirty="0">
                  <a:latin typeface="Candara" panose="020E0502030303020204" pitchFamily="34" charset="0"/>
                </a:endParaRPr>
              </a:p>
            </p:txBody>
          </p:sp>
        </mc:Choice>
        <mc:Fallback xmlns="">
          <p:sp>
            <p:nvSpPr>
              <p:cNvPr id="7" name="TextBox 6">
                <a:extLst>
                  <a:ext uri="{FF2B5EF4-FFF2-40B4-BE49-F238E27FC236}">
                    <a16:creationId xmlns:a16="http://schemas.microsoft.com/office/drawing/2014/main" id="{655DA637-820B-1D4A-A1F7-0DC7C3931141}"/>
                  </a:ext>
                </a:extLst>
              </p:cNvPr>
              <p:cNvSpPr txBox="1">
                <a:spLocks noRot="1" noChangeAspect="1" noMove="1" noResize="1" noEditPoints="1" noAdjustHandles="1" noChangeArrowheads="1" noChangeShapeType="1" noTextEdit="1"/>
              </p:cNvSpPr>
              <p:nvPr/>
            </p:nvSpPr>
            <p:spPr>
              <a:xfrm>
                <a:off x="1702860" y="2419827"/>
                <a:ext cx="7257821" cy="369332"/>
              </a:xfrm>
              <a:prstGeom prst="rect">
                <a:avLst/>
              </a:prstGeom>
              <a:blipFill>
                <a:blip r:embed="rId5"/>
                <a:stretch>
                  <a:fillRect l="-420" r="-42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8DCB6F-9BE1-D44B-9504-2AA03D870452}"/>
                  </a:ext>
                </a:extLst>
              </p:cNvPr>
              <p:cNvSpPr txBox="1"/>
              <p:nvPr/>
            </p:nvSpPr>
            <p:spPr>
              <a:xfrm>
                <a:off x="3854555" y="2888973"/>
                <a:ext cx="73577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dirty="0" smtClean="0">
                          <a:latin typeface="Candara" panose="020E0502030303020204" pitchFamily="34" charset="0"/>
                        </a:rPr>
                        <m:t>∆</m:t>
                      </m:r>
                      <m:r>
                        <m:rPr>
                          <m:nor/>
                        </m:rPr>
                        <a:rPr lang="es-ES" sz="2400" b="0" i="0" dirty="0" smtClean="0">
                          <a:latin typeface="Candara" panose="020E0502030303020204" pitchFamily="34" charset="0"/>
                        </a:rPr>
                        <m:t>Cash</m:t>
                      </m:r>
                      <m:r>
                        <m:rPr>
                          <m:nor/>
                        </m:rPr>
                        <a:rPr lang="es-ES" sz="2400" b="0" i="0" dirty="0" smtClean="0">
                          <a:latin typeface="Candara" panose="020E0502030303020204" pitchFamily="34" charset="0"/>
                        </a:rPr>
                        <m:t> </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𝐿𝑖𝑎𝑏𝑖𝑙𝑖𝑡𝑖𝑒𝑠</m:t>
                      </m:r>
                      <m:r>
                        <a:rPr lang="es-ES" sz="2400" b="0" i="1" smtClean="0">
                          <a:latin typeface="Cambria Math" panose="02040503050406030204" pitchFamily="18" charset="0"/>
                        </a:rPr>
                        <m:t>+</m:t>
                      </m:r>
                      <m:r>
                        <m:rPr>
                          <m:nor/>
                        </m:rPr>
                        <a:rPr lang="en-US" sz="2400" dirty="0" smtClean="0">
                          <a:latin typeface="Candara" panose="020E0502030303020204" pitchFamily="34" charset="0"/>
                        </a:rPr>
                        <m:t>∆</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 −</m:t>
                      </m:r>
                      <m:r>
                        <m:rPr>
                          <m:nor/>
                        </m:rPr>
                        <a:rPr lang="en-US" sz="2400" dirty="0" smtClean="0">
                          <a:latin typeface="Candara" panose="020E0502030303020204" pitchFamily="34" charset="0"/>
                        </a:rPr>
                        <m:t>∆</m:t>
                      </m:r>
                      <m:r>
                        <a:rPr lang="es-ES" sz="2400" b="0" i="1" dirty="0" smtClean="0">
                          <a:latin typeface="Cambria Math" panose="02040503050406030204" pitchFamily="18" charset="0"/>
                        </a:rPr>
                        <m:t>𝑂𝑡h𝑒𝑟</m:t>
                      </m:r>
                      <m:r>
                        <a:rPr lang="es-ES" sz="2400" b="0" i="1" dirty="0" smtClean="0">
                          <a:latin typeface="Cambria Math" panose="02040503050406030204" pitchFamily="18" charset="0"/>
                        </a:rPr>
                        <m:t> </m:t>
                      </m:r>
                      <m:r>
                        <a:rPr lang="es-ES" sz="2400" b="0" i="1" smtClean="0">
                          <a:latin typeface="Cambria Math" panose="02040503050406030204" pitchFamily="18" charset="0"/>
                        </a:rPr>
                        <m:t>𝐴𝑠𝑠𝑒𝑡𝑠</m:t>
                      </m:r>
                    </m:oMath>
                  </m:oMathPara>
                </a14:m>
                <a:endParaRPr lang="en-US" sz="2400" dirty="0">
                  <a:latin typeface="Candara" panose="020E0502030303020204" pitchFamily="34" charset="0"/>
                </a:endParaRPr>
              </a:p>
            </p:txBody>
          </p:sp>
        </mc:Choice>
        <mc:Fallback xmlns="">
          <p:sp>
            <p:nvSpPr>
              <p:cNvPr id="8" name="TextBox 7">
                <a:extLst>
                  <a:ext uri="{FF2B5EF4-FFF2-40B4-BE49-F238E27FC236}">
                    <a16:creationId xmlns:a16="http://schemas.microsoft.com/office/drawing/2014/main" id="{E58DCB6F-9BE1-D44B-9504-2AA03D870452}"/>
                  </a:ext>
                </a:extLst>
              </p:cNvPr>
              <p:cNvSpPr txBox="1">
                <a:spLocks noRot="1" noChangeAspect="1" noMove="1" noResize="1" noEditPoints="1" noAdjustHandles="1" noChangeArrowheads="1" noChangeShapeType="1" noTextEdit="1"/>
              </p:cNvSpPr>
              <p:nvPr/>
            </p:nvSpPr>
            <p:spPr>
              <a:xfrm>
                <a:off x="3854555" y="2888973"/>
                <a:ext cx="7357783" cy="369332"/>
              </a:xfrm>
              <a:prstGeom prst="rect">
                <a:avLst/>
              </a:prstGeom>
              <a:blipFill>
                <a:blip r:embed="rId6"/>
                <a:stretch>
                  <a:fillRect l="-663" r="-746"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5F49DB-B53D-0343-AF04-64042284E65E}"/>
                  </a:ext>
                </a:extLst>
              </p:cNvPr>
              <p:cNvSpPr txBox="1"/>
              <p:nvPr/>
            </p:nvSpPr>
            <p:spPr>
              <a:xfrm>
                <a:off x="2793560" y="3733263"/>
                <a:ext cx="7333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dirty="0" smtClean="0">
                          <a:solidFill>
                            <a:srgbClr val="8C0000"/>
                          </a:solidFill>
                          <a:latin typeface="Candara" panose="020E0502030303020204" pitchFamily="34" charset="0"/>
                        </a:rPr>
                        <m:t>∆</m:t>
                      </m:r>
                      <m:r>
                        <m:rPr>
                          <m:nor/>
                        </m:rPr>
                        <a:rPr lang="es-ES" sz="2400" b="0" i="0" dirty="0" smtClean="0">
                          <a:solidFill>
                            <a:srgbClr val="8C0000"/>
                          </a:solidFill>
                          <a:latin typeface="Candara" panose="020E0502030303020204" pitchFamily="34" charset="0"/>
                        </a:rPr>
                        <m:t>Cash</m:t>
                      </m:r>
                      <m:r>
                        <m:rPr>
                          <m:nor/>
                        </m:rPr>
                        <a:rPr lang="es-ES" sz="2400" b="0" i="0" dirty="0" smtClean="0">
                          <a:solidFill>
                            <a:srgbClr val="8C0000"/>
                          </a:solidFill>
                          <a:latin typeface="Candara" panose="020E0502030303020204" pitchFamily="34" charset="0"/>
                        </a:rPr>
                        <m:t> </m:t>
                      </m:r>
                      <m:r>
                        <a:rPr lang="es-ES" sz="2400" b="0" i="1" smtClean="0">
                          <a:solidFill>
                            <a:srgbClr val="8C0000"/>
                          </a:solidFill>
                          <a:latin typeface="Cambria Math" panose="02040503050406030204" pitchFamily="18" charset="0"/>
                        </a:rPr>
                        <m:t>=</m:t>
                      </m:r>
                      <m:r>
                        <m:rPr>
                          <m:nor/>
                        </m:rPr>
                        <a:rPr lang="en-US" sz="2400" dirty="0" smtClean="0">
                          <a:solidFill>
                            <a:srgbClr val="8C0000"/>
                          </a:solidFill>
                          <a:latin typeface="Candara" panose="020E0502030303020204" pitchFamily="34" charset="0"/>
                        </a:rPr>
                        <m:t>∆</m:t>
                      </m:r>
                      <m:r>
                        <a:rPr lang="es-ES" sz="2400" b="0" i="1" smtClean="0">
                          <a:solidFill>
                            <a:srgbClr val="8C0000"/>
                          </a:solidFill>
                          <a:latin typeface="Cambria Math" panose="02040503050406030204" pitchFamily="18" charset="0"/>
                        </a:rPr>
                        <m:t>𝑁𝑒𝑡</m:t>
                      </m:r>
                      <m:r>
                        <a:rPr lang="es-ES" sz="2400" b="0" i="1" smtClean="0">
                          <a:solidFill>
                            <a:srgbClr val="8C0000"/>
                          </a:solidFill>
                          <a:latin typeface="Cambria Math" panose="02040503050406030204" pitchFamily="18" charset="0"/>
                        </a:rPr>
                        <m:t> </m:t>
                      </m:r>
                      <m:r>
                        <a:rPr lang="es-ES" sz="2400" b="0" i="1" smtClean="0">
                          <a:solidFill>
                            <a:srgbClr val="8C0000"/>
                          </a:solidFill>
                          <a:latin typeface="Cambria Math" panose="02040503050406030204" pitchFamily="18" charset="0"/>
                        </a:rPr>
                        <m:t>𝐴𝑠𝑠𝑒𝑡𝑠</m:t>
                      </m:r>
                      <m:r>
                        <a:rPr lang="es-ES" sz="2400" b="0" i="1" smtClean="0">
                          <a:solidFill>
                            <a:srgbClr val="8C0000"/>
                          </a:solidFill>
                          <a:latin typeface="Cambria Math" panose="02040503050406030204" pitchFamily="18" charset="0"/>
                        </a:rPr>
                        <m:t>+</m:t>
                      </m:r>
                      <m:r>
                        <m:rPr>
                          <m:nor/>
                        </m:rPr>
                        <a:rPr lang="en-US" sz="2400" dirty="0" smtClean="0">
                          <a:solidFill>
                            <a:srgbClr val="8C0000"/>
                          </a:solidFill>
                          <a:latin typeface="Candara" panose="020E0502030303020204" pitchFamily="34" charset="0"/>
                        </a:rPr>
                        <m:t>∆</m:t>
                      </m:r>
                      <m:r>
                        <a:rPr lang="es-ES" sz="2400" b="0" i="1" smtClean="0">
                          <a:solidFill>
                            <a:srgbClr val="8C0000"/>
                          </a:solidFill>
                          <a:latin typeface="Cambria Math" panose="02040503050406030204" pitchFamily="18" charset="0"/>
                        </a:rPr>
                        <m:t>𝐿𝑖𝑎𝑏𝑖𝑙𝑖𝑡𝑖𝑒𝑠</m:t>
                      </m:r>
                      <m:r>
                        <a:rPr lang="es-ES" sz="2400" b="0" i="1" smtClean="0">
                          <a:solidFill>
                            <a:srgbClr val="8C0000"/>
                          </a:solidFill>
                          <a:latin typeface="Cambria Math" panose="02040503050406030204" pitchFamily="18" charset="0"/>
                        </a:rPr>
                        <m:t>−</m:t>
                      </m:r>
                      <m:r>
                        <m:rPr>
                          <m:nor/>
                        </m:rPr>
                        <a:rPr lang="en-US" sz="2400" dirty="0" smtClean="0">
                          <a:solidFill>
                            <a:srgbClr val="8C0000"/>
                          </a:solidFill>
                          <a:latin typeface="Candara" panose="020E0502030303020204" pitchFamily="34" charset="0"/>
                        </a:rPr>
                        <m:t>∆</m:t>
                      </m:r>
                      <m:r>
                        <a:rPr lang="es-ES" sz="2400" b="0" i="1" dirty="0" smtClean="0">
                          <a:solidFill>
                            <a:srgbClr val="8C0000"/>
                          </a:solidFill>
                          <a:latin typeface="Cambria Math" panose="02040503050406030204" pitchFamily="18" charset="0"/>
                        </a:rPr>
                        <m:t>𝑂𝑡h𝑒𝑟</m:t>
                      </m:r>
                      <m:r>
                        <a:rPr lang="es-ES" sz="2400" b="0" i="1" dirty="0" smtClean="0">
                          <a:solidFill>
                            <a:srgbClr val="8C0000"/>
                          </a:solidFill>
                          <a:latin typeface="Cambria Math" panose="02040503050406030204" pitchFamily="18" charset="0"/>
                        </a:rPr>
                        <m:t> </m:t>
                      </m:r>
                      <m:r>
                        <a:rPr lang="es-ES" sz="2400" b="0" i="1" smtClean="0">
                          <a:solidFill>
                            <a:srgbClr val="8C0000"/>
                          </a:solidFill>
                          <a:latin typeface="Cambria Math" panose="02040503050406030204" pitchFamily="18" charset="0"/>
                        </a:rPr>
                        <m:t>𝐴𝑠𝑠𝑒𝑡𝑠</m:t>
                      </m:r>
                    </m:oMath>
                  </m:oMathPara>
                </a14:m>
                <a:endParaRPr lang="en-US" sz="2400" dirty="0">
                  <a:solidFill>
                    <a:srgbClr val="8C0000"/>
                  </a:solidFill>
                  <a:latin typeface="Candara" panose="020E0502030303020204" pitchFamily="34" charset="0"/>
                </a:endParaRPr>
              </a:p>
            </p:txBody>
          </p:sp>
        </mc:Choice>
        <mc:Fallback xmlns="">
          <p:sp>
            <p:nvSpPr>
              <p:cNvPr id="9" name="TextBox 8">
                <a:extLst>
                  <a:ext uri="{FF2B5EF4-FFF2-40B4-BE49-F238E27FC236}">
                    <a16:creationId xmlns:a16="http://schemas.microsoft.com/office/drawing/2014/main" id="{895F49DB-B53D-0343-AF04-64042284E65E}"/>
                  </a:ext>
                </a:extLst>
              </p:cNvPr>
              <p:cNvSpPr txBox="1">
                <a:spLocks noRot="1" noChangeAspect="1" noMove="1" noResize="1" noEditPoints="1" noAdjustHandles="1" noChangeArrowheads="1" noChangeShapeType="1" noTextEdit="1"/>
              </p:cNvSpPr>
              <p:nvPr/>
            </p:nvSpPr>
            <p:spPr>
              <a:xfrm>
                <a:off x="2793560" y="3733263"/>
                <a:ext cx="7333739" cy="369332"/>
              </a:xfrm>
              <a:prstGeom prst="rect">
                <a:avLst/>
              </a:prstGeom>
              <a:blipFill>
                <a:blip r:embed="rId7"/>
                <a:stretch>
                  <a:fillRect l="-416" r="-499" b="-655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95EA1E0-31B6-1741-8B9A-A920A7259B15}"/>
              </a:ext>
            </a:extLst>
          </p:cNvPr>
          <p:cNvSpPr/>
          <p:nvPr/>
        </p:nvSpPr>
        <p:spPr>
          <a:xfrm>
            <a:off x="1373081" y="4494642"/>
            <a:ext cx="10064087" cy="1569660"/>
          </a:xfrm>
          <a:prstGeom prst="rect">
            <a:avLst/>
          </a:prstGeom>
        </p:spPr>
        <p:txBody>
          <a:bodyPr wrap="square">
            <a:spAutoFit/>
          </a:bodyPr>
          <a:lstStyle/>
          <a:p>
            <a:pPr>
              <a:buClr>
                <a:srgbClr val="808080"/>
              </a:buClr>
              <a:buSzPct val="90000"/>
              <a:buFont typeface="Monotype Sorts" pitchFamily="2" charset="2"/>
              <a:buNone/>
              <a:defRPr/>
            </a:pPr>
            <a:r>
              <a:rPr lang="en-US" altLang="en-US" sz="2400" b="1" dirty="0">
                <a:latin typeface="Candara" panose="020E0502030303020204" pitchFamily="34" charset="0"/>
              </a:rPr>
              <a:t>Example: </a:t>
            </a:r>
            <a:r>
              <a:rPr lang="en-US" altLang="en-US" sz="2400" dirty="0">
                <a:latin typeface="Candara" panose="020E0502030303020204" pitchFamily="34" charset="0"/>
              </a:rPr>
              <a:t>Sales of books</a:t>
            </a:r>
          </a:p>
          <a:p>
            <a:pPr>
              <a:buClr>
                <a:srgbClr val="808080"/>
              </a:buClr>
              <a:buSzPct val="90000"/>
              <a:buFont typeface="Monotype Sorts" pitchFamily="2" charset="2"/>
              <a:buNone/>
              <a:defRPr/>
            </a:pPr>
            <a:endParaRPr lang="en-US" altLang="en-US" sz="2400" dirty="0">
              <a:latin typeface="Candara" panose="020E0502030303020204" pitchFamily="34" charset="0"/>
            </a:endParaRPr>
          </a:p>
          <a:p>
            <a:pPr>
              <a:buClr>
                <a:srgbClr val="808080"/>
              </a:buClr>
              <a:buSzPct val="90000"/>
              <a:buFont typeface="Monotype Sorts" pitchFamily="2" charset="2"/>
              <a:buNone/>
              <a:defRPr/>
            </a:pPr>
            <a:r>
              <a:rPr lang="en-US" altLang="en-US" sz="2400" dirty="0">
                <a:latin typeface="Candara" panose="020E0502030303020204" pitchFamily="34" charset="0"/>
              </a:rPr>
              <a:t>What is the impact on cash if we borrow money?</a:t>
            </a:r>
          </a:p>
          <a:p>
            <a:pPr>
              <a:buClr>
                <a:srgbClr val="808080"/>
              </a:buClr>
              <a:buSzPct val="90000"/>
              <a:defRPr/>
            </a:pPr>
            <a:r>
              <a:rPr lang="en-US" altLang="en-US" sz="2400" dirty="0">
                <a:latin typeface="Candara" panose="020E0502030303020204" pitchFamily="34" charset="0"/>
              </a:rPr>
              <a:t>What is the impact on cash if we repay a loan?  </a:t>
            </a:r>
          </a:p>
        </p:txBody>
      </p:sp>
      <p:sp>
        <p:nvSpPr>
          <p:cNvPr id="11" name="Slide Number Placeholder 10">
            <a:extLst>
              <a:ext uri="{FF2B5EF4-FFF2-40B4-BE49-F238E27FC236}">
                <a16:creationId xmlns:a16="http://schemas.microsoft.com/office/drawing/2014/main" id="{5946E0BB-5E99-4549-A8CB-F1A77CD0B26A}"/>
              </a:ext>
            </a:extLst>
          </p:cNvPr>
          <p:cNvSpPr>
            <a:spLocks noGrp="1"/>
          </p:cNvSpPr>
          <p:nvPr>
            <p:ph type="sldNum" sz="quarter" idx="12"/>
          </p:nvPr>
        </p:nvSpPr>
        <p:spPr/>
        <p:txBody>
          <a:bodyPr/>
          <a:lstStyle/>
          <a:p>
            <a:fld id="{D66BE0F5-7105-7347-B50A-E9382AFF35F2}" type="slidenum">
              <a:rPr lang="en-US" smtClean="0"/>
              <a:t>34</a:t>
            </a:fld>
            <a:endParaRPr lang="en-US"/>
          </a:p>
        </p:txBody>
      </p:sp>
      <p:sp>
        <p:nvSpPr>
          <p:cNvPr id="12" name="Rectangle 11">
            <a:extLst>
              <a:ext uri="{FF2B5EF4-FFF2-40B4-BE49-F238E27FC236}">
                <a16:creationId xmlns:a16="http://schemas.microsoft.com/office/drawing/2014/main" id="{347515CF-3F00-425F-ADD9-8481E54703F0}"/>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4A6E14E-B101-42A7-AA24-9433748AACB5}"/>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Derivation of Cash Flow Statement</a:t>
            </a:r>
          </a:p>
        </p:txBody>
      </p:sp>
    </p:spTree>
    <p:extLst>
      <p:ext uri="{BB962C8B-B14F-4D97-AF65-F5344CB8AC3E}">
        <p14:creationId xmlns:p14="http://schemas.microsoft.com/office/powerpoint/2010/main" val="229774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7A4D-B5C7-EA47-B483-307D3D284C24}"/>
              </a:ext>
            </a:extLst>
          </p:cNvPr>
          <p:cNvSpPr>
            <a:spLocks noGrp="1"/>
          </p:cNvSpPr>
          <p:nvPr>
            <p:ph type="title"/>
          </p:nvPr>
        </p:nvSpPr>
        <p:spPr/>
        <p:txBody>
          <a:bodyPr/>
          <a:lstStyle/>
          <a:p>
            <a:r>
              <a:rPr lang="en-US" b="1" dirty="0">
                <a:solidFill>
                  <a:srgbClr val="8C0000"/>
                </a:solidFill>
              </a:rPr>
              <a:t>Cash Flow Statement</a:t>
            </a:r>
            <a:endParaRPr lang="en-US" dirty="0"/>
          </a:p>
        </p:txBody>
      </p:sp>
      <p:sp>
        <p:nvSpPr>
          <p:cNvPr id="4" name="Slide Number Placeholder 3">
            <a:extLst>
              <a:ext uri="{FF2B5EF4-FFF2-40B4-BE49-F238E27FC236}">
                <a16:creationId xmlns:a16="http://schemas.microsoft.com/office/drawing/2014/main" id="{6C3B82BE-A857-CC45-A8FB-F6BC3D27FC88}"/>
              </a:ext>
            </a:extLst>
          </p:cNvPr>
          <p:cNvSpPr>
            <a:spLocks noGrp="1"/>
          </p:cNvSpPr>
          <p:nvPr>
            <p:ph type="sldNum" sz="quarter" idx="12"/>
          </p:nvPr>
        </p:nvSpPr>
        <p:spPr/>
        <p:txBody>
          <a:bodyPr/>
          <a:lstStyle/>
          <a:p>
            <a:fld id="{D66BE0F5-7105-7347-B50A-E9382AFF35F2}" type="slidenum">
              <a:rPr lang="en-US" smtClean="0"/>
              <a:t>35</a:t>
            </a:fld>
            <a:endParaRPr lang="en-US"/>
          </a:p>
        </p:txBody>
      </p:sp>
      <p:sp>
        <p:nvSpPr>
          <p:cNvPr id="6" name="Content Placeholder 5">
            <a:extLst>
              <a:ext uri="{FF2B5EF4-FFF2-40B4-BE49-F238E27FC236}">
                <a16:creationId xmlns:a16="http://schemas.microsoft.com/office/drawing/2014/main" id="{A420C007-3D13-954F-AF56-5F74799738D5}"/>
              </a:ext>
            </a:extLst>
          </p:cNvPr>
          <p:cNvSpPr>
            <a:spLocks noGrp="1"/>
          </p:cNvSpPr>
          <p:nvPr>
            <p:ph idx="1"/>
          </p:nvPr>
        </p:nvSpPr>
        <p:spPr>
          <a:xfrm>
            <a:off x="391887" y="1825625"/>
            <a:ext cx="5544456" cy="4351338"/>
          </a:xfrm>
        </p:spPr>
        <p:txBody>
          <a:bodyPr/>
          <a:lstStyle/>
          <a:p>
            <a:pPr marL="0" indent="0">
              <a:buNone/>
            </a:pPr>
            <a:r>
              <a:rPr lang="en-US" b="1" dirty="0">
                <a:latin typeface="Candara" panose="020E0502030303020204" pitchFamily="34" charset="0"/>
              </a:rPr>
              <a:t>Direct</a:t>
            </a:r>
          </a:p>
          <a:p>
            <a:r>
              <a:rPr lang="en-US" dirty="0">
                <a:latin typeface="Candara" panose="020E0502030303020204" pitchFamily="34" charset="0"/>
              </a:rPr>
              <a:t>Track of cash transactions</a:t>
            </a:r>
          </a:p>
        </p:txBody>
      </p:sp>
      <p:sp>
        <p:nvSpPr>
          <p:cNvPr id="7" name="Content Placeholder 5">
            <a:extLst>
              <a:ext uri="{FF2B5EF4-FFF2-40B4-BE49-F238E27FC236}">
                <a16:creationId xmlns:a16="http://schemas.microsoft.com/office/drawing/2014/main" id="{6A71D80A-7A68-4344-A46D-38A38103B942}"/>
              </a:ext>
            </a:extLst>
          </p:cNvPr>
          <p:cNvSpPr txBox="1">
            <a:spLocks/>
          </p:cNvSpPr>
          <p:nvPr/>
        </p:nvSpPr>
        <p:spPr>
          <a:xfrm>
            <a:off x="5834743" y="1825625"/>
            <a:ext cx="596537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latin typeface="Candara" panose="020E0502030303020204" pitchFamily="34" charset="0"/>
              </a:rPr>
              <a:t>Indirect</a:t>
            </a:r>
          </a:p>
          <a:p>
            <a:r>
              <a:rPr lang="en-US" altLang="en-US" dirty="0">
                <a:latin typeface="Candara" panose="020E0502030303020204" pitchFamily="34" charset="0"/>
              </a:rPr>
              <a:t>Starting point: The change in Net Assets </a:t>
            </a:r>
          </a:p>
          <a:p>
            <a:r>
              <a:rPr lang="en-US" altLang="en-US" dirty="0">
                <a:latin typeface="Candara" panose="020E0502030303020204" pitchFamily="34" charset="0"/>
              </a:rPr>
              <a:t>Adjustments:</a:t>
            </a:r>
          </a:p>
          <a:p>
            <a:pPr marL="914400" lvl="1" indent="-457200">
              <a:buFont typeface="+mj-lt"/>
              <a:buAutoNum type="arabicPeriod"/>
            </a:pPr>
            <a:r>
              <a:rPr lang="en-US" altLang="en-US" dirty="0">
                <a:latin typeface="Candara" panose="020E0502030303020204" pitchFamily="34" charset="0"/>
              </a:rPr>
              <a:t>"Expenses not requiring cash" </a:t>
            </a:r>
          </a:p>
          <a:p>
            <a:pPr lvl="2"/>
            <a:r>
              <a:rPr lang="en-US" altLang="en-US" sz="2400" dirty="0">
                <a:latin typeface="Candara" panose="020E0502030303020204" pitchFamily="34" charset="0"/>
              </a:rPr>
              <a:t>Depreciation or amortization</a:t>
            </a:r>
          </a:p>
          <a:p>
            <a:pPr marL="914400" lvl="1" indent="-457200">
              <a:buFont typeface="+mj-lt"/>
              <a:buAutoNum type="arabicPeriod"/>
            </a:pPr>
            <a:r>
              <a:rPr lang="en-US" altLang="en-US" dirty="0">
                <a:latin typeface="Candara" panose="020E0502030303020204" pitchFamily="34" charset="0"/>
              </a:rPr>
              <a:t>Other adjustments are for changes in balance sheet accounts related to operations.  </a:t>
            </a:r>
          </a:p>
          <a:p>
            <a:pPr>
              <a:defRPr/>
            </a:pP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8" name="Rectangle 7">
            <a:extLst>
              <a:ext uri="{FF2B5EF4-FFF2-40B4-BE49-F238E27FC236}">
                <a16:creationId xmlns:a16="http://schemas.microsoft.com/office/drawing/2014/main" id="{801F1E47-D61C-497A-9E50-21B055DD7341}"/>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ACF1D53-77BB-47AC-A0C4-F66A4CE67A32}"/>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Cash Flow Statements</a:t>
            </a:r>
          </a:p>
        </p:txBody>
      </p:sp>
    </p:spTree>
    <p:extLst>
      <p:ext uri="{BB962C8B-B14F-4D97-AF65-F5344CB8AC3E}">
        <p14:creationId xmlns:p14="http://schemas.microsoft.com/office/powerpoint/2010/main" val="306620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1FD88C-44A8-9748-A006-3F76E3F4B5BE}"/>
              </a:ext>
            </a:extLst>
          </p:cNvPr>
          <p:cNvPicPr>
            <a:picLocks noChangeAspect="1"/>
          </p:cNvPicPr>
          <p:nvPr/>
        </p:nvPicPr>
        <p:blipFill>
          <a:blip r:embed="rId3"/>
          <a:stretch>
            <a:fillRect/>
          </a:stretch>
        </p:blipFill>
        <p:spPr>
          <a:xfrm>
            <a:off x="2995427" y="0"/>
            <a:ext cx="6201146" cy="6858000"/>
          </a:xfrm>
          <a:prstGeom prst="rect">
            <a:avLst/>
          </a:prstGeom>
        </p:spPr>
      </p:pic>
      <p:sp>
        <p:nvSpPr>
          <p:cNvPr id="9" name="Right Arrow 8">
            <a:extLst>
              <a:ext uri="{FF2B5EF4-FFF2-40B4-BE49-F238E27FC236}">
                <a16:creationId xmlns:a16="http://schemas.microsoft.com/office/drawing/2014/main" id="{0A60F4F2-ACAC-144B-A9A5-007F7A734ECF}"/>
              </a:ext>
            </a:extLst>
          </p:cNvPr>
          <p:cNvSpPr/>
          <p:nvPr/>
        </p:nvSpPr>
        <p:spPr>
          <a:xfrm>
            <a:off x="2709677" y="1299845"/>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22CBB80E-0898-064F-AE09-559E0B1A3029}"/>
              </a:ext>
            </a:extLst>
          </p:cNvPr>
          <p:cNvSpPr/>
          <p:nvPr/>
        </p:nvSpPr>
        <p:spPr>
          <a:xfrm>
            <a:off x="2240280" y="1463040"/>
            <a:ext cx="755147" cy="196596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8A6DAD9-9BB7-8D47-B9B2-1DC0B213044C}"/>
              </a:ext>
            </a:extLst>
          </p:cNvPr>
          <p:cNvSpPr txBox="1"/>
          <p:nvPr/>
        </p:nvSpPr>
        <p:spPr>
          <a:xfrm>
            <a:off x="480060" y="2286000"/>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operations</a:t>
            </a:r>
          </a:p>
        </p:txBody>
      </p:sp>
      <p:sp>
        <p:nvSpPr>
          <p:cNvPr id="12" name="Left Brace 11">
            <a:extLst>
              <a:ext uri="{FF2B5EF4-FFF2-40B4-BE49-F238E27FC236}">
                <a16:creationId xmlns:a16="http://schemas.microsoft.com/office/drawing/2014/main" id="{5163ADA1-018F-2444-99F0-E46E9352E3A6}"/>
              </a:ext>
            </a:extLst>
          </p:cNvPr>
          <p:cNvSpPr/>
          <p:nvPr/>
        </p:nvSpPr>
        <p:spPr>
          <a:xfrm>
            <a:off x="2240279" y="3641090"/>
            <a:ext cx="755147" cy="99949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B59CDC2-A199-A846-8E4F-3E258D55DB7F}"/>
              </a:ext>
            </a:extLst>
          </p:cNvPr>
          <p:cNvSpPr txBox="1"/>
          <p:nvPr/>
        </p:nvSpPr>
        <p:spPr>
          <a:xfrm>
            <a:off x="480058" y="3814593"/>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investing</a:t>
            </a:r>
          </a:p>
        </p:txBody>
      </p:sp>
      <p:sp>
        <p:nvSpPr>
          <p:cNvPr id="14" name="Left Brace 13">
            <a:extLst>
              <a:ext uri="{FF2B5EF4-FFF2-40B4-BE49-F238E27FC236}">
                <a16:creationId xmlns:a16="http://schemas.microsoft.com/office/drawing/2014/main" id="{12815E32-FE3F-CB47-9492-7D56A9D509CD}"/>
              </a:ext>
            </a:extLst>
          </p:cNvPr>
          <p:cNvSpPr/>
          <p:nvPr/>
        </p:nvSpPr>
        <p:spPr>
          <a:xfrm>
            <a:off x="2263904" y="4749800"/>
            <a:ext cx="755147" cy="999490"/>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FDC02285-D12F-6C49-8279-9A3EA2D147AA}"/>
              </a:ext>
            </a:extLst>
          </p:cNvPr>
          <p:cNvSpPr txBox="1"/>
          <p:nvPr/>
        </p:nvSpPr>
        <p:spPr>
          <a:xfrm>
            <a:off x="510166" y="4926379"/>
            <a:ext cx="1760220" cy="646331"/>
          </a:xfrm>
          <a:prstGeom prst="rect">
            <a:avLst/>
          </a:prstGeom>
          <a:noFill/>
        </p:spPr>
        <p:txBody>
          <a:bodyPr wrap="square" rtlCol="0">
            <a:spAutoFit/>
          </a:bodyPr>
          <a:lstStyle/>
          <a:p>
            <a:pPr algn="ctr"/>
            <a:r>
              <a:rPr lang="en-US" dirty="0">
                <a:latin typeface="Candara" panose="020E0502030303020204" pitchFamily="34" charset="0"/>
              </a:rPr>
              <a:t>Cash flow from financing</a:t>
            </a:r>
          </a:p>
        </p:txBody>
      </p:sp>
      <p:sp>
        <p:nvSpPr>
          <p:cNvPr id="18" name="Oval 17">
            <a:extLst>
              <a:ext uri="{FF2B5EF4-FFF2-40B4-BE49-F238E27FC236}">
                <a16:creationId xmlns:a16="http://schemas.microsoft.com/office/drawing/2014/main" id="{A6932B6D-21DF-DB45-BEC6-DBC8F63F1D69}"/>
              </a:ext>
            </a:extLst>
          </p:cNvPr>
          <p:cNvSpPr/>
          <p:nvPr/>
        </p:nvSpPr>
        <p:spPr>
          <a:xfrm>
            <a:off x="6583680" y="5858510"/>
            <a:ext cx="2612893" cy="999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a:extLst>
              <a:ext uri="{FF2B5EF4-FFF2-40B4-BE49-F238E27FC236}">
                <a16:creationId xmlns:a16="http://schemas.microsoft.com/office/drawing/2014/main" id="{4CE9B876-8BA1-5E4B-9069-1CF25BDAC6AB}"/>
              </a:ext>
            </a:extLst>
          </p:cNvPr>
          <p:cNvSpPr>
            <a:spLocks noGrp="1"/>
          </p:cNvSpPr>
          <p:nvPr>
            <p:ph type="sldNum" sz="quarter" idx="12"/>
          </p:nvPr>
        </p:nvSpPr>
        <p:spPr/>
        <p:txBody>
          <a:bodyPr/>
          <a:lstStyle/>
          <a:p>
            <a:fld id="{D66BE0F5-7105-7347-B50A-E9382AFF35F2}" type="slidenum">
              <a:rPr lang="en-US" smtClean="0"/>
              <a:t>36</a:t>
            </a:fld>
            <a:endParaRPr lang="en-US"/>
          </a:p>
        </p:txBody>
      </p:sp>
      <p:cxnSp>
        <p:nvCxnSpPr>
          <p:cNvPr id="3" name="Straight Connector 2">
            <a:extLst>
              <a:ext uri="{FF2B5EF4-FFF2-40B4-BE49-F238E27FC236}">
                <a16:creationId xmlns:a16="http://schemas.microsoft.com/office/drawing/2014/main" id="{5A60CE13-51F2-5740-B33E-9FBB653FBEAE}"/>
              </a:ext>
            </a:extLst>
          </p:cNvPr>
          <p:cNvCxnSpPr/>
          <p:nvPr/>
        </p:nvCxnSpPr>
        <p:spPr>
          <a:xfrm>
            <a:off x="2995426" y="6212114"/>
            <a:ext cx="2612571" cy="0"/>
          </a:xfrm>
          <a:prstGeom prst="line">
            <a:avLst/>
          </a:prstGeom>
          <a:ln w="12700">
            <a:solidFill>
              <a:srgbClr val="8C0000"/>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52297E7-52B6-B84C-A735-B900682D055F}"/>
              </a:ext>
            </a:extLst>
          </p:cNvPr>
          <p:cNvSpPr/>
          <p:nvPr/>
        </p:nvSpPr>
        <p:spPr>
          <a:xfrm>
            <a:off x="6583680" y="3236686"/>
            <a:ext cx="2612893" cy="3753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B55B5C-FF5B-6F4D-A86C-16A6E73F079B}"/>
              </a:ext>
            </a:extLst>
          </p:cNvPr>
          <p:cNvSpPr/>
          <p:nvPr/>
        </p:nvSpPr>
        <p:spPr>
          <a:xfrm>
            <a:off x="6583680" y="1275352"/>
            <a:ext cx="2612893" cy="3753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B4A95105-8075-D94B-B310-455CEB509A63}"/>
              </a:ext>
            </a:extLst>
          </p:cNvPr>
          <p:cNvSpPr/>
          <p:nvPr/>
        </p:nvSpPr>
        <p:spPr>
          <a:xfrm rot="10800000">
            <a:off x="9026937" y="1517015"/>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5167DB76-B270-8443-86A1-C640BF4F60B3}"/>
              </a:ext>
            </a:extLst>
          </p:cNvPr>
          <p:cNvSpPr/>
          <p:nvPr/>
        </p:nvSpPr>
        <p:spPr>
          <a:xfrm rot="10800000">
            <a:off x="9031431" y="2036450"/>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443AE23-1A6D-7A41-A342-20174669DA7A}"/>
              </a:ext>
            </a:extLst>
          </p:cNvPr>
          <p:cNvSpPr/>
          <p:nvPr/>
        </p:nvSpPr>
        <p:spPr>
          <a:xfrm>
            <a:off x="6707052" y="4376058"/>
            <a:ext cx="2612893" cy="3753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203678A-FF9D-AF49-9207-17E7FBA25619}"/>
              </a:ext>
            </a:extLst>
          </p:cNvPr>
          <p:cNvSpPr/>
          <p:nvPr/>
        </p:nvSpPr>
        <p:spPr>
          <a:xfrm rot="10800000">
            <a:off x="8962489" y="4113259"/>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D64A76F-64AC-294A-85E0-BC85C770B7AC}"/>
              </a:ext>
            </a:extLst>
          </p:cNvPr>
          <p:cNvSpPr/>
          <p:nvPr/>
        </p:nvSpPr>
        <p:spPr>
          <a:xfrm>
            <a:off x="6609081" y="5521508"/>
            <a:ext cx="2612893" cy="3753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5A727A96-A1F0-0E49-963B-3EEE0A3D50D3}"/>
              </a:ext>
            </a:extLst>
          </p:cNvPr>
          <p:cNvSpPr/>
          <p:nvPr/>
        </p:nvSpPr>
        <p:spPr>
          <a:xfrm rot="10800000">
            <a:off x="8968879" y="5005616"/>
            <a:ext cx="571500" cy="43434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4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3" grpId="0"/>
      <p:bldP spid="14" grpId="0" animBg="1"/>
      <p:bldP spid="15" grpId="0"/>
      <p:bldP spid="18" grpId="0" animBg="1"/>
      <p:bldP spid="16" grpId="0" animBg="1"/>
      <p:bldP spid="17" grpId="0" animBg="1"/>
      <p:bldP spid="21" grpId="0" animBg="1"/>
      <p:bldP spid="22" grpId="0" animBg="1"/>
      <p:bldP spid="23" grpId="0" animBg="1"/>
      <p:bldP spid="24" grpId="0"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31641F-60E1-49D3-A67E-235E36BBE43B}"/>
              </a:ext>
            </a:extLst>
          </p:cNvPr>
          <p:cNvGrpSpPr/>
          <p:nvPr/>
        </p:nvGrpSpPr>
        <p:grpSpPr>
          <a:xfrm>
            <a:off x="2763520" y="115147"/>
            <a:ext cx="6664959" cy="6671733"/>
            <a:chOff x="3388535" y="784562"/>
            <a:chExt cx="5414790" cy="5227050"/>
          </a:xfrm>
        </p:grpSpPr>
        <p:pic>
          <p:nvPicPr>
            <p:cNvPr id="4" name="Picture 3">
              <a:extLst>
                <a:ext uri="{FF2B5EF4-FFF2-40B4-BE49-F238E27FC236}">
                  <a16:creationId xmlns:a16="http://schemas.microsoft.com/office/drawing/2014/main" id="{7F781347-E3D7-4C24-BD31-980089F10811}"/>
                </a:ext>
              </a:extLst>
            </p:cNvPr>
            <p:cNvPicPr>
              <a:picLocks noChangeAspect="1"/>
            </p:cNvPicPr>
            <p:nvPr/>
          </p:nvPicPr>
          <p:blipFill rotWithShape="1">
            <a:blip r:embed="rId2"/>
            <a:srcRect l="2" t="31502"/>
            <a:stretch/>
          </p:blipFill>
          <p:spPr>
            <a:xfrm>
              <a:off x="3388674" y="1564105"/>
              <a:ext cx="5414651" cy="4447507"/>
            </a:xfrm>
            <a:prstGeom prst="rect">
              <a:avLst/>
            </a:prstGeom>
          </p:spPr>
        </p:pic>
        <p:pic>
          <p:nvPicPr>
            <p:cNvPr id="5" name="Picture 4">
              <a:extLst>
                <a:ext uri="{FF2B5EF4-FFF2-40B4-BE49-F238E27FC236}">
                  <a16:creationId xmlns:a16="http://schemas.microsoft.com/office/drawing/2014/main" id="{FC4206CA-25EB-4680-AD79-0608FBC28B75}"/>
                </a:ext>
              </a:extLst>
            </p:cNvPr>
            <p:cNvPicPr>
              <a:picLocks noChangeAspect="1"/>
            </p:cNvPicPr>
            <p:nvPr/>
          </p:nvPicPr>
          <p:blipFill rotWithShape="1">
            <a:blip r:embed="rId2"/>
            <a:srcRect b="86411"/>
            <a:stretch/>
          </p:blipFill>
          <p:spPr>
            <a:xfrm>
              <a:off x="3388535" y="784562"/>
              <a:ext cx="5414790" cy="882316"/>
            </a:xfrm>
            <a:prstGeom prst="rect">
              <a:avLst/>
            </a:prstGeom>
          </p:spPr>
        </p:pic>
      </p:grpSp>
    </p:spTree>
    <p:extLst>
      <p:ext uri="{BB962C8B-B14F-4D97-AF65-F5344CB8AC3E}">
        <p14:creationId xmlns:p14="http://schemas.microsoft.com/office/powerpoint/2010/main" val="83626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595-7BC2-0A4D-9A59-BBC6F59DD9DF}"/>
              </a:ext>
            </a:extLst>
          </p:cNvPr>
          <p:cNvSpPr>
            <a:spLocks noGrp="1"/>
          </p:cNvSpPr>
          <p:nvPr>
            <p:ph type="title"/>
          </p:nvPr>
        </p:nvSpPr>
        <p:spPr/>
        <p:txBody>
          <a:bodyPr/>
          <a:lstStyle/>
          <a:p>
            <a:r>
              <a:rPr lang="en-US" b="1" dirty="0">
                <a:solidFill>
                  <a:srgbClr val="8C0000"/>
                </a:solidFill>
              </a:rPr>
              <a:t>Activity Statement</a:t>
            </a:r>
            <a:endParaRPr lang="en-US" dirty="0">
              <a:solidFill>
                <a:srgbClr val="8C0000"/>
              </a:solidFill>
            </a:endParaRPr>
          </a:p>
        </p:txBody>
      </p:sp>
      <p:sp>
        <p:nvSpPr>
          <p:cNvPr id="3" name="Content Placeholder 2">
            <a:extLst>
              <a:ext uri="{FF2B5EF4-FFF2-40B4-BE49-F238E27FC236}">
                <a16:creationId xmlns:a16="http://schemas.microsoft.com/office/drawing/2014/main" id="{4693740D-87C2-8E4A-BBAC-F4245BF83B2E}"/>
              </a:ext>
            </a:extLst>
          </p:cNvPr>
          <p:cNvSpPr>
            <a:spLocks noGrp="1"/>
          </p:cNvSpPr>
          <p:nvPr>
            <p:ph idx="1"/>
          </p:nvPr>
        </p:nvSpPr>
        <p:spPr>
          <a:xfrm>
            <a:off x="838200" y="1791598"/>
            <a:ext cx="10849708" cy="4456802"/>
          </a:xfrm>
        </p:spPr>
        <p:txBody>
          <a:bodyPr>
            <a:normAutofit/>
          </a:bodyPr>
          <a:lstStyle/>
          <a:p>
            <a:r>
              <a:rPr lang="en-US" dirty="0">
                <a:latin typeface="Candara" panose="020E0502030303020204" pitchFamily="34" charset="0"/>
              </a:rPr>
              <a:t>Compares cumulative revenue and support to its expenses for any period of time, such as a fiscal year (flow)</a:t>
            </a:r>
          </a:p>
          <a:p>
            <a:r>
              <a:rPr lang="en-US" dirty="0">
                <a:latin typeface="Candara" panose="020E0502030303020204" pitchFamily="34" charset="0"/>
              </a:rPr>
              <a:t>Shows whether the organization was able to cover its costs</a:t>
            </a:r>
          </a:p>
          <a:p>
            <a:pPr lvl="1"/>
            <a:r>
              <a:rPr lang="en-US" b="1" dirty="0">
                <a:latin typeface="Candara" panose="020E0502030303020204" pitchFamily="34" charset="0"/>
              </a:rPr>
              <a:t>Profitable</a:t>
            </a:r>
          </a:p>
          <a:p>
            <a:r>
              <a:rPr lang="en-US" dirty="0">
                <a:latin typeface="Candara" panose="020E0502030303020204" pitchFamily="34" charset="0"/>
              </a:rPr>
              <a:t>Also known as: </a:t>
            </a:r>
          </a:p>
          <a:p>
            <a:pPr lvl="1"/>
            <a:r>
              <a:rPr lang="en-US" altLang="en-US" dirty="0">
                <a:effectLst>
                  <a:outerShdw blurRad="38100" dist="38100" dir="2700000" algn="tl">
                    <a:srgbClr val="FFFFFF"/>
                  </a:outerShdw>
                </a:effectLst>
                <a:latin typeface="Candara" panose="020E0502030303020204" pitchFamily="34" charset="0"/>
              </a:rPr>
              <a:t>Income Statement</a:t>
            </a:r>
          </a:p>
          <a:p>
            <a:pPr lvl="1"/>
            <a:r>
              <a:rPr lang="en-US" altLang="en-US" dirty="0">
                <a:effectLst>
                  <a:outerShdw blurRad="38100" dist="38100" dir="2700000" algn="tl">
                    <a:srgbClr val="FFFFFF"/>
                  </a:outerShdw>
                </a:effectLst>
                <a:latin typeface="Candara" panose="020E0502030303020204" pitchFamily="34" charset="0"/>
              </a:rPr>
              <a:t>Operating Statement</a:t>
            </a:r>
          </a:p>
          <a:p>
            <a:pPr lvl="1"/>
            <a:r>
              <a:rPr lang="en-US" altLang="en-US" dirty="0">
                <a:effectLst>
                  <a:outerShdw blurRad="38100" dist="38100" dir="2700000" algn="tl">
                    <a:srgbClr val="FFFFFF"/>
                  </a:outerShdw>
                </a:effectLst>
                <a:latin typeface="Candara" panose="020E0502030303020204" pitchFamily="34" charset="0"/>
              </a:rPr>
              <a:t>Statement of Revenues and Expenses</a:t>
            </a:r>
          </a:p>
          <a:p>
            <a:pPr lvl="1"/>
            <a:r>
              <a:rPr lang="en-US" altLang="en-US" dirty="0">
                <a:effectLst>
                  <a:outerShdw blurRad="38100" dist="38100" dir="2700000" algn="tl">
                    <a:srgbClr val="FFFFFF"/>
                  </a:outerShdw>
                </a:effectLst>
                <a:latin typeface="Candara" panose="020E0502030303020204" pitchFamily="34" charset="0"/>
              </a:rPr>
              <a:t>Profit and Loss (P&amp;L) Statement</a:t>
            </a:r>
          </a:p>
          <a:p>
            <a:r>
              <a:rPr lang="en-US" dirty="0">
                <a:effectLst>
                  <a:outerShdw blurRad="38100" dist="38100" dir="2700000" algn="tl">
                    <a:srgbClr val="FFFFFF"/>
                  </a:outerShdw>
                </a:effectLst>
                <a:latin typeface="Candara" panose="020E0502030303020204" pitchFamily="34" charset="0"/>
              </a:rPr>
              <a:t>Contains inflows and outflows</a:t>
            </a: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34C4D072-BB78-F94A-8171-775E53753268}"/>
              </a:ext>
            </a:extLst>
          </p:cNvPr>
          <p:cNvSpPr>
            <a:spLocks noGrp="1"/>
          </p:cNvSpPr>
          <p:nvPr>
            <p:ph type="sldNum" sz="quarter" idx="12"/>
          </p:nvPr>
        </p:nvSpPr>
        <p:spPr/>
        <p:txBody>
          <a:bodyPr/>
          <a:lstStyle/>
          <a:p>
            <a:fld id="{D66BE0F5-7105-7347-B50A-E9382AFF35F2}" type="slidenum">
              <a:rPr lang="en-US" smtClean="0"/>
              <a:t>4</a:t>
            </a:fld>
            <a:endParaRPr lang="en-US"/>
          </a:p>
        </p:txBody>
      </p:sp>
      <p:sp>
        <p:nvSpPr>
          <p:cNvPr id="5" name="Rectangle 4">
            <a:extLst>
              <a:ext uri="{FF2B5EF4-FFF2-40B4-BE49-F238E27FC236}">
                <a16:creationId xmlns:a16="http://schemas.microsoft.com/office/drawing/2014/main" id="{4A473530-39E9-4F4E-8E9B-191C93D8A585}"/>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C7F0AAA-229C-4C85-B1F0-D0CB18B4DE5B}"/>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Statement</a:t>
            </a:r>
          </a:p>
        </p:txBody>
      </p:sp>
    </p:spTree>
    <p:extLst>
      <p:ext uri="{BB962C8B-B14F-4D97-AF65-F5344CB8AC3E}">
        <p14:creationId xmlns:p14="http://schemas.microsoft.com/office/powerpoint/2010/main" val="152676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0093-9132-B44A-B5C0-D48E26E31850}"/>
              </a:ext>
            </a:extLst>
          </p:cNvPr>
          <p:cNvSpPr>
            <a:spLocks noGrp="1"/>
          </p:cNvSpPr>
          <p:nvPr>
            <p:ph type="title"/>
          </p:nvPr>
        </p:nvSpPr>
        <p:spPr/>
        <p:txBody>
          <a:bodyPr>
            <a:normAutofit/>
          </a:bodyPr>
          <a:lstStyle/>
          <a:p>
            <a:r>
              <a:rPr lang="en-US" sz="4800" b="1" dirty="0">
                <a:solidFill>
                  <a:srgbClr val="8C0000"/>
                </a:solidFill>
              </a:rPr>
              <a:t>Revenues and Support</a:t>
            </a:r>
          </a:p>
        </p:txBody>
      </p:sp>
      <p:sp>
        <p:nvSpPr>
          <p:cNvPr id="3" name="Content Placeholder 2">
            <a:extLst>
              <a:ext uri="{FF2B5EF4-FFF2-40B4-BE49-F238E27FC236}">
                <a16:creationId xmlns:a16="http://schemas.microsoft.com/office/drawing/2014/main" id="{2A309CD5-059F-694A-AE61-1125C90C685F}"/>
              </a:ext>
            </a:extLst>
          </p:cNvPr>
          <p:cNvSpPr>
            <a:spLocks noGrp="1"/>
          </p:cNvSpPr>
          <p:nvPr>
            <p:ph idx="1"/>
          </p:nvPr>
        </p:nvSpPr>
        <p:spPr/>
        <p:txBody>
          <a:bodyPr>
            <a:normAutofit/>
          </a:bodyPr>
          <a:lstStyle/>
          <a:p>
            <a:pPr>
              <a:defRPr/>
            </a:pPr>
            <a:r>
              <a:rPr lang="en-US" altLang="en-US" b="1" dirty="0">
                <a:latin typeface="Candara" panose="020E0502030303020204" pitchFamily="34" charset="0"/>
              </a:rPr>
              <a:t>Revenues</a:t>
            </a:r>
            <a:r>
              <a:rPr lang="en-US" altLang="en-US" dirty="0">
                <a:latin typeface="Candara" panose="020E0502030303020204" pitchFamily="34" charset="0"/>
              </a:rPr>
              <a:t> are generally the result of an exchange for goods and services that the organization has provided.</a:t>
            </a:r>
          </a:p>
          <a:p>
            <a:pPr>
              <a:defRPr/>
            </a:pPr>
            <a:r>
              <a:rPr lang="en-US" altLang="en-US" b="1" dirty="0">
                <a:latin typeface="Candara" panose="020E0502030303020204" pitchFamily="34" charset="0"/>
              </a:rPr>
              <a:t>Support</a:t>
            </a:r>
            <a:r>
              <a:rPr lang="en-US" altLang="en-US" dirty="0">
                <a:latin typeface="Candara" panose="020E0502030303020204" pitchFamily="34" charset="0"/>
              </a:rPr>
              <a:t> is other money in the form of gifts, grants, and other contributions to the organization.</a:t>
            </a:r>
          </a:p>
          <a:p>
            <a:pPr>
              <a:defRPr/>
            </a:pPr>
            <a:r>
              <a:rPr lang="en-US" altLang="en-US" dirty="0">
                <a:latin typeface="Candara" panose="020E0502030303020204" pitchFamily="34" charset="0"/>
              </a:rPr>
              <a:t>Represent inflows that the organization has received </a:t>
            </a:r>
            <a:r>
              <a:rPr lang="en-US" altLang="en-US" u="sng" dirty="0">
                <a:latin typeface="Candara" panose="020E0502030303020204" pitchFamily="34" charset="0"/>
              </a:rPr>
              <a:t>or</a:t>
            </a:r>
            <a:r>
              <a:rPr lang="en-US" altLang="en-US" dirty="0">
                <a:latin typeface="Candara" panose="020E0502030303020204" pitchFamily="34" charset="0"/>
              </a:rPr>
              <a:t> is entitled to.</a:t>
            </a:r>
          </a:p>
          <a:p>
            <a:pPr>
              <a:defRPr/>
            </a:pPr>
            <a:r>
              <a:rPr lang="en-US" altLang="en-US" dirty="0">
                <a:latin typeface="Candara" panose="020E0502030303020204" pitchFamily="34" charset="0"/>
              </a:rPr>
              <a:t>Result in an increase of assets </a:t>
            </a:r>
            <a:r>
              <a:rPr lang="en-US" altLang="en-US" u="sng" dirty="0">
                <a:latin typeface="Candara" panose="020E0502030303020204" pitchFamily="34" charset="0"/>
              </a:rPr>
              <a:t>and</a:t>
            </a:r>
            <a:r>
              <a:rPr lang="en-US" altLang="en-US" dirty="0">
                <a:latin typeface="Candara" panose="020E0502030303020204" pitchFamily="34" charset="0"/>
              </a:rPr>
              <a:t> an increase in Net Assets.</a:t>
            </a:r>
            <a:br>
              <a:rPr lang="en-US" altLang="en-US" dirty="0">
                <a:latin typeface="Candara" panose="020E0502030303020204" pitchFamily="34" charset="0"/>
              </a:rPr>
            </a:b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615C2B77-3432-9A4C-8810-0BEA34BC4593}"/>
              </a:ext>
            </a:extLst>
          </p:cNvPr>
          <p:cNvSpPr>
            <a:spLocks noGrp="1"/>
          </p:cNvSpPr>
          <p:nvPr>
            <p:ph type="sldNum" sz="quarter" idx="12"/>
          </p:nvPr>
        </p:nvSpPr>
        <p:spPr/>
        <p:txBody>
          <a:bodyPr/>
          <a:lstStyle/>
          <a:p>
            <a:fld id="{D66BE0F5-7105-7347-B50A-E9382AFF35F2}" type="slidenum">
              <a:rPr lang="en-US" smtClean="0"/>
              <a:t>5</a:t>
            </a:fld>
            <a:endParaRPr lang="en-US"/>
          </a:p>
        </p:txBody>
      </p:sp>
      <p:sp>
        <p:nvSpPr>
          <p:cNvPr id="5" name="Rectangle 4">
            <a:extLst>
              <a:ext uri="{FF2B5EF4-FFF2-40B4-BE49-F238E27FC236}">
                <a16:creationId xmlns:a16="http://schemas.microsoft.com/office/drawing/2014/main" id="{316EC17E-D6A1-415E-82FB-8ED076A6BA79}"/>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406B848-D48F-49A5-B3F8-F4CA278D521A}"/>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Inflows: Revenues and Support</a:t>
            </a:r>
          </a:p>
        </p:txBody>
      </p:sp>
      <p:sp>
        <p:nvSpPr>
          <p:cNvPr id="7" name="Content Placeholder 2">
            <a:extLst>
              <a:ext uri="{FF2B5EF4-FFF2-40B4-BE49-F238E27FC236}">
                <a16:creationId xmlns:a16="http://schemas.microsoft.com/office/drawing/2014/main" id="{AFF159CC-1E36-64C3-6303-DAB7E69AA1EB}"/>
              </a:ext>
            </a:extLst>
          </p:cNvPr>
          <p:cNvSpPr txBox="1">
            <a:spLocks/>
          </p:cNvSpPr>
          <p:nvPr/>
        </p:nvSpPr>
        <p:spPr>
          <a:xfrm>
            <a:off x="3424873" y="5320070"/>
            <a:ext cx="6035650" cy="55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Assets = Liabilities + Net Assets</a:t>
            </a:r>
          </a:p>
        </p:txBody>
      </p:sp>
      <p:sp>
        <p:nvSpPr>
          <p:cNvPr id="8" name="Up Arrow 6">
            <a:extLst>
              <a:ext uri="{FF2B5EF4-FFF2-40B4-BE49-F238E27FC236}">
                <a16:creationId xmlns:a16="http://schemas.microsoft.com/office/drawing/2014/main" id="{1816A42E-6A3D-682F-5FED-C42900F6DE07}"/>
              </a:ext>
            </a:extLst>
          </p:cNvPr>
          <p:cNvSpPr/>
          <p:nvPr/>
        </p:nvSpPr>
        <p:spPr>
          <a:xfrm>
            <a:off x="3920782" y="5775519"/>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6">
            <a:extLst>
              <a:ext uri="{FF2B5EF4-FFF2-40B4-BE49-F238E27FC236}">
                <a16:creationId xmlns:a16="http://schemas.microsoft.com/office/drawing/2014/main" id="{63C898C9-08BF-25BF-004D-179F7D0BB564}"/>
              </a:ext>
            </a:extLst>
          </p:cNvPr>
          <p:cNvSpPr/>
          <p:nvPr/>
        </p:nvSpPr>
        <p:spPr>
          <a:xfrm>
            <a:off x="7126027" y="5832504"/>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06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48A-4BF0-FE40-AE1E-C0A3E963A12D}"/>
              </a:ext>
            </a:extLst>
          </p:cNvPr>
          <p:cNvSpPr>
            <a:spLocks noGrp="1"/>
          </p:cNvSpPr>
          <p:nvPr>
            <p:ph type="title"/>
          </p:nvPr>
        </p:nvSpPr>
        <p:spPr/>
        <p:txBody>
          <a:bodyPr/>
          <a:lstStyle/>
          <a:p>
            <a:r>
              <a:rPr lang="en-US" b="1" dirty="0">
                <a:solidFill>
                  <a:srgbClr val="8C0000"/>
                </a:solidFill>
              </a:rPr>
              <a:t>Expenses</a:t>
            </a:r>
          </a:p>
        </p:txBody>
      </p:sp>
      <p:sp>
        <p:nvSpPr>
          <p:cNvPr id="3" name="Content Placeholder 2">
            <a:extLst>
              <a:ext uri="{FF2B5EF4-FFF2-40B4-BE49-F238E27FC236}">
                <a16:creationId xmlns:a16="http://schemas.microsoft.com/office/drawing/2014/main" id="{51DFA9B7-08AD-9A4C-AC49-41BF4B5D6A63}"/>
              </a:ext>
            </a:extLst>
          </p:cNvPr>
          <p:cNvSpPr>
            <a:spLocks noGrp="1"/>
          </p:cNvSpPr>
          <p:nvPr>
            <p:ph idx="1"/>
          </p:nvPr>
        </p:nvSpPr>
        <p:spPr>
          <a:xfrm>
            <a:off x="838200" y="1690689"/>
            <a:ext cx="11201400" cy="3604611"/>
          </a:xfrm>
        </p:spPr>
        <p:txBody>
          <a:bodyPr>
            <a:normAutofit fontScale="92500" lnSpcReduction="10000"/>
          </a:bodyPr>
          <a:lstStyle/>
          <a:p>
            <a:pPr>
              <a:lnSpc>
                <a:spcPct val="80000"/>
              </a:lnSpc>
              <a:defRPr/>
            </a:pPr>
            <a:r>
              <a:rPr lang="en-US" altLang="en-US" sz="3200" dirty="0">
                <a:latin typeface="Candara" panose="020E0502030303020204" pitchFamily="34" charset="0"/>
              </a:rPr>
              <a:t>Recognition of the </a:t>
            </a:r>
            <a:r>
              <a:rPr lang="en-US" altLang="en-US" sz="3200" u="sng" dirty="0">
                <a:latin typeface="Candara" panose="020E0502030303020204" pitchFamily="34" charset="0"/>
              </a:rPr>
              <a:t>use</a:t>
            </a:r>
            <a:r>
              <a:rPr lang="en-US" altLang="en-US" sz="3200" dirty="0">
                <a:latin typeface="Candara" panose="020E0502030303020204" pitchFamily="34" charset="0"/>
              </a:rPr>
              <a:t> of resources in the operation of the organization</a:t>
            </a:r>
          </a:p>
          <a:p>
            <a:pPr>
              <a:lnSpc>
                <a:spcPct val="80000"/>
              </a:lnSpc>
              <a:defRPr/>
            </a:pPr>
            <a:endParaRPr lang="en-US" altLang="en-US" sz="3200" dirty="0">
              <a:latin typeface="Candara" panose="020E0502030303020204" pitchFamily="34" charset="0"/>
            </a:endParaRPr>
          </a:p>
          <a:p>
            <a:pPr>
              <a:lnSpc>
                <a:spcPct val="80000"/>
              </a:lnSpc>
              <a:defRPr/>
            </a:pPr>
            <a:r>
              <a:rPr lang="en-US" altLang="en-US" sz="3200" dirty="0">
                <a:latin typeface="Candara" panose="020E0502030303020204" pitchFamily="34" charset="0"/>
              </a:rPr>
              <a:t>Represent the costs incurred to</a:t>
            </a:r>
          </a:p>
          <a:p>
            <a:pPr lvl="1">
              <a:lnSpc>
                <a:spcPct val="80000"/>
              </a:lnSpc>
              <a:defRPr/>
            </a:pPr>
            <a:r>
              <a:rPr lang="en-US" altLang="en-US" sz="2800" dirty="0">
                <a:latin typeface="Candara" panose="020E0502030303020204" pitchFamily="34" charset="0"/>
              </a:rPr>
              <a:t>Help generate revenue and support </a:t>
            </a:r>
          </a:p>
          <a:p>
            <a:pPr lvl="1">
              <a:lnSpc>
                <a:spcPct val="80000"/>
              </a:lnSpc>
              <a:defRPr/>
            </a:pPr>
            <a:r>
              <a:rPr lang="en-US" altLang="en-US" sz="2800" dirty="0">
                <a:latin typeface="Candara" panose="020E0502030303020204" pitchFamily="34" charset="0"/>
              </a:rPr>
              <a:t>Carry out operating activities</a:t>
            </a:r>
          </a:p>
          <a:p>
            <a:pPr marL="0" indent="0">
              <a:lnSpc>
                <a:spcPct val="80000"/>
              </a:lnSpc>
              <a:buNone/>
              <a:defRPr/>
            </a:pPr>
            <a:endParaRPr lang="en-US" altLang="en-US" sz="3200" dirty="0">
              <a:latin typeface="Candara" panose="020E0502030303020204" pitchFamily="34" charset="0"/>
            </a:endParaRPr>
          </a:p>
          <a:p>
            <a:pPr>
              <a:lnSpc>
                <a:spcPct val="80000"/>
              </a:lnSpc>
              <a:defRPr/>
            </a:pPr>
            <a:r>
              <a:rPr lang="en-US" altLang="en-US" sz="3200" dirty="0">
                <a:latin typeface="Candara" panose="020E0502030303020204" pitchFamily="34" charset="0"/>
              </a:rPr>
              <a:t>Result in a decrease of assets on the left or increase liabilities on the right, </a:t>
            </a:r>
            <a:r>
              <a:rPr lang="en-US" altLang="en-US" sz="3200" u="sng" dirty="0">
                <a:latin typeface="Candara" panose="020E0502030303020204" pitchFamily="34" charset="0"/>
              </a:rPr>
              <a:t>and</a:t>
            </a:r>
            <a:r>
              <a:rPr lang="en-US" altLang="en-US" sz="3200" dirty="0">
                <a:latin typeface="Candara" panose="020E0502030303020204" pitchFamily="34" charset="0"/>
              </a:rPr>
              <a:t> a decrease in Net Assets.</a:t>
            </a:r>
            <a:endParaRPr lang="en-US" sz="3200" dirty="0">
              <a:latin typeface="Candara" panose="020E0502030303020204" pitchFamily="34" charset="0"/>
            </a:endParaRPr>
          </a:p>
        </p:txBody>
      </p:sp>
      <p:sp>
        <p:nvSpPr>
          <p:cNvPr id="5" name="Rectangle 4">
            <a:extLst>
              <a:ext uri="{FF2B5EF4-FFF2-40B4-BE49-F238E27FC236}">
                <a16:creationId xmlns:a16="http://schemas.microsoft.com/office/drawing/2014/main" id="{C07D3651-0181-42B4-804E-2999C96CA1E6}"/>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1F0EB94-FEC6-4266-9842-B56ACABCCC9D}"/>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Outflows: Expenses</a:t>
            </a:r>
          </a:p>
        </p:txBody>
      </p:sp>
      <p:sp>
        <p:nvSpPr>
          <p:cNvPr id="7" name="Content Placeholder 2">
            <a:extLst>
              <a:ext uri="{FF2B5EF4-FFF2-40B4-BE49-F238E27FC236}">
                <a16:creationId xmlns:a16="http://schemas.microsoft.com/office/drawing/2014/main" id="{BFF4105F-6428-A7A4-F86E-F2899C8F22E4}"/>
              </a:ext>
            </a:extLst>
          </p:cNvPr>
          <p:cNvSpPr txBox="1">
            <a:spLocks/>
          </p:cNvSpPr>
          <p:nvPr/>
        </p:nvSpPr>
        <p:spPr>
          <a:xfrm>
            <a:off x="3237304" y="5295300"/>
            <a:ext cx="6035650" cy="55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Assets = Liabilities + Net Assets</a:t>
            </a:r>
          </a:p>
        </p:txBody>
      </p:sp>
      <p:sp>
        <p:nvSpPr>
          <p:cNvPr id="8" name="Up Arrow 16">
            <a:extLst>
              <a:ext uri="{FF2B5EF4-FFF2-40B4-BE49-F238E27FC236}">
                <a16:creationId xmlns:a16="http://schemas.microsoft.com/office/drawing/2014/main" id="{CDB762E1-F737-2AE0-C00E-56194F1C56B2}"/>
              </a:ext>
            </a:extLst>
          </p:cNvPr>
          <p:cNvSpPr/>
          <p:nvPr/>
        </p:nvSpPr>
        <p:spPr>
          <a:xfrm rot="10800000">
            <a:off x="3648892" y="5863762"/>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16">
            <a:extLst>
              <a:ext uri="{FF2B5EF4-FFF2-40B4-BE49-F238E27FC236}">
                <a16:creationId xmlns:a16="http://schemas.microsoft.com/office/drawing/2014/main" id="{C020F55F-14FC-D706-4772-2141D361E0E6}"/>
              </a:ext>
            </a:extLst>
          </p:cNvPr>
          <p:cNvSpPr/>
          <p:nvPr/>
        </p:nvSpPr>
        <p:spPr>
          <a:xfrm rot="10800000">
            <a:off x="7272960" y="586376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16">
            <a:extLst>
              <a:ext uri="{FF2B5EF4-FFF2-40B4-BE49-F238E27FC236}">
                <a16:creationId xmlns:a16="http://schemas.microsoft.com/office/drawing/2014/main" id="{19C798BC-ACCE-0F06-B8EA-09ACE46BEE48}"/>
              </a:ext>
            </a:extLst>
          </p:cNvPr>
          <p:cNvSpPr/>
          <p:nvPr/>
        </p:nvSpPr>
        <p:spPr>
          <a:xfrm rot="10800000">
            <a:off x="7272959" y="6271283"/>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6">
            <a:extLst>
              <a:ext uri="{FF2B5EF4-FFF2-40B4-BE49-F238E27FC236}">
                <a16:creationId xmlns:a16="http://schemas.microsoft.com/office/drawing/2014/main" id="{A9ED1935-7AC2-F74E-9FA9-4B35FE2D17BA}"/>
              </a:ext>
            </a:extLst>
          </p:cNvPr>
          <p:cNvSpPr/>
          <p:nvPr/>
        </p:nvSpPr>
        <p:spPr>
          <a:xfrm>
            <a:off x="5338651" y="6271284"/>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59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2DA738-6E53-304E-B751-D6351FE7C7F9}"/>
              </a:ext>
            </a:extLst>
          </p:cNvPr>
          <p:cNvSpPr>
            <a:spLocks noGrp="1"/>
          </p:cNvSpPr>
          <p:nvPr>
            <p:ph type="sldNum" sz="quarter" idx="10"/>
          </p:nvPr>
        </p:nvSpPr>
        <p:spPr/>
        <p:txBody>
          <a:bodyPr/>
          <a:lstStyle/>
          <a:p>
            <a:pPr>
              <a:defRPr/>
            </a:pPr>
            <a:fld id="{B242D83E-192E-6B40-BE8A-1EB4E2173AD4}" type="slidenum">
              <a:rPr lang="en-US" altLang="en-US"/>
              <a:pPr>
                <a:defRPr/>
              </a:pPr>
              <a:t>7</a:t>
            </a:fld>
            <a:endParaRPr lang="en-US" altLang="en-US"/>
          </a:p>
        </p:txBody>
      </p:sp>
      <p:sp>
        <p:nvSpPr>
          <p:cNvPr id="23554" name="Rectangle 2">
            <a:extLst>
              <a:ext uri="{FF2B5EF4-FFF2-40B4-BE49-F238E27FC236}">
                <a16:creationId xmlns:a16="http://schemas.microsoft.com/office/drawing/2014/main" id="{1F5A84D2-DA36-404B-9406-8E5871A20609}"/>
              </a:ext>
            </a:extLst>
          </p:cNvPr>
          <p:cNvSpPr>
            <a:spLocks noGrp="1" noChangeArrowheads="1"/>
          </p:cNvSpPr>
          <p:nvPr>
            <p:ph type="title"/>
          </p:nvPr>
        </p:nvSpPr>
        <p:spPr/>
        <p:txBody>
          <a:bodyPr/>
          <a:lstStyle/>
          <a:p>
            <a:pPr eaLnBrk="1" hangingPunct="1">
              <a:defRPr/>
            </a:pPr>
            <a:r>
              <a:rPr lang="en-US" altLang="en-US" sz="4000" b="1" dirty="0">
                <a:solidFill>
                  <a:srgbClr val="8C0000"/>
                </a:solidFill>
              </a:rPr>
              <a:t>Classifying Revenues and Expenses</a:t>
            </a:r>
          </a:p>
        </p:txBody>
      </p:sp>
      <p:sp>
        <p:nvSpPr>
          <p:cNvPr id="23555" name="Rectangle 3">
            <a:extLst>
              <a:ext uri="{FF2B5EF4-FFF2-40B4-BE49-F238E27FC236}">
                <a16:creationId xmlns:a16="http://schemas.microsoft.com/office/drawing/2014/main" id="{1EB469D6-583C-5941-B082-D8C4DE1F937F}"/>
              </a:ext>
            </a:extLst>
          </p:cNvPr>
          <p:cNvSpPr>
            <a:spLocks noGrp="1" noChangeArrowheads="1"/>
          </p:cNvSpPr>
          <p:nvPr>
            <p:ph type="body" idx="1"/>
          </p:nvPr>
        </p:nvSpPr>
        <p:spPr>
          <a:xfrm>
            <a:off x="838200" y="1825625"/>
            <a:ext cx="10515600" cy="4667250"/>
          </a:xfrm>
        </p:spPr>
        <p:txBody>
          <a:bodyPr>
            <a:normAutofit/>
          </a:bodyPr>
          <a:lstStyle/>
          <a:p>
            <a:pPr eaLnBrk="1" hangingPunct="1">
              <a:lnSpc>
                <a:spcPct val="80000"/>
              </a:lnSpc>
              <a:defRPr/>
            </a:pPr>
            <a:r>
              <a:rPr lang="en-US" altLang="en-US" dirty="0">
                <a:latin typeface="Candara" panose="020E0502030303020204" pitchFamily="34" charset="0"/>
              </a:rPr>
              <a:t>Revenues and support can be classified and reported based on:</a:t>
            </a:r>
          </a:p>
          <a:p>
            <a:pPr lvl="1" eaLnBrk="1" hangingPunct="1">
              <a:lnSpc>
                <a:spcPct val="80000"/>
              </a:lnSpc>
              <a:defRPr/>
            </a:pPr>
            <a:r>
              <a:rPr lang="en-US" altLang="en-US" b="1" u="sng" dirty="0">
                <a:latin typeface="Candara" panose="020E0502030303020204" pitchFamily="34" charset="0"/>
              </a:rPr>
              <a:t>Nature</a:t>
            </a:r>
            <a:r>
              <a:rPr lang="en-US" altLang="en-US" dirty="0">
                <a:latin typeface="Candara" panose="020E0502030303020204" pitchFamily="34" charset="0"/>
              </a:rPr>
              <a:t> (gift, grant, etc.),</a:t>
            </a:r>
          </a:p>
          <a:p>
            <a:pPr lvl="1" eaLnBrk="1" hangingPunct="1">
              <a:lnSpc>
                <a:spcPct val="80000"/>
              </a:lnSpc>
              <a:defRPr/>
            </a:pPr>
            <a:r>
              <a:rPr lang="en-US" altLang="en-US" b="1" u="sng" dirty="0">
                <a:latin typeface="Candara" panose="020E0502030303020204" pitchFamily="34" charset="0"/>
              </a:rPr>
              <a:t>Source</a:t>
            </a:r>
            <a:r>
              <a:rPr lang="en-US" altLang="en-US" dirty="0">
                <a:latin typeface="Candara" panose="020E0502030303020204" pitchFamily="34" charset="0"/>
              </a:rPr>
              <a:t> (government, foundation, patients), or</a:t>
            </a:r>
          </a:p>
          <a:p>
            <a:pPr lvl="1" eaLnBrk="1" hangingPunct="1">
              <a:lnSpc>
                <a:spcPct val="80000"/>
              </a:lnSpc>
              <a:defRPr/>
            </a:pPr>
            <a:r>
              <a:rPr lang="en-US" altLang="en-US" b="1" u="sng" dirty="0">
                <a:latin typeface="Candara" panose="020E0502030303020204" pitchFamily="34" charset="0"/>
              </a:rPr>
              <a:t>Organizational Unit</a:t>
            </a:r>
            <a:r>
              <a:rPr lang="en-US" altLang="en-US" dirty="0">
                <a:latin typeface="Candara" panose="020E0502030303020204" pitchFamily="34" charset="0"/>
              </a:rPr>
              <a:t> (Law School, School of Public Administration, School of Arts and Sciences).</a:t>
            </a:r>
            <a:br>
              <a:rPr lang="en-US" altLang="en-US" dirty="0">
                <a:latin typeface="Candara" panose="020E0502030303020204" pitchFamily="34" charset="0"/>
              </a:rPr>
            </a:br>
            <a:endParaRPr lang="en-US" altLang="en-US" dirty="0">
              <a:latin typeface="Candara" panose="020E0502030303020204" pitchFamily="34" charset="0"/>
            </a:endParaRPr>
          </a:p>
          <a:p>
            <a:pPr eaLnBrk="1" hangingPunct="1">
              <a:lnSpc>
                <a:spcPct val="80000"/>
              </a:lnSpc>
              <a:defRPr/>
            </a:pPr>
            <a:r>
              <a:rPr lang="en-US" altLang="en-US" dirty="0">
                <a:latin typeface="Candara" panose="020E0502030303020204" pitchFamily="34" charset="0"/>
              </a:rPr>
              <a:t>Expenses can be classified and reported based on:</a:t>
            </a:r>
          </a:p>
          <a:p>
            <a:pPr lvl="1" eaLnBrk="1" hangingPunct="1">
              <a:lnSpc>
                <a:spcPct val="80000"/>
              </a:lnSpc>
              <a:defRPr/>
            </a:pPr>
            <a:r>
              <a:rPr lang="en-US" altLang="en-US" b="1" u="sng" dirty="0">
                <a:latin typeface="Candara" panose="020E0502030303020204" pitchFamily="34" charset="0"/>
              </a:rPr>
              <a:t>Nature</a:t>
            </a:r>
            <a:r>
              <a:rPr lang="en-US" altLang="en-US" dirty="0">
                <a:latin typeface="Candara" panose="020E0502030303020204" pitchFamily="34" charset="0"/>
              </a:rPr>
              <a:t> or </a:t>
            </a:r>
            <a:r>
              <a:rPr lang="en-US" altLang="en-US" b="1" u="sng" dirty="0">
                <a:latin typeface="Candara" panose="020E0502030303020204" pitchFamily="34" charset="0"/>
              </a:rPr>
              <a:t>Object of Expense</a:t>
            </a:r>
            <a:r>
              <a:rPr lang="en-US" altLang="en-US" dirty="0">
                <a:latin typeface="Candara" panose="020E0502030303020204" pitchFamily="34" charset="0"/>
              </a:rPr>
              <a:t> (salaries, supplies, rent),</a:t>
            </a:r>
          </a:p>
          <a:p>
            <a:pPr lvl="1" eaLnBrk="1" hangingPunct="1">
              <a:lnSpc>
                <a:spcPct val="80000"/>
              </a:lnSpc>
              <a:defRPr/>
            </a:pPr>
            <a:r>
              <a:rPr lang="en-US" altLang="en-US" b="1" u="sng" dirty="0">
                <a:latin typeface="Candara" panose="020E0502030303020204" pitchFamily="34" charset="0"/>
              </a:rPr>
              <a:t>Function</a:t>
            </a:r>
            <a:r>
              <a:rPr lang="en-US" altLang="en-US" dirty="0">
                <a:latin typeface="Candara" panose="020E0502030303020204" pitchFamily="34" charset="0"/>
              </a:rPr>
              <a:t> (provide housing, meals, medical care), or</a:t>
            </a:r>
          </a:p>
          <a:p>
            <a:pPr lvl="1" eaLnBrk="1" hangingPunct="1">
              <a:lnSpc>
                <a:spcPct val="80000"/>
              </a:lnSpc>
              <a:defRPr/>
            </a:pPr>
            <a:r>
              <a:rPr lang="en-US" altLang="en-US" b="1" u="sng" dirty="0">
                <a:latin typeface="Candara" panose="020E0502030303020204" pitchFamily="34" charset="0"/>
              </a:rPr>
              <a:t>Organizational unit</a:t>
            </a:r>
            <a:r>
              <a:rPr lang="en-US" altLang="en-US" dirty="0">
                <a:latin typeface="Candara" panose="020E0502030303020204" pitchFamily="34" charset="0"/>
              </a:rPr>
              <a:t> (opera, ballet, theater).</a:t>
            </a:r>
          </a:p>
        </p:txBody>
      </p:sp>
      <p:sp>
        <p:nvSpPr>
          <p:cNvPr id="5" name="Rectangle 4">
            <a:extLst>
              <a:ext uri="{FF2B5EF4-FFF2-40B4-BE49-F238E27FC236}">
                <a16:creationId xmlns:a16="http://schemas.microsoft.com/office/drawing/2014/main" id="{903FD1BE-F2C6-4A46-8409-42ED38A14003}"/>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B6CAC9-CE8F-49EB-8E78-C282EB738826}"/>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Classifying Inflows &amp; Outflows</a:t>
            </a:r>
          </a:p>
        </p:txBody>
      </p:sp>
    </p:spTree>
    <p:extLst>
      <p:ext uri="{BB962C8B-B14F-4D97-AF65-F5344CB8AC3E}">
        <p14:creationId xmlns:p14="http://schemas.microsoft.com/office/powerpoint/2010/main" val="33736105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AFDE-18F9-FE4F-B20D-7E5D2BA86C66}"/>
              </a:ext>
            </a:extLst>
          </p:cNvPr>
          <p:cNvSpPr>
            <a:spLocks noGrp="1"/>
          </p:cNvSpPr>
          <p:nvPr>
            <p:ph type="title"/>
          </p:nvPr>
        </p:nvSpPr>
        <p:spPr/>
        <p:txBody>
          <a:bodyPr/>
          <a:lstStyle/>
          <a:p>
            <a:r>
              <a:rPr lang="en-US" b="1" dirty="0">
                <a:solidFill>
                  <a:srgbClr val="8C0000"/>
                </a:solidFill>
              </a:rPr>
              <a:t>Deficit/Surplus – Net income</a:t>
            </a:r>
            <a:endParaRPr lang="en-US" dirty="0">
              <a:solidFill>
                <a:srgbClr val="8C0000"/>
              </a:solidFill>
            </a:endParaRPr>
          </a:p>
        </p:txBody>
      </p:sp>
      <p:sp>
        <p:nvSpPr>
          <p:cNvPr id="3" name="Content Placeholder 2">
            <a:extLst>
              <a:ext uri="{FF2B5EF4-FFF2-40B4-BE49-F238E27FC236}">
                <a16:creationId xmlns:a16="http://schemas.microsoft.com/office/drawing/2014/main" id="{3D881604-AD49-EA40-8F17-F9EDC950F1D7}"/>
              </a:ext>
            </a:extLst>
          </p:cNvPr>
          <p:cNvSpPr>
            <a:spLocks noGrp="1"/>
          </p:cNvSpPr>
          <p:nvPr>
            <p:ph idx="1"/>
          </p:nvPr>
        </p:nvSpPr>
        <p:spPr/>
        <p:txBody>
          <a:bodyPr/>
          <a:lstStyle/>
          <a:p>
            <a:r>
              <a:rPr lang="en-US" dirty="0">
                <a:latin typeface="Candara" panose="020E0502030303020204" pitchFamily="34" charset="0"/>
              </a:rPr>
              <a:t>Difference between revenues and expenses</a:t>
            </a:r>
          </a:p>
          <a:p>
            <a:r>
              <a:rPr lang="en-US" dirty="0">
                <a:latin typeface="Candara" panose="020E0502030303020204" pitchFamily="34" charset="0"/>
              </a:rPr>
              <a:t>Profits are excess of revenues over expenses</a:t>
            </a:r>
          </a:p>
          <a:p>
            <a:pPr lvl="1"/>
            <a:r>
              <a:rPr lang="en-US" dirty="0">
                <a:latin typeface="Candara" panose="020E0502030303020204" pitchFamily="34" charset="0"/>
              </a:rPr>
              <a:t>Also called increase in net asset or surplus</a:t>
            </a:r>
          </a:p>
          <a:p>
            <a:r>
              <a:rPr lang="en-US" dirty="0">
                <a:latin typeface="Candara" panose="020E0502030303020204" pitchFamily="34" charset="0"/>
              </a:rPr>
              <a:t>Losses are an excess of expenses over revenues</a:t>
            </a:r>
          </a:p>
          <a:p>
            <a:pPr lvl="1"/>
            <a:r>
              <a:rPr lang="en-US" dirty="0">
                <a:latin typeface="Candara" panose="020E0502030303020204" pitchFamily="34" charset="0"/>
              </a:rPr>
              <a:t>Also called decrease in net assets or a deficit</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DD8B93F6-DB31-3F49-B702-97F79652EB4D}"/>
              </a:ext>
            </a:extLst>
          </p:cNvPr>
          <p:cNvSpPr>
            <a:spLocks noGrp="1"/>
          </p:cNvSpPr>
          <p:nvPr>
            <p:ph type="sldNum" sz="quarter" idx="12"/>
          </p:nvPr>
        </p:nvSpPr>
        <p:spPr/>
        <p:txBody>
          <a:bodyPr/>
          <a:lstStyle/>
          <a:p>
            <a:fld id="{D66BE0F5-7105-7347-B50A-E9382AFF35F2}" type="slidenum">
              <a:rPr lang="en-US" smtClean="0"/>
              <a:t>8</a:t>
            </a:fld>
            <a:endParaRPr lang="en-US"/>
          </a:p>
        </p:txBody>
      </p:sp>
      <p:sp>
        <p:nvSpPr>
          <p:cNvPr id="5" name="Rectangle 4">
            <a:extLst>
              <a:ext uri="{FF2B5EF4-FFF2-40B4-BE49-F238E27FC236}">
                <a16:creationId xmlns:a16="http://schemas.microsoft.com/office/drawing/2014/main" id="{E8FA1FA5-D1AB-42D3-9557-403A1E07A1F0}"/>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1F3DB02-7ADD-4C85-9CD5-1C6311A51ED4}"/>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Deficit/Surplus – Net Income</a:t>
            </a:r>
          </a:p>
        </p:txBody>
      </p:sp>
    </p:spTree>
    <p:extLst>
      <p:ext uri="{BB962C8B-B14F-4D97-AF65-F5344CB8AC3E}">
        <p14:creationId xmlns:p14="http://schemas.microsoft.com/office/powerpoint/2010/main" val="4235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749-CE4B-B949-BE5D-970837A79327}"/>
              </a:ext>
            </a:extLst>
          </p:cNvPr>
          <p:cNvSpPr>
            <a:spLocks noGrp="1"/>
          </p:cNvSpPr>
          <p:nvPr>
            <p:ph type="title"/>
          </p:nvPr>
        </p:nvSpPr>
        <p:spPr/>
        <p:txBody>
          <a:bodyPr/>
          <a:lstStyle/>
          <a:p>
            <a:pPr algn="ctr">
              <a:buClr>
                <a:srgbClr val="808080"/>
              </a:buClr>
              <a:buSzPct val="90000"/>
              <a:defRPr/>
            </a:pPr>
            <a:r>
              <a:rPr lang="en-US" altLang="en-US" b="1" dirty="0">
                <a:solidFill>
                  <a:srgbClr val="8C0000"/>
                </a:solidFill>
              </a:rPr>
              <a:t>Change in Net Assets &amp; the Balance Sheet</a:t>
            </a:r>
            <a:endParaRPr lang="en-US" altLang="en-US" dirty="0">
              <a:solidFill>
                <a:srgbClr val="8C0000"/>
              </a:solidFill>
            </a:endParaRPr>
          </a:p>
        </p:txBody>
      </p:sp>
      <p:sp>
        <p:nvSpPr>
          <p:cNvPr id="3" name="Content Placeholder 2">
            <a:extLst>
              <a:ext uri="{FF2B5EF4-FFF2-40B4-BE49-F238E27FC236}">
                <a16:creationId xmlns:a16="http://schemas.microsoft.com/office/drawing/2014/main" id="{14D1BB73-3FA3-F44B-8645-D4401D8B86F8}"/>
              </a:ext>
            </a:extLst>
          </p:cNvPr>
          <p:cNvSpPr>
            <a:spLocks noGrp="1"/>
          </p:cNvSpPr>
          <p:nvPr>
            <p:ph idx="1"/>
          </p:nvPr>
        </p:nvSpPr>
        <p:spPr>
          <a:xfrm>
            <a:off x="838200" y="2966719"/>
            <a:ext cx="10515600" cy="3210243"/>
          </a:xfrm>
        </p:spPr>
        <p:txBody>
          <a:bodyPr/>
          <a:lstStyle/>
          <a:p>
            <a:pPr marL="0" indent="0" algn="ctr">
              <a:buNone/>
            </a:pPr>
            <a:r>
              <a:rPr lang="en-US" dirty="0">
                <a:latin typeface="Candara" panose="020E0502030303020204" pitchFamily="34" charset="0"/>
              </a:rPr>
              <a:t>Assets = Liabilities + Net Assets (stock)</a:t>
            </a:r>
          </a:p>
          <a:p>
            <a:pPr marL="0" indent="0" algn="ctr">
              <a:buNone/>
            </a:pPr>
            <a:r>
              <a:rPr lang="en-US" dirty="0">
                <a:latin typeface="Candara" panose="020E0502030303020204" pitchFamily="34" charset="0"/>
              </a:rPr>
              <a:t>∆ Assets = ∆ Liabilities + </a:t>
            </a:r>
            <a:r>
              <a:rPr lang="en-US" dirty="0">
                <a:solidFill>
                  <a:srgbClr val="8C0000"/>
                </a:solidFill>
                <a:latin typeface="Candara" panose="020E0502030303020204" pitchFamily="34" charset="0"/>
              </a:rPr>
              <a:t>∆ Net Assets </a:t>
            </a:r>
            <a:r>
              <a:rPr lang="en-US" dirty="0">
                <a:latin typeface="Candara" panose="020E0502030303020204" pitchFamily="34" charset="0"/>
              </a:rPr>
              <a:t>(flow)</a:t>
            </a:r>
          </a:p>
          <a:p>
            <a:pPr marL="0" indent="0" algn="ctr">
              <a:buNone/>
            </a:pPr>
            <a:r>
              <a:rPr lang="en-US" dirty="0">
                <a:latin typeface="Candara" panose="020E0502030303020204" pitchFamily="34" charset="0"/>
              </a:rPr>
              <a:t>∆ Assets = ∆ Liabilities + </a:t>
            </a:r>
            <a:r>
              <a:rPr lang="en-US" dirty="0">
                <a:solidFill>
                  <a:srgbClr val="8C0000"/>
                </a:solidFill>
                <a:latin typeface="Candara" panose="020E0502030303020204" pitchFamily="34" charset="0"/>
              </a:rPr>
              <a:t>(Revenues – Expenses) </a:t>
            </a:r>
            <a:r>
              <a:rPr lang="en-US" dirty="0">
                <a:latin typeface="Candara" panose="020E0502030303020204" pitchFamily="34" charset="0"/>
              </a:rPr>
              <a:t>(flow)</a:t>
            </a:r>
          </a:p>
          <a:p>
            <a:pPr marL="0" indent="0" algn="ctr">
              <a:buNone/>
            </a:pPr>
            <a:endParaRPr lang="en-US" dirty="0">
              <a:solidFill>
                <a:srgbClr val="8C0000"/>
              </a:solidFill>
              <a:latin typeface="Candara" panose="020E0502030303020204" pitchFamily="34" charset="0"/>
            </a:endParaRPr>
          </a:p>
          <a:p>
            <a:pPr marL="0" indent="0" algn="ctr">
              <a:buNone/>
            </a:pPr>
            <a:endParaRPr lang="en-US" dirty="0">
              <a:latin typeface="Candara" panose="020E0502030303020204" pitchFamily="34" charset="0"/>
            </a:endParaRPr>
          </a:p>
        </p:txBody>
      </p:sp>
      <p:sp>
        <p:nvSpPr>
          <p:cNvPr id="5" name="Text Box 5">
            <a:extLst>
              <a:ext uri="{FF2B5EF4-FFF2-40B4-BE49-F238E27FC236}">
                <a16:creationId xmlns:a16="http://schemas.microsoft.com/office/drawing/2014/main" id="{26602C68-AAC1-7D40-BCE3-38FCBE90014A}"/>
              </a:ext>
            </a:extLst>
          </p:cNvPr>
          <p:cNvSpPr txBox="1">
            <a:spLocks noChangeArrowheads="1"/>
          </p:cNvSpPr>
          <p:nvPr/>
        </p:nvSpPr>
        <p:spPr bwMode="auto">
          <a:xfrm>
            <a:off x="4347961" y="4780384"/>
            <a:ext cx="6891866" cy="50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9075" indent="-219075" defTabSz="482600">
              <a:defRPr sz="2400">
                <a:solidFill>
                  <a:schemeClr val="tx1"/>
                </a:solidFill>
                <a:latin typeface="Times New Roman" panose="02020603050405020304" pitchFamily="18" charset="0"/>
              </a:defRPr>
            </a:lvl1pPr>
            <a:lvl2pPr marL="708025" indent="-250825" defTabSz="482600">
              <a:defRPr sz="2400">
                <a:solidFill>
                  <a:schemeClr val="tx1"/>
                </a:solidFill>
                <a:latin typeface="Times New Roman" panose="02020603050405020304" pitchFamily="18" charset="0"/>
              </a:defRPr>
            </a:lvl2pPr>
            <a:lvl3pPr marL="1158875" indent="-244475" defTabSz="482600">
              <a:defRPr sz="2400">
                <a:solidFill>
                  <a:schemeClr val="tx1"/>
                </a:solidFill>
                <a:latin typeface="Times New Roman" panose="02020603050405020304" pitchFamily="18" charset="0"/>
              </a:defRPr>
            </a:lvl3pPr>
            <a:lvl4pPr marL="1611313" indent="-239713" defTabSz="482600">
              <a:defRPr sz="2400">
                <a:solidFill>
                  <a:schemeClr val="tx1"/>
                </a:solidFill>
                <a:latin typeface="Times New Roman" panose="02020603050405020304" pitchFamily="18" charset="0"/>
              </a:defRPr>
            </a:lvl4pPr>
            <a:lvl5pPr defTabSz="482600">
              <a:defRPr sz="2400">
                <a:solidFill>
                  <a:schemeClr val="tx1"/>
                </a:solidFill>
                <a:latin typeface="Times New Roman" panose="02020603050405020304" pitchFamily="18" charset="0"/>
              </a:defRPr>
            </a:lvl5pPr>
            <a:lvl6pPr defTabSz="482600" fontAlgn="base">
              <a:spcBef>
                <a:spcPct val="0"/>
              </a:spcBef>
              <a:spcAft>
                <a:spcPct val="0"/>
              </a:spcAft>
              <a:defRPr sz="2400">
                <a:solidFill>
                  <a:schemeClr val="tx1"/>
                </a:solidFill>
                <a:latin typeface="Times New Roman" panose="02020603050405020304" pitchFamily="18" charset="0"/>
              </a:defRPr>
            </a:lvl6pPr>
            <a:lvl7pPr defTabSz="482600" fontAlgn="base">
              <a:spcBef>
                <a:spcPct val="0"/>
              </a:spcBef>
              <a:spcAft>
                <a:spcPct val="0"/>
              </a:spcAft>
              <a:defRPr sz="2400">
                <a:solidFill>
                  <a:schemeClr val="tx1"/>
                </a:solidFill>
                <a:latin typeface="Times New Roman" panose="02020603050405020304" pitchFamily="18" charset="0"/>
              </a:defRPr>
            </a:lvl7pPr>
            <a:lvl8pPr defTabSz="482600" fontAlgn="base">
              <a:spcBef>
                <a:spcPct val="0"/>
              </a:spcBef>
              <a:spcAft>
                <a:spcPct val="0"/>
              </a:spcAft>
              <a:defRPr sz="2400">
                <a:solidFill>
                  <a:schemeClr val="tx1"/>
                </a:solidFill>
                <a:latin typeface="Times New Roman" panose="02020603050405020304" pitchFamily="18" charset="0"/>
              </a:defRPr>
            </a:lvl8pPr>
            <a:lvl9pPr defTabSz="482600" fontAlgn="base">
              <a:spcBef>
                <a:spcPct val="0"/>
              </a:spcBef>
              <a:spcAft>
                <a:spcPct val="0"/>
              </a:spcAft>
              <a:defRPr sz="2400">
                <a:solidFill>
                  <a:schemeClr val="tx1"/>
                </a:solidFill>
                <a:latin typeface="Times New Roman" panose="02020603050405020304" pitchFamily="18" charset="0"/>
              </a:defRPr>
            </a:lvl9pPr>
          </a:lstStyle>
          <a:p>
            <a:pPr marL="0" indent="0" algn="ctr">
              <a:buClr>
                <a:srgbClr val="808080"/>
              </a:buClr>
              <a:buSzPct val="46000"/>
              <a:defRPr/>
            </a:pPr>
            <a:r>
              <a:rPr lang="en-US" altLang="en-US" sz="2600" dirty="0">
                <a:effectLst>
                  <a:outerShdw blurRad="38100" dist="38100" dir="2700000" algn="tl">
                    <a:srgbClr val="FFFFFF"/>
                  </a:outerShdw>
                </a:effectLst>
                <a:latin typeface="Candara" panose="020E0502030303020204" pitchFamily="34" charset="0"/>
              </a:rPr>
              <a:t>R&gt;E: Profit, surplus, increase in net assets</a:t>
            </a:r>
          </a:p>
        </p:txBody>
      </p:sp>
      <p:sp>
        <p:nvSpPr>
          <p:cNvPr id="6" name="Text Box 5">
            <a:extLst>
              <a:ext uri="{FF2B5EF4-FFF2-40B4-BE49-F238E27FC236}">
                <a16:creationId xmlns:a16="http://schemas.microsoft.com/office/drawing/2014/main" id="{34A8ECE2-3052-BD4C-9C57-87867055613D}"/>
              </a:ext>
            </a:extLst>
          </p:cNvPr>
          <p:cNvSpPr txBox="1">
            <a:spLocks noChangeArrowheads="1"/>
          </p:cNvSpPr>
          <p:nvPr/>
        </p:nvSpPr>
        <p:spPr bwMode="auto">
          <a:xfrm>
            <a:off x="3892063" y="5306293"/>
            <a:ext cx="6891866" cy="50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9075" indent="-219075" defTabSz="482600">
              <a:defRPr sz="2400">
                <a:solidFill>
                  <a:schemeClr val="tx1"/>
                </a:solidFill>
                <a:latin typeface="Times New Roman" panose="02020603050405020304" pitchFamily="18" charset="0"/>
              </a:defRPr>
            </a:lvl1pPr>
            <a:lvl2pPr marL="708025" indent="-250825" defTabSz="482600">
              <a:defRPr sz="2400">
                <a:solidFill>
                  <a:schemeClr val="tx1"/>
                </a:solidFill>
                <a:latin typeface="Times New Roman" panose="02020603050405020304" pitchFamily="18" charset="0"/>
              </a:defRPr>
            </a:lvl2pPr>
            <a:lvl3pPr marL="1158875" indent="-244475" defTabSz="482600">
              <a:defRPr sz="2400">
                <a:solidFill>
                  <a:schemeClr val="tx1"/>
                </a:solidFill>
                <a:latin typeface="Times New Roman" panose="02020603050405020304" pitchFamily="18" charset="0"/>
              </a:defRPr>
            </a:lvl3pPr>
            <a:lvl4pPr marL="1611313" indent="-239713" defTabSz="482600">
              <a:defRPr sz="2400">
                <a:solidFill>
                  <a:schemeClr val="tx1"/>
                </a:solidFill>
                <a:latin typeface="Times New Roman" panose="02020603050405020304" pitchFamily="18" charset="0"/>
              </a:defRPr>
            </a:lvl4pPr>
            <a:lvl5pPr defTabSz="482600">
              <a:defRPr sz="2400">
                <a:solidFill>
                  <a:schemeClr val="tx1"/>
                </a:solidFill>
                <a:latin typeface="Times New Roman" panose="02020603050405020304" pitchFamily="18" charset="0"/>
              </a:defRPr>
            </a:lvl5pPr>
            <a:lvl6pPr defTabSz="482600" fontAlgn="base">
              <a:spcBef>
                <a:spcPct val="0"/>
              </a:spcBef>
              <a:spcAft>
                <a:spcPct val="0"/>
              </a:spcAft>
              <a:defRPr sz="2400">
                <a:solidFill>
                  <a:schemeClr val="tx1"/>
                </a:solidFill>
                <a:latin typeface="Times New Roman" panose="02020603050405020304" pitchFamily="18" charset="0"/>
              </a:defRPr>
            </a:lvl6pPr>
            <a:lvl7pPr defTabSz="482600" fontAlgn="base">
              <a:spcBef>
                <a:spcPct val="0"/>
              </a:spcBef>
              <a:spcAft>
                <a:spcPct val="0"/>
              </a:spcAft>
              <a:defRPr sz="2400">
                <a:solidFill>
                  <a:schemeClr val="tx1"/>
                </a:solidFill>
                <a:latin typeface="Times New Roman" panose="02020603050405020304" pitchFamily="18" charset="0"/>
              </a:defRPr>
            </a:lvl7pPr>
            <a:lvl8pPr defTabSz="482600" fontAlgn="base">
              <a:spcBef>
                <a:spcPct val="0"/>
              </a:spcBef>
              <a:spcAft>
                <a:spcPct val="0"/>
              </a:spcAft>
              <a:defRPr sz="2400">
                <a:solidFill>
                  <a:schemeClr val="tx1"/>
                </a:solidFill>
                <a:latin typeface="Times New Roman" panose="02020603050405020304" pitchFamily="18" charset="0"/>
              </a:defRPr>
            </a:lvl8pPr>
            <a:lvl9pPr defTabSz="482600" fontAlgn="base">
              <a:spcBef>
                <a:spcPct val="0"/>
              </a:spcBef>
              <a:spcAft>
                <a:spcPct val="0"/>
              </a:spcAft>
              <a:defRPr sz="2400">
                <a:solidFill>
                  <a:schemeClr val="tx1"/>
                </a:solidFill>
                <a:latin typeface="Times New Roman" panose="02020603050405020304" pitchFamily="18" charset="0"/>
              </a:defRPr>
            </a:lvl9pPr>
          </a:lstStyle>
          <a:p>
            <a:pPr marL="0" indent="0" algn="ctr">
              <a:buClr>
                <a:srgbClr val="808080"/>
              </a:buClr>
              <a:buSzPct val="46000"/>
              <a:defRPr/>
            </a:pPr>
            <a:r>
              <a:rPr lang="en-US" altLang="en-US" sz="2600" dirty="0">
                <a:effectLst>
                  <a:outerShdw blurRad="38100" dist="38100" dir="2700000" algn="tl">
                    <a:srgbClr val="FFFFFF"/>
                  </a:outerShdw>
                </a:effectLst>
                <a:latin typeface="Candara" panose="020E0502030303020204" pitchFamily="34" charset="0"/>
              </a:rPr>
              <a:t>R&lt;E: Deficit, decrease in net assets</a:t>
            </a:r>
          </a:p>
        </p:txBody>
      </p:sp>
      <p:sp>
        <p:nvSpPr>
          <p:cNvPr id="7" name="Rectangle 6">
            <a:extLst>
              <a:ext uri="{FF2B5EF4-FFF2-40B4-BE49-F238E27FC236}">
                <a16:creationId xmlns:a16="http://schemas.microsoft.com/office/drawing/2014/main" id="{C2478F91-C12C-4359-A4B5-98E51F3CA9AF}"/>
              </a:ext>
            </a:extLst>
          </p:cNvPr>
          <p:cNvSpPr/>
          <p:nvPr/>
        </p:nvSpPr>
        <p:spPr>
          <a:xfrm>
            <a:off x="0" y="-3102"/>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6E275DB-61C3-4135-B5D3-27E04FF4FE5D}"/>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Change in Net Assets/Net Income</a:t>
            </a:r>
          </a:p>
        </p:txBody>
      </p:sp>
    </p:spTree>
    <p:extLst>
      <p:ext uri="{BB962C8B-B14F-4D97-AF65-F5344CB8AC3E}">
        <p14:creationId xmlns:p14="http://schemas.microsoft.com/office/powerpoint/2010/main" val="16788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9050</TotalTime>
  <Words>6233</Words>
  <Application>Microsoft Macintosh PowerPoint</Application>
  <PresentationFormat>Widescreen</PresentationFormat>
  <Paragraphs>701</Paragraphs>
  <Slides>37</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Cambria Math</vt:lpstr>
      <vt:lpstr>Candara</vt:lpstr>
      <vt:lpstr>Georgia Pro Cond Black</vt:lpstr>
      <vt:lpstr>Monotype Sorts</vt:lpstr>
      <vt:lpstr>Office Theme</vt:lpstr>
      <vt:lpstr>Activity and Cash Flow Statement</vt:lpstr>
      <vt:lpstr>Last Week</vt:lpstr>
      <vt:lpstr>Financial Statements</vt:lpstr>
      <vt:lpstr>Activity Statement</vt:lpstr>
      <vt:lpstr>Revenues and Support</vt:lpstr>
      <vt:lpstr>Expenses</vt:lpstr>
      <vt:lpstr>Classifying Revenues and Expenses</vt:lpstr>
      <vt:lpstr>Deficit/Surplus – Net income</vt:lpstr>
      <vt:lpstr>Change in Net Assets &amp; the Balance Sheet</vt:lpstr>
      <vt:lpstr>PowerPoint Presentation</vt:lpstr>
      <vt:lpstr>Revenues and Support</vt:lpstr>
      <vt:lpstr>Meals for the Homeless Activity Statement For Year Ending 12/31/20 and 12/31/19 </vt:lpstr>
      <vt:lpstr>Recording Transactions</vt:lpstr>
      <vt:lpstr>Deferred Revenue</vt:lpstr>
      <vt:lpstr>Deferred Revenue</vt:lpstr>
      <vt:lpstr>Example I – Uncollectible Accounts</vt:lpstr>
      <vt:lpstr>Example I – Uncollectible Accounts</vt:lpstr>
      <vt:lpstr>Example I – Uncollectible Accounts</vt:lpstr>
      <vt:lpstr>Example I – Uncollectible Accounts</vt:lpstr>
      <vt:lpstr>Example II - Inventory</vt:lpstr>
      <vt:lpstr>Example II - Inventory</vt:lpstr>
      <vt:lpstr>Example II - Inventory</vt:lpstr>
      <vt:lpstr>Example II - Inventory</vt:lpstr>
      <vt:lpstr>Example II - Inventory</vt:lpstr>
      <vt:lpstr>Example III: Fixed Assets &amp; Depreciation</vt:lpstr>
      <vt:lpstr>Example VI: Non-cash</vt:lpstr>
      <vt:lpstr>Example IV: Payables</vt:lpstr>
      <vt:lpstr>Example V: Long-Term Loans</vt:lpstr>
      <vt:lpstr>Example V: Long-Term Loans</vt:lpstr>
      <vt:lpstr>Example VI: Non-cash</vt:lpstr>
      <vt:lpstr>Cash Flows Statements</vt:lpstr>
      <vt:lpstr>Cash Flow Statement</vt:lpstr>
      <vt:lpstr>PowerPoint Presentation</vt:lpstr>
      <vt:lpstr>Derivation of the Cash Flow Statement</vt:lpstr>
      <vt:lpstr>Cash Flow Statement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Activity and Cash Flow Statements</dc:title>
  <dc:creator>Nishank Varshney</dc:creator>
  <cp:lastModifiedBy>Wang, Wenchen</cp:lastModifiedBy>
  <cp:revision>124</cp:revision>
  <dcterms:created xsi:type="dcterms:W3CDTF">2019-10-28T16:12:44Z</dcterms:created>
  <dcterms:modified xsi:type="dcterms:W3CDTF">2024-03-08T05:41:03Z</dcterms:modified>
</cp:coreProperties>
</file>