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400" r:id="rId2"/>
    <p:sldId id="260" r:id="rId3"/>
    <p:sldId id="339" r:id="rId4"/>
    <p:sldId id="261" r:id="rId5"/>
    <p:sldId id="257" r:id="rId6"/>
    <p:sldId id="262" r:id="rId7"/>
    <p:sldId id="259" r:id="rId8"/>
    <p:sldId id="306" r:id="rId9"/>
    <p:sldId id="309" r:id="rId10"/>
    <p:sldId id="310" r:id="rId11"/>
    <p:sldId id="311" r:id="rId12"/>
    <p:sldId id="308" r:id="rId13"/>
    <p:sldId id="258" r:id="rId14"/>
    <p:sldId id="301" r:id="rId15"/>
    <p:sldId id="302" r:id="rId16"/>
    <p:sldId id="303" r:id="rId17"/>
    <p:sldId id="300" r:id="rId18"/>
    <p:sldId id="340" r:id="rId19"/>
    <p:sldId id="313" r:id="rId20"/>
    <p:sldId id="307" r:id="rId21"/>
    <p:sldId id="315" r:id="rId22"/>
    <p:sldId id="316" r:id="rId23"/>
    <p:sldId id="320" r:id="rId24"/>
    <p:sldId id="321" r:id="rId25"/>
    <p:sldId id="324" r:id="rId26"/>
    <p:sldId id="322" r:id="rId27"/>
    <p:sldId id="326" r:id="rId28"/>
    <p:sldId id="327" r:id="rId29"/>
    <p:sldId id="325" r:id="rId30"/>
    <p:sldId id="323" r:id="rId31"/>
    <p:sldId id="328" r:id="rId32"/>
    <p:sldId id="330" r:id="rId33"/>
    <p:sldId id="331" r:id="rId34"/>
    <p:sldId id="329" r:id="rId35"/>
    <p:sldId id="333" r:id="rId36"/>
    <p:sldId id="33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4"/>
    <p:restoredTop sz="76054"/>
  </p:normalViewPr>
  <p:slideViewPr>
    <p:cSldViewPr snapToGrid="0" snapToObjects="1">
      <p:cViewPr varScale="1">
        <p:scale>
          <a:sx n="96" d="100"/>
          <a:sy n="96" d="100"/>
        </p:scale>
        <p:origin x="14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34C39-C5EE-DF46-B3CF-2C257AA32FC1}" type="doc">
      <dgm:prSet loTypeId="urn:microsoft.com/office/officeart/2005/8/layout/hierarchy2" loCatId="" qsTypeId="urn:microsoft.com/office/officeart/2005/8/quickstyle/simple3" qsCatId="simple" csTypeId="urn:microsoft.com/office/officeart/2005/8/colors/accent3_3" csCatId="accent3" phldr="1"/>
      <dgm:spPr/>
      <dgm:t>
        <a:bodyPr/>
        <a:lstStyle/>
        <a:p>
          <a:endParaRPr lang="en-US"/>
        </a:p>
      </dgm:t>
    </dgm:pt>
    <dgm:pt modelId="{D4EF600A-F920-A84B-9030-2FCB18DE0A76}">
      <dgm:prSet phldrT="[Text]" custT="1"/>
      <dgm:spPr>
        <a:solidFill>
          <a:schemeClr val="accent5">
            <a:lumMod val="40000"/>
            <a:lumOff val="60000"/>
            <a:alpha val="35000"/>
          </a:schemeClr>
        </a:solidFill>
      </dgm:spPr>
      <dgm:t>
        <a:bodyPr/>
        <a:lstStyle/>
        <a:p>
          <a:r>
            <a:rPr lang="en-US" sz="2400" dirty="0">
              <a:latin typeface="Candara" panose="020E0502030303020204" pitchFamily="34" charset="0"/>
            </a:rPr>
            <a:t>Debt Service Funds</a:t>
          </a:r>
        </a:p>
      </dgm:t>
    </dgm:pt>
    <dgm:pt modelId="{E7B8ED79-4AAC-D440-A1C3-8191BAAF473A}" type="parTrans" cxnId="{A31BBD49-92BE-EA40-96DC-A9C871969E9F}">
      <dgm:prSet custT="1"/>
      <dgm:spPr/>
      <dgm:t>
        <a:bodyPr/>
        <a:lstStyle/>
        <a:p>
          <a:endParaRPr lang="en-US" sz="1000">
            <a:solidFill>
              <a:schemeClr val="tx1"/>
            </a:solidFill>
            <a:latin typeface="Candara" panose="020E0502030303020204" pitchFamily="34" charset="0"/>
          </a:endParaRPr>
        </a:p>
      </dgm:t>
    </dgm:pt>
    <dgm:pt modelId="{5A8B7D23-8FF2-384B-B888-9DA206852D50}" type="sibTrans" cxnId="{A31BBD49-92BE-EA40-96DC-A9C871969E9F}">
      <dgm:prSet/>
      <dgm:spPr/>
      <dgm:t>
        <a:bodyPr/>
        <a:lstStyle/>
        <a:p>
          <a:endParaRPr lang="en-US" sz="3600">
            <a:solidFill>
              <a:schemeClr val="tx1"/>
            </a:solidFill>
            <a:latin typeface="Candara" panose="020E0502030303020204" pitchFamily="34" charset="0"/>
          </a:endParaRPr>
        </a:p>
      </dgm:t>
    </dgm:pt>
    <dgm:pt modelId="{78FBEBBD-CE5E-524F-8DE0-305F7284D589}">
      <dgm:prSet phldrT="[Text]" custT="1"/>
      <dgm:spPr>
        <a:solidFill>
          <a:schemeClr val="accent6">
            <a:lumMod val="40000"/>
            <a:lumOff val="60000"/>
            <a:alpha val="38000"/>
          </a:schemeClr>
        </a:solidFill>
      </dgm:spPr>
      <dgm:t>
        <a:bodyPr/>
        <a:lstStyle/>
        <a:p>
          <a:r>
            <a:rPr lang="en-US" sz="2400">
              <a:latin typeface="Candara" panose="020E0502030303020204" pitchFamily="34" charset="0"/>
            </a:rPr>
            <a:t>Fiduciary Funds</a:t>
          </a:r>
          <a:endParaRPr lang="en-US" sz="2400" dirty="0">
            <a:latin typeface="Candara" panose="020E0502030303020204" pitchFamily="34" charset="0"/>
          </a:endParaRPr>
        </a:p>
      </dgm:t>
    </dgm:pt>
    <dgm:pt modelId="{F3C1E5CD-4626-C349-B7B9-8737489C0B5A}" type="parTrans" cxnId="{23A54236-D66A-1342-AFEE-3AEDB64FD198}">
      <dgm:prSet custT="1"/>
      <dgm:spPr>
        <a:ln>
          <a:solidFill>
            <a:schemeClr val="bg1"/>
          </a:solidFill>
        </a:ln>
      </dgm:spPr>
      <dgm:t>
        <a:bodyPr/>
        <a:lstStyle/>
        <a:p>
          <a:endParaRPr lang="en-US" sz="1100">
            <a:solidFill>
              <a:schemeClr val="tx1"/>
            </a:solidFill>
            <a:latin typeface="Candara" panose="020E0502030303020204" pitchFamily="34" charset="0"/>
          </a:endParaRPr>
        </a:p>
      </dgm:t>
    </dgm:pt>
    <dgm:pt modelId="{A271424D-C1E1-E844-8532-48DC0D66D157}" type="sibTrans" cxnId="{23A54236-D66A-1342-AFEE-3AEDB64FD198}">
      <dgm:prSet/>
      <dgm:spPr/>
      <dgm:t>
        <a:bodyPr/>
        <a:lstStyle/>
        <a:p>
          <a:endParaRPr lang="en-US" sz="3600">
            <a:solidFill>
              <a:schemeClr val="tx1"/>
            </a:solidFill>
            <a:latin typeface="Candara" panose="020E0502030303020204" pitchFamily="34" charset="0"/>
          </a:endParaRPr>
        </a:p>
      </dgm:t>
    </dgm:pt>
    <dgm:pt modelId="{EE206047-6C58-3046-87F2-EEAE31AC47C4}">
      <dgm:prSet phldrT="[Text]" custT="1"/>
      <dgm:spPr>
        <a:solidFill>
          <a:schemeClr val="accent6">
            <a:lumMod val="40000"/>
            <a:lumOff val="60000"/>
            <a:alpha val="38000"/>
          </a:schemeClr>
        </a:solidFill>
      </dgm:spPr>
      <dgm:t>
        <a:bodyPr/>
        <a:lstStyle/>
        <a:p>
          <a:r>
            <a:rPr lang="en-US" sz="2400">
              <a:latin typeface="Candara" panose="020E0502030303020204" pitchFamily="34" charset="0"/>
            </a:rPr>
            <a:t>Agency Funds</a:t>
          </a:r>
          <a:endParaRPr lang="en-US" sz="2400" dirty="0">
            <a:latin typeface="Candara" panose="020E0502030303020204" pitchFamily="34" charset="0"/>
          </a:endParaRPr>
        </a:p>
      </dgm:t>
    </dgm:pt>
    <dgm:pt modelId="{E5EE5569-BA7D-404A-82D2-7B9DE80FD1B4}" type="parTrans" cxnId="{1D44F63C-2BE3-D34A-BBEC-FA4EEE8C3C88}">
      <dgm:prSet custT="1"/>
      <dgm:spPr/>
      <dgm:t>
        <a:bodyPr/>
        <a:lstStyle/>
        <a:p>
          <a:endParaRPr lang="en-US" sz="1000">
            <a:solidFill>
              <a:schemeClr val="tx1"/>
            </a:solidFill>
            <a:latin typeface="Candara" panose="020E0502030303020204" pitchFamily="34" charset="0"/>
          </a:endParaRPr>
        </a:p>
      </dgm:t>
    </dgm:pt>
    <dgm:pt modelId="{95D1DD8F-379D-3542-908F-C7EBA21B5C14}" type="sibTrans" cxnId="{1D44F63C-2BE3-D34A-BBEC-FA4EEE8C3C88}">
      <dgm:prSet/>
      <dgm:spPr/>
      <dgm:t>
        <a:bodyPr/>
        <a:lstStyle/>
        <a:p>
          <a:endParaRPr lang="en-US" sz="3600">
            <a:solidFill>
              <a:schemeClr val="tx1"/>
            </a:solidFill>
            <a:latin typeface="Candara" panose="020E0502030303020204" pitchFamily="34" charset="0"/>
          </a:endParaRPr>
        </a:p>
      </dgm:t>
    </dgm:pt>
    <dgm:pt modelId="{BAAEB80B-F9CC-044C-BD5D-8E176F888F32}">
      <dgm:prSet phldrT="[Text]" custT="1"/>
      <dgm:spPr/>
      <dgm:t>
        <a:bodyPr/>
        <a:lstStyle/>
        <a:p>
          <a:r>
            <a:rPr lang="en-US" sz="2400" b="1" dirty="0">
              <a:latin typeface="Candara" panose="020E0502030303020204" pitchFamily="34" charset="0"/>
            </a:rPr>
            <a:t>Government Funding Accounting</a:t>
          </a:r>
        </a:p>
      </dgm:t>
    </dgm:pt>
    <dgm:pt modelId="{76139F2E-DFC9-E24E-B0F9-E766EC9A68CF}" type="sibTrans" cxnId="{6337C853-DE72-1D4F-94DE-8CA5F44D9C0E}">
      <dgm:prSet/>
      <dgm:spPr/>
      <dgm:t>
        <a:bodyPr/>
        <a:lstStyle/>
        <a:p>
          <a:endParaRPr lang="en-US" sz="3600">
            <a:solidFill>
              <a:schemeClr val="tx1"/>
            </a:solidFill>
            <a:latin typeface="Candara" panose="020E0502030303020204" pitchFamily="34" charset="0"/>
          </a:endParaRPr>
        </a:p>
      </dgm:t>
    </dgm:pt>
    <dgm:pt modelId="{834A932D-98AE-0247-927A-EC92B2E38ED6}" type="parTrans" cxnId="{6337C853-DE72-1D4F-94DE-8CA5F44D9C0E}">
      <dgm:prSet/>
      <dgm:spPr/>
      <dgm:t>
        <a:bodyPr/>
        <a:lstStyle/>
        <a:p>
          <a:endParaRPr lang="en-US" sz="3600">
            <a:solidFill>
              <a:schemeClr val="tx1"/>
            </a:solidFill>
            <a:latin typeface="Candara" panose="020E0502030303020204" pitchFamily="34" charset="0"/>
          </a:endParaRPr>
        </a:p>
      </dgm:t>
    </dgm:pt>
    <dgm:pt modelId="{B9E66D7C-3843-4F4E-B1DF-FDF6377394A3}">
      <dgm:prSet custT="1"/>
      <dgm:spPr>
        <a:solidFill>
          <a:schemeClr val="accent5">
            <a:lumMod val="40000"/>
            <a:lumOff val="60000"/>
            <a:alpha val="35000"/>
          </a:schemeClr>
        </a:solidFill>
      </dgm:spPr>
      <dgm:t>
        <a:bodyPr/>
        <a:lstStyle/>
        <a:p>
          <a:r>
            <a:rPr lang="en-US" sz="2400">
              <a:latin typeface="Candara" panose="020E0502030303020204" pitchFamily="34" charset="0"/>
            </a:rPr>
            <a:t>Governmental Funds</a:t>
          </a:r>
          <a:endParaRPr lang="en-US" sz="2400" dirty="0">
            <a:latin typeface="Candara" panose="020E0502030303020204" pitchFamily="34" charset="0"/>
          </a:endParaRPr>
        </a:p>
      </dgm:t>
    </dgm:pt>
    <dgm:pt modelId="{EAD9BC1A-AF20-C14A-A543-272C94FEDB98}" type="parTrans" cxnId="{C703537C-B0E1-A448-93C9-9B3A361F0735}">
      <dgm:prSet custT="1"/>
      <dgm:spPr>
        <a:ln>
          <a:solidFill>
            <a:schemeClr val="bg1"/>
          </a:solidFill>
        </a:ln>
      </dgm:spPr>
      <dgm:t>
        <a:bodyPr/>
        <a:lstStyle/>
        <a:p>
          <a:endParaRPr lang="en-US" sz="1100">
            <a:solidFill>
              <a:schemeClr val="tx1"/>
            </a:solidFill>
            <a:latin typeface="Candara" panose="020E0502030303020204" pitchFamily="34" charset="0"/>
          </a:endParaRPr>
        </a:p>
      </dgm:t>
    </dgm:pt>
    <dgm:pt modelId="{894019B6-BF9B-5942-9FEF-691C67D346AB}" type="sibTrans" cxnId="{C703537C-B0E1-A448-93C9-9B3A361F0735}">
      <dgm:prSet/>
      <dgm:spPr/>
      <dgm:t>
        <a:bodyPr/>
        <a:lstStyle/>
        <a:p>
          <a:endParaRPr lang="en-US" sz="3600">
            <a:solidFill>
              <a:schemeClr val="tx1"/>
            </a:solidFill>
            <a:latin typeface="Candara" panose="020E0502030303020204" pitchFamily="34" charset="0"/>
          </a:endParaRPr>
        </a:p>
      </dgm:t>
    </dgm:pt>
    <dgm:pt modelId="{BD445435-057A-0D41-A861-C6A7981979F0}">
      <dgm:prSet custT="1"/>
      <dgm:spPr/>
      <dgm:t>
        <a:bodyPr/>
        <a:lstStyle/>
        <a:p>
          <a:r>
            <a:rPr lang="en-US" sz="2400">
              <a:latin typeface="Candara" panose="020E0502030303020204" pitchFamily="34" charset="0"/>
            </a:rPr>
            <a:t>Proprietary Funds</a:t>
          </a:r>
          <a:endParaRPr lang="en-US" sz="2400" dirty="0">
            <a:latin typeface="Candara" panose="020E0502030303020204" pitchFamily="34" charset="0"/>
          </a:endParaRPr>
        </a:p>
      </dgm:t>
    </dgm:pt>
    <dgm:pt modelId="{824476F9-66B1-4F41-9869-04822D09C5B5}" type="parTrans" cxnId="{2E4EE525-733B-EC40-A239-634D5E0ED29D}">
      <dgm:prSet custT="1"/>
      <dgm:spPr>
        <a:ln>
          <a:solidFill>
            <a:schemeClr val="bg1"/>
          </a:solidFill>
        </a:ln>
      </dgm:spPr>
      <dgm:t>
        <a:bodyPr/>
        <a:lstStyle/>
        <a:p>
          <a:endParaRPr lang="en-US" sz="1000">
            <a:solidFill>
              <a:schemeClr val="tx1"/>
            </a:solidFill>
            <a:latin typeface="Candara" panose="020E0502030303020204" pitchFamily="34" charset="0"/>
          </a:endParaRPr>
        </a:p>
      </dgm:t>
    </dgm:pt>
    <dgm:pt modelId="{E75A494E-4127-EC41-BD74-08DC3284F1BE}" type="sibTrans" cxnId="{2E4EE525-733B-EC40-A239-634D5E0ED29D}">
      <dgm:prSet/>
      <dgm:spPr/>
      <dgm:t>
        <a:bodyPr/>
        <a:lstStyle/>
        <a:p>
          <a:endParaRPr lang="en-US" sz="3600">
            <a:solidFill>
              <a:schemeClr val="tx1"/>
            </a:solidFill>
            <a:latin typeface="Candara" panose="020E0502030303020204" pitchFamily="34" charset="0"/>
          </a:endParaRPr>
        </a:p>
      </dgm:t>
    </dgm:pt>
    <dgm:pt modelId="{A6A20533-B40A-6E4A-8FF2-1580828C38A6}">
      <dgm:prSet custT="1"/>
      <dgm:spPr>
        <a:solidFill>
          <a:schemeClr val="accent5">
            <a:lumMod val="40000"/>
            <a:lumOff val="60000"/>
            <a:alpha val="35000"/>
          </a:schemeClr>
        </a:solidFill>
      </dgm:spPr>
      <dgm:t>
        <a:bodyPr/>
        <a:lstStyle/>
        <a:p>
          <a:r>
            <a:rPr lang="en-US" sz="2400">
              <a:latin typeface="Candara" panose="020E0502030303020204" pitchFamily="34" charset="0"/>
            </a:rPr>
            <a:t>General Funds</a:t>
          </a:r>
          <a:endParaRPr lang="en-US" sz="2400" dirty="0">
            <a:latin typeface="Candara" panose="020E0502030303020204" pitchFamily="34" charset="0"/>
          </a:endParaRPr>
        </a:p>
      </dgm:t>
    </dgm:pt>
    <dgm:pt modelId="{09821E8B-78CE-F44C-A9AE-0F63C75AD2F1}" type="parTrans" cxnId="{AE8D138D-509B-F545-894A-D1EA897921D3}">
      <dgm:prSet custT="1"/>
      <dgm:spPr/>
      <dgm:t>
        <a:bodyPr/>
        <a:lstStyle/>
        <a:p>
          <a:endParaRPr lang="en-US" sz="1000">
            <a:solidFill>
              <a:schemeClr val="tx1"/>
            </a:solidFill>
            <a:latin typeface="Candara" panose="020E0502030303020204" pitchFamily="34" charset="0"/>
          </a:endParaRPr>
        </a:p>
      </dgm:t>
    </dgm:pt>
    <dgm:pt modelId="{6728D4F3-A8EB-A942-9BA4-BAFDC15984B3}" type="sibTrans" cxnId="{AE8D138D-509B-F545-894A-D1EA897921D3}">
      <dgm:prSet/>
      <dgm:spPr/>
      <dgm:t>
        <a:bodyPr/>
        <a:lstStyle/>
        <a:p>
          <a:endParaRPr lang="en-US" sz="3600">
            <a:solidFill>
              <a:schemeClr val="tx1"/>
            </a:solidFill>
            <a:latin typeface="Candara" panose="020E0502030303020204" pitchFamily="34" charset="0"/>
          </a:endParaRPr>
        </a:p>
      </dgm:t>
    </dgm:pt>
    <dgm:pt modelId="{33559F72-E533-A942-BD84-C10379D100E0}">
      <dgm:prSet custT="1"/>
      <dgm:spPr>
        <a:solidFill>
          <a:schemeClr val="accent5">
            <a:lumMod val="40000"/>
            <a:lumOff val="60000"/>
            <a:alpha val="35000"/>
          </a:schemeClr>
        </a:solidFill>
      </dgm:spPr>
      <dgm:t>
        <a:bodyPr/>
        <a:lstStyle/>
        <a:p>
          <a:r>
            <a:rPr lang="en-US" sz="2400">
              <a:latin typeface="Candara" panose="020E0502030303020204" pitchFamily="34" charset="0"/>
            </a:rPr>
            <a:t>Special Revenue Funds</a:t>
          </a:r>
          <a:endParaRPr lang="en-US" sz="2400" dirty="0">
            <a:latin typeface="Candara" panose="020E0502030303020204" pitchFamily="34" charset="0"/>
          </a:endParaRPr>
        </a:p>
      </dgm:t>
    </dgm:pt>
    <dgm:pt modelId="{F703CE1A-D955-3442-88E8-3BCE4529D082}" type="parTrans" cxnId="{727AC216-EEF3-4540-9E3D-2A9268A103EB}">
      <dgm:prSet custT="1"/>
      <dgm:spPr/>
      <dgm:t>
        <a:bodyPr/>
        <a:lstStyle/>
        <a:p>
          <a:endParaRPr lang="en-US" sz="1000">
            <a:solidFill>
              <a:schemeClr val="tx1"/>
            </a:solidFill>
            <a:latin typeface="Candara" panose="020E0502030303020204" pitchFamily="34" charset="0"/>
          </a:endParaRPr>
        </a:p>
      </dgm:t>
    </dgm:pt>
    <dgm:pt modelId="{D36AC67C-D8B6-C949-999B-73F5ED004AEC}" type="sibTrans" cxnId="{727AC216-EEF3-4540-9E3D-2A9268A103EB}">
      <dgm:prSet/>
      <dgm:spPr/>
      <dgm:t>
        <a:bodyPr/>
        <a:lstStyle/>
        <a:p>
          <a:endParaRPr lang="en-US" sz="3600">
            <a:solidFill>
              <a:schemeClr val="tx1"/>
            </a:solidFill>
            <a:latin typeface="Candara" panose="020E0502030303020204" pitchFamily="34" charset="0"/>
          </a:endParaRPr>
        </a:p>
      </dgm:t>
    </dgm:pt>
    <dgm:pt modelId="{8A5E143F-E38A-2744-8412-22F187E405A3}">
      <dgm:prSet custT="1"/>
      <dgm:spPr>
        <a:solidFill>
          <a:schemeClr val="accent5">
            <a:lumMod val="40000"/>
            <a:lumOff val="60000"/>
            <a:alpha val="35000"/>
          </a:schemeClr>
        </a:solidFill>
      </dgm:spPr>
      <dgm:t>
        <a:bodyPr/>
        <a:lstStyle/>
        <a:p>
          <a:r>
            <a:rPr lang="en-US" sz="2400">
              <a:latin typeface="Candara" panose="020E0502030303020204" pitchFamily="34" charset="0"/>
            </a:rPr>
            <a:t>Capital Project Funds</a:t>
          </a:r>
          <a:endParaRPr lang="en-US" sz="2400" dirty="0">
            <a:latin typeface="Candara" panose="020E0502030303020204" pitchFamily="34" charset="0"/>
          </a:endParaRPr>
        </a:p>
      </dgm:t>
    </dgm:pt>
    <dgm:pt modelId="{7F901F00-7D43-394A-BFFC-7EBA1B366EC2}" type="parTrans" cxnId="{1412743E-C6AA-1048-9AC6-B5A12292E858}">
      <dgm:prSet custT="1"/>
      <dgm:spPr/>
      <dgm:t>
        <a:bodyPr/>
        <a:lstStyle/>
        <a:p>
          <a:endParaRPr lang="en-US" sz="1000">
            <a:solidFill>
              <a:schemeClr val="tx1"/>
            </a:solidFill>
            <a:latin typeface="Candara" panose="020E0502030303020204" pitchFamily="34" charset="0"/>
          </a:endParaRPr>
        </a:p>
      </dgm:t>
    </dgm:pt>
    <dgm:pt modelId="{A5D8BE80-CC8E-E844-AD53-72307ABBE427}" type="sibTrans" cxnId="{1412743E-C6AA-1048-9AC6-B5A12292E858}">
      <dgm:prSet/>
      <dgm:spPr/>
      <dgm:t>
        <a:bodyPr/>
        <a:lstStyle/>
        <a:p>
          <a:endParaRPr lang="en-US" sz="3600">
            <a:solidFill>
              <a:schemeClr val="tx1"/>
            </a:solidFill>
            <a:latin typeface="Candara" panose="020E0502030303020204" pitchFamily="34" charset="0"/>
          </a:endParaRPr>
        </a:p>
      </dgm:t>
    </dgm:pt>
    <dgm:pt modelId="{64B97E2B-6A48-C448-81D8-85ED1A9B39AA}">
      <dgm:prSet custT="1"/>
      <dgm:spPr/>
      <dgm:t>
        <a:bodyPr/>
        <a:lstStyle/>
        <a:p>
          <a:r>
            <a:rPr lang="en-US" sz="2400" dirty="0">
              <a:latin typeface="Candara" panose="020E0502030303020204" pitchFamily="34" charset="0"/>
            </a:rPr>
            <a:t>Enterprise Funds</a:t>
          </a:r>
        </a:p>
      </dgm:t>
    </dgm:pt>
    <dgm:pt modelId="{3CB7B8D8-39EA-7F42-AE41-25F82A48EC00}" type="parTrans" cxnId="{C1F17B93-72DD-5247-B216-B288A191B888}">
      <dgm:prSet custT="1"/>
      <dgm:spPr/>
      <dgm:t>
        <a:bodyPr/>
        <a:lstStyle/>
        <a:p>
          <a:endParaRPr lang="en-US" sz="1000">
            <a:solidFill>
              <a:schemeClr val="tx1"/>
            </a:solidFill>
            <a:latin typeface="Candara" panose="020E0502030303020204" pitchFamily="34" charset="0"/>
          </a:endParaRPr>
        </a:p>
      </dgm:t>
    </dgm:pt>
    <dgm:pt modelId="{D4432E35-D429-CD4C-B7F7-958ADFBBCF1D}" type="sibTrans" cxnId="{C1F17B93-72DD-5247-B216-B288A191B888}">
      <dgm:prSet/>
      <dgm:spPr/>
      <dgm:t>
        <a:bodyPr/>
        <a:lstStyle/>
        <a:p>
          <a:endParaRPr lang="en-US" sz="3600">
            <a:solidFill>
              <a:schemeClr val="tx1"/>
            </a:solidFill>
            <a:latin typeface="Candara" panose="020E0502030303020204" pitchFamily="34" charset="0"/>
          </a:endParaRPr>
        </a:p>
      </dgm:t>
    </dgm:pt>
    <dgm:pt modelId="{C699EF52-D42D-B24C-99E6-8BF33AD8FA0F}">
      <dgm:prSet custT="1"/>
      <dgm:spPr/>
      <dgm:t>
        <a:bodyPr/>
        <a:lstStyle/>
        <a:p>
          <a:r>
            <a:rPr lang="en-US" sz="2400" dirty="0">
              <a:latin typeface="Candara" panose="020E0502030303020204" pitchFamily="34" charset="0"/>
            </a:rPr>
            <a:t>Internal Service Funds</a:t>
          </a:r>
        </a:p>
      </dgm:t>
    </dgm:pt>
    <dgm:pt modelId="{782E64CA-C7EE-D94E-B958-01BD9C2406C8}" type="parTrans" cxnId="{4830D916-1623-804C-A621-30AEB7B3C913}">
      <dgm:prSet custT="1"/>
      <dgm:spPr/>
      <dgm:t>
        <a:bodyPr/>
        <a:lstStyle/>
        <a:p>
          <a:endParaRPr lang="en-US" sz="1000">
            <a:solidFill>
              <a:schemeClr val="tx1"/>
            </a:solidFill>
            <a:latin typeface="Candara" panose="020E0502030303020204" pitchFamily="34" charset="0"/>
          </a:endParaRPr>
        </a:p>
      </dgm:t>
    </dgm:pt>
    <dgm:pt modelId="{CFBAED6E-ECEC-1145-86C9-DE215F54D667}" type="sibTrans" cxnId="{4830D916-1623-804C-A621-30AEB7B3C913}">
      <dgm:prSet/>
      <dgm:spPr/>
      <dgm:t>
        <a:bodyPr/>
        <a:lstStyle/>
        <a:p>
          <a:endParaRPr lang="en-US" sz="3600">
            <a:solidFill>
              <a:schemeClr val="tx1"/>
            </a:solidFill>
            <a:latin typeface="Candara" panose="020E0502030303020204" pitchFamily="34" charset="0"/>
          </a:endParaRPr>
        </a:p>
      </dgm:t>
    </dgm:pt>
    <dgm:pt modelId="{9201EEA7-F2D1-0749-8E18-69F2B844E94B}">
      <dgm:prSet phldrT="[Text]" custT="1"/>
      <dgm:spPr>
        <a:solidFill>
          <a:schemeClr val="accent6">
            <a:lumMod val="40000"/>
            <a:lumOff val="60000"/>
            <a:alpha val="38000"/>
          </a:schemeClr>
        </a:solidFill>
      </dgm:spPr>
      <dgm:t>
        <a:bodyPr/>
        <a:lstStyle/>
        <a:p>
          <a:r>
            <a:rPr lang="en-US" sz="2400" dirty="0">
              <a:latin typeface="Candara" panose="020E0502030303020204" pitchFamily="34" charset="0"/>
            </a:rPr>
            <a:t>Pension Trust Funds</a:t>
          </a:r>
        </a:p>
      </dgm:t>
    </dgm:pt>
    <dgm:pt modelId="{C3392D63-370E-9441-894D-5F95C0D9C370}" type="parTrans" cxnId="{56BEF8B2-BF56-6C4D-A4D8-F7F0B45DA701}">
      <dgm:prSet custT="1"/>
      <dgm:spPr/>
      <dgm:t>
        <a:bodyPr/>
        <a:lstStyle/>
        <a:p>
          <a:endParaRPr lang="en-US" sz="1000">
            <a:solidFill>
              <a:schemeClr val="tx1"/>
            </a:solidFill>
            <a:latin typeface="Candara" panose="020E0502030303020204" pitchFamily="34" charset="0"/>
          </a:endParaRPr>
        </a:p>
      </dgm:t>
    </dgm:pt>
    <dgm:pt modelId="{4D734668-0B48-0940-B551-7C3AE704CB26}" type="sibTrans" cxnId="{56BEF8B2-BF56-6C4D-A4D8-F7F0B45DA701}">
      <dgm:prSet/>
      <dgm:spPr/>
      <dgm:t>
        <a:bodyPr/>
        <a:lstStyle/>
        <a:p>
          <a:endParaRPr lang="en-US" sz="3600">
            <a:solidFill>
              <a:schemeClr val="tx1"/>
            </a:solidFill>
            <a:latin typeface="Candara" panose="020E0502030303020204" pitchFamily="34" charset="0"/>
          </a:endParaRPr>
        </a:p>
      </dgm:t>
    </dgm:pt>
    <dgm:pt modelId="{91A86755-7C34-FF42-A1FF-BC38AFEB7545}">
      <dgm:prSet phldrT="[Text]" custT="1"/>
      <dgm:spPr>
        <a:solidFill>
          <a:schemeClr val="accent6">
            <a:lumMod val="40000"/>
            <a:lumOff val="60000"/>
            <a:alpha val="38000"/>
          </a:schemeClr>
        </a:solidFill>
      </dgm:spPr>
      <dgm:t>
        <a:bodyPr/>
        <a:lstStyle/>
        <a:p>
          <a:r>
            <a:rPr lang="en-US" sz="2400">
              <a:latin typeface="Candara" panose="020E0502030303020204" pitchFamily="34" charset="0"/>
            </a:rPr>
            <a:t>Investment Trust Funds</a:t>
          </a:r>
          <a:endParaRPr lang="en-US" sz="2400" dirty="0">
            <a:latin typeface="Candara" panose="020E0502030303020204" pitchFamily="34" charset="0"/>
          </a:endParaRPr>
        </a:p>
      </dgm:t>
    </dgm:pt>
    <dgm:pt modelId="{DF2BAFC4-B143-2443-8038-907A5CA7A822}" type="parTrans" cxnId="{94C1D5B1-B16B-C943-A3C8-9D67B10C548D}">
      <dgm:prSet custT="1"/>
      <dgm:spPr/>
      <dgm:t>
        <a:bodyPr/>
        <a:lstStyle/>
        <a:p>
          <a:endParaRPr lang="en-US" sz="1000">
            <a:solidFill>
              <a:schemeClr val="tx1"/>
            </a:solidFill>
            <a:latin typeface="Candara" panose="020E0502030303020204" pitchFamily="34" charset="0"/>
          </a:endParaRPr>
        </a:p>
      </dgm:t>
    </dgm:pt>
    <dgm:pt modelId="{11ACF6F7-A7B7-124F-AE6C-415BDF699C1E}" type="sibTrans" cxnId="{94C1D5B1-B16B-C943-A3C8-9D67B10C548D}">
      <dgm:prSet/>
      <dgm:spPr/>
      <dgm:t>
        <a:bodyPr/>
        <a:lstStyle/>
        <a:p>
          <a:endParaRPr lang="en-US" sz="3600">
            <a:solidFill>
              <a:schemeClr val="tx1"/>
            </a:solidFill>
            <a:latin typeface="Candara" panose="020E0502030303020204" pitchFamily="34" charset="0"/>
          </a:endParaRPr>
        </a:p>
      </dgm:t>
    </dgm:pt>
    <dgm:pt modelId="{99866649-5537-714F-9FB1-38CF77B65FFA}">
      <dgm:prSet phldrT="[Text]" custT="1"/>
      <dgm:spPr>
        <a:solidFill>
          <a:schemeClr val="accent6">
            <a:lumMod val="40000"/>
            <a:lumOff val="60000"/>
            <a:alpha val="38000"/>
          </a:schemeClr>
        </a:solidFill>
      </dgm:spPr>
      <dgm:t>
        <a:bodyPr/>
        <a:lstStyle/>
        <a:p>
          <a:r>
            <a:rPr lang="en-US" sz="2400">
              <a:latin typeface="Candara" panose="020E0502030303020204" pitchFamily="34" charset="0"/>
            </a:rPr>
            <a:t>Private-purpose funds</a:t>
          </a:r>
          <a:endParaRPr lang="en-US" sz="2400" dirty="0">
            <a:latin typeface="Candara" panose="020E0502030303020204" pitchFamily="34" charset="0"/>
          </a:endParaRPr>
        </a:p>
      </dgm:t>
    </dgm:pt>
    <dgm:pt modelId="{8651CBA0-4809-A04C-81A5-0EF7CA75E588}" type="parTrans" cxnId="{14D654E7-3577-8A48-82C4-CBEA8615D606}">
      <dgm:prSet custT="1"/>
      <dgm:spPr/>
      <dgm:t>
        <a:bodyPr/>
        <a:lstStyle/>
        <a:p>
          <a:endParaRPr lang="en-US" sz="1000">
            <a:solidFill>
              <a:schemeClr val="tx1"/>
            </a:solidFill>
            <a:latin typeface="Candara" panose="020E0502030303020204" pitchFamily="34" charset="0"/>
          </a:endParaRPr>
        </a:p>
      </dgm:t>
    </dgm:pt>
    <dgm:pt modelId="{F70EA80D-DBBC-5D42-B10D-6985139E9F35}" type="sibTrans" cxnId="{14D654E7-3577-8A48-82C4-CBEA8615D606}">
      <dgm:prSet/>
      <dgm:spPr/>
      <dgm:t>
        <a:bodyPr/>
        <a:lstStyle/>
        <a:p>
          <a:endParaRPr lang="en-US" sz="3600">
            <a:solidFill>
              <a:schemeClr val="tx1"/>
            </a:solidFill>
            <a:latin typeface="Candara" panose="020E0502030303020204" pitchFamily="34" charset="0"/>
          </a:endParaRPr>
        </a:p>
      </dgm:t>
    </dgm:pt>
    <dgm:pt modelId="{523651DB-D834-DC46-91C6-DF396590F790}">
      <dgm:prSet phldrT="[Text]" custT="1"/>
      <dgm:spPr>
        <a:solidFill>
          <a:schemeClr val="accent5">
            <a:lumMod val="40000"/>
            <a:lumOff val="60000"/>
            <a:alpha val="35000"/>
          </a:schemeClr>
        </a:solidFill>
      </dgm:spPr>
      <dgm:t>
        <a:bodyPr/>
        <a:lstStyle/>
        <a:p>
          <a:r>
            <a:rPr lang="en-US" sz="2400" dirty="0">
              <a:latin typeface="Candara" panose="020E0502030303020204" pitchFamily="34" charset="0"/>
            </a:rPr>
            <a:t>Permanent Funds</a:t>
          </a:r>
        </a:p>
      </dgm:t>
    </dgm:pt>
    <dgm:pt modelId="{FA7CC153-D3F5-104B-9794-6C28F6B0A50D}" type="parTrans" cxnId="{D557BC75-BBE8-B941-940B-AE53061684E7}">
      <dgm:prSet/>
      <dgm:spPr/>
      <dgm:t>
        <a:bodyPr/>
        <a:lstStyle/>
        <a:p>
          <a:endParaRPr lang="en-US">
            <a:latin typeface="Candara" panose="020E0502030303020204" pitchFamily="34" charset="0"/>
          </a:endParaRPr>
        </a:p>
      </dgm:t>
    </dgm:pt>
    <dgm:pt modelId="{42B2F350-C2F7-ED4F-9F73-9F4D46D16E1E}" type="sibTrans" cxnId="{D557BC75-BBE8-B941-940B-AE53061684E7}">
      <dgm:prSet/>
      <dgm:spPr/>
      <dgm:t>
        <a:bodyPr/>
        <a:lstStyle/>
        <a:p>
          <a:endParaRPr lang="en-US">
            <a:latin typeface="Candara" panose="020E0502030303020204" pitchFamily="34" charset="0"/>
          </a:endParaRPr>
        </a:p>
      </dgm:t>
    </dgm:pt>
    <dgm:pt modelId="{A2F76767-806B-9A4B-88F6-591B5F67FEA8}" type="pres">
      <dgm:prSet presAssocID="{3B534C39-C5EE-DF46-B3CF-2C257AA32FC1}" presName="diagram" presStyleCnt="0">
        <dgm:presLayoutVars>
          <dgm:chPref val="1"/>
          <dgm:dir/>
          <dgm:animOne val="branch"/>
          <dgm:animLvl val="lvl"/>
          <dgm:resizeHandles val="exact"/>
        </dgm:presLayoutVars>
      </dgm:prSet>
      <dgm:spPr/>
    </dgm:pt>
    <dgm:pt modelId="{FF1DE49B-9B85-DD43-B6F5-7C985E3EAAF4}" type="pres">
      <dgm:prSet presAssocID="{BAAEB80B-F9CC-044C-BD5D-8E176F888F32}" presName="root1" presStyleCnt="0"/>
      <dgm:spPr/>
    </dgm:pt>
    <dgm:pt modelId="{BA9A9112-937F-D74B-9C76-0E49895037E8}" type="pres">
      <dgm:prSet presAssocID="{BAAEB80B-F9CC-044C-BD5D-8E176F888F32}" presName="LevelOneTextNode" presStyleLbl="node0" presStyleIdx="0" presStyleCnt="1" custScaleX="235140" custScaleY="386764" custLinFactNeighborX="-44019" custLinFactNeighborY="3522">
        <dgm:presLayoutVars>
          <dgm:chPref val="3"/>
        </dgm:presLayoutVars>
      </dgm:prSet>
      <dgm:spPr/>
    </dgm:pt>
    <dgm:pt modelId="{603C9B0A-FA3A-C541-9AB1-38C821CD9DAE}" type="pres">
      <dgm:prSet presAssocID="{BAAEB80B-F9CC-044C-BD5D-8E176F888F32}" presName="level2hierChild" presStyleCnt="0"/>
      <dgm:spPr/>
    </dgm:pt>
    <dgm:pt modelId="{0361AAC6-6D8F-1A44-8792-251EDA530C4D}" type="pres">
      <dgm:prSet presAssocID="{EAD9BC1A-AF20-C14A-A543-272C94FEDB98}" presName="conn2-1" presStyleLbl="parChTrans1D2" presStyleIdx="0" presStyleCnt="3"/>
      <dgm:spPr/>
    </dgm:pt>
    <dgm:pt modelId="{7F0BD689-A347-9642-965B-B357EA370DE1}" type="pres">
      <dgm:prSet presAssocID="{EAD9BC1A-AF20-C14A-A543-272C94FEDB98}" presName="connTx" presStyleLbl="parChTrans1D2" presStyleIdx="0" presStyleCnt="3"/>
      <dgm:spPr/>
    </dgm:pt>
    <dgm:pt modelId="{71C39DF9-2956-7B44-932D-7720995DF7BB}" type="pres">
      <dgm:prSet presAssocID="{B9E66D7C-3843-4F4E-B1DF-FDF6377394A3}" presName="root2" presStyleCnt="0"/>
      <dgm:spPr/>
    </dgm:pt>
    <dgm:pt modelId="{AC84B919-8136-D44F-9F2A-4F7F51BF46F4}" type="pres">
      <dgm:prSet presAssocID="{B9E66D7C-3843-4F4E-B1DF-FDF6377394A3}" presName="LevelTwoTextNode" presStyleLbl="node2" presStyleIdx="0" presStyleCnt="3" custScaleX="313520" custLinFactNeighborX="-31694">
        <dgm:presLayoutVars>
          <dgm:chPref val="3"/>
        </dgm:presLayoutVars>
      </dgm:prSet>
      <dgm:spPr/>
    </dgm:pt>
    <dgm:pt modelId="{DF38236C-3E9D-4947-A0C1-8078DB48603F}" type="pres">
      <dgm:prSet presAssocID="{B9E66D7C-3843-4F4E-B1DF-FDF6377394A3}" presName="level3hierChild" presStyleCnt="0"/>
      <dgm:spPr/>
    </dgm:pt>
    <dgm:pt modelId="{B022C297-0E10-3246-AC99-E75178C3D278}" type="pres">
      <dgm:prSet presAssocID="{09821E8B-78CE-F44C-A9AE-0F63C75AD2F1}" presName="conn2-1" presStyleLbl="parChTrans1D3" presStyleIdx="0" presStyleCnt="11"/>
      <dgm:spPr/>
    </dgm:pt>
    <dgm:pt modelId="{B4C49FD0-CBD8-F749-B147-765233ACFE05}" type="pres">
      <dgm:prSet presAssocID="{09821E8B-78CE-F44C-A9AE-0F63C75AD2F1}" presName="connTx" presStyleLbl="parChTrans1D3" presStyleIdx="0" presStyleCnt="11"/>
      <dgm:spPr/>
    </dgm:pt>
    <dgm:pt modelId="{F50E12E4-F3AD-5D42-85B7-1439F3A19A8E}" type="pres">
      <dgm:prSet presAssocID="{A6A20533-B40A-6E4A-8FF2-1580828C38A6}" presName="root2" presStyleCnt="0"/>
      <dgm:spPr/>
    </dgm:pt>
    <dgm:pt modelId="{B86EB0A4-418D-4641-BFF9-87316D98B31B}" type="pres">
      <dgm:prSet presAssocID="{A6A20533-B40A-6E4A-8FF2-1580828C38A6}" presName="LevelTwoTextNode" presStyleLbl="node3" presStyleIdx="0" presStyleCnt="11" custScaleX="344535">
        <dgm:presLayoutVars>
          <dgm:chPref val="3"/>
        </dgm:presLayoutVars>
      </dgm:prSet>
      <dgm:spPr/>
    </dgm:pt>
    <dgm:pt modelId="{C1FAC183-2B40-5B42-AEC6-01F946FD8493}" type="pres">
      <dgm:prSet presAssocID="{A6A20533-B40A-6E4A-8FF2-1580828C38A6}" presName="level3hierChild" presStyleCnt="0"/>
      <dgm:spPr/>
    </dgm:pt>
    <dgm:pt modelId="{80D479AD-570F-414E-AA6B-A95CF92E69CD}" type="pres">
      <dgm:prSet presAssocID="{F703CE1A-D955-3442-88E8-3BCE4529D082}" presName="conn2-1" presStyleLbl="parChTrans1D3" presStyleIdx="1" presStyleCnt="11"/>
      <dgm:spPr/>
    </dgm:pt>
    <dgm:pt modelId="{0C62DBA9-AB92-BF41-B55B-FA6389C10E0D}" type="pres">
      <dgm:prSet presAssocID="{F703CE1A-D955-3442-88E8-3BCE4529D082}" presName="connTx" presStyleLbl="parChTrans1D3" presStyleIdx="1" presStyleCnt="11"/>
      <dgm:spPr/>
    </dgm:pt>
    <dgm:pt modelId="{131BBD1E-0491-8241-B2B2-89BBC305958C}" type="pres">
      <dgm:prSet presAssocID="{33559F72-E533-A942-BD84-C10379D100E0}" presName="root2" presStyleCnt="0"/>
      <dgm:spPr/>
    </dgm:pt>
    <dgm:pt modelId="{AEE0B158-98C3-ED47-AA58-507BEA93A733}" type="pres">
      <dgm:prSet presAssocID="{33559F72-E533-A942-BD84-C10379D100E0}" presName="LevelTwoTextNode" presStyleLbl="node3" presStyleIdx="1" presStyleCnt="11" custScaleX="344535">
        <dgm:presLayoutVars>
          <dgm:chPref val="3"/>
        </dgm:presLayoutVars>
      </dgm:prSet>
      <dgm:spPr/>
    </dgm:pt>
    <dgm:pt modelId="{4A6222CB-AF6C-EE4F-B169-49FBFEC6846C}" type="pres">
      <dgm:prSet presAssocID="{33559F72-E533-A942-BD84-C10379D100E0}" presName="level3hierChild" presStyleCnt="0"/>
      <dgm:spPr/>
    </dgm:pt>
    <dgm:pt modelId="{5EC59DD4-C28D-4748-92C3-03EA6BD5FBC5}" type="pres">
      <dgm:prSet presAssocID="{7F901F00-7D43-394A-BFFC-7EBA1B366EC2}" presName="conn2-1" presStyleLbl="parChTrans1D3" presStyleIdx="2" presStyleCnt="11"/>
      <dgm:spPr/>
    </dgm:pt>
    <dgm:pt modelId="{29890FFA-9E64-534F-9241-8E852CB25461}" type="pres">
      <dgm:prSet presAssocID="{7F901F00-7D43-394A-BFFC-7EBA1B366EC2}" presName="connTx" presStyleLbl="parChTrans1D3" presStyleIdx="2" presStyleCnt="11"/>
      <dgm:spPr/>
    </dgm:pt>
    <dgm:pt modelId="{130E74D9-F832-714A-8C5D-72C6FAC21026}" type="pres">
      <dgm:prSet presAssocID="{8A5E143F-E38A-2744-8412-22F187E405A3}" presName="root2" presStyleCnt="0"/>
      <dgm:spPr/>
    </dgm:pt>
    <dgm:pt modelId="{795DF952-F728-0349-9680-90FADFE9E935}" type="pres">
      <dgm:prSet presAssocID="{8A5E143F-E38A-2744-8412-22F187E405A3}" presName="LevelTwoTextNode" presStyleLbl="node3" presStyleIdx="2" presStyleCnt="11" custScaleX="344535">
        <dgm:presLayoutVars>
          <dgm:chPref val="3"/>
        </dgm:presLayoutVars>
      </dgm:prSet>
      <dgm:spPr/>
    </dgm:pt>
    <dgm:pt modelId="{CAF2D659-3DC7-6440-A629-BA5AD2A1E79A}" type="pres">
      <dgm:prSet presAssocID="{8A5E143F-E38A-2744-8412-22F187E405A3}" presName="level3hierChild" presStyleCnt="0"/>
      <dgm:spPr/>
    </dgm:pt>
    <dgm:pt modelId="{D209F4F5-5C06-7447-8057-7BDC43DA3C08}" type="pres">
      <dgm:prSet presAssocID="{E7B8ED79-4AAC-D440-A1C3-8191BAAF473A}" presName="conn2-1" presStyleLbl="parChTrans1D3" presStyleIdx="3" presStyleCnt="11"/>
      <dgm:spPr/>
    </dgm:pt>
    <dgm:pt modelId="{3FFFBD6D-4558-2C46-9D36-57988AF348B3}" type="pres">
      <dgm:prSet presAssocID="{E7B8ED79-4AAC-D440-A1C3-8191BAAF473A}" presName="connTx" presStyleLbl="parChTrans1D3" presStyleIdx="3" presStyleCnt="11"/>
      <dgm:spPr/>
    </dgm:pt>
    <dgm:pt modelId="{A9AF302A-E563-F144-968D-76ED3296EE9A}" type="pres">
      <dgm:prSet presAssocID="{D4EF600A-F920-A84B-9030-2FCB18DE0A76}" presName="root2" presStyleCnt="0"/>
      <dgm:spPr/>
    </dgm:pt>
    <dgm:pt modelId="{31D6DA56-70F6-6B43-90FD-6EE5FFD9508D}" type="pres">
      <dgm:prSet presAssocID="{D4EF600A-F920-A84B-9030-2FCB18DE0A76}" presName="LevelTwoTextNode" presStyleLbl="node3" presStyleIdx="3" presStyleCnt="11" custScaleX="344536">
        <dgm:presLayoutVars>
          <dgm:chPref val="3"/>
        </dgm:presLayoutVars>
      </dgm:prSet>
      <dgm:spPr/>
    </dgm:pt>
    <dgm:pt modelId="{122198A1-8F85-054B-860B-9E9C406D74E3}" type="pres">
      <dgm:prSet presAssocID="{D4EF600A-F920-A84B-9030-2FCB18DE0A76}" presName="level3hierChild" presStyleCnt="0"/>
      <dgm:spPr/>
    </dgm:pt>
    <dgm:pt modelId="{745FA087-0007-A24B-A586-2803C3F956D6}" type="pres">
      <dgm:prSet presAssocID="{FA7CC153-D3F5-104B-9794-6C28F6B0A50D}" presName="conn2-1" presStyleLbl="parChTrans1D3" presStyleIdx="4" presStyleCnt="11"/>
      <dgm:spPr/>
    </dgm:pt>
    <dgm:pt modelId="{D1EDF018-EDEF-C247-B36B-BF417E368A51}" type="pres">
      <dgm:prSet presAssocID="{FA7CC153-D3F5-104B-9794-6C28F6B0A50D}" presName="connTx" presStyleLbl="parChTrans1D3" presStyleIdx="4" presStyleCnt="11"/>
      <dgm:spPr/>
    </dgm:pt>
    <dgm:pt modelId="{2BDAF53F-8769-E449-BE4B-AB64A6F1AC55}" type="pres">
      <dgm:prSet presAssocID="{523651DB-D834-DC46-91C6-DF396590F790}" presName="root2" presStyleCnt="0"/>
      <dgm:spPr/>
    </dgm:pt>
    <dgm:pt modelId="{516F175A-BDF4-2D4C-BC9C-7E50C606E74E}" type="pres">
      <dgm:prSet presAssocID="{523651DB-D834-DC46-91C6-DF396590F790}" presName="LevelTwoTextNode" presStyleLbl="node3" presStyleIdx="4" presStyleCnt="11" custScaleX="344536">
        <dgm:presLayoutVars>
          <dgm:chPref val="3"/>
        </dgm:presLayoutVars>
      </dgm:prSet>
      <dgm:spPr/>
    </dgm:pt>
    <dgm:pt modelId="{EB68A819-5552-B14C-82B4-DFAF7F335B4D}" type="pres">
      <dgm:prSet presAssocID="{523651DB-D834-DC46-91C6-DF396590F790}" presName="level3hierChild" presStyleCnt="0"/>
      <dgm:spPr/>
    </dgm:pt>
    <dgm:pt modelId="{0FF7FDB5-1645-3D49-B7BD-27D9581D6DC4}" type="pres">
      <dgm:prSet presAssocID="{824476F9-66B1-4F41-9869-04822D09C5B5}" presName="conn2-1" presStyleLbl="parChTrans1D2" presStyleIdx="1" presStyleCnt="3"/>
      <dgm:spPr/>
    </dgm:pt>
    <dgm:pt modelId="{77B5791A-CED7-EC4C-885C-4A15DB6107A9}" type="pres">
      <dgm:prSet presAssocID="{824476F9-66B1-4F41-9869-04822D09C5B5}" presName="connTx" presStyleLbl="parChTrans1D2" presStyleIdx="1" presStyleCnt="3"/>
      <dgm:spPr/>
    </dgm:pt>
    <dgm:pt modelId="{D032DEEF-70E2-A047-A65E-5FEF517A5714}" type="pres">
      <dgm:prSet presAssocID="{BD445435-057A-0D41-A861-C6A7981979F0}" presName="root2" presStyleCnt="0"/>
      <dgm:spPr/>
    </dgm:pt>
    <dgm:pt modelId="{99F51827-E17B-5B43-B56B-B791601F09A1}" type="pres">
      <dgm:prSet presAssocID="{BD445435-057A-0D41-A861-C6A7981979F0}" presName="LevelTwoTextNode" presStyleLbl="node2" presStyleIdx="1" presStyleCnt="3" custScaleX="313520" custLinFactNeighborX="-31694">
        <dgm:presLayoutVars>
          <dgm:chPref val="3"/>
        </dgm:presLayoutVars>
      </dgm:prSet>
      <dgm:spPr/>
    </dgm:pt>
    <dgm:pt modelId="{0B01E06A-8B8A-6B4C-8712-C95D924B1FF2}" type="pres">
      <dgm:prSet presAssocID="{BD445435-057A-0D41-A861-C6A7981979F0}" presName="level3hierChild" presStyleCnt="0"/>
      <dgm:spPr/>
    </dgm:pt>
    <dgm:pt modelId="{33A73A1D-CCCD-1F49-A2CE-D29F2EB3862D}" type="pres">
      <dgm:prSet presAssocID="{3CB7B8D8-39EA-7F42-AE41-25F82A48EC00}" presName="conn2-1" presStyleLbl="parChTrans1D3" presStyleIdx="5" presStyleCnt="11"/>
      <dgm:spPr/>
    </dgm:pt>
    <dgm:pt modelId="{360DAA23-D71A-5B46-93A5-9FB69B3EEE0B}" type="pres">
      <dgm:prSet presAssocID="{3CB7B8D8-39EA-7F42-AE41-25F82A48EC00}" presName="connTx" presStyleLbl="parChTrans1D3" presStyleIdx="5" presStyleCnt="11"/>
      <dgm:spPr/>
    </dgm:pt>
    <dgm:pt modelId="{2F2543E7-6D7A-F24F-A86B-3433CDED2A1B}" type="pres">
      <dgm:prSet presAssocID="{64B97E2B-6A48-C448-81D8-85ED1A9B39AA}" presName="root2" presStyleCnt="0"/>
      <dgm:spPr/>
    </dgm:pt>
    <dgm:pt modelId="{2BF0E215-FEDF-8548-BBCF-161A4035C44D}" type="pres">
      <dgm:prSet presAssocID="{64B97E2B-6A48-C448-81D8-85ED1A9B39AA}" presName="LevelTwoTextNode" presStyleLbl="node3" presStyleIdx="5" presStyleCnt="11" custScaleX="344536">
        <dgm:presLayoutVars>
          <dgm:chPref val="3"/>
        </dgm:presLayoutVars>
      </dgm:prSet>
      <dgm:spPr/>
    </dgm:pt>
    <dgm:pt modelId="{BC48BC6A-04A3-8D48-B2A4-CD526628C60D}" type="pres">
      <dgm:prSet presAssocID="{64B97E2B-6A48-C448-81D8-85ED1A9B39AA}" presName="level3hierChild" presStyleCnt="0"/>
      <dgm:spPr/>
    </dgm:pt>
    <dgm:pt modelId="{67F1343C-CC09-8444-B94C-09C53D8C85F4}" type="pres">
      <dgm:prSet presAssocID="{782E64CA-C7EE-D94E-B958-01BD9C2406C8}" presName="conn2-1" presStyleLbl="parChTrans1D3" presStyleIdx="6" presStyleCnt="11"/>
      <dgm:spPr/>
    </dgm:pt>
    <dgm:pt modelId="{8A982673-E7F8-1F45-A433-0B1B1368701C}" type="pres">
      <dgm:prSet presAssocID="{782E64CA-C7EE-D94E-B958-01BD9C2406C8}" presName="connTx" presStyleLbl="parChTrans1D3" presStyleIdx="6" presStyleCnt="11"/>
      <dgm:spPr/>
    </dgm:pt>
    <dgm:pt modelId="{A7E72A7E-571F-FF42-BB44-3B3496EF3AAF}" type="pres">
      <dgm:prSet presAssocID="{C699EF52-D42D-B24C-99E6-8BF33AD8FA0F}" presName="root2" presStyleCnt="0"/>
      <dgm:spPr/>
    </dgm:pt>
    <dgm:pt modelId="{BF2EA581-EAEE-784C-9DBB-0C42152D7E8E}" type="pres">
      <dgm:prSet presAssocID="{C699EF52-D42D-B24C-99E6-8BF33AD8FA0F}" presName="LevelTwoTextNode" presStyleLbl="node3" presStyleIdx="6" presStyleCnt="11" custScaleX="344536">
        <dgm:presLayoutVars>
          <dgm:chPref val="3"/>
        </dgm:presLayoutVars>
      </dgm:prSet>
      <dgm:spPr/>
    </dgm:pt>
    <dgm:pt modelId="{9AE80603-F8D9-6249-B648-57A77AC78F5C}" type="pres">
      <dgm:prSet presAssocID="{C699EF52-D42D-B24C-99E6-8BF33AD8FA0F}" presName="level3hierChild" presStyleCnt="0"/>
      <dgm:spPr/>
    </dgm:pt>
    <dgm:pt modelId="{B14CCBF0-E4C3-4949-9BE9-A322E9A70A01}" type="pres">
      <dgm:prSet presAssocID="{F3C1E5CD-4626-C349-B7B9-8737489C0B5A}" presName="conn2-1" presStyleLbl="parChTrans1D2" presStyleIdx="2" presStyleCnt="3"/>
      <dgm:spPr/>
    </dgm:pt>
    <dgm:pt modelId="{65F50467-2CC1-4149-8601-47D5A4FAFE58}" type="pres">
      <dgm:prSet presAssocID="{F3C1E5CD-4626-C349-B7B9-8737489C0B5A}" presName="connTx" presStyleLbl="parChTrans1D2" presStyleIdx="2" presStyleCnt="3"/>
      <dgm:spPr/>
    </dgm:pt>
    <dgm:pt modelId="{3634F3C3-421F-BC4F-9190-1F364D00E281}" type="pres">
      <dgm:prSet presAssocID="{78FBEBBD-CE5E-524F-8DE0-305F7284D589}" presName="root2" presStyleCnt="0"/>
      <dgm:spPr/>
    </dgm:pt>
    <dgm:pt modelId="{0A08B5D3-3678-0F45-A9B2-DC3AE91144DF}" type="pres">
      <dgm:prSet presAssocID="{78FBEBBD-CE5E-524F-8DE0-305F7284D589}" presName="LevelTwoTextNode" presStyleLbl="node2" presStyleIdx="2" presStyleCnt="3" custScaleX="313520" custLinFactNeighborX="-31694">
        <dgm:presLayoutVars>
          <dgm:chPref val="3"/>
        </dgm:presLayoutVars>
      </dgm:prSet>
      <dgm:spPr/>
    </dgm:pt>
    <dgm:pt modelId="{22E58E40-C782-294B-BDCF-977A3E779FFB}" type="pres">
      <dgm:prSet presAssocID="{78FBEBBD-CE5E-524F-8DE0-305F7284D589}" presName="level3hierChild" presStyleCnt="0"/>
      <dgm:spPr/>
    </dgm:pt>
    <dgm:pt modelId="{C842C7FD-735B-7747-A701-3DE7C3829BC9}" type="pres">
      <dgm:prSet presAssocID="{E5EE5569-BA7D-404A-82D2-7B9DE80FD1B4}" presName="conn2-1" presStyleLbl="parChTrans1D3" presStyleIdx="7" presStyleCnt="11"/>
      <dgm:spPr/>
    </dgm:pt>
    <dgm:pt modelId="{D1783109-C348-2844-AB26-6920A982A7D0}" type="pres">
      <dgm:prSet presAssocID="{E5EE5569-BA7D-404A-82D2-7B9DE80FD1B4}" presName="connTx" presStyleLbl="parChTrans1D3" presStyleIdx="7" presStyleCnt="11"/>
      <dgm:spPr/>
    </dgm:pt>
    <dgm:pt modelId="{2CD81FA2-8782-8946-BCFE-04C74A80F87D}" type="pres">
      <dgm:prSet presAssocID="{EE206047-6C58-3046-87F2-EEAE31AC47C4}" presName="root2" presStyleCnt="0"/>
      <dgm:spPr/>
    </dgm:pt>
    <dgm:pt modelId="{E6C5B404-ADF8-7F49-9146-54F8CB7C4B6B}" type="pres">
      <dgm:prSet presAssocID="{EE206047-6C58-3046-87F2-EEAE31AC47C4}" presName="LevelTwoTextNode" presStyleLbl="node3" presStyleIdx="7" presStyleCnt="11" custScaleX="344536">
        <dgm:presLayoutVars>
          <dgm:chPref val="3"/>
        </dgm:presLayoutVars>
      </dgm:prSet>
      <dgm:spPr/>
    </dgm:pt>
    <dgm:pt modelId="{2CC67222-7E1A-CC4F-9059-D7B859B77C63}" type="pres">
      <dgm:prSet presAssocID="{EE206047-6C58-3046-87F2-EEAE31AC47C4}" presName="level3hierChild" presStyleCnt="0"/>
      <dgm:spPr/>
    </dgm:pt>
    <dgm:pt modelId="{218704E7-6113-C24D-848A-D7E90CA82216}" type="pres">
      <dgm:prSet presAssocID="{C3392D63-370E-9441-894D-5F95C0D9C370}" presName="conn2-1" presStyleLbl="parChTrans1D3" presStyleIdx="8" presStyleCnt="11"/>
      <dgm:spPr/>
    </dgm:pt>
    <dgm:pt modelId="{77BC21D5-CB68-9242-9DA6-B1B4BC28469F}" type="pres">
      <dgm:prSet presAssocID="{C3392D63-370E-9441-894D-5F95C0D9C370}" presName="connTx" presStyleLbl="parChTrans1D3" presStyleIdx="8" presStyleCnt="11"/>
      <dgm:spPr/>
    </dgm:pt>
    <dgm:pt modelId="{69C828DD-39E1-444E-B25E-E184E8E080C4}" type="pres">
      <dgm:prSet presAssocID="{9201EEA7-F2D1-0749-8E18-69F2B844E94B}" presName="root2" presStyleCnt="0"/>
      <dgm:spPr/>
    </dgm:pt>
    <dgm:pt modelId="{740BD807-F649-854B-B775-407E92D16FC5}" type="pres">
      <dgm:prSet presAssocID="{9201EEA7-F2D1-0749-8E18-69F2B844E94B}" presName="LevelTwoTextNode" presStyleLbl="node3" presStyleIdx="8" presStyleCnt="11" custScaleX="344536">
        <dgm:presLayoutVars>
          <dgm:chPref val="3"/>
        </dgm:presLayoutVars>
      </dgm:prSet>
      <dgm:spPr/>
    </dgm:pt>
    <dgm:pt modelId="{70174D93-7DF0-A646-BCA2-E623B6C4D893}" type="pres">
      <dgm:prSet presAssocID="{9201EEA7-F2D1-0749-8E18-69F2B844E94B}" presName="level3hierChild" presStyleCnt="0"/>
      <dgm:spPr/>
    </dgm:pt>
    <dgm:pt modelId="{971FF57E-40F5-8346-A812-6FD1A6E02D6E}" type="pres">
      <dgm:prSet presAssocID="{DF2BAFC4-B143-2443-8038-907A5CA7A822}" presName="conn2-1" presStyleLbl="parChTrans1D3" presStyleIdx="9" presStyleCnt="11"/>
      <dgm:spPr/>
    </dgm:pt>
    <dgm:pt modelId="{EDF8F260-7966-7243-ABB1-6A6EEB9EE05C}" type="pres">
      <dgm:prSet presAssocID="{DF2BAFC4-B143-2443-8038-907A5CA7A822}" presName="connTx" presStyleLbl="parChTrans1D3" presStyleIdx="9" presStyleCnt="11"/>
      <dgm:spPr/>
    </dgm:pt>
    <dgm:pt modelId="{05F64422-F059-8545-8684-F042BA462066}" type="pres">
      <dgm:prSet presAssocID="{91A86755-7C34-FF42-A1FF-BC38AFEB7545}" presName="root2" presStyleCnt="0"/>
      <dgm:spPr/>
    </dgm:pt>
    <dgm:pt modelId="{ECA5A12E-EF4D-3D46-902E-97C8846DD6DF}" type="pres">
      <dgm:prSet presAssocID="{91A86755-7C34-FF42-A1FF-BC38AFEB7545}" presName="LevelTwoTextNode" presStyleLbl="node3" presStyleIdx="9" presStyleCnt="11" custScaleX="344536">
        <dgm:presLayoutVars>
          <dgm:chPref val="3"/>
        </dgm:presLayoutVars>
      </dgm:prSet>
      <dgm:spPr/>
    </dgm:pt>
    <dgm:pt modelId="{38475357-D709-DF4B-93EF-8201CA3961E2}" type="pres">
      <dgm:prSet presAssocID="{91A86755-7C34-FF42-A1FF-BC38AFEB7545}" presName="level3hierChild" presStyleCnt="0"/>
      <dgm:spPr/>
    </dgm:pt>
    <dgm:pt modelId="{9A6F26FC-AF23-2A49-B421-7756ACB62F86}" type="pres">
      <dgm:prSet presAssocID="{8651CBA0-4809-A04C-81A5-0EF7CA75E588}" presName="conn2-1" presStyleLbl="parChTrans1D3" presStyleIdx="10" presStyleCnt="11"/>
      <dgm:spPr/>
    </dgm:pt>
    <dgm:pt modelId="{F583A217-4B4C-024C-A2B2-15711148B2A5}" type="pres">
      <dgm:prSet presAssocID="{8651CBA0-4809-A04C-81A5-0EF7CA75E588}" presName="connTx" presStyleLbl="parChTrans1D3" presStyleIdx="10" presStyleCnt="11"/>
      <dgm:spPr/>
    </dgm:pt>
    <dgm:pt modelId="{11B6B136-F503-734A-B06F-497C3287FF3B}" type="pres">
      <dgm:prSet presAssocID="{99866649-5537-714F-9FB1-38CF77B65FFA}" presName="root2" presStyleCnt="0"/>
      <dgm:spPr/>
    </dgm:pt>
    <dgm:pt modelId="{38F8B502-E784-3143-83B4-70DA89AEBB20}" type="pres">
      <dgm:prSet presAssocID="{99866649-5537-714F-9FB1-38CF77B65FFA}" presName="LevelTwoTextNode" presStyleLbl="node3" presStyleIdx="10" presStyleCnt="11" custScaleX="344536">
        <dgm:presLayoutVars>
          <dgm:chPref val="3"/>
        </dgm:presLayoutVars>
      </dgm:prSet>
      <dgm:spPr/>
    </dgm:pt>
    <dgm:pt modelId="{5BAAC10F-1E44-5742-A3FA-04C3A490458E}" type="pres">
      <dgm:prSet presAssocID="{99866649-5537-714F-9FB1-38CF77B65FFA}" presName="level3hierChild" presStyleCnt="0"/>
      <dgm:spPr/>
    </dgm:pt>
  </dgm:ptLst>
  <dgm:cxnLst>
    <dgm:cxn modelId="{9C825601-AD12-B747-A5B0-4723CB788F5C}" type="presOf" srcId="{A6A20533-B40A-6E4A-8FF2-1580828C38A6}" destId="{B86EB0A4-418D-4641-BFF9-87316D98B31B}" srcOrd="0" destOrd="0" presId="urn:microsoft.com/office/officeart/2005/8/layout/hierarchy2"/>
    <dgm:cxn modelId="{65C52E03-B213-6045-AB26-BE362ED17C62}" type="presOf" srcId="{BAAEB80B-F9CC-044C-BD5D-8E176F888F32}" destId="{BA9A9112-937F-D74B-9C76-0E49895037E8}" srcOrd="0" destOrd="0" presId="urn:microsoft.com/office/officeart/2005/8/layout/hierarchy2"/>
    <dgm:cxn modelId="{AF48480B-C1D7-7042-AF86-A45C757DC51E}" type="presOf" srcId="{09821E8B-78CE-F44C-A9AE-0F63C75AD2F1}" destId="{B022C297-0E10-3246-AC99-E75178C3D278}" srcOrd="0" destOrd="0" presId="urn:microsoft.com/office/officeart/2005/8/layout/hierarchy2"/>
    <dgm:cxn modelId="{727AC216-EEF3-4540-9E3D-2A9268A103EB}" srcId="{B9E66D7C-3843-4F4E-B1DF-FDF6377394A3}" destId="{33559F72-E533-A942-BD84-C10379D100E0}" srcOrd="1" destOrd="0" parTransId="{F703CE1A-D955-3442-88E8-3BCE4529D082}" sibTransId="{D36AC67C-D8B6-C949-999B-73F5ED004AEC}"/>
    <dgm:cxn modelId="{4830D916-1623-804C-A621-30AEB7B3C913}" srcId="{BD445435-057A-0D41-A861-C6A7981979F0}" destId="{C699EF52-D42D-B24C-99E6-8BF33AD8FA0F}" srcOrd="1" destOrd="0" parTransId="{782E64CA-C7EE-D94E-B958-01BD9C2406C8}" sibTransId="{CFBAED6E-ECEC-1145-86C9-DE215F54D667}"/>
    <dgm:cxn modelId="{205CE817-F974-5842-B6E4-68A90921AEE3}" type="presOf" srcId="{64B97E2B-6A48-C448-81D8-85ED1A9B39AA}" destId="{2BF0E215-FEDF-8548-BBCF-161A4035C44D}" srcOrd="0" destOrd="0" presId="urn:microsoft.com/office/officeart/2005/8/layout/hierarchy2"/>
    <dgm:cxn modelId="{7624891D-DC6C-F24D-B0E6-6FDF4F2CD8A5}" type="presOf" srcId="{9201EEA7-F2D1-0749-8E18-69F2B844E94B}" destId="{740BD807-F649-854B-B775-407E92D16FC5}" srcOrd="0" destOrd="0" presId="urn:microsoft.com/office/officeart/2005/8/layout/hierarchy2"/>
    <dgm:cxn modelId="{AFCE971E-B0AD-8848-957C-86C076DA9F52}" type="presOf" srcId="{782E64CA-C7EE-D94E-B958-01BD9C2406C8}" destId="{67F1343C-CC09-8444-B94C-09C53D8C85F4}" srcOrd="0" destOrd="0" presId="urn:microsoft.com/office/officeart/2005/8/layout/hierarchy2"/>
    <dgm:cxn modelId="{2E4EE525-733B-EC40-A239-634D5E0ED29D}" srcId="{BAAEB80B-F9CC-044C-BD5D-8E176F888F32}" destId="{BD445435-057A-0D41-A861-C6A7981979F0}" srcOrd="1" destOrd="0" parTransId="{824476F9-66B1-4F41-9869-04822D09C5B5}" sibTransId="{E75A494E-4127-EC41-BD74-08DC3284F1BE}"/>
    <dgm:cxn modelId="{53A62629-9DF5-E44C-9624-1A7EDC319C70}" type="presOf" srcId="{7F901F00-7D43-394A-BFFC-7EBA1B366EC2}" destId="{5EC59DD4-C28D-4748-92C3-03EA6BD5FBC5}" srcOrd="0" destOrd="0" presId="urn:microsoft.com/office/officeart/2005/8/layout/hierarchy2"/>
    <dgm:cxn modelId="{F39FEA2A-9C33-BA41-BFA2-2C779C461164}" type="presOf" srcId="{33559F72-E533-A942-BD84-C10379D100E0}" destId="{AEE0B158-98C3-ED47-AA58-507BEA93A733}" srcOrd="0" destOrd="0" presId="urn:microsoft.com/office/officeart/2005/8/layout/hierarchy2"/>
    <dgm:cxn modelId="{9E66052F-06EC-7543-A846-3CFF87590BB2}" type="presOf" srcId="{B9E66D7C-3843-4F4E-B1DF-FDF6377394A3}" destId="{AC84B919-8136-D44F-9F2A-4F7F51BF46F4}" srcOrd="0" destOrd="0" presId="urn:microsoft.com/office/officeart/2005/8/layout/hierarchy2"/>
    <dgm:cxn modelId="{23A54236-D66A-1342-AFEE-3AEDB64FD198}" srcId="{BAAEB80B-F9CC-044C-BD5D-8E176F888F32}" destId="{78FBEBBD-CE5E-524F-8DE0-305F7284D589}" srcOrd="2" destOrd="0" parTransId="{F3C1E5CD-4626-C349-B7B9-8737489C0B5A}" sibTransId="{A271424D-C1E1-E844-8532-48DC0D66D157}"/>
    <dgm:cxn modelId="{F1F30738-46E1-0D41-9DB3-D3F375E7D1EB}" type="presOf" srcId="{EE206047-6C58-3046-87F2-EEAE31AC47C4}" destId="{E6C5B404-ADF8-7F49-9146-54F8CB7C4B6B}" srcOrd="0" destOrd="0" presId="urn:microsoft.com/office/officeart/2005/8/layout/hierarchy2"/>
    <dgm:cxn modelId="{1D44F63C-2BE3-D34A-BBEC-FA4EEE8C3C88}" srcId="{78FBEBBD-CE5E-524F-8DE0-305F7284D589}" destId="{EE206047-6C58-3046-87F2-EEAE31AC47C4}" srcOrd="0" destOrd="0" parTransId="{E5EE5569-BA7D-404A-82D2-7B9DE80FD1B4}" sibTransId="{95D1DD8F-379D-3542-908F-C7EBA21B5C14}"/>
    <dgm:cxn modelId="{1412743E-C6AA-1048-9AC6-B5A12292E858}" srcId="{B9E66D7C-3843-4F4E-B1DF-FDF6377394A3}" destId="{8A5E143F-E38A-2744-8412-22F187E405A3}" srcOrd="2" destOrd="0" parTransId="{7F901F00-7D43-394A-BFFC-7EBA1B366EC2}" sibTransId="{A5D8BE80-CC8E-E844-AD53-72307ABBE427}"/>
    <dgm:cxn modelId="{39C79E42-576D-1344-B22F-EC076221E70B}" type="presOf" srcId="{F3C1E5CD-4626-C349-B7B9-8737489C0B5A}" destId="{65F50467-2CC1-4149-8601-47D5A4FAFE58}" srcOrd="1" destOrd="0" presId="urn:microsoft.com/office/officeart/2005/8/layout/hierarchy2"/>
    <dgm:cxn modelId="{E0940F44-A2F5-0242-8A0B-A1735C74E2CA}" type="presOf" srcId="{F3C1E5CD-4626-C349-B7B9-8737489C0B5A}" destId="{B14CCBF0-E4C3-4949-9BE9-A322E9A70A01}" srcOrd="0" destOrd="0" presId="urn:microsoft.com/office/officeart/2005/8/layout/hierarchy2"/>
    <dgm:cxn modelId="{7C23AA44-4543-A445-A0D2-F9E081363D29}" type="presOf" srcId="{7F901F00-7D43-394A-BFFC-7EBA1B366EC2}" destId="{29890FFA-9E64-534F-9241-8E852CB25461}" srcOrd="1" destOrd="0" presId="urn:microsoft.com/office/officeart/2005/8/layout/hierarchy2"/>
    <dgm:cxn modelId="{45E53245-4606-1D45-A82A-E147DBBCE62D}" type="presOf" srcId="{BD445435-057A-0D41-A861-C6A7981979F0}" destId="{99F51827-E17B-5B43-B56B-B791601F09A1}" srcOrd="0" destOrd="0" presId="urn:microsoft.com/office/officeart/2005/8/layout/hierarchy2"/>
    <dgm:cxn modelId="{91757446-A1A9-B949-9EC2-5DE25233518A}" type="presOf" srcId="{3CB7B8D8-39EA-7F42-AE41-25F82A48EC00}" destId="{360DAA23-D71A-5B46-93A5-9FB69B3EEE0B}" srcOrd="1" destOrd="0" presId="urn:microsoft.com/office/officeart/2005/8/layout/hierarchy2"/>
    <dgm:cxn modelId="{A31BBD49-92BE-EA40-96DC-A9C871969E9F}" srcId="{B9E66D7C-3843-4F4E-B1DF-FDF6377394A3}" destId="{D4EF600A-F920-A84B-9030-2FCB18DE0A76}" srcOrd="3" destOrd="0" parTransId="{E7B8ED79-4AAC-D440-A1C3-8191BAAF473A}" sibTransId="{5A8B7D23-8FF2-384B-B888-9DA206852D50}"/>
    <dgm:cxn modelId="{B6131A4B-C165-D144-B8B8-EB7BA32F0293}" type="presOf" srcId="{8A5E143F-E38A-2744-8412-22F187E405A3}" destId="{795DF952-F728-0349-9680-90FADFE9E935}" srcOrd="0" destOrd="0" presId="urn:microsoft.com/office/officeart/2005/8/layout/hierarchy2"/>
    <dgm:cxn modelId="{95D8B64E-C0E1-EA40-9E08-4CE6C704C9C4}" type="presOf" srcId="{3B534C39-C5EE-DF46-B3CF-2C257AA32FC1}" destId="{A2F76767-806B-9A4B-88F6-591B5F67FEA8}" srcOrd="0" destOrd="0" presId="urn:microsoft.com/office/officeart/2005/8/layout/hierarchy2"/>
    <dgm:cxn modelId="{9C00FB4E-D437-6949-86A9-01112FC1B002}" type="presOf" srcId="{FA7CC153-D3F5-104B-9794-6C28F6B0A50D}" destId="{D1EDF018-EDEF-C247-B36B-BF417E368A51}" srcOrd="1" destOrd="0" presId="urn:microsoft.com/office/officeart/2005/8/layout/hierarchy2"/>
    <dgm:cxn modelId="{6337C853-DE72-1D4F-94DE-8CA5F44D9C0E}" srcId="{3B534C39-C5EE-DF46-B3CF-2C257AA32FC1}" destId="{BAAEB80B-F9CC-044C-BD5D-8E176F888F32}" srcOrd="0" destOrd="0" parTransId="{834A932D-98AE-0247-927A-EC92B2E38ED6}" sibTransId="{76139F2E-DFC9-E24E-B0F9-E766EC9A68CF}"/>
    <dgm:cxn modelId="{112CDB60-4D7E-624A-BE97-91D887A9E882}" type="presOf" srcId="{F703CE1A-D955-3442-88E8-3BCE4529D082}" destId="{0C62DBA9-AB92-BF41-B55B-FA6389C10E0D}" srcOrd="1" destOrd="0" presId="urn:microsoft.com/office/officeart/2005/8/layout/hierarchy2"/>
    <dgm:cxn modelId="{F8A85B64-68D2-3D4D-B167-DE3D8BBE5EFF}" type="presOf" srcId="{99866649-5537-714F-9FB1-38CF77B65FFA}" destId="{38F8B502-E784-3143-83B4-70DA89AEBB20}" srcOrd="0" destOrd="0" presId="urn:microsoft.com/office/officeart/2005/8/layout/hierarchy2"/>
    <dgm:cxn modelId="{9720F26F-F27D-AA46-8F0C-382D4239EECD}" type="presOf" srcId="{EAD9BC1A-AF20-C14A-A543-272C94FEDB98}" destId="{7F0BD689-A347-9642-965B-B357EA370DE1}" srcOrd="1" destOrd="0" presId="urn:microsoft.com/office/officeart/2005/8/layout/hierarchy2"/>
    <dgm:cxn modelId="{D557BC75-BBE8-B941-940B-AE53061684E7}" srcId="{B9E66D7C-3843-4F4E-B1DF-FDF6377394A3}" destId="{523651DB-D834-DC46-91C6-DF396590F790}" srcOrd="4" destOrd="0" parTransId="{FA7CC153-D3F5-104B-9794-6C28F6B0A50D}" sibTransId="{42B2F350-C2F7-ED4F-9F73-9F4D46D16E1E}"/>
    <dgm:cxn modelId="{2C1AE979-F6A6-B744-8BB9-19FB3A9C79C9}" type="presOf" srcId="{C3392D63-370E-9441-894D-5F95C0D9C370}" destId="{218704E7-6113-C24D-848A-D7E90CA82216}" srcOrd="0" destOrd="0" presId="urn:microsoft.com/office/officeart/2005/8/layout/hierarchy2"/>
    <dgm:cxn modelId="{C703537C-B0E1-A448-93C9-9B3A361F0735}" srcId="{BAAEB80B-F9CC-044C-BD5D-8E176F888F32}" destId="{B9E66D7C-3843-4F4E-B1DF-FDF6377394A3}" srcOrd="0" destOrd="0" parTransId="{EAD9BC1A-AF20-C14A-A543-272C94FEDB98}" sibTransId="{894019B6-BF9B-5942-9FEF-691C67D346AB}"/>
    <dgm:cxn modelId="{F18BFA82-20A8-4B4E-854A-C8D80CF92607}" type="presOf" srcId="{824476F9-66B1-4F41-9869-04822D09C5B5}" destId="{0FF7FDB5-1645-3D49-B7BD-27D9581D6DC4}" srcOrd="0" destOrd="0" presId="urn:microsoft.com/office/officeart/2005/8/layout/hierarchy2"/>
    <dgm:cxn modelId="{5F4B7D86-8EA1-5F43-8D5F-F299CDFC7D2D}" type="presOf" srcId="{523651DB-D834-DC46-91C6-DF396590F790}" destId="{516F175A-BDF4-2D4C-BC9C-7E50C606E74E}" srcOrd="0" destOrd="0" presId="urn:microsoft.com/office/officeart/2005/8/layout/hierarchy2"/>
    <dgm:cxn modelId="{5404D487-6049-9242-93E0-C1FB1A5C245D}" type="presOf" srcId="{DF2BAFC4-B143-2443-8038-907A5CA7A822}" destId="{971FF57E-40F5-8346-A812-6FD1A6E02D6E}" srcOrd="0" destOrd="0" presId="urn:microsoft.com/office/officeart/2005/8/layout/hierarchy2"/>
    <dgm:cxn modelId="{AE8D138D-509B-F545-894A-D1EA897921D3}" srcId="{B9E66D7C-3843-4F4E-B1DF-FDF6377394A3}" destId="{A6A20533-B40A-6E4A-8FF2-1580828C38A6}" srcOrd="0" destOrd="0" parTransId="{09821E8B-78CE-F44C-A9AE-0F63C75AD2F1}" sibTransId="{6728D4F3-A8EB-A942-9BA4-BAFDC15984B3}"/>
    <dgm:cxn modelId="{C1F17B93-72DD-5247-B216-B288A191B888}" srcId="{BD445435-057A-0D41-A861-C6A7981979F0}" destId="{64B97E2B-6A48-C448-81D8-85ED1A9B39AA}" srcOrd="0" destOrd="0" parTransId="{3CB7B8D8-39EA-7F42-AE41-25F82A48EC00}" sibTransId="{D4432E35-D429-CD4C-B7F7-958ADFBBCF1D}"/>
    <dgm:cxn modelId="{76120C94-49A4-E347-B23A-62FF77F50DAF}" type="presOf" srcId="{E5EE5569-BA7D-404A-82D2-7B9DE80FD1B4}" destId="{C842C7FD-735B-7747-A701-3DE7C3829BC9}" srcOrd="0" destOrd="0" presId="urn:microsoft.com/office/officeart/2005/8/layout/hierarchy2"/>
    <dgm:cxn modelId="{B0A30A9D-3046-5C49-8F0B-B15108815F29}" type="presOf" srcId="{D4EF600A-F920-A84B-9030-2FCB18DE0A76}" destId="{31D6DA56-70F6-6B43-90FD-6EE5FFD9508D}" srcOrd="0" destOrd="0" presId="urn:microsoft.com/office/officeart/2005/8/layout/hierarchy2"/>
    <dgm:cxn modelId="{49E73D9D-56B0-764E-881E-7CEFC83B8C05}" type="presOf" srcId="{782E64CA-C7EE-D94E-B958-01BD9C2406C8}" destId="{8A982673-E7F8-1F45-A433-0B1B1368701C}" srcOrd="1" destOrd="0" presId="urn:microsoft.com/office/officeart/2005/8/layout/hierarchy2"/>
    <dgm:cxn modelId="{360B6E9D-22EC-6A42-8DE8-4BAEDCD7C753}" type="presOf" srcId="{8651CBA0-4809-A04C-81A5-0EF7CA75E588}" destId="{F583A217-4B4C-024C-A2B2-15711148B2A5}" srcOrd="1" destOrd="0" presId="urn:microsoft.com/office/officeart/2005/8/layout/hierarchy2"/>
    <dgm:cxn modelId="{EF3D119E-FA4A-0E48-804C-440C7CB8A3D3}" type="presOf" srcId="{C3392D63-370E-9441-894D-5F95C0D9C370}" destId="{77BC21D5-CB68-9242-9DA6-B1B4BC28469F}" srcOrd="1" destOrd="0" presId="urn:microsoft.com/office/officeart/2005/8/layout/hierarchy2"/>
    <dgm:cxn modelId="{FC4712AA-0E61-A64A-89EC-EBE72F2265AF}" type="presOf" srcId="{E7B8ED79-4AAC-D440-A1C3-8191BAAF473A}" destId="{D209F4F5-5C06-7447-8057-7BDC43DA3C08}" srcOrd="0" destOrd="0" presId="urn:microsoft.com/office/officeart/2005/8/layout/hierarchy2"/>
    <dgm:cxn modelId="{C07AF2AC-FCF3-5747-A98B-19634EB0F056}" type="presOf" srcId="{3CB7B8D8-39EA-7F42-AE41-25F82A48EC00}" destId="{33A73A1D-CCCD-1F49-A2CE-D29F2EB3862D}" srcOrd="0" destOrd="0" presId="urn:microsoft.com/office/officeart/2005/8/layout/hierarchy2"/>
    <dgm:cxn modelId="{BD7432AF-50C2-3F45-AEB3-A86E88875AE5}" type="presOf" srcId="{E5EE5569-BA7D-404A-82D2-7B9DE80FD1B4}" destId="{D1783109-C348-2844-AB26-6920A982A7D0}" srcOrd="1" destOrd="0" presId="urn:microsoft.com/office/officeart/2005/8/layout/hierarchy2"/>
    <dgm:cxn modelId="{94C1D5B1-B16B-C943-A3C8-9D67B10C548D}" srcId="{78FBEBBD-CE5E-524F-8DE0-305F7284D589}" destId="{91A86755-7C34-FF42-A1FF-BC38AFEB7545}" srcOrd="2" destOrd="0" parTransId="{DF2BAFC4-B143-2443-8038-907A5CA7A822}" sibTransId="{11ACF6F7-A7B7-124F-AE6C-415BDF699C1E}"/>
    <dgm:cxn modelId="{56BEF8B2-BF56-6C4D-A4D8-F7F0B45DA701}" srcId="{78FBEBBD-CE5E-524F-8DE0-305F7284D589}" destId="{9201EEA7-F2D1-0749-8E18-69F2B844E94B}" srcOrd="1" destOrd="0" parTransId="{C3392D63-370E-9441-894D-5F95C0D9C370}" sibTransId="{4D734668-0B48-0940-B551-7C3AE704CB26}"/>
    <dgm:cxn modelId="{2E95BAC7-A084-DE40-A766-6BDCA1153DB1}" type="presOf" srcId="{8651CBA0-4809-A04C-81A5-0EF7CA75E588}" destId="{9A6F26FC-AF23-2A49-B421-7756ACB62F86}" srcOrd="0" destOrd="0" presId="urn:microsoft.com/office/officeart/2005/8/layout/hierarchy2"/>
    <dgm:cxn modelId="{067842CE-5A91-1147-AC9F-B5BB61D37875}" type="presOf" srcId="{E7B8ED79-4AAC-D440-A1C3-8191BAAF473A}" destId="{3FFFBD6D-4558-2C46-9D36-57988AF348B3}" srcOrd="1" destOrd="0" presId="urn:microsoft.com/office/officeart/2005/8/layout/hierarchy2"/>
    <dgm:cxn modelId="{5D5660D4-97AD-F640-A130-81966ABC27F5}" type="presOf" srcId="{78FBEBBD-CE5E-524F-8DE0-305F7284D589}" destId="{0A08B5D3-3678-0F45-A9B2-DC3AE91144DF}" srcOrd="0" destOrd="0" presId="urn:microsoft.com/office/officeart/2005/8/layout/hierarchy2"/>
    <dgm:cxn modelId="{3F0CF2D5-FBFA-AA4B-9676-A8428F307496}" type="presOf" srcId="{FA7CC153-D3F5-104B-9794-6C28F6B0A50D}" destId="{745FA087-0007-A24B-A586-2803C3F956D6}" srcOrd="0" destOrd="0" presId="urn:microsoft.com/office/officeart/2005/8/layout/hierarchy2"/>
    <dgm:cxn modelId="{3FE88CDA-12AE-2341-B8FC-6E73493781D7}" type="presOf" srcId="{91A86755-7C34-FF42-A1FF-BC38AFEB7545}" destId="{ECA5A12E-EF4D-3D46-902E-97C8846DD6DF}" srcOrd="0" destOrd="0" presId="urn:microsoft.com/office/officeart/2005/8/layout/hierarchy2"/>
    <dgm:cxn modelId="{2A74B9DC-EEB3-414F-8EAA-D150993715CA}" type="presOf" srcId="{DF2BAFC4-B143-2443-8038-907A5CA7A822}" destId="{EDF8F260-7966-7243-ABB1-6A6EEB9EE05C}" srcOrd="1" destOrd="0" presId="urn:microsoft.com/office/officeart/2005/8/layout/hierarchy2"/>
    <dgm:cxn modelId="{107ECFE6-1D79-B941-8BBB-C2A3E36AEF7A}" type="presOf" srcId="{09821E8B-78CE-F44C-A9AE-0F63C75AD2F1}" destId="{B4C49FD0-CBD8-F749-B147-765233ACFE05}" srcOrd="1" destOrd="0" presId="urn:microsoft.com/office/officeart/2005/8/layout/hierarchy2"/>
    <dgm:cxn modelId="{14D654E7-3577-8A48-82C4-CBEA8615D606}" srcId="{78FBEBBD-CE5E-524F-8DE0-305F7284D589}" destId="{99866649-5537-714F-9FB1-38CF77B65FFA}" srcOrd="3" destOrd="0" parTransId="{8651CBA0-4809-A04C-81A5-0EF7CA75E588}" sibTransId="{F70EA80D-DBBC-5D42-B10D-6985139E9F35}"/>
    <dgm:cxn modelId="{A5185EEC-66FC-8A43-8944-F21ABD33F9E3}" type="presOf" srcId="{824476F9-66B1-4F41-9869-04822D09C5B5}" destId="{77B5791A-CED7-EC4C-885C-4A15DB6107A9}" srcOrd="1" destOrd="0" presId="urn:microsoft.com/office/officeart/2005/8/layout/hierarchy2"/>
    <dgm:cxn modelId="{0B0166EE-7D75-B84E-8AF7-6B1B67BA517E}" type="presOf" srcId="{EAD9BC1A-AF20-C14A-A543-272C94FEDB98}" destId="{0361AAC6-6D8F-1A44-8792-251EDA530C4D}" srcOrd="0" destOrd="0" presId="urn:microsoft.com/office/officeart/2005/8/layout/hierarchy2"/>
    <dgm:cxn modelId="{82A937F1-3206-2B49-889D-C364E37AE1DB}" type="presOf" srcId="{F703CE1A-D955-3442-88E8-3BCE4529D082}" destId="{80D479AD-570F-414E-AA6B-A95CF92E69CD}" srcOrd="0" destOrd="0" presId="urn:microsoft.com/office/officeart/2005/8/layout/hierarchy2"/>
    <dgm:cxn modelId="{3E4184F2-C50E-E54B-A741-7BD064C3FAED}" type="presOf" srcId="{C699EF52-D42D-B24C-99E6-8BF33AD8FA0F}" destId="{BF2EA581-EAEE-784C-9DBB-0C42152D7E8E}" srcOrd="0" destOrd="0" presId="urn:microsoft.com/office/officeart/2005/8/layout/hierarchy2"/>
    <dgm:cxn modelId="{17AA6B0D-DFD7-E142-A6D7-87D82E1FBB82}" type="presParOf" srcId="{A2F76767-806B-9A4B-88F6-591B5F67FEA8}" destId="{FF1DE49B-9B85-DD43-B6F5-7C985E3EAAF4}" srcOrd="0" destOrd="0" presId="urn:microsoft.com/office/officeart/2005/8/layout/hierarchy2"/>
    <dgm:cxn modelId="{2AD0BC5F-0A4E-084C-BDA0-108E15428084}" type="presParOf" srcId="{FF1DE49B-9B85-DD43-B6F5-7C985E3EAAF4}" destId="{BA9A9112-937F-D74B-9C76-0E49895037E8}" srcOrd="0" destOrd="0" presId="urn:microsoft.com/office/officeart/2005/8/layout/hierarchy2"/>
    <dgm:cxn modelId="{C52D5570-7B21-AF45-A57B-C622F6B8C7A0}" type="presParOf" srcId="{FF1DE49B-9B85-DD43-B6F5-7C985E3EAAF4}" destId="{603C9B0A-FA3A-C541-9AB1-38C821CD9DAE}" srcOrd="1" destOrd="0" presId="urn:microsoft.com/office/officeart/2005/8/layout/hierarchy2"/>
    <dgm:cxn modelId="{F117CDF7-653A-684A-9A54-C7BE7896C2D1}" type="presParOf" srcId="{603C9B0A-FA3A-C541-9AB1-38C821CD9DAE}" destId="{0361AAC6-6D8F-1A44-8792-251EDA530C4D}" srcOrd="0" destOrd="0" presId="urn:microsoft.com/office/officeart/2005/8/layout/hierarchy2"/>
    <dgm:cxn modelId="{851D6DC6-A3A9-DA41-8F78-E854E6B02F5B}" type="presParOf" srcId="{0361AAC6-6D8F-1A44-8792-251EDA530C4D}" destId="{7F0BD689-A347-9642-965B-B357EA370DE1}" srcOrd="0" destOrd="0" presId="urn:microsoft.com/office/officeart/2005/8/layout/hierarchy2"/>
    <dgm:cxn modelId="{568D9470-5814-0F4C-9150-2AA4AAA22F26}" type="presParOf" srcId="{603C9B0A-FA3A-C541-9AB1-38C821CD9DAE}" destId="{71C39DF9-2956-7B44-932D-7720995DF7BB}" srcOrd="1" destOrd="0" presId="urn:microsoft.com/office/officeart/2005/8/layout/hierarchy2"/>
    <dgm:cxn modelId="{05A0F9F3-8E4B-C148-B1E6-0F25005BA725}" type="presParOf" srcId="{71C39DF9-2956-7B44-932D-7720995DF7BB}" destId="{AC84B919-8136-D44F-9F2A-4F7F51BF46F4}" srcOrd="0" destOrd="0" presId="urn:microsoft.com/office/officeart/2005/8/layout/hierarchy2"/>
    <dgm:cxn modelId="{091B6B8E-ECA3-064A-ABDC-E6C62497646E}" type="presParOf" srcId="{71C39DF9-2956-7B44-932D-7720995DF7BB}" destId="{DF38236C-3E9D-4947-A0C1-8078DB48603F}" srcOrd="1" destOrd="0" presId="urn:microsoft.com/office/officeart/2005/8/layout/hierarchy2"/>
    <dgm:cxn modelId="{2209081E-3DBD-A448-99EC-2B09DA9CA33C}" type="presParOf" srcId="{DF38236C-3E9D-4947-A0C1-8078DB48603F}" destId="{B022C297-0E10-3246-AC99-E75178C3D278}" srcOrd="0" destOrd="0" presId="urn:microsoft.com/office/officeart/2005/8/layout/hierarchy2"/>
    <dgm:cxn modelId="{43A34FEF-263E-884A-AC2A-0ABDB342FCCC}" type="presParOf" srcId="{B022C297-0E10-3246-AC99-E75178C3D278}" destId="{B4C49FD0-CBD8-F749-B147-765233ACFE05}" srcOrd="0" destOrd="0" presId="urn:microsoft.com/office/officeart/2005/8/layout/hierarchy2"/>
    <dgm:cxn modelId="{069FC475-3103-A44A-98F9-21D7B2BBB0A2}" type="presParOf" srcId="{DF38236C-3E9D-4947-A0C1-8078DB48603F}" destId="{F50E12E4-F3AD-5D42-85B7-1439F3A19A8E}" srcOrd="1" destOrd="0" presId="urn:microsoft.com/office/officeart/2005/8/layout/hierarchy2"/>
    <dgm:cxn modelId="{70E52926-A74E-0E4B-A630-EAE43C0F6BF8}" type="presParOf" srcId="{F50E12E4-F3AD-5D42-85B7-1439F3A19A8E}" destId="{B86EB0A4-418D-4641-BFF9-87316D98B31B}" srcOrd="0" destOrd="0" presId="urn:microsoft.com/office/officeart/2005/8/layout/hierarchy2"/>
    <dgm:cxn modelId="{A1326976-C583-684A-AE87-FB6DCF019A65}" type="presParOf" srcId="{F50E12E4-F3AD-5D42-85B7-1439F3A19A8E}" destId="{C1FAC183-2B40-5B42-AEC6-01F946FD8493}" srcOrd="1" destOrd="0" presId="urn:microsoft.com/office/officeart/2005/8/layout/hierarchy2"/>
    <dgm:cxn modelId="{0ED895F5-BC50-E04C-9C39-D9DE33DF8E94}" type="presParOf" srcId="{DF38236C-3E9D-4947-A0C1-8078DB48603F}" destId="{80D479AD-570F-414E-AA6B-A95CF92E69CD}" srcOrd="2" destOrd="0" presId="urn:microsoft.com/office/officeart/2005/8/layout/hierarchy2"/>
    <dgm:cxn modelId="{F007AB75-AFAE-C841-8778-410189CABE7F}" type="presParOf" srcId="{80D479AD-570F-414E-AA6B-A95CF92E69CD}" destId="{0C62DBA9-AB92-BF41-B55B-FA6389C10E0D}" srcOrd="0" destOrd="0" presId="urn:microsoft.com/office/officeart/2005/8/layout/hierarchy2"/>
    <dgm:cxn modelId="{72F8ECBE-6E10-734C-9094-54DB9B349A77}" type="presParOf" srcId="{DF38236C-3E9D-4947-A0C1-8078DB48603F}" destId="{131BBD1E-0491-8241-B2B2-89BBC305958C}" srcOrd="3" destOrd="0" presId="urn:microsoft.com/office/officeart/2005/8/layout/hierarchy2"/>
    <dgm:cxn modelId="{853DBBE7-15BE-F84A-9285-7EAE8784E362}" type="presParOf" srcId="{131BBD1E-0491-8241-B2B2-89BBC305958C}" destId="{AEE0B158-98C3-ED47-AA58-507BEA93A733}" srcOrd="0" destOrd="0" presId="urn:microsoft.com/office/officeart/2005/8/layout/hierarchy2"/>
    <dgm:cxn modelId="{CF2F567A-C550-0947-AAB3-806528816623}" type="presParOf" srcId="{131BBD1E-0491-8241-B2B2-89BBC305958C}" destId="{4A6222CB-AF6C-EE4F-B169-49FBFEC6846C}" srcOrd="1" destOrd="0" presId="urn:microsoft.com/office/officeart/2005/8/layout/hierarchy2"/>
    <dgm:cxn modelId="{E4C038EF-4253-224B-8EBF-CEDBCE9189E5}" type="presParOf" srcId="{DF38236C-3E9D-4947-A0C1-8078DB48603F}" destId="{5EC59DD4-C28D-4748-92C3-03EA6BD5FBC5}" srcOrd="4" destOrd="0" presId="urn:microsoft.com/office/officeart/2005/8/layout/hierarchy2"/>
    <dgm:cxn modelId="{BE9A3EEC-B713-2142-8B7F-DE5621AFF5F3}" type="presParOf" srcId="{5EC59DD4-C28D-4748-92C3-03EA6BD5FBC5}" destId="{29890FFA-9E64-534F-9241-8E852CB25461}" srcOrd="0" destOrd="0" presId="urn:microsoft.com/office/officeart/2005/8/layout/hierarchy2"/>
    <dgm:cxn modelId="{52133075-58C1-B542-9528-DCE272459739}" type="presParOf" srcId="{DF38236C-3E9D-4947-A0C1-8078DB48603F}" destId="{130E74D9-F832-714A-8C5D-72C6FAC21026}" srcOrd="5" destOrd="0" presId="urn:microsoft.com/office/officeart/2005/8/layout/hierarchy2"/>
    <dgm:cxn modelId="{7853F106-E6C2-604F-97C8-47F02EE1B4C8}" type="presParOf" srcId="{130E74D9-F832-714A-8C5D-72C6FAC21026}" destId="{795DF952-F728-0349-9680-90FADFE9E935}" srcOrd="0" destOrd="0" presId="urn:microsoft.com/office/officeart/2005/8/layout/hierarchy2"/>
    <dgm:cxn modelId="{B34FA8DC-2223-4E45-98CC-C0F1D8E35D37}" type="presParOf" srcId="{130E74D9-F832-714A-8C5D-72C6FAC21026}" destId="{CAF2D659-3DC7-6440-A629-BA5AD2A1E79A}" srcOrd="1" destOrd="0" presId="urn:microsoft.com/office/officeart/2005/8/layout/hierarchy2"/>
    <dgm:cxn modelId="{87A04083-E335-6545-92FB-C8094AEAD288}" type="presParOf" srcId="{DF38236C-3E9D-4947-A0C1-8078DB48603F}" destId="{D209F4F5-5C06-7447-8057-7BDC43DA3C08}" srcOrd="6" destOrd="0" presId="urn:microsoft.com/office/officeart/2005/8/layout/hierarchy2"/>
    <dgm:cxn modelId="{2A65E3DC-A963-2C47-938C-2B38E649CBF5}" type="presParOf" srcId="{D209F4F5-5C06-7447-8057-7BDC43DA3C08}" destId="{3FFFBD6D-4558-2C46-9D36-57988AF348B3}" srcOrd="0" destOrd="0" presId="urn:microsoft.com/office/officeart/2005/8/layout/hierarchy2"/>
    <dgm:cxn modelId="{EB402180-9041-8949-9B47-7EAABBC1432A}" type="presParOf" srcId="{DF38236C-3E9D-4947-A0C1-8078DB48603F}" destId="{A9AF302A-E563-F144-968D-76ED3296EE9A}" srcOrd="7" destOrd="0" presId="urn:microsoft.com/office/officeart/2005/8/layout/hierarchy2"/>
    <dgm:cxn modelId="{70DAAC2E-E2EC-0D4F-A5C1-9DAC7E18A432}" type="presParOf" srcId="{A9AF302A-E563-F144-968D-76ED3296EE9A}" destId="{31D6DA56-70F6-6B43-90FD-6EE5FFD9508D}" srcOrd="0" destOrd="0" presId="urn:microsoft.com/office/officeart/2005/8/layout/hierarchy2"/>
    <dgm:cxn modelId="{CC9FB7CC-A097-D541-8059-14911F1CDDBD}" type="presParOf" srcId="{A9AF302A-E563-F144-968D-76ED3296EE9A}" destId="{122198A1-8F85-054B-860B-9E9C406D74E3}" srcOrd="1" destOrd="0" presId="urn:microsoft.com/office/officeart/2005/8/layout/hierarchy2"/>
    <dgm:cxn modelId="{05915FF2-2FF8-F845-8C29-C10024F56A04}" type="presParOf" srcId="{DF38236C-3E9D-4947-A0C1-8078DB48603F}" destId="{745FA087-0007-A24B-A586-2803C3F956D6}" srcOrd="8" destOrd="0" presId="urn:microsoft.com/office/officeart/2005/8/layout/hierarchy2"/>
    <dgm:cxn modelId="{1F91F568-76E1-7E44-ABC1-936447E47D05}" type="presParOf" srcId="{745FA087-0007-A24B-A586-2803C3F956D6}" destId="{D1EDF018-EDEF-C247-B36B-BF417E368A51}" srcOrd="0" destOrd="0" presId="urn:microsoft.com/office/officeart/2005/8/layout/hierarchy2"/>
    <dgm:cxn modelId="{5C7A7289-A815-4F4D-9683-E8B26F1D4453}" type="presParOf" srcId="{DF38236C-3E9D-4947-A0C1-8078DB48603F}" destId="{2BDAF53F-8769-E449-BE4B-AB64A6F1AC55}" srcOrd="9" destOrd="0" presId="urn:microsoft.com/office/officeart/2005/8/layout/hierarchy2"/>
    <dgm:cxn modelId="{F4496061-CC9A-DE45-A52E-8940C10B0296}" type="presParOf" srcId="{2BDAF53F-8769-E449-BE4B-AB64A6F1AC55}" destId="{516F175A-BDF4-2D4C-BC9C-7E50C606E74E}" srcOrd="0" destOrd="0" presId="urn:microsoft.com/office/officeart/2005/8/layout/hierarchy2"/>
    <dgm:cxn modelId="{1B76FC4B-8673-1847-9933-16D499861043}" type="presParOf" srcId="{2BDAF53F-8769-E449-BE4B-AB64A6F1AC55}" destId="{EB68A819-5552-B14C-82B4-DFAF7F335B4D}" srcOrd="1" destOrd="0" presId="urn:microsoft.com/office/officeart/2005/8/layout/hierarchy2"/>
    <dgm:cxn modelId="{4CDA2023-13DA-044D-8036-714A4617E6FF}" type="presParOf" srcId="{603C9B0A-FA3A-C541-9AB1-38C821CD9DAE}" destId="{0FF7FDB5-1645-3D49-B7BD-27D9581D6DC4}" srcOrd="2" destOrd="0" presId="urn:microsoft.com/office/officeart/2005/8/layout/hierarchy2"/>
    <dgm:cxn modelId="{C02539E1-5395-4346-9E32-551A17B46ACA}" type="presParOf" srcId="{0FF7FDB5-1645-3D49-B7BD-27D9581D6DC4}" destId="{77B5791A-CED7-EC4C-885C-4A15DB6107A9}" srcOrd="0" destOrd="0" presId="urn:microsoft.com/office/officeart/2005/8/layout/hierarchy2"/>
    <dgm:cxn modelId="{39B003D3-B44A-5F49-8445-8C66A220B901}" type="presParOf" srcId="{603C9B0A-FA3A-C541-9AB1-38C821CD9DAE}" destId="{D032DEEF-70E2-A047-A65E-5FEF517A5714}" srcOrd="3" destOrd="0" presId="urn:microsoft.com/office/officeart/2005/8/layout/hierarchy2"/>
    <dgm:cxn modelId="{D3FF300D-E56F-6F48-945E-A2FD3C516339}" type="presParOf" srcId="{D032DEEF-70E2-A047-A65E-5FEF517A5714}" destId="{99F51827-E17B-5B43-B56B-B791601F09A1}" srcOrd="0" destOrd="0" presId="urn:microsoft.com/office/officeart/2005/8/layout/hierarchy2"/>
    <dgm:cxn modelId="{CED7A0D0-FCA3-AB45-A664-97358074884F}" type="presParOf" srcId="{D032DEEF-70E2-A047-A65E-5FEF517A5714}" destId="{0B01E06A-8B8A-6B4C-8712-C95D924B1FF2}" srcOrd="1" destOrd="0" presId="urn:microsoft.com/office/officeart/2005/8/layout/hierarchy2"/>
    <dgm:cxn modelId="{4C89AA90-DB6E-A64D-AF6D-5ECE6A42AC8F}" type="presParOf" srcId="{0B01E06A-8B8A-6B4C-8712-C95D924B1FF2}" destId="{33A73A1D-CCCD-1F49-A2CE-D29F2EB3862D}" srcOrd="0" destOrd="0" presId="urn:microsoft.com/office/officeart/2005/8/layout/hierarchy2"/>
    <dgm:cxn modelId="{C625C0B1-E561-8A48-8BB2-A97E168B3AF9}" type="presParOf" srcId="{33A73A1D-CCCD-1F49-A2CE-D29F2EB3862D}" destId="{360DAA23-D71A-5B46-93A5-9FB69B3EEE0B}" srcOrd="0" destOrd="0" presId="urn:microsoft.com/office/officeart/2005/8/layout/hierarchy2"/>
    <dgm:cxn modelId="{AD926126-4FF2-5A4F-951F-8ED11C415E81}" type="presParOf" srcId="{0B01E06A-8B8A-6B4C-8712-C95D924B1FF2}" destId="{2F2543E7-6D7A-F24F-A86B-3433CDED2A1B}" srcOrd="1" destOrd="0" presId="urn:microsoft.com/office/officeart/2005/8/layout/hierarchy2"/>
    <dgm:cxn modelId="{411BCB59-F4B0-3142-8CFC-BA85CCE64DA4}" type="presParOf" srcId="{2F2543E7-6D7A-F24F-A86B-3433CDED2A1B}" destId="{2BF0E215-FEDF-8548-BBCF-161A4035C44D}" srcOrd="0" destOrd="0" presId="urn:microsoft.com/office/officeart/2005/8/layout/hierarchy2"/>
    <dgm:cxn modelId="{A949AF77-F615-B345-BEC4-2751BE5925B1}" type="presParOf" srcId="{2F2543E7-6D7A-F24F-A86B-3433CDED2A1B}" destId="{BC48BC6A-04A3-8D48-B2A4-CD526628C60D}" srcOrd="1" destOrd="0" presId="urn:microsoft.com/office/officeart/2005/8/layout/hierarchy2"/>
    <dgm:cxn modelId="{722FE20D-1188-324D-A971-B87C178CD00F}" type="presParOf" srcId="{0B01E06A-8B8A-6B4C-8712-C95D924B1FF2}" destId="{67F1343C-CC09-8444-B94C-09C53D8C85F4}" srcOrd="2" destOrd="0" presId="urn:microsoft.com/office/officeart/2005/8/layout/hierarchy2"/>
    <dgm:cxn modelId="{76770DD9-068A-2B4C-8D5E-697A43D906AF}" type="presParOf" srcId="{67F1343C-CC09-8444-B94C-09C53D8C85F4}" destId="{8A982673-E7F8-1F45-A433-0B1B1368701C}" srcOrd="0" destOrd="0" presId="urn:microsoft.com/office/officeart/2005/8/layout/hierarchy2"/>
    <dgm:cxn modelId="{151778A9-6AEB-2C48-8373-D7828C7B540E}" type="presParOf" srcId="{0B01E06A-8B8A-6B4C-8712-C95D924B1FF2}" destId="{A7E72A7E-571F-FF42-BB44-3B3496EF3AAF}" srcOrd="3" destOrd="0" presId="urn:microsoft.com/office/officeart/2005/8/layout/hierarchy2"/>
    <dgm:cxn modelId="{AB8F73D3-A721-1B47-B1FA-3A91E10E2444}" type="presParOf" srcId="{A7E72A7E-571F-FF42-BB44-3B3496EF3AAF}" destId="{BF2EA581-EAEE-784C-9DBB-0C42152D7E8E}" srcOrd="0" destOrd="0" presId="urn:microsoft.com/office/officeart/2005/8/layout/hierarchy2"/>
    <dgm:cxn modelId="{DA6F3DC8-039D-7848-B5CC-4A161CDA03C9}" type="presParOf" srcId="{A7E72A7E-571F-FF42-BB44-3B3496EF3AAF}" destId="{9AE80603-F8D9-6249-B648-57A77AC78F5C}" srcOrd="1" destOrd="0" presId="urn:microsoft.com/office/officeart/2005/8/layout/hierarchy2"/>
    <dgm:cxn modelId="{476070B7-0177-2346-868E-023A1BAE6C4E}" type="presParOf" srcId="{603C9B0A-FA3A-C541-9AB1-38C821CD9DAE}" destId="{B14CCBF0-E4C3-4949-9BE9-A322E9A70A01}" srcOrd="4" destOrd="0" presId="urn:microsoft.com/office/officeart/2005/8/layout/hierarchy2"/>
    <dgm:cxn modelId="{0DC8522A-C187-1344-8AE5-E42D9DEF49CD}" type="presParOf" srcId="{B14CCBF0-E4C3-4949-9BE9-A322E9A70A01}" destId="{65F50467-2CC1-4149-8601-47D5A4FAFE58}" srcOrd="0" destOrd="0" presId="urn:microsoft.com/office/officeart/2005/8/layout/hierarchy2"/>
    <dgm:cxn modelId="{F38D3E77-ABD9-ED49-A6E5-45CDBEC8A5E9}" type="presParOf" srcId="{603C9B0A-FA3A-C541-9AB1-38C821CD9DAE}" destId="{3634F3C3-421F-BC4F-9190-1F364D00E281}" srcOrd="5" destOrd="0" presId="urn:microsoft.com/office/officeart/2005/8/layout/hierarchy2"/>
    <dgm:cxn modelId="{1F2D593D-03F6-064A-8876-1B76BD5908CA}" type="presParOf" srcId="{3634F3C3-421F-BC4F-9190-1F364D00E281}" destId="{0A08B5D3-3678-0F45-A9B2-DC3AE91144DF}" srcOrd="0" destOrd="0" presId="urn:microsoft.com/office/officeart/2005/8/layout/hierarchy2"/>
    <dgm:cxn modelId="{7E20E51F-955A-C84D-AC86-BF42FE360C46}" type="presParOf" srcId="{3634F3C3-421F-BC4F-9190-1F364D00E281}" destId="{22E58E40-C782-294B-BDCF-977A3E779FFB}" srcOrd="1" destOrd="0" presId="urn:microsoft.com/office/officeart/2005/8/layout/hierarchy2"/>
    <dgm:cxn modelId="{4CD8C88D-67FE-BC48-8E6E-364E1B88CC95}" type="presParOf" srcId="{22E58E40-C782-294B-BDCF-977A3E779FFB}" destId="{C842C7FD-735B-7747-A701-3DE7C3829BC9}" srcOrd="0" destOrd="0" presId="urn:microsoft.com/office/officeart/2005/8/layout/hierarchy2"/>
    <dgm:cxn modelId="{FA3E3C42-8A74-3C40-B4CB-E453FF7FA5E9}" type="presParOf" srcId="{C842C7FD-735B-7747-A701-3DE7C3829BC9}" destId="{D1783109-C348-2844-AB26-6920A982A7D0}" srcOrd="0" destOrd="0" presId="urn:microsoft.com/office/officeart/2005/8/layout/hierarchy2"/>
    <dgm:cxn modelId="{DCD3B23F-B93C-404C-9FE1-D6E18E4D2B03}" type="presParOf" srcId="{22E58E40-C782-294B-BDCF-977A3E779FFB}" destId="{2CD81FA2-8782-8946-BCFE-04C74A80F87D}" srcOrd="1" destOrd="0" presId="urn:microsoft.com/office/officeart/2005/8/layout/hierarchy2"/>
    <dgm:cxn modelId="{62B7FB24-EBB7-344F-89DE-97A25E39704F}" type="presParOf" srcId="{2CD81FA2-8782-8946-BCFE-04C74A80F87D}" destId="{E6C5B404-ADF8-7F49-9146-54F8CB7C4B6B}" srcOrd="0" destOrd="0" presId="urn:microsoft.com/office/officeart/2005/8/layout/hierarchy2"/>
    <dgm:cxn modelId="{EF05110F-1B80-E14A-B0E7-C62E8057CF67}" type="presParOf" srcId="{2CD81FA2-8782-8946-BCFE-04C74A80F87D}" destId="{2CC67222-7E1A-CC4F-9059-D7B859B77C63}" srcOrd="1" destOrd="0" presId="urn:microsoft.com/office/officeart/2005/8/layout/hierarchy2"/>
    <dgm:cxn modelId="{D39004BD-C38D-B344-A79D-82DDE8BA005A}" type="presParOf" srcId="{22E58E40-C782-294B-BDCF-977A3E779FFB}" destId="{218704E7-6113-C24D-848A-D7E90CA82216}" srcOrd="2" destOrd="0" presId="urn:microsoft.com/office/officeart/2005/8/layout/hierarchy2"/>
    <dgm:cxn modelId="{552DD64F-F15F-F040-B23E-C4D1D505C72B}" type="presParOf" srcId="{218704E7-6113-C24D-848A-D7E90CA82216}" destId="{77BC21D5-CB68-9242-9DA6-B1B4BC28469F}" srcOrd="0" destOrd="0" presId="urn:microsoft.com/office/officeart/2005/8/layout/hierarchy2"/>
    <dgm:cxn modelId="{E16B5D14-0C99-4946-836A-5F723048FA10}" type="presParOf" srcId="{22E58E40-C782-294B-BDCF-977A3E779FFB}" destId="{69C828DD-39E1-444E-B25E-E184E8E080C4}" srcOrd="3" destOrd="0" presId="urn:microsoft.com/office/officeart/2005/8/layout/hierarchy2"/>
    <dgm:cxn modelId="{DBE0C1A3-29E9-6047-92A6-057CA2C95329}" type="presParOf" srcId="{69C828DD-39E1-444E-B25E-E184E8E080C4}" destId="{740BD807-F649-854B-B775-407E92D16FC5}" srcOrd="0" destOrd="0" presId="urn:microsoft.com/office/officeart/2005/8/layout/hierarchy2"/>
    <dgm:cxn modelId="{E35ED6C3-EA68-2C4B-B6D7-E9066B2757B7}" type="presParOf" srcId="{69C828DD-39E1-444E-B25E-E184E8E080C4}" destId="{70174D93-7DF0-A646-BCA2-E623B6C4D893}" srcOrd="1" destOrd="0" presId="urn:microsoft.com/office/officeart/2005/8/layout/hierarchy2"/>
    <dgm:cxn modelId="{587E8750-52D9-524A-9BBC-94A4FDFBE420}" type="presParOf" srcId="{22E58E40-C782-294B-BDCF-977A3E779FFB}" destId="{971FF57E-40F5-8346-A812-6FD1A6E02D6E}" srcOrd="4" destOrd="0" presId="urn:microsoft.com/office/officeart/2005/8/layout/hierarchy2"/>
    <dgm:cxn modelId="{936D3E84-B074-7B4D-B5DD-8DE836F35300}" type="presParOf" srcId="{971FF57E-40F5-8346-A812-6FD1A6E02D6E}" destId="{EDF8F260-7966-7243-ABB1-6A6EEB9EE05C}" srcOrd="0" destOrd="0" presId="urn:microsoft.com/office/officeart/2005/8/layout/hierarchy2"/>
    <dgm:cxn modelId="{3E947A80-0546-204C-AC4E-D55DB50DBCD9}" type="presParOf" srcId="{22E58E40-C782-294B-BDCF-977A3E779FFB}" destId="{05F64422-F059-8545-8684-F042BA462066}" srcOrd="5" destOrd="0" presId="urn:microsoft.com/office/officeart/2005/8/layout/hierarchy2"/>
    <dgm:cxn modelId="{3931540D-7313-CE42-97FF-B0BEF731D00B}" type="presParOf" srcId="{05F64422-F059-8545-8684-F042BA462066}" destId="{ECA5A12E-EF4D-3D46-902E-97C8846DD6DF}" srcOrd="0" destOrd="0" presId="urn:microsoft.com/office/officeart/2005/8/layout/hierarchy2"/>
    <dgm:cxn modelId="{4A79E356-0224-2F4F-8B25-E9D1944BD552}" type="presParOf" srcId="{05F64422-F059-8545-8684-F042BA462066}" destId="{38475357-D709-DF4B-93EF-8201CA3961E2}" srcOrd="1" destOrd="0" presId="urn:microsoft.com/office/officeart/2005/8/layout/hierarchy2"/>
    <dgm:cxn modelId="{CE09A1F3-24F7-D44B-B8F1-E11E1E2125D2}" type="presParOf" srcId="{22E58E40-C782-294B-BDCF-977A3E779FFB}" destId="{9A6F26FC-AF23-2A49-B421-7756ACB62F86}" srcOrd="6" destOrd="0" presId="urn:microsoft.com/office/officeart/2005/8/layout/hierarchy2"/>
    <dgm:cxn modelId="{9876FCB3-7860-BC44-9439-E39DC68D202E}" type="presParOf" srcId="{9A6F26FC-AF23-2A49-B421-7756ACB62F86}" destId="{F583A217-4B4C-024C-A2B2-15711148B2A5}" srcOrd="0" destOrd="0" presId="urn:microsoft.com/office/officeart/2005/8/layout/hierarchy2"/>
    <dgm:cxn modelId="{347D221A-A3D4-094F-8247-2FD6E0A18C25}" type="presParOf" srcId="{22E58E40-C782-294B-BDCF-977A3E779FFB}" destId="{11B6B136-F503-734A-B06F-497C3287FF3B}" srcOrd="7" destOrd="0" presId="urn:microsoft.com/office/officeart/2005/8/layout/hierarchy2"/>
    <dgm:cxn modelId="{712337A4-B743-7046-BDE3-9748E9295187}" type="presParOf" srcId="{11B6B136-F503-734A-B06F-497C3287FF3B}" destId="{38F8B502-E784-3143-83B4-70DA89AEBB20}" srcOrd="0" destOrd="0" presId="urn:microsoft.com/office/officeart/2005/8/layout/hierarchy2"/>
    <dgm:cxn modelId="{F20CA795-48D8-6547-BB4A-CE0E4EE83E9D}" type="presParOf" srcId="{11B6B136-F503-734A-B06F-497C3287FF3B}" destId="{5BAAC10F-1E44-5742-A3FA-04C3A490458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353F6-0B0D-F740-B9B6-178AD88D6862}" type="doc">
      <dgm:prSet loTypeId="urn:microsoft.com/office/officeart/2005/8/layout/hierarchy2" loCatId="" qsTypeId="urn:microsoft.com/office/officeart/2005/8/quickstyle/simple3" qsCatId="simple" csTypeId="urn:microsoft.com/office/officeart/2005/8/colors/accent3_3" csCatId="accent3" phldr="1"/>
      <dgm:spPr/>
      <dgm:t>
        <a:bodyPr/>
        <a:lstStyle/>
        <a:p>
          <a:endParaRPr lang="en-US"/>
        </a:p>
      </dgm:t>
    </dgm:pt>
    <dgm:pt modelId="{041B206A-5344-EF4B-9E75-646E14DF5320}">
      <dgm:prSet phldrT="[Text]"/>
      <dgm:spPr/>
      <dgm:t>
        <a:bodyPr/>
        <a:lstStyle/>
        <a:p>
          <a:r>
            <a:rPr lang="en-US" dirty="0">
              <a:latin typeface="Candara" panose="020E0502030303020204" pitchFamily="34" charset="0"/>
            </a:rPr>
            <a:t>Governmental Financial Reporting</a:t>
          </a:r>
        </a:p>
      </dgm:t>
    </dgm:pt>
    <dgm:pt modelId="{717CBC3F-32AF-B344-8514-59E4C7072ED4}" type="parTrans" cxnId="{B472407A-93CD-A049-80AC-9407F9EBF18B}">
      <dgm:prSet/>
      <dgm:spPr/>
      <dgm:t>
        <a:bodyPr/>
        <a:lstStyle/>
        <a:p>
          <a:endParaRPr lang="en-US">
            <a:latin typeface="Candara" panose="020E0502030303020204" pitchFamily="34" charset="0"/>
          </a:endParaRPr>
        </a:p>
      </dgm:t>
    </dgm:pt>
    <dgm:pt modelId="{3DE94356-9374-DB42-BBE1-D5A8E0F25D3B}" type="sibTrans" cxnId="{B472407A-93CD-A049-80AC-9407F9EBF18B}">
      <dgm:prSet/>
      <dgm:spPr/>
      <dgm:t>
        <a:bodyPr/>
        <a:lstStyle/>
        <a:p>
          <a:endParaRPr lang="en-US">
            <a:latin typeface="Candara" panose="020E0502030303020204" pitchFamily="34" charset="0"/>
          </a:endParaRPr>
        </a:p>
      </dgm:t>
    </dgm:pt>
    <dgm:pt modelId="{F34B46F1-C11F-2447-8484-63A9901B5A9C}">
      <dgm:prSet phldrT="[Text]"/>
      <dgm:spPr/>
      <dgm:t>
        <a:bodyPr/>
        <a:lstStyle/>
        <a:p>
          <a:r>
            <a:rPr lang="en-US" dirty="0">
              <a:latin typeface="Candara" panose="020E0502030303020204" pitchFamily="34" charset="0"/>
            </a:rPr>
            <a:t>Management’s Discussion &amp; Analysis (MD&amp;A)</a:t>
          </a:r>
        </a:p>
      </dgm:t>
    </dgm:pt>
    <dgm:pt modelId="{DE0ED8BD-0E7D-8344-86FA-E7F25A06A80E}" type="parTrans" cxnId="{7BC86376-383F-FA47-A471-BD298CD762D4}">
      <dgm:prSet/>
      <dgm:spPr/>
      <dgm:t>
        <a:bodyPr/>
        <a:lstStyle/>
        <a:p>
          <a:endParaRPr lang="en-US">
            <a:latin typeface="Candara" panose="020E0502030303020204" pitchFamily="34" charset="0"/>
          </a:endParaRPr>
        </a:p>
      </dgm:t>
    </dgm:pt>
    <dgm:pt modelId="{CE4BED4C-C4BC-D54A-89CB-586960F92232}" type="sibTrans" cxnId="{7BC86376-383F-FA47-A471-BD298CD762D4}">
      <dgm:prSet/>
      <dgm:spPr/>
      <dgm:t>
        <a:bodyPr/>
        <a:lstStyle/>
        <a:p>
          <a:endParaRPr lang="en-US">
            <a:latin typeface="Candara" panose="020E0502030303020204" pitchFamily="34" charset="0"/>
          </a:endParaRPr>
        </a:p>
      </dgm:t>
    </dgm:pt>
    <dgm:pt modelId="{584D55A2-19D9-954F-B830-20396AF466B1}">
      <dgm:prSet phldrT="[Text]"/>
      <dgm:spPr/>
      <dgm:t>
        <a:bodyPr/>
        <a:lstStyle/>
        <a:p>
          <a:r>
            <a:rPr lang="en-US" dirty="0">
              <a:latin typeface="Candara" panose="020E0502030303020204" pitchFamily="34" charset="0"/>
            </a:rPr>
            <a:t>Required Supplementary Information (RSI)</a:t>
          </a:r>
        </a:p>
      </dgm:t>
    </dgm:pt>
    <dgm:pt modelId="{3222D38F-158D-A34C-9E93-616C34A483F7}" type="parTrans" cxnId="{F8491C68-BC10-804F-B09E-D10D0ACD893D}">
      <dgm:prSet/>
      <dgm:spPr/>
      <dgm:t>
        <a:bodyPr/>
        <a:lstStyle/>
        <a:p>
          <a:endParaRPr lang="en-US">
            <a:latin typeface="Candara" panose="020E0502030303020204" pitchFamily="34" charset="0"/>
          </a:endParaRPr>
        </a:p>
      </dgm:t>
    </dgm:pt>
    <dgm:pt modelId="{48A48FDD-9707-0E48-8635-C166CC4A5458}" type="sibTrans" cxnId="{F8491C68-BC10-804F-B09E-D10D0ACD893D}">
      <dgm:prSet/>
      <dgm:spPr/>
      <dgm:t>
        <a:bodyPr/>
        <a:lstStyle/>
        <a:p>
          <a:endParaRPr lang="en-US">
            <a:latin typeface="Candara" panose="020E0502030303020204" pitchFamily="34" charset="0"/>
          </a:endParaRPr>
        </a:p>
      </dgm:t>
    </dgm:pt>
    <dgm:pt modelId="{242D20D5-C29C-1249-AAB9-2CDE3085647C}">
      <dgm:prSet phldrT="[Text]"/>
      <dgm:spPr/>
      <dgm:t>
        <a:bodyPr/>
        <a:lstStyle/>
        <a:p>
          <a:r>
            <a:rPr lang="en-US" dirty="0">
              <a:latin typeface="Candara" panose="020E0502030303020204" pitchFamily="34" charset="0"/>
            </a:rPr>
            <a:t>Basic Financial Statements (BFS)</a:t>
          </a:r>
        </a:p>
      </dgm:t>
    </dgm:pt>
    <dgm:pt modelId="{B77785AB-8ECE-A443-8F77-5D771499E18E}" type="parTrans" cxnId="{D726CCC1-3E00-B64A-8165-BFE397B4A41C}">
      <dgm:prSet/>
      <dgm:spPr/>
      <dgm:t>
        <a:bodyPr/>
        <a:lstStyle/>
        <a:p>
          <a:endParaRPr lang="en-US">
            <a:latin typeface="Candara" panose="020E0502030303020204" pitchFamily="34" charset="0"/>
          </a:endParaRPr>
        </a:p>
      </dgm:t>
    </dgm:pt>
    <dgm:pt modelId="{C7E0AD4A-1C39-824C-9914-4ED59D2AA5DF}" type="sibTrans" cxnId="{D726CCC1-3E00-B64A-8165-BFE397B4A41C}">
      <dgm:prSet/>
      <dgm:spPr/>
      <dgm:t>
        <a:bodyPr/>
        <a:lstStyle/>
        <a:p>
          <a:endParaRPr lang="en-US">
            <a:latin typeface="Candara" panose="020E0502030303020204" pitchFamily="34" charset="0"/>
          </a:endParaRPr>
        </a:p>
      </dgm:t>
    </dgm:pt>
    <dgm:pt modelId="{226D3751-E07E-B84D-AC09-2C52D3C5F8D3}">
      <dgm:prSet/>
      <dgm:spPr/>
      <dgm:t>
        <a:bodyPr/>
        <a:lstStyle/>
        <a:p>
          <a:r>
            <a:rPr lang="en-US" dirty="0">
              <a:latin typeface="Candara" panose="020E0502030303020204" pitchFamily="34" charset="0"/>
            </a:rPr>
            <a:t>Government-Wide Financial Statements</a:t>
          </a:r>
        </a:p>
      </dgm:t>
    </dgm:pt>
    <dgm:pt modelId="{47737830-5A65-AE45-BF9F-339817FD2C0B}" type="parTrans" cxnId="{CE15B577-AC4D-FD4D-BE66-44E1FB63B534}">
      <dgm:prSet/>
      <dgm:spPr/>
      <dgm:t>
        <a:bodyPr/>
        <a:lstStyle/>
        <a:p>
          <a:endParaRPr lang="en-US">
            <a:latin typeface="Candara" panose="020E0502030303020204" pitchFamily="34" charset="0"/>
          </a:endParaRPr>
        </a:p>
      </dgm:t>
    </dgm:pt>
    <dgm:pt modelId="{FE2BFE8C-5352-3842-B215-195C168AD67D}" type="sibTrans" cxnId="{CE15B577-AC4D-FD4D-BE66-44E1FB63B534}">
      <dgm:prSet/>
      <dgm:spPr/>
      <dgm:t>
        <a:bodyPr/>
        <a:lstStyle/>
        <a:p>
          <a:endParaRPr lang="en-US">
            <a:latin typeface="Candara" panose="020E0502030303020204" pitchFamily="34" charset="0"/>
          </a:endParaRPr>
        </a:p>
      </dgm:t>
    </dgm:pt>
    <dgm:pt modelId="{3EB5B0F0-DC9B-6B46-8672-27B4396E0ADC}">
      <dgm:prSet/>
      <dgm:spPr/>
      <dgm:t>
        <a:bodyPr/>
        <a:lstStyle/>
        <a:p>
          <a:r>
            <a:rPr lang="en-US" dirty="0">
              <a:latin typeface="Candara" panose="020E0502030303020204" pitchFamily="34" charset="0"/>
            </a:rPr>
            <a:t>Fund Financial Statements</a:t>
          </a:r>
        </a:p>
      </dgm:t>
    </dgm:pt>
    <dgm:pt modelId="{F2EB61F0-38C6-DF48-9533-D55CBE22E2A2}" type="parTrans" cxnId="{4AE13A9E-AB6C-3C47-AFB1-82F5397C75DB}">
      <dgm:prSet/>
      <dgm:spPr/>
      <dgm:t>
        <a:bodyPr/>
        <a:lstStyle/>
        <a:p>
          <a:endParaRPr lang="en-US">
            <a:latin typeface="Candara" panose="020E0502030303020204" pitchFamily="34" charset="0"/>
          </a:endParaRPr>
        </a:p>
      </dgm:t>
    </dgm:pt>
    <dgm:pt modelId="{A413A60E-9636-ED43-8959-090D6F32D6DD}" type="sibTrans" cxnId="{4AE13A9E-AB6C-3C47-AFB1-82F5397C75DB}">
      <dgm:prSet/>
      <dgm:spPr/>
      <dgm:t>
        <a:bodyPr/>
        <a:lstStyle/>
        <a:p>
          <a:endParaRPr lang="en-US">
            <a:latin typeface="Candara" panose="020E0502030303020204" pitchFamily="34" charset="0"/>
          </a:endParaRPr>
        </a:p>
      </dgm:t>
    </dgm:pt>
    <dgm:pt modelId="{3637957C-0476-4945-B790-284FF3074FCE}">
      <dgm:prSet/>
      <dgm:spPr/>
      <dgm:t>
        <a:bodyPr/>
        <a:lstStyle/>
        <a:p>
          <a:r>
            <a:rPr lang="en-US" dirty="0">
              <a:latin typeface="Candara" panose="020E0502030303020204" pitchFamily="34" charset="0"/>
            </a:rPr>
            <a:t>Notes to the financial statements</a:t>
          </a:r>
        </a:p>
      </dgm:t>
    </dgm:pt>
    <dgm:pt modelId="{788344F4-88CB-2F4E-AEE9-AE1ED284E0A3}" type="parTrans" cxnId="{CF7A461A-2780-F143-8DB8-05115AACB537}">
      <dgm:prSet/>
      <dgm:spPr/>
      <dgm:t>
        <a:bodyPr/>
        <a:lstStyle/>
        <a:p>
          <a:endParaRPr lang="en-US">
            <a:latin typeface="Candara" panose="020E0502030303020204" pitchFamily="34" charset="0"/>
          </a:endParaRPr>
        </a:p>
      </dgm:t>
    </dgm:pt>
    <dgm:pt modelId="{FCEFD744-4C04-5F46-86EC-58B869CF87C5}" type="sibTrans" cxnId="{CF7A461A-2780-F143-8DB8-05115AACB537}">
      <dgm:prSet/>
      <dgm:spPr/>
      <dgm:t>
        <a:bodyPr/>
        <a:lstStyle/>
        <a:p>
          <a:endParaRPr lang="en-US">
            <a:latin typeface="Candara" panose="020E0502030303020204" pitchFamily="34" charset="0"/>
          </a:endParaRPr>
        </a:p>
      </dgm:t>
    </dgm:pt>
    <dgm:pt modelId="{6BB843A8-3F88-8D47-82BC-F23A3DD42E45}">
      <dgm:prSet/>
      <dgm:spPr/>
      <dgm:t>
        <a:bodyPr/>
        <a:lstStyle/>
        <a:p>
          <a:r>
            <a:rPr lang="en-US" dirty="0">
              <a:latin typeface="Candara" panose="020E0502030303020204" pitchFamily="34" charset="0"/>
            </a:rPr>
            <a:t>Statement of Net Position</a:t>
          </a:r>
        </a:p>
      </dgm:t>
    </dgm:pt>
    <dgm:pt modelId="{7397EA00-C18C-FB46-9AF8-28E1D4135514}" type="parTrans" cxnId="{3E2910CE-66F4-1C44-B6C4-E300BE01EC47}">
      <dgm:prSet/>
      <dgm:spPr/>
      <dgm:t>
        <a:bodyPr/>
        <a:lstStyle/>
        <a:p>
          <a:endParaRPr lang="en-US">
            <a:latin typeface="Candara" panose="020E0502030303020204" pitchFamily="34" charset="0"/>
          </a:endParaRPr>
        </a:p>
      </dgm:t>
    </dgm:pt>
    <dgm:pt modelId="{30DD49F9-615E-1445-A50C-3B9E10EF0DB5}" type="sibTrans" cxnId="{3E2910CE-66F4-1C44-B6C4-E300BE01EC47}">
      <dgm:prSet/>
      <dgm:spPr/>
      <dgm:t>
        <a:bodyPr/>
        <a:lstStyle/>
        <a:p>
          <a:endParaRPr lang="en-US">
            <a:latin typeface="Candara" panose="020E0502030303020204" pitchFamily="34" charset="0"/>
          </a:endParaRPr>
        </a:p>
      </dgm:t>
    </dgm:pt>
    <dgm:pt modelId="{007AD660-DA28-3940-8EC3-49F076AD27A2}">
      <dgm:prSet/>
      <dgm:spPr/>
      <dgm:t>
        <a:bodyPr/>
        <a:lstStyle/>
        <a:p>
          <a:r>
            <a:rPr lang="en-US" dirty="0">
              <a:latin typeface="Candara" panose="020E0502030303020204" pitchFamily="34" charset="0"/>
            </a:rPr>
            <a:t>Statement of Activities</a:t>
          </a:r>
        </a:p>
      </dgm:t>
    </dgm:pt>
    <dgm:pt modelId="{DC74547E-7BDC-C849-BBB9-3B740CDA8392}" type="parTrans" cxnId="{BCD0D98D-14A4-824D-9794-685E68927337}">
      <dgm:prSet/>
      <dgm:spPr/>
      <dgm:t>
        <a:bodyPr/>
        <a:lstStyle/>
        <a:p>
          <a:endParaRPr lang="en-US">
            <a:latin typeface="Candara" panose="020E0502030303020204" pitchFamily="34" charset="0"/>
          </a:endParaRPr>
        </a:p>
      </dgm:t>
    </dgm:pt>
    <dgm:pt modelId="{3A70F53C-04B9-5F48-A512-E8989929681A}" type="sibTrans" cxnId="{BCD0D98D-14A4-824D-9794-685E68927337}">
      <dgm:prSet/>
      <dgm:spPr/>
      <dgm:t>
        <a:bodyPr/>
        <a:lstStyle/>
        <a:p>
          <a:endParaRPr lang="en-US">
            <a:latin typeface="Candara" panose="020E0502030303020204" pitchFamily="34" charset="0"/>
          </a:endParaRPr>
        </a:p>
      </dgm:t>
    </dgm:pt>
    <dgm:pt modelId="{CCB8F0B7-F89B-1445-9266-D9F9044F91FF}" type="pres">
      <dgm:prSet presAssocID="{A3E353F6-0B0D-F740-B9B6-178AD88D6862}" presName="diagram" presStyleCnt="0">
        <dgm:presLayoutVars>
          <dgm:chPref val="1"/>
          <dgm:dir/>
          <dgm:animOne val="branch"/>
          <dgm:animLvl val="lvl"/>
          <dgm:resizeHandles val="exact"/>
        </dgm:presLayoutVars>
      </dgm:prSet>
      <dgm:spPr/>
    </dgm:pt>
    <dgm:pt modelId="{DFA3BBDE-C4CE-6149-9575-856C342AB190}" type="pres">
      <dgm:prSet presAssocID="{041B206A-5344-EF4B-9E75-646E14DF5320}" presName="root1" presStyleCnt="0"/>
      <dgm:spPr/>
    </dgm:pt>
    <dgm:pt modelId="{1255D8D1-A3EF-694B-B0C4-930CBE49A7F5}" type="pres">
      <dgm:prSet presAssocID="{041B206A-5344-EF4B-9E75-646E14DF5320}" presName="LevelOneTextNode" presStyleLbl="node0" presStyleIdx="0" presStyleCnt="1">
        <dgm:presLayoutVars>
          <dgm:chPref val="3"/>
        </dgm:presLayoutVars>
      </dgm:prSet>
      <dgm:spPr/>
    </dgm:pt>
    <dgm:pt modelId="{AE92B7FB-043F-884D-9E92-5ADCF0BCEFEA}" type="pres">
      <dgm:prSet presAssocID="{041B206A-5344-EF4B-9E75-646E14DF5320}" presName="level2hierChild" presStyleCnt="0"/>
      <dgm:spPr/>
    </dgm:pt>
    <dgm:pt modelId="{98F16164-9317-C44E-9B29-1B487C9A739E}" type="pres">
      <dgm:prSet presAssocID="{DE0ED8BD-0E7D-8344-86FA-E7F25A06A80E}" presName="conn2-1" presStyleLbl="parChTrans1D2" presStyleIdx="0" presStyleCnt="3"/>
      <dgm:spPr/>
    </dgm:pt>
    <dgm:pt modelId="{C91C8DB8-DA29-234C-8ED6-AF1A83168739}" type="pres">
      <dgm:prSet presAssocID="{DE0ED8BD-0E7D-8344-86FA-E7F25A06A80E}" presName="connTx" presStyleLbl="parChTrans1D2" presStyleIdx="0" presStyleCnt="3"/>
      <dgm:spPr/>
    </dgm:pt>
    <dgm:pt modelId="{273CD27D-6EE8-924E-A55B-DCBB79F04F3A}" type="pres">
      <dgm:prSet presAssocID="{F34B46F1-C11F-2447-8484-63A9901B5A9C}" presName="root2" presStyleCnt="0"/>
      <dgm:spPr/>
    </dgm:pt>
    <dgm:pt modelId="{B334D82B-3045-294C-ACEA-4CA20EA846F4}" type="pres">
      <dgm:prSet presAssocID="{F34B46F1-C11F-2447-8484-63A9901B5A9C}" presName="LevelTwoTextNode" presStyleLbl="node2" presStyleIdx="0" presStyleCnt="3" custLinFactNeighborX="-1711" custLinFactNeighborY="-73573">
        <dgm:presLayoutVars>
          <dgm:chPref val="3"/>
        </dgm:presLayoutVars>
      </dgm:prSet>
      <dgm:spPr/>
    </dgm:pt>
    <dgm:pt modelId="{A00CBA64-2F63-6B43-95E2-ED1229E78645}" type="pres">
      <dgm:prSet presAssocID="{F34B46F1-C11F-2447-8484-63A9901B5A9C}" presName="level3hierChild" presStyleCnt="0"/>
      <dgm:spPr/>
    </dgm:pt>
    <dgm:pt modelId="{B25D7F8C-A427-5346-BFA2-DFCFAB2AF9E7}" type="pres">
      <dgm:prSet presAssocID="{B77785AB-8ECE-A443-8F77-5D771499E18E}" presName="conn2-1" presStyleLbl="parChTrans1D2" presStyleIdx="1" presStyleCnt="3"/>
      <dgm:spPr/>
    </dgm:pt>
    <dgm:pt modelId="{540AF089-051A-0247-8394-970D3BE49EBC}" type="pres">
      <dgm:prSet presAssocID="{B77785AB-8ECE-A443-8F77-5D771499E18E}" presName="connTx" presStyleLbl="parChTrans1D2" presStyleIdx="1" presStyleCnt="3"/>
      <dgm:spPr/>
    </dgm:pt>
    <dgm:pt modelId="{BDC2FB6D-BC31-2D42-9F94-1F635DE16609}" type="pres">
      <dgm:prSet presAssocID="{242D20D5-C29C-1249-AAB9-2CDE3085647C}" presName="root2" presStyleCnt="0"/>
      <dgm:spPr/>
    </dgm:pt>
    <dgm:pt modelId="{258A3214-A03A-0747-90B7-BDD22A913ED4}" type="pres">
      <dgm:prSet presAssocID="{242D20D5-C29C-1249-AAB9-2CDE3085647C}" presName="LevelTwoTextNode" presStyleLbl="node2" presStyleIdx="1" presStyleCnt="3">
        <dgm:presLayoutVars>
          <dgm:chPref val="3"/>
        </dgm:presLayoutVars>
      </dgm:prSet>
      <dgm:spPr/>
    </dgm:pt>
    <dgm:pt modelId="{636EC724-20E9-014B-B207-77C2A187FB2A}" type="pres">
      <dgm:prSet presAssocID="{242D20D5-C29C-1249-AAB9-2CDE3085647C}" presName="level3hierChild" presStyleCnt="0"/>
      <dgm:spPr/>
    </dgm:pt>
    <dgm:pt modelId="{5DAA81DF-AC66-AA4D-9479-44EB2284B7D0}" type="pres">
      <dgm:prSet presAssocID="{47737830-5A65-AE45-BF9F-339817FD2C0B}" presName="conn2-1" presStyleLbl="parChTrans1D3" presStyleIdx="0" presStyleCnt="3"/>
      <dgm:spPr/>
    </dgm:pt>
    <dgm:pt modelId="{647FECD0-9175-0A44-B034-CC29D1070EA5}" type="pres">
      <dgm:prSet presAssocID="{47737830-5A65-AE45-BF9F-339817FD2C0B}" presName="connTx" presStyleLbl="parChTrans1D3" presStyleIdx="0" presStyleCnt="3"/>
      <dgm:spPr/>
    </dgm:pt>
    <dgm:pt modelId="{BC1898E3-E005-6547-BCFB-AE434A40965B}" type="pres">
      <dgm:prSet presAssocID="{226D3751-E07E-B84D-AC09-2C52D3C5F8D3}" presName="root2" presStyleCnt="0"/>
      <dgm:spPr/>
    </dgm:pt>
    <dgm:pt modelId="{6D37FF26-6A07-6547-A116-5F7EECC89483}" type="pres">
      <dgm:prSet presAssocID="{226D3751-E07E-B84D-AC09-2C52D3C5F8D3}" presName="LevelTwoTextNode" presStyleLbl="node3" presStyleIdx="0" presStyleCnt="3">
        <dgm:presLayoutVars>
          <dgm:chPref val="3"/>
        </dgm:presLayoutVars>
      </dgm:prSet>
      <dgm:spPr/>
    </dgm:pt>
    <dgm:pt modelId="{53AB605E-D23E-F445-A03B-050DB19755F8}" type="pres">
      <dgm:prSet presAssocID="{226D3751-E07E-B84D-AC09-2C52D3C5F8D3}" presName="level3hierChild" presStyleCnt="0"/>
      <dgm:spPr/>
    </dgm:pt>
    <dgm:pt modelId="{228C0E32-6AD2-C24E-97E9-88D6D474EA8F}" type="pres">
      <dgm:prSet presAssocID="{7397EA00-C18C-FB46-9AF8-28E1D4135514}" presName="conn2-1" presStyleLbl="parChTrans1D4" presStyleIdx="0" presStyleCnt="2"/>
      <dgm:spPr/>
    </dgm:pt>
    <dgm:pt modelId="{68030F72-7D47-1C43-B89D-6B5B51FCC539}" type="pres">
      <dgm:prSet presAssocID="{7397EA00-C18C-FB46-9AF8-28E1D4135514}" presName="connTx" presStyleLbl="parChTrans1D4" presStyleIdx="0" presStyleCnt="2"/>
      <dgm:spPr/>
    </dgm:pt>
    <dgm:pt modelId="{AD29817B-5AD8-A14E-B496-A2EFC081BBEF}" type="pres">
      <dgm:prSet presAssocID="{6BB843A8-3F88-8D47-82BC-F23A3DD42E45}" presName="root2" presStyleCnt="0"/>
      <dgm:spPr/>
    </dgm:pt>
    <dgm:pt modelId="{7BA0AA7F-E6B5-DB4E-A06B-75EF54BF7154}" type="pres">
      <dgm:prSet presAssocID="{6BB843A8-3F88-8D47-82BC-F23A3DD42E45}" presName="LevelTwoTextNode" presStyleLbl="node4" presStyleIdx="0" presStyleCnt="2">
        <dgm:presLayoutVars>
          <dgm:chPref val="3"/>
        </dgm:presLayoutVars>
      </dgm:prSet>
      <dgm:spPr/>
    </dgm:pt>
    <dgm:pt modelId="{3C95F265-8A28-F846-87B2-40C50F93844A}" type="pres">
      <dgm:prSet presAssocID="{6BB843A8-3F88-8D47-82BC-F23A3DD42E45}" presName="level3hierChild" presStyleCnt="0"/>
      <dgm:spPr/>
    </dgm:pt>
    <dgm:pt modelId="{31908B51-2FB9-AC46-9A5C-19A1455CD8CC}" type="pres">
      <dgm:prSet presAssocID="{DC74547E-7BDC-C849-BBB9-3B740CDA8392}" presName="conn2-1" presStyleLbl="parChTrans1D4" presStyleIdx="1" presStyleCnt="2"/>
      <dgm:spPr/>
    </dgm:pt>
    <dgm:pt modelId="{5E5A4EBA-331E-324E-97E1-252FDF9A02B7}" type="pres">
      <dgm:prSet presAssocID="{DC74547E-7BDC-C849-BBB9-3B740CDA8392}" presName="connTx" presStyleLbl="parChTrans1D4" presStyleIdx="1" presStyleCnt="2"/>
      <dgm:spPr/>
    </dgm:pt>
    <dgm:pt modelId="{32B7C730-FDE0-5245-BE32-EB8A8E1CDD11}" type="pres">
      <dgm:prSet presAssocID="{007AD660-DA28-3940-8EC3-49F076AD27A2}" presName="root2" presStyleCnt="0"/>
      <dgm:spPr/>
    </dgm:pt>
    <dgm:pt modelId="{4690FDF3-7039-D347-9FDC-247C0C9ACB26}" type="pres">
      <dgm:prSet presAssocID="{007AD660-DA28-3940-8EC3-49F076AD27A2}" presName="LevelTwoTextNode" presStyleLbl="node4" presStyleIdx="1" presStyleCnt="2">
        <dgm:presLayoutVars>
          <dgm:chPref val="3"/>
        </dgm:presLayoutVars>
      </dgm:prSet>
      <dgm:spPr/>
    </dgm:pt>
    <dgm:pt modelId="{0703369D-EB7A-8247-BA77-7113A53EF323}" type="pres">
      <dgm:prSet presAssocID="{007AD660-DA28-3940-8EC3-49F076AD27A2}" presName="level3hierChild" presStyleCnt="0"/>
      <dgm:spPr/>
    </dgm:pt>
    <dgm:pt modelId="{CE77D3A2-83BD-7E42-BFE8-D12F10C40083}" type="pres">
      <dgm:prSet presAssocID="{F2EB61F0-38C6-DF48-9533-D55CBE22E2A2}" presName="conn2-1" presStyleLbl="parChTrans1D3" presStyleIdx="1" presStyleCnt="3"/>
      <dgm:spPr/>
    </dgm:pt>
    <dgm:pt modelId="{BFC13F90-1B51-214C-A36D-8C974D9F4D24}" type="pres">
      <dgm:prSet presAssocID="{F2EB61F0-38C6-DF48-9533-D55CBE22E2A2}" presName="connTx" presStyleLbl="parChTrans1D3" presStyleIdx="1" presStyleCnt="3"/>
      <dgm:spPr/>
    </dgm:pt>
    <dgm:pt modelId="{D32D077D-D386-8148-8CEC-B44C0CDB99D9}" type="pres">
      <dgm:prSet presAssocID="{3EB5B0F0-DC9B-6B46-8672-27B4396E0ADC}" presName="root2" presStyleCnt="0"/>
      <dgm:spPr/>
    </dgm:pt>
    <dgm:pt modelId="{56AACB7E-92DE-A64C-8401-A6ECCFDE9140}" type="pres">
      <dgm:prSet presAssocID="{3EB5B0F0-DC9B-6B46-8672-27B4396E0ADC}" presName="LevelTwoTextNode" presStyleLbl="node3" presStyleIdx="1" presStyleCnt="3">
        <dgm:presLayoutVars>
          <dgm:chPref val="3"/>
        </dgm:presLayoutVars>
      </dgm:prSet>
      <dgm:spPr/>
    </dgm:pt>
    <dgm:pt modelId="{055A0B23-A0CB-2245-B45E-34E1D661F66C}" type="pres">
      <dgm:prSet presAssocID="{3EB5B0F0-DC9B-6B46-8672-27B4396E0ADC}" presName="level3hierChild" presStyleCnt="0"/>
      <dgm:spPr/>
    </dgm:pt>
    <dgm:pt modelId="{5F028F52-8D76-FB4C-B3D7-1E54B0CB0FA1}" type="pres">
      <dgm:prSet presAssocID="{788344F4-88CB-2F4E-AEE9-AE1ED284E0A3}" presName="conn2-1" presStyleLbl="parChTrans1D3" presStyleIdx="2" presStyleCnt="3"/>
      <dgm:spPr/>
    </dgm:pt>
    <dgm:pt modelId="{904DEB5E-4C08-624F-A184-2C2D94875D2D}" type="pres">
      <dgm:prSet presAssocID="{788344F4-88CB-2F4E-AEE9-AE1ED284E0A3}" presName="connTx" presStyleLbl="parChTrans1D3" presStyleIdx="2" presStyleCnt="3"/>
      <dgm:spPr/>
    </dgm:pt>
    <dgm:pt modelId="{C2A67FFA-4EC8-A64A-A348-8838771B7785}" type="pres">
      <dgm:prSet presAssocID="{3637957C-0476-4945-B790-284FF3074FCE}" presName="root2" presStyleCnt="0"/>
      <dgm:spPr/>
    </dgm:pt>
    <dgm:pt modelId="{51A607F6-60B8-174E-9A23-2031A6689230}" type="pres">
      <dgm:prSet presAssocID="{3637957C-0476-4945-B790-284FF3074FCE}" presName="LevelTwoTextNode" presStyleLbl="node3" presStyleIdx="2" presStyleCnt="3">
        <dgm:presLayoutVars>
          <dgm:chPref val="3"/>
        </dgm:presLayoutVars>
      </dgm:prSet>
      <dgm:spPr/>
    </dgm:pt>
    <dgm:pt modelId="{F947520A-AA2A-7342-93C6-986F0192176C}" type="pres">
      <dgm:prSet presAssocID="{3637957C-0476-4945-B790-284FF3074FCE}" presName="level3hierChild" presStyleCnt="0"/>
      <dgm:spPr/>
    </dgm:pt>
    <dgm:pt modelId="{8D225F8C-2487-454C-8ABC-2718008D43FB}" type="pres">
      <dgm:prSet presAssocID="{3222D38F-158D-A34C-9E93-616C34A483F7}" presName="conn2-1" presStyleLbl="parChTrans1D2" presStyleIdx="2" presStyleCnt="3"/>
      <dgm:spPr/>
    </dgm:pt>
    <dgm:pt modelId="{9C1D4763-4626-DD43-80BE-59A808159F3C}" type="pres">
      <dgm:prSet presAssocID="{3222D38F-158D-A34C-9E93-616C34A483F7}" presName="connTx" presStyleLbl="parChTrans1D2" presStyleIdx="2" presStyleCnt="3"/>
      <dgm:spPr/>
    </dgm:pt>
    <dgm:pt modelId="{AFC61FF5-D202-F848-873B-22797AA5869C}" type="pres">
      <dgm:prSet presAssocID="{584D55A2-19D9-954F-B830-20396AF466B1}" presName="root2" presStyleCnt="0"/>
      <dgm:spPr/>
    </dgm:pt>
    <dgm:pt modelId="{0DF1D9B3-BDDA-D74B-8AAA-4A986168FFE9}" type="pres">
      <dgm:prSet presAssocID="{584D55A2-19D9-954F-B830-20396AF466B1}" presName="LevelTwoTextNode" presStyleLbl="node2" presStyleIdx="2" presStyleCnt="3" custLinFactNeighborY="65018">
        <dgm:presLayoutVars>
          <dgm:chPref val="3"/>
        </dgm:presLayoutVars>
      </dgm:prSet>
      <dgm:spPr/>
    </dgm:pt>
    <dgm:pt modelId="{E28927B5-1E4B-AA48-9588-B691EB166341}" type="pres">
      <dgm:prSet presAssocID="{584D55A2-19D9-954F-B830-20396AF466B1}" presName="level3hierChild" presStyleCnt="0"/>
      <dgm:spPr/>
    </dgm:pt>
  </dgm:ptLst>
  <dgm:cxnLst>
    <dgm:cxn modelId="{3023A30C-55E0-7A45-8789-9CC3C3AF47F6}" type="presOf" srcId="{3222D38F-158D-A34C-9E93-616C34A483F7}" destId="{9C1D4763-4626-DD43-80BE-59A808159F3C}" srcOrd="1" destOrd="0" presId="urn:microsoft.com/office/officeart/2005/8/layout/hierarchy2"/>
    <dgm:cxn modelId="{1DE2D418-8A35-F343-B139-B5DE1641E85C}" type="presOf" srcId="{B77785AB-8ECE-A443-8F77-5D771499E18E}" destId="{540AF089-051A-0247-8394-970D3BE49EBC}" srcOrd="1" destOrd="0" presId="urn:microsoft.com/office/officeart/2005/8/layout/hierarchy2"/>
    <dgm:cxn modelId="{CF7A461A-2780-F143-8DB8-05115AACB537}" srcId="{242D20D5-C29C-1249-AAB9-2CDE3085647C}" destId="{3637957C-0476-4945-B790-284FF3074FCE}" srcOrd="2" destOrd="0" parTransId="{788344F4-88CB-2F4E-AEE9-AE1ED284E0A3}" sibTransId="{FCEFD744-4C04-5F46-86EC-58B869CF87C5}"/>
    <dgm:cxn modelId="{DAFD971F-7150-CC43-B16F-B6CBF7B42361}" type="presOf" srcId="{3637957C-0476-4945-B790-284FF3074FCE}" destId="{51A607F6-60B8-174E-9A23-2031A6689230}" srcOrd="0" destOrd="0" presId="urn:microsoft.com/office/officeart/2005/8/layout/hierarchy2"/>
    <dgm:cxn modelId="{C625BB2A-F148-0042-A5E0-E2CB3223CE94}" type="presOf" srcId="{788344F4-88CB-2F4E-AEE9-AE1ED284E0A3}" destId="{904DEB5E-4C08-624F-A184-2C2D94875D2D}" srcOrd="1" destOrd="0" presId="urn:microsoft.com/office/officeart/2005/8/layout/hierarchy2"/>
    <dgm:cxn modelId="{2F29D730-9EF0-D146-BDB6-039DB32966E2}" type="presOf" srcId="{DE0ED8BD-0E7D-8344-86FA-E7F25A06A80E}" destId="{C91C8DB8-DA29-234C-8ED6-AF1A83168739}" srcOrd="1" destOrd="0" presId="urn:microsoft.com/office/officeart/2005/8/layout/hierarchy2"/>
    <dgm:cxn modelId="{98303436-859B-B54C-ABEE-D742968BBC2C}" type="presOf" srcId="{DC74547E-7BDC-C849-BBB9-3B740CDA8392}" destId="{5E5A4EBA-331E-324E-97E1-252FDF9A02B7}" srcOrd="1" destOrd="0" presId="urn:microsoft.com/office/officeart/2005/8/layout/hierarchy2"/>
    <dgm:cxn modelId="{01809936-6C77-DB48-A934-B21E27017354}" type="presOf" srcId="{47737830-5A65-AE45-BF9F-339817FD2C0B}" destId="{5DAA81DF-AC66-AA4D-9479-44EB2284B7D0}" srcOrd="0" destOrd="0" presId="urn:microsoft.com/office/officeart/2005/8/layout/hierarchy2"/>
    <dgm:cxn modelId="{04478645-4511-844B-9933-2178519CC601}" type="presOf" srcId="{A3E353F6-0B0D-F740-B9B6-178AD88D6862}" destId="{CCB8F0B7-F89B-1445-9266-D9F9044F91FF}" srcOrd="0" destOrd="0" presId="urn:microsoft.com/office/officeart/2005/8/layout/hierarchy2"/>
    <dgm:cxn modelId="{F3C0144D-F271-6142-92FD-93D81DECD2A1}" type="presOf" srcId="{041B206A-5344-EF4B-9E75-646E14DF5320}" destId="{1255D8D1-A3EF-694B-B0C4-930CBE49A7F5}" srcOrd="0" destOrd="0" presId="urn:microsoft.com/office/officeart/2005/8/layout/hierarchy2"/>
    <dgm:cxn modelId="{757B0051-A9AD-4F47-9535-E4163D141E3A}" type="presOf" srcId="{3222D38F-158D-A34C-9E93-616C34A483F7}" destId="{8D225F8C-2487-454C-8ABC-2718008D43FB}" srcOrd="0" destOrd="0" presId="urn:microsoft.com/office/officeart/2005/8/layout/hierarchy2"/>
    <dgm:cxn modelId="{7A752254-D159-044A-88D9-9CE4682202BF}" type="presOf" srcId="{F34B46F1-C11F-2447-8484-63A9901B5A9C}" destId="{B334D82B-3045-294C-ACEA-4CA20EA846F4}" srcOrd="0" destOrd="0" presId="urn:microsoft.com/office/officeart/2005/8/layout/hierarchy2"/>
    <dgm:cxn modelId="{E493495F-5DFB-6D49-A1C9-85655DDCF978}" type="presOf" srcId="{F2EB61F0-38C6-DF48-9533-D55CBE22E2A2}" destId="{CE77D3A2-83BD-7E42-BFE8-D12F10C40083}" srcOrd="0" destOrd="0" presId="urn:microsoft.com/office/officeart/2005/8/layout/hierarchy2"/>
    <dgm:cxn modelId="{F8491C68-BC10-804F-B09E-D10D0ACD893D}" srcId="{041B206A-5344-EF4B-9E75-646E14DF5320}" destId="{584D55A2-19D9-954F-B830-20396AF466B1}" srcOrd="2" destOrd="0" parTransId="{3222D38F-158D-A34C-9E93-616C34A483F7}" sibTransId="{48A48FDD-9707-0E48-8635-C166CC4A5458}"/>
    <dgm:cxn modelId="{F5884473-A90B-C147-947D-40D5304558D1}" type="presOf" srcId="{242D20D5-C29C-1249-AAB9-2CDE3085647C}" destId="{258A3214-A03A-0747-90B7-BDD22A913ED4}" srcOrd="0" destOrd="0" presId="urn:microsoft.com/office/officeart/2005/8/layout/hierarchy2"/>
    <dgm:cxn modelId="{7BC86376-383F-FA47-A471-BD298CD762D4}" srcId="{041B206A-5344-EF4B-9E75-646E14DF5320}" destId="{F34B46F1-C11F-2447-8484-63A9901B5A9C}" srcOrd="0" destOrd="0" parTransId="{DE0ED8BD-0E7D-8344-86FA-E7F25A06A80E}" sibTransId="{CE4BED4C-C4BC-D54A-89CB-586960F92232}"/>
    <dgm:cxn modelId="{CE15B577-AC4D-FD4D-BE66-44E1FB63B534}" srcId="{242D20D5-C29C-1249-AAB9-2CDE3085647C}" destId="{226D3751-E07E-B84D-AC09-2C52D3C5F8D3}" srcOrd="0" destOrd="0" parTransId="{47737830-5A65-AE45-BF9F-339817FD2C0B}" sibTransId="{FE2BFE8C-5352-3842-B215-195C168AD67D}"/>
    <dgm:cxn modelId="{B472407A-93CD-A049-80AC-9407F9EBF18B}" srcId="{A3E353F6-0B0D-F740-B9B6-178AD88D6862}" destId="{041B206A-5344-EF4B-9E75-646E14DF5320}" srcOrd="0" destOrd="0" parTransId="{717CBC3F-32AF-B344-8514-59E4C7072ED4}" sibTransId="{3DE94356-9374-DB42-BBE1-D5A8E0F25D3B}"/>
    <dgm:cxn modelId="{92AD898C-2335-8A46-AE3B-FF54F8A3DE9F}" type="presOf" srcId="{788344F4-88CB-2F4E-AEE9-AE1ED284E0A3}" destId="{5F028F52-8D76-FB4C-B3D7-1E54B0CB0FA1}" srcOrd="0" destOrd="0" presId="urn:microsoft.com/office/officeart/2005/8/layout/hierarchy2"/>
    <dgm:cxn modelId="{BCD0D98D-14A4-824D-9794-685E68927337}" srcId="{226D3751-E07E-B84D-AC09-2C52D3C5F8D3}" destId="{007AD660-DA28-3940-8EC3-49F076AD27A2}" srcOrd="1" destOrd="0" parTransId="{DC74547E-7BDC-C849-BBB9-3B740CDA8392}" sibTransId="{3A70F53C-04B9-5F48-A512-E8989929681A}"/>
    <dgm:cxn modelId="{A263579D-7BB6-FB4D-AACC-22B9F1681186}" type="presOf" srcId="{6BB843A8-3F88-8D47-82BC-F23A3DD42E45}" destId="{7BA0AA7F-E6B5-DB4E-A06B-75EF54BF7154}" srcOrd="0" destOrd="0" presId="urn:microsoft.com/office/officeart/2005/8/layout/hierarchy2"/>
    <dgm:cxn modelId="{4AE13A9E-AB6C-3C47-AFB1-82F5397C75DB}" srcId="{242D20D5-C29C-1249-AAB9-2CDE3085647C}" destId="{3EB5B0F0-DC9B-6B46-8672-27B4396E0ADC}" srcOrd="1" destOrd="0" parTransId="{F2EB61F0-38C6-DF48-9533-D55CBE22E2A2}" sibTransId="{A413A60E-9636-ED43-8959-090D6F32D6DD}"/>
    <dgm:cxn modelId="{2FB968B9-500D-DF47-A296-04E868EEEB2F}" type="presOf" srcId="{F2EB61F0-38C6-DF48-9533-D55CBE22E2A2}" destId="{BFC13F90-1B51-214C-A36D-8C974D9F4D24}" srcOrd="1" destOrd="0" presId="urn:microsoft.com/office/officeart/2005/8/layout/hierarchy2"/>
    <dgm:cxn modelId="{06189BBD-08E8-5348-A660-780653EA5F32}" type="presOf" srcId="{B77785AB-8ECE-A443-8F77-5D771499E18E}" destId="{B25D7F8C-A427-5346-BFA2-DFCFAB2AF9E7}" srcOrd="0" destOrd="0" presId="urn:microsoft.com/office/officeart/2005/8/layout/hierarchy2"/>
    <dgm:cxn modelId="{D726CCC1-3E00-B64A-8165-BFE397B4A41C}" srcId="{041B206A-5344-EF4B-9E75-646E14DF5320}" destId="{242D20D5-C29C-1249-AAB9-2CDE3085647C}" srcOrd="1" destOrd="0" parTransId="{B77785AB-8ECE-A443-8F77-5D771499E18E}" sibTransId="{C7E0AD4A-1C39-824C-9914-4ED59D2AA5DF}"/>
    <dgm:cxn modelId="{FCED2FC2-1EC0-A343-8095-49FDF0228AA0}" type="presOf" srcId="{47737830-5A65-AE45-BF9F-339817FD2C0B}" destId="{647FECD0-9175-0A44-B034-CC29D1070EA5}" srcOrd="1" destOrd="0" presId="urn:microsoft.com/office/officeart/2005/8/layout/hierarchy2"/>
    <dgm:cxn modelId="{3E2910CE-66F4-1C44-B6C4-E300BE01EC47}" srcId="{226D3751-E07E-B84D-AC09-2C52D3C5F8D3}" destId="{6BB843A8-3F88-8D47-82BC-F23A3DD42E45}" srcOrd="0" destOrd="0" parTransId="{7397EA00-C18C-FB46-9AF8-28E1D4135514}" sibTransId="{30DD49F9-615E-1445-A50C-3B9E10EF0DB5}"/>
    <dgm:cxn modelId="{F6416BE8-E6CB-7742-929B-1467D2CFEC5F}" type="presOf" srcId="{7397EA00-C18C-FB46-9AF8-28E1D4135514}" destId="{68030F72-7D47-1C43-B89D-6B5B51FCC539}" srcOrd="1" destOrd="0" presId="urn:microsoft.com/office/officeart/2005/8/layout/hierarchy2"/>
    <dgm:cxn modelId="{323A30EC-90C1-F14E-B5E3-8B5387BE78DF}" type="presOf" srcId="{DE0ED8BD-0E7D-8344-86FA-E7F25A06A80E}" destId="{98F16164-9317-C44E-9B29-1B487C9A739E}" srcOrd="0" destOrd="0" presId="urn:microsoft.com/office/officeart/2005/8/layout/hierarchy2"/>
    <dgm:cxn modelId="{E14C61F2-29C4-F049-BB79-5296F1A2363F}" type="presOf" srcId="{226D3751-E07E-B84D-AC09-2C52D3C5F8D3}" destId="{6D37FF26-6A07-6547-A116-5F7EECC89483}" srcOrd="0" destOrd="0" presId="urn:microsoft.com/office/officeart/2005/8/layout/hierarchy2"/>
    <dgm:cxn modelId="{F17AB4F3-1597-E742-BE19-A62BAF596BD7}" type="presOf" srcId="{7397EA00-C18C-FB46-9AF8-28E1D4135514}" destId="{228C0E32-6AD2-C24E-97E9-88D6D474EA8F}" srcOrd="0" destOrd="0" presId="urn:microsoft.com/office/officeart/2005/8/layout/hierarchy2"/>
    <dgm:cxn modelId="{12E395F4-2C64-0E4E-BE35-31E752E0885E}" type="presOf" srcId="{584D55A2-19D9-954F-B830-20396AF466B1}" destId="{0DF1D9B3-BDDA-D74B-8AAA-4A986168FFE9}" srcOrd="0" destOrd="0" presId="urn:microsoft.com/office/officeart/2005/8/layout/hierarchy2"/>
    <dgm:cxn modelId="{0E47C3F6-7FA0-5148-B09D-A926221EC9D4}" type="presOf" srcId="{3EB5B0F0-DC9B-6B46-8672-27B4396E0ADC}" destId="{56AACB7E-92DE-A64C-8401-A6ECCFDE9140}" srcOrd="0" destOrd="0" presId="urn:microsoft.com/office/officeart/2005/8/layout/hierarchy2"/>
    <dgm:cxn modelId="{733D69F8-85EF-0248-9616-E955FFF29187}" type="presOf" srcId="{007AD660-DA28-3940-8EC3-49F076AD27A2}" destId="{4690FDF3-7039-D347-9FDC-247C0C9ACB26}" srcOrd="0" destOrd="0" presId="urn:microsoft.com/office/officeart/2005/8/layout/hierarchy2"/>
    <dgm:cxn modelId="{B35EEDFF-7705-A64F-8E71-F15AD23F50F9}" type="presOf" srcId="{DC74547E-7BDC-C849-BBB9-3B740CDA8392}" destId="{31908B51-2FB9-AC46-9A5C-19A1455CD8CC}" srcOrd="0" destOrd="0" presId="urn:microsoft.com/office/officeart/2005/8/layout/hierarchy2"/>
    <dgm:cxn modelId="{146D657D-BA14-0E43-938B-9FC454D06D5F}" type="presParOf" srcId="{CCB8F0B7-F89B-1445-9266-D9F9044F91FF}" destId="{DFA3BBDE-C4CE-6149-9575-856C342AB190}" srcOrd="0" destOrd="0" presId="urn:microsoft.com/office/officeart/2005/8/layout/hierarchy2"/>
    <dgm:cxn modelId="{B3DED650-EBAB-CB40-A21E-3937AED67A85}" type="presParOf" srcId="{DFA3BBDE-C4CE-6149-9575-856C342AB190}" destId="{1255D8D1-A3EF-694B-B0C4-930CBE49A7F5}" srcOrd="0" destOrd="0" presId="urn:microsoft.com/office/officeart/2005/8/layout/hierarchy2"/>
    <dgm:cxn modelId="{A2BBA78E-0092-E14E-9D78-88E1E9DFCBC9}" type="presParOf" srcId="{DFA3BBDE-C4CE-6149-9575-856C342AB190}" destId="{AE92B7FB-043F-884D-9E92-5ADCF0BCEFEA}" srcOrd="1" destOrd="0" presId="urn:microsoft.com/office/officeart/2005/8/layout/hierarchy2"/>
    <dgm:cxn modelId="{9DE98B44-F23B-B546-988C-104F021B8090}" type="presParOf" srcId="{AE92B7FB-043F-884D-9E92-5ADCF0BCEFEA}" destId="{98F16164-9317-C44E-9B29-1B487C9A739E}" srcOrd="0" destOrd="0" presId="urn:microsoft.com/office/officeart/2005/8/layout/hierarchy2"/>
    <dgm:cxn modelId="{1AD0EB04-FA04-1A4B-85DE-389AD2A5C051}" type="presParOf" srcId="{98F16164-9317-C44E-9B29-1B487C9A739E}" destId="{C91C8DB8-DA29-234C-8ED6-AF1A83168739}" srcOrd="0" destOrd="0" presId="urn:microsoft.com/office/officeart/2005/8/layout/hierarchy2"/>
    <dgm:cxn modelId="{BB6239FB-512D-C746-82E1-3B26934FF99A}" type="presParOf" srcId="{AE92B7FB-043F-884D-9E92-5ADCF0BCEFEA}" destId="{273CD27D-6EE8-924E-A55B-DCBB79F04F3A}" srcOrd="1" destOrd="0" presId="urn:microsoft.com/office/officeart/2005/8/layout/hierarchy2"/>
    <dgm:cxn modelId="{AADC09E4-729C-3D4F-9E2C-32AC94704ED0}" type="presParOf" srcId="{273CD27D-6EE8-924E-A55B-DCBB79F04F3A}" destId="{B334D82B-3045-294C-ACEA-4CA20EA846F4}" srcOrd="0" destOrd="0" presId="urn:microsoft.com/office/officeart/2005/8/layout/hierarchy2"/>
    <dgm:cxn modelId="{FC212D30-C174-8148-8368-AEACBD4780AC}" type="presParOf" srcId="{273CD27D-6EE8-924E-A55B-DCBB79F04F3A}" destId="{A00CBA64-2F63-6B43-95E2-ED1229E78645}" srcOrd="1" destOrd="0" presId="urn:microsoft.com/office/officeart/2005/8/layout/hierarchy2"/>
    <dgm:cxn modelId="{D5B37029-0203-9F4E-A4A3-36323CE0D419}" type="presParOf" srcId="{AE92B7FB-043F-884D-9E92-5ADCF0BCEFEA}" destId="{B25D7F8C-A427-5346-BFA2-DFCFAB2AF9E7}" srcOrd="2" destOrd="0" presId="urn:microsoft.com/office/officeart/2005/8/layout/hierarchy2"/>
    <dgm:cxn modelId="{56D1CA94-0EE7-4646-9ED9-3722CFB7D062}" type="presParOf" srcId="{B25D7F8C-A427-5346-BFA2-DFCFAB2AF9E7}" destId="{540AF089-051A-0247-8394-970D3BE49EBC}" srcOrd="0" destOrd="0" presId="urn:microsoft.com/office/officeart/2005/8/layout/hierarchy2"/>
    <dgm:cxn modelId="{379E8CA8-9823-AC4D-97CB-A0556560BC6C}" type="presParOf" srcId="{AE92B7FB-043F-884D-9E92-5ADCF0BCEFEA}" destId="{BDC2FB6D-BC31-2D42-9F94-1F635DE16609}" srcOrd="3" destOrd="0" presId="urn:microsoft.com/office/officeart/2005/8/layout/hierarchy2"/>
    <dgm:cxn modelId="{D77FC129-8A1F-4146-B9C0-AB8D9A10D487}" type="presParOf" srcId="{BDC2FB6D-BC31-2D42-9F94-1F635DE16609}" destId="{258A3214-A03A-0747-90B7-BDD22A913ED4}" srcOrd="0" destOrd="0" presId="urn:microsoft.com/office/officeart/2005/8/layout/hierarchy2"/>
    <dgm:cxn modelId="{A15D4F15-9C40-1A49-A615-3804907D15AE}" type="presParOf" srcId="{BDC2FB6D-BC31-2D42-9F94-1F635DE16609}" destId="{636EC724-20E9-014B-B207-77C2A187FB2A}" srcOrd="1" destOrd="0" presId="urn:microsoft.com/office/officeart/2005/8/layout/hierarchy2"/>
    <dgm:cxn modelId="{D63CE44C-954B-4043-B3AC-864C38AED1D0}" type="presParOf" srcId="{636EC724-20E9-014B-B207-77C2A187FB2A}" destId="{5DAA81DF-AC66-AA4D-9479-44EB2284B7D0}" srcOrd="0" destOrd="0" presId="urn:microsoft.com/office/officeart/2005/8/layout/hierarchy2"/>
    <dgm:cxn modelId="{79BAA4EC-F14B-8D44-8E62-32FBB6F3C6AC}" type="presParOf" srcId="{5DAA81DF-AC66-AA4D-9479-44EB2284B7D0}" destId="{647FECD0-9175-0A44-B034-CC29D1070EA5}" srcOrd="0" destOrd="0" presId="urn:microsoft.com/office/officeart/2005/8/layout/hierarchy2"/>
    <dgm:cxn modelId="{7A3C0221-C902-094C-80BE-118A4B817AA5}" type="presParOf" srcId="{636EC724-20E9-014B-B207-77C2A187FB2A}" destId="{BC1898E3-E005-6547-BCFB-AE434A40965B}" srcOrd="1" destOrd="0" presId="urn:microsoft.com/office/officeart/2005/8/layout/hierarchy2"/>
    <dgm:cxn modelId="{05A574FD-86AB-9145-85CE-6A66B6900CBA}" type="presParOf" srcId="{BC1898E3-E005-6547-BCFB-AE434A40965B}" destId="{6D37FF26-6A07-6547-A116-5F7EECC89483}" srcOrd="0" destOrd="0" presId="urn:microsoft.com/office/officeart/2005/8/layout/hierarchy2"/>
    <dgm:cxn modelId="{1B3D95B9-05D7-4F44-9D04-3A2CB0A8D800}" type="presParOf" srcId="{BC1898E3-E005-6547-BCFB-AE434A40965B}" destId="{53AB605E-D23E-F445-A03B-050DB19755F8}" srcOrd="1" destOrd="0" presId="urn:microsoft.com/office/officeart/2005/8/layout/hierarchy2"/>
    <dgm:cxn modelId="{DCFF56F4-D6C2-1440-A240-DD52F0282941}" type="presParOf" srcId="{53AB605E-D23E-F445-A03B-050DB19755F8}" destId="{228C0E32-6AD2-C24E-97E9-88D6D474EA8F}" srcOrd="0" destOrd="0" presId="urn:microsoft.com/office/officeart/2005/8/layout/hierarchy2"/>
    <dgm:cxn modelId="{41624B1F-54CF-A243-8219-26FB4A196E77}" type="presParOf" srcId="{228C0E32-6AD2-C24E-97E9-88D6D474EA8F}" destId="{68030F72-7D47-1C43-B89D-6B5B51FCC539}" srcOrd="0" destOrd="0" presId="urn:microsoft.com/office/officeart/2005/8/layout/hierarchy2"/>
    <dgm:cxn modelId="{F9E8520B-18CC-0C48-B0B0-6D01C890CCFC}" type="presParOf" srcId="{53AB605E-D23E-F445-A03B-050DB19755F8}" destId="{AD29817B-5AD8-A14E-B496-A2EFC081BBEF}" srcOrd="1" destOrd="0" presId="urn:microsoft.com/office/officeart/2005/8/layout/hierarchy2"/>
    <dgm:cxn modelId="{2A3A2469-F6BC-224B-8935-938B6481D098}" type="presParOf" srcId="{AD29817B-5AD8-A14E-B496-A2EFC081BBEF}" destId="{7BA0AA7F-E6B5-DB4E-A06B-75EF54BF7154}" srcOrd="0" destOrd="0" presId="urn:microsoft.com/office/officeart/2005/8/layout/hierarchy2"/>
    <dgm:cxn modelId="{C0BA7C3D-ECB0-844F-A0DC-6DC2B7CD4178}" type="presParOf" srcId="{AD29817B-5AD8-A14E-B496-A2EFC081BBEF}" destId="{3C95F265-8A28-F846-87B2-40C50F93844A}" srcOrd="1" destOrd="0" presId="urn:microsoft.com/office/officeart/2005/8/layout/hierarchy2"/>
    <dgm:cxn modelId="{BBC53961-CFA2-DF4F-9B80-F4BD2F4AAFD4}" type="presParOf" srcId="{53AB605E-D23E-F445-A03B-050DB19755F8}" destId="{31908B51-2FB9-AC46-9A5C-19A1455CD8CC}" srcOrd="2" destOrd="0" presId="urn:microsoft.com/office/officeart/2005/8/layout/hierarchy2"/>
    <dgm:cxn modelId="{CAC654CD-B4D2-A748-BE11-62BCD521D6C4}" type="presParOf" srcId="{31908B51-2FB9-AC46-9A5C-19A1455CD8CC}" destId="{5E5A4EBA-331E-324E-97E1-252FDF9A02B7}" srcOrd="0" destOrd="0" presId="urn:microsoft.com/office/officeart/2005/8/layout/hierarchy2"/>
    <dgm:cxn modelId="{91BC3596-E36A-9C47-9A6F-EA1FDBFAA5D4}" type="presParOf" srcId="{53AB605E-D23E-F445-A03B-050DB19755F8}" destId="{32B7C730-FDE0-5245-BE32-EB8A8E1CDD11}" srcOrd="3" destOrd="0" presId="urn:microsoft.com/office/officeart/2005/8/layout/hierarchy2"/>
    <dgm:cxn modelId="{EF71154F-CAED-6C45-886E-3FAF4DA67B22}" type="presParOf" srcId="{32B7C730-FDE0-5245-BE32-EB8A8E1CDD11}" destId="{4690FDF3-7039-D347-9FDC-247C0C9ACB26}" srcOrd="0" destOrd="0" presId="urn:microsoft.com/office/officeart/2005/8/layout/hierarchy2"/>
    <dgm:cxn modelId="{DF599D7E-D7E2-1E40-A37B-7498056E02DC}" type="presParOf" srcId="{32B7C730-FDE0-5245-BE32-EB8A8E1CDD11}" destId="{0703369D-EB7A-8247-BA77-7113A53EF323}" srcOrd="1" destOrd="0" presId="urn:microsoft.com/office/officeart/2005/8/layout/hierarchy2"/>
    <dgm:cxn modelId="{AB5F1CBF-1605-184C-93C1-E48CC76A94E7}" type="presParOf" srcId="{636EC724-20E9-014B-B207-77C2A187FB2A}" destId="{CE77D3A2-83BD-7E42-BFE8-D12F10C40083}" srcOrd="2" destOrd="0" presId="urn:microsoft.com/office/officeart/2005/8/layout/hierarchy2"/>
    <dgm:cxn modelId="{ECE58FD5-B6C9-9D4B-939C-F5E995D54ECA}" type="presParOf" srcId="{CE77D3A2-83BD-7E42-BFE8-D12F10C40083}" destId="{BFC13F90-1B51-214C-A36D-8C974D9F4D24}" srcOrd="0" destOrd="0" presId="urn:microsoft.com/office/officeart/2005/8/layout/hierarchy2"/>
    <dgm:cxn modelId="{1D52F517-4E25-DD43-9214-E3342AF1EEC2}" type="presParOf" srcId="{636EC724-20E9-014B-B207-77C2A187FB2A}" destId="{D32D077D-D386-8148-8CEC-B44C0CDB99D9}" srcOrd="3" destOrd="0" presId="urn:microsoft.com/office/officeart/2005/8/layout/hierarchy2"/>
    <dgm:cxn modelId="{FA2F5AD5-3181-234B-AF06-C4BF6FDD3E08}" type="presParOf" srcId="{D32D077D-D386-8148-8CEC-B44C0CDB99D9}" destId="{56AACB7E-92DE-A64C-8401-A6ECCFDE9140}" srcOrd="0" destOrd="0" presId="urn:microsoft.com/office/officeart/2005/8/layout/hierarchy2"/>
    <dgm:cxn modelId="{01E34678-9D14-A541-ABE2-EC26B77BFED3}" type="presParOf" srcId="{D32D077D-D386-8148-8CEC-B44C0CDB99D9}" destId="{055A0B23-A0CB-2245-B45E-34E1D661F66C}" srcOrd="1" destOrd="0" presId="urn:microsoft.com/office/officeart/2005/8/layout/hierarchy2"/>
    <dgm:cxn modelId="{D8F98602-9DF9-D648-AF8A-1ADCD05068CE}" type="presParOf" srcId="{636EC724-20E9-014B-B207-77C2A187FB2A}" destId="{5F028F52-8D76-FB4C-B3D7-1E54B0CB0FA1}" srcOrd="4" destOrd="0" presId="urn:microsoft.com/office/officeart/2005/8/layout/hierarchy2"/>
    <dgm:cxn modelId="{93FD2B99-A423-824B-868B-732E71D3A540}" type="presParOf" srcId="{5F028F52-8D76-FB4C-B3D7-1E54B0CB0FA1}" destId="{904DEB5E-4C08-624F-A184-2C2D94875D2D}" srcOrd="0" destOrd="0" presId="urn:microsoft.com/office/officeart/2005/8/layout/hierarchy2"/>
    <dgm:cxn modelId="{908B053C-D1A0-FB49-9527-B6DDAB5424C1}" type="presParOf" srcId="{636EC724-20E9-014B-B207-77C2A187FB2A}" destId="{C2A67FFA-4EC8-A64A-A348-8838771B7785}" srcOrd="5" destOrd="0" presId="urn:microsoft.com/office/officeart/2005/8/layout/hierarchy2"/>
    <dgm:cxn modelId="{29D8018E-5399-FA48-B706-94288E73A901}" type="presParOf" srcId="{C2A67FFA-4EC8-A64A-A348-8838771B7785}" destId="{51A607F6-60B8-174E-9A23-2031A6689230}" srcOrd="0" destOrd="0" presId="urn:microsoft.com/office/officeart/2005/8/layout/hierarchy2"/>
    <dgm:cxn modelId="{79B12C80-ED32-524D-9958-7DAFEA06FEB3}" type="presParOf" srcId="{C2A67FFA-4EC8-A64A-A348-8838771B7785}" destId="{F947520A-AA2A-7342-93C6-986F0192176C}" srcOrd="1" destOrd="0" presId="urn:microsoft.com/office/officeart/2005/8/layout/hierarchy2"/>
    <dgm:cxn modelId="{0A8D5CC2-1677-1D44-B3D9-B5E8BDEDE1EC}" type="presParOf" srcId="{AE92B7FB-043F-884D-9E92-5ADCF0BCEFEA}" destId="{8D225F8C-2487-454C-8ABC-2718008D43FB}" srcOrd="4" destOrd="0" presId="urn:microsoft.com/office/officeart/2005/8/layout/hierarchy2"/>
    <dgm:cxn modelId="{D2207F8B-DAAC-0543-A37E-1110C16434D5}" type="presParOf" srcId="{8D225F8C-2487-454C-8ABC-2718008D43FB}" destId="{9C1D4763-4626-DD43-80BE-59A808159F3C}" srcOrd="0" destOrd="0" presId="urn:microsoft.com/office/officeart/2005/8/layout/hierarchy2"/>
    <dgm:cxn modelId="{F07EAC86-FB1E-4740-B600-588E73D2D17A}" type="presParOf" srcId="{AE92B7FB-043F-884D-9E92-5ADCF0BCEFEA}" destId="{AFC61FF5-D202-F848-873B-22797AA5869C}" srcOrd="5" destOrd="0" presId="urn:microsoft.com/office/officeart/2005/8/layout/hierarchy2"/>
    <dgm:cxn modelId="{B6819BBB-21A2-4B49-91A6-CF591408433B}" type="presParOf" srcId="{AFC61FF5-D202-F848-873B-22797AA5869C}" destId="{0DF1D9B3-BDDA-D74B-8AAA-4A986168FFE9}" srcOrd="0" destOrd="0" presId="urn:microsoft.com/office/officeart/2005/8/layout/hierarchy2"/>
    <dgm:cxn modelId="{798E6ACF-1BFE-874F-B52D-F0D7C2876163}" type="presParOf" srcId="{AFC61FF5-D202-F848-873B-22797AA5869C}" destId="{E28927B5-1E4B-AA48-9588-B691EB16634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A9112-937F-D74B-9C76-0E49895037E8}">
      <dsp:nvSpPr>
        <dsp:cNvPr id="0" name=""/>
        <dsp:cNvSpPr/>
      </dsp:nvSpPr>
      <dsp:spPr>
        <a:xfrm>
          <a:off x="235979" y="2463285"/>
          <a:ext cx="2492087" cy="2049523"/>
        </a:xfrm>
        <a:prstGeom prst="roundRect">
          <a:avLst>
            <a:gd name="adj" fmla="val 10000"/>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ndara" panose="020E0502030303020204" pitchFamily="34" charset="0"/>
            </a:rPr>
            <a:t>Government Funding Accounting</a:t>
          </a:r>
        </a:p>
      </dsp:txBody>
      <dsp:txXfrm>
        <a:off x="296007" y="2523313"/>
        <a:ext cx="2372031" cy="1929467"/>
      </dsp:txXfrm>
    </dsp:sp>
    <dsp:sp modelId="{0361AAC6-6D8F-1A44-8792-251EDA530C4D}">
      <dsp:nvSpPr>
        <dsp:cNvPr id="0" name=""/>
        <dsp:cNvSpPr/>
      </dsp:nvSpPr>
      <dsp:spPr>
        <a:xfrm rot="17130196">
          <a:off x="1967989" y="2481246"/>
          <a:ext cx="2074711" cy="14378"/>
        </a:xfrm>
        <a:custGeom>
          <a:avLst/>
          <a:gdLst/>
          <a:ahLst/>
          <a:cxnLst/>
          <a:rect l="0" t="0" r="0" b="0"/>
          <a:pathLst>
            <a:path>
              <a:moveTo>
                <a:pt x="0" y="7189"/>
              </a:moveTo>
              <a:lnTo>
                <a:pt x="2074711" y="718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latin typeface="Candara" panose="020E0502030303020204" pitchFamily="34" charset="0"/>
          </a:endParaRPr>
        </a:p>
      </dsp:txBody>
      <dsp:txXfrm>
        <a:off x="2953477" y="2436567"/>
        <a:ext cx="103735" cy="103735"/>
      </dsp:txXfrm>
    </dsp:sp>
    <dsp:sp modelId="{AC84B919-8136-D44F-9F2A-4F7F51BF46F4}">
      <dsp:nvSpPr>
        <dsp:cNvPr id="0" name=""/>
        <dsp:cNvSpPr/>
      </dsp:nvSpPr>
      <dsp:spPr>
        <a:xfrm>
          <a:off x="3282623" y="1223865"/>
          <a:ext cx="3322783"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Governmental Funds</a:t>
          </a:r>
          <a:endParaRPr lang="en-US" sz="2400" kern="1200" dirty="0">
            <a:latin typeface="Candara" panose="020E0502030303020204" pitchFamily="34" charset="0"/>
          </a:endParaRPr>
        </a:p>
      </dsp:txBody>
      <dsp:txXfrm>
        <a:off x="3298144" y="1239386"/>
        <a:ext cx="3291741" cy="498873"/>
      </dsp:txXfrm>
    </dsp:sp>
    <dsp:sp modelId="{B022C297-0E10-3246-AC99-E75178C3D278}">
      <dsp:nvSpPr>
        <dsp:cNvPr id="0" name=""/>
        <dsp:cNvSpPr/>
      </dsp:nvSpPr>
      <dsp:spPr>
        <a:xfrm rot="18116429">
          <a:off x="6267195" y="872231"/>
          <a:ext cx="1436258" cy="14378"/>
        </a:xfrm>
        <a:custGeom>
          <a:avLst/>
          <a:gdLst/>
          <a:ahLst/>
          <a:cxnLst/>
          <a:rect l="0" t="0" r="0" b="0"/>
          <a:pathLst>
            <a:path>
              <a:moveTo>
                <a:pt x="0" y="7189"/>
              </a:moveTo>
              <a:lnTo>
                <a:pt x="1436258"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49417" y="843513"/>
        <a:ext cx="71812" cy="71812"/>
      </dsp:txXfrm>
    </dsp:sp>
    <dsp:sp modelId="{B86EB0A4-418D-4641-BFF9-87316D98B31B}">
      <dsp:nvSpPr>
        <dsp:cNvPr id="0" name=""/>
        <dsp:cNvSpPr/>
      </dsp:nvSpPr>
      <dsp:spPr>
        <a:xfrm>
          <a:off x="7365242" y="5059"/>
          <a:ext cx="3651489"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General Funds</a:t>
          </a:r>
          <a:endParaRPr lang="en-US" sz="2400" kern="1200" dirty="0">
            <a:latin typeface="Candara" panose="020E0502030303020204" pitchFamily="34" charset="0"/>
          </a:endParaRPr>
        </a:p>
      </dsp:txBody>
      <dsp:txXfrm>
        <a:off x="7380763" y="20580"/>
        <a:ext cx="3620447" cy="498873"/>
      </dsp:txXfrm>
    </dsp:sp>
    <dsp:sp modelId="{80D479AD-570F-414E-AA6B-A95CF92E69CD}">
      <dsp:nvSpPr>
        <dsp:cNvPr id="0" name=""/>
        <dsp:cNvSpPr/>
      </dsp:nvSpPr>
      <dsp:spPr>
        <a:xfrm rot="19276182">
          <a:off x="6498312" y="1176932"/>
          <a:ext cx="974023" cy="14378"/>
        </a:xfrm>
        <a:custGeom>
          <a:avLst/>
          <a:gdLst/>
          <a:ahLst/>
          <a:cxnLst/>
          <a:rect l="0" t="0" r="0" b="0"/>
          <a:pathLst>
            <a:path>
              <a:moveTo>
                <a:pt x="0" y="7189"/>
              </a:moveTo>
              <a:lnTo>
                <a:pt x="97402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0973" y="1159771"/>
        <a:ext cx="48701" cy="48701"/>
      </dsp:txXfrm>
    </dsp:sp>
    <dsp:sp modelId="{AEE0B158-98C3-ED47-AA58-507BEA93A733}">
      <dsp:nvSpPr>
        <dsp:cNvPr id="0" name=""/>
        <dsp:cNvSpPr/>
      </dsp:nvSpPr>
      <dsp:spPr>
        <a:xfrm>
          <a:off x="7365242" y="614462"/>
          <a:ext cx="3651489"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Special Revenue Funds</a:t>
          </a:r>
          <a:endParaRPr lang="en-US" sz="2400" kern="1200" dirty="0">
            <a:latin typeface="Candara" panose="020E0502030303020204" pitchFamily="34" charset="0"/>
          </a:endParaRPr>
        </a:p>
      </dsp:txBody>
      <dsp:txXfrm>
        <a:off x="7380763" y="629983"/>
        <a:ext cx="3620447" cy="498873"/>
      </dsp:txXfrm>
    </dsp:sp>
    <dsp:sp modelId="{5EC59DD4-C28D-4748-92C3-03EA6BD5FBC5}">
      <dsp:nvSpPr>
        <dsp:cNvPr id="0" name=""/>
        <dsp:cNvSpPr/>
      </dsp:nvSpPr>
      <dsp:spPr>
        <a:xfrm>
          <a:off x="6605406" y="1481634"/>
          <a:ext cx="759835" cy="14378"/>
        </a:xfrm>
        <a:custGeom>
          <a:avLst/>
          <a:gdLst/>
          <a:ahLst/>
          <a:cxnLst/>
          <a:rect l="0" t="0" r="0" b="0"/>
          <a:pathLst>
            <a:path>
              <a:moveTo>
                <a:pt x="0" y="7189"/>
              </a:moveTo>
              <a:lnTo>
                <a:pt x="759835"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6328" y="1469827"/>
        <a:ext cx="37991" cy="37991"/>
      </dsp:txXfrm>
    </dsp:sp>
    <dsp:sp modelId="{795DF952-F728-0349-9680-90FADFE9E935}">
      <dsp:nvSpPr>
        <dsp:cNvPr id="0" name=""/>
        <dsp:cNvSpPr/>
      </dsp:nvSpPr>
      <dsp:spPr>
        <a:xfrm>
          <a:off x="7365242" y="1223865"/>
          <a:ext cx="3651489"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Capital Project Funds</a:t>
          </a:r>
          <a:endParaRPr lang="en-US" sz="2400" kern="1200" dirty="0">
            <a:latin typeface="Candara" panose="020E0502030303020204" pitchFamily="34" charset="0"/>
          </a:endParaRPr>
        </a:p>
      </dsp:txBody>
      <dsp:txXfrm>
        <a:off x="7380763" y="1239386"/>
        <a:ext cx="3620447" cy="498873"/>
      </dsp:txXfrm>
    </dsp:sp>
    <dsp:sp modelId="{D209F4F5-5C06-7447-8057-7BDC43DA3C08}">
      <dsp:nvSpPr>
        <dsp:cNvPr id="0" name=""/>
        <dsp:cNvSpPr/>
      </dsp:nvSpPr>
      <dsp:spPr>
        <a:xfrm rot="2323818">
          <a:off x="6498312" y="1786335"/>
          <a:ext cx="974023" cy="14378"/>
        </a:xfrm>
        <a:custGeom>
          <a:avLst/>
          <a:gdLst/>
          <a:ahLst/>
          <a:cxnLst/>
          <a:rect l="0" t="0" r="0" b="0"/>
          <a:pathLst>
            <a:path>
              <a:moveTo>
                <a:pt x="0" y="7189"/>
              </a:moveTo>
              <a:lnTo>
                <a:pt x="97402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0973" y="1769174"/>
        <a:ext cx="48701" cy="48701"/>
      </dsp:txXfrm>
    </dsp:sp>
    <dsp:sp modelId="{31D6DA56-70F6-6B43-90FD-6EE5FFD9508D}">
      <dsp:nvSpPr>
        <dsp:cNvPr id="0" name=""/>
        <dsp:cNvSpPr/>
      </dsp:nvSpPr>
      <dsp:spPr>
        <a:xfrm>
          <a:off x="7365242" y="1833268"/>
          <a:ext cx="3651500"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Debt Service Funds</a:t>
          </a:r>
        </a:p>
      </dsp:txBody>
      <dsp:txXfrm>
        <a:off x="7380763" y="1848789"/>
        <a:ext cx="3620458" cy="498873"/>
      </dsp:txXfrm>
    </dsp:sp>
    <dsp:sp modelId="{745FA087-0007-A24B-A586-2803C3F956D6}">
      <dsp:nvSpPr>
        <dsp:cNvPr id="0" name=""/>
        <dsp:cNvSpPr/>
      </dsp:nvSpPr>
      <dsp:spPr>
        <a:xfrm rot="3483571">
          <a:off x="6267195" y="2091037"/>
          <a:ext cx="1436258" cy="14378"/>
        </a:xfrm>
        <a:custGeom>
          <a:avLst/>
          <a:gdLst/>
          <a:ahLst/>
          <a:cxnLst/>
          <a:rect l="0" t="0" r="0" b="0"/>
          <a:pathLst>
            <a:path>
              <a:moveTo>
                <a:pt x="0" y="7189"/>
              </a:moveTo>
              <a:lnTo>
                <a:pt x="1436258"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6949417" y="2062320"/>
        <a:ext cx="71812" cy="71812"/>
      </dsp:txXfrm>
    </dsp:sp>
    <dsp:sp modelId="{516F175A-BDF4-2D4C-BC9C-7E50C606E74E}">
      <dsp:nvSpPr>
        <dsp:cNvPr id="0" name=""/>
        <dsp:cNvSpPr/>
      </dsp:nvSpPr>
      <dsp:spPr>
        <a:xfrm>
          <a:off x="7365242" y="2442671"/>
          <a:ext cx="3651500" cy="529915"/>
        </a:xfrm>
        <a:prstGeom prst="roundRect">
          <a:avLst>
            <a:gd name="adj" fmla="val 10000"/>
          </a:avLst>
        </a:prstGeom>
        <a:solidFill>
          <a:schemeClr val="accent5">
            <a:lumMod val="40000"/>
            <a:lumOff val="60000"/>
            <a:alpha val="3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Permanent Funds</a:t>
          </a:r>
        </a:p>
      </dsp:txBody>
      <dsp:txXfrm>
        <a:off x="7380763" y="2458192"/>
        <a:ext cx="3620458" cy="498873"/>
      </dsp:txXfrm>
    </dsp:sp>
    <dsp:sp modelId="{0FF7FDB5-1645-3D49-B7BD-27D9581D6DC4}">
      <dsp:nvSpPr>
        <dsp:cNvPr id="0" name=""/>
        <dsp:cNvSpPr/>
      </dsp:nvSpPr>
      <dsp:spPr>
        <a:xfrm rot="813222">
          <a:off x="2720123" y="3547701"/>
          <a:ext cx="570443" cy="14378"/>
        </a:xfrm>
        <a:custGeom>
          <a:avLst/>
          <a:gdLst/>
          <a:ahLst/>
          <a:cxnLst/>
          <a:rect l="0" t="0" r="0" b="0"/>
          <a:pathLst>
            <a:path>
              <a:moveTo>
                <a:pt x="0" y="7189"/>
              </a:moveTo>
              <a:lnTo>
                <a:pt x="570443" y="718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2991083" y="3540629"/>
        <a:ext cx="28522" cy="28522"/>
      </dsp:txXfrm>
    </dsp:sp>
    <dsp:sp modelId="{99F51827-E17B-5B43-B56B-B791601F09A1}">
      <dsp:nvSpPr>
        <dsp:cNvPr id="0" name=""/>
        <dsp:cNvSpPr/>
      </dsp:nvSpPr>
      <dsp:spPr>
        <a:xfrm>
          <a:off x="3282623" y="3356776"/>
          <a:ext cx="3322783" cy="529915"/>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Proprietary Funds</a:t>
          </a:r>
          <a:endParaRPr lang="en-US" sz="2400" kern="1200" dirty="0">
            <a:latin typeface="Candara" panose="020E0502030303020204" pitchFamily="34" charset="0"/>
          </a:endParaRPr>
        </a:p>
      </dsp:txBody>
      <dsp:txXfrm>
        <a:off x="3298144" y="3372297"/>
        <a:ext cx="3291741" cy="498873"/>
      </dsp:txXfrm>
    </dsp:sp>
    <dsp:sp modelId="{33A73A1D-CCCD-1F49-A2CE-D29F2EB3862D}">
      <dsp:nvSpPr>
        <dsp:cNvPr id="0" name=""/>
        <dsp:cNvSpPr/>
      </dsp:nvSpPr>
      <dsp:spPr>
        <a:xfrm rot="20288924">
          <a:off x="6575997" y="3462194"/>
          <a:ext cx="818653" cy="14378"/>
        </a:xfrm>
        <a:custGeom>
          <a:avLst/>
          <a:gdLst/>
          <a:ahLst/>
          <a:cxnLst/>
          <a:rect l="0" t="0" r="0" b="0"/>
          <a:pathLst>
            <a:path>
              <a:moveTo>
                <a:pt x="0" y="7189"/>
              </a:moveTo>
              <a:lnTo>
                <a:pt x="81865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4858" y="3448916"/>
        <a:ext cx="40932" cy="40932"/>
      </dsp:txXfrm>
    </dsp:sp>
    <dsp:sp modelId="{2BF0E215-FEDF-8548-BBCF-161A4035C44D}">
      <dsp:nvSpPr>
        <dsp:cNvPr id="0" name=""/>
        <dsp:cNvSpPr/>
      </dsp:nvSpPr>
      <dsp:spPr>
        <a:xfrm>
          <a:off x="7365242" y="3052074"/>
          <a:ext cx="3651500" cy="529915"/>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Enterprise Funds</a:t>
          </a:r>
        </a:p>
      </dsp:txBody>
      <dsp:txXfrm>
        <a:off x="7380763" y="3067595"/>
        <a:ext cx="3620458" cy="498873"/>
      </dsp:txXfrm>
    </dsp:sp>
    <dsp:sp modelId="{67F1343C-CC09-8444-B94C-09C53D8C85F4}">
      <dsp:nvSpPr>
        <dsp:cNvPr id="0" name=""/>
        <dsp:cNvSpPr/>
      </dsp:nvSpPr>
      <dsp:spPr>
        <a:xfrm rot="1311076">
          <a:off x="6575997" y="3766895"/>
          <a:ext cx="818653" cy="14378"/>
        </a:xfrm>
        <a:custGeom>
          <a:avLst/>
          <a:gdLst/>
          <a:ahLst/>
          <a:cxnLst/>
          <a:rect l="0" t="0" r="0" b="0"/>
          <a:pathLst>
            <a:path>
              <a:moveTo>
                <a:pt x="0" y="7189"/>
              </a:moveTo>
              <a:lnTo>
                <a:pt x="81865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4858" y="3753618"/>
        <a:ext cx="40932" cy="40932"/>
      </dsp:txXfrm>
    </dsp:sp>
    <dsp:sp modelId="{BF2EA581-EAEE-784C-9DBB-0C42152D7E8E}">
      <dsp:nvSpPr>
        <dsp:cNvPr id="0" name=""/>
        <dsp:cNvSpPr/>
      </dsp:nvSpPr>
      <dsp:spPr>
        <a:xfrm>
          <a:off x="7365242" y="3661477"/>
          <a:ext cx="3651500" cy="529915"/>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Internal Service Funds</a:t>
          </a:r>
        </a:p>
      </dsp:txBody>
      <dsp:txXfrm>
        <a:off x="7380763" y="3676998"/>
        <a:ext cx="3620458" cy="498873"/>
      </dsp:txXfrm>
    </dsp:sp>
    <dsp:sp modelId="{B14CCBF0-E4C3-4949-9BE9-A322E9A70A01}">
      <dsp:nvSpPr>
        <dsp:cNvPr id="0" name=""/>
        <dsp:cNvSpPr/>
      </dsp:nvSpPr>
      <dsp:spPr>
        <a:xfrm rot="4452980">
          <a:off x="1985961" y="4461805"/>
          <a:ext cx="2038766" cy="14378"/>
        </a:xfrm>
        <a:custGeom>
          <a:avLst/>
          <a:gdLst/>
          <a:ahLst/>
          <a:cxnLst/>
          <a:rect l="0" t="0" r="0" b="0"/>
          <a:pathLst>
            <a:path>
              <a:moveTo>
                <a:pt x="0" y="7189"/>
              </a:moveTo>
              <a:lnTo>
                <a:pt x="2038766" y="718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latin typeface="Candara" panose="020E0502030303020204" pitchFamily="34" charset="0"/>
          </a:endParaRPr>
        </a:p>
      </dsp:txBody>
      <dsp:txXfrm>
        <a:off x="2954375" y="4418025"/>
        <a:ext cx="101938" cy="101938"/>
      </dsp:txXfrm>
    </dsp:sp>
    <dsp:sp modelId="{0A08B5D3-3678-0F45-A9B2-DC3AE91144DF}">
      <dsp:nvSpPr>
        <dsp:cNvPr id="0" name=""/>
        <dsp:cNvSpPr/>
      </dsp:nvSpPr>
      <dsp:spPr>
        <a:xfrm>
          <a:off x="3282623" y="5184985"/>
          <a:ext cx="3322783" cy="529915"/>
        </a:xfrm>
        <a:prstGeom prst="roundRect">
          <a:avLst>
            <a:gd name="adj" fmla="val 10000"/>
          </a:avLst>
        </a:prstGeom>
        <a:solidFill>
          <a:schemeClr val="accent6">
            <a:lumMod val="40000"/>
            <a:lumOff val="60000"/>
            <a:alpha val="38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Fiduciary Funds</a:t>
          </a:r>
          <a:endParaRPr lang="en-US" sz="2400" kern="1200" dirty="0">
            <a:latin typeface="Candara" panose="020E0502030303020204" pitchFamily="34" charset="0"/>
          </a:endParaRPr>
        </a:p>
      </dsp:txBody>
      <dsp:txXfrm>
        <a:off x="3298144" y="5200506"/>
        <a:ext cx="3291741" cy="498873"/>
      </dsp:txXfrm>
    </dsp:sp>
    <dsp:sp modelId="{C842C7FD-735B-7747-A701-3DE7C3829BC9}">
      <dsp:nvSpPr>
        <dsp:cNvPr id="0" name=""/>
        <dsp:cNvSpPr/>
      </dsp:nvSpPr>
      <dsp:spPr>
        <a:xfrm rot="18584072">
          <a:off x="6390989" y="4985701"/>
          <a:ext cx="1188670" cy="14378"/>
        </a:xfrm>
        <a:custGeom>
          <a:avLst/>
          <a:gdLst/>
          <a:ahLst/>
          <a:cxnLst/>
          <a:rect l="0" t="0" r="0" b="0"/>
          <a:pathLst>
            <a:path>
              <a:moveTo>
                <a:pt x="0" y="7189"/>
              </a:moveTo>
              <a:lnTo>
                <a:pt x="1188670"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55607" y="4963174"/>
        <a:ext cx="59433" cy="59433"/>
      </dsp:txXfrm>
    </dsp:sp>
    <dsp:sp modelId="{E6C5B404-ADF8-7F49-9146-54F8CB7C4B6B}">
      <dsp:nvSpPr>
        <dsp:cNvPr id="0" name=""/>
        <dsp:cNvSpPr/>
      </dsp:nvSpPr>
      <dsp:spPr>
        <a:xfrm>
          <a:off x="7365242" y="4270880"/>
          <a:ext cx="3651500" cy="529915"/>
        </a:xfrm>
        <a:prstGeom prst="roundRect">
          <a:avLst>
            <a:gd name="adj" fmla="val 10000"/>
          </a:avLst>
        </a:prstGeom>
        <a:solidFill>
          <a:schemeClr val="accent6">
            <a:lumMod val="40000"/>
            <a:lumOff val="60000"/>
            <a:alpha val="38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Agency Funds</a:t>
          </a:r>
          <a:endParaRPr lang="en-US" sz="2400" kern="1200" dirty="0">
            <a:latin typeface="Candara" panose="020E0502030303020204" pitchFamily="34" charset="0"/>
          </a:endParaRPr>
        </a:p>
      </dsp:txBody>
      <dsp:txXfrm>
        <a:off x="7380763" y="4286401"/>
        <a:ext cx="3620458" cy="498873"/>
      </dsp:txXfrm>
    </dsp:sp>
    <dsp:sp modelId="{218704E7-6113-C24D-848A-D7E90CA82216}">
      <dsp:nvSpPr>
        <dsp:cNvPr id="0" name=""/>
        <dsp:cNvSpPr/>
      </dsp:nvSpPr>
      <dsp:spPr>
        <a:xfrm rot="20288924">
          <a:off x="6575997" y="5290403"/>
          <a:ext cx="818653" cy="14378"/>
        </a:xfrm>
        <a:custGeom>
          <a:avLst/>
          <a:gdLst/>
          <a:ahLst/>
          <a:cxnLst/>
          <a:rect l="0" t="0" r="0" b="0"/>
          <a:pathLst>
            <a:path>
              <a:moveTo>
                <a:pt x="0" y="7189"/>
              </a:moveTo>
              <a:lnTo>
                <a:pt x="81865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4858" y="5277125"/>
        <a:ext cx="40932" cy="40932"/>
      </dsp:txXfrm>
    </dsp:sp>
    <dsp:sp modelId="{740BD807-F649-854B-B775-407E92D16FC5}">
      <dsp:nvSpPr>
        <dsp:cNvPr id="0" name=""/>
        <dsp:cNvSpPr/>
      </dsp:nvSpPr>
      <dsp:spPr>
        <a:xfrm>
          <a:off x="7365242" y="4880283"/>
          <a:ext cx="3651500" cy="529915"/>
        </a:xfrm>
        <a:prstGeom prst="roundRect">
          <a:avLst>
            <a:gd name="adj" fmla="val 10000"/>
          </a:avLst>
        </a:prstGeom>
        <a:solidFill>
          <a:schemeClr val="accent6">
            <a:lumMod val="40000"/>
            <a:lumOff val="60000"/>
            <a:alpha val="38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Pension Trust Funds</a:t>
          </a:r>
        </a:p>
      </dsp:txBody>
      <dsp:txXfrm>
        <a:off x="7380763" y="4895804"/>
        <a:ext cx="3620458" cy="498873"/>
      </dsp:txXfrm>
    </dsp:sp>
    <dsp:sp modelId="{971FF57E-40F5-8346-A812-6FD1A6E02D6E}">
      <dsp:nvSpPr>
        <dsp:cNvPr id="0" name=""/>
        <dsp:cNvSpPr/>
      </dsp:nvSpPr>
      <dsp:spPr>
        <a:xfrm rot="1311076">
          <a:off x="6575997" y="5595104"/>
          <a:ext cx="818653" cy="14378"/>
        </a:xfrm>
        <a:custGeom>
          <a:avLst/>
          <a:gdLst/>
          <a:ahLst/>
          <a:cxnLst/>
          <a:rect l="0" t="0" r="0" b="0"/>
          <a:pathLst>
            <a:path>
              <a:moveTo>
                <a:pt x="0" y="7189"/>
              </a:moveTo>
              <a:lnTo>
                <a:pt x="818653"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64858" y="5581827"/>
        <a:ext cx="40932" cy="40932"/>
      </dsp:txXfrm>
    </dsp:sp>
    <dsp:sp modelId="{ECA5A12E-EF4D-3D46-902E-97C8846DD6DF}">
      <dsp:nvSpPr>
        <dsp:cNvPr id="0" name=""/>
        <dsp:cNvSpPr/>
      </dsp:nvSpPr>
      <dsp:spPr>
        <a:xfrm>
          <a:off x="7365242" y="5489686"/>
          <a:ext cx="3651500" cy="529915"/>
        </a:xfrm>
        <a:prstGeom prst="roundRect">
          <a:avLst>
            <a:gd name="adj" fmla="val 10000"/>
          </a:avLst>
        </a:prstGeom>
        <a:solidFill>
          <a:schemeClr val="accent6">
            <a:lumMod val="40000"/>
            <a:lumOff val="60000"/>
            <a:alpha val="38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Investment Trust Funds</a:t>
          </a:r>
          <a:endParaRPr lang="en-US" sz="2400" kern="1200" dirty="0">
            <a:latin typeface="Candara" panose="020E0502030303020204" pitchFamily="34" charset="0"/>
          </a:endParaRPr>
        </a:p>
      </dsp:txBody>
      <dsp:txXfrm>
        <a:off x="7380763" y="5505207"/>
        <a:ext cx="3620458" cy="498873"/>
      </dsp:txXfrm>
    </dsp:sp>
    <dsp:sp modelId="{9A6F26FC-AF23-2A49-B421-7756ACB62F86}">
      <dsp:nvSpPr>
        <dsp:cNvPr id="0" name=""/>
        <dsp:cNvSpPr/>
      </dsp:nvSpPr>
      <dsp:spPr>
        <a:xfrm rot="3015928">
          <a:off x="6390989" y="5899806"/>
          <a:ext cx="1188670" cy="14378"/>
        </a:xfrm>
        <a:custGeom>
          <a:avLst/>
          <a:gdLst/>
          <a:ahLst/>
          <a:cxnLst/>
          <a:rect l="0" t="0" r="0" b="0"/>
          <a:pathLst>
            <a:path>
              <a:moveTo>
                <a:pt x="0" y="7189"/>
              </a:moveTo>
              <a:lnTo>
                <a:pt x="1188670" y="7189"/>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Candara" panose="020E0502030303020204" pitchFamily="34" charset="0"/>
          </a:endParaRPr>
        </a:p>
      </dsp:txBody>
      <dsp:txXfrm>
        <a:off x="6955607" y="5877278"/>
        <a:ext cx="59433" cy="59433"/>
      </dsp:txXfrm>
    </dsp:sp>
    <dsp:sp modelId="{38F8B502-E784-3143-83B4-70DA89AEBB20}">
      <dsp:nvSpPr>
        <dsp:cNvPr id="0" name=""/>
        <dsp:cNvSpPr/>
      </dsp:nvSpPr>
      <dsp:spPr>
        <a:xfrm>
          <a:off x="7365242" y="6099089"/>
          <a:ext cx="3651500" cy="529915"/>
        </a:xfrm>
        <a:prstGeom prst="roundRect">
          <a:avLst>
            <a:gd name="adj" fmla="val 10000"/>
          </a:avLst>
        </a:prstGeom>
        <a:solidFill>
          <a:schemeClr val="accent6">
            <a:lumMod val="40000"/>
            <a:lumOff val="60000"/>
            <a:alpha val="38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Private-purpose funds</a:t>
          </a:r>
          <a:endParaRPr lang="en-US" sz="2400" kern="1200" dirty="0">
            <a:latin typeface="Candara" panose="020E0502030303020204" pitchFamily="34" charset="0"/>
          </a:endParaRPr>
        </a:p>
      </dsp:txBody>
      <dsp:txXfrm>
        <a:off x="7380763" y="6114610"/>
        <a:ext cx="3620458" cy="498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5D8D1-A3EF-694B-B0C4-930CBE49A7F5}">
      <dsp:nvSpPr>
        <dsp:cNvPr id="0" name=""/>
        <dsp:cNvSpPr/>
      </dsp:nvSpPr>
      <dsp:spPr>
        <a:xfrm>
          <a:off x="1585" y="2954639"/>
          <a:ext cx="2181317" cy="1090658"/>
        </a:xfrm>
        <a:prstGeom prst="roundRect">
          <a:avLst>
            <a:gd name="adj" fmla="val 10000"/>
          </a:avLst>
        </a:prstGeom>
        <a:gradFill rotWithShape="0">
          <a:gsLst>
            <a:gs pos="0">
              <a:schemeClr val="accent3">
                <a:shade val="80000"/>
                <a:hueOff val="0"/>
                <a:satOff val="0"/>
                <a:lumOff val="0"/>
                <a:alphaOff val="0"/>
                <a:lumMod val="110000"/>
                <a:satMod val="105000"/>
                <a:tint val="67000"/>
              </a:schemeClr>
            </a:gs>
            <a:gs pos="50000">
              <a:schemeClr val="accent3">
                <a:shade val="80000"/>
                <a:hueOff val="0"/>
                <a:satOff val="0"/>
                <a:lumOff val="0"/>
                <a:alphaOff val="0"/>
                <a:lumMod val="105000"/>
                <a:satMod val="103000"/>
                <a:tint val="73000"/>
              </a:schemeClr>
            </a:gs>
            <a:gs pos="100000">
              <a:schemeClr val="accent3">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Governmental Financial Reporting</a:t>
          </a:r>
        </a:p>
      </dsp:txBody>
      <dsp:txXfrm>
        <a:off x="33529" y="2986583"/>
        <a:ext cx="2117429" cy="1026770"/>
      </dsp:txXfrm>
    </dsp:sp>
    <dsp:sp modelId="{98F16164-9317-C44E-9B29-1B487C9A739E}">
      <dsp:nvSpPr>
        <dsp:cNvPr id="0" name=""/>
        <dsp:cNvSpPr/>
      </dsp:nvSpPr>
      <dsp:spPr>
        <a:xfrm rot="17526101">
          <a:off x="1490603" y="2456221"/>
          <a:ext cx="2219804" cy="30805"/>
        </a:xfrm>
        <a:custGeom>
          <a:avLst/>
          <a:gdLst/>
          <a:ahLst/>
          <a:cxnLst/>
          <a:rect l="0" t="0" r="0" b="0"/>
          <a:pathLst>
            <a:path>
              <a:moveTo>
                <a:pt x="0" y="15402"/>
              </a:moveTo>
              <a:lnTo>
                <a:pt x="2219804"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Candara" panose="020E0502030303020204" pitchFamily="34" charset="0"/>
          </a:endParaRPr>
        </a:p>
      </dsp:txBody>
      <dsp:txXfrm>
        <a:off x="2545010" y="2416129"/>
        <a:ext cx="110990" cy="110990"/>
      </dsp:txXfrm>
    </dsp:sp>
    <dsp:sp modelId="{B334D82B-3045-294C-ACEA-4CA20EA846F4}">
      <dsp:nvSpPr>
        <dsp:cNvPr id="0" name=""/>
        <dsp:cNvSpPr/>
      </dsp:nvSpPr>
      <dsp:spPr>
        <a:xfrm>
          <a:off x="3018108" y="897951"/>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Management’s Discussion &amp; Analysis (MD&amp;A)</a:t>
          </a:r>
        </a:p>
      </dsp:txBody>
      <dsp:txXfrm>
        <a:off x="3050052" y="929895"/>
        <a:ext cx="2117429" cy="1026770"/>
      </dsp:txXfrm>
    </dsp:sp>
    <dsp:sp modelId="{B25D7F8C-A427-5346-BFA2-DFCFAB2AF9E7}">
      <dsp:nvSpPr>
        <dsp:cNvPr id="0" name=""/>
        <dsp:cNvSpPr/>
      </dsp:nvSpPr>
      <dsp:spPr>
        <a:xfrm>
          <a:off x="2182903" y="3484566"/>
          <a:ext cx="872527" cy="30805"/>
        </a:xfrm>
        <a:custGeom>
          <a:avLst/>
          <a:gdLst/>
          <a:ahLst/>
          <a:cxnLst/>
          <a:rect l="0" t="0" r="0" b="0"/>
          <a:pathLst>
            <a:path>
              <a:moveTo>
                <a:pt x="0" y="15402"/>
              </a:moveTo>
              <a:lnTo>
                <a:pt x="872527"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2597353" y="3478155"/>
        <a:ext cx="43626" cy="43626"/>
      </dsp:txXfrm>
    </dsp:sp>
    <dsp:sp modelId="{258A3214-A03A-0747-90B7-BDD22A913ED4}">
      <dsp:nvSpPr>
        <dsp:cNvPr id="0" name=""/>
        <dsp:cNvSpPr/>
      </dsp:nvSpPr>
      <dsp:spPr>
        <a:xfrm>
          <a:off x="3055430" y="2954639"/>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Basic Financial Statements (BFS)</a:t>
          </a:r>
        </a:p>
      </dsp:txBody>
      <dsp:txXfrm>
        <a:off x="3087374" y="2986583"/>
        <a:ext cx="2117429" cy="1026770"/>
      </dsp:txXfrm>
    </dsp:sp>
    <dsp:sp modelId="{5DAA81DF-AC66-AA4D-9479-44EB2284B7D0}">
      <dsp:nvSpPr>
        <dsp:cNvPr id="0" name=""/>
        <dsp:cNvSpPr/>
      </dsp:nvSpPr>
      <dsp:spPr>
        <a:xfrm rot="18289469">
          <a:off x="4909063" y="2857437"/>
          <a:ext cx="1527896" cy="30805"/>
        </a:xfrm>
        <a:custGeom>
          <a:avLst/>
          <a:gdLst/>
          <a:ahLst/>
          <a:cxnLst/>
          <a:rect l="0" t="0" r="0" b="0"/>
          <a:pathLst>
            <a:path>
              <a:moveTo>
                <a:pt x="0" y="15402"/>
              </a:moveTo>
              <a:lnTo>
                <a:pt x="1527896"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34814" y="2834642"/>
        <a:ext cx="76394" cy="76394"/>
      </dsp:txXfrm>
    </dsp:sp>
    <dsp:sp modelId="{6D37FF26-6A07-6547-A116-5F7EECC89483}">
      <dsp:nvSpPr>
        <dsp:cNvPr id="0" name=""/>
        <dsp:cNvSpPr/>
      </dsp:nvSpPr>
      <dsp:spPr>
        <a:xfrm>
          <a:off x="6109275" y="1700381"/>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Government-Wide Financial Statements</a:t>
          </a:r>
        </a:p>
      </dsp:txBody>
      <dsp:txXfrm>
        <a:off x="6141219" y="1732325"/>
        <a:ext cx="2117429" cy="1026770"/>
      </dsp:txXfrm>
    </dsp:sp>
    <dsp:sp modelId="{228C0E32-6AD2-C24E-97E9-88D6D474EA8F}">
      <dsp:nvSpPr>
        <dsp:cNvPr id="0" name=""/>
        <dsp:cNvSpPr/>
      </dsp:nvSpPr>
      <dsp:spPr>
        <a:xfrm rot="19457599">
          <a:off x="8189596" y="1916743"/>
          <a:ext cx="1074520" cy="30805"/>
        </a:xfrm>
        <a:custGeom>
          <a:avLst/>
          <a:gdLst/>
          <a:ahLst/>
          <a:cxnLst/>
          <a:rect l="0" t="0" r="0" b="0"/>
          <a:pathLst>
            <a:path>
              <a:moveTo>
                <a:pt x="0" y="15402"/>
              </a:moveTo>
              <a:lnTo>
                <a:pt x="1074520" y="15402"/>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8699994" y="1905283"/>
        <a:ext cx="53726" cy="53726"/>
      </dsp:txXfrm>
    </dsp:sp>
    <dsp:sp modelId="{7BA0AA7F-E6B5-DB4E-A06B-75EF54BF7154}">
      <dsp:nvSpPr>
        <dsp:cNvPr id="0" name=""/>
        <dsp:cNvSpPr/>
      </dsp:nvSpPr>
      <dsp:spPr>
        <a:xfrm>
          <a:off x="9163120" y="1073252"/>
          <a:ext cx="2181317" cy="1090658"/>
        </a:xfrm>
        <a:prstGeom prst="roundRect">
          <a:avLst>
            <a:gd name="adj" fmla="val 10000"/>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Statement of Net Position</a:t>
          </a:r>
        </a:p>
      </dsp:txBody>
      <dsp:txXfrm>
        <a:off x="9195064" y="1105196"/>
        <a:ext cx="2117429" cy="1026770"/>
      </dsp:txXfrm>
    </dsp:sp>
    <dsp:sp modelId="{31908B51-2FB9-AC46-9A5C-19A1455CD8CC}">
      <dsp:nvSpPr>
        <dsp:cNvPr id="0" name=""/>
        <dsp:cNvSpPr/>
      </dsp:nvSpPr>
      <dsp:spPr>
        <a:xfrm rot="2142401">
          <a:off x="8189596" y="2543872"/>
          <a:ext cx="1074520" cy="30805"/>
        </a:xfrm>
        <a:custGeom>
          <a:avLst/>
          <a:gdLst/>
          <a:ahLst/>
          <a:cxnLst/>
          <a:rect l="0" t="0" r="0" b="0"/>
          <a:pathLst>
            <a:path>
              <a:moveTo>
                <a:pt x="0" y="15402"/>
              </a:moveTo>
              <a:lnTo>
                <a:pt x="1074520" y="15402"/>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8699994" y="2532412"/>
        <a:ext cx="53726" cy="53726"/>
      </dsp:txXfrm>
    </dsp:sp>
    <dsp:sp modelId="{4690FDF3-7039-D347-9FDC-247C0C9ACB26}">
      <dsp:nvSpPr>
        <dsp:cNvPr id="0" name=""/>
        <dsp:cNvSpPr/>
      </dsp:nvSpPr>
      <dsp:spPr>
        <a:xfrm>
          <a:off x="9163120" y="2327510"/>
          <a:ext cx="2181317" cy="1090658"/>
        </a:xfrm>
        <a:prstGeom prst="roundRect">
          <a:avLst>
            <a:gd name="adj" fmla="val 10000"/>
          </a:avLst>
        </a:prstGeom>
        <a:gradFill rotWithShape="0">
          <a:gsLst>
            <a:gs pos="0">
              <a:schemeClr val="accent3">
                <a:tint val="70000"/>
                <a:hueOff val="0"/>
                <a:satOff val="0"/>
                <a:lumOff val="0"/>
                <a:alphaOff val="0"/>
                <a:lumMod val="110000"/>
                <a:satMod val="105000"/>
                <a:tint val="67000"/>
              </a:schemeClr>
            </a:gs>
            <a:gs pos="50000">
              <a:schemeClr val="accent3">
                <a:tint val="70000"/>
                <a:hueOff val="0"/>
                <a:satOff val="0"/>
                <a:lumOff val="0"/>
                <a:alphaOff val="0"/>
                <a:lumMod val="105000"/>
                <a:satMod val="103000"/>
                <a:tint val="73000"/>
              </a:schemeClr>
            </a:gs>
            <a:gs pos="100000">
              <a:schemeClr val="accent3">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Statement of Activities</a:t>
          </a:r>
        </a:p>
      </dsp:txBody>
      <dsp:txXfrm>
        <a:off x="9195064" y="2359454"/>
        <a:ext cx="2117429" cy="1026770"/>
      </dsp:txXfrm>
    </dsp:sp>
    <dsp:sp modelId="{CE77D3A2-83BD-7E42-BFE8-D12F10C40083}">
      <dsp:nvSpPr>
        <dsp:cNvPr id="0" name=""/>
        <dsp:cNvSpPr/>
      </dsp:nvSpPr>
      <dsp:spPr>
        <a:xfrm>
          <a:off x="5236748" y="3484566"/>
          <a:ext cx="872527" cy="30805"/>
        </a:xfrm>
        <a:custGeom>
          <a:avLst/>
          <a:gdLst/>
          <a:ahLst/>
          <a:cxnLst/>
          <a:rect l="0" t="0" r="0" b="0"/>
          <a:pathLst>
            <a:path>
              <a:moveTo>
                <a:pt x="0" y="15402"/>
              </a:moveTo>
              <a:lnTo>
                <a:pt x="872527"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51198" y="3478155"/>
        <a:ext cx="43626" cy="43626"/>
      </dsp:txXfrm>
    </dsp:sp>
    <dsp:sp modelId="{56AACB7E-92DE-A64C-8401-A6ECCFDE9140}">
      <dsp:nvSpPr>
        <dsp:cNvPr id="0" name=""/>
        <dsp:cNvSpPr/>
      </dsp:nvSpPr>
      <dsp:spPr>
        <a:xfrm>
          <a:off x="6109275" y="2954639"/>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Fund Financial Statements</a:t>
          </a:r>
        </a:p>
      </dsp:txBody>
      <dsp:txXfrm>
        <a:off x="6141219" y="2986583"/>
        <a:ext cx="2117429" cy="1026770"/>
      </dsp:txXfrm>
    </dsp:sp>
    <dsp:sp modelId="{5F028F52-8D76-FB4C-B3D7-1E54B0CB0FA1}">
      <dsp:nvSpPr>
        <dsp:cNvPr id="0" name=""/>
        <dsp:cNvSpPr/>
      </dsp:nvSpPr>
      <dsp:spPr>
        <a:xfrm rot="3310531">
          <a:off x="4909063" y="4111695"/>
          <a:ext cx="1527896" cy="30805"/>
        </a:xfrm>
        <a:custGeom>
          <a:avLst/>
          <a:gdLst/>
          <a:ahLst/>
          <a:cxnLst/>
          <a:rect l="0" t="0" r="0" b="0"/>
          <a:pathLst>
            <a:path>
              <a:moveTo>
                <a:pt x="0" y="15402"/>
              </a:moveTo>
              <a:lnTo>
                <a:pt x="1527896" y="15402"/>
              </a:lnTo>
            </a:path>
          </a:pathLst>
        </a:custGeom>
        <a:noFill/>
        <a:ln w="12700" cap="flat" cmpd="sng" algn="ctr">
          <a:solidFill>
            <a:schemeClr val="accent3">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andara" panose="020E0502030303020204" pitchFamily="34" charset="0"/>
          </a:endParaRPr>
        </a:p>
      </dsp:txBody>
      <dsp:txXfrm>
        <a:off x="5634814" y="4088900"/>
        <a:ext cx="76394" cy="76394"/>
      </dsp:txXfrm>
    </dsp:sp>
    <dsp:sp modelId="{51A607F6-60B8-174E-9A23-2031A6689230}">
      <dsp:nvSpPr>
        <dsp:cNvPr id="0" name=""/>
        <dsp:cNvSpPr/>
      </dsp:nvSpPr>
      <dsp:spPr>
        <a:xfrm>
          <a:off x="6109275" y="4208897"/>
          <a:ext cx="2181317" cy="1090658"/>
        </a:xfrm>
        <a:prstGeom prst="roundRect">
          <a:avLst>
            <a:gd name="adj" fmla="val 10000"/>
          </a:avLst>
        </a:prstGeom>
        <a:gradFill rotWithShape="0">
          <a:gsLst>
            <a:gs pos="0">
              <a:schemeClr val="accent3">
                <a:tint val="80000"/>
                <a:hueOff val="0"/>
                <a:satOff val="0"/>
                <a:lumOff val="0"/>
                <a:alphaOff val="0"/>
                <a:lumMod val="110000"/>
                <a:satMod val="105000"/>
                <a:tint val="67000"/>
              </a:schemeClr>
            </a:gs>
            <a:gs pos="50000">
              <a:schemeClr val="accent3">
                <a:tint val="80000"/>
                <a:hueOff val="0"/>
                <a:satOff val="0"/>
                <a:lumOff val="0"/>
                <a:alphaOff val="0"/>
                <a:lumMod val="105000"/>
                <a:satMod val="103000"/>
                <a:tint val="73000"/>
              </a:schemeClr>
            </a:gs>
            <a:gs pos="100000">
              <a:schemeClr val="accent3">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Notes to the financial statements</a:t>
          </a:r>
        </a:p>
      </dsp:txBody>
      <dsp:txXfrm>
        <a:off x="6141219" y="4240841"/>
        <a:ext cx="2117429" cy="1026770"/>
      </dsp:txXfrm>
    </dsp:sp>
    <dsp:sp modelId="{8D225F8C-2487-454C-8ABC-2718008D43FB}">
      <dsp:nvSpPr>
        <dsp:cNvPr id="0" name=""/>
        <dsp:cNvSpPr/>
      </dsp:nvSpPr>
      <dsp:spPr>
        <a:xfrm rot="3962378">
          <a:off x="1544902" y="4466257"/>
          <a:ext cx="2148528" cy="30805"/>
        </a:xfrm>
        <a:custGeom>
          <a:avLst/>
          <a:gdLst/>
          <a:ahLst/>
          <a:cxnLst/>
          <a:rect l="0" t="0" r="0" b="0"/>
          <a:pathLst>
            <a:path>
              <a:moveTo>
                <a:pt x="0" y="15402"/>
              </a:moveTo>
              <a:lnTo>
                <a:pt x="2148528" y="15402"/>
              </a:lnTo>
            </a:path>
          </a:pathLst>
        </a:custGeom>
        <a:noFill/>
        <a:ln w="12700" cap="flat" cmpd="sng" algn="ctr">
          <a:solidFill>
            <a:schemeClr val="accent3">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Candara" panose="020E0502030303020204" pitchFamily="34" charset="0"/>
          </a:endParaRPr>
        </a:p>
      </dsp:txBody>
      <dsp:txXfrm>
        <a:off x="2565453" y="4427946"/>
        <a:ext cx="107426" cy="107426"/>
      </dsp:txXfrm>
    </dsp:sp>
    <dsp:sp modelId="{0DF1D9B3-BDDA-D74B-8AAA-4A986168FFE9}">
      <dsp:nvSpPr>
        <dsp:cNvPr id="0" name=""/>
        <dsp:cNvSpPr/>
      </dsp:nvSpPr>
      <dsp:spPr>
        <a:xfrm>
          <a:off x="3055430" y="4918021"/>
          <a:ext cx="2181317" cy="1090658"/>
        </a:xfrm>
        <a:prstGeom prst="roundRect">
          <a:avLst>
            <a:gd name="adj" fmla="val 10000"/>
          </a:avLst>
        </a:prstGeom>
        <a:gradFill rotWithShape="0">
          <a:gsLst>
            <a:gs pos="0">
              <a:schemeClr val="accent3">
                <a:tint val="99000"/>
                <a:hueOff val="0"/>
                <a:satOff val="0"/>
                <a:lumOff val="0"/>
                <a:alphaOff val="0"/>
                <a:lumMod val="110000"/>
                <a:satMod val="105000"/>
                <a:tint val="67000"/>
              </a:schemeClr>
            </a:gs>
            <a:gs pos="50000">
              <a:schemeClr val="accent3">
                <a:tint val="99000"/>
                <a:hueOff val="0"/>
                <a:satOff val="0"/>
                <a:lumOff val="0"/>
                <a:alphaOff val="0"/>
                <a:lumMod val="105000"/>
                <a:satMod val="103000"/>
                <a:tint val="73000"/>
              </a:schemeClr>
            </a:gs>
            <a:gs pos="100000">
              <a:schemeClr val="accent3">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ndara" panose="020E0502030303020204" pitchFamily="34" charset="0"/>
            </a:rPr>
            <a:t>Required Supplementary Information (RSI)</a:t>
          </a:r>
        </a:p>
      </dsp:txBody>
      <dsp:txXfrm>
        <a:off x="3087374" y="4949965"/>
        <a:ext cx="2117429" cy="10267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47052-1FF1-4347-8F03-3DD95D294E09}"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55164-48FB-5243-B809-C2B735CFAF7E}" type="slidenum">
              <a:rPr lang="en-US" smtClean="0"/>
              <a:t>‹#›</a:t>
            </a:fld>
            <a:endParaRPr lang="en-US"/>
          </a:p>
        </p:txBody>
      </p:sp>
    </p:spTree>
    <p:extLst>
      <p:ext uri="{BB962C8B-B14F-4D97-AF65-F5344CB8AC3E}">
        <p14:creationId xmlns:p14="http://schemas.microsoft.com/office/powerpoint/2010/main" val="840882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2</a:t>
            </a:fld>
            <a:endParaRPr lang="en-US"/>
          </a:p>
        </p:txBody>
      </p:sp>
    </p:spTree>
    <p:extLst>
      <p:ext uri="{BB962C8B-B14F-4D97-AF65-F5344CB8AC3E}">
        <p14:creationId xmlns:p14="http://schemas.microsoft.com/office/powerpoint/2010/main" val="307753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Governmental funds are the typical funds used to operate most governments. These include the general funds, special revenue funds, capital projects funds, debt service funds, and permanent funds. Governmental funds record transactions using the modified accrual basis of accounting.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general fund is similar to the operating fund or a fund without donor restrictions in a not-for-profit organization. This is the fund that is used for the bulk of the day-to-day revenues and expenditures of the government. Money from the general fund can be used for any of the routine, ordinary activities of government. In effect, any resource or obligation, revenue, or expenditure that is not accounted for in another fund will be accounted for in the general fund.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Special revenue funds are used for specific identifiable purposes other than debt service payments and the acquisition of capital assets. These are akin to funds with donor restrictions for not-for-profit organizations. The restrictions may be legal or may be based on management decisions to better control the use of resources. For example, revenue from state gasoline taxes might be earmarked for highway maintenance. All receipts from the tax would go into a special fund, and payments from that fund could be used only for the restricted or specified purpose.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capital projects fund is used to account for major acquisitions of plant or equipment. Note that money is accumulated in this fund prior to acquisition of the capital assets. Alternatively, money may be transferred into the capital projects fund from another fund before a purchase is made. Often, a combination of accumulated and transferred monies is used for capital acquisitions. Some smaller acquisitions, such as the purchase of cars, may be paid for from the general fund. Usually, the decision of whether to use the capital projects fund depends on the dollar amount and expected life of the equipment. For example, in a large city the cost of a police car might be low enough, and its life short enough, that it would not be considered a major capital acquisition. In such a case, it makes sense to pay for such cars from operating revenues in the general fund. Note that whether the acquisition is a car paid for from the general fund or a building is paid for from the capital projects fund, under the modified accrual basis of accounting used for governmental funds no long-term asset is recorded. Instead, cash decreases or a short-term payable increases, and an expenditure is recorded for the full cost of the item.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debt service fund is used to account for the accumulation of resources to repay principal and pay interest on long-term debt. In many cases, governments are required to transfer enough money annually into the debt service fund to cover these required payments. Money in the fund is then restricted to making debt service payments.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Permanent funds are similar to endowment funds in not-for-profit organizations. Earnings, but not principal, may be spent from these funds. Environmental permanent funds and public education permanent funds are perhaps the most common examples of permanent funds in governments. Their function is to preserve some level of funding for specific purposes in perpetuity.</a:t>
            </a:r>
          </a:p>
        </p:txBody>
      </p:sp>
      <p:sp>
        <p:nvSpPr>
          <p:cNvPr id="4" name="Slide Number Placeholder 3"/>
          <p:cNvSpPr>
            <a:spLocks noGrp="1"/>
          </p:cNvSpPr>
          <p:nvPr>
            <p:ph type="sldNum" sz="quarter" idx="5"/>
          </p:nvPr>
        </p:nvSpPr>
        <p:spPr/>
        <p:txBody>
          <a:bodyPr/>
          <a:lstStyle/>
          <a:p>
            <a:fld id="{09B55164-48FB-5243-B809-C2B735CFAF7E}" type="slidenum">
              <a:rPr lang="en-US" smtClean="0"/>
              <a:t>14</a:t>
            </a:fld>
            <a:endParaRPr lang="en-US"/>
          </a:p>
        </p:txBody>
      </p:sp>
    </p:spTree>
    <p:extLst>
      <p:ext uri="{BB962C8B-B14F-4D97-AF65-F5344CB8AC3E}">
        <p14:creationId xmlns:p14="http://schemas.microsoft.com/office/powerpoint/2010/main" val="66778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Proprietary funds are used to account for activities that are run on a business-like basis. For example, these activities might include operating hospitals, museums, bridges, or an airport owned by a government. In general, governments do not match specific sources of revenues with specific expenses. For instance, governments provide police protection but do not have an earmarked tax for that purpose. Governmental funds are typically used to account for such services. In other cases, such as government-owned hospitals or marinas, there may be a desire to finance a program or activity primarily or wholly through user charges. In such cases, proprietary funds are used. Proprietary funds record transactions using the accrual basis of accounting.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Proprietary funds typically get their revenues from a variety of user fees, tolls, and other charges rather than from taxes. The two types of proprietary funds are internal service funds and enterprise funds.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Many governments own golf courses, other recreational facilities, and other activities that provide services to the public on a business-like basis. In some cases, there is a desire for these activities to earn a profit or at least to be self-sufficient. When the government is essentially running a business, charging the public for services it consumes, it establishes an enterprise fund, such as a golf course fund. If the enterprise loses money, that might affect whether the government would want to continue offering the service or would be better off moving to privatize the service. Conversely, some enterprise funds, such as mass transit, are typically tax-subsidized.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Internal service funds are established for elements of government that provide specific services to other government units. For example, a government might have a car pool department. The car pool provides cars to all branches of government as needed. The idea of the car pool is that the city government will need to own fewer cars in total if each branch does not buy its own cars. This is because the cars will be more fully used: when one agency does not need a specific car, another agency can use it.</a:t>
            </a:r>
          </a:p>
        </p:txBody>
      </p:sp>
      <p:sp>
        <p:nvSpPr>
          <p:cNvPr id="4" name="Slide Number Placeholder 3"/>
          <p:cNvSpPr>
            <a:spLocks noGrp="1"/>
          </p:cNvSpPr>
          <p:nvPr>
            <p:ph type="sldNum" sz="quarter" idx="5"/>
          </p:nvPr>
        </p:nvSpPr>
        <p:spPr/>
        <p:txBody>
          <a:bodyPr/>
          <a:lstStyle/>
          <a:p>
            <a:fld id="{09B55164-48FB-5243-B809-C2B735CFAF7E}" type="slidenum">
              <a:rPr lang="en-US" smtClean="0"/>
              <a:t>15</a:t>
            </a:fld>
            <a:endParaRPr lang="en-US"/>
          </a:p>
        </p:txBody>
      </p:sp>
    </p:spTree>
    <p:extLst>
      <p:ext uri="{BB962C8B-B14F-4D97-AF65-F5344CB8AC3E}">
        <p14:creationId xmlns:p14="http://schemas.microsoft.com/office/powerpoint/2010/main" val="85037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Fiduciary funds exist when the government is acting as a trustee or agent, in which the government holds money for other parties or entities. The money in fiduciary funds belongs to the ultimate recipient, not the government holding it. GAAP call for fiduciary funds to use an accrual basis.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Agency funds (custodial funds) are those that account for money the government holds as an agent for some other organization in a temporary, purely custodial capacity. The government collecting the money is really just a pass-through entity for another government or a separate nongovernmental entity. For example, suppose that fire departments are predominantly volunteer not-for-profit organizations throughout a state. Furthermore, a state law requires that each town give the volunteer fire department 3 percent of all real estate taxes collected to be used for equipment and operations. When the town collects its real estate taxes, it will immediately put 3 percent of the money collected in a custodial fund—the fire department fund. From time to time, that money will be disbursed to the fire department, which is a separate distinct organization and not part of the town government. By keeping the money in a separate custodial fund, it is clear that the money is not available to pay for general government expenses.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Pension and other post-employment trust funds are separate legal entities in which financial assets are accumulated to pay for retiree benefits accrued during worker careers. In the context of government accounting, other employee benefits are dominated by health-care benefits for retirees. For many state and local governments, pension and other employee benefit liabilities far exceed pension assets.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Investment trust funds are used to report on investment pools. Sometimes, state or county governments provide investment pools to governments within their jurisdiction. These pools permit lower-level governments to invest idle cash resources in higher-yielding investment assets. Pooling allows these governments to achieve this higher potential return without having to incur the administrative burdens and costs on their own.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Private purpose trust funds account for resources not covered by pension and other employee benefit trusts or investment trust funds. For example, some governments have endowments, and these would be accounted for in private purpose trust funds. Again, the defining characteristic of these trusts is that the resources are held by a government for the benefit of some other party.</a:t>
            </a:r>
          </a:p>
        </p:txBody>
      </p:sp>
      <p:sp>
        <p:nvSpPr>
          <p:cNvPr id="4" name="Slide Number Placeholder 3"/>
          <p:cNvSpPr>
            <a:spLocks noGrp="1"/>
          </p:cNvSpPr>
          <p:nvPr>
            <p:ph type="sldNum" sz="quarter" idx="5"/>
          </p:nvPr>
        </p:nvSpPr>
        <p:spPr/>
        <p:txBody>
          <a:bodyPr/>
          <a:lstStyle/>
          <a:p>
            <a:fld id="{09B55164-48FB-5243-B809-C2B735CFAF7E}" type="slidenum">
              <a:rPr lang="en-US" smtClean="0"/>
              <a:t>16</a:t>
            </a:fld>
            <a:endParaRPr lang="en-US"/>
          </a:p>
        </p:txBody>
      </p:sp>
    </p:spTree>
    <p:extLst>
      <p:ext uri="{BB962C8B-B14F-4D97-AF65-F5344CB8AC3E}">
        <p14:creationId xmlns:p14="http://schemas.microsoft.com/office/powerpoint/2010/main" val="423520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17</a:t>
            </a:fld>
            <a:endParaRPr lang="en-US"/>
          </a:p>
        </p:txBody>
      </p:sp>
    </p:spTree>
    <p:extLst>
      <p:ext uri="{BB962C8B-B14F-4D97-AF65-F5344CB8AC3E}">
        <p14:creationId xmlns:p14="http://schemas.microsoft.com/office/powerpoint/2010/main" val="344988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recording process used by governments is similar to that described in Chapters 9 and 10 for all other organizations by using fundamental equation of accounting.</a:t>
            </a:r>
          </a:p>
        </p:txBody>
      </p:sp>
      <p:sp>
        <p:nvSpPr>
          <p:cNvPr id="4" name="Slide Number Placeholder 3"/>
          <p:cNvSpPr>
            <a:spLocks noGrp="1"/>
          </p:cNvSpPr>
          <p:nvPr>
            <p:ph type="sldNum" sz="quarter" idx="5"/>
          </p:nvPr>
        </p:nvSpPr>
        <p:spPr/>
        <p:txBody>
          <a:bodyPr/>
          <a:lstStyle/>
          <a:p>
            <a:fld id="{09B55164-48FB-5243-B809-C2B735CFAF7E}" type="slidenum">
              <a:rPr lang="en-US" smtClean="0"/>
              <a:t>18</a:t>
            </a:fld>
            <a:endParaRPr lang="en-US"/>
          </a:p>
        </p:txBody>
      </p:sp>
    </p:spTree>
    <p:extLst>
      <p:ext uri="{BB962C8B-B14F-4D97-AF65-F5344CB8AC3E}">
        <p14:creationId xmlns:p14="http://schemas.microsoft.com/office/powerpoint/2010/main" val="941240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19</a:t>
            </a:fld>
            <a:endParaRPr lang="en-US"/>
          </a:p>
        </p:txBody>
      </p:sp>
    </p:spTree>
    <p:extLst>
      <p:ext uri="{BB962C8B-B14F-4D97-AF65-F5344CB8AC3E}">
        <p14:creationId xmlns:p14="http://schemas.microsoft.com/office/powerpoint/2010/main" val="224524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Governmental financial reporting attempts to help keep the government accountable for its actions. An element of accountability is to ensure that information is provided that is helpful for making not only economic decisions, but also social and political decisions. To generate information that is useful for economic, social, and political decisions, it is critical to compare what actually took place with what was authorized (either directly by the public or by its elected representatives) in the form of an approved budget, to understand the financial condition of the government and the results of its operations, to assess whether finance-related laws and regulations were appropriately complied with, and to understand the effectiveness and efficiency of the government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addition, financial reporting by state and local governments should provide information that allows the user to determine if </a:t>
            </a:r>
            <a:r>
              <a:rPr lang="en-US" dirty="0" err="1"/>
              <a:t>interperiod</a:t>
            </a:r>
            <a:r>
              <a:rPr lang="en-US" dirty="0"/>
              <a:t> equity has been achieved. Rather than the matching principle - which is not even mentioned in the conceptual framework of the GASB - governmental accounting is focused instead on </a:t>
            </a:r>
            <a:r>
              <a:rPr lang="en-US" dirty="0" err="1"/>
              <a:t>interperiod</a:t>
            </a:r>
            <a:r>
              <a:rPr lang="en-US" dirty="0"/>
              <a:t> equity. </a:t>
            </a:r>
            <a:r>
              <a:rPr lang="en-US" dirty="0" err="1"/>
              <a:t>Interperiod</a:t>
            </a:r>
            <a:r>
              <a:rPr lang="en-US" dirty="0"/>
              <a:t> equity, or intergenerational equity refers to whether the government has used revenues from the current period to pay for services provided in the current period. If the government were to run a large surplus or deficit, one might argue that </a:t>
            </a:r>
            <a:r>
              <a:rPr lang="en-US" dirty="0" err="1"/>
              <a:t>interperiod</a:t>
            </a:r>
            <a:r>
              <a:rPr lang="en-US" dirty="0"/>
              <a:t> or intergenerational inequity might arise. People may be paying today to provide benefits to future generations or may be creating an unfair debt burden on future generations to pay for benefits that are being received today.</a:t>
            </a:r>
          </a:p>
        </p:txBody>
      </p:sp>
      <p:sp>
        <p:nvSpPr>
          <p:cNvPr id="4" name="Slide Number Placeholder 3"/>
          <p:cNvSpPr>
            <a:spLocks noGrp="1"/>
          </p:cNvSpPr>
          <p:nvPr>
            <p:ph type="sldNum" sz="quarter" idx="5"/>
          </p:nvPr>
        </p:nvSpPr>
        <p:spPr/>
        <p:txBody>
          <a:bodyPr/>
          <a:lstStyle/>
          <a:p>
            <a:fld id="{09B55164-48FB-5243-B809-C2B735CFAF7E}" type="slidenum">
              <a:rPr lang="en-US" smtClean="0"/>
              <a:t>20</a:t>
            </a:fld>
            <a:endParaRPr lang="en-US"/>
          </a:p>
        </p:txBody>
      </p:sp>
    </p:spTree>
    <p:extLst>
      <p:ext uri="{BB962C8B-B14F-4D97-AF65-F5344CB8AC3E}">
        <p14:creationId xmlns:p14="http://schemas.microsoft.com/office/powerpoint/2010/main" val="3218363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MD&amp;A: To best achieve the objectives of financial reporting, GASB requires that managers provide a discussion and analysis placed before the financial statements.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BFS for governmental organizations include two major categories: government-wide financial statements and fund financial statements. The BFS also include notes to the financial statements, as is required for all types of organizations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 are two government-wide financial statements: a statement of net position and a statement of activities (see Figure 13-1). These statements are reported on the accrual basis of accounting, which is the same basis required for health and not-for-profit financial statements that are prepared in accordance with GAAP. They provide information about the government as a whole.</a:t>
            </a:r>
          </a:p>
        </p:txBody>
      </p:sp>
      <p:sp>
        <p:nvSpPr>
          <p:cNvPr id="4" name="Slide Number Placeholder 3"/>
          <p:cNvSpPr>
            <a:spLocks noGrp="1"/>
          </p:cNvSpPr>
          <p:nvPr>
            <p:ph type="sldNum" sz="quarter" idx="5"/>
          </p:nvPr>
        </p:nvSpPr>
        <p:spPr/>
        <p:txBody>
          <a:bodyPr/>
          <a:lstStyle/>
          <a:p>
            <a:fld id="{09B55164-48FB-5243-B809-C2B735CFAF7E}" type="slidenum">
              <a:rPr lang="en-US" smtClean="0"/>
              <a:t>21</a:t>
            </a:fld>
            <a:endParaRPr lang="en-US"/>
          </a:p>
        </p:txBody>
      </p:sp>
    </p:spTree>
    <p:extLst>
      <p:ext uri="{BB962C8B-B14F-4D97-AF65-F5344CB8AC3E}">
        <p14:creationId xmlns:p14="http://schemas.microsoft.com/office/powerpoint/2010/main" val="300749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CITY OF MINNEAPOLIS http://</a:t>
            </a:r>
            <a:r>
              <a:rPr lang="en-US" dirty="0" err="1"/>
              <a:t>www.ci.minneapolis.mn.us</a:t>
            </a:r>
            <a:r>
              <a:rPr lang="en-US" dirty="0"/>
              <a:t>/www/groups/public/@finance/documents/</a:t>
            </a:r>
            <a:r>
              <a:rPr lang="en-US" dirty="0" err="1"/>
              <a:t>webcontent</a:t>
            </a:r>
            <a:r>
              <a:rPr lang="en-US" dirty="0"/>
              <a:t>/wcmsp-219632.pdf</a:t>
            </a:r>
          </a:p>
        </p:txBody>
      </p:sp>
      <p:sp>
        <p:nvSpPr>
          <p:cNvPr id="4" name="Slide Number Placeholder 3"/>
          <p:cNvSpPr>
            <a:spLocks noGrp="1"/>
          </p:cNvSpPr>
          <p:nvPr>
            <p:ph type="sldNum" sz="quarter" idx="5"/>
          </p:nvPr>
        </p:nvSpPr>
        <p:spPr/>
        <p:txBody>
          <a:bodyPr/>
          <a:lstStyle/>
          <a:p>
            <a:fld id="{09B55164-48FB-5243-B809-C2B735CFAF7E}" type="slidenum">
              <a:rPr lang="en-US" smtClean="0"/>
              <a:t>22</a:t>
            </a:fld>
            <a:endParaRPr lang="en-US"/>
          </a:p>
        </p:txBody>
      </p:sp>
    </p:spTree>
    <p:extLst>
      <p:ext uri="{BB962C8B-B14F-4D97-AF65-F5344CB8AC3E}">
        <p14:creationId xmlns:p14="http://schemas.microsoft.com/office/powerpoint/2010/main" val="86084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5-7</a:t>
            </a:r>
          </a:p>
        </p:txBody>
      </p:sp>
      <p:sp>
        <p:nvSpPr>
          <p:cNvPr id="4" name="Slide Number Placeholder 3"/>
          <p:cNvSpPr>
            <a:spLocks noGrp="1"/>
          </p:cNvSpPr>
          <p:nvPr>
            <p:ph type="sldNum" sz="quarter" idx="5"/>
          </p:nvPr>
        </p:nvSpPr>
        <p:spPr/>
        <p:txBody>
          <a:bodyPr/>
          <a:lstStyle/>
          <a:p>
            <a:fld id="{09B55164-48FB-5243-B809-C2B735CFAF7E}" type="slidenum">
              <a:rPr lang="en-US" smtClean="0"/>
              <a:t>23</a:t>
            </a:fld>
            <a:endParaRPr lang="en-US"/>
          </a:p>
        </p:txBody>
      </p:sp>
    </p:spTree>
    <p:extLst>
      <p:ext uri="{BB962C8B-B14F-4D97-AF65-F5344CB8AC3E}">
        <p14:creationId xmlns:p14="http://schemas.microsoft.com/office/powerpoint/2010/main" val="395697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cash basis of accounting recognizes inflows and outflows of cash. Under this basis, revenues are recognized and recorded only when cash is received, and expenses are recognized only when payments are made.</a:t>
            </a:r>
          </a:p>
          <a:p>
            <a:pPr marL="171450" indent="-171450">
              <a:buFont typeface="Arial" panose="020B0604020202020204" pitchFamily="34" charset="0"/>
              <a:buChar char="•"/>
            </a:pPr>
            <a:r>
              <a:rPr lang="en-US" dirty="0"/>
              <a:t>Accrual basis of accounting recognize revenues and expenses wen the actual services have been provided and the actual resources have been used and the revenues for the services and resources have already been incurred.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3</a:t>
            </a:fld>
            <a:endParaRPr lang="en-US"/>
          </a:p>
        </p:txBody>
      </p:sp>
    </p:spTree>
    <p:extLst>
      <p:ext uri="{BB962C8B-B14F-4D97-AF65-F5344CB8AC3E}">
        <p14:creationId xmlns:p14="http://schemas.microsoft.com/office/powerpoint/2010/main" val="3418517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unit: airport, hospital </a:t>
            </a:r>
          </a:p>
        </p:txBody>
      </p:sp>
      <p:sp>
        <p:nvSpPr>
          <p:cNvPr id="4" name="Slide Number Placeholder 3"/>
          <p:cNvSpPr>
            <a:spLocks noGrp="1"/>
          </p:cNvSpPr>
          <p:nvPr>
            <p:ph type="sldNum" sz="quarter" idx="5"/>
          </p:nvPr>
        </p:nvSpPr>
        <p:spPr/>
        <p:txBody>
          <a:bodyPr/>
          <a:lstStyle/>
          <a:p>
            <a:fld id="{09B55164-48FB-5243-B809-C2B735CFAF7E}" type="slidenum">
              <a:rPr lang="en-US" smtClean="0"/>
              <a:t>24</a:t>
            </a:fld>
            <a:endParaRPr lang="en-US"/>
          </a:p>
        </p:txBody>
      </p:sp>
    </p:spTree>
    <p:extLst>
      <p:ext uri="{BB962C8B-B14F-4D97-AF65-F5344CB8AC3E}">
        <p14:creationId xmlns:p14="http://schemas.microsoft.com/office/powerpoint/2010/main" val="155620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Inflows/Outflows: consumption and acquisition of resources that are applicable to a future period. </a:t>
            </a:r>
          </a:p>
        </p:txBody>
      </p:sp>
      <p:sp>
        <p:nvSpPr>
          <p:cNvPr id="4" name="Slide Number Placeholder 3"/>
          <p:cNvSpPr>
            <a:spLocks noGrp="1"/>
          </p:cNvSpPr>
          <p:nvPr>
            <p:ph type="sldNum" sz="quarter" idx="5"/>
          </p:nvPr>
        </p:nvSpPr>
        <p:spPr/>
        <p:txBody>
          <a:bodyPr/>
          <a:lstStyle/>
          <a:p>
            <a:fld id="{09B55164-48FB-5243-B809-C2B735CFAF7E}" type="slidenum">
              <a:rPr lang="en-US" smtClean="0"/>
              <a:t>25</a:t>
            </a:fld>
            <a:endParaRPr lang="en-US"/>
          </a:p>
        </p:txBody>
      </p:sp>
    </p:spTree>
    <p:extLst>
      <p:ext uri="{BB962C8B-B14F-4D97-AF65-F5344CB8AC3E}">
        <p14:creationId xmlns:p14="http://schemas.microsoft.com/office/powerpoint/2010/main" val="4277288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modified approach, the government has to stablish a level of condition  to maintain infrastructure</a:t>
            </a:r>
          </a:p>
        </p:txBody>
      </p:sp>
      <p:sp>
        <p:nvSpPr>
          <p:cNvPr id="4" name="Slide Number Placeholder 3"/>
          <p:cNvSpPr>
            <a:spLocks noGrp="1"/>
          </p:cNvSpPr>
          <p:nvPr>
            <p:ph type="sldNum" sz="quarter" idx="5"/>
          </p:nvPr>
        </p:nvSpPr>
        <p:spPr/>
        <p:txBody>
          <a:bodyPr/>
          <a:lstStyle/>
          <a:p>
            <a:fld id="{09B55164-48FB-5243-B809-C2B735CFAF7E}" type="slidenum">
              <a:rPr lang="en-US" smtClean="0"/>
              <a:t>26</a:t>
            </a:fld>
            <a:endParaRPr lang="en-US"/>
          </a:p>
        </p:txBody>
      </p:sp>
    </p:spTree>
    <p:extLst>
      <p:ext uri="{BB962C8B-B14F-4D97-AF65-F5344CB8AC3E}">
        <p14:creationId xmlns:p14="http://schemas.microsoft.com/office/powerpoint/2010/main" val="1070467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31</a:t>
            </a:r>
          </a:p>
        </p:txBody>
      </p:sp>
      <p:sp>
        <p:nvSpPr>
          <p:cNvPr id="4" name="Slide Number Placeholder 3"/>
          <p:cNvSpPr>
            <a:spLocks noGrp="1"/>
          </p:cNvSpPr>
          <p:nvPr>
            <p:ph type="sldNum" sz="quarter" idx="5"/>
          </p:nvPr>
        </p:nvSpPr>
        <p:spPr/>
        <p:txBody>
          <a:bodyPr/>
          <a:lstStyle/>
          <a:p>
            <a:fld id="{09B55164-48FB-5243-B809-C2B735CFAF7E}" type="slidenum">
              <a:rPr lang="en-US" smtClean="0"/>
              <a:t>27</a:t>
            </a:fld>
            <a:endParaRPr lang="en-US"/>
          </a:p>
        </p:txBody>
      </p:sp>
    </p:spTree>
    <p:extLst>
      <p:ext uri="{BB962C8B-B14F-4D97-AF65-F5344CB8AC3E}">
        <p14:creationId xmlns:p14="http://schemas.microsoft.com/office/powerpoint/2010/main" val="264209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29</a:t>
            </a:fld>
            <a:endParaRPr lang="en-US"/>
          </a:p>
        </p:txBody>
      </p:sp>
    </p:spTree>
    <p:extLst>
      <p:ext uri="{BB962C8B-B14F-4D97-AF65-F5344CB8AC3E}">
        <p14:creationId xmlns:p14="http://schemas.microsoft.com/office/powerpoint/2010/main" val="3394544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B55164-48FB-5243-B809-C2B735CFAF7E}" type="slidenum">
              <a:rPr lang="en-US" smtClean="0"/>
              <a:t>30</a:t>
            </a:fld>
            <a:endParaRPr lang="en-US"/>
          </a:p>
        </p:txBody>
      </p:sp>
    </p:spTree>
    <p:extLst>
      <p:ext uri="{BB962C8B-B14F-4D97-AF65-F5344CB8AC3E}">
        <p14:creationId xmlns:p14="http://schemas.microsoft.com/office/powerpoint/2010/main" val="2299132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unit: airport, hospital </a:t>
            </a:r>
          </a:p>
        </p:txBody>
      </p:sp>
      <p:sp>
        <p:nvSpPr>
          <p:cNvPr id="4" name="Slide Number Placeholder 3"/>
          <p:cNvSpPr>
            <a:spLocks noGrp="1"/>
          </p:cNvSpPr>
          <p:nvPr>
            <p:ph type="sldNum" sz="quarter" idx="5"/>
          </p:nvPr>
        </p:nvSpPr>
        <p:spPr/>
        <p:txBody>
          <a:bodyPr/>
          <a:lstStyle/>
          <a:p>
            <a:fld id="{09B55164-48FB-5243-B809-C2B735CFAF7E}" type="slidenum">
              <a:rPr lang="en-US" smtClean="0"/>
              <a:t>32</a:t>
            </a:fld>
            <a:endParaRPr lang="en-US"/>
          </a:p>
        </p:txBody>
      </p:sp>
    </p:spTree>
    <p:extLst>
      <p:ext uri="{BB962C8B-B14F-4D97-AF65-F5344CB8AC3E}">
        <p14:creationId xmlns:p14="http://schemas.microsoft.com/office/powerpoint/2010/main" val="2193929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Governmental Funds</a:t>
            </a:r>
          </a:p>
        </p:txBody>
      </p:sp>
      <p:sp>
        <p:nvSpPr>
          <p:cNvPr id="4" name="Slide Number Placeholder 3"/>
          <p:cNvSpPr>
            <a:spLocks noGrp="1"/>
          </p:cNvSpPr>
          <p:nvPr>
            <p:ph type="sldNum" sz="quarter" idx="5"/>
          </p:nvPr>
        </p:nvSpPr>
        <p:spPr/>
        <p:txBody>
          <a:bodyPr/>
          <a:lstStyle/>
          <a:p>
            <a:fld id="{09B55164-48FB-5243-B809-C2B735CFAF7E}" type="slidenum">
              <a:rPr lang="en-US" smtClean="0"/>
              <a:t>33</a:t>
            </a:fld>
            <a:endParaRPr lang="en-US"/>
          </a:p>
        </p:txBody>
      </p:sp>
    </p:spTree>
    <p:extLst>
      <p:ext uri="{BB962C8B-B14F-4D97-AF65-F5344CB8AC3E}">
        <p14:creationId xmlns:p14="http://schemas.microsoft.com/office/powerpoint/2010/main" val="1383729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Governmental Funds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Restricted: Donors, grantors, creditors, 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34</a:t>
            </a:fld>
            <a:endParaRPr lang="en-US"/>
          </a:p>
        </p:txBody>
      </p:sp>
    </p:spTree>
    <p:extLst>
      <p:ext uri="{BB962C8B-B14F-4D97-AF65-F5344CB8AC3E}">
        <p14:creationId xmlns:p14="http://schemas.microsoft.com/office/powerpoint/2010/main" val="1369142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Proprietary funds are used to account for activities that are run on a business-like basis. </a:t>
            </a:r>
          </a:p>
        </p:txBody>
      </p:sp>
      <p:sp>
        <p:nvSpPr>
          <p:cNvPr id="4" name="Slide Number Placeholder 3"/>
          <p:cNvSpPr>
            <a:spLocks noGrp="1"/>
          </p:cNvSpPr>
          <p:nvPr>
            <p:ph type="sldNum" sz="quarter" idx="5"/>
          </p:nvPr>
        </p:nvSpPr>
        <p:spPr/>
        <p:txBody>
          <a:bodyPr/>
          <a:lstStyle/>
          <a:p>
            <a:fld id="{09B55164-48FB-5243-B809-C2B735CFAF7E}" type="slidenum">
              <a:rPr lang="en-US" smtClean="0"/>
              <a:t>35</a:t>
            </a:fld>
            <a:endParaRPr lang="en-US"/>
          </a:p>
        </p:txBody>
      </p:sp>
    </p:spTree>
    <p:extLst>
      <p:ext uri="{BB962C8B-B14F-4D97-AF65-F5344CB8AC3E}">
        <p14:creationId xmlns:p14="http://schemas.microsoft.com/office/powerpoint/2010/main" val="21750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now introduce the concept of modified accrual accounting, a method widely used by US state and local governments. Under this basis of accounting the primary focus is on short-term or current financial resources, as opposed to total economic resources. The timing of when accruals are made is the fundamental difference between the accrual and the modified accrual bases of accounting. This difference in timing yields critical differences in when and how revenues, expenditures, fixed assets, and long-term liabilities are recorded.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Under modified accrual accounting, a government recognizes revenues when it has a current financial resource inflow. This may occur before cash is received. For example, if taxes are owed to the government and are measurable and available, they are treated as revenues, even if they have not yet been collected. Clearly this differs from the cash basis. The word “available” means that they must be collectible in or shortly after the end of the accounting period.</a:t>
            </a:r>
          </a:p>
        </p:txBody>
      </p:sp>
      <p:sp>
        <p:nvSpPr>
          <p:cNvPr id="4" name="Slide Number Placeholder 3"/>
          <p:cNvSpPr>
            <a:spLocks noGrp="1"/>
          </p:cNvSpPr>
          <p:nvPr>
            <p:ph type="sldNum" sz="quarter" idx="5"/>
          </p:nvPr>
        </p:nvSpPr>
        <p:spPr/>
        <p:txBody>
          <a:bodyPr/>
          <a:lstStyle/>
          <a:p>
            <a:fld id="{09B55164-48FB-5243-B809-C2B735CFAF7E}" type="slidenum">
              <a:rPr lang="en-US" smtClean="0"/>
              <a:t>4</a:t>
            </a:fld>
            <a:endParaRPr lang="en-US"/>
          </a:p>
        </p:txBody>
      </p:sp>
    </p:spTree>
    <p:extLst>
      <p:ext uri="{BB962C8B-B14F-4D97-AF65-F5344CB8AC3E}">
        <p14:creationId xmlns:p14="http://schemas.microsoft.com/office/powerpoint/2010/main" val="69713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Sixty days or less is the period widely used as a measure of availability. Any amounts that will be collected within 60 days of the end of the year are typically considered to be available and are treated as revenues by most governments during the year billed, rather than the following year when they are collected.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5</a:t>
            </a:fld>
            <a:endParaRPr lang="en-US"/>
          </a:p>
        </p:txBody>
      </p:sp>
    </p:spTree>
    <p:extLst>
      <p:ext uri="{BB962C8B-B14F-4D97-AF65-F5344CB8AC3E}">
        <p14:creationId xmlns:p14="http://schemas.microsoft.com/office/powerpoint/2010/main" val="38707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 modified accrual, resource outflows are expenditures rather than expenses. That is, expenditures are recognized when resources are acquired, while expenses are recognized when resources are either paid for (cash basis) or consumed (accrual basis).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Under cash accounting, resources are considered to flow out of the organization and an expense is incurred when cash is paid. Under accrual accounting, resources flow out of the organization and an expense is incurred when a resource has been consumed in the process of generating revenue. In modified accrual accounting, however, resources are considered to leave the organization and an expenditure occurs as soon as the organization becomes legally obligated to pay for a resource and the organization knows that payment will be made from available resources.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6</a:t>
            </a:fld>
            <a:endParaRPr lang="en-US"/>
          </a:p>
        </p:txBody>
      </p:sp>
    </p:spTree>
    <p:extLst>
      <p:ext uri="{BB962C8B-B14F-4D97-AF65-F5344CB8AC3E}">
        <p14:creationId xmlns:p14="http://schemas.microsoft.com/office/powerpoint/2010/main" val="203054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7</a:t>
            </a:fld>
            <a:endParaRPr lang="en-US"/>
          </a:p>
        </p:txBody>
      </p:sp>
    </p:spTree>
    <p:extLst>
      <p:ext uri="{BB962C8B-B14F-4D97-AF65-F5344CB8AC3E}">
        <p14:creationId xmlns:p14="http://schemas.microsoft.com/office/powerpoint/2010/main" val="342694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Current assets and current liabilities only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an organization using the modified accrual method borrows money on a long-term basis, a liability is not created in the fund. Rather, the asset cash and fund balance increase in the fundamental equation of accounting.</a:t>
            </a:r>
          </a:p>
        </p:txBody>
      </p:sp>
      <p:sp>
        <p:nvSpPr>
          <p:cNvPr id="4" name="Slide Number Placeholder 3"/>
          <p:cNvSpPr>
            <a:spLocks noGrp="1"/>
          </p:cNvSpPr>
          <p:nvPr>
            <p:ph type="sldNum" sz="quarter" idx="5"/>
          </p:nvPr>
        </p:nvSpPr>
        <p:spPr/>
        <p:txBody>
          <a:bodyPr/>
          <a:lstStyle/>
          <a:p>
            <a:fld id="{09B55164-48FB-5243-B809-C2B735CFAF7E}" type="slidenum">
              <a:rPr lang="en-US" smtClean="0"/>
              <a:t>8</a:t>
            </a:fld>
            <a:endParaRPr lang="en-US"/>
          </a:p>
        </p:txBody>
      </p:sp>
    </p:spTree>
    <p:extLst>
      <p:ext uri="{BB962C8B-B14F-4D97-AF65-F5344CB8AC3E}">
        <p14:creationId xmlns:p14="http://schemas.microsoft.com/office/powerpoint/2010/main" val="301529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9B55164-48FB-5243-B809-C2B735CFAF7E}" type="slidenum">
              <a:rPr lang="en-US" smtClean="0"/>
              <a:t>9</a:t>
            </a:fld>
            <a:endParaRPr lang="en-US"/>
          </a:p>
        </p:txBody>
      </p:sp>
    </p:spTree>
    <p:extLst>
      <p:ext uri="{BB962C8B-B14F-4D97-AF65-F5344CB8AC3E}">
        <p14:creationId xmlns:p14="http://schemas.microsoft.com/office/powerpoint/2010/main" val="3286285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funds used by governments are generally broken down into three main classifications: governmental funds, proprietary funds, and fiduciary funds.</a:t>
            </a:r>
          </a:p>
        </p:txBody>
      </p:sp>
      <p:sp>
        <p:nvSpPr>
          <p:cNvPr id="4" name="Slide Number Placeholder 3"/>
          <p:cNvSpPr>
            <a:spLocks noGrp="1"/>
          </p:cNvSpPr>
          <p:nvPr>
            <p:ph type="sldNum" sz="quarter" idx="5"/>
          </p:nvPr>
        </p:nvSpPr>
        <p:spPr/>
        <p:txBody>
          <a:bodyPr/>
          <a:lstStyle/>
          <a:p>
            <a:fld id="{09B55164-48FB-5243-B809-C2B735CFAF7E}" type="slidenum">
              <a:rPr lang="en-US" smtClean="0"/>
              <a:t>13</a:t>
            </a:fld>
            <a:endParaRPr lang="en-US"/>
          </a:p>
        </p:txBody>
      </p:sp>
    </p:spTree>
    <p:extLst>
      <p:ext uri="{BB962C8B-B14F-4D97-AF65-F5344CB8AC3E}">
        <p14:creationId xmlns:p14="http://schemas.microsoft.com/office/powerpoint/2010/main" val="213252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816-E679-C542-8C36-429D072E2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FAF4D4-9F1C-7D4F-BF57-9AAF6B67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4B91A-03E0-5B42-842C-9D2B6DDAF334}"/>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200D9AD2-1632-6A46-AE28-B3AC17B0C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C55BE-CF81-784F-BE7B-5D81CEB75BB6}"/>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312361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DD89-5734-FF41-9C16-134051F25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21EA41-B8EC-0344-A30A-40B72382F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389F5-12C3-F242-A090-42E7C472AA40}"/>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D376C059-C04F-5F45-82AD-B47BF6D56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2CA5A-E34C-394B-9A99-0E77532596AC}"/>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125686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5BB94-80E8-714A-BBB9-62FB7FD0F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764AD-364A-5F41-B72D-5B2798D2BF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EE2A5-729D-6344-867E-92370FCAA82D}"/>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F96DA4F6-1A9C-8C4A-AD7C-992574AD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B810C-8591-5A47-BF9E-3487D1A547A2}"/>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20754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3167-D7E0-CF4D-B089-C532B4D1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89BC7-196C-3D4C-AF0C-2BAADE122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7C221-7708-1E4F-8D3E-D84328F15797}"/>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FBE3EC0C-2E80-EC48-B23A-3911BC4F6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4AA7B-0E29-CD47-8B2D-761B75B40860}"/>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274100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1A62-111A-2A4A-9624-0F923BFEB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1042F6-7F08-A443-8C46-1856EF0A54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E260B-FA2C-9548-8D28-E50CBCBC6842}"/>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F3005324-1E2C-134C-8B49-9F7D81D63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8202A-6E4D-FB40-A2F5-1FBE2DA5CFB8}"/>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381916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F9BB-B5E3-3243-A700-392BB80E2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2D62E-8FEF-734B-A333-8562B38F5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D76FB-3CB7-D342-9C06-EF72B4DC5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1B647-63DF-1544-A236-3037B8315A4C}"/>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6" name="Footer Placeholder 5">
            <a:extLst>
              <a:ext uri="{FF2B5EF4-FFF2-40B4-BE49-F238E27FC236}">
                <a16:creationId xmlns:a16="http://schemas.microsoft.com/office/drawing/2014/main" id="{AB8F523A-76F1-074A-B3DC-89B5F1DD6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C4F78-6413-0447-8CAA-501F53A3A936}"/>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26017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E8A7-237E-184A-A9C1-E1104DC6D4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1593D-15E1-7B4A-9047-C7248BBA5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1F16D-B455-434E-82D1-5DFF94ABA0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91964C-EB27-CA4C-9833-824968804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6001B-0A6F-B147-90C8-E1DF73CB2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C82DEC-F8B9-6845-B281-7F1DE35050E9}"/>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8" name="Footer Placeholder 7">
            <a:extLst>
              <a:ext uri="{FF2B5EF4-FFF2-40B4-BE49-F238E27FC236}">
                <a16:creationId xmlns:a16="http://schemas.microsoft.com/office/drawing/2014/main" id="{1C4B7CEF-FC44-BC4F-8C78-1E602C2284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C3EF-754C-7447-A724-E036F8C87973}"/>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395358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C319-01AA-6943-88C4-E3B746009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7F0B80-C583-8C47-8600-21B4FB8E315D}"/>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4" name="Footer Placeholder 3">
            <a:extLst>
              <a:ext uri="{FF2B5EF4-FFF2-40B4-BE49-F238E27FC236}">
                <a16:creationId xmlns:a16="http://schemas.microsoft.com/office/drawing/2014/main" id="{DA459B9A-0D53-F147-8E9D-82F298AE5B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334183-AB2F-B24A-BACC-E5688A470A23}"/>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229115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A9246-9084-9142-9991-5FA3F5628FD4}"/>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3" name="Footer Placeholder 2">
            <a:extLst>
              <a:ext uri="{FF2B5EF4-FFF2-40B4-BE49-F238E27FC236}">
                <a16:creationId xmlns:a16="http://schemas.microsoft.com/office/drawing/2014/main" id="{A3B3A971-3E88-704F-88F2-660FAC4A73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097537-F257-2B40-9EDE-F391B0926CB5}"/>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218369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4D1E-69CB-7941-A9E4-2D7CBF686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96F6EC-F983-7140-B830-4CC0D31B3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4D103-DCDE-DF46-AF1E-C60D70278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85605-9294-6B45-9DDF-003651258B2B}"/>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6" name="Footer Placeholder 5">
            <a:extLst>
              <a:ext uri="{FF2B5EF4-FFF2-40B4-BE49-F238E27FC236}">
                <a16:creationId xmlns:a16="http://schemas.microsoft.com/office/drawing/2014/main" id="{4C1B63D6-E66F-5B4F-ADBB-9093F436E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33524-A7E6-3441-B9E0-62E4877378B4}"/>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150025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4891-39D1-3049-B4F5-CADA93D80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D13772-B2BA-0347-A84E-D846B5F24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F8ACAB-917F-6E42-B4AA-533E04B54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7B14E-6DC5-2643-9051-1E665D745121}"/>
              </a:ext>
            </a:extLst>
          </p:cNvPr>
          <p:cNvSpPr>
            <a:spLocks noGrp="1"/>
          </p:cNvSpPr>
          <p:nvPr>
            <p:ph type="dt" sz="half" idx="10"/>
          </p:nvPr>
        </p:nvSpPr>
        <p:spPr/>
        <p:txBody>
          <a:bodyPr/>
          <a:lstStyle/>
          <a:p>
            <a:fld id="{85665032-CE81-6849-91B0-1B0BA7F098F4}" type="datetimeFigureOut">
              <a:rPr lang="en-US" smtClean="0"/>
              <a:t>3/7/24</a:t>
            </a:fld>
            <a:endParaRPr lang="en-US"/>
          </a:p>
        </p:txBody>
      </p:sp>
      <p:sp>
        <p:nvSpPr>
          <p:cNvPr id="6" name="Footer Placeholder 5">
            <a:extLst>
              <a:ext uri="{FF2B5EF4-FFF2-40B4-BE49-F238E27FC236}">
                <a16:creationId xmlns:a16="http://schemas.microsoft.com/office/drawing/2014/main" id="{2B35A616-A7EF-3141-9FDA-D5F386073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402E3-4C63-674F-AFBD-AD8C079C95EF}"/>
              </a:ext>
            </a:extLst>
          </p:cNvPr>
          <p:cNvSpPr>
            <a:spLocks noGrp="1"/>
          </p:cNvSpPr>
          <p:nvPr>
            <p:ph type="sldNum" sz="quarter" idx="12"/>
          </p:nvPr>
        </p:nvSpPr>
        <p:spPr/>
        <p:txBody>
          <a:bodyPr/>
          <a:lstStyle/>
          <a:p>
            <a:fld id="{47FA02FE-4170-6747-AF19-7FA7DFE230F3}" type="slidenum">
              <a:rPr lang="en-US" smtClean="0"/>
              <a:t>‹#›</a:t>
            </a:fld>
            <a:endParaRPr lang="en-US"/>
          </a:p>
        </p:txBody>
      </p:sp>
    </p:spTree>
    <p:extLst>
      <p:ext uri="{BB962C8B-B14F-4D97-AF65-F5344CB8AC3E}">
        <p14:creationId xmlns:p14="http://schemas.microsoft.com/office/powerpoint/2010/main" val="387974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D3C3B-B0E4-C546-AC03-C1E95CFD9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14D39-2173-9844-9365-D708B45EB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F9341-54EC-8B46-8273-88128EE638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65032-CE81-6849-91B0-1B0BA7F098F4}" type="datetimeFigureOut">
              <a:rPr lang="en-US" smtClean="0"/>
              <a:t>3/7/24</a:t>
            </a:fld>
            <a:endParaRPr lang="en-US"/>
          </a:p>
        </p:txBody>
      </p:sp>
      <p:sp>
        <p:nvSpPr>
          <p:cNvPr id="5" name="Footer Placeholder 4">
            <a:extLst>
              <a:ext uri="{FF2B5EF4-FFF2-40B4-BE49-F238E27FC236}">
                <a16:creationId xmlns:a16="http://schemas.microsoft.com/office/drawing/2014/main" id="{A7E5505C-93DD-1645-9987-9427C17D3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A67A1-FAF3-7040-9719-A7DA28ACD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A02FE-4170-6747-AF19-7FA7DFE230F3}" type="slidenum">
              <a:rPr lang="en-US" smtClean="0"/>
              <a:t>‹#›</a:t>
            </a:fld>
            <a:endParaRPr lang="en-US"/>
          </a:p>
        </p:txBody>
      </p:sp>
    </p:spTree>
    <p:extLst>
      <p:ext uri="{BB962C8B-B14F-4D97-AF65-F5344CB8AC3E}">
        <p14:creationId xmlns:p14="http://schemas.microsoft.com/office/powerpoint/2010/main" val="240123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fontScale="90000"/>
          </a:bodyPr>
          <a:lstStyle/>
          <a:p>
            <a:r>
              <a:rPr lang="en-US" b="1" dirty="0">
                <a:solidFill>
                  <a:schemeClr val="bg1"/>
                </a:solidFill>
                <a:latin typeface="Georgia Pro Cond Black" panose="02040A06050405020203" pitchFamily="18" charset="0"/>
              </a:rPr>
              <a:t>Unique Aspects of Accounting for State and Local Governments</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November 17,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3944-DBCB-5C4C-9FA2-B1C51BCC043F}"/>
              </a:ext>
            </a:extLst>
          </p:cNvPr>
          <p:cNvSpPr>
            <a:spLocks noGrp="1"/>
          </p:cNvSpPr>
          <p:nvPr>
            <p:ph type="title"/>
          </p:nvPr>
        </p:nvSpPr>
        <p:spPr>
          <a:xfrm>
            <a:off x="838200" y="887990"/>
            <a:ext cx="10515600" cy="1325563"/>
          </a:xfrm>
        </p:spPr>
        <p:txBody>
          <a:bodyPr>
            <a:normAutofit/>
          </a:bodyPr>
          <a:lstStyle/>
          <a:p>
            <a:r>
              <a:rPr lang="en-US" sz="2800" b="1" dirty="0">
                <a:solidFill>
                  <a:srgbClr val="870000"/>
                </a:solidFill>
                <a:latin typeface="Candara" panose="020E0502030303020204" pitchFamily="34" charset="0"/>
              </a:rPr>
              <a:t>Acquiring a Building Transaction</a:t>
            </a:r>
          </a:p>
        </p:txBody>
      </p:sp>
      <p:sp>
        <p:nvSpPr>
          <p:cNvPr id="3" name="Content Placeholder 2">
            <a:extLst>
              <a:ext uri="{FF2B5EF4-FFF2-40B4-BE49-F238E27FC236}">
                <a16:creationId xmlns:a16="http://schemas.microsoft.com/office/drawing/2014/main" id="{9A935C55-9A25-F14E-9EB0-3A41BDD44700}"/>
              </a:ext>
            </a:extLst>
          </p:cNvPr>
          <p:cNvSpPr>
            <a:spLocks noGrp="1"/>
          </p:cNvSpPr>
          <p:nvPr>
            <p:ph idx="1"/>
          </p:nvPr>
        </p:nvSpPr>
        <p:spPr>
          <a:xfrm>
            <a:off x="838198" y="2090892"/>
            <a:ext cx="10515600" cy="4351338"/>
          </a:xfrm>
        </p:spPr>
        <p:txBody>
          <a:bodyPr/>
          <a:lstStyle/>
          <a:p>
            <a:pPr marL="0" indent="0">
              <a:buNone/>
            </a:pPr>
            <a:r>
              <a:rPr lang="en-US" altLang="en-US" dirty="0">
                <a:latin typeface="Candara" panose="020E0502030303020204" pitchFamily="34" charset="0"/>
              </a:rPr>
              <a:t>What if the Town issued a bond for $270,000 to pay for the building?</a:t>
            </a:r>
          </a:p>
          <a:p>
            <a:pPr marL="0" indent="0">
              <a:buNone/>
            </a:pPr>
            <a:r>
              <a:rPr lang="en-US" b="1" dirty="0">
                <a:latin typeface="Candara" panose="020E0502030303020204" pitchFamily="34" charset="0"/>
              </a:rPr>
              <a:t>Capital Project Funds</a:t>
            </a:r>
          </a:p>
        </p:txBody>
      </p:sp>
      <p:graphicFrame>
        <p:nvGraphicFramePr>
          <p:cNvPr id="4" name="Table 3">
            <a:extLst>
              <a:ext uri="{FF2B5EF4-FFF2-40B4-BE49-F238E27FC236}">
                <a16:creationId xmlns:a16="http://schemas.microsoft.com/office/drawing/2014/main" id="{6B8FA815-29C3-4B40-9B66-D07FD10E5F5E}"/>
              </a:ext>
            </a:extLst>
          </p:cNvPr>
          <p:cNvGraphicFramePr>
            <a:graphicFrameLocks noGrp="1"/>
          </p:cNvGraphicFramePr>
          <p:nvPr>
            <p:extLst>
              <p:ext uri="{D42A27DB-BD31-4B8C-83A1-F6EECF244321}">
                <p14:modId xmlns:p14="http://schemas.microsoft.com/office/powerpoint/2010/main" val="2411555615"/>
              </p:ext>
            </p:extLst>
          </p:nvPr>
        </p:nvGraphicFramePr>
        <p:xfrm>
          <a:off x="838200" y="3429000"/>
          <a:ext cx="10515598" cy="210312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1193817"/>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197522207"/>
                  </a:ext>
                </a:extLst>
              </a:tr>
            </a:tbl>
          </a:graphicData>
        </a:graphic>
      </p:graphicFrame>
      <p:sp>
        <p:nvSpPr>
          <p:cNvPr id="5" name="TextBox 4">
            <a:extLst>
              <a:ext uri="{FF2B5EF4-FFF2-40B4-BE49-F238E27FC236}">
                <a16:creationId xmlns:a16="http://schemas.microsoft.com/office/drawing/2014/main" id="{4DBBEC04-516B-A84D-A935-57DD22C0843F}"/>
              </a:ext>
            </a:extLst>
          </p:cNvPr>
          <p:cNvSpPr txBox="1"/>
          <p:nvPr/>
        </p:nvSpPr>
        <p:spPr>
          <a:xfrm>
            <a:off x="1264920" y="4190872"/>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6" name="TextBox 5">
            <a:extLst>
              <a:ext uri="{FF2B5EF4-FFF2-40B4-BE49-F238E27FC236}">
                <a16:creationId xmlns:a16="http://schemas.microsoft.com/office/drawing/2014/main" id="{6792A926-D048-E040-A808-95D6DFA4B9AA}"/>
              </a:ext>
            </a:extLst>
          </p:cNvPr>
          <p:cNvSpPr txBox="1"/>
          <p:nvPr/>
        </p:nvSpPr>
        <p:spPr>
          <a:xfrm>
            <a:off x="1264920" y="3847021"/>
            <a:ext cx="1508760" cy="400110"/>
          </a:xfrm>
          <a:prstGeom prst="rect">
            <a:avLst/>
          </a:prstGeom>
          <a:noFill/>
        </p:spPr>
        <p:txBody>
          <a:bodyPr wrap="square" rtlCol="0">
            <a:spAutoFit/>
          </a:bodyPr>
          <a:lstStyle/>
          <a:p>
            <a:pPr algn="ctr"/>
            <a:r>
              <a:rPr lang="en-US" sz="2000" dirty="0">
                <a:latin typeface="Candara" panose="020E0502030303020204" pitchFamily="34" charset="0"/>
              </a:rPr>
              <a:t>Cash </a:t>
            </a:r>
          </a:p>
        </p:txBody>
      </p:sp>
      <p:sp>
        <p:nvSpPr>
          <p:cNvPr id="7" name="TextBox 6">
            <a:extLst>
              <a:ext uri="{FF2B5EF4-FFF2-40B4-BE49-F238E27FC236}">
                <a16:creationId xmlns:a16="http://schemas.microsoft.com/office/drawing/2014/main" id="{5D32702A-E45A-F445-A74A-BC3A3B8287A3}"/>
              </a:ext>
            </a:extLst>
          </p:cNvPr>
          <p:cNvSpPr txBox="1"/>
          <p:nvPr/>
        </p:nvSpPr>
        <p:spPr>
          <a:xfrm>
            <a:off x="7772400" y="3847021"/>
            <a:ext cx="2712720" cy="400110"/>
          </a:xfrm>
          <a:prstGeom prst="rect">
            <a:avLst/>
          </a:prstGeom>
          <a:noFill/>
        </p:spPr>
        <p:txBody>
          <a:bodyPr wrap="square" rtlCol="0">
            <a:spAutoFit/>
          </a:bodyPr>
          <a:lstStyle/>
          <a:p>
            <a:pPr algn="ctr"/>
            <a:r>
              <a:rPr lang="en-US" sz="2000" dirty="0">
                <a:latin typeface="Candara" panose="020E0502030303020204" pitchFamily="34" charset="0"/>
              </a:rPr>
              <a:t>Other Financing Source</a:t>
            </a:r>
          </a:p>
        </p:txBody>
      </p:sp>
      <p:sp>
        <p:nvSpPr>
          <p:cNvPr id="8" name="TextBox 7">
            <a:extLst>
              <a:ext uri="{FF2B5EF4-FFF2-40B4-BE49-F238E27FC236}">
                <a16:creationId xmlns:a16="http://schemas.microsoft.com/office/drawing/2014/main" id="{B4B38A68-2568-3F49-BB11-FAC49424BAF1}"/>
              </a:ext>
            </a:extLst>
          </p:cNvPr>
          <p:cNvSpPr txBox="1"/>
          <p:nvPr/>
        </p:nvSpPr>
        <p:spPr>
          <a:xfrm>
            <a:off x="8374380" y="4266561"/>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10" name="TextBox 9">
            <a:extLst>
              <a:ext uri="{FF2B5EF4-FFF2-40B4-BE49-F238E27FC236}">
                <a16:creationId xmlns:a16="http://schemas.microsoft.com/office/drawing/2014/main" id="{44792C29-9058-5542-A05B-584DBD6D5DA4}"/>
              </a:ext>
            </a:extLst>
          </p:cNvPr>
          <p:cNvSpPr txBox="1"/>
          <p:nvPr/>
        </p:nvSpPr>
        <p:spPr>
          <a:xfrm>
            <a:off x="1264920" y="4734778"/>
            <a:ext cx="1508760" cy="400110"/>
          </a:xfrm>
          <a:prstGeom prst="rect">
            <a:avLst/>
          </a:prstGeom>
          <a:noFill/>
        </p:spPr>
        <p:txBody>
          <a:bodyPr wrap="square" rtlCol="0">
            <a:spAutoFit/>
          </a:bodyPr>
          <a:lstStyle/>
          <a:p>
            <a:pPr algn="ctr"/>
            <a:r>
              <a:rPr lang="en-US" sz="2000" dirty="0">
                <a:latin typeface="Candara" panose="020E0502030303020204" pitchFamily="34" charset="0"/>
              </a:rPr>
              <a:t>Cash </a:t>
            </a:r>
          </a:p>
        </p:txBody>
      </p:sp>
      <p:sp>
        <p:nvSpPr>
          <p:cNvPr id="11" name="TextBox 10">
            <a:extLst>
              <a:ext uri="{FF2B5EF4-FFF2-40B4-BE49-F238E27FC236}">
                <a16:creationId xmlns:a16="http://schemas.microsoft.com/office/drawing/2014/main" id="{ABA25DBD-29A8-494C-B56E-52E2600EBBE5}"/>
              </a:ext>
            </a:extLst>
          </p:cNvPr>
          <p:cNvSpPr txBox="1"/>
          <p:nvPr/>
        </p:nvSpPr>
        <p:spPr>
          <a:xfrm>
            <a:off x="1264918" y="5078629"/>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12" name="TextBox 11">
            <a:extLst>
              <a:ext uri="{FF2B5EF4-FFF2-40B4-BE49-F238E27FC236}">
                <a16:creationId xmlns:a16="http://schemas.microsoft.com/office/drawing/2014/main" id="{1C6DE85A-FC44-B24D-8977-C3F01E93C983}"/>
              </a:ext>
            </a:extLst>
          </p:cNvPr>
          <p:cNvSpPr txBox="1"/>
          <p:nvPr/>
        </p:nvSpPr>
        <p:spPr>
          <a:xfrm>
            <a:off x="7498080" y="4699285"/>
            <a:ext cx="3307080" cy="400110"/>
          </a:xfrm>
          <a:prstGeom prst="rect">
            <a:avLst/>
          </a:prstGeom>
          <a:noFill/>
        </p:spPr>
        <p:txBody>
          <a:bodyPr wrap="square" rtlCol="0">
            <a:spAutoFit/>
          </a:bodyPr>
          <a:lstStyle/>
          <a:p>
            <a:pPr algn="ctr"/>
            <a:r>
              <a:rPr lang="en-US" sz="2000" dirty="0">
                <a:latin typeface="Candara" panose="020E0502030303020204" pitchFamily="34" charset="0"/>
              </a:rPr>
              <a:t>Capital Expenditure</a:t>
            </a:r>
          </a:p>
        </p:txBody>
      </p:sp>
      <p:sp>
        <p:nvSpPr>
          <p:cNvPr id="13" name="TextBox 12">
            <a:extLst>
              <a:ext uri="{FF2B5EF4-FFF2-40B4-BE49-F238E27FC236}">
                <a16:creationId xmlns:a16="http://schemas.microsoft.com/office/drawing/2014/main" id="{9F176B01-C096-3E47-8A00-673F06EB396D}"/>
              </a:ext>
            </a:extLst>
          </p:cNvPr>
          <p:cNvSpPr txBox="1"/>
          <p:nvPr/>
        </p:nvSpPr>
        <p:spPr>
          <a:xfrm>
            <a:off x="8397240" y="5034277"/>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14" name="Rectangle 13">
            <a:extLst>
              <a:ext uri="{FF2B5EF4-FFF2-40B4-BE49-F238E27FC236}">
                <a16:creationId xmlns:a16="http://schemas.microsoft.com/office/drawing/2014/main" id="{7C66EF48-F28A-412A-A238-D30189ACCF73}"/>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60CC883-CD12-498E-A6B1-815210EE9F0C}"/>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1574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38E8-51D0-614F-9744-FEB5B9327783}"/>
              </a:ext>
            </a:extLst>
          </p:cNvPr>
          <p:cNvSpPr>
            <a:spLocks noGrp="1"/>
          </p:cNvSpPr>
          <p:nvPr>
            <p:ph type="title"/>
          </p:nvPr>
        </p:nvSpPr>
        <p:spPr>
          <a:xfrm>
            <a:off x="838194" y="763009"/>
            <a:ext cx="10515600" cy="1325563"/>
          </a:xfrm>
        </p:spPr>
        <p:txBody>
          <a:bodyPr>
            <a:normAutofit/>
          </a:bodyPr>
          <a:lstStyle/>
          <a:p>
            <a:r>
              <a:rPr lang="en-US" sz="2800" b="1" dirty="0">
                <a:solidFill>
                  <a:srgbClr val="870000"/>
                </a:solidFill>
                <a:latin typeface="Candara" panose="020E0502030303020204" pitchFamily="34" charset="0"/>
              </a:rPr>
              <a:t>Long-Term Liabilities </a:t>
            </a:r>
          </a:p>
        </p:txBody>
      </p:sp>
      <p:sp>
        <p:nvSpPr>
          <p:cNvPr id="3" name="Content Placeholder 2">
            <a:extLst>
              <a:ext uri="{FF2B5EF4-FFF2-40B4-BE49-F238E27FC236}">
                <a16:creationId xmlns:a16="http://schemas.microsoft.com/office/drawing/2014/main" id="{4D4C8E4D-F62E-B147-B057-7E01AA508F48}"/>
              </a:ext>
            </a:extLst>
          </p:cNvPr>
          <p:cNvSpPr>
            <a:spLocks noGrp="1"/>
          </p:cNvSpPr>
          <p:nvPr>
            <p:ph idx="1"/>
          </p:nvPr>
        </p:nvSpPr>
        <p:spPr>
          <a:xfrm>
            <a:off x="838198" y="1985818"/>
            <a:ext cx="10515600" cy="4056208"/>
          </a:xfrm>
        </p:spPr>
        <p:txBody>
          <a:bodyPr>
            <a:normAutofit/>
          </a:bodyPr>
          <a:lstStyle/>
          <a:p>
            <a:pPr>
              <a:lnSpc>
                <a:spcPct val="80000"/>
              </a:lnSpc>
            </a:pPr>
            <a:r>
              <a:rPr lang="en-US" altLang="en-US" dirty="0">
                <a:latin typeface="Candara" panose="020E0502030303020204" pitchFamily="34" charset="0"/>
              </a:rPr>
              <a:t>When a government borrows money on a long-term basis:</a:t>
            </a:r>
          </a:p>
          <a:p>
            <a:pPr lvl="1">
              <a:lnSpc>
                <a:spcPct val="80000"/>
              </a:lnSpc>
            </a:pPr>
            <a:r>
              <a:rPr lang="en-US" altLang="en-US" sz="2800" dirty="0">
                <a:latin typeface="Candara" panose="020E0502030303020204" pitchFamily="34" charset="0"/>
              </a:rPr>
              <a:t>No liability is created on the balance sheet.</a:t>
            </a:r>
            <a:endParaRPr lang="en-US" altLang="en-US" dirty="0">
              <a:latin typeface="Candara" panose="020E0502030303020204" pitchFamily="34" charset="0"/>
            </a:endParaRPr>
          </a:p>
          <a:p>
            <a:pPr marL="0" indent="0">
              <a:lnSpc>
                <a:spcPct val="80000"/>
              </a:lnSpc>
              <a:buNone/>
            </a:pPr>
            <a:r>
              <a:rPr lang="en-US" altLang="en-US" dirty="0">
                <a:latin typeface="Candara" panose="020E0502030303020204" pitchFamily="34" charset="0"/>
              </a:rPr>
              <a:t>A government has a loan for $1,000,000</a:t>
            </a:r>
            <a:endParaRPr lang="en-US" altLang="en-US" b="1" dirty="0">
              <a:latin typeface="Candara" panose="020E0502030303020204" pitchFamily="34" charset="0"/>
            </a:endParaRPr>
          </a:p>
          <a:p>
            <a:endParaRPr lang="en-US" sz="3600" dirty="0">
              <a:latin typeface="Candara" panose="020E0502030303020204" pitchFamily="34" charset="0"/>
            </a:endParaRPr>
          </a:p>
        </p:txBody>
      </p:sp>
      <p:graphicFrame>
        <p:nvGraphicFramePr>
          <p:cNvPr id="4" name="Table 3">
            <a:extLst>
              <a:ext uri="{FF2B5EF4-FFF2-40B4-BE49-F238E27FC236}">
                <a16:creationId xmlns:a16="http://schemas.microsoft.com/office/drawing/2014/main" id="{64AD50B4-1438-0447-8692-A43E43A91B31}"/>
              </a:ext>
            </a:extLst>
          </p:cNvPr>
          <p:cNvGraphicFramePr>
            <a:graphicFrameLocks noGrp="1"/>
          </p:cNvGraphicFramePr>
          <p:nvPr>
            <p:extLst>
              <p:ext uri="{D42A27DB-BD31-4B8C-83A1-F6EECF244321}">
                <p14:modId xmlns:p14="http://schemas.microsoft.com/office/powerpoint/2010/main" val="1974572626"/>
              </p:ext>
            </p:extLst>
          </p:nvPr>
        </p:nvGraphicFramePr>
        <p:xfrm>
          <a:off x="838196" y="3665738"/>
          <a:ext cx="10515598" cy="128016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1193817"/>
                  </a:ext>
                </a:extLst>
              </a:tr>
            </a:tbl>
          </a:graphicData>
        </a:graphic>
      </p:graphicFrame>
      <p:sp>
        <p:nvSpPr>
          <p:cNvPr id="5" name="Rectangle 4">
            <a:extLst>
              <a:ext uri="{FF2B5EF4-FFF2-40B4-BE49-F238E27FC236}">
                <a16:creationId xmlns:a16="http://schemas.microsoft.com/office/drawing/2014/main" id="{907FEC6C-2A79-5B49-83EA-0AE4681650DA}"/>
              </a:ext>
            </a:extLst>
          </p:cNvPr>
          <p:cNvSpPr/>
          <p:nvPr/>
        </p:nvSpPr>
        <p:spPr>
          <a:xfrm>
            <a:off x="1007705" y="5771503"/>
            <a:ext cx="10346089" cy="790345"/>
          </a:xfrm>
          <a:prstGeom prst="rect">
            <a:avLst/>
          </a:prstGeom>
        </p:spPr>
        <p:txBody>
          <a:bodyPr wrap="square">
            <a:spAutoFit/>
          </a:bodyPr>
          <a:lstStyle/>
          <a:p>
            <a:pPr>
              <a:lnSpc>
                <a:spcPct val="80000"/>
              </a:lnSpc>
            </a:pPr>
            <a:r>
              <a:rPr lang="en-US" altLang="en-US" sz="2800" dirty="0">
                <a:latin typeface="Candara" panose="020E0502030303020204" pitchFamily="34" charset="0"/>
              </a:rPr>
              <a:t>Note that the increase in the fund balance is </a:t>
            </a:r>
            <a:r>
              <a:rPr lang="en-US" altLang="en-US" sz="2800" u="sng" dirty="0">
                <a:latin typeface="Candara" panose="020E0502030303020204" pitchFamily="34" charset="0"/>
              </a:rPr>
              <a:t>not </a:t>
            </a:r>
            <a:r>
              <a:rPr lang="en-US" altLang="en-US" sz="2800" dirty="0">
                <a:latin typeface="Candara" panose="020E0502030303020204" pitchFamily="34" charset="0"/>
              </a:rPr>
              <a:t>referred to as revenue.</a:t>
            </a:r>
          </a:p>
        </p:txBody>
      </p:sp>
      <p:sp>
        <p:nvSpPr>
          <p:cNvPr id="6" name="TextBox 5">
            <a:extLst>
              <a:ext uri="{FF2B5EF4-FFF2-40B4-BE49-F238E27FC236}">
                <a16:creationId xmlns:a16="http://schemas.microsoft.com/office/drawing/2014/main" id="{4A0E8D60-B81D-0F4E-96AC-979C9C4BF260}"/>
              </a:ext>
            </a:extLst>
          </p:cNvPr>
          <p:cNvSpPr txBox="1"/>
          <p:nvPr/>
        </p:nvSpPr>
        <p:spPr>
          <a:xfrm>
            <a:off x="1234440" y="4105763"/>
            <a:ext cx="1508760" cy="400110"/>
          </a:xfrm>
          <a:prstGeom prst="rect">
            <a:avLst/>
          </a:prstGeom>
          <a:noFill/>
        </p:spPr>
        <p:txBody>
          <a:bodyPr wrap="square" rtlCol="0">
            <a:spAutoFit/>
          </a:bodyPr>
          <a:lstStyle/>
          <a:p>
            <a:pPr algn="ctr"/>
            <a:r>
              <a:rPr lang="en-US" sz="2000" dirty="0">
                <a:latin typeface="Candara" panose="020E0502030303020204" pitchFamily="34" charset="0"/>
              </a:rPr>
              <a:t>Cash </a:t>
            </a:r>
          </a:p>
        </p:txBody>
      </p:sp>
      <p:sp>
        <p:nvSpPr>
          <p:cNvPr id="7" name="TextBox 6">
            <a:extLst>
              <a:ext uri="{FF2B5EF4-FFF2-40B4-BE49-F238E27FC236}">
                <a16:creationId xmlns:a16="http://schemas.microsoft.com/office/drawing/2014/main" id="{E326F664-F9AB-4349-B515-ADE5A15187D0}"/>
              </a:ext>
            </a:extLst>
          </p:cNvPr>
          <p:cNvSpPr txBox="1"/>
          <p:nvPr/>
        </p:nvSpPr>
        <p:spPr>
          <a:xfrm>
            <a:off x="1234440" y="4453772"/>
            <a:ext cx="1508760" cy="400110"/>
          </a:xfrm>
          <a:prstGeom prst="rect">
            <a:avLst/>
          </a:prstGeom>
          <a:noFill/>
        </p:spPr>
        <p:txBody>
          <a:bodyPr wrap="square" rtlCol="0">
            <a:spAutoFit/>
          </a:bodyPr>
          <a:lstStyle/>
          <a:p>
            <a:pPr algn="ctr"/>
            <a:r>
              <a:rPr lang="en-US" sz="2000" dirty="0">
                <a:latin typeface="Candara" panose="020E0502030303020204" pitchFamily="34" charset="0"/>
              </a:rPr>
              <a:t>$1,000,000 </a:t>
            </a:r>
          </a:p>
        </p:txBody>
      </p:sp>
      <p:sp>
        <p:nvSpPr>
          <p:cNvPr id="8" name="TextBox 7">
            <a:extLst>
              <a:ext uri="{FF2B5EF4-FFF2-40B4-BE49-F238E27FC236}">
                <a16:creationId xmlns:a16="http://schemas.microsoft.com/office/drawing/2014/main" id="{35171440-4978-7649-827B-24E0AB556A14}"/>
              </a:ext>
            </a:extLst>
          </p:cNvPr>
          <p:cNvSpPr txBox="1"/>
          <p:nvPr/>
        </p:nvSpPr>
        <p:spPr>
          <a:xfrm>
            <a:off x="7406640" y="4106810"/>
            <a:ext cx="3550920" cy="400110"/>
          </a:xfrm>
          <a:prstGeom prst="rect">
            <a:avLst/>
          </a:prstGeom>
          <a:noFill/>
        </p:spPr>
        <p:txBody>
          <a:bodyPr wrap="square" rtlCol="0">
            <a:spAutoFit/>
          </a:bodyPr>
          <a:lstStyle/>
          <a:p>
            <a:pPr algn="ctr"/>
            <a:r>
              <a:rPr lang="en-US" sz="2000" dirty="0">
                <a:latin typeface="Candara" panose="020E0502030303020204" pitchFamily="34" charset="0"/>
              </a:rPr>
              <a:t>Other Financing Source </a:t>
            </a:r>
          </a:p>
        </p:txBody>
      </p:sp>
      <p:sp>
        <p:nvSpPr>
          <p:cNvPr id="9" name="TextBox 8">
            <a:extLst>
              <a:ext uri="{FF2B5EF4-FFF2-40B4-BE49-F238E27FC236}">
                <a16:creationId xmlns:a16="http://schemas.microsoft.com/office/drawing/2014/main" id="{F4A0F2F5-9DAF-4646-A777-CA7CAC776C95}"/>
              </a:ext>
            </a:extLst>
          </p:cNvPr>
          <p:cNvSpPr txBox="1"/>
          <p:nvPr/>
        </p:nvSpPr>
        <p:spPr>
          <a:xfrm>
            <a:off x="7970520" y="4505873"/>
            <a:ext cx="2362200" cy="400110"/>
          </a:xfrm>
          <a:prstGeom prst="rect">
            <a:avLst/>
          </a:prstGeom>
          <a:noFill/>
        </p:spPr>
        <p:txBody>
          <a:bodyPr wrap="square" rtlCol="0">
            <a:spAutoFit/>
          </a:bodyPr>
          <a:lstStyle/>
          <a:p>
            <a:pPr algn="ctr"/>
            <a:r>
              <a:rPr lang="en-US" sz="2000" dirty="0">
                <a:latin typeface="Candara" panose="020E0502030303020204" pitchFamily="34" charset="0"/>
              </a:rPr>
              <a:t>$1,000,000</a:t>
            </a:r>
          </a:p>
        </p:txBody>
      </p:sp>
      <p:sp>
        <p:nvSpPr>
          <p:cNvPr id="10" name="Rectangle 9">
            <a:extLst>
              <a:ext uri="{FF2B5EF4-FFF2-40B4-BE49-F238E27FC236}">
                <a16:creationId xmlns:a16="http://schemas.microsoft.com/office/drawing/2014/main" id="{1CED21B0-4880-47BB-9C1C-C3B179934BF9}"/>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EBA0078-228A-4A47-8F6D-BE547B27C5C2}"/>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41133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8EF4-D834-0146-9EE6-01B92563DCD0}"/>
              </a:ext>
            </a:extLst>
          </p:cNvPr>
          <p:cNvSpPr>
            <a:spLocks noGrp="1"/>
          </p:cNvSpPr>
          <p:nvPr>
            <p:ph type="title"/>
          </p:nvPr>
        </p:nvSpPr>
        <p:spPr>
          <a:xfrm>
            <a:off x="838196" y="759334"/>
            <a:ext cx="10515600" cy="1325563"/>
          </a:xfrm>
        </p:spPr>
        <p:txBody>
          <a:bodyPr>
            <a:normAutofit/>
          </a:bodyPr>
          <a:lstStyle/>
          <a:p>
            <a:r>
              <a:rPr lang="en-US" sz="2800" b="1" dirty="0">
                <a:solidFill>
                  <a:srgbClr val="870000"/>
                </a:solidFill>
                <a:latin typeface="Candara" panose="020E0502030303020204" pitchFamily="34" charset="0"/>
              </a:rPr>
              <a:t>Debt Repayment Transaction</a:t>
            </a:r>
          </a:p>
        </p:txBody>
      </p:sp>
      <p:sp>
        <p:nvSpPr>
          <p:cNvPr id="3" name="Content Placeholder 2">
            <a:extLst>
              <a:ext uri="{FF2B5EF4-FFF2-40B4-BE49-F238E27FC236}">
                <a16:creationId xmlns:a16="http://schemas.microsoft.com/office/drawing/2014/main" id="{8E9FD40C-B8BF-2B4E-A3B1-4F9CAA265DF5}"/>
              </a:ext>
            </a:extLst>
          </p:cNvPr>
          <p:cNvSpPr>
            <a:spLocks noGrp="1"/>
          </p:cNvSpPr>
          <p:nvPr>
            <p:ph idx="1"/>
          </p:nvPr>
        </p:nvSpPr>
        <p:spPr>
          <a:xfrm>
            <a:off x="838196" y="1735355"/>
            <a:ext cx="10515600" cy="1557538"/>
          </a:xfrm>
        </p:spPr>
        <p:txBody>
          <a:bodyPr>
            <a:noAutofit/>
          </a:bodyPr>
          <a:lstStyle/>
          <a:p>
            <a:pPr marL="0" indent="0">
              <a:lnSpc>
                <a:spcPct val="80000"/>
              </a:lnSpc>
              <a:buNone/>
              <a:defRPr/>
            </a:pPr>
            <a:r>
              <a:rPr lang="en-US" altLang="en-US" dirty="0">
                <a:latin typeface="Candara" panose="020E0502030303020204" pitchFamily="34" charset="0"/>
              </a:rPr>
              <a:t>A town made a payment of the interest and principal for $10,000 and $45,000, respectively. Payments were made from the debt service fund. How were the payments recorded?</a:t>
            </a:r>
          </a:p>
          <a:p>
            <a:pPr>
              <a:lnSpc>
                <a:spcPct val="80000"/>
              </a:lnSpc>
              <a:buNone/>
              <a:defRPr/>
            </a:pPr>
            <a:r>
              <a:rPr lang="en-US" altLang="en-US" b="1" dirty="0">
                <a:latin typeface="Candara" panose="020E0502030303020204" pitchFamily="34" charset="0"/>
              </a:rPr>
              <a:t>Debt Service Fund</a:t>
            </a:r>
            <a:br>
              <a:rPr lang="en-US" altLang="en-US" dirty="0">
                <a:latin typeface="Candara" panose="020E0502030303020204" pitchFamily="34" charset="0"/>
              </a:rPr>
            </a:b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4F190F82-6560-5745-9B9B-C3F0A7ADAC1D}"/>
              </a:ext>
            </a:extLst>
          </p:cNvPr>
          <p:cNvSpPr/>
          <p:nvPr/>
        </p:nvSpPr>
        <p:spPr>
          <a:xfrm>
            <a:off x="838197" y="5655888"/>
            <a:ext cx="10515599" cy="741100"/>
          </a:xfrm>
          <a:prstGeom prst="rect">
            <a:avLst/>
          </a:prstGeom>
        </p:spPr>
        <p:txBody>
          <a:bodyPr wrap="square">
            <a:spAutoFit/>
          </a:bodyPr>
          <a:lstStyle/>
          <a:p>
            <a:pPr>
              <a:lnSpc>
                <a:spcPct val="80000"/>
              </a:lnSpc>
              <a:buNone/>
              <a:defRPr/>
            </a:pPr>
            <a:endParaRPr lang="en-US" altLang="en-US" sz="2400" dirty="0">
              <a:latin typeface="Candara" panose="020E0502030303020204" pitchFamily="34" charset="0"/>
            </a:endParaRPr>
          </a:p>
          <a:p>
            <a:pPr>
              <a:lnSpc>
                <a:spcPct val="80000"/>
              </a:lnSpc>
              <a:defRPr/>
            </a:pPr>
            <a:r>
              <a:rPr lang="en-US" altLang="en-US" sz="2800" dirty="0">
                <a:latin typeface="Candara" panose="020E0502030303020204" pitchFamily="34" charset="0"/>
              </a:rPr>
              <a:t>Both the interest and the principal are recorded as expenditures. </a:t>
            </a:r>
            <a:endParaRPr lang="en-US" altLang="en-US" sz="2800" dirty="0">
              <a:solidFill>
                <a:schemeClr val="accent1"/>
              </a:solidFill>
              <a:effectLst>
                <a:outerShdw blurRad="38100" dist="38100" dir="2700000" algn="tl">
                  <a:srgbClr val="000000"/>
                </a:outerShdw>
              </a:effectLst>
              <a:latin typeface="Candara" panose="020E0502030303020204" pitchFamily="34" charset="0"/>
            </a:endParaRPr>
          </a:p>
        </p:txBody>
      </p:sp>
      <p:graphicFrame>
        <p:nvGraphicFramePr>
          <p:cNvPr id="5" name="Table 4">
            <a:extLst>
              <a:ext uri="{FF2B5EF4-FFF2-40B4-BE49-F238E27FC236}">
                <a16:creationId xmlns:a16="http://schemas.microsoft.com/office/drawing/2014/main" id="{8A1A20BC-2634-F54E-AFA9-5261F0FC24EE}"/>
              </a:ext>
            </a:extLst>
          </p:cNvPr>
          <p:cNvGraphicFramePr>
            <a:graphicFrameLocks noGrp="1"/>
          </p:cNvGraphicFramePr>
          <p:nvPr>
            <p:extLst>
              <p:ext uri="{D42A27DB-BD31-4B8C-83A1-F6EECF244321}">
                <p14:modId xmlns:p14="http://schemas.microsoft.com/office/powerpoint/2010/main" val="1693264707"/>
              </p:ext>
            </p:extLst>
          </p:nvPr>
        </p:nvGraphicFramePr>
        <p:xfrm>
          <a:off x="838198" y="3429000"/>
          <a:ext cx="10515598" cy="201168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381193817"/>
                  </a:ext>
                </a:extLst>
              </a:tr>
            </a:tbl>
          </a:graphicData>
        </a:graphic>
      </p:graphicFrame>
      <p:sp>
        <p:nvSpPr>
          <p:cNvPr id="6" name="TextBox 5">
            <a:extLst>
              <a:ext uri="{FF2B5EF4-FFF2-40B4-BE49-F238E27FC236}">
                <a16:creationId xmlns:a16="http://schemas.microsoft.com/office/drawing/2014/main" id="{E80D6818-B6EA-7848-9BC4-E21EA9721151}"/>
              </a:ext>
            </a:extLst>
          </p:cNvPr>
          <p:cNvSpPr txBox="1"/>
          <p:nvPr/>
        </p:nvSpPr>
        <p:spPr>
          <a:xfrm>
            <a:off x="1295400" y="4195682"/>
            <a:ext cx="1508760" cy="400110"/>
          </a:xfrm>
          <a:prstGeom prst="rect">
            <a:avLst/>
          </a:prstGeom>
          <a:noFill/>
        </p:spPr>
        <p:txBody>
          <a:bodyPr wrap="square" rtlCol="0">
            <a:spAutoFit/>
          </a:bodyPr>
          <a:lstStyle/>
          <a:p>
            <a:pPr algn="ctr"/>
            <a:r>
              <a:rPr lang="en-US" sz="2000" dirty="0">
                <a:latin typeface="Candara" panose="020E0502030303020204" pitchFamily="34" charset="0"/>
              </a:rPr>
              <a:t>Cash </a:t>
            </a:r>
          </a:p>
        </p:txBody>
      </p:sp>
      <p:sp>
        <p:nvSpPr>
          <p:cNvPr id="7" name="TextBox 6">
            <a:extLst>
              <a:ext uri="{FF2B5EF4-FFF2-40B4-BE49-F238E27FC236}">
                <a16:creationId xmlns:a16="http://schemas.microsoft.com/office/drawing/2014/main" id="{371BC9C9-253E-C644-98FC-B03AAEF954C1}"/>
              </a:ext>
            </a:extLst>
          </p:cNvPr>
          <p:cNvSpPr txBox="1"/>
          <p:nvPr/>
        </p:nvSpPr>
        <p:spPr>
          <a:xfrm>
            <a:off x="1295400" y="4640459"/>
            <a:ext cx="1508760" cy="400110"/>
          </a:xfrm>
          <a:prstGeom prst="rect">
            <a:avLst/>
          </a:prstGeom>
          <a:noFill/>
        </p:spPr>
        <p:txBody>
          <a:bodyPr wrap="square" rtlCol="0">
            <a:spAutoFit/>
          </a:bodyPr>
          <a:lstStyle/>
          <a:p>
            <a:pPr algn="ctr"/>
            <a:r>
              <a:rPr lang="en-US" sz="2000" dirty="0">
                <a:latin typeface="Candara" panose="020E0502030303020204" pitchFamily="34" charset="0"/>
              </a:rPr>
              <a:t>($55,000) </a:t>
            </a:r>
          </a:p>
        </p:txBody>
      </p:sp>
      <p:sp>
        <p:nvSpPr>
          <p:cNvPr id="8" name="TextBox 7">
            <a:extLst>
              <a:ext uri="{FF2B5EF4-FFF2-40B4-BE49-F238E27FC236}">
                <a16:creationId xmlns:a16="http://schemas.microsoft.com/office/drawing/2014/main" id="{319F763C-F841-2A40-BCC0-211595B9B373}"/>
              </a:ext>
            </a:extLst>
          </p:cNvPr>
          <p:cNvSpPr txBox="1"/>
          <p:nvPr/>
        </p:nvSpPr>
        <p:spPr>
          <a:xfrm>
            <a:off x="7802880" y="3940560"/>
            <a:ext cx="2682240" cy="400110"/>
          </a:xfrm>
          <a:prstGeom prst="rect">
            <a:avLst/>
          </a:prstGeom>
          <a:noFill/>
        </p:spPr>
        <p:txBody>
          <a:bodyPr wrap="square" rtlCol="0">
            <a:spAutoFit/>
          </a:bodyPr>
          <a:lstStyle/>
          <a:p>
            <a:pPr algn="ctr"/>
            <a:r>
              <a:rPr lang="en-US" sz="2000" dirty="0">
                <a:latin typeface="Candara" panose="020E0502030303020204" pitchFamily="34" charset="0"/>
              </a:rPr>
              <a:t>Interest expenditure </a:t>
            </a:r>
          </a:p>
        </p:txBody>
      </p:sp>
      <p:sp>
        <p:nvSpPr>
          <p:cNvPr id="9" name="TextBox 8">
            <a:extLst>
              <a:ext uri="{FF2B5EF4-FFF2-40B4-BE49-F238E27FC236}">
                <a16:creationId xmlns:a16="http://schemas.microsoft.com/office/drawing/2014/main" id="{24CAE4CD-4493-5E4B-8623-14E57B687306}"/>
              </a:ext>
            </a:extLst>
          </p:cNvPr>
          <p:cNvSpPr txBox="1"/>
          <p:nvPr/>
        </p:nvSpPr>
        <p:spPr>
          <a:xfrm>
            <a:off x="8260082" y="4303286"/>
            <a:ext cx="1508760" cy="400110"/>
          </a:xfrm>
          <a:prstGeom prst="rect">
            <a:avLst/>
          </a:prstGeom>
          <a:noFill/>
        </p:spPr>
        <p:txBody>
          <a:bodyPr wrap="square" rtlCol="0">
            <a:spAutoFit/>
          </a:bodyPr>
          <a:lstStyle/>
          <a:p>
            <a:pPr algn="ctr"/>
            <a:r>
              <a:rPr lang="en-US" sz="2000" dirty="0">
                <a:latin typeface="Candara" panose="020E0502030303020204" pitchFamily="34" charset="0"/>
              </a:rPr>
              <a:t>($10,000)</a:t>
            </a:r>
          </a:p>
        </p:txBody>
      </p:sp>
      <p:sp>
        <p:nvSpPr>
          <p:cNvPr id="10" name="TextBox 9">
            <a:extLst>
              <a:ext uri="{FF2B5EF4-FFF2-40B4-BE49-F238E27FC236}">
                <a16:creationId xmlns:a16="http://schemas.microsoft.com/office/drawing/2014/main" id="{A08A61C6-FFC3-9941-B653-655DFF0BF6C6}"/>
              </a:ext>
            </a:extLst>
          </p:cNvPr>
          <p:cNvSpPr txBox="1"/>
          <p:nvPr/>
        </p:nvSpPr>
        <p:spPr>
          <a:xfrm>
            <a:off x="7802880" y="4662141"/>
            <a:ext cx="2682240" cy="400110"/>
          </a:xfrm>
          <a:prstGeom prst="rect">
            <a:avLst/>
          </a:prstGeom>
          <a:noFill/>
        </p:spPr>
        <p:txBody>
          <a:bodyPr wrap="square" rtlCol="0">
            <a:spAutoFit/>
          </a:bodyPr>
          <a:lstStyle/>
          <a:p>
            <a:pPr algn="ctr"/>
            <a:r>
              <a:rPr lang="en-US" sz="2000" dirty="0">
                <a:latin typeface="Candara" panose="020E0502030303020204" pitchFamily="34" charset="0"/>
              </a:rPr>
              <a:t>Principal expenditure </a:t>
            </a:r>
          </a:p>
        </p:txBody>
      </p:sp>
      <p:sp>
        <p:nvSpPr>
          <p:cNvPr id="11" name="TextBox 10">
            <a:extLst>
              <a:ext uri="{FF2B5EF4-FFF2-40B4-BE49-F238E27FC236}">
                <a16:creationId xmlns:a16="http://schemas.microsoft.com/office/drawing/2014/main" id="{BC7EDE3A-DBB2-D24C-BB79-84B6CE1E6668}"/>
              </a:ext>
            </a:extLst>
          </p:cNvPr>
          <p:cNvSpPr txBox="1"/>
          <p:nvPr/>
        </p:nvSpPr>
        <p:spPr>
          <a:xfrm>
            <a:off x="7673342" y="5035774"/>
            <a:ext cx="2682240" cy="400110"/>
          </a:xfrm>
          <a:prstGeom prst="rect">
            <a:avLst/>
          </a:prstGeom>
          <a:noFill/>
        </p:spPr>
        <p:txBody>
          <a:bodyPr wrap="square" rtlCol="0">
            <a:spAutoFit/>
          </a:bodyPr>
          <a:lstStyle/>
          <a:p>
            <a:pPr algn="ctr"/>
            <a:r>
              <a:rPr lang="en-US" sz="2000" dirty="0">
                <a:latin typeface="Candara" panose="020E0502030303020204" pitchFamily="34" charset="0"/>
              </a:rPr>
              <a:t>($45,000)</a:t>
            </a:r>
          </a:p>
        </p:txBody>
      </p:sp>
      <p:sp>
        <p:nvSpPr>
          <p:cNvPr id="12" name="Rectangle 11">
            <a:extLst>
              <a:ext uri="{FF2B5EF4-FFF2-40B4-BE49-F238E27FC236}">
                <a16:creationId xmlns:a16="http://schemas.microsoft.com/office/drawing/2014/main" id="{31599B3D-ED8B-4D42-BC9C-A5A8E85FFEAA}"/>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7C14BCF-1311-4295-A2A6-DD98432A7F33}"/>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214007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7D00C-490D-8F47-9DD6-8722F16DD3E6}"/>
              </a:ext>
            </a:extLst>
          </p:cNvPr>
          <p:cNvSpPr>
            <a:spLocks noGrp="1"/>
          </p:cNvSpPr>
          <p:nvPr>
            <p:ph idx="1"/>
          </p:nvPr>
        </p:nvSpPr>
        <p:spPr>
          <a:xfrm>
            <a:off x="838200" y="1690688"/>
            <a:ext cx="10515600" cy="4654128"/>
          </a:xfrm>
        </p:spPr>
        <p:txBody>
          <a:bodyPr>
            <a:normAutofit/>
          </a:bodyPr>
          <a:lstStyle/>
          <a:p>
            <a:r>
              <a:rPr lang="en-US" dirty="0">
                <a:latin typeface="Candara" panose="020E0502030303020204" pitchFamily="34" charset="0"/>
              </a:rPr>
              <a:t>Divides accounting records into separate sub-entities</a:t>
            </a:r>
          </a:p>
          <a:p>
            <a:r>
              <a:rPr lang="en-US" dirty="0">
                <a:latin typeface="Candara" panose="020E0502030303020204" pitchFamily="34" charset="0"/>
              </a:rPr>
              <a:t>Three classes of funds</a:t>
            </a:r>
          </a:p>
          <a:p>
            <a:pPr marL="514350" indent="-514350">
              <a:buFont typeface="+mj-lt"/>
              <a:buAutoNum type="arabicPeriod"/>
            </a:pPr>
            <a:r>
              <a:rPr lang="en-US" b="1" dirty="0">
                <a:latin typeface="Candara" panose="020E0502030303020204" pitchFamily="34" charset="0"/>
              </a:rPr>
              <a:t>Governmental funds</a:t>
            </a:r>
          </a:p>
          <a:p>
            <a:pPr lvl="1"/>
            <a:r>
              <a:rPr lang="en-US" dirty="0">
                <a:latin typeface="Candara" panose="020E0502030303020204" pitchFamily="34" charset="0"/>
              </a:rPr>
              <a:t>Operating activities of the government → Modified-accrual </a:t>
            </a:r>
          </a:p>
          <a:p>
            <a:pPr marL="514350" indent="-514350">
              <a:buFont typeface="+mj-lt"/>
              <a:buAutoNum type="arabicPeriod"/>
            </a:pPr>
            <a:r>
              <a:rPr lang="en-US" b="1" dirty="0">
                <a:latin typeface="Candara" panose="020E0502030303020204" pitchFamily="34" charset="0"/>
              </a:rPr>
              <a:t>Proprietary funds</a:t>
            </a:r>
          </a:p>
          <a:p>
            <a:pPr lvl="1"/>
            <a:r>
              <a:rPr lang="en-US" dirty="0">
                <a:latin typeface="Candara" panose="020E0502030303020204" pitchFamily="34" charset="0"/>
              </a:rPr>
              <a:t>Activities that are run on a business-like basis → Accrual</a:t>
            </a:r>
            <a:endParaRPr lang="en-US" b="1" dirty="0">
              <a:latin typeface="Candara" panose="020E0502030303020204" pitchFamily="34" charset="0"/>
            </a:endParaRPr>
          </a:p>
          <a:p>
            <a:pPr marL="514350" indent="-514350">
              <a:buFont typeface="+mj-lt"/>
              <a:buAutoNum type="arabicPeriod"/>
            </a:pPr>
            <a:r>
              <a:rPr lang="en-US" b="1" dirty="0">
                <a:latin typeface="Candara" panose="020E0502030303020204" pitchFamily="34" charset="0"/>
              </a:rPr>
              <a:t>Fiduciary funds</a:t>
            </a:r>
          </a:p>
          <a:p>
            <a:pPr lvl="1"/>
            <a:r>
              <a:rPr lang="en-US" altLang="en-US" dirty="0">
                <a:latin typeface="Candara" panose="020E0502030303020204" pitchFamily="34" charset="0"/>
              </a:rPr>
              <a:t>Government's activities as trustee and agent </a:t>
            </a:r>
            <a:r>
              <a:rPr lang="en-US" dirty="0">
                <a:latin typeface="Candara" panose="020E0502030303020204" pitchFamily="34" charset="0"/>
              </a:rPr>
              <a:t>→ Accrual</a:t>
            </a:r>
            <a:endParaRPr lang="en-US" b="1" dirty="0">
              <a:latin typeface="Candara" panose="020E0502030303020204" pitchFamily="34" charset="0"/>
            </a:endParaRPr>
          </a:p>
        </p:txBody>
      </p:sp>
      <p:sp>
        <p:nvSpPr>
          <p:cNvPr id="4" name="Rectangle 3">
            <a:extLst>
              <a:ext uri="{FF2B5EF4-FFF2-40B4-BE49-F238E27FC236}">
                <a16:creationId xmlns:a16="http://schemas.microsoft.com/office/drawing/2014/main" id="{55A6EAE4-26D2-4944-A010-BF634DA09022}"/>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F3C174-E85B-4814-9AEE-DF713E2A40DA}"/>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Governmental Fund Accounting</a:t>
            </a:r>
          </a:p>
        </p:txBody>
      </p:sp>
    </p:spTree>
    <p:extLst>
      <p:ext uri="{BB962C8B-B14F-4D97-AF65-F5344CB8AC3E}">
        <p14:creationId xmlns:p14="http://schemas.microsoft.com/office/powerpoint/2010/main" val="382184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3716-C334-FE4E-98DA-3F5B69D1774D}"/>
              </a:ext>
            </a:extLst>
          </p:cNvPr>
          <p:cNvSpPr>
            <a:spLocks noGrp="1"/>
          </p:cNvSpPr>
          <p:nvPr>
            <p:ph type="title"/>
          </p:nvPr>
        </p:nvSpPr>
        <p:spPr>
          <a:xfrm>
            <a:off x="838200" y="216660"/>
            <a:ext cx="10515600" cy="1325563"/>
          </a:xfrm>
        </p:spPr>
        <p:txBody>
          <a:bodyPr/>
          <a:lstStyle/>
          <a:p>
            <a:r>
              <a:rPr lang="en-US" b="1" dirty="0">
                <a:solidFill>
                  <a:srgbClr val="870000"/>
                </a:solidFill>
              </a:rPr>
              <a:t>Governmental Funds</a:t>
            </a:r>
          </a:p>
        </p:txBody>
      </p:sp>
      <p:sp>
        <p:nvSpPr>
          <p:cNvPr id="3" name="Content Placeholder 2">
            <a:extLst>
              <a:ext uri="{FF2B5EF4-FFF2-40B4-BE49-F238E27FC236}">
                <a16:creationId xmlns:a16="http://schemas.microsoft.com/office/drawing/2014/main" id="{4E1B3E50-2FEA-BD4D-BB70-BDE4D4F5F706}"/>
              </a:ext>
            </a:extLst>
          </p:cNvPr>
          <p:cNvSpPr>
            <a:spLocks noGrp="1"/>
          </p:cNvSpPr>
          <p:nvPr>
            <p:ph idx="1"/>
          </p:nvPr>
        </p:nvSpPr>
        <p:spPr>
          <a:xfrm>
            <a:off x="4700753" y="1365378"/>
            <a:ext cx="7116426" cy="1021026"/>
          </a:xfrm>
        </p:spPr>
        <p:txBody>
          <a:bodyPr>
            <a:noAutofit/>
          </a:bodyPr>
          <a:lstStyle/>
          <a:p>
            <a:r>
              <a:rPr lang="en-US" sz="2400" dirty="0">
                <a:latin typeface="Candara" panose="020E0502030303020204" pitchFamily="34" charset="0"/>
              </a:rPr>
              <a:t>Day-to-day revenues and expenditures</a:t>
            </a:r>
          </a:p>
          <a:p>
            <a:r>
              <a:rPr lang="en-US" sz="2400" dirty="0">
                <a:latin typeface="Candara" panose="020E0502030303020204" pitchFamily="34" charset="0"/>
              </a:rPr>
              <a:t>Routine and ordinary activities of the government</a:t>
            </a:r>
          </a:p>
        </p:txBody>
      </p:sp>
      <p:grpSp>
        <p:nvGrpSpPr>
          <p:cNvPr id="4" name="Group 3">
            <a:extLst>
              <a:ext uri="{FF2B5EF4-FFF2-40B4-BE49-F238E27FC236}">
                <a16:creationId xmlns:a16="http://schemas.microsoft.com/office/drawing/2014/main" id="{E7DF41E0-D9A8-7840-9433-363CBF0372C3}"/>
              </a:ext>
            </a:extLst>
          </p:cNvPr>
          <p:cNvGrpSpPr/>
          <p:nvPr/>
        </p:nvGrpSpPr>
        <p:grpSpPr>
          <a:xfrm>
            <a:off x="391906" y="1439145"/>
            <a:ext cx="4019426" cy="583311"/>
            <a:chOff x="7516953" y="6738"/>
            <a:chExt cx="4019426" cy="583311"/>
          </a:xfrm>
          <a:scene3d>
            <a:camera prst="orthographicFront"/>
            <a:lightRig rig="flat" dir="t"/>
          </a:scene3d>
        </p:grpSpPr>
        <p:sp>
          <p:nvSpPr>
            <p:cNvPr id="14" name="Rounded Rectangle 13">
              <a:extLst>
                <a:ext uri="{FF2B5EF4-FFF2-40B4-BE49-F238E27FC236}">
                  <a16:creationId xmlns:a16="http://schemas.microsoft.com/office/drawing/2014/main" id="{920AE62E-B57E-C840-845C-DDB93F306004}"/>
                </a:ext>
              </a:extLst>
            </p:cNvPr>
            <p:cNvSpPr/>
            <p:nvPr/>
          </p:nvSpPr>
          <p:spPr>
            <a:xfrm>
              <a:off x="7516953" y="6738"/>
              <a:ext cx="4019426" cy="583311"/>
            </a:xfrm>
            <a:prstGeom prst="roundRect">
              <a:avLst>
                <a:gd name="adj" fmla="val 10000"/>
              </a:avLst>
            </a:prstGeom>
            <a:solidFill>
              <a:schemeClr val="accent5">
                <a:lumMod val="40000"/>
                <a:lumOff val="60000"/>
                <a:alpha val="35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5" name="Rounded Rectangle 4">
              <a:extLst>
                <a:ext uri="{FF2B5EF4-FFF2-40B4-BE49-F238E27FC236}">
                  <a16:creationId xmlns:a16="http://schemas.microsoft.com/office/drawing/2014/main" id="{F0238768-6CC5-694B-8C9F-3708658D1CDA}"/>
                </a:ext>
              </a:extLst>
            </p:cNvPr>
            <p:cNvSpPr txBox="1"/>
            <p:nvPr/>
          </p:nvSpPr>
          <p:spPr>
            <a:xfrm>
              <a:off x="7534038" y="23823"/>
              <a:ext cx="3985256" cy="54914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General Funds</a:t>
              </a:r>
            </a:p>
          </p:txBody>
        </p:sp>
      </p:grpSp>
      <p:grpSp>
        <p:nvGrpSpPr>
          <p:cNvPr id="5" name="Group 4">
            <a:extLst>
              <a:ext uri="{FF2B5EF4-FFF2-40B4-BE49-F238E27FC236}">
                <a16:creationId xmlns:a16="http://schemas.microsoft.com/office/drawing/2014/main" id="{65279DDB-4FC6-C74D-BB67-AECB75176325}"/>
              </a:ext>
            </a:extLst>
          </p:cNvPr>
          <p:cNvGrpSpPr/>
          <p:nvPr/>
        </p:nvGrpSpPr>
        <p:grpSpPr>
          <a:xfrm>
            <a:off x="374821" y="2531586"/>
            <a:ext cx="4019426" cy="583311"/>
            <a:chOff x="7516953" y="677546"/>
            <a:chExt cx="4019426" cy="583311"/>
          </a:xfrm>
          <a:scene3d>
            <a:camera prst="orthographicFront"/>
            <a:lightRig rig="flat" dir="t"/>
          </a:scene3d>
        </p:grpSpPr>
        <p:sp>
          <p:nvSpPr>
            <p:cNvPr id="12" name="Rounded Rectangle 11">
              <a:extLst>
                <a:ext uri="{FF2B5EF4-FFF2-40B4-BE49-F238E27FC236}">
                  <a16:creationId xmlns:a16="http://schemas.microsoft.com/office/drawing/2014/main" id="{7F4E7E67-79E6-6C44-B167-BD5F08EDF685}"/>
                </a:ext>
              </a:extLst>
            </p:cNvPr>
            <p:cNvSpPr/>
            <p:nvPr/>
          </p:nvSpPr>
          <p:spPr>
            <a:xfrm>
              <a:off x="7516953" y="677546"/>
              <a:ext cx="4019426" cy="583311"/>
            </a:xfrm>
            <a:prstGeom prst="roundRect">
              <a:avLst>
                <a:gd name="adj" fmla="val 10000"/>
              </a:avLst>
            </a:prstGeom>
            <a:solidFill>
              <a:schemeClr val="accent5">
                <a:lumMod val="40000"/>
                <a:lumOff val="60000"/>
                <a:alpha val="35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3" name="Rounded Rectangle 6">
              <a:extLst>
                <a:ext uri="{FF2B5EF4-FFF2-40B4-BE49-F238E27FC236}">
                  <a16:creationId xmlns:a16="http://schemas.microsoft.com/office/drawing/2014/main" id="{4C6E5A6F-20CF-7741-8FED-BF364D52B91B}"/>
                </a:ext>
              </a:extLst>
            </p:cNvPr>
            <p:cNvSpPr txBox="1"/>
            <p:nvPr/>
          </p:nvSpPr>
          <p:spPr>
            <a:xfrm>
              <a:off x="7534038" y="694631"/>
              <a:ext cx="3985256" cy="54914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Special Revenue Funds</a:t>
              </a:r>
              <a:endParaRPr lang="en-US" sz="2400" kern="1200" dirty="0">
                <a:latin typeface="Candara" panose="020E0502030303020204" pitchFamily="34" charset="0"/>
              </a:endParaRPr>
            </a:p>
          </p:txBody>
        </p:sp>
      </p:grpSp>
      <p:grpSp>
        <p:nvGrpSpPr>
          <p:cNvPr id="6" name="Group 5">
            <a:extLst>
              <a:ext uri="{FF2B5EF4-FFF2-40B4-BE49-F238E27FC236}">
                <a16:creationId xmlns:a16="http://schemas.microsoft.com/office/drawing/2014/main" id="{8609B25A-6E89-CA45-BB38-781646B12C05}"/>
              </a:ext>
            </a:extLst>
          </p:cNvPr>
          <p:cNvGrpSpPr/>
          <p:nvPr/>
        </p:nvGrpSpPr>
        <p:grpSpPr>
          <a:xfrm>
            <a:off x="391906" y="3749148"/>
            <a:ext cx="4019426" cy="583311"/>
            <a:chOff x="7516953" y="1348355"/>
            <a:chExt cx="4019426" cy="583311"/>
          </a:xfrm>
          <a:scene3d>
            <a:camera prst="orthographicFront"/>
            <a:lightRig rig="flat" dir="t"/>
          </a:scene3d>
        </p:grpSpPr>
        <p:sp>
          <p:nvSpPr>
            <p:cNvPr id="10" name="Rounded Rectangle 9">
              <a:extLst>
                <a:ext uri="{FF2B5EF4-FFF2-40B4-BE49-F238E27FC236}">
                  <a16:creationId xmlns:a16="http://schemas.microsoft.com/office/drawing/2014/main" id="{A43EA696-4473-CC4F-B1BF-5747FBA29B5E}"/>
                </a:ext>
              </a:extLst>
            </p:cNvPr>
            <p:cNvSpPr/>
            <p:nvPr/>
          </p:nvSpPr>
          <p:spPr>
            <a:xfrm>
              <a:off x="7516953" y="1348355"/>
              <a:ext cx="4019426" cy="583311"/>
            </a:xfrm>
            <a:prstGeom prst="roundRect">
              <a:avLst>
                <a:gd name="adj" fmla="val 10000"/>
              </a:avLst>
            </a:prstGeom>
            <a:solidFill>
              <a:schemeClr val="accent5">
                <a:lumMod val="40000"/>
                <a:lumOff val="60000"/>
                <a:alpha val="35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1" name="Rounded Rectangle 8">
              <a:extLst>
                <a:ext uri="{FF2B5EF4-FFF2-40B4-BE49-F238E27FC236}">
                  <a16:creationId xmlns:a16="http://schemas.microsoft.com/office/drawing/2014/main" id="{80DE9BFB-8130-824C-9F3C-23A5309B519F}"/>
                </a:ext>
              </a:extLst>
            </p:cNvPr>
            <p:cNvSpPr txBox="1"/>
            <p:nvPr/>
          </p:nvSpPr>
          <p:spPr>
            <a:xfrm>
              <a:off x="7534038" y="1365440"/>
              <a:ext cx="3985256" cy="54914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Capital Project Funds</a:t>
              </a:r>
            </a:p>
          </p:txBody>
        </p:sp>
      </p:grpSp>
      <p:grpSp>
        <p:nvGrpSpPr>
          <p:cNvPr id="7" name="Group 6">
            <a:extLst>
              <a:ext uri="{FF2B5EF4-FFF2-40B4-BE49-F238E27FC236}">
                <a16:creationId xmlns:a16="http://schemas.microsoft.com/office/drawing/2014/main" id="{C116E575-7411-394C-8D99-2F0A2CCF2CF1}"/>
              </a:ext>
            </a:extLst>
          </p:cNvPr>
          <p:cNvGrpSpPr/>
          <p:nvPr/>
        </p:nvGrpSpPr>
        <p:grpSpPr>
          <a:xfrm>
            <a:off x="374815" y="4731725"/>
            <a:ext cx="4019437" cy="583311"/>
            <a:chOff x="7516953" y="2019163"/>
            <a:chExt cx="4019437" cy="583311"/>
          </a:xfrm>
          <a:scene3d>
            <a:camera prst="orthographicFront"/>
            <a:lightRig rig="flat" dir="t"/>
          </a:scene3d>
        </p:grpSpPr>
        <p:sp>
          <p:nvSpPr>
            <p:cNvPr id="8" name="Rounded Rectangle 7">
              <a:extLst>
                <a:ext uri="{FF2B5EF4-FFF2-40B4-BE49-F238E27FC236}">
                  <a16:creationId xmlns:a16="http://schemas.microsoft.com/office/drawing/2014/main" id="{48F7088D-5683-5B47-9A7E-F30C23E98EA6}"/>
                </a:ext>
              </a:extLst>
            </p:cNvPr>
            <p:cNvSpPr/>
            <p:nvPr/>
          </p:nvSpPr>
          <p:spPr>
            <a:xfrm>
              <a:off x="7516953" y="2019163"/>
              <a:ext cx="4019437" cy="583311"/>
            </a:xfrm>
            <a:prstGeom prst="roundRect">
              <a:avLst>
                <a:gd name="adj" fmla="val 10000"/>
              </a:avLst>
            </a:prstGeom>
            <a:solidFill>
              <a:schemeClr val="accent5">
                <a:lumMod val="40000"/>
                <a:lumOff val="60000"/>
                <a:alpha val="35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9" name="Rounded Rectangle 10">
              <a:extLst>
                <a:ext uri="{FF2B5EF4-FFF2-40B4-BE49-F238E27FC236}">
                  <a16:creationId xmlns:a16="http://schemas.microsoft.com/office/drawing/2014/main" id="{D83800C6-3516-2D4D-9057-3DEEF108185A}"/>
                </a:ext>
              </a:extLst>
            </p:cNvPr>
            <p:cNvSpPr txBox="1"/>
            <p:nvPr/>
          </p:nvSpPr>
          <p:spPr>
            <a:xfrm>
              <a:off x="7534038" y="2036248"/>
              <a:ext cx="3985267" cy="54914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Debt Service Funds</a:t>
              </a:r>
            </a:p>
          </p:txBody>
        </p:sp>
      </p:grpSp>
      <p:sp>
        <p:nvSpPr>
          <p:cNvPr id="16" name="Content Placeholder 2">
            <a:extLst>
              <a:ext uri="{FF2B5EF4-FFF2-40B4-BE49-F238E27FC236}">
                <a16:creationId xmlns:a16="http://schemas.microsoft.com/office/drawing/2014/main" id="{BBAF3269-35D9-464A-AEA1-9DE50644566B}"/>
              </a:ext>
            </a:extLst>
          </p:cNvPr>
          <p:cNvSpPr txBox="1">
            <a:spLocks/>
          </p:cNvSpPr>
          <p:nvPr/>
        </p:nvSpPr>
        <p:spPr>
          <a:xfrm>
            <a:off x="4683668" y="2531586"/>
            <a:ext cx="7116426" cy="1021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Specific identifiable purposes </a:t>
            </a:r>
          </a:p>
          <a:p>
            <a:r>
              <a:rPr lang="en-US" sz="2400" dirty="0">
                <a:latin typeface="Candara" panose="020E0502030303020204" pitchFamily="34" charset="0"/>
              </a:rPr>
              <a:t>Restrictions: Legal – based on management decisions</a:t>
            </a:r>
          </a:p>
        </p:txBody>
      </p:sp>
      <p:sp>
        <p:nvSpPr>
          <p:cNvPr id="17" name="Content Placeholder 2">
            <a:extLst>
              <a:ext uri="{FF2B5EF4-FFF2-40B4-BE49-F238E27FC236}">
                <a16:creationId xmlns:a16="http://schemas.microsoft.com/office/drawing/2014/main" id="{C8C97511-0D98-EC4C-B1E3-AE5FBF9D44F9}"/>
              </a:ext>
            </a:extLst>
          </p:cNvPr>
          <p:cNvSpPr txBox="1">
            <a:spLocks/>
          </p:cNvSpPr>
          <p:nvPr/>
        </p:nvSpPr>
        <p:spPr>
          <a:xfrm>
            <a:off x="4683668" y="3766233"/>
            <a:ext cx="7116426" cy="583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Major acquisitions of plant and equipment </a:t>
            </a:r>
          </a:p>
        </p:txBody>
      </p:sp>
      <p:sp>
        <p:nvSpPr>
          <p:cNvPr id="18" name="Content Placeholder 2">
            <a:extLst>
              <a:ext uri="{FF2B5EF4-FFF2-40B4-BE49-F238E27FC236}">
                <a16:creationId xmlns:a16="http://schemas.microsoft.com/office/drawing/2014/main" id="{489B9661-27BC-8C48-ACE2-AFBF87790437}"/>
              </a:ext>
            </a:extLst>
          </p:cNvPr>
          <p:cNvSpPr txBox="1">
            <a:spLocks/>
          </p:cNvSpPr>
          <p:nvPr/>
        </p:nvSpPr>
        <p:spPr>
          <a:xfrm>
            <a:off x="4683668" y="4563165"/>
            <a:ext cx="7116426" cy="1021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To repay principal and interest on long-term debt</a:t>
            </a:r>
          </a:p>
          <a:p>
            <a:r>
              <a:rPr lang="en-US" sz="2400" dirty="0">
                <a:latin typeface="Candara" panose="020E0502030303020204" pitchFamily="34" charset="0"/>
              </a:rPr>
              <a:t>Restricted</a:t>
            </a:r>
          </a:p>
        </p:txBody>
      </p:sp>
      <p:grpSp>
        <p:nvGrpSpPr>
          <p:cNvPr id="19" name="Group 18">
            <a:extLst>
              <a:ext uri="{FF2B5EF4-FFF2-40B4-BE49-F238E27FC236}">
                <a16:creationId xmlns:a16="http://schemas.microsoft.com/office/drawing/2014/main" id="{9D722F6A-5C01-5F4A-B83B-CE5F86C8F929}"/>
              </a:ext>
            </a:extLst>
          </p:cNvPr>
          <p:cNvGrpSpPr/>
          <p:nvPr/>
        </p:nvGrpSpPr>
        <p:grpSpPr>
          <a:xfrm>
            <a:off x="374815" y="5767495"/>
            <a:ext cx="4019437" cy="583311"/>
            <a:chOff x="7516953" y="2019163"/>
            <a:chExt cx="4019437" cy="583311"/>
          </a:xfrm>
          <a:scene3d>
            <a:camera prst="orthographicFront"/>
            <a:lightRig rig="flat" dir="t"/>
          </a:scene3d>
        </p:grpSpPr>
        <p:sp>
          <p:nvSpPr>
            <p:cNvPr id="20" name="Rounded Rectangle 19">
              <a:extLst>
                <a:ext uri="{FF2B5EF4-FFF2-40B4-BE49-F238E27FC236}">
                  <a16:creationId xmlns:a16="http://schemas.microsoft.com/office/drawing/2014/main" id="{2A1A2E64-309D-E149-9DEF-E7CE92B6EBD7}"/>
                </a:ext>
              </a:extLst>
            </p:cNvPr>
            <p:cNvSpPr/>
            <p:nvPr/>
          </p:nvSpPr>
          <p:spPr>
            <a:xfrm>
              <a:off x="7516953" y="2019163"/>
              <a:ext cx="4019437" cy="583311"/>
            </a:xfrm>
            <a:prstGeom prst="roundRect">
              <a:avLst>
                <a:gd name="adj" fmla="val 10000"/>
              </a:avLst>
            </a:prstGeom>
            <a:solidFill>
              <a:schemeClr val="accent5">
                <a:lumMod val="40000"/>
                <a:lumOff val="60000"/>
                <a:alpha val="35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21" name="Rounded Rectangle 10">
              <a:extLst>
                <a:ext uri="{FF2B5EF4-FFF2-40B4-BE49-F238E27FC236}">
                  <a16:creationId xmlns:a16="http://schemas.microsoft.com/office/drawing/2014/main" id="{6AD63722-213E-144A-9282-FABF3F829AEB}"/>
                </a:ext>
              </a:extLst>
            </p:cNvPr>
            <p:cNvSpPr txBox="1"/>
            <p:nvPr/>
          </p:nvSpPr>
          <p:spPr>
            <a:xfrm>
              <a:off x="7534038" y="2036248"/>
              <a:ext cx="3985267" cy="54914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Permanent Funds</a:t>
              </a:r>
            </a:p>
          </p:txBody>
        </p:sp>
      </p:grpSp>
      <p:sp>
        <p:nvSpPr>
          <p:cNvPr id="22" name="Content Placeholder 2">
            <a:extLst>
              <a:ext uri="{FF2B5EF4-FFF2-40B4-BE49-F238E27FC236}">
                <a16:creationId xmlns:a16="http://schemas.microsoft.com/office/drawing/2014/main" id="{A8413B2D-EEE3-3B42-AAA3-AFE660659818}"/>
              </a:ext>
            </a:extLst>
          </p:cNvPr>
          <p:cNvSpPr txBox="1">
            <a:spLocks/>
          </p:cNvSpPr>
          <p:nvPr/>
        </p:nvSpPr>
        <p:spPr>
          <a:xfrm>
            <a:off x="4683668" y="5767495"/>
            <a:ext cx="7116426" cy="1021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Earnings can be used, not principal. </a:t>
            </a:r>
          </a:p>
          <a:p>
            <a:r>
              <a:rPr lang="en-US" sz="2400" dirty="0">
                <a:latin typeface="Candara" panose="020E0502030303020204" pitchFamily="34" charset="0"/>
              </a:rPr>
              <a:t>Environmental – Public education</a:t>
            </a:r>
          </a:p>
        </p:txBody>
      </p:sp>
      <p:sp>
        <p:nvSpPr>
          <p:cNvPr id="23" name="Rectangle 22">
            <a:extLst>
              <a:ext uri="{FF2B5EF4-FFF2-40B4-BE49-F238E27FC236}">
                <a16:creationId xmlns:a16="http://schemas.microsoft.com/office/drawing/2014/main" id="{5034A5AF-913F-4138-A6CF-3F0BF794EA7D}"/>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CF4B9632-2439-4411-841A-D007F1983564}"/>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Governmental Funds</a:t>
            </a:r>
          </a:p>
        </p:txBody>
      </p:sp>
    </p:spTree>
    <p:extLst>
      <p:ext uri="{BB962C8B-B14F-4D97-AF65-F5344CB8AC3E}">
        <p14:creationId xmlns:p14="http://schemas.microsoft.com/office/powerpoint/2010/main" val="191132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167DD-1B43-6144-9AEF-7B2A60EA9E54}"/>
              </a:ext>
            </a:extLst>
          </p:cNvPr>
          <p:cNvSpPr>
            <a:spLocks noGrp="1"/>
          </p:cNvSpPr>
          <p:nvPr>
            <p:ph idx="1"/>
          </p:nvPr>
        </p:nvSpPr>
        <p:spPr>
          <a:xfrm>
            <a:off x="838200" y="1548266"/>
            <a:ext cx="10515600" cy="1048204"/>
          </a:xfrm>
        </p:spPr>
        <p:txBody>
          <a:bodyPr/>
          <a:lstStyle/>
          <a:p>
            <a:r>
              <a:rPr lang="en-US" b="1" dirty="0">
                <a:latin typeface="Candara" panose="020E0502030303020204" pitchFamily="34" charset="0"/>
              </a:rPr>
              <a:t>Business-like basis: </a:t>
            </a:r>
            <a:r>
              <a:rPr lang="en-US" dirty="0">
                <a:latin typeface="Candara" panose="020E0502030303020204" pitchFamily="34" charset="0"/>
              </a:rPr>
              <a:t>Hospitals, museums, bridges, airports</a:t>
            </a:r>
          </a:p>
          <a:p>
            <a:r>
              <a:rPr lang="en-US" b="1" dirty="0">
                <a:latin typeface="Candara" panose="020E0502030303020204" pitchFamily="34" charset="0"/>
              </a:rPr>
              <a:t>User charges: </a:t>
            </a:r>
            <a:r>
              <a:rPr lang="en-US" dirty="0">
                <a:latin typeface="Candara" panose="020E0502030303020204" pitchFamily="34" charset="0"/>
              </a:rPr>
              <a:t>Fees, tolls</a:t>
            </a:r>
          </a:p>
        </p:txBody>
      </p:sp>
      <p:grpSp>
        <p:nvGrpSpPr>
          <p:cNvPr id="4" name="Group 3">
            <a:extLst>
              <a:ext uri="{FF2B5EF4-FFF2-40B4-BE49-F238E27FC236}">
                <a16:creationId xmlns:a16="http://schemas.microsoft.com/office/drawing/2014/main" id="{3A20A6C5-788F-0249-9AB7-2EE074278629}"/>
              </a:ext>
            </a:extLst>
          </p:cNvPr>
          <p:cNvGrpSpPr/>
          <p:nvPr/>
        </p:nvGrpSpPr>
        <p:grpSpPr>
          <a:xfrm>
            <a:off x="1004536" y="3342466"/>
            <a:ext cx="3651500" cy="529915"/>
            <a:chOff x="7365242" y="3052074"/>
            <a:chExt cx="3651500" cy="529915"/>
          </a:xfrm>
          <a:scene3d>
            <a:camera prst="orthographicFront"/>
            <a:lightRig rig="flat" dir="t"/>
          </a:scene3d>
        </p:grpSpPr>
        <p:sp>
          <p:nvSpPr>
            <p:cNvPr id="8" name="Rounded Rectangle 7">
              <a:extLst>
                <a:ext uri="{FF2B5EF4-FFF2-40B4-BE49-F238E27FC236}">
                  <a16:creationId xmlns:a16="http://schemas.microsoft.com/office/drawing/2014/main" id="{35C468B9-8C18-6348-9D86-4F553F0E0B05}"/>
                </a:ext>
              </a:extLst>
            </p:cNvPr>
            <p:cNvSpPr/>
            <p:nvPr/>
          </p:nvSpPr>
          <p:spPr>
            <a:xfrm>
              <a:off x="7365242" y="3052074"/>
              <a:ext cx="3651500" cy="529915"/>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3">
                <a:tint val="80000"/>
                <a:hueOff val="0"/>
                <a:satOff val="0"/>
                <a:lumOff val="0"/>
                <a:alphaOff val="0"/>
              </a:schemeClr>
            </a:fillRef>
            <a:effectRef idx="1">
              <a:schemeClr val="accent3">
                <a:tint val="80000"/>
                <a:hueOff val="0"/>
                <a:satOff val="0"/>
                <a:lumOff val="0"/>
                <a:alphaOff val="0"/>
              </a:schemeClr>
            </a:effectRef>
            <a:fontRef idx="minor">
              <a:schemeClr val="dk1"/>
            </a:fontRef>
          </p:style>
          <p:txBody>
            <a:bodyPr/>
            <a:lstStyle/>
            <a:p>
              <a:endParaRPr lang="en-US"/>
            </a:p>
          </p:txBody>
        </p:sp>
        <p:sp>
          <p:nvSpPr>
            <p:cNvPr id="9" name="Rounded Rectangle 4">
              <a:extLst>
                <a:ext uri="{FF2B5EF4-FFF2-40B4-BE49-F238E27FC236}">
                  <a16:creationId xmlns:a16="http://schemas.microsoft.com/office/drawing/2014/main" id="{3C722F75-32DD-B842-9C55-2AF38EB921CD}"/>
                </a:ext>
              </a:extLst>
            </p:cNvPr>
            <p:cNvSpPr txBox="1"/>
            <p:nvPr/>
          </p:nvSpPr>
          <p:spPr>
            <a:xfrm>
              <a:off x="7380763" y="3067595"/>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Enterprise Funds</a:t>
              </a:r>
            </a:p>
          </p:txBody>
        </p:sp>
      </p:grpSp>
      <p:grpSp>
        <p:nvGrpSpPr>
          <p:cNvPr id="5" name="Group 4">
            <a:extLst>
              <a:ext uri="{FF2B5EF4-FFF2-40B4-BE49-F238E27FC236}">
                <a16:creationId xmlns:a16="http://schemas.microsoft.com/office/drawing/2014/main" id="{CFA46C84-996B-8B42-ADD9-13BB09B63693}"/>
              </a:ext>
            </a:extLst>
          </p:cNvPr>
          <p:cNvGrpSpPr/>
          <p:nvPr/>
        </p:nvGrpSpPr>
        <p:grpSpPr>
          <a:xfrm>
            <a:off x="1004536" y="5044776"/>
            <a:ext cx="3651500" cy="529915"/>
            <a:chOff x="7365242" y="3661477"/>
            <a:chExt cx="3651500" cy="529915"/>
          </a:xfrm>
          <a:scene3d>
            <a:camera prst="orthographicFront"/>
            <a:lightRig rig="flat" dir="t"/>
          </a:scene3d>
        </p:grpSpPr>
        <p:sp>
          <p:nvSpPr>
            <p:cNvPr id="6" name="Rounded Rectangle 5">
              <a:extLst>
                <a:ext uri="{FF2B5EF4-FFF2-40B4-BE49-F238E27FC236}">
                  <a16:creationId xmlns:a16="http://schemas.microsoft.com/office/drawing/2014/main" id="{819EC8CC-6912-EB4E-9753-DDFA1E6C3AE7}"/>
                </a:ext>
              </a:extLst>
            </p:cNvPr>
            <p:cNvSpPr/>
            <p:nvPr/>
          </p:nvSpPr>
          <p:spPr>
            <a:xfrm>
              <a:off x="7365242" y="3661477"/>
              <a:ext cx="3651500" cy="529915"/>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3">
                <a:tint val="80000"/>
                <a:hueOff val="0"/>
                <a:satOff val="0"/>
                <a:lumOff val="0"/>
                <a:alphaOff val="0"/>
              </a:schemeClr>
            </a:fillRef>
            <a:effectRef idx="1">
              <a:schemeClr val="accent3">
                <a:tint val="80000"/>
                <a:hueOff val="0"/>
                <a:satOff val="0"/>
                <a:lumOff val="0"/>
                <a:alphaOff val="0"/>
              </a:schemeClr>
            </a:effectRef>
            <a:fontRef idx="minor">
              <a:schemeClr val="dk1"/>
            </a:fontRef>
          </p:style>
          <p:txBody>
            <a:bodyPr/>
            <a:lstStyle/>
            <a:p>
              <a:endParaRPr lang="en-US"/>
            </a:p>
          </p:txBody>
        </p:sp>
        <p:sp>
          <p:nvSpPr>
            <p:cNvPr id="7" name="Rounded Rectangle 6">
              <a:extLst>
                <a:ext uri="{FF2B5EF4-FFF2-40B4-BE49-F238E27FC236}">
                  <a16:creationId xmlns:a16="http://schemas.microsoft.com/office/drawing/2014/main" id="{5620A135-9C1D-7C4A-9056-7D2793F0B7ED}"/>
                </a:ext>
              </a:extLst>
            </p:cNvPr>
            <p:cNvSpPr txBox="1"/>
            <p:nvPr/>
          </p:nvSpPr>
          <p:spPr>
            <a:xfrm>
              <a:off x="7380763" y="3676998"/>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Internal Service Funds</a:t>
              </a:r>
            </a:p>
          </p:txBody>
        </p:sp>
      </p:grpSp>
      <p:sp>
        <p:nvSpPr>
          <p:cNvPr id="10" name="Content Placeholder 2">
            <a:extLst>
              <a:ext uri="{FF2B5EF4-FFF2-40B4-BE49-F238E27FC236}">
                <a16:creationId xmlns:a16="http://schemas.microsoft.com/office/drawing/2014/main" id="{37C2724E-F61D-6F49-93EA-D9D9833B2213}"/>
              </a:ext>
            </a:extLst>
          </p:cNvPr>
          <p:cNvSpPr txBox="1">
            <a:spLocks/>
          </p:cNvSpPr>
          <p:nvPr/>
        </p:nvSpPr>
        <p:spPr>
          <a:xfrm>
            <a:off x="4984192" y="3083321"/>
            <a:ext cx="6019800" cy="1048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Governmental units that provide goods and services  to individual organizations</a:t>
            </a:r>
          </a:p>
          <a:p>
            <a:r>
              <a:rPr lang="en-US" sz="2400" dirty="0">
                <a:latin typeface="Candara" panose="020E0502030303020204" pitchFamily="34" charset="0"/>
              </a:rPr>
              <a:t>Sewer, water, mass transit</a:t>
            </a:r>
          </a:p>
        </p:txBody>
      </p:sp>
      <p:sp>
        <p:nvSpPr>
          <p:cNvPr id="11" name="Content Placeholder 2">
            <a:extLst>
              <a:ext uri="{FF2B5EF4-FFF2-40B4-BE49-F238E27FC236}">
                <a16:creationId xmlns:a16="http://schemas.microsoft.com/office/drawing/2014/main" id="{325B6C6F-5E4D-F54F-89E6-48B1588A85C5}"/>
              </a:ext>
            </a:extLst>
          </p:cNvPr>
          <p:cNvSpPr txBox="1">
            <a:spLocks/>
          </p:cNvSpPr>
          <p:nvPr/>
        </p:nvSpPr>
        <p:spPr>
          <a:xfrm>
            <a:off x="4838013" y="4936440"/>
            <a:ext cx="6019800" cy="10482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Account for elements of the government that provide services to other governmental units</a:t>
            </a:r>
          </a:p>
        </p:txBody>
      </p:sp>
      <p:sp>
        <p:nvSpPr>
          <p:cNvPr id="14" name="Rectangle 13">
            <a:extLst>
              <a:ext uri="{FF2B5EF4-FFF2-40B4-BE49-F238E27FC236}">
                <a16:creationId xmlns:a16="http://schemas.microsoft.com/office/drawing/2014/main" id="{EDE68A68-09D2-4310-A611-CED97F0EDA29}"/>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6429746-88EE-4D0B-B77F-09F554E089B0}"/>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Proprietary Funds</a:t>
            </a:r>
          </a:p>
        </p:txBody>
      </p:sp>
    </p:spTree>
    <p:extLst>
      <p:ext uri="{BB962C8B-B14F-4D97-AF65-F5344CB8AC3E}">
        <p14:creationId xmlns:p14="http://schemas.microsoft.com/office/powerpoint/2010/main" val="49845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DB8D4-36B3-7542-96AE-6109AD78971E}"/>
              </a:ext>
            </a:extLst>
          </p:cNvPr>
          <p:cNvSpPr>
            <a:spLocks noGrp="1"/>
          </p:cNvSpPr>
          <p:nvPr>
            <p:ph idx="1"/>
          </p:nvPr>
        </p:nvSpPr>
        <p:spPr>
          <a:xfrm>
            <a:off x="838200" y="1473623"/>
            <a:ext cx="10515600" cy="529915"/>
          </a:xfrm>
        </p:spPr>
        <p:txBody>
          <a:bodyPr/>
          <a:lstStyle/>
          <a:p>
            <a:r>
              <a:rPr lang="en-US" dirty="0">
                <a:latin typeface="Candara" panose="020E0502030303020204" pitchFamily="34" charset="0"/>
              </a:rPr>
              <a:t>Held funds for others → Specific manner of purpose</a:t>
            </a:r>
          </a:p>
        </p:txBody>
      </p:sp>
      <p:grpSp>
        <p:nvGrpSpPr>
          <p:cNvPr id="4" name="Group 3">
            <a:extLst>
              <a:ext uri="{FF2B5EF4-FFF2-40B4-BE49-F238E27FC236}">
                <a16:creationId xmlns:a16="http://schemas.microsoft.com/office/drawing/2014/main" id="{DFB60F44-938B-5F40-A0C5-756D96EC0E93}"/>
              </a:ext>
            </a:extLst>
          </p:cNvPr>
          <p:cNvGrpSpPr/>
          <p:nvPr/>
        </p:nvGrpSpPr>
        <p:grpSpPr>
          <a:xfrm>
            <a:off x="838200" y="2357912"/>
            <a:ext cx="3651500" cy="529915"/>
            <a:chOff x="7365242" y="4270880"/>
            <a:chExt cx="3651500" cy="529915"/>
          </a:xfrm>
          <a:scene3d>
            <a:camera prst="orthographicFront"/>
            <a:lightRig rig="flat" dir="t"/>
          </a:scene3d>
        </p:grpSpPr>
        <p:sp>
          <p:nvSpPr>
            <p:cNvPr id="14" name="Rounded Rectangle 13">
              <a:extLst>
                <a:ext uri="{FF2B5EF4-FFF2-40B4-BE49-F238E27FC236}">
                  <a16:creationId xmlns:a16="http://schemas.microsoft.com/office/drawing/2014/main" id="{9E24FB77-DC5D-E349-B762-2080E84F0532}"/>
                </a:ext>
              </a:extLst>
            </p:cNvPr>
            <p:cNvSpPr/>
            <p:nvPr/>
          </p:nvSpPr>
          <p:spPr>
            <a:xfrm>
              <a:off x="7365242" y="4270880"/>
              <a:ext cx="3651500" cy="529915"/>
            </a:xfrm>
            <a:prstGeom prst="roundRect">
              <a:avLst>
                <a:gd name="adj" fmla="val 10000"/>
              </a:avLst>
            </a:prstGeom>
            <a:solidFill>
              <a:schemeClr val="accent6">
                <a:lumMod val="40000"/>
                <a:lumOff val="60000"/>
                <a:alpha val="38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5" name="Rounded Rectangle 4">
              <a:extLst>
                <a:ext uri="{FF2B5EF4-FFF2-40B4-BE49-F238E27FC236}">
                  <a16:creationId xmlns:a16="http://schemas.microsoft.com/office/drawing/2014/main" id="{3A1C84B9-345B-034C-A4D0-F0B13EEC4BC7}"/>
                </a:ext>
              </a:extLst>
            </p:cNvPr>
            <p:cNvSpPr txBox="1"/>
            <p:nvPr/>
          </p:nvSpPr>
          <p:spPr>
            <a:xfrm>
              <a:off x="7380763" y="4286401"/>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Agency Funds</a:t>
              </a:r>
              <a:endParaRPr lang="en-US" sz="2400" kern="1200" dirty="0">
                <a:latin typeface="Candara" panose="020E0502030303020204" pitchFamily="34" charset="0"/>
              </a:endParaRPr>
            </a:p>
          </p:txBody>
        </p:sp>
      </p:grpSp>
      <p:grpSp>
        <p:nvGrpSpPr>
          <p:cNvPr id="5" name="Group 4">
            <a:extLst>
              <a:ext uri="{FF2B5EF4-FFF2-40B4-BE49-F238E27FC236}">
                <a16:creationId xmlns:a16="http://schemas.microsoft.com/office/drawing/2014/main" id="{0301D5E3-138D-6443-8594-8A86A2CEEFE7}"/>
              </a:ext>
            </a:extLst>
          </p:cNvPr>
          <p:cNvGrpSpPr/>
          <p:nvPr/>
        </p:nvGrpSpPr>
        <p:grpSpPr>
          <a:xfrm>
            <a:off x="822679" y="3361197"/>
            <a:ext cx="3651500" cy="529915"/>
            <a:chOff x="7365242" y="4880283"/>
            <a:chExt cx="3651500" cy="529915"/>
          </a:xfrm>
          <a:scene3d>
            <a:camera prst="orthographicFront"/>
            <a:lightRig rig="flat" dir="t"/>
          </a:scene3d>
        </p:grpSpPr>
        <p:sp>
          <p:nvSpPr>
            <p:cNvPr id="12" name="Rounded Rectangle 11">
              <a:extLst>
                <a:ext uri="{FF2B5EF4-FFF2-40B4-BE49-F238E27FC236}">
                  <a16:creationId xmlns:a16="http://schemas.microsoft.com/office/drawing/2014/main" id="{21883CD6-5A6E-5949-BA73-D78584DA0B1F}"/>
                </a:ext>
              </a:extLst>
            </p:cNvPr>
            <p:cNvSpPr/>
            <p:nvPr/>
          </p:nvSpPr>
          <p:spPr>
            <a:xfrm>
              <a:off x="7365242" y="4880283"/>
              <a:ext cx="3651500" cy="529915"/>
            </a:xfrm>
            <a:prstGeom prst="roundRect">
              <a:avLst>
                <a:gd name="adj" fmla="val 10000"/>
              </a:avLst>
            </a:prstGeom>
            <a:solidFill>
              <a:schemeClr val="accent6">
                <a:lumMod val="40000"/>
                <a:lumOff val="60000"/>
                <a:alpha val="38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3" name="Rounded Rectangle 6">
              <a:extLst>
                <a:ext uri="{FF2B5EF4-FFF2-40B4-BE49-F238E27FC236}">
                  <a16:creationId xmlns:a16="http://schemas.microsoft.com/office/drawing/2014/main" id="{2D1B1AD2-18CD-5E4F-81D3-564B34B3B1C2}"/>
                </a:ext>
              </a:extLst>
            </p:cNvPr>
            <p:cNvSpPr txBox="1"/>
            <p:nvPr/>
          </p:nvSpPr>
          <p:spPr>
            <a:xfrm>
              <a:off x="7380763" y="4895804"/>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ndara" panose="020E0502030303020204" pitchFamily="34" charset="0"/>
                </a:rPr>
                <a:t>Pension Trust Funds</a:t>
              </a:r>
            </a:p>
          </p:txBody>
        </p:sp>
      </p:grpSp>
      <p:grpSp>
        <p:nvGrpSpPr>
          <p:cNvPr id="6" name="Group 5">
            <a:extLst>
              <a:ext uri="{FF2B5EF4-FFF2-40B4-BE49-F238E27FC236}">
                <a16:creationId xmlns:a16="http://schemas.microsoft.com/office/drawing/2014/main" id="{E94414D3-9C6F-6847-8D6A-00467B5FCFAE}"/>
              </a:ext>
            </a:extLst>
          </p:cNvPr>
          <p:cNvGrpSpPr/>
          <p:nvPr/>
        </p:nvGrpSpPr>
        <p:grpSpPr>
          <a:xfrm>
            <a:off x="838200" y="4364482"/>
            <a:ext cx="3651500" cy="529915"/>
            <a:chOff x="7365242" y="5489686"/>
            <a:chExt cx="3651500" cy="529915"/>
          </a:xfrm>
          <a:scene3d>
            <a:camera prst="orthographicFront"/>
            <a:lightRig rig="flat" dir="t"/>
          </a:scene3d>
        </p:grpSpPr>
        <p:sp>
          <p:nvSpPr>
            <p:cNvPr id="10" name="Rounded Rectangle 9">
              <a:extLst>
                <a:ext uri="{FF2B5EF4-FFF2-40B4-BE49-F238E27FC236}">
                  <a16:creationId xmlns:a16="http://schemas.microsoft.com/office/drawing/2014/main" id="{7B353DB9-1FE0-B743-96F9-D24F22E47B38}"/>
                </a:ext>
              </a:extLst>
            </p:cNvPr>
            <p:cNvSpPr/>
            <p:nvPr/>
          </p:nvSpPr>
          <p:spPr>
            <a:xfrm>
              <a:off x="7365242" y="5489686"/>
              <a:ext cx="3651500" cy="529915"/>
            </a:xfrm>
            <a:prstGeom prst="roundRect">
              <a:avLst>
                <a:gd name="adj" fmla="val 10000"/>
              </a:avLst>
            </a:prstGeom>
            <a:solidFill>
              <a:schemeClr val="accent6">
                <a:lumMod val="40000"/>
                <a:lumOff val="60000"/>
                <a:alpha val="38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11" name="Rounded Rectangle 8">
              <a:extLst>
                <a:ext uri="{FF2B5EF4-FFF2-40B4-BE49-F238E27FC236}">
                  <a16:creationId xmlns:a16="http://schemas.microsoft.com/office/drawing/2014/main" id="{968CC1AB-2E77-CF47-B8E4-8288211036AA}"/>
                </a:ext>
              </a:extLst>
            </p:cNvPr>
            <p:cNvSpPr txBox="1"/>
            <p:nvPr/>
          </p:nvSpPr>
          <p:spPr>
            <a:xfrm>
              <a:off x="7380763" y="5505207"/>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Investment Trust Funds</a:t>
              </a:r>
              <a:endParaRPr lang="en-US" sz="2400" kern="1200" dirty="0">
                <a:latin typeface="Candara" panose="020E0502030303020204" pitchFamily="34" charset="0"/>
              </a:endParaRPr>
            </a:p>
          </p:txBody>
        </p:sp>
      </p:grpSp>
      <p:grpSp>
        <p:nvGrpSpPr>
          <p:cNvPr id="7" name="Group 6">
            <a:extLst>
              <a:ext uri="{FF2B5EF4-FFF2-40B4-BE49-F238E27FC236}">
                <a16:creationId xmlns:a16="http://schemas.microsoft.com/office/drawing/2014/main" id="{39F7050C-0096-9046-B291-27FE5B86FF5C}"/>
              </a:ext>
            </a:extLst>
          </p:cNvPr>
          <p:cNvGrpSpPr/>
          <p:nvPr/>
        </p:nvGrpSpPr>
        <p:grpSpPr>
          <a:xfrm>
            <a:off x="822679" y="5352246"/>
            <a:ext cx="3651500" cy="529915"/>
            <a:chOff x="7365242" y="6099089"/>
            <a:chExt cx="3651500" cy="529915"/>
          </a:xfrm>
          <a:scene3d>
            <a:camera prst="orthographicFront"/>
            <a:lightRig rig="flat" dir="t"/>
          </a:scene3d>
        </p:grpSpPr>
        <p:sp>
          <p:nvSpPr>
            <p:cNvPr id="8" name="Rounded Rectangle 7">
              <a:extLst>
                <a:ext uri="{FF2B5EF4-FFF2-40B4-BE49-F238E27FC236}">
                  <a16:creationId xmlns:a16="http://schemas.microsoft.com/office/drawing/2014/main" id="{6E9469DB-F852-A842-8C14-7BF5E1FC132A}"/>
                </a:ext>
              </a:extLst>
            </p:cNvPr>
            <p:cNvSpPr/>
            <p:nvPr/>
          </p:nvSpPr>
          <p:spPr>
            <a:xfrm>
              <a:off x="7365242" y="6099089"/>
              <a:ext cx="3651500" cy="529915"/>
            </a:xfrm>
            <a:prstGeom prst="roundRect">
              <a:avLst>
                <a:gd name="adj" fmla="val 10000"/>
              </a:avLst>
            </a:prstGeom>
            <a:solidFill>
              <a:schemeClr val="accent6">
                <a:lumMod val="40000"/>
                <a:lumOff val="60000"/>
                <a:alpha val="38000"/>
              </a:schemeClr>
            </a:solidFill>
            <a:sp3d prstMaterial="dkEdge">
              <a:bevelT w="8200" h="38100"/>
            </a:sp3d>
          </p:spPr>
          <p:style>
            <a:lnRef idx="0">
              <a:schemeClr val="lt1">
                <a:hueOff val="0"/>
                <a:satOff val="0"/>
                <a:lumOff val="0"/>
                <a:alphaOff val="0"/>
              </a:schemeClr>
            </a:lnRef>
            <a:fillRef idx="2">
              <a:scrgbClr r="0" g="0" b="0"/>
            </a:fillRef>
            <a:effectRef idx="1">
              <a:schemeClr val="accent3">
                <a:tint val="80000"/>
                <a:hueOff val="0"/>
                <a:satOff val="0"/>
                <a:lumOff val="0"/>
                <a:alphaOff val="0"/>
              </a:schemeClr>
            </a:effectRef>
            <a:fontRef idx="minor">
              <a:schemeClr val="dk1"/>
            </a:fontRef>
          </p:style>
          <p:txBody>
            <a:bodyPr/>
            <a:lstStyle/>
            <a:p>
              <a:endParaRPr lang="en-US"/>
            </a:p>
          </p:txBody>
        </p:sp>
        <p:sp>
          <p:nvSpPr>
            <p:cNvPr id="9" name="Rounded Rectangle 10">
              <a:extLst>
                <a:ext uri="{FF2B5EF4-FFF2-40B4-BE49-F238E27FC236}">
                  <a16:creationId xmlns:a16="http://schemas.microsoft.com/office/drawing/2014/main" id="{D4061A49-0FEA-CC4B-8901-B915709B3A3E}"/>
                </a:ext>
              </a:extLst>
            </p:cNvPr>
            <p:cNvSpPr txBox="1"/>
            <p:nvPr/>
          </p:nvSpPr>
          <p:spPr>
            <a:xfrm>
              <a:off x="7380763" y="6114610"/>
              <a:ext cx="3620458" cy="4988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Candara" panose="020E0502030303020204" pitchFamily="34" charset="0"/>
                </a:rPr>
                <a:t>Private-purpose funds</a:t>
              </a:r>
              <a:endParaRPr lang="en-US" sz="2400" kern="1200" dirty="0">
                <a:latin typeface="Candara" panose="020E0502030303020204" pitchFamily="34" charset="0"/>
              </a:endParaRPr>
            </a:p>
          </p:txBody>
        </p:sp>
      </p:grpSp>
      <p:sp>
        <p:nvSpPr>
          <p:cNvPr id="16" name="Content Placeholder 2">
            <a:extLst>
              <a:ext uri="{FF2B5EF4-FFF2-40B4-BE49-F238E27FC236}">
                <a16:creationId xmlns:a16="http://schemas.microsoft.com/office/drawing/2014/main" id="{90C46F43-D550-934A-BFA0-A83CDBDF3F0A}"/>
              </a:ext>
            </a:extLst>
          </p:cNvPr>
          <p:cNvSpPr txBox="1">
            <a:spLocks/>
          </p:cNvSpPr>
          <p:nvPr/>
        </p:nvSpPr>
        <p:spPr>
          <a:xfrm>
            <a:off x="4771024" y="4324548"/>
            <a:ext cx="6822232" cy="529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Assets invested on behalf of other governmental organizations</a:t>
            </a:r>
          </a:p>
        </p:txBody>
      </p:sp>
      <p:sp>
        <p:nvSpPr>
          <p:cNvPr id="17" name="Content Placeholder 2">
            <a:extLst>
              <a:ext uri="{FF2B5EF4-FFF2-40B4-BE49-F238E27FC236}">
                <a16:creationId xmlns:a16="http://schemas.microsoft.com/office/drawing/2014/main" id="{5749E868-C9B2-8C4F-9A17-8FA30D1030CD}"/>
              </a:ext>
            </a:extLst>
          </p:cNvPr>
          <p:cNvSpPr txBox="1">
            <a:spLocks/>
          </p:cNvSpPr>
          <p:nvPr/>
        </p:nvSpPr>
        <p:spPr>
          <a:xfrm>
            <a:off x="4771023" y="5367767"/>
            <a:ext cx="6985547" cy="11251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Principal and income held for the benefit of individuals, other governments, and private agencies</a:t>
            </a:r>
          </a:p>
        </p:txBody>
      </p:sp>
      <p:sp>
        <p:nvSpPr>
          <p:cNvPr id="18" name="Content Placeholder 2">
            <a:extLst>
              <a:ext uri="{FF2B5EF4-FFF2-40B4-BE49-F238E27FC236}">
                <a16:creationId xmlns:a16="http://schemas.microsoft.com/office/drawing/2014/main" id="{3A89998E-792E-CD47-AA95-E3D9D2AC31A7}"/>
              </a:ext>
            </a:extLst>
          </p:cNvPr>
          <p:cNvSpPr txBox="1">
            <a:spLocks/>
          </p:cNvSpPr>
          <p:nvPr/>
        </p:nvSpPr>
        <p:spPr>
          <a:xfrm>
            <a:off x="4771024" y="3343930"/>
            <a:ext cx="6822232" cy="529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Retirement pension plans for government employees</a:t>
            </a:r>
          </a:p>
        </p:txBody>
      </p:sp>
      <p:sp>
        <p:nvSpPr>
          <p:cNvPr id="19" name="Content Placeholder 2">
            <a:extLst>
              <a:ext uri="{FF2B5EF4-FFF2-40B4-BE49-F238E27FC236}">
                <a16:creationId xmlns:a16="http://schemas.microsoft.com/office/drawing/2014/main" id="{EC98EF63-C2CA-A34F-AD51-BC7FC43C6DD0}"/>
              </a:ext>
            </a:extLst>
          </p:cNvPr>
          <p:cNvSpPr txBox="1">
            <a:spLocks/>
          </p:cNvSpPr>
          <p:nvPr/>
        </p:nvSpPr>
        <p:spPr>
          <a:xfrm>
            <a:off x="4771023" y="2402896"/>
            <a:ext cx="6822232" cy="529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ndara" panose="020E0502030303020204" pitchFamily="34" charset="0"/>
              </a:rPr>
              <a:t>Assets held temporarily by a government unit for another </a:t>
            </a:r>
          </a:p>
        </p:txBody>
      </p:sp>
      <p:sp>
        <p:nvSpPr>
          <p:cNvPr id="20" name="Rectangle 19">
            <a:extLst>
              <a:ext uri="{FF2B5EF4-FFF2-40B4-BE49-F238E27FC236}">
                <a16:creationId xmlns:a16="http://schemas.microsoft.com/office/drawing/2014/main" id="{637A4B59-78B7-4D77-B48F-6960CD1B8830}"/>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8558CC86-8A86-4139-A702-F2210A96695E}"/>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Fiduciary Funds</a:t>
            </a:r>
          </a:p>
        </p:txBody>
      </p:sp>
    </p:spTree>
    <p:extLst>
      <p:ext uri="{BB962C8B-B14F-4D97-AF65-F5344CB8AC3E}">
        <p14:creationId xmlns:p14="http://schemas.microsoft.com/office/powerpoint/2010/main" val="40846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7EFE67E-A08D-BA46-964E-B12768660A63}"/>
              </a:ext>
            </a:extLst>
          </p:cNvPr>
          <p:cNvGraphicFramePr>
            <a:graphicFrameLocks noGrp="1"/>
          </p:cNvGraphicFramePr>
          <p:nvPr>
            <p:ph idx="1"/>
            <p:extLst>
              <p:ext uri="{D42A27DB-BD31-4B8C-83A1-F6EECF244321}">
                <p14:modId xmlns:p14="http://schemas.microsoft.com/office/powerpoint/2010/main" val="215590349"/>
              </p:ext>
            </p:extLst>
          </p:nvPr>
        </p:nvGraphicFramePr>
        <p:xfrm>
          <a:off x="186611" y="223934"/>
          <a:ext cx="11719249" cy="6634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730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27E15-EF9F-9D4B-BD2D-E3A80EFFF32F}"/>
              </a:ext>
            </a:extLst>
          </p:cNvPr>
          <p:cNvSpPr>
            <a:spLocks noGrp="1"/>
          </p:cNvSpPr>
          <p:nvPr>
            <p:ph idx="1"/>
          </p:nvPr>
        </p:nvSpPr>
        <p:spPr>
          <a:xfrm>
            <a:off x="838200" y="1308288"/>
            <a:ext cx="10515600" cy="4684065"/>
          </a:xfrm>
        </p:spPr>
        <p:txBody>
          <a:bodyPr/>
          <a:lstStyle/>
          <a:p>
            <a:pPr marL="0" indent="0">
              <a:buNone/>
            </a:pPr>
            <a:r>
              <a:rPr lang="en-US" altLang="en-US" dirty="0">
                <a:latin typeface="Candara" panose="020E0502030303020204" pitchFamily="34" charset="0"/>
              </a:rPr>
              <a:t>Workers from the City of Min earned $10,000 in salaries during a year. The General government accounted for $5,000, public safety for $2,000 and public works for $3,000. All but $1,000 have been paid at the end of the year. </a:t>
            </a:r>
          </a:p>
          <a:p>
            <a:pPr marL="0" indent="0">
              <a:buNone/>
            </a:pPr>
            <a:r>
              <a:rPr lang="en-US" b="1" dirty="0">
                <a:latin typeface="Candara" panose="020E0502030303020204" pitchFamily="34" charset="0"/>
              </a:rPr>
              <a:t>General Fund</a:t>
            </a:r>
          </a:p>
        </p:txBody>
      </p:sp>
      <p:graphicFrame>
        <p:nvGraphicFramePr>
          <p:cNvPr id="4" name="Table 3">
            <a:extLst>
              <a:ext uri="{FF2B5EF4-FFF2-40B4-BE49-F238E27FC236}">
                <a16:creationId xmlns:a16="http://schemas.microsoft.com/office/drawing/2014/main" id="{AB0CC533-A9BC-EB4B-81F8-1768A7988EF9}"/>
              </a:ext>
            </a:extLst>
          </p:cNvPr>
          <p:cNvGraphicFramePr>
            <a:graphicFrameLocks noGrp="1"/>
          </p:cNvGraphicFramePr>
          <p:nvPr>
            <p:extLst>
              <p:ext uri="{D42A27DB-BD31-4B8C-83A1-F6EECF244321}">
                <p14:modId xmlns:p14="http://schemas.microsoft.com/office/powerpoint/2010/main" val="1605938314"/>
              </p:ext>
            </p:extLst>
          </p:nvPr>
        </p:nvGraphicFramePr>
        <p:xfrm>
          <a:off x="1747158" y="3568959"/>
          <a:ext cx="8423985" cy="2743200"/>
        </p:xfrm>
        <a:graphic>
          <a:graphicData uri="http://schemas.openxmlformats.org/drawingml/2006/table">
            <a:tbl>
              <a:tblPr firstRow="1" bandRow="1">
                <a:tableStyleId>{F5AB1C69-6EDB-4FF4-983F-18BD219EF322}</a:tableStyleId>
              </a:tblPr>
              <a:tblGrid>
                <a:gridCol w="1959429">
                  <a:extLst>
                    <a:ext uri="{9D8B030D-6E8A-4147-A177-3AD203B41FA5}">
                      <a16:colId xmlns:a16="http://schemas.microsoft.com/office/drawing/2014/main" val="2926591880"/>
                    </a:ext>
                  </a:extLst>
                </a:gridCol>
                <a:gridCol w="541175">
                  <a:extLst>
                    <a:ext uri="{9D8B030D-6E8A-4147-A177-3AD203B41FA5}">
                      <a16:colId xmlns:a16="http://schemas.microsoft.com/office/drawing/2014/main" val="1137034528"/>
                    </a:ext>
                  </a:extLst>
                </a:gridCol>
                <a:gridCol w="1866123">
                  <a:extLst>
                    <a:ext uri="{9D8B030D-6E8A-4147-A177-3AD203B41FA5}">
                      <a16:colId xmlns:a16="http://schemas.microsoft.com/office/drawing/2014/main" val="1912692631"/>
                    </a:ext>
                  </a:extLst>
                </a:gridCol>
                <a:gridCol w="429208">
                  <a:extLst>
                    <a:ext uri="{9D8B030D-6E8A-4147-A177-3AD203B41FA5}">
                      <a16:colId xmlns:a16="http://schemas.microsoft.com/office/drawing/2014/main" val="3575927990"/>
                    </a:ext>
                  </a:extLst>
                </a:gridCol>
                <a:gridCol w="3628050">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latin typeface="Candara" panose="020E0502030303020204" pitchFamily="34" charset="0"/>
                      </a:endParaRPr>
                    </a:p>
                    <a:p>
                      <a:pPr algn="ctr"/>
                      <a:r>
                        <a:rPr lang="en-US" sz="2400" dirty="0">
                          <a:latin typeface="Candara" panose="020E0502030303020204" pitchFamily="34" charset="0"/>
                        </a:rPr>
                        <a:t> </a:t>
                      </a: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tc>
                  <a:txBody>
                    <a:bodyPr/>
                    <a:lstStyle/>
                    <a:p>
                      <a:pPr algn="ctr"/>
                      <a:endParaRPr lang="en-US" sz="2400" dirty="0">
                        <a:latin typeface="Candara" panose="020E0502030303020204" pitchFamily="34" charset="0"/>
                      </a:endParaRPr>
                    </a:p>
                  </a:txBody>
                  <a:tcPr/>
                </a:tc>
                <a:extLst>
                  <a:ext uri="{0D108BD9-81ED-4DB2-BD59-A6C34878D82A}">
                    <a16:rowId xmlns:a16="http://schemas.microsoft.com/office/drawing/2014/main" val="381193817"/>
                  </a:ext>
                </a:extLst>
              </a:tr>
            </a:tbl>
          </a:graphicData>
        </a:graphic>
      </p:graphicFrame>
      <p:sp>
        <p:nvSpPr>
          <p:cNvPr id="5" name="TextBox 4">
            <a:extLst>
              <a:ext uri="{FF2B5EF4-FFF2-40B4-BE49-F238E27FC236}">
                <a16:creationId xmlns:a16="http://schemas.microsoft.com/office/drawing/2014/main" id="{43D3E1AD-6104-CA4C-9FD1-B7950D69C853}"/>
              </a:ext>
            </a:extLst>
          </p:cNvPr>
          <p:cNvSpPr txBox="1"/>
          <p:nvPr/>
        </p:nvSpPr>
        <p:spPr>
          <a:xfrm>
            <a:off x="7225176" y="4106398"/>
            <a:ext cx="2621281" cy="400110"/>
          </a:xfrm>
          <a:prstGeom prst="rect">
            <a:avLst/>
          </a:prstGeom>
          <a:noFill/>
        </p:spPr>
        <p:txBody>
          <a:bodyPr wrap="square" rtlCol="0">
            <a:spAutoFit/>
          </a:bodyPr>
          <a:lstStyle/>
          <a:p>
            <a:pPr algn="ctr"/>
            <a:r>
              <a:rPr lang="en-US" sz="2000" b="1" dirty="0">
                <a:latin typeface="Candara" panose="020E0502030303020204" pitchFamily="34" charset="0"/>
              </a:rPr>
              <a:t>Expenditures</a:t>
            </a:r>
          </a:p>
        </p:txBody>
      </p:sp>
      <p:sp>
        <p:nvSpPr>
          <p:cNvPr id="16" name="TextBox 15">
            <a:extLst>
              <a:ext uri="{FF2B5EF4-FFF2-40B4-BE49-F238E27FC236}">
                <a16:creationId xmlns:a16="http://schemas.microsoft.com/office/drawing/2014/main" id="{77EE33EC-B557-8344-A7B3-53AEBB2CAAE7}"/>
              </a:ext>
            </a:extLst>
          </p:cNvPr>
          <p:cNvSpPr txBox="1"/>
          <p:nvPr/>
        </p:nvSpPr>
        <p:spPr>
          <a:xfrm>
            <a:off x="8563576" y="4522581"/>
            <a:ext cx="1508760" cy="400110"/>
          </a:xfrm>
          <a:prstGeom prst="rect">
            <a:avLst/>
          </a:prstGeom>
          <a:noFill/>
        </p:spPr>
        <p:txBody>
          <a:bodyPr wrap="square" rtlCol="0">
            <a:spAutoFit/>
          </a:bodyPr>
          <a:lstStyle/>
          <a:p>
            <a:pPr algn="ctr"/>
            <a:r>
              <a:rPr lang="en-US" sz="2000" dirty="0">
                <a:latin typeface="Candara" panose="020E0502030303020204" pitchFamily="34" charset="0"/>
              </a:rPr>
              <a:t>($5,000)</a:t>
            </a:r>
          </a:p>
        </p:txBody>
      </p:sp>
      <p:sp>
        <p:nvSpPr>
          <p:cNvPr id="17" name="TextBox 16">
            <a:extLst>
              <a:ext uri="{FF2B5EF4-FFF2-40B4-BE49-F238E27FC236}">
                <a16:creationId xmlns:a16="http://schemas.microsoft.com/office/drawing/2014/main" id="{61486008-6DA3-E84C-AA48-E7CC73FB876D}"/>
              </a:ext>
            </a:extLst>
          </p:cNvPr>
          <p:cNvSpPr txBox="1"/>
          <p:nvPr/>
        </p:nvSpPr>
        <p:spPr>
          <a:xfrm>
            <a:off x="4019226" y="4149807"/>
            <a:ext cx="2377440" cy="400110"/>
          </a:xfrm>
          <a:prstGeom prst="rect">
            <a:avLst/>
          </a:prstGeom>
          <a:noFill/>
        </p:spPr>
        <p:txBody>
          <a:bodyPr wrap="square" rtlCol="0">
            <a:spAutoFit/>
          </a:bodyPr>
          <a:lstStyle/>
          <a:p>
            <a:pPr algn="ctr"/>
            <a:r>
              <a:rPr lang="en-US" sz="2000" dirty="0">
                <a:latin typeface="Candara" panose="020E0502030303020204" pitchFamily="34" charset="0"/>
              </a:rPr>
              <a:t>Salaries  Payable</a:t>
            </a:r>
          </a:p>
        </p:txBody>
      </p:sp>
      <p:sp>
        <p:nvSpPr>
          <p:cNvPr id="18" name="TextBox 17">
            <a:extLst>
              <a:ext uri="{FF2B5EF4-FFF2-40B4-BE49-F238E27FC236}">
                <a16:creationId xmlns:a16="http://schemas.microsoft.com/office/drawing/2014/main" id="{111EE716-5012-B545-BA3D-475A40818283}"/>
              </a:ext>
            </a:extLst>
          </p:cNvPr>
          <p:cNvSpPr txBox="1"/>
          <p:nvPr/>
        </p:nvSpPr>
        <p:spPr>
          <a:xfrm>
            <a:off x="4477459" y="4540449"/>
            <a:ext cx="1508760" cy="400110"/>
          </a:xfrm>
          <a:prstGeom prst="rect">
            <a:avLst/>
          </a:prstGeom>
          <a:noFill/>
        </p:spPr>
        <p:txBody>
          <a:bodyPr wrap="square" rtlCol="0">
            <a:spAutoFit/>
          </a:bodyPr>
          <a:lstStyle/>
          <a:p>
            <a:pPr algn="ctr"/>
            <a:r>
              <a:rPr lang="en-US" sz="2000" dirty="0">
                <a:latin typeface="Candara" panose="020E0502030303020204" pitchFamily="34" charset="0"/>
              </a:rPr>
              <a:t>$1,000 </a:t>
            </a:r>
          </a:p>
        </p:txBody>
      </p:sp>
      <p:sp>
        <p:nvSpPr>
          <p:cNvPr id="15" name="TextBox 14">
            <a:extLst>
              <a:ext uri="{FF2B5EF4-FFF2-40B4-BE49-F238E27FC236}">
                <a16:creationId xmlns:a16="http://schemas.microsoft.com/office/drawing/2014/main" id="{2B1A9B16-FE25-2A4A-B9E4-A8920464A5FC}"/>
              </a:ext>
            </a:extLst>
          </p:cNvPr>
          <p:cNvSpPr txBox="1"/>
          <p:nvPr/>
        </p:nvSpPr>
        <p:spPr>
          <a:xfrm>
            <a:off x="6887176" y="4506508"/>
            <a:ext cx="1662796" cy="400110"/>
          </a:xfrm>
          <a:prstGeom prst="rect">
            <a:avLst/>
          </a:prstGeom>
          <a:noFill/>
        </p:spPr>
        <p:txBody>
          <a:bodyPr wrap="square" rtlCol="0">
            <a:spAutoFit/>
          </a:bodyPr>
          <a:lstStyle/>
          <a:p>
            <a:pPr algn="ctr"/>
            <a:r>
              <a:rPr lang="en-US" sz="2000" dirty="0">
                <a:latin typeface="Candara" panose="020E0502030303020204" pitchFamily="34" charset="0"/>
              </a:rPr>
              <a:t>General Gov.</a:t>
            </a:r>
          </a:p>
        </p:txBody>
      </p:sp>
      <p:sp>
        <p:nvSpPr>
          <p:cNvPr id="24" name="TextBox 23">
            <a:extLst>
              <a:ext uri="{FF2B5EF4-FFF2-40B4-BE49-F238E27FC236}">
                <a16:creationId xmlns:a16="http://schemas.microsoft.com/office/drawing/2014/main" id="{D273F4A1-187F-A24E-BF1E-C500E9E70A03}"/>
              </a:ext>
            </a:extLst>
          </p:cNvPr>
          <p:cNvSpPr txBox="1"/>
          <p:nvPr/>
        </p:nvSpPr>
        <p:spPr>
          <a:xfrm>
            <a:off x="6806329" y="4922691"/>
            <a:ext cx="1729487" cy="400110"/>
          </a:xfrm>
          <a:prstGeom prst="rect">
            <a:avLst/>
          </a:prstGeom>
          <a:noFill/>
        </p:spPr>
        <p:txBody>
          <a:bodyPr wrap="square" rtlCol="0">
            <a:spAutoFit/>
          </a:bodyPr>
          <a:lstStyle/>
          <a:p>
            <a:pPr algn="ctr"/>
            <a:r>
              <a:rPr lang="en-US" sz="2000" dirty="0">
                <a:latin typeface="Candara" panose="020E0502030303020204" pitchFamily="34" charset="0"/>
              </a:rPr>
              <a:t>Public Safety</a:t>
            </a:r>
          </a:p>
        </p:txBody>
      </p:sp>
      <p:sp>
        <p:nvSpPr>
          <p:cNvPr id="25" name="TextBox 24">
            <a:extLst>
              <a:ext uri="{FF2B5EF4-FFF2-40B4-BE49-F238E27FC236}">
                <a16:creationId xmlns:a16="http://schemas.microsoft.com/office/drawing/2014/main" id="{AEB50B88-F144-6A47-B9A7-7182AE8E1BF9}"/>
              </a:ext>
            </a:extLst>
          </p:cNvPr>
          <p:cNvSpPr txBox="1"/>
          <p:nvPr/>
        </p:nvSpPr>
        <p:spPr>
          <a:xfrm>
            <a:off x="8563576" y="4906618"/>
            <a:ext cx="1508760" cy="400110"/>
          </a:xfrm>
          <a:prstGeom prst="rect">
            <a:avLst/>
          </a:prstGeom>
          <a:noFill/>
        </p:spPr>
        <p:txBody>
          <a:bodyPr wrap="square" rtlCol="0">
            <a:spAutoFit/>
          </a:bodyPr>
          <a:lstStyle/>
          <a:p>
            <a:pPr algn="ctr"/>
            <a:r>
              <a:rPr lang="en-US" sz="2000" dirty="0">
                <a:latin typeface="Candara" panose="020E0502030303020204" pitchFamily="34" charset="0"/>
              </a:rPr>
              <a:t>($2,000)</a:t>
            </a:r>
          </a:p>
        </p:txBody>
      </p:sp>
      <p:sp>
        <p:nvSpPr>
          <p:cNvPr id="26" name="TextBox 25">
            <a:extLst>
              <a:ext uri="{FF2B5EF4-FFF2-40B4-BE49-F238E27FC236}">
                <a16:creationId xmlns:a16="http://schemas.microsoft.com/office/drawing/2014/main" id="{0F020137-90B7-D44A-A921-8BCA00649161}"/>
              </a:ext>
            </a:extLst>
          </p:cNvPr>
          <p:cNvSpPr txBox="1"/>
          <p:nvPr/>
        </p:nvSpPr>
        <p:spPr>
          <a:xfrm>
            <a:off x="6775055" y="5365102"/>
            <a:ext cx="1788521" cy="400110"/>
          </a:xfrm>
          <a:prstGeom prst="rect">
            <a:avLst/>
          </a:prstGeom>
          <a:noFill/>
        </p:spPr>
        <p:txBody>
          <a:bodyPr wrap="square" rtlCol="0">
            <a:spAutoFit/>
          </a:bodyPr>
          <a:lstStyle/>
          <a:p>
            <a:pPr algn="ctr"/>
            <a:r>
              <a:rPr lang="en-US" sz="2000" dirty="0">
                <a:latin typeface="Candara" panose="020E0502030303020204" pitchFamily="34" charset="0"/>
              </a:rPr>
              <a:t>Public Works</a:t>
            </a:r>
          </a:p>
        </p:txBody>
      </p:sp>
      <p:sp>
        <p:nvSpPr>
          <p:cNvPr id="27" name="TextBox 26">
            <a:extLst>
              <a:ext uri="{FF2B5EF4-FFF2-40B4-BE49-F238E27FC236}">
                <a16:creationId xmlns:a16="http://schemas.microsoft.com/office/drawing/2014/main" id="{35A4B9A5-49E8-7041-9ACE-7E5899B63D31}"/>
              </a:ext>
            </a:extLst>
          </p:cNvPr>
          <p:cNvSpPr txBox="1"/>
          <p:nvPr/>
        </p:nvSpPr>
        <p:spPr>
          <a:xfrm>
            <a:off x="8563576" y="5385667"/>
            <a:ext cx="1508760" cy="400110"/>
          </a:xfrm>
          <a:prstGeom prst="rect">
            <a:avLst/>
          </a:prstGeom>
          <a:noFill/>
        </p:spPr>
        <p:txBody>
          <a:bodyPr wrap="square" rtlCol="0">
            <a:spAutoFit/>
          </a:bodyPr>
          <a:lstStyle/>
          <a:p>
            <a:pPr algn="ctr"/>
            <a:r>
              <a:rPr lang="en-US" sz="2000" dirty="0">
                <a:latin typeface="Candara" panose="020E0502030303020204" pitchFamily="34" charset="0"/>
              </a:rPr>
              <a:t>($3,000)</a:t>
            </a:r>
          </a:p>
        </p:txBody>
      </p:sp>
      <p:sp>
        <p:nvSpPr>
          <p:cNvPr id="28" name="TextBox 27">
            <a:extLst>
              <a:ext uri="{FF2B5EF4-FFF2-40B4-BE49-F238E27FC236}">
                <a16:creationId xmlns:a16="http://schemas.microsoft.com/office/drawing/2014/main" id="{289FF9D0-D787-AA4D-808A-8E93A7BD4A17}"/>
              </a:ext>
            </a:extLst>
          </p:cNvPr>
          <p:cNvSpPr txBox="1"/>
          <p:nvPr/>
        </p:nvSpPr>
        <p:spPr>
          <a:xfrm>
            <a:off x="1602921" y="4082209"/>
            <a:ext cx="2377440" cy="400110"/>
          </a:xfrm>
          <a:prstGeom prst="rect">
            <a:avLst/>
          </a:prstGeom>
          <a:noFill/>
        </p:spPr>
        <p:txBody>
          <a:bodyPr wrap="square" rtlCol="0">
            <a:spAutoFit/>
          </a:bodyPr>
          <a:lstStyle/>
          <a:p>
            <a:pPr algn="ctr"/>
            <a:r>
              <a:rPr lang="en-US" sz="2000" dirty="0">
                <a:latin typeface="Candara" panose="020E0502030303020204" pitchFamily="34" charset="0"/>
              </a:rPr>
              <a:t>Cash</a:t>
            </a:r>
          </a:p>
        </p:txBody>
      </p:sp>
      <p:sp>
        <p:nvSpPr>
          <p:cNvPr id="29" name="TextBox 28">
            <a:extLst>
              <a:ext uri="{FF2B5EF4-FFF2-40B4-BE49-F238E27FC236}">
                <a16:creationId xmlns:a16="http://schemas.microsoft.com/office/drawing/2014/main" id="{62844F92-30FC-0546-A0F8-C79A0C6D71FA}"/>
              </a:ext>
            </a:extLst>
          </p:cNvPr>
          <p:cNvSpPr txBox="1"/>
          <p:nvPr/>
        </p:nvSpPr>
        <p:spPr>
          <a:xfrm>
            <a:off x="2037261" y="4469878"/>
            <a:ext cx="1508760" cy="400110"/>
          </a:xfrm>
          <a:prstGeom prst="rect">
            <a:avLst/>
          </a:prstGeom>
          <a:noFill/>
        </p:spPr>
        <p:txBody>
          <a:bodyPr wrap="square" rtlCol="0">
            <a:spAutoFit/>
          </a:bodyPr>
          <a:lstStyle/>
          <a:p>
            <a:pPr algn="ctr"/>
            <a:r>
              <a:rPr lang="en-US" sz="2000" dirty="0">
                <a:latin typeface="Candara" panose="020E0502030303020204" pitchFamily="34" charset="0"/>
              </a:rPr>
              <a:t>($9,000)</a:t>
            </a:r>
          </a:p>
        </p:txBody>
      </p:sp>
      <p:sp>
        <p:nvSpPr>
          <p:cNvPr id="19" name="Rectangle 18">
            <a:extLst>
              <a:ext uri="{FF2B5EF4-FFF2-40B4-BE49-F238E27FC236}">
                <a16:creationId xmlns:a16="http://schemas.microsoft.com/office/drawing/2014/main" id="{B9A5E1FB-7850-4DC0-BF50-D415C86785EF}"/>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531572FC-0E77-44D2-9C1A-3F0D99059E45}"/>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General Fund Transaction</a:t>
            </a:r>
          </a:p>
        </p:txBody>
      </p:sp>
    </p:spTree>
    <p:extLst>
      <p:ext uri="{BB962C8B-B14F-4D97-AF65-F5344CB8AC3E}">
        <p14:creationId xmlns:p14="http://schemas.microsoft.com/office/powerpoint/2010/main" val="30672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P spid="15" grpId="0"/>
      <p:bldP spid="24" grpId="0"/>
      <p:bldP spid="25" grpId="0"/>
      <p:bldP spid="26" grpId="0"/>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2B52C-61EF-2F40-BC46-8D83BB5E436E}"/>
              </a:ext>
            </a:extLst>
          </p:cNvPr>
          <p:cNvSpPr>
            <a:spLocks noGrp="1"/>
          </p:cNvSpPr>
          <p:nvPr>
            <p:ph idx="1"/>
          </p:nvPr>
        </p:nvSpPr>
        <p:spPr>
          <a:xfrm>
            <a:off x="838200" y="1455576"/>
            <a:ext cx="10515600" cy="4721387"/>
          </a:xfrm>
        </p:spPr>
        <p:txBody>
          <a:bodyPr/>
          <a:lstStyle/>
          <a:p>
            <a:r>
              <a:rPr lang="en-US" altLang="en-US" dirty="0">
                <a:latin typeface="Candara" panose="020E0502030303020204" pitchFamily="34" charset="0"/>
              </a:rPr>
              <a:t>During the fiscal year, the general fund was legally required to transfer  $100,000 to the debt service fund. Only $97,000 was transferred. How would this transaction be recorded?</a:t>
            </a:r>
            <a:endParaRPr lang="en-US" dirty="0">
              <a:latin typeface="Candara" panose="020E0502030303020204" pitchFamily="34" charset="0"/>
            </a:endParaRPr>
          </a:p>
        </p:txBody>
      </p:sp>
      <p:graphicFrame>
        <p:nvGraphicFramePr>
          <p:cNvPr id="4" name="Table 3">
            <a:extLst>
              <a:ext uri="{FF2B5EF4-FFF2-40B4-BE49-F238E27FC236}">
                <a16:creationId xmlns:a16="http://schemas.microsoft.com/office/drawing/2014/main" id="{F62AD4F8-DC68-2D40-B342-11F96E3464CF}"/>
              </a:ext>
            </a:extLst>
          </p:cNvPr>
          <p:cNvGraphicFramePr>
            <a:graphicFrameLocks noGrp="1"/>
          </p:cNvGraphicFramePr>
          <p:nvPr>
            <p:extLst>
              <p:ext uri="{D42A27DB-BD31-4B8C-83A1-F6EECF244321}">
                <p14:modId xmlns:p14="http://schemas.microsoft.com/office/powerpoint/2010/main" val="2449345462"/>
              </p:ext>
            </p:extLst>
          </p:nvPr>
        </p:nvGraphicFramePr>
        <p:xfrm>
          <a:off x="838200" y="3345981"/>
          <a:ext cx="10515598" cy="128016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1193817"/>
                  </a:ext>
                </a:extLst>
              </a:tr>
            </a:tbl>
          </a:graphicData>
        </a:graphic>
      </p:graphicFrame>
      <p:graphicFrame>
        <p:nvGraphicFramePr>
          <p:cNvPr id="5" name="Table 4">
            <a:extLst>
              <a:ext uri="{FF2B5EF4-FFF2-40B4-BE49-F238E27FC236}">
                <a16:creationId xmlns:a16="http://schemas.microsoft.com/office/drawing/2014/main" id="{D17A0BAC-4D89-4C42-90D9-C1F374A79473}"/>
              </a:ext>
            </a:extLst>
          </p:cNvPr>
          <p:cNvGraphicFramePr>
            <a:graphicFrameLocks noGrp="1"/>
          </p:cNvGraphicFramePr>
          <p:nvPr>
            <p:extLst>
              <p:ext uri="{D42A27DB-BD31-4B8C-83A1-F6EECF244321}">
                <p14:modId xmlns:p14="http://schemas.microsoft.com/office/powerpoint/2010/main" val="2389540784"/>
              </p:ext>
            </p:extLst>
          </p:nvPr>
        </p:nvGraphicFramePr>
        <p:xfrm>
          <a:off x="838200" y="5337624"/>
          <a:ext cx="10515598" cy="1280160"/>
        </p:xfrm>
        <a:graphic>
          <a:graphicData uri="http://schemas.openxmlformats.org/drawingml/2006/table">
            <a:tbl>
              <a:tblPr firstRow="1" bandRow="1">
                <a:tableStyleId>{F5AB1C69-6EDB-4FF4-983F-18BD219EF322}</a:tableStyleId>
              </a:tblPr>
              <a:tblGrid>
                <a:gridCol w="1513114">
                  <a:extLst>
                    <a:ext uri="{9D8B030D-6E8A-4147-A177-3AD203B41FA5}">
                      <a16:colId xmlns:a16="http://schemas.microsoft.com/office/drawing/2014/main" val="2713445527"/>
                    </a:ext>
                  </a:extLst>
                </a:gridCol>
                <a:gridCol w="2034074">
                  <a:extLst>
                    <a:ext uri="{9D8B030D-6E8A-4147-A177-3AD203B41FA5}">
                      <a16:colId xmlns:a16="http://schemas.microsoft.com/office/drawing/2014/main" val="2926591880"/>
                    </a:ext>
                  </a:extLst>
                </a:gridCol>
                <a:gridCol w="447869">
                  <a:extLst>
                    <a:ext uri="{9D8B030D-6E8A-4147-A177-3AD203B41FA5}">
                      <a16:colId xmlns:a16="http://schemas.microsoft.com/office/drawing/2014/main" val="1137034528"/>
                    </a:ext>
                  </a:extLst>
                </a:gridCol>
                <a:gridCol w="1492898">
                  <a:extLst>
                    <a:ext uri="{9D8B030D-6E8A-4147-A177-3AD203B41FA5}">
                      <a16:colId xmlns:a16="http://schemas.microsoft.com/office/drawing/2014/main" val="1912692631"/>
                    </a:ext>
                  </a:extLst>
                </a:gridCol>
                <a:gridCol w="335902">
                  <a:extLst>
                    <a:ext uri="{9D8B030D-6E8A-4147-A177-3AD203B41FA5}">
                      <a16:colId xmlns:a16="http://schemas.microsoft.com/office/drawing/2014/main" val="3575927990"/>
                    </a:ext>
                  </a:extLst>
                </a:gridCol>
                <a:gridCol w="4691741">
                  <a:extLst>
                    <a:ext uri="{9D8B030D-6E8A-4147-A177-3AD203B41FA5}">
                      <a16:colId xmlns:a16="http://schemas.microsoft.com/office/drawing/2014/main" val="2807729227"/>
                    </a:ext>
                  </a:extLst>
                </a:gridCol>
              </a:tblGrid>
              <a:tr h="370840">
                <a:tc gridSpan="2">
                  <a:txBody>
                    <a:bodyPr/>
                    <a:lstStyle/>
                    <a:p>
                      <a:pPr algn="ctr"/>
                      <a:r>
                        <a:rPr lang="en-US" sz="2400" dirty="0">
                          <a:latin typeface="Candara" panose="020E0502030303020204" pitchFamily="34" charset="0"/>
                        </a:rPr>
                        <a:t>Assets </a:t>
                      </a:r>
                    </a:p>
                  </a:txBody>
                  <a:tcPr/>
                </a:tc>
                <a:tc hMerge="1">
                  <a:txBody>
                    <a:bodyPr/>
                    <a:lstStyle/>
                    <a:p>
                      <a:pPr algn="ctr"/>
                      <a:endParaRPr lang="en-US" sz="2400" dirty="0"/>
                    </a:p>
                  </a:txBody>
                  <a:tcPr/>
                </a:tc>
                <a:tc>
                  <a:txBody>
                    <a:bodyPr/>
                    <a:lstStyle/>
                    <a:p>
                      <a:pPr algn="ctr"/>
                      <a:r>
                        <a:rPr lang="en-US" sz="2400" dirty="0">
                          <a:latin typeface="Candara" panose="020E0502030303020204" pitchFamily="34" charset="0"/>
                        </a:rPr>
                        <a:t>=</a:t>
                      </a:r>
                    </a:p>
                  </a:txBody>
                  <a:tcPr/>
                </a:tc>
                <a:tc>
                  <a:txBody>
                    <a:bodyPr/>
                    <a:lstStyle/>
                    <a:p>
                      <a:pPr algn="ctr"/>
                      <a:r>
                        <a:rPr lang="en-US" sz="2400">
                          <a:latin typeface="Candara" panose="020E0502030303020204" pitchFamily="34" charset="0"/>
                        </a:rPr>
                        <a:t>Liabilities</a:t>
                      </a:r>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1193817"/>
                  </a:ext>
                </a:extLst>
              </a:tr>
            </a:tbl>
          </a:graphicData>
        </a:graphic>
      </p:graphicFrame>
      <p:sp>
        <p:nvSpPr>
          <p:cNvPr id="6" name="Rectangle 5">
            <a:extLst>
              <a:ext uri="{FF2B5EF4-FFF2-40B4-BE49-F238E27FC236}">
                <a16:creationId xmlns:a16="http://schemas.microsoft.com/office/drawing/2014/main" id="{F9CC7F5D-D574-2248-A645-8AFB3E4BB60C}"/>
              </a:ext>
            </a:extLst>
          </p:cNvPr>
          <p:cNvSpPr/>
          <p:nvPr/>
        </p:nvSpPr>
        <p:spPr>
          <a:xfrm>
            <a:off x="535133" y="4751050"/>
            <a:ext cx="2574744" cy="461665"/>
          </a:xfrm>
          <a:prstGeom prst="rect">
            <a:avLst/>
          </a:prstGeom>
        </p:spPr>
        <p:txBody>
          <a:bodyPr wrap="none">
            <a:spAutoFit/>
          </a:bodyPr>
          <a:lstStyle/>
          <a:p>
            <a:r>
              <a:rPr lang="en-US" altLang="en-US" sz="2400" b="1" dirty="0">
                <a:latin typeface="Candara" panose="020E0502030303020204" pitchFamily="34" charset="0"/>
              </a:rPr>
              <a:t>Debt Service Fund</a:t>
            </a:r>
            <a:endParaRPr lang="en-US" sz="2400" b="1" dirty="0">
              <a:latin typeface="Candara" panose="020E0502030303020204" pitchFamily="34" charset="0"/>
            </a:endParaRPr>
          </a:p>
        </p:txBody>
      </p:sp>
      <p:sp>
        <p:nvSpPr>
          <p:cNvPr id="7" name="Rectangle 6">
            <a:extLst>
              <a:ext uri="{FF2B5EF4-FFF2-40B4-BE49-F238E27FC236}">
                <a16:creationId xmlns:a16="http://schemas.microsoft.com/office/drawing/2014/main" id="{D816066C-32BF-7A42-90EA-8491D8974865}"/>
              </a:ext>
            </a:extLst>
          </p:cNvPr>
          <p:cNvSpPr/>
          <p:nvPr/>
        </p:nvSpPr>
        <p:spPr>
          <a:xfrm>
            <a:off x="535133" y="2907349"/>
            <a:ext cx="1933543" cy="461665"/>
          </a:xfrm>
          <a:prstGeom prst="rect">
            <a:avLst/>
          </a:prstGeom>
        </p:spPr>
        <p:txBody>
          <a:bodyPr wrap="none">
            <a:spAutoFit/>
          </a:bodyPr>
          <a:lstStyle/>
          <a:p>
            <a:r>
              <a:rPr lang="en-US" altLang="en-US" sz="2400" b="1" dirty="0">
                <a:latin typeface="Candara" panose="020E0502030303020204" pitchFamily="34" charset="0"/>
              </a:rPr>
              <a:t>General Fund</a:t>
            </a:r>
            <a:endParaRPr lang="en-US" sz="2400" b="1" dirty="0">
              <a:latin typeface="Candara" panose="020E0502030303020204" pitchFamily="34" charset="0"/>
            </a:endParaRPr>
          </a:p>
        </p:txBody>
      </p:sp>
      <p:sp>
        <p:nvSpPr>
          <p:cNvPr id="8" name="TextBox 7">
            <a:extLst>
              <a:ext uri="{FF2B5EF4-FFF2-40B4-BE49-F238E27FC236}">
                <a16:creationId xmlns:a16="http://schemas.microsoft.com/office/drawing/2014/main" id="{15946584-1905-A34D-853B-15EFFD9AF8B3}"/>
              </a:ext>
            </a:extLst>
          </p:cNvPr>
          <p:cNvSpPr txBox="1"/>
          <p:nvPr/>
        </p:nvSpPr>
        <p:spPr>
          <a:xfrm>
            <a:off x="7264310" y="3806505"/>
            <a:ext cx="3678010" cy="400110"/>
          </a:xfrm>
          <a:prstGeom prst="rect">
            <a:avLst/>
          </a:prstGeom>
          <a:noFill/>
        </p:spPr>
        <p:txBody>
          <a:bodyPr wrap="square" rtlCol="0">
            <a:spAutoFit/>
          </a:bodyPr>
          <a:lstStyle/>
          <a:p>
            <a:pPr algn="ctr"/>
            <a:r>
              <a:rPr lang="en-US" sz="2000" dirty="0">
                <a:latin typeface="Candara" panose="020E0502030303020204" pitchFamily="34" charset="0"/>
              </a:rPr>
              <a:t>Other Financing Use - Transfer</a:t>
            </a:r>
          </a:p>
        </p:txBody>
      </p:sp>
      <p:sp>
        <p:nvSpPr>
          <p:cNvPr id="9" name="TextBox 8">
            <a:extLst>
              <a:ext uri="{FF2B5EF4-FFF2-40B4-BE49-F238E27FC236}">
                <a16:creationId xmlns:a16="http://schemas.microsoft.com/office/drawing/2014/main" id="{4D141B33-5DB6-034B-909D-CDBAFF08D404}"/>
              </a:ext>
            </a:extLst>
          </p:cNvPr>
          <p:cNvSpPr txBox="1"/>
          <p:nvPr/>
        </p:nvSpPr>
        <p:spPr>
          <a:xfrm>
            <a:off x="8348935" y="4192234"/>
            <a:ext cx="1508760" cy="400110"/>
          </a:xfrm>
          <a:prstGeom prst="rect">
            <a:avLst/>
          </a:prstGeom>
          <a:noFill/>
        </p:spPr>
        <p:txBody>
          <a:bodyPr wrap="square" rtlCol="0">
            <a:spAutoFit/>
          </a:bodyPr>
          <a:lstStyle/>
          <a:p>
            <a:pPr algn="ctr"/>
            <a:r>
              <a:rPr lang="en-US" sz="2000" dirty="0">
                <a:latin typeface="Candara" panose="020E0502030303020204" pitchFamily="34" charset="0"/>
              </a:rPr>
              <a:t>($100,000)</a:t>
            </a:r>
          </a:p>
        </p:txBody>
      </p:sp>
      <p:sp>
        <p:nvSpPr>
          <p:cNvPr id="10" name="TextBox 9">
            <a:extLst>
              <a:ext uri="{FF2B5EF4-FFF2-40B4-BE49-F238E27FC236}">
                <a16:creationId xmlns:a16="http://schemas.microsoft.com/office/drawing/2014/main" id="{BCD43610-9E3F-EC4A-BBC7-867C1CAF1A2B}"/>
              </a:ext>
            </a:extLst>
          </p:cNvPr>
          <p:cNvSpPr txBox="1"/>
          <p:nvPr/>
        </p:nvSpPr>
        <p:spPr>
          <a:xfrm>
            <a:off x="1249680" y="3792124"/>
            <a:ext cx="1508760" cy="400110"/>
          </a:xfrm>
          <a:prstGeom prst="rect">
            <a:avLst/>
          </a:prstGeom>
          <a:noFill/>
        </p:spPr>
        <p:txBody>
          <a:bodyPr wrap="square" rtlCol="0">
            <a:spAutoFit/>
          </a:bodyPr>
          <a:lstStyle/>
          <a:p>
            <a:pPr algn="ctr"/>
            <a:r>
              <a:rPr lang="en-US" sz="2000" dirty="0">
                <a:latin typeface="Candara" panose="020E0502030303020204" pitchFamily="34" charset="0"/>
              </a:rPr>
              <a:t>Cash</a:t>
            </a:r>
          </a:p>
        </p:txBody>
      </p:sp>
      <p:sp>
        <p:nvSpPr>
          <p:cNvPr id="11" name="TextBox 10">
            <a:extLst>
              <a:ext uri="{FF2B5EF4-FFF2-40B4-BE49-F238E27FC236}">
                <a16:creationId xmlns:a16="http://schemas.microsoft.com/office/drawing/2014/main" id="{033BFAB8-8D86-4646-A8D1-63BB6BF182EA}"/>
              </a:ext>
            </a:extLst>
          </p:cNvPr>
          <p:cNvSpPr txBox="1"/>
          <p:nvPr/>
        </p:nvSpPr>
        <p:spPr>
          <a:xfrm>
            <a:off x="1234440" y="4147865"/>
            <a:ext cx="1508760" cy="400110"/>
          </a:xfrm>
          <a:prstGeom prst="rect">
            <a:avLst/>
          </a:prstGeom>
          <a:noFill/>
        </p:spPr>
        <p:txBody>
          <a:bodyPr wrap="square" rtlCol="0">
            <a:spAutoFit/>
          </a:bodyPr>
          <a:lstStyle/>
          <a:p>
            <a:pPr algn="ctr"/>
            <a:r>
              <a:rPr lang="en-US" sz="2000" dirty="0">
                <a:latin typeface="Candara" panose="020E0502030303020204" pitchFamily="34" charset="0"/>
              </a:rPr>
              <a:t>($97,000)</a:t>
            </a:r>
          </a:p>
        </p:txBody>
      </p:sp>
      <p:sp>
        <p:nvSpPr>
          <p:cNvPr id="12" name="TextBox 11">
            <a:extLst>
              <a:ext uri="{FF2B5EF4-FFF2-40B4-BE49-F238E27FC236}">
                <a16:creationId xmlns:a16="http://schemas.microsoft.com/office/drawing/2014/main" id="{C8280B65-8AB0-8A4E-8954-DB9D039AE3A5}"/>
              </a:ext>
            </a:extLst>
          </p:cNvPr>
          <p:cNvSpPr txBox="1"/>
          <p:nvPr/>
        </p:nvSpPr>
        <p:spPr>
          <a:xfrm>
            <a:off x="4259447" y="3827697"/>
            <a:ext cx="1508760" cy="400110"/>
          </a:xfrm>
          <a:prstGeom prst="rect">
            <a:avLst/>
          </a:prstGeom>
          <a:noFill/>
        </p:spPr>
        <p:txBody>
          <a:bodyPr wrap="square" rtlCol="0">
            <a:spAutoFit/>
          </a:bodyPr>
          <a:lstStyle/>
          <a:p>
            <a:pPr algn="ctr"/>
            <a:r>
              <a:rPr lang="en-US" sz="2000" dirty="0">
                <a:latin typeface="Candara" panose="020E0502030303020204" pitchFamily="34" charset="0"/>
              </a:rPr>
              <a:t>Due to DSF</a:t>
            </a:r>
          </a:p>
        </p:txBody>
      </p:sp>
      <p:sp>
        <p:nvSpPr>
          <p:cNvPr id="13" name="TextBox 12">
            <a:extLst>
              <a:ext uri="{FF2B5EF4-FFF2-40B4-BE49-F238E27FC236}">
                <a16:creationId xmlns:a16="http://schemas.microsoft.com/office/drawing/2014/main" id="{357CA913-12BF-0840-8BBB-90D3163392CF}"/>
              </a:ext>
            </a:extLst>
          </p:cNvPr>
          <p:cNvSpPr txBox="1"/>
          <p:nvPr/>
        </p:nvSpPr>
        <p:spPr>
          <a:xfrm>
            <a:off x="4259447" y="4206615"/>
            <a:ext cx="1508760" cy="400110"/>
          </a:xfrm>
          <a:prstGeom prst="rect">
            <a:avLst/>
          </a:prstGeom>
          <a:noFill/>
        </p:spPr>
        <p:txBody>
          <a:bodyPr wrap="square" rtlCol="0">
            <a:spAutoFit/>
          </a:bodyPr>
          <a:lstStyle/>
          <a:p>
            <a:pPr algn="ctr"/>
            <a:r>
              <a:rPr lang="en-US" sz="2000" dirty="0">
                <a:latin typeface="Candara" panose="020E0502030303020204" pitchFamily="34" charset="0"/>
              </a:rPr>
              <a:t>$3,000</a:t>
            </a:r>
          </a:p>
        </p:txBody>
      </p:sp>
      <p:sp>
        <p:nvSpPr>
          <p:cNvPr id="15" name="TextBox 14">
            <a:extLst>
              <a:ext uri="{FF2B5EF4-FFF2-40B4-BE49-F238E27FC236}">
                <a16:creationId xmlns:a16="http://schemas.microsoft.com/office/drawing/2014/main" id="{219B6402-AABA-4D49-9F6C-7002565905AE}"/>
              </a:ext>
            </a:extLst>
          </p:cNvPr>
          <p:cNvSpPr txBox="1"/>
          <p:nvPr/>
        </p:nvSpPr>
        <p:spPr>
          <a:xfrm>
            <a:off x="6989990" y="5817541"/>
            <a:ext cx="3789770" cy="400110"/>
          </a:xfrm>
          <a:prstGeom prst="rect">
            <a:avLst/>
          </a:prstGeom>
          <a:noFill/>
        </p:spPr>
        <p:txBody>
          <a:bodyPr wrap="square" rtlCol="0">
            <a:spAutoFit/>
          </a:bodyPr>
          <a:lstStyle/>
          <a:p>
            <a:pPr algn="ctr"/>
            <a:r>
              <a:rPr lang="en-US" sz="2000" dirty="0">
                <a:latin typeface="Candara" panose="020E0502030303020204" pitchFamily="34" charset="0"/>
              </a:rPr>
              <a:t>Other Financing Source - Transfer</a:t>
            </a:r>
          </a:p>
        </p:txBody>
      </p:sp>
      <p:sp>
        <p:nvSpPr>
          <p:cNvPr id="16" name="TextBox 15">
            <a:extLst>
              <a:ext uri="{FF2B5EF4-FFF2-40B4-BE49-F238E27FC236}">
                <a16:creationId xmlns:a16="http://schemas.microsoft.com/office/drawing/2014/main" id="{94A395ED-220D-2848-A14B-622B4CE69A25}"/>
              </a:ext>
            </a:extLst>
          </p:cNvPr>
          <p:cNvSpPr txBox="1"/>
          <p:nvPr/>
        </p:nvSpPr>
        <p:spPr>
          <a:xfrm>
            <a:off x="8181295" y="6173133"/>
            <a:ext cx="1508760" cy="400110"/>
          </a:xfrm>
          <a:prstGeom prst="rect">
            <a:avLst/>
          </a:prstGeom>
          <a:noFill/>
        </p:spPr>
        <p:txBody>
          <a:bodyPr wrap="square" rtlCol="0">
            <a:spAutoFit/>
          </a:bodyPr>
          <a:lstStyle/>
          <a:p>
            <a:pPr algn="ctr"/>
            <a:r>
              <a:rPr lang="en-US" sz="2000" dirty="0">
                <a:latin typeface="Candara" panose="020E0502030303020204" pitchFamily="34" charset="0"/>
              </a:rPr>
              <a:t>$100,000</a:t>
            </a:r>
          </a:p>
        </p:txBody>
      </p:sp>
      <p:sp>
        <p:nvSpPr>
          <p:cNvPr id="17" name="TextBox 16">
            <a:extLst>
              <a:ext uri="{FF2B5EF4-FFF2-40B4-BE49-F238E27FC236}">
                <a16:creationId xmlns:a16="http://schemas.microsoft.com/office/drawing/2014/main" id="{9D6617FD-EF7E-7E40-881B-C2B8DB5B24C1}"/>
              </a:ext>
            </a:extLst>
          </p:cNvPr>
          <p:cNvSpPr txBox="1"/>
          <p:nvPr/>
        </p:nvSpPr>
        <p:spPr>
          <a:xfrm>
            <a:off x="917916" y="5797208"/>
            <a:ext cx="1508760" cy="400110"/>
          </a:xfrm>
          <a:prstGeom prst="rect">
            <a:avLst/>
          </a:prstGeom>
          <a:noFill/>
        </p:spPr>
        <p:txBody>
          <a:bodyPr wrap="square" rtlCol="0">
            <a:spAutoFit/>
          </a:bodyPr>
          <a:lstStyle/>
          <a:p>
            <a:pPr algn="ctr"/>
            <a:r>
              <a:rPr lang="en-US" sz="2000" dirty="0">
                <a:latin typeface="Candara" panose="020E0502030303020204" pitchFamily="34" charset="0"/>
              </a:rPr>
              <a:t>Cash</a:t>
            </a:r>
          </a:p>
        </p:txBody>
      </p:sp>
      <p:sp>
        <p:nvSpPr>
          <p:cNvPr id="18" name="TextBox 17">
            <a:extLst>
              <a:ext uri="{FF2B5EF4-FFF2-40B4-BE49-F238E27FC236}">
                <a16:creationId xmlns:a16="http://schemas.microsoft.com/office/drawing/2014/main" id="{C6E0DFCB-A150-7E4D-A13E-4B6BBE2E02B0}"/>
              </a:ext>
            </a:extLst>
          </p:cNvPr>
          <p:cNvSpPr txBox="1"/>
          <p:nvPr/>
        </p:nvSpPr>
        <p:spPr>
          <a:xfrm>
            <a:off x="917914" y="6173133"/>
            <a:ext cx="1508760" cy="400110"/>
          </a:xfrm>
          <a:prstGeom prst="rect">
            <a:avLst/>
          </a:prstGeom>
          <a:noFill/>
        </p:spPr>
        <p:txBody>
          <a:bodyPr wrap="square" rtlCol="0">
            <a:spAutoFit/>
          </a:bodyPr>
          <a:lstStyle/>
          <a:p>
            <a:pPr algn="ctr"/>
            <a:r>
              <a:rPr lang="en-US" sz="2000" dirty="0">
                <a:latin typeface="Candara" panose="020E0502030303020204" pitchFamily="34" charset="0"/>
              </a:rPr>
              <a:t>$97,000</a:t>
            </a:r>
          </a:p>
        </p:txBody>
      </p:sp>
      <p:sp>
        <p:nvSpPr>
          <p:cNvPr id="19" name="TextBox 18">
            <a:extLst>
              <a:ext uri="{FF2B5EF4-FFF2-40B4-BE49-F238E27FC236}">
                <a16:creationId xmlns:a16="http://schemas.microsoft.com/office/drawing/2014/main" id="{9050303C-2B42-FB40-9F76-5D3C171FA3B0}"/>
              </a:ext>
            </a:extLst>
          </p:cNvPr>
          <p:cNvSpPr txBox="1"/>
          <p:nvPr/>
        </p:nvSpPr>
        <p:spPr>
          <a:xfrm>
            <a:off x="2426674" y="5817541"/>
            <a:ext cx="1832773" cy="400110"/>
          </a:xfrm>
          <a:prstGeom prst="rect">
            <a:avLst/>
          </a:prstGeom>
          <a:noFill/>
        </p:spPr>
        <p:txBody>
          <a:bodyPr wrap="square" rtlCol="0">
            <a:spAutoFit/>
          </a:bodyPr>
          <a:lstStyle/>
          <a:p>
            <a:pPr algn="ctr"/>
            <a:r>
              <a:rPr lang="en-US" sz="2000" dirty="0">
                <a:latin typeface="Candara" panose="020E0502030303020204" pitchFamily="34" charset="0"/>
              </a:rPr>
              <a:t>Due from DSF</a:t>
            </a:r>
          </a:p>
        </p:txBody>
      </p:sp>
      <p:sp>
        <p:nvSpPr>
          <p:cNvPr id="20" name="TextBox 19">
            <a:extLst>
              <a:ext uri="{FF2B5EF4-FFF2-40B4-BE49-F238E27FC236}">
                <a16:creationId xmlns:a16="http://schemas.microsoft.com/office/drawing/2014/main" id="{360A23BC-C853-0A47-8599-377D493170A5}"/>
              </a:ext>
            </a:extLst>
          </p:cNvPr>
          <p:cNvSpPr txBox="1"/>
          <p:nvPr/>
        </p:nvSpPr>
        <p:spPr>
          <a:xfrm>
            <a:off x="2603920" y="6173133"/>
            <a:ext cx="1508760" cy="400110"/>
          </a:xfrm>
          <a:prstGeom prst="rect">
            <a:avLst/>
          </a:prstGeom>
          <a:noFill/>
        </p:spPr>
        <p:txBody>
          <a:bodyPr wrap="square" rtlCol="0">
            <a:spAutoFit/>
          </a:bodyPr>
          <a:lstStyle/>
          <a:p>
            <a:pPr algn="ctr"/>
            <a:r>
              <a:rPr lang="en-US" sz="2000" dirty="0">
                <a:latin typeface="Candara" panose="020E0502030303020204" pitchFamily="34" charset="0"/>
              </a:rPr>
              <a:t>$3,000</a:t>
            </a:r>
          </a:p>
        </p:txBody>
      </p:sp>
      <p:sp>
        <p:nvSpPr>
          <p:cNvPr id="21" name="Rectangle 20">
            <a:extLst>
              <a:ext uri="{FF2B5EF4-FFF2-40B4-BE49-F238E27FC236}">
                <a16:creationId xmlns:a16="http://schemas.microsoft.com/office/drawing/2014/main" id="{9DEE42A8-C313-45E9-9A37-2EC5C0895AEF}"/>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D8406E6D-8976-49B1-BC27-F9A1DC870B99}"/>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Interfund Transaction</a:t>
            </a:r>
          </a:p>
        </p:txBody>
      </p:sp>
    </p:spTree>
    <p:extLst>
      <p:ext uri="{BB962C8B-B14F-4D97-AF65-F5344CB8AC3E}">
        <p14:creationId xmlns:p14="http://schemas.microsoft.com/office/powerpoint/2010/main" val="411996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p:bldP spid="16" grpId="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A80B5-7457-5840-90FD-99C438250680}"/>
              </a:ext>
            </a:extLst>
          </p:cNvPr>
          <p:cNvSpPr>
            <a:spLocks noGrp="1"/>
          </p:cNvSpPr>
          <p:nvPr>
            <p:ph idx="1"/>
          </p:nvPr>
        </p:nvSpPr>
        <p:spPr/>
        <p:txBody>
          <a:bodyPr>
            <a:normAutofit/>
          </a:bodyPr>
          <a:lstStyle/>
          <a:p>
            <a:pPr>
              <a:defRPr/>
            </a:pPr>
            <a:endParaRPr lang="en-US" altLang="en-US" dirty="0">
              <a:effectLst>
                <a:outerShdw blurRad="38100" dist="38100" dir="2700000" algn="tl">
                  <a:srgbClr val="FFFFFF"/>
                </a:outerShdw>
              </a:effectLst>
              <a:latin typeface="Candara" panose="020E0502030303020204" pitchFamily="34" charset="0"/>
            </a:endParaRPr>
          </a:p>
          <a:p>
            <a:pPr>
              <a:defRPr/>
            </a:pPr>
            <a:r>
              <a:rPr lang="en-US" altLang="en-US" dirty="0">
                <a:effectLst>
                  <a:outerShdw blurRad="38100" dist="38100" dir="2700000" algn="tl">
                    <a:srgbClr val="FFFFFF"/>
                  </a:outerShdw>
                </a:effectLst>
                <a:latin typeface="Candara" panose="020E0502030303020204" pitchFamily="34" charset="0"/>
              </a:rPr>
              <a:t>Governments are governed by elected officials.</a:t>
            </a:r>
          </a:p>
          <a:p>
            <a:pPr>
              <a:defRPr/>
            </a:pPr>
            <a:endParaRPr lang="en-US" altLang="en-US" dirty="0">
              <a:effectLst>
                <a:outerShdw blurRad="38100" dist="38100" dir="2700000" algn="tl">
                  <a:srgbClr val="FFFFFF"/>
                </a:outerShdw>
              </a:effectLst>
              <a:latin typeface="Candara" panose="020E0502030303020204" pitchFamily="34" charset="0"/>
            </a:endParaRPr>
          </a:p>
          <a:p>
            <a:pPr>
              <a:defRPr/>
            </a:pPr>
            <a:r>
              <a:rPr lang="en-US" altLang="en-US" dirty="0">
                <a:effectLst>
                  <a:outerShdw blurRad="38100" dist="38100" dir="2700000" algn="tl">
                    <a:srgbClr val="FFFFFF"/>
                  </a:outerShdw>
                </a:effectLst>
                <a:latin typeface="Candara" panose="020E0502030303020204" pitchFamily="34" charset="0"/>
              </a:rPr>
              <a:t>Must ensure that dollars are not expended different than their actions.</a:t>
            </a:r>
          </a:p>
        </p:txBody>
      </p:sp>
      <p:sp>
        <p:nvSpPr>
          <p:cNvPr id="4" name="Rectangle 3">
            <a:extLst>
              <a:ext uri="{FF2B5EF4-FFF2-40B4-BE49-F238E27FC236}">
                <a16:creationId xmlns:a16="http://schemas.microsoft.com/office/drawing/2014/main" id="{87883AC7-44EF-420F-B325-67ED60565821}"/>
              </a:ext>
            </a:extLst>
          </p:cNvPr>
          <p:cNvSpPr/>
          <p:nvPr/>
        </p:nvSpPr>
        <p:spPr>
          <a:xfrm>
            <a:off x="0" y="-338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071CDB-F829-4A2D-B934-5013335421E4}"/>
              </a:ext>
            </a:extLst>
          </p:cNvPr>
          <p:cNvSpPr txBox="1">
            <a:spLocks/>
          </p:cNvSpPr>
          <p:nvPr/>
        </p:nvSpPr>
        <p:spPr>
          <a:xfrm>
            <a:off x="838200" y="68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Reason for Different Reporting for Govt.</a:t>
            </a:r>
          </a:p>
        </p:txBody>
      </p:sp>
      <p:sp>
        <p:nvSpPr>
          <p:cNvPr id="6" name="Rectangle 5">
            <a:extLst>
              <a:ext uri="{FF2B5EF4-FFF2-40B4-BE49-F238E27FC236}">
                <a16:creationId xmlns:a16="http://schemas.microsoft.com/office/drawing/2014/main" id="{72F990B5-4856-45B2-A6AA-659C0A980DCE}"/>
              </a:ext>
            </a:extLst>
          </p:cNvPr>
          <p:cNvSpPr/>
          <p:nvPr/>
        </p:nvSpPr>
        <p:spPr>
          <a:xfrm>
            <a:off x="0" y="-1481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2F09900-98A6-4094-BAC6-C0926524056A}"/>
              </a:ext>
            </a:extLst>
          </p:cNvPr>
          <p:cNvSpPr txBox="1">
            <a:spLocks/>
          </p:cNvSpPr>
          <p:nvPr/>
        </p:nvSpPr>
        <p:spPr>
          <a:xfrm>
            <a:off x="838200" y="-453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Reason for Different Reporting for Govt.</a:t>
            </a:r>
          </a:p>
        </p:txBody>
      </p:sp>
    </p:spTree>
    <p:extLst>
      <p:ext uri="{BB962C8B-B14F-4D97-AF65-F5344CB8AC3E}">
        <p14:creationId xmlns:p14="http://schemas.microsoft.com/office/powerpoint/2010/main" val="4282521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2AA83-FBD6-744B-893E-3948FB3D3EC8}"/>
              </a:ext>
            </a:extLst>
          </p:cNvPr>
          <p:cNvSpPr>
            <a:spLocks noGrp="1"/>
          </p:cNvSpPr>
          <p:nvPr>
            <p:ph idx="1"/>
          </p:nvPr>
        </p:nvSpPr>
        <p:spPr>
          <a:xfrm>
            <a:off x="838200" y="1622424"/>
            <a:ext cx="10515600" cy="5032376"/>
          </a:xfrm>
        </p:spPr>
        <p:txBody>
          <a:bodyPr>
            <a:normAutofit/>
          </a:bodyPr>
          <a:lstStyle/>
          <a:p>
            <a:r>
              <a:rPr lang="en-US" dirty="0">
                <a:latin typeface="Candara" panose="020E0502030303020204" pitchFamily="34" charset="0"/>
              </a:rPr>
              <a:t>Keep government accountable for actions </a:t>
            </a:r>
          </a:p>
          <a:p>
            <a:r>
              <a:rPr lang="en-US" dirty="0">
                <a:latin typeface="Candara" panose="020E0502030303020204" pitchFamily="34" charset="0"/>
              </a:rPr>
              <a:t>Economic, social, political decision-making </a:t>
            </a:r>
          </a:p>
          <a:p>
            <a:r>
              <a:rPr lang="en-US" dirty="0">
                <a:latin typeface="Candara" panose="020E0502030303020204" pitchFamily="34" charset="0"/>
              </a:rPr>
              <a:t>Compare actual results with budgets</a:t>
            </a:r>
          </a:p>
          <a:p>
            <a:r>
              <a:rPr lang="en-US" dirty="0">
                <a:latin typeface="Candara" panose="020E0502030303020204" pitchFamily="34" charset="0"/>
              </a:rPr>
              <a:t>Monitor intergenerational equity</a:t>
            </a:r>
          </a:p>
          <a:p>
            <a:r>
              <a:rPr lang="en-US" dirty="0">
                <a:latin typeface="Candara" panose="020E0502030303020204" pitchFamily="34" charset="0"/>
              </a:rPr>
              <a:t> Standards developed by the Governmental Accounting Standards Board </a:t>
            </a:r>
            <a:r>
              <a:rPr lang="en-US" b="1" dirty="0">
                <a:latin typeface="Candara" panose="020E0502030303020204" pitchFamily="34" charset="0"/>
              </a:rPr>
              <a:t>(GASB) </a:t>
            </a:r>
          </a:p>
          <a:p>
            <a:r>
              <a:rPr lang="en-US" dirty="0">
                <a:latin typeface="Candara" panose="020E0502030303020204" pitchFamily="34" charset="0"/>
              </a:rPr>
              <a:t>Official pronouncements are considered to be GAAP for US state and local governments</a:t>
            </a:r>
          </a:p>
          <a:p>
            <a:r>
              <a:rPr lang="en-US" dirty="0">
                <a:latin typeface="Candara" panose="020E0502030303020204" pitchFamily="34" charset="0"/>
              </a:rPr>
              <a:t>Prepare Comprehensive Annual Financial Report </a:t>
            </a:r>
            <a:r>
              <a:rPr lang="en-US" b="1" dirty="0">
                <a:latin typeface="Candara" panose="020E0502030303020204" pitchFamily="34" charset="0"/>
              </a:rPr>
              <a:t>(CAFR)</a:t>
            </a: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968196C3-6253-425F-8817-6AE6BFEC304E}"/>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7CC7D7B-33AC-4A50-9CBC-A78685F6492A}"/>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Governmental Reporting</a:t>
            </a:r>
          </a:p>
        </p:txBody>
      </p:sp>
    </p:spTree>
    <p:extLst>
      <p:ext uri="{BB962C8B-B14F-4D97-AF65-F5344CB8AC3E}">
        <p14:creationId xmlns:p14="http://schemas.microsoft.com/office/powerpoint/2010/main" val="65182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ontent Placeholder 22">
            <a:extLst>
              <a:ext uri="{FF2B5EF4-FFF2-40B4-BE49-F238E27FC236}">
                <a16:creationId xmlns:a16="http://schemas.microsoft.com/office/drawing/2014/main" id="{54A5653D-21E7-8744-B2DB-8EF50903B0F8}"/>
              </a:ext>
            </a:extLst>
          </p:cNvPr>
          <p:cNvGraphicFramePr>
            <a:graphicFrameLocks noGrp="1"/>
          </p:cNvGraphicFramePr>
          <p:nvPr>
            <p:ph idx="1"/>
            <p:extLst>
              <p:ext uri="{D42A27DB-BD31-4B8C-83A1-F6EECF244321}">
                <p14:modId xmlns:p14="http://schemas.microsoft.com/office/powerpoint/2010/main" val="1665863378"/>
              </p:ext>
            </p:extLst>
          </p:nvPr>
        </p:nvGraphicFramePr>
        <p:xfrm>
          <a:off x="429209" y="242596"/>
          <a:ext cx="11346024" cy="6372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1124F94C-3794-2944-B0C8-7CC5BD122252}"/>
              </a:ext>
            </a:extLst>
          </p:cNvPr>
          <p:cNvSpPr>
            <a:spLocks noGrp="1"/>
          </p:cNvSpPr>
          <p:nvPr>
            <p:ph type="title"/>
          </p:nvPr>
        </p:nvSpPr>
        <p:spPr>
          <a:xfrm>
            <a:off x="168729" y="242595"/>
            <a:ext cx="10515600" cy="679904"/>
          </a:xfrm>
        </p:spPr>
        <p:txBody>
          <a:bodyPr>
            <a:normAutofit fontScale="90000"/>
          </a:bodyPr>
          <a:lstStyle/>
          <a:p>
            <a:r>
              <a:rPr lang="en-US" b="1" dirty="0">
                <a:solidFill>
                  <a:srgbClr val="870000"/>
                </a:solidFill>
                <a:latin typeface="Candara" panose="020E0502030303020204" pitchFamily="34" charset="0"/>
              </a:rPr>
              <a:t>Government Financial Report</a:t>
            </a:r>
          </a:p>
        </p:txBody>
      </p:sp>
    </p:spTree>
    <p:extLst>
      <p:ext uri="{BB962C8B-B14F-4D97-AF65-F5344CB8AC3E}">
        <p14:creationId xmlns:p14="http://schemas.microsoft.com/office/powerpoint/2010/main" val="399526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364CF-C8DD-104D-9565-8D6503C9B218}"/>
              </a:ext>
            </a:extLst>
          </p:cNvPr>
          <p:cNvSpPr>
            <a:spLocks noGrp="1"/>
          </p:cNvSpPr>
          <p:nvPr>
            <p:ph idx="1"/>
          </p:nvPr>
        </p:nvSpPr>
        <p:spPr/>
        <p:txBody>
          <a:bodyPr/>
          <a:lstStyle/>
          <a:p>
            <a:pPr>
              <a:lnSpc>
                <a:spcPct val="80000"/>
              </a:lnSpc>
              <a:defRPr/>
            </a:pPr>
            <a:r>
              <a:rPr lang="en-US" altLang="en-US" dirty="0">
                <a:effectLst>
                  <a:outerShdw blurRad="38100" dist="38100" dir="2700000" algn="tl">
                    <a:srgbClr val="FFFFFF"/>
                  </a:outerShdw>
                </a:effectLst>
                <a:latin typeface="Candara" panose="020E0502030303020204" pitchFamily="34" charset="0"/>
              </a:rPr>
              <a:t>Presented before the financial statements.</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a:lnSpc>
                <a:spcPct val="80000"/>
              </a:lnSpc>
              <a:defRPr/>
            </a:pPr>
            <a:r>
              <a:rPr lang="en-US" altLang="en-US" dirty="0">
                <a:effectLst>
                  <a:outerShdw blurRad="38100" dist="38100" dir="2700000" algn="tl">
                    <a:srgbClr val="FFFFFF"/>
                  </a:outerShdw>
                </a:effectLst>
                <a:latin typeface="Candara" panose="020E0502030303020204" pitchFamily="34" charset="0"/>
              </a:rPr>
              <a:t>Provides an objective and easily understandable analysis.</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a:lnSpc>
                <a:spcPct val="80000"/>
              </a:lnSpc>
              <a:defRPr/>
            </a:pPr>
            <a:r>
              <a:rPr lang="en-US" altLang="en-US" dirty="0">
                <a:effectLst>
                  <a:outerShdw blurRad="38100" dist="38100" dir="2700000" algn="tl">
                    <a:srgbClr val="FFFFFF"/>
                  </a:outerShdw>
                </a:effectLst>
                <a:latin typeface="Candara" panose="020E0502030303020204" pitchFamily="34" charset="0"/>
              </a:rPr>
              <a:t>Compares this year to last year and explains changes.</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a:lnSpc>
                <a:spcPct val="80000"/>
              </a:lnSpc>
              <a:defRPr/>
            </a:pPr>
            <a:r>
              <a:rPr lang="en-US" altLang="en-US" dirty="0">
                <a:effectLst>
                  <a:outerShdw blurRad="38100" dist="38100" dir="2700000" algn="tl">
                    <a:srgbClr val="FFFFFF"/>
                  </a:outerShdw>
                </a:effectLst>
                <a:latin typeface="Candara" panose="020E0502030303020204" pitchFamily="34" charset="0"/>
              </a:rPr>
              <a:t>Provides an analysis of the overall condition of the government.</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a:lnSpc>
                <a:spcPct val="80000"/>
              </a:lnSpc>
              <a:defRPr/>
            </a:pPr>
            <a:r>
              <a:rPr lang="en-US" altLang="en-US" dirty="0">
                <a:effectLst>
                  <a:outerShdw blurRad="38100" dist="38100" dir="2700000" algn="tl">
                    <a:srgbClr val="FFFFFF"/>
                  </a:outerShdw>
                </a:effectLst>
                <a:latin typeface="Candara" panose="020E0502030303020204" pitchFamily="34" charset="0"/>
              </a:rPr>
              <a:t>Discusses material events and their potential impact on financial condition.</a:t>
            </a:r>
          </a:p>
          <a:p>
            <a:endParaRPr lang="en-US" dirty="0">
              <a:latin typeface="Candara" panose="020E0502030303020204" pitchFamily="34" charset="0"/>
            </a:endParaRPr>
          </a:p>
        </p:txBody>
      </p:sp>
      <p:sp>
        <p:nvSpPr>
          <p:cNvPr id="5" name="Rectangle 4">
            <a:extLst>
              <a:ext uri="{FF2B5EF4-FFF2-40B4-BE49-F238E27FC236}">
                <a16:creationId xmlns:a16="http://schemas.microsoft.com/office/drawing/2014/main" id="{F5C7F21C-DC62-4541-83D3-D718BE04466B}"/>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2838E98-4D34-4921-B963-47A27FBAC690}"/>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1. Management Discussion and Analysis</a:t>
            </a:r>
          </a:p>
        </p:txBody>
      </p:sp>
    </p:spTree>
    <p:extLst>
      <p:ext uri="{BB962C8B-B14F-4D97-AF65-F5344CB8AC3E}">
        <p14:creationId xmlns:p14="http://schemas.microsoft.com/office/powerpoint/2010/main" val="317243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4AC7E8-C07B-FC47-AA6A-8ACCB1C9A85B}"/>
              </a:ext>
            </a:extLst>
          </p:cNvPr>
          <p:cNvPicPr>
            <a:picLocks noChangeAspect="1"/>
          </p:cNvPicPr>
          <p:nvPr/>
        </p:nvPicPr>
        <p:blipFill>
          <a:blip r:embed="rId3"/>
          <a:stretch>
            <a:fillRect/>
          </a:stretch>
        </p:blipFill>
        <p:spPr>
          <a:xfrm>
            <a:off x="2482103" y="0"/>
            <a:ext cx="7227794" cy="6858000"/>
          </a:xfrm>
          <a:prstGeom prst="rect">
            <a:avLst/>
          </a:prstGeom>
        </p:spPr>
      </p:pic>
    </p:spTree>
    <p:extLst>
      <p:ext uri="{BB962C8B-B14F-4D97-AF65-F5344CB8AC3E}">
        <p14:creationId xmlns:p14="http://schemas.microsoft.com/office/powerpoint/2010/main" val="189915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8407A-188E-5E43-B502-9334C795EACB}"/>
              </a:ext>
            </a:extLst>
          </p:cNvPr>
          <p:cNvSpPr>
            <a:spLocks noGrp="1"/>
          </p:cNvSpPr>
          <p:nvPr>
            <p:ph idx="1"/>
          </p:nvPr>
        </p:nvSpPr>
        <p:spPr>
          <a:xfrm>
            <a:off x="838200" y="1690688"/>
            <a:ext cx="10515600" cy="4486275"/>
          </a:xfrm>
        </p:spPr>
        <p:txBody>
          <a:bodyPr>
            <a:normAutofit lnSpcReduction="10000"/>
          </a:bodyPr>
          <a:lstStyle/>
          <a:p>
            <a:pPr marL="0" indent="0">
              <a:buNone/>
            </a:pPr>
            <a:r>
              <a:rPr lang="en-US" b="1" dirty="0">
                <a:solidFill>
                  <a:srgbClr val="870000"/>
                </a:solidFill>
                <a:latin typeface="Candara" panose="020E0502030303020204" pitchFamily="34" charset="0"/>
              </a:rPr>
              <a:t>Government-Wide Financial Statements</a:t>
            </a:r>
          </a:p>
          <a:p>
            <a:r>
              <a:rPr lang="en-US" dirty="0">
                <a:latin typeface="Candara" panose="020E0502030303020204" pitchFamily="34" charset="0"/>
              </a:rPr>
              <a:t>Accrual accounting </a:t>
            </a:r>
          </a:p>
          <a:p>
            <a:pPr lvl="1"/>
            <a:r>
              <a:rPr lang="en-US" dirty="0">
                <a:latin typeface="Candara" panose="020E0502030303020204" pitchFamily="34" charset="0"/>
              </a:rPr>
              <a:t>Statement of net position</a:t>
            </a:r>
          </a:p>
          <a:p>
            <a:pPr lvl="1"/>
            <a:r>
              <a:rPr lang="en-US" dirty="0">
                <a:latin typeface="Candara" panose="020E0502030303020204" pitchFamily="34" charset="0"/>
              </a:rPr>
              <a:t>Statement of activities</a:t>
            </a:r>
          </a:p>
          <a:p>
            <a:r>
              <a:rPr lang="en-US" i="1" dirty="0">
                <a:latin typeface="Candara" panose="020E0502030303020204" pitchFamily="34" charset="0"/>
              </a:rPr>
              <a:t>Primary government</a:t>
            </a:r>
          </a:p>
          <a:p>
            <a:pPr lvl="1"/>
            <a:r>
              <a:rPr lang="en-US" dirty="0">
                <a:latin typeface="Candara" panose="020E0502030303020204" pitchFamily="34" charset="0"/>
              </a:rPr>
              <a:t>State and local government</a:t>
            </a:r>
          </a:p>
          <a:p>
            <a:pPr lvl="1"/>
            <a:r>
              <a:rPr lang="en-US" dirty="0">
                <a:latin typeface="Candara" panose="020E0502030303020204" pitchFamily="34" charset="0"/>
              </a:rPr>
              <a:t>Separate elected body </a:t>
            </a:r>
          </a:p>
          <a:p>
            <a:pPr lvl="1"/>
            <a:r>
              <a:rPr lang="en-US" dirty="0">
                <a:latin typeface="Candara" panose="020E0502030303020204" pitchFamily="34" charset="0"/>
              </a:rPr>
              <a:t>Legally and financially separate from other governments </a:t>
            </a:r>
          </a:p>
          <a:p>
            <a:r>
              <a:rPr lang="en-US" i="1" dirty="0">
                <a:latin typeface="Candara" panose="020E0502030303020204" pitchFamily="34" charset="0"/>
              </a:rPr>
              <a:t>Component units </a:t>
            </a:r>
          </a:p>
          <a:p>
            <a:pPr lvl="1"/>
            <a:r>
              <a:rPr lang="en-US" dirty="0">
                <a:latin typeface="Candara" panose="020E0502030303020204" pitchFamily="34" charset="0"/>
              </a:rPr>
              <a:t>Appointed by the primary government </a:t>
            </a:r>
          </a:p>
          <a:p>
            <a:pPr lvl="1"/>
            <a:r>
              <a:rPr lang="en-US" dirty="0">
                <a:latin typeface="Candara" panose="020E0502030303020204" pitchFamily="34" charset="0"/>
              </a:rPr>
              <a:t>Financial relationship </a:t>
            </a:r>
          </a:p>
          <a:p>
            <a:endParaRPr lang="en-US" dirty="0">
              <a:latin typeface="Candara" panose="020E0502030303020204" pitchFamily="34" charset="0"/>
            </a:endParaRPr>
          </a:p>
        </p:txBody>
      </p:sp>
      <p:sp>
        <p:nvSpPr>
          <p:cNvPr id="5" name="Rectangle 4">
            <a:extLst>
              <a:ext uri="{FF2B5EF4-FFF2-40B4-BE49-F238E27FC236}">
                <a16:creationId xmlns:a16="http://schemas.microsoft.com/office/drawing/2014/main" id="{87F0AE4B-6992-4515-A63E-ACF276D57727}"/>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30F77B2-6C14-4028-B7B5-B090C3DFBE6E}"/>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6170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8407A-188E-5E43-B502-9334C795EACB}"/>
              </a:ext>
            </a:extLst>
          </p:cNvPr>
          <p:cNvSpPr>
            <a:spLocks noGrp="1"/>
          </p:cNvSpPr>
          <p:nvPr>
            <p:ph idx="1"/>
          </p:nvPr>
        </p:nvSpPr>
        <p:spPr>
          <a:xfrm>
            <a:off x="838200" y="1690688"/>
            <a:ext cx="10515600" cy="4486275"/>
          </a:xfrm>
        </p:spPr>
        <p:txBody>
          <a:bodyPr>
            <a:normAutofit fontScale="92500" lnSpcReduction="10000"/>
          </a:bodyPr>
          <a:lstStyle/>
          <a:p>
            <a:pPr marL="0" indent="0">
              <a:buNone/>
            </a:pPr>
            <a:r>
              <a:rPr lang="en-US" u="sng" dirty="0">
                <a:latin typeface="Candara" panose="020E0502030303020204" pitchFamily="34" charset="0"/>
              </a:rPr>
              <a:t>Statement of Net Position</a:t>
            </a:r>
          </a:p>
          <a:p>
            <a:endParaRPr lang="en-US" u="sng" dirty="0">
              <a:latin typeface="Candara" panose="020E0502030303020204" pitchFamily="34" charset="0"/>
            </a:endParaRPr>
          </a:p>
          <a:p>
            <a:endParaRPr lang="en-US" u="sng" dirty="0">
              <a:latin typeface="Candara" panose="020E0502030303020204" pitchFamily="34" charset="0"/>
            </a:endParaRPr>
          </a:p>
          <a:p>
            <a:endParaRPr lang="en-US" u="sng" dirty="0">
              <a:latin typeface="Candara" panose="020E0502030303020204" pitchFamily="34" charset="0"/>
            </a:endParaRPr>
          </a:p>
          <a:p>
            <a:r>
              <a:rPr lang="en-US" dirty="0">
                <a:latin typeface="Candara" panose="020E0502030303020204" pitchFamily="34" charset="0"/>
              </a:rPr>
              <a:t>Helps to emphasize the governmental focus on resources available</a:t>
            </a:r>
          </a:p>
          <a:p>
            <a:endParaRPr lang="en-US" dirty="0">
              <a:latin typeface="Candara" panose="020E0502030303020204" pitchFamily="34" charset="0"/>
            </a:endParaRPr>
          </a:p>
          <a:p>
            <a:pPr marL="0" indent="0">
              <a:buNone/>
            </a:pPr>
            <a:r>
              <a:rPr lang="en-US" i="1" dirty="0">
                <a:latin typeface="Candara" panose="020E0502030303020204" pitchFamily="34" charset="0"/>
              </a:rPr>
              <a:t>Net Position</a:t>
            </a:r>
          </a:p>
          <a:p>
            <a:pPr marL="514350" indent="-514350">
              <a:buFont typeface="+mj-lt"/>
              <a:buAutoNum type="arabicPeriod"/>
            </a:pPr>
            <a:r>
              <a:rPr lang="en-US" u="sng" dirty="0">
                <a:latin typeface="Candara" panose="020E0502030303020204" pitchFamily="34" charset="0"/>
              </a:rPr>
              <a:t>Net investment in capital assets: </a:t>
            </a:r>
            <a:r>
              <a:rPr lang="en-US" dirty="0">
                <a:latin typeface="Candara" panose="020E0502030303020204" pitchFamily="34" charset="0"/>
              </a:rPr>
              <a:t>Adjusted for depreciation</a:t>
            </a:r>
          </a:p>
          <a:p>
            <a:pPr marL="514350" indent="-514350">
              <a:buFont typeface="+mj-lt"/>
              <a:buAutoNum type="arabicPeriod"/>
            </a:pPr>
            <a:r>
              <a:rPr lang="en-US" u="sng" dirty="0">
                <a:latin typeface="Candara" panose="020E0502030303020204" pitchFamily="34" charset="0"/>
              </a:rPr>
              <a:t>Restricted: </a:t>
            </a:r>
            <a:r>
              <a:rPr lang="en-US" dirty="0">
                <a:latin typeface="Candara" panose="020E0502030303020204" pitchFamily="34" charset="0"/>
              </a:rPr>
              <a:t>By creditors, grantors, donors, law, and regulators</a:t>
            </a:r>
          </a:p>
          <a:p>
            <a:pPr marL="514350" indent="-514350">
              <a:buFont typeface="+mj-lt"/>
              <a:buAutoNum type="arabicPeriod"/>
            </a:pPr>
            <a:r>
              <a:rPr lang="en-US" u="sng" dirty="0">
                <a:latin typeface="Candara" panose="020E0502030303020204" pitchFamily="34" charset="0"/>
              </a:rPr>
              <a:t>Unrestricted</a:t>
            </a:r>
          </a:p>
          <a:p>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435792-C98F-2A4F-924D-8A2C4217F2A1}"/>
                  </a:ext>
                </a:extLst>
              </p:cNvPr>
              <p:cNvSpPr txBox="1"/>
              <p:nvPr/>
            </p:nvSpPr>
            <p:spPr>
              <a:xfrm>
                <a:off x="989046" y="2433751"/>
                <a:ext cx="9703835" cy="738664"/>
              </a:xfrm>
              <a:prstGeom prst="rect">
                <a:avLst/>
              </a:prstGeom>
              <a:noFill/>
            </p:spPr>
            <p:txBody>
              <a:bodyPr wrap="square" lIns="0" tIns="0" rIns="0" bIns="0" rtlCol="0">
                <a:spAutoFit/>
              </a:bodyPr>
              <a:lstStyle/>
              <a:p>
                <a:pPr algn="ctr"/>
                <a14:m>
                  <m:oMath xmlns:m="http://schemas.openxmlformats.org/officeDocument/2006/math">
                    <m:r>
                      <a:rPr lang="es-ES" sz="2400" b="0" i="1" smtClean="0">
                        <a:latin typeface="Cambria Math" panose="02040503050406030204" pitchFamily="18" charset="0"/>
                      </a:rPr>
                      <m:t>𝐴𝑠𝑠𝑒𝑡𝑠</m:t>
                    </m:r>
                    <m:r>
                      <a:rPr lang="es-ES" sz="2400" b="0" i="1" smtClean="0">
                        <a:latin typeface="Cambria Math" panose="02040503050406030204" pitchFamily="18" charset="0"/>
                      </a:rPr>
                      <m:t>+</m:t>
                    </m:r>
                    <m:r>
                      <a:rPr lang="es-ES" sz="2400" b="0" i="1" smtClean="0">
                        <a:latin typeface="Cambria Math" panose="02040503050406030204" pitchFamily="18" charset="0"/>
                      </a:rPr>
                      <m:t>𝐷𝑒𝑓𝑒𝑟𝑟𝑒𝑑</m:t>
                    </m:r>
                    <m:r>
                      <a:rPr lang="es-ES" sz="2400" b="0" i="1" smtClean="0">
                        <a:latin typeface="Cambria Math" panose="02040503050406030204" pitchFamily="18" charset="0"/>
                      </a:rPr>
                      <m:t> </m:t>
                    </m:r>
                    <m:r>
                      <a:rPr lang="es-ES" sz="2400" b="0" i="1" smtClean="0">
                        <a:latin typeface="Cambria Math" panose="02040503050406030204" pitchFamily="18" charset="0"/>
                      </a:rPr>
                      <m:t>𝑂𝑢𝑡𝑓𝑙𝑜𝑤𝑠</m:t>
                    </m:r>
                    <m:r>
                      <a:rPr lang="es-ES" sz="2400" b="0" i="1" smtClean="0">
                        <a:latin typeface="Cambria Math" panose="02040503050406030204" pitchFamily="18" charset="0"/>
                      </a:rPr>
                      <m:t> </m:t>
                    </m:r>
                    <m:r>
                      <a:rPr lang="es-ES" sz="2400" b="0" i="1" smtClean="0">
                        <a:latin typeface="Cambria Math" panose="02040503050406030204" pitchFamily="18" charset="0"/>
                      </a:rPr>
                      <m:t>𝑜𝑓</m:t>
                    </m:r>
                    <m:r>
                      <a:rPr lang="es-ES" sz="2400" b="0" i="1" smtClean="0">
                        <a:latin typeface="Cambria Math" panose="02040503050406030204" pitchFamily="18" charset="0"/>
                      </a:rPr>
                      <m:t> </m:t>
                    </m:r>
                    <m:r>
                      <a:rPr lang="es-ES" sz="2400" b="0" i="1" smtClean="0">
                        <a:latin typeface="Cambria Math" panose="02040503050406030204" pitchFamily="18" charset="0"/>
                      </a:rPr>
                      <m:t>𝑅𝑒𝑠𝑜𝑢𝑟𝑐𝑒𝑠</m:t>
                    </m:r>
                  </m:oMath>
                </a14:m>
                <a:r>
                  <a:rPr lang="es-ES" sz="2400" b="0"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𝐿𝑖𝑎𝑏𝑖𝑙𝑖𝑡𝑖𝑒𝑠</m:t>
                      </m:r>
                      <m:r>
                        <a:rPr lang="es-ES" sz="2400" b="0" i="1" smtClean="0">
                          <a:latin typeface="Cambria Math" panose="02040503050406030204" pitchFamily="18" charset="0"/>
                        </a:rPr>
                        <m:t>+</m:t>
                      </m:r>
                      <m:r>
                        <a:rPr lang="es-ES" sz="2400" b="0" i="1" smtClean="0">
                          <a:latin typeface="Cambria Math" panose="02040503050406030204" pitchFamily="18" charset="0"/>
                        </a:rPr>
                        <m:t>𝐷𝑒𝑓𝑒𝑟𝑟𝑒𝑑</m:t>
                      </m:r>
                      <m:r>
                        <a:rPr lang="es-ES" sz="2400" b="0" i="1" smtClean="0">
                          <a:latin typeface="Cambria Math" panose="02040503050406030204" pitchFamily="18" charset="0"/>
                        </a:rPr>
                        <m:t> </m:t>
                      </m:r>
                      <m:r>
                        <a:rPr lang="es-ES" sz="2400" b="0" i="1" smtClean="0">
                          <a:latin typeface="Cambria Math" panose="02040503050406030204" pitchFamily="18" charset="0"/>
                        </a:rPr>
                        <m:t>𝐼𝑛𝑓𝑙𝑜𝑤𝑠</m:t>
                      </m:r>
                      <m:r>
                        <a:rPr lang="es-ES" sz="2400" b="0" i="1" smtClean="0">
                          <a:latin typeface="Cambria Math" panose="02040503050406030204" pitchFamily="18" charset="0"/>
                        </a:rPr>
                        <m:t> </m:t>
                      </m:r>
                      <m:r>
                        <a:rPr lang="es-ES" sz="2400" b="0" i="1" smtClean="0">
                          <a:latin typeface="Cambria Math" panose="02040503050406030204" pitchFamily="18" charset="0"/>
                        </a:rPr>
                        <m:t>𝑜𝑓</m:t>
                      </m:r>
                      <m:r>
                        <a:rPr lang="es-ES" sz="2400" b="0" i="1" smtClean="0">
                          <a:latin typeface="Cambria Math" panose="02040503050406030204" pitchFamily="18" charset="0"/>
                        </a:rPr>
                        <m:t> </m:t>
                      </m:r>
                      <m:r>
                        <a:rPr lang="es-ES" sz="2400" b="0" i="1" smtClean="0">
                          <a:latin typeface="Cambria Math" panose="02040503050406030204" pitchFamily="18" charset="0"/>
                        </a:rPr>
                        <m:t>𝑅𝑒𝑠𝑜𝑢𝑟𝑐𝑒𝑠</m:t>
                      </m:r>
                      <m:r>
                        <a:rPr lang="es-ES" sz="2400" i="1">
                          <a:latin typeface="Cambria Math" panose="02040503050406030204" pitchFamily="18" charset="0"/>
                        </a:rPr>
                        <m:t>+</m:t>
                      </m:r>
                      <m:r>
                        <a:rPr lang="es-ES" sz="2400" b="0" i="1" smtClean="0">
                          <a:latin typeface="Cambria Math" panose="02040503050406030204" pitchFamily="18" charset="0"/>
                        </a:rPr>
                        <m:t> </m:t>
                      </m:r>
                      <m:r>
                        <a:rPr lang="es-ES" sz="2400" b="1" i="1" smtClean="0">
                          <a:latin typeface="Cambria Math" panose="02040503050406030204" pitchFamily="18" charset="0"/>
                        </a:rPr>
                        <m:t>𝑵𝒆𝒕</m:t>
                      </m:r>
                      <m:r>
                        <a:rPr lang="es-ES" sz="2400" b="1" i="1" smtClean="0">
                          <a:latin typeface="Cambria Math" panose="02040503050406030204" pitchFamily="18" charset="0"/>
                        </a:rPr>
                        <m:t> </m:t>
                      </m:r>
                      <m:r>
                        <a:rPr lang="es-ES" sz="2400" b="1" i="1" smtClean="0">
                          <a:latin typeface="Cambria Math" panose="02040503050406030204" pitchFamily="18" charset="0"/>
                        </a:rPr>
                        <m:t>𝑷𝒐𝒔𝒊𝒕𝒊𝒐𝒏</m:t>
                      </m:r>
                    </m:oMath>
                  </m:oMathPara>
                </a14:m>
                <a:endParaRPr lang="en-US" sz="2400" b="1" dirty="0"/>
              </a:p>
            </p:txBody>
          </p:sp>
        </mc:Choice>
        <mc:Fallback xmlns="">
          <p:sp>
            <p:nvSpPr>
              <p:cNvPr id="4" name="TextBox 3">
                <a:extLst>
                  <a:ext uri="{FF2B5EF4-FFF2-40B4-BE49-F238E27FC236}">
                    <a16:creationId xmlns:a16="http://schemas.microsoft.com/office/drawing/2014/main" id="{A4435792-C98F-2A4F-924D-8A2C4217F2A1}"/>
                  </a:ext>
                </a:extLst>
              </p:cNvPr>
              <p:cNvSpPr txBox="1">
                <a:spLocks noRot="1" noChangeAspect="1" noMove="1" noResize="1" noEditPoints="1" noAdjustHandles="1" noChangeArrowheads="1" noChangeShapeType="1" noTextEdit="1"/>
              </p:cNvSpPr>
              <p:nvPr/>
            </p:nvSpPr>
            <p:spPr>
              <a:xfrm>
                <a:off x="989046" y="2433751"/>
                <a:ext cx="9703835" cy="738664"/>
              </a:xfrm>
              <a:prstGeom prst="rect">
                <a:avLst/>
              </a:prstGeom>
              <a:blipFill>
                <a:blip r:embed="rId3"/>
                <a:stretch>
                  <a:fillRect t="-13793" b="-1724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EB90029-716F-42C4-8301-2266D14858EF}"/>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653A6F5-EF59-428A-A6EE-CD25E3086417}"/>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199487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A647AE-B45A-3545-972A-D851B65ABDFB}"/>
              </a:ext>
            </a:extLst>
          </p:cNvPr>
          <p:cNvPicPr>
            <a:picLocks noChangeAspect="1"/>
          </p:cNvPicPr>
          <p:nvPr/>
        </p:nvPicPr>
        <p:blipFill>
          <a:blip r:embed="rId3"/>
          <a:stretch>
            <a:fillRect/>
          </a:stretch>
        </p:blipFill>
        <p:spPr>
          <a:xfrm>
            <a:off x="1831893" y="0"/>
            <a:ext cx="8528214" cy="6858000"/>
          </a:xfrm>
          <a:prstGeom prst="rect">
            <a:avLst/>
          </a:prstGeom>
        </p:spPr>
      </p:pic>
    </p:spTree>
    <p:extLst>
      <p:ext uri="{BB962C8B-B14F-4D97-AF65-F5344CB8AC3E}">
        <p14:creationId xmlns:p14="http://schemas.microsoft.com/office/powerpoint/2010/main" val="967449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DD3893-F39A-F24F-879E-57E7CD9B57DC}"/>
              </a:ext>
            </a:extLst>
          </p:cNvPr>
          <p:cNvPicPr>
            <a:picLocks noChangeAspect="1"/>
          </p:cNvPicPr>
          <p:nvPr/>
        </p:nvPicPr>
        <p:blipFill>
          <a:blip r:embed="rId3"/>
          <a:stretch>
            <a:fillRect/>
          </a:stretch>
        </p:blipFill>
        <p:spPr>
          <a:xfrm>
            <a:off x="2699197" y="0"/>
            <a:ext cx="6793606" cy="6858000"/>
          </a:xfrm>
          <a:prstGeom prst="rect">
            <a:avLst/>
          </a:prstGeom>
        </p:spPr>
      </p:pic>
      <p:sp>
        <p:nvSpPr>
          <p:cNvPr id="6" name="Right Arrow 5">
            <a:extLst>
              <a:ext uri="{FF2B5EF4-FFF2-40B4-BE49-F238E27FC236}">
                <a16:creationId xmlns:a16="http://schemas.microsoft.com/office/drawing/2014/main" id="{95E6B021-2540-E44A-8FBB-3F1ADE95E253}"/>
              </a:ext>
            </a:extLst>
          </p:cNvPr>
          <p:cNvSpPr/>
          <p:nvPr/>
        </p:nvSpPr>
        <p:spPr>
          <a:xfrm>
            <a:off x="1904983" y="541078"/>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 name="Right Arrow 6">
            <a:extLst>
              <a:ext uri="{FF2B5EF4-FFF2-40B4-BE49-F238E27FC236}">
                <a16:creationId xmlns:a16="http://schemas.microsoft.com/office/drawing/2014/main" id="{D94267F1-D4D9-994B-8BFD-9420DB03BB16}"/>
              </a:ext>
            </a:extLst>
          </p:cNvPr>
          <p:cNvSpPr/>
          <p:nvPr/>
        </p:nvSpPr>
        <p:spPr>
          <a:xfrm>
            <a:off x="1904982" y="2799183"/>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8" name="Right Arrow 7">
            <a:extLst>
              <a:ext uri="{FF2B5EF4-FFF2-40B4-BE49-F238E27FC236}">
                <a16:creationId xmlns:a16="http://schemas.microsoft.com/office/drawing/2014/main" id="{181B4ED1-0484-D848-8B51-92C70B679169}"/>
              </a:ext>
            </a:extLst>
          </p:cNvPr>
          <p:cNvSpPr/>
          <p:nvPr/>
        </p:nvSpPr>
        <p:spPr>
          <a:xfrm>
            <a:off x="1904982" y="3498982"/>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ight Arrow 8">
            <a:extLst>
              <a:ext uri="{FF2B5EF4-FFF2-40B4-BE49-F238E27FC236}">
                <a16:creationId xmlns:a16="http://schemas.microsoft.com/office/drawing/2014/main" id="{2CDABFD4-CFCD-B645-A206-EB2E66873792}"/>
              </a:ext>
            </a:extLst>
          </p:cNvPr>
          <p:cNvSpPr/>
          <p:nvPr/>
        </p:nvSpPr>
        <p:spPr>
          <a:xfrm>
            <a:off x="1904982" y="6097604"/>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extLst>
      <p:ext uri="{BB962C8B-B14F-4D97-AF65-F5344CB8AC3E}">
        <p14:creationId xmlns:p14="http://schemas.microsoft.com/office/powerpoint/2010/main" val="38683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A5221-0D6A-EC4B-AE29-4273FA36557B}"/>
              </a:ext>
            </a:extLst>
          </p:cNvPr>
          <p:cNvPicPr>
            <a:picLocks noChangeAspect="1"/>
          </p:cNvPicPr>
          <p:nvPr/>
        </p:nvPicPr>
        <p:blipFill>
          <a:blip r:embed="rId2"/>
          <a:stretch>
            <a:fillRect/>
          </a:stretch>
        </p:blipFill>
        <p:spPr>
          <a:xfrm>
            <a:off x="2032000" y="2114550"/>
            <a:ext cx="8128000" cy="2628900"/>
          </a:xfrm>
          <a:prstGeom prst="rect">
            <a:avLst/>
          </a:prstGeom>
        </p:spPr>
      </p:pic>
      <p:pic>
        <p:nvPicPr>
          <p:cNvPr id="5" name="Picture 4">
            <a:extLst>
              <a:ext uri="{FF2B5EF4-FFF2-40B4-BE49-F238E27FC236}">
                <a16:creationId xmlns:a16="http://schemas.microsoft.com/office/drawing/2014/main" id="{CD9C4A1F-B7C7-A045-969A-62BDF126E598}"/>
              </a:ext>
            </a:extLst>
          </p:cNvPr>
          <p:cNvPicPr>
            <a:picLocks noChangeAspect="1"/>
          </p:cNvPicPr>
          <p:nvPr/>
        </p:nvPicPr>
        <p:blipFill>
          <a:blip r:embed="rId3"/>
          <a:stretch>
            <a:fillRect/>
          </a:stretch>
        </p:blipFill>
        <p:spPr>
          <a:xfrm>
            <a:off x="2171700" y="742950"/>
            <a:ext cx="7988300" cy="1371600"/>
          </a:xfrm>
          <a:prstGeom prst="rect">
            <a:avLst/>
          </a:prstGeom>
        </p:spPr>
      </p:pic>
      <p:sp>
        <p:nvSpPr>
          <p:cNvPr id="6" name="Right Arrow 5">
            <a:extLst>
              <a:ext uri="{FF2B5EF4-FFF2-40B4-BE49-F238E27FC236}">
                <a16:creationId xmlns:a16="http://schemas.microsoft.com/office/drawing/2014/main" id="{7F9B3A2A-5904-9347-B468-BEA1E45C4053}"/>
              </a:ext>
            </a:extLst>
          </p:cNvPr>
          <p:cNvSpPr/>
          <p:nvPr/>
        </p:nvSpPr>
        <p:spPr>
          <a:xfrm>
            <a:off x="1472155" y="2256810"/>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 name="Right Arrow 6">
            <a:extLst>
              <a:ext uri="{FF2B5EF4-FFF2-40B4-BE49-F238E27FC236}">
                <a16:creationId xmlns:a16="http://schemas.microsoft.com/office/drawing/2014/main" id="{1EF2FDAF-5F44-1E4E-B9D7-6876410870C5}"/>
              </a:ext>
            </a:extLst>
          </p:cNvPr>
          <p:cNvSpPr/>
          <p:nvPr/>
        </p:nvSpPr>
        <p:spPr>
          <a:xfrm>
            <a:off x="1436379" y="2671665"/>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8" name="Right Arrow 7">
            <a:extLst>
              <a:ext uri="{FF2B5EF4-FFF2-40B4-BE49-F238E27FC236}">
                <a16:creationId xmlns:a16="http://schemas.microsoft.com/office/drawing/2014/main" id="{BF9588E4-1B61-A643-97B7-5CCE155FA94D}"/>
              </a:ext>
            </a:extLst>
          </p:cNvPr>
          <p:cNvSpPr/>
          <p:nvPr/>
        </p:nvSpPr>
        <p:spPr>
          <a:xfrm>
            <a:off x="1436378" y="4076927"/>
            <a:ext cx="524069" cy="27991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extLst>
      <p:ext uri="{BB962C8B-B14F-4D97-AF65-F5344CB8AC3E}">
        <p14:creationId xmlns:p14="http://schemas.microsoft.com/office/powerpoint/2010/main" val="234354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C0063-AF61-D048-9440-D2F9A5BDDCAE}"/>
              </a:ext>
            </a:extLst>
          </p:cNvPr>
          <p:cNvSpPr>
            <a:spLocks noGrp="1"/>
          </p:cNvSpPr>
          <p:nvPr>
            <p:ph idx="1"/>
          </p:nvPr>
        </p:nvSpPr>
        <p:spPr/>
        <p:txBody>
          <a:bodyPr>
            <a:normAutofit lnSpcReduction="10000"/>
          </a:bodyPr>
          <a:lstStyle/>
          <a:p>
            <a:pPr marL="0" indent="0">
              <a:buNone/>
            </a:pPr>
            <a:r>
              <a:rPr lang="en-US" u="sng" dirty="0">
                <a:latin typeface="Candara" panose="020E0502030303020204" pitchFamily="34" charset="0"/>
              </a:rPr>
              <a:t>Statement of Activities</a:t>
            </a:r>
          </a:p>
          <a:p>
            <a:r>
              <a:rPr lang="en-US" dirty="0">
                <a:latin typeface="Candara" panose="020E0502030303020204" pitchFamily="34" charset="0"/>
              </a:rPr>
              <a:t>Revenues and expenses of the government</a:t>
            </a:r>
          </a:p>
          <a:p>
            <a:r>
              <a:rPr lang="en-US" dirty="0">
                <a:latin typeface="Candara" panose="020E0502030303020204" pitchFamily="34" charset="0"/>
              </a:rPr>
              <a:t>Expenses: By function or program </a:t>
            </a:r>
          </a:p>
          <a:p>
            <a:pPr lvl="1"/>
            <a:r>
              <a:rPr lang="en-US" b="1" dirty="0">
                <a:latin typeface="Candara" panose="020E0502030303020204" pitchFamily="34" charset="0"/>
              </a:rPr>
              <a:t>Functions</a:t>
            </a:r>
            <a:r>
              <a:rPr lang="en-US" dirty="0">
                <a:latin typeface="Candara" panose="020E0502030303020204" pitchFamily="34" charset="0"/>
              </a:rPr>
              <a:t>: Primary governments and component units</a:t>
            </a:r>
          </a:p>
          <a:p>
            <a:pPr lvl="2"/>
            <a:r>
              <a:rPr lang="en-US" sz="2400" u="sng" dirty="0">
                <a:latin typeface="Candara" panose="020E0502030303020204" pitchFamily="34" charset="0"/>
              </a:rPr>
              <a:t>Primary governments: </a:t>
            </a:r>
            <a:r>
              <a:rPr lang="en-US" sz="2400" dirty="0">
                <a:latin typeface="Candara" panose="020E0502030303020204" pitchFamily="34" charset="0"/>
              </a:rPr>
              <a:t>Governmental activity and business-type activity</a:t>
            </a:r>
          </a:p>
          <a:p>
            <a:pPr lvl="2"/>
            <a:endParaRPr lang="en-US" sz="2400" dirty="0">
              <a:latin typeface="Candara" panose="020E0502030303020204" pitchFamily="34" charset="0"/>
            </a:endParaRPr>
          </a:p>
          <a:p>
            <a:r>
              <a:rPr lang="en-US" dirty="0">
                <a:latin typeface="Candara" panose="020E0502030303020204" pitchFamily="34" charset="0"/>
              </a:rPr>
              <a:t>Shows details of:</a:t>
            </a:r>
          </a:p>
          <a:p>
            <a:pPr lvl="1"/>
            <a:r>
              <a:rPr lang="en-US" sz="2800" dirty="0">
                <a:latin typeface="Candara" panose="020E0502030303020204" pitchFamily="34" charset="0"/>
              </a:rPr>
              <a:t>Expenses</a:t>
            </a:r>
          </a:p>
          <a:p>
            <a:pPr lvl="1"/>
            <a:r>
              <a:rPr lang="en-US" sz="2800" dirty="0">
                <a:latin typeface="Candara" panose="020E0502030303020204" pitchFamily="34" charset="0"/>
              </a:rPr>
              <a:t>Dedicated revenues</a:t>
            </a:r>
          </a:p>
          <a:p>
            <a:pPr marL="457200" lvl="1" indent="0">
              <a:buNone/>
            </a:pPr>
            <a:r>
              <a:rPr lang="en-US" sz="2800" dirty="0">
                <a:latin typeface="Candara" panose="020E0502030303020204" pitchFamily="34" charset="0"/>
              </a:rPr>
              <a:t>= Net Expenses or revenues  </a:t>
            </a:r>
          </a:p>
          <a:p>
            <a:pPr lvl="2"/>
            <a:endParaRPr lang="en-US" sz="2400" dirty="0">
              <a:latin typeface="Candara" panose="020E0502030303020204" pitchFamily="34" charset="0"/>
            </a:endParaRPr>
          </a:p>
        </p:txBody>
      </p:sp>
      <p:sp>
        <p:nvSpPr>
          <p:cNvPr id="6" name="Rectangle 5">
            <a:extLst>
              <a:ext uri="{FF2B5EF4-FFF2-40B4-BE49-F238E27FC236}">
                <a16:creationId xmlns:a16="http://schemas.microsoft.com/office/drawing/2014/main" id="{446C0673-C8C2-4F91-B108-48CC288D235C}"/>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6028E75-0A8C-481F-B801-736F7D571E67}"/>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301200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7D00C-490D-8F47-9DD6-8722F16DD3E6}"/>
              </a:ext>
            </a:extLst>
          </p:cNvPr>
          <p:cNvSpPr>
            <a:spLocks noGrp="1"/>
          </p:cNvSpPr>
          <p:nvPr>
            <p:ph idx="1"/>
          </p:nvPr>
        </p:nvSpPr>
        <p:spPr>
          <a:xfrm>
            <a:off x="838200" y="1690688"/>
            <a:ext cx="10515600" cy="4654128"/>
          </a:xfrm>
        </p:spPr>
        <p:txBody>
          <a:bodyPr>
            <a:normAutofit/>
          </a:bodyPr>
          <a:lstStyle/>
          <a:p>
            <a:r>
              <a:rPr lang="en-US" dirty="0">
                <a:latin typeface="Candara" panose="020E0502030303020204" pitchFamily="34" charset="0"/>
              </a:rPr>
              <a:t>Used by non-profit organizations and governmental organizations</a:t>
            </a:r>
          </a:p>
          <a:p>
            <a:r>
              <a:rPr lang="en-US" dirty="0">
                <a:latin typeface="Candara" panose="020E0502030303020204" pitchFamily="34" charset="0"/>
              </a:rPr>
              <a:t>Divides accounting records into separate sub-entities</a:t>
            </a:r>
          </a:p>
          <a:p>
            <a:r>
              <a:rPr lang="en-US" dirty="0">
                <a:latin typeface="Candara" panose="020E0502030303020204" pitchFamily="34" charset="0"/>
              </a:rPr>
              <a:t>Three classes of funds for govt. orgs</a:t>
            </a:r>
          </a:p>
          <a:p>
            <a:pPr marL="514350" indent="-514350">
              <a:buFont typeface="+mj-lt"/>
              <a:buAutoNum type="arabicPeriod"/>
            </a:pPr>
            <a:r>
              <a:rPr lang="en-US" b="1" dirty="0">
                <a:latin typeface="Candara" panose="020E0502030303020204" pitchFamily="34" charset="0"/>
              </a:rPr>
              <a:t>Governmental funds</a:t>
            </a:r>
          </a:p>
          <a:p>
            <a:pPr lvl="1"/>
            <a:r>
              <a:rPr lang="en-US" dirty="0">
                <a:latin typeface="Candara" panose="020E0502030303020204" pitchFamily="34" charset="0"/>
              </a:rPr>
              <a:t>Operating activities of the government → Modified-accrual </a:t>
            </a:r>
          </a:p>
          <a:p>
            <a:pPr marL="514350" indent="-514350">
              <a:buFont typeface="+mj-lt"/>
              <a:buAutoNum type="arabicPeriod"/>
            </a:pPr>
            <a:r>
              <a:rPr lang="en-US" b="1" dirty="0">
                <a:latin typeface="Candara" panose="020E0502030303020204" pitchFamily="34" charset="0"/>
              </a:rPr>
              <a:t>Proprietary funds</a:t>
            </a:r>
          </a:p>
          <a:p>
            <a:pPr lvl="1"/>
            <a:r>
              <a:rPr lang="en-US" dirty="0">
                <a:latin typeface="Candara" panose="020E0502030303020204" pitchFamily="34" charset="0"/>
              </a:rPr>
              <a:t>Activities that are run on a business-like basis → Accrual</a:t>
            </a:r>
            <a:endParaRPr lang="en-US" b="1" dirty="0">
              <a:latin typeface="Candara" panose="020E0502030303020204" pitchFamily="34" charset="0"/>
            </a:endParaRPr>
          </a:p>
          <a:p>
            <a:pPr marL="514350" indent="-514350">
              <a:buFont typeface="+mj-lt"/>
              <a:buAutoNum type="arabicPeriod"/>
            </a:pPr>
            <a:r>
              <a:rPr lang="en-US" b="1" dirty="0">
                <a:latin typeface="Candara" panose="020E0502030303020204" pitchFamily="34" charset="0"/>
              </a:rPr>
              <a:t>Fiduciary funds</a:t>
            </a:r>
          </a:p>
          <a:p>
            <a:pPr lvl="1"/>
            <a:r>
              <a:rPr lang="en-US" altLang="en-US" dirty="0">
                <a:latin typeface="Candara" panose="020E0502030303020204" pitchFamily="34" charset="0"/>
              </a:rPr>
              <a:t>Government's activities as trustee and agent </a:t>
            </a:r>
            <a:r>
              <a:rPr lang="en-US" dirty="0">
                <a:latin typeface="Candara" panose="020E0502030303020204" pitchFamily="34" charset="0"/>
              </a:rPr>
              <a:t>→ Accrual</a:t>
            </a:r>
            <a:endParaRPr lang="en-US" b="1" dirty="0">
              <a:latin typeface="Candara" panose="020E0502030303020204" pitchFamily="34" charset="0"/>
            </a:endParaRPr>
          </a:p>
        </p:txBody>
      </p:sp>
      <p:sp>
        <p:nvSpPr>
          <p:cNvPr id="5" name="Rectangle 4">
            <a:extLst>
              <a:ext uri="{FF2B5EF4-FFF2-40B4-BE49-F238E27FC236}">
                <a16:creationId xmlns:a16="http://schemas.microsoft.com/office/drawing/2014/main" id="{83BD7BBA-1BC8-4250-80BD-E2E96213CD3F}"/>
              </a:ext>
            </a:extLst>
          </p:cNvPr>
          <p:cNvSpPr/>
          <p:nvPr/>
        </p:nvSpPr>
        <p:spPr>
          <a:xfrm>
            <a:off x="0" y="-1481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14E7807-F1D0-407D-B3D8-09EC5E5D6EF6}"/>
              </a:ext>
            </a:extLst>
          </p:cNvPr>
          <p:cNvSpPr txBox="1">
            <a:spLocks/>
          </p:cNvSpPr>
          <p:nvPr/>
        </p:nvSpPr>
        <p:spPr>
          <a:xfrm>
            <a:off x="838200" y="-453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Fund Accounting</a:t>
            </a:r>
          </a:p>
        </p:txBody>
      </p:sp>
    </p:spTree>
    <p:extLst>
      <p:ext uri="{BB962C8B-B14F-4D97-AF65-F5344CB8AC3E}">
        <p14:creationId xmlns:p14="http://schemas.microsoft.com/office/powerpoint/2010/main" val="74088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17F3E-800A-454B-A4AC-C29E10FC81F3}"/>
              </a:ext>
            </a:extLst>
          </p:cNvPr>
          <p:cNvSpPr>
            <a:spLocks noGrp="1"/>
          </p:cNvSpPr>
          <p:nvPr>
            <p:ph idx="1"/>
          </p:nvPr>
        </p:nvSpPr>
        <p:spPr>
          <a:xfrm>
            <a:off x="146180" y="1508384"/>
            <a:ext cx="3677816" cy="2074571"/>
          </a:xfrm>
        </p:spPr>
        <p:txBody>
          <a:bodyPr>
            <a:normAutofit lnSpcReduction="10000"/>
          </a:bodyPr>
          <a:lstStyle/>
          <a:p>
            <a:r>
              <a:rPr lang="en-US" sz="2400" dirty="0">
                <a:latin typeface="Candara" panose="020E0502030303020204" pitchFamily="34" charset="0"/>
              </a:rPr>
              <a:t>Taxes</a:t>
            </a:r>
          </a:p>
          <a:p>
            <a:r>
              <a:rPr lang="en-US" sz="2400" dirty="0">
                <a:latin typeface="Candara" panose="020E0502030303020204" pitchFamily="34" charset="0"/>
              </a:rPr>
              <a:t>User Fees</a:t>
            </a:r>
          </a:p>
          <a:p>
            <a:r>
              <a:rPr lang="en-US" sz="2400" dirty="0">
                <a:latin typeface="Candara" panose="020E0502030303020204" pitchFamily="34" charset="0"/>
              </a:rPr>
              <a:t>Intergovernmental grants</a:t>
            </a:r>
          </a:p>
          <a:p>
            <a:r>
              <a:rPr lang="en-US" sz="2400" dirty="0">
                <a:latin typeface="Candara" panose="020E0502030303020204" pitchFamily="34" charset="0"/>
              </a:rPr>
              <a:t>Earnings on investments</a:t>
            </a:r>
          </a:p>
        </p:txBody>
      </p:sp>
      <p:pic>
        <p:nvPicPr>
          <p:cNvPr id="4" name="Picture 3">
            <a:extLst>
              <a:ext uri="{FF2B5EF4-FFF2-40B4-BE49-F238E27FC236}">
                <a16:creationId xmlns:a16="http://schemas.microsoft.com/office/drawing/2014/main" id="{BB963D1B-F9BE-6746-8D30-3B6695C3BF66}"/>
              </a:ext>
            </a:extLst>
          </p:cNvPr>
          <p:cNvPicPr>
            <a:picLocks noChangeAspect="1"/>
          </p:cNvPicPr>
          <p:nvPr/>
        </p:nvPicPr>
        <p:blipFill>
          <a:blip r:embed="rId3"/>
          <a:stretch>
            <a:fillRect/>
          </a:stretch>
        </p:blipFill>
        <p:spPr>
          <a:xfrm>
            <a:off x="4306930" y="0"/>
            <a:ext cx="6563936" cy="6858000"/>
          </a:xfrm>
          <a:prstGeom prst="rect">
            <a:avLst/>
          </a:prstGeom>
        </p:spPr>
      </p:pic>
      <p:sp>
        <p:nvSpPr>
          <p:cNvPr id="6" name="Left Brace 5">
            <a:extLst>
              <a:ext uri="{FF2B5EF4-FFF2-40B4-BE49-F238E27FC236}">
                <a16:creationId xmlns:a16="http://schemas.microsoft.com/office/drawing/2014/main" id="{42290FCE-DE00-CC46-8CD9-CD2D94DDE80F}"/>
              </a:ext>
            </a:extLst>
          </p:cNvPr>
          <p:cNvSpPr/>
          <p:nvPr/>
        </p:nvSpPr>
        <p:spPr>
          <a:xfrm>
            <a:off x="3823996" y="1508384"/>
            <a:ext cx="482934" cy="231716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76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25DA41-2B60-A64A-B7B9-DD38BC0EA171}"/>
              </a:ext>
            </a:extLst>
          </p:cNvPr>
          <p:cNvPicPr>
            <a:picLocks noChangeAspect="1"/>
          </p:cNvPicPr>
          <p:nvPr/>
        </p:nvPicPr>
        <p:blipFill>
          <a:blip r:embed="rId2"/>
          <a:stretch>
            <a:fillRect/>
          </a:stretch>
        </p:blipFill>
        <p:spPr>
          <a:xfrm>
            <a:off x="1299882" y="0"/>
            <a:ext cx="9592235" cy="6858000"/>
          </a:xfrm>
          <a:prstGeom prst="rect">
            <a:avLst/>
          </a:prstGeom>
        </p:spPr>
      </p:pic>
      <p:sp>
        <p:nvSpPr>
          <p:cNvPr id="5" name="TextBox 4">
            <a:extLst>
              <a:ext uri="{FF2B5EF4-FFF2-40B4-BE49-F238E27FC236}">
                <a16:creationId xmlns:a16="http://schemas.microsoft.com/office/drawing/2014/main" id="{B70167D7-040B-5C40-93E3-457CAC93FBA9}"/>
              </a:ext>
            </a:extLst>
          </p:cNvPr>
          <p:cNvSpPr txBox="1"/>
          <p:nvPr/>
        </p:nvSpPr>
        <p:spPr>
          <a:xfrm>
            <a:off x="0" y="855482"/>
            <a:ext cx="1791477" cy="707886"/>
          </a:xfrm>
          <a:prstGeom prst="rect">
            <a:avLst/>
          </a:prstGeom>
          <a:noFill/>
        </p:spPr>
        <p:txBody>
          <a:bodyPr wrap="square" rtlCol="0">
            <a:spAutoFit/>
          </a:bodyPr>
          <a:lstStyle/>
          <a:p>
            <a:r>
              <a:rPr lang="en-US" sz="2000" b="1" dirty="0">
                <a:solidFill>
                  <a:srgbClr val="C00000"/>
                </a:solidFill>
                <a:latin typeface="Candara" panose="020E0502030303020204" pitchFamily="34" charset="0"/>
              </a:rPr>
              <a:t>Line Item</a:t>
            </a:r>
          </a:p>
          <a:p>
            <a:r>
              <a:rPr lang="en-US" sz="2000" b="1" dirty="0">
                <a:solidFill>
                  <a:srgbClr val="C00000"/>
                </a:solidFill>
                <a:latin typeface="Candara" panose="020E0502030303020204" pitchFamily="34" charset="0"/>
              </a:rPr>
              <a:t>Functions</a:t>
            </a:r>
          </a:p>
        </p:txBody>
      </p:sp>
      <p:sp>
        <p:nvSpPr>
          <p:cNvPr id="7" name="TextBox 6">
            <a:extLst>
              <a:ext uri="{FF2B5EF4-FFF2-40B4-BE49-F238E27FC236}">
                <a16:creationId xmlns:a16="http://schemas.microsoft.com/office/drawing/2014/main" id="{FCAAE402-3B85-5E4B-B58D-65D80E261870}"/>
              </a:ext>
            </a:extLst>
          </p:cNvPr>
          <p:cNvSpPr txBox="1"/>
          <p:nvPr/>
        </p:nvSpPr>
        <p:spPr>
          <a:xfrm>
            <a:off x="1299882" y="202339"/>
            <a:ext cx="2724538" cy="400110"/>
          </a:xfrm>
          <a:prstGeom prst="rect">
            <a:avLst/>
          </a:prstGeom>
          <a:noFill/>
        </p:spPr>
        <p:txBody>
          <a:bodyPr wrap="square" rtlCol="0">
            <a:spAutoFit/>
          </a:bodyPr>
          <a:lstStyle/>
          <a:p>
            <a:r>
              <a:rPr lang="en-US" sz="2000" b="1" dirty="0">
                <a:solidFill>
                  <a:srgbClr val="C00000"/>
                </a:solidFill>
                <a:latin typeface="Candara" panose="020E0502030303020204" pitchFamily="34" charset="0"/>
              </a:rPr>
              <a:t>Expenses by Function</a:t>
            </a:r>
          </a:p>
        </p:txBody>
      </p:sp>
      <p:sp>
        <p:nvSpPr>
          <p:cNvPr id="8" name="TextBox 7">
            <a:extLst>
              <a:ext uri="{FF2B5EF4-FFF2-40B4-BE49-F238E27FC236}">
                <a16:creationId xmlns:a16="http://schemas.microsoft.com/office/drawing/2014/main" id="{B8738F41-7D36-6642-A324-3D55E9CCC2FA}"/>
              </a:ext>
            </a:extLst>
          </p:cNvPr>
          <p:cNvSpPr txBox="1"/>
          <p:nvPr/>
        </p:nvSpPr>
        <p:spPr>
          <a:xfrm>
            <a:off x="628078" y="4205637"/>
            <a:ext cx="3396342" cy="1323439"/>
          </a:xfrm>
          <a:prstGeom prst="rect">
            <a:avLst/>
          </a:prstGeom>
          <a:noFill/>
        </p:spPr>
        <p:txBody>
          <a:bodyPr wrap="square" rtlCol="0">
            <a:spAutoFit/>
          </a:bodyPr>
          <a:lstStyle/>
          <a:p>
            <a:pPr>
              <a:spcBef>
                <a:spcPct val="0"/>
              </a:spcBef>
              <a:buClr>
                <a:srgbClr val="808080"/>
              </a:buClr>
              <a:buSzPct val="90000"/>
              <a:buFont typeface="Monotype Sorts" pitchFamily="2" charset="2"/>
              <a:buNone/>
            </a:pPr>
            <a:r>
              <a:rPr lang="en-US" altLang="en-US" sz="2000" b="1" dirty="0">
                <a:solidFill>
                  <a:srgbClr val="C00000"/>
                </a:solidFill>
                <a:latin typeface="Candara" panose="020E0502030303020204" pitchFamily="34" charset="0"/>
              </a:rPr>
              <a:t>General Revenues, Unrestricted Contributions, Transfers &amp;</a:t>
            </a:r>
          </a:p>
          <a:p>
            <a:pPr>
              <a:spcBef>
                <a:spcPct val="0"/>
              </a:spcBef>
              <a:buClr>
                <a:srgbClr val="808080"/>
              </a:buClr>
              <a:buSzPct val="90000"/>
              <a:buFont typeface="Monotype Sorts" pitchFamily="2" charset="2"/>
              <a:buNone/>
            </a:pPr>
            <a:r>
              <a:rPr lang="en-US" altLang="en-US" sz="2000" b="1" dirty="0">
                <a:solidFill>
                  <a:srgbClr val="C00000"/>
                </a:solidFill>
                <a:latin typeface="Candara" panose="020E0502030303020204" pitchFamily="34" charset="0"/>
              </a:rPr>
              <a:t>Changes in NA</a:t>
            </a:r>
            <a:endParaRPr lang="en-US" sz="2000" b="1" dirty="0">
              <a:solidFill>
                <a:srgbClr val="C00000"/>
              </a:solidFill>
              <a:latin typeface="Candara" panose="020E0502030303020204" pitchFamily="34" charset="0"/>
            </a:endParaRPr>
          </a:p>
        </p:txBody>
      </p:sp>
      <p:sp>
        <p:nvSpPr>
          <p:cNvPr id="9" name="TextBox 8">
            <a:extLst>
              <a:ext uri="{FF2B5EF4-FFF2-40B4-BE49-F238E27FC236}">
                <a16:creationId xmlns:a16="http://schemas.microsoft.com/office/drawing/2014/main" id="{95BD6BF7-D5D8-9447-9B95-D43AB257C54A}"/>
              </a:ext>
            </a:extLst>
          </p:cNvPr>
          <p:cNvSpPr txBox="1"/>
          <p:nvPr/>
        </p:nvSpPr>
        <p:spPr>
          <a:xfrm>
            <a:off x="4612431" y="-37322"/>
            <a:ext cx="2161592" cy="338554"/>
          </a:xfrm>
          <a:prstGeom prst="rect">
            <a:avLst/>
          </a:prstGeom>
          <a:solidFill>
            <a:schemeClr val="bg1"/>
          </a:solidFill>
        </p:spPr>
        <p:txBody>
          <a:bodyPr wrap="square" rtlCol="0">
            <a:spAutoFit/>
          </a:bodyPr>
          <a:lstStyle/>
          <a:p>
            <a:r>
              <a:rPr lang="en-US" sz="1600" b="1" dirty="0">
                <a:solidFill>
                  <a:srgbClr val="C00000"/>
                </a:solidFill>
                <a:latin typeface="Candara" panose="020E0502030303020204" pitchFamily="34" charset="0"/>
              </a:rPr>
              <a:t>Revenues by Function</a:t>
            </a:r>
          </a:p>
        </p:txBody>
      </p:sp>
      <p:sp>
        <p:nvSpPr>
          <p:cNvPr id="10" name="TextBox 9">
            <a:extLst>
              <a:ext uri="{FF2B5EF4-FFF2-40B4-BE49-F238E27FC236}">
                <a16:creationId xmlns:a16="http://schemas.microsoft.com/office/drawing/2014/main" id="{DB07ACA6-8313-E743-A27F-93EB8827EEA4}"/>
              </a:ext>
            </a:extLst>
          </p:cNvPr>
          <p:cNvSpPr txBox="1"/>
          <p:nvPr/>
        </p:nvSpPr>
        <p:spPr>
          <a:xfrm>
            <a:off x="10892117" y="335620"/>
            <a:ext cx="1257894" cy="1631216"/>
          </a:xfrm>
          <a:prstGeom prst="rect">
            <a:avLst/>
          </a:prstGeom>
          <a:solidFill>
            <a:schemeClr val="bg1"/>
          </a:solidFill>
        </p:spPr>
        <p:txBody>
          <a:bodyPr wrap="square" rtlCol="0">
            <a:spAutoFit/>
          </a:bodyPr>
          <a:lstStyle/>
          <a:p>
            <a:r>
              <a:rPr lang="en-US" sz="2000" b="1" dirty="0">
                <a:solidFill>
                  <a:srgbClr val="C00000"/>
                </a:solidFill>
                <a:latin typeface="Candara" panose="020E0502030303020204" pitchFamily="34" charset="0"/>
              </a:rPr>
              <a:t>Net revenues/expenses by program</a:t>
            </a:r>
          </a:p>
        </p:txBody>
      </p:sp>
      <p:sp>
        <p:nvSpPr>
          <p:cNvPr id="11" name="TextBox 10">
            <a:extLst>
              <a:ext uri="{FF2B5EF4-FFF2-40B4-BE49-F238E27FC236}">
                <a16:creationId xmlns:a16="http://schemas.microsoft.com/office/drawing/2014/main" id="{2EA87841-D388-CD49-9EB3-8B218D66F2CD}"/>
              </a:ext>
            </a:extLst>
          </p:cNvPr>
          <p:cNvSpPr txBox="1"/>
          <p:nvPr/>
        </p:nvSpPr>
        <p:spPr>
          <a:xfrm>
            <a:off x="1299882" y="5839595"/>
            <a:ext cx="1791477" cy="707886"/>
          </a:xfrm>
          <a:prstGeom prst="rect">
            <a:avLst/>
          </a:prstGeom>
          <a:noFill/>
        </p:spPr>
        <p:txBody>
          <a:bodyPr wrap="square" rtlCol="0">
            <a:spAutoFit/>
          </a:bodyPr>
          <a:lstStyle/>
          <a:p>
            <a:r>
              <a:rPr lang="en-US" sz="2000" b="1" dirty="0">
                <a:solidFill>
                  <a:srgbClr val="C00000"/>
                </a:solidFill>
                <a:latin typeface="Candara" panose="020E0502030303020204" pitchFamily="34" charset="0"/>
              </a:rPr>
              <a:t>Changes in Net Position</a:t>
            </a:r>
          </a:p>
        </p:txBody>
      </p:sp>
    </p:spTree>
    <p:extLst>
      <p:ext uri="{BB962C8B-B14F-4D97-AF65-F5344CB8AC3E}">
        <p14:creationId xmlns:p14="http://schemas.microsoft.com/office/powerpoint/2010/main" val="9226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8407A-188E-5E43-B502-9334C795EACB}"/>
              </a:ext>
            </a:extLst>
          </p:cNvPr>
          <p:cNvSpPr>
            <a:spLocks noGrp="1"/>
          </p:cNvSpPr>
          <p:nvPr>
            <p:ph idx="1"/>
          </p:nvPr>
        </p:nvSpPr>
        <p:spPr>
          <a:xfrm>
            <a:off x="838200" y="1690688"/>
            <a:ext cx="10515600" cy="4486275"/>
          </a:xfrm>
        </p:spPr>
        <p:txBody>
          <a:bodyPr>
            <a:normAutofit/>
          </a:bodyPr>
          <a:lstStyle/>
          <a:p>
            <a:pPr marL="0" indent="0">
              <a:buNone/>
            </a:pPr>
            <a:r>
              <a:rPr lang="en-US" b="1" dirty="0">
                <a:solidFill>
                  <a:srgbClr val="870000"/>
                </a:solidFill>
                <a:latin typeface="Candara" panose="020E0502030303020204" pitchFamily="34" charset="0"/>
              </a:rPr>
              <a:t>Fund Financial Statements</a:t>
            </a:r>
            <a:endParaRPr lang="en-US" dirty="0">
              <a:solidFill>
                <a:srgbClr val="870000"/>
              </a:solidFill>
              <a:latin typeface="Candara" panose="020E0502030303020204" pitchFamily="34" charset="0"/>
            </a:endParaRPr>
          </a:p>
          <a:p>
            <a:pPr>
              <a:defRPr/>
            </a:pPr>
            <a:r>
              <a:rPr lang="en-US" altLang="en-US" sz="2400" dirty="0">
                <a:latin typeface="Candara" panose="020E0502030303020204" pitchFamily="34" charset="0"/>
              </a:rPr>
              <a:t>Required Statements</a:t>
            </a:r>
          </a:p>
          <a:p>
            <a:pPr lvl="1">
              <a:defRPr/>
            </a:pPr>
            <a:r>
              <a:rPr lang="en-US" altLang="en-US" dirty="0">
                <a:latin typeface="Candara" panose="020E0502030303020204" pitchFamily="34" charset="0"/>
              </a:rPr>
              <a:t>Balance Sheet</a:t>
            </a:r>
          </a:p>
          <a:p>
            <a:pPr lvl="1">
              <a:defRPr/>
            </a:pPr>
            <a:r>
              <a:rPr lang="en-US" altLang="en-US" dirty="0">
                <a:latin typeface="Candara" panose="020E0502030303020204" pitchFamily="34" charset="0"/>
              </a:rPr>
              <a:t>Statement of Revenues, Expenditures, and Changes in Fund Balances</a:t>
            </a:r>
            <a:br>
              <a:rPr lang="en-US" altLang="en-US" dirty="0">
                <a:latin typeface="Candara" panose="020E0502030303020204" pitchFamily="34" charset="0"/>
              </a:rPr>
            </a:br>
            <a:endParaRPr lang="en-US" altLang="en-US" dirty="0">
              <a:latin typeface="Candara" panose="020E0502030303020204" pitchFamily="34" charset="0"/>
            </a:endParaRPr>
          </a:p>
          <a:p>
            <a:pPr>
              <a:defRPr/>
            </a:pPr>
            <a:r>
              <a:rPr lang="en-US" altLang="en-US" sz="2400" dirty="0">
                <a:latin typeface="Candara" panose="020E0502030303020204" pitchFamily="34" charset="0"/>
              </a:rPr>
              <a:t>Statements show:</a:t>
            </a:r>
          </a:p>
          <a:p>
            <a:pPr lvl="1">
              <a:defRPr/>
            </a:pPr>
            <a:r>
              <a:rPr lang="en-US" altLang="en-US" dirty="0">
                <a:latin typeface="Candara" panose="020E0502030303020204" pitchFamily="34" charset="0"/>
              </a:rPr>
              <a:t>The general fund</a:t>
            </a:r>
          </a:p>
          <a:p>
            <a:pPr lvl="1">
              <a:defRPr/>
            </a:pPr>
            <a:r>
              <a:rPr lang="en-US" altLang="en-US" dirty="0">
                <a:latin typeface="Candara" panose="020E0502030303020204" pitchFamily="34" charset="0"/>
              </a:rPr>
              <a:t>Other major funds </a:t>
            </a:r>
          </a:p>
          <a:p>
            <a:pPr lvl="1">
              <a:defRPr/>
            </a:pPr>
            <a:r>
              <a:rPr lang="en-US" altLang="en-US" dirty="0">
                <a:latin typeface="Candara" panose="020E0502030303020204" pitchFamily="34" charset="0"/>
              </a:rPr>
              <a:t>Smaller funds may be aggregated in an other-funds column </a:t>
            </a:r>
          </a:p>
          <a:p>
            <a:pPr lvl="1">
              <a:defRPr/>
            </a:pPr>
            <a:r>
              <a:rPr lang="en-US" altLang="en-US" dirty="0">
                <a:latin typeface="Candara" panose="020E0502030303020204" pitchFamily="34" charset="0"/>
              </a:rPr>
              <a:t>Total of all Governmental Funds</a:t>
            </a:r>
          </a:p>
          <a:p>
            <a:endParaRPr lang="en-US" dirty="0">
              <a:latin typeface="Candara" panose="020E0502030303020204" pitchFamily="34" charset="0"/>
            </a:endParaRPr>
          </a:p>
        </p:txBody>
      </p:sp>
      <p:sp>
        <p:nvSpPr>
          <p:cNvPr id="6" name="Rectangle 5">
            <a:extLst>
              <a:ext uri="{FF2B5EF4-FFF2-40B4-BE49-F238E27FC236}">
                <a16:creationId xmlns:a16="http://schemas.microsoft.com/office/drawing/2014/main" id="{E7EC004C-6EC0-4B57-A819-7DF45D4F63FC}"/>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004A888-1CB6-4A8C-A975-191DC69D5765}"/>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72870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3FE8A4-C979-CB4F-BD48-C03827AC6926}"/>
              </a:ext>
            </a:extLst>
          </p:cNvPr>
          <p:cNvPicPr>
            <a:picLocks noChangeAspect="1"/>
          </p:cNvPicPr>
          <p:nvPr/>
        </p:nvPicPr>
        <p:blipFill>
          <a:blip r:embed="rId3"/>
          <a:stretch>
            <a:fillRect/>
          </a:stretch>
        </p:blipFill>
        <p:spPr>
          <a:xfrm>
            <a:off x="3412283" y="0"/>
            <a:ext cx="7756071" cy="6858000"/>
          </a:xfrm>
          <a:prstGeom prst="rect">
            <a:avLst/>
          </a:prstGeom>
        </p:spPr>
      </p:pic>
      <p:sp>
        <p:nvSpPr>
          <p:cNvPr id="5" name="TextBox 4">
            <a:extLst>
              <a:ext uri="{FF2B5EF4-FFF2-40B4-BE49-F238E27FC236}">
                <a16:creationId xmlns:a16="http://schemas.microsoft.com/office/drawing/2014/main" id="{DB661F41-326D-574A-B411-A2E795869B15}"/>
              </a:ext>
            </a:extLst>
          </p:cNvPr>
          <p:cNvSpPr txBox="1"/>
          <p:nvPr/>
        </p:nvSpPr>
        <p:spPr>
          <a:xfrm>
            <a:off x="389747" y="436702"/>
            <a:ext cx="2652033" cy="954107"/>
          </a:xfrm>
          <a:prstGeom prst="rect">
            <a:avLst/>
          </a:prstGeom>
          <a:noFill/>
        </p:spPr>
        <p:txBody>
          <a:bodyPr wrap="square" rtlCol="0">
            <a:spAutoFit/>
          </a:bodyPr>
          <a:lstStyle/>
          <a:p>
            <a:r>
              <a:rPr lang="en-US" sz="2800" b="1" dirty="0">
                <a:solidFill>
                  <a:srgbClr val="870000"/>
                </a:solidFill>
                <a:latin typeface="Candara" panose="020E0502030303020204" pitchFamily="34" charset="0"/>
              </a:rPr>
              <a:t>Governmental Fund</a:t>
            </a:r>
          </a:p>
        </p:txBody>
      </p:sp>
      <p:sp>
        <p:nvSpPr>
          <p:cNvPr id="6" name="TextBox 5">
            <a:extLst>
              <a:ext uri="{FF2B5EF4-FFF2-40B4-BE49-F238E27FC236}">
                <a16:creationId xmlns:a16="http://schemas.microsoft.com/office/drawing/2014/main" id="{10C72206-32EB-F245-B69B-0E368379A6EE}"/>
              </a:ext>
            </a:extLst>
          </p:cNvPr>
          <p:cNvSpPr txBox="1"/>
          <p:nvPr/>
        </p:nvSpPr>
        <p:spPr>
          <a:xfrm>
            <a:off x="194873" y="1850539"/>
            <a:ext cx="3041780" cy="707886"/>
          </a:xfrm>
          <a:prstGeom prst="rect">
            <a:avLst/>
          </a:prstGeom>
          <a:noFill/>
        </p:spPr>
        <p:txBody>
          <a:bodyPr wrap="square" rtlCol="0">
            <a:spAutoFit/>
          </a:bodyPr>
          <a:lstStyle/>
          <a:p>
            <a:pPr algn="ctr"/>
            <a:r>
              <a:rPr lang="en-US" sz="2000" b="1" dirty="0">
                <a:latin typeface="Candara" panose="020E0502030303020204" pitchFamily="34" charset="0"/>
              </a:rPr>
              <a:t>Modified Accrual Accounting</a:t>
            </a:r>
          </a:p>
        </p:txBody>
      </p:sp>
      <p:sp>
        <p:nvSpPr>
          <p:cNvPr id="8" name="Right Arrow 7">
            <a:extLst>
              <a:ext uri="{FF2B5EF4-FFF2-40B4-BE49-F238E27FC236}">
                <a16:creationId xmlns:a16="http://schemas.microsoft.com/office/drawing/2014/main" id="{0896D8B7-0E77-0045-8AE3-5A91BE2ACF4A}"/>
              </a:ext>
            </a:extLst>
          </p:cNvPr>
          <p:cNvSpPr/>
          <p:nvPr/>
        </p:nvSpPr>
        <p:spPr>
          <a:xfrm flipV="1">
            <a:off x="3183124" y="4478694"/>
            <a:ext cx="370503" cy="205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1D3C331-0EED-754B-BEF7-4DFABAF1E701}"/>
              </a:ext>
            </a:extLst>
          </p:cNvPr>
          <p:cNvSpPr/>
          <p:nvPr/>
        </p:nvSpPr>
        <p:spPr>
          <a:xfrm flipV="1">
            <a:off x="3165872" y="6008915"/>
            <a:ext cx="370503" cy="205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5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93B69-D831-3647-85A9-7538BFE9B284}"/>
              </a:ext>
            </a:extLst>
          </p:cNvPr>
          <p:cNvPicPr>
            <a:picLocks noChangeAspect="1"/>
          </p:cNvPicPr>
          <p:nvPr/>
        </p:nvPicPr>
        <p:blipFill>
          <a:blip r:embed="rId3"/>
          <a:stretch>
            <a:fillRect/>
          </a:stretch>
        </p:blipFill>
        <p:spPr>
          <a:xfrm>
            <a:off x="4210994" y="0"/>
            <a:ext cx="7316622" cy="6858000"/>
          </a:xfrm>
          <a:prstGeom prst="rect">
            <a:avLst/>
          </a:prstGeom>
        </p:spPr>
      </p:pic>
      <p:sp>
        <p:nvSpPr>
          <p:cNvPr id="5" name="Left Brace 4">
            <a:extLst>
              <a:ext uri="{FF2B5EF4-FFF2-40B4-BE49-F238E27FC236}">
                <a16:creationId xmlns:a16="http://schemas.microsoft.com/office/drawing/2014/main" id="{7E70AA11-B2F3-6944-88F5-90F4D8DB4FD3}"/>
              </a:ext>
            </a:extLst>
          </p:cNvPr>
          <p:cNvSpPr/>
          <p:nvPr/>
        </p:nvSpPr>
        <p:spPr>
          <a:xfrm>
            <a:off x="3863362" y="5455653"/>
            <a:ext cx="347632" cy="6344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6" name="TextBox 5">
            <a:extLst>
              <a:ext uri="{FF2B5EF4-FFF2-40B4-BE49-F238E27FC236}">
                <a16:creationId xmlns:a16="http://schemas.microsoft.com/office/drawing/2014/main" id="{8F61AA87-E13D-F34D-A489-7ECC405CF351}"/>
              </a:ext>
            </a:extLst>
          </p:cNvPr>
          <p:cNvSpPr txBox="1"/>
          <p:nvPr/>
        </p:nvSpPr>
        <p:spPr>
          <a:xfrm>
            <a:off x="2457905" y="5455653"/>
            <a:ext cx="1231641" cy="707886"/>
          </a:xfrm>
          <a:prstGeom prst="rect">
            <a:avLst/>
          </a:prstGeom>
          <a:noFill/>
        </p:spPr>
        <p:txBody>
          <a:bodyPr wrap="square" rtlCol="0">
            <a:spAutoFit/>
          </a:bodyPr>
          <a:lstStyle/>
          <a:p>
            <a:pPr algn="ctr"/>
            <a:r>
              <a:rPr lang="en-US" sz="2000" b="1" dirty="0">
                <a:latin typeface="Candara" panose="020E0502030303020204" pitchFamily="34" charset="0"/>
              </a:rPr>
              <a:t>Fund Balance</a:t>
            </a:r>
          </a:p>
        </p:txBody>
      </p:sp>
      <p:sp>
        <p:nvSpPr>
          <p:cNvPr id="7" name="TextBox 6">
            <a:extLst>
              <a:ext uri="{FF2B5EF4-FFF2-40B4-BE49-F238E27FC236}">
                <a16:creationId xmlns:a16="http://schemas.microsoft.com/office/drawing/2014/main" id="{25200B3F-D9C0-F64B-8201-231E6678679C}"/>
              </a:ext>
            </a:extLst>
          </p:cNvPr>
          <p:cNvSpPr txBox="1"/>
          <p:nvPr/>
        </p:nvSpPr>
        <p:spPr>
          <a:xfrm>
            <a:off x="522758" y="2242425"/>
            <a:ext cx="3870294" cy="707886"/>
          </a:xfrm>
          <a:prstGeom prst="rect">
            <a:avLst/>
          </a:prstGeom>
          <a:noFill/>
        </p:spPr>
        <p:txBody>
          <a:bodyPr wrap="square" rtlCol="0">
            <a:spAutoFit/>
          </a:bodyPr>
          <a:lstStyle/>
          <a:p>
            <a:pPr algn="ctr"/>
            <a:r>
              <a:rPr lang="en-US" sz="2000" b="1" dirty="0">
                <a:latin typeface="Candara" panose="020E0502030303020204" pitchFamily="34" charset="0"/>
              </a:rPr>
              <a:t>Modified Accrual Accounting</a:t>
            </a:r>
          </a:p>
          <a:p>
            <a:pPr algn="ctr"/>
            <a:r>
              <a:rPr lang="en-US" sz="2000" b="1" dirty="0">
                <a:latin typeface="Candara" panose="020E0502030303020204" pitchFamily="34" charset="0"/>
              </a:rPr>
              <a:t>No long-term assets/liabilities</a:t>
            </a:r>
          </a:p>
        </p:txBody>
      </p:sp>
      <p:sp>
        <p:nvSpPr>
          <p:cNvPr id="8" name="TextBox 7">
            <a:extLst>
              <a:ext uri="{FF2B5EF4-FFF2-40B4-BE49-F238E27FC236}">
                <a16:creationId xmlns:a16="http://schemas.microsoft.com/office/drawing/2014/main" id="{B1C5B235-1871-A843-A4EA-57BBA3F0C7AB}"/>
              </a:ext>
            </a:extLst>
          </p:cNvPr>
          <p:cNvSpPr txBox="1"/>
          <p:nvPr/>
        </p:nvSpPr>
        <p:spPr>
          <a:xfrm>
            <a:off x="389747" y="436702"/>
            <a:ext cx="2652033" cy="954107"/>
          </a:xfrm>
          <a:prstGeom prst="rect">
            <a:avLst/>
          </a:prstGeom>
          <a:noFill/>
        </p:spPr>
        <p:txBody>
          <a:bodyPr wrap="square" rtlCol="0">
            <a:spAutoFit/>
          </a:bodyPr>
          <a:lstStyle/>
          <a:p>
            <a:r>
              <a:rPr lang="en-US" sz="2800" b="1" dirty="0">
                <a:solidFill>
                  <a:srgbClr val="870000"/>
                </a:solidFill>
                <a:latin typeface="Candara" panose="020E0502030303020204" pitchFamily="34" charset="0"/>
              </a:rPr>
              <a:t>Governmental Fund</a:t>
            </a:r>
          </a:p>
        </p:txBody>
      </p:sp>
    </p:spTree>
    <p:extLst>
      <p:ext uri="{BB962C8B-B14F-4D97-AF65-F5344CB8AC3E}">
        <p14:creationId xmlns:p14="http://schemas.microsoft.com/office/powerpoint/2010/main" val="29287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16C85E9-B465-CF4F-8FBD-6724C37B0D2F}"/>
              </a:ext>
            </a:extLst>
          </p:cNvPr>
          <p:cNvSpPr txBox="1">
            <a:spLocks/>
          </p:cNvSpPr>
          <p:nvPr/>
        </p:nvSpPr>
        <p:spPr>
          <a:xfrm>
            <a:off x="671804" y="1374110"/>
            <a:ext cx="10681996" cy="52978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ndara" panose="020E0502030303020204" pitchFamily="34" charset="0"/>
              </a:rPr>
              <a:t>Proprietary funds:</a:t>
            </a:r>
          </a:p>
          <a:p>
            <a:r>
              <a:rPr lang="en-US" sz="2400" dirty="0">
                <a:latin typeface="Candara" panose="020E0502030303020204" pitchFamily="34" charset="0"/>
              </a:rPr>
              <a:t>Accrual basis of accounting</a:t>
            </a:r>
          </a:p>
          <a:p>
            <a:endParaRPr lang="en-US" sz="2400" dirty="0">
              <a:latin typeface="Candara" panose="020E0502030303020204" pitchFamily="34" charset="0"/>
            </a:endParaRPr>
          </a:p>
          <a:p>
            <a:pPr marL="457200" indent="-457200">
              <a:lnSpc>
                <a:spcPct val="100000"/>
              </a:lnSpc>
              <a:spcBef>
                <a:spcPts val="0"/>
              </a:spcBef>
              <a:buAutoNum type="arabicPeriod"/>
            </a:pPr>
            <a:r>
              <a:rPr lang="en-US" sz="2400" b="1" dirty="0">
                <a:latin typeface="Candara" panose="020E0502030303020204" pitchFamily="34" charset="0"/>
              </a:rPr>
              <a:t>Statement of net position</a:t>
            </a:r>
          </a:p>
          <a:p>
            <a:pPr marL="457200" indent="-457200">
              <a:lnSpc>
                <a:spcPct val="100000"/>
              </a:lnSpc>
              <a:spcBef>
                <a:spcPts val="0"/>
              </a:spcBef>
              <a:buAutoNum type="arabicPeriod"/>
            </a:pPr>
            <a:r>
              <a:rPr lang="en-US" sz="2400" b="1" dirty="0">
                <a:latin typeface="Candara" panose="020E0502030303020204" pitchFamily="34" charset="0"/>
              </a:rPr>
              <a:t>Statement of revenues, expenses, and changes in fund net position</a:t>
            </a:r>
          </a:p>
          <a:p>
            <a:pPr marL="457200" indent="-457200">
              <a:lnSpc>
                <a:spcPct val="100000"/>
              </a:lnSpc>
              <a:spcBef>
                <a:spcPts val="0"/>
              </a:spcBef>
              <a:buAutoNum type="arabicPeriod"/>
            </a:pPr>
            <a:r>
              <a:rPr lang="en-US" sz="2400" b="1" dirty="0">
                <a:latin typeface="Candara" panose="020E0502030303020204" pitchFamily="34" charset="0"/>
              </a:rPr>
              <a:t>Statement of cash flow   </a:t>
            </a:r>
            <a:endParaRPr lang="en-US" sz="2400" dirty="0">
              <a:latin typeface="Candara" panose="020E0502030303020204" pitchFamily="34" charset="0"/>
            </a:endParaRPr>
          </a:p>
          <a:p>
            <a:pPr lvl="1"/>
            <a:r>
              <a:rPr lang="en-US" dirty="0">
                <a:latin typeface="Candara" panose="020E0502030303020204" pitchFamily="34" charset="0"/>
              </a:rPr>
              <a:t>Use direct method</a:t>
            </a:r>
          </a:p>
          <a:p>
            <a:pPr lvl="1">
              <a:defRPr/>
            </a:pPr>
            <a:r>
              <a:rPr lang="en-US" altLang="en-US" dirty="0">
                <a:effectLst>
                  <a:outerShdw blurRad="38100" dist="38100" dir="2700000" algn="tl">
                    <a:srgbClr val="FFFFFF"/>
                  </a:outerShdw>
                </a:effectLst>
                <a:latin typeface="Candara" panose="020E0502030303020204" pitchFamily="34" charset="0"/>
              </a:rPr>
              <a:t>Structure -  cash flows from:</a:t>
            </a:r>
          </a:p>
          <a:p>
            <a:pPr lvl="2">
              <a:defRPr/>
            </a:pPr>
            <a:r>
              <a:rPr lang="en-US" altLang="en-US" dirty="0">
                <a:effectLst>
                  <a:outerShdw blurRad="38100" dist="38100" dir="2700000" algn="tl">
                    <a:srgbClr val="FFFFFF"/>
                  </a:outerShdw>
                </a:effectLst>
                <a:latin typeface="Candara" panose="020E0502030303020204" pitchFamily="34" charset="0"/>
              </a:rPr>
              <a:t>Operating activities</a:t>
            </a:r>
          </a:p>
          <a:p>
            <a:pPr lvl="2">
              <a:defRPr/>
            </a:pPr>
            <a:r>
              <a:rPr lang="en-US" altLang="en-US" dirty="0">
                <a:effectLst>
                  <a:outerShdw blurRad="38100" dist="38100" dir="2700000" algn="tl">
                    <a:srgbClr val="FFFFFF"/>
                  </a:outerShdw>
                </a:effectLst>
                <a:latin typeface="Candara" panose="020E0502030303020204" pitchFamily="34" charset="0"/>
              </a:rPr>
              <a:t>Non-capital financing activities</a:t>
            </a:r>
          </a:p>
          <a:p>
            <a:pPr lvl="2">
              <a:defRPr/>
            </a:pPr>
            <a:r>
              <a:rPr lang="en-US" altLang="en-US" dirty="0">
                <a:effectLst>
                  <a:outerShdw blurRad="38100" dist="38100" dir="2700000" algn="tl">
                    <a:srgbClr val="FFFFFF"/>
                  </a:outerShdw>
                </a:effectLst>
                <a:latin typeface="Candara" panose="020E0502030303020204" pitchFamily="34" charset="0"/>
              </a:rPr>
              <a:t>Capital and related financing activities</a:t>
            </a:r>
          </a:p>
          <a:p>
            <a:pPr lvl="2">
              <a:defRPr/>
            </a:pPr>
            <a:r>
              <a:rPr lang="en-US" altLang="en-US" dirty="0">
                <a:effectLst>
                  <a:outerShdw blurRad="38100" dist="38100" dir="2700000" algn="tl">
                    <a:srgbClr val="FFFFFF"/>
                  </a:outerShdw>
                </a:effectLst>
                <a:latin typeface="Candara" panose="020E0502030303020204" pitchFamily="34" charset="0"/>
              </a:rPr>
              <a:t>Investing activities</a:t>
            </a:r>
          </a:p>
          <a:p>
            <a:pPr marL="457200" indent="-457200">
              <a:lnSpc>
                <a:spcPct val="100000"/>
              </a:lnSpc>
              <a:spcBef>
                <a:spcPts val="0"/>
              </a:spcBef>
              <a:buAutoNum type="arabicPeriod"/>
            </a:pPr>
            <a:endParaRPr lang="en-US" sz="2400" b="1" dirty="0">
              <a:latin typeface="Candara" panose="020E0502030303020204" pitchFamily="34" charset="0"/>
            </a:endParaRPr>
          </a:p>
          <a:p>
            <a:pPr marL="0" indent="0">
              <a:buNone/>
            </a:pPr>
            <a:r>
              <a:rPr lang="en-US" sz="2400" b="1" dirty="0">
                <a:latin typeface="Candara" panose="020E0502030303020204" pitchFamily="34" charset="0"/>
              </a:rPr>
              <a:t> </a:t>
            </a:r>
          </a:p>
        </p:txBody>
      </p:sp>
      <p:sp>
        <p:nvSpPr>
          <p:cNvPr id="6" name="Rectangle 5">
            <a:extLst>
              <a:ext uri="{FF2B5EF4-FFF2-40B4-BE49-F238E27FC236}">
                <a16:creationId xmlns:a16="http://schemas.microsoft.com/office/drawing/2014/main" id="{AE2808D4-0167-4F92-B2A6-6EEF0443B306}"/>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531242D-AEE5-4DE0-9C05-DAF80A17C6C4}"/>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449303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BE72A-6348-684F-BC0A-D9515D6E479C}"/>
              </a:ext>
            </a:extLst>
          </p:cNvPr>
          <p:cNvSpPr>
            <a:spLocks noGrp="1"/>
          </p:cNvSpPr>
          <p:nvPr>
            <p:ph idx="1"/>
          </p:nvPr>
        </p:nvSpPr>
        <p:spPr>
          <a:xfrm>
            <a:off x="391886" y="1448091"/>
            <a:ext cx="10804849" cy="4503607"/>
          </a:xfrm>
        </p:spPr>
        <p:txBody>
          <a:bodyPr>
            <a:normAutofit/>
          </a:bodyPr>
          <a:lstStyle/>
          <a:p>
            <a:pPr marL="0" indent="0">
              <a:buNone/>
            </a:pPr>
            <a:r>
              <a:rPr lang="en-US" b="1" dirty="0">
                <a:latin typeface="Candara" panose="020E0502030303020204" pitchFamily="34" charset="0"/>
              </a:rPr>
              <a:t>Fiduciary funds:</a:t>
            </a:r>
          </a:p>
          <a:p>
            <a:r>
              <a:rPr lang="en-US" dirty="0">
                <a:latin typeface="Candara" panose="020E0502030303020204" pitchFamily="34" charset="0"/>
              </a:rPr>
              <a:t>Held for other governments </a:t>
            </a:r>
          </a:p>
          <a:p>
            <a:pPr marL="457200" lvl="1" indent="0">
              <a:buNone/>
            </a:pPr>
            <a:r>
              <a:rPr lang="en-US" dirty="0">
                <a:latin typeface="Candara" panose="020E0502030303020204" pitchFamily="34" charset="0"/>
              </a:rPr>
              <a:t>→ Not included in the government-wide financial statement</a:t>
            </a:r>
          </a:p>
          <a:p>
            <a:r>
              <a:rPr lang="en-US" dirty="0">
                <a:latin typeface="Candara" panose="020E0502030303020204" pitchFamily="34" charset="0"/>
              </a:rPr>
              <a:t>Accrual basis of accounting</a:t>
            </a:r>
          </a:p>
          <a:p>
            <a:r>
              <a:rPr lang="en-US" dirty="0">
                <a:latin typeface="Candara" panose="020E0502030303020204" pitchFamily="34" charset="0"/>
              </a:rPr>
              <a:t>Statement of net position </a:t>
            </a:r>
          </a:p>
          <a:p>
            <a:r>
              <a:rPr lang="en-US" dirty="0">
                <a:latin typeface="Candara" panose="020E0502030303020204" pitchFamily="34" charset="0"/>
              </a:rPr>
              <a:t>Statement of activities  </a:t>
            </a:r>
          </a:p>
        </p:txBody>
      </p:sp>
      <p:pic>
        <p:nvPicPr>
          <p:cNvPr id="4" name="Picture 3">
            <a:extLst>
              <a:ext uri="{FF2B5EF4-FFF2-40B4-BE49-F238E27FC236}">
                <a16:creationId xmlns:a16="http://schemas.microsoft.com/office/drawing/2014/main" id="{D747504F-DF58-9143-96EB-1284AC326E94}"/>
              </a:ext>
            </a:extLst>
          </p:cNvPr>
          <p:cNvPicPr>
            <a:picLocks noChangeAspect="1"/>
          </p:cNvPicPr>
          <p:nvPr/>
        </p:nvPicPr>
        <p:blipFill>
          <a:blip r:embed="rId2"/>
          <a:stretch>
            <a:fillRect/>
          </a:stretch>
        </p:blipFill>
        <p:spPr>
          <a:xfrm>
            <a:off x="4837903" y="3135281"/>
            <a:ext cx="6962211" cy="3544207"/>
          </a:xfrm>
          <a:prstGeom prst="rect">
            <a:avLst/>
          </a:prstGeom>
        </p:spPr>
      </p:pic>
      <p:cxnSp>
        <p:nvCxnSpPr>
          <p:cNvPr id="5" name="Straight Arrow Connector 4">
            <a:extLst>
              <a:ext uri="{FF2B5EF4-FFF2-40B4-BE49-F238E27FC236}">
                <a16:creationId xmlns:a16="http://schemas.microsoft.com/office/drawing/2014/main" id="{E9D14073-60CD-0F45-900C-B25DC493B900}"/>
              </a:ext>
            </a:extLst>
          </p:cNvPr>
          <p:cNvCxnSpPr>
            <a:cxnSpLocks/>
          </p:cNvCxnSpPr>
          <p:nvPr/>
        </p:nvCxnSpPr>
        <p:spPr>
          <a:xfrm flipH="1">
            <a:off x="3191069" y="5709103"/>
            <a:ext cx="1646834" cy="48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0A99168-311F-F244-A4F1-1DE006397C21}"/>
              </a:ext>
            </a:extLst>
          </p:cNvPr>
          <p:cNvSpPr txBox="1"/>
          <p:nvPr/>
        </p:nvSpPr>
        <p:spPr>
          <a:xfrm>
            <a:off x="24038" y="6017024"/>
            <a:ext cx="3558917" cy="707886"/>
          </a:xfrm>
          <a:prstGeom prst="rect">
            <a:avLst/>
          </a:prstGeom>
          <a:noFill/>
        </p:spPr>
        <p:txBody>
          <a:bodyPr wrap="square" rtlCol="0">
            <a:spAutoFit/>
          </a:bodyPr>
          <a:lstStyle/>
          <a:p>
            <a:pPr algn="ctr"/>
            <a:r>
              <a:rPr lang="en-US" sz="2000" dirty="0">
                <a:latin typeface="Candara" panose="020E0502030303020204" pitchFamily="34" charset="0"/>
              </a:rPr>
              <a:t>Assets = Liabilities</a:t>
            </a:r>
          </a:p>
          <a:p>
            <a:pPr algn="ctr"/>
            <a:r>
              <a:rPr lang="en-US" sz="2000" dirty="0">
                <a:latin typeface="Candara" panose="020E0502030303020204" pitchFamily="34" charset="0"/>
              </a:rPr>
              <a:t>Funds are held temporarily </a:t>
            </a:r>
          </a:p>
        </p:txBody>
      </p:sp>
      <p:sp>
        <p:nvSpPr>
          <p:cNvPr id="9" name="Rectangle 8">
            <a:extLst>
              <a:ext uri="{FF2B5EF4-FFF2-40B4-BE49-F238E27FC236}">
                <a16:creationId xmlns:a16="http://schemas.microsoft.com/office/drawing/2014/main" id="{6E2D1313-787B-4D7C-917E-74A5E9BFC572}"/>
              </a:ext>
            </a:extLst>
          </p:cNvPr>
          <p:cNvSpPr/>
          <p:nvPr/>
        </p:nvSpPr>
        <p:spPr>
          <a:xfrm>
            <a:off x="0" y="-9099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42814FD-8B1F-4A25-8716-062E8CA212F7}"/>
              </a:ext>
            </a:extLst>
          </p:cNvPr>
          <p:cNvSpPr txBox="1">
            <a:spLocks/>
          </p:cNvSpPr>
          <p:nvPr/>
        </p:nvSpPr>
        <p:spPr>
          <a:xfrm>
            <a:off x="838200" y="-127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2. Basic Financial Statement</a:t>
            </a:r>
          </a:p>
        </p:txBody>
      </p:sp>
    </p:spTree>
    <p:extLst>
      <p:ext uri="{BB962C8B-B14F-4D97-AF65-F5344CB8AC3E}">
        <p14:creationId xmlns:p14="http://schemas.microsoft.com/office/powerpoint/2010/main" val="273472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1">
            <a:extLst>
              <a:ext uri="{FF2B5EF4-FFF2-40B4-BE49-F238E27FC236}">
                <a16:creationId xmlns:a16="http://schemas.microsoft.com/office/drawing/2014/main" id="{FB24F81E-8217-F643-A6CC-DBA43AA94805}"/>
              </a:ext>
            </a:extLst>
          </p:cNvPr>
          <p:cNvSpPr>
            <a:spLocks noGrp="1"/>
          </p:cNvSpPr>
          <p:nvPr>
            <p:ph type="sldNum" sz="quarter" idx="10"/>
          </p:nvPr>
        </p:nvSpPr>
        <p:spPr/>
        <p:txBody>
          <a:bodyPr/>
          <a:lstStyle/>
          <a:p>
            <a:pPr>
              <a:defRPr/>
            </a:pPr>
            <a:fld id="{087DDEED-0A9E-E849-8D1E-0CAA0EF280EB}" type="slidenum">
              <a:rPr lang="en-US" altLang="en-US"/>
              <a:pPr>
                <a:defRPr/>
              </a:pPr>
              <a:t>4</a:t>
            </a:fld>
            <a:endParaRPr lang="en-US" altLang="en-US"/>
          </a:p>
        </p:txBody>
      </p:sp>
      <p:sp>
        <p:nvSpPr>
          <p:cNvPr id="8196" name="Line 5">
            <a:extLst>
              <a:ext uri="{FF2B5EF4-FFF2-40B4-BE49-F238E27FC236}">
                <a16:creationId xmlns:a16="http://schemas.microsoft.com/office/drawing/2014/main" id="{41F8B335-D537-9D4E-93A1-CBB80C5EDE98}"/>
              </a:ext>
            </a:extLst>
          </p:cNvPr>
          <p:cNvSpPr>
            <a:spLocks noChangeShapeType="1"/>
          </p:cNvSpPr>
          <p:nvPr/>
        </p:nvSpPr>
        <p:spPr bwMode="auto">
          <a:xfrm flipV="1">
            <a:off x="1212983" y="4355331"/>
            <a:ext cx="95172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197" name="Line 6">
            <a:extLst>
              <a:ext uri="{FF2B5EF4-FFF2-40B4-BE49-F238E27FC236}">
                <a16:creationId xmlns:a16="http://schemas.microsoft.com/office/drawing/2014/main" id="{617B3912-306A-2448-AED9-ECFBDF03C8AC}"/>
              </a:ext>
            </a:extLst>
          </p:cNvPr>
          <p:cNvSpPr>
            <a:spLocks noChangeShapeType="1"/>
          </p:cNvSpPr>
          <p:nvPr/>
        </p:nvSpPr>
        <p:spPr bwMode="auto">
          <a:xfrm flipH="1" flipV="1">
            <a:off x="8131175" y="2774498"/>
            <a:ext cx="0" cy="1382713"/>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198" name="Text Box 7">
            <a:extLst>
              <a:ext uri="{FF2B5EF4-FFF2-40B4-BE49-F238E27FC236}">
                <a16:creationId xmlns:a16="http://schemas.microsoft.com/office/drawing/2014/main" id="{A9F42BB0-B6D1-B645-ADF6-AC88FFBE3523}"/>
              </a:ext>
            </a:extLst>
          </p:cNvPr>
          <p:cNvSpPr txBox="1">
            <a:spLocks noChangeArrowheads="1"/>
          </p:cNvSpPr>
          <p:nvPr/>
        </p:nvSpPr>
        <p:spPr bwMode="auto">
          <a:xfrm>
            <a:off x="7286625" y="2447472"/>
            <a:ext cx="18430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2000" dirty="0">
                <a:latin typeface="Candara" panose="020E0502030303020204" pitchFamily="34" charset="0"/>
              </a:rPr>
              <a:t>Collected</a:t>
            </a:r>
            <a:endParaRPr lang="en-US" altLang="en-US" sz="1800" dirty="0">
              <a:latin typeface="Candara" panose="020E0502030303020204" pitchFamily="34" charset="0"/>
            </a:endParaRPr>
          </a:p>
        </p:txBody>
      </p:sp>
      <p:sp>
        <p:nvSpPr>
          <p:cNvPr id="8199" name="Line 8">
            <a:extLst>
              <a:ext uri="{FF2B5EF4-FFF2-40B4-BE49-F238E27FC236}">
                <a16:creationId xmlns:a16="http://schemas.microsoft.com/office/drawing/2014/main" id="{F3039C64-F23F-884B-A6E8-FC3E20453200}"/>
              </a:ext>
            </a:extLst>
          </p:cNvPr>
          <p:cNvSpPr>
            <a:spLocks noChangeShapeType="1"/>
          </p:cNvSpPr>
          <p:nvPr/>
        </p:nvSpPr>
        <p:spPr bwMode="auto">
          <a:xfrm>
            <a:off x="8131175" y="4195310"/>
            <a:ext cx="0" cy="76835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200" name="Line 9">
            <a:extLst>
              <a:ext uri="{FF2B5EF4-FFF2-40B4-BE49-F238E27FC236}">
                <a16:creationId xmlns:a16="http://schemas.microsoft.com/office/drawing/2014/main" id="{BBD9438A-6AEC-C64B-8FF0-0D9837C50339}"/>
              </a:ext>
            </a:extLst>
          </p:cNvPr>
          <p:cNvSpPr>
            <a:spLocks noChangeShapeType="1"/>
          </p:cNvSpPr>
          <p:nvPr/>
        </p:nvSpPr>
        <p:spPr bwMode="auto">
          <a:xfrm flipV="1">
            <a:off x="2870200" y="3044373"/>
            <a:ext cx="0" cy="1190625"/>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201" name="Text Box 10">
            <a:extLst>
              <a:ext uri="{FF2B5EF4-FFF2-40B4-BE49-F238E27FC236}">
                <a16:creationId xmlns:a16="http://schemas.microsoft.com/office/drawing/2014/main" id="{BCC5171D-F937-0948-94C4-E01CCAE01540}"/>
              </a:ext>
            </a:extLst>
          </p:cNvPr>
          <p:cNvSpPr txBox="1">
            <a:spLocks noChangeArrowheads="1"/>
          </p:cNvSpPr>
          <p:nvPr/>
        </p:nvSpPr>
        <p:spPr bwMode="auto">
          <a:xfrm>
            <a:off x="1967706" y="2242326"/>
            <a:ext cx="180498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381000" indent="28575" defTabSz="433388">
              <a:spcBef>
                <a:spcPct val="20000"/>
              </a:spcBef>
              <a:buChar char="–"/>
              <a:defRPr sz="2800">
                <a:solidFill>
                  <a:schemeClr val="tx1"/>
                </a:solidFill>
                <a:latin typeface="Arial" panose="020B0604020202020204" pitchFamily="34" charset="0"/>
              </a:defRPr>
            </a:lvl2pPr>
            <a:lvl3pPr marL="763588" indent="57150"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2000" dirty="0">
                <a:latin typeface="Candara" panose="020E0502030303020204" pitchFamily="34" charset="0"/>
              </a:rPr>
              <a:t>Measurable and Available</a:t>
            </a:r>
            <a:endParaRPr lang="en-US" altLang="en-US" sz="1800" dirty="0">
              <a:latin typeface="Candara" panose="020E0502030303020204" pitchFamily="34" charset="0"/>
            </a:endParaRPr>
          </a:p>
        </p:txBody>
      </p:sp>
      <p:sp>
        <p:nvSpPr>
          <p:cNvPr id="8202" name="Line 11">
            <a:extLst>
              <a:ext uri="{FF2B5EF4-FFF2-40B4-BE49-F238E27FC236}">
                <a16:creationId xmlns:a16="http://schemas.microsoft.com/office/drawing/2014/main" id="{8BF393F0-855F-6D4A-974E-D4955F4C260D}"/>
              </a:ext>
            </a:extLst>
          </p:cNvPr>
          <p:cNvSpPr>
            <a:spLocks noChangeShapeType="1"/>
          </p:cNvSpPr>
          <p:nvPr/>
        </p:nvSpPr>
        <p:spPr bwMode="auto">
          <a:xfrm flipH="1">
            <a:off x="2870200" y="4157210"/>
            <a:ext cx="0" cy="84455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203" name="Text Box 12">
            <a:extLst>
              <a:ext uri="{FF2B5EF4-FFF2-40B4-BE49-F238E27FC236}">
                <a16:creationId xmlns:a16="http://schemas.microsoft.com/office/drawing/2014/main" id="{8DEF6DCF-26AB-B940-A89D-83FD8B64FECB}"/>
              </a:ext>
            </a:extLst>
          </p:cNvPr>
          <p:cNvSpPr txBox="1">
            <a:spLocks noChangeArrowheads="1"/>
          </p:cNvSpPr>
          <p:nvPr/>
        </p:nvSpPr>
        <p:spPr bwMode="auto">
          <a:xfrm>
            <a:off x="1524001" y="5079547"/>
            <a:ext cx="26511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Modified</a:t>
            </a:r>
          </a:p>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Accrual Basis</a:t>
            </a:r>
          </a:p>
          <a:p>
            <a:pPr algn="ctr">
              <a:spcBef>
                <a:spcPct val="0"/>
              </a:spcBef>
              <a:buClr>
                <a:srgbClr val="808080"/>
              </a:buClr>
              <a:buSzPct val="90000"/>
              <a:buFont typeface="Monotype Sorts" pitchFamily="2" charset="2"/>
              <a:buNone/>
            </a:pPr>
            <a:endParaRPr lang="en-US" altLang="en-US" sz="1800" dirty="0">
              <a:latin typeface="Candara" panose="020E0502030303020204" pitchFamily="34" charset="0"/>
            </a:endParaRPr>
          </a:p>
        </p:txBody>
      </p:sp>
      <p:sp>
        <p:nvSpPr>
          <p:cNvPr id="8204" name="Line 13">
            <a:extLst>
              <a:ext uri="{FF2B5EF4-FFF2-40B4-BE49-F238E27FC236}">
                <a16:creationId xmlns:a16="http://schemas.microsoft.com/office/drawing/2014/main" id="{A9B7DE4F-025B-F741-8592-3C4B0BA3B891}"/>
              </a:ext>
            </a:extLst>
          </p:cNvPr>
          <p:cNvSpPr>
            <a:spLocks noChangeShapeType="1"/>
          </p:cNvSpPr>
          <p:nvPr/>
        </p:nvSpPr>
        <p:spPr bwMode="auto">
          <a:xfrm flipH="1" flipV="1">
            <a:off x="5635625" y="2736397"/>
            <a:ext cx="0" cy="149860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205" name="Text Box 14">
            <a:extLst>
              <a:ext uri="{FF2B5EF4-FFF2-40B4-BE49-F238E27FC236}">
                <a16:creationId xmlns:a16="http://schemas.microsoft.com/office/drawing/2014/main" id="{842F4485-A98A-0641-9947-1981F8C22CF5}"/>
              </a:ext>
            </a:extLst>
          </p:cNvPr>
          <p:cNvSpPr txBox="1">
            <a:spLocks noChangeArrowheads="1"/>
          </p:cNvSpPr>
          <p:nvPr/>
        </p:nvSpPr>
        <p:spPr bwMode="auto">
          <a:xfrm>
            <a:off x="4867275" y="2447472"/>
            <a:ext cx="15367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2000">
                <a:latin typeface="Candara" panose="020E0502030303020204" pitchFamily="34" charset="0"/>
              </a:rPr>
              <a:t>Earned</a:t>
            </a:r>
            <a:endParaRPr lang="en-US" altLang="en-US" sz="1800">
              <a:latin typeface="Candara" panose="020E0502030303020204" pitchFamily="34" charset="0"/>
            </a:endParaRPr>
          </a:p>
        </p:txBody>
      </p:sp>
      <p:sp>
        <p:nvSpPr>
          <p:cNvPr id="8206" name="Line 15">
            <a:extLst>
              <a:ext uri="{FF2B5EF4-FFF2-40B4-BE49-F238E27FC236}">
                <a16:creationId xmlns:a16="http://schemas.microsoft.com/office/drawing/2014/main" id="{DB84F60B-F736-BB40-B4FA-67B8110379BB}"/>
              </a:ext>
            </a:extLst>
          </p:cNvPr>
          <p:cNvSpPr>
            <a:spLocks noChangeShapeType="1"/>
          </p:cNvSpPr>
          <p:nvPr/>
        </p:nvSpPr>
        <p:spPr bwMode="auto">
          <a:xfrm>
            <a:off x="5635625" y="4195310"/>
            <a:ext cx="0" cy="73025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8207" name="Text Box 16">
            <a:extLst>
              <a:ext uri="{FF2B5EF4-FFF2-40B4-BE49-F238E27FC236}">
                <a16:creationId xmlns:a16="http://schemas.microsoft.com/office/drawing/2014/main" id="{C2715A5E-E015-AF4E-B8EE-B19C27085DC8}"/>
              </a:ext>
            </a:extLst>
          </p:cNvPr>
          <p:cNvSpPr txBox="1">
            <a:spLocks noChangeArrowheads="1"/>
          </p:cNvSpPr>
          <p:nvPr/>
        </p:nvSpPr>
        <p:spPr bwMode="auto">
          <a:xfrm>
            <a:off x="4751389" y="4666798"/>
            <a:ext cx="1766887"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endParaRPr lang="en-US" altLang="en-US" sz="2200" dirty="0">
              <a:solidFill>
                <a:srgbClr val="000000"/>
              </a:solidFill>
              <a:latin typeface="Candara" panose="020E0502030303020204" pitchFamily="34" charset="0"/>
            </a:endParaRPr>
          </a:p>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Accrual</a:t>
            </a:r>
          </a:p>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Basis</a:t>
            </a:r>
          </a:p>
        </p:txBody>
      </p:sp>
      <p:sp>
        <p:nvSpPr>
          <p:cNvPr id="8208" name="Text Box 17">
            <a:extLst>
              <a:ext uri="{FF2B5EF4-FFF2-40B4-BE49-F238E27FC236}">
                <a16:creationId xmlns:a16="http://schemas.microsoft.com/office/drawing/2014/main" id="{277B6010-B851-FF4E-B961-661F4DA8C0E7}"/>
              </a:ext>
            </a:extLst>
          </p:cNvPr>
          <p:cNvSpPr txBox="1">
            <a:spLocks noChangeArrowheads="1"/>
          </p:cNvSpPr>
          <p:nvPr/>
        </p:nvSpPr>
        <p:spPr bwMode="auto">
          <a:xfrm>
            <a:off x="7248525" y="5070022"/>
            <a:ext cx="1766888"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2000" dirty="0">
                <a:latin typeface="Candara" panose="020E0502030303020204" pitchFamily="34" charset="0"/>
              </a:rPr>
              <a:t>Cash</a:t>
            </a:r>
          </a:p>
          <a:p>
            <a:pPr algn="ctr">
              <a:spcBef>
                <a:spcPct val="0"/>
              </a:spcBef>
              <a:buClr>
                <a:srgbClr val="808080"/>
              </a:buClr>
              <a:buSzPct val="90000"/>
              <a:buFont typeface="Monotype Sorts" pitchFamily="2" charset="2"/>
              <a:buNone/>
            </a:pPr>
            <a:r>
              <a:rPr lang="en-US" altLang="en-US" sz="2000" dirty="0">
                <a:latin typeface="Candara" panose="020E0502030303020204" pitchFamily="34" charset="0"/>
              </a:rPr>
              <a:t>Basis</a:t>
            </a:r>
          </a:p>
        </p:txBody>
      </p:sp>
      <p:sp>
        <p:nvSpPr>
          <p:cNvPr id="9235" name="Text Box 19">
            <a:extLst>
              <a:ext uri="{FF2B5EF4-FFF2-40B4-BE49-F238E27FC236}">
                <a16:creationId xmlns:a16="http://schemas.microsoft.com/office/drawing/2014/main" id="{B1C4F909-7BD1-D54B-B03E-4513A943F5BA}"/>
              </a:ext>
            </a:extLst>
          </p:cNvPr>
          <p:cNvSpPr txBox="1">
            <a:spLocks noChangeArrowheads="1"/>
          </p:cNvSpPr>
          <p:nvPr/>
        </p:nvSpPr>
        <p:spPr bwMode="auto">
          <a:xfrm>
            <a:off x="2975928" y="3165817"/>
            <a:ext cx="1958975" cy="960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1600" b="1" dirty="0">
                <a:latin typeface="Candara" panose="020E0502030303020204" pitchFamily="34" charset="0"/>
              </a:rPr>
              <a:t>Payment has been </a:t>
            </a:r>
          </a:p>
          <a:p>
            <a:pPr algn="ctr">
              <a:buClr>
                <a:srgbClr val="808080"/>
              </a:buClr>
              <a:buSzPct val="90000"/>
              <a:buFont typeface="Monotype Sorts" pitchFamily="2" charset="2"/>
              <a:buNone/>
              <a:defRPr/>
            </a:pPr>
            <a:r>
              <a:rPr lang="en-US" altLang="en-US" sz="1600" b="1" dirty="0">
                <a:latin typeface="Candara" panose="020E0502030303020204" pitchFamily="34" charset="0"/>
              </a:rPr>
              <a:t>received or will be </a:t>
            </a:r>
          </a:p>
          <a:p>
            <a:pPr algn="ctr">
              <a:buClr>
                <a:srgbClr val="808080"/>
              </a:buClr>
              <a:buSzPct val="90000"/>
              <a:buFont typeface="Monotype Sorts" pitchFamily="2" charset="2"/>
              <a:buNone/>
              <a:defRPr/>
            </a:pPr>
            <a:r>
              <a:rPr lang="en-US" altLang="en-US" sz="1600" b="1" dirty="0">
                <a:latin typeface="Candara" panose="020E0502030303020204" pitchFamily="34" charset="0"/>
              </a:rPr>
              <a:t>received soon</a:t>
            </a:r>
          </a:p>
        </p:txBody>
      </p:sp>
      <p:sp>
        <p:nvSpPr>
          <p:cNvPr id="9236" name="Text Box 20">
            <a:extLst>
              <a:ext uri="{FF2B5EF4-FFF2-40B4-BE49-F238E27FC236}">
                <a16:creationId xmlns:a16="http://schemas.microsoft.com/office/drawing/2014/main" id="{044C617D-E1F1-E54D-9569-24D0A7336B7D}"/>
              </a:ext>
            </a:extLst>
          </p:cNvPr>
          <p:cNvSpPr txBox="1">
            <a:spLocks noChangeArrowheads="1"/>
          </p:cNvSpPr>
          <p:nvPr/>
        </p:nvSpPr>
        <p:spPr bwMode="auto">
          <a:xfrm>
            <a:off x="5701110" y="3168977"/>
            <a:ext cx="1710532" cy="815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1600" b="1" dirty="0">
                <a:latin typeface="Candara" panose="020E0502030303020204" pitchFamily="34" charset="0"/>
              </a:rPr>
              <a:t>Service has</a:t>
            </a:r>
          </a:p>
          <a:p>
            <a:pPr algn="ctr">
              <a:buClr>
                <a:srgbClr val="808080"/>
              </a:buClr>
              <a:buSzPct val="90000"/>
              <a:buFont typeface="Monotype Sorts" pitchFamily="2" charset="2"/>
              <a:buNone/>
              <a:defRPr/>
            </a:pPr>
            <a:r>
              <a:rPr lang="en-US" altLang="en-US" sz="1600" b="1" dirty="0">
                <a:latin typeface="Candara" panose="020E0502030303020204" pitchFamily="34" charset="0"/>
              </a:rPr>
              <a:t>been provided</a:t>
            </a:r>
            <a:endParaRPr lang="en-US" altLang="en-US" sz="1600" dirty="0">
              <a:latin typeface="Candara" panose="020E0502030303020204" pitchFamily="34" charset="0"/>
            </a:endParaRPr>
          </a:p>
        </p:txBody>
      </p:sp>
      <p:sp>
        <p:nvSpPr>
          <p:cNvPr id="9237" name="Text Box 21">
            <a:extLst>
              <a:ext uri="{FF2B5EF4-FFF2-40B4-BE49-F238E27FC236}">
                <a16:creationId xmlns:a16="http://schemas.microsoft.com/office/drawing/2014/main" id="{F7A78152-81F6-C448-A277-98C91E2A52DF}"/>
              </a:ext>
            </a:extLst>
          </p:cNvPr>
          <p:cNvSpPr txBox="1">
            <a:spLocks noChangeArrowheads="1"/>
          </p:cNvSpPr>
          <p:nvPr/>
        </p:nvSpPr>
        <p:spPr bwMode="auto">
          <a:xfrm>
            <a:off x="8314217" y="3182470"/>
            <a:ext cx="1843088" cy="8024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1600" b="1" dirty="0">
                <a:latin typeface="Candara" panose="020E0502030303020204" pitchFamily="34" charset="0"/>
              </a:rPr>
              <a:t>Payment has been received</a:t>
            </a:r>
            <a:endParaRPr lang="en-US" altLang="en-US" sz="2200" b="1" dirty="0">
              <a:latin typeface="Candara" panose="020E0502030303020204" pitchFamily="34" charset="0"/>
            </a:endParaRPr>
          </a:p>
        </p:txBody>
      </p:sp>
      <p:sp>
        <p:nvSpPr>
          <p:cNvPr id="25" name="Title 1">
            <a:extLst>
              <a:ext uri="{FF2B5EF4-FFF2-40B4-BE49-F238E27FC236}">
                <a16:creationId xmlns:a16="http://schemas.microsoft.com/office/drawing/2014/main" id="{3598BE4A-5CC0-E849-A117-01FBA8A3236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870000"/>
                </a:solidFill>
              </a:rPr>
              <a:t>Modified Accrual Accounting</a:t>
            </a:r>
          </a:p>
        </p:txBody>
      </p:sp>
      <p:sp>
        <p:nvSpPr>
          <p:cNvPr id="2" name="Rectangle 1">
            <a:extLst>
              <a:ext uri="{FF2B5EF4-FFF2-40B4-BE49-F238E27FC236}">
                <a16:creationId xmlns:a16="http://schemas.microsoft.com/office/drawing/2014/main" id="{0038C8D4-C3F3-AB45-B66A-EA32D1E9A7BB}"/>
              </a:ext>
            </a:extLst>
          </p:cNvPr>
          <p:cNvSpPr/>
          <p:nvPr/>
        </p:nvSpPr>
        <p:spPr>
          <a:xfrm>
            <a:off x="871052" y="1655638"/>
            <a:ext cx="1669047" cy="523220"/>
          </a:xfrm>
          <a:prstGeom prst="rect">
            <a:avLst/>
          </a:prstGeom>
        </p:spPr>
        <p:txBody>
          <a:bodyPr wrap="none">
            <a:spAutoFit/>
          </a:bodyPr>
          <a:lstStyle/>
          <a:p>
            <a:r>
              <a:rPr lang="en-US" sz="2800" b="1" dirty="0">
                <a:latin typeface="Candara" panose="020E0502030303020204" pitchFamily="34" charset="0"/>
              </a:rPr>
              <a:t>Revenues</a:t>
            </a:r>
          </a:p>
        </p:txBody>
      </p:sp>
      <p:sp>
        <p:nvSpPr>
          <p:cNvPr id="21" name="Rectangle 20">
            <a:extLst>
              <a:ext uri="{FF2B5EF4-FFF2-40B4-BE49-F238E27FC236}">
                <a16:creationId xmlns:a16="http://schemas.microsoft.com/office/drawing/2014/main" id="{F615921E-1D94-4DFF-898A-4354051DADF2}"/>
              </a:ext>
            </a:extLst>
          </p:cNvPr>
          <p:cNvSpPr/>
          <p:nvPr/>
        </p:nvSpPr>
        <p:spPr>
          <a:xfrm>
            <a:off x="0" y="-1481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BD546BAF-45DB-46AC-9CC0-4ACCCF181243}"/>
              </a:ext>
            </a:extLst>
          </p:cNvPr>
          <p:cNvSpPr txBox="1">
            <a:spLocks/>
          </p:cNvSpPr>
          <p:nvPr/>
        </p:nvSpPr>
        <p:spPr>
          <a:xfrm>
            <a:off x="838200" y="-453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
        <p:nvSpPr>
          <p:cNvPr id="23" name="Rectangle 22">
            <a:extLst>
              <a:ext uri="{FF2B5EF4-FFF2-40B4-BE49-F238E27FC236}">
                <a16:creationId xmlns:a16="http://schemas.microsoft.com/office/drawing/2014/main" id="{1282B0CC-947C-43B7-80C8-362C7ED5E717}"/>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FA9FDD2E-7440-4C74-BFE1-F9B01EA26581}"/>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1762481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8207" grpId="0"/>
      <p:bldP spid="82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7A11D-4148-D044-83B5-8E80E2C8C563}"/>
              </a:ext>
            </a:extLst>
          </p:cNvPr>
          <p:cNvSpPr>
            <a:spLocks noGrp="1"/>
          </p:cNvSpPr>
          <p:nvPr>
            <p:ph idx="1"/>
          </p:nvPr>
        </p:nvSpPr>
        <p:spPr>
          <a:xfrm>
            <a:off x="838200" y="1855107"/>
            <a:ext cx="10515600" cy="4667250"/>
          </a:xfrm>
        </p:spPr>
        <p:txBody>
          <a:bodyPr>
            <a:normAutofit/>
          </a:bodyPr>
          <a:lstStyle/>
          <a:p>
            <a:r>
              <a:rPr lang="en-US" b="1" dirty="0">
                <a:latin typeface="Candara" panose="020E0502030303020204" pitchFamily="34" charset="0"/>
              </a:rPr>
              <a:t>Revenues: “Measurable and Available”</a:t>
            </a:r>
          </a:p>
          <a:p>
            <a:pPr lvl="1"/>
            <a:r>
              <a:rPr lang="en-US" dirty="0">
                <a:latin typeface="Candara" panose="020E0502030303020204" pitchFamily="34" charset="0"/>
              </a:rPr>
              <a:t>If it is expected they will be collected during one-year </a:t>
            </a:r>
            <a:r>
              <a:rPr lang="en-US" dirty="0">
                <a:solidFill>
                  <a:srgbClr val="870000"/>
                </a:solidFill>
                <a:latin typeface="Candara" panose="020E0502030303020204" pitchFamily="34" charset="0"/>
              </a:rPr>
              <a:t>OR</a:t>
            </a:r>
          </a:p>
          <a:p>
            <a:pPr lvl="1"/>
            <a:r>
              <a:rPr lang="en-US" dirty="0">
                <a:latin typeface="Candara" panose="020E0502030303020204" pitchFamily="34" charset="0"/>
              </a:rPr>
              <a:t>within a short period of time (within 60 days after the end of the year) </a:t>
            </a:r>
          </a:p>
          <a:p>
            <a:pPr lvl="1"/>
            <a:endParaRPr lang="en-US" dirty="0">
              <a:latin typeface="Candara" panose="020E0502030303020204" pitchFamily="34" charset="0"/>
            </a:endParaRPr>
          </a:p>
          <a:p>
            <a:pPr lvl="1"/>
            <a:r>
              <a:rPr lang="en-US" i="1" u="sng" dirty="0">
                <a:latin typeface="Candara" panose="020E0502030303020204" pitchFamily="34" charset="0"/>
              </a:rPr>
              <a:t>Example: </a:t>
            </a:r>
          </a:p>
          <a:p>
            <a:pPr lvl="1"/>
            <a:r>
              <a:rPr lang="en-US" dirty="0">
                <a:latin typeface="Candara" panose="020E0502030303020204" pitchFamily="34" charset="0"/>
              </a:rPr>
              <a:t>A city issues tax bills for $10,000</a:t>
            </a:r>
          </a:p>
          <a:p>
            <a:pPr lvl="1"/>
            <a:r>
              <a:rPr lang="en-US" dirty="0">
                <a:latin typeface="Candara" panose="020E0502030303020204" pitchFamily="34" charset="0"/>
              </a:rPr>
              <a:t>The city collects $7,000 during the year the bills are issued </a:t>
            </a:r>
          </a:p>
          <a:p>
            <a:pPr lvl="1"/>
            <a:r>
              <a:rPr lang="en-US" dirty="0">
                <a:latin typeface="Candara" panose="020E0502030303020204" pitchFamily="34" charset="0"/>
              </a:rPr>
              <a:t>Receives $1,000, 30 days after the year ends</a:t>
            </a:r>
          </a:p>
          <a:p>
            <a:pPr lvl="1"/>
            <a:r>
              <a:rPr lang="en-US" dirty="0">
                <a:latin typeface="Candara" panose="020E0502030303020204" pitchFamily="34" charset="0"/>
              </a:rPr>
              <a:t>Collects $2,000 three months after the year ends</a:t>
            </a:r>
          </a:p>
          <a:p>
            <a:pPr lvl="1"/>
            <a:endParaRPr lang="en-US" dirty="0">
              <a:latin typeface="Candara" panose="020E0502030303020204" pitchFamily="34" charset="0"/>
            </a:endParaRPr>
          </a:p>
          <a:p>
            <a:pPr lvl="1"/>
            <a:r>
              <a:rPr lang="en-US" b="1" dirty="0">
                <a:latin typeface="Candara" panose="020E0502030303020204" pitchFamily="34" charset="0"/>
              </a:rPr>
              <a:t>Revenue: </a:t>
            </a:r>
            <a:r>
              <a:rPr lang="en-US" dirty="0">
                <a:latin typeface="Candara" panose="020E0502030303020204" pitchFamily="34" charset="0"/>
              </a:rPr>
              <a:t>$7,000 + $1,000 = $8,000</a:t>
            </a:r>
          </a:p>
        </p:txBody>
      </p:sp>
      <p:sp>
        <p:nvSpPr>
          <p:cNvPr id="7" name="Right Arrow 6">
            <a:extLst>
              <a:ext uri="{FF2B5EF4-FFF2-40B4-BE49-F238E27FC236}">
                <a16:creationId xmlns:a16="http://schemas.microsoft.com/office/drawing/2014/main" id="{07DD83BD-D9F9-184E-83BB-B23A40DD3BC7}"/>
              </a:ext>
            </a:extLst>
          </p:cNvPr>
          <p:cNvSpPr/>
          <p:nvPr/>
        </p:nvSpPr>
        <p:spPr>
          <a:xfrm rot="10800000">
            <a:off x="9084526" y="4393582"/>
            <a:ext cx="683941" cy="111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3F982B39-A57E-C74E-8ED4-5C6DF42344EB}"/>
              </a:ext>
            </a:extLst>
          </p:cNvPr>
          <p:cNvSpPr/>
          <p:nvPr/>
        </p:nvSpPr>
        <p:spPr>
          <a:xfrm rot="10800000">
            <a:off x="7274312" y="4791309"/>
            <a:ext cx="683941" cy="111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DC3F82EF-4E10-0343-AAF6-C385F1C3BEFA}"/>
              </a:ext>
            </a:extLst>
          </p:cNvPr>
          <p:cNvSpPr/>
          <p:nvPr/>
        </p:nvSpPr>
        <p:spPr>
          <a:xfrm>
            <a:off x="7958253" y="5239237"/>
            <a:ext cx="683941" cy="111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2A83B21-280A-6648-AFBB-234FF9044703}"/>
              </a:ext>
            </a:extLst>
          </p:cNvPr>
          <p:cNvSpPr txBox="1"/>
          <p:nvPr/>
        </p:nvSpPr>
        <p:spPr>
          <a:xfrm>
            <a:off x="8685285" y="5020359"/>
            <a:ext cx="1444626" cy="461665"/>
          </a:xfrm>
          <a:prstGeom prst="rect">
            <a:avLst/>
          </a:prstGeom>
          <a:noFill/>
        </p:spPr>
        <p:txBody>
          <a:bodyPr wrap="none" rtlCol="0">
            <a:spAutoFit/>
          </a:bodyPr>
          <a:lstStyle/>
          <a:p>
            <a:r>
              <a:rPr lang="en-US" sz="2400" dirty="0">
                <a:latin typeface="Candara" panose="020E0502030303020204" pitchFamily="34" charset="0"/>
              </a:rPr>
              <a:t>Next year</a:t>
            </a:r>
          </a:p>
        </p:txBody>
      </p:sp>
      <p:sp>
        <p:nvSpPr>
          <p:cNvPr id="12" name="TextBox 11">
            <a:extLst>
              <a:ext uri="{FF2B5EF4-FFF2-40B4-BE49-F238E27FC236}">
                <a16:creationId xmlns:a16="http://schemas.microsoft.com/office/drawing/2014/main" id="{A2FB4BFD-6F5C-6041-868B-D30C577DC70D}"/>
              </a:ext>
            </a:extLst>
          </p:cNvPr>
          <p:cNvSpPr txBox="1"/>
          <p:nvPr/>
        </p:nvSpPr>
        <p:spPr>
          <a:xfrm>
            <a:off x="8685285" y="5729358"/>
            <a:ext cx="3440365" cy="461665"/>
          </a:xfrm>
          <a:prstGeom prst="rect">
            <a:avLst/>
          </a:prstGeom>
          <a:noFill/>
        </p:spPr>
        <p:txBody>
          <a:bodyPr wrap="none" rtlCol="0">
            <a:spAutoFit/>
          </a:bodyPr>
          <a:lstStyle/>
          <a:p>
            <a:r>
              <a:rPr lang="en-US" sz="2400" dirty="0">
                <a:latin typeface="Candara" panose="020E0502030303020204" pitchFamily="34" charset="0"/>
              </a:rPr>
              <a:t>Deferred inflow resource</a:t>
            </a:r>
          </a:p>
        </p:txBody>
      </p:sp>
      <p:sp>
        <p:nvSpPr>
          <p:cNvPr id="13" name="Right Arrow 12">
            <a:extLst>
              <a:ext uri="{FF2B5EF4-FFF2-40B4-BE49-F238E27FC236}">
                <a16:creationId xmlns:a16="http://schemas.microsoft.com/office/drawing/2014/main" id="{D2F97730-3629-BC4B-9E1F-FDD11A6C623F}"/>
              </a:ext>
            </a:extLst>
          </p:cNvPr>
          <p:cNvSpPr/>
          <p:nvPr/>
        </p:nvSpPr>
        <p:spPr>
          <a:xfrm rot="1716788" flipV="1">
            <a:off x="7653802" y="5652534"/>
            <a:ext cx="1062430" cy="1417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199163-C6C5-46F4-B67A-96E011E64D58}"/>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33B701E1-8E6D-4FEB-A490-47F4526D3A72}"/>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6083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1">
            <a:extLst>
              <a:ext uri="{FF2B5EF4-FFF2-40B4-BE49-F238E27FC236}">
                <a16:creationId xmlns:a16="http://schemas.microsoft.com/office/drawing/2014/main" id="{F86018BB-1845-374B-B383-87C29B834A46}"/>
              </a:ext>
            </a:extLst>
          </p:cNvPr>
          <p:cNvSpPr>
            <a:spLocks noGrp="1"/>
          </p:cNvSpPr>
          <p:nvPr>
            <p:ph type="sldNum" sz="quarter" idx="10"/>
          </p:nvPr>
        </p:nvSpPr>
        <p:spPr/>
        <p:txBody>
          <a:bodyPr/>
          <a:lstStyle/>
          <a:p>
            <a:pPr>
              <a:defRPr/>
            </a:pPr>
            <a:fld id="{747CBC88-2EBD-8242-B5D6-F3DF08D4D208}" type="slidenum">
              <a:rPr lang="en-US" altLang="en-US"/>
              <a:pPr>
                <a:defRPr/>
              </a:pPr>
              <a:t>6</a:t>
            </a:fld>
            <a:endParaRPr lang="en-US" altLang="en-US"/>
          </a:p>
        </p:txBody>
      </p:sp>
      <p:sp>
        <p:nvSpPr>
          <p:cNvPr id="9220" name="Line 5">
            <a:extLst>
              <a:ext uri="{FF2B5EF4-FFF2-40B4-BE49-F238E27FC236}">
                <a16:creationId xmlns:a16="http://schemas.microsoft.com/office/drawing/2014/main" id="{187AAA92-BDD6-C34D-8BDE-CB21CECA3B73}"/>
              </a:ext>
            </a:extLst>
          </p:cNvPr>
          <p:cNvSpPr>
            <a:spLocks noChangeShapeType="1"/>
          </p:cNvSpPr>
          <p:nvPr/>
        </p:nvSpPr>
        <p:spPr bwMode="auto">
          <a:xfrm>
            <a:off x="9577162" y="4062413"/>
            <a:ext cx="0" cy="69215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9221" name="Line 6">
            <a:extLst>
              <a:ext uri="{FF2B5EF4-FFF2-40B4-BE49-F238E27FC236}">
                <a16:creationId xmlns:a16="http://schemas.microsoft.com/office/drawing/2014/main" id="{12F805FF-E430-2542-BC54-68340BC6EB5E}"/>
              </a:ext>
            </a:extLst>
          </p:cNvPr>
          <p:cNvSpPr>
            <a:spLocks noChangeShapeType="1"/>
          </p:cNvSpPr>
          <p:nvPr/>
        </p:nvSpPr>
        <p:spPr bwMode="auto">
          <a:xfrm flipV="1">
            <a:off x="1660853" y="4108449"/>
            <a:ext cx="8976042" cy="3810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9222" name="Line 7">
            <a:extLst>
              <a:ext uri="{FF2B5EF4-FFF2-40B4-BE49-F238E27FC236}">
                <a16:creationId xmlns:a16="http://schemas.microsoft.com/office/drawing/2014/main" id="{41979D80-2EA7-254A-8A70-64593FCA5619}"/>
              </a:ext>
            </a:extLst>
          </p:cNvPr>
          <p:cNvSpPr>
            <a:spLocks noChangeShapeType="1"/>
          </p:cNvSpPr>
          <p:nvPr/>
        </p:nvSpPr>
        <p:spPr bwMode="auto">
          <a:xfrm flipV="1">
            <a:off x="1660853" y="3198813"/>
            <a:ext cx="0" cy="969963"/>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1272" name="Text Box 8">
            <a:extLst>
              <a:ext uri="{FF2B5EF4-FFF2-40B4-BE49-F238E27FC236}">
                <a16:creationId xmlns:a16="http://schemas.microsoft.com/office/drawing/2014/main" id="{F2BFB8A9-88AA-3447-9491-AA4EEFC089D2}"/>
              </a:ext>
            </a:extLst>
          </p:cNvPr>
          <p:cNvSpPr txBox="1">
            <a:spLocks noChangeArrowheads="1"/>
          </p:cNvSpPr>
          <p:nvPr/>
        </p:nvSpPr>
        <p:spPr bwMode="auto">
          <a:xfrm>
            <a:off x="513557" y="2782888"/>
            <a:ext cx="218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403225" indent="6350" defTabSz="433388">
              <a:defRPr sz="2400">
                <a:solidFill>
                  <a:schemeClr val="tx1"/>
                </a:solidFill>
                <a:latin typeface="Times New Roman" panose="02020603050405020304" pitchFamily="18" charset="0"/>
              </a:defRPr>
            </a:lvl2pPr>
            <a:lvl3pPr marL="809625" indent="11113" defTabSz="433388">
              <a:defRPr sz="2400">
                <a:solidFill>
                  <a:schemeClr val="tx1"/>
                </a:solidFill>
                <a:latin typeface="Times New Roman" panose="02020603050405020304" pitchFamily="18" charset="0"/>
              </a:defRPr>
            </a:lvl3pPr>
            <a:lvl4pPr marL="1230313"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2100" b="1" dirty="0">
                <a:latin typeface="Candara" panose="020E0502030303020204" pitchFamily="34" charset="0"/>
              </a:rPr>
              <a:t>Appropriation</a:t>
            </a:r>
            <a:endParaRPr lang="en-US" altLang="en-US" sz="2200" b="1" dirty="0">
              <a:latin typeface="Candara" panose="020E0502030303020204" pitchFamily="34" charset="0"/>
            </a:endParaRPr>
          </a:p>
        </p:txBody>
      </p:sp>
      <p:sp>
        <p:nvSpPr>
          <p:cNvPr id="9224" name="Line 9">
            <a:extLst>
              <a:ext uri="{FF2B5EF4-FFF2-40B4-BE49-F238E27FC236}">
                <a16:creationId xmlns:a16="http://schemas.microsoft.com/office/drawing/2014/main" id="{1BAD9020-DD62-4949-9CBE-03C6B9C1F9C0}"/>
              </a:ext>
            </a:extLst>
          </p:cNvPr>
          <p:cNvSpPr>
            <a:spLocks noChangeShapeType="1"/>
          </p:cNvSpPr>
          <p:nvPr/>
        </p:nvSpPr>
        <p:spPr bwMode="auto">
          <a:xfrm flipV="1">
            <a:off x="3696494" y="2782888"/>
            <a:ext cx="0" cy="1363662"/>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1274" name="Text Box 10">
            <a:extLst>
              <a:ext uri="{FF2B5EF4-FFF2-40B4-BE49-F238E27FC236}">
                <a16:creationId xmlns:a16="http://schemas.microsoft.com/office/drawing/2014/main" id="{59ECB174-F633-A34F-A093-B269FE78F4C7}"/>
              </a:ext>
            </a:extLst>
          </p:cNvPr>
          <p:cNvSpPr txBox="1">
            <a:spLocks noChangeArrowheads="1"/>
          </p:cNvSpPr>
          <p:nvPr/>
        </p:nvSpPr>
        <p:spPr bwMode="auto">
          <a:xfrm>
            <a:off x="2701132" y="1900238"/>
            <a:ext cx="199072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381000" indent="28575" defTabSz="433388">
              <a:defRPr sz="2400">
                <a:solidFill>
                  <a:schemeClr val="tx1"/>
                </a:solidFill>
                <a:latin typeface="Times New Roman" panose="02020603050405020304" pitchFamily="18" charset="0"/>
              </a:defRPr>
            </a:lvl2pPr>
            <a:lvl3pPr marL="763588" indent="57150" defTabSz="433388">
              <a:defRPr sz="2400">
                <a:solidFill>
                  <a:schemeClr val="tx1"/>
                </a:solidFill>
                <a:latin typeface="Times New Roman" panose="02020603050405020304" pitchFamily="18" charset="0"/>
              </a:defRPr>
            </a:lvl3pPr>
            <a:lvl4pPr marL="1230313"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endParaRPr lang="en-US" altLang="en-US" sz="2100" b="1" dirty="0">
              <a:latin typeface="Candara" panose="020E0502030303020204" pitchFamily="34" charset="0"/>
            </a:endParaRPr>
          </a:p>
          <a:p>
            <a:pPr algn="ctr">
              <a:buClr>
                <a:srgbClr val="808080"/>
              </a:buClr>
              <a:buSzPct val="90000"/>
              <a:buFont typeface="Monotype Sorts" pitchFamily="2" charset="2"/>
              <a:buNone/>
              <a:defRPr/>
            </a:pPr>
            <a:r>
              <a:rPr lang="en-US" altLang="en-US" sz="2100" b="1" dirty="0">
                <a:latin typeface="Candara" panose="020E0502030303020204" pitchFamily="34" charset="0"/>
              </a:rPr>
              <a:t>Encumbrance</a:t>
            </a:r>
            <a:endParaRPr lang="en-US" altLang="en-US" sz="2200" b="1" dirty="0">
              <a:latin typeface="Candara" panose="020E0502030303020204" pitchFamily="34" charset="0"/>
            </a:endParaRPr>
          </a:p>
        </p:txBody>
      </p:sp>
      <p:sp>
        <p:nvSpPr>
          <p:cNvPr id="9226" name="Line 11">
            <a:extLst>
              <a:ext uri="{FF2B5EF4-FFF2-40B4-BE49-F238E27FC236}">
                <a16:creationId xmlns:a16="http://schemas.microsoft.com/office/drawing/2014/main" id="{19CC7532-2EFB-5E43-83A0-A0F142AC9659}"/>
              </a:ext>
            </a:extLst>
          </p:cNvPr>
          <p:cNvSpPr>
            <a:spLocks noChangeShapeType="1"/>
          </p:cNvSpPr>
          <p:nvPr/>
        </p:nvSpPr>
        <p:spPr bwMode="auto">
          <a:xfrm flipV="1">
            <a:off x="5913438" y="2809874"/>
            <a:ext cx="0" cy="1279526"/>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1276" name="Text Box 12">
            <a:extLst>
              <a:ext uri="{FF2B5EF4-FFF2-40B4-BE49-F238E27FC236}">
                <a16:creationId xmlns:a16="http://schemas.microsoft.com/office/drawing/2014/main" id="{A07507F5-CE64-424E-93E2-323445A5B742}"/>
              </a:ext>
            </a:extLst>
          </p:cNvPr>
          <p:cNvSpPr txBox="1">
            <a:spLocks noChangeArrowheads="1"/>
          </p:cNvSpPr>
          <p:nvPr/>
        </p:nvSpPr>
        <p:spPr bwMode="auto">
          <a:xfrm>
            <a:off x="4821386" y="2203991"/>
            <a:ext cx="1990722" cy="53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381000" indent="28575" defTabSz="433388">
              <a:defRPr sz="2400">
                <a:solidFill>
                  <a:schemeClr val="tx1"/>
                </a:solidFill>
                <a:latin typeface="Times New Roman" panose="02020603050405020304" pitchFamily="18" charset="0"/>
              </a:defRPr>
            </a:lvl2pPr>
            <a:lvl3pPr marL="763588" indent="57150" defTabSz="433388">
              <a:defRPr sz="2400">
                <a:solidFill>
                  <a:schemeClr val="tx1"/>
                </a:solidFill>
                <a:latin typeface="Times New Roman" panose="02020603050405020304" pitchFamily="18" charset="0"/>
              </a:defRPr>
            </a:lvl3pPr>
            <a:lvl4pPr marL="1230313"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2100" b="1" dirty="0">
                <a:latin typeface="Candara" panose="020E0502030303020204" pitchFamily="34" charset="0"/>
              </a:rPr>
              <a:t>Acquisition/</a:t>
            </a:r>
          </a:p>
          <a:p>
            <a:pPr algn="ctr">
              <a:buClr>
                <a:srgbClr val="808080"/>
              </a:buClr>
              <a:buSzPct val="90000"/>
              <a:buFont typeface="Monotype Sorts" pitchFamily="2" charset="2"/>
              <a:buNone/>
              <a:defRPr/>
            </a:pPr>
            <a:r>
              <a:rPr lang="en-US" altLang="en-US" sz="2100" b="1" dirty="0">
                <a:latin typeface="Candara" panose="020E0502030303020204" pitchFamily="34" charset="0"/>
              </a:rPr>
              <a:t>Delivery</a:t>
            </a:r>
            <a:endParaRPr lang="en-US" altLang="en-US" sz="2200" b="1" dirty="0">
              <a:latin typeface="Candara" panose="020E0502030303020204" pitchFamily="34" charset="0"/>
            </a:endParaRPr>
          </a:p>
        </p:txBody>
      </p:sp>
      <p:sp>
        <p:nvSpPr>
          <p:cNvPr id="9228" name="Line 13">
            <a:extLst>
              <a:ext uri="{FF2B5EF4-FFF2-40B4-BE49-F238E27FC236}">
                <a16:creationId xmlns:a16="http://schemas.microsoft.com/office/drawing/2014/main" id="{F8444E05-7950-4A43-92F8-D69AB134AEF8}"/>
              </a:ext>
            </a:extLst>
          </p:cNvPr>
          <p:cNvSpPr>
            <a:spLocks noChangeShapeType="1"/>
          </p:cNvSpPr>
          <p:nvPr/>
        </p:nvSpPr>
        <p:spPr bwMode="auto">
          <a:xfrm flipV="1">
            <a:off x="7804278" y="2989263"/>
            <a:ext cx="0" cy="1093787"/>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1278" name="Text Box 14">
            <a:extLst>
              <a:ext uri="{FF2B5EF4-FFF2-40B4-BE49-F238E27FC236}">
                <a16:creationId xmlns:a16="http://schemas.microsoft.com/office/drawing/2014/main" id="{D119DA17-2323-744A-BC27-22AD73D1F58B}"/>
              </a:ext>
            </a:extLst>
          </p:cNvPr>
          <p:cNvSpPr txBox="1">
            <a:spLocks noChangeArrowheads="1"/>
          </p:cNvSpPr>
          <p:nvPr/>
        </p:nvSpPr>
        <p:spPr bwMode="auto">
          <a:xfrm>
            <a:off x="8758288" y="2594768"/>
            <a:ext cx="1808162" cy="363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403225" indent="6350" defTabSz="433388">
              <a:defRPr sz="2400">
                <a:solidFill>
                  <a:schemeClr val="tx1"/>
                </a:solidFill>
                <a:latin typeface="Times New Roman" panose="02020603050405020304" pitchFamily="18" charset="0"/>
              </a:defRPr>
            </a:lvl2pPr>
            <a:lvl3pPr marL="809625" indent="11113" defTabSz="433388">
              <a:defRPr sz="2400">
                <a:solidFill>
                  <a:schemeClr val="tx1"/>
                </a:solidFill>
                <a:latin typeface="Times New Roman" panose="02020603050405020304" pitchFamily="18" charset="0"/>
              </a:defRPr>
            </a:lvl3pPr>
            <a:lvl4pPr marL="1230313"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2100" b="1" dirty="0">
                <a:latin typeface="Candara" panose="020E0502030303020204" pitchFamily="34" charset="0"/>
              </a:rPr>
              <a:t>Payment</a:t>
            </a:r>
          </a:p>
        </p:txBody>
      </p:sp>
      <p:sp>
        <p:nvSpPr>
          <p:cNvPr id="9230" name="Line 15">
            <a:extLst>
              <a:ext uri="{FF2B5EF4-FFF2-40B4-BE49-F238E27FC236}">
                <a16:creationId xmlns:a16="http://schemas.microsoft.com/office/drawing/2014/main" id="{85E5204F-57DF-124D-8287-807BEE1FA09A}"/>
              </a:ext>
            </a:extLst>
          </p:cNvPr>
          <p:cNvSpPr>
            <a:spLocks noChangeShapeType="1"/>
          </p:cNvSpPr>
          <p:nvPr/>
        </p:nvSpPr>
        <p:spPr bwMode="auto">
          <a:xfrm flipV="1">
            <a:off x="9584516" y="2987676"/>
            <a:ext cx="26012" cy="1093787"/>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11280" name="Text Box 16">
            <a:extLst>
              <a:ext uri="{FF2B5EF4-FFF2-40B4-BE49-F238E27FC236}">
                <a16:creationId xmlns:a16="http://schemas.microsoft.com/office/drawing/2014/main" id="{7818C49F-7CF0-CF4C-8A61-777217A48BF1}"/>
              </a:ext>
            </a:extLst>
          </p:cNvPr>
          <p:cNvSpPr txBox="1">
            <a:spLocks noChangeArrowheads="1"/>
          </p:cNvSpPr>
          <p:nvPr/>
        </p:nvSpPr>
        <p:spPr bwMode="auto">
          <a:xfrm>
            <a:off x="7595444" y="2607128"/>
            <a:ext cx="4984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381000" indent="28575" defTabSz="433388">
              <a:defRPr sz="2400">
                <a:solidFill>
                  <a:schemeClr val="tx1"/>
                </a:solidFill>
                <a:latin typeface="Times New Roman" panose="02020603050405020304" pitchFamily="18" charset="0"/>
              </a:defRPr>
            </a:lvl2pPr>
            <a:lvl3pPr marL="763588" indent="57150" defTabSz="433388">
              <a:defRPr sz="2400">
                <a:solidFill>
                  <a:schemeClr val="tx1"/>
                </a:solidFill>
                <a:latin typeface="Times New Roman" panose="02020603050405020304" pitchFamily="18" charset="0"/>
              </a:defRPr>
            </a:lvl3pPr>
            <a:lvl4pPr marL="1230313" defTabSz="433388">
              <a:defRPr sz="2400">
                <a:solidFill>
                  <a:schemeClr val="tx1"/>
                </a:solidFill>
                <a:latin typeface="Times New Roman" panose="02020603050405020304" pitchFamily="18" charset="0"/>
              </a:defRPr>
            </a:lvl4pPr>
            <a:lvl5pPr marL="1641475" defTabSz="433388">
              <a:defRPr sz="2400">
                <a:solidFill>
                  <a:schemeClr val="tx1"/>
                </a:solidFill>
                <a:latin typeface="Times New Roman" panose="02020603050405020304" pitchFamily="18" charset="0"/>
              </a:defRPr>
            </a:lvl5pPr>
            <a:lvl6pPr marL="2098675" defTabSz="433388" fontAlgn="base">
              <a:spcBef>
                <a:spcPct val="0"/>
              </a:spcBef>
              <a:spcAft>
                <a:spcPct val="0"/>
              </a:spcAft>
              <a:defRPr sz="2400">
                <a:solidFill>
                  <a:schemeClr val="tx1"/>
                </a:solidFill>
                <a:latin typeface="Times New Roman" panose="02020603050405020304" pitchFamily="18" charset="0"/>
              </a:defRPr>
            </a:lvl6pPr>
            <a:lvl7pPr marL="2555875" defTabSz="433388" fontAlgn="base">
              <a:spcBef>
                <a:spcPct val="0"/>
              </a:spcBef>
              <a:spcAft>
                <a:spcPct val="0"/>
              </a:spcAft>
              <a:defRPr sz="2400">
                <a:solidFill>
                  <a:schemeClr val="tx1"/>
                </a:solidFill>
                <a:latin typeface="Times New Roman" panose="02020603050405020304" pitchFamily="18" charset="0"/>
              </a:defRPr>
            </a:lvl7pPr>
            <a:lvl8pPr marL="3013075" defTabSz="433388" fontAlgn="base">
              <a:spcBef>
                <a:spcPct val="0"/>
              </a:spcBef>
              <a:spcAft>
                <a:spcPct val="0"/>
              </a:spcAft>
              <a:defRPr sz="2400">
                <a:solidFill>
                  <a:schemeClr val="tx1"/>
                </a:solidFill>
                <a:latin typeface="Times New Roman" panose="02020603050405020304" pitchFamily="18" charset="0"/>
              </a:defRPr>
            </a:lvl8pPr>
            <a:lvl9pPr marL="3470275" defTabSz="433388" fontAlgn="base">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defRPr/>
            </a:pPr>
            <a:r>
              <a:rPr lang="en-US" altLang="en-US" sz="2100" b="1" dirty="0">
                <a:latin typeface="Candara" panose="020E0502030303020204" pitchFamily="34" charset="0"/>
              </a:rPr>
              <a:t>Use</a:t>
            </a:r>
            <a:endParaRPr lang="en-US" altLang="en-US" sz="2200" b="1" dirty="0">
              <a:latin typeface="Candara" panose="020E0502030303020204" pitchFamily="34" charset="0"/>
            </a:endParaRPr>
          </a:p>
        </p:txBody>
      </p:sp>
      <p:sp>
        <p:nvSpPr>
          <p:cNvPr id="9232" name="Line 17">
            <a:extLst>
              <a:ext uri="{FF2B5EF4-FFF2-40B4-BE49-F238E27FC236}">
                <a16:creationId xmlns:a16="http://schemas.microsoft.com/office/drawing/2014/main" id="{E0013F5F-6F59-2041-A422-0BC2188A356D}"/>
              </a:ext>
            </a:extLst>
          </p:cNvPr>
          <p:cNvSpPr>
            <a:spLocks noChangeShapeType="1"/>
          </p:cNvSpPr>
          <p:nvPr/>
        </p:nvSpPr>
        <p:spPr bwMode="auto">
          <a:xfrm>
            <a:off x="7808166" y="4071938"/>
            <a:ext cx="0" cy="67310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9233" name="Line 18">
            <a:extLst>
              <a:ext uri="{FF2B5EF4-FFF2-40B4-BE49-F238E27FC236}">
                <a16:creationId xmlns:a16="http://schemas.microsoft.com/office/drawing/2014/main" id="{B28AD0B8-2478-E640-9D55-E4D588E47C72}"/>
              </a:ext>
            </a:extLst>
          </p:cNvPr>
          <p:cNvSpPr>
            <a:spLocks noChangeShapeType="1"/>
          </p:cNvSpPr>
          <p:nvPr/>
        </p:nvSpPr>
        <p:spPr bwMode="auto">
          <a:xfrm>
            <a:off x="5913438" y="4087813"/>
            <a:ext cx="0" cy="692150"/>
          </a:xfrm>
          <a:prstGeom prst="line">
            <a:avLst/>
          </a:prstGeom>
          <a:noFill/>
          <a:ln w="18732">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ndara" panose="020E0502030303020204" pitchFamily="34" charset="0"/>
            </a:endParaRPr>
          </a:p>
        </p:txBody>
      </p:sp>
      <p:sp>
        <p:nvSpPr>
          <p:cNvPr id="9234" name="Text Box 19">
            <a:extLst>
              <a:ext uri="{FF2B5EF4-FFF2-40B4-BE49-F238E27FC236}">
                <a16:creationId xmlns:a16="http://schemas.microsoft.com/office/drawing/2014/main" id="{5EC39CF8-4B19-EB4D-8DFE-D8BABA88FDE4}"/>
              </a:ext>
            </a:extLst>
          </p:cNvPr>
          <p:cNvSpPr txBox="1">
            <a:spLocks noChangeArrowheads="1"/>
          </p:cNvSpPr>
          <p:nvPr/>
        </p:nvSpPr>
        <p:spPr bwMode="auto">
          <a:xfrm>
            <a:off x="5102225" y="4873626"/>
            <a:ext cx="1549400" cy="127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381000" indent="28575" defTabSz="433388">
              <a:spcBef>
                <a:spcPct val="20000"/>
              </a:spcBef>
              <a:buChar char="–"/>
              <a:defRPr sz="2800">
                <a:solidFill>
                  <a:schemeClr val="tx1"/>
                </a:solidFill>
                <a:latin typeface="Arial" panose="020B0604020202020204" pitchFamily="34" charset="0"/>
              </a:defRPr>
            </a:lvl2pPr>
            <a:lvl3pPr marL="763588" indent="57150"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Modified</a:t>
            </a:r>
          </a:p>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Accrual</a:t>
            </a:r>
          </a:p>
          <a:p>
            <a:pPr algn="ctr">
              <a:spcBef>
                <a:spcPct val="0"/>
              </a:spcBef>
              <a:buClr>
                <a:srgbClr val="808080"/>
              </a:buClr>
              <a:buSzPct val="90000"/>
              <a:buFont typeface="Monotype Sorts" pitchFamily="2" charset="2"/>
              <a:buNone/>
            </a:pPr>
            <a:r>
              <a:rPr lang="en-US" altLang="en-US" sz="1800" dirty="0">
                <a:latin typeface="Candara" panose="020E0502030303020204" pitchFamily="34" charset="0"/>
              </a:rPr>
              <a:t>Basis - </a:t>
            </a:r>
          </a:p>
          <a:p>
            <a:pPr algn="ctr">
              <a:spcBef>
                <a:spcPct val="0"/>
              </a:spcBef>
              <a:buClr>
                <a:srgbClr val="808080"/>
              </a:buClr>
              <a:buSzPct val="90000"/>
              <a:buFont typeface="Monotype Sorts" pitchFamily="2" charset="2"/>
              <a:buNone/>
            </a:pPr>
            <a:r>
              <a:rPr lang="en-US" altLang="en-US" sz="1800" b="1" dirty="0">
                <a:latin typeface="Candara" panose="020E0502030303020204" pitchFamily="34" charset="0"/>
              </a:rPr>
              <a:t>Expenditure</a:t>
            </a:r>
          </a:p>
          <a:p>
            <a:pPr algn="ctr">
              <a:spcBef>
                <a:spcPct val="0"/>
              </a:spcBef>
              <a:buClr>
                <a:srgbClr val="808080"/>
              </a:buClr>
              <a:buSzPct val="90000"/>
              <a:buFont typeface="Monotype Sorts" pitchFamily="2" charset="2"/>
              <a:buNone/>
            </a:pPr>
            <a:endParaRPr lang="en-US" altLang="en-US" sz="2200" b="1" dirty="0">
              <a:latin typeface="Candara" panose="020E0502030303020204" pitchFamily="34" charset="0"/>
            </a:endParaRPr>
          </a:p>
        </p:txBody>
      </p:sp>
      <p:sp>
        <p:nvSpPr>
          <p:cNvPr id="9235" name="Text Box 20">
            <a:extLst>
              <a:ext uri="{FF2B5EF4-FFF2-40B4-BE49-F238E27FC236}">
                <a16:creationId xmlns:a16="http://schemas.microsoft.com/office/drawing/2014/main" id="{0D989240-3B7D-9F42-9B42-745E35AC3691}"/>
              </a:ext>
            </a:extLst>
          </p:cNvPr>
          <p:cNvSpPr txBox="1">
            <a:spLocks noChangeArrowheads="1"/>
          </p:cNvSpPr>
          <p:nvPr/>
        </p:nvSpPr>
        <p:spPr bwMode="auto">
          <a:xfrm>
            <a:off x="8908675" y="4915694"/>
            <a:ext cx="1377694"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1800" dirty="0"/>
              <a:t>Cash</a:t>
            </a:r>
          </a:p>
          <a:p>
            <a:pPr algn="ctr">
              <a:spcBef>
                <a:spcPct val="0"/>
              </a:spcBef>
              <a:buClr>
                <a:srgbClr val="808080"/>
              </a:buClr>
              <a:buSzPct val="90000"/>
              <a:buFont typeface="Monotype Sorts" pitchFamily="2" charset="2"/>
              <a:buNone/>
            </a:pPr>
            <a:r>
              <a:rPr lang="en-US" altLang="en-US" sz="1800" dirty="0"/>
              <a:t>Basis</a:t>
            </a:r>
            <a:endParaRPr lang="en-US" altLang="en-US" sz="600" dirty="0"/>
          </a:p>
          <a:p>
            <a:pPr algn="ctr">
              <a:spcBef>
                <a:spcPct val="0"/>
              </a:spcBef>
              <a:buClr>
                <a:srgbClr val="808080"/>
              </a:buClr>
              <a:buSzPct val="90000"/>
              <a:buFont typeface="Monotype Sorts" pitchFamily="2" charset="2"/>
              <a:buNone/>
            </a:pPr>
            <a:endParaRPr lang="en-US" altLang="en-US" sz="600" dirty="0"/>
          </a:p>
          <a:p>
            <a:pPr algn="ctr">
              <a:spcBef>
                <a:spcPct val="0"/>
              </a:spcBef>
              <a:buClr>
                <a:srgbClr val="808080"/>
              </a:buClr>
              <a:buSzPct val="90000"/>
              <a:buFont typeface="Monotype Sorts" pitchFamily="2" charset="2"/>
              <a:buNone/>
            </a:pPr>
            <a:r>
              <a:rPr lang="en-US" altLang="en-US" sz="1800" b="1" dirty="0"/>
              <a:t>Expense</a:t>
            </a:r>
          </a:p>
        </p:txBody>
      </p:sp>
      <p:sp>
        <p:nvSpPr>
          <p:cNvPr id="9236" name="Text Box 21">
            <a:extLst>
              <a:ext uri="{FF2B5EF4-FFF2-40B4-BE49-F238E27FC236}">
                <a16:creationId xmlns:a16="http://schemas.microsoft.com/office/drawing/2014/main" id="{5C96D845-C5E0-4D46-818D-9CF8F2B1B35D}"/>
              </a:ext>
            </a:extLst>
          </p:cNvPr>
          <p:cNvSpPr txBox="1">
            <a:spLocks noChangeArrowheads="1"/>
          </p:cNvSpPr>
          <p:nvPr/>
        </p:nvSpPr>
        <p:spPr bwMode="auto">
          <a:xfrm>
            <a:off x="6981081" y="4835154"/>
            <a:ext cx="17272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spcBef>
                <a:spcPct val="20000"/>
              </a:spcBef>
              <a:buChar char="•"/>
              <a:defRPr sz="3200">
                <a:solidFill>
                  <a:schemeClr val="tx1"/>
                </a:solidFill>
                <a:latin typeface="Arial" panose="020B0604020202020204" pitchFamily="34" charset="0"/>
              </a:defRPr>
            </a:lvl1pPr>
            <a:lvl2pPr marL="403225" indent="6350" defTabSz="433388">
              <a:spcBef>
                <a:spcPct val="20000"/>
              </a:spcBef>
              <a:buChar char="–"/>
              <a:defRPr sz="2800">
                <a:solidFill>
                  <a:schemeClr val="tx1"/>
                </a:solidFill>
                <a:latin typeface="Arial" panose="020B0604020202020204" pitchFamily="34" charset="0"/>
              </a:defRPr>
            </a:lvl2pPr>
            <a:lvl3pPr marL="809625" indent="11113" defTabSz="433388">
              <a:spcBef>
                <a:spcPct val="20000"/>
              </a:spcBef>
              <a:buChar char="•"/>
              <a:defRPr sz="2400">
                <a:solidFill>
                  <a:schemeClr val="tx1"/>
                </a:solidFill>
                <a:latin typeface="Arial" panose="020B0604020202020204" pitchFamily="34" charset="0"/>
              </a:defRPr>
            </a:lvl3pPr>
            <a:lvl4pPr marL="1600200" indent="-228600" defTabSz="433388">
              <a:spcBef>
                <a:spcPct val="20000"/>
              </a:spcBef>
              <a:buChar char="–"/>
              <a:defRPr sz="2000">
                <a:solidFill>
                  <a:schemeClr val="tx1"/>
                </a:solidFill>
                <a:latin typeface="Arial" panose="020B0604020202020204" pitchFamily="34" charset="0"/>
              </a:defRPr>
            </a:lvl4pPr>
            <a:lvl5pPr marL="2057400" indent="-228600" defTabSz="433388">
              <a:spcBef>
                <a:spcPct val="20000"/>
              </a:spcBef>
              <a:buChar char="»"/>
              <a:defRPr sz="2000">
                <a:solidFill>
                  <a:schemeClr val="tx1"/>
                </a:solidFill>
                <a:latin typeface="Arial" panose="020B0604020202020204" pitchFamily="34" charset="0"/>
              </a:defRPr>
            </a:lvl5pPr>
            <a:lvl6pPr marL="25146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333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
                <a:srgbClr val="808080"/>
              </a:buClr>
              <a:buSzPct val="90000"/>
              <a:buFont typeface="Monotype Sorts" pitchFamily="2" charset="2"/>
              <a:buNone/>
            </a:pPr>
            <a:r>
              <a:rPr lang="en-US" altLang="en-US" sz="1800" dirty="0"/>
              <a:t>Accrual</a:t>
            </a:r>
          </a:p>
          <a:p>
            <a:pPr algn="ctr">
              <a:spcBef>
                <a:spcPct val="0"/>
              </a:spcBef>
              <a:buClr>
                <a:srgbClr val="808080"/>
              </a:buClr>
              <a:buSzPct val="90000"/>
              <a:buFont typeface="Monotype Sorts" pitchFamily="2" charset="2"/>
              <a:buNone/>
            </a:pPr>
            <a:r>
              <a:rPr lang="en-US" altLang="en-US" sz="1800" dirty="0"/>
              <a:t>Basis</a:t>
            </a:r>
            <a:endParaRPr lang="en-US" altLang="en-US" sz="600" dirty="0"/>
          </a:p>
          <a:p>
            <a:pPr algn="ctr">
              <a:spcBef>
                <a:spcPct val="0"/>
              </a:spcBef>
              <a:buClr>
                <a:srgbClr val="808080"/>
              </a:buClr>
              <a:buSzPct val="90000"/>
              <a:buFont typeface="Monotype Sorts" pitchFamily="2" charset="2"/>
              <a:buNone/>
            </a:pPr>
            <a:endParaRPr lang="en-US" altLang="en-US" sz="600" dirty="0"/>
          </a:p>
          <a:p>
            <a:pPr algn="ctr">
              <a:spcBef>
                <a:spcPct val="0"/>
              </a:spcBef>
              <a:buClr>
                <a:srgbClr val="808080"/>
              </a:buClr>
              <a:buSzPct val="90000"/>
              <a:buFont typeface="Monotype Sorts" pitchFamily="2" charset="2"/>
              <a:buNone/>
            </a:pPr>
            <a:r>
              <a:rPr lang="en-US" altLang="en-US" sz="1800" b="1" dirty="0"/>
              <a:t>Expense</a:t>
            </a:r>
          </a:p>
        </p:txBody>
      </p:sp>
      <p:sp>
        <p:nvSpPr>
          <p:cNvPr id="9237" name="Text Box 22">
            <a:extLst>
              <a:ext uri="{FF2B5EF4-FFF2-40B4-BE49-F238E27FC236}">
                <a16:creationId xmlns:a16="http://schemas.microsoft.com/office/drawing/2014/main" id="{6364E372-D097-0F4A-9F05-F14E90B4EE89}"/>
              </a:ext>
            </a:extLst>
          </p:cNvPr>
          <p:cNvSpPr txBox="1">
            <a:spLocks noChangeArrowheads="1"/>
          </p:cNvSpPr>
          <p:nvPr/>
        </p:nvSpPr>
        <p:spPr bwMode="auto">
          <a:xfrm>
            <a:off x="1082677" y="4250532"/>
            <a:ext cx="2187568" cy="65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600" dirty="0">
                <a:latin typeface="Candara" panose="020E0502030303020204" pitchFamily="34" charset="0"/>
              </a:rPr>
              <a:t>Authorization </a:t>
            </a:r>
          </a:p>
          <a:p>
            <a:pPr>
              <a:buClr>
                <a:srgbClr val="808080"/>
              </a:buClr>
              <a:buSzPct val="90000"/>
              <a:buFont typeface="Monotype Sorts" pitchFamily="2" charset="2"/>
              <a:buNone/>
            </a:pPr>
            <a:r>
              <a:rPr lang="en-US" altLang="en-US" sz="1600" dirty="0">
                <a:latin typeface="Candara" panose="020E0502030303020204" pitchFamily="34" charset="0"/>
              </a:rPr>
              <a:t>to spend money.</a:t>
            </a:r>
          </a:p>
        </p:txBody>
      </p:sp>
      <p:sp>
        <p:nvSpPr>
          <p:cNvPr id="9238" name="Text Box 23">
            <a:extLst>
              <a:ext uri="{FF2B5EF4-FFF2-40B4-BE49-F238E27FC236}">
                <a16:creationId xmlns:a16="http://schemas.microsoft.com/office/drawing/2014/main" id="{F70CADEE-8A60-5446-B57F-70E627BA3954}"/>
              </a:ext>
            </a:extLst>
          </p:cNvPr>
          <p:cNvSpPr txBox="1">
            <a:spLocks noChangeArrowheads="1"/>
          </p:cNvSpPr>
          <p:nvPr/>
        </p:nvSpPr>
        <p:spPr bwMode="auto">
          <a:xfrm>
            <a:off x="3785898" y="3596058"/>
            <a:ext cx="13954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600" dirty="0">
                <a:latin typeface="Candara" panose="020E0502030303020204" pitchFamily="34" charset="0"/>
              </a:rPr>
              <a:t>Order has</a:t>
            </a:r>
          </a:p>
          <a:p>
            <a:pPr>
              <a:buClr>
                <a:srgbClr val="808080"/>
              </a:buClr>
              <a:buSzPct val="90000"/>
              <a:buFont typeface="Monotype Sorts" pitchFamily="2" charset="2"/>
              <a:buNone/>
            </a:pPr>
            <a:r>
              <a:rPr lang="en-US" altLang="en-US" sz="1600" dirty="0">
                <a:latin typeface="Candara" panose="020E0502030303020204" pitchFamily="34" charset="0"/>
              </a:rPr>
              <a:t>been placed.</a:t>
            </a:r>
          </a:p>
        </p:txBody>
      </p:sp>
      <p:sp>
        <p:nvSpPr>
          <p:cNvPr id="9239" name="Text Box 24">
            <a:extLst>
              <a:ext uri="{FF2B5EF4-FFF2-40B4-BE49-F238E27FC236}">
                <a16:creationId xmlns:a16="http://schemas.microsoft.com/office/drawing/2014/main" id="{C1473998-9B21-584F-8DCE-8E7CAE45CD0D}"/>
              </a:ext>
            </a:extLst>
          </p:cNvPr>
          <p:cNvSpPr txBox="1">
            <a:spLocks noChangeArrowheads="1"/>
          </p:cNvSpPr>
          <p:nvPr/>
        </p:nvSpPr>
        <p:spPr bwMode="auto">
          <a:xfrm>
            <a:off x="6030912" y="3349624"/>
            <a:ext cx="147478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600" dirty="0">
                <a:latin typeface="Candara" panose="020E0502030303020204" pitchFamily="34" charset="0"/>
              </a:rPr>
              <a:t>Order has </a:t>
            </a:r>
          </a:p>
          <a:p>
            <a:pPr>
              <a:buClr>
                <a:srgbClr val="808080"/>
              </a:buClr>
              <a:buSzPct val="90000"/>
              <a:buFont typeface="Monotype Sorts" pitchFamily="2" charset="2"/>
              <a:buNone/>
            </a:pPr>
            <a:r>
              <a:rPr lang="en-US" altLang="en-US" sz="1600" dirty="0">
                <a:latin typeface="Candara" panose="020E0502030303020204" pitchFamily="34" charset="0"/>
              </a:rPr>
              <a:t>been received by buyer</a:t>
            </a:r>
            <a:r>
              <a:rPr lang="en-US" altLang="en-US" sz="1300" dirty="0">
                <a:latin typeface="Candara" panose="020E0502030303020204" pitchFamily="34" charset="0"/>
              </a:rPr>
              <a:t>.</a:t>
            </a:r>
            <a:endParaRPr lang="en-US" altLang="en-US" sz="2200" dirty="0">
              <a:latin typeface="Candara" panose="020E0502030303020204" pitchFamily="34" charset="0"/>
            </a:endParaRPr>
          </a:p>
        </p:txBody>
      </p:sp>
      <p:sp>
        <p:nvSpPr>
          <p:cNvPr id="9240" name="Text Box 25">
            <a:extLst>
              <a:ext uri="{FF2B5EF4-FFF2-40B4-BE49-F238E27FC236}">
                <a16:creationId xmlns:a16="http://schemas.microsoft.com/office/drawing/2014/main" id="{07668638-0447-044E-8300-EF7C794A4851}"/>
              </a:ext>
            </a:extLst>
          </p:cNvPr>
          <p:cNvSpPr txBox="1">
            <a:spLocks noChangeArrowheads="1"/>
          </p:cNvSpPr>
          <p:nvPr/>
        </p:nvSpPr>
        <p:spPr bwMode="auto">
          <a:xfrm>
            <a:off x="9695118" y="3522665"/>
            <a:ext cx="126682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600" dirty="0">
                <a:latin typeface="Candara" panose="020E0502030303020204" pitchFamily="34" charset="0"/>
              </a:rPr>
              <a:t>Payment is</a:t>
            </a:r>
          </a:p>
          <a:p>
            <a:pPr>
              <a:buClr>
                <a:srgbClr val="808080"/>
              </a:buClr>
              <a:buSzPct val="90000"/>
              <a:buFont typeface="Monotype Sorts" pitchFamily="2" charset="2"/>
              <a:buNone/>
            </a:pPr>
            <a:r>
              <a:rPr lang="en-US" altLang="en-US" sz="1600" dirty="0">
                <a:latin typeface="Candara" panose="020E0502030303020204" pitchFamily="34" charset="0"/>
              </a:rPr>
              <a:t>made.</a:t>
            </a:r>
          </a:p>
        </p:txBody>
      </p:sp>
      <p:sp>
        <p:nvSpPr>
          <p:cNvPr id="9241" name="Text Box 26">
            <a:extLst>
              <a:ext uri="{FF2B5EF4-FFF2-40B4-BE49-F238E27FC236}">
                <a16:creationId xmlns:a16="http://schemas.microsoft.com/office/drawing/2014/main" id="{8C4704D9-B13B-E040-9682-0B5B02B7AECE}"/>
              </a:ext>
            </a:extLst>
          </p:cNvPr>
          <p:cNvSpPr txBox="1">
            <a:spLocks noChangeArrowheads="1"/>
          </p:cNvSpPr>
          <p:nvPr/>
        </p:nvSpPr>
        <p:spPr bwMode="auto">
          <a:xfrm>
            <a:off x="7883508" y="3581399"/>
            <a:ext cx="99853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400" dirty="0">
                <a:latin typeface="Candara" panose="020E0502030303020204" pitchFamily="34" charset="0"/>
              </a:rPr>
              <a:t>Item is</a:t>
            </a:r>
          </a:p>
          <a:p>
            <a:pPr>
              <a:buClr>
                <a:srgbClr val="808080"/>
              </a:buClr>
              <a:buSzPct val="90000"/>
              <a:buFont typeface="Monotype Sorts" pitchFamily="2" charset="2"/>
              <a:buNone/>
            </a:pPr>
            <a:r>
              <a:rPr lang="en-US" altLang="en-US" sz="1400" dirty="0">
                <a:latin typeface="Candara" panose="020E0502030303020204" pitchFamily="34" charset="0"/>
              </a:rPr>
              <a:t>consumed</a:t>
            </a:r>
            <a:r>
              <a:rPr lang="en-US" altLang="en-US" sz="1600" dirty="0">
                <a:latin typeface="Candara" panose="020E0502030303020204" pitchFamily="34" charset="0"/>
              </a:rPr>
              <a:t>.</a:t>
            </a:r>
            <a:endParaRPr lang="en-US" altLang="en-US" sz="1300" dirty="0">
              <a:latin typeface="Candara" panose="020E0502030303020204" pitchFamily="34" charset="0"/>
            </a:endParaRPr>
          </a:p>
        </p:txBody>
      </p:sp>
      <p:sp>
        <p:nvSpPr>
          <p:cNvPr id="9242" name="Text Box 27">
            <a:extLst>
              <a:ext uri="{FF2B5EF4-FFF2-40B4-BE49-F238E27FC236}">
                <a16:creationId xmlns:a16="http://schemas.microsoft.com/office/drawing/2014/main" id="{BD956359-323B-D047-B6A8-E858A5291BD9}"/>
              </a:ext>
            </a:extLst>
          </p:cNvPr>
          <p:cNvSpPr txBox="1">
            <a:spLocks noChangeArrowheads="1"/>
          </p:cNvSpPr>
          <p:nvPr/>
        </p:nvSpPr>
        <p:spPr bwMode="auto">
          <a:xfrm>
            <a:off x="1050925" y="5032373"/>
            <a:ext cx="1814513"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buClr>
                <a:srgbClr val="808080"/>
              </a:buClr>
              <a:buSzPct val="90000"/>
              <a:buFont typeface="Monotype Sorts" pitchFamily="2" charset="2"/>
              <a:buNone/>
            </a:pPr>
            <a:r>
              <a:rPr lang="en-US" altLang="en-US" sz="1800" dirty="0">
                <a:latin typeface="Candara" panose="020E0502030303020204" pitchFamily="34" charset="0"/>
              </a:rPr>
              <a:t>No expense</a:t>
            </a:r>
          </a:p>
          <a:p>
            <a:pPr>
              <a:buClr>
                <a:srgbClr val="808080"/>
              </a:buClr>
              <a:buSzPct val="90000"/>
              <a:buFont typeface="Monotype Sorts" pitchFamily="2" charset="2"/>
              <a:buNone/>
            </a:pPr>
            <a:r>
              <a:rPr lang="en-US" altLang="en-US" sz="1800" dirty="0">
                <a:latin typeface="Candara" panose="020E0502030303020204" pitchFamily="34" charset="0"/>
              </a:rPr>
              <a:t>at this time -</a:t>
            </a:r>
          </a:p>
          <a:p>
            <a:pPr>
              <a:buClr>
                <a:srgbClr val="808080"/>
              </a:buClr>
              <a:buSzPct val="90000"/>
              <a:buFont typeface="Monotype Sorts" pitchFamily="2" charset="2"/>
              <a:buNone/>
            </a:pPr>
            <a:r>
              <a:rPr lang="en-US" altLang="en-US" sz="1800" dirty="0">
                <a:latin typeface="Candara" panose="020E0502030303020204" pitchFamily="34" charset="0"/>
              </a:rPr>
              <a:t>any basis.</a:t>
            </a:r>
          </a:p>
        </p:txBody>
      </p:sp>
      <p:sp>
        <p:nvSpPr>
          <p:cNvPr id="9243" name="Text Box 28">
            <a:extLst>
              <a:ext uri="{FF2B5EF4-FFF2-40B4-BE49-F238E27FC236}">
                <a16:creationId xmlns:a16="http://schemas.microsoft.com/office/drawing/2014/main" id="{A916F619-0F54-A04B-9417-CB46E27F0949}"/>
              </a:ext>
            </a:extLst>
          </p:cNvPr>
          <p:cNvSpPr txBox="1">
            <a:spLocks noChangeArrowheads="1"/>
          </p:cNvSpPr>
          <p:nvPr/>
        </p:nvSpPr>
        <p:spPr bwMode="auto">
          <a:xfrm>
            <a:off x="3141268" y="5003829"/>
            <a:ext cx="1363662"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33388">
              <a:defRPr sz="2400">
                <a:solidFill>
                  <a:schemeClr val="tx1"/>
                </a:solidFill>
                <a:latin typeface="Times New Roman" panose="02020603050405020304" pitchFamily="18" charset="0"/>
              </a:defRPr>
            </a:lvl1pPr>
            <a:lvl2pPr marL="103188" indent="306388" defTabSz="433388">
              <a:defRPr sz="2400">
                <a:solidFill>
                  <a:schemeClr val="tx1"/>
                </a:solidFill>
                <a:latin typeface="Times New Roman" panose="02020603050405020304" pitchFamily="18" charset="0"/>
              </a:defRPr>
            </a:lvl2pPr>
            <a:lvl3pPr marL="512763" indent="307975" defTabSz="433388">
              <a:defRPr sz="2400">
                <a:solidFill>
                  <a:schemeClr val="tx1"/>
                </a:solidFill>
                <a:latin typeface="Times New Roman" panose="02020603050405020304" pitchFamily="18" charset="0"/>
              </a:defRPr>
            </a:lvl3pPr>
            <a:lvl4pPr marL="923925" indent="306388" defTabSz="433388">
              <a:defRPr sz="2400">
                <a:solidFill>
                  <a:schemeClr val="tx1"/>
                </a:solidFill>
                <a:latin typeface="Times New Roman" panose="02020603050405020304" pitchFamily="18" charset="0"/>
              </a:defRPr>
            </a:lvl4pPr>
            <a:lvl5pPr marL="2057400" indent="-228600" defTabSz="433388">
              <a:defRPr sz="2400">
                <a:solidFill>
                  <a:schemeClr val="tx1"/>
                </a:solidFill>
                <a:latin typeface="Times New Roman" panose="02020603050405020304" pitchFamily="18" charset="0"/>
              </a:defRPr>
            </a:lvl5pPr>
            <a:lvl6pPr marL="2514600" indent="-228600" defTabSz="4333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333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333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33388" eaLnBrk="0" fontAlgn="base" hangingPunct="0">
              <a:spcBef>
                <a:spcPct val="0"/>
              </a:spcBef>
              <a:spcAft>
                <a:spcPct val="0"/>
              </a:spcAft>
              <a:defRPr sz="2400">
                <a:solidFill>
                  <a:schemeClr val="tx1"/>
                </a:solidFill>
                <a:latin typeface="Times New Roman" panose="02020603050405020304" pitchFamily="18" charset="0"/>
              </a:defRPr>
            </a:lvl9pPr>
          </a:lstStyle>
          <a:p>
            <a:pPr algn="ctr">
              <a:buClr>
                <a:srgbClr val="808080"/>
              </a:buClr>
              <a:buSzPct val="90000"/>
              <a:buFont typeface="Monotype Sorts" pitchFamily="2" charset="2"/>
              <a:buNone/>
            </a:pPr>
            <a:r>
              <a:rPr lang="en-US" altLang="en-US" sz="1800" dirty="0">
                <a:latin typeface="Candara" panose="020E0502030303020204" pitchFamily="34" charset="0"/>
              </a:rPr>
              <a:t>No expense	</a:t>
            </a:r>
          </a:p>
          <a:p>
            <a:pPr algn="ctr">
              <a:buClr>
                <a:srgbClr val="808080"/>
              </a:buClr>
              <a:buSzPct val="90000"/>
              <a:buFont typeface="Monotype Sorts" pitchFamily="2" charset="2"/>
              <a:buNone/>
            </a:pPr>
            <a:r>
              <a:rPr lang="en-US" altLang="en-US" sz="1800" dirty="0">
                <a:latin typeface="Candara" panose="020E0502030303020204" pitchFamily="34" charset="0"/>
              </a:rPr>
              <a:t>at this time -</a:t>
            </a:r>
          </a:p>
          <a:p>
            <a:pPr algn="ctr">
              <a:buClr>
                <a:srgbClr val="808080"/>
              </a:buClr>
              <a:buSzPct val="90000"/>
              <a:buFont typeface="Monotype Sorts" pitchFamily="2" charset="2"/>
              <a:buNone/>
            </a:pPr>
            <a:r>
              <a:rPr lang="en-US" altLang="en-US" sz="1800" dirty="0">
                <a:latin typeface="Candara" panose="020E0502030303020204" pitchFamily="34" charset="0"/>
              </a:rPr>
              <a:t>any basis.</a:t>
            </a:r>
          </a:p>
        </p:txBody>
      </p:sp>
      <p:sp>
        <p:nvSpPr>
          <p:cNvPr id="28" name="Title 1">
            <a:extLst>
              <a:ext uri="{FF2B5EF4-FFF2-40B4-BE49-F238E27FC236}">
                <a16:creationId xmlns:a16="http://schemas.microsoft.com/office/drawing/2014/main" id="{B36EE8A2-0245-BF47-A63F-2BD70CDEF48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870000"/>
                </a:solidFill>
              </a:rPr>
              <a:t>Modified Accrual Accounting</a:t>
            </a:r>
          </a:p>
        </p:txBody>
      </p:sp>
      <p:sp>
        <p:nvSpPr>
          <p:cNvPr id="29" name="Rectangle 28">
            <a:extLst>
              <a:ext uri="{FF2B5EF4-FFF2-40B4-BE49-F238E27FC236}">
                <a16:creationId xmlns:a16="http://schemas.microsoft.com/office/drawing/2014/main" id="{14C684EF-532E-334E-A072-2E61461E911B}"/>
              </a:ext>
            </a:extLst>
          </p:cNvPr>
          <p:cNvSpPr/>
          <p:nvPr/>
        </p:nvSpPr>
        <p:spPr>
          <a:xfrm>
            <a:off x="838200" y="1384957"/>
            <a:ext cx="2223686" cy="523220"/>
          </a:xfrm>
          <a:prstGeom prst="rect">
            <a:avLst/>
          </a:prstGeom>
        </p:spPr>
        <p:txBody>
          <a:bodyPr wrap="none">
            <a:spAutoFit/>
          </a:bodyPr>
          <a:lstStyle/>
          <a:p>
            <a:r>
              <a:rPr lang="en-US" sz="2800" b="1" dirty="0">
                <a:latin typeface="Candara" panose="020E0502030303020204" pitchFamily="34" charset="0"/>
              </a:rPr>
              <a:t>Expenditures</a:t>
            </a:r>
          </a:p>
        </p:txBody>
      </p:sp>
      <p:sp>
        <p:nvSpPr>
          <p:cNvPr id="30" name="Rectangle 29">
            <a:extLst>
              <a:ext uri="{FF2B5EF4-FFF2-40B4-BE49-F238E27FC236}">
                <a16:creationId xmlns:a16="http://schemas.microsoft.com/office/drawing/2014/main" id="{F68D715F-46EC-4341-916B-FDA4ADE26E3F}"/>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40C6C5C1-2BDA-4BE3-A71A-5FEE83106660}"/>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70106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7A11D-4148-D044-83B5-8E80E2C8C563}"/>
              </a:ext>
            </a:extLst>
          </p:cNvPr>
          <p:cNvSpPr>
            <a:spLocks noGrp="1"/>
          </p:cNvSpPr>
          <p:nvPr>
            <p:ph idx="1"/>
          </p:nvPr>
        </p:nvSpPr>
        <p:spPr>
          <a:xfrm>
            <a:off x="838200" y="1825625"/>
            <a:ext cx="10515600" cy="4667250"/>
          </a:xfrm>
        </p:spPr>
        <p:txBody>
          <a:bodyPr>
            <a:normAutofit/>
          </a:bodyPr>
          <a:lstStyle/>
          <a:p>
            <a:r>
              <a:rPr lang="en-US" b="1" dirty="0">
                <a:latin typeface="Candara" panose="020E0502030303020204" pitchFamily="34" charset="0"/>
              </a:rPr>
              <a:t>Expenditures:</a:t>
            </a:r>
          </a:p>
          <a:p>
            <a:pPr lvl="1"/>
            <a:r>
              <a:rPr lang="en-US" dirty="0">
                <a:latin typeface="Candara" panose="020E0502030303020204" pitchFamily="34" charset="0"/>
              </a:rPr>
              <a:t>Organization is legally obligated to pay for a resource, and </a:t>
            </a:r>
          </a:p>
          <a:p>
            <a:pPr lvl="1"/>
            <a:r>
              <a:rPr lang="en-US" dirty="0">
                <a:latin typeface="Candara" panose="020E0502030303020204" pitchFamily="34" charset="0"/>
              </a:rPr>
              <a:t>The payment will be made</a:t>
            </a:r>
          </a:p>
          <a:p>
            <a:pPr marL="457200" lvl="1" indent="0">
              <a:buNone/>
            </a:pPr>
            <a:endParaRPr lang="en-US" dirty="0">
              <a:latin typeface="Candara" panose="020E0502030303020204" pitchFamily="34" charset="0"/>
            </a:endParaRPr>
          </a:p>
          <a:p>
            <a:pPr lvl="1"/>
            <a:r>
              <a:rPr lang="en-US" i="1" u="sng" dirty="0">
                <a:latin typeface="Candara" panose="020E0502030303020204" pitchFamily="34" charset="0"/>
              </a:rPr>
              <a:t>Example: </a:t>
            </a:r>
          </a:p>
          <a:p>
            <a:pPr lvl="1"/>
            <a:r>
              <a:rPr lang="en-US" dirty="0">
                <a:latin typeface="Candara" panose="020E0502030303020204" pitchFamily="34" charset="0"/>
              </a:rPr>
              <a:t>May 1: Order fireworks </a:t>
            </a:r>
          </a:p>
          <a:p>
            <a:pPr lvl="1"/>
            <a:r>
              <a:rPr lang="en-US" dirty="0">
                <a:latin typeface="Candara" panose="020E0502030303020204" pitchFamily="34" charset="0"/>
              </a:rPr>
              <a:t>June 15: Fireworks arrive </a:t>
            </a:r>
          </a:p>
          <a:p>
            <a:pPr lvl="1"/>
            <a:r>
              <a:rPr lang="en-US" dirty="0">
                <a:latin typeface="Candara" panose="020E0502030303020204" pitchFamily="34" charset="0"/>
              </a:rPr>
              <a:t>July 4: Fireworks are used</a:t>
            </a:r>
          </a:p>
          <a:p>
            <a:pPr lvl="1"/>
            <a:r>
              <a:rPr lang="en-US" dirty="0">
                <a:latin typeface="Candara" panose="020E0502030303020204" pitchFamily="34" charset="0"/>
              </a:rPr>
              <a:t>August 15: Payment is made</a:t>
            </a:r>
          </a:p>
          <a:p>
            <a:pPr marL="457200" lvl="1" indent="0">
              <a:buNone/>
            </a:pPr>
            <a:endParaRPr lang="en-US" dirty="0">
              <a:latin typeface="Candara" panose="020E0502030303020204" pitchFamily="34" charset="0"/>
            </a:endParaRPr>
          </a:p>
        </p:txBody>
      </p:sp>
      <p:sp>
        <p:nvSpPr>
          <p:cNvPr id="7" name="Right Arrow 6">
            <a:extLst>
              <a:ext uri="{FF2B5EF4-FFF2-40B4-BE49-F238E27FC236}">
                <a16:creationId xmlns:a16="http://schemas.microsoft.com/office/drawing/2014/main" id="{07DD83BD-D9F9-184E-83BB-B23A40DD3BC7}"/>
              </a:ext>
            </a:extLst>
          </p:cNvPr>
          <p:cNvSpPr/>
          <p:nvPr/>
        </p:nvSpPr>
        <p:spPr>
          <a:xfrm rot="10800000">
            <a:off x="4882252" y="3972278"/>
            <a:ext cx="488682" cy="186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9" name="Right Arrow 8">
            <a:extLst>
              <a:ext uri="{FF2B5EF4-FFF2-40B4-BE49-F238E27FC236}">
                <a16:creationId xmlns:a16="http://schemas.microsoft.com/office/drawing/2014/main" id="{3F982B39-A57E-C74E-8ED4-5C6DF42344EB}"/>
              </a:ext>
            </a:extLst>
          </p:cNvPr>
          <p:cNvSpPr/>
          <p:nvPr/>
        </p:nvSpPr>
        <p:spPr>
          <a:xfrm rot="10800000">
            <a:off x="5124771" y="4362102"/>
            <a:ext cx="414112" cy="19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TextBox 10">
            <a:extLst>
              <a:ext uri="{FF2B5EF4-FFF2-40B4-BE49-F238E27FC236}">
                <a16:creationId xmlns:a16="http://schemas.microsoft.com/office/drawing/2014/main" id="{72A83B21-280A-6648-AFBB-234FF9044703}"/>
              </a:ext>
            </a:extLst>
          </p:cNvPr>
          <p:cNvSpPr txBox="1"/>
          <p:nvPr/>
        </p:nvSpPr>
        <p:spPr>
          <a:xfrm>
            <a:off x="5625157" y="3808323"/>
            <a:ext cx="1963999" cy="461665"/>
          </a:xfrm>
          <a:prstGeom prst="rect">
            <a:avLst/>
          </a:prstGeom>
          <a:noFill/>
        </p:spPr>
        <p:txBody>
          <a:bodyPr wrap="none" rtlCol="0">
            <a:spAutoFit/>
          </a:bodyPr>
          <a:lstStyle/>
          <a:p>
            <a:r>
              <a:rPr lang="en-US" sz="2400" dirty="0">
                <a:latin typeface="Candara" panose="020E0502030303020204" pitchFamily="34" charset="0"/>
              </a:rPr>
              <a:t>Encumbrance</a:t>
            </a:r>
          </a:p>
        </p:txBody>
      </p:sp>
      <p:sp>
        <p:nvSpPr>
          <p:cNvPr id="12" name="TextBox 11">
            <a:extLst>
              <a:ext uri="{FF2B5EF4-FFF2-40B4-BE49-F238E27FC236}">
                <a16:creationId xmlns:a16="http://schemas.microsoft.com/office/drawing/2014/main" id="{A2FB4BFD-6F5C-6041-868B-D30C577DC70D}"/>
              </a:ext>
            </a:extLst>
          </p:cNvPr>
          <p:cNvSpPr txBox="1"/>
          <p:nvPr/>
        </p:nvSpPr>
        <p:spPr>
          <a:xfrm>
            <a:off x="5562953" y="4614832"/>
            <a:ext cx="681597" cy="461665"/>
          </a:xfrm>
          <a:prstGeom prst="rect">
            <a:avLst/>
          </a:prstGeom>
          <a:noFill/>
        </p:spPr>
        <p:txBody>
          <a:bodyPr wrap="none" rtlCol="0">
            <a:spAutoFit/>
          </a:bodyPr>
          <a:lstStyle/>
          <a:p>
            <a:r>
              <a:rPr lang="en-US" sz="2400" dirty="0">
                <a:latin typeface="Candara" panose="020E0502030303020204" pitchFamily="34" charset="0"/>
              </a:rPr>
              <a:t>Use</a:t>
            </a:r>
          </a:p>
        </p:txBody>
      </p:sp>
      <p:sp>
        <p:nvSpPr>
          <p:cNvPr id="13" name="Right Arrow 12">
            <a:extLst>
              <a:ext uri="{FF2B5EF4-FFF2-40B4-BE49-F238E27FC236}">
                <a16:creationId xmlns:a16="http://schemas.microsoft.com/office/drawing/2014/main" id="{D2F97730-3629-BC4B-9E1F-FDD11A6C623F}"/>
              </a:ext>
            </a:extLst>
          </p:cNvPr>
          <p:cNvSpPr/>
          <p:nvPr/>
        </p:nvSpPr>
        <p:spPr>
          <a:xfrm rot="10800000">
            <a:off x="7173575" y="4423514"/>
            <a:ext cx="683941" cy="11151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TextBox 13">
            <a:extLst>
              <a:ext uri="{FF2B5EF4-FFF2-40B4-BE49-F238E27FC236}">
                <a16:creationId xmlns:a16="http://schemas.microsoft.com/office/drawing/2014/main" id="{94E2AA08-0C67-2F4D-AF32-2536DFAD3950}"/>
              </a:ext>
            </a:extLst>
          </p:cNvPr>
          <p:cNvSpPr txBox="1"/>
          <p:nvPr/>
        </p:nvSpPr>
        <p:spPr>
          <a:xfrm>
            <a:off x="5562953" y="4226888"/>
            <a:ext cx="1628972" cy="461665"/>
          </a:xfrm>
          <a:prstGeom prst="rect">
            <a:avLst/>
          </a:prstGeom>
          <a:noFill/>
        </p:spPr>
        <p:txBody>
          <a:bodyPr wrap="none" rtlCol="0">
            <a:spAutoFit/>
          </a:bodyPr>
          <a:lstStyle/>
          <a:p>
            <a:r>
              <a:rPr lang="en-US" sz="2400" dirty="0">
                <a:latin typeface="Candara" panose="020E0502030303020204" pitchFamily="34" charset="0"/>
              </a:rPr>
              <a:t>Acquisition</a:t>
            </a:r>
          </a:p>
        </p:txBody>
      </p:sp>
      <p:sp>
        <p:nvSpPr>
          <p:cNvPr id="15" name="Right Arrow 14">
            <a:extLst>
              <a:ext uri="{FF2B5EF4-FFF2-40B4-BE49-F238E27FC236}">
                <a16:creationId xmlns:a16="http://schemas.microsoft.com/office/drawing/2014/main" id="{B4B7F4A7-5CDA-6D45-9531-DABB663B392C}"/>
              </a:ext>
            </a:extLst>
          </p:cNvPr>
          <p:cNvSpPr/>
          <p:nvPr/>
        </p:nvSpPr>
        <p:spPr>
          <a:xfrm rot="10800000">
            <a:off x="5124771" y="4756192"/>
            <a:ext cx="414112" cy="19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ight Arrow 15">
            <a:extLst>
              <a:ext uri="{FF2B5EF4-FFF2-40B4-BE49-F238E27FC236}">
                <a16:creationId xmlns:a16="http://schemas.microsoft.com/office/drawing/2014/main" id="{7933C4B8-EBA6-7C42-BA10-F9857F9A8EDE}"/>
              </a:ext>
            </a:extLst>
          </p:cNvPr>
          <p:cNvSpPr/>
          <p:nvPr/>
        </p:nvSpPr>
        <p:spPr>
          <a:xfrm rot="10800000">
            <a:off x="5418101" y="5150282"/>
            <a:ext cx="414112" cy="19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TextBox 16">
            <a:extLst>
              <a:ext uri="{FF2B5EF4-FFF2-40B4-BE49-F238E27FC236}">
                <a16:creationId xmlns:a16="http://schemas.microsoft.com/office/drawing/2014/main" id="{1C302E7C-2C17-F749-85E2-47C4B50A761B}"/>
              </a:ext>
            </a:extLst>
          </p:cNvPr>
          <p:cNvSpPr txBox="1"/>
          <p:nvPr/>
        </p:nvSpPr>
        <p:spPr>
          <a:xfrm>
            <a:off x="5840426" y="5033397"/>
            <a:ext cx="1335622" cy="461665"/>
          </a:xfrm>
          <a:prstGeom prst="rect">
            <a:avLst/>
          </a:prstGeom>
          <a:noFill/>
        </p:spPr>
        <p:txBody>
          <a:bodyPr wrap="none" rtlCol="0">
            <a:spAutoFit/>
          </a:bodyPr>
          <a:lstStyle/>
          <a:p>
            <a:r>
              <a:rPr lang="en-US" sz="2400" dirty="0">
                <a:latin typeface="Candara" panose="020E0502030303020204" pitchFamily="34" charset="0"/>
              </a:rPr>
              <a:t>Payment</a:t>
            </a:r>
          </a:p>
        </p:txBody>
      </p:sp>
      <p:sp>
        <p:nvSpPr>
          <p:cNvPr id="18" name="Rectangle 17">
            <a:extLst>
              <a:ext uri="{FF2B5EF4-FFF2-40B4-BE49-F238E27FC236}">
                <a16:creationId xmlns:a16="http://schemas.microsoft.com/office/drawing/2014/main" id="{F3362153-7DAE-4D04-ADC2-78D283381E00}"/>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E361018-F6DA-440F-8398-6A2827D680D4}"/>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221592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p:bldP spid="12" grpId="0"/>
      <p:bldP spid="13" grpId="0" animBg="1"/>
      <p:bldP spid="14" grpId="0"/>
      <p:bldP spid="15"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B5511-5918-2B4D-8029-C063294C8A55}"/>
              </a:ext>
            </a:extLst>
          </p:cNvPr>
          <p:cNvSpPr>
            <a:spLocks noGrp="1"/>
          </p:cNvSpPr>
          <p:nvPr>
            <p:ph idx="1"/>
          </p:nvPr>
        </p:nvSpPr>
        <p:spPr>
          <a:xfrm>
            <a:off x="770823" y="1336010"/>
            <a:ext cx="10515600" cy="3495872"/>
          </a:xfrm>
        </p:spPr>
        <p:txBody>
          <a:bodyPr>
            <a:normAutofit/>
          </a:bodyPr>
          <a:lstStyle/>
          <a:p>
            <a:r>
              <a:rPr lang="en-US" b="1" dirty="0">
                <a:latin typeface="Candara" panose="020E0502030303020204" pitchFamily="34" charset="0"/>
              </a:rPr>
              <a:t>No long-term assets</a:t>
            </a:r>
          </a:p>
          <a:p>
            <a:pPr lvl="1"/>
            <a:r>
              <a:rPr lang="en-US" altLang="en-US" dirty="0">
                <a:latin typeface="Candara" panose="020E0502030303020204" pitchFamily="34" charset="0"/>
              </a:rPr>
              <a:t>Long-term acquisitions (buildings and equipment) are recognized as expenditures when acquired</a:t>
            </a:r>
          </a:p>
          <a:p>
            <a:pPr marL="457200" lvl="1" indent="0">
              <a:buNone/>
            </a:pPr>
            <a:endParaRPr lang="en-US" dirty="0">
              <a:latin typeface="Candara" panose="020E0502030303020204" pitchFamily="34" charset="0"/>
            </a:endParaRPr>
          </a:p>
          <a:p>
            <a:r>
              <a:rPr lang="en-US" b="1" dirty="0">
                <a:latin typeface="Candara" panose="020E0502030303020204" pitchFamily="34" charset="0"/>
              </a:rPr>
              <a:t>No long-term liabilities</a:t>
            </a:r>
          </a:p>
          <a:p>
            <a:pPr lvl="1"/>
            <a:r>
              <a:rPr lang="en-US" altLang="en-US" sz="2400" dirty="0">
                <a:latin typeface="Candara" panose="020E0502030303020204" pitchFamily="34" charset="0"/>
              </a:rPr>
              <a:t>Proceeds from borrowing are treated as a non-revenue source of fund balance rather than as a liability.</a:t>
            </a:r>
          </a:p>
          <a:p>
            <a:pPr lvl="1"/>
            <a:r>
              <a:rPr lang="en-US" altLang="en-US" dirty="0">
                <a:latin typeface="Candara" panose="020E0502030303020204" pitchFamily="34" charset="0"/>
              </a:rPr>
              <a:t>Principal and interest are recognized when they are paid.</a:t>
            </a:r>
            <a:endParaRPr lang="en-US" altLang="en-US" sz="2400" dirty="0">
              <a:latin typeface="Candara" panose="020E0502030303020204" pitchFamily="34" charset="0"/>
            </a:endParaRPr>
          </a:p>
          <a:p>
            <a:endParaRPr lang="en-US" dirty="0">
              <a:latin typeface="Candara" panose="020E0502030303020204" pitchFamily="34" charset="0"/>
            </a:endParaRPr>
          </a:p>
          <a:p>
            <a:pPr lvl="1"/>
            <a:endParaRPr lang="en-US" dirty="0">
              <a:latin typeface="Candara" panose="020E0502030303020204" pitchFamily="34" charset="0"/>
            </a:endParaRP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19D9CCF9-50F4-4801-83F3-F45AECA72139}"/>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FBD0646-05CC-48A6-ABB4-A6BF1E69F3CA}"/>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Implications of </a:t>
            </a:r>
          </a:p>
          <a:p>
            <a:r>
              <a:rPr lang="en-US" sz="4000" b="1" dirty="0">
                <a:solidFill>
                  <a:schemeClr val="bg1"/>
                </a:solidFill>
                <a:latin typeface="Georgia Pro Cond Black" panose="02040A06050405020203" pitchFamily="18" charset="0"/>
              </a:rPr>
              <a:t>Modified Accrual Accounting</a:t>
            </a:r>
          </a:p>
        </p:txBody>
      </p:sp>
      <p:graphicFrame>
        <p:nvGraphicFramePr>
          <p:cNvPr id="2" name="Table 1">
            <a:extLst>
              <a:ext uri="{FF2B5EF4-FFF2-40B4-BE49-F238E27FC236}">
                <a16:creationId xmlns:a16="http://schemas.microsoft.com/office/drawing/2014/main" id="{1ADD71DB-833C-B17B-4CF3-B7EA3076A996}"/>
              </a:ext>
            </a:extLst>
          </p:cNvPr>
          <p:cNvGraphicFramePr>
            <a:graphicFrameLocks noGrp="1"/>
          </p:cNvGraphicFramePr>
          <p:nvPr>
            <p:extLst>
              <p:ext uri="{D42A27DB-BD31-4B8C-83A1-F6EECF244321}">
                <p14:modId xmlns:p14="http://schemas.microsoft.com/office/powerpoint/2010/main" val="3145269150"/>
              </p:ext>
            </p:extLst>
          </p:nvPr>
        </p:nvGraphicFramePr>
        <p:xfrm>
          <a:off x="838202" y="4759111"/>
          <a:ext cx="10515598" cy="128016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r>
                        <a:rPr lang="en-US" sz="2400" dirty="0"/>
                        <a:t>Cash</a:t>
                      </a:r>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r>
                        <a:rPr lang="en-US" sz="2400" dirty="0"/>
                        <a:t>Other Financing Sources</a:t>
                      </a:r>
                    </a:p>
                  </a:txBody>
                  <a:tcPr/>
                </a:tc>
                <a:extLst>
                  <a:ext uri="{0D108BD9-81ED-4DB2-BD59-A6C34878D82A}">
                    <a16:rowId xmlns:a16="http://schemas.microsoft.com/office/drawing/2014/main" val="381193817"/>
                  </a:ext>
                </a:extLst>
              </a:tr>
            </a:tbl>
          </a:graphicData>
        </a:graphic>
      </p:graphicFrame>
      <p:sp>
        <p:nvSpPr>
          <p:cNvPr id="6" name="Up Arrow 5">
            <a:extLst>
              <a:ext uri="{FF2B5EF4-FFF2-40B4-BE49-F238E27FC236}">
                <a16:creationId xmlns:a16="http://schemas.microsoft.com/office/drawing/2014/main" id="{93FCDFB1-87F2-50C9-8978-A5C4CCB89D5B}"/>
              </a:ext>
            </a:extLst>
          </p:cNvPr>
          <p:cNvSpPr/>
          <p:nvPr/>
        </p:nvSpPr>
        <p:spPr>
          <a:xfrm>
            <a:off x="1834394" y="565389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7057949C-6371-A888-EE2D-E9C5E7787EBE}"/>
              </a:ext>
            </a:extLst>
          </p:cNvPr>
          <p:cNvSpPr/>
          <p:nvPr/>
        </p:nvSpPr>
        <p:spPr>
          <a:xfrm>
            <a:off x="9034092" y="5653890"/>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225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3944-DBCB-5C4C-9FA2-B1C51BCC043F}"/>
              </a:ext>
            </a:extLst>
          </p:cNvPr>
          <p:cNvSpPr>
            <a:spLocks noGrp="1"/>
          </p:cNvSpPr>
          <p:nvPr>
            <p:ph type="title"/>
          </p:nvPr>
        </p:nvSpPr>
        <p:spPr>
          <a:xfrm>
            <a:off x="838200" y="880749"/>
            <a:ext cx="10515600" cy="1325563"/>
          </a:xfrm>
        </p:spPr>
        <p:txBody>
          <a:bodyPr>
            <a:normAutofit/>
          </a:bodyPr>
          <a:lstStyle/>
          <a:p>
            <a:r>
              <a:rPr lang="en-US" sz="2800" b="1" dirty="0">
                <a:solidFill>
                  <a:srgbClr val="870000"/>
                </a:solidFill>
                <a:latin typeface="Candara" panose="020E0502030303020204" pitchFamily="34" charset="0"/>
              </a:rPr>
              <a:t>Acquiring a Building Transaction</a:t>
            </a:r>
          </a:p>
        </p:txBody>
      </p:sp>
      <p:sp>
        <p:nvSpPr>
          <p:cNvPr id="3" name="Content Placeholder 2">
            <a:extLst>
              <a:ext uri="{FF2B5EF4-FFF2-40B4-BE49-F238E27FC236}">
                <a16:creationId xmlns:a16="http://schemas.microsoft.com/office/drawing/2014/main" id="{9A935C55-9A25-F14E-9EB0-3A41BDD44700}"/>
              </a:ext>
            </a:extLst>
          </p:cNvPr>
          <p:cNvSpPr>
            <a:spLocks noGrp="1"/>
          </p:cNvSpPr>
          <p:nvPr>
            <p:ph idx="1"/>
          </p:nvPr>
        </p:nvSpPr>
        <p:spPr>
          <a:xfrm>
            <a:off x="838200" y="2025680"/>
            <a:ext cx="10515600" cy="4351338"/>
          </a:xfrm>
        </p:spPr>
        <p:txBody>
          <a:bodyPr/>
          <a:lstStyle/>
          <a:p>
            <a:pPr marL="0" indent="0">
              <a:buNone/>
            </a:pPr>
            <a:r>
              <a:rPr lang="en-US" altLang="en-US" dirty="0">
                <a:latin typeface="Candara" panose="020E0502030303020204" pitchFamily="34" charset="0"/>
              </a:rPr>
              <a:t>Assume that a building is purchased for $270,000, with full payment in cash.</a:t>
            </a:r>
            <a:endParaRPr lang="en-US" dirty="0">
              <a:latin typeface="Candara" panose="020E0502030303020204" pitchFamily="34" charset="0"/>
            </a:endParaRPr>
          </a:p>
        </p:txBody>
      </p:sp>
      <p:graphicFrame>
        <p:nvGraphicFramePr>
          <p:cNvPr id="4" name="Table 3">
            <a:extLst>
              <a:ext uri="{FF2B5EF4-FFF2-40B4-BE49-F238E27FC236}">
                <a16:creationId xmlns:a16="http://schemas.microsoft.com/office/drawing/2014/main" id="{6B8FA815-29C3-4B40-9B66-D07FD10E5F5E}"/>
              </a:ext>
            </a:extLst>
          </p:cNvPr>
          <p:cNvGraphicFramePr>
            <a:graphicFrameLocks noGrp="1"/>
          </p:cNvGraphicFramePr>
          <p:nvPr>
            <p:extLst>
              <p:ext uri="{D42A27DB-BD31-4B8C-83A1-F6EECF244321}">
                <p14:modId xmlns:p14="http://schemas.microsoft.com/office/powerpoint/2010/main" val="2221455962"/>
              </p:ext>
            </p:extLst>
          </p:nvPr>
        </p:nvGraphicFramePr>
        <p:xfrm>
          <a:off x="838198" y="2968812"/>
          <a:ext cx="10515598" cy="1280160"/>
        </p:xfrm>
        <a:graphic>
          <a:graphicData uri="http://schemas.openxmlformats.org/drawingml/2006/table">
            <a:tbl>
              <a:tblPr firstRow="1" bandRow="1">
                <a:tableStyleId>{F5AB1C69-6EDB-4FF4-983F-18BD219EF322}</a:tableStyleId>
              </a:tblPr>
              <a:tblGrid>
                <a:gridCol w="2286098">
                  <a:extLst>
                    <a:ext uri="{9D8B030D-6E8A-4147-A177-3AD203B41FA5}">
                      <a16:colId xmlns:a16="http://schemas.microsoft.com/office/drawing/2014/main" val="2926591880"/>
                    </a:ext>
                  </a:extLst>
                </a:gridCol>
                <a:gridCol w="578746">
                  <a:extLst>
                    <a:ext uri="{9D8B030D-6E8A-4147-A177-3AD203B41FA5}">
                      <a16:colId xmlns:a16="http://schemas.microsoft.com/office/drawing/2014/main" val="1137034528"/>
                    </a:ext>
                  </a:extLst>
                </a:gridCol>
                <a:gridCol w="2550724">
                  <a:extLst>
                    <a:ext uri="{9D8B030D-6E8A-4147-A177-3AD203B41FA5}">
                      <a16:colId xmlns:a16="http://schemas.microsoft.com/office/drawing/2014/main" val="1912692631"/>
                    </a:ext>
                  </a:extLst>
                </a:gridCol>
                <a:gridCol w="566827">
                  <a:extLst>
                    <a:ext uri="{9D8B030D-6E8A-4147-A177-3AD203B41FA5}">
                      <a16:colId xmlns:a16="http://schemas.microsoft.com/office/drawing/2014/main" val="3575927990"/>
                    </a:ext>
                  </a:extLst>
                </a:gridCol>
                <a:gridCol w="4533203">
                  <a:extLst>
                    <a:ext uri="{9D8B030D-6E8A-4147-A177-3AD203B41FA5}">
                      <a16:colId xmlns:a16="http://schemas.microsoft.com/office/drawing/2014/main" val="2807729227"/>
                    </a:ext>
                  </a:extLst>
                </a:gridCol>
              </a:tblGrid>
              <a:tr h="370840">
                <a:tc>
                  <a:txBody>
                    <a:bodyPr/>
                    <a:lstStyle/>
                    <a:p>
                      <a:pPr algn="ctr"/>
                      <a:r>
                        <a:rPr lang="en-US" sz="2400" dirty="0">
                          <a:latin typeface="Candara" panose="020E0502030303020204" pitchFamily="34" charset="0"/>
                        </a:rPr>
                        <a:t>Assets </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Liabilities</a:t>
                      </a:r>
                    </a:p>
                  </a:txBody>
                  <a:tcPr/>
                </a:tc>
                <a:tc>
                  <a:txBody>
                    <a:bodyPr/>
                    <a:lstStyle/>
                    <a:p>
                      <a:pPr algn="ctr"/>
                      <a:r>
                        <a:rPr lang="en-US" sz="2400" dirty="0">
                          <a:latin typeface="Candara" panose="020E0502030303020204" pitchFamily="34" charset="0"/>
                        </a:rPr>
                        <a:t>+</a:t>
                      </a:r>
                    </a:p>
                  </a:txBody>
                  <a:tcPr/>
                </a:tc>
                <a:tc>
                  <a:txBody>
                    <a:bodyPr/>
                    <a:lstStyle/>
                    <a:p>
                      <a:pPr algn="ctr"/>
                      <a:r>
                        <a:rPr lang="en-US" sz="2400" dirty="0">
                          <a:latin typeface="Candara" panose="020E0502030303020204" pitchFamily="34" charset="0"/>
                        </a:rPr>
                        <a:t>Fund Balance</a:t>
                      </a:r>
                    </a:p>
                  </a:txBody>
                  <a:tcPr/>
                </a:tc>
                <a:extLst>
                  <a:ext uri="{0D108BD9-81ED-4DB2-BD59-A6C34878D82A}">
                    <a16:rowId xmlns:a16="http://schemas.microsoft.com/office/drawing/2014/main" val="2353542133"/>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1193817"/>
                  </a:ext>
                </a:extLst>
              </a:tr>
            </a:tbl>
          </a:graphicData>
        </a:graphic>
      </p:graphicFrame>
      <p:sp>
        <p:nvSpPr>
          <p:cNvPr id="6" name="TextBox 5">
            <a:extLst>
              <a:ext uri="{FF2B5EF4-FFF2-40B4-BE49-F238E27FC236}">
                <a16:creationId xmlns:a16="http://schemas.microsoft.com/office/drawing/2014/main" id="{B785BF95-3A42-0C4E-80F9-C6934CE56C44}"/>
              </a:ext>
            </a:extLst>
          </p:cNvPr>
          <p:cNvSpPr txBox="1"/>
          <p:nvPr/>
        </p:nvSpPr>
        <p:spPr>
          <a:xfrm>
            <a:off x="1264920" y="3818382"/>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7" name="TextBox 6">
            <a:extLst>
              <a:ext uri="{FF2B5EF4-FFF2-40B4-BE49-F238E27FC236}">
                <a16:creationId xmlns:a16="http://schemas.microsoft.com/office/drawing/2014/main" id="{D9657C34-6652-B244-9155-1285AAA3F3E2}"/>
              </a:ext>
            </a:extLst>
          </p:cNvPr>
          <p:cNvSpPr txBox="1"/>
          <p:nvPr/>
        </p:nvSpPr>
        <p:spPr>
          <a:xfrm>
            <a:off x="1264920" y="3429000"/>
            <a:ext cx="1508760" cy="400110"/>
          </a:xfrm>
          <a:prstGeom prst="rect">
            <a:avLst/>
          </a:prstGeom>
          <a:noFill/>
        </p:spPr>
        <p:txBody>
          <a:bodyPr wrap="square" rtlCol="0">
            <a:spAutoFit/>
          </a:bodyPr>
          <a:lstStyle/>
          <a:p>
            <a:pPr algn="ctr"/>
            <a:r>
              <a:rPr lang="en-US" sz="2000" dirty="0">
                <a:latin typeface="Candara" panose="020E0502030303020204" pitchFamily="34" charset="0"/>
              </a:rPr>
              <a:t>Cash </a:t>
            </a:r>
          </a:p>
        </p:txBody>
      </p:sp>
      <p:sp>
        <p:nvSpPr>
          <p:cNvPr id="8" name="TextBox 7">
            <a:extLst>
              <a:ext uri="{FF2B5EF4-FFF2-40B4-BE49-F238E27FC236}">
                <a16:creationId xmlns:a16="http://schemas.microsoft.com/office/drawing/2014/main" id="{29BB0C17-344A-0648-95A8-9083D355D7EC}"/>
              </a:ext>
            </a:extLst>
          </p:cNvPr>
          <p:cNvSpPr txBox="1"/>
          <p:nvPr/>
        </p:nvSpPr>
        <p:spPr>
          <a:xfrm>
            <a:off x="7680960" y="3429000"/>
            <a:ext cx="2712720" cy="400110"/>
          </a:xfrm>
          <a:prstGeom prst="rect">
            <a:avLst/>
          </a:prstGeom>
          <a:noFill/>
        </p:spPr>
        <p:txBody>
          <a:bodyPr wrap="square" rtlCol="0">
            <a:spAutoFit/>
          </a:bodyPr>
          <a:lstStyle/>
          <a:p>
            <a:pPr algn="ctr"/>
            <a:r>
              <a:rPr lang="en-US" sz="2000" dirty="0">
                <a:latin typeface="Candara" panose="020E0502030303020204" pitchFamily="34" charset="0"/>
              </a:rPr>
              <a:t>Capital expenditure </a:t>
            </a:r>
          </a:p>
        </p:txBody>
      </p:sp>
      <p:sp>
        <p:nvSpPr>
          <p:cNvPr id="9" name="TextBox 8">
            <a:extLst>
              <a:ext uri="{FF2B5EF4-FFF2-40B4-BE49-F238E27FC236}">
                <a16:creationId xmlns:a16="http://schemas.microsoft.com/office/drawing/2014/main" id="{44F86064-BBB7-8445-9E9B-5CE2F447728A}"/>
              </a:ext>
            </a:extLst>
          </p:cNvPr>
          <p:cNvSpPr txBox="1"/>
          <p:nvPr/>
        </p:nvSpPr>
        <p:spPr>
          <a:xfrm>
            <a:off x="8442960" y="3801239"/>
            <a:ext cx="1508760" cy="400110"/>
          </a:xfrm>
          <a:prstGeom prst="rect">
            <a:avLst/>
          </a:prstGeom>
          <a:noFill/>
        </p:spPr>
        <p:txBody>
          <a:bodyPr wrap="square" rtlCol="0">
            <a:spAutoFit/>
          </a:bodyPr>
          <a:lstStyle/>
          <a:p>
            <a:pPr algn="ctr"/>
            <a:r>
              <a:rPr lang="en-US" sz="2000" dirty="0">
                <a:latin typeface="Candara" panose="020E0502030303020204" pitchFamily="34" charset="0"/>
              </a:rPr>
              <a:t>($270,000)</a:t>
            </a:r>
          </a:p>
        </p:txBody>
      </p:sp>
      <p:sp>
        <p:nvSpPr>
          <p:cNvPr id="10" name="Rectangle 9">
            <a:extLst>
              <a:ext uri="{FF2B5EF4-FFF2-40B4-BE49-F238E27FC236}">
                <a16:creationId xmlns:a16="http://schemas.microsoft.com/office/drawing/2014/main" id="{FB7B4E6D-428B-4B92-81EB-0AB7CC6ECEB6}"/>
              </a:ext>
            </a:extLst>
          </p:cNvPr>
          <p:cNvSpPr/>
          <p:nvPr/>
        </p:nvSpPr>
        <p:spPr>
          <a:xfrm>
            <a:off x="0" y="-262438"/>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135C135-AF65-4720-B70D-5ADC0BE6A7B8}"/>
              </a:ext>
            </a:extLst>
          </p:cNvPr>
          <p:cNvSpPr txBox="1">
            <a:spLocks/>
          </p:cNvSpPr>
          <p:nvPr/>
        </p:nvSpPr>
        <p:spPr>
          <a:xfrm>
            <a:off x="838200" y="-159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Georgia Pro Cond Black" panose="02040A06050405020203" pitchFamily="18" charset="0"/>
              </a:rPr>
              <a:t>Modified Accrual Accounting</a:t>
            </a:r>
          </a:p>
        </p:txBody>
      </p:sp>
    </p:spTree>
    <p:extLst>
      <p:ext uri="{BB962C8B-B14F-4D97-AF65-F5344CB8AC3E}">
        <p14:creationId xmlns:p14="http://schemas.microsoft.com/office/powerpoint/2010/main" val="24213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9260</TotalTime>
  <Words>4035</Words>
  <Application>Microsoft Macintosh PowerPoint</Application>
  <PresentationFormat>Widescreen</PresentationFormat>
  <Paragraphs>500</Paragraphs>
  <Slides>36</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Candara</vt:lpstr>
      <vt:lpstr>Georgia Pro Cond Black</vt:lpstr>
      <vt:lpstr>Monotype Sorts</vt:lpstr>
      <vt:lpstr>Office Theme</vt:lpstr>
      <vt:lpstr>Unique Aspects of Accounting for State and Local Governments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Acquiring a Building Transaction</vt:lpstr>
      <vt:lpstr>Acquiring a Building Transaction</vt:lpstr>
      <vt:lpstr>Long-Term Liabilities </vt:lpstr>
      <vt:lpstr>Debt Repayment Transaction</vt:lpstr>
      <vt:lpstr>PowerPoint Presentation</vt:lpstr>
      <vt:lpstr>Governmental Funds</vt:lpstr>
      <vt:lpstr>PowerPoint Presentation</vt:lpstr>
      <vt:lpstr>PowerPoint Presentation</vt:lpstr>
      <vt:lpstr>PowerPoint Presentation</vt:lpstr>
      <vt:lpstr>PowerPoint Presentation</vt:lpstr>
      <vt:lpstr>PowerPoint Presentation</vt:lpstr>
      <vt:lpstr>PowerPoint Presentation</vt:lpstr>
      <vt:lpstr>Government Financial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Unique Aspects of Accounting for State and Local Governments</dc:title>
  <dc:creator>Nishank Varshney</dc:creator>
  <cp:lastModifiedBy>Wang, Wenchen</cp:lastModifiedBy>
  <cp:revision>132</cp:revision>
  <dcterms:created xsi:type="dcterms:W3CDTF">2019-11-06T23:44:02Z</dcterms:created>
  <dcterms:modified xsi:type="dcterms:W3CDTF">2024-03-08T05:41:49Z</dcterms:modified>
</cp:coreProperties>
</file>