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00" r:id="rId2"/>
    <p:sldId id="383" r:id="rId3"/>
    <p:sldId id="395" r:id="rId4"/>
    <p:sldId id="393" r:id="rId5"/>
    <p:sldId id="394" r:id="rId6"/>
    <p:sldId id="385" r:id="rId7"/>
    <p:sldId id="258" r:id="rId8"/>
    <p:sldId id="398" r:id="rId9"/>
    <p:sldId id="389" r:id="rId10"/>
    <p:sldId id="401" r:id="rId11"/>
    <p:sldId id="402" r:id="rId12"/>
    <p:sldId id="296" r:id="rId13"/>
    <p:sldId id="264" r:id="rId14"/>
    <p:sldId id="3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p:restoredTop sz="73605"/>
  </p:normalViewPr>
  <p:slideViewPr>
    <p:cSldViewPr snapToGrid="0" snapToObjects="1">
      <p:cViewPr varScale="1">
        <p:scale>
          <a:sx n="92" d="100"/>
          <a:sy n="92" d="100"/>
        </p:scale>
        <p:origin x="2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1FD40-88F0-C44D-9CB4-4ECE223BCB8A}"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8CB70-2D47-1D42-B09C-346C645365E8}" type="slidenum">
              <a:rPr lang="en-US" smtClean="0"/>
              <a:t>‹#›</a:t>
            </a:fld>
            <a:endParaRPr lang="en-US"/>
          </a:p>
        </p:txBody>
      </p:sp>
    </p:spTree>
    <p:extLst>
      <p:ext uri="{BB962C8B-B14F-4D97-AF65-F5344CB8AC3E}">
        <p14:creationId xmlns:p14="http://schemas.microsoft.com/office/powerpoint/2010/main" val="388822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8CB70-2D47-1D42-B09C-346C645365E8}" type="slidenum">
              <a:rPr lang="en-US" smtClean="0"/>
              <a:t>1</a:t>
            </a:fld>
            <a:endParaRPr lang="en-US"/>
          </a:p>
        </p:txBody>
      </p:sp>
    </p:spTree>
    <p:extLst>
      <p:ext uri="{BB962C8B-B14F-4D97-AF65-F5344CB8AC3E}">
        <p14:creationId xmlns:p14="http://schemas.microsoft.com/office/powerpoint/2010/main" val="3003626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Not-for-profit organizations have to use a presentation for the activity statement that clearly identifies changes in each category of net assets. In Exhibit 11-2 changes that affect net assets without donor restrictions are shown first, followed by changes in net assets with donor restrictions.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first section of Exhibit 11-2 shows the changes in net assets without donor restrictions. This includes all revenue and support that does not have a donor restriction attached to it. In the case of Meals, this includes client revenue, city revenue, county revenue, foundation grants, the annual ball, and contributions. It also includes net assets that have been released from restrictions. Some donations had restrictions limiting their use for specific purposes (program restrictions), and some were limited as to when they could be used (time restrictions). In Exhibit 11-2 we see that net assets without donor restrictions increased by $12,000 as a result of the release from restrictions. The first section of the activity statement also includes expenses, because expenses are all treated as decreases in net assets without donor restrictions.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next section of Exhibit 11-2 is changes in net assets with donor restrictions. For Meals, this section includes both increases from foundation grants and donations that have restrictions and decreases as restrictions are met and the donations are released. Note that the $12,000 decrease in this section exactly offsets the $12,000 increase in the earlier section of the statement. Effectively, net assets have not changed as a result of this reclassification from with donor restrictions to without donor restrictions. Total net assets increase when a donor-restricted contribution or grant is first received. Notice that the $10,000 foundation grants and the $50,000 in contributions in this section do increase total net assets. Both categories are then totaled and added to beginning net assets to determine net assets at the end of the year.</a:t>
            </a:r>
          </a:p>
        </p:txBody>
      </p:sp>
      <p:sp>
        <p:nvSpPr>
          <p:cNvPr id="4" name="Slide Number Placeholder 3"/>
          <p:cNvSpPr>
            <a:spLocks noGrp="1"/>
          </p:cNvSpPr>
          <p:nvPr>
            <p:ph type="sldNum" sz="quarter" idx="5"/>
          </p:nvPr>
        </p:nvSpPr>
        <p:spPr/>
        <p:txBody>
          <a:bodyPr/>
          <a:lstStyle/>
          <a:p>
            <a:fld id="{EC08CB70-2D47-1D42-B09C-346C645365E8}" type="slidenum">
              <a:rPr lang="en-US" smtClean="0"/>
              <a:t>10</a:t>
            </a:fld>
            <a:endParaRPr lang="en-US"/>
          </a:p>
        </p:txBody>
      </p:sp>
    </p:spTree>
    <p:extLst>
      <p:ext uri="{BB962C8B-B14F-4D97-AF65-F5344CB8AC3E}">
        <p14:creationId xmlns:p14="http://schemas.microsoft.com/office/powerpoint/2010/main" val="112056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Exhibit 11-3 separate columns are used for net assets with and without donor restrictions.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activity statement is meant to capture all changes in net assets. It shows the change in net assets for both net asset classes. All increases or decreases in donor-restricted net assets must be shown.</a:t>
            </a:r>
          </a:p>
        </p:txBody>
      </p:sp>
      <p:sp>
        <p:nvSpPr>
          <p:cNvPr id="4" name="Slide Number Placeholder 3"/>
          <p:cNvSpPr>
            <a:spLocks noGrp="1"/>
          </p:cNvSpPr>
          <p:nvPr>
            <p:ph type="sldNum" sz="quarter" idx="5"/>
          </p:nvPr>
        </p:nvSpPr>
        <p:spPr/>
        <p:txBody>
          <a:bodyPr/>
          <a:lstStyle/>
          <a:p>
            <a:fld id="{EC08CB70-2D47-1D42-B09C-346C645365E8}" type="slidenum">
              <a:rPr lang="en-US" smtClean="0"/>
              <a:t>11</a:t>
            </a:fld>
            <a:endParaRPr lang="en-US"/>
          </a:p>
        </p:txBody>
      </p:sp>
    </p:spTree>
    <p:extLst>
      <p:ext uri="{BB962C8B-B14F-4D97-AF65-F5344CB8AC3E}">
        <p14:creationId xmlns:p14="http://schemas.microsoft.com/office/powerpoint/2010/main" val="283096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 only must expenses be shown separately from revenues, but also expenses must be shown in some amount of detail. This provides donors and other outsiders with a sense of where the organization’s money is going. Specifically, expenses must be disclosed in one location (in the activity statement, in the notes as a separate schedule, or in a separate financial statement) by their functional class. Such disclosure provides information on expenses for major program services and supporting activities. All not-for-profits must report information not only by functional class, but also by natural classification such as salaries, rent, depreciation, and so on.</a:t>
            </a:r>
          </a:p>
        </p:txBody>
      </p:sp>
      <p:sp>
        <p:nvSpPr>
          <p:cNvPr id="4" name="Slide Number Placeholder 3"/>
          <p:cNvSpPr>
            <a:spLocks noGrp="1"/>
          </p:cNvSpPr>
          <p:nvPr>
            <p:ph type="sldNum" sz="quarter" idx="5"/>
          </p:nvPr>
        </p:nvSpPr>
        <p:spPr/>
        <p:txBody>
          <a:bodyPr/>
          <a:lstStyle/>
          <a:p>
            <a:fld id="{EC08CB70-2D47-1D42-B09C-346C645365E8}" type="slidenum">
              <a:rPr lang="en-US" smtClean="0"/>
              <a:t>12</a:t>
            </a:fld>
            <a:endParaRPr lang="en-US"/>
          </a:p>
        </p:txBody>
      </p:sp>
    </p:spTree>
    <p:extLst>
      <p:ext uri="{BB962C8B-B14F-4D97-AF65-F5344CB8AC3E}">
        <p14:creationId xmlns:p14="http://schemas.microsoft.com/office/powerpoint/2010/main" val="732813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Traditionally, this analysis is displayed by most not-for-profit organizations in a matrix format showing expenses by function and by nature (or expense object; e.g., salary, fringe, supplies). That matrix format is called a statement of functional expenses, as seen in here.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Notice that expenses are divided between program services and support services. Program services are the direct areas that result in providing services (or goods) that achieve the organization’s mission. For example, providing meals is one program area for Meals. Providing counseling services is another. The administration of the organization and the fundraising activities, however, are support services. Not-for-profits are also required to disclose a description of the methods used to allocate costs among program and support categories (Refer back to cost allocation methods we have talked about in class).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Why would the financial statements need to provide information on program services separately from support services? The public is often concerned, rightly or wrongly, that not-for-profits spend too much on administrative activities and too little on providing services. There have been instances in which some organizations spent a substantial share of their total resources on fundraising, more than many believe appropriate. By reporting program activities separately, financial statement users can quickly determine the share of the resources that are actually used in providing services.</a:t>
            </a:r>
          </a:p>
        </p:txBody>
      </p:sp>
      <p:sp>
        <p:nvSpPr>
          <p:cNvPr id="4" name="Slide Number Placeholder 3"/>
          <p:cNvSpPr>
            <a:spLocks noGrp="1"/>
          </p:cNvSpPr>
          <p:nvPr>
            <p:ph type="sldNum" sz="quarter" idx="5"/>
          </p:nvPr>
        </p:nvSpPr>
        <p:spPr/>
        <p:txBody>
          <a:bodyPr/>
          <a:lstStyle/>
          <a:p>
            <a:fld id="{EC08CB70-2D47-1D42-B09C-346C645365E8}" type="slidenum">
              <a:rPr lang="en-US" smtClean="0"/>
              <a:t>13</a:t>
            </a:fld>
            <a:endParaRPr lang="en-US"/>
          </a:p>
        </p:txBody>
      </p:sp>
    </p:spTree>
    <p:extLst>
      <p:ext uri="{BB962C8B-B14F-4D97-AF65-F5344CB8AC3E}">
        <p14:creationId xmlns:p14="http://schemas.microsoft.com/office/powerpoint/2010/main" val="4920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Not-for-profit organizations are required to provide a statement of cash flows. However, it is necessary to distinguish between cash that has been received and is available for current operations (i.e., resources without donor restrictions) versus cash that is donor-restricted and unavailable in the near term. </a:t>
            </a:r>
          </a:p>
        </p:txBody>
      </p:sp>
      <p:sp>
        <p:nvSpPr>
          <p:cNvPr id="4" name="Slide Number Placeholder 3"/>
          <p:cNvSpPr>
            <a:spLocks noGrp="1"/>
          </p:cNvSpPr>
          <p:nvPr>
            <p:ph type="sldNum" sz="quarter" idx="5"/>
          </p:nvPr>
        </p:nvSpPr>
        <p:spPr/>
        <p:txBody>
          <a:bodyPr/>
          <a:lstStyle/>
          <a:p>
            <a:fld id="{EC08CB70-2D47-1D42-B09C-346C645365E8}" type="slidenum">
              <a:rPr lang="en-US" smtClean="0"/>
              <a:t>14</a:t>
            </a:fld>
            <a:endParaRPr lang="en-US"/>
          </a:p>
        </p:txBody>
      </p:sp>
    </p:spTree>
    <p:extLst>
      <p:ext uri="{BB962C8B-B14F-4D97-AF65-F5344CB8AC3E}">
        <p14:creationId xmlns:p14="http://schemas.microsoft.com/office/powerpoint/2010/main" val="284963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Chapters 9 and 10 provide an introduction to financial accounting.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general principles of accounting are broadly applied to all types of organizations including for profit and not-for-profit org. Not-for-profit organizations generally have missions that differ substantially from those of for-profit organizations, and thus it should not be surprising that special reporting rules exist.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of the common characteristics across not-for-profit organizations is the </a:t>
            </a:r>
            <a:r>
              <a:rPr lang="en-US" dirty="0" err="1"/>
              <a:t>nondistribution</a:t>
            </a:r>
            <a:r>
              <a:rPr lang="en-US" dirty="0"/>
              <a:t> constraint. This prohibits the organization from distributing its net income or profits to those who control the organization, such as the board of directors or the Executive Director.</a:t>
            </a:r>
          </a:p>
        </p:txBody>
      </p:sp>
      <p:sp>
        <p:nvSpPr>
          <p:cNvPr id="4" name="Slide Number Placeholder 3"/>
          <p:cNvSpPr>
            <a:spLocks noGrp="1"/>
          </p:cNvSpPr>
          <p:nvPr>
            <p:ph type="sldNum" sz="quarter" idx="5"/>
          </p:nvPr>
        </p:nvSpPr>
        <p:spPr/>
        <p:txBody>
          <a:bodyPr/>
          <a:lstStyle/>
          <a:p>
            <a:fld id="{EC08CB70-2D47-1D42-B09C-346C645365E8}" type="slidenum">
              <a:rPr lang="en-US" smtClean="0"/>
              <a:t>2</a:t>
            </a:fld>
            <a:endParaRPr lang="en-US"/>
          </a:p>
        </p:txBody>
      </p:sp>
    </p:spTree>
    <p:extLst>
      <p:ext uri="{BB962C8B-B14F-4D97-AF65-F5344CB8AC3E}">
        <p14:creationId xmlns:p14="http://schemas.microsoft.com/office/powerpoint/2010/main" val="265682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Generally Accepted Accounting Principles (GAAP) for all nongovernmental organizations are developed through a series of statements issued by the Financial Accounting Standards Board (FASB).</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intent of special GAAP for not-for-profit organizations is to provide guidance to “enhance the relevance, understandability, and comparability of financial statements issued by those organizations.”2</a:t>
            </a:r>
          </a:p>
        </p:txBody>
      </p:sp>
      <p:sp>
        <p:nvSpPr>
          <p:cNvPr id="4" name="Slide Number Placeholder 3"/>
          <p:cNvSpPr>
            <a:spLocks noGrp="1"/>
          </p:cNvSpPr>
          <p:nvPr>
            <p:ph type="sldNum" sz="quarter" idx="5"/>
          </p:nvPr>
        </p:nvSpPr>
        <p:spPr/>
        <p:txBody>
          <a:bodyPr/>
          <a:lstStyle/>
          <a:p>
            <a:fld id="{EC08CB70-2D47-1D42-B09C-346C645365E8}" type="slidenum">
              <a:rPr lang="en-US" smtClean="0"/>
              <a:t>3</a:t>
            </a:fld>
            <a:endParaRPr lang="en-US"/>
          </a:p>
        </p:txBody>
      </p:sp>
    </p:spTree>
    <p:extLst>
      <p:ext uri="{BB962C8B-B14F-4D97-AF65-F5344CB8AC3E}">
        <p14:creationId xmlns:p14="http://schemas.microsoft.com/office/powerpoint/2010/main" val="219270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not-for-profit organizations must include a statement of financial position (balance sheet), statement of activities (operating or income statement), statement of cash flows, and notes that accompany the statements, whenever they present a set of audited financial statements.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Financial statements should always provide useful, relevant information to individuals outside the organization, such as creditors and vendors; not-for-profit financial statements have the additional purpose of providing adequate information to donors. Thus, although the basic statements are very similar, their presentation has some significant differences.</a:t>
            </a:r>
          </a:p>
        </p:txBody>
      </p:sp>
      <p:sp>
        <p:nvSpPr>
          <p:cNvPr id="4" name="Slide Number Placeholder 3"/>
          <p:cNvSpPr>
            <a:spLocks noGrp="1"/>
          </p:cNvSpPr>
          <p:nvPr>
            <p:ph type="sldNum" sz="quarter" idx="5"/>
          </p:nvPr>
        </p:nvSpPr>
        <p:spPr/>
        <p:txBody>
          <a:bodyPr/>
          <a:lstStyle/>
          <a:p>
            <a:fld id="{EC08CB70-2D47-1D42-B09C-346C645365E8}" type="slidenum">
              <a:rPr lang="en-US" smtClean="0"/>
              <a:t>4</a:t>
            </a:fld>
            <a:endParaRPr lang="en-US"/>
          </a:p>
        </p:txBody>
      </p:sp>
    </p:spTree>
    <p:extLst>
      <p:ext uri="{BB962C8B-B14F-4D97-AF65-F5344CB8AC3E}">
        <p14:creationId xmlns:p14="http://schemas.microsoft.com/office/powerpoint/2010/main" val="311417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8CB70-2D47-1D42-B09C-346C645365E8}" type="slidenum">
              <a:rPr lang="en-US" smtClean="0"/>
              <a:t>5</a:t>
            </a:fld>
            <a:endParaRPr lang="en-US"/>
          </a:p>
        </p:txBody>
      </p:sp>
    </p:spTree>
    <p:extLst>
      <p:ext uri="{BB962C8B-B14F-4D97-AF65-F5344CB8AC3E}">
        <p14:creationId xmlns:p14="http://schemas.microsoft.com/office/powerpoint/2010/main" val="252292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statement of financial position, or balance sheet, first examined in Chapter 9, provides information about the financial position of the organization at a moment in time. Included in the statement is information about liquidity and the organization’s ability to meet its obligations.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Not-for-profit organizations are not required to segregate assets into current and long-term or fixed assets on the balance sheet. However, at a minimum, either assets should be shown in order of decreasing liquidity (the most liquid assets listed first) or there must be disclosure of relative liquidity in the notes that accompany the financial statements. GAAP also requires not-for-profits to detail in the notes that accompany the financial statements, the availability of financial assets, detailing these assets’ nature, external limits (from donors, laws, or contracts), and internal limits (from the board). Furthermore, GAAP also requires disclosures on maintaining resources in accordance with donor intent, the not-for-profit’s goals for maintaining financial assets, policies related to investing excess cash, policies about spending board designated endowments, contracts that result in financial assets being unavailable for consumption, and information on lines of credit available.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general, current assets may be combined on the balance sheet of the not-for-profit organization regardless of donor restrictions. Cash for general purposes and cash for current restricted purposes may be reported as one total number on the balance sheet. However, it is important not to give the impression that resources are available for uses for which they are not available. Therefore, if donors have placed restrictions on assets that prevent their use for current operations, they may not be commingled (mixed together) with current assets on the financial statements. The key to when assets may be commingled on the balance sheet is their availability for use for current operations. If restricted assets may be used for the coming year’s routine activities, they are commingled on the balance sheet. Otherwise they may not be commingled.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Restrictions on the use of assets have an impact on the net assets section of the balance sheet as well. The net assets section of the balance sheet must show two distinct classes of net assets: without donor restrictions and with donor restrictions (see Exhibit 11-1). Net assets with donor restrictions arise from gifts to endowments (which are restricted in perpetuity), or gifts restricted to specific programs or time of use.</a:t>
            </a:r>
          </a:p>
        </p:txBody>
      </p:sp>
      <p:sp>
        <p:nvSpPr>
          <p:cNvPr id="4" name="Slide Number Placeholder 3"/>
          <p:cNvSpPr>
            <a:spLocks noGrp="1"/>
          </p:cNvSpPr>
          <p:nvPr>
            <p:ph type="sldNum" sz="quarter" idx="5"/>
          </p:nvPr>
        </p:nvSpPr>
        <p:spPr/>
        <p:txBody>
          <a:bodyPr/>
          <a:lstStyle/>
          <a:p>
            <a:fld id="{EC08CB70-2D47-1D42-B09C-346C645365E8}" type="slidenum">
              <a:rPr lang="en-US" smtClean="0"/>
              <a:t>6</a:t>
            </a:fld>
            <a:endParaRPr lang="en-US"/>
          </a:p>
        </p:txBody>
      </p:sp>
    </p:spTree>
    <p:extLst>
      <p:ext uri="{BB962C8B-B14F-4D97-AF65-F5344CB8AC3E}">
        <p14:creationId xmlns:p14="http://schemas.microsoft.com/office/powerpoint/2010/main" val="169829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Exhibit 11-1 presents assets as one group, with the most liquid assets listed first.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close examination of Exhibit 11-1 informs the user that in the case of Meals for the Homeless (Meals), the organization has $1,000 of cash. However, it is readily apparent from the balance sheet that only $100 of that cash can be used in the coming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Exhibit 11-1 we see that Meals has $34,900 of net assets with donor restrictions, and there is a reference in the exhibit to Note 4. This note would accompany the statement and would provide additional information about the nature of the restrictions. That $34,900 might be part of the land the organization owns, and it is possible that there are restrictions preventing the organization from ever selling the land. Alternatively, part of the $34,900 might be investments that earn an annual return; and that annual return is used to subsidize the cost of providing meals.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assets associated with the donor-restricted net assets cannot be identified directly on the balance sheet. There is $900 of cash restricted for building acquisition. Those are clearly donor-restricted assets specified to a purpose. The remaining donor-restricted net assets may be included in equipment, investments, or property, and these asset accounts may reflect comingled assets with and without donor restrictions. In other words, except for the portion of donor-restricted assets that cannot be used for operating activities in the coming year, the donor-restricted assets are commingled with the assets without donor restrictions and cannot be specifically identified on the balance sheet. Organizations often keep track of donor-restricted assets separately.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C08CB70-2D47-1D42-B09C-346C645365E8}" type="slidenum">
              <a:rPr lang="en-US" smtClean="0"/>
              <a:t>7</a:t>
            </a:fld>
            <a:endParaRPr lang="en-US"/>
          </a:p>
        </p:txBody>
      </p:sp>
    </p:spTree>
    <p:extLst>
      <p:ext uri="{BB962C8B-B14F-4D97-AF65-F5344CB8AC3E}">
        <p14:creationId xmlns:p14="http://schemas.microsoft.com/office/powerpoint/2010/main" val="67507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Only donor-imposed restrictions create net assets that are restricted permanently or temporarily (for purpose or time). Self-imposed restrictions (often arise when the board of trustees or directors decides that money should be segregated and saved for a future purpose, such as building replacement) would create a subtotal within the net assets without donor restrictions category but with board designated category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that the designation has not changed the net assets with donor restrictions. Total net assets are also unchanged (see Exhibit 11-1). The only impact of the board designation is on the presentation of the net assets without donor restrictions within the Net Assets section of the balance sheet. </a:t>
            </a:r>
          </a:p>
        </p:txBody>
      </p:sp>
      <p:sp>
        <p:nvSpPr>
          <p:cNvPr id="4" name="Slide Number Placeholder 3"/>
          <p:cNvSpPr>
            <a:spLocks noGrp="1"/>
          </p:cNvSpPr>
          <p:nvPr>
            <p:ph type="sldNum" sz="quarter" idx="5"/>
          </p:nvPr>
        </p:nvSpPr>
        <p:spPr/>
        <p:txBody>
          <a:bodyPr/>
          <a:lstStyle/>
          <a:p>
            <a:fld id="{EC08CB70-2D47-1D42-B09C-346C645365E8}" type="slidenum">
              <a:rPr lang="en-US" smtClean="0"/>
              <a:t>8</a:t>
            </a:fld>
            <a:endParaRPr lang="en-US"/>
          </a:p>
        </p:txBody>
      </p:sp>
    </p:spTree>
    <p:extLst>
      <p:ext uri="{BB962C8B-B14F-4D97-AF65-F5344CB8AC3E}">
        <p14:creationId xmlns:p14="http://schemas.microsoft.com/office/powerpoint/2010/main" val="60258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statement of activities (activity statement) reports the results of operations over a period as well as some other events that affect the net assets of the organization. It encompasses the information in an income or operating statement but goes farther in reporting other changes in net assets. The statement can help users understand how well the organization has done, how viable it is, and how effective its managers are.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statement includes revenues, expenses, gains, and losses, just as the income statement would for most for-profit organizations. It also includes other changes to net assets, such as those resulting from changes to accounting standards that adjust existing accounts on the balance sheet.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Revenues are shown as increases in net assets without donor restrictions, except when there are donor-imposed restrictions on the use of the assets received.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Expenses are reported as decreases in net assets without donor restrictions. Contributions are considered to be revenues or gains and are categorized as a change in either net assets with or without donor restrictions depending on whether there are donor-imposed restrictions on their use.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Gains and losses on investments and other assets are shown as changes in net assets without donor restrictions unless there are donor-imposed or legal restrictions.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any financial report presented to users outside the organization, there is a balance to be achieved in the amount of disclosure. The organization does not want some outsiders, such as competitors, to know too much about its operations. Therefore, there is a tendency to try to restrict the amount of information provided. To prevent too much restriction, GAAP require that revenues be reported separately from expenses. That is, one cannot simply provide a net figure of the difference between revenues and expenses. Both revenue information and expense information must be provided. However, some netting out is allowed and even mandated. For example, investment revenues must be reported net of investment expenses, such as stockbrokers’ commissions, on the activity statement.</a:t>
            </a:r>
          </a:p>
        </p:txBody>
      </p:sp>
      <p:sp>
        <p:nvSpPr>
          <p:cNvPr id="4" name="Slide Number Placeholder 3"/>
          <p:cNvSpPr>
            <a:spLocks noGrp="1"/>
          </p:cNvSpPr>
          <p:nvPr>
            <p:ph type="sldNum" sz="quarter" idx="5"/>
          </p:nvPr>
        </p:nvSpPr>
        <p:spPr/>
        <p:txBody>
          <a:bodyPr/>
          <a:lstStyle/>
          <a:p>
            <a:fld id="{EC08CB70-2D47-1D42-B09C-346C645365E8}" type="slidenum">
              <a:rPr lang="en-US" smtClean="0"/>
              <a:t>9</a:t>
            </a:fld>
            <a:endParaRPr lang="en-US"/>
          </a:p>
        </p:txBody>
      </p:sp>
    </p:spTree>
    <p:extLst>
      <p:ext uri="{BB962C8B-B14F-4D97-AF65-F5344CB8AC3E}">
        <p14:creationId xmlns:p14="http://schemas.microsoft.com/office/powerpoint/2010/main" val="171489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B942-DF14-A24F-95BC-B33517BA9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D0794-4FBB-2841-8381-E75CAA278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E4138-5695-D74A-A94F-F808BFD90554}"/>
              </a:ext>
            </a:extLst>
          </p:cNvPr>
          <p:cNvSpPr>
            <a:spLocks noGrp="1"/>
          </p:cNvSpPr>
          <p:nvPr>
            <p:ph type="dt" sz="half" idx="10"/>
          </p:nvPr>
        </p:nvSpPr>
        <p:spPr/>
        <p:txBody>
          <a:bodyPr/>
          <a:lstStyle/>
          <a:p>
            <a:fld id="{9BA5C1ED-EA22-A440-AEE7-B0E2FE6B55B9}" type="datetime1">
              <a:rPr lang="en-US" smtClean="0"/>
              <a:t>3/7/24</a:t>
            </a:fld>
            <a:endParaRPr lang="en-US"/>
          </a:p>
        </p:txBody>
      </p:sp>
      <p:sp>
        <p:nvSpPr>
          <p:cNvPr id="5" name="Footer Placeholder 4">
            <a:extLst>
              <a:ext uri="{FF2B5EF4-FFF2-40B4-BE49-F238E27FC236}">
                <a16:creationId xmlns:a16="http://schemas.microsoft.com/office/drawing/2014/main" id="{31C16538-6EA8-0142-B25D-9DB67C374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3C727-CB65-784D-84A8-7F2602E0BB76}"/>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28834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EAFE-0ABC-F549-BE4D-B3114DBA9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847AE3-5420-E541-A3AE-07747B45C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B8C82-57A0-3641-B210-BDE59CB804E5}"/>
              </a:ext>
            </a:extLst>
          </p:cNvPr>
          <p:cNvSpPr>
            <a:spLocks noGrp="1"/>
          </p:cNvSpPr>
          <p:nvPr>
            <p:ph type="dt" sz="half" idx="10"/>
          </p:nvPr>
        </p:nvSpPr>
        <p:spPr/>
        <p:txBody>
          <a:bodyPr/>
          <a:lstStyle/>
          <a:p>
            <a:fld id="{A9D2D77B-9CEC-3E4B-99B0-D5AF98E1E59B}" type="datetime1">
              <a:rPr lang="en-US" smtClean="0"/>
              <a:t>3/7/24</a:t>
            </a:fld>
            <a:endParaRPr lang="en-US"/>
          </a:p>
        </p:txBody>
      </p:sp>
      <p:sp>
        <p:nvSpPr>
          <p:cNvPr id="5" name="Footer Placeholder 4">
            <a:extLst>
              <a:ext uri="{FF2B5EF4-FFF2-40B4-BE49-F238E27FC236}">
                <a16:creationId xmlns:a16="http://schemas.microsoft.com/office/drawing/2014/main" id="{82A1C5F2-CF5C-8840-BFC0-05CF9BA13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F7605-E8FF-A74C-B632-848719A2A780}"/>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22907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3CE82-6670-E242-AEF3-D62E9AAF46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FF105-5F82-EF4B-8434-498763336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ECF03-7F78-C840-83EC-66415F2B5951}"/>
              </a:ext>
            </a:extLst>
          </p:cNvPr>
          <p:cNvSpPr>
            <a:spLocks noGrp="1"/>
          </p:cNvSpPr>
          <p:nvPr>
            <p:ph type="dt" sz="half" idx="10"/>
          </p:nvPr>
        </p:nvSpPr>
        <p:spPr/>
        <p:txBody>
          <a:bodyPr/>
          <a:lstStyle/>
          <a:p>
            <a:fld id="{0C3ABB9F-74D4-D84B-AD6B-D6576D66B41F}" type="datetime1">
              <a:rPr lang="en-US" smtClean="0"/>
              <a:t>3/7/24</a:t>
            </a:fld>
            <a:endParaRPr lang="en-US"/>
          </a:p>
        </p:txBody>
      </p:sp>
      <p:sp>
        <p:nvSpPr>
          <p:cNvPr id="5" name="Footer Placeholder 4">
            <a:extLst>
              <a:ext uri="{FF2B5EF4-FFF2-40B4-BE49-F238E27FC236}">
                <a16:creationId xmlns:a16="http://schemas.microsoft.com/office/drawing/2014/main" id="{D885142D-1201-ED48-8CE9-B0E0CA255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C1BBD-89DA-9046-B220-046C27EF2D4D}"/>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134522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3725-55DA-A84A-960C-36F464603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7E7B7-35EB-0448-BA53-E16A8C56C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2E76B-9C9D-AA47-BF2F-5CCF3A0D9C78}"/>
              </a:ext>
            </a:extLst>
          </p:cNvPr>
          <p:cNvSpPr>
            <a:spLocks noGrp="1"/>
          </p:cNvSpPr>
          <p:nvPr>
            <p:ph type="dt" sz="half" idx="10"/>
          </p:nvPr>
        </p:nvSpPr>
        <p:spPr/>
        <p:txBody>
          <a:bodyPr/>
          <a:lstStyle/>
          <a:p>
            <a:fld id="{9461246E-F495-ED4C-B6DE-01AE7FE45341}" type="datetime1">
              <a:rPr lang="en-US" smtClean="0"/>
              <a:t>3/7/24</a:t>
            </a:fld>
            <a:endParaRPr lang="en-US"/>
          </a:p>
        </p:txBody>
      </p:sp>
      <p:sp>
        <p:nvSpPr>
          <p:cNvPr id="5" name="Footer Placeholder 4">
            <a:extLst>
              <a:ext uri="{FF2B5EF4-FFF2-40B4-BE49-F238E27FC236}">
                <a16:creationId xmlns:a16="http://schemas.microsoft.com/office/drawing/2014/main" id="{70638D30-2482-4542-AAA0-D065A72EC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49AC0-8655-0F42-8B2D-D2BBAE237B74}"/>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14774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5154-3DF7-B046-9FF4-0097C9191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B7DFA-AA4D-B848-BD3D-0A1993D83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D7396-557D-8341-B686-C37D6908BB1D}"/>
              </a:ext>
            </a:extLst>
          </p:cNvPr>
          <p:cNvSpPr>
            <a:spLocks noGrp="1"/>
          </p:cNvSpPr>
          <p:nvPr>
            <p:ph type="dt" sz="half" idx="10"/>
          </p:nvPr>
        </p:nvSpPr>
        <p:spPr/>
        <p:txBody>
          <a:bodyPr/>
          <a:lstStyle/>
          <a:p>
            <a:fld id="{E2BF5562-21F3-E449-BEB0-4A74C8B93160}" type="datetime1">
              <a:rPr lang="en-US" smtClean="0"/>
              <a:t>3/7/24</a:t>
            </a:fld>
            <a:endParaRPr lang="en-US"/>
          </a:p>
        </p:txBody>
      </p:sp>
      <p:sp>
        <p:nvSpPr>
          <p:cNvPr id="5" name="Footer Placeholder 4">
            <a:extLst>
              <a:ext uri="{FF2B5EF4-FFF2-40B4-BE49-F238E27FC236}">
                <a16:creationId xmlns:a16="http://schemas.microsoft.com/office/drawing/2014/main" id="{21EC6B33-D0DB-F94E-8A34-33F8CE09C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3EBD5-3D26-4A4D-BEAB-D9A1983F1F74}"/>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8734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F8E9-15D3-AE46-8B18-41A196D72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CA85A-76B3-F74B-9062-2E64E3F90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30873-D23B-FF48-82A5-3CF4F683D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86B0E-F393-1C47-8A6D-59CB3C757459}"/>
              </a:ext>
            </a:extLst>
          </p:cNvPr>
          <p:cNvSpPr>
            <a:spLocks noGrp="1"/>
          </p:cNvSpPr>
          <p:nvPr>
            <p:ph type="dt" sz="half" idx="10"/>
          </p:nvPr>
        </p:nvSpPr>
        <p:spPr/>
        <p:txBody>
          <a:bodyPr/>
          <a:lstStyle/>
          <a:p>
            <a:fld id="{8ADF4769-B9AA-CF44-8710-E6A33F0A1483}" type="datetime1">
              <a:rPr lang="en-US" smtClean="0"/>
              <a:t>3/7/24</a:t>
            </a:fld>
            <a:endParaRPr lang="en-US"/>
          </a:p>
        </p:txBody>
      </p:sp>
      <p:sp>
        <p:nvSpPr>
          <p:cNvPr id="6" name="Footer Placeholder 5">
            <a:extLst>
              <a:ext uri="{FF2B5EF4-FFF2-40B4-BE49-F238E27FC236}">
                <a16:creationId xmlns:a16="http://schemas.microsoft.com/office/drawing/2014/main" id="{6824D8A8-6987-8A40-96D9-C45FE78A0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28A02-7026-C146-ACBC-ADEC524E79E7}"/>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383813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1BEC-0708-F644-AE20-9D4777BDE0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04CDE5-AB6D-114D-A8BB-156F2DBF7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A0EF7-4A2F-774C-B35A-AB5313F60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15DB96-2066-4C4F-AF06-B05267530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ECAA0-BE3C-F345-B623-8E962C8AC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02CDCB-2E62-1143-8DCF-669DE0719CDF}"/>
              </a:ext>
            </a:extLst>
          </p:cNvPr>
          <p:cNvSpPr>
            <a:spLocks noGrp="1"/>
          </p:cNvSpPr>
          <p:nvPr>
            <p:ph type="dt" sz="half" idx="10"/>
          </p:nvPr>
        </p:nvSpPr>
        <p:spPr/>
        <p:txBody>
          <a:bodyPr/>
          <a:lstStyle/>
          <a:p>
            <a:fld id="{A2F80E96-7EAF-B446-B483-BFEC2AD90E4B}" type="datetime1">
              <a:rPr lang="en-US" smtClean="0"/>
              <a:t>3/7/24</a:t>
            </a:fld>
            <a:endParaRPr lang="en-US"/>
          </a:p>
        </p:txBody>
      </p:sp>
      <p:sp>
        <p:nvSpPr>
          <p:cNvPr id="8" name="Footer Placeholder 7">
            <a:extLst>
              <a:ext uri="{FF2B5EF4-FFF2-40B4-BE49-F238E27FC236}">
                <a16:creationId xmlns:a16="http://schemas.microsoft.com/office/drawing/2014/main" id="{CA820206-B83A-F244-9D54-7E1B262E9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83A694-C518-9443-821E-35402D65E95B}"/>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255294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3276-4E94-5148-B01C-316706F14A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55A65-EED7-F34E-876C-6C70EF6B7714}"/>
              </a:ext>
            </a:extLst>
          </p:cNvPr>
          <p:cNvSpPr>
            <a:spLocks noGrp="1"/>
          </p:cNvSpPr>
          <p:nvPr>
            <p:ph type="dt" sz="half" idx="10"/>
          </p:nvPr>
        </p:nvSpPr>
        <p:spPr/>
        <p:txBody>
          <a:bodyPr/>
          <a:lstStyle/>
          <a:p>
            <a:fld id="{A96E692B-E5B1-C344-8036-70C807AC557E}" type="datetime1">
              <a:rPr lang="en-US" smtClean="0"/>
              <a:t>3/7/24</a:t>
            </a:fld>
            <a:endParaRPr lang="en-US"/>
          </a:p>
        </p:txBody>
      </p:sp>
      <p:sp>
        <p:nvSpPr>
          <p:cNvPr id="4" name="Footer Placeholder 3">
            <a:extLst>
              <a:ext uri="{FF2B5EF4-FFF2-40B4-BE49-F238E27FC236}">
                <a16:creationId xmlns:a16="http://schemas.microsoft.com/office/drawing/2014/main" id="{73675F2B-9186-F14B-9095-589DFE08B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32E-22BD-B24A-8A61-B0AEF6D847D5}"/>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194015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E39B9-9887-7945-B767-3F175B423FAB}"/>
              </a:ext>
            </a:extLst>
          </p:cNvPr>
          <p:cNvSpPr>
            <a:spLocks noGrp="1"/>
          </p:cNvSpPr>
          <p:nvPr>
            <p:ph type="dt" sz="half" idx="10"/>
          </p:nvPr>
        </p:nvSpPr>
        <p:spPr/>
        <p:txBody>
          <a:bodyPr/>
          <a:lstStyle/>
          <a:p>
            <a:fld id="{0B1549B3-1A8E-474F-84D8-720C22E1566B}" type="datetime1">
              <a:rPr lang="en-US" smtClean="0"/>
              <a:t>3/7/24</a:t>
            </a:fld>
            <a:endParaRPr lang="en-US"/>
          </a:p>
        </p:txBody>
      </p:sp>
      <p:sp>
        <p:nvSpPr>
          <p:cNvPr id="3" name="Footer Placeholder 2">
            <a:extLst>
              <a:ext uri="{FF2B5EF4-FFF2-40B4-BE49-F238E27FC236}">
                <a16:creationId xmlns:a16="http://schemas.microsoft.com/office/drawing/2014/main" id="{EB07C2B0-8767-9249-831E-42ED1CAA84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5C5657-9E49-9948-99CB-AC28BC30444C}"/>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116420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71F-FEDE-854F-8AA0-865D78CE7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101583-0015-884B-980A-25E362376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74850-ACC2-CC49-A07A-5FFF35220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81787-67DC-7646-BA88-88FB4D3FC66D}"/>
              </a:ext>
            </a:extLst>
          </p:cNvPr>
          <p:cNvSpPr>
            <a:spLocks noGrp="1"/>
          </p:cNvSpPr>
          <p:nvPr>
            <p:ph type="dt" sz="half" idx="10"/>
          </p:nvPr>
        </p:nvSpPr>
        <p:spPr/>
        <p:txBody>
          <a:bodyPr/>
          <a:lstStyle/>
          <a:p>
            <a:fld id="{5E04BB02-42B7-214B-AC9B-BF35E5D7215F}" type="datetime1">
              <a:rPr lang="en-US" smtClean="0"/>
              <a:t>3/7/24</a:t>
            </a:fld>
            <a:endParaRPr lang="en-US"/>
          </a:p>
        </p:txBody>
      </p:sp>
      <p:sp>
        <p:nvSpPr>
          <p:cNvPr id="6" name="Footer Placeholder 5">
            <a:extLst>
              <a:ext uri="{FF2B5EF4-FFF2-40B4-BE49-F238E27FC236}">
                <a16:creationId xmlns:a16="http://schemas.microsoft.com/office/drawing/2014/main" id="{58F89ED9-B6A9-524E-814F-72D4ED1F8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4FB87-73BA-4549-BCA6-BBB65E7D0978}"/>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160168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9062-76C0-2A40-97A3-296C38D1F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17C8A7-0710-B141-86DD-DA42429983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A2ABC4-4C9D-E54C-AB11-013B9B06D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3B38D-32AE-9F43-9EA2-3E2D9E8345A6}"/>
              </a:ext>
            </a:extLst>
          </p:cNvPr>
          <p:cNvSpPr>
            <a:spLocks noGrp="1"/>
          </p:cNvSpPr>
          <p:nvPr>
            <p:ph type="dt" sz="half" idx="10"/>
          </p:nvPr>
        </p:nvSpPr>
        <p:spPr/>
        <p:txBody>
          <a:bodyPr/>
          <a:lstStyle/>
          <a:p>
            <a:fld id="{516117FB-D4A3-1C40-B8B1-2B3348C8EBA5}" type="datetime1">
              <a:rPr lang="en-US" smtClean="0"/>
              <a:t>3/7/24</a:t>
            </a:fld>
            <a:endParaRPr lang="en-US"/>
          </a:p>
        </p:txBody>
      </p:sp>
      <p:sp>
        <p:nvSpPr>
          <p:cNvPr id="6" name="Footer Placeholder 5">
            <a:extLst>
              <a:ext uri="{FF2B5EF4-FFF2-40B4-BE49-F238E27FC236}">
                <a16:creationId xmlns:a16="http://schemas.microsoft.com/office/drawing/2014/main" id="{AAD48B1D-1C97-7C48-A6DB-0F28D2475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2D4A6-F22A-0045-B735-8AA9AB770312}"/>
              </a:ext>
            </a:extLst>
          </p:cNvPr>
          <p:cNvSpPr>
            <a:spLocks noGrp="1"/>
          </p:cNvSpPr>
          <p:nvPr>
            <p:ph type="sldNum" sz="quarter" idx="12"/>
          </p:nvPr>
        </p:nvSpPr>
        <p:spPr/>
        <p:txBody>
          <a:bodyPr/>
          <a:lstStyle/>
          <a:p>
            <a:fld id="{50D1BC65-773B-E441-8F3D-7B3C352C6ABF}" type="slidenum">
              <a:rPr lang="en-US" smtClean="0"/>
              <a:t>‹#›</a:t>
            </a:fld>
            <a:endParaRPr lang="en-US"/>
          </a:p>
        </p:txBody>
      </p:sp>
    </p:spTree>
    <p:extLst>
      <p:ext uri="{BB962C8B-B14F-4D97-AF65-F5344CB8AC3E}">
        <p14:creationId xmlns:p14="http://schemas.microsoft.com/office/powerpoint/2010/main" val="43068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4E9FD-6C25-194A-B52A-C21E266F8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5A8B9-8F0D-A847-BE87-7D09E6B04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216BB-71B0-2D48-AD10-82A0B3F13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DB4F2-CE9B-704B-9F8A-2A333C1A0635}" type="datetime1">
              <a:rPr lang="en-US" smtClean="0"/>
              <a:t>3/7/24</a:t>
            </a:fld>
            <a:endParaRPr lang="en-US"/>
          </a:p>
        </p:txBody>
      </p:sp>
      <p:sp>
        <p:nvSpPr>
          <p:cNvPr id="5" name="Footer Placeholder 4">
            <a:extLst>
              <a:ext uri="{FF2B5EF4-FFF2-40B4-BE49-F238E27FC236}">
                <a16:creationId xmlns:a16="http://schemas.microsoft.com/office/drawing/2014/main" id="{E4BCC1B9-0D80-B642-943C-D5261B2F6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95800A-8498-B447-918D-F8B818480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1BC65-773B-E441-8F3D-7B3C352C6ABF}" type="slidenum">
              <a:rPr lang="en-US" smtClean="0"/>
              <a:t>‹#›</a:t>
            </a:fld>
            <a:endParaRPr lang="en-US"/>
          </a:p>
        </p:txBody>
      </p:sp>
    </p:spTree>
    <p:extLst>
      <p:ext uri="{BB962C8B-B14F-4D97-AF65-F5344CB8AC3E}">
        <p14:creationId xmlns:p14="http://schemas.microsoft.com/office/powerpoint/2010/main" val="319055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fontScale="90000"/>
          </a:bodyPr>
          <a:lstStyle/>
          <a:p>
            <a:r>
              <a:rPr lang="en-US" b="1" dirty="0">
                <a:solidFill>
                  <a:schemeClr val="bg1"/>
                </a:solidFill>
                <a:latin typeface="Georgia Pro Cond Black" panose="02040A06050405020203" pitchFamily="18" charset="0"/>
              </a:rPr>
              <a:t>Unique Aspects of Accounting for Not-for-Profit Organizations</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November 17, 2022</a:t>
            </a:r>
          </a:p>
          <a:p>
            <a:r>
              <a:rPr lang="en-US" sz="2800" dirty="0" err="1">
                <a:latin typeface="Candara" panose="020E0502030303020204" pitchFamily="34" charset="0"/>
              </a:rPr>
              <a:t>Wenchen</a:t>
            </a:r>
            <a:r>
              <a:rPr lang="en-US" sz="2800" dirty="0">
                <a:latin typeface="Candara" panose="020E0502030303020204" pitchFamily="34" charset="0"/>
              </a:rPr>
              <a:t> Wang</a:t>
            </a: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D72-B5ED-6040-9FE5-E7DBA2DB0DB8}"/>
              </a:ext>
            </a:extLst>
          </p:cNvPr>
          <p:cNvSpPr>
            <a:spLocks noGrp="1"/>
          </p:cNvSpPr>
          <p:nvPr>
            <p:ph type="title"/>
          </p:nvPr>
        </p:nvSpPr>
        <p:spPr/>
        <p:txBody>
          <a:bodyPr/>
          <a:lstStyle/>
          <a:p>
            <a:r>
              <a:rPr lang="en-US" b="1" dirty="0">
                <a:solidFill>
                  <a:srgbClr val="870000"/>
                </a:solidFill>
              </a:rPr>
              <a:t>Statement of Activities</a:t>
            </a:r>
          </a:p>
        </p:txBody>
      </p:sp>
      <p:sp>
        <p:nvSpPr>
          <p:cNvPr id="4" name="Slide Number Placeholder 3">
            <a:extLst>
              <a:ext uri="{FF2B5EF4-FFF2-40B4-BE49-F238E27FC236}">
                <a16:creationId xmlns:a16="http://schemas.microsoft.com/office/drawing/2014/main" id="{8504A793-FF59-4845-B960-049326FFB0CD}"/>
              </a:ext>
            </a:extLst>
          </p:cNvPr>
          <p:cNvSpPr>
            <a:spLocks noGrp="1"/>
          </p:cNvSpPr>
          <p:nvPr>
            <p:ph type="sldNum" sz="quarter" idx="12"/>
          </p:nvPr>
        </p:nvSpPr>
        <p:spPr/>
        <p:txBody>
          <a:bodyPr/>
          <a:lstStyle/>
          <a:p>
            <a:fld id="{50D1BC65-773B-E441-8F3D-7B3C352C6ABF}" type="slidenum">
              <a:rPr lang="en-US" smtClean="0"/>
              <a:t>10</a:t>
            </a:fld>
            <a:endParaRPr lang="en-US"/>
          </a:p>
        </p:txBody>
      </p:sp>
      <p:sp>
        <p:nvSpPr>
          <p:cNvPr id="5" name="Rectangle 4">
            <a:extLst>
              <a:ext uri="{FF2B5EF4-FFF2-40B4-BE49-F238E27FC236}">
                <a16:creationId xmlns:a16="http://schemas.microsoft.com/office/drawing/2014/main" id="{5D6FF921-7FE1-448B-8D65-06E641430967}"/>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005666-2A80-4E18-B213-55BA6EF01FB0}"/>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Activities</a:t>
            </a:r>
          </a:p>
        </p:txBody>
      </p:sp>
      <p:pic>
        <p:nvPicPr>
          <p:cNvPr id="9" name="Picture 8">
            <a:extLst>
              <a:ext uri="{FF2B5EF4-FFF2-40B4-BE49-F238E27FC236}">
                <a16:creationId xmlns:a16="http://schemas.microsoft.com/office/drawing/2014/main" id="{B4432B89-C78C-4CFB-900B-86A49DECE3DD}"/>
              </a:ext>
            </a:extLst>
          </p:cNvPr>
          <p:cNvPicPr>
            <a:picLocks noChangeAspect="1"/>
          </p:cNvPicPr>
          <p:nvPr/>
        </p:nvPicPr>
        <p:blipFill>
          <a:blip r:embed="rId3"/>
          <a:stretch>
            <a:fillRect/>
          </a:stretch>
        </p:blipFill>
        <p:spPr>
          <a:xfrm>
            <a:off x="3427079" y="1429969"/>
            <a:ext cx="4978241" cy="5359115"/>
          </a:xfrm>
          <a:prstGeom prst="rect">
            <a:avLst/>
          </a:prstGeom>
        </p:spPr>
      </p:pic>
    </p:spTree>
    <p:extLst>
      <p:ext uri="{BB962C8B-B14F-4D97-AF65-F5344CB8AC3E}">
        <p14:creationId xmlns:p14="http://schemas.microsoft.com/office/powerpoint/2010/main" val="257714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D72-B5ED-6040-9FE5-E7DBA2DB0DB8}"/>
              </a:ext>
            </a:extLst>
          </p:cNvPr>
          <p:cNvSpPr>
            <a:spLocks noGrp="1"/>
          </p:cNvSpPr>
          <p:nvPr>
            <p:ph type="title"/>
          </p:nvPr>
        </p:nvSpPr>
        <p:spPr/>
        <p:txBody>
          <a:bodyPr/>
          <a:lstStyle/>
          <a:p>
            <a:r>
              <a:rPr lang="en-US" b="1" dirty="0">
                <a:solidFill>
                  <a:srgbClr val="870000"/>
                </a:solidFill>
              </a:rPr>
              <a:t>Statement of Activities</a:t>
            </a:r>
          </a:p>
        </p:txBody>
      </p:sp>
      <p:sp>
        <p:nvSpPr>
          <p:cNvPr id="4" name="Slide Number Placeholder 3">
            <a:extLst>
              <a:ext uri="{FF2B5EF4-FFF2-40B4-BE49-F238E27FC236}">
                <a16:creationId xmlns:a16="http://schemas.microsoft.com/office/drawing/2014/main" id="{8504A793-FF59-4845-B960-049326FFB0CD}"/>
              </a:ext>
            </a:extLst>
          </p:cNvPr>
          <p:cNvSpPr>
            <a:spLocks noGrp="1"/>
          </p:cNvSpPr>
          <p:nvPr>
            <p:ph type="sldNum" sz="quarter" idx="12"/>
          </p:nvPr>
        </p:nvSpPr>
        <p:spPr/>
        <p:txBody>
          <a:bodyPr/>
          <a:lstStyle/>
          <a:p>
            <a:fld id="{50D1BC65-773B-E441-8F3D-7B3C352C6ABF}" type="slidenum">
              <a:rPr lang="en-US" smtClean="0"/>
              <a:t>11</a:t>
            </a:fld>
            <a:endParaRPr lang="en-US"/>
          </a:p>
        </p:txBody>
      </p:sp>
      <p:sp>
        <p:nvSpPr>
          <p:cNvPr id="5" name="Rectangle 4">
            <a:extLst>
              <a:ext uri="{FF2B5EF4-FFF2-40B4-BE49-F238E27FC236}">
                <a16:creationId xmlns:a16="http://schemas.microsoft.com/office/drawing/2014/main" id="{5D6FF921-7FE1-448B-8D65-06E641430967}"/>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005666-2A80-4E18-B213-55BA6EF01FB0}"/>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Activities</a:t>
            </a:r>
          </a:p>
        </p:txBody>
      </p:sp>
      <p:pic>
        <p:nvPicPr>
          <p:cNvPr id="9" name="Picture 8">
            <a:extLst>
              <a:ext uri="{FF2B5EF4-FFF2-40B4-BE49-F238E27FC236}">
                <a16:creationId xmlns:a16="http://schemas.microsoft.com/office/drawing/2014/main" id="{01540D4D-7B73-4EA8-B64D-A09E1A06966D}"/>
              </a:ext>
            </a:extLst>
          </p:cNvPr>
          <p:cNvPicPr>
            <a:picLocks noChangeAspect="1"/>
          </p:cNvPicPr>
          <p:nvPr/>
        </p:nvPicPr>
        <p:blipFill>
          <a:blip r:embed="rId3"/>
          <a:stretch>
            <a:fillRect/>
          </a:stretch>
        </p:blipFill>
        <p:spPr>
          <a:xfrm>
            <a:off x="2954638" y="1394479"/>
            <a:ext cx="6282723" cy="5440827"/>
          </a:xfrm>
          <a:prstGeom prst="rect">
            <a:avLst/>
          </a:prstGeom>
        </p:spPr>
      </p:pic>
    </p:spTree>
    <p:extLst>
      <p:ext uri="{BB962C8B-B14F-4D97-AF65-F5344CB8AC3E}">
        <p14:creationId xmlns:p14="http://schemas.microsoft.com/office/powerpoint/2010/main" val="391686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45CBFB3-D53C-FE45-9085-8065D098F195}"/>
              </a:ext>
            </a:extLst>
          </p:cNvPr>
          <p:cNvSpPr>
            <a:spLocks noGrp="1" noChangeArrowheads="1"/>
          </p:cNvSpPr>
          <p:nvPr>
            <p:ph type="title"/>
          </p:nvPr>
        </p:nvSpPr>
        <p:spPr/>
        <p:txBody>
          <a:bodyPr/>
          <a:lstStyle/>
          <a:p>
            <a:pPr eaLnBrk="1" hangingPunct="1">
              <a:defRPr/>
            </a:pPr>
            <a:r>
              <a:rPr lang="en-US" altLang="en-US" b="1" dirty="0">
                <a:solidFill>
                  <a:srgbClr val="870000"/>
                </a:solidFill>
              </a:rPr>
              <a:t>Statement of Functional Expenses</a:t>
            </a:r>
          </a:p>
        </p:txBody>
      </p:sp>
      <p:sp>
        <p:nvSpPr>
          <p:cNvPr id="48131" name="Rectangle 3">
            <a:extLst>
              <a:ext uri="{FF2B5EF4-FFF2-40B4-BE49-F238E27FC236}">
                <a16:creationId xmlns:a16="http://schemas.microsoft.com/office/drawing/2014/main" id="{AA36EA89-014D-6D4B-8A28-13CE3F7B309C}"/>
              </a:ext>
            </a:extLst>
          </p:cNvPr>
          <p:cNvSpPr>
            <a:spLocks noGrp="1" noChangeArrowheads="1"/>
          </p:cNvSpPr>
          <p:nvPr>
            <p:ph type="body" idx="1"/>
          </p:nvPr>
        </p:nvSpPr>
        <p:spPr>
          <a:xfrm>
            <a:off x="838200" y="1690688"/>
            <a:ext cx="10515600" cy="4486275"/>
          </a:xfrm>
        </p:spPr>
        <p:txBody>
          <a:bodyPr>
            <a:normAutofit/>
          </a:bodyPr>
          <a:lstStyle/>
          <a:p>
            <a:pPr eaLnBrk="1" hangingPunct="1">
              <a:defRPr/>
            </a:pPr>
            <a:r>
              <a:rPr lang="en-US" altLang="en-US" dirty="0">
                <a:latin typeface="Candara" panose="020E0502030303020204" pitchFamily="34" charset="0"/>
              </a:rPr>
              <a:t>Expenses presented by function and nature </a:t>
            </a:r>
          </a:p>
          <a:p>
            <a:pPr lvl="1">
              <a:defRPr/>
            </a:pPr>
            <a:r>
              <a:rPr lang="en-US" altLang="en-US" dirty="0">
                <a:latin typeface="Candara" panose="020E0502030303020204" pitchFamily="34" charset="0"/>
              </a:rPr>
              <a:t>Major program services and supporting activities </a:t>
            </a:r>
          </a:p>
          <a:p>
            <a:pPr lvl="1">
              <a:defRPr/>
            </a:pPr>
            <a:r>
              <a:rPr lang="en-US" altLang="en-US" dirty="0">
                <a:latin typeface="Candara" panose="020E0502030303020204" pitchFamily="34" charset="0"/>
              </a:rPr>
              <a:t>Salaries, rent, depreciation</a:t>
            </a:r>
          </a:p>
          <a:p>
            <a:pPr eaLnBrk="1" hangingPunct="1">
              <a:defRPr/>
            </a:pPr>
            <a:endParaRPr lang="en-US" altLang="en-US" dirty="0">
              <a:latin typeface="Candara" panose="020E0502030303020204" pitchFamily="34" charset="0"/>
            </a:endParaRPr>
          </a:p>
          <a:p>
            <a:pPr eaLnBrk="1" hangingPunct="1">
              <a:defRPr/>
            </a:pPr>
            <a:r>
              <a:rPr lang="en-US" altLang="en-US" dirty="0">
                <a:latin typeface="Candara" panose="020E0502030303020204" pitchFamily="34" charset="0"/>
              </a:rPr>
              <a:t>Expenses must be presented either in the activity statement or the notes for all NFP organizations.</a:t>
            </a:r>
          </a:p>
          <a:p>
            <a:pPr marL="457200" lvl="1" indent="0">
              <a:buNone/>
              <a:defRPr/>
            </a:pPr>
            <a:endParaRPr lang="en-US" altLang="en-US" u="sng" dirty="0">
              <a:latin typeface="Candara" panose="020E0502030303020204" pitchFamily="34" charset="0"/>
            </a:endParaRPr>
          </a:p>
          <a:p>
            <a:pPr marL="0" indent="0">
              <a:buNone/>
              <a:defRPr/>
            </a:pPr>
            <a:r>
              <a:rPr lang="en-US" altLang="en-US" dirty="0">
                <a:latin typeface="Candara" panose="020E0502030303020204" pitchFamily="34" charset="0"/>
              </a:rPr>
              <a:t>→ Insight into the operations of an organization  </a:t>
            </a:r>
          </a:p>
        </p:txBody>
      </p:sp>
      <p:sp>
        <p:nvSpPr>
          <p:cNvPr id="2" name="Slide Number Placeholder 1">
            <a:extLst>
              <a:ext uri="{FF2B5EF4-FFF2-40B4-BE49-F238E27FC236}">
                <a16:creationId xmlns:a16="http://schemas.microsoft.com/office/drawing/2014/main" id="{45CAF794-32C0-B149-993A-FA8AAD86E19C}"/>
              </a:ext>
            </a:extLst>
          </p:cNvPr>
          <p:cNvSpPr>
            <a:spLocks noGrp="1"/>
          </p:cNvSpPr>
          <p:nvPr>
            <p:ph type="sldNum" sz="quarter" idx="12"/>
          </p:nvPr>
        </p:nvSpPr>
        <p:spPr/>
        <p:txBody>
          <a:bodyPr/>
          <a:lstStyle/>
          <a:p>
            <a:fld id="{50D1BC65-773B-E441-8F3D-7B3C352C6ABF}" type="slidenum">
              <a:rPr lang="en-US" smtClean="0"/>
              <a:t>12</a:t>
            </a:fld>
            <a:endParaRPr lang="en-US"/>
          </a:p>
        </p:txBody>
      </p:sp>
      <p:sp>
        <p:nvSpPr>
          <p:cNvPr id="5" name="Rectangle 4">
            <a:extLst>
              <a:ext uri="{FF2B5EF4-FFF2-40B4-BE49-F238E27FC236}">
                <a16:creationId xmlns:a16="http://schemas.microsoft.com/office/drawing/2014/main" id="{DD0B2A28-D7B4-4D22-B333-00E334AE70EE}"/>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626C2C2-5196-4C7B-A3DE-E341FB436126}"/>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Functional Expenses</a:t>
            </a:r>
          </a:p>
        </p:txBody>
      </p:sp>
    </p:spTree>
    <p:extLst>
      <p:ext uri="{BB962C8B-B14F-4D97-AF65-F5344CB8AC3E}">
        <p14:creationId xmlns:p14="http://schemas.microsoft.com/office/powerpoint/2010/main" val="64385241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0C7300E-1601-C04E-B17C-050C66A15FCA}"/>
              </a:ext>
            </a:extLst>
          </p:cNvPr>
          <p:cNvGraphicFramePr>
            <a:graphicFrameLocks noGrp="1"/>
          </p:cNvGraphicFramePr>
          <p:nvPr>
            <p:extLst>
              <p:ext uri="{D42A27DB-BD31-4B8C-83A1-F6EECF244321}">
                <p14:modId xmlns:p14="http://schemas.microsoft.com/office/powerpoint/2010/main" val="38044487"/>
              </p:ext>
            </p:extLst>
          </p:nvPr>
        </p:nvGraphicFramePr>
        <p:xfrm>
          <a:off x="557216" y="1547814"/>
          <a:ext cx="10313190" cy="4395203"/>
        </p:xfrm>
        <a:graphic>
          <a:graphicData uri="http://schemas.openxmlformats.org/drawingml/2006/table">
            <a:tbl>
              <a:tblPr firstRow="1" bandRow="1">
                <a:tableStyleId>{2D5ABB26-0587-4C30-8999-92F81FD0307C}</a:tableStyleId>
              </a:tblPr>
              <a:tblGrid>
                <a:gridCol w="2185984">
                  <a:extLst>
                    <a:ext uri="{9D8B030D-6E8A-4147-A177-3AD203B41FA5}">
                      <a16:colId xmlns:a16="http://schemas.microsoft.com/office/drawing/2014/main" val="4207470210"/>
                    </a:ext>
                  </a:extLst>
                </a:gridCol>
                <a:gridCol w="1485900">
                  <a:extLst>
                    <a:ext uri="{9D8B030D-6E8A-4147-A177-3AD203B41FA5}">
                      <a16:colId xmlns:a16="http://schemas.microsoft.com/office/drawing/2014/main" val="4072269795"/>
                    </a:ext>
                  </a:extLst>
                </a:gridCol>
                <a:gridCol w="1814513">
                  <a:extLst>
                    <a:ext uri="{9D8B030D-6E8A-4147-A177-3AD203B41FA5}">
                      <a16:colId xmlns:a16="http://schemas.microsoft.com/office/drawing/2014/main" val="649540667"/>
                    </a:ext>
                  </a:extLst>
                </a:gridCol>
                <a:gridCol w="1389063">
                  <a:extLst>
                    <a:ext uri="{9D8B030D-6E8A-4147-A177-3AD203B41FA5}">
                      <a16:colId xmlns:a16="http://schemas.microsoft.com/office/drawing/2014/main" val="1523693115"/>
                    </a:ext>
                  </a:extLst>
                </a:gridCol>
                <a:gridCol w="1718865">
                  <a:extLst>
                    <a:ext uri="{9D8B030D-6E8A-4147-A177-3AD203B41FA5}">
                      <a16:colId xmlns:a16="http://schemas.microsoft.com/office/drawing/2014/main" val="1355928486"/>
                    </a:ext>
                  </a:extLst>
                </a:gridCol>
                <a:gridCol w="1718865">
                  <a:extLst>
                    <a:ext uri="{9D8B030D-6E8A-4147-A177-3AD203B41FA5}">
                      <a16:colId xmlns:a16="http://schemas.microsoft.com/office/drawing/2014/main" val="1644167734"/>
                    </a:ext>
                  </a:extLst>
                </a:gridCol>
              </a:tblGrid>
              <a:tr h="463283">
                <a:tc>
                  <a:txBody>
                    <a:bodyPr/>
                    <a:lstStyle/>
                    <a:p>
                      <a:pPr algn="ctr"/>
                      <a:endParaRPr lang="en-US" dirty="0">
                        <a:latin typeface="Candara"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b="1" dirty="0">
                          <a:latin typeface="Candara" panose="020E0502030303020204" pitchFamily="34" charset="0"/>
                        </a:rPr>
                        <a:t>Program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b="1" dirty="0">
                          <a:latin typeface="Candara" panose="020E0502030303020204" pitchFamily="34" charset="0"/>
                        </a:rPr>
                        <a:t>Support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b="1" dirty="0">
                          <a:latin typeface="Candara" panose="020E0502030303020204" pitchFamily="34" charset="0"/>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729870"/>
                  </a:ext>
                </a:extLst>
              </a:tr>
              <a:tr h="173824">
                <a:tc>
                  <a:txBody>
                    <a:bodyPr/>
                    <a:lstStyle/>
                    <a:p>
                      <a:pPr algn="ctr"/>
                      <a:r>
                        <a:rPr lang="en-US" b="1" dirty="0">
                          <a:latin typeface="Candara" panose="020E0502030303020204" pitchFamily="34" charset="0"/>
                        </a:rPr>
                        <a:t>Expenses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Candara" panose="020E0502030303020204" pitchFamily="34" charset="0"/>
                        </a:rPr>
                        <a:t>Meals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Candara" panose="020E0502030303020204" pitchFamily="34" charset="0"/>
                        </a:rPr>
                        <a:t>Counseling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Candara" panose="020E0502030303020204" pitchFamily="34" charset="0"/>
                        </a:rPr>
                        <a:t>G&amp;A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Candara" panose="020E0502030303020204" pitchFamily="34" charset="0"/>
                        </a:rPr>
                        <a:t>Fundraising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3786815"/>
                  </a:ext>
                </a:extLst>
              </a:tr>
              <a:tr h="300025">
                <a:tc>
                  <a:txBody>
                    <a:bodyPr/>
                    <a:lstStyle/>
                    <a:p>
                      <a:r>
                        <a:rPr lang="en-US" dirty="0">
                          <a:latin typeface="Candara" panose="020E0502030303020204" pitchFamily="34" charset="0"/>
                        </a:rPr>
                        <a:t>Salaries and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$127,000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6036102"/>
                  </a:ext>
                </a:extLst>
              </a:tr>
              <a:tr h="173824">
                <a:tc>
                  <a:txBody>
                    <a:bodyPr/>
                    <a:lstStyle/>
                    <a:p>
                      <a:r>
                        <a:rPr lang="en-US" dirty="0">
                          <a:latin typeface="Candara" panose="020E0502030303020204" pitchFamily="34" charset="0"/>
                        </a:rPr>
                        <a:t>Food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2268476"/>
                  </a:ext>
                </a:extLst>
              </a:tr>
              <a:tr h="300025">
                <a:tc>
                  <a:txBody>
                    <a:bodyPr/>
                    <a:lstStyle/>
                    <a:p>
                      <a:r>
                        <a:rPr lang="en-US" dirty="0">
                          <a:latin typeface="Candara" panose="020E0502030303020204" pitchFamily="34" charset="0"/>
                        </a:rPr>
                        <a:t>Supplies and Brochures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1474917"/>
                  </a:ext>
                </a:extLst>
              </a:tr>
              <a:tr h="300025">
                <a:tc>
                  <a:txBody>
                    <a:bodyPr/>
                    <a:lstStyle/>
                    <a:p>
                      <a:r>
                        <a:rPr lang="en-US" dirty="0">
                          <a:latin typeface="Candara" panose="020E0502030303020204" pitchFamily="34" charset="0"/>
                        </a:rPr>
                        <a:t>Office Expenses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2520803"/>
                  </a:ext>
                </a:extLst>
              </a:tr>
              <a:tr h="300025">
                <a:tc>
                  <a:txBody>
                    <a:bodyPr/>
                    <a:lstStyle/>
                    <a:p>
                      <a:r>
                        <a:rPr lang="en-US" dirty="0">
                          <a:latin typeface="Candara" panose="020E0502030303020204" pitchFamily="34" charset="0"/>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2869752"/>
                  </a:ext>
                </a:extLst>
              </a:tr>
              <a:tr h="300025">
                <a:tc>
                  <a:txBody>
                    <a:bodyPr/>
                    <a:lstStyle/>
                    <a:p>
                      <a:r>
                        <a:rPr lang="en-US" dirty="0">
                          <a:latin typeface="Candara" panose="020E0502030303020204" pitchFamily="34" charset="0"/>
                        </a:rPr>
                        <a:t>Professional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9704237"/>
                  </a:ext>
                </a:extLst>
              </a:tr>
              <a:tr h="300025">
                <a:tc>
                  <a:txBody>
                    <a:bodyPr/>
                    <a:lstStyle/>
                    <a:p>
                      <a:r>
                        <a:rPr lang="en-US" dirty="0">
                          <a:latin typeface="Candara" panose="020E0502030303020204" pitchFamily="34" charset="0"/>
                        </a:rPr>
                        <a:t>Bad Debts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609600"/>
                  </a:ext>
                </a:extLst>
              </a:tr>
              <a:tr h="300025">
                <a:tc>
                  <a:txBody>
                    <a:bodyPr/>
                    <a:lstStyle/>
                    <a:p>
                      <a:r>
                        <a:rPr lang="en-US" dirty="0">
                          <a:latin typeface="Candara" panose="020E0502030303020204" pitchFamily="34" charset="0"/>
                        </a:rPr>
                        <a:t>Depreciation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352583"/>
                  </a:ext>
                </a:extLst>
              </a:tr>
              <a:tr h="300025">
                <a:tc>
                  <a:txBody>
                    <a:bodyPr/>
                    <a:lstStyle/>
                    <a:p>
                      <a:r>
                        <a:rPr lang="en-US" b="1" dirty="0">
                          <a:latin typeface="Candara" panose="020E0502030303020204" pitchFamily="34" charset="0"/>
                        </a:rPr>
                        <a:t>Total Expenses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$83,000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$38,000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$47,000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$23,000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$191,000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346778"/>
                  </a:ext>
                </a:extLst>
              </a:tr>
            </a:tbl>
          </a:graphicData>
        </a:graphic>
      </p:graphicFrame>
      <p:sp>
        <p:nvSpPr>
          <p:cNvPr id="5" name="Rectangle 4">
            <a:extLst>
              <a:ext uri="{FF2B5EF4-FFF2-40B4-BE49-F238E27FC236}">
                <a16:creationId xmlns:a16="http://schemas.microsoft.com/office/drawing/2014/main" id="{9A4AB323-3E9F-6748-B04B-E20D8A0F1CB6}"/>
              </a:ext>
            </a:extLst>
          </p:cNvPr>
          <p:cNvSpPr/>
          <p:nvPr/>
        </p:nvSpPr>
        <p:spPr>
          <a:xfrm>
            <a:off x="2131663" y="6138802"/>
            <a:ext cx="8910638" cy="400110"/>
          </a:xfrm>
          <a:prstGeom prst="rect">
            <a:avLst/>
          </a:prstGeom>
        </p:spPr>
        <p:txBody>
          <a:bodyPr wrap="square">
            <a:spAutoFit/>
          </a:bodyPr>
          <a:lstStyle/>
          <a:p>
            <a:r>
              <a:rPr lang="en-US" altLang="en-US" sz="2000" b="1" dirty="0">
                <a:latin typeface="Candara" panose="020E0502030303020204" pitchFamily="34" charset="0"/>
              </a:rPr>
              <a:t>Why is it important to separate support services from program services?</a:t>
            </a:r>
            <a:endParaRPr lang="en-US" sz="2000"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B1CA2EAE-2EAA-0B44-9A5E-6DC16FA87774}"/>
              </a:ext>
            </a:extLst>
          </p:cNvPr>
          <p:cNvSpPr>
            <a:spLocks noGrp="1"/>
          </p:cNvSpPr>
          <p:nvPr>
            <p:ph type="sldNum" sz="quarter" idx="12"/>
          </p:nvPr>
        </p:nvSpPr>
        <p:spPr/>
        <p:txBody>
          <a:bodyPr/>
          <a:lstStyle/>
          <a:p>
            <a:fld id="{50D1BC65-773B-E441-8F3D-7B3C352C6ABF}" type="slidenum">
              <a:rPr lang="en-US" smtClean="0">
                <a:latin typeface="Candara" panose="020E0502030303020204" pitchFamily="34" charset="0"/>
              </a:rPr>
              <a:t>13</a:t>
            </a:fld>
            <a:endParaRPr lang="en-US">
              <a:latin typeface="Candara" panose="020E0502030303020204" pitchFamily="34" charset="0"/>
            </a:endParaRPr>
          </a:p>
        </p:txBody>
      </p:sp>
      <p:sp>
        <p:nvSpPr>
          <p:cNvPr id="2" name="TextBox 1">
            <a:extLst>
              <a:ext uri="{FF2B5EF4-FFF2-40B4-BE49-F238E27FC236}">
                <a16:creationId xmlns:a16="http://schemas.microsoft.com/office/drawing/2014/main" id="{E4BB814B-1B5C-034D-A905-00F969DEAE6A}"/>
              </a:ext>
            </a:extLst>
          </p:cNvPr>
          <p:cNvSpPr txBox="1"/>
          <p:nvPr/>
        </p:nvSpPr>
        <p:spPr>
          <a:xfrm>
            <a:off x="5592195" y="1101210"/>
            <a:ext cx="1306286" cy="369332"/>
          </a:xfrm>
          <a:prstGeom prst="rect">
            <a:avLst/>
          </a:prstGeom>
          <a:noFill/>
        </p:spPr>
        <p:txBody>
          <a:bodyPr wrap="square" rtlCol="0">
            <a:spAutoFit/>
          </a:bodyPr>
          <a:lstStyle/>
          <a:p>
            <a:r>
              <a:rPr lang="en-US" b="1" dirty="0">
                <a:solidFill>
                  <a:schemeClr val="accent6">
                    <a:lumMod val="75000"/>
                  </a:schemeClr>
                </a:solidFill>
                <a:latin typeface="Candara" panose="020E0502030303020204" pitchFamily="34" charset="0"/>
              </a:rPr>
              <a:t>Function</a:t>
            </a:r>
          </a:p>
        </p:txBody>
      </p:sp>
      <p:sp>
        <p:nvSpPr>
          <p:cNvPr id="7" name="TextBox 6">
            <a:extLst>
              <a:ext uri="{FF2B5EF4-FFF2-40B4-BE49-F238E27FC236}">
                <a16:creationId xmlns:a16="http://schemas.microsoft.com/office/drawing/2014/main" id="{6DF2327C-4428-B44E-975E-FD912FB72DDF}"/>
              </a:ext>
            </a:extLst>
          </p:cNvPr>
          <p:cNvSpPr txBox="1"/>
          <p:nvPr/>
        </p:nvSpPr>
        <p:spPr>
          <a:xfrm rot="16200000">
            <a:off x="-280593" y="3502971"/>
            <a:ext cx="1306286" cy="369332"/>
          </a:xfrm>
          <a:prstGeom prst="rect">
            <a:avLst/>
          </a:prstGeom>
          <a:noFill/>
        </p:spPr>
        <p:txBody>
          <a:bodyPr wrap="square" rtlCol="0">
            <a:spAutoFit/>
          </a:bodyPr>
          <a:lstStyle/>
          <a:p>
            <a:r>
              <a:rPr lang="en-US" b="1" dirty="0">
                <a:solidFill>
                  <a:schemeClr val="accent6">
                    <a:lumMod val="75000"/>
                  </a:schemeClr>
                </a:solidFill>
                <a:latin typeface="Candara" panose="020E0502030303020204" pitchFamily="34" charset="0"/>
              </a:rPr>
              <a:t>Nature</a:t>
            </a:r>
          </a:p>
        </p:txBody>
      </p:sp>
      <p:sp>
        <p:nvSpPr>
          <p:cNvPr id="10" name="Rectangle 9">
            <a:extLst>
              <a:ext uri="{FF2B5EF4-FFF2-40B4-BE49-F238E27FC236}">
                <a16:creationId xmlns:a16="http://schemas.microsoft.com/office/drawing/2014/main" id="{AED983E6-8312-4ED3-92A4-F799F4EB6624}"/>
              </a:ext>
            </a:extLst>
          </p:cNvPr>
          <p:cNvSpPr/>
          <p:nvPr/>
        </p:nvSpPr>
        <p:spPr>
          <a:xfrm>
            <a:off x="0" y="-3101"/>
            <a:ext cx="12192000" cy="1104312"/>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35835-C9DE-49B2-AF9B-A8A67146C444}"/>
              </a:ext>
            </a:extLst>
          </p:cNvPr>
          <p:cNvSpPr txBox="1">
            <a:spLocks/>
          </p:cNvSpPr>
          <p:nvPr/>
        </p:nvSpPr>
        <p:spPr>
          <a:xfrm>
            <a:off x="838200" y="68917"/>
            <a:ext cx="10515600" cy="1104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Functional Expenses</a:t>
            </a:r>
          </a:p>
        </p:txBody>
      </p:sp>
    </p:spTree>
    <p:extLst>
      <p:ext uri="{BB962C8B-B14F-4D97-AF65-F5344CB8AC3E}">
        <p14:creationId xmlns:p14="http://schemas.microsoft.com/office/powerpoint/2010/main" val="266892067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D72-B5ED-6040-9FE5-E7DBA2DB0DB8}"/>
              </a:ext>
            </a:extLst>
          </p:cNvPr>
          <p:cNvSpPr>
            <a:spLocks noGrp="1"/>
          </p:cNvSpPr>
          <p:nvPr>
            <p:ph type="title"/>
          </p:nvPr>
        </p:nvSpPr>
        <p:spPr/>
        <p:txBody>
          <a:bodyPr/>
          <a:lstStyle/>
          <a:p>
            <a:r>
              <a:rPr lang="en-US" b="1" dirty="0">
                <a:solidFill>
                  <a:srgbClr val="870000"/>
                </a:solidFill>
              </a:rPr>
              <a:t>Statement of Cash Flows</a:t>
            </a:r>
          </a:p>
        </p:txBody>
      </p:sp>
      <p:sp>
        <p:nvSpPr>
          <p:cNvPr id="3" name="Content Placeholder 2">
            <a:extLst>
              <a:ext uri="{FF2B5EF4-FFF2-40B4-BE49-F238E27FC236}">
                <a16:creationId xmlns:a16="http://schemas.microsoft.com/office/drawing/2014/main" id="{93D60F56-ED2D-1444-8F46-AF1C738744D5}"/>
              </a:ext>
            </a:extLst>
          </p:cNvPr>
          <p:cNvSpPr>
            <a:spLocks noGrp="1"/>
          </p:cNvSpPr>
          <p:nvPr>
            <p:ph idx="1"/>
          </p:nvPr>
        </p:nvSpPr>
        <p:spPr/>
        <p:txBody>
          <a:bodyPr>
            <a:normAutofit/>
          </a:bodyPr>
          <a:lstStyle/>
          <a:p>
            <a:r>
              <a:rPr lang="en-US" dirty="0">
                <a:latin typeface="Candara" panose="020E0502030303020204" pitchFamily="34" charset="0"/>
              </a:rPr>
              <a:t>NPOs required to provide a statement of cash flows. </a:t>
            </a:r>
          </a:p>
          <a:p>
            <a:r>
              <a:rPr lang="en-US" dirty="0">
                <a:latin typeface="Candara" panose="020E0502030303020204" pitchFamily="34" charset="0"/>
              </a:rPr>
              <a:t>Necessary to distinguish between cash available for current operations versus cash that is unavailable in the near term. </a:t>
            </a:r>
          </a:p>
          <a:p>
            <a:r>
              <a:rPr lang="en-US" dirty="0">
                <a:latin typeface="Candara" panose="020E0502030303020204" pitchFamily="34" charset="0"/>
              </a:rPr>
              <a:t>Can use the direct or indirect method</a:t>
            </a:r>
          </a:p>
          <a:p>
            <a:r>
              <a:rPr lang="en-US" dirty="0">
                <a:latin typeface="Candara" panose="020E0502030303020204" pitchFamily="34" charset="0"/>
              </a:rPr>
              <a:t>Must show the three sections (operating, financing, and investing) regardless of method used.</a:t>
            </a:r>
          </a:p>
        </p:txBody>
      </p:sp>
      <p:sp>
        <p:nvSpPr>
          <p:cNvPr id="4" name="Slide Number Placeholder 3">
            <a:extLst>
              <a:ext uri="{FF2B5EF4-FFF2-40B4-BE49-F238E27FC236}">
                <a16:creationId xmlns:a16="http://schemas.microsoft.com/office/drawing/2014/main" id="{8504A793-FF59-4845-B960-049326FFB0CD}"/>
              </a:ext>
            </a:extLst>
          </p:cNvPr>
          <p:cNvSpPr>
            <a:spLocks noGrp="1"/>
          </p:cNvSpPr>
          <p:nvPr>
            <p:ph type="sldNum" sz="quarter" idx="12"/>
          </p:nvPr>
        </p:nvSpPr>
        <p:spPr/>
        <p:txBody>
          <a:bodyPr/>
          <a:lstStyle/>
          <a:p>
            <a:fld id="{50D1BC65-773B-E441-8F3D-7B3C352C6ABF}" type="slidenum">
              <a:rPr lang="en-US" smtClean="0"/>
              <a:t>14</a:t>
            </a:fld>
            <a:endParaRPr lang="en-US"/>
          </a:p>
        </p:txBody>
      </p:sp>
      <p:sp>
        <p:nvSpPr>
          <p:cNvPr id="5" name="Rectangle 4">
            <a:extLst>
              <a:ext uri="{FF2B5EF4-FFF2-40B4-BE49-F238E27FC236}">
                <a16:creationId xmlns:a16="http://schemas.microsoft.com/office/drawing/2014/main" id="{0E9BDE72-659B-433F-B42D-72331C54F07D}"/>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3C3626F-E13B-466E-BB1C-5623C8797A84}"/>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Cash Flows</a:t>
            </a:r>
          </a:p>
        </p:txBody>
      </p:sp>
    </p:spTree>
    <p:extLst>
      <p:ext uri="{BB962C8B-B14F-4D97-AF65-F5344CB8AC3E}">
        <p14:creationId xmlns:p14="http://schemas.microsoft.com/office/powerpoint/2010/main" val="225125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BADA-F0D7-6549-A57B-BD7D8293BFDA}"/>
              </a:ext>
            </a:extLst>
          </p:cNvPr>
          <p:cNvSpPr>
            <a:spLocks noGrp="1"/>
          </p:cNvSpPr>
          <p:nvPr>
            <p:ph type="title"/>
          </p:nvPr>
        </p:nvSpPr>
        <p:spPr/>
        <p:txBody>
          <a:bodyPr/>
          <a:lstStyle/>
          <a:p>
            <a:r>
              <a:rPr lang="en-US" b="1" dirty="0">
                <a:solidFill>
                  <a:srgbClr val="870000"/>
                </a:solidFill>
              </a:rPr>
              <a:t>Non-for-Profit Organizations</a:t>
            </a:r>
          </a:p>
        </p:txBody>
      </p:sp>
      <p:sp>
        <p:nvSpPr>
          <p:cNvPr id="3" name="Content Placeholder 2">
            <a:extLst>
              <a:ext uri="{FF2B5EF4-FFF2-40B4-BE49-F238E27FC236}">
                <a16:creationId xmlns:a16="http://schemas.microsoft.com/office/drawing/2014/main" id="{92DE0D65-7604-DB43-A4D0-E6B18CD1A9B4}"/>
              </a:ext>
            </a:extLst>
          </p:cNvPr>
          <p:cNvSpPr>
            <a:spLocks noGrp="1"/>
          </p:cNvSpPr>
          <p:nvPr>
            <p:ph idx="1"/>
          </p:nvPr>
        </p:nvSpPr>
        <p:spPr>
          <a:xfrm>
            <a:off x="838200" y="1825625"/>
            <a:ext cx="10334625" cy="4351338"/>
          </a:xfrm>
        </p:spPr>
        <p:txBody>
          <a:bodyPr/>
          <a:lstStyle/>
          <a:p>
            <a:pPr marL="0" indent="0">
              <a:buNone/>
            </a:pPr>
            <a:r>
              <a:rPr lang="en-US" dirty="0">
                <a:latin typeface="Candara" panose="020E0502030303020204" pitchFamily="34" charset="0"/>
              </a:rPr>
              <a:t>Have missions that differ substantially from for-profit organizations:</a:t>
            </a:r>
          </a:p>
          <a:p>
            <a:pPr marL="0" indent="0">
              <a:buNone/>
            </a:pPr>
            <a:endParaRPr lang="en-US" dirty="0">
              <a:latin typeface="Candara" panose="020E0502030303020204" pitchFamily="34" charset="0"/>
            </a:endParaRPr>
          </a:p>
          <a:p>
            <a:pPr marL="514350" indent="-514350">
              <a:buFont typeface="+mj-lt"/>
              <a:buAutoNum type="arabicPeriod"/>
            </a:pPr>
            <a:r>
              <a:rPr lang="en-US" altLang="en-US" dirty="0">
                <a:latin typeface="Candara" panose="020E0502030303020204" pitchFamily="34" charset="0"/>
              </a:rPr>
              <a:t>Receive contributions from individuals who do not expect an equal return</a:t>
            </a:r>
          </a:p>
          <a:p>
            <a:pPr marL="514350" indent="-514350">
              <a:buFont typeface="+mj-lt"/>
              <a:buAutoNum type="arabicPeriod"/>
            </a:pPr>
            <a:r>
              <a:rPr lang="en-US" altLang="en-US" dirty="0">
                <a:latin typeface="Candara" panose="020E0502030303020204" pitchFamily="34" charset="0"/>
              </a:rPr>
              <a:t>Have goals other than providing goods and services for profit</a:t>
            </a:r>
          </a:p>
          <a:p>
            <a:pPr marL="514350" indent="-514350">
              <a:buFont typeface="+mj-lt"/>
              <a:buAutoNum type="arabicPeriod"/>
            </a:pPr>
            <a:r>
              <a:rPr lang="en-US" altLang="en-US" dirty="0">
                <a:latin typeface="Candara" panose="020E0502030303020204" pitchFamily="34" charset="0"/>
              </a:rPr>
              <a:t>Have an absence of ownership interest.</a:t>
            </a:r>
          </a:p>
        </p:txBody>
      </p:sp>
      <p:sp>
        <p:nvSpPr>
          <p:cNvPr id="4" name="Slide Number Placeholder 3">
            <a:extLst>
              <a:ext uri="{FF2B5EF4-FFF2-40B4-BE49-F238E27FC236}">
                <a16:creationId xmlns:a16="http://schemas.microsoft.com/office/drawing/2014/main" id="{BA160D6C-8778-8145-9370-F9A9855C9B07}"/>
              </a:ext>
            </a:extLst>
          </p:cNvPr>
          <p:cNvSpPr>
            <a:spLocks noGrp="1"/>
          </p:cNvSpPr>
          <p:nvPr>
            <p:ph type="sldNum" sz="quarter" idx="12"/>
          </p:nvPr>
        </p:nvSpPr>
        <p:spPr/>
        <p:txBody>
          <a:bodyPr/>
          <a:lstStyle/>
          <a:p>
            <a:fld id="{50D1BC65-773B-E441-8F3D-7B3C352C6ABF}" type="slidenum">
              <a:rPr lang="en-US" smtClean="0"/>
              <a:t>2</a:t>
            </a:fld>
            <a:endParaRPr lang="en-US"/>
          </a:p>
        </p:txBody>
      </p:sp>
      <p:sp>
        <p:nvSpPr>
          <p:cNvPr id="5" name="Rectangle 4">
            <a:extLst>
              <a:ext uri="{FF2B5EF4-FFF2-40B4-BE49-F238E27FC236}">
                <a16:creationId xmlns:a16="http://schemas.microsoft.com/office/drawing/2014/main" id="{C96F03E9-D7A1-49AB-B6B0-CDF4548C4203}"/>
              </a:ext>
            </a:extLst>
          </p:cNvPr>
          <p:cNvSpPr/>
          <p:nvPr/>
        </p:nvSpPr>
        <p:spPr>
          <a:xfrm>
            <a:off x="0" y="-338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0EE0A67-6262-4CA0-BB48-CF2619D40518}"/>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Not-for-Profit Organizations</a:t>
            </a:r>
          </a:p>
        </p:txBody>
      </p:sp>
    </p:spTree>
    <p:extLst>
      <p:ext uri="{BB962C8B-B14F-4D97-AF65-F5344CB8AC3E}">
        <p14:creationId xmlns:p14="http://schemas.microsoft.com/office/powerpoint/2010/main" val="85522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965B-59CC-2B47-AAD7-4C298DF77B80}"/>
              </a:ext>
            </a:extLst>
          </p:cNvPr>
          <p:cNvSpPr>
            <a:spLocks noGrp="1"/>
          </p:cNvSpPr>
          <p:nvPr>
            <p:ph type="title"/>
          </p:nvPr>
        </p:nvSpPr>
        <p:spPr/>
        <p:txBody>
          <a:bodyPr/>
          <a:lstStyle/>
          <a:p>
            <a:r>
              <a:rPr lang="en-US" b="1" dirty="0">
                <a:solidFill>
                  <a:srgbClr val="870000"/>
                </a:solidFill>
              </a:rPr>
              <a:t>Financial Statements</a:t>
            </a:r>
          </a:p>
        </p:txBody>
      </p:sp>
      <p:sp>
        <p:nvSpPr>
          <p:cNvPr id="3" name="Content Placeholder 2">
            <a:extLst>
              <a:ext uri="{FF2B5EF4-FFF2-40B4-BE49-F238E27FC236}">
                <a16:creationId xmlns:a16="http://schemas.microsoft.com/office/drawing/2014/main" id="{847376CC-DE73-9545-98C5-3E5ABF93A5F1}"/>
              </a:ext>
            </a:extLst>
          </p:cNvPr>
          <p:cNvSpPr>
            <a:spLocks noGrp="1"/>
          </p:cNvSpPr>
          <p:nvPr>
            <p:ph idx="1"/>
          </p:nvPr>
        </p:nvSpPr>
        <p:spPr/>
        <p:txBody>
          <a:bodyPr>
            <a:normAutofit/>
          </a:bodyPr>
          <a:lstStyle/>
          <a:p>
            <a:r>
              <a:rPr lang="en-US" dirty="0">
                <a:latin typeface="Candara" panose="020E0502030303020204" pitchFamily="34" charset="0"/>
              </a:rPr>
              <a:t>Follow the Generally Accepted Accounting Principles (GAAP)</a:t>
            </a:r>
          </a:p>
          <a:p>
            <a:r>
              <a:rPr lang="en-US" dirty="0">
                <a:latin typeface="Candara" panose="020E0502030303020204" pitchFamily="34" charset="0"/>
              </a:rPr>
              <a:t>Issued by the Financial Accounting Standard Board (FASB) </a:t>
            </a:r>
          </a:p>
          <a:p>
            <a:endParaRPr lang="en-US" dirty="0">
              <a:latin typeface="Candara" panose="020E0502030303020204" pitchFamily="34" charset="0"/>
            </a:endParaRPr>
          </a:p>
          <a:p>
            <a:r>
              <a:rPr lang="en-US" dirty="0">
                <a:latin typeface="Candara" panose="020E0502030303020204" pitchFamily="34" charset="0"/>
              </a:rPr>
              <a:t>GAAP provide guidance </a:t>
            </a:r>
          </a:p>
          <a:p>
            <a:pPr lvl="1"/>
            <a:r>
              <a:rPr lang="en-US" dirty="0">
                <a:latin typeface="Candara" panose="020E0502030303020204" pitchFamily="34" charset="0"/>
              </a:rPr>
              <a:t>Relevance</a:t>
            </a:r>
          </a:p>
          <a:p>
            <a:pPr lvl="1"/>
            <a:r>
              <a:rPr lang="en-US" dirty="0">
                <a:latin typeface="Candara" panose="020E0502030303020204" pitchFamily="34" charset="0"/>
              </a:rPr>
              <a:t>Understanding</a:t>
            </a:r>
          </a:p>
          <a:p>
            <a:pPr lvl="1"/>
            <a:r>
              <a:rPr lang="en-US" dirty="0">
                <a:latin typeface="Candara" panose="020E0502030303020204" pitchFamily="34" charset="0"/>
              </a:rPr>
              <a:t>Comparability</a:t>
            </a:r>
          </a:p>
          <a:p>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A8AFEEAC-F0F8-224A-9F49-DFA6C8C5F49F}"/>
              </a:ext>
            </a:extLst>
          </p:cNvPr>
          <p:cNvSpPr>
            <a:spLocks noGrp="1"/>
          </p:cNvSpPr>
          <p:nvPr>
            <p:ph type="sldNum" sz="quarter" idx="12"/>
          </p:nvPr>
        </p:nvSpPr>
        <p:spPr/>
        <p:txBody>
          <a:bodyPr/>
          <a:lstStyle/>
          <a:p>
            <a:fld id="{50D1BC65-773B-E441-8F3D-7B3C352C6ABF}" type="slidenum">
              <a:rPr lang="en-US" smtClean="0"/>
              <a:t>3</a:t>
            </a:fld>
            <a:endParaRPr lang="en-US"/>
          </a:p>
        </p:txBody>
      </p:sp>
      <p:sp>
        <p:nvSpPr>
          <p:cNvPr id="5" name="Rectangle 4">
            <a:extLst>
              <a:ext uri="{FF2B5EF4-FFF2-40B4-BE49-F238E27FC236}">
                <a16:creationId xmlns:a16="http://schemas.microsoft.com/office/drawing/2014/main" id="{7E65305E-DF8F-4B6B-A24B-B38EAE9453CC}"/>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A4586A8-9864-4E94-ACD3-57688B206078}"/>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Statements</a:t>
            </a:r>
          </a:p>
        </p:txBody>
      </p:sp>
    </p:spTree>
    <p:extLst>
      <p:ext uri="{BB962C8B-B14F-4D97-AF65-F5344CB8AC3E}">
        <p14:creationId xmlns:p14="http://schemas.microsoft.com/office/powerpoint/2010/main" val="95670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A55C-8C41-EC41-95BA-2ED805D8B152}"/>
              </a:ext>
            </a:extLst>
          </p:cNvPr>
          <p:cNvSpPr>
            <a:spLocks noGrp="1"/>
          </p:cNvSpPr>
          <p:nvPr>
            <p:ph type="title"/>
          </p:nvPr>
        </p:nvSpPr>
        <p:spPr/>
        <p:txBody>
          <a:bodyPr/>
          <a:lstStyle/>
          <a:p>
            <a:r>
              <a:rPr lang="en-US" b="1" dirty="0">
                <a:solidFill>
                  <a:srgbClr val="870000"/>
                </a:solidFill>
              </a:rPr>
              <a:t>Financial Statements </a:t>
            </a:r>
          </a:p>
        </p:txBody>
      </p:sp>
      <p:sp>
        <p:nvSpPr>
          <p:cNvPr id="3" name="Content Placeholder 2">
            <a:extLst>
              <a:ext uri="{FF2B5EF4-FFF2-40B4-BE49-F238E27FC236}">
                <a16:creationId xmlns:a16="http://schemas.microsoft.com/office/drawing/2014/main" id="{CB736E00-CF97-3E43-AC59-162C93C9D9BE}"/>
              </a:ext>
            </a:extLst>
          </p:cNvPr>
          <p:cNvSpPr>
            <a:spLocks noGrp="1"/>
          </p:cNvSpPr>
          <p:nvPr>
            <p:ph idx="1"/>
          </p:nvPr>
        </p:nvSpPr>
        <p:spPr>
          <a:xfrm>
            <a:off x="838200" y="1825625"/>
            <a:ext cx="9953729" cy="4351338"/>
          </a:xfrm>
        </p:spPr>
        <p:txBody>
          <a:bodyPr/>
          <a:lstStyle/>
          <a:p>
            <a:r>
              <a:rPr lang="en-US" dirty="0">
                <a:latin typeface="Candara" panose="020E0502030303020204" pitchFamily="34" charset="0"/>
              </a:rPr>
              <a:t>Statement of financial position</a:t>
            </a:r>
          </a:p>
          <a:p>
            <a:r>
              <a:rPr lang="en-US" dirty="0">
                <a:latin typeface="Candara" panose="020E0502030303020204" pitchFamily="34" charset="0"/>
              </a:rPr>
              <a:t>Activity statement </a:t>
            </a:r>
          </a:p>
          <a:p>
            <a:r>
              <a:rPr lang="en-US" dirty="0">
                <a:latin typeface="Candara" panose="020E0502030303020204" pitchFamily="34" charset="0"/>
              </a:rPr>
              <a:t>Statement of cash flows</a:t>
            </a:r>
          </a:p>
          <a:p>
            <a:endParaRPr lang="en-US" dirty="0">
              <a:latin typeface="Candara" panose="020E0502030303020204" pitchFamily="34" charset="0"/>
            </a:endParaRPr>
          </a:p>
          <a:p>
            <a:r>
              <a:rPr lang="en-US" dirty="0">
                <a:latin typeface="Candara" panose="020E0502030303020204" pitchFamily="34" charset="0"/>
              </a:rPr>
              <a:t>Independent Auditor’s Report </a:t>
            </a:r>
          </a:p>
          <a:p>
            <a:r>
              <a:rPr lang="en-US" dirty="0">
                <a:latin typeface="Candara" panose="020E0502030303020204" pitchFamily="34" charset="0"/>
              </a:rPr>
              <a:t>Notes to the financial statements</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42A02C59-8134-2747-B039-26D83A96F31D}"/>
              </a:ext>
            </a:extLst>
          </p:cNvPr>
          <p:cNvSpPr>
            <a:spLocks noGrp="1"/>
          </p:cNvSpPr>
          <p:nvPr>
            <p:ph type="sldNum" sz="quarter" idx="12"/>
          </p:nvPr>
        </p:nvSpPr>
        <p:spPr/>
        <p:txBody>
          <a:bodyPr/>
          <a:lstStyle/>
          <a:p>
            <a:fld id="{50D1BC65-773B-E441-8F3D-7B3C352C6ABF}" type="slidenum">
              <a:rPr lang="en-US" smtClean="0"/>
              <a:t>4</a:t>
            </a:fld>
            <a:endParaRPr lang="en-US"/>
          </a:p>
        </p:txBody>
      </p:sp>
      <p:sp>
        <p:nvSpPr>
          <p:cNvPr id="5" name="Rectangle 4">
            <a:extLst>
              <a:ext uri="{FF2B5EF4-FFF2-40B4-BE49-F238E27FC236}">
                <a16:creationId xmlns:a16="http://schemas.microsoft.com/office/drawing/2014/main" id="{C644CFED-E7F3-4769-A24C-0BAA9EFEDEC2}"/>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B55DB5E-A320-45F0-80DB-1AEC37EC1CE5}"/>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Statements</a:t>
            </a:r>
          </a:p>
        </p:txBody>
      </p:sp>
    </p:spTree>
    <p:extLst>
      <p:ext uri="{BB962C8B-B14F-4D97-AF65-F5344CB8AC3E}">
        <p14:creationId xmlns:p14="http://schemas.microsoft.com/office/powerpoint/2010/main" val="6253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1D18D8-FCF7-C54A-BC0A-5B2D423A3395}"/>
              </a:ext>
            </a:extLst>
          </p:cNvPr>
          <p:cNvSpPr>
            <a:spLocks noGrp="1"/>
          </p:cNvSpPr>
          <p:nvPr>
            <p:ph type="sldNum" sz="quarter" idx="12"/>
          </p:nvPr>
        </p:nvSpPr>
        <p:spPr/>
        <p:txBody>
          <a:bodyPr/>
          <a:lstStyle/>
          <a:p>
            <a:fld id="{50D1BC65-773B-E441-8F3D-7B3C352C6ABF}" type="slidenum">
              <a:rPr lang="en-US" smtClean="0"/>
              <a:t>5</a:t>
            </a:fld>
            <a:endParaRPr lang="en-US"/>
          </a:p>
        </p:txBody>
      </p:sp>
      <p:pic>
        <p:nvPicPr>
          <p:cNvPr id="5" name="Picture 4">
            <a:extLst>
              <a:ext uri="{FF2B5EF4-FFF2-40B4-BE49-F238E27FC236}">
                <a16:creationId xmlns:a16="http://schemas.microsoft.com/office/drawing/2014/main" id="{A116EBA8-DD49-0347-B543-FCC75655C557}"/>
              </a:ext>
            </a:extLst>
          </p:cNvPr>
          <p:cNvPicPr>
            <a:picLocks noChangeAspect="1"/>
          </p:cNvPicPr>
          <p:nvPr/>
        </p:nvPicPr>
        <p:blipFill>
          <a:blip r:embed="rId3"/>
          <a:stretch>
            <a:fillRect/>
          </a:stretch>
        </p:blipFill>
        <p:spPr>
          <a:xfrm>
            <a:off x="2009262" y="315912"/>
            <a:ext cx="8173475" cy="6176963"/>
          </a:xfrm>
          <a:prstGeom prst="rect">
            <a:avLst/>
          </a:prstGeom>
        </p:spPr>
      </p:pic>
    </p:spTree>
    <p:extLst>
      <p:ext uri="{BB962C8B-B14F-4D97-AF65-F5344CB8AC3E}">
        <p14:creationId xmlns:p14="http://schemas.microsoft.com/office/powerpoint/2010/main" val="309852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9CD6-1FA0-B54D-B546-A47BFA2B985C}"/>
              </a:ext>
            </a:extLst>
          </p:cNvPr>
          <p:cNvSpPr>
            <a:spLocks noGrp="1"/>
          </p:cNvSpPr>
          <p:nvPr>
            <p:ph type="title"/>
          </p:nvPr>
        </p:nvSpPr>
        <p:spPr/>
        <p:txBody>
          <a:bodyPr/>
          <a:lstStyle/>
          <a:p>
            <a:r>
              <a:rPr lang="en-US" b="1" dirty="0">
                <a:solidFill>
                  <a:srgbClr val="870000"/>
                </a:solidFill>
              </a:rPr>
              <a:t>Statements of Financial Position</a:t>
            </a:r>
          </a:p>
        </p:txBody>
      </p:sp>
      <p:sp>
        <p:nvSpPr>
          <p:cNvPr id="3" name="Content Placeholder 2">
            <a:extLst>
              <a:ext uri="{FF2B5EF4-FFF2-40B4-BE49-F238E27FC236}">
                <a16:creationId xmlns:a16="http://schemas.microsoft.com/office/drawing/2014/main" id="{51A429ED-12FA-E747-8CA8-E30508D65062}"/>
              </a:ext>
            </a:extLst>
          </p:cNvPr>
          <p:cNvSpPr>
            <a:spLocks noGrp="1"/>
          </p:cNvSpPr>
          <p:nvPr>
            <p:ph idx="1"/>
          </p:nvPr>
        </p:nvSpPr>
        <p:spPr/>
        <p:txBody>
          <a:bodyPr>
            <a:normAutofit/>
          </a:bodyPr>
          <a:lstStyle/>
          <a:p>
            <a:pPr marL="514350" indent="-514350">
              <a:buFont typeface="+mj-lt"/>
              <a:buAutoNum type="arabicPeriod"/>
            </a:pPr>
            <a:r>
              <a:rPr lang="en-US" dirty="0">
                <a:latin typeface="Candara" panose="020E0502030303020204" pitchFamily="34" charset="0"/>
              </a:rPr>
              <a:t>Are not required to segregate assets and liabilities into current and long-term</a:t>
            </a:r>
          </a:p>
          <a:p>
            <a:pPr marL="514350" indent="-514350">
              <a:buFont typeface="+mj-lt"/>
              <a:buAutoNum type="arabicPeriod"/>
            </a:pPr>
            <a:endParaRPr lang="en-US" dirty="0">
              <a:latin typeface="Candara" panose="020E0502030303020204" pitchFamily="34" charset="0"/>
            </a:endParaRPr>
          </a:p>
          <a:p>
            <a:pPr marL="514350" indent="-514350">
              <a:buFont typeface="+mj-lt"/>
              <a:buAutoNum type="arabicPeriod"/>
            </a:pPr>
            <a:r>
              <a:rPr lang="en-US" dirty="0">
                <a:latin typeface="Candara" panose="020E0502030303020204" pitchFamily="34" charset="0"/>
              </a:rPr>
              <a:t>Must segregate assets that are subject to donor-imposed restrictions</a:t>
            </a:r>
          </a:p>
          <a:p>
            <a:pPr marL="514350" indent="-514350">
              <a:buFont typeface="+mj-lt"/>
              <a:buAutoNum type="arabicPeriod"/>
            </a:pPr>
            <a:endParaRPr lang="en-US" dirty="0">
              <a:latin typeface="Candara" panose="020E0502030303020204" pitchFamily="34" charset="0"/>
            </a:endParaRPr>
          </a:p>
          <a:p>
            <a:pPr marL="514350" indent="-514350">
              <a:buFont typeface="+mj-lt"/>
              <a:buAutoNum type="arabicPeriod"/>
            </a:pPr>
            <a:r>
              <a:rPr lang="en-US" dirty="0">
                <a:latin typeface="Candara" panose="020E0502030303020204" pitchFamily="34" charset="0"/>
              </a:rPr>
              <a:t>Net Assets must be divided into: Unrestricted, temporarily restricted, and permanently restricted. </a:t>
            </a:r>
          </a:p>
        </p:txBody>
      </p:sp>
      <p:sp>
        <p:nvSpPr>
          <p:cNvPr id="4" name="Slide Number Placeholder 3">
            <a:extLst>
              <a:ext uri="{FF2B5EF4-FFF2-40B4-BE49-F238E27FC236}">
                <a16:creationId xmlns:a16="http://schemas.microsoft.com/office/drawing/2014/main" id="{EA7E2AE4-C4D3-0D4D-9A47-B62850DDDB9E}"/>
              </a:ext>
            </a:extLst>
          </p:cNvPr>
          <p:cNvSpPr>
            <a:spLocks noGrp="1"/>
          </p:cNvSpPr>
          <p:nvPr>
            <p:ph type="sldNum" sz="quarter" idx="12"/>
          </p:nvPr>
        </p:nvSpPr>
        <p:spPr/>
        <p:txBody>
          <a:bodyPr/>
          <a:lstStyle/>
          <a:p>
            <a:fld id="{50D1BC65-773B-E441-8F3D-7B3C352C6ABF}" type="slidenum">
              <a:rPr lang="en-US" smtClean="0"/>
              <a:t>6</a:t>
            </a:fld>
            <a:endParaRPr lang="en-US"/>
          </a:p>
        </p:txBody>
      </p:sp>
      <p:sp>
        <p:nvSpPr>
          <p:cNvPr id="5" name="Rectangle 4">
            <a:extLst>
              <a:ext uri="{FF2B5EF4-FFF2-40B4-BE49-F238E27FC236}">
                <a16:creationId xmlns:a16="http://schemas.microsoft.com/office/drawing/2014/main" id="{98AFA1BE-16D5-4A0D-9A3A-4712D87442C2}"/>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5E311BC-31C8-4533-875A-EB1BDC5063BE}"/>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Statements of Financial Position</a:t>
            </a:r>
          </a:p>
        </p:txBody>
      </p:sp>
    </p:spTree>
    <p:extLst>
      <p:ext uri="{BB962C8B-B14F-4D97-AF65-F5344CB8AC3E}">
        <p14:creationId xmlns:p14="http://schemas.microsoft.com/office/powerpoint/2010/main" val="203272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 name="Slide Number Placeholder 2">
            <a:extLst>
              <a:ext uri="{FF2B5EF4-FFF2-40B4-BE49-F238E27FC236}">
                <a16:creationId xmlns:a16="http://schemas.microsoft.com/office/drawing/2014/main" id="{EEE20890-52D0-EC40-8AAA-3206EEC4F040}"/>
              </a:ext>
            </a:extLst>
          </p:cNvPr>
          <p:cNvSpPr>
            <a:spLocks noGrp="1"/>
          </p:cNvSpPr>
          <p:nvPr>
            <p:ph type="sldNum" sz="quarter" idx="10"/>
          </p:nvPr>
        </p:nvSpPr>
        <p:spPr/>
        <p:txBody>
          <a:bodyPr/>
          <a:lstStyle/>
          <a:p>
            <a:pPr>
              <a:defRPr/>
            </a:pPr>
            <a:fld id="{64B1AC46-E026-E34E-A403-FFA690CBE6BB}" type="slidenum">
              <a:rPr lang="en-US" altLang="en-US"/>
              <a:pPr>
                <a:defRPr/>
              </a:pPr>
              <a:t>7</a:t>
            </a:fld>
            <a:endParaRPr lang="en-US" altLang="en-US"/>
          </a:p>
        </p:txBody>
      </p:sp>
      <p:sp>
        <p:nvSpPr>
          <p:cNvPr id="8194" name="Rectangle 2">
            <a:extLst>
              <a:ext uri="{FF2B5EF4-FFF2-40B4-BE49-F238E27FC236}">
                <a16:creationId xmlns:a16="http://schemas.microsoft.com/office/drawing/2014/main" id="{30F55E04-DE11-7948-B664-7F1E2F414C10}"/>
              </a:ext>
            </a:extLst>
          </p:cNvPr>
          <p:cNvSpPr>
            <a:spLocks noGrp="1" noChangeArrowheads="1"/>
          </p:cNvSpPr>
          <p:nvPr>
            <p:ph type="title"/>
          </p:nvPr>
        </p:nvSpPr>
        <p:spPr>
          <a:xfrm>
            <a:off x="75280" y="773373"/>
            <a:ext cx="10329862" cy="1135062"/>
          </a:xfrm>
          <a:effectLst/>
        </p:spPr>
        <p:txBody>
          <a:bodyPr>
            <a:normAutofit/>
          </a:bodyPr>
          <a:lstStyle/>
          <a:p>
            <a:pPr eaLnBrk="1" hangingPunct="1">
              <a:lnSpc>
                <a:spcPct val="75000"/>
              </a:lnSpc>
              <a:defRPr/>
            </a:pPr>
            <a:br>
              <a:rPr lang="en-US" altLang="en-US" b="1" dirty="0">
                <a:solidFill>
                  <a:srgbClr val="870000"/>
                </a:solidFill>
                <a:latin typeface="Candara" panose="020E0502030303020204" pitchFamily="34" charset="0"/>
              </a:rPr>
            </a:br>
            <a:r>
              <a:rPr lang="en-US" altLang="en-US" sz="2800" b="1" dirty="0">
                <a:solidFill>
                  <a:srgbClr val="870000"/>
                </a:solidFill>
                <a:latin typeface="Candara" panose="020E0502030303020204" pitchFamily="34" charset="0"/>
              </a:rPr>
              <a:t>As of December 31, 2017</a:t>
            </a:r>
          </a:p>
        </p:txBody>
      </p:sp>
      <p:graphicFrame>
        <p:nvGraphicFramePr>
          <p:cNvPr id="8619" name="Group 427">
            <a:extLst>
              <a:ext uri="{FF2B5EF4-FFF2-40B4-BE49-F238E27FC236}">
                <a16:creationId xmlns:a16="http://schemas.microsoft.com/office/drawing/2014/main" id="{1390EC28-F354-DA46-9B8F-85A8ACDCE7FB}"/>
              </a:ext>
            </a:extLst>
          </p:cNvPr>
          <p:cNvGraphicFramePr>
            <a:graphicFrameLocks noGrp="1"/>
          </p:cNvGraphicFramePr>
          <p:nvPr>
            <p:ph type="body" idx="4294967295"/>
            <p:extLst>
              <p:ext uri="{D42A27DB-BD31-4B8C-83A1-F6EECF244321}">
                <p14:modId xmlns:p14="http://schemas.microsoft.com/office/powerpoint/2010/main" val="3581780938"/>
              </p:ext>
            </p:extLst>
          </p:nvPr>
        </p:nvGraphicFramePr>
        <p:xfrm>
          <a:off x="2358998" y="1953321"/>
          <a:ext cx="7358892" cy="4712549"/>
        </p:xfrm>
        <a:graphic>
          <a:graphicData uri="http://schemas.openxmlformats.org/drawingml/2006/table">
            <a:tbl>
              <a:tblPr/>
              <a:tblGrid>
                <a:gridCol w="2744199">
                  <a:extLst>
                    <a:ext uri="{9D8B030D-6E8A-4147-A177-3AD203B41FA5}">
                      <a16:colId xmlns:a16="http://schemas.microsoft.com/office/drawing/2014/main" val="1591381979"/>
                    </a:ext>
                  </a:extLst>
                </a:gridCol>
                <a:gridCol w="891464">
                  <a:extLst>
                    <a:ext uri="{9D8B030D-6E8A-4147-A177-3AD203B41FA5}">
                      <a16:colId xmlns:a16="http://schemas.microsoft.com/office/drawing/2014/main" val="2204581885"/>
                    </a:ext>
                  </a:extLst>
                </a:gridCol>
                <a:gridCol w="208272">
                  <a:extLst>
                    <a:ext uri="{9D8B030D-6E8A-4147-A177-3AD203B41FA5}">
                      <a16:colId xmlns:a16="http://schemas.microsoft.com/office/drawing/2014/main" val="386472095"/>
                    </a:ext>
                  </a:extLst>
                </a:gridCol>
                <a:gridCol w="2293375">
                  <a:extLst>
                    <a:ext uri="{9D8B030D-6E8A-4147-A177-3AD203B41FA5}">
                      <a16:colId xmlns:a16="http://schemas.microsoft.com/office/drawing/2014/main" val="1603237754"/>
                    </a:ext>
                  </a:extLst>
                </a:gridCol>
                <a:gridCol w="1221582">
                  <a:extLst>
                    <a:ext uri="{9D8B030D-6E8A-4147-A177-3AD203B41FA5}">
                      <a16:colId xmlns:a16="http://schemas.microsoft.com/office/drawing/2014/main" val="232921650"/>
                    </a:ext>
                  </a:extLst>
                </a:gridCol>
              </a:tblGrid>
              <a:tr h="444936">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ASSETS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15">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LIABILITIES AND NET ASSETS</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5289534"/>
                  </a:ext>
                </a:extLst>
              </a:tr>
              <a:tr h="266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Cash</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    100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1" u="none" strike="noStrike" cap="none" normalizeH="0" baseline="0" dirty="0">
                          <a:ln>
                            <a:noFill/>
                          </a:ln>
                          <a:solidFill>
                            <a:schemeClr val="tx1"/>
                          </a:solidFill>
                          <a:effectLst/>
                          <a:latin typeface="Candara" panose="020E0502030303020204" pitchFamily="34" charset="0"/>
                        </a:rPr>
                        <a:t>LIABILITIES</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2726270"/>
                  </a:ext>
                </a:extLst>
              </a:tr>
              <a:tr h="26505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Marketable Securities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3,000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Wages Payable</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  2,000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0425639"/>
                  </a:ext>
                </a:extLst>
              </a:tr>
              <a:tr h="4449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Accounts Receivable, Net of estimated uncollectable of $8,000</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55,000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Accounts Payable</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2,000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5075586"/>
                  </a:ext>
                </a:extLst>
              </a:tr>
              <a:tr h="26505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Inventory (LIFO basis)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2,000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Notes Payable</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6,000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0989832"/>
                  </a:ext>
                </a:extLst>
              </a:tr>
              <a:tr h="266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Prepaid Expenses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1,000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Mortgages Payable</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16,000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4383746"/>
                  </a:ext>
                </a:extLst>
              </a:tr>
              <a:tr h="28098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Property</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40,000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Total Liabilities</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$26,000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7044668"/>
                  </a:ext>
                </a:extLst>
              </a:tr>
              <a:tr h="44493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Cash Restricted for Building Acquisition</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900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024891"/>
                  </a:ext>
                </a:extLst>
              </a:tr>
              <a:tr h="33891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Equipment, Net</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Candara" panose="020E0502030303020204" pitchFamily="34" charset="0"/>
                        </a:rPr>
                        <a:t>35,000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1" u="none" strike="noStrike" cap="none" normalizeH="0" baseline="0" dirty="0">
                          <a:ln>
                            <a:noFill/>
                          </a:ln>
                          <a:solidFill>
                            <a:schemeClr val="tx1"/>
                          </a:solidFill>
                          <a:effectLst/>
                          <a:latin typeface="Candara" panose="020E0502030303020204" pitchFamily="34" charset="0"/>
                        </a:rPr>
                        <a:t>NET ASSETS</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0572786"/>
                  </a:ext>
                </a:extLst>
              </a:tr>
              <a:tr h="266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Investments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8,000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Unrestricted</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$84,100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6300062"/>
                  </a:ext>
                </a:extLst>
              </a:tr>
              <a:tr h="266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sng"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Temporarily Restricted</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4,900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6517212"/>
                  </a:ext>
                </a:extLst>
              </a:tr>
              <a:tr h="26794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sng"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Permanently Restricted</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ndara" panose="020E0502030303020204" pitchFamily="34" charset="0"/>
                        </a:rPr>
                        <a:t>    30,000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8141029"/>
                  </a:ext>
                </a:extLst>
              </a:tr>
              <a:tr h="26418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sng"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Total Net Assets</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$119,000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1260151"/>
                  </a:ext>
                </a:extLst>
              </a:tr>
              <a:tr h="266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sng"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ndara" panose="020E0502030303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3561992"/>
                  </a:ext>
                </a:extLst>
              </a:tr>
              <a:tr h="276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Candara" panose="020E0502030303020204" pitchFamily="34" charset="0"/>
                        </a:rPr>
                        <a:t>Total Assets</a:t>
                      </a:r>
                    </a:p>
                  </a:txBody>
                  <a:tcPr marL="91436" marR="9143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1" i="0" u="sng" strike="noStrike" cap="none" normalizeH="0" baseline="0" dirty="0">
                          <a:ln>
                            <a:noFill/>
                          </a:ln>
                          <a:solidFill>
                            <a:schemeClr val="tx1"/>
                          </a:solidFill>
                          <a:effectLst/>
                          <a:latin typeface="Candara" panose="020E0502030303020204" pitchFamily="34" charset="0"/>
                        </a:rPr>
                        <a:t>$145,000</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Candara" panose="020E0502030303020204" pitchFamily="34" charset="0"/>
                        </a:rPr>
                        <a:t>Liabilities and Net Assets</a:t>
                      </a:r>
                    </a:p>
                  </a:txBody>
                  <a:tcPr marL="91436" marR="9143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ndara" panose="020E0502030303020204" pitchFamily="34" charset="0"/>
                        </a:rPr>
                        <a:t>$145,000</a:t>
                      </a:r>
                    </a:p>
                  </a:txBody>
                  <a:tcPr marL="91436" marR="9143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4729057"/>
                  </a:ext>
                </a:extLst>
              </a:tr>
            </a:tbl>
          </a:graphicData>
        </a:graphic>
      </p:graphicFrame>
      <p:sp>
        <p:nvSpPr>
          <p:cNvPr id="2" name="Right Arrow 1">
            <a:extLst>
              <a:ext uri="{FF2B5EF4-FFF2-40B4-BE49-F238E27FC236}">
                <a16:creationId xmlns:a16="http://schemas.microsoft.com/office/drawing/2014/main" id="{728F18D5-18BB-0141-A127-4777A4D1AEAA}"/>
              </a:ext>
            </a:extLst>
          </p:cNvPr>
          <p:cNvSpPr/>
          <p:nvPr/>
        </p:nvSpPr>
        <p:spPr>
          <a:xfrm>
            <a:off x="1752600" y="2752146"/>
            <a:ext cx="457200" cy="200025"/>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CD3ACEE-8124-1743-9EA3-AB97C87DC396}"/>
              </a:ext>
            </a:extLst>
          </p:cNvPr>
          <p:cNvSpPr/>
          <p:nvPr/>
        </p:nvSpPr>
        <p:spPr>
          <a:xfrm>
            <a:off x="1719757" y="5103727"/>
            <a:ext cx="457200" cy="200025"/>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E0A317B7-1019-FA44-9BB7-01E5A3737724}"/>
              </a:ext>
            </a:extLst>
          </p:cNvPr>
          <p:cNvSpPr/>
          <p:nvPr/>
        </p:nvSpPr>
        <p:spPr>
          <a:xfrm>
            <a:off x="1752600" y="4394467"/>
            <a:ext cx="457200" cy="200025"/>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1EC141F1-2501-2244-9817-B69EAB4B2257}"/>
              </a:ext>
            </a:extLst>
          </p:cNvPr>
          <p:cNvSpPr/>
          <p:nvPr/>
        </p:nvSpPr>
        <p:spPr>
          <a:xfrm rot="10800000">
            <a:off x="9827013" y="5303752"/>
            <a:ext cx="616536" cy="270894"/>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54D7D6-18F2-4761-A21E-55F251CA964E}"/>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AC42233-1397-4FBA-BDE8-6D30F3FF678F}"/>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Financial Position</a:t>
            </a:r>
          </a:p>
        </p:txBody>
      </p:sp>
    </p:spTree>
    <p:extLst>
      <p:ext uri="{BB962C8B-B14F-4D97-AF65-F5344CB8AC3E}">
        <p14:creationId xmlns:p14="http://schemas.microsoft.com/office/powerpoint/2010/main" val="706543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0F55E04-DE11-7948-B664-7F1E2F414C10}"/>
              </a:ext>
            </a:extLst>
          </p:cNvPr>
          <p:cNvSpPr>
            <a:spLocks noGrp="1" noChangeArrowheads="1"/>
          </p:cNvSpPr>
          <p:nvPr>
            <p:ph type="title"/>
          </p:nvPr>
        </p:nvSpPr>
        <p:spPr>
          <a:xfrm>
            <a:off x="528638" y="1030155"/>
            <a:ext cx="10329862" cy="1135062"/>
          </a:xfrm>
          <a:effectLst/>
        </p:spPr>
        <p:txBody>
          <a:bodyPr>
            <a:normAutofit/>
          </a:bodyPr>
          <a:lstStyle/>
          <a:p>
            <a:pPr eaLnBrk="1" hangingPunct="1">
              <a:lnSpc>
                <a:spcPct val="75000"/>
              </a:lnSpc>
              <a:defRPr/>
            </a:pPr>
            <a:br>
              <a:rPr lang="en-US" altLang="en-US" sz="3600" b="1" dirty="0">
                <a:solidFill>
                  <a:srgbClr val="870000"/>
                </a:solidFill>
              </a:rPr>
            </a:br>
            <a:r>
              <a:rPr lang="en-US" altLang="en-US" sz="2800" b="1" dirty="0">
                <a:solidFill>
                  <a:srgbClr val="870000"/>
                </a:solidFill>
                <a:latin typeface="Candara" panose="020E0502030303020204" pitchFamily="34" charset="0"/>
              </a:rPr>
              <a:t>As of December 31, 2017</a:t>
            </a:r>
          </a:p>
        </p:txBody>
      </p:sp>
      <p:sp>
        <p:nvSpPr>
          <p:cNvPr id="8" name="Right Arrow 7">
            <a:extLst>
              <a:ext uri="{FF2B5EF4-FFF2-40B4-BE49-F238E27FC236}">
                <a16:creationId xmlns:a16="http://schemas.microsoft.com/office/drawing/2014/main" id="{1EC141F1-2501-2244-9817-B69EAB4B2257}"/>
              </a:ext>
            </a:extLst>
          </p:cNvPr>
          <p:cNvSpPr/>
          <p:nvPr/>
        </p:nvSpPr>
        <p:spPr>
          <a:xfrm rot="10800000">
            <a:off x="10912288" y="2827998"/>
            <a:ext cx="616536" cy="424161"/>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C4EBE4-5BAB-41B5-A7A4-8675B656833B}"/>
              </a:ext>
            </a:extLst>
          </p:cNvPr>
          <p:cNvPicPr>
            <a:picLocks noChangeAspect="1"/>
          </p:cNvPicPr>
          <p:nvPr/>
        </p:nvPicPr>
        <p:blipFill rotWithShape="1">
          <a:blip r:embed="rId3"/>
          <a:srcRect t="63825"/>
          <a:stretch/>
        </p:blipFill>
        <p:spPr>
          <a:xfrm>
            <a:off x="528638" y="3172715"/>
            <a:ext cx="10248900" cy="1988118"/>
          </a:xfrm>
          <a:prstGeom prst="rect">
            <a:avLst/>
          </a:prstGeom>
        </p:spPr>
      </p:pic>
      <p:pic>
        <p:nvPicPr>
          <p:cNvPr id="3" name="Picture 2">
            <a:extLst>
              <a:ext uri="{FF2B5EF4-FFF2-40B4-BE49-F238E27FC236}">
                <a16:creationId xmlns:a16="http://schemas.microsoft.com/office/drawing/2014/main" id="{D3EB76F2-5469-4021-AD4B-741750E6026F}"/>
              </a:ext>
            </a:extLst>
          </p:cNvPr>
          <p:cNvPicPr>
            <a:picLocks noChangeAspect="1"/>
          </p:cNvPicPr>
          <p:nvPr/>
        </p:nvPicPr>
        <p:blipFill rotWithShape="1">
          <a:blip r:embed="rId3"/>
          <a:srcRect b="79347"/>
          <a:stretch/>
        </p:blipFill>
        <p:spPr>
          <a:xfrm>
            <a:off x="528638" y="2117096"/>
            <a:ext cx="10248900" cy="1135063"/>
          </a:xfrm>
          <a:prstGeom prst="rect">
            <a:avLst/>
          </a:prstGeom>
        </p:spPr>
      </p:pic>
      <p:sp>
        <p:nvSpPr>
          <p:cNvPr id="6" name="Rectangle 5">
            <a:extLst>
              <a:ext uri="{FF2B5EF4-FFF2-40B4-BE49-F238E27FC236}">
                <a16:creationId xmlns:a16="http://schemas.microsoft.com/office/drawing/2014/main" id="{21302D2C-8786-4960-8627-C11DB347F5F5}"/>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CDD37D5-A77A-494C-834B-967DD6C15998}"/>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Cash Flow Statements</a:t>
            </a:r>
          </a:p>
        </p:txBody>
      </p:sp>
    </p:spTree>
    <p:extLst>
      <p:ext uri="{BB962C8B-B14F-4D97-AF65-F5344CB8AC3E}">
        <p14:creationId xmlns:p14="http://schemas.microsoft.com/office/powerpoint/2010/main" val="667235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D72-B5ED-6040-9FE5-E7DBA2DB0DB8}"/>
              </a:ext>
            </a:extLst>
          </p:cNvPr>
          <p:cNvSpPr>
            <a:spLocks noGrp="1"/>
          </p:cNvSpPr>
          <p:nvPr>
            <p:ph type="title"/>
          </p:nvPr>
        </p:nvSpPr>
        <p:spPr/>
        <p:txBody>
          <a:bodyPr/>
          <a:lstStyle/>
          <a:p>
            <a:r>
              <a:rPr lang="en-US" b="1" dirty="0">
                <a:solidFill>
                  <a:srgbClr val="870000"/>
                </a:solidFill>
              </a:rPr>
              <a:t>Statement of Activities</a:t>
            </a:r>
          </a:p>
        </p:txBody>
      </p:sp>
      <p:sp>
        <p:nvSpPr>
          <p:cNvPr id="3" name="Content Placeholder 2">
            <a:extLst>
              <a:ext uri="{FF2B5EF4-FFF2-40B4-BE49-F238E27FC236}">
                <a16:creationId xmlns:a16="http://schemas.microsoft.com/office/drawing/2014/main" id="{93D60F56-ED2D-1444-8F46-AF1C738744D5}"/>
              </a:ext>
            </a:extLst>
          </p:cNvPr>
          <p:cNvSpPr>
            <a:spLocks noGrp="1"/>
          </p:cNvSpPr>
          <p:nvPr>
            <p:ph idx="1"/>
          </p:nvPr>
        </p:nvSpPr>
        <p:spPr/>
        <p:txBody>
          <a:bodyPr>
            <a:normAutofit lnSpcReduction="10000"/>
          </a:bodyPr>
          <a:lstStyle/>
          <a:p>
            <a:pPr>
              <a:defRPr/>
            </a:pPr>
            <a:r>
              <a:rPr lang="en-US" altLang="en-US" b="1" dirty="0">
                <a:latin typeface="Candara" panose="020E0502030303020204" pitchFamily="34" charset="0"/>
              </a:rPr>
              <a:t>Revenues and support: </a:t>
            </a:r>
            <a:r>
              <a:rPr lang="en-US" altLang="en-US" dirty="0">
                <a:latin typeface="Candara" panose="020E0502030303020204" pitchFamily="34" charset="0"/>
              </a:rPr>
              <a:t>Shown as increases in unrestricted net assets unless there are donor-imposed restrictions on the use.</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b="1" dirty="0">
                <a:latin typeface="Candara" panose="020E0502030303020204" pitchFamily="34" charset="0"/>
              </a:rPr>
              <a:t>Expenses:</a:t>
            </a:r>
            <a:r>
              <a:rPr lang="en-US" altLang="en-US" dirty="0">
                <a:latin typeface="Candara" panose="020E0502030303020204" pitchFamily="34" charset="0"/>
              </a:rPr>
              <a:t> Reported as decreases in unrestricted net assets.  </a:t>
            </a:r>
          </a:p>
          <a:p>
            <a:pPr lvl="1">
              <a:defRPr/>
            </a:pPr>
            <a:r>
              <a:rPr lang="en-US" altLang="en-US" dirty="0">
                <a:latin typeface="Candara" panose="020E0502030303020204" pitchFamily="34" charset="0"/>
              </a:rPr>
              <a:t>Expenses must be reported separately from revenues.  </a:t>
            </a:r>
          </a:p>
          <a:p>
            <a:pPr lvl="1">
              <a:defRPr/>
            </a:pPr>
            <a:r>
              <a:rPr lang="en-US" altLang="en-US" dirty="0">
                <a:latin typeface="Candara" panose="020E0502030303020204" pitchFamily="34" charset="0"/>
              </a:rPr>
              <a:t>Netting is generally not permitted. </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b="1" dirty="0">
                <a:latin typeface="Candara" panose="020E0502030303020204" pitchFamily="34" charset="0"/>
              </a:rPr>
              <a:t>Gains and Losses on Investments: </a:t>
            </a:r>
            <a:r>
              <a:rPr lang="en-US" altLang="en-US" dirty="0">
                <a:latin typeface="Candara" panose="020E0502030303020204" pitchFamily="34" charset="0"/>
              </a:rPr>
              <a:t>Shown as changes in unrestricted net assets unless specific donor-imposed restrictions prohibit their use.					</a:t>
            </a:r>
          </a:p>
          <a:p>
            <a:pPr lvl="1">
              <a:defRPr/>
            </a:pPr>
            <a:r>
              <a:rPr lang="en-US" altLang="en-US" dirty="0">
                <a:latin typeface="Candara" panose="020E0502030303020204" pitchFamily="34" charset="0"/>
              </a:rPr>
              <a:t>As donor restrictions expire, donations become unrestricted support. </a:t>
            </a:r>
          </a:p>
        </p:txBody>
      </p:sp>
      <p:sp>
        <p:nvSpPr>
          <p:cNvPr id="4" name="Slide Number Placeholder 3">
            <a:extLst>
              <a:ext uri="{FF2B5EF4-FFF2-40B4-BE49-F238E27FC236}">
                <a16:creationId xmlns:a16="http://schemas.microsoft.com/office/drawing/2014/main" id="{8504A793-FF59-4845-B960-049326FFB0CD}"/>
              </a:ext>
            </a:extLst>
          </p:cNvPr>
          <p:cNvSpPr>
            <a:spLocks noGrp="1"/>
          </p:cNvSpPr>
          <p:nvPr>
            <p:ph type="sldNum" sz="quarter" idx="12"/>
          </p:nvPr>
        </p:nvSpPr>
        <p:spPr/>
        <p:txBody>
          <a:bodyPr/>
          <a:lstStyle/>
          <a:p>
            <a:fld id="{50D1BC65-773B-E441-8F3D-7B3C352C6ABF}" type="slidenum">
              <a:rPr lang="en-US" smtClean="0"/>
              <a:t>9</a:t>
            </a:fld>
            <a:endParaRPr lang="en-US"/>
          </a:p>
        </p:txBody>
      </p:sp>
      <p:sp>
        <p:nvSpPr>
          <p:cNvPr id="5" name="Rectangle 4">
            <a:extLst>
              <a:ext uri="{FF2B5EF4-FFF2-40B4-BE49-F238E27FC236}">
                <a16:creationId xmlns:a16="http://schemas.microsoft.com/office/drawing/2014/main" id="{5D6FF921-7FE1-448B-8D65-06E641430967}"/>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005666-2A80-4E18-B213-55BA6EF01FB0}"/>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Activities</a:t>
            </a:r>
          </a:p>
        </p:txBody>
      </p:sp>
    </p:spTree>
    <p:extLst>
      <p:ext uri="{BB962C8B-B14F-4D97-AF65-F5344CB8AC3E}">
        <p14:creationId xmlns:p14="http://schemas.microsoft.com/office/powerpoint/2010/main" val="36296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6082</TotalTime>
  <Words>2901</Words>
  <Application>Microsoft Macintosh PowerPoint</Application>
  <PresentationFormat>Widescreen</PresentationFormat>
  <Paragraphs>244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Candara</vt:lpstr>
      <vt:lpstr>Georgia Pro Cond Black</vt:lpstr>
      <vt:lpstr>Office Theme</vt:lpstr>
      <vt:lpstr>Unique Aspects of Accounting for Not-for-Profit Organizations</vt:lpstr>
      <vt:lpstr>Non-for-Profit Organizations</vt:lpstr>
      <vt:lpstr>Financial Statements</vt:lpstr>
      <vt:lpstr>Financial Statements </vt:lpstr>
      <vt:lpstr>PowerPoint Presentation</vt:lpstr>
      <vt:lpstr>Statements of Financial Position</vt:lpstr>
      <vt:lpstr> As of December 31, 2017</vt:lpstr>
      <vt:lpstr> As of December 31, 2017</vt:lpstr>
      <vt:lpstr>Statement of Activities</vt:lpstr>
      <vt:lpstr>Statement of Activities</vt:lpstr>
      <vt:lpstr>Statement of Activities</vt:lpstr>
      <vt:lpstr>Statement of Functional Expenses</vt:lpstr>
      <vt:lpstr>PowerPoint Presentation</vt:lpstr>
      <vt:lpstr>Statement of Cash Flows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Expired and Unexpired Costs</dc:title>
  <dc:creator>Nishank Varshney</dc:creator>
  <cp:lastModifiedBy>Wang, Wenchen</cp:lastModifiedBy>
  <cp:revision>86</cp:revision>
  <dcterms:created xsi:type="dcterms:W3CDTF">2019-11-01T22:32:00Z</dcterms:created>
  <dcterms:modified xsi:type="dcterms:W3CDTF">2024-03-08T05:41:40Z</dcterms:modified>
</cp:coreProperties>
</file>