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400" r:id="rId2"/>
    <p:sldId id="407" r:id="rId3"/>
    <p:sldId id="257" r:id="rId4"/>
    <p:sldId id="258" r:id="rId5"/>
    <p:sldId id="259" r:id="rId6"/>
    <p:sldId id="260" r:id="rId7"/>
    <p:sldId id="401" r:id="rId8"/>
    <p:sldId id="261" r:id="rId9"/>
    <p:sldId id="402" r:id="rId10"/>
    <p:sldId id="295" r:id="rId11"/>
    <p:sldId id="311" r:id="rId12"/>
    <p:sldId id="296" r:id="rId13"/>
    <p:sldId id="297" r:id="rId14"/>
    <p:sldId id="298" r:id="rId15"/>
    <p:sldId id="320" r:id="rId16"/>
    <p:sldId id="300" r:id="rId17"/>
    <p:sldId id="403" r:id="rId18"/>
    <p:sldId id="404" r:id="rId19"/>
    <p:sldId id="405" r:id="rId20"/>
    <p:sldId id="301" r:id="rId21"/>
    <p:sldId id="321" r:id="rId22"/>
    <p:sldId id="302" r:id="rId23"/>
    <p:sldId id="303" r:id="rId24"/>
    <p:sldId id="304" r:id="rId25"/>
    <p:sldId id="305" r:id="rId26"/>
    <p:sldId id="306" r:id="rId27"/>
    <p:sldId id="313" r:id="rId28"/>
    <p:sldId id="307" r:id="rId29"/>
    <p:sldId id="406" r:id="rId30"/>
    <p:sldId id="310" r:id="rId31"/>
    <p:sldId id="308" r:id="rId32"/>
    <p:sldId id="322" r:id="rId33"/>
    <p:sldId id="3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06" autoAdjust="0"/>
    <p:restoredTop sz="74150" autoAdjust="0"/>
  </p:normalViewPr>
  <p:slideViewPr>
    <p:cSldViewPr snapToGrid="0" snapToObjects="1">
      <p:cViewPr varScale="1">
        <p:scale>
          <a:sx n="93" d="100"/>
          <a:sy n="93" d="100"/>
        </p:scale>
        <p:origin x="14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E18FE0-B51E-154A-9AB4-5806D2BF3166}"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C260B-009D-B842-A13F-A48B33E26A43}" type="slidenum">
              <a:rPr lang="en-US" smtClean="0"/>
              <a:t>‹#›</a:t>
            </a:fld>
            <a:endParaRPr lang="en-US"/>
          </a:p>
        </p:txBody>
      </p:sp>
    </p:spTree>
    <p:extLst>
      <p:ext uri="{BB962C8B-B14F-4D97-AF65-F5344CB8AC3E}">
        <p14:creationId xmlns:p14="http://schemas.microsoft.com/office/powerpoint/2010/main" val="1342374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1</a:t>
            </a:fld>
            <a:endParaRPr lang="en-US"/>
          </a:p>
        </p:txBody>
      </p:sp>
    </p:spTree>
    <p:extLst>
      <p:ext uri="{BB962C8B-B14F-4D97-AF65-F5344CB8AC3E}">
        <p14:creationId xmlns:p14="http://schemas.microsoft.com/office/powerpoint/2010/main" val="1463146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35D179A-1865-814C-85E9-F9AC5D81C1E1}" type="slidenum">
              <a:rPr lang="en-US" smtClean="0"/>
              <a:t>10</a:t>
            </a:fld>
            <a:endParaRPr lang="en-US"/>
          </a:p>
        </p:txBody>
      </p:sp>
    </p:spTree>
    <p:extLst>
      <p:ext uri="{BB962C8B-B14F-4D97-AF65-F5344CB8AC3E}">
        <p14:creationId xmlns:p14="http://schemas.microsoft.com/office/powerpoint/2010/main" val="277612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11</a:t>
            </a:fld>
            <a:endParaRPr lang="en-US"/>
          </a:p>
        </p:txBody>
      </p:sp>
    </p:spTree>
    <p:extLst>
      <p:ext uri="{BB962C8B-B14F-4D97-AF65-F5344CB8AC3E}">
        <p14:creationId xmlns:p14="http://schemas.microsoft.com/office/powerpoint/2010/main" val="2690625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12</a:t>
            </a:fld>
            <a:endParaRPr lang="en-US"/>
          </a:p>
        </p:txBody>
      </p:sp>
    </p:spTree>
    <p:extLst>
      <p:ext uri="{BB962C8B-B14F-4D97-AF65-F5344CB8AC3E}">
        <p14:creationId xmlns:p14="http://schemas.microsoft.com/office/powerpoint/2010/main" val="1329358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13</a:t>
            </a:fld>
            <a:endParaRPr lang="en-US"/>
          </a:p>
        </p:txBody>
      </p:sp>
    </p:spTree>
    <p:extLst>
      <p:ext uri="{BB962C8B-B14F-4D97-AF65-F5344CB8AC3E}">
        <p14:creationId xmlns:p14="http://schemas.microsoft.com/office/powerpoint/2010/main" val="2009511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14</a:t>
            </a:fld>
            <a:endParaRPr lang="en-US"/>
          </a:p>
        </p:txBody>
      </p:sp>
    </p:spTree>
    <p:extLst>
      <p:ext uri="{BB962C8B-B14F-4D97-AF65-F5344CB8AC3E}">
        <p14:creationId xmlns:p14="http://schemas.microsoft.com/office/powerpoint/2010/main" val="216691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15</a:t>
            </a:fld>
            <a:endParaRPr lang="en-US"/>
          </a:p>
        </p:txBody>
      </p:sp>
    </p:spTree>
    <p:extLst>
      <p:ext uri="{BB962C8B-B14F-4D97-AF65-F5344CB8AC3E}">
        <p14:creationId xmlns:p14="http://schemas.microsoft.com/office/powerpoint/2010/main" val="704906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35D179A-1865-814C-85E9-F9AC5D81C1E1}" type="slidenum">
              <a:rPr lang="en-US" smtClean="0"/>
              <a:t>16</a:t>
            </a:fld>
            <a:endParaRPr lang="en-US"/>
          </a:p>
        </p:txBody>
      </p:sp>
    </p:spTree>
    <p:extLst>
      <p:ext uri="{BB962C8B-B14F-4D97-AF65-F5344CB8AC3E}">
        <p14:creationId xmlns:p14="http://schemas.microsoft.com/office/powerpoint/2010/main" val="2865045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17</a:t>
            </a:fld>
            <a:endParaRPr lang="en-US"/>
          </a:p>
        </p:txBody>
      </p:sp>
    </p:spTree>
    <p:extLst>
      <p:ext uri="{BB962C8B-B14F-4D97-AF65-F5344CB8AC3E}">
        <p14:creationId xmlns:p14="http://schemas.microsoft.com/office/powerpoint/2010/main" val="774285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18</a:t>
            </a:fld>
            <a:endParaRPr lang="en-US"/>
          </a:p>
        </p:txBody>
      </p:sp>
    </p:spTree>
    <p:extLst>
      <p:ext uri="{BB962C8B-B14F-4D97-AF65-F5344CB8AC3E}">
        <p14:creationId xmlns:p14="http://schemas.microsoft.com/office/powerpoint/2010/main" val="3675410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19</a:t>
            </a:fld>
            <a:endParaRPr lang="en-US"/>
          </a:p>
        </p:txBody>
      </p:sp>
    </p:spTree>
    <p:extLst>
      <p:ext uri="{BB962C8B-B14F-4D97-AF65-F5344CB8AC3E}">
        <p14:creationId xmlns:p14="http://schemas.microsoft.com/office/powerpoint/2010/main" val="2802424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2</a:t>
            </a:fld>
            <a:endParaRPr lang="en-US"/>
          </a:p>
        </p:txBody>
      </p:sp>
    </p:spTree>
    <p:extLst>
      <p:ext uri="{BB962C8B-B14F-4D97-AF65-F5344CB8AC3E}">
        <p14:creationId xmlns:p14="http://schemas.microsoft.com/office/powerpoint/2010/main" val="405865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20</a:t>
            </a:fld>
            <a:endParaRPr lang="en-US"/>
          </a:p>
        </p:txBody>
      </p:sp>
    </p:spTree>
    <p:extLst>
      <p:ext uri="{BB962C8B-B14F-4D97-AF65-F5344CB8AC3E}">
        <p14:creationId xmlns:p14="http://schemas.microsoft.com/office/powerpoint/2010/main" val="65549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21</a:t>
            </a:fld>
            <a:endParaRPr lang="en-US"/>
          </a:p>
        </p:txBody>
      </p:sp>
    </p:spTree>
    <p:extLst>
      <p:ext uri="{BB962C8B-B14F-4D97-AF65-F5344CB8AC3E}">
        <p14:creationId xmlns:p14="http://schemas.microsoft.com/office/powerpoint/2010/main" val="2438412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22</a:t>
            </a:fld>
            <a:endParaRPr lang="en-US"/>
          </a:p>
        </p:txBody>
      </p:sp>
    </p:spTree>
    <p:extLst>
      <p:ext uri="{BB962C8B-B14F-4D97-AF65-F5344CB8AC3E}">
        <p14:creationId xmlns:p14="http://schemas.microsoft.com/office/powerpoint/2010/main" val="70355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5D179A-1865-814C-85E9-F9AC5D81C1E1}" type="slidenum">
              <a:rPr lang="en-US" smtClean="0"/>
              <a:t>23</a:t>
            </a:fld>
            <a:endParaRPr lang="en-US"/>
          </a:p>
        </p:txBody>
      </p:sp>
    </p:spTree>
    <p:extLst>
      <p:ext uri="{BB962C8B-B14F-4D97-AF65-F5344CB8AC3E}">
        <p14:creationId xmlns:p14="http://schemas.microsoft.com/office/powerpoint/2010/main" val="3256952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24</a:t>
            </a:fld>
            <a:endParaRPr lang="en-US"/>
          </a:p>
        </p:txBody>
      </p:sp>
    </p:spTree>
    <p:extLst>
      <p:ext uri="{BB962C8B-B14F-4D97-AF65-F5344CB8AC3E}">
        <p14:creationId xmlns:p14="http://schemas.microsoft.com/office/powerpoint/2010/main" val="2077968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25</a:t>
            </a:fld>
            <a:endParaRPr lang="en-US"/>
          </a:p>
        </p:txBody>
      </p:sp>
    </p:spTree>
    <p:extLst>
      <p:ext uri="{BB962C8B-B14F-4D97-AF65-F5344CB8AC3E}">
        <p14:creationId xmlns:p14="http://schemas.microsoft.com/office/powerpoint/2010/main" val="3462083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26</a:t>
            </a:fld>
            <a:endParaRPr lang="en-US"/>
          </a:p>
        </p:txBody>
      </p:sp>
    </p:spTree>
    <p:extLst>
      <p:ext uri="{BB962C8B-B14F-4D97-AF65-F5344CB8AC3E}">
        <p14:creationId xmlns:p14="http://schemas.microsoft.com/office/powerpoint/2010/main" val="2395342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27</a:t>
            </a:fld>
            <a:endParaRPr lang="en-US"/>
          </a:p>
        </p:txBody>
      </p:sp>
    </p:spTree>
    <p:extLst>
      <p:ext uri="{BB962C8B-B14F-4D97-AF65-F5344CB8AC3E}">
        <p14:creationId xmlns:p14="http://schemas.microsoft.com/office/powerpoint/2010/main" val="1214504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28</a:t>
            </a:fld>
            <a:endParaRPr lang="en-US"/>
          </a:p>
        </p:txBody>
      </p:sp>
    </p:spTree>
    <p:extLst>
      <p:ext uri="{BB962C8B-B14F-4D97-AF65-F5344CB8AC3E}">
        <p14:creationId xmlns:p14="http://schemas.microsoft.com/office/powerpoint/2010/main" val="2329475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425846">
              <a:lnSpc>
                <a:spcPct val="90000"/>
              </a:lnSpc>
              <a:spcBef>
                <a:spcPct val="0"/>
              </a:spcBef>
              <a:buClr>
                <a:srgbClr val="808080"/>
              </a:buClr>
              <a:buSzPct val="9000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29</a:t>
            </a:fld>
            <a:endParaRPr lang="en-US"/>
          </a:p>
        </p:txBody>
      </p:sp>
    </p:spTree>
    <p:extLst>
      <p:ext uri="{BB962C8B-B14F-4D97-AF65-F5344CB8AC3E}">
        <p14:creationId xmlns:p14="http://schemas.microsoft.com/office/powerpoint/2010/main" val="36535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3</a:t>
            </a:fld>
            <a:endParaRPr lang="en-US"/>
          </a:p>
        </p:txBody>
      </p:sp>
    </p:spTree>
    <p:extLst>
      <p:ext uri="{BB962C8B-B14F-4D97-AF65-F5344CB8AC3E}">
        <p14:creationId xmlns:p14="http://schemas.microsoft.com/office/powerpoint/2010/main" val="3074528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07725" lvl="3" indent="302575" defTabSz="425846">
              <a:buClr>
                <a:srgbClr val="808080"/>
              </a:buClr>
              <a:buSzPct val="90000"/>
            </a:pPr>
            <a:endParaRPr lang="en-US" sz="1200" dirty="0">
              <a:latin typeface="Arial" pitchFamily="34" charset="0"/>
            </a:endParaRPr>
          </a:p>
        </p:txBody>
      </p:sp>
      <p:sp>
        <p:nvSpPr>
          <p:cNvPr id="4" name="Slide Number Placeholder 3"/>
          <p:cNvSpPr>
            <a:spLocks noGrp="1"/>
          </p:cNvSpPr>
          <p:nvPr>
            <p:ph type="sldNum" sz="quarter" idx="5"/>
          </p:nvPr>
        </p:nvSpPr>
        <p:spPr/>
        <p:txBody>
          <a:bodyPr/>
          <a:lstStyle/>
          <a:p>
            <a:fld id="{B8AC260B-009D-B842-A13F-A48B33E26A43}" type="slidenum">
              <a:rPr lang="en-US" smtClean="0"/>
              <a:t>30</a:t>
            </a:fld>
            <a:endParaRPr lang="en-US"/>
          </a:p>
        </p:txBody>
      </p:sp>
    </p:spTree>
    <p:extLst>
      <p:ext uri="{BB962C8B-B14F-4D97-AF65-F5344CB8AC3E}">
        <p14:creationId xmlns:p14="http://schemas.microsoft.com/office/powerpoint/2010/main" val="750321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31</a:t>
            </a:fld>
            <a:endParaRPr lang="en-US"/>
          </a:p>
        </p:txBody>
      </p:sp>
    </p:spTree>
    <p:extLst>
      <p:ext uri="{BB962C8B-B14F-4D97-AF65-F5344CB8AC3E}">
        <p14:creationId xmlns:p14="http://schemas.microsoft.com/office/powerpoint/2010/main" val="4001636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32</a:t>
            </a:fld>
            <a:endParaRPr lang="en-US"/>
          </a:p>
        </p:txBody>
      </p:sp>
    </p:spTree>
    <p:extLst>
      <p:ext uri="{BB962C8B-B14F-4D97-AF65-F5344CB8AC3E}">
        <p14:creationId xmlns:p14="http://schemas.microsoft.com/office/powerpoint/2010/main" val="1961560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33</a:t>
            </a:fld>
            <a:endParaRPr lang="en-US"/>
          </a:p>
        </p:txBody>
      </p:sp>
    </p:spTree>
    <p:extLst>
      <p:ext uri="{BB962C8B-B14F-4D97-AF65-F5344CB8AC3E}">
        <p14:creationId xmlns:p14="http://schemas.microsoft.com/office/powerpoint/2010/main" val="314301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4</a:t>
            </a:fld>
            <a:endParaRPr lang="en-US"/>
          </a:p>
        </p:txBody>
      </p:sp>
    </p:spTree>
    <p:extLst>
      <p:ext uri="{BB962C8B-B14F-4D97-AF65-F5344CB8AC3E}">
        <p14:creationId xmlns:p14="http://schemas.microsoft.com/office/powerpoint/2010/main" val="2755206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5</a:t>
            </a:fld>
            <a:endParaRPr lang="en-US"/>
          </a:p>
        </p:txBody>
      </p:sp>
    </p:spTree>
    <p:extLst>
      <p:ext uri="{BB962C8B-B14F-4D97-AF65-F5344CB8AC3E}">
        <p14:creationId xmlns:p14="http://schemas.microsoft.com/office/powerpoint/2010/main" val="211030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6</a:t>
            </a:fld>
            <a:endParaRPr lang="en-US"/>
          </a:p>
        </p:txBody>
      </p:sp>
    </p:spTree>
    <p:extLst>
      <p:ext uri="{BB962C8B-B14F-4D97-AF65-F5344CB8AC3E}">
        <p14:creationId xmlns:p14="http://schemas.microsoft.com/office/powerpoint/2010/main" val="3118423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7</a:t>
            </a:fld>
            <a:endParaRPr lang="en-US"/>
          </a:p>
        </p:txBody>
      </p:sp>
    </p:spTree>
    <p:extLst>
      <p:ext uri="{BB962C8B-B14F-4D97-AF65-F5344CB8AC3E}">
        <p14:creationId xmlns:p14="http://schemas.microsoft.com/office/powerpoint/2010/main" val="1129845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8</a:t>
            </a:fld>
            <a:endParaRPr lang="en-US"/>
          </a:p>
        </p:txBody>
      </p:sp>
    </p:spTree>
    <p:extLst>
      <p:ext uri="{BB962C8B-B14F-4D97-AF65-F5344CB8AC3E}">
        <p14:creationId xmlns:p14="http://schemas.microsoft.com/office/powerpoint/2010/main" val="3533673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8AC260B-009D-B842-A13F-A48B33E26A43}" type="slidenum">
              <a:rPr lang="en-US" smtClean="0"/>
              <a:t>9</a:t>
            </a:fld>
            <a:endParaRPr lang="en-US"/>
          </a:p>
        </p:txBody>
      </p:sp>
    </p:spTree>
    <p:extLst>
      <p:ext uri="{BB962C8B-B14F-4D97-AF65-F5344CB8AC3E}">
        <p14:creationId xmlns:p14="http://schemas.microsoft.com/office/powerpoint/2010/main" val="22919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4CD3-2037-B94B-8797-1BBF7573B9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FAEC50-F736-4547-AAAE-A52155FD4A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29C6F8-25CC-4144-AFBB-F1A4BD166D5F}"/>
              </a:ext>
            </a:extLst>
          </p:cNvPr>
          <p:cNvSpPr>
            <a:spLocks noGrp="1"/>
          </p:cNvSpPr>
          <p:nvPr>
            <p:ph type="dt" sz="half" idx="10"/>
          </p:nvPr>
        </p:nvSpPr>
        <p:spPr/>
        <p:txBody>
          <a:bodyPr/>
          <a:lstStyle/>
          <a:p>
            <a:fld id="{3DEB0F83-B436-DF44-AC2B-7EBA1F220AB2}" type="datetimeFigureOut">
              <a:rPr lang="en-US" smtClean="0"/>
              <a:t>3/7/24</a:t>
            </a:fld>
            <a:endParaRPr lang="en-US"/>
          </a:p>
        </p:txBody>
      </p:sp>
      <p:sp>
        <p:nvSpPr>
          <p:cNvPr id="5" name="Footer Placeholder 4">
            <a:extLst>
              <a:ext uri="{FF2B5EF4-FFF2-40B4-BE49-F238E27FC236}">
                <a16:creationId xmlns:a16="http://schemas.microsoft.com/office/drawing/2014/main" id="{7C044DB6-5F52-E54F-BD20-F8C44B334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2B23D-AAE6-3048-890F-93F2110D9316}"/>
              </a:ext>
            </a:extLst>
          </p:cNvPr>
          <p:cNvSpPr>
            <a:spLocks noGrp="1"/>
          </p:cNvSpPr>
          <p:nvPr>
            <p:ph type="sldNum" sz="quarter" idx="12"/>
          </p:nvPr>
        </p:nvSpPr>
        <p:spPr/>
        <p:txBody>
          <a:bodyPr/>
          <a:lstStyle/>
          <a:p>
            <a:fld id="{C7EEBC2D-3C2B-604E-B516-82A2DFE5D06E}" type="slidenum">
              <a:rPr lang="en-US" smtClean="0"/>
              <a:t>‹#›</a:t>
            </a:fld>
            <a:endParaRPr lang="en-US"/>
          </a:p>
        </p:txBody>
      </p:sp>
    </p:spTree>
    <p:extLst>
      <p:ext uri="{BB962C8B-B14F-4D97-AF65-F5344CB8AC3E}">
        <p14:creationId xmlns:p14="http://schemas.microsoft.com/office/powerpoint/2010/main" val="380597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FC83-6A48-D047-8CAA-DF3EA3CDC8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96E7B-4F2F-6040-882B-BB172D97F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2FB7C-8484-BF44-832B-DE8FC3324399}"/>
              </a:ext>
            </a:extLst>
          </p:cNvPr>
          <p:cNvSpPr>
            <a:spLocks noGrp="1"/>
          </p:cNvSpPr>
          <p:nvPr>
            <p:ph type="dt" sz="half" idx="10"/>
          </p:nvPr>
        </p:nvSpPr>
        <p:spPr/>
        <p:txBody>
          <a:bodyPr/>
          <a:lstStyle/>
          <a:p>
            <a:fld id="{3DEB0F83-B436-DF44-AC2B-7EBA1F220AB2}" type="datetimeFigureOut">
              <a:rPr lang="en-US" smtClean="0"/>
              <a:t>3/7/24</a:t>
            </a:fld>
            <a:endParaRPr lang="en-US"/>
          </a:p>
        </p:txBody>
      </p:sp>
      <p:sp>
        <p:nvSpPr>
          <p:cNvPr id="5" name="Footer Placeholder 4">
            <a:extLst>
              <a:ext uri="{FF2B5EF4-FFF2-40B4-BE49-F238E27FC236}">
                <a16:creationId xmlns:a16="http://schemas.microsoft.com/office/drawing/2014/main" id="{D2C4B428-CA91-1845-ABC2-050C6E2AE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31C7A-8B27-0C4C-87CA-BA725AF081B7}"/>
              </a:ext>
            </a:extLst>
          </p:cNvPr>
          <p:cNvSpPr>
            <a:spLocks noGrp="1"/>
          </p:cNvSpPr>
          <p:nvPr>
            <p:ph type="sldNum" sz="quarter" idx="12"/>
          </p:nvPr>
        </p:nvSpPr>
        <p:spPr/>
        <p:txBody>
          <a:bodyPr/>
          <a:lstStyle/>
          <a:p>
            <a:fld id="{C7EEBC2D-3C2B-604E-B516-82A2DFE5D06E}" type="slidenum">
              <a:rPr lang="en-US" smtClean="0"/>
              <a:t>‹#›</a:t>
            </a:fld>
            <a:endParaRPr lang="en-US"/>
          </a:p>
        </p:txBody>
      </p:sp>
    </p:spTree>
    <p:extLst>
      <p:ext uri="{BB962C8B-B14F-4D97-AF65-F5344CB8AC3E}">
        <p14:creationId xmlns:p14="http://schemas.microsoft.com/office/powerpoint/2010/main" val="248993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2836F-869F-AF46-8B80-0AA16A2DC0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6CCF85-9933-044E-8F88-C8DB6E2B83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8ED09-7275-2442-BB0E-5C7B3125C18C}"/>
              </a:ext>
            </a:extLst>
          </p:cNvPr>
          <p:cNvSpPr>
            <a:spLocks noGrp="1"/>
          </p:cNvSpPr>
          <p:nvPr>
            <p:ph type="dt" sz="half" idx="10"/>
          </p:nvPr>
        </p:nvSpPr>
        <p:spPr/>
        <p:txBody>
          <a:bodyPr/>
          <a:lstStyle/>
          <a:p>
            <a:fld id="{3DEB0F83-B436-DF44-AC2B-7EBA1F220AB2}" type="datetimeFigureOut">
              <a:rPr lang="en-US" smtClean="0"/>
              <a:t>3/7/24</a:t>
            </a:fld>
            <a:endParaRPr lang="en-US"/>
          </a:p>
        </p:txBody>
      </p:sp>
      <p:sp>
        <p:nvSpPr>
          <p:cNvPr id="5" name="Footer Placeholder 4">
            <a:extLst>
              <a:ext uri="{FF2B5EF4-FFF2-40B4-BE49-F238E27FC236}">
                <a16:creationId xmlns:a16="http://schemas.microsoft.com/office/drawing/2014/main" id="{07D8F1C4-6425-2F45-B11D-AAC6525D8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80351-5ACD-4045-AA80-58CABEAA0AEA}"/>
              </a:ext>
            </a:extLst>
          </p:cNvPr>
          <p:cNvSpPr>
            <a:spLocks noGrp="1"/>
          </p:cNvSpPr>
          <p:nvPr>
            <p:ph type="sldNum" sz="quarter" idx="12"/>
          </p:nvPr>
        </p:nvSpPr>
        <p:spPr/>
        <p:txBody>
          <a:bodyPr/>
          <a:lstStyle/>
          <a:p>
            <a:fld id="{C7EEBC2D-3C2B-604E-B516-82A2DFE5D06E}" type="slidenum">
              <a:rPr lang="en-US" smtClean="0"/>
              <a:t>‹#›</a:t>
            </a:fld>
            <a:endParaRPr lang="en-US"/>
          </a:p>
        </p:txBody>
      </p:sp>
    </p:spTree>
    <p:extLst>
      <p:ext uri="{BB962C8B-B14F-4D97-AF65-F5344CB8AC3E}">
        <p14:creationId xmlns:p14="http://schemas.microsoft.com/office/powerpoint/2010/main" val="237507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6F0C-831E-1741-A91F-F99E4647F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45FB4B-BB3B-3F45-A541-8623E1CAE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DBA14-D8B3-0347-AE2C-B101A7832E51}"/>
              </a:ext>
            </a:extLst>
          </p:cNvPr>
          <p:cNvSpPr>
            <a:spLocks noGrp="1"/>
          </p:cNvSpPr>
          <p:nvPr>
            <p:ph type="dt" sz="half" idx="10"/>
          </p:nvPr>
        </p:nvSpPr>
        <p:spPr/>
        <p:txBody>
          <a:bodyPr/>
          <a:lstStyle/>
          <a:p>
            <a:fld id="{3DEB0F83-B436-DF44-AC2B-7EBA1F220AB2}" type="datetimeFigureOut">
              <a:rPr lang="en-US" smtClean="0"/>
              <a:t>3/7/24</a:t>
            </a:fld>
            <a:endParaRPr lang="en-US"/>
          </a:p>
        </p:txBody>
      </p:sp>
      <p:sp>
        <p:nvSpPr>
          <p:cNvPr id="5" name="Footer Placeholder 4">
            <a:extLst>
              <a:ext uri="{FF2B5EF4-FFF2-40B4-BE49-F238E27FC236}">
                <a16:creationId xmlns:a16="http://schemas.microsoft.com/office/drawing/2014/main" id="{1AE87CC3-6FDE-694D-97CB-4A13FDAB8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842BB-313B-C243-A8AC-8F87FE1D1C6A}"/>
              </a:ext>
            </a:extLst>
          </p:cNvPr>
          <p:cNvSpPr>
            <a:spLocks noGrp="1"/>
          </p:cNvSpPr>
          <p:nvPr>
            <p:ph type="sldNum" sz="quarter" idx="12"/>
          </p:nvPr>
        </p:nvSpPr>
        <p:spPr/>
        <p:txBody>
          <a:bodyPr/>
          <a:lstStyle/>
          <a:p>
            <a:fld id="{C7EEBC2D-3C2B-604E-B516-82A2DFE5D06E}" type="slidenum">
              <a:rPr lang="en-US" smtClean="0"/>
              <a:t>‹#›</a:t>
            </a:fld>
            <a:endParaRPr lang="en-US"/>
          </a:p>
        </p:txBody>
      </p:sp>
    </p:spTree>
    <p:extLst>
      <p:ext uri="{BB962C8B-B14F-4D97-AF65-F5344CB8AC3E}">
        <p14:creationId xmlns:p14="http://schemas.microsoft.com/office/powerpoint/2010/main" val="371415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2147-0B40-9E4F-AC40-43396FB9C1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D64F08-6594-AD43-AF4A-DB20A44BE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1582A0-A349-9F4C-BCB0-BD928EC12D31}"/>
              </a:ext>
            </a:extLst>
          </p:cNvPr>
          <p:cNvSpPr>
            <a:spLocks noGrp="1"/>
          </p:cNvSpPr>
          <p:nvPr>
            <p:ph type="dt" sz="half" idx="10"/>
          </p:nvPr>
        </p:nvSpPr>
        <p:spPr/>
        <p:txBody>
          <a:bodyPr/>
          <a:lstStyle/>
          <a:p>
            <a:fld id="{3DEB0F83-B436-DF44-AC2B-7EBA1F220AB2}" type="datetimeFigureOut">
              <a:rPr lang="en-US" smtClean="0"/>
              <a:t>3/7/24</a:t>
            </a:fld>
            <a:endParaRPr lang="en-US"/>
          </a:p>
        </p:txBody>
      </p:sp>
      <p:sp>
        <p:nvSpPr>
          <p:cNvPr id="5" name="Footer Placeholder 4">
            <a:extLst>
              <a:ext uri="{FF2B5EF4-FFF2-40B4-BE49-F238E27FC236}">
                <a16:creationId xmlns:a16="http://schemas.microsoft.com/office/drawing/2014/main" id="{226C80B7-4BAF-2B42-856C-C2B2553AC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F9C79-3921-0949-92F3-2718211C285B}"/>
              </a:ext>
            </a:extLst>
          </p:cNvPr>
          <p:cNvSpPr>
            <a:spLocks noGrp="1"/>
          </p:cNvSpPr>
          <p:nvPr>
            <p:ph type="sldNum" sz="quarter" idx="12"/>
          </p:nvPr>
        </p:nvSpPr>
        <p:spPr/>
        <p:txBody>
          <a:bodyPr/>
          <a:lstStyle/>
          <a:p>
            <a:fld id="{C7EEBC2D-3C2B-604E-B516-82A2DFE5D06E}" type="slidenum">
              <a:rPr lang="en-US" smtClean="0"/>
              <a:t>‹#›</a:t>
            </a:fld>
            <a:endParaRPr lang="en-US"/>
          </a:p>
        </p:txBody>
      </p:sp>
    </p:spTree>
    <p:extLst>
      <p:ext uri="{BB962C8B-B14F-4D97-AF65-F5344CB8AC3E}">
        <p14:creationId xmlns:p14="http://schemas.microsoft.com/office/powerpoint/2010/main" val="301604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1EB0-5473-464F-BD9F-E477C25DF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9205F-D8E2-D04E-912C-D70D24E63C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2B8A5-A110-974C-B114-75AB29E26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38E9E-C857-5B4D-AE8F-DB25D0B19AD0}"/>
              </a:ext>
            </a:extLst>
          </p:cNvPr>
          <p:cNvSpPr>
            <a:spLocks noGrp="1"/>
          </p:cNvSpPr>
          <p:nvPr>
            <p:ph type="dt" sz="half" idx="10"/>
          </p:nvPr>
        </p:nvSpPr>
        <p:spPr/>
        <p:txBody>
          <a:bodyPr/>
          <a:lstStyle/>
          <a:p>
            <a:fld id="{3DEB0F83-B436-DF44-AC2B-7EBA1F220AB2}" type="datetimeFigureOut">
              <a:rPr lang="en-US" smtClean="0"/>
              <a:t>3/7/24</a:t>
            </a:fld>
            <a:endParaRPr lang="en-US"/>
          </a:p>
        </p:txBody>
      </p:sp>
      <p:sp>
        <p:nvSpPr>
          <p:cNvPr id="6" name="Footer Placeholder 5">
            <a:extLst>
              <a:ext uri="{FF2B5EF4-FFF2-40B4-BE49-F238E27FC236}">
                <a16:creationId xmlns:a16="http://schemas.microsoft.com/office/drawing/2014/main" id="{B7656B96-2217-FF44-84C8-4DD60E9BB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23CFE-070B-5E42-B830-53B1B055D65C}"/>
              </a:ext>
            </a:extLst>
          </p:cNvPr>
          <p:cNvSpPr>
            <a:spLocks noGrp="1"/>
          </p:cNvSpPr>
          <p:nvPr>
            <p:ph type="sldNum" sz="quarter" idx="12"/>
          </p:nvPr>
        </p:nvSpPr>
        <p:spPr/>
        <p:txBody>
          <a:bodyPr/>
          <a:lstStyle/>
          <a:p>
            <a:fld id="{C7EEBC2D-3C2B-604E-B516-82A2DFE5D06E}" type="slidenum">
              <a:rPr lang="en-US" smtClean="0"/>
              <a:t>‹#›</a:t>
            </a:fld>
            <a:endParaRPr lang="en-US"/>
          </a:p>
        </p:txBody>
      </p:sp>
    </p:spTree>
    <p:extLst>
      <p:ext uri="{BB962C8B-B14F-4D97-AF65-F5344CB8AC3E}">
        <p14:creationId xmlns:p14="http://schemas.microsoft.com/office/powerpoint/2010/main" val="3212590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9D99-77A5-E647-8B0A-B08E4B0823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D4D709-15E0-3540-945B-3491A52CB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CA855-0EF1-CB41-B352-A269395E4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DCAA5-6EC1-084E-A166-F520F281F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44011D-B3C1-504B-AD2C-99767912EF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5BC878-473D-7C4A-A8B8-8D1CD71512EF}"/>
              </a:ext>
            </a:extLst>
          </p:cNvPr>
          <p:cNvSpPr>
            <a:spLocks noGrp="1"/>
          </p:cNvSpPr>
          <p:nvPr>
            <p:ph type="dt" sz="half" idx="10"/>
          </p:nvPr>
        </p:nvSpPr>
        <p:spPr/>
        <p:txBody>
          <a:bodyPr/>
          <a:lstStyle/>
          <a:p>
            <a:fld id="{3DEB0F83-B436-DF44-AC2B-7EBA1F220AB2}" type="datetimeFigureOut">
              <a:rPr lang="en-US" smtClean="0"/>
              <a:t>3/7/24</a:t>
            </a:fld>
            <a:endParaRPr lang="en-US"/>
          </a:p>
        </p:txBody>
      </p:sp>
      <p:sp>
        <p:nvSpPr>
          <p:cNvPr id="8" name="Footer Placeholder 7">
            <a:extLst>
              <a:ext uri="{FF2B5EF4-FFF2-40B4-BE49-F238E27FC236}">
                <a16:creationId xmlns:a16="http://schemas.microsoft.com/office/drawing/2014/main" id="{FC22B0DD-C1E4-2144-9AC3-623CBB036D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ACBC99-E70C-B94A-969F-667AC6B64045}"/>
              </a:ext>
            </a:extLst>
          </p:cNvPr>
          <p:cNvSpPr>
            <a:spLocks noGrp="1"/>
          </p:cNvSpPr>
          <p:nvPr>
            <p:ph type="sldNum" sz="quarter" idx="12"/>
          </p:nvPr>
        </p:nvSpPr>
        <p:spPr/>
        <p:txBody>
          <a:bodyPr/>
          <a:lstStyle/>
          <a:p>
            <a:fld id="{C7EEBC2D-3C2B-604E-B516-82A2DFE5D06E}" type="slidenum">
              <a:rPr lang="en-US" smtClean="0"/>
              <a:t>‹#›</a:t>
            </a:fld>
            <a:endParaRPr lang="en-US"/>
          </a:p>
        </p:txBody>
      </p:sp>
    </p:spTree>
    <p:extLst>
      <p:ext uri="{BB962C8B-B14F-4D97-AF65-F5344CB8AC3E}">
        <p14:creationId xmlns:p14="http://schemas.microsoft.com/office/powerpoint/2010/main" val="4139019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ACFF-B131-8747-A1DE-C4FBCC2748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E2837B-9515-6341-BE72-B7B025059FED}"/>
              </a:ext>
            </a:extLst>
          </p:cNvPr>
          <p:cNvSpPr>
            <a:spLocks noGrp="1"/>
          </p:cNvSpPr>
          <p:nvPr>
            <p:ph type="dt" sz="half" idx="10"/>
          </p:nvPr>
        </p:nvSpPr>
        <p:spPr/>
        <p:txBody>
          <a:bodyPr/>
          <a:lstStyle/>
          <a:p>
            <a:fld id="{3DEB0F83-B436-DF44-AC2B-7EBA1F220AB2}" type="datetimeFigureOut">
              <a:rPr lang="en-US" smtClean="0"/>
              <a:t>3/7/24</a:t>
            </a:fld>
            <a:endParaRPr lang="en-US"/>
          </a:p>
        </p:txBody>
      </p:sp>
      <p:sp>
        <p:nvSpPr>
          <p:cNvPr id="4" name="Footer Placeholder 3">
            <a:extLst>
              <a:ext uri="{FF2B5EF4-FFF2-40B4-BE49-F238E27FC236}">
                <a16:creationId xmlns:a16="http://schemas.microsoft.com/office/drawing/2014/main" id="{B791F651-7D5D-8045-8989-713C62844E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665F66-3E43-184D-B400-07279D0EFFDD}"/>
              </a:ext>
            </a:extLst>
          </p:cNvPr>
          <p:cNvSpPr>
            <a:spLocks noGrp="1"/>
          </p:cNvSpPr>
          <p:nvPr>
            <p:ph type="sldNum" sz="quarter" idx="12"/>
          </p:nvPr>
        </p:nvSpPr>
        <p:spPr/>
        <p:txBody>
          <a:bodyPr/>
          <a:lstStyle/>
          <a:p>
            <a:fld id="{C7EEBC2D-3C2B-604E-B516-82A2DFE5D06E}" type="slidenum">
              <a:rPr lang="en-US" smtClean="0"/>
              <a:t>‹#›</a:t>
            </a:fld>
            <a:endParaRPr lang="en-US"/>
          </a:p>
        </p:txBody>
      </p:sp>
    </p:spTree>
    <p:extLst>
      <p:ext uri="{BB962C8B-B14F-4D97-AF65-F5344CB8AC3E}">
        <p14:creationId xmlns:p14="http://schemas.microsoft.com/office/powerpoint/2010/main" val="253200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81ED6D-ACFA-D648-B0F2-0E91C6B0814C}"/>
              </a:ext>
            </a:extLst>
          </p:cNvPr>
          <p:cNvSpPr>
            <a:spLocks noGrp="1"/>
          </p:cNvSpPr>
          <p:nvPr>
            <p:ph type="dt" sz="half" idx="10"/>
          </p:nvPr>
        </p:nvSpPr>
        <p:spPr/>
        <p:txBody>
          <a:bodyPr/>
          <a:lstStyle/>
          <a:p>
            <a:fld id="{3DEB0F83-B436-DF44-AC2B-7EBA1F220AB2}" type="datetimeFigureOut">
              <a:rPr lang="en-US" smtClean="0"/>
              <a:t>3/7/24</a:t>
            </a:fld>
            <a:endParaRPr lang="en-US"/>
          </a:p>
        </p:txBody>
      </p:sp>
      <p:sp>
        <p:nvSpPr>
          <p:cNvPr id="3" name="Footer Placeholder 2">
            <a:extLst>
              <a:ext uri="{FF2B5EF4-FFF2-40B4-BE49-F238E27FC236}">
                <a16:creationId xmlns:a16="http://schemas.microsoft.com/office/drawing/2014/main" id="{1371C942-DA3D-AA4C-8D8A-ACE6465980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53C651-5F70-AA43-8FDD-0BE27845EADC}"/>
              </a:ext>
            </a:extLst>
          </p:cNvPr>
          <p:cNvSpPr>
            <a:spLocks noGrp="1"/>
          </p:cNvSpPr>
          <p:nvPr>
            <p:ph type="sldNum" sz="quarter" idx="12"/>
          </p:nvPr>
        </p:nvSpPr>
        <p:spPr/>
        <p:txBody>
          <a:bodyPr/>
          <a:lstStyle/>
          <a:p>
            <a:fld id="{C7EEBC2D-3C2B-604E-B516-82A2DFE5D06E}" type="slidenum">
              <a:rPr lang="en-US" smtClean="0"/>
              <a:t>‹#›</a:t>
            </a:fld>
            <a:endParaRPr lang="en-US"/>
          </a:p>
        </p:txBody>
      </p:sp>
    </p:spTree>
    <p:extLst>
      <p:ext uri="{BB962C8B-B14F-4D97-AF65-F5344CB8AC3E}">
        <p14:creationId xmlns:p14="http://schemas.microsoft.com/office/powerpoint/2010/main" val="404076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FBC9-C488-264B-BC45-3094DCF02E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363D1F-CF04-C946-976B-41C1BD17D6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C38915-BCDE-0742-85F6-4CBF0C1F5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5E28C-CA80-CF4F-8638-CE45E2D7CB48}"/>
              </a:ext>
            </a:extLst>
          </p:cNvPr>
          <p:cNvSpPr>
            <a:spLocks noGrp="1"/>
          </p:cNvSpPr>
          <p:nvPr>
            <p:ph type="dt" sz="half" idx="10"/>
          </p:nvPr>
        </p:nvSpPr>
        <p:spPr/>
        <p:txBody>
          <a:bodyPr/>
          <a:lstStyle/>
          <a:p>
            <a:fld id="{3DEB0F83-B436-DF44-AC2B-7EBA1F220AB2}" type="datetimeFigureOut">
              <a:rPr lang="en-US" smtClean="0"/>
              <a:t>3/7/24</a:t>
            </a:fld>
            <a:endParaRPr lang="en-US"/>
          </a:p>
        </p:txBody>
      </p:sp>
      <p:sp>
        <p:nvSpPr>
          <p:cNvPr id="6" name="Footer Placeholder 5">
            <a:extLst>
              <a:ext uri="{FF2B5EF4-FFF2-40B4-BE49-F238E27FC236}">
                <a16:creationId xmlns:a16="http://schemas.microsoft.com/office/drawing/2014/main" id="{863F7C61-3204-164D-AC0E-8873BE791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4F181-098A-F44B-85B9-A419B3C13468}"/>
              </a:ext>
            </a:extLst>
          </p:cNvPr>
          <p:cNvSpPr>
            <a:spLocks noGrp="1"/>
          </p:cNvSpPr>
          <p:nvPr>
            <p:ph type="sldNum" sz="quarter" idx="12"/>
          </p:nvPr>
        </p:nvSpPr>
        <p:spPr/>
        <p:txBody>
          <a:bodyPr/>
          <a:lstStyle/>
          <a:p>
            <a:fld id="{C7EEBC2D-3C2B-604E-B516-82A2DFE5D06E}" type="slidenum">
              <a:rPr lang="en-US" smtClean="0"/>
              <a:t>‹#›</a:t>
            </a:fld>
            <a:endParaRPr lang="en-US"/>
          </a:p>
        </p:txBody>
      </p:sp>
    </p:spTree>
    <p:extLst>
      <p:ext uri="{BB962C8B-B14F-4D97-AF65-F5344CB8AC3E}">
        <p14:creationId xmlns:p14="http://schemas.microsoft.com/office/powerpoint/2010/main" val="395407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3C02-1602-484E-B793-E29F30678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29395C-7738-B749-9621-DE1D612C19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4C7473-21FA-064F-B9F3-0E81CFD73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8FFB9-485D-4545-AE84-3DD63FCE0D63}"/>
              </a:ext>
            </a:extLst>
          </p:cNvPr>
          <p:cNvSpPr>
            <a:spLocks noGrp="1"/>
          </p:cNvSpPr>
          <p:nvPr>
            <p:ph type="dt" sz="half" idx="10"/>
          </p:nvPr>
        </p:nvSpPr>
        <p:spPr/>
        <p:txBody>
          <a:bodyPr/>
          <a:lstStyle/>
          <a:p>
            <a:fld id="{3DEB0F83-B436-DF44-AC2B-7EBA1F220AB2}" type="datetimeFigureOut">
              <a:rPr lang="en-US" smtClean="0"/>
              <a:t>3/7/24</a:t>
            </a:fld>
            <a:endParaRPr lang="en-US"/>
          </a:p>
        </p:txBody>
      </p:sp>
      <p:sp>
        <p:nvSpPr>
          <p:cNvPr id="6" name="Footer Placeholder 5">
            <a:extLst>
              <a:ext uri="{FF2B5EF4-FFF2-40B4-BE49-F238E27FC236}">
                <a16:creationId xmlns:a16="http://schemas.microsoft.com/office/drawing/2014/main" id="{1F32D472-4C18-AA46-8CFF-5C4394050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49EB8-CAF3-1048-9F55-C63A24888743}"/>
              </a:ext>
            </a:extLst>
          </p:cNvPr>
          <p:cNvSpPr>
            <a:spLocks noGrp="1"/>
          </p:cNvSpPr>
          <p:nvPr>
            <p:ph type="sldNum" sz="quarter" idx="12"/>
          </p:nvPr>
        </p:nvSpPr>
        <p:spPr/>
        <p:txBody>
          <a:bodyPr/>
          <a:lstStyle/>
          <a:p>
            <a:fld id="{C7EEBC2D-3C2B-604E-B516-82A2DFE5D06E}" type="slidenum">
              <a:rPr lang="en-US" smtClean="0"/>
              <a:t>‹#›</a:t>
            </a:fld>
            <a:endParaRPr lang="en-US"/>
          </a:p>
        </p:txBody>
      </p:sp>
    </p:spTree>
    <p:extLst>
      <p:ext uri="{BB962C8B-B14F-4D97-AF65-F5344CB8AC3E}">
        <p14:creationId xmlns:p14="http://schemas.microsoft.com/office/powerpoint/2010/main" val="109662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75406-C538-D940-B43F-1F4D5384B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E8372D-DDEF-D841-BC07-646F5408E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DC90C-1B75-E542-BC78-D7F71E428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B0F83-B436-DF44-AC2B-7EBA1F220AB2}" type="datetimeFigureOut">
              <a:rPr lang="en-US" smtClean="0"/>
              <a:t>3/7/24</a:t>
            </a:fld>
            <a:endParaRPr lang="en-US"/>
          </a:p>
        </p:txBody>
      </p:sp>
      <p:sp>
        <p:nvSpPr>
          <p:cNvPr id="5" name="Footer Placeholder 4">
            <a:extLst>
              <a:ext uri="{FF2B5EF4-FFF2-40B4-BE49-F238E27FC236}">
                <a16:creationId xmlns:a16="http://schemas.microsoft.com/office/drawing/2014/main" id="{FC4D8CD5-4996-9542-887B-5E845B58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69145-0CA1-9F42-92F0-5CCEBAF489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EBC2D-3C2B-604E-B516-82A2DFE5D06E}" type="slidenum">
              <a:rPr lang="en-US" smtClean="0"/>
              <a:t>‹#›</a:t>
            </a:fld>
            <a:endParaRPr lang="en-US"/>
          </a:p>
        </p:txBody>
      </p:sp>
    </p:spTree>
    <p:extLst>
      <p:ext uri="{BB962C8B-B14F-4D97-AF65-F5344CB8AC3E}">
        <p14:creationId xmlns:p14="http://schemas.microsoft.com/office/powerpoint/2010/main" val="846808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3.png"/><Relationship Id="rId7"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40.png"/><Relationship Id="rId4" Type="http://schemas.openxmlformats.org/officeDocument/2006/relationships/image" Target="../media/image80.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2B3B5-1A3D-5E4C-A0CB-C43EBFB8B5DE}"/>
              </a:ext>
            </a:extLst>
          </p:cNvPr>
          <p:cNvSpPr/>
          <p:nvPr/>
        </p:nvSpPr>
        <p:spPr>
          <a:xfrm>
            <a:off x="0" y="0"/>
            <a:ext cx="12192000" cy="3951890"/>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CC4CDD-1307-ED47-9837-D1D5BFA46C2C}"/>
              </a:ext>
            </a:extLst>
          </p:cNvPr>
          <p:cNvSpPr>
            <a:spLocks noGrp="1"/>
          </p:cNvSpPr>
          <p:nvPr>
            <p:ph type="ctrTitle"/>
          </p:nvPr>
        </p:nvSpPr>
        <p:spPr/>
        <p:txBody>
          <a:bodyPr>
            <a:normAutofit/>
          </a:bodyPr>
          <a:lstStyle/>
          <a:p>
            <a:r>
              <a:rPr lang="en-US" b="1" dirty="0">
                <a:solidFill>
                  <a:schemeClr val="bg1"/>
                </a:solidFill>
                <a:latin typeface="Georgia Pro Cond Black" panose="02040A06050405020203" pitchFamily="18" charset="0"/>
              </a:rPr>
              <a:t>Financial Statement Analysis</a:t>
            </a:r>
          </a:p>
        </p:txBody>
      </p:sp>
      <p:sp>
        <p:nvSpPr>
          <p:cNvPr id="3" name="Subtitle 2">
            <a:extLst>
              <a:ext uri="{FF2B5EF4-FFF2-40B4-BE49-F238E27FC236}">
                <a16:creationId xmlns:a16="http://schemas.microsoft.com/office/drawing/2014/main" id="{D7595A3D-E25A-DD4D-BB73-96A1504F2CA4}"/>
              </a:ext>
            </a:extLst>
          </p:cNvPr>
          <p:cNvSpPr>
            <a:spLocks noGrp="1"/>
          </p:cNvSpPr>
          <p:nvPr>
            <p:ph type="subTitle" idx="1"/>
          </p:nvPr>
        </p:nvSpPr>
        <p:spPr>
          <a:xfrm>
            <a:off x="1524000" y="4366282"/>
            <a:ext cx="9144000" cy="1655762"/>
          </a:xfrm>
        </p:spPr>
        <p:txBody>
          <a:bodyPr>
            <a:normAutofit/>
          </a:bodyPr>
          <a:lstStyle/>
          <a:p>
            <a:r>
              <a:rPr lang="en-US" sz="2800" dirty="0">
                <a:latin typeface="Candara" panose="020E0502030303020204" pitchFamily="34" charset="0"/>
              </a:rPr>
              <a:t>December 1,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Tree>
    <p:extLst>
      <p:ext uri="{BB962C8B-B14F-4D97-AF65-F5344CB8AC3E}">
        <p14:creationId xmlns:p14="http://schemas.microsoft.com/office/powerpoint/2010/main" val="8793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0D5F-3462-6C49-BB95-3CE539C2AF2B}"/>
              </a:ext>
            </a:extLst>
          </p:cNvPr>
          <p:cNvSpPr>
            <a:spLocks noGrp="1"/>
          </p:cNvSpPr>
          <p:nvPr>
            <p:ph type="title"/>
          </p:nvPr>
        </p:nvSpPr>
        <p:spPr>
          <a:xfrm>
            <a:off x="838200" y="365125"/>
            <a:ext cx="10515600" cy="1021223"/>
          </a:xfrm>
        </p:spPr>
        <p:txBody>
          <a:bodyPr/>
          <a:lstStyle/>
          <a:p>
            <a:r>
              <a:rPr lang="en-US" b="1" dirty="0">
                <a:solidFill>
                  <a:srgbClr val="870000"/>
                </a:solidFill>
              </a:rPr>
              <a:t>3. Ratio Analysis </a:t>
            </a:r>
          </a:p>
        </p:txBody>
      </p:sp>
      <p:sp>
        <p:nvSpPr>
          <p:cNvPr id="3" name="Content Placeholder 2">
            <a:extLst>
              <a:ext uri="{FF2B5EF4-FFF2-40B4-BE49-F238E27FC236}">
                <a16:creationId xmlns:a16="http://schemas.microsoft.com/office/drawing/2014/main" id="{ADB18DBA-AD00-D248-8862-30FFB2811946}"/>
              </a:ext>
            </a:extLst>
          </p:cNvPr>
          <p:cNvSpPr>
            <a:spLocks noGrp="1"/>
          </p:cNvSpPr>
          <p:nvPr>
            <p:ph idx="1"/>
          </p:nvPr>
        </p:nvSpPr>
        <p:spPr>
          <a:xfrm>
            <a:off x="838200" y="1517617"/>
            <a:ext cx="10515600" cy="5220929"/>
          </a:xfrm>
        </p:spPr>
        <p:txBody>
          <a:bodyPr>
            <a:normAutofit fontScale="92500" lnSpcReduction="20000"/>
          </a:bodyPr>
          <a:lstStyle/>
          <a:p>
            <a:r>
              <a:rPr lang="en-US" dirty="0">
                <a:latin typeface="Candara" panose="020E0502030303020204" pitchFamily="34" charset="0"/>
              </a:rPr>
              <a:t>Relation / Comparison of two variables (numbers)</a:t>
            </a:r>
          </a:p>
          <a:p>
            <a:endParaRPr lang="en-US" dirty="0">
              <a:latin typeface="Candara" panose="020E0502030303020204" pitchFamily="34" charset="0"/>
            </a:endParaRPr>
          </a:p>
          <a:p>
            <a:r>
              <a:rPr lang="en-US" dirty="0">
                <a:latin typeface="Candara" panose="020E0502030303020204" pitchFamily="34" charset="0"/>
              </a:rPr>
              <a:t>Understand the organization’s strengths and weaknesses </a:t>
            </a:r>
          </a:p>
          <a:p>
            <a:pPr lvl="1"/>
            <a:r>
              <a:rPr lang="en-US" dirty="0">
                <a:latin typeface="Candara" panose="020E0502030303020204" pitchFamily="34" charset="0"/>
              </a:rPr>
              <a:t>Develop a pattern</a:t>
            </a:r>
          </a:p>
          <a:p>
            <a:pPr lvl="1"/>
            <a:r>
              <a:rPr lang="en-US" dirty="0">
                <a:latin typeface="Candara" panose="020E0502030303020204" pitchFamily="34" charset="0"/>
              </a:rPr>
              <a:t>Focus on potential problems </a:t>
            </a:r>
          </a:p>
          <a:p>
            <a:pPr lvl="1"/>
            <a:r>
              <a:rPr lang="en-US" dirty="0">
                <a:latin typeface="Candara" panose="020E0502030303020204" pitchFamily="34" charset="0"/>
              </a:rPr>
              <a:t>Help with decision making</a:t>
            </a:r>
          </a:p>
          <a:p>
            <a:pPr lvl="1"/>
            <a:endParaRPr lang="en-US" dirty="0">
              <a:latin typeface="Candara" panose="020E0502030303020204" pitchFamily="34" charset="0"/>
            </a:endParaRPr>
          </a:p>
          <a:p>
            <a:r>
              <a:rPr lang="en-US" dirty="0">
                <a:latin typeface="Candara" panose="020E0502030303020204" pitchFamily="34" charset="0"/>
              </a:rPr>
              <a:t>Appropriateness</a:t>
            </a:r>
          </a:p>
          <a:p>
            <a:pPr lvl="1"/>
            <a:r>
              <a:rPr lang="en-US" dirty="0">
                <a:latin typeface="Candara" panose="020E0502030303020204" pitchFamily="34" charset="0"/>
              </a:rPr>
              <a:t>Not all ratios work for all organizations </a:t>
            </a:r>
          </a:p>
          <a:p>
            <a:pPr lvl="1"/>
            <a:endParaRPr lang="en-US" dirty="0">
              <a:latin typeface="Candara" panose="020E0502030303020204" pitchFamily="34" charset="0"/>
            </a:endParaRPr>
          </a:p>
          <a:p>
            <a:r>
              <a:rPr lang="en-US" dirty="0">
                <a:latin typeface="Candara" panose="020E0502030303020204" pitchFamily="34" charset="0"/>
              </a:rPr>
              <a:t>Meaning of a Ratio </a:t>
            </a:r>
          </a:p>
          <a:p>
            <a:pPr lvl="1"/>
            <a:r>
              <a:rPr lang="en-US" altLang="en-US" dirty="0">
                <a:latin typeface="Candara" panose="020E0502030303020204" pitchFamily="34" charset="0"/>
              </a:rPr>
              <a:t>Should it be higher or lower than the average? </a:t>
            </a:r>
          </a:p>
          <a:p>
            <a:pPr marL="0" indent="0">
              <a:buNone/>
            </a:pPr>
            <a:endParaRPr lang="en-US" b="1" dirty="0">
              <a:latin typeface="Candara" panose="020E0502030303020204" pitchFamily="34" charset="0"/>
            </a:endParaRPr>
          </a:p>
          <a:p>
            <a:r>
              <a:rPr lang="en-US" dirty="0">
                <a:latin typeface="Candara" panose="020E0502030303020204" pitchFamily="34" charset="0"/>
              </a:rPr>
              <a:t>One ratio is not sufficient </a:t>
            </a:r>
          </a:p>
          <a:p>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64057427-CAD0-48EB-A617-EF018846EA63}"/>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1842209-C214-4661-9FAE-562F01F1C128}"/>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3. Ratio Analysis</a:t>
            </a:r>
          </a:p>
        </p:txBody>
      </p:sp>
    </p:spTree>
    <p:extLst>
      <p:ext uri="{BB962C8B-B14F-4D97-AF65-F5344CB8AC3E}">
        <p14:creationId xmlns:p14="http://schemas.microsoft.com/office/powerpoint/2010/main" val="276354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D5CC-B250-3245-8175-91668B1A5D73}"/>
              </a:ext>
            </a:extLst>
          </p:cNvPr>
          <p:cNvSpPr>
            <a:spLocks noGrp="1"/>
          </p:cNvSpPr>
          <p:nvPr>
            <p:ph type="title"/>
          </p:nvPr>
        </p:nvSpPr>
        <p:spPr/>
        <p:txBody>
          <a:bodyPr/>
          <a:lstStyle/>
          <a:p>
            <a:r>
              <a:rPr lang="en-US" b="1" dirty="0">
                <a:solidFill>
                  <a:srgbClr val="870000"/>
                </a:solidFill>
              </a:rPr>
              <a:t>Get Comparative Data</a:t>
            </a:r>
          </a:p>
        </p:txBody>
      </p:sp>
      <p:sp>
        <p:nvSpPr>
          <p:cNvPr id="3" name="Content Placeholder 2">
            <a:extLst>
              <a:ext uri="{FF2B5EF4-FFF2-40B4-BE49-F238E27FC236}">
                <a16:creationId xmlns:a16="http://schemas.microsoft.com/office/drawing/2014/main" id="{9A149AEB-A281-DE48-B70E-BC43EECEE747}"/>
              </a:ext>
            </a:extLst>
          </p:cNvPr>
          <p:cNvSpPr>
            <a:spLocks noGrp="1"/>
          </p:cNvSpPr>
          <p:nvPr>
            <p:ph idx="1"/>
          </p:nvPr>
        </p:nvSpPr>
        <p:spPr/>
        <p:txBody>
          <a:bodyPr/>
          <a:lstStyle/>
          <a:p>
            <a:pPr>
              <a:lnSpc>
                <a:spcPct val="80000"/>
              </a:lnSpc>
            </a:pPr>
            <a:r>
              <a:rPr lang="en-US" altLang="en-US" dirty="0">
                <a:latin typeface="Candara" panose="020E0502030303020204" pitchFamily="34" charset="0"/>
              </a:rPr>
              <a:t>Compare the ratios to:</a:t>
            </a:r>
          </a:p>
          <a:p>
            <a:pPr lvl="1">
              <a:lnSpc>
                <a:spcPct val="80000"/>
              </a:lnSpc>
            </a:pPr>
            <a:r>
              <a:rPr lang="en-US" altLang="en-US" dirty="0">
                <a:latin typeface="Candara" panose="020E0502030303020204" pitchFamily="34" charset="0"/>
              </a:rPr>
              <a:t>The organization over time,</a:t>
            </a:r>
          </a:p>
          <a:p>
            <a:pPr lvl="1">
              <a:lnSpc>
                <a:spcPct val="80000"/>
              </a:lnSpc>
            </a:pPr>
            <a:r>
              <a:rPr lang="en-US" altLang="en-US" dirty="0">
                <a:latin typeface="Candara" panose="020E0502030303020204" pitchFamily="34" charset="0"/>
              </a:rPr>
              <a:t>Comparable organizations, and</a:t>
            </a:r>
          </a:p>
          <a:p>
            <a:pPr lvl="1">
              <a:lnSpc>
                <a:spcPct val="80000"/>
              </a:lnSpc>
            </a:pPr>
            <a:r>
              <a:rPr lang="en-US" altLang="en-US" dirty="0">
                <a:latin typeface="Candara" panose="020E0502030303020204" pitchFamily="34" charset="0"/>
              </a:rPr>
              <a:t>The industry.</a:t>
            </a:r>
            <a:br>
              <a:rPr lang="en-US" altLang="en-US" dirty="0">
                <a:latin typeface="Candara" panose="020E0502030303020204" pitchFamily="34" charset="0"/>
              </a:rPr>
            </a:br>
            <a:endParaRPr lang="en-US" altLang="en-US" dirty="0">
              <a:latin typeface="Candara" panose="020E0502030303020204" pitchFamily="34" charset="0"/>
            </a:endParaRPr>
          </a:p>
          <a:p>
            <a:pPr>
              <a:lnSpc>
                <a:spcPct val="80000"/>
              </a:lnSpc>
            </a:pPr>
            <a:r>
              <a:rPr lang="en-US" altLang="en-US" dirty="0">
                <a:latin typeface="Candara" panose="020E0502030303020204" pitchFamily="34" charset="0"/>
              </a:rPr>
              <a:t>Focus on trends:</a:t>
            </a:r>
          </a:p>
          <a:p>
            <a:pPr lvl="1">
              <a:lnSpc>
                <a:spcPct val="80000"/>
              </a:lnSpc>
            </a:pPr>
            <a:r>
              <a:rPr lang="en-US" altLang="en-US" dirty="0">
                <a:latin typeface="Candara" panose="020E0502030303020204" pitchFamily="34" charset="0"/>
              </a:rPr>
              <a:t>Should the ratio be higher or lower than average?</a:t>
            </a:r>
          </a:p>
          <a:p>
            <a:pPr lvl="1">
              <a:lnSpc>
                <a:spcPct val="80000"/>
              </a:lnSpc>
            </a:pPr>
            <a:r>
              <a:rPr lang="en-US" altLang="en-US" dirty="0">
                <a:latin typeface="Candara" panose="020E0502030303020204" pitchFamily="34" charset="0"/>
              </a:rPr>
              <a:t>Is it better for the ratio to be increasing or decreasing?</a:t>
            </a:r>
            <a:br>
              <a:rPr lang="en-US" altLang="en-US" dirty="0">
                <a:latin typeface="Candara" panose="020E0502030303020204" pitchFamily="34" charset="0"/>
              </a:rPr>
            </a:br>
            <a:endParaRPr lang="en-US" altLang="en-US" dirty="0">
              <a:latin typeface="Candara" panose="020E0502030303020204" pitchFamily="34" charset="0"/>
            </a:endParaRPr>
          </a:p>
          <a:p>
            <a:pPr>
              <a:lnSpc>
                <a:spcPct val="80000"/>
              </a:lnSpc>
            </a:pPr>
            <a:r>
              <a:rPr lang="en-US" altLang="en-US" b="1" dirty="0">
                <a:latin typeface="Candara" panose="020E0502030303020204" pitchFamily="34" charset="0"/>
              </a:rPr>
              <a:t>It is hard to find exact </a:t>
            </a:r>
            <a:r>
              <a:rPr lang="en-US" altLang="en-US" b="1" dirty="0" err="1">
                <a:latin typeface="Candara" panose="020E0502030303020204" pitchFamily="34" charset="0"/>
              </a:rPr>
              <a:t>comparables</a:t>
            </a:r>
            <a:r>
              <a:rPr lang="en-US" altLang="en-US" b="1" dirty="0">
                <a:latin typeface="Candara" panose="020E0502030303020204" pitchFamily="34" charset="0"/>
              </a:rPr>
              <a:t>!</a:t>
            </a:r>
            <a:endParaRPr lang="en-US" b="1" dirty="0">
              <a:latin typeface="Candara" panose="020E0502030303020204" pitchFamily="34" charset="0"/>
            </a:endParaRPr>
          </a:p>
        </p:txBody>
      </p:sp>
      <p:sp>
        <p:nvSpPr>
          <p:cNvPr id="4" name="Rectangle 3">
            <a:extLst>
              <a:ext uri="{FF2B5EF4-FFF2-40B4-BE49-F238E27FC236}">
                <a16:creationId xmlns:a16="http://schemas.microsoft.com/office/drawing/2014/main" id="{8AF88443-2C3F-45F5-95A8-28BE62269CA5}"/>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5F7D226-B2A6-4716-A5DD-C95878F0FA10}"/>
              </a:ext>
            </a:extLst>
          </p:cNvPr>
          <p:cNvSpPr txBox="1">
            <a:spLocks/>
          </p:cNvSpPr>
          <p:nvPr/>
        </p:nvSpPr>
        <p:spPr>
          <a:xfrm>
            <a:off x="556863" y="95259"/>
            <a:ext cx="113857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4. Get Comparative Data</a:t>
            </a:r>
          </a:p>
        </p:txBody>
      </p:sp>
    </p:spTree>
    <p:extLst>
      <p:ext uri="{BB962C8B-B14F-4D97-AF65-F5344CB8AC3E}">
        <p14:creationId xmlns:p14="http://schemas.microsoft.com/office/powerpoint/2010/main" val="362983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DCEC-5866-D24A-B1FD-50BF6032E19C}"/>
              </a:ext>
            </a:extLst>
          </p:cNvPr>
          <p:cNvSpPr>
            <a:spLocks noGrp="1"/>
          </p:cNvSpPr>
          <p:nvPr>
            <p:ph type="title"/>
          </p:nvPr>
        </p:nvSpPr>
        <p:spPr/>
        <p:txBody>
          <a:bodyPr/>
          <a:lstStyle/>
          <a:p>
            <a:r>
              <a:rPr lang="en-US" b="1" dirty="0">
                <a:solidFill>
                  <a:srgbClr val="870000"/>
                </a:solidFill>
              </a:rPr>
              <a:t>Type of Ratios</a:t>
            </a:r>
          </a:p>
        </p:txBody>
      </p:sp>
      <p:sp>
        <p:nvSpPr>
          <p:cNvPr id="3" name="Content Placeholder 2">
            <a:extLst>
              <a:ext uri="{FF2B5EF4-FFF2-40B4-BE49-F238E27FC236}">
                <a16:creationId xmlns:a16="http://schemas.microsoft.com/office/drawing/2014/main" id="{52815F76-8C5F-9B4A-9689-2FB057520667}"/>
              </a:ext>
            </a:extLst>
          </p:cNvPr>
          <p:cNvSpPr>
            <a:spLocks noGrp="1"/>
          </p:cNvSpPr>
          <p:nvPr>
            <p:ph idx="1"/>
          </p:nvPr>
        </p:nvSpPr>
        <p:spPr>
          <a:xfrm>
            <a:off x="838200" y="1602750"/>
            <a:ext cx="10957560" cy="4653387"/>
          </a:xfrm>
        </p:spPr>
        <p:txBody>
          <a:bodyPr>
            <a:normAutofit fontScale="92500" lnSpcReduction="20000"/>
          </a:bodyPr>
          <a:lstStyle/>
          <a:p>
            <a:pPr marL="0" indent="0">
              <a:lnSpc>
                <a:spcPct val="80000"/>
              </a:lnSpc>
              <a:buNone/>
            </a:pPr>
            <a:endParaRPr lang="en-US" altLang="en-US" dirty="0">
              <a:latin typeface="Candara" panose="020E0502030303020204" pitchFamily="34" charset="0"/>
            </a:endParaRPr>
          </a:p>
          <a:p>
            <a:pPr marL="514350" indent="-514350">
              <a:lnSpc>
                <a:spcPct val="80000"/>
              </a:lnSpc>
              <a:buFont typeface="+mj-lt"/>
              <a:buAutoNum type="arabicPeriod"/>
            </a:pPr>
            <a:r>
              <a:rPr lang="en-US" altLang="en-US" dirty="0">
                <a:latin typeface="Candara" panose="020E0502030303020204" pitchFamily="34" charset="0"/>
              </a:rPr>
              <a:t>Common Size Ratios</a:t>
            </a:r>
          </a:p>
          <a:p>
            <a:pPr marL="514350" indent="-514350">
              <a:lnSpc>
                <a:spcPct val="80000"/>
              </a:lnSpc>
              <a:buFont typeface="+mj-lt"/>
              <a:buAutoNum type="arabicPeriod"/>
            </a:pPr>
            <a:endParaRPr lang="en-US" altLang="en-US" dirty="0">
              <a:latin typeface="Candara" panose="020E0502030303020204" pitchFamily="34" charset="0"/>
            </a:endParaRPr>
          </a:p>
          <a:p>
            <a:pPr marL="514350" indent="-514350">
              <a:lnSpc>
                <a:spcPct val="80000"/>
              </a:lnSpc>
              <a:buFont typeface="+mj-lt"/>
              <a:buAutoNum type="arabicPeriod"/>
            </a:pPr>
            <a:r>
              <a:rPr lang="en-US" altLang="en-US" dirty="0">
                <a:latin typeface="Candara" panose="020E0502030303020204" pitchFamily="34" charset="0"/>
              </a:rPr>
              <a:t>Liquidity Ratios</a:t>
            </a:r>
          </a:p>
          <a:p>
            <a:pPr marL="514350" indent="-514350">
              <a:lnSpc>
                <a:spcPct val="80000"/>
              </a:lnSpc>
              <a:buFont typeface="+mj-lt"/>
              <a:buAutoNum type="arabicPeriod"/>
            </a:pPr>
            <a:endParaRPr lang="en-US" altLang="en-US" dirty="0">
              <a:latin typeface="Candara" panose="020E0502030303020204" pitchFamily="34" charset="0"/>
            </a:endParaRPr>
          </a:p>
          <a:p>
            <a:pPr marL="514350" indent="-514350">
              <a:lnSpc>
                <a:spcPct val="80000"/>
              </a:lnSpc>
              <a:buFont typeface="+mj-lt"/>
              <a:buAutoNum type="arabicPeriod"/>
            </a:pPr>
            <a:r>
              <a:rPr lang="en-US" altLang="en-US" dirty="0">
                <a:latin typeface="Candara" panose="020E0502030303020204" pitchFamily="34" charset="0"/>
              </a:rPr>
              <a:t>Asset Turnover or Efficiency Ratios</a:t>
            </a:r>
          </a:p>
          <a:p>
            <a:pPr marL="514350" indent="-514350">
              <a:lnSpc>
                <a:spcPct val="80000"/>
              </a:lnSpc>
              <a:buFont typeface="+mj-lt"/>
              <a:buAutoNum type="arabicPeriod"/>
            </a:pPr>
            <a:endParaRPr lang="en-US" altLang="en-US" dirty="0">
              <a:latin typeface="Candara" panose="020E0502030303020204" pitchFamily="34" charset="0"/>
            </a:endParaRPr>
          </a:p>
          <a:p>
            <a:pPr marL="514350" indent="-514350">
              <a:lnSpc>
                <a:spcPct val="80000"/>
              </a:lnSpc>
              <a:buFont typeface="+mj-lt"/>
              <a:buAutoNum type="arabicPeriod"/>
            </a:pPr>
            <a:r>
              <a:rPr lang="en-US" altLang="en-US" dirty="0">
                <a:latin typeface="Candara" panose="020E0502030303020204" pitchFamily="34" charset="0"/>
              </a:rPr>
              <a:t>Solvency Ratios</a:t>
            </a:r>
          </a:p>
          <a:p>
            <a:pPr marL="514350" indent="-514350">
              <a:lnSpc>
                <a:spcPct val="80000"/>
              </a:lnSpc>
              <a:buFont typeface="+mj-lt"/>
              <a:buAutoNum type="arabicPeriod"/>
            </a:pPr>
            <a:endParaRPr lang="en-US" altLang="en-US" dirty="0">
              <a:latin typeface="Candara" panose="020E0502030303020204" pitchFamily="34" charset="0"/>
            </a:endParaRPr>
          </a:p>
          <a:p>
            <a:pPr marL="514350" indent="-514350">
              <a:lnSpc>
                <a:spcPct val="80000"/>
              </a:lnSpc>
              <a:buFont typeface="+mj-lt"/>
              <a:buAutoNum type="arabicPeriod"/>
            </a:pPr>
            <a:r>
              <a:rPr lang="en-US" altLang="en-US" dirty="0">
                <a:latin typeface="Candara" panose="020E0502030303020204" pitchFamily="34" charset="0"/>
              </a:rPr>
              <a:t>Program Service Ratio</a:t>
            </a:r>
          </a:p>
          <a:p>
            <a:pPr marL="514350" indent="-514350">
              <a:lnSpc>
                <a:spcPct val="80000"/>
              </a:lnSpc>
              <a:buFont typeface="+mj-lt"/>
              <a:buAutoNum type="arabicPeriod"/>
            </a:pPr>
            <a:endParaRPr lang="en-US" altLang="en-US" dirty="0">
              <a:latin typeface="Candara" panose="020E0502030303020204" pitchFamily="34" charset="0"/>
            </a:endParaRPr>
          </a:p>
          <a:p>
            <a:pPr marL="514350" indent="-514350">
              <a:lnSpc>
                <a:spcPct val="80000"/>
              </a:lnSpc>
              <a:buFont typeface="+mj-lt"/>
              <a:buAutoNum type="arabicPeriod"/>
            </a:pPr>
            <a:r>
              <a:rPr lang="en-US" altLang="en-US" dirty="0">
                <a:latin typeface="Candara" panose="020E0502030303020204" pitchFamily="34" charset="0"/>
              </a:rPr>
              <a:t>Profitability Ratios</a:t>
            </a:r>
          </a:p>
        </p:txBody>
      </p:sp>
      <p:sp>
        <p:nvSpPr>
          <p:cNvPr id="4" name="Rectangle 3">
            <a:extLst>
              <a:ext uri="{FF2B5EF4-FFF2-40B4-BE49-F238E27FC236}">
                <a16:creationId xmlns:a16="http://schemas.microsoft.com/office/drawing/2014/main" id="{4470F2CE-B532-4007-B794-1180D2C51508}"/>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6CD238B-4E09-44F6-A638-EE9570B8752B}"/>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Type of Ratios</a:t>
            </a:r>
          </a:p>
        </p:txBody>
      </p:sp>
    </p:spTree>
    <p:extLst>
      <p:ext uri="{BB962C8B-B14F-4D97-AF65-F5344CB8AC3E}">
        <p14:creationId xmlns:p14="http://schemas.microsoft.com/office/powerpoint/2010/main" val="10846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003C-225B-C640-8FC0-3DEAA3AC36AA}"/>
              </a:ext>
            </a:extLst>
          </p:cNvPr>
          <p:cNvSpPr>
            <a:spLocks noGrp="1"/>
          </p:cNvSpPr>
          <p:nvPr>
            <p:ph type="title"/>
          </p:nvPr>
        </p:nvSpPr>
        <p:spPr/>
        <p:txBody>
          <a:bodyPr/>
          <a:lstStyle/>
          <a:p>
            <a:r>
              <a:rPr lang="en-US" b="1" dirty="0">
                <a:solidFill>
                  <a:srgbClr val="870000"/>
                </a:solidFill>
              </a:rPr>
              <a:t>Common Size Ratios</a:t>
            </a:r>
          </a:p>
        </p:txBody>
      </p:sp>
      <p:sp>
        <p:nvSpPr>
          <p:cNvPr id="3" name="Content Placeholder 2">
            <a:extLst>
              <a:ext uri="{FF2B5EF4-FFF2-40B4-BE49-F238E27FC236}">
                <a16:creationId xmlns:a16="http://schemas.microsoft.com/office/drawing/2014/main" id="{D5564DC5-B20F-1249-92CD-EF767C75F974}"/>
              </a:ext>
            </a:extLst>
          </p:cNvPr>
          <p:cNvSpPr>
            <a:spLocks noGrp="1"/>
          </p:cNvSpPr>
          <p:nvPr>
            <p:ph idx="1"/>
          </p:nvPr>
        </p:nvSpPr>
        <p:spPr>
          <a:xfrm>
            <a:off x="838200" y="1644114"/>
            <a:ext cx="10515600" cy="1687665"/>
          </a:xfrm>
        </p:spPr>
        <p:txBody>
          <a:bodyPr>
            <a:normAutofit fontScale="92500" lnSpcReduction="20000"/>
          </a:bodyPr>
          <a:lstStyle/>
          <a:p>
            <a:r>
              <a:rPr lang="en-US" dirty="0">
                <a:latin typeface="Candara" panose="020E0502030303020204" pitchFamily="34" charset="0"/>
              </a:rPr>
              <a:t>Compare all the numbers on a financial statement to one key number </a:t>
            </a:r>
          </a:p>
          <a:p>
            <a:r>
              <a:rPr lang="en-US" dirty="0">
                <a:latin typeface="Candara" panose="020E0502030303020204" pitchFamily="34" charset="0"/>
              </a:rPr>
              <a:t>Proportion / Relative Size </a:t>
            </a:r>
          </a:p>
          <a:p>
            <a:endParaRPr lang="en-US" dirty="0">
              <a:latin typeface="Candara" panose="020E0502030303020204" pitchFamily="34" charset="0"/>
            </a:endParaRPr>
          </a:p>
          <a:p>
            <a:pPr marL="0" indent="0">
              <a:buNone/>
            </a:pPr>
            <a:r>
              <a:rPr lang="en-US" b="1" dirty="0">
                <a:latin typeface="Candara" panose="020E0502030303020204" pitchFamily="34" charset="0"/>
              </a:rPr>
              <a:t>Example:</a:t>
            </a:r>
          </a:p>
        </p:txBody>
      </p:sp>
      <p:graphicFrame>
        <p:nvGraphicFramePr>
          <p:cNvPr id="7" name="Table 6">
            <a:extLst>
              <a:ext uri="{FF2B5EF4-FFF2-40B4-BE49-F238E27FC236}">
                <a16:creationId xmlns:a16="http://schemas.microsoft.com/office/drawing/2014/main" id="{0EE9ACFB-279B-954A-AD6B-0581593E427D}"/>
              </a:ext>
            </a:extLst>
          </p:cNvPr>
          <p:cNvGraphicFramePr>
            <a:graphicFrameLocks noGrp="1"/>
          </p:cNvGraphicFramePr>
          <p:nvPr>
            <p:extLst>
              <p:ext uri="{D42A27DB-BD31-4B8C-83A1-F6EECF244321}">
                <p14:modId xmlns:p14="http://schemas.microsoft.com/office/powerpoint/2010/main" val="239551080"/>
              </p:ext>
            </p:extLst>
          </p:nvPr>
        </p:nvGraphicFramePr>
        <p:xfrm>
          <a:off x="1771446" y="3359745"/>
          <a:ext cx="8127999" cy="187960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3118189950"/>
                    </a:ext>
                  </a:extLst>
                </a:gridCol>
                <a:gridCol w="2709333">
                  <a:extLst>
                    <a:ext uri="{9D8B030D-6E8A-4147-A177-3AD203B41FA5}">
                      <a16:colId xmlns:a16="http://schemas.microsoft.com/office/drawing/2014/main" val="3531042869"/>
                    </a:ext>
                  </a:extLst>
                </a:gridCol>
                <a:gridCol w="2709333">
                  <a:extLst>
                    <a:ext uri="{9D8B030D-6E8A-4147-A177-3AD203B41FA5}">
                      <a16:colId xmlns:a16="http://schemas.microsoft.com/office/drawing/2014/main" val="3487772181"/>
                    </a:ext>
                  </a:extLst>
                </a:gridCol>
              </a:tblGrid>
              <a:tr h="370840">
                <a:tc>
                  <a:txBody>
                    <a:bodyPr/>
                    <a:lstStyle/>
                    <a:p>
                      <a:endParaRPr lang="en-US" dirty="0">
                        <a:latin typeface="Candara" panose="020E0502030303020204" pitchFamily="34" charset="0"/>
                      </a:endParaRPr>
                    </a:p>
                  </a:txBody>
                  <a:tcPr/>
                </a:tc>
                <a:tc>
                  <a:txBody>
                    <a:bodyPr/>
                    <a:lstStyle/>
                    <a:p>
                      <a:r>
                        <a:rPr lang="en-US" dirty="0">
                          <a:latin typeface="Candara" panose="020E0502030303020204" pitchFamily="34" charset="0"/>
                        </a:rPr>
                        <a:t>Organization 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Organization B</a:t>
                      </a:r>
                    </a:p>
                  </a:txBody>
                  <a:tcPr/>
                </a:tc>
                <a:extLst>
                  <a:ext uri="{0D108BD9-81ED-4DB2-BD59-A6C34878D82A}">
                    <a16:rowId xmlns:a16="http://schemas.microsoft.com/office/drawing/2014/main" val="887935139"/>
                  </a:ext>
                </a:extLst>
              </a:tr>
              <a:tr h="370840">
                <a:tc>
                  <a:txBody>
                    <a:bodyPr/>
                    <a:lstStyle/>
                    <a:p>
                      <a:r>
                        <a:rPr lang="en-US" sz="2000" dirty="0">
                          <a:latin typeface="Candara" panose="020E0502030303020204" pitchFamily="34" charset="0"/>
                        </a:rPr>
                        <a:t>Cash</a:t>
                      </a:r>
                    </a:p>
                  </a:txBody>
                  <a:tcPr/>
                </a:tc>
                <a:tc>
                  <a:txBody>
                    <a:bodyPr/>
                    <a:lstStyle/>
                    <a:p>
                      <a:r>
                        <a:rPr lang="en-US" sz="2000" dirty="0">
                          <a:latin typeface="Candara" panose="020E0502030303020204" pitchFamily="34" charset="0"/>
                        </a:rPr>
                        <a:t>$10,000</a:t>
                      </a:r>
                    </a:p>
                  </a:txBody>
                  <a:tcPr/>
                </a:tc>
                <a:tc>
                  <a:txBody>
                    <a:bodyPr/>
                    <a:lstStyle/>
                    <a:p>
                      <a:r>
                        <a:rPr lang="en-US" sz="2000" dirty="0">
                          <a:latin typeface="Candara" panose="020E0502030303020204" pitchFamily="34" charset="0"/>
                        </a:rPr>
                        <a:t>$100,000</a:t>
                      </a:r>
                    </a:p>
                  </a:txBody>
                  <a:tcPr/>
                </a:tc>
                <a:extLst>
                  <a:ext uri="{0D108BD9-81ED-4DB2-BD59-A6C34878D82A}">
                    <a16:rowId xmlns:a16="http://schemas.microsoft.com/office/drawing/2014/main" val="3057562778"/>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29817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748478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46026402"/>
                  </a:ext>
                </a:extLst>
              </a:tr>
            </a:tbl>
          </a:graphicData>
        </a:graphic>
      </p:graphicFrame>
      <p:sp>
        <p:nvSpPr>
          <p:cNvPr id="8" name="TextBox 7">
            <a:extLst>
              <a:ext uri="{FF2B5EF4-FFF2-40B4-BE49-F238E27FC236}">
                <a16:creationId xmlns:a16="http://schemas.microsoft.com/office/drawing/2014/main" id="{C685C84A-6036-6E43-9C18-F717D8499AFF}"/>
              </a:ext>
            </a:extLst>
          </p:cNvPr>
          <p:cNvSpPr txBox="1"/>
          <p:nvPr/>
        </p:nvSpPr>
        <p:spPr>
          <a:xfrm>
            <a:off x="4489247" y="4118382"/>
            <a:ext cx="1828800" cy="400110"/>
          </a:xfrm>
          <a:prstGeom prst="rect">
            <a:avLst/>
          </a:prstGeom>
          <a:noFill/>
        </p:spPr>
        <p:txBody>
          <a:bodyPr wrap="square" rtlCol="0">
            <a:spAutoFit/>
          </a:bodyPr>
          <a:lstStyle/>
          <a:p>
            <a:r>
              <a:rPr lang="en-US" sz="2000" dirty="0">
                <a:latin typeface="Candara" panose="020E0502030303020204" pitchFamily="34" charset="0"/>
              </a:rPr>
              <a:t>$50,000</a:t>
            </a:r>
          </a:p>
        </p:txBody>
      </p:sp>
      <p:sp>
        <p:nvSpPr>
          <p:cNvPr id="9" name="TextBox 8">
            <a:extLst>
              <a:ext uri="{FF2B5EF4-FFF2-40B4-BE49-F238E27FC236}">
                <a16:creationId xmlns:a16="http://schemas.microsoft.com/office/drawing/2014/main" id="{AB627FF1-3390-B14D-A9FE-25D12628888F}"/>
              </a:ext>
            </a:extLst>
          </p:cNvPr>
          <p:cNvSpPr txBox="1"/>
          <p:nvPr/>
        </p:nvSpPr>
        <p:spPr>
          <a:xfrm>
            <a:off x="7194346" y="4102933"/>
            <a:ext cx="1828800" cy="400110"/>
          </a:xfrm>
          <a:prstGeom prst="rect">
            <a:avLst/>
          </a:prstGeom>
          <a:noFill/>
        </p:spPr>
        <p:txBody>
          <a:bodyPr wrap="square" rtlCol="0">
            <a:spAutoFit/>
          </a:bodyPr>
          <a:lstStyle/>
          <a:p>
            <a:r>
              <a:rPr lang="en-US" sz="2000" dirty="0">
                <a:latin typeface="Candara" panose="020E0502030303020204" pitchFamily="34" charset="0"/>
              </a:rPr>
              <a:t>$10,000,000</a:t>
            </a:r>
          </a:p>
        </p:txBody>
      </p:sp>
      <p:sp>
        <p:nvSpPr>
          <p:cNvPr id="10" name="TextBox 9">
            <a:extLst>
              <a:ext uri="{FF2B5EF4-FFF2-40B4-BE49-F238E27FC236}">
                <a16:creationId xmlns:a16="http://schemas.microsoft.com/office/drawing/2014/main" id="{197A7D3F-FF54-8247-9956-F7CE73A8C2EF}"/>
              </a:ext>
            </a:extLst>
          </p:cNvPr>
          <p:cNvSpPr txBox="1"/>
          <p:nvPr/>
        </p:nvSpPr>
        <p:spPr>
          <a:xfrm>
            <a:off x="1771446" y="4102933"/>
            <a:ext cx="1828800" cy="400110"/>
          </a:xfrm>
          <a:prstGeom prst="rect">
            <a:avLst/>
          </a:prstGeom>
          <a:noFill/>
        </p:spPr>
        <p:txBody>
          <a:bodyPr wrap="square" rtlCol="0">
            <a:spAutoFit/>
          </a:bodyPr>
          <a:lstStyle/>
          <a:p>
            <a:r>
              <a:rPr lang="en-US" sz="2000" dirty="0">
                <a:latin typeface="Candara" panose="020E0502030303020204" pitchFamily="34" charset="0"/>
              </a:rPr>
              <a:t>Total Assets</a:t>
            </a:r>
          </a:p>
        </p:txBody>
      </p:sp>
      <p:sp>
        <p:nvSpPr>
          <p:cNvPr id="11" name="TextBox 10">
            <a:extLst>
              <a:ext uri="{FF2B5EF4-FFF2-40B4-BE49-F238E27FC236}">
                <a16:creationId xmlns:a16="http://schemas.microsoft.com/office/drawing/2014/main" id="{5F42CA5E-5FBE-CF40-BE81-DEEE029253F1}"/>
              </a:ext>
            </a:extLst>
          </p:cNvPr>
          <p:cNvSpPr txBox="1"/>
          <p:nvPr/>
        </p:nvSpPr>
        <p:spPr>
          <a:xfrm>
            <a:off x="1771446" y="4844613"/>
            <a:ext cx="2431844" cy="400110"/>
          </a:xfrm>
          <a:prstGeom prst="rect">
            <a:avLst/>
          </a:prstGeom>
          <a:noFill/>
        </p:spPr>
        <p:txBody>
          <a:bodyPr wrap="square" rtlCol="0">
            <a:spAutoFit/>
          </a:bodyPr>
          <a:lstStyle/>
          <a:p>
            <a:r>
              <a:rPr lang="en-US" sz="2000" dirty="0">
                <a:latin typeface="Candara" panose="020E0502030303020204" pitchFamily="34" charset="0"/>
              </a:rPr>
              <a:t>Cash /Total Assets</a:t>
            </a:r>
          </a:p>
        </p:txBody>
      </p:sp>
      <p:sp>
        <p:nvSpPr>
          <p:cNvPr id="12" name="TextBox 11">
            <a:extLst>
              <a:ext uri="{FF2B5EF4-FFF2-40B4-BE49-F238E27FC236}">
                <a16:creationId xmlns:a16="http://schemas.microsoft.com/office/drawing/2014/main" id="{7D328F45-0E69-2841-A356-9C1A48B7A00E}"/>
              </a:ext>
            </a:extLst>
          </p:cNvPr>
          <p:cNvSpPr txBox="1"/>
          <p:nvPr/>
        </p:nvSpPr>
        <p:spPr>
          <a:xfrm>
            <a:off x="4489247" y="4844613"/>
            <a:ext cx="1828800" cy="400110"/>
          </a:xfrm>
          <a:prstGeom prst="rect">
            <a:avLst/>
          </a:prstGeom>
          <a:noFill/>
        </p:spPr>
        <p:txBody>
          <a:bodyPr wrap="square" rtlCol="0">
            <a:spAutoFit/>
          </a:bodyPr>
          <a:lstStyle/>
          <a:p>
            <a:r>
              <a:rPr lang="en-US" sz="2000" dirty="0">
                <a:latin typeface="Candara" panose="020E0502030303020204" pitchFamily="34" charset="0"/>
              </a:rPr>
              <a:t>20%</a:t>
            </a:r>
          </a:p>
        </p:txBody>
      </p:sp>
      <p:sp>
        <p:nvSpPr>
          <p:cNvPr id="13" name="TextBox 12">
            <a:extLst>
              <a:ext uri="{FF2B5EF4-FFF2-40B4-BE49-F238E27FC236}">
                <a16:creationId xmlns:a16="http://schemas.microsoft.com/office/drawing/2014/main" id="{B011A85B-E834-A04C-BD66-B91EB935E1DA}"/>
              </a:ext>
            </a:extLst>
          </p:cNvPr>
          <p:cNvSpPr txBox="1"/>
          <p:nvPr/>
        </p:nvSpPr>
        <p:spPr>
          <a:xfrm>
            <a:off x="7207048" y="4831022"/>
            <a:ext cx="1828800" cy="400110"/>
          </a:xfrm>
          <a:prstGeom prst="rect">
            <a:avLst/>
          </a:prstGeom>
          <a:noFill/>
        </p:spPr>
        <p:txBody>
          <a:bodyPr wrap="square" rtlCol="0">
            <a:spAutoFit/>
          </a:bodyPr>
          <a:lstStyle/>
          <a:p>
            <a:r>
              <a:rPr lang="en-US" sz="2000" dirty="0">
                <a:latin typeface="Candara" panose="020E0502030303020204" pitchFamily="34" charset="0"/>
              </a:rPr>
              <a:t>1%</a:t>
            </a:r>
          </a:p>
        </p:txBody>
      </p:sp>
      <p:sp>
        <p:nvSpPr>
          <p:cNvPr id="14" name="Rectangle 13">
            <a:extLst>
              <a:ext uri="{FF2B5EF4-FFF2-40B4-BE49-F238E27FC236}">
                <a16:creationId xmlns:a16="http://schemas.microsoft.com/office/drawing/2014/main" id="{559527B6-D459-436A-8A9E-48F2D96FCA9D}"/>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24CEAA5B-5BE9-443F-AB63-268C332A0E41}"/>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Common Size Ratios</a:t>
            </a:r>
          </a:p>
        </p:txBody>
      </p:sp>
      <p:sp>
        <p:nvSpPr>
          <p:cNvPr id="6" name="Content Placeholder 2">
            <a:extLst>
              <a:ext uri="{FF2B5EF4-FFF2-40B4-BE49-F238E27FC236}">
                <a16:creationId xmlns:a16="http://schemas.microsoft.com/office/drawing/2014/main" id="{1062CACC-B2F7-F512-67D9-65CB7325DB1B}"/>
              </a:ext>
            </a:extLst>
          </p:cNvPr>
          <p:cNvSpPr txBox="1">
            <a:spLocks/>
          </p:cNvSpPr>
          <p:nvPr/>
        </p:nvSpPr>
        <p:spPr>
          <a:xfrm>
            <a:off x="990600" y="5570489"/>
            <a:ext cx="10462260" cy="8897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ndara" panose="020E0502030303020204" pitchFamily="34" charset="0"/>
              </a:rPr>
              <a:t>What does the common size cash ratio mean? </a:t>
            </a:r>
          </a:p>
          <a:p>
            <a:r>
              <a:rPr lang="en-US" dirty="0">
                <a:latin typeface="Candara" panose="020E0502030303020204" pitchFamily="34" charset="0"/>
              </a:rPr>
              <a:t>Should common sized cash ratio be high or low?</a:t>
            </a:r>
          </a:p>
        </p:txBody>
      </p:sp>
    </p:spTree>
    <p:extLst>
      <p:ext uri="{BB962C8B-B14F-4D97-AF65-F5344CB8AC3E}">
        <p14:creationId xmlns:p14="http://schemas.microsoft.com/office/powerpoint/2010/main" val="27983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64DE4C-C32E-924D-8FFB-C8BDAD8EBB5F}"/>
              </a:ext>
            </a:extLst>
          </p:cNvPr>
          <p:cNvPicPr>
            <a:picLocks noChangeAspect="1"/>
          </p:cNvPicPr>
          <p:nvPr/>
        </p:nvPicPr>
        <p:blipFill>
          <a:blip r:embed="rId3"/>
          <a:stretch>
            <a:fillRect/>
          </a:stretch>
        </p:blipFill>
        <p:spPr>
          <a:xfrm>
            <a:off x="2159000" y="0"/>
            <a:ext cx="7874000" cy="6858000"/>
          </a:xfrm>
          <a:prstGeom prst="rect">
            <a:avLst/>
          </a:prstGeom>
        </p:spPr>
      </p:pic>
      <p:cxnSp>
        <p:nvCxnSpPr>
          <p:cNvPr id="6" name="Straight Connector 5">
            <a:extLst>
              <a:ext uri="{FF2B5EF4-FFF2-40B4-BE49-F238E27FC236}">
                <a16:creationId xmlns:a16="http://schemas.microsoft.com/office/drawing/2014/main" id="{A38F653B-A27D-E741-84F6-A555032EB1CA}"/>
              </a:ext>
            </a:extLst>
          </p:cNvPr>
          <p:cNvCxnSpPr>
            <a:cxnSpLocks/>
          </p:cNvCxnSpPr>
          <p:nvPr/>
        </p:nvCxnSpPr>
        <p:spPr>
          <a:xfrm>
            <a:off x="2315497" y="1489587"/>
            <a:ext cx="666627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805E593-4197-FA48-98FB-3DA158C73B75}"/>
              </a:ext>
            </a:extLst>
          </p:cNvPr>
          <p:cNvSpPr/>
          <p:nvPr/>
        </p:nvSpPr>
        <p:spPr>
          <a:xfrm>
            <a:off x="8903236" y="70948"/>
            <a:ext cx="1103587" cy="67161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6DB4BF-93DC-7947-B292-678BDF365919}"/>
              </a:ext>
            </a:extLst>
          </p:cNvPr>
          <p:cNvSpPr txBox="1"/>
          <p:nvPr/>
        </p:nvSpPr>
        <p:spPr>
          <a:xfrm>
            <a:off x="7447554" y="20657"/>
            <a:ext cx="2007475" cy="276999"/>
          </a:xfrm>
          <a:prstGeom prst="rect">
            <a:avLst/>
          </a:prstGeom>
          <a:solidFill>
            <a:schemeClr val="bg1"/>
          </a:solidFill>
          <a:ln>
            <a:solidFill>
              <a:schemeClr val="bg1"/>
            </a:solidFill>
          </a:ln>
        </p:spPr>
        <p:txBody>
          <a:bodyPr wrap="square" rtlCol="0">
            <a:spAutoFit/>
          </a:bodyPr>
          <a:lstStyle/>
          <a:p>
            <a:r>
              <a:rPr lang="en-US" sz="1200" b="1" dirty="0"/>
              <a:t>Common Size Ratios</a:t>
            </a:r>
          </a:p>
        </p:txBody>
      </p:sp>
    </p:spTree>
    <p:extLst>
      <p:ext uri="{BB962C8B-B14F-4D97-AF65-F5344CB8AC3E}">
        <p14:creationId xmlns:p14="http://schemas.microsoft.com/office/powerpoint/2010/main" val="271904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64DE4C-C32E-924D-8FFB-C8BDAD8EBB5F}"/>
              </a:ext>
            </a:extLst>
          </p:cNvPr>
          <p:cNvPicPr>
            <a:picLocks noChangeAspect="1"/>
          </p:cNvPicPr>
          <p:nvPr/>
        </p:nvPicPr>
        <p:blipFill rotWithShape="1">
          <a:blip r:embed="rId3"/>
          <a:srcRect r="4383"/>
          <a:stretch/>
        </p:blipFill>
        <p:spPr>
          <a:xfrm>
            <a:off x="351220" y="0"/>
            <a:ext cx="7528909" cy="6858000"/>
          </a:xfrm>
          <a:prstGeom prst="rect">
            <a:avLst/>
          </a:prstGeom>
        </p:spPr>
      </p:pic>
      <p:cxnSp>
        <p:nvCxnSpPr>
          <p:cNvPr id="6" name="Straight Connector 5">
            <a:extLst>
              <a:ext uri="{FF2B5EF4-FFF2-40B4-BE49-F238E27FC236}">
                <a16:creationId xmlns:a16="http://schemas.microsoft.com/office/drawing/2014/main" id="{A38F653B-A27D-E741-84F6-A555032EB1CA}"/>
              </a:ext>
            </a:extLst>
          </p:cNvPr>
          <p:cNvCxnSpPr>
            <a:cxnSpLocks/>
          </p:cNvCxnSpPr>
          <p:nvPr/>
        </p:nvCxnSpPr>
        <p:spPr>
          <a:xfrm>
            <a:off x="507717" y="1500097"/>
            <a:ext cx="734351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6B2419A-C37F-6548-BC66-2FCA995D5879}"/>
              </a:ext>
            </a:extLst>
          </p:cNvPr>
          <p:cNvSpPr txBox="1"/>
          <p:nvPr/>
        </p:nvSpPr>
        <p:spPr>
          <a:xfrm>
            <a:off x="10815145" y="3205655"/>
            <a:ext cx="672662" cy="693683"/>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248EE7BB-F8D9-8749-8600-64BD4A35E3EF}"/>
              </a:ext>
            </a:extLst>
          </p:cNvPr>
          <p:cNvSpPr txBox="1"/>
          <p:nvPr/>
        </p:nvSpPr>
        <p:spPr>
          <a:xfrm>
            <a:off x="5502843" y="88126"/>
            <a:ext cx="1486537" cy="276999"/>
          </a:xfrm>
          <a:prstGeom prst="rect">
            <a:avLst/>
          </a:prstGeom>
          <a:solidFill>
            <a:schemeClr val="bg1"/>
          </a:solidFill>
          <a:ln>
            <a:solidFill>
              <a:schemeClr val="bg1"/>
            </a:solidFill>
          </a:ln>
        </p:spPr>
        <p:txBody>
          <a:bodyPr wrap="square" rtlCol="0">
            <a:spAutoFit/>
          </a:bodyPr>
          <a:lstStyle/>
          <a:p>
            <a:r>
              <a:rPr lang="en-US" sz="1200" b="1" dirty="0"/>
              <a:t>Common Size Ratios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71F26F6-12A5-F244-94F5-18ECC91F865A}"/>
                  </a:ext>
                </a:extLst>
              </p:cNvPr>
              <p:cNvSpPr txBox="1"/>
              <p:nvPr/>
            </p:nvSpPr>
            <p:spPr>
              <a:xfrm>
                <a:off x="8334702" y="467529"/>
                <a:ext cx="2186151" cy="6656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𝑓</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𝑖</m:t>
                                  </m:r>
                                </m:sub>
                              </m:sSub>
                            </m:num>
                            <m:den>
                              <m:sSub>
                                <m:sSubPr>
                                  <m:ctrlPr>
                                    <a:rPr lang="en-US" i="1">
                                      <a:latin typeface="Cambria Math" panose="02040503050406030204" pitchFamily="18" charset="0"/>
                                    </a:rPr>
                                  </m:ctrlPr>
                                </m:sSubPr>
                                <m:e>
                                  <m:r>
                                    <a:rPr lang="es-ES" i="1">
                                      <a:latin typeface="Cambria Math" panose="02040503050406030204" pitchFamily="18" charset="0"/>
                                    </a:rPr>
                                    <m:t>𝑉</m:t>
                                  </m:r>
                                </m:e>
                                <m:sub>
                                  <m:r>
                                    <a:rPr lang="es-ES" i="1">
                                      <a:latin typeface="Cambria Math" panose="02040503050406030204" pitchFamily="18" charset="0"/>
                                    </a:rPr>
                                    <m:t>𝑖</m:t>
                                  </m:r>
                                </m:sub>
                              </m:sSub>
                            </m:den>
                          </m:f>
                        </m:e>
                      </m:d>
                      <m:r>
                        <a:rPr lang="es-ES" b="0" i="1" smtClean="0">
                          <a:latin typeface="Cambria Math" panose="02040503050406030204" pitchFamily="18" charset="0"/>
                        </a:rPr>
                        <m:t>∗100</m:t>
                      </m:r>
                    </m:oMath>
                  </m:oMathPara>
                </a14:m>
                <a:endParaRPr lang="en-US" dirty="0"/>
              </a:p>
            </p:txBody>
          </p:sp>
        </mc:Choice>
        <mc:Fallback xmlns="">
          <p:sp>
            <p:nvSpPr>
              <p:cNvPr id="9" name="TextBox 8">
                <a:extLst>
                  <a:ext uri="{FF2B5EF4-FFF2-40B4-BE49-F238E27FC236}">
                    <a16:creationId xmlns:a16="http://schemas.microsoft.com/office/drawing/2014/main" id="{F71F26F6-12A5-F244-94F5-18ECC91F865A}"/>
                  </a:ext>
                </a:extLst>
              </p:cNvPr>
              <p:cNvSpPr txBox="1">
                <a:spLocks noRot="1" noChangeAspect="1" noMove="1" noResize="1" noEditPoints="1" noAdjustHandles="1" noChangeArrowheads="1" noChangeShapeType="1" noTextEdit="1"/>
              </p:cNvSpPr>
              <p:nvPr/>
            </p:nvSpPr>
            <p:spPr>
              <a:xfrm>
                <a:off x="8334702" y="467529"/>
                <a:ext cx="2186151" cy="665631"/>
              </a:xfrm>
              <a:prstGeom prst="rect">
                <a:avLst/>
              </a:prstGeom>
              <a:blipFill>
                <a:blip r:embed="rId4"/>
                <a:stretch>
                  <a:fillRect/>
                </a:stretch>
              </a:blipFill>
            </p:spPr>
            <p:txBody>
              <a:bodyPr/>
              <a:lstStyle/>
              <a:p>
                <a:r>
                  <a:rPr lang="en-US">
                    <a:noFill/>
                  </a:rPr>
                  <a:t> </a:t>
                </a:r>
              </a:p>
            </p:txBody>
          </p:sp>
        </mc:Fallback>
      </mc:AlternateContent>
      <p:sp>
        <p:nvSpPr>
          <p:cNvPr id="13" name="Left Arrow 12">
            <a:extLst>
              <a:ext uri="{FF2B5EF4-FFF2-40B4-BE49-F238E27FC236}">
                <a16:creationId xmlns:a16="http://schemas.microsoft.com/office/drawing/2014/main" id="{7855AAB1-96CB-0D42-BC3E-5241D0E2B793}"/>
              </a:ext>
            </a:extLst>
          </p:cNvPr>
          <p:cNvSpPr/>
          <p:nvPr/>
        </p:nvSpPr>
        <p:spPr>
          <a:xfrm>
            <a:off x="8014136" y="2543503"/>
            <a:ext cx="641131" cy="115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a:extLst>
              <a:ext uri="{FF2B5EF4-FFF2-40B4-BE49-F238E27FC236}">
                <a16:creationId xmlns:a16="http://schemas.microsoft.com/office/drawing/2014/main" id="{5DD089F1-7ABF-EB46-BAB6-8BF0F1F5CBAE}"/>
              </a:ext>
            </a:extLst>
          </p:cNvPr>
          <p:cNvSpPr/>
          <p:nvPr/>
        </p:nvSpPr>
        <p:spPr>
          <a:xfrm>
            <a:off x="7954139" y="4083270"/>
            <a:ext cx="641131" cy="115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3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EA01-2347-B540-9E4E-88D7565E887F}"/>
              </a:ext>
            </a:extLst>
          </p:cNvPr>
          <p:cNvSpPr>
            <a:spLocks noGrp="1"/>
          </p:cNvSpPr>
          <p:nvPr>
            <p:ph type="title"/>
          </p:nvPr>
        </p:nvSpPr>
        <p:spPr/>
        <p:txBody>
          <a:bodyPr/>
          <a:lstStyle/>
          <a:p>
            <a:r>
              <a:rPr lang="en-US" b="1" dirty="0">
                <a:solidFill>
                  <a:srgbClr val="870000"/>
                </a:solidFill>
              </a:rPr>
              <a:t>Liquidity Ratios</a:t>
            </a:r>
          </a:p>
        </p:txBody>
      </p:sp>
      <p:sp>
        <p:nvSpPr>
          <p:cNvPr id="3" name="Content Placeholder 2">
            <a:extLst>
              <a:ext uri="{FF2B5EF4-FFF2-40B4-BE49-F238E27FC236}">
                <a16:creationId xmlns:a16="http://schemas.microsoft.com/office/drawing/2014/main" id="{2AEB8969-2899-6543-8D1A-D1DAC5CC44B2}"/>
              </a:ext>
            </a:extLst>
          </p:cNvPr>
          <p:cNvSpPr>
            <a:spLocks noGrp="1"/>
          </p:cNvSpPr>
          <p:nvPr>
            <p:ph idx="1"/>
          </p:nvPr>
        </p:nvSpPr>
        <p:spPr>
          <a:xfrm>
            <a:off x="838200" y="1486411"/>
            <a:ext cx="10515600" cy="1251909"/>
          </a:xfrm>
        </p:spPr>
        <p:txBody>
          <a:bodyPr>
            <a:normAutofit fontScale="92500" lnSpcReduction="10000"/>
          </a:bodyPr>
          <a:lstStyle/>
          <a:p>
            <a:r>
              <a:rPr lang="en-US" dirty="0">
                <a:latin typeface="Candara" panose="020E0502030303020204" pitchFamily="34" charset="0"/>
              </a:rPr>
              <a:t>Focus on whether an organization has enough cash and liquid resources to meet near-term obligations</a:t>
            </a:r>
          </a:p>
          <a:p>
            <a:r>
              <a:rPr lang="en-US" dirty="0">
                <a:latin typeface="Candara" panose="020E0502030303020204" pitchFamily="34" charset="0"/>
              </a:rPr>
              <a:t>Can we meet our current obligations when they are due?</a:t>
            </a:r>
          </a:p>
          <a:p>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3617C47-024C-BD4B-80F1-173828BB79D6}"/>
                  </a:ext>
                </a:extLst>
              </p:cNvPr>
              <p:cNvSpPr txBox="1"/>
              <p:nvPr/>
            </p:nvSpPr>
            <p:spPr>
              <a:xfrm>
                <a:off x="1392024" y="2877785"/>
                <a:ext cx="3590214" cy="56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𝐴𝑠𝑠𝑒𝑡𝑠</m:t>
                          </m:r>
                        </m:num>
                        <m:den>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𝐿𝑖𝑎𝑏𝑖𝑙𝑖𝑡𝑦</m:t>
                          </m:r>
                        </m:den>
                      </m:f>
                    </m:oMath>
                  </m:oMathPara>
                </a14:m>
                <a:endParaRPr lang="en-US" dirty="0">
                  <a:latin typeface="Candara" panose="020E0502030303020204" pitchFamily="34" charset="0"/>
                </a:endParaRPr>
              </a:p>
            </p:txBody>
          </p:sp>
        </mc:Choice>
        <mc:Fallback xmlns="">
          <p:sp>
            <p:nvSpPr>
              <p:cNvPr id="5" name="TextBox 4">
                <a:extLst>
                  <a:ext uri="{FF2B5EF4-FFF2-40B4-BE49-F238E27FC236}">
                    <a16:creationId xmlns:a16="http://schemas.microsoft.com/office/drawing/2014/main" id="{C3617C47-024C-BD4B-80F1-173828BB79D6}"/>
                  </a:ext>
                </a:extLst>
              </p:cNvPr>
              <p:cNvSpPr txBox="1">
                <a:spLocks noRot="1" noChangeAspect="1" noMove="1" noResize="1" noEditPoints="1" noAdjustHandles="1" noChangeArrowheads="1" noChangeShapeType="1" noTextEdit="1"/>
              </p:cNvSpPr>
              <p:nvPr/>
            </p:nvSpPr>
            <p:spPr>
              <a:xfrm>
                <a:off x="1392024" y="2877785"/>
                <a:ext cx="3590214" cy="5677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5EEA686-4408-AC4D-95F7-BE31EE3FA6C4}"/>
                  </a:ext>
                </a:extLst>
              </p:cNvPr>
              <p:cNvSpPr txBox="1"/>
              <p:nvPr/>
            </p:nvSpPr>
            <p:spPr>
              <a:xfrm>
                <a:off x="1408435" y="4666425"/>
                <a:ext cx="4687565" cy="573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𝐶𝑎𝑠h</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𝐶𝑎𝑠h</m:t>
                          </m:r>
                          <m:r>
                            <a:rPr lang="es-ES" b="0" i="1" smtClean="0">
                              <a:latin typeface="Cambria Math" panose="02040503050406030204" pitchFamily="18" charset="0"/>
                            </a:rPr>
                            <m:t>+</m:t>
                          </m:r>
                          <m:r>
                            <a:rPr lang="es-ES" b="0" i="1" smtClean="0">
                              <a:latin typeface="Cambria Math" panose="02040503050406030204" pitchFamily="18" charset="0"/>
                            </a:rPr>
                            <m:t>𝑀𝑎𝑟𝑘𝑒𝑡𝑒𝑎𝑏𝑙𝑒</m:t>
                          </m:r>
                          <m:r>
                            <a:rPr lang="es-ES" b="0" i="1" smtClean="0">
                              <a:latin typeface="Cambria Math" panose="02040503050406030204" pitchFamily="18" charset="0"/>
                            </a:rPr>
                            <m:t> </m:t>
                          </m:r>
                          <m:r>
                            <a:rPr lang="es-ES" b="0" i="1" smtClean="0">
                              <a:latin typeface="Cambria Math" panose="02040503050406030204" pitchFamily="18" charset="0"/>
                            </a:rPr>
                            <m:t>𝑆𝑒𝑐𝑢𝑟𝑖𝑡𝑖𝑒𝑠</m:t>
                          </m:r>
                        </m:num>
                        <m:den>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𝐿𝑖𝑎𝑏𝑖𝑙𝑖𝑡𝑦</m:t>
                          </m:r>
                        </m:den>
                      </m:f>
                    </m:oMath>
                  </m:oMathPara>
                </a14:m>
                <a:endParaRPr lang="en-US" dirty="0">
                  <a:latin typeface="Candara" panose="020E0502030303020204" pitchFamily="34" charset="0"/>
                </a:endParaRPr>
              </a:p>
            </p:txBody>
          </p:sp>
        </mc:Choice>
        <mc:Fallback xmlns="">
          <p:sp>
            <p:nvSpPr>
              <p:cNvPr id="6" name="TextBox 5">
                <a:extLst>
                  <a:ext uri="{FF2B5EF4-FFF2-40B4-BE49-F238E27FC236}">
                    <a16:creationId xmlns:a16="http://schemas.microsoft.com/office/drawing/2014/main" id="{A5EEA686-4408-AC4D-95F7-BE31EE3FA6C4}"/>
                  </a:ext>
                </a:extLst>
              </p:cNvPr>
              <p:cNvSpPr txBox="1">
                <a:spLocks noRot="1" noChangeAspect="1" noMove="1" noResize="1" noEditPoints="1" noAdjustHandles="1" noChangeArrowheads="1" noChangeShapeType="1" noTextEdit="1"/>
              </p:cNvSpPr>
              <p:nvPr/>
            </p:nvSpPr>
            <p:spPr>
              <a:xfrm>
                <a:off x="1408435" y="4666425"/>
                <a:ext cx="4687565" cy="57323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9D5DB0F-DC2B-F54C-BDDA-962907B180F1}"/>
                  </a:ext>
                </a:extLst>
              </p:cNvPr>
              <p:cNvSpPr txBox="1"/>
              <p:nvPr/>
            </p:nvSpPr>
            <p:spPr>
              <a:xfrm>
                <a:off x="1392024" y="3756545"/>
                <a:ext cx="6290055" cy="573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𝑄𝑢𝑖𝑐𝑘</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𝐶𝑎𝑠h</m:t>
                          </m:r>
                          <m:r>
                            <a:rPr lang="es-ES" b="0" i="1" smtClean="0">
                              <a:latin typeface="Cambria Math" panose="02040503050406030204" pitchFamily="18" charset="0"/>
                            </a:rPr>
                            <m:t>+</m:t>
                          </m:r>
                          <m:r>
                            <a:rPr lang="es-ES" b="0" i="1" smtClean="0">
                              <a:latin typeface="Cambria Math" panose="02040503050406030204" pitchFamily="18" charset="0"/>
                            </a:rPr>
                            <m:t>𝑀𝑎𝑟𝑘𝑒𝑡𝑒𝑎𝑏𝑙𝑒</m:t>
                          </m:r>
                          <m:r>
                            <a:rPr lang="es-ES" b="0" i="1" smtClean="0">
                              <a:latin typeface="Cambria Math" panose="02040503050406030204" pitchFamily="18" charset="0"/>
                            </a:rPr>
                            <m:t> </m:t>
                          </m:r>
                          <m:r>
                            <a:rPr lang="es-ES" b="0" i="1" smtClean="0">
                              <a:latin typeface="Cambria Math" panose="02040503050406030204" pitchFamily="18" charset="0"/>
                            </a:rPr>
                            <m:t>𝑆𝑒𝑐𝑢𝑟𝑖𝑡𝑖𝑒𝑠</m:t>
                          </m:r>
                          <m:r>
                            <a:rPr lang="es-ES" b="0" i="1" smtClean="0">
                              <a:latin typeface="Cambria Math" panose="02040503050406030204" pitchFamily="18" charset="0"/>
                            </a:rPr>
                            <m:t>+</m:t>
                          </m:r>
                          <m:r>
                            <a:rPr lang="es-ES" b="0" i="1" smtClean="0">
                              <a:latin typeface="Cambria Math" panose="02040503050406030204" pitchFamily="18" charset="0"/>
                            </a:rPr>
                            <m:t>𝑅𝑒𝑐𝑒𝑖𝑣𝑎𝑏𝑙𝑒𝑠</m:t>
                          </m:r>
                        </m:num>
                        <m:den>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𝐿𝑖𝑎𝑏𝑖𝑙𝑖𝑡𝑦</m:t>
                          </m:r>
                        </m:den>
                      </m:f>
                    </m:oMath>
                  </m:oMathPara>
                </a14:m>
                <a:endParaRPr lang="en-US" dirty="0">
                  <a:latin typeface="Candara" panose="020E0502030303020204" pitchFamily="34" charset="0"/>
                </a:endParaRPr>
              </a:p>
            </p:txBody>
          </p:sp>
        </mc:Choice>
        <mc:Fallback xmlns="">
          <p:sp>
            <p:nvSpPr>
              <p:cNvPr id="7" name="TextBox 6">
                <a:extLst>
                  <a:ext uri="{FF2B5EF4-FFF2-40B4-BE49-F238E27FC236}">
                    <a16:creationId xmlns:a16="http://schemas.microsoft.com/office/drawing/2014/main" id="{39D5DB0F-DC2B-F54C-BDDA-962907B180F1}"/>
                  </a:ext>
                </a:extLst>
              </p:cNvPr>
              <p:cNvSpPr txBox="1">
                <a:spLocks noRot="1" noChangeAspect="1" noMove="1" noResize="1" noEditPoints="1" noAdjustHandles="1" noChangeArrowheads="1" noChangeShapeType="1" noTextEdit="1"/>
              </p:cNvSpPr>
              <p:nvPr/>
            </p:nvSpPr>
            <p:spPr>
              <a:xfrm>
                <a:off x="1392024" y="3756545"/>
                <a:ext cx="6290055" cy="573234"/>
              </a:xfrm>
              <a:prstGeom prst="rect">
                <a:avLst/>
              </a:prstGeom>
              <a:blipFill>
                <a:blip r:embed="rId5"/>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B4B9C10F-C373-4DA5-8790-374FE53A9A60}"/>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E45479FC-C9CA-447A-8CB5-EDC4D78B6E65}"/>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Liquidity Ratios</a:t>
            </a:r>
          </a:p>
        </p:txBody>
      </p:sp>
      <p:sp>
        <p:nvSpPr>
          <p:cNvPr id="4" name="Content Placeholder 2">
            <a:extLst>
              <a:ext uri="{FF2B5EF4-FFF2-40B4-BE49-F238E27FC236}">
                <a16:creationId xmlns:a16="http://schemas.microsoft.com/office/drawing/2014/main" id="{096FB5E9-A6DA-794E-F277-DE77D245A3DC}"/>
              </a:ext>
            </a:extLst>
          </p:cNvPr>
          <p:cNvSpPr txBox="1">
            <a:spLocks/>
          </p:cNvSpPr>
          <p:nvPr/>
        </p:nvSpPr>
        <p:spPr>
          <a:xfrm>
            <a:off x="838200" y="6317874"/>
            <a:ext cx="9117330" cy="889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Should liquid ratios be high or low?</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5E6D495-6820-318E-A0A9-85ECD806D347}"/>
                  </a:ext>
                </a:extLst>
              </p:cNvPr>
              <p:cNvSpPr txBox="1"/>
              <p:nvPr/>
            </p:nvSpPr>
            <p:spPr>
              <a:xfrm>
                <a:off x="1269581" y="5496463"/>
                <a:ext cx="8254567" cy="817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𝐷𝑎𝑦𝑠</m:t>
                      </m:r>
                      <m:r>
                        <a:rPr lang="es-ES" b="0" i="1" smtClean="0">
                          <a:latin typeface="Cambria Math" panose="02040503050406030204" pitchFamily="18" charset="0"/>
                        </a:rPr>
                        <m:t> </m:t>
                      </m:r>
                      <m:r>
                        <a:rPr lang="es-ES" b="0" i="1" smtClean="0">
                          <a:latin typeface="Cambria Math" panose="02040503050406030204" pitchFamily="18" charset="0"/>
                        </a:rPr>
                        <m:t>𝑜𝑓</m:t>
                      </m:r>
                      <m:r>
                        <a:rPr lang="es-ES" b="0" i="1" smtClean="0">
                          <a:latin typeface="Cambria Math" panose="02040503050406030204" pitchFamily="18" charset="0"/>
                        </a:rPr>
                        <m:t> </m:t>
                      </m:r>
                      <m:r>
                        <a:rPr lang="es-ES" b="0" i="1" smtClean="0">
                          <a:latin typeface="Cambria Math" panose="02040503050406030204" pitchFamily="18" charset="0"/>
                        </a:rPr>
                        <m:t>𝐶𝑎𝑠h</m:t>
                      </m:r>
                      <m:r>
                        <a:rPr lang="es-ES" b="0" i="1" smtClean="0">
                          <a:latin typeface="Cambria Math" panose="02040503050406030204" pitchFamily="18" charset="0"/>
                        </a:rPr>
                        <m:t> </m:t>
                      </m:r>
                      <m:r>
                        <a:rPr lang="es-ES" b="0" i="1" smtClean="0">
                          <a:latin typeface="Cambria Math" panose="02040503050406030204" pitchFamily="18" charset="0"/>
                        </a:rPr>
                        <m:t>𝑜𝑛</m:t>
                      </m:r>
                      <m:r>
                        <a:rPr lang="es-ES" b="0" i="1" smtClean="0">
                          <a:latin typeface="Cambria Math" panose="02040503050406030204" pitchFamily="18" charset="0"/>
                        </a:rPr>
                        <m:t> </m:t>
                      </m:r>
                      <m:r>
                        <a:rPr lang="es-ES" b="0" i="1" smtClean="0">
                          <a:latin typeface="Cambria Math" panose="02040503050406030204" pitchFamily="18" charset="0"/>
                        </a:rPr>
                        <m:t>h𝑎𝑛𝑑</m:t>
                      </m:r>
                      <m:r>
                        <a:rPr lang="es-ES" b="0" i="1" smtClean="0">
                          <a:latin typeface="Cambria Math" panose="02040503050406030204" pitchFamily="18" charset="0"/>
                        </a:rPr>
                        <m:t>=</m:t>
                      </m:r>
                      <m:f>
                        <m:fPr>
                          <m:ctrlPr>
                            <a:rPr lang="en-US" i="1" smtClean="0">
                              <a:latin typeface="Cambria Math" panose="02040503050406030204" pitchFamily="18" charset="0"/>
                            </a:rPr>
                          </m:ctrlPr>
                        </m:fPr>
                        <m:num>
                          <m:r>
                            <a:rPr lang="es-ES" b="0" i="1" smtClean="0">
                              <a:latin typeface="Cambria Math" panose="02040503050406030204" pitchFamily="18" charset="0"/>
                            </a:rPr>
                            <m:t>𝐶𝑎𝑠h</m:t>
                          </m:r>
                          <m:r>
                            <a:rPr lang="es-ES" b="0" i="1" smtClean="0">
                              <a:latin typeface="Cambria Math" panose="02040503050406030204" pitchFamily="18" charset="0"/>
                            </a:rPr>
                            <m:t>+</m:t>
                          </m:r>
                          <m:r>
                            <a:rPr lang="es-ES" b="0" i="1" smtClean="0">
                              <a:latin typeface="Cambria Math" panose="02040503050406030204" pitchFamily="18" charset="0"/>
                            </a:rPr>
                            <m:t>𝑀𝑎𝑟𝑘𝑒𝑡𝑒𝑎𝑏𝑙𝑒</m:t>
                          </m:r>
                          <m:r>
                            <a:rPr lang="es-ES" b="0" i="1" smtClean="0">
                              <a:latin typeface="Cambria Math" panose="02040503050406030204" pitchFamily="18" charset="0"/>
                            </a:rPr>
                            <m:t> </m:t>
                          </m:r>
                          <m:r>
                            <a:rPr lang="es-ES" b="0" i="1" smtClean="0">
                              <a:latin typeface="Cambria Math" panose="02040503050406030204" pitchFamily="18" charset="0"/>
                            </a:rPr>
                            <m:t>𝑆𝑒𝑐𝑢𝑟𝑖𝑡𝑖𝑒𝑠</m:t>
                          </m:r>
                        </m:num>
                        <m:den>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s-ES" i="1">
                                      <a:latin typeface="Cambria Math" panose="02040503050406030204" pitchFamily="18" charset="0"/>
                                    </a:rPr>
                                    <m:t>𝑂𝑝𝑒𝑟𝑎𝑡𝑖𝑛𝑔</m:t>
                                  </m:r>
                                  <m:r>
                                    <a:rPr lang="es-ES" i="1">
                                      <a:latin typeface="Cambria Math" panose="02040503050406030204" pitchFamily="18" charset="0"/>
                                    </a:rPr>
                                    <m:t> </m:t>
                                  </m:r>
                                  <m:r>
                                    <a:rPr lang="es-ES" i="1">
                                      <a:latin typeface="Cambria Math" panose="02040503050406030204" pitchFamily="18" charset="0"/>
                                    </a:rPr>
                                    <m:t>𝑒𝑥𝑝𝑒𝑛𝑠𝑒𝑠</m:t>
                                  </m:r>
                                  <m:r>
                                    <a:rPr lang="es-ES" i="1">
                                      <a:latin typeface="Cambria Math" panose="02040503050406030204" pitchFamily="18" charset="0"/>
                                    </a:rPr>
                                    <m:t> −</m:t>
                                  </m:r>
                                  <m:r>
                                    <a:rPr lang="es-ES" i="1">
                                      <a:latin typeface="Cambria Math" panose="02040503050406030204" pitchFamily="18" charset="0"/>
                                    </a:rPr>
                                    <m:t>𝐵𝑎𝑑</m:t>
                                  </m:r>
                                  <m:r>
                                    <a:rPr lang="es-ES" i="1">
                                      <a:latin typeface="Cambria Math" panose="02040503050406030204" pitchFamily="18" charset="0"/>
                                    </a:rPr>
                                    <m:t> </m:t>
                                  </m:r>
                                  <m:r>
                                    <a:rPr lang="es-ES" i="1">
                                      <a:latin typeface="Cambria Math" panose="02040503050406030204" pitchFamily="18" charset="0"/>
                                    </a:rPr>
                                    <m:t>𝑑𝑒𝑏𝑡𝑠</m:t>
                                  </m:r>
                                  <m:r>
                                    <a:rPr lang="es-ES" i="1">
                                      <a:latin typeface="Cambria Math" panose="02040503050406030204" pitchFamily="18" charset="0"/>
                                    </a:rPr>
                                    <m:t> −</m:t>
                                  </m:r>
                                  <m:r>
                                    <a:rPr lang="es-ES" i="1">
                                      <a:latin typeface="Cambria Math" panose="02040503050406030204" pitchFamily="18" charset="0"/>
                                    </a:rPr>
                                    <m:t>𝐷𝑒𝑝𝑟𝑒𝑐𝑖𝑎𝑡𝑖𝑜𝑛</m:t>
                                  </m:r>
                                </m:num>
                                <m:den>
                                  <m:r>
                                    <a:rPr lang="es-ES" b="0" i="1" smtClean="0">
                                      <a:latin typeface="Cambria Math" panose="02040503050406030204" pitchFamily="18" charset="0"/>
                                    </a:rPr>
                                    <m:t>365</m:t>
                                  </m:r>
                                </m:den>
                              </m:f>
                            </m:e>
                          </m:d>
                        </m:den>
                      </m:f>
                    </m:oMath>
                  </m:oMathPara>
                </a14:m>
                <a:endParaRPr lang="en-US" dirty="0"/>
              </a:p>
            </p:txBody>
          </p:sp>
        </mc:Choice>
        <mc:Fallback xmlns="">
          <p:sp>
            <p:nvSpPr>
              <p:cNvPr id="13" name="TextBox 12">
                <a:extLst>
                  <a:ext uri="{FF2B5EF4-FFF2-40B4-BE49-F238E27FC236}">
                    <a16:creationId xmlns:a16="http://schemas.microsoft.com/office/drawing/2014/main" id="{95E6D495-6820-318E-A0A9-85ECD806D347}"/>
                  </a:ext>
                </a:extLst>
              </p:cNvPr>
              <p:cNvSpPr txBox="1">
                <a:spLocks noRot="1" noChangeAspect="1" noMove="1" noResize="1" noEditPoints="1" noAdjustHandles="1" noChangeArrowheads="1" noChangeShapeType="1" noTextEdit="1"/>
              </p:cNvSpPr>
              <p:nvPr/>
            </p:nvSpPr>
            <p:spPr>
              <a:xfrm>
                <a:off x="1269581" y="5496463"/>
                <a:ext cx="8254567" cy="81746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6679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003C-225B-C640-8FC0-3DEAA3AC36AA}"/>
              </a:ext>
            </a:extLst>
          </p:cNvPr>
          <p:cNvSpPr>
            <a:spLocks noGrp="1"/>
          </p:cNvSpPr>
          <p:nvPr>
            <p:ph type="title"/>
          </p:nvPr>
        </p:nvSpPr>
        <p:spPr/>
        <p:txBody>
          <a:bodyPr/>
          <a:lstStyle/>
          <a:p>
            <a:r>
              <a:rPr lang="en-US" b="1" dirty="0">
                <a:solidFill>
                  <a:srgbClr val="870000"/>
                </a:solidFill>
              </a:rPr>
              <a:t>Common Size Ratios</a:t>
            </a:r>
          </a:p>
        </p:txBody>
      </p:sp>
      <p:sp>
        <p:nvSpPr>
          <p:cNvPr id="3" name="Content Placeholder 2">
            <a:extLst>
              <a:ext uri="{FF2B5EF4-FFF2-40B4-BE49-F238E27FC236}">
                <a16:creationId xmlns:a16="http://schemas.microsoft.com/office/drawing/2014/main" id="{D5564DC5-B20F-1249-92CD-EF767C75F974}"/>
              </a:ext>
            </a:extLst>
          </p:cNvPr>
          <p:cNvSpPr>
            <a:spLocks noGrp="1"/>
          </p:cNvSpPr>
          <p:nvPr>
            <p:ph idx="1"/>
          </p:nvPr>
        </p:nvSpPr>
        <p:spPr>
          <a:xfrm>
            <a:off x="746760" y="1420822"/>
            <a:ext cx="10946130" cy="3116888"/>
          </a:xfrm>
        </p:spPr>
        <p:txBody>
          <a:bodyPr>
            <a:normAutofit/>
          </a:bodyPr>
          <a:lstStyle/>
          <a:p>
            <a:r>
              <a:rPr lang="en-US" dirty="0">
                <a:latin typeface="Candara" panose="020E0502030303020204" pitchFamily="34" charset="0"/>
              </a:rPr>
              <a:t>The current ratio compares current assets with its current liabilities. </a:t>
            </a:r>
          </a:p>
          <a:p>
            <a:pPr marL="0" indent="0">
              <a:buNone/>
            </a:pPr>
            <a:r>
              <a:rPr lang="en-US" b="1" dirty="0">
                <a:latin typeface="Candara" panose="020E0502030303020204" pitchFamily="34" charset="0"/>
              </a:rPr>
              <a:t>Example:</a:t>
            </a:r>
          </a:p>
          <a:p>
            <a:pPr marL="0" indent="0">
              <a:buNone/>
            </a:pPr>
            <a:r>
              <a:rPr lang="en-US" dirty="0">
                <a:latin typeface="Candara" panose="020E0502030303020204" pitchFamily="34" charset="0"/>
              </a:rPr>
              <a:t>The current assets as shown in the balance sheet at the end of 2021 for Organization A is $81,100, and the current liabilities is $34,000.</a:t>
            </a:r>
          </a:p>
        </p:txBody>
      </p:sp>
      <p:sp>
        <p:nvSpPr>
          <p:cNvPr id="14" name="Rectangle 13">
            <a:extLst>
              <a:ext uri="{FF2B5EF4-FFF2-40B4-BE49-F238E27FC236}">
                <a16:creationId xmlns:a16="http://schemas.microsoft.com/office/drawing/2014/main" id="{559527B6-D459-436A-8A9E-48F2D96FCA9D}"/>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24CEAA5B-5BE9-443F-AB63-268C332A0E41}"/>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Current Ratios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F8B001-EA7C-0FB8-640A-3BF913A57ED7}"/>
                  </a:ext>
                </a:extLst>
              </p:cNvPr>
              <p:cNvSpPr txBox="1"/>
              <p:nvPr/>
            </p:nvSpPr>
            <p:spPr>
              <a:xfrm>
                <a:off x="2003202" y="4033144"/>
                <a:ext cx="7095078" cy="6362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𝐶𝑢𝑟𝑟𝑒𝑛𝑡</m:t>
                      </m:r>
                      <m:r>
                        <a:rPr lang="en-US" sz="2200" b="0" i="1" smtClean="0">
                          <a:latin typeface="Cambria Math" panose="02040503050406030204" pitchFamily="18" charset="0"/>
                        </a:rPr>
                        <m:t> </m:t>
                      </m:r>
                      <m:r>
                        <a:rPr lang="en-US" sz="2200" b="0" i="1" smtClean="0">
                          <a:latin typeface="Cambria Math" panose="02040503050406030204" pitchFamily="18" charset="0"/>
                        </a:rPr>
                        <m:t>𝑅𝑎𝑡𝑖𝑜</m:t>
                      </m:r>
                      <m:r>
                        <a:rPr lang="en-US" sz="220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𝐶𝑢𝑟𝑟𝑒𝑛𝑡</m:t>
                          </m:r>
                          <m:r>
                            <a:rPr lang="en-US" sz="2200" b="0" i="1" smtClean="0">
                              <a:latin typeface="Cambria Math" panose="02040503050406030204" pitchFamily="18" charset="0"/>
                            </a:rPr>
                            <m:t> </m:t>
                          </m:r>
                          <m:r>
                            <a:rPr lang="en-US" sz="2200" b="0" i="1" smtClean="0">
                              <a:latin typeface="Cambria Math" panose="02040503050406030204" pitchFamily="18" charset="0"/>
                            </a:rPr>
                            <m:t>𝐴𝑠𝑠𝑒𝑡</m:t>
                          </m:r>
                        </m:num>
                        <m:den>
                          <m:r>
                            <a:rPr lang="en-US" sz="2200" b="0" i="1" smtClean="0">
                              <a:latin typeface="Cambria Math" panose="02040503050406030204" pitchFamily="18" charset="0"/>
                            </a:rPr>
                            <m:t>𝐶𝑢𝑟𝑟𝑒𝑛𝑡</m:t>
                          </m:r>
                          <m:r>
                            <a:rPr lang="en-US" sz="2200" b="0" i="1" smtClean="0">
                              <a:latin typeface="Cambria Math" panose="02040503050406030204" pitchFamily="18" charset="0"/>
                            </a:rPr>
                            <m:t> </m:t>
                          </m:r>
                          <m:r>
                            <a:rPr lang="en-US" sz="2200" b="0" i="1" smtClean="0">
                              <a:latin typeface="Cambria Math" panose="02040503050406030204" pitchFamily="18" charset="0"/>
                            </a:rPr>
                            <m:t>𝐿𝑖𝑎𝑏𝑖𝑙𝑖𝑡𝑖𝑒𝑠</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81100</m:t>
                          </m:r>
                        </m:num>
                        <m:den>
                          <m:r>
                            <a:rPr lang="en-US" sz="2200" b="0" i="1" smtClean="0">
                              <a:latin typeface="Cambria Math" panose="02040503050406030204" pitchFamily="18" charset="0"/>
                            </a:rPr>
                            <m:t>34000</m:t>
                          </m:r>
                        </m:den>
                      </m:f>
                      <m:r>
                        <a:rPr lang="en-US" sz="2200" b="0" i="1" smtClean="0">
                          <a:latin typeface="Cambria Math" panose="02040503050406030204" pitchFamily="18" charset="0"/>
                        </a:rPr>
                        <m:t>=2.4</m:t>
                      </m:r>
                    </m:oMath>
                  </m:oMathPara>
                </a14:m>
                <a:endParaRPr lang="en-US" sz="2200" dirty="0"/>
              </a:p>
            </p:txBody>
          </p:sp>
        </mc:Choice>
        <mc:Fallback xmlns="">
          <p:sp>
            <p:nvSpPr>
              <p:cNvPr id="4" name="TextBox 3">
                <a:extLst>
                  <a:ext uri="{FF2B5EF4-FFF2-40B4-BE49-F238E27FC236}">
                    <a16:creationId xmlns:a16="http://schemas.microsoft.com/office/drawing/2014/main" id="{63F8B001-EA7C-0FB8-640A-3BF913A57ED7}"/>
                  </a:ext>
                </a:extLst>
              </p:cNvPr>
              <p:cNvSpPr txBox="1">
                <a:spLocks noRot="1" noChangeAspect="1" noMove="1" noResize="1" noEditPoints="1" noAdjustHandles="1" noChangeArrowheads="1" noChangeShapeType="1" noTextEdit="1"/>
              </p:cNvSpPr>
              <p:nvPr/>
            </p:nvSpPr>
            <p:spPr>
              <a:xfrm>
                <a:off x="2003202" y="4033144"/>
                <a:ext cx="7095078" cy="636200"/>
              </a:xfrm>
              <a:prstGeom prst="rect">
                <a:avLst/>
              </a:prstGeom>
              <a:blipFill>
                <a:blip r:embed="rId3"/>
                <a:stretch>
                  <a:fillRect/>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1E7AC909-A5B2-20C9-A30A-DBE7576735D0}"/>
              </a:ext>
            </a:extLst>
          </p:cNvPr>
          <p:cNvSpPr txBox="1">
            <a:spLocks/>
          </p:cNvSpPr>
          <p:nvPr/>
        </p:nvSpPr>
        <p:spPr>
          <a:xfrm>
            <a:off x="746760" y="5437178"/>
            <a:ext cx="9117330" cy="889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What does a current ratio of 1.0 mean? </a:t>
            </a:r>
          </a:p>
          <a:p>
            <a:r>
              <a:rPr lang="en-US" sz="2400" dirty="0">
                <a:latin typeface="Candara" panose="020E0502030303020204" pitchFamily="34" charset="0"/>
              </a:rPr>
              <a:t>Should current ratio be high or low?</a:t>
            </a:r>
          </a:p>
        </p:txBody>
      </p:sp>
      <p:sp>
        <p:nvSpPr>
          <p:cNvPr id="19" name="TextBox 18">
            <a:extLst>
              <a:ext uri="{FF2B5EF4-FFF2-40B4-BE49-F238E27FC236}">
                <a16:creationId xmlns:a16="http://schemas.microsoft.com/office/drawing/2014/main" id="{F6E9C6FF-7B24-872A-C553-5CC80606E103}"/>
              </a:ext>
            </a:extLst>
          </p:cNvPr>
          <p:cNvSpPr txBox="1"/>
          <p:nvPr/>
        </p:nvSpPr>
        <p:spPr>
          <a:xfrm>
            <a:off x="6416040" y="5328047"/>
            <a:ext cx="6579870" cy="1107996"/>
          </a:xfrm>
          <a:prstGeom prst="rect">
            <a:avLst/>
          </a:prstGeom>
          <a:noFill/>
        </p:spPr>
        <p:txBody>
          <a:bodyPr wrap="square">
            <a:spAutoFit/>
          </a:bodyPr>
          <a:lstStyle/>
          <a:p>
            <a:pPr defTabSz="425846">
              <a:buClr>
                <a:srgbClr val="808080"/>
              </a:buClr>
              <a:buSzPct val="90000"/>
            </a:pPr>
            <a:r>
              <a:rPr lang="en-US" sz="2200" dirty="0">
                <a:latin typeface="Candara" panose="020E0502030303020204" pitchFamily="34" charset="0"/>
              </a:rPr>
              <a:t>Rule of Thumb:	2 to 1</a:t>
            </a:r>
          </a:p>
          <a:p>
            <a:pPr defTabSz="425846">
              <a:buClr>
                <a:srgbClr val="808080"/>
              </a:buClr>
              <a:buSzPct val="90000"/>
            </a:pPr>
            <a:r>
              <a:rPr lang="en-US" sz="2200" dirty="0">
                <a:latin typeface="Candara" panose="020E0502030303020204" pitchFamily="34" charset="0"/>
              </a:rPr>
              <a:t>Trend should be:	UP</a:t>
            </a:r>
          </a:p>
          <a:p>
            <a:pPr defTabSz="425846">
              <a:buClr>
                <a:srgbClr val="808080"/>
              </a:buClr>
              <a:buSzPct val="90000"/>
            </a:pPr>
            <a:r>
              <a:rPr lang="en-US" sz="2200" dirty="0">
                <a:latin typeface="Candara" panose="020E0502030303020204" pitchFamily="34" charset="0"/>
              </a:rPr>
              <a:t>Ratio should be: 	ABOVE THE MEDIAN</a:t>
            </a:r>
          </a:p>
        </p:txBody>
      </p:sp>
    </p:spTree>
    <p:extLst>
      <p:ext uri="{BB962C8B-B14F-4D97-AF65-F5344CB8AC3E}">
        <p14:creationId xmlns:p14="http://schemas.microsoft.com/office/powerpoint/2010/main" val="256128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003C-225B-C640-8FC0-3DEAA3AC36AA}"/>
              </a:ext>
            </a:extLst>
          </p:cNvPr>
          <p:cNvSpPr>
            <a:spLocks noGrp="1"/>
          </p:cNvSpPr>
          <p:nvPr>
            <p:ph type="title"/>
          </p:nvPr>
        </p:nvSpPr>
        <p:spPr/>
        <p:txBody>
          <a:bodyPr/>
          <a:lstStyle/>
          <a:p>
            <a:r>
              <a:rPr lang="en-US" b="1" dirty="0">
                <a:solidFill>
                  <a:srgbClr val="870000"/>
                </a:solidFill>
              </a:rPr>
              <a:t>Common Size Ratios</a:t>
            </a:r>
          </a:p>
        </p:txBody>
      </p:sp>
      <p:sp>
        <p:nvSpPr>
          <p:cNvPr id="3" name="Content Placeholder 2">
            <a:extLst>
              <a:ext uri="{FF2B5EF4-FFF2-40B4-BE49-F238E27FC236}">
                <a16:creationId xmlns:a16="http://schemas.microsoft.com/office/drawing/2014/main" id="{D5564DC5-B20F-1249-92CD-EF767C75F974}"/>
              </a:ext>
            </a:extLst>
          </p:cNvPr>
          <p:cNvSpPr>
            <a:spLocks noGrp="1"/>
          </p:cNvSpPr>
          <p:nvPr>
            <p:ph idx="1"/>
          </p:nvPr>
        </p:nvSpPr>
        <p:spPr>
          <a:xfrm>
            <a:off x="746760" y="1602866"/>
            <a:ext cx="10946130" cy="1430538"/>
          </a:xfrm>
        </p:spPr>
        <p:txBody>
          <a:bodyPr>
            <a:normAutofit/>
          </a:bodyPr>
          <a:lstStyle/>
          <a:p>
            <a:pPr defTabSz="425846">
              <a:spcBef>
                <a:spcPct val="0"/>
              </a:spcBef>
              <a:buClr>
                <a:srgbClr val="808080"/>
              </a:buClr>
              <a:buSzPct val="90000"/>
            </a:pPr>
            <a:r>
              <a:rPr lang="en-US" dirty="0">
                <a:latin typeface="Candara" panose="020E0502030303020204" pitchFamily="34" charset="0"/>
              </a:rPr>
              <a:t>The quick ratio excludes all assets except cash, marketable securities, and receivables in making the comparison with current liabilities. </a:t>
            </a:r>
            <a:r>
              <a:rPr lang="en-US" sz="2800" dirty="0">
                <a:latin typeface="Candara" panose="020E0502030303020204" pitchFamily="34" charset="0"/>
              </a:rPr>
              <a:t>Can we meet our current obligations out of liquid resources</a:t>
            </a:r>
            <a:endParaRPr lang="en-US" dirty="0">
              <a:latin typeface="Candara" panose="020E0502030303020204" pitchFamily="34" charset="0"/>
            </a:endParaRPr>
          </a:p>
        </p:txBody>
      </p:sp>
      <p:sp>
        <p:nvSpPr>
          <p:cNvPr id="14" name="Rectangle 13">
            <a:extLst>
              <a:ext uri="{FF2B5EF4-FFF2-40B4-BE49-F238E27FC236}">
                <a16:creationId xmlns:a16="http://schemas.microsoft.com/office/drawing/2014/main" id="{559527B6-D459-436A-8A9E-48F2D96FCA9D}"/>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24CEAA5B-5BE9-443F-AB63-268C332A0E41}"/>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Quick Ratios</a:t>
            </a:r>
          </a:p>
        </p:txBody>
      </p:sp>
      <p:sp>
        <p:nvSpPr>
          <p:cNvPr id="5" name="Content Placeholder 2">
            <a:extLst>
              <a:ext uri="{FF2B5EF4-FFF2-40B4-BE49-F238E27FC236}">
                <a16:creationId xmlns:a16="http://schemas.microsoft.com/office/drawing/2014/main" id="{1E7AC909-A5B2-20C9-A30A-DBE7576735D0}"/>
              </a:ext>
            </a:extLst>
          </p:cNvPr>
          <p:cNvSpPr txBox="1">
            <a:spLocks/>
          </p:cNvSpPr>
          <p:nvPr/>
        </p:nvSpPr>
        <p:spPr>
          <a:xfrm>
            <a:off x="778990" y="4717088"/>
            <a:ext cx="9117330" cy="889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ndara" panose="020E0502030303020204" pitchFamily="34" charset="0"/>
              </a:rPr>
              <a:t>Should quick ratio be high or low?</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1CE3FF-768E-8D8D-2107-4B9FB77271A8}"/>
                  </a:ext>
                </a:extLst>
              </p:cNvPr>
              <p:cNvSpPr txBox="1"/>
              <p:nvPr/>
            </p:nvSpPr>
            <p:spPr>
              <a:xfrm>
                <a:off x="1664660" y="3318202"/>
                <a:ext cx="8027980" cy="7006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200" b="0" i="1" smtClean="0">
                          <a:latin typeface="Cambria Math" panose="02040503050406030204" pitchFamily="18" charset="0"/>
                        </a:rPr>
                        <m:t>𝑄𝑢𝑖𝑐𝑘</m:t>
                      </m:r>
                      <m:r>
                        <a:rPr lang="es-ES" sz="2200" b="0" i="1" smtClean="0">
                          <a:latin typeface="Cambria Math" panose="02040503050406030204" pitchFamily="18" charset="0"/>
                        </a:rPr>
                        <m:t> </m:t>
                      </m:r>
                      <m:r>
                        <a:rPr lang="es-ES" sz="2200" b="0" i="1" smtClean="0">
                          <a:latin typeface="Cambria Math" panose="02040503050406030204" pitchFamily="18" charset="0"/>
                        </a:rPr>
                        <m:t>𝑅𝑎𝑡𝑖𝑜</m:t>
                      </m:r>
                      <m:r>
                        <a:rPr lang="es-ES" sz="2200" b="0" i="1" smtClean="0">
                          <a:latin typeface="Cambria Math" panose="02040503050406030204" pitchFamily="18" charset="0"/>
                        </a:rPr>
                        <m:t>=</m:t>
                      </m:r>
                      <m:f>
                        <m:fPr>
                          <m:ctrlPr>
                            <a:rPr lang="es-ES" sz="2200" b="0" i="1" smtClean="0">
                              <a:latin typeface="Cambria Math" panose="02040503050406030204" pitchFamily="18" charset="0"/>
                            </a:rPr>
                          </m:ctrlPr>
                        </m:fPr>
                        <m:num>
                          <m:r>
                            <a:rPr lang="es-ES" sz="2200" b="0" i="1" smtClean="0">
                              <a:latin typeface="Cambria Math" panose="02040503050406030204" pitchFamily="18" charset="0"/>
                            </a:rPr>
                            <m:t>𝐶𝑎𝑠h</m:t>
                          </m:r>
                          <m:r>
                            <a:rPr lang="es-ES" sz="2200" b="0" i="1" smtClean="0">
                              <a:latin typeface="Cambria Math" panose="02040503050406030204" pitchFamily="18" charset="0"/>
                            </a:rPr>
                            <m:t>+</m:t>
                          </m:r>
                          <m:r>
                            <a:rPr lang="es-ES" sz="2200" b="0" i="1" smtClean="0">
                              <a:latin typeface="Cambria Math" panose="02040503050406030204" pitchFamily="18" charset="0"/>
                            </a:rPr>
                            <m:t>𝑀𝑎𝑟𝑘𝑒𝑡𝑒𝑎𝑏𝑙𝑒</m:t>
                          </m:r>
                          <m:r>
                            <a:rPr lang="es-ES" sz="2200" b="0" i="1" smtClean="0">
                              <a:latin typeface="Cambria Math" panose="02040503050406030204" pitchFamily="18" charset="0"/>
                            </a:rPr>
                            <m:t> </m:t>
                          </m:r>
                          <m:r>
                            <a:rPr lang="es-ES" sz="2200" b="0" i="1" smtClean="0">
                              <a:latin typeface="Cambria Math" panose="02040503050406030204" pitchFamily="18" charset="0"/>
                            </a:rPr>
                            <m:t>𝑆𝑒𝑐𝑢𝑟𝑖𝑡𝑖𝑒𝑠</m:t>
                          </m:r>
                          <m:r>
                            <a:rPr lang="es-ES" sz="2200" b="0" i="1" smtClean="0">
                              <a:latin typeface="Cambria Math" panose="02040503050406030204" pitchFamily="18" charset="0"/>
                            </a:rPr>
                            <m:t>+</m:t>
                          </m:r>
                          <m:r>
                            <a:rPr lang="es-ES" sz="2200" b="0" i="1" smtClean="0">
                              <a:latin typeface="Cambria Math" panose="02040503050406030204" pitchFamily="18" charset="0"/>
                            </a:rPr>
                            <m:t>𝑅𝑒𝑐𝑒𝑖𝑣𝑎𝑏𝑙𝑒𝑠</m:t>
                          </m:r>
                        </m:num>
                        <m:den>
                          <m:r>
                            <a:rPr lang="es-ES" sz="2200" b="0" i="1" smtClean="0">
                              <a:latin typeface="Cambria Math" panose="02040503050406030204" pitchFamily="18" charset="0"/>
                            </a:rPr>
                            <m:t>𝐶𝑢𝑟𝑟𝑒𝑛𝑡</m:t>
                          </m:r>
                          <m:r>
                            <a:rPr lang="es-ES" sz="2200" b="0" i="1" smtClean="0">
                              <a:latin typeface="Cambria Math" panose="02040503050406030204" pitchFamily="18" charset="0"/>
                            </a:rPr>
                            <m:t> </m:t>
                          </m:r>
                          <m:r>
                            <a:rPr lang="es-ES" sz="2200" b="0" i="1" smtClean="0">
                              <a:latin typeface="Cambria Math" panose="02040503050406030204" pitchFamily="18" charset="0"/>
                            </a:rPr>
                            <m:t>𝐿𝑖𝑎𝑏𝑖𝑙𝑖𝑡𝑦</m:t>
                          </m:r>
                        </m:den>
                      </m:f>
                    </m:oMath>
                  </m:oMathPara>
                </a14:m>
                <a:endParaRPr lang="en-US" sz="2200" dirty="0">
                  <a:latin typeface="Candara" panose="020E0502030303020204" pitchFamily="34" charset="0"/>
                </a:endParaRPr>
              </a:p>
            </p:txBody>
          </p:sp>
        </mc:Choice>
        <mc:Fallback xmlns="">
          <p:sp>
            <p:nvSpPr>
              <p:cNvPr id="6" name="TextBox 5">
                <a:extLst>
                  <a:ext uri="{FF2B5EF4-FFF2-40B4-BE49-F238E27FC236}">
                    <a16:creationId xmlns:a16="http://schemas.microsoft.com/office/drawing/2014/main" id="{E81CE3FF-768E-8D8D-2107-4B9FB77271A8}"/>
                  </a:ext>
                </a:extLst>
              </p:cNvPr>
              <p:cNvSpPr txBox="1">
                <a:spLocks noRot="1" noChangeAspect="1" noMove="1" noResize="1" noEditPoints="1" noAdjustHandles="1" noChangeArrowheads="1" noChangeShapeType="1" noTextEdit="1"/>
              </p:cNvSpPr>
              <p:nvPr/>
            </p:nvSpPr>
            <p:spPr>
              <a:xfrm>
                <a:off x="1664660" y="3318202"/>
                <a:ext cx="8027980" cy="700641"/>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98EE773-A639-CDD8-EFCB-184BCD9371F0}"/>
              </a:ext>
            </a:extLst>
          </p:cNvPr>
          <p:cNvSpPr txBox="1"/>
          <p:nvPr/>
        </p:nvSpPr>
        <p:spPr>
          <a:xfrm>
            <a:off x="666750" y="4895858"/>
            <a:ext cx="9025890" cy="1421928"/>
          </a:xfrm>
          <a:prstGeom prst="rect">
            <a:avLst/>
          </a:prstGeom>
          <a:noFill/>
        </p:spPr>
        <p:txBody>
          <a:bodyPr wrap="square">
            <a:spAutoFit/>
          </a:bodyPr>
          <a:lstStyle/>
          <a:p>
            <a:pPr marL="0" indent="0" defTabSz="425846">
              <a:lnSpc>
                <a:spcPct val="90000"/>
              </a:lnSpc>
              <a:spcBef>
                <a:spcPct val="0"/>
              </a:spcBef>
              <a:buClr>
                <a:srgbClr val="808080"/>
              </a:buClr>
              <a:buSzPct val="90000"/>
              <a:buNone/>
            </a:pPr>
            <a:endParaRPr lang="en-US" sz="2400" dirty="0">
              <a:latin typeface="Candara" panose="020E0502030303020204" pitchFamily="34" charset="0"/>
            </a:endParaRPr>
          </a:p>
          <a:p>
            <a:pPr marL="0" indent="0" defTabSz="425846">
              <a:lnSpc>
                <a:spcPct val="90000"/>
              </a:lnSpc>
              <a:spcBef>
                <a:spcPct val="0"/>
              </a:spcBef>
              <a:buClr>
                <a:srgbClr val="808080"/>
              </a:buClr>
              <a:buSzPct val="90000"/>
              <a:buNone/>
            </a:pPr>
            <a:r>
              <a:rPr lang="en-US" sz="2400" dirty="0">
                <a:latin typeface="Candara" panose="020E0502030303020204" pitchFamily="34" charset="0"/>
              </a:rPr>
              <a:t>		Rule of Thumb: 	 1 to 1</a:t>
            </a:r>
          </a:p>
          <a:p>
            <a:pPr marL="0" indent="0" defTabSz="425846">
              <a:lnSpc>
                <a:spcPct val="90000"/>
              </a:lnSpc>
              <a:spcBef>
                <a:spcPct val="0"/>
              </a:spcBef>
              <a:buClr>
                <a:srgbClr val="808080"/>
              </a:buClr>
              <a:buSzPct val="90000"/>
              <a:buNone/>
            </a:pPr>
            <a:r>
              <a:rPr lang="en-US" sz="2400" dirty="0">
                <a:latin typeface="Candara" panose="020E0502030303020204" pitchFamily="34" charset="0"/>
              </a:rPr>
              <a:t>		Trend should be: UP</a:t>
            </a:r>
          </a:p>
          <a:p>
            <a:pPr marL="0" indent="0" defTabSz="425846">
              <a:lnSpc>
                <a:spcPct val="90000"/>
              </a:lnSpc>
              <a:spcBef>
                <a:spcPct val="0"/>
              </a:spcBef>
              <a:buClr>
                <a:srgbClr val="808080"/>
              </a:buClr>
              <a:buSzPct val="90000"/>
              <a:buNone/>
            </a:pPr>
            <a:r>
              <a:rPr lang="en-US" sz="2400" dirty="0">
                <a:latin typeface="Candara" panose="020E0502030303020204" pitchFamily="34" charset="0"/>
              </a:rPr>
              <a:t>		Ratio should be:  ABOVE THE MEDIAN</a:t>
            </a:r>
            <a:endParaRPr lang="en-US" dirty="0">
              <a:latin typeface="Candara" panose="020E0502030303020204" pitchFamily="34" charset="0"/>
            </a:endParaRPr>
          </a:p>
        </p:txBody>
      </p:sp>
    </p:spTree>
    <p:extLst>
      <p:ext uri="{BB962C8B-B14F-4D97-AF65-F5344CB8AC3E}">
        <p14:creationId xmlns:p14="http://schemas.microsoft.com/office/powerpoint/2010/main" val="288207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003C-225B-C640-8FC0-3DEAA3AC36AA}"/>
              </a:ext>
            </a:extLst>
          </p:cNvPr>
          <p:cNvSpPr>
            <a:spLocks noGrp="1"/>
          </p:cNvSpPr>
          <p:nvPr>
            <p:ph type="title"/>
          </p:nvPr>
        </p:nvSpPr>
        <p:spPr/>
        <p:txBody>
          <a:bodyPr/>
          <a:lstStyle/>
          <a:p>
            <a:r>
              <a:rPr lang="en-US" b="1" dirty="0">
                <a:solidFill>
                  <a:srgbClr val="870000"/>
                </a:solidFill>
              </a:rPr>
              <a:t>Common Size Ratios</a:t>
            </a:r>
          </a:p>
        </p:txBody>
      </p:sp>
      <p:sp>
        <p:nvSpPr>
          <p:cNvPr id="3" name="Content Placeholder 2">
            <a:extLst>
              <a:ext uri="{FF2B5EF4-FFF2-40B4-BE49-F238E27FC236}">
                <a16:creationId xmlns:a16="http://schemas.microsoft.com/office/drawing/2014/main" id="{D5564DC5-B20F-1249-92CD-EF767C75F974}"/>
              </a:ext>
            </a:extLst>
          </p:cNvPr>
          <p:cNvSpPr>
            <a:spLocks noGrp="1"/>
          </p:cNvSpPr>
          <p:nvPr>
            <p:ph idx="1"/>
          </p:nvPr>
        </p:nvSpPr>
        <p:spPr>
          <a:xfrm>
            <a:off x="746760" y="1602866"/>
            <a:ext cx="10911840" cy="1445470"/>
          </a:xfrm>
        </p:spPr>
        <p:txBody>
          <a:bodyPr>
            <a:normAutofit fontScale="92500" lnSpcReduction="10000"/>
          </a:bodyPr>
          <a:lstStyle/>
          <a:p>
            <a:pPr marL="0" indent="0" defTabSz="425846">
              <a:lnSpc>
                <a:spcPct val="90000"/>
              </a:lnSpc>
              <a:spcBef>
                <a:spcPct val="0"/>
              </a:spcBef>
              <a:buClr>
                <a:srgbClr val="808080"/>
              </a:buClr>
              <a:buSzPct val="90000"/>
              <a:buNone/>
            </a:pPr>
            <a:r>
              <a:rPr lang="en-US" dirty="0">
                <a:latin typeface="Candara" panose="020E0502030303020204" pitchFamily="34" charset="0"/>
              </a:rPr>
              <a:t>The cash ratio is even more stringent. Its purpose is to assess how long the organization could meet its typical daily expenses using just the cash (and near cash assets) on hand. how long could the organization meet its cash outflows using just the resources on hand</a:t>
            </a:r>
          </a:p>
        </p:txBody>
      </p:sp>
      <p:sp>
        <p:nvSpPr>
          <p:cNvPr id="14" name="Rectangle 13">
            <a:extLst>
              <a:ext uri="{FF2B5EF4-FFF2-40B4-BE49-F238E27FC236}">
                <a16:creationId xmlns:a16="http://schemas.microsoft.com/office/drawing/2014/main" id="{559527B6-D459-436A-8A9E-48F2D96FCA9D}"/>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24CEAA5B-5BE9-443F-AB63-268C332A0E41}"/>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Cash Ratios/Days of Cash On Hand</a:t>
            </a:r>
          </a:p>
        </p:txBody>
      </p:sp>
      <p:sp>
        <p:nvSpPr>
          <p:cNvPr id="5" name="Content Placeholder 2">
            <a:extLst>
              <a:ext uri="{FF2B5EF4-FFF2-40B4-BE49-F238E27FC236}">
                <a16:creationId xmlns:a16="http://schemas.microsoft.com/office/drawing/2014/main" id="{1E7AC909-A5B2-20C9-A30A-DBE7576735D0}"/>
              </a:ext>
            </a:extLst>
          </p:cNvPr>
          <p:cNvSpPr txBox="1">
            <a:spLocks/>
          </p:cNvSpPr>
          <p:nvPr/>
        </p:nvSpPr>
        <p:spPr>
          <a:xfrm>
            <a:off x="778990" y="4882754"/>
            <a:ext cx="9117330" cy="889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ndara" panose="020E0502030303020204" pitchFamily="34" charset="0"/>
              </a:rPr>
              <a:t>Should cash ratio be high or low?</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24E5AAD-2FFD-AACF-E5BD-BF3B4D6FCA8A}"/>
                  </a:ext>
                </a:extLst>
              </p:cNvPr>
              <p:cNvSpPr txBox="1"/>
              <p:nvPr/>
            </p:nvSpPr>
            <p:spPr>
              <a:xfrm>
                <a:off x="2144297" y="3090246"/>
                <a:ext cx="4682756" cy="573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𝐶𝑎𝑠h</m:t>
                      </m:r>
                      <m:r>
                        <a:rPr lang="es-ES" b="0" i="1" smtClean="0">
                          <a:latin typeface="Cambria Math" panose="02040503050406030204" pitchFamily="18" charset="0"/>
                        </a:rPr>
                        <m:t> </m:t>
                      </m:r>
                      <m:r>
                        <a:rPr lang="es-ES" b="0" i="1" smtClean="0">
                          <a:latin typeface="Cambria Math" panose="02040503050406030204" pitchFamily="18" charset="0"/>
                        </a:rPr>
                        <m:t>𝑅𝑎𝑡𝑖𝑜</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𝐶𝑎𝑠h</m:t>
                          </m:r>
                          <m:r>
                            <a:rPr lang="es-ES" b="0" i="1" smtClean="0">
                              <a:latin typeface="Cambria Math" panose="02040503050406030204" pitchFamily="18" charset="0"/>
                            </a:rPr>
                            <m:t>+</m:t>
                          </m:r>
                          <m:r>
                            <a:rPr lang="es-ES" b="0" i="1" smtClean="0">
                              <a:latin typeface="Cambria Math" panose="02040503050406030204" pitchFamily="18" charset="0"/>
                            </a:rPr>
                            <m:t>𝑀𝑎𝑟𝑘𝑒𝑡𝑒𝑎𝑏𝑙𝑒</m:t>
                          </m:r>
                          <m:r>
                            <a:rPr lang="es-ES" b="0" i="1" smtClean="0">
                              <a:latin typeface="Cambria Math" panose="02040503050406030204" pitchFamily="18" charset="0"/>
                            </a:rPr>
                            <m:t> </m:t>
                          </m:r>
                          <m:r>
                            <a:rPr lang="es-ES" b="0" i="1" smtClean="0">
                              <a:latin typeface="Cambria Math" panose="02040503050406030204" pitchFamily="18" charset="0"/>
                            </a:rPr>
                            <m:t>𝑆𝑒𝑐𝑢𝑟𝑖𝑡𝑖𝑒𝑠</m:t>
                          </m:r>
                        </m:num>
                        <m:den>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𝐿𝑖𝑎𝑏𝑖𝑙𝑖𝑡𝑦</m:t>
                          </m:r>
                        </m:den>
                      </m:f>
                    </m:oMath>
                  </m:oMathPara>
                </a14:m>
                <a:endParaRPr lang="en-US" dirty="0">
                  <a:latin typeface="Candara" panose="020E0502030303020204" pitchFamily="34" charset="0"/>
                </a:endParaRPr>
              </a:p>
            </p:txBody>
          </p:sp>
        </mc:Choice>
        <mc:Fallback xmlns="">
          <p:sp>
            <p:nvSpPr>
              <p:cNvPr id="9" name="TextBox 8">
                <a:extLst>
                  <a:ext uri="{FF2B5EF4-FFF2-40B4-BE49-F238E27FC236}">
                    <a16:creationId xmlns:a16="http://schemas.microsoft.com/office/drawing/2014/main" id="{024E5AAD-2FFD-AACF-E5BD-BF3B4D6FCA8A}"/>
                  </a:ext>
                </a:extLst>
              </p:cNvPr>
              <p:cNvSpPr txBox="1">
                <a:spLocks noRot="1" noChangeAspect="1" noMove="1" noResize="1" noEditPoints="1" noAdjustHandles="1" noChangeArrowheads="1" noChangeShapeType="1" noTextEdit="1"/>
              </p:cNvSpPr>
              <p:nvPr/>
            </p:nvSpPr>
            <p:spPr>
              <a:xfrm>
                <a:off x="2144297" y="3090246"/>
                <a:ext cx="4682756" cy="573234"/>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06D607D-5900-6B98-F1CA-099FB36454E8}"/>
              </a:ext>
            </a:extLst>
          </p:cNvPr>
          <p:cNvSpPr txBox="1"/>
          <p:nvPr/>
        </p:nvSpPr>
        <p:spPr>
          <a:xfrm>
            <a:off x="285750" y="5473558"/>
            <a:ext cx="7486650" cy="1089529"/>
          </a:xfrm>
          <a:prstGeom prst="rect">
            <a:avLst/>
          </a:prstGeom>
          <a:noFill/>
        </p:spPr>
        <p:txBody>
          <a:bodyPr wrap="square">
            <a:spAutoFit/>
          </a:bodyPr>
          <a:lstStyle/>
          <a:p>
            <a:pPr marL="907725" lvl="3" indent="441256" defTabSz="425846">
              <a:lnSpc>
                <a:spcPct val="90000"/>
              </a:lnSpc>
              <a:spcBef>
                <a:spcPct val="0"/>
              </a:spcBef>
              <a:buClr>
                <a:srgbClr val="808080"/>
              </a:buClr>
              <a:buSzPct val="90000"/>
              <a:buNone/>
            </a:pPr>
            <a:r>
              <a:rPr lang="en-US" sz="2400" dirty="0">
                <a:latin typeface="Candara" panose="020E0502030303020204" pitchFamily="34" charset="0"/>
              </a:rPr>
              <a:t>Rule of Thumb:	     None</a:t>
            </a:r>
          </a:p>
          <a:p>
            <a:pPr marL="907725" lvl="3" indent="441256" defTabSz="425846">
              <a:lnSpc>
                <a:spcPct val="90000"/>
              </a:lnSpc>
              <a:spcBef>
                <a:spcPct val="0"/>
              </a:spcBef>
              <a:buClr>
                <a:srgbClr val="808080"/>
              </a:buClr>
              <a:buSzPct val="90000"/>
              <a:buNone/>
            </a:pPr>
            <a:r>
              <a:rPr lang="en-US" sz="2400" dirty="0">
                <a:latin typeface="Candara" panose="020E0502030303020204" pitchFamily="34" charset="0"/>
              </a:rPr>
              <a:t>Trend should be:	UP</a:t>
            </a:r>
          </a:p>
          <a:p>
            <a:pPr marL="907725" lvl="3" indent="441256" defTabSz="425846">
              <a:lnSpc>
                <a:spcPct val="90000"/>
              </a:lnSpc>
              <a:spcBef>
                <a:spcPct val="0"/>
              </a:spcBef>
              <a:buClr>
                <a:srgbClr val="808080"/>
              </a:buClr>
              <a:buSzPct val="90000"/>
              <a:buNone/>
            </a:pPr>
            <a:r>
              <a:rPr lang="en-US" sz="2400" dirty="0">
                <a:latin typeface="Candara" panose="020E0502030303020204" pitchFamily="34" charset="0"/>
              </a:rPr>
              <a:t>Ratio should be:	ABOVE THE MEDIAN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22A0CD-12B3-0F7C-44A1-42D5D927D741}"/>
                  </a:ext>
                </a:extLst>
              </p:cNvPr>
              <p:cNvSpPr txBox="1"/>
              <p:nvPr/>
            </p:nvSpPr>
            <p:spPr>
              <a:xfrm>
                <a:off x="1968716" y="3940827"/>
                <a:ext cx="8254567" cy="817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𝐷𝑎𝑦𝑠</m:t>
                      </m:r>
                      <m:r>
                        <a:rPr lang="es-ES" b="0" i="1" smtClean="0">
                          <a:latin typeface="Cambria Math" panose="02040503050406030204" pitchFamily="18" charset="0"/>
                        </a:rPr>
                        <m:t> </m:t>
                      </m:r>
                      <m:r>
                        <a:rPr lang="es-ES" b="0" i="1" smtClean="0">
                          <a:latin typeface="Cambria Math" panose="02040503050406030204" pitchFamily="18" charset="0"/>
                        </a:rPr>
                        <m:t>𝑜𝑓</m:t>
                      </m:r>
                      <m:r>
                        <a:rPr lang="es-ES" b="0" i="1" smtClean="0">
                          <a:latin typeface="Cambria Math" panose="02040503050406030204" pitchFamily="18" charset="0"/>
                        </a:rPr>
                        <m:t> </m:t>
                      </m:r>
                      <m:r>
                        <a:rPr lang="es-ES" b="0" i="1" smtClean="0">
                          <a:latin typeface="Cambria Math" panose="02040503050406030204" pitchFamily="18" charset="0"/>
                        </a:rPr>
                        <m:t>𝐶𝑎𝑠h</m:t>
                      </m:r>
                      <m:r>
                        <a:rPr lang="es-ES" b="0" i="1" smtClean="0">
                          <a:latin typeface="Cambria Math" panose="02040503050406030204" pitchFamily="18" charset="0"/>
                        </a:rPr>
                        <m:t> </m:t>
                      </m:r>
                      <m:r>
                        <a:rPr lang="es-ES" b="0" i="1" smtClean="0">
                          <a:latin typeface="Cambria Math" panose="02040503050406030204" pitchFamily="18" charset="0"/>
                        </a:rPr>
                        <m:t>𝑜𝑛</m:t>
                      </m:r>
                      <m:r>
                        <a:rPr lang="es-ES" b="0" i="1" smtClean="0">
                          <a:latin typeface="Cambria Math" panose="02040503050406030204" pitchFamily="18" charset="0"/>
                        </a:rPr>
                        <m:t> </m:t>
                      </m:r>
                      <m:r>
                        <a:rPr lang="es-ES" b="0" i="1" smtClean="0">
                          <a:latin typeface="Cambria Math" panose="02040503050406030204" pitchFamily="18" charset="0"/>
                        </a:rPr>
                        <m:t>h𝑎𝑛𝑑</m:t>
                      </m:r>
                      <m:r>
                        <a:rPr lang="es-ES" b="0" i="1" smtClean="0">
                          <a:latin typeface="Cambria Math" panose="02040503050406030204" pitchFamily="18" charset="0"/>
                        </a:rPr>
                        <m:t>=</m:t>
                      </m:r>
                      <m:f>
                        <m:fPr>
                          <m:ctrlPr>
                            <a:rPr lang="en-US" i="1" smtClean="0">
                              <a:latin typeface="Cambria Math" panose="02040503050406030204" pitchFamily="18" charset="0"/>
                            </a:rPr>
                          </m:ctrlPr>
                        </m:fPr>
                        <m:num>
                          <m:r>
                            <a:rPr lang="es-ES" b="0" i="1" smtClean="0">
                              <a:latin typeface="Cambria Math" panose="02040503050406030204" pitchFamily="18" charset="0"/>
                            </a:rPr>
                            <m:t>𝐶𝑎𝑠h</m:t>
                          </m:r>
                          <m:r>
                            <a:rPr lang="es-ES" b="0" i="1" smtClean="0">
                              <a:latin typeface="Cambria Math" panose="02040503050406030204" pitchFamily="18" charset="0"/>
                            </a:rPr>
                            <m:t>+</m:t>
                          </m:r>
                          <m:r>
                            <a:rPr lang="es-ES" b="0" i="1" smtClean="0">
                              <a:latin typeface="Cambria Math" panose="02040503050406030204" pitchFamily="18" charset="0"/>
                            </a:rPr>
                            <m:t>𝑀𝑎𝑟𝑘𝑒𝑡𝑒𝑎𝑏𝑙𝑒</m:t>
                          </m:r>
                          <m:r>
                            <a:rPr lang="es-ES" b="0" i="1" smtClean="0">
                              <a:latin typeface="Cambria Math" panose="02040503050406030204" pitchFamily="18" charset="0"/>
                            </a:rPr>
                            <m:t> </m:t>
                          </m:r>
                          <m:r>
                            <a:rPr lang="es-ES" b="0" i="1" smtClean="0">
                              <a:latin typeface="Cambria Math" panose="02040503050406030204" pitchFamily="18" charset="0"/>
                            </a:rPr>
                            <m:t>𝑆𝑒𝑐𝑢𝑟𝑖𝑡𝑖𝑒𝑠</m:t>
                          </m:r>
                        </m:num>
                        <m:den>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s-ES" i="1">
                                      <a:latin typeface="Cambria Math" panose="02040503050406030204" pitchFamily="18" charset="0"/>
                                    </a:rPr>
                                    <m:t>𝑂𝑝𝑒𝑟𝑎𝑡𝑖𝑛𝑔</m:t>
                                  </m:r>
                                  <m:r>
                                    <a:rPr lang="es-ES" i="1">
                                      <a:latin typeface="Cambria Math" panose="02040503050406030204" pitchFamily="18" charset="0"/>
                                    </a:rPr>
                                    <m:t> </m:t>
                                  </m:r>
                                  <m:r>
                                    <a:rPr lang="es-ES" i="1">
                                      <a:latin typeface="Cambria Math" panose="02040503050406030204" pitchFamily="18" charset="0"/>
                                    </a:rPr>
                                    <m:t>𝑒𝑥𝑝𝑒𝑛𝑠𝑒𝑠</m:t>
                                  </m:r>
                                  <m:r>
                                    <a:rPr lang="es-ES" i="1">
                                      <a:latin typeface="Cambria Math" panose="02040503050406030204" pitchFamily="18" charset="0"/>
                                    </a:rPr>
                                    <m:t> −</m:t>
                                  </m:r>
                                  <m:r>
                                    <a:rPr lang="es-ES" i="1">
                                      <a:latin typeface="Cambria Math" panose="02040503050406030204" pitchFamily="18" charset="0"/>
                                    </a:rPr>
                                    <m:t>𝐵𝑎𝑑</m:t>
                                  </m:r>
                                  <m:r>
                                    <a:rPr lang="es-ES" i="1">
                                      <a:latin typeface="Cambria Math" panose="02040503050406030204" pitchFamily="18" charset="0"/>
                                    </a:rPr>
                                    <m:t> </m:t>
                                  </m:r>
                                  <m:r>
                                    <a:rPr lang="es-ES" i="1">
                                      <a:latin typeface="Cambria Math" panose="02040503050406030204" pitchFamily="18" charset="0"/>
                                    </a:rPr>
                                    <m:t>𝑑𝑒𝑏𝑡𝑠</m:t>
                                  </m:r>
                                  <m:r>
                                    <a:rPr lang="es-ES" i="1">
                                      <a:latin typeface="Cambria Math" panose="02040503050406030204" pitchFamily="18" charset="0"/>
                                    </a:rPr>
                                    <m:t> −</m:t>
                                  </m:r>
                                  <m:r>
                                    <a:rPr lang="es-ES" i="1">
                                      <a:latin typeface="Cambria Math" panose="02040503050406030204" pitchFamily="18" charset="0"/>
                                    </a:rPr>
                                    <m:t>𝐷𝑒𝑝𝑟𝑒𝑐𝑖𝑎𝑡𝑖𝑜𝑛</m:t>
                                  </m:r>
                                </m:num>
                                <m:den>
                                  <m:r>
                                    <a:rPr lang="es-ES" b="0" i="1" smtClean="0">
                                      <a:latin typeface="Cambria Math" panose="02040503050406030204" pitchFamily="18" charset="0"/>
                                    </a:rPr>
                                    <m:t>365</m:t>
                                  </m:r>
                                </m:den>
                              </m:f>
                            </m:e>
                          </m:d>
                        </m:den>
                      </m:f>
                    </m:oMath>
                  </m:oMathPara>
                </a14:m>
                <a:endParaRPr lang="en-US" dirty="0"/>
              </a:p>
            </p:txBody>
          </p:sp>
        </mc:Choice>
        <mc:Fallback xmlns="">
          <p:sp>
            <p:nvSpPr>
              <p:cNvPr id="12" name="TextBox 11">
                <a:extLst>
                  <a:ext uri="{FF2B5EF4-FFF2-40B4-BE49-F238E27FC236}">
                    <a16:creationId xmlns:a16="http://schemas.microsoft.com/office/drawing/2014/main" id="{8A22A0CD-12B3-0F7C-44A1-42D5D927D741}"/>
                  </a:ext>
                </a:extLst>
              </p:cNvPr>
              <p:cNvSpPr txBox="1">
                <a:spLocks noRot="1" noChangeAspect="1" noMove="1" noResize="1" noEditPoints="1" noAdjustHandles="1" noChangeArrowheads="1" noChangeShapeType="1" noTextEdit="1"/>
              </p:cNvSpPr>
              <p:nvPr/>
            </p:nvSpPr>
            <p:spPr>
              <a:xfrm>
                <a:off x="1968716" y="3940827"/>
                <a:ext cx="8254567" cy="81746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258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B3C7D-E327-2F46-8A3B-8FA16996F2F2}"/>
              </a:ext>
            </a:extLst>
          </p:cNvPr>
          <p:cNvSpPr>
            <a:spLocks noGrp="1"/>
          </p:cNvSpPr>
          <p:nvPr>
            <p:ph idx="1"/>
          </p:nvPr>
        </p:nvSpPr>
        <p:spPr>
          <a:xfrm>
            <a:off x="838200" y="1833309"/>
            <a:ext cx="10515600" cy="4351338"/>
          </a:xfrm>
        </p:spPr>
        <p:txBody>
          <a:bodyPr/>
          <a:lstStyle/>
          <a:p>
            <a:r>
              <a:rPr lang="en-US" dirty="0">
                <a:latin typeface="Candara" panose="020E0502030303020204" pitchFamily="34" charset="0"/>
              </a:rPr>
              <a:t>Financial Statements</a:t>
            </a:r>
          </a:p>
          <a:p>
            <a:pPr lvl="1"/>
            <a:r>
              <a:rPr lang="en-US" dirty="0">
                <a:latin typeface="Candara" panose="020E0502030303020204" pitchFamily="34" charset="0"/>
              </a:rPr>
              <a:t>Balance Sheet</a:t>
            </a:r>
          </a:p>
          <a:p>
            <a:pPr lvl="1"/>
            <a:r>
              <a:rPr lang="en-US" dirty="0">
                <a:latin typeface="Candara" panose="020E0502030303020204" pitchFamily="34" charset="0"/>
              </a:rPr>
              <a:t>Activity Statement </a:t>
            </a:r>
          </a:p>
          <a:p>
            <a:pPr lvl="1"/>
            <a:r>
              <a:rPr lang="en-US" dirty="0">
                <a:latin typeface="Candara" panose="020E0502030303020204" pitchFamily="34" charset="0"/>
              </a:rPr>
              <a:t>Cash Flow Statement</a:t>
            </a:r>
          </a:p>
          <a:p>
            <a:pPr lvl="1"/>
            <a:endParaRPr lang="en-US" dirty="0">
              <a:latin typeface="Candara" panose="020E0502030303020204" pitchFamily="34" charset="0"/>
            </a:endParaRPr>
          </a:p>
          <a:p>
            <a:r>
              <a:rPr lang="en-US" dirty="0">
                <a:latin typeface="Candara" panose="020E0502030303020204" pitchFamily="34" charset="0"/>
              </a:rPr>
              <a:t>Help managers and outsiders </a:t>
            </a:r>
          </a:p>
          <a:p>
            <a:pPr lvl="1"/>
            <a:r>
              <a:rPr lang="en-US" dirty="0">
                <a:latin typeface="Candara" panose="020E0502030303020204" pitchFamily="34" charset="0"/>
              </a:rPr>
              <a:t>Understand the financial condition of an organization </a:t>
            </a:r>
          </a:p>
          <a:p>
            <a:pPr lvl="1"/>
            <a:r>
              <a:rPr lang="en-US" dirty="0">
                <a:latin typeface="Candara" panose="020E0502030303020204" pitchFamily="34" charset="0"/>
              </a:rPr>
              <a:t>Make decisions about the organization </a:t>
            </a:r>
          </a:p>
          <a:p>
            <a:pPr lvl="1"/>
            <a:r>
              <a:rPr lang="en-US" dirty="0">
                <a:latin typeface="Candara" panose="020E0502030303020204" pitchFamily="34" charset="0"/>
              </a:rPr>
              <a:t>Compare organization’s financial performance to its peers </a:t>
            </a:r>
          </a:p>
          <a:p>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F3E8AD81-E048-41BE-9BCD-9767CE63CE10}"/>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0319D4C-8D41-49FC-8D8B-E8EEC3688A60}"/>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Financial Statements</a:t>
            </a:r>
          </a:p>
        </p:txBody>
      </p:sp>
    </p:spTree>
    <p:extLst>
      <p:ext uri="{BB962C8B-B14F-4D97-AF65-F5344CB8AC3E}">
        <p14:creationId xmlns:p14="http://schemas.microsoft.com/office/powerpoint/2010/main" val="77808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D460B-EE62-BB47-922C-9E90F3C75968}"/>
              </a:ext>
            </a:extLst>
          </p:cNvPr>
          <p:cNvPicPr>
            <a:picLocks noChangeAspect="1"/>
          </p:cNvPicPr>
          <p:nvPr/>
        </p:nvPicPr>
        <p:blipFill rotWithShape="1">
          <a:blip r:embed="rId3"/>
          <a:srcRect r="4851"/>
          <a:stretch/>
        </p:blipFill>
        <p:spPr>
          <a:xfrm>
            <a:off x="418691" y="0"/>
            <a:ext cx="7492072" cy="68580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646364-66EB-9843-8783-0300367939CD}"/>
                  </a:ext>
                </a:extLst>
              </p:cNvPr>
              <p:cNvSpPr txBox="1"/>
              <p:nvPr/>
            </p:nvSpPr>
            <p:spPr>
              <a:xfrm>
                <a:off x="8501373" y="1027906"/>
                <a:ext cx="2905667" cy="555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𝐶𝑎𝑠h</m:t>
                          </m:r>
                          <m:r>
                            <a:rPr lang="es-ES" b="0" i="1" smtClean="0">
                              <a:latin typeface="Cambria Math" panose="02040503050406030204" pitchFamily="18" charset="0"/>
                            </a:rPr>
                            <m:t> </m:t>
                          </m:r>
                          <m:r>
                            <a:rPr lang="es-ES" b="0" i="1" smtClean="0">
                              <a:latin typeface="Cambria Math" panose="02040503050406030204" pitchFamily="18" charset="0"/>
                            </a:rPr>
                            <m:t>𝑅</m:t>
                          </m:r>
                        </m:e>
                        <m:sub>
                          <m:r>
                            <a:rPr lang="es-ES" b="0" i="1" smtClean="0">
                              <a:latin typeface="Cambria Math" panose="02040503050406030204" pitchFamily="18" charset="0"/>
                            </a:rPr>
                            <m:t>17</m:t>
                          </m:r>
                        </m:sub>
                      </m:sSub>
                      <m:r>
                        <a:rPr lang="es-ES" b="0" i="1" smtClean="0">
                          <a:latin typeface="Cambria Math" panose="02040503050406030204" pitchFamily="18" charset="0"/>
                        </a:rPr>
                        <m:t>= </m:t>
                      </m:r>
                      <m:f>
                        <m:fPr>
                          <m:ctrlPr>
                            <a:rPr lang="es-ES" b="0" i="1" smtClean="0">
                              <a:latin typeface="Cambria Math" panose="02040503050406030204" pitchFamily="18" charset="0"/>
                            </a:rPr>
                          </m:ctrlPr>
                        </m:fPr>
                        <m:num>
                          <m:r>
                            <a:rPr lang="es-ES" b="0" i="1" smtClean="0">
                              <a:latin typeface="Cambria Math" panose="02040503050406030204" pitchFamily="18" charset="0"/>
                            </a:rPr>
                            <m:t>4,579,528</m:t>
                          </m:r>
                        </m:num>
                        <m:den>
                          <m:r>
                            <a:rPr lang="es-ES" b="0" i="1" smtClean="0">
                              <a:latin typeface="Cambria Math" panose="02040503050406030204" pitchFamily="18" charset="0"/>
                            </a:rPr>
                            <m:t>5,911,689</m:t>
                          </m:r>
                        </m:den>
                      </m:f>
                      <m:r>
                        <a:rPr lang="es-ES" b="0" i="1" smtClean="0">
                          <a:latin typeface="Cambria Math" panose="02040503050406030204" pitchFamily="18" charset="0"/>
                        </a:rPr>
                        <m:t>=0.7</m:t>
                      </m:r>
                    </m:oMath>
                  </m:oMathPara>
                </a14:m>
                <a:endParaRPr lang="en-US" dirty="0"/>
              </a:p>
            </p:txBody>
          </p:sp>
        </mc:Choice>
        <mc:Fallback xmlns="">
          <p:sp>
            <p:nvSpPr>
              <p:cNvPr id="5" name="TextBox 4">
                <a:extLst>
                  <a:ext uri="{FF2B5EF4-FFF2-40B4-BE49-F238E27FC236}">
                    <a16:creationId xmlns:a16="http://schemas.microsoft.com/office/drawing/2014/main" id="{16646364-66EB-9843-8783-0300367939CD}"/>
                  </a:ext>
                </a:extLst>
              </p:cNvPr>
              <p:cNvSpPr txBox="1">
                <a:spLocks noRot="1" noChangeAspect="1" noMove="1" noResize="1" noEditPoints="1" noAdjustHandles="1" noChangeArrowheads="1" noChangeShapeType="1" noTextEdit="1"/>
              </p:cNvSpPr>
              <p:nvPr/>
            </p:nvSpPr>
            <p:spPr>
              <a:xfrm>
                <a:off x="8501373" y="1027906"/>
                <a:ext cx="2905667" cy="555280"/>
              </a:xfrm>
              <a:prstGeom prst="rect">
                <a:avLst/>
              </a:prstGeom>
              <a:blipFill>
                <a:blip r:embed="rId4"/>
                <a:stretch>
                  <a:fillRect l="-1304" t="-2222" r="-1304"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4DCFDF-AF04-E640-935A-EEDA9E440EF2}"/>
                  </a:ext>
                </a:extLst>
              </p:cNvPr>
              <p:cNvSpPr txBox="1"/>
              <p:nvPr/>
            </p:nvSpPr>
            <p:spPr>
              <a:xfrm>
                <a:off x="8527321" y="1838774"/>
                <a:ext cx="2982611" cy="555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𝐶𝑎𝑠h</m:t>
                          </m:r>
                          <m:r>
                            <a:rPr lang="es-ES" b="0" i="1" smtClean="0">
                              <a:latin typeface="Cambria Math" panose="02040503050406030204" pitchFamily="18" charset="0"/>
                            </a:rPr>
                            <m:t> </m:t>
                          </m:r>
                          <m:r>
                            <a:rPr lang="es-ES" b="0" i="1" smtClean="0">
                              <a:latin typeface="Cambria Math" panose="02040503050406030204" pitchFamily="18" charset="0"/>
                            </a:rPr>
                            <m:t>𝑅</m:t>
                          </m:r>
                        </m:e>
                        <m:sub>
                          <m:r>
                            <a:rPr lang="es-ES" b="0" i="1" smtClean="0">
                              <a:latin typeface="Cambria Math" panose="02040503050406030204" pitchFamily="18" charset="0"/>
                            </a:rPr>
                            <m:t>18</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i="1">
                              <a:latin typeface="Cambria Math" panose="02040503050406030204" pitchFamily="18" charset="0"/>
                            </a:rPr>
                            <m:t>7</m:t>
                          </m:r>
                          <m:r>
                            <a:rPr lang="es-ES" b="0" i="1" smtClean="0">
                              <a:latin typeface="Cambria Math" panose="02040503050406030204" pitchFamily="18" charset="0"/>
                            </a:rPr>
                            <m:t>,</m:t>
                          </m:r>
                          <m:r>
                            <a:rPr lang="es-ES" i="1">
                              <a:latin typeface="Cambria Math" panose="02040503050406030204" pitchFamily="18" charset="0"/>
                            </a:rPr>
                            <m:t>282</m:t>
                          </m:r>
                          <m:r>
                            <a:rPr lang="es-ES" b="0" i="1" smtClean="0">
                              <a:latin typeface="Cambria Math" panose="02040503050406030204" pitchFamily="18" charset="0"/>
                            </a:rPr>
                            <m:t>,</m:t>
                          </m:r>
                          <m:r>
                            <a:rPr lang="es-ES" i="1">
                              <a:latin typeface="Cambria Math" panose="02040503050406030204" pitchFamily="18" charset="0"/>
                            </a:rPr>
                            <m:t>256</m:t>
                          </m:r>
                        </m:num>
                        <m:den>
                          <m:r>
                            <a:rPr lang="es-ES" b="0" i="1" smtClean="0">
                              <a:latin typeface="Cambria Math" panose="02040503050406030204" pitchFamily="18" charset="0"/>
                            </a:rPr>
                            <m:t>5,644,566</m:t>
                          </m:r>
                        </m:den>
                      </m:f>
                      <m:r>
                        <a:rPr lang="es-ES" b="0" i="1" smtClean="0">
                          <a:latin typeface="Cambria Math" panose="02040503050406030204" pitchFamily="18" charset="0"/>
                        </a:rPr>
                        <m:t>=1.29</m:t>
                      </m:r>
                    </m:oMath>
                  </m:oMathPara>
                </a14:m>
                <a:endParaRPr lang="en-US" dirty="0"/>
              </a:p>
            </p:txBody>
          </p:sp>
        </mc:Choice>
        <mc:Fallback xmlns="">
          <p:sp>
            <p:nvSpPr>
              <p:cNvPr id="7" name="TextBox 6">
                <a:extLst>
                  <a:ext uri="{FF2B5EF4-FFF2-40B4-BE49-F238E27FC236}">
                    <a16:creationId xmlns:a16="http://schemas.microsoft.com/office/drawing/2014/main" id="{EF4DCFDF-AF04-E640-935A-EEDA9E440EF2}"/>
                  </a:ext>
                </a:extLst>
              </p:cNvPr>
              <p:cNvSpPr txBox="1">
                <a:spLocks noRot="1" noChangeAspect="1" noMove="1" noResize="1" noEditPoints="1" noAdjustHandles="1" noChangeArrowheads="1" noChangeShapeType="1" noTextEdit="1"/>
              </p:cNvSpPr>
              <p:nvPr/>
            </p:nvSpPr>
            <p:spPr>
              <a:xfrm>
                <a:off x="8527321" y="1838774"/>
                <a:ext cx="2982611" cy="555280"/>
              </a:xfrm>
              <a:prstGeom prst="rect">
                <a:avLst/>
              </a:prstGeom>
              <a:blipFill>
                <a:blip r:embed="rId5"/>
                <a:stretch>
                  <a:fillRect l="-1271" t="-2222" r="-127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3B502FA-0E4F-C745-94FC-ECA91F5FBC15}"/>
                  </a:ext>
                </a:extLst>
              </p:cNvPr>
              <p:cNvSpPr txBox="1"/>
              <p:nvPr/>
            </p:nvSpPr>
            <p:spPr>
              <a:xfrm>
                <a:off x="8501372" y="2684641"/>
                <a:ext cx="3257880" cy="555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𝑄𝑢𝑖𝑐𝑘</m:t>
                          </m:r>
                          <m:r>
                            <a:rPr lang="es-ES" b="0" i="1" smtClean="0">
                              <a:latin typeface="Cambria Math" panose="02040503050406030204" pitchFamily="18" charset="0"/>
                            </a:rPr>
                            <m:t> </m:t>
                          </m:r>
                          <m:r>
                            <a:rPr lang="es-ES" b="0" i="1" smtClean="0">
                              <a:latin typeface="Cambria Math" panose="02040503050406030204" pitchFamily="18" charset="0"/>
                            </a:rPr>
                            <m:t>𝑅</m:t>
                          </m:r>
                        </m:e>
                        <m:sub>
                          <m:r>
                            <a:rPr lang="es-ES" b="0" i="1" smtClean="0">
                              <a:latin typeface="Cambria Math" panose="02040503050406030204" pitchFamily="18" charset="0"/>
                            </a:rPr>
                            <m:t>17</m:t>
                          </m:r>
                        </m:sub>
                      </m:sSub>
                      <m:r>
                        <a:rPr lang="es-ES" b="0" i="1" smtClean="0">
                          <a:latin typeface="Cambria Math" panose="02040503050406030204" pitchFamily="18" charset="0"/>
                        </a:rPr>
                        <m:t>= </m:t>
                      </m:r>
                      <m:f>
                        <m:fPr>
                          <m:ctrlPr>
                            <a:rPr lang="es-ES" b="0" i="1" smtClean="0">
                              <a:latin typeface="Cambria Math" panose="02040503050406030204" pitchFamily="18" charset="0"/>
                            </a:rPr>
                          </m:ctrlPr>
                        </m:fPr>
                        <m:num>
                          <m:r>
                            <a:rPr lang="es-ES" b="0" i="1" smtClean="0">
                              <a:latin typeface="Cambria Math" panose="02040503050406030204" pitchFamily="18" charset="0"/>
                            </a:rPr>
                            <m:t>10,819,577</m:t>
                          </m:r>
                        </m:num>
                        <m:den>
                          <m:r>
                            <a:rPr lang="es-ES" b="0" i="1" smtClean="0">
                              <a:latin typeface="Cambria Math" panose="02040503050406030204" pitchFamily="18" charset="0"/>
                            </a:rPr>
                            <m:t>5,911,689</m:t>
                          </m:r>
                        </m:den>
                      </m:f>
                      <m:r>
                        <a:rPr lang="es-ES" b="0" i="1" smtClean="0">
                          <a:latin typeface="Cambria Math" panose="02040503050406030204" pitchFamily="18" charset="0"/>
                        </a:rPr>
                        <m:t>=1.83</m:t>
                      </m:r>
                    </m:oMath>
                  </m:oMathPara>
                </a14:m>
                <a:endParaRPr lang="en-US" dirty="0"/>
              </a:p>
            </p:txBody>
          </p:sp>
        </mc:Choice>
        <mc:Fallback xmlns="">
          <p:sp>
            <p:nvSpPr>
              <p:cNvPr id="8" name="TextBox 7">
                <a:extLst>
                  <a:ext uri="{FF2B5EF4-FFF2-40B4-BE49-F238E27FC236}">
                    <a16:creationId xmlns:a16="http://schemas.microsoft.com/office/drawing/2014/main" id="{03B502FA-0E4F-C745-94FC-ECA91F5FBC15}"/>
                  </a:ext>
                </a:extLst>
              </p:cNvPr>
              <p:cNvSpPr txBox="1">
                <a:spLocks noRot="1" noChangeAspect="1" noMove="1" noResize="1" noEditPoints="1" noAdjustHandles="1" noChangeArrowheads="1" noChangeShapeType="1" noTextEdit="1"/>
              </p:cNvSpPr>
              <p:nvPr/>
            </p:nvSpPr>
            <p:spPr>
              <a:xfrm>
                <a:off x="8501372" y="2684641"/>
                <a:ext cx="3257880" cy="555280"/>
              </a:xfrm>
              <a:prstGeom prst="rect">
                <a:avLst/>
              </a:prstGeom>
              <a:blipFill>
                <a:blip r:embed="rId6"/>
                <a:stretch>
                  <a:fillRect l="-1550" r="-775"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4F3AF3-4BE9-8743-986D-F34494F6E782}"/>
                  </a:ext>
                </a:extLst>
              </p:cNvPr>
              <p:cNvSpPr txBox="1"/>
              <p:nvPr/>
            </p:nvSpPr>
            <p:spPr>
              <a:xfrm>
                <a:off x="8515429" y="3481317"/>
                <a:ext cx="18344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𝑄𝑢𝑖𝑐𝑘</m:t>
                          </m:r>
                          <m:r>
                            <a:rPr lang="es-ES" b="0" i="1" smtClean="0">
                              <a:latin typeface="Cambria Math" panose="02040503050406030204" pitchFamily="18" charset="0"/>
                            </a:rPr>
                            <m:t> </m:t>
                          </m:r>
                          <m:r>
                            <a:rPr lang="es-ES" b="0" i="1" smtClean="0">
                              <a:latin typeface="Cambria Math" panose="02040503050406030204" pitchFamily="18" charset="0"/>
                            </a:rPr>
                            <m:t>𝑅</m:t>
                          </m:r>
                        </m:e>
                        <m:sub>
                          <m:r>
                            <a:rPr lang="es-ES" b="0" i="1" smtClean="0">
                              <a:latin typeface="Cambria Math" panose="02040503050406030204" pitchFamily="18" charset="0"/>
                            </a:rPr>
                            <m:t>18</m:t>
                          </m:r>
                        </m:sub>
                      </m:sSub>
                      <m:r>
                        <a:rPr lang="es-ES" b="0" i="1" smtClean="0">
                          <a:latin typeface="Cambria Math" panose="02040503050406030204" pitchFamily="18" charset="0"/>
                        </a:rPr>
                        <m:t>= 3.49</m:t>
                      </m:r>
                    </m:oMath>
                  </m:oMathPara>
                </a14:m>
                <a:endParaRPr lang="en-US" dirty="0"/>
              </a:p>
            </p:txBody>
          </p:sp>
        </mc:Choice>
        <mc:Fallback xmlns="">
          <p:sp>
            <p:nvSpPr>
              <p:cNvPr id="9" name="TextBox 8">
                <a:extLst>
                  <a:ext uri="{FF2B5EF4-FFF2-40B4-BE49-F238E27FC236}">
                    <a16:creationId xmlns:a16="http://schemas.microsoft.com/office/drawing/2014/main" id="{464F3AF3-4BE9-8743-986D-F34494F6E782}"/>
                  </a:ext>
                </a:extLst>
              </p:cNvPr>
              <p:cNvSpPr txBox="1">
                <a:spLocks noRot="1" noChangeAspect="1" noMove="1" noResize="1" noEditPoints="1" noAdjustHandles="1" noChangeArrowheads="1" noChangeShapeType="1" noTextEdit="1"/>
              </p:cNvSpPr>
              <p:nvPr/>
            </p:nvSpPr>
            <p:spPr>
              <a:xfrm>
                <a:off x="8515429" y="3481317"/>
                <a:ext cx="1834413" cy="276999"/>
              </a:xfrm>
              <a:prstGeom prst="rect">
                <a:avLst/>
              </a:prstGeom>
              <a:blipFill>
                <a:blip r:embed="rId7"/>
                <a:stretch>
                  <a:fillRect l="-4138" t="-4348" r="-2069"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05A0EDB-E590-BE46-92DC-AF1ADF4EE086}"/>
                  </a:ext>
                </a:extLst>
              </p:cNvPr>
              <p:cNvSpPr txBox="1"/>
              <p:nvPr/>
            </p:nvSpPr>
            <p:spPr>
              <a:xfrm>
                <a:off x="8532429" y="4431442"/>
                <a:ext cx="3437929"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𝑅</m:t>
                          </m:r>
                        </m:e>
                        <m:sub>
                          <m:r>
                            <a:rPr lang="es-ES" b="0" i="1" smtClean="0">
                              <a:latin typeface="Cambria Math" panose="02040503050406030204" pitchFamily="18" charset="0"/>
                            </a:rPr>
                            <m:t>17</m:t>
                          </m:r>
                        </m:sub>
                      </m:sSub>
                      <m:r>
                        <a:rPr lang="es-ES" b="0" i="1" smtClean="0">
                          <a:latin typeface="Cambria Math" panose="02040503050406030204" pitchFamily="18" charset="0"/>
                        </a:rPr>
                        <m:t>=</m:t>
                      </m:r>
                      <m:f>
                        <m:fPr>
                          <m:ctrlPr>
                            <a:rPr lang="es-ES" i="1">
                              <a:latin typeface="Cambria Math" panose="02040503050406030204" pitchFamily="18" charset="0"/>
                            </a:rPr>
                          </m:ctrlPr>
                        </m:fPr>
                        <m:num>
                          <m:r>
                            <a:rPr lang="en-US" b="0" i="1" smtClean="0">
                              <a:latin typeface="Cambria Math" panose="02040503050406030204" pitchFamily="18" charset="0"/>
                            </a:rPr>
                            <m:t>12,170,819</m:t>
                          </m:r>
                        </m:num>
                        <m:den>
                          <m:r>
                            <a:rPr lang="es-ES" i="1">
                              <a:latin typeface="Cambria Math" panose="02040503050406030204" pitchFamily="18" charset="0"/>
                            </a:rPr>
                            <m:t>5,911,689</m:t>
                          </m:r>
                        </m:den>
                      </m:f>
                      <m:r>
                        <a:rPr lang="en-US" b="0" i="1" smtClean="0">
                          <a:latin typeface="Cambria Math" panose="02040503050406030204" pitchFamily="18" charset="0"/>
                        </a:rPr>
                        <m:t>=</m:t>
                      </m:r>
                      <m:r>
                        <a:rPr lang="es-ES" b="0" i="1" smtClean="0">
                          <a:latin typeface="Cambria Math" panose="02040503050406030204" pitchFamily="18" charset="0"/>
                        </a:rPr>
                        <m:t>2.06</m:t>
                      </m:r>
                    </m:oMath>
                  </m:oMathPara>
                </a14:m>
                <a:endParaRPr lang="en-US" dirty="0"/>
              </a:p>
            </p:txBody>
          </p:sp>
        </mc:Choice>
        <mc:Fallback xmlns="">
          <p:sp>
            <p:nvSpPr>
              <p:cNvPr id="10" name="TextBox 9">
                <a:extLst>
                  <a:ext uri="{FF2B5EF4-FFF2-40B4-BE49-F238E27FC236}">
                    <a16:creationId xmlns:a16="http://schemas.microsoft.com/office/drawing/2014/main" id="{005A0EDB-E590-BE46-92DC-AF1ADF4EE086}"/>
                  </a:ext>
                </a:extLst>
              </p:cNvPr>
              <p:cNvSpPr txBox="1">
                <a:spLocks noRot="1" noChangeAspect="1" noMove="1" noResize="1" noEditPoints="1" noAdjustHandles="1" noChangeArrowheads="1" noChangeShapeType="1" noTextEdit="1"/>
              </p:cNvSpPr>
              <p:nvPr/>
            </p:nvSpPr>
            <p:spPr>
              <a:xfrm>
                <a:off x="8532429" y="4431442"/>
                <a:ext cx="3437929" cy="54970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D4FAE75-CCF1-7E40-A692-DE4255D90F6A}"/>
                  </a:ext>
                </a:extLst>
              </p:cNvPr>
              <p:cNvSpPr txBox="1"/>
              <p:nvPr/>
            </p:nvSpPr>
            <p:spPr>
              <a:xfrm>
                <a:off x="8515429" y="5370409"/>
                <a:ext cx="20160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𝐶𝑢𝑟𝑟𝑒𝑛𝑡</m:t>
                          </m:r>
                          <m:r>
                            <a:rPr lang="es-ES" b="0" i="1" smtClean="0">
                              <a:latin typeface="Cambria Math" panose="02040503050406030204" pitchFamily="18" charset="0"/>
                            </a:rPr>
                            <m:t> </m:t>
                          </m:r>
                          <m:r>
                            <a:rPr lang="es-ES" b="0" i="1" smtClean="0">
                              <a:latin typeface="Cambria Math" panose="02040503050406030204" pitchFamily="18" charset="0"/>
                            </a:rPr>
                            <m:t>𝑅</m:t>
                          </m:r>
                        </m:e>
                        <m:sub>
                          <m:r>
                            <a:rPr lang="es-ES" b="0" i="1" smtClean="0">
                              <a:latin typeface="Cambria Math" panose="02040503050406030204" pitchFamily="18" charset="0"/>
                            </a:rPr>
                            <m:t>18</m:t>
                          </m:r>
                        </m:sub>
                      </m:sSub>
                      <m:r>
                        <a:rPr lang="es-ES" b="0" i="1" smtClean="0">
                          <a:latin typeface="Cambria Math" panose="02040503050406030204" pitchFamily="18" charset="0"/>
                        </a:rPr>
                        <m:t>=3.70</m:t>
                      </m:r>
                    </m:oMath>
                  </m:oMathPara>
                </a14:m>
                <a:endParaRPr lang="en-US" dirty="0"/>
              </a:p>
            </p:txBody>
          </p:sp>
        </mc:Choice>
        <mc:Fallback xmlns="">
          <p:sp>
            <p:nvSpPr>
              <p:cNvPr id="11" name="TextBox 10">
                <a:extLst>
                  <a:ext uri="{FF2B5EF4-FFF2-40B4-BE49-F238E27FC236}">
                    <a16:creationId xmlns:a16="http://schemas.microsoft.com/office/drawing/2014/main" id="{7D4FAE75-CCF1-7E40-A692-DE4255D90F6A}"/>
                  </a:ext>
                </a:extLst>
              </p:cNvPr>
              <p:cNvSpPr txBox="1">
                <a:spLocks noRot="1" noChangeAspect="1" noMove="1" noResize="1" noEditPoints="1" noAdjustHandles="1" noChangeArrowheads="1" noChangeShapeType="1" noTextEdit="1"/>
              </p:cNvSpPr>
              <p:nvPr/>
            </p:nvSpPr>
            <p:spPr>
              <a:xfrm>
                <a:off x="8515429" y="5370409"/>
                <a:ext cx="2016065" cy="276999"/>
              </a:xfrm>
              <a:prstGeom prst="rect">
                <a:avLst/>
              </a:prstGeom>
              <a:blipFill>
                <a:blip r:embed="rId9"/>
                <a:stretch>
                  <a:fillRect l="-2417" r="-2115" b="-15556"/>
                </a:stretch>
              </a:blipFill>
            </p:spPr>
            <p:txBody>
              <a:bodyPr/>
              <a:lstStyle/>
              <a:p>
                <a:r>
                  <a:rPr lang="en-US">
                    <a:noFill/>
                  </a:rPr>
                  <a:t> </a:t>
                </a:r>
              </a:p>
            </p:txBody>
          </p:sp>
        </mc:Fallback>
      </mc:AlternateContent>
    </p:spTree>
    <p:extLst>
      <p:ext uri="{BB962C8B-B14F-4D97-AF65-F5344CB8AC3E}">
        <p14:creationId xmlns:p14="http://schemas.microsoft.com/office/powerpoint/2010/main" val="32957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D20229A-A7E6-7248-B5DA-46F19DF3FD4B}"/>
                  </a:ext>
                </a:extLst>
              </p:cNvPr>
              <p:cNvSpPr txBox="1"/>
              <p:nvPr/>
            </p:nvSpPr>
            <p:spPr>
              <a:xfrm>
                <a:off x="1319375" y="711006"/>
                <a:ext cx="8883586"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𝐷𝑎𝑦𝑠</m:t>
                      </m:r>
                      <m:r>
                        <a:rPr lang="es-ES" sz="2000" b="0" i="1" smtClean="0">
                          <a:latin typeface="Cambria Math" panose="02040503050406030204" pitchFamily="18" charset="0"/>
                        </a:rPr>
                        <m:t> </m:t>
                      </m:r>
                      <m:r>
                        <a:rPr lang="es-ES" sz="2000" b="0" i="1" smtClean="0">
                          <a:latin typeface="Cambria Math" panose="02040503050406030204" pitchFamily="18" charset="0"/>
                        </a:rPr>
                        <m:t>𝑜𝑓</m:t>
                      </m:r>
                      <m:r>
                        <a:rPr lang="es-ES" sz="2000" b="0" i="1" smtClean="0">
                          <a:latin typeface="Cambria Math" panose="02040503050406030204" pitchFamily="18" charset="0"/>
                        </a:rPr>
                        <m:t> </m:t>
                      </m:r>
                      <m:r>
                        <a:rPr lang="es-ES" sz="2000" b="0" i="1" smtClean="0">
                          <a:latin typeface="Cambria Math" panose="02040503050406030204" pitchFamily="18" charset="0"/>
                        </a:rPr>
                        <m:t>𝐶𝑎𝑠h</m:t>
                      </m:r>
                      <m:r>
                        <a:rPr lang="es-ES" sz="2000" b="0" i="1" smtClean="0">
                          <a:latin typeface="Cambria Math" panose="02040503050406030204" pitchFamily="18" charset="0"/>
                        </a:rPr>
                        <m:t> </m:t>
                      </m:r>
                      <m:r>
                        <a:rPr lang="es-ES" sz="2000" b="0" i="1" smtClean="0">
                          <a:latin typeface="Cambria Math" panose="02040503050406030204" pitchFamily="18" charset="0"/>
                        </a:rPr>
                        <m:t>𝑜𝑛</m:t>
                      </m:r>
                      <m:r>
                        <a:rPr lang="es-ES" sz="2000" b="0" i="1" smtClean="0">
                          <a:latin typeface="Cambria Math" panose="02040503050406030204" pitchFamily="18" charset="0"/>
                        </a:rPr>
                        <m:t> </m:t>
                      </m:r>
                      <m:r>
                        <a:rPr lang="es-ES" sz="2000" b="0" i="1" smtClean="0">
                          <a:latin typeface="Cambria Math" panose="02040503050406030204" pitchFamily="18" charset="0"/>
                        </a:rPr>
                        <m:t>h𝑎𝑛𝑑</m:t>
                      </m:r>
                      <m:r>
                        <a:rPr lang="es-E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s-ES" sz="2000" b="0" i="1" smtClean="0">
                              <a:latin typeface="Cambria Math" panose="02040503050406030204" pitchFamily="18" charset="0"/>
                            </a:rPr>
                            <m:t>𝐶𝑎𝑠h</m:t>
                          </m:r>
                          <m:r>
                            <a:rPr lang="es-ES" sz="2000" b="0" i="1" smtClean="0">
                              <a:latin typeface="Cambria Math" panose="02040503050406030204" pitchFamily="18" charset="0"/>
                            </a:rPr>
                            <m:t>+</m:t>
                          </m:r>
                          <m:r>
                            <a:rPr lang="es-ES" sz="2000" b="0" i="1" smtClean="0">
                              <a:latin typeface="Cambria Math" panose="02040503050406030204" pitchFamily="18" charset="0"/>
                            </a:rPr>
                            <m:t>𝑀𝑎𝑟𝑘𝑒𝑡𝑒𝑎𝑏𝑙𝑒</m:t>
                          </m:r>
                          <m:r>
                            <a:rPr lang="es-ES" sz="2000" b="0" i="1" smtClean="0">
                              <a:latin typeface="Cambria Math" panose="02040503050406030204" pitchFamily="18" charset="0"/>
                            </a:rPr>
                            <m:t> </m:t>
                          </m:r>
                          <m:r>
                            <a:rPr lang="es-ES" sz="2000" b="0" i="1" smtClean="0">
                              <a:latin typeface="Cambria Math" panose="02040503050406030204" pitchFamily="18" charset="0"/>
                            </a:rPr>
                            <m:t>𝑆𝑒𝑐𝑢𝑟𝑖𝑡𝑖𝑒𝑠</m:t>
                          </m:r>
                        </m:num>
                        <m:den>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s-ES" sz="2000" i="1">
                                      <a:latin typeface="Cambria Math" panose="02040503050406030204" pitchFamily="18" charset="0"/>
                                    </a:rPr>
                                    <m:t>𝑂𝑝𝑒𝑟𝑎𝑡𝑖𝑛𝑔</m:t>
                                  </m:r>
                                  <m:r>
                                    <a:rPr lang="es-ES" sz="2000" i="1">
                                      <a:latin typeface="Cambria Math" panose="02040503050406030204" pitchFamily="18" charset="0"/>
                                    </a:rPr>
                                    <m:t> </m:t>
                                  </m:r>
                                  <m:r>
                                    <a:rPr lang="es-ES" sz="2000" i="1">
                                      <a:latin typeface="Cambria Math" panose="02040503050406030204" pitchFamily="18" charset="0"/>
                                    </a:rPr>
                                    <m:t>𝑒𝑥𝑝𝑒𝑛𝑠𝑒𝑠</m:t>
                                  </m:r>
                                  <m:r>
                                    <a:rPr lang="es-ES" sz="2000" i="1">
                                      <a:latin typeface="Cambria Math" panose="02040503050406030204" pitchFamily="18" charset="0"/>
                                    </a:rPr>
                                    <m:t> −</m:t>
                                  </m:r>
                                  <m:r>
                                    <a:rPr lang="es-ES" sz="2000" i="1">
                                      <a:latin typeface="Cambria Math" panose="02040503050406030204" pitchFamily="18" charset="0"/>
                                    </a:rPr>
                                    <m:t>𝐵𝑎𝑑</m:t>
                                  </m:r>
                                  <m:r>
                                    <a:rPr lang="es-ES" sz="2000" i="1">
                                      <a:latin typeface="Cambria Math" panose="02040503050406030204" pitchFamily="18" charset="0"/>
                                    </a:rPr>
                                    <m:t> </m:t>
                                  </m:r>
                                  <m:r>
                                    <a:rPr lang="es-ES" sz="2000" i="1">
                                      <a:latin typeface="Cambria Math" panose="02040503050406030204" pitchFamily="18" charset="0"/>
                                    </a:rPr>
                                    <m:t>𝑑𝑒𝑏𝑡𝑠</m:t>
                                  </m:r>
                                  <m:r>
                                    <a:rPr lang="es-ES" sz="2000" i="1">
                                      <a:latin typeface="Cambria Math" panose="02040503050406030204" pitchFamily="18" charset="0"/>
                                    </a:rPr>
                                    <m:t> −</m:t>
                                  </m:r>
                                  <m:r>
                                    <a:rPr lang="es-ES" sz="2000" i="1">
                                      <a:latin typeface="Cambria Math" panose="02040503050406030204" pitchFamily="18" charset="0"/>
                                    </a:rPr>
                                    <m:t>𝐷𝑒𝑝𝑟𝑒𝑐𝑖𝑎𝑡𝑖𝑜𝑛</m:t>
                                  </m:r>
                                </m:num>
                                <m:den>
                                  <m:r>
                                    <a:rPr lang="es-ES" sz="2000" b="0" i="1" smtClean="0">
                                      <a:latin typeface="Cambria Math" panose="02040503050406030204" pitchFamily="18" charset="0"/>
                                    </a:rPr>
                                    <m:t>365</m:t>
                                  </m:r>
                                </m:den>
                              </m:f>
                            </m:e>
                          </m:d>
                        </m:den>
                      </m:f>
                    </m:oMath>
                  </m:oMathPara>
                </a14:m>
                <a:endParaRPr lang="en-US" sz="2000" dirty="0"/>
              </a:p>
            </p:txBody>
          </p:sp>
        </mc:Choice>
        <mc:Fallback xmlns="">
          <p:sp>
            <p:nvSpPr>
              <p:cNvPr id="4" name="TextBox 3">
                <a:extLst>
                  <a:ext uri="{FF2B5EF4-FFF2-40B4-BE49-F238E27FC236}">
                    <a16:creationId xmlns:a16="http://schemas.microsoft.com/office/drawing/2014/main" id="{3D20229A-A7E6-7248-B5DA-46F19DF3FD4B}"/>
                  </a:ext>
                </a:extLst>
              </p:cNvPr>
              <p:cNvSpPr txBox="1">
                <a:spLocks noRot="1" noChangeAspect="1" noMove="1" noResize="1" noEditPoints="1" noAdjustHandles="1" noChangeArrowheads="1" noChangeShapeType="1" noTextEdit="1"/>
              </p:cNvSpPr>
              <p:nvPr/>
            </p:nvSpPr>
            <p:spPr>
              <a:xfrm>
                <a:off x="1319375" y="711006"/>
                <a:ext cx="8883586" cy="891783"/>
              </a:xfrm>
              <a:prstGeom prst="rect">
                <a:avLst/>
              </a:prstGeo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D3D614D-1274-4EE0-9646-1EFFA5A06531}"/>
              </a:ext>
            </a:extLst>
          </p:cNvPr>
          <p:cNvPicPr>
            <a:picLocks noChangeAspect="1"/>
          </p:cNvPicPr>
          <p:nvPr/>
        </p:nvPicPr>
        <p:blipFill rotWithShape="1">
          <a:blip r:embed="rId4"/>
          <a:srcRect b="71959"/>
          <a:stretch/>
        </p:blipFill>
        <p:spPr>
          <a:xfrm>
            <a:off x="1297606" y="1836634"/>
            <a:ext cx="9427544" cy="2302482"/>
          </a:xfrm>
          <a:prstGeom prst="rect">
            <a:avLst/>
          </a:prstGeom>
        </p:spPr>
      </p:pic>
      <p:cxnSp>
        <p:nvCxnSpPr>
          <p:cNvPr id="6" name="Straight Connector 5">
            <a:extLst>
              <a:ext uri="{FF2B5EF4-FFF2-40B4-BE49-F238E27FC236}">
                <a16:creationId xmlns:a16="http://schemas.microsoft.com/office/drawing/2014/main" id="{32583678-E688-4580-A320-7A5A594FA993}"/>
              </a:ext>
            </a:extLst>
          </p:cNvPr>
          <p:cNvCxnSpPr>
            <a:cxnSpLocks/>
          </p:cNvCxnSpPr>
          <p:nvPr/>
        </p:nvCxnSpPr>
        <p:spPr>
          <a:xfrm>
            <a:off x="679167" y="3811551"/>
            <a:ext cx="632098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71A0D80-30F7-43A0-BC94-EA2A855D8083}"/>
              </a:ext>
            </a:extLst>
          </p:cNvPr>
          <p:cNvPicPr>
            <a:picLocks noChangeAspect="1"/>
          </p:cNvPicPr>
          <p:nvPr/>
        </p:nvPicPr>
        <p:blipFill rotWithShape="1">
          <a:blip r:embed="rId5"/>
          <a:srcRect t="52084" b="13333"/>
          <a:stretch/>
        </p:blipFill>
        <p:spPr>
          <a:xfrm>
            <a:off x="4717045" y="4554928"/>
            <a:ext cx="6500553" cy="2148030"/>
          </a:xfrm>
          <a:prstGeom prst="rect">
            <a:avLst/>
          </a:prstGeom>
        </p:spPr>
      </p:pic>
      <p:graphicFrame>
        <p:nvGraphicFramePr>
          <p:cNvPr id="8" name="Table 7">
            <a:extLst>
              <a:ext uri="{FF2B5EF4-FFF2-40B4-BE49-F238E27FC236}">
                <a16:creationId xmlns:a16="http://schemas.microsoft.com/office/drawing/2014/main" id="{296F98EC-BB02-4165-A7F7-A6605BDCBE56}"/>
              </a:ext>
            </a:extLst>
          </p:cNvPr>
          <p:cNvGraphicFramePr>
            <a:graphicFrameLocks noGrp="1"/>
          </p:cNvGraphicFramePr>
          <p:nvPr>
            <p:extLst>
              <p:ext uri="{D42A27DB-BD31-4B8C-83A1-F6EECF244321}">
                <p14:modId xmlns:p14="http://schemas.microsoft.com/office/powerpoint/2010/main" val="993028102"/>
              </p:ext>
            </p:extLst>
          </p:nvPr>
        </p:nvGraphicFramePr>
        <p:xfrm>
          <a:off x="286923" y="4968625"/>
          <a:ext cx="3827877" cy="1403600"/>
        </p:xfrm>
        <a:graphic>
          <a:graphicData uri="http://schemas.openxmlformats.org/drawingml/2006/table">
            <a:tbl>
              <a:tblPr firstRow="1" bandRow="1">
                <a:tableStyleId>{F5AB1C69-6EDB-4FF4-983F-18BD219EF322}</a:tableStyleId>
              </a:tblPr>
              <a:tblGrid>
                <a:gridCol w="1599027">
                  <a:extLst>
                    <a:ext uri="{9D8B030D-6E8A-4147-A177-3AD203B41FA5}">
                      <a16:colId xmlns:a16="http://schemas.microsoft.com/office/drawing/2014/main" val="2718558315"/>
                    </a:ext>
                  </a:extLst>
                </a:gridCol>
                <a:gridCol w="952891">
                  <a:extLst>
                    <a:ext uri="{9D8B030D-6E8A-4147-A177-3AD203B41FA5}">
                      <a16:colId xmlns:a16="http://schemas.microsoft.com/office/drawing/2014/main" val="2417162616"/>
                    </a:ext>
                  </a:extLst>
                </a:gridCol>
                <a:gridCol w="1275959">
                  <a:extLst>
                    <a:ext uri="{9D8B030D-6E8A-4147-A177-3AD203B41FA5}">
                      <a16:colId xmlns:a16="http://schemas.microsoft.com/office/drawing/2014/main" val="1277362452"/>
                    </a:ext>
                  </a:extLst>
                </a:gridCol>
              </a:tblGrid>
              <a:tr h="701800">
                <a:tc>
                  <a:txBody>
                    <a:bodyPr/>
                    <a:lstStyle/>
                    <a:p>
                      <a:pPr algn="ctr"/>
                      <a:endParaRPr lang="en-US" sz="2000" dirty="0">
                        <a:latin typeface="Candara" panose="020E0502030303020204" pitchFamily="34" charset="0"/>
                      </a:endParaRPr>
                    </a:p>
                  </a:txBody>
                  <a:tcPr/>
                </a:tc>
                <a:tc>
                  <a:txBody>
                    <a:bodyPr/>
                    <a:lstStyle/>
                    <a:p>
                      <a:pPr algn="ctr"/>
                      <a:r>
                        <a:rPr lang="en-US" sz="2000" dirty="0">
                          <a:latin typeface="Candara" panose="020E0502030303020204" pitchFamily="34" charset="0"/>
                        </a:rPr>
                        <a:t>2017</a:t>
                      </a:r>
                    </a:p>
                  </a:txBody>
                  <a:tcPr/>
                </a:tc>
                <a:tc>
                  <a:txBody>
                    <a:bodyPr/>
                    <a:lstStyle/>
                    <a:p>
                      <a:pPr algn="ctr"/>
                      <a:r>
                        <a:rPr lang="en-US" sz="2000" dirty="0">
                          <a:latin typeface="Candara" panose="020E0502030303020204" pitchFamily="34" charset="0"/>
                        </a:rPr>
                        <a:t>2018</a:t>
                      </a:r>
                    </a:p>
                  </a:txBody>
                  <a:tcPr/>
                </a:tc>
                <a:extLst>
                  <a:ext uri="{0D108BD9-81ED-4DB2-BD59-A6C34878D82A}">
                    <a16:rowId xmlns:a16="http://schemas.microsoft.com/office/drawing/2014/main" val="2566412661"/>
                  </a:ext>
                </a:extLst>
              </a:tr>
              <a:tr h="701800">
                <a:tc>
                  <a:txBody>
                    <a:bodyPr/>
                    <a:lstStyle/>
                    <a:p>
                      <a:pPr algn="ctr"/>
                      <a:r>
                        <a:rPr lang="en-US" sz="2000" dirty="0">
                          <a:latin typeface="Candara" panose="020E0502030303020204" pitchFamily="34" charset="0"/>
                        </a:rPr>
                        <a:t>Days of cash on hand</a:t>
                      </a:r>
                    </a:p>
                  </a:txBody>
                  <a:tcPr/>
                </a:tc>
                <a:tc>
                  <a:txBody>
                    <a:bodyPr/>
                    <a:lstStyle/>
                    <a:p>
                      <a:pPr algn="ctr"/>
                      <a:r>
                        <a:rPr lang="en-US" sz="2000" dirty="0">
                          <a:latin typeface="Candara" panose="020E0502030303020204" pitchFamily="34" charset="0"/>
                        </a:rPr>
                        <a:t>59.92</a:t>
                      </a:r>
                    </a:p>
                  </a:txBody>
                  <a:tcPr/>
                </a:tc>
                <a:tc>
                  <a:txBody>
                    <a:bodyPr/>
                    <a:lstStyle/>
                    <a:p>
                      <a:pPr algn="ctr"/>
                      <a:r>
                        <a:rPr lang="en-US" sz="2000" dirty="0">
                          <a:latin typeface="Candara" panose="020E0502030303020204" pitchFamily="34" charset="0"/>
                        </a:rPr>
                        <a:t>91.78</a:t>
                      </a:r>
                    </a:p>
                  </a:txBody>
                  <a:tcPr/>
                </a:tc>
                <a:extLst>
                  <a:ext uri="{0D108BD9-81ED-4DB2-BD59-A6C34878D82A}">
                    <a16:rowId xmlns:a16="http://schemas.microsoft.com/office/drawing/2014/main" val="3518032290"/>
                  </a:ext>
                </a:extLst>
              </a:tr>
            </a:tbl>
          </a:graphicData>
        </a:graphic>
      </p:graphicFrame>
      <p:sp>
        <p:nvSpPr>
          <p:cNvPr id="10" name="Title 1">
            <a:extLst>
              <a:ext uri="{FF2B5EF4-FFF2-40B4-BE49-F238E27FC236}">
                <a16:creationId xmlns:a16="http://schemas.microsoft.com/office/drawing/2014/main" id="{2C371ECF-F19B-4A7C-8CE8-1838326E19A3}"/>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Liquidity Ratios</a:t>
            </a:r>
          </a:p>
        </p:txBody>
      </p:sp>
    </p:spTree>
    <p:extLst>
      <p:ext uri="{BB962C8B-B14F-4D97-AF65-F5344CB8AC3E}">
        <p14:creationId xmlns:p14="http://schemas.microsoft.com/office/powerpoint/2010/main" val="227682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ABF71E7-2E38-374B-985C-0B905B3CBF09}"/>
              </a:ext>
            </a:extLst>
          </p:cNvPr>
          <p:cNvSpPr>
            <a:spLocks noGrp="1"/>
          </p:cNvSpPr>
          <p:nvPr>
            <p:ph idx="1"/>
          </p:nvPr>
        </p:nvSpPr>
        <p:spPr>
          <a:xfrm>
            <a:off x="471947" y="1825625"/>
            <a:ext cx="11385755" cy="4667250"/>
          </a:xfrm>
        </p:spPr>
        <p:txBody>
          <a:bodyPr/>
          <a:lstStyle/>
          <a:p>
            <a:r>
              <a:rPr lang="en-US" altLang="en-US" dirty="0">
                <a:latin typeface="Candara" panose="020E0502030303020204" pitchFamily="34" charset="0"/>
              </a:rPr>
              <a:t> They relate income statements (flows) to balance sheets (stocks).</a:t>
            </a:r>
          </a:p>
          <a:p>
            <a:pPr marL="0" indent="0">
              <a:buNone/>
            </a:pPr>
            <a:endParaRPr lang="en-US" altLang="en-US" sz="2000" dirty="0">
              <a:latin typeface="Candara" panose="020E0502030303020204" pitchFamily="34" charset="0"/>
            </a:endParaRPr>
          </a:p>
          <a:p>
            <a:r>
              <a:rPr lang="en-US" b="1" dirty="0">
                <a:latin typeface="Candara" panose="020E0502030303020204" pitchFamily="34" charset="0"/>
              </a:rPr>
              <a:t>Account Receivables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1B5A7DA-19C6-DD4E-92F0-DA35FE1BAA83}"/>
                  </a:ext>
                </a:extLst>
              </p:cNvPr>
              <p:cNvSpPr txBox="1"/>
              <p:nvPr/>
            </p:nvSpPr>
            <p:spPr>
              <a:xfrm>
                <a:off x="1226574" y="3596292"/>
                <a:ext cx="5557684" cy="447815"/>
              </a:xfrm>
              <a:prstGeom prst="rect">
                <a:avLst/>
              </a:prstGeom>
              <a:noFill/>
            </p:spPr>
            <p:txBody>
              <a:bodyPr wrap="square" lIns="0" tIns="0" rIns="0" bIns="0" rtlCol="0">
                <a:spAutoFit/>
              </a:bodyPr>
              <a:lstStyle/>
              <a:p>
                <a:r>
                  <a:rPr lang="en-US" sz="2000" b="0" dirty="0">
                    <a:latin typeface="Candara" panose="020E0502030303020204" pitchFamily="34" charset="0"/>
                  </a:rPr>
                  <a:t>Receivables Turnover</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s-ES" sz="2000" b="0" i="1" smtClean="0">
                            <a:latin typeface="Cambria Math" panose="02040503050406030204" pitchFamily="18" charset="0"/>
                          </a:rPr>
                          <m:t>𝑁𝑒𝑡</m:t>
                        </m:r>
                        <m:r>
                          <a:rPr lang="es-ES" sz="2000" b="0" i="1" smtClean="0">
                            <a:latin typeface="Cambria Math" panose="02040503050406030204" pitchFamily="18" charset="0"/>
                          </a:rPr>
                          <m:t> </m:t>
                        </m:r>
                        <m:r>
                          <a:rPr lang="es-ES" sz="2000" b="0" i="1" smtClean="0">
                            <a:latin typeface="Cambria Math" panose="02040503050406030204" pitchFamily="18" charset="0"/>
                          </a:rPr>
                          <m:t>𝑅𝑒𝑣𝑒𝑛𝑢𝑒</m:t>
                        </m:r>
                        <m:r>
                          <a:rPr lang="es-ES" sz="2000" b="0" i="1" smtClean="0">
                            <a:latin typeface="Cambria Math" panose="02040503050406030204" pitchFamily="18" charset="0"/>
                          </a:rPr>
                          <m:t> </m:t>
                        </m:r>
                        <m:r>
                          <a:rPr lang="es-ES" sz="2000" b="0" i="1" smtClean="0">
                            <a:latin typeface="Cambria Math" panose="02040503050406030204" pitchFamily="18" charset="0"/>
                          </a:rPr>
                          <m:t>𝑎𝑛𝑑</m:t>
                        </m:r>
                        <m:r>
                          <a:rPr lang="es-ES" sz="2000" b="0" i="1" smtClean="0">
                            <a:latin typeface="Cambria Math" panose="02040503050406030204" pitchFamily="18" charset="0"/>
                          </a:rPr>
                          <m:t> </m:t>
                        </m:r>
                        <m:r>
                          <a:rPr lang="es-ES" sz="2000" b="0" i="1" smtClean="0">
                            <a:latin typeface="Cambria Math" panose="02040503050406030204" pitchFamily="18" charset="0"/>
                          </a:rPr>
                          <m:t>𝑆𝑢𝑝𝑝𝑜𝑟𝑡</m:t>
                        </m:r>
                      </m:num>
                      <m:den>
                        <m:r>
                          <a:rPr lang="es-ES" sz="2000" b="0" i="1" smtClean="0">
                            <a:latin typeface="Cambria Math" panose="02040503050406030204" pitchFamily="18" charset="0"/>
                          </a:rPr>
                          <m:t>𝐴𝑐𝑐𝑜𝑢𝑛𝑡𝑠</m:t>
                        </m:r>
                        <m:r>
                          <a:rPr lang="es-ES" sz="2000" b="0" i="1" smtClean="0">
                            <a:latin typeface="Cambria Math" panose="02040503050406030204" pitchFamily="18" charset="0"/>
                          </a:rPr>
                          <m:t> </m:t>
                        </m:r>
                        <m:r>
                          <a:rPr lang="es-ES" sz="2000" b="0" i="1" smtClean="0">
                            <a:latin typeface="Cambria Math" panose="02040503050406030204" pitchFamily="18" charset="0"/>
                          </a:rPr>
                          <m:t>𝑅𝑒𝑐𝑒𝑖𝑣𝑎𝑏𝑙𝑒</m:t>
                        </m:r>
                      </m:den>
                    </m:f>
                  </m:oMath>
                </a14:m>
                <a:endParaRPr lang="en-US" sz="2000" dirty="0">
                  <a:latin typeface="Candara" panose="020E0502030303020204" pitchFamily="34" charset="0"/>
                </a:endParaRPr>
              </a:p>
            </p:txBody>
          </p:sp>
        </mc:Choice>
        <mc:Fallback xmlns="">
          <p:sp>
            <p:nvSpPr>
              <p:cNvPr id="6" name="TextBox 5">
                <a:extLst>
                  <a:ext uri="{FF2B5EF4-FFF2-40B4-BE49-F238E27FC236}">
                    <a16:creationId xmlns:a16="http://schemas.microsoft.com/office/drawing/2014/main" id="{11B5A7DA-19C6-DD4E-92F0-DA35FE1BAA83}"/>
                  </a:ext>
                </a:extLst>
              </p:cNvPr>
              <p:cNvSpPr txBox="1">
                <a:spLocks noRot="1" noChangeAspect="1" noMove="1" noResize="1" noEditPoints="1" noAdjustHandles="1" noChangeArrowheads="1" noChangeShapeType="1" noTextEdit="1"/>
              </p:cNvSpPr>
              <p:nvPr/>
            </p:nvSpPr>
            <p:spPr>
              <a:xfrm>
                <a:off x="1226574" y="3596292"/>
                <a:ext cx="5557684" cy="447815"/>
              </a:xfrm>
              <a:prstGeom prst="rect">
                <a:avLst/>
              </a:prstGeom>
              <a:blipFill>
                <a:blip r:embed="rId3"/>
                <a:stretch>
                  <a:fillRect l="-2741" t="-1370" b="-1917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A69B677-E476-5E4D-930F-35035D7C6251}"/>
              </a:ext>
            </a:extLst>
          </p:cNvPr>
          <p:cNvSpPr txBox="1"/>
          <p:nvPr/>
        </p:nvSpPr>
        <p:spPr>
          <a:xfrm>
            <a:off x="6535258" y="3486299"/>
            <a:ext cx="5557683" cy="338554"/>
          </a:xfrm>
          <a:prstGeom prst="rect">
            <a:avLst/>
          </a:prstGeom>
          <a:noFill/>
        </p:spPr>
        <p:txBody>
          <a:bodyPr wrap="square" rtlCol="0">
            <a:spAutoFit/>
          </a:bodyPr>
          <a:lstStyle/>
          <a:p>
            <a:r>
              <a:rPr lang="en-US" sz="1600" dirty="0">
                <a:latin typeface="Candara" panose="020E0502030303020204" pitchFamily="34" charset="0"/>
              </a:rPr>
              <a:t>Revenue and support on credit (minus those in cash)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2DEB022-ED1E-E34E-AD61-D4E71C9AF8F7}"/>
                  </a:ext>
                </a:extLst>
              </p:cNvPr>
              <p:cNvSpPr txBox="1"/>
              <p:nvPr/>
            </p:nvSpPr>
            <p:spPr>
              <a:xfrm>
                <a:off x="1150375" y="5252162"/>
                <a:ext cx="5557684" cy="447815"/>
              </a:xfrm>
              <a:prstGeom prst="rect">
                <a:avLst/>
              </a:prstGeom>
              <a:noFill/>
            </p:spPr>
            <p:txBody>
              <a:bodyPr wrap="square" lIns="0" tIns="0" rIns="0" bIns="0" rtlCol="0">
                <a:spAutoFit/>
              </a:bodyPr>
              <a:lstStyle/>
              <a:p>
                <a:r>
                  <a:rPr lang="en-US" sz="2000" b="0" dirty="0">
                    <a:latin typeface="Candara" panose="020E0502030303020204" pitchFamily="34" charset="0"/>
                  </a:rPr>
                  <a:t>Average Collection Period</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s-ES" sz="2000" b="0" i="1" smtClean="0">
                            <a:latin typeface="Cambria Math" panose="02040503050406030204" pitchFamily="18" charset="0"/>
                          </a:rPr>
                          <m:t>365</m:t>
                        </m:r>
                      </m:num>
                      <m:den>
                        <m:r>
                          <a:rPr lang="es-ES" sz="2000" b="0" i="1" smtClean="0">
                            <a:latin typeface="Cambria Math" panose="02040503050406030204" pitchFamily="18" charset="0"/>
                          </a:rPr>
                          <m:t>𝑅𝑒𝑐𝑒𝑖𝑣𝑎𝑏𝑙𝑒𝑠</m:t>
                        </m:r>
                        <m:r>
                          <a:rPr lang="es-ES" sz="2000" b="0" i="1" smtClean="0">
                            <a:latin typeface="Cambria Math" panose="02040503050406030204" pitchFamily="18" charset="0"/>
                          </a:rPr>
                          <m:t> </m:t>
                        </m:r>
                        <m:r>
                          <a:rPr lang="es-ES" sz="2000" b="0" i="1" smtClean="0">
                            <a:latin typeface="Cambria Math" panose="02040503050406030204" pitchFamily="18" charset="0"/>
                          </a:rPr>
                          <m:t>𝑇𝑢𝑟𝑛𝑜𝑣𝑒𝑟</m:t>
                        </m:r>
                      </m:den>
                    </m:f>
                  </m:oMath>
                </a14:m>
                <a:endParaRPr lang="en-US" sz="2000" dirty="0">
                  <a:latin typeface="Candara" panose="020E0502030303020204" pitchFamily="34" charset="0"/>
                </a:endParaRPr>
              </a:p>
            </p:txBody>
          </p:sp>
        </mc:Choice>
        <mc:Fallback xmlns="">
          <p:sp>
            <p:nvSpPr>
              <p:cNvPr id="8" name="TextBox 7">
                <a:extLst>
                  <a:ext uri="{FF2B5EF4-FFF2-40B4-BE49-F238E27FC236}">
                    <a16:creationId xmlns:a16="http://schemas.microsoft.com/office/drawing/2014/main" id="{E2DEB022-ED1E-E34E-AD61-D4E71C9AF8F7}"/>
                  </a:ext>
                </a:extLst>
              </p:cNvPr>
              <p:cNvSpPr txBox="1">
                <a:spLocks noRot="1" noChangeAspect="1" noMove="1" noResize="1" noEditPoints="1" noAdjustHandles="1" noChangeArrowheads="1" noChangeShapeType="1" noTextEdit="1"/>
              </p:cNvSpPr>
              <p:nvPr/>
            </p:nvSpPr>
            <p:spPr>
              <a:xfrm>
                <a:off x="1150375" y="5252162"/>
                <a:ext cx="5557684" cy="447815"/>
              </a:xfrm>
              <a:prstGeom prst="rect">
                <a:avLst/>
              </a:prstGeom>
              <a:blipFill>
                <a:blip r:embed="rId4"/>
                <a:stretch>
                  <a:fillRect l="-2854" t="-2740" b="-1780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8642E77-F457-354B-B756-E261AE0D0A67}"/>
              </a:ext>
            </a:extLst>
          </p:cNvPr>
          <p:cNvSpPr txBox="1"/>
          <p:nvPr/>
        </p:nvSpPr>
        <p:spPr>
          <a:xfrm>
            <a:off x="6249740" y="4368887"/>
            <a:ext cx="5557683" cy="584775"/>
          </a:xfrm>
          <a:prstGeom prst="rect">
            <a:avLst/>
          </a:prstGeom>
          <a:noFill/>
        </p:spPr>
        <p:txBody>
          <a:bodyPr wrap="square" rtlCol="0">
            <a:spAutoFit/>
          </a:bodyPr>
          <a:lstStyle/>
          <a:p>
            <a:r>
              <a:rPr lang="en-US" sz="1600" dirty="0">
                <a:latin typeface="Candara" panose="020E0502030303020204" pitchFamily="34" charset="0"/>
              </a:rPr>
              <a:t>Collection of receivables is as if we collected and generated receivables X times in a year</a:t>
            </a:r>
          </a:p>
        </p:txBody>
      </p:sp>
      <p:sp>
        <p:nvSpPr>
          <p:cNvPr id="10" name="TextBox 9">
            <a:extLst>
              <a:ext uri="{FF2B5EF4-FFF2-40B4-BE49-F238E27FC236}">
                <a16:creationId xmlns:a16="http://schemas.microsoft.com/office/drawing/2014/main" id="{02BDF897-0595-8243-8A4C-976B13099D74}"/>
              </a:ext>
            </a:extLst>
          </p:cNvPr>
          <p:cNvSpPr txBox="1"/>
          <p:nvPr/>
        </p:nvSpPr>
        <p:spPr>
          <a:xfrm>
            <a:off x="6784258" y="5380708"/>
            <a:ext cx="4331109" cy="369332"/>
          </a:xfrm>
          <a:prstGeom prst="rect">
            <a:avLst/>
          </a:prstGeom>
          <a:noFill/>
        </p:spPr>
        <p:txBody>
          <a:bodyPr wrap="square" rtlCol="0">
            <a:spAutoFit/>
          </a:bodyPr>
          <a:lstStyle/>
          <a:p>
            <a:r>
              <a:rPr lang="en-US" dirty="0">
                <a:latin typeface="Candara" panose="020E0502030303020204" pitchFamily="34" charset="0"/>
              </a:rPr>
              <a:t>X days to collect a receivable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F06A4FE-743D-8F40-81E4-818D50F5F40B}"/>
                  </a:ext>
                </a:extLst>
              </p:cNvPr>
              <p:cNvSpPr txBox="1"/>
              <p:nvPr/>
            </p:nvSpPr>
            <p:spPr>
              <a:xfrm>
                <a:off x="6708059" y="5917376"/>
                <a:ext cx="274515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𝐵𝑒𝑡𝑤𝑒𝑒𝑛</m:t>
                      </m:r>
                      <m:r>
                        <a:rPr lang="es-ES" b="0" i="1" smtClean="0">
                          <a:latin typeface="Cambria Math" panose="02040503050406030204" pitchFamily="18" charset="0"/>
                          <a:ea typeface="Cambria Math" panose="02040503050406030204" pitchFamily="18" charset="0"/>
                        </a:rPr>
                        <m:t> 30 </m:t>
                      </m:r>
                      <m:r>
                        <a:rPr lang="es-ES" b="0" i="1" smtClean="0">
                          <a:latin typeface="Cambria Math" panose="02040503050406030204" pitchFamily="18" charset="0"/>
                          <a:ea typeface="Cambria Math" panose="02040503050406030204" pitchFamily="18" charset="0"/>
                        </a:rPr>
                        <m:t>𝑎𝑛𝑑</m:t>
                      </m:r>
                      <m:r>
                        <a:rPr lang="es-ES" b="0" i="1" smtClean="0">
                          <a:latin typeface="Cambria Math" panose="02040503050406030204" pitchFamily="18" charset="0"/>
                          <a:ea typeface="Cambria Math" panose="02040503050406030204" pitchFamily="18" charset="0"/>
                        </a:rPr>
                        <m:t> 60 </m:t>
                      </m:r>
                      <m:r>
                        <a:rPr lang="es-ES" b="0" i="1" smtClean="0">
                          <a:latin typeface="Cambria Math" panose="02040503050406030204" pitchFamily="18" charset="0"/>
                          <a:ea typeface="Cambria Math" panose="02040503050406030204" pitchFamily="18" charset="0"/>
                        </a:rPr>
                        <m:t>𝑑𝑎𝑦𝑠</m:t>
                      </m:r>
                    </m:oMath>
                  </m:oMathPara>
                </a14:m>
                <a:endParaRPr lang="en-US" dirty="0">
                  <a:latin typeface="Candara" panose="020E0502030303020204" pitchFamily="34" charset="0"/>
                </a:endParaRPr>
              </a:p>
            </p:txBody>
          </p:sp>
        </mc:Choice>
        <mc:Fallback xmlns="">
          <p:sp>
            <p:nvSpPr>
              <p:cNvPr id="11" name="TextBox 10">
                <a:extLst>
                  <a:ext uri="{FF2B5EF4-FFF2-40B4-BE49-F238E27FC236}">
                    <a16:creationId xmlns:a16="http://schemas.microsoft.com/office/drawing/2014/main" id="{BF06A4FE-743D-8F40-81E4-818D50F5F40B}"/>
                  </a:ext>
                </a:extLst>
              </p:cNvPr>
              <p:cNvSpPr txBox="1">
                <a:spLocks noRot="1" noChangeAspect="1" noMove="1" noResize="1" noEditPoints="1" noAdjustHandles="1" noChangeArrowheads="1" noChangeShapeType="1" noTextEdit="1"/>
              </p:cNvSpPr>
              <p:nvPr/>
            </p:nvSpPr>
            <p:spPr>
              <a:xfrm>
                <a:off x="6708059" y="5917376"/>
                <a:ext cx="2745150" cy="276999"/>
              </a:xfrm>
              <a:prstGeom prst="rect">
                <a:avLst/>
              </a:prstGeom>
              <a:blipFill>
                <a:blip r:embed="rId5"/>
                <a:stretch>
                  <a:fillRect t="-4444" b="-35556"/>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E596C844-F8BF-4464-BBED-6F8C28BD1D1C}"/>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2C26290D-4640-4CEF-B0DC-83D17468C64F}"/>
              </a:ext>
            </a:extLst>
          </p:cNvPr>
          <p:cNvSpPr txBox="1">
            <a:spLocks/>
          </p:cNvSpPr>
          <p:nvPr/>
        </p:nvSpPr>
        <p:spPr>
          <a:xfrm>
            <a:off x="556863" y="95259"/>
            <a:ext cx="113857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Asset Turnover Ratios (Efficiency Ratios)</a:t>
            </a:r>
          </a:p>
        </p:txBody>
      </p:sp>
      <p:sp>
        <p:nvSpPr>
          <p:cNvPr id="3" name="TextBox 2">
            <a:extLst>
              <a:ext uri="{FF2B5EF4-FFF2-40B4-BE49-F238E27FC236}">
                <a16:creationId xmlns:a16="http://schemas.microsoft.com/office/drawing/2014/main" id="{71386F49-E3AD-3BA9-4D48-23CBB1D279FE}"/>
              </a:ext>
            </a:extLst>
          </p:cNvPr>
          <p:cNvSpPr txBox="1"/>
          <p:nvPr/>
        </p:nvSpPr>
        <p:spPr>
          <a:xfrm>
            <a:off x="1226574" y="4197786"/>
            <a:ext cx="6103620" cy="923330"/>
          </a:xfrm>
          <a:prstGeom prst="rect">
            <a:avLst/>
          </a:prstGeom>
          <a:noFill/>
        </p:spPr>
        <p:txBody>
          <a:bodyPr wrap="square">
            <a:spAutoFit/>
          </a:bodyPr>
          <a:lstStyle/>
          <a:p>
            <a:pPr defTabSz="425846">
              <a:buClr>
                <a:srgbClr val="808080"/>
              </a:buClr>
              <a:buSzPct val="90000"/>
            </a:pPr>
            <a:r>
              <a:rPr lang="en-US" sz="1800" dirty="0">
                <a:latin typeface="Candara" panose="020E0502030303020204" pitchFamily="34" charset="0"/>
              </a:rPr>
              <a:t>Rule of Thumb: 	None</a:t>
            </a:r>
          </a:p>
          <a:p>
            <a:pPr defTabSz="425846">
              <a:buClr>
                <a:srgbClr val="808080"/>
              </a:buClr>
              <a:buSzPct val="90000"/>
            </a:pPr>
            <a:r>
              <a:rPr lang="en-US" sz="1800" dirty="0">
                <a:latin typeface="Candara" panose="020E0502030303020204" pitchFamily="34" charset="0"/>
              </a:rPr>
              <a:t>Trend should be: 	UP</a:t>
            </a:r>
          </a:p>
          <a:p>
            <a:pPr defTabSz="425846">
              <a:buClr>
                <a:srgbClr val="808080"/>
              </a:buClr>
              <a:buSzPct val="90000"/>
            </a:pPr>
            <a:r>
              <a:rPr lang="en-US" sz="1800" dirty="0">
                <a:latin typeface="Candara" panose="020E0502030303020204" pitchFamily="34" charset="0"/>
              </a:rPr>
              <a:t>Ratio should be: 	ABOVE THE MEDIAN</a:t>
            </a:r>
          </a:p>
        </p:txBody>
      </p:sp>
      <p:sp>
        <p:nvSpPr>
          <p:cNvPr id="4" name="TextBox 3">
            <a:extLst>
              <a:ext uri="{FF2B5EF4-FFF2-40B4-BE49-F238E27FC236}">
                <a16:creationId xmlns:a16="http://schemas.microsoft.com/office/drawing/2014/main" id="{9C3E0C7A-3F73-BF6A-1672-51CA18734F78}"/>
              </a:ext>
            </a:extLst>
          </p:cNvPr>
          <p:cNvSpPr txBox="1"/>
          <p:nvPr/>
        </p:nvSpPr>
        <p:spPr>
          <a:xfrm>
            <a:off x="1226574" y="5800103"/>
            <a:ext cx="6103620" cy="923330"/>
          </a:xfrm>
          <a:prstGeom prst="rect">
            <a:avLst/>
          </a:prstGeom>
          <a:noFill/>
        </p:spPr>
        <p:txBody>
          <a:bodyPr wrap="square">
            <a:spAutoFit/>
          </a:bodyPr>
          <a:lstStyle/>
          <a:p>
            <a:pPr defTabSz="425846">
              <a:buClr>
                <a:srgbClr val="808080"/>
              </a:buClr>
              <a:buSzPct val="90000"/>
            </a:pPr>
            <a:r>
              <a:rPr lang="en-US" sz="1800" dirty="0">
                <a:latin typeface="Candara" panose="020E0502030303020204" pitchFamily="34" charset="0"/>
              </a:rPr>
              <a:t>Rule of Thumb: 	None</a:t>
            </a:r>
          </a:p>
          <a:p>
            <a:pPr defTabSz="425846">
              <a:buClr>
                <a:srgbClr val="808080"/>
              </a:buClr>
              <a:buSzPct val="90000"/>
            </a:pPr>
            <a:r>
              <a:rPr lang="en-US" sz="1800" dirty="0">
                <a:latin typeface="Candara" panose="020E0502030303020204" pitchFamily="34" charset="0"/>
              </a:rPr>
              <a:t>Trend should be: 	</a:t>
            </a:r>
            <a:r>
              <a:rPr lang="en-US" dirty="0">
                <a:latin typeface="Candara" panose="020E0502030303020204" pitchFamily="34" charset="0"/>
              </a:rPr>
              <a:t>DOWN</a:t>
            </a:r>
            <a:endParaRPr lang="en-US" sz="1800" dirty="0">
              <a:latin typeface="Candara" panose="020E0502030303020204" pitchFamily="34" charset="0"/>
            </a:endParaRPr>
          </a:p>
          <a:p>
            <a:pPr defTabSz="425846">
              <a:buClr>
                <a:srgbClr val="808080"/>
              </a:buClr>
              <a:buSzPct val="90000"/>
            </a:pPr>
            <a:r>
              <a:rPr lang="en-US" sz="1800" dirty="0">
                <a:latin typeface="Candara" panose="020E0502030303020204" pitchFamily="34" charset="0"/>
              </a:rPr>
              <a:t>Ratio should be: 	BELOW THE MEDIAN</a:t>
            </a:r>
          </a:p>
        </p:txBody>
      </p:sp>
      <p:sp>
        <p:nvSpPr>
          <p:cNvPr id="15" name="TextBox 14">
            <a:extLst>
              <a:ext uri="{FF2B5EF4-FFF2-40B4-BE49-F238E27FC236}">
                <a16:creationId xmlns:a16="http://schemas.microsoft.com/office/drawing/2014/main" id="{53F170CA-C9A4-1FA7-41F2-3E4223D903BB}"/>
              </a:ext>
            </a:extLst>
          </p:cNvPr>
          <p:cNvSpPr txBox="1"/>
          <p:nvPr/>
        </p:nvSpPr>
        <p:spPr>
          <a:xfrm>
            <a:off x="6164088" y="3869099"/>
            <a:ext cx="6407191" cy="338554"/>
          </a:xfrm>
          <a:prstGeom prst="rect">
            <a:avLst/>
          </a:prstGeom>
          <a:noFill/>
        </p:spPr>
        <p:txBody>
          <a:bodyPr wrap="square">
            <a:spAutoFit/>
          </a:bodyPr>
          <a:lstStyle/>
          <a:p>
            <a:r>
              <a:rPr lang="en-US" sz="1600" dirty="0">
                <a:latin typeface="Candara" panose="020E0502030303020204" pitchFamily="34" charset="0"/>
              </a:rPr>
              <a:t>Sometimes Average receivables: ((beginning + ending receivables) /2)</a:t>
            </a:r>
          </a:p>
        </p:txBody>
      </p:sp>
      <p:sp>
        <p:nvSpPr>
          <p:cNvPr id="16" name="Arrow: Right 15">
            <a:extLst>
              <a:ext uri="{FF2B5EF4-FFF2-40B4-BE49-F238E27FC236}">
                <a16:creationId xmlns:a16="http://schemas.microsoft.com/office/drawing/2014/main" id="{1B58526B-E99F-9708-EE82-69232E3B3D6B}"/>
              </a:ext>
            </a:extLst>
          </p:cNvPr>
          <p:cNvSpPr/>
          <p:nvPr/>
        </p:nvSpPr>
        <p:spPr>
          <a:xfrm>
            <a:off x="6164088" y="3681175"/>
            <a:ext cx="2367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D6029D7-28A0-6B28-D2A7-FC866809A030}"/>
              </a:ext>
            </a:extLst>
          </p:cNvPr>
          <p:cNvSpPr/>
          <p:nvPr/>
        </p:nvSpPr>
        <p:spPr>
          <a:xfrm>
            <a:off x="5909310" y="4044107"/>
            <a:ext cx="25477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84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11E3-7572-8F48-A32E-C5AE9E0A6F1C}"/>
              </a:ext>
            </a:extLst>
          </p:cNvPr>
          <p:cNvSpPr>
            <a:spLocks noGrp="1"/>
          </p:cNvSpPr>
          <p:nvPr>
            <p:ph type="title"/>
          </p:nvPr>
        </p:nvSpPr>
        <p:spPr/>
        <p:txBody>
          <a:bodyPr/>
          <a:lstStyle/>
          <a:p>
            <a:endParaRPr lang="en-US"/>
          </a:p>
        </p:txBody>
      </p:sp>
      <p:graphicFrame>
        <p:nvGraphicFramePr>
          <p:cNvPr id="9" name="Content Placeholder 8">
            <a:extLst>
              <a:ext uri="{FF2B5EF4-FFF2-40B4-BE49-F238E27FC236}">
                <a16:creationId xmlns:a16="http://schemas.microsoft.com/office/drawing/2014/main" id="{7CD28087-DE7F-3149-B010-67F8BACF0501}"/>
              </a:ext>
            </a:extLst>
          </p:cNvPr>
          <p:cNvGraphicFramePr>
            <a:graphicFrameLocks noGrp="1"/>
          </p:cNvGraphicFramePr>
          <p:nvPr>
            <p:ph idx="1"/>
            <p:extLst>
              <p:ext uri="{D42A27DB-BD31-4B8C-83A1-F6EECF244321}">
                <p14:modId xmlns:p14="http://schemas.microsoft.com/office/powerpoint/2010/main" val="2879808860"/>
              </p:ext>
            </p:extLst>
          </p:nvPr>
        </p:nvGraphicFramePr>
        <p:xfrm>
          <a:off x="7909832" y="2919621"/>
          <a:ext cx="3967315" cy="1798320"/>
        </p:xfrm>
        <a:graphic>
          <a:graphicData uri="http://schemas.openxmlformats.org/drawingml/2006/table">
            <a:tbl>
              <a:tblPr firstRow="1" bandRow="1">
                <a:tableStyleId>{F5AB1C69-6EDB-4FF4-983F-18BD219EF322}</a:tableStyleId>
              </a:tblPr>
              <a:tblGrid>
                <a:gridCol w="2178800">
                  <a:extLst>
                    <a:ext uri="{9D8B030D-6E8A-4147-A177-3AD203B41FA5}">
                      <a16:colId xmlns:a16="http://schemas.microsoft.com/office/drawing/2014/main" val="2366153131"/>
                    </a:ext>
                  </a:extLst>
                </a:gridCol>
                <a:gridCol w="846970">
                  <a:extLst>
                    <a:ext uri="{9D8B030D-6E8A-4147-A177-3AD203B41FA5}">
                      <a16:colId xmlns:a16="http://schemas.microsoft.com/office/drawing/2014/main" val="973844267"/>
                    </a:ext>
                  </a:extLst>
                </a:gridCol>
                <a:gridCol w="941545">
                  <a:extLst>
                    <a:ext uri="{9D8B030D-6E8A-4147-A177-3AD203B41FA5}">
                      <a16:colId xmlns:a16="http://schemas.microsoft.com/office/drawing/2014/main" val="371314095"/>
                    </a:ext>
                  </a:extLst>
                </a:gridCol>
              </a:tblGrid>
              <a:tr h="370840">
                <a:tc>
                  <a:txBody>
                    <a:bodyPr/>
                    <a:lstStyle/>
                    <a:p>
                      <a:pPr algn="ctr"/>
                      <a:endParaRPr lang="en-US" sz="2000" dirty="0">
                        <a:latin typeface="Candara" panose="020E0502030303020204" pitchFamily="34" charset="0"/>
                      </a:endParaRPr>
                    </a:p>
                  </a:txBody>
                  <a:tcPr anchor="ctr"/>
                </a:tc>
                <a:tc>
                  <a:txBody>
                    <a:bodyPr/>
                    <a:lstStyle/>
                    <a:p>
                      <a:pPr algn="ctr"/>
                      <a:r>
                        <a:rPr lang="en-US" sz="2000" dirty="0">
                          <a:latin typeface="Candara" panose="020E0502030303020204" pitchFamily="34" charset="0"/>
                        </a:rPr>
                        <a:t>2017</a:t>
                      </a:r>
                    </a:p>
                  </a:txBody>
                  <a:tcPr anchor="ctr"/>
                </a:tc>
                <a:tc>
                  <a:txBody>
                    <a:bodyPr/>
                    <a:lstStyle/>
                    <a:p>
                      <a:pPr algn="ctr"/>
                      <a:r>
                        <a:rPr lang="en-US" sz="2000" dirty="0">
                          <a:latin typeface="Candara" panose="020E0502030303020204" pitchFamily="34" charset="0"/>
                        </a:rPr>
                        <a:t>2018</a:t>
                      </a:r>
                    </a:p>
                  </a:txBody>
                  <a:tcPr anchor="ctr"/>
                </a:tc>
                <a:extLst>
                  <a:ext uri="{0D108BD9-81ED-4DB2-BD59-A6C34878D82A}">
                    <a16:rowId xmlns:a16="http://schemas.microsoft.com/office/drawing/2014/main" val="1979402358"/>
                  </a:ext>
                </a:extLst>
              </a:tr>
              <a:tr h="370840">
                <a:tc>
                  <a:txBody>
                    <a:bodyPr/>
                    <a:lstStyle/>
                    <a:p>
                      <a:pPr algn="ctr"/>
                      <a:r>
                        <a:rPr lang="en-US" sz="2000" dirty="0">
                          <a:latin typeface="Candara" panose="020E0502030303020204" pitchFamily="34" charset="0"/>
                        </a:rPr>
                        <a:t>Receivable turnover</a:t>
                      </a:r>
                    </a:p>
                  </a:txBody>
                  <a:tcPr anchor="ctr"/>
                </a:tc>
                <a:tc>
                  <a:txBody>
                    <a:bodyPr/>
                    <a:lstStyle/>
                    <a:p>
                      <a:pPr algn="ctr" fontAlgn="b"/>
                      <a:r>
                        <a:rPr lang="en-US" sz="2000" u="none" strike="noStrike" dirty="0">
                          <a:effectLst/>
                          <a:latin typeface="Candara" panose="020E0502030303020204" pitchFamily="34" charset="0"/>
                        </a:rPr>
                        <a:t>              3.96 </a:t>
                      </a:r>
                      <a:endParaRPr lang="en-US" sz="2000" b="0" i="0" u="none" strike="noStrike" dirty="0">
                        <a:solidFill>
                          <a:srgbClr val="000000"/>
                        </a:solidFill>
                        <a:effectLst/>
                        <a:latin typeface="Candara" panose="020E0502030303020204" pitchFamily="34" charset="0"/>
                      </a:endParaRPr>
                    </a:p>
                  </a:txBody>
                  <a:tcPr marL="9525" marR="9525" marT="9525" marB="0" anchor="ctr"/>
                </a:tc>
                <a:tc>
                  <a:txBody>
                    <a:bodyPr/>
                    <a:lstStyle/>
                    <a:p>
                      <a:pPr algn="ctr" fontAlgn="b"/>
                      <a:r>
                        <a:rPr lang="en-US" sz="2000" u="none" strike="noStrike" dirty="0">
                          <a:effectLst/>
                          <a:latin typeface="Candara" panose="020E0502030303020204" pitchFamily="34" charset="0"/>
                        </a:rPr>
                        <a:t>                      2.19 </a:t>
                      </a:r>
                      <a:endParaRPr lang="en-US" sz="2000" b="0" i="0" u="none" strike="noStrike" dirty="0">
                        <a:solidFill>
                          <a:srgbClr val="000000"/>
                        </a:solidFill>
                        <a:effectLst/>
                        <a:latin typeface="Candara" panose="020E0502030303020204" pitchFamily="34" charset="0"/>
                      </a:endParaRPr>
                    </a:p>
                  </a:txBody>
                  <a:tcPr marL="9525" marR="9525" marT="9525" marB="0" anchor="ctr"/>
                </a:tc>
                <a:extLst>
                  <a:ext uri="{0D108BD9-81ED-4DB2-BD59-A6C34878D82A}">
                    <a16:rowId xmlns:a16="http://schemas.microsoft.com/office/drawing/2014/main" val="214765088"/>
                  </a:ext>
                </a:extLst>
              </a:tr>
              <a:tr h="370840">
                <a:tc>
                  <a:txBody>
                    <a:bodyPr/>
                    <a:lstStyle/>
                    <a:p>
                      <a:pPr algn="ctr"/>
                      <a:r>
                        <a:rPr lang="en-US" sz="2000" dirty="0">
                          <a:latin typeface="Candara" panose="020E0502030303020204" pitchFamily="34" charset="0"/>
                        </a:rPr>
                        <a:t>Average Collection Period</a:t>
                      </a:r>
                    </a:p>
                  </a:txBody>
                  <a:tcPr anchor="ctr"/>
                </a:tc>
                <a:tc>
                  <a:txBody>
                    <a:bodyPr/>
                    <a:lstStyle/>
                    <a:p>
                      <a:pPr algn="ctr" fontAlgn="b"/>
                      <a:r>
                        <a:rPr lang="en-US" sz="2000" u="none" strike="noStrike" dirty="0">
                          <a:effectLst/>
                          <a:latin typeface="Candara" panose="020E0502030303020204" pitchFamily="34" charset="0"/>
                        </a:rPr>
                        <a:t>               92.15</a:t>
                      </a:r>
                      <a:endParaRPr lang="en-US" sz="2000" b="0" i="0" u="none" strike="noStrike" dirty="0">
                        <a:solidFill>
                          <a:srgbClr val="000000"/>
                        </a:solidFill>
                        <a:effectLst/>
                        <a:latin typeface="Candara" panose="020E0502030303020204" pitchFamily="34" charset="0"/>
                      </a:endParaRPr>
                    </a:p>
                  </a:txBody>
                  <a:tcPr marL="9525" marR="9525" marT="9525" marB="0" anchor="ctr"/>
                </a:tc>
                <a:tc>
                  <a:txBody>
                    <a:bodyPr/>
                    <a:lstStyle/>
                    <a:p>
                      <a:pPr algn="ctr" fontAlgn="b"/>
                      <a:r>
                        <a:rPr lang="en-US" sz="2000" u="none" strike="noStrike" dirty="0">
                          <a:effectLst/>
                          <a:latin typeface="Candara" panose="020E0502030303020204" pitchFamily="34" charset="0"/>
                        </a:rPr>
                        <a:t>                      166.55 </a:t>
                      </a:r>
                      <a:endParaRPr lang="en-US" sz="2000" b="0" i="0" u="none" strike="noStrike" dirty="0">
                        <a:solidFill>
                          <a:srgbClr val="000000"/>
                        </a:solidFill>
                        <a:effectLst/>
                        <a:latin typeface="Candara" panose="020E0502030303020204" pitchFamily="34" charset="0"/>
                      </a:endParaRPr>
                    </a:p>
                  </a:txBody>
                  <a:tcPr marL="9525" marR="9525" marT="9525" marB="0" anchor="ctr"/>
                </a:tc>
                <a:extLst>
                  <a:ext uri="{0D108BD9-81ED-4DB2-BD59-A6C34878D82A}">
                    <a16:rowId xmlns:a16="http://schemas.microsoft.com/office/drawing/2014/main" val="1083395236"/>
                  </a:ext>
                </a:extLst>
              </a:tr>
            </a:tbl>
          </a:graphicData>
        </a:graphic>
      </p:graphicFrame>
      <p:pic>
        <p:nvPicPr>
          <p:cNvPr id="4" name="Picture 3">
            <a:extLst>
              <a:ext uri="{FF2B5EF4-FFF2-40B4-BE49-F238E27FC236}">
                <a16:creationId xmlns:a16="http://schemas.microsoft.com/office/drawing/2014/main" id="{1B8DF785-7680-E343-AEB0-47FBF0100766}"/>
              </a:ext>
            </a:extLst>
          </p:cNvPr>
          <p:cNvPicPr>
            <a:picLocks noChangeAspect="1"/>
          </p:cNvPicPr>
          <p:nvPr/>
        </p:nvPicPr>
        <p:blipFill>
          <a:blip r:embed="rId3"/>
          <a:stretch>
            <a:fillRect/>
          </a:stretch>
        </p:blipFill>
        <p:spPr>
          <a:xfrm>
            <a:off x="548212" y="0"/>
            <a:ext cx="7177507" cy="6858000"/>
          </a:xfrm>
          <a:prstGeom prst="rect">
            <a:avLst/>
          </a:prstGeom>
        </p:spPr>
      </p:pic>
      <p:cxnSp>
        <p:nvCxnSpPr>
          <p:cNvPr id="5" name="Straight Connector 4">
            <a:extLst>
              <a:ext uri="{FF2B5EF4-FFF2-40B4-BE49-F238E27FC236}">
                <a16:creationId xmlns:a16="http://schemas.microsoft.com/office/drawing/2014/main" id="{B6738DA9-6C03-244A-82A4-2DEF8F5FDE59}"/>
              </a:ext>
            </a:extLst>
          </p:cNvPr>
          <p:cNvCxnSpPr>
            <a:cxnSpLocks/>
          </p:cNvCxnSpPr>
          <p:nvPr/>
        </p:nvCxnSpPr>
        <p:spPr>
          <a:xfrm>
            <a:off x="548212" y="3023419"/>
            <a:ext cx="700872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8F4E196-7F7C-4488-9513-33F904E078F9}"/>
              </a:ext>
            </a:extLst>
          </p:cNvPr>
          <p:cNvPicPr>
            <a:picLocks noChangeAspect="1"/>
          </p:cNvPicPr>
          <p:nvPr/>
        </p:nvPicPr>
        <p:blipFill rotWithShape="1">
          <a:blip r:embed="rId4"/>
          <a:srcRect b="71959"/>
          <a:stretch/>
        </p:blipFill>
        <p:spPr>
          <a:xfrm>
            <a:off x="5279272" y="137448"/>
            <a:ext cx="6781989" cy="1673064"/>
          </a:xfrm>
          <a:prstGeom prst="rect">
            <a:avLst/>
          </a:prstGeom>
        </p:spPr>
      </p:pic>
      <p:cxnSp>
        <p:nvCxnSpPr>
          <p:cNvPr id="7" name="Straight Connector 6">
            <a:extLst>
              <a:ext uri="{FF2B5EF4-FFF2-40B4-BE49-F238E27FC236}">
                <a16:creationId xmlns:a16="http://schemas.microsoft.com/office/drawing/2014/main" id="{00242029-3EC0-4399-B2E6-88A4E2356674}"/>
              </a:ext>
            </a:extLst>
          </p:cNvPr>
          <p:cNvCxnSpPr>
            <a:cxnSpLocks/>
          </p:cNvCxnSpPr>
          <p:nvPr/>
        </p:nvCxnSpPr>
        <p:spPr>
          <a:xfrm>
            <a:off x="5395952" y="1246557"/>
            <a:ext cx="632098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24E0622-03C3-40F9-8C72-1806343F94F1}"/>
              </a:ext>
            </a:extLst>
          </p:cNvPr>
          <p:cNvCxnSpPr>
            <a:cxnSpLocks/>
          </p:cNvCxnSpPr>
          <p:nvPr/>
        </p:nvCxnSpPr>
        <p:spPr>
          <a:xfrm>
            <a:off x="5395952" y="1425044"/>
            <a:ext cx="632098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56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4101-2467-C449-A5C6-8711B31E23EA}"/>
              </a:ext>
            </a:extLst>
          </p:cNvPr>
          <p:cNvSpPr>
            <a:spLocks noGrp="1"/>
          </p:cNvSpPr>
          <p:nvPr>
            <p:ph type="title"/>
          </p:nvPr>
        </p:nvSpPr>
        <p:spPr/>
        <p:txBody>
          <a:bodyPr/>
          <a:lstStyle/>
          <a:p>
            <a:r>
              <a:rPr lang="en-US" b="1" dirty="0">
                <a:solidFill>
                  <a:srgbClr val="870000"/>
                </a:solidFill>
              </a:rPr>
              <a:t>Asset Turnover Ratio (Efficiency Ratios)</a:t>
            </a:r>
            <a:endParaRPr lang="en-US" dirty="0">
              <a:solidFill>
                <a:srgbClr val="870000"/>
              </a:solidFill>
            </a:endParaRPr>
          </a:p>
        </p:txBody>
      </p:sp>
      <p:sp>
        <p:nvSpPr>
          <p:cNvPr id="3" name="Content Placeholder 2">
            <a:extLst>
              <a:ext uri="{FF2B5EF4-FFF2-40B4-BE49-F238E27FC236}">
                <a16:creationId xmlns:a16="http://schemas.microsoft.com/office/drawing/2014/main" id="{EAA5D4C6-5929-6F49-A903-15EE850CF98A}"/>
              </a:ext>
            </a:extLst>
          </p:cNvPr>
          <p:cNvSpPr>
            <a:spLocks noGrp="1"/>
          </p:cNvSpPr>
          <p:nvPr>
            <p:ph idx="1"/>
          </p:nvPr>
        </p:nvSpPr>
        <p:spPr/>
        <p:txBody>
          <a:bodyPr/>
          <a:lstStyle/>
          <a:p>
            <a:r>
              <a:rPr lang="en-US" b="1" dirty="0">
                <a:latin typeface="Candara" panose="020E0502030303020204" pitchFamily="34" charset="0"/>
              </a:rPr>
              <a:t>Inventory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1C5A858-2A51-8745-8654-64D1F41E84EA}"/>
                  </a:ext>
                </a:extLst>
              </p:cNvPr>
              <p:cNvSpPr txBox="1"/>
              <p:nvPr/>
            </p:nvSpPr>
            <p:spPr>
              <a:xfrm>
                <a:off x="720085" y="2852175"/>
                <a:ext cx="5557684" cy="576825"/>
              </a:xfrm>
              <a:prstGeom prst="rect">
                <a:avLst/>
              </a:prstGeom>
              <a:noFill/>
            </p:spPr>
            <p:txBody>
              <a:bodyPr wrap="square" lIns="0" tIns="0" rIns="0" bIns="0" rtlCol="0">
                <a:spAutoFit/>
              </a:bodyPr>
              <a:lstStyle/>
              <a:p>
                <a:r>
                  <a:rPr lang="en-US" sz="2400" b="0" dirty="0">
                    <a:latin typeface="Candara" panose="020E0502030303020204" pitchFamily="34" charset="0"/>
                  </a:rPr>
                  <a:t>Inventory Turnover</a:t>
                </a: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s-ES" sz="2400" b="0" i="1" smtClean="0">
                            <a:latin typeface="Cambria Math" panose="02040503050406030204" pitchFamily="18" charset="0"/>
                          </a:rPr>
                          <m:t>𝐶𝑜𝑠𝑡</m:t>
                        </m:r>
                        <m:r>
                          <a:rPr lang="es-ES" sz="2400" b="0" i="1" smtClean="0">
                            <a:latin typeface="Cambria Math" panose="02040503050406030204" pitchFamily="18" charset="0"/>
                          </a:rPr>
                          <m:t> </m:t>
                        </m:r>
                        <m:r>
                          <a:rPr lang="es-ES" sz="2400" b="0" i="1" smtClean="0">
                            <a:latin typeface="Cambria Math" panose="02040503050406030204" pitchFamily="18" charset="0"/>
                          </a:rPr>
                          <m:t>𝑜𝑓</m:t>
                        </m:r>
                        <m:r>
                          <a:rPr lang="es-ES" sz="2400" b="0" i="1" smtClean="0">
                            <a:latin typeface="Cambria Math" panose="02040503050406030204" pitchFamily="18" charset="0"/>
                          </a:rPr>
                          <m:t> </m:t>
                        </m:r>
                        <m:r>
                          <a:rPr lang="es-ES" sz="2400" b="0" i="1" smtClean="0">
                            <a:latin typeface="Cambria Math" panose="02040503050406030204" pitchFamily="18" charset="0"/>
                          </a:rPr>
                          <m:t>𝐼𝑛𝑣𝑒𝑛𝑡𝑜𝑟𝑦</m:t>
                        </m:r>
                      </m:num>
                      <m:den>
                        <m:r>
                          <a:rPr lang="es-ES" sz="2400" b="0" i="1" smtClean="0">
                            <a:latin typeface="Cambria Math" panose="02040503050406030204" pitchFamily="18" charset="0"/>
                          </a:rPr>
                          <m:t>𝐼𝑛𝑣𝑒𝑛𝑡𝑜𝑟𝑦</m:t>
                        </m:r>
                      </m:den>
                    </m:f>
                  </m:oMath>
                </a14:m>
                <a:endParaRPr lang="en-US" sz="2400"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91C5A858-2A51-8745-8654-64D1F41E84EA}"/>
                  </a:ext>
                </a:extLst>
              </p:cNvPr>
              <p:cNvSpPr txBox="1">
                <a:spLocks noRot="1" noChangeAspect="1" noMove="1" noResize="1" noEditPoints="1" noAdjustHandles="1" noChangeArrowheads="1" noChangeShapeType="1" noTextEdit="1"/>
              </p:cNvSpPr>
              <p:nvPr/>
            </p:nvSpPr>
            <p:spPr>
              <a:xfrm>
                <a:off x="720085" y="2852175"/>
                <a:ext cx="5557684" cy="576825"/>
              </a:xfrm>
              <a:prstGeom prst="rect">
                <a:avLst/>
              </a:prstGeom>
              <a:blipFill>
                <a:blip r:embed="rId3"/>
                <a:stretch>
                  <a:fillRect l="-3289" t="-1053" b="-1052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FC6E210-8F40-0A45-AC93-C43C123D9CEF}"/>
              </a:ext>
            </a:extLst>
          </p:cNvPr>
          <p:cNvSpPr txBox="1"/>
          <p:nvPr/>
        </p:nvSpPr>
        <p:spPr>
          <a:xfrm>
            <a:off x="6096000" y="2673266"/>
            <a:ext cx="5557683" cy="369332"/>
          </a:xfrm>
          <a:prstGeom prst="rect">
            <a:avLst/>
          </a:prstGeom>
          <a:noFill/>
        </p:spPr>
        <p:txBody>
          <a:bodyPr wrap="square" rtlCol="0">
            <a:spAutoFit/>
          </a:bodyPr>
          <a:lstStyle/>
          <a:p>
            <a:r>
              <a:rPr lang="en-US" dirty="0">
                <a:latin typeface="Candara" panose="020E0502030303020204" pitchFamily="34" charset="0"/>
              </a:rPr>
              <a:t>In Activity Statement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5C5CD4-F13E-F844-AA8B-8889C074A7ED}"/>
                  </a:ext>
                </a:extLst>
              </p:cNvPr>
              <p:cNvSpPr txBox="1"/>
              <p:nvPr/>
            </p:nvSpPr>
            <p:spPr>
              <a:xfrm>
                <a:off x="472497" y="5067496"/>
                <a:ext cx="6052859" cy="570797"/>
              </a:xfrm>
              <a:prstGeom prst="rect">
                <a:avLst/>
              </a:prstGeom>
              <a:noFill/>
            </p:spPr>
            <p:txBody>
              <a:bodyPr wrap="square" lIns="0" tIns="0" rIns="0" bIns="0" rtlCol="0">
                <a:spAutoFit/>
              </a:bodyPr>
              <a:lstStyle/>
              <a:p>
                <a:r>
                  <a:rPr lang="en-US" sz="2400" b="0" dirty="0">
                    <a:latin typeface="Candara" panose="020E0502030303020204" pitchFamily="34" charset="0"/>
                  </a:rPr>
                  <a:t>Days of inventory on hand</a:t>
                </a: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s-ES" sz="2400" b="0" i="1" smtClean="0">
                            <a:latin typeface="Cambria Math" panose="02040503050406030204" pitchFamily="18" charset="0"/>
                          </a:rPr>
                          <m:t>365</m:t>
                        </m:r>
                      </m:num>
                      <m:den>
                        <m:r>
                          <a:rPr lang="es-ES" sz="2400" b="0" i="1" smtClean="0">
                            <a:latin typeface="Cambria Math" panose="02040503050406030204" pitchFamily="18" charset="0"/>
                          </a:rPr>
                          <m:t>𝐼𝑛𝑣𝑒𝑛𝑡𝑜𝑟𝑦</m:t>
                        </m:r>
                        <m:r>
                          <a:rPr lang="es-ES" sz="2400" b="0" i="1" smtClean="0">
                            <a:latin typeface="Cambria Math" panose="02040503050406030204" pitchFamily="18" charset="0"/>
                          </a:rPr>
                          <m:t> </m:t>
                        </m:r>
                        <m:r>
                          <a:rPr lang="es-ES" sz="2400" b="0" i="1" smtClean="0">
                            <a:latin typeface="Cambria Math" panose="02040503050406030204" pitchFamily="18" charset="0"/>
                          </a:rPr>
                          <m:t>𝑇𝑢𝑟𝑛𝑜𝑣𝑒𝑟</m:t>
                        </m:r>
                      </m:den>
                    </m:f>
                  </m:oMath>
                </a14:m>
                <a:endParaRPr lang="en-US" sz="2400" dirty="0">
                  <a:latin typeface="Candara" panose="020E0502030303020204" pitchFamily="34" charset="0"/>
                </a:endParaRPr>
              </a:p>
            </p:txBody>
          </p:sp>
        </mc:Choice>
        <mc:Fallback xmlns="">
          <p:sp>
            <p:nvSpPr>
              <p:cNvPr id="6" name="TextBox 5">
                <a:extLst>
                  <a:ext uri="{FF2B5EF4-FFF2-40B4-BE49-F238E27FC236}">
                    <a16:creationId xmlns:a16="http://schemas.microsoft.com/office/drawing/2014/main" id="{1D5C5CD4-F13E-F844-AA8B-8889C074A7ED}"/>
                  </a:ext>
                </a:extLst>
              </p:cNvPr>
              <p:cNvSpPr txBox="1">
                <a:spLocks noRot="1" noChangeAspect="1" noMove="1" noResize="1" noEditPoints="1" noAdjustHandles="1" noChangeArrowheads="1" noChangeShapeType="1" noTextEdit="1"/>
              </p:cNvSpPr>
              <p:nvPr/>
            </p:nvSpPr>
            <p:spPr>
              <a:xfrm>
                <a:off x="472497" y="5067496"/>
                <a:ext cx="6052859" cy="570797"/>
              </a:xfrm>
              <a:prstGeom prst="rect">
                <a:avLst/>
              </a:prstGeom>
              <a:blipFill>
                <a:blip r:embed="rId4"/>
                <a:stretch>
                  <a:fillRect l="-3125" t="-1064" b="-1170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5E32117-96C0-C347-A1E4-230AEBDC9219}"/>
              </a:ext>
            </a:extLst>
          </p:cNvPr>
          <p:cNvSpPr txBox="1"/>
          <p:nvPr/>
        </p:nvSpPr>
        <p:spPr>
          <a:xfrm>
            <a:off x="6094771" y="3145818"/>
            <a:ext cx="5557683" cy="923330"/>
          </a:xfrm>
          <a:prstGeom prst="rect">
            <a:avLst/>
          </a:prstGeom>
          <a:noFill/>
        </p:spPr>
        <p:txBody>
          <a:bodyPr wrap="square" rtlCol="0">
            <a:spAutoFit/>
          </a:bodyPr>
          <a:lstStyle/>
          <a:p>
            <a:r>
              <a:rPr lang="en-US" dirty="0">
                <a:latin typeface="Candara" panose="020E0502030303020204" pitchFamily="34" charset="0"/>
              </a:rPr>
              <a:t>Inventory balance (In Balance Sheet)</a:t>
            </a:r>
          </a:p>
          <a:p>
            <a:r>
              <a:rPr lang="en-US" dirty="0">
                <a:latin typeface="Candara" panose="020E0502030303020204" pitchFamily="34" charset="0"/>
              </a:rPr>
              <a:t>Sometimes Average inventory: ((beginning + ending inventory) /2)</a:t>
            </a:r>
          </a:p>
        </p:txBody>
      </p:sp>
      <p:sp>
        <p:nvSpPr>
          <p:cNvPr id="8" name="TextBox 7">
            <a:extLst>
              <a:ext uri="{FF2B5EF4-FFF2-40B4-BE49-F238E27FC236}">
                <a16:creationId xmlns:a16="http://schemas.microsoft.com/office/drawing/2014/main" id="{270E49AD-8276-2349-947F-C16A71A16FC3}"/>
              </a:ext>
            </a:extLst>
          </p:cNvPr>
          <p:cNvSpPr txBox="1"/>
          <p:nvPr/>
        </p:nvSpPr>
        <p:spPr>
          <a:xfrm>
            <a:off x="6708059" y="5067496"/>
            <a:ext cx="4331109" cy="646331"/>
          </a:xfrm>
          <a:prstGeom prst="rect">
            <a:avLst/>
          </a:prstGeom>
          <a:noFill/>
        </p:spPr>
        <p:txBody>
          <a:bodyPr wrap="square" rtlCol="0">
            <a:spAutoFit/>
          </a:bodyPr>
          <a:lstStyle/>
          <a:p>
            <a:r>
              <a:rPr lang="en-US" dirty="0">
                <a:latin typeface="Candara" panose="020E0502030303020204" pitchFamily="34" charset="0"/>
              </a:rPr>
              <a:t>X days we had inventory before it was consumed/used</a:t>
            </a:r>
          </a:p>
        </p:txBody>
      </p:sp>
      <p:sp>
        <p:nvSpPr>
          <p:cNvPr id="10" name="TextBox 9">
            <a:extLst>
              <a:ext uri="{FF2B5EF4-FFF2-40B4-BE49-F238E27FC236}">
                <a16:creationId xmlns:a16="http://schemas.microsoft.com/office/drawing/2014/main" id="{474795F9-0D4A-5343-9036-D3C21AB9AC9E}"/>
              </a:ext>
            </a:extLst>
          </p:cNvPr>
          <p:cNvSpPr txBox="1"/>
          <p:nvPr/>
        </p:nvSpPr>
        <p:spPr>
          <a:xfrm>
            <a:off x="6036942" y="4172462"/>
            <a:ext cx="5557683" cy="369332"/>
          </a:xfrm>
          <a:prstGeom prst="rect">
            <a:avLst/>
          </a:prstGeom>
          <a:noFill/>
        </p:spPr>
        <p:txBody>
          <a:bodyPr wrap="square" rtlCol="0">
            <a:spAutoFit/>
          </a:bodyPr>
          <a:lstStyle/>
          <a:p>
            <a:r>
              <a:rPr lang="en-US" dirty="0">
                <a:latin typeface="Candara" panose="020E0502030303020204" pitchFamily="34" charset="0"/>
              </a:rPr>
              <a:t>Inventory turns over X times a year</a:t>
            </a:r>
          </a:p>
        </p:txBody>
      </p:sp>
      <p:sp>
        <p:nvSpPr>
          <p:cNvPr id="11" name="Rectangle 10">
            <a:extLst>
              <a:ext uri="{FF2B5EF4-FFF2-40B4-BE49-F238E27FC236}">
                <a16:creationId xmlns:a16="http://schemas.microsoft.com/office/drawing/2014/main" id="{8D872743-D88C-4CCB-9383-339310E7DF35}"/>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CDDDB2A3-5C82-43EA-A7D1-663696986701}"/>
              </a:ext>
            </a:extLst>
          </p:cNvPr>
          <p:cNvSpPr txBox="1">
            <a:spLocks/>
          </p:cNvSpPr>
          <p:nvPr/>
        </p:nvSpPr>
        <p:spPr>
          <a:xfrm>
            <a:off x="556863" y="95259"/>
            <a:ext cx="113857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Asset Turnover Ratios (Efficiency Ratios)</a:t>
            </a:r>
          </a:p>
        </p:txBody>
      </p:sp>
      <p:sp>
        <p:nvSpPr>
          <p:cNvPr id="9" name="TextBox 8">
            <a:extLst>
              <a:ext uri="{FF2B5EF4-FFF2-40B4-BE49-F238E27FC236}">
                <a16:creationId xmlns:a16="http://schemas.microsoft.com/office/drawing/2014/main" id="{FDF8D708-3360-CEB1-E651-ED85025EA446}"/>
              </a:ext>
            </a:extLst>
          </p:cNvPr>
          <p:cNvSpPr txBox="1"/>
          <p:nvPr/>
        </p:nvSpPr>
        <p:spPr>
          <a:xfrm>
            <a:off x="720085" y="3797373"/>
            <a:ext cx="6103620" cy="923330"/>
          </a:xfrm>
          <a:prstGeom prst="rect">
            <a:avLst/>
          </a:prstGeom>
          <a:noFill/>
        </p:spPr>
        <p:txBody>
          <a:bodyPr wrap="square">
            <a:spAutoFit/>
          </a:bodyPr>
          <a:lstStyle/>
          <a:p>
            <a:pPr defTabSz="425846">
              <a:buClr>
                <a:srgbClr val="808080"/>
              </a:buClr>
              <a:buSzPct val="90000"/>
            </a:pPr>
            <a:r>
              <a:rPr lang="en-US" sz="1800" dirty="0">
                <a:latin typeface="Candara" panose="020E0502030303020204" pitchFamily="34" charset="0"/>
              </a:rPr>
              <a:t>Rule of Thumb: 	None</a:t>
            </a:r>
          </a:p>
          <a:p>
            <a:pPr defTabSz="425846">
              <a:buClr>
                <a:srgbClr val="808080"/>
              </a:buClr>
              <a:buSzPct val="90000"/>
            </a:pPr>
            <a:r>
              <a:rPr lang="en-US" sz="1800" dirty="0">
                <a:latin typeface="Candara" panose="020E0502030303020204" pitchFamily="34" charset="0"/>
              </a:rPr>
              <a:t>Trend should be: 	UP</a:t>
            </a:r>
          </a:p>
          <a:p>
            <a:pPr defTabSz="425846">
              <a:buClr>
                <a:srgbClr val="808080"/>
              </a:buClr>
              <a:buSzPct val="90000"/>
            </a:pPr>
            <a:r>
              <a:rPr lang="en-US" sz="1800" dirty="0">
                <a:latin typeface="Candara" panose="020E0502030303020204" pitchFamily="34" charset="0"/>
              </a:rPr>
              <a:t>Ratio should be: 	ABOVE THE MEDIAN</a:t>
            </a:r>
          </a:p>
        </p:txBody>
      </p:sp>
      <p:sp>
        <p:nvSpPr>
          <p:cNvPr id="13" name="TextBox 12">
            <a:extLst>
              <a:ext uri="{FF2B5EF4-FFF2-40B4-BE49-F238E27FC236}">
                <a16:creationId xmlns:a16="http://schemas.microsoft.com/office/drawing/2014/main" id="{B6332D78-B2D7-3E06-2F43-1FD8EF220434}"/>
              </a:ext>
            </a:extLst>
          </p:cNvPr>
          <p:cNvSpPr txBox="1"/>
          <p:nvPr/>
        </p:nvSpPr>
        <p:spPr>
          <a:xfrm>
            <a:off x="720085" y="5715298"/>
            <a:ext cx="6103620" cy="923330"/>
          </a:xfrm>
          <a:prstGeom prst="rect">
            <a:avLst/>
          </a:prstGeom>
          <a:noFill/>
        </p:spPr>
        <p:txBody>
          <a:bodyPr wrap="square">
            <a:spAutoFit/>
          </a:bodyPr>
          <a:lstStyle/>
          <a:p>
            <a:pPr defTabSz="425846">
              <a:buClr>
                <a:srgbClr val="808080"/>
              </a:buClr>
              <a:buSzPct val="90000"/>
            </a:pPr>
            <a:r>
              <a:rPr lang="en-US" sz="1800" dirty="0">
                <a:latin typeface="Candara" panose="020E0502030303020204" pitchFamily="34" charset="0"/>
              </a:rPr>
              <a:t>Rule of Thumb: 	None</a:t>
            </a:r>
          </a:p>
          <a:p>
            <a:pPr defTabSz="425846">
              <a:buClr>
                <a:srgbClr val="808080"/>
              </a:buClr>
              <a:buSzPct val="90000"/>
            </a:pPr>
            <a:r>
              <a:rPr lang="en-US" sz="1800" dirty="0">
                <a:latin typeface="Candara" panose="020E0502030303020204" pitchFamily="34" charset="0"/>
              </a:rPr>
              <a:t>Trend should be: 	</a:t>
            </a:r>
            <a:r>
              <a:rPr lang="en-US" dirty="0">
                <a:latin typeface="Candara" panose="020E0502030303020204" pitchFamily="34" charset="0"/>
              </a:rPr>
              <a:t>DOWN</a:t>
            </a:r>
            <a:endParaRPr lang="en-US" sz="1800" dirty="0">
              <a:latin typeface="Candara" panose="020E0502030303020204" pitchFamily="34" charset="0"/>
            </a:endParaRPr>
          </a:p>
          <a:p>
            <a:pPr defTabSz="425846">
              <a:buClr>
                <a:srgbClr val="808080"/>
              </a:buClr>
              <a:buSzPct val="90000"/>
            </a:pPr>
            <a:r>
              <a:rPr lang="en-US" sz="1800" dirty="0">
                <a:latin typeface="Candara" panose="020E0502030303020204" pitchFamily="34" charset="0"/>
              </a:rPr>
              <a:t>Ratio should be: 	BELOW THE MEDIAN</a:t>
            </a:r>
          </a:p>
        </p:txBody>
      </p:sp>
      <p:sp>
        <p:nvSpPr>
          <p:cNvPr id="14" name="Arrow: Right 13">
            <a:extLst>
              <a:ext uri="{FF2B5EF4-FFF2-40B4-BE49-F238E27FC236}">
                <a16:creationId xmlns:a16="http://schemas.microsoft.com/office/drawing/2014/main" id="{336D25F8-BEF8-3C29-CDED-C5139B33BB7D}"/>
              </a:ext>
            </a:extLst>
          </p:cNvPr>
          <p:cNvSpPr/>
          <p:nvPr/>
        </p:nvSpPr>
        <p:spPr>
          <a:xfrm>
            <a:off x="5532120" y="2895757"/>
            <a:ext cx="388620" cy="55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AAF241FE-BF9F-EDF6-28A9-6B0B16E37191}"/>
              </a:ext>
            </a:extLst>
          </p:cNvPr>
          <p:cNvSpPr/>
          <p:nvPr/>
        </p:nvSpPr>
        <p:spPr>
          <a:xfrm>
            <a:off x="5097780" y="3314700"/>
            <a:ext cx="8229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7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4101-2467-C449-A5C6-8711B31E23EA}"/>
              </a:ext>
            </a:extLst>
          </p:cNvPr>
          <p:cNvSpPr>
            <a:spLocks noGrp="1"/>
          </p:cNvSpPr>
          <p:nvPr>
            <p:ph type="title"/>
          </p:nvPr>
        </p:nvSpPr>
        <p:spPr/>
        <p:txBody>
          <a:bodyPr/>
          <a:lstStyle/>
          <a:p>
            <a:r>
              <a:rPr lang="en-US" b="1" dirty="0">
                <a:solidFill>
                  <a:srgbClr val="870000"/>
                </a:solidFill>
              </a:rPr>
              <a:t>Asset Turnover Ratio (Efficiency Ratios)</a:t>
            </a:r>
            <a:endParaRPr lang="en-US" dirty="0">
              <a:solidFill>
                <a:srgbClr val="870000"/>
              </a:solidFill>
            </a:endParaRPr>
          </a:p>
        </p:txBody>
      </p:sp>
      <p:sp>
        <p:nvSpPr>
          <p:cNvPr id="3" name="Content Placeholder 2">
            <a:extLst>
              <a:ext uri="{FF2B5EF4-FFF2-40B4-BE49-F238E27FC236}">
                <a16:creationId xmlns:a16="http://schemas.microsoft.com/office/drawing/2014/main" id="{EAA5D4C6-5929-6F49-A903-15EE850CF98A}"/>
              </a:ext>
            </a:extLst>
          </p:cNvPr>
          <p:cNvSpPr>
            <a:spLocks noGrp="1"/>
          </p:cNvSpPr>
          <p:nvPr>
            <p:ph idx="1"/>
          </p:nvPr>
        </p:nvSpPr>
        <p:spPr/>
        <p:txBody>
          <a:bodyPr/>
          <a:lstStyle/>
          <a:p>
            <a:r>
              <a:rPr lang="en-US" b="1" dirty="0">
                <a:latin typeface="Candara" panose="020E0502030303020204" pitchFamily="34" charset="0"/>
              </a:rPr>
              <a:t>Fixed Asset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6783842-FBD3-9E46-B35B-B692B52BACB2}"/>
                  </a:ext>
                </a:extLst>
              </p:cNvPr>
              <p:cNvSpPr txBox="1"/>
              <p:nvPr/>
            </p:nvSpPr>
            <p:spPr>
              <a:xfrm>
                <a:off x="1001660" y="2502894"/>
                <a:ext cx="5557684" cy="537327"/>
              </a:xfrm>
              <a:prstGeom prst="rect">
                <a:avLst/>
              </a:prstGeom>
              <a:noFill/>
            </p:spPr>
            <p:txBody>
              <a:bodyPr wrap="square" lIns="0" tIns="0" rIns="0" bIns="0" rtlCol="0">
                <a:spAutoFit/>
              </a:bodyPr>
              <a:lstStyle/>
              <a:p>
                <a:r>
                  <a:rPr lang="en-US" sz="2400" b="0" dirty="0">
                    <a:latin typeface="Candara" panose="020E0502030303020204" pitchFamily="34" charset="0"/>
                  </a:rPr>
                  <a:t>Fixed Asset Turnover</a:t>
                </a: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s-ES" sz="2400" b="0" i="1" smtClean="0">
                            <a:latin typeface="Cambria Math" panose="02040503050406030204" pitchFamily="18" charset="0"/>
                          </a:rPr>
                          <m:t>𝑈𝑛𝑟𝑒𝑠𝑡𝑟𝑖𝑐𝑡𝑒𝑑</m:t>
                        </m:r>
                        <m:r>
                          <a:rPr lang="es-ES" sz="2400" b="0" i="1" smtClean="0">
                            <a:latin typeface="Cambria Math" panose="02040503050406030204" pitchFamily="18" charset="0"/>
                          </a:rPr>
                          <m:t> </m:t>
                        </m:r>
                        <m:r>
                          <a:rPr lang="es-ES" sz="2400" b="0" i="1" smtClean="0">
                            <a:latin typeface="Cambria Math" panose="02040503050406030204" pitchFamily="18" charset="0"/>
                          </a:rPr>
                          <m:t>𝑅𝑒𝑣𝑒𝑛𝑢𝑒</m:t>
                        </m:r>
                      </m:num>
                      <m:den>
                        <m:r>
                          <a:rPr lang="es-ES" sz="2400" b="0" i="1" smtClean="0">
                            <a:latin typeface="Cambria Math" panose="02040503050406030204" pitchFamily="18" charset="0"/>
                          </a:rPr>
                          <m:t>𝑁𝑒𝑡</m:t>
                        </m:r>
                        <m:r>
                          <a:rPr lang="es-ES" sz="2400" b="0" i="1" smtClean="0">
                            <a:latin typeface="Cambria Math" panose="02040503050406030204" pitchFamily="18" charset="0"/>
                          </a:rPr>
                          <m:t> </m:t>
                        </m:r>
                        <m:r>
                          <a:rPr lang="es-ES" sz="2400" b="0" i="1" smtClean="0">
                            <a:latin typeface="Cambria Math" panose="02040503050406030204" pitchFamily="18" charset="0"/>
                          </a:rPr>
                          <m:t>𝐹𝑖𝑥𝑒𝑑</m:t>
                        </m:r>
                        <m:r>
                          <a:rPr lang="es-ES" sz="2400" b="0" i="1" smtClean="0">
                            <a:latin typeface="Cambria Math" panose="02040503050406030204" pitchFamily="18" charset="0"/>
                          </a:rPr>
                          <m:t> </m:t>
                        </m:r>
                        <m:r>
                          <a:rPr lang="es-ES" sz="2400" b="0" i="1" smtClean="0">
                            <a:latin typeface="Cambria Math" panose="02040503050406030204" pitchFamily="18" charset="0"/>
                          </a:rPr>
                          <m:t>𝐴𝑠𝑠𝑒𝑡𝑠</m:t>
                        </m:r>
                      </m:den>
                    </m:f>
                  </m:oMath>
                </a14:m>
                <a:endParaRPr lang="en-US" sz="2400"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96783842-FBD3-9E46-B35B-B692B52BACB2}"/>
                  </a:ext>
                </a:extLst>
              </p:cNvPr>
              <p:cNvSpPr txBox="1">
                <a:spLocks noRot="1" noChangeAspect="1" noMove="1" noResize="1" noEditPoints="1" noAdjustHandles="1" noChangeArrowheads="1" noChangeShapeType="1" noTextEdit="1"/>
              </p:cNvSpPr>
              <p:nvPr/>
            </p:nvSpPr>
            <p:spPr>
              <a:xfrm>
                <a:off x="1001660" y="2502894"/>
                <a:ext cx="5557684" cy="537327"/>
              </a:xfrm>
              <a:prstGeom prst="rect">
                <a:avLst/>
              </a:prstGeom>
              <a:blipFill>
                <a:blip r:embed="rId3"/>
                <a:stretch>
                  <a:fillRect l="-3289" t="-1136" b="-1931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27EAE82-3A8E-B348-A502-B5C780C83E07}"/>
              </a:ext>
            </a:extLst>
          </p:cNvPr>
          <p:cNvSpPr txBox="1"/>
          <p:nvPr/>
        </p:nvSpPr>
        <p:spPr>
          <a:xfrm>
            <a:off x="6843251" y="2405081"/>
            <a:ext cx="5078359" cy="646331"/>
          </a:xfrm>
          <a:prstGeom prst="rect">
            <a:avLst/>
          </a:prstGeom>
          <a:noFill/>
        </p:spPr>
        <p:txBody>
          <a:bodyPr wrap="square" rtlCol="0">
            <a:spAutoFit/>
          </a:bodyPr>
          <a:lstStyle/>
          <a:p>
            <a:r>
              <a:rPr lang="en-US" dirty="0">
                <a:latin typeface="Candara" panose="020E0502030303020204" pitchFamily="34" charset="0"/>
              </a:rPr>
              <a:t>$X of revenue is generated by each dollar invested in fixed assets</a:t>
            </a:r>
          </a:p>
        </p:txBody>
      </p:sp>
      <p:sp>
        <p:nvSpPr>
          <p:cNvPr id="7" name="TextBox 6">
            <a:extLst>
              <a:ext uri="{FF2B5EF4-FFF2-40B4-BE49-F238E27FC236}">
                <a16:creationId xmlns:a16="http://schemas.microsoft.com/office/drawing/2014/main" id="{DCEC3895-3CF6-4744-A837-EEFA551E35D7}"/>
              </a:ext>
            </a:extLst>
          </p:cNvPr>
          <p:cNvSpPr txBox="1"/>
          <p:nvPr/>
        </p:nvSpPr>
        <p:spPr>
          <a:xfrm>
            <a:off x="6864259" y="4667095"/>
            <a:ext cx="5078359" cy="646331"/>
          </a:xfrm>
          <a:prstGeom prst="rect">
            <a:avLst/>
          </a:prstGeom>
          <a:noFill/>
        </p:spPr>
        <p:txBody>
          <a:bodyPr wrap="square" rtlCol="0">
            <a:spAutoFit/>
          </a:bodyPr>
          <a:lstStyle/>
          <a:p>
            <a:r>
              <a:rPr lang="en-US" dirty="0">
                <a:latin typeface="Candara" panose="020E0502030303020204" pitchFamily="34" charset="0"/>
              </a:rPr>
              <a:t>$X of revenue is generated for each dollar of total assets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73426C1-5914-4C47-8E2E-8F306B2DF42C}"/>
                  </a:ext>
                </a:extLst>
              </p:cNvPr>
              <p:cNvSpPr txBox="1"/>
              <p:nvPr/>
            </p:nvSpPr>
            <p:spPr>
              <a:xfrm>
                <a:off x="1063975" y="4592758"/>
                <a:ext cx="5557684" cy="537327"/>
              </a:xfrm>
              <a:prstGeom prst="rect">
                <a:avLst/>
              </a:prstGeom>
              <a:noFill/>
            </p:spPr>
            <p:txBody>
              <a:bodyPr wrap="square" lIns="0" tIns="0" rIns="0" bIns="0" rtlCol="0">
                <a:spAutoFit/>
              </a:bodyPr>
              <a:lstStyle/>
              <a:p>
                <a:r>
                  <a:rPr lang="en-US" sz="2400" b="0" dirty="0">
                    <a:latin typeface="Candara" panose="020E0502030303020204" pitchFamily="34" charset="0"/>
                  </a:rPr>
                  <a:t>Total Asset Turnover</a:t>
                </a: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s-ES" sz="2400" b="0" i="1" smtClean="0">
                            <a:latin typeface="Cambria Math" panose="02040503050406030204" pitchFamily="18" charset="0"/>
                          </a:rPr>
                          <m:t>𝑈𝑛𝑟𝑒𝑠𝑡𝑟𝑖𝑐𝑡𝑒𝑑</m:t>
                        </m:r>
                        <m:r>
                          <a:rPr lang="es-ES" sz="2400" b="0" i="1" smtClean="0">
                            <a:latin typeface="Cambria Math" panose="02040503050406030204" pitchFamily="18" charset="0"/>
                          </a:rPr>
                          <m:t> </m:t>
                        </m:r>
                        <m:r>
                          <a:rPr lang="es-ES" sz="2400" b="0" i="1" smtClean="0">
                            <a:latin typeface="Cambria Math" panose="02040503050406030204" pitchFamily="18" charset="0"/>
                          </a:rPr>
                          <m:t>𝑅𝑒𝑣𝑒𝑛𝑢𝑒</m:t>
                        </m:r>
                      </m:num>
                      <m:den>
                        <m:r>
                          <a:rPr lang="es-ES" sz="2400" b="0" i="1" smtClean="0">
                            <a:latin typeface="Cambria Math" panose="02040503050406030204" pitchFamily="18" charset="0"/>
                          </a:rPr>
                          <m:t>𝑇𝑜𝑡𝑎𝑙</m:t>
                        </m:r>
                        <m:r>
                          <a:rPr lang="es-ES" sz="2400" b="0" i="1" smtClean="0">
                            <a:latin typeface="Cambria Math" panose="02040503050406030204" pitchFamily="18" charset="0"/>
                          </a:rPr>
                          <m:t> </m:t>
                        </m:r>
                        <m:r>
                          <a:rPr lang="es-ES" sz="2400" b="0" i="1" smtClean="0">
                            <a:latin typeface="Cambria Math" panose="02040503050406030204" pitchFamily="18" charset="0"/>
                          </a:rPr>
                          <m:t>𝐴𝑠𝑠𝑒𝑡𝑠</m:t>
                        </m:r>
                      </m:den>
                    </m:f>
                  </m:oMath>
                </a14:m>
                <a:endParaRPr lang="en-US" sz="2400" dirty="0">
                  <a:latin typeface="Candara" panose="020E0502030303020204" pitchFamily="34" charset="0"/>
                </a:endParaRPr>
              </a:p>
            </p:txBody>
          </p:sp>
        </mc:Choice>
        <mc:Fallback xmlns="">
          <p:sp>
            <p:nvSpPr>
              <p:cNvPr id="10" name="TextBox 9">
                <a:extLst>
                  <a:ext uri="{FF2B5EF4-FFF2-40B4-BE49-F238E27FC236}">
                    <a16:creationId xmlns:a16="http://schemas.microsoft.com/office/drawing/2014/main" id="{773426C1-5914-4C47-8E2E-8F306B2DF42C}"/>
                  </a:ext>
                </a:extLst>
              </p:cNvPr>
              <p:cNvSpPr txBox="1">
                <a:spLocks noRot="1" noChangeAspect="1" noMove="1" noResize="1" noEditPoints="1" noAdjustHandles="1" noChangeArrowheads="1" noChangeShapeType="1" noTextEdit="1"/>
              </p:cNvSpPr>
              <p:nvPr/>
            </p:nvSpPr>
            <p:spPr>
              <a:xfrm>
                <a:off x="1063975" y="4592758"/>
                <a:ext cx="5557684" cy="537327"/>
              </a:xfrm>
              <a:prstGeom prst="rect">
                <a:avLst/>
              </a:prstGeom>
              <a:blipFill>
                <a:blip r:embed="rId4"/>
                <a:stretch>
                  <a:fillRect l="-3403" b="-19101"/>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361E815D-3E3F-49E2-9BCA-F5E9243955A4}"/>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34E67EB0-59C3-49E0-94C2-A044E80C34C9}"/>
              </a:ext>
            </a:extLst>
          </p:cNvPr>
          <p:cNvSpPr txBox="1">
            <a:spLocks/>
          </p:cNvSpPr>
          <p:nvPr/>
        </p:nvSpPr>
        <p:spPr>
          <a:xfrm>
            <a:off x="556863" y="95259"/>
            <a:ext cx="113857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Asset Turnover Ratios (Efficiency Ratios)</a:t>
            </a:r>
          </a:p>
        </p:txBody>
      </p:sp>
      <p:sp>
        <p:nvSpPr>
          <p:cNvPr id="6" name="TextBox 5">
            <a:extLst>
              <a:ext uri="{FF2B5EF4-FFF2-40B4-BE49-F238E27FC236}">
                <a16:creationId xmlns:a16="http://schemas.microsoft.com/office/drawing/2014/main" id="{DBE1372D-FD9A-1EE9-99BC-D32CE2D48CFC}"/>
              </a:ext>
            </a:extLst>
          </p:cNvPr>
          <p:cNvSpPr txBox="1"/>
          <p:nvPr/>
        </p:nvSpPr>
        <p:spPr>
          <a:xfrm>
            <a:off x="1001660" y="3342955"/>
            <a:ext cx="6103620" cy="923330"/>
          </a:xfrm>
          <a:prstGeom prst="rect">
            <a:avLst/>
          </a:prstGeom>
          <a:noFill/>
        </p:spPr>
        <p:txBody>
          <a:bodyPr wrap="square">
            <a:spAutoFit/>
          </a:bodyPr>
          <a:lstStyle/>
          <a:p>
            <a:pPr defTabSz="425846">
              <a:buClr>
                <a:srgbClr val="808080"/>
              </a:buClr>
              <a:buSzPct val="90000"/>
            </a:pPr>
            <a:r>
              <a:rPr lang="en-US" dirty="0">
                <a:latin typeface="Candara" panose="020E0502030303020204" pitchFamily="34" charset="0"/>
              </a:rPr>
              <a:t>Rule of Thumb: 	None</a:t>
            </a:r>
          </a:p>
          <a:p>
            <a:pPr defTabSz="425846">
              <a:buClr>
                <a:srgbClr val="808080"/>
              </a:buClr>
              <a:buSzPct val="90000"/>
            </a:pPr>
            <a:r>
              <a:rPr lang="en-US" dirty="0">
                <a:latin typeface="Candara" panose="020E0502030303020204" pitchFamily="34" charset="0"/>
              </a:rPr>
              <a:t>Trend should be: 	UP</a:t>
            </a:r>
          </a:p>
          <a:p>
            <a:pPr defTabSz="425846">
              <a:buClr>
                <a:srgbClr val="808080"/>
              </a:buClr>
              <a:buSzPct val="90000"/>
            </a:pPr>
            <a:r>
              <a:rPr lang="en-US" dirty="0">
                <a:latin typeface="Candara" panose="020E0502030303020204" pitchFamily="34" charset="0"/>
              </a:rPr>
              <a:t>Ratio should be: 	ABOVE THE MEDIAN</a:t>
            </a:r>
          </a:p>
        </p:txBody>
      </p:sp>
      <p:sp>
        <p:nvSpPr>
          <p:cNvPr id="8" name="TextBox 7">
            <a:extLst>
              <a:ext uri="{FF2B5EF4-FFF2-40B4-BE49-F238E27FC236}">
                <a16:creationId xmlns:a16="http://schemas.microsoft.com/office/drawing/2014/main" id="{DE3CBF7E-0BD7-19B7-00D5-1D217C11D355}"/>
              </a:ext>
            </a:extLst>
          </p:cNvPr>
          <p:cNvSpPr txBox="1"/>
          <p:nvPr/>
        </p:nvSpPr>
        <p:spPr>
          <a:xfrm>
            <a:off x="1001660" y="5380895"/>
            <a:ext cx="6103620" cy="923330"/>
          </a:xfrm>
          <a:prstGeom prst="rect">
            <a:avLst/>
          </a:prstGeom>
          <a:noFill/>
        </p:spPr>
        <p:txBody>
          <a:bodyPr wrap="square">
            <a:spAutoFit/>
          </a:bodyPr>
          <a:lstStyle/>
          <a:p>
            <a:pPr defTabSz="425846">
              <a:buClr>
                <a:srgbClr val="808080"/>
              </a:buClr>
              <a:buSzPct val="90000"/>
            </a:pPr>
            <a:r>
              <a:rPr lang="en-US" dirty="0">
                <a:latin typeface="Candara" panose="020E0502030303020204" pitchFamily="34" charset="0"/>
              </a:rPr>
              <a:t>Rule of Thumb: 	None</a:t>
            </a:r>
          </a:p>
          <a:p>
            <a:pPr defTabSz="425846">
              <a:buClr>
                <a:srgbClr val="808080"/>
              </a:buClr>
              <a:buSzPct val="90000"/>
            </a:pPr>
            <a:r>
              <a:rPr lang="en-US" dirty="0">
                <a:latin typeface="Candara" panose="020E0502030303020204" pitchFamily="34" charset="0"/>
              </a:rPr>
              <a:t>Trend should be: 	UP</a:t>
            </a:r>
          </a:p>
          <a:p>
            <a:pPr defTabSz="425846">
              <a:buClr>
                <a:srgbClr val="808080"/>
              </a:buClr>
              <a:buSzPct val="90000"/>
            </a:pPr>
            <a:r>
              <a:rPr lang="en-US" dirty="0">
                <a:latin typeface="Candara" panose="020E0502030303020204" pitchFamily="34" charset="0"/>
              </a:rPr>
              <a:t>Ratio should be: 	ABOVE THE MEDIAN</a:t>
            </a:r>
          </a:p>
        </p:txBody>
      </p:sp>
    </p:spTree>
    <p:extLst>
      <p:ext uri="{BB962C8B-B14F-4D97-AF65-F5344CB8AC3E}">
        <p14:creationId xmlns:p14="http://schemas.microsoft.com/office/powerpoint/2010/main" val="110717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4D8-6877-D341-8AEB-6F5A01A38D5F}"/>
              </a:ext>
            </a:extLst>
          </p:cNvPr>
          <p:cNvSpPr>
            <a:spLocks noGrp="1"/>
          </p:cNvSpPr>
          <p:nvPr>
            <p:ph type="title"/>
          </p:nvPr>
        </p:nvSpPr>
        <p:spPr/>
        <p:txBody>
          <a:bodyPr/>
          <a:lstStyle/>
          <a:p>
            <a:r>
              <a:rPr lang="en-US" b="1" dirty="0">
                <a:solidFill>
                  <a:srgbClr val="870000"/>
                </a:solidFill>
              </a:rPr>
              <a:t>Solvency Ratio</a:t>
            </a:r>
          </a:p>
        </p:txBody>
      </p:sp>
      <p:sp>
        <p:nvSpPr>
          <p:cNvPr id="3" name="Content Placeholder 2">
            <a:extLst>
              <a:ext uri="{FF2B5EF4-FFF2-40B4-BE49-F238E27FC236}">
                <a16:creationId xmlns:a16="http://schemas.microsoft.com/office/drawing/2014/main" id="{4A15E9C3-738F-5048-A163-7F60E0611F5D}"/>
              </a:ext>
            </a:extLst>
          </p:cNvPr>
          <p:cNvSpPr>
            <a:spLocks noGrp="1"/>
          </p:cNvSpPr>
          <p:nvPr>
            <p:ph idx="1"/>
          </p:nvPr>
        </p:nvSpPr>
        <p:spPr>
          <a:xfrm>
            <a:off x="516193" y="1486412"/>
            <a:ext cx="11488993" cy="4781652"/>
          </a:xfrm>
        </p:spPr>
        <p:txBody>
          <a:bodyPr>
            <a:normAutofit/>
          </a:bodyPr>
          <a:lstStyle/>
          <a:p>
            <a:r>
              <a:rPr lang="en-US" b="1" dirty="0">
                <a:latin typeface="Candara" panose="020E0502030303020204" pitchFamily="34" charset="0"/>
              </a:rPr>
              <a:t>Debt</a:t>
            </a:r>
            <a:r>
              <a:rPr lang="en-US" dirty="0">
                <a:latin typeface="Candara" panose="020E0502030303020204" pitchFamily="34" charset="0"/>
              </a:rPr>
              <a:t> is a double-edged sword.</a:t>
            </a:r>
          </a:p>
          <a:p>
            <a:pPr marL="0" indent="0">
              <a:buNone/>
            </a:pPr>
            <a:endParaRPr lang="en-US" b="1" dirty="0">
              <a:latin typeface="Candara" panose="020E0502030303020204" pitchFamily="34" charset="0"/>
            </a:endParaRPr>
          </a:p>
          <a:p>
            <a:r>
              <a:rPr lang="en-US" dirty="0">
                <a:latin typeface="Candara" panose="020E0502030303020204" pitchFamily="34" charset="0"/>
              </a:rPr>
              <a:t>Debt allows the organization to undertake programs or provide services that they otherwise could not do</a:t>
            </a:r>
          </a:p>
          <a:p>
            <a:r>
              <a:rPr lang="en-US" dirty="0">
                <a:latin typeface="Candara" panose="020E0502030303020204" pitchFamily="34" charset="0"/>
              </a:rPr>
              <a:t>The greater the debt, the riskier the organization becomes</a:t>
            </a:r>
          </a:p>
          <a:p>
            <a:endParaRPr lang="en-US" dirty="0">
              <a:latin typeface="Candara" panose="020E0502030303020204" pitchFamily="34" charset="0"/>
            </a:endParaRPr>
          </a:p>
          <a:p>
            <a:pPr marL="0" indent="0">
              <a:buNone/>
            </a:pPr>
            <a:r>
              <a:rPr lang="en-US" b="1" dirty="0">
                <a:latin typeface="Candara" panose="020E0502030303020204" pitchFamily="34" charset="0"/>
              </a:rPr>
              <a:t>Solvency Ratios</a:t>
            </a:r>
          </a:p>
          <a:p>
            <a:r>
              <a:rPr lang="en-US" dirty="0">
                <a:latin typeface="Candara" panose="020E0502030303020204" pitchFamily="34" charset="0"/>
              </a:rPr>
              <a:t>Leverage ratios: Examine the use of debt to finance acquisition of assets</a:t>
            </a:r>
          </a:p>
          <a:p>
            <a:r>
              <a:rPr lang="en-US" dirty="0">
                <a:latin typeface="Candara" panose="020E0502030303020204" pitchFamily="34" charset="0"/>
              </a:rPr>
              <a:t>Coverage ratios: Examine the capacity to make payments</a:t>
            </a:r>
          </a:p>
          <a:p>
            <a:pPr marL="0" indent="0">
              <a:buNone/>
            </a:pPr>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8282E9EE-A324-407F-9E61-5B31554410B9}"/>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125D2CF-7A57-4529-88BE-9A791DCAF683}"/>
              </a:ext>
            </a:extLst>
          </p:cNvPr>
          <p:cNvSpPr txBox="1">
            <a:spLocks/>
          </p:cNvSpPr>
          <p:nvPr/>
        </p:nvSpPr>
        <p:spPr>
          <a:xfrm>
            <a:off x="556863" y="95259"/>
            <a:ext cx="113857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Solvency Ratio</a:t>
            </a:r>
          </a:p>
        </p:txBody>
      </p:sp>
    </p:spTree>
    <p:extLst>
      <p:ext uri="{BB962C8B-B14F-4D97-AF65-F5344CB8AC3E}">
        <p14:creationId xmlns:p14="http://schemas.microsoft.com/office/powerpoint/2010/main" val="22467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05E0-3A69-AD49-81A5-B7D05DCA2E4E}"/>
              </a:ext>
            </a:extLst>
          </p:cNvPr>
          <p:cNvSpPr>
            <a:spLocks noGrp="1"/>
          </p:cNvSpPr>
          <p:nvPr>
            <p:ph type="title"/>
          </p:nvPr>
        </p:nvSpPr>
        <p:spPr/>
        <p:txBody>
          <a:bodyPr/>
          <a:lstStyle/>
          <a:p>
            <a:r>
              <a:rPr lang="en-US" b="1" dirty="0">
                <a:solidFill>
                  <a:srgbClr val="870000"/>
                </a:solidFill>
              </a:rPr>
              <a:t>Solvency Ratio</a:t>
            </a:r>
          </a:p>
        </p:txBody>
      </p:sp>
      <p:sp>
        <p:nvSpPr>
          <p:cNvPr id="3" name="Content Placeholder 2">
            <a:extLst>
              <a:ext uri="{FF2B5EF4-FFF2-40B4-BE49-F238E27FC236}">
                <a16:creationId xmlns:a16="http://schemas.microsoft.com/office/drawing/2014/main" id="{48CD33F8-D338-2A40-8953-DFEA3D664D41}"/>
              </a:ext>
            </a:extLst>
          </p:cNvPr>
          <p:cNvSpPr>
            <a:spLocks noGrp="1"/>
          </p:cNvSpPr>
          <p:nvPr>
            <p:ph idx="1"/>
          </p:nvPr>
        </p:nvSpPr>
        <p:spPr>
          <a:xfrm>
            <a:off x="838200" y="1825625"/>
            <a:ext cx="4707194" cy="4351338"/>
          </a:xfrm>
        </p:spPr>
        <p:txBody>
          <a:bodyPr/>
          <a:lstStyle/>
          <a:p>
            <a:r>
              <a:rPr lang="en-US" b="1" dirty="0">
                <a:latin typeface="Candara" panose="020E0502030303020204" pitchFamily="34" charset="0"/>
              </a:rPr>
              <a:t>Leverage</a:t>
            </a: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AD7BB6-1C2E-C448-8417-62705C850D44}"/>
                  </a:ext>
                </a:extLst>
              </p:cNvPr>
              <p:cNvSpPr txBox="1"/>
              <p:nvPr/>
            </p:nvSpPr>
            <p:spPr>
              <a:xfrm>
                <a:off x="1001660" y="2658074"/>
                <a:ext cx="5557684" cy="531940"/>
              </a:xfrm>
              <a:prstGeom prst="rect">
                <a:avLst/>
              </a:prstGeom>
              <a:noFill/>
            </p:spPr>
            <p:txBody>
              <a:bodyPr wrap="square" lIns="0" tIns="0" rIns="0" bIns="0" rtlCol="0">
                <a:spAutoFit/>
              </a:bodyPr>
              <a:lstStyle/>
              <a:p>
                <a:r>
                  <a:rPr lang="en-US" sz="2400" b="0" dirty="0">
                    <a:latin typeface="Candara" panose="020E0502030303020204" pitchFamily="34" charset="0"/>
                  </a:rPr>
                  <a:t>D</a:t>
                </a:r>
                <a14:m>
                  <m:oMath xmlns:m="http://schemas.openxmlformats.org/officeDocument/2006/math">
                    <m:r>
                      <m:rPr>
                        <m:sty m:val="p"/>
                      </m:rPr>
                      <a:rPr lang="es-ES" sz="2400" b="0" i="0" smtClean="0">
                        <a:latin typeface="Cambria Math" panose="02040503050406030204" pitchFamily="18" charset="0"/>
                      </a:rPr>
                      <m:t>ebt</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s-ES" sz="2400" b="0" i="1" smtClean="0">
                            <a:latin typeface="Cambria Math" panose="02040503050406030204" pitchFamily="18" charset="0"/>
                          </a:rPr>
                          <m:t>𝑇𝑜𝑡𝑎𝑙</m:t>
                        </m:r>
                        <m:r>
                          <a:rPr lang="es-ES" sz="2400" b="0" i="1" smtClean="0">
                            <a:latin typeface="Cambria Math" panose="02040503050406030204" pitchFamily="18" charset="0"/>
                          </a:rPr>
                          <m:t> </m:t>
                        </m:r>
                        <m:r>
                          <a:rPr lang="es-ES" sz="2400" b="0" i="1" smtClean="0">
                            <a:latin typeface="Cambria Math" panose="02040503050406030204" pitchFamily="18" charset="0"/>
                          </a:rPr>
                          <m:t>𝐷𝑒𝑏𝑡</m:t>
                        </m:r>
                        <m:r>
                          <a:rPr lang="es-ES" sz="2400" b="0" i="1" smtClean="0">
                            <a:latin typeface="Cambria Math" panose="02040503050406030204" pitchFamily="18" charset="0"/>
                          </a:rPr>
                          <m:t> </m:t>
                        </m:r>
                      </m:num>
                      <m:den>
                        <m:r>
                          <a:rPr lang="es-ES" sz="2400" b="0" i="1" smtClean="0">
                            <a:latin typeface="Cambria Math" panose="02040503050406030204" pitchFamily="18" charset="0"/>
                          </a:rPr>
                          <m:t>𝑇𝑜𝑡𝑎𝑙</m:t>
                        </m:r>
                        <m:r>
                          <a:rPr lang="es-ES" sz="2400" b="0" i="1" smtClean="0">
                            <a:latin typeface="Cambria Math" panose="02040503050406030204" pitchFamily="18" charset="0"/>
                          </a:rPr>
                          <m:t> </m:t>
                        </m:r>
                        <m:r>
                          <a:rPr lang="es-ES" sz="2400" b="0" i="1" smtClean="0">
                            <a:latin typeface="Cambria Math" panose="02040503050406030204" pitchFamily="18" charset="0"/>
                          </a:rPr>
                          <m:t>𝐴𝑠𝑠𝑒𝑡𝑠</m:t>
                        </m:r>
                      </m:den>
                    </m:f>
                  </m:oMath>
                </a14:m>
                <a:endParaRPr lang="en-US" sz="2400"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BCAD7BB6-1C2E-C448-8417-62705C850D44}"/>
                  </a:ext>
                </a:extLst>
              </p:cNvPr>
              <p:cNvSpPr txBox="1">
                <a:spLocks noRot="1" noChangeAspect="1" noMove="1" noResize="1" noEditPoints="1" noAdjustHandles="1" noChangeArrowheads="1" noChangeShapeType="1" noTextEdit="1"/>
              </p:cNvSpPr>
              <p:nvPr/>
            </p:nvSpPr>
            <p:spPr>
              <a:xfrm>
                <a:off x="1001660" y="2658074"/>
                <a:ext cx="5557684" cy="531940"/>
              </a:xfrm>
              <a:prstGeom prst="rect">
                <a:avLst/>
              </a:prstGeom>
              <a:blipFill>
                <a:blip r:embed="rId3"/>
                <a:stretch>
                  <a:fillRect l="-3289" t="-1149" b="-20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04DF03-70CA-084D-8343-B0ED15F1E32F}"/>
                  </a:ext>
                </a:extLst>
              </p:cNvPr>
              <p:cNvSpPr txBox="1"/>
              <p:nvPr/>
            </p:nvSpPr>
            <p:spPr>
              <a:xfrm>
                <a:off x="1001660" y="3464518"/>
                <a:ext cx="5557684" cy="531940"/>
              </a:xfrm>
              <a:prstGeom prst="rect">
                <a:avLst/>
              </a:prstGeom>
              <a:noFill/>
            </p:spPr>
            <p:txBody>
              <a:bodyPr wrap="square" lIns="0" tIns="0" rIns="0" bIns="0" rtlCol="0">
                <a:spAutoFit/>
              </a:bodyPr>
              <a:lstStyle/>
              <a:p>
                <a:r>
                  <a:rPr lang="en-US" sz="2400" b="0" dirty="0">
                    <a:latin typeface="Candara" panose="020E0502030303020204" pitchFamily="34" charset="0"/>
                  </a:rPr>
                  <a:t>D</a:t>
                </a:r>
                <a14:m>
                  <m:oMath xmlns:m="http://schemas.openxmlformats.org/officeDocument/2006/math">
                    <m:r>
                      <m:rPr>
                        <m:sty m:val="p"/>
                      </m:rPr>
                      <a:rPr lang="es-ES" sz="2400" b="0" i="0" smtClean="0">
                        <a:latin typeface="Cambria Math" panose="02040503050406030204" pitchFamily="18" charset="0"/>
                      </a:rPr>
                      <m:t>ebt</m:t>
                    </m:r>
                    <m:r>
                      <a:rPr lang="es-ES" sz="2400" b="0" i="0" smtClean="0">
                        <a:latin typeface="Cambria Math" panose="02040503050406030204" pitchFamily="18" charset="0"/>
                      </a:rPr>
                      <m:t> </m:t>
                    </m:r>
                    <m:r>
                      <m:rPr>
                        <m:sty m:val="p"/>
                      </m:rPr>
                      <a:rPr lang="es-ES" sz="2400" b="0" i="0" smtClean="0">
                        <a:latin typeface="Cambria Math" panose="02040503050406030204" pitchFamily="18" charset="0"/>
                      </a:rPr>
                      <m:t>to</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Equity</m:t>
                    </m:r>
                    <m:r>
                      <a:rPr lang="es-ES" sz="2400" b="0" i="0" smtClean="0">
                        <a:latin typeface="Cambria Math" panose="02040503050406030204" pitchFamily="18" charset="0"/>
                      </a:rPr>
                      <m:t> </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s-ES" sz="2400" b="0" i="1" smtClean="0">
                            <a:latin typeface="Cambria Math" panose="02040503050406030204" pitchFamily="18" charset="0"/>
                          </a:rPr>
                          <m:t>𝑇𝑜𝑡𝑎𝑙</m:t>
                        </m:r>
                        <m:r>
                          <a:rPr lang="es-ES" sz="2400" b="0" i="1" smtClean="0">
                            <a:latin typeface="Cambria Math" panose="02040503050406030204" pitchFamily="18" charset="0"/>
                          </a:rPr>
                          <m:t> </m:t>
                        </m:r>
                        <m:r>
                          <a:rPr lang="es-ES" sz="2400" b="0" i="1" smtClean="0">
                            <a:latin typeface="Cambria Math" panose="02040503050406030204" pitchFamily="18" charset="0"/>
                          </a:rPr>
                          <m:t>𝐷𝑒𝑏𝑡</m:t>
                        </m:r>
                      </m:num>
                      <m:den>
                        <m:r>
                          <a:rPr lang="es-ES" sz="2400" b="0" i="1" smtClean="0">
                            <a:latin typeface="Cambria Math" panose="02040503050406030204" pitchFamily="18" charset="0"/>
                          </a:rPr>
                          <m:t>𝑇𝑜𝑡𝑎𝑙</m:t>
                        </m:r>
                        <m:r>
                          <a:rPr lang="es-ES" sz="2400" b="0" i="1" smtClean="0">
                            <a:latin typeface="Cambria Math" panose="02040503050406030204" pitchFamily="18" charset="0"/>
                          </a:rPr>
                          <m:t> </m:t>
                        </m:r>
                        <m:r>
                          <a:rPr lang="es-ES" sz="2400" b="0" i="1" smtClean="0">
                            <a:latin typeface="Cambria Math" panose="02040503050406030204" pitchFamily="18" charset="0"/>
                          </a:rPr>
                          <m:t>𝑁𝑒𝑡</m:t>
                        </m:r>
                        <m:r>
                          <a:rPr lang="es-ES" sz="2400" b="0" i="1" smtClean="0">
                            <a:latin typeface="Cambria Math" panose="02040503050406030204" pitchFamily="18" charset="0"/>
                          </a:rPr>
                          <m:t> </m:t>
                        </m:r>
                        <m:r>
                          <a:rPr lang="es-ES" sz="2400" b="0" i="1" smtClean="0">
                            <a:latin typeface="Cambria Math" panose="02040503050406030204" pitchFamily="18" charset="0"/>
                          </a:rPr>
                          <m:t>𝐴𝑠𝑠𝑒𝑡𝑠</m:t>
                        </m:r>
                      </m:den>
                    </m:f>
                  </m:oMath>
                </a14:m>
                <a:endParaRPr lang="en-US" sz="2400" dirty="0">
                  <a:latin typeface="Candara" panose="020E0502030303020204" pitchFamily="34" charset="0"/>
                </a:endParaRPr>
              </a:p>
            </p:txBody>
          </p:sp>
        </mc:Choice>
        <mc:Fallback xmlns="">
          <p:sp>
            <p:nvSpPr>
              <p:cNvPr id="5" name="TextBox 4">
                <a:extLst>
                  <a:ext uri="{FF2B5EF4-FFF2-40B4-BE49-F238E27FC236}">
                    <a16:creationId xmlns:a16="http://schemas.microsoft.com/office/drawing/2014/main" id="{2304DF03-70CA-084D-8343-B0ED15F1E32F}"/>
                  </a:ext>
                </a:extLst>
              </p:cNvPr>
              <p:cNvSpPr txBox="1">
                <a:spLocks noRot="1" noChangeAspect="1" noMove="1" noResize="1" noEditPoints="1" noAdjustHandles="1" noChangeArrowheads="1" noChangeShapeType="1" noTextEdit="1"/>
              </p:cNvSpPr>
              <p:nvPr/>
            </p:nvSpPr>
            <p:spPr>
              <a:xfrm>
                <a:off x="1001660" y="3464518"/>
                <a:ext cx="5557684" cy="531940"/>
              </a:xfrm>
              <a:prstGeom prst="rect">
                <a:avLst/>
              </a:prstGeom>
              <a:blipFill>
                <a:blip r:embed="rId4"/>
                <a:stretch>
                  <a:fillRect l="-3289" t="-1136" b="-193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95E422-C117-7F49-B186-6F89E2B913E7}"/>
                  </a:ext>
                </a:extLst>
              </p:cNvPr>
              <p:cNvSpPr txBox="1"/>
              <p:nvPr/>
            </p:nvSpPr>
            <p:spPr>
              <a:xfrm>
                <a:off x="3761854" y="2742098"/>
                <a:ext cx="73937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ea typeface="Cambria Math" panose="02040503050406030204" pitchFamily="18" charset="0"/>
                        </a:rPr>
                        <m:t>≤0.5</m:t>
                      </m:r>
                    </m:oMath>
                  </m:oMathPara>
                </a14:m>
                <a:endParaRPr lang="en-US" sz="2000" dirty="0"/>
              </a:p>
            </p:txBody>
          </p:sp>
        </mc:Choice>
        <mc:Fallback xmlns="">
          <p:sp>
            <p:nvSpPr>
              <p:cNvPr id="6" name="TextBox 5">
                <a:extLst>
                  <a:ext uri="{FF2B5EF4-FFF2-40B4-BE49-F238E27FC236}">
                    <a16:creationId xmlns:a16="http://schemas.microsoft.com/office/drawing/2014/main" id="{A695E422-C117-7F49-B186-6F89E2B913E7}"/>
                  </a:ext>
                </a:extLst>
              </p:cNvPr>
              <p:cNvSpPr txBox="1">
                <a:spLocks noRot="1" noChangeAspect="1" noMove="1" noResize="1" noEditPoints="1" noAdjustHandles="1" noChangeArrowheads="1" noChangeShapeType="1" noTextEdit="1"/>
              </p:cNvSpPr>
              <p:nvPr/>
            </p:nvSpPr>
            <p:spPr>
              <a:xfrm>
                <a:off x="3761854" y="2742098"/>
                <a:ext cx="739370" cy="307777"/>
              </a:xfrm>
              <a:prstGeom prst="rect">
                <a:avLst/>
              </a:prstGeom>
              <a:blipFill>
                <a:blip r:embed="rId5"/>
                <a:stretch>
                  <a:fillRect l="-1695" r="-3390"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056099-79CD-3442-9326-4EE95D15B373}"/>
                  </a:ext>
                </a:extLst>
              </p:cNvPr>
              <p:cNvSpPr txBox="1"/>
              <p:nvPr/>
            </p:nvSpPr>
            <p:spPr>
              <a:xfrm>
                <a:off x="5339169" y="3576599"/>
                <a:ext cx="73937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ea typeface="Cambria Math" panose="02040503050406030204" pitchFamily="18" charset="0"/>
                        </a:rPr>
                        <m:t>≤1</m:t>
                      </m:r>
                    </m:oMath>
                  </m:oMathPara>
                </a14:m>
                <a:endParaRPr lang="en-US" sz="2000" dirty="0"/>
              </a:p>
            </p:txBody>
          </p:sp>
        </mc:Choice>
        <mc:Fallback xmlns="">
          <p:sp>
            <p:nvSpPr>
              <p:cNvPr id="7" name="TextBox 6">
                <a:extLst>
                  <a:ext uri="{FF2B5EF4-FFF2-40B4-BE49-F238E27FC236}">
                    <a16:creationId xmlns:a16="http://schemas.microsoft.com/office/drawing/2014/main" id="{2F056099-79CD-3442-9326-4EE95D15B373}"/>
                  </a:ext>
                </a:extLst>
              </p:cNvPr>
              <p:cNvSpPr txBox="1">
                <a:spLocks noRot="1" noChangeAspect="1" noMove="1" noResize="1" noEditPoints="1" noAdjustHandles="1" noChangeArrowheads="1" noChangeShapeType="1" noTextEdit="1"/>
              </p:cNvSpPr>
              <p:nvPr/>
            </p:nvSpPr>
            <p:spPr>
              <a:xfrm>
                <a:off x="5339169" y="3576599"/>
                <a:ext cx="739370" cy="307777"/>
              </a:xfrm>
              <a:prstGeom prst="rect">
                <a:avLst/>
              </a:prstGeom>
              <a:blipFill>
                <a:blip r:embed="rId6"/>
                <a:stretch>
                  <a:fillRect b="-8000"/>
                </a:stretch>
              </a:blipFill>
            </p:spPr>
            <p:txBody>
              <a:bodyPr/>
              <a:lstStyle/>
              <a:p>
                <a:r>
                  <a:rPr lang="en-US">
                    <a:noFill/>
                  </a:rPr>
                  <a:t> </a:t>
                </a:r>
              </a:p>
            </p:txBody>
          </p:sp>
        </mc:Fallback>
      </mc:AlternateContent>
      <p:graphicFrame>
        <p:nvGraphicFramePr>
          <p:cNvPr id="8" name="Content Placeholder 3">
            <a:extLst>
              <a:ext uri="{FF2B5EF4-FFF2-40B4-BE49-F238E27FC236}">
                <a16:creationId xmlns:a16="http://schemas.microsoft.com/office/drawing/2014/main" id="{54B7A23E-250F-E141-9465-377AB38C03CB}"/>
              </a:ext>
            </a:extLst>
          </p:cNvPr>
          <p:cNvGraphicFramePr>
            <a:graphicFrameLocks/>
          </p:cNvGraphicFramePr>
          <p:nvPr>
            <p:extLst>
              <p:ext uri="{D42A27DB-BD31-4B8C-83A1-F6EECF244321}">
                <p14:modId xmlns:p14="http://schemas.microsoft.com/office/powerpoint/2010/main" val="654890209"/>
              </p:ext>
            </p:extLst>
          </p:nvPr>
        </p:nvGraphicFramePr>
        <p:xfrm>
          <a:off x="1001660" y="4448379"/>
          <a:ext cx="10515600" cy="1509300"/>
        </p:xfrm>
        <a:graphic>
          <a:graphicData uri="http://schemas.openxmlformats.org/drawingml/2006/table">
            <a:tbl>
              <a:tblPr firstRow="1" bandRow="1">
                <a:tableStyleId>{F5AB1C69-6EDB-4FF4-983F-18BD219EF322}</a:tableStyleId>
              </a:tblPr>
              <a:tblGrid>
                <a:gridCol w="3505200">
                  <a:extLst>
                    <a:ext uri="{9D8B030D-6E8A-4147-A177-3AD203B41FA5}">
                      <a16:colId xmlns:a16="http://schemas.microsoft.com/office/drawing/2014/main" val="1576381362"/>
                    </a:ext>
                  </a:extLst>
                </a:gridCol>
                <a:gridCol w="3505200">
                  <a:extLst>
                    <a:ext uri="{9D8B030D-6E8A-4147-A177-3AD203B41FA5}">
                      <a16:colId xmlns:a16="http://schemas.microsoft.com/office/drawing/2014/main" val="2010853593"/>
                    </a:ext>
                  </a:extLst>
                </a:gridCol>
                <a:gridCol w="3505200">
                  <a:extLst>
                    <a:ext uri="{9D8B030D-6E8A-4147-A177-3AD203B41FA5}">
                      <a16:colId xmlns:a16="http://schemas.microsoft.com/office/drawing/2014/main" val="2737917640"/>
                    </a:ext>
                  </a:extLst>
                </a:gridCol>
              </a:tblGrid>
              <a:tr h="503100">
                <a:tc>
                  <a:txBody>
                    <a:bodyPr/>
                    <a:lstStyle/>
                    <a:p>
                      <a:pPr algn="ctr"/>
                      <a:endParaRPr lang="en-US" sz="2400" dirty="0">
                        <a:latin typeface="Candara" panose="020E0502030303020204" pitchFamily="34" charset="0"/>
                      </a:endParaRPr>
                    </a:p>
                  </a:txBody>
                  <a:tcPr anchor="ctr"/>
                </a:tc>
                <a:tc>
                  <a:txBody>
                    <a:bodyPr/>
                    <a:lstStyle/>
                    <a:p>
                      <a:pPr algn="ctr"/>
                      <a:r>
                        <a:rPr lang="en-US" sz="2400" dirty="0">
                          <a:latin typeface="Candara" panose="020E0502030303020204" pitchFamily="34" charset="0"/>
                        </a:rPr>
                        <a:t>2017</a:t>
                      </a:r>
                    </a:p>
                  </a:txBody>
                  <a:tcPr anchor="ctr"/>
                </a:tc>
                <a:tc>
                  <a:txBody>
                    <a:bodyPr/>
                    <a:lstStyle/>
                    <a:p>
                      <a:pPr algn="ctr"/>
                      <a:r>
                        <a:rPr lang="en-US" sz="2400" dirty="0">
                          <a:latin typeface="Candara" panose="020E0502030303020204" pitchFamily="34" charset="0"/>
                        </a:rPr>
                        <a:t>2018</a:t>
                      </a:r>
                    </a:p>
                  </a:txBody>
                  <a:tcPr anchor="ctr"/>
                </a:tc>
                <a:extLst>
                  <a:ext uri="{0D108BD9-81ED-4DB2-BD59-A6C34878D82A}">
                    <a16:rowId xmlns:a16="http://schemas.microsoft.com/office/drawing/2014/main" val="3159789248"/>
                  </a:ext>
                </a:extLst>
              </a:tr>
              <a:tr h="503100">
                <a:tc>
                  <a:txBody>
                    <a:bodyPr/>
                    <a:lstStyle/>
                    <a:p>
                      <a:pPr algn="ctr"/>
                      <a:r>
                        <a:rPr lang="en-US" sz="2400" dirty="0">
                          <a:latin typeface="Candara" panose="020E0502030303020204" pitchFamily="34" charset="0"/>
                        </a:rPr>
                        <a:t>Debt</a:t>
                      </a:r>
                    </a:p>
                  </a:txBody>
                  <a:tcPr anchor="ctr"/>
                </a:tc>
                <a:tc>
                  <a:txBody>
                    <a:bodyPr/>
                    <a:lstStyle/>
                    <a:p>
                      <a:pPr algn="ctr" fontAlgn="b"/>
                      <a:r>
                        <a:rPr lang="en-US" sz="2400" u="none" strike="noStrike" dirty="0">
                          <a:effectLst/>
                          <a:latin typeface="Candara" panose="020E0502030303020204" pitchFamily="34" charset="0"/>
                        </a:rPr>
                        <a:t>0.081</a:t>
                      </a:r>
                      <a:endParaRPr lang="en-US" sz="2400" b="0" i="0" u="none" strike="noStrike" dirty="0">
                        <a:solidFill>
                          <a:srgbClr val="000000"/>
                        </a:solidFill>
                        <a:effectLst/>
                        <a:latin typeface="Candara" panose="020E0502030303020204" pitchFamily="34" charset="0"/>
                      </a:endParaRPr>
                    </a:p>
                  </a:txBody>
                  <a:tcPr marL="9525" marR="9525" marT="9525" marB="0" anchor="ctr"/>
                </a:tc>
                <a:tc>
                  <a:txBody>
                    <a:bodyPr/>
                    <a:lstStyle/>
                    <a:p>
                      <a:pPr algn="ctr" fontAlgn="b"/>
                      <a:r>
                        <a:rPr lang="en-US" sz="2400" u="none" strike="noStrike" dirty="0">
                          <a:effectLst/>
                          <a:latin typeface="Candara" panose="020E0502030303020204" pitchFamily="34" charset="0"/>
                        </a:rPr>
                        <a:t>0.084 </a:t>
                      </a:r>
                      <a:endParaRPr lang="en-US" sz="2400" b="0" i="0" u="none" strike="noStrike" dirty="0">
                        <a:solidFill>
                          <a:srgbClr val="000000"/>
                        </a:solidFill>
                        <a:effectLst/>
                        <a:latin typeface="Candara" panose="020E0502030303020204" pitchFamily="34" charset="0"/>
                      </a:endParaRPr>
                    </a:p>
                  </a:txBody>
                  <a:tcPr marL="9525" marR="9525" marT="9525" marB="0" anchor="ctr"/>
                </a:tc>
                <a:extLst>
                  <a:ext uri="{0D108BD9-81ED-4DB2-BD59-A6C34878D82A}">
                    <a16:rowId xmlns:a16="http://schemas.microsoft.com/office/drawing/2014/main" val="715182578"/>
                  </a:ext>
                </a:extLst>
              </a:tr>
              <a:tr h="503100">
                <a:tc>
                  <a:txBody>
                    <a:bodyPr/>
                    <a:lstStyle/>
                    <a:p>
                      <a:pPr algn="ctr"/>
                      <a:r>
                        <a:rPr lang="en-US" sz="2400" dirty="0">
                          <a:latin typeface="Candara" panose="020E0502030303020204" pitchFamily="34" charset="0"/>
                        </a:rPr>
                        <a:t>Debt to Equity</a:t>
                      </a:r>
                    </a:p>
                  </a:txBody>
                  <a:tcPr anchor="ctr"/>
                </a:tc>
                <a:tc>
                  <a:txBody>
                    <a:bodyPr/>
                    <a:lstStyle/>
                    <a:p>
                      <a:pPr algn="ctr" fontAlgn="b"/>
                      <a:r>
                        <a:rPr lang="en-US" sz="2400" u="none" strike="noStrike" dirty="0">
                          <a:effectLst/>
                          <a:latin typeface="Candara" panose="020E0502030303020204" pitchFamily="34" charset="0"/>
                        </a:rPr>
                        <a:t>0.089</a:t>
                      </a:r>
                      <a:endParaRPr lang="en-US" sz="2400" b="0" i="0" u="none" strike="noStrike" dirty="0">
                        <a:solidFill>
                          <a:srgbClr val="000000"/>
                        </a:solidFill>
                        <a:effectLst/>
                        <a:latin typeface="Candara" panose="020E0502030303020204" pitchFamily="34" charset="0"/>
                      </a:endParaRPr>
                    </a:p>
                  </a:txBody>
                  <a:tcPr marL="9525" marR="9525" marT="9525" marB="0" anchor="ctr"/>
                </a:tc>
                <a:tc>
                  <a:txBody>
                    <a:bodyPr/>
                    <a:lstStyle/>
                    <a:p>
                      <a:pPr algn="ctr" fontAlgn="b"/>
                      <a:r>
                        <a:rPr lang="en-US" sz="2400" u="none" strike="noStrike" dirty="0">
                          <a:effectLst/>
                          <a:latin typeface="Candara" panose="020E0502030303020204" pitchFamily="34" charset="0"/>
                        </a:rPr>
                        <a:t>0.092</a:t>
                      </a:r>
                      <a:endParaRPr lang="en-US" sz="2400" b="0" i="0" u="none" strike="noStrike" dirty="0">
                        <a:solidFill>
                          <a:srgbClr val="000000"/>
                        </a:solidFill>
                        <a:effectLst/>
                        <a:latin typeface="Candara" panose="020E0502030303020204" pitchFamily="34" charset="0"/>
                      </a:endParaRPr>
                    </a:p>
                  </a:txBody>
                  <a:tcPr marL="9525" marR="9525" marT="9525" marB="0" anchor="ctr"/>
                </a:tc>
                <a:extLst>
                  <a:ext uri="{0D108BD9-81ED-4DB2-BD59-A6C34878D82A}">
                    <a16:rowId xmlns:a16="http://schemas.microsoft.com/office/drawing/2014/main" val="318748231"/>
                  </a:ext>
                </a:extLst>
              </a:tr>
            </a:tbl>
          </a:graphicData>
        </a:graphic>
      </p:graphicFrame>
      <p:sp>
        <p:nvSpPr>
          <p:cNvPr id="9" name="Rectangle 8">
            <a:extLst>
              <a:ext uri="{FF2B5EF4-FFF2-40B4-BE49-F238E27FC236}">
                <a16:creationId xmlns:a16="http://schemas.microsoft.com/office/drawing/2014/main" id="{3BC994AA-3C03-4F4A-B453-1B9C6F5B7BC8}"/>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20462E4-1952-40B4-905C-31B3CA09CA29}"/>
              </a:ext>
            </a:extLst>
          </p:cNvPr>
          <p:cNvSpPr txBox="1">
            <a:spLocks/>
          </p:cNvSpPr>
          <p:nvPr/>
        </p:nvSpPr>
        <p:spPr>
          <a:xfrm>
            <a:off x="556863" y="95259"/>
            <a:ext cx="113857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Solvency Ratio</a:t>
            </a:r>
          </a:p>
        </p:txBody>
      </p:sp>
      <p:sp>
        <p:nvSpPr>
          <p:cNvPr id="11" name="TextBox 10">
            <a:extLst>
              <a:ext uri="{FF2B5EF4-FFF2-40B4-BE49-F238E27FC236}">
                <a16:creationId xmlns:a16="http://schemas.microsoft.com/office/drawing/2014/main" id="{00B92902-5DD7-61F4-81BD-B5AD7725EA8B}"/>
              </a:ext>
            </a:extLst>
          </p:cNvPr>
          <p:cNvSpPr txBox="1"/>
          <p:nvPr/>
        </p:nvSpPr>
        <p:spPr>
          <a:xfrm>
            <a:off x="6987294" y="2356642"/>
            <a:ext cx="6103620" cy="923330"/>
          </a:xfrm>
          <a:prstGeom prst="rect">
            <a:avLst/>
          </a:prstGeom>
          <a:noFill/>
        </p:spPr>
        <p:txBody>
          <a:bodyPr wrap="square">
            <a:spAutoFit/>
          </a:bodyPr>
          <a:lstStyle/>
          <a:p>
            <a:pPr defTabSz="425846">
              <a:buClr>
                <a:srgbClr val="808080"/>
              </a:buClr>
              <a:buSzPct val="90000"/>
            </a:pPr>
            <a:r>
              <a:rPr lang="en-US" sz="1800" dirty="0">
                <a:latin typeface="Candara" panose="020E0502030303020204" pitchFamily="34" charset="0"/>
              </a:rPr>
              <a:t>Rule of Thumb: 	</a:t>
            </a:r>
            <a:r>
              <a:rPr lang="en-US" dirty="0">
                <a:latin typeface="Candara" panose="020E0502030303020204" pitchFamily="34" charset="0"/>
              </a:rPr>
              <a:t>0.5 or less</a:t>
            </a:r>
            <a:endParaRPr lang="en-US" sz="1800" dirty="0">
              <a:latin typeface="Candara" panose="020E0502030303020204" pitchFamily="34" charset="0"/>
            </a:endParaRPr>
          </a:p>
          <a:p>
            <a:pPr defTabSz="425846">
              <a:buClr>
                <a:srgbClr val="808080"/>
              </a:buClr>
              <a:buSzPct val="90000"/>
            </a:pPr>
            <a:r>
              <a:rPr lang="en-US" sz="1800" dirty="0">
                <a:latin typeface="Candara" panose="020E0502030303020204" pitchFamily="34" charset="0"/>
              </a:rPr>
              <a:t>Trend should be: 	</a:t>
            </a:r>
            <a:r>
              <a:rPr lang="en-US" dirty="0">
                <a:latin typeface="Candara" panose="020E0502030303020204" pitchFamily="34" charset="0"/>
              </a:rPr>
              <a:t>DOWN</a:t>
            </a:r>
            <a:endParaRPr lang="en-US" sz="1800" dirty="0">
              <a:latin typeface="Candara" panose="020E0502030303020204" pitchFamily="34" charset="0"/>
            </a:endParaRPr>
          </a:p>
          <a:p>
            <a:pPr defTabSz="425846">
              <a:buClr>
                <a:srgbClr val="808080"/>
              </a:buClr>
              <a:buSzPct val="90000"/>
            </a:pPr>
            <a:r>
              <a:rPr lang="en-US" sz="1800" dirty="0">
                <a:latin typeface="Candara" panose="020E0502030303020204" pitchFamily="34" charset="0"/>
              </a:rPr>
              <a:t>Ratio should be: 	BELOW THE MEDIAN</a:t>
            </a:r>
          </a:p>
        </p:txBody>
      </p:sp>
      <p:sp>
        <p:nvSpPr>
          <p:cNvPr id="12" name="TextBox 11">
            <a:extLst>
              <a:ext uri="{FF2B5EF4-FFF2-40B4-BE49-F238E27FC236}">
                <a16:creationId xmlns:a16="http://schemas.microsoft.com/office/drawing/2014/main" id="{BB4C17D4-5A86-61AB-5C22-F256D272DCF5}"/>
              </a:ext>
            </a:extLst>
          </p:cNvPr>
          <p:cNvSpPr txBox="1"/>
          <p:nvPr/>
        </p:nvSpPr>
        <p:spPr>
          <a:xfrm>
            <a:off x="6987294" y="3357532"/>
            <a:ext cx="6103620" cy="923330"/>
          </a:xfrm>
          <a:prstGeom prst="rect">
            <a:avLst/>
          </a:prstGeom>
          <a:noFill/>
        </p:spPr>
        <p:txBody>
          <a:bodyPr wrap="square">
            <a:spAutoFit/>
          </a:bodyPr>
          <a:lstStyle/>
          <a:p>
            <a:pPr defTabSz="425846">
              <a:buClr>
                <a:srgbClr val="808080"/>
              </a:buClr>
              <a:buSzPct val="90000"/>
            </a:pPr>
            <a:r>
              <a:rPr lang="en-US" sz="1800" dirty="0">
                <a:latin typeface="Candara" panose="020E0502030303020204" pitchFamily="34" charset="0"/>
              </a:rPr>
              <a:t>Rule of Thumb: 	1</a:t>
            </a:r>
            <a:r>
              <a:rPr lang="en-US" dirty="0">
                <a:latin typeface="Candara" panose="020E0502030303020204" pitchFamily="34" charset="0"/>
              </a:rPr>
              <a:t> or less</a:t>
            </a:r>
            <a:endParaRPr lang="en-US" sz="1800" dirty="0">
              <a:latin typeface="Candara" panose="020E0502030303020204" pitchFamily="34" charset="0"/>
            </a:endParaRPr>
          </a:p>
          <a:p>
            <a:pPr defTabSz="425846">
              <a:buClr>
                <a:srgbClr val="808080"/>
              </a:buClr>
              <a:buSzPct val="90000"/>
            </a:pPr>
            <a:r>
              <a:rPr lang="en-US" sz="1800" dirty="0">
                <a:latin typeface="Candara" panose="020E0502030303020204" pitchFamily="34" charset="0"/>
              </a:rPr>
              <a:t>Trend should be: 	</a:t>
            </a:r>
            <a:r>
              <a:rPr lang="en-US" dirty="0">
                <a:latin typeface="Candara" panose="020E0502030303020204" pitchFamily="34" charset="0"/>
              </a:rPr>
              <a:t>DOWN</a:t>
            </a:r>
            <a:endParaRPr lang="en-US" sz="1800" dirty="0">
              <a:latin typeface="Candara" panose="020E0502030303020204" pitchFamily="34" charset="0"/>
            </a:endParaRPr>
          </a:p>
          <a:p>
            <a:pPr defTabSz="425846">
              <a:buClr>
                <a:srgbClr val="808080"/>
              </a:buClr>
              <a:buSzPct val="90000"/>
            </a:pPr>
            <a:r>
              <a:rPr lang="en-US" sz="1800" dirty="0">
                <a:latin typeface="Candara" panose="020E0502030303020204" pitchFamily="34" charset="0"/>
              </a:rPr>
              <a:t>Ratio should be: 	BELOW THE MEDIAN</a:t>
            </a:r>
          </a:p>
        </p:txBody>
      </p:sp>
    </p:spTree>
    <p:extLst>
      <p:ext uri="{BB962C8B-B14F-4D97-AF65-F5344CB8AC3E}">
        <p14:creationId xmlns:p14="http://schemas.microsoft.com/office/powerpoint/2010/main" val="209863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05E0-3A69-AD49-81A5-B7D05DCA2E4E}"/>
              </a:ext>
            </a:extLst>
          </p:cNvPr>
          <p:cNvSpPr>
            <a:spLocks noGrp="1"/>
          </p:cNvSpPr>
          <p:nvPr>
            <p:ph type="title"/>
          </p:nvPr>
        </p:nvSpPr>
        <p:spPr/>
        <p:txBody>
          <a:bodyPr/>
          <a:lstStyle/>
          <a:p>
            <a:r>
              <a:rPr lang="en-US" b="1" dirty="0">
                <a:solidFill>
                  <a:srgbClr val="870000"/>
                </a:solidFill>
              </a:rPr>
              <a:t>Solvency Ratio</a:t>
            </a:r>
          </a:p>
        </p:txBody>
      </p:sp>
      <p:sp>
        <p:nvSpPr>
          <p:cNvPr id="12" name="Content Placeholder 2">
            <a:extLst>
              <a:ext uri="{FF2B5EF4-FFF2-40B4-BE49-F238E27FC236}">
                <a16:creationId xmlns:a16="http://schemas.microsoft.com/office/drawing/2014/main" id="{070D285B-B7B6-9C4A-AFDD-9D38637DCC8D}"/>
              </a:ext>
            </a:extLst>
          </p:cNvPr>
          <p:cNvSpPr txBox="1">
            <a:spLocks/>
          </p:cNvSpPr>
          <p:nvPr/>
        </p:nvSpPr>
        <p:spPr>
          <a:xfrm>
            <a:off x="1001660" y="1578077"/>
            <a:ext cx="4707194" cy="47675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Candara" panose="020E0502030303020204" pitchFamily="34" charset="0"/>
              </a:rPr>
              <a:t>Coverage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00DDFBD-5D15-D247-8F41-EF4C6F8D9DB9}"/>
                  </a:ext>
                </a:extLst>
              </p:cNvPr>
              <p:cNvSpPr txBox="1"/>
              <p:nvPr/>
            </p:nvSpPr>
            <p:spPr>
              <a:xfrm>
                <a:off x="1036073" y="2557897"/>
                <a:ext cx="10119853" cy="577915"/>
              </a:xfrm>
              <a:prstGeom prst="rect">
                <a:avLst/>
              </a:prstGeom>
              <a:noFill/>
            </p:spPr>
            <p:txBody>
              <a:bodyPr wrap="square" lIns="0" tIns="0" rIns="0" bIns="0" rtlCol="0">
                <a:spAutoFit/>
              </a:bodyPr>
              <a:lstStyle/>
              <a:p>
                <a:r>
                  <a:rPr lang="en-US" sz="2400" dirty="0">
                    <a:latin typeface="Candara" panose="020E0502030303020204" pitchFamily="34" charset="0"/>
                  </a:rPr>
                  <a:t>Times interest Earned</a:t>
                </a: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s-ES" sz="2400" b="0" i="1" smtClean="0">
                            <a:latin typeface="Cambria Math" panose="02040503050406030204" pitchFamily="18" charset="0"/>
                          </a:rPr>
                          <m:t>𝐼𝑛𝑐𝑟𝑒𝑎𝑠𝑒</m:t>
                        </m:r>
                        <m:r>
                          <a:rPr lang="es-ES" sz="2400" b="0" i="1" smtClean="0">
                            <a:latin typeface="Cambria Math" panose="02040503050406030204" pitchFamily="18" charset="0"/>
                          </a:rPr>
                          <m:t> </m:t>
                        </m:r>
                        <m:r>
                          <a:rPr lang="es-ES" sz="2400" b="0" i="1" smtClean="0">
                            <a:latin typeface="Cambria Math" panose="02040503050406030204" pitchFamily="18" charset="0"/>
                          </a:rPr>
                          <m:t>𝑖𝑛</m:t>
                        </m:r>
                        <m:r>
                          <a:rPr lang="es-ES" sz="2400" b="0" i="1" smtClean="0">
                            <a:latin typeface="Cambria Math" panose="02040503050406030204" pitchFamily="18" charset="0"/>
                          </a:rPr>
                          <m:t> </m:t>
                        </m:r>
                        <m:r>
                          <a:rPr lang="es-ES" sz="2400" b="0" i="1" smtClean="0">
                            <a:latin typeface="Cambria Math" panose="02040503050406030204" pitchFamily="18" charset="0"/>
                          </a:rPr>
                          <m:t>𝑈𝑛𝑟𝑒𝑠𝑡𝑟𝑖𝑐𝑡𝑟𝑒𝑑</m:t>
                        </m:r>
                        <m:r>
                          <a:rPr lang="es-ES" sz="2400" b="0" i="1" smtClean="0">
                            <a:latin typeface="Cambria Math" panose="02040503050406030204" pitchFamily="18" charset="0"/>
                          </a:rPr>
                          <m:t> </m:t>
                        </m:r>
                        <m:r>
                          <a:rPr lang="es-ES" sz="2400" b="0" i="1" smtClean="0">
                            <a:latin typeface="Cambria Math" panose="02040503050406030204" pitchFamily="18" charset="0"/>
                          </a:rPr>
                          <m:t>𝑁𝑒𝑡</m:t>
                        </m:r>
                        <m:r>
                          <a:rPr lang="es-ES" sz="2400" b="0" i="1" smtClean="0">
                            <a:latin typeface="Cambria Math" panose="02040503050406030204" pitchFamily="18" charset="0"/>
                          </a:rPr>
                          <m:t> </m:t>
                        </m:r>
                        <m:r>
                          <a:rPr lang="es-ES" sz="2400" b="0" i="1" smtClean="0">
                            <a:latin typeface="Cambria Math" panose="02040503050406030204" pitchFamily="18" charset="0"/>
                          </a:rPr>
                          <m:t>𝐴𝑠𝑠𝑒𝑡𝑠</m:t>
                        </m:r>
                        <m:r>
                          <a:rPr lang="es-ES" sz="2400" b="0" i="1" smtClean="0">
                            <a:latin typeface="Cambria Math" panose="02040503050406030204" pitchFamily="18" charset="0"/>
                          </a:rPr>
                          <m:t>+</m:t>
                        </m:r>
                        <m:r>
                          <a:rPr lang="es-ES" sz="2400" b="0" i="1" smtClean="0">
                            <a:latin typeface="Cambria Math" panose="02040503050406030204" pitchFamily="18" charset="0"/>
                          </a:rPr>
                          <m:t>𝐼𝑛𝑡𝑒𝑟𝑒𝑠𝑡</m:t>
                        </m:r>
                        <m:r>
                          <a:rPr lang="es-ES" sz="2400" b="0" i="1" smtClean="0">
                            <a:latin typeface="Cambria Math" panose="02040503050406030204" pitchFamily="18" charset="0"/>
                          </a:rPr>
                          <m:t> </m:t>
                        </m:r>
                        <m:r>
                          <a:rPr lang="es-ES" sz="2400" b="0" i="1" smtClean="0">
                            <a:latin typeface="Cambria Math" panose="02040503050406030204" pitchFamily="18" charset="0"/>
                          </a:rPr>
                          <m:t>𝐸𝑥𝑝𝑒𝑛𝑠𝑒</m:t>
                        </m:r>
                      </m:num>
                      <m:den>
                        <m:r>
                          <a:rPr lang="es-ES" sz="2400" b="0" i="1" smtClean="0">
                            <a:latin typeface="Cambria Math" panose="02040503050406030204" pitchFamily="18" charset="0"/>
                          </a:rPr>
                          <m:t>𝐼𝑛𝑡𝑒𝑟𝑒𝑠𝑡</m:t>
                        </m:r>
                        <m:r>
                          <a:rPr lang="es-ES" sz="2400" b="0" i="1" smtClean="0">
                            <a:latin typeface="Cambria Math" panose="02040503050406030204" pitchFamily="18" charset="0"/>
                          </a:rPr>
                          <m:t> </m:t>
                        </m:r>
                        <m:r>
                          <a:rPr lang="es-ES" sz="2400" b="0" i="1" smtClean="0">
                            <a:latin typeface="Cambria Math" panose="02040503050406030204" pitchFamily="18" charset="0"/>
                          </a:rPr>
                          <m:t>𝐸𝑥𝑝𝑒𝑛𝑠𝑒</m:t>
                        </m:r>
                      </m:den>
                    </m:f>
                  </m:oMath>
                </a14:m>
                <a:endParaRPr lang="en-US" sz="2400" dirty="0">
                  <a:latin typeface="Candara" panose="020E0502030303020204" pitchFamily="34" charset="0"/>
                </a:endParaRPr>
              </a:p>
            </p:txBody>
          </p:sp>
        </mc:Choice>
        <mc:Fallback xmlns="">
          <p:sp>
            <p:nvSpPr>
              <p:cNvPr id="13" name="TextBox 12">
                <a:extLst>
                  <a:ext uri="{FF2B5EF4-FFF2-40B4-BE49-F238E27FC236}">
                    <a16:creationId xmlns:a16="http://schemas.microsoft.com/office/drawing/2014/main" id="{B00DDFBD-5D15-D247-8F41-EF4C6F8D9DB9}"/>
                  </a:ext>
                </a:extLst>
              </p:cNvPr>
              <p:cNvSpPr txBox="1">
                <a:spLocks noRot="1" noChangeAspect="1" noMove="1" noResize="1" noEditPoints="1" noAdjustHandles="1" noChangeArrowheads="1" noChangeShapeType="1" noTextEdit="1"/>
              </p:cNvSpPr>
              <p:nvPr/>
            </p:nvSpPr>
            <p:spPr>
              <a:xfrm>
                <a:off x="1036073" y="2557897"/>
                <a:ext cx="10119853" cy="577915"/>
              </a:xfrm>
              <a:prstGeom prst="rect">
                <a:avLst/>
              </a:prstGeom>
              <a:blipFill>
                <a:blip r:embed="rId3"/>
                <a:stretch>
                  <a:fillRect l="-1867" t="-1064" b="-117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C21E4DC-7D36-1041-B500-4D5E29EDD3C6}"/>
                  </a:ext>
                </a:extLst>
              </p:cNvPr>
              <p:cNvSpPr txBox="1"/>
              <p:nvPr/>
            </p:nvSpPr>
            <p:spPr>
              <a:xfrm>
                <a:off x="10416556" y="2692965"/>
                <a:ext cx="73937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ea typeface="Cambria Math" panose="02040503050406030204" pitchFamily="18" charset="0"/>
                        </a:rPr>
                        <m:t>≥1</m:t>
                      </m:r>
                    </m:oMath>
                  </m:oMathPara>
                </a14:m>
                <a:endParaRPr lang="en-US" sz="2000" dirty="0">
                  <a:latin typeface="Candara" panose="020E0502030303020204" pitchFamily="34" charset="0"/>
                </a:endParaRPr>
              </a:p>
            </p:txBody>
          </p:sp>
        </mc:Choice>
        <mc:Fallback xmlns="">
          <p:sp>
            <p:nvSpPr>
              <p:cNvPr id="14" name="TextBox 13">
                <a:extLst>
                  <a:ext uri="{FF2B5EF4-FFF2-40B4-BE49-F238E27FC236}">
                    <a16:creationId xmlns:a16="http://schemas.microsoft.com/office/drawing/2014/main" id="{1C21E4DC-7D36-1041-B500-4D5E29EDD3C6}"/>
                  </a:ext>
                </a:extLst>
              </p:cNvPr>
              <p:cNvSpPr txBox="1">
                <a:spLocks noRot="1" noChangeAspect="1" noMove="1" noResize="1" noEditPoints="1" noAdjustHandles="1" noChangeArrowheads="1" noChangeShapeType="1" noTextEdit="1"/>
              </p:cNvSpPr>
              <p:nvPr/>
            </p:nvSpPr>
            <p:spPr>
              <a:xfrm>
                <a:off x="10416556" y="2692965"/>
                <a:ext cx="739370" cy="307777"/>
              </a:xfrm>
              <a:prstGeom prst="rect">
                <a:avLst/>
              </a:prstGeom>
              <a:blipFill>
                <a:blip r:embed="rId4"/>
                <a:stretch>
                  <a:fillRect b="-140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7D26E6C1-FDC1-488A-965C-6D94CA837123}"/>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565DD16-0059-4A37-A7FE-B6A1680A2560}"/>
              </a:ext>
            </a:extLst>
          </p:cNvPr>
          <p:cNvSpPr txBox="1">
            <a:spLocks/>
          </p:cNvSpPr>
          <p:nvPr/>
        </p:nvSpPr>
        <p:spPr>
          <a:xfrm>
            <a:off x="556863" y="95259"/>
            <a:ext cx="113857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Solvency Ratio</a:t>
            </a:r>
          </a:p>
        </p:txBody>
      </p:sp>
      <p:sp>
        <p:nvSpPr>
          <p:cNvPr id="4" name="TextBox 3">
            <a:extLst>
              <a:ext uri="{FF2B5EF4-FFF2-40B4-BE49-F238E27FC236}">
                <a16:creationId xmlns:a16="http://schemas.microsoft.com/office/drawing/2014/main" id="{2AD0D2A1-A73B-94AE-2DC3-8557919B3F22}"/>
              </a:ext>
            </a:extLst>
          </p:cNvPr>
          <p:cNvSpPr txBox="1"/>
          <p:nvPr/>
        </p:nvSpPr>
        <p:spPr>
          <a:xfrm>
            <a:off x="1239107" y="5455639"/>
            <a:ext cx="6103620" cy="1311128"/>
          </a:xfrm>
          <a:prstGeom prst="rect">
            <a:avLst/>
          </a:prstGeom>
          <a:noFill/>
        </p:spPr>
        <p:txBody>
          <a:bodyPr wrap="square">
            <a:spAutoFit/>
          </a:bodyPr>
          <a:lstStyle/>
          <a:p>
            <a:pPr marL="0" indent="0" defTabSz="425846">
              <a:lnSpc>
                <a:spcPct val="90000"/>
              </a:lnSpc>
              <a:spcBef>
                <a:spcPct val="0"/>
              </a:spcBef>
              <a:buClr>
                <a:srgbClr val="808080"/>
              </a:buClr>
              <a:buSzPct val="90000"/>
              <a:buNone/>
            </a:pPr>
            <a:br>
              <a:rPr lang="en-US" sz="2200" dirty="0"/>
            </a:br>
            <a:r>
              <a:rPr lang="en-US" sz="2200" dirty="0">
                <a:latin typeface="Candara" panose="020E0502030303020204" pitchFamily="34" charset="0"/>
              </a:rPr>
              <a:t>Rule of Thumb:	At least 1 to 1</a:t>
            </a:r>
          </a:p>
          <a:p>
            <a:pPr marL="0" indent="0" defTabSz="425846">
              <a:lnSpc>
                <a:spcPct val="90000"/>
              </a:lnSpc>
              <a:spcBef>
                <a:spcPct val="0"/>
              </a:spcBef>
              <a:buClr>
                <a:srgbClr val="808080"/>
              </a:buClr>
              <a:buSzPct val="90000"/>
              <a:buNone/>
            </a:pPr>
            <a:r>
              <a:rPr lang="en-US" sz="2200" dirty="0">
                <a:latin typeface="Candara" panose="020E0502030303020204" pitchFamily="34" charset="0"/>
              </a:rPr>
              <a:t>Trend should be: 	UP</a:t>
            </a:r>
          </a:p>
          <a:p>
            <a:pPr marL="0" indent="0" defTabSz="425846">
              <a:lnSpc>
                <a:spcPct val="90000"/>
              </a:lnSpc>
              <a:spcBef>
                <a:spcPct val="0"/>
              </a:spcBef>
              <a:buClr>
                <a:srgbClr val="808080"/>
              </a:buClr>
              <a:buSzPct val="90000"/>
              <a:buNone/>
            </a:pPr>
            <a:r>
              <a:rPr lang="en-US" sz="2200" dirty="0">
                <a:latin typeface="Candara" panose="020E0502030303020204" pitchFamily="34" charset="0"/>
              </a:rPr>
              <a:t>Ratio should be:  	ABOVE THE MEDIAN</a:t>
            </a:r>
          </a:p>
        </p:txBody>
      </p:sp>
      <p:sp>
        <p:nvSpPr>
          <p:cNvPr id="6" name="TextBox 5">
            <a:extLst>
              <a:ext uri="{FF2B5EF4-FFF2-40B4-BE49-F238E27FC236}">
                <a16:creationId xmlns:a16="http://schemas.microsoft.com/office/drawing/2014/main" id="{72395D51-9E3E-4C53-70FF-A362E91A6937}"/>
              </a:ext>
            </a:extLst>
          </p:cNvPr>
          <p:cNvSpPr txBox="1"/>
          <p:nvPr/>
        </p:nvSpPr>
        <p:spPr>
          <a:xfrm>
            <a:off x="1301424" y="3304763"/>
            <a:ext cx="8199244" cy="2252924"/>
          </a:xfrm>
          <a:prstGeom prst="rect">
            <a:avLst/>
          </a:prstGeom>
          <a:noFill/>
        </p:spPr>
        <p:txBody>
          <a:bodyPr wrap="square">
            <a:spAutoFit/>
          </a:bodyPr>
          <a:lstStyle/>
          <a:p>
            <a:pPr marL="0" indent="0" defTabSz="425846">
              <a:lnSpc>
                <a:spcPct val="90000"/>
              </a:lnSpc>
              <a:spcBef>
                <a:spcPct val="0"/>
              </a:spcBef>
              <a:buClr>
                <a:srgbClr val="808080"/>
              </a:buClr>
              <a:buSzPct val="90000"/>
              <a:buNone/>
            </a:pPr>
            <a:r>
              <a:rPr lang="en-US" sz="2400" b="1" dirty="0">
                <a:latin typeface="Candara" panose="020E0502030303020204" pitchFamily="34" charset="0"/>
              </a:rPr>
              <a:t>Example</a:t>
            </a:r>
          </a:p>
          <a:p>
            <a:pPr marL="0" indent="0" defTabSz="425846">
              <a:lnSpc>
                <a:spcPct val="90000"/>
              </a:lnSpc>
              <a:spcBef>
                <a:spcPct val="0"/>
              </a:spcBef>
              <a:buClr>
                <a:srgbClr val="808080"/>
              </a:buClr>
              <a:buSzPct val="90000"/>
              <a:buNone/>
            </a:pPr>
            <a:r>
              <a:rPr lang="en-US" sz="2200" dirty="0">
                <a:latin typeface="Candara" panose="020E0502030303020204" pitchFamily="34" charset="0"/>
              </a:rPr>
              <a:t>Revenue  						 	$800</a:t>
            </a:r>
          </a:p>
          <a:p>
            <a:pPr marL="0" indent="0" defTabSz="425846">
              <a:lnSpc>
                <a:spcPct val="90000"/>
              </a:lnSpc>
              <a:spcBef>
                <a:spcPct val="0"/>
              </a:spcBef>
              <a:buClr>
                <a:srgbClr val="808080"/>
              </a:buClr>
              <a:buSzPct val="90000"/>
              <a:buNone/>
            </a:pPr>
            <a:r>
              <a:rPr lang="en-US" sz="2200" dirty="0">
                <a:latin typeface="Candara" panose="020E0502030303020204" pitchFamily="34" charset="0"/>
              </a:rPr>
              <a:t>Interest Expense					$200</a:t>
            </a:r>
          </a:p>
          <a:p>
            <a:pPr marL="0" indent="0" defTabSz="425846">
              <a:lnSpc>
                <a:spcPct val="90000"/>
              </a:lnSpc>
              <a:spcBef>
                <a:spcPct val="0"/>
              </a:spcBef>
              <a:buClr>
                <a:srgbClr val="808080"/>
              </a:buClr>
              <a:buSzPct val="90000"/>
              <a:buNone/>
            </a:pPr>
            <a:r>
              <a:rPr lang="en-US" sz="2200" dirty="0">
                <a:latin typeface="Candara" panose="020E0502030303020204" pitchFamily="34" charset="0"/>
              </a:rPr>
              <a:t>Other Expenses					$</a:t>
            </a:r>
            <a:r>
              <a:rPr lang="en-US" sz="2200" u="sng" dirty="0">
                <a:latin typeface="Candara" panose="020E0502030303020204" pitchFamily="34" charset="0"/>
              </a:rPr>
              <a:t>400</a:t>
            </a:r>
            <a:endParaRPr lang="en-US" sz="2200" dirty="0">
              <a:latin typeface="Candara" panose="020E0502030303020204" pitchFamily="34" charset="0"/>
            </a:endParaRPr>
          </a:p>
          <a:p>
            <a:pPr marL="0" indent="0" defTabSz="425846">
              <a:lnSpc>
                <a:spcPct val="90000"/>
              </a:lnSpc>
              <a:spcBef>
                <a:spcPct val="0"/>
              </a:spcBef>
              <a:buClr>
                <a:srgbClr val="808080"/>
              </a:buClr>
              <a:buSzPct val="90000"/>
              <a:buNone/>
            </a:pPr>
            <a:r>
              <a:rPr lang="en-US" sz="2200" dirty="0">
                <a:latin typeface="Candara" panose="020E0502030303020204" pitchFamily="34" charset="0"/>
              </a:rPr>
              <a:t>Increase in Net Assets			</a:t>
            </a:r>
            <a:r>
              <a:rPr lang="en-US" sz="2200" u="sng" dirty="0">
                <a:latin typeface="Candara" panose="020E0502030303020204" pitchFamily="34" charset="0"/>
              </a:rPr>
              <a:t>$200</a:t>
            </a:r>
          </a:p>
          <a:p>
            <a:pPr marL="0" indent="0" defTabSz="425846">
              <a:lnSpc>
                <a:spcPct val="90000"/>
              </a:lnSpc>
              <a:spcBef>
                <a:spcPct val="0"/>
              </a:spcBef>
              <a:buClr>
                <a:srgbClr val="808080"/>
              </a:buClr>
              <a:buSzPct val="90000"/>
              <a:buNone/>
            </a:pPr>
            <a:endParaRPr lang="en-US" sz="2200" u="sng" dirty="0">
              <a:latin typeface="Candara" panose="020E0502030303020204" pitchFamily="34" charset="0"/>
            </a:endParaRPr>
          </a:p>
          <a:p>
            <a:pPr marL="0" indent="0" defTabSz="425846">
              <a:lnSpc>
                <a:spcPct val="90000"/>
              </a:lnSpc>
              <a:spcBef>
                <a:spcPct val="0"/>
              </a:spcBef>
              <a:buClr>
                <a:srgbClr val="808080"/>
              </a:buClr>
              <a:buSzPct val="90000"/>
              <a:buNone/>
            </a:pPr>
            <a:r>
              <a:rPr lang="en-US" sz="2200" u="sng" dirty="0">
                <a:latin typeface="Candara" panose="020E0502030303020204" pitchFamily="34" charset="0"/>
              </a:rPr>
              <a:t>What is time interest earned?</a:t>
            </a:r>
            <a:endParaRPr lang="en-US" sz="2200" dirty="0">
              <a:latin typeface="Candara" panose="020E0502030303020204" pitchFamily="34" charset="0"/>
            </a:endParaRPr>
          </a:p>
        </p:txBody>
      </p:sp>
    </p:spTree>
    <p:extLst>
      <p:ext uri="{BB962C8B-B14F-4D97-AF65-F5344CB8AC3E}">
        <p14:creationId xmlns:p14="http://schemas.microsoft.com/office/powerpoint/2010/main" val="217025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05E0-3A69-AD49-81A5-B7D05DCA2E4E}"/>
              </a:ext>
            </a:extLst>
          </p:cNvPr>
          <p:cNvSpPr>
            <a:spLocks noGrp="1"/>
          </p:cNvSpPr>
          <p:nvPr>
            <p:ph type="title"/>
          </p:nvPr>
        </p:nvSpPr>
        <p:spPr/>
        <p:txBody>
          <a:bodyPr/>
          <a:lstStyle/>
          <a:p>
            <a:r>
              <a:rPr lang="en-US" b="1" dirty="0">
                <a:solidFill>
                  <a:srgbClr val="870000"/>
                </a:solidFill>
              </a:rPr>
              <a:t>Solvency Ratio</a:t>
            </a:r>
          </a:p>
        </p:txBody>
      </p:sp>
      <p:sp>
        <p:nvSpPr>
          <p:cNvPr id="12" name="Content Placeholder 2">
            <a:extLst>
              <a:ext uri="{FF2B5EF4-FFF2-40B4-BE49-F238E27FC236}">
                <a16:creationId xmlns:a16="http://schemas.microsoft.com/office/drawing/2014/main" id="{070D285B-B7B6-9C4A-AFDD-9D38637DCC8D}"/>
              </a:ext>
            </a:extLst>
          </p:cNvPr>
          <p:cNvSpPr txBox="1">
            <a:spLocks/>
          </p:cNvSpPr>
          <p:nvPr/>
        </p:nvSpPr>
        <p:spPr>
          <a:xfrm>
            <a:off x="1001660" y="1578077"/>
            <a:ext cx="4707194" cy="47675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Candara" panose="020E0502030303020204" pitchFamily="34" charset="0"/>
              </a:rPr>
              <a:t>Coverage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DE66489-2D52-FC4E-B89D-17766DFAEA5F}"/>
                  </a:ext>
                </a:extLst>
              </p:cNvPr>
              <p:cNvSpPr txBox="1"/>
              <p:nvPr/>
            </p:nvSpPr>
            <p:spPr>
              <a:xfrm>
                <a:off x="1036073" y="2593677"/>
                <a:ext cx="10119853" cy="578556"/>
              </a:xfrm>
              <a:prstGeom prst="rect">
                <a:avLst/>
              </a:prstGeom>
              <a:noFill/>
            </p:spPr>
            <p:txBody>
              <a:bodyPr wrap="square" lIns="0" tIns="0" rIns="0" bIns="0" rtlCol="0">
                <a:spAutoFit/>
              </a:bodyPr>
              <a:lstStyle/>
              <a:p>
                <a:r>
                  <a:rPr lang="en-US" sz="2400" dirty="0">
                    <a:latin typeface="Candara" panose="020E0502030303020204" pitchFamily="34" charset="0"/>
                  </a:rPr>
                  <a:t>Cash Flow Coverage</a:t>
                </a: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s-ES" sz="2400" b="0" i="1" smtClean="0">
                            <a:latin typeface="Cambria Math" panose="02040503050406030204" pitchFamily="18" charset="0"/>
                          </a:rPr>
                          <m:t>𝐶𝑎𝑠h</m:t>
                        </m:r>
                        <m:r>
                          <a:rPr lang="es-ES" sz="2400" b="0" i="1" smtClean="0">
                            <a:latin typeface="Cambria Math" panose="02040503050406030204" pitchFamily="18" charset="0"/>
                          </a:rPr>
                          <m:t> </m:t>
                        </m:r>
                        <m:r>
                          <a:rPr lang="es-ES" sz="2400" b="0" i="1" smtClean="0">
                            <a:latin typeface="Cambria Math" panose="02040503050406030204" pitchFamily="18" charset="0"/>
                          </a:rPr>
                          <m:t>𝑓𝑟𝑜𝑚</m:t>
                        </m:r>
                        <m:r>
                          <a:rPr lang="es-ES" sz="2400" b="0" i="1" smtClean="0">
                            <a:latin typeface="Cambria Math" panose="02040503050406030204" pitchFamily="18" charset="0"/>
                          </a:rPr>
                          <m:t> </m:t>
                        </m:r>
                        <m:r>
                          <a:rPr lang="es-ES" sz="2400" b="0" i="1" smtClean="0">
                            <a:latin typeface="Cambria Math" panose="02040503050406030204" pitchFamily="18" charset="0"/>
                          </a:rPr>
                          <m:t>𝑂𝑝𝑒𝑟𝑎𝑡𝑖𝑜𝑛𝑠</m:t>
                        </m:r>
                        <m:r>
                          <a:rPr lang="es-ES" sz="2400" b="0" i="1" smtClean="0">
                            <a:latin typeface="Cambria Math" panose="02040503050406030204" pitchFamily="18" charset="0"/>
                          </a:rPr>
                          <m:t>+</m:t>
                        </m:r>
                        <m:r>
                          <a:rPr lang="es-ES" sz="2400" b="0" i="1" smtClean="0">
                            <a:latin typeface="Cambria Math" panose="02040503050406030204" pitchFamily="18" charset="0"/>
                          </a:rPr>
                          <m:t>𝐼𝑛𝑡𝑒𝑟𝑒𝑠𝑡</m:t>
                        </m:r>
                        <m:r>
                          <a:rPr lang="es-ES" sz="2400" b="0" i="1" smtClean="0">
                            <a:latin typeface="Cambria Math" panose="02040503050406030204" pitchFamily="18" charset="0"/>
                          </a:rPr>
                          <m:t>+</m:t>
                        </m:r>
                        <m:r>
                          <a:rPr lang="es-ES" sz="2400" b="0" i="1" smtClean="0">
                            <a:latin typeface="Cambria Math" panose="02040503050406030204" pitchFamily="18" charset="0"/>
                          </a:rPr>
                          <m:t>𝑅𝑒𝑛𝑡</m:t>
                        </m:r>
                      </m:num>
                      <m:den>
                        <m:r>
                          <a:rPr lang="es-ES" sz="2400" b="0" i="1" smtClean="0">
                            <a:latin typeface="Cambria Math" panose="02040503050406030204" pitchFamily="18" charset="0"/>
                          </a:rPr>
                          <m:t>𝐼𝑛𝑡𝑒𝑟𝑒𝑠𝑡</m:t>
                        </m:r>
                        <m:r>
                          <a:rPr lang="es-ES" sz="2400" b="0" i="1" smtClean="0">
                            <a:latin typeface="Cambria Math" panose="02040503050406030204" pitchFamily="18" charset="0"/>
                          </a:rPr>
                          <m:t>+</m:t>
                        </m:r>
                        <m:r>
                          <a:rPr lang="es-ES" sz="2400" b="0" i="1" smtClean="0">
                            <a:latin typeface="Cambria Math" panose="02040503050406030204" pitchFamily="18" charset="0"/>
                          </a:rPr>
                          <m:t>𝑅𝑒𝑛𝑡</m:t>
                        </m:r>
                        <m:r>
                          <a:rPr lang="es-ES" sz="2400" b="0" i="1" smtClean="0">
                            <a:latin typeface="Cambria Math" panose="02040503050406030204" pitchFamily="18" charset="0"/>
                          </a:rPr>
                          <m:t>+</m:t>
                        </m:r>
                        <m:r>
                          <a:rPr lang="es-ES" sz="2400" b="0" i="1" smtClean="0">
                            <a:latin typeface="Cambria Math" panose="02040503050406030204" pitchFamily="18" charset="0"/>
                          </a:rPr>
                          <m:t>𝐷𝑒𝑏𝑡</m:t>
                        </m:r>
                        <m:r>
                          <a:rPr lang="es-ES" sz="2400" b="0" i="1" smtClean="0">
                            <a:latin typeface="Cambria Math" panose="02040503050406030204" pitchFamily="18" charset="0"/>
                          </a:rPr>
                          <m:t> </m:t>
                        </m:r>
                        <m:r>
                          <a:rPr lang="es-ES" sz="2400" b="0" i="1" smtClean="0">
                            <a:latin typeface="Cambria Math" panose="02040503050406030204" pitchFamily="18" charset="0"/>
                          </a:rPr>
                          <m:t>𝑃𝑎𝑦𝑚𝑒𝑛𝑡𝑠</m:t>
                        </m:r>
                      </m:den>
                    </m:f>
                  </m:oMath>
                </a14:m>
                <a:endParaRPr lang="en-US" sz="2400" dirty="0">
                  <a:latin typeface="Candara" panose="020E0502030303020204" pitchFamily="34" charset="0"/>
                </a:endParaRPr>
              </a:p>
            </p:txBody>
          </p:sp>
        </mc:Choice>
        <mc:Fallback xmlns="">
          <p:sp>
            <p:nvSpPr>
              <p:cNvPr id="17" name="TextBox 16">
                <a:extLst>
                  <a:ext uri="{FF2B5EF4-FFF2-40B4-BE49-F238E27FC236}">
                    <a16:creationId xmlns:a16="http://schemas.microsoft.com/office/drawing/2014/main" id="{8DE66489-2D52-FC4E-B89D-17766DFAEA5F}"/>
                  </a:ext>
                </a:extLst>
              </p:cNvPr>
              <p:cNvSpPr txBox="1">
                <a:spLocks noRot="1" noChangeAspect="1" noMove="1" noResize="1" noEditPoints="1" noAdjustHandles="1" noChangeArrowheads="1" noChangeShapeType="1" noTextEdit="1"/>
              </p:cNvSpPr>
              <p:nvPr/>
            </p:nvSpPr>
            <p:spPr>
              <a:xfrm>
                <a:off x="1036073" y="2593677"/>
                <a:ext cx="10119853" cy="578556"/>
              </a:xfrm>
              <a:prstGeom prst="rect">
                <a:avLst/>
              </a:prstGeom>
              <a:blipFill>
                <a:blip r:embed="rId3"/>
                <a:stretch>
                  <a:fillRect l="-1867" b="-11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A534600-2A2D-8441-9594-5EFD03D314EC}"/>
                  </a:ext>
                </a:extLst>
              </p:cNvPr>
              <p:cNvSpPr txBox="1"/>
              <p:nvPr/>
            </p:nvSpPr>
            <p:spPr>
              <a:xfrm>
                <a:off x="8557752" y="2828941"/>
                <a:ext cx="73937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ea typeface="Cambria Math" panose="02040503050406030204" pitchFamily="18" charset="0"/>
                        </a:rPr>
                        <m:t>≥1</m:t>
                      </m:r>
                    </m:oMath>
                  </m:oMathPara>
                </a14:m>
                <a:endParaRPr lang="en-US" sz="2000" dirty="0">
                  <a:latin typeface="Candara" panose="020E0502030303020204" pitchFamily="34" charset="0"/>
                </a:endParaRPr>
              </a:p>
            </p:txBody>
          </p:sp>
        </mc:Choice>
        <mc:Fallback xmlns="">
          <p:sp>
            <p:nvSpPr>
              <p:cNvPr id="18" name="TextBox 17">
                <a:extLst>
                  <a:ext uri="{FF2B5EF4-FFF2-40B4-BE49-F238E27FC236}">
                    <a16:creationId xmlns:a16="http://schemas.microsoft.com/office/drawing/2014/main" id="{6A534600-2A2D-8441-9594-5EFD03D314EC}"/>
                  </a:ext>
                </a:extLst>
              </p:cNvPr>
              <p:cNvSpPr txBox="1">
                <a:spLocks noRot="1" noChangeAspect="1" noMove="1" noResize="1" noEditPoints="1" noAdjustHandles="1" noChangeArrowheads="1" noChangeShapeType="1" noTextEdit="1"/>
              </p:cNvSpPr>
              <p:nvPr/>
            </p:nvSpPr>
            <p:spPr>
              <a:xfrm>
                <a:off x="8557752" y="2828941"/>
                <a:ext cx="739370" cy="307777"/>
              </a:xfrm>
              <a:prstGeom prst="rect">
                <a:avLst/>
              </a:prstGeom>
              <a:blipFill>
                <a:blip r:embed="rId4"/>
                <a:stretch>
                  <a:fillRect b="-1176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7D26E6C1-FDC1-488A-965C-6D94CA837123}"/>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565DD16-0059-4A37-A7FE-B6A1680A2560}"/>
              </a:ext>
            </a:extLst>
          </p:cNvPr>
          <p:cNvSpPr txBox="1">
            <a:spLocks/>
          </p:cNvSpPr>
          <p:nvPr/>
        </p:nvSpPr>
        <p:spPr>
          <a:xfrm>
            <a:off x="556863" y="95259"/>
            <a:ext cx="113857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Solvency Ratio</a:t>
            </a:r>
          </a:p>
        </p:txBody>
      </p:sp>
      <p:sp>
        <p:nvSpPr>
          <p:cNvPr id="3" name="TextBox 2">
            <a:extLst>
              <a:ext uri="{FF2B5EF4-FFF2-40B4-BE49-F238E27FC236}">
                <a16:creationId xmlns:a16="http://schemas.microsoft.com/office/drawing/2014/main" id="{50B34F78-1D09-B7AF-C9E2-5B3177120FBC}"/>
              </a:ext>
            </a:extLst>
          </p:cNvPr>
          <p:cNvSpPr txBox="1"/>
          <p:nvPr/>
        </p:nvSpPr>
        <p:spPr>
          <a:xfrm>
            <a:off x="1486883" y="3685768"/>
            <a:ext cx="6103620" cy="1311128"/>
          </a:xfrm>
          <a:prstGeom prst="rect">
            <a:avLst/>
          </a:prstGeom>
          <a:noFill/>
        </p:spPr>
        <p:txBody>
          <a:bodyPr wrap="square">
            <a:spAutoFit/>
          </a:bodyPr>
          <a:lstStyle/>
          <a:p>
            <a:pPr marL="0" indent="0" defTabSz="425846">
              <a:lnSpc>
                <a:spcPct val="90000"/>
              </a:lnSpc>
              <a:spcBef>
                <a:spcPct val="0"/>
              </a:spcBef>
              <a:buClr>
                <a:srgbClr val="808080"/>
              </a:buClr>
              <a:buSzPct val="90000"/>
              <a:buNone/>
            </a:pPr>
            <a:br>
              <a:rPr lang="en-US" sz="2200" dirty="0"/>
            </a:br>
            <a:r>
              <a:rPr lang="en-US" sz="2200" dirty="0">
                <a:latin typeface="Candara" panose="020E0502030303020204" pitchFamily="34" charset="0"/>
              </a:rPr>
              <a:t>Rule of Thumb:	At least 1 to 1</a:t>
            </a:r>
          </a:p>
          <a:p>
            <a:pPr marL="0" indent="0" defTabSz="425846">
              <a:lnSpc>
                <a:spcPct val="90000"/>
              </a:lnSpc>
              <a:spcBef>
                <a:spcPct val="0"/>
              </a:spcBef>
              <a:buClr>
                <a:srgbClr val="808080"/>
              </a:buClr>
              <a:buSzPct val="90000"/>
              <a:buNone/>
            </a:pPr>
            <a:r>
              <a:rPr lang="en-US" sz="2200" dirty="0">
                <a:latin typeface="Candara" panose="020E0502030303020204" pitchFamily="34" charset="0"/>
              </a:rPr>
              <a:t>Trend should be: 	UP</a:t>
            </a:r>
          </a:p>
          <a:p>
            <a:pPr marL="0" indent="0" defTabSz="425846">
              <a:lnSpc>
                <a:spcPct val="90000"/>
              </a:lnSpc>
              <a:spcBef>
                <a:spcPct val="0"/>
              </a:spcBef>
              <a:buClr>
                <a:srgbClr val="808080"/>
              </a:buClr>
              <a:buSzPct val="90000"/>
              <a:buNone/>
            </a:pPr>
            <a:r>
              <a:rPr lang="en-US" sz="2200" dirty="0">
                <a:latin typeface="Candara" panose="020E0502030303020204" pitchFamily="34" charset="0"/>
              </a:rPr>
              <a:t>Ratio should be:  	ABOVE THE MEDIAN</a:t>
            </a:r>
          </a:p>
        </p:txBody>
      </p:sp>
    </p:spTree>
    <p:extLst>
      <p:ext uri="{BB962C8B-B14F-4D97-AF65-F5344CB8AC3E}">
        <p14:creationId xmlns:p14="http://schemas.microsoft.com/office/powerpoint/2010/main" val="6579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B3C7D-E327-2F46-8A3B-8FA16996F2F2}"/>
              </a:ext>
            </a:extLst>
          </p:cNvPr>
          <p:cNvSpPr>
            <a:spLocks noGrp="1"/>
          </p:cNvSpPr>
          <p:nvPr>
            <p:ph idx="1"/>
          </p:nvPr>
        </p:nvSpPr>
        <p:spPr>
          <a:xfrm>
            <a:off x="838200" y="2073339"/>
            <a:ext cx="10515600" cy="4351338"/>
          </a:xfrm>
        </p:spPr>
        <p:txBody>
          <a:bodyPr/>
          <a:lstStyle/>
          <a:p>
            <a:r>
              <a:rPr lang="en-US" dirty="0">
                <a:latin typeface="Candara" panose="020E0502030303020204" pitchFamily="34" charset="0"/>
              </a:rPr>
              <a:t>Financial Analysis Definition</a:t>
            </a:r>
          </a:p>
          <a:p>
            <a:endParaRPr lang="en-US" dirty="0">
              <a:latin typeface="Candara" panose="020E0502030303020204" pitchFamily="34" charset="0"/>
            </a:endParaRPr>
          </a:p>
          <a:p>
            <a:r>
              <a:rPr lang="en-US" dirty="0">
                <a:latin typeface="Candara" panose="020E0502030303020204" pitchFamily="34" charset="0"/>
              </a:rPr>
              <a:t>Financial Analysis Process and Steps</a:t>
            </a:r>
          </a:p>
          <a:p>
            <a:endParaRPr lang="en-US" dirty="0">
              <a:latin typeface="Candara" panose="020E0502030303020204" pitchFamily="34" charset="0"/>
            </a:endParaRPr>
          </a:p>
          <a:p>
            <a:r>
              <a:rPr lang="en-US" dirty="0">
                <a:latin typeface="Candara" panose="020E0502030303020204" pitchFamily="34" charset="0"/>
              </a:rPr>
              <a:t>Ratio Analysis</a:t>
            </a:r>
          </a:p>
          <a:p>
            <a:endParaRPr lang="en-US" dirty="0">
              <a:latin typeface="Candara" panose="020E0502030303020204" pitchFamily="34" charset="0"/>
            </a:endParaRPr>
          </a:p>
          <a:p>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F3E8AD81-E048-41BE-9BCD-9767CE63CE10}"/>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0319D4C-8D41-49FC-8D8B-E8EEC3688A60}"/>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Leaning Objective</a:t>
            </a:r>
          </a:p>
        </p:txBody>
      </p:sp>
    </p:spTree>
    <p:extLst>
      <p:ext uri="{BB962C8B-B14F-4D97-AF65-F5344CB8AC3E}">
        <p14:creationId xmlns:p14="http://schemas.microsoft.com/office/powerpoint/2010/main" val="40341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5E75-329A-714E-803B-F6D1AE6E059F}"/>
              </a:ext>
            </a:extLst>
          </p:cNvPr>
          <p:cNvSpPr>
            <a:spLocks noGrp="1"/>
          </p:cNvSpPr>
          <p:nvPr>
            <p:ph type="title"/>
          </p:nvPr>
        </p:nvSpPr>
        <p:spPr/>
        <p:txBody>
          <a:bodyPr/>
          <a:lstStyle/>
          <a:p>
            <a:r>
              <a:rPr lang="en-US" b="1" dirty="0">
                <a:solidFill>
                  <a:srgbClr val="870000"/>
                </a:solidFill>
              </a:rPr>
              <a:t>Program Service Ratio</a:t>
            </a:r>
          </a:p>
        </p:txBody>
      </p:sp>
      <p:sp>
        <p:nvSpPr>
          <p:cNvPr id="3" name="Content Placeholder 2">
            <a:extLst>
              <a:ext uri="{FF2B5EF4-FFF2-40B4-BE49-F238E27FC236}">
                <a16:creationId xmlns:a16="http://schemas.microsoft.com/office/drawing/2014/main" id="{B8FEAEA5-6381-AC42-972D-A182D5447026}"/>
              </a:ext>
            </a:extLst>
          </p:cNvPr>
          <p:cNvSpPr>
            <a:spLocks noGrp="1"/>
          </p:cNvSpPr>
          <p:nvPr>
            <p:ph idx="1"/>
          </p:nvPr>
        </p:nvSpPr>
        <p:spPr/>
        <p:txBody>
          <a:bodyPr/>
          <a:lstStyle/>
          <a:p>
            <a:r>
              <a:rPr lang="en-US" dirty="0">
                <a:latin typeface="Candara" panose="020E0502030303020204" pitchFamily="34" charset="0"/>
              </a:rPr>
              <a:t>What portion of spending goes directly into program services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90F66FB-2652-414D-8253-FAD498DC5E74}"/>
                  </a:ext>
                </a:extLst>
              </p:cNvPr>
              <p:cNvSpPr txBox="1"/>
              <p:nvPr/>
            </p:nvSpPr>
            <p:spPr>
              <a:xfrm>
                <a:off x="1134395" y="2761312"/>
                <a:ext cx="9277966" cy="577915"/>
              </a:xfrm>
              <a:prstGeom prst="rect">
                <a:avLst/>
              </a:prstGeom>
              <a:noFill/>
            </p:spPr>
            <p:txBody>
              <a:bodyPr wrap="square" lIns="0" tIns="0" rIns="0" bIns="0" rtlCol="0">
                <a:spAutoFit/>
              </a:bodyPr>
              <a:lstStyle/>
              <a:p>
                <a:r>
                  <a:rPr lang="en-US" sz="2400" dirty="0">
                    <a:latin typeface="Candara" panose="020E0502030303020204" pitchFamily="34" charset="0"/>
                  </a:rPr>
                  <a:t>Program Service Ratio </a:t>
                </a: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s-ES" sz="2400" b="0" i="1" smtClean="0">
                            <a:latin typeface="Cambria Math" panose="02040503050406030204" pitchFamily="18" charset="0"/>
                          </a:rPr>
                          <m:t>𝑃𝑟𝑜𝑔𝑟𝑎𝑚</m:t>
                        </m:r>
                        <m:r>
                          <a:rPr lang="es-ES" sz="2400" b="0" i="1" smtClean="0">
                            <a:latin typeface="Cambria Math" panose="02040503050406030204" pitchFamily="18" charset="0"/>
                          </a:rPr>
                          <m:t> </m:t>
                        </m:r>
                        <m:r>
                          <a:rPr lang="es-ES" sz="2400" b="0" i="1" smtClean="0">
                            <a:latin typeface="Cambria Math" panose="02040503050406030204" pitchFamily="18" charset="0"/>
                          </a:rPr>
                          <m:t>𝑆𝑒𝑟𝑣𝑖𝑐𝑒</m:t>
                        </m:r>
                        <m:r>
                          <a:rPr lang="es-ES" sz="2400" b="0" i="1" smtClean="0">
                            <a:latin typeface="Cambria Math" panose="02040503050406030204" pitchFamily="18" charset="0"/>
                          </a:rPr>
                          <m:t> </m:t>
                        </m:r>
                        <m:r>
                          <a:rPr lang="es-ES" sz="2400" b="0" i="1" smtClean="0">
                            <a:latin typeface="Cambria Math" panose="02040503050406030204" pitchFamily="18" charset="0"/>
                          </a:rPr>
                          <m:t>𝐸𝑥𝑝𝑒𝑛𝑠𝑒𝑠</m:t>
                        </m:r>
                      </m:num>
                      <m:den>
                        <m:r>
                          <a:rPr lang="es-ES" sz="2400" b="0" i="1" smtClean="0">
                            <a:latin typeface="Cambria Math" panose="02040503050406030204" pitchFamily="18" charset="0"/>
                          </a:rPr>
                          <m:t>𝑇𝑜𝑡𝑎𝑙</m:t>
                        </m:r>
                        <m:r>
                          <a:rPr lang="es-ES" sz="2400" b="0" i="1" smtClean="0">
                            <a:latin typeface="Cambria Math" panose="02040503050406030204" pitchFamily="18" charset="0"/>
                          </a:rPr>
                          <m:t> </m:t>
                        </m:r>
                        <m:r>
                          <a:rPr lang="es-ES" sz="2400" b="0" i="1" smtClean="0">
                            <a:latin typeface="Cambria Math" panose="02040503050406030204" pitchFamily="18" charset="0"/>
                          </a:rPr>
                          <m:t>𝐸𝑥𝑝𝑒𝑛𝑠𝑒𝑠</m:t>
                        </m:r>
                      </m:den>
                    </m:f>
                  </m:oMath>
                </a14:m>
                <a:endParaRPr lang="en-US" sz="2400"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D90F66FB-2652-414D-8253-FAD498DC5E74}"/>
                  </a:ext>
                </a:extLst>
              </p:cNvPr>
              <p:cNvSpPr txBox="1">
                <a:spLocks noRot="1" noChangeAspect="1" noMove="1" noResize="1" noEditPoints="1" noAdjustHandles="1" noChangeArrowheads="1" noChangeShapeType="1" noTextEdit="1"/>
              </p:cNvSpPr>
              <p:nvPr/>
            </p:nvSpPr>
            <p:spPr>
              <a:xfrm>
                <a:off x="1134395" y="2761312"/>
                <a:ext cx="9277966" cy="577915"/>
              </a:xfrm>
              <a:prstGeom prst="rect">
                <a:avLst/>
              </a:prstGeom>
              <a:blipFill>
                <a:blip r:embed="rId3"/>
                <a:stretch>
                  <a:fillRect l="-1971" t="-1053" b="-10526"/>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B778D1DE-AEFC-4BBC-9C8D-AEFD37C7BCAD}"/>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4D7DA7-ADAE-4C6F-87E3-1C55878CD129}"/>
              </a:ext>
            </a:extLst>
          </p:cNvPr>
          <p:cNvSpPr txBox="1">
            <a:spLocks/>
          </p:cNvSpPr>
          <p:nvPr/>
        </p:nvSpPr>
        <p:spPr>
          <a:xfrm>
            <a:off x="556863" y="95259"/>
            <a:ext cx="113857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Program Service Ratio</a:t>
            </a:r>
          </a:p>
        </p:txBody>
      </p:sp>
      <p:sp>
        <p:nvSpPr>
          <p:cNvPr id="8" name="TextBox 7">
            <a:extLst>
              <a:ext uri="{FF2B5EF4-FFF2-40B4-BE49-F238E27FC236}">
                <a16:creationId xmlns:a16="http://schemas.microsoft.com/office/drawing/2014/main" id="{4218D22D-252A-C5A7-A99A-DB27AF550645}"/>
              </a:ext>
            </a:extLst>
          </p:cNvPr>
          <p:cNvSpPr txBox="1"/>
          <p:nvPr/>
        </p:nvSpPr>
        <p:spPr>
          <a:xfrm>
            <a:off x="1134395" y="3758804"/>
            <a:ext cx="6103620" cy="1311128"/>
          </a:xfrm>
          <a:prstGeom prst="rect">
            <a:avLst/>
          </a:prstGeom>
          <a:noFill/>
        </p:spPr>
        <p:txBody>
          <a:bodyPr wrap="square">
            <a:spAutoFit/>
          </a:bodyPr>
          <a:lstStyle/>
          <a:p>
            <a:pPr marL="0" indent="0" defTabSz="425846">
              <a:lnSpc>
                <a:spcPct val="90000"/>
              </a:lnSpc>
              <a:spcBef>
                <a:spcPct val="0"/>
              </a:spcBef>
              <a:buClr>
                <a:srgbClr val="808080"/>
              </a:buClr>
              <a:buSzPct val="90000"/>
              <a:buNone/>
            </a:pPr>
            <a:br>
              <a:rPr lang="en-US" sz="2200" dirty="0"/>
            </a:br>
            <a:r>
              <a:rPr lang="en-US" sz="2200" dirty="0">
                <a:latin typeface="Candara" panose="020E0502030303020204" pitchFamily="34" charset="0"/>
              </a:rPr>
              <a:t>Rule of Thumb:	None</a:t>
            </a:r>
          </a:p>
          <a:p>
            <a:pPr marL="0" indent="0" defTabSz="425846">
              <a:lnSpc>
                <a:spcPct val="90000"/>
              </a:lnSpc>
              <a:spcBef>
                <a:spcPct val="0"/>
              </a:spcBef>
              <a:buClr>
                <a:srgbClr val="808080"/>
              </a:buClr>
              <a:buSzPct val="90000"/>
              <a:buNone/>
            </a:pPr>
            <a:r>
              <a:rPr lang="en-US" sz="2200" dirty="0">
                <a:latin typeface="Candara" panose="020E0502030303020204" pitchFamily="34" charset="0"/>
              </a:rPr>
              <a:t>Trend should be: 	UP</a:t>
            </a:r>
          </a:p>
          <a:p>
            <a:pPr marL="0" indent="0" defTabSz="425846">
              <a:lnSpc>
                <a:spcPct val="90000"/>
              </a:lnSpc>
              <a:spcBef>
                <a:spcPct val="0"/>
              </a:spcBef>
              <a:buClr>
                <a:srgbClr val="808080"/>
              </a:buClr>
              <a:buSzPct val="90000"/>
              <a:buNone/>
            </a:pPr>
            <a:r>
              <a:rPr lang="en-US" sz="2200" dirty="0">
                <a:latin typeface="Candara" panose="020E0502030303020204" pitchFamily="34" charset="0"/>
              </a:rPr>
              <a:t>Ratio should be:  	ABOVE THE MEDIAN</a:t>
            </a:r>
          </a:p>
        </p:txBody>
      </p:sp>
    </p:spTree>
    <p:extLst>
      <p:ext uri="{BB962C8B-B14F-4D97-AF65-F5344CB8AC3E}">
        <p14:creationId xmlns:p14="http://schemas.microsoft.com/office/powerpoint/2010/main" val="260520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7FA8-7AB0-F74E-A9E0-0DAD6A8E1D37}"/>
              </a:ext>
            </a:extLst>
          </p:cNvPr>
          <p:cNvSpPr>
            <a:spLocks noGrp="1"/>
          </p:cNvSpPr>
          <p:nvPr>
            <p:ph type="title"/>
          </p:nvPr>
        </p:nvSpPr>
        <p:spPr/>
        <p:txBody>
          <a:bodyPr/>
          <a:lstStyle/>
          <a:p>
            <a:r>
              <a:rPr lang="en-US" b="1" dirty="0">
                <a:solidFill>
                  <a:srgbClr val="870000"/>
                </a:solidFill>
              </a:rPr>
              <a:t>Profitability Ratio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734E2A1-134D-1346-A64F-26785FDE8512}"/>
                  </a:ext>
                </a:extLst>
              </p:cNvPr>
              <p:cNvSpPr txBox="1"/>
              <p:nvPr/>
            </p:nvSpPr>
            <p:spPr>
              <a:xfrm>
                <a:off x="1029929" y="4092878"/>
                <a:ext cx="3131498"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𝑅𝑂𝐴</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𝐼𝑛𝑐𝑟𝑒𝑎𝑠𝑒</m:t>
                          </m:r>
                          <m:r>
                            <a:rPr lang="es-ES" b="0" i="1" smtClean="0">
                              <a:latin typeface="Cambria Math" panose="02040503050406030204" pitchFamily="18" charset="0"/>
                            </a:rPr>
                            <m:t> </m:t>
                          </m:r>
                          <m:r>
                            <a:rPr lang="es-ES" b="0" i="1" smtClean="0">
                              <a:latin typeface="Cambria Math" panose="02040503050406030204" pitchFamily="18" charset="0"/>
                            </a:rPr>
                            <m:t>𝑖𝑛</m:t>
                          </m:r>
                          <m:r>
                            <a:rPr lang="es-ES" b="0" i="1" smtClean="0">
                              <a:latin typeface="Cambria Math" panose="02040503050406030204" pitchFamily="18" charset="0"/>
                            </a:rPr>
                            <m:t> </m:t>
                          </m:r>
                          <m:r>
                            <a:rPr lang="es-ES" b="0" i="1" smtClean="0">
                              <a:latin typeface="Cambria Math" panose="02040503050406030204" pitchFamily="18" charset="0"/>
                            </a:rPr>
                            <m:t>𝑁𝑒𝑡</m:t>
                          </m:r>
                          <m:r>
                            <a:rPr lang="es-ES" b="0" i="1" smtClean="0">
                              <a:latin typeface="Cambria Math" panose="02040503050406030204" pitchFamily="18" charset="0"/>
                            </a:rPr>
                            <m:t> </m:t>
                          </m:r>
                          <m:r>
                            <a:rPr lang="es-ES" b="0" i="1" smtClean="0">
                              <a:latin typeface="Cambria Math" panose="02040503050406030204" pitchFamily="18" charset="0"/>
                            </a:rPr>
                            <m:t>𝐴𝑠𝑠𝑒𝑡𝑠</m:t>
                          </m:r>
                        </m:num>
                        <m:den>
                          <m:r>
                            <a:rPr lang="es-ES" b="0" i="1" smtClean="0">
                              <a:latin typeface="Cambria Math" panose="02040503050406030204" pitchFamily="18" charset="0"/>
                            </a:rPr>
                            <m:t>𝑇𝑜𝑡𝑎𝑙</m:t>
                          </m:r>
                          <m:r>
                            <a:rPr lang="es-ES" b="0" i="1" smtClean="0">
                              <a:latin typeface="Cambria Math" panose="02040503050406030204" pitchFamily="18" charset="0"/>
                            </a:rPr>
                            <m:t> </m:t>
                          </m:r>
                          <m:r>
                            <a:rPr lang="es-ES" b="0" i="1" smtClean="0">
                              <a:latin typeface="Cambria Math" panose="02040503050406030204" pitchFamily="18" charset="0"/>
                            </a:rPr>
                            <m:t>𝐴𝑠𝑠𝑒𝑡𝑠</m:t>
                          </m:r>
                        </m:den>
                      </m:f>
                    </m:oMath>
                  </m:oMathPara>
                </a14:m>
                <a:endParaRPr lang="en-US"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7734E2A1-134D-1346-A64F-26785FDE8512}"/>
                  </a:ext>
                </a:extLst>
              </p:cNvPr>
              <p:cNvSpPr txBox="1">
                <a:spLocks noRot="1" noChangeAspect="1" noMove="1" noResize="1" noEditPoints="1" noAdjustHandles="1" noChangeArrowheads="1" noChangeShapeType="1" noTextEdit="1"/>
              </p:cNvSpPr>
              <p:nvPr/>
            </p:nvSpPr>
            <p:spPr>
              <a:xfrm>
                <a:off x="1029929" y="4092878"/>
                <a:ext cx="3131498" cy="5186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B56BA1C-6FBB-5B4F-ADF1-5A9E09B56B0B}"/>
                  </a:ext>
                </a:extLst>
              </p:cNvPr>
              <p:cNvSpPr txBox="1"/>
              <p:nvPr/>
            </p:nvSpPr>
            <p:spPr>
              <a:xfrm>
                <a:off x="1029929" y="5165229"/>
                <a:ext cx="3299814"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𝑅𝑂𝑁𝐴</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𝐼𝑛𝑐𝑟𝑒𝑎𝑠𝑒</m:t>
                          </m:r>
                          <m:r>
                            <a:rPr lang="es-ES" b="0" i="1" smtClean="0">
                              <a:latin typeface="Cambria Math" panose="02040503050406030204" pitchFamily="18" charset="0"/>
                            </a:rPr>
                            <m:t> </m:t>
                          </m:r>
                          <m:r>
                            <a:rPr lang="es-ES" b="0" i="1" smtClean="0">
                              <a:latin typeface="Cambria Math" panose="02040503050406030204" pitchFamily="18" charset="0"/>
                            </a:rPr>
                            <m:t>𝑖𝑛</m:t>
                          </m:r>
                          <m:r>
                            <a:rPr lang="es-ES" b="0" i="1" smtClean="0">
                              <a:latin typeface="Cambria Math" panose="02040503050406030204" pitchFamily="18" charset="0"/>
                            </a:rPr>
                            <m:t> </m:t>
                          </m:r>
                          <m:r>
                            <a:rPr lang="es-ES" b="0" i="1" smtClean="0">
                              <a:latin typeface="Cambria Math" panose="02040503050406030204" pitchFamily="18" charset="0"/>
                            </a:rPr>
                            <m:t>𝑁𝑒𝑡</m:t>
                          </m:r>
                          <m:r>
                            <a:rPr lang="es-ES" b="0" i="1" smtClean="0">
                              <a:latin typeface="Cambria Math" panose="02040503050406030204" pitchFamily="18" charset="0"/>
                            </a:rPr>
                            <m:t> </m:t>
                          </m:r>
                          <m:r>
                            <a:rPr lang="es-ES" b="0" i="1" smtClean="0">
                              <a:latin typeface="Cambria Math" panose="02040503050406030204" pitchFamily="18" charset="0"/>
                            </a:rPr>
                            <m:t>𝐴𝑠𝑠𝑒𝑡𝑠</m:t>
                          </m:r>
                        </m:num>
                        <m:den>
                          <m:r>
                            <a:rPr lang="es-ES" b="0" i="1" smtClean="0">
                              <a:latin typeface="Cambria Math" panose="02040503050406030204" pitchFamily="18" charset="0"/>
                            </a:rPr>
                            <m:t>𝑁𝑒𝑡</m:t>
                          </m:r>
                          <m:r>
                            <a:rPr lang="es-ES" b="0" i="1" smtClean="0">
                              <a:latin typeface="Cambria Math" panose="02040503050406030204" pitchFamily="18" charset="0"/>
                            </a:rPr>
                            <m:t> </m:t>
                          </m:r>
                          <m:r>
                            <a:rPr lang="es-ES" b="0" i="1" smtClean="0">
                              <a:latin typeface="Cambria Math" panose="02040503050406030204" pitchFamily="18" charset="0"/>
                            </a:rPr>
                            <m:t>𝐴𝑠𝑠𝑒𝑡𝑠</m:t>
                          </m:r>
                        </m:den>
                      </m:f>
                    </m:oMath>
                  </m:oMathPara>
                </a14:m>
                <a:endParaRPr lang="en-US" dirty="0">
                  <a:latin typeface="Candara" panose="020E0502030303020204" pitchFamily="34" charset="0"/>
                </a:endParaRPr>
              </a:p>
            </p:txBody>
          </p:sp>
        </mc:Choice>
        <mc:Fallback xmlns="">
          <p:sp>
            <p:nvSpPr>
              <p:cNvPr id="5" name="TextBox 4">
                <a:extLst>
                  <a:ext uri="{FF2B5EF4-FFF2-40B4-BE49-F238E27FC236}">
                    <a16:creationId xmlns:a16="http://schemas.microsoft.com/office/drawing/2014/main" id="{DB56BA1C-6FBB-5B4F-ADF1-5A9E09B56B0B}"/>
                  </a:ext>
                </a:extLst>
              </p:cNvPr>
              <p:cNvSpPr txBox="1">
                <a:spLocks noRot="1" noChangeAspect="1" noMove="1" noResize="1" noEditPoints="1" noAdjustHandles="1" noChangeArrowheads="1" noChangeShapeType="1" noTextEdit="1"/>
              </p:cNvSpPr>
              <p:nvPr/>
            </p:nvSpPr>
            <p:spPr>
              <a:xfrm>
                <a:off x="1029929" y="5165229"/>
                <a:ext cx="3299814" cy="5204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5F3526-8786-BC47-8BB5-20BE23B285B1}"/>
                  </a:ext>
                </a:extLst>
              </p:cNvPr>
              <p:cNvSpPr txBox="1"/>
              <p:nvPr/>
            </p:nvSpPr>
            <p:spPr>
              <a:xfrm>
                <a:off x="1029929" y="1938879"/>
                <a:ext cx="5994654" cy="526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𝑂𝑝𝑒𝑟𝑎𝑡𝑖𝑛𝑔</m:t>
                      </m:r>
                      <m:r>
                        <a:rPr lang="es-ES" b="0" i="1" smtClean="0">
                          <a:latin typeface="Cambria Math" panose="02040503050406030204" pitchFamily="18" charset="0"/>
                        </a:rPr>
                        <m:t> </m:t>
                      </m:r>
                      <m:r>
                        <a:rPr lang="es-ES" b="0" i="1" smtClean="0">
                          <a:latin typeface="Cambria Math" panose="02040503050406030204" pitchFamily="18" charset="0"/>
                        </a:rPr>
                        <m:t>𝑀𝑎𝑟𝑔𝑖𝑛</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𝐼𝑛𝑐𝑟𝑒𝑎𝑠𝑒</m:t>
                          </m:r>
                          <m:r>
                            <a:rPr lang="es-ES" b="0" i="1" smtClean="0">
                              <a:latin typeface="Cambria Math" panose="02040503050406030204" pitchFamily="18" charset="0"/>
                            </a:rPr>
                            <m:t> </m:t>
                          </m:r>
                          <m:r>
                            <a:rPr lang="es-ES" b="0" i="1" smtClean="0">
                              <a:latin typeface="Cambria Math" panose="02040503050406030204" pitchFamily="18" charset="0"/>
                            </a:rPr>
                            <m:t>𝑖𝑛</m:t>
                          </m:r>
                          <m:r>
                            <a:rPr lang="es-ES" b="0" i="1" smtClean="0">
                              <a:latin typeface="Cambria Math" panose="02040503050406030204" pitchFamily="18" charset="0"/>
                            </a:rPr>
                            <m:t> </m:t>
                          </m:r>
                          <m:r>
                            <a:rPr lang="es-ES" b="0" i="1" smtClean="0">
                              <a:latin typeface="Cambria Math" panose="02040503050406030204" pitchFamily="18" charset="0"/>
                            </a:rPr>
                            <m:t>𝑈𝑛𝑟𝑒𝑠𝑡𝑟𝑖𝑐𝑡𝑒𝑑</m:t>
                          </m:r>
                          <m:r>
                            <a:rPr lang="es-ES" b="0" i="1" smtClean="0">
                              <a:latin typeface="Cambria Math" panose="02040503050406030204" pitchFamily="18" charset="0"/>
                            </a:rPr>
                            <m:t> </m:t>
                          </m:r>
                          <m:r>
                            <a:rPr lang="es-ES" b="0" i="1" smtClean="0">
                              <a:latin typeface="Cambria Math" panose="02040503050406030204" pitchFamily="18" charset="0"/>
                            </a:rPr>
                            <m:t>𝑁𝑒𝑡</m:t>
                          </m:r>
                          <m:r>
                            <a:rPr lang="es-ES" b="0" i="1" smtClean="0">
                              <a:latin typeface="Cambria Math" panose="02040503050406030204" pitchFamily="18" charset="0"/>
                            </a:rPr>
                            <m:t> </m:t>
                          </m:r>
                          <m:r>
                            <a:rPr lang="es-ES" b="0" i="1" smtClean="0">
                              <a:latin typeface="Cambria Math" panose="02040503050406030204" pitchFamily="18" charset="0"/>
                            </a:rPr>
                            <m:t>𝐴𝑠𝑠𝑒𝑡𝑠</m:t>
                          </m:r>
                        </m:num>
                        <m:den>
                          <m:r>
                            <a:rPr lang="es-ES" b="0" i="1" smtClean="0">
                              <a:latin typeface="Cambria Math" panose="02040503050406030204" pitchFamily="18" charset="0"/>
                            </a:rPr>
                            <m:t>𝑇𝑜𝑡𝑎𝑙</m:t>
                          </m:r>
                          <m:r>
                            <a:rPr lang="es-ES" b="0" i="1" smtClean="0">
                              <a:latin typeface="Cambria Math" panose="02040503050406030204" pitchFamily="18" charset="0"/>
                            </a:rPr>
                            <m:t> </m:t>
                          </m:r>
                          <m:r>
                            <a:rPr lang="es-ES" b="0" i="1" smtClean="0">
                              <a:latin typeface="Cambria Math" panose="02040503050406030204" pitchFamily="18" charset="0"/>
                            </a:rPr>
                            <m:t>𝑈𝑛𝑟𝑒𝑠𝑡𝑟𝑖𝑐𝑡𝑒𝑑</m:t>
                          </m:r>
                          <m:r>
                            <a:rPr lang="es-ES" b="0" i="1" smtClean="0">
                              <a:latin typeface="Cambria Math" panose="02040503050406030204" pitchFamily="18" charset="0"/>
                            </a:rPr>
                            <m:t> </m:t>
                          </m:r>
                          <m:r>
                            <a:rPr lang="es-ES" b="0" i="1" smtClean="0">
                              <a:latin typeface="Cambria Math" panose="02040503050406030204" pitchFamily="18" charset="0"/>
                            </a:rPr>
                            <m:t>𝑅𝑒𝑣𝑒𝑛𝑢𝑒𝑠</m:t>
                          </m:r>
                        </m:den>
                      </m:f>
                    </m:oMath>
                  </m:oMathPara>
                </a14:m>
                <a:endParaRPr lang="en-US" dirty="0">
                  <a:latin typeface="Candara" panose="020E0502030303020204" pitchFamily="34" charset="0"/>
                </a:endParaRPr>
              </a:p>
            </p:txBody>
          </p:sp>
        </mc:Choice>
        <mc:Fallback xmlns="">
          <p:sp>
            <p:nvSpPr>
              <p:cNvPr id="6" name="TextBox 5">
                <a:extLst>
                  <a:ext uri="{FF2B5EF4-FFF2-40B4-BE49-F238E27FC236}">
                    <a16:creationId xmlns:a16="http://schemas.microsoft.com/office/drawing/2014/main" id="{905F3526-8786-BC47-8BB5-20BE23B285B1}"/>
                  </a:ext>
                </a:extLst>
              </p:cNvPr>
              <p:cNvSpPr txBox="1">
                <a:spLocks noRot="1" noChangeAspect="1" noMove="1" noResize="1" noEditPoints="1" noAdjustHandles="1" noChangeArrowheads="1" noChangeShapeType="1" noTextEdit="1"/>
              </p:cNvSpPr>
              <p:nvPr/>
            </p:nvSpPr>
            <p:spPr>
              <a:xfrm>
                <a:off x="1029929" y="1938879"/>
                <a:ext cx="5994654" cy="5260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CE5ACA-FA65-F241-B436-9CF3CBA7CAF9}"/>
                  </a:ext>
                </a:extLst>
              </p:cNvPr>
              <p:cNvSpPr txBox="1"/>
              <p:nvPr/>
            </p:nvSpPr>
            <p:spPr>
              <a:xfrm>
                <a:off x="1029929" y="3018604"/>
                <a:ext cx="4754699" cy="5205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𝑇𝑜𝑡𝑎𝑙</m:t>
                      </m:r>
                      <m:r>
                        <a:rPr lang="es-ES" b="0" i="1" smtClean="0">
                          <a:latin typeface="Cambria Math" panose="02040503050406030204" pitchFamily="18" charset="0"/>
                        </a:rPr>
                        <m:t> </m:t>
                      </m:r>
                      <m:r>
                        <a:rPr lang="es-ES" b="0" i="1" smtClean="0">
                          <a:latin typeface="Cambria Math" panose="02040503050406030204" pitchFamily="18" charset="0"/>
                        </a:rPr>
                        <m:t>𝑀𝑎𝑟𝑔𝑖𝑛</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𝐼𝑛𝑐𝑟𝑒𝑎𝑠𝑒</m:t>
                          </m:r>
                          <m:r>
                            <a:rPr lang="es-ES" b="0" i="1" smtClean="0">
                              <a:latin typeface="Cambria Math" panose="02040503050406030204" pitchFamily="18" charset="0"/>
                            </a:rPr>
                            <m:t> </m:t>
                          </m:r>
                          <m:r>
                            <a:rPr lang="es-ES" b="0" i="1" smtClean="0">
                              <a:latin typeface="Cambria Math" panose="02040503050406030204" pitchFamily="18" charset="0"/>
                            </a:rPr>
                            <m:t>𝑖𝑛</m:t>
                          </m:r>
                          <m:r>
                            <a:rPr lang="es-ES" b="0" i="1" smtClean="0">
                              <a:latin typeface="Cambria Math" panose="02040503050406030204" pitchFamily="18" charset="0"/>
                            </a:rPr>
                            <m:t> </m:t>
                          </m:r>
                          <m:r>
                            <a:rPr lang="es-ES" b="0" i="1" smtClean="0">
                              <a:latin typeface="Cambria Math" panose="02040503050406030204" pitchFamily="18" charset="0"/>
                            </a:rPr>
                            <m:t>𝑁𝑒𝑡</m:t>
                          </m:r>
                          <m:r>
                            <a:rPr lang="es-ES" b="0" i="1" smtClean="0">
                              <a:latin typeface="Cambria Math" panose="02040503050406030204" pitchFamily="18" charset="0"/>
                            </a:rPr>
                            <m:t> </m:t>
                          </m:r>
                          <m:r>
                            <a:rPr lang="es-ES" b="0" i="1" smtClean="0">
                              <a:latin typeface="Cambria Math" panose="02040503050406030204" pitchFamily="18" charset="0"/>
                            </a:rPr>
                            <m:t>𝐴𝑠𝑠𝑒𝑡𝑠</m:t>
                          </m:r>
                        </m:num>
                        <m:den>
                          <m:r>
                            <a:rPr lang="es-ES" b="0" i="1" smtClean="0">
                              <a:latin typeface="Cambria Math" panose="02040503050406030204" pitchFamily="18" charset="0"/>
                            </a:rPr>
                            <m:t>𝑇𝑜𝑡𝑎𝑙</m:t>
                          </m:r>
                          <m:r>
                            <a:rPr lang="es-ES" b="0" i="1" smtClean="0">
                              <a:latin typeface="Cambria Math" panose="02040503050406030204" pitchFamily="18" charset="0"/>
                            </a:rPr>
                            <m:t> </m:t>
                          </m:r>
                          <m:r>
                            <a:rPr lang="es-ES" b="0" i="1" smtClean="0">
                              <a:latin typeface="Cambria Math" panose="02040503050406030204" pitchFamily="18" charset="0"/>
                            </a:rPr>
                            <m:t>𝑈𝑛𝑟𝑒𝑠𝑡𝑟𝑖𝑐𝑡𝑒𝑑</m:t>
                          </m:r>
                          <m:r>
                            <a:rPr lang="es-ES" b="0" i="1" smtClean="0">
                              <a:latin typeface="Cambria Math" panose="02040503050406030204" pitchFamily="18" charset="0"/>
                            </a:rPr>
                            <m:t> </m:t>
                          </m:r>
                          <m:r>
                            <a:rPr lang="es-ES" b="0" i="1" smtClean="0">
                              <a:latin typeface="Cambria Math" panose="02040503050406030204" pitchFamily="18" charset="0"/>
                            </a:rPr>
                            <m:t>𝑅𝑒𝑣𝑒𝑛𝑢𝑒𝑠</m:t>
                          </m:r>
                        </m:den>
                      </m:f>
                    </m:oMath>
                  </m:oMathPara>
                </a14:m>
                <a:endParaRPr lang="en-US" dirty="0">
                  <a:latin typeface="Candara" panose="020E0502030303020204" pitchFamily="34" charset="0"/>
                </a:endParaRPr>
              </a:p>
            </p:txBody>
          </p:sp>
        </mc:Choice>
        <mc:Fallback xmlns="">
          <p:sp>
            <p:nvSpPr>
              <p:cNvPr id="7" name="TextBox 6">
                <a:extLst>
                  <a:ext uri="{FF2B5EF4-FFF2-40B4-BE49-F238E27FC236}">
                    <a16:creationId xmlns:a16="http://schemas.microsoft.com/office/drawing/2014/main" id="{8DCE5ACA-FA65-F241-B436-9CF3CBA7CAF9}"/>
                  </a:ext>
                </a:extLst>
              </p:cNvPr>
              <p:cNvSpPr txBox="1">
                <a:spLocks noRot="1" noChangeAspect="1" noMove="1" noResize="1" noEditPoints="1" noAdjustHandles="1" noChangeArrowheads="1" noChangeShapeType="1" noTextEdit="1"/>
              </p:cNvSpPr>
              <p:nvPr/>
            </p:nvSpPr>
            <p:spPr>
              <a:xfrm>
                <a:off x="1029929" y="3018604"/>
                <a:ext cx="4754699" cy="520527"/>
              </a:xfrm>
              <a:prstGeom prst="rect">
                <a:avLst/>
              </a:prstGeom>
              <a:blipFill>
                <a:blip r:embed="rId6"/>
                <a:stretch>
                  <a:fillRect/>
                </a:stretch>
              </a:blipFill>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13FC0300-9678-4242-926B-B1924ED5A07B}"/>
              </a:ext>
            </a:extLst>
          </p:cNvPr>
          <p:cNvGraphicFramePr>
            <a:graphicFrameLocks noGrp="1"/>
          </p:cNvGraphicFramePr>
          <p:nvPr>
            <p:extLst>
              <p:ext uri="{D42A27DB-BD31-4B8C-83A1-F6EECF244321}">
                <p14:modId xmlns:p14="http://schemas.microsoft.com/office/powerpoint/2010/main" val="3797849560"/>
              </p:ext>
            </p:extLst>
          </p:nvPr>
        </p:nvGraphicFramePr>
        <p:xfrm>
          <a:off x="7241309" y="3868913"/>
          <a:ext cx="3840480" cy="2286000"/>
        </p:xfrm>
        <a:graphic>
          <a:graphicData uri="http://schemas.openxmlformats.org/drawingml/2006/table">
            <a:tbl>
              <a:tblPr firstRow="1" firstCol="1">
                <a:tableStyleId>{9D7B26C5-4107-4FEC-AEDC-1716B250A1EF}</a:tableStyleId>
              </a:tblPr>
              <a:tblGrid>
                <a:gridCol w="2530764">
                  <a:extLst>
                    <a:ext uri="{9D8B030D-6E8A-4147-A177-3AD203B41FA5}">
                      <a16:colId xmlns:a16="http://schemas.microsoft.com/office/drawing/2014/main" val="1265834693"/>
                    </a:ext>
                  </a:extLst>
                </a:gridCol>
                <a:gridCol w="1309716">
                  <a:extLst>
                    <a:ext uri="{9D8B030D-6E8A-4147-A177-3AD203B41FA5}">
                      <a16:colId xmlns:a16="http://schemas.microsoft.com/office/drawing/2014/main" val="1459374956"/>
                    </a:ext>
                  </a:extLst>
                </a:gridCol>
              </a:tblGrid>
              <a:tr h="457200">
                <a:tc>
                  <a:txBody>
                    <a:bodyPr/>
                    <a:lstStyle/>
                    <a:p>
                      <a:pPr algn="ctr" fontAlgn="b"/>
                      <a:r>
                        <a:rPr lang="en-US" sz="1800" u="none" strike="noStrike" dirty="0">
                          <a:effectLst/>
                          <a:latin typeface="Candara" panose="020E0502030303020204" pitchFamily="34" charset="0"/>
                        </a:rPr>
                        <a:t> </a:t>
                      </a:r>
                      <a:endParaRPr lang="en-US" sz="1800" b="1" i="0" u="none" strike="noStrike" dirty="0">
                        <a:solidFill>
                          <a:srgbClr val="000000"/>
                        </a:solidFill>
                        <a:effectLst/>
                        <a:latin typeface="Candara" panose="020E0502030303020204" pitchFamily="34" charset="0"/>
                      </a:endParaRPr>
                    </a:p>
                  </a:txBody>
                  <a:tcPr marL="9525" marR="9525" marT="9525" marB="0" anchor="ctr"/>
                </a:tc>
                <a:tc>
                  <a:txBody>
                    <a:bodyPr/>
                    <a:lstStyle/>
                    <a:p>
                      <a:pPr algn="ctr" fontAlgn="b"/>
                      <a:r>
                        <a:rPr lang="en-US" sz="1800" u="none" strike="noStrike" dirty="0">
                          <a:effectLst/>
                          <a:latin typeface="Candara" panose="020E0502030303020204" pitchFamily="34" charset="0"/>
                        </a:rPr>
                        <a:t>2018</a:t>
                      </a:r>
                      <a:endParaRPr lang="en-US" sz="1800" b="1" i="0" u="none" strike="noStrike" dirty="0">
                        <a:solidFill>
                          <a:srgbClr val="000000"/>
                        </a:solidFill>
                        <a:effectLst/>
                        <a:latin typeface="Candara" panose="020E0502030303020204" pitchFamily="34" charset="0"/>
                      </a:endParaRPr>
                    </a:p>
                  </a:txBody>
                  <a:tcPr marL="9525" marR="9525" marT="9525" marB="0" anchor="ctr"/>
                </a:tc>
                <a:extLst>
                  <a:ext uri="{0D108BD9-81ED-4DB2-BD59-A6C34878D82A}">
                    <a16:rowId xmlns:a16="http://schemas.microsoft.com/office/drawing/2014/main" val="4153667654"/>
                  </a:ext>
                </a:extLst>
              </a:tr>
              <a:tr h="4572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a:effectLst/>
                          <a:latin typeface="Candara" panose="020E0502030303020204" pitchFamily="34" charset="0"/>
                        </a:rPr>
                        <a:t>Operating Margin</a:t>
                      </a:r>
                      <a:endParaRPr lang="en-US" sz="1800" b="1" i="0" u="none" strike="noStrike" dirty="0">
                        <a:solidFill>
                          <a:srgbClr val="000000"/>
                        </a:solidFill>
                        <a:effectLst/>
                        <a:latin typeface="Candara" panose="020E050203030302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ndara" panose="020E0502030303020204" pitchFamily="34" charset="0"/>
                        </a:rPr>
                        <a:t>0.07</a:t>
                      </a:r>
                    </a:p>
                  </a:txBody>
                  <a:tcPr marL="9525" marR="9525" marT="9525" marB="0" anchor="ctr"/>
                </a:tc>
                <a:extLst>
                  <a:ext uri="{0D108BD9-81ED-4DB2-BD59-A6C34878D82A}">
                    <a16:rowId xmlns:a16="http://schemas.microsoft.com/office/drawing/2014/main" val="929451597"/>
                  </a:ext>
                </a:extLst>
              </a:tr>
              <a:tr h="457200">
                <a:tc>
                  <a:txBody>
                    <a:bodyPr/>
                    <a:lstStyle/>
                    <a:p>
                      <a:pPr algn="ctr" fontAlgn="b"/>
                      <a:r>
                        <a:rPr lang="en-US" sz="1800" u="none" strike="noStrike" dirty="0">
                          <a:effectLst/>
                          <a:latin typeface="Candara" panose="020E0502030303020204" pitchFamily="34" charset="0"/>
                        </a:rPr>
                        <a:t>Total margin</a:t>
                      </a:r>
                      <a:endParaRPr lang="en-US" sz="1800" b="1" i="0" u="none" strike="noStrike" dirty="0">
                        <a:solidFill>
                          <a:srgbClr val="000000"/>
                        </a:solidFill>
                        <a:effectLst/>
                        <a:latin typeface="Candara" panose="020E050203030302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ndara" panose="020E0502030303020204" pitchFamily="34" charset="0"/>
                        </a:rPr>
                        <a:t>0.26</a:t>
                      </a:r>
                    </a:p>
                  </a:txBody>
                  <a:tcPr marL="9525" marR="9525" marT="9525" marB="0" anchor="ctr"/>
                </a:tc>
                <a:extLst>
                  <a:ext uri="{0D108BD9-81ED-4DB2-BD59-A6C34878D82A}">
                    <a16:rowId xmlns:a16="http://schemas.microsoft.com/office/drawing/2014/main" val="2370243036"/>
                  </a:ext>
                </a:extLst>
              </a:tr>
              <a:tr h="457200">
                <a:tc>
                  <a:txBody>
                    <a:bodyPr/>
                    <a:lstStyle/>
                    <a:p>
                      <a:pPr algn="ctr" fontAlgn="b"/>
                      <a:r>
                        <a:rPr lang="en-US" sz="1800" u="none" strike="noStrike" dirty="0">
                          <a:effectLst/>
                          <a:latin typeface="Candara" panose="020E0502030303020204" pitchFamily="34" charset="0"/>
                        </a:rPr>
                        <a:t>ROA</a:t>
                      </a:r>
                      <a:endParaRPr lang="en-US" sz="1800" b="1" i="0" u="none" strike="noStrike" dirty="0">
                        <a:solidFill>
                          <a:srgbClr val="000000"/>
                        </a:solidFill>
                        <a:effectLst/>
                        <a:latin typeface="Candara" panose="020E050203030302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ndara" panose="020E0502030303020204" pitchFamily="34" charset="0"/>
                        </a:rPr>
                        <a:t>0.046</a:t>
                      </a:r>
                    </a:p>
                  </a:txBody>
                  <a:tcPr marL="9525" marR="9525" marT="9525" marB="0" anchor="ctr"/>
                </a:tc>
                <a:extLst>
                  <a:ext uri="{0D108BD9-81ED-4DB2-BD59-A6C34878D82A}">
                    <a16:rowId xmlns:a16="http://schemas.microsoft.com/office/drawing/2014/main" val="670468691"/>
                  </a:ext>
                </a:extLst>
              </a:tr>
              <a:tr h="457200">
                <a:tc>
                  <a:txBody>
                    <a:bodyPr/>
                    <a:lstStyle/>
                    <a:p>
                      <a:pPr algn="ctr" fontAlgn="b"/>
                      <a:r>
                        <a:rPr lang="en-US" sz="1800" u="none" strike="noStrike" dirty="0">
                          <a:effectLst/>
                          <a:latin typeface="Candara" panose="020E0502030303020204" pitchFamily="34" charset="0"/>
                        </a:rPr>
                        <a:t>RONA</a:t>
                      </a:r>
                      <a:endParaRPr lang="en-US" sz="1800" b="1" i="0" u="none" strike="noStrike" dirty="0">
                        <a:solidFill>
                          <a:srgbClr val="000000"/>
                        </a:solidFill>
                        <a:effectLst/>
                        <a:latin typeface="Candara" panose="020E050203030302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ndara" panose="020E0502030303020204" pitchFamily="34" charset="0"/>
                        </a:rPr>
                        <a:t>0.048</a:t>
                      </a:r>
                    </a:p>
                  </a:txBody>
                  <a:tcPr marL="9525" marR="9525" marT="9525" marB="0" anchor="ctr"/>
                </a:tc>
                <a:extLst>
                  <a:ext uri="{0D108BD9-81ED-4DB2-BD59-A6C34878D82A}">
                    <a16:rowId xmlns:a16="http://schemas.microsoft.com/office/drawing/2014/main" val="3818826"/>
                  </a:ext>
                </a:extLst>
              </a:tr>
            </a:tbl>
          </a:graphicData>
        </a:graphic>
      </p:graphicFrame>
      <p:sp>
        <p:nvSpPr>
          <p:cNvPr id="8" name="Rectangle 7">
            <a:extLst>
              <a:ext uri="{FF2B5EF4-FFF2-40B4-BE49-F238E27FC236}">
                <a16:creationId xmlns:a16="http://schemas.microsoft.com/office/drawing/2014/main" id="{FA4FDAB9-078E-4582-8CC6-6C62BACD1F9D}"/>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4710381-40A1-4CC9-B031-105D635CFB6A}"/>
              </a:ext>
            </a:extLst>
          </p:cNvPr>
          <p:cNvSpPr txBox="1">
            <a:spLocks/>
          </p:cNvSpPr>
          <p:nvPr/>
        </p:nvSpPr>
        <p:spPr>
          <a:xfrm>
            <a:off x="556863" y="95259"/>
            <a:ext cx="113857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Profitability Ratios</a:t>
            </a:r>
          </a:p>
        </p:txBody>
      </p:sp>
      <p:sp>
        <p:nvSpPr>
          <p:cNvPr id="11" name="TextBox 10">
            <a:extLst>
              <a:ext uri="{FF2B5EF4-FFF2-40B4-BE49-F238E27FC236}">
                <a16:creationId xmlns:a16="http://schemas.microsoft.com/office/drawing/2014/main" id="{F6790255-79FA-2B6D-54E9-B1689D8997A6}"/>
              </a:ext>
            </a:extLst>
          </p:cNvPr>
          <p:cNvSpPr txBox="1"/>
          <p:nvPr/>
        </p:nvSpPr>
        <p:spPr>
          <a:xfrm>
            <a:off x="7395210" y="1909770"/>
            <a:ext cx="6103620" cy="1200329"/>
          </a:xfrm>
          <a:prstGeom prst="rect">
            <a:avLst/>
          </a:prstGeom>
          <a:noFill/>
        </p:spPr>
        <p:txBody>
          <a:bodyPr wrap="square">
            <a:spAutoFit/>
          </a:bodyPr>
          <a:lstStyle/>
          <a:p>
            <a:pPr defTabSz="425846">
              <a:buClr>
                <a:srgbClr val="808080"/>
              </a:buClr>
              <a:buSzPct val="90000"/>
            </a:pPr>
            <a:r>
              <a:rPr lang="en-US" sz="1800" dirty="0">
                <a:latin typeface="Candara" panose="020E0502030303020204" pitchFamily="34" charset="0"/>
              </a:rPr>
              <a:t>For all profitability ratios:</a:t>
            </a:r>
          </a:p>
          <a:p>
            <a:pPr defTabSz="425846">
              <a:buClr>
                <a:srgbClr val="808080"/>
              </a:buClr>
              <a:buSzPct val="90000"/>
            </a:pPr>
            <a:r>
              <a:rPr lang="en-US" sz="1800" dirty="0">
                <a:latin typeface="Candara" panose="020E0502030303020204" pitchFamily="34" charset="0"/>
              </a:rPr>
              <a:t>Rule of Thumb:	None</a:t>
            </a:r>
          </a:p>
          <a:p>
            <a:pPr defTabSz="425846">
              <a:buClr>
                <a:srgbClr val="808080"/>
              </a:buClr>
              <a:buSzPct val="90000"/>
            </a:pPr>
            <a:r>
              <a:rPr lang="en-US" sz="1800" dirty="0">
                <a:latin typeface="Candara" panose="020E0502030303020204" pitchFamily="34" charset="0"/>
              </a:rPr>
              <a:t>Trend should be: 	Judgment Call</a:t>
            </a:r>
          </a:p>
          <a:p>
            <a:pPr defTabSz="425846">
              <a:buClr>
                <a:srgbClr val="808080"/>
              </a:buClr>
              <a:buSzPct val="90000"/>
            </a:pPr>
            <a:r>
              <a:rPr lang="en-US" sz="1800" dirty="0">
                <a:latin typeface="Candara" panose="020E0502030303020204" pitchFamily="34" charset="0"/>
              </a:rPr>
              <a:t>Ratio should be:	Judgment Call</a:t>
            </a:r>
            <a:endParaRPr lang="en-US" sz="2400" dirty="0">
              <a:latin typeface="Candara" panose="020E0502030303020204" pitchFamily="34" charset="0"/>
            </a:endParaRPr>
          </a:p>
        </p:txBody>
      </p:sp>
    </p:spTree>
    <p:extLst>
      <p:ext uri="{BB962C8B-B14F-4D97-AF65-F5344CB8AC3E}">
        <p14:creationId xmlns:p14="http://schemas.microsoft.com/office/powerpoint/2010/main" val="272808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10D0-8AF7-4B38-B7FC-A3EF1A959D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F8C42E-5FF9-4F3C-80AE-698004E4B3A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15AF6D9-BF0D-4F71-B633-91C8EC96036C}"/>
              </a:ext>
            </a:extLst>
          </p:cNvPr>
          <p:cNvPicPr>
            <a:picLocks noChangeAspect="1"/>
          </p:cNvPicPr>
          <p:nvPr/>
        </p:nvPicPr>
        <p:blipFill>
          <a:blip r:embed="rId3"/>
          <a:stretch>
            <a:fillRect/>
          </a:stretch>
        </p:blipFill>
        <p:spPr>
          <a:xfrm>
            <a:off x="202037" y="742949"/>
            <a:ext cx="6167967" cy="5372101"/>
          </a:xfrm>
          <a:prstGeom prst="rect">
            <a:avLst/>
          </a:prstGeom>
        </p:spPr>
      </p:pic>
      <p:pic>
        <p:nvPicPr>
          <p:cNvPr id="5" name="Picture 4">
            <a:extLst>
              <a:ext uri="{FF2B5EF4-FFF2-40B4-BE49-F238E27FC236}">
                <a16:creationId xmlns:a16="http://schemas.microsoft.com/office/drawing/2014/main" id="{02067ECF-9E1A-4791-BF44-4AA6FA1035AE}"/>
              </a:ext>
            </a:extLst>
          </p:cNvPr>
          <p:cNvPicPr>
            <a:picLocks noChangeAspect="1"/>
          </p:cNvPicPr>
          <p:nvPr/>
        </p:nvPicPr>
        <p:blipFill>
          <a:blip r:embed="rId4"/>
          <a:stretch>
            <a:fillRect/>
          </a:stretch>
        </p:blipFill>
        <p:spPr>
          <a:xfrm>
            <a:off x="6370004" y="804863"/>
            <a:ext cx="5622380" cy="5372100"/>
          </a:xfrm>
          <a:prstGeom prst="rect">
            <a:avLst/>
          </a:prstGeom>
        </p:spPr>
      </p:pic>
    </p:spTree>
    <p:extLst>
      <p:ext uri="{BB962C8B-B14F-4D97-AF65-F5344CB8AC3E}">
        <p14:creationId xmlns:p14="http://schemas.microsoft.com/office/powerpoint/2010/main" val="2902283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5EE5-29BE-3A4D-98A3-7634C21C3FD2}"/>
              </a:ext>
            </a:extLst>
          </p:cNvPr>
          <p:cNvSpPr>
            <a:spLocks noGrp="1"/>
          </p:cNvSpPr>
          <p:nvPr>
            <p:ph type="title"/>
          </p:nvPr>
        </p:nvSpPr>
        <p:spPr/>
        <p:txBody>
          <a:bodyPr/>
          <a:lstStyle/>
          <a:p>
            <a:r>
              <a:rPr lang="en-US" b="1" dirty="0">
                <a:solidFill>
                  <a:srgbClr val="870000"/>
                </a:solidFill>
              </a:rPr>
              <a:t>Complete the Analysis</a:t>
            </a:r>
          </a:p>
        </p:txBody>
      </p:sp>
      <p:sp>
        <p:nvSpPr>
          <p:cNvPr id="3" name="Content Placeholder 2">
            <a:extLst>
              <a:ext uri="{FF2B5EF4-FFF2-40B4-BE49-F238E27FC236}">
                <a16:creationId xmlns:a16="http://schemas.microsoft.com/office/drawing/2014/main" id="{FDB36F55-1C87-E44C-87F7-9502DB19C954}"/>
              </a:ext>
            </a:extLst>
          </p:cNvPr>
          <p:cNvSpPr>
            <a:spLocks noGrp="1"/>
          </p:cNvSpPr>
          <p:nvPr>
            <p:ph idx="1"/>
          </p:nvPr>
        </p:nvSpPr>
        <p:spPr>
          <a:xfrm>
            <a:off x="838200" y="1825625"/>
            <a:ext cx="10515600" cy="4667250"/>
          </a:xfrm>
        </p:spPr>
        <p:txBody>
          <a:bodyPr>
            <a:normAutofit fontScale="92500" lnSpcReduction="10000"/>
          </a:bodyPr>
          <a:lstStyle/>
          <a:p>
            <a:pPr>
              <a:defRPr/>
            </a:pPr>
            <a:r>
              <a:rPr lang="en-US" altLang="en-US" dirty="0">
                <a:latin typeface="Candara" panose="020E0502030303020204" pitchFamily="34" charset="0"/>
              </a:rPr>
              <a:t>Identify </a:t>
            </a:r>
            <a:r>
              <a:rPr lang="en-US" altLang="en-US" dirty="0">
                <a:solidFill>
                  <a:srgbClr val="FF0000"/>
                </a:solidFill>
                <a:latin typeface="Candara" panose="020E0502030303020204" pitchFamily="34" charset="0"/>
              </a:rPr>
              <a:t>red</a:t>
            </a:r>
            <a:r>
              <a:rPr lang="en-US" altLang="en-US" dirty="0">
                <a:latin typeface="Candara" panose="020E0502030303020204" pitchFamily="34" charset="0"/>
              </a:rPr>
              <a:t> flags in the data: Potential problems</a:t>
            </a:r>
            <a:br>
              <a:rPr lang="en-US" altLang="en-US" dirty="0">
                <a:latin typeface="Candara" panose="020E0502030303020204" pitchFamily="34" charset="0"/>
              </a:rPr>
            </a:br>
            <a:endParaRPr lang="en-US" altLang="en-US" dirty="0">
              <a:latin typeface="Candara" panose="020E0502030303020204" pitchFamily="34" charset="0"/>
            </a:endParaRPr>
          </a:p>
          <a:p>
            <a:pPr>
              <a:defRPr/>
            </a:pPr>
            <a:r>
              <a:rPr lang="en-US" altLang="en-US" dirty="0">
                <a:latin typeface="Candara" panose="020E0502030303020204" pitchFamily="34" charset="0"/>
              </a:rPr>
              <a:t>When you think that you see a problem:</a:t>
            </a:r>
          </a:p>
          <a:p>
            <a:pPr lvl="1">
              <a:defRPr/>
            </a:pPr>
            <a:r>
              <a:rPr lang="en-US" altLang="en-US" dirty="0">
                <a:latin typeface="Candara" panose="020E0502030303020204" pitchFamily="34" charset="0"/>
              </a:rPr>
              <a:t>Ask why it is happening </a:t>
            </a:r>
          </a:p>
          <a:p>
            <a:pPr lvl="1">
              <a:defRPr/>
            </a:pPr>
            <a:r>
              <a:rPr lang="en-US" altLang="en-US" dirty="0">
                <a:latin typeface="Candara" panose="020E0502030303020204" pitchFamily="34" charset="0"/>
              </a:rPr>
              <a:t>Find data to either support or refute your beliefs</a:t>
            </a:r>
            <a:br>
              <a:rPr lang="en-US" altLang="en-US" dirty="0">
                <a:latin typeface="Candara" panose="020E0502030303020204" pitchFamily="34" charset="0"/>
              </a:rPr>
            </a:br>
            <a:endParaRPr lang="en-US" altLang="en-US" dirty="0">
              <a:latin typeface="Candara" panose="020E0502030303020204" pitchFamily="34" charset="0"/>
            </a:endParaRPr>
          </a:p>
          <a:p>
            <a:pPr>
              <a:defRPr/>
            </a:pPr>
            <a:r>
              <a:rPr lang="en-US" altLang="en-US" dirty="0">
                <a:latin typeface="Candara" panose="020E0502030303020204" pitchFamily="34" charset="0"/>
              </a:rPr>
              <a:t>Organize the data to find patterns</a:t>
            </a:r>
            <a:br>
              <a:rPr lang="en-US" altLang="en-US" dirty="0">
                <a:latin typeface="Candara" panose="020E0502030303020204" pitchFamily="34" charset="0"/>
              </a:rPr>
            </a:br>
            <a:endParaRPr lang="en-US" altLang="en-US" dirty="0">
              <a:latin typeface="Candara" panose="020E0502030303020204" pitchFamily="34" charset="0"/>
            </a:endParaRPr>
          </a:p>
          <a:p>
            <a:pPr>
              <a:defRPr/>
            </a:pPr>
            <a:r>
              <a:rPr lang="en-US" altLang="en-US" dirty="0">
                <a:latin typeface="Candara" panose="020E0502030303020204" pitchFamily="34" charset="0"/>
              </a:rPr>
              <a:t>Periodically step back and summarize what you have found</a:t>
            </a:r>
            <a:br>
              <a:rPr lang="en-US" altLang="en-US" dirty="0">
                <a:latin typeface="Candara" panose="020E0502030303020204" pitchFamily="34" charset="0"/>
              </a:rPr>
            </a:br>
            <a:endParaRPr lang="en-US" altLang="en-US" dirty="0">
              <a:latin typeface="Candara" panose="020E0502030303020204" pitchFamily="34" charset="0"/>
            </a:endParaRPr>
          </a:p>
          <a:p>
            <a:pPr>
              <a:defRPr/>
            </a:pPr>
            <a:r>
              <a:rPr lang="en-US" altLang="en-US" dirty="0">
                <a:latin typeface="Candara" panose="020E0502030303020204" pitchFamily="34" charset="0"/>
              </a:rPr>
              <a:t>Focus your final analysis on the big picture. Don't get caught up in irrelevant details!</a:t>
            </a:r>
          </a:p>
          <a:p>
            <a:pPr>
              <a:buNone/>
              <a:defRPr/>
            </a:pPr>
            <a:endParaRPr lang="en-US" altLang="en-US" dirty="0">
              <a:latin typeface="Candara" panose="020E0502030303020204" pitchFamily="34" charset="0"/>
            </a:endParaRPr>
          </a:p>
          <a:p>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87C098BF-4947-4AB0-9EDD-C4FD528BBC75}"/>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EA8A9B2-23CA-44EE-AC73-1E71D23E4AF8}"/>
              </a:ext>
            </a:extLst>
          </p:cNvPr>
          <p:cNvSpPr txBox="1">
            <a:spLocks/>
          </p:cNvSpPr>
          <p:nvPr/>
        </p:nvSpPr>
        <p:spPr>
          <a:xfrm>
            <a:off x="556863" y="95259"/>
            <a:ext cx="113857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5. Complete the Analysis</a:t>
            </a:r>
          </a:p>
        </p:txBody>
      </p:sp>
    </p:spTree>
    <p:extLst>
      <p:ext uri="{BB962C8B-B14F-4D97-AF65-F5344CB8AC3E}">
        <p14:creationId xmlns:p14="http://schemas.microsoft.com/office/powerpoint/2010/main" val="389247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B3BCE7-279B-FB4C-A8BC-1BEBC04AC583}"/>
              </a:ext>
            </a:extLst>
          </p:cNvPr>
          <p:cNvSpPr>
            <a:spLocks noGrp="1"/>
          </p:cNvSpPr>
          <p:nvPr>
            <p:ph idx="1"/>
          </p:nvPr>
        </p:nvSpPr>
        <p:spPr>
          <a:xfrm>
            <a:off x="685801" y="1523666"/>
            <a:ext cx="10515600" cy="882406"/>
          </a:xfrm>
        </p:spPr>
        <p:txBody>
          <a:bodyPr>
            <a:normAutofit/>
          </a:bodyPr>
          <a:lstStyle/>
          <a:p>
            <a:pPr marL="0" indent="0">
              <a:buNone/>
            </a:pPr>
            <a:r>
              <a:rPr lang="en-US" dirty="0">
                <a:latin typeface="Candara" panose="020E0502030303020204" pitchFamily="34" charset="0"/>
              </a:rPr>
              <a:t>Tries to answer a series of questions about an organization’s mission, financial stability, and operating results. </a:t>
            </a:r>
          </a:p>
        </p:txBody>
      </p:sp>
      <p:sp>
        <p:nvSpPr>
          <p:cNvPr id="5" name="Content Placeholder 2">
            <a:extLst>
              <a:ext uri="{FF2B5EF4-FFF2-40B4-BE49-F238E27FC236}">
                <a16:creationId xmlns:a16="http://schemas.microsoft.com/office/drawing/2014/main" id="{999AB8D3-B120-2C46-91C5-D5B9E4DA57A8}"/>
              </a:ext>
            </a:extLst>
          </p:cNvPr>
          <p:cNvSpPr txBox="1">
            <a:spLocks/>
          </p:cNvSpPr>
          <p:nvPr/>
        </p:nvSpPr>
        <p:spPr>
          <a:xfrm>
            <a:off x="685800" y="2734318"/>
            <a:ext cx="5105400" cy="3680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altLang="en-US" sz="2400" b="1" dirty="0">
                <a:latin typeface="Candara" panose="020E0502030303020204" pitchFamily="34" charset="0"/>
              </a:rPr>
              <a:t>Mission</a:t>
            </a:r>
          </a:p>
          <a:p>
            <a:pPr marL="514350" indent="-514350">
              <a:buFont typeface="+mj-lt"/>
              <a:buAutoNum type="arabicPeriod"/>
            </a:pPr>
            <a:r>
              <a:rPr lang="en-US" altLang="en-US" sz="2400" dirty="0">
                <a:latin typeface="Candara" panose="020E0502030303020204" pitchFamily="34" charset="0"/>
              </a:rPr>
              <a:t>Is the organization meeting its mission?</a:t>
            </a:r>
          </a:p>
          <a:p>
            <a:pPr marL="514350" indent="-514350">
              <a:buFont typeface="+mj-lt"/>
              <a:buAutoNum type="arabicPeriod"/>
            </a:pPr>
            <a:r>
              <a:rPr lang="en-US" altLang="en-US" sz="2400" dirty="0">
                <a:latin typeface="Candara" panose="020E0502030303020204" pitchFamily="34" charset="0"/>
              </a:rPr>
              <a:t>How is it doing?</a:t>
            </a:r>
          </a:p>
          <a:p>
            <a:pPr marL="514350" indent="-514350">
              <a:buFont typeface="+mj-lt"/>
              <a:buAutoNum type="arabicPeriod"/>
            </a:pPr>
            <a:r>
              <a:rPr lang="en-US" altLang="en-US" sz="2400" dirty="0">
                <a:latin typeface="Candara" panose="020E0502030303020204" pitchFamily="34" charset="0"/>
              </a:rPr>
              <a:t>Does resource use match goals?</a:t>
            </a:r>
          </a:p>
          <a:p>
            <a:pPr marL="514350" indent="-514350">
              <a:buFont typeface="+mj-lt"/>
              <a:buAutoNum type="arabicPeriod"/>
            </a:pPr>
            <a:r>
              <a:rPr lang="en-US" altLang="en-US" sz="2400" dirty="0">
                <a:latin typeface="Candara" panose="020E0502030303020204" pitchFamily="34" charset="0"/>
              </a:rPr>
              <a:t>Is the organization effective? </a:t>
            </a:r>
          </a:p>
          <a:p>
            <a:pPr>
              <a:buFont typeface="Arial" panose="020B0604020202020204" pitchFamily="34" charset="0"/>
              <a:buNone/>
            </a:pPr>
            <a:endParaRPr lang="en-US" sz="2400" dirty="0">
              <a:latin typeface="Candara" panose="020E0502030303020204" pitchFamily="34" charset="0"/>
            </a:endParaRPr>
          </a:p>
        </p:txBody>
      </p:sp>
      <p:sp>
        <p:nvSpPr>
          <p:cNvPr id="6" name="Content Placeholder 2">
            <a:extLst>
              <a:ext uri="{FF2B5EF4-FFF2-40B4-BE49-F238E27FC236}">
                <a16:creationId xmlns:a16="http://schemas.microsoft.com/office/drawing/2014/main" id="{E87C5BB5-F8B6-254E-B4A0-2746E7AD3E0D}"/>
              </a:ext>
            </a:extLst>
          </p:cNvPr>
          <p:cNvSpPr txBox="1">
            <a:spLocks/>
          </p:cNvSpPr>
          <p:nvPr/>
        </p:nvSpPr>
        <p:spPr>
          <a:xfrm>
            <a:off x="6248400" y="2768935"/>
            <a:ext cx="5257800" cy="3680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andara" panose="020E0502030303020204" pitchFamily="34" charset="0"/>
              </a:rPr>
              <a:t>Financial stability and operating results</a:t>
            </a:r>
          </a:p>
          <a:p>
            <a:pPr marL="514350" indent="-514350">
              <a:buFont typeface="+mj-lt"/>
              <a:buAutoNum type="arabicPeriod"/>
            </a:pPr>
            <a:r>
              <a:rPr lang="en-US" altLang="en-US" sz="2400" dirty="0">
                <a:latin typeface="Candara" panose="020E0502030303020204" pitchFamily="34" charset="0"/>
              </a:rPr>
              <a:t>Liquidity?</a:t>
            </a:r>
          </a:p>
          <a:p>
            <a:pPr marL="514350" indent="-514350">
              <a:buFont typeface="+mj-lt"/>
              <a:buAutoNum type="arabicPeriod"/>
            </a:pPr>
            <a:r>
              <a:rPr lang="en-US" altLang="en-US" sz="2400" dirty="0">
                <a:latin typeface="Candara" panose="020E0502030303020204" pitchFamily="34" charset="0"/>
              </a:rPr>
              <a:t>Matched maturities for sources &amp; uses of funds?</a:t>
            </a:r>
          </a:p>
          <a:p>
            <a:pPr marL="514350" indent="-514350">
              <a:buFont typeface="+mj-lt"/>
              <a:buAutoNum type="arabicPeriod"/>
            </a:pPr>
            <a:r>
              <a:rPr lang="en-US" altLang="en-US" sz="2400" dirty="0">
                <a:latin typeface="Candara" panose="020E0502030303020204" pitchFamily="34" charset="0"/>
              </a:rPr>
              <a:t>Is it efficient? (Unit Costs)</a:t>
            </a:r>
          </a:p>
          <a:p>
            <a:pPr marL="514350" indent="-514350">
              <a:buFont typeface="+mj-lt"/>
              <a:buAutoNum type="arabicPeriod"/>
            </a:pPr>
            <a:r>
              <a:rPr lang="en-US" altLang="en-US" sz="2400" dirty="0">
                <a:latin typeface="Candara" panose="020E0502030303020204" pitchFamily="34" charset="0"/>
              </a:rPr>
              <a:t>Is the cost appropriate?</a:t>
            </a:r>
          </a:p>
          <a:p>
            <a:pPr marL="514350" indent="-514350">
              <a:buFont typeface="+mj-lt"/>
              <a:buAutoNum type="arabicPeriod"/>
            </a:pPr>
            <a:r>
              <a:rPr lang="en-US" altLang="en-US" sz="2400" dirty="0">
                <a:latin typeface="Candara" panose="020E0502030303020204" pitchFamily="34" charset="0"/>
              </a:rPr>
              <a:t>Other organization-specific considerations?</a:t>
            </a:r>
          </a:p>
          <a:p>
            <a:endParaRPr lang="en-US" sz="2400" dirty="0">
              <a:latin typeface="Candara" panose="020E0502030303020204" pitchFamily="34" charset="0"/>
            </a:endParaRPr>
          </a:p>
        </p:txBody>
      </p:sp>
      <p:sp>
        <p:nvSpPr>
          <p:cNvPr id="8" name="Rectangle 7">
            <a:extLst>
              <a:ext uri="{FF2B5EF4-FFF2-40B4-BE49-F238E27FC236}">
                <a16:creationId xmlns:a16="http://schemas.microsoft.com/office/drawing/2014/main" id="{B661E58B-0A25-4180-87C5-33EA165CF6A0}"/>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0AB1A6A-CC4E-4A0F-9438-7D30E734585C}"/>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Financial Analysis</a:t>
            </a:r>
          </a:p>
        </p:txBody>
      </p:sp>
    </p:spTree>
    <p:extLst>
      <p:ext uri="{BB962C8B-B14F-4D97-AF65-F5344CB8AC3E}">
        <p14:creationId xmlns:p14="http://schemas.microsoft.com/office/powerpoint/2010/main" val="33530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404EF-6FBC-0C4E-A345-D6618732E605}"/>
              </a:ext>
            </a:extLst>
          </p:cNvPr>
          <p:cNvSpPr>
            <a:spLocks noGrp="1"/>
          </p:cNvSpPr>
          <p:nvPr>
            <p:ph idx="1"/>
          </p:nvPr>
        </p:nvSpPr>
        <p:spPr>
          <a:xfrm>
            <a:off x="838200" y="1606062"/>
            <a:ext cx="10515600" cy="4570901"/>
          </a:xfrm>
        </p:spPr>
        <p:txBody>
          <a:bodyPr>
            <a:normAutofit fontScale="92500" lnSpcReduction="10000"/>
          </a:bodyPr>
          <a:lstStyle/>
          <a:p>
            <a:pPr marL="457200" indent="-457200">
              <a:lnSpc>
                <a:spcPct val="80000"/>
              </a:lnSpc>
              <a:buFont typeface="+mj-lt"/>
              <a:buAutoNum type="arabicPeriod"/>
              <a:defRPr/>
            </a:pPr>
            <a:r>
              <a:rPr lang="en-US" altLang="en-US" sz="2400" dirty="0">
                <a:latin typeface="Candara" panose="020E0502030303020204" pitchFamily="34" charset="0"/>
              </a:rPr>
              <a:t>The auditor’s opinion </a:t>
            </a: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r>
              <a:rPr lang="en-US" altLang="en-US" sz="2400" dirty="0">
                <a:latin typeface="Candara" panose="020E0502030303020204" pitchFamily="34" charset="0"/>
              </a:rPr>
              <a:t>Financial statement and notes </a:t>
            </a: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r>
              <a:rPr lang="en-US" altLang="en-US" sz="2400" dirty="0">
                <a:latin typeface="Candara" panose="020E0502030303020204" pitchFamily="34" charset="0"/>
              </a:rPr>
              <a:t>Prepare the appropriate ratios and analyze </a:t>
            </a:r>
          </a:p>
          <a:p>
            <a:pPr marL="457200" indent="-457200">
              <a:lnSpc>
                <a:spcPct val="80000"/>
              </a:lnSpc>
              <a:buFont typeface="+mj-lt"/>
              <a:buAutoNum type="arabicPeriod"/>
              <a:defRPr/>
            </a:pPr>
            <a:endParaRPr lang="en-US" altLang="en-US" sz="2400" dirty="0">
              <a:latin typeface="Candara" panose="020E0502030303020204" pitchFamily="34" charset="0"/>
            </a:endParaRPr>
          </a:p>
          <a:p>
            <a:pPr marL="457200" indent="-457200">
              <a:lnSpc>
                <a:spcPct val="80000"/>
              </a:lnSpc>
              <a:buFont typeface="+mj-lt"/>
              <a:buAutoNum type="arabicPeriod"/>
              <a:defRPr/>
            </a:pPr>
            <a:r>
              <a:rPr lang="en-US" altLang="en-US" sz="2400" dirty="0">
                <a:latin typeface="Candara" panose="020E0502030303020204" pitchFamily="34" charset="0"/>
              </a:rPr>
              <a:t>When possible, get comparative data</a:t>
            </a:r>
          </a:p>
          <a:p>
            <a:pPr lvl="1">
              <a:lnSpc>
                <a:spcPct val="80000"/>
              </a:lnSpc>
              <a:defRPr/>
            </a:pPr>
            <a:r>
              <a:rPr lang="en-US" altLang="en-US" sz="2000" dirty="0">
                <a:latin typeface="Candara" panose="020E0502030303020204" pitchFamily="34" charset="0"/>
              </a:rPr>
              <a:t>Organization over time</a:t>
            </a:r>
          </a:p>
          <a:p>
            <a:pPr lvl="1">
              <a:lnSpc>
                <a:spcPct val="80000"/>
              </a:lnSpc>
              <a:defRPr/>
            </a:pPr>
            <a:r>
              <a:rPr lang="en-US" altLang="en-US" sz="2000" dirty="0">
                <a:latin typeface="Candara" panose="020E0502030303020204" pitchFamily="34" charset="0"/>
              </a:rPr>
              <a:t>Organization’s peer </a:t>
            </a:r>
          </a:p>
          <a:p>
            <a:pPr lvl="1">
              <a:lnSpc>
                <a:spcPct val="80000"/>
              </a:lnSpc>
              <a:defRPr/>
            </a:pPr>
            <a:r>
              <a:rPr lang="en-US" altLang="en-US" sz="2000" dirty="0">
                <a:latin typeface="Candara" panose="020E0502030303020204" pitchFamily="34" charset="0"/>
              </a:rPr>
              <a:t>Industry</a:t>
            </a:r>
          </a:p>
          <a:p>
            <a:pPr lvl="1">
              <a:lnSpc>
                <a:spcPct val="80000"/>
              </a:lnSpc>
              <a:defRPr/>
            </a:pPr>
            <a:endParaRPr lang="en-US" altLang="en-US" sz="2400" dirty="0">
              <a:latin typeface="Candara" panose="020E0502030303020204" pitchFamily="34" charset="0"/>
            </a:endParaRPr>
          </a:p>
          <a:p>
            <a:pPr marL="514350" indent="-514350">
              <a:lnSpc>
                <a:spcPct val="80000"/>
              </a:lnSpc>
              <a:buFont typeface="+mj-lt"/>
              <a:buAutoNum type="arabicPeriod"/>
              <a:defRPr/>
            </a:pPr>
            <a:r>
              <a:rPr lang="en-US" altLang="en-US" sz="2400" dirty="0">
                <a:latin typeface="Candara" panose="020E0502030303020204" pitchFamily="34" charset="0"/>
              </a:rPr>
              <a:t>Organize the information and complete the analysis.</a:t>
            </a:r>
          </a:p>
          <a:p>
            <a:endParaRPr lang="en-US" dirty="0">
              <a:latin typeface="Candara" panose="020E0502030303020204" pitchFamily="34" charset="0"/>
            </a:endParaRPr>
          </a:p>
        </p:txBody>
      </p:sp>
      <p:sp>
        <p:nvSpPr>
          <p:cNvPr id="4" name="Right Arrow 3">
            <a:extLst>
              <a:ext uri="{FF2B5EF4-FFF2-40B4-BE49-F238E27FC236}">
                <a16:creationId xmlns:a16="http://schemas.microsoft.com/office/drawing/2014/main" id="{D432EB7A-2C73-4B4C-8CD3-C11EA413EF66}"/>
              </a:ext>
            </a:extLst>
          </p:cNvPr>
          <p:cNvSpPr/>
          <p:nvPr/>
        </p:nvSpPr>
        <p:spPr>
          <a:xfrm>
            <a:off x="5510980" y="2284800"/>
            <a:ext cx="678426" cy="368710"/>
          </a:xfrm>
          <a:prstGeom prst="rightArrow">
            <a:avLst/>
          </a:prstGeom>
          <a:solidFill>
            <a:srgbClr val="870000"/>
          </a:solidFill>
          <a:ln>
            <a:solidFill>
              <a:srgbClr val="8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 name="TextBox 4">
            <a:extLst>
              <a:ext uri="{FF2B5EF4-FFF2-40B4-BE49-F238E27FC236}">
                <a16:creationId xmlns:a16="http://schemas.microsoft.com/office/drawing/2014/main" id="{BF3D2B79-0FEC-C645-BDF3-A1F2649137E1}"/>
              </a:ext>
            </a:extLst>
          </p:cNvPr>
          <p:cNvSpPr txBox="1"/>
          <p:nvPr/>
        </p:nvSpPr>
        <p:spPr>
          <a:xfrm>
            <a:off x="6813755" y="1915491"/>
            <a:ext cx="306766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ndara" panose="020E0502030303020204" pitchFamily="34" charset="0"/>
              </a:rPr>
              <a:t>Extract as much information as possible </a:t>
            </a:r>
          </a:p>
        </p:txBody>
      </p:sp>
      <p:sp>
        <p:nvSpPr>
          <p:cNvPr id="6" name="TextBox 5">
            <a:extLst>
              <a:ext uri="{FF2B5EF4-FFF2-40B4-BE49-F238E27FC236}">
                <a16:creationId xmlns:a16="http://schemas.microsoft.com/office/drawing/2014/main" id="{C867ACC1-B375-9B44-B34C-A8FD1C5B2BDB}"/>
              </a:ext>
            </a:extLst>
          </p:cNvPr>
          <p:cNvSpPr txBox="1"/>
          <p:nvPr/>
        </p:nvSpPr>
        <p:spPr>
          <a:xfrm>
            <a:off x="6813755" y="2608459"/>
            <a:ext cx="3067664"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ndara" panose="020E0502030303020204" pitchFamily="34" charset="0"/>
              </a:rPr>
              <a:t>Look for potential problem areas</a:t>
            </a:r>
          </a:p>
        </p:txBody>
      </p:sp>
      <p:sp>
        <p:nvSpPr>
          <p:cNvPr id="9" name="Rectangle 8">
            <a:extLst>
              <a:ext uri="{FF2B5EF4-FFF2-40B4-BE49-F238E27FC236}">
                <a16:creationId xmlns:a16="http://schemas.microsoft.com/office/drawing/2014/main" id="{605700B0-413C-4100-A16A-1EF4A003C4E1}"/>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2D5FBC1-B0D3-416E-A7DE-B5C2CE894D74}"/>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Financial Analysis Process</a:t>
            </a:r>
          </a:p>
        </p:txBody>
      </p:sp>
    </p:spTree>
    <p:extLst>
      <p:ext uri="{BB962C8B-B14F-4D97-AF65-F5344CB8AC3E}">
        <p14:creationId xmlns:p14="http://schemas.microsoft.com/office/powerpoint/2010/main" val="193133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2D00-95DB-1A41-B3D4-45137FA4B588}"/>
              </a:ext>
            </a:extLst>
          </p:cNvPr>
          <p:cNvSpPr>
            <a:spLocks noGrp="1"/>
          </p:cNvSpPr>
          <p:nvPr>
            <p:ph type="title"/>
          </p:nvPr>
        </p:nvSpPr>
        <p:spPr/>
        <p:txBody>
          <a:bodyPr/>
          <a:lstStyle/>
          <a:p>
            <a:r>
              <a:rPr lang="en-US" b="1" dirty="0">
                <a:solidFill>
                  <a:srgbClr val="870000"/>
                </a:solidFill>
              </a:rPr>
              <a:t>1. Auditor’s Opinion Letter</a:t>
            </a:r>
          </a:p>
        </p:txBody>
      </p:sp>
      <p:sp>
        <p:nvSpPr>
          <p:cNvPr id="3" name="Content Placeholder 2">
            <a:extLst>
              <a:ext uri="{FF2B5EF4-FFF2-40B4-BE49-F238E27FC236}">
                <a16:creationId xmlns:a16="http://schemas.microsoft.com/office/drawing/2014/main" id="{31CF78DF-3EA1-0646-844D-924763C16CBE}"/>
              </a:ext>
            </a:extLst>
          </p:cNvPr>
          <p:cNvSpPr>
            <a:spLocks noGrp="1"/>
          </p:cNvSpPr>
          <p:nvPr>
            <p:ph idx="1"/>
          </p:nvPr>
        </p:nvSpPr>
        <p:spPr/>
        <p:txBody>
          <a:bodyPr/>
          <a:lstStyle/>
          <a:p>
            <a:r>
              <a:rPr lang="en-US" dirty="0">
                <a:latin typeface="Candara" panose="020E0502030303020204" pitchFamily="34" charset="0"/>
              </a:rPr>
              <a:t>If the financial statements provide a fair representation of the organization’s financial position and the result of its operations </a:t>
            </a:r>
          </a:p>
          <a:p>
            <a:endParaRPr lang="en-US" b="1" dirty="0">
              <a:latin typeface="Candara" panose="020E0502030303020204" pitchFamily="34" charset="0"/>
            </a:endParaRPr>
          </a:p>
          <a:p>
            <a:r>
              <a:rPr lang="en-US" b="1" dirty="0">
                <a:latin typeface="Candara" panose="020E0502030303020204" pitchFamily="34" charset="0"/>
              </a:rPr>
              <a:t>Focus: </a:t>
            </a:r>
            <a:r>
              <a:rPr lang="en-US" dirty="0">
                <a:latin typeface="Candara" panose="020E0502030303020204" pitchFamily="34" charset="0"/>
              </a:rPr>
              <a:t>Whether the financial statements are in compliance with the the accounting principles (GAAP)</a:t>
            </a:r>
          </a:p>
        </p:txBody>
      </p:sp>
      <p:sp>
        <p:nvSpPr>
          <p:cNvPr id="4" name="Rectangle 3">
            <a:extLst>
              <a:ext uri="{FF2B5EF4-FFF2-40B4-BE49-F238E27FC236}">
                <a16:creationId xmlns:a16="http://schemas.microsoft.com/office/drawing/2014/main" id="{552CC122-D36D-4B68-BE2A-7A0AA7F30960}"/>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FD58EE5-8816-4E6B-ACE8-7C7BBE9E58DB}"/>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1. Auditor’s Opinion Letter</a:t>
            </a:r>
          </a:p>
        </p:txBody>
      </p:sp>
    </p:spTree>
    <p:extLst>
      <p:ext uri="{BB962C8B-B14F-4D97-AF65-F5344CB8AC3E}">
        <p14:creationId xmlns:p14="http://schemas.microsoft.com/office/powerpoint/2010/main" val="165913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2D00-95DB-1A41-B3D4-45137FA4B588}"/>
              </a:ext>
            </a:extLst>
          </p:cNvPr>
          <p:cNvSpPr>
            <a:spLocks noGrp="1"/>
          </p:cNvSpPr>
          <p:nvPr>
            <p:ph type="title"/>
          </p:nvPr>
        </p:nvSpPr>
        <p:spPr/>
        <p:txBody>
          <a:bodyPr/>
          <a:lstStyle/>
          <a:p>
            <a:r>
              <a:rPr lang="en-US" b="1" dirty="0">
                <a:solidFill>
                  <a:srgbClr val="870000"/>
                </a:solidFill>
              </a:rPr>
              <a:t>1. Auditor’s Opinion Letter</a:t>
            </a:r>
          </a:p>
        </p:txBody>
      </p:sp>
      <p:sp>
        <p:nvSpPr>
          <p:cNvPr id="4" name="Rectangle 3">
            <a:extLst>
              <a:ext uri="{FF2B5EF4-FFF2-40B4-BE49-F238E27FC236}">
                <a16:creationId xmlns:a16="http://schemas.microsoft.com/office/drawing/2014/main" id="{552CC122-D36D-4B68-BE2A-7A0AA7F30960}"/>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FD58EE5-8816-4E6B-ACE8-7C7BBE9E58DB}"/>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1. Auditor’s Opinion Letter</a:t>
            </a:r>
          </a:p>
        </p:txBody>
      </p:sp>
      <p:pic>
        <p:nvPicPr>
          <p:cNvPr id="9" name="Picture 8">
            <a:extLst>
              <a:ext uri="{FF2B5EF4-FFF2-40B4-BE49-F238E27FC236}">
                <a16:creationId xmlns:a16="http://schemas.microsoft.com/office/drawing/2014/main" id="{A819B2BB-57ED-E4E4-EF9F-58EEB3B0DE5F}"/>
              </a:ext>
            </a:extLst>
          </p:cNvPr>
          <p:cNvPicPr>
            <a:picLocks noChangeAspect="1"/>
          </p:cNvPicPr>
          <p:nvPr/>
        </p:nvPicPr>
        <p:blipFill>
          <a:blip r:embed="rId3"/>
          <a:stretch>
            <a:fillRect/>
          </a:stretch>
        </p:blipFill>
        <p:spPr>
          <a:xfrm>
            <a:off x="1671320" y="1365059"/>
            <a:ext cx="8251187" cy="2847022"/>
          </a:xfrm>
          <a:prstGeom prst="rect">
            <a:avLst/>
          </a:prstGeom>
        </p:spPr>
      </p:pic>
      <p:pic>
        <p:nvPicPr>
          <p:cNvPr id="11" name="Picture 10">
            <a:extLst>
              <a:ext uri="{FF2B5EF4-FFF2-40B4-BE49-F238E27FC236}">
                <a16:creationId xmlns:a16="http://schemas.microsoft.com/office/drawing/2014/main" id="{E091EE35-950C-26DD-E480-6A19328263FD}"/>
              </a:ext>
            </a:extLst>
          </p:cNvPr>
          <p:cNvPicPr>
            <a:picLocks noChangeAspect="1"/>
          </p:cNvPicPr>
          <p:nvPr/>
        </p:nvPicPr>
        <p:blipFill>
          <a:blip r:embed="rId4"/>
          <a:stretch>
            <a:fillRect/>
          </a:stretch>
        </p:blipFill>
        <p:spPr>
          <a:xfrm>
            <a:off x="1671320" y="4333092"/>
            <a:ext cx="8187531" cy="2337873"/>
          </a:xfrm>
          <a:prstGeom prst="rect">
            <a:avLst/>
          </a:prstGeom>
        </p:spPr>
      </p:pic>
    </p:spTree>
    <p:extLst>
      <p:ext uri="{BB962C8B-B14F-4D97-AF65-F5344CB8AC3E}">
        <p14:creationId xmlns:p14="http://schemas.microsoft.com/office/powerpoint/2010/main" val="24265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2FE5-33FB-8247-A1D4-E996BD43A1F5}"/>
              </a:ext>
            </a:extLst>
          </p:cNvPr>
          <p:cNvSpPr>
            <a:spLocks noGrp="1"/>
          </p:cNvSpPr>
          <p:nvPr>
            <p:ph type="title"/>
          </p:nvPr>
        </p:nvSpPr>
        <p:spPr/>
        <p:txBody>
          <a:bodyPr/>
          <a:lstStyle/>
          <a:p>
            <a:r>
              <a:rPr lang="en-US" b="1" dirty="0">
                <a:solidFill>
                  <a:srgbClr val="870000"/>
                </a:solidFill>
              </a:rPr>
              <a:t>2. Financial Statements and Notes</a:t>
            </a:r>
          </a:p>
        </p:txBody>
      </p:sp>
      <p:sp>
        <p:nvSpPr>
          <p:cNvPr id="3" name="Content Placeholder 2">
            <a:extLst>
              <a:ext uri="{FF2B5EF4-FFF2-40B4-BE49-F238E27FC236}">
                <a16:creationId xmlns:a16="http://schemas.microsoft.com/office/drawing/2014/main" id="{F450CBD8-1987-2C4C-BC2C-6D73CBB4F23F}"/>
              </a:ext>
            </a:extLst>
          </p:cNvPr>
          <p:cNvSpPr>
            <a:spLocks noGrp="1"/>
          </p:cNvSpPr>
          <p:nvPr>
            <p:ph idx="1"/>
          </p:nvPr>
        </p:nvSpPr>
        <p:spPr/>
        <p:txBody>
          <a:bodyPr>
            <a:normAutofit/>
          </a:bodyPr>
          <a:lstStyle/>
          <a:p>
            <a:r>
              <a:rPr lang="en-US" altLang="en-US" sz="2400" b="1" dirty="0">
                <a:latin typeface="Candara" panose="020E0502030303020204" pitchFamily="34" charset="0"/>
              </a:rPr>
              <a:t>The notes</a:t>
            </a:r>
            <a:r>
              <a:rPr lang="en-US" sz="2400" b="1" dirty="0">
                <a:latin typeface="Arial" pitchFamily="34" charset="0"/>
              </a:rPr>
              <a:t> </a:t>
            </a:r>
            <a:r>
              <a:rPr lang="en-US" sz="2400" b="1" dirty="0">
                <a:latin typeface="Candara" panose="020E0502030303020204" pitchFamily="34" charset="0"/>
              </a:rPr>
              <a:t>to the financial statements are an integral part of the statements</a:t>
            </a:r>
          </a:p>
          <a:p>
            <a:pPr marL="0" indent="0">
              <a:buNone/>
            </a:pPr>
            <a:endParaRPr lang="en-US" altLang="en-US" sz="2400" b="1" dirty="0">
              <a:latin typeface="Candara" panose="020E0502030303020204" pitchFamily="34" charset="0"/>
            </a:endParaRPr>
          </a:p>
          <a:p>
            <a:pPr lvl="1"/>
            <a:r>
              <a:rPr lang="en-US" altLang="en-US" dirty="0">
                <a:latin typeface="Candara" panose="020E0502030303020204" pitchFamily="34" charset="0"/>
              </a:rPr>
              <a:t>Describe the accounting policies used by the organization</a:t>
            </a:r>
            <a:br>
              <a:rPr lang="en-US" altLang="en-US" dirty="0">
                <a:latin typeface="Candara" panose="020E0502030303020204" pitchFamily="34" charset="0"/>
              </a:rPr>
            </a:br>
            <a:endParaRPr lang="en-US" altLang="en-US" dirty="0">
              <a:latin typeface="Candara" panose="020E0502030303020204" pitchFamily="34" charset="0"/>
            </a:endParaRPr>
          </a:p>
          <a:p>
            <a:pPr lvl="1"/>
            <a:r>
              <a:rPr lang="en-US" altLang="en-US" dirty="0">
                <a:latin typeface="Candara" panose="020E0502030303020204" pitchFamily="34" charset="0"/>
              </a:rPr>
              <a:t>Highlight any unusual and material event that occurred during the year</a:t>
            </a:r>
            <a:br>
              <a:rPr lang="en-US" altLang="en-US" dirty="0">
                <a:latin typeface="Candara" panose="020E0502030303020204" pitchFamily="34" charset="0"/>
              </a:rPr>
            </a:br>
            <a:endParaRPr lang="en-US" altLang="en-US" dirty="0">
              <a:latin typeface="Candara" panose="020E0502030303020204" pitchFamily="34" charset="0"/>
            </a:endParaRPr>
          </a:p>
          <a:p>
            <a:pPr lvl="1"/>
            <a:r>
              <a:rPr lang="en-US" altLang="en-US" dirty="0">
                <a:latin typeface="Candara" panose="020E0502030303020204" pitchFamily="34" charset="0"/>
              </a:rPr>
              <a:t>Provide further detail regarding assets and liabilities, and</a:t>
            </a:r>
            <a:br>
              <a:rPr lang="en-US" altLang="en-US" dirty="0">
                <a:latin typeface="Candara" panose="020E0502030303020204" pitchFamily="34" charset="0"/>
              </a:rPr>
            </a:br>
            <a:endParaRPr lang="en-US" altLang="en-US" dirty="0">
              <a:latin typeface="Candara" panose="020E0502030303020204" pitchFamily="34" charset="0"/>
            </a:endParaRPr>
          </a:p>
          <a:p>
            <a:pPr lvl="1"/>
            <a:r>
              <a:rPr lang="en-US" altLang="en-US" dirty="0">
                <a:latin typeface="Candara" panose="020E0502030303020204" pitchFamily="34" charset="0"/>
              </a:rPr>
              <a:t>Provide additional detail as required by GAAP</a:t>
            </a:r>
            <a:endParaRPr lang="en-US" altLang="en-US" sz="2400" dirty="0">
              <a:latin typeface="Candara" panose="020E0502030303020204" pitchFamily="34" charset="0"/>
            </a:endParaRPr>
          </a:p>
          <a:p>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24059FB5-2E06-4637-9084-D2D70BF2BAE2}"/>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B2BA841A-1C31-4DD3-AAEB-DEB1AB07049B}"/>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2. Financial Statements &amp; Notes</a:t>
            </a:r>
          </a:p>
        </p:txBody>
      </p:sp>
    </p:spTree>
    <p:extLst>
      <p:ext uri="{BB962C8B-B14F-4D97-AF65-F5344CB8AC3E}">
        <p14:creationId xmlns:p14="http://schemas.microsoft.com/office/powerpoint/2010/main" val="379202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2FE5-33FB-8247-A1D4-E996BD43A1F5}"/>
              </a:ext>
            </a:extLst>
          </p:cNvPr>
          <p:cNvSpPr>
            <a:spLocks noGrp="1"/>
          </p:cNvSpPr>
          <p:nvPr>
            <p:ph type="title"/>
          </p:nvPr>
        </p:nvSpPr>
        <p:spPr/>
        <p:txBody>
          <a:bodyPr/>
          <a:lstStyle/>
          <a:p>
            <a:r>
              <a:rPr lang="en-US" b="1" dirty="0">
                <a:solidFill>
                  <a:srgbClr val="870000"/>
                </a:solidFill>
              </a:rPr>
              <a:t>2. Financial Statements and Notes</a:t>
            </a:r>
          </a:p>
        </p:txBody>
      </p:sp>
      <p:sp>
        <p:nvSpPr>
          <p:cNvPr id="4" name="Rectangle 3">
            <a:extLst>
              <a:ext uri="{FF2B5EF4-FFF2-40B4-BE49-F238E27FC236}">
                <a16:creationId xmlns:a16="http://schemas.microsoft.com/office/drawing/2014/main" id="{24059FB5-2E06-4637-9084-D2D70BF2BAE2}"/>
              </a:ext>
            </a:extLst>
          </p:cNvPr>
          <p:cNvSpPr/>
          <p:nvPr/>
        </p:nvSpPr>
        <p:spPr>
          <a:xfrm>
            <a:off x="0" y="-749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B2BA841A-1C31-4DD3-AAEB-DEB1AB07049B}"/>
              </a:ext>
            </a:extLst>
          </p:cNvPr>
          <p:cNvSpPr txBox="1">
            <a:spLocks/>
          </p:cNvSpPr>
          <p:nvPr/>
        </p:nvSpPr>
        <p:spPr>
          <a:xfrm>
            <a:off x="838200" y="952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2. Financial Statements &amp; Notes</a:t>
            </a:r>
          </a:p>
        </p:txBody>
      </p:sp>
      <p:sp>
        <p:nvSpPr>
          <p:cNvPr id="8" name="Text Box 4">
            <a:extLst>
              <a:ext uri="{FF2B5EF4-FFF2-40B4-BE49-F238E27FC236}">
                <a16:creationId xmlns:a16="http://schemas.microsoft.com/office/drawing/2014/main" id="{36AB5F30-1DBC-9CA7-DDE6-E377C722EE9F}"/>
              </a:ext>
            </a:extLst>
          </p:cNvPr>
          <p:cNvSpPr txBox="1">
            <a:spLocks noChangeArrowheads="1"/>
          </p:cNvSpPr>
          <p:nvPr/>
        </p:nvSpPr>
        <p:spPr bwMode="auto">
          <a:xfrm>
            <a:off x="1137733" y="1690688"/>
            <a:ext cx="9916534" cy="1668163"/>
          </a:xfrm>
          <a:prstGeom prst="rect">
            <a:avLst/>
          </a:prstGeom>
          <a:noFill/>
          <a:ln w="9525">
            <a:noFill/>
            <a:miter lim="800000"/>
            <a:headEnd/>
            <a:tailEnd/>
          </a:ln>
        </p:spPr>
        <p:txBody>
          <a:bodyPr lIns="0" tIns="0" rIns="0" bIns="0"/>
          <a:lstStyle/>
          <a:p>
            <a:pPr marL="193312" indent="-193312" defTabSz="425846">
              <a:buClr>
                <a:srgbClr val="808080"/>
              </a:buClr>
              <a:buSzPct val="46000"/>
              <a:buFont typeface="Monotype Sorts" charset="2"/>
              <a:buChar char="n"/>
            </a:pPr>
            <a:endParaRPr lang="en-US" sz="2400" b="1" dirty="0">
              <a:latin typeface="Candara" panose="020E0502030303020204" pitchFamily="34" charset="0"/>
            </a:endParaRPr>
          </a:p>
          <a:p>
            <a:pPr marL="193312" indent="-193312" defTabSz="425846">
              <a:buClr>
                <a:srgbClr val="808080"/>
              </a:buClr>
              <a:buSzPct val="46000"/>
              <a:buFont typeface="Monotype Sorts" charset="2"/>
              <a:buChar char="n"/>
            </a:pPr>
            <a:r>
              <a:rPr lang="en-US" sz="2400" b="1" dirty="0">
                <a:latin typeface="Candara" panose="020E0502030303020204" pitchFamily="34" charset="0"/>
              </a:rPr>
              <a:t>In their notes, Meals states that it:</a:t>
            </a:r>
          </a:p>
          <a:p>
            <a:pPr marL="624761" lvl="1" indent="-222729" defTabSz="425846">
              <a:buClr>
                <a:srgbClr val="808080"/>
              </a:buClr>
              <a:buSzPct val="90000"/>
            </a:pPr>
            <a:r>
              <a:rPr lang="en-US" sz="2400" dirty="0">
                <a:latin typeface="Candara" panose="020E0502030303020204" pitchFamily="34" charset="0"/>
              </a:rPr>
              <a:t>-  treats all pledges as restricted until collected,</a:t>
            </a:r>
          </a:p>
          <a:p>
            <a:pPr marL="624761" lvl="1" indent="-222729" defTabSz="425846">
              <a:buClr>
                <a:srgbClr val="808080"/>
              </a:buClr>
              <a:buSzPct val="90000"/>
            </a:pPr>
            <a:r>
              <a:rPr lang="en-US" sz="2400" dirty="0">
                <a:latin typeface="Candara" panose="020E0502030303020204" pitchFamily="34" charset="0"/>
              </a:rPr>
              <a:t>-  uses substantial volunteer labor and recognized $80,000 in 2018 and $72,000 in 2017 as both support and an expense,</a:t>
            </a:r>
          </a:p>
          <a:p>
            <a:pPr marL="624761" lvl="1" indent="-222729" defTabSz="425846">
              <a:buClr>
                <a:srgbClr val="808080"/>
              </a:buClr>
              <a:buSzPct val="90000"/>
            </a:pPr>
            <a:r>
              <a:rPr lang="en-US" sz="2400" dirty="0">
                <a:latin typeface="Candara" panose="020E0502030303020204" pitchFamily="34" charset="0"/>
              </a:rPr>
              <a:t>-  uses LIFO for inventories,</a:t>
            </a:r>
          </a:p>
          <a:p>
            <a:pPr marL="624761" lvl="1" indent="-222729" defTabSz="425846">
              <a:buClr>
                <a:srgbClr val="808080"/>
              </a:buClr>
              <a:buSzPct val="90000"/>
            </a:pPr>
            <a:r>
              <a:rPr lang="en-US" sz="2400" dirty="0">
                <a:latin typeface="Candara" panose="020E0502030303020204" pitchFamily="34" charset="0"/>
              </a:rPr>
              <a:t>-  uses straight-line depreciation,</a:t>
            </a:r>
          </a:p>
          <a:p>
            <a:pPr marL="744932" lvl="1" indent="-342900" defTabSz="425846">
              <a:buClr>
                <a:srgbClr val="808080"/>
              </a:buClr>
              <a:buSzPct val="90000"/>
              <a:buFontTx/>
              <a:buChar char="-"/>
            </a:pPr>
            <a:r>
              <a:rPr lang="en-US" sz="2400" dirty="0">
                <a:latin typeface="Candara" panose="020E0502030303020204" pitchFamily="34" charset="0"/>
              </a:rPr>
              <a:t>shows the composition of its investment portfolio.</a:t>
            </a:r>
          </a:p>
          <a:p>
            <a:pPr marL="624761" lvl="1" indent="-222729" defTabSz="425846">
              <a:buClr>
                <a:srgbClr val="808080"/>
              </a:buClr>
              <a:buSzPct val="90000"/>
              <a:buFontTx/>
              <a:buChar char="-"/>
            </a:pPr>
            <a:r>
              <a:rPr lang="en-US" sz="2400" dirty="0">
                <a:latin typeface="Candara" panose="020E0502030303020204" pitchFamily="34" charset="0"/>
              </a:rPr>
              <a:t>provided a short description of its operations and the volume of 	services that it delivered,</a:t>
            </a:r>
          </a:p>
          <a:p>
            <a:pPr marL="624761" lvl="1" indent="-222729" defTabSz="425846">
              <a:buClr>
                <a:srgbClr val="808080"/>
              </a:buClr>
              <a:buSzPct val="90000"/>
            </a:pPr>
            <a:r>
              <a:rPr lang="en-US" sz="2400" dirty="0">
                <a:latin typeface="Candara" panose="020E0502030303020204" pitchFamily="34" charset="0"/>
              </a:rPr>
              <a:t>-  has a </a:t>
            </a:r>
            <a:r>
              <a:rPr lang="en-US" sz="2400" u="sng" dirty="0">
                <a:latin typeface="Candara" panose="020E0502030303020204" pitchFamily="34" charset="0"/>
              </a:rPr>
              <a:t>defined contribution</a:t>
            </a:r>
            <a:r>
              <a:rPr lang="en-US" sz="2400" dirty="0">
                <a:latin typeface="Candara" panose="020E0502030303020204" pitchFamily="34" charset="0"/>
              </a:rPr>
              <a:t> rather than a </a:t>
            </a:r>
            <a:r>
              <a:rPr lang="en-US" sz="2400" u="sng" dirty="0">
                <a:latin typeface="Candara" panose="020E0502030303020204" pitchFamily="34" charset="0"/>
              </a:rPr>
              <a:t>defined benefit</a:t>
            </a:r>
            <a:r>
              <a:rPr lang="en-US" sz="2400" dirty="0">
                <a:latin typeface="Candara" panose="020E0502030303020204" pitchFamily="34" charset="0"/>
              </a:rPr>
              <a:t> pension plan,</a:t>
            </a:r>
          </a:p>
          <a:p>
            <a:pPr marL="624761" lvl="1" indent="-222729" defTabSz="425846">
              <a:buClr>
                <a:srgbClr val="808080"/>
              </a:buClr>
              <a:buSzPct val="90000"/>
            </a:pPr>
            <a:r>
              <a:rPr lang="en-US" sz="2400" dirty="0">
                <a:latin typeface="Candara" panose="020E0502030303020204" pitchFamily="34" charset="0"/>
              </a:rPr>
              <a:t>-  described its lease obligations, and</a:t>
            </a:r>
          </a:p>
          <a:p>
            <a:pPr marL="624761" lvl="1" indent="-222729" defTabSz="425846">
              <a:buClr>
                <a:srgbClr val="808080"/>
              </a:buClr>
              <a:buSzPct val="90000"/>
            </a:pPr>
            <a:r>
              <a:rPr lang="en-US" sz="2400" dirty="0">
                <a:latin typeface="Candara" panose="020E0502030303020204" pitchFamily="34" charset="0"/>
              </a:rPr>
              <a:t>-  described the restrictions on its Temporarily Restricted Net Assets.</a:t>
            </a:r>
          </a:p>
          <a:p>
            <a:pPr marL="744932" lvl="1" indent="-342900" defTabSz="425846">
              <a:buClr>
                <a:srgbClr val="808080"/>
              </a:buClr>
              <a:buSzPct val="90000"/>
              <a:buFontTx/>
              <a:buChar char="-"/>
            </a:pPr>
            <a:endParaRPr lang="en-US" sz="2400" dirty="0">
              <a:latin typeface="Candara" panose="020E0502030303020204" pitchFamily="34" charset="0"/>
            </a:endParaRPr>
          </a:p>
          <a:p>
            <a:pPr marL="624761" lvl="1" indent="-222729" defTabSz="425846">
              <a:buClr>
                <a:srgbClr val="808080"/>
              </a:buClr>
              <a:buSzPct val="90000"/>
            </a:pPr>
            <a:endParaRPr lang="en-US" sz="2400" dirty="0">
              <a:latin typeface="Candara" panose="020E0502030303020204" pitchFamily="34" charset="0"/>
            </a:endParaRPr>
          </a:p>
          <a:p>
            <a:pPr defTabSz="425846">
              <a:buClr>
                <a:srgbClr val="808080"/>
              </a:buClr>
              <a:buSzPct val="46000"/>
            </a:pPr>
            <a:r>
              <a:rPr lang="en-US" sz="2400" dirty="0">
                <a:latin typeface="Arial" pitchFamily="34" charset="0"/>
              </a:rPr>
              <a:t> </a:t>
            </a:r>
            <a:endParaRPr lang="en-US" sz="2400" dirty="0"/>
          </a:p>
        </p:txBody>
      </p:sp>
      <p:sp>
        <p:nvSpPr>
          <p:cNvPr id="10" name="Rectangle 3">
            <a:extLst>
              <a:ext uri="{FF2B5EF4-FFF2-40B4-BE49-F238E27FC236}">
                <a16:creationId xmlns:a16="http://schemas.microsoft.com/office/drawing/2014/main" id="{D4D8825D-BA73-45BA-7F62-2F6B69D22372}"/>
              </a:ext>
            </a:extLst>
          </p:cNvPr>
          <p:cNvSpPr>
            <a:spLocks noGrp="1" noChangeArrowheads="1"/>
          </p:cNvSpPr>
          <p:nvPr>
            <p:ph idx="1"/>
          </p:nvPr>
        </p:nvSpPr>
        <p:spPr>
          <a:xfrm>
            <a:off x="1520190" y="1054754"/>
            <a:ext cx="8001000" cy="1271868"/>
          </a:xfrm>
          <a:noFill/>
        </p:spPr>
        <p:txBody>
          <a:bodyPr vert="horz" lIns="0" tIns="0" rIns="0" bIns="0" rtlCol="0" anchor="ctr">
            <a:normAutofit/>
          </a:bodyPr>
          <a:lstStyle/>
          <a:p>
            <a:pPr marL="0" indent="0" algn="ctr" defTabSz="425846">
              <a:spcBef>
                <a:spcPct val="0"/>
              </a:spcBef>
              <a:buClr>
                <a:srgbClr val="808080"/>
              </a:buClr>
              <a:buSzPct val="90000"/>
              <a:buNone/>
            </a:pPr>
            <a:r>
              <a:rPr lang="en-US" sz="3265" b="1" dirty="0">
                <a:solidFill>
                  <a:schemeClr val="tx2"/>
                </a:solidFill>
              </a:rPr>
              <a:t>        </a:t>
            </a:r>
            <a:r>
              <a:rPr lang="en-US" sz="3265" b="1" dirty="0">
                <a:solidFill>
                  <a:schemeClr val="tx2"/>
                </a:solidFill>
                <a:latin typeface="Candara" panose="020E0502030303020204" pitchFamily="34" charset="0"/>
              </a:rPr>
              <a:t>The Meals for the Homeless Notes </a:t>
            </a:r>
            <a:endParaRPr lang="en-US" sz="3265" dirty="0">
              <a:solidFill>
                <a:schemeClr val="tx2"/>
              </a:solidFill>
              <a:latin typeface="Candara" panose="020E0502030303020204" pitchFamily="34" charset="0"/>
            </a:endParaRPr>
          </a:p>
        </p:txBody>
      </p:sp>
    </p:spTree>
    <p:extLst>
      <p:ext uri="{BB962C8B-B14F-4D97-AF65-F5344CB8AC3E}">
        <p14:creationId xmlns:p14="http://schemas.microsoft.com/office/powerpoint/2010/main" val="3607754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3373</TotalTime>
  <Words>1821</Words>
  <Application>Microsoft Macintosh PowerPoint</Application>
  <PresentationFormat>Widescreen</PresentationFormat>
  <Paragraphs>372</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Cambria Math</vt:lpstr>
      <vt:lpstr>Candara</vt:lpstr>
      <vt:lpstr>Georgia Pro Cond Black</vt:lpstr>
      <vt:lpstr>Monotype Sorts</vt:lpstr>
      <vt:lpstr>Office Theme</vt:lpstr>
      <vt:lpstr>Financial Statement Analysis</vt:lpstr>
      <vt:lpstr>PowerPoint Presentation</vt:lpstr>
      <vt:lpstr>PowerPoint Presentation</vt:lpstr>
      <vt:lpstr>PowerPoint Presentation</vt:lpstr>
      <vt:lpstr>PowerPoint Presentation</vt:lpstr>
      <vt:lpstr>1. Auditor’s Opinion Letter</vt:lpstr>
      <vt:lpstr>1. Auditor’s Opinion Letter</vt:lpstr>
      <vt:lpstr>2. Financial Statements and Notes</vt:lpstr>
      <vt:lpstr>2. Financial Statements and Notes</vt:lpstr>
      <vt:lpstr>3. Ratio Analysis </vt:lpstr>
      <vt:lpstr>Get Comparative Data</vt:lpstr>
      <vt:lpstr>Type of Ratios</vt:lpstr>
      <vt:lpstr>Common Size Ratios</vt:lpstr>
      <vt:lpstr>PowerPoint Presentation</vt:lpstr>
      <vt:lpstr>PowerPoint Presentation</vt:lpstr>
      <vt:lpstr>Liquidity Ratios</vt:lpstr>
      <vt:lpstr>Common Size Ratios</vt:lpstr>
      <vt:lpstr>Common Size Ratios</vt:lpstr>
      <vt:lpstr>Common Size Ratios</vt:lpstr>
      <vt:lpstr>PowerPoint Presentation</vt:lpstr>
      <vt:lpstr>PowerPoint Presentation</vt:lpstr>
      <vt:lpstr>PowerPoint Presentation</vt:lpstr>
      <vt:lpstr>PowerPoint Presentation</vt:lpstr>
      <vt:lpstr>Asset Turnover Ratio (Efficiency Ratios)</vt:lpstr>
      <vt:lpstr>Asset Turnover Ratio (Efficiency Ratios)</vt:lpstr>
      <vt:lpstr>Solvency Ratio</vt:lpstr>
      <vt:lpstr>Solvency Ratio</vt:lpstr>
      <vt:lpstr>Solvency Ratio</vt:lpstr>
      <vt:lpstr>Solvency Ratio</vt:lpstr>
      <vt:lpstr>Program Service Ratio</vt:lpstr>
      <vt:lpstr>Profitability Ratio</vt:lpstr>
      <vt:lpstr>PowerPoint Presentation</vt:lpstr>
      <vt:lpstr>Complete the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of Funds</dc:title>
  <dc:creator>Nishank Varshney</dc:creator>
  <cp:lastModifiedBy>Wang, Wenchen</cp:lastModifiedBy>
  <cp:revision>84</cp:revision>
  <dcterms:created xsi:type="dcterms:W3CDTF">2019-11-19T00:28:00Z</dcterms:created>
  <dcterms:modified xsi:type="dcterms:W3CDTF">2024-03-08T05:45:44Z</dcterms:modified>
</cp:coreProperties>
</file>