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400" r:id="rId2"/>
    <p:sldId id="257" r:id="rId3"/>
    <p:sldId id="401" r:id="rId4"/>
    <p:sldId id="402" r:id="rId5"/>
    <p:sldId id="261" r:id="rId6"/>
    <p:sldId id="259" r:id="rId7"/>
    <p:sldId id="315" r:id="rId8"/>
    <p:sldId id="279" r:id="rId9"/>
    <p:sldId id="283" r:id="rId10"/>
    <p:sldId id="358" r:id="rId11"/>
    <p:sldId id="288" r:id="rId12"/>
    <p:sldId id="360" r:id="rId13"/>
    <p:sldId id="403" r:id="rId14"/>
    <p:sldId id="297" r:id="rId15"/>
    <p:sldId id="359" r:id="rId16"/>
    <p:sldId id="404" r:id="rId17"/>
    <p:sldId id="361" r:id="rId18"/>
    <p:sldId id="405" r:id="rId19"/>
    <p:sldId id="363" r:id="rId20"/>
    <p:sldId id="406" r:id="rId21"/>
    <p:sldId id="286" r:id="rId22"/>
    <p:sldId id="364" r:id="rId23"/>
    <p:sldId id="289" r:id="rId24"/>
    <p:sldId id="351" r:id="rId25"/>
    <p:sldId id="352" r:id="rId26"/>
    <p:sldId id="35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B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3" autoAdjust="0"/>
    <p:restoredTop sz="77415"/>
  </p:normalViewPr>
  <p:slideViewPr>
    <p:cSldViewPr snapToGrid="0" snapToObjects="1">
      <p:cViewPr varScale="1">
        <p:scale>
          <a:sx n="97" d="100"/>
          <a:sy n="97" d="100"/>
        </p:scale>
        <p:origin x="14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E353F6-0B0D-F740-B9B6-178AD88D6862}" type="doc">
      <dgm:prSet loTypeId="urn:microsoft.com/office/officeart/2005/8/layout/hierarchy2" loCatId="" qsTypeId="urn:microsoft.com/office/officeart/2005/8/quickstyle/simple3" qsCatId="simple" csTypeId="urn:microsoft.com/office/officeart/2005/8/colors/accent3_3" csCatId="accent3" phldr="1"/>
      <dgm:spPr/>
      <dgm:t>
        <a:bodyPr/>
        <a:lstStyle/>
        <a:p>
          <a:endParaRPr lang="en-US"/>
        </a:p>
      </dgm:t>
    </dgm:pt>
    <dgm:pt modelId="{041B206A-5344-EF4B-9E75-646E14DF5320}">
      <dgm:prSet phldrT="[Text]"/>
      <dgm:spPr/>
      <dgm:t>
        <a:bodyPr/>
        <a:lstStyle/>
        <a:p>
          <a:r>
            <a:rPr lang="en-US" dirty="0">
              <a:latin typeface="Candara" panose="020E0502030303020204" pitchFamily="34" charset="0"/>
            </a:rPr>
            <a:t>Governmental Financial Reporting</a:t>
          </a:r>
        </a:p>
      </dgm:t>
    </dgm:pt>
    <dgm:pt modelId="{717CBC3F-32AF-B344-8514-59E4C7072ED4}" type="parTrans" cxnId="{B472407A-93CD-A049-80AC-9407F9EBF18B}">
      <dgm:prSet/>
      <dgm:spPr/>
      <dgm:t>
        <a:bodyPr/>
        <a:lstStyle/>
        <a:p>
          <a:endParaRPr lang="en-US">
            <a:latin typeface="Candara" panose="020E0502030303020204" pitchFamily="34" charset="0"/>
          </a:endParaRPr>
        </a:p>
      </dgm:t>
    </dgm:pt>
    <dgm:pt modelId="{3DE94356-9374-DB42-BBE1-D5A8E0F25D3B}" type="sibTrans" cxnId="{B472407A-93CD-A049-80AC-9407F9EBF18B}">
      <dgm:prSet/>
      <dgm:spPr/>
      <dgm:t>
        <a:bodyPr/>
        <a:lstStyle/>
        <a:p>
          <a:endParaRPr lang="en-US">
            <a:latin typeface="Candara" panose="020E0502030303020204" pitchFamily="34" charset="0"/>
          </a:endParaRPr>
        </a:p>
      </dgm:t>
    </dgm:pt>
    <dgm:pt modelId="{F34B46F1-C11F-2447-8484-63A9901B5A9C}">
      <dgm:prSet phldrT="[Text]"/>
      <dgm:spPr/>
      <dgm:t>
        <a:bodyPr/>
        <a:lstStyle/>
        <a:p>
          <a:r>
            <a:rPr lang="en-US" dirty="0">
              <a:latin typeface="Candara" panose="020E0502030303020204" pitchFamily="34" charset="0"/>
            </a:rPr>
            <a:t>Management’s Discussion &amp; Analysis (MD&amp;A)</a:t>
          </a:r>
        </a:p>
      </dgm:t>
    </dgm:pt>
    <dgm:pt modelId="{DE0ED8BD-0E7D-8344-86FA-E7F25A06A80E}" type="parTrans" cxnId="{7BC86376-383F-FA47-A471-BD298CD762D4}">
      <dgm:prSet/>
      <dgm:spPr/>
      <dgm:t>
        <a:bodyPr/>
        <a:lstStyle/>
        <a:p>
          <a:endParaRPr lang="en-US">
            <a:latin typeface="Candara" panose="020E0502030303020204" pitchFamily="34" charset="0"/>
          </a:endParaRPr>
        </a:p>
      </dgm:t>
    </dgm:pt>
    <dgm:pt modelId="{CE4BED4C-C4BC-D54A-89CB-586960F92232}" type="sibTrans" cxnId="{7BC86376-383F-FA47-A471-BD298CD762D4}">
      <dgm:prSet/>
      <dgm:spPr/>
      <dgm:t>
        <a:bodyPr/>
        <a:lstStyle/>
        <a:p>
          <a:endParaRPr lang="en-US">
            <a:latin typeface="Candara" panose="020E0502030303020204" pitchFamily="34" charset="0"/>
          </a:endParaRPr>
        </a:p>
      </dgm:t>
    </dgm:pt>
    <dgm:pt modelId="{584D55A2-19D9-954F-B830-20396AF466B1}">
      <dgm:prSet phldrT="[Text]"/>
      <dgm:spPr/>
      <dgm:t>
        <a:bodyPr/>
        <a:lstStyle/>
        <a:p>
          <a:r>
            <a:rPr lang="en-US" dirty="0">
              <a:latin typeface="Candara" panose="020E0502030303020204" pitchFamily="34" charset="0"/>
            </a:rPr>
            <a:t>Required Supplementary Information (RSI)</a:t>
          </a:r>
        </a:p>
      </dgm:t>
    </dgm:pt>
    <dgm:pt modelId="{3222D38F-158D-A34C-9E93-616C34A483F7}" type="parTrans" cxnId="{F8491C68-BC10-804F-B09E-D10D0ACD893D}">
      <dgm:prSet/>
      <dgm:spPr/>
      <dgm:t>
        <a:bodyPr/>
        <a:lstStyle/>
        <a:p>
          <a:endParaRPr lang="en-US">
            <a:latin typeface="Candara" panose="020E0502030303020204" pitchFamily="34" charset="0"/>
          </a:endParaRPr>
        </a:p>
      </dgm:t>
    </dgm:pt>
    <dgm:pt modelId="{48A48FDD-9707-0E48-8635-C166CC4A5458}" type="sibTrans" cxnId="{F8491C68-BC10-804F-B09E-D10D0ACD893D}">
      <dgm:prSet/>
      <dgm:spPr/>
      <dgm:t>
        <a:bodyPr/>
        <a:lstStyle/>
        <a:p>
          <a:endParaRPr lang="en-US">
            <a:latin typeface="Candara" panose="020E0502030303020204" pitchFamily="34" charset="0"/>
          </a:endParaRPr>
        </a:p>
      </dgm:t>
    </dgm:pt>
    <dgm:pt modelId="{242D20D5-C29C-1249-AAB9-2CDE3085647C}">
      <dgm:prSet phldrT="[Text]"/>
      <dgm:spPr/>
      <dgm:t>
        <a:bodyPr/>
        <a:lstStyle/>
        <a:p>
          <a:r>
            <a:rPr lang="en-US" dirty="0">
              <a:latin typeface="Candara" panose="020E0502030303020204" pitchFamily="34" charset="0"/>
            </a:rPr>
            <a:t>Basic Financial Statements (BFS)</a:t>
          </a:r>
        </a:p>
      </dgm:t>
    </dgm:pt>
    <dgm:pt modelId="{B77785AB-8ECE-A443-8F77-5D771499E18E}" type="parTrans" cxnId="{D726CCC1-3E00-B64A-8165-BFE397B4A41C}">
      <dgm:prSet/>
      <dgm:spPr/>
      <dgm:t>
        <a:bodyPr/>
        <a:lstStyle/>
        <a:p>
          <a:endParaRPr lang="en-US">
            <a:latin typeface="Candara" panose="020E0502030303020204" pitchFamily="34" charset="0"/>
          </a:endParaRPr>
        </a:p>
      </dgm:t>
    </dgm:pt>
    <dgm:pt modelId="{C7E0AD4A-1C39-824C-9914-4ED59D2AA5DF}" type="sibTrans" cxnId="{D726CCC1-3E00-B64A-8165-BFE397B4A41C}">
      <dgm:prSet/>
      <dgm:spPr/>
      <dgm:t>
        <a:bodyPr/>
        <a:lstStyle/>
        <a:p>
          <a:endParaRPr lang="en-US">
            <a:latin typeface="Candara" panose="020E0502030303020204" pitchFamily="34" charset="0"/>
          </a:endParaRPr>
        </a:p>
      </dgm:t>
    </dgm:pt>
    <dgm:pt modelId="{226D3751-E07E-B84D-AC09-2C52D3C5F8D3}">
      <dgm:prSet/>
      <dgm:spPr/>
      <dgm:t>
        <a:bodyPr/>
        <a:lstStyle/>
        <a:p>
          <a:r>
            <a:rPr lang="en-US" dirty="0">
              <a:latin typeface="Candara" panose="020E0502030303020204" pitchFamily="34" charset="0"/>
            </a:rPr>
            <a:t>Government-Wide Financial Statements</a:t>
          </a:r>
        </a:p>
      </dgm:t>
    </dgm:pt>
    <dgm:pt modelId="{47737830-5A65-AE45-BF9F-339817FD2C0B}" type="parTrans" cxnId="{CE15B577-AC4D-FD4D-BE66-44E1FB63B534}">
      <dgm:prSet/>
      <dgm:spPr/>
      <dgm:t>
        <a:bodyPr/>
        <a:lstStyle/>
        <a:p>
          <a:endParaRPr lang="en-US">
            <a:latin typeface="Candara" panose="020E0502030303020204" pitchFamily="34" charset="0"/>
          </a:endParaRPr>
        </a:p>
      </dgm:t>
    </dgm:pt>
    <dgm:pt modelId="{FE2BFE8C-5352-3842-B215-195C168AD67D}" type="sibTrans" cxnId="{CE15B577-AC4D-FD4D-BE66-44E1FB63B534}">
      <dgm:prSet/>
      <dgm:spPr/>
      <dgm:t>
        <a:bodyPr/>
        <a:lstStyle/>
        <a:p>
          <a:endParaRPr lang="en-US">
            <a:latin typeface="Candara" panose="020E0502030303020204" pitchFamily="34" charset="0"/>
          </a:endParaRPr>
        </a:p>
      </dgm:t>
    </dgm:pt>
    <dgm:pt modelId="{3EB5B0F0-DC9B-6B46-8672-27B4396E0ADC}">
      <dgm:prSet/>
      <dgm:spPr/>
      <dgm:t>
        <a:bodyPr/>
        <a:lstStyle/>
        <a:p>
          <a:r>
            <a:rPr lang="en-US" dirty="0">
              <a:latin typeface="Candara" panose="020E0502030303020204" pitchFamily="34" charset="0"/>
            </a:rPr>
            <a:t>Fund Financial Statements</a:t>
          </a:r>
        </a:p>
      </dgm:t>
    </dgm:pt>
    <dgm:pt modelId="{F2EB61F0-38C6-DF48-9533-D55CBE22E2A2}" type="parTrans" cxnId="{4AE13A9E-AB6C-3C47-AFB1-82F5397C75DB}">
      <dgm:prSet/>
      <dgm:spPr/>
      <dgm:t>
        <a:bodyPr/>
        <a:lstStyle/>
        <a:p>
          <a:endParaRPr lang="en-US">
            <a:latin typeface="Candara" panose="020E0502030303020204" pitchFamily="34" charset="0"/>
          </a:endParaRPr>
        </a:p>
      </dgm:t>
    </dgm:pt>
    <dgm:pt modelId="{A413A60E-9636-ED43-8959-090D6F32D6DD}" type="sibTrans" cxnId="{4AE13A9E-AB6C-3C47-AFB1-82F5397C75DB}">
      <dgm:prSet/>
      <dgm:spPr/>
      <dgm:t>
        <a:bodyPr/>
        <a:lstStyle/>
        <a:p>
          <a:endParaRPr lang="en-US">
            <a:latin typeface="Candara" panose="020E0502030303020204" pitchFamily="34" charset="0"/>
          </a:endParaRPr>
        </a:p>
      </dgm:t>
    </dgm:pt>
    <dgm:pt modelId="{3637957C-0476-4945-B790-284FF3074FCE}">
      <dgm:prSet/>
      <dgm:spPr/>
      <dgm:t>
        <a:bodyPr/>
        <a:lstStyle/>
        <a:p>
          <a:r>
            <a:rPr lang="en-US" dirty="0">
              <a:latin typeface="Candara" panose="020E0502030303020204" pitchFamily="34" charset="0"/>
            </a:rPr>
            <a:t>Notes to the financial statements</a:t>
          </a:r>
        </a:p>
      </dgm:t>
    </dgm:pt>
    <dgm:pt modelId="{788344F4-88CB-2F4E-AEE9-AE1ED284E0A3}" type="parTrans" cxnId="{CF7A461A-2780-F143-8DB8-05115AACB537}">
      <dgm:prSet/>
      <dgm:spPr/>
      <dgm:t>
        <a:bodyPr/>
        <a:lstStyle/>
        <a:p>
          <a:endParaRPr lang="en-US">
            <a:latin typeface="Candara" panose="020E0502030303020204" pitchFamily="34" charset="0"/>
          </a:endParaRPr>
        </a:p>
      </dgm:t>
    </dgm:pt>
    <dgm:pt modelId="{FCEFD744-4C04-5F46-86EC-58B869CF87C5}" type="sibTrans" cxnId="{CF7A461A-2780-F143-8DB8-05115AACB537}">
      <dgm:prSet/>
      <dgm:spPr/>
      <dgm:t>
        <a:bodyPr/>
        <a:lstStyle/>
        <a:p>
          <a:endParaRPr lang="en-US">
            <a:latin typeface="Candara" panose="020E0502030303020204" pitchFamily="34" charset="0"/>
          </a:endParaRPr>
        </a:p>
      </dgm:t>
    </dgm:pt>
    <dgm:pt modelId="{6BB843A8-3F88-8D47-82BC-F23A3DD42E45}">
      <dgm:prSet/>
      <dgm:spPr/>
      <dgm:t>
        <a:bodyPr/>
        <a:lstStyle/>
        <a:p>
          <a:r>
            <a:rPr lang="en-US" dirty="0">
              <a:latin typeface="Candara" panose="020E0502030303020204" pitchFamily="34" charset="0"/>
            </a:rPr>
            <a:t>Statement of Net Position</a:t>
          </a:r>
        </a:p>
      </dgm:t>
    </dgm:pt>
    <dgm:pt modelId="{7397EA00-C18C-FB46-9AF8-28E1D4135514}" type="parTrans" cxnId="{3E2910CE-66F4-1C44-B6C4-E300BE01EC47}">
      <dgm:prSet/>
      <dgm:spPr/>
      <dgm:t>
        <a:bodyPr/>
        <a:lstStyle/>
        <a:p>
          <a:endParaRPr lang="en-US">
            <a:latin typeface="Candara" panose="020E0502030303020204" pitchFamily="34" charset="0"/>
          </a:endParaRPr>
        </a:p>
      </dgm:t>
    </dgm:pt>
    <dgm:pt modelId="{30DD49F9-615E-1445-A50C-3B9E10EF0DB5}" type="sibTrans" cxnId="{3E2910CE-66F4-1C44-B6C4-E300BE01EC47}">
      <dgm:prSet/>
      <dgm:spPr/>
      <dgm:t>
        <a:bodyPr/>
        <a:lstStyle/>
        <a:p>
          <a:endParaRPr lang="en-US">
            <a:latin typeface="Candara" panose="020E0502030303020204" pitchFamily="34" charset="0"/>
          </a:endParaRPr>
        </a:p>
      </dgm:t>
    </dgm:pt>
    <dgm:pt modelId="{007AD660-DA28-3940-8EC3-49F076AD27A2}">
      <dgm:prSet/>
      <dgm:spPr/>
      <dgm:t>
        <a:bodyPr/>
        <a:lstStyle/>
        <a:p>
          <a:r>
            <a:rPr lang="en-US" dirty="0">
              <a:latin typeface="Candara" panose="020E0502030303020204" pitchFamily="34" charset="0"/>
            </a:rPr>
            <a:t>Statement of Activities</a:t>
          </a:r>
        </a:p>
      </dgm:t>
    </dgm:pt>
    <dgm:pt modelId="{DC74547E-7BDC-C849-BBB9-3B740CDA8392}" type="parTrans" cxnId="{BCD0D98D-14A4-824D-9794-685E68927337}">
      <dgm:prSet/>
      <dgm:spPr/>
      <dgm:t>
        <a:bodyPr/>
        <a:lstStyle/>
        <a:p>
          <a:endParaRPr lang="en-US">
            <a:latin typeface="Candara" panose="020E0502030303020204" pitchFamily="34" charset="0"/>
          </a:endParaRPr>
        </a:p>
      </dgm:t>
    </dgm:pt>
    <dgm:pt modelId="{3A70F53C-04B9-5F48-A512-E8989929681A}" type="sibTrans" cxnId="{BCD0D98D-14A4-824D-9794-685E68927337}">
      <dgm:prSet/>
      <dgm:spPr/>
      <dgm:t>
        <a:bodyPr/>
        <a:lstStyle/>
        <a:p>
          <a:endParaRPr lang="en-US">
            <a:latin typeface="Candara" panose="020E0502030303020204" pitchFamily="34" charset="0"/>
          </a:endParaRPr>
        </a:p>
      </dgm:t>
    </dgm:pt>
    <dgm:pt modelId="{CCB8F0B7-F89B-1445-9266-D9F9044F91FF}" type="pres">
      <dgm:prSet presAssocID="{A3E353F6-0B0D-F740-B9B6-178AD88D6862}" presName="diagram" presStyleCnt="0">
        <dgm:presLayoutVars>
          <dgm:chPref val="1"/>
          <dgm:dir/>
          <dgm:animOne val="branch"/>
          <dgm:animLvl val="lvl"/>
          <dgm:resizeHandles val="exact"/>
        </dgm:presLayoutVars>
      </dgm:prSet>
      <dgm:spPr/>
    </dgm:pt>
    <dgm:pt modelId="{DFA3BBDE-C4CE-6149-9575-856C342AB190}" type="pres">
      <dgm:prSet presAssocID="{041B206A-5344-EF4B-9E75-646E14DF5320}" presName="root1" presStyleCnt="0"/>
      <dgm:spPr/>
    </dgm:pt>
    <dgm:pt modelId="{1255D8D1-A3EF-694B-B0C4-930CBE49A7F5}" type="pres">
      <dgm:prSet presAssocID="{041B206A-5344-EF4B-9E75-646E14DF5320}" presName="LevelOneTextNode" presStyleLbl="node0" presStyleIdx="0" presStyleCnt="1">
        <dgm:presLayoutVars>
          <dgm:chPref val="3"/>
        </dgm:presLayoutVars>
      </dgm:prSet>
      <dgm:spPr/>
    </dgm:pt>
    <dgm:pt modelId="{AE92B7FB-043F-884D-9E92-5ADCF0BCEFEA}" type="pres">
      <dgm:prSet presAssocID="{041B206A-5344-EF4B-9E75-646E14DF5320}" presName="level2hierChild" presStyleCnt="0"/>
      <dgm:spPr/>
    </dgm:pt>
    <dgm:pt modelId="{98F16164-9317-C44E-9B29-1B487C9A739E}" type="pres">
      <dgm:prSet presAssocID="{DE0ED8BD-0E7D-8344-86FA-E7F25A06A80E}" presName="conn2-1" presStyleLbl="parChTrans1D2" presStyleIdx="0" presStyleCnt="3"/>
      <dgm:spPr/>
    </dgm:pt>
    <dgm:pt modelId="{C91C8DB8-DA29-234C-8ED6-AF1A83168739}" type="pres">
      <dgm:prSet presAssocID="{DE0ED8BD-0E7D-8344-86FA-E7F25A06A80E}" presName="connTx" presStyleLbl="parChTrans1D2" presStyleIdx="0" presStyleCnt="3"/>
      <dgm:spPr/>
    </dgm:pt>
    <dgm:pt modelId="{273CD27D-6EE8-924E-A55B-DCBB79F04F3A}" type="pres">
      <dgm:prSet presAssocID="{F34B46F1-C11F-2447-8484-63A9901B5A9C}" presName="root2" presStyleCnt="0"/>
      <dgm:spPr/>
    </dgm:pt>
    <dgm:pt modelId="{B334D82B-3045-294C-ACEA-4CA20EA846F4}" type="pres">
      <dgm:prSet presAssocID="{F34B46F1-C11F-2447-8484-63A9901B5A9C}" presName="LevelTwoTextNode" presStyleLbl="node2" presStyleIdx="0" presStyleCnt="3" custLinFactNeighborX="-1711" custLinFactNeighborY="-73573">
        <dgm:presLayoutVars>
          <dgm:chPref val="3"/>
        </dgm:presLayoutVars>
      </dgm:prSet>
      <dgm:spPr/>
    </dgm:pt>
    <dgm:pt modelId="{A00CBA64-2F63-6B43-95E2-ED1229E78645}" type="pres">
      <dgm:prSet presAssocID="{F34B46F1-C11F-2447-8484-63A9901B5A9C}" presName="level3hierChild" presStyleCnt="0"/>
      <dgm:spPr/>
    </dgm:pt>
    <dgm:pt modelId="{B25D7F8C-A427-5346-BFA2-DFCFAB2AF9E7}" type="pres">
      <dgm:prSet presAssocID="{B77785AB-8ECE-A443-8F77-5D771499E18E}" presName="conn2-1" presStyleLbl="parChTrans1D2" presStyleIdx="1" presStyleCnt="3"/>
      <dgm:spPr/>
    </dgm:pt>
    <dgm:pt modelId="{540AF089-051A-0247-8394-970D3BE49EBC}" type="pres">
      <dgm:prSet presAssocID="{B77785AB-8ECE-A443-8F77-5D771499E18E}" presName="connTx" presStyleLbl="parChTrans1D2" presStyleIdx="1" presStyleCnt="3"/>
      <dgm:spPr/>
    </dgm:pt>
    <dgm:pt modelId="{BDC2FB6D-BC31-2D42-9F94-1F635DE16609}" type="pres">
      <dgm:prSet presAssocID="{242D20D5-C29C-1249-AAB9-2CDE3085647C}" presName="root2" presStyleCnt="0"/>
      <dgm:spPr/>
    </dgm:pt>
    <dgm:pt modelId="{258A3214-A03A-0747-90B7-BDD22A913ED4}" type="pres">
      <dgm:prSet presAssocID="{242D20D5-C29C-1249-AAB9-2CDE3085647C}" presName="LevelTwoTextNode" presStyleLbl="node2" presStyleIdx="1" presStyleCnt="3">
        <dgm:presLayoutVars>
          <dgm:chPref val="3"/>
        </dgm:presLayoutVars>
      </dgm:prSet>
      <dgm:spPr/>
    </dgm:pt>
    <dgm:pt modelId="{636EC724-20E9-014B-B207-77C2A187FB2A}" type="pres">
      <dgm:prSet presAssocID="{242D20D5-C29C-1249-AAB9-2CDE3085647C}" presName="level3hierChild" presStyleCnt="0"/>
      <dgm:spPr/>
    </dgm:pt>
    <dgm:pt modelId="{5DAA81DF-AC66-AA4D-9479-44EB2284B7D0}" type="pres">
      <dgm:prSet presAssocID="{47737830-5A65-AE45-BF9F-339817FD2C0B}" presName="conn2-1" presStyleLbl="parChTrans1D3" presStyleIdx="0" presStyleCnt="3"/>
      <dgm:spPr/>
    </dgm:pt>
    <dgm:pt modelId="{647FECD0-9175-0A44-B034-CC29D1070EA5}" type="pres">
      <dgm:prSet presAssocID="{47737830-5A65-AE45-BF9F-339817FD2C0B}" presName="connTx" presStyleLbl="parChTrans1D3" presStyleIdx="0" presStyleCnt="3"/>
      <dgm:spPr/>
    </dgm:pt>
    <dgm:pt modelId="{BC1898E3-E005-6547-BCFB-AE434A40965B}" type="pres">
      <dgm:prSet presAssocID="{226D3751-E07E-B84D-AC09-2C52D3C5F8D3}" presName="root2" presStyleCnt="0"/>
      <dgm:spPr/>
    </dgm:pt>
    <dgm:pt modelId="{6D37FF26-6A07-6547-A116-5F7EECC89483}" type="pres">
      <dgm:prSet presAssocID="{226D3751-E07E-B84D-AC09-2C52D3C5F8D3}" presName="LevelTwoTextNode" presStyleLbl="node3" presStyleIdx="0" presStyleCnt="3">
        <dgm:presLayoutVars>
          <dgm:chPref val="3"/>
        </dgm:presLayoutVars>
      </dgm:prSet>
      <dgm:spPr/>
    </dgm:pt>
    <dgm:pt modelId="{53AB605E-D23E-F445-A03B-050DB19755F8}" type="pres">
      <dgm:prSet presAssocID="{226D3751-E07E-B84D-AC09-2C52D3C5F8D3}" presName="level3hierChild" presStyleCnt="0"/>
      <dgm:spPr/>
    </dgm:pt>
    <dgm:pt modelId="{228C0E32-6AD2-C24E-97E9-88D6D474EA8F}" type="pres">
      <dgm:prSet presAssocID="{7397EA00-C18C-FB46-9AF8-28E1D4135514}" presName="conn2-1" presStyleLbl="parChTrans1D4" presStyleIdx="0" presStyleCnt="2"/>
      <dgm:spPr/>
    </dgm:pt>
    <dgm:pt modelId="{68030F72-7D47-1C43-B89D-6B5B51FCC539}" type="pres">
      <dgm:prSet presAssocID="{7397EA00-C18C-FB46-9AF8-28E1D4135514}" presName="connTx" presStyleLbl="parChTrans1D4" presStyleIdx="0" presStyleCnt="2"/>
      <dgm:spPr/>
    </dgm:pt>
    <dgm:pt modelId="{AD29817B-5AD8-A14E-B496-A2EFC081BBEF}" type="pres">
      <dgm:prSet presAssocID="{6BB843A8-3F88-8D47-82BC-F23A3DD42E45}" presName="root2" presStyleCnt="0"/>
      <dgm:spPr/>
    </dgm:pt>
    <dgm:pt modelId="{7BA0AA7F-E6B5-DB4E-A06B-75EF54BF7154}" type="pres">
      <dgm:prSet presAssocID="{6BB843A8-3F88-8D47-82BC-F23A3DD42E45}" presName="LevelTwoTextNode" presStyleLbl="node4" presStyleIdx="0" presStyleCnt="2">
        <dgm:presLayoutVars>
          <dgm:chPref val="3"/>
        </dgm:presLayoutVars>
      </dgm:prSet>
      <dgm:spPr/>
    </dgm:pt>
    <dgm:pt modelId="{3C95F265-8A28-F846-87B2-40C50F93844A}" type="pres">
      <dgm:prSet presAssocID="{6BB843A8-3F88-8D47-82BC-F23A3DD42E45}" presName="level3hierChild" presStyleCnt="0"/>
      <dgm:spPr/>
    </dgm:pt>
    <dgm:pt modelId="{31908B51-2FB9-AC46-9A5C-19A1455CD8CC}" type="pres">
      <dgm:prSet presAssocID="{DC74547E-7BDC-C849-BBB9-3B740CDA8392}" presName="conn2-1" presStyleLbl="parChTrans1D4" presStyleIdx="1" presStyleCnt="2"/>
      <dgm:spPr/>
    </dgm:pt>
    <dgm:pt modelId="{5E5A4EBA-331E-324E-97E1-252FDF9A02B7}" type="pres">
      <dgm:prSet presAssocID="{DC74547E-7BDC-C849-BBB9-3B740CDA8392}" presName="connTx" presStyleLbl="parChTrans1D4" presStyleIdx="1" presStyleCnt="2"/>
      <dgm:spPr/>
    </dgm:pt>
    <dgm:pt modelId="{32B7C730-FDE0-5245-BE32-EB8A8E1CDD11}" type="pres">
      <dgm:prSet presAssocID="{007AD660-DA28-3940-8EC3-49F076AD27A2}" presName="root2" presStyleCnt="0"/>
      <dgm:spPr/>
    </dgm:pt>
    <dgm:pt modelId="{4690FDF3-7039-D347-9FDC-247C0C9ACB26}" type="pres">
      <dgm:prSet presAssocID="{007AD660-DA28-3940-8EC3-49F076AD27A2}" presName="LevelTwoTextNode" presStyleLbl="node4" presStyleIdx="1" presStyleCnt="2">
        <dgm:presLayoutVars>
          <dgm:chPref val="3"/>
        </dgm:presLayoutVars>
      </dgm:prSet>
      <dgm:spPr/>
    </dgm:pt>
    <dgm:pt modelId="{0703369D-EB7A-8247-BA77-7113A53EF323}" type="pres">
      <dgm:prSet presAssocID="{007AD660-DA28-3940-8EC3-49F076AD27A2}" presName="level3hierChild" presStyleCnt="0"/>
      <dgm:spPr/>
    </dgm:pt>
    <dgm:pt modelId="{CE77D3A2-83BD-7E42-BFE8-D12F10C40083}" type="pres">
      <dgm:prSet presAssocID="{F2EB61F0-38C6-DF48-9533-D55CBE22E2A2}" presName="conn2-1" presStyleLbl="parChTrans1D3" presStyleIdx="1" presStyleCnt="3"/>
      <dgm:spPr/>
    </dgm:pt>
    <dgm:pt modelId="{BFC13F90-1B51-214C-A36D-8C974D9F4D24}" type="pres">
      <dgm:prSet presAssocID="{F2EB61F0-38C6-DF48-9533-D55CBE22E2A2}" presName="connTx" presStyleLbl="parChTrans1D3" presStyleIdx="1" presStyleCnt="3"/>
      <dgm:spPr/>
    </dgm:pt>
    <dgm:pt modelId="{D32D077D-D386-8148-8CEC-B44C0CDB99D9}" type="pres">
      <dgm:prSet presAssocID="{3EB5B0F0-DC9B-6B46-8672-27B4396E0ADC}" presName="root2" presStyleCnt="0"/>
      <dgm:spPr/>
    </dgm:pt>
    <dgm:pt modelId="{56AACB7E-92DE-A64C-8401-A6ECCFDE9140}" type="pres">
      <dgm:prSet presAssocID="{3EB5B0F0-DC9B-6B46-8672-27B4396E0ADC}" presName="LevelTwoTextNode" presStyleLbl="node3" presStyleIdx="1" presStyleCnt="3">
        <dgm:presLayoutVars>
          <dgm:chPref val="3"/>
        </dgm:presLayoutVars>
      </dgm:prSet>
      <dgm:spPr/>
    </dgm:pt>
    <dgm:pt modelId="{055A0B23-A0CB-2245-B45E-34E1D661F66C}" type="pres">
      <dgm:prSet presAssocID="{3EB5B0F0-DC9B-6B46-8672-27B4396E0ADC}" presName="level3hierChild" presStyleCnt="0"/>
      <dgm:spPr/>
    </dgm:pt>
    <dgm:pt modelId="{5F028F52-8D76-FB4C-B3D7-1E54B0CB0FA1}" type="pres">
      <dgm:prSet presAssocID="{788344F4-88CB-2F4E-AEE9-AE1ED284E0A3}" presName="conn2-1" presStyleLbl="parChTrans1D3" presStyleIdx="2" presStyleCnt="3"/>
      <dgm:spPr/>
    </dgm:pt>
    <dgm:pt modelId="{904DEB5E-4C08-624F-A184-2C2D94875D2D}" type="pres">
      <dgm:prSet presAssocID="{788344F4-88CB-2F4E-AEE9-AE1ED284E0A3}" presName="connTx" presStyleLbl="parChTrans1D3" presStyleIdx="2" presStyleCnt="3"/>
      <dgm:spPr/>
    </dgm:pt>
    <dgm:pt modelId="{C2A67FFA-4EC8-A64A-A348-8838771B7785}" type="pres">
      <dgm:prSet presAssocID="{3637957C-0476-4945-B790-284FF3074FCE}" presName="root2" presStyleCnt="0"/>
      <dgm:spPr/>
    </dgm:pt>
    <dgm:pt modelId="{51A607F6-60B8-174E-9A23-2031A6689230}" type="pres">
      <dgm:prSet presAssocID="{3637957C-0476-4945-B790-284FF3074FCE}" presName="LevelTwoTextNode" presStyleLbl="node3" presStyleIdx="2" presStyleCnt="3">
        <dgm:presLayoutVars>
          <dgm:chPref val="3"/>
        </dgm:presLayoutVars>
      </dgm:prSet>
      <dgm:spPr/>
    </dgm:pt>
    <dgm:pt modelId="{F947520A-AA2A-7342-93C6-986F0192176C}" type="pres">
      <dgm:prSet presAssocID="{3637957C-0476-4945-B790-284FF3074FCE}" presName="level3hierChild" presStyleCnt="0"/>
      <dgm:spPr/>
    </dgm:pt>
    <dgm:pt modelId="{8D225F8C-2487-454C-8ABC-2718008D43FB}" type="pres">
      <dgm:prSet presAssocID="{3222D38F-158D-A34C-9E93-616C34A483F7}" presName="conn2-1" presStyleLbl="parChTrans1D2" presStyleIdx="2" presStyleCnt="3"/>
      <dgm:spPr/>
    </dgm:pt>
    <dgm:pt modelId="{9C1D4763-4626-DD43-80BE-59A808159F3C}" type="pres">
      <dgm:prSet presAssocID="{3222D38F-158D-A34C-9E93-616C34A483F7}" presName="connTx" presStyleLbl="parChTrans1D2" presStyleIdx="2" presStyleCnt="3"/>
      <dgm:spPr/>
    </dgm:pt>
    <dgm:pt modelId="{AFC61FF5-D202-F848-873B-22797AA5869C}" type="pres">
      <dgm:prSet presAssocID="{584D55A2-19D9-954F-B830-20396AF466B1}" presName="root2" presStyleCnt="0"/>
      <dgm:spPr/>
    </dgm:pt>
    <dgm:pt modelId="{0DF1D9B3-BDDA-D74B-8AAA-4A986168FFE9}" type="pres">
      <dgm:prSet presAssocID="{584D55A2-19D9-954F-B830-20396AF466B1}" presName="LevelTwoTextNode" presStyleLbl="node2" presStyleIdx="2" presStyleCnt="3" custLinFactNeighborY="65018">
        <dgm:presLayoutVars>
          <dgm:chPref val="3"/>
        </dgm:presLayoutVars>
      </dgm:prSet>
      <dgm:spPr/>
    </dgm:pt>
    <dgm:pt modelId="{E28927B5-1E4B-AA48-9588-B691EB166341}" type="pres">
      <dgm:prSet presAssocID="{584D55A2-19D9-954F-B830-20396AF466B1}" presName="level3hierChild" presStyleCnt="0"/>
      <dgm:spPr/>
    </dgm:pt>
  </dgm:ptLst>
  <dgm:cxnLst>
    <dgm:cxn modelId="{3023A30C-55E0-7A45-8789-9CC3C3AF47F6}" type="presOf" srcId="{3222D38F-158D-A34C-9E93-616C34A483F7}" destId="{9C1D4763-4626-DD43-80BE-59A808159F3C}" srcOrd="1" destOrd="0" presId="urn:microsoft.com/office/officeart/2005/8/layout/hierarchy2"/>
    <dgm:cxn modelId="{1DE2D418-8A35-F343-B139-B5DE1641E85C}" type="presOf" srcId="{B77785AB-8ECE-A443-8F77-5D771499E18E}" destId="{540AF089-051A-0247-8394-970D3BE49EBC}" srcOrd="1" destOrd="0" presId="urn:microsoft.com/office/officeart/2005/8/layout/hierarchy2"/>
    <dgm:cxn modelId="{CF7A461A-2780-F143-8DB8-05115AACB537}" srcId="{242D20D5-C29C-1249-AAB9-2CDE3085647C}" destId="{3637957C-0476-4945-B790-284FF3074FCE}" srcOrd="2" destOrd="0" parTransId="{788344F4-88CB-2F4E-AEE9-AE1ED284E0A3}" sibTransId="{FCEFD744-4C04-5F46-86EC-58B869CF87C5}"/>
    <dgm:cxn modelId="{DAFD971F-7150-CC43-B16F-B6CBF7B42361}" type="presOf" srcId="{3637957C-0476-4945-B790-284FF3074FCE}" destId="{51A607F6-60B8-174E-9A23-2031A6689230}" srcOrd="0" destOrd="0" presId="urn:microsoft.com/office/officeart/2005/8/layout/hierarchy2"/>
    <dgm:cxn modelId="{C625BB2A-F148-0042-A5E0-E2CB3223CE94}" type="presOf" srcId="{788344F4-88CB-2F4E-AEE9-AE1ED284E0A3}" destId="{904DEB5E-4C08-624F-A184-2C2D94875D2D}" srcOrd="1" destOrd="0" presId="urn:microsoft.com/office/officeart/2005/8/layout/hierarchy2"/>
    <dgm:cxn modelId="{2F29D730-9EF0-D146-BDB6-039DB32966E2}" type="presOf" srcId="{DE0ED8BD-0E7D-8344-86FA-E7F25A06A80E}" destId="{C91C8DB8-DA29-234C-8ED6-AF1A83168739}" srcOrd="1" destOrd="0" presId="urn:microsoft.com/office/officeart/2005/8/layout/hierarchy2"/>
    <dgm:cxn modelId="{98303436-859B-B54C-ABEE-D742968BBC2C}" type="presOf" srcId="{DC74547E-7BDC-C849-BBB9-3B740CDA8392}" destId="{5E5A4EBA-331E-324E-97E1-252FDF9A02B7}" srcOrd="1" destOrd="0" presId="urn:microsoft.com/office/officeart/2005/8/layout/hierarchy2"/>
    <dgm:cxn modelId="{01809936-6C77-DB48-A934-B21E27017354}" type="presOf" srcId="{47737830-5A65-AE45-BF9F-339817FD2C0B}" destId="{5DAA81DF-AC66-AA4D-9479-44EB2284B7D0}" srcOrd="0" destOrd="0" presId="urn:microsoft.com/office/officeart/2005/8/layout/hierarchy2"/>
    <dgm:cxn modelId="{04478645-4511-844B-9933-2178519CC601}" type="presOf" srcId="{A3E353F6-0B0D-F740-B9B6-178AD88D6862}" destId="{CCB8F0B7-F89B-1445-9266-D9F9044F91FF}" srcOrd="0" destOrd="0" presId="urn:microsoft.com/office/officeart/2005/8/layout/hierarchy2"/>
    <dgm:cxn modelId="{F3C0144D-F271-6142-92FD-93D81DECD2A1}" type="presOf" srcId="{041B206A-5344-EF4B-9E75-646E14DF5320}" destId="{1255D8D1-A3EF-694B-B0C4-930CBE49A7F5}" srcOrd="0" destOrd="0" presId="urn:microsoft.com/office/officeart/2005/8/layout/hierarchy2"/>
    <dgm:cxn modelId="{757B0051-A9AD-4F47-9535-E4163D141E3A}" type="presOf" srcId="{3222D38F-158D-A34C-9E93-616C34A483F7}" destId="{8D225F8C-2487-454C-8ABC-2718008D43FB}" srcOrd="0" destOrd="0" presId="urn:microsoft.com/office/officeart/2005/8/layout/hierarchy2"/>
    <dgm:cxn modelId="{7A752254-D159-044A-88D9-9CE4682202BF}" type="presOf" srcId="{F34B46F1-C11F-2447-8484-63A9901B5A9C}" destId="{B334D82B-3045-294C-ACEA-4CA20EA846F4}" srcOrd="0" destOrd="0" presId="urn:microsoft.com/office/officeart/2005/8/layout/hierarchy2"/>
    <dgm:cxn modelId="{E493495F-5DFB-6D49-A1C9-85655DDCF978}" type="presOf" srcId="{F2EB61F0-38C6-DF48-9533-D55CBE22E2A2}" destId="{CE77D3A2-83BD-7E42-BFE8-D12F10C40083}" srcOrd="0" destOrd="0" presId="urn:microsoft.com/office/officeart/2005/8/layout/hierarchy2"/>
    <dgm:cxn modelId="{F8491C68-BC10-804F-B09E-D10D0ACD893D}" srcId="{041B206A-5344-EF4B-9E75-646E14DF5320}" destId="{584D55A2-19D9-954F-B830-20396AF466B1}" srcOrd="2" destOrd="0" parTransId="{3222D38F-158D-A34C-9E93-616C34A483F7}" sibTransId="{48A48FDD-9707-0E48-8635-C166CC4A5458}"/>
    <dgm:cxn modelId="{F5884473-A90B-C147-947D-40D5304558D1}" type="presOf" srcId="{242D20D5-C29C-1249-AAB9-2CDE3085647C}" destId="{258A3214-A03A-0747-90B7-BDD22A913ED4}" srcOrd="0" destOrd="0" presId="urn:microsoft.com/office/officeart/2005/8/layout/hierarchy2"/>
    <dgm:cxn modelId="{7BC86376-383F-FA47-A471-BD298CD762D4}" srcId="{041B206A-5344-EF4B-9E75-646E14DF5320}" destId="{F34B46F1-C11F-2447-8484-63A9901B5A9C}" srcOrd="0" destOrd="0" parTransId="{DE0ED8BD-0E7D-8344-86FA-E7F25A06A80E}" sibTransId="{CE4BED4C-C4BC-D54A-89CB-586960F92232}"/>
    <dgm:cxn modelId="{CE15B577-AC4D-FD4D-BE66-44E1FB63B534}" srcId="{242D20D5-C29C-1249-AAB9-2CDE3085647C}" destId="{226D3751-E07E-B84D-AC09-2C52D3C5F8D3}" srcOrd="0" destOrd="0" parTransId="{47737830-5A65-AE45-BF9F-339817FD2C0B}" sibTransId="{FE2BFE8C-5352-3842-B215-195C168AD67D}"/>
    <dgm:cxn modelId="{B472407A-93CD-A049-80AC-9407F9EBF18B}" srcId="{A3E353F6-0B0D-F740-B9B6-178AD88D6862}" destId="{041B206A-5344-EF4B-9E75-646E14DF5320}" srcOrd="0" destOrd="0" parTransId="{717CBC3F-32AF-B344-8514-59E4C7072ED4}" sibTransId="{3DE94356-9374-DB42-BBE1-D5A8E0F25D3B}"/>
    <dgm:cxn modelId="{92AD898C-2335-8A46-AE3B-FF54F8A3DE9F}" type="presOf" srcId="{788344F4-88CB-2F4E-AEE9-AE1ED284E0A3}" destId="{5F028F52-8D76-FB4C-B3D7-1E54B0CB0FA1}" srcOrd="0" destOrd="0" presId="urn:microsoft.com/office/officeart/2005/8/layout/hierarchy2"/>
    <dgm:cxn modelId="{BCD0D98D-14A4-824D-9794-685E68927337}" srcId="{226D3751-E07E-B84D-AC09-2C52D3C5F8D3}" destId="{007AD660-DA28-3940-8EC3-49F076AD27A2}" srcOrd="1" destOrd="0" parTransId="{DC74547E-7BDC-C849-BBB9-3B740CDA8392}" sibTransId="{3A70F53C-04B9-5F48-A512-E8989929681A}"/>
    <dgm:cxn modelId="{A263579D-7BB6-FB4D-AACC-22B9F1681186}" type="presOf" srcId="{6BB843A8-3F88-8D47-82BC-F23A3DD42E45}" destId="{7BA0AA7F-E6B5-DB4E-A06B-75EF54BF7154}" srcOrd="0" destOrd="0" presId="urn:microsoft.com/office/officeart/2005/8/layout/hierarchy2"/>
    <dgm:cxn modelId="{4AE13A9E-AB6C-3C47-AFB1-82F5397C75DB}" srcId="{242D20D5-C29C-1249-AAB9-2CDE3085647C}" destId="{3EB5B0F0-DC9B-6B46-8672-27B4396E0ADC}" srcOrd="1" destOrd="0" parTransId="{F2EB61F0-38C6-DF48-9533-D55CBE22E2A2}" sibTransId="{A413A60E-9636-ED43-8959-090D6F32D6DD}"/>
    <dgm:cxn modelId="{2FB968B9-500D-DF47-A296-04E868EEEB2F}" type="presOf" srcId="{F2EB61F0-38C6-DF48-9533-D55CBE22E2A2}" destId="{BFC13F90-1B51-214C-A36D-8C974D9F4D24}" srcOrd="1" destOrd="0" presId="urn:microsoft.com/office/officeart/2005/8/layout/hierarchy2"/>
    <dgm:cxn modelId="{06189BBD-08E8-5348-A660-780653EA5F32}" type="presOf" srcId="{B77785AB-8ECE-A443-8F77-5D771499E18E}" destId="{B25D7F8C-A427-5346-BFA2-DFCFAB2AF9E7}" srcOrd="0" destOrd="0" presId="urn:microsoft.com/office/officeart/2005/8/layout/hierarchy2"/>
    <dgm:cxn modelId="{D726CCC1-3E00-B64A-8165-BFE397B4A41C}" srcId="{041B206A-5344-EF4B-9E75-646E14DF5320}" destId="{242D20D5-C29C-1249-AAB9-2CDE3085647C}" srcOrd="1" destOrd="0" parTransId="{B77785AB-8ECE-A443-8F77-5D771499E18E}" sibTransId="{C7E0AD4A-1C39-824C-9914-4ED59D2AA5DF}"/>
    <dgm:cxn modelId="{FCED2FC2-1EC0-A343-8095-49FDF0228AA0}" type="presOf" srcId="{47737830-5A65-AE45-BF9F-339817FD2C0B}" destId="{647FECD0-9175-0A44-B034-CC29D1070EA5}" srcOrd="1" destOrd="0" presId="urn:microsoft.com/office/officeart/2005/8/layout/hierarchy2"/>
    <dgm:cxn modelId="{3E2910CE-66F4-1C44-B6C4-E300BE01EC47}" srcId="{226D3751-E07E-B84D-AC09-2C52D3C5F8D3}" destId="{6BB843A8-3F88-8D47-82BC-F23A3DD42E45}" srcOrd="0" destOrd="0" parTransId="{7397EA00-C18C-FB46-9AF8-28E1D4135514}" sibTransId="{30DD49F9-615E-1445-A50C-3B9E10EF0DB5}"/>
    <dgm:cxn modelId="{F6416BE8-E6CB-7742-929B-1467D2CFEC5F}" type="presOf" srcId="{7397EA00-C18C-FB46-9AF8-28E1D4135514}" destId="{68030F72-7D47-1C43-B89D-6B5B51FCC539}" srcOrd="1" destOrd="0" presId="urn:microsoft.com/office/officeart/2005/8/layout/hierarchy2"/>
    <dgm:cxn modelId="{323A30EC-90C1-F14E-B5E3-8B5387BE78DF}" type="presOf" srcId="{DE0ED8BD-0E7D-8344-86FA-E7F25A06A80E}" destId="{98F16164-9317-C44E-9B29-1B487C9A739E}" srcOrd="0" destOrd="0" presId="urn:microsoft.com/office/officeart/2005/8/layout/hierarchy2"/>
    <dgm:cxn modelId="{E14C61F2-29C4-F049-BB79-5296F1A2363F}" type="presOf" srcId="{226D3751-E07E-B84D-AC09-2C52D3C5F8D3}" destId="{6D37FF26-6A07-6547-A116-5F7EECC89483}" srcOrd="0" destOrd="0" presId="urn:microsoft.com/office/officeart/2005/8/layout/hierarchy2"/>
    <dgm:cxn modelId="{F17AB4F3-1597-E742-BE19-A62BAF596BD7}" type="presOf" srcId="{7397EA00-C18C-FB46-9AF8-28E1D4135514}" destId="{228C0E32-6AD2-C24E-97E9-88D6D474EA8F}" srcOrd="0" destOrd="0" presId="urn:microsoft.com/office/officeart/2005/8/layout/hierarchy2"/>
    <dgm:cxn modelId="{12E395F4-2C64-0E4E-BE35-31E752E0885E}" type="presOf" srcId="{584D55A2-19D9-954F-B830-20396AF466B1}" destId="{0DF1D9B3-BDDA-D74B-8AAA-4A986168FFE9}" srcOrd="0" destOrd="0" presId="urn:microsoft.com/office/officeart/2005/8/layout/hierarchy2"/>
    <dgm:cxn modelId="{0E47C3F6-7FA0-5148-B09D-A926221EC9D4}" type="presOf" srcId="{3EB5B0F0-DC9B-6B46-8672-27B4396E0ADC}" destId="{56AACB7E-92DE-A64C-8401-A6ECCFDE9140}" srcOrd="0" destOrd="0" presId="urn:microsoft.com/office/officeart/2005/8/layout/hierarchy2"/>
    <dgm:cxn modelId="{733D69F8-85EF-0248-9616-E955FFF29187}" type="presOf" srcId="{007AD660-DA28-3940-8EC3-49F076AD27A2}" destId="{4690FDF3-7039-D347-9FDC-247C0C9ACB26}" srcOrd="0" destOrd="0" presId="urn:microsoft.com/office/officeart/2005/8/layout/hierarchy2"/>
    <dgm:cxn modelId="{B35EEDFF-7705-A64F-8E71-F15AD23F50F9}" type="presOf" srcId="{DC74547E-7BDC-C849-BBB9-3B740CDA8392}" destId="{31908B51-2FB9-AC46-9A5C-19A1455CD8CC}" srcOrd="0" destOrd="0" presId="urn:microsoft.com/office/officeart/2005/8/layout/hierarchy2"/>
    <dgm:cxn modelId="{146D657D-BA14-0E43-938B-9FC454D06D5F}" type="presParOf" srcId="{CCB8F0B7-F89B-1445-9266-D9F9044F91FF}" destId="{DFA3BBDE-C4CE-6149-9575-856C342AB190}" srcOrd="0" destOrd="0" presId="urn:microsoft.com/office/officeart/2005/8/layout/hierarchy2"/>
    <dgm:cxn modelId="{B3DED650-EBAB-CB40-A21E-3937AED67A85}" type="presParOf" srcId="{DFA3BBDE-C4CE-6149-9575-856C342AB190}" destId="{1255D8D1-A3EF-694B-B0C4-930CBE49A7F5}" srcOrd="0" destOrd="0" presId="urn:microsoft.com/office/officeart/2005/8/layout/hierarchy2"/>
    <dgm:cxn modelId="{A2BBA78E-0092-E14E-9D78-88E1E9DFCBC9}" type="presParOf" srcId="{DFA3BBDE-C4CE-6149-9575-856C342AB190}" destId="{AE92B7FB-043F-884D-9E92-5ADCF0BCEFEA}" srcOrd="1" destOrd="0" presId="urn:microsoft.com/office/officeart/2005/8/layout/hierarchy2"/>
    <dgm:cxn modelId="{9DE98B44-F23B-B546-988C-104F021B8090}" type="presParOf" srcId="{AE92B7FB-043F-884D-9E92-5ADCF0BCEFEA}" destId="{98F16164-9317-C44E-9B29-1B487C9A739E}" srcOrd="0" destOrd="0" presId="urn:microsoft.com/office/officeart/2005/8/layout/hierarchy2"/>
    <dgm:cxn modelId="{1AD0EB04-FA04-1A4B-85DE-389AD2A5C051}" type="presParOf" srcId="{98F16164-9317-C44E-9B29-1B487C9A739E}" destId="{C91C8DB8-DA29-234C-8ED6-AF1A83168739}" srcOrd="0" destOrd="0" presId="urn:microsoft.com/office/officeart/2005/8/layout/hierarchy2"/>
    <dgm:cxn modelId="{BB6239FB-512D-C746-82E1-3B26934FF99A}" type="presParOf" srcId="{AE92B7FB-043F-884D-9E92-5ADCF0BCEFEA}" destId="{273CD27D-6EE8-924E-A55B-DCBB79F04F3A}" srcOrd="1" destOrd="0" presId="urn:microsoft.com/office/officeart/2005/8/layout/hierarchy2"/>
    <dgm:cxn modelId="{AADC09E4-729C-3D4F-9E2C-32AC94704ED0}" type="presParOf" srcId="{273CD27D-6EE8-924E-A55B-DCBB79F04F3A}" destId="{B334D82B-3045-294C-ACEA-4CA20EA846F4}" srcOrd="0" destOrd="0" presId="urn:microsoft.com/office/officeart/2005/8/layout/hierarchy2"/>
    <dgm:cxn modelId="{FC212D30-C174-8148-8368-AEACBD4780AC}" type="presParOf" srcId="{273CD27D-6EE8-924E-A55B-DCBB79F04F3A}" destId="{A00CBA64-2F63-6B43-95E2-ED1229E78645}" srcOrd="1" destOrd="0" presId="urn:microsoft.com/office/officeart/2005/8/layout/hierarchy2"/>
    <dgm:cxn modelId="{D5B37029-0203-9F4E-A4A3-36323CE0D419}" type="presParOf" srcId="{AE92B7FB-043F-884D-9E92-5ADCF0BCEFEA}" destId="{B25D7F8C-A427-5346-BFA2-DFCFAB2AF9E7}" srcOrd="2" destOrd="0" presId="urn:microsoft.com/office/officeart/2005/8/layout/hierarchy2"/>
    <dgm:cxn modelId="{56D1CA94-0EE7-4646-9ED9-3722CFB7D062}" type="presParOf" srcId="{B25D7F8C-A427-5346-BFA2-DFCFAB2AF9E7}" destId="{540AF089-051A-0247-8394-970D3BE49EBC}" srcOrd="0" destOrd="0" presId="urn:microsoft.com/office/officeart/2005/8/layout/hierarchy2"/>
    <dgm:cxn modelId="{379E8CA8-9823-AC4D-97CB-A0556560BC6C}" type="presParOf" srcId="{AE92B7FB-043F-884D-9E92-5ADCF0BCEFEA}" destId="{BDC2FB6D-BC31-2D42-9F94-1F635DE16609}" srcOrd="3" destOrd="0" presId="urn:microsoft.com/office/officeart/2005/8/layout/hierarchy2"/>
    <dgm:cxn modelId="{D77FC129-8A1F-4146-B9C0-AB8D9A10D487}" type="presParOf" srcId="{BDC2FB6D-BC31-2D42-9F94-1F635DE16609}" destId="{258A3214-A03A-0747-90B7-BDD22A913ED4}" srcOrd="0" destOrd="0" presId="urn:microsoft.com/office/officeart/2005/8/layout/hierarchy2"/>
    <dgm:cxn modelId="{A15D4F15-9C40-1A49-A615-3804907D15AE}" type="presParOf" srcId="{BDC2FB6D-BC31-2D42-9F94-1F635DE16609}" destId="{636EC724-20E9-014B-B207-77C2A187FB2A}" srcOrd="1" destOrd="0" presId="urn:microsoft.com/office/officeart/2005/8/layout/hierarchy2"/>
    <dgm:cxn modelId="{D63CE44C-954B-4043-B3AC-864C38AED1D0}" type="presParOf" srcId="{636EC724-20E9-014B-B207-77C2A187FB2A}" destId="{5DAA81DF-AC66-AA4D-9479-44EB2284B7D0}" srcOrd="0" destOrd="0" presId="urn:microsoft.com/office/officeart/2005/8/layout/hierarchy2"/>
    <dgm:cxn modelId="{79BAA4EC-F14B-8D44-8E62-32FBB6F3C6AC}" type="presParOf" srcId="{5DAA81DF-AC66-AA4D-9479-44EB2284B7D0}" destId="{647FECD0-9175-0A44-B034-CC29D1070EA5}" srcOrd="0" destOrd="0" presId="urn:microsoft.com/office/officeart/2005/8/layout/hierarchy2"/>
    <dgm:cxn modelId="{7A3C0221-C902-094C-80BE-118A4B817AA5}" type="presParOf" srcId="{636EC724-20E9-014B-B207-77C2A187FB2A}" destId="{BC1898E3-E005-6547-BCFB-AE434A40965B}" srcOrd="1" destOrd="0" presId="urn:microsoft.com/office/officeart/2005/8/layout/hierarchy2"/>
    <dgm:cxn modelId="{05A574FD-86AB-9145-85CE-6A66B6900CBA}" type="presParOf" srcId="{BC1898E3-E005-6547-BCFB-AE434A40965B}" destId="{6D37FF26-6A07-6547-A116-5F7EECC89483}" srcOrd="0" destOrd="0" presId="urn:microsoft.com/office/officeart/2005/8/layout/hierarchy2"/>
    <dgm:cxn modelId="{1B3D95B9-05D7-4F44-9D04-3A2CB0A8D800}" type="presParOf" srcId="{BC1898E3-E005-6547-BCFB-AE434A40965B}" destId="{53AB605E-D23E-F445-A03B-050DB19755F8}" srcOrd="1" destOrd="0" presId="urn:microsoft.com/office/officeart/2005/8/layout/hierarchy2"/>
    <dgm:cxn modelId="{DCFF56F4-D6C2-1440-A240-DD52F0282941}" type="presParOf" srcId="{53AB605E-D23E-F445-A03B-050DB19755F8}" destId="{228C0E32-6AD2-C24E-97E9-88D6D474EA8F}" srcOrd="0" destOrd="0" presId="urn:microsoft.com/office/officeart/2005/8/layout/hierarchy2"/>
    <dgm:cxn modelId="{41624B1F-54CF-A243-8219-26FB4A196E77}" type="presParOf" srcId="{228C0E32-6AD2-C24E-97E9-88D6D474EA8F}" destId="{68030F72-7D47-1C43-B89D-6B5B51FCC539}" srcOrd="0" destOrd="0" presId="urn:microsoft.com/office/officeart/2005/8/layout/hierarchy2"/>
    <dgm:cxn modelId="{F9E8520B-18CC-0C48-B0B0-6D01C890CCFC}" type="presParOf" srcId="{53AB605E-D23E-F445-A03B-050DB19755F8}" destId="{AD29817B-5AD8-A14E-B496-A2EFC081BBEF}" srcOrd="1" destOrd="0" presId="urn:microsoft.com/office/officeart/2005/8/layout/hierarchy2"/>
    <dgm:cxn modelId="{2A3A2469-F6BC-224B-8935-938B6481D098}" type="presParOf" srcId="{AD29817B-5AD8-A14E-B496-A2EFC081BBEF}" destId="{7BA0AA7F-E6B5-DB4E-A06B-75EF54BF7154}" srcOrd="0" destOrd="0" presId="urn:microsoft.com/office/officeart/2005/8/layout/hierarchy2"/>
    <dgm:cxn modelId="{C0BA7C3D-ECB0-844F-A0DC-6DC2B7CD4178}" type="presParOf" srcId="{AD29817B-5AD8-A14E-B496-A2EFC081BBEF}" destId="{3C95F265-8A28-F846-87B2-40C50F93844A}" srcOrd="1" destOrd="0" presId="urn:microsoft.com/office/officeart/2005/8/layout/hierarchy2"/>
    <dgm:cxn modelId="{BBC53961-CFA2-DF4F-9B80-F4BD2F4AAFD4}" type="presParOf" srcId="{53AB605E-D23E-F445-A03B-050DB19755F8}" destId="{31908B51-2FB9-AC46-9A5C-19A1455CD8CC}" srcOrd="2" destOrd="0" presId="urn:microsoft.com/office/officeart/2005/8/layout/hierarchy2"/>
    <dgm:cxn modelId="{CAC654CD-B4D2-A748-BE11-62BCD521D6C4}" type="presParOf" srcId="{31908B51-2FB9-AC46-9A5C-19A1455CD8CC}" destId="{5E5A4EBA-331E-324E-97E1-252FDF9A02B7}" srcOrd="0" destOrd="0" presId="urn:microsoft.com/office/officeart/2005/8/layout/hierarchy2"/>
    <dgm:cxn modelId="{91BC3596-E36A-9C47-9A6F-EA1FDBFAA5D4}" type="presParOf" srcId="{53AB605E-D23E-F445-A03B-050DB19755F8}" destId="{32B7C730-FDE0-5245-BE32-EB8A8E1CDD11}" srcOrd="3" destOrd="0" presId="urn:microsoft.com/office/officeart/2005/8/layout/hierarchy2"/>
    <dgm:cxn modelId="{EF71154F-CAED-6C45-886E-3FAF4DA67B22}" type="presParOf" srcId="{32B7C730-FDE0-5245-BE32-EB8A8E1CDD11}" destId="{4690FDF3-7039-D347-9FDC-247C0C9ACB26}" srcOrd="0" destOrd="0" presId="urn:microsoft.com/office/officeart/2005/8/layout/hierarchy2"/>
    <dgm:cxn modelId="{DF599D7E-D7E2-1E40-A37B-7498056E02DC}" type="presParOf" srcId="{32B7C730-FDE0-5245-BE32-EB8A8E1CDD11}" destId="{0703369D-EB7A-8247-BA77-7113A53EF323}" srcOrd="1" destOrd="0" presId="urn:microsoft.com/office/officeart/2005/8/layout/hierarchy2"/>
    <dgm:cxn modelId="{AB5F1CBF-1605-184C-93C1-E48CC76A94E7}" type="presParOf" srcId="{636EC724-20E9-014B-B207-77C2A187FB2A}" destId="{CE77D3A2-83BD-7E42-BFE8-D12F10C40083}" srcOrd="2" destOrd="0" presId="urn:microsoft.com/office/officeart/2005/8/layout/hierarchy2"/>
    <dgm:cxn modelId="{ECE58FD5-B6C9-9D4B-939C-F5E995D54ECA}" type="presParOf" srcId="{CE77D3A2-83BD-7E42-BFE8-D12F10C40083}" destId="{BFC13F90-1B51-214C-A36D-8C974D9F4D24}" srcOrd="0" destOrd="0" presId="urn:microsoft.com/office/officeart/2005/8/layout/hierarchy2"/>
    <dgm:cxn modelId="{1D52F517-4E25-DD43-9214-E3342AF1EEC2}" type="presParOf" srcId="{636EC724-20E9-014B-B207-77C2A187FB2A}" destId="{D32D077D-D386-8148-8CEC-B44C0CDB99D9}" srcOrd="3" destOrd="0" presId="urn:microsoft.com/office/officeart/2005/8/layout/hierarchy2"/>
    <dgm:cxn modelId="{FA2F5AD5-3181-234B-AF06-C4BF6FDD3E08}" type="presParOf" srcId="{D32D077D-D386-8148-8CEC-B44C0CDB99D9}" destId="{56AACB7E-92DE-A64C-8401-A6ECCFDE9140}" srcOrd="0" destOrd="0" presId="urn:microsoft.com/office/officeart/2005/8/layout/hierarchy2"/>
    <dgm:cxn modelId="{01E34678-9D14-A541-ABE2-EC26B77BFED3}" type="presParOf" srcId="{D32D077D-D386-8148-8CEC-B44C0CDB99D9}" destId="{055A0B23-A0CB-2245-B45E-34E1D661F66C}" srcOrd="1" destOrd="0" presId="urn:microsoft.com/office/officeart/2005/8/layout/hierarchy2"/>
    <dgm:cxn modelId="{D8F98602-9DF9-D648-AF8A-1ADCD05068CE}" type="presParOf" srcId="{636EC724-20E9-014B-B207-77C2A187FB2A}" destId="{5F028F52-8D76-FB4C-B3D7-1E54B0CB0FA1}" srcOrd="4" destOrd="0" presId="urn:microsoft.com/office/officeart/2005/8/layout/hierarchy2"/>
    <dgm:cxn modelId="{93FD2B99-A423-824B-868B-732E71D3A540}" type="presParOf" srcId="{5F028F52-8D76-FB4C-B3D7-1E54B0CB0FA1}" destId="{904DEB5E-4C08-624F-A184-2C2D94875D2D}" srcOrd="0" destOrd="0" presId="urn:microsoft.com/office/officeart/2005/8/layout/hierarchy2"/>
    <dgm:cxn modelId="{908B053C-D1A0-FB49-9527-B6DDAB5424C1}" type="presParOf" srcId="{636EC724-20E9-014B-B207-77C2A187FB2A}" destId="{C2A67FFA-4EC8-A64A-A348-8838771B7785}" srcOrd="5" destOrd="0" presId="urn:microsoft.com/office/officeart/2005/8/layout/hierarchy2"/>
    <dgm:cxn modelId="{29D8018E-5399-FA48-B706-94288E73A901}" type="presParOf" srcId="{C2A67FFA-4EC8-A64A-A348-8838771B7785}" destId="{51A607F6-60B8-174E-9A23-2031A6689230}" srcOrd="0" destOrd="0" presId="urn:microsoft.com/office/officeart/2005/8/layout/hierarchy2"/>
    <dgm:cxn modelId="{79B12C80-ED32-524D-9958-7DAFEA06FEB3}" type="presParOf" srcId="{C2A67FFA-4EC8-A64A-A348-8838771B7785}" destId="{F947520A-AA2A-7342-93C6-986F0192176C}" srcOrd="1" destOrd="0" presId="urn:microsoft.com/office/officeart/2005/8/layout/hierarchy2"/>
    <dgm:cxn modelId="{0A8D5CC2-1677-1D44-B3D9-B5E8BDEDE1EC}" type="presParOf" srcId="{AE92B7FB-043F-884D-9E92-5ADCF0BCEFEA}" destId="{8D225F8C-2487-454C-8ABC-2718008D43FB}" srcOrd="4" destOrd="0" presId="urn:microsoft.com/office/officeart/2005/8/layout/hierarchy2"/>
    <dgm:cxn modelId="{D2207F8B-DAAC-0543-A37E-1110C16434D5}" type="presParOf" srcId="{8D225F8C-2487-454C-8ABC-2718008D43FB}" destId="{9C1D4763-4626-DD43-80BE-59A808159F3C}" srcOrd="0" destOrd="0" presId="urn:microsoft.com/office/officeart/2005/8/layout/hierarchy2"/>
    <dgm:cxn modelId="{F07EAC86-FB1E-4740-B600-588E73D2D17A}" type="presParOf" srcId="{AE92B7FB-043F-884D-9E92-5ADCF0BCEFEA}" destId="{AFC61FF5-D202-F848-873B-22797AA5869C}" srcOrd="5" destOrd="0" presId="urn:microsoft.com/office/officeart/2005/8/layout/hierarchy2"/>
    <dgm:cxn modelId="{B6819BBB-21A2-4B49-91A6-CF591408433B}" type="presParOf" srcId="{AFC61FF5-D202-F848-873B-22797AA5869C}" destId="{0DF1D9B3-BDDA-D74B-8AAA-4A986168FFE9}" srcOrd="0" destOrd="0" presId="urn:microsoft.com/office/officeart/2005/8/layout/hierarchy2"/>
    <dgm:cxn modelId="{798E6ACF-1BFE-874F-B52D-F0D7C2876163}" type="presParOf" srcId="{AFC61FF5-D202-F848-873B-22797AA5869C}" destId="{E28927B5-1E4B-AA48-9588-B691EB16634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5D8D1-A3EF-694B-B0C4-930CBE49A7F5}">
      <dsp:nvSpPr>
        <dsp:cNvPr id="0" name=""/>
        <dsp:cNvSpPr/>
      </dsp:nvSpPr>
      <dsp:spPr>
        <a:xfrm>
          <a:off x="1585" y="2954639"/>
          <a:ext cx="2181317" cy="1090658"/>
        </a:xfrm>
        <a:prstGeom prst="roundRect">
          <a:avLst>
            <a:gd name="adj" fmla="val 10000"/>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Governmental Financial Reporting</a:t>
          </a:r>
        </a:p>
      </dsp:txBody>
      <dsp:txXfrm>
        <a:off x="33529" y="2986583"/>
        <a:ext cx="2117429" cy="1026770"/>
      </dsp:txXfrm>
    </dsp:sp>
    <dsp:sp modelId="{98F16164-9317-C44E-9B29-1B487C9A739E}">
      <dsp:nvSpPr>
        <dsp:cNvPr id="0" name=""/>
        <dsp:cNvSpPr/>
      </dsp:nvSpPr>
      <dsp:spPr>
        <a:xfrm rot="17526101">
          <a:off x="1490603" y="2456221"/>
          <a:ext cx="2219804" cy="30805"/>
        </a:xfrm>
        <a:custGeom>
          <a:avLst/>
          <a:gdLst/>
          <a:ahLst/>
          <a:cxnLst/>
          <a:rect l="0" t="0" r="0" b="0"/>
          <a:pathLst>
            <a:path>
              <a:moveTo>
                <a:pt x="0" y="15402"/>
              </a:moveTo>
              <a:lnTo>
                <a:pt x="2219804" y="15402"/>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latin typeface="Candara" panose="020E0502030303020204" pitchFamily="34" charset="0"/>
          </a:endParaRPr>
        </a:p>
      </dsp:txBody>
      <dsp:txXfrm>
        <a:off x="2545010" y="2416129"/>
        <a:ext cx="110990" cy="110990"/>
      </dsp:txXfrm>
    </dsp:sp>
    <dsp:sp modelId="{B334D82B-3045-294C-ACEA-4CA20EA846F4}">
      <dsp:nvSpPr>
        <dsp:cNvPr id="0" name=""/>
        <dsp:cNvSpPr/>
      </dsp:nvSpPr>
      <dsp:spPr>
        <a:xfrm>
          <a:off x="3018108" y="897951"/>
          <a:ext cx="2181317" cy="1090658"/>
        </a:xfrm>
        <a:prstGeom prst="roundRect">
          <a:avLst>
            <a:gd name="adj" fmla="val 10000"/>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Management’s Discussion &amp; Analysis (MD&amp;A)</a:t>
          </a:r>
        </a:p>
      </dsp:txBody>
      <dsp:txXfrm>
        <a:off x="3050052" y="929895"/>
        <a:ext cx="2117429" cy="1026770"/>
      </dsp:txXfrm>
    </dsp:sp>
    <dsp:sp modelId="{B25D7F8C-A427-5346-BFA2-DFCFAB2AF9E7}">
      <dsp:nvSpPr>
        <dsp:cNvPr id="0" name=""/>
        <dsp:cNvSpPr/>
      </dsp:nvSpPr>
      <dsp:spPr>
        <a:xfrm>
          <a:off x="2182903" y="3484566"/>
          <a:ext cx="872527" cy="30805"/>
        </a:xfrm>
        <a:custGeom>
          <a:avLst/>
          <a:gdLst/>
          <a:ahLst/>
          <a:cxnLst/>
          <a:rect l="0" t="0" r="0" b="0"/>
          <a:pathLst>
            <a:path>
              <a:moveTo>
                <a:pt x="0" y="15402"/>
              </a:moveTo>
              <a:lnTo>
                <a:pt x="872527" y="15402"/>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2597353" y="3478155"/>
        <a:ext cx="43626" cy="43626"/>
      </dsp:txXfrm>
    </dsp:sp>
    <dsp:sp modelId="{258A3214-A03A-0747-90B7-BDD22A913ED4}">
      <dsp:nvSpPr>
        <dsp:cNvPr id="0" name=""/>
        <dsp:cNvSpPr/>
      </dsp:nvSpPr>
      <dsp:spPr>
        <a:xfrm>
          <a:off x="3055430" y="2954639"/>
          <a:ext cx="2181317" cy="1090658"/>
        </a:xfrm>
        <a:prstGeom prst="roundRect">
          <a:avLst>
            <a:gd name="adj" fmla="val 10000"/>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Basic Financial Statements (BFS)</a:t>
          </a:r>
        </a:p>
      </dsp:txBody>
      <dsp:txXfrm>
        <a:off x="3087374" y="2986583"/>
        <a:ext cx="2117429" cy="1026770"/>
      </dsp:txXfrm>
    </dsp:sp>
    <dsp:sp modelId="{5DAA81DF-AC66-AA4D-9479-44EB2284B7D0}">
      <dsp:nvSpPr>
        <dsp:cNvPr id="0" name=""/>
        <dsp:cNvSpPr/>
      </dsp:nvSpPr>
      <dsp:spPr>
        <a:xfrm rot="18289469">
          <a:off x="4909063" y="2857437"/>
          <a:ext cx="1527896" cy="30805"/>
        </a:xfrm>
        <a:custGeom>
          <a:avLst/>
          <a:gdLst/>
          <a:ahLst/>
          <a:cxnLst/>
          <a:rect l="0" t="0" r="0" b="0"/>
          <a:pathLst>
            <a:path>
              <a:moveTo>
                <a:pt x="0" y="15402"/>
              </a:moveTo>
              <a:lnTo>
                <a:pt x="1527896" y="15402"/>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5634814" y="2834642"/>
        <a:ext cx="76394" cy="76394"/>
      </dsp:txXfrm>
    </dsp:sp>
    <dsp:sp modelId="{6D37FF26-6A07-6547-A116-5F7EECC89483}">
      <dsp:nvSpPr>
        <dsp:cNvPr id="0" name=""/>
        <dsp:cNvSpPr/>
      </dsp:nvSpPr>
      <dsp:spPr>
        <a:xfrm>
          <a:off x="6109275" y="1700381"/>
          <a:ext cx="2181317" cy="1090658"/>
        </a:xfrm>
        <a:prstGeom prst="roundRect">
          <a:avLst>
            <a:gd name="adj" fmla="val 10000"/>
          </a:avLst>
        </a:prstGeom>
        <a:gradFill rotWithShape="0">
          <a:gsLst>
            <a:gs pos="0">
              <a:schemeClr val="accent3">
                <a:tint val="80000"/>
                <a:hueOff val="0"/>
                <a:satOff val="0"/>
                <a:lumOff val="0"/>
                <a:alphaOff val="0"/>
                <a:lumMod val="110000"/>
                <a:satMod val="105000"/>
                <a:tint val="67000"/>
              </a:schemeClr>
            </a:gs>
            <a:gs pos="50000">
              <a:schemeClr val="accent3">
                <a:tint val="80000"/>
                <a:hueOff val="0"/>
                <a:satOff val="0"/>
                <a:lumOff val="0"/>
                <a:alphaOff val="0"/>
                <a:lumMod val="105000"/>
                <a:satMod val="103000"/>
                <a:tint val="73000"/>
              </a:schemeClr>
            </a:gs>
            <a:gs pos="100000">
              <a:schemeClr val="accent3">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Government-Wide Financial Statements</a:t>
          </a:r>
        </a:p>
      </dsp:txBody>
      <dsp:txXfrm>
        <a:off x="6141219" y="1732325"/>
        <a:ext cx="2117429" cy="1026770"/>
      </dsp:txXfrm>
    </dsp:sp>
    <dsp:sp modelId="{228C0E32-6AD2-C24E-97E9-88D6D474EA8F}">
      <dsp:nvSpPr>
        <dsp:cNvPr id="0" name=""/>
        <dsp:cNvSpPr/>
      </dsp:nvSpPr>
      <dsp:spPr>
        <a:xfrm rot="19457599">
          <a:off x="8189596" y="1916743"/>
          <a:ext cx="1074520" cy="30805"/>
        </a:xfrm>
        <a:custGeom>
          <a:avLst/>
          <a:gdLst/>
          <a:ahLst/>
          <a:cxnLst/>
          <a:rect l="0" t="0" r="0" b="0"/>
          <a:pathLst>
            <a:path>
              <a:moveTo>
                <a:pt x="0" y="15402"/>
              </a:moveTo>
              <a:lnTo>
                <a:pt x="1074520" y="15402"/>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8699994" y="1905283"/>
        <a:ext cx="53726" cy="53726"/>
      </dsp:txXfrm>
    </dsp:sp>
    <dsp:sp modelId="{7BA0AA7F-E6B5-DB4E-A06B-75EF54BF7154}">
      <dsp:nvSpPr>
        <dsp:cNvPr id="0" name=""/>
        <dsp:cNvSpPr/>
      </dsp:nvSpPr>
      <dsp:spPr>
        <a:xfrm>
          <a:off x="9163120" y="1073252"/>
          <a:ext cx="2181317" cy="1090658"/>
        </a:xfrm>
        <a:prstGeom prst="roundRect">
          <a:avLst>
            <a:gd name="adj" fmla="val 10000"/>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Statement of Net Position</a:t>
          </a:r>
        </a:p>
      </dsp:txBody>
      <dsp:txXfrm>
        <a:off x="9195064" y="1105196"/>
        <a:ext cx="2117429" cy="1026770"/>
      </dsp:txXfrm>
    </dsp:sp>
    <dsp:sp modelId="{31908B51-2FB9-AC46-9A5C-19A1455CD8CC}">
      <dsp:nvSpPr>
        <dsp:cNvPr id="0" name=""/>
        <dsp:cNvSpPr/>
      </dsp:nvSpPr>
      <dsp:spPr>
        <a:xfrm rot="2142401">
          <a:off x="8189596" y="2543872"/>
          <a:ext cx="1074520" cy="30805"/>
        </a:xfrm>
        <a:custGeom>
          <a:avLst/>
          <a:gdLst/>
          <a:ahLst/>
          <a:cxnLst/>
          <a:rect l="0" t="0" r="0" b="0"/>
          <a:pathLst>
            <a:path>
              <a:moveTo>
                <a:pt x="0" y="15402"/>
              </a:moveTo>
              <a:lnTo>
                <a:pt x="1074520" y="15402"/>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8699994" y="2532412"/>
        <a:ext cx="53726" cy="53726"/>
      </dsp:txXfrm>
    </dsp:sp>
    <dsp:sp modelId="{4690FDF3-7039-D347-9FDC-247C0C9ACB26}">
      <dsp:nvSpPr>
        <dsp:cNvPr id="0" name=""/>
        <dsp:cNvSpPr/>
      </dsp:nvSpPr>
      <dsp:spPr>
        <a:xfrm>
          <a:off x="9163120" y="2327510"/>
          <a:ext cx="2181317" cy="1090658"/>
        </a:xfrm>
        <a:prstGeom prst="roundRect">
          <a:avLst>
            <a:gd name="adj" fmla="val 10000"/>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Statement of Activities</a:t>
          </a:r>
        </a:p>
      </dsp:txBody>
      <dsp:txXfrm>
        <a:off x="9195064" y="2359454"/>
        <a:ext cx="2117429" cy="1026770"/>
      </dsp:txXfrm>
    </dsp:sp>
    <dsp:sp modelId="{CE77D3A2-83BD-7E42-BFE8-D12F10C40083}">
      <dsp:nvSpPr>
        <dsp:cNvPr id="0" name=""/>
        <dsp:cNvSpPr/>
      </dsp:nvSpPr>
      <dsp:spPr>
        <a:xfrm>
          <a:off x="5236748" y="3484566"/>
          <a:ext cx="872527" cy="30805"/>
        </a:xfrm>
        <a:custGeom>
          <a:avLst/>
          <a:gdLst/>
          <a:ahLst/>
          <a:cxnLst/>
          <a:rect l="0" t="0" r="0" b="0"/>
          <a:pathLst>
            <a:path>
              <a:moveTo>
                <a:pt x="0" y="15402"/>
              </a:moveTo>
              <a:lnTo>
                <a:pt x="872527" y="15402"/>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5651198" y="3478155"/>
        <a:ext cx="43626" cy="43626"/>
      </dsp:txXfrm>
    </dsp:sp>
    <dsp:sp modelId="{56AACB7E-92DE-A64C-8401-A6ECCFDE9140}">
      <dsp:nvSpPr>
        <dsp:cNvPr id="0" name=""/>
        <dsp:cNvSpPr/>
      </dsp:nvSpPr>
      <dsp:spPr>
        <a:xfrm>
          <a:off x="6109275" y="2954639"/>
          <a:ext cx="2181317" cy="1090658"/>
        </a:xfrm>
        <a:prstGeom prst="roundRect">
          <a:avLst>
            <a:gd name="adj" fmla="val 10000"/>
          </a:avLst>
        </a:prstGeom>
        <a:gradFill rotWithShape="0">
          <a:gsLst>
            <a:gs pos="0">
              <a:schemeClr val="accent3">
                <a:tint val="80000"/>
                <a:hueOff val="0"/>
                <a:satOff val="0"/>
                <a:lumOff val="0"/>
                <a:alphaOff val="0"/>
                <a:lumMod val="110000"/>
                <a:satMod val="105000"/>
                <a:tint val="67000"/>
              </a:schemeClr>
            </a:gs>
            <a:gs pos="50000">
              <a:schemeClr val="accent3">
                <a:tint val="80000"/>
                <a:hueOff val="0"/>
                <a:satOff val="0"/>
                <a:lumOff val="0"/>
                <a:alphaOff val="0"/>
                <a:lumMod val="105000"/>
                <a:satMod val="103000"/>
                <a:tint val="73000"/>
              </a:schemeClr>
            </a:gs>
            <a:gs pos="100000">
              <a:schemeClr val="accent3">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Fund Financial Statements</a:t>
          </a:r>
        </a:p>
      </dsp:txBody>
      <dsp:txXfrm>
        <a:off x="6141219" y="2986583"/>
        <a:ext cx="2117429" cy="1026770"/>
      </dsp:txXfrm>
    </dsp:sp>
    <dsp:sp modelId="{5F028F52-8D76-FB4C-B3D7-1E54B0CB0FA1}">
      <dsp:nvSpPr>
        <dsp:cNvPr id="0" name=""/>
        <dsp:cNvSpPr/>
      </dsp:nvSpPr>
      <dsp:spPr>
        <a:xfrm rot="3310531">
          <a:off x="4909063" y="4111695"/>
          <a:ext cx="1527896" cy="30805"/>
        </a:xfrm>
        <a:custGeom>
          <a:avLst/>
          <a:gdLst/>
          <a:ahLst/>
          <a:cxnLst/>
          <a:rect l="0" t="0" r="0" b="0"/>
          <a:pathLst>
            <a:path>
              <a:moveTo>
                <a:pt x="0" y="15402"/>
              </a:moveTo>
              <a:lnTo>
                <a:pt x="1527896" y="15402"/>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5634814" y="4088900"/>
        <a:ext cx="76394" cy="76394"/>
      </dsp:txXfrm>
    </dsp:sp>
    <dsp:sp modelId="{51A607F6-60B8-174E-9A23-2031A6689230}">
      <dsp:nvSpPr>
        <dsp:cNvPr id="0" name=""/>
        <dsp:cNvSpPr/>
      </dsp:nvSpPr>
      <dsp:spPr>
        <a:xfrm>
          <a:off x="6109275" y="4208897"/>
          <a:ext cx="2181317" cy="1090658"/>
        </a:xfrm>
        <a:prstGeom prst="roundRect">
          <a:avLst>
            <a:gd name="adj" fmla="val 10000"/>
          </a:avLst>
        </a:prstGeom>
        <a:gradFill rotWithShape="0">
          <a:gsLst>
            <a:gs pos="0">
              <a:schemeClr val="accent3">
                <a:tint val="80000"/>
                <a:hueOff val="0"/>
                <a:satOff val="0"/>
                <a:lumOff val="0"/>
                <a:alphaOff val="0"/>
                <a:lumMod val="110000"/>
                <a:satMod val="105000"/>
                <a:tint val="67000"/>
              </a:schemeClr>
            </a:gs>
            <a:gs pos="50000">
              <a:schemeClr val="accent3">
                <a:tint val="80000"/>
                <a:hueOff val="0"/>
                <a:satOff val="0"/>
                <a:lumOff val="0"/>
                <a:alphaOff val="0"/>
                <a:lumMod val="105000"/>
                <a:satMod val="103000"/>
                <a:tint val="73000"/>
              </a:schemeClr>
            </a:gs>
            <a:gs pos="100000">
              <a:schemeClr val="accent3">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Notes to the financial statements</a:t>
          </a:r>
        </a:p>
      </dsp:txBody>
      <dsp:txXfrm>
        <a:off x="6141219" y="4240841"/>
        <a:ext cx="2117429" cy="1026770"/>
      </dsp:txXfrm>
    </dsp:sp>
    <dsp:sp modelId="{8D225F8C-2487-454C-8ABC-2718008D43FB}">
      <dsp:nvSpPr>
        <dsp:cNvPr id="0" name=""/>
        <dsp:cNvSpPr/>
      </dsp:nvSpPr>
      <dsp:spPr>
        <a:xfrm rot="3962378">
          <a:off x="1544902" y="4466257"/>
          <a:ext cx="2148528" cy="30805"/>
        </a:xfrm>
        <a:custGeom>
          <a:avLst/>
          <a:gdLst/>
          <a:ahLst/>
          <a:cxnLst/>
          <a:rect l="0" t="0" r="0" b="0"/>
          <a:pathLst>
            <a:path>
              <a:moveTo>
                <a:pt x="0" y="15402"/>
              </a:moveTo>
              <a:lnTo>
                <a:pt x="2148528" y="15402"/>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latin typeface="Candara" panose="020E0502030303020204" pitchFamily="34" charset="0"/>
          </a:endParaRPr>
        </a:p>
      </dsp:txBody>
      <dsp:txXfrm>
        <a:off x="2565453" y="4427946"/>
        <a:ext cx="107426" cy="107426"/>
      </dsp:txXfrm>
    </dsp:sp>
    <dsp:sp modelId="{0DF1D9B3-BDDA-D74B-8AAA-4A986168FFE9}">
      <dsp:nvSpPr>
        <dsp:cNvPr id="0" name=""/>
        <dsp:cNvSpPr/>
      </dsp:nvSpPr>
      <dsp:spPr>
        <a:xfrm>
          <a:off x="3055430" y="4918021"/>
          <a:ext cx="2181317" cy="1090658"/>
        </a:xfrm>
        <a:prstGeom prst="roundRect">
          <a:avLst>
            <a:gd name="adj" fmla="val 10000"/>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Required Supplementary Information (RSI)</a:t>
          </a:r>
        </a:p>
      </dsp:txBody>
      <dsp:txXfrm>
        <a:off x="3087374" y="4949965"/>
        <a:ext cx="2117429" cy="10267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BEB70-44E8-6A43-B4BD-50DF60696547}"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77BF4-6DF4-AF43-A896-2EC5FE7D1C5F}" type="slidenum">
              <a:rPr lang="en-US" smtClean="0"/>
              <a:t>‹#›</a:t>
            </a:fld>
            <a:endParaRPr lang="en-US"/>
          </a:p>
        </p:txBody>
      </p:sp>
    </p:spTree>
    <p:extLst>
      <p:ext uri="{BB962C8B-B14F-4D97-AF65-F5344CB8AC3E}">
        <p14:creationId xmlns:p14="http://schemas.microsoft.com/office/powerpoint/2010/main" val="310269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Financial Statement Analysis: </a:t>
            </a:r>
            <a:r>
              <a:rPr lang="en-US" dirty="0">
                <a:latin typeface="Candara" panose="020E0502030303020204" pitchFamily="34" charset="0"/>
              </a:rPr>
              <a:t>Tries to answer a series of questions about an organization’s mission, financial stability, and operating results. Managers may want to understand their organization’s financial position and results of operations so that they can make decisions that will maintain a satisfactory financial situation or improve an unsatisfactory one. Vendors want to understand whether their customers will be able to pay for their purchases. Lenders want to consider the likelihood of an organization being able to repay loans. State governments use financial information for oversight of local governments.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Process:</a:t>
            </a:r>
          </a:p>
          <a:p>
            <a:pPr marL="171450" indent="-171450">
              <a:buFont typeface="Arial" panose="020B0604020202020204" pitchFamily="34" charset="0"/>
              <a:buChar char="•"/>
            </a:pPr>
            <a:endParaRPr lang="en-US" dirty="0"/>
          </a:p>
          <a:p>
            <a:pPr marL="457200" indent="-457200">
              <a:lnSpc>
                <a:spcPct val="80000"/>
              </a:lnSpc>
              <a:buFont typeface="+mj-lt"/>
              <a:buAutoNum type="arabicPeriod"/>
              <a:defRPr/>
            </a:pPr>
            <a:r>
              <a:rPr lang="en-US" altLang="en-US" sz="2400" dirty="0">
                <a:latin typeface="Candara" panose="020E0502030303020204" pitchFamily="34" charset="0"/>
              </a:rPr>
              <a:t>The auditor’s opinion </a:t>
            </a: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r>
              <a:rPr lang="en-US" altLang="en-US" sz="2400" dirty="0">
                <a:latin typeface="Candara" panose="020E0502030303020204" pitchFamily="34" charset="0"/>
              </a:rPr>
              <a:t>Financial statement and notes </a:t>
            </a: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r>
              <a:rPr lang="en-US" altLang="en-US" sz="2400" dirty="0">
                <a:latin typeface="Candara" panose="020E0502030303020204" pitchFamily="34" charset="0"/>
              </a:rPr>
              <a:t>Prepare the appropriate ratios and analyze </a:t>
            </a: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r>
              <a:rPr lang="en-US" altLang="en-US" sz="2400" dirty="0">
                <a:latin typeface="Candara" panose="020E0502030303020204" pitchFamily="34" charset="0"/>
              </a:rPr>
              <a:t>When possible, get comparative data</a:t>
            </a:r>
          </a:p>
          <a:p>
            <a:pPr lvl="1">
              <a:lnSpc>
                <a:spcPct val="80000"/>
              </a:lnSpc>
              <a:defRPr/>
            </a:pPr>
            <a:r>
              <a:rPr lang="en-US" altLang="en-US" sz="2000" dirty="0">
                <a:latin typeface="Candara" panose="020E0502030303020204" pitchFamily="34" charset="0"/>
              </a:rPr>
              <a:t>Organization over time</a:t>
            </a:r>
          </a:p>
          <a:p>
            <a:pPr lvl="1">
              <a:lnSpc>
                <a:spcPct val="80000"/>
              </a:lnSpc>
              <a:defRPr/>
            </a:pPr>
            <a:r>
              <a:rPr lang="en-US" altLang="en-US" sz="2000" dirty="0">
                <a:latin typeface="Candara" panose="020E0502030303020204" pitchFamily="34" charset="0"/>
              </a:rPr>
              <a:t>Organization’s peer </a:t>
            </a:r>
          </a:p>
          <a:p>
            <a:pPr lvl="1">
              <a:lnSpc>
                <a:spcPct val="80000"/>
              </a:lnSpc>
              <a:defRPr/>
            </a:pPr>
            <a:r>
              <a:rPr lang="en-US" altLang="en-US" sz="2000" dirty="0">
                <a:latin typeface="Candara" panose="020E0502030303020204" pitchFamily="34" charset="0"/>
              </a:rPr>
              <a:t>Industry</a:t>
            </a:r>
          </a:p>
          <a:p>
            <a:pPr lvl="1">
              <a:lnSpc>
                <a:spcPct val="80000"/>
              </a:lnSpc>
              <a:defRPr/>
            </a:pPr>
            <a:endParaRPr lang="en-US" altLang="en-US" sz="2400" dirty="0">
              <a:latin typeface="Candara" panose="020E0502030303020204" pitchFamily="34" charset="0"/>
            </a:endParaRPr>
          </a:p>
          <a:p>
            <a:pPr marL="514350" indent="-514350">
              <a:lnSpc>
                <a:spcPct val="80000"/>
              </a:lnSpc>
              <a:buFont typeface="+mj-lt"/>
              <a:buAutoNum type="arabicPeriod"/>
              <a:defRPr/>
            </a:pPr>
            <a:r>
              <a:rPr lang="en-US" altLang="en-US" sz="2400" dirty="0">
                <a:latin typeface="Candara" panose="020E0502030303020204" pitchFamily="34" charset="0"/>
              </a:rPr>
              <a:t>Organize the information and complete the analysis.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a:t>
            </a:fld>
            <a:endParaRPr lang="en-US"/>
          </a:p>
        </p:txBody>
      </p:sp>
    </p:spTree>
    <p:extLst>
      <p:ext uri="{BB962C8B-B14F-4D97-AF65-F5344CB8AC3E}">
        <p14:creationId xmlns:p14="http://schemas.microsoft.com/office/powerpoint/2010/main" val="3074528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financial condition analysis, some ratios need to be modified, others eliminated, and yet others added to create a solid analysis.</a:t>
            </a:r>
          </a:p>
        </p:txBody>
      </p:sp>
      <p:sp>
        <p:nvSpPr>
          <p:cNvPr id="4" name="Slide Number Placeholder 3"/>
          <p:cNvSpPr>
            <a:spLocks noGrp="1"/>
          </p:cNvSpPr>
          <p:nvPr>
            <p:ph type="sldNum" sz="quarter" idx="5"/>
          </p:nvPr>
        </p:nvSpPr>
        <p:spPr/>
        <p:txBody>
          <a:bodyPr/>
          <a:lstStyle/>
          <a:p>
            <a:fld id="{A4777BF4-6DF4-AF43-A896-2EC5FE7D1C5F}" type="slidenum">
              <a:rPr lang="en-US" smtClean="0"/>
              <a:t>11</a:t>
            </a:fld>
            <a:endParaRPr lang="en-US"/>
          </a:p>
        </p:txBody>
      </p:sp>
    </p:spTree>
    <p:extLst>
      <p:ext uri="{BB962C8B-B14F-4D97-AF65-F5344CB8AC3E}">
        <p14:creationId xmlns:p14="http://schemas.microsoft.com/office/powerpoint/2010/main" val="1085421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Liquidity ratios are based on information from the balance sheet or statement of net position. </a:t>
            </a:r>
            <a:r>
              <a:rPr lang="en-US" dirty="0">
                <a:latin typeface="Candara" panose="020E0502030303020204" pitchFamily="34" charset="0"/>
              </a:rPr>
              <a:t>Focus on whether an organization has enough cash and liquid resources to meet near-term obligations. Can we meet our current obligations when they are due?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p:txBody>
      </p:sp>
      <p:sp>
        <p:nvSpPr>
          <p:cNvPr id="4" name="Slide Number Placeholder 3"/>
          <p:cNvSpPr>
            <a:spLocks noGrp="1"/>
          </p:cNvSpPr>
          <p:nvPr>
            <p:ph type="sldNum" sz="quarter" idx="5"/>
          </p:nvPr>
        </p:nvSpPr>
        <p:spPr/>
        <p:txBody>
          <a:bodyPr/>
          <a:lstStyle/>
          <a:p>
            <a:fld id="{A4777BF4-6DF4-AF43-A896-2EC5FE7D1C5F}" type="slidenum">
              <a:rPr lang="en-US" smtClean="0"/>
              <a:t>12</a:t>
            </a:fld>
            <a:endParaRPr lang="en-US"/>
          </a:p>
        </p:txBody>
      </p:sp>
    </p:spTree>
    <p:extLst>
      <p:ext uri="{BB962C8B-B14F-4D97-AF65-F5344CB8AC3E}">
        <p14:creationId xmlns:p14="http://schemas.microsoft.com/office/powerpoint/2010/main" val="250953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Should deferred outflows of resources and deferred inflows of resources be included in this ratio? The timing for these deferred inflows and outflows is often unclear from the financial statements. However, a conservative approach would be to exclude deferred outflows from the numerator of the current ratio and to include deferred inflows in the denominator.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governmental fund financial statements are useful for liquidity analysis. Since the governmental fund financial statements are based on current financial resources, there is less guesswork involved in determining what is or is not a current asset or liability.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Which column to use for the ratio analysis depends on what question you want to address:</a:t>
            </a:r>
          </a:p>
          <a:p>
            <a:pPr marL="628650" lvl="1" indent="-171450">
              <a:buFont typeface="Arial" panose="020B0604020202020204" pitchFamily="34" charset="0"/>
              <a:buChar char="•"/>
            </a:pPr>
            <a:r>
              <a:rPr lang="en-US" dirty="0"/>
              <a:t>If a user is concerned about potential obligations to pay for debt of the component units, analyses may focus on the information in the Component Units column.</a:t>
            </a:r>
          </a:p>
          <a:p>
            <a:pPr marL="628650" lvl="1" indent="-171450">
              <a:buFont typeface="Arial" panose="020B0604020202020204" pitchFamily="34" charset="0"/>
              <a:buChar char="•"/>
            </a:pPr>
            <a:r>
              <a:rPr lang="en-US" dirty="0"/>
              <a:t>If an analysis is being performed to determine the financial health of the enterprise funds, then the focus might be on the Business-Type Activities column. </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sz="1200" dirty="0">
                <a:latin typeface="Candara" panose="020E0502030303020204" pitchFamily="34" charset="0"/>
              </a:rPr>
              <a:t>Proprietary fund: business-like basis: Enterprise fund: Governmental units that provide goods and services  to individual organizations: Sewer, water, mass transit; internal service funds: provide services to other governmental units</a:t>
            </a:r>
          </a:p>
          <a:p>
            <a:pPr marL="171450" indent="-171450">
              <a:buFont typeface="Arial" panose="020B0604020202020204" pitchFamily="34" charset="0"/>
              <a:buChar char="•"/>
            </a:pPr>
            <a:r>
              <a:rPr lang="en-US" sz="1200" dirty="0">
                <a:latin typeface="Candara" panose="020E0502030303020204" pitchFamily="34" charset="0"/>
              </a:rPr>
              <a:t>General fund: Day-to-day revenues and expenditures. Routine and ordinary activities of the government (governmental funds)</a:t>
            </a:r>
          </a:p>
          <a:p>
            <a:pPr marL="171450" indent="-171450">
              <a:buFont typeface="Arial" panose="020B0604020202020204" pitchFamily="34" charset="0"/>
              <a:buChar char="•"/>
            </a:pPr>
            <a:endParaRPr lang="en-US" sz="1200" dirty="0">
              <a:latin typeface="Candara" panose="020E0502030303020204" pitchFamily="34" charset="0"/>
            </a:endParaRP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13</a:t>
            </a:fld>
            <a:endParaRPr lang="en-US"/>
          </a:p>
        </p:txBody>
      </p:sp>
    </p:spTree>
    <p:extLst>
      <p:ext uri="{BB962C8B-B14F-4D97-AF65-F5344CB8AC3E}">
        <p14:creationId xmlns:p14="http://schemas.microsoft.com/office/powerpoint/2010/main" val="3117369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common size ratio compares all the numbers on a financial statement with one key number. For example, each asset on the balance sheet is compared with total assets. Each item on the activity statement is compared with total revenues.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Common size ratios are usually shown as a percentage. Rather than referring to the cash holdings of the museums as being 0.2, or one tenth of total assets, we indicate that their cash is 20 percent.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Common size ratios allow for comparisons among other organizations of differing sizes and between an organization and the whole industry. They normalize comparisons.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common size cash ratio should be neither too high nor too low. Too low a ratio indicates a possible inability to pay obligations when due. Too high a ratio indicates surplus cash that could have been used to provide services, reduce high-cost debt, or invest in higher-yielding investments.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Again, there is no rule of thumb. Appropriate values differ by industry. We must consider the trend over time and the values at other organizations.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14</a:t>
            </a:fld>
            <a:endParaRPr lang="en-US"/>
          </a:p>
        </p:txBody>
      </p:sp>
    </p:spTree>
    <p:extLst>
      <p:ext uri="{BB962C8B-B14F-4D97-AF65-F5344CB8AC3E}">
        <p14:creationId xmlns:p14="http://schemas.microsoft.com/office/powerpoint/2010/main" val="200951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financial statement analysis, we talked about solvency ratios. We talked about leverage ratios (debt and debt to equity ratios), which </a:t>
            </a:r>
            <a:r>
              <a:rPr lang="en-US" dirty="0">
                <a:latin typeface="Candara" panose="020E0502030303020204" pitchFamily="34" charset="0"/>
              </a:rPr>
              <a:t>examine the use of debt to finance acquisition of assets; We also talk about coverage ratios (time of interests earned and cash flow coverage), which examine organization’s capacity to make payments.</a:t>
            </a:r>
          </a:p>
          <a:p>
            <a:pPr marL="171450" indent="-171450">
              <a:buFont typeface="Arial" panose="020B0604020202020204" pitchFamily="34" charset="0"/>
              <a:buChar char="•"/>
            </a:pPr>
            <a:endParaRPr lang="en-US" dirty="0">
              <a:latin typeface="Candara" panose="020E0502030303020204" pitchFamily="34" charset="0"/>
            </a:endParaRPr>
          </a:p>
          <a:p>
            <a:pPr marL="171450" indent="-171450">
              <a:buFont typeface="Arial" panose="020B0604020202020204" pitchFamily="34" charset="0"/>
              <a:buChar char="•"/>
            </a:pPr>
            <a:r>
              <a:rPr lang="en-US" dirty="0">
                <a:latin typeface="Candara" panose="020E0502030303020204" pitchFamily="34" charset="0"/>
              </a:rPr>
              <a:t>Here we also discuss a list of solvency ratios for the government.</a:t>
            </a: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15</a:t>
            </a:fld>
            <a:endParaRPr lang="en-US"/>
          </a:p>
        </p:txBody>
      </p:sp>
    </p:spTree>
    <p:extLst>
      <p:ext uri="{BB962C8B-B14F-4D97-AF65-F5344CB8AC3E}">
        <p14:creationId xmlns:p14="http://schemas.microsoft.com/office/powerpoint/2010/main" val="3281161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16</a:t>
            </a:fld>
            <a:endParaRPr lang="en-US"/>
          </a:p>
        </p:txBody>
      </p:sp>
    </p:spTree>
    <p:extLst>
      <p:ext uri="{BB962C8B-B14F-4D97-AF65-F5344CB8AC3E}">
        <p14:creationId xmlns:p14="http://schemas.microsoft.com/office/powerpoint/2010/main" val="3329145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17</a:t>
            </a:fld>
            <a:endParaRPr lang="en-US"/>
          </a:p>
        </p:txBody>
      </p:sp>
    </p:spTree>
    <p:extLst>
      <p:ext uri="{BB962C8B-B14F-4D97-AF65-F5344CB8AC3E}">
        <p14:creationId xmlns:p14="http://schemas.microsoft.com/office/powerpoint/2010/main" val="4149476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18</a:t>
            </a:fld>
            <a:endParaRPr lang="en-US"/>
          </a:p>
        </p:txBody>
      </p:sp>
    </p:spTree>
    <p:extLst>
      <p:ext uri="{BB962C8B-B14F-4D97-AF65-F5344CB8AC3E}">
        <p14:creationId xmlns:p14="http://schemas.microsoft.com/office/powerpoint/2010/main" val="3720114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19</a:t>
            </a:fld>
            <a:endParaRPr lang="en-US"/>
          </a:p>
        </p:txBody>
      </p:sp>
    </p:spTree>
    <p:extLst>
      <p:ext uri="{BB962C8B-B14F-4D97-AF65-F5344CB8AC3E}">
        <p14:creationId xmlns:p14="http://schemas.microsoft.com/office/powerpoint/2010/main" val="2443790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20</a:t>
            </a:fld>
            <a:endParaRPr lang="en-US"/>
          </a:p>
        </p:txBody>
      </p:sp>
    </p:spTree>
    <p:extLst>
      <p:ext uri="{BB962C8B-B14F-4D97-AF65-F5344CB8AC3E}">
        <p14:creationId xmlns:p14="http://schemas.microsoft.com/office/powerpoint/2010/main" val="298733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we talk about financial statement analysis, we are targeting at all NFP organizations. However, understanding the financial condition of governments requires additional types of information, and in some cases modifications to the financial statement analysis </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3</a:t>
            </a:fld>
            <a:endParaRPr lang="en-US"/>
          </a:p>
        </p:txBody>
      </p:sp>
    </p:spTree>
    <p:extLst>
      <p:ext uri="{BB962C8B-B14F-4D97-AF65-F5344CB8AC3E}">
        <p14:creationId xmlns:p14="http://schemas.microsoft.com/office/powerpoint/2010/main" val="88557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What portion of the taxes billed in a given year is collected? The higher the percentage of this year’s property taxes that are collected this year, the stronger the financial condition of the government, other things being equal.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21</a:t>
            </a:fld>
            <a:endParaRPr lang="en-US"/>
          </a:p>
        </p:txBody>
      </p:sp>
    </p:spTree>
    <p:extLst>
      <p:ext uri="{BB962C8B-B14F-4D97-AF65-F5344CB8AC3E}">
        <p14:creationId xmlns:p14="http://schemas.microsoft.com/office/powerpoint/2010/main" val="1337421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23</a:t>
            </a:fld>
            <a:endParaRPr lang="en-US"/>
          </a:p>
        </p:txBody>
      </p:sp>
    </p:spTree>
    <p:extLst>
      <p:ext uri="{BB962C8B-B14F-4D97-AF65-F5344CB8AC3E}">
        <p14:creationId xmlns:p14="http://schemas.microsoft.com/office/powerpoint/2010/main" val="1319250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Risk exposure looks at the relative dependence of the government on a single source of revenue and whether it has been stable over time.</a:t>
            </a:r>
          </a:p>
          <a:p>
            <a:endParaRPr lang="en-US" dirty="0"/>
          </a:p>
          <a:p>
            <a:pPr marL="171450" indent="-171450">
              <a:buFont typeface="Arial" panose="020B0604020202020204" pitchFamily="34" charset="0"/>
              <a:buChar char="•"/>
            </a:pPr>
            <a:r>
              <a:rPr lang="en-US" dirty="0"/>
              <a:t>Tax leverage factor looks at how heavily a single economic resource in the tax base and the total of all elements of the tax base have been taxed. Lower comparable rates suggest higher capacity for tax increases.</a:t>
            </a:r>
          </a:p>
          <a:p>
            <a:endParaRPr lang="en-US" dirty="0"/>
          </a:p>
          <a:p>
            <a:pPr marL="171450" indent="-171450">
              <a:buFont typeface="Arial" panose="020B0604020202020204" pitchFamily="34" charset="0"/>
              <a:buChar char="•"/>
            </a:pPr>
            <a:r>
              <a:rPr lang="en-US" dirty="0"/>
              <a:t>Service ratios measure how much of a specific service is being delivered to the constituency on a per capita basis. Low comparable numbers may mean that there is pent-up demand for services that is not being met by the government.</a:t>
            </a:r>
          </a:p>
          <a:p>
            <a:endParaRPr lang="en-US" dirty="0"/>
          </a:p>
          <a:p>
            <a:pPr marL="171450" indent="-171450">
              <a:buFont typeface="Arial" panose="020B0604020202020204" pitchFamily="34" charset="0"/>
              <a:buChar char="•"/>
            </a:pPr>
            <a:r>
              <a:rPr lang="en-US" dirty="0"/>
              <a:t>Example: low per capita expenditures on police or fire services combined with high per capita crime rates or incidents of property loss to fire.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24</a:t>
            </a:fld>
            <a:endParaRPr lang="en-US"/>
          </a:p>
        </p:txBody>
      </p:sp>
    </p:spTree>
    <p:extLst>
      <p:ext uri="{BB962C8B-B14F-4D97-AF65-F5344CB8AC3E}">
        <p14:creationId xmlns:p14="http://schemas.microsoft.com/office/powerpoint/2010/main" val="2872480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risk exposure factor = $2,000,000/$10,000,000 = 0.2, this would imply that if uncontrollable money (the numerator) fell 10 percent from $2 million to $1.8 million, own source revenues (the denominator) would have to rise 2 percent to make up the difference (i.e., 0.2 × 10% = 2%). This government does not rely heavily on intergovernmental aid and would not suffer greatly if that aid were cut.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If risk exposure factor = $20,000,000/$10,000,000 = 2, this would imply that if the numerator fell 10 percent, own revenue sources such as property taxes would have to rise 20 percent to make up the difference (2 × 10% = 20%). This heavy reliance on revenues outside the direct and full control of the government is a further concern because the factors that cause declines in those revenues, such as a weak economy, often make it difficult for local governments to raise tax rates. A government with heavy reliance on such revenues should have surpluses and build reserves in good times that can be used in times of intergovernmental aid decreases, thus avoiding significant local tax increases.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tax leverage factor, defined previously, indicates the amount taxes must increase in response to expenditure increases. For example, if the government spends $30 million a year and has just $10 million of its own revenue sources, then a 1 percent increase in spending, with no other revenue increases, would require a 3 percent increase in the local tax collections. That is, if spending goes up 1 percent, or $300,000, there would have to be a 3 percent increase in controllable government revenues (3 × 1% = 3%).</a:t>
            </a:r>
          </a:p>
        </p:txBody>
      </p:sp>
      <p:sp>
        <p:nvSpPr>
          <p:cNvPr id="4" name="Slide Number Placeholder 3"/>
          <p:cNvSpPr>
            <a:spLocks noGrp="1"/>
          </p:cNvSpPr>
          <p:nvPr>
            <p:ph type="sldNum" sz="quarter" idx="5"/>
          </p:nvPr>
        </p:nvSpPr>
        <p:spPr/>
        <p:txBody>
          <a:bodyPr/>
          <a:lstStyle/>
          <a:p>
            <a:fld id="{A4777BF4-6DF4-AF43-A896-2EC5FE7D1C5F}" type="slidenum">
              <a:rPr lang="en-US" smtClean="0"/>
              <a:t>25</a:t>
            </a:fld>
            <a:endParaRPr lang="en-US"/>
          </a:p>
        </p:txBody>
      </p:sp>
    </p:spTree>
    <p:extLst>
      <p:ext uri="{BB962C8B-B14F-4D97-AF65-F5344CB8AC3E}">
        <p14:creationId xmlns:p14="http://schemas.microsoft.com/office/powerpoint/2010/main" val="341736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Government is unique comparing to other NFP organizations such as charities since it is sometimes harder to see the potential problem. Tax and service fees are the main sources of revenue, and it is expected that if there is a deficit or shortage, governments can just raise the tax and services fees to increase their revenues.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however, that state and local governments have limited ability to raise taxes. The citizens are not wealthy enough to support unlimited tax increases. Some governments have tax limitations in place. Many local governments require state approval to increase taxes, and states may not be willing to give such approval. Nor is such an approach politically feasible.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More common is the case that economic downturns reduce tax receipts and user fees just when the demands for safety-net services are rising.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Therefore, an analysis of the financial status of a governmental organization is a relevant and appropriate activity for both managers of the government and interested individuals and organizations outside the government. Such analysis is referred to as financial condition analysis.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4</a:t>
            </a:fld>
            <a:endParaRPr lang="en-US"/>
          </a:p>
        </p:txBody>
      </p:sp>
    </p:spTree>
    <p:extLst>
      <p:ext uri="{BB962C8B-B14F-4D97-AF65-F5344CB8AC3E}">
        <p14:creationId xmlns:p14="http://schemas.microsoft.com/office/powerpoint/2010/main" val="237689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Berne has defined financial condition as follows: “The probability that a government will meet both (a) its financial obligations to creditors, consumers, employees, taxpayers, suppliers, constituents, and others as they become due; and (b) the service obligations to constituents, both currently and in the future.”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As discussed in Week 11 unique aspects of GOV, it uses modified accrual and fund accounting:</a:t>
            </a:r>
          </a:p>
          <a:p>
            <a:pPr marL="628650" lvl="1" indent="-171450">
              <a:buFont typeface="Arial" panose="020B0604020202020204" pitchFamily="34" charset="0"/>
              <a:buChar char="•"/>
            </a:pPr>
            <a:r>
              <a:rPr lang="en-US" dirty="0"/>
              <a:t>Under modified accrual accounting, a government recognizes revenues when it has a current financial resource inflow, meaning when the revenue is measurable and available within a short period of time, normally within a year. Resource outflows are expenditures rather than expenses, and expenditures are recognized when resources are acquired (four stage of encumbrance, acquisition, use, and payment)</a:t>
            </a:r>
          </a:p>
          <a:p>
            <a:pPr marL="628650" lvl="1" indent="-171450">
              <a:buFont typeface="Arial" panose="020B0604020202020204" pitchFamily="34" charset="0"/>
              <a:buChar char="•"/>
            </a:pPr>
            <a:r>
              <a:rPr lang="en-US" dirty="0"/>
              <a:t>Fund accounting is to divide accounting records into separate sub-entities, and we have three types of governmental funds, proprietary funds and fiduciary funds.</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In general, financial condition analysis is more extensive and more complex compared with financial statement analysis.</a:t>
            </a:r>
          </a:p>
        </p:txBody>
      </p:sp>
      <p:sp>
        <p:nvSpPr>
          <p:cNvPr id="4" name="Slide Number Placeholder 3"/>
          <p:cNvSpPr>
            <a:spLocks noGrp="1"/>
          </p:cNvSpPr>
          <p:nvPr>
            <p:ph type="sldNum" sz="quarter" idx="5"/>
          </p:nvPr>
        </p:nvSpPr>
        <p:spPr/>
        <p:txBody>
          <a:bodyPr/>
          <a:lstStyle/>
          <a:p>
            <a:fld id="{A4777BF4-6DF4-AF43-A896-2EC5FE7D1C5F}" type="slidenum">
              <a:rPr lang="en-US" smtClean="0"/>
              <a:t>5</a:t>
            </a:fld>
            <a:endParaRPr lang="en-US"/>
          </a:p>
        </p:txBody>
      </p:sp>
    </p:spTree>
    <p:extLst>
      <p:ext uri="{BB962C8B-B14F-4D97-AF65-F5344CB8AC3E}">
        <p14:creationId xmlns:p14="http://schemas.microsoft.com/office/powerpoint/2010/main" val="760823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fundamentals of financial statement analysis still apply. The financial statements should be carefully reviewed. The audit letter should be examined. The notes that accompany the financial statements should be evaluated. Ratios should be calculated. Comparisons should be done both over time and across similar governmental organizations.</a:t>
            </a:r>
          </a:p>
        </p:txBody>
      </p:sp>
      <p:sp>
        <p:nvSpPr>
          <p:cNvPr id="4" name="Slide Number Placeholder 3"/>
          <p:cNvSpPr>
            <a:spLocks noGrp="1"/>
          </p:cNvSpPr>
          <p:nvPr>
            <p:ph type="sldNum" sz="quarter" idx="5"/>
          </p:nvPr>
        </p:nvSpPr>
        <p:spPr/>
        <p:txBody>
          <a:bodyPr/>
          <a:lstStyle/>
          <a:p>
            <a:fld id="{B8AC260B-009D-B842-A13F-A48B33E26A43}" type="slidenum">
              <a:rPr lang="en-US" smtClean="0"/>
              <a:t>6</a:t>
            </a:fld>
            <a:endParaRPr lang="en-US"/>
          </a:p>
        </p:txBody>
      </p:sp>
    </p:spTree>
    <p:extLst>
      <p:ext uri="{BB962C8B-B14F-4D97-AF65-F5344CB8AC3E}">
        <p14:creationId xmlns:p14="http://schemas.microsoft.com/office/powerpoint/2010/main" val="211030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7</a:t>
            </a:fld>
            <a:endParaRPr lang="en-US"/>
          </a:p>
        </p:txBody>
      </p:sp>
    </p:spTree>
    <p:extLst>
      <p:ext uri="{BB962C8B-B14F-4D97-AF65-F5344CB8AC3E}">
        <p14:creationId xmlns:p14="http://schemas.microsoft.com/office/powerpoint/2010/main" val="300749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textbook refer to this as The Annual Comprehensive Financial Report (ACFR) but they are the same thing.</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MD&amp;A </a:t>
            </a:r>
            <a:r>
              <a:rPr lang="en-US" dirty="0">
                <a:effectLst>
                  <a:outerShdw blurRad="38100" dist="38100" dir="2700000" algn="tl">
                    <a:srgbClr val="FFFFFF"/>
                  </a:outerShdw>
                </a:effectLst>
                <a:latin typeface="Candara" panose="020E0502030303020204" pitchFamily="34" charset="0"/>
              </a:rPr>
              <a:t>p</a:t>
            </a:r>
            <a:r>
              <a:rPr lang="en-US" altLang="en-US" dirty="0">
                <a:effectLst>
                  <a:outerShdw blurRad="38100" dist="38100" dir="2700000" algn="tl">
                    <a:srgbClr val="FFFFFF"/>
                  </a:outerShdw>
                </a:effectLst>
                <a:latin typeface="Candara" panose="020E0502030303020204" pitchFamily="34" charset="0"/>
              </a:rPr>
              <a:t>rovides an objective and easily understandable analysis; Provides an analysis of the overall condition of the government; Discusses material events and their potential impact on financial condition.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effectLst>
                <a:outerShdw blurRad="38100" dist="38100" dir="2700000" algn="tl">
                  <a:srgbClr val="FFFFFF"/>
                </a:outerShdw>
              </a:effectLst>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effectLst>
                  <a:outerShdw blurRad="38100" dist="38100" dir="2700000" algn="tl">
                    <a:srgbClr val="FFFFFF"/>
                  </a:outerShdw>
                </a:effectLst>
                <a:latin typeface="Candara" panose="020E0502030303020204" pitchFamily="34" charset="0"/>
              </a:rPr>
              <a:t>The statistical section also provides a wealth of information for financial condition analysis. It presents detailed data on the government’s financial trends, revenue capacity (revenues by source; tax collections), expenditures (expenditures by function) debt capacity (ratio of annual debt service; bonded debt per capita), demographic and economic characteristics, and operations. Generally, these data must show 10-year trends in the variables.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effectLst>
                <a:outerShdw blurRad="38100" dist="38100" dir="2700000" algn="tl">
                  <a:srgbClr val="FFFFFF"/>
                </a:outerShdw>
              </a:effectLst>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effectLst>
                  <a:outerShdw blurRad="38100" dist="38100" dir="2700000" algn="tl">
                    <a:srgbClr val="FFFFFF"/>
                  </a:outerShdw>
                </a:effectLst>
                <a:latin typeface="Candara" panose="020E0502030303020204" pitchFamily="34" charset="0"/>
              </a:rPr>
              <a:t>The BFS include some statements prepared on the accrual basis (general, proprietary, and fiduciary) and some statements prepared on the modified accrual basis (government fund).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effectLst>
                <a:outerShdw blurRad="38100" dist="38100" dir="2700000" algn="tl">
                  <a:srgbClr val="FFFFFF"/>
                </a:outerShdw>
              </a:effectLst>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Financial condition analysis can be very complex because of the cumbersome information included in the CAFRs. We are not going to dive into each of the components of the CAFR to learn how to do financial condition analysis.</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8</a:t>
            </a:fld>
            <a:endParaRPr lang="en-US"/>
          </a:p>
        </p:txBody>
      </p:sp>
    </p:spTree>
    <p:extLst>
      <p:ext uri="{BB962C8B-B14F-4D97-AF65-F5344CB8AC3E}">
        <p14:creationId xmlns:p14="http://schemas.microsoft.com/office/powerpoint/2010/main" val="3299911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Time series analysis: Forecast the city’s fiscal status for the next five years</a:t>
            </a:r>
          </a:p>
        </p:txBody>
      </p:sp>
      <p:sp>
        <p:nvSpPr>
          <p:cNvPr id="4" name="Slide Number Placeholder 3"/>
          <p:cNvSpPr>
            <a:spLocks noGrp="1"/>
          </p:cNvSpPr>
          <p:nvPr>
            <p:ph type="sldNum" sz="quarter" idx="5"/>
          </p:nvPr>
        </p:nvSpPr>
        <p:spPr/>
        <p:txBody>
          <a:bodyPr/>
          <a:lstStyle/>
          <a:p>
            <a:fld id="{A4777BF4-6DF4-AF43-A896-2EC5FE7D1C5F}" type="slidenum">
              <a:rPr lang="en-US" smtClean="0"/>
              <a:t>9</a:t>
            </a:fld>
            <a:endParaRPr lang="en-US"/>
          </a:p>
        </p:txBody>
      </p:sp>
    </p:spTree>
    <p:extLst>
      <p:ext uri="{BB962C8B-B14F-4D97-AF65-F5344CB8AC3E}">
        <p14:creationId xmlns:p14="http://schemas.microsoft.com/office/powerpoint/2010/main" val="171184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777BF4-6DF4-AF43-A896-2EC5FE7D1C5F}" type="slidenum">
              <a:rPr lang="en-US" smtClean="0"/>
              <a:t>10</a:t>
            </a:fld>
            <a:endParaRPr lang="en-US"/>
          </a:p>
        </p:txBody>
      </p:sp>
    </p:spTree>
    <p:extLst>
      <p:ext uri="{BB962C8B-B14F-4D97-AF65-F5344CB8AC3E}">
        <p14:creationId xmlns:p14="http://schemas.microsoft.com/office/powerpoint/2010/main" val="3997502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A9F3-0498-F842-8087-ABEA2BF03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CAAAE-F961-5241-8EBF-7D8BA41EF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8D5BBD-0BA0-324C-B72D-CFD5C9DB51F4}"/>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5" name="Footer Placeholder 4">
            <a:extLst>
              <a:ext uri="{FF2B5EF4-FFF2-40B4-BE49-F238E27FC236}">
                <a16:creationId xmlns:a16="http://schemas.microsoft.com/office/drawing/2014/main" id="{7015612A-72F3-124F-82C7-A38EAF6FD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B8E9A-D6AC-B845-8FF9-9B84F98C87DC}"/>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393702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C848-62E0-BE43-B9EA-D4349C155C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BAC86-560A-D04C-B44D-E00798BA8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F3EBC-4CF5-234C-9D4A-DBC3CF550FCD}"/>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5" name="Footer Placeholder 4">
            <a:extLst>
              <a:ext uri="{FF2B5EF4-FFF2-40B4-BE49-F238E27FC236}">
                <a16:creationId xmlns:a16="http://schemas.microsoft.com/office/drawing/2014/main" id="{E11E1B68-93E8-684B-860B-CDC491AA3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EE74C-6F79-0944-8937-A716523E049A}"/>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337530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D503FA-27F3-DA45-B169-06F271267A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8763D1-29A7-054A-96AC-D50696616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B2F82-69B3-2C42-BB2F-BCB207226CA4}"/>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5" name="Footer Placeholder 4">
            <a:extLst>
              <a:ext uri="{FF2B5EF4-FFF2-40B4-BE49-F238E27FC236}">
                <a16:creationId xmlns:a16="http://schemas.microsoft.com/office/drawing/2014/main" id="{FD612075-0054-4147-833B-9D075246B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8BF2D-BF0D-314E-93B8-4E8D8FAEFFBC}"/>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235249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3E06-8032-3146-91B5-ED129CBCD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634CB-6BB0-304F-A650-AF09B2831B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78BA5-CEC1-DA46-855A-2BD82781A338}"/>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5" name="Footer Placeholder 4">
            <a:extLst>
              <a:ext uri="{FF2B5EF4-FFF2-40B4-BE49-F238E27FC236}">
                <a16:creationId xmlns:a16="http://schemas.microsoft.com/office/drawing/2014/main" id="{86C6E62F-F59E-4749-BC0F-91D3751E7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03293-2FD5-2044-83E0-BE6183C052B5}"/>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387329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55DA-4FB2-8F48-80B9-7F90FF96CF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1EBEAF-1B3F-1442-951C-F31E6B874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8630D-8559-8B4E-B0C7-525DCA96CB04}"/>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5" name="Footer Placeholder 4">
            <a:extLst>
              <a:ext uri="{FF2B5EF4-FFF2-40B4-BE49-F238E27FC236}">
                <a16:creationId xmlns:a16="http://schemas.microsoft.com/office/drawing/2014/main" id="{A54881E9-3482-BA47-B647-9743ECC92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88C8F-CBC3-FA49-8440-200D5B871068}"/>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13070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E304-F055-9640-9227-5872C53B9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DF3B3-3F67-7646-83F7-94C038CF64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3C6DCA-CA5A-7949-8894-30D6543D2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C8C716-BC00-994F-9F86-55726CF503DC}"/>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6" name="Footer Placeholder 5">
            <a:extLst>
              <a:ext uri="{FF2B5EF4-FFF2-40B4-BE49-F238E27FC236}">
                <a16:creationId xmlns:a16="http://schemas.microsoft.com/office/drawing/2014/main" id="{F7B83C39-189E-A445-829F-20DA645E7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5FDCF-0D8A-964B-A262-87D902FAE62C}"/>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415959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A8F5-C550-F649-8D91-83EFF25E52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610ABA-9522-5341-85D5-D1D7266D9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63BD89-781B-2440-B5CE-65BB1B56EF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CA287F-5390-0441-BE1C-1957F7F82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C0C947-D8D8-8A4C-8101-0E35DCFCA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B0A6C7-03C1-4F4E-AF5E-E819248AA50F}"/>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8" name="Footer Placeholder 7">
            <a:extLst>
              <a:ext uri="{FF2B5EF4-FFF2-40B4-BE49-F238E27FC236}">
                <a16:creationId xmlns:a16="http://schemas.microsoft.com/office/drawing/2014/main" id="{88EDDD7F-C13B-C948-9164-41B4FF7751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6DDEFE-47A9-794B-A4BB-AE2DB3784EB2}"/>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96898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8872-497F-9D4B-A2C7-F63EA68899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8F3FA2-90DE-D949-933D-1D90C47523F2}"/>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4" name="Footer Placeholder 3">
            <a:extLst>
              <a:ext uri="{FF2B5EF4-FFF2-40B4-BE49-F238E27FC236}">
                <a16:creationId xmlns:a16="http://schemas.microsoft.com/office/drawing/2014/main" id="{95AE7F64-D07C-EE48-A3AD-6C2A71B6B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76C847-DE40-7C47-A6B9-95908C335902}"/>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69034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54E7D-F9D0-2748-88BC-19C5160EBA84}"/>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3" name="Footer Placeholder 2">
            <a:extLst>
              <a:ext uri="{FF2B5EF4-FFF2-40B4-BE49-F238E27FC236}">
                <a16:creationId xmlns:a16="http://schemas.microsoft.com/office/drawing/2014/main" id="{1DA92DAC-E1A7-3D40-9612-B8E5E807F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4474CA-8DA6-0141-8AB5-AD5EA60BE04F}"/>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125991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2758-9050-A445-8CD9-083E80453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25B27D-4B8B-E84B-8151-72C52CF76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70A452-4582-CE4A-AD86-2DFED7978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C44F2-D481-7847-AE14-9E7560DAB2F6}"/>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6" name="Footer Placeholder 5">
            <a:extLst>
              <a:ext uri="{FF2B5EF4-FFF2-40B4-BE49-F238E27FC236}">
                <a16:creationId xmlns:a16="http://schemas.microsoft.com/office/drawing/2014/main" id="{B520A833-6049-1741-BCCC-F49CB04D9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6FF24-7C22-1743-B35A-CE75046524CA}"/>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44375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DFA7-1A81-F940-A42D-6EE373E6F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1C8413-9AB3-814B-B872-DCFB22678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7726F-D491-2A4E-BE28-3B5FB7FB7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C0C309-AE81-5F43-8AD5-366AF8F11186}"/>
              </a:ext>
            </a:extLst>
          </p:cNvPr>
          <p:cNvSpPr>
            <a:spLocks noGrp="1"/>
          </p:cNvSpPr>
          <p:nvPr>
            <p:ph type="dt" sz="half" idx="10"/>
          </p:nvPr>
        </p:nvSpPr>
        <p:spPr/>
        <p:txBody>
          <a:bodyPr/>
          <a:lstStyle/>
          <a:p>
            <a:fld id="{FF0F8F77-54A5-194A-B9FF-3BF46A68C5A6}" type="datetimeFigureOut">
              <a:rPr lang="en-US" smtClean="0"/>
              <a:t>3/7/24</a:t>
            </a:fld>
            <a:endParaRPr lang="en-US"/>
          </a:p>
        </p:txBody>
      </p:sp>
      <p:sp>
        <p:nvSpPr>
          <p:cNvPr id="6" name="Footer Placeholder 5">
            <a:extLst>
              <a:ext uri="{FF2B5EF4-FFF2-40B4-BE49-F238E27FC236}">
                <a16:creationId xmlns:a16="http://schemas.microsoft.com/office/drawing/2014/main" id="{112F7957-262F-BF41-8E50-3810A5ABD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800AB-CF50-9544-99C4-B4E4480139BE}"/>
              </a:ext>
            </a:extLst>
          </p:cNvPr>
          <p:cNvSpPr>
            <a:spLocks noGrp="1"/>
          </p:cNvSpPr>
          <p:nvPr>
            <p:ph type="sldNum" sz="quarter" idx="12"/>
          </p:nvPr>
        </p:nvSpPr>
        <p:spPr/>
        <p:txBody>
          <a:bodyPr/>
          <a:lstStyle/>
          <a:p>
            <a:fld id="{30087AC4-FD7B-A14B-A0AF-7D5A1ECB843A}" type="slidenum">
              <a:rPr lang="en-US" smtClean="0"/>
              <a:t>‹#›</a:t>
            </a:fld>
            <a:endParaRPr lang="en-US"/>
          </a:p>
        </p:txBody>
      </p:sp>
    </p:spTree>
    <p:extLst>
      <p:ext uri="{BB962C8B-B14F-4D97-AF65-F5344CB8AC3E}">
        <p14:creationId xmlns:p14="http://schemas.microsoft.com/office/powerpoint/2010/main" val="375240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079A2-B496-E344-ADAC-28E02CF5AB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D90281-A725-5240-8C9D-53A3D14C0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D5958-F5AB-7E4B-A6CB-D9A60C324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F8F77-54A5-194A-B9FF-3BF46A68C5A6}" type="datetimeFigureOut">
              <a:rPr lang="en-US" smtClean="0"/>
              <a:t>3/7/24</a:t>
            </a:fld>
            <a:endParaRPr lang="en-US"/>
          </a:p>
        </p:txBody>
      </p:sp>
      <p:sp>
        <p:nvSpPr>
          <p:cNvPr id="5" name="Footer Placeholder 4">
            <a:extLst>
              <a:ext uri="{FF2B5EF4-FFF2-40B4-BE49-F238E27FC236}">
                <a16:creationId xmlns:a16="http://schemas.microsoft.com/office/drawing/2014/main" id="{E425CEC7-C385-AA43-8D77-D4066AD65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58C983-AC91-EC4B-8055-90B429168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87AC4-FD7B-A14B-A0AF-7D5A1ECB843A}" type="slidenum">
              <a:rPr lang="en-US" smtClean="0"/>
              <a:t>‹#›</a:t>
            </a:fld>
            <a:endParaRPr lang="en-US"/>
          </a:p>
        </p:txBody>
      </p:sp>
    </p:spTree>
    <p:extLst>
      <p:ext uri="{BB962C8B-B14F-4D97-AF65-F5344CB8AC3E}">
        <p14:creationId xmlns:p14="http://schemas.microsoft.com/office/powerpoint/2010/main" val="96432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a:bodyPr>
          <a:lstStyle/>
          <a:p>
            <a:r>
              <a:rPr lang="en-US" b="1" dirty="0">
                <a:solidFill>
                  <a:schemeClr val="bg1"/>
                </a:solidFill>
                <a:latin typeface="Georgia Pro Cond Black" panose="02040A06050405020203" pitchFamily="18" charset="0"/>
              </a:rPr>
              <a:t>Financial Condition Analysis</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366282"/>
            <a:ext cx="9144000" cy="1655762"/>
          </a:xfrm>
        </p:spPr>
        <p:txBody>
          <a:bodyPr>
            <a:normAutofit/>
          </a:bodyPr>
          <a:lstStyle/>
          <a:p>
            <a:r>
              <a:rPr lang="en-US" sz="2800" dirty="0">
                <a:latin typeface="Candara" panose="020E0502030303020204" pitchFamily="34" charset="0"/>
              </a:rPr>
              <a:t>December 8,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1C82-2942-754A-AFF8-89F74E6DC445}"/>
              </a:ext>
            </a:extLst>
          </p:cNvPr>
          <p:cNvSpPr>
            <a:spLocks noGrp="1"/>
          </p:cNvSpPr>
          <p:nvPr>
            <p:ph type="title"/>
          </p:nvPr>
        </p:nvSpPr>
        <p:spPr>
          <a:xfrm>
            <a:off x="838200" y="365125"/>
            <a:ext cx="10515600" cy="1325563"/>
          </a:xfrm>
        </p:spPr>
        <p:txBody>
          <a:bodyPr/>
          <a:lstStyle/>
          <a:p>
            <a:r>
              <a:rPr lang="en-US" b="1" dirty="0">
                <a:solidFill>
                  <a:srgbClr val="990B0A"/>
                </a:solidFill>
              </a:rPr>
              <a:t>Context </a:t>
            </a:r>
          </a:p>
        </p:txBody>
      </p:sp>
      <p:graphicFrame>
        <p:nvGraphicFramePr>
          <p:cNvPr id="4" name="Table 3">
            <a:extLst>
              <a:ext uri="{FF2B5EF4-FFF2-40B4-BE49-F238E27FC236}">
                <a16:creationId xmlns:a16="http://schemas.microsoft.com/office/drawing/2014/main" id="{C7E199F3-F85F-2E45-B459-FD2C92F70E08}"/>
              </a:ext>
            </a:extLst>
          </p:cNvPr>
          <p:cNvGraphicFramePr>
            <a:graphicFrameLocks noGrp="1"/>
          </p:cNvGraphicFramePr>
          <p:nvPr>
            <p:extLst>
              <p:ext uri="{D42A27DB-BD31-4B8C-83A1-F6EECF244321}">
                <p14:modId xmlns:p14="http://schemas.microsoft.com/office/powerpoint/2010/main" val="2053910256"/>
              </p:ext>
            </p:extLst>
          </p:nvPr>
        </p:nvGraphicFramePr>
        <p:xfrm>
          <a:off x="1049299" y="1730996"/>
          <a:ext cx="10515600" cy="3505099"/>
        </p:xfrm>
        <a:graphic>
          <a:graphicData uri="http://schemas.openxmlformats.org/drawingml/2006/table">
            <a:tbl>
              <a:tblPr firstRow="1" bandRow="1">
                <a:tableStyleId>{F5AB1C69-6EDB-4FF4-983F-18BD219EF322}</a:tableStyleId>
              </a:tblPr>
              <a:tblGrid>
                <a:gridCol w="3505200">
                  <a:extLst>
                    <a:ext uri="{9D8B030D-6E8A-4147-A177-3AD203B41FA5}">
                      <a16:colId xmlns:a16="http://schemas.microsoft.com/office/drawing/2014/main" val="3616120005"/>
                    </a:ext>
                  </a:extLst>
                </a:gridCol>
                <a:gridCol w="3505200">
                  <a:extLst>
                    <a:ext uri="{9D8B030D-6E8A-4147-A177-3AD203B41FA5}">
                      <a16:colId xmlns:a16="http://schemas.microsoft.com/office/drawing/2014/main" val="2701362705"/>
                    </a:ext>
                  </a:extLst>
                </a:gridCol>
                <a:gridCol w="3505200">
                  <a:extLst>
                    <a:ext uri="{9D8B030D-6E8A-4147-A177-3AD203B41FA5}">
                      <a16:colId xmlns:a16="http://schemas.microsoft.com/office/drawing/2014/main" val="1757607620"/>
                    </a:ext>
                  </a:extLst>
                </a:gridCol>
              </a:tblGrid>
              <a:tr h="387219">
                <a:tc>
                  <a:txBody>
                    <a:bodyPr/>
                    <a:lstStyle/>
                    <a:p>
                      <a:pPr algn="ctr"/>
                      <a:endParaRPr lang="en-US" sz="2000" dirty="0">
                        <a:solidFill>
                          <a:schemeClr val="tx1"/>
                        </a:solidFill>
                        <a:latin typeface="Candara" panose="020E0502030303020204" pitchFamily="34" charset="0"/>
                      </a:endParaRPr>
                    </a:p>
                  </a:txBody>
                  <a:tcPr/>
                </a:tc>
                <a:tc>
                  <a:txBody>
                    <a:bodyPr/>
                    <a:lstStyle/>
                    <a:p>
                      <a:pPr algn="ctr"/>
                      <a:r>
                        <a:rPr lang="en-US" sz="2000" dirty="0">
                          <a:solidFill>
                            <a:schemeClr val="tx1"/>
                          </a:solidFill>
                          <a:latin typeface="Candara" panose="020E0502030303020204" pitchFamily="34" charset="0"/>
                        </a:rPr>
                        <a:t>Minneapolis</a:t>
                      </a:r>
                    </a:p>
                  </a:txBody>
                  <a:tcPr/>
                </a:tc>
                <a:tc>
                  <a:txBody>
                    <a:bodyPr/>
                    <a:lstStyle/>
                    <a:p>
                      <a:pPr algn="ctr"/>
                      <a:r>
                        <a:rPr lang="en-US" sz="2000" dirty="0">
                          <a:solidFill>
                            <a:schemeClr val="tx1"/>
                          </a:solidFill>
                          <a:latin typeface="Candara" panose="020E0502030303020204" pitchFamily="34" charset="0"/>
                        </a:rPr>
                        <a:t>Detroit</a:t>
                      </a:r>
                    </a:p>
                  </a:txBody>
                  <a:tcPr/>
                </a:tc>
                <a:extLst>
                  <a:ext uri="{0D108BD9-81ED-4DB2-BD59-A6C34878D82A}">
                    <a16:rowId xmlns:a16="http://schemas.microsoft.com/office/drawing/2014/main" val="149633183"/>
                  </a:ext>
                </a:extLst>
              </a:tr>
              <a:tr h="387219">
                <a:tc>
                  <a:txBody>
                    <a:bodyPr/>
                    <a:lstStyle/>
                    <a:p>
                      <a:endParaRPr lang="en-US" sz="2000" dirty="0">
                        <a:latin typeface="Candara" panose="020E0502030303020204" pitchFamily="34" charset="0"/>
                      </a:endParaRPr>
                    </a:p>
                  </a:txBody>
                  <a:tcPr/>
                </a:tc>
                <a:tc>
                  <a:txBody>
                    <a:bodyPr/>
                    <a:lstStyle/>
                    <a:p>
                      <a:pPr algn="ctr"/>
                      <a:r>
                        <a:rPr lang="en-US" sz="2000" b="1" dirty="0">
                          <a:solidFill>
                            <a:schemeClr val="tx1"/>
                          </a:solidFill>
                          <a:latin typeface="Candara" panose="020E0502030303020204" pitchFamily="34" charset="0"/>
                        </a:rPr>
                        <a:t>2018</a:t>
                      </a:r>
                    </a:p>
                  </a:txBody>
                  <a:tcPr/>
                </a:tc>
                <a:tc>
                  <a:txBody>
                    <a:bodyPr/>
                    <a:lstStyle/>
                    <a:p>
                      <a:pPr algn="ctr"/>
                      <a:r>
                        <a:rPr lang="en-US" sz="2000" b="1" dirty="0">
                          <a:solidFill>
                            <a:schemeClr val="tx1"/>
                          </a:solidFill>
                          <a:latin typeface="Candara" panose="020E0502030303020204" pitchFamily="34" charset="0"/>
                        </a:rPr>
                        <a:t>2018</a:t>
                      </a:r>
                    </a:p>
                  </a:txBody>
                  <a:tcPr/>
                </a:tc>
                <a:extLst>
                  <a:ext uri="{0D108BD9-81ED-4DB2-BD59-A6C34878D82A}">
                    <a16:rowId xmlns:a16="http://schemas.microsoft.com/office/drawing/2014/main" val="3364260825"/>
                  </a:ext>
                </a:extLst>
              </a:tr>
              <a:tr h="387219">
                <a:tc>
                  <a:txBody>
                    <a:bodyPr/>
                    <a:lstStyle/>
                    <a:p>
                      <a:r>
                        <a:rPr lang="en-US" sz="2000" dirty="0">
                          <a:latin typeface="Candara" panose="020E0502030303020204" pitchFamily="34" charset="0"/>
                        </a:rPr>
                        <a:t>Population</a:t>
                      </a:r>
                    </a:p>
                  </a:txBody>
                  <a:tcPr/>
                </a:tc>
                <a:tc>
                  <a:txBody>
                    <a:bodyPr/>
                    <a:lstStyle/>
                    <a:p>
                      <a:pPr algn="ctr"/>
                      <a:r>
                        <a:rPr lang="en-US" sz="2000" dirty="0">
                          <a:latin typeface="Candara" panose="020E0502030303020204" pitchFamily="34" charset="0"/>
                        </a:rPr>
                        <a:t>425,403</a:t>
                      </a:r>
                    </a:p>
                  </a:txBody>
                  <a:tcPr/>
                </a:tc>
                <a:tc>
                  <a:txBody>
                    <a:bodyPr/>
                    <a:lstStyle/>
                    <a:p>
                      <a:pPr algn="ctr"/>
                      <a:r>
                        <a:rPr lang="en-US" sz="2000" dirty="0">
                          <a:latin typeface="Candara" panose="020E0502030303020204" pitchFamily="34" charset="0"/>
                        </a:rPr>
                        <a:t>672,662</a:t>
                      </a:r>
                    </a:p>
                  </a:txBody>
                  <a:tcPr/>
                </a:tc>
                <a:extLst>
                  <a:ext uri="{0D108BD9-81ED-4DB2-BD59-A6C34878D82A}">
                    <a16:rowId xmlns:a16="http://schemas.microsoft.com/office/drawing/2014/main" val="177730950"/>
                  </a:ext>
                </a:extLst>
              </a:tr>
              <a:tr h="387219">
                <a:tc>
                  <a:txBody>
                    <a:bodyPr/>
                    <a:lstStyle/>
                    <a:p>
                      <a:r>
                        <a:rPr lang="en-US" sz="2000" dirty="0">
                          <a:latin typeface="Candara" panose="020E0502030303020204" pitchFamily="34" charset="0"/>
                        </a:rPr>
                        <a:t>Population change (2010-2018)</a:t>
                      </a:r>
                    </a:p>
                  </a:txBody>
                  <a:tcPr/>
                </a:tc>
                <a:tc>
                  <a:txBody>
                    <a:bodyPr/>
                    <a:lstStyle/>
                    <a:p>
                      <a:pPr algn="ctr"/>
                      <a:r>
                        <a:rPr lang="en-US" sz="2000" dirty="0">
                          <a:latin typeface="Candara" panose="020E0502030303020204" pitchFamily="34" charset="0"/>
                        </a:rPr>
                        <a:t>11.2%</a:t>
                      </a:r>
                    </a:p>
                  </a:txBody>
                  <a:tcPr/>
                </a:tc>
                <a:tc>
                  <a:txBody>
                    <a:bodyPr/>
                    <a:lstStyle/>
                    <a:p>
                      <a:pPr algn="ctr"/>
                      <a:r>
                        <a:rPr lang="en-US" sz="2000" dirty="0">
                          <a:latin typeface="Candara" panose="020E0502030303020204" pitchFamily="34" charset="0"/>
                        </a:rPr>
                        <a:t>-5.8%</a:t>
                      </a:r>
                    </a:p>
                  </a:txBody>
                  <a:tcPr/>
                </a:tc>
                <a:extLst>
                  <a:ext uri="{0D108BD9-81ED-4DB2-BD59-A6C34878D82A}">
                    <a16:rowId xmlns:a16="http://schemas.microsoft.com/office/drawing/2014/main" val="2000866499"/>
                  </a:ext>
                </a:extLst>
              </a:tr>
              <a:tr h="387219">
                <a:tc>
                  <a:txBody>
                    <a:bodyPr/>
                    <a:lstStyle/>
                    <a:p>
                      <a:r>
                        <a:rPr lang="en-US" sz="2000" dirty="0">
                          <a:latin typeface="Candara" panose="020E0502030303020204" pitchFamily="34" charset="0"/>
                        </a:rPr>
                        <a:t>Unemployment rate</a:t>
                      </a:r>
                    </a:p>
                  </a:txBody>
                  <a:tcPr/>
                </a:tc>
                <a:tc>
                  <a:txBody>
                    <a:bodyPr/>
                    <a:lstStyle/>
                    <a:p>
                      <a:pPr algn="ctr"/>
                      <a:r>
                        <a:rPr lang="en-US" sz="2000" dirty="0">
                          <a:latin typeface="Candara" panose="020E0502030303020204" pitchFamily="34" charset="0"/>
                        </a:rPr>
                        <a:t>2.7%</a:t>
                      </a:r>
                    </a:p>
                  </a:txBody>
                  <a:tcPr/>
                </a:tc>
                <a:tc>
                  <a:txBody>
                    <a:bodyPr/>
                    <a:lstStyle/>
                    <a:p>
                      <a:pPr algn="ctr"/>
                      <a:r>
                        <a:rPr lang="en-US" sz="2000" dirty="0">
                          <a:latin typeface="Candara" panose="020E0502030303020204" pitchFamily="34" charset="0"/>
                        </a:rPr>
                        <a:t>5.2%</a:t>
                      </a:r>
                    </a:p>
                  </a:txBody>
                  <a:tcPr/>
                </a:tc>
                <a:extLst>
                  <a:ext uri="{0D108BD9-81ED-4DB2-BD59-A6C34878D82A}">
                    <a16:rowId xmlns:a16="http://schemas.microsoft.com/office/drawing/2014/main" val="1334696665"/>
                  </a:ext>
                </a:extLst>
              </a:tr>
              <a:tr h="387219">
                <a:tc>
                  <a:txBody>
                    <a:bodyPr/>
                    <a:lstStyle/>
                    <a:p>
                      <a:r>
                        <a:rPr lang="en-US" sz="2000" dirty="0">
                          <a:latin typeface="Candara" panose="020E0502030303020204" pitchFamily="34" charset="0"/>
                        </a:rPr>
                        <a:t>Poverty Rate</a:t>
                      </a:r>
                    </a:p>
                  </a:txBody>
                  <a:tcPr/>
                </a:tc>
                <a:tc>
                  <a:txBody>
                    <a:bodyPr/>
                    <a:lstStyle/>
                    <a:p>
                      <a:pPr algn="ctr"/>
                      <a:r>
                        <a:rPr lang="en-US" sz="2000" dirty="0">
                          <a:latin typeface="Candara" panose="020E0502030303020204" pitchFamily="34" charset="0"/>
                        </a:rPr>
                        <a:t>19.9%</a:t>
                      </a:r>
                    </a:p>
                  </a:txBody>
                  <a:tcPr/>
                </a:tc>
                <a:tc>
                  <a:txBody>
                    <a:bodyPr/>
                    <a:lstStyle/>
                    <a:p>
                      <a:pPr algn="ctr"/>
                      <a:r>
                        <a:rPr lang="en-US" sz="2000" dirty="0">
                          <a:latin typeface="Candara" panose="020E0502030303020204" pitchFamily="34" charset="0"/>
                        </a:rPr>
                        <a:t>36.4%</a:t>
                      </a:r>
                    </a:p>
                  </a:txBody>
                  <a:tcPr/>
                </a:tc>
                <a:extLst>
                  <a:ext uri="{0D108BD9-81ED-4DB2-BD59-A6C34878D82A}">
                    <a16:rowId xmlns:a16="http://schemas.microsoft.com/office/drawing/2014/main" val="3539384725"/>
                  </a:ext>
                </a:extLst>
              </a:tr>
              <a:tr h="731419">
                <a:tc>
                  <a:txBody>
                    <a:bodyPr/>
                    <a:lstStyle/>
                    <a:p>
                      <a:r>
                        <a:rPr lang="en-US" sz="2000" dirty="0">
                          <a:latin typeface="Candara" panose="020E0502030303020204" pitchFamily="34" charset="0"/>
                        </a:rPr>
                        <a:t>Education level (% &gt;25 years with bachelor’s degree)</a:t>
                      </a:r>
                    </a:p>
                  </a:txBody>
                  <a:tcPr/>
                </a:tc>
                <a:tc>
                  <a:txBody>
                    <a:bodyPr/>
                    <a:lstStyle/>
                    <a:p>
                      <a:pPr algn="ctr"/>
                      <a:r>
                        <a:rPr lang="en-US" sz="2000" dirty="0">
                          <a:latin typeface="Candara" panose="020E0502030303020204" pitchFamily="34" charset="0"/>
                        </a:rPr>
                        <a:t>49.4%</a:t>
                      </a:r>
                    </a:p>
                  </a:txBody>
                  <a:tcPr/>
                </a:tc>
                <a:tc>
                  <a:txBody>
                    <a:bodyPr/>
                    <a:lstStyle/>
                    <a:p>
                      <a:pPr algn="ctr"/>
                      <a:r>
                        <a:rPr lang="en-US" sz="2000" dirty="0">
                          <a:latin typeface="Candara" panose="020E0502030303020204" pitchFamily="34" charset="0"/>
                        </a:rPr>
                        <a:t>14.6%</a:t>
                      </a:r>
                    </a:p>
                  </a:txBody>
                  <a:tcPr/>
                </a:tc>
                <a:extLst>
                  <a:ext uri="{0D108BD9-81ED-4DB2-BD59-A6C34878D82A}">
                    <a16:rowId xmlns:a16="http://schemas.microsoft.com/office/drawing/2014/main" val="3122260305"/>
                  </a:ext>
                </a:extLst>
              </a:tr>
              <a:tr h="387219">
                <a:tc>
                  <a:txBody>
                    <a:bodyPr/>
                    <a:lstStyle/>
                    <a:p>
                      <a:r>
                        <a:rPr lang="en-US" sz="2000" dirty="0">
                          <a:latin typeface="Candara" panose="020E0502030303020204" pitchFamily="34" charset="0"/>
                        </a:rPr>
                        <a:t>Per capita income</a:t>
                      </a:r>
                    </a:p>
                  </a:txBody>
                  <a:tcPr/>
                </a:tc>
                <a:tc>
                  <a:txBody>
                    <a:bodyPr/>
                    <a:lstStyle/>
                    <a:p>
                      <a:pPr algn="ctr"/>
                      <a:r>
                        <a:rPr lang="en-US" sz="2000" dirty="0">
                          <a:latin typeface="Candara" panose="020E0502030303020204" pitchFamily="34" charset="0"/>
                        </a:rPr>
                        <a:t>$37,071</a:t>
                      </a:r>
                    </a:p>
                  </a:txBody>
                  <a:tcPr/>
                </a:tc>
                <a:tc>
                  <a:txBody>
                    <a:bodyPr/>
                    <a:lstStyle/>
                    <a:p>
                      <a:pPr algn="ctr"/>
                      <a:r>
                        <a:rPr lang="en-US" sz="2000" dirty="0">
                          <a:latin typeface="Candara" panose="020E0502030303020204" pitchFamily="34" charset="0"/>
                        </a:rPr>
                        <a:t>$17,338</a:t>
                      </a:r>
                    </a:p>
                  </a:txBody>
                  <a:tcPr/>
                </a:tc>
                <a:extLst>
                  <a:ext uri="{0D108BD9-81ED-4DB2-BD59-A6C34878D82A}">
                    <a16:rowId xmlns:a16="http://schemas.microsoft.com/office/drawing/2014/main" val="3588571639"/>
                  </a:ext>
                </a:extLst>
              </a:tr>
            </a:tbl>
          </a:graphicData>
        </a:graphic>
      </p:graphicFrame>
      <p:sp>
        <p:nvSpPr>
          <p:cNvPr id="5" name="Rectangle 4">
            <a:extLst>
              <a:ext uri="{FF2B5EF4-FFF2-40B4-BE49-F238E27FC236}">
                <a16:creationId xmlns:a16="http://schemas.microsoft.com/office/drawing/2014/main" id="{F028C2C0-2AE1-433A-965F-C1B500E486F8}"/>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D1AA6BD-35DE-46C2-8863-50B0D88324D3}"/>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Context</a:t>
            </a:r>
          </a:p>
        </p:txBody>
      </p:sp>
    </p:spTree>
    <p:extLst>
      <p:ext uri="{BB962C8B-B14F-4D97-AF65-F5344CB8AC3E}">
        <p14:creationId xmlns:p14="http://schemas.microsoft.com/office/powerpoint/2010/main" val="169042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188A-5B33-224E-8284-F0419F2AAB1C}"/>
              </a:ext>
            </a:extLst>
          </p:cNvPr>
          <p:cNvSpPr>
            <a:spLocks noGrp="1"/>
          </p:cNvSpPr>
          <p:nvPr>
            <p:ph type="title"/>
          </p:nvPr>
        </p:nvSpPr>
        <p:spPr/>
        <p:txBody>
          <a:bodyPr/>
          <a:lstStyle/>
          <a:p>
            <a:r>
              <a:rPr lang="en-US" b="1" dirty="0">
                <a:solidFill>
                  <a:srgbClr val="990B0A"/>
                </a:solidFill>
              </a:rPr>
              <a:t>Ratios in Financial Condition Analysis</a:t>
            </a:r>
            <a:endParaRPr lang="en-US" dirty="0">
              <a:solidFill>
                <a:srgbClr val="990B0A"/>
              </a:solidFill>
            </a:endParaRPr>
          </a:p>
        </p:txBody>
      </p:sp>
      <p:sp>
        <p:nvSpPr>
          <p:cNvPr id="3" name="Content Placeholder 2">
            <a:extLst>
              <a:ext uri="{FF2B5EF4-FFF2-40B4-BE49-F238E27FC236}">
                <a16:creationId xmlns:a16="http://schemas.microsoft.com/office/drawing/2014/main" id="{91F514DD-6B0E-5647-AD7A-DEE66CCC803F}"/>
              </a:ext>
            </a:extLst>
          </p:cNvPr>
          <p:cNvSpPr>
            <a:spLocks noGrp="1"/>
          </p:cNvSpPr>
          <p:nvPr>
            <p:ph idx="1"/>
          </p:nvPr>
        </p:nvSpPr>
        <p:spPr/>
        <p:txBody>
          <a:bodyPr>
            <a:normAutofit/>
          </a:bodyPr>
          <a:lstStyle/>
          <a:p>
            <a:r>
              <a:rPr lang="en-US" dirty="0">
                <a:latin typeface="Candara" panose="020E0502030303020204" pitchFamily="34" charset="0"/>
              </a:rPr>
              <a:t>Common size ratios</a:t>
            </a:r>
          </a:p>
          <a:p>
            <a:r>
              <a:rPr lang="en-US" dirty="0">
                <a:latin typeface="Candara" panose="020E0502030303020204" pitchFamily="34" charset="0"/>
              </a:rPr>
              <a:t>Liquidity Ratios</a:t>
            </a:r>
          </a:p>
          <a:p>
            <a:r>
              <a:rPr lang="en-US" dirty="0">
                <a:latin typeface="Candara" panose="020E0502030303020204" pitchFamily="34" charset="0"/>
              </a:rPr>
              <a:t>Budgetary solvency</a:t>
            </a:r>
          </a:p>
          <a:p>
            <a:r>
              <a:rPr lang="en-US" dirty="0">
                <a:latin typeface="Candara" panose="020E0502030303020204" pitchFamily="34" charset="0"/>
              </a:rPr>
              <a:t>Long-run solvency</a:t>
            </a:r>
          </a:p>
          <a:p>
            <a:r>
              <a:rPr lang="en-US" dirty="0">
                <a:latin typeface="Candara" panose="020E0502030303020204" pitchFamily="34" charset="0"/>
              </a:rPr>
              <a:t>Service-level solvency </a:t>
            </a:r>
          </a:p>
          <a:p>
            <a:r>
              <a:rPr lang="en-US" dirty="0">
                <a:latin typeface="Candara" panose="020E0502030303020204" pitchFamily="34" charset="0"/>
              </a:rPr>
              <a:t>Efficiency ratios</a:t>
            </a:r>
          </a:p>
          <a:p>
            <a:r>
              <a:rPr lang="en-US" dirty="0">
                <a:latin typeface="Candara" panose="020E0502030303020204" pitchFamily="34" charset="0"/>
              </a:rPr>
              <a:t>Other ratios</a:t>
            </a:r>
          </a:p>
          <a:p>
            <a:pPr lvl="1"/>
            <a:endParaRPr lang="en-US" dirty="0">
              <a:latin typeface="Candara" panose="020E0502030303020204" pitchFamily="34" charset="0"/>
            </a:endParaRP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85FC6562-9BB2-4018-A9B0-8BAB643595D6}"/>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90ADBA4-6950-49C9-A354-8AA89203B7EF}"/>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Ratios in Financial Condition Analysis</a:t>
            </a:r>
          </a:p>
        </p:txBody>
      </p:sp>
      <p:sp>
        <p:nvSpPr>
          <p:cNvPr id="6" name="Right Brace 5">
            <a:extLst>
              <a:ext uri="{FF2B5EF4-FFF2-40B4-BE49-F238E27FC236}">
                <a16:creationId xmlns:a16="http://schemas.microsoft.com/office/drawing/2014/main" id="{D69F13AD-8B3A-A51C-2DBA-E3B194BA3C6B}"/>
              </a:ext>
            </a:extLst>
          </p:cNvPr>
          <p:cNvSpPr/>
          <p:nvPr/>
        </p:nvSpPr>
        <p:spPr>
          <a:xfrm>
            <a:off x="4912986" y="3051544"/>
            <a:ext cx="155448" cy="10207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0779DA91-212A-FC19-574E-62B4E01A2B34}"/>
              </a:ext>
            </a:extLst>
          </p:cNvPr>
          <p:cNvSpPr txBox="1"/>
          <p:nvPr/>
        </p:nvSpPr>
        <p:spPr>
          <a:xfrm>
            <a:off x="5231219" y="3296092"/>
            <a:ext cx="2498651" cy="523220"/>
          </a:xfrm>
          <a:prstGeom prst="rect">
            <a:avLst/>
          </a:prstGeom>
          <a:noFill/>
        </p:spPr>
        <p:txBody>
          <a:bodyPr wrap="square" rtlCol="0">
            <a:spAutoFit/>
          </a:bodyPr>
          <a:lstStyle/>
          <a:p>
            <a:r>
              <a:rPr lang="en-US" sz="2800" dirty="0">
                <a:latin typeface="Candara" panose="020E0502030303020204" pitchFamily="34" charset="0"/>
              </a:rPr>
              <a:t>Solvency ratios</a:t>
            </a:r>
          </a:p>
        </p:txBody>
      </p:sp>
    </p:spTree>
    <p:extLst>
      <p:ext uri="{BB962C8B-B14F-4D97-AF65-F5344CB8AC3E}">
        <p14:creationId xmlns:p14="http://schemas.microsoft.com/office/powerpoint/2010/main" val="3235668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F479-D242-EF43-912D-DAD3EADD999C}"/>
              </a:ext>
            </a:extLst>
          </p:cNvPr>
          <p:cNvSpPr>
            <a:spLocks noGrp="1"/>
          </p:cNvSpPr>
          <p:nvPr>
            <p:ph type="title"/>
          </p:nvPr>
        </p:nvSpPr>
        <p:spPr/>
        <p:txBody>
          <a:bodyPr/>
          <a:lstStyle/>
          <a:p>
            <a:r>
              <a:rPr lang="en-US" b="1" dirty="0">
                <a:solidFill>
                  <a:srgbClr val="990B0A"/>
                </a:solidFill>
              </a:rPr>
              <a:t>Liquidity Ratio</a:t>
            </a:r>
          </a:p>
        </p:txBody>
      </p:sp>
      <p:sp>
        <p:nvSpPr>
          <p:cNvPr id="3" name="Content Placeholder 2">
            <a:extLst>
              <a:ext uri="{FF2B5EF4-FFF2-40B4-BE49-F238E27FC236}">
                <a16:creationId xmlns:a16="http://schemas.microsoft.com/office/drawing/2014/main" id="{8C0900D6-02B5-8B46-9A04-20BFBD05E42A}"/>
              </a:ext>
            </a:extLst>
          </p:cNvPr>
          <p:cNvSpPr>
            <a:spLocks noGrp="1"/>
          </p:cNvSpPr>
          <p:nvPr>
            <p:ph idx="1"/>
          </p:nvPr>
        </p:nvSpPr>
        <p:spPr>
          <a:xfrm>
            <a:off x="838200" y="1690688"/>
            <a:ext cx="10515600" cy="546100"/>
          </a:xfrm>
        </p:spPr>
        <p:txBody>
          <a:bodyPr/>
          <a:lstStyle/>
          <a:p>
            <a:pPr marL="0" indent="0">
              <a:buNone/>
            </a:pPr>
            <a:r>
              <a:rPr lang="en-US" dirty="0">
                <a:latin typeface="Candara" panose="020E0502030303020204" pitchFamily="34" charset="0"/>
              </a:rPr>
              <a:t>Ability to generate sufficient cash to pay for current liabilities </a:t>
            </a:r>
          </a:p>
          <a:p>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1ED1939-80DF-8C41-90A4-1A3AE93B7955}"/>
                  </a:ext>
                </a:extLst>
              </p:cNvPr>
              <p:cNvSpPr txBox="1"/>
              <p:nvPr/>
            </p:nvSpPr>
            <p:spPr>
              <a:xfrm>
                <a:off x="2507457" y="2643785"/>
                <a:ext cx="6822059"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𝐶𝑎𝑠h</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n-US" i="1" smtClean="0">
                              <a:latin typeface="Cambria Math" panose="02040503050406030204" pitchFamily="18" charset="0"/>
                            </a:rPr>
                          </m:ctrlPr>
                        </m:fPr>
                        <m:num>
                          <m:r>
                            <a:rPr lang="es-ES" b="0" i="1" smtClean="0">
                              <a:latin typeface="Cambria Math" panose="02040503050406030204" pitchFamily="18" charset="0"/>
                            </a:rPr>
                            <m:t>𝐶𝑎𝑠h</m:t>
                          </m:r>
                          <m:r>
                            <a:rPr lang="es-ES" b="0" i="1" smtClean="0">
                              <a:latin typeface="Cambria Math" panose="02040503050406030204" pitchFamily="18" charset="0"/>
                            </a:rPr>
                            <m:t> </m:t>
                          </m:r>
                          <m:r>
                            <a:rPr lang="es-ES" b="0" i="1" smtClean="0">
                              <a:latin typeface="Cambria Math" panose="02040503050406030204" pitchFamily="18" charset="0"/>
                            </a:rPr>
                            <m:t>𝑎𝑛𝑑</m:t>
                          </m:r>
                          <m:r>
                            <a:rPr lang="es-ES" b="0" i="1" smtClean="0">
                              <a:latin typeface="Cambria Math" panose="02040503050406030204" pitchFamily="18" charset="0"/>
                            </a:rPr>
                            <m:t> </m:t>
                          </m:r>
                          <m:r>
                            <a:rPr lang="es-ES" b="0" i="1" smtClean="0">
                              <a:latin typeface="Cambria Math" panose="02040503050406030204" pitchFamily="18" charset="0"/>
                            </a:rPr>
                            <m:t>𝑐𝑎𝑠h</m:t>
                          </m:r>
                          <m:r>
                            <a:rPr lang="es-ES" b="0" i="1" smtClean="0">
                              <a:latin typeface="Cambria Math" panose="02040503050406030204" pitchFamily="18" charset="0"/>
                            </a:rPr>
                            <m:t> </m:t>
                          </m:r>
                          <m:r>
                            <a:rPr lang="es-ES" b="0" i="1" smtClean="0">
                              <a:latin typeface="Cambria Math" panose="02040503050406030204" pitchFamily="18" charset="0"/>
                            </a:rPr>
                            <m:t>𝑒𝑞𝑢𝑖𝑣𝑎𝑙𝑒𝑛𝑡</m:t>
                          </m:r>
                          <m:r>
                            <a:rPr lang="es-ES" b="0" i="1" smtClean="0">
                              <a:latin typeface="Cambria Math" panose="02040503050406030204" pitchFamily="18" charset="0"/>
                            </a:rPr>
                            <m:t>+</m:t>
                          </m:r>
                          <m:r>
                            <a:rPr lang="es-ES" b="0" i="1" smtClean="0">
                              <a:latin typeface="Cambria Math" panose="02040503050406030204" pitchFamily="18" charset="0"/>
                            </a:rPr>
                            <m:t>𝑀𝑎𝑟𝑘𝑒𝑡𝑒𝑎𝑏𝑙𝑒</m:t>
                          </m:r>
                          <m:r>
                            <a:rPr lang="es-ES" b="0" i="1" smtClean="0">
                              <a:latin typeface="Cambria Math" panose="02040503050406030204" pitchFamily="18" charset="0"/>
                            </a:rPr>
                            <m:t> </m:t>
                          </m:r>
                          <m:r>
                            <a:rPr lang="es-ES" b="0" i="1" smtClean="0">
                              <a:latin typeface="Cambria Math" panose="02040503050406030204" pitchFamily="18" charset="0"/>
                            </a:rPr>
                            <m:t>𝑆𝑒𝑐𝑢𝑟𝑖𝑡𝑖𝑒𝑠</m:t>
                          </m:r>
                        </m:num>
                        <m:den>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𝑙𝑖𝑎𝑏𝑖𝑙𝑖𝑡𝑖𝑒𝑠</m:t>
                          </m:r>
                        </m:den>
                      </m:f>
                    </m:oMath>
                  </m:oMathPara>
                </a14:m>
                <a:endParaRPr lang="en-US" dirty="0">
                  <a:latin typeface="Candara" panose="020E0502030303020204" pitchFamily="34" charset="0"/>
                </a:endParaRPr>
              </a:p>
            </p:txBody>
          </p:sp>
        </mc:Choice>
        <mc:Fallback xmlns="">
          <p:sp>
            <p:nvSpPr>
              <p:cNvPr id="20" name="TextBox 19">
                <a:extLst>
                  <a:ext uri="{FF2B5EF4-FFF2-40B4-BE49-F238E27FC236}">
                    <a16:creationId xmlns:a16="http://schemas.microsoft.com/office/drawing/2014/main" id="{F1ED1939-80DF-8C41-90A4-1A3AE93B7955}"/>
                  </a:ext>
                </a:extLst>
              </p:cNvPr>
              <p:cNvSpPr txBox="1">
                <a:spLocks noRot="1" noChangeAspect="1" noMove="1" noResize="1" noEditPoints="1" noAdjustHandles="1" noChangeArrowheads="1" noChangeShapeType="1" noTextEdit="1"/>
              </p:cNvSpPr>
              <p:nvPr/>
            </p:nvSpPr>
            <p:spPr>
              <a:xfrm>
                <a:off x="2507457" y="2643785"/>
                <a:ext cx="6822059" cy="52411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B4400D9-D80C-CF4F-B87D-40AF70539EEE}"/>
                  </a:ext>
                </a:extLst>
              </p:cNvPr>
              <p:cNvSpPr txBox="1"/>
              <p:nvPr/>
            </p:nvSpPr>
            <p:spPr>
              <a:xfrm>
                <a:off x="2389539" y="3690098"/>
                <a:ext cx="843256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𝑄𝑢𝑖𝑐𝑘</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n-US" i="1" smtClean="0">
                              <a:latin typeface="Cambria Math" panose="02040503050406030204" pitchFamily="18" charset="0"/>
                            </a:rPr>
                          </m:ctrlPr>
                        </m:fPr>
                        <m:num>
                          <m:r>
                            <a:rPr lang="es-ES" b="0" i="1" smtClean="0">
                              <a:latin typeface="Cambria Math" panose="02040503050406030204" pitchFamily="18" charset="0"/>
                            </a:rPr>
                            <m:t>𝐶𝑎𝑠h</m:t>
                          </m:r>
                          <m:r>
                            <a:rPr lang="es-ES" b="0" i="1" smtClean="0">
                              <a:latin typeface="Cambria Math" panose="02040503050406030204" pitchFamily="18" charset="0"/>
                            </a:rPr>
                            <m:t> </m:t>
                          </m:r>
                          <m:r>
                            <a:rPr lang="es-ES" b="0" i="1" smtClean="0">
                              <a:latin typeface="Cambria Math" panose="02040503050406030204" pitchFamily="18" charset="0"/>
                            </a:rPr>
                            <m:t>𝑎𝑛𝑑</m:t>
                          </m:r>
                          <m:r>
                            <a:rPr lang="es-ES" b="0" i="1" smtClean="0">
                              <a:latin typeface="Cambria Math" panose="02040503050406030204" pitchFamily="18" charset="0"/>
                            </a:rPr>
                            <m:t> </m:t>
                          </m:r>
                          <m:r>
                            <a:rPr lang="es-ES" b="0" i="1" smtClean="0">
                              <a:latin typeface="Cambria Math" panose="02040503050406030204" pitchFamily="18" charset="0"/>
                            </a:rPr>
                            <m:t>𝑐𝑎𝑠h</m:t>
                          </m:r>
                          <m:r>
                            <a:rPr lang="es-ES" b="0" i="1" smtClean="0">
                              <a:latin typeface="Cambria Math" panose="02040503050406030204" pitchFamily="18" charset="0"/>
                            </a:rPr>
                            <m:t> </m:t>
                          </m:r>
                          <m:r>
                            <a:rPr lang="es-ES" b="0" i="1" smtClean="0">
                              <a:latin typeface="Cambria Math" panose="02040503050406030204" pitchFamily="18" charset="0"/>
                            </a:rPr>
                            <m:t>𝑒𝑞𝑢𝑖𝑣𝑎𝑙𝑒𝑛𝑡</m:t>
                          </m:r>
                          <m:r>
                            <a:rPr lang="es-ES" b="0" i="1" smtClean="0">
                              <a:latin typeface="Cambria Math" panose="02040503050406030204" pitchFamily="18" charset="0"/>
                            </a:rPr>
                            <m:t>+</m:t>
                          </m:r>
                          <m:r>
                            <a:rPr lang="es-ES" b="0" i="1" smtClean="0">
                              <a:latin typeface="Cambria Math" panose="02040503050406030204" pitchFamily="18" charset="0"/>
                            </a:rPr>
                            <m:t>𝑀𝑎𝑟𝑘𝑒𝑡𝑒𝑎𝑏𝑙𝑒</m:t>
                          </m:r>
                          <m:r>
                            <a:rPr lang="es-ES" b="0" i="1" smtClean="0">
                              <a:latin typeface="Cambria Math" panose="02040503050406030204" pitchFamily="18" charset="0"/>
                            </a:rPr>
                            <m:t> </m:t>
                          </m:r>
                          <m:r>
                            <a:rPr lang="es-ES" b="0" i="1" smtClean="0">
                              <a:latin typeface="Cambria Math" panose="02040503050406030204" pitchFamily="18" charset="0"/>
                            </a:rPr>
                            <m:t>𝑆𝑒𝑐𝑢𝑟𝑖𝑡𝑖𝑒𝑠</m:t>
                          </m:r>
                          <m:r>
                            <a:rPr lang="es-ES" b="0" i="1" smtClean="0">
                              <a:latin typeface="Cambria Math" panose="02040503050406030204" pitchFamily="18" charset="0"/>
                            </a:rPr>
                            <m:t>+</m:t>
                          </m:r>
                          <m:r>
                            <a:rPr lang="es-ES" b="0" i="1" smtClean="0">
                              <a:latin typeface="Cambria Math" panose="02040503050406030204" pitchFamily="18" charset="0"/>
                            </a:rPr>
                            <m:t>𝑅𝑒𝑐𝑒𝑖𝑣𝑎𝑏𝑙𝑒𝑠</m:t>
                          </m:r>
                        </m:num>
                        <m:den>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𝑙𝑖𝑎𝑏𝑖𝑙𝑖𝑡𝑖𝑒𝑠</m:t>
                          </m:r>
                        </m:den>
                      </m:f>
                    </m:oMath>
                  </m:oMathPara>
                </a14:m>
                <a:endParaRPr lang="en-US" dirty="0">
                  <a:latin typeface="Candara" panose="020E0502030303020204" pitchFamily="34" charset="0"/>
                </a:endParaRPr>
              </a:p>
            </p:txBody>
          </p:sp>
        </mc:Choice>
        <mc:Fallback xmlns="">
          <p:sp>
            <p:nvSpPr>
              <p:cNvPr id="21" name="TextBox 20">
                <a:extLst>
                  <a:ext uri="{FF2B5EF4-FFF2-40B4-BE49-F238E27FC236}">
                    <a16:creationId xmlns:a16="http://schemas.microsoft.com/office/drawing/2014/main" id="{5B4400D9-D80C-CF4F-B87D-40AF70539EEE}"/>
                  </a:ext>
                </a:extLst>
              </p:cNvPr>
              <p:cNvSpPr txBox="1">
                <a:spLocks noRot="1" noChangeAspect="1" noMove="1" noResize="1" noEditPoints="1" noAdjustHandles="1" noChangeArrowheads="1" noChangeShapeType="1" noTextEdit="1"/>
              </p:cNvSpPr>
              <p:nvPr/>
            </p:nvSpPr>
            <p:spPr>
              <a:xfrm>
                <a:off x="2389539" y="3690098"/>
                <a:ext cx="8432565" cy="52597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61EFE1D-BAAD-4790-8070-4CAF83ED14F0}"/>
                  </a:ext>
                </a:extLst>
              </p:cNvPr>
              <p:cNvSpPr txBox="1"/>
              <p:nvPr/>
            </p:nvSpPr>
            <p:spPr>
              <a:xfrm>
                <a:off x="2394409" y="4639609"/>
                <a:ext cx="3701591"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𝐶𝑢𝑟𝑟𝑒𝑛𝑡</m:t>
                          </m:r>
                          <m:r>
                            <a:rPr lang="en-US" b="0" i="1" smtClean="0">
                              <a:latin typeface="Cambria Math" panose="02040503050406030204" pitchFamily="18" charset="0"/>
                            </a:rPr>
                            <m:t> </m:t>
                          </m:r>
                          <m:r>
                            <a:rPr lang="en-US" b="0" i="1" smtClean="0">
                              <a:latin typeface="Cambria Math" panose="02040503050406030204" pitchFamily="18" charset="0"/>
                            </a:rPr>
                            <m:t>𝐴𝑠𝑠𝑒𝑡𝑠</m:t>
                          </m:r>
                        </m:num>
                        <m:den>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𝑙𝑖𝑎𝑏𝑖𝑙𝑖𝑡𝑖𝑒𝑠</m:t>
                          </m:r>
                        </m:den>
                      </m:f>
                    </m:oMath>
                  </m:oMathPara>
                </a14:m>
                <a:endParaRPr lang="en-US" dirty="0">
                  <a:latin typeface="Candara" panose="020E0502030303020204" pitchFamily="34" charset="0"/>
                </a:endParaRPr>
              </a:p>
            </p:txBody>
          </p:sp>
        </mc:Choice>
        <mc:Fallback xmlns="">
          <p:sp>
            <p:nvSpPr>
              <p:cNvPr id="8" name="TextBox 7">
                <a:extLst>
                  <a:ext uri="{FF2B5EF4-FFF2-40B4-BE49-F238E27FC236}">
                    <a16:creationId xmlns:a16="http://schemas.microsoft.com/office/drawing/2014/main" id="{B61EFE1D-BAAD-4790-8070-4CAF83ED14F0}"/>
                  </a:ext>
                </a:extLst>
              </p:cNvPr>
              <p:cNvSpPr txBox="1">
                <a:spLocks noRot="1" noChangeAspect="1" noMove="1" noResize="1" noEditPoints="1" noAdjustHandles="1" noChangeArrowheads="1" noChangeShapeType="1" noTextEdit="1"/>
              </p:cNvSpPr>
              <p:nvPr/>
            </p:nvSpPr>
            <p:spPr>
              <a:xfrm>
                <a:off x="2394409" y="4639609"/>
                <a:ext cx="3701591" cy="520463"/>
              </a:xfrm>
              <a:prstGeom prst="rect">
                <a:avLst/>
              </a:prstGeom>
              <a:blipFill>
                <a:blip r:embed="rId5"/>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A539B7B8-B925-44E3-90A2-25F910764D40}"/>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8F65C5E-A139-4130-9C61-7E9F5D34A2D7}"/>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Liquidity Ratio</a:t>
            </a:r>
          </a:p>
        </p:txBody>
      </p:sp>
    </p:spTree>
    <p:extLst>
      <p:ext uri="{BB962C8B-B14F-4D97-AF65-F5344CB8AC3E}">
        <p14:creationId xmlns:p14="http://schemas.microsoft.com/office/powerpoint/2010/main" val="43709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F479-D242-EF43-912D-DAD3EADD999C}"/>
              </a:ext>
            </a:extLst>
          </p:cNvPr>
          <p:cNvSpPr>
            <a:spLocks noGrp="1"/>
          </p:cNvSpPr>
          <p:nvPr>
            <p:ph type="title"/>
          </p:nvPr>
        </p:nvSpPr>
        <p:spPr/>
        <p:txBody>
          <a:bodyPr/>
          <a:lstStyle/>
          <a:p>
            <a:r>
              <a:rPr lang="en-US" b="1" dirty="0">
                <a:solidFill>
                  <a:srgbClr val="990B0A"/>
                </a:solidFill>
              </a:rPr>
              <a:t>Current Ratio - Example</a:t>
            </a:r>
          </a:p>
        </p:txBody>
      </p:sp>
      <p:sp>
        <p:nvSpPr>
          <p:cNvPr id="6" name="Rectangle 5">
            <a:extLst>
              <a:ext uri="{FF2B5EF4-FFF2-40B4-BE49-F238E27FC236}">
                <a16:creationId xmlns:a16="http://schemas.microsoft.com/office/drawing/2014/main" id="{57619055-F045-4EAA-A61E-7BFF48B41C8D}"/>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B20B880-7E2A-4AD0-86B0-EC9C71E976E7}"/>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Current Ratio - Example</a:t>
            </a:r>
          </a:p>
        </p:txBody>
      </p:sp>
      <p:pic>
        <p:nvPicPr>
          <p:cNvPr id="5" name="Picture 4">
            <a:extLst>
              <a:ext uri="{FF2B5EF4-FFF2-40B4-BE49-F238E27FC236}">
                <a16:creationId xmlns:a16="http://schemas.microsoft.com/office/drawing/2014/main" id="{3814603C-E980-45F7-A817-CB7806FB8DD3}"/>
              </a:ext>
            </a:extLst>
          </p:cNvPr>
          <p:cNvPicPr>
            <a:picLocks noChangeAspect="1"/>
          </p:cNvPicPr>
          <p:nvPr/>
        </p:nvPicPr>
        <p:blipFill>
          <a:blip r:embed="rId3"/>
          <a:stretch>
            <a:fillRect/>
          </a:stretch>
        </p:blipFill>
        <p:spPr>
          <a:xfrm>
            <a:off x="402568" y="1443568"/>
            <a:ext cx="5262139" cy="529087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E6F7A7-478D-26C3-F696-62C817C09025}"/>
                  </a:ext>
                </a:extLst>
              </p:cNvPr>
              <p:cNvSpPr txBox="1"/>
              <p:nvPr/>
            </p:nvSpPr>
            <p:spPr>
              <a:xfrm>
                <a:off x="5933647" y="5357363"/>
                <a:ext cx="6090898" cy="48218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a:latin typeface="Candara" panose="020E0502030303020204" pitchFamily="34" charset="0"/>
                          </a:rPr>
                          <m:t>524,394</m:t>
                        </m:r>
                        <m:r>
                          <m:rPr>
                            <m:nor/>
                          </m:rPr>
                          <a:rPr lang="en-US" b="0" i="0" smtClean="0">
                            <a:latin typeface="Candara" panose="020E0502030303020204" pitchFamily="34" charset="0"/>
                          </a:rPr>
                          <m:t> </m:t>
                        </m:r>
                        <m:r>
                          <m:rPr>
                            <m:nor/>
                          </m:rPr>
                          <a:rPr lang="en-US">
                            <a:latin typeface="Candara" panose="020E0502030303020204" pitchFamily="34" charset="0"/>
                          </a:rPr>
                          <m:t>+</m:t>
                        </m:r>
                        <m:r>
                          <m:rPr>
                            <m:nor/>
                          </m:rPr>
                          <a:rPr lang="en-US" b="0" i="0" smtClean="0">
                            <a:latin typeface="Candara" panose="020E0502030303020204" pitchFamily="34" charset="0"/>
                          </a:rPr>
                          <m:t> </m:t>
                        </m:r>
                        <m:r>
                          <m:rPr>
                            <m:nor/>
                          </m:rPr>
                          <a:rPr lang="en-US">
                            <a:latin typeface="Candara" panose="020E0502030303020204" pitchFamily="34" charset="0"/>
                          </a:rPr>
                          <m:t>764,149</m:t>
                        </m:r>
                        <m:r>
                          <m:rPr>
                            <m:nor/>
                          </m:rPr>
                          <a:rPr lang="en-US" b="0" i="0" smtClean="0">
                            <a:latin typeface="Candara" panose="020E0502030303020204" pitchFamily="34" charset="0"/>
                          </a:rPr>
                          <m:t> </m:t>
                        </m:r>
                        <m:r>
                          <m:rPr>
                            <m:nor/>
                          </m:rPr>
                          <a:rPr lang="en-US">
                            <a:latin typeface="Candara" panose="020E0502030303020204" pitchFamily="34" charset="0"/>
                          </a:rPr>
                          <m:t>+</m:t>
                        </m:r>
                        <m:r>
                          <m:rPr>
                            <m:nor/>
                          </m:rPr>
                          <a:rPr lang="en-US" b="0" i="0" smtClean="0">
                            <a:latin typeface="Candara" panose="020E0502030303020204" pitchFamily="34" charset="0"/>
                          </a:rPr>
                          <m:t> </m:t>
                        </m:r>
                        <m:r>
                          <m:rPr>
                            <m:nor/>
                          </m:rPr>
                          <a:rPr lang="en-US">
                            <a:latin typeface="Candara" panose="020E0502030303020204" pitchFamily="34" charset="0"/>
                          </a:rPr>
                          <m:t>204,152</m:t>
                        </m:r>
                      </m:num>
                      <m:den>
                        <m:r>
                          <m:rPr>
                            <m:nor/>
                          </m:rPr>
                          <a:rPr lang="en-US">
                            <a:latin typeface="Candara" panose="020E0502030303020204" pitchFamily="34" charset="0"/>
                          </a:rPr>
                          <m:t>900,874</m:t>
                        </m:r>
                        <m:r>
                          <m:rPr>
                            <m:nor/>
                          </m:rPr>
                          <a:rPr lang="en-US" b="0" i="0" smtClean="0">
                            <a:latin typeface="Candara" panose="020E0502030303020204" pitchFamily="34" charset="0"/>
                          </a:rPr>
                          <m:t> </m:t>
                        </m:r>
                        <m:r>
                          <m:rPr>
                            <m:nor/>
                          </m:rPr>
                          <a:rPr lang="en-US">
                            <a:latin typeface="Candara" panose="020E0502030303020204" pitchFamily="34" charset="0"/>
                          </a:rPr>
                          <m:t>+</m:t>
                        </m:r>
                        <m:r>
                          <m:rPr>
                            <m:nor/>
                          </m:rPr>
                          <a:rPr lang="en-US" b="0" i="0" smtClean="0">
                            <a:latin typeface="Candara" panose="020E0502030303020204" pitchFamily="34" charset="0"/>
                          </a:rPr>
                          <m:t> </m:t>
                        </m:r>
                        <m:r>
                          <m:rPr>
                            <m:nor/>
                          </m:rPr>
                          <a:rPr lang="en-US">
                            <a:latin typeface="Candara" panose="020E0502030303020204" pitchFamily="34" charset="0"/>
                          </a:rPr>
                          <m:t>299,753</m:t>
                        </m:r>
                        <m:r>
                          <m:rPr>
                            <m:nor/>
                          </m:rPr>
                          <a:rPr lang="en-US" b="0" i="0" smtClean="0">
                            <a:latin typeface="Candara" panose="020E0502030303020204" pitchFamily="34" charset="0"/>
                          </a:rPr>
                          <m:t> </m:t>
                        </m:r>
                        <m:r>
                          <m:rPr>
                            <m:nor/>
                          </m:rPr>
                          <a:rPr lang="en-US">
                            <a:latin typeface="Candara" panose="020E0502030303020204" pitchFamily="34" charset="0"/>
                          </a:rPr>
                          <m:t>+</m:t>
                        </m:r>
                        <m:r>
                          <m:rPr>
                            <m:nor/>
                          </m:rPr>
                          <a:rPr lang="en-US" b="0" i="0" smtClean="0">
                            <a:latin typeface="Candara" panose="020E0502030303020204" pitchFamily="34" charset="0"/>
                          </a:rPr>
                          <m:t> </m:t>
                        </m:r>
                        <m:r>
                          <m:rPr>
                            <m:nor/>
                          </m:rPr>
                          <a:rPr lang="en-US">
                            <a:latin typeface="Candara" panose="020E0502030303020204" pitchFamily="34" charset="0"/>
                          </a:rPr>
                          <m:t>720,000</m:t>
                        </m:r>
                        <m:r>
                          <m:rPr>
                            <m:nor/>
                          </m:rPr>
                          <a:rPr lang="en-US" b="0" i="0" smtClean="0">
                            <a:latin typeface="Candara" panose="020E0502030303020204" pitchFamily="34" charset="0"/>
                          </a:rPr>
                          <m:t> </m:t>
                        </m:r>
                        <m:r>
                          <m:rPr>
                            <m:nor/>
                          </m:rPr>
                          <a:rPr lang="en-US">
                            <a:latin typeface="Candara" panose="020E0502030303020204" pitchFamily="34" charset="0"/>
                          </a:rPr>
                          <m:t>+</m:t>
                        </m:r>
                        <m:r>
                          <m:rPr>
                            <m:nor/>
                          </m:rPr>
                          <a:rPr lang="en-US" b="0" i="0" smtClean="0">
                            <a:latin typeface="Candara" panose="020E0502030303020204" pitchFamily="34" charset="0"/>
                          </a:rPr>
                          <m:t> </m:t>
                        </m:r>
                        <m:r>
                          <m:rPr>
                            <m:nor/>
                          </m:rPr>
                          <a:rPr lang="en-US">
                            <a:latin typeface="Candara" panose="020E0502030303020204" pitchFamily="34" charset="0"/>
                          </a:rPr>
                          <m:t>98,747</m:t>
                        </m:r>
                      </m:den>
                    </m:f>
                    <m:r>
                      <a:rPr lang="es-ES" i="1">
                        <a:latin typeface="Cambria Math" panose="02040503050406030204" pitchFamily="18" charset="0"/>
                      </a:rPr>
                      <m:t>=</m:t>
                    </m:r>
                  </m:oMath>
                </a14:m>
                <a:r>
                  <a:rPr lang="en-US" dirty="0">
                    <a:latin typeface="Candara" panose="020E0502030303020204" pitchFamily="34" charset="0"/>
                  </a:rPr>
                  <a:t> 0.74</a:t>
                </a:r>
              </a:p>
            </p:txBody>
          </p:sp>
        </mc:Choice>
        <mc:Fallback xmlns="">
          <p:sp>
            <p:nvSpPr>
              <p:cNvPr id="3" name="TextBox 2">
                <a:extLst>
                  <a:ext uri="{FF2B5EF4-FFF2-40B4-BE49-F238E27FC236}">
                    <a16:creationId xmlns:a16="http://schemas.microsoft.com/office/drawing/2014/main" id="{E7E6F7A7-478D-26C3-F696-62C817C09025}"/>
                  </a:ext>
                </a:extLst>
              </p:cNvPr>
              <p:cNvSpPr txBox="1">
                <a:spLocks noRot="1" noChangeAspect="1" noMove="1" noResize="1" noEditPoints="1" noAdjustHandles="1" noChangeArrowheads="1" noChangeShapeType="1" noTextEdit="1"/>
              </p:cNvSpPr>
              <p:nvPr/>
            </p:nvSpPr>
            <p:spPr>
              <a:xfrm>
                <a:off x="5933647" y="5357363"/>
                <a:ext cx="6090898" cy="482183"/>
              </a:xfrm>
              <a:prstGeom prst="rect">
                <a:avLst/>
              </a:prstGeom>
              <a:blipFill>
                <a:blip r:embed="rId4"/>
                <a:stretch>
                  <a:fillRect r="-1500"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7E43D4F-5EEB-BE26-1ABB-825E88B8C566}"/>
                  </a:ext>
                </a:extLst>
              </p:cNvPr>
              <p:cNvSpPr txBox="1"/>
              <p:nvPr/>
            </p:nvSpPr>
            <p:spPr>
              <a:xfrm>
                <a:off x="4779985" y="3799682"/>
                <a:ext cx="8226009" cy="10592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a:latin typeface="Candara" panose="020E0502030303020204" pitchFamily="34" charset="0"/>
                            </a:rPr>
                            <m:t>Cash</m:t>
                          </m:r>
                          <m:r>
                            <m:rPr>
                              <m:nor/>
                            </m:rPr>
                            <a:rPr lang="en-US" b="0" i="0" smtClean="0">
                              <a:latin typeface="Candara" panose="020E0502030303020204" pitchFamily="34" charset="0"/>
                            </a:rPr>
                            <m:t> </m:t>
                          </m:r>
                          <m:r>
                            <m:rPr>
                              <m:nor/>
                            </m:rPr>
                            <a:rPr lang="en-US">
                              <a:latin typeface="Candara" panose="020E0502030303020204" pitchFamily="34" charset="0"/>
                            </a:rPr>
                            <m:t>+</m:t>
                          </m:r>
                          <m:r>
                            <m:rPr>
                              <m:nor/>
                            </m:rPr>
                            <a:rPr lang="en-US" b="0" i="0" smtClean="0">
                              <a:latin typeface="Candara" panose="020E0502030303020204" pitchFamily="34" charset="0"/>
                            </a:rPr>
                            <m:t> </m:t>
                          </m:r>
                          <m:r>
                            <m:rPr>
                              <m:nor/>
                            </m:rPr>
                            <a:rPr lang="en-US">
                              <a:latin typeface="Candara" panose="020E0502030303020204" pitchFamily="34" charset="0"/>
                            </a:rPr>
                            <m:t>Receivables</m:t>
                          </m:r>
                          <m:r>
                            <m:rPr>
                              <m:nor/>
                            </m:rPr>
                            <a:rPr lang="en-US" b="0" i="0" smtClean="0">
                              <a:latin typeface="Candara" panose="020E0502030303020204" pitchFamily="34" charset="0"/>
                            </a:rPr>
                            <m:t> </m:t>
                          </m:r>
                          <m:r>
                            <m:rPr>
                              <m:nor/>
                            </m:rPr>
                            <a:rPr lang="en-US">
                              <a:latin typeface="Candara" panose="020E0502030303020204" pitchFamily="34" charset="0"/>
                            </a:rPr>
                            <m:t>+</m:t>
                          </m:r>
                          <m:r>
                            <m:rPr>
                              <m:nor/>
                            </m:rPr>
                            <a:rPr lang="en-US" b="0" i="0" smtClean="0">
                              <a:latin typeface="Candara" panose="020E0502030303020204" pitchFamily="34" charset="0"/>
                            </a:rPr>
                            <m:t> </m:t>
                          </m:r>
                          <m:r>
                            <m:rPr>
                              <m:nor/>
                            </m:rPr>
                            <a:rPr lang="en-US">
                              <a:latin typeface="Candara" panose="020E0502030303020204" pitchFamily="34" charset="0"/>
                            </a:rPr>
                            <m:t>Inventories</m:t>
                          </m:r>
                        </m:num>
                        <m:den>
                          <m:eqArr>
                            <m:eqArrPr>
                              <m:ctrlPr>
                                <a:rPr lang="en-US" i="1">
                                  <a:latin typeface="Cambria Math" panose="02040503050406030204" pitchFamily="18" charset="0"/>
                                </a:rPr>
                              </m:ctrlPr>
                            </m:eqArrPr>
                            <m:e>
                              <m:r>
                                <m:rPr>
                                  <m:nor/>
                                </m:rPr>
                                <a:rPr lang="en-US">
                                  <a:latin typeface="Candara" panose="020E0502030303020204" pitchFamily="34" charset="0"/>
                                </a:rPr>
                                <m:t>Accounts</m:t>
                              </m:r>
                              <m:r>
                                <m:rPr>
                                  <m:nor/>
                                </m:rPr>
                                <a:rPr lang="en-US" b="0" i="0" smtClean="0">
                                  <a:latin typeface="Candara" panose="020E0502030303020204" pitchFamily="34" charset="0"/>
                                </a:rPr>
                                <m:t> </m:t>
                              </m:r>
                              <m:r>
                                <m:rPr>
                                  <m:nor/>
                                </m:rPr>
                                <a:rPr lang="en-US">
                                  <a:latin typeface="Candara" panose="020E0502030303020204" pitchFamily="34" charset="0"/>
                                </a:rPr>
                                <m:t>Payable</m:t>
                              </m:r>
                              <m:r>
                                <m:rPr>
                                  <m:nor/>
                                </m:rPr>
                                <a:rPr lang="en-US" b="0" i="0" smtClean="0">
                                  <a:latin typeface="Candara" panose="020E0502030303020204" pitchFamily="34" charset="0"/>
                                </a:rPr>
                                <m:t> </m:t>
                              </m:r>
                              <m:r>
                                <m:rPr>
                                  <m:nor/>
                                </m:rPr>
                                <a:rPr lang="en-US">
                                  <a:latin typeface="Candara" panose="020E0502030303020204" pitchFamily="34" charset="0"/>
                                </a:rPr>
                                <m:t>+</m:t>
                              </m:r>
                              <m:r>
                                <m:rPr>
                                  <m:nor/>
                                </m:rPr>
                                <a:rPr lang="en-US" b="0" i="0" smtClean="0">
                                  <a:latin typeface="Candara" panose="020E0502030303020204" pitchFamily="34" charset="0"/>
                                </a:rPr>
                                <m:t> </m:t>
                              </m:r>
                              <m:r>
                                <m:rPr>
                                  <m:nor/>
                                </m:rPr>
                                <a:rPr lang="en-US">
                                  <a:latin typeface="Candara" panose="020E0502030303020204" pitchFamily="34" charset="0"/>
                                </a:rPr>
                                <m:t>Advances</m:t>
                              </m:r>
                              <m:r>
                                <m:rPr>
                                  <m:nor/>
                                </m:rPr>
                                <a:rPr lang="en-US" b="0" i="0" smtClean="0">
                                  <a:latin typeface="Candara" panose="020E0502030303020204" pitchFamily="34" charset="0"/>
                                </a:rPr>
                                <m:t> </m:t>
                              </m:r>
                              <m:r>
                                <m:rPr>
                                  <m:nor/>
                                </m:rPr>
                                <a:rPr lang="en-US">
                                  <a:latin typeface="Candara" panose="020E0502030303020204" pitchFamily="34" charset="0"/>
                                </a:rPr>
                                <m:t>from</m:t>
                              </m:r>
                              <m:r>
                                <m:rPr>
                                  <m:nor/>
                                </m:rPr>
                                <a:rPr lang="en-US" b="0" i="0" smtClean="0">
                                  <a:latin typeface="Candara" panose="020E0502030303020204" pitchFamily="34" charset="0"/>
                                </a:rPr>
                                <m:t> </m:t>
                              </m:r>
                              <m:r>
                                <m:rPr>
                                  <m:nor/>
                                </m:rPr>
                                <a:rPr lang="en-US">
                                  <a:latin typeface="Candara" panose="020E0502030303020204" pitchFamily="34" charset="0"/>
                                </a:rPr>
                                <m:t>Grantors</m:t>
                              </m:r>
                              <m:r>
                                <m:rPr>
                                  <m:nor/>
                                </m:rPr>
                                <a:rPr lang="en-US" b="0" i="0" smtClean="0">
                                  <a:latin typeface="Candara" panose="020E0502030303020204" pitchFamily="34" charset="0"/>
                                </a:rPr>
                                <m:t> </m:t>
                              </m:r>
                              <m:r>
                                <m:rPr>
                                  <m:nor/>
                                </m:rPr>
                                <a:rPr lang="en-US">
                                  <a:latin typeface="Candara" panose="020E0502030303020204" pitchFamily="34" charset="0"/>
                                </a:rPr>
                                <m:t>+</m:t>
                              </m:r>
                              <m:r>
                                <m:rPr>
                                  <m:nor/>
                                </m:rPr>
                                <a:rPr lang="en-US" b="0" i="0" smtClean="0">
                                  <a:latin typeface="Candara" panose="020E0502030303020204" pitchFamily="34" charset="0"/>
                                </a:rPr>
                                <m:t> </m:t>
                              </m:r>
                            </m:e>
                            <m:e>
                              <m:r>
                                <m:rPr>
                                  <m:nor/>
                                </m:rPr>
                                <a:rPr lang="en-US">
                                  <a:latin typeface="Candara" panose="020E0502030303020204" pitchFamily="34" charset="0"/>
                                </a:rPr>
                                <m:t>Noncurrent</m:t>
                              </m:r>
                              <m:r>
                                <m:rPr>
                                  <m:nor/>
                                </m:rPr>
                                <a:rPr lang="en-US" b="0" i="0" smtClean="0">
                                  <a:latin typeface="Candara" panose="020E0502030303020204" pitchFamily="34" charset="0"/>
                                </a:rPr>
                                <m:t> </m:t>
                              </m:r>
                              <m:r>
                                <m:rPr>
                                  <m:nor/>
                                </m:rPr>
                                <a:rPr lang="en-US">
                                  <a:latin typeface="Candara" panose="020E0502030303020204" pitchFamily="34" charset="0"/>
                                </a:rPr>
                                <m:t>Liabilities</m:t>
                              </m:r>
                              <m:r>
                                <m:rPr>
                                  <m:nor/>
                                </m:rPr>
                                <a:rPr lang="en-US" b="0" i="0" smtClean="0">
                                  <a:latin typeface="Candara" panose="020E0502030303020204" pitchFamily="34" charset="0"/>
                                </a:rPr>
                                <m:t> </m:t>
                              </m:r>
                              <m:r>
                                <m:rPr>
                                  <m:nor/>
                                </m:rPr>
                                <a:rPr lang="en-US">
                                  <a:latin typeface="Candara" panose="020E0502030303020204" pitchFamily="34" charset="0"/>
                                </a:rPr>
                                <m:t>Due</m:t>
                              </m:r>
                              <m:r>
                                <m:rPr>
                                  <m:nor/>
                                </m:rPr>
                                <a:rPr lang="en-US" b="0" i="0" smtClean="0">
                                  <a:latin typeface="Candara" panose="020E0502030303020204" pitchFamily="34" charset="0"/>
                                </a:rPr>
                                <m:t> </m:t>
                              </m:r>
                              <m:r>
                                <m:rPr>
                                  <m:nor/>
                                </m:rPr>
                                <a:rPr lang="en-US">
                                  <a:latin typeface="Candara" panose="020E0502030303020204" pitchFamily="34" charset="0"/>
                                </a:rPr>
                                <m:t>Within</m:t>
                              </m:r>
                              <m:r>
                                <m:rPr>
                                  <m:nor/>
                                </m:rPr>
                                <a:rPr lang="en-US" b="0" i="0" smtClean="0">
                                  <a:latin typeface="Candara" panose="020E0502030303020204" pitchFamily="34" charset="0"/>
                                </a:rPr>
                                <m:t> </m:t>
                              </m:r>
                              <m:r>
                                <m:rPr>
                                  <m:nor/>
                                </m:rPr>
                                <a:rPr lang="en-US">
                                  <a:latin typeface="Candara" panose="020E0502030303020204" pitchFamily="34" charset="0"/>
                                </a:rPr>
                                <m:t>One</m:t>
                              </m:r>
                              <m:r>
                                <m:rPr>
                                  <m:nor/>
                                </m:rPr>
                                <a:rPr lang="en-US" b="0" i="0" smtClean="0">
                                  <a:latin typeface="Candara" panose="020E0502030303020204" pitchFamily="34" charset="0"/>
                                </a:rPr>
                                <m:t> </m:t>
                              </m:r>
                              <m:r>
                                <m:rPr>
                                  <m:nor/>
                                </m:rPr>
                                <a:rPr lang="en-US">
                                  <a:latin typeface="Candara" panose="020E0502030303020204" pitchFamily="34" charset="0"/>
                                </a:rPr>
                                <m:t>Year</m:t>
                              </m:r>
                              <m:r>
                                <m:rPr>
                                  <m:nor/>
                                </m:rPr>
                                <a:rPr lang="en-US" b="0" i="0" smtClean="0">
                                  <a:latin typeface="Candara" panose="020E0502030303020204" pitchFamily="34" charset="0"/>
                                </a:rPr>
                                <m:t> </m:t>
                              </m:r>
                              <m:r>
                                <m:rPr>
                                  <m:nor/>
                                </m:rPr>
                                <a:rPr lang="en-US">
                                  <a:latin typeface="Candara" panose="020E0502030303020204" pitchFamily="34" charset="0"/>
                                </a:rPr>
                                <m:t>+</m:t>
                              </m:r>
                            </m:e>
                            <m:e>
                              <m:r>
                                <m:rPr>
                                  <m:nor/>
                                </m:rPr>
                                <a:rPr lang="en-US">
                                  <a:latin typeface="Candara" panose="020E0502030303020204" pitchFamily="34" charset="0"/>
                                </a:rPr>
                                <m:t>Deferred</m:t>
                              </m:r>
                              <m:r>
                                <m:rPr>
                                  <m:nor/>
                                </m:rPr>
                                <a:rPr lang="en-US" b="0" i="0" smtClean="0">
                                  <a:latin typeface="Candara" panose="020E0502030303020204" pitchFamily="34" charset="0"/>
                                </a:rPr>
                                <m:t> </m:t>
                              </m:r>
                              <m:r>
                                <m:rPr>
                                  <m:nor/>
                                </m:rPr>
                                <a:rPr lang="en-US">
                                  <a:latin typeface="Candara" panose="020E0502030303020204" pitchFamily="34" charset="0"/>
                                </a:rPr>
                                <m:t>Inflows</m:t>
                              </m:r>
                              <m:r>
                                <m:rPr>
                                  <m:nor/>
                                </m:rPr>
                                <a:rPr lang="en-US" b="0" i="0" smtClean="0">
                                  <a:latin typeface="Candara" panose="020E0502030303020204" pitchFamily="34" charset="0"/>
                                </a:rPr>
                                <m:t> </m:t>
                              </m:r>
                              <m:r>
                                <m:rPr>
                                  <m:nor/>
                                </m:rPr>
                                <a:rPr lang="en-US">
                                  <a:latin typeface="Candara" panose="020E0502030303020204" pitchFamily="34" charset="0"/>
                                </a:rPr>
                                <m:t>of</m:t>
                              </m:r>
                              <m:r>
                                <m:rPr>
                                  <m:nor/>
                                </m:rPr>
                                <a:rPr lang="en-US" b="0" i="0" smtClean="0">
                                  <a:latin typeface="Candara" panose="020E0502030303020204" pitchFamily="34" charset="0"/>
                                </a:rPr>
                                <m:t> </m:t>
                              </m:r>
                              <m:r>
                                <m:rPr>
                                  <m:nor/>
                                </m:rPr>
                                <a:rPr lang="en-US">
                                  <a:latin typeface="Candara" panose="020E0502030303020204" pitchFamily="34" charset="0"/>
                                </a:rPr>
                                <m:t>Resources</m:t>
                              </m:r>
                              <m:r>
                                <m:rPr>
                                  <m:nor/>
                                </m:rPr>
                                <a:rPr lang="en-US">
                                  <a:latin typeface="Candara" panose="020E0502030303020204" pitchFamily="34" charset="0"/>
                                </a:rPr>
                                <m:t> </m:t>
                              </m:r>
                            </m:e>
                          </m:eqArr>
                        </m:den>
                      </m:f>
                    </m:oMath>
                  </m:oMathPara>
                </a14:m>
                <a:endParaRPr lang="en-US"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A7E43D4F-5EEB-BE26-1ABB-825E88B8C566}"/>
                  </a:ext>
                </a:extLst>
              </p:cNvPr>
              <p:cNvSpPr txBox="1">
                <a:spLocks noRot="1" noChangeAspect="1" noMove="1" noResize="1" noEditPoints="1" noAdjustHandles="1" noChangeArrowheads="1" noChangeShapeType="1" noTextEdit="1"/>
              </p:cNvSpPr>
              <p:nvPr/>
            </p:nvSpPr>
            <p:spPr>
              <a:xfrm>
                <a:off x="4779985" y="3799682"/>
                <a:ext cx="8226009" cy="1059201"/>
              </a:xfrm>
              <a:prstGeom prst="rect">
                <a:avLst/>
              </a:prstGeom>
              <a:blipFill>
                <a:blip r:embed="rId5"/>
                <a:stretch>
                  <a:fillRect/>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C34118BA-810D-1461-C13C-A611CE803C6F}"/>
              </a:ext>
            </a:extLst>
          </p:cNvPr>
          <p:cNvSpPr>
            <a:spLocks noGrp="1"/>
          </p:cNvSpPr>
          <p:nvPr>
            <p:ph idx="1"/>
          </p:nvPr>
        </p:nvSpPr>
        <p:spPr>
          <a:xfrm>
            <a:off x="5797474" y="1647507"/>
            <a:ext cx="8359588" cy="1331751"/>
          </a:xfrm>
        </p:spPr>
        <p:txBody>
          <a:bodyPr>
            <a:normAutofit/>
          </a:bodyPr>
          <a:lstStyle/>
          <a:p>
            <a:r>
              <a:rPr lang="en-US" sz="2400" dirty="0">
                <a:latin typeface="Candara" panose="020E0502030303020204" pitchFamily="34" charset="0"/>
              </a:rPr>
              <a:t>What is the current ratio for the Total column</a:t>
            </a:r>
            <a:r>
              <a:rPr lang="en-US" dirty="0">
                <a:latin typeface="Candara" panose="020E0502030303020204" pitchFamily="34" charset="0"/>
              </a:rPr>
              <a:t>?</a:t>
            </a:r>
          </a:p>
          <a:p>
            <a:pPr marL="0" indent="0">
              <a:buNone/>
            </a:pP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EC38124-E0E1-3494-09DA-15698CDDD5CA}"/>
                  </a:ext>
                </a:extLst>
              </p:cNvPr>
              <p:cNvSpPr txBox="1"/>
              <p:nvPr/>
            </p:nvSpPr>
            <p:spPr>
              <a:xfrm>
                <a:off x="7043796" y="2798086"/>
                <a:ext cx="3698385" cy="520463"/>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𝐶𝑢𝑟𝑟𝑒𝑛𝑡</m:t>
                          </m:r>
                          <m:r>
                            <a:rPr lang="en-US" b="0" i="1" smtClean="0">
                              <a:latin typeface="Cambria Math" panose="02040503050406030204" pitchFamily="18" charset="0"/>
                            </a:rPr>
                            <m:t> </m:t>
                          </m:r>
                          <m:r>
                            <a:rPr lang="en-US" b="0" i="1" smtClean="0">
                              <a:latin typeface="Cambria Math" panose="02040503050406030204" pitchFamily="18" charset="0"/>
                            </a:rPr>
                            <m:t>𝐴𝑠𝑠𝑒𝑡𝑠</m:t>
                          </m:r>
                        </m:num>
                        <m:den>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𝑙𝑖𝑎𝑏𝑖𝑙𝑖𝑡𝑖𝑒𝑠</m:t>
                          </m:r>
                        </m:den>
                      </m:f>
                    </m:oMath>
                  </m:oMathPara>
                </a14:m>
                <a:endParaRPr lang="en-US" dirty="0">
                  <a:latin typeface="Candara" panose="020E0502030303020204" pitchFamily="34" charset="0"/>
                </a:endParaRPr>
              </a:p>
            </p:txBody>
          </p:sp>
        </mc:Choice>
        <mc:Fallback xmlns="">
          <p:sp>
            <p:nvSpPr>
              <p:cNvPr id="13" name="TextBox 12">
                <a:extLst>
                  <a:ext uri="{FF2B5EF4-FFF2-40B4-BE49-F238E27FC236}">
                    <a16:creationId xmlns:a16="http://schemas.microsoft.com/office/drawing/2014/main" id="{AEC38124-E0E1-3494-09DA-15698CDDD5CA}"/>
                  </a:ext>
                </a:extLst>
              </p:cNvPr>
              <p:cNvSpPr txBox="1">
                <a:spLocks noRot="1" noChangeAspect="1" noMove="1" noResize="1" noEditPoints="1" noAdjustHandles="1" noChangeArrowheads="1" noChangeShapeType="1" noTextEdit="1"/>
              </p:cNvSpPr>
              <p:nvPr/>
            </p:nvSpPr>
            <p:spPr>
              <a:xfrm>
                <a:off x="7043796" y="2798086"/>
                <a:ext cx="3698385" cy="52046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267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003C-225B-C640-8FC0-3DEAA3AC36AA}"/>
              </a:ext>
            </a:extLst>
          </p:cNvPr>
          <p:cNvSpPr>
            <a:spLocks noGrp="1"/>
          </p:cNvSpPr>
          <p:nvPr>
            <p:ph type="title"/>
          </p:nvPr>
        </p:nvSpPr>
        <p:spPr/>
        <p:txBody>
          <a:bodyPr/>
          <a:lstStyle/>
          <a:p>
            <a:r>
              <a:rPr lang="en-US" b="1" dirty="0">
                <a:solidFill>
                  <a:srgbClr val="870000"/>
                </a:solidFill>
              </a:rPr>
              <a:t>Common Size Ratios</a:t>
            </a:r>
          </a:p>
        </p:txBody>
      </p:sp>
      <p:sp>
        <p:nvSpPr>
          <p:cNvPr id="3" name="Content Placeholder 2">
            <a:extLst>
              <a:ext uri="{FF2B5EF4-FFF2-40B4-BE49-F238E27FC236}">
                <a16:creationId xmlns:a16="http://schemas.microsoft.com/office/drawing/2014/main" id="{D5564DC5-B20F-1249-92CD-EF767C75F974}"/>
              </a:ext>
            </a:extLst>
          </p:cNvPr>
          <p:cNvSpPr>
            <a:spLocks noGrp="1"/>
          </p:cNvSpPr>
          <p:nvPr>
            <p:ph idx="1"/>
          </p:nvPr>
        </p:nvSpPr>
        <p:spPr>
          <a:xfrm>
            <a:off x="864870" y="2005041"/>
            <a:ext cx="10515600" cy="4848761"/>
          </a:xfrm>
        </p:spPr>
        <p:txBody>
          <a:bodyPr>
            <a:normAutofit/>
          </a:bodyPr>
          <a:lstStyle/>
          <a:p>
            <a:r>
              <a:rPr lang="en-US" dirty="0">
                <a:latin typeface="Candara" panose="020E0502030303020204" pitchFamily="34" charset="0"/>
              </a:rPr>
              <a:t>Compare all the numbers on a financial statement to one key number </a:t>
            </a:r>
          </a:p>
          <a:p>
            <a:r>
              <a:rPr lang="en-US" dirty="0">
                <a:latin typeface="Candara" panose="020E0502030303020204" pitchFamily="34" charset="0"/>
              </a:rPr>
              <a:t>Proportion / Relative Size </a:t>
            </a:r>
          </a:p>
          <a:p>
            <a:endParaRPr lang="en-US" dirty="0">
              <a:latin typeface="Candara" panose="020E0502030303020204" pitchFamily="34" charset="0"/>
            </a:endParaRPr>
          </a:p>
          <a:p>
            <a:endParaRPr lang="en-US" dirty="0">
              <a:latin typeface="Candara" panose="020E0502030303020204" pitchFamily="34" charset="0"/>
            </a:endParaRPr>
          </a:p>
        </p:txBody>
      </p:sp>
      <p:sp>
        <p:nvSpPr>
          <p:cNvPr id="14" name="Rectangle 13">
            <a:extLst>
              <a:ext uri="{FF2B5EF4-FFF2-40B4-BE49-F238E27FC236}">
                <a16:creationId xmlns:a16="http://schemas.microsoft.com/office/drawing/2014/main" id="{559527B6-D459-436A-8A9E-48F2D96FCA9D}"/>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24CEAA5B-5BE9-443F-AB63-268C332A0E41}"/>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Common Size Ratios</a:t>
            </a:r>
          </a:p>
        </p:txBody>
      </p:sp>
      <p:sp>
        <p:nvSpPr>
          <p:cNvPr id="5" name="Content Placeholder 2">
            <a:extLst>
              <a:ext uri="{FF2B5EF4-FFF2-40B4-BE49-F238E27FC236}">
                <a16:creationId xmlns:a16="http://schemas.microsoft.com/office/drawing/2014/main" id="{6327E660-586D-840E-55A2-FB7E87985334}"/>
              </a:ext>
            </a:extLst>
          </p:cNvPr>
          <p:cNvSpPr txBox="1">
            <a:spLocks/>
          </p:cNvSpPr>
          <p:nvPr/>
        </p:nvSpPr>
        <p:spPr>
          <a:xfrm>
            <a:off x="838200" y="3629296"/>
            <a:ext cx="10462260" cy="8897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ndara" panose="020E0502030303020204" pitchFamily="34" charset="0"/>
              </a:rPr>
              <a:t>Such analysis should be done for all columns in the statements (e.g., Governmental Activities, Business-Type Activities) unless the analysis is being targeted to some specific questions that require more limited data.</a:t>
            </a:r>
          </a:p>
          <a:p>
            <a:r>
              <a:rPr lang="en-US" dirty="0">
                <a:latin typeface="Candara" panose="020E0502030303020204" pitchFamily="34" charset="0"/>
              </a:rPr>
              <a:t>Are helpful for comparison with other governments</a:t>
            </a:r>
          </a:p>
        </p:txBody>
      </p:sp>
    </p:spTree>
    <p:extLst>
      <p:ext uri="{BB962C8B-B14F-4D97-AF65-F5344CB8AC3E}">
        <p14:creationId xmlns:p14="http://schemas.microsoft.com/office/powerpoint/2010/main" val="279836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FD25-D6B9-4742-96AF-D85065267C60}"/>
              </a:ext>
            </a:extLst>
          </p:cNvPr>
          <p:cNvSpPr>
            <a:spLocks noGrp="1"/>
          </p:cNvSpPr>
          <p:nvPr>
            <p:ph type="title"/>
          </p:nvPr>
        </p:nvSpPr>
        <p:spPr/>
        <p:txBody>
          <a:bodyPr/>
          <a:lstStyle/>
          <a:p>
            <a:r>
              <a:rPr lang="en-US" b="1" dirty="0">
                <a:solidFill>
                  <a:srgbClr val="990B0A"/>
                </a:solidFill>
              </a:rPr>
              <a:t>Budgetary Solvency</a:t>
            </a:r>
          </a:p>
        </p:txBody>
      </p:sp>
      <p:sp>
        <p:nvSpPr>
          <p:cNvPr id="3" name="Content Placeholder 2">
            <a:extLst>
              <a:ext uri="{FF2B5EF4-FFF2-40B4-BE49-F238E27FC236}">
                <a16:creationId xmlns:a16="http://schemas.microsoft.com/office/drawing/2014/main" id="{67BC248C-5AD7-A94C-93FB-1121DB3AE5E7}"/>
              </a:ext>
            </a:extLst>
          </p:cNvPr>
          <p:cNvSpPr>
            <a:spLocks noGrp="1"/>
          </p:cNvSpPr>
          <p:nvPr>
            <p:ph idx="1"/>
          </p:nvPr>
        </p:nvSpPr>
        <p:spPr>
          <a:xfrm>
            <a:off x="788285" y="1830152"/>
            <a:ext cx="10515600" cy="572593"/>
          </a:xfrm>
        </p:spPr>
        <p:txBody>
          <a:bodyPr>
            <a:normAutofit fontScale="92500"/>
          </a:bodyPr>
          <a:lstStyle/>
          <a:p>
            <a:pPr marL="0" indent="0">
              <a:buNone/>
            </a:pPr>
            <a:r>
              <a:rPr lang="en-US" dirty="0">
                <a:latin typeface="Candara" panose="020E0502030303020204" pitchFamily="34" charset="0"/>
              </a:rPr>
              <a:t>Ability to collect sufficient revenues to pay for expenditures/ expenses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35068-A943-8342-82BD-97DC6109A24F}"/>
                  </a:ext>
                </a:extLst>
              </p:cNvPr>
              <p:cNvSpPr txBox="1"/>
              <p:nvPr/>
            </p:nvSpPr>
            <p:spPr>
              <a:xfrm>
                <a:off x="1001361" y="2682336"/>
                <a:ext cx="3935949" cy="572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𝑂𝑝𝑒𝑟𝑎𝑡𝑖𝑛𝑔</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n-US" i="1" smtClean="0">
                              <a:latin typeface="Cambria Math" panose="02040503050406030204" pitchFamily="18" charset="0"/>
                            </a:rPr>
                          </m:ctrlPr>
                        </m:fPr>
                        <m:num>
                          <m:r>
                            <a:rPr lang="es-ES" b="0" i="1" smtClean="0">
                              <a:latin typeface="Cambria Math" panose="02040503050406030204" pitchFamily="18" charset="0"/>
                            </a:rPr>
                            <m:t>𝑇𝑜𝑡𝑎𝑙</m:t>
                          </m:r>
                          <m:r>
                            <a:rPr lang="es-ES" b="0" i="1" smtClean="0">
                              <a:latin typeface="Cambria Math" panose="02040503050406030204" pitchFamily="18" charset="0"/>
                            </a:rPr>
                            <m:t> </m:t>
                          </m:r>
                          <m:r>
                            <a:rPr lang="es-ES" b="0" i="1" smtClean="0">
                              <a:latin typeface="Cambria Math" panose="02040503050406030204" pitchFamily="18" charset="0"/>
                            </a:rPr>
                            <m:t>𝑅𝑒𝑣𝑒𝑛𝑢𝑒</m:t>
                          </m:r>
                        </m:num>
                        <m:den>
                          <m:r>
                            <a:rPr lang="es-ES" b="0" i="1" smtClean="0">
                              <a:latin typeface="Cambria Math" panose="02040503050406030204" pitchFamily="18" charset="0"/>
                            </a:rPr>
                            <m:t>𝑇𝑜𝑡𝑎𝑙</m:t>
                          </m:r>
                          <m:r>
                            <a:rPr lang="es-ES" b="0" i="1" smtClean="0">
                              <a:latin typeface="Cambria Math" panose="02040503050406030204" pitchFamily="18" charset="0"/>
                            </a:rPr>
                            <m:t> </m:t>
                          </m:r>
                          <m:r>
                            <a:rPr lang="es-ES" b="0" i="1" smtClean="0">
                              <a:latin typeface="Cambria Math" panose="02040503050406030204" pitchFamily="18" charset="0"/>
                            </a:rPr>
                            <m:t>𝑒𝑥𝑝𝑒𝑛𝑑𝑖𝑡𝑢𝑟𝑒</m:t>
                          </m:r>
                        </m:den>
                      </m:f>
                    </m:oMath>
                  </m:oMathPara>
                </a14:m>
                <a:endParaRPr lang="en-US"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BEE35068-A943-8342-82BD-97DC6109A24F}"/>
                  </a:ext>
                </a:extLst>
              </p:cNvPr>
              <p:cNvSpPr txBox="1">
                <a:spLocks noRot="1" noChangeAspect="1" noMove="1" noResize="1" noEditPoints="1" noAdjustHandles="1" noChangeArrowheads="1" noChangeShapeType="1" noTextEdit="1"/>
              </p:cNvSpPr>
              <p:nvPr/>
            </p:nvSpPr>
            <p:spPr>
              <a:xfrm>
                <a:off x="1001361" y="2682336"/>
                <a:ext cx="3935949" cy="5725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8961C2C-F636-6044-A01F-C3F40402C196}"/>
                  </a:ext>
                </a:extLst>
              </p:cNvPr>
              <p:cNvSpPr txBox="1"/>
              <p:nvPr/>
            </p:nvSpPr>
            <p:spPr>
              <a:xfrm>
                <a:off x="838200" y="4004158"/>
                <a:ext cx="5031634"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𝑂𝑤𝑛</m:t>
                      </m:r>
                      <m:r>
                        <a:rPr lang="es-ES" b="0" i="1" smtClean="0">
                          <a:latin typeface="Cambria Math" panose="02040503050406030204" pitchFamily="18" charset="0"/>
                        </a:rPr>
                        <m:t> </m:t>
                      </m:r>
                      <m:r>
                        <a:rPr lang="es-ES" b="0" i="1" smtClean="0">
                          <a:latin typeface="Cambria Math" panose="02040503050406030204" pitchFamily="18" charset="0"/>
                        </a:rPr>
                        <m:t>𝑆𝑜𝑢𝑟𝑐𝑒</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n-US" i="1" smtClean="0">
                              <a:latin typeface="Cambria Math" panose="02040503050406030204" pitchFamily="18" charset="0"/>
                            </a:rPr>
                          </m:ctrlPr>
                        </m:fPr>
                        <m:num>
                          <m:r>
                            <a:rPr lang="es-ES" b="0" i="1" smtClean="0">
                              <a:latin typeface="Cambria Math" panose="02040503050406030204" pitchFamily="18" charset="0"/>
                            </a:rPr>
                            <m:t>𝑅𝑒𝑣𝑒𝑛𝑢𝑒</m:t>
                          </m:r>
                          <m:r>
                            <a:rPr lang="es-ES" b="0" i="1" smtClean="0">
                              <a:latin typeface="Cambria Math" panose="02040503050406030204" pitchFamily="18" charset="0"/>
                            </a:rPr>
                            <m:t> </m:t>
                          </m:r>
                          <m:r>
                            <a:rPr lang="es-ES" b="0" i="1" smtClean="0">
                              <a:latin typeface="Cambria Math" panose="02040503050406030204" pitchFamily="18" charset="0"/>
                            </a:rPr>
                            <m:t>𝑓𝑟𝑜𝑚</m:t>
                          </m:r>
                          <m:r>
                            <a:rPr lang="es-ES" b="0" i="1" smtClean="0">
                              <a:latin typeface="Cambria Math" panose="02040503050406030204" pitchFamily="18" charset="0"/>
                            </a:rPr>
                            <m:t> </m:t>
                          </m:r>
                          <m:r>
                            <a:rPr lang="es-ES" b="0" i="1" smtClean="0">
                              <a:latin typeface="Cambria Math" panose="02040503050406030204" pitchFamily="18" charset="0"/>
                            </a:rPr>
                            <m:t>𝑜𝑤𝑛</m:t>
                          </m:r>
                          <m:r>
                            <a:rPr lang="es-ES" b="0" i="1" smtClean="0">
                              <a:latin typeface="Cambria Math" panose="02040503050406030204" pitchFamily="18" charset="0"/>
                            </a:rPr>
                            <m:t> </m:t>
                          </m:r>
                          <m:r>
                            <a:rPr lang="es-ES" b="0" i="1" smtClean="0">
                              <a:latin typeface="Cambria Math" panose="02040503050406030204" pitchFamily="18" charset="0"/>
                            </a:rPr>
                            <m:t>𝑠𝑜𝑢𝑟𝑐𝑒𝑠</m:t>
                          </m:r>
                        </m:num>
                        <m:den>
                          <m:r>
                            <a:rPr lang="es-ES" b="0" i="1" smtClean="0">
                              <a:latin typeface="Cambria Math" panose="02040503050406030204" pitchFamily="18" charset="0"/>
                            </a:rPr>
                            <m:t>𝑇𝑜𝑡𝑎𝑙</m:t>
                          </m:r>
                          <m:r>
                            <a:rPr lang="es-ES" b="0" i="1" smtClean="0">
                              <a:latin typeface="Cambria Math" panose="02040503050406030204" pitchFamily="18" charset="0"/>
                            </a:rPr>
                            <m:t> </m:t>
                          </m:r>
                          <m:r>
                            <a:rPr lang="es-ES" b="0" i="1" smtClean="0">
                              <a:latin typeface="Cambria Math" panose="02040503050406030204" pitchFamily="18" charset="0"/>
                            </a:rPr>
                            <m:t>𝑅𝑒𝑣𝑒𝑛𝑢𝑒</m:t>
                          </m:r>
                        </m:den>
                      </m:f>
                    </m:oMath>
                  </m:oMathPara>
                </a14:m>
                <a:endParaRPr lang="en-US" dirty="0">
                  <a:latin typeface="Candara" panose="020E0502030303020204" pitchFamily="34" charset="0"/>
                </a:endParaRPr>
              </a:p>
            </p:txBody>
          </p:sp>
        </mc:Choice>
        <mc:Fallback xmlns="">
          <p:sp>
            <p:nvSpPr>
              <p:cNvPr id="5" name="TextBox 4">
                <a:extLst>
                  <a:ext uri="{FF2B5EF4-FFF2-40B4-BE49-F238E27FC236}">
                    <a16:creationId xmlns:a16="http://schemas.microsoft.com/office/drawing/2014/main" id="{E8961C2C-F636-6044-A01F-C3F40402C196}"/>
                  </a:ext>
                </a:extLst>
              </p:cNvPr>
              <p:cNvSpPr txBox="1">
                <a:spLocks noRot="1" noChangeAspect="1" noMove="1" noResize="1" noEditPoints="1" noAdjustHandles="1" noChangeArrowheads="1" noChangeShapeType="1" noTextEdit="1"/>
              </p:cNvSpPr>
              <p:nvPr/>
            </p:nvSpPr>
            <p:spPr>
              <a:xfrm>
                <a:off x="838200" y="4004158"/>
                <a:ext cx="5031634" cy="526683"/>
              </a:xfrm>
              <a:prstGeom prst="rect">
                <a:avLst/>
              </a:prstGeom>
              <a:blipFill>
                <a:blip r:embed="rId4"/>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29632D13-FF61-7C48-93BD-55CE8517050A}"/>
              </a:ext>
            </a:extLst>
          </p:cNvPr>
          <p:cNvSpPr txBox="1">
            <a:spLocks/>
          </p:cNvSpPr>
          <p:nvPr/>
        </p:nvSpPr>
        <p:spPr>
          <a:xfrm>
            <a:off x="6035323" y="2726876"/>
            <a:ext cx="5634037" cy="717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andara" panose="020E0502030303020204" pitchFamily="34" charset="0"/>
              </a:rPr>
              <a:t>Sufficiency of revenues to cover expenditures</a:t>
            </a:r>
          </a:p>
        </p:txBody>
      </p:sp>
      <p:sp>
        <p:nvSpPr>
          <p:cNvPr id="7" name="Content Placeholder 2">
            <a:extLst>
              <a:ext uri="{FF2B5EF4-FFF2-40B4-BE49-F238E27FC236}">
                <a16:creationId xmlns:a16="http://schemas.microsoft.com/office/drawing/2014/main" id="{AD3360D7-85E2-8345-9EA8-F242555CAD1A}"/>
              </a:ext>
            </a:extLst>
          </p:cNvPr>
          <p:cNvSpPr txBox="1">
            <a:spLocks/>
          </p:cNvSpPr>
          <p:nvPr/>
        </p:nvSpPr>
        <p:spPr>
          <a:xfrm>
            <a:off x="6046085" y="3918924"/>
            <a:ext cx="5634037" cy="22722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andara" panose="020E0502030303020204" pitchFamily="34" charset="0"/>
              </a:rPr>
              <a:t>Level of revenue that comes from a government’s own sources (taxes, fees)</a:t>
            </a:r>
          </a:p>
          <a:p>
            <a:r>
              <a:rPr lang="en-US" sz="2000" dirty="0">
                <a:latin typeface="Candara" panose="020E0502030303020204" pitchFamily="34" charset="0"/>
              </a:rPr>
              <a:t>These are considered to be more stable and controllable by the government</a:t>
            </a:r>
          </a:p>
        </p:txBody>
      </p:sp>
      <p:sp>
        <p:nvSpPr>
          <p:cNvPr id="8" name="Rectangle 7">
            <a:extLst>
              <a:ext uri="{FF2B5EF4-FFF2-40B4-BE49-F238E27FC236}">
                <a16:creationId xmlns:a16="http://schemas.microsoft.com/office/drawing/2014/main" id="{A6A8B7DE-A1D4-4EDA-9921-9163469924AD}"/>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0D67095-8B09-497C-A016-31F572C05418}"/>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Budgetary Solvency</a:t>
            </a:r>
          </a:p>
        </p:txBody>
      </p:sp>
    </p:spTree>
    <p:extLst>
      <p:ext uri="{BB962C8B-B14F-4D97-AF65-F5344CB8AC3E}">
        <p14:creationId xmlns:p14="http://schemas.microsoft.com/office/powerpoint/2010/main" val="11944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FD25-D6B9-4742-96AF-D85065267C60}"/>
              </a:ext>
            </a:extLst>
          </p:cNvPr>
          <p:cNvSpPr>
            <a:spLocks noGrp="1"/>
          </p:cNvSpPr>
          <p:nvPr>
            <p:ph type="title"/>
          </p:nvPr>
        </p:nvSpPr>
        <p:spPr/>
        <p:txBody>
          <a:bodyPr/>
          <a:lstStyle/>
          <a:p>
            <a:r>
              <a:rPr lang="en-US" b="1" dirty="0">
                <a:solidFill>
                  <a:srgbClr val="990B0A"/>
                </a:solidFill>
              </a:rPr>
              <a:t>Budgetary Solvency</a:t>
            </a:r>
          </a:p>
        </p:txBody>
      </p:sp>
      <p:sp>
        <p:nvSpPr>
          <p:cNvPr id="8" name="Rectangle 7">
            <a:extLst>
              <a:ext uri="{FF2B5EF4-FFF2-40B4-BE49-F238E27FC236}">
                <a16:creationId xmlns:a16="http://schemas.microsoft.com/office/drawing/2014/main" id="{A6A8B7DE-A1D4-4EDA-9921-9163469924AD}"/>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0D67095-8B09-497C-A016-31F572C05418}"/>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Budgetary Solvency</a:t>
            </a:r>
          </a:p>
        </p:txBody>
      </p:sp>
      <p:pic>
        <p:nvPicPr>
          <p:cNvPr id="12" name="Picture 11">
            <a:extLst>
              <a:ext uri="{FF2B5EF4-FFF2-40B4-BE49-F238E27FC236}">
                <a16:creationId xmlns:a16="http://schemas.microsoft.com/office/drawing/2014/main" id="{AB8031FF-F085-4F16-6018-49E6DEB70039}"/>
              </a:ext>
            </a:extLst>
          </p:cNvPr>
          <p:cNvPicPr>
            <a:picLocks noChangeAspect="1"/>
          </p:cNvPicPr>
          <p:nvPr/>
        </p:nvPicPr>
        <p:blipFill>
          <a:blip r:embed="rId3"/>
          <a:stretch>
            <a:fillRect/>
          </a:stretch>
        </p:blipFill>
        <p:spPr>
          <a:xfrm>
            <a:off x="2951467" y="1332166"/>
            <a:ext cx="5288892" cy="5525834"/>
          </a:xfrm>
          <a:prstGeom prst="rect">
            <a:avLst/>
          </a:prstGeom>
        </p:spPr>
      </p:pic>
      <p:cxnSp>
        <p:nvCxnSpPr>
          <p:cNvPr id="14" name="Straight Connector 13">
            <a:extLst>
              <a:ext uri="{FF2B5EF4-FFF2-40B4-BE49-F238E27FC236}">
                <a16:creationId xmlns:a16="http://schemas.microsoft.com/office/drawing/2014/main" id="{71623A84-CC8E-8654-D400-9C84EAB63D13}"/>
              </a:ext>
            </a:extLst>
          </p:cNvPr>
          <p:cNvCxnSpPr/>
          <p:nvPr/>
        </p:nvCxnSpPr>
        <p:spPr>
          <a:xfrm>
            <a:off x="3324225" y="2867025"/>
            <a:ext cx="4772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A145D3-5A0F-9A0B-B7AF-FEC88A45D395}"/>
              </a:ext>
            </a:extLst>
          </p:cNvPr>
          <p:cNvCxnSpPr/>
          <p:nvPr/>
        </p:nvCxnSpPr>
        <p:spPr>
          <a:xfrm>
            <a:off x="3324225" y="3314700"/>
            <a:ext cx="4772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C7F0F1E-E677-168A-5302-23E83AF3281D}"/>
              </a:ext>
            </a:extLst>
          </p:cNvPr>
          <p:cNvCxnSpPr/>
          <p:nvPr/>
        </p:nvCxnSpPr>
        <p:spPr>
          <a:xfrm>
            <a:off x="3324225" y="3533775"/>
            <a:ext cx="4772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3D2E312-31D3-BD96-A27A-0608CD1E69BA}"/>
              </a:ext>
            </a:extLst>
          </p:cNvPr>
          <p:cNvCxnSpPr/>
          <p:nvPr/>
        </p:nvCxnSpPr>
        <p:spPr>
          <a:xfrm>
            <a:off x="3324225" y="3638550"/>
            <a:ext cx="4772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695B1F-08A7-C9F2-72B4-26639EC34F80}"/>
              </a:ext>
            </a:extLst>
          </p:cNvPr>
          <p:cNvCxnSpPr/>
          <p:nvPr/>
        </p:nvCxnSpPr>
        <p:spPr>
          <a:xfrm>
            <a:off x="3324225" y="3752850"/>
            <a:ext cx="4772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D9B456-577D-D57D-0430-B3F02F9CC2FA}"/>
              </a:ext>
            </a:extLst>
          </p:cNvPr>
          <p:cNvCxnSpPr/>
          <p:nvPr/>
        </p:nvCxnSpPr>
        <p:spPr>
          <a:xfrm>
            <a:off x="3324225" y="3419253"/>
            <a:ext cx="47720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26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F457-3586-3644-8FD6-947449F18DE7}"/>
              </a:ext>
            </a:extLst>
          </p:cNvPr>
          <p:cNvSpPr>
            <a:spLocks noGrp="1"/>
          </p:cNvSpPr>
          <p:nvPr>
            <p:ph type="title"/>
          </p:nvPr>
        </p:nvSpPr>
        <p:spPr/>
        <p:txBody>
          <a:bodyPr/>
          <a:lstStyle/>
          <a:p>
            <a:r>
              <a:rPr lang="en-US" b="1" dirty="0">
                <a:solidFill>
                  <a:srgbClr val="990B0A"/>
                </a:solidFill>
              </a:rPr>
              <a:t>Long-Run Solvency</a:t>
            </a:r>
          </a:p>
        </p:txBody>
      </p:sp>
      <p:sp>
        <p:nvSpPr>
          <p:cNvPr id="3" name="Content Placeholder 2">
            <a:extLst>
              <a:ext uri="{FF2B5EF4-FFF2-40B4-BE49-F238E27FC236}">
                <a16:creationId xmlns:a16="http://schemas.microsoft.com/office/drawing/2014/main" id="{41FB8619-AE50-FD41-855B-E3E73B07651A}"/>
              </a:ext>
            </a:extLst>
          </p:cNvPr>
          <p:cNvSpPr>
            <a:spLocks noGrp="1"/>
          </p:cNvSpPr>
          <p:nvPr>
            <p:ph idx="1"/>
          </p:nvPr>
        </p:nvSpPr>
        <p:spPr>
          <a:xfrm>
            <a:off x="739692" y="1848761"/>
            <a:ext cx="10515600" cy="4351338"/>
          </a:xfrm>
        </p:spPr>
        <p:txBody>
          <a:bodyPr/>
          <a:lstStyle/>
          <a:p>
            <a:pPr marL="0" indent="0">
              <a:buNone/>
            </a:pPr>
            <a:r>
              <a:rPr lang="en-US" dirty="0">
                <a:latin typeface="Candara" panose="020E0502030303020204" pitchFamily="34" charset="0"/>
              </a:rPr>
              <a:t>Ability to pay long-term obligations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800FE8-A192-554A-A0BD-01365B86F64A}"/>
                  </a:ext>
                </a:extLst>
              </p:cNvPr>
              <p:cNvSpPr txBox="1"/>
              <p:nvPr/>
            </p:nvSpPr>
            <p:spPr>
              <a:xfrm>
                <a:off x="638214" y="2847741"/>
                <a:ext cx="6065585" cy="5845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𝐿𝑜𝑛𝑔</m:t>
                      </m:r>
                      <m:r>
                        <a:rPr lang="es-ES" sz="2000" b="0" i="1" smtClean="0">
                          <a:latin typeface="Cambria Math" panose="02040503050406030204" pitchFamily="18" charset="0"/>
                        </a:rPr>
                        <m:t>−</m:t>
                      </m:r>
                      <m:r>
                        <a:rPr lang="es-ES" sz="2000" b="0" i="1" smtClean="0">
                          <a:latin typeface="Cambria Math" panose="02040503050406030204" pitchFamily="18" charset="0"/>
                        </a:rPr>
                        <m:t>𝑇𝑒𝑟𝑚</m:t>
                      </m:r>
                      <m:r>
                        <a:rPr lang="es-ES" sz="2000" b="0" i="1" smtClean="0">
                          <a:latin typeface="Cambria Math" panose="02040503050406030204" pitchFamily="18" charset="0"/>
                        </a:rPr>
                        <m:t> </m:t>
                      </m:r>
                      <m:r>
                        <a:rPr lang="es-ES" sz="2000" b="0" i="1" smtClean="0">
                          <a:latin typeface="Cambria Math" panose="02040503050406030204" pitchFamily="18" charset="0"/>
                        </a:rPr>
                        <m:t>𝐷𝑒𝑏𝑡</m:t>
                      </m:r>
                      <m:r>
                        <a:rPr lang="es-ES" sz="2000" b="0" i="1" smtClean="0">
                          <a:latin typeface="Cambria Math" panose="02040503050406030204" pitchFamily="18" charset="0"/>
                        </a:rPr>
                        <m:t> </m:t>
                      </m:r>
                      <m:r>
                        <a:rPr lang="es-ES" sz="2000" b="0" i="1" smtClean="0">
                          <a:latin typeface="Cambria Math" panose="02040503050406030204" pitchFamily="18" charset="0"/>
                        </a:rPr>
                        <m:t>𝑅𝑎𝑡𝑖𝑜</m:t>
                      </m:r>
                      <m:r>
                        <a:rPr lang="es-E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s-ES" sz="2000" b="0" i="1" smtClean="0">
                              <a:latin typeface="Cambria Math" panose="02040503050406030204" pitchFamily="18" charset="0"/>
                            </a:rPr>
                            <m:t>𝑇𝑜𝑡𝑎𝑙</m:t>
                          </m:r>
                          <m:r>
                            <a:rPr lang="es-ES" sz="2000" b="0" i="1" smtClean="0">
                              <a:latin typeface="Cambria Math" panose="02040503050406030204" pitchFamily="18" charset="0"/>
                            </a:rPr>
                            <m:t> </m:t>
                          </m:r>
                          <m:r>
                            <a:rPr lang="es-ES" sz="2000" b="0" i="1" smtClean="0">
                              <a:latin typeface="Cambria Math" panose="02040503050406030204" pitchFamily="18" charset="0"/>
                            </a:rPr>
                            <m:t>𝑙𝑜𝑛𝑔</m:t>
                          </m:r>
                          <m:r>
                            <a:rPr lang="en-US" sz="2000" b="0" i="1" smtClean="0">
                              <a:latin typeface="Cambria Math" panose="02040503050406030204" pitchFamily="18" charset="0"/>
                            </a:rPr>
                            <m:t> </m:t>
                          </m:r>
                          <m:r>
                            <a:rPr lang="es-ES" sz="2000" b="0" i="1" smtClean="0">
                              <a:latin typeface="Cambria Math" panose="02040503050406030204" pitchFamily="18" charset="0"/>
                            </a:rPr>
                            <m:t>𝑡𝑒𝑟𝑚</m:t>
                          </m:r>
                          <m:r>
                            <a:rPr lang="es-ES" sz="2000" b="0" i="1" smtClean="0">
                              <a:latin typeface="Cambria Math" panose="02040503050406030204" pitchFamily="18" charset="0"/>
                            </a:rPr>
                            <m:t> </m:t>
                          </m:r>
                          <m:r>
                            <a:rPr lang="es-ES" sz="2000" b="0" i="1" smtClean="0">
                              <a:latin typeface="Cambria Math" panose="02040503050406030204" pitchFamily="18" charset="0"/>
                            </a:rPr>
                            <m:t>𝑑𝑒𝑏𝑡</m:t>
                          </m:r>
                        </m:num>
                        <m:den>
                          <m:r>
                            <a:rPr lang="es-ES" sz="2000" b="0" i="1" smtClean="0">
                              <a:latin typeface="Cambria Math" panose="02040503050406030204" pitchFamily="18" charset="0"/>
                            </a:rPr>
                            <m:t>𝑇𝑜𝑡𝑎𝑙</m:t>
                          </m:r>
                          <m:r>
                            <a:rPr lang="es-ES" sz="2000" b="0" i="1" smtClean="0">
                              <a:latin typeface="Cambria Math" panose="02040503050406030204" pitchFamily="18" charset="0"/>
                            </a:rPr>
                            <m:t> </m:t>
                          </m:r>
                          <m:r>
                            <a:rPr lang="es-ES" sz="2000" b="0" i="1" smtClean="0">
                              <a:latin typeface="Cambria Math" panose="02040503050406030204" pitchFamily="18" charset="0"/>
                            </a:rPr>
                            <m:t>𝐴𝑠𝑠𝑒𝑡𝑠</m:t>
                          </m:r>
                        </m:den>
                      </m:f>
                    </m:oMath>
                  </m:oMathPara>
                </a14:m>
                <a:endParaRPr lang="en-US" dirty="0">
                  <a:latin typeface="Candara" panose="020E0502030303020204" pitchFamily="34" charset="0"/>
                </a:endParaRPr>
              </a:p>
            </p:txBody>
          </p:sp>
        </mc:Choice>
        <mc:Fallback xmlns="">
          <p:sp>
            <p:nvSpPr>
              <p:cNvPr id="5" name="TextBox 4">
                <a:extLst>
                  <a:ext uri="{FF2B5EF4-FFF2-40B4-BE49-F238E27FC236}">
                    <a16:creationId xmlns:a16="http://schemas.microsoft.com/office/drawing/2014/main" id="{6D800FE8-A192-554A-A0BD-01365B86F64A}"/>
                  </a:ext>
                </a:extLst>
              </p:cNvPr>
              <p:cNvSpPr txBox="1">
                <a:spLocks noRot="1" noChangeAspect="1" noMove="1" noResize="1" noEditPoints="1" noAdjustHandles="1" noChangeArrowheads="1" noChangeShapeType="1" noTextEdit="1"/>
              </p:cNvSpPr>
              <p:nvPr/>
            </p:nvSpPr>
            <p:spPr>
              <a:xfrm>
                <a:off x="638214" y="2847741"/>
                <a:ext cx="6065585" cy="584519"/>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E55038F-618C-544E-946C-C72BD0955AEA}"/>
              </a:ext>
            </a:extLst>
          </p:cNvPr>
          <p:cNvSpPr txBox="1">
            <a:spLocks/>
          </p:cNvSpPr>
          <p:nvPr/>
        </p:nvSpPr>
        <p:spPr>
          <a:xfrm>
            <a:off x="6703799" y="3085188"/>
            <a:ext cx="5420961" cy="505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andara" panose="020E0502030303020204" pitchFamily="34" charset="0"/>
              </a:rPr>
              <a:t>Ability to pay off long-term debt</a:t>
            </a:r>
          </a:p>
        </p:txBody>
      </p:sp>
      <p:sp>
        <p:nvSpPr>
          <p:cNvPr id="8" name="Rectangle 7">
            <a:extLst>
              <a:ext uri="{FF2B5EF4-FFF2-40B4-BE49-F238E27FC236}">
                <a16:creationId xmlns:a16="http://schemas.microsoft.com/office/drawing/2014/main" id="{C9BDB371-B757-40A2-87CE-15F59EFD23FF}"/>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680CB21-CB20-4026-B19E-C05B49647655}"/>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Long-Run Solvency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C2FAE9C-CD0A-AA7B-D1FC-2976B5B45409}"/>
                  </a:ext>
                </a:extLst>
              </p:cNvPr>
              <p:cNvSpPr txBox="1"/>
              <p:nvPr/>
            </p:nvSpPr>
            <p:spPr>
              <a:xfrm>
                <a:off x="638214" y="4431240"/>
                <a:ext cx="6703799" cy="6362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𝐿𝑜𝑛𝑔</m:t>
                      </m:r>
                      <m:r>
                        <a:rPr lang="es-ES" sz="2000" b="0" i="1" smtClean="0">
                          <a:latin typeface="Cambria Math" panose="02040503050406030204" pitchFamily="18" charset="0"/>
                        </a:rPr>
                        <m:t>−</m:t>
                      </m:r>
                      <m:r>
                        <a:rPr lang="es-ES" sz="2000" b="0" i="1" smtClean="0">
                          <a:latin typeface="Cambria Math" panose="02040503050406030204" pitchFamily="18" charset="0"/>
                        </a:rPr>
                        <m:t>𝑇𝑒𝑟𝑚</m:t>
                      </m:r>
                      <m:r>
                        <a:rPr lang="es-ES" sz="2000" b="0" i="1" smtClean="0">
                          <a:latin typeface="Cambria Math" panose="02040503050406030204" pitchFamily="18" charset="0"/>
                        </a:rPr>
                        <m:t> </m:t>
                      </m:r>
                      <m:r>
                        <a:rPr lang="es-ES" sz="2000" b="0" i="1" smtClean="0">
                          <a:latin typeface="Cambria Math" panose="02040503050406030204" pitchFamily="18" charset="0"/>
                        </a:rPr>
                        <m:t>𝐷𝑒𝑏𝑡</m:t>
                      </m:r>
                      <m:r>
                        <a:rPr lang="es-ES" sz="2000" b="0" i="1" smtClean="0">
                          <a:latin typeface="Cambria Math" panose="02040503050406030204" pitchFamily="18" charset="0"/>
                        </a:rPr>
                        <m:t> </m:t>
                      </m:r>
                      <m:r>
                        <a:rPr lang="es-ES" sz="2000" b="0" i="1" smtClean="0">
                          <a:latin typeface="Cambria Math" panose="02040503050406030204" pitchFamily="18" charset="0"/>
                        </a:rPr>
                        <m:t>𝑃𝑒𝑟</m:t>
                      </m:r>
                      <m:r>
                        <a:rPr lang="es-ES" sz="2000" b="0" i="1" smtClean="0">
                          <a:latin typeface="Cambria Math" panose="02040503050406030204" pitchFamily="18" charset="0"/>
                        </a:rPr>
                        <m:t> </m:t>
                      </m:r>
                      <m:r>
                        <a:rPr lang="es-ES" sz="2000" b="0" i="1" smtClean="0">
                          <a:latin typeface="Cambria Math" panose="02040503050406030204" pitchFamily="18" charset="0"/>
                        </a:rPr>
                        <m:t>𝑐𝑎𝑝𝑖𝑡𝑎</m:t>
                      </m:r>
                      <m:r>
                        <a:rPr lang="es-E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s-ES" sz="2000" b="0" i="1" smtClean="0">
                              <a:latin typeface="Cambria Math" panose="02040503050406030204" pitchFamily="18" charset="0"/>
                            </a:rPr>
                            <m:t>𝑇𝑜𝑡𝑎𝑙</m:t>
                          </m:r>
                          <m:r>
                            <a:rPr lang="es-ES" sz="2000" b="0" i="1" smtClean="0">
                              <a:latin typeface="Cambria Math" panose="02040503050406030204" pitchFamily="18" charset="0"/>
                            </a:rPr>
                            <m:t> </m:t>
                          </m:r>
                          <m:r>
                            <a:rPr lang="es-ES" sz="2000" b="0" i="1" smtClean="0">
                              <a:latin typeface="Cambria Math" panose="02040503050406030204" pitchFamily="18" charset="0"/>
                            </a:rPr>
                            <m:t>𝑙𝑜𝑛𝑔</m:t>
                          </m:r>
                          <m:r>
                            <a:rPr lang="en-US" sz="2000" b="0" i="1" smtClean="0">
                              <a:latin typeface="Cambria Math" panose="02040503050406030204" pitchFamily="18" charset="0"/>
                            </a:rPr>
                            <m:t> </m:t>
                          </m:r>
                          <m:r>
                            <a:rPr lang="es-ES" sz="2000" b="0" i="1" smtClean="0">
                              <a:latin typeface="Cambria Math" panose="02040503050406030204" pitchFamily="18" charset="0"/>
                            </a:rPr>
                            <m:t>𝑡𝑒𝑟𝑚</m:t>
                          </m:r>
                          <m:r>
                            <a:rPr lang="es-ES" sz="2000" b="0" i="1" smtClean="0">
                              <a:latin typeface="Cambria Math" panose="02040503050406030204" pitchFamily="18" charset="0"/>
                            </a:rPr>
                            <m:t> </m:t>
                          </m:r>
                          <m:r>
                            <a:rPr lang="es-ES" sz="2000" b="0" i="1" smtClean="0">
                              <a:latin typeface="Cambria Math" panose="02040503050406030204" pitchFamily="18" charset="0"/>
                            </a:rPr>
                            <m:t>𝑑𝑒𝑏𝑡</m:t>
                          </m:r>
                        </m:num>
                        <m:den>
                          <m:r>
                            <a:rPr lang="es-ES" sz="2000" b="0" i="1" smtClean="0">
                              <a:latin typeface="Cambria Math" panose="02040503050406030204" pitchFamily="18" charset="0"/>
                            </a:rPr>
                            <m:t>𝑃𝑜𝑝𝑢𝑙𝑎𝑡𝑖𝑜𝑛</m:t>
                          </m:r>
                        </m:den>
                      </m:f>
                    </m:oMath>
                  </m:oMathPara>
                </a14:m>
                <a:endParaRPr lang="en-US" sz="2000" dirty="0"/>
              </a:p>
            </p:txBody>
          </p:sp>
        </mc:Choice>
        <mc:Fallback xmlns="">
          <p:sp>
            <p:nvSpPr>
              <p:cNvPr id="10" name="TextBox 9">
                <a:extLst>
                  <a:ext uri="{FF2B5EF4-FFF2-40B4-BE49-F238E27FC236}">
                    <a16:creationId xmlns:a16="http://schemas.microsoft.com/office/drawing/2014/main" id="{DC2FAE9C-CD0A-AA7B-D1FC-2976B5B45409}"/>
                  </a:ext>
                </a:extLst>
              </p:cNvPr>
              <p:cNvSpPr txBox="1">
                <a:spLocks noRot="1" noChangeAspect="1" noMove="1" noResize="1" noEditPoints="1" noAdjustHandles="1" noChangeArrowheads="1" noChangeShapeType="1" noTextEdit="1"/>
              </p:cNvSpPr>
              <p:nvPr/>
            </p:nvSpPr>
            <p:spPr>
              <a:xfrm>
                <a:off x="638214" y="4431240"/>
                <a:ext cx="6703799" cy="6362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321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FD25-D6B9-4742-96AF-D85065267C60}"/>
              </a:ext>
            </a:extLst>
          </p:cNvPr>
          <p:cNvSpPr>
            <a:spLocks noGrp="1"/>
          </p:cNvSpPr>
          <p:nvPr>
            <p:ph type="title"/>
          </p:nvPr>
        </p:nvSpPr>
        <p:spPr/>
        <p:txBody>
          <a:bodyPr/>
          <a:lstStyle/>
          <a:p>
            <a:r>
              <a:rPr lang="en-US" b="1" dirty="0">
                <a:solidFill>
                  <a:srgbClr val="990B0A"/>
                </a:solidFill>
              </a:rPr>
              <a:t>Budgetary Solvency</a:t>
            </a:r>
          </a:p>
        </p:txBody>
      </p:sp>
      <p:sp>
        <p:nvSpPr>
          <p:cNvPr id="8" name="Rectangle 7">
            <a:extLst>
              <a:ext uri="{FF2B5EF4-FFF2-40B4-BE49-F238E27FC236}">
                <a16:creationId xmlns:a16="http://schemas.microsoft.com/office/drawing/2014/main" id="{A6A8B7DE-A1D4-4EDA-9921-9163469924AD}"/>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0D67095-8B09-497C-A016-31F572C05418}"/>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Long-run Solvency</a:t>
            </a:r>
          </a:p>
        </p:txBody>
      </p:sp>
      <p:pic>
        <p:nvPicPr>
          <p:cNvPr id="3" name="Picture 2">
            <a:extLst>
              <a:ext uri="{FF2B5EF4-FFF2-40B4-BE49-F238E27FC236}">
                <a16:creationId xmlns:a16="http://schemas.microsoft.com/office/drawing/2014/main" id="{5FB1BE44-6297-CC47-530F-2AA3313B1975}"/>
              </a:ext>
            </a:extLst>
          </p:cNvPr>
          <p:cNvPicPr>
            <a:picLocks noChangeAspect="1"/>
          </p:cNvPicPr>
          <p:nvPr/>
        </p:nvPicPr>
        <p:blipFill>
          <a:blip r:embed="rId3"/>
          <a:stretch>
            <a:fillRect/>
          </a:stretch>
        </p:blipFill>
        <p:spPr>
          <a:xfrm>
            <a:off x="3117193" y="1325562"/>
            <a:ext cx="5385028" cy="5532437"/>
          </a:xfrm>
          <a:prstGeom prst="rect">
            <a:avLst/>
          </a:prstGeom>
        </p:spPr>
      </p:pic>
      <p:cxnSp>
        <p:nvCxnSpPr>
          <p:cNvPr id="5" name="Straight Connector 4">
            <a:extLst>
              <a:ext uri="{FF2B5EF4-FFF2-40B4-BE49-F238E27FC236}">
                <a16:creationId xmlns:a16="http://schemas.microsoft.com/office/drawing/2014/main" id="{8413C7E6-E002-3D07-9FF3-6C3B71D29B77}"/>
              </a:ext>
            </a:extLst>
          </p:cNvPr>
          <p:cNvCxnSpPr/>
          <p:nvPr/>
        </p:nvCxnSpPr>
        <p:spPr>
          <a:xfrm>
            <a:off x="3327991" y="5061098"/>
            <a:ext cx="51742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527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C44B-FEB9-5B41-B111-102A54410F51}"/>
              </a:ext>
            </a:extLst>
          </p:cNvPr>
          <p:cNvSpPr>
            <a:spLocks noGrp="1"/>
          </p:cNvSpPr>
          <p:nvPr>
            <p:ph type="title"/>
          </p:nvPr>
        </p:nvSpPr>
        <p:spPr/>
        <p:txBody>
          <a:bodyPr/>
          <a:lstStyle/>
          <a:p>
            <a:r>
              <a:rPr lang="en-US" b="1" dirty="0">
                <a:solidFill>
                  <a:srgbClr val="990B0A"/>
                </a:solidFill>
              </a:rPr>
              <a:t>Service-Level Solvency</a:t>
            </a:r>
          </a:p>
        </p:txBody>
      </p:sp>
      <p:sp>
        <p:nvSpPr>
          <p:cNvPr id="3" name="Content Placeholder 2">
            <a:extLst>
              <a:ext uri="{FF2B5EF4-FFF2-40B4-BE49-F238E27FC236}">
                <a16:creationId xmlns:a16="http://schemas.microsoft.com/office/drawing/2014/main" id="{3B213CBF-21F1-4441-B00C-36C5CDE12E96}"/>
              </a:ext>
            </a:extLst>
          </p:cNvPr>
          <p:cNvSpPr>
            <a:spLocks noGrp="1"/>
          </p:cNvSpPr>
          <p:nvPr>
            <p:ph idx="1"/>
          </p:nvPr>
        </p:nvSpPr>
        <p:spPr/>
        <p:txBody>
          <a:bodyPr/>
          <a:lstStyle/>
          <a:p>
            <a:pPr marL="0" indent="0">
              <a:buNone/>
            </a:pPr>
            <a:r>
              <a:rPr lang="en-US" dirty="0">
                <a:latin typeface="Candara" panose="020E0502030303020204" pitchFamily="34" charset="0"/>
              </a:rPr>
              <a:t>Ability to support a desirable level of service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CFDA44-8E8F-2744-ABBF-DD415F276355}"/>
                  </a:ext>
                </a:extLst>
              </p:cNvPr>
              <p:cNvSpPr txBox="1"/>
              <p:nvPr/>
            </p:nvSpPr>
            <p:spPr>
              <a:xfrm>
                <a:off x="1211828" y="4001294"/>
                <a:ext cx="4231341" cy="6280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𝑁𝑒𝑡</m:t>
                      </m:r>
                      <m:r>
                        <a:rPr lang="es-ES" sz="2000" b="0" i="1" smtClean="0">
                          <a:latin typeface="Cambria Math" panose="02040503050406030204" pitchFamily="18" charset="0"/>
                        </a:rPr>
                        <m:t> </m:t>
                      </m:r>
                      <m:r>
                        <a:rPr lang="es-ES" sz="2000" b="0" i="1" smtClean="0">
                          <a:latin typeface="Cambria Math" panose="02040503050406030204" pitchFamily="18" charset="0"/>
                        </a:rPr>
                        <m:t>𝐴𝑠𝑠𝑒𝑡</m:t>
                      </m:r>
                      <m:r>
                        <a:rPr lang="es-ES" sz="2000" b="0" i="1" smtClean="0">
                          <a:latin typeface="Cambria Math" panose="02040503050406030204" pitchFamily="18" charset="0"/>
                        </a:rPr>
                        <m:t> </m:t>
                      </m:r>
                      <m:r>
                        <a:rPr lang="es-ES" sz="2000" b="0" i="1" smtClean="0">
                          <a:latin typeface="Cambria Math" panose="02040503050406030204" pitchFamily="18" charset="0"/>
                        </a:rPr>
                        <m:t>𝑝𝑒𝑟</m:t>
                      </m:r>
                      <m:r>
                        <a:rPr lang="es-ES" sz="2000" b="0" i="1" smtClean="0">
                          <a:latin typeface="Cambria Math" panose="02040503050406030204" pitchFamily="18" charset="0"/>
                        </a:rPr>
                        <m:t> </m:t>
                      </m:r>
                      <m:r>
                        <a:rPr lang="es-ES" sz="2000" b="0" i="1" smtClean="0">
                          <a:latin typeface="Cambria Math" panose="02040503050406030204" pitchFamily="18" charset="0"/>
                        </a:rPr>
                        <m:t>𝑐𝑎𝑝𝑖𝑡𝑎</m:t>
                      </m:r>
                      <m:r>
                        <a:rPr lang="es-E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s-ES" sz="2000" b="0" i="1" smtClean="0">
                              <a:latin typeface="Cambria Math" panose="02040503050406030204" pitchFamily="18" charset="0"/>
                            </a:rPr>
                            <m:t>𝑁𝑒𝑡</m:t>
                          </m:r>
                          <m:r>
                            <a:rPr lang="es-ES" sz="2000" b="0" i="1" smtClean="0">
                              <a:latin typeface="Cambria Math" panose="02040503050406030204" pitchFamily="18" charset="0"/>
                            </a:rPr>
                            <m:t> </m:t>
                          </m:r>
                          <m:r>
                            <a:rPr lang="es-ES" sz="2000" b="0" i="1" smtClean="0">
                              <a:latin typeface="Cambria Math" panose="02040503050406030204" pitchFamily="18" charset="0"/>
                            </a:rPr>
                            <m:t>𝑃𝑜𝑠𝑖𝑡𝑖𝑜𝑛</m:t>
                          </m:r>
                        </m:num>
                        <m:den>
                          <m:r>
                            <a:rPr lang="es-ES" sz="2000" b="0" i="1" smtClean="0">
                              <a:latin typeface="Cambria Math" panose="02040503050406030204" pitchFamily="18" charset="0"/>
                            </a:rPr>
                            <m:t>𝑃𝑜𝑝𝑢𝑙𝑎𝑡𝑖𝑜𝑛</m:t>
                          </m:r>
                        </m:den>
                      </m:f>
                    </m:oMath>
                  </m:oMathPara>
                </a14:m>
                <a:endParaRPr lang="en-US" sz="2000" dirty="0"/>
              </a:p>
            </p:txBody>
          </p:sp>
        </mc:Choice>
        <mc:Fallback xmlns="">
          <p:sp>
            <p:nvSpPr>
              <p:cNvPr id="4" name="TextBox 3">
                <a:extLst>
                  <a:ext uri="{FF2B5EF4-FFF2-40B4-BE49-F238E27FC236}">
                    <a16:creationId xmlns:a16="http://schemas.microsoft.com/office/drawing/2014/main" id="{57CFDA44-8E8F-2744-ABBF-DD415F276355}"/>
                  </a:ext>
                </a:extLst>
              </p:cNvPr>
              <p:cNvSpPr txBox="1">
                <a:spLocks noRot="1" noChangeAspect="1" noMove="1" noResize="1" noEditPoints="1" noAdjustHandles="1" noChangeArrowheads="1" noChangeShapeType="1" noTextEdit="1"/>
              </p:cNvSpPr>
              <p:nvPr/>
            </p:nvSpPr>
            <p:spPr>
              <a:xfrm>
                <a:off x="1211828" y="4001294"/>
                <a:ext cx="4231341" cy="628057"/>
              </a:xfrm>
              <a:prstGeom prst="rect">
                <a:avLst/>
              </a:prstGeom>
              <a:blipFill>
                <a:blip r:embed="rId3"/>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501A86F6-D56B-4A17-9728-A800EB3C4F75}"/>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42AFC3D-BFDF-447F-BBCD-49A366FC9D7B}"/>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Service Level Solvency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050727-1C7F-D0B4-B870-2BE5ACEC89A6}"/>
                  </a:ext>
                </a:extLst>
              </p:cNvPr>
              <p:cNvSpPr txBox="1"/>
              <p:nvPr/>
            </p:nvSpPr>
            <p:spPr>
              <a:xfrm>
                <a:off x="1211828" y="2924565"/>
                <a:ext cx="3632213" cy="5763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𝑁𝑒𝑡</m:t>
                      </m:r>
                      <m:r>
                        <a:rPr lang="es-ES" sz="2000" b="0" i="1" smtClean="0">
                          <a:latin typeface="Cambria Math" panose="02040503050406030204" pitchFamily="18" charset="0"/>
                        </a:rPr>
                        <m:t> </m:t>
                      </m:r>
                      <m:r>
                        <a:rPr lang="es-ES" sz="2000" b="0" i="1" smtClean="0">
                          <a:latin typeface="Cambria Math" panose="02040503050406030204" pitchFamily="18" charset="0"/>
                        </a:rPr>
                        <m:t>𝐴𝑠𝑠𝑒𝑡</m:t>
                      </m:r>
                      <m:r>
                        <a:rPr lang="es-ES" sz="2000" b="0" i="1" smtClean="0">
                          <a:latin typeface="Cambria Math" panose="02040503050406030204" pitchFamily="18" charset="0"/>
                        </a:rPr>
                        <m:t> </m:t>
                      </m:r>
                      <m:r>
                        <a:rPr lang="es-ES" sz="2000" b="0" i="1" smtClean="0">
                          <a:latin typeface="Cambria Math" panose="02040503050406030204" pitchFamily="18" charset="0"/>
                        </a:rPr>
                        <m:t>𝑅𝑎𝑡𝑖𝑜</m:t>
                      </m:r>
                      <m:r>
                        <a:rPr lang="es-E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s-ES" sz="2000" b="0" i="1" smtClean="0">
                              <a:latin typeface="Cambria Math" panose="02040503050406030204" pitchFamily="18" charset="0"/>
                            </a:rPr>
                            <m:t>𝑁𝑒𝑡</m:t>
                          </m:r>
                          <m:r>
                            <a:rPr lang="es-ES" sz="2000" b="0" i="1" smtClean="0">
                              <a:latin typeface="Cambria Math" panose="02040503050406030204" pitchFamily="18" charset="0"/>
                            </a:rPr>
                            <m:t> </m:t>
                          </m:r>
                          <m:r>
                            <a:rPr lang="es-ES" sz="2000" b="0" i="1" smtClean="0">
                              <a:latin typeface="Cambria Math" panose="02040503050406030204" pitchFamily="18" charset="0"/>
                            </a:rPr>
                            <m:t>𝑃𝑜𝑠𝑖𝑡𝑖𝑜𝑛</m:t>
                          </m:r>
                        </m:num>
                        <m:den>
                          <m:r>
                            <a:rPr lang="es-ES" sz="2000" b="0" i="1" smtClean="0">
                              <a:latin typeface="Cambria Math" panose="02040503050406030204" pitchFamily="18" charset="0"/>
                            </a:rPr>
                            <m:t>𝑇𝑜𝑡𝑎𝑙</m:t>
                          </m:r>
                          <m:r>
                            <a:rPr lang="es-ES" sz="2000" b="0" i="1" smtClean="0">
                              <a:latin typeface="Cambria Math" panose="02040503050406030204" pitchFamily="18" charset="0"/>
                            </a:rPr>
                            <m:t> </m:t>
                          </m:r>
                          <m:r>
                            <a:rPr lang="es-ES" sz="2000" b="0" i="1" smtClean="0">
                              <a:latin typeface="Cambria Math" panose="02040503050406030204" pitchFamily="18" charset="0"/>
                            </a:rPr>
                            <m:t>𝐴𝑠𝑠𝑒𝑡</m:t>
                          </m:r>
                        </m:den>
                      </m:f>
                    </m:oMath>
                  </m:oMathPara>
                </a14:m>
                <a:endParaRPr lang="en-US" dirty="0">
                  <a:latin typeface="Candara" panose="020E0502030303020204" pitchFamily="34" charset="0"/>
                </a:endParaRPr>
              </a:p>
            </p:txBody>
          </p:sp>
        </mc:Choice>
        <mc:Fallback xmlns="">
          <p:sp>
            <p:nvSpPr>
              <p:cNvPr id="8" name="TextBox 7">
                <a:extLst>
                  <a:ext uri="{FF2B5EF4-FFF2-40B4-BE49-F238E27FC236}">
                    <a16:creationId xmlns:a16="http://schemas.microsoft.com/office/drawing/2014/main" id="{3E050727-1C7F-D0B4-B870-2BE5ACEC89A6}"/>
                  </a:ext>
                </a:extLst>
              </p:cNvPr>
              <p:cNvSpPr txBox="1">
                <a:spLocks noRot="1" noChangeAspect="1" noMove="1" noResize="1" noEditPoints="1" noAdjustHandles="1" noChangeArrowheads="1" noChangeShapeType="1" noTextEdit="1"/>
              </p:cNvSpPr>
              <p:nvPr/>
            </p:nvSpPr>
            <p:spPr>
              <a:xfrm>
                <a:off x="1211828" y="2924565"/>
                <a:ext cx="3632213" cy="576376"/>
              </a:xfrm>
              <a:prstGeom prst="rect">
                <a:avLst/>
              </a:prstGeom>
              <a:blipFill>
                <a:blip r:embed="rId4"/>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828F17EA-469A-5183-A807-97B0EF00772D}"/>
              </a:ext>
            </a:extLst>
          </p:cNvPr>
          <p:cNvSpPr txBox="1">
            <a:spLocks/>
          </p:cNvSpPr>
          <p:nvPr/>
        </p:nvSpPr>
        <p:spPr>
          <a:xfrm>
            <a:off x="5719763" y="3056844"/>
            <a:ext cx="5634037" cy="1089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andara" panose="020E0502030303020204" pitchFamily="34" charset="0"/>
              </a:rPr>
              <a:t>Assesses the extent of a government’s ability to support services as well as withstand financial emergencies </a:t>
            </a:r>
          </a:p>
        </p:txBody>
      </p:sp>
    </p:spTree>
    <p:extLst>
      <p:ext uri="{BB962C8B-B14F-4D97-AF65-F5344CB8AC3E}">
        <p14:creationId xmlns:p14="http://schemas.microsoft.com/office/powerpoint/2010/main" val="159012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B3C7D-E327-2F46-8A3B-8FA16996F2F2}"/>
              </a:ext>
            </a:extLst>
          </p:cNvPr>
          <p:cNvSpPr>
            <a:spLocks noGrp="1"/>
          </p:cNvSpPr>
          <p:nvPr>
            <p:ph idx="1"/>
          </p:nvPr>
        </p:nvSpPr>
        <p:spPr>
          <a:xfrm>
            <a:off x="838200" y="2280168"/>
            <a:ext cx="10515600" cy="4351338"/>
          </a:xfrm>
        </p:spPr>
        <p:txBody>
          <a:bodyPr/>
          <a:lstStyle/>
          <a:p>
            <a:r>
              <a:rPr lang="en-US" dirty="0">
                <a:latin typeface="Candara" panose="020E0502030303020204" pitchFamily="34" charset="0"/>
              </a:rPr>
              <a:t>Financial Statement Analysis Definition</a:t>
            </a:r>
          </a:p>
          <a:p>
            <a:endParaRPr lang="en-US" dirty="0">
              <a:latin typeface="Candara" panose="020E0502030303020204" pitchFamily="34" charset="0"/>
            </a:endParaRPr>
          </a:p>
          <a:p>
            <a:r>
              <a:rPr lang="en-US" dirty="0">
                <a:latin typeface="Candara" panose="020E0502030303020204" pitchFamily="34" charset="0"/>
              </a:rPr>
              <a:t>Financial Statement Analysis Process and Steps</a:t>
            </a:r>
          </a:p>
          <a:p>
            <a:endParaRPr lang="en-US" dirty="0">
              <a:latin typeface="Candara" panose="020E0502030303020204" pitchFamily="34" charset="0"/>
            </a:endParaRPr>
          </a:p>
          <a:p>
            <a:r>
              <a:rPr lang="en-US" dirty="0">
                <a:latin typeface="Candara" panose="020E0502030303020204" pitchFamily="34" charset="0"/>
              </a:rPr>
              <a:t>Appropriate Ratio Analysis</a:t>
            </a:r>
          </a:p>
          <a:p>
            <a:endParaRPr lang="en-US" dirty="0">
              <a:latin typeface="Candara" panose="020E0502030303020204" pitchFamily="34" charset="0"/>
            </a:endParaRP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F3E8AD81-E048-41BE-9BCD-9767CE63CE10}"/>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0319D4C-8D41-49FC-8D8B-E8EEC3688A60}"/>
              </a:ext>
            </a:extLst>
          </p:cNvPr>
          <p:cNvSpPr txBox="1">
            <a:spLocks/>
          </p:cNvSpPr>
          <p:nvPr/>
        </p:nvSpPr>
        <p:spPr>
          <a:xfrm>
            <a:off x="435428" y="95259"/>
            <a:ext cx="1189808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Last Week – Financial Statement Analysis</a:t>
            </a:r>
          </a:p>
        </p:txBody>
      </p:sp>
    </p:spTree>
    <p:extLst>
      <p:ext uri="{BB962C8B-B14F-4D97-AF65-F5344CB8AC3E}">
        <p14:creationId xmlns:p14="http://schemas.microsoft.com/office/powerpoint/2010/main" val="40341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FD25-D6B9-4742-96AF-D85065267C60}"/>
              </a:ext>
            </a:extLst>
          </p:cNvPr>
          <p:cNvSpPr>
            <a:spLocks noGrp="1"/>
          </p:cNvSpPr>
          <p:nvPr>
            <p:ph type="title"/>
          </p:nvPr>
        </p:nvSpPr>
        <p:spPr/>
        <p:txBody>
          <a:bodyPr/>
          <a:lstStyle/>
          <a:p>
            <a:r>
              <a:rPr lang="en-US" b="1" dirty="0">
                <a:solidFill>
                  <a:srgbClr val="990B0A"/>
                </a:solidFill>
              </a:rPr>
              <a:t>Budgetary Solvency</a:t>
            </a:r>
          </a:p>
        </p:txBody>
      </p:sp>
      <p:sp>
        <p:nvSpPr>
          <p:cNvPr id="8" name="Rectangle 7">
            <a:extLst>
              <a:ext uri="{FF2B5EF4-FFF2-40B4-BE49-F238E27FC236}">
                <a16:creationId xmlns:a16="http://schemas.microsoft.com/office/drawing/2014/main" id="{A6A8B7DE-A1D4-4EDA-9921-9163469924AD}"/>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0D67095-8B09-497C-A016-31F572C05418}"/>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Service Level Solvency</a:t>
            </a:r>
          </a:p>
        </p:txBody>
      </p:sp>
      <p:pic>
        <p:nvPicPr>
          <p:cNvPr id="3" name="Picture 2">
            <a:extLst>
              <a:ext uri="{FF2B5EF4-FFF2-40B4-BE49-F238E27FC236}">
                <a16:creationId xmlns:a16="http://schemas.microsoft.com/office/drawing/2014/main" id="{5FB1BE44-6297-CC47-530F-2AA3313B1975}"/>
              </a:ext>
            </a:extLst>
          </p:cNvPr>
          <p:cNvPicPr>
            <a:picLocks noChangeAspect="1"/>
          </p:cNvPicPr>
          <p:nvPr/>
        </p:nvPicPr>
        <p:blipFill>
          <a:blip r:embed="rId3"/>
          <a:stretch>
            <a:fillRect/>
          </a:stretch>
        </p:blipFill>
        <p:spPr>
          <a:xfrm>
            <a:off x="3117193" y="1325563"/>
            <a:ext cx="5385028" cy="5532437"/>
          </a:xfrm>
          <a:prstGeom prst="rect">
            <a:avLst/>
          </a:prstGeom>
        </p:spPr>
      </p:pic>
    </p:spTree>
    <p:extLst>
      <p:ext uri="{BB962C8B-B14F-4D97-AF65-F5344CB8AC3E}">
        <p14:creationId xmlns:p14="http://schemas.microsoft.com/office/powerpoint/2010/main" val="2119410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188A-5B33-224E-8284-F0419F2AAB1C}"/>
              </a:ext>
            </a:extLst>
          </p:cNvPr>
          <p:cNvSpPr>
            <a:spLocks noGrp="1"/>
          </p:cNvSpPr>
          <p:nvPr>
            <p:ph type="title"/>
          </p:nvPr>
        </p:nvSpPr>
        <p:spPr/>
        <p:txBody>
          <a:bodyPr/>
          <a:lstStyle/>
          <a:p>
            <a:r>
              <a:rPr lang="en-US" b="1" dirty="0">
                <a:solidFill>
                  <a:srgbClr val="990B0A"/>
                </a:solidFill>
              </a:rPr>
              <a:t>Efficiency Ratios</a:t>
            </a:r>
            <a:endParaRPr lang="en-US" dirty="0">
              <a:solidFill>
                <a:srgbClr val="990B0A"/>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514DD-6B0E-5647-AD7A-DEE66CCC803F}"/>
                  </a:ext>
                </a:extLst>
              </p:cNvPr>
              <p:cNvSpPr>
                <a:spLocks noGrp="1"/>
              </p:cNvSpPr>
              <p:nvPr>
                <p:ph idx="1"/>
              </p:nvPr>
            </p:nvSpPr>
            <p:spPr>
              <a:xfrm>
                <a:off x="838200" y="1932253"/>
                <a:ext cx="10515600" cy="4244710"/>
              </a:xfrm>
            </p:spPr>
            <p:txBody>
              <a:bodyPr>
                <a:normAutofit/>
              </a:bodyPr>
              <a:lstStyle/>
              <a:p>
                <a:pPr marL="0" indent="0">
                  <a:buNone/>
                </a:pPr>
                <a:r>
                  <a:rPr lang="en-US" b="1" dirty="0">
                    <a:latin typeface="Candara" panose="020E0502030303020204" pitchFamily="34" charset="0"/>
                  </a:rPr>
                  <a:t>Property Tax Collection Ratio: </a:t>
                </a:r>
                <a:r>
                  <a:rPr lang="en-US" dirty="0">
                    <a:latin typeface="Candara" panose="020E0502030303020204" pitchFamily="34" charset="0"/>
                  </a:rPr>
                  <a:t>The proportion of the taxes billed in a given year that are collected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𝑇𝑎𝑥</m:t>
                      </m:r>
                      <m:r>
                        <a:rPr lang="es-ES" sz="2400" b="0" i="1" smtClean="0">
                          <a:latin typeface="Cambria Math" panose="02040503050406030204" pitchFamily="18" charset="0"/>
                        </a:rPr>
                        <m:t> </m:t>
                      </m:r>
                      <m:r>
                        <a:rPr lang="es-ES" sz="2400" b="0" i="1" smtClean="0">
                          <a:latin typeface="Cambria Math" panose="02040503050406030204" pitchFamily="18" charset="0"/>
                        </a:rPr>
                        <m:t>𝐶𝑜𝑙𝑙𝑒𝑐𝑡𝑖𝑜𝑛</m:t>
                      </m:r>
                      <m:r>
                        <a:rPr lang="es-ES" sz="2400" b="0" i="1" smtClean="0">
                          <a:latin typeface="Cambria Math" panose="02040503050406030204" pitchFamily="18" charset="0"/>
                        </a:rPr>
                        <m:t> </m:t>
                      </m:r>
                      <m:r>
                        <a:rPr lang="es-ES" sz="2400" b="0" i="1" smtClean="0">
                          <a:latin typeface="Cambria Math" panose="02040503050406030204" pitchFamily="18" charset="0"/>
                        </a:rPr>
                        <m:t>𝑅𝑎𝑡𝑖𝑜</m:t>
                      </m:r>
                      <m:r>
                        <a:rPr lang="es-ES" sz="2400" b="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𝐶𝑢𝑟𝑟𝑒𝑛𝑡</m:t>
                          </m:r>
                          <m:r>
                            <a:rPr lang="es-ES" sz="2400" b="0" i="1" smtClean="0">
                              <a:latin typeface="Cambria Math" panose="02040503050406030204" pitchFamily="18" charset="0"/>
                            </a:rPr>
                            <m:t> </m:t>
                          </m:r>
                          <m:r>
                            <a:rPr lang="es-ES" sz="2400" b="0" i="1" smtClean="0">
                              <a:latin typeface="Cambria Math" panose="02040503050406030204" pitchFamily="18" charset="0"/>
                            </a:rPr>
                            <m:t>𝑌𝑒𝑎𝑟</m:t>
                          </m:r>
                          <m:r>
                            <a:rPr lang="es-ES" sz="2400" b="0" i="1" smtClean="0">
                              <a:latin typeface="Cambria Math" panose="02040503050406030204" pitchFamily="18" charset="0"/>
                            </a:rPr>
                            <m:t> </m:t>
                          </m:r>
                          <m:r>
                            <a:rPr lang="es-ES" sz="2400" b="0" i="1" smtClean="0">
                              <a:latin typeface="Cambria Math" panose="02040503050406030204" pitchFamily="18" charset="0"/>
                            </a:rPr>
                            <m:t>𝑃𝑟𝑜𝑝𝑒𝑟𝑡𝑦</m:t>
                          </m:r>
                          <m:r>
                            <a:rPr lang="es-ES" sz="2400" b="0" i="1" smtClean="0">
                              <a:latin typeface="Cambria Math" panose="02040503050406030204" pitchFamily="18" charset="0"/>
                            </a:rPr>
                            <m:t> </m:t>
                          </m:r>
                          <m:r>
                            <a:rPr lang="es-ES" sz="2400" b="0" i="1" smtClean="0">
                              <a:latin typeface="Cambria Math" panose="02040503050406030204" pitchFamily="18" charset="0"/>
                            </a:rPr>
                            <m:t>𝑇𝑎𝑥</m:t>
                          </m:r>
                          <m:r>
                            <a:rPr lang="es-ES" sz="2400" b="0" i="1" smtClean="0">
                              <a:latin typeface="Cambria Math" panose="02040503050406030204" pitchFamily="18" charset="0"/>
                            </a:rPr>
                            <m:t> </m:t>
                          </m:r>
                          <m:r>
                            <a:rPr lang="es-ES" sz="2400" b="0" i="1" smtClean="0">
                              <a:latin typeface="Cambria Math" panose="02040503050406030204" pitchFamily="18" charset="0"/>
                            </a:rPr>
                            <m:t>𝐶𝑜𝑙𝑙𝑒𝑐𝑡𝑒𝑑</m:t>
                          </m:r>
                        </m:num>
                        <m:den>
                          <m:r>
                            <a:rPr lang="es-ES" sz="2400" b="0" i="1" smtClean="0">
                              <a:latin typeface="Cambria Math" panose="02040503050406030204" pitchFamily="18" charset="0"/>
                            </a:rPr>
                            <m:t>𝐶𝑢𝑟𝑟𝑒𝑛𝑡</m:t>
                          </m:r>
                          <m:r>
                            <a:rPr lang="es-ES" sz="2400" b="0" i="1" smtClean="0">
                              <a:latin typeface="Cambria Math" panose="02040503050406030204" pitchFamily="18" charset="0"/>
                            </a:rPr>
                            <m:t> </m:t>
                          </m:r>
                          <m:r>
                            <a:rPr lang="es-ES" sz="2400" b="0" i="1" smtClean="0">
                              <a:latin typeface="Cambria Math" panose="02040503050406030204" pitchFamily="18" charset="0"/>
                            </a:rPr>
                            <m:t>𝑌𝑒𝑎𝑟</m:t>
                          </m:r>
                          <m:r>
                            <a:rPr lang="es-ES" sz="2400" b="0" i="1" smtClean="0">
                              <a:latin typeface="Cambria Math" panose="02040503050406030204" pitchFamily="18" charset="0"/>
                            </a:rPr>
                            <m:t> </m:t>
                          </m:r>
                          <m:r>
                            <a:rPr lang="es-ES" sz="2400" b="0" i="1" smtClean="0">
                              <a:latin typeface="Cambria Math" panose="02040503050406030204" pitchFamily="18" charset="0"/>
                            </a:rPr>
                            <m:t>𝑃𝑟𝑜𝑝𝑒𝑟𝑡𝑦</m:t>
                          </m:r>
                          <m:r>
                            <a:rPr lang="es-ES" sz="2400" b="0" i="1" smtClean="0">
                              <a:latin typeface="Cambria Math" panose="02040503050406030204" pitchFamily="18" charset="0"/>
                            </a:rPr>
                            <m:t> </m:t>
                          </m:r>
                          <m:r>
                            <a:rPr lang="es-ES" sz="2400" b="0" i="1" smtClean="0">
                              <a:latin typeface="Cambria Math" panose="02040503050406030204" pitchFamily="18" charset="0"/>
                            </a:rPr>
                            <m:t>𝑇𝑎𝑥</m:t>
                          </m:r>
                          <m:r>
                            <a:rPr lang="es-ES" sz="2400" b="0" i="1" smtClean="0">
                              <a:latin typeface="Cambria Math" panose="02040503050406030204" pitchFamily="18" charset="0"/>
                            </a:rPr>
                            <m:t> </m:t>
                          </m:r>
                          <m:r>
                            <a:rPr lang="es-ES" sz="2400" b="0" i="1" smtClean="0">
                              <a:latin typeface="Cambria Math" panose="02040503050406030204" pitchFamily="18" charset="0"/>
                            </a:rPr>
                            <m:t>𝐿𝑒𝑣𝑦</m:t>
                          </m:r>
                        </m:den>
                      </m:f>
                    </m:oMath>
                  </m:oMathPara>
                </a14:m>
                <a:endParaRPr lang="en-US" sz="240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91F514DD-6B0E-5647-AD7A-DEE66CCC803F}"/>
                  </a:ext>
                </a:extLst>
              </p:cNvPr>
              <p:cNvSpPr>
                <a:spLocks noGrp="1" noRot="1" noChangeAspect="1" noMove="1" noResize="1" noEditPoints="1" noAdjustHandles="1" noChangeArrowheads="1" noChangeShapeType="1" noTextEdit="1"/>
              </p:cNvSpPr>
              <p:nvPr>
                <p:ph idx="1"/>
              </p:nvPr>
            </p:nvSpPr>
            <p:spPr>
              <a:xfrm>
                <a:off x="838200" y="1932253"/>
                <a:ext cx="10515600" cy="4244710"/>
              </a:xfrm>
              <a:blipFill>
                <a:blip r:embed="rId3"/>
                <a:stretch>
                  <a:fillRect l="-1217" t="-2443" r="-110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CBCC055-1518-4E09-BD53-3FBD46AFCDAC}"/>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A3751E2-7916-4F9A-9F57-A5FAB9A539D0}"/>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Efficiency Ratios</a:t>
            </a:r>
          </a:p>
        </p:txBody>
      </p:sp>
    </p:spTree>
    <p:extLst>
      <p:ext uri="{BB962C8B-B14F-4D97-AF65-F5344CB8AC3E}">
        <p14:creationId xmlns:p14="http://schemas.microsoft.com/office/powerpoint/2010/main" val="1421421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0C7A-2141-9242-8757-E827156317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38768C-304F-BD4A-9F0D-44B3F414916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3C1C756-55A1-4F40-8F57-1B0C9A40B765}"/>
              </a:ext>
            </a:extLst>
          </p:cNvPr>
          <p:cNvPicPr>
            <a:picLocks noChangeAspect="1"/>
          </p:cNvPicPr>
          <p:nvPr/>
        </p:nvPicPr>
        <p:blipFill>
          <a:blip r:embed="rId2"/>
          <a:stretch>
            <a:fillRect/>
          </a:stretch>
        </p:blipFill>
        <p:spPr>
          <a:xfrm>
            <a:off x="885264" y="0"/>
            <a:ext cx="10421471" cy="6858000"/>
          </a:xfrm>
          <a:prstGeom prst="rect">
            <a:avLst/>
          </a:prstGeom>
        </p:spPr>
      </p:pic>
    </p:spTree>
    <p:extLst>
      <p:ext uri="{BB962C8B-B14F-4D97-AF65-F5344CB8AC3E}">
        <p14:creationId xmlns:p14="http://schemas.microsoft.com/office/powerpoint/2010/main" val="2311139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188A-5B33-224E-8284-F0419F2AAB1C}"/>
              </a:ext>
            </a:extLst>
          </p:cNvPr>
          <p:cNvSpPr>
            <a:spLocks noGrp="1"/>
          </p:cNvSpPr>
          <p:nvPr>
            <p:ph type="title"/>
          </p:nvPr>
        </p:nvSpPr>
        <p:spPr/>
        <p:txBody>
          <a:bodyPr/>
          <a:lstStyle/>
          <a:p>
            <a:r>
              <a:rPr lang="en-US" b="1" dirty="0">
                <a:solidFill>
                  <a:srgbClr val="990B0A"/>
                </a:solidFill>
              </a:rPr>
              <a:t>Efficiency Ratios</a:t>
            </a:r>
            <a:endParaRPr lang="en-US" dirty="0">
              <a:solidFill>
                <a:srgbClr val="990B0A"/>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514DD-6B0E-5647-AD7A-DEE66CCC803F}"/>
                  </a:ext>
                </a:extLst>
              </p:cNvPr>
              <p:cNvSpPr>
                <a:spLocks noGrp="1"/>
              </p:cNvSpPr>
              <p:nvPr>
                <p:ph idx="1"/>
              </p:nvPr>
            </p:nvSpPr>
            <p:spPr>
              <a:xfrm>
                <a:off x="699655" y="1932253"/>
                <a:ext cx="10515600" cy="4108329"/>
              </a:xfrm>
            </p:spPr>
            <p:txBody>
              <a:bodyPr>
                <a:normAutofit/>
              </a:bodyPr>
              <a:lstStyle/>
              <a:p>
                <a:pPr marL="0" indent="0">
                  <a:buNone/>
                </a:pPr>
                <a:r>
                  <a:rPr lang="en-US" b="1" dirty="0">
                    <a:latin typeface="Candara" panose="020E0502030303020204" pitchFamily="34" charset="0"/>
                  </a:rPr>
                  <a:t>Cost Burden Ratio: </a:t>
                </a:r>
                <a:r>
                  <a:rPr lang="en-US" dirty="0">
                    <a:latin typeface="Candara" panose="020E0502030303020204" pitchFamily="34" charset="0"/>
                  </a:rPr>
                  <a:t>Expenses per capita or per $1,000 of income</a:t>
                </a:r>
              </a:p>
              <a:p>
                <a:pPr marL="0" indent="0">
                  <a:buNone/>
                </a:pPr>
                <a:endParaRPr lang="es-ES" sz="2400" b="0" i="1" dirty="0">
                  <a:latin typeface="Candara" panose="020E050203030302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𝐶𝑜𝑠𝑡</m:t>
                      </m:r>
                      <m:r>
                        <a:rPr lang="es-ES" sz="2400" b="0" i="1" smtClean="0">
                          <a:latin typeface="Cambria Math" panose="02040503050406030204" pitchFamily="18" charset="0"/>
                        </a:rPr>
                        <m:t> </m:t>
                      </m:r>
                      <m:r>
                        <a:rPr lang="es-ES" sz="2400" b="0" i="1" smtClean="0">
                          <a:latin typeface="Cambria Math" panose="02040503050406030204" pitchFamily="18" charset="0"/>
                        </a:rPr>
                        <m:t>𝐵𝑢𝑟𝑑𝑒𝑛</m:t>
                      </m:r>
                      <m:r>
                        <a:rPr lang="es-ES" sz="2400" b="0" i="1" smtClean="0">
                          <a:latin typeface="Cambria Math" panose="02040503050406030204" pitchFamily="18" charset="0"/>
                        </a:rPr>
                        <m:t> </m:t>
                      </m:r>
                      <m:r>
                        <a:rPr lang="es-ES" sz="2400" b="0" i="1" smtClean="0">
                          <a:latin typeface="Cambria Math" panose="02040503050406030204" pitchFamily="18" charset="0"/>
                        </a:rPr>
                        <m:t>𝑅𝑎𝑡𝑖𝑜</m:t>
                      </m:r>
                      <m:r>
                        <a:rPr lang="es-ES" sz="2400" b="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𝐺𝑜𝑣𝑒𝑟𝑛𝑚𝑒𝑛𝑡</m:t>
                          </m:r>
                          <m:r>
                            <a:rPr lang="es-ES" sz="2400" b="0" i="1" smtClean="0">
                              <a:latin typeface="Cambria Math" panose="02040503050406030204" pitchFamily="18" charset="0"/>
                            </a:rPr>
                            <m:t> </m:t>
                          </m:r>
                          <m:r>
                            <a:rPr lang="es-ES" sz="2400" b="0" i="1" smtClean="0">
                              <a:latin typeface="Cambria Math" panose="02040503050406030204" pitchFamily="18" charset="0"/>
                            </a:rPr>
                            <m:t>𝐸𝑥𝑝𝑒𝑛𝑠𝑒𝑠</m:t>
                          </m:r>
                        </m:num>
                        <m:den>
                          <m:r>
                            <a:rPr lang="es-ES" sz="2400" b="0" i="1" smtClean="0">
                              <a:latin typeface="Cambria Math" panose="02040503050406030204" pitchFamily="18" charset="0"/>
                            </a:rPr>
                            <m:t>𝑃𝑜𝑝𝑢𝑙𝑎𝑡𝑖𝑜𝑛</m:t>
                          </m:r>
                          <m:r>
                            <a:rPr lang="es-ES" sz="2400" b="0" i="1" smtClean="0">
                              <a:latin typeface="Cambria Math" panose="02040503050406030204" pitchFamily="18" charset="0"/>
                            </a:rPr>
                            <m:t> </m:t>
                          </m:r>
                          <m:r>
                            <a:rPr lang="es-ES" sz="2400" b="0" i="1" smtClean="0">
                              <a:latin typeface="Cambria Math" panose="02040503050406030204" pitchFamily="18" charset="0"/>
                            </a:rPr>
                            <m:t>𝑜𝑟</m:t>
                          </m:r>
                          <m:r>
                            <a:rPr lang="es-ES" sz="2400" b="0" i="1" smtClean="0">
                              <a:latin typeface="Cambria Math" panose="02040503050406030204" pitchFamily="18" charset="0"/>
                            </a:rPr>
                            <m:t> </m:t>
                          </m:r>
                          <m:r>
                            <a:rPr lang="es-ES" sz="2400" b="0" i="1" smtClean="0">
                              <a:latin typeface="Cambria Math" panose="02040503050406030204" pitchFamily="18" charset="0"/>
                            </a:rPr>
                            <m:t>𝐼𝑛𝑐𝑜𝑚𝑒</m:t>
                          </m:r>
                        </m:den>
                      </m:f>
                    </m:oMath>
                  </m:oMathPara>
                </a14:m>
                <a:endParaRPr lang="en-US" sz="2400"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91F514DD-6B0E-5647-AD7A-DEE66CCC803F}"/>
                  </a:ext>
                </a:extLst>
              </p:cNvPr>
              <p:cNvSpPr>
                <a:spLocks noGrp="1" noRot="1" noChangeAspect="1" noMove="1" noResize="1" noEditPoints="1" noAdjustHandles="1" noChangeArrowheads="1" noChangeShapeType="1" noTextEdit="1"/>
              </p:cNvSpPr>
              <p:nvPr>
                <p:ph idx="1"/>
              </p:nvPr>
            </p:nvSpPr>
            <p:spPr>
              <a:xfrm>
                <a:off x="699655" y="1932253"/>
                <a:ext cx="10515600" cy="4108329"/>
              </a:xfrm>
              <a:blipFill>
                <a:blip r:embed="rId3"/>
                <a:stretch>
                  <a:fillRect l="-1217" t="-252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7D991D66-AADF-4608-9CA2-AF79A070C74D}"/>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9064DBA-5500-44E1-8891-F384D8FBA938}"/>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Efficiency Ratios</a:t>
            </a:r>
          </a:p>
        </p:txBody>
      </p:sp>
    </p:spTree>
    <p:extLst>
      <p:ext uri="{BB962C8B-B14F-4D97-AF65-F5344CB8AC3E}">
        <p14:creationId xmlns:p14="http://schemas.microsoft.com/office/powerpoint/2010/main" val="1671811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CB2D-2E03-9A46-871F-27CDC83D1ABE}"/>
              </a:ext>
            </a:extLst>
          </p:cNvPr>
          <p:cNvSpPr>
            <a:spLocks noGrp="1"/>
          </p:cNvSpPr>
          <p:nvPr>
            <p:ph type="title"/>
          </p:nvPr>
        </p:nvSpPr>
        <p:spPr/>
        <p:txBody>
          <a:bodyPr/>
          <a:lstStyle/>
          <a:p>
            <a:r>
              <a:rPr lang="en-US" b="1" dirty="0">
                <a:solidFill>
                  <a:srgbClr val="990B0A"/>
                </a:solidFill>
              </a:rPr>
              <a:t>Risk Analysis in Financial Condition Analysis</a:t>
            </a:r>
          </a:p>
        </p:txBody>
      </p:sp>
      <p:sp>
        <p:nvSpPr>
          <p:cNvPr id="3" name="Content Placeholder 2">
            <a:extLst>
              <a:ext uri="{FF2B5EF4-FFF2-40B4-BE49-F238E27FC236}">
                <a16:creationId xmlns:a16="http://schemas.microsoft.com/office/drawing/2014/main" id="{55EC45A7-D7DD-234F-BD63-B64178F0C731}"/>
              </a:ext>
            </a:extLst>
          </p:cNvPr>
          <p:cNvSpPr>
            <a:spLocks noGrp="1"/>
          </p:cNvSpPr>
          <p:nvPr>
            <p:ph idx="1"/>
          </p:nvPr>
        </p:nvSpPr>
        <p:spPr>
          <a:xfrm>
            <a:off x="838200" y="1690688"/>
            <a:ext cx="10515600" cy="4486275"/>
          </a:xfrm>
        </p:spPr>
        <p:txBody>
          <a:bodyPr>
            <a:normAutofit/>
          </a:bodyPr>
          <a:lstStyle/>
          <a:p>
            <a:pPr marL="0" indent="0">
              <a:buNone/>
            </a:pPr>
            <a:r>
              <a:rPr lang="en-US" dirty="0">
                <a:latin typeface="Candara" panose="020E0502030303020204" pitchFamily="34" charset="0"/>
              </a:rPr>
              <a:t>It involves looking at: </a:t>
            </a:r>
          </a:p>
          <a:p>
            <a:pPr marL="457200" lvl="1" indent="0">
              <a:buNone/>
            </a:pPr>
            <a:endParaRPr lang="en-US" sz="2800" dirty="0">
              <a:latin typeface="Candara" panose="020E0502030303020204" pitchFamily="34" charset="0"/>
            </a:endParaRPr>
          </a:p>
          <a:p>
            <a:pPr>
              <a:defRPr/>
            </a:pPr>
            <a:r>
              <a:rPr lang="en-US" altLang="en-US" dirty="0">
                <a:latin typeface="Candara" panose="020E0502030303020204" pitchFamily="34" charset="0"/>
              </a:rPr>
              <a:t>The reliability of individual revenue sources (the risk exposure factor)</a:t>
            </a:r>
            <a:br>
              <a:rPr lang="en-US" altLang="en-US" dirty="0">
                <a:latin typeface="Candara" panose="020E0502030303020204" pitchFamily="34" charset="0"/>
              </a:rPr>
            </a:br>
            <a:endParaRPr lang="en-US" altLang="en-US" dirty="0">
              <a:latin typeface="Candara" panose="020E0502030303020204" pitchFamily="34" charset="0"/>
            </a:endParaRPr>
          </a:p>
          <a:p>
            <a:pPr>
              <a:defRPr/>
            </a:pPr>
            <a:r>
              <a:rPr lang="en-US" altLang="en-US" dirty="0">
                <a:latin typeface="Candara" panose="020E0502030303020204" pitchFamily="34" charset="0"/>
              </a:rPr>
              <a:t>The ability of the government to increase resources in the event of a shortfall (tax leverage factor)</a:t>
            </a:r>
          </a:p>
          <a:p>
            <a:pPr>
              <a:defRPr/>
            </a:pPr>
            <a:endParaRPr lang="en-US" altLang="en-US" dirty="0">
              <a:latin typeface="Candara" panose="020E0502030303020204" pitchFamily="34" charset="0"/>
            </a:endParaRPr>
          </a:p>
          <a:p>
            <a:pPr marL="0" indent="0">
              <a:buNone/>
              <a:defRPr/>
            </a:pPr>
            <a:endParaRPr lang="en-US" altLang="en-US" dirty="0">
              <a:latin typeface="Candara" panose="020E0502030303020204" pitchFamily="34" charset="0"/>
            </a:endParaRPr>
          </a:p>
        </p:txBody>
      </p:sp>
      <p:sp>
        <p:nvSpPr>
          <p:cNvPr id="4" name="Rectangle 3">
            <a:extLst>
              <a:ext uri="{FF2B5EF4-FFF2-40B4-BE49-F238E27FC236}">
                <a16:creationId xmlns:a16="http://schemas.microsoft.com/office/drawing/2014/main" id="{2E09C1C0-5578-4725-A2C1-66ADE47AA2ED}"/>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A4CCC58-291D-4E3E-BCC8-8D0AD0FDE537}"/>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Risk Analysis</a:t>
            </a:r>
          </a:p>
        </p:txBody>
      </p:sp>
    </p:spTree>
    <p:extLst>
      <p:ext uri="{BB962C8B-B14F-4D97-AF65-F5344CB8AC3E}">
        <p14:creationId xmlns:p14="http://schemas.microsoft.com/office/powerpoint/2010/main" val="3189465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01E3-F1C2-E44E-B2D5-E186C2A4EDC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01EA9541-5624-AC48-A14F-0C9D9043A35C}"/>
                  </a:ext>
                </a:extLst>
              </p:cNvPr>
              <p:cNvGraphicFramePr>
                <a:graphicFrameLocks noGrp="1"/>
              </p:cNvGraphicFramePr>
              <p:nvPr>
                <p:ph idx="1"/>
                <p:extLst>
                  <p:ext uri="{D42A27DB-BD31-4B8C-83A1-F6EECF244321}">
                    <p14:modId xmlns:p14="http://schemas.microsoft.com/office/powerpoint/2010/main" val="4217264195"/>
                  </p:ext>
                </p:extLst>
              </p:nvPr>
            </p:nvGraphicFramePr>
            <p:xfrm>
              <a:off x="1645443" y="2124883"/>
              <a:ext cx="8901113" cy="3217863"/>
            </p:xfrm>
            <a:graphic>
              <a:graphicData uri="http://schemas.openxmlformats.org/drawingml/2006/table">
                <a:tbl>
                  <a:tblPr firstRow="1" bandRow="1">
                    <a:tableStyleId>{F5AB1C69-6EDB-4FF4-983F-18BD219EF322}</a:tableStyleId>
                  </a:tblPr>
                  <a:tblGrid>
                    <a:gridCol w="2343150">
                      <a:extLst>
                        <a:ext uri="{9D8B030D-6E8A-4147-A177-3AD203B41FA5}">
                          <a16:colId xmlns:a16="http://schemas.microsoft.com/office/drawing/2014/main" val="1525786942"/>
                        </a:ext>
                      </a:extLst>
                    </a:gridCol>
                    <a:gridCol w="6557963">
                      <a:extLst>
                        <a:ext uri="{9D8B030D-6E8A-4147-A177-3AD203B41FA5}">
                          <a16:colId xmlns:a16="http://schemas.microsoft.com/office/drawing/2014/main" val="4218309949"/>
                        </a:ext>
                      </a:extLst>
                    </a:gridCol>
                  </a:tblGrid>
                  <a:tr h="760413">
                    <a:tc>
                      <a:txBody>
                        <a:bodyPr/>
                        <a:lstStyle/>
                        <a:p>
                          <a:pPr algn="ctr"/>
                          <a:r>
                            <a:rPr lang="en-US" sz="2000" b="1" dirty="0">
                              <a:latin typeface="Candara" panose="020E0502030303020204" pitchFamily="34" charset="0"/>
                            </a:rPr>
                            <a:t>Ratio</a:t>
                          </a:r>
                        </a:p>
                      </a:txBody>
                      <a:tcPr anchor="ctr"/>
                    </a:tc>
                    <a:tc>
                      <a:txBody>
                        <a:bodyPr/>
                        <a:lstStyle/>
                        <a:p>
                          <a:pPr algn="ctr"/>
                          <a:r>
                            <a:rPr lang="en-US" sz="2000" b="1" dirty="0">
                              <a:latin typeface="Candara" panose="020E0502030303020204" pitchFamily="34" charset="0"/>
                            </a:rPr>
                            <a:t>Formula</a:t>
                          </a:r>
                        </a:p>
                      </a:txBody>
                      <a:tcPr anchor="ctr"/>
                    </a:tc>
                    <a:extLst>
                      <a:ext uri="{0D108BD9-81ED-4DB2-BD59-A6C34878D82A}">
                        <a16:rowId xmlns:a16="http://schemas.microsoft.com/office/drawing/2014/main" val="1889441225"/>
                      </a:ext>
                    </a:extLst>
                  </a:tr>
                  <a:tr h="1343025">
                    <a:tc>
                      <a:txBody>
                        <a:bodyPr/>
                        <a:lstStyle/>
                        <a:p>
                          <a:pPr algn="ctr"/>
                          <a:endParaRPr lang="en-US" sz="2000" dirty="0">
                            <a:latin typeface="Candara" panose="020E0502030303020204" pitchFamily="34" charset="0"/>
                          </a:endParaRPr>
                        </a:p>
                        <a:p>
                          <a:pPr algn="ctr"/>
                          <a:r>
                            <a:rPr lang="en-US" sz="2000" dirty="0">
                              <a:latin typeface="Candara" panose="020E0502030303020204" pitchFamily="34" charset="0"/>
                            </a:rPr>
                            <a:t>Risk Exposure Factor</a:t>
                          </a:r>
                        </a:p>
                      </a:txBody>
                      <a:tcPr anchor="ctr"/>
                    </a:tc>
                    <a:tc>
                      <a:txBody>
                        <a:bodyPr/>
                        <a:lstStyle/>
                        <a:p>
                          <a:endParaRPr lang="en-US" sz="2000" dirty="0">
                            <a:latin typeface="Candara" panose="020E0502030303020204" pitchFamily="34" charset="0"/>
                          </a:endParaRPr>
                        </a:p>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s-ES" sz="2000" smtClean="0">
                                        <a:latin typeface="Cambria Math" panose="02040503050406030204" pitchFamily="18" charset="0"/>
                                      </a:rPr>
                                      <m:t>𝐼𝑛𝑣𝑒𝑠𝑡𝑚𝑒𝑛𝑡</m:t>
                                    </m:r>
                                    <m:r>
                                      <a:rPr lang="es-ES" sz="2000" smtClean="0">
                                        <a:latin typeface="Cambria Math" panose="02040503050406030204" pitchFamily="18" charset="0"/>
                                      </a:rPr>
                                      <m:t> </m:t>
                                    </m:r>
                                    <m:r>
                                      <a:rPr lang="es-ES" sz="2000" smtClean="0">
                                        <a:latin typeface="Cambria Math" panose="02040503050406030204" pitchFamily="18" charset="0"/>
                                      </a:rPr>
                                      <m:t>𝑅𝑒𝑣𝑒𝑛𝑢𝑒</m:t>
                                    </m:r>
                                    <m:r>
                                      <a:rPr lang="es-ES" sz="2000" smtClean="0">
                                        <a:latin typeface="Cambria Math" panose="02040503050406030204" pitchFamily="18" charset="0"/>
                                      </a:rPr>
                                      <m:t>+</m:t>
                                    </m:r>
                                    <m:r>
                                      <a:rPr lang="es-ES" sz="2000" smtClean="0">
                                        <a:latin typeface="Cambria Math" panose="02040503050406030204" pitchFamily="18" charset="0"/>
                                      </a:rPr>
                                      <m:t>𝐼𝑛𝑡𝑒𝑟𝑔𝑜𝑣</m:t>
                                    </m:r>
                                    <m:r>
                                      <a:rPr lang="es-ES" sz="2000" smtClean="0">
                                        <a:latin typeface="Cambria Math" panose="02040503050406030204" pitchFamily="18" charset="0"/>
                                      </a:rPr>
                                      <m:t>. </m:t>
                                    </m:r>
                                    <m:r>
                                      <a:rPr lang="es-ES" sz="2000" smtClean="0">
                                        <a:latin typeface="Cambria Math" panose="02040503050406030204" pitchFamily="18" charset="0"/>
                                      </a:rPr>
                                      <m:t>𝑅𝑒𝑣</m:t>
                                    </m:r>
                                    <m:r>
                                      <a:rPr lang="es-ES" sz="2000" smtClean="0">
                                        <a:latin typeface="Cambria Math" panose="02040503050406030204" pitchFamily="18" charset="0"/>
                                      </a:rPr>
                                      <m:t>.+</m:t>
                                    </m:r>
                                    <m:r>
                                      <a:rPr lang="es-ES" sz="2000" smtClean="0">
                                        <a:latin typeface="Cambria Math" panose="02040503050406030204" pitchFamily="18" charset="0"/>
                                      </a:rPr>
                                      <m:t>𝑇𝑟𝑎𝑛𝑠𝑓𝑒𝑟𝑠</m:t>
                                    </m:r>
                                    <m:r>
                                      <a:rPr lang="es-ES" sz="2000" smtClean="0">
                                        <a:latin typeface="Cambria Math" panose="02040503050406030204" pitchFamily="18" charset="0"/>
                                      </a:rPr>
                                      <m:t> </m:t>
                                    </m:r>
                                    <m:r>
                                      <a:rPr lang="es-ES" sz="2000" smtClean="0">
                                        <a:latin typeface="Cambria Math" panose="02040503050406030204" pitchFamily="18" charset="0"/>
                                      </a:rPr>
                                      <m:t>𝑖𝑛</m:t>
                                    </m:r>
                                    <m:r>
                                      <a:rPr lang="es-ES" sz="2000" smtClean="0">
                                        <a:latin typeface="Cambria Math" panose="02040503050406030204" pitchFamily="18" charset="0"/>
                                      </a:rPr>
                                      <m:t> </m:t>
                                    </m:r>
                                  </m:num>
                                  <m:den>
                                    <m:r>
                                      <a:rPr lang="es-ES" sz="2000" smtClean="0">
                                        <a:latin typeface="Cambria Math" panose="02040503050406030204" pitchFamily="18" charset="0"/>
                                      </a:rPr>
                                      <m:t>𝑃𝑟𝑜𝑝𝑒𝑟𝑡𝑦</m:t>
                                    </m:r>
                                    <m:r>
                                      <a:rPr lang="es-ES" sz="2000" smtClean="0">
                                        <a:latin typeface="Cambria Math" panose="02040503050406030204" pitchFamily="18" charset="0"/>
                                      </a:rPr>
                                      <m:t> </m:t>
                                    </m:r>
                                    <m:r>
                                      <a:rPr lang="es-ES" sz="2000" smtClean="0">
                                        <a:latin typeface="Cambria Math" panose="02040503050406030204" pitchFamily="18" charset="0"/>
                                      </a:rPr>
                                      <m:t>𝑡𝑎𝑥</m:t>
                                    </m:r>
                                    <m:r>
                                      <a:rPr lang="es-ES" sz="2000" smtClean="0">
                                        <a:latin typeface="Cambria Math" panose="02040503050406030204" pitchFamily="18" charset="0"/>
                                      </a:rPr>
                                      <m:t> </m:t>
                                    </m:r>
                                    <m:r>
                                      <a:rPr lang="es-ES" sz="2000" smtClean="0">
                                        <a:latin typeface="Cambria Math" panose="02040503050406030204" pitchFamily="18" charset="0"/>
                                      </a:rPr>
                                      <m:t>𝑟𝑒𝑣𝑒𝑛𝑢𝑒</m:t>
                                    </m:r>
                                  </m:den>
                                </m:f>
                              </m:oMath>
                            </m:oMathPara>
                          </a14:m>
                          <a:endParaRPr lang="en-US" sz="2000" dirty="0">
                            <a:latin typeface="Candara" panose="020E0502030303020204" pitchFamily="34" charset="0"/>
                          </a:endParaRPr>
                        </a:p>
                      </a:txBody>
                      <a:tcPr anchor="ctr"/>
                    </a:tc>
                    <a:extLst>
                      <a:ext uri="{0D108BD9-81ED-4DB2-BD59-A6C34878D82A}">
                        <a16:rowId xmlns:a16="http://schemas.microsoft.com/office/drawing/2014/main" val="695114881"/>
                      </a:ext>
                    </a:extLst>
                  </a:tr>
                  <a:tr h="1114425">
                    <a:tc>
                      <a:txBody>
                        <a:bodyPr/>
                        <a:lstStyle/>
                        <a:p>
                          <a:pPr algn="ctr"/>
                          <a:r>
                            <a:rPr lang="en-US" sz="2000" dirty="0">
                              <a:latin typeface="Candara" panose="020E0502030303020204" pitchFamily="34" charset="0"/>
                            </a:rPr>
                            <a:t>Tax Leverage </a:t>
                          </a:r>
                        </a:p>
                        <a:p>
                          <a:pPr algn="ctr"/>
                          <a:r>
                            <a:rPr lang="en-US" sz="2000" dirty="0">
                              <a:latin typeface="Candara" panose="020E0502030303020204" pitchFamily="34" charset="0"/>
                            </a:rPr>
                            <a:t>Factor</a:t>
                          </a:r>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s-ES" sz="2000" smtClean="0">
                                        <a:latin typeface="Cambria Math" panose="02040503050406030204" pitchFamily="18" charset="0"/>
                                      </a:rPr>
                                      <m:t>𝑇𝑜𝑡𝑎𝑙</m:t>
                                    </m:r>
                                    <m:r>
                                      <a:rPr lang="es-ES" sz="2000" smtClean="0">
                                        <a:latin typeface="Cambria Math" panose="02040503050406030204" pitchFamily="18" charset="0"/>
                                      </a:rPr>
                                      <m:t> </m:t>
                                    </m:r>
                                    <m:r>
                                      <a:rPr lang="es-ES" sz="2000" smtClean="0">
                                        <a:latin typeface="Cambria Math" panose="02040503050406030204" pitchFamily="18" charset="0"/>
                                      </a:rPr>
                                      <m:t>𝑂𝑝𝑒𝑟𝑎𝑡𝑖𝑛𝑔</m:t>
                                    </m:r>
                                    <m:r>
                                      <a:rPr lang="es-ES" sz="2000" smtClean="0">
                                        <a:latin typeface="Cambria Math" panose="02040503050406030204" pitchFamily="18" charset="0"/>
                                      </a:rPr>
                                      <m:t> </m:t>
                                    </m:r>
                                    <m:r>
                                      <a:rPr lang="es-ES" sz="2000" smtClean="0">
                                        <a:latin typeface="Cambria Math" panose="02040503050406030204" pitchFamily="18" charset="0"/>
                                      </a:rPr>
                                      <m:t>𝐸𝑥𝑝𝑒𝑛𝑑𝑖𝑡𝑢𝑟𝑒</m:t>
                                    </m:r>
                                    <m:r>
                                      <a:rPr lang="es-ES" sz="2000" smtClean="0">
                                        <a:latin typeface="Cambria Math" panose="02040503050406030204" pitchFamily="18" charset="0"/>
                                      </a:rPr>
                                      <m:t> </m:t>
                                    </m:r>
                                  </m:num>
                                  <m:den>
                                    <m:r>
                                      <a:rPr lang="es-ES" sz="2000" smtClean="0">
                                        <a:latin typeface="Cambria Math" panose="02040503050406030204" pitchFamily="18" charset="0"/>
                                      </a:rPr>
                                      <m:t>𝑃𝑟𝑜𝑝𝑒𝑟𝑡𝑦</m:t>
                                    </m:r>
                                    <m:r>
                                      <a:rPr lang="es-ES" sz="2000" smtClean="0">
                                        <a:latin typeface="Cambria Math" panose="02040503050406030204" pitchFamily="18" charset="0"/>
                                      </a:rPr>
                                      <m:t> </m:t>
                                    </m:r>
                                    <m:r>
                                      <a:rPr lang="es-ES" sz="2000" smtClean="0">
                                        <a:latin typeface="Cambria Math" panose="02040503050406030204" pitchFamily="18" charset="0"/>
                                      </a:rPr>
                                      <m:t>𝑡𝑎𝑥</m:t>
                                    </m:r>
                                    <m:r>
                                      <a:rPr lang="es-ES" sz="2000" smtClean="0">
                                        <a:latin typeface="Cambria Math" panose="02040503050406030204" pitchFamily="18" charset="0"/>
                                      </a:rPr>
                                      <m:t> </m:t>
                                    </m:r>
                                    <m:r>
                                      <a:rPr lang="es-ES" sz="2000" smtClean="0">
                                        <a:latin typeface="Cambria Math" panose="02040503050406030204" pitchFamily="18" charset="0"/>
                                      </a:rPr>
                                      <m:t>𝑟𝑒𝑣𝑒𝑛𝑢𝑒</m:t>
                                    </m:r>
                                  </m:den>
                                </m:f>
                              </m:oMath>
                            </m:oMathPara>
                          </a14:m>
                          <a:endParaRPr lang="en-US" sz="2000" dirty="0">
                            <a:latin typeface="Candara" panose="020E0502030303020204" pitchFamily="34" charset="0"/>
                          </a:endParaRPr>
                        </a:p>
                      </a:txBody>
                      <a:tcPr anchor="ctr"/>
                    </a:tc>
                    <a:extLst>
                      <a:ext uri="{0D108BD9-81ED-4DB2-BD59-A6C34878D82A}">
                        <a16:rowId xmlns:a16="http://schemas.microsoft.com/office/drawing/2014/main" val="3629493114"/>
                      </a:ext>
                    </a:extLst>
                  </a:tr>
                </a:tbl>
              </a:graphicData>
            </a:graphic>
          </p:graphicFrame>
        </mc:Choice>
        <mc:Fallback xmlns="">
          <p:graphicFrame>
            <p:nvGraphicFramePr>
              <p:cNvPr id="4" name="Content Placeholder 3">
                <a:extLst>
                  <a:ext uri="{FF2B5EF4-FFF2-40B4-BE49-F238E27FC236}">
                    <a16:creationId xmlns:a16="http://schemas.microsoft.com/office/drawing/2014/main" id="{01EA9541-5624-AC48-A14F-0C9D9043A35C}"/>
                  </a:ext>
                </a:extLst>
              </p:cNvPr>
              <p:cNvGraphicFramePr>
                <a:graphicFrameLocks noGrp="1"/>
              </p:cNvGraphicFramePr>
              <p:nvPr>
                <p:ph idx="1"/>
                <p:extLst>
                  <p:ext uri="{D42A27DB-BD31-4B8C-83A1-F6EECF244321}">
                    <p14:modId xmlns:p14="http://schemas.microsoft.com/office/powerpoint/2010/main" val="4217264195"/>
                  </p:ext>
                </p:extLst>
              </p:nvPr>
            </p:nvGraphicFramePr>
            <p:xfrm>
              <a:off x="1645443" y="2124883"/>
              <a:ext cx="8901113" cy="3217863"/>
            </p:xfrm>
            <a:graphic>
              <a:graphicData uri="http://schemas.openxmlformats.org/drawingml/2006/table">
                <a:tbl>
                  <a:tblPr firstRow="1" bandRow="1">
                    <a:tableStyleId>{F5AB1C69-6EDB-4FF4-983F-18BD219EF322}</a:tableStyleId>
                  </a:tblPr>
                  <a:tblGrid>
                    <a:gridCol w="2343150">
                      <a:extLst>
                        <a:ext uri="{9D8B030D-6E8A-4147-A177-3AD203B41FA5}">
                          <a16:colId xmlns:a16="http://schemas.microsoft.com/office/drawing/2014/main" val="1525786942"/>
                        </a:ext>
                      </a:extLst>
                    </a:gridCol>
                    <a:gridCol w="6557963">
                      <a:extLst>
                        <a:ext uri="{9D8B030D-6E8A-4147-A177-3AD203B41FA5}">
                          <a16:colId xmlns:a16="http://schemas.microsoft.com/office/drawing/2014/main" val="4218309949"/>
                        </a:ext>
                      </a:extLst>
                    </a:gridCol>
                  </a:tblGrid>
                  <a:tr h="760413">
                    <a:tc>
                      <a:txBody>
                        <a:bodyPr/>
                        <a:lstStyle/>
                        <a:p>
                          <a:pPr algn="ctr"/>
                          <a:r>
                            <a:rPr lang="en-US" sz="2000" b="1" dirty="0">
                              <a:latin typeface="Candara" panose="020E0502030303020204" pitchFamily="34" charset="0"/>
                            </a:rPr>
                            <a:t>Ratio</a:t>
                          </a:r>
                        </a:p>
                      </a:txBody>
                      <a:tcPr anchor="ctr"/>
                    </a:tc>
                    <a:tc>
                      <a:txBody>
                        <a:bodyPr/>
                        <a:lstStyle/>
                        <a:p>
                          <a:pPr algn="ctr"/>
                          <a:r>
                            <a:rPr lang="en-US" sz="2000" b="1" dirty="0">
                              <a:latin typeface="Candara" panose="020E0502030303020204" pitchFamily="34" charset="0"/>
                            </a:rPr>
                            <a:t>Formula</a:t>
                          </a:r>
                        </a:p>
                      </a:txBody>
                      <a:tcPr anchor="ctr"/>
                    </a:tc>
                    <a:extLst>
                      <a:ext uri="{0D108BD9-81ED-4DB2-BD59-A6C34878D82A}">
                        <a16:rowId xmlns:a16="http://schemas.microsoft.com/office/drawing/2014/main" val="1889441225"/>
                      </a:ext>
                    </a:extLst>
                  </a:tr>
                  <a:tr h="1343025">
                    <a:tc>
                      <a:txBody>
                        <a:bodyPr/>
                        <a:lstStyle/>
                        <a:p>
                          <a:pPr algn="ctr"/>
                          <a:endParaRPr lang="en-US" sz="2000" dirty="0">
                            <a:latin typeface="Candara" panose="020E0502030303020204" pitchFamily="34" charset="0"/>
                          </a:endParaRPr>
                        </a:p>
                        <a:p>
                          <a:pPr algn="ctr"/>
                          <a:r>
                            <a:rPr lang="en-US" sz="2000" dirty="0">
                              <a:latin typeface="Candara" panose="020E0502030303020204" pitchFamily="34" charset="0"/>
                            </a:rPr>
                            <a:t>Risk Exposure Factor</a:t>
                          </a:r>
                        </a:p>
                      </a:txBody>
                      <a:tcPr anchor="ctr"/>
                    </a:tc>
                    <a:tc>
                      <a:txBody>
                        <a:bodyPr/>
                        <a:lstStyle/>
                        <a:p>
                          <a:endParaRPr lang="en-US"/>
                        </a:p>
                      </a:txBody>
                      <a:tcPr anchor="ctr">
                        <a:blipFill>
                          <a:blip r:embed="rId3"/>
                          <a:stretch>
                            <a:fillRect l="-35840" t="-57014" r="-371" b="-83710"/>
                          </a:stretch>
                        </a:blipFill>
                      </a:tcPr>
                    </a:tc>
                    <a:extLst>
                      <a:ext uri="{0D108BD9-81ED-4DB2-BD59-A6C34878D82A}">
                        <a16:rowId xmlns:a16="http://schemas.microsoft.com/office/drawing/2014/main" val="695114881"/>
                      </a:ext>
                    </a:extLst>
                  </a:tr>
                  <a:tr h="1114425">
                    <a:tc>
                      <a:txBody>
                        <a:bodyPr/>
                        <a:lstStyle/>
                        <a:p>
                          <a:pPr algn="ctr"/>
                          <a:r>
                            <a:rPr lang="en-US" sz="2000" dirty="0">
                              <a:latin typeface="Candara" panose="020E0502030303020204" pitchFamily="34" charset="0"/>
                            </a:rPr>
                            <a:t>Tax Leverage </a:t>
                          </a:r>
                        </a:p>
                        <a:p>
                          <a:pPr algn="ctr"/>
                          <a:r>
                            <a:rPr lang="en-US" sz="2000" dirty="0">
                              <a:latin typeface="Candara" panose="020E0502030303020204" pitchFamily="34" charset="0"/>
                            </a:rPr>
                            <a:t>Factor</a:t>
                          </a:r>
                        </a:p>
                      </a:txBody>
                      <a:tcPr anchor="ctr"/>
                    </a:tc>
                    <a:tc>
                      <a:txBody>
                        <a:bodyPr/>
                        <a:lstStyle/>
                        <a:p>
                          <a:endParaRPr lang="en-US"/>
                        </a:p>
                      </a:txBody>
                      <a:tcPr anchor="ctr">
                        <a:blipFill>
                          <a:blip r:embed="rId3"/>
                          <a:stretch>
                            <a:fillRect l="-35840" t="-189617" r="-371" b="-1093"/>
                          </a:stretch>
                        </a:blipFill>
                      </a:tcPr>
                    </a:tc>
                    <a:extLst>
                      <a:ext uri="{0D108BD9-81ED-4DB2-BD59-A6C34878D82A}">
                        <a16:rowId xmlns:a16="http://schemas.microsoft.com/office/drawing/2014/main" val="3629493114"/>
                      </a:ext>
                    </a:extLst>
                  </a:tr>
                </a:tbl>
              </a:graphicData>
            </a:graphic>
          </p:graphicFrame>
        </mc:Fallback>
      </mc:AlternateContent>
      <p:sp>
        <p:nvSpPr>
          <p:cNvPr id="5" name="Rectangle 4">
            <a:extLst>
              <a:ext uri="{FF2B5EF4-FFF2-40B4-BE49-F238E27FC236}">
                <a16:creationId xmlns:a16="http://schemas.microsoft.com/office/drawing/2014/main" id="{6399B683-F4D9-4185-A901-6ED0E2DD38BD}"/>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F1942F1-4E08-4D1F-894B-C997EB04CF09}"/>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Risk Analysis</a:t>
            </a:r>
          </a:p>
        </p:txBody>
      </p:sp>
    </p:spTree>
    <p:extLst>
      <p:ext uri="{BB962C8B-B14F-4D97-AF65-F5344CB8AC3E}">
        <p14:creationId xmlns:p14="http://schemas.microsoft.com/office/powerpoint/2010/main" val="3925038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48C0-1DF1-8147-8D31-9C7B16161EAF}"/>
              </a:ext>
            </a:extLst>
          </p:cNvPr>
          <p:cNvSpPr>
            <a:spLocks noGrp="1"/>
          </p:cNvSpPr>
          <p:nvPr>
            <p:ph type="title"/>
          </p:nvPr>
        </p:nvSpPr>
        <p:spPr/>
        <p:txBody>
          <a:bodyPr/>
          <a:lstStyle/>
          <a:p>
            <a:r>
              <a:rPr lang="en-US" b="1" dirty="0">
                <a:solidFill>
                  <a:srgbClr val="990B0A"/>
                </a:solidFill>
              </a:rPr>
              <a:t>Other Ratios</a:t>
            </a:r>
          </a:p>
        </p:txBody>
      </p:sp>
      <p:sp>
        <p:nvSpPr>
          <p:cNvPr id="3" name="Content Placeholder 2">
            <a:extLst>
              <a:ext uri="{FF2B5EF4-FFF2-40B4-BE49-F238E27FC236}">
                <a16:creationId xmlns:a16="http://schemas.microsoft.com/office/drawing/2014/main" id="{26E5FE4D-E053-5D40-9B79-07B30ED6F94C}"/>
              </a:ext>
            </a:extLst>
          </p:cNvPr>
          <p:cNvSpPr>
            <a:spLocks noGrp="1"/>
          </p:cNvSpPr>
          <p:nvPr>
            <p:ph idx="1"/>
          </p:nvPr>
        </p:nvSpPr>
        <p:spPr/>
        <p:txBody>
          <a:bodyPr>
            <a:normAutofit/>
          </a:bodyPr>
          <a:lstStyle/>
          <a:p>
            <a:pPr>
              <a:lnSpc>
                <a:spcPct val="150000"/>
              </a:lnSpc>
            </a:pPr>
            <a:r>
              <a:rPr lang="en-US" altLang="en-US" dirty="0">
                <a:latin typeface="Candara" panose="020E0502030303020204" pitchFamily="34" charset="0"/>
              </a:rPr>
              <a:t>Total Revenues Per Capita</a:t>
            </a:r>
          </a:p>
          <a:p>
            <a:pPr>
              <a:lnSpc>
                <a:spcPct val="150000"/>
              </a:lnSpc>
            </a:pPr>
            <a:r>
              <a:rPr lang="en-US" altLang="en-US" dirty="0">
                <a:latin typeface="Candara" panose="020E0502030303020204" pitchFamily="34" charset="0"/>
              </a:rPr>
              <a:t>Total Expenditures Per capita</a:t>
            </a:r>
          </a:p>
          <a:p>
            <a:pPr>
              <a:lnSpc>
                <a:spcPct val="150000"/>
              </a:lnSpc>
            </a:pPr>
            <a:r>
              <a:rPr lang="en-US" altLang="en-US" dirty="0">
                <a:latin typeface="Candara" panose="020E0502030303020204" pitchFamily="34" charset="0"/>
              </a:rPr>
              <a:t>Operating Expenditures/Total Expenditures</a:t>
            </a:r>
          </a:p>
          <a:p>
            <a:pPr>
              <a:lnSpc>
                <a:spcPct val="150000"/>
              </a:lnSpc>
            </a:pPr>
            <a:r>
              <a:rPr lang="en-US" altLang="en-US" dirty="0">
                <a:latin typeface="Candara" panose="020E0502030303020204" pitchFamily="34" charset="0"/>
              </a:rPr>
              <a:t>Current Liabilities/Operating Revenues</a:t>
            </a:r>
          </a:p>
          <a:p>
            <a:pPr>
              <a:lnSpc>
                <a:spcPct val="150000"/>
              </a:lnSpc>
            </a:pPr>
            <a:r>
              <a:rPr lang="en-US" altLang="en-US" dirty="0">
                <a:latin typeface="Candara" panose="020E0502030303020204" pitchFamily="34" charset="0"/>
              </a:rPr>
              <a:t>Unfunded Pension Liabilities/Net Assessed Property Value</a:t>
            </a:r>
          </a:p>
        </p:txBody>
      </p:sp>
      <p:sp>
        <p:nvSpPr>
          <p:cNvPr id="4" name="Rectangle 3">
            <a:extLst>
              <a:ext uri="{FF2B5EF4-FFF2-40B4-BE49-F238E27FC236}">
                <a16:creationId xmlns:a16="http://schemas.microsoft.com/office/drawing/2014/main" id="{8F7013B9-7941-4D4F-AF47-E3E4D60B5F6D}"/>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C1969BA-A05D-42EE-A394-ADBEFDAA64EE}"/>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Other Ratios</a:t>
            </a:r>
          </a:p>
        </p:txBody>
      </p:sp>
    </p:spTree>
    <p:extLst>
      <p:ext uri="{BB962C8B-B14F-4D97-AF65-F5344CB8AC3E}">
        <p14:creationId xmlns:p14="http://schemas.microsoft.com/office/powerpoint/2010/main" val="57335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B3C7D-E327-2F46-8A3B-8FA16996F2F2}"/>
              </a:ext>
            </a:extLst>
          </p:cNvPr>
          <p:cNvSpPr>
            <a:spLocks noGrp="1"/>
          </p:cNvSpPr>
          <p:nvPr>
            <p:ph idx="1"/>
          </p:nvPr>
        </p:nvSpPr>
        <p:spPr>
          <a:xfrm>
            <a:off x="838200" y="2280168"/>
            <a:ext cx="10515600" cy="4351338"/>
          </a:xfrm>
        </p:spPr>
        <p:txBody>
          <a:bodyPr/>
          <a:lstStyle/>
          <a:p>
            <a:r>
              <a:rPr lang="en-US" dirty="0">
                <a:latin typeface="Candara" panose="020E0502030303020204" pitchFamily="34" charset="0"/>
              </a:rPr>
              <a:t>Financial Condition Analysis Definition</a:t>
            </a:r>
          </a:p>
          <a:p>
            <a:endParaRPr lang="en-US" dirty="0">
              <a:latin typeface="Candara" panose="020E0502030303020204" pitchFamily="34" charset="0"/>
            </a:endParaRPr>
          </a:p>
          <a:p>
            <a:r>
              <a:rPr lang="en-US" dirty="0">
                <a:latin typeface="Candara" panose="020E0502030303020204" pitchFamily="34" charset="0"/>
              </a:rPr>
              <a:t>Financial Condition Analysis Process and Steps</a:t>
            </a:r>
          </a:p>
          <a:p>
            <a:endParaRPr lang="en-US" dirty="0">
              <a:latin typeface="Candara" panose="020E0502030303020204" pitchFamily="34" charset="0"/>
            </a:endParaRPr>
          </a:p>
          <a:p>
            <a:r>
              <a:rPr lang="en-US" dirty="0">
                <a:latin typeface="Candara" panose="020E0502030303020204" pitchFamily="34" charset="0"/>
              </a:rPr>
              <a:t>Appropriate Ratio Analysis</a:t>
            </a: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F3E8AD81-E048-41BE-9BCD-9767CE63CE10}"/>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0319D4C-8D41-49FC-8D8B-E8EEC3688A60}"/>
              </a:ext>
            </a:extLst>
          </p:cNvPr>
          <p:cNvSpPr txBox="1">
            <a:spLocks/>
          </p:cNvSpPr>
          <p:nvPr/>
        </p:nvSpPr>
        <p:spPr>
          <a:xfrm>
            <a:off x="419100" y="92547"/>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This Week- Financial Condition Analysis</a:t>
            </a:r>
          </a:p>
        </p:txBody>
      </p:sp>
    </p:spTree>
    <p:extLst>
      <p:ext uri="{BB962C8B-B14F-4D97-AF65-F5344CB8AC3E}">
        <p14:creationId xmlns:p14="http://schemas.microsoft.com/office/powerpoint/2010/main" val="347131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DB33D-58F5-694E-B6AB-8E2D2D976DE4}"/>
              </a:ext>
            </a:extLst>
          </p:cNvPr>
          <p:cNvSpPr>
            <a:spLocks noGrp="1"/>
          </p:cNvSpPr>
          <p:nvPr>
            <p:ph idx="1"/>
          </p:nvPr>
        </p:nvSpPr>
        <p:spPr>
          <a:xfrm>
            <a:off x="838200" y="1931790"/>
            <a:ext cx="10515600" cy="3434867"/>
          </a:xfrm>
        </p:spPr>
        <p:txBody>
          <a:bodyPr>
            <a:normAutofit lnSpcReduction="10000"/>
          </a:bodyPr>
          <a:lstStyle/>
          <a:p>
            <a:pPr marL="0" indent="0">
              <a:lnSpc>
                <a:spcPct val="150000"/>
              </a:lnSpc>
              <a:buNone/>
            </a:pPr>
            <a:r>
              <a:rPr lang="en-US" sz="3000" dirty="0">
                <a:latin typeface="Candara" panose="020E0502030303020204" pitchFamily="34" charset="0"/>
              </a:rPr>
              <a:t>Governments: </a:t>
            </a:r>
          </a:p>
          <a:p>
            <a:pPr>
              <a:lnSpc>
                <a:spcPct val="150000"/>
              </a:lnSpc>
            </a:pPr>
            <a:r>
              <a:rPr lang="en-US" sz="2600" dirty="0">
                <a:latin typeface="Candara" panose="020E0502030303020204" pitchFamily="34" charset="0"/>
              </a:rPr>
              <a:t>Taxes and service fees are the main sources of revenue</a:t>
            </a:r>
          </a:p>
          <a:p>
            <a:pPr>
              <a:lnSpc>
                <a:spcPct val="150000"/>
              </a:lnSpc>
            </a:pPr>
            <a:r>
              <a:rPr lang="en-US" sz="2600" dirty="0">
                <a:latin typeface="Candara" panose="020E0502030303020204" pitchFamily="34" charset="0"/>
              </a:rPr>
              <a:t>Limited ability to increase tax rates</a:t>
            </a:r>
          </a:p>
          <a:p>
            <a:pPr>
              <a:lnSpc>
                <a:spcPct val="150000"/>
              </a:lnSpc>
            </a:pPr>
            <a:r>
              <a:rPr lang="en-US" sz="2600" dirty="0">
                <a:latin typeface="Candara" panose="020E0502030303020204" pitchFamily="34" charset="0"/>
              </a:rPr>
              <a:t>Demand for safety-net services increase and tax receipts go down in an economic downturn</a:t>
            </a:r>
          </a:p>
          <a:p>
            <a:pPr marL="0" indent="0">
              <a:lnSpc>
                <a:spcPct val="150000"/>
              </a:lnSpc>
              <a:buNone/>
            </a:pPr>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DF8C054E-5285-486A-B7B7-55675D242C78}"/>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6ED960C-95F7-4AC1-B5C8-D97AB2BE2281}"/>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Condition</a:t>
            </a:r>
          </a:p>
        </p:txBody>
      </p:sp>
    </p:spTree>
    <p:extLst>
      <p:ext uri="{BB962C8B-B14F-4D97-AF65-F5344CB8AC3E}">
        <p14:creationId xmlns:p14="http://schemas.microsoft.com/office/powerpoint/2010/main" val="423282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87C0B-EC20-9242-A83A-1F09B3D59519}"/>
              </a:ext>
            </a:extLst>
          </p:cNvPr>
          <p:cNvSpPr>
            <a:spLocks noGrp="1"/>
          </p:cNvSpPr>
          <p:nvPr>
            <p:ph idx="1"/>
          </p:nvPr>
        </p:nvSpPr>
        <p:spPr>
          <a:xfrm>
            <a:off x="951345" y="1500188"/>
            <a:ext cx="10678680" cy="4933269"/>
          </a:xfrm>
        </p:spPr>
        <p:txBody>
          <a:bodyPr>
            <a:normAutofit fontScale="92500" lnSpcReduction="10000"/>
          </a:bodyPr>
          <a:lstStyle/>
          <a:p>
            <a:pPr marL="0" indent="0">
              <a:buNone/>
            </a:pPr>
            <a:r>
              <a:rPr lang="en-US" altLang="en-US" sz="3000" dirty="0">
                <a:latin typeface="Candara" panose="020E0502030303020204" pitchFamily="34" charset="0"/>
              </a:rPr>
              <a:t>Builds from Financial Statement Analysis but goes further for government</a:t>
            </a:r>
            <a:br>
              <a:rPr lang="en-US" altLang="en-US" dirty="0">
                <a:latin typeface="Candara" panose="020E0502030303020204" pitchFamily="34" charset="0"/>
              </a:rPr>
            </a:br>
            <a:endParaRPr lang="en-US" altLang="en-US" dirty="0">
              <a:latin typeface="Candara" panose="020E0502030303020204" pitchFamily="34" charset="0"/>
            </a:endParaRPr>
          </a:p>
          <a:p>
            <a:pPr>
              <a:lnSpc>
                <a:spcPct val="80000"/>
              </a:lnSpc>
              <a:defRPr/>
            </a:pPr>
            <a:r>
              <a:rPr lang="en-US" altLang="en-US" dirty="0">
                <a:latin typeface="Candara" panose="020E0502030303020204" pitchFamily="34" charset="0"/>
              </a:rPr>
              <a:t>It includes a broader array of considerations: </a:t>
            </a:r>
          </a:p>
          <a:p>
            <a:pPr lvl="1">
              <a:lnSpc>
                <a:spcPct val="80000"/>
              </a:lnSpc>
              <a:defRPr/>
            </a:pPr>
            <a:r>
              <a:rPr lang="en-US" altLang="en-US" dirty="0">
                <a:latin typeface="Candara" panose="020E0502030303020204" pitchFamily="34" charset="0"/>
              </a:rPr>
              <a:t>Political, Economic, Social, and Demographic</a:t>
            </a:r>
          </a:p>
          <a:p>
            <a:pPr lvl="1">
              <a:lnSpc>
                <a:spcPct val="80000"/>
              </a:lnSpc>
              <a:defRPr/>
            </a:pPr>
            <a:endParaRPr lang="en-US" altLang="en-US" dirty="0">
              <a:latin typeface="Candara" panose="020E0502030303020204" pitchFamily="34" charset="0"/>
            </a:endParaRPr>
          </a:p>
          <a:p>
            <a:pPr>
              <a:lnSpc>
                <a:spcPct val="80000"/>
              </a:lnSpc>
              <a:defRPr/>
            </a:pPr>
            <a:r>
              <a:rPr lang="en-US" altLang="en-US" dirty="0">
                <a:latin typeface="Candara" panose="020E0502030303020204" pitchFamily="34" charset="0"/>
              </a:rPr>
              <a:t>It looks at whether a government will be able to meet:</a:t>
            </a:r>
          </a:p>
          <a:p>
            <a:pPr lvl="1">
              <a:lnSpc>
                <a:spcPct val="80000"/>
              </a:lnSpc>
              <a:defRPr/>
            </a:pPr>
            <a:r>
              <a:rPr lang="en-US" altLang="en-US" dirty="0">
                <a:latin typeface="Candara" panose="020E0502030303020204" pitchFamily="34" charset="0"/>
              </a:rPr>
              <a:t>Its financial obligations </a:t>
            </a:r>
          </a:p>
          <a:p>
            <a:pPr lvl="1">
              <a:lnSpc>
                <a:spcPct val="80000"/>
              </a:lnSpc>
              <a:defRPr/>
            </a:pPr>
            <a:r>
              <a:rPr lang="en-US" altLang="en-US" dirty="0">
                <a:latin typeface="Candara" panose="020E0502030303020204" pitchFamily="34" charset="0"/>
              </a:rPr>
              <a:t>Its constituent service obligations</a:t>
            </a:r>
          </a:p>
          <a:p>
            <a:pPr lvl="1">
              <a:lnSpc>
                <a:spcPct val="80000"/>
              </a:lnSpc>
              <a:defRPr/>
            </a:pPr>
            <a:endParaRPr lang="en-US" altLang="en-US" sz="2800" dirty="0">
              <a:latin typeface="Candara" panose="020E0502030303020204" pitchFamily="34" charset="0"/>
            </a:endParaRPr>
          </a:p>
          <a:p>
            <a:pPr>
              <a:lnSpc>
                <a:spcPct val="80000"/>
              </a:lnSpc>
              <a:defRPr/>
            </a:pPr>
            <a:r>
              <a:rPr lang="en-US" altLang="en-US" dirty="0">
                <a:latin typeface="Candara" panose="020E0502030303020204" pitchFamily="34" charset="0"/>
              </a:rPr>
              <a:t>It is complicated by the use of modified accrual and fund accounting</a:t>
            </a:r>
            <a:br>
              <a:rPr lang="en-US" altLang="en-US" dirty="0">
                <a:latin typeface="Candara" panose="020E0502030303020204" pitchFamily="34" charset="0"/>
              </a:rPr>
            </a:br>
            <a:endParaRPr lang="en-US" altLang="en-US" dirty="0">
              <a:latin typeface="Candara" panose="020E0502030303020204" pitchFamily="34" charset="0"/>
            </a:endParaRPr>
          </a:p>
          <a:p>
            <a:pPr>
              <a:lnSpc>
                <a:spcPct val="80000"/>
              </a:lnSpc>
              <a:defRPr/>
            </a:pPr>
            <a:r>
              <a:rPr lang="en-US" altLang="en-US" dirty="0">
                <a:latin typeface="Candara" panose="020E0502030303020204" pitchFamily="34" charset="0"/>
              </a:rPr>
              <a:t>The financial condition of each fund may be analyzed separately</a:t>
            </a:r>
            <a:endParaRPr lang="en-US" sz="3200" dirty="0">
              <a:latin typeface="Candara" panose="020E0502030303020204" pitchFamily="34" charset="0"/>
            </a:endParaRPr>
          </a:p>
        </p:txBody>
      </p:sp>
      <p:sp>
        <p:nvSpPr>
          <p:cNvPr id="6" name="Rectangle 5">
            <a:extLst>
              <a:ext uri="{FF2B5EF4-FFF2-40B4-BE49-F238E27FC236}">
                <a16:creationId xmlns:a16="http://schemas.microsoft.com/office/drawing/2014/main" id="{466C6E4D-E775-424C-B1DD-674A5B23D416}"/>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A076844-DC75-48C2-A4B2-2779F1E2BFD4}"/>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Condition Analysis</a:t>
            </a:r>
          </a:p>
        </p:txBody>
      </p:sp>
    </p:spTree>
    <p:extLst>
      <p:ext uri="{BB962C8B-B14F-4D97-AF65-F5344CB8AC3E}">
        <p14:creationId xmlns:p14="http://schemas.microsoft.com/office/powerpoint/2010/main" val="135038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404EF-6FBC-0C4E-A345-D6618732E605}"/>
              </a:ext>
            </a:extLst>
          </p:cNvPr>
          <p:cNvSpPr>
            <a:spLocks noGrp="1"/>
          </p:cNvSpPr>
          <p:nvPr>
            <p:ph idx="1"/>
          </p:nvPr>
        </p:nvSpPr>
        <p:spPr>
          <a:xfrm>
            <a:off x="838200" y="1606062"/>
            <a:ext cx="10515600" cy="4570901"/>
          </a:xfrm>
        </p:spPr>
        <p:txBody>
          <a:bodyPr>
            <a:normAutofit lnSpcReduction="10000"/>
          </a:bodyPr>
          <a:lstStyle/>
          <a:p>
            <a:pPr marL="457200" indent="-457200">
              <a:lnSpc>
                <a:spcPct val="80000"/>
              </a:lnSpc>
              <a:buFont typeface="+mj-lt"/>
              <a:buAutoNum type="arabicPeriod"/>
              <a:defRPr/>
            </a:pPr>
            <a:r>
              <a:rPr lang="en-US" altLang="en-US" sz="2400" dirty="0">
                <a:latin typeface="Candara" panose="020E0502030303020204" pitchFamily="34" charset="0"/>
              </a:rPr>
              <a:t>The auditor’s opinion </a:t>
            </a: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r>
              <a:rPr lang="en-US" altLang="en-US" sz="2400" dirty="0">
                <a:latin typeface="Candara" panose="020E0502030303020204" pitchFamily="34" charset="0"/>
              </a:rPr>
              <a:t>Financial statements (CAFR) and notes </a:t>
            </a: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r>
              <a:rPr lang="en-US" altLang="en-US" sz="2400" dirty="0">
                <a:latin typeface="Candara" panose="020E0502030303020204" pitchFamily="34" charset="0"/>
              </a:rPr>
              <a:t>Prepare appropriate ratios and analyze </a:t>
            </a: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r>
              <a:rPr lang="en-US" altLang="en-US" sz="2400" dirty="0">
                <a:latin typeface="Candara" panose="020E0502030303020204" pitchFamily="34" charset="0"/>
              </a:rPr>
              <a:t>When possible, get comparative data</a:t>
            </a:r>
          </a:p>
          <a:p>
            <a:pPr lvl="1">
              <a:lnSpc>
                <a:spcPct val="80000"/>
              </a:lnSpc>
              <a:defRPr/>
            </a:pPr>
            <a:r>
              <a:rPr lang="en-US" altLang="en-US" sz="2000" dirty="0">
                <a:latin typeface="Candara" panose="020E0502030303020204" pitchFamily="34" charset="0"/>
              </a:rPr>
              <a:t>Government over time</a:t>
            </a:r>
          </a:p>
          <a:p>
            <a:pPr lvl="1">
              <a:lnSpc>
                <a:spcPct val="80000"/>
              </a:lnSpc>
              <a:defRPr/>
            </a:pPr>
            <a:r>
              <a:rPr lang="en-US" altLang="en-US" sz="2000" dirty="0">
                <a:latin typeface="Candara" panose="020E0502030303020204" pitchFamily="34" charset="0"/>
              </a:rPr>
              <a:t>Similar governmental organizations</a:t>
            </a:r>
          </a:p>
          <a:p>
            <a:pPr lvl="1">
              <a:lnSpc>
                <a:spcPct val="80000"/>
              </a:lnSpc>
              <a:defRPr/>
            </a:pPr>
            <a:endParaRPr lang="en-US" altLang="en-US" sz="2400" dirty="0">
              <a:latin typeface="Candara" panose="020E0502030303020204" pitchFamily="34" charset="0"/>
            </a:endParaRPr>
          </a:p>
          <a:p>
            <a:pPr marL="514350" indent="-514350">
              <a:lnSpc>
                <a:spcPct val="80000"/>
              </a:lnSpc>
              <a:buFont typeface="+mj-lt"/>
              <a:buAutoNum type="arabicPeriod"/>
              <a:defRPr/>
            </a:pPr>
            <a:r>
              <a:rPr lang="en-US" altLang="en-US" sz="2400" dirty="0">
                <a:latin typeface="Candara" panose="020E0502030303020204" pitchFamily="34" charset="0"/>
              </a:rPr>
              <a:t>Organize the information and complete the analysis.</a:t>
            </a:r>
          </a:p>
          <a:p>
            <a:endParaRPr lang="en-US" dirty="0">
              <a:latin typeface="Candara" panose="020E0502030303020204" pitchFamily="34" charset="0"/>
            </a:endParaRPr>
          </a:p>
        </p:txBody>
      </p:sp>
      <p:sp>
        <p:nvSpPr>
          <p:cNvPr id="4" name="Right Arrow 3">
            <a:extLst>
              <a:ext uri="{FF2B5EF4-FFF2-40B4-BE49-F238E27FC236}">
                <a16:creationId xmlns:a16="http://schemas.microsoft.com/office/drawing/2014/main" id="{D432EB7A-2C73-4B4C-8CD3-C11EA413EF66}"/>
              </a:ext>
            </a:extLst>
          </p:cNvPr>
          <p:cNvSpPr/>
          <p:nvPr/>
        </p:nvSpPr>
        <p:spPr>
          <a:xfrm>
            <a:off x="6774426" y="2305192"/>
            <a:ext cx="678426" cy="368710"/>
          </a:xfrm>
          <a:prstGeom prst="rightArrow">
            <a:avLst/>
          </a:prstGeom>
          <a:solidFill>
            <a:srgbClr val="870000"/>
          </a:solidFill>
          <a:ln>
            <a:solidFill>
              <a:srgbClr val="8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 name="TextBox 4">
            <a:extLst>
              <a:ext uri="{FF2B5EF4-FFF2-40B4-BE49-F238E27FC236}">
                <a16:creationId xmlns:a16="http://schemas.microsoft.com/office/drawing/2014/main" id="{BF3D2B79-0FEC-C645-BDF3-A1F2649137E1}"/>
              </a:ext>
            </a:extLst>
          </p:cNvPr>
          <p:cNvSpPr txBox="1"/>
          <p:nvPr/>
        </p:nvSpPr>
        <p:spPr>
          <a:xfrm>
            <a:off x="7696256" y="1917122"/>
            <a:ext cx="306766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ndara" panose="020E0502030303020204" pitchFamily="34" charset="0"/>
              </a:rPr>
              <a:t>Extract as much information as possible </a:t>
            </a:r>
          </a:p>
        </p:txBody>
      </p:sp>
      <p:sp>
        <p:nvSpPr>
          <p:cNvPr id="6" name="TextBox 5">
            <a:extLst>
              <a:ext uri="{FF2B5EF4-FFF2-40B4-BE49-F238E27FC236}">
                <a16:creationId xmlns:a16="http://schemas.microsoft.com/office/drawing/2014/main" id="{C867ACC1-B375-9B44-B34C-A8FD1C5B2BDB}"/>
              </a:ext>
            </a:extLst>
          </p:cNvPr>
          <p:cNvSpPr txBox="1"/>
          <p:nvPr/>
        </p:nvSpPr>
        <p:spPr>
          <a:xfrm>
            <a:off x="7696257" y="2636930"/>
            <a:ext cx="3067664"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ndara" panose="020E0502030303020204" pitchFamily="34" charset="0"/>
              </a:rPr>
              <a:t>Look for potential problem areas</a:t>
            </a:r>
          </a:p>
        </p:txBody>
      </p:sp>
      <p:sp>
        <p:nvSpPr>
          <p:cNvPr id="9" name="Rectangle 8">
            <a:extLst>
              <a:ext uri="{FF2B5EF4-FFF2-40B4-BE49-F238E27FC236}">
                <a16:creationId xmlns:a16="http://schemas.microsoft.com/office/drawing/2014/main" id="{605700B0-413C-4100-A16A-1EF4A003C4E1}"/>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2D5FBC1-B0D3-416E-A7DE-B5C2CE894D74}"/>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Condition Analysis Process</a:t>
            </a:r>
          </a:p>
        </p:txBody>
      </p:sp>
    </p:spTree>
    <p:extLst>
      <p:ext uri="{BB962C8B-B14F-4D97-AF65-F5344CB8AC3E}">
        <p14:creationId xmlns:p14="http://schemas.microsoft.com/office/powerpoint/2010/main" val="193133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22">
            <a:extLst>
              <a:ext uri="{FF2B5EF4-FFF2-40B4-BE49-F238E27FC236}">
                <a16:creationId xmlns:a16="http://schemas.microsoft.com/office/drawing/2014/main" id="{54A5653D-21E7-8744-B2DB-8EF50903B0F8}"/>
              </a:ext>
            </a:extLst>
          </p:cNvPr>
          <p:cNvGraphicFramePr>
            <a:graphicFrameLocks noGrp="1"/>
          </p:cNvGraphicFramePr>
          <p:nvPr>
            <p:ph idx="1"/>
          </p:nvPr>
        </p:nvGraphicFramePr>
        <p:xfrm>
          <a:off x="429209" y="242596"/>
          <a:ext cx="11346024" cy="6372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1124F94C-3794-2944-B0C8-7CC5BD122252}"/>
              </a:ext>
            </a:extLst>
          </p:cNvPr>
          <p:cNvSpPr>
            <a:spLocks noGrp="1"/>
          </p:cNvSpPr>
          <p:nvPr>
            <p:ph type="title"/>
          </p:nvPr>
        </p:nvSpPr>
        <p:spPr>
          <a:xfrm>
            <a:off x="168729" y="242595"/>
            <a:ext cx="10515600" cy="679904"/>
          </a:xfrm>
        </p:spPr>
        <p:txBody>
          <a:bodyPr>
            <a:normAutofit fontScale="90000"/>
          </a:bodyPr>
          <a:lstStyle/>
          <a:p>
            <a:r>
              <a:rPr lang="en-US" b="1" dirty="0">
                <a:solidFill>
                  <a:srgbClr val="870000"/>
                </a:solidFill>
                <a:latin typeface="Candara" panose="020E0502030303020204" pitchFamily="34" charset="0"/>
              </a:rPr>
              <a:t>Government Financial Report</a:t>
            </a:r>
          </a:p>
        </p:txBody>
      </p:sp>
    </p:spTree>
    <p:extLst>
      <p:ext uri="{BB962C8B-B14F-4D97-AF65-F5344CB8AC3E}">
        <p14:creationId xmlns:p14="http://schemas.microsoft.com/office/powerpoint/2010/main" val="399526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53244-E96E-CF45-AC4E-EBC271997B35}"/>
              </a:ext>
            </a:extLst>
          </p:cNvPr>
          <p:cNvSpPr>
            <a:spLocks noGrp="1"/>
          </p:cNvSpPr>
          <p:nvPr>
            <p:ph idx="1"/>
          </p:nvPr>
        </p:nvSpPr>
        <p:spPr>
          <a:xfrm>
            <a:off x="838200" y="1611805"/>
            <a:ext cx="10515600" cy="5141232"/>
          </a:xfrm>
        </p:spPr>
        <p:txBody>
          <a:bodyPr>
            <a:normAutofit/>
          </a:bodyPr>
          <a:lstStyle/>
          <a:p>
            <a:pPr marL="0" indent="0">
              <a:buNone/>
            </a:pPr>
            <a:r>
              <a:rPr lang="en-US" dirty="0">
                <a:latin typeface="Candara" panose="020E0502030303020204" pitchFamily="34" charset="0"/>
              </a:rPr>
              <a:t>Contains the financial statements of the government but often provides supplemental information:</a:t>
            </a:r>
          </a:p>
          <a:p>
            <a:pPr marL="0" indent="0">
              <a:buNone/>
            </a:pPr>
            <a:endParaRPr lang="en-US" dirty="0">
              <a:latin typeface="Candara" panose="020E0502030303020204" pitchFamily="34" charset="0"/>
            </a:endParaRPr>
          </a:p>
          <a:p>
            <a:r>
              <a:rPr lang="en-US" sz="2400" dirty="0">
                <a:latin typeface="Candara" panose="020E0502030303020204" pitchFamily="34" charset="0"/>
              </a:rPr>
              <a:t>The Management Discussion and Analysis contains a wide variety of information (MD&amp;A);</a:t>
            </a:r>
            <a:endParaRPr lang="en-US" altLang="en-US" sz="2400" dirty="0">
              <a:latin typeface="Candara" panose="020E0502030303020204" pitchFamily="34" charset="0"/>
            </a:endParaRPr>
          </a:p>
          <a:p>
            <a:r>
              <a:rPr lang="en-US" altLang="en-US" sz="2400" dirty="0">
                <a:latin typeface="Candara" panose="020E0502030303020204" pitchFamily="34" charset="0"/>
              </a:rPr>
              <a:t>The statistical section gives economic and demographic trends as well as trends in revenues, expenditures, and debt;</a:t>
            </a:r>
          </a:p>
          <a:p>
            <a:r>
              <a:rPr lang="en-US" altLang="en-US" sz="2400" dirty="0">
                <a:latin typeface="Candara" panose="020E0502030303020204" pitchFamily="34" charset="0"/>
              </a:rPr>
              <a:t>The basic financial statement (BFS) provides information for government-wide statement as well as separate fund financial statements</a:t>
            </a:r>
          </a:p>
          <a:p>
            <a:r>
              <a:rPr lang="en-US" altLang="en-US" sz="2400" dirty="0">
                <a:latin typeface="Candara" panose="020E0502030303020204" pitchFamily="34" charset="0"/>
              </a:rPr>
              <a:t>The required supplemental information (RSI) presents the budgetary comparison schedule on the budgetary basis of accounting</a:t>
            </a:r>
          </a:p>
          <a:p>
            <a:pPr marL="0" indent="0">
              <a:buNone/>
            </a:pPr>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17376A53-58EC-40AD-8BDB-529947DD58D3}"/>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E71F0A4-8DE9-4811-83CC-5434BB0DBAD1}"/>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Comprehensive Annual Financial Report (CAFR)</a:t>
            </a:r>
          </a:p>
        </p:txBody>
      </p:sp>
    </p:spTree>
    <p:extLst>
      <p:ext uri="{BB962C8B-B14F-4D97-AF65-F5344CB8AC3E}">
        <p14:creationId xmlns:p14="http://schemas.microsoft.com/office/powerpoint/2010/main" val="163148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CB0A-6B6B-A74E-89CD-E79E444D6634}"/>
              </a:ext>
            </a:extLst>
          </p:cNvPr>
          <p:cNvSpPr>
            <a:spLocks noGrp="1"/>
          </p:cNvSpPr>
          <p:nvPr>
            <p:ph type="title"/>
          </p:nvPr>
        </p:nvSpPr>
        <p:spPr/>
        <p:txBody>
          <a:bodyPr/>
          <a:lstStyle/>
          <a:p>
            <a:r>
              <a:rPr lang="en-US" b="1" dirty="0">
                <a:solidFill>
                  <a:srgbClr val="990B0A"/>
                </a:solidFill>
              </a:rPr>
              <a:t>Financial Condition Analysis</a:t>
            </a:r>
          </a:p>
        </p:txBody>
      </p:sp>
      <p:sp>
        <p:nvSpPr>
          <p:cNvPr id="3" name="Content Placeholder 2">
            <a:extLst>
              <a:ext uri="{FF2B5EF4-FFF2-40B4-BE49-F238E27FC236}">
                <a16:creationId xmlns:a16="http://schemas.microsoft.com/office/drawing/2014/main" id="{592E5CBA-1197-BB4F-B2D5-83505FEAE6FD}"/>
              </a:ext>
            </a:extLst>
          </p:cNvPr>
          <p:cNvSpPr>
            <a:spLocks noGrp="1"/>
          </p:cNvSpPr>
          <p:nvPr>
            <p:ph idx="1"/>
          </p:nvPr>
        </p:nvSpPr>
        <p:spPr/>
        <p:txBody>
          <a:bodyPr>
            <a:normAutofit/>
          </a:bodyPr>
          <a:lstStyle/>
          <a:p>
            <a:r>
              <a:rPr lang="en-US" dirty="0">
                <a:latin typeface="Candara" panose="020E0502030303020204" pitchFamily="34" charset="0"/>
              </a:rPr>
              <a:t>Relies on comparisons</a:t>
            </a:r>
          </a:p>
          <a:p>
            <a:pPr lvl="1"/>
            <a:r>
              <a:rPr lang="en-US" dirty="0">
                <a:latin typeface="Candara" panose="020E0502030303020204" pitchFamily="34" charset="0"/>
              </a:rPr>
              <a:t>Time series analysis</a:t>
            </a:r>
          </a:p>
          <a:p>
            <a:pPr lvl="1"/>
            <a:r>
              <a:rPr lang="en-US" dirty="0">
                <a:latin typeface="Candara" panose="020E0502030303020204" pitchFamily="34" charset="0"/>
              </a:rPr>
              <a:t>With other jurisdictions</a:t>
            </a:r>
          </a:p>
          <a:p>
            <a:pPr lvl="1"/>
            <a:endParaRPr lang="en-US" dirty="0">
              <a:latin typeface="Candara" panose="020E0502030303020204" pitchFamily="34" charset="0"/>
            </a:endParaRPr>
          </a:p>
          <a:p>
            <a:r>
              <a:rPr lang="en-US" dirty="0">
                <a:latin typeface="Candara" panose="020E0502030303020204" pitchFamily="34" charset="0"/>
              </a:rPr>
              <a:t>When comparing:</a:t>
            </a:r>
            <a:endParaRPr lang="en-US" altLang="en-US" b="1" dirty="0">
              <a:latin typeface="Candara" panose="020E0502030303020204" pitchFamily="34" charset="0"/>
            </a:endParaRPr>
          </a:p>
          <a:p>
            <a:pPr lvl="1"/>
            <a:r>
              <a:rPr lang="en-US" altLang="en-US" dirty="0">
                <a:latin typeface="Candara" panose="020E0502030303020204" pitchFamily="34" charset="0"/>
              </a:rPr>
              <a:t>Make sure that the governments being compared are comparable	</a:t>
            </a:r>
          </a:p>
          <a:p>
            <a:pPr lvl="1"/>
            <a:r>
              <a:rPr lang="en-US" altLang="en-US" dirty="0">
                <a:latin typeface="Candara" panose="020E0502030303020204" pitchFamily="34" charset="0"/>
              </a:rPr>
              <a:t>Compare the specific and the aggregate revenue and expenditures	</a:t>
            </a:r>
          </a:p>
          <a:p>
            <a:pPr lvl="1"/>
            <a:r>
              <a:rPr lang="en-US" altLang="en-US" dirty="0">
                <a:latin typeface="Candara" panose="020E0502030303020204" pitchFamily="34" charset="0"/>
              </a:rPr>
              <a:t>Factor differences in demographics and local economic conditions into your analysis</a:t>
            </a:r>
          </a:p>
        </p:txBody>
      </p:sp>
      <p:sp>
        <p:nvSpPr>
          <p:cNvPr id="4" name="Rectangle 3">
            <a:extLst>
              <a:ext uri="{FF2B5EF4-FFF2-40B4-BE49-F238E27FC236}">
                <a16:creationId xmlns:a16="http://schemas.microsoft.com/office/drawing/2014/main" id="{1DC9F89A-695E-4EA5-9836-00BB2298DBBA}"/>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6A31B3-C9B0-4293-8248-410DBCEDC41E}"/>
              </a:ext>
            </a:extLst>
          </p:cNvPr>
          <p:cNvSpPr txBox="1">
            <a:spLocks/>
          </p:cNvSpPr>
          <p:nvPr/>
        </p:nvSpPr>
        <p:spPr>
          <a:xfrm>
            <a:off x="838200" y="123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Condition Analysis</a:t>
            </a:r>
          </a:p>
        </p:txBody>
      </p:sp>
    </p:spTree>
    <p:extLst>
      <p:ext uri="{BB962C8B-B14F-4D97-AF65-F5344CB8AC3E}">
        <p14:creationId xmlns:p14="http://schemas.microsoft.com/office/powerpoint/2010/main" val="140382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5481</TotalTime>
  <Words>2769</Words>
  <Application>Microsoft Macintosh PowerPoint</Application>
  <PresentationFormat>Widescreen</PresentationFormat>
  <Paragraphs>287</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Candara</vt:lpstr>
      <vt:lpstr>Georgia Pro Cond Black</vt:lpstr>
      <vt:lpstr>Office Theme</vt:lpstr>
      <vt:lpstr>Financial Condition Analysis</vt:lpstr>
      <vt:lpstr>PowerPoint Presentation</vt:lpstr>
      <vt:lpstr>PowerPoint Presentation</vt:lpstr>
      <vt:lpstr>PowerPoint Presentation</vt:lpstr>
      <vt:lpstr>PowerPoint Presentation</vt:lpstr>
      <vt:lpstr>PowerPoint Presentation</vt:lpstr>
      <vt:lpstr>Government Financial Report</vt:lpstr>
      <vt:lpstr>PowerPoint Presentation</vt:lpstr>
      <vt:lpstr>Financial Condition Analysis</vt:lpstr>
      <vt:lpstr>Context </vt:lpstr>
      <vt:lpstr>Ratios in Financial Condition Analysis</vt:lpstr>
      <vt:lpstr>Liquidity Ratio</vt:lpstr>
      <vt:lpstr>Current Ratio - Example</vt:lpstr>
      <vt:lpstr>Common Size Ratios</vt:lpstr>
      <vt:lpstr>Budgetary Solvency</vt:lpstr>
      <vt:lpstr>Budgetary Solvency</vt:lpstr>
      <vt:lpstr>Long-Run Solvency</vt:lpstr>
      <vt:lpstr>Budgetary Solvency</vt:lpstr>
      <vt:lpstr>Service-Level Solvency</vt:lpstr>
      <vt:lpstr>Budgetary Solvency</vt:lpstr>
      <vt:lpstr>Efficiency Ratios</vt:lpstr>
      <vt:lpstr>PowerPoint Presentation</vt:lpstr>
      <vt:lpstr>Efficiency Ratios</vt:lpstr>
      <vt:lpstr>Risk Analysis in Financial Condition Analysis</vt:lpstr>
      <vt:lpstr>PowerPoint Presentation</vt:lpstr>
      <vt:lpstr>Other Ratios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14-11</dc:title>
  <dc:creator>Nishank Varshney</dc:creator>
  <cp:lastModifiedBy>Wang, Wenchen</cp:lastModifiedBy>
  <cp:revision>99</cp:revision>
  <dcterms:created xsi:type="dcterms:W3CDTF">2019-12-01T16:26:19Z</dcterms:created>
  <dcterms:modified xsi:type="dcterms:W3CDTF">2024-03-08T05:42:35Z</dcterms:modified>
</cp:coreProperties>
</file>