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29" r:id="rId3"/>
    <p:sldId id="301" r:id="rId4"/>
    <p:sldId id="303" r:id="rId5"/>
    <p:sldId id="324" r:id="rId6"/>
    <p:sldId id="367" r:id="rId7"/>
    <p:sldId id="371" r:id="rId8"/>
    <p:sldId id="309" r:id="rId9"/>
    <p:sldId id="322" r:id="rId10"/>
    <p:sldId id="372" r:id="rId11"/>
    <p:sldId id="404" r:id="rId12"/>
    <p:sldId id="339" r:id="rId13"/>
    <p:sldId id="300" r:id="rId14"/>
    <p:sldId id="261" r:id="rId15"/>
    <p:sldId id="257" r:id="rId16"/>
    <p:sldId id="262" r:id="rId17"/>
    <p:sldId id="259" r:id="rId18"/>
    <p:sldId id="296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 autoAdjust="0"/>
    <p:restoredTop sz="82245" autoAdjust="0"/>
  </p:normalViewPr>
  <p:slideViewPr>
    <p:cSldViewPr snapToGrid="0" snapToObjects="1">
      <p:cViewPr varScale="1">
        <p:scale>
          <a:sx n="104" d="100"/>
          <a:sy n="104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34C39-C5EE-DF46-B3CF-2C257AA32FC1}" type="doc">
      <dgm:prSet loTypeId="urn:microsoft.com/office/officeart/2005/8/layout/hierarchy2" loCatId="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D4EF600A-F920-A84B-9030-2FCB18DE0A76}">
      <dgm:prSet phldrT="[Text]" custT="1"/>
      <dgm:spPr>
        <a:solidFill>
          <a:schemeClr val="accent5">
            <a:lumMod val="40000"/>
            <a:lumOff val="60000"/>
            <a:alpha val="35000"/>
          </a:schemeClr>
        </a:solidFill>
      </dgm:spPr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Debt Service Funds</a:t>
          </a:r>
        </a:p>
      </dgm:t>
    </dgm:pt>
    <dgm:pt modelId="{E7B8ED79-4AAC-D440-A1C3-8191BAAF473A}" type="parTrans" cxnId="{A31BBD49-92BE-EA40-96DC-A9C871969E9F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5A8B7D23-8FF2-384B-B888-9DA206852D50}" type="sibTrans" cxnId="{A31BBD49-92BE-EA40-96DC-A9C871969E9F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78FBEBBD-CE5E-524F-8DE0-305F7284D589}">
      <dgm:prSet phldrT="[Text]" custT="1"/>
      <dgm:spPr>
        <a:solidFill>
          <a:schemeClr val="accent6">
            <a:lumMod val="40000"/>
            <a:lumOff val="60000"/>
            <a:alpha val="38000"/>
          </a:schemeClr>
        </a:solidFill>
      </dgm:spPr>
      <dgm:t>
        <a:bodyPr/>
        <a:lstStyle/>
        <a:p>
          <a:r>
            <a:rPr lang="en-US" sz="2400">
              <a:latin typeface="Candara" panose="020E0502030303020204" pitchFamily="34" charset="0"/>
            </a:rPr>
            <a:t>Fiduciary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F3C1E5CD-4626-C349-B7B9-8737489C0B5A}" type="parTrans" cxnId="{23A54236-D66A-1342-AFEE-3AEDB64FD198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1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A271424D-C1E1-E844-8532-48DC0D66D157}" type="sibTrans" cxnId="{23A54236-D66A-1342-AFEE-3AEDB64FD198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EE206047-6C58-3046-87F2-EEAE31AC47C4}">
      <dgm:prSet phldrT="[Text]" custT="1"/>
      <dgm:spPr>
        <a:solidFill>
          <a:schemeClr val="accent6">
            <a:lumMod val="40000"/>
            <a:lumOff val="60000"/>
            <a:alpha val="38000"/>
          </a:schemeClr>
        </a:solidFill>
      </dgm:spPr>
      <dgm:t>
        <a:bodyPr/>
        <a:lstStyle/>
        <a:p>
          <a:r>
            <a:rPr lang="en-US" sz="2400">
              <a:latin typeface="Candara" panose="020E0502030303020204" pitchFamily="34" charset="0"/>
            </a:rPr>
            <a:t>Agency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E5EE5569-BA7D-404A-82D2-7B9DE80FD1B4}" type="parTrans" cxnId="{1D44F63C-2BE3-D34A-BBEC-FA4EEE8C3C88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5D1DD8F-379D-3542-908F-C7EBA21B5C14}" type="sibTrans" cxnId="{1D44F63C-2BE3-D34A-BBEC-FA4EEE8C3C88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AAEB80B-F9CC-044C-BD5D-8E176F888F32}">
      <dgm:prSet phldrT="[Text]" custT="1"/>
      <dgm:spPr/>
      <dgm:t>
        <a:bodyPr/>
        <a:lstStyle/>
        <a:p>
          <a:r>
            <a:rPr lang="en-US" sz="2400" b="1" dirty="0">
              <a:latin typeface="Candara" panose="020E0502030303020204" pitchFamily="34" charset="0"/>
            </a:rPr>
            <a:t>Government Funding Accounting</a:t>
          </a:r>
        </a:p>
      </dgm:t>
    </dgm:pt>
    <dgm:pt modelId="{76139F2E-DFC9-E24E-B0F9-E766EC9A68CF}" type="sibTrans" cxnId="{6337C853-DE72-1D4F-94DE-8CA5F44D9C0E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834A932D-98AE-0247-927A-EC92B2E38ED6}" type="parTrans" cxnId="{6337C853-DE72-1D4F-94DE-8CA5F44D9C0E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9E66D7C-3843-4F4E-B1DF-FDF6377394A3}">
      <dgm:prSet custT="1"/>
      <dgm:spPr>
        <a:solidFill>
          <a:schemeClr val="accent5">
            <a:lumMod val="40000"/>
            <a:lumOff val="60000"/>
            <a:alpha val="35000"/>
          </a:schemeClr>
        </a:solidFill>
      </dgm:spPr>
      <dgm:t>
        <a:bodyPr/>
        <a:lstStyle/>
        <a:p>
          <a:r>
            <a:rPr lang="en-US" sz="2400">
              <a:latin typeface="Candara" panose="020E0502030303020204" pitchFamily="34" charset="0"/>
            </a:rPr>
            <a:t>Governmental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EAD9BC1A-AF20-C14A-A543-272C94FEDB98}" type="parTrans" cxnId="{C703537C-B0E1-A448-93C9-9B3A361F0735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1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894019B6-BF9B-5942-9FEF-691C67D346AB}" type="sibTrans" cxnId="{C703537C-B0E1-A448-93C9-9B3A361F0735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BD445435-057A-0D41-A861-C6A7981979F0}">
      <dgm:prSet custT="1"/>
      <dgm:spPr/>
      <dgm:t>
        <a:bodyPr/>
        <a:lstStyle/>
        <a:p>
          <a:r>
            <a:rPr lang="en-US" sz="2400">
              <a:latin typeface="Candara" panose="020E0502030303020204" pitchFamily="34" charset="0"/>
            </a:rPr>
            <a:t>Proprietary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824476F9-66B1-4F41-9869-04822D09C5B5}" type="parTrans" cxnId="{2E4EE525-733B-EC40-A239-634D5E0ED29D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E75A494E-4127-EC41-BD74-08DC3284F1BE}" type="sibTrans" cxnId="{2E4EE525-733B-EC40-A239-634D5E0ED29D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A6A20533-B40A-6E4A-8FF2-1580828C38A6}">
      <dgm:prSet custT="1"/>
      <dgm:spPr>
        <a:solidFill>
          <a:schemeClr val="accent5">
            <a:lumMod val="40000"/>
            <a:lumOff val="60000"/>
            <a:alpha val="35000"/>
          </a:schemeClr>
        </a:solidFill>
      </dgm:spPr>
      <dgm:t>
        <a:bodyPr/>
        <a:lstStyle/>
        <a:p>
          <a:r>
            <a:rPr lang="en-US" sz="2400">
              <a:latin typeface="Candara" panose="020E0502030303020204" pitchFamily="34" charset="0"/>
            </a:rPr>
            <a:t>General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09821E8B-78CE-F44C-A9AE-0F63C75AD2F1}" type="parTrans" cxnId="{AE8D138D-509B-F545-894A-D1EA897921D3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6728D4F3-A8EB-A942-9BA4-BAFDC15984B3}" type="sibTrans" cxnId="{AE8D138D-509B-F545-894A-D1EA897921D3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33559F72-E533-A942-BD84-C10379D100E0}">
      <dgm:prSet custT="1"/>
      <dgm:spPr>
        <a:solidFill>
          <a:schemeClr val="accent5">
            <a:lumMod val="40000"/>
            <a:lumOff val="60000"/>
            <a:alpha val="35000"/>
          </a:schemeClr>
        </a:solidFill>
      </dgm:spPr>
      <dgm:t>
        <a:bodyPr/>
        <a:lstStyle/>
        <a:p>
          <a:r>
            <a:rPr lang="en-US" sz="2400">
              <a:latin typeface="Candara" panose="020E0502030303020204" pitchFamily="34" charset="0"/>
            </a:rPr>
            <a:t>Special Revenue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F703CE1A-D955-3442-88E8-3BCE4529D082}" type="parTrans" cxnId="{727AC216-EEF3-4540-9E3D-2A9268A103EB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D36AC67C-D8B6-C949-999B-73F5ED004AEC}" type="sibTrans" cxnId="{727AC216-EEF3-4540-9E3D-2A9268A103EB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8A5E143F-E38A-2744-8412-22F187E405A3}">
      <dgm:prSet custT="1"/>
      <dgm:spPr>
        <a:solidFill>
          <a:schemeClr val="accent5">
            <a:lumMod val="40000"/>
            <a:lumOff val="60000"/>
            <a:alpha val="35000"/>
          </a:schemeClr>
        </a:solidFill>
      </dgm:spPr>
      <dgm:t>
        <a:bodyPr/>
        <a:lstStyle/>
        <a:p>
          <a:r>
            <a:rPr lang="en-US" sz="2400">
              <a:latin typeface="Candara" panose="020E0502030303020204" pitchFamily="34" charset="0"/>
            </a:rPr>
            <a:t>Capital Project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7F901F00-7D43-394A-BFFC-7EBA1B366EC2}" type="parTrans" cxnId="{1412743E-C6AA-1048-9AC6-B5A12292E858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A5D8BE80-CC8E-E844-AD53-72307ABBE427}" type="sibTrans" cxnId="{1412743E-C6AA-1048-9AC6-B5A12292E858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64B97E2B-6A48-C448-81D8-85ED1A9B39AA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Enterprise Funds</a:t>
          </a:r>
        </a:p>
      </dgm:t>
    </dgm:pt>
    <dgm:pt modelId="{3CB7B8D8-39EA-7F42-AE41-25F82A48EC00}" type="parTrans" cxnId="{C1F17B93-72DD-5247-B216-B288A191B888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D4432E35-D429-CD4C-B7F7-958ADFBBCF1D}" type="sibTrans" cxnId="{C1F17B93-72DD-5247-B216-B288A191B888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C699EF52-D42D-B24C-99E6-8BF33AD8FA0F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Internal Service Funds</a:t>
          </a:r>
        </a:p>
      </dgm:t>
    </dgm:pt>
    <dgm:pt modelId="{782E64CA-C7EE-D94E-B958-01BD9C2406C8}" type="parTrans" cxnId="{4830D916-1623-804C-A621-30AEB7B3C913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CFBAED6E-ECEC-1145-86C9-DE215F54D667}" type="sibTrans" cxnId="{4830D916-1623-804C-A621-30AEB7B3C913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201EEA7-F2D1-0749-8E18-69F2B844E94B}">
      <dgm:prSet phldrT="[Text]" custT="1"/>
      <dgm:spPr>
        <a:solidFill>
          <a:schemeClr val="accent6">
            <a:lumMod val="40000"/>
            <a:lumOff val="60000"/>
            <a:alpha val="38000"/>
          </a:schemeClr>
        </a:solidFill>
      </dgm:spPr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Pension Trust Funds</a:t>
          </a:r>
        </a:p>
      </dgm:t>
    </dgm:pt>
    <dgm:pt modelId="{C3392D63-370E-9441-894D-5F95C0D9C370}" type="parTrans" cxnId="{56BEF8B2-BF56-6C4D-A4D8-F7F0B45DA701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4D734668-0B48-0940-B551-7C3AE704CB26}" type="sibTrans" cxnId="{56BEF8B2-BF56-6C4D-A4D8-F7F0B45DA701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1A86755-7C34-FF42-A1FF-BC38AFEB7545}">
      <dgm:prSet phldrT="[Text]" custT="1"/>
      <dgm:spPr>
        <a:solidFill>
          <a:schemeClr val="accent6">
            <a:lumMod val="40000"/>
            <a:lumOff val="60000"/>
            <a:alpha val="38000"/>
          </a:schemeClr>
        </a:solidFill>
      </dgm:spPr>
      <dgm:t>
        <a:bodyPr/>
        <a:lstStyle/>
        <a:p>
          <a:r>
            <a:rPr lang="en-US" sz="2400">
              <a:latin typeface="Candara" panose="020E0502030303020204" pitchFamily="34" charset="0"/>
            </a:rPr>
            <a:t>Investment Trust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DF2BAFC4-B143-2443-8038-907A5CA7A822}" type="parTrans" cxnId="{94C1D5B1-B16B-C943-A3C8-9D67B10C548D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1ACF6F7-A7B7-124F-AE6C-415BDF699C1E}" type="sibTrans" cxnId="{94C1D5B1-B16B-C943-A3C8-9D67B10C548D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9866649-5537-714F-9FB1-38CF77B65FFA}">
      <dgm:prSet phldrT="[Text]" custT="1"/>
      <dgm:spPr>
        <a:solidFill>
          <a:schemeClr val="accent6">
            <a:lumMod val="40000"/>
            <a:lumOff val="60000"/>
            <a:alpha val="38000"/>
          </a:schemeClr>
        </a:solidFill>
      </dgm:spPr>
      <dgm:t>
        <a:bodyPr/>
        <a:lstStyle/>
        <a:p>
          <a:r>
            <a:rPr lang="en-US" sz="2400">
              <a:latin typeface="Candara" panose="020E0502030303020204" pitchFamily="34" charset="0"/>
            </a:rPr>
            <a:t>Private-purpose funds</a:t>
          </a:r>
          <a:endParaRPr lang="en-US" sz="2400" dirty="0">
            <a:latin typeface="Candara" panose="020E0502030303020204" pitchFamily="34" charset="0"/>
          </a:endParaRPr>
        </a:p>
      </dgm:t>
    </dgm:pt>
    <dgm:pt modelId="{8651CBA0-4809-A04C-81A5-0EF7CA75E588}" type="parTrans" cxnId="{14D654E7-3577-8A48-82C4-CBEA8615D606}">
      <dgm:prSet custT="1"/>
      <dgm:spPr/>
      <dgm:t>
        <a:bodyPr/>
        <a:lstStyle/>
        <a:p>
          <a:endParaRPr lang="en-US" sz="10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70EA80D-DBBC-5D42-B10D-6985139E9F35}" type="sibTrans" cxnId="{14D654E7-3577-8A48-82C4-CBEA8615D606}">
      <dgm:prSet/>
      <dgm:spPr/>
      <dgm:t>
        <a:bodyPr/>
        <a:lstStyle/>
        <a:p>
          <a:endParaRPr lang="en-US" sz="36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523651DB-D834-DC46-91C6-DF396590F790}">
      <dgm:prSet phldrT="[Text]" custT="1"/>
      <dgm:spPr>
        <a:solidFill>
          <a:schemeClr val="accent5">
            <a:lumMod val="40000"/>
            <a:lumOff val="60000"/>
            <a:alpha val="35000"/>
          </a:schemeClr>
        </a:solidFill>
      </dgm:spPr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Permanent Funds</a:t>
          </a:r>
        </a:p>
      </dgm:t>
    </dgm:pt>
    <dgm:pt modelId="{FA7CC153-D3F5-104B-9794-6C28F6B0A50D}" type="parTrans" cxnId="{D557BC75-BBE8-B941-940B-AE53061684E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2B2F350-C2F7-ED4F-9F73-9F4D46D16E1E}" type="sibTrans" cxnId="{D557BC75-BBE8-B941-940B-AE53061684E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2F76767-806B-9A4B-88F6-591B5F67FEA8}" type="pres">
      <dgm:prSet presAssocID="{3B534C39-C5EE-DF46-B3CF-2C257AA32F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1DE49B-9B85-DD43-B6F5-7C985E3EAAF4}" type="pres">
      <dgm:prSet presAssocID="{BAAEB80B-F9CC-044C-BD5D-8E176F888F32}" presName="root1" presStyleCnt="0"/>
      <dgm:spPr/>
    </dgm:pt>
    <dgm:pt modelId="{BA9A9112-937F-D74B-9C76-0E49895037E8}" type="pres">
      <dgm:prSet presAssocID="{BAAEB80B-F9CC-044C-BD5D-8E176F888F32}" presName="LevelOneTextNode" presStyleLbl="node0" presStyleIdx="0" presStyleCnt="1" custScaleX="235140" custScaleY="386764" custLinFactNeighborX="-44019" custLinFactNeighborY="3522">
        <dgm:presLayoutVars>
          <dgm:chPref val="3"/>
        </dgm:presLayoutVars>
      </dgm:prSet>
      <dgm:spPr/>
    </dgm:pt>
    <dgm:pt modelId="{603C9B0A-FA3A-C541-9AB1-38C821CD9DAE}" type="pres">
      <dgm:prSet presAssocID="{BAAEB80B-F9CC-044C-BD5D-8E176F888F32}" presName="level2hierChild" presStyleCnt="0"/>
      <dgm:spPr/>
    </dgm:pt>
    <dgm:pt modelId="{0361AAC6-6D8F-1A44-8792-251EDA530C4D}" type="pres">
      <dgm:prSet presAssocID="{EAD9BC1A-AF20-C14A-A543-272C94FEDB98}" presName="conn2-1" presStyleLbl="parChTrans1D2" presStyleIdx="0" presStyleCnt="3"/>
      <dgm:spPr/>
    </dgm:pt>
    <dgm:pt modelId="{7F0BD689-A347-9642-965B-B357EA370DE1}" type="pres">
      <dgm:prSet presAssocID="{EAD9BC1A-AF20-C14A-A543-272C94FEDB98}" presName="connTx" presStyleLbl="parChTrans1D2" presStyleIdx="0" presStyleCnt="3"/>
      <dgm:spPr/>
    </dgm:pt>
    <dgm:pt modelId="{71C39DF9-2956-7B44-932D-7720995DF7BB}" type="pres">
      <dgm:prSet presAssocID="{B9E66D7C-3843-4F4E-B1DF-FDF6377394A3}" presName="root2" presStyleCnt="0"/>
      <dgm:spPr/>
    </dgm:pt>
    <dgm:pt modelId="{AC84B919-8136-D44F-9F2A-4F7F51BF46F4}" type="pres">
      <dgm:prSet presAssocID="{B9E66D7C-3843-4F4E-B1DF-FDF6377394A3}" presName="LevelTwoTextNode" presStyleLbl="node2" presStyleIdx="0" presStyleCnt="3" custScaleX="313520" custLinFactNeighborX="-31694">
        <dgm:presLayoutVars>
          <dgm:chPref val="3"/>
        </dgm:presLayoutVars>
      </dgm:prSet>
      <dgm:spPr/>
    </dgm:pt>
    <dgm:pt modelId="{DF38236C-3E9D-4947-A0C1-8078DB48603F}" type="pres">
      <dgm:prSet presAssocID="{B9E66D7C-3843-4F4E-B1DF-FDF6377394A3}" presName="level3hierChild" presStyleCnt="0"/>
      <dgm:spPr/>
    </dgm:pt>
    <dgm:pt modelId="{B022C297-0E10-3246-AC99-E75178C3D278}" type="pres">
      <dgm:prSet presAssocID="{09821E8B-78CE-F44C-A9AE-0F63C75AD2F1}" presName="conn2-1" presStyleLbl="parChTrans1D3" presStyleIdx="0" presStyleCnt="11"/>
      <dgm:spPr/>
    </dgm:pt>
    <dgm:pt modelId="{B4C49FD0-CBD8-F749-B147-765233ACFE05}" type="pres">
      <dgm:prSet presAssocID="{09821E8B-78CE-F44C-A9AE-0F63C75AD2F1}" presName="connTx" presStyleLbl="parChTrans1D3" presStyleIdx="0" presStyleCnt="11"/>
      <dgm:spPr/>
    </dgm:pt>
    <dgm:pt modelId="{F50E12E4-F3AD-5D42-85B7-1439F3A19A8E}" type="pres">
      <dgm:prSet presAssocID="{A6A20533-B40A-6E4A-8FF2-1580828C38A6}" presName="root2" presStyleCnt="0"/>
      <dgm:spPr/>
    </dgm:pt>
    <dgm:pt modelId="{B86EB0A4-418D-4641-BFF9-87316D98B31B}" type="pres">
      <dgm:prSet presAssocID="{A6A20533-B40A-6E4A-8FF2-1580828C38A6}" presName="LevelTwoTextNode" presStyleLbl="node3" presStyleIdx="0" presStyleCnt="11" custScaleX="344535">
        <dgm:presLayoutVars>
          <dgm:chPref val="3"/>
        </dgm:presLayoutVars>
      </dgm:prSet>
      <dgm:spPr/>
    </dgm:pt>
    <dgm:pt modelId="{C1FAC183-2B40-5B42-AEC6-01F946FD8493}" type="pres">
      <dgm:prSet presAssocID="{A6A20533-B40A-6E4A-8FF2-1580828C38A6}" presName="level3hierChild" presStyleCnt="0"/>
      <dgm:spPr/>
    </dgm:pt>
    <dgm:pt modelId="{80D479AD-570F-414E-AA6B-A95CF92E69CD}" type="pres">
      <dgm:prSet presAssocID="{F703CE1A-D955-3442-88E8-3BCE4529D082}" presName="conn2-1" presStyleLbl="parChTrans1D3" presStyleIdx="1" presStyleCnt="11"/>
      <dgm:spPr/>
    </dgm:pt>
    <dgm:pt modelId="{0C62DBA9-AB92-BF41-B55B-FA6389C10E0D}" type="pres">
      <dgm:prSet presAssocID="{F703CE1A-D955-3442-88E8-3BCE4529D082}" presName="connTx" presStyleLbl="parChTrans1D3" presStyleIdx="1" presStyleCnt="11"/>
      <dgm:spPr/>
    </dgm:pt>
    <dgm:pt modelId="{131BBD1E-0491-8241-B2B2-89BBC305958C}" type="pres">
      <dgm:prSet presAssocID="{33559F72-E533-A942-BD84-C10379D100E0}" presName="root2" presStyleCnt="0"/>
      <dgm:spPr/>
    </dgm:pt>
    <dgm:pt modelId="{AEE0B158-98C3-ED47-AA58-507BEA93A733}" type="pres">
      <dgm:prSet presAssocID="{33559F72-E533-A942-BD84-C10379D100E0}" presName="LevelTwoTextNode" presStyleLbl="node3" presStyleIdx="1" presStyleCnt="11" custScaleX="344535">
        <dgm:presLayoutVars>
          <dgm:chPref val="3"/>
        </dgm:presLayoutVars>
      </dgm:prSet>
      <dgm:spPr/>
    </dgm:pt>
    <dgm:pt modelId="{4A6222CB-AF6C-EE4F-B169-49FBFEC6846C}" type="pres">
      <dgm:prSet presAssocID="{33559F72-E533-A942-BD84-C10379D100E0}" presName="level3hierChild" presStyleCnt="0"/>
      <dgm:spPr/>
    </dgm:pt>
    <dgm:pt modelId="{5EC59DD4-C28D-4748-92C3-03EA6BD5FBC5}" type="pres">
      <dgm:prSet presAssocID="{7F901F00-7D43-394A-BFFC-7EBA1B366EC2}" presName="conn2-1" presStyleLbl="parChTrans1D3" presStyleIdx="2" presStyleCnt="11"/>
      <dgm:spPr/>
    </dgm:pt>
    <dgm:pt modelId="{29890FFA-9E64-534F-9241-8E852CB25461}" type="pres">
      <dgm:prSet presAssocID="{7F901F00-7D43-394A-BFFC-7EBA1B366EC2}" presName="connTx" presStyleLbl="parChTrans1D3" presStyleIdx="2" presStyleCnt="11"/>
      <dgm:spPr/>
    </dgm:pt>
    <dgm:pt modelId="{130E74D9-F832-714A-8C5D-72C6FAC21026}" type="pres">
      <dgm:prSet presAssocID="{8A5E143F-E38A-2744-8412-22F187E405A3}" presName="root2" presStyleCnt="0"/>
      <dgm:spPr/>
    </dgm:pt>
    <dgm:pt modelId="{795DF952-F728-0349-9680-90FADFE9E935}" type="pres">
      <dgm:prSet presAssocID="{8A5E143F-E38A-2744-8412-22F187E405A3}" presName="LevelTwoTextNode" presStyleLbl="node3" presStyleIdx="2" presStyleCnt="11" custScaleX="344535">
        <dgm:presLayoutVars>
          <dgm:chPref val="3"/>
        </dgm:presLayoutVars>
      </dgm:prSet>
      <dgm:spPr/>
    </dgm:pt>
    <dgm:pt modelId="{CAF2D659-3DC7-6440-A629-BA5AD2A1E79A}" type="pres">
      <dgm:prSet presAssocID="{8A5E143F-E38A-2744-8412-22F187E405A3}" presName="level3hierChild" presStyleCnt="0"/>
      <dgm:spPr/>
    </dgm:pt>
    <dgm:pt modelId="{D209F4F5-5C06-7447-8057-7BDC43DA3C08}" type="pres">
      <dgm:prSet presAssocID="{E7B8ED79-4AAC-D440-A1C3-8191BAAF473A}" presName="conn2-1" presStyleLbl="parChTrans1D3" presStyleIdx="3" presStyleCnt="11"/>
      <dgm:spPr/>
    </dgm:pt>
    <dgm:pt modelId="{3FFFBD6D-4558-2C46-9D36-57988AF348B3}" type="pres">
      <dgm:prSet presAssocID="{E7B8ED79-4AAC-D440-A1C3-8191BAAF473A}" presName="connTx" presStyleLbl="parChTrans1D3" presStyleIdx="3" presStyleCnt="11"/>
      <dgm:spPr/>
    </dgm:pt>
    <dgm:pt modelId="{A9AF302A-E563-F144-968D-76ED3296EE9A}" type="pres">
      <dgm:prSet presAssocID="{D4EF600A-F920-A84B-9030-2FCB18DE0A76}" presName="root2" presStyleCnt="0"/>
      <dgm:spPr/>
    </dgm:pt>
    <dgm:pt modelId="{31D6DA56-70F6-6B43-90FD-6EE5FFD9508D}" type="pres">
      <dgm:prSet presAssocID="{D4EF600A-F920-A84B-9030-2FCB18DE0A76}" presName="LevelTwoTextNode" presStyleLbl="node3" presStyleIdx="3" presStyleCnt="11" custScaleX="344536">
        <dgm:presLayoutVars>
          <dgm:chPref val="3"/>
        </dgm:presLayoutVars>
      </dgm:prSet>
      <dgm:spPr/>
    </dgm:pt>
    <dgm:pt modelId="{122198A1-8F85-054B-860B-9E9C406D74E3}" type="pres">
      <dgm:prSet presAssocID="{D4EF600A-F920-A84B-9030-2FCB18DE0A76}" presName="level3hierChild" presStyleCnt="0"/>
      <dgm:spPr/>
    </dgm:pt>
    <dgm:pt modelId="{745FA087-0007-A24B-A586-2803C3F956D6}" type="pres">
      <dgm:prSet presAssocID="{FA7CC153-D3F5-104B-9794-6C28F6B0A50D}" presName="conn2-1" presStyleLbl="parChTrans1D3" presStyleIdx="4" presStyleCnt="11"/>
      <dgm:spPr/>
    </dgm:pt>
    <dgm:pt modelId="{D1EDF018-EDEF-C247-B36B-BF417E368A51}" type="pres">
      <dgm:prSet presAssocID="{FA7CC153-D3F5-104B-9794-6C28F6B0A50D}" presName="connTx" presStyleLbl="parChTrans1D3" presStyleIdx="4" presStyleCnt="11"/>
      <dgm:spPr/>
    </dgm:pt>
    <dgm:pt modelId="{2BDAF53F-8769-E449-BE4B-AB64A6F1AC55}" type="pres">
      <dgm:prSet presAssocID="{523651DB-D834-DC46-91C6-DF396590F790}" presName="root2" presStyleCnt="0"/>
      <dgm:spPr/>
    </dgm:pt>
    <dgm:pt modelId="{516F175A-BDF4-2D4C-BC9C-7E50C606E74E}" type="pres">
      <dgm:prSet presAssocID="{523651DB-D834-DC46-91C6-DF396590F790}" presName="LevelTwoTextNode" presStyleLbl="node3" presStyleIdx="4" presStyleCnt="11" custScaleX="344536">
        <dgm:presLayoutVars>
          <dgm:chPref val="3"/>
        </dgm:presLayoutVars>
      </dgm:prSet>
      <dgm:spPr/>
    </dgm:pt>
    <dgm:pt modelId="{EB68A819-5552-B14C-82B4-DFAF7F335B4D}" type="pres">
      <dgm:prSet presAssocID="{523651DB-D834-DC46-91C6-DF396590F790}" presName="level3hierChild" presStyleCnt="0"/>
      <dgm:spPr/>
    </dgm:pt>
    <dgm:pt modelId="{0FF7FDB5-1645-3D49-B7BD-27D9581D6DC4}" type="pres">
      <dgm:prSet presAssocID="{824476F9-66B1-4F41-9869-04822D09C5B5}" presName="conn2-1" presStyleLbl="parChTrans1D2" presStyleIdx="1" presStyleCnt="3"/>
      <dgm:spPr/>
    </dgm:pt>
    <dgm:pt modelId="{77B5791A-CED7-EC4C-885C-4A15DB6107A9}" type="pres">
      <dgm:prSet presAssocID="{824476F9-66B1-4F41-9869-04822D09C5B5}" presName="connTx" presStyleLbl="parChTrans1D2" presStyleIdx="1" presStyleCnt="3"/>
      <dgm:spPr/>
    </dgm:pt>
    <dgm:pt modelId="{D032DEEF-70E2-A047-A65E-5FEF517A5714}" type="pres">
      <dgm:prSet presAssocID="{BD445435-057A-0D41-A861-C6A7981979F0}" presName="root2" presStyleCnt="0"/>
      <dgm:spPr/>
    </dgm:pt>
    <dgm:pt modelId="{99F51827-E17B-5B43-B56B-B791601F09A1}" type="pres">
      <dgm:prSet presAssocID="{BD445435-057A-0D41-A861-C6A7981979F0}" presName="LevelTwoTextNode" presStyleLbl="node2" presStyleIdx="1" presStyleCnt="3" custScaleX="313520" custLinFactNeighborX="-31694">
        <dgm:presLayoutVars>
          <dgm:chPref val="3"/>
        </dgm:presLayoutVars>
      </dgm:prSet>
      <dgm:spPr/>
    </dgm:pt>
    <dgm:pt modelId="{0B01E06A-8B8A-6B4C-8712-C95D924B1FF2}" type="pres">
      <dgm:prSet presAssocID="{BD445435-057A-0D41-A861-C6A7981979F0}" presName="level3hierChild" presStyleCnt="0"/>
      <dgm:spPr/>
    </dgm:pt>
    <dgm:pt modelId="{33A73A1D-CCCD-1F49-A2CE-D29F2EB3862D}" type="pres">
      <dgm:prSet presAssocID="{3CB7B8D8-39EA-7F42-AE41-25F82A48EC00}" presName="conn2-1" presStyleLbl="parChTrans1D3" presStyleIdx="5" presStyleCnt="11"/>
      <dgm:spPr/>
    </dgm:pt>
    <dgm:pt modelId="{360DAA23-D71A-5B46-93A5-9FB69B3EEE0B}" type="pres">
      <dgm:prSet presAssocID="{3CB7B8D8-39EA-7F42-AE41-25F82A48EC00}" presName="connTx" presStyleLbl="parChTrans1D3" presStyleIdx="5" presStyleCnt="11"/>
      <dgm:spPr/>
    </dgm:pt>
    <dgm:pt modelId="{2F2543E7-6D7A-F24F-A86B-3433CDED2A1B}" type="pres">
      <dgm:prSet presAssocID="{64B97E2B-6A48-C448-81D8-85ED1A9B39AA}" presName="root2" presStyleCnt="0"/>
      <dgm:spPr/>
    </dgm:pt>
    <dgm:pt modelId="{2BF0E215-FEDF-8548-BBCF-161A4035C44D}" type="pres">
      <dgm:prSet presAssocID="{64B97E2B-6A48-C448-81D8-85ED1A9B39AA}" presName="LevelTwoTextNode" presStyleLbl="node3" presStyleIdx="5" presStyleCnt="11" custScaleX="344536">
        <dgm:presLayoutVars>
          <dgm:chPref val="3"/>
        </dgm:presLayoutVars>
      </dgm:prSet>
      <dgm:spPr/>
    </dgm:pt>
    <dgm:pt modelId="{BC48BC6A-04A3-8D48-B2A4-CD526628C60D}" type="pres">
      <dgm:prSet presAssocID="{64B97E2B-6A48-C448-81D8-85ED1A9B39AA}" presName="level3hierChild" presStyleCnt="0"/>
      <dgm:spPr/>
    </dgm:pt>
    <dgm:pt modelId="{67F1343C-CC09-8444-B94C-09C53D8C85F4}" type="pres">
      <dgm:prSet presAssocID="{782E64CA-C7EE-D94E-B958-01BD9C2406C8}" presName="conn2-1" presStyleLbl="parChTrans1D3" presStyleIdx="6" presStyleCnt="11"/>
      <dgm:spPr/>
    </dgm:pt>
    <dgm:pt modelId="{8A982673-E7F8-1F45-A433-0B1B1368701C}" type="pres">
      <dgm:prSet presAssocID="{782E64CA-C7EE-D94E-B958-01BD9C2406C8}" presName="connTx" presStyleLbl="parChTrans1D3" presStyleIdx="6" presStyleCnt="11"/>
      <dgm:spPr/>
    </dgm:pt>
    <dgm:pt modelId="{A7E72A7E-571F-FF42-BB44-3B3496EF3AAF}" type="pres">
      <dgm:prSet presAssocID="{C699EF52-D42D-B24C-99E6-8BF33AD8FA0F}" presName="root2" presStyleCnt="0"/>
      <dgm:spPr/>
    </dgm:pt>
    <dgm:pt modelId="{BF2EA581-EAEE-784C-9DBB-0C42152D7E8E}" type="pres">
      <dgm:prSet presAssocID="{C699EF52-D42D-B24C-99E6-8BF33AD8FA0F}" presName="LevelTwoTextNode" presStyleLbl="node3" presStyleIdx="6" presStyleCnt="11" custScaleX="344536">
        <dgm:presLayoutVars>
          <dgm:chPref val="3"/>
        </dgm:presLayoutVars>
      </dgm:prSet>
      <dgm:spPr/>
    </dgm:pt>
    <dgm:pt modelId="{9AE80603-F8D9-6249-B648-57A77AC78F5C}" type="pres">
      <dgm:prSet presAssocID="{C699EF52-D42D-B24C-99E6-8BF33AD8FA0F}" presName="level3hierChild" presStyleCnt="0"/>
      <dgm:spPr/>
    </dgm:pt>
    <dgm:pt modelId="{B14CCBF0-E4C3-4949-9BE9-A322E9A70A01}" type="pres">
      <dgm:prSet presAssocID="{F3C1E5CD-4626-C349-B7B9-8737489C0B5A}" presName="conn2-1" presStyleLbl="parChTrans1D2" presStyleIdx="2" presStyleCnt="3"/>
      <dgm:spPr/>
    </dgm:pt>
    <dgm:pt modelId="{65F50467-2CC1-4149-8601-47D5A4FAFE58}" type="pres">
      <dgm:prSet presAssocID="{F3C1E5CD-4626-C349-B7B9-8737489C0B5A}" presName="connTx" presStyleLbl="parChTrans1D2" presStyleIdx="2" presStyleCnt="3"/>
      <dgm:spPr/>
    </dgm:pt>
    <dgm:pt modelId="{3634F3C3-421F-BC4F-9190-1F364D00E281}" type="pres">
      <dgm:prSet presAssocID="{78FBEBBD-CE5E-524F-8DE0-305F7284D589}" presName="root2" presStyleCnt="0"/>
      <dgm:spPr/>
    </dgm:pt>
    <dgm:pt modelId="{0A08B5D3-3678-0F45-A9B2-DC3AE91144DF}" type="pres">
      <dgm:prSet presAssocID="{78FBEBBD-CE5E-524F-8DE0-305F7284D589}" presName="LevelTwoTextNode" presStyleLbl="node2" presStyleIdx="2" presStyleCnt="3" custScaleX="313520" custLinFactNeighborX="-31694">
        <dgm:presLayoutVars>
          <dgm:chPref val="3"/>
        </dgm:presLayoutVars>
      </dgm:prSet>
      <dgm:spPr/>
    </dgm:pt>
    <dgm:pt modelId="{22E58E40-C782-294B-BDCF-977A3E779FFB}" type="pres">
      <dgm:prSet presAssocID="{78FBEBBD-CE5E-524F-8DE0-305F7284D589}" presName="level3hierChild" presStyleCnt="0"/>
      <dgm:spPr/>
    </dgm:pt>
    <dgm:pt modelId="{C842C7FD-735B-7747-A701-3DE7C3829BC9}" type="pres">
      <dgm:prSet presAssocID="{E5EE5569-BA7D-404A-82D2-7B9DE80FD1B4}" presName="conn2-1" presStyleLbl="parChTrans1D3" presStyleIdx="7" presStyleCnt="11"/>
      <dgm:spPr/>
    </dgm:pt>
    <dgm:pt modelId="{D1783109-C348-2844-AB26-6920A982A7D0}" type="pres">
      <dgm:prSet presAssocID="{E5EE5569-BA7D-404A-82D2-7B9DE80FD1B4}" presName="connTx" presStyleLbl="parChTrans1D3" presStyleIdx="7" presStyleCnt="11"/>
      <dgm:spPr/>
    </dgm:pt>
    <dgm:pt modelId="{2CD81FA2-8782-8946-BCFE-04C74A80F87D}" type="pres">
      <dgm:prSet presAssocID="{EE206047-6C58-3046-87F2-EEAE31AC47C4}" presName="root2" presStyleCnt="0"/>
      <dgm:spPr/>
    </dgm:pt>
    <dgm:pt modelId="{E6C5B404-ADF8-7F49-9146-54F8CB7C4B6B}" type="pres">
      <dgm:prSet presAssocID="{EE206047-6C58-3046-87F2-EEAE31AC47C4}" presName="LevelTwoTextNode" presStyleLbl="node3" presStyleIdx="7" presStyleCnt="11" custScaleX="344536">
        <dgm:presLayoutVars>
          <dgm:chPref val="3"/>
        </dgm:presLayoutVars>
      </dgm:prSet>
      <dgm:spPr/>
    </dgm:pt>
    <dgm:pt modelId="{2CC67222-7E1A-CC4F-9059-D7B859B77C63}" type="pres">
      <dgm:prSet presAssocID="{EE206047-6C58-3046-87F2-EEAE31AC47C4}" presName="level3hierChild" presStyleCnt="0"/>
      <dgm:spPr/>
    </dgm:pt>
    <dgm:pt modelId="{218704E7-6113-C24D-848A-D7E90CA82216}" type="pres">
      <dgm:prSet presAssocID="{C3392D63-370E-9441-894D-5F95C0D9C370}" presName="conn2-1" presStyleLbl="parChTrans1D3" presStyleIdx="8" presStyleCnt="11"/>
      <dgm:spPr/>
    </dgm:pt>
    <dgm:pt modelId="{77BC21D5-CB68-9242-9DA6-B1B4BC28469F}" type="pres">
      <dgm:prSet presAssocID="{C3392D63-370E-9441-894D-5F95C0D9C370}" presName="connTx" presStyleLbl="parChTrans1D3" presStyleIdx="8" presStyleCnt="11"/>
      <dgm:spPr/>
    </dgm:pt>
    <dgm:pt modelId="{69C828DD-39E1-444E-B25E-E184E8E080C4}" type="pres">
      <dgm:prSet presAssocID="{9201EEA7-F2D1-0749-8E18-69F2B844E94B}" presName="root2" presStyleCnt="0"/>
      <dgm:spPr/>
    </dgm:pt>
    <dgm:pt modelId="{740BD807-F649-854B-B775-407E92D16FC5}" type="pres">
      <dgm:prSet presAssocID="{9201EEA7-F2D1-0749-8E18-69F2B844E94B}" presName="LevelTwoTextNode" presStyleLbl="node3" presStyleIdx="8" presStyleCnt="11" custScaleX="344536">
        <dgm:presLayoutVars>
          <dgm:chPref val="3"/>
        </dgm:presLayoutVars>
      </dgm:prSet>
      <dgm:spPr/>
    </dgm:pt>
    <dgm:pt modelId="{70174D93-7DF0-A646-BCA2-E623B6C4D893}" type="pres">
      <dgm:prSet presAssocID="{9201EEA7-F2D1-0749-8E18-69F2B844E94B}" presName="level3hierChild" presStyleCnt="0"/>
      <dgm:spPr/>
    </dgm:pt>
    <dgm:pt modelId="{971FF57E-40F5-8346-A812-6FD1A6E02D6E}" type="pres">
      <dgm:prSet presAssocID="{DF2BAFC4-B143-2443-8038-907A5CA7A822}" presName="conn2-1" presStyleLbl="parChTrans1D3" presStyleIdx="9" presStyleCnt="11"/>
      <dgm:spPr/>
    </dgm:pt>
    <dgm:pt modelId="{EDF8F260-7966-7243-ABB1-6A6EEB9EE05C}" type="pres">
      <dgm:prSet presAssocID="{DF2BAFC4-B143-2443-8038-907A5CA7A822}" presName="connTx" presStyleLbl="parChTrans1D3" presStyleIdx="9" presStyleCnt="11"/>
      <dgm:spPr/>
    </dgm:pt>
    <dgm:pt modelId="{05F64422-F059-8545-8684-F042BA462066}" type="pres">
      <dgm:prSet presAssocID="{91A86755-7C34-FF42-A1FF-BC38AFEB7545}" presName="root2" presStyleCnt="0"/>
      <dgm:spPr/>
    </dgm:pt>
    <dgm:pt modelId="{ECA5A12E-EF4D-3D46-902E-97C8846DD6DF}" type="pres">
      <dgm:prSet presAssocID="{91A86755-7C34-FF42-A1FF-BC38AFEB7545}" presName="LevelTwoTextNode" presStyleLbl="node3" presStyleIdx="9" presStyleCnt="11" custScaleX="344536">
        <dgm:presLayoutVars>
          <dgm:chPref val="3"/>
        </dgm:presLayoutVars>
      </dgm:prSet>
      <dgm:spPr/>
    </dgm:pt>
    <dgm:pt modelId="{38475357-D709-DF4B-93EF-8201CA3961E2}" type="pres">
      <dgm:prSet presAssocID="{91A86755-7C34-FF42-A1FF-BC38AFEB7545}" presName="level3hierChild" presStyleCnt="0"/>
      <dgm:spPr/>
    </dgm:pt>
    <dgm:pt modelId="{9A6F26FC-AF23-2A49-B421-7756ACB62F86}" type="pres">
      <dgm:prSet presAssocID="{8651CBA0-4809-A04C-81A5-0EF7CA75E588}" presName="conn2-1" presStyleLbl="parChTrans1D3" presStyleIdx="10" presStyleCnt="11"/>
      <dgm:spPr/>
    </dgm:pt>
    <dgm:pt modelId="{F583A217-4B4C-024C-A2B2-15711148B2A5}" type="pres">
      <dgm:prSet presAssocID="{8651CBA0-4809-A04C-81A5-0EF7CA75E588}" presName="connTx" presStyleLbl="parChTrans1D3" presStyleIdx="10" presStyleCnt="11"/>
      <dgm:spPr/>
    </dgm:pt>
    <dgm:pt modelId="{11B6B136-F503-734A-B06F-497C3287FF3B}" type="pres">
      <dgm:prSet presAssocID="{99866649-5537-714F-9FB1-38CF77B65FFA}" presName="root2" presStyleCnt="0"/>
      <dgm:spPr/>
    </dgm:pt>
    <dgm:pt modelId="{38F8B502-E784-3143-83B4-70DA89AEBB20}" type="pres">
      <dgm:prSet presAssocID="{99866649-5537-714F-9FB1-38CF77B65FFA}" presName="LevelTwoTextNode" presStyleLbl="node3" presStyleIdx="10" presStyleCnt="11" custScaleX="344536">
        <dgm:presLayoutVars>
          <dgm:chPref val="3"/>
        </dgm:presLayoutVars>
      </dgm:prSet>
      <dgm:spPr/>
    </dgm:pt>
    <dgm:pt modelId="{5BAAC10F-1E44-5742-A3FA-04C3A490458E}" type="pres">
      <dgm:prSet presAssocID="{99866649-5537-714F-9FB1-38CF77B65FFA}" presName="level3hierChild" presStyleCnt="0"/>
      <dgm:spPr/>
    </dgm:pt>
  </dgm:ptLst>
  <dgm:cxnLst>
    <dgm:cxn modelId="{9C825601-AD12-B747-A5B0-4723CB788F5C}" type="presOf" srcId="{A6A20533-B40A-6E4A-8FF2-1580828C38A6}" destId="{B86EB0A4-418D-4641-BFF9-87316D98B31B}" srcOrd="0" destOrd="0" presId="urn:microsoft.com/office/officeart/2005/8/layout/hierarchy2"/>
    <dgm:cxn modelId="{65C52E03-B213-6045-AB26-BE362ED17C62}" type="presOf" srcId="{BAAEB80B-F9CC-044C-BD5D-8E176F888F32}" destId="{BA9A9112-937F-D74B-9C76-0E49895037E8}" srcOrd="0" destOrd="0" presId="urn:microsoft.com/office/officeart/2005/8/layout/hierarchy2"/>
    <dgm:cxn modelId="{AF48480B-C1D7-7042-AF86-A45C757DC51E}" type="presOf" srcId="{09821E8B-78CE-F44C-A9AE-0F63C75AD2F1}" destId="{B022C297-0E10-3246-AC99-E75178C3D278}" srcOrd="0" destOrd="0" presId="urn:microsoft.com/office/officeart/2005/8/layout/hierarchy2"/>
    <dgm:cxn modelId="{727AC216-EEF3-4540-9E3D-2A9268A103EB}" srcId="{B9E66D7C-3843-4F4E-B1DF-FDF6377394A3}" destId="{33559F72-E533-A942-BD84-C10379D100E0}" srcOrd="1" destOrd="0" parTransId="{F703CE1A-D955-3442-88E8-3BCE4529D082}" sibTransId="{D36AC67C-D8B6-C949-999B-73F5ED004AEC}"/>
    <dgm:cxn modelId="{4830D916-1623-804C-A621-30AEB7B3C913}" srcId="{BD445435-057A-0D41-A861-C6A7981979F0}" destId="{C699EF52-D42D-B24C-99E6-8BF33AD8FA0F}" srcOrd="1" destOrd="0" parTransId="{782E64CA-C7EE-D94E-B958-01BD9C2406C8}" sibTransId="{CFBAED6E-ECEC-1145-86C9-DE215F54D667}"/>
    <dgm:cxn modelId="{205CE817-F974-5842-B6E4-68A90921AEE3}" type="presOf" srcId="{64B97E2B-6A48-C448-81D8-85ED1A9B39AA}" destId="{2BF0E215-FEDF-8548-BBCF-161A4035C44D}" srcOrd="0" destOrd="0" presId="urn:microsoft.com/office/officeart/2005/8/layout/hierarchy2"/>
    <dgm:cxn modelId="{7624891D-DC6C-F24D-B0E6-6FDF4F2CD8A5}" type="presOf" srcId="{9201EEA7-F2D1-0749-8E18-69F2B844E94B}" destId="{740BD807-F649-854B-B775-407E92D16FC5}" srcOrd="0" destOrd="0" presId="urn:microsoft.com/office/officeart/2005/8/layout/hierarchy2"/>
    <dgm:cxn modelId="{AFCE971E-B0AD-8848-957C-86C076DA9F52}" type="presOf" srcId="{782E64CA-C7EE-D94E-B958-01BD9C2406C8}" destId="{67F1343C-CC09-8444-B94C-09C53D8C85F4}" srcOrd="0" destOrd="0" presId="urn:microsoft.com/office/officeart/2005/8/layout/hierarchy2"/>
    <dgm:cxn modelId="{2E4EE525-733B-EC40-A239-634D5E0ED29D}" srcId="{BAAEB80B-F9CC-044C-BD5D-8E176F888F32}" destId="{BD445435-057A-0D41-A861-C6A7981979F0}" srcOrd="1" destOrd="0" parTransId="{824476F9-66B1-4F41-9869-04822D09C5B5}" sibTransId="{E75A494E-4127-EC41-BD74-08DC3284F1BE}"/>
    <dgm:cxn modelId="{53A62629-9DF5-E44C-9624-1A7EDC319C70}" type="presOf" srcId="{7F901F00-7D43-394A-BFFC-7EBA1B366EC2}" destId="{5EC59DD4-C28D-4748-92C3-03EA6BD5FBC5}" srcOrd="0" destOrd="0" presId="urn:microsoft.com/office/officeart/2005/8/layout/hierarchy2"/>
    <dgm:cxn modelId="{F39FEA2A-9C33-BA41-BFA2-2C779C461164}" type="presOf" srcId="{33559F72-E533-A942-BD84-C10379D100E0}" destId="{AEE0B158-98C3-ED47-AA58-507BEA93A733}" srcOrd="0" destOrd="0" presId="urn:microsoft.com/office/officeart/2005/8/layout/hierarchy2"/>
    <dgm:cxn modelId="{9E66052F-06EC-7543-A846-3CFF87590BB2}" type="presOf" srcId="{B9E66D7C-3843-4F4E-B1DF-FDF6377394A3}" destId="{AC84B919-8136-D44F-9F2A-4F7F51BF46F4}" srcOrd="0" destOrd="0" presId="urn:microsoft.com/office/officeart/2005/8/layout/hierarchy2"/>
    <dgm:cxn modelId="{23A54236-D66A-1342-AFEE-3AEDB64FD198}" srcId="{BAAEB80B-F9CC-044C-BD5D-8E176F888F32}" destId="{78FBEBBD-CE5E-524F-8DE0-305F7284D589}" srcOrd="2" destOrd="0" parTransId="{F3C1E5CD-4626-C349-B7B9-8737489C0B5A}" sibTransId="{A271424D-C1E1-E844-8532-48DC0D66D157}"/>
    <dgm:cxn modelId="{F1F30738-46E1-0D41-9DB3-D3F375E7D1EB}" type="presOf" srcId="{EE206047-6C58-3046-87F2-EEAE31AC47C4}" destId="{E6C5B404-ADF8-7F49-9146-54F8CB7C4B6B}" srcOrd="0" destOrd="0" presId="urn:microsoft.com/office/officeart/2005/8/layout/hierarchy2"/>
    <dgm:cxn modelId="{1D44F63C-2BE3-D34A-BBEC-FA4EEE8C3C88}" srcId="{78FBEBBD-CE5E-524F-8DE0-305F7284D589}" destId="{EE206047-6C58-3046-87F2-EEAE31AC47C4}" srcOrd="0" destOrd="0" parTransId="{E5EE5569-BA7D-404A-82D2-7B9DE80FD1B4}" sibTransId="{95D1DD8F-379D-3542-908F-C7EBA21B5C14}"/>
    <dgm:cxn modelId="{1412743E-C6AA-1048-9AC6-B5A12292E858}" srcId="{B9E66D7C-3843-4F4E-B1DF-FDF6377394A3}" destId="{8A5E143F-E38A-2744-8412-22F187E405A3}" srcOrd="2" destOrd="0" parTransId="{7F901F00-7D43-394A-BFFC-7EBA1B366EC2}" sibTransId="{A5D8BE80-CC8E-E844-AD53-72307ABBE427}"/>
    <dgm:cxn modelId="{39C79E42-576D-1344-B22F-EC076221E70B}" type="presOf" srcId="{F3C1E5CD-4626-C349-B7B9-8737489C0B5A}" destId="{65F50467-2CC1-4149-8601-47D5A4FAFE58}" srcOrd="1" destOrd="0" presId="urn:microsoft.com/office/officeart/2005/8/layout/hierarchy2"/>
    <dgm:cxn modelId="{E0940F44-A2F5-0242-8A0B-A1735C74E2CA}" type="presOf" srcId="{F3C1E5CD-4626-C349-B7B9-8737489C0B5A}" destId="{B14CCBF0-E4C3-4949-9BE9-A322E9A70A01}" srcOrd="0" destOrd="0" presId="urn:microsoft.com/office/officeart/2005/8/layout/hierarchy2"/>
    <dgm:cxn modelId="{7C23AA44-4543-A445-A0D2-F9E081363D29}" type="presOf" srcId="{7F901F00-7D43-394A-BFFC-7EBA1B366EC2}" destId="{29890FFA-9E64-534F-9241-8E852CB25461}" srcOrd="1" destOrd="0" presId="urn:microsoft.com/office/officeart/2005/8/layout/hierarchy2"/>
    <dgm:cxn modelId="{45E53245-4606-1D45-A82A-E147DBBCE62D}" type="presOf" srcId="{BD445435-057A-0D41-A861-C6A7981979F0}" destId="{99F51827-E17B-5B43-B56B-B791601F09A1}" srcOrd="0" destOrd="0" presId="urn:microsoft.com/office/officeart/2005/8/layout/hierarchy2"/>
    <dgm:cxn modelId="{91757446-A1A9-B949-9EC2-5DE25233518A}" type="presOf" srcId="{3CB7B8D8-39EA-7F42-AE41-25F82A48EC00}" destId="{360DAA23-D71A-5B46-93A5-9FB69B3EEE0B}" srcOrd="1" destOrd="0" presId="urn:microsoft.com/office/officeart/2005/8/layout/hierarchy2"/>
    <dgm:cxn modelId="{A31BBD49-92BE-EA40-96DC-A9C871969E9F}" srcId="{B9E66D7C-3843-4F4E-B1DF-FDF6377394A3}" destId="{D4EF600A-F920-A84B-9030-2FCB18DE0A76}" srcOrd="3" destOrd="0" parTransId="{E7B8ED79-4AAC-D440-A1C3-8191BAAF473A}" sibTransId="{5A8B7D23-8FF2-384B-B888-9DA206852D50}"/>
    <dgm:cxn modelId="{B6131A4B-C165-D144-B8B8-EB7BA32F0293}" type="presOf" srcId="{8A5E143F-E38A-2744-8412-22F187E405A3}" destId="{795DF952-F728-0349-9680-90FADFE9E935}" srcOrd="0" destOrd="0" presId="urn:microsoft.com/office/officeart/2005/8/layout/hierarchy2"/>
    <dgm:cxn modelId="{95D8B64E-C0E1-EA40-9E08-4CE6C704C9C4}" type="presOf" srcId="{3B534C39-C5EE-DF46-B3CF-2C257AA32FC1}" destId="{A2F76767-806B-9A4B-88F6-591B5F67FEA8}" srcOrd="0" destOrd="0" presId="urn:microsoft.com/office/officeart/2005/8/layout/hierarchy2"/>
    <dgm:cxn modelId="{9C00FB4E-D437-6949-86A9-01112FC1B002}" type="presOf" srcId="{FA7CC153-D3F5-104B-9794-6C28F6B0A50D}" destId="{D1EDF018-EDEF-C247-B36B-BF417E368A51}" srcOrd="1" destOrd="0" presId="urn:microsoft.com/office/officeart/2005/8/layout/hierarchy2"/>
    <dgm:cxn modelId="{6337C853-DE72-1D4F-94DE-8CA5F44D9C0E}" srcId="{3B534C39-C5EE-DF46-B3CF-2C257AA32FC1}" destId="{BAAEB80B-F9CC-044C-BD5D-8E176F888F32}" srcOrd="0" destOrd="0" parTransId="{834A932D-98AE-0247-927A-EC92B2E38ED6}" sibTransId="{76139F2E-DFC9-E24E-B0F9-E766EC9A68CF}"/>
    <dgm:cxn modelId="{112CDB60-4D7E-624A-BE97-91D887A9E882}" type="presOf" srcId="{F703CE1A-D955-3442-88E8-3BCE4529D082}" destId="{0C62DBA9-AB92-BF41-B55B-FA6389C10E0D}" srcOrd="1" destOrd="0" presId="urn:microsoft.com/office/officeart/2005/8/layout/hierarchy2"/>
    <dgm:cxn modelId="{F8A85B64-68D2-3D4D-B167-DE3D8BBE5EFF}" type="presOf" srcId="{99866649-5537-714F-9FB1-38CF77B65FFA}" destId="{38F8B502-E784-3143-83B4-70DA89AEBB20}" srcOrd="0" destOrd="0" presId="urn:microsoft.com/office/officeart/2005/8/layout/hierarchy2"/>
    <dgm:cxn modelId="{9720F26F-F27D-AA46-8F0C-382D4239EECD}" type="presOf" srcId="{EAD9BC1A-AF20-C14A-A543-272C94FEDB98}" destId="{7F0BD689-A347-9642-965B-B357EA370DE1}" srcOrd="1" destOrd="0" presId="urn:microsoft.com/office/officeart/2005/8/layout/hierarchy2"/>
    <dgm:cxn modelId="{D557BC75-BBE8-B941-940B-AE53061684E7}" srcId="{B9E66D7C-3843-4F4E-B1DF-FDF6377394A3}" destId="{523651DB-D834-DC46-91C6-DF396590F790}" srcOrd="4" destOrd="0" parTransId="{FA7CC153-D3F5-104B-9794-6C28F6B0A50D}" sibTransId="{42B2F350-C2F7-ED4F-9F73-9F4D46D16E1E}"/>
    <dgm:cxn modelId="{2C1AE979-F6A6-B744-8BB9-19FB3A9C79C9}" type="presOf" srcId="{C3392D63-370E-9441-894D-5F95C0D9C370}" destId="{218704E7-6113-C24D-848A-D7E90CA82216}" srcOrd="0" destOrd="0" presId="urn:microsoft.com/office/officeart/2005/8/layout/hierarchy2"/>
    <dgm:cxn modelId="{C703537C-B0E1-A448-93C9-9B3A361F0735}" srcId="{BAAEB80B-F9CC-044C-BD5D-8E176F888F32}" destId="{B9E66D7C-3843-4F4E-B1DF-FDF6377394A3}" srcOrd="0" destOrd="0" parTransId="{EAD9BC1A-AF20-C14A-A543-272C94FEDB98}" sibTransId="{894019B6-BF9B-5942-9FEF-691C67D346AB}"/>
    <dgm:cxn modelId="{F18BFA82-20A8-4B4E-854A-C8D80CF92607}" type="presOf" srcId="{824476F9-66B1-4F41-9869-04822D09C5B5}" destId="{0FF7FDB5-1645-3D49-B7BD-27D9581D6DC4}" srcOrd="0" destOrd="0" presId="urn:microsoft.com/office/officeart/2005/8/layout/hierarchy2"/>
    <dgm:cxn modelId="{5F4B7D86-8EA1-5F43-8D5F-F299CDFC7D2D}" type="presOf" srcId="{523651DB-D834-DC46-91C6-DF396590F790}" destId="{516F175A-BDF4-2D4C-BC9C-7E50C606E74E}" srcOrd="0" destOrd="0" presId="urn:microsoft.com/office/officeart/2005/8/layout/hierarchy2"/>
    <dgm:cxn modelId="{5404D487-6049-9242-93E0-C1FB1A5C245D}" type="presOf" srcId="{DF2BAFC4-B143-2443-8038-907A5CA7A822}" destId="{971FF57E-40F5-8346-A812-6FD1A6E02D6E}" srcOrd="0" destOrd="0" presId="urn:microsoft.com/office/officeart/2005/8/layout/hierarchy2"/>
    <dgm:cxn modelId="{AE8D138D-509B-F545-894A-D1EA897921D3}" srcId="{B9E66D7C-3843-4F4E-B1DF-FDF6377394A3}" destId="{A6A20533-B40A-6E4A-8FF2-1580828C38A6}" srcOrd="0" destOrd="0" parTransId="{09821E8B-78CE-F44C-A9AE-0F63C75AD2F1}" sibTransId="{6728D4F3-A8EB-A942-9BA4-BAFDC15984B3}"/>
    <dgm:cxn modelId="{C1F17B93-72DD-5247-B216-B288A191B888}" srcId="{BD445435-057A-0D41-A861-C6A7981979F0}" destId="{64B97E2B-6A48-C448-81D8-85ED1A9B39AA}" srcOrd="0" destOrd="0" parTransId="{3CB7B8D8-39EA-7F42-AE41-25F82A48EC00}" sibTransId="{D4432E35-D429-CD4C-B7F7-958ADFBBCF1D}"/>
    <dgm:cxn modelId="{76120C94-49A4-E347-B23A-62FF77F50DAF}" type="presOf" srcId="{E5EE5569-BA7D-404A-82D2-7B9DE80FD1B4}" destId="{C842C7FD-735B-7747-A701-3DE7C3829BC9}" srcOrd="0" destOrd="0" presId="urn:microsoft.com/office/officeart/2005/8/layout/hierarchy2"/>
    <dgm:cxn modelId="{B0A30A9D-3046-5C49-8F0B-B15108815F29}" type="presOf" srcId="{D4EF600A-F920-A84B-9030-2FCB18DE0A76}" destId="{31D6DA56-70F6-6B43-90FD-6EE5FFD9508D}" srcOrd="0" destOrd="0" presId="urn:microsoft.com/office/officeart/2005/8/layout/hierarchy2"/>
    <dgm:cxn modelId="{49E73D9D-56B0-764E-881E-7CEFC83B8C05}" type="presOf" srcId="{782E64CA-C7EE-D94E-B958-01BD9C2406C8}" destId="{8A982673-E7F8-1F45-A433-0B1B1368701C}" srcOrd="1" destOrd="0" presId="urn:microsoft.com/office/officeart/2005/8/layout/hierarchy2"/>
    <dgm:cxn modelId="{360B6E9D-22EC-6A42-8DE8-4BAEDCD7C753}" type="presOf" srcId="{8651CBA0-4809-A04C-81A5-0EF7CA75E588}" destId="{F583A217-4B4C-024C-A2B2-15711148B2A5}" srcOrd="1" destOrd="0" presId="urn:microsoft.com/office/officeart/2005/8/layout/hierarchy2"/>
    <dgm:cxn modelId="{EF3D119E-FA4A-0E48-804C-440C7CB8A3D3}" type="presOf" srcId="{C3392D63-370E-9441-894D-5F95C0D9C370}" destId="{77BC21D5-CB68-9242-9DA6-B1B4BC28469F}" srcOrd="1" destOrd="0" presId="urn:microsoft.com/office/officeart/2005/8/layout/hierarchy2"/>
    <dgm:cxn modelId="{FC4712AA-0E61-A64A-89EC-EBE72F2265AF}" type="presOf" srcId="{E7B8ED79-4AAC-D440-A1C3-8191BAAF473A}" destId="{D209F4F5-5C06-7447-8057-7BDC43DA3C08}" srcOrd="0" destOrd="0" presId="urn:microsoft.com/office/officeart/2005/8/layout/hierarchy2"/>
    <dgm:cxn modelId="{C07AF2AC-FCF3-5747-A98B-19634EB0F056}" type="presOf" srcId="{3CB7B8D8-39EA-7F42-AE41-25F82A48EC00}" destId="{33A73A1D-CCCD-1F49-A2CE-D29F2EB3862D}" srcOrd="0" destOrd="0" presId="urn:microsoft.com/office/officeart/2005/8/layout/hierarchy2"/>
    <dgm:cxn modelId="{BD7432AF-50C2-3F45-AEB3-A86E88875AE5}" type="presOf" srcId="{E5EE5569-BA7D-404A-82D2-7B9DE80FD1B4}" destId="{D1783109-C348-2844-AB26-6920A982A7D0}" srcOrd="1" destOrd="0" presId="urn:microsoft.com/office/officeart/2005/8/layout/hierarchy2"/>
    <dgm:cxn modelId="{94C1D5B1-B16B-C943-A3C8-9D67B10C548D}" srcId="{78FBEBBD-CE5E-524F-8DE0-305F7284D589}" destId="{91A86755-7C34-FF42-A1FF-BC38AFEB7545}" srcOrd="2" destOrd="0" parTransId="{DF2BAFC4-B143-2443-8038-907A5CA7A822}" sibTransId="{11ACF6F7-A7B7-124F-AE6C-415BDF699C1E}"/>
    <dgm:cxn modelId="{56BEF8B2-BF56-6C4D-A4D8-F7F0B45DA701}" srcId="{78FBEBBD-CE5E-524F-8DE0-305F7284D589}" destId="{9201EEA7-F2D1-0749-8E18-69F2B844E94B}" srcOrd="1" destOrd="0" parTransId="{C3392D63-370E-9441-894D-5F95C0D9C370}" sibTransId="{4D734668-0B48-0940-B551-7C3AE704CB26}"/>
    <dgm:cxn modelId="{2E95BAC7-A084-DE40-A766-6BDCA1153DB1}" type="presOf" srcId="{8651CBA0-4809-A04C-81A5-0EF7CA75E588}" destId="{9A6F26FC-AF23-2A49-B421-7756ACB62F86}" srcOrd="0" destOrd="0" presId="urn:microsoft.com/office/officeart/2005/8/layout/hierarchy2"/>
    <dgm:cxn modelId="{067842CE-5A91-1147-AC9F-B5BB61D37875}" type="presOf" srcId="{E7B8ED79-4AAC-D440-A1C3-8191BAAF473A}" destId="{3FFFBD6D-4558-2C46-9D36-57988AF348B3}" srcOrd="1" destOrd="0" presId="urn:microsoft.com/office/officeart/2005/8/layout/hierarchy2"/>
    <dgm:cxn modelId="{5D5660D4-97AD-F640-A130-81966ABC27F5}" type="presOf" srcId="{78FBEBBD-CE5E-524F-8DE0-305F7284D589}" destId="{0A08B5D3-3678-0F45-A9B2-DC3AE91144DF}" srcOrd="0" destOrd="0" presId="urn:microsoft.com/office/officeart/2005/8/layout/hierarchy2"/>
    <dgm:cxn modelId="{3F0CF2D5-FBFA-AA4B-9676-A8428F307496}" type="presOf" srcId="{FA7CC153-D3F5-104B-9794-6C28F6B0A50D}" destId="{745FA087-0007-A24B-A586-2803C3F956D6}" srcOrd="0" destOrd="0" presId="urn:microsoft.com/office/officeart/2005/8/layout/hierarchy2"/>
    <dgm:cxn modelId="{3FE88CDA-12AE-2341-B8FC-6E73493781D7}" type="presOf" srcId="{91A86755-7C34-FF42-A1FF-BC38AFEB7545}" destId="{ECA5A12E-EF4D-3D46-902E-97C8846DD6DF}" srcOrd="0" destOrd="0" presId="urn:microsoft.com/office/officeart/2005/8/layout/hierarchy2"/>
    <dgm:cxn modelId="{2A74B9DC-EEB3-414F-8EAA-D150993715CA}" type="presOf" srcId="{DF2BAFC4-B143-2443-8038-907A5CA7A822}" destId="{EDF8F260-7966-7243-ABB1-6A6EEB9EE05C}" srcOrd="1" destOrd="0" presId="urn:microsoft.com/office/officeart/2005/8/layout/hierarchy2"/>
    <dgm:cxn modelId="{107ECFE6-1D79-B941-8BBB-C2A3E36AEF7A}" type="presOf" srcId="{09821E8B-78CE-F44C-A9AE-0F63C75AD2F1}" destId="{B4C49FD0-CBD8-F749-B147-765233ACFE05}" srcOrd="1" destOrd="0" presId="urn:microsoft.com/office/officeart/2005/8/layout/hierarchy2"/>
    <dgm:cxn modelId="{14D654E7-3577-8A48-82C4-CBEA8615D606}" srcId="{78FBEBBD-CE5E-524F-8DE0-305F7284D589}" destId="{99866649-5537-714F-9FB1-38CF77B65FFA}" srcOrd="3" destOrd="0" parTransId="{8651CBA0-4809-A04C-81A5-0EF7CA75E588}" sibTransId="{F70EA80D-DBBC-5D42-B10D-6985139E9F35}"/>
    <dgm:cxn modelId="{A5185EEC-66FC-8A43-8944-F21ABD33F9E3}" type="presOf" srcId="{824476F9-66B1-4F41-9869-04822D09C5B5}" destId="{77B5791A-CED7-EC4C-885C-4A15DB6107A9}" srcOrd="1" destOrd="0" presId="urn:microsoft.com/office/officeart/2005/8/layout/hierarchy2"/>
    <dgm:cxn modelId="{0B0166EE-7D75-B84E-8AF7-6B1B67BA517E}" type="presOf" srcId="{EAD9BC1A-AF20-C14A-A543-272C94FEDB98}" destId="{0361AAC6-6D8F-1A44-8792-251EDA530C4D}" srcOrd="0" destOrd="0" presId="urn:microsoft.com/office/officeart/2005/8/layout/hierarchy2"/>
    <dgm:cxn modelId="{82A937F1-3206-2B49-889D-C364E37AE1DB}" type="presOf" srcId="{F703CE1A-D955-3442-88E8-3BCE4529D082}" destId="{80D479AD-570F-414E-AA6B-A95CF92E69CD}" srcOrd="0" destOrd="0" presId="urn:microsoft.com/office/officeart/2005/8/layout/hierarchy2"/>
    <dgm:cxn modelId="{3E4184F2-C50E-E54B-A741-7BD064C3FAED}" type="presOf" srcId="{C699EF52-D42D-B24C-99E6-8BF33AD8FA0F}" destId="{BF2EA581-EAEE-784C-9DBB-0C42152D7E8E}" srcOrd="0" destOrd="0" presId="urn:microsoft.com/office/officeart/2005/8/layout/hierarchy2"/>
    <dgm:cxn modelId="{17AA6B0D-DFD7-E142-A6D7-87D82E1FBB82}" type="presParOf" srcId="{A2F76767-806B-9A4B-88F6-591B5F67FEA8}" destId="{FF1DE49B-9B85-DD43-B6F5-7C985E3EAAF4}" srcOrd="0" destOrd="0" presId="urn:microsoft.com/office/officeart/2005/8/layout/hierarchy2"/>
    <dgm:cxn modelId="{2AD0BC5F-0A4E-084C-BDA0-108E15428084}" type="presParOf" srcId="{FF1DE49B-9B85-DD43-B6F5-7C985E3EAAF4}" destId="{BA9A9112-937F-D74B-9C76-0E49895037E8}" srcOrd="0" destOrd="0" presId="urn:microsoft.com/office/officeart/2005/8/layout/hierarchy2"/>
    <dgm:cxn modelId="{C52D5570-7B21-AF45-A57B-C622F6B8C7A0}" type="presParOf" srcId="{FF1DE49B-9B85-DD43-B6F5-7C985E3EAAF4}" destId="{603C9B0A-FA3A-C541-9AB1-38C821CD9DAE}" srcOrd="1" destOrd="0" presId="urn:microsoft.com/office/officeart/2005/8/layout/hierarchy2"/>
    <dgm:cxn modelId="{F117CDF7-653A-684A-9A54-C7BE7896C2D1}" type="presParOf" srcId="{603C9B0A-FA3A-C541-9AB1-38C821CD9DAE}" destId="{0361AAC6-6D8F-1A44-8792-251EDA530C4D}" srcOrd="0" destOrd="0" presId="urn:microsoft.com/office/officeart/2005/8/layout/hierarchy2"/>
    <dgm:cxn modelId="{851D6DC6-A3A9-DA41-8F78-E854E6B02F5B}" type="presParOf" srcId="{0361AAC6-6D8F-1A44-8792-251EDA530C4D}" destId="{7F0BD689-A347-9642-965B-B357EA370DE1}" srcOrd="0" destOrd="0" presId="urn:microsoft.com/office/officeart/2005/8/layout/hierarchy2"/>
    <dgm:cxn modelId="{568D9470-5814-0F4C-9150-2AA4AAA22F26}" type="presParOf" srcId="{603C9B0A-FA3A-C541-9AB1-38C821CD9DAE}" destId="{71C39DF9-2956-7B44-932D-7720995DF7BB}" srcOrd="1" destOrd="0" presId="urn:microsoft.com/office/officeart/2005/8/layout/hierarchy2"/>
    <dgm:cxn modelId="{05A0F9F3-8E4B-C148-B1E6-0F25005BA725}" type="presParOf" srcId="{71C39DF9-2956-7B44-932D-7720995DF7BB}" destId="{AC84B919-8136-D44F-9F2A-4F7F51BF46F4}" srcOrd="0" destOrd="0" presId="urn:microsoft.com/office/officeart/2005/8/layout/hierarchy2"/>
    <dgm:cxn modelId="{091B6B8E-ECA3-064A-ABDC-E6C62497646E}" type="presParOf" srcId="{71C39DF9-2956-7B44-932D-7720995DF7BB}" destId="{DF38236C-3E9D-4947-A0C1-8078DB48603F}" srcOrd="1" destOrd="0" presId="urn:microsoft.com/office/officeart/2005/8/layout/hierarchy2"/>
    <dgm:cxn modelId="{2209081E-3DBD-A448-99EC-2B09DA9CA33C}" type="presParOf" srcId="{DF38236C-3E9D-4947-A0C1-8078DB48603F}" destId="{B022C297-0E10-3246-AC99-E75178C3D278}" srcOrd="0" destOrd="0" presId="urn:microsoft.com/office/officeart/2005/8/layout/hierarchy2"/>
    <dgm:cxn modelId="{43A34FEF-263E-884A-AC2A-0ABDB342FCCC}" type="presParOf" srcId="{B022C297-0E10-3246-AC99-E75178C3D278}" destId="{B4C49FD0-CBD8-F749-B147-765233ACFE05}" srcOrd="0" destOrd="0" presId="urn:microsoft.com/office/officeart/2005/8/layout/hierarchy2"/>
    <dgm:cxn modelId="{069FC475-3103-A44A-98F9-21D7B2BBB0A2}" type="presParOf" srcId="{DF38236C-3E9D-4947-A0C1-8078DB48603F}" destId="{F50E12E4-F3AD-5D42-85B7-1439F3A19A8E}" srcOrd="1" destOrd="0" presId="urn:microsoft.com/office/officeart/2005/8/layout/hierarchy2"/>
    <dgm:cxn modelId="{70E52926-A74E-0E4B-A630-EAE43C0F6BF8}" type="presParOf" srcId="{F50E12E4-F3AD-5D42-85B7-1439F3A19A8E}" destId="{B86EB0A4-418D-4641-BFF9-87316D98B31B}" srcOrd="0" destOrd="0" presId="urn:microsoft.com/office/officeart/2005/8/layout/hierarchy2"/>
    <dgm:cxn modelId="{A1326976-C583-684A-AE87-FB6DCF019A65}" type="presParOf" srcId="{F50E12E4-F3AD-5D42-85B7-1439F3A19A8E}" destId="{C1FAC183-2B40-5B42-AEC6-01F946FD8493}" srcOrd="1" destOrd="0" presId="urn:microsoft.com/office/officeart/2005/8/layout/hierarchy2"/>
    <dgm:cxn modelId="{0ED895F5-BC50-E04C-9C39-D9DE33DF8E94}" type="presParOf" srcId="{DF38236C-3E9D-4947-A0C1-8078DB48603F}" destId="{80D479AD-570F-414E-AA6B-A95CF92E69CD}" srcOrd="2" destOrd="0" presId="urn:microsoft.com/office/officeart/2005/8/layout/hierarchy2"/>
    <dgm:cxn modelId="{F007AB75-AFAE-C841-8778-410189CABE7F}" type="presParOf" srcId="{80D479AD-570F-414E-AA6B-A95CF92E69CD}" destId="{0C62DBA9-AB92-BF41-B55B-FA6389C10E0D}" srcOrd="0" destOrd="0" presId="urn:microsoft.com/office/officeart/2005/8/layout/hierarchy2"/>
    <dgm:cxn modelId="{72F8ECBE-6E10-734C-9094-54DB9B349A77}" type="presParOf" srcId="{DF38236C-3E9D-4947-A0C1-8078DB48603F}" destId="{131BBD1E-0491-8241-B2B2-89BBC305958C}" srcOrd="3" destOrd="0" presId="urn:microsoft.com/office/officeart/2005/8/layout/hierarchy2"/>
    <dgm:cxn modelId="{853DBBE7-15BE-F84A-9285-7EAE8784E362}" type="presParOf" srcId="{131BBD1E-0491-8241-B2B2-89BBC305958C}" destId="{AEE0B158-98C3-ED47-AA58-507BEA93A733}" srcOrd="0" destOrd="0" presId="urn:microsoft.com/office/officeart/2005/8/layout/hierarchy2"/>
    <dgm:cxn modelId="{CF2F567A-C550-0947-AAB3-806528816623}" type="presParOf" srcId="{131BBD1E-0491-8241-B2B2-89BBC305958C}" destId="{4A6222CB-AF6C-EE4F-B169-49FBFEC6846C}" srcOrd="1" destOrd="0" presId="urn:microsoft.com/office/officeart/2005/8/layout/hierarchy2"/>
    <dgm:cxn modelId="{E4C038EF-4253-224B-8EBF-CEDBCE9189E5}" type="presParOf" srcId="{DF38236C-3E9D-4947-A0C1-8078DB48603F}" destId="{5EC59DD4-C28D-4748-92C3-03EA6BD5FBC5}" srcOrd="4" destOrd="0" presId="urn:microsoft.com/office/officeart/2005/8/layout/hierarchy2"/>
    <dgm:cxn modelId="{BE9A3EEC-B713-2142-8B7F-DE5621AFF5F3}" type="presParOf" srcId="{5EC59DD4-C28D-4748-92C3-03EA6BD5FBC5}" destId="{29890FFA-9E64-534F-9241-8E852CB25461}" srcOrd="0" destOrd="0" presId="urn:microsoft.com/office/officeart/2005/8/layout/hierarchy2"/>
    <dgm:cxn modelId="{52133075-58C1-B542-9528-DCE272459739}" type="presParOf" srcId="{DF38236C-3E9D-4947-A0C1-8078DB48603F}" destId="{130E74D9-F832-714A-8C5D-72C6FAC21026}" srcOrd="5" destOrd="0" presId="urn:microsoft.com/office/officeart/2005/8/layout/hierarchy2"/>
    <dgm:cxn modelId="{7853F106-E6C2-604F-97C8-47F02EE1B4C8}" type="presParOf" srcId="{130E74D9-F832-714A-8C5D-72C6FAC21026}" destId="{795DF952-F728-0349-9680-90FADFE9E935}" srcOrd="0" destOrd="0" presId="urn:microsoft.com/office/officeart/2005/8/layout/hierarchy2"/>
    <dgm:cxn modelId="{B34FA8DC-2223-4E45-98CC-C0F1D8E35D37}" type="presParOf" srcId="{130E74D9-F832-714A-8C5D-72C6FAC21026}" destId="{CAF2D659-3DC7-6440-A629-BA5AD2A1E79A}" srcOrd="1" destOrd="0" presId="urn:microsoft.com/office/officeart/2005/8/layout/hierarchy2"/>
    <dgm:cxn modelId="{87A04083-E335-6545-92FB-C8094AEAD288}" type="presParOf" srcId="{DF38236C-3E9D-4947-A0C1-8078DB48603F}" destId="{D209F4F5-5C06-7447-8057-7BDC43DA3C08}" srcOrd="6" destOrd="0" presId="urn:microsoft.com/office/officeart/2005/8/layout/hierarchy2"/>
    <dgm:cxn modelId="{2A65E3DC-A963-2C47-938C-2B38E649CBF5}" type="presParOf" srcId="{D209F4F5-5C06-7447-8057-7BDC43DA3C08}" destId="{3FFFBD6D-4558-2C46-9D36-57988AF348B3}" srcOrd="0" destOrd="0" presId="urn:microsoft.com/office/officeart/2005/8/layout/hierarchy2"/>
    <dgm:cxn modelId="{EB402180-9041-8949-9B47-7EAABBC1432A}" type="presParOf" srcId="{DF38236C-3E9D-4947-A0C1-8078DB48603F}" destId="{A9AF302A-E563-F144-968D-76ED3296EE9A}" srcOrd="7" destOrd="0" presId="urn:microsoft.com/office/officeart/2005/8/layout/hierarchy2"/>
    <dgm:cxn modelId="{70DAAC2E-E2EC-0D4F-A5C1-9DAC7E18A432}" type="presParOf" srcId="{A9AF302A-E563-F144-968D-76ED3296EE9A}" destId="{31D6DA56-70F6-6B43-90FD-6EE5FFD9508D}" srcOrd="0" destOrd="0" presId="urn:microsoft.com/office/officeart/2005/8/layout/hierarchy2"/>
    <dgm:cxn modelId="{CC9FB7CC-A097-D541-8059-14911F1CDDBD}" type="presParOf" srcId="{A9AF302A-E563-F144-968D-76ED3296EE9A}" destId="{122198A1-8F85-054B-860B-9E9C406D74E3}" srcOrd="1" destOrd="0" presId="urn:microsoft.com/office/officeart/2005/8/layout/hierarchy2"/>
    <dgm:cxn modelId="{05915FF2-2FF8-F845-8C29-C10024F56A04}" type="presParOf" srcId="{DF38236C-3E9D-4947-A0C1-8078DB48603F}" destId="{745FA087-0007-A24B-A586-2803C3F956D6}" srcOrd="8" destOrd="0" presId="urn:microsoft.com/office/officeart/2005/8/layout/hierarchy2"/>
    <dgm:cxn modelId="{1F91F568-76E1-7E44-ABC1-936447E47D05}" type="presParOf" srcId="{745FA087-0007-A24B-A586-2803C3F956D6}" destId="{D1EDF018-EDEF-C247-B36B-BF417E368A51}" srcOrd="0" destOrd="0" presId="urn:microsoft.com/office/officeart/2005/8/layout/hierarchy2"/>
    <dgm:cxn modelId="{5C7A7289-A815-4F4D-9683-E8B26F1D4453}" type="presParOf" srcId="{DF38236C-3E9D-4947-A0C1-8078DB48603F}" destId="{2BDAF53F-8769-E449-BE4B-AB64A6F1AC55}" srcOrd="9" destOrd="0" presId="urn:microsoft.com/office/officeart/2005/8/layout/hierarchy2"/>
    <dgm:cxn modelId="{F4496061-CC9A-DE45-A52E-8940C10B0296}" type="presParOf" srcId="{2BDAF53F-8769-E449-BE4B-AB64A6F1AC55}" destId="{516F175A-BDF4-2D4C-BC9C-7E50C606E74E}" srcOrd="0" destOrd="0" presId="urn:microsoft.com/office/officeart/2005/8/layout/hierarchy2"/>
    <dgm:cxn modelId="{1B76FC4B-8673-1847-9933-16D499861043}" type="presParOf" srcId="{2BDAF53F-8769-E449-BE4B-AB64A6F1AC55}" destId="{EB68A819-5552-B14C-82B4-DFAF7F335B4D}" srcOrd="1" destOrd="0" presId="urn:microsoft.com/office/officeart/2005/8/layout/hierarchy2"/>
    <dgm:cxn modelId="{4CDA2023-13DA-044D-8036-714A4617E6FF}" type="presParOf" srcId="{603C9B0A-FA3A-C541-9AB1-38C821CD9DAE}" destId="{0FF7FDB5-1645-3D49-B7BD-27D9581D6DC4}" srcOrd="2" destOrd="0" presId="urn:microsoft.com/office/officeart/2005/8/layout/hierarchy2"/>
    <dgm:cxn modelId="{C02539E1-5395-4346-9E32-551A17B46ACA}" type="presParOf" srcId="{0FF7FDB5-1645-3D49-B7BD-27D9581D6DC4}" destId="{77B5791A-CED7-EC4C-885C-4A15DB6107A9}" srcOrd="0" destOrd="0" presId="urn:microsoft.com/office/officeart/2005/8/layout/hierarchy2"/>
    <dgm:cxn modelId="{39B003D3-B44A-5F49-8445-8C66A220B901}" type="presParOf" srcId="{603C9B0A-FA3A-C541-9AB1-38C821CD9DAE}" destId="{D032DEEF-70E2-A047-A65E-5FEF517A5714}" srcOrd="3" destOrd="0" presId="urn:microsoft.com/office/officeart/2005/8/layout/hierarchy2"/>
    <dgm:cxn modelId="{D3FF300D-E56F-6F48-945E-A2FD3C516339}" type="presParOf" srcId="{D032DEEF-70E2-A047-A65E-5FEF517A5714}" destId="{99F51827-E17B-5B43-B56B-B791601F09A1}" srcOrd="0" destOrd="0" presId="urn:microsoft.com/office/officeart/2005/8/layout/hierarchy2"/>
    <dgm:cxn modelId="{CED7A0D0-FCA3-AB45-A664-97358074884F}" type="presParOf" srcId="{D032DEEF-70E2-A047-A65E-5FEF517A5714}" destId="{0B01E06A-8B8A-6B4C-8712-C95D924B1FF2}" srcOrd="1" destOrd="0" presId="urn:microsoft.com/office/officeart/2005/8/layout/hierarchy2"/>
    <dgm:cxn modelId="{4C89AA90-DB6E-A64D-AF6D-5ECE6A42AC8F}" type="presParOf" srcId="{0B01E06A-8B8A-6B4C-8712-C95D924B1FF2}" destId="{33A73A1D-CCCD-1F49-A2CE-D29F2EB3862D}" srcOrd="0" destOrd="0" presId="urn:microsoft.com/office/officeart/2005/8/layout/hierarchy2"/>
    <dgm:cxn modelId="{C625C0B1-E561-8A48-8BB2-A97E168B3AF9}" type="presParOf" srcId="{33A73A1D-CCCD-1F49-A2CE-D29F2EB3862D}" destId="{360DAA23-D71A-5B46-93A5-9FB69B3EEE0B}" srcOrd="0" destOrd="0" presId="urn:microsoft.com/office/officeart/2005/8/layout/hierarchy2"/>
    <dgm:cxn modelId="{AD926126-4FF2-5A4F-951F-8ED11C415E81}" type="presParOf" srcId="{0B01E06A-8B8A-6B4C-8712-C95D924B1FF2}" destId="{2F2543E7-6D7A-F24F-A86B-3433CDED2A1B}" srcOrd="1" destOrd="0" presId="urn:microsoft.com/office/officeart/2005/8/layout/hierarchy2"/>
    <dgm:cxn modelId="{411BCB59-F4B0-3142-8CFC-BA85CCE64DA4}" type="presParOf" srcId="{2F2543E7-6D7A-F24F-A86B-3433CDED2A1B}" destId="{2BF0E215-FEDF-8548-BBCF-161A4035C44D}" srcOrd="0" destOrd="0" presId="urn:microsoft.com/office/officeart/2005/8/layout/hierarchy2"/>
    <dgm:cxn modelId="{A949AF77-F615-B345-BEC4-2751BE5925B1}" type="presParOf" srcId="{2F2543E7-6D7A-F24F-A86B-3433CDED2A1B}" destId="{BC48BC6A-04A3-8D48-B2A4-CD526628C60D}" srcOrd="1" destOrd="0" presId="urn:microsoft.com/office/officeart/2005/8/layout/hierarchy2"/>
    <dgm:cxn modelId="{722FE20D-1188-324D-A971-B87C178CD00F}" type="presParOf" srcId="{0B01E06A-8B8A-6B4C-8712-C95D924B1FF2}" destId="{67F1343C-CC09-8444-B94C-09C53D8C85F4}" srcOrd="2" destOrd="0" presId="urn:microsoft.com/office/officeart/2005/8/layout/hierarchy2"/>
    <dgm:cxn modelId="{76770DD9-068A-2B4C-8D5E-697A43D906AF}" type="presParOf" srcId="{67F1343C-CC09-8444-B94C-09C53D8C85F4}" destId="{8A982673-E7F8-1F45-A433-0B1B1368701C}" srcOrd="0" destOrd="0" presId="urn:microsoft.com/office/officeart/2005/8/layout/hierarchy2"/>
    <dgm:cxn modelId="{151778A9-6AEB-2C48-8373-D7828C7B540E}" type="presParOf" srcId="{0B01E06A-8B8A-6B4C-8712-C95D924B1FF2}" destId="{A7E72A7E-571F-FF42-BB44-3B3496EF3AAF}" srcOrd="3" destOrd="0" presId="urn:microsoft.com/office/officeart/2005/8/layout/hierarchy2"/>
    <dgm:cxn modelId="{AB8F73D3-A721-1B47-B1FA-3A91E10E2444}" type="presParOf" srcId="{A7E72A7E-571F-FF42-BB44-3B3496EF3AAF}" destId="{BF2EA581-EAEE-784C-9DBB-0C42152D7E8E}" srcOrd="0" destOrd="0" presId="urn:microsoft.com/office/officeart/2005/8/layout/hierarchy2"/>
    <dgm:cxn modelId="{DA6F3DC8-039D-7848-B5CC-4A161CDA03C9}" type="presParOf" srcId="{A7E72A7E-571F-FF42-BB44-3B3496EF3AAF}" destId="{9AE80603-F8D9-6249-B648-57A77AC78F5C}" srcOrd="1" destOrd="0" presId="urn:microsoft.com/office/officeart/2005/8/layout/hierarchy2"/>
    <dgm:cxn modelId="{476070B7-0177-2346-868E-023A1BAE6C4E}" type="presParOf" srcId="{603C9B0A-FA3A-C541-9AB1-38C821CD9DAE}" destId="{B14CCBF0-E4C3-4949-9BE9-A322E9A70A01}" srcOrd="4" destOrd="0" presId="urn:microsoft.com/office/officeart/2005/8/layout/hierarchy2"/>
    <dgm:cxn modelId="{0DC8522A-C187-1344-8AE5-E42D9DEF49CD}" type="presParOf" srcId="{B14CCBF0-E4C3-4949-9BE9-A322E9A70A01}" destId="{65F50467-2CC1-4149-8601-47D5A4FAFE58}" srcOrd="0" destOrd="0" presId="urn:microsoft.com/office/officeart/2005/8/layout/hierarchy2"/>
    <dgm:cxn modelId="{F38D3E77-ABD9-ED49-A6E5-45CDBEC8A5E9}" type="presParOf" srcId="{603C9B0A-FA3A-C541-9AB1-38C821CD9DAE}" destId="{3634F3C3-421F-BC4F-9190-1F364D00E281}" srcOrd="5" destOrd="0" presId="urn:microsoft.com/office/officeart/2005/8/layout/hierarchy2"/>
    <dgm:cxn modelId="{1F2D593D-03F6-064A-8876-1B76BD5908CA}" type="presParOf" srcId="{3634F3C3-421F-BC4F-9190-1F364D00E281}" destId="{0A08B5D3-3678-0F45-A9B2-DC3AE91144DF}" srcOrd="0" destOrd="0" presId="urn:microsoft.com/office/officeart/2005/8/layout/hierarchy2"/>
    <dgm:cxn modelId="{7E20E51F-955A-C84D-AC86-BF42FE360C46}" type="presParOf" srcId="{3634F3C3-421F-BC4F-9190-1F364D00E281}" destId="{22E58E40-C782-294B-BDCF-977A3E779FFB}" srcOrd="1" destOrd="0" presId="urn:microsoft.com/office/officeart/2005/8/layout/hierarchy2"/>
    <dgm:cxn modelId="{4CD8C88D-67FE-BC48-8E6E-364E1B88CC95}" type="presParOf" srcId="{22E58E40-C782-294B-BDCF-977A3E779FFB}" destId="{C842C7FD-735B-7747-A701-3DE7C3829BC9}" srcOrd="0" destOrd="0" presId="urn:microsoft.com/office/officeart/2005/8/layout/hierarchy2"/>
    <dgm:cxn modelId="{FA3E3C42-8A74-3C40-B4CB-E453FF7FA5E9}" type="presParOf" srcId="{C842C7FD-735B-7747-A701-3DE7C3829BC9}" destId="{D1783109-C348-2844-AB26-6920A982A7D0}" srcOrd="0" destOrd="0" presId="urn:microsoft.com/office/officeart/2005/8/layout/hierarchy2"/>
    <dgm:cxn modelId="{DCD3B23F-B93C-404C-9FE1-D6E18E4D2B03}" type="presParOf" srcId="{22E58E40-C782-294B-BDCF-977A3E779FFB}" destId="{2CD81FA2-8782-8946-BCFE-04C74A80F87D}" srcOrd="1" destOrd="0" presId="urn:microsoft.com/office/officeart/2005/8/layout/hierarchy2"/>
    <dgm:cxn modelId="{62B7FB24-EBB7-344F-89DE-97A25E39704F}" type="presParOf" srcId="{2CD81FA2-8782-8946-BCFE-04C74A80F87D}" destId="{E6C5B404-ADF8-7F49-9146-54F8CB7C4B6B}" srcOrd="0" destOrd="0" presId="urn:microsoft.com/office/officeart/2005/8/layout/hierarchy2"/>
    <dgm:cxn modelId="{EF05110F-1B80-E14A-B0E7-C62E8057CF67}" type="presParOf" srcId="{2CD81FA2-8782-8946-BCFE-04C74A80F87D}" destId="{2CC67222-7E1A-CC4F-9059-D7B859B77C63}" srcOrd="1" destOrd="0" presId="urn:microsoft.com/office/officeart/2005/8/layout/hierarchy2"/>
    <dgm:cxn modelId="{D39004BD-C38D-B344-A79D-82DDE8BA005A}" type="presParOf" srcId="{22E58E40-C782-294B-BDCF-977A3E779FFB}" destId="{218704E7-6113-C24D-848A-D7E90CA82216}" srcOrd="2" destOrd="0" presId="urn:microsoft.com/office/officeart/2005/8/layout/hierarchy2"/>
    <dgm:cxn modelId="{552DD64F-F15F-F040-B23E-C4D1D505C72B}" type="presParOf" srcId="{218704E7-6113-C24D-848A-D7E90CA82216}" destId="{77BC21D5-CB68-9242-9DA6-B1B4BC28469F}" srcOrd="0" destOrd="0" presId="urn:microsoft.com/office/officeart/2005/8/layout/hierarchy2"/>
    <dgm:cxn modelId="{E16B5D14-0C99-4946-836A-5F723048FA10}" type="presParOf" srcId="{22E58E40-C782-294B-BDCF-977A3E779FFB}" destId="{69C828DD-39E1-444E-B25E-E184E8E080C4}" srcOrd="3" destOrd="0" presId="urn:microsoft.com/office/officeart/2005/8/layout/hierarchy2"/>
    <dgm:cxn modelId="{DBE0C1A3-29E9-6047-92A6-057CA2C95329}" type="presParOf" srcId="{69C828DD-39E1-444E-B25E-E184E8E080C4}" destId="{740BD807-F649-854B-B775-407E92D16FC5}" srcOrd="0" destOrd="0" presId="urn:microsoft.com/office/officeart/2005/8/layout/hierarchy2"/>
    <dgm:cxn modelId="{E35ED6C3-EA68-2C4B-B6D7-E9066B2757B7}" type="presParOf" srcId="{69C828DD-39E1-444E-B25E-E184E8E080C4}" destId="{70174D93-7DF0-A646-BCA2-E623B6C4D893}" srcOrd="1" destOrd="0" presId="urn:microsoft.com/office/officeart/2005/8/layout/hierarchy2"/>
    <dgm:cxn modelId="{587E8750-52D9-524A-9BBC-94A4FDFBE420}" type="presParOf" srcId="{22E58E40-C782-294B-BDCF-977A3E779FFB}" destId="{971FF57E-40F5-8346-A812-6FD1A6E02D6E}" srcOrd="4" destOrd="0" presId="urn:microsoft.com/office/officeart/2005/8/layout/hierarchy2"/>
    <dgm:cxn modelId="{936D3E84-B074-7B4D-B5DD-8DE836F35300}" type="presParOf" srcId="{971FF57E-40F5-8346-A812-6FD1A6E02D6E}" destId="{EDF8F260-7966-7243-ABB1-6A6EEB9EE05C}" srcOrd="0" destOrd="0" presId="urn:microsoft.com/office/officeart/2005/8/layout/hierarchy2"/>
    <dgm:cxn modelId="{3E947A80-0546-204C-AC4E-D55DB50DBCD9}" type="presParOf" srcId="{22E58E40-C782-294B-BDCF-977A3E779FFB}" destId="{05F64422-F059-8545-8684-F042BA462066}" srcOrd="5" destOrd="0" presId="urn:microsoft.com/office/officeart/2005/8/layout/hierarchy2"/>
    <dgm:cxn modelId="{3931540D-7313-CE42-97FF-B0BEF731D00B}" type="presParOf" srcId="{05F64422-F059-8545-8684-F042BA462066}" destId="{ECA5A12E-EF4D-3D46-902E-97C8846DD6DF}" srcOrd="0" destOrd="0" presId="urn:microsoft.com/office/officeart/2005/8/layout/hierarchy2"/>
    <dgm:cxn modelId="{4A79E356-0224-2F4F-8B25-E9D1944BD552}" type="presParOf" srcId="{05F64422-F059-8545-8684-F042BA462066}" destId="{38475357-D709-DF4B-93EF-8201CA3961E2}" srcOrd="1" destOrd="0" presId="urn:microsoft.com/office/officeart/2005/8/layout/hierarchy2"/>
    <dgm:cxn modelId="{CE09A1F3-24F7-D44B-B8F1-E11E1E2125D2}" type="presParOf" srcId="{22E58E40-C782-294B-BDCF-977A3E779FFB}" destId="{9A6F26FC-AF23-2A49-B421-7756ACB62F86}" srcOrd="6" destOrd="0" presId="urn:microsoft.com/office/officeart/2005/8/layout/hierarchy2"/>
    <dgm:cxn modelId="{9876FCB3-7860-BC44-9439-E39DC68D202E}" type="presParOf" srcId="{9A6F26FC-AF23-2A49-B421-7756ACB62F86}" destId="{F583A217-4B4C-024C-A2B2-15711148B2A5}" srcOrd="0" destOrd="0" presId="urn:microsoft.com/office/officeart/2005/8/layout/hierarchy2"/>
    <dgm:cxn modelId="{347D221A-A3D4-094F-8247-2FD6E0A18C25}" type="presParOf" srcId="{22E58E40-C782-294B-BDCF-977A3E779FFB}" destId="{11B6B136-F503-734A-B06F-497C3287FF3B}" srcOrd="7" destOrd="0" presId="urn:microsoft.com/office/officeart/2005/8/layout/hierarchy2"/>
    <dgm:cxn modelId="{712337A4-B743-7046-BDE3-9748E9295187}" type="presParOf" srcId="{11B6B136-F503-734A-B06F-497C3287FF3B}" destId="{38F8B502-E784-3143-83B4-70DA89AEBB20}" srcOrd="0" destOrd="0" presId="urn:microsoft.com/office/officeart/2005/8/layout/hierarchy2"/>
    <dgm:cxn modelId="{F20CA795-48D8-6547-BB4A-CE0E4EE83E9D}" type="presParOf" srcId="{11B6B136-F503-734A-B06F-497C3287FF3B}" destId="{5BAAC10F-1E44-5742-A3FA-04C3A49045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A9112-937F-D74B-9C76-0E49895037E8}">
      <dsp:nvSpPr>
        <dsp:cNvPr id="0" name=""/>
        <dsp:cNvSpPr/>
      </dsp:nvSpPr>
      <dsp:spPr>
        <a:xfrm>
          <a:off x="235979" y="2463285"/>
          <a:ext cx="2492087" cy="2049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ndara" panose="020E0502030303020204" pitchFamily="34" charset="0"/>
            </a:rPr>
            <a:t>Government Funding Accounting</a:t>
          </a:r>
        </a:p>
      </dsp:txBody>
      <dsp:txXfrm>
        <a:off x="296007" y="2523313"/>
        <a:ext cx="2372031" cy="1929467"/>
      </dsp:txXfrm>
    </dsp:sp>
    <dsp:sp modelId="{0361AAC6-6D8F-1A44-8792-251EDA530C4D}">
      <dsp:nvSpPr>
        <dsp:cNvPr id="0" name=""/>
        <dsp:cNvSpPr/>
      </dsp:nvSpPr>
      <dsp:spPr>
        <a:xfrm rot="17130196">
          <a:off x="1967989" y="2481246"/>
          <a:ext cx="2074711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074711" y="71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953477" y="2436567"/>
        <a:ext cx="103735" cy="103735"/>
      </dsp:txXfrm>
    </dsp:sp>
    <dsp:sp modelId="{AC84B919-8136-D44F-9F2A-4F7F51BF46F4}">
      <dsp:nvSpPr>
        <dsp:cNvPr id="0" name=""/>
        <dsp:cNvSpPr/>
      </dsp:nvSpPr>
      <dsp:spPr>
        <a:xfrm>
          <a:off x="3282623" y="1223865"/>
          <a:ext cx="3322783" cy="5299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3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Governmental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3298144" y="1239386"/>
        <a:ext cx="3291741" cy="498873"/>
      </dsp:txXfrm>
    </dsp:sp>
    <dsp:sp modelId="{B022C297-0E10-3246-AC99-E75178C3D278}">
      <dsp:nvSpPr>
        <dsp:cNvPr id="0" name=""/>
        <dsp:cNvSpPr/>
      </dsp:nvSpPr>
      <dsp:spPr>
        <a:xfrm rot="18116429">
          <a:off x="6267195" y="872231"/>
          <a:ext cx="143625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436258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49417" y="843513"/>
        <a:ext cx="71812" cy="71812"/>
      </dsp:txXfrm>
    </dsp:sp>
    <dsp:sp modelId="{B86EB0A4-418D-4641-BFF9-87316D98B31B}">
      <dsp:nvSpPr>
        <dsp:cNvPr id="0" name=""/>
        <dsp:cNvSpPr/>
      </dsp:nvSpPr>
      <dsp:spPr>
        <a:xfrm>
          <a:off x="7365242" y="5059"/>
          <a:ext cx="3651489" cy="5299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3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General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7380763" y="20580"/>
        <a:ext cx="3620447" cy="498873"/>
      </dsp:txXfrm>
    </dsp:sp>
    <dsp:sp modelId="{80D479AD-570F-414E-AA6B-A95CF92E69CD}">
      <dsp:nvSpPr>
        <dsp:cNvPr id="0" name=""/>
        <dsp:cNvSpPr/>
      </dsp:nvSpPr>
      <dsp:spPr>
        <a:xfrm rot="19276182">
          <a:off x="6498312" y="1176932"/>
          <a:ext cx="97402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974023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60973" y="1159771"/>
        <a:ext cx="48701" cy="48701"/>
      </dsp:txXfrm>
    </dsp:sp>
    <dsp:sp modelId="{AEE0B158-98C3-ED47-AA58-507BEA93A733}">
      <dsp:nvSpPr>
        <dsp:cNvPr id="0" name=""/>
        <dsp:cNvSpPr/>
      </dsp:nvSpPr>
      <dsp:spPr>
        <a:xfrm>
          <a:off x="7365242" y="614462"/>
          <a:ext cx="3651489" cy="5299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3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Special Revenue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7380763" y="629983"/>
        <a:ext cx="3620447" cy="498873"/>
      </dsp:txXfrm>
    </dsp:sp>
    <dsp:sp modelId="{5EC59DD4-C28D-4748-92C3-03EA6BD5FBC5}">
      <dsp:nvSpPr>
        <dsp:cNvPr id="0" name=""/>
        <dsp:cNvSpPr/>
      </dsp:nvSpPr>
      <dsp:spPr>
        <a:xfrm>
          <a:off x="6605406" y="1481634"/>
          <a:ext cx="759835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759835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66328" y="1469827"/>
        <a:ext cx="37991" cy="37991"/>
      </dsp:txXfrm>
    </dsp:sp>
    <dsp:sp modelId="{795DF952-F728-0349-9680-90FADFE9E935}">
      <dsp:nvSpPr>
        <dsp:cNvPr id="0" name=""/>
        <dsp:cNvSpPr/>
      </dsp:nvSpPr>
      <dsp:spPr>
        <a:xfrm>
          <a:off x="7365242" y="1223865"/>
          <a:ext cx="3651489" cy="5299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3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Capital Project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7380763" y="1239386"/>
        <a:ext cx="3620447" cy="498873"/>
      </dsp:txXfrm>
    </dsp:sp>
    <dsp:sp modelId="{D209F4F5-5C06-7447-8057-7BDC43DA3C08}">
      <dsp:nvSpPr>
        <dsp:cNvPr id="0" name=""/>
        <dsp:cNvSpPr/>
      </dsp:nvSpPr>
      <dsp:spPr>
        <a:xfrm rot="2323818">
          <a:off x="6498312" y="1786335"/>
          <a:ext cx="97402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974023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60973" y="1769174"/>
        <a:ext cx="48701" cy="48701"/>
      </dsp:txXfrm>
    </dsp:sp>
    <dsp:sp modelId="{31D6DA56-70F6-6B43-90FD-6EE5FFD9508D}">
      <dsp:nvSpPr>
        <dsp:cNvPr id="0" name=""/>
        <dsp:cNvSpPr/>
      </dsp:nvSpPr>
      <dsp:spPr>
        <a:xfrm>
          <a:off x="7365242" y="1833268"/>
          <a:ext cx="3651500" cy="5299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3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Debt Service Funds</a:t>
          </a:r>
        </a:p>
      </dsp:txBody>
      <dsp:txXfrm>
        <a:off x="7380763" y="1848789"/>
        <a:ext cx="3620458" cy="498873"/>
      </dsp:txXfrm>
    </dsp:sp>
    <dsp:sp modelId="{745FA087-0007-A24B-A586-2803C3F956D6}">
      <dsp:nvSpPr>
        <dsp:cNvPr id="0" name=""/>
        <dsp:cNvSpPr/>
      </dsp:nvSpPr>
      <dsp:spPr>
        <a:xfrm rot="3483571">
          <a:off x="6267195" y="2091037"/>
          <a:ext cx="143625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436258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Candara" panose="020E0502030303020204" pitchFamily="34" charset="0"/>
          </a:endParaRPr>
        </a:p>
      </dsp:txBody>
      <dsp:txXfrm>
        <a:off x="6949417" y="2062320"/>
        <a:ext cx="71812" cy="71812"/>
      </dsp:txXfrm>
    </dsp:sp>
    <dsp:sp modelId="{516F175A-BDF4-2D4C-BC9C-7E50C606E74E}">
      <dsp:nvSpPr>
        <dsp:cNvPr id="0" name=""/>
        <dsp:cNvSpPr/>
      </dsp:nvSpPr>
      <dsp:spPr>
        <a:xfrm>
          <a:off x="7365242" y="2442671"/>
          <a:ext cx="3651500" cy="52991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3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Permanent Funds</a:t>
          </a:r>
        </a:p>
      </dsp:txBody>
      <dsp:txXfrm>
        <a:off x="7380763" y="2458192"/>
        <a:ext cx="3620458" cy="498873"/>
      </dsp:txXfrm>
    </dsp:sp>
    <dsp:sp modelId="{0FF7FDB5-1645-3D49-B7BD-27D9581D6DC4}">
      <dsp:nvSpPr>
        <dsp:cNvPr id="0" name=""/>
        <dsp:cNvSpPr/>
      </dsp:nvSpPr>
      <dsp:spPr>
        <a:xfrm rot="813222">
          <a:off x="2720123" y="3547701"/>
          <a:ext cx="57044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570443" y="71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991083" y="3540629"/>
        <a:ext cx="28522" cy="28522"/>
      </dsp:txXfrm>
    </dsp:sp>
    <dsp:sp modelId="{99F51827-E17B-5B43-B56B-B791601F09A1}">
      <dsp:nvSpPr>
        <dsp:cNvPr id="0" name=""/>
        <dsp:cNvSpPr/>
      </dsp:nvSpPr>
      <dsp:spPr>
        <a:xfrm>
          <a:off x="3282623" y="3356776"/>
          <a:ext cx="3322783" cy="5299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Proprietary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3298144" y="3372297"/>
        <a:ext cx="3291741" cy="498873"/>
      </dsp:txXfrm>
    </dsp:sp>
    <dsp:sp modelId="{33A73A1D-CCCD-1F49-A2CE-D29F2EB3862D}">
      <dsp:nvSpPr>
        <dsp:cNvPr id="0" name=""/>
        <dsp:cNvSpPr/>
      </dsp:nvSpPr>
      <dsp:spPr>
        <a:xfrm rot="20288924">
          <a:off x="6575997" y="3462194"/>
          <a:ext cx="81865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818653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64858" y="3448916"/>
        <a:ext cx="40932" cy="40932"/>
      </dsp:txXfrm>
    </dsp:sp>
    <dsp:sp modelId="{2BF0E215-FEDF-8548-BBCF-161A4035C44D}">
      <dsp:nvSpPr>
        <dsp:cNvPr id="0" name=""/>
        <dsp:cNvSpPr/>
      </dsp:nvSpPr>
      <dsp:spPr>
        <a:xfrm>
          <a:off x="7365242" y="3052074"/>
          <a:ext cx="3651500" cy="5299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Enterprise Funds</a:t>
          </a:r>
        </a:p>
      </dsp:txBody>
      <dsp:txXfrm>
        <a:off x="7380763" y="3067595"/>
        <a:ext cx="3620458" cy="498873"/>
      </dsp:txXfrm>
    </dsp:sp>
    <dsp:sp modelId="{67F1343C-CC09-8444-B94C-09C53D8C85F4}">
      <dsp:nvSpPr>
        <dsp:cNvPr id="0" name=""/>
        <dsp:cNvSpPr/>
      </dsp:nvSpPr>
      <dsp:spPr>
        <a:xfrm rot="1311076">
          <a:off x="6575997" y="3766895"/>
          <a:ext cx="81865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818653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64858" y="3753618"/>
        <a:ext cx="40932" cy="40932"/>
      </dsp:txXfrm>
    </dsp:sp>
    <dsp:sp modelId="{BF2EA581-EAEE-784C-9DBB-0C42152D7E8E}">
      <dsp:nvSpPr>
        <dsp:cNvPr id="0" name=""/>
        <dsp:cNvSpPr/>
      </dsp:nvSpPr>
      <dsp:spPr>
        <a:xfrm>
          <a:off x="7365242" y="3661477"/>
          <a:ext cx="3651500" cy="5299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tint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tint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Internal Service Funds</a:t>
          </a:r>
        </a:p>
      </dsp:txBody>
      <dsp:txXfrm>
        <a:off x="7380763" y="3676998"/>
        <a:ext cx="3620458" cy="498873"/>
      </dsp:txXfrm>
    </dsp:sp>
    <dsp:sp modelId="{B14CCBF0-E4C3-4949-9BE9-A322E9A70A01}">
      <dsp:nvSpPr>
        <dsp:cNvPr id="0" name=""/>
        <dsp:cNvSpPr/>
      </dsp:nvSpPr>
      <dsp:spPr>
        <a:xfrm rot="4452980">
          <a:off x="1985961" y="4461805"/>
          <a:ext cx="203876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2038766" y="71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2954375" y="4418025"/>
        <a:ext cx="101938" cy="101938"/>
      </dsp:txXfrm>
    </dsp:sp>
    <dsp:sp modelId="{0A08B5D3-3678-0F45-A9B2-DC3AE91144DF}">
      <dsp:nvSpPr>
        <dsp:cNvPr id="0" name=""/>
        <dsp:cNvSpPr/>
      </dsp:nvSpPr>
      <dsp:spPr>
        <a:xfrm>
          <a:off x="3282623" y="5184985"/>
          <a:ext cx="3322783" cy="52991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3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Fiduciary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3298144" y="5200506"/>
        <a:ext cx="3291741" cy="498873"/>
      </dsp:txXfrm>
    </dsp:sp>
    <dsp:sp modelId="{C842C7FD-735B-7747-A701-3DE7C3829BC9}">
      <dsp:nvSpPr>
        <dsp:cNvPr id="0" name=""/>
        <dsp:cNvSpPr/>
      </dsp:nvSpPr>
      <dsp:spPr>
        <a:xfrm rot="18584072">
          <a:off x="6390989" y="4985701"/>
          <a:ext cx="118867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188670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55607" y="4963174"/>
        <a:ext cx="59433" cy="59433"/>
      </dsp:txXfrm>
    </dsp:sp>
    <dsp:sp modelId="{E6C5B404-ADF8-7F49-9146-54F8CB7C4B6B}">
      <dsp:nvSpPr>
        <dsp:cNvPr id="0" name=""/>
        <dsp:cNvSpPr/>
      </dsp:nvSpPr>
      <dsp:spPr>
        <a:xfrm>
          <a:off x="7365242" y="4270880"/>
          <a:ext cx="3651500" cy="52991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3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Agency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7380763" y="4286401"/>
        <a:ext cx="3620458" cy="498873"/>
      </dsp:txXfrm>
    </dsp:sp>
    <dsp:sp modelId="{218704E7-6113-C24D-848A-D7E90CA82216}">
      <dsp:nvSpPr>
        <dsp:cNvPr id="0" name=""/>
        <dsp:cNvSpPr/>
      </dsp:nvSpPr>
      <dsp:spPr>
        <a:xfrm rot="20288924">
          <a:off x="6575997" y="5290403"/>
          <a:ext cx="81865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818653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64858" y="5277125"/>
        <a:ext cx="40932" cy="40932"/>
      </dsp:txXfrm>
    </dsp:sp>
    <dsp:sp modelId="{740BD807-F649-854B-B775-407E92D16FC5}">
      <dsp:nvSpPr>
        <dsp:cNvPr id="0" name=""/>
        <dsp:cNvSpPr/>
      </dsp:nvSpPr>
      <dsp:spPr>
        <a:xfrm>
          <a:off x="7365242" y="4880283"/>
          <a:ext cx="3651500" cy="52991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3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Pension Trust Funds</a:t>
          </a:r>
        </a:p>
      </dsp:txBody>
      <dsp:txXfrm>
        <a:off x="7380763" y="4895804"/>
        <a:ext cx="3620458" cy="498873"/>
      </dsp:txXfrm>
    </dsp:sp>
    <dsp:sp modelId="{971FF57E-40F5-8346-A812-6FD1A6E02D6E}">
      <dsp:nvSpPr>
        <dsp:cNvPr id="0" name=""/>
        <dsp:cNvSpPr/>
      </dsp:nvSpPr>
      <dsp:spPr>
        <a:xfrm rot="1311076">
          <a:off x="6575997" y="5595104"/>
          <a:ext cx="818653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818653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64858" y="5581827"/>
        <a:ext cx="40932" cy="40932"/>
      </dsp:txXfrm>
    </dsp:sp>
    <dsp:sp modelId="{ECA5A12E-EF4D-3D46-902E-97C8846DD6DF}">
      <dsp:nvSpPr>
        <dsp:cNvPr id="0" name=""/>
        <dsp:cNvSpPr/>
      </dsp:nvSpPr>
      <dsp:spPr>
        <a:xfrm>
          <a:off x="7365242" y="5489686"/>
          <a:ext cx="3651500" cy="52991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3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Investment Trust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7380763" y="5505207"/>
        <a:ext cx="3620458" cy="498873"/>
      </dsp:txXfrm>
    </dsp:sp>
    <dsp:sp modelId="{9A6F26FC-AF23-2A49-B421-7756ACB62F86}">
      <dsp:nvSpPr>
        <dsp:cNvPr id="0" name=""/>
        <dsp:cNvSpPr/>
      </dsp:nvSpPr>
      <dsp:spPr>
        <a:xfrm rot="3015928">
          <a:off x="6390989" y="5899806"/>
          <a:ext cx="1188670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188670" y="7189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  <a:latin typeface="Candara" panose="020E0502030303020204" pitchFamily="34" charset="0"/>
          </a:endParaRPr>
        </a:p>
      </dsp:txBody>
      <dsp:txXfrm>
        <a:off x="6955607" y="5877278"/>
        <a:ext cx="59433" cy="59433"/>
      </dsp:txXfrm>
    </dsp:sp>
    <dsp:sp modelId="{38F8B502-E784-3143-83B4-70DA89AEBB20}">
      <dsp:nvSpPr>
        <dsp:cNvPr id="0" name=""/>
        <dsp:cNvSpPr/>
      </dsp:nvSpPr>
      <dsp:spPr>
        <a:xfrm>
          <a:off x="7365242" y="6099089"/>
          <a:ext cx="3651500" cy="52991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  <a:alpha val="38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ndara" panose="020E0502030303020204" pitchFamily="34" charset="0"/>
            </a:rPr>
            <a:t>Private-purpose funds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7380763" y="6114610"/>
        <a:ext cx="3620458" cy="498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5F42-F62A-174C-95BC-E20401FB022B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F5F6-30C2-3346-82E2-813DE132A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CF5F6-30C2-3346-82E2-813DE132A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24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55164-48FB-5243-B809-C2B735CFA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55164-48FB-5243-B809-C2B735CFA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8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55164-48FB-5243-B809-C2B735CFA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8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55164-48FB-5243-B809-C2B735CFA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55164-48FB-5243-B809-C2B735CFA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3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55164-48FB-5243-B809-C2B735CFA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2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C260B-009D-B842-A13F-A48B33E26A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8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77BF4-6DF4-AF43-A896-2EC5FE7D1C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B202-7F58-DB47-B7E9-B79C533E97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8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55164-48FB-5243-B809-C2B735CFA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4E47-DF1B-AC43-9F83-A75AA4BA9B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E5B7E-D84B-F14B-AFD1-8E7408691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B202-7F58-DB47-B7E9-B79C533E97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CF5F6-30C2-3346-82E2-813DE132A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CF5F6-30C2-3346-82E2-813DE132A5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E5B7E-D84B-F14B-AFD1-8E7408691C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5A7-5E28-FC44-B577-EB219CC00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7749-02F4-324D-A45B-4A38BB2F2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FB31-7CF6-9245-B1D6-99035AA0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93BB-D064-6A48-879E-1FB0BDF6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E2B1-A6E5-6840-9113-327E0D58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6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A3DC-76C4-6E48-8B2E-7E94847A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0C15C-654C-2B41-93A9-B00F67F66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8E7F-CD65-3248-BA75-D9778F05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C1A0-BDE3-6347-9D1C-12359869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394BF-D644-D049-9181-35F7F966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ED71B-7A8D-5F43-BB10-F0421570E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3545B-72F8-EE45-AF26-373E7772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E71A-25DA-A244-AAF4-8B8AB2A4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F3D2-A4DD-C44B-9D7D-AF0B9F2B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F3DB-9CA4-1044-B4E2-967C0572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B82-7428-E54F-9E70-D8474B5F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5CBA-B631-1D43-AD0E-7182D2DB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C986-8D2E-C943-9C0F-C4DC93B1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8C26-B1D2-5D46-8070-6360510A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B6FB-E794-FD4D-ADE9-A7018771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A672-37E2-0946-B233-9FD61FF5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5828-B1D9-3B40-A620-8249A753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B793-6808-484A-BEDD-2C62BC4A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2BD9-3258-7244-BB27-28FBF835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DC2D-8C5D-FE46-B0B4-7CBEF14D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59A9-7375-BC4F-BF53-AADF015A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16C2-E2B8-BB4A-9177-B96F32AE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29A69-1A7B-FB4F-9CEB-51AFA785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62830-AD09-C441-A740-8FBE4CEB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24576-4225-1F4E-A1E4-0903B675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7BCE-9996-D045-AC59-B1144913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8952-1453-9E4F-AF6B-714B6519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1A698-DF86-0D43-868B-1C8F474D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619C-15B9-934B-A537-2D31A6A7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C9DD-C002-8445-BF6B-11DD25F59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04E92-93F9-A044-A17F-CABA3BF7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91E03-A18E-A748-8B35-7A613226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1ADC0-2496-004D-8E53-98F2C5F3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0FAC0-C00A-A349-A772-416C3A0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38DC-1D0F-3F47-B864-1899F6A9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D27A7-0A22-6A41-9FAF-A5C54723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B1B54-28D7-154B-9D29-966F72BC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24629-D474-CF44-9A4D-686431A4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E3AEE-1FBF-084A-B19F-BF1EABAF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2AFA3-79F9-1846-9832-D10695B3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7BD1C-73DF-2D47-AC66-DA76F381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345A-DC19-CB46-9651-9EF89AC0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667D-BB1E-B243-A08C-1AB1CD56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7276F-6EDD-7041-8466-8DDB45CEE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00AE-6DAD-7D44-BA8F-366C2F1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0CE3-F130-1044-9755-52871460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C8EDF-E203-FD44-8839-2C06C0C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DC46-7746-AA41-9D7C-BE70806C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AF55D-BDE4-4A45-9225-407F1CB46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8D159-EE9D-1B42-9664-334C7C4A3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A095-C7DA-8649-8AA8-A0682A00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CB647-8326-8542-9C97-9B97270E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7F227-DEDE-2044-BA7E-26CE6EA6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4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529D9-09FA-A548-87C2-66BC4A20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2265-FF02-BD4F-94F0-0AC088C0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0FA6-F895-3945-B8CC-365C0681E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F761-52D6-6946-9ED3-D56D011520E4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7C194-36A9-6240-B742-441F81D60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3E83-1E62-174B-A351-ACA3B3BA8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A1B9-CC81-6849-8B6F-BC8CE17CD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32B3B5-1A3D-5E4C-A0CB-C43EBFB8B5DE}"/>
              </a:ext>
            </a:extLst>
          </p:cNvPr>
          <p:cNvSpPr/>
          <p:nvPr/>
        </p:nvSpPr>
        <p:spPr>
          <a:xfrm>
            <a:off x="0" y="0"/>
            <a:ext cx="12192000" cy="3951890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C4CDD-1307-ED47-9837-D1D5BFA46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Final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95A3D-E25A-DD4D-BB73-96A1504F2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14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December 8, 2022</a:t>
            </a:r>
          </a:p>
          <a:p>
            <a:r>
              <a:rPr lang="en-US" sz="2800" dirty="0" err="1">
                <a:latin typeface="Candara" panose="020E0502030303020204" pitchFamily="34" charset="0"/>
              </a:rPr>
              <a:t>Wenchen</a:t>
            </a:r>
            <a:r>
              <a:rPr lang="en-US" sz="2800">
                <a:latin typeface="Candara" panose="020E0502030303020204" pitchFamily="34" charset="0"/>
              </a:rPr>
              <a:t> Wang</a:t>
            </a:r>
            <a:endParaRPr 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6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AA3E-27C7-D84F-942D-8C05EB0D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30505"/>
                </a:solidFill>
              </a:rPr>
              <a:t>Generating a 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BFAA-168D-B044-927E-8CC79B74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Recording all the transactions for the period.</a:t>
            </a:r>
            <a:b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</a:b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  <a:latin typeface="Candara" panose="020E0502030303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Dividing net assets into revenue and expense categories when recording the transactions and mark the categories for each revenue and expense. 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  <a:latin typeface="Candara" panose="020E0502030303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Formatting the resulting statement of activity based on the categorization for the revenues and expenses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75EB-0DDE-E840-B41B-4B5B56E9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0F02-6392-2343-BC9E-B77CE0D7CB4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6DD38-3BAE-4AEE-BB0E-12AF8F685A55}"/>
              </a:ext>
            </a:extLst>
          </p:cNvPr>
          <p:cNvSpPr/>
          <p:nvPr/>
        </p:nvSpPr>
        <p:spPr>
          <a:xfrm>
            <a:off x="0" y="-15367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0F1E15-B946-4914-992F-A4E01FED5236}"/>
              </a:ext>
            </a:extLst>
          </p:cNvPr>
          <p:cNvSpPr txBox="1">
            <a:spLocks/>
          </p:cNvSpPr>
          <p:nvPr/>
        </p:nvSpPr>
        <p:spPr>
          <a:xfrm>
            <a:off x="838200" y="6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Generating a Statement of Activity</a:t>
            </a:r>
          </a:p>
        </p:txBody>
      </p:sp>
    </p:spTree>
    <p:extLst>
      <p:ext uri="{BB962C8B-B14F-4D97-AF65-F5344CB8AC3E}">
        <p14:creationId xmlns:p14="http://schemas.microsoft.com/office/powerpoint/2010/main" val="1210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7A4D-B5C7-EA47-B483-307D3D28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C0000"/>
                </a:solidFill>
              </a:rPr>
              <a:t>Cash Flow Statement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82BE-A857-CC45-A8FB-F6BC3D27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0F5-7105-7347-B50A-E9382AFF35F2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0C007-3D13-954F-AF56-5F747997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825625"/>
            <a:ext cx="554445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Direct</a:t>
            </a:r>
          </a:p>
          <a:p>
            <a:r>
              <a:rPr lang="en-US" dirty="0">
                <a:latin typeface="Candara" panose="020E0502030303020204" pitchFamily="34" charset="0"/>
              </a:rPr>
              <a:t>Track of cash transactions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A71D80A-7A68-4344-A46D-38A38103B942}"/>
              </a:ext>
            </a:extLst>
          </p:cNvPr>
          <p:cNvSpPr txBox="1">
            <a:spLocks/>
          </p:cNvSpPr>
          <p:nvPr/>
        </p:nvSpPr>
        <p:spPr>
          <a:xfrm>
            <a:off x="5834743" y="1825625"/>
            <a:ext cx="596537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latin typeface="Candara" panose="020E0502030303020204" pitchFamily="34" charset="0"/>
              </a:rPr>
              <a:t>Indirect</a:t>
            </a:r>
          </a:p>
          <a:p>
            <a:r>
              <a:rPr lang="en-US" altLang="en-US" dirty="0">
                <a:latin typeface="Candara" panose="020E0502030303020204" pitchFamily="34" charset="0"/>
              </a:rPr>
              <a:t>Starting point: The change in Net Assets </a:t>
            </a:r>
          </a:p>
          <a:p>
            <a:r>
              <a:rPr lang="en-US" altLang="en-US" dirty="0">
                <a:latin typeface="Candara" panose="020E0502030303020204" pitchFamily="34" charset="0"/>
              </a:rPr>
              <a:t>Adjustments: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latin typeface="Candara" panose="020E0502030303020204" pitchFamily="34" charset="0"/>
              </a:rPr>
              <a:t>"Expenses not requiring cash" </a:t>
            </a:r>
          </a:p>
          <a:p>
            <a:pPr lvl="2"/>
            <a:r>
              <a:rPr lang="en-US" altLang="en-US" sz="2400" dirty="0">
                <a:latin typeface="Candara" panose="020E0502030303020204" pitchFamily="34" charset="0"/>
              </a:rPr>
              <a:t>Depreciation or amortization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latin typeface="Candara" panose="020E0502030303020204" pitchFamily="34" charset="0"/>
              </a:rPr>
              <a:t>Other adjustments are for changes in balance sheet accounts related to operations.  </a:t>
            </a:r>
          </a:p>
          <a:p>
            <a:pPr>
              <a:defRPr/>
            </a:pP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F1E47-D61C-497A-9E50-21B055DD7341}"/>
              </a:ext>
            </a:extLst>
          </p:cNvPr>
          <p:cNvSpPr/>
          <p:nvPr/>
        </p:nvSpPr>
        <p:spPr>
          <a:xfrm>
            <a:off x="0" y="-3102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CF1D53-77BB-47AC-A0C4-F66A4CE67A32}"/>
              </a:ext>
            </a:extLst>
          </p:cNvPr>
          <p:cNvSpPr txBox="1">
            <a:spLocks/>
          </p:cNvSpPr>
          <p:nvPr/>
        </p:nvSpPr>
        <p:spPr>
          <a:xfrm>
            <a:off x="838200" y="68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Generating a Cash Flow Statement</a:t>
            </a:r>
          </a:p>
        </p:txBody>
      </p:sp>
    </p:spTree>
    <p:extLst>
      <p:ext uri="{BB962C8B-B14F-4D97-AF65-F5344CB8AC3E}">
        <p14:creationId xmlns:p14="http://schemas.microsoft.com/office/powerpoint/2010/main" val="306620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D00C-490D-8F47-9DD6-8722F16D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4128"/>
          </a:xfrm>
        </p:spPr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Used by non-profit organizations and governmental organizations</a:t>
            </a:r>
          </a:p>
          <a:p>
            <a:r>
              <a:rPr lang="en-US" dirty="0">
                <a:latin typeface="Candara" panose="020E0502030303020204" pitchFamily="34" charset="0"/>
              </a:rPr>
              <a:t>Divides accounting records into separate sub-entities</a:t>
            </a:r>
          </a:p>
          <a:p>
            <a:r>
              <a:rPr lang="en-US" dirty="0">
                <a:latin typeface="Candara" panose="020E0502030303020204" pitchFamily="34" charset="0"/>
              </a:rPr>
              <a:t>Three classes of funds for govt. orgs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ndara" panose="020E0502030303020204" pitchFamily="34" charset="0"/>
              </a:rPr>
              <a:t>Governmental funds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Operating activities of the government → Modified-accrual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ndara" panose="020E0502030303020204" pitchFamily="34" charset="0"/>
              </a:rPr>
              <a:t>Proprietary funds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Activities that are run on a business-like basis → Accrual</a:t>
            </a:r>
            <a:endParaRPr lang="en-US" b="1" dirty="0">
              <a:latin typeface="Candara" panose="020E05020303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andara" panose="020E0502030303020204" pitchFamily="34" charset="0"/>
              </a:rPr>
              <a:t>Fiduciary funds</a:t>
            </a:r>
          </a:p>
          <a:p>
            <a:pPr lvl="1"/>
            <a:r>
              <a:rPr lang="en-US" altLang="en-US" dirty="0">
                <a:latin typeface="Candara" panose="020E0502030303020204" pitchFamily="34" charset="0"/>
              </a:rPr>
              <a:t>Government's activities as trustee and agent </a:t>
            </a:r>
            <a:r>
              <a:rPr lang="en-US" dirty="0">
                <a:latin typeface="Candara" panose="020E0502030303020204" pitchFamily="34" charset="0"/>
              </a:rPr>
              <a:t>→ Accrual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D7BBA-1BC8-4250-80BD-E2E96213CD3F}"/>
              </a:ext>
            </a:extLst>
          </p:cNvPr>
          <p:cNvSpPr/>
          <p:nvPr/>
        </p:nvSpPr>
        <p:spPr>
          <a:xfrm>
            <a:off x="0" y="-148138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4E7807-F1D0-407D-B3D8-09EC5E5D6EF6}"/>
              </a:ext>
            </a:extLst>
          </p:cNvPr>
          <p:cNvSpPr txBox="1">
            <a:spLocks/>
          </p:cNvSpPr>
          <p:nvPr/>
        </p:nvSpPr>
        <p:spPr>
          <a:xfrm>
            <a:off x="838200" y="-45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Fund Accounting</a:t>
            </a:r>
          </a:p>
        </p:txBody>
      </p:sp>
    </p:spTree>
    <p:extLst>
      <p:ext uri="{BB962C8B-B14F-4D97-AF65-F5344CB8AC3E}">
        <p14:creationId xmlns:p14="http://schemas.microsoft.com/office/powerpoint/2010/main" val="7408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EFE67E-A08D-BA46-964E-B12768660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6611" y="223934"/>
          <a:ext cx="11719249" cy="663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730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FB24F81E-8217-F643-A6CC-DBA43AA94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7DDEED-0A9E-E849-8D1E-0CAA0EF280EB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41F8B335-D537-9D4E-93A1-CBB80C5ED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2983" y="4355331"/>
            <a:ext cx="95172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617B3912-306A-2448-AED9-ECFBDF03C8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1175" y="2774498"/>
            <a:ext cx="0" cy="1382713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198" name="Text Box 7">
            <a:extLst>
              <a:ext uri="{FF2B5EF4-FFF2-40B4-BE49-F238E27FC236}">
                <a16:creationId xmlns:a16="http://schemas.microsoft.com/office/drawing/2014/main" id="{A9F42BB0-B6D1-B645-ADF6-AC88FFB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2447472"/>
            <a:ext cx="1843088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6350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9625" indent="11113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Collected</a:t>
            </a:r>
            <a:endParaRPr lang="en-US" altLang="en-US" sz="1800" dirty="0">
              <a:latin typeface="Candara" panose="020E0502030303020204" pitchFamily="34" charset="0"/>
            </a:endParaRPr>
          </a:p>
        </p:txBody>
      </p:sp>
      <p:sp>
        <p:nvSpPr>
          <p:cNvPr id="8199" name="Line 8">
            <a:extLst>
              <a:ext uri="{FF2B5EF4-FFF2-40B4-BE49-F238E27FC236}">
                <a16:creationId xmlns:a16="http://schemas.microsoft.com/office/drawing/2014/main" id="{F3039C64-F23F-884B-A6E8-FC3E20453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1175" y="4195310"/>
            <a:ext cx="0" cy="768350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00" name="Line 9">
            <a:extLst>
              <a:ext uri="{FF2B5EF4-FFF2-40B4-BE49-F238E27FC236}">
                <a16:creationId xmlns:a16="http://schemas.microsoft.com/office/drawing/2014/main" id="{BBD9438A-6AEC-C64B-8FF0-0D9837C503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3044373"/>
            <a:ext cx="0" cy="1190625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01" name="Text Box 10">
            <a:extLst>
              <a:ext uri="{FF2B5EF4-FFF2-40B4-BE49-F238E27FC236}">
                <a16:creationId xmlns:a16="http://schemas.microsoft.com/office/drawing/2014/main" id="{BCC5171D-F937-0948-94C4-E01CCAE01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706" y="2242326"/>
            <a:ext cx="1804987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28575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3588" indent="57150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Measurable and Available</a:t>
            </a:r>
            <a:endParaRPr lang="en-US" altLang="en-US" sz="1800" dirty="0">
              <a:latin typeface="Candara" panose="020E0502030303020204" pitchFamily="34" charset="0"/>
            </a:endParaRPr>
          </a:p>
        </p:txBody>
      </p:sp>
      <p:sp>
        <p:nvSpPr>
          <p:cNvPr id="8202" name="Line 11">
            <a:extLst>
              <a:ext uri="{FF2B5EF4-FFF2-40B4-BE49-F238E27FC236}">
                <a16:creationId xmlns:a16="http://schemas.microsoft.com/office/drawing/2014/main" id="{8BF393F0-855F-6D4A-974E-D4955F4C26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0200" y="4157210"/>
            <a:ext cx="0" cy="844550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03" name="Text Box 12">
            <a:extLst>
              <a:ext uri="{FF2B5EF4-FFF2-40B4-BE49-F238E27FC236}">
                <a16:creationId xmlns:a16="http://schemas.microsoft.com/office/drawing/2014/main" id="{8DEF6DCF-26AB-B940-A89D-83FD8B64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079547"/>
            <a:ext cx="26511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6350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9625" indent="11113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Modified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Accrual Basis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endParaRPr lang="en-US" altLang="en-US" sz="1800" dirty="0">
              <a:latin typeface="Candara" panose="020E0502030303020204" pitchFamily="34" charset="0"/>
            </a:endParaRPr>
          </a:p>
        </p:txBody>
      </p:sp>
      <p:sp>
        <p:nvSpPr>
          <p:cNvPr id="8204" name="Line 13">
            <a:extLst>
              <a:ext uri="{FF2B5EF4-FFF2-40B4-BE49-F238E27FC236}">
                <a16:creationId xmlns:a16="http://schemas.microsoft.com/office/drawing/2014/main" id="{A9B7DE4F-025B-F741-8592-3C4B0BA3B8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5625" y="2736397"/>
            <a:ext cx="0" cy="1498600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05" name="Text Box 14">
            <a:extLst>
              <a:ext uri="{FF2B5EF4-FFF2-40B4-BE49-F238E27FC236}">
                <a16:creationId xmlns:a16="http://schemas.microsoft.com/office/drawing/2014/main" id="{842F4485-A98A-0641-9947-1981F8C22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447472"/>
            <a:ext cx="15367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6350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9625" indent="11113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2000">
                <a:latin typeface="Candara" panose="020E0502030303020204" pitchFamily="34" charset="0"/>
              </a:rPr>
              <a:t>Earned</a:t>
            </a:r>
            <a:endParaRPr lang="en-US" altLang="en-US" sz="1800">
              <a:latin typeface="Candara" panose="020E0502030303020204" pitchFamily="34" charset="0"/>
            </a:endParaRPr>
          </a:p>
        </p:txBody>
      </p:sp>
      <p:sp>
        <p:nvSpPr>
          <p:cNvPr id="8206" name="Line 15">
            <a:extLst>
              <a:ext uri="{FF2B5EF4-FFF2-40B4-BE49-F238E27FC236}">
                <a16:creationId xmlns:a16="http://schemas.microsoft.com/office/drawing/2014/main" id="{DB84F60B-F736-BB40-B4FA-67B811037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625" y="4195310"/>
            <a:ext cx="0" cy="730250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8207" name="Text Box 16">
            <a:extLst>
              <a:ext uri="{FF2B5EF4-FFF2-40B4-BE49-F238E27FC236}">
                <a16:creationId xmlns:a16="http://schemas.microsoft.com/office/drawing/2014/main" id="{C2715A5E-E015-AF4E-B8EE-B19C2708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9" y="4666798"/>
            <a:ext cx="1766887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6350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9625" indent="11113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endParaRPr lang="en-US" altLang="en-US" sz="2200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Accrual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Basis</a:t>
            </a:r>
          </a:p>
        </p:txBody>
      </p:sp>
      <p:sp>
        <p:nvSpPr>
          <p:cNvPr id="8208" name="Text Box 17">
            <a:extLst>
              <a:ext uri="{FF2B5EF4-FFF2-40B4-BE49-F238E27FC236}">
                <a16:creationId xmlns:a16="http://schemas.microsoft.com/office/drawing/2014/main" id="{277B6010-B851-FF4E-B961-661F4DA8C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5070022"/>
            <a:ext cx="176688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6350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9625" indent="11113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Cash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2000" dirty="0">
                <a:latin typeface="Candara" panose="020E0502030303020204" pitchFamily="34" charset="0"/>
              </a:rPr>
              <a:t>Basis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B1C4F909-7BD1-D54B-B03E-4513A943F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928" y="3165817"/>
            <a:ext cx="1958975" cy="960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1600" b="1" dirty="0">
                <a:latin typeface="Candara" panose="020E0502030303020204" pitchFamily="34" charset="0"/>
              </a:rPr>
              <a:t>Payment has been </a:t>
            </a:r>
          </a:p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1600" b="1" dirty="0">
                <a:latin typeface="Candara" panose="020E0502030303020204" pitchFamily="34" charset="0"/>
              </a:rPr>
              <a:t>received or will be </a:t>
            </a:r>
          </a:p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1600" b="1" dirty="0">
                <a:latin typeface="Candara" panose="020E0502030303020204" pitchFamily="34" charset="0"/>
              </a:rPr>
              <a:t>received soon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044C617D-E1F1-E54D-9569-24D0A733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110" y="3168977"/>
            <a:ext cx="1710532" cy="81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1600" b="1" dirty="0">
                <a:latin typeface="Candara" panose="020E0502030303020204" pitchFamily="34" charset="0"/>
              </a:rPr>
              <a:t>Service has</a:t>
            </a:r>
          </a:p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1600" b="1" dirty="0">
                <a:latin typeface="Candara" panose="020E0502030303020204" pitchFamily="34" charset="0"/>
              </a:rPr>
              <a:t>been provided</a:t>
            </a:r>
            <a:endParaRPr lang="en-US" altLang="en-US" sz="1600" dirty="0">
              <a:latin typeface="Candara" panose="020E0502030303020204" pitchFamily="34" charset="0"/>
            </a:endParaRP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F7A78152-81F6-C448-A277-98C91E2A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217" y="3182470"/>
            <a:ext cx="1843088" cy="802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1600" b="1" dirty="0">
                <a:latin typeface="Candara" panose="020E0502030303020204" pitchFamily="34" charset="0"/>
              </a:rPr>
              <a:t>Payment has been received</a:t>
            </a:r>
            <a:endParaRPr lang="en-US" altLang="en-US" sz="2200" b="1" dirty="0">
              <a:latin typeface="Candara" panose="020E0502030303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598BE4A-5CC0-E849-A117-01FBA8A323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70000"/>
                </a:solidFill>
              </a:rPr>
              <a:t>Modified Accrual Accounting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8C8D4-C3F3-AB45-B66A-EA32D1E9A7BB}"/>
              </a:ext>
            </a:extLst>
          </p:cNvPr>
          <p:cNvSpPr/>
          <p:nvPr/>
        </p:nvSpPr>
        <p:spPr>
          <a:xfrm>
            <a:off x="871052" y="1655638"/>
            <a:ext cx="1669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Revenues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15921E-1D94-4DFF-898A-4354051DADF2}"/>
              </a:ext>
            </a:extLst>
          </p:cNvPr>
          <p:cNvSpPr/>
          <p:nvPr/>
        </p:nvSpPr>
        <p:spPr>
          <a:xfrm>
            <a:off x="0" y="-148138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D546BAF-45DB-46AC-9CC0-4ACCCF181243}"/>
              </a:ext>
            </a:extLst>
          </p:cNvPr>
          <p:cNvSpPr txBox="1">
            <a:spLocks/>
          </p:cNvSpPr>
          <p:nvPr/>
        </p:nvSpPr>
        <p:spPr>
          <a:xfrm>
            <a:off x="838200" y="-45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Modified Accrual Accounting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82B0CC-947C-43B7-80C8-362C7ED5E717}"/>
              </a:ext>
            </a:extLst>
          </p:cNvPr>
          <p:cNvSpPr/>
          <p:nvPr/>
        </p:nvSpPr>
        <p:spPr>
          <a:xfrm>
            <a:off x="0" y="-262438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A9FDD2E-7440-4C74-BFE1-F9B01EA26581}"/>
              </a:ext>
            </a:extLst>
          </p:cNvPr>
          <p:cNvSpPr txBox="1">
            <a:spLocks/>
          </p:cNvSpPr>
          <p:nvPr/>
        </p:nvSpPr>
        <p:spPr>
          <a:xfrm>
            <a:off x="838200" y="-159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Modified Accrual Accounting</a:t>
            </a:r>
          </a:p>
        </p:txBody>
      </p:sp>
    </p:spTree>
    <p:extLst>
      <p:ext uri="{BB962C8B-B14F-4D97-AF65-F5344CB8AC3E}">
        <p14:creationId xmlns:p14="http://schemas.microsoft.com/office/powerpoint/2010/main" val="176248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  <p:bldP spid="8207" grpId="0"/>
      <p:bldP spid="82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A11D-4148-D044-83B5-8E80E2C8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07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Revenues: “Measurable and Available”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If it is expected they will be collected during one-year </a:t>
            </a:r>
            <a:r>
              <a:rPr lang="en-US" dirty="0">
                <a:solidFill>
                  <a:srgbClr val="870000"/>
                </a:solidFill>
                <a:latin typeface="Candara" panose="020E0502030303020204" pitchFamily="34" charset="0"/>
              </a:rPr>
              <a:t>OR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within a short period of time (within 60 days after the end of the year) </a:t>
            </a:r>
          </a:p>
          <a:p>
            <a:pPr lvl="1"/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i="1" u="sng" dirty="0">
                <a:latin typeface="Candara" panose="020E0502030303020204" pitchFamily="34" charset="0"/>
              </a:rPr>
              <a:t>Example: 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A city issues tax bills for $10,000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The city collects $7,000 during the year the bills are issued 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Receives $1,000, 30 days after the year ends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Collects $2,000 three months after the year ends</a:t>
            </a:r>
          </a:p>
          <a:p>
            <a:pPr lvl="1"/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Revenue: </a:t>
            </a:r>
            <a:r>
              <a:rPr lang="en-US" dirty="0">
                <a:latin typeface="Candara" panose="020E0502030303020204" pitchFamily="34" charset="0"/>
              </a:rPr>
              <a:t>$7,000 + $1,000 = $8,000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7DD83BD-D9F9-184E-83BB-B23A40DD3BC7}"/>
              </a:ext>
            </a:extLst>
          </p:cNvPr>
          <p:cNvSpPr/>
          <p:nvPr/>
        </p:nvSpPr>
        <p:spPr>
          <a:xfrm rot="10800000">
            <a:off x="9084526" y="4393582"/>
            <a:ext cx="683941" cy="11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F982B39-A57E-C74E-8ED4-5C6DF42344EB}"/>
              </a:ext>
            </a:extLst>
          </p:cNvPr>
          <p:cNvSpPr/>
          <p:nvPr/>
        </p:nvSpPr>
        <p:spPr>
          <a:xfrm rot="10800000">
            <a:off x="7274312" y="4791309"/>
            <a:ext cx="683941" cy="11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C3F82EF-4E10-0343-AAF6-C385F1C3BEFA}"/>
              </a:ext>
            </a:extLst>
          </p:cNvPr>
          <p:cNvSpPr/>
          <p:nvPr/>
        </p:nvSpPr>
        <p:spPr>
          <a:xfrm>
            <a:off x="7958253" y="5239237"/>
            <a:ext cx="683941" cy="111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83B21-280A-6648-AFBB-234FF9044703}"/>
              </a:ext>
            </a:extLst>
          </p:cNvPr>
          <p:cNvSpPr txBox="1"/>
          <p:nvPr/>
        </p:nvSpPr>
        <p:spPr>
          <a:xfrm>
            <a:off x="8685285" y="502035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Next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B4BFD-6F5C-6041-868B-D30C577DC70D}"/>
              </a:ext>
            </a:extLst>
          </p:cNvPr>
          <p:cNvSpPr txBox="1"/>
          <p:nvPr/>
        </p:nvSpPr>
        <p:spPr>
          <a:xfrm>
            <a:off x="8685285" y="5729358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Deferred inflow resource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2F97730-3629-BC4B-9E1F-FDD11A6C623F}"/>
              </a:ext>
            </a:extLst>
          </p:cNvPr>
          <p:cNvSpPr/>
          <p:nvPr/>
        </p:nvSpPr>
        <p:spPr>
          <a:xfrm rot="1716788" flipV="1">
            <a:off x="7653802" y="5652534"/>
            <a:ext cx="1062430" cy="1417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99163-C6C5-46F4-B67A-96E011E64D58}"/>
              </a:ext>
            </a:extLst>
          </p:cNvPr>
          <p:cNvSpPr/>
          <p:nvPr/>
        </p:nvSpPr>
        <p:spPr>
          <a:xfrm>
            <a:off x="0" y="-262438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3B701E1-8E6D-4FEB-A490-47F4526D3A72}"/>
              </a:ext>
            </a:extLst>
          </p:cNvPr>
          <p:cNvSpPr txBox="1">
            <a:spLocks/>
          </p:cNvSpPr>
          <p:nvPr/>
        </p:nvSpPr>
        <p:spPr>
          <a:xfrm>
            <a:off x="838200" y="-159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Modified Accrual Accounting</a:t>
            </a:r>
          </a:p>
        </p:txBody>
      </p:sp>
    </p:spTree>
    <p:extLst>
      <p:ext uri="{BB962C8B-B14F-4D97-AF65-F5344CB8AC3E}">
        <p14:creationId xmlns:p14="http://schemas.microsoft.com/office/powerpoint/2010/main" val="60836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F86018BB-1845-374B-B383-87C29B834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CBC88-2EBD-8242-B5D6-F3DF08D4D208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9220" name="Line 5">
            <a:extLst>
              <a:ext uri="{FF2B5EF4-FFF2-40B4-BE49-F238E27FC236}">
                <a16:creationId xmlns:a16="http://schemas.microsoft.com/office/drawing/2014/main" id="{187AAA92-BDD6-C34D-8BDE-CB21CECA3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7162" y="4062413"/>
            <a:ext cx="0" cy="692150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1" name="Line 6">
            <a:extLst>
              <a:ext uri="{FF2B5EF4-FFF2-40B4-BE49-F238E27FC236}">
                <a16:creationId xmlns:a16="http://schemas.microsoft.com/office/drawing/2014/main" id="{12F805FF-E430-2542-BC54-68340BC6EB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0853" y="4108449"/>
            <a:ext cx="8976042" cy="3810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41979D80-2EA7-254A-8A70-64593FCA56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0853" y="3198813"/>
            <a:ext cx="0" cy="969963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F2BFB8A9-88AA-3447-9491-AA4EEFC0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7" y="2782888"/>
            <a:ext cx="218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3225" indent="635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09625" indent="11113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2100" b="1" dirty="0">
                <a:latin typeface="Candara" panose="020E0502030303020204" pitchFamily="34" charset="0"/>
              </a:rPr>
              <a:t>Appropriation</a:t>
            </a:r>
            <a:endParaRPr lang="en-US" altLang="en-US" sz="2200" b="1" dirty="0">
              <a:latin typeface="Candara" panose="020E0502030303020204" pitchFamily="34" charset="0"/>
            </a:endParaRPr>
          </a:p>
        </p:txBody>
      </p:sp>
      <p:sp>
        <p:nvSpPr>
          <p:cNvPr id="9224" name="Line 9">
            <a:extLst>
              <a:ext uri="{FF2B5EF4-FFF2-40B4-BE49-F238E27FC236}">
                <a16:creationId xmlns:a16="http://schemas.microsoft.com/office/drawing/2014/main" id="{1BAD9020-DD62-4949-9CBE-03C6B9C1F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6494" y="2782888"/>
            <a:ext cx="0" cy="1363662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59ECB174-F633-A34F-A093-B269FE78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132" y="1900238"/>
            <a:ext cx="1990725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285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63588" indent="5715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endParaRPr lang="en-US" altLang="en-US" sz="2100" b="1" dirty="0">
              <a:latin typeface="Candara" panose="020E0502030303020204" pitchFamily="34" charset="0"/>
            </a:endParaRPr>
          </a:p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2100" b="1" dirty="0">
                <a:latin typeface="Candara" panose="020E0502030303020204" pitchFamily="34" charset="0"/>
              </a:rPr>
              <a:t>Encumbrance</a:t>
            </a:r>
            <a:endParaRPr lang="en-US" altLang="en-US" sz="2200" b="1" dirty="0">
              <a:latin typeface="Candara" panose="020E0502030303020204" pitchFamily="34" charset="0"/>
            </a:endParaRPr>
          </a:p>
        </p:txBody>
      </p:sp>
      <p:sp>
        <p:nvSpPr>
          <p:cNvPr id="9226" name="Line 11">
            <a:extLst>
              <a:ext uri="{FF2B5EF4-FFF2-40B4-BE49-F238E27FC236}">
                <a16:creationId xmlns:a16="http://schemas.microsoft.com/office/drawing/2014/main" id="{19CC7532-2EFB-5E43-83A0-A0F142AC9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3438" y="2809874"/>
            <a:ext cx="0" cy="1279526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A07507F5-CE64-424E-93E2-323445A5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386" y="2203991"/>
            <a:ext cx="1990722" cy="53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285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63588" indent="5715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2100" b="1" dirty="0">
                <a:latin typeface="Candara" panose="020E0502030303020204" pitchFamily="34" charset="0"/>
              </a:rPr>
              <a:t>Acquisition/</a:t>
            </a:r>
          </a:p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2100" b="1" dirty="0">
                <a:latin typeface="Candara" panose="020E0502030303020204" pitchFamily="34" charset="0"/>
              </a:rPr>
              <a:t>Delivery</a:t>
            </a:r>
            <a:endParaRPr lang="en-US" altLang="en-US" sz="2200" b="1" dirty="0">
              <a:latin typeface="Candara" panose="020E0502030303020204" pitchFamily="34" charset="0"/>
            </a:endParaRPr>
          </a:p>
        </p:txBody>
      </p:sp>
      <p:sp>
        <p:nvSpPr>
          <p:cNvPr id="9228" name="Line 13">
            <a:extLst>
              <a:ext uri="{FF2B5EF4-FFF2-40B4-BE49-F238E27FC236}">
                <a16:creationId xmlns:a16="http://schemas.microsoft.com/office/drawing/2014/main" id="{F8444E05-7950-4A43-92F8-D69AB134A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4278" y="2989263"/>
            <a:ext cx="0" cy="1093787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D119DA17-2323-744A-BC27-22AD73D1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88" y="2594768"/>
            <a:ext cx="1808162" cy="36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3225" indent="635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09625" indent="11113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2100" b="1" dirty="0">
                <a:latin typeface="Candara" panose="020E0502030303020204" pitchFamily="34" charset="0"/>
              </a:rPr>
              <a:t>Payment</a:t>
            </a:r>
          </a:p>
        </p:txBody>
      </p:sp>
      <p:sp>
        <p:nvSpPr>
          <p:cNvPr id="9230" name="Line 15">
            <a:extLst>
              <a:ext uri="{FF2B5EF4-FFF2-40B4-BE49-F238E27FC236}">
                <a16:creationId xmlns:a16="http://schemas.microsoft.com/office/drawing/2014/main" id="{85E5204F-57DF-124D-8287-807BEE1FA0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84516" y="2987676"/>
            <a:ext cx="26012" cy="1093787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7818C49F-7CF0-CF4C-8A61-777217A4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444" y="2607128"/>
            <a:ext cx="4984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285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63588" indent="5715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4333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  <a:defRPr/>
            </a:pPr>
            <a:r>
              <a:rPr lang="en-US" altLang="en-US" sz="2100" b="1" dirty="0">
                <a:latin typeface="Candara" panose="020E0502030303020204" pitchFamily="34" charset="0"/>
              </a:rPr>
              <a:t>Use</a:t>
            </a:r>
            <a:endParaRPr lang="en-US" altLang="en-US" sz="2200" b="1" dirty="0">
              <a:latin typeface="Candara" panose="020E0502030303020204" pitchFamily="34" charset="0"/>
            </a:endParaRPr>
          </a:p>
        </p:txBody>
      </p:sp>
      <p:sp>
        <p:nvSpPr>
          <p:cNvPr id="9232" name="Line 17">
            <a:extLst>
              <a:ext uri="{FF2B5EF4-FFF2-40B4-BE49-F238E27FC236}">
                <a16:creationId xmlns:a16="http://schemas.microsoft.com/office/drawing/2014/main" id="{E0013F5F-6F59-2041-A422-0BC2188A3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166" y="4071938"/>
            <a:ext cx="0" cy="673100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3" name="Line 18">
            <a:extLst>
              <a:ext uri="{FF2B5EF4-FFF2-40B4-BE49-F238E27FC236}">
                <a16:creationId xmlns:a16="http://schemas.microsoft.com/office/drawing/2014/main" id="{B28AD0B8-2478-E640-9D55-E4D588E47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4087813"/>
            <a:ext cx="0" cy="692150"/>
          </a:xfrm>
          <a:prstGeom prst="line">
            <a:avLst/>
          </a:prstGeom>
          <a:noFill/>
          <a:ln w="18732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234" name="Text Box 19">
            <a:extLst>
              <a:ext uri="{FF2B5EF4-FFF2-40B4-BE49-F238E27FC236}">
                <a16:creationId xmlns:a16="http://schemas.microsoft.com/office/drawing/2014/main" id="{5EC39CF8-4B19-EB4D-8DFE-D8BABA88F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4873626"/>
            <a:ext cx="1549400" cy="127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28575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3588" indent="57150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Modified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Accrual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Basis - 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b="1" dirty="0">
                <a:latin typeface="Candara" panose="020E0502030303020204" pitchFamily="34" charset="0"/>
              </a:rPr>
              <a:t>Expenditure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endParaRPr lang="en-US" altLang="en-US" sz="2200" b="1" dirty="0">
              <a:latin typeface="Candara" panose="020E0502030303020204" pitchFamily="34" charset="0"/>
            </a:endParaRPr>
          </a:p>
        </p:txBody>
      </p:sp>
      <p:sp>
        <p:nvSpPr>
          <p:cNvPr id="9235" name="Text Box 20">
            <a:extLst>
              <a:ext uri="{FF2B5EF4-FFF2-40B4-BE49-F238E27FC236}">
                <a16:creationId xmlns:a16="http://schemas.microsoft.com/office/drawing/2014/main" id="{0D989240-3B7D-9F42-9B42-745E35AC3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675" y="4915694"/>
            <a:ext cx="1377694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6350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9625" indent="11113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/>
              <a:t>Cash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/>
              <a:t>Basis</a:t>
            </a:r>
            <a:endParaRPr lang="en-US" altLang="en-US" sz="600" dirty="0"/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endParaRPr lang="en-US" altLang="en-US" sz="600" dirty="0"/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b="1" dirty="0"/>
              <a:t>Expense</a:t>
            </a:r>
          </a:p>
        </p:txBody>
      </p:sp>
      <p:sp>
        <p:nvSpPr>
          <p:cNvPr id="9236" name="Text Box 21">
            <a:extLst>
              <a:ext uri="{FF2B5EF4-FFF2-40B4-BE49-F238E27FC236}">
                <a16:creationId xmlns:a16="http://schemas.microsoft.com/office/drawing/2014/main" id="{5C96D845-C5E0-4D46-818D-9CF8F2B1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081" y="4835154"/>
            <a:ext cx="1727200" cy="176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3225" indent="6350" defTabSz="433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09625" indent="11113" defTabSz="4333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33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33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3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/>
              <a:t>Accrual</a:t>
            </a:r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/>
              <a:t>Basis</a:t>
            </a:r>
            <a:endParaRPr lang="en-US" altLang="en-US" sz="600" dirty="0"/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endParaRPr lang="en-US" altLang="en-US" sz="600" dirty="0"/>
          </a:p>
          <a:p>
            <a:pPr algn="ctr"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b="1" dirty="0"/>
              <a:t>Expense</a:t>
            </a:r>
          </a:p>
        </p:txBody>
      </p:sp>
      <p:sp>
        <p:nvSpPr>
          <p:cNvPr id="9237" name="Text Box 22">
            <a:extLst>
              <a:ext uri="{FF2B5EF4-FFF2-40B4-BE49-F238E27FC236}">
                <a16:creationId xmlns:a16="http://schemas.microsoft.com/office/drawing/2014/main" id="{6364E372-D097-0F4A-9F05-F14E90B4E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7" y="4250532"/>
            <a:ext cx="2187568" cy="65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600" dirty="0">
                <a:latin typeface="Candara" panose="020E0502030303020204" pitchFamily="34" charset="0"/>
              </a:rPr>
              <a:t>Authorization </a:t>
            </a:r>
          </a:p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600" dirty="0">
                <a:latin typeface="Candara" panose="020E0502030303020204" pitchFamily="34" charset="0"/>
              </a:rPr>
              <a:t>to spend money.</a:t>
            </a:r>
          </a:p>
        </p:txBody>
      </p:sp>
      <p:sp>
        <p:nvSpPr>
          <p:cNvPr id="9238" name="Text Box 23">
            <a:extLst>
              <a:ext uri="{FF2B5EF4-FFF2-40B4-BE49-F238E27FC236}">
                <a16:creationId xmlns:a16="http://schemas.microsoft.com/office/drawing/2014/main" id="{F70CADEE-8A60-5446-B57F-70E627BA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898" y="3596058"/>
            <a:ext cx="13954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600" dirty="0">
                <a:latin typeface="Candara" panose="020E0502030303020204" pitchFamily="34" charset="0"/>
              </a:rPr>
              <a:t>Order has</a:t>
            </a:r>
          </a:p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600" dirty="0">
                <a:latin typeface="Candara" panose="020E0502030303020204" pitchFamily="34" charset="0"/>
              </a:rPr>
              <a:t>been placed.</a:t>
            </a:r>
          </a:p>
        </p:txBody>
      </p:sp>
      <p:sp>
        <p:nvSpPr>
          <p:cNvPr id="9239" name="Text Box 24">
            <a:extLst>
              <a:ext uri="{FF2B5EF4-FFF2-40B4-BE49-F238E27FC236}">
                <a16:creationId xmlns:a16="http://schemas.microsoft.com/office/drawing/2014/main" id="{C1473998-9B21-584F-8DCE-8E7CAE45C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2" y="3349624"/>
            <a:ext cx="147478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600" dirty="0">
                <a:latin typeface="Candara" panose="020E0502030303020204" pitchFamily="34" charset="0"/>
              </a:rPr>
              <a:t>Order has </a:t>
            </a:r>
          </a:p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600" dirty="0">
                <a:latin typeface="Candara" panose="020E0502030303020204" pitchFamily="34" charset="0"/>
              </a:rPr>
              <a:t>been received by buyer</a:t>
            </a:r>
            <a:r>
              <a:rPr lang="en-US" altLang="en-US" sz="1300" dirty="0">
                <a:latin typeface="Candara" panose="020E0502030303020204" pitchFamily="34" charset="0"/>
              </a:rPr>
              <a:t>.</a:t>
            </a:r>
            <a:endParaRPr lang="en-US" altLang="en-US" sz="2200" dirty="0">
              <a:latin typeface="Candara" panose="020E0502030303020204" pitchFamily="34" charset="0"/>
            </a:endParaRPr>
          </a:p>
        </p:txBody>
      </p:sp>
      <p:sp>
        <p:nvSpPr>
          <p:cNvPr id="9240" name="Text Box 25">
            <a:extLst>
              <a:ext uri="{FF2B5EF4-FFF2-40B4-BE49-F238E27FC236}">
                <a16:creationId xmlns:a16="http://schemas.microsoft.com/office/drawing/2014/main" id="{07668638-0447-044E-8300-EF7C794A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5118" y="3522665"/>
            <a:ext cx="12668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600" dirty="0">
                <a:latin typeface="Candara" panose="020E0502030303020204" pitchFamily="34" charset="0"/>
              </a:rPr>
              <a:t>Payment is</a:t>
            </a:r>
          </a:p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600" dirty="0">
                <a:latin typeface="Candara" panose="020E0502030303020204" pitchFamily="34" charset="0"/>
              </a:rPr>
              <a:t>made.</a:t>
            </a:r>
          </a:p>
        </p:txBody>
      </p:sp>
      <p:sp>
        <p:nvSpPr>
          <p:cNvPr id="9241" name="Text Box 26">
            <a:extLst>
              <a:ext uri="{FF2B5EF4-FFF2-40B4-BE49-F238E27FC236}">
                <a16:creationId xmlns:a16="http://schemas.microsoft.com/office/drawing/2014/main" id="{8C4704D9-B13B-E040-9682-0B5B02B7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08" y="3581399"/>
            <a:ext cx="99853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400" dirty="0">
                <a:latin typeface="Candara" panose="020E0502030303020204" pitchFamily="34" charset="0"/>
              </a:rPr>
              <a:t>Item is</a:t>
            </a:r>
          </a:p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400" dirty="0">
                <a:latin typeface="Candara" panose="020E0502030303020204" pitchFamily="34" charset="0"/>
              </a:rPr>
              <a:t>consumed</a:t>
            </a:r>
            <a:r>
              <a:rPr lang="en-US" altLang="en-US" sz="1600" dirty="0">
                <a:latin typeface="Candara" panose="020E0502030303020204" pitchFamily="34" charset="0"/>
              </a:rPr>
              <a:t>.</a:t>
            </a:r>
            <a:endParaRPr lang="en-US" altLang="en-US" sz="1300" dirty="0">
              <a:latin typeface="Candara" panose="020E0502030303020204" pitchFamily="34" charset="0"/>
            </a:endParaRPr>
          </a:p>
        </p:txBody>
      </p:sp>
      <p:sp>
        <p:nvSpPr>
          <p:cNvPr id="9242" name="Text Box 27">
            <a:extLst>
              <a:ext uri="{FF2B5EF4-FFF2-40B4-BE49-F238E27FC236}">
                <a16:creationId xmlns:a16="http://schemas.microsoft.com/office/drawing/2014/main" id="{BD956359-323B-D047-B6A8-E858A529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032373"/>
            <a:ext cx="181451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No expense</a:t>
            </a:r>
          </a:p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at this time -</a:t>
            </a:r>
          </a:p>
          <a:p>
            <a:pPr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any basis.</a:t>
            </a:r>
          </a:p>
        </p:txBody>
      </p:sp>
      <p:sp>
        <p:nvSpPr>
          <p:cNvPr id="9243" name="Text Box 28">
            <a:extLst>
              <a:ext uri="{FF2B5EF4-FFF2-40B4-BE49-F238E27FC236}">
                <a16:creationId xmlns:a16="http://schemas.microsoft.com/office/drawing/2014/main" id="{A916F619-0F54-A04B-9417-CB46E27F0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268" y="5003829"/>
            <a:ext cx="1363662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3188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12763" indent="307975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23925" indent="306388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33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33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No expense	</a:t>
            </a:r>
          </a:p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at this time -</a:t>
            </a:r>
          </a:p>
          <a:p>
            <a:pPr algn="ctr"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1800" dirty="0">
                <a:latin typeface="Candara" panose="020E0502030303020204" pitchFamily="34" charset="0"/>
              </a:rPr>
              <a:t>any basis.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36EE8A2-0245-BF47-A63F-2BD70CDEF4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70000"/>
                </a:solidFill>
              </a:rPr>
              <a:t>Modified Accrual Accounting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C684EF-532E-334E-A072-2E61461E911B}"/>
              </a:ext>
            </a:extLst>
          </p:cNvPr>
          <p:cNvSpPr/>
          <p:nvPr/>
        </p:nvSpPr>
        <p:spPr>
          <a:xfrm>
            <a:off x="838200" y="1384957"/>
            <a:ext cx="2223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Expenditures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D715F-46EC-4341-916B-FDA4ADE26E3F}"/>
              </a:ext>
            </a:extLst>
          </p:cNvPr>
          <p:cNvSpPr/>
          <p:nvPr/>
        </p:nvSpPr>
        <p:spPr>
          <a:xfrm>
            <a:off x="0" y="-262438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0C6C5C1-2BDA-4BE3-A71A-5FEE83106660}"/>
              </a:ext>
            </a:extLst>
          </p:cNvPr>
          <p:cNvSpPr txBox="1">
            <a:spLocks/>
          </p:cNvSpPr>
          <p:nvPr/>
        </p:nvSpPr>
        <p:spPr>
          <a:xfrm>
            <a:off x="838200" y="-159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Modified Accrual Accounting</a:t>
            </a:r>
          </a:p>
        </p:txBody>
      </p:sp>
    </p:spTree>
    <p:extLst>
      <p:ext uri="{BB962C8B-B14F-4D97-AF65-F5344CB8AC3E}">
        <p14:creationId xmlns:p14="http://schemas.microsoft.com/office/powerpoint/2010/main" val="70106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A11D-4148-D044-83B5-8E80E2C8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Expenditures: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Organization is legally obligated to pay for a resource, and 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The payment will be made</a:t>
            </a:r>
          </a:p>
          <a:p>
            <a:pPr marL="457200" lvl="1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i="1" u="sng" dirty="0">
                <a:latin typeface="Candara" panose="020E0502030303020204" pitchFamily="34" charset="0"/>
              </a:rPr>
              <a:t>Example: 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May 1: Order fireworks 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June 15: Fireworks arrive 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July 4: Fireworks are used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August 15: Payment is made</a:t>
            </a:r>
          </a:p>
          <a:p>
            <a:pPr marL="457200" lvl="1" indent="0">
              <a:buNone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7DD83BD-D9F9-184E-83BB-B23A40DD3BC7}"/>
              </a:ext>
            </a:extLst>
          </p:cNvPr>
          <p:cNvSpPr/>
          <p:nvPr/>
        </p:nvSpPr>
        <p:spPr>
          <a:xfrm rot="10800000">
            <a:off x="4882252" y="3972278"/>
            <a:ext cx="488682" cy="18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F982B39-A57E-C74E-8ED4-5C6DF42344EB}"/>
              </a:ext>
            </a:extLst>
          </p:cNvPr>
          <p:cNvSpPr/>
          <p:nvPr/>
        </p:nvSpPr>
        <p:spPr>
          <a:xfrm rot="10800000">
            <a:off x="5124771" y="4362102"/>
            <a:ext cx="414112" cy="191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83B21-280A-6648-AFBB-234FF9044703}"/>
              </a:ext>
            </a:extLst>
          </p:cNvPr>
          <p:cNvSpPr txBox="1"/>
          <p:nvPr/>
        </p:nvSpPr>
        <p:spPr>
          <a:xfrm>
            <a:off x="5625157" y="380832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Encumbrance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B4BFD-6F5C-6041-868B-D30C577DC70D}"/>
              </a:ext>
            </a:extLst>
          </p:cNvPr>
          <p:cNvSpPr txBox="1"/>
          <p:nvPr/>
        </p:nvSpPr>
        <p:spPr>
          <a:xfrm>
            <a:off x="5562953" y="4614832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Use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2F97730-3629-BC4B-9E1F-FDD11A6C623F}"/>
              </a:ext>
            </a:extLst>
          </p:cNvPr>
          <p:cNvSpPr/>
          <p:nvPr/>
        </p:nvSpPr>
        <p:spPr>
          <a:xfrm rot="10800000">
            <a:off x="7173575" y="4423514"/>
            <a:ext cx="683941" cy="11151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2AA08-0C67-2F4D-AF32-2536DFAD3950}"/>
              </a:ext>
            </a:extLst>
          </p:cNvPr>
          <p:cNvSpPr txBox="1"/>
          <p:nvPr/>
        </p:nvSpPr>
        <p:spPr>
          <a:xfrm>
            <a:off x="5562953" y="4226888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Acquisition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4B7F4A7-5CDA-6D45-9531-DABB663B392C}"/>
              </a:ext>
            </a:extLst>
          </p:cNvPr>
          <p:cNvSpPr/>
          <p:nvPr/>
        </p:nvSpPr>
        <p:spPr>
          <a:xfrm rot="10800000">
            <a:off x="5124771" y="4756192"/>
            <a:ext cx="414112" cy="191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933C4B8-EBA6-7C42-BA10-F9857F9A8EDE}"/>
              </a:ext>
            </a:extLst>
          </p:cNvPr>
          <p:cNvSpPr/>
          <p:nvPr/>
        </p:nvSpPr>
        <p:spPr>
          <a:xfrm rot="10800000">
            <a:off x="5418101" y="5150282"/>
            <a:ext cx="414112" cy="191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02E7C-2C17-F749-85E2-47C4B50A761B}"/>
              </a:ext>
            </a:extLst>
          </p:cNvPr>
          <p:cNvSpPr txBox="1"/>
          <p:nvPr/>
        </p:nvSpPr>
        <p:spPr>
          <a:xfrm>
            <a:off x="5840426" y="5033397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Payment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62153-7DAE-4D04-ADC2-78D283381E00}"/>
              </a:ext>
            </a:extLst>
          </p:cNvPr>
          <p:cNvSpPr/>
          <p:nvPr/>
        </p:nvSpPr>
        <p:spPr>
          <a:xfrm>
            <a:off x="0" y="-262438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E361018-F6DA-440F-8398-6A2827D680D4}"/>
              </a:ext>
            </a:extLst>
          </p:cNvPr>
          <p:cNvSpPr txBox="1">
            <a:spLocks/>
          </p:cNvSpPr>
          <p:nvPr/>
        </p:nvSpPr>
        <p:spPr>
          <a:xfrm>
            <a:off x="838200" y="-1596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Modified Accrual Accounting</a:t>
            </a:r>
          </a:p>
        </p:txBody>
      </p:sp>
    </p:spTree>
    <p:extLst>
      <p:ext uri="{BB962C8B-B14F-4D97-AF65-F5344CB8AC3E}">
        <p14:creationId xmlns:p14="http://schemas.microsoft.com/office/powerpoint/2010/main" val="221592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DCEC-5866-D24A-B1FD-50BF6032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70000"/>
                </a:solidFill>
              </a:rPr>
              <a:t>Type of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5F76-8C5F-9B4A-9689-2FB05752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50"/>
            <a:ext cx="10957560" cy="465338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dirty="0">
              <a:latin typeface="Candara" panose="020E0502030303020204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>
                <a:latin typeface="Candara" panose="020E0502030303020204" pitchFamily="34" charset="0"/>
              </a:rPr>
              <a:t>Common Size Ratios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US" altLang="en-US" dirty="0">
              <a:latin typeface="Candara" panose="020E0502030303020204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>
                <a:latin typeface="Candara" panose="020E0502030303020204" pitchFamily="34" charset="0"/>
              </a:rPr>
              <a:t>Liquidity Ratios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US" altLang="en-US" dirty="0">
              <a:latin typeface="Candara" panose="020E0502030303020204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>
                <a:latin typeface="Candara" panose="020E0502030303020204" pitchFamily="34" charset="0"/>
              </a:rPr>
              <a:t>Asset Turnover or Efficiency Ratios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US" altLang="en-US" dirty="0">
              <a:latin typeface="Candara" panose="020E0502030303020204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>
                <a:latin typeface="Candara" panose="020E0502030303020204" pitchFamily="34" charset="0"/>
              </a:rPr>
              <a:t>Solvency Ratios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US" altLang="en-US" dirty="0">
              <a:latin typeface="Candara" panose="020E0502030303020204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>
                <a:latin typeface="Candara" panose="020E0502030303020204" pitchFamily="34" charset="0"/>
              </a:rPr>
              <a:t>Program Service Ratio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US" altLang="en-US" dirty="0">
              <a:latin typeface="Candara" panose="020E0502030303020204" pitchFamily="34" charset="0"/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>
                <a:latin typeface="Candara" panose="020E0502030303020204" pitchFamily="34" charset="0"/>
              </a:rPr>
              <a:t>Profitability Ratios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70F2CE-B532-4007-B794-1180D2C51508}"/>
              </a:ext>
            </a:extLst>
          </p:cNvPr>
          <p:cNvSpPr/>
          <p:nvPr/>
        </p:nvSpPr>
        <p:spPr>
          <a:xfrm>
            <a:off x="0" y="-7495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CD238B-4E09-44F6-A638-EE9570B8752B}"/>
              </a:ext>
            </a:extLst>
          </p:cNvPr>
          <p:cNvSpPr txBox="1">
            <a:spLocks/>
          </p:cNvSpPr>
          <p:nvPr/>
        </p:nvSpPr>
        <p:spPr>
          <a:xfrm>
            <a:off x="838200" y="952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Financial Statement Ratio Analysis</a:t>
            </a:r>
          </a:p>
        </p:txBody>
      </p:sp>
    </p:spTree>
    <p:extLst>
      <p:ext uri="{BB962C8B-B14F-4D97-AF65-F5344CB8AC3E}">
        <p14:creationId xmlns:p14="http://schemas.microsoft.com/office/powerpoint/2010/main" val="10846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188A-5B33-224E-8284-F0419F2A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0B0A"/>
                </a:solidFill>
              </a:rPr>
              <a:t>Ratios in Financial Condition Analysis</a:t>
            </a:r>
            <a:endParaRPr lang="en-US" dirty="0">
              <a:solidFill>
                <a:srgbClr val="990B0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14DD-6B0E-5647-AD7A-DEE66CCC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Common size ratios</a:t>
            </a:r>
          </a:p>
          <a:p>
            <a:r>
              <a:rPr lang="en-US" dirty="0">
                <a:latin typeface="Candara" panose="020E0502030303020204" pitchFamily="34" charset="0"/>
              </a:rPr>
              <a:t>Liquidity Ratios</a:t>
            </a:r>
          </a:p>
          <a:p>
            <a:r>
              <a:rPr lang="en-US" dirty="0">
                <a:latin typeface="Candara" panose="020E0502030303020204" pitchFamily="34" charset="0"/>
              </a:rPr>
              <a:t>Budgetary solvency</a:t>
            </a:r>
          </a:p>
          <a:p>
            <a:r>
              <a:rPr lang="en-US" dirty="0">
                <a:latin typeface="Candara" panose="020E0502030303020204" pitchFamily="34" charset="0"/>
              </a:rPr>
              <a:t>Long-run solvency</a:t>
            </a:r>
          </a:p>
          <a:p>
            <a:r>
              <a:rPr lang="en-US" dirty="0">
                <a:latin typeface="Candara" panose="020E0502030303020204" pitchFamily="34" charset="0"/>
              </a:rPr>
              <a:t>Service-level solvency </a:t>
            </a:r>
          </a:p>
          <a:p>
            <a:r>
              <a:rPr lang="en-US" dirty="0">
                <a:latin typeface="Candara" panose="020E0502030303020204" pitchFamily="34" charset="0"/>
              </a:rPr>
              <a:t>Efficiency ratios</a:t>
            </a:r>
          </a:p>
          <a:p>
            <a:r>
              <a:rPr lang="en-US" dirty="0">
                <a:latin typeface="Candara" panose="020E0502030303020204" pitchFamily="34" charset="0"/>
              </a:rPr>
              <a:t>Risk Analysis ratios</a:t>
            </a:r>
          </a:p>
          <a:p>
            <a:pPr lvl="1"/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C6562-9BB2-4018-A9B0-8BAB643595D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0ADBA4-6950-49C9-A354-8AA89203B7EF}"/>
              </a:ext>
            </a:extLst>
          </p:cNvPr>
          <p:cNvSpPr txBox="1">
            <a:spLocks/>
          </p:cNvSpPr>
          <p:nvPr/>
        </p:nvSpPr>
        <p:spPr>
          <a:xfrm>
            <a:off x="838200" y="1235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Financial Condition Ratio Analysis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69F13AD-8B3A-A51C-2DBA-E3B194BA3C6B}"/>
              </a:ext>
            </a:extLst>
          </p:cNvPr>
          <p:cNvSpPr/>
          <p:nvPr/>
        </p:nvSpPr>
        <p:spPr>
          <a:xfrm>
            <a:off x="4912986" y="3051544"/>
            <a:ext cx="155448" cy="1020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9DA91-212A-FC19-574E-62B4E01A2B34}"/>
              </a:ext>
            </a:extLst>
          </p:cNvPr>
          <p:cNvSpPr txBox="1"/>
          <p:nvPr/>
        </p:nvSpPr>
        <p:spPr>
          <a:xfrm>
            <a:off x="5231219" y="3296092"/>
            <a:ext cx="249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Solvency ratios</a:t>
            </a:r>
          </a:p>
        </p:txBody>
      </p:sp>
    </p:spTree>
    <p:extLst>
      <p:ext uri="{BB962C8B-B14F-4D97-AF65-F5344CB8AC3E}">
        <p14:creationId xmlns:p14="http://schemas.microsoft.com/office/powerpoint/2010/main" val="323566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4FDDF7-2805-9844-A27E-E0B58445A9D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51E9-D3F2-544A-A986-8C2F0132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24" y="1654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Georgia Pro Cond Black" panose="02040A06050405020203" pitchFamily="18" charset="0"/>
              </a:rPr>
              <a:t>Final Exam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18B06-EFAB-94DA-A3A2-21C21D7C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Part I– Short Answer Questions (10%)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 Part II– Single and Multiple-Choice Questions (10%)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Part III– Financial Statements Preparation (40%)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Part IV– Financial Statements Analysis (40%)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Available at 11:59pm on 12/16, due at 11:59pm on 12/22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6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EC5D-7CBD-C343-BE9D-7029D27C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Financial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757E-B4AA-004A-B192-3B84E5BD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495363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b="1" u="sng" dirty="0">
                <a:solidFill>
                  <a:srgbClr val="C00000"/>
                </a:solidFill>
                <a:latin typeface="Candara" panose="020E0502030303020204" pitchFamily="34" charset="0"/>
              </a:rPr>
              <a:t>Statement of Financial Position (Balance Sheet)</a:t>
            </a:r>
            <a:r>
              <a:rPr lang="en-US" altLang="en-US" dirty="0">
                <a:latin typeface="Candara" panose="020E0502030303020204" pitchFamily="34" charset="0"/>
              </a:rPr>
              <a:t>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>
                <a:latin typeface="Candara" panose="020E0502030303020204" pitchFamily="34" charset="0"/>
              </a:rPr>
              <a:t>A snapshot of the resources, obligations, and worth of an organization at a specific point in time (stock).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u="sng" dirty="0">
                <a:solidFill>
                  <a:srgbClr val="C00000"/>
                </a:solidFill>
                <a:latin typeface="Candara" panose="020E0502030303020204" pitchFamily="34" charset="0"/>
              </a:rPr>
              <a:t>Activity Statement  (Operating or Income Statement)</a:t>
            </a:r>
            <a:r>
              <a:rPr lang="en-US" altLang="en-US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>
                <a:latin typeface="Candara" panose="020E0502030303020204" pitchFamily="34" charset="0"/>
              </a:rPr>
              <a:t>Measures the cumulative resource inflows and outflows for an organization over some specified period of time. 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>
                <a:latin typeface="Candara" panose="020E0502030303020204" pitchFamily="34" charset="0"/>
              </a:rPr>
              <a:t>It is reporting equivalent of an operating budget (flow).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u="sng" dirty="0">
                <a:solidFill>
                  <a:srgbClr val="C00000"/>
                </a:solidFill>
                <a:latin typeface="Candara" panose="020E0502030303020204" pitchFamily="34" charset="0"/>
              </a:rPr>
              <a:t>Cash Flow Statement</a:t>
            </a:r>
            <a:endParaRPr lang="en-US" altLang="en-US" dirty="0">
              <a:latin typeface="Candara" panose="020E0502030303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dirty="0">
                <a:latin typeface="Candara" panose="020E0502030303020204" pitchFamily="34" charset="0"/>
              </a:rPr>
              <a:t>Measures the cumulative cash inflows and outflows for an organization over some specified period of time.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>
                <a:latin typeface="Candara" panose="020E0502030303020204" pitchFamily="34" charset="0"/>
              </a:rPr>
              <a:t>It is the reporting equivalent of a cash budget (flow).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66CE9-86B9-8941-887A-FAED8763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0F02-6392-2343-BC9E-B77CE0D7CB4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6DC732-E448-4CF6-9DE5-8923EF3A987F}"/>
              </a:ext>
            </a:extLst>
          </p:cNvPr>
          <p:cNvSpPr/>
          <p:nvPr/>
        </p:nvSpPr>
        <p:spPr>
          <a:xfrm>
            <a:off x="0" y="-15367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B3EFDC-767E-4B44-B341-47811B224143}"/>
              </a:ext>
            </a:extLst>
          </p:cNvPr>
          <p:cNvSpPr txBox="1">
            <a:spLocks/>
          </p:cNvSpPr>
          <p:nvPr/>
        </p:nvSpPr>
        <p:spPr>
          <a:xfrm>
            <a:off x="838200" y="6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27756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61AC-0901-B943-B5F1-1FD17CA0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1" y="2061368"/>
            <a:ext cx="4419601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Assets - Liabilities = Equity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0D7944-943C-4647-9CF9-782A68805A52}"/>
              </a:ext>
            </a:extLst>
          </p:cNvPr>
          <p:cNvCxnSpPr>
            <a:cxnSpLocks/>
          </p:cNvCxnSpPr>
          <p:nvPr/>
        </p:nvCxnSpPr>
        <p:spPr>
          <a:xfrm flipH="1">
            <a:off x="2852737" y="2567780"/>
            <a:ext cx="1700212" cy="9445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901455-44DF-A04C-80A3-9FCACCF0C40B}"/>
              </a:ext>
            </a:extLst>
          </p:cNvPr>
          <p:cNvSpPr txBox="1">
            <a:spLocks/>
          </p:cNvSpPr>
          <p:nvPr/>
        </p:nvSpPr>
        <p:spPr>
          <a:xfrm>
            <a:off x="485778" y="3672680"/>
            <a:ext cx="4067171" cy="460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Candara" panose="020E0502030303020204" pitchFamily="34" charset="0"/>
              </a:rPr>
              <a:t>What you own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58EE44-53C4-B84F-85A1-027D73BE68F7}"/>
              </a:ext>
            </a:extLst>
          </p:cNvPr>
          <p:cNvCxnSpPr>
            <a:cxnSpLocks/>
          </p:cNvCxnSpPr>
          <p:nvPr/>
        </p:nvCxnSpPr>
        <p:spPr>
          <a:xfrm>
            <a:off x="6081713" y="2567780"/>
            <a:ext cx="0" cy="8191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A0D551-9852-C040-87FC-68F969879E63}"/>
              </a:ext>
            </a:extLst>
          </p:cNvPr>
          <p:cNvSpPr txBox="1">
            <a:spLocks/>
          </p:cNvSpPr>
          <p:nvPr/>
        </p:nvSpPr>
        <p:spPr>
          <a:xfrm>
            <a:off x="4707728" y="3723479"/>
            <a:ext cx="2547939" cy="819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Candara" panose="020E0502030303020204" pitchFamily="34" charset="0"/>
              </a:rPr>
              <a:t>What you owe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6A055-A0F8-4A44-A481-F1608B7D7E40}"/>
              </a:ext>
            </a:extLst>
          </p:cNvPr>
          <p:cNvCxnSpPr>
            <a:cxnSpLocks/>
          </p:cNvCxnSpPr>
          <p:nvPr/>
        </p:nvCxnSpPr>
        <p:spPr>
          <a:xfrm>
            <a:off x="7729537" y="2521743"/>
            <a:ext cx="1143001" cy="11509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0A2182C-91D6-0B42-8199-9C9E1B94C44A}"/>
              </a:ext>
            </a:extLst>
          </p:cNvPr>
          <p:cNvSpPr txBox="1">
            <a:spLocks/>
          </p:cNvSpPr>
          <p:nvPr/>
        </p:nvSpPr>
        <p:spPr>
          <a:xfrm>
            <a:off x="8124826" y="3713559"/>
            <a:ext cx="3552822" cy="819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ndara" panose="020E0502030303020204" pitchFamily="34" charset="0"/>
              </a:rPr>
              <a:t>What you are worth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A89CD-C883-B54C-AAE2-726F212DD66A}"/>
              </a:ext>
            </a:extLst>
          </p:cNvPr>
          <p:cNvSpPr/>
          <p:nvPr/>
        </p:nvSpPr>
        <p:spPr>
          <a:xfrm>
            <a:off x="1999673" y="5838020"/>
            <a:ext cx="88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>
                <a:srgbClr val="808080"/>
              </a:buClr>
              <a:buSzPct val="90000"/>
              <a:buFont typeface="Monotype Sorts" pitchFamily="2" charset="2"/>
              <a:buNone/>
            </a:pPr>
            <a:r>
              <a:rPr lang="en-US" altLang="en-US" sz="3600" b="1" dirty="0">
                <a:latin typeface="Candara" panose="020E0502030303020204" pitchFamily="34" charset="0"/>
              </a:rPr>
              <a:t>Equation must always be in balance!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046BA99-07AF-DD49-A190-66144050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0F02-6392-2343-BC9E-B77CE0D7CB42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FEAA7-768B-4846-817D-968C26744127}"/>
              </a:ext>
            </a:extLst>
          </p:cNvPr>
          <p:cNvSpPr/>
          <p:nvPr/>
        </p:nvSpPr>
        <p:spPr>
          <a:xfrm>
            <a:off x="0" y="-15367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4C1EA1-CA58-4179-BF51-9BF6499C2775}"/>
              </a:ext>
            </a:extLst>
          </p:cNvPr>
          <p:cNvSpPr txBox="1">
            <a:spLocks/>
          </p:cNvSpPr>
          <p:nvPr/>
        </p:nvSpPr>
        <p:spPr>
          <a:xfrm>
            <a:off x="838200" y="6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Fundamental Equation of Accounting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49371-F22B-192B-7B94-6B5BAFD08D9A}"/>
              </a:ext>
            </a:extLst>
          </p:cNvPr>
          <p:cNvSpPr txBox="1"/>
          <p:nvPr/>
        </p:nvSpPr>
        <p:spPr>
          <a:xfrm>
            <a:off x="6081713" y="4267038"/>
            <a:ext cx="6103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75" lvl="2" indent="-244475" defTabSz="482600">
              <a:buClr>
                <a:srgbClr val="808080"/>
              </a:buClr>
              <a:buSzPct val="70000"/>
              <a:buFont typeface="Arial" pitchFamily="34" charset="0"/>
              <a:buChar char="–"/>
            </a:pPr>
            <a:r>
              <a:rPr lang="en-US" sz="1800" b="1" dirty="0">
                <a:latin typeface="Candara" panose="020E0502030303020204" pitchFamily="34" charset="0"/>
              </a:rPr>
              <a:t>Owner's Equity</a:t>
            </a:r>
            <a:r>
              <a:rPr lang="en-US" sz="1800" dirty="0">
                <a:latin typeface="Candara" panose="020E0502030303020204" pitchFamily="34" charset="0"/>
              </a:rPr>
              <a:t>, </a:t>
            </a:r>
            <a:r>
              <a:rPr lang="en-US" sz="1800" b="1" dirty="0">
                <a:latin typeface="Candara" panose="020E0502030303020204" pitchFamily="34" charset="0"/>
              </a:rPr>
              <a:t>Partners' Equity</a:t>
            </a:r>
            <a:r>
              <a:rPr lang="en-US" sz="1800" dirty="0">
                <a:latin typeface="Candara" panose="020E0502030303020204" pitchFamily="34" charset="0"/>
              </a:rPr>
              <a:t>, </a:t>
            </a:r>
            <a:r>
              <a:rPr lang="en-US" sz="1800" b="1" dirty="0">
                <a:latin typeface="Candara" panose="020E0502030303020204" pitchFamily="34" charset="0"/>
              </a:rPr>
              <a:t>Net Worth</a:t>
            </a:r>
            <a:r>
              <a:rPr lang="en-US" sz="1800" dirty="0">
                <a:latin typeface="Candara" panose="020E0502030303020204" pitchFamily="34" charset="0"/>
              </a:rPr>
              <a:t>, or </a:t>
            </a:r>
            <a:endParaRPr lang="en-US" sz="1800" b="1" dirty="0">
              <a:latin typeface="Candara" panose="020E0502030303020204" pitchFamily="34" charset="0"/>
            </a:endParaRPr>
          </a:p>
          <a:p>
            <a:pPr marL="1158875" lvl="2" indent="-244475" defTabSz="482600">
              <a:buClr>
                <a:srgbClr val="808080"/>
              </a:buClr>
              <a:buSzPct val="70000"/>
              <a:buNone/>
            </a:pPr>
            <a:r>
              <a:rPr lang="en-US" sz="1800" b="1" dirty="0">
                <a:latin typeface="Candara" panose="020E0502030303020204" pitchFamily="34" charset="0"/>
              </a:rPr>
              <a:t>		Stockholders’ Equity </a:t>
            </a:r>
            <a:r>
              <a:rPr lang="en-US" sz="1800" dirty="0">
                <a:latin typeface="Candara" panose="020E0502030303020204" pitchFamily="34" charset="0"/>
              </a:rPr>
              <a:t>(for-profit organizations).		</a:t>
            </a:r>
          </a:p>
          <a:p>
            <a:pPr marL="1158875" lvl="2" indent="-244475" defTabSz="482600">
              <a:buClr>
                <a:srgbClr val="808080"/>
              </a:buClr>
              <a:buSzPct val="70000"/>
              <a:buFont typeface="Arial" pitchFamily="34" charset="0"/>
              <a:buChar char="–"/>
            </a:pPr>
            <a:r>
              <a:rPr lang="en-US" sz="1800" b="1" dirty="0">
                <a:latin typeface="Candara" panose="020E0502030303020204" pitchFamily="34" charset="0"/>
              </a:rPr>
              <a:t> 	Net Assets</a:t>
            </a:r>
            <a:r>
              <a:rPr lang="en-US" sz="1800" dirty="0">
                <a:latin typeface="Candara" panose="020E0502030303020204" pitchFamily="34" charset="0"/>
              </a:rPr>
              <a:t> or </a:t>
            </a:r>
            <a:r>
              <a:rPr lang="en-US" sz="1800" b="1" dirty="0">
                <a:latin typeface="Candara" panose="020E0502030303020204" pitchFamily="34" charset="0"/>
              </a:rPr>
              <a:t>Fund Balance</a:t>
            </a:r>
            <a:r>
              <a:rPr lang="en-US" sz="1800" dirty="0">
                <a:latin typeface="Candara" panose="020E0502030303020204" pitchFamily="34" charset="0"/>
              </a:rPr>
              <a:t> (not-for-profit and governments).</a:t>
            </a:r>
          </a:p>
        </p:txBody>
      </p:sp>
    </p:spTree>
    <p:extLst>
      <p:ext uri="{BB962C8B-B14F-4D97-AF65-F5344CB8AC3E}">
        <p14:creationId xmlns:p14="http://schemas.microsoft.com/office/powerpoint/2010/main" val="7206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  <p:bldP spid="1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407A-188E-5E43-B502-9334C795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Candara" panose="020E0502030303020204" pitchFamily="34" charset="0"/>
              </a:rPr>
              <a:t>Statement of Net Position</a:t>
            </a:r>
          </a:p>
          <a:p>
            <a:endParaRPr lang="en-US" u="sng" dirty="0">
              <a:latin typeface="Candara" panose="020E0502030303020204" pitchFamily="34" charset="0"/>
            </a:endParaRPr>
          </a:p>
          <a:p>
            <a:endParaRPr lang="en-US" u="sng" dirty="0">
              <a:latin typeface="Candara" panose="020E0502030303020204" pitchFamily="34" charset="0"/>
            </a:endParaRPr>
          </a:p>
          <a:p>
            <a:endParaRPr lang="en-US" u="sng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Helps to emphasize the governmental focus on resources available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Candara" panose="020E0502030303020204" pitchFamily="34" charset="0"/>
              </a:rPr>
              <a:t>Net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latin typeface="Candara" panose="020E0502030303020204" pitchFamily="34" charset="0"/>
              </a:rPr>
              <a:t>Net investment in capital assets: </a:t>
            </a:r>
            <a:r>
              <a:rPr lang="en-US" dirty="0">
                <a:latin typeface="Candara" panose="020E0502030303020204" pitchFamily="34" charset="0"/>
              </a:rPr>
              <a:t>Adjusted for depreciation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latin typeface="Candara" panose="020E0502030303020204" pitchFamily="34" charset="0"/>
              </a:rPr>
              <a:t>Restricted: </a:t>
            </a:r>
            <a:r>
              <a:rPr lang="en-US" dirty="0">
                <a:latin typeface="Candara" panose="020E0502030303020204" pitchFamily="34" charset="0"/>
              </a:rPr>
              <a:t>By creditors, grantors, donors, law, and regulators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latin typeface="Candara" panose="020E0502030303020204" pitchFamily="34" charset="0"/>
              </a:rPr>
              <a:t>Unrestricted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435792-C98F-2A4F-924D-8A2C4217F2A1}"/>
                  </a:ext>
                </a:extLst>
              </p:cNvPr>
              <p:cNvSpPr txBox="1"/>
              <p:nvPr/>
            </p:nvSpPr>
            <p:spPr>
              <a:xfrm>
                <a:off x="989046" y="2433751"/>
                <a:ext cx="970383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𝐴𝑠𝑠𝑒𝑡𝑠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𝐷𝑒𝑓𝑒𝑟𝑟𝑒𝑑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𝑂𝑢𝑡𝑓𝑙𝑜𝑤𝑠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𝑅𝑒𝑠𝑜𝑢𝑟𝑐𝑒𝑠</m:t>
                    </m:r>
                  </m:oMath>
                </a14:m>
                <a:r>
                  <a:rPr lang="es-ES" sz="2400" b="0" i="1" dirty="0">
                    <a:latin typeface="Cambria Math" panose="02040503050406030204" pitchFamily="18" charset="0"/>
                  </a:rPr>
                  <a:t>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𝐿𝑖𝑎𝑏𝑖𝑙𝑖𝑡𝑖𝑒𝑠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𝐷𝑒𝑓𝑒𝑟𝑟𝑒𝑑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𝐼𝑛𝑓𝑙𝑜𝑤𝑠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𝑅𝑒𝑠𝑜𝑢𝑟𝑐𝑒𝑠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𝑵𝒆𝒕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latin typeface="Cambria Math" panose="02040503050406030204" pitchFamily="18" charset="0"/>
                        </a:rPr>
                        <m:t>𝑷𝒐𝒔𝒊𝒕𝒊𝒐𝒏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435792-C98F-2A4F-924D-8A2C4217F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6" y="2433751"/>
                <a:ext cx="9703835" cy="738664"/>
              </a:xfrm>
              <a:prstGeom prst="rect">
                <a:avLst/>
              </a:prstGeom>
              <a:blipFill>
                <a:blip r:embed="rId3"/>
                <a:stretch>
                  <a:fillRect t="-13793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EB90029-716F-42C4-8301-2266D14858EF}"/>
              </a:ext>
            </a:extLst>
          </p:cNvPr>
          <p:cNvSpPr/>
          <p:nvPr/>
        </p:nvSpPr>
        <p:spPr>
          <a:xfrm>
            <a:off x="0" y="-90990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53A6F5-EF59-428A-A6EE-CD25E3086417}"/>
              </a:ext>
            </a:extLst>
          </p:cNvPr>
          <p:cNvSpPr txBox="1">
            <a:spLocks/>
          </p:cNvSpPr>
          <p:nvPr/>
        </p:nvSpPr>
        <p:spPr>
          <a:xfrm>
            <a:off x="838200" y="-127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Basic Financial Statement</a:t>
            </a:r>
          </a:p>
        </p:txBody>
      </p:sp>
    </p:spTree>
    <p:extLst>
      <p:ext uri="{BB962C8B-B14F-4D97-AF65-F5344CB8AC3E}">
        <p14:creationId xmlns:p14="http://schemas.microsoft.com/office/powerpoint/2010/main" val="19948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1749-CE4B-B949-BE5D-970837A7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rgbClr val="808080"/>
              </a:buClr>
              <a:buSzPct val="90000"/>
              <a:defRPr/>
            </a:pPr>
            <a:r>
              <a:rPr lang="en-US" altLang="en-US" b="1" dirty="0">
                <a:solidFill>
                  <a:srgbClr val="8C0000"/>
                </a:solidFill>
              </a:rPr>
              <a:t>Change in Net Assets &amp; the Balance Sheet</a:t>
            </a:r>
            <a:endParaRPr lang="en-US" altLang="en-US" dirty="0">
              <a:solidFill>
                <a:srgbClr val="8C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BB73-3FA3-F44B-8645-D4401D8B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719"/>
            <a:ext cx="10515600" cy="32102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andara" panose="020E0502030303020204" pitchFamily="34" charset="0"/>
              </a:rPr>
              <a:t>Assets = Liabilities + Net Assets (stock)</a:t>
            </a:r>
          </a:p>
          <a:p>
            <a:pPr marL="0" indent="0" algn="ctr">
              <a:buNone/>
            </a:pPr>
            <a:r>
              <a:rPr lang="en-US" dirty="0">
                <a:latin typeface="Candara" panose="020E0502030303020204" pitchFamily="34" charset="0"/>
              </a:rPr>
              <a:t>∆ Assets = ∆ Liabilities + </a:t>
            </a:r>
            <a:r>
              <a:rPr lang="en-US" dirty="0">
                <a:solidFill>
                  <a:srgbClr val="8C0000"/>
                </a:solidFill>
                <a:latin typeface="Candara" panose="020E0502030303020204" pitchFamily="34" charset="0"/>
              </a:rPr>
              <a:t>∆ Net Assets </a:t>
            </a:r>
            <a:r>
              <a:rPr lang="en-US" dirty="0">
                <a:latin typeface="Candara" panose="020E0502030303020204" pitchFamily="34" charset="0"/>
              </a:rPr>
              <a:t>(flow)</a:t>
            </a:r>
          </a:p>
          <a:p>
            <a:pPr marL="0" indent="0" algn="ctr">
              <a:buNone/>
            </a:pPr>
            <a:r>
              <a:rPr lang="en-US" dirty="0">
                <a:latin typeface="Candara" panose="020E0502030303020204" pitchFamily="34" charset="0"/>
              </a:rPr>
              <a:t>∆ Assets = ∆ Liabilities + </a:t>
            </a:r>
            <a:r>
              <a:rPr lang="en-US" dirty="0">
                <a:solidFill>
                  <a:srgbClr val="8C0000"/>
                </a:solidFill>
                <a:latin typeface="Candara" panose="020E0502030303020204" pitchFamily="34" charset="0"/>
              </a:rPr>
              <a:t>(Revenues – Expenses) </a:t>
            </a:r>
            <a:r>
              <a:rPr lang="en-US" dirty="0">
                <a:latin typeface="Candara" panose="020E0502030303020204" pitchFamily="34" charset="0"/>
              </a:rPr>
              <a:t>(flow)</a:t>
            </a:r>
          </a:p>
          <a:p>
            <a:pPr marL="0" indent="0" algn="ctr">
              <a:buNone/>
            </a:pPr>
            <a:endParaRPr lang="en-US" dirty="0">
              <a:solidFill>
                <a:srgbClr val="8C0000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6602C68-AAC1-7D40-BCE3-38FCBE90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961" y="4780384"/>
            <a:ext cx="6891866" cy="50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9075" indent="-219075"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50825"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44475"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1313" indent="-239713"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82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82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82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82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ctr">
              <a:buClr>
                <a:srgbClr val="808080"/>
              </a:buClr>
              <a:buSzPct val="46000"/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R&gt;E: Profit, surplus, increase in net assets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4A8ECE2-3052-BD4C-9C57-87867055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063" y="5306293"/>
            <a:ext cx="6891866" cy="50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19075" indent="-219075"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50825"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8875" indent="-244475"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11313" indent="-239713"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82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82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82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82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82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ctr">
              <a:buClr>
                <a:srgbClr val="808080"/>
              </a:buClr>
              <a:buSzPct val="46000"/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R&lt;E: Deficit, decrease in net assets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78F91-C12C-4359-A4B5-98E51F3CA9AF}"/>
              </a:ext>
            </a:extLst>
          </p:cNvPr>
          <p:cNvSpPr/>
          <p:nvPr/>
        </p:nvSpPr>
        <p:spPr>
          <a:xfrm>
            <a:off x="0" y="-3102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E275DB-61C3-4135-B5D3-27E04FF4FE5D}"/>
              </a:ext>
            </a:extLst>
          </p:cNvPr>
          <p:cNvSpPr txBox="1">
            <a:spLocks/>
          </p:cNvSpPr>
          <p:nvPr/>
        </p:nvSpPr>
        <p:spPr>
          <a:xfrm>
            <a:off x="838200" y="68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Change in Net Assets/Net Income</a:t>
            </a:r>
          </a:p>
        </p:txBody>
      </p:sp>
    </p:spTree>
    <p:extLst>
      <p:ext uri="{BB962C8B-B14F-4D97-AF65-F5344CB8AC3E}">
        <p14:creationId xmlns:p14="http://schemas.microsoft.com/office/powerpoint/2010/main" val="167882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44EF-808E-2F4E-B35D-5E3FE1F2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8C0000"/>
                </a:solidFill>
              </a:rPr>
              <a:t>Derivation of the Cash Flow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AABFA0-678D-CF40-952B-0D77954D11CF}"/>
                  </a:ext>
                </a:extLst>
              </p:cNvPr>
              <p:cNvSpPr txBox="1"/>
              <p:nvPr/>
            </p:nvSpPr>
            <p:spPr>
              <a:xfrm>
                <a:off x="3834793" y="1463596"/>
                <a:ext cx="46301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𝐴𝑠𝑠𝑒𝑡𝑠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𝐿𝑖𝑎𝑏𝑖𝑙𝑖𝑡𝑖𝑒𝑠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𝐴𝑠𝑠𝑒𝑡𝑠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AABFA0-678D-CF40-952B-0D77954D1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3" y="1463596"/>
                <a:ext cx="4630178" cy="369332"/>
              </a:xfrm>
              <a:prstGeom prst="rect">
                <a:avLst/>
              </a:prstGeom>
              <a:blipFill>
                <a:blip r:embed="rId3"/>
                <a:stretch>
                  <a:fillRect l="-1053" r="-105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ED6D10-FE2D-5844-8FB9-88570E07A777}"/>
                  </a:ext>
                </a:extLst>
              </p:cNvPr>
              <p:cNvSpPr txBox="1"/>
              <p:nvPr/>
            </p:nvSpPr>
            <p:spPr>
              <a:xfrm>
                <a:off x="3651913" y="1975168"/>
                <a:ext cx="5216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𝐴𝑠𝑠𝑒𝑡𝑠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𝐿𝑖𝑎𝑏𝑖𝑙𝑖𝑡𝑖𝑒𝑠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𝐴𝑠𝑠𝑒𝑡𝑠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ED6D10-FE2D-5844-8FB9-88570E07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13" y="1975168"/>
                <a:ext cx="5216877" cy="369332"/>
              </a:xfrm>
              <a:prstGeom prst="rect">
                <a:avLst/>
              </a:prstGeom>
              <a:blipFill>
                <a:blip r:embed="rId4"/>
                <a:stretch>
                  <a:fillRect l="-701" r="-8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DA637-820B-1D4A-A1F7-0DC7C3931141}"/>
                  </a:ext>
                </a:extLst>
              </p:cNvPr>
              <p:cNvSpPr txBox="1"/>
              <p:nvPr/>
            </p:nvSpPr>
            <p:spPr>
              <a:xfrm>
                <a:off x="1702860" y="2419827"/>
                <a:ext cx="7257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s-ES" sz="2400" b="0" i="0" dirty="0" smtClean="0">
                          <a:latin typeface="Candara" panose="020E0502030303020204" pitchFamily="34" charset="0"/>
                        </a:rPr>
                        <m:t>Cash</m:t>
                      </m:r>
                      <m:r>
                        <m:rPr>
                          <m:nor/>
                        </m:rPr>
                        <a:rPr lang="es-ES" sz="2400" b="0" i="0" dirty="0" smtClean="0">
                          <a:latin typeface="Candara" panose="020E0502030303020204" pitchFamily="34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dirty="0" smtClean="0">
                          <a:latin typeface="Cambria Math" panose="02040503050406030204" pitchFamily="18" charset="0"/>
                        </a:rPr>
                        <m:t>𝑂𝑡h𝑒𝑟</m:t>
                      </m:r>
                      <m:r>
                        <a:rPr lang="es-E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𝐴𝑠𝑠𝑒𝑡𝑠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𝐿𝑖𝑎𝑏𝑖𝑙𝑖𝑡𝑖𝑒𝑠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𝐴𝑠𝑠𝑒𝑡𝑠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DA637-820B-1D4A-A1F7-0DC7C393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860" y="2419827"/>
                <a:ext cx="7257821" cy="369332"/>
              </a:xfrm>
              <a:prstGeom prst="rect">
                <a:avLst/>
              </a:prstGeom>
              <a:blipFill>
                <a:blip r:embed="rId5"/>
                <a:stretch>
                  <a:fillRect l="-420" r="-42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8DCB6F-9BE1-D44B-9504-2AA03D870452}"/>
                  </a:ext>
                </a:extLst>
              </p:cNvPr>
              <p:cNvSpPr txBox="1"/>
              <p:nvPr/>
            </p:nvSpPr>
            <p:spPr>
              <a:xfrm>
                <a:off x="3854555" y="2888973"/>
                <a:ext cx="73577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s-ES" sz="2400" b="0" i="0" dirty="0" smtClean="0">
                          <a:latin typeface="Candara" panose="020E0502030303020204" pitchFamily="34" charset="0"/>
                        </a:rPr>
                        <m:t>Cash</m:t>
                      </m:r>
                      <m:r>
                        <m:rPr>
                          <m:nor/>
                        </m:rPr>
                        <a:rPr lang="es-ES" sz="2400" b="0" i="0" dirty="0" smtClean="0">
                          <a:latin typeface="Candara" panose="020E0502030303020204" pitchFamily="34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𝐿𝑖𝑎𝑏𝑖𝑙𝑖𝑡𝑖𝑒𝑠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𝐴𝑠𝑠𝑒𝑡𝑠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US" sz="2400" dirty="0" smtClean="0"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dirty="0" smtClean="0">
                          <a:latin typeface="Cambria Math" panose="02040503050406030204" pitchFamily="18" charset="0"/>
                        </a:rPr>
                        <m:t>𝑂𝑡h𝑒𝑟</m:t>
                      </m:r>
                      <m:r>
                        <a:rPr lang="es-E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𝐴𝑠𝑠𝑒𝑡𝑠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8DCB6F-9BE1-D44B-9504-2AA03D87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555" y="2888973"/>
                <a:ext cx="7357783" cy="369332"/>
              </a:xfrm>
              <a:prstGeom prst="rect">
                <a:avLst/>
              </a:prstGeom>
              <a:blipFill>
                <a:blip r:embed="rId6"/>
                <a:stretch>
                  <a:fillRect l="-663" r="-74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5F49DB-B53D-0343-AF04-64042284E65E}"/>
                  </a:ext>
                </a:extLst>
              </p:cNvPr>
              <p:cNvSpPr txBox="1"/>
              <p:nvPr/>
            </p:nvSpPr>
            <p:spPr>
              <a:xfrm>
                <a:off x="2793560" y="3733263"/>
                <a:ext cx="7333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8C0000"/>
                          </a:solidFill>
                          <a:latin typeface="Candara" panose="020E0502030303020204" pitchFamily="34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s-ES" sz="2400" b="0" i="0" dirty="0" smtClean="0">
                          <a:solidFill>
                            <a:srgbClr val="8C0000"/>
                          </a:solidFill>
                          <a:latin typeface="Candara" panose="020E0502030303020204" pitchFamily="34" charset="0"/>
                        </a:rPr>
                        <m:t>Cash</m:t>
                      </m:r>
                      <m:r>
                        <m:rPr>
                          <m:nor/>
                        </m:rPr>
                        <a:rPr lang="es-ES" sz="2400" b="0" i="0" dirty="0" smtClean="0">
                          <a:solidFill>
                            <a:srgbClr val="8C0000"/>
                          </a:solidFill>
                          <a:latin typeface="Candara" panose="020E0502030303020204" pitchFamily="34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8C0000"/>
                          </a:solidFill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s-ES" sz="2400" b="0" i="1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𝐴𝑠𝑠𝑒𝑡𝑠</m:t>
                      </m:r>
                      <m:r>
                        <a:rPr lang="es-ES" sz="2400" b="0" i="1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8C0000"/>
                          </a:solidFill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𝐿𝑖𝑎𝑏𝑖𝑙𝑖𝑡𝑖𝑒𝑠</m:t>
                      </m:r>
                      <m:r>
                        <a:rPr lang="es-ES" sz="2400" b="0" i="1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8C0000"/>
                          </a:solidFill>
                          <a:latin typeface="Candara" panose="020E0502030303020204" pitchFamily="34" charset="0"/>
                        </a:rPr>
                        <m:t>∆</m:t>
                      </m:r>
                      <m:r>
                        <a:rPr lang="es-ES" sz="2400" b="0" i="1" dirty="0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𝑂𝑡h𝑒𝑟</m:t>
                      </m:r>
                      <m:r>
                        <a:rPr lang="es-ES" sz="2400" b="0" i="1" dirty="0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rgbClr val="8C0000"/>
                          </a:solidFill>
                          <a:latin typeface="Cambria Math" panose="02040503050406030204" pitchFamily="18" charset="0"/>
                        </a:rPr>
                        <m:t>𝐴𝑠𝑠𝑒𝑡𝑠</m:t>
                      </m:r>
                    </m:oMath>
                  </m:oMathPara>
                </a14:m>
                <a:endParaRPr lang="en-US" sz="2400" dirty="0">
                  <a:solidFill>
                    <a:srgbClr val="8C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5F49DB-B53D-0343-AF04-64042284E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60" y="3733263"/>
                <a:ext cx="7333739" cy="369332"/>
              </a:xfrm>
              <a:prstGeom prst="rect">
                <a:avLst/>
              </a:prstGeom>
              <a:blipFill>
                <a:blip r:embed="rId7"/>
                <a:stretch>
                  <a:fillRect l="-416" r="-4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46E0BB-5E99-4549-A8CB-F1A77CD0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E0F5-7105-7347-B50A-E9382AFF35F2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515CF-3F00-425F-ADD9-8481E54703F0}"/>
              </a:ext>
            </a:extLst>
          </p:cNvPr>
          <p:cNvSpPr/>
          <p:nvPr/>
        </p:nvSpPr>
        <p:spPr>
          <a:xfrm>
            <a:off x="0" y="-3102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A6E14E-B101-42A7-AA24-9433748AACB5}"/>
              </a:ext>
            </a:extLst>
          </p:cNvPr>
          <p:cNvSpPr txBox="1">
            <a:spLocks/>
          </p:cNvSpPr>
          <p:nvPr/>
        </p:nvSpPr>
        <p:spPr>
          <a:xfrm>
            <a:off x="838200" y="68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Derivation of Cash Flow Statement</a:t>
            </a:r>
          </a:p>
        </p:txBody>
      </p:sp>
    </p:spTree>
    <p:extLst>
      <p:ext uri="{BB962C8B-B14F-4D97-AF65-F5344CB8AC3E}">
        <p14:creationId xmlns:p14="http://schemas.microsoft.com/office/powerpoint/2010/main" val="22977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4862-EC99-3249-AE1A-82FD08A0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313"/>
            <a:ext cx="10515600" cy="1028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30505"/>
                </a:solidFill>
              </a:rPr>
              <a:t>Recording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A8C4-C461-7C4E-8F94-28AB5DCE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272"/>
            <a:ext cx="10291763" cy="54006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CONCEPTS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latin typeface="Candara" panose="020E0502030303020204" pitchFamily="34" charset="0"/>
              </a:rPr>
              <a:t>A </a:t>
            </a:r>
            <a:r>
              <a:rPr lang="en-US" altLang="en-US" sz="2400" u="sng" dirty="0">
                <a:latin typeface="Candara" panose="020E0502030303020204" pitchFamily="34" charset="0"/>
              </a:rPr>
              <a:t>journal</a:t>
            </a:r>
            <a:r>
              <a:rPr lang="en-US" altLang="en-US" sz="2400" dirty="0">
                <a:latin typeface="Candara" panose="020E0502030303020204" pitchFamily="34" charset="0"/>
              </a:rPr>
              <a:t> is a chronological listing of every financial event that occurs in an organization.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sz="2400" dirty="0">
                <a:latin typeface="Candara" panose="020E0502030303020204" pitchFamily="34" charset="0"/>
              </a:rPr>
              <a:t>Every type of asset, liability, revenue, or expense is referred to as an </a:t>
            </a:r>
            <a:r>
              <a:rPr lang="en-US" altLang="en-US" sz="2400" u="sng" dirty="0">
                <a:latin typeface="Candara" panose="020E0502030303020204" pitchFamily="34" charset="0"/>
              </a:rPr>
              <a:t>account</a:t>
            </a:r>
            <a:r>
              <a:rPr lang="en-US" altLang="en-US" sz="2400" dirty="0">
                <a:latin typeface="Candara" panose="020E0502030303020204" pitchFamily="34" charset="0"/>
              </a:rPr>
              <a:t>. Organizations may have as many accounts as they need.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STEPS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Determining what has happened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Identify what accounts will be impacted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Record the transaction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Verify that the equation is balanced - Double-entry accounting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4D4FC-0A11-5F4B-BC73-BEB5527A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9480"/>
            <a:ext cx="2743200" cy="365125"/>
          </a:xfrm>
        </p:spPr>
        <p:txBody>
          <a:bodyPr/>
          <a:lstStyle/>
          <a:p>
            <a:fld id="{747E0F02-6392-2343-BC9E-B77CE0D7CB4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502BB-C3CA-4A9C-B89C-67A9ED01E4FE}"/>
              </a:ext>
            </a:extLst>
          </p:cNvPr>
          <p:cNvSpPr/>
          <p:nvPr/>
        </p:nvSpPr>
        <p:spPr>
          <a:xfrm>
            <a:off x="0" y="-15367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7AA083-33BB-4A7D-96E8-CAB07BBA873D}"/>
              </a:ext>
            </a:extLst>
          </p:cNvPr>
          <p:cNvSpPr txBox="1">
            <a:spLocks/>
          </p:cNvSpPr>
          <p:nvPr/>
        </p:nvSpPr>
        <p:spPr>
          <a:xfrm>
            <a:off x="838200" y="6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Recording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27698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AA3E-27C7-D84F-942D-8C05EB0D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30505"/>
                </a:solidFill>
              </a:rPr>
              <a:t>Generating a 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BFAA-168D-B044-927E-8CC79B74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Beginning with the starting balance sheet</a:t>
            </a:r>
            <a:b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</a:b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  <a:latin typeface="Candara" panose="020E0502030303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Recording all the transactions for the period</a:t>
            </a:r>
            <a:b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</a:b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  <a:latin typeface="Candara" panose="020E0502030303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Adding the impact of the transactions to the starting balance sheet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  <a:latin typeface="Candara" panose="020E0502030303020204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andara" panose="020E0502030303020204" pitchFamily="34" charset="0"/>
              </a:rPr>
              <a:t>Formatting the resulting balance sheet accounts into the balance sheet reporting format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75EB-0DDE-E840-B41B-4B5B56E9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0F02-6392-2343-BC9E-B77CE0D7CB4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6DD38-3BAE-4AEE-BB0E-12AF8F685A55}"/>
              </a:ext>
            </a:extLst>
          </p:cNvPr>
          <p:cNvSpPr/>
          <p:nvPr/>
        </p:nvSpPr>
        <p:spPr>
          <a:xfrm>
            <a:off x="0" y="-15367"/>
            <a:ext cx="12192000" cy="1325563"/>
          </a:xfrm>
          <a:prstGeom prst="rect">
            <a:avLst/>
          </a:prstGeom>
          <a:solidFill>
            <a:srgbClr val="A20305"/>
          </a:solidFill>
          <a:ln>
            <a:solidFill>
              <a:srgbClr val="A20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0F1E15-B946-4914-992F-A4E01FED5236}"/>
              </a:ext>
            </a:extLst>
          </p:cNvPr>
          <p:cNvSpPr txBox="1">
            <a:spLocks/>
          </p:cNvSpPr>
          <p:nvPr/>
        </p:nvSpPr>
        <p:spPr>
          <a:xfrm>
            <a:off x="838200" y="6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latin typeface="Georgia Pro Cond Black" panose="02040A06050405020203" pitchFamily="18" charset="0"/>
              </a:rPr>
              <a:t>Generating a Balance Sheet</a:t>
            </a:r>
          </a:p>
        </p:txBody>
      </p:sp>
    </p:spTree>
    <p:extLst>
      <p:ext uri="{BB962C8B-B14F-4D97-AF65-F5344CB8AC3E}">
        <p14:creationId xmlns:p14="http://schemas.microsoft.com/office/powerpoint/2010/main" val="38317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1061</Words>
  <Application>Microsoft Macintosh PowerPoint</Application>
  <PresentationFormat>Widescreen</PresentationFormat>
  <Paragraphs>253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Candara</vt:lpstr>
      <vt:lpstr>Georgia Pro Cond Black</vt:lpstr>
      <vt:lpstr>Monotype Sorts</vt:lpstr>
      <vt:lpstr>Office Theme</vt:lpstr>
      <vt:lpstr>Final Exam Review</vt:lpstr>
      <vt:lpstr>Final Exam Format</vt:lpstr>
      <vt:lpstr>Financial Statements</vt:lpstr>
      <vt:lpstr>PowerPoint Presentation</vt:lpstr>
      <vt:lpstr>PowerPoint Presentation</vt:lpstr>
      <vt:lpstr>Change in Net Assets &amp; the Balance Sheet</vt:lpstr>
      <vt:lpstr>Derivation of the Cash Flow Statement</vt:lpstr>
      <vt:lpstr>Recording Transactions</vt:lpstr>
      <vt:lpstr>Generating a Balance Sheet</vt:lpstr>
      <vt:lpstr>Generating a Balance Sheet</vt:lpstr>
      <vt:lpstr>Cash Flow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of Ratios</vt:lpstr>
      <vt:lpstr>Ratios in Financial Condition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Short-Term Resources and Obligations</dc:title>
  <dc:creator>Nishank Varshney</dc:creator>
  <cp:lastModifiedBy>Wang, Wenchen</cp:lastModifiedBy>
  <cp:revision>107</cp:revision>
  <dcterms:created xsi:type="dcterms:W3CDTF">2020-02-13T01:28:08Z</dcterms:created>
  <dcterms:modified xsi:type="dcterms:W3CDTF">2024-03-08T05:46:27Z</dcterms:modified>
</cp:coreProperties>
</file>