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22" r:id="rId3"/>
    <p:sldId id="358" r:id="rId4"/>
    <p:sldId id="359" r:id="rId5"/>
    <p:sldId id="360" r:id="rId6"/>
    <p:sldId id="366" r:id="rId7"/>
    <p:sldId id="361" r:id="rId8"/>
    <p:sldId id="353" r:id="rId9"/>
    <p:sldId id="362" r:id="rId10"/>
    <p:sldId id="363" r:id="rId11"/>
    <p:sldId id="364" r:id="rId12"/>
    <p:sldId id="262" r:id="rId13"/>
    <p:sldId id="263" r:id="rId14"/>
    <p:sldId id="291" r:id="rId15"/>
    <p:sldId id="292" r:id="rId16"/>
    <p:sldId id="293" r:id="rId17"/>
    <p:sldId id="356" r:id="rId18"/>
    <p:sldId id="294" r:id="rId19"/>
    <p:sldId id="348" r:id="rId20"/>
    <p:sldId id="355" r:id="rId21"/>
    <p:sldId id="295" r:id="rId22"/>
    <p:sldId id="352" r:id="rId23"/>
    <p:sldId id="299" r:id="rId24"/>
    <p:sldId id="300" r:id="rId25"/>
    <p:sldId id="3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612" autoAdjust="0"/>
  </p:normalViewPr>
  <p:slideViewPr>
    <p:cSldViewPr snapToGrid="0">
      <p:cViewPr varScale="1">
        <p:scale>
          <a:sx n="102" d="100"/>
          <a:sy n="102" d="100"/>
        </p:scale>
        <p:origin x="1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42E7D-9ADB-45BF-94B9-9E68D222D039}"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8855-896E-4E2F-BFCC-DFF88E9C2D0D}" type="slidenum">
              <a:rPr lang="en-US" smtClean="0"/>
              <a:t>‹#›</a:t>
            </a:fld>
            <a:endParaRPr lang="en-US"/>
          </a:p>
        </p:txBody>
      </p:sp>
    </p:spTree>
    <p:extLst>
      <p:ext uri="{BB962C8B-B14F-4D97-AF65-F5344CB8AC3E}">
        <p14:creationId xmlns:p14="http://schemas.microsoft.com/office/powerpoint/2010/main" val="399126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Planning and Budgeting are important for an organization, especially the public service organizations that not all activities are directly related to profit maximization. What is the organization trying to achieve? Why does it want to achieve that goal? How does it intend to translate that goal into results? </a:t>
            </a:r>
          </a:p>
          <a:p>
            <a:endParaRPr lang="en-US" dirty="0"/>
          </a:p>
        </p:txBody>
      </p:sp>
      <p:sp>
        <p:nvSpPr>
          <p:cNvPr id="4" name="Slide Number Placeholder 3"/>
          <p:cNvSpPr>
            <a:spLocks noGrp="1"/>
          </p:cNvSpPr>
          <p:nvPr>
            <p:ph type="sldNum" sz="quarter" idx="5"/>
          </p:nvPr>
        </p:nvSpPr>
        <p:spPr/>
        <p:txBody>
          <a:bodyPr/>
          <a:lstStyle/>
          <a:p>
            <a:fld id="{3B918855-896E-4E2F-BFCC-DFF88E9C2D0D}" type="slidenum">
              <a:rPr lang="en-US" smtClean="0"/>
              <a:t>1</a:t>
            </a:fld>
            <a:endParaRPr lang="en-US"/>
          </a:p>
        </p:txBody>
      </p:sp>
    </p:spTree>
    <p:extLst>
      <p:ext uri="{BB962C8B-B14F-4D97-AF65-F5344CB8AC3E}">
        <p14:creationId xmlns:p14="http://schemas.microsoft.com/office/powerpoint/2010/main" val="47906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operating budget presents a plan for revenues and expenses for the fiscal year. </a:t>
            </a:r>
            <a:r>
              <a:rPr lang="en-US" dirty="0"/>
              <a:t>Revenues are the resources the organization earns in exchange for providing goods or services.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Major sources: taxes and fees can be grouped together.</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D80B8BCD-6734-C241-86C7-09859B6ACC36}" type="slidenum">
              <a:rPr lang="en-US" smtClean="0"/>
              <a:t>10</a:t>
            </a:fld>
            <a:endParaRPr lang="en-US"/>
          </a:p>
        </p:txBody>
      </p:sp>
    </p:spTree>
    <p:extLst>
      <p:ext uri="{BB962C8B-B14F-4D97-AF65-F5344CB8AC3E}">
        <p14:creationId xmlns:p14="http://schemas.microsoft.com/office/powerpoint/2010/main" val="72961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operating budget presents a plan for revenues and expenses for the fiscal year. </a:t>
            </a:r>
            <a:r>
              <a:rPr lang="en-US" dirty="0"/>
              <a:t>Expenses are the resources used or consumed in the process of providing goods and services.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order for doing revenue budget and expenditure budget does not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Deficit or Surplus? ($800,000)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 general, the town council would not legally be allowed to adopt a budget containing a deficit. Ives would have to go back to each element of the operating budget, finding additional revenues and/or reducing expenditures.</a:t>
            </a:r>
          </a:p>
        </p:txBody>
      </p:sp>
      <p:sp>
        <p:nvSpPr>
          <p:cNvPr id="4" name="Slide Number Placeholder 3"/>
          <p:cNvSpPr>
            <a:spLocks noGrp="1"/>
          </p:cNvSpPr>
          <p:nvPr>
            <p:ph type="sldNum" sz="quarter" idx="5"/>
          </p:nvPr>
        </p:nvSpPr>
        <p:spPr/>
        <p:txBody>
          <a:bodyPr/>
          <a:lstStyle/>
          <a:p>
            <a:fld id="{D80B8BCD-6734-C241-86C7-09859B6ACC36}" type="slidenum">
              <a:rPr lang="en-US" smtClean="0"/>
              <a:t>11</a:t>
            </a:fld>
            <a:endParaRPr lang="en-US"/>
          </a:p>
        </p:txBody>
      </p:sp>
    </p:spTree>
    <p:extLst>
      <p:ext uri="{BB962C8B-B14F-4D97-AF65-F5344CB8AC3E}">
        <p14:creationId xmlns:p14="http://schemas.microsoft.com/office/powerpoint/2010/main" val="283204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12</a:t>
            </a:fld>
            <a:endParaRPr lang="en-US"/>
          </a:p>
        </p:txBody>
      </p:sp>
    </p:spTree>
    <p:extLst>
      <p:ext uri="{BB962C8B-B14F-4D97-AF65-F5344CB8AC3E}">
        <p14:creationId xmlns:p14="http://schemas.microsoft.com/office/powerpoint/2010/main" val="1987751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13</a:t>
            </a:fld>
            <a:endParaRPr lang="en-US"/>
          </a:p>
        </p:txBody>
      </p:sp>
    </p:spTree>
    <p:extLst>
      <p:ext uri="{BB962C8B-B14F-4D97-AF65-F5344CB8AC3E}">
        <p14:creationId xmlns:p14="http://schemas.microsoft.com/office/powerpoint/2010/main" val="389370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Cash accounting does not do a good job of letting managers understand whether the organization’s activities are profitable.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Accrual accounting is the actual matching of services provided and the money received.</a:t>
            </a:r>
          </a:p>
        </p:txBody>
      </p:sp>
      <p:sp>
        <p:nvSpPr>
          <p:cNvPr id="4" name="Slide Number Placeholder 3"/>
          <p:cNvSpPr>
            <a:spLocks noGrp="1"/>
          </p:cNvSpPr>
          <p:nvPr>
            <p:ph type="sldNum" sz="quarter" idx="5"/>
          </p:nvPr>
        </p:nvSpPr>
        <p:spPr/>
        <p:txBody>
          <a:bodyPr/>
          <a:lstStyle/>
          <a:p>
            <a:fld id="{3B918855-896E-4E2F-BFCC-DFF88E9C2D0D}" type="slidenum">
              <a:rPr lang="en-US" smtClean="0"/>
              <a:t>14</a:t>
            </a:fld>
            <a:endParaRPr lang="en-US"/>
          </a:p>
        </p:txBody>
      </p:sp>
    </p:spTree>
    <p:extLst>
      <p:ext uri="{BB962C8B-B14F-4D97-AF65-F5344CB8AC3E}">
        <p14:creationId xmlns:p14="http://schemas.microsoft.com/office/powerpoint/2010/main" val="975381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Cash : $6000-$13,500=($7500)</a:t>
            </a:r>
          </a:p>
          <a:p>
            <a:r>
              <a:rPr lang="en-US" dirty="0"/>
              <a:t>Accrual: $20,000-$16,500=$3500</a:t>
            </a:r>
          </a:p>
        </p:txBody>
      </p:sp>
      <p:sp>
        <p:nvSpPr>
          <p:cNvPr id="4" name="Slide Number Placeholder 3"/>
          <p:cNvSpPr>
            <a:spLocks noGrp="1"/>
          </p:cNvSpPr>
          <p:nvPr>
            <p:ph type="sldNum" sz="quarter" idx="5"/>
          </p:nvPr>
        </p:nvSpPr>
        <p:spPr/>
        <p:txBody>
          <a:bodyPr/>
          <a:lstStyle/>
          <a:p>
            <a:fld id="{D80B8BCD-6734-C241-86C7-09859B6ACC36}" type="slidenum">
              <a:rPr lang="en-US" smtClean="0"/>
              <a:t>16</a:t>
            </a:fld>
            <a:endParaRPr lang="en-US"/>
          </a:p>
        </p:txBody>
      </p:sp>
    </p:spTree>
    <p:extLst>
      <p:ext uri="{BB962C8B-B14F-4D97-AF65-F5344CB8AC3E}">
        <p14:creationId xmlns:p14="http://schemas.microsoft.com/office/powerpoint/2010/main" val="266425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17</a:t>
            </a:fld>
            <a:endParaRPr lang="en-US"/>
          </a:p>
        </p:txBody>
      </p:sp>
    </p:spTree>
    <p:extLst>
      <p:ext uri="{BB962C8B-B14F-4D97-AF65-F5344CB8AC3E}">
        <p14:creationId xmlns:p14="http://schemas.microsoft.com/office/powerpoint/2010/main" val="3712669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The cash budget focuses primarily on the coming year. The cash budget plans for the cash receipts and disbursements of the organization. It asks the question: Do we expect to receive enough money (from clients, residents, donors, etc.) during the budget period to make the payments (for salaries, supplies, rent, etc.) that we expect to make during that time? </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The capital budget plans for cash receipts and payments specifically for resources that will provide service for a period longer than just the coming year, such as buildings and equipment. Capital budgeting is discussed in Chapter 5.</a:t>
            </a:r>
          </a:p>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18</a:t>
            </a:fld>
            <a:endParaRPr lang="en-US"/>
          </a:p>
        </p:txBody>
      </p:sp>
    </p:spTree>
    <p:extLst>
      <p:ext uri="{BB962C8B-B14F-4D97-AF65-F5344CB8AC3E}">
        <p14:creationId xmlns:p14="http://schemas.microsoft.com/office/powerpoint/2010/main" val="82891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cash budget is identical to the operating budget for organizations that use the cash basis of accounting. For organizations using the accrual basis of accounting, the cash budget provides vital additional information. It helps managers know when there will be cash available for investment and when a shortage of cash is expected. This information allows the organization either to arrange for sources of cash (such as a loan from the bank) to alleviate an expected shortfall or to change the organization’s planned revenues and expenses to avoid the shortage.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Textbook also has: +/- Cash from Sale (Purchase) of Investments</a:t>
            </a:r>
          </a:p>
          <a:p>
            <a:endParaRPr lang="en-US" dirty="0"/>
          </a:p>
        </p:txBody>
      </p:sp>
      <p:sp>
        <p:nvSpPr>
          <p:cNvPr id="4" name="Slide Number Placeholder 3"/>
          <p:cNvSpPr>
            <a:spLocks noGrp="1"/>
          </p:cNvSpPr>
          <p:nvPr>
            <p:ph type="sldNum" sz="quarter" idx="5"/>
          </p:nvPr>
        </p:nvSpPr>
        <p:spPr/>
        <p:txBody>
          <a:bodyPr/>
          <a:lstStyle/>
          <a:p>
            <a:fld id="{D80B8BCD-6734-C241-86C7-09859B6ACC36}" type="slidenum">
              <a:rPr lang="en-US" smtClean="0"/>
              <a:t>19</a:t>
            </a:fld>
            <a:endParaRPr lang="en-US"/>
          </a:p>
        </p:txBody>
      </p:sp>
    </p:spTree>
    <p:extLst>
      <p:ext uri="{BB962C8B-B14F-4D97-AF65-F5344CB8AC3E}">
        <p14:creationId xmlns:p14="http://schemas.microsoft.com/office/powerpoint/2010/main" val="127990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dirty="0">
                <a:solidFill>
                  <a:schemeClr val="accent6">
                    <a:lumMod val="50000"/>
                  </a:schemeClr>
                </a:solidFill>
              </a:rPr>
              <a:t>Note the difference between the cash and revenue for the month!!!</a:t>
            </a:r>
          </a:p>
        </p:txBody>
      </p:sp>
      <p:sp>
        <p:nvSpPr>
          <p:cNvPr id="4" name="Slide Number Placeholder 3"/>
          <p:cNvSpPr>
            <a:spLocks noGrp="1"/>
          </p:cNvSpPr>
          <p:nvPr>
            <p:ph type="sldNum" sz="quarter" idx="5"/>
          </p:nvPr>
        </p:nvSpPr>
        <p:spPr/>
        <p:txBody>
          <a:bodyPr/>
          <a:lstStyle/>
          <a:p>
            <a:fld id="{D80B8BCD-6734-C241-86C7-09859B6ACC36}" type="slidenum">
              <a:rPr lang="en-US" smtClean="0"/>
              <a:t>22</a:t>
            </a:fld>
            <a:endParaRPr lang="en-US"/>
          </a:p>
        </p:txBody>
      </p:sp>
    </p:spTree>
    <p:extLst>
      <p:ext uri="{BB962C8B-B14F-4D97-AF65-F5344CB8AC3E}">
        <p14:creationId xmlns:p14="http://schemas.microsoft.com/office/powerpoint/2010/main" val="3814717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Financial Management: </a:t>
            </a:r>
            <a:r>
              <a:rPr lang="en-US" dirty="0">
                <a:latin typeface="Candara" panose="020E0502030303020204" pitchFamily="34" charset="0"/>
              </a:rPr>
              <a:t>The part of the management process that focuses on financial information that can be used to improve decision making.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Important: earnings to achieve goals, increase effectiveness and efficiency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Profits are important: safety margin; replacement (equipment and facilities) and expand 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We use accounting to keep track of the financial status of the organization; we use finance to manage the alternative sources and uses of the sources within an organization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Managerial accounting: financial information for planning and decision making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Financial accounting: tracking and reporting the resources owned and used by the organization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ndara" panose="020E0502030303020204" pitchFamily="34" charset="0"/>
            </a:endParaRP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356987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dirty="0">
                <a:solidFill>
                  <a:schemeClr val="accent6">
                    <a:lumMod val="50000"/>
                  </a:schemeClr>
                </a:solidFill>
              </a:rPr>
              <a:t>Note the difference between the cash and revenue for the month!!!</a:t>
            </a:r>
          </a:p>
        </p:txBody>
      </p:sp>
      <p:sp>
        <p:nvSpPr>
          <p:cNvPr id="4" name="Slide Number Placeholder 3"/>
          <p:cNvSpPr>
            <a:spLocks noGrp="1"/>
          </p:cNvSpPr>
          <p:nvPr>
            <p:ph type="sldNum" sz="quarter" idx="5"/>
          </p:nvPr>
        </p:nvSpPr>
        <p:spPr/>
        <p:txBody>
          <a:bodyPr/>
          <a:lstStyle/>
          <a:p>
            <a:fld id="{D80B8BCD-6734-C241-86C7-09859B6ACC36}" type="slidenum">
              <a:rPr lang="en-US" smtClean="0"/>
              <a:t>23</a:t>
            </a:fld>
            <a:endParaRPr lang="en-US"/>
          </a:p>
        </p:txBody>
      </p:sp>
    </p:spTree>
    <p:extLst>
      <p:ext uri="{BB962C8B-B14F-4D97-AF65-F5344CB8AC3E}">
        <p14:creationId xmlns:p14="http://schemas.microsoft.com/office/powerpoint/2010/main" val="3814717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dirty="0"/>
              <a:t>One reason the capital budget is used relates to the issue of accrual accounting. If Meals buys a delivery truck with a 5-year life, it would be inappropriate to charge the entire cost of the truck to the coming year. Suppose that a delivery truck costs $40,000. Even if Meals will pay $40,000 cash for the truck next year, and therefore it will be a $40,000 reduction in the cash budget, Meals will not fully use up the truck in the 1 year. Part of the truck will be used in future periods. It would not be reasonable to charge the entire $40,000 cost of the truck as an expense in its first year. Organizations that use accrual accounting would spread the $40,000 cost of the truck out over the years it is used, charging a portion as an expense each year. Thus, the full cost of the truck will be included in the capital budget, but only a 1-year portion of the cost of the truck will be included as an expense, called depreciation expense, in the operating budget each year.</a:t>
            </a:r>
          </a:p>
        </p:txBody>
      </p:sp>
      <p:sp>
        <p:nvSpPr>
          <p:cNvPr id="4" name="Slide Number Placeholder 3"/>
          <p:cNvSpPr>
            <a:spLocks noGrp="1"/>
          </p:cNvSpPr>
          <p:nvPr>
            <p:ph type="sldNum" sz="quarter" idx="5"/>
          </p:nvPr>
        </p:nvSpPr>
        <p:spPr/>
        <p:txBody>
          <a:bodyPr/>
          <a:lstStyle/>
          <a:p>
            <a:fld id="{D80B8BCD-6734-C241-86C7-09859B6ACC36}" type="slidenum">
              <a:rPr lang="en-US" smtClean="0"/>
              <a:t>24</a:t>
            </a:fld>
            <a:endParaRPr lang="en-US"/>
          </a:p>
        </p:txBody>
      </p:sp>
    </p:spTree>
    <p:extLst>
      <p:ext uri="{BB962C8B-B14F-4D97-AF65-F5344CB8AC3E}">
        <p14:creationId xmlns:p14="http://schemas.microsoft.com/office/powerpoint/2010/main" val="3120759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t> Budgeting can contribute significantly to greater efficiency, effectiveness, and accountability in the overall management of an organization’s financial resources.</a:t>
            </a:r>
          </a:p>
          <a:p>
            <a:pPr marL="171450" indent="-171450">
              <a:buFont typeface="Arial" panose="020B0604020202020204" pitchFamily="34" charset="0"/>
              <a:buChar char="•"/>
            </a:pPr>
            <a:endParaRPr lang="en-US" sz="1200" b="0" dirty="0"/>
          </a:p>
          <a:p>
            <a:pPr marL="171450" indent="-171450">
              <a:buFont typeface="Arial" panose="020B0604020202020204" pitchFamily="34" charset="0"/>
              <a:buChar char="•"/>
            </a:pPr>
            <a:r>
              <a:rPr lang="en-US" sz="1200" b="0" dirty="0"/>
              <a:t>Budget preparation: assumptions and guidelines, quantify their budgets, unique forms for each organization (Chapter 3)</a:t>
            </a:r>
          </a:p>
          <a:p>
            <a:pPr marL="171450" indent="-171450">
              <a:buFont typeface="Arial" panose="020B0604020202020204" pitchFamily="34" charset="0"/>
              <a:buChar char="•"/>
            </a:pPr>
            <a:endParaRPr lang="en-US" sz="1200" b="0" dirty="0"/>
          </a:p>
          <a:p>
            <a:pPr marL="171450" indent="-171450">
              <a:buFont typeface="Arial" panose="020B0604020202020204" pitchFamily="34" charset="0"/>
              <a:buChar char="•"/>
            </a:pPr>
            <a:r>
              <a:rPr lang="en-US" sz="1200" b="0" dirty="0"/>
              <a:t>Budget review submit both the budget and an executive summary to the decision-making body for review and approval. The summary should focus on the policy implications of the proposed budget.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For example, in the governmental organization, the executive branch submits the budget to the legislative branch for review. In many cases, the legislative process includes an opportunity for public scrutiny and comment. In some cases, the public actually votes on the budget, but this is less common and occurs primarily with respect to school budgets. If the executive is unhappy with changes made by the legislature, the budget can be vetoed. In many cases the veto can be for the entire budget; in some cases, the veto may be line item by line item. Generally, there is some provision for the legislature to override a veto.</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dirty="0"/>
          </a:p>
          <a:p>
            <a:pPr marL="171450" indent="-171450">
              <a:buFont typeface="Arial" panose="020B0604020202020204" pitchFamily="34" charset="0"/>
              <a:buChar char="•"/>
            </a:pPr>
            <a:r>
              <a:rPr lang="en-US" sz="1200" b="0" dirty="0"/>
              <a:t>Budget implementation: focuses on expenditure control, managing the organization within the limits of the adopted budget</a:t>
            </a:r>
          </a:p>
          <a:p>
            <a:pPr marL="171450" indent="-171450">
              <a:buFont typeface="Arial" panose="020B0604020202020204" pitchFamily="34" charset="0"/>
              <a:buChar char="•"/>
            </a:pPr>
            <a:endParaRPr lang="en-US" sz="1200" b="0" dirty="0"/>
          </a:p>
          <a:p>
            <a:pPr marL="171450" indent="-171450">
              <a:buFont typeface="Arial" panose="020B0604020202020204" pitchFamily="34" charset="0"/>
              <a:buChar char="•"/>
            </a:pPr>
            <a:r>
              <a:rPr lang="en-US" sz="1200" b="0" dirty="0"/>
              <a:t>Evaluation: comparing actual results to the budget (performance evaluation). Interim and ad-hoc</a:t>
            </a:r>
          </a:p>
        </p:txBody>
      </p:sp>
      <p:sp>
        <p:nvSpPr>
          <p:cNvPr id="4" name="Slide Number Placeholder 3"/>
          <p:cNvSpPr>
            <a:spLocks noGrp="1"/>
          </p:cNvSpPr>
          <p:nvPr>
            <p:ph type="sldNum" sz="quarter" idx="5"/>
          </p:nvPr>
        </p:nvSpPr>
        <p:spPr/>
        <p:txBody>
          <a:bodyPr/>
          <a:lstStyle/>
          <a:p>
            <a:fld id="{D80B8BCD-6734-C241-86C7-09859B6ACC36}" type="slidenum">
              <a:rPr lang="en-US" smtClean="0"/>
              <a:t>25</a:t>
            </a:fld>
            <a:endParaRPr lang="en-US"/>
          </a:p>
        </p:txBody>
      </p:sp>
    </p:spTree>
    <p:extLst>
      <p:ext uri="{BB962C8B-B14F-4D97-AF65-F5344CB8AC3E}">
        <p14:creationId xmlns:p14="http://schemas.microsoft.com/office/powerpoint/2010/main" val="207915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b="0" dirty="0"/>
          </a:p>
          <a:p>
            <a:pPr marL="171450" indent="-171450">
              <a:buFont typeface="Arial" panose="020B0604020202020204" pitchFamily="34" charset="0"/>
              <a:buChar char="•"/>
            </a:pPr>
            <a:r>
              <a:rPr lang="en-US" sz="1200" b="0" dirty="0"/>
              <a:t>Planning is accomplished by establishing the mission and defining strategic plans for the organization. preparing specific, </a:t>
            </a:r>
          </a:p>
          <a:p>
            <a:pPr marL="171450" indent="-171450">
              <a:buFont typeface="Arial" panose="020B0604020202020204" pitchFamily="34" charset="0"/>
              <a:buChar char="•"/>
            </a:pPr>
            <a:r>
              <a:rPr lang="en-US" sz="1200" b="0" dirty="0"/>
              <a:t>When planning, we need to prepare detailed budget, which describes where resources will come from and how they will be used. </a:t>
            </a: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3</a:t>
            </a:fld>
            <a:endParaRPr lang="en-US"/>
          </a:p>
        </p:txBody>
      </p:sp>
    </p:spTree>
    <p:extLst>
      <p:ext uri="{BB962C8B-B14F-4D97-AF65-F5344CB8AC3E}">
        <p14:creationId xmlns:p14="http://schemas.microsoft.com/office/powerpoint/2010/main" val="2712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t>So the overall missions for the public service organizations should be providing public-related service. But what are the specific components of their missions?</a:t>
            </a:r>
          </a:p>
          <a:p>
            <a:pPr marL="171450" indent="-171450">
              <a:buFont typeface="Arial" panose="020B0604020202020204" pitchFamily="34" charset="0"/>
              <a:buChar char="•"/>
            </a:pPr>
            <a:endParaRPr lang="en-US" sz="1200" b="0" dirty="0"/>
          </a:p>
          <a:p>
            <a:pPr marL="171450" indent="-171450">
              <a:buFont typeface="Arial" panose="020B0604020202020204" pitchFamily="34" charset="0"/>
              <a:buChar char="•"/>
            </a:pPr>
            <a:r>
              <a:rPr lang="en-US" sz="1200" b="0" dirty="0"/>
              <a:t>A good mission statement answers five questions. The first three define the domain of the organization. </a:t>
            </a:r>
          </a:p>
          <a:p>
            <a:pPr marL="0" indent="0">
              <a:buFont typeface="Arial" panose="020B0604020202020204" pitchFamily="34" charset="0"/>
              <a:buNone/>
            </a:pPr>
            <a:endParaRPr lang="en-US" sz="1200" b="0" dirty="0"/>
          </a:p>
          <a:p>
            <a:pPr marL="171450" indent="-171450">
              <a:buFont typeface="Arial" panose="020B0604020202020204" pitchFamily="34" charset="0"/>
              <a:buChar char="•"/>
            </a:pPr>
            <a:r>
              <a:rPr lang="en-US" sz="1200" b="0" dirty="0"/>
              <a:t>“What does the organization plan to do?,” </a:t>
            </a:r>
          </a:p>
          <a:p>
            <a:pPr marL="171450" indent="-171450">
              <a:buFont typeface="Arial" panose="020B0604020202020204" pitchFamily="34" charset="0"/>
              <a:buChar char="•"/>
            </a:pPr>
            <a:r>
              <a:rPr lang="en-US" sz="1200" b="0" dirty="0"/>
              <a:t>“Who will it serve?,”</a:t>
            </a:r>
          </a:p>
          <a:p>
            <a:pPr marL="171450" indent="-171450">
              <a:buFont typeface="Arial" panose="020B0604020202020204" pitchFamily="34" charset="0"/>
              <a:buChar char="•"/>
            </a:pPr>
            <a:r>
              <a:rPr lang="en-US" sz="1200" b="0" dirty="0"/>
              <a:t> “Where will it operate?”</a:t>
            </a:r>
          </a:p>
          <a:p>
            <a:pPr marL="171450" indent="-171450">
              <a:buFont typeface="Arial" panose="020B0604020202020204" pitchFamily="34" charset="0"/>
              <a:buChar char="•"/>
            </a:pPr>
            <a:r>
              <a:rPr lang="en-US" sz="1200" b="0" dirty="0"/>
              <a:t>“How does the organization plan to deliver its services?</a:t>
            </a:r>
          </a:p>
          <a:p>
            <a:pPr marL="171450" indent="-171450">
              <a:buFont typeface="Arial" panose="020B0604020202020204" pitchFamily="34" charset="0"/>
              <a:buChar char="•"/>
            </a:pPr>
            <a:r>
              <a:rPr lang="en-US" sz="1200" b="0" dirty="0"/>
              <a:t>“Why choose its specific social purpose?”</a:t>
            </a:r>
          </a:p>
        </p:txBody>
      </p:sp>
      <p:sp>
        <p:nvSpPr>
          <p:cNvPr id="4" name="Slide Number Placeholder 3"/>
          <p:cNvSpPr>
            <a:spLocks noGrp="1"/>
          </p:cNvSpPr>
          <p:nvPr>
            <p:ph type="sldNum" sz="quarter" idx="5"/>
          </p:nvPr>
        </p:nvSpPr>
        <p:spPr/>
        <p:txBody>
          <a:bodyPr/>
          <a:lstStyle/>
          <a:p>
            <a:fld id="{D80B8BCD-6734-C241-86C7-09859B6ACC36}" type="slidenum">
              <a:rPr lang="en-US" smtClean="0"/>
              <a:t>4</a:t>
            </a:fld>
            <a:endParaRPr lang="en-US"/>
          </a:p>
        </p:txBody>
      </p:sp>
    </p:spTree>
    <p:extLst>
      <p:ext uri="{BB962C8B-B14F-4D97-AF65-F5344CB8AC3E}">
        <p14:creationId xmlns:p14="http://schemas.microsoft.com/office/powerpoint/2010/main" val="24761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defTabSz="914400" rtl="0" eaLnBrk="1" latinLnBrk="0" hangingPunct="1">
              <a:lnSpc>
                <a:spcPct val="100000"/>
              </a:lnSpc>
              <a:spcBef>
                <a:spcPts val="1000"/>
              </a:spcBef>
              <a:buFont typeface="Arial" panose="020B0604020202020204" pitchFamily="34" charset="0"/>
              <a:buNone/>
            </a:pPr>
            <a:endParaRPr lang="en-US" sz="2800" b="0" i="1" kern="1200" dirty="0">
              <a:solidFill>
                <a:srgbClr val="203D4C"/>
              </a:solidFill>
              <a:effectLst/>
              <a:latin typeface="avenirnext"/>
              <a:ea typeface="+mn-ea"/>
              <a:cs typeface="+mn-cs"/>
            </a:endParaRPr>
          </a:p>
          <a:p>
            <a:pPr marL="228600" indent="-228600" algn="l" defTabSz="914400" rtl="0" eaLnBrk="1" latinLnBrk="0" hangingPunct="1">
              <a:lnSpc>
                <a:spcPct val="100000"/>
              </a:lnSpc>
              <a:spcBef>
                <a:spcPts val="1000"/>
              </a:spcBef>
              <a:buFont typeface="Arial" panose="020B0604020202020204" pitchFamily="34" charset="0"/>
              <a:buChar char="•"/>
            </a:pPr>
            <a:r>
              <a:rPr lang="en-US" sz="2800" b="0" i="1" kern="1200" dirty="0">
                <a:solidFill>
                  <a:srgbClr val="203D4C"/>
                </a:solidFill>
                <a:effectLst/>
                <a:latin typeface="avenirnext"/>
                <a:ea typeface="+mn-ea"/>
                <a:cs typeface="+mn-cs"/>
              </a:rPr>
              <a:t>Conciseness, include both breadth and limitations</a:t>
            </a:r>
          </a:p>
        </p:txBody>
      </p:sp>
      <p:sp>
        <p:nvSpPr>
          <p:cNvPr id="4" name="Slide Number Placeholder 3"/>
          <p:cNvSpPr>
            <a:spLocks noGrp="1"/>
          </p:cNvSpPr>
          <p:nvPr>
            <p:ph type="sldNum" sz="quarter" idx="5"/>
          </p:nvPr>
        </p:nvSpPr>
        <p:spPr/>
        <p:txBody>
          <a:bodyPr/>
          <a:lstStyle/>
          <a:p>
            <a:fld id="{D80B8BCD-6734-C241-86C7-09859B6ACC36}" type="slidenum">
              <a:rPr lang="en-US" smtClean="0"/>
              <a:t>5</a:t>
            </a:fld>
            <a:endParaRPr lang="en-US"/>
          </a:p>
        </p:txBody>
      </p:sp>
    </p:spTree>
    <p:extLst>
      <p:ext uri="{BB962C8B-B14F-4D97-AF65-F5344CB8AC3E}">
        <p14:creationId xmlns:p14="http://schemas.microsoft.com/office/powerpoint/2010/main" val="240369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1" dirty="0">
                <a:solidFill>
                  <a:srgbClr val="203D4C"/>
                </a:solidFill>
                <a:effectLst/>
                <a:latin typeface="avenirnext"/>
              </a:rPr>
              <a:t>The Rare Cancer Research Foundation is dedicated to curing rare cancers through strategic investments and innovative collaborations that facilitate effective research and accelerate the deployment of promising therapies to help light up the hopes for the tens of thousands of patients and their families in the U.S.</a:t>
            </a:r>
          </a:p>
          <a:p>
            <a:pPr marL="171450" indent="-171450">
              <a:buFont typeface="Arial" panose="020B0604020202020204" pitchFamily="34" charset="0"/>
              <a:buChar char="•"/>
            </a:pPr>
            <a:endParaRPr lang="en-US" sz="1200" b="0" i="1" dirty="0">
              <a:solidFill>
                <a:srgbClr val="203D4C"/>
              </a:solidFill>
              <a:effectLst/>
              <a:latin typeface="avenirnext"/>
            </a:endParaRPr>
          </a:p>
          <a:p>
            <a:pPr marL="171450" indent="-171450">
              <a:buFont typeface="Arial" panose="020B0604020202020204" pitchFamily="34" charset="0"/>
              <a:buChar char="•"/>
            </a:pPr>
            <a:r>
              <a:rPr lang="en-US" sz="1200" b="0" i="1" dirty="0">
                <a:solidFill>
                  <a:srgbClr val="203D4C"/>
                </a:solidFill>
                <a:effectLst/>
                <a:latin typeface="avenirnext"/>
              </a:rPr>
              <a:t>Conciseness, include both breadth and limitations</a:t>
            </a:r>
            <a:endParaRPr lang="en-US" sz="1200" b="0" dirty="0"/>
          </a:p>
        </p:txBody>
      </p:sp>
      <p:sp>
        <p:nvSpPr>
          <p:cNvPr id="4" name="Slide Number Placeholder 3"/>
          <p:cNvSpPr>
            <a:spLocks noGrp="1"/>
          </p:cNvSpPr>
          <p:nvPr>
            <p:ph type="sldNum" sz="quarter" idx="5"/>
          </p:nvPr>
        </p:nvSpPr>
        <p:spPr/>
        <p:txBody>
          <a:bodyPr/>
          <a:lstStyle/>
          <a:p>
            <a:fld id="{D80B8BCD-6734-C241-86C7-09859B6ACC36}" type="slidenum">
              <a:rPr lang="en-US" smtClean="0"/>
              <a:t>6</a:t>
            </a:fld>
            <a:endParaRPr lang="en-US"/>
          </a:p>
        </p:txBody>
      </p:sp>
    </p:spTree>
    <p:extLst>
      <p:ext uri="{BB962C8B-B14F-4D97-AF65-F5344CB8AC3E}">
        <p14:creationId xmlns:p14="http://schemas.microsoft.com/office/powerpoint/2010/main" val="125518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t>The strategic plan defines the primary approaches that the organization will take to achieve its mission. Generally, strategic plans do not have specific financial targets. However, they set the stage for specific, detailed budgets:</a:t>
            </a:r>
          </a:p>
          <a:p>
            <a:pPr marL="0" indent="0">
              <a:buFont typeface="Arial" panose="020B0604020202020204" pitchFamily="34" charset="0"/>
              <a:buNone/>
            </a:pPr>
            <a:endParaRPr lang="en-US" sz="1200" b="0" dirty="0"/>
          </a:p>
          <a:p>
            <a:pPr marL="628650" lvl="1" indent="-171450">
              <a:buFont typeface="Arial" panose="020B0604020202020204" pitchFamily="34" charset="0"/>
              <a:buChar char="•"/>
            </a:pPr>
            <a:r>
              <a:rPr lang="en-US" sz="1200" b="0" dirty="0"/>
              <a:t>Direct goals for Meals:</a:t>
            </a:r>
            <a:r>
              <a:rPr lang="zh-CN" altLang="en-US" sz="1200" b="0" dirty="0"/>
              <a:t> </a:t>
            </a:r>
            <a:r>
              <a:rPr lang="en-US" b="0" i="0" dirty="0">
                <a:solidFill>
                  <a:srgbClr val="000000"/>
                </a:solidFill>
                <a:effectLst/>
                <a:latin typeface="Arial" panose="020B0604020202020204" pitchFamily="34" charset="0"/>
              </a:rPr>
              <a:t>Directly provide nutritious meals to the homeless and indigent in the area---How:</a:t>
            </a:r>
            <a:r>
              <a:rPr lang="zh-CN" altLang="en-US" b="0" i="0" dirty="0">
                <a:solidFill>
                  <a:srgbClr val="000000"/>
                </a:solidFill>
                <a:effectLst/>
                <a:latin typeface="Arial" panose="020B0604020202020204" pitchFamily="34" charset="0"/>
              </a:rPr>
              <a:t> </a:t>
            </a:r>
            <a:r>
              <a:rPr lang="en-US" altLang="zh-CN" b="0" i="0" dirty="0">
                <a:solidFill>
                  <a:srgbClr val="000000"/>
                </a:solidFill>
                <a:effectLst/>
                <a:latin typeface="Arial" panose="020B0604020202020204" pitchFamily="34" charset="0"/>
              </a:rPr>
              <a:t>u</a:t>
            </a:r>
            <a:r>
              <a:rPr lang="en-US" b="0" i="0" dirty="0">
                <a:solidFill>
                  <a:srgbClr val="000000"/>
                </a:solidFill>
                <a:effectLst/>
                <a:latin typeface="Arial" panose="020B0604020202020204" pitchFamily="34" charset="0"/>
              </a:rPr>
              <a:t>se food trucks, soup kitchen</a:t>
            </a:r>
          </a:p>
          <a:p>
            <a:pPr marL="628650" lvl="1" indent="-171450">
              <a:buFont typeface="Arial" panose="020B0604020202020204" pitchFamily="34" charset="0"/>
              <a:buChar char="•"/>
            </a:pPr>
            <a:r>
              <a:rPr lang="en-US" sz="1200" b="0" i="0" dirty="0">
                <a:solidFill>
                  <a:srgbClr val="000000"/>
                </a:solidFill>
                <a:effectLst/>
                <a:latin typeface="Arial" panose="020B0604020202020204" pitchFamily="34" charset="0"/>
              </a:rPr>
              <a:t>Indirect goals: campaign to encourage the public to provide meals for the homeless and indigent in the area; lobbying the legislation for related food program</a:t>
            </a:r>
          </a:p>
          <a:p>
            <a:pPr marL="628650" lvl="1" indent="-171450">
              <a:buFont typeface="Arial" panose="020B0604020202020204" pitchFamily="34" charset="0"/>
              <a:buChar char="•"/>
            </a:pPr>
            <a:r>
              <a:rPr lang="en-US" sz="1200" b="0" i="0" dirty="0">
                <a:solidFill>
                  <a:srgbClr val="000000"/>
                </a:solidFill>
                <a:effectLst/>
                <a:latin typeface="Arial" panose="020B0604020202020204" pitchFamily="34" charset="0"/>
              </a:rPr>
              <a:t>Expansion goals: expand targeted population; expand funding resources to increase services--- corporate sponsorships and direct fundraising.</a:t>
            </a:r>
            <a:endParaRPr lang="en-US" sz="1200" b="0" dirty="0"/>
          </a:p>
          <a:p>
            <a:pPr marL="171450" indent="-171450">
              <a:buFont typeface="Arial" panose="020B0604020202020204" pitchFamily="34" charset="0"/>
              <a:buChar char="•"/>
            </a:pPr>
            <a:endParaRPr lang="en-US" sz="1200" b="0" dirty="0"/>
          </a:p>
          <a:p>
            <a:pPr marL="171450" indent="-171450">
              <a:buFont typeface="Arial" panose="020B0604020202020204" pitchFamily="34" charset="0"/>
              <a:buChar char="•"/>
            </a:pPr>
            <a:r>
              <a:rPr lang="en-US" sz="1200" b="0" dirty="0"/>
              <a:t>Long-range plans establish the major activities that will have to be carried out in the coming 3 to 5 years. This process provides a link between the strategic plan and the day-to-day activities of the organization. </a:t>
            </a:r>
          </a:p>
          <a:p>
            <a:pPr marL="171450" indent="-171450">
              <a:buFont typeface="Arial" panose="020B0604020202020204" pitchFamily="34" charset="0"/>
              <a:buChar char="•"/>
            </a:pPr>
            <a:endParaRPr lang="en-US" sz="1200" b="0" dirty="0"/>
          </a:p>
          <a:p>
            <a:pPr marL="628650" lvl="1" indent="-171450">
              <a:buFont typeface="Arial" panose="020B0604020202020204" pitchFamily="34" charset="0"/>
              <a:buChar char="•"/>
            </a:pPr>
            <a:r>
              <a:rPr lang="en-US" sz="1200" b="0" dirty="0"/>
              <a:t>Nonfinancial aspects: quality in providing a service; non-quantifiable outcomes that the organization is trying to achieve. </a:t>
            </a:r>
            <a:r>
              <a:rPr lang="en-US" sz="1200" b="0" dirty="0" err="1"/>
              <a:t>Eg</a:t>
            </a:r>
            <a:r>
              <a:rPr lang="en-US" sz="1200" b="0" dirty="0"/>
              <a:t>: whether the meals meet its nutritional targets</a:t>
            </a:r>
          </a:p>
          <a:p>
            <a:pPr marL="628650" lvl="1" indent="-171450">
              <a:buFont typeface="Arial" panose="020B0604020202020204" pitchFamily="34" charset="0"/>
              <a:buChar char="•"/>
            </a:pPr>
            <a:r>
              <a:rPr lang="en-US" sz="1200" b="0" dirty="0"/>
              <a:t>Financial aspects: </a:t>
            </a:r>
            <a:r>
              <a:rPr lang="en-US" sz="1200" b="0" dirty="0" err="1"/>
              <a:t>Eg</a:t>
            </a:r>
            <a:r>
              <a:rPr lang="en-US" sz="1200" b="0" dirty="0"/>
              <a:t>: add new locations for expansion; how to raise money for the expansion. Spread out by year to achieve the final expansion goal):</a:t>
            </a:r>
          </a:p>
          <a:p>
            <a:pPr marL="457200" lvl="1" indent="0">
              <a:buFont typeface="Arial" panose="020B0604020202020204" pitchFamily="34" charset="0"/>
              <a:buNone/>
            </a:pPr>
            <a:endParaRPr lang="en-US" sz="1200" b="0" dirty="0"/>
          </a:p>
          <a:p>
            <a:pPr marL="1085850" lvl="2" indent="-171450">
              <a:buFont typeface="Arial" panose="020B0604020202020204" pitchFamily="34" charset="0"/>
              <a:buChar char="•"/>
            </a:pPr>
            <a:r>
              <a:rPr lang="en-US" sz="1200" b="0" dirty="0"/>
              <a:t>Year 1: Establish a fundraising campaign and begin fundraising. Raise enough money to open one new site.</a:t>
            </a:r>
          </a:p>
          <a:p>
            <a:pPr marL="1085850" lvl="2" indent="-171450">
              <a:buFont typeface="Arial" panose="020B0604020202020204" pitchFamily="34" charset="0"/>
              <a:buChar char="•"/>
            </a:pPr>
            <a:endParaRPr lang="en-US" sz="1200" b="0" dirty="0"/>
          </a:p>
          <a:p>
            <a:pPr marL="1085850" lvl="2" indent="-171450">
              <a:buFont typeface="Arial" panose="020B0604020202020204" pitchFamily="34" charset="0"/>
              <a:buChar char="•"/>
            </a:pPr>
            <a:r>
              <a:rPr lang="en-US" sz="1200" b="0" dirty="0"/>
              <a:t>Year 2: Add a food distribution/soup kitchen location. Raise additional money to acquire and operate a vehicle and open another location. Solicit more restaurants for leftover food donations.</a:t>
            </a:r>
          </a:p>
          <a:p>
            <a:pPr marL="1085850" lvl="2" indent="-171450">
              <a:buFont typeface="Arial" panose="020B0604020202020204" pitchFamily="34" charset="0"/>
              <a:buChar char="•"/>
            </a:pPr>
            <a:endParaRPr lang="en-US" sz="1200" b="0" dirty="0"/>
          </a:p>
          <a:p>
            <a:pPr marL="1085850" lvl="2" indent="-171450">
              <a:buFont typeface="Arial" panose="020B0604020202020204" pitchFamily="34" charset="0"/>
              <a:buChar char="•"/>
            </a:pPr>
            <a:r>
              <a:rPr lang="en-US" sz="1200" b="0" dirty="0"/>
              <a:t>Year 3: Add another food distribution/soup kitchen location and a new vehicle. Raise additional money to acquire and operate a vehicle and open another location. Solicit more restaurants for leftover food donations.</a:t>
            </a:r>
          </a:p>
          <a:p>
            <a:pPr marL="1085850" lvl="2" indent="-171450">
              <a:buFont typeface="Arial" panose="020B0604020202020204" pitchFamily="34" charset="0"/>
              <a:buChar char="•"/>
            </a:pPr>
            <a:endParaRPr lang="en-US" sz="1200" b="0" dirty="0"/>
          </a:p>
          <a:p>
            <a:pPr marL="1085850" lvl="2" indent="-171450">
              <a:buFont typeface="Arial" panose="020B0604020202020204" pitchFamily="34" charset="0"/>
              <a:buChar char="•"/>
            </a:pPr>
            <a:r>
              <a:rPr lang="en-US" sz="1200" b="0" dirty="0"/>
              <a:t>Year 4: Add another food distribution/soup kitchen location and a new vehicle. Raise additional money to acquire and operate two vehicles. Solicit more restaurants for leftover food donations.</a:t>
            </a:r>
          </a:p>
          <a:p>
            <a:pPr marL="1085850" lvl="2" indent="-171450">
              <a:buFont typeface="Arial" panose="020B0604020202020204" pitchFamily="34" charset="0"/>
              <a:buChar char="•"/>
            </a:pPr>
            <a:endParaRPr lang="en-US" sz="1200" b="0" dirty="0"/>
          </a:p>
          <a:p>
            <a:pPr marL="1085850" lvl="2" indent="-171450">
              <a:buFont typeface="Arial" panose="020B0604020202020204" pitchFamily="34" charset="0"/>
              <a:buChar char="•"/>
            </a:pPr>
            <a:r>
              <a:rPr lang="en-US" sz="1200" b="0" dirty="0"/>
              <a:t>Year 5: Add two new vehicles. Raise additional money to begin replacement of old kitchen equipment and old vehicles. Get enough contributions to at least reach a steady state in which replacements take place as needed.</a:t>
            </a:r>
          </a:p>
        </p:txBody>
      </p:sp>
      <p:sp>
        <p:nvSpPr>
          <p:cNvPr id="4" name="Slide Number Placeholder 3"/>
          <p:cNvSpPr>
            <a:spLocks noGrp="1"/>
          </p:cNvSpPr>
          <p:nvPr>
            <p:ph type="sldNum" sz="quarter" idx="5"/>
          </p:nvPr>
        </p:nvSpPr>
        <p:spPr/>
        <p:txBody>
          <a:bodyPr/>
          <a:lstStyle/>
          <a:p>
            <a:fld id="{D80B8BCD-6734-C241-86C7-09859B6ACC36}" type="slidenum">
              <a:rPr lang="en-US" smtClean="0"/>
              <a:t>7</a:t>
            </a:fld>
            <a:endParaRPr lang="en-US"/>
          </a:p>
        </p:txBody>
      </p:sp>
    </p:spTree>
    <p:extLst>
      <p:ext uri="{BB962C8B-B14F-4D97-AF65-F5344CB8AC3E}">
        <p14:creationId xmlns:p14="http://schemas.microsoft.com/office/powerpoint/2010/main" val="375024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t>Budget is simply a detailed action plan. The plan indicates management’s objectives and shows how it expects to obtain, pay for, and use resources to achieve those objectives. The budget indicates the amount of money that an organization expects to earn and receive from all sources for the period it covers, which is usually a year. It also indicates the amount of resources the organization expects to use in its operations, and the amount of money that it will pay for those resources.</a:t>
            </a:r>
          </a:p>
          <a:p>
            <a:pPr marL="171450" indent="-171450">
              <a:buFont typeface="Arial" panose="020B0604020202020204" pitchFamily="34" charset="0"/>
              <a:buChar char="•"/>
            </a:pPr>
            <a:endParaRPr lang="en-US" sz="1200" b="0" dirty="0"/>
          </a:p>
          <a:p>
            <a:pPr marL="171450" indent="-171450">
              <a:buFont typeface="Arial" panose="020B0604020202020204" pitchFamily="34" charset="0"/>
              <a:buChar char="•"/>
            </a:pPr>
            <a:r>
              <a:rPr lang="en-US" sz="1200" b="0" dirty="0"/>
              <a:t>How many homeless will there be next year? What percentage of the homeless will be children? How many workers should the organization assign to fundraising?</a:t>
            </a:r>
          </a:p>
        </p:txBody>
      </p:sp>
      <p:sp>
        <p:nvSpPr>
          <p:cNvPr id="4" name="Slide Number Placeholder 3"/>
          <p:cNvSpPr>
            <a:spLocks noGrp="1"/>
          </p:cNvSpPr>
          <p:nvPr>
            <p:ph type="sldNum" sz="quarter" idx="5"/>
          </p:nvPr>
        </p:nvSpPr>
        <p:spPr/>
        <p:txBody>
          <a:bodyPr/>
          <a:lstStyle/>
          <a:p>
            <a:fld id="{D80B8BCD-6734-C241-86C7-09859B6ACC36}" type="slidenum">
              <a:rPr lang="en-US" smtClean="0"/>
              <a:t>8</a:t>
            </a:fld>
            <a:endParaRPr lang="en-US"/>
          </a:p>
        </p:txBody>
      </p:sp>
    </p:spTree>
    <p:extLst>
      <p:ext uri="{BB962C8B-B14F-4D97-AF65-F5344CB8AC3E}">
        <p14:creationId xmlns:p14="http://schemas.microsoft.com/office/powerpoint/2010/main" val="164536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The master budget incorporates and summarizes all the budget elements for the coming year. These elements provide the specific detail to accomplish both the routine ongoing activities of the organization and the coming year’s portion of the long-range plan.</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D80B8BCD-6734-C241-86C7-09859B6ACC36}" type="slidenum">
              <a:rPr lang="en-US" smtClean="0"/>
              <a:t>9</a:t>
            </a:fld>
            <a:endParaRPr lang="en-US"/>
          </a:p>
        </p:txBody>
      </p:sp>
    </p:spTree>
    <p:extLst>
      <p:ext uri="{BB962C8B-B14F-4D97-AF65-F5344CB8AC3E}">
        <p14:creationId xmlns:p14="http://schemas.microsoft.com/office/powerpoint/2010/main" val="164536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44B8-5790-45D3-918E-A2AD88013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E8A736-098A-46B9-AA33-261BF1DB2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0E9F70-70C0-4164-9B81-F4ECACBE9A75}"/>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5" name="Footer Placeholder 4">
            <a:extLst>
              <a:ext uri="{FF2B5EF4-FFF2-40B4-BE49-F238E27FC236}">
                <a16:creationId xmlns:a16="http://schemas.microsoft.com/office/drawing/2014/main" id="{A56C4562-CADB-4FE7-ACCA-7FE6A36D6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97188-8B6A-4819-8910-3F694F2DA798}"/>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219599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F9CA-BB8A-4D4B-85A3-7B5F332CD2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8BD177-5A83-4247-8447-55F823650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D9D63-CA9D-4A3C-BAE6-45C9EA280156}"/>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5" name="Footer Placeholder 4">
            <a:extLst>
              <a:ext uri="{FF2B5EF4-FFF2-40B4-BE49-F238E27FC236}">
                <a16:creationId xmlns:a16="http://schemas.microsoft.com/office/drawing/2014/main" id="{898C9BAD-361A-4246-BA6A-2A2D6BE67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24BD5-1869-4721-A086-23519289E7B1}"/>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241204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18D93-F89F-4507-98EB-B43FD52F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D5F9DE-62DA-4C0F-8699-0A0BDBA682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97B0C-D7D2-4DC2-A657-CC48C51E3297}"/>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5" name="Footer Placeholder 4">
            <a:extLst>
              <a:ext uri="{FF2B5EF4-FFF2-40B4-BE49-F238E27FC236}">
                <a16:creationId xmlns:a16="http://schemas.microsoft.com/office/drawing/2014/main" id="{96342EBB-BC7B-4C5C-8278-5FEE9D87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DE7D0-52CD-4F81-9CE9-1127DB3DEC42}"/>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7958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4826-A9F7-480F-93CF-45589AB00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2C81D-68DC-4237-A49A-AB6D03A4F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3E2FD-1F50-45FC-9B3E-BEC16C062FFA}"/>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5" name="Footer Placeholder 4">
            <a:extLst>
              <a:ext uri="{FF2B5EF4-FFF2-40B4-BE49-F238E27FC236}">
                <a16:creationId xmlns:a16="http://schemas.microsoft.com/office/drawing/2014/main" id="{CB1D93F2-9AD0-4EFA-822F-CFD7D95E3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477E3-E3C6-451D-A5EB-BB2DBE906C86}"/>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358625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5C59-2E99-414B-AF44-A99B1429E4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4684E2-64E5-4C52-B0EF-21079AE59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01782C-8E02-4D20-9AC9-38ED3FC06084}"/>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5" name="Footer Placeholder 4">
            <a:extLst>
              <a:ext uri="{FF2B5EF4-FFF2-40B4-BE49-F238E27FC236}">
                <a16:creationId xmlns:a16="http://schemas.microsoft.com/office/drawing/2014/main" id="{0C093D63-7A2C-47C9-BA8F-6A212BFB0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2F615-DC45-4B95-9751-F19ED6C71618}"/>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354058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ABC3-DAF8-449A-B602-3AB94300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A4BBA6-F42E-4EDA-BFAF-1AAA81F3A6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69A751-0FFC-44FD-873A-60180A506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A8B0DC-70EA-4AA4-BDB6-E57DC4B99119}"/>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6" name="Footer Placeholder 5">
            <a:extLst>
              <a:ext uri="{FF2B5EF4-FFF2-40B4-BE49-F238E27FC236}">
                <a16:creationId xmlns:a16="http://schemas.microsoft.com/office/drawing/2014/main" id="{96DFD421-1BD9-4080-A304-B9B42EA3E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FC65A-52CC-49AB-A788-C2A7FEDFACB3}"/>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131584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6896-CF0E-4082-9A7F-F694E3C6FC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0691A6-BFBA-4028-A5B5-14D0218F5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17430-2C1C-4125-BE39-A03A0A4401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6ED2F-A60F-4CCD-BE7C-0787DAF5A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7201D8-3CDB-4F4E-A5C5-F2801077C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7CDB24-C68E-416C-B609-96400E424C29}"/>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8" name="Footer Placeholder 7">
            <a:extLst>
              <a:ext uri="{FF2B5EF4-FFF2-40B4-BE49-F238E27FC236}">
                <a16:creationId xmlns:a16="http://schemas.microsoft.com/office/drawing/2014/main" id="{E920060F-0C98-4789-BD15-E2A96C9223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D1EC1-7FCF-4D98-B782-F63800F79F67}"/>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2913953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B8DA-50D9-4B3C-A2C2-5013AEC3D2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62E33E-43E5-471C-B9F4-810FB3B56EE8}"/>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4" name="Footer Placeholder 3">
            <a:extLst>
              <a:ext uri="{FF2B5EF4-FFF2-40B4-BE49-F238E27FC236}">
                <a16:creationId xmlns:a16="http://schemas.microsoft.com/office/drawing/2014/main" id="{1E0F1B32-11D2-4645-8C5D-0EF887EDE4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8E3CD-30F7-49E4-A723-91581BE228A5}"/>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374143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90768-A476-4E30-93D7-6D4EBF7E66EB}"/>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3" name="Footer Placeholder 2">
            <a:extLst>
              <a:ext uri="{FF2B5EF4-FFF2-40B4-BE49-F238E27FC236}">
                <a16:creationId xmlns:a16="http://schemas.microsoft.com/office/drawing/2014/main" id="{A1E4C216-DCA8-47A1-BD5B-C8BA7D106F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05042-34AE-4748-85A8-D5ABE09366D9}"/>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308901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7CC2-A053-47C8-B8A8-C34A07EA9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973D10-0173-47D2-A529-D466F44DE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828722-C33C-499B-8F28-89859DC7D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68746-566B-4367-81BF-FE7A49FD99FB}"/>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6" name="Footer Placeholder 5">
            <a:extLst>
              <a:ext uri="{FF2B5EF4-FFF2-40B4-BE49-F238E27FC236}">
                <a16:creationId xmlns:a16="http://schemas.microsoft.com/office/drawing/2014/main" id="{8166AE8C-2C57-4FD5-966A-624F0900B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77DAE-E3D4-461B-8B41-7A45FABA64BD}"/>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254878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D587-3C56-41FA-B80C-B57B80094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A462F5-61E9-4BB8-A843-27BDF4095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72D0D7-9CD5-4A43-9230-CA16D7692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3606C-76A1-46C6-A992-3DD1A371E7EF}"/>
              </a:ext>
            </a:extLst>
          </p:cNvPr>
          <p:cNvSpPr>
            <a:spLocks noGrp="1"/>
          </p:cNvSpPr>
          <p:nvPr>
            <p:ph type="dt" sz="half" idx="10"/>
          </p:nvPr>
        </p:nvSpPr>
        <p:spPr/>
        <p:txBody>
          <a:bodyPr/>
          <a:lstStyle/>
          <a:p>
            <a:fld id="{5CEB1409-99B9-4139-9EB0-7CFF15825D06}" type="datetimeFigureOut">
              <a:rPr lang="en-US" smtClean="0"/>
              <a:t>3/7/24</a:t>
            </a:fld>
            <a:endParaRPr lang="en-US"/>
          </a:p>
        </p:txBody>
      </p:sp>
      <p:sp>
        <p:nvSpPr>
          <p:cNvPr id="6" name="Footer Placeholder 5">
            <a:extLst>
              <a:ext uri="{FF2B5EF4-FFF2-40B4-BE49-F238E27FC236}">
                <a16:creationId xmlns:a16="http://schemas.microsoft.com/office/drawing/2014/main" id="{6921D3CD-724B-4D9B-B39C-7FBE37462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A5078-B7E8-48D1-8A79-5B12242C7DB9}"/>
              </a:ext>
            </a:extLst>
          </p:cNvPr>
          <p:cNvSpPr>
            <a:spLocks noGrp="1"/>
          </p:cNvSpPr>
          <p:nvPr>
            <p:ph type="sldNum" sz="quarter" idx="12"/>
          </p:nvPr>
        </p:nvSpPr>
        <p:spPr/>
        <p:txBody>
          <a:bodyPr/>
          <a:lstStyle/>
          <a:p>
            <a:fld id="{EAF7B0C3-9E34-4943-BB7C-CE31081BD1F9}" type="slidenum">
              <a:rPr lang="en-US" smtClean="0"/>
              <a:t>‹#›</a:t>
            </a:fld>
            <a:endParaRPr lang="en-US"/>
          </a:p>
        </p:txBody>
      </p:sp>
    </p:spTree>
    <p:extLst>
      <p:ext uri="{BB962C8B-B14F-4D97-AF65-F5344CB8AC3E}">
        <p14:creationId xmlns:p14="http://schemas.microsoft.com/office/powerpoint/2010/main" val="36223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CA61C-5F12-4527-B0CA-DFD236809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D9028-4577-4218-860B-3969EA329C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79DB5-211C-4FEF-8F4B-08FB17283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B1409-99B9-4139-9EB0-7CFF15825D06}" type="datetimeFigureOut">
              <a:rPr lang="en-US" smtClean="0"/>
              <a:t>3/7/24</a:t>
            </a:fld>
            <a:endParaRPr lang="en-US"/>
          </a:p>
        </p:txBody>
      </p:sp>
      <p:sp>
        <p:nvSpPr>
          <p:cNvPr id="5" name="Footer Placeholder 4">
            <a:extLst>
              <a:ext uri="{FF2B5EF4-FFF2-40B4-BE49-F238E27FC236}">
                <a16:creationId xmlns:a16="http://schemas.microsoft.com/office/drawing/2014/main" id="{753E28E6-DBE7-48A0-9B7B-7CBD83826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2A1DD2-FBAB-4A07-8164-7D17D89BA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7B0C3-9E34-4943-BB7C-CE31081BD1F9}" type="slidenum">
              <a:rPr lang="en-US" smtClean="0"/>
              <a:t>‹#›</a:t>
            </a:fld>
            <a:endParaRPr lang="en-US"/>
          </a:p>
        </p:txBody>
      </p:sp>
    </p:spTree>
    <p:extLst>
      <p:ext uri="{BB962C8B-B14F-4D97-AF65-F5344CB8AC3E}">
        <p14:creationId xmlns:p14="http://schemas.microsoft.com/office/powerpoint/2010/main" val="1892299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ECDFF3-1F9F-4849-86D8-6EEB8FD7E276}"/>
              </a:ext>
            </a:extLst>
          </p:cNvPr>
          <p:cNvSpPr/>
          <p:nvPr/>
        </p:nvSpPr>
        <p:spPr>
          <a:xfrm>
            <a:off x="0" y="0"/>
            <a:ext cx="12192000" cy="41910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5DE490-1B48-BA43-BEA2-F8B5CB9CEA6D}"/>
              </a:ext>
            </a:extLst>
          </p:cNvPr>
          <p:cNvSpPr>
            <a:spLocks noGrp="1"/>
          </p:cNvSpPr>
          <p:nvPr>
            <p:ph type="ctrTitle"/>
          </p:nvPr>
        </p:nvSpPr>
        <p:spPr>
          <a:xfrm>
            <a:off x="1231899" y="1041400"/>
            <a:ext cx="9485719" cy="2387600"/>
          </a:xfrm>
        </p:spPr>
        <p:txBody>
          <a:bodyPr/>
          <a:lstStyle/>
          <a:p>
            <a:r>
              <a:rPr lang="en-US" b="1" dirty="0">
                <a:solidFill>
                  <a:schemeClr val="bg1"/>
                </a:solidFill>
                <a:latin typeface="Georgia Pro Cond Black" panose="02040A06050405020203" pitchFamily="18" charset="0"/>
              </a:rPr>
              <a:t>Planning and Budgeting</a:t>
            </a:r>
          </a:p>
        </p:txBody>
      </p:sp>
      <p:sp>
        <p:nvSpPr>
          <p:cNvPr id="3" name="Subtitle 2">
            <a:extLst>
              <a:ext uri="{FF2B5EF4-FFF2-40B4-BE49-F238E27FC236}">
                <a16:creationId xmlns:a16="http://schemas.microsoft.com/office/drawing/2014/main" id="{6547D067-1ABF-614E-A95D-42557174F013}"/>
              </a:ext>
            </a:extLst>
          </p:cNvPr>
          <p:cNvSpPr>
            <a:spLocks noGrp="1"/>
          </p:cNvSpPr>
          <p:nvPr>
            <p:ph type="subTitle" idx="1"/>
          </p:nvPr>
        </p:nvSpPr>
        <p:spPr>
          <a:xfrm>
            <a:off x="1346200" y="4592638"/>
            <a:ext cx="9144000" cy="1655762"/>
          </a:xfrm>
        </p:spPr>
        <p:txBody>
          <a:bodyPr>
            <a:normAutofit/>
          </a:bodyPr>
          <a:lstStyle/>
          <a:p>
            <a:r>
              <a:rPr lang="en-US" sz="2800" dirty="0">
                <a:latin typeface="Candara" panose="020E0502030303020204" pitchFamily="34" charset="0"/>
              </a:rPr>
              <a:t>September 15, 2022</a:t>
            </a:r>
          </a:p>
          <a:p>
            <a:r>
              <a:rPr lang="en-US" sz="2800" dirty="0" err="1">
                <a:latin typeface="Candara" panose="020E0502030303020204" pitchFamily="34" charset="0"/>
              </a:rPr>
              <a:t>Wenchen</a:t>
            </a:r>
            <a:r>
              <a:rPr lang="en-US" sz="2800" dirty="0">
                <a:latin typeface="Candara" panose="020E0502030303020204" pitchFamily="34" charset="0"/>
              </a:rPr>
              <a:t> Wang</a:t>
            </a:r>
          </a:p>
        </p:txBody>
      </p:sp>
      <p:sp>
        <p:nvSpPr>
          <p:cNvPr id="4" name="Slide Number Placeholder 3">
            <a:extLst>
              <a:ext uri="{FF2B5EF4-FFF2-40B4-BE49-F238E27FC236}">
                <a16:creationId xmlns:a16="http://schemas.microsoft.com/office/drawing/2014/main" id="{11E089B5-DE3F-2D47-8F85-B6A6691A99F5}"/>
              </a:ext>
            </a:extLst>
          </p:cNvPr>
          <p:cNvSpPr>
            <a:spLocks noGrp="1"/>
          </p:cNvSpPr>
          <p:nvPr>
            <p:ph type="sldNum" sz="quarter" idx="12"/>
          </p:nvPr>
        </p:nvSpPr>
        <p:spPr/>
        <p:txBody>
          <a:bodyPr/>
          <a:lstStyle/>
          <a:p>
            <a:fld id="{656E8F12-B4EA-DF4D-9175-3D499FA3FF6C}" type="slidenum">
              <a:rPr lang="en-US" smtClean="0"/>
              <a:t>1</a:t>
            </a:fld>
            <a:endParaRPr lang="en-US"/>
          </a:p>
        </p:txBody>
      </p:sp>
    </p:spTree>
    <p:extLst>
      <p:ext uri="{BB962C8B-B14F-4D97-AF65-F5344CB8AC3E}">
        <p14:creationId xmlns:p14="http://schemas.microsoft.com/office/powerpoint/2010/main" val="2044614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218481"/>
            <a:ext cx="10515600" cy="1325563"/>
          </a:xfrm>
        </p:spPr>
        <p:txBody>
          <a:bodyPr>
            <a:normAutofit/>
          </a:bodyPr>
          <a:lstStyle/>
          <a:p>
            <a:r>
              <a:rPr lang="en-US" sz="4200" b="1" dirty="0">
                <a:solidFill>
                  <a:schemeClr val="bg1"/>
                </a:solidFill>
                <a:latin typeface="Georgia Pro Cond Black" panose="02040A06050405020203" pitchFamily="18" charset="0"/>
              </a:rPr>
              <a:t>Operating Budgets</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a:xfrm>
            <a:off x="838200" y="1253331"/>
            <a:ext cx="10515600" cy="4351338"/>
          </a:xfrm>
        </p:spPr>
        <p:txBody>
          <a:bodyPr>
            <a:normAutofit/>
          </a:bodyPr>
          <a:lstStyle/>
          <a:p>
            <a:pPr>
              <a:lnSpc>
                <a:spcPct val="200000"/>
              </a:lnSpc>
            </a:pPr>
            <a:r>
              <a:rPr lang="en-US" dirty="0">
                <a:latin typeface="Candara" panose="020E0502030303020204" pitchFamily="34" charset="0"/>
              </a:rPr>
              <a:t>Revenues: by different major sources</a:t>
            </a:r>
          </a:p>
          <a:p>
            <a:pPr>
              <a:lnSpc>
                <a:spcPct val="100000"/>
              </a:lnSpc>
            </a:pPr>
            <a:endParaRPr lang="en-US" dirty="0">
              <a:latin typeface="Candara" panose="020E0502030303020204" pitchFamily="34" charset="0"/>
            </a:endParaRPr>
          </a:p>
          <a:p>
            <a:pPr marL="457200" lvl="1" indent="0">
              <a:lnSpc>
                <a:spcPct val="200000"/>
              </a:lnSpc>
              <a:buNone/>
            </a:pPr>
            <a:endParaRPr lang="en-US" dirty="0">
              <a:latin typeface="Candara" panose="020E0502030303020204" pitchFamily="34" charset="0"/>
            </a:endParaRPr>
          </a:p>
          <a:p>
            <a:pPr lvl="1"/>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10</a:t>
            </a:fld>
            <a:endParaRPr lang="en-US"/>
          </a:p>
        </p:txBody>
      </p:sp>
      <p:pic>
        <p:nvPicPr>
          <p:cNvPr id="9" name="Picture 8">
            <a:extLst>
              <a:ext uri="{FF2B5EF4-FFF2-40B4-BE49-F238E27FC236}">
                <a16:creationId xmlns:a16="http://schemas.microsoft.com/office/drawing/2014/main" id="{DA9230A5-FC6C-C799-4C8C-1AB8AC4ACEC6}"/>
              </a:ext>
            </a:extLst>
          </p:cNvPr>
          <p:cNvPicPr>
            <a:picLocks noChangeAspect="1"/>
          </p:cNvPicPr>
          <p:nvPr/>
        </p:nvPicPr>
        <p:blipFill>
          <a:blip r:embed="rId3"/>
          <a:stretch>
            <a:fillRect/>
          </a:stretch>
        </p:blipFill>
        <p:spPr>
          <a:xfrm>
            <a:off x="2873226" y="2015576"/>
            <a:ext cx="5481162" cy="4425834"/>
          </a:xfrm>
          <a:prstGeom prst="rect">
            <a:avLst/>
          </a:prstGeom>
        </p:spPr>
      </p:pic>
    </p:spTree>
    <p:extLst>
      <p:ext uri="{BB962C8B-B14F-4D97-AF65-F5344CB8AC3E}">
        <p14:creationId xmlns:p14="http://schemas.microsoft.com/office/powerpoint/2010/main" val="79962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218481"/>
            <a:ext cx="10515600" cy="1325563"/>
          </a:xfrm>
        </p:spPr>
        <p:txBody>
          <a:bodyPr>
            <a:normAutofit/>
          </a:bodyPr>
          <a:lstStyle/>
          <a:p>
            <a:r>
              <a:rPr lang="en-US" sz="4200" b="1" dirty="0">
                <a:solidFill>
                  <a:schemeClr val="bg1"/>
                </a:solidFill>
                <a:latin typeface="Georgia Pro Cond Black" panose="02040A06050405020203" pitchFamily="18" charset="0"/>
              </a:rPr>
              <a:t>Operating Budgets</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a:xfrm>
            <a:off x="838200" y="1253331"/>
            <a:ext cx="10515600" cy="4351338"/>
          </a:xfrm>
        </p:spPr>
        <p:txBody>
          <a:bodyPr>
            <a:normAutofit/>
          </a:bodyPr>
          <a:lstStyle/>
          <a:p>
            <a:pPr>
              <a:lnSpc>
                <a:spcPct val="200000"/>
              </a:lnSpc>
            </a:pPr>
            <a:r>
              <a:rPr lang="en-US" dirty="0">
                <a:latin typeface="Candara" panose="020E0502030303020204" pitchFamily="34" charset="0"/>
              </a:rPr>
              <a:t>Expenditures</a:t>
            </a:r>
          </a:p>
          <a:p>
            <a:pPr>
              <a:lnSpc>
                <a:spcPct val="100000"/>
              </a:lnSpc>
            </a:pPr>
            <a:endParaRPr lang="en-US" dirty="0">
              <a:latin typeface="Candara" panose="020E0502030303020204" pitchFamily="34" charset="0"/>
            </a:endParaRPr>
          </a:p>
          <a:p>
            <a:pPr marL="457200" lvl="1" indent="0">
              <a:lnSpc>
                <a:spcPct val="200000"/>
              </a:lnSpc>
              <a:buNone/>
            </a:pPr>
            <a:endParaRPr lang="en-US" dirty="0">
              <a:latin typeface="Candara" panose="020E0502030303020204" pitchFamily="34" charset="0"/>
            </a:endParaRPr>
          </a:p>
          <a:p>
            <a:pPr lvl="1"/>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11</a:t>
            </a:fld>
            <a:endParaRPr lang="en-US"/>
          </a:p>
        </p:txBody>
      </p:sp>
      <p:pic>
        <p:nvPicPr>
          <p:cNvPr id="6" name="Picture 5">
            <a:extLst>
              <a:ext uri="{FF2B5EF4-FFF2-40B4-BE49-F238E27FC236}">
                <a16:creationId xmlns:a16="http://schemas.microsoft.com/office/drawing/2014/main" id="{5105156E-08CD-5955-B079-ED48AC0F77A5}"/>
              </a:ext>
            </a:extLst>
          </p:cNvPr>
          <p:cNvPicPr>
            <a:picLocks noChangeAspect="1"/>
          </p:cNvPicPr>
          <p:nvPr/>
        </p:nvPicPr>
        <p:blipFill>
          <a:blip r:embed="rId3"/>
          <a:stretch>
            <a:fillRect/>
          </a:stretch>
        </p:blipFill>
        <p:spPr>
          <a:xfrm>
            <a:off x="2527558" y="1981753"/>
            <a:ext cx="6562725" cy="4276725"/>
          </a:xfrm>
          <a:prstGeom prst="rect">
            <a:avLst/>
          </a:prstGeom>
        </p:spPr>
      </p:pic>
    </p:spTree>
    <p:extLst>
      <p:ext uri="{BB962C8B-B14F-4D97-AF65-F5344CB8AC3E}">
        <p14:creationId xmlns:p14="http://schemas.microsoft.com/office/powerpoint/2010/main" val="286974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7C0D65-366D-5049-BD87-C5B066D18206}"/>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23CA7-176D-354E-826A-4B31D9D6A7BC}"/>
              </a:ext>
            </a:extLst>
          </p:cNvPr>
          <p:cNvSpPr>
            <a:spLocks noGrp="1"/>
          </p:cNvSpPr>
          <p:nvPr>
            <p:ph type="title"/>
          </p:nvPr>
        </p:nvSpPr>
        <p:spPr>
          <a:xfrm>
            <a:off x="838200" y="-38345"/>
            <a:ext cx="10515600" cy="1325563"/>
          </a:xfrm>
        </p:spPr>
        <p:txBody>
          <a:bodyPr>
            <a:normAutofit/>
          </a:bodyPr>
          <a:lstStyle/>
          <a:p>
            <a:r>
              <a:rPr lang="en-US" sz="4200" b="1" dirty="0">
                <a:solidFill>
                  <a:schemeClr val="bg1"/>
                </a:solidFill>
                <a:latin typeface="Georgia Pro Cond Black" panose="02040A06050405020203" pitchFamily="18" charset="0"/>
              </a:rPr>
              <a:t>Cash vs Accrual Accounting </a:t>
            </a:r>
          </a:p>
        </p:txBody>
      </p:sp>
      <p:sp>
        <p:nvSpPr>
          <p:cNvPr id="3" name="Content Placeholder 2">
            <a:extLst>
              <a:ext uri="{FF2B5EF4-FFF2-40B4-BE49-F238E27FC236}">
                <a16:creationId xmlns:a16="http://schemas.microsoft.com/office/drawing/2014/main" id="{7F387BD2-F48C-4847-A4ED-56C9C935ECDB}"/>
              </a:ext>
            </a:extLst>
          </p:cNvPr>
          <p:cNvSpPr>
            <a:spLocks noGrp="1"/>
          </p:cNvSpPr>
          <p:nvPr>
            <p:ph idx="1"/>
          </p:nvPr>
        </p:nvSpPr>
        <p:spPr>
          <a:xfrm>
            <a:off x="838200" y="1287218"/>
            <a:ext cx="10515600" cy="5069132"/>
          </a:xfrm>
        </p:spPr>
        <p:txBody>
          <a:bodyPr/>
          <a:lstStyle/>
          <a:p>
            <a:pPr marL="0" indent="0">
              <a:buNone/>
            </a:pPr>
            <a:r>
              <a:rPr lang="en-US" dirty="0">
                <a:latin typeface="Candara" panose="020E0502030303020204" pitchFamily="34" charset="0"/>
              </a:rPr>
              <a:t>Revenues and Expenses are recognized it means that there is acknowledgment that some financial event has occurred </a:t>
            </a:r>
          </a:p>
          <a:p>
            <a:pPr marL="0" indent="0">
              <a:buNone/>
            </a:pPr>
            <a:endParaRPr lang="en-US" sz="1100" dirty="0">
              <a:latin typeface="Candara" panose="020E0502030303020204" pitchFamily="34" charset="0"/>
            </a:endParaRPr>
          </a:p>
          <a:p>
            <a:r>
              <a:rPr lang="en-US" b="1" dirty="0">
                <a:solidFill>
                  <a:srgbClr val="C00000"/>
                </a:solidFill>
                <a:latin typeface="Candara" panose="020E0502030303020204" pitchFamily="34" charset="0"/>
              </a:rPr>
              <a:t>Cash Accounting </a:t>
            </a:r>
            <a:r>
              <a:rPr lang="en-US" dirty="0">
                <a:latin typeface="Candara" panose="020E0502030303020204" pitchFamily="34" charset="0"/>
              </a:rPr>
              <a:t>recognizes </a:t>
            </a:r>
          </a:p>
          <a:p>
            <a:pPr lvl="1"/>
            <a:r>
              <a:rPr lang="en-US" dirty="0">
                <a:latin typeface="Candara" panose="020E0502030303020204" pitchFamily="34" charset="0"/>
              </a:rPr>
              <a:t>Revenues when payments </a:t>
            </a:r>
            <a:r>
              <a:rPr lang="en-US" u="sng" dirty="0">
                <a:latin typeface="Candara" panose="020E0502030303020204" pitchFamily="34" charset="0"/>
              </a:rPr>
              <a:t>are received in cash  </a:t>
            </a:r>
          </a:p>
          <a:p>
            <a:pPr lvl="1"/>
            <a:r>
              <a:rPr lang="en-US" dirty="0">
                <a:latin typeface="Candara" panose="020E0502030303020204" pitchFamily="34" charset="0"/>
              </a:rPr>
              <a:t>Expenses when resources </a:t>
            </a:r>
            <a:r>
              <a:rPr lang="en-US" u="sng" dirty="0">
                <a:latin typeface="Candara" panose="020E0502030303020204" pitchFamily="34" charset="0"/>
              </a:rPr>
              <a:t>are paid in cash</a:t>
            </a:r>
          </a:p>
          <a:p>
            <a:pPr lvl="1"/>
            <a:endParaRPr lang="en-US" sz="1200" u="sng" dirty="0">
              <a:latin typeface="Candara" panose="020E0502030303020204" pitchFamily="34" charset="0"/>
            </a:endParaRPr>
          </a:p>
          <a:p>
            <a:r>
              <a:rPr lang="en-US" b="1" dirty="0">
                <a:solidFill>
                  <a:srgbClr val="C00000"/>
                </a:solidFill>
                <a:latin typeface="Candara" panose="020E0502030303020204" pitchFamily="34" charset="0"/>
              </a:rPr>
              <a:t>Accrual Accounting </a:t>
            </a:r>
            <a:r>
              <a:rPr lang="en-US" dirty="0">
                <a:latin typeface="Candara" panose="020E0502030303020204" pitchFamily="34" charset="0"/>
              </a:rPr>
              <a:t>recognizes </a:t>
            </a:r>
          </a:p>
          <a:p>
            <a:pPr lvl="1"/>
            <a:r>
              <a:rPr lang="en-US" dirty="0">
                <a:latin typeface="Candara" panose="020E0502030303020204" pitchFamily="34" charset="0"/>
              </a:rPr>
              <a:t>Revenues when good or services have been delivered and the organization has </a:t>
            </a:r>
            <a:r>
              <a:rPr lang="en-US" u="sng" dirty="0">
                <a:latin typeface="Candara" panose="020E0502030303020204" pitchFamily="34" charset="0"/>
              </a:rPr>
              <a:t>earned the right to be paid</a:t>
            </a:r>
          </a:p>
          <a:p>
            <a:pPr lvl="1"/>
            <a:r>
              <a:rPr lang="en-US" dirty="0">
                <a:latin typeface="Candara" panose="020E0502030303020204" pitchFamily="34" charset="0"/>
              </a:rPr>
              <a:t>Expenses when resources </a:t>
            </a:r>
            <a:r>
              <a:rPr lang="en-US" u="sng" dirty="0">
                <a:latin typeface="Candara" panose="020E0502030303020204" pitchFamily="34" charset="0"/>
              </a:rPr>
              <a:t>have been used</a:t>
            </a:r>
            <a:r>
              <a:rPr lang="en-US" dirty="0">
                <a:latin typeface="Candara" panose="020E0502030303020204" pitchFamily="34" charset="0"/>
              </a:rPr>
              <a:t> in the operation</a:t>
            </a:r>
            <a:endParaRPr lang="en-US" u="sng"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56F5B37F-6494-144B-848F-96773FB94035}"/>
              </a:ext>
            </a:extLst>
          </p:cNvPr>
          <p:cNvSpPr>
            <a:spLocks noGrp="1"/>
          </p:cNvSpPr>
          <p:nvPr>
            <p:ph type="sldNum" sz="quarter" idx="12"/>
          </p:nvPr>
        </p:nvSpPr>
        <p:spPr/>
        <p:txBody>
          <a:bodyPr/>
          <a:lstStyle/>
          <a:p>
            <a:fld id="{53016C18-756E-4A47-8C9E-151739D034AC}" type="slidenum">
              <a:rPr lang="en-US" smtClean="0"/>
              <a:t>12</a:t>
            </a:fld>
            <a:endParaRPr lang="en-US"/>
          </a:p>
        </p:txBody>
      </p:sp>
    </p:spTree>
    <p:extLst>
      <p:ext uri="{BB962C8B-B14F-4D97-AF65-F5344CB8AC3E}">
        <p14:creationId xmlns:p14="http://schemas.microsoft.com/office/powerpoint/2010/main" val="122758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09F9A16-273B-8E4C-AFDB-69A59BB0E10D}"/>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0DA65-BAF7-9645-92D8-251154EF5367}"/>
              </a:ext>
            </a:extLst>
          </p:cNvPr>
          <p:cNvSpPr>
            <a:spLocks noGrp="1"/>
          </p:cNvSpPr>
          <p:nvPr>
            <p:ph type="title"/>
          </p:nvPr>
        </p:nvSpPr>
        <p:spPr>
          <a:xfrm>
            <a:off x="838200" y="122487"/>
            <a:ext cx="10515600" cy="890651"/>
          </a:xfrm>
        </p:spPr>
        <p:txBody>
          <a:bodyPr>
            <a:normAutofit/>
          </a:bodyPr>
          <a:lstStyle/>
          <a:p>
            <a:r>
              <a:rPr lang="en-US" sz="4200" b="1" dirty="0">
                <a:solidFill>
                  <a:schemeClr val="bg1"/>
                </a:solidFill>
                <a:latin typeface="Georgia Pro Cond Black" panose="02040A06050405020203" pitchFamily="18" charset="0"/>
              </a:rPr>
              <a:t>Cash vs Accrual Example </a:t>
            </a:r>
          </a:p>
        </p:txBody>
      </p:sp>
      <p:sp>
        <p:nvSpPr>
          <p:cNvPr id="3" name="Content Placeholder 2">
            <a:extLst>
              <a:ext uri="{FF2B5EF4-FFF2-40B4-BE49-F238E27FC236}">
                <a16:creationId xmlns:a16="http://schemas.microsoft.com/office/drawing/2014/main" id="{52A2D327-ACCC-E449-B97C-F037BD9CA683}"/>
              </a:ext>
            </a:extLst>
          </p:cNvPr>
          <p:cNvSpPr>
            <a:spLocks noGrp="1"/>
          </p:cNvSpPr>
          <p:nvPr>
            <p:ph idx="1"/>
          </p:nvPr>
        </p:nvSpPr>
        <p:spPr>
          <a:xfrm>
            <a:off x="838200" y="1450849"/>
            <a:ext cx="10515600" cy="2535936"/>
          </a:xfrm>
        </p:spPr>
        <p:txBody>
          <a:bodyPr/>
          <a:lstStyle/>
          <a:p>
            <a:pPr marL="0" indent="0">
              <a:buNone/>
            </a:pPr>
            <a:r>
              <a:rPr lang="en-US" dirty="0">
                <a:latin typeface="Candara" panose="020E0502030303020204" pitchFamily="34" charset="0"/>
              </a:rPr>
              <a:t>Assume that an organization charges $5,000 for its services, but only collects $3,000 this year. The remainder will be collected next year. </a:t>
            </a:r>
          </a:p>
          <a:p>
            <a:pPr marL="0" indent="0">
              <a:buNone/>
            </a:pPr>
            <a:endParaRPr lang="en-US" dirty="0">
              <a:latin typeface="Candara" panose="020E0502030303020204" pitchFamily="34" charset="0"/>
            </a:endParaRPr>
          </a:p>
          <a:p>
            <a:pPr marL="0" indent="0">
              <a:buNone/>
            </a:pPr>
            <a:r>
              <a:rPr lang="en-US" dirty="0">
                <a:latin typeface="Candara" panose="020E0502030303020204" pitchFamily="34" charset="0"/>
              </a:rPr>
              <a:t>The organization’s only cost is salary of its manager who earned $4,500 but was only paid $3,750. The balance will be paid next year.</a:t>
            </a:r>
          </a:p>
        </p:txBody>
      </p:sp>
      <p:graphicFrame>
        <p:nvGraphicFramePr>
          <p:cNvPr id="4" name="Table 3">
            <a:extLst>
              <a:ext uri="{FF2B5EF4-FFF2-40B4-BE49-F238E27FC236}">
                <a16:creationId xmlns:a16="http://schemas.microsoft.com/office/drawing/2014/main" id="{53C100CE-BBA6-4C4D-B419-60D8548BCDCC}"/>
              </a:ext>
            </a:extLst>
          </p:cNvPr>
          <p:cNvGraphicFramePr>
            <a:graphicFrameLocks noGrp="1"/>
          </p:cNvGraphicFramePr>
          <p:nvPr>
            <p:extLst>
              <p:ext uri="{D42A27DB-BD31-4B8C-83A1-F6EECF244321}">
                <p14:modId xmlns:p14="http://schemas.microsoft.com/office/powerpoint/2010/main" val="3618940997"/>
              </p:ext>
            </p:extLst>
          </p:nvPr>
        </p:nvGraphicFramePr>
        <p:xfrm>
          <a:off x="1873504" y="3986785"/>
          <a:ext cx="8127999" cy="170688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3605622634"/>
                    </a:ext>
                  </a:extLst>
                </a:gridCol>
                <a:gridCol w="2709333">
                  <a:extLst>
                    <a:ext uri="{9D8B030D-6E8A-4147-A177-3AD203B41FA5}">
                      <a16:colId xmlns:a16="http://schemas.microsoft.com/office/drawing/2014/main" val="2032112274"/>
                    </a:ext>
                  </a:extLst>
                </a:gridCol>
                <a:gridCol w="2709333">
                  <a:extLst>
                    <a:ext uri="{9D8B030D-6E8A-4147-A177-3AD203B41FA5}">
                      <a16:colId xmlns:a16="http://schemas.microsoft.com/office/drawing/2014/main" val="2222350040"/>
                    </a:ext>
                  </a:extLst>
                </a:gridCol>
              </a:tblGrid>
              <a:tr h="370840">
                <a:tc>
                  <a:txBody>
                    <a:bodyPr/>
                    <a:lstStyle/>
                    <a:p>
                      <a:pPr algn="ctr"/>
                      <a:endParaRPr lang="en-US" sz="2200" dirty="0">
                        <a:latin typeface="Candara" panose="020E0502030303020204" pitchFamily="34" charset="0"/>
                      </a:endParaRPr>
                    </a:p>
                  </a:txBody>
                  <a:tcPr/>
                </a:tc>
                <a:tc>
                  <a:txBody>
                    <a:bodyPr/>
                    <a:lstStyle/>
                    <a:p>
                      <a:pPr algn="ctr"/>
                      <a:r>
                        <a:rPr lang="en-US" sz="2200" dirty="0">
                          <a:latin typeface="Candara" panose="020E0502030303020204" pitchFamily="34" charset="0"/>
                        </a:rPr>
                        <a:t>CASH</a:t>
                      </a:r>
                    </a:p>
                  </a:txBody>
                  <a:tcPr/>
                </a:tc>
                <a:tc>
                  <a:txBody>
                    <a:bodyPr/>
                    <a:lstStyle/>
                    <a:p>
                      <a:pPr algn="ctr"/>
                      <a:r>
                        <a:rPr lang="en-US" sz="2200" dirty="0">
                          <a:latin typeface="Candara" panose="020E0502030303020204" pitchFamily="34" charset="0"/>
                        </a:rPr>
                        <a:t>ACCRUAL</a:t>
                      </a:r>
                    </a:p>
                  </a:txBody>
                  <a:tcPr/>
                </a:tc>
                <a:extLst>
                  <a:ext uri="{0D108BD9-81ED-4DB2-BD59-A6C34878D82A}">
                    <a16:rowId xmlns:a16="http://schemas.microsoft.com/office/drawing/2014/main" val="4283910700"/>
                  </a:ext>
                </a:extLst>
              </a:tr>
              <a:tr h="370840">
                <a:tc>
                  <a:txBody>
                    <a:bodyPr/>
                    <a:lstStyle/>
                    <a:p>
                      <a:pPr algn="ctr"/>
                      <a:r>
                        <a:rPr lang="en-US" sz="2200" dirty="0">
                          <a:latin typeface="Candara" panose="020E0502030303020204" pitchFamily="34" charset="0"/>
                        </a:rPr>
                        <a:t>Revenue</a:t>
                      </a:r>
                    </a:p>
                  </a:txBody>
                  <a:tcPr/>
                </a:tc>
                <a:tc>
                  <a:txBody>
                    <a:bodyPr/>
                    <a:lstStyle/>
                    <a:p>
                      <a:pPr algn="ctr"/>
                      <a:r>
                        <a:rPr lang="en-US" sz="2200" dirty="0">
                          <a:latin typeface="Candara" panose="020E0502030303020204" pitchFamily="34" charset="0"/>
                        </a:rPr>
                        <a:t>$3,000</a:t>
                      </a:r>
                    </a:p>
                  </a:txBody>
                  <a:tcPr/>
                </a:tc>
                <a:tc>
                  <a:txBody>
                    <a:bodyPr/>
                    <a:lstStyle/>
                    <a:p>
                      <a:pPr algn="ctr"/>
                      <a:r>
                        <a:rPr lang="en-US" sz="2200" dirty="0">
                          <a:latin typeface="Candara" panose="020E0502030303020204" pitchFamily="34" charset="0"/>
                        </a:rPr>
                        <a:t>$5,000</a:t>
                      </a:r>
                    </a:p>
                  </a:txBody>
                  <a:tcPr/>
                </a:tc>
                <a:extLst>
                  <a:ext uri="{0D108BD9-81ED-4DB2-BD59-A6C34878D82A}">
                    <a16:rowId xmlns:a16="http://schemas.microsoft.com/office/drawing/2014/main" val="231900299"/>
                  </a:ext>
                </a:extLst>
              </a:tr>
              <a:tr h="370840">
                <a:tc>
                  <a:txBody>
                    <a:bodyPr/>
                    <a:lstStyle/>
                    <a:p>
                      <a:pPr algn="ctr"/>
                      <a:r>
                        <a:rPr lang="en-US" sz="2200" dirty="0">
                          <a:latin typeface="Candara" panose="020E0502030303020204" pitchFamily="34" charset="0"/>
                        </a:rPr>
                        <a:t>Expense</a:t>
                      </a:r>
                    </a:p>
                  </a:txBody>
                  <a:tcPr/>
                </a:tc>
                <a:tc>
                  <a:txBody>
                    <a:bodyPr/>
                    <a:lstStyle/>
                    <a:p>
                      <a:pPr algn="ctr"/>
                      <a:r>
                        <a:rPr lang="en-US" sz="2200" dirty="0">
                          <a:latin typeface="Candara" panose="020E0502030303020204" pitchFamily="34" charset="0"/>
                        </a:rPr>
                        <a:t>$3,750</a:t>
                      </a:r>
                    </a:p>
                  </a:txBody>
                  <a:tcPr/>
                </a:tc>
                <a:tc>
                  <a:txBody>
                    <a:bodyPr/>
                    <a:lstStyle/>
                    <a:p>
                      <a:pPr algn="ctr"/>
                      <a:r>
                        <a:rPr lang="en-US" sz="2200" dirty="0">
                          <a:latin typeface="Candara" panose="020E0502030303020204" pitchFamily="34" charset="0"/>
                        </a:rPr>
                        <a:t>$4,500</a:t>
                      </a:r>
                    </a:p>
                  </a:txBody>
                  <a:tcPr/>
                </a:tc>
                <a:extLst>
                  <a:ext uri="{0D108BD9-81ED-4DB2-BD59-A6C34878D82A}">
                    <a16:rowId xmlns:a16="http://schemas.microsoft.com/office/drawing/2014/main" val="2363429457"/>
                  </a:ext>
                </a:extLst>
              </a:tr>
              <a:tr h="224535">
                <a:tc>
                  <a:txBody>
                    <a:bodyPr/>
                    <a:lstStyle/>
                    <a:p>
                      <a:pPr algn="ctr"/>
                      <a:r>
                        <a:rPr lang="en-US" sz="2200" b="1" dirty="0">
                          <a:latin typeface="Candara" panose="020E0502030303020204" pitchFamily="34" charset="0"/>
                        </a:rPr>
                        <a:t>Surplus/(Deficit)</a:t>
                      </a:r>
                    </a:p>
                  </a:txBody>
                  <a:tcPr/>
                </a:tc>
                <a:tc>
                  <a:txBody>
                    <a:bodyPr/>
                    <a:lstStyle/>
                    <a:p>
                      <a:pPr algn="ctr"/>
                      <a:r>
                        <a:rPr lang="en-US" sz="2200" b="1" dirty="0">
                          <a:latin typeface="Candara" panose="020E0502030303020204" pitchFamily="34" charset="0"/>
                        </a:rPr>
                        <a:t>$(750)</a:t>
                      </a:r>
                    </a:p>
                  </a:txBody>
                  <a:tcPr/>
                </a:tc>
                <a:tc>
                  <a:txBody>
                    <a:bodyPr/>
                    <a:lstStyle/>
                    <a:p>
                      <a:pPr algn="ctr"/>
                      <a:r>
                        <a:rPr lang="en-US" sz="2200" b="1" dirty="0">
                          <a:latin typeface="Candara" panose="020E0502030303020204" pitchFamily="34" charset="0"/>
                        </a:rPr>
                        <a:t>$500</a:t>
                      </a:r>
                    </a:p>
                  </a:txBody>
                  <a:tcPr/>
                </a:tc>
                <a:extLst>
                  <a:ext uri="{0D108BD9-81ED-4DB2-BD59-A6C34878D82A}">
                    <a16:rowId xmlns:a16="http://schemas.microsoft.com/office/drawing/2014/main" val="2452600100"/>
                  </a:ext>
                </a:extLst>
              </a:tr>
            </a:tbl>
          </a:graphicData>
        </a:graphic>
      </p:graphicFrame>
      <p:sp>
        <p:nvSpPr>
          <p:cNvPr id="6" name="Slide Number Placeholder 5">
            <a:extLst>
              <a:ext uri="{FF2B5EF4-FFF2-40B4-BE49-F238E27FC236}">
                <a16:creationId xmlns:a16="http://schemas.microsoft.com/office/drawing/2014/main" id="{F9616689-7149-D842-984D-338A26568A5D}"/>
              </a:ext>
            </a:extLst>
          </p:cNvPr>
          <p:cNvSpPr>
            <a:spLocks noGrp="1"/>
          </p:cNvSpPr>
          <p:nvPr>
            <p:ph type="sldNum" sz="quarter" idx="12"/>
          </p:nvPr>
        </p:nvSpPr>
        <p:spPr/>
        <p:txBody>
          <a:bodyPr/>
          <a:lstStyle/>
          <a:p>
            <a:fld id="{53016C18-756E-4A47-8C9E-151739D034AC}" type="slidenum">
              <a:rPr lang="en-US" smtClean="0"/>
              <a:t>13</a:t>
            </a:fld>
            <a:endParaRPr lang="en-US"/>
          </a:p>
        </p:txBody>
      </p:sp>
    </p:spTree>
    <p:extLst>
      <p:ext uri="{BB962C8B-B14F-4D97-AF65-F5344CB8AC3E}">
        <p14:creationId xmlns:p14="http://schemas.microsoft.com/office/powerpoint/2010/main" val="137879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CF5BC-4413-2447-BE79-34936194F5A2}"/>
              </a:ext>
            </a:extLst>
          </p:cNvPr>
          <p:cNvSpPr>
            <a:spLocks noGrp="1"/>
          </p:cNvSpPr>
          <p:nvPr>
            <p:ph idx="1"/>
          </p:nvPr>
        </p:nvSpPr>
        <p:spPr>
          <a:xfrm>
            <a:off x="6096000" y="1935353"/>
            <a:ext cx="5257800" cy="4351338"/>
          </a:xfrm>
        </p:spPr>
        <p:txBody>
          <a:bodyPr>
            <a:normAutofit lnSpcReduction="10000"/>
          </a:bodyPr>
          <a:lstStyle/>
          <a:p>
            <a:pPr marL="0" indent="0">
              <a:buNone/>
            </a:pPr>
            <a:r>
              <a:rPr lang="en-US" b="1" dirty="0">
                <a:solidFill>
                  <a:srgbClr val="C00000"/>
                </a:solidFill>
                <a:latin typeface="Candara" panose="020E0502030303020204" pitchFamily="34" charset="0"/>
              </a:rPr>
              <a:t>ACCRUAL</a:t>
            </a:r>
          </a:p>
          <a:p>
            <a:r>
              <a:rPr lang="en-US" dirty="0">
                <a:latin typeface="Candara" panose="020E0502030303020204" pitchFamily="34" charset="0"/>
              </a:rPr>
              <a:t>Helps an organization match the revenues that it has earned with the resources required to produce those revenues</a:t>
            </a:r>
          </a:p>
          <a:p>
            <a:r>
              <a:rPr lang="en-US" dirty="0">
                <a:latin typeface="Candara" panose="020E0502030303020204" pitchFamily="34" charset="0"/>
              </a:rPr>
              <a:t>More appropriate in measuring the profitability of an organization and is more difficult to manipulate </a:t>
            </a:r>
          </a:p>
          <a:p>
            <a:r>
              <a:rPr lang="en-US" dirty="0">
                <a:latin typeface="Candara" panose="020E0502030303020204" pitchFamily="34" charset="0"/>
              </a:rPr>
              <a:t>It is more accurate but more difficult </a:t>
            </a:r>
          </a:p>
          <a:p>
            <a:endParaRPr lang="en-US" dirty="0">
              <a:latin typeface="Candara" panose="020E0502030303020204" pitchFamily="34" charset="0"/>
            </a:endParaRPr>
          </a:p>
        </p:txBody>
      </p:sp>
      <p:sp>
        <p:nvSpPr>
          <p:cNvPr id="4" name="Content Placeholder 2">
            <a:extLst>
              <a:ext uri="{FF2B5EF4-FFF2-40B4-BE49-F238E27FC236}">
                <a16:creationId xmlns:a16="http://schemas.microsoft.com/office/drawing/2014/main" id="{3E9560C1-765D-674B-8B24-8D4854058E74}"/>
              </a:ext>
            </a:extLst>
          </p:cNvPr>
          <p:cNvSpPr txBox="1">
            <a:spLocks/>
          </p:cNvSpPr>
          <p:nvPr/>
        </p:nvSpPr>
        <p:spPr>
          <a:xfrm>
            <a:off x="838200" y="1935353"/>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C00000"/>
                </a:solidFill>
                <a:latin typeface="Candara" panose="020E0502030303020204" pitchFamily="34" charset="0"/>
              </a:rPr>
              <a:t>CASH</a:t>
            </a:r>
          </a:p>
          <a:p>
            <a:r>
              <a:rPr lang="en-US" dirty="0">
                <a:latin typeface="Candara" panose="020E0502030303020204" pitchFamily="34" charset="0"/>
              </a:rPr>
              <a:t>It is simple</a:t>
            </a:r>
          </a:p>
          <a:p>
            <a:r>
              <a:rPr lang="en-US" dirty="0">
                <a:latin typeface="Candara" panose="020E0502030303020204" pitchFamily="34" charset="0"/>
              </a:rPr>
              <a:t>Gives an idea of how much cash the organization has</a:t>
            </a:r>
          </a:p>
          <a:p>
            <a:r>
              <a:rPr lang="en-US" dirty="0">
                <a:latin typeface="Candara" panose="020E0502030303020204" pitchFamily="34" charset="0"/>
              </a:rPr>
              <a:t>Result in misleading depiction of financial operations</a:t>
            </a:r>
          </a:p>
        </p:txBody>
      </p:sp>
      <p:sp>
        <p:nvSpPr>
          <p:cNvPr id="5" name="Slide Number Placeholder 4">
            <a:extLst>
              <a:ext uri="{FF2B5EF4-FFF2-40B4-BE49-F238E27FC236}">
                <a16:creationId xmlns:a16="http://schemas.microsoft.com/office/drawing/2014/main" id="{AEED4FBD-8D62-594E-B479-0CA4CCC48D56}"/>
              </a:ext>
            </a:extLst>
          </p:cNvPr>
          <p:cNvSpPr>
            <a:spLocks noGrp="1"/>
          </p:cNvSpPr>
          <p:nvPr>
            <p:ph type="sldNum" sz="quarter" idx="12"/>
          </p:nvPr>
        </p:nvSpPr>
        <p:spPr/>
        <p:txBody>
          <a:bodyPr/>
          <a:lstStyle/>
          <a:p>
            <a:fld id="{53016C18-756E-4A47-8C9E-151739D034AC}" type="slidenum">
              <a:rPr lang="en-US" smtClean="0"/>
              <a:t>14</a:t>
            </a:fld>
            <a:endParaRPr lang="en-US"/>
          </a:p>
        </p:txBody>
      </p:sp>
      <p:sp>
        <p:nvSpPr>
          <p:cNvPr id="6" name="Rectangle 5">
            <a:extLst>
              <a:ext uri="{FF2B5EF4-FFF2-40B4-BE49-F238E27FC236}">
                <a16:creationId xmlns:a16="http://schemas.microsoft.com/office/drawing/2014/main" id="{BDE3B11E-0E34-C342-B701-02FC88A3FD97}"/>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1674B-CB35-1C43-A5F2-F8FAFB4EB14F}"/>
              </a:ext>
            </a:extLst>
          </p:cNvPr>
          <p:cNvSpPr>
            <a:spLocks noGrp="1"/>
          </p:cNvSpPr>
          <p:nvPr>
            <p:ph type="title"/>
          </p:nvPr>
        </p:nvSpPr>
        <p:spPr>
          <a:xfrm>
            <a:off x="838200" y="0"/>
            <a:ext cx="10515600" cy="1325563"/>
          </a:xfrm>
        </p:spPr>
        <p:txBody>
          <a:bodyPr>
            <a:normAutofit/>
          </a:bodyPr>
          <a:lstStyle/>
          <a:p>
            <a:r>
              <a:rPr lang="en-US" sz="4200" b="1" dirty="0">
                <a:solidFill>
                  <a:schemeClr val="bg1"/>
                </a:solidFill>
                <a:latin typeface="Georgia Pro Cond Black" panose="02040A06050405020203" pitchFamily="18" charset="0"/>
              </a:rPr>
              <a:t>Cash vs Accrual</a:t>
            </a:r>
          </a:p>
        </p:txBody>
      </p:sp>
    </p:spTree>
    <p:extLst>
      <p:ext uri="{BB962C8B-B14F-4D97-AF65-F5344CB8AC3E}">
        <p14:creationId xmlns:p14="http://schemas.microsoft.com/office/powerpoint/2010/main" val="165375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301A6C-3A8F-0B42-85A8-51E3295B9285}"/>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BB2AB-6968-7841-B41E-0D344A7324B8}"/>
              </a:ext>
            </a:extLst>
          </p:cNvPr>
          <p:cNvSpPr>
            <a:spLocks noGrp="1"/>
          </p:cNvSpPr>
          <p:nvPr>
            <p:ph type="title"/>
          </p:nvPr>
        </p:nvSpPr>
        <p:spPr>
          <a:xfrm>
            <a:off x="838200" y="274321"/>
            <a:ext cx="10515600" cy="707771"/>
          </a:xfrm>
        </p:spPr>
        <p:txBody>
          <a:bodyPr/>
          <a:lstStyle/>
          <a:p>
            <a:r>
              <a:rPr lang="en-US" b="1" dirty="0">
                <a:solidFill>
                  <a:schemeClr val="bg1"/>
                </a:solidFill>
                <a:latin typeface="Georgia Pro Cond Black" panose="02040A06050405020203" pitchFamily="18" charset="0"/>
              </a:rPr>
              <a:t>Cash vs Accrual Example </a:t>
            </a:r>
            <a:endParaRPr lang="en-US" dirty="0">
              <a:solidFill>
                <a:schemeClr val="bg1"/>
              </a:solidFill>
              <a:latin typeface="Georgia Pro Cond Black" panose="02040A06050405020203" pitchFamily="18" charset="0"/>
            </a:endParaRPr>
          </a:p>
        </p:txBody>
      </p:sp>
      <p:sp>
        <p:nvSpPr>
          <p:cNvPr id="3" name="Content Placeholder 2">
            <a:extLst>
              <a:ext uri="{FF2B5EF4-FFF2-40B4-BE49-F238E27FC236}">
                <a16:creationId xmlns:a16="http://schemas.microsoft.com/office/drawing/2014/main" id="{B722B704-2C36-D349-9CD8-23ADE616A4B8}"/>
              </a:ext>
            </a:extLst>
          </p:cNvPr>
          <p:cNvSpPr>
            <a:spLocks noGrp="1"/>
          </p:cNvSpPr>
          <p:nvPr>
            <p:ph idx="1"/>
          </p:nvPr>
        </p:nvSpPr>
        <p:spPr>
          <a:xfrm>
            <a:off x="838200" y="1500750"/>
            <a:ext cx="10515600" cy="5082929"/>
          </a:xfrm>
        </p:spPr>
        <p:txBody>
          <a:bodyPr>
            <a:normAutofit/>
          </a:bodyPr>
          <a:lstStyle/>
          <a:p>
            <a:pPr marL="0" indent="0">
              <a:buNone/>
            </a:pPr>
            <a:r>
              <a:rPr lang="en-US" dirty="0">
                <a:latin typeface="Candara" panose="020E0502030303020204" pitchFamily="34" charset="0"/>
              </a:rPr>
              <a:t>A nonprofit organization provides soccer programs to kids (ages 13-17) in the afternoons. The organization receives 100 kids per month. Each kid pays $200 every month. Usually, parents pay 30% the first day of the month and 70% two months after that.</a:t>
            </a:r>
          </a:p>
          <a:p>
            <a:pPr marL="0" indent="0">
              <a:buNone/>
            </a:pPr>
            <a:r>
              <a:rPr lang="en-US" dirty="0">
                <a:latin typeface="Candara" panose="020E0502030303020204" pitchFamily="34" charset="0"/>
              </a:rPr>
              <a:t>Every month the organization pays $4,000 in salaries, $6,500 in rent, and $6,000 for the supplies of the restaurant. Salaries and rent are paid in the same month. The organization pays 50% of the supplies in the same month and 50% in the next month. </a:t>
            </a:r>
          </a:p>
          <a:p>
            <a:pPr marL="0" indent="0">
              <a:buNone/>
            </a:pPr>
            <a:endParaRPr lang="en-US" dirty="0">
              <a:latin typeface="Candara" panose="020E0502030303020204" pitchFamily="34" charset="0"/>
            </a:endParaRPr>
          </a:p>
          <a:p>
            <a:pPr marL="0" indent="0">
              <a:buNone/>
            </a:pPr>
            <a:r>
              <a:rPr lang="en-US" b="1" dirty="0">
                <a:latin typeface="Candara" panose="020E0502030303020204" pitchFamily="34" charset="0"/>
              </a:rPr>
              <a:t>What is the surplus/deficit in the first month of operations?</a:t>
            </a:r>
          </a:p>
        </p:txBody>
      </p:sp>
      <p:sp>
        <p:nvSpPr>
          <p:cNvPr id="4" name="Content Placeholder 2">
            <a:extLst>
              <a:ext uri="{FF2B5EF4-FFF2-40B4-BE49-F238E27FC236}">
                <a16:creationId xmlns:a16="http://schemas.microsoft.com/office/drawing/2014/main" id="{B0F927F1-1D13-4A45-90D7-DEF4D8C520FE}"/>
              </a:ext>
            </a:extLst>
          </p:cNvPr>
          <p:cNvSpPr txBox="1">
            <a:spLocks/>
          </p:cNvSpPr>
          <p:nvPr/>
        </p:nvSpPr>
        <p:spPr>
          <a:xfrm>
            <a:off x="838200" y="3614928"/>
            <a:ext cx="10515600" cy="2023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Slide Number Placeholder 6">
            <a:extLst>
              <a:ext uri="{FF2B5EF4-FFF2-40B4-BE49-F238E27FC236}">
                <a16:creationId xmlns:a16="http://schemas.microsoft.com/office/drawing/2014/main" id="{A74410FC-3678-AF44-9774-7299D87C7D2D}"/>
              </a:ext>
            </a:extLst>
          </p:cNvPr>
          <p:cNvSpPr>
            <a:spLocks noGrp="1"/>
          </p:cNvSpPr>
          <p:nvPr>
            <p:ph type="sldNum" sz="quarter" idx="12"/>
          </p:nvPr>
        </p:nvSpPr>
        <p:spPr/>
        <p:txBody>
          <a:bodyPr/>
          <a:lstStyle/>
          <a:p>
            <a:fld id="{53016C18-756E-4A47-8C9E-151739D034AC}" type="slidenum">
              <a:rPr lang="en-US" smtClean="0"/>
              <a:t>15</a:t>
            </a:fld>
            <a:endParaRPr lang="en-US"/>
          </a:p>
        </p:txBody>
      </p:sp>
    </p:spTree>
    <p:extLst>
      <p:ext uri="{BB962C8B-B14F-4D97-AF65-F5344CB8AC3E}">
        <p14:creationId xmlns:p14="http://schemas.microsoft.com/office/powerpoint/2010/main" val="175042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54CA3F-BF1C-6044-9217-1AB670BB4299}"/>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BB2AB-6968-7841-B41E-0D344A7324B8}"/>
              </a:ext>
            </a:extLst>
          </p:cNvPr>
          <p:cNvSpPr>
            <a:spLocks noGrp="1"/>
          </p:cNvSpPr>
          <p:nvPr>
            <p:ph type="title"/>
          </p:nvPr>
        </p:nvSpPr>
        <p:spPr>
          <a:xfrm>
            <a:off x="838200" y="276281"/>
            <a:ext cx="10515600" cy="707771"/>
          </a:xfrm>
        </p:spPr>
        <p:txBody>
          <a:bodyPr>
            <a:normAutofit/>
          </a:bodyPr>
          <a:lstStyle/>
          <a:p>
            <a:r>
              <a:rPr lang="en-US" sz="4200" b="1" dirty="0">
                <a:solidFill>
                  <a:schemeClr val="bg1"/>
                </a:solidFill>
                <a:latin typeface="Georgia Pro Cond Black" panose="02040A06050405020203" pitchFamily="18" charset="0"/>
              </a:rPr>
              <a:t>Cash vs Accrual Exercise </a:t>
            </a:r>
            <a:endParaRPr lang="en-US" sz="4200" dirty="0">
              <a:solidFill>
                <a:schemeClr val="bg1"/>
              </a:solidFill>
              <a:latin typeface="Georgia Pro Cond Black" panose="02040A06050405020203" pitchFamily="18" charset="0"/>
            </a:endParaRPr>
          </a:p>
        </p:txBody>
      </p:sp>
      <p:sp>
        <p:nvSpPr>
          <p:cNvPr id="3" name="Content Placeholder 2">
            <a:extLst>
              <a:ext uri="{FF2B5EF4-FFF2-40B4-BE49-F238E27FC236}">
                <a16:creationId xmlns:a16="http://schemas.microsoft.com/office/drawing/2014/main" id="{B722B704-2C36-D349-9CD8-23ADE616A4B8}"/>
              </a:ext>
            </a:extLst>
          </p:cNvPr>
          <p:cNvSpPr>
            <a:spLocks noGrp="1"/>
          </p:cNvSpPr>
          <p:nvPr>
            <p:ph idx="1"/>
          </p:nvPr>
        </p:nvSpPr>
        <p:spPr>
          <a:xfrm>
            <a:off x="838200" y="1210071"/>
            <a:ext cx="10947400" cy="1841866"/>
          </a:xfrm>
        </p:spPr>
        <p:txBody>
          <a:bodyPr>
            <a:noAutofit/>
          </a:bodyPr>
          <a:lstStyle/>
          <a:p>
            <a:pPr marL="0" indent="0">
              <a:buNone/>
            </a:pPr>
            <a:r>
              <a:rPr lang="en-US" sz="2200" dirty="0">
                <a:latin typeface="Candara" panose="020E0502030303020204" pitchFamily="34" charset="0"/>
              </a:rPr>
              <a:t>A nonprofit organization provides soccer programs to kids (ages 13-17) in the afternoons. The organization receives 100 kids per month. Each kid pays $200 every month. Usually, parents pay 30% the first day of the month and 70% two months after that.</a:t>
            </a:r>
          </a:p>
          <a:p>
            <a:pPr marL="0" indent="0">
              <a:buNone/>
            </a:pPr>
            <a:r>
              <a:rPr lang="en-US" sz="2200" dirty="0">
                <a:latin typeface="Candara" panose="020E0502030303020204" pitchFamily="34" charset="0"/>
              </a:rPr>
              <a:t>Every month the organization pays $4,000 in salaries, $6,500 in rent, and $6,000 for the supplies of the restaurant. Salaries and rent are paid in the same month. The organization pays 50% of the supplies in the same month and 50% in the next month.</a:t>
            </a:r>
          </a:p>
        </p:txBody>
      </p:sp>
      <p:sp>
        <p:nvSpPr>
          <p:cNvPr id="4" name="Content Placeholder 2">
            <a:extLst>
              <a:ext uri="{FF2B5EF4-FFF2-40B4-BE49-F238E27FC236}">
                <a16:creationId xmlns:a16="http://schemas.microsoft.com/office/drawing/2014/main" id="{B0F927F1-1D13-4A45-90D7-DEF4D8C520FE}"/>
              </a:ext>
            </a:extLst>
          </p:cNvPr>
          <p:cNvSpPr txBox="1">
            <a:spLocks/>
          </p:cNvSpPr>
          <p:nvPr/>
        </p:nvSpPr>
        <p:spPr>
          <a:xfrm>
            <a:off x="838200" y="3614928"/>
            <a:ext cx="10515600" cy="2023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6" name="Table 5">
            <a:extLst>
              <a:ext uri="{FF2B5EF4-FFF2-40B4-BE49-F238E27FC236}">
                <a16:creationId xmlns:a16="http://schemas.microsoft.com/office/drawing/2014/main" id="{ADE4AE49-CB19-3F4A-BC80-9B31D0BB02D9}"/>
              </a:ext>
            </a:extLst>
          </p:cNvPr>
          <p:cNvGraphicFramePr>
            <a:graphicFrameLocks noGrp="1"/>
          </p:cNvGraphicFramePr>
          <p:nvPr>
            <p:extLst>
              <p:ext uri="{D42A27DB-BD31-4B8C-83A1-F6EECF244321}">
                <p14:modId xmlns:p14="http://schemas.microsoft.com/office/powerpoint/2010/main" val="3082973941"/>
              </p:ext>
            </p:extLst>
          </p:nvPr>
        </p:nvGraphicFramePr>
        <p:xfrm>
          <a:off x="838200" y="3243072"/>
          <a:ext cx="10515600" cy="2708656"/>
        </p:xfrm>
        <a:graphic>
          <a:graphicData uri="http://schemas.openxmlformats.org/drawingml/2006/table">
            <a:tbl>
              <a:tblPr firstRow="1" bandRow="1">
                <a:tableStyleId>{F5AB1C69-6EDB-4FF4-983F-18BD219EF322}</a:tableStyleId>
              </a:tblPr>
              <a:tblGrid>
                <a:gridCol w="2353056">
                  <a:extLst>
                    <a:ext uri="{9D8B030D-6E8A-4147-A177-3AD203B41FA5}">
                      <a16:colId xmlns:a16="http://schemas.microsoft.com/office/drawing/2014/main" val="2292974473"/>
                    </a:ext>
                  </a:extLst>
                </a:gridCol>
                <a:gridCol w="4169664">
                  <a:extLst>
                    <a:ext uri="{9D8B030D-6E8A-4147-A177-3AD203B41FA5}">
                      <a16:colId xmlns:a16="http://schemas.microsoft.com/office/drawing/2014/main" val="923514335"/>
                    </a:ext>
                  </a:extLst>
                </a:gridCol>
                <a:gridCol w="3992880">
                  <a:extLst>
                    <a:ext uri="{9D8B030D-6E8A-4147-A177-3AD203B41FA5}">
                      <a16:colId xmlns:a16="http://schemas.microsoft.com/office/drawing/2014/main" val="3194321782"/>
                    </a:ext>
                  </a:extLst>
                </a:gridCol>
              </a:tblGrid>
              <a:tr h="677164">
                <a:tc>
                  <a:txBody>
                    <a:bodyPr/>
                    <a:lstStyle/>
                    <a:p>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Cash</a:t>
                      </a:r>
                    </a:p>
                  </a:txBody>
                  <a:tcPr/>
                </a:tc>
                <a:tc>
                  <a:txBody>
                    <a:bodyPr/>
                    <a:lstStyle/>
                    <a:p>
                      <a:pPr algn="ctr"/>
                      <a:r>
                        <a:rPr lang="en-US" sz="2400" dirty="0">
                          <a:latin typeface="Candara" panose="020E0502030303020204" pitchFamily="34" charset="0"/>
                        </a:rPr>
                        <a:t>Accrual</a:t>
                      </a:r>
                    </a:p>
                  </a:txBody>
                  <a:tcPr/>
                </a:tc>
                <a:extLst>
                  <a:ext uri="{0D108BD9-81ED-4DB2-BD59-A6C34878D82A}">
                    <a16:rowId xmlns:a16="http://schemas.microsoft.com/office/drawing/2014/main" val="1518210977"/>
                  </a:ext>
                </a:extLst>
              </a:tr>
              <a:tr h="677164">
                <a:tc>
                  <a:txBody>
                    <a:bodyPr/>
                    <a:lstStyle/>
                    <a:p>
                      <a:r>
                        <a:rPr lang="en-US" sz="2400" dirty="0">
                          <a:latin typeface="Candara" panose="020E0502030303020204" pitchFamily="34" charset="0"/>
                        </a:rPr>
                        <a:t>Revenues</a:t>
                      </a:r>
                    </a:p>
                  </a:txBody>
                  <a:tcPr/>
                </a:tc>
                <a:tc>
                  <a:txBody>
                    <a:bodyPr/>
                    <a:lstStyle/>
                    <a:p>
                      <a:pPr algn="r"/>
                      <a:endParaRPr lang="en-US" sz="2400" dirty="0">
                        <a:latin typeface="Candara" panose="020E0502030303020204" pitchFamily="34" charset="0"/>
                      </a:endParaRPr>
                    </a:p>
                  </a:txBody>
                  <a:tcPr/>
                </a:tc>
                <a:tc>
                  <a:txBody>
                    <a:bodyPr/>
                    <a:lstStyle/>
                    <a:p>
                      <a:pPr algn="r"/>
                      <a:endParaRPr lang="en-US" sz="2400" dirty="0">
                        <a:latin typeface="Candara" panose="020E0502030303020204" pitchFamily="34" charset="0"/>
                      </a:endParaRPr>
                    </a:p>
                  </a:txBody>
                  <a:tcPr/>
                </a:tc>
                <a:extLst>
                  <a:ext uri="{0D108BD9-81ED-4DB2-BD59-A6C34878D82A}">
                    <a16:rowId xmlns:a16="http://schemas.microsoft.com/office/drawing/2014/main" val="396435404"/>
                  </a:ext>
                </a:extLst>
              </a:tr>
              <a:tr h="677164">
                <a:tc>
                  <a:txBody>
                    <a:bodyPr/>
                    <a:lstStyle/>
                    <a:p>
                      <a:r>
                        <a:rPr lang="en-US" sz="2400" dirty="0">
                          <a:latin typeface="Candara" panose="020E0502030303020204" pitchFamily="34" charset="0"/>
                        </a:rPr>
                        <a:t>Expenses</a:t>
                      </a:r>
                    </a:p>
                  </a:txBody>
                  <a:tcPr/>
                </a:tc>
                <a:tc>
                  <a:txBody>
                    <a:bodyPr/>
                    <a:lstStyle/>
                    <a:p>
                      <a:pPr algn="r"/>
                      <a:endParaRPr lang="en-US" sz="2400" dirty="0">
                        <a:latin typeface="Candara" panose="020E0502030303020204" pitchFamily="34" charset="0"/>
                      </a:endParaRPr>
                    </a:p>
                  </a:txBody>
                  <a:tcPr/>
                </a:tc>
                <a:tc>
                  <a:txBody>
                    <a:bodyPr/>
                    <a:lstStyle/>
                    <a:p>
                      <a:pPr algn="r"/>
                      <a:endParaRPr lang="en-US" sz="2400" dirty="0">
                        <a:latin typeface="Candara" panose="020E0502030303020204" pitchFamily="34" charset="0"/>
                      </a:endParaRPr>
                    </a:p>
                  </a:txBody>
                  <a:tcPr/>
                </a:tc>
                <a:extLst>
                  <a:ext uri="{0D108BD9-81ED-4DB2-BD59-A6C34878D82A}">
                    <a16:rowId xmlns:a16="http://schemas.microsoft.com/office/drawing/2014/main" val="656155902"/>
                  </a:ext>
                </a:extLst>
              </a:tr>
              <a:tr h="677164">
                <a:tc>
                  <a:txBody>
                    <a:bodyPr/>
                    <a:lstStyle/>
                    <a:p>
                      <a:r>
                        <a:rPr lang="en-US" sz="2400" dirty="0">
                          <a:latin typeface="Candara" panose="020E0502030303020204" pitchFamily="34" charset="0"/>
                        </a:rPr>
                        <a:t>Surplus/(Deficit)</a:t>
                      </a:r>
                      <a:endParaRPr lang="en-US" sz="2400" b="1" dirty="0">
                        <a:latin typeface="Candara" panose="020E0502030303020204" pitchFamily="34" charset="0"/>
                      </a:endParaRPr>
                    </a:p>
                  </a:txBody>
                  <a:tcPr/>
                </a:tc>
                <a:tc>
                  <a:txBody>
                    <a:bodyPr/>
                    <a:lstStyle/>
                    <a:p>
                      <a:pPr algn="r"/>
                      <a:endParaRPr lang="en-US" sz="2400" b="1" dirty="0">
                        <a:latin typeface="Candara" panose="020E0502030303020204" pitchFamily="34" charset="0"/>
                      </a:endParaRPr>
                    </a:p>
                  </a:txBody>
                  <a:tcPr/>
                </a:tc>
                <a:tc>
                  <a:txBody>
                    <a:bodyPr/>
                    <a:lstStyle/>
                    <a:p>
                      <a:pPr algn="r"/>
                      <a:endParaRPr lang="en-US" sz="2400" b="1" dirty="0">
                        <a:latin typeface="Candara" panose="020E0502030303020204" pitchFamily="34" charset="0"/>
                      </a:endParaRPr>
                    </a:p>
                  </a:txBody>
                  <a:tcPr/>
                </a:tc>
                <a:extLst>
                  <a:ext uri="{0D108BD9-81ED-4DB2-BD59-A6C34878D82A}">
                    <a16:rowId xmlns:a16="http://schemas.microsoft.com/office/drawing/2014/main" val="2216174855"/>
                  </a:ext>
                </a:extLst>
              </a:tr>
            </a:tbl>
          </a:graphicData>
        </a:graphic>
      </p:graphicFrame>
      <p:sp>
        <p:nvSpPr>
          <p:cNvPr id="5" name="Slide Number Placeholder 4">
            <a:extLst>
              <a:ext uri="{FF2B5EF4-FFF2-40B4-BE49-F238E27FC236}">
                <a16:creationId xmlns:a16="http://schemas.microsoft.com/office/drawing/2014/main" id="{7806E227-4DC8-FF40-A3B3-993BB800E178}"/>
              </a:ext>
            </a:extLst>
          </p:cNvPr>
          <p:cNvSpPr>
            <a:spLocks noGrp="1"/>
          </p:cNvSpPr>
          <p:nvPr>
            <p:ph type="sldNum" sz="quarter" idx="12"/>
          </p:nvPr>
        </p:nvSpPr>
        <p:spPr/>
        <p:txBody>
          <a:bodyPr/>
          <a:lstStyle/>
          <a:p>
            <a:fld id="{53016C18-756E-4A47-8C9E-151739D034AC}" type="slidenum">
              <a:rPr lang="en-US" smtClean="0"/>
              <a:t>16</a:t>
            </a:fld>
            <a:endParaRPr lang="en-US"/>
          </a:p>
        </p:txBody>
      </p:sp>
      <p:sp>
        <p:nvSpPr>
          <p:cNvPr id="7" name="TextBox 6">
            <a:extLst>
              <a:ext uri="{FF2B5EF4-FFF2-40B4-BE49-F238E27FC236}">
                <a16:creationId xmlns:a16="http://schemas.microsoft.com/office/drawing/2014/main" id="{115D0753-7443-3144-972E-C2611142D6E0}"/>
              </a:ext>
            </a:extLst>
          </p:cNvPr>
          <p:cNvSpPr txBox="1"/>
          <p:nvPr/>
        </p:nvSpPr>
        <p:spPr>
          <a:xfrm>
            <a:off x="975360" y="5974080"/>
            <a:ext cx="10180320" cy="830997"/>
          </a:xfrm>
          <a:prstGeom prst="rect">
            <a:avLst/>
          </a:prstGeom>
          <a:noFill/>
        </p:spPr>
        <p:txBody>
          <a:bodyPr wrap="square" rtlCol="0">
            <a:spAutoFit/>
          </a:bodyPr>
          <a:lstStyle/>
          <a:p>
            <a:pPr algn="ctr"/>
            <a:r>
              <a:rPr lang="en-US" sz="2400" b="1" dirty="0"/>
              <a:t>Which method would give a better picture of the organization’s results from these activities? </a:t>
            </a:r>
          </a:p>
        </p:txBody>
      </p:sp>
    </p:spTree>
    <p:extLst>
      <p:ext uri="{BB962C8B-B14F-4D97-AF65-F5344CB8AC3E}">
        <p14:creationId xmlns:p14="http://schemas.microsoft.com/office/powerpoint/2010/main" val="133790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54CA3F-BF1C-6044-9217-1AB670BB4299}"/>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EBB2AB-6968-7841-B41E-0D344A7324B8}"/>
              </a:ext>
            </a:extLst>
          </p:cNvPr>
          <p:cNvSpPr>
            <a:spLocks noGrp="1"/>
          </p:cNvSpPr>
          <p:nvPr>
            <p:ph type="title"/>
          </p:nvPr>
        </p:nvSpPr>
        <p:spPr>
          <a:xfrm>
            <a:off x="838200" y="297392"/>
            <a:ext cx="10515600" cy="707771"/>
          </a:xfrm>
        </p:spPr>
        <p:txBody>
          <a:bodyPr>
            <a:normAutofit/>
          </a:bodyPr>
          <a:lstStyle/>
          <a:p>
            <a:r>
              <a:rPr lang="en-US" sz="4200" b="1" dirty="0">
                <a:solidFill>
                  <a:schemeClr val="bg1"/>
                </a:solidFill>
                <a:latin typeface="Georgia Pro Cond Black" panose="02040A06050405020203" pitchFamily="18" charset="0"/>
              </a:rPr>
              <a:t>Cash vs Accrual Exercise </a:t>
            </a:r>
            <a:endParaRPr lang="en-US" sz="4200" dirty="0">
              <a:solidFill>
                <a:schemeClr val="bg1"/>
              </a:solidFill>
              <a:latin typeface="Georgia Pro Cond Black" panose="02040A06050405020203" pitchFamily="18" charset="0"/>
            </a:endParaRPr>
          </a:p>
        </p:txBody>
      </p:sp>
      <p:sp>
        <p:nvSpPr>
          <p:cNvPr id="3" name="Content Placeholder 2">
            <a:extLst>
              <a:ext uri="{FF2B5EF4-FFF2-40B4-BE49-F238E27FC236}">
                <a16:creationId xmlns:a16="http://schemas.microsoft.com/office/drawing/2014/main" id="{B722B704-2C36-D349-9CD8-23ADE616A4B8}"/>
              </a:ext>
            </a:extLst>
          </p:cNvPr>
          <p:cNvSpPr>
            <a:spLocks noGrp="1"/>
          </p:cNvSpPr>
          <p:nvPr>
            <p:ph idx="1"/>
          </p:nvPr>
        </p:nvSpPr>
        <p:spPr>
          <a:xfrm>
            <a:off x="838200" y="1210071"/>
            <a:ext cx="10947400" cy="1841866"/>
          </a:xfrm>
        </p:spPr>
        <p:txBody>
          <a:bodyPr>
            <a:noAutofit/>
          </a:bodyPr>
          <a:lstStyle/>
          <a:p>
            <a:pPr marL="0" indent="0">
              <a:buNone/>
            </a:pPr>
            <a:r>
              <a:rPr lang="en-US" sz="2200" dirty="0">
                <a:latin typeface="Candara" panose="020E0502030303020204" pitchFamily="34" charset="0"/>
              </a:rPr>
              <a:t>A nonprofit organization provides soccer programs to kids (ages 13-17) in the afternoons. The organization receives 100 kids per month. Each kid pays $200 every month. Usually, parents pay 30% the first day of the month and 70% two months after that.</a:t>
            </a:r>
          </a:p>
          <a:p>
            <a:pPr marL="0" indent="0">
              <a:buNone/>
            </a:pPr>
            <a:r>
              <a:rPr lang="en-US" sz="2200" dirty="0">
                <a:latin typeface="Candara" panose="020E0502030303020204" pitchFamily="34" charset="0"/>
              </a:rPr>
              <a:t>Every month the organization pays $4,000 in salaries, $6,500 in rent, and $6,000 for the supplies of the restaurant. Salaries and rent are paid in the same month. The organization pays 50% of the supplies in the same month and 50% in the next month.</a:t>
            </a:r>
          </a:p>
        </p:txBody>
      </p:sp>
      <p:sp>
        <p:nvSpPr>
          <p:cNvPr id="4" name="Content Placeholder 2">
            <a:extLst>
              <a:ext uri="{FF2B5EF4-FFF2-40B4-BE49-F238E27FC236}">
                <a16:creationId xmlns:a16="http://schemas.microsoft.com/office/drawing/2014/main" id="{B0F927F1-1D13-4A45-90D7-DEF4D8C520FE}"/>
              </a:ext>
            </a:extLst>
          </p:cNvPr>
          <p:cNvSpPr txBox="1">
            <a:spLocks/>
          </p:cNvSpPr>
          <p:nvPr/>
        </p:nvSpPr>
        <p:spPr>
          <a:xfrm>
            <a:off x="838200" y="3614928"/>
            <a:ext cx="10515600" cy="20238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6" name="Table 5">
            <a:extLst>
              <a:ext uri="{FF2B5EF4-FFF2-40B4-BE49-F238E27FC236}">
                <a16:creationId xmlns:a16="http://schemas.microsoft.com/office/drawing/2014/main" id="{ADE4AE49-CB19-3F4A-BC80-9B31D0BB02D9}"/>
              </a:ext>
            </a:extLst>
          </p:cNvPr>
          <p:cNvGraphicFramePr>
            <a:graphicFrameLocks noGrp="1"/>
          </p:cNvGraphicFramePr>
          <p:nvPr>
            <p:extLst>
              <p:ext uri="{D42A27DB-BD31-4B8C-83A1-F6EECF244321}">
                <p14:modId xmlns:p14="http://schemas.microsoft.com/office/powerpoint/2010/main" val="1959679707"/>
              </p:ext>
            </p:extLst>
          </p:nvPr>
        </p:nvGraphicFramePr>
        <p:xfrm>
          <a:off x="838200" y="3243072"/>
          <a:ext cx="10515600" cy="2708656"/>
        </p:xfrm>
        <a:graphic>
          <a:graphicData uri="http://schemas.openxmlformats.org/drawingml/2006/table">
            <a:tbl>
              <a:tblPr firstRow="1" bandRow="1">
                <a:tableStyleId>{F5AB1C69-6EDB-4FF4-983F-18BD219EF322}</a:tableStyleId>
              </a:tblPr>
              <a:tblGrid>
                <a:gridCol w="2353056">
                  <a:extLst>
                    <a:ext uri="{9D8B030D-6E8A-4147-A177-3AD203B41FA5}">
                      <a16:colId xmlns:a16="http://schemas.microsoft.com/office/drawing/2014/main" val="2292974473"/>
                    </a:ext>
                  </a:extLst>
                </a:gridCol>
                <a:gridCol w="4169664">
                  <a:extLst>
                    <a:ext uri="{9D8B030D-6E8A-4147-A177-3AD203B41FA5}">
                      <a16:colId xmlns:a16="http://schemas.microsoft.com/office/drawing/2014/main" val="923514335"/>
                    </a:ext>
                  </a:extLst>
                </a:gridCol>
                <a:gridCol w="3992880">
                  <a:extLst>
                    <a:ext uri="{9D8B030D-6E8A-4147-A177-3AD203B41FA5}">
                      <a16:colId xmlns:a16="http://schemas.microsoft.com/office/drawing/2014/main" val="3194321782"/>
                    </a:ext>
                  </a:extLst>
                </a:gridCol>
              </a:tblGrid>
              <a:tr h="677164">
                <a:tc>
                  <a:txBody>
                    <a:bodyPr/>
                    <a:lstStyle/>
                    <a:p>
                      <a:endParaRPr lang="en-US" sz="2400" dirty="0">
                        <a:latin typeface="Candara" panose="020E0502030303020204" pitchFamily="34" charset="0"/>
                      </a:endParaRPr>
                    </a:p>
                  </a:txBody>
                  <a:tcPr/>
                </a:tc>
                <a:tc>
                  <a:txBody>
                    <a:bodyPr/>
                    <a:lstStyle/>
                    <a:p>
                      <a:pPr algn="ctr"/>
                      <a:r>
                        <a:rPr lang="en-US" sz="2400" dirty="0">
                          <a:latin typeface="Candara" panose="020E0502030303020204" pitchFamily="34" charset="0"/>
                        </a:rPr>
                        <a:t>Cash</a:t>
                      </a:r>
                    </a:p>
                  </a:txBody>
                  <a:tcPr/>
                </a:tc>
                <a:tc>
                  <a:txBody>
                    <a:bodyPr/>
                    <a:lstStyle/>
                    <a:p>
                      <a:pPr algn="ctr"/>
                      <a:r>
                        <a:rPr lang="en-US" sz="2400" dirty="0">
                          <a:latin typeface="Candara" panose="020E0502030303020204" pitchFamily="34" charset="0"/>
                        </a:rPr>
                        <a:t>Accrual</a:t>
                      </a:r>
                    </a:p>
                  </a:txBody>
                  <a:tcPr/>
                </a:tc>
                <a:extLst>
                  <a:ext uri="{0D108BD9-81ED-4DB2-BD59-A6C34878D82A}">
                    <a16:rowId xmlns:a16="http://schemas.microsoft.com/office/drawing/2014/main" val="1518210977"/>
                  </a:ext>
                </a:extLst>
              </a:tr>
              <a:tr h="677164">
                <a:tc>
                  <a:txBody>
                    <a:bodyPr/>
                    <a:lstStyle/>
                    <a:p>
                      <a:r>
                        <a:rPr lang="en-US" sz="2400" dirty="0">
                          <a:latin typeface="Candara" panose="020E0502030303020204" pitchFamily="34" charset="0"/>
                        </a:rPr>
                        <a:t>Revenues</a:t>
                      </a:r>
                    </a:p>
                  </a:txBody>
                  <a:tcPr/>
                </a:tc>
                <a:tc>
                  <a:txBody>
                    <a:bodyPr/>
                    <a:lstStyle/>
                    <a:p>
                      <a:pPr algn="ctr"/>
                      <a:r>
                        <a:rPr lang="en-US" sz="2400" dirty="0">
                          <a:latin typeface="Candara" panose="020E0502030303020204" pitchFamily="34" charset="0"/>
                        </a:rPr>
                        <a:t>($200*100)*30%</a:t>
                      </a:r>
                    </a:p>
                  </a:txBody>
                  <a:tcPr/>
                </a:tc>
                <a:tc>
                  <a:txBody>
                    <a:bodyPr/>
                    <a:lstStyle/>
                    <a:p>
                      <a:pPr algn="ctr"/>
                      <a:r>
                        <a:rPr lang="en-US" sz="2400" dirty="0">
                          <a:latin typeface="Candara" panose="020E0502030303020204" pitchFamily="34" charset="0"/>
                        </a:rPr>
                        <a:t>$200*100</a:t>
                      </a:r>
                    </a:p>
                  </a:txBody>
                  <a:tcPr/>
                </a:tc>
                <a:extLst>
                  <a:ext uri="{0D108BD9-81ED-4DB2-BD59-A6C34878D82A}">
                    <a16:rowId xmlns:a16="http://schemas.microsoft.com/office/drawing/2014/main" val="396435404"/>
                  </a:ext>
                </a:extLst>
              </a:tr>
              <a:tr h="677164">
                <a:tc>
                  <a:txBody>
                    <a:bodyPr/>
                    <a:lstStyle/>
                    <a:p>
                      <a:r>
                        <a:rPr lang="en-US" sz="2400" dirty="0">
                          <a:latin typeface="Candara" panose="020E0502030303020204" pitchFamily="34" charset="0"/>
                        </a:rPr>
                        <a:t>Expenses</a:t>
                      </a:r>
                    </a:p>
                  </a:txBody>
                  <a:tcPr/>
                </a:tc>
                <a:tc>
                  <a:txBody>
                    <a:bodyPr/>
                    <a:lstStyle/>
                    <a:p>
                      <a:pPr algn="ctr"/>
                      <a:r>
                        <a:rPr lang="en-US" sz="2400" dirty="0">
                          <a:latin typeface="Candara" panose="020E0502030303020204" pitchFamily="34" charset="0"/>
                        </a:rPr>
                        <a:t>$4,000+$6,500+(6,000*50%)</a:t>
                      </a:r>
                    </a:p>
                  </a:txBody>
                  <a:tcPr/>
                </a:tc>
                <a:tc>
                  <a:txBody>
                    <a:bodyPr/>
                    <a:lstStyle/>
                    <a:p>
                      <a:pPr algn="ctr"/>
                      <a:r>
                        <a:rPr lang="en-US" sz="2400" dirty="0">
                          <a:latin typeface="Candara" panose="020E0502030303020204" pitchFamily="34" charset="0"/>
                        </a:rPr>
                        <a:t>$4,000+$6,500+$6,000</a:t>
                      </a:r>
                    </a:p>
                  </a:txBody>
                  <a:tcPr/>
                </a:tc>
                <a:extLst>
                  <a:ext uri="{0D108BD9-81ED-4DB2-BD59-A6C34878D82A}">
                    <a16:rowId xmlns:a16="http://schemas.microsoft.com/office/drawing/2014/main" val="656155902"/>
                  </a:ext>
                </a:extLst>
              </a:tr>
              <a:tr h="677164">
                <a:tc>
                  <a:txBody>
                    <a:bodyPr/>
                    <a:lstStyle/>
                    <a:p>
                      <a:r>
                        <a:rPr lang="en-US" sz="2400" dirty="0">
                          <a:latin typeface="Candara" panose="020E0502030303020204" pitchFamily="34" charset="0"/>
                        </a:rPr>
                        <a:t>Surplus/(Deficit)</a:t>
                      </a:r>
                      <a:endParaRPr lang="en-US" sz="2400" b="1" dirty="0">
                        <a:latin typeface="Candara" panose="020E0502030303020204" pitchFamily="34" charset="0"/>
                      </a:endParaRPr>
                    </a:p>
                  </a:txBody>
                  <a:tcPr/>
                </a:tc>
                <a:tc>
                  <a:txBody>
                    <a:bodyPr/>
                    <a:lstStyle/>
                    <a:p>
                      <a:pPr algn="ctr"/>
                      <a:r>
                        <a:rPr lang="en-US" sz="2400" dirty="0">
                          <a:latin typeface="Candara" panose="020E0502030303020204" pitchFamily="34" charset="0"/>
                        </a:rPr>
                        <a:t>($7,500)</a:t>
                      </a:r>
                      <a:endParaRPr lang="en-US" sz="2400" b="1" dirty="0">
                        <a:latin typeface="Candara" panose="020E0502030303020204" pitchFamily="34" charset="0"/>
                      </a:endParaRPr>
                    </a:p>
                  </a:txBody>
                  <a:tcPr/>
                </a:tc>
                <a:tc>
                  <a:txBody>
                    <a:bodyPr/>
                    <a:lstStyle/>
                    <a:p>
                      <a:pPr algn="ctr"/>
                      <a:r>
                        <a:rPr lang="en-US" sz="2400" dirty="0">
                          <a:latin typeface="Candara" panose="020E0502030303020204" pitchFamily="34" charset="0"/>
                        </a:rPr>
                        <a:t>$3,500</a:t>
                      </a:r>
                      <a:endParaRPr lang="en-US" sz="2400" b="1" dirty="0">
                        <a:latin typeface="Candara" panose="020E0502030303020204" pitchFamily="34" charset="0"/>
                      </a:endParaRPr>
                    </a:p>
                  </a:txBody>
                  <a:tcPr/>
                </a:tc>
                <a:extLst>
                  <a:ext uri="{0D108BD9-81ED-4DB2-BD59-A6C34878D82A}">
                    <a16:rowId xmlns:a16="http://schemas.microsoft.com/office/drawing/2014/main" val="2216174855"/>
                  </a:ext>
                </a:extLst>
              </a:tr>
            </a:tbl>
          </a:graphicData>
        </a:graphic>
      </p:graphicFrame>
      <p:sp>
        <p:nvSpPr>
          <p:cNvPr id="5" name="Slide Number Placeholder 4">
            <a:extLst>
              <a:ext uri="{FF2B5EF4-FFF2-40B4-BE49-F238E27FC236}">
                <a16:creationId xmlns:a16="http://schemas.microsoft.com/office/drawing/2014/main" id="{7806E227-4DC8-FF40-A3B3-993BB800E178}"/>
              </a:ext>
            </a:extLst>
          </p:cNvPr>
          <p:cNvSpPr>
            <a:spLocks noGrp="1"/>
          </p:cNvSpPr>
          <p:nvPr>
            <p:ph type="sldNum" sz="quarter" idx="12"/>
          </p:nvPr>
        </p:nvSpPr>
        <p:spPr/>
        <p:txBody>
          <a:bodyPr/>
          <a:lstStyle/>
          <a:p>
            <a:fld id="{53016C18-756E-4A47-8C9E-151739D034AC}" type="slidenum">
              <a:rPr lang="en-US" smtClean="0"/>
              <a:t>17</a:t>
            </a:fld>
            <a:endParaRPr lang="en-US"/>
          </a:p>
        </p:txBody>
      </p:sp>
      <p:sp>
        <p:nvSpPr>
          <p:cNvPr id="7" name="TextBox 6">
            <a:extLst>
              <a:ext uri="{FF2B5EF4-FFF2-40B4-BE49-F238E27FC236}">
                <a16:creationId xmlns:a16="http://schemas.microsoft.com/office/drawing/2014/main" id="{115D0753-7443-3144-972E-C2611142D6E0}"/>
              </a:ext>
            </a:extLst>
          </p:cNvPr>
          <p:cNvSpPr txBox="1"/>
          <p:nvPr/>
        </p:nvSpPr>
        <p:spPr>
          <a:xfrm>
            <a:off x="975360" y="5974080"/>
            <a:ext cx="10180320" cy="830997"/>
          </a:xfrm>
          <a:prstGeom prst="rect">
            <a:avLst/>
          </a:prstGeom>
          <a:noFill/>
        </p:spPr>
        <p:txBody>
          <a:bodyPr wrap="square" rtlCol="0">
            <a:spAutoFit/>
          </a:bodyPr>
          <a:lstStyle/>
          <a:p>
            <a:pPr algn="ctr"/>
            <a:r>
              <a:rPr lang="en-US" sz="2400" b="1" dirty="0"/>
              <a:t>Which method would give a better picture of the organization’s results from these activities? </a:t>
            </a:r>
          </a:p>
        </p:txBody>
      </p:sp>
    </p:spTree>
    <p:extLst>
      <p:ext uri="{BB962C8B-B14F-4D97-AF65-F5344CB8AC3E}">
        <p14:creationId xmlns:p14="http://schemas.microsoft.com/office/powerpoint/2010/main" val="236518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70ECA-C10E-4943-B73B-E1F12EFBEB33}"/>
              </a:ext>
            </a:extLst>
          </p:cNvPr>
          <p:cNvSpPr>
            <a:spLocks noGrp="1"/>
          </p:cNvSpPr>
          <p:nvPr>
            <p:ph idx="1"/>
          </p:nvPr>
        </p:nvSpPr>
        <p:spPr>
          <a:xfrm>
            <a:off x="911352" y="1662306"/>
            <a:ext cx="10515600" cy="4472406"/>
          </a:xfrm>
        </p:spPr>
        <p:txBody>
          <a:bodyPr>
            <a:normAutofit/>
          </a:bodyPr>
          <a:lstStyle/>
          <a:p>
            <a:pPr lvl="1">
              <a:lnSpc>
                <a:spcPct val="150000"/>
              </a:lnSpc>
            </a:pPr>
            <a:r>
              <a:rPr lang="en-US" sz="2800" dirty="0">
                <a:latin typeface="Candara" panose="020E0502030303020204" pitchFamily="34" charset="0"/>
              </a:rPr>
              <a:t>Cash budget</a:t>
            </a:r>
          </a:p>
          <a:p>
            <a:pPr lvl="2">
              <a:lnSpc>
                <a:spcPct val="150000"/>
              </a:lnSpc>
            </a:pPr>
            <a:r>
              <a:rPr lang="en-US" sz="2400" dirty="0">
                <a:latin typeface="Candara" panose="020E0502030303020204" pitchFamily="34" charset="0"/>
              </a:rPr>
              <a:t>Cash Receipts and Disbursements</a:t>
            </a:r>
          </a:p>
          <a:p>
            <a:pPr marL="914400" lvl="2" indent="0">
              <a:lnSpc>
                <a:spcPct val="150000"/>
              </a:lnSpc>
              <a:buNone/>
            </a:pPr>
            <a:endParaRPr lang="en-US" sz="2400" dirty="0">
              <a:latin typeface="Candara" panose="020E0502030303020204" pitchFamily="34" charset="0"/>
            </a:endParaRPr>
          </a:p>
          <a:p>
            <a:pPr lvl="1">
              <a:lnSpc>
                <a:spcPct val="150000"/>
              </a:lnSpc>
            </a:pPr>
            <a:r>
              <a:rPr lang="en-US" sz="2800" dirty="0">
                <a:latin typeface="Candara" panose="020E0502030303020204" pitchFamily="34" charset="0"/>
              </a:rPr>
              <a:t>Capital budget</a:t>
            </a:r>
          </a:p>
          <a:p>
            <a:pPr lvl="2">
              <a:lnSpc>
                <a:spcPct val="150000"/>
              </a:lnSpc>
            </a:pPr>
            <a:r>
              <a:rPr lang="en-US" sz="2400" dirty="0">
                <a:latin typeface="Candara" panose="020E0502030303020204" pitchFamily="34" charset="0"/>
              </a:rPr>
              <a:t>Acquisition of long-term resources</a:t>
            </a:r>
          </a:p>
          <a:p>
            <a:endParaRPr lang="en-US" sz="2000" dirty="0">
              <a:latin typeface="Candara" panose="020E0502030303020204" pitchFamily="34" charset="0"/>
            </a:endParaRPr>
          </a:p>
        </p:txBody>
      </p:sp>
      <p:sp>
        <p:nvSpPr>
          <p:cNvPr id="10" name="Slide Number Placeholder 9">
            <a:extLst>
              <a:ext uri="{FF2B5EF4-FFF2-40B4-BE49-F238E27FC236}">
                <a16:creationId xmlns:a16="http://schemas.microsoft.com/office/drawing/2014/main" id="{192A3544-D456-2645-BD85-2E93E4B5FD90}"/>
              </a:ext>
            </a:extLst>
          </p:cNvPr>
          <p:cNvSpPr>
            <a:spLocks noGrp="1"/>
          </p:cNvSpPr>
          <p:nvPr>
            <p:ph type="sldNum" sz="quarter" idx="12"/>
          </p:nvPr>
        </p:nvSpPr>
        <p:spPr/>
        <p:txBody>
          <a:bodyPr/>
          <a:lstStyle/>
          <a:p>
            <a:fld id="{53016C18-756E-4A47-8C9E-151739D034AC}" type="slidenum">
              <a:rPr lang="en-US" smtClean="0"/>
              <a:t>18</a:t>
            </a:fld>
            <a:endParaRPr lang="en-US"/>
          </a:p>
        </p:txBody>
      </p:sp>
      <p:sp>
        <p:nvSpPr>
          <p:cNvPr id="9" name="Rectangle 8">
            <a:extLst>
              <a:ext uri="{FF2B5EF4-FFF2-40B4-BE49-F238E27FC236}">
                <a16:creationId xmlns:a16="http://schemas.microsoft.com/office/drawing/2014/main" id="{AAEA7334-A71F-CB4D-BEEE-54EE491EA5C2}"/>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1A759-A375-1E4C-AFB8-E2E540FF265A}"/>
              </a:ext>
            </a:extLst>
          </p:cNvPr>
          <p:cNvSpPr>
            <a:spLocks noGrp="1"/>
          </p:cNvSpPr>
          <p:nvPr>
            <p:ph type="title"/>
          </p:nvPr>
        </p:nvSpPr>
        <p:spPr>
          <a:xfrm>
            <a:off x="838200" y="31701"/>
            <a:ext cx="10515600" cy="1325563"/>
          </a:xfrm>
        </p:spPr>
        <p:txBody>
          <a:bodyPr>
            <a:normAutofit/>
          </a:bodyPr>
          <a:lstStyle/>
          <a:p>
            <a:r>
              <a:rPr lang="en-US" sz="4200" b="1" dirty="0">
                <a:solidFill>
                  <a:schemeClr val="bg1"/>
                </a:solidFill>
                <a:latin typeface="Georgia Pro Cond Black" panose="02040A06050405020203" pitchFamily="18" charset="0"/>
              </a:rPr>
              <a:t>Financial Budget</a:t>
            </a:r>
          </a:p>
        </p:txBody>
      </p:sp>
    </p:spTree>
    <p:extLst>
      <p:ext uri="{BB962C8B-B14F-4D97-AF65-F5344CB8AC3E}">
        <p14:creationId xmlns:p14="http://schemas.microsoft.com/office/powerpoint/2010/main" val="1859852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70ECA-C10E-4943-B73B-E1F12EFBEB33}"/>
              </a:ext>
            </a:extLst>
          </p:cNvPr>
          <p:cNvSpPr>
            <a:spLocks noGrp="1"/>
          </p:cNvSpPr>
          <p:nvPr>
            <p:ph idx="1"/>
          </p:nvPr>
        </p:nvSpPr>
        <p:spPr>
          <a:xfrm>
            <a:off x="911352" y="1289202"/>
            <a:ext cx="10515600" cy="5203673"/>
          </a:xfrm>
        </p:spPr>
        <p:txBody>
          <a:bodyPr/>
          <a:lstStyle/>
          <a:p>
            <a:r>
              <a:rPr lang="en-US" dirty="0">
                <a:latin typeface="Candara" panose="020E0502030303020204" pitchFamily="34" charset="0"/>
              </a:rPr>
              <a:t>Plan for an organization’s cash inflows and outflows</a:t>
            </a: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endParaRPr lang="en-US" dirty="0">
              <a:latin typeface="Candara" panose="020E0502030303020204" pitchFamily="34" charset="0"/>
            </a:endParaRPr>
          </a:p>
          <a:p>
            <a:r>
              <a:rPr lang="en-US" dirty="0">
                <a:latin typeface="Candara" panose="020E0502030303020204" pitchFamily="34" charset="0"/>
              </a:rPr>
              <a:t>It is the same to the operating budget if the organization uses ________ basis of accounting </a:t>
            </a:r>
          </a:p>
          <a:p>
            <a:endParaRPr lang="en-US" dirty="0">
              <a:latin typeface="Candara" panose="020E0502030303020204" pitchFamily="34" charset="0"/>
            </a:endParaRPr>
          </a:p>
        </p:txBody>
      </p:sp>
      <p:sp>
        <p:nvSpPr>
          <p:cNvPr id="4" name="TextBox 3">
            <a:extLst>
              <a:ext uri="{FF2B5EF4-FFF2-40B4-BE49-F238E27FC236}">
                <a16:creationId xmlns:a16="http://schemas.microsoft.com/office/drawing/2014/main" id="{797FAF94-A450-2E47-8C32-3E909CC410B4}"/>
              </a:ext>
            </a:extLst>
          </p:cNvPr>
          <p:cNvSpPr txBox="1"/>
          <p:nvPr/>
        </p:nvSpPr>
        <p:spPr>
          <a:xfrm>
            <a:off x="3376246" y="2054117"/>
            <a:ext cx="6049108" cy="3108543"/>
          </a:xfrm>
          <a:prstGeom prst="rect">
            <a:avLst/>
          </a:prstGeom>
          <a:noFill/>
        </p:spPr>
        <p:txBody>
          <a:bodyPr wrap="square" rtlCol="0">
            <a:spAutoFit/>
          </a:bodyPr>
          <a:lstStyle/>
          <a:p>
            <a:r>
              <a:rPr lang="en-US" sz="2800" dirty="0"/>
              <a:t>Beginning Cash Balance</a:t>
            </a:r>
          </a:p>
          <a:p>
            <a:r>
              <a:rPr lang="en-US" sz="2800" dirty="0"/>
              <a:t>+ Cash receipts</a:t>
            </a:r>
          </a:p>
          <a:p>
            <a:r>
              <a:rPr lang="en-US" sz="2800" b="1" dirty="0"/>
              <a:t>= Available cash </a:t>
            </a:r>
          </a:p>
          <a:p>
            <a:r>
              <a:rPr lang="en-US" sz="2800" dirty="0"/>
              <a:t>- Cash payments</a:t>
            </a:r>
          </a:p>
          <a:p>
            <a:r>
              <a:rPr lang="en-US" sz="2800" b="1" dirty="0"/>
              <a:t>= Subtotal</a:t>
            </a:r>
          </a:p>
          <a:p>
            <a:r>
              <a:rPr lang="en-US" sz="2800" dirty="0"/>
              <a:t>+/- Cash from borrowing (lending)</a:t>
            </a:r>
          </a:p>
          <a:p>
            <a:r>
              <a:rPr lang="en-US" sz="2800" b="1" dirty="0"/>
              <a:t>= Ending cash balance</a:t>
            </a:r>
          </a:p>
        </p:txBody>
      </p:sp>
      <p:cxnSp>
        <p:nvCxnSpPr>
          <p:cNvPr id="6" name="Straight Connector 5">
            <a:extLst>
              <a:ext uri="{FF2B5EF4-FFF2-40B4-BE49-F238E27FC236}">
                <a16:creationId xmlns:a16="http://schemas.microsoft.com/office/drawing/2014/main" id="{1B68C0DF-426C-E94D-B1A3-1F4F6A165388}"/>
              </a:ext>
            </a:extLst>
          </p:cNvPr>
          <p:cNvCxnSpPr/>
          <p:nvPr/>
        </p:nvCxnSpPr>
        <p:spPr>
          <a:xfrm>
            <a:off x="3138267" y="2933115"/>
            <a:ext cx="548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95723F-7C70-5D46-8D60-89134A1B911F}"/>
              </a:ext>
            </a:extLst>
          </p:cNvPr>
          <p:cNvCxnSpPr/>
          <p:nvPr/>
        </p:nvCxnSpPr>
        <p:spPr>
          <a:xfrm>
            <a:off x="3138267" y="3838283"/>
            <a:ext cx="548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4493B23-2322-594E-8AB9-610ED8375F4D}"/>
              </a:ext>
            </a:extLst>
          </p:cNvPr>
          <p:cNvCxnSpPr>
            <a:cxnSpLocks/>
          </p:cNvCxnSpPr>
          <p:nvPr/>
        </p:nvCxnSpPr>
        <p:spPr>
          <a:xfrm>
            <a:off x="3138267" y="4685714"/>
            <a:ext cx="5486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192A3544-D456-2645-BD85-2E93E4B5FD90}"/>
              </a:ext>
            </a:extLst>
          </p:cNvPr>
          <p:cNvSpPr>
            <a:spLocks noGrp="1"/>
          </p:cNvSpPr>
          <p:nvPr>
            <p:ph type="sldNum" sz="quarter" idx="12"/>
          </p:nvPr>
        </p:nvSpPr>
        <p:spPr/>
        <p:txBody>
          <a:bodyPr/>
          <a:lstStyle/>
          <a:p>
            <a:fld id="{53016C18-756E-4A47-8C9E-151739D034AC}" type="slidenum">
              <a:rPr lang="en-US" smtClean="0"/>
              <a:t>19</a:t>
            </a:fld>
            <a:endParaRPr lang="en-US"/>
          </a:p>
        </p:txBody>
      </p:sp>
      <p:sp>
        <p:nvSpPr>
          <p:cNvPr id="9" name="Rectangle 8">
            <a:extLst>
              <a:ext uri="{FF2B5EF4-FFF2-40B4-BE49-F238E27FC236}">
                <a16:creationId xmlns:a16="http://schemas.microsoft.com/office/drawing/2014/main" id="{AAEA7334-A71F-CB4D-BEEE-54EE491EA5C2}"/>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1A759-A375-1E4C-AFB8-E2E540FF265A}"/>
              </a:ext>
            </a:extLst>
          </p:cNvPr>
          <p:cNvSpPr>
            <a:spLocks noGrp="1"/>
          </p:cNvSpPr>
          <p:nvPr>
            <p:ph type="title"/>
          </p:nvPr>
        </p:nvSpPr>
        <p:spPr>
          <a:xfrm>
            <a:off x="838200" y="31701"/>
            <a:ext cx="10515600" cy="1325563"/>
          </a:xfrm>
        </p:spPr>
        <p:txBody>
          <a:bodyPr>
            <a:normAutofit/>
          </a:bodyPr>
          <a:lstStyle/>
          <a:p>
            <a:r>
              <a:rPr lang="en-US" sz="4200" b="1" dirty="0">
                <a:solidFill>
                  <a:schemeClr val="bg1"/>
                </a:solidFill>
                <a:latin typeface="Georgia Pro Cond Black" panose="02040A06050405020203" pitchFamily="18" charset="0"/>
              </a:rPr>
              <a:t>Cash Budget</a:t>
            </a:r>
          </a:p>
        </p:txBody>
      </p:sp>
    </p:spTree>
    <p:extLst>
      <p:ext uri="{BB962C8B-B14F-4D97-AF65-F5344CB8AC3E}">
        <p14:creationId xmlns:p14="http://schemas.microsoft.com/office/powerpoint/2010/main" val="46655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Last Week</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7235" y="1793271"/>
            <a:ext cx="10807460" cy="4224336"/>
          </a:xfrm>
        </p:spPr>
        <p:txBody>
          <a:bodyPr>
            <a:normAutofit fontScale="92500" lnSpcReduction="20000"/>
          </a:bodyPr>
          <a:lstStyle/>
          <a:p>
            <a:pPr>
              <a:lnSpc>
                <a:spcPct val="100000"/>
              </a:lnSpc>
            </a:pPr>
            <a:r>
              <a:rPr lang="en-US" sz="2800" dirty="0">
                <a:latin typeface="Candara" panose="020E0502030303020204" pitchFamily="34" charset="0"/>
              </a:rPr>
              <a:t>Term Definitions:</a:t>
            </a:r>
          </a:p>
          <a:p>
            <a:pPr lvl="1">
              <a:lnSpc>
                <a:spcPct val="100000"/>
              </a:lnSpc>
            </a:pPr>
            <a:r>
              <a:rPr lang="en-US" dirty="0">
                <a:latin typeface="Candara" panose="020E0502030303020204" pitchFamily="34" charset="0"/>
              </a:rPr>
              <a:t>Financial Management</a:t>
            </a:r>
          </a:p>
          <a:p>
            <a:pPr lvl="1">
              <a:lnSpc>
                <a:spcPct val="100000"/>
              </a:lnSpc>
            </a:pPr>
            <a:r>
              <a:rPr lang="en-US" dirty="0">
                <a:latin typeface="Candara" panose="020E0502030303020204" pitchFamily="34" charset="0"/>
              </a:rPr>
              <a:t>Accounting</a:t>
            </a:r>
          </a:p>
          <a:p>
            <a:pPr lvl="1">
              <a:lnSpc>
                <a:spcPct val="100000"/>
              </a:lnSpc>
            </a:pPr>
            <a:r>
              <a:rPr lang="en-US" dirty="0">
                <a:latin typeface="Candara" panose="020E0502030303020204" pitchFamily="34" charset="0"/>
              </a:rPr>
              <a:t>Finance</a:t>
            </a:r>
          </a:p>
          <a:p>
            <a:pPr marL="0" indent="0">
              <a:lnSpc>
                <a:spcPct val="100000"/>
              </a:lnSpc>
              <a:buNone/>
            </a:pPr>
            <a:endParaRPr lang="en-US" sz="2800" dirty="0">
              <a:latin typeface="Candara" panose="020E0502030303020204" pitchFamily="34" charset="0"/>
            </a:endParaRPr>
          </a:p>
          <a:p>
            <a:pPr>
              <a:lnSpc>
                <a:spcPct val="100000"/>
              </a:lnSpc>
            </a:pPr>
            <a:r>
              <a:rPr lang="en-US" sz="2800" dirty="0">
                <a:latin typeface="Candara" panose="020E0502030303020204" pitchFamily="34" charset="0"/>
              </a:rPr>
              <a:t>Financial Management in the Public Service Organizations</a:t>
            </a:r>
          </a:p>
          <a:p>
            <a:pPr marL="457200" lvl="1" indent="0">
              <a:lnSpc>
                <a:spcPct val="100000"/>
              </a:lnSpc>
              <a:buNone/>
            </a:pPr>
            <a:endParaRPr lang="en-US" sz="2800" dirty="0">
              <a:latin typeface="Candara" panose="020E0502030303020204" pitchFamily="34" charset="0"/>
            </a:endParaRPr>
          </a:p>
          <a:p>
            <a:pPr>
              <a:lnSpc>
                <a:spcPct val="100000"/>
              </a:lnSpc>
            </a:pPr>
            <a:r>
              <a:rPr lang="en-US" dirty="0">
                <a:latin typeface="Candara" panose="020E0502030303020204" pitchFamily="34" charset="0"/>
              </a:rPr>
              <a:t>Public Service Organizations Resource Flows</a:t>
            </a:r>
          </a:p>
          <a:p>
            <a:pPr lvl="1">
              <a:lnSpc>
                <a:spcPct val="100000"/>
              </a:lnSpc>
            </a:pPr>
            <a:r>
              <a:rPr lang="en-US" dirty="0">
                <a:latin typeface="Candara" panose="020E0502030303020204" pitchFamily="34" charset="0"/>
              </a:rPr>
              <a:t>Governments</a:t>
            </a:r>
          </a:p>
          <a:p>
            <a:pPr lvl="1">
              <a:lnSpc>
                <a:spcPct val="100000"/>
              </a:lnSpc>
            </a:pPr>
            <a:r>
              <a:rPr lang="en-US" dirty="0">
                <a:latin typeface="Candara" panose="020E0502030303020204" pitchFamily="34" charset="0"/>
              </a:rPr>
              <a:t>Health-care Services Industry</a:t>
            </a:r>
          </a:p>
          <a:p>
            <a:pPr lvl="1">
              <a:lnSpc>
                <a:spcPct val="100000"/>
              </a:lnSpc>
            </a:pPr>
            <a:r>
              <a:rPr lang="en-US" dirty="0">
                <a:latin typeface="Candara" panose="020E0502030303020204" pitchFamily="34" charset="0"/>
              </a:rPr>
              <a:t>Non-profits</a:t>
            </a: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a:p>
        </p:txBody>
      </p:sp>
    </p:spTree>
    <p:extLst>
      <p:ext uri="{BB962C8B-B14F-4D97-AF65-F5344CB8AC3E}">
        <p14:creationId xmlns:p14="http://schemas.microsoft.com/office/powerpoint/2010/main" val="279492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1590DF-7486-114A-98F3-409BB13AE9F3}"/>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EDEEB-2D39-1141-8194-EED595B085A1}"/>
              </a:ext>
            </a:extLst>
          </p:cNvPr>
          <p:cNvSpPr>
            <a:spLocks noGrp="1"/>
          </p:cNvSpPr>
          <p:nvPr>
            <p:ph type="title"/>
          </p:nvPr>
        </p:nvSpPr>
        <p:spPr>
          <a:xfrm>
            <a:off x="838200" y="176211"/>
            <a:ext cx="10515600" cy="1009651"/>
          </a:xfrm>
        </p:spPr>
        <p:txBody>
          <a:bodyPr>
            <a:normAutofit/>
          </a:bodyPr>
          <a:lstStyle/>
          <a:p>
            <a:r>
              <a:rPr lang="en-US" sz="4200" b="1" dirty="0">
                <a:solidFill>
                  <a:schemeClr val="bg1"/>
                </a:solidFill>
                <a:latin typeface="Georgia Pro Cond Black" panose="02040A06050405020203" pitchFamily="18" charset="0"/>
              </a:rPr>
              <a:t>Cash Budget Example</a:t>
            </a:r>
          </a:p>
        </p:txBody>
      </p:sp>
      <p:sp>
        <p:nvSpPr>
          <p:cNvPr id="3" name="Content Placeholder 2">
            <a:extLst>
              <a:ext uri="{FF2B5EF4-FFF2-40B4-BE49-F238E27FC236}">
                <a16:creationId xmlns:a16="http://schemas.microsoft.com/office/drawing/2014/main" id="{99501C27-65ED-C44B-9900-EE65116A9353}"/>
              </a:ext>
            </a:extLst>
          </p:cNvPr>
          <p:cNvSpPr>
            <a:spLocks noGrp="1"/>
          </p:cNvSpPr>
          <p:nvPr>
            <p:ph idx="1"/>
          </p:nvPr>
        </p:nvSpPr>
        <p:spPr>
          <a:xfrm>
            <a:off x="838200" y="1348420"/>
            <a:ext cx="10515600" cy="4991101"/>
          </a:xfrm>
        </p:spPr>
        <p:txBody>
          <a:bodyPr>
            <a:normAutofit lnSpcReduction="10000"/>
          </a:bodyPr>
          <a:lstStyle/>
          <a:p>
            <a:pPr marL="0" indent="0">
              <a:spcBef>
                <a:spcPct val="0"/>
              </a:spcBef>
              <a:buClr>
                <a:srgbClr val="808080"/>
              </a:buClr>
              <a:buSzPct val="90000"/>
              <a:buNone/>
            </a:pPr>
            <a:r>
              <a:rPr lang="en-US" altLang="en-US" dirty="0">
                <a:latin typeface="Candara" panose="020E0502030303020204" pitchFamily="34" charset="0"/>
              </a:rPr>
              <a:t>Minnetonka’s urban planner for social services is working on the budget for the town’s day care center.  The center allows lower income citizens to hold jobs. The Center is paid each month by the county and state to care for children. </a:t>
            </a:r>
          </a:p>
          <a:p>
            <a:pPr marL="0" indent="0">
              <a:spcBef>
                <a:spcPct val="0"/>
              </a:spcBef>
              <a:buClr>
                <a:srgbClr val="808080"/>
              </a:buClr>
              <a:buSzPct val="90000"/>
              <a:buNone/>
            </a:pPr>
            <a:endParaRPr lang="en-US" altLang="en-US" sz="1900" dirty="0">
              <a:latin typeface="Candara" panose="020E0502030303020204" pitchFamily="34" charset="0"/>
            </a:endParaRPr>
          </a:p>
          <a:p>
            <a:pPr>
              <a:spcBef>
                <a:spcPct val="0"/>
              </a:spcBef>
              <a:buClr>
                <a:srgbClr val="808080"/>
              </a:buClr>
              <a:buSzPct val="90000"/>
            </a:pPr>
            <a:r>
              <a:rPr lang="en-US" altLang="en-US" b="1" dirty="0">
                <a:latin typeface="Candara" panose="020E0502030303020204" pitchFamily="34" charset="0"/>
              </a:rPr>
              <a:t>State</a:t>
            </a:r>
            <a:r>
              <a:rPr lang="en-US" altLang="en-US" dirty="0">
                <a:latin typeface="Candara" panose="020E0502030303020204" pitchFamily="34" charset="0"/>
              </a:rPr>
              <a:t>: Pays 50% of the billed amount one month after receiving the bill, and the other 50% two months after receiving a bill. </a:t>
            </a:r>
          </a:p>
          <a:p>
            <a:pPr>
              <a:spcBef>
                <a:spcPct val="0"/>
              </a:spcBef>
              <a:buClr>
                <a:srgbClr val="808080"/>
              </a:buClr>
              <a:buSzPct val="90000"/>
            </a:pPr>
            <a:r>
              <a:rPr lang="en-US" altLang="en-US" b="1" dirty="0">
                <a:latin typeface="Candara" panose="020E0502030303020204" pitchFamily="34" charset="0"/>
              </a:rPr>
              <a:t>County</a:t>
            </a:r>
            <a:r>
              <a:rPr lang="en-US" altLang="en-US" dirty="0">
                <a:latin typeface="Candara" panose="020E0502030303020204" pitchFamily="34" charset="0"/>
              </a:rPr>
              <a:t>: Pays 100% of the billed amount two months after receiving the bill.</a:t>
            </a:r>
          </a:p>
          <a:p>
            <a:pPr lvl="1">
              <a:spcBef>
                <a:spcPct val="0"/>
              </a:spcBef>
              <a:buClr>
                <a:srgbClr val="808080"/>
              </a:buClr>
              <a:buSzPct val="90000"/>
              <a:buNone/>
            </a:pPr>
            <a:endParaRPr lang="en-US" altLang="en-US" sz="1700" dirty="0">
              <a:latin typeface="Candara" panose="020E0502030303020204" pitchFamily="34" charset="0"/>
            </a:endParaRPr>
          </a:p>
          <a:p>
            <a:pPr marL="0" indent="0">
              <a:spcBef>
                <a:spcPct val="0"/>
              </a:spcBef>
              <a:buClr>
                <a:srgbClr val="808080"/>
              </a:buClr>
              <a:buSzPct val="90000"/>
              <a:buNone/>
            </a:pPr>
            <a:r>
              <a:rPr lang="en-US" altLang="en-US" dirty="0">
                <a:latin typeface="Candara" panose="020E0502030303020204" pitchFamily="34" charset="0"/>
              </a:rPr>
              <a:t>Parents are also required to pay the Center for caring for their children. Parents pay the full amount that they owe on the first day of the month that it is due. Based on the operating budget on the next slide, how much cash can the Center expect to collect in the four months?</a:t>
            </a:r>
          </a:p>
        </p:txBody>
      </p:sp>
      <p:sp>
        <p:nvSpPr>
          <p:cNvPr id="4" name="Slide Number Placeholder 3">
            <a:extLst>
              <a:ext uri="{FF2B5EF4-FFF2-40B4-BE49-F238E27FC236}">
                <a16:creationId xmlns:a16="http://schemas.microsoft.com/office/drawing/2014/main" id="{430FCFDD-B04C-374A-8729-2EE03068BA06}"/>
              </a:ext>
            </a:extLst>
          </p:cNvPr>
          <p:cNvSpPr>
            <a:spLocks noGrp="1"/>
          </p:cNvSpPr>
          <p:nvPr>
            <p:ph type="sldNum" sz="quarter" idx="12"/>
          </p:nvPr>
        </p:nvSpPr>
        <p:spPr/>
        <p:txBody>
          <a:bodyPr/>
          <a:lstStyle/>
          <a:p>
            <a:fld id="{53016C18-756E-4A47-8C9E-151739D034AC}" type="slidenum">
              <a:rPr lang="en-US" smtClean="0"/>
              <a:t>20</a:t>
            </a:fld>
            <a:endParaRPr lang="en-US"/>
          </a:p>
        </p:txBody>
      </p:sp>
    </p:spTree>
    <p:extLst>
      <p:ext uri="{BB962C8B-B14F-4D97-AF65-F5344CB8AC3E}">
        <p14:creationId xmlns:p14="http://schemas.microsoft.com/office/powerpoint/2010/main" val="3569093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8DBAD1-8D12-0541-A14B-4A9FFFAA7DDE}"/>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Rectangle 5">
            <a:extLst>
              <a:ext uri="{FF2B5EF4-FFF2-40B4-BE49-F238E27FC236}">
                <a16:creationId xmlns:a16="http://schemas.microsoft.com/office/drawing/2014/main" id="{B2FE9EF3-BBE9-FC41-AB9C-973551996C13}"/>
              </a:ext>
            </a:extLst>
          </p:cNvPr>
          <p:cNvSpPr>
            <a:spLocks noChangeArrowheads="1"/>
          </p:cNvSpPr>
          <p:nvPr/>
        </p:nvSpPr>
        <p:spPr bwMode="auto">
          <a:xfrm>
            <a:off x="2139950" y="433388"/>
            <a:ext cx="7450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17421" name="Rectangle 13">
            <a:extLst>
              <a:ext uri="{FF2B5EF4-FFF2-40B4-BE49-F238E27FC236}">
                <a16:creationId xmlns:a16="http://schemas.microsoft.com/office/drawing/2014/main" id="{D2E94F39-2344-D64E-948B-50013E5AEB61}"/>
              </a:ext>
            </a:extLst>
          </p:cNvPr>
          <p:cNvSpPr>
            <a:spLocks noGrp="1" noChangeArrowheads="1"/>
          </p:cNvSpPr>
          <p:nvPr>
            <p:ph type="title"/>
          </p:nvPr>
        </p:nvSpPr>
        <p:spPr>
          <a:xfrm>
            <a:off x="838201" y="228601"/>
            <a:ext cx="10990942" cy="703263"/>
          </a:xfrm>
        </p:spPr>
        <p:txBody>
          <a:bodyPr>
            <a:normAutofit/>
          </a:bodyPr>
          <a:lstStyle/>
          <a:p>
            <a:pPr eaLnBrk="1" hangingPunct="1">
              <a:defRPr/>
            </a:pPr>
            <a:r>
              <a:rPr lang="en-US" altLang="en-US" sz="4200" b="1" dirty="0">
                <a:solidFill>
                  <a:schemeClr val="bg1"/>
                </a:solidFill>
                <a:latin typeface="Georgia Pro Cond Black" panose="02040A06050405020203" pitchFamily="18" charset="0"/>
              </a:rPr>
              <a:t>Revenues by Month</a:t>
            </a:r>
          </a:p>
        </p:txBody>
      </p:sp>
      <p:graphicFrame>
        <p:nvGraphicFramePr>
          <p:cNvPr id="2" name="Table 1">
            <a:extLst>
              <a:ext uri="{FF2B5EF4-FFF2-40B4-BE49-F238E27FC236}">
                <a16:creationId xmlns:a16="http://schemas.microsoft.com/office/drawing/2014/main" id="{0E6A4EE9-00D3-B647-B7FC-C5A01067E23F}"/>
              </a:ext>
            </a:extLst>
          </p:cNvPr>
          <p:cNvGraphicFramePr>
            <a:graphicFrameLocks noGrp="1"/>
          </p:cNvGraphicFramePr>
          <p:nvPr>
            <p:extLst>
              <p:ext uri="{D42A27DB-BD31-4B8C-83A1-F6EECF244321}">
                <p14:modId xmlns:p14="http://schemas.microsoft.com/office/powerpoint/2010/main" val="1134412304"/>
              </p:ext>
            </p:extLst>
          </p:nvPr>
        </p:nvGraphicFramePr>
        <p:xfrm>
          <a:off x="1179285" y="2075315"/>
          <a:ext cx="10174515" cy="2707370"/>
        </p:xfrm>
        <a:graphic>
          <a:graphicData uri="http://schemas.openxmlformats.org/drawingml/2006/table">
            <a:tbl>
              <a:tblPr firstRow="1" bandRow="1">
                <a:tableStyleId>{F5AB1C69-6EDB-4FF4-983F-18BD219EF322}</a:tableStyleId>
              </a:tblPr>
              <a:tblGrid>
                <a:gridCol w="2034903">
                  <a:extLst>
                    <a:ext uri="{9D8B030D-6E8A-4147-A177-3AD203B41FA5}">
                      <a16:colId xmlns:a16="http://schemas.microsoft.com/office/drawing/2014/main" val="3799265630"/>
                    </a:ext>
                  </a:extLst>
                </a:gridCol>
                <a:gridCol w="2034903">
                  <a:extLst>
                    <a:ext uri="{9D8B030D-6E8A-4147-A177-3AD203B41FA5}">
                      <a16:colId xmlns:a16="http://schemas.microsoft.com/office/drawing/2014/main" val="1851640067"/>
                    </a:ext>
                  </a:extLst>
                </a:gridCol>
                <a:gridCol w="2034903">
                  <a:extLst>
                    <a:ext uri="{9D8B030D-6E8A-4147-A177-3AD203B41FA5}">
                      <a16:colId xmlns:a16="http://schemas.microsoft.com/office/drawing/2014/main" val="776073746"/>
                    </a:ext>
                  </a:extLst>
                </a:gridCol>
                <a:gridCol w="2034903">
                  <a:extLst>
                    <a:ext uri="{9D8B030D-6E8A-4147-A177-3AD203B41FA5}">
                      <a16:colId xmlns:a16="http://schemas.microsoft.com/office/drawing/2014/main" val="677350540"/>
                    </a:ext>
                  </a:extLst>
                </a:gridCol>
                <a:gridCol w="2034903">
                  <a:extLst>
                    <a:ext uri="{9D8B030D-6E8A-4147-A177-3AD203B41FA5}">
                      <a16:colId xmlns:a16="http://schemas.microsoft.com/office/drawing/2014/main" val="43357775"/>
                    </a:ext>
                  </a:extLst>
                </a:gridCol>
              </a:tblGrid>
              <a:tr h="541474">
                <a:tc>
                  <a:txBody>
                    <a:bodyPr/>
                    <a:lstStyle/>
                    <a:p>
                      <a:pPr algn="ctr"/>
                      <a:r>
                        <a:rPr lang="en-US" sz="2000" dirty="0">
                          <a:latin typeface="Candara" panose="020E0502030303020204" pitchFamily="34" charset="0"/>
                        </a:rPr>
                        <a:t>Revenue</a:t>
                      </a:r>
                    </a:p>
                  </a:txBody>
                  <a:tcPr/>
                </a:tc>
                <a:tc>
                  <a:txBody>
                    <a:bodyPr/>
                    <a:lstStyle/>
                    <a:p>
                      <a:pPr algn="ctr"/>
                      <a:r>
                        <a:rPr lang="en-US" sz="2000" dirty="0">
                          <a:latin typeface="Candara" panose="020E0502030303020204" pitchFamily="34" charset="0"/>
                        </a:rPr>
                        <a:t>M1</a:t>
                      </a:r>
                    </a:p>
                  </a:txBody>
                  <a:tcPr/>
                </a:tc>
                <a:tc>
                  <a:txBody>
                    <a:bodyPr/>
                    <a:lstStyle/>
                    <a:p>
                      <a:pPr algn="ctr"/>
                      <a:r>
                        <a:rPr lang="en-US" sz="2000" dirty="0">
                          <a:latin typeface="Candara" panose="020E0502030303020204" pitchFamily="34" charset="0"/>
                        </a:rPr>
                        <a:t>M2</a:t>
                      </a:r>
                    </a:p>
                  </a:txBody>
                  <a:tcPr/>
                </a:tc>
                <a:tc>
                  <a:txBody>
                    <a:bodyPr/>
                    <a:lstStyle/>
                    <a:p>
                      <a:pPr algn="ctr"/>
                      <a:r>
                        <a:rPr lang="en-US" sz="2000" dirty="0">
                          <a:latin typeface="Candara" panose="020E0502030303020204" pitchFamily="34" charset="0"/>
                        </a:rPr>
                        <a:t>M3</a:t>
                      </a:r>
                    </a:p>
                  </a:txBody>
                  <a:tcPr/>
                </a:tc>
                <a:tc>
                  <a:txBody>
                    <a:bodyPr/>
                    <a:lstStyle/>
                    <a:p>
                      <a:pPr algn="ctr"/>
                      <a:r>
                        <a:rPr lang="en-US" sz="2000" dirty="0">
                          <a:latin typeface="Candara" panose="020E0502030303020204" pitchFamily="34" charset="0"/>
                        </a:rPr>
                        <a:t>M4</a:t>
                      </a:r>
                    </a:p>
                  </a:txBody>
                  <a:tcPr/>
                </a:tc>
                <a:extLst>
                  <a:ext uri="{0D108BD9-81ED-4DB2-BD59-A6C34878D82A}">
                    <a16:rowId xmlns:a16="http://schemas.microsoft.com/office/drawing/2014/main" val="1861450791"/>
                  </a:ext>
                </a:extLst>
              </a:tr>
              <a:tr h="541474">
                <a:tc>
                  <a:txBody>
                    <a:bodyPr/>
                    <a:lstStyle/>
                    <a:p>
                      <a:pPr algn="ctr"/>
                      <a:r>
                        <a:rPr lang="en-US" sz="2000" dirty="0">
                          <a:latin typeface="Candara" panose="020E0502030303020204" pitchFamily="34" charset="0"/>
                        </a:rPr>
                        <a:t>State</a:t>
                      </a:r>
                    </a:p>
                  </a:txBody>
                  <a:tcPr/>
                </a:tc>
                <a:tc>
                  <a:txBody>
                    <a:bodyPr/>
                    <a:lstStyle/>
                    <a:p>
                      <a:pPr algn="ctr"/>
                      <a:r>
                        <a:rPr lang="en-US" sz="2000" dirty="0">
                          <a:latin typeface="Candara" panose="020E0502030303020204" pitchFamily="34" charset="0"/>
                        </a:rPr>
                        <a:t>$20,000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$15,000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$10,000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$5,000</a:t>
                      </a:r>
                    </a:p>
                  </a:txBody>
                  <a:tcPr/>
                </a:tc>
                <a:extLst>
                  <a:ext uri="{0D108BD9-81ED-4DB2-BD59-A6C34878D82A}">
                    <a16:rowId xmlns:a16="http://schemas.microsoft.com/office/drawing/2014/main" val="2678835630"/>
                  </a:ext>
                </a:extLst>
              </a:tr>
              <a:tr h="541474">
                <a:tc>
                  <a:txBody>
                    <a:bodyPr/>
                    <a:lstStyle/>
                    <a:p>
                      <a:pPr algn="ctr"/>
                      <a:r>
                        <a:rPr lang="en-US" sz="2000" dirty="0">
                          <a:latin typeface="Candara" panose="020E0502030303020204" pitchFamily="34" charset="0"/>
                        </a:rPr>
                        <a:t>County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$25,000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$30,000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$35,000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$40,000</a:t>
                      </a:r>
                    </a:p>
                  </a:txBody>
                  <a:tcPr/>
                </a:tc>
                <a:extLst>
                  <a:ext uri="{0D108BD9-81ED-4DB2-BD59-A6C34878D82A}">
                    <a16:rowId xmlns:a16="http://schemas.microsoft.com/office/drawing/2014/main" val="2360018570"/>
                  </a:ext>
                </a:extLst>
              </a:tr>
              <a:tr h="541474">
                <a:tc>
                  <a:txBody>
                    <a:bodyPr/>
                    <a:lstStyle/>
                    <a:p>
                      <a:pPr algn="ctr"/>
                      <a:r>
                        <a:rPr lang="en-US" sz="2000" dirty="0">
                          <a:latin typeface="Candara" panose="020E0502030303020204" pitchFamily="34" charset="0"/>
                        </a:rPr>
                        <a:t>Parents</a:t>
                      </a:r>
                    </a:p>
                  </a:txBody>
                  <a:tcPr/>
                </a:tc>
                <a:tc>
                  <a:txBody>
                    <a:bodyPr/>
                    <a:lstStyle/>
                    <a:p>
                      <a:pPr algn="ctr"/>
                      <a:r>
                        <a:rPr lang="en-US" sz="2000" dirty="0">
                          <a:latin typeface="Candara" panose="020E0502030303020204" pitchFamily="34" charset="0"/>
                        </a:rPr>
                        <a:t>$5,100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$4,800</a:t>
                      </a:r>
                    </a:p>
                  </a:txBody>
                  <a:tcPr/>
                </a:tc>
                <a:tc>
                  <a:txBody>
                    <a:bodyPr/>
                    <a:lstStyle/>
                    <a:p>
                      <a:pPr algn="ctr"/>
                      <a:r>
                        <a:rPr lang="en-US" sz="2000" dirty="0">
                          <a:latin typeface="Candara" panose="020E0502030303020204" pitchFamily="34" charset="0"/>
                        </a:rPr>
                        <a:t>$5,200</a:t>
                      </a:r>
                    </a:p>
                  </a:txBody>
                  <a:tcPr/>
                </a:tc>
                <a:tc>
                  <a:txBody>
                    <a:bodyPr/>
                    <a:lstStyle/>
                    <a:p>
                      <a:pPr algn="ctr"/>
                      <a:r>
                        <a:rPr lang="en-US" sz="2000" dirty="0">
                          <a:latin typeface="Candara" panose="020E0502030303020204" pitchFamily="34" charset="0"/>
                        </a:rPr>
                        <a:t>$5,000</a:t>
                      </a:r>
                    </a:p>
                  </a:txBody>
                  <a:tcPr/>
                </a:tc>
                <a:extLst>
                  <a:ext uri="{0D108BD9-81ED-4DB2-BD59-A6C34878D82A}">
                    <a16:rowId xmlns:a16="http://schemas.microsoft.com/office/drawing/2014/main" val="916620254"/>
                  </a:ext>
                </a:extLst>
              </a:tr>
              <a:tr h="541474">
                <a:tc>
                  <a:txBody>
                    <a:bodyPr/>
                    <a:lstStyle/>
                    <a:p>
                      <a:pPr algn="ctr"/>
                      <a:r>
                        <a:rPr lang="en-US" sz="2000" b="1" dirty="0">
                          <a:latin typeface="Candara" panose="020E0502030303020204" pitchFamily="34" charset="0"/>
                        </a:rPr>
                        <a:t>Total</a:t>
                      </a:r>
                    </a:p>
                  </a:txBody>
                  <a:tcPr/>
                </a:tc>
                <a:tc>
                  <a:txBody>
                    <a:bodyPr/>
                    <a:lstStyle/>
                    <a:p>
                      <a:pPr algn="ctr"/>
                      <a:r>
                        <a:rPr lang="en-US" sz="2000" b="1" dirty="0">
                          <a:latin typeface="Candara" panose="020E0502030303020204" pitchFamily="34" charset="0"/>
                        </a:rPr>
                        <a:t>$50,100</a:t>
                      </a:r>
                    </a:p>
                  </a:txBody>
                  <a:tcPr/>
                </a:tc>
                <a:tc>
                  <a:txBody>
                    <a:bodyPr/>
                    <a:lstStyle/>
                    <a:p>
                      <a:pPr algn="ctr"/>
                      <a:r>
                        <a:rPr lang="en-US" sz="2000" b="1" dirty="0">
                          <a:latin typeface="Candara" panose="020E0502030303020204" pitchFamily="34" charset="0"/>
                        </a:rPr>
                        <a:t>$49,800</a:t>
                      </a:r>
                    </a:p>
                  </a:txBody>
                  <a:tcPr/>
                </a:tc>
                <a:tc>
                  <a:txBody>
                    <a:bodyPr/>
                    <a:lstStyle/>
                    <a:p>
                      <a:pPr algn="ctr"/>
                      <a:r>
                        <a:rPr lang="en-US" sz="2000" b="1" dirty="0">
                          <a:latin typeface="Candara" panose="020E0502030303020204" pitchFamily="34" charset="0"/>
                        </a:rPr>
                        <a:t>$50,200</a:t>
                      </a:r>
                    </a:p>
                  </a:txBody>
                  <a:tcPr/>
                </a:tc>
                <a:tc>
                  <a:txBody>
                    <a:bodyPr/>
                    <a:lstStyle/>
                    <a:p>
                      <a:pPr algn="ctr"/>
                      <a:r>
                        <a:rPr lang="en-US" sz="2000" b="1" dirty="0">
                          <a:latin typeface="Candara" panose="020E0502030303020204" pitchFamily="34" charset="0"/>
                        </a:rPr>
                        <a:t>$50,000</a:t>
                      </a:r>
                    </a:p>
                  </a:txBody>
                  <a:tcPr/>
                </a:tc>
                <a:extLst>
                  <a:ext uri="{0D108BD9-81ED-4DB2-BD59-A6C34878D82A}">
                    <a16:rowId xmlns:a16="http://schemas.microsoft.com/office/drawing/2014/main" val="1123520475"/>
                  </a:ext>
                </a:extLst>
              </a:tr>
            </a:tbl>
          </a:graphicData>
        </a:graphic>
      </p:graphicFrame>
      <p:sp>
        <p:nvSpPr>
          <p:cNvPr id="6" name="Slide Number Placeholder 5">
            <a:extLst>
              <a:ext uri="{FF2B5EF4-FFF2-40B4-BE49-F238E27FC236}">
                <a16:creationId xmlns:a16="http://schemas.microsoft.com/office/drawing/2014/main" id="{DA398908-8E95-A841-A045-6A8573E07849}"/>
              </a:ext>
            </a:extLst>
          </p:cNvPr>
          <p:cNvSpPr>
            <a:spLocks noGrp="1"/>
          </p:cNvSpPr>
          <p:nvPr>
            <p:ph type="sldNum" sz="quarter" idx="12"/>
          </p:nvPr>
        </p:nvSpPr>
        <p:spPr/>
        <p:txBody>
          <a:bodyPr/>
          <a:lstStyle/>
          <a:p>
            <a:fld id="{53016C18-756E-4A47-8C9E-151739D034AC}" type="slidenum">
              <a:rPr lang="en-US" smtClean="0"/>
              <a:t>21</a:t>
            </a:fld>
            <a:endParaRPr lang="en-US"/>
          </a:p>
        </p:txBody>
      </p:sp>
    </p:spTree>
    <p:extLst>
      <p:ext uri="{BB962C8B-B14F-4D97-AF65-F5344CB8AC3E}">
        <p14:creationId xmlns:p14="http://schemas.microsoft.com/office/powerpoint/2010/main" val="346594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0B270E-B377-6A44-9180-DBD27DFCFFF9}"/>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Rectangle 5">
            <a:extLst>
              <a:ext uri="{FF2B5EF4-FFF2-40B4-BE49-F238E27FC236}">
                <a16:creationId xmlns:a16="http://schemas.microsoft.com/office/drawing/2014/main" id="{B2FE9EF3-BBE9-FC41-AB9C-973551996C13}"/>
              </a:ext>
            </a:extLst>
          </p:cNvPr>
          <p:cNvSpPr>
            <a:spLocks noChangeArrowheads="1"/>
          </p:cNvSpPr>
          <p:nvPr/>
        </p:nvSpPr>
        <p:spPr bwMode="auto">
          <a:xfrm>
            <a:off x="2139950" y="433388"/>
            <a:ext cx="7450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17421" name="Rectangle 13">
            <a:extLst>
              <a:ext uri="{FF2B5EF4-FFF2-40B4-BE49-F238E27FC236}">
                <a16:creationId xmlns:a16="http://schemas.microsoft.com/office/drawing/2014/main" id="{D2E94F39-2344-D64E-948B-50013E5AEB61}"/>
              </a:ext>
            </a:extLst>
          </p:cNvPr>
          <p:cNvSpPr>
            <a:spLocks noGrp="1" noChangeArrowheads="1"/>
          </p:cNvSpPr>
          <p:nvPr>
            <p:ph type="title"/>
          </p:nvPr>
        </p:nvSpPr>
        <p:spPr>
          <a:xfrm>
            <a:off x="838201" y="228601"/>
            <a:ext cx="10990942" cy="703263"/>
          </a:xfrm>
        </p:spPr>
        <p:txBody>
          <a:bodyPr>
            <a:normAutofit/>
          </a:bodyPr>
          <a:lstStyle/>
          <a:p>
            <a:pPr eaLnBrk="1" hangingPunct="1">
              <a:defRPr/>
            </a:pPr>
            <a:r>
              <a:rPr lang="en-US" altLang="en-US" sz="4200" b="1" dirty="0">
                <a:solidFill>
                  <a:schemeClr val="bg1"/>
                </a:solidFill>
                <a:latin typeface="Georgia Pro Cond Black" panose="02040A06050405020203" pitchFamily="18" charset="0"/>
              </a:rPr>
              <a:t>Revenues by Month</a:t>
            </a:r>
          </a:p>
        </p:txBody>
      </p:sp>
      <p:graphicFrame>
        <p:nvGraphicFramePr>
          <p:cNvPr id="2" name="Table 1">
            <a:extLst>
              <a:ext uri="{FF2B5EF4-FFF2-40B4-BE49-F238E27FC236}">
                <a16:creationId xmlns:a16="http://schemas.microsoft.com/office/drawing/2014/main" id="{0E6A4EE9-00D3-B647-B7FC-C5A01067E23F}"/>
              </a:ext>
            </a:extLst>
          </p:cNvPr>
          <p:cNvGraphicFramePr>
            <a:graphicFrameLocks noGrp="1"/>
          </p:cNvGraphicFramePr>
          <p:nvPr>
            <p:extLst>
              <p:ext uri="{D42A27DB-BD31-4B8C-83A1-F6EECF244321}">
                <p14:modId xmlns:p14="http://schemas.microsoft.com/office/powerpoint/2010/main" val="52154692"/>
              </p:ext>
            </p:extLst>
          </p:nvPr>
        </p:nvGraphicFramePr>
        <p:xfrm>
          <a:off x="1179285" y="1214649"/>
          <a:ext cx="10174515" cy="2707370"/>
        </p:xfrm>
        <a:graphic>
          <a:graphicData uri="http://schemas.openxmlformats.org/drawingml/2006/table">
            <a:tbl>
              <a:tblPr firstRow="1" bandRow="1">
                <a:tableStyleId>{F5AB1C69-6EDB-4FF4-983F-18BD219EF322}</a:tableStyleId>
              </a:tblPr>
              <a:tblGrid>
                <a:gridCol w="2034903">
                  <a:extLst>
                    <a:ext uri="{9D8B030D-6E8A-4147-A177-3AD203B41FA5}">
                      <a16:colId xmlns:a16="http://schemas.microsoft.com/office/drawing/2014/main" val="3799265630"/>
                    </a:ext>
                  </a:extLst>
                </a:gridCol>
                <a:gridCol w="2034903">
                  <a:extLst>
                    <a:ext uri="{9D8B030D-6E8A-4147-A177-3AD203B41FA5}">
                      <a16:colId xmlns:a16="http://schemas.microsoft.com/office/drawing/2014/main" val="1851640067"/>
                    </a:ext>
                  </a:extLst>
                </a:gridCol>
                <a:gridCol w="2034903">
                  <a:extLst>
                    <a:ext uri="{9D8B030D-6E8A-4147-A177-3AD203B41FA5}">
                      <a16:colId xmlns:a16="http://schemas.microsoft.com/office/drawing/2014/main" val="776073746"/>
                    </a:ext>
                  </a:extLst>
                </a:gridCol>
                <a:gridCol w="2034903">
                  <a:extLst>
                    <a:ext uri="{9D8B030D-6E8A-4147-A177-3AD203B41FA5}">
                      <a16:colId xmlns:a16="http://schemas.microsoft.com/office/drawing/2014/main" val="677350540"/>
                    </a:ext>
                  </a:extLst>
                </a:gridCol>
                <a:gridCol w="2034903">
                  <a:extLst>
                    <a:ext uri="{9D8B030D-6E8A-4147-A177-3AD203B41FA5}">
                      <a16:colId xmlns:a16="http://schemas.microsoft.com/office/drawing/2014/main" val="43357775"/>
                    </a:ext>
                  </a:extLst>
                </a:gridCol>
              </a:tblGrid>
              <a:tr h="541474">
                <a:tc>
                  <a:txBody>
                    <a:bodyPr/>
                    <a:lstStyle/>
                    <a:p>
                      <a:pPr algn="ctr"/>
                      <a:r>
                        <a:rPr lang="en-US" sz="2000" dirty="0">
                          <a:latin typeface="Candara" panose="020E0502030303020204" pitchFamily="34" charset="0"/>
                        </a:rPr>
                        <a:t>Revenue</a:t>
                      </a:r>
                    </a:p>
                  </a:txBody>
                  <a:tcPr/>
                </a:tc>
                <a:tc>
                  <a:txBody>
                    <a:bodyPr/>
                    <a:lstStyle/>
                    <a:p>
                      <a:pPr algn="ctr"/>
                      <a:r>
                        <a:rPr lang="en-US" sz="2000" dirty="0">
                          <a:latin typeface="Candara" panose="020E0502030303020204" pitchFamily="34" charset="0"/>
                        </a:rPr>
                        <a:t>M1</a:t>
                      </a:r>
                    </a:p>
                  </a:txBody>
                  <a:tcPr/>
                </a:tc>
                <a:tc>
                  <a:txBody>
                    <a:bodyPr/>
                    <a:lstStyle/>
                    <a:p>
                      <a:pPr algn="ctr"/>
                      <a:r>
                        <a:rPr lang="en-US" sz="2000" dirty="0">
                          <a:latin typeface="Candara" panose="020E0502030303020204" pitchFamily="34" charset="0"/>
                        </a:rPr>
                        <a:t>M2</a:t>
                      </a:r>
                    </a:p>
                  </a:txBody>
                  <a:tcPr/>
                </a:tc>
                <a:tc>
                  <a:txBody>
                    <a:bodyPr/>
                    <a:lstStyle/>
                    <a:p>
                      <a:pPr algn="ctr"/>
                      <a:r>
                        <a:rPr lang="en-US" sz="2000" dirty="0">
                          <a:latin typeface="Candara" panose="020E0502030303020204" pitchFamily="34" charset="0"/>
                        </a:rPr>
                        <a:t>M3</a:t>
                      </a:r>
                    </a:p>
                  </a:txBody>
                  <a:tcPr/>
                </a:tc>
                <a:tc>
                  <a:txBody>
                    <a:bodyPr/>
                    <a:lstStyle/>
                    <a:p>
                      <a:pPr algn="ctr"/>
                      <a:r>
                        <a:rPr lang="en-US" sz="2000" dirty="0">
                          <a:latin typeface="Candara" panose="020E0502030303020204" pitchFamily="34" charset="0"/>
                        </a:rPr>
                        <a:t>M4</a:t>
                      </a:r>
                    </a:p>
                  </a:txBody>
                  <a:tcPr/>
                </a:tc>
                <a:extLst>
                  <a:ext uri="{0D108BD9-81ED-4DB2-BD59-A6C34878D82A}">
                    <a16:rowId xmlns:a16="http://schemas.microsoft.com/office/drawing/2014/main" val="1861450791"/>
                  </a:ext>
                </a:extLst>
              </a:tr>
              <a:tr h="541474">
                <a:tc>
                  <a:txBody>
                    <a:bodyPr/>
                    <a:lstStyle/>
                    <a:p>
                      <a:pPr algn="ctr"/>
                      <a:r>
                        <a:rPr lang="en-US" sz="2000" dirty="0">
                          <a:latin typeface="Candara" panose="020E0502030303020204" pitchFamily="34" charset="0"/>
                        </a:rPr>
                        <a:t>State</a:t>
                      </a:r>
                    </a:p>
                  </a:txBody>
                  <a:tcPr/>
                </a:tc>
                <a:tc>
                  <a:txBody>
                    <a:bodyPr/>
                    <a:lstStyle/>
                    <a:p>
                      <a:pPr algn="ctr"/>
                      <a:r>
                        <a:rPr lang="en-US" sz="2000" dirty="0">
                          <a:latin typeface="Candara" panose="020E0502030303020204" pitchFamily="34" charset="0"/>
                        </a:rPr>
                        <a:t>$20,000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$15,000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$10,000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$5,000</a:t>
                      </a:r>
                    </a:p>
                  </a:txBody>
                  <a:tcPr/>
                </a:tc>
                <a:extLst>
                  <a:ext uri="{0D108BD9-81ED-4DB2-BD59-A6C34878D82A}">
                    <a16:rowId xmlns:a16="http://schemas.microsoft.com/office/drawing/2014/main" val="2678835630"/>
                  </a:ext>
                </a:extLst>
              </a:tr>
              <a:tr h="541474">
                <a:tc>
                  <a:txBody>
                    <a:bodyPr/>
                    <a:lstStyle/>
                    <a:p>
                      <a:pPr algn="ctr"/>
                      <a:r>
                        <a:rPr lang="en-US" sz="2000" dirty="0">
                          <a:latin typeface="Candara" panose="020E0502030303020204" pitchFamily="34" charset="0"/>
                        </a:rPr>
                        <a:t>County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$25,000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$30,000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$35,000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$40,000</a:t>
                      </a:r>
                    </a:p>
                  </a:txBody>
                  <a:tcPr/>
                </a:tc>
                <a:extLst>
                  <a:ext uri="{0D108BD9-81ED-4DB2-BD59-A6C34878D82A}">
                    <a16:rowId xmlns:a16="http://schemas.microsoft.com/office/drawing/2014/main" val="2360018570"/>
                  </a:ext>
                </a:extLst>
              </a:tr>
              <a:tr h="541474">
                <a:tc>
                  <a:txBody>
                    <a:bodyPr/>
                    <a:lstStyle/>
                    <a:p>
                      <a:pPr algn="ctr"/>
                      <a:r>
                        <a:rPr lang="en-US" sz="2000" dirty="0">
                          <a:latin typeface="Candara" panose="020E0502030303020204" pitchFamily="34" charset="0"/>
                        </a:rPr>
                        <a:t>Parents</a:t>
                      </a:r>
                    </a:p>
                  </a:txBody>
                  <a:tcPr/>
                </a:tc>
                <a:tc>
                  <a:txBody>
                    <a:bodyPr/>
                    <a:lstStyle/>
                    <a:p>
                      <a:pPr algn="ctr"/>
                      <a:r>
                        <a:rPr lang="en-US" sz="2000" dirty="0">
                          <a:latin typeface="Candara" panose="020E0502030303020204" pitchFamily="34" charset="0"/>
                        </a:rPr>
                        <a:t>$5,100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$4,800</a:t>
                      </a:r>
                    </a:p>
                  </a:txBody>
                  <a:tcPr/>
                </a:tc>
                <a:tc>
                  <a:txBody>
                    <a:bodyPr/>
                    <a:lstStyle/>
                    <a:p>
                      <a:pPr algn="ctr"/>
                      <a:r>
                        <a:rPr lang="en-US" sz="2000" dirty="0">
                          <a:latin typeface="Candara" panose="020E0502030303020204" pitchFamily="34" charset="0"/>
                        </a:rPr>
                        <a:t>$5,200</a:t>
                      </a:r>
                    </a:p>
                  </a:txBody>
                  <a:tcPr/>
                </a:tc>
                <a:tc>
                  <a:txBody>
                    <a:bodyPr/>
                    <a:lstStyle/>
                    <a:p>
                      <a:pPr algn="ctr"/>
                      <a:r>
                        <a:rPr lang="en-US" sz="2000" dirty="0">
                          <a:latin typeface="Candara" panose="020E0502030303020204" pitchFamily="34" charset="0"/>
                        </a:rPr>
                        <a:t>$5,000</a:t>
                      </a:r>
                    </a:p>
                  </a:txBody>
                  <a:tcPr/>
                </a:tc>
                <a:extLst>
                  <a:ext uri="{0D108BD9-81ED-4DB2-BD59-A6C34878D82A}">
                    <a16:rowId xmlns:a16="http://schemas.microsoft.com/office/drawing/2014/main" val="916620254"/>
                  </a:ext>
                </a:extLst>
              </a:tr>
              <a:tr h="541474">
                <a:tc>
                  <a:txBody>
                    <a:bodyPr/>
                    <a:lstStyle/>
                    <a:p>
                      <a:pPr algn="ctr"/>
                      <a:r>
                        <a:rPr lang="en-US" sz="2000" dirty="0">
                          <a:latin typeface="Candara" panose="020E0502030303020204" pitchFamily="34" charset="0"/>
                        </a:rPr>
                        <a:t>Total</a:t>
                      </a:r>
                      <a:endParaRPr lang="en-US" sz="2000" b="1" dirty="0">
                        <a:latin typeface="Candara" panose="020E0502030303020204" pitchFamily="34" charset="0"/>
                      </a:endParaRPr>
                    </a:p>
                  </a:txBody>
                  <a:tcPr/>
                </a:tc>
                <a:tc>
                  <a:txBody>
                    <a:bodyPr/>
                    <a:lstStyle/>
                    <a:p>
                      <a:pPr algn="ctr"/>
                      <a:r>
                        <a:rPr lang="en-US" sz="2000" dirty="0">
                          <a:latin typeface="Candara" panose="020E0502030303020204" pitchFamily="34" charset="0"/>
                        </a:rPr>
                        <a:t>$50,100</a:t>
                      </a:r>
                      <a:endParaRPr lang="en-US" sz="2000" b="1" dirty="0">
                        <a:latin typeface="Candara" panose="020E0502030303020204" pitchFamily="34" charset="0"/>
                      </a:endParaRPr>
                    </a:p>
                  </a:txBody>
                  <a:tcPr/>
                </a:tc>
                <a:tc>
                  <a:txBody>
                    <a:bodyPr/>
                    <a:lstStyle/>
                    <a:p>
                      <a:pPr algn="ctr"/>
                      <a:r>
                        <a:rPr lang="en-US" sz="2000" dirty="0">
                          <a:latin typeface="Candara" panose="020E0502030303020204" pitchFamily="34" charset="0"/>
                        </a:rPr>
                        <a:t>$49,800</a:t>
                      </a:r>
                      <a:endParaRPr lang="en-US" sz="2000" b="1" dirty="0">
                        <a:latin typeface="Candara" panose="020E0502030303020204" pitchFamily="34" charset="0"/>
                      </a:endParaRPr>
                    </a:p>
                  </a:txBody>
                  <a:tcPr/>
                </a:tc>
                <a:tc>
                  <a:txBody>
                    <a:bodyPr/>
                    <a:lstStyle/>
                    <a:p>
                      <a:pPr algn="ctr"/>
                      <a:r>
                        <a:rPr lang="en-US" sz="2000" dirty="0">
                          <a:latin typeface="Candara" panose="020E0502030303020204" pitchFamily="34" charset="0"/>
                        </a:rPr>
                        <a:t>$50,200</a:t>
                      </a:r>
                      <a:endParaRPr lang="en-US" sz="2000" b="1" dirty="0">
                        <a:latin typeface="Candara" panose="020E0502030303020204" pitchFamily="34" charset="0"/>
                      </a:endParaRPr>
                    </a:p>
                  </a:txBody>
                  <a:tcPr/>
                </a:tc>
                <a:tc>
                  <a:txBody>
                    <a:bodyPr/>
                    <a:lstStyle/>
                    <a:p>
                      <a:pPr algn="ctr"/>
                      <a:r>
                        <a:rPr lang="en-US" sz="2000" dirty="0">
                          <a:latin typeface="Candara" panose="020E0502030303020204" pitchFamily="34" charset="0"/>
                        </a:rPr>
                        <a:t>$50,000</a:t>
                      </a:r>
                      <a:endParaRPr lang="en-US" sz="2000" b="1" dirty="0">
                        <a:latin typeface="Candara" panose="020E0502030303020204" pitchFamily="34" charset="0"/>
                      </a:endParaRPr>
                    </a:p>
                  </a:txBody>
                  <a:tcPr/>
                </a:tc>
                <a:extLst>
                  <a:ext uri="{0D108BD9-81ED-4DB2-BD59-A6C34878D82A}">
                    <a16:rowId xmlns:a16="http://schemas.microsoft.com/office/drawing/2014/main" val="1123520475"/>
                  </a:ext>
                </a:extLst>
              </a:tr>
            </a:tbl>
          </a:graphicData>
        </a:graphic>
      </p:graphicFrame>
      <p:graphicFrame>
        <p:nvGraphicFramePr>
          <p:cNvPr id="3" name="Table 2">
            <a:extLst>
              <a:ext uri="{FF2B5EF4-FFF2-40B4-BE49-F238E27FC236}">
                <a16:creationId xmlns:a16="http://schemas.microsoft.com/office/drawing/2014/main" id="{1E97713D-691A-B14B-B1D0-58C43F946828}"/>
              </a:ext>
            </a:extLst>
          </p:cNvPr>
          <p:cNvGraphicFramePr>
            <a:graphicFrameLocks noGrp="1"/>
          </p:cNvGraphicFramePr>
          <p:nvPr>
            <p:extLst>
              <p:ext uri="{D42A27DB-BD31-4B8C-83A1-F6EECF244321}">
                <p14:modId xmlns:p14="http://schemas.microsoft.com/office/powerpoint/2010/main" val="500266391"/>
              </p:ext>
            </p:extLst>
          </p:nvPr>
        </p:nvGraphicFramePr>
        <p:xfrm>
          <a:off x="223497" y="4044632"/>
          <a:ext cx="11283044" cy="2763520"/>
        </p:xfrm>
        <a:graphic>
          <a:graphicData uri="http://schemas.openxmlformats.org/drawingml/2006/table">
            <a:tbl>
              <a:tblPr firstRow="1" bandRow="1">
                <a:tableStyleId>{93296810-A885-4BE3-A3E7-6D5BEEA58F35}</a:tableStyleId>
              </a:tblPr>
              <a:tblGrid>
                <a:gridCol w="1552037">
                  <a:extLst>
                    <a:ext uri="{9D8B030D-6E8A-4147-A177-3AD203B41FA5}">
                      <a16:colId xmlns:a16="http://schemas.microsoft.com/office/drawing/2014/main" val="1441390616"/>
                    </a:ext>
                  </a:extLst>
                </a:gridCol>
                <a:gridCol w="2349426">
                  <a:extLst>
                    <a:ext uri="{9D8B030D-6E8A-4147-A177-3AD203B41FA5}">
                      <a16:colId xmlns:a16="http://schemas.microsoft.com/office/drawing/2014/main" val="2013187663"/>
                    </a:ext>
                  </a:extLst>
                </a:gridCol>
                <a:gridCol w="1510453">
                  <a:extLst>
                    <a:ext uri="{9D8B030D-6E8A-4147-A177-3AD203B41FA5}">
                      <a16:colId xmlns:a16="http://schemas.microsoft.com/office/drawing/2014/main" val="1494376022"/>
                    </a:ext>
                  </a:extLst>
                </a:gridCol>
                <a:gridCol w="1653154">
                  <a:extLst>
                    <a:ext uri="{9D8B030D-6E8A-4147-A177-3AD203B41FA5}">
                      <a16:colId xmlns:a16="http://schemas.microsoft.com/office/drawing/2014/main" val="1059379733"/>
                    </a:ext>
                  </a:extLst>
                </a:gridCol>
                <a:gridCol w="2024109">
                  <a:extLst>
                    <a:ext uri="{9D8B030D-6E8A-4147-A177-3AD203B41FA5}">
                      <a16:colId xmlns:a16="http://schemas.microsoft.com/office/drawing/2014/main" val="1405645498"/>
                    </a:ext>
                  </a:extLst>
                </a:gridCol>
                <a:gridCol w="2193865">
                  <a:extLst>
                    <a:ext uri="{9D8B030D-6E8A-4147-A177-3AD203B41FA5}">
                      <a16:colId xmlns:a16="http://schemas.microsoft.com/office/drawing/2014/main" val="4000765641"/>
                    </a:ext>
                  </a:extLst>
                </a:gridCol>
              </a:tblGrid>
              <a:tr h="370840">
                <a:tc>
                  <a:txBody>
                    <a:bodyPr/>
                    <a:lstStyle/>
                    <a:p>
                      <a:r>
                        <a:rPr lang="en-US" dirty="0">
                          <a:latin typeface="Candara" panose="020E0502030303020204" pitchFamily="34" charset="0"/>
                        </a:rPr>
                        <a:t>Cash Budget</a:t>
                      </a:r>
                    </a:p>
                  </a:txBody>
                  <a:tcPr/>
                </a:tc>
                <a:tc>
                  <a:txBody>
                    <a:bodyPr/>
                    <a:lstStyle/>
                    <a:p>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M1</a:t>
                      </a:r>
                    </a:p>
                  </a:txBody>
                  <a:tcPr/>
                </a:tc>
                <a:tc>
                  <a:txBody>
                    <a:bodyPr/>
                    <a:lstStyle/>
                    <a:p>
                      <a:pPr algn="ctr"/>
                      <a:r>
                        <a:rPr lang="en-US" dirty="0">
                          <a:latin typeface="Candara" panose="020E0502030303020204" pitchFamily="34" charset="0"/>
                        </a:rPr>
                        <a:t>M2</a:t>
                      </a:r>
                    </a:p>
                  </a:txBody>
                  <a:tcPr/>
                </a:tc>
                <a:tc>
                  <a:txBody>
                    <a:bodyPr/>
                    <a:lstStyle/>
                    <a:p>
                      <a:pPr algn="ctr"/>
                      <a:r>
                        <a:rPr lang="en-US" dirty="0">
                          <a:latin typeface="Candara" panose="020E0502030303020204" pitchFamily="34" charset="0"/>
                        </a:rPr>
                        <a:t>M3</a:t>
                      </a:r>
                    </a:p>
                  </a:txBody>
                  <a:tcPr/>
                </a:tc>
                <a:tc>
                  <a:txBody>
                    <a:bodyPr/>
                    <a:lstStyle/>
                    <a:p>
                      <a:pPr algn="ctr"/>
                      <a:r>
                        <a:rPr lang="en-US" dirty="0">
                          <a:latin typeface="Candara" panose="020E0502030303020204" pitchFamily="34" charset="0"/>
                        </a:rPr>
                        <a:t>M4</a:t>
                      </a:r>
                    </a:p>
                  </a:txBody>
                  <a:tcPr/>
                </a:tc>
                <a:extLst>
                  <a:ext uri="{0D108BD9-81ED-4DB2-BD59-A6C34878D82A}">
                    <a16:rowId xmlns:a16="http://schemas.microsoft.com/office/drawing/2014/main" val="3506121820"/>
                  </a:ext>
                </a:extLst>
              </a:tr>
              <a:tr h="370840">
                <a:tc>
                  <a:txBody>
                    <a:bodyPr/>
                    <a:lstStyle/>
                    <a:p>
                      <a:r>
                        <a:rPr lang="en-US" dirty="0">
                          <a:latin typeface="Candara" panose="020E0502030303020204" pitchFamily="34" charset="0"/>
                        </a:rPr>
                        <a:t>Beginning Cash Balance</a:t>
                      </a:r>
                    </a:p>
                  </a:txBody>
                  <a:tcPr/>
                </a:tc>
                <a:tc>
                  <a:txBody>
                    <a:bodyPr/>
                    <a:lstStyle/>
                    <a:p>
                      <a:pPr algn="l"/>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400778994"/>
                  </a:ext>
                </a:extLst>
              </a:tr>
              <a:tr h="370840">
                <a:tc>
                  <a:txBody>
                    <a:bodyPr/>
                    <a:lstStyle/>
                    <a:p>
                      <a:r>
                        <a:rPr lang="en-US" dirty="0">
                          <a:latin typeface="Candara" panose="020E0502030303020204" pitchFamily="34" charset="0"/>
                        </a:rPr>
                        <a:t>State</a:t>
                      </a:r>
                    </a:p>
                  </a:txBody>
                  <a:tcPr/>
                </a:tc>
                <a:tc>
                  <a:txBody>
                    <a:bodyPr/>
                    <a:lstStyle/>
                    <a:p>
                      <a:pPr algn="l"/>
                      <a:r>
                        <a:rPr lang="en-US" dirty="0">
                          <a:latin typeface="Candara" panose="020E0502030303020204" pitchFamily="34" charset="0"/>
                        </a:rPr>
                        <a:t>50% after 1 month</a:t>
                      </a:r>
                    </a:p>
                    <a:p>
                      <a:pPr algn="l"/>
                      <a:r>
                        <a:rPr lang="en-US" dirty="0">
                          <a:latin typeface="Candara" panose="020E0502030303020204" pitchFamily="34" charset="0"/>
                        </a:rPr>
                        <a:t>50% after 2 months</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3399670761"/>
                  </a:ext>
                </a:extLst>
              </a:tr>
              <a:tr h="370840">
                <a:tc>
                  <a:txBody>
                    <a:bodyPr/>
                    <a:lstStyle/>
                    <a:p>
                      <a:r>
                        <a:rPr lang="en-US" dirty="0">
                          <a:latin typeface="Candara" panose="020E0502030303020204" pitchFamily="34" charset="0"/>
                        </a:rPr>
                        <a:t>County</a:t>
                      </a:r>
                    </a:p>
                  </a:txBody>
                  <a:tcPr/>
                </a:tc>
                <a:tc>
                  <a:txBody>
                    <a:bodyPr/>
                    <a:lstStyle/>
                    <a:p>
                      <a:pPr algn="l"/>
                      <a:r>
                        <a:rPr lang="en-US" dirty="0">
                          <a:latin typeface="Candara" panose="020E0502030303020204" pitchFamily="34" charset="0"/>
                        </a:rPr>
                        <a:t>100% after 2 months</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2824362627"/>
                  </a:ext>
                </a:extLst>
              </a:tr>
              <a:tr h="370840">
                <a:tc>
                  <a:txBody>
                    <a:bodyPr/>
                    <a:lstStyle/>
                    <a:p>
                      <a:r>
                        <a:rPr lang="en-US" dirty="0">
                          <a:latin typeface="Candara" panose="020E0502030303020204" pitchFamily="34" charset="0"/>
                        </a:rPr>
                        <a:t>Parents</a:t>
                      </a:r>
                    </a:p>
                  </a:txBody>
                  <a:tcPr/>
                </a:tc>
                <a:tc>
                  <a:txBody>
                    <a:bodyPr/>
                    <a:lstStyle/>
                    <a:p>
                      <a:pPr algn="l"/>
                      <a:r>
                        <a:rPr lang="en-US" dirty="0">
                          <a:latin typeface="Candara" panose="020E0502030303020204" pitchFamily="34" charset="0"/>
                        </a:rPr>
                        <a:t>1</a:t>
                      </a:r>
                      <a:r>
                        <a:rPr lang="en-US" baseline="30000" dirty="0">
                          <a:latin typeface="Candara" panose="020E0502030303020204" pitchFamily="34" charset="0"/>
                        </a:rPr>
                        <a:t>st</a:t>
                      </a:r>
                      <a:r>
                        <a:rPr lang="en-US" dirty="0">
                          <a:latin typeface="Candara" panose="020E0502030303020204" pitchFamily="34" charset="0"/>
                        </a:rPr>
                        <a:t> day of the month</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extLst>
                  <a:ext uri="{0D108BD9-81ED-4DB2-BD59-A6C34878D82A}">
                    <a16:rowId xmlns:a16="http://schemas.microsoft.com/office/drawing/2014/main" val="2692743081"/>
                  </a:ext>
                </a:extLst>
              </a:tr>
              <a:tr h="370840">
                <a:tc>
                  <a:txBody>
                    <a:bodyPr/>
                    <a:lstStyle/>
                    <a:p>
                      <a:r>
                        <a:rPr lang="en-US" b="1" dirty="0">
                          <a:latin typeface="Candara" panose="020E0502030303020204" pitchFamily="34" charset="0"/>
                        </a:rPr>
                        <a:t>Total</a:t>
                      </a:r>
                    </a:p>
                  </a:txBody>
                  <a:tcPr/>
                </a:tc>
                <a:tc>
                  <a:txBody>
                    <a:bodyPr/>
                    <a:lstStyle/>
                    <a:p>
                      <a:endParaRPr lang="en-US" b="1" dirty="0">
                        <a:latin typeface="Candara" panose="020E0502030303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b="1" dirty="0">
                        <a:latin typeface="Candara" panose="020E0502030303020204" pitchFamily="34" charset="0"/>
                      </a:endParaRPr>
                    </a:p>
                  </a:txBody>
                  <a:tcPr/>
                </a:tc>
                <a:tc>
                  <a:txBody>
                    <a:bodyPr/>
                    <a:lstStyle/>
                    <a:p>
                      <a:pPr algn="r"/>
                      <a:endParaRPr lang="en-US" b="1" dirty="0">
                        <a:latin typeface="Candara" panose="020E0502030303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b="1" dirty="0">
                        <a:latin typeface="Candara" panose="020E0502030303020204" pitchFamily="34" charset="0"/>
                      </a:endParaRPr>
                    </a:p>
                  </a:txBody>
                  <a:tcPr/>
                </a:tc>
                <a:tc>
                  <a:txBody>
                    <a:bodyPr/>
                    <a:lstStyle/>
                    <a:p>
                      <a:pPr algn="r"/>
                      <a:endParaRPr lang="en-US" b="1" dirty="0">
                        <a:latin typeface="Candara" panose="020E0502030303020204" pitchFamily="34" charset="0"/>
                      </a:endParaRPr>
                    </a:p>
                  </a:txBody>
                  <a:tcPr/>
                </a:tc>
                <a:extLst>
                  <a:ext uri="{0D108BD9-81ED-4DB2-BD59-A6C34878D82A}">
                    <a16:rowId xmlns:a16="http://schemas.microsoft.com/office/drawing/2014/main" val="3772189714"/>
                  </a:ext>
                </a:extLst>
              </a:tr>
            </a:tbl>
          </a:graphicData>
        </a:graphic>
      </p:graphicFrame>
      <p:sp>
        <p:nvSpPr>
          <p:cNvPr id="6" name="Slide Number Placeholder 5">
            <a:extLst>
              <a:ext uri="{FF2B5EF4-FFF2-40B4-BE49-F238E27FC236}">
                <a16:creationId xmlns:a16="http://schemas.microsoft.com/office/drawing/2014/main" id="{E703139D-E20B-F743-8510-65DDFA46C7EB}"/>
              </a:ext>
            </a:extLst>
          </p:cNvPr>
          <p:cNvSpPr>
            <a:spLocks noGrp="1"/>
          </p:cNvSpPr>
          <p:nvPr>
            <p:ph type="sldNum" sz="quarter" idx="12"/>
          </p:nvPr>
        </p:nvSpPr>
        <p:spPr>
          <a:xfrm>
            <a:off x="9311936" y="6492875"/>
            <a:ext cx="2743200" cy="365125"/>
          </a:xfrm>
        </p:spPr>
        <p:txBody>
          <a:bodyPr/>
          <a:lstStyle/>
          <a:p>
            <a:fld id="{53016C18-756E-4A47-8C9E-151739D034AC}" type="slidenum">
              <a:rPr lang="en-US" smtClean="0"/>
              <a:t>22</a:t>
            </a:fld>
            <a:endParaRPr lang="en-US" dirty="0"/>
          </a:p>
        </p:txBody>
      </p:sp>
    </p:spTree>
    <p:extLst>
      <p:ext uri="{BB962C8B-B14F-4D97-AF65-F5344CB8AC3E}">
        <p14:creationId xmlns:p14="http://schemas.microsoft.com/office/powerpoint/2010/main" val="408036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0B270E-B377-6A44-9180-DBD27DFCFFF9}"/>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Rectangle 5">
            <a:extLst>
              <a:ext uri="{FF2B5EF4-FFF2-40B4-BE49-F238E27FC236}">
                <a16:creationId xmlns:a16="http://schemas.microsoft.com/office/drawing/2014/main" id="{B2FE9EF3-BBE9-FC41-AB9C-973551996C13}"/>
              </a:ext>
            </a:extLst>
          </p:cNvPr>
          <p:cNvSpPr>
            <a:spLocks noChangeArrowheads="1"/>
          </p:cNvSpPr>
          <p:nvPr/>
        </p:nvSpPr>
        <p:spPr bwMode="auto">
          <a:xfrm>
            <a:off x="2139950" y="433388"/>
            <a:ext cx="7450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17421" name="Rectangle 13">
            <a:extLst>
              <a:ext uri="{FF2B5EF4-FFF2-40B4-BE49-F238E27FC236}">
                <a16:creationId xmlns:a16="http://schemas.microsoft.com/office/drawing/2014/main" id="{D2E94F39-2344-D64E-948B-50013E5AEB61}"/>
              </a:ext>
            </a:extLst>
          </p:cNvPr>
          <p:cNvSpPr>
            <a:spLocks noGrp="1" noChangeArrowheads="1"/>
          </p:cNvSpPr>
          <p:nvPr>
            <p:ph type="title"/>
          </p:nvPr>
        </p:nvSpPr>
        <p:spPr>
          <a:xfrm>
            <a:off x="838201" y="228601"/>
            <a:ext cx="10990942" cy="703263"/>
          </a:xfrm>
        </p:spPr>
        <p:txBody>
          <a:bodyPr>
            <a:normAutofit/>
          </a:bodyPr>
          <a:lstStyle/>
          <a:p>
            <a:pPr eaLnBrk="1" hangingPunct="1">
              <a:defRPr/>
            </a:pPr>
            <a:r>
              <a:rPr lang="en-US" altLang="en-US" sz="4200" b="1" dirty="0">
                <a:solidFill>
                  <a:schemeClr val="bg1"/>
                </a:solidFill>
                <a:latin typeface="Georgia Pro Cond Black" panose="02040A06050405020203" pitchFamily="18" charset="0"/>
              </a:rPr>
              <a:t>Revenues by Month</a:t>
            </a:r>
          </a:p>
        </p:txBody>
      </p:sp>
      <p:graphicFrame>
        <p:nvGraphicFramePr>
          <p:cNvPr id="2" name="Table 1">
            <a:extLst>
              <a:ext uri="{FF2B5EF4-FFF2-40B4-BE49-F238E27FC236}">
                <a16:creationId xmlns:a16="http://schemas.microsoft.com/office/drawing/2014/main" id="{0E6A4EE9-00D3-B647-B7FC-C5A01067E23F}"/>
              </a:ext>
            </a:extLst>
          </p:cNvPr>
          <p:cNvGraphicFramePr>
            <a:graphicFrameLocks noGrp="1"/>
          </p:cNvGraphicFramePr>
          <p:nvPr>
            <p:extLst>
              <p:ext uri="{D42A27DB-BD31-4B8C-83A1-F6EECF244321}">
                <p14:modId xmlns:p14="http://schemas.microsoft.com/office/powerpoint/2010/main" val="1392876295"/>
              </p:ext>
            </p:extLst>
          </p:nvPr>
        </p:nvGraphicFramePr>
        <p:xfrm>
          <a:off x="1179285" y="1160465"/>
          <a:ext cx="10174515" cy="2707370"/>
        </p:xfrm>
        <a:graphic>
          <a:graphicData uri="http://schemas.openxmlformats.org/drawingml/2006/table">
            <a:tbl>
              <a:tblPr firstRow="1" bandRow="1">
                <a:tableStyleId>{F5AB1C69-6EDB-4FF4-983F-18BD219EF322}</a:tableStyleId>
              </a:tblPr>
              <a:tblGrid>
                <a:gridCol w="2034903">
                  <a:extLst>
                    <a:ext uri="{9D8B030D-6E8A-4147-A177-3AD203B41FA5}">
                      <a16:colId xmlns:a16="http://schemas.microsoft.com/office/drawing/2014/main" val="3799265630"/>
                    </a:ext>
                  </a:extLst>
                </a:gridCol>
                <a:gridCol w="2034903">
                  <a:extLst>
                    <a:ext uri="{9D8B030D-6E8A-4147-A177-3AD203B41FA5}">
                      <a16:colId xmlns:a16="http://schemas.microsoft.com/office/drawing/2014/main" val="1851640067"/>
                    </a:ext>
                  </a:extLst>
                </a:gridCol>
                <a:gridCol w="2034903">
                  <a:extLst>
                    <a:ext uri="{9D8B030D-6E8A-4147-A177-3AD203B41FA5}">
                      <a16:colId xmlns:a16="http://schemas.microsoft.com/office/drawing/2014/main" val="776073746"/>
                    </a:ext>
                  </a:extLst>
                </a:gridCol>
                <a:gridCol w="2034903">
                  <a:extLst>
                    <a:ext uri="{9D8B030D-6E8A-4147-A177-3AD203B41FA5}">
                      <a16:colId xmlns:a16="http://schemas.microsoft.com/office/drawing/2014/main" val="677350540"/>
                    </a:ext>
                  </a:extLst>
                </a:gridCol>
                <a:gridCol w="2034903">
                  <a:extLst>
                    <a:ext uri="{9D8B030D-6E8A-4147-A177-3AD203B41FA5}">
                      <a16:colId xmlns:a16="http://schemas.microsoft.com/office/drawing/2014/main" val="43357775"/>
                    </a:ext>
                  </a:extLst>
                </a:gridCol>
              </a:tblGrid>
              <a:tr h="541474">
                <a:tc>
                  <a:txBody>
                    <a:bodyPr/>
                    <a:lstStyle/>
                    <a:p>
                      <a:pPr algn="ctr"/>
                      <a:r>
                        <a:rPr lang="en-US" sz="2000" dirty="0">
                          <a:latin typeface="Candara" panose="020E0502030303020204" pitchFamily="34" charset="0"/>
                        </a:rPr>
                        <a:t>Revenue</a:t>
                      </a:r>
                    </a:p>
                  </a:txBody>
                  <a:tcPr/>
                </a:tc>
                <a:tc>
                  <a:txBody>
                    <a:bodyPr/>
                    <a:lstStyle/>
                    <a:p>
                      <a:pPr algn="ctr"/>
                      <a:r>
                        <a:rPr lang="en-US" sz="2000" dirty="0">
                          <a:latin typeface="Candara" panose="020E0502030303020204" pitchFamily="34" charset="0"/>
                        </a:rPr>
                        <a:t>M1</a:t>
                      </a:r>
                    </a:p>
                  </a:txBody>
                  <a:tcPr/>
                </a:tc>
                <a:tc>
                  <a:txBody>
                    <a:bodyPr/>
                    <a:lstStyle/>
                    <a:p>
                      <a:pPr algn="ctr"/>
                      <a:r>
                        <a:rPr lang="en-US" sz="2000" dirty="0">
                          <a:latin typeface="Candara" panose="020E0502030303020204" pitchFamily="34" charset="0"/>
                        </a:rPr>
                        <a:t>M2</a:t>
                      </a:r>
                    </a:p>
                  </a:txBody>
                  <a:tcPr/>
                </a:tc>
                <a:tc>
                  <a:txBody>
                    <a:bodyPr/>
                    <a:lstStyle/>
                    <a:p>
                      <a:pPr algn="ctr"/>
                      <a:r>
                        <a:rPr lang="en-US" sz="2000" dirty="0">
                          <a:latin typeface="Candara" panose="020E0502030303020204" pitchFamily="34" charset="0"/>
                        </a:rPr>
                        <a:t>M3</a:t>
                      </a:r>
                    </a:p>
                  </a:txBody>
                  <a:tcPr/>
                </a:tc>
                <a:tc>
                  <a:txBody>
                    <a:bodyPr/>
                    <a:lstStyle/>
                    <a:p>
                      <a:pPr algn="ctr"/>
                      <a:r>
                        <a:rPr lang="en-US" sz="2000" dirty="0">
                          <a:latin typeface="Candara" panose="020E0502030303020204" pitchFamily="34" charset="0"/>
                        </a:rPr>
                        <a:t>M4</a:t>
                      </a:r>
                    </a:p>
                  </a:txBody>
                  <a:tcPr/>
                </a:tc>
                <a:extLst>
                  <a:ext uri="{0D108BD9-81ED-4DB2-BD59-A6C34878D82A}">
                    <a16:rowId xmlns:a16="http://schemas.microsoft.com/office/drawing/2014/main" val="1861450791"/>
                  </a:ext>
                </a:extLst>
              </a:tr>
              <a:tr h="541474">
                <a:tc>
                  <a:txBody>
                    <a:bodyPr/>
                    <a:lstStyle/>
                    <a:p>
                      <a:r>
                        <a:rPr lang="en-US" sz="2000" dirty="0">
                          <a:latin typeface="Candara" panose="020E0502030303020204" pitchFamily="34" charset="0"/>
                        </a:rPr>
                        <a:t>State</a:t>
                      </a:r>
                    </a:p>
                  </a:txBody>
                  <a:tcPr/>
                </a:tc>
                <a:tc>
                  <a:txBody>
                    <a:bodyPr/>
                    <a:lstStyle/>
                    <a:p>
                      <a:pPr algn="r"/>
                      <a:r>
                        <a:rPr lang="en-US" sz="2000" dirty="0">
                          <a:latin typeface="Candara" panose="020E0502030303020204" pitchFamily="34" charset="0"/>
                        </a:rPr>
                        <a:t>$20,000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$15,000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$10,000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$5,000</a:t>
                      </a:r>
                    </a:p>
                  </a:txBody>
                  <a:tcPr/>
                </a:tc>
                <a:extLst>
                  <a:ext uri="{0D108BD9-81ED-4DB2-BD59-A6C34878D82A}">
                    <a16:rowId xmlns:a16="http://schemas.microsoft.com/office/drawing/2014/main" val="2678835630"/>
                  </a:ext>
                </a:extLst>
              </a:tr>
              <a:tr h="541474">
                <a:tc>
                  <a:txBody>
                    <a:bodyPr/>
                    <a:lstStyle/>
                    <a:p>
                      <a:r>
                        <a:rPr lang="en-US" sz="2000" dirty="0">
                          <a:latin typeface="Candara" panose="020E0502030303020204" pitchFamily="34" charset="0"/>
                        </a:rPr>
                        <a:t>County</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$25,000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$30,000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$35,000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$40,000</a:t>
                      </a:r>
                    </a:p>
                  </a:txBody>
                  <a:tcPr/>
                </a:tc>
                <a:extLst>
                  <a:ext uri="{0D108BD9-81ED-4DB2-BD59-A6C34878D82A}">
                    <a16:rowId xmlns:a16="http://schemas.microsoft.com/office/drawing/2014/main" val="2360018570"/>
                  </a:ext>
                </a:extLst>
              </a:tr>
              <a:tr h="541474">
                <a:tc>
                  <a:txBody>
                    <a:bodyPr/>
                    <a:lstStyle/>
                    <a:p>
                      <a:r>
                        <a:rPr lang="en-US" sz="2000" dirty="0">
                          <a:latin typeface="Candara" panose="020E0502030303020204" pitchFamily="34" charset="0"/>
                        </a:rPr>
                        <a:t>Parents</a:t>
                      </a:r>
                    </a:p>
                  </a:txBody>
                  <a:tcPr/>
                </a:tc>
                <a:tc>
                  <a:txBody>
                    <a:bodyPr/>
                    <a:lstStyle/>
                    <a:p>
                      <a:pPr algn="r"/>
                      <a:r>
                        <a:rPr lang="en-US" sz="2000" dirty="0">
                          <a:latin typeface="Candara" panose="020E0502030303020204" pitchFamily="34" charset="0"/>
                        </a:rPr>
                        <a:t>$5,100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latin typeface="Candara" panose="020E0502030303020204" pitchFamily="34" charset="0"/>
                        </a:rPr>
                        <a:t>$4,800</a:t>
                      </a:r>
                    </a:p>
                  </a:txBody>
                  <a:tcPr/>
                </a:tc>
                <a:tc>
                  <a:txBody>
                    <a:bodyPr/>
                    <a:lstStyle/>
                    <a:p>
                      <a:pPr algn="r"/>
                      <a:r>
                        <a:rPr lang="en-US" sz="2000" dirty="0">
                          <a:latin typeface="Candara" panose="020E0502030303020204" pitchFamily="34" charset="0"/>
                        </a:rPr>
                        <a:t>$5,200</a:t>
                      </a:r>
                    </a:p>
                  </a:txBody>
                  <a:tcPr/>
                </a:tc>
                <a:tc>
                  <a:txBody>
                    <a:bodyPr/>
                    <a:lstStyle/>
                    <a:p>
                      <a:pPr algn="r"/>
                      <a:r>
                        <a:rPr lang="en-US" sz="2000" dirty="0">
                          <a:latin typeface="Candara" panose="020E0502030303020204" pitchFamily="34" charset="0"/>
                        </a:rPr>
                        <a:t>$5,000</a:t>
                      </a:r>
                    </a:p>
                  </a:txBody>
                  <a:tcPr/>
                </a:tc>
                <a:extLst>
                  <a:ext uri="{0D108BD9-81ED-4DB2-BD59-A6C34878D82A}">
                    <a16:rowId xmlns:a16="http://schemas.microsoft.com/office/drawing/2014/main" val="916620254"/>
                  </a:ext>
                </a:extLst>
              </a:tr>
              <a:tr h="541474">
                <a:tc>
                  <a:txBody>
                    <a:bodyPr/>
                    <a:lstStyle/>
                    <a:p>
                      <a:r>
                        <a:rPr lang="en-US" sz="2000" b="1" dirty="0">
                          <a:latin typeface="Candara" panose="020E0502030303020204" pitchFamily="34" charset="0"/>
                        </a:rPr>
                        <a:t>Total</a:t>
                      </a:r>
                    </a:p>
                  </a:txBody>
                  <a:tcPr/>
                </a:tc>
                <a:tc>
                  <a:txBody>
                    <a:bodyPr/>
                    <a:lstStyle/>
                    <a:p>
                      <a:pPr algn="r"/>
                      <a:r>
                        <a:rPr lang="en-US" sz="2000" b="1" dirty="0">
                          <a:latin typeface="Candara" panose="020E0502030303020204" pitchFamily="34" charset="0"/>
                        </a:rPr>
                        <a:t>$50,100</a:t>
                      </a:r>
                    </a:p>
                  </a:txBody>
                  <a:tcPr/>
                </a:tc>
                <a:tc>
                  <a:txBody>
                    <a:bodyPr/>
                    <a:lstStyle/>
                    <a:p>
                      <a:pPr algn="r"/>
                      <a:r>
                        <a:rPr lang="en-US" sz="2000" b="1" dirty="0">
                          <a:latin typeface="Candara" panose="020E0502030303020204" pitchFamily="34" charset="0"/>
                        </a:rPr>
                        <a:t>$49,800</a:t>
                      </a:r>
                    </a:p>
                  </a:txBody>
                  <a:tcPr/>
                </a:tc>
                <a:tc>
                  <a:txBody>
                    <a:bodyPr/>
                    <a:lstStyle/>
                    <a:p>
                      <a:pPr algn="r"/>
                      <a:r>
                        <a:rPr lang="en-US" sz="2000" b="1" dirty="0">
                          <a:latin typeface="Candara" panose="020E0502030303020204" pitchFamily="34" charset="0"/>
                        </a:rPr>
                        <a:t>$50,200</a:t>
                      </a:r>
                    </a:p>
                  </a:txBody>
                  <a:tcPr/>
                </a:tc>
                <a:tc>
                  <a:txBody>
                    <a:bodyPr/>
                    <a:lstStyle/>
                    <a:p>
                      <a:pPr algn="r"/>
                      <a:r>
                        <a:rPr lang="en-US" sz="2000" b="1" dirty="0">
                          <a:latin typeface="Candara" panose="020E0502030303020204" pitchFamily="34" charset="0"/>
                        </a:rPr>
                        <a:t>$50,000</a:t>
                      </a:r>
                    </a:p>
                  </a:txBody>
                  <a:tcPr/>
                </a:tc>
                <a:extLst>
                  <a:ext uri="{0D108BD9-81ED-4DB2-BD59-A6C34878D82A}">
                    <a16:rowId xmlns:a16="http://schemas.microsoft.com/office/drawing/2014/main" val="1123520475"/>
                  </a:ext>
                </a:extLst>
              </a:tr>
            </a:tbl>
          </a:graphicData>
        </a:graphic>
      </p:graphicFrame>
      <p:graphicFrame>
        <p:nvGraphicFramePr>
          <p:cNvPr id="3" name="Table 2">
            <a:extLst>
              <a:ext uri="{FF2B5EF4-FFF2-40B4-BE49-F238E27FC236}">
                <a16:creationId xmlns:a16="http://schemas.microsoft.com/office/drawing/2014/main" id="{1E97713D-691A-B14B-B1D0-58C43F946828}"/>
              </a:ext>
            </a:extLst>
          </p:cNvPr>
          <p:cNvGraphicFramePr>
            <a:graphicFrameLocks noGrp="1"/>
          </p:cNvGraphicFramePr>
          <p:nvPr>
            <p:extLst>
              <p:ext uri="{D42A27DB-BD31-4B8C-83A1-F6EECF244321}">
                <p14:modId xmlns:p14="http://schemas.microsoft.com/office/powerpoint/2010/main" val="3683728259"/>
              </p:ext>
            </p:extLst>
          </p:nvPr>
        </p:nvGraphicFramePr>
        <p:xfrm>
          <a:off x="223497" y="4044632"/>
          <a:ext cx="11283044" cy="2763520"/>
        </p:xfrm>
        <a:graphic>
          <a:graphicData uri="http://schemas.openxmlformats.org/drawingml/2006/table">
            <a:tbl>
              <a:tblPr firstRow="1" bandRow="1">
                <a:tableStyleId>{93296810-A885-4BE3-A3E7-6D5BEEA58F35}</a:tableStyleId>
              </a:tblPr>
              <a:tblGrid>
                <a:gridCol w="1552037">
                  <a:extLst>
                    <a:ext uri="{9D8B030D-6E8A-4147-A177-3AD203B41FA5}">
                      <a16:colId xmlns:a16="http://schemas.microsoft.com/office/drawing/2014/main" val="1441390616"/>
                    </a:ext>
                  </a:extLst>
                </a:gridCol>
                <a:gridCol w="2274919">
                  <a:extLst>
                    <a:ext uri="{9D8B030D-6E8A-4147-A177-3AD203B41FA5}">
                      <a16:colId xmlns:a16="http://schemas.microsoft.com/office/drawing/2014/main" val="2013187663"/>
                    </a:ext>
                  </a:extLst>
                </a:gridCol>
                <a:gridCol w="1422400">
                  <a:extLst>
                    <a:ext uri="{9D8B030D-6E8A-4147-A177-3AD203B41FA5}">
                      <a16:colId xmlns:a16="http://schemas.microsoft.com/office/drawing/2014/main" val="1494376022"/>
                    </a:ext>
                  </a:extLst>
                </a:gridCol>
                <a:gridCol w="1815714">
                  <a:extLst>
                    <a:ext uri="{9D8B030D-6E8A-4147-A177-3AD203B41FA5}">
                      <a16:colId xmlns:a16="http://schemas.microsoft.com/office/drawing/2014/main" val="1059379733"/>
                    </a:ext>
                  </a:extLst>
                </a:gridCol>
                <a:gridCol w="2024109">
                  <a:extLst>
                    <a:ext uri="{9D8B030D-6E8A-4147-A177-3AD203B41FA5}">
                      <a16:colId xmlns:a16="http://schemas.microsoft.com/office/drawing/2014/main" val="1405645498"/>
                    </a:ext>
                  </a:extLst>
                </a:gridCol>
                <a:gridCol w="2193865">
                  <a:extLst>
                    <a:ext uri="{9D8B030D-6E8A-4147-A177-3AD203B41FA5}">
                      <a16:colId xmlns:a16="http://schemas.microsoft.com/office/drawing/2014/main" val="4000765641"/>
                    </a:ext>
                  </a:extLst>
                </a:gridCol>
              </a:tblGrid>
              <a:tr h="370840">
                <a:tc>
                  <a:txBody>
                    <a:bodyPr/>
                    <a:lstStyle/>
                    <a:p>
                      <a:r>
                        <a:rPr lang="en-US" dirty="0">
                          <a:latin typeface="Candara" panose="020E0502030303020204" pitchFamily="34" charset="0"/>
                        </a:rPr>
                        <a:t>Cash Budget</a:t>
                      </a:r>
                    </a:p>
                  </a:txBody>
                  <a:tcPr/>
                </a:tc>
                <a:tc>
                  <a:txBody>
                    <a:bodyPr/>
                    <a:lstStyle/>
                    <a:p>
                      <a:endParaRPr lang="en-US" dirty="0">
                        <a:latin typeface="Candara" panose="020E0502030303020204" pitchFamily="34" charset="0"/>
                      </a:endParaRPr>
                    </a:p>
                  </a:txBody>
                  <a:tcPr/>
                </a:tc>
                <a:tc>
                  <a:txBody>
                    <a:bodyPr/>
                    <a:lstStyle/>
                    <a:p>
                      <a:pPr algn="ctr"/>
                      <a:r>
                        <a:rPr lang="en-US" dirty="0">
                          <a:latin typeface="Candara" panose="020E0502030303020204" pitchFamily="34" charset="0"/>
                        </a:rPr>
                        <a:t>M1</a:t>
                      </a:r>
                    </a:p>
                  </a:txBody>
                  <a:tcPr/>
                </a:tc>
                <a:tc>
                  <a:txBody>
                    <a:bodyPr/>
                    <a:lstStyle/>
                    <a:p>
                      <a:pPr algn="ctr"/>
                      <a:r>
                        <a:rPr lang="en-US" dirty="0">
                          <a:latin typeface="Candara" panose="020E0502030303020204" pitchFamily="34" charset="0"/>
                        </a:rPr>
                        <a:t>M2</a:t>
                      </a:r>
                    </a:p>
                  </a:txBody>
                  <a:tcPr/>
                </a:tc>
                <a:tc>
                  <a:txBody>
                    <a:bodyPr/>
                    <a:lstStyle/>
                    <a:p>
                      <a:pPr algn="ctr"/>
                      <a:r>
                        <a:rPr lang="en-US" dirty="0">
                          <a:latin typeface="Candara" panose="020E0502030303020204" pitchFamily="34" charset="0"/>
                        </a:rPr>
                        <a:t>M3</a:t>
                      </a:r>
                    </a:p>
                  </a:txBody>
                  <a:tcPr/>
                </a:tc>
                <a:tc>
                  <a:txBody>
                    <a:bodyPr/>
                    <a:lstStyle/>
                    <a:p>
                      <a:pPr algn="ctr"/>
                      <a:r>
                        <a:rPr lang="en-US" dirty="0">
                          <a:latin typeface="Candara" panose="020E0502030303020204" pitchFamily="34" charset="0"/>
                        </a:rPr>
                        <a:t>M4</a:t>
                      </a:r>
                    </a:p>
                  </a:txBody>
                  <a:tcPr/>
                </a:tc>
                <a:extLst>
                  <a:ext uri="{0D108BD9-81ED-4DB2-BD59-A6C34878D82A}">
                    <a16:rowId xmlns:a16="http://schemas.microsoft.com/office/drawing/2014/main" val="3506121820"/>
                  </a:ext>
                </a:extLst>
              </a:tr>
              <a:tr h="370840">
                <a:tc>
                  <a:txBody>
                    <a:bodyPr/>
                    <a:lstStyle/>
                    <a:p>
                      <a:r>
                        <a:rPr lang="en-US" dirty="0">
                          <a:latin typeface="Candara" panose="020E0502030303020204" pitchFamily="34" charset="0"/>
                        </a:rPr>
                        <a:t>Beginning Cash Balance</a:t>
                      </a:r>
                    </a:p>
                  </a:txBody>
                  <a:tcPr/>
                </a:tc>
                <a:tc>
                  <a:txBody>
                    <a:bodyPr/>
                    <a:lstStyle/>
                    <a:p>
                      <a:pPr algn="l"/>
                      <a:endParaRPr lang="en-US" dirty="0">
                        <a:latin typeface="Candara" panose="020E0502030303020204" pitchFamily="34" charset="0"/>
                      </a:endParaRPr>
                    </a:p>
                  </a:txBody>
                  <a:tcPr/>
                </a:tc>
                <a:tc>
                  <a:txBody>
                    <a:bodyPr/>
                    <a:lstStyle/>
                    <a:p>
                      <a:pPr algn="r"/>
                      <a:r>
                        <a:rPr lang="en-US" dirty="0">
                          <a:latin typeface="Candara" panose="020E0502030303020204" pitchFamily="34" charset="0"/>
                        </a:rPr>
                        <a:t>$0</a:t>
                      </a:r>
                    </a:p>
                  </a:txBody>
                  <a:tcPr/>
                </a:tc>
                <a:tc>
                  <a:txBody>
                    <a:bodyPr/>
                    <a:lstStyle/>
                    <a:p>
                      <a:pPr algn="r"/>
                      <a:r>
                        <a:rPr lang="en-US" dirty="0">
                          <a:latin typeface="Candara" panose="020E0502030303020204" pitchFamily="34" charset="0"/>
                        </a:rPr>
                        <a:t>$5,100</a:t>
                      </a:r>
                    </a:p>
                  </a:txBody>
                  <a:tcPr/>
                </a:tc>
                <a:tc>
                  <a:txBody>
                    <a:bodyPr/>
                    <a:lstStyle/>
                    <a:p>
                      <a:pPr algn="r"/>
                      <a:r>
                        <a:rPr lang="en-US" dirty="0">
                          <a:latin typeface="Candara" panose="020E0502030303020204" pitchFamily="34" charset="0"/>
                        </a:rPr>
                        <a:t>$19,900</a:t>
                      </a:r>
                    </a:p>
                  </a:txBody>
                  <a:tcPr/>
                </a:tc>
                <a:tc>
                  <a:txBody>
                    <a:bodyPr/>
                    <a:lstStyle/>
                    <a:p>
                      <a:pPr algn="r"/>
                      <a:r>
                        <a:rPr lang="en-US" dirty="0">
                          <a:latin typeface="Candara" panose="020E0502030303020204" pitchFamily="34" charset="0"/>
                        </a:rPr>
                        <a:t>$67,600</a:t>
                      </a:r>
                    </a:p>
                  </a:txBody>
                  <a:tcPr/>
                </a:tc>
                <a:extLst>
                  <a:ext uri="{0D108BD9-81ED-4DB2-BD59-A6C34878D82A}">
                    <a16:rowId xmlns:a16="http://schemas.microsoft.com/office/drawing/2014/main" val="3400778994"/>
                  </a:ext>
                </a:extLst>
              </a:tr>
              <a:tr h="370840">
                <a:tc>
                  <a:txBody>
                    <a:bodyPr/>
                    <a:lstStyle/>
                    <a:p>
                      <a:r>
                        <a:rPr lang="en-US" dirty="0">
                          <a:latin typeface="Candara" panose="020E0502030303020204" pitchFamily="34" charset="0"/>
                        </a:rPr>
                        <a:t>State</a:t>
                      </a:r>
                    </a:p>
                  </a:txBody>
                  <a:tcPr/>
                </a:tc>
                <a:tc>
                  <a:txBody>
                    <a:bodyPr/>
                    <a:lstStyle/>
                    <a:p>
                      <a:pPr algn="l"/>
                      <a:r>
                        <a:rPr lang="en-US" dirty="0">
                          <a:latin typeface="Candara" panose="020E0502030303020204" pitchFamily="34" charset="0"/>
                        </a:rPr>
                        <a:t>50% after 1 month</a:t>
                      </a:r>
                    </a:p>
                    <a:p>
                      <a:pPr algn="l"/>
                      <a:r>
                        <a:rPr lang="en-US" dirty="0">
                          <a:latin typeface="Candara" panose="020E0502030303020204" pitchFamily="34" charset="0"/>
                        </a:rPr>
                        <a:t>50% after 2 months</a:t>
                      </a:r>
                    </a:p>
                  </a:txBody>
                  <a:tcPr/>
                </a:tc>
                <a:tc>
                  <a:txBody>
                    <a:bodyPr/>
                    <a:lstStyle/>
                    <a:p>
                      <a:pPr algn="r"/>
                      <a:endParaRPr lang="en-US" dirty="0">
                        <a:latin typeface="Candara" panose="020E0502030303020204" pitchFamily="34" charset="0"/>
                      </a:endParaRPr>
                    </a:p>
                  </a:txBody>
                  <a:tcPr/>
                </a:tc>
                <a:tc>
                  <a:txBody>
                    <a:bodyPr/>
                    <a:lstStyle/>
                    <a:p>
                      <a:pPr algn="r"/>
                      <a:r>
                        <a:rPr lang="en-US" dirty="0">
                          <a:latin typeface="Candara" panose="020E0502030303020204" pitchFamily="34" charset="0"/>
                        </a:rPr>
                        <a:t>$10,000</a:t>
                      </a:r>
                    </a:p>
                  </a:txBody>
                  <a:tcPr/>
                </a:tc>
                <a:tc>
                  <a:txBody>
                    <a:bodyPr/>
                    <a:lstStyle/>
                    <a:p>
                      <a:pPr algn="r"/>
                      <a:r>
                        <a:rPr lang="en-US" dirty="0">
                          <a:latin typeface="Candara" panose="020E0502030303020204" pitchFamily="34" charset="0"/>
                        </a:rPr>
                        <a:t>$10,000+$7,500</a:t>
                      </a:r>
                    </a:p>
                  </a:txBody>
                  <a:tcPr/>
                </a:tc>
                <a:tc>
                  <a:txBody>
                    <a:bodyPr/>
                    <a:lstStyle/>
                    <a:p>
                      <a:pPr algn="r"/>
                      <a:r>
                        <a:rPr lang="en-US" dirty="0">
                          <a:latin typeface="Candara" panose="020E0502030303020204" pitchFamily="34" charset="0"/>
                        </a:rPr>
                        <a:t>$7,500 + $5,000</a:t>
                      </a:r>
                    </a:p>
                  </a:txBody>
                  <a:tcPr/>
                </a:tc>
                <a:extLst>
                  <a:ext uri="{0D108BD9-81ED-4DB2-BD59-A6C34878D82A}">
                    <a16:rowId xmlns:a16="http://schemas.microsoft.com/office/drawing/2014/main" val="3399670761"/>
                  </a:ext>
                </a:extLst>
              </a:tr>
              <a:tr h="370840">
                <a:tc>
                  <a:txBody>
                    <a:bodyPr/>
                    <a:lstStyle/>
                    <a:p>
                      <a:r>
                        <a:rPr lang="en-US" dirty="0">
                          <a:latin typeface="Candara" panose="020E0502030303020204" pitchFamily="34" charset="0"/>
                        </a:rPr>
                        <a:t>County</a:t>
                      </a:r>
                    </a:p>
                  </a:txBody>
                  <a:tcPr/>
                </a:tc>
                <a:tc>
                  <a:txBody>
                    <a:bodyPr/>
                    <a:lstStyle/>
                    <a:p>
                      <a:pPr algn="l"/>
                      <a:r>
                        <a:rPr lang="en-US" dirty="0">
                          <a:latin typeface="Candara" panose="020E0502030303020204" pitchFamily="34" charset="0"/>
                        </a:rPr>
                        <a:t>100% after 2 months</a:t>
                      </a:r>
                    </a:p>
                  </a:txBody>
                  <a:tcPr/>
                </a:tc>
                <a:tc>
                  <a:txBody>
                    <a:bodyPr/>
                    <a:lstStyle/>
                    <a:p>
                      <a:pPr algn="r"/>
                      <a:endParaRPr lang="en-US" dirty="0">
                        <a:latin typeface="Candara" panose="020E0502030303020204" pitchFamily="34" charset="0"/>
                      </a:endParaRPr>
                    </a:p>
                  </a:txBody>
                  <a:tcPr/>
                </a:tc>
                <a:tc>
                  <a:txBody>
                    <a:bodyPr/>
                    <a:lstStyle/>
                    <a:p>
                      <a:pPr algn="r"/>
                      <a:endParaRPr lang="en-US" dirty="0">
                        <a:latin typeface="Candara" panose="020E0502030303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$25,000</a:t>
                      </a:r>
                    </a:p>
                  </a:txBody>
                  <a:tcPr/>
                </a:tc>
                <a:tc>
                  <a:txBody>
                    <a:bodyPr/>
                    <a:lstStyle/>
                    <a:p>
                      <a:pPr algn="r"/>
                      <a:r>
                        <a:rPr lang="en-US" dirty="0">
                          <a:latin typeface="Candara" panose="020E0502030303020204" pitchFamily="34" charset="0"/>
                        </a:rPr>
                        <a:t>$30,000</a:t>
                      </a:r>
                    </a:p>
                  </a:txBody>
                  <a:tcPr/>
                </a:tc>
                <a:extLst>
                  <a:ext uri="{0D108BD9-81ED-4DB2-BD59-A6C34878D82A}">
                    <a16:rowId xmlns:a16="http://schemas.microsoft.com/office/drawing/2014/main" val="2824362627"/>
                  </a:ext>
                </a:extLst>
              </a:tr>
              <a:tr h="370840">
                <a:tc>
                  <a:txBody>
                    <a:bodyPr/>
                    <a:lstStyle/>
                    <a:p>
                      <a:r>
                        <a:rPr lang="en-US" dirty="0">
                          <a:latin typeface="Candara" panose="020E0502030303020204" pitchFamily="34" charset="0"/>
                        </a:rPr>
                        <a:t>Parents</a:t>
                      </a:r>
                    </a:p>
                  </a:txBody>
                  <a:tcPr/>
                </a:tc>
                <a:tc>
                  <a:txBody>
                    <a:bodyPr/>
                    <a:lstStyle/>
                    <a:p>
                      <a:pPr algn="l"/>
                      <a:r>
                        <a:rPr lang="en-US" dirty="0">
                          <a:latin typeface="Candara" panose="020E0502030303020204" pitchFamily="34" charset="0"/>
                        </a:rPr>
                        <a:t>1</a:t>
                      </a:r>
                      <a:r>
                        <a:rPr lang="en-US" baseline="30000" dirty="0">
                          <a:latin typeface="Candara" panose="020E0502030303020204" pitchFamily="34" charset="0"/>
                        </a:rPr>
                        <a:t>st</a:t>
                      </a:r>
                      <a:r>
                        <a:rPr lang="en-US" dirty="0">
                          <a:latin typeface="Candara" panose="020E0502030303020204" pitchFamily="34" charset="0"/>
                        </a:rPr>
                        <a:t> day of the month</a:t>
                      </a:r>
                    </a:p>
                  </a:txBody>
                  <a:tcPr/>
                </a:tc>
                <a:tc>
                  <a:txBody>
                    <a:bodyPr/>
                    <a:lstStyle/>
                    <a:p>
                      <a:pPr algn="r"/>
                      <a:r>
                        <a:rPr lang="en-US" dirty="0">
                          <a:latin typeface="Candara" panose="020E0502030303020204" pitchFamily="34" charset="0"/>
                        </a:rPr>
                        <a:t>$5,100</a:t>
                      </a:r>
                    </a:p>
                  </a:txBody>
                  <a:tcPr/>
                </a:tc>
                <a:tc>
                  <a:txBody>
                    <a:bodyPr/>
                    <a:lstStyle/>
                    <a:p>
                      <a:pPr algn="r"/>
                      <a:r>
                        <a:rPr lang="en-US" dirty="0">
                          <a:latin typeface="Candara" panose="020E0502030303020204" pitchFamily="34" charset="0"/>
                        </a:rPr>
                        <a:t>$4,800</a:t>
                      </a:r>
                    </a:p>
                  </a:txBody>
                  <a:tcPr/>
                </a:tc>
                <a:tc>
                  <a:txBody>
                    <a:bodyPr/>
                    <a:lstStyle/>
                    <a:p>
                      <a:pPr algn="r"/>
                      <a:r>
                        <a:rPr lang="en-US" dirty="0">
                          <a:latin typeface="Candara" panose="020E0502030303020204" pitchFamily="34" charset="0"/>
                        </a:rPr>
                        <a:t>$5,200</a:t>
                      </a:r>
                    </a:p>
                  </a:txBody>
                  <a:tcPr/>
                </a:tc>
                <a:tc>
                  <a:txBody>
                    <a:bodyPr/>
                    <a:lstStyle/>
                    <a:p>
                      <a:pPr algn="r"/>
                      <a:r>
                        <a:rPr lang="en-US" dirty="0">
                          <a:latin typeface="Candara" panose="020E0502030303020204" pitchFamily="34" charset="0"/>
                        </a:rPr>
                        <a:t>$5,000</a:t>
                      </a:r>
                    </a:p>
                  </a:txBody>
                  <a:tcPr/>
                </a:tc>
                <a:extLst>
                  <a:ext uri="{0D108BD9-81ED-4DB2-BD59-A6C34878D82A}">
                    <a16:rowId xmlns:a16="http://schemas.microsoft.com/office/drawing/2014/main" val="2692743081"/>
                  </a:ext>
                </a:extLst>
              </a:tr>
              <a:tr h="370840">
                <a:tc>
                  <a:txBody>
                    <a:bodyPr/>
                    <a:lstStyle/>
                    <a:p>
                      <a:r>
                        <a:rPr lang="en-US" b="1" dirty="0">
                          <a:latin typeface="Candara" panose="020E0502030303020204" pitchFamily="34" charset="0"/>
                        </a:rPr>
                        <a:t>Total</a:t>
                      </a:r>
                    </a:p>
                  </a:txBody>
                  <a:tcPr/>
                </a:tc>
                <a:tc>
                  <a:txBody>
                    <a:bodyPr/>
                    <a:lstStyle/>
                    <a:p>
                      <a:endParaRPr lang="en-US" b="1" dirty="0">
                        <a:latin typeface="Candara" panose="020E0502030303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atin typeface="Candara" panose="020E0502030303020204" pitchFamily="34" charset="0"/>
                        </a:rPr>
                        <a:t>$5,100</a:t>
                      </a:r>
                    </a:p>
                  </a:txBody>
                  <a:tcPr/>
                </a:tc>
                <a:tc>
                  <a:txBody>
                    <a:bodyPr/>
                    <a:lstStyle/>
                    <a:p>
                      <a:pPr algn="r"/>
                      <a:r>
                        <a:rPr lang="en-US" b="1" dirty="0">
                          <a:latin typeface="Candara" panose="020E0502030303020204" pitchFamily="34" charset="0"/>
                        </a:rPr>
                        <a:t>$19,900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latin typeface="Candara" panose="020E0502030303020204" pitchFamily="34" charset="0"/>
                        </a:rPr>
                        <a:t>$67,600</a:t>
                      </a:r>
                    </a:p>
                  </a:txBody>
                  <a:tcPr/>
                </a:tc>
                <a:tc>
                  <a:txBody>
                    <a:bodyPr/>
                    <a:lstStyle/>
                    <a:p>
                      <a:pPr algn="r"/>
                      <a:r>
                        <a:rPr lang="en-US" b="1" dirty="0">
                          <a:latin typeface="Candara" panose="020E0502030303020204" pitchFamily="34" charset="0"/>
                        </a:rPr>
                        <a:t>$115,100</a:t>
                      </a:r>
                    </a:p>
                  </a:txBody>
                  <a:tcPr/>
                </a:tc>
                <a:extLst>
                  <a:ext uri="{0D108BD9-81ED-4DB2-BD59-A6C34878D82A}">
                    <a16:rowId xmlns:a16="http://schemas.microsoft.com/office/drawing/2014/main" val="3772189714"/>
                  </a:ext>
                </a:extLst>
              </a:tr>
            </a:tbl>
          </a:graphicData>
        </a:graphic>
      </p:graphicFrame>
      <p:sp>
        <p:nvSpPr>
          <p:cNvPr id="6" name="Slide Number Placeholder 5">
            <a:extLst>
              <a:ext uri="{FF2B5EF4-FFF2-40B4-BE49-F238E27FC236}">
                <a16:creationId xmlns:a16="http://schemas.microsoft.com/office/drawing/2014/main" id="{E703139D-E20B-F743-8510-65DDFA46C7EB}"/>
              </a:ext>
            </a:extLst>
          </p:cNvPr>
          <p:cNvSpPr>
            <a:spLocks noGrp="1"/>
          </p:cNvSpPr>
          <p:nvPr>
            <p:ph type="sldNum" sz="quarter" idx="12"/>
          </p:nvPr>
        </p:nvSpPr>
        <p:spPr>
          <a:xfrm>
            <a:off x="9311936" y="6492875"/>
            <a:ext cx="2743200" cy="365125"/>
          </a:xfrm>
        </p:spPr>
        <p:txBody>
          <a:bodyPr/>
          <a:lstStyle/>
          <a:p>
            <a:fld id="{53016C18-756E-4A47-8C9E-151739D034AC}" type="slidenum">
              <a:rPr lang="en-US" smtClean="0"/>
              <a:t>23</a:t>
            </a:fld>
            <a:endParaRPr lang="en-US" dirty="0"/>
          </a:p>
        </p:txBody>
      </p:sp>
    </p:spTree>
    <p:extLst>
      <p:ext uri="{BB962C8B-B14F-4D97-AF65-F5344CB8AC3E}">
        <p14:creationId xmlns:p14="http://schemas.microsoft.com/office/powerpoint/2010/main" val="242788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B18AC9-C072-D249-A650-2205F03CAEC4}"/>
              </a:ext>
            </a:extLst>
          </p:cNvPr>
          <p:cNvSpPr/>
          <p:nvPr/>
        </p:nvSpPr>
        <p:spPr>
          <a:xfrm>
            <a:off x="0" y="0"/>
            <a:ext cx="12192000" cy="1135626"/>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C1679-0E03-8646-A224-8C2D451F97BB}"/>
              </a:ext>
            </a:extLst>
          </p:cNvPr>
          <p:cNvSpPr>
            <a:spLocks noGrp="1"/>
          </p:cNvSpPr>
          <p:nvPr>
            <p:ph type="title"/>
          </p:nvPr>
        </p:nvSpPr>
        <p:spPr>
          <a:xfrm>
            <a:off x="838200" y="18255"/>
            <a:ext cx="10515600" cy="1325563"/>
          </a:xfrm>
        </p:spPr>
        <p:txBody>
          <a:bodyPr>
            <a:normAutofit/>
          </a:bodyPr>
          <a:lstStyle/>
          <a:p>
            <a:r>
              <a:rPr lang="en-US" sz="4200" b="1" dirty="0">
                <a:solidFill>
                  <a:schemeClr val="bg1"/>
                </a:solidFill>
                <a:latin typeface="Georgia Pro Cond Black" panose="02040A06050405020203" pitchFamily="18" charset="0"/>
              </a:rPr>
              <a:t>Capital Budget</a:t>
            </a:r>
          </a:p>
        </p:txBody>
      </p:sp>
      <p:sp>
        <p:nvSpPr>
          <p:cNvPr id="3" name="Content Placeholder 2">
            <a:extLst>
              <a:ext uri="{FF2B5EF4-FFF2-40B4-BE49-F238E27FC236}">
                <a16:creationId xmlns:a16="http://schemas.microsoft.com/office/drawing/2014/main" id="{964076D7-C6C7-ED4B-9C35-0DDAA678F8DE}"/>
              </a:ext>
            </a:extLst>
          </p:cNvPr>
          <p:cNvSpPr>
            <a:spLocks noGrp="1"/>
          </p:cNvSpPr>
          <p:nvPr>
            <p:ph idx="1"/>
          </p:nvPr>
        </p:nvSpPr>
        <p:spPr/>
        <p:txBody>
          <a:bodyPr>
            <a:normAutofit lnSpcReduction="10000"/>
          </a:bodyPr>
          <a:lstStyle/>
          <a:p>
            <a:pPr>
              <a:spcBef>
                <a:spcPts val="600"/>
              </a:spcBef>
              <a:spcAft>
                <a:spcPts val="600"/>
              </a:spcAft>
              <a:defRPr/>
            </a:pPr>
            <a:r>
              <a:rPr lang="en-US" altLang="en-US" dirty="0">
                <a:latin typeface="Candara" panose="020E0502030303020204" pitchFamily="34" charset="0"/>
              </a:rPr>
              <a:t>To plan for the acquisition of high-value, long-term (&gt; 1 year) assets.</a:t>
            </a:r>
          </a:p>
          <a:p>
            <a:pPr marL="0" indent="0">
              <a:spcBef>
                <a:spcPts val="600"/>
              </a:spcBef>
              <a:spcAft>
                <a:spcPts val="600"/>
              </a:spcAft>
              <a:buNone/>
              <a:defRPr/>
            </a:pPr>
            <a:endParaRPr lang="en-US" altLang="en-US" dirty="0">
              <a:latin typeface="Candara" panose="020E0502030303020204" pitchFamily="34" charset="0"/>
            </a:endParaRPr>
          </a:p>
          <a:p>
            <a:pPr>
              <a:spcBef>
                <a:spcPts val="600"/>
              </a:spcBef>
              <a:spcAft>
                <a:spcPts val="600"/>
              </a:spcAft>
              <a:defRPr/>
            </a:pPr>
            <a:r>
              <a:rPr lang="en-US" altLang="en-US" dirty="0">
                <a:latin typeface="Candara" panose="020E0502030303020204" pitchFamily="34" charset="0"/>
              </a:rPr>
              <a:t>Accrual Accounting and Capital Assets </a:t>
            </a:r>
            <a:r>
              <a:rPr lang="en-US" altLang="en-US" sz="2400" dirty="0">
                <a:latin typeface="Candara" panose="020E0502030303020204" pitchFamily="34" charset="0"/>
              </a:rPr>
              <a:t>		</a:t>
            </a:r>
          </a:p>
          <a:p>
            <a:pPr lvl="1">
              <a:spcBef>
                <a:spcPts val="600"/>
              </a:spcBef>
              <a:spcAft>
                <a:spcPts val="600"/>
              </a:spcAft>
              <a:defRPr/>
            </a:pPr>
            <a:r>
              <a:rPr lang="en-US" altLang="en-US" dirty="0">
                <a:latin typeface="Candara" panose="020E0502030303020204" pitchFamily="34" charset="0"/>
              </a:rPr>
              <a:t>Accrual expenses reflect the </a:t>
            </a:r>
            <a:r>
              <a:rPr lang="en-US" altLang="en-US" u="sng" dirty="0">
                <a:latin typeface="Candara" panose="020E0502030303020204" pitchFamily="34" charset="0"/>
              </a:rPr>
              <a:t>use</a:t>
            </a:r>
            <a:r>
              <a:rPr lang="en-US" altLang="en-US" dirty="0">
                <a:latin typeface="Candara" panose="020E0502030303020204" pitchFamily="34" charset="0"/>
              </a:rPr>
              <a:t> of a resource.</a:t>
            </a:r>
          </a:p>
          <a:p>
            <a:pPr lvl="1">
              <a:spcBef>
                <a:spcPts val="600"/>
              </a:spcBef>
              <a:spcAft>
                <a:spcPts val="600"/>
              </a:spcAft>
              <a:defRPr/>
            </a:pPr>
            <a:r>
              <a:rPr lang="en-US" altLang="en-US" dirty="0">
                <a:latin typeface="Candara" panose="020E0502030303020204" pitchFamily="34" charset="0"/>
              </a:rPr>
              <a:t>Since capital assets last for many years, it would be inappropriate to show their entire cost as part of the operating budget at the time they are acquired. </a:t>
            </a:r>
          </a:p>
          <a:p>
            <a:pPr lvl="1">
              <a:spcBef>
                <a:spcPts val="600"/>
              </a:spcBef>
              <a:spcAft>
                <a:spcPts val="600"/>
              </a:spcAft>
              <a:defRPr/>
            </a:pPr>
            <a:r>
              <a:rPr lang="en-US" altLang="en-US" dirty="0">
                <a:latin typeface="Candara" panose="020E0502030303020204" pitchFamily="34" charset="0"/>
              </a:rPr>
              <a:t>We show one year's share of the cost in the operating budget each year it is used, and show the full cost on the capital budget the year the capital asset is acquired</a:t>
            </a:r>
          </a:p>
          <a:p>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4ED6174-0F7E-6045-B7ED-022CDAF60346}"/>
              </a:ext>
            </a:extLst>
          </p:cNvPr>
          <p:cNvSpPr>
            <a:spLocks noGrp="1"/>
          </p:cNvSpPr>
          <p:nvPr>
            <p:ph type="sldNum" sz="quarter" idx="12"/>
          </p:nvPr>
        </p:nvSpPr>
        <p:spPr/>
        <p:txBody>
          <a:bodyPr/>
          <a:lstStyle/>
          <a:p>
            <a:fld id="{53016C18-756E-4A47-8C9E-151739D034AC}" type="slidenum">
              <a:rPr lang="en-US" smtClean="0"/>
              <a:t>24</a:t>
            </a:fld>
            <a:endParaRPr lang="en-US"/>
          </a:p>
        </p:txBody>
      </p:sp>
    </p:spTree>
    <p:extLst>
      <p:ext uri="{BB962C8B-B14F-4D97-AF65-F5344CB8AC3E}">
        <p14:creationId xmlns:p14="http://schemas.microsoft.com/office/powerpoint/2010/main" val="331972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54768"/>
            <a:ext cx="10515600" cy="1325563"/>
          </a:xfrm>
        </p:spPr>
        <p:txBody>
          <a:bodyPr>
            <a:normAutofit/>
          </a:bodyPr>
          <a:lstStyle/>
          <a:p>
            <a:r>
              <a:rPr lang="en-US" sz="4200" b="1" dirty="0">
                <a:solidFill>
                  <a:schemeClr val="bg1"/>
                </a:solidFill>
                <a:latin typeface="Georgia Pro Cond Black" panose="02040A06050405020203" pitchFamily="18" charset="0"/>
              </a:rPr>
              <a:t>Budget Process</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a:xfrm>
            <a:off x="804874" y="1517613"/>
            <a:ext cx="10515600" cy="4351338"/>
          </a:xfrm>
        </p:spPr>
        <p:txBody>
          <a:bodyPr>
            <a:normAutofit/>
          </a:bodyPr>
          <a:lstStyle/>
          <a:p>
            <a:pPr>
              <a:lnSpc>
                <a:spcPct val="100000"/>
              </a:lnSpc>
            </a:pPr>
            <a:r>
              <a:rPr lang="en-US" dirty="0">
                <a:latin typeface="Candara" panose="020E0502030303020204" pitchFamily="34" charset="0"/>
              </a:rPr>
              <a:t>Budgeting is a process of planning and control.</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Budget Cycle:</a:t>
            </a:r>
          </a:p>
          <a:p>
            <a:pPr marL="457200" lvl="1" indent="0">
              <a:lnSpc>
                <a:spcPct val="200000"/>
              </a:lnSpc>
              <a:buNone/>
            </a:pPr>
            <a:endParaRPr lang="en-US" dirty="0">
              <a:latin typeface="Candara" panose="020E0502030303020204" pitchFamily="34" charset="0"/>
            </a:endParaRPr>
          </a:p>
          <a:p>
            <a:pPr lvl="1">
              <a:lnSpc>
                <a:spcPct val="200000"/>
              </a:lnSpc>
            </a:pP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25</a:t>
            </a:fld>
            <a:endParaRPr lang="en-US"/>
          </a:p>
        </p:txBody>
      </p:sp>
      <p:pic>
        <p:nvPicPr>
          <p:cNvPr id="6" name="Picture 5">
            <a:extLst>
              <a:ext uri="{FF2B5EF4-FFF2-40B4-BE49-F238E27FC236}">
                <a16:creationId xmlns:a16="http://schemas.microsoft.com/office/drawing/2014/main" id="{111473CA-D68F-1C07-E044-B8793150BE9A}"/>
              </a:ext>
            </a:extLst>
          </p:cNvPr>
          <p:cNvPicPr>
            <a:picLocks noChangeAspect="1"/>
          </p:cNvPicPr>
          <p:nvPr/>
        </p:nvPicPr>
        <p:blipFill>
          <a:blip r:embed="rId3"/>
          <a:stretch>
            <a:fillRect/>
          </a:stretch>
        </p:blipFill>
        <p:spPr>
          <a:xfrm>
            <a:off x="3630542" y="2451893"/>
            <a:ext cx="6500337" cy="4351339"/>
          </a:xfrm>
          <a:prstGeom prst="rect">
            <a:avLst/>
          </a:prstGeom>
        </p:spPr>
      </p:pic>
    </p:spTree>
    <p:extLst>
      <p:ext uri="{BB962C8B-B14F-4D97-AF65-F5344CB8AC3E}">
        <p14:creationId xmlns:p14="http://schemas.microsoft.com/office/powerpoint/2010/main" val="329830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Learning Objective</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7235" y="1793270"/>
            <a:ext cx="10926140" cy="4466899"/>
          </a:xfrm>
        </p:spPr>
        <p:txBody>
          <a:bodyPr>
            <a:normAutofit/>
          </a:bodyPr>
          <a:lstStyle/>
          <a:p>
            <a:pPr>
              <a:lnSpc>
                <a:spcPct val="100000"/>
              </a:lnSpc>
            </a:pPr>
            <a:r>
              <a:rPr lang="en-US" sz="2800" dirty="0">
                <a:latin typeface="Candara" panose="020E0502030303020204" pitchFamily="34" charset="0"/>
              </a:rPr>
              <a:t>Missions and Strategic Plan for Public Service Organizations</a:t>
            </a:r>
            <a:endParaRPr lang="en-US" dirty="0">
              <a:latin typeface="Candara" panose="020E0502030303020204" pitchFamily="34" charset="0"/>
            </a:endParaRPr>
          </a:p>
          <a:p>
            <a:pPr marL="457200" lvl="1" indent="0">
              <a:lnSpc>
                <a:spcPct val="100000"/>
              </a:lnSpc>
              <a:buNone/>
            </a:pPr>
            <a:endParaRPr lang="en-US" sz="2800" dirty="0">
              <a:latin typeface="Candara" panose="020E0502030303020204" pitchFamily="34" charset="0"/>
            </a:endParaRPr>
          </a:p>
          <a:p>
            <a:pPr>
              <a:lnSpc>
                <a:spcPct val="100000"/>
              </a:lnSpc>
            </a:pPr>
            <a:r>
              <a:rPr lang="en-US" dirty="0">
                <a:latin typeface="Candara" panose="020E0502030303020204" pitchFamily="34" charset="0"/>
              </a:rPr>
              <a:t>Budget</a:t>
            </a:r>
          </a:p>
          <a:p>
            <a:pPr lvl="1">
              <a:lnSpc>
                <a:spcPct val="150000"/>
              </a:lnSpc>
            </a:pPr>
            <a:r>
              <a:rPr lang="en-US" dirty="0">
                <a:latin typeface="Candara" panose="020E0502030303020204" pitchFamily="34" charset="0"/>
              </a:rPr>
              <a:t>Definition</a:t>
            </a:r>
          </a:p>
          <a:p>
            <a:pPr lvl="1">
              <a:lnSpc>
                <a:spcPct val="150000"/>
              </a:lnSpc>
            </a:pPr>
            <a:r>
              <a:rPr lang="en-US" dirty="0">
                <a:latin typeface="Candara" panose="020E0502030303020204" pitchFamily="34" charset="0"/>
              </a:rPr>
              <a:t>Types</a:t>
            </a:r>
          </a:p>
          <a:p>
            <a:pPr lvl="1">
              <a:lnSpc>
                <a:spcPct val="150000"/>
              </a:lnSpc>
            </a:pPr>
            <a:r>
              <a:rPr lang="en-US" dirty="0">
                <a:latin typeface="Candara" panose="020E0502030303020204" pitchFamily="34" charset="0"/>
              </a:rPr>
              <a:t>Process</a:t>
            </a:r>
          </a:p>
          <a:p>
            <a:pPr marL="0" indent="0">
              <a:lnSpc>
                <a:spcPct val="100000"/>
              </a:lnSpc>
              <a:buNone/>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3</a:t>
            </a:fld>
            <a:endParaRPr lang="en-US"/>
          </a:p>
        </p:txBody>
      </p:sp>
    </p:spTree>
    <p:extLst>
      <p:ext uri="{BB962C8B-B14F-4D97-AF65-F5344CB8AC3E}">
        <p14:creationId xmlns:p14="http://schemas.microsoft.com/office/powerpoint/2010/main" val="322816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54768"/>
            <a:ext cx="11353800" cy="1380332"/>
          </a:xfrm>
        </p:spPr>
        <p:txBody>
          <a:bodyPr>
            <a:normAutofit/>
          </a:bodyPr>
          <a:lstStyle/>
          <a:p>
            <a:r>
              <a:rPr lang="en-US" sz="4200" b="1" dirty="0">
                <a:solidFill>
                  <a:schemeClr val="bg1"/>
                </a:solidFill>
                <a:latin typeface="Georgia Pro Cond Black" panose="02040A06050405020203" pitchFamily="18" charset="0"/>
              </a:rPr>
              <a:t>Mission for Public Service Organizations</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p:txBody>
          <a:bodyPr>
            <a:normAutofit fontScale="92500" lnSpcReduction="20000"/>
          </a:bodyPr>
          <a:lstStyle/>
          <a:p>
            <a:pPr>
              <a:lnSpc>
                <a:spcPct val="200000"/>
              </a:lnSpc>
            </a:pPr>
            <a:r>
              <a:rPr lang="en-US" dirty="0">
                <a:latin typeface="Candara" panose="020E0502030303020204" pitchFamily="34" charset="0"/>
              </a:rPr>
              <a:t>What</a:t>
            </a:r>
          </a:p>
          <a:p>
            <a:pPr>
              <a:lnSpc>
                <a:spcPct val="200000"/>
              </a:lnSpc>
            </a:pPr>
            <a:r>
              <a:rPr lang="en-US" dirty="0">
                <a:latin typeface="Candara" panose="020E0502030303020204" pitchFamily="34" charset="0"/>
              </a:rPr>
              <a:t>Who</a:t>
            </a:r>
          </a:p>
          <a:p>
            <a:pPr>
              <a:lnSpc>
                <a:spcPct val="200000"/>
              </a:lnSpc>
            </a:pPr>
            <a:r>
              <a:rPr lang="en-US" dirty="0">
                <a:latin typeface="Candara" panose="020E0502030303020204" pitchFamily="34" charset="0"/>
              </a:rPr>
              <a:t>Where</a:t>
            </a:r>
          </a:p>
          <a:p>
            <a:pPr>
              <a:lnSpc>
                <a:spcPct val="200000"/>
              </a:lnSpc>
            </a:pPr>
            <a:r>
              <a:rPr lang="en-US" dirty="0">
                <a:latin typeface="Candara" panose="020E0502030303020204" pitchFamily="34" charset="0"/>
              </a:rPr>
              <a:t>How</a:t>
            </a:r>
          </a:p>
          <a:p>
            <a:pPr>
              <a:lnSpc>
                <a:spcPct val="200000"/>
              </a:lnSpc>
            </a:pPr>
            <a:r>
              <a:rPr lang="en-US" dirty="0">
                <a:latin typeface="Candara" panose="020E0502030303020204" pitchFamily="34" charset="0"/>
              </a:rPr>
              <a:t>Why</a:t>
            </a:r>
          </a:p>
          <a:p>
            <a:pPr lvl="1">
              <a:lnSpc>
                <a:spcPct val="200000"/>
              </a:lnSpc>
            </a:pP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4</a:t>
            </a:fld>
            <a:endParaRPr lang="en-US"/>
          </a:p>
        </p:txBody>
      </p:sp>
    </p:spTree>
    <p:extLst>
      <p:ext uri="{BB962C8B-B14F-4D97-AF65-F5344CB8AC3E}">
        <p14:creationId xmlns:p14="http://schemas.microsoft.com/office/powerpoint/2010/main" val="42007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54768"/>
            <a:ext cx="11353800" cy="1380332"/>
          </a:xfrm>
        </p:spPr>
        <p:txBody>
          <a:bodyPr>
            <a:normAutofit/>
          </a:bodyPr>
          <a:lstStyle/>
          <a:p>
            <a:r>
              <a:rPr lang="en-US" sz="4200" b="1" dirty="0">
                <a:solidFill>
                  <a:schemeClr val="bg1"/>
                </a:solidFill>
                <a:latin typeface="Georgia Pro Cond Black" panose="02040A06050405020203" pitchFamily="18" charset="0"/>
              </a:rPr>
              <a:t>Mission Statement Exercise</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p:txBody>
          <a:bodyPr>
            <a:normAutofit/>
          </a:bodyPr>
          <a:lstStyle/>
          <a:p>
            <a:pPr>
              <a:lnSpc>
                <a:spcPct val="100000"/>
              </a:lnSpc>
            </a:pPr>
            <a:r>
              <a:rPr lang="en-US" dirty="0">
                <a:latin typeface="Candara" panose="020E0502030303020204" pitchFamily="34" charset="0"/>
              </a:rPr>
              <a:t>Write a one-sentence mission statement describing the five elements we talked about for a foundation which conducts research on rare cancer in the U.S.</a:t>
            </a: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5</a:t>
            </a:fld>
            <a:endParaRPr lang="en-US"/>
          </a:p>
        </p:txBody>
      </p:sp>
    </p:spTree>
    <p:extLst>
      <p:ext uri="{BB962C8B-B14F-4D97-AF65-F5344CB8AC3E}">
        <p14:creationId xmlns:p14="http://schemas.microsoft.com/office/powerpoint/2010/main" val="229160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54768"/>
            <a:ext cx="11353800" cy="1380332"/>
          </a:xfrm>
        </p:spPr>
        <p:txBody>
          <a:bodyPr>
            <a:normAutofit/>
          </a:bodyPr>
          <a:lstStyle/>
          <a:p>
            <a:r>
              <a:rPr lang="en-US" sz="4200" b="1" dirty="0">
                <a:solidFill>
                  <a:schemeClr val="bg1"/>
                </a:solidFill>
                <a:latin typeface="Georgia Pro Cond Black" panose="02040A06050405020203" pitchFamily="18" charset="0"/>
              </a:rPr>
              <a:t>Mission Statement Exercise</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p:txBody>
          <a:bodyPr>
            <a:normAutofit/>
          </a:bodyPr>
          <a:lstStyle/>
          <a:p>
            <a:pPr>
              <a:lnSpc>
                <a:spcPct val="100000"/>
              </a:lnSpc>
            </a:pPr>
            <a:r>
              <a:rPr lang="en-US" dirty="0">
                <a:latin typeface="Candara" panose="020E0502030303020204" pitchFamily="34" charset="0"/>
              </a:rPr>
              <a:t>Write a one-sentence mission statement describing the five elements we talked about for a foundation which conducts research on rare cancer in the U.S.</a:t>
            </a:r>
          </a:p>
          <a:p>
            <a:pPr>
              <a:lnSpc>
                <a:spcPct val="100000"/>
              </a:lnSpc>
            </a:pPr>
            <a:endParaRPr lang="en-US" dirty="0">
              <a:latin typeface="Candara" panose="020E0502030303020204" pitchFamily="34" charset="0"/>
            </a:endParaRPr>
          </a:p>
          <a:p>
            <a:pPr>
              <a:lnSpc>
                <a:spcPct val="100000"/>
              </a:lnSpc>
            </a:pPr>
            <a:r>
              <a:rPr lang="en-US" b="0" i="1" dirty="0">
                <a:solidFill>
                  <a:srgbClr val="203D4C"/>
                </a:solidFill>
                <a:effectLst/>
                <a:latin typeface="avenirnext"/>
              </a:rPr>
              <a:t>The Rare Cancer Research Foundation is dedicated to curing rare cancers through strategic investments and innovative collaborations that facilitate effective research and accelerate the deployment of promising therapies to help light up the hopes for the tens of thousands of patients and their families in the U.S.</a:t>
            </a:r>
          </a:p>
          <a:p>
            <a:pPr>
              <a:lnSpc>
                <a:spcPct val="100000"/>
              </a:lnSpc>
            </a:pP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6</a:t>
            </a:fld>
            <a:endParaRPr lang="en-US"/>
          </a:p>
        </p:txBody>
      </p:sp>
    </p:spTree>
    <p:extLst>
      <p:ext uri="{BB962C8B-B14F-4D97-AF65-F5344CB8AC3E}">
        <p14:creationId xmlns:p14="http://schemas.microsoft.com/office/powerpoint/2010/main" val="101280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54768"/>
            <a:ext cx="11353800" cy="1380332"/>
          </a:xfrm>
        </p:spPr>
        <p:txBody>
          <a:bodyPr>
            <a:normAutofit/>
          </a:bodyPr>
          <a:lstStyle/>
          <a:p>
            <a:r>
              <a:rPr lang="en-US" sz="4200" b="1" dirty="0">
                <a:solidFill>
                  <a:schemeClr val="bg1"/>
                </a:solidFill>
                <a:latin typeface="Georgia Pro Cond Black" panose="02040A06050405020203" pitchFamily="18" charset="0"/>
              </a:rPr>
              <a:t>Organizational Strategic Plan</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p:txBody>
          <a:bodyPr>
            <a:normAutofit/>
          </a:bodyPr>
          <a:lstStyle/>
          <a:p>
            <a:pPr>
              <a:lnSpc>
                <a:spcPct val="200000"/>
              </a:lnSpc>
            </a:pPr>
            <a:r>
              <a:rPr lang="en-US" dirty="0">
                <a:latin typeface="Candara" panose="020E0502030303020204" pitchFamily="34" charset="0"/>
              </a:rPr>
              <a:t>Goals and Broad Strategies:</a:t>
            </a:r>
          </a:p>
          <a:p>
            <a:pPr lvl="1">
              <a:lnSpc>
                <a:spcPct val="100000"/>
              </a:lnSpc>
            </a:pPr>
            <a:r>
              <a:rPr lang="en-US" dirty="0">
                <a:latin typeface="Candara" panose="020E0502030303020204" pitchFamily="34" charset="0"/>
              </a:rPr>
              <a:t>Direct goals</a:t>
            </a:r>
          </a:p>
          <a:p>
            <a:pPr lvl="1">
              <a:lnSpc>
                <a:spcPct val="100000"/>
              </a:lnSpc>
            </a:pPr>
            <a:r>
              <a:rPr lang="en-US" dirty="0">
                <a:latin typeface="Candara" panose="020E0502030303020204" pitchFamily="34" charset="0"/>
              </a:rPr>
              <a:t>Indirect goals</a:t>
            </a:r>
          </a:p>
          <a:p>
            <a:pPr lvl="1">
              <a:lnSpc>
                <a:spcPct val="100000"/>
              </a:lnSpc>
            </a:pPr>
            <a:r>
              <a:rPr lang="en-US" dirty="0">
                <a:latin typeface="Candara" panose="020E0502030303020204" pitchFamily="34" charset="0"/>
              </a:rPr>
              <a:t>Expansion goas</a:t>
            </a:r>
          </a:p>
          <a:p>
            <a:pPr>
              <a:lnSpc>
                <a:spcPct val="200000"/>
              </a:lnSpc>
            </a:pPr>
            <a:r>
              <a:rPr lang="en-US" dirty="0">
                <a:latin typeface="Candara" panose="020E0502030303020204" pitchFamily="34" charset="0"/>
              </a:rPr>
              <a:t>Long-range Plan (Operating Plan):</a:t>
            </a:r>
          </a:p>
          <a:p>
            <a:pPr lvl="1">
              <a:lnSpc>
                <a:spcPct val="110000"/>
              </a:lnSpc>
            </a:pPr>
            <a:r>
              <a:rPr lang="en-US" dirty="0">
                <a:latin typeface="Candara" panose="020E0502030303020204" pitchFamily="34" charset="0"/>
              </a:rPr>
              <a:t>Nonfinancial aspects</a:t>
            </a:r>
          </a:p>
          <a:p>
            <a:pPr lvl="1">
              <a:lnSpc>
                <a:spcPct val="110000"/>
              </a:lnSpc>
            </a:pPr>
            <a:r>
              <a:rPr lang="en-US" dirty="0">
                <a:latin typeface="Candara" panose="020E0502030303020204" pitchFamily="34" charset="0"/>
              </a:rPr>
              <a:t>Financial aspects</a:t>
            </a:r>
          </a:p>
          <a:p>
            <a:pPr marL="457200" lvl="1" indent="0">
              <a:lnSpc>
                <a:spcPct val="200000"/>
              </a:lnSpc>
              <a:buNone/>
            </a:pP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7</a:t>
            </a:fld>
            <a:endParaRPr lang="en-US"/>
          </a:p>
        </p:txBody>
      </p:sp>
    </p:spTree>
    <p:extLst>
      <p:ext uri="{BB962C8B-B14F-4D97-AF65-F5344CB8AC3E}">
        <p14:creationId xmlns:p14="http://schemas.microsoft.com/office/powerpoint/2010/main" val="19238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54768"/>
            <a:ext cx="10515600" cy="1325563"/>
          </a:xfrm>
        </p:spPr>
        <p:txBody>
          <a:bodyPr>
            <a:normAutofit/>
          </a:bodyPr>
          <a:lstStyle/>
          <a:p>
            <a:r>
              <a:rPr lang="en-US" sz="4200" b="1" dirty="0">
                <a:solidFill>
                  <a:schemeClr val="bg1"/>
                </a:solidFill>
                <a:latin typeface="Georgia Pro Cond Black" panose="02040A06050405020203" pitchFamily="18" charset="0"/>
              </a:rPr>
              <a:t>Budgets</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p:txBody>
          <a:bodyPr>
            <a:normAutofit fontScale="92500" lnSpcReduction="10000"/>
          </a:bodyPr>
          <a:lstStyle/>
          <a:p>
            <a:pPr>
              <a:lnSpc>
                <a:spcPct val="100000"/>
              </a:lnSpc>
            </a:pPr>
            <a:r>
              <a:rPr lang="en-US" dirty="0">
                <a:latin typeface="Candara" panose="020E0502030303020204" pitchFamily="34" charset="0"/>
              </a:rPr>
              <a:t>What can be done vs. what can’t be done to accomplish the organization’s objectives.</a:t>
            </a:r>
          </a:p>
          <a:p>
            <a:pPr>
              <a:lnSpc>
                <a:spcPct val="200000"/>
              </a:lnSpc>
            </a:pPr>
            <a:r>
              <a:rPr lang="en-US" dirty="0">
                <a:latin typeface="Candara" panose="020E0502030303020204" pitchFamily="34" charset="0"/>
              </a:rPr>
              <a:t>Gap in providing services and receiving payments</a:t>
            </a:r>
          </a:p>
          <a:p>
            <a:pPr lvl="1">
              <a:lnSpc>
                <a:spcPct val="110000"/>
              </a:lnSpc>
            </a:pPr>
            <a:r>
              <a:rPr lang="en-US" dirty="0">
                <a:latin typeface="Candara" panose="020E0502030303020204" pitchFamily="34" charset="0"/>
              </a:rPr>
              <a:t>Surplus</a:t>
            </a:r>
          </a:p>
          <a:p>
            <a:pPr lvl="1">
              <a:lnSpc>
                <a:spcPct val="110000"/>
              </a:lnSpc>
            </a:pPr>
            <a:r>
              <a:rPr lang="en-US" dirty="0">
                <a:latin typeface="Candara" panose="020E0502030303020204" pitchFamily="34" charset="0"/>
              </a:rPr>
              <a:t>Deficit</a:t>
            </a:r>
          </a:p>
          <a:p>
            <a:pPr>
              <a:lnSpc>
                <a:spcPct val="200000"/>
              </a:lnSpc>
            </a:pPr>
            <a:r>
              <a:rPr lang="en-US" dirty="0">
                <a:latin typeface="Candara" panose="020E0502030303020204" pitchFamily="34" charset="0"/>
              </a:rPr>
              <a:t>Predictions and decisions</a:t>
            </a:r>
          </a:p>
          <a:p>
            <a:pPr>
              <a:lnSpc>
                <a:spcPct val="200000"/>
              </a:lnSpc>
            </a:pPr>
            <a:r>
              <a:rPr lang="en-US" dirty="0">
                <a:latin typeface="Candara" panose="020E0502030303020204" pitchFamily="34" charset="0"/>
              </a:rPr>
              <a:t>Balancing Budgets results in limiting services provided</a:t>
            </a:r>
          </a:p>
          <a:p>
            <a:pPr marL="457200" lvl="1" indent="0">
              <a:lnSpc>
                <a:spcPct val="200000"/>
              </a:lnSpc>
              <a:buNone/>
            </a:pPr>
            <a:endParaRPr lang="en-US" dirty="0">
              <a:latin typeface="Candara" panose="020E0502030303020204" pitchFamily="34" charset="0"/>
            </a:endParaRPr>
          </a:p>
          <a:p>
            <a:pPr lvl="1">
              <a:lnSpc>
                <a:spcPct val="200000"/>
              </a:lnSpc>
            </a:pP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8</a:t>
            </a:fld>
            <a:endParaRPr lang="en-US"/>
          </a:p>
        </p:txBody>
      </p:sp>
    </p:spTree>
    <p:extLst>
      <p:ext uri="{BB962C8B-B14F-4D97-AF65-F5344CB8AC3E}">
        <p14:creationId xmlns:p14="http://schemas.microsoft.com/office/powerpoint/2010/main" val="248192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BC75F5-4B4A-1041-AA53-D65477688F22}"/>
              </a:ext>
            </a:extLst>
          </p:cNvPr>
          <p:cNvSpPr/>
          <p:nvPr/>
        </p:nvSpPr>
        <p:spPr>
          <a:xfrm>
            <a:off x="0" y="0"/>
            <a:ext cx="12192000" cy="1435100"/>
          </a:xfrm>
          <a:prstGeom prst="rect">
            <a:avLst/>
          </a:prstGeom>
          <a:solidFill>
            <a:srgbClr val="9D0003"/>
          </a:solidFill>
          <a:ln>
            <a:solidFill>
              <a:srgbClr val="9D00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7CEDF-6202-F445-92E5-931DCDEAF606}"/>
              </a:ext>
            </a:extLst>
          </p:cNvPr>
          <p:cNvSpPr>
            <a:spLocks noGrp="1"/>
          </p:cNvSpPr>
          <p:nvPr>
            <p:ph type="title"/>
          </p:nvPr>
        </p:nvSpPr>
        <p:spPr>
          <a:xfrm>
            <a:off x="838200" y="218481"/>
            <a:ext cx="10515600" cy="1325563"/>
          </a:xfrm>
        </p:spPr>
        <p:txBody>
          <a:bodyPr>
            <a:normAutofit/>
          </a:bodyPr>
          <a:lstStyle/>
          <a:p>
            <a:r>
              <a:rPr lang="en-US" sz="4200" b="1" dirty="0">
                <a:solidFill>
                  <a:schemeClr val="bg1"/>
                </a:solidFill>
                <a:latin typeface="Georgia Pro Cond Black" panose="02040A06050405020203" pitchFamily="18" charset="0"/>
              </a:rPr>
              <a:t>Budgets</a:t>
            </a:r>
          </a:p>
        </p:txBody>
      </p:sp>
      <p:sp>
        <p:nvSpPr>
          <p:cNvPr id="3" name="Content Placeholder 2">
            <a:extLst>
              <a:ext uri="{FF2B5EF4-FFF2-40B4-BE49-F238E27FC236}">
                <a16:creationId xmlns:a16="http://schemas.microsoft.com/office/drawing/2014/main" id="{918BCEC2-2D24-A748-960F-1C53713D55D2}"/>
              </a:ext>
            </a:extLst>
          </p:cNvPr>
          <p:cNvSpPr>
            <a:spLocks noGrp="1"/>
          </p:cNvSpPr>
          <p:nvPr>
            <p:ph idx="1"/>
          </p:nvPr>
        </p:nvSpPr>
        <p:spPr/>
        <p:txBody>
          <a:bodyPr>
            <a:normAutofit/>
          </a:bodyPr>
          <a:lstStyle/>
          <a:p>
            <a:pPr>
              <a:lnSpc>
                <a:spcPct val="200000"/>
              </a:lnSpc>
            </a:pPr>
            <a:r>
              <a:rPr lang="en-US" dirty="0">
                <a:latin typeface="Candara" panose="020E0502030303020204" pitchFamily="34" charset="0"/>
              </a:rPr>
              <a:t>Master Budget</a:t>
            </a:r>
          </a:p>
          <a:p>
            <a:pPr lvl="1">
              <a:lnSpc>
                <a:spcPct val="170000"/>
              </a:lnSpc>
            </a:pPr>
            <a:r>
              <a:rPr lang="en-US" dirty="0">
                <a:latin typeface="Candara" panose="020E0502030303020204" pitchFamily="34" charset="0"/>
              </a:rPr>
              <a:t>Operating budget</a:t>
            </a:r>
          </a:p>
          <a:p>
            <a:pPr lvl="1">
              <a:lnSpc>
                <a:spcPct val="170000"/>
              </a:lnSpc>
            </a:pPr>
            <a:r>
              <a:rPr lang="en-US" dirty="0">
                <a:latin typeface="Candara" panose="020E0502030303020204" pitchFamily="34" charset="0"/>
              </a:rPr>
              <a:t>Cash budget</a:t>
            </a:r>
          </a:p>
          <a:p>
            <a:pPr lvl="1">
              <a:lnSpc>
                <a:spcPct val="170000"/>
              </a:lnSpc>
            </a:pPr>
            <a:r>
              <a:rPr lang="en-US" dirty="0">
                <a:latin typeface="Candara" panose="020E0502030303020204" pitchFamily="34" charset="0"/>
              </a:rPr>
              <a:t>Capital budget</a:t>
            </a:r>
          </a:p>
          <a:p>
            <a:pPr>
              <a:lnSpc>
                <a:spcPct val="200000"/>
              </a:lnSpc>
            </a:pPr>
            <a:r>
              <a:rPr lang="en-US" dirty="0">
                <a:latin typeface="Candara" panose="020E0502030303020204" pitchFamily="34" charset="0"/>
              </a:rPr>
              <a:t>Special Types of Budgets</a:t>
            </a:r>
          </a:p>
          <a:p>
            <a:pPr>
              <a:lnSpc>
                <a:spcPct val="200000"/>
              </a:lnSpc>
            </a:pPr>
            <a:endParaRPr lang="en-US" dirty="0">
              <a:latin typeface="Candara" panose="020E0502030303020204" pitchFamily="34" charset="0"/>
            </a:endParaRPr>
          </a:p>
          <a:p>
            <a:pPr marL="457200" lvl="1" indent="0">
              <a:lnSpc>
                <a:spcPct val="200000"/>
              </a:lnSpc>
              <a:buNone/>
            </a:pPr>
            <a:endParaRPr lang="en-US" dirty="0">
              <a:latin typeface="Candara" panose="020E0502030303020204" pitchFamily="34" charset="0"/>
            </a:endParaRPr>
          </a:p>
          <a:p>
            <a:pPr lvl="1"/>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5235E838-059E-2247-A8FB-2B277536442E}"/>
              </a:ext>
            </a:extLst>
          </p:cNvPr>
          <p:cNvSpPr>
            <a:spLocks noGrp="1"/>
          </p:cNvSpPr>
          <p:nvPr>
            <p:ph type="sldNum" sz="quarter" idx="12"/>
          </p:nvPr>
        </p:nvSpPr>
        <p:spPr/>
        <p:txBody>
          <a:bodyPr/>
          <a:lstStyle/>
          <a:p>
            <a:fld id="{53016C18-756E-4A47-8C9E-151739D034AC}" type="slidenum">
              <a:rPr lang="en-US" smtClean="0"/>
              <a:t>9</a:t>
            </a:fld>
            <a:endParaRPr lang="en-US"/>
          </a:p>
        </p:txBody>
      </p:sp>
      <p:sp>
        <p:nvSpPr>
          <p:cNvPr id="4" name="Right Brace 3">
            <a:extLst>
              <a:ext uri="{FF2B5EF4-FFF2-40B4-BE49-F238E27FC236}">
                <a16:creationId xmlns:a16="http://schemas.microsoft.com/office/drawing/2014/main" id="{658AB4A0-BFD6-814C-97CC-0005C8430030}"/>
              </a:ext>
            </a:extLst>
          </p:cNvPr>
          <p:cNvSpPr/>
          <p:nvPr/>
        </p:nvSpPr>
        <p:spPr>
          <a:xfrm>
            <a:off x="3758610" y="3981893"/>
            <a:ext cx="414670" cy="5528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7777CAC-EE45-1F48-AE6C-DF170FC883C7}"/>
              </a:ext>
            </a:extLst>
          </p:cNvPr>
          <p:cNvSpPr txBox="1"/>
          <p:nvPr/>
        </p:nvSpPr>
        <p:spPr>
          <a:xfrm>
            <a:off x="4173280" y="4001294"/>
            <a:ext cx="3413051" cy="461665"/>
          </a:xfrm>
          <a:prstGeom prst="rect">
            <a:avLst/>
          </a:prstGeom>
          <a:noFill/>
        </p:spPr>
        <p:txBody>
          <a:bodyPr wrap="square" rtlCol="0">
            <a:spAutoFit/>
          </a:bodyPr>
          <a:lstStyle/>
          <a:p>
            <a:r>
              <a:rPr lang="en-US" sz="2400" dirty="0">
                <a:latin typeface="Candara" panose="020E0502030303020204" pitchFamily="34" charset="0"/>
              </a:rPr>
              <a:t>Financial Budget</a:t>
            </a:r>
          </a:p>
        </p:txBody>
      </p:sp>
    </p:spTree>
    <p:extLst>
      <p:ext uri="{BB962C8B-B14F-4D97-AF65-F5344CB8AC3E}">
        <p14:creationId xmlns:p14="http://schemas.microsoft.com/office/powerpoint/2010/main" val="4135949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2481</TotalTime>
  <Words>3242</Words>
  <Application>Microsoft Macintosh PowerPoint</Application>
  <PresentationFormat>Widescreen</PresentationFormat>
  <Paragraphs>423</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avenirnext</vt:lpstr>
      <vt:lpstr>Arial</vt:lpstr>
      <vt:lpstr>Calibri</vt:lpstr>
      <vt:lpstr>Calibri Light</vt:lpstr>
      <vt:lpstr>Candara</vt:lpstr>
      <vt:lpstr>Georgia Pro Cond Black</vt:lpstr>
      <vt:lpstr>Times New Roman</vt:lpstr>
      <vt:lpstr>Office Theme</vt:lpstr>
      <vt:lpstr>Planning and Budgeting</vt:lpstr>
      <vt:lpstr>Last Week</vt:lpstr>
      <vt:lpstr>Learning Objective</vt:lpstr>
      <vt:lpstr>Mission for Public Service Organizations</vt:lpstr>
      <vt:lpstr>Mission Statement Exercise</vt:lpstr>
      <vt:lpstr>Mission Statement Exercise</vt:lpstr>
      <vt:lpstr>Organizational Strategic Plan</vt:lpstr>
      <vt:lpstr>Budgets</vt:lpstr>
      <vt:lpstr>Budgets</vt:lpstr>
      <vt:lpstr>Operating Budgets</vt:lpstr>
      <vt:lpstr>Operating Budgets</vt:lpstr>
      <vt:lpstr>Cash vs Accrual Accounting </vt:lpstr>
      <vt:lpstr>Cash vs Accrual Example </vt:lpstr>
      <vt:lpstr>Cash vs Accrual</vt:lpstr>
      <vt:lpstr>Cash vs Accrual Example </vt:lpstr>
      <vt:lpstr>Cash vs Accrual Exercise </vt:lpstr>
      <vt:lpstr>Cash vs Accrual Exercise </vt:lpstr>
      <vt:lpstr>Financial Budget</vt:lpstr>
      <vt:lpstr>Cash Budget</vt:lpstr>
      <vt:lpstr>Cash Budget Example</vt:lpstr>
      <vt:lpstr>Revenues by Month</vt:lpstr>
      <vt:lpstr>Revenues by Month</vt:lpstr>
      <vt:lpstr>Revenues by Month</vt:lpstr>
      <vt:lpstr>Capital Budget</vt:lpstr>
      <vt:lpstr>Budget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vs Accrual Accounting</dc:title>
  <dc:creator>Nishank Varshney</dc:creator>
  <cp:lastModifiedBy>Wang, Wenchen</cp:lastModifiedBy>
  <cp:revision>26</cp:revision>
  <dcterms:created xsi:type="dcterms:W3CDTF">2021-01-21T07:14:21Z</dcterms:created>
  <dcterms:modified xsi:type="dcterms:W3CDTF">2024-03-08T05:37:44Z</dcterms:modified>
</cp:coreProperties>
</file>