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353" r:id="rId3"/>
    <p:sldId id="301" r:id="rId4"/>
    <p:sldId id="307" r:id="rId5"/>
    <p:sldId id="308" r:id="rId6"/>
    <p:sldId id="309" r:id="rId7"/>
    <p:sldId id="354" r:id="rId8"/>
    <p:sldId id="351" r:id="rId9"/>
    <p:sldId id="342" r:id="rId10"/>
    <p:sldId id="343" r:id="rId11"/>
    <p:sldId id="359" r:id="rId12"/>
    <p:sldId id="331" r:id="rId13"/>
    <p:sldId id="338" r:id="rId14"/>
    <p:sldId id="355" r:id="rId15"/>
    <p:sldId id="356" r:id="rId16"/>
    <p:sldId id="357" r:id="rId17"/>
    <p:sldId id="339" r:id="rId18"/>
    <p:sldId id="261" r:id="rId19"/>
    <p:sldId id="3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00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97" autoAdjust="0"/>
    <p:restoredTop sz="84150" autoAdjust="0"/>
  </p:normalViewPr>
  <p:slideViewPr>
    <p:cSldViewPr snapToGrid="0" snapToObjects="1">
      <p:cViewPr varScale="1">
        <p:scale>
          <a:sx n="107" d="100"/>
          <a:sy n="107" d="100"/>
        </p:scale>
        <p:origin x="928"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99644C-CDF2-754D-AAC9-259113E7CEFF}" type="datetimeFigureOut">
              <a:rPr lang="en-US" smtClean="0"/>
              <a:t>3/7/24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9930E3-5418-A644-B20D-CD3BC5828F09}" type="slidenum">
              <a:rPr lang="en-US" smtClean="0"/>
              <a:t>‹#›</a:t>
            </a:fld>
            <a:endParaRPr lang="en-US"/>
          </a:p>
        </p:txBody>
      </p:sp>
    </p:spTree>
    <p:extLst>
      <p:ext uri="{BB962C8B-B14F-4D97-AF65-F5344CB8AC3E}">
        <p14:creationId xmlns:p14="http://schemas.microsoft.com/office/powerpoint/2010/main" val="1128291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9930E3-5418-A644-B20D-CD3BC5828F09}" type="slidenum">
              <a:rPr lang="en-US" smtClean="0"/>
              <a:t>1</a:t>
            </a:fld>
            <a:endParaRPr lang="en-US"/>
          </a:p>
        </p:txBody>
      </p:sp>
    </p:spTree>
    <p:extLst>
      <p:ext uri="{BB962C8B-B14F-4D97-AF65-F5344CB8AC3E}">
        <p14:creationId xmlns:p14="http://schemas.microsoft.com/office/powerpoint/2010/main" val="3151443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23241"/>
                </a:solidFill>
                <a:effectLst/>
                <a:latin typeface="IBM Plex Sans" panose="020B0604020202020204" pitchFamily="34" charset="0"/>
              </a:rPr>
              <a:t>A zero-based budget is where you assign all of your revenue to specific budgeting categories until there’s no money left over. </a:t>
            </a:r>
            <a:r>
              <a:rPr lang="en-US" dirty="0"/>
              <a:t>List all expenses, justify them, rank them, adopt or reject them to achieve a zero balance.</a:t>
            </a:r>
          </a:p>
        </p:txBody>
      </p:sp>
      <p:sp>
        <p:nvSpPr>
          <p:cNvPr id="4" name="Slide Number Placeholder 3"/>
          <p:cNvSpPr>
            <a:spLocks noGrp="1"/>
          </p:cNvSpPr>
          <p:nvPr>
            <p:ph type="sldNum" sz="quarter" idx="5"/>
          </p:nvPr>
        </p:nvSpPr>
        <p:spPr/>
        <p:txBody>
          <a:bodyPr/>
          <a:lstStyle/>
          <a:p>
            <a:fld id="{579930E3-5418-A644-B20D-CD3BC5828F09}" type="slidenum">
              <a:rPr lang="en-US" smtClean="0"/>
              <a:t>10</a:t>
            </a:fld>
            <a:endParaRPr lang="en-US"/>
          </a:p>
        </p:txBody>
      </p:sp>
    </p:spTree>
    <p:extLst>
      <p:ext uri="{BB962C8B-B14F-4D97-AF65-F5344CB8AC3E}">
        <p14:creationId xmlns:p14="http://schemas.microsoft.com/office/powerpoint/2010/main" val="606342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9930E3-5418-A644-B20D-CD3BC5828F09}" type="slidenum">
              <a:rPr lang="en-US" smtClean="0"/>
              <a:t>11</a:t>
            </a:fld>
            <a:endParaRPr lang="en-US"/>
          </a:p>
        </p:txBody>
      </p:sp>
    </p:spTree>
    <p:extLst>
      <p:ext uri="{BB962C8B-B14F-4D97-AF65-F5344CB8AC3E}">
        <p14:creationId xmlns:p14="http://schemas.microsoft.com/office/powerpoint/2010/main" val="2513847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111111"/>
                </a:solidFill>
                <a:effectLst/>
                <a:latin typeface="SourceSansPro"/>
              </a:rPr>
              <a:t>The decision process for performance budgets focuses on outputs—or outcomes—of services. In other words, the allocation of funds and resources is based on specific goals agreed upon by budget committees and agency heads of services. </a:t>
            </a:r>
          </a:p>
          <a:p>
            <a:pPr marL="171450" indent="-171450">
              <a:buFont typeface="Arial" panose="020B0604020202020204" pitchFamily="34" charset="0"/>
              <a:buChar char="•"/>
            </a:pPr>
            <a:endParaRPr lang="en-US" b="0" i="0" dirty="0">
              <a:solidFill>
                <a:srgbClr val="111111"/>
              </a:solidFill>
              <a:effectLst/>
              <a:latin typeface="SourceSansPro"/>
            </a:endParaRPr>
          </a:p>
          <a:p>
            <a:pPr marL="171450" indent="-171450">
              <a:buFont typeface="Arial" panose="020B0604020202020204" pitchFamily="34" charset="0"/>
              <a:buChar char="•"/>
            </a:pPr>
            <a:r>
              <a:rPr lang="en-US" b="0" i="0" dirty="0">
                <a:solidFill>
                  <a:srgbClr val="111111"/>
                </a:solidFill>
                <a:effectLst/>
                <a:latin typeface="SourceSansPro"/>
              </a:rPr>
              <a:t>For instance, in schools, teachers may earn bonuses or promotions based on aggregate test scores among their students, which is supposed to show a high degree of skill and effectiveness</a:t>
            </a:r>
            <a:endParaRPr lang="en-US" dirty="0"/>
          </a:p>
        </p:txBody>
      </p:sp>
      <p:sp>
        <p:nvSpPr>
          <p:cNvPr id="4" name="Slide Number Placeholder 3"/>
          <p:cNvSpPr>
            <a:spLocks noGrp="1"/>
          </p:cNvSpPr>
          <p:nvPr>
            <p:ph type="sldNum" sz="quarter" idx="5"/>
          </p:nvPr>
        </p:nvSpPr>
        <p:spPr/>
        <p:txBody>
          <a:bodyPr/>
          <a:lstStyle/>
          <a:p>
            <a:fld id="{579930E3-5418-A644-B20D-CD3BC5828F09}" type="slidenum">
              <a:rPr lang="en-US" smtClean="0"/>
              <a:t>12</a:t>
            </a:fld>
            <a:endParaRPr lang="en-US"/>
          </a:p>
        </p:txBody>
      </p:sp>
    </p:spTree>
    <p:extLst>
      <p:ext uri="{BB962C8B-B14F-4D97-AF65-F5344CB8AC3E}">
        <p14:creationId xmlns:p14="http://schemas.microsoft.com/office/powerpoint/2010/main" val="3476109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Line item:  </a:t>
            </a:r>
            <a:r>
              <a:rPr lang="en-US" b="0" i="0" dirty="0">
                <a:solidFill>
                  <a:srgbClr val="202124"/>
                </a:solidFill>
                <a:effectLst/>
                <a:latin typeface="Roboto" panose="02000000000000000000" pitchFamily="2" charset="0"/>
              </a:rPr>
              <a:t>A line-item budget is </a:t>
            </a:r>
            <a:r>
              <a:rPr lang="en-US" b="1" i="0" dirty="0">
                <a:solidFill>
                  <a:srgbClr val="202124"/>
                </a:solidFill>
                <a:effectLst/>
                <a:latin typeface="Roboto" panose="02000000000000000000" pitchFamily="2" charset="0"/>
              </a:rPr>
              <a:t>one in which the individual financial statement items are grouped by category</a:t>
            </a:r>
            <a:r>
              <a:rPr lang="en-US" b="0" i="0" dirty="0">
                <a:solidFill>
                  <a:srgbClr val="202124"/>
                </a:solidFill>
                <a:effectLst/>
                <a:latin typeface="Roboto" panose="02000000000000000000" pitchFamily="2" charset="0"/>
              </a:rPr>
              <a:t>. </a:t>
            </a:r>
          </a:p>
          <a:p>
            <a:pPr marL="171450" indent="-171450">
              <a:buFont typeface="Arial" panose="020B0604020202020204" pitchFamily="34" charset="0"/>
              <a:buChar char="•"/>
            </a:pPr>
            <a:r>
              <a:rPr lang="en-US" dirty="0"/>
              <a:t>A responsibility center approach divides the budget into units for which individual managers are </a:t>
            </a:r>
            <a:r>
              <a:rPr lang="en-US" b="1" i="0" dirty="0" err="1">
                <a:solidFill>
                  <a:srgbClr val="202124"/>
                </a:solidFill>
                <a:effectLst/>
                <a:latin typeface="Roboto" panose="02000000000000000000" pitchFamily="2" charset="0"/>
              </a:rPr>
              <a:t>are</a:t>
            </a:r>
            <a:r>
              <a:rPr lang="en-US" b="1" i="0" dirty="0">
                <a:solidFill>
                  <a:srgbClr val="202124"/>
                </a:solidFill>
                <a:effectLst/>
                <a:latin typeface="Roboto" panose="02000000000000000000" pitchFamily="2" charset="0"/>
              </a:rPr>
              <a:t> wholly responsible for managing their own revenues and expenditures</a:t>
            </a:r>
            <a:r>
              <a:rPr lang="en-US" b="0" i="0" dirty="0">
                <a:solidFill>
                  <a:srgbClr val="202124"/>
                </a:solidFill>
                <a:effectLst/>
                <a:latin typeface="Roboto" panose="02000000000000000000" pitchFamily="2" charset="0"/>
              </a:rPr>
              <a:t>.</a:t>
            </a:r>
            <a:endParaRPr lang="en-US" dirty="0"/>
          </a:p>
        </p:txBody>
      </p:sp>
      <p:sp>
        <p:nvSpPr>
          <p:cNvPr id="4" name="Slide Number Placeholder 3"/>
          <p:cNvSpPr>
            <a:spLocks noGrp="1"/>
          </p:cNvSpPr>
          <p:nvPr>
            <p:ph type="sldNum" sz="quarter" idx="5"/>
          </p:nvPr>
        </p:nvSpPr>
        <p:spPr/>
        <p:txBody>
          <a:bodyPr/>
          <a:lstStyle/>
          <a:p>
            <a:fld id="{579930E3-5418-A644-B20D-CD3BC5828F09}" type="slidenum">
              <a:rPr lang="en-US" smtClean="0"/>
              <a:t>13</a:t>
            </a:fld>
            <a:endParaRPr lang="en-US"/>
          </a:p>
        </p:txBody>
      </p:sp>
    </p:spTree>
    <p:extLst>
      <p:ext uri="{BB962C8B-B14F-4D97-AF65-F5344CB8AC3E}">
        <p14:creationId xmlns:p14="http://schemas.microsoft.com/office/powerpoint/2010/main" val="2187677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9930E3-5418-A644-B20D-CD3BC5828F09}" type="slidenum">
              <a:rPr lang="en-US" smtClean="0"/>
              <a:t>14</a:t>
            </a:fld>
            <a:endParaRPr lang="en-US"/>
          </a:p>
        </p:txBody>
      </p:sp>
    </p:spTree>
    <p:extLst>
      <p:ext uri="{BB962C8B-B14F-4D97-AF65-F5344CB8AC3E}">
        <p14:creationId xmlns:p14="http://schemas.microsoft.com/office/powerpoint/2010/main" val="519078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9930E3-5418-A644-B20D-CD3BC5828F09}" type="slidenum">
              <a:rPr lang="en-US" smtClean="0"/>
              <a:t>15</a:t>
            </a:fld>
            <a:endParaRPr lang="en-US"/>
          </a:p>
        </p:txBody>
      </p:sp>
    </p:spTree>
    <p:extLst>
      <p:ext uri="{BB962C8B-B14F-4D97-AF65-F5344CB8AC3E}">
        <p14:creationId xmlns:p14="http://schemas.microsoft.com/office/powerpoint/2010/main" val="2393950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9930E3-5418-A644-B20D-CD3BC5828F09}" type="slidenum">
              <a:rPr lang="en-US" smtClean="0"/>
              <a:t>16</a:t>
            </a:fld>
            <a:endParaRPr lang="en-US"/>
          </a:p>
        </p:txBody>
      </p:sp>
    </p:spTree>
    <p:extLst>
      <p:ext uri="{BB962C8B-B14F-4D97-AF65-F5344CB8AC3E}">
        <p14:creationId xmlns:p14="http://schemas.microsoft.com/office/powerpoint/2010/main" val="1939823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9930E3-5418-A644-B20D-CD3BC5828F09}" type="slidenum">
              <a:rPr lang="en-US" smtClean="0"/>
              <a:t>17</a:t>
            </a:fld>
            <a:endParaRPr lang="en-US"/>
          </a:p>
        </p:txBody>
      </p:sp>
    </p:spTree>
    <p:extLst>
      <p:ext uri="{BB962C8B-B14F-4D97-AF65-F5344CB8AC3E}">
        <p14:creationId xmlns:p14="http://schemas.microsoft.com/office/powerpoint/2010/main" val="2548152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0" dirty="0"/>
          </a:p>
        </p:txBody>
      </p:sp>
      <p:sp>
        <p:nvSpPr>
          <p:cNvPr id="4" name="Slide Number Placeholder 3"/>
          <p:cNvSpPr>
            <a:spLocks noGrp="1"/>
          </p:cNvSpPr>
          <p:nvPr>
            <p:ph type="sldNum" sz="quarter" idx="5"/>
          </p:nvPr>
        </p:nvSpPr>
        <p:spPr/>
        <p:txBody>
          <a:bodyPr/>
          <a:lstStyle/>
          <a:p>
            <a:fld id="{D80B8BCD-6734-C241-86C7-09859B6ACC36}" type="slidenum">
              <a:rPr lang="en-US" smtClean="0"/>
              <a:t>2</a:t>
            </a:fld>
            <a:endParaRPr lang="en-US"/>
          </a:p>
        </p:txBody>
      </p:sp>
    </p:spTree>
    <p:extLst>
      <p:ext uri="{BB962C8B-B14F-4D97-AF65-F5344CB8AC3E}">
        <p14:creationId xmlns:p14="http://schemas.microsoft.com/office/powerpoint/2010/main" val="1645369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Special project: An organization may wish to consider undertaking an activity, but there is no money set aside for it in the annual budget. </a:t>
            </a:r>
            <a:r>
              <a:rPr lang="en-US" b="0" i="0" dirty="0">
                <a:solidFill>
                  <a:srgbClr val="000000"/>
                </a:solidFill>
                <a:effectLst/>
                <a:latin typeface="Arial" panose="020B0604020202020204" pitchFamily="34" charset="0"/>
              </a:rPr>
              <a:t> At any time during the year, a </a:t>
            </a:r>
            <a:r>
              <a:rPr lang="en-US" b="1" i="0" dirty="0">
                <a:solidFill>
                  <a:srgbClr val="000000"/>
                </a:solidFill>
                <a:effectLst/>
                <a:latin typeface="Arial" panose="020B0604020202020204" pitchFamily="34" charset="0"/>
              </a:rPr>
              <a:t>special purpose budget</a:t>
            </a:r>
            <a:r>
              <a:rPr lang="en-US" b="0" i="0" dirty="0">
                <a:solidFill>
                  <a:srgbClr val="000000"/>
                </a:solidFill>
                <a:effectLst/>
                <a:latin typeface="Arial" panose="020B0604020202020204" pitchFamily="34" charset="0"/>
              </a:rPr>
              <a:t> can be developed for a specific project, program, or activity. The organization can then decide whether it wishes to undertake the activity based on the proposed special purpose budget.</a:t>
            </a: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79930E3-5418-A644-B20D-CD3BC5828F09}" type="slidenum">
              <a:rPr lang="en-US" smtClean="0"/>
              <a:t>3</a:t>
            </a:fld>
            <a:endParaRPr lang="en-US"/>
          </a:p>
        </p:txBody>
      </p:sp>
    </p:spTree>
    <p:extLst>
      <p:ext uri="{BB962C8B-B14F-4D97-AF65-F5344CB8AC3E}">
        <p14:creationId xmlns:p14="http://schemas.microsoft.com/office/powerpoint/2010/main" val="1083980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2111ED-D0DE-6F4A-81D0-419F00068A4F}" type="slidenum">
              <a:rPr lang="en-US" smtClean="0"/>
              <a:t>4</a:t>
            </a:fld>
            <a:endParaRPr lang="en-US"/>
          </a:p>
        </p:txBody>
      </p:sp>
    </p:spTree>
    <p:extLst>
      <p:ext uri="{BB962C8B-B14F-4D97-AF65-F5344CB8AC3E}">
        <p14:creationId xmlns:p14="http://schemas.microsoft.com/office/powerpoint/2010/main" val="150429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0B8BCD-6734-C241-86C7-09859B6ACC36}" type="slidenum">
              <a:rPr lang="en-US" smtClean="0"/>
              <a:t>5</a:t>
            </a:fld>
            <a:endParaRPr lang="en-US"/>
          </a:p>
        </p:txBody>
      </p:sp>
    </p:spTree>
    <p:extLst>
      <p:ext uri="{BB962C8B-B14F-4D97-AF65-F5344CB8AC3E}">
        <p14:creationId xmlns:p14="http://schemas.microsoft.com/office/powerpoint/2010/main" val="3375594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0B8BCD-6734-C241-86C7-09859B6ACC36}" type="slidenum">
              <a:rPr lang="en-US" smtClean="0"/>
              <a:t>6</a:t>
            </a:fld>
            <a:endParaRPr lang="en-US"/>
          </a:p>
        </p:txBody>
      </p:sp>
    </p:spTree>
    <p:extLst>
      <p:ext uri="{BB962C8B-B14F-4D97-AF65-F5344CB8AC3E}">
        <p14:creationId xmlns:p14="http://schemas.microsoft.com/office/powerpoint/2010/main" val="4054798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9930E3-5418-A644-B20D-CD3BC5828F09}" type="slidenum">
              <a:rPr lang="en-US" smtClean="0"/>
              <a:t>7</a:t>
            </a:fld>
            <a:endParaRPr lang="en-US"/>
          </a:p>
        </p:txBody>
      </p:sp>
    </p:spTree>
    <p:extLst>
      <p:ext uri="{BB962C8B-B14F-4D97-AF65-F5344CB8AC3E}">
        <p14:creationId xmlns:p14="http://schemas.microsoft.com/office/powerpoint/2010/main" val="3884742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2111ED-D0DE-6F4A-81D0-419F00068A4F}" type="slidenum">
              <a:rPr lang="en-US" smtClean="0"/>
              <a:t>8</a:t>
            </a:fld>
            <a:endParaRPr lang="en-US"/>
          </a:p>
        </p:txBody>
      </p:sp>
    </p:spTree>
    <p:extLst>
      <p:ext uri="{BB962C8B-B14F-4D97-AF65-F5344CB8AC3E}">
        <p14:creationId xmlns:p14="http://schemas.microsoft.com/office/powerpoint/2010/main" val="958154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0B8BCD-6734-C241-86C7-09859B6ACC36}" type="slidenum">
              <a:rPr lang="en-US" smtClean="0"/>
              <a:t>9</a:t>
            </a:fld>
            <a:endParaRPr lang="en-US"/>
          </a:p>
        </p:txBody>
      </p:sp>
    </p:spTree>
    <p:extLst>
      <p:ext uri="{BB962C8B-B14F-4D97-AF65-F5344CB8AC3E}">
        <p14:creationId xmlns:p14="http://schemas.microsoft.com/office/powerpoint/2010/main" val="3880108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36719-3738-4E40-BDA1-69291AF614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CDE6B9-1E12-284D-9377-5D8E79F3A2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5D53EA-3C53-3A41-A5F0-D8232DBBCB67}"/>
              </a:ext>
            </a:extLst>
          </p:cNvPr>
          <p:cNvSpPr>
            <a:spLocks noGrp="1"/>
          </p:cNvSpPr>
          <p:nvPr>
            <p:ph type="dt" sz="half" idx="10"/>
          </p:nvPr>
        </p:nvSpPr>
        <p:spPr/>
        <p:txBody>
          <a:bodyPr/>
          <a:lstStyle/>
          <a:p>
            <a:fld id="{DAE52856-F59C-BF47-823E-76413993A5BC}" type="datetime1">
              <a:rPr lang="en-US" smtClean="0"/>
              <a:t>3/7/24</a:t>
            </a:fld>
            <a:endParaRPr lang="en-US"/>
          </a:p>
        </p:txBody>
      </p:sp>
      <p:sp>
        <p:nvSpPr>
          <p:cNvPr id="5" name="Footer Placeholder 4">
            <a:extLst>
              <a:ext uri="{FF2B5EF4-FFF2-40B4-BE49-F238E27FC236}">
                <a16:creationId xmlns:a16="http://schemas.microsoft.com/office/drawing/2014/main" id="{8798ECB2-1A4D-9D4C-A413-BD1795F28A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B5D004-BA0E-A544-9928-4EAFD2C46105}"/>
              </a:ext>
            </a:extLst>
          </p:cNvPr>
          <p:cNvSpPr>
            <a:spLocks noGrp="1"/>
          </p:cNvSpPr>
          <p:nvPr>
            <p:ph type="sldNum" sz="quarter" idx="12"/>
          </p:nvPr>
        </p:nvSpPr>
        <p:spPr/>
        <p:txBody>
          <a:bodyPr/>
          <a:lstStyle/>
          <a:p>
            <a:fld id="{656E8F12-B4EA-DF4D-9175-3D499FA3FF6C}" type="slidenum">
              <a:rPr lang="en-US" smtClean="0"/>
              <a:t>‹#›</a:t>
            </a:fld>
            <a:endParaRPr lang="en-US"/>
          </a:p>
        </p:txBody>
      </p:sp>
    </p:spTree>
    <p:extLst>
      <p:ext uri="{BB962C8B-B14F-4D97-AF65-F5344CB8AC3E}">
        <p14:creationId xmlns:p14="http://schemas.microsoft.com/office/powerpoint/2010/main" val="1098649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EBFF-357B-D64B-A719-0C1A77BC3F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FB9C17-1AFC-FC4D-8EF8-167160A5CA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FEC250-9996-434A-B1B9-89750C297860}"/>
              </a:ext>
            </a:extLst>
          </p:cNvPr>
          <p:cNvSpPr>
            <a:spLocks noGrp="1"/>
          </p:cNvSpPr>
          <p:nvPr>
            <p:ph type="dt" sz="half" idx="10"/>
          </p:nvPr>
        </p:nvSpPr>
        <p:spPr/>
        <p:txBody>
          <a:bodyPr/>
          <a:lstStyle/>
          <a:p>
            <a:fld id="{52844AB4-6440-5F43-AABA-D874546F2DD9}" type="datetime1">
              <a:rPr lang="en-US" smtClean="0"/>
              <a:t>3/7/24</a:t>
            </a:fld>
            <a:endParaRPr lang="en-US"/>
          </a:p>
        </p:txBody>
      </p:sp>
      <p:sp>
        <p:nvSpPr>
          <p:cNvPr id="5" name="Footer Placeholder 4">
            <a:extLst>
              <a:ext uri="{FF2B5EF4-FFF2-40B4-BE49-F238E27FC236}">
                <a16:creationId xmlns:a16="http://schemas.microsoft.com/office/drawing/2014/main" id="{7C4D4D2E-624B-874D-B234-1E197FDFC2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B4E9A9-CC15-CC48-A691-8CF83E665BAA}"/>
              </a:ext>
            </a:extLst>
          </p:cNvPr>
          <p:cNvSpPr>
            <a:spLocks noGrp="1"/>
          </p:cNvSpPr>
          <p:nvPr>
            <p:ph type="sldNum" sz="quarter" idx="12"/>
          </p:nvPr>
        </p:nvSpPr>
        <p:spPr/>
        <p:txBody>
          <a:bodyPr/>
          <a:lstStyle/>
          <a:p>
            <a:fld id="{656E8F12-B4EA-DF4D-9175-3D499FA3FF6C}" type="slidenum">
              <a:rPr lang="en-US" smtClean="0"/>
              <a:t>‹#›</a:t>
            </a:fld>
            <a:endParaRPr lang="en-US"/>
          </a:p>
        </p:txBody>
      </p:sp>
    </p:spTree>
    <p:extLst>
      <p:ext uri="{BB962C8B-B14F-4D97-AF65-F5344CB8AC3E}">
        <p14:creationId xmlns:p14="http://schemas.microsoft.com/office/powerpoint/2010/main" val="2224052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2B207F-CDDD-B843-A1FD-CDDCEA58BD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8FF7C1-6151-2F47-9BCA-4DDF66BDF9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3AA794-0CEF-624B-9786-DAFFAC45709A}"/>
              </a:ext>
            </a:extLst>
          </p:cNvPr>
          <p:cNvSpPr>
            <a:spLocks noGrp="1"/>
          </p:cNvSpPr>
          <p:nvPr>
            <p:ph type="dt" sz="half" idx="10"/>
          </p:nvPr>
        </p:nvSpPr>
        <p:spPr/>
        <p:txBody>
          <a:bodyPr/>
          <a:lstStyle/>
          <a:p>
            <a:fld id="{798A6E62-27AE-F94B-B51E-B4FC503B80E0}" type="datetime1">
              <a:rPr lang="en-US" smtClean="0"/>
              <a:t>3/7/24</a:t>
            </a:fld>
            <a:endParaRPr lang="en-US"/>
          </a:p>
        </p:txBody>
      </p:sp>
      <p:sp>
        <p:nvSpPr>
          <p:cNvPr id="5" name="Footer Placeholder 4">
            <a:extLst>
              <a:ext uri="{FF2B5EF4-FFF2-40B4-BE49-F238E27FC236}">
                <a16:creationId xmlns:a16="http://schemas.microsoft.com/office/drawing/2014/main" id="{EF9707F6-934D-5140-8A45-172E74F0CB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2BE619-D7BF-A440-9953-F04AC3B2D997}"/>
              </a:ext>
            </a:extLst>
          </p:cNvPr>
          <p:cNvSpPr>
            <a:spLocks noGrp="1"/>
          </p:cNvSpPr>
          <p:nvPr>
            <p:ph type="sldNum" sz="quarter" idx="12"/>
          </p:nvPr>
        </p:nvSpPr>
        <p:spPr/>
        <p:txBody>
          <a:bodyPr/>
          <a:lstStyle/>
          <a:p>
            <a:fld id="{656E8F12-B4EA-DF4D-9175-3D499FA3FF6C}" type="slidenum">
              <a:rPr lang="en-US" smtClean="0"/>
              <a:t>‹#›</a:t>
            </a:fld>
            <a:endParaRPr lang="en-US"/>
          </a:p>
        </p:txBody>
      </p:sp>
    </p:spTree>
    <p:extLst>
      <p:ext uri="{BB962C8B-B14F-4D97-AF65-F5344CB8AC3E}">
        <p14:creationId xmlns:p14="http://schemas.microsoft.com/office/powerpoint/2010/main" val="3540677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81FD4-2075-484D-BEE5-EACF190276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8D45EE-DFBF-6249-9CA3-A26CA450EE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461529-F0A6-FF48-BB6E-A73D22DF6D82}"/>
              </a:ext>
            </a:extLst>
          </p:cNvPr>
          <p:cNvSpPr>
            <a:spLocks noGrp="1"/>
          </p:cNvSpPr>
          <p:nvPr>
            <p:ph type="dt" sz="half" idx="10"/>
          </p:nvPr>
        </p:nvSpPr>
        <p:spPr/>
        <p:txBody>
          <a:bodyPr/>
          <a:lstStyle/>
          <a:p>
            <a:fld id="{E8245B2C-9B37-A144-B8A8-B18BC65ED58D}" type="datetime1">
              <a:rPr lang="en-US" smtClean="0"/>
              <a:t>3/7/24</a:t>
            </a:fld>
            <a:endParaRPr lang="en-US"/>
          </a:p>
        </p:txBody>
      </p:sp>
      <p:sp>
        <p:nvSpPr>
          <p:cNvPr id="5" name="Footer Placeholder 4">
            <a:extLst>
              <a:ext uri="{FF2B5EF4-FFF2-40B4-BE49-F238E27FC236}">
                <a16:creationId xmlns:a16="http://schemas.microsoft.com/office/drawing/2014/main" id="{FC70207B-399A-8B4F-ABDE-CB7F0FBC40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87FFD8-DBAD-1642-BF8E-8DAF8BA12D63}"/>
              </a:ext>
            </a:extLst>
          </p:cNvPr>
          <p:cNvSpPr>
            <a:spLocks noGrp="1"/>
          </p:cNvSpPr>
          <p:nvPr>
            <p:ph type="sldNum" sz="quarter" idx="12"/>
          </p:nvPr>
        </p:nvSpPr>
        <p:spPr/>
        <p:txBody>
          <a:bodyPr/>
          <a:lstStyle/>
          <a:p>
            <a:fld id="{656E8F12-B4EA-DF4D-9175-3D499FA3FF6C}" type="slidenum">
              <a:rPr lang="en-US" smtClean="0"/>
              <a:t>‹#›</a:t>
            </a:fld>
            <a:endParaRPr lang="en-US"/>
          </a:p>
        </p:txBody>
      </p:sp>
    </p:spTree>
    <p:extLst>
      <p:ext uri="{BB962C8B-B14F-4D97-AF65-F5344CB8AC3E}">
        <p14:creationId xmlns:p14="http://schemas.microsoft.com/office/powerpoint/2010/main" val="163148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F3871-CB98-2B44-A44A-7B15C5F194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D4B816-8577-E047-B016-F9E5759C1E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C8FFF7-D1B7-C040-B2A5-2E11C7E3C190}"/>
              </a:ext>
            </a:extLst>
          </p:cNvPr>
          <p:cNvSpPr>
            <a:spLocks noGrp="1"/>
          </p:cNvSpPr>
          <p:nvPr>
            <p:ph type="dt" sz="half" idx="10"/>
          </p:nvPr>
        </p:nvSpPr>
        <p:spPr/>
        <p:txBody>
          <a:bodyPr/>
          <a:lstStyle/>
          <a:p>
            <a:fld id="{60067DA0-017E-824D-BD88-345F6C1C2A58}" type="datetime1">
              <a:rPr lang="en-US" smtClean="0"/>
              <a:t>3/7/24</a:t>
            </a:fld>
            <a:endParaRPr lang="en-US"/>
          </a:p>
        </p:txBody>
      </p:sp>
      <p:sp>
        <p:nvSpPr>
          <p:cNvPr id="5" name="Footer Placeholder 4">
            <a:extLst>
              <a:ext uri="{FF2B5EF4-FFF2-40B4-BE49-F238E27FC236}">
                <a16:creationId xmlns:a16="http://schemas.microsoft.com/office/drawing/2014/main" id="{5A08FCBC-0D07-E246-9B6B-7BECB11D9B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56C720-39BF-F64C-A5D4-B96C7B936F24}"/>
              </a:ext>
            </a:extLst>
          </p:cNvPr>
          <p:cNvSpPr>
            <a:spLocks noGrp="1"/>
          </p:cNvSpPr>
          <p:nvPr>
            <p:ph type="sldNum" sz="quarter" idx="12"/>
          </p:nvPr>
        </p:nvSpPr>
        <p:spPr/>
        <p:txBody>
          <a:bodyPr/>
          <a:lstStyle/>
          <a:p>
            <a:fld id="{656E8F12-B4EA-DF4D-9175-3D499FA3FF6C}" type="slidenum">
              <a:rPr lang="en-US" smtClean="0"/>
              <a:t>‹#›</a:t>
            </a:fld>
            <a:endParaRPr lang="en-US"/>
          </a:p>
        </p:txBody>
      </p:sp>
    </p:spTree>
    <p:extLst>
      <p:ext uri="{BB962C8B-B14F-4D97-AF65-F5344CB8AC3E}">
        <p14:creationId xmlns:p14="http://schemas.microsoft.com/office/powerpoint/2010/main" val="379324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FFC3C-7149-5F40-AAC1-B37E556982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3B4EF0-73F9-FA41-A055-C181B73610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CA6D03-DB1F-0B4B-BABC-75ABA29829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019E5F-6EA3-C842-9C90-5E3DFDE59CEC}"/>
              </a:ext>
            </a:extLst>
          </p:cNvPr>
          <p:cNvSpPr>
            <a:spLocks noGrp="1"/>
          </p:cNvSpPr>
          <p:nvPr>
            <p:ph type="dt" sz="half" idx="10"/>
          </p:nvPr>
        </p:nvSpPr>
        <p:spPr/>
        <p:txBody>
          <a:bodyPr/>
          <a:lstStyle/>
          <a:p>
            <a:fld id="{E9CAE0E2-A689-8640-9956-A786C8FBBA2C}" type="datetime1">
              <a:rPr lang="en-US" smtClean="0"/>
              <a:t>3/7/24</a:t>
            </a:fld>
            <a:endParaRPr lang="en-US"/>
          </a:p>
        </p:txBody>
      </p:sp>
      <p:sp>
        <p:nvSpPr>
          <p:cNvPr id="6" name="Footer Placeholder 5">
            <a:extLst>
              <a:ext uri="{FF2B5EF4-FFF2-40B4-BE49-F238E27FC236}">
                <a16:creationId xmlns:a16="http://schemas.microsoft.com/office/drawing/2014/main" id="{481AA334-4670-AB4C-85B8-A73C84219E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70F82D-76E6-BA4D-A178-CDDD6B69DB32}"/>
              </a:ext>
            </a:extLst>
          </p:cNvPr>
          <p:cNvSpPr>
            <a:spLocks noGrp="1"/>
          </p:cNvSpPr>
          <p:nvPr>
            <p:ph type="sldNum" sz="quarter" idx="12"/>
          </p:nvPr>
        </p:nvSpPr>
        <p:spPr/>
        <p:txBody>
          <a:bodyPr/>
          <a:lstStyle/>
          <a:p>
            <a:fld id="{656E8F12-B4EA-DF4D-9175-3D499FA3FF6C}" type="slidenum">
              <a:rPr lang="en-US" smtClean="0"/>
              <a:t>‹#›</a:t>
            </a:fld>
            <a:endParaRPr lang="en-US"/>
          </a:p>
        </p:txBody>
      </p:sp>
    </p:spTree>
    <p:extLst>
      <p:ext uri="{BB962C8B-B14F-4D97-AF65-F5344CB8AC3E}">
        <p14:creationId xmlns:p14="http://schemas.microsoft.com/office/powerpoint/2010/main" val="1699330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95E78-3447-914B-B63E-BD80B76CC9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7BF7AE-BD20-D649-B5F2-BF598A9572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125B8A-6CA5-4446-9E6D-4059DA0178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4A3A3E-E499-FA44-A14B-9D2B17F220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CDC388-F79C-1744-AEA6-853F02E6C0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436FB3-4A63-314E-80A9-D70412BB89E7}"/>
              </a:ext>
            </a:extLst>
          </p:cNvPr>
          <p:cNvSpPr>
            <a:spLocks noGrp="1"/>
          </p:cNvSpPr>
          <p:nvPr>
            <p:ph type="dt" sz="half" idx="10"/>
          </p:nvPr>
        </p:nvSpPr>
        <p:spPr/>
        <p:txBody>
          <a:bodyPr/>
          <a:lstStyle/>
          <a:p>
            <a:fld id="{1CC8C830-0532-7343-9470-BF733A863EBB}" type="datetime1">
              <a:rPr lang="en-US" smtClean="0"/>
              <a:t>3/7/24</a:t>
            </a:fld>
            <a:endParaRPr lang="en-US"/>
          </a:p>
        </p:txBody>
      </p:sp>
      <p:sp>
        <p:nvSpPr>
          <p:cNvPr id="8" name="Footer Placeholder 7">
            <a:extLst>
              <a:ext uri="{FF2B5EF4-FFF2-40B4-BE49-F238E27FC236}">
                <a16:creationId xmlns:a16="http://schemas.microsoft.com/office/drawing/2014/main" id="{21E91C3B-FB23-3E4D-96B5-4F230545C7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BD38E4-773B-AA4C-AE8A-6CB2BE5D0D6F}"/>
              </a:ext>
            </a:extLst>
          </p:cNvPr>
          <p:cNvSpPr>
            <a:spLocks noGrp="1"/>
          </p:cNvSpPr>
          <p:nvPr>
            <p:ph type="sldNum" sz="quarter" idx="12"/>
          </p:nvPr>
        </p:nvSpPr>
        <p:spPr/>
        <p:txBody>
          <a:bodyPr/>
          <a:lstStyle/>
          <a:p>
            <a:fld id="{656E8F12-B4EA-DF4D-9175-3D499FA3FF6C}" type="slidenum">
              <a:rPr lang="en-US" smtClean="0"/>
              <a:t>‹#›</a:t>
            </a:fld>
            <a:endParaRPr lang="en-US"/>
          </a:p>
        </p:txBody>
      </p:sp>
    </p:spTree>
    <p:extLst>
      <p:ext uri="{BB962C8B-B14F-4D97-AF65-F5344CB8AC3E}">
        <p14:creationId xmlns:p14="http://schemas.microsoft.com/office/powerpoint/2010/main" val="61899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310D-F628-014B-B106-D9896830F4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1E8C3B-15C7-F64E-BDDF-6C441B7A3BE0}"/>
              </a:ext>
            </a:extLst>
          </p:cNvPr>
          <p:cNvSpPr>
            <a:spLocks noGrp="1"/>
          </p:cNvSpPr>
          <p:nvPr>
            <p:ph type="dt" sz="half" idx="10"/>
          </p:nvPr>
        </p:nvSpPr>
        <p:spPr/>
        <p:txBody>
          <a:bodyPr/>
          <a:lstStyle/>
          <a:p>
            <a:fld id="{9FB22084-87D2-8247-BE98-1919E541ACDE}" type="datetime1">
              <a:rPr lang="en-US" smtClean="0"/>
              <a:t>3/7/24</a:t>
            </a:fld>
            <a:endParaRPr lang="en-US"/>
          </a:p>
        </p:txBody>
      </p:sp>
      <p:sp>
        <p:nvSpPr>
          <p:cNvPr id="4" name="Footer Placeholder 3">
            <a:extLst>
              <a:ext uri="{FF2B5EF4-FFF2-40B4-BE49-F238E27FC236}">
                <a16:creationId xmlns:a16="http://schemas.microsoft.com/office/drawing/2014/main" id="{CE5999EF-9DFC-734C-8305-C300B5543E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4CAD96-CF43-3A49-AA16-EB64C7AA4333}"/>
              </a:ext>
            </a:extLst>
          </p:cNvPr>
          <p:cNvSpPr>
            <a:spLocks noGrp="1"/>
          </p:cNvSpPr>
          <p:nvPr>
            <p:ph type="sldNum" sz="quarter" idx="12"/>
          </p:nvPr>
        </p:nvSpPr>
        <p:spPr/>
        <p:txBody>
          <a:bodyPr/>
          <a:lstStyle/>
          <a:p>
            <a:fld id="{656E8F12-B4EA-DF4D-9175-3D499FA3FF6C}" type="slidenum">
              <a:rPr lang="en-US" smtClean="0"/>
              <a:t>‹#›</a:t>
            </a:fld>
            <a:endParaRPr lang="en-US"/>
          </a:p>
        </p:txBody>
      </p:sp>
    </p:spTree>
    <p:extLst>
      <p:ext uri="{BB962C8B-B14F-4D97-AF65-F5344CB8AC3E}">
        <p14:creationId xmlns:p14="http://schemas.microsoft.com/office/powerpoint/2010/main" val="1322070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F7E684-E6F1-E54B-BB76-43B939D1B07C}"/>
              </a:ext>
            </a:extLst>
          </p:cNvPr>
          <p:cNvSpPr>
            <a:spLocks noGrp="1"/>
          </p:cNvSpPr>
          <p:nvPr>
            <p:ph type="dt" sz="half" idx="10"/>
          </p:nvPr>
        </p:nvSpPr>
        <p:spPr/>
        <p:txBody>
          <a:bodyPr/>
          <a:lstStyle/>
          <a:p>
            <a:fld id="{89AFA9E0-2EA7-9F4F-BB3E-E39C983D1FD1}" type="datetime1">
              <a:rPr lang="en-US" smtClean="0"/>
              <a:t>3/7/24</a:t>
            </a:fld>
            <a:endParaRPr lang="en-US"/>
          </a:p>
        </p:txBody>
      </p:sp>
      <p:sp>
        <p:nvSpPr>
          <p:cNvPr id="3" name="Footer Placeholder 2">
            <a:extLst>
              <a:ext uri="{FF2B5EF4-FFF2-40B4-BE49-F238E27FC236}">
                <a16:creationId xmlns:a16="http://schemas.microsoft.com/office/drawing/2014/main" id="{961DAA25-0900-B14D-93DA-A365E4646A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1E7F32-F4A9-4D42-A201-E84B262676E7}"/>
              </a:ext>
            </a:extLst>
          </p:cNvPr>
          <p:cNvSpPr>
            <a:spLocks noGrp="1"/>
          </p:cNvSpPr>
          <p:nvPr>
            <p:ph type="sldNum" sz="quarter" idx="12"/>
          </p:nvPr>
        </p:nvSpPr>
        <p:spPr/>
        <p:txBody>
          <a:bodyPr/>
          <a:lstStyle/>
          <a:p>
            <a:fld id="{656E8F12-B4EA-DF4D-9175-3D499FA3FF6C}" type="slidenum">
              <a:rPr lang="en-US" smtClean="0"/>
              <a:t>‹#›</a:t>
            </a:fld>
            <a:endParaRPr lang="en-US"/>
          </a:p>
        </p:txBody>
      </p:sp>
    </p:spTree>
    <p:extLst>
      <p:ext uri="{BB962C8B-B14F-4D97-AF65-F5344CB8AC3E}">
        <p14:creationId xmlns:p14="http://schemas.microsoft.com/office/powerpoint/2010/main" val="4261571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9A7EC-3A4A-2140-A473-DCA4F7ADB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AE5AB4-CDEA-D147-BB7B-AB9E370195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28DCD2-A87E-C441-A2FD-A398FEFC4E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403489-1903-6147-9B6A-60A7C5486769}"/>
              </a:ext>
            </a:extLst>
          </p:cNvPr>
          <p:cNvSpPr>
            <a:spLocks noGrp="1"/>
          </p:cNvSpPr>
          <p:nvPr>
            <p:ph type="dt" sz="half" idx="10"/>
          </p:nvPr>
        </p:nvSpPr>
        <p:spPr/>
        <p:txBody>
          <a:bodyPr/>
          <a:lstStyle/>
          <a:p>
            <a:fld id="{EBA8933D-4614-7644-B56F-2099BB42A19A}" type="datetime1">
              <a:rPr lang="en-US" smtClean="0"/>
              <a:t>3/7/24</a:t>
            </a:fld>
            <a:endParaRPr lang="en-US"/>
          </a:p>
        </p:txBody>
      </p:sp>
      <p:sp>
        <p:nvSpPr>
          <p:cNvPr id="6" name="Footer Placeholder 5">
            <a:extLst>
              <a:ext uri="{FF2B5EF4-FFF2-40B4-BE49-F238E27FC236}">
                <a16:creationId xmlns:a16="http://schemas.microsoft.com/office/drawing/2014/main" id="{241F9C43-CE2F-2C41-8AF1-32EBE8C76E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17FC74-D7EE-044C-83EA-F5C8BB61BDD6}"/>
              </a:ext>
            </a:extLst>
          </p:cNvPr>
          <p:cNvSpPr>
            <a:spLocks noGrp="1"/>
          </p:cNvSpPr>
          <p:nvPr>
            <p:ph type="sldNum" sz="quarter" idx="12"/>
          </p:nvPr>
        </p:nvSpPr>
        <p:spPr/>
        <p:txBody>
          <a:bodyPr/>
          <a:lstStyle/>
          <a:p>
            <a:fld id="{656E8F12-B4EA-DF4D-9175-3D499FA3FF6C}" type="slidenum">
              <a:rPr lang="en-US" smtClean="0"/>
              <a:t>‹#›</a:t>
            </a:fld>
            <a:endParaRPr lang="en-US"/>
          </a:p>
        </p:txBody>
      </p:sp>
    </p:spTree>
    <p:extLst>
      <p:ext uri="{BB962C8B-B14F-4D97-AF65-F5344CB8AC3E}">
        <p14:creationId xmlns:p14="http://schemas.microsoft.com/office/powerpoint/2010/main" val="4037242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B7B60-6008-8940-9695-4EA08EFDEA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5B7812-D588-164F-A57D-98AB1B9C1D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B2F9E8-7A9F-1D4A-89B5-CFFE87E874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C30F90-E015-034B-B8A0-145515B7ABEF}"/>
              </a:ext>
            </a:extLst>
          </p:cNvPr>
          <p:cNvSpPr>
            <a:spLocks noGrp="1"/>
          </p:cNvSpPr>
          <p:nvPr>
            <p:ph type="dt" sz="half" idx="10"/>
          </p:nvPr>
        </p:nvSpPr>
        <p:spPr/>
        <p:txBody>
          <a:bodyPr/>
          <a:lstStyle/>
          <a:p>
            <a:fld id="{2FBC8112-45BD-7C49-8884-7B21719EBDD3}" type="datetime1">
              <a:rPr lang="en-US" smtClean="0"/>
              <a:t>3/7/24</a:t>
            </a:fld>
            <a:endParaRPr lang="en-US"/>
          </a:p>
        </p:txBody>
      </p:sp>
      <p:sp>
        <p:nvSpPr>
          <p:cNvPr id="6" name="Footer Placeholder 5">
            <a:extLst>
              <a:ext uri="{FF2B5EF4-FFF2-40B4-BE49-F238E27FC236}">
                <a16:creationId xmlns:a16="http://schemas.microsoft.com/office/drawing/2014/main" id="{1D32E32A-A339-DD4E-8E9B-59EB577138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D1D1AC-DE03-6944-9F59-E90140DFF7C2}"/>
              </a:ext>
            </a:extLst>
          </p:cNvPr>
          <p:cNvSpPr>
            <a:spLocks noGrp="1"/>
          </p:cNvSpPr>
          <p:nvPr>
            <p:ph type="sldNum" sz="quarter" idx="12"/>
          </p:nvPr>
        </p:nvSpPr>
        <p:spPr/>
        <p:txBody>
          <a:bodyPr/>
          <a:lstStyle/>
          <a:p>
            <a:fld id="{656E8F12-B4EA-DF4D-9175-3D499FA3FF6C}" type="slidenum">
              <a:rPr lang="en-US" smtClean="0"/>
              <a:t>‹#›</a:t>
            </a:fld>
            <a:endParaRPr lang="en-US"/>
          </a:p>
        </p:txBody>
      </p:sp>
    </p:spTree>
    <p:extLst>
      <p:ext uri="{BB962C8B-B14F-4D97-AF65-F5344CB8AC3E}">
        <p14:creationId xmlns:p14="http://schemas.microsoft.com/office/powerpoint/2010/main" val="214337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BB4303-7B3E-5F4F-A0D8-B7C62838B6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E2F62B-6AB4-794C-A366-68E413EC42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6C0FB1-5A1F-1A4A-A3A5-721BF33009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305669-8EA3-F04D-9B29-5AFAB889906A}" type="datetime1">
              <a:rPr lang="en-US" smtClean="0"/>
              <a:t>3/7/24</a:t>
            </a:fld>
            <a:endParaRPr lang="en-US"/>
          </a:p>
        </p:txBody>
      </p:sp>
      <p:sp>
        <p:nvSpPr>
          <p:cNvPr id="5" name="Footer Placeholder 4">
            <a:extLst>
              <a:ext uri="{FF2B5EF4-FFF2-40B4-BE49-F238E27FC236}">
                <a16:creationId xmlns:a16="http://schemas.microsoft.com/office/drawing/2014/main" id="{AEA1A05D-5FE4-4F4E-88F5-C319AA757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E40CDA-3569-6246-B322-4DB74FC923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6E8F12-B4EA-DF4D-9175-3D499FA3FF6C}" type="slidenum">
              <a:rPr lang="en-US" smtClean="0"/>
              <a:t>‹#›</a:t>
            </a:fld>
            <a:endParaRPr lang="en-US"/>
          </a:p>
        </p:txBody>
      </p:sp>
    </p:spTree>
    <p:extLst>
      <p:ext uri="{BB962C8B-B14F-4D97-AF65-F5344CB8AC3E}">
        <p14:creationId xmlns:p14="http://schemas.microsoft.com/office/powerpoint/2010/main" val="2368087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ECDFF3-1F9F-4849-86D8-6EEB8FD7E276}"/>
              </a:ext>
            </a:extLst>
          </p:cNvPr>
          <p:cNvSpPr/>
          <p:nvPr/>
        </p:nvSpPr>
        <p:spPr>
          <a:xfrm>
            <a:off x="0" y="0"/>
            <a:ext cx="12192000" cy="41910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5DE490-1B48-BA43-BEA2-F8B5CB9CEA6D}"/>
              </a:ext>
            </a:extLst>
          </p:cNvPr>
          <p:cNvSpPr>
            <a:spLocks noGrp="1"/>
          </p:cNvSpPr>
          <p:nvPr>
            <p:ph type="ctrTitle"/>
          </p:nvPr>
        </p:nvSpPr>
        <p:spPr>
          <a:xfrm>
            <a:off x="1231899" y="1041400"/>
            <a:ext cx="9996081" cy="2531140"/>
          </a:xfrm>
        </p:spPr>
        <p:txBody>
          <a:bodyPr>
            <a:normAutofit fontScale="90000"/>
          </a:bodyPr>
          <a:lstStyle/>
          <a:p>
            <a:r>
              <a:rPr lang="en-US" b="1" dirty="0">
                <a:solidFill>
                  <a:schemeClr val="bg1"/>
                </a:solidFill>
                <a:latin typeface="Georgia Pro Cond Black" panose="02040A06050405020203" pitchFamily="18" charset="0"/>
              </a:rPr>
              <a:t>Additional Budgeting Concepts– Special Budgets</a:t>
            </a:r>
          </a:p>
        </p:txBody>
      </p:sp>
      <p:sp>
        <p:nvSpPr>
          <p:cNvPr id="3" name="Subtitle 2">
            <a:extLst>
              <a:ext uri="{FF2B5EF4-FFF2-40B4-BE49-F238E27FC236}">
                <a16:creationId xmlns:a16="http://schemas.microsoft.com/office/drawing/2014/main" id="{6547D067-1ABF-614E-A95D-42557174F013}"/>
              </a:ext>
            </a:extLst>
          </p:cNvPr>
          <p:cNvSpPr>
            <a:spLocks noGrp="1"/>
          </p:cNvSpPr>
          <p:nvPr>
            <p:ph type="subTitle" idx="1"/>
          </p:nvPr>
        </p:nvSpPr>
        <p:spPr>
          <a:xfrm>
            <a:off x="1346200" y="4592638"/>
            <a:ext cx="9144000" cy="1655762"/>
          </a:xfrm>
        </p:spPr>
        <p:txBody>
          <a:bodyPr>
            <a:normAutofit/>
          </a:bodyPr>
          <a:lstStyle/>
          <a:p>
            <a:r>
              <a:rPr lang="en-US" sz="2800" dirty="0">
                <a:latin typeface="Candara" panose="020E0502030303020204" pitchFamily="34" charset="0"/>
              </a:rPr>
              <a:t>September 15, 2022</a:t>
            </a:r>
          </a:p>
          <a:p>
            <a:r>
              <a:rPr lang="en-US" sz="2800" dirty="0" err="1">
                <a:latin typeface="Candara" panose="020E0502030303020204" pitchFamily="34" charset="0"/>
              </a:rPr>
              <a:t>Wenchen</a:t>
            </a:r>
            <a:r>
              <a:rPr lang="en-US" sz="2800">
                <a:latin typeface="Candara" panose="020E0502030303020204" pitchFamily="34" charset="0"/>
              </a:rPr>
              <a:t> Wang</a:t>
            </a:r>
            <a:endParaRPr lang="en-US" sz="2800"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11E089B5-DE3F-2D47-8F85-B6A6691A99F5}"/>
              </a:ext>
            </a:extLst>
          </p:cNvPr>
          <p:cNvSpPr>
            <a:spLocks noGrp="1"/>
          </p:cNvSpPr>
          <p:nvPr>
            <p:ph type="sldNum" sz="quarter" idx="12"/>
          </p:nvPr>
        </p:nvSpPr>
        <p:spPr/>
        <p:txBody>
          <a:bodyPr/>
          <a:lstStyle/>
          <a:p>
            <a:fld id="{656E8F12-B4EA-DF4D-9175-3D499FA3FF6C}" type="slidenum">
              <a:rPr lang="en-US" smtClean="0"/>
              <a:t>1</a:t>
            </a:fld>
            <a:endParaRPr lang="en-US"/>
          </a:p>
        </p:txBody>
      </p:sp>
    </p:spTree>
    <p:extLst>
      <p:ext uri="{BB962C8B-B14F-4D97-AF65-F5344CB8AC3E}">
        <p14:creationId xmlns:p14="http://schemas.microsoft.com/office/powerpoint/2010/main" val="2044614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AC503E-82F5-8E48-B61F-025EAB60F0C3}"/>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1A0563-EA90-634E-A2C2-F1E5BC837CBB}"/>
              </a:ext>
            </a:extLst>
          </p:cNvPr>
          <p:cNvSpPr>
            <a:spLocks noGrp="1"/>
          </p:cNvSpPr>
          <p:nvPr>
            <p:ph type="title"/>
          </p:nvPr>
        </p:nvSpPr>
        <p:spPr>
          <a:xfrm>
            <a:off x="838200" y="166719"/>
            <a:ext cx="10515600" cy="1325563"/>
          </a:xfrm>
        </p:spPr>
        <p:txBody>
          <a:bodyPr>
            <a:normAutofit/>
          </a:bodyPr>
          <a:lstStyle/>
          <a:p>
            <a:r>
              <a:rPr lang="en-US" sz="4200" b="1" dirty="0">
                <a:solidFill>
                  <a:schemeClr val="bg1"/>
                </a:solidFill>
                <a:latin typeface="Georgia Pro Cond Black" panose="02040A06050405020203" pitchFamily="18" charset="0"/>
              </a:rPr>
              <a:t>Zero-Based Budget</a:t>
            </a:r>
          </a:p>
        </p:txBody>
      </p:sp>
      <p:sp>
        <p:nvSpPr>
          <p:cNvPr id="3" name="Content Placeholder 2">
            <a:extLst>
              <a:ext uri="{FF2B5EF4-FFF2-40B4-BE49-F238E27FC236}">
                <a16:creationId xmlns:a16="http://schemas.microsoft.com/office/drawing/2014/main" id="{8B660012-2106-9F43-90AA-0D0D6F63EDF9}"/>
              </a:ext>
            </a:extLst>
          </p:cNvPr>
          <p:cNvSpPr>
            <a:spLocks noGrp="1"/>
          </p:cNvSpPr>
          <p:nvPr>
            <p:ph idx="1"/>
          </p:nvPr>
        </p:nvSpPr>
        <p:spPr>
          <a:xfrm>
            <a:off x="884274" y="1800225"/>
            <a:ext cx="10515600" cy="4855755"/>
          </a:xfrm>
        </p:spPr>
        <p:txBody>
          <a:bodyPr>
            <a:normAutofit/>
          </a:bodyPr>
          <a:lstStyle/>
          <a:p>
            <a:pPr marL="0" indent="0">
              <a:lnSpc>
                <a:spcPct val="80000"/>
              </a:lnSpc>
              <a:spcAft>
                <a:spcPts val="600"/>
              </a:spcAft>
              <a:buNone/>
              <a:defRPr/>
            </a:pPr>
            <a:r>
              <a:rPr lang="en-US" altLang="en-US" b="1" u="sng" dirty="0">
                <a:solidFill>
                  <a:srgbClr val="C00000"/>
                </a:solidFill>
                <a:latin typeface="Candara" panose="020E0502030303020204" pitchFamily="34" charset="0"/>
              </a:rPr>
              <a:t>Zero-Based Budgeting</a:t>
            </a:r>
            <a:r>
              <a:rPr lang="en-US" altLang="en-US" dirty="0">
                <a:solidFill>
                  <a:srgbClr val="C00000"/>
                </a:solidFill>
                <a:latin typeface="Candara" panose="020E0502030303020204" pitchFamily="34" charset="0"/>
              </a:rPr>
              <a:t> </a:t>
            </a:r>
          </a:p>
          <a:p>
            <a:pPr>
              <a:lnSpc>
                <a:spcPct val="80000"/>
              </a:lnSpc>
              <a:spcAft>
                <a:spcPts val="600"/>
              </a:spcAft>
              <a:defRPr/>
            </a:pPr>
            <a:r>
              <a:rPr lang="en-US" altLang="en-US" dirty="0">
                <a:latin typeface="Candara" panose="020E0502030303020204" pitchFamily="34" charset="0"/>
              </a:rPr>
              <a:t>Calls for a total reevaluation of all programs and activities </a:t>
            </a:r>
          </a:p>
          <a:p>
            <a:pPr>
              <a:lnSpc>
                <a:spcPct val="80000"/>
              </a:lnSpc>
              <a:spcAft>
                <a:spcPts val="600"/>
              </a:spcAft>
              <a:defRPr/>
            </a:pPr>
            <a:r>
              <a:rPr lang="en-US" altLang="en-US" dirty="0">
                <a:latin typeface="Candara" panose="020E0502030303020204" pitchFamily="34" charset="0"/>
              </a:rPr>
              <a:t>Assumes each department/program starts with zero base of justified costs</a:t>
            </a:r>
          </a:p>
          <a:p>
            <a:pPr lvl="1">
              <a:lnSpc>
                <a:spcPct val="80000"/>
              </a:lnSpc>
              <a:spcAft>
                <a:spcPts val="600"/>
              </a:spcAft>
              <a:defRPr/>
            </a:pPr>
            <a:r>
              <a:rPr lang="en-US" altLang="en-US" dirty="0">
                <a:latin typeface="Candara" panose="020E0502030303020204" pitchFamily="34" charset="0"/>
              </a:rPr>
              <a:t>Requires a justification for all costs</a:t>
            </a:r>
          </a:p>
          <a:p>
            <a:pPr>
              <a:lnSpc>
                <a:spcPct val="80000"/>
              </a:lnSpc>
              <a:spcAft>
                <a:spcPts val="600"/>
              </a:spcAft>
              <a:defRPr/>
            </a:pPr>
            <a:r>
              <a:rPr lang="en-US" altLang="en-US" dirty="0">
                <a:latin typeface="Candara" panose="020E0502030303020204" pitchFamily="34" charset="0"/>
              </a:rPr>
              <a:t>Requires that decision packages be prepared for each separable activity or level of activity (comparison of quality and quantities) </a:t>
            </a:r>
          </a:p>
          <a:p>
            <a:pPr>
              <a:lnSpc>
                <a:spcPct val="80000"/>
              </a:lnSpc>
              <a:spcAft>
                <a:spcPts val="600"/>
              </a:spcAft>
              <a:defRPr/>
            </a:pPr>
            <a:r>
              <a:rPr lang="en-US" altLang="en-US" dirty="0">
                <a:latin typeface="Candara" panose="020E0502030303020204" pitchFamily="34" charset="0"/>
              </a:rPr>
              <a:t>Ranks the packages </a:t>
            </a:r>
          </a:p>
          <a:p>
            <a:pPr>
              <a:lnSpc>
                <a:spcPct val="80000"/>
              </a:lnSpc>
              <a:spcAft>
                <a:spcPts val="600"/>
              </a:spcAft>
              <a:defRPr/>
            </a:pPr>
            <a:r>
              <a:rPr lang="en-US" altLang="en-US" dirty="0">
                <a:latin typeface="Candara" panose="020E0502030303020204" pitchFamily="34" charset="0"/>
              </a:rPr>
              <a:t>Selects packages for adoption or rejection</a:t>
            </a:r>
          </a:p>
          <a:p>
            <a:pPr>
              <a:spcAft>
                <a:spcPts val="600"/>
              </a:spcAft>
            </a:pPr>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00DC3E95-D53F-2B4E-9707-C21363CFD7C8}"/>
              </a:ext>
            </a:extLst>
          </p:cNvPr>
          <p:cNvSpPr>
            <a:spLocks noGrp="1"/>
          </p:cNvSpPr>
          <p:nvPr>
            <p:ph type="sldNum" sz="quarter" idx="12"/>
          </p:nvPr>
        </p:nvSpPr>
        <p:spPr/>
        <p:txBody>
          <a:bodyPr/>
          <a:lstStyle/>
          <a:p>
            <a:fld id="{656E8F12-B4EA-DF4D-9175-3D499FA3FF6C}" type="slidenum">
              <a:rPr lang="en-US" smtClean="0"/>
              <a:t>10</a:t>
            </a:fld>
            <a:endParaRPr lang="en-US"/>
          </a:p>
        </p:txBody>
      </p:sp>
    </p:spTree>
    <p:extLst>
      <p:ext uri="{BB962C8B-B14F-4D97-AF65-F5344CB8AC3E}">
        <p14:creationId xmlns:p14="http://schemas.microsoft.com/office/powerpoint/2010/main" val="1505348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F771A90-9E13-4846-8A2F-C1F64DB67CB3}"/>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FCF6B5-C3FE-2548-8985-43A5D01A0F30}"/>
              </a:ext>
            </a:extLst>
          </p:cNvPr>
          <p:cNvSpPr>
            <a:spLocks noGrp="1"/>
          </p:cNvSpPr>
          <p:nvPr>
            <p:ph type="title"/>
          </p:nvPr>
        </p:nvSpPr>
        <p:spPr>
          <a:xfrm>
            <a:off x="820948" y="209854"/>
            <a:ext cx="10515600" cy="1325563"/>
          </a:xfrm>
        </p:spPr>
        <p:txBody>
          <a:bodyPr>
            <a:normAutofit/>
          </a:bodyPr>
          <a:lstStyle/>
          <a:p>
            <a:r>
              <a:rPr lang="en-US" altLang="en-US" sz="4200" b="1" dirty="0">
                <a:solidFill>
                  <a:schemeClr val="bg1"/>
                </a:solidFill>
                <a:latin typeface="Georgia Pro Cond Black" panose="02040A06050405020203" pitchFamily="18" charset="0"/>
              </a:rPr>
              <a:t>Zero-Based Budget Example</a:t>
            </a:r>
            <a:endParaRPr lang="en-US" sz="4200" b="1" dirty="0">
              <a:solidFill>
                <a:schemeClr val="bg1"/>
              </a:solidFill>
              <a:latin typeface="Georgia Pro Cond Black" panose="02040A06050405020203" pitchFamily="18" charset="0"/>
            </a:endParaRPr>
          </a:p>
        </p:txBody>
      </p:sp>
      <p:sp>
        <p:nvSpPr>
          <p:cNvPr id="4" name="Slide Number Placeholder 3">
            <a:extLst>
              <a:ext uri="{FF2B5EF4-FFF2-40B4-BE49-F238E27FC236}">
                <a16:creationId xmlns:a16="http://schemas.microsoft.com/office/drawing/2014/main" id="{63718958-8093-6F4C-9485-4C89AB79131D}"/>
              </a:ext>
            </a:extLst>
          </p:cNvPr>
          <p:cNvSpPr>
            <a:spLocks noGrp="1"/>
          </p:cNvSpPr>
          <p:nvPr>
            <p:ph type="sldNum" sz="quarter" idx="12"/>
          </p:nvPr>
        </p:nvSpPr>
        <p:spPr/>
        <p:txBody>
          <a:bodyPr/>
          <a:lstStyle/>
          <a:p>
            <a:fld id="{656E8F12-B4EA-DF4D-9175-3D499FA3FF6C}" type="slidenum">
              <a:rPr lang="en-US" smtClean="0"/>
              <a:t>11</a:t>
            </a:fld>
            <a:endParaRPr lang="en-US"/>
          </a:p>
        </p:txBody>
      </p:sp>
      <p:graphicFrame>
        <p:nvGraphicFramePr>
          <p:cNvPr id="8" name="Table 7">
            <a:extLst>
              <a:ext uri="{FF2B5EF4-FFF2-40B4-BE49-F238E27FC236}">
                <a16:creationId xmlns:a16="http://schemas.microsoft.com/office/drawing/2014/main" id="{D5E67710-5B59-4F9C-B744-9CF1073C3909}"/>
              </a:ext>
            </a:extLst>
          </p:cNvPr>
          <p:cNvGraphicFramePr>
            <a:graphicFrameLocks noGrp="1"/>
          </p:cNvGraphicFramePr>
          <p:nvPr/>
        </p:nvGraphicFramePr>
        <p:xfrm>
          <a:off x="1890623" y="1965101"/>
          <a:ext cx="7892348" cy="3605659"/>
        </p:xfrm>
        <a:graphic>
          <a:graphicData uri="http://schemas.openxmlformats.org/drawingml/2006/table">
            <a:tbl>
              <a:tblPr/>
              <a:tblGrid>
                <a:gridCol w="2017143">
                  <a:extLst>
                    <a:ext uri="{9D8B030D-6E8A-4147-A177-3AD203B41FA5}">
                      <a16:colId xmlns:a16="http://schemas.microsoft.com/office/drawing/2014/main" val="60752303"/>
                    </a:ext>
                  </a:extLst>
                </a:gridCol>
                <a:gridCol w="5875205">
                  <a:extLst>
                    <a:ext uri="{9D8B030D-6E8A-4147-A177-3AD203B41FA5}">
                      <a16:colId xmlns:a16="http://schemas.microsoft.com/office/drawing/2014/main" val="3265653415"/>
                    </a:ext>
                  </a:extLst>
                </a:gridCol>
              </a:tblGrid>
              <a:tr h="551305">
                <a:tc gridSpan="2">
                  <a:txBody>
                    <a:bodyPr/>
                    <a:lstStyle/>
                    <a:p>
                      <a:pPr algn="l"/>
                      <a:r>
                        <a:rPr lang="en-US" sz="2400" b="1" dirty="0">
                          <a:effectLst/>
                          <a:latin typeface="Candara" panose="020E0502030303020204" pitchFamily="34" charset="0"/>
                        </a:rPr>
                        <a:t>Hospital - Expense Budget for the Coming Fiscal Year</a:t>
                      </a:r>
                    </a:p>
                  </a:txBody>
                  <a:tcPr marL="44450" marR="44450" marT="31750" marB="254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169561246"/>
                  </a:ext>
                </a:extLst>
              </a:tr>
              <a:tr h="509059">
                <a:tc>
                  <a:txBody>
                    <a:bodyPr/>
                    <a:lstStyle/>
                    <a:p>
                      <a:pPr algn="l"/>
                      <a:r>
                        <a:rPr lang="en-US" sz="2400" b="0" dirty="0">
                          <a:effectLst/>
                          <a:latin typeface="Candara" panose="020E0502030303020204" pitchFamily="34" charset="0"/>
                        </a:rPr>
                        <a:t>Salaries</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400" b="0">
                          <a:effectLst/>
                          <a:latin typeface="Candara" panose="020E0502030303020204" pitchFamily="34" charset="0"/>
                        </a:rPr>
                        <a:t> $ 60,000,000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8327593"/>
                  </a:ext>
                </a:extLst>
              </a:tr>
              <a:tr h="509059">
                <a:tc>
                  <a:txBody>
                    <a:bodyPr/>
                    <a:lstStyle/>
                    <a:p>
                      <a:pPr algn="l"/>
                      <a:r>
                        <a:rPr lang="en-US" sz="2400" b="0" dirty="0">
                          <a:effectLst/>
                          <a:latin typeface="Candara" panose="020E0502030303020204" pitchFamily="34" charset="0"/>
                        </a:rPr>
                        <a:t>Supplies</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400" b="0" dirty="0">
                          <a:effectLst/>
                          <a:latin typeface="Candara" panose="020E0502030303020204" pitchFamily="34" charset="0"/>
                        </a:rPr>
                        <a:t>$ 25,000,000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1133396"/>
                  </a:ext>
                </a:extLst>
              </a:tr>
              <a:tr h="509059">
                <a:tc>
                  <a:txBody>
                    <a:bodyPr/>
                    <a:lstStyle/>
                    <a:p>
                      <a:pPr algn="l"/>
                      <a:r>
                        <a:rPr lang="en-US" sz="2400" b="0" dirty="0">
                          <a:effectLst/>
                          <a:latin typeface="Candara" panose="020E0502030303020204" pitchFamily="34" charset="0"/>
                        </a:rPr>
                        <a:t>Utilities</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400" b="0" dirty="0">
                          <a:effectLst/>
                          <a:latin typeface="Candara" panose="020E0502030303020204" pitchFamily="34" charset="0"/>
                        </a:rPr>
                        <a:t>$ 4,300,000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5422181"/>
                  </a:ext>
                </a:extLst>
              </a:tr>
              <a:tr h="509059">
                <a:tc>
                  <a:txBody>
                    <a:bodyPr/>
                    <a:lstStyle/>
                    <a:p>
                      <a:pPr algn="l"/>
                      <a:r>
                        <a:rPr lang="en-US" sz="2400" b="0">
                          <a:effectLst/>
                          <a:latin typeface="Candara" panose="020E0502030303020204" pitchFamily="34" charset="0"/>
                        </a:rPr>
                        <a:t>Rent</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400" b="0" dirty="0">
                          <a:effectLst/>
                          <a:latin typeface="Candara" panose="020E0502030303020204" pitchFamily="34" charset="0"/>
                        </a:rPr>
                        <a:t>$ 7,700,000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3001614"/>
                  </a:ext>
                </a:extLst>
              </a:tr>
              <a:tr h="509059">
                <a:tc>
                  <a:txBody>
                    <a:bodyPr/>
                    <a:lstStyle/>
                    <a:p>
                      <a:pPr algn="l"/>
                      <a:r>
                        <a:rPr lang="en-US" sz="2400" b="0">
                          <a:effectLst/>
                          <a:latin typeface="Candara" panose="020E0502030303020204" pitchFamily="34" charset="0"/>
                        </a:rPr>
                        <a:t>Interest</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400" b="0" dirty="0">
                          <a:effectLst/>
                          <a:latin typeface="Candara" panose="020E0502030303020204" pitchFamily="34" charset="0"/>
                        </a:rPr>
                        <a:t>$ 3,000,000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7312131"/>
                  </a:ext>
                </a:extLst>
              </a:tr>
              <a:tr h="509059">
                <a:tc>
                  <a:txBody>
                    <a:bodyPr/>
                    <a:lstStyle/>
                    <a:p>
                      <a:pPr algn="l"/>
                      <a:r>
                        <a:rPr lang="en-US" sz="2400" b="1" dirty="0">
                          <a:effectLst/>
                          <a:latin typeface="Candara" panose="020E0502030303020204" pitchFamily="34" charset="0"/>
                        </a:rPr>
                        <a:t>  Total</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400" b="1" dirty="0">
                          <a:effectLst/>
                          <a:latin typeface="Candara" panose="020E0502030303020204" pitchFamily="34" charset="0"/>
                        </a:rPr>
                        <a:t>$ 100,000,000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3731038"/>
                  </a:ext>
                </a:extLst>
              </a:tr>
            </a:tbl>
          </a:graphicData>
        </a:graphic>
      </p:graphicFrame>
      <p:sp>
        <p:nvSpPr>
          <p:cNvPr id="3" name="TextBox 2">
            <a:extLst>
              <a:ext uri="{FF2B5EF4-FFF2-40B4-BE49-F238E27FC236}">
                <a16:creationId xmlns:a16="http://schemas.microsoft.com/office/drawing/2014/main" id="{CBFA04E8-B781-27CD-ABD8-ECB98FD8F7B1}"/>
              </a:ext>
            </a:extLst>
          </p:cNvPr>
          <p:cNvSpPr txBox="1"/>
          <p:nvPr/>
        </p:nvSpPr>
        <p:spPr>
          <a:xfrm>
            <a:off x="6857999" y="1495452"/>
            <a:ext cx="3211033" cy="369332"/>
          </a:xfrm>
          <a:prstGeom prst="rect">
            <a:avLst/>
          </a:prstGeom>
          <a:noFill/>
        </p:spPr>
        <p:txBody>
          <a:bodyPr wrap="square" rtlCol="0">
            <a:spAutoFit/>
          </a:bodyPr>
          <a:lstStyle/>
          <a:p>
            <a:r>
              <a:rPr lang="en-US" dirty="0">
                <a:latin typeface="Candara" panose="020E0502030303020204" pitchFamily="34" charset="0"/>
              </a:rPr>
              <a:t>Total Revenue: $100,000,000</a:t>
            </a:r>
          </a:p>
        </p:txBody>
      </p:sp>
      <p:sp>
        <p:nvSpPr>
          <p:cNvPr id="6" name="TextBox 5">
            <a:extLst>
              <a:ext uri="{FF2B5EF4-FFF2-40B4-BE49-F238E27FC236}">
                <a16:creationId xmlns:a16="http://schemas.microsoft.com/office/drawing/2014/main" id="{6B005C23-0C48-C742-DAD7-E7A19DE78D11}"/>
              </a:ext>
            </a:extLst>
          </p:cNvPr>
          <p:cNvSpPr txBox="1"/>
          <p:nvPr/>
        </p:nvSpPr>
        <p:spPr>
          <a:xfrm>
            <a:off x="8125515" y="5685807"/>
            <a:ext cx="3211033" cy="369332"/>
          </a:xfrm>
          <a:prstGeom prst="rect">
            <a:avLst/>
          </a:prstGeom>
          <a:noFill/>
        </p:spPr>
        <p:txBody>
          <a:bodyPr wrap="square" rtlCol="0">
            <a:spAutoFit/>
          </a:bodyPr>
          <a:lstStyle/>
          <a:p>
            <a:r>
              <a:rPr lang="en-US" dirty="0">
                <a:latin typeface="Candara" panose="020E0502030303020204" pitchFamily="34" charset="0"/>
              </a:rPr>
              <a:t>Amount left: $0</a:t>
            </a:r>
          </a:p>
        </p:txBody>
      </p:sp>
    </p:spTree>
    <p:extLst>
      <p:ext uri="{BB962C8B-B14F-4D97-AF65-F5344CB8AC3E}">
        <p14:creationId xmlns:p14="http://schemas.microsoft.com/office/powerpoint/2010/main" val="3134716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7DA3E8-F03B-4741-8359-647ABF2D69C8}"/>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1A0563-EA90-634E-A2C2-F1E5BC837CBB}"/>
              </a:ext>
            </a:extLst>
          </p:cNvPr>
          <p:cNvSpPr>
            <a:spLocks noGrp="1"/>
          </p:cNvSpPr>
          <p:nvPr>
            <p:ph type="title"/>
          </p:nvPr>
        </p:nvSpPr>
        <p:spPr>
          <a:xfrm>
            <a:off x="838200" y="227104"/>
            <a:ext cx="10515600" cy="1325563"/>
          </a:xfrm>
        </p:spPr>
        <p:txBody>
          <a:bodyPr>
            <a:normAutofit/>
          </a:bodyPr>
          <a:lstStyle/>
          <a:p>
            <a:r>
              <a:rPr lang="en-US" sz="4200" b="1" dirty="0">
                <a:solidFill>
                  <a:schemeClr val="bg1"/>
                </a:solidFill>
                <a:latin typeface="Georgia Pro Cond Black" panose="02040A06050405020203" pitchFamily="18" charset="0"/>
              </a:rPr>
              <a:t>Performance Budget</a:t>
            </a:r>
          </a:p>
        </p:txBody>
      </p:sp>
      <p:sp>
        <p:nvSpPr>
          <p:cNvPr id="3" name="Content Placeholder 2">
            <a:extLst>
              <a:ext uri="{FF2B5EF4-FFF2-40B4-BE49-F238E27FC236}">
                <a16:creationId xmlns:a16="http://schemas.microsoft.com/office/drawing/2014/main" id="{8B660012-2106-9F43-90AA-0D0D6F63EDF9}"/>
              </a:ext>
            </a:extLst>
          </p:cNvPr>
          <p:cNvSpPr>
            <a:spLocks noGrp="1"/>
          </p:cNvSpPr>
          <p:nvPr>
            <p:ph idx="1"/>
          </p:nvPr>
        </p:nvSpPr>
        <p:spPr/>
        <p:txBody>
          <a:bodyPr>
            <a:normAutofit lnSpcReduction="10000"/>
          </a:bodyPr>
          <a:lstStyle/>
          <a:p>
            <a:pPr lvl="1"/>
            <a:r>
              <a:rPr lang="en-US" sz="2800" dirty="0">
                <a:latin typeface="Candara" panose="020E0502030303020204" pitchFamily="34" charset="0"/>
              </a:rPr>
              <a:t>Managers can see the cost of achieving different outcomes, instead of focusing primarily on inputs. </a:t>
            </a:r>
          </a:p>
          <a:p>
            <a:pPr lvl="1"/>
            <a:endParaRPr lang="en-US" sz="2800" dirty="0">
              <a:latin typeface="Candara" panose="020E0502030303020204" pitchFamily="34" charset="0"/>
            </a:endParaRPr>
          </a:p>
          <a:p>
            <a:pPr lvl="1"/>
            <a:r>
              <a:rPr lang="en-US" sz="2800" dirty="0">
                <a:latin typeface="Candara" panose="020E0502030303020204" pitchFamily="34" charset="0"/>
              </a:rPr>
              <a:t>Asks managers to </a:t>
            </a:r>
          </a:p>
          <a:p>
            <a:pPr lvl="2"/>
            <a:r>
              <a:rPr lang="en-US" sz="2400" dirty="0">
                <a:latin typeface="Candara" panose="020E0502030303020204" pitchFamily="34" charset="0"/>
              </a:rPr>
              <a:t>Define goals</a:t>
            </a:r>
          </a:p>
          <a:p>
            <a:pPr lvl="2"/>
            <a:r>
              <a:rPr lang="en-US" sz="2400" dirty="0">
                <a:latin typeface="Candara" panose="020E0502030303020204" pitchFamily="34" charset="0"/>
              </a:rPr>
              <a:t>Plan their resource needs</a:t>
            </a:r>
          </a:p>
          <a:p>
            <a:pPr lvl="2"/>
            <a:r>
              <a:rPr lang="en-US" sz="2400" dirty="0">
                <a:latin typeface="Candara" panose="020E0502030303020204" pitchFamily="34" charset="0"/>
              </a:rPr>
              <a:t>Measure the achievement of various goals and objectives</a:t>
            </a:r>
          </a:p>
          <a:p>
            <a:pPr lvl="2"/>
            <a:endParaRPr lang="en-US" sz="2400" dirty="0">
              <a:latin typeface="Candara" panose="020E0502030303020204" pitchFamily="34" charset="0"/>
            </a:endParaRPr>
          </a:p>
          <a:p>
            <a:pPr lvl="1"/>
            <a:r>
              <a:rPr lang="en-US" sz="2800" dirty="0">
                <a:latin typeface="Candara" panose="020E0502030303020204" pitchFamily="34" charset="0"/>
              </a:rPr>
              <a:t>Example</a:t>
            </a:r>
          </a:p>
          <a:p>
            <a:pPr lvl="2"/>
            <a:r>
              <a:rPr lang="en-US" sz="2400" dirty="0">
                <a:latin typeface="Candara" panose="020E0502030303020204" pitchFamily="34" charset="0"/>
              </a:rPr>
              <a:t>School district increase expenditure on teacher bonuses to achieve the goal of higher test scores</a:t>
            </a:r>
          </a:p>
        </p:txBody>
      </p:sp>
      <p:sp>
        <p:nvSpPr>
          <p:cNvPr id="4" name="Slide Number Placeholder 3">
            <a:extLst>
              <a:ext uri="{FF2B5EF4-FFF2-40B4-BE49-F238E27FC236}">
                <a16:creationId xmlns:a16="http://schemas.microsoft.com/office/drawing/2014/main" id="{8F1D6AC9-2650-4747-83BB-8A837229F404}"/>
              </a:ext>
            </a:extLst>
          </p:cNvPr>
          <p:cNvSpPr>
            <a:spLocks noGrp="1"/>
          </p:cNvSpPr>
          <p:nvPr>
            <p:ph type="sldNum" sz="quarter" idx="12"/>
          </p:nvPr>
        </p:nvSpPr>
        <p:spPr/>
        <p:txBody>
          <a:bodyPr/>
          <a:lstStyle/>
          <a:p>
            <a:fld id="{656E8F12-B4EA-DF4D-9175-3D499FA3FF6C}" type="slidenum">
              <a:rPr lang="en-US" smtClean="0"/>
              <a:t>12</a:t>
            </a:fld>
            <a:endParaRPr lang="en-US"/>
          </a:p>
        </p:txBody>
      </p:sp>
    </p:spTree>
    <p:extLst>
      <p:ext uri="{BB962C8B-B14F-4D97-AF65-F5344CB8AC3E}">
        <p14:creationId xmlns:p14="http://schemas.microsoft.com/office/powerpoint/2010/main" val="3950613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F771A90-9E13-4846-8A2F-C1F64DB67CB3}"/>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FCF6B5-C3FE-2548-8985-43A5D01A0F30}"/>
              </a:ext>
            </a:extLst>
          </p:cNvPr>
          <p:cNvSpPr>
            <a:spLocks noGrp="1"/>
          </p:cNvSpPr>
          <p:nvPr>
            <p:ph type="title"/>
          </p:nvPr>
        </p:nvSpPr>
        <p:spPr>
          <a:xfrm>
            <a:off x="838200" y="278865"/>
            <a:ext cx="10515600" cy="1325563"/>
          </a:xfrm>
        </p:spPr>
        <p:txBody>
          <a:bodyPr>
            <a:normAutofit/>
          </a:bodyPr>
          <a:lstStyle/>
          <a:p>
            <a:r>
              <a:rPr lang="en-US" sz="4200" b="1" dirty="0">
                <a:solidFill>
                  <a:schemeClr val="bg1"/>
                </a:solidFill>
                <a:latin typeface="Georgia Pro Cond Black" panose="02040A06050405020203" pitchFamily="18" charset="0"/>
              </a:rPr>
              <a:t>Budgeting Formats</a:t>
            </a:r>
          </a:p>
        </p:txBody>
      </p:sp>
      <p:sp>
        <p:nvSpPr>
          <p:cNvPr id="3" name="Content Placeholder 2">
            <a:extLst>
              <a:ext uri="{FF2B5EF4-FFF2-40B4-BE49-F238E27FC236}">
                <a16:creationId xmlns:a16="http://schemas.microsoft.com/office/drawing/2014/main" id="{92C3987A-0A49-1A40-95B3-D9C2E724A6A0}"/>
              </a:ext>
            </a:extLst>
          </p:cNvPr>
          <p:cNvSpPr>
            <a:spLocks noGrp="1"/>
          </p:cNvSpPr>
          <p:nvPr>
            <p:ph idx="1"/>
          </p:nvPr>
        </p:nvSpPr>
        <p:spPr>
          <a:xfrm>
            <a:off x="838200" y="1690688"/>
            <a:ext cx="10515600" cy="4486275"/>
          </a:xfrm>
        </p:spPr>
        <p:txBody>
          <a:bodyPr>
            <a:noAutofit/>
          </a:bodyPr>
          <a:lstStyle/>
          <a:p>
            <a:pPr marL="0" indent="0">
              <a:lnSpc>
                <a:spcPct val="80000"/>
              </a:lnSpc>
              <a:buNone/>
              <a:defRPr/>
            </a:pPr>
            <a:r>
              <a:rPr lang="en-US" altLang="en-US" sz="2400" b="1" u="sng" dirty="0">
                <a:solidFill>
                  <a:srgbClr val="C00000"/>
                </a:solidFill>
                <a:latin typeface="Candara" panose="020E0502030303020204" pitchFamily="34" charset="0"/>
              </a:rPr>
              <a:t>Line Item</a:t>
            </a:r>
            <a:endParaRPr lang="en-US" altLang="en-US" sz="2400" dirty="0">
              <a:latin typeface="Candara" panose="020E0502030303020204" pitchFamily="34" charset="0"/>
            </a:endParaRPr>
          </a:p>
          <a:p>
            <a:pPr>
              <a:lnSpc>
                <a:spcPct val="80000"/>
              </a:lnSpc>
              <a:defRPr/>
            </a:pPr>
            <a:r>
              <a:rPr lang="en-US" altLang="en-US" sz="2400" dirty="0">
                <a:latin typeface="Candara" panose="020E0502030303020204" pitchFamily="34" charset="0"/>
              </a:rPr>
              <a:t>e.g., salaries, benefits, supplies, rent, etc.</a:t>
            </a:r>
          </a:p>
          <a:p>
            <a:pPr>
              <a:lnSpc>
                <a:spcPct val="80000"/>
              </a:lnSpc>
              <a:defRPr/>
            </a:pPr>
            <a:r>
              <a:rPr lang="en-US" altLang="en-US" sz="2400" dirty="0">
                <a:latin typeface="Candara" panose="020E0502030303020204" pitchFamily="34" charset="0"/>
              </a:rPr>
              <a:t>Limited ability to implement and control </a:t>
            </a:r>
            <a:br>
              <a:rPr lang="en-US" altLang="en-US" sz="2400" dirty="0">
                <a:latin typeface="Candara" panose="020E0502030303020204" pitchFamily="34" charset="0"/>
              </a:rPr>
            </a:br>
            <a:endParaRPr lang="en-US" altLang="en-US" sz="2400" dirty="0">
              <a:latin typeface="Candara" panose="020E0502030303020204" pitchFamily="34" charset="0"/>
            </a:endParaRPr>
          </a:p>
          <a:p>
            <a:pPr marL="0" indent="0">
              <a:lnSpc>
                <a:spcPct val="80000"/>
              </a:lnSpc>
              <a:buNone/>
              <a:defRPr/>
            </a:pPr>
            <a:r>
              <a:rPr lang="en-US" altLang="en-US" sz="2400" b="1" u="sng" dirty="0">
                <a:solidFill>
                  <a:srgbClr val="C00000"/>
                </a:solidFill>
                <a:latin typeface="Candara" panose="020E0502030303020204" pitchFamily="34" charset="0"/>
              </a:rPr>
              <a:t>Responsibility Center</a:t>
            </a:r>
            <a:r>
              <a:rPr lang="en-US" altLang="en-US" sz="2400" dirty="0">
                <a:solidFill>
                  <a:srgbClr val="C00000"/>
                </a:solidFill>
                <a:latin typeface="Candara" panose="020E0502030303020204" pitchFamily="34" charset="0"/>
              </a:rPr>
              <a:t> </a:t>
            </a:r>
            <a:endParaRPr lang="en-US" altLang="en-US" sz="2400" dirty="0">
              <a:latin typeface="Candara" panose="020E0502030303020204" pitchFamily="34" charset="0"/>
            </a:endParaRPr>
          </a:p>
          <a:p>
            <a:pPr>
              <a:lnSpc>
                <a:spcPct val="80000"/>
              </a:lnSpc>
              <a:defRPr/>
            </a:pPr>
            <a:r>
              <a:rPr lang="en-US" altLang="en-US" sz="2400" dirty="0">
                <a:latin typeface="Candara" panose="020E0502030303020204" pitchFamily="34" charset="0"/>
              </a:rPr>
              <a:t>Units for which individual managers are held accountable, e.g., custodial services, maintenance, public relations, development, ticket sales, etc.</a:t>
            </a:r>
          </a:p>
          <a:p>
            <a:pPr>
              <a:lnSpc>
                <a:spcPct val="80000"/>
              </a:lnSpc>
              <a:defRPr/>
            </a:pPr>
            <a:r>
              <a:rPr lang="en-US" altLang="en-US" sz="2400" dirty="0">
                <a:latin typeface="Candara" panose="020E0502030303020204" pitchFamily="34" charset="0"/>
              </a:rPr>
              <a:t>Difficult to control spending</a:t>
            </a:r>
          </a:p>
          <a:p>
            <a:pPr marL="0" indent="0">
              <a:lnSpc>
                <a:spcPct val="80000"/>
              </a:lnSpc>
              <a:buNone/>
              <a:defRPr/>
            </a:pPr>
            <a:endParaRPr lang="en-US" altLang="en-US" sz="2400" dirty="0">
              <a:latin typeface="Candara" panose="020E0502030303020204" pitchFamily="34" charset="0"/>
            </a:endParaRPr>
          </a:p>
          <a:p>
            <a:pPr marL="0" indent="0">
              <a:lnSpc>
                <a:spcPct val="80000"/>
              </a:lnSpc>
              <a:buNone/>
              <a:defRPr/>
            </a:pPr>
            <a:r>
              <a:rPr lang="en-US" altLang="en-US" sz="2400" b="1" dirty="0">
                <a:latin typeface="Candara" panose="020E0502030303020204" pitchFamily="34" charset="0"/>
              </a:rPr>
              <a:t>A combination of these two provides managers with more information and ability to control spending  </a:t>
            </a:r>
            <a:br>
              <a:rPr lang="en-US" altLang="en-US" sz="2400" dirty="0">
                <a:latin typeface="Candara" panose="020E0502030303020204" pitchFamily="34" charset="0"/>
              </a:rPr>
            </a:br>
            <a:endParaRPr lang="en-US" altLang="en-US" sz="2400"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63718958-8093-6F4C-9485-4C89AB79131D}"/>
              </a:ext>
            </a:extLst>
          </p:cNvPr>
          <p:cNvSpPr>
            <a:spLocks noGrp="1"/>
          </p:cNvSpPr>
          <p:nvPr>
            <p:ph type="sldNum" sz="quarter" idx="12"/>
          </p:nvPr>
        </p:nvSpPr>
        <p:spPr/>
        <p:txBody>
          <a:bodyPr/>
          <a:lstStyle/>
          <a:p>
            <a:fld id="{656E8F12-B4EA-DF4D-9175-3D499FA3FF6C}" type="slidenum">
              <a:rPr lang="en-US" smtClean="0"/>
              <a:t>13</a:t>
            </a:fld>
            <a:endParaRPr lang="en-US"/>
          </a:p>
        </p:txBody>
      </p:sp>
    </p:spTree>
    <p:extLst>
      <p:ext uri="{BB962C8B-B14F-4D97-AF65-F5344CB8AC3E}">
        <p14:creationId xmlns:p14="http://schemas.microsoft.com/office/powerpoint/2010/main" val="2760671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F771A90-9E13-4846-8A2F-C1F64DB67CB3}"/>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FCF6B5-C3FE-2548-8985-43A5D01A0F30}"/>
              </a:ext>
            </a:extLst>
          </p:cNvPr>
          <p:cNvSpPr>
            <a:spLocks noGrp="1"/>
          </p:cNvSpPr>
          <p:nvPr>
            <p:ph type="title"/>
          </p:nvPr>
        </p:nvSpPr>
        <p:spPr>
          <a:xfrm>
            <a:off x="820948" y="209854"/>
            <a:ext cx="10515600" cy="1325563"/>
          </a:xfrm>
        </p:spPr>
        <p:txBody>
          <a:bodyPr>
            <a:normAutofit/>
          </a:bodyPr>
          <a:lstStyle/>
          <a:p>
            <a:r>
              <a:rPr lang="en-US" altLang="en-US" sz="4200" b="1" dirty="0">
                <a:solidFill>
                  <a:schemeClr val="bg1"/>
                </a:solidFill>
                <a:latin typeface="Georgia Pro Cond Black" panose="02040A06050405020203" pitchFamily="18" charset="0"/>
              </a:rPr>
              <a:t>Line-Item Operating Budget</a:t>
            </a:r>
            <a:endParaRPr lang="en-US" sz="4200" b="1" dirty="0">
              <a:solidFill>
                <a:schemeClr val="bg1"/>
              </a:solidFill>
              <a:latin typeface="Georgia Pro Cond Black" panose="02040A06050405020203" pitchFamily="18" charset="0"/>
            </a:endParaRPr>
          </a:p>
        </p:txBody>
      </p:sp>
      <p:sp>
        <p:nvSpPr>
          <p:cNvPr id="4" name="Slide Number Placeholder 3">
            <a:extLst>
              <a:ext uri="{FF2B5EF4-FFF2-40B4-BE49-F238E27FC236}">
                <a16:creationId xmlns:a16="http://schemas.microsoft.com/office/drawing/2014/main" id="{63718958-8093-6F4C-9485-4C89AB79131D}"/>
              </a:ext>
            </a:extLst>
          </p:cNvPr>
          <p:cNvSpPr>
            <a:spLocks noGrp="1"/>
          </p:cNvSpPr>
          <p:nvPr>
            <p:ph type="sldNum" sz="quarter" idx="12"/>
          </p:nvPr>
        </p:nvSpPr>
        <p:spPr/>
        <p:txBody>
          <a:bodyPr/>
          <a:lstStyle/>
          <a:p>
            <a:fld id="{656E8F12-B4EA-DF4D-9175-3D499FA3FF6C}" type="slidenum">
              <a:rPr lang="en-US" smtClean="0"/>
              <a:t>14</a:t>
            </a:fld>
            <a:endParaRPr lang="en-US"/>
          </a:p>
        </p:txBody>
      </p:sp>
      <p:graphicFrame>
        <p:nvGraphicFramePr>
          <p:cNvPr id="8" name="Table 7">
            <a:extLst>
              <a:ext uri="{FF2B5EF4-FFF2-40B4-BE49-F238E27FC236}">
                <a16:creationId xmlns:a16="http://schemas.microsoft.com/office/drawing/2014/main" id="{D5E67710-5B59-4F9C-B744-9CF1073C3909}"/>
              </a:ext>
            </a:extLst>
          </p:cNvPr>
          <p:cNvGraphicFramePr>
            <a:graphicFrameLocks noGrp="1"/>
          </p:cNvGraphicFramePr>
          <p:nvPr>
            <p:extLst>
              <p:ext uri="{D42A27DB-BD31-4B8C-83A1-F6EECF244321}">
                <p14:modId xmlns:p14="http://schemas.microsoft.com/office/powerpoint/2010/main" val="2895901762"/>
              </p:ext>
            </p:extLst>
          </p:nvPr>
        </p:nvGraphicFramePr>
        <p:xfrm>
          <a:off x="1890623" y="1965101"/>
          <a:ext cx="7892348" cy="3605659"/>
        </p:xfrm>
        <a:graphic>
          <a:graphicData uri="http://schemas.openxmlformats.org/drawingml/2006/table">
            <a:tbl>
              <a:tblPr/>
              <a:tblGrid>
                <a:gridCol w="2017143">
                  <a:extLst>
                    <a:ext uri="{9D8B030D-6E8A-4147-A177-3AD203B41FA5}">
                      <a16:colId xmlns:a16="http://schemas.microsoft.com/office/drawing/2014/main" val="60752303"/>
                    </a:ext>
                  </a:extLst>
                </a:gridCol>
                <a:gridCol w="5875205">
                  <a:extLst>
                    <a:ext uri="{9D8B030D-6E8A-4147-A177-3AD203B41FA5}">
                      <a16:colId xmlns:a16="http://schemas.microsoft.com/office/drawing/2014/main" val="3265653415"/>
                    </a:ext>
                  </a:extLst>
                </a:gridCol>
              </a:tblGrid>
              <a:tr h="551305">
                <a:tc gridSpan="2">
                  <a:txBody>
                    <a:bodyPr/>
                    <a:lstStyle/>
                    <a:p>
                      <a:pPr algn="l"/>
                      <a:r>
                        <a:rPr lang="en-US" sz="2400" b="1" dirty="0">
                          <a:effectLst/>
                          <a:latin typeface="Candara" panose="020E0502030303020204" pitchFamily="34" charset="0"/>
                        </a:rPr>
                        <a:t>Hospital - Expense Budget for the Coming Fiscal Year</a:t>
                      </a:r>
                    </a:p>
                  </a:txBody>
                  <a:tcPr marL="44450" marR="44450" marT="31750" marB="254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169561246"/>
                  </a:ext>
                </a:extLst>
              </a:tr>
              <a:tr h="509059">
                <a:tc>
                  <a:txBody>
                    <a:bodyPr/>
                    <a:lstStyle/>
                    <a:p>
                      <a:pPr algn="l"/>
                      <a:r>
                        <a:rPr lang="en-US" sz="2400" b="0" dirty="0">
                          <a:effectLst/>
                          <a:latin typeface="Candara" panose="020E0502030303020204" pitchFamily="34" charset="0"/>
                        </a:rPr>
                        <a:t>Salaries</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400" b="0">
                          <a:effectLst/>
                          <a:latin typeface="Candara" panose="020E0502030303020204" pitchFamily="34" charset="0"/>
                        </a:rPr>
                        <a:t> $ 60,000,000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8327593"/>
                  </a:ext>
                </a:extLst>
              </a:tr>
              <a:tr h="509059">
                <a:tc>
                  <a:txBody>
                    <a:bodyPr/>
                    <a:lstStyle/>
                    <a:p>
                      <a:pPr algn="l"/>
                      <a:r>
                        <a:rPr lang="en-US" sz="2400" b="0" dirty="0">
                          <a:effectLst/>
                          <a:latin typeface="Candara" panose="020E0502030303020204" pitchFamily="34" charset="0"/>
                        </a:rPr>
                        <a:t>Supplies</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400" b="0" dirty="0">
                          <a:effectLst/>
                          <a:latin typeface="Candara" panose="020E0502030303020204" pitchFamily="34" charset="0"/>
                        </a:rPr>
                        <a:t>$ 25,000,000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1133396"/>
                  </a:ext>
                </a:extLst>
              </a:tr>
              <a:tr h="509059">
                <a:tc>
                  <a:txBody>
                    <a:bodyPr/>
                    <a:lstStyle/>
                    <a:p>
                      <a:pPr algn="l"/>
                      <a:r>
                        <a:rPr lang="en-US" sz="2400" b="0" dirty="0">
                          <a:effectLst/>
                          <a:latin typeface="Candara" panose="020E0502030303020204" pitchFamily="34" charset="0"/>
                        </a:rPr>
                        <a:t>Utilities</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400" b="0" dirty="0">
                          <a:effectLst/>
                          <a:latin typeface="Candara" panose="020E0502030303020204" pitchFamily="34" charset="0"/>
                        </a:rPr>
                        <a:t>$ 4,300,000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5422181"/>
                  </a:ext>
                </a:extLst>
              </a:tr>
              <a:tr h="509059">
                <a:tc>
                  <a:txBody>
                    <a:bodyPr/>
                    <a:lstStyle/>
                    <a:p>
                      <a:pPr algn="l"/>
                      <a:r>
                        <a:rPr lang="en-US" sz="2400" b="0">
                          <a:effectLst/>
                          <a:latin typeface="Candara" panose="020E0502030303020204" pitchFamily="34" charset="0"/>
                        </a:rPr>
                        <a:t>Rent</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400" b="0" dirty="0">
                          <a:effectLst/>
                          <a:latin typeface="Candara" panose="020E0502030303020204" pitchFamily="34" charset="0"/>
                        </a:rPr>
                        <a:t>$ 7,700,000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3001614"/>
                  </a:ext>
                </a:extLst>
              </a:tr>
              <a:tr h="509059">
                <a:tc>
                  <a:txBody>
                    <a:bodyPr/>
                    <a:lstStyle/>
                    <a:p>
                      <a:pPr algn="l"/>
                      <a:r>
                        <a:rPr lang="en-US" sz="2400" b="0">
                          <a:effectLst/>
                          <a:latin typeface="Candara" panose="020E0502030303020204" pitchFamily="34" charset="0"/>
                        </a:rPr>
                        <a:t>Interest</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400" b="0" dirty="0">
                          <a:effectLst/>
                          <a:latin typeface="Candara" panose="020E0502030303020204" pitchFamily="34" charset="0"/>
                        </a:rPr>
                        <a:t>$ 3,000,000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7312131"/>
                  </a:ext>
                </a:extLst>
              </a:tr>
              <a:tr h="509059">
                <a:tc>
                  <a:txBody>
                    <a:bodyPr/>
                    <a:lstStyle/>
                    <a:p>
                      <a:pPr algn="l"/>
                      <a:r>
                        <a:rPr lang="en-US" sz="2400" b="1" dirty="0">
                          <a:effectLst/>
                          <a:latin typeface="Candara" panose="020E0502030303020204" pitchFamily="34" charset="0"/>
                        </a:rPr>
                        <a:t>  Total</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400" b="1" dirty="0">
                          <a:effectLst/>
                          <a:latin typeface="Candara" panose="020E0502030303020204" pitchFamily="34" charset="0"/>
                        </a:rPr>
                        <a:t>$ 100,000,000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3731038"/>
                  </a:ext>
                </a:extLst>
              </a:tr>
            </a:tbl>
          </a:graphicData>
        </a:graphic>
      </p:graphicFrame>
    </p:spTree>
    <p:extLst>
      <p:ext uri="{BB962C8B-B14F-4D97-AF65-F5344CB8AC3E}">
        <p14:creationId xmlns:p14="http://schemas.microsoft.com/office/powerpoint/2010/main" val="3738431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F771A90-9E13-4846-8A2F-C1F64DB67CB3}"/>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FCF6B5-C3FE-2548-8985-43A5D01A0F30}"/>
              </a:ext>
            </a:extLst>
          </p:cNvPr>
          <p:cNvSpPr>
            <a:spLocks noGrp="1"/>
          </p:cNvSpPr>
          <p:nvPr>
            <p:ph type="title"/>
          </p:nvPr>
        </p:nvSpPr>
        <p:spPr>
          <a:xfrm>
            <a:off x="668079" y="227102"/>
            <a:ext cx="10515600" cy="1325563"/>
          </a:xfrm>
        </p:spPr>
        <p:txBody>
          <a:bodyPr>
            <a:normAutofit/>
          </a:bodyPr>
          <a:lstStyle/>
          <a:p>
            <a:r>
              <a:rPr lang="en-US" altLang="en-US" sz="4200" b="1" dirty="0">
                <a:solidFill>
                  <a:schemeClr val="bg1"/>
                </a:solidFill>
                <a:latin typeface="Georgia Pro Cond Black" panose="02040A06050405020203" pitchFamily="18" charset="0"/>
              </a:rPr>
              <a:t>Responsibility Center Expense Budget</a:t>
            </a:r>
            <a:endParaRPr lang="en-US" sz="4200" b="1" dirty="0">
              <a:solidFill>
                <a:schemeClr val="bg1"/>
              </a:solidFill>
              <a:latin typeface="Georgia Pro Cond Black" panose="02040A06050405020203" pitchFamily="18" charset="0"/>
            </a:endParaRPr>
          </a:p>
        </p:txBody>
      </p:sp>
      <p:sp>
        <p:nvSpPr>
          <p:cNvPr id="4" name="Slide Number Placeholder 3">
            <a:extLst>
              <a:ext uri="{FF2B5EF4-FFF2-40B4-BE49-F238E27FC236}">
                <a16:creationId xmlns:a16="http://schemas.microsoft.com/office/drawing/2014/main" id="{63718958-8093-6F4C-9485-4C89AB79131D}"/>
              </a:ext>
            </a:extLst>
          </p:cNvPr>
          <p:cNvSpPr>
            <a:spLocks noGrp="1"/>
          </p:cNvSpPr>
          <p:nvPr>
            <p:ph type="sldNum" sz="quarter" idx="12"/>
          </p:nvPr>
        </p:nvSpPr>
        <p:spPr/>
        <p:txBody>
          <a:bodyPr/>
          <a:lstStyle/>
          <a:p>
            <a:fld id="{656E8F12-B4EA-DF4D-9175-3D499FA3FF6C}" type="slidenum">
              <a:rPr lang="en-US" smtClean="0"/>
              <a:t>15</a:t>
            </a:fld>
            <a:endParaRPr lang="en-US"/>
          </a:p>
        </p:txBody>
      </p:sp>
      <p:graphicFrame>
        <p:nvGraphicFramePr>
          <p:cNvPr id="6" name="Table 5">
            <a:extLst>
              <a:ext uri="{FF2B5EF4-FFF2-40B4-BE49-F238E27FC236}">
                <a16:creationId xmlns:a16="http://schemas.microsoft.com/office/drawing/2014/main" id="{3DC4399A-2CC9-4B95-9404-5EE0046255E2}"/>
              </a:ext>
            </a:extLst>
          </p:cNvPr>
          <p:cNvGraphicFramePr>
            <a:graphicFrameLocks noGrp="1"/>
          </p:cNvGraphicFramePr>
          <p:nvPr>
            <p:extLst>
              <p:ext uri="{D42A27DB-BD31-4B8C-83A1-F6EECF244321}">
                <p14:modId xmlns:p14="http://schemas.microsoft.com/office/powerpoint/2010/main" val="304576633"/>
              </p:ext>
            </p:extLst>
          </p:nvPr>
        </p:nvGraphicFramePr>
        <p:xfrm>
          <a:off x="1520406" y="1944803"/>
          <a:ext cx="9151188" cy="4283434"/>
        </p:xfrm>
        <a:graphic>
          <a:graphicData uri="http://schemas.openxmlformats.org/drawingml/2006/table">
            <a:tbl>
              <a:tblPr/>
              <a:tblGrid>
                <a:gridCol w="2741761">
                  <a:extLst>
                    <a:ext uri="{9D8B030D-6E8A-4147-A177-3AD203B41FA5}">
                      <a16:colId xmlns:a16="http://schemas.microsoft.com/office/drawing/2014/main" val="2326494052"/>
                    </a:ext>
                  </a:extLst>
                </a:gridCol>
                <a:gridCol w="6409427">
                  <a:extLst>
                    <a:ext uri="{9D8B030D-6E8A-4147-A177-3AD203B41FA5}">
                      <a16:colId xmlns:a16="http://schemas.microsoft.com/office/drawing/2014/main" val="2695779287"/>
                    </a:ext>
                  </a:extLst>
                </a:gridCol>
              </a:tblGrid>
              <a:tr h="573910">
                <a:tc gridSpan="2">
                  <a:txBody>
                    <a:bodyPr/>
                    <a:lstStyle/>
                    <a:p>
                      <a:pPr algn="l"/>
                      <a:r>
                        <a:rPr lang="en-US" sz="2400" b="1" dirty="0">
                          <a:effectLst/>
                          <a:latin typeface="Candara" panose="020E0502030303020204" pitchFamily="34" charset="0"/>
                        </a:rPr>
                        <a:t>Hospital - Expense Budget for the Coming Fiscal Year</a:t>
                      </a:r>
                    </a:p>
                  </a:txBody>
                  <a:tcPr marL="44450" marR="44450" marT="31750" marB="254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183740668"/>
                  </a:ext>
                </a:extLst>
              </a:tr>
              <a:tr h="529932">
                <a:tc>
                  <a:txBody>
                    <a:bodyPr/>
                    <a:lstStyle/>
                    <a:p>
                      <a:pPr algn="l"/>
                      <a:r>
                        <a:rPr lang="en-US" sz="2400" b="0" dirty="0">
                          <a:effectLst/>
                          <a:latin typeface="Candara" panose="020E0502030303020204" pitchFamily="34" charset="0"/>
                        </a:rPr>
                        <a:t>Radiology</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400" b="0">
                          <a:effectLst/>
                          <a:latin typeface="Candara" panose="020E0502030303020204" pitchFamily="34" charset="0"/>
                        </a:rPr>
                        <a:t>$ 13,000,000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0397227"/>
                  </a:ext>
                </a:extLst>
              </a:tr>
              <a:tr h="529932">
                <a:tc>
                  <a:txBody>
                    <a:bodyPr/>
                    <a:lstStyle/>
                    <a:p>
                      <a:pPr algn="l"/>
                      <a:r>
                        <a:rPr lang="en-US" sz="2400" b="0" dirty="0">
                          <a:effectLst/>
                          <a:latin typeface="Candara" panose="020E0502030303020204" pitchFamily="34" charset="0"/>
                        </a:rPr>
                        <a:t>Nursing</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400" b="0" dirty="0">
                          <a:effectLst/>
                          <a:latin typeface="Candara" panose="020E0502030303020204" pitchFamily="34" charset="0"/>
                        </a:rPr>
                        <a:t>$ 10,000,000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3651344"/>
                  </a:ext>
                </a:extLst>
              </a:tr>
              <a:tr h="529932">
                <a:tc>
                  <a:txBody>
                    <a:bodyPr/>
                    <a:lstStyle/>
                    <a:p>
                      <a:pPr algn="l"/>
                      <a:r>
                        <a:rPr lang="en-US" sz="2400" b="0">
                          <a:effectLst/>
                          <a:latin typeface="Candara" panose="020E0502030303020204" pitchFamily="34" charset="0"/>
                        </a:rPr>
                        <a:t>Pharmacy</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400" b="0" dirty="0">
                          <a:effectLst/>
                          <a:latin typeface="Candara" panose="020E0502030303020204" pitchFamily="34" charset="0"/>
                        </a:rPr>
                        <a:t>$ 5,000,000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4111429"/>
                  </a:ext>
                </a:extLst>
              </a:tr>
              <a:tr h="529932">
                <a:tc>
                  <a:txBody>
                    <a:bodyPr/>
                    <a:lstStyle/>
                    <a:p>
                      <a:pPr algn="l"/>
                      <a:r>
                        <a:rPr lang="en-US" sz="2400" b="0">
                          <a:effectLst/>
                          <a:latin typeface="Candara" panose="020E0502030303020204" pitchFamily="34" charset="0"/>
                        </a:rPr>
                        <a:t>Laboratory</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400" b="0" dirty="0">
                          <a:effectLst/>
                          <a:latin typeface="Candara" panose="020E0502030303020204" pitchFamily="34" charset="0"/>
                        </a:rPr>
                        <a:t>$ 7,000,000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2091646"/>
                  </a:ext>
                </a:extLst>
              </a:tr>
              <a:tr h="529932">
                <a:tc>
                  <a:txBody>
                    <a:bodyPr/>
                    <a:lstStyle/>
                    <a:p>
                      <a:pPr algn="l"/>
                      <a:r>
                        <a:rPr lang="en-US" sz="2400" b="0">
                          <a:effectLst/>
                          <a:latin typeface="Candara" panose="020E0502030303020204" pitchFamily="34" charset="0"/>
                        </a:rPr>
                        <a:t>Operating Room</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400" b="0" dirty="0">
                          <a:effectLst/>
                          <a:latin typeface="Candara" panose="020E0502030303020204" pitchFamily="34" charset="0"/>
                        </a:rPr>
                        <a:t>$ 50,000,000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240798"/>
                  </a:ext>
                </a:extLst>
              </a:tr>
              <a:tr h="529932">
                <a:tc>
                  <a:txBody>
                    <a:bodyPr/>
                    <a:lstStyle/>
                    <a:p>
                      <a:pPr algn="l"/>
                      <a:r>
                        <a:rPr lang="en-US" sz="2400" b="0">
                          <a:effectLst/>
                          <a:latin typeface="Candara" panose="020E0502030303020204" pitchFamily="34" charset="0"/>
                        </a:rPr>
                        <a:t>Administration</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400" b="0" dirty="0">
                          <a:effectLst/>
                          <a:latin typeface="Candara" panose="020E0502030303020204" pitchFamily="34" charset="0"/>
                        </a:rPr>
                        <a:t>$ 15,000,000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1145877"/>
                  </a:ext>
                </a:extLst>
              </a:tr>
              <a:tr h="529932">
                <a:tc>
                  <a:txBody>
                    <a:bodyPr/>
                    <a:lstStyle/>
                    <a:p>
                      <a:pPr algn="l"/>
                      <a:r>
                        <a:rPr lang="en-US" sz="2400" b="1" dirty="0">
                          <a:effectLst/>
                          <a:latin typeface="Candara" panose="020E0502030303020204" pitchFamily="34" charset="0"/>
                        </a:rPr>
                        <a:t>  Total</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400" b="1" dirty="0">
                          <a:effectLst/>
                          <a:latin typeface="Candara" panose="020E0502030303020204" pitchFamily="34" charset="0"/>
                        </a:rPr>
                        <a:t>$100,000,000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1764130"/>
                  </a:ext>
                </a:extLst>
              </a:tr>
            </a:tbl>
          </a:graphicData>
        </a:graphic>
      </p:graphicFrame>
    </p:spTree>
    <p:extLst>
      <p:ext uri="{BB962C8B-B14F-4D97-AF65-F5344CB8AC3E}">
        <p14:creationId xmlns:p14="http://schemas.microsoft.com/office/powerpoint/2010/main" val="2445699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F771A90-9E13-4846-8A2F-C1F64DB67CB3}"/>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FCF6B5-C3FE-2548-8985-43A5D01A0F30}"/>
              </a:ext>
            </a:extLst>
          </p:cNvPr>
          <p:cNvSpPr>
            <a:spLocks noGrp="1"/>
          </p:cNvSpPr>
          <p:nvPr>
            <p:ph type="title"/>
          </p:nvPr>
        </p:nvSpPr>
        <p:spPr>
          <a:xfrm>
            <a:off x="215659" y="140839"/>
            <a:ext cx="11697419" cy="1325563"/>
          </a:xfrm>
        </p:spPr>
        <p:txBody>
          <a:bodyPr>
            <a:normAutofit/>
          </a:bodyPr>
          <a:lstStyle/>
          <a:p>
            <a:r>
              <a:rPr lang="en-US" altLang="en-US" sz="3400" b="1" dirty="0">
                <a:solidFill>
                  <a:schemeClr val="bg1"/>
                </a:solidFill>
                <a:latin typeface="Georgia Pro Cond Black" panose="02040A06050405020203" pitchFamily="18" charset="0"/>
              </a:rPr>
              <a:t>Line-Item and Responsibility Center Expense Budget</a:t>
            </a:r>
            <a:endParaRPr lang="en-US" sz="3400" b="1" dirty="0">
              <a:solidFill>
                <a:schemeClr val="bg1"/>
              </a:solidFill>
              <a:latin typeface="Georgia Pro Cond Black" panose="02040A06050405020203" pitchFamily="18" charset="0"/>
            </a:endParaRPr>
          </a:p>
        </p:txBody>
      </p:sp>
      <p:sp>
        <p:nvSpPr>
          <p:cNvPr id="4" name="Slide Number Placeholder 3">
            <a:extLst>
              <a:ext uri="{FF2B5EF4-FFF2-40B4-BE49-F238E27FC236}">
                <a16:creationId xmlns:a16="http://schemas.microsoft.com/office/drawing/2014/main" id="{63718958-8093-6F4C-9485-4C89AB79131D}"/>
              </a:ext>
            </a:extLst>
          </p:cNvPr>
          <p:cNvSpPr>
            <a:spLocks noGrp="1"/>
          </p:cNvSpPr>
          <p:nvPr>
            <p:ph type="sldNum" sz="quarter" idx="12"/>
          </p:nvPr>
        </p:nvSpPr>
        <p:spPr/>
        <p:txBody>
          <a:bodyPr/>
          <a:lstStyle/>
          <a:p>
            <a:fld id="{656E8F12-B4EA-DF4D-9175-3D499FA3FF6C}" type="slidenum">
              <a:rPr lang="en-US" smtClean="0"/>
              <a:t>16</a:t>
            </a:fld>
            <a:endParaRPr lang="en-US"/>
          </a:p>
        </p:txBody>
      </p:sp>
      <p:graphicFrame>
        <p:nvGraphicFramePr>
          <p:cNvPr id="7" name="Table 6">
            <a:extLst>
              <a:ext uri="{FF2B5EF4-FFF2-40B4-BE49-F238E27FC236}">
                <a16:creationId xmlns:a16="http://schemas.microsoft.com/office/drawing/2014/main" id="{5778FB0C-2801-4EA7-8B2F-9E79B062974C}"/>
              </a:ext>
            </a:extLst>
          </p:cNvPr>
          <p:cNvGraphicFramePr>
            <a:graphicFrameLocks noGrp="1"/>
          </p:cNvGraphicFramePr>
          <p:nvPr>
            <p:extLst>
              <p:ext uri="{D42A27DB-BD31-4B8C-83A1-F6EECF244321}">
                <p14:modId xmlns:p14="http://schemas.microsoft.com/office/powerpoint/2010/main" val="2049059583"/>
              </p:ext>
            </p:extLst>
          </p:nvPr>
        </p:nvGraphicFramePr>
        <p:xfrm>
          <a:off x="215659" y="1859516"/>
          <a:ext cx="11766431" cy="4112685"/>
        </p:xfrm>
        <a:graphic>
          <a:graphicData uri="http://schemas.openxmlformats.org/drawingml/2006/table">
            <a:tbl>
              <a:tblPr/>
              <a:tblGrid>
                <a:gridCol w="1016750">
                  <a:extLst>
                    <a:ext uri="{9D8B030D-6E8A-4147-A177-3AD203B41FA5}">
                      <a16:colId xmlns:a16="http://schemas.microsoft.com/office/drawing/2014/main" val="628602734"/>
                    </a:ext>
                  </a:extLst>
                </a:gridCol>
                <a:gridCol w="1404084">
                  <a:extLst>
                    <a:ext uri="{9D8B030D-6E8A-4147-A177-3AD203B41FA5}">
                      <a16:colId xmlns:a16="http://schemas.microsoft.com/office/drawing/2014/main" val="3307449674"/>
                    </a:ext>
                  </a:extLst>
                </a:gridCol>
                <a:gridCol w="1404084">
                  <a:extLst>
                    <a:ext uri="{9D8B030D-6E8A-4147-A177-3AD203B41FA5}">
                      <a16:colId xmlns:a16="http://schemas.microsoft.com/office/drawing/2014/main" val="3039103410"/>
                    </a:ext>
                  </a:extLst>
                </a:gridCol>
                <a:gridCol w="1341834">
                  <a:extLst>
                    <a:ext uri="{9D8B030D-6E8A-4147-A177-3AD203B41FA5}">
                      <a16:colId xmlns:a16="http://schemas.microsoft.com/office/drawing/2014/main" val="880597748"/>
                    </a:ext>
                  </a:extLst>
                </a:gridCol>
                <a:gridCol w="1518721">
                  <a:extLst>
                    <a:ext uri="{9D8B030D-6E8A-4147-A177-3AD203B41FA5}">
                      <a16:colId xmlns:a16="http://schemas.microsoft.com/office/drawing/2014/main" val="2906887507"/>
                    </a:ext>
                  </a:extLst>
                </a:gridCol>
                <a:gridCol w="1649114">
                  <a:extLst>
                    <a:ext uri="{9D8B030D-6E8A-4147-A177-3AD203B41FA5}">
                      <a16:colId xmlns:a16="http://schemas.microsoft.com/office/drawing/2014/main" val="1385495536"/>
                    </a:ext>
                  </a:extLst>
                </a:gridCol>
                <a:gridCol w="1791418">
                  <a:extLst>
                    <a:ext uri="{9D8B030D-6E8A-4147-A177-3AD203B41FA5}">
                      <a16:colId xmlns:a16="http://schemas.microsoft.com/office/drawing/2014/main" val="3587094815"/>
                    </a:ext>
                  </a:extLst>
                </a:gridCol>
                <a:gridCol w="1640426">
                  <a:extLst>
                    <a:ext uri="{9D8B030D-6E8A-4147-A177-3AD203B41FA5}">
                      <a16:colId xmlns:a16="http://schemas.microsoft.com/office/drawing/2014/main" val="1021430622"/>
                    </a:ext>
                  </a:extLst>
                </a:gridCol>
              </a:tblGrid>
              <a:tr h="478826">
                <a:tc gridSpan="8">
                  <a:txBody>
                    <a:bodyPr/>
                    <a:lstStyle/>
                    <a:p>
                      <a:pPr algn="l"/>
                      <a:r>
                        <a:rPr lang="en-US" sz="2000" b="1" dirty="0">
                          <a:effectLst/>
                          <a:latin typeface="Candara" panose="020E0502030303020204" pitchFamily="34" charset="0"/>
                        </a:rPr>
                        <a:t>Hospital for Ordinary Surgery Expense Budget for the Coming Fiscal Year</a:t>
                      </a:r>
                    </a:p>
                  </a:txBody>
                  <a:tcPr marL="44450" marR="44450" marT="31750" marB="25400" anchor="ct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1800" dirty="0"/>
                    </a:p>
                  </a:txBody>
                  <a:tcPr>
                    <a:lnL w="635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237115659"/>
                  </a:ext>
                </a:extLst>
              </a:tr>
              <a:tr h="793056">
                <a:tc>
                  <a:txBody>
                    <a:bodyPr/>
                    <a:lstStyle/>
                    <a:p>
                      <a:endParaRPr lang="en-US" sz="2000" dirty="0">
                        <a:latin typeface="Candara" panose="020E0502030303020204" pitchFamily="34" charset="0"/>
                      </a:endParaRPr>
                    </a:p>
                  </a:txBody>
                  <a:tcPr marL="44450" marR="44450" marT="31750" marB="254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1" dirty="0">
                          <a:effectLst/>
                          <a:latin typeface="Candara" panose="020E0502030303020204" pitchFamily="34" charset="0"/>
                        </a:rPr>
                        <a:t>Radiology</a:t>
                      </a:r>
                    </a:p>
                  </a:txBody>
                  <a:tcPr marL="44450" marR="44450" marT="31750" marB="254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1" dirty="0">
                          <a:effectLst/>
                          <a:latin typeface="Candara" panose="020E0502030303020204" pitchFamily="34" charset="0"/>
                        </a:rPr>
                        <a:t>Nursing</a:t>
                      </a:r>
                    </a:p>
                  </a:txBody>
                  <a:tcPr marL="44450" marR="44450" marT="31750" marB="254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1" dirty="0">
                          <a:effectLst/>
                          <a:latin typeface="Candara" panose="020E0502030303020204" pitchFamily="34" charset="0"/>
                        </a:rPr>
                        <a:t>Pharmacy</a:t>
                      </a:r>
                    </a:p>
                  </a:txBody>
                  <a:tcPr marL="44450" marR="44450" marT="31750" marB="254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1" dirty="0">
                          <a:effectLst/>
                          <a:latin typeface="Candara" panose="020E0502030303020204" pitchFamily="34" charset="0"/>
                        </a:rPr>
                        <a:t>Laboratory</a:t>
                      </a:r>
                    </a:p>
                  </a:txBody>
                  <a:tcPr marL="44450" marR="44450" marT="31750" marB="254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1" dirty="0">
                          <a:effectLst/>
                          <a:latin typeface="Candara" panose="020E0502030303020204" pitchFamily="34" charset="0"/>
                        </a:rPr>
                        <a:t>Operating Room</a:t>
                      </a:r>
                    </a:p>
                  </a:txBody>
                  <a:tcPr marL="44450" marR="44450" marT="31750" marB="254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1" dirty="0">
                          <a:effectLst/>
                          <a:latin typeface="Candara" panose="020E0502030303020204" pitchFamily="34" charset="0"/>
                        </a:rPr>
                        <a:t>Administration</a:t>
                      </a:r>
                    </a:p>
                  </a:txBody>
                  <a:tcPr marL="44450" marR="44450" marT="31750" marB="254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1" dirty="0">
                          <a:effectLst/>
                          <a:latin typeface="Candara" panose="020E0502030303020204" pitchFamily="34" charset="0"/>
                        </a:rPr>
                        <a:t>Total</a:t>
                      </a:r>
                    </a:p>
                  </a:txBody>
                  <a:tcPr marL="44450" marR="44450" marT="31750" marB="25400" anchor="ctr">
                    <a:lnL w="6350" cap="flat" cmpd="sng" algn="ctr">
                      <a:solidFill>
                        <a:srgbClr val="000000"/>
                      </a:solidFill>
                      <a:prstDash val="solid"/>
                      <a:round/>
                      <a:headEnd type="none" w="med" len="med"/>
                      <a:tailEnd type="none" w="med" len="med"/>
                    </a:lnL>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0436050"/>
                  </a:ext>
                </a:extLst>
              </a:tr>
              <a:tr h="478259">
                <a:tc>
                  <a:txBody>
                    <a:bodyPr/>
                    <a:lstStyle/>
                    <a:p>
                      <a:pPr algn="l"/>
                      <a:r>
                        <a:rPr lang="en-US" sz="2000" b="1" dirty="0">
                          <a:effectLst/>
                          <a:latin typeface="Candara" panose="020E0502030303020204" pitchFamily="34" charset="0"/>
                        </a:rPr>
                        <a:t>Salaries</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a:effectLst/>
                          <a:latin typeface="Candara" panose="020E0502030303020204" pitchFamily="34" charset="0"/>
                        </a:rPr>
                        <a:t>$ 3,700,000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a:effectLst/>
                          <a:latin typeface="Candara" panose="020E0502030303020204" pitchFamily="34" charset="0"/>
                        </a:rPr>
                        <a:t>$ 8,000,000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$ 1,300,000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$ 4,000,000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$ 32,000,000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$ 11,000,000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1" dirty="0">
                          <a:effectLst/>
                          <a:latin typeface="Candara" panose="020E0502030303020204" pitchFamily="34" charset="0"/>
                        </a:rPr>
                        <a:t>$ 60,000,000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6159822"/>
                  </a:ext>
                </a:extLst>
              </a:tr>
              <a:tr h="400685">
                <a:tc>
                  <a:txBody>
                    <a:bodyPr/>
                    <a:lstStyle/>
                    <a:p>
                      <a:pPr algn="l"/>
                      <a:r>
                        <a:rPr lang="en-US" sz="2000" b="1" dirty="0">
                          <a:effectLst/>
                          <a:latin typeface="Candara" panose="020E0502030303020204" pitchFamily="34" charset="0"/>
                        </a:rPr>
                        <a:t>Supplies</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$ 3,600,000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$ 1,200,000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$ 3,500,000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$ 2,500,000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$ 13,700,000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$ 500,000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1" dirty="0">
                          <a:effectLst/>
                          <a:latin typeface="Candara" panose="020E0502030303020204" pitchFamily="34" charset="0"/>
                        </a:rPr>
                        <a:t>$ 25,000,000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844268"/>
                  </a:ext>
                </a:extLst>
              </a:tr>
              <a:tr h="400685">
                <a:tc>
                  <a:txBody>
                    <a:bodyPr/>
                    <a:lstStyle/>
                    <a:p>
                      <a:pPr algn="l"/>
                      <a:r>
                        <a:rPr lang="en-US" sz="2000" b="1" dirty="0">
                          <a:effectLst/>
                          <a:latin typeface="Candara" panose="020E0502030303020204" pitchFamily="34" charset="0"/>
                        </a:rPr>
                        <a:t>Utilities</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$ 3,400,000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$ 100,000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$ 100,000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$ 200,000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$ 400,000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a:effectLst/>
                          <a:latin typeface="Candara" panose="020E0502030303020204" pitchFamily="34" charset="0"/>
                        </a:rPr>
                        <a:t>100,000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1" dirty="0">
                          <a:effectLst/>
                          <a:latin typeface="Candara" panose="020E0502030303020204" pitchFamily="34" charset="0"/>
                        </a:rPr>
                        <a:t>4,300,000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4748401"/>
                  </a:ext>
                </a:extLst>
              </a:tr>
              <a:tr h="400685">
                <a:tc>
                  <a:txBody>
                    <a:bodyPr/>
                    <a:lstStyle/>
                    <a:p>
                      <a:pPr algn="l"/>
                      <a:r>
                        <a:rPr lang="en-US" sz="2000" b="1" dirty="0">
                          <a:effectLst/>
                          <a:latin typeface="Candara" panose="020E0502030303020204" pitchFamily="34" charset="0"/>
                        </a:rPr>
                        <a:t>Rent</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$ 2,300,000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$ 700,000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$ 100,000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$ 300,000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$ 3,900,000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$ 400,000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1" dirty="0">
                          <a:effectLst/>
                          <a:latin typeface="Candara" panose="020E0502030303020204" pitchFamily="34" charset="0"/>
                        </a:rPr>
                        <a:t>$ 7,700,000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1828680"/>
                  </a:ext>
                </a:extLst>
              </a:tr>
              <a:tr h="400685">
                <a:tc>
                  <a:txBody>
                    <a:bodyPr/>
                    <a:lstStyle/>
                    <a:p>
                      <a:pPr algn="l"/>
                      <a:r>
                        <a:rPr lang="en-US" sz="2000" b="1" dirty="0">
                          <a:effectLst/>
                          <a:latin typeface="Candara" panose="020E0502030303020204" pitchFamily="34" charset="0"/>
                        </a:rPr>
                        <a:t>Interest</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0" dirty="0">
                          <a:effectLst/>
                          <a:latin typeface="Candara" panose="020E0502030303020204" pitchFamily="34" charset="0"/>
                        </a:rPr>
                        <a:t>$ 3,000,000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1" dirty="0">
                          <a:effectLst/>
                          <a:latin typeface="Candara" panose="020E0502030303020204" pitchFamily="34" charset="0"/>
                        </a:rPr>
                        <a:t>$ 3,000,000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0320784"/>
                  </a:ext>
                </a:extLst>
              </a:tr>
              <a:tr h="759804">
                <a:tc>
                  <a:txBody>
                    <a:bodyPr/>
                    <a:lstStyle/>
                    <a:p>
                      <a:pPr algn="l"/>
                      <a:r>
                        <a:rPr lang="en-US" sz="2000" b="1" dirty="0">
                          <a:effectLst/>
                          <a:latin typeface="Candara" panose="020E0502030303020204" pitchFamily="34" charset="0"/>
                        </a:rPr>
                        <a:t>  Total</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1" dirty="0">
                          <a:effectLst/>
                          <a:latin typeface="Candara" panose="020E0502030303020204" pitchFamily="34" charset="0"/>
                        </a:rPr>
                        <a:t>$13,000,000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1" dirty="0">
                          <a:effectLst/>
                          <a:latin typeface="Candara" panose="020E0502030303020204" pitchFamily="34" charset="0"/>
                        </a:rPr>
                        <a:t>$10,000,000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1" dirty="0">
                          <a:effectLst/>
                          <a:latin typeface="Candara" panose="020E0502030303020204" pitchFamily="34" charset="0"/>
                        </a:rPr>
                        <a:t>$5,000,000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1" dirty="0">
                          <a:effectLst/>
                          <a:latin typeface="Candara" panose="020E0502030303020204" pitchFamily="34" charset="0"/>
                        </a:rPr>
                        <a:t>$7,000,000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1" dirty="0">
                          <a:effectLst/>
                          <a:latin typeface="Candara" panose="020E0502030303020204" pitchFamily="34" charset="0"/>
                        </a:rPr>
                        <a:t>$50,000,000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1" dirty="0">
                          <a:effectLst/>
                          <a:latin typeface="Candara" panose="020E0502030303020204" pitchFamily="34" charset="0"/>
                        </a:rPr>
                        <a:t>$15,000,000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000" b="1" dirty="0">
                          <a:effectLst/>
                          <a:latin typeface="Candara" panose="020E0502030303020204" pitchFamily="34" charset="0"/>
                        </a:rPr>
                        <a:t>$100,000,000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4544531"/>
                  </a:ext>
                </a:extLst>
              </a:tr>
            </a:tbl>
          </a:graphicData>
        </a:graphic>
      </p:graphicFrame>
    </p:spTree>
    <p:extLst>
      <p:ext uri="{BB962C8B-B14F-4D97-AF65-F5344CB8AC3E}">
        <p14:creationId xmlns:p14="http://schemas.microsoft.com/office/powerpoint/2010/main" val="3653781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8343CE-213D-4C43-BD6F-DDFD5FF8AEDB}"/>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FCF6B5-C3FE-2548-8985-43A5D01A0F30}"/>
              </a:ext>
            </a:extLst>
          </p:cNvPr>
          <p:cNvSpPr>
            <a:spLocks noGrp="1"/>
          </p:cNvSpPr>
          <p:nvPr>
            <p:ph type="title"/>
          </p:nvPr>
        </p:nvSpPr>
        <p:spPr>
          <a:xfrm>
            <a:off x="838200" y="138232"/>
            <a:ext cx="10515600" cy="1325563"/>
          </a:xfrm>
        </p:spPr>
        <p:txBody>
          <a:bodyPr>
            <a:normAutofit/>
          </a:bodyPr>
          <a:lstStyle/>
          <a:p>
            <a:r>
              <a:rPr lang="en-US" sz="4200" b="1" dirty="0">
                <a:solidFill>
                  <a:schemeClr val="bg1"/>
                </a:solidFill>
                <a:latin typeface="Georgia Pro Cond Black" panose="02040A06050405020203" pitchFamily="18" charset="0"/>
              </a:rPr>
              <a:t>Budgeting Formats</a:t>
            </a:r>
          </a:p>
        </p:txBody>
      </p:sp>
      <p:sp>
        <p:nvSpPr>
          <p:cNvPr id="3" name="Content Placeholder 2">
            <a:extLst>
              <a:ext uri="{FF2B5EF4-FFF2-40B4-BE49-F238E27FC236}">
                <a16:creationId xmlns:a16="http://schemas.microsoft.com/office/drawing/2014/main" id="{92C3987A-0A49-1A40-95B3-D9C2E724A6A0}"/>
              </a:ext>
            </a:extLst>
          </p:cNvPr>
          <p:cNvSpPr>
            <a:spLocks noGrp="1"/>
          </p:cNvSpPr>
          <p:nvPr>
            <p:ph idx="1"/>
          </p:nvPr>
        </p:nvSpPr>
        <p:spPr/>
        <p:txBody>
          <a:bodyPr/>
          <a:lstStyle/>
          <a:p>
            <a:pPr marL="0" indent="0">
              <a:lnSpc>
                <a:spcPct val="80000"/>
              </a:lnSpc>
              <a:buNone/>
              <a:defRPr/>
            </a:pPr>
            <a:r>
              <a:rPr lang="en-US" altLang="en-US" b="1" u="sng" dirty="0">
                <a:solidFill>
                  <a:srgbClr val="C00000"/>
                </a:solidFill>
                <a:latin typeface="Candara" panose="020E0502030303020204" pitchFamily="34" charset="0"/>
              </a:rPr>
              <a:t>Program Budgets</a:t>
            </a:r>
            <a:r>
              <a:rPr lang="en-US" altLang="en-US" dirty="0">
                <a:solidFill>
                  <a:srgbClr val="C00000"/>
                </a:solidFill>
                <a:latin typeface="Candara" panose="020E0502030303020204" pitchFamily="34" charset="0"/>
              </a:rPr>
              <a:t> </a:t>
            </a:r>
          </a:p>
          <a:p>
            <a:pPr>
              <a:lnSpc>
                <a:spcPct val="80000"/>
              </a:lnSpc>
              <a:defRPr/>
            </a:pPr>
            <a:r>
              <a:rPr lang="en-US" altLang="en-US" dirty="0">
                <a:latin typeface="Candara" panose="020E0502030303020204" pitchFamily="34" charset="0"/>
              </a:rPr>
              <a:t>Include both revenues and expenses</a:t>
            </a:r>
          </a:p>
          <a:p>
            <a:pPr>
              <a:lnSpc>
                <a:spcPct val="80000"/>
              </a:lnSpc>
              <a:defRPr/>
            </a:pPr>
            <a:r>
              <a:rPr lang="en-US" altLang="en-US" dirty="0">
                <a:latin typeface="Candara" panose="020E0502030303020204" pitchFamily="34" charset="0"/>
              </a:rPr>
              <a:t>Helps managers focus on sources of profits and losses of programs that could be expanded or discontinued.</a:t>
            </a:r>
          </a:p>
          <a:p>
            <a:pPr>
              <a:lnSpc>
                <a:spcPct val="80000"/>
              </a:lnSpc>
              <a:defRPr/>
            </a:pPr>
            <a:endParaRPr lang="en-US" altLang="en-US" dirty="0">
              <a:latin typeface="Candara" panose="020E0502030303020204" pitchFamily="34" charset="0"/>
            </a:endParaRPr>
          </a:p>
          <a:p>
            <a:pPr marL="0" indent="0">
              <a:lnSpc>
                <a:spcPct val="80000"/>
              </a:lnSpc>
              <a:buNone/>
              <a:defRPr/>
            </a:pPr>
            <a:r>
              <a:rPr lang="en-US" altLang="en-US" b="1" u="sng" dirty="0">
                <a:solidFill>
                  <a:srgbClr val="C00000"/>
                </a:solidFill>
                <a:latin typeface="Candara" panose="020E0502030303020204" pitchFamily="34" charset="0"/>
              </a:rPr>
              <a:t>Functional Budgets:</a:t>
            </a:r>
            <a:endParaRPr lang="en-US" altLang="en-US" dirty="0">
              <a:latin typeface="Candara" panose="020E0502030303020204" pitchFamily="34" charset="0"/>
            </a:endParaRPr>
          </a:p>
          <a:p>
            <a:pPr>
              <a:lnSpc>
                <a:spcPct val="80000"/>
              </a:lnSpc>
              <a:defRPr/>
            </a:pPr>
            <a:r>
              <a:rPr lang="en-US" altLang="en-US" dirty="0">
                <a:latin typeface="Candara" panose="020E0502030303020204" pitchFamily="34" charset="0"/>
              </a:rPr>
              <a:t>Focuses on the major functions performed by an organization. </a:t>
            </a:r>
          </a:p>
          <a:p>
            <a:pPr>
              <a:lnSpc>
                <a:spcPct val="80000"/>
              </a:lnSpc>
              <a:defRPr/>
            </a:pPr>
            <a:r>
              <a:rPr lang="en-US" altLang="en-US" dirty="0">
                <a:latin typeface="Candara" panose="020E0502030303020204" pitchFamily="34" charset="0"/>
              </a:rPr>
              <a:t>To report to outsiders</a:t>
            </a:r>
            <a:br>
              <a:rPr lang="en-US" altLang="en-US" dirty="0">
                <a:latin typeface="Candara" panose="020E0502030303020204" pitchFamily="34" charset="0"/>
              </a:rPr>
            </a:br>
            <a:endParaRPr lang="en-US" alt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CA14F1DF-112A-2847-9E30-BACDC7ECD71E}"/>
              </a:ext>
            </a:extLst>
          </p:cNvPr>
          <p:cNvSpPr>
            <a:spLocks noGrp="1"/>
          </p:cNvSpPr>
          <p:nvPr>
            <p:ph type="sldNum" sz="quarter" idx="12"/>
          </p:nvPr>
        </p:nvSpPr>
        <p:spPr/>
        <p:txBody>
          <a:bodyPr/>
          <a:lstStyle/>
          <a:p>
            <a:fld id="{656E8F12-B4EA-DF4D-9175-3D499FA3FF6C}" type="slidenum">
              <a:rPr lang="en-US" smtClean="0"/>
              <a:t>17</a:t>
            </a:fld>
            <a:endParaRPr lang="en-US"/>
          </a:p>
        </p:txBody>
      </p:sp>
    </p:spTree>
    <p:extLst>
      <p:ext uri="{BB962C8B-B14F-4D97-AF65-F5344CB8AC3E}">
        <p14:creationId xmlns:p14="http://schemas.microsoft.com/office/powerpoint/2010/main" val="3221046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15981D-6567-9846-84C6-1F53CA80B0D1}"/>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38" name="Rectangle 2">
            <a:extLst>
              <a:ext uri="{FF2B5EF4-FFF2-40B4-BE49-F238E27FC236}">
                <a16:creationId xmlns:a16="http://schemas.microsoft.com/office/drawing/2014/main" id="{66323225-F580-4540-94B8-6F07B11687A7}"/>
              </a:ext>
            </a:extLst>
          </p:cNvPr>
          <p:cNvSpPr>
            <a:spLocks noGrp="1" noChangeArrowheads="1"/>
          </p:cNvSpPr>
          <p:nvPr>
            <p:ph type="title"/>
          </p:nvPr>
        </p:nvSpPr>
        <p:spPr>
          <a:xfrm>
            <a:off x="899305" y="349370"/>
            <a:ext cx="7646988" cy="935038"/>
          </a:xfrm>
        </p:spPr>
        <p:txBody>
          <a:bodyPr>
            <a:normAutofit/>
          </a:bodyPr>
          <a:lstStyle/>
          <a:p>
            <a:pPr>
              <a:defRPr/>
            </a:pPr>
            <a:r>
              <a:rPr lang="en-US" sz="4200" b="1" dirty="0">
                <a:solidFill>
                  <a:schemeClr val="bg1"/>
                </a:solidFill>
                <a:latin typeface="Georgia Pro Cond Black" panose="02040A06050405020203" pitchFamily="18" charset="0"/>
              </a:rPr>
              <a:t>Program Budget</a:t>
            </a:r>
            <a:endParaRPr lang="en-US" altLang="en-US" sz="4200" b="1" dirty="0">
              <a:solidFill>
                <a:schemeClr val="bg1"/>
              </a:solidFill>
              <a:latin typeface="Georgia Pro Cond Black" panose="02040A06050405020203" pitchFamily="18" charset="0"/>
            </a:endParaRPr>
          </a:p>
        </p:txBody>
      </p:sp>
      <p:sp>
        <p:nvSpPr>
          <p:cNvPr id="2" name="Slide Number Placeholder 1">
            <a:extLst>
              <a:ext uri="{FF2B5EF4-FFF2-40B4-BE49-F238E27FC236}">
                <a16:creationId xmlns:a16="http://schemas.microsoft.com/office/drawing/2014/main" id="{79F122E0-9EC0-E646-A44B-FD07D0E0896C}"/>
              </a:ext>
            </a:extLst>
          </p:cNvPr>
          <p:cNvSpPr>
            <a:spLocks noGrp="1"/>
          </p:cNvSpPr>
          <p:nvPr>
            <p:ph type="sldNum" sz="quarter" idx="12"/>
          </p:nvPr>
        </p:nvSpPr>
        <p:spPr/>
        <p:txBody>
          <a:bodyPr/>
          <a:lstStyle/>
          <a:p>
            <a:fld id="{656E8F12-B4EA-DF4D-9175-3D499FA3FF6C}" type="slidenum">
              <a:rPr lang="en-US" smtClean="0"/>
              <a:t>18</a:t>
            </a:fld>
            <a:endParaRPr lang="en-US"/>
          </a:p>
        </p:txBody>
      </p:sp>
      <p:graphicFrame>
        <p:nvGraphicFramePr>
          <p:cNvPr id="8" name="Table 7">
            <a:extLst>
              <a:ext uri="{FF2B5EF4-FFF2-40B4-BE49-F238E27FC236}">
                <a16:creationId xmlns:a16="http://schemas.microsoft.com/office/drawing/2014/main" id="{464C2B30-73F4-4720-8E2F-A9FB5F3ACA6E}"/>
              </a:ext>
            </a:extLst>
          </p:cNvPr>
          <p:cNvGraphicFramePr>
            <a:graphicFrameLocks noGrp="1"/>
          </p:cNvGraphicFramePr>
          <p:nvPr>
            <p:extLst>
              <p:ext uri="{D42A27DB-BD31-4B8C-83A1-F6EECF244321}">
                <p14:modId xmlns:p14="http://schemas.microsoft.com/office/powerpoint/2010/main" val="1070166407"/>
              </p:ext>
            </p:extLst>
          </p:nvPr>
        </p:nvGraphicFramePr>
        <p:xfrm>
          <a:off x="899305" y="2237731"/>
          <a:ext cx="10393390" cy="3067514"/>
        </p:xfrm>
        <a:graphic>
          <a:graphicData uri="http://schemas.openxmlformats.org/drawingml/2006/table">
            <a:tbl>
              <a:tblPr/>
              <a:tblGrid>
                <a:gridCol w="2078678">
                  <a:extLst>
                    <a:ext uri="{9D8B030D-6E8A-4147-A177-3AD203B41FA5}">
                      <a16:colId xmlns:a16="http://schemas.microsoft.com/office/drawing/2014/main" val="677568985"/>
                    </a:ext>
                  </a:extLst>
                </a:gridCol>
                <a:gridCol w="2078678">
                  <a:extLst>
                    <a:ext uri="{9D8B030D-6E8A-4147-A177-3AD203B41FA5}">
                      <a16:colId xmlns:a16="http://schemas.microsoft.com/office/drawing/2014/main" val="2778008942"/>
                    </a:ext>
                  </a:extLst>
                </a:gridCol>
                <a:gridCol w="2078678">
                  <a:extLst>
                    <a:ext uri="{9D8B030D-6E8A-4147-A177-3AD203B41FA5}">
                      <a16:colId xmlns:a16="http://schemas.microsoft.com/office/drawing/2014/main" val="1602801651"/>
                    </a:ext>
                  </a:extLst>
                </a:gridCol>
                <a:gridCol w="2078678">
                  <a:extLst>
                    <a:ext uri="{9D8B030D-6E8A-4147-A177-3AD203B41FA5}">
                      <a16:colId xmlns:a16="http://schemas.microsoft.com/office/drawing/2014/main" val="2813284683"/>
                    </a:ext>
                  </a:extLst>
                </a:gridCol>
                <a:gridCol w="2078678">
                  <a:extLst>
                    <a:ext uri="{9D8B030D-6E8A-4147-A177-3AD203B41FA5}">
                      <a16:colId xmlns:a16="http://schemas.microsoft.com/office/drawing/2014/main" val="3566073738"/>
                    </a:ext>
                  </a:extLst>
                </a:gridCol>
              </a:tblGrid>
              <a:tr h="643069">
                <a:tc gridSpan="5">
                  <a:txBody>
                    <a:bodyPr/>
                    <a:lstStyle/>
                    <a:p>
                      <a:pPr algn="l"/>
                      <a:r>
                        <a:rPr lang="en-US" sz="2400" b="1" dirty="0">
                          <a:effectLst/>
                          <a:latin typeface="Candara" panose="020E0502030303020204" pitchFamily="34" charset="0"/>
                        </a:rPr>
                        <a:t>Hospital - Program Budgets for the Coming Fiscal Year</a:t>
                      </a:r>
                    </a:p>
                  </a:txBody>
                  <a:tcPr marL="44450" marR="44450" marT="31750" marB="254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45099180"/>
                  </a:ext>
                </a:extLst>
              </a:tr>
              <a:tr h="643069">
                <a:tc>
                  <a:txBody>
                    <a:bodyPr/>
                    <a:lstStyle/>
                    <a:p>
                      <a:pPr algn="l"/>
                      <a:r>
                        <a:rPr lang="en-US" sz="2400" dirty="0">
                          <a:effectLst/>
                          <a:latin typeface="Candara" panose="020E0502030303020204" pitchFamily="34" charset="0"/>
                        </a:rPr>
                        <a:t> </a:t>
                      </a:r>
                    </a:p>
                  </a:txBody>
                  <a:tcPr marL="44450" marR="44450" marT="31750" marB="254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400" b="1" dirty="0">
                          <a:effectLst/>
                          <a:latin typeface="Candara" panose="020E0502030303020204" pitchFamily="34" charset="0"/>
                        </a:rPr>
                        <a:t>Oncology</a:t>
                      </a:r>
                    </a:p>
                  </a:txBody>
                  <a:tcPr marL="44450" marR="44450" marT="31750" marB="254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400" b="1" dirty="0">
                          <a:effectLst/>
                          <a:latin typeface="Candara" panose="020E0502030303020204" pitchFamily="34" charset="0"/>
                        </a:rPr>
                        <a:t>Rhinoplasty</a:t>
                      </a:r>
                    </a:p>
                  </a:txBody>
                  <a:tcPr marL="44450" marR="44450" marT="31750" marB="254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400" b="1" dirty="0">
                          <a:effectLst/>
                          <a:latin typeface="Candara" panose="020E0502030303020204" pitchFamily="34" charset="0"/>
                        </a:rPr>
                        <a:t>Cardiac</a:t>
                      </a:r>
                    </a:p>
                  </a:txBody>
                  <a:tcPr marL="44450" marR="44450" marT="31750" marB="254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400" b="1" dirty="0">
                          <a:effectLst/>
                          <a:latin typeface="Candara" panose="020E0502030303020204" pitchFamily="34" charset="0"/>
                        </a:rPr>
                        <a:t>Total</a:t>
                      </a:r>
                    </a:p>
                  </a:txBody>
                  <a:tcPr marL="44450" marR="44450" marT="31750" marB="254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3216965"/>
                  </a:ext>
                </a:extLst>
              </a:tr>
              <a:tr h="593792">
                <a:tc>
                  <a:txBody>
                    <a:bodyPr/>
                    <a:lstStyle/>
                    <a:p>
                      <a:pPr algn="l"/>
                      <a:r>
                        <a:rPr lang="en-US" sz="2400" b="1" dirty="0">
                          <a:effectLst/>
                          <a:latin typeface="Candara" panose="020E0502030303020204" pitchFamily="34" charset="0"/>
                        </a:rPr>
                        <a:t>Revenues</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400" b="0" dirty="0">
                          <a:effectLst/>
                          <a:latin typeface="Candara" panose="020E0502030303020204" pitchFamily="34" charset="0"/>
                        </a:rPr>
                        <a:t>$ 40,000,000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400" b="0" dirty="0">
                          <a:effectLst/>
                          <a:latin typeface="Candara" panose="020E0502030303020204" pitchFamily="34" charset="0"/>
                        </a:rPr>
                        <a:t>$ 12,000,000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400" b="0" dirty="0">
                          <a:effectLst/>
                          <a:latin typeface="Candara" panose="020E0502030303020204" pitchFamily="34" charset="0"/>
                        </a:rPr>
                        <a:t>$ 50,000,000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400" b="0" dirty="0">
                          <a:effectLst/>
                          <a:latin typeface="Candara" panose="020E0502030303020204" pitchFamily="34" charset="0"/>
                        </a:rPr>
                        <a:t>$ 102,000,000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0569190"/>
                  </a:ext>
                </a:extLst>
              </a:tr>
              <a:tr h="593792">
                <a:tc>
                  <a:txBody>
                    <a:bodyPr/>
                    <a:lstStyle/>
                    <a:p>
                      <a:pPr algn="l"/>
                      <a:r>
                        <a:rPr lang="en-US" sz="2400" b="1" dirty="0">
                          <a:effectLst/>
                          <a:latin typeface="Candara" panose="020E0502030303020204" pitchFamily="34" charset="0"/>
                        </a:rPr>
                        <a:t>Expenses</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400" b="0" dirty="0">
                          <a:effectLst/>
                          <a:latin typeface="Candara" panose="020E0502030303020204" pitchFamily="34" charset="0"/>
                        </a:rPr>
                        <a:t>$ 37,000,000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400" b="0" dirty="0">
                          <a:effectLst/>
                          <a:latin typeface="Candara" panose="020E0502030303020204" pitchFamily="34" charset="0"/>
                        </a:rPr>
                        <a:t>$ 17,000,000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400" b="0" dirty="0">
                          <a:effectLst/>
                          <a:latin typeface="Candara" panose="020E0502030303020204" pitchFamily="34" charset="0"/>
                        </a:rPr>
                        <a:t>$ 46,000,000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400" b="0" dirty="0">
                          <a:effectLst/>
                          <a:latin typeface="Candara" panose="020E0502030303020204" pitchFamily="34" charset="0"/>
                        </a:rPr>
                        <a:t>$ 100,000,000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4496754"/>
                  </a:ext>
                </a:extLst>
              </a:tr>
              <a:tr h="593792">
                <a:tc>
                  <a:txBody>
                    <a:bodyPr/>
                    <a:lstStyle/>
                    <a:p>
                      <a:pPr algn="l"/>
                      <a:r>
                        <a:rPr lang="en-US" sz="2400" b="1" dirty="0">
                          <a:effectLst/>
                          <a:latin typeface="Candara" panose="020E0502030303020204" pitchFamily="34" charset="0"/>
                        </a:rPr>
                        <a:t>Total</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400" b="1" dirty="0">
                          <a:effectLst/>
                          <a:latin typeface="Candara" panose="020E0502030303020204" pitchFamily="34" charset="0"/>
                        </a:rPr>
                        <a:t>$ 3,000,000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400" b="1" dirty="0">
                          <a:effectLst/>
                          <a:latin typeface="Candara" panose="020E0502030303020204" pitchFamily="34" charset="0"/>
                        </a:rPr>
                        <a:t>$ (5,000,000)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400" b="1" dirty="0">
                          <a:effectLst/>
                          <a:latin typeface="Candara" panose="020E0502030303020204" pitchFamily="34" charset="0"/>
                        </a:rPr>
                        <a:t>$ 4,000,000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2400" b="1" dirty="0">
                          <a:effectLst/>
                          <a:latin typeface="Candara" panose="020E0502030303020204" pitchFamily="34" charset="0"/>
                        </a:rPr>
                        <a:t>$ 2,000,000</a:t>
                      </a:r>
                    </a:p>
                  </a:txBody>
                  <a:tcPr marL="44450" marR="44450" marT="19050" marB="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7836285"/>
                  </a:ext>
                </a:extLst>
              </a:tr>
            </a:tbl>
          </a:graphicData>
        </a:graphic>
      </p:graphicFrame>
    </p:spTree>
    <p:extLst>
      <p:ext uri="{BB962C8B-B14F-4D97-AF65-F5344CB8AC3E}">
        <p14:creationId xmlns:p14="http://schemas.microsoft.com/office/powerpoint/2010/main" val="2376739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15981D-6567-9846-84C6-1F53CA80B0D1}"/>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38" name="Rectangle 2">
            <a:extLst>
              <a:ext uri="{FF2B5EF4-FFF2-40B4-BE49-F238E27FC236}">
                <a16:creationId xmlns:a16="http://schemas.microsoft.com/office/drawing/2014/main" id="{66323225-F580-4540-94B8-6F07B11687A7}"/>
              </a:ext>
            </a:extLst>
          </p:cNvPr>
          <p:cNvSpPr>
            <a:spLocks noGrp="1" noChangeArrowheads="1"/>
          </p:cNvSpPr>
          <p:nvPr>
            <p:ph type="title"/>
          </p:nvPr>
        </p:nvSpPr>
        <p:spPr>
          <a:xfrm>
            <a:off x="963612" y="250031"/>
            <a:ext cx="7646988" cy="935038"/>
          </a:xfrm>
        </p:spPr>
        <p:txBody>
          <a:bodyPr>
            <a:normAutofit/>
          </a:bodyPr>
          <a:lstStyle/>
          <a:p>
            <a:pPr eaLnBrk="1" hangingPunct="1">
              <a:defRPr/>
            </a:pPr>
            <a:r>
              <a:rPr lang="en-US" altLang="en-US" sz="4200" b="1" dirty="0">
                <a:solidFill>
                  <a:schemeClr val="bg1"/>
                </a:solidFill>
                <a:latin typeface="Georgia Pro Cond Black" panose="02040A06050405020203" pitchFamily="18" charset="0"/>
              </a:rPr>
              <a:t>Functional Budgets</a:t>
            </a:r>
          </a:p>
        </p:txBody>
      </p:sp>
      <p:graphicFrame>
        <p:nvGraphicFramePr>
          <p:cNvPr id="14528" name="Group 192">
            <a:extLst>
              <a:ext uri="{FF2B5EF4-FFF2-40B4-BE49-F238E27FC236}">
                <a16:creationId xmlns:a16="http://schemas.microsoft.com/office/drawing/2014/main" id="{48F3CB01-FEB5-9A40-BC32-631415E67AB0}"/>
              </a:ext>
            </a:extLst>
          </p:cNvPr>
          <p:cNvGraphicFramePr>
            <a:graphicFrameLocks noGrp="1"/>
          </p:cNvGraphicFramePr>
          <p:nvPr>
            <p:ph type="body" idx="1"/>
            <p:extLst>
              <p:ext uri="{D42A27DB-BD31-4B8C-83A1-F6EECF244321}">
                <p14:modId xmlns:p14="http://schemas.microsoft.com/office/powerpoint/2010/main" val="2484939793"/>
              </p:ext>
            </p:extLst>
          </p:nvPr>
        </p:nvGraphicFramePr>
        <p:xfrm>
          <a:off x="963612" y="1862136"/>
          <a:ext cx="10390189" cy="4255790"/>
        </p:xfrm>
        <a:graphic>
          <a:graphicData uri="http://schemas.openxmlformats.org/drawingml/2006/table">
            <a:tbl>
              <a:tblPr/>
              <a:tblGrid>
                <a:gridCol w="2116242">
                  <a:extLst>
                    <a:ext uri="{9D8B030D-6E8A-4147-A177-3AD203B41FA5}">
                      <a16:colId xmlns:a16="http://schemas.microsoft.com/office/drawing/2014/main" val="410790668"/>
                    </a:ext>
                  </a:extLst>
                </a:gridCol>
                <a:gridCol w="2116242">
                  <a:extLst>
                    <a:ext uri="{9D8B030D-6E8A-4147-A177-3AD203B41FA5}">
                      <a16:colId xmlns:a16="http://schemas.microsoft.com/office/drawing/2014/main" val="1590973052"/>
                    </a:ext>
                  </a:extLst>
                </a:gridCol>
                <a:gridCol w="1705036">
                  <a:extLst>
                    <a:ext uri="{9D8B030D-6E8A-4147-A177-3AD203B41FA5}">
                      <a16:colId xmlns:a16="http://schemas.microsoft.com/office/drawing/2014/main" val="2642509724"/>
                    </a:ext>
                  </a:extLst>
                </a:gridCol>
                <a:gridCol w="2786332">
                  <a:extLst>
                    <a:ext uri="{9D8B030D-6E8A-4147-A177-3AD203B41FA5}">
                      <a16:colId xmlns:a16="http://schemas.microsoft.com/office/drawing/2014/main" val="1995484037"/>
                    </a:ext>
                  </a:extLst>
                </a:gridCol>
                <a:gridCol w="1666337">
                  <a:extLst>
                    <a:ext uri="{9D8B030D-6E8A-4147-A177-3AD203B41FA5}">
                      <a16:colId xmlns:a16="http://schemas.microsoft.com/office/drawing/2014/main" val="1441445278"/>
                    </a:ext>
                  </a:extLst>
                </a:gridCol>
              </a:tblGrid>
              <a:tr h="579139">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ndara" panose="020E0502030303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sng" strike="noStrike" cap="none" normalizeH="0" baseline="0" dirty="0">
                          <a:ln>
                            <a:noFill/>
                          </a:ln>
                          <a:solidFill>
                            <a:schemeClr val="tx1"/>
                          </a:solidFill>
                          <a:effectLst/>
                          <a:latin typeface="Candara" panose="020E0502030303020204" pitchFamily="34" charset="0"/>
                        </a:rPr>
                        <a:t>Program Services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ndara" panose="020E0502030303020204" pitchFamily="34" charset="0"/>
                        </a:rPr>
                        <a:t>Support </a:t>
                      </a:r>
                      <a:r>
                        <a:rPr kumimoji="0" lang="en-US" altLang="en-US" sz="2400" b="1" i="0" u="sng" strike="noStrike" cap="none" normalizeH="0" baseline="0" dirty="0">
                          <a:ln>
                            <a:noFill/>
                          </a:ln>
                          <a:solidFill>
                            <a:schemeClr val="tx1"/>
                          </a:solidFill>
                          <a:effectLst/>
                          <a:latin typeface="Candara" panose="020E0502030303020204" pitchFamily="34" charset="0"/>
                        </a:rPr>
                        <a:t>Services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0" i="0" u="sng" strike="noStrike" cap="none" normalizeH="0" baseline="0" dirty="0">
                        <a:ln>
                          <a:noFill/>
                        </a:ln>
                        <a:solidFill>
                          <a:schemeClr val="tx1"/>
                        </a:solidFill>
                        <a:effectLst/>
                        <a:latin typeface="Candara" panose="020E0502030303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05449792"/>
                  </a:ext>
                </a:extLst>
              </a:tr>
              <a:tr h="9604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ndara" panose="020E0502030303020204" pitchFamily="34" charset="0"/>
                        </a:rPr>
                        <a:t>($000’s)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ndara" panose="020E0502030303020204" pitchFamily="34" charset="0"/>
                        </a:rPr>
                        <a:t>In Hospital</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ndara" panose="020E0502030303020204" pitchFamily="34" charset="0"/>
                        </a:rPr>
                        <a:t>Care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ndara" panose="020E0502030303020204" pitchFamily="34" charset="0"/>
                        </a:rPr>
                        <a:t>Clinic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ndara" panose="020E0502030303020204" pitchFamily="34" charset="0"/>
                        </a:rPr>
                        <a:t>Care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ndara" panose="020E0502030303020204" pitchFamily="34" charset="0"/>
                        </a:rPr>
                        <a:t>General &amp;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ndara" panose="020E0502030303020204" pitchFamily="34" charset="0"/>
                        </a:rPr>
                        <a:t>Administration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ndara" panose="020E0502030303020204" pitchFamily="34" charset="0"/>
                        </a:rPr>
                        <a:t>	   Total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24962522"/>
                  </a:ext>
                </a:extLst>
              </a:tr>
              <a:tr h="5651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ndara" panose="020E0502030303020204" pitchFamily="34" charset="0"/>
                        </a:rPr>
                        <a:t> Salaries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ndara" panose="020E0502030303020204" pitchFamily="34" charset="0"/>
                        </a:rPr>
                        <a:t>$60,000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ndara" panose="020E0502030303020204" pitchFamily="34" charset="0"/>
                        </a:rPr>
                        <a:t>$13,700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ndara" panose="020E0502030303020204" pitchFamily="34" charset="0"/>
                        </a:rPr>
                        <a:t>$5,200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Candara" panose="020E0502030303020204" pitchFamily="34" charset="0"/>
                        </a:rPr>
                        <a:t>$  78,900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80826168"/>
                  </a:ext>
                </a:extLst>
              </a:tr>
              <a:tr h="4984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ndara" panose="020E0502030303020204" pitchFamily="34" charset="0"/>
                        </a:rPr>
                        <a:t> Supplies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Candara" panose="020E0502030303020204" pitchFamily="34" charset="0"/>
                        </a:rPr>
                        <a:t> 11,300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ndara" panose="020E0502030303020204" pitchFamily="34" charset="0"/>
                        </a:rPr>
                        <a:t>   3,100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ndara" panose="020E0502030303020204" pitchFamily="34" charset="0"/>
                        </a:rPr>
                        <a:t> 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Candara" panose="020E0502030303020204" pitchFamily="34" charset="0"/>
                        </a:rPr>
                        <a:t> 15,400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85526854"/>
                  </a:ext>
                </a:extLst>
              </a:tr>
              <a:tr h="5984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ndara" panose="020E0502030303020204" pitchFamily="34" charset="0"/>
                        </a:rPr>
                        <a:t> Rent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Candara" panose="020E0502030303020204" pitchFamily="34" charset="0"/>
                        </a:rPr>
                        <a:t>  2,500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ndara" panose="020E0502030303020204" pitchFamily="34" charset="0"/>
                        </a:rPr>
                        <a:t>  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ndara" panose="020E0502030303020204" pitchFamily="34" charset="0"/>
                        </a:rPr>
                        <a:t> 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ndara" panose="020E0502030303020204" pitchFamily="34" charset="0"/>
                        </a:rPr>
                        <a:t>3,100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22543734"/>
                  </a:ext>
                </a:extLst>
              </a:tr>
              <a:tr h="5969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ndara" panose="020E0502030303020204" pitchFamily="34" charset="0"/>
                        </a:rPr>
                        <a:t> Other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ndara" panose="020E0502030303020204" pitchFamily="34" charset="0"/>
                        </a:rPr>
                        <a:t>   2,300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ndara" panose="020E0502030303020204" pitchFamily="34" charset="0"/>
                        </a:rPr>
                        <a:t> 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ndara" panose="020E0502030303020204" pitchFamily="34" charset="0"/>
                        </a:rPr>
                        <a:t> 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ndara" panose="020E0502030303020204" pitchFamily="34" charset="0"/>
                        </a:rPr>
                        <a:t>2,600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16180746"/>
                  </a:ext>
                </a:extLst>
              </a:tr>
              <a:tr h="3778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ndara" panose="020E0502030303020204" pitchFamily="34" charset="0"/>
                        </a:rPr>
                        <a:t> 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Candara" panose="020E0502030303020204" pitchFamily="34" charset="0"/>
                        </a:rPr>
                        <a:t>$76,100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Candara" panose="020E0502030303020204" pitchFamily="34" charset="0"/>
                        </a:rPr>
                        <a:t>$17,500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ndara" panose="020E0502030303020204" pitchFamily="34" charset="0"/>
                        </a:rPr>
                        <a:t>$6,400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ndara" panose="020E0502030303020204" pitchFamily="34" charset="0"/>
                        </a:rPr>
                        <a:t>$100,000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79016793"/>
                  </a:ext>
                </a:extLst>
              </a:tr>
            </a:tbl>
          </a:graphicData>
        </a:graphic>
      </p:graphicFrame>
      <p:sp>
        <p:nvSpPr>
          <p:cNvPr id="2" name="Slide Number Placeholder 1">
            <a:extLst>
              <a:ext uri="{FF2B5EF4-FFF2-40B4-BE49-F238E27FC236}">
                <a16:creationId xmlns:a16="http://schemas.microsoft.com/office/drawing/2014/main" id="{79F122E0-9EC0-E646-A44B-FD07D0E0896C}"/>
              </a:ext>
            </a:extLst>
          </p:cNvPr>
          <p:cNvSpPr>
            <a:spLocks noGrp="1"/>
          </p:cNvSpPr>
          <p:nvPr>
            <p:ph type="sldNum" sz="quarter" idx="12"/>
          </p:nvPr>
        </p:nvSpPr>
        <p:spPr/>
        <p:txBody>
          <a:bodyPr/>
          <a:lstStyle/>
          <a:p>
            <a:fld id="{656E8F12-B4EA-DF4D-9175-3D499FA3FF6C}" type="slidenum">
              <a:rPr lang="en-US" smtClean="0"/>
              <a:t>19</a:t>
            </a:fld>
            <a:endParaRPr lang="en-US"/>
          </a:p>
        </p:txBody>
      </p:sp>
    </p:spTree>
    <p:extLst>
      <p:ext uri="{BB962C8B-B14F-4D97-AF65-F5344CB8AC3E}">
        <p14:creationId xmlns:p14="http://schemas.microsoft.com/office/powerpoint/2010/main" val="4259458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DBC75F5-4B4A-1041-AA53-D65477688F22}"/>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E7CEDF-6202-F445-92E5-931DCDEAF606}"/>
              </a:ext>
            </a:extLst>
          </p:cNvPr>
          <p:cNvSpPr>
            <a:spLocks noGrp="1"/>
          </p:cNvSpPr>
          <p:nvPr>
            <p:ph type="title"/>
          </p:nvPr>
        </p:nvSpPr>
        <p:spPr>
          <a:xfrm>
            <a:off x="838200" y="218481"/>
            <a:ext cx="10515600" cy="1325563"/>
          </a:xfrm>
        </p:spPr>
        <p:txBody>
          <a:bodyPr>
            <a:normAutofit/>
          </a:bodyPr>
          <a:lstStyle/>
          <a:p>
            <a:r>
              <a:rPr lang="en-US" sz="4200" b="1" dirty="0">
                <a:solidFill>
                  <a:schemeClr val="bg1"/>
                </a:solidFill>
                <a:latin typeface="Georgia Pro Cond Black" panose="02040A06050405020203" pitchFamily="18" charset="0"/>
              </a:rPr>
              <a:t>Budgets</a:t>
            </a:r>
          </a:p>
        </p:txBody>
      </p:sp>
      <p:sp>
        <p:nvSpPr>
          <p:cNvPr id="3" name="Content Placeholder 2">
            <a:extLst>
              <a:ext uri="{FF2B5EF4-FFF2-40B4-BE49-F238E27FC236}">
                <a16:creationId xmlns:a16="http://schemas.microsoft.com/office/drawing/2014/main" id="{918BCEC2-2D24-A748-960F-1C53713D55D2}"/>
              </a:ext>
            </a:extLst>
          </p:cNvPr>
          <p:cNvSpPr>
            <a:spLocks noGrp="1"/>
          </p:cNvSpPr>
          <p:nvPr>
            <p:ph idx="1"/>
          </p:nvPr>
        </p:nvSpPr>
        <p:spPr>
          <a:xfrm>
            <a:off x="768202" y="1689100"/>
            <a:ext cx="10655595" cy="5032375"/>
          </a:xfrm>
        </p:spPr>
        <p:txBody>
          <a:bodyPr>
            <a:normAutofit fontScale="92500" lnSpcReduction="10000"/>
          </a:bodyPr>
          <a:lstStyle/>
          <a:p>
            <a:r>
              <a:rPr lang="en-US" dirty="0">
                <a:latin typeface="Candara" panose="020E0502030303020204" pitchFamily="34" charset="0"/>
              </a:rPr>
              <a:t>Master Budget</a:t>
            </a:r>
          </a:p>
          <a:p>
            <a:pPr lvl="1"/>
            <a:r>
              <a:rPr lang="en-US" dirty="0">
                <a:latin typeface="Candara" panose="020E0502030303020204" pitchFamily="34" charset="0"/>
              </a:rPr>
              <a:t>Operating budget</a:t>
            </a:r>
          </a:p>
          <a:p>
            <a:pPr lvl="1"/>
            <a:r>
              <a:rPr lang="en-US" dirty="0">
                <a:latin typeface="Candara" panose="020E0502030303020204" pitchFamily="34" charset="0"/>
              </a:rPr>
              <a:t>Cash budget</a:t>
            </a:r>
          </a:p>
          <a:p>
            <a:pPr lvl="1"/>
            <a:r>
              <a:rPr lang="en-US" dirty="0">
                <a:latin typeface="Candara" panose="020E0502030303020204" pitchFamily="34" charset="0"/>
              </a:rPr>
              <a:t>Capital budget</a:t>
            </a:r>
          </a:p>
          <a:p>
            <a:endParaRPr lang="en-US" dirty="0">
              <a:latin typeface="Candara" panose="020E0502030303020204" pitchFamily="34" charset="0"/>
            </a:endParaRPr>
          </a:p>
          <a:p>
            <a:r>
              <a:rPr lang="en-US" dirty="0">
                <a:latin typeface="Candara" panose="020E0502030303020204" pitchFamily="34" charset="0"/>
              </a:rPr>
              <a:t>Special Types of Budgets</a:t>
            </a:r>
          </a:p>
          <a:p>
            <a:pPr lvl="1"/>
            <a:r>
              <a:rPr lang="en-US" dirty="0">
                <a:latin typeface="Candara" panose="020E0502030303020204" pitchFamily="34" charset="0"/>
              </a:rPr>
              <a:t>Special purpose budget</a:t>
            </a:r>
          </a:p>
          <a:p>
            <a:pPr lvl="1"/>
            <a:r>
              <a:rPr lang="en-US" dirty="0">
                <a:latin typeface="Candara" panose="020E0502030303020204" pitchFamily="34" charset="0"/>
              </a:rPr>
              <a:t>Flexible budget</a:t>
            </a:r>
          </a:p>
          <a:p>
            <a:pPr lvl="1"/>
            <a:r>
              <a:rPr lang="en-US" dirty="0">
                <a:latin typeface="Candara" panose="020E0502030303020204" pitchFamily="34" charset="0"/>
              </a:rPr>
              <a:t>Zero-based budget</a:t>
            </a:r>
          </a:p>
          <a:p>
            <a:pPr lvl="1"/>
            <a:r>
              <a:rPr lang="en-US" dirty="0">
                <a:latin typeface="Candara" panose="020E0502030303020204" pitchFamily="34" charset="0"/>
              </a:rPr>
              <a:t>Performance budget</a:t>
            </a:r>
          </a:p>
          <a:p>
            <a:pPr lvl="1"/>
            <a:r>
              <a:rPr lang="en-US" dirty="0">
                <a:latin typeface="Candara" panose="020E0502030303020204" pitchFamily="34" charset="0"/>
              </a:rPr>
              <a:t>Line-item budget</a:t>
            </a:r>
          </a:p>
          <a:p>
            <a:pPr lvl="1"/>
            <a:r>
              <a:rPr lang="en-US" dirty="0">
                <a:latin typeface="Candara" panose="020E0502030303020204" pitchFamily="34" charset="0"/>
              </a:rPr>
              <a:t>Responsibility center budget</a:t>
            </a:r>
          </a:p>
          <a:p>
            <a:pPr lvl="1"/>
            <a:r>
              <a:rPr lang="en-US" dirty="0">
                <a:latin typeface="Candara" panose="020E0502030303020204" pitchFamily="34" charset="0"/>
              </a:rPr>
              <a:t>Program budget</a:t>
            </a:r>
          </a:p>
          <a:p>
            <a:pPr lvl="1"/>
            <a:r>
              <a:rPr lang="en-US" dirty="0">
                <a:latin typeface="Candara" panose="020E0502030303020204" pitchFamily="34" charset="0"/>
              </a:rPr>
              <a:t>Functional budget</a:t>
            </a:r>
          </a:p>
          <a:p>
            <a:pPr lvl="1"/>
            <a:endParaRPr lang="en-US" dirty="0">
              <a:latin typeface="Candara" panose="020E0502030303020204" pitchFamily="34" charset="0"/>
            </a:endParaRPr>
          </a:p>
          <a:p>
            <a:pPr marL="457200" lvl="1" indent="0">
              <a:buNone/>
            </a:pPr>
            <a:endParaRPr lang="en-US" dirty="0">
              <a:latin typeface="Candara" panose="020E0502030303020204" pitchFamily="34" charset="0"/>
            </a:endParaRPr>
          </a:p>
          <a:p>
            <a:pPr marL="457200" lvl="1" indent="0">
              <a:buNone/>
            </a:pPr>
            <a:endParaRPr lang="en-US" dirty="0">
              <a:latin typeface="Candara" panose="020E0502030303020204" pitchFamily="34" charset="0"/>
            </a:endParaRPr>
          </a:p>
          <a:p>
            <a:pPr lvl="1"/>
            <a:endParaRPr lang="en-US" dirty="0">
              <a:latin typeface="Candara" panose="020E0502030303020204" pitchFamily="34" charset="0"/>
            </a:endParaRPr>
          </a:p>
        </p:txBody>
      </p:sp>
      <p:sp>
        <p:nvSpPr>
          <p:cNvPr id="5" name="Slide Number Placeholder 4">
            <a:extLst>
              <a:ext uri="{FF2B5EF4-FFF2-40B4-BE49-F238E27FC236}">
                <a16:creationId xmlns:a16="http://schemas.microsoft.com/office/drawing/2014/main" id="{5235E838-059E-2247-A8FB-2B277536442E}"/>
              </a:ext>
            </a:extLst>
          </p:cNvPr>
          <p:cNvSpPr>
            <a:spLocks noGrp="1"/>
          </p:cNvSpPr>
          <p:nvPr>
            <p:ph type="sldNum" sz="quarter" idx="12"/>
          </p:nvPr>
        </p:nvSpPr>
        <p:spPr/>
        <p:txBody>
          <a:bodyPr/>
          <a:lstStyle/>
          <a:p>
            <a:fld id="{53016C18-756E-4A47-8C9E-151739D034AC}" type="slidenum">
              <a:rPr lang="en-US" smtClean="0"/>
              <a:t>2</a:t>
            </a:fld>
            <a:endParaRPr lang="en-US" dirty="0"/>
          </a:p>
        </p:txBody>
      </p:sp>
      <p:sp>
        <p:nvSpPr>
          <p:cNvPr id="4" name="Right Brace 3">
            <a:extLst>
              <a:ext uri="{FF2B5EF4-FFF2-40B4-BE49-F238E27FC236}">
                <a16:creationId xmlns:a16="http://schemas.microsoft.com/office/drawing/2014/main" id="{658AB4A0-BFD6-814C-97CC-0005C8430030}"/>
              </a:ext>
            </a:extLst>
          </p:cNvPr>
          <p:cNvSpPr/>
          <p:nvPr/>
        </p:nvSpPr>
        <p:spPr>
          <a:xfrm>
            <a:off x="3710763" y="2465095"/>
            <a:ext cx="308344" cy="46166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37777CAC-EE45-1F48-AE6C-DF170FC883C7}"/>
              </a:ext>
            </a:extLst>
          </p:cNvPr>
          <p:cNvSpPr txBox="1"/>
          <p:nvPr/>
        </p:nvSpPr>
        <p:spPr>
          <a:xfrm>
            <a:off x="4308400" y="2465094"/>
            <a:ext cx="3413051" cy="461665"/>
          </a:xfrm>
          <a:prstGeom prst="rect">
            <a:avLst/>
          </a:prstGeom>
          <a:noFill/>
        </p:spPr>
        <p:txBody>
          <a:bodyPr wrap="square" rtlCol="0">
            <a:spAutoFit/>
          </a:bodyPr>
          <a:lstStyle/>
          <a:p>
            <a:r>
              <a:rPr lang="en-US" sz="2400" dirty="0">
                <a:latin typeface="Candara" panose="020E0502030303020204" pitchFamily="34" charset="0"/>
              </a:rPr>
              <a:t>Financial Budget</a:t>
            </a:r>
          </a:p>
        </p:txBody>
      </p:sp>
    </p:spTree>
    <p:extLst>
      <p:ext uri="{BB962C8B-B14F-4D97-AF65-F5344CB8AC3E}">
        <p14:creationId xmlns:p14="http://schemas.microsoft.com/office/powerpoint/2010/main" val="2481922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6DA3D20-9FB5-DE4B-A057-FA33429B8A34}"/>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FFDEB8-8CFD-3A48-8197-28E3E343DB87}"/>
              </a:ext>
            </a:extLst>
          </p:cNvPr>
          <p:cNvSpPr>
            <a:spLocks noGrp="1"/>
          </p:cNvSpPr>
          <p:nvPr>
            <p:ph type="title"/>
          </p:nvPr>
        </p:nvSpPr>
        <p:spPr>
          <a:xfrm>
            <a:off x="838200" y="201219"/>
            <a:ext cx="10515600" cy="1325563"/>
          </a:xfrm>
        </p:spPr>
        <p:txBody>
          <a:bodyPr>
            <a:normAutofit/>
          </a:bodyPr>
          <a:lstStyle/>
          <a:p>
            <a:r>
              <a:rPr lang="en-US" sz="4200" b="1" dirty="0">
                <a:solidFill>
                  <a:schemeClr val="bg1"/>
                </a:solidFill>
                <a:latin typeface="Georgia Pro Cond Black" panose="02040A06050405020203" pitchFamily="18" charset="0"/>
              </a:rPr>
              <a:t>Special Purpose Budget</a:t>
            </a:r>
          </a:p>
        </p:txBody>
      </p:sp>
      <p:sp>
        <p:nvSpPr>
          <p:cNvPr id="3" name="Content Placeholder 2">
            <a:extLst>
              <a:ext uri="{FF2B5EF4-FFF2-40B4-BE49-F238E27FC236}">
                <a16:creationId xmlns:a16="http://schemas.microsoft.com/office/drawing/2014/main" id="{A6C697BC-27A8-BC44-89C1-7874FB8C97CD}"/>
              </a:ext>
            </a:extLst>
          </p:cNvPr>
          <p:cNvSpPr>
            <a:spLocks noGrp="1"/>
          </p:cNvSpPr>
          <p:nvPr>
            <p:ph idx="1"/>
          </p:nvPr>
        </p:nvSpPr>
        <p:spPr/>
        <p:txBody>
          <a:bodyPr>
            <a:normAutofit fontScale="85000" lnSpcReduction="10000"/>
          </a:bodyPr>
          <a:lstStyle/>
          <a:p>
            <a:pPr>
              <a:lnSpc>
                <a:spcPct val="200000"/>
              </a:lnSpc>
            </a:pPr>
            <a:r>
              <a:rPr lang="en-US" dirty="0">
                <a:latin typeface="Candara" panose="020E0502030303020204" pitchFamily="34" charset="0"/>
              </a:rPr>
              <a:t>A budget for a specific program, project, or activity</a:t>
            </a:r>
          </a:p>
          <a:p>
            <a:pPr>
              <a:lnSpc>
                <a:spcPct val="200000"/>
              </a:lnSpc>
            </a:pPr>
            <a:r>
              <a:rPr lang="en-US" dirty="0">
                <a:latin typeface="Candara" panose="020E0502030303020204" pitchFamily="34" charset="0"/>
              </a:rPr>
              <a:t>Inform decision making regarding the adoption of new programs/projects</a:t>
            </a:r>
          </a:p>
          <a:p>
            <a:pPr>
              <a:lnSpc>
                <a:spcPct val="200000"/>
              </a:lnSpc>
            </a:pPr>
            <a:r>
              <a:rPr lang="en-US" dirty="0">
                <a:latin typeface="Candara" panose="020E0502030303020204" pitchFamily="34" charset="0"/>
              </a:rPr>
              <a:t>Requires estimates and (reasonable) assumptions</a:t>
            </a:r>
          </a:p>
          <a:p>
            <a:pPr>
              <a:lnSpc>
                <a:spcPct val="200000"/>
              </a:lnSpc>
            </a:pPr>
            <a:r>
              <a:rPr lang="en-US" dirty="0">
                <a:latin typeface="Candara" panose="020E0502030303020204" pitchFamily="34" charset="0"/>
              </a:rPr>
              <a:t>Approval from management</a:t>
            </a:r>
          </a:p>
          <a:p>
            <a:pPr>
              <a:lnSpc>
                <a:spcPct val="200000"/>
              </a:lnSpc>
            </a:pPr>
            <a:r>
              <a:rPr lang="en-US" dirty="0">
                <a:latin typeface="Candara" panose="020E0502030303020204" pitchFamily="34" charset="0"/>
              </a:rPr>
              <a:t>May need to ensure legality</a:t>
            </a:r>
          </a:p>
        </p:txBody>
      </p:sp>
      <p:sp>
        <p:nvSpPr>
          <p:cNvPr id="4" name="Slide Number Placeholder 3">
            <a:extLst>
              <a:ext uri="{FF2B5EF4-FFF2-40B4-BE49-F238E27FC236}">
                <a16:creationId xmlns:a16="http://schemas.microsoft.com/office/drawing/2014/main" id="{2FE7EE5E-987D-A24F-BC57-F7CA7ECC4C25}"/>
              </a:ext>
            </a:extLst>
          </p:cNvPr>
          <p:cNvSpPr>
            <a:spLocks noGrp="1"/>
          </p:cNvSpPr>
          <p:nvPr>
            <p:ph type="sldNum" sz="quarter" idx="12"/>
          </p:nvPr>
        </p:nvSpPr>
        <p:spPr/>
        <p:txBody>
          <a:bodyPr/>
          <a:lstStyle/>
          <a:p>
            <a:fld id="{53016C18-756E-4A47-8C9E-151739D034AC}" type="slidenum">
              <a:rPr lang="en-US" smtClean="0"/>
              <a:t>3</a:t>
            </a:fld>
            <a:endParaRPr lang="en-US"/>
          </a:p>
        </p:txBody>
      </p:sp>
    </p:spTree>
    <p:extLst>
      <p:ext uri="{BB962C8B-B14F-4D97-AF65-F5344CB8AC3E}">
        <p14:creationId xmlns:p14="http://schemas.microsoft.com/office/powerpoint/2010/main" val="3507139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D3D20DD-BBAE-4F4A-BCB5-D1CA0617A34F}"/>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31F6A8-E57D-0540-A76B-3B1D8A915831}"/>
              </a:ext>
            </a:extLst>
          </p:cNvPr>
          <p:cNvSpPr>
            <a:spLocks noGrp="1"/>
          </p:cNvSpPr>
          <p:nvPr>
            <p:ph type="title"/>
          </p:nvPr>
        </p:nvSpPr>
        <p:spPr>
          <a:xfrm>
            <a:off x="464457" y="136525"/>
            <a:ext cx="10515600" cy="1325563"/>
          </a:xfrm>
        </p:spPr>
        <p:txBody>
          <a:bodyPr>
            <a:normAutofit/>
          </a:bodyPr>
          <a:lstStyle/>
          <a:p>
            <a:r>
              <a:rPr lang="en-US" sz="4200" b="1" dirty="0">
                <a:solidFill>
                  <a:schemeClr val="bg1"/>
                </a:solidFill>
                <a:latin typeface="Georgia Pro Cond Black" panose="02040A06050405020203" pitchFamily="18" charset="0"/>
              </a:rPr>
              <a:t>Special Purpose Budget</a:t>
            </a:r>
          </a:p>
        </p:txBody>
      </p:sp>
      <p:sp>
        <p:nvSpPr>
          <p:cNvPr id="3" name="Content Placeholder 2">
            <a:extLst>
              <a:ext uri="{FF2B5EF4-FFF2-40B4-BE49-F238E27FC236}">
                <a16:creationId xmlns:a16="http://schemas.microsoft.com/office/drawing/2014/main" id="{9DED6961-DD57-764B-B309-56454D054FE8}"/>
              </a:ext>
            </a:extLst>
          </p:cNvPr>
          <p:cNvSpPr>
            <a:spLocks noGrp="1"/>
          </p:cNvSpPr>
          <p:nvPr>
            <p:ph idx="1"/>
          </p:nvPr>
        </p:nvSpPr>
        <p:spPr>
          <a:xfrm>
            <a:off x="464457" y="1572758"/>
            <a:ext cx="10889343" cy="4783592"/>
          </a:xfrm>
        </p:spPr>
        <p:txBody>
          <a:bodyPr>
            <a:normAutofit lnSpcReduction="10000"/>
          </a:bodyPr>
          <a:lstStyle/>
          <a:p>
            <a:pPr marL="0" indent="0">
              <a:spcBef>
                <a:spcPct val="0"/>
              </a:spcBef>
              <a:buClr>
                <a:srgbClr val="808080"/>
              </a:buClr>
              <a:buSzPct val="90000"/>
              <a:buNone/>
            </a:pPr>
            <a:r>
              <a:rPr lang="en-US" altLang="en-US" dirty="0">
                <a:latin typeface="Candara" panose="020E0502030303020204" pitchFamily="34" charset="0"/>
              </a:rPr>
              <a:t>Charity Church sponsors a three-day youth camp in Bear Mountain Park.  They receive a $500 grant for the event and collect $130 from each camper.</a:t>
            </a:r>
          </a:p>
          <a:p>
            <a:pPr>
              <a:spcBef>
                <a:spcPct val="0"/>
              </a:spcBef>
              <a:buClr>
                <a:srgbClr val="808080"/>
              </a:buClr>
              <a:buSzPct val="90000"/>
              <a:buNone/>
            </a:pPr>
            <a:endParaRPr lang="en-US" altLang="en-US" dirty="0">
              <a:latin typeface="Candara" panose="020E0502030303020204" pitchFamily="34" charset="0"/>
            </a:endParaRPr>
          </a:p>
          <a:p>
            <a:pPr marL="0" indent="0">
              <a:spcBef>
                <a:spcPct val="0"/>
              </a:spcBef>
              <a:buClr>
                <a:srgbClr val="808080"/>
              </a:buClr>
              <a:buSzPct val="90000"/>
              <a:buNone/>
            </a:pPr>
            <a:r>
              <a:rPr lang="en-US" altLang="en-US" dirty="0">
                <a:latin typeface="Candara" panose="020E0502030303020204" pitchFamily="34" charset="0"/>
              </a:rPr>
              <a:t>The camp director expects 40 campers to attend and anticipates the following expenses: </a:t>
            </a:r>
          </a:p>
          <a:p>
            <a:pPr>
              <a:spcBef>
                <a:spcPct val="0"/>
              </a:spcBef>
              <a:buClr>
                <a:srgbClr val="808080"/>
              </a:buClr>
              <a:buSzPct val="90000"/>
              <a:buNone/>
            </a:pPr>
            <a:endParaRPr lang="en-US" altLang="en-US" dirty="0">
              <a:latin typeface="Candara" panose="020E0502030303020204" pitchFamily="34" charset="0"/>
            </a:endParaRPr>
          </a:p>
          <a:p>
            <a:pPr>
              <a:spcBef>
                <a:spcPct val="0"/>
              </a:spcBef>
              <a:buClr>
                <a:srgbClr val="808080"/>
              </a:buClr>
              <a:buSzPct val="90000"/>
              <a:buNone/>
            </a:pPr>
            <a:r>
              <a:rPr lang="en-US" altLang="en-US" sz="2400" dirty="0">
                <a:latin typeface="Candara" panose="020E0502030303020204" pitchFamily="34" charset="0"/>
              </a:rPr>
              <a:t>   		Campground fees                      $350   For 3 days</a:t>
            </a:r>
          </a:p>
          <a:p>
            <a:pPr>
              <a:spcBef>
                <a:spcPct val="0"/>
              </a:spcBef>
              <a:buClr>
                <a:srgbClr val="808080"/>
              </a:buClr>
              <a:buSzPct val="90000"/>
              <a:buNone/>
            </a:pPr>
            <a:r>
              <a:rPr lang="en-US" altLang="en-US" sz="2400" dirty="0">
                <a:latin typeface="Candara" panose="020E0502030303020204" pitchFamily="34" charset="0"/>
              </a:rPr>
              <a:t>		Bus transportation   	             $1,225   (60 rider capacity)	</a:t>
            </a:r>
          </a:p>
          <a:p>
            <a:pPr>
              <a:spcBef>
                <a:spcPct val="0"/>
              </a:spcBef>
              <a:buClr>
                <a:srgbClr val="808080"/>
              </a:buClr>
              <a:buSzPct val="90000"/>
              <a:buNone/>
            </a:pPr>
            <a:r>
              <a:rPr lang="en-US" altLang="en-US" sz="2400" dirty="0">
                <a:latin typeface="Candara" panose="020E0502030303020204" pitchFamily="34" charset="0"/>
              </a:rPr>
              <a:t>		Equipment rental                        $40    Per camper</a:t>
            </a:r>
          </a:p>
          <a:p>
            <a:pPr>
              <a:spcBef>
                <a:spcPct val="0"/>
              </a:spcBef>
              <a:buClr>
                <a:srgbClr val="808080"/>
              </a:buClr>
              <a:buSzPct val="90000"/>
              <a:buNone/>
            </a:pPr>
            <a:r>
              <a:rPr lang="en-US" altLang="en-US" sz="2400" dirty="0">
                <a:latin typeface="Candara" panose="020E0502030303020204" pitchFamily="34" charset="0"/>
              </a:rPr>
              <a:t>		Meals 		                              $65    Per camper</a:t>
            </a:r>
          </a:p>
          <a:p>
            <a:pPr>
              <a:spcBef>
                <a:spcPct val="0"/>
              </a:spcBef>
              <a:buClr>
                <a:srgbClr val="808080"/>
              </a:buClr>
              <a:buSzPct val="90000"/>
              <a:buNone/>
            </a:pPr>
            <a:r>
              <a:rPr lang="en-US" altLang="en-US" sz="2400" dirty="0">
                <a:latin typeface="Candara" panose="020E0502030303020204" pitchFamily="34" charset="0"/>
              </a:rPr>
              <a:t>								</a:t>
            </a:r>
          </a:p>
          <a:p>
            <a:pPr marL="0" indent="0">
              <a:spcBef>
                <a:spcPct val="0"/>
              </a:spcBef>
              <a:buClr>
                <a:srgbClr val="808080"/>
              </a:buClr>
              <a:buSzPct val="90000"/>
              <a:buNone/>
            </a:pPr>
            <a:r>
              <a:rPr lang="en-US" altLang="en-US" dirty="0">
                <a:latin typeface="Candara" panose="020E0502030303020204" pitchFamily="34" charset="0"/>
              </a:rPr>
              <a:t>Determine the special purpose budget for the camp. Show revenues and expenses and show the expected profit or loss.</a:t>
            </a:r>
          </a:p>
          <a:p>
            <a:endParaRPr lang="en-US" sz="2400"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0AF94629-2A87-394C-98D0-E13651E1CD9F}"/>
              </a:ext>
            </a:extLst>
          </p:cNvPr>
          <p:cNvSpPr>
            <a:spLocks noGrp="1"/>
          </p:cNvSpPr>
          <p:nvPr>
            <p:ph type="sldNum" sz="quarter" idx="12"/>
          </p:nvPr>
        </p:nvSpPr>
        <p:spPr/>
        <p:txBody>
          <a:bodyPr/>
          <a:lstStyle/>
          <a:p>
            <a:fld id="{53016C18-756E-4A47-8C9E-151739D034AC}" type="slidenum">
              <a:rPr lang="en-US" smtClean="0"/>
              <a:t>4</a:t>
            </a:fld>
            <a:endParaRPr lang="en-US"/>
          </a:p>
        </p:txBody>
      </p:sp>
    </p:spTree>
    <p:extLst>
      <p:ext uri="{BB962C8B-B14F-4D97-AF65-F5344CB8AC3E}">
        <p14:creationId xmlns:p14="http://schemas.microsoft.com/office/powerpoint/2010/main" val="2627626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886B2FB-062D-654B-81FD-48435201A2F0}"/>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22F9CD-AE2A-CC4E-AA6E-5E75A84722AD}"/>
              </a:ext>
            </a:extLst>
          </p:cNvPr>
          <p:cNvSpPr>
            <a:spLocks noGrp="1"/>
          </p:cNvSpPr>
          <p:nvPr>
            <p:ph type="title"/>
          </p:nvPr>
        </p:nvSpPr>
        <p:spPr>
          <a:xfrm>
            <a:off x="493486" y="270555"/>
            <a:ext cx="10515600" cy="893989"/>
          </a:xfrm>
        </p:spPr>
        <p:txBody>
          <a:bodyPr>
            <a:normAutofit/>
          </a:bodyPr>
          <a:lstStyle/>
          <a:p>
            <a:r>
              <a:rPr lang="en-US" sz="4200" b="1" dirty="0">
                <a:solidFill>
                  <a:schemeClr val="bg1"/>
                </a:solidFill>
                <a:latin typeface="Georgia Pro Cond Black" panose="02040A06050405020203" pitchFamily="18" charset="0"/>
              </a:rPr>
              <a:t>Special Purpose Budget: 40 Campers</a:t>
            </a:r>
            <a:endParaRPr lang="en-US" sz="4200" dirty="0">
              <a:solidFill>
                <a:schemeClr val="bg1"/>
              </a:solidFill>
              <a:latin typeface="Georgia Pro Cond Black" panose="02040A06050405020203" pitchFamily="18" charset="0"/>
            </a:endParaRPr>
          </a:p>
        </p:txBody>
      </p:sp>
      <p:graphicFrame>
        <p:nvGraphicFramePr>
          <p:cNvPr id="5" name="Content Placeholder 4">
            <a:extLst>
              <a:ext uri="{FF2B5EF4-FFF2-40B4-BE49-F238E27FC236}">
                <a16:creationId xmlns:a16="http://schemas.microsoft.com/office/drawing/2014/main" id="{B325CAA3-29D2-E640-943E-4108124F7A76}"/>
              </a:ext>
            </a:extLst>
          </p:cNvPr>
          <p:cNvGraphicFramePr>
            <a:graphicFrameLocks noGrp="1"/>
          </p:cNvGraphicFramePr>
          <p:nvPr>
            <p:ph idx="1"/>
            <p:extLst>
              <p:ext uri="{D42A27DB-BD31-4B8C-83A1-F6EECF244321}">
                <p14:modId xmlns:p14="http://schemas.microsoft.com/office/powerpoint/2010/main" val="41389182"/>
              </p:ext>
            </p:extLst>
          </p:nvPr>
        </p:nvGraphicFramePr>
        <p:xfrm>
          <a:off x="578755" y="1592036"/>
          <a:ext cx="11034489" cy="2782572"/>
        </p:xfrm>
        <a:graphic>
          <a:graphicData uri="http://schemas.openxmlformats.org/drawingml/2006/table">
            <a:tbl>
              <a:tblPr firstRow="1" bandRow="1">
                <a:tableStyleId>{F5AB1C69-6EDB-4FF4-983F-18BD219EF322}</a:tableStyleId>
              </a:tblPr>
              <a:tblGrid>
                <a:gridCol w="1484090">
                  <a:extLst>
                    <a:ext uri="{9D8B030D-6E8A-4147-A177-3AD203B41FA5}">
                      <a16:colId xmlns:a16="http://schemas.microsoft.com/office/drawing/2014/main" val="4258021959"/>
                    </a:ext>
                  </a:extLst>
                </a:gridCol>
                <a:gridCol w="1803210">
                  <a:extLst>
                    <a:ext uri="{9D8B030D-6E8A-4147-A177-3AD203B41FA5}">
                      <a16:colId xmlns:a16="http://schemas.microsoft.com/office/drawing/2014/main" val="3732836643"/>
                    </a:ext>
                  </a:extLst>
                </a:gridCol>
                <a:gridCol w="1549590">
                  <a:extLst>
                    <a:ext uri="{9D8B030D-6E8A-4147-A177-3AD203B41FA5}">
                      <a16:colId xmlns:a16="http://schemas.microsoft.com/office/drawing/2014/main" val="1154591977"/>
                    </a:ext>
                  </a:extLst>
                </a:gridCol>
                <a:gridCol w="1280803">
                  <a:extLst>
                    <a:ext uri="{9D8B030D-6E8A-4147-A177-3AD203B41FA5}">
                      <a16:colId xmlns:a16="http://schemas.microsoft.com/office/drawing/2014/main" val="554569399"/>
                    </a:ext>
                  </a:extLst>
                </a:gridCol>
                <a:gridCol w="1746757">
                  <a:extLst>
                    <a:ext uri="{9D8B030D-6E8A-4147-A177-3AD203B41FA5}">
                      <a16:colId xmlns:a16="http://schemas.microsoft.com/office/drawing/2014/main" val="1444095572"/>
                    </a:ext>
                  </a:extLst>
                </a:gridCol>
                <a:gridCol w="1520325">
                  <a:extLst>
                    <a:ext uri="{9D8B030D-6E8A-4147-A177-3AD203B41FA5}">
                      <a16:colId xmlns:a16="http://schemas.microsoft.com/office/drawing/2014/main" val="248810211"/>
                    </a:ext>
                  </a:extLst>
                </a:gridCol>
                <a:gridCol w="1649714">
                  <a:extLst>
                    <a:ext uri="{9D8B030D-6E8A-4147-A177-3AD203B41FA5}">
                      <a16:colId xmlns:a16="http://schemas.microsoft.com/office/drawing/2014/main" val="1953723864"/>
                    </a:ext>
                  </a:extLst>
                </a:gridCol>
              </a:tblGrid>
              <a:tr h="463762">
                <a:tc>
                  <a:txBody>
                    <a:bodyPr/>
                    <a:lstStyle/>
                    <a:p>
                      <a:pPr algn="ctr"/>
                      <a:r>
                        <a:rPr lang="en-US" sz="2400" dirty="0">
                          <a:latin typeface="Candara" panose="020E0502030303020204" pitchFamily="34" charset="0"/>
                        </a:rPr>
                        <a:t>Revenues</a:t>
                      </a:r>
                    </a:p>
                  </a:txBody>
                  <a:tcPr/>
                </a:tc>
                <a:tc>
                  <a:txBody>
                    <a:bodyPr/>
                    <a:lstStyle/>
                    <a:p>
                      <a:pPr algn="ctr"/>
                      <a:endParaRPr lang="en-US" sz="2400" dirty="0">
                        <a:latin typeface="Candara" panose="020E0502030303020204" pitchFamily="34" charset="0"/>
                      </a:endParaRPr>
                    </a:p>
                  </a:txBody>
                  <a:tcPr/>
                </a:tc>
                <a:tc>
                  <a:txBody>
                    <a:bodyPr/>
                    <a:lstStyle/>
                    <a:p>
                      <a:pPr algn="ctr"/>
                      <a:r>
                        <a:rPr lang="en-US" sz="2400" dirty="0">
                          <a:latin typeface="Candara" panose="020E0502030303020204" pitchFamily="34" charset="0"/>
                        </a:rPr>
                        <a:t>Total</a:t>
                      </a:r>
                    </a:p>
                  </a:txBody>
                  <a:tcPr/>
                </a:tc>
                <a:tc>
                  <a:txBody>
                    <a:bodyPr/>
                    <a:lstStyle/>
                    <a:p>
                      <a:pPr algn="ctr"/>
                      <a:endParaRPr lang="en-US" sz="2400" dirty="0"/>
                    </a:p>
                  </a:txBody>
                  <a:tcPr>
                    <a:solidFill>
                      <a:schemeClr val="bg1"/>
                    </a:solidFill>
                  </a:tcPr>
                </a:tc>
                <a:tc>
                  <a:txBody>
                    <a:bodyPr/>
                    <a:lstStyle/>
                    <a:p>
                      <a:pPr algn="ctr"/>
                      <a:r>
                        <a:rPr lang="en-US" sz="2400" dirty="0">
                          <a:latin typeface="Candara" panose="020E0502030303020204" pitchFamily="34" charset="0"/>
                        </a:rPr>
                        <a:t>Expenses</a:t>
                      </a:r>
                    </a:p>
                  </a:txBody>
                  <a:tcPr/>
                </a:tc>
                <a:tc>
                  <a:txBody>
                    <a:bodyPr/>
                    <a:lstStyle/>
                    <a:p>
                      <a:pPr algn="ctr"/>
                      <a:endParaRPr lang="en-US" sz="2400">
                        <a:latin typeface="Candara" panose="020E0502030303020204" pitchFamily="34" charset="0"/>
                      </a:endParaRPr>
                    </a:p>
                  </a:txBody>
                  <a:tcPr/>
                </a:tc>
                <a:tc>
                  <a:txBody>
                    <a:bodyPr/>
                    <a:lstStyle/>
                    <a:p>
                      <a:pPr algn="ctr"/>
                      <a:r>
                        <a:rPr lang="en-US" sz="2400" dirty="0">
                          <a:latin typeface="Candara" panose="020E0502030303020204" pitchFamily="34" charset="0"/>
                        </a:rPr>
                        <a:t>Total</a:t>
                      </a:r>
                    </a:p>
                  </a:txBody>
                  <a:tcPr/>
                </a:tc>
                <a:extLst>
                  <a:ext uri="{0D108BD9-81ED-4DB2-BD59-A6C34878D82A}">
                    <a16:rowId xmlns:a16="http://schemas.microsoft.com/office/drawing/2014/main" val="4106594849"/>
                  </a:ext>
                </a:extLst>
              </a:tr>
              <a:tr h="463762">
                <a:tc>
                  <a:txBody>
                    <a:bodyPr/>
                    <a:lstStyle/>
                    <a:p>
                      <a:pPr algn="ctr"/>
                      <a:r>
                        <a:rPr lang="en-US" sz="2400" dirty="0">
                          <a:latin typeface="Candara" panose="020E0502030303020204" pitchFamily="34" charset="0"/>
                        </a:rPr>
                        <a:t>Fee</a:t>
                      </a:r>
                    </a:p>
                  </a:txBody>
                  <a:tcPr/>
                </a:tc>
                <a:tc>
                  <a:txBody>
                    <a:bodyPr/>
                    <a:lstStyle/>
                    <a:p>
                      <a:pPr algn="ctr"/>
                      <a:r>
                        <a:rPr lang="en-US" sz="2400" dirty="0">
                          <a:latin typeface="Candara" panose="020E0502030303020204" pitchFamily="34" charset="0"/>
                        </a:rPr>
                        <a:t>$130*40</a:t>
                      </a:r>
                    </a:p>
                  </a:txBody>
                  <a:tcPr/>
                </a:tc>
                <a:tc>
                  <a:txBody>
                    <a:bodyPr/>
                    <a:lstStyle/>
                    <a:p>
                      <a:pPr algn="ctr"/>
                      <a:r>
                        <a:rPr lang="en-US" sz="2400" dirty="0">
                          <a:latin typeface="Candara" panose="020E0502030303020204" pitchFamily="34" charset="0"/>
                        </a:rPr>
                        <a:t>$5,200</a:t>
                      </a:r>
                    </a:p>
                  </a:txBody>
                  <a:tcPr/>
                </a:tc>
                <a:tc>
                  <a:txBody>
                    <a:bodyPr/>
                    <a:lstStyle/>
                    <a:p>
                      <a:endParaRPr lang="en-US" sz="2400" dirty="0"/>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Candara" panose="020E0502030303020204" pitchFamily="34" charset="0"/>
                        </a:rPr>
                        <a:t>Camp Fees</a:t>
                      </a:r>
                    </a:p>
                  </a:txBody>
                  <a:tcPr/>
                </a:tc>
                <a:tc>
                  <a:txBody>
                    <a:bodyPr/>
                    <a:lstStyle/>
                    <a:p>
                      <a:pPr algn="ctr"/>
                      <a:endParaRPr lang="en-US" sz="2400" dirty="0">
                        <a:latin typeface="Candara" panose="020E0502030303020204" pitchFamily="34" charset="0"/>
                      </a:endParaRPr>
                    </a:p>
                  </a:txBody>
                  <a:tcPr/>
                </a:tc>
                <a:tc>
                  <a:txBody>
                    <a:bodyPr/>
                    <a:lstStyle/>
                    <a:p>
                      <a:pPr algn="ctr"/>
                      <a:r>
                        <a:rPr lang="en-US" sz="2400" dirty="0">
                          <a:latin typeface="Candara" panose="020E0502030303020204" pitchFamily="34" charset="0"/>
                        </a:rPr>
                        <a:t>$350</a:t>
                      </a:r>
                    </a:p>
                  </a:txBody>
                  <a:tcPr/>
                </a:tc>
                <a:extLst>
                  <a:ext uri="{0D108BD9-81ED-4DB2-BD59-A6C34878D82A}">
                    <a16:rowId xmlns:a16="http://schemas.microsoft.com/office/drawing/2014/main" val="3025908269"/>
                  </a:ext>
                </a:extLst>
              </a:tr>
              <a:tr h="463762">
                <a:tc>
                  <a:txBody>
                    <a:bodyPr/>
                    <a:lstStyle/>
                    <a:p>
                      <a:pPr algn="ctr"/>
                      <a:r>
                        <a:rPr lang="en-US" sz="2400" dirty="0">
                          <a:latin typeface="Candara" panose="020E0502030303020204" pitchFamily="34" charset="0"/>
                        </a:rPr>
                        <a:t>Grant</a:t>
                      </a:r>
                    </a:p>
                  </a:txBody>
                  <a:tcPr/>
                </a:tc>
                <a:tc>
                  <a:txBody>
                    <a:bodyPr/>
                    <a:lstStyle/>
                    <a:p>
                      <a:pPr algn="ctr"/>
                      <a:endParaRPr lang="en-US" sz="2400" dirty="0">
                        <a:latin typeface="Candara" panose="020E0502030303020204" pitchFamily="34" charset="0"/>
                      </a:endParaRPr>
                    </a:p>
                  </a:txBody>
                  <a:tcPr/>
                </a:tc>
                <a:tc>
                  <a:txBody>
                    <a:bodyPr/>
                    <a:lstStyle/>
                    <a:p>
                      <a:pPr algn="ctr"/>
                      <a:r>
                        <a:rPr lang="en-US" sz="2400" dirty="0">
                          <a:latin typeface="Candara" panose="020E0502030303020204" pitchFamily="34" charset="0"/>
                        </a:rPr>
                        <a:t>$500</a:t>
                      </a:r>
                    </a:p>
                  </a:txBody>
                  <a:tcPr/>
                </a:tc>
                <a:tc>
                  <a:txBody>
                    <a:bodyPr/>
                    <a:lstStyle/>
                    <a:p>
                      <a:endParaRPr lang="en-US" sz="2400" dirty="0"/>
                    </a:p>
                  </a:txBody>
                  <a:tcPr>
                    <a:solidFill>
                      <a:schemeClr val="bg1"/>
                    </a:solidFill>
                  </a:tcPr>
                </a:tc>
                <a:tc>
                  <a:txBody>
                    <a:bodyPr/>
                    <a:lstStyle/>
                    <a:p>
                      <a:pPr algn="ctr"/>
                      <a:r>
                        <a:rPr lang="en-US" sz="2400" dirty="0">
                          <a:latin typeface="Candara" panose="020E0502030303020204" pitchFamily="34" charset="0"/>
                        </a:rPr>
                        <a:t>Bus transp. </a:t>
                      </a:r>
                    </a:p>
                  </a:txBody>
                  <a:tcPr/>
                </a:tc>
                <a:tc>
                  <a:txBody>
                    <a:bodyPr/>
                    <a:lstStyle/>
                    <a:p>
                      <a:pPr algn="ctr"/>
                      <a:endParaRPr lang="en-US" sz="2400" dirty="0">
                        <a:latin typeface="Candara" panose="020E0502030303020204" pitchFamily="34" charset="0"/>
                      </a:endParaRPr>
                    </a:p>
                  </a:txBody>
                  <a:tcPr/>
                </a:tc>
                <a:tc>
                  <a:txBody>
                    <a:bodyPr/>
                    <a:lstStyle/>
                    <a:p>
                      <a:pPr algn="ctr"/>
                      <a:r>
                        <a:rPr lang="en-US" sz="2400" dirty="0">
                          <a:latin typeface="Candara" panose="020E0502030303020204" pitchFamily="34" charset="0"/>
                        </a:rPr>
                        <a:t>$1,225</a:t>
                      </a:r>
                    </a:p>
                  </a:txBody>
                  <a:tcPr/>
                </a:tc>
                <a:extLst>
                  <a:ext uri="{0D108BD9-81ED-4DB2-BD59-A6C34878D82A}">
                    <a16:rowId xmlns:a16="http://schemas.microsoft.com/office/drawing/2014/main" val="2290161031"/>
                  </a:ext>
                </a:extLst>
              </a:tr>
              <a:tr h="463762">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tc>
                  <a:txBody>
                    <a:bodyPr/>
                    <a:lstStyle/>
                    <a:p>
                      <a:endParaRPr lang="en-US" sz="2400" dirty="0"/>
                    </a:p>
                  </a:txBody>
                  <a:tcPr>
                    <a:solidFill>
                      <a:schemeClr val="bg1"/>
                    </a:solidFill>
                  </a:tcPr>
                </a:tc>
                <a:tc>
                  <a:txBody>
                    <a:bodyPr/>
                    <a:lstStyle/>
                    <a:p>
                      <a:pPr algn="ctr"/>
                      <a:r>
                        <a:rPr lang="en-US" sz="2400" dirty="0">
                          <a:latin typeface="Candara" panose="020E0502030303020204" pitchFamily="34" charset="0"/>
                        </a:rPr>
                        <a:t>Equip</a:t>
                      </a:r>
                    </a:p>
                  </a:txBody>
                  <a:tcPr/>
                </a:tc>
                <a:tc>
                  <a:txBody>
                    <a:bodyPr/>
                    <a:lstStyle/>
                    <a:p>
                      <a:pPr algn="ctr"/>
                      <a:r>
                        <a:rPr lang="en-US" sz="2400" dirty="0">
                          <a:latin typeface="Candara" panose="020E0502030303020204" pitchFamily="34" charset="0"/>
                        </a:rPr>
                        <a:t>$40*40</a:t>
                      </a:r>
                    </a:p>
                  </a:txBody>
                  <a:tcPr/>
                </a:tc>
                <a:tc>
                  <a:txBody>
                    <a:bodyPr/>
                    <a:lstStyle/>
                    <a:p>
                      <a:pPr algn="ctr"/>
                      <a:r>
                        <a:rPr lang="en-US" sz="2400" dirty="0">
                          <a:latin typeface="Candara" panose="020E0502030303020204" pitchFamily="34" charset="0"/>
                        </a:rPr>
                        <a:t>$1,600</a:t>
                      </a:r>
                    </a:p>
                  </a:txBody>
                  <a:tcPr/>
                </a:tc>
                <a:extLst>
                  <a:ext uri="{0D108BD9-81ED-4DB2-BD59-A6C34878D82A}">
                    <a16:rowId xmlns:a16="http://schemas.microsoft.com/office/drawing/2014/main" val="3471643573"/>
                  </a:ext>
                </a:extLst>
              </a:tr>
              <a:tr h="463762">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tc>
                  <a:txBody>
                    <a:bodyPr/>
                    <a:lstStyle/>
                    <a:p>
                      <a:endParaRPr lang="en-US" sz="2400" dirty="0"/>
                    </a:p>
                  </a:txBody>
                  <a:tcPr>
                    <a:solidFill>
                      <a:schemeClr val="bg1"/>
                    </a:solidFill>
                  </a:tcPr>
                </a:tc>
                <a:tc>
                  <a:txBody>
                    <a:bodyPr/>
                    <a:lstStyle/>
                    <a:p>
                      <a:pPr algn="ctr"/>
                      <a:r>
                        <a:rPr lang="en-US" sz="2400" dirty="0">
                          <a:latin typeface="Candara" panose="020E0502030303020204" pitchFamily="34" charset="0"/>
                        </a:rPr>
                        <a:t>Meal</a:t>
                      </a:r>
                    </a:p>
                  </a:txBody>
                  <a:tcPr/>
                </a:tc>
                <a:tc>
                  <a:txBody>
                    <a:bodyPr/>
                    <a:lstStyle/>
                    <a:p>
                      <a:pPr algn="ctr"/>
                      <a:r>
                        <a:rPr lang="en-US" sz="2400" dirty="0">
                          <a:latin typeface="Candara" panose="020E0502030303020204" pitchFamily="34" charset="0"/>
                        </a:rPr>
                        <a:t>$65*40</a:t>
                      </a:r>
                    </a:p>
                  </a:txBody>
                  <a:tcPr/>
                </a:tc>
                <a:tc>
                  <a:txBody>
                    <a:bodyPr/>
                    <a:lstStyle/>
                    <a:p>
                      <a:pPr algn="ctr"/>
                      <a:r>
                        <a:rPr lang="en-US" sz="2400" dirty="0">
                          <a:latin typeface="Candara" panose="020E0502030303020204" pitchFamily="34" charset="0"/>
                        </a:rPr>
                        <a:t>$2,600</a:t>
                      </a:r>
                    </a:p>
                  </a:txBody>
                  <a:tcPr/>
                </a:tc>
                <a:extLst>
                  <a:ext uri="{0D108BD9-81ED-4DB2-BD59-A6C34878D82A}">
                    <a16:rowId xmlns:a16="http://schemas.microsoft.com/office/drawing/2014/main" val="3628103433"/>
                  </a:ext>
                </a:extLst>
              </a:tr>
              <a:tr h="463762">
                <a:tc>
                  <a:txBody>
                    <a:bodyPr/>
                    <a:lstStyle/>
                    <a:p>
                      <a:pPr algn="ctr"/>
                      <a:r>
                        <a:rPr lang="en-US" sz="2400" b="1" dirty="0">
                          <a:latin typeface="Candara" panose="020E0502030303020204" pitchFamily="34" charset="0"/>
                        </a:rPr>
                        <a:t>Total Rev.</a:t>
                      </a:r>
                    </a:p>
                  </a:txBody>
                  <a:tcPr/>
                </a:tc>
                <a:tc>
                  <a:txBody>
                    <a:bodyPr/>
                    <a:lstStyle/>
                    <a:p>
                      <a:pPr algn="ctr"/>
                      <a:endParaRPr lang="en-US" sz="2400" b="1" dirty="0">
                        <a:latin typeface="Candara" panose="020E0502030303020204" pitchFamily="34" charset="0"/>
                      </a:endParaRPr>
                    </a:p>
                  </a:txBody>
                  <a:tcPr/>
                </a:tc>
                <a:tc>
                  <a:txBody>
                    <a:bodyPr/>
                    <a:lstStyle/>
                    <a:p>
                      <a:pPr algn="ctr"/>
                      <a:r>
                        <a:rPr lang="en-US" sz="2400" b="1" dirty="0">
                          <a:latin typeface="Candara" panose="020E0502030303020204" pitchFamily="34" charset="0"/>
                        </a:rPr>
                        <a:t>$5,700</a:t>
                      </a:r>
                    </a:p>
                  </a:txBody>
                  <a:tcPr/>
                </a:tc>
                <a:tc>
                  <a:txBody>
                    <a:bodyPr/>
                    <a:lstStyle/>
                    <a:p>
                      <a:endParaRPr lang="en-US" sz="2400" b="1" dirty="0"/>
                    </a:p>
                  </a:txBody>
                  <a:tcPr>
                    <a:solidFill>
                      <a:schemeClr val="bg1"/>
                    </a:solidFill>
                  </a:tcPr>
                </a:tc>
                <a:tc>
                  <a:txBody>
                    <a:bodyPr/>
                    <a:lstStyle/>
                    <a:p>
                      <a:pPr algn="ctr"/>
                      <a:r>
                        <a:rPr lang="en-US" sz="2400" b="1" dirty="0">
                          <a:latin typeface="Candara" panose="020E0502030303020204" pitchFamily="34" charset="0"/>
                        </a:rPr>
                        <a:t>Total Exp.</a:t>
                      </a:r>
                    </a:p>
                  </a:txBody>
                  <a:tcPr/>
                </a:tc>
                <a:tc>
                  <a:txBody>
                    <a:bodyPr/>
                    <a:lstStyle/>
                    <a:p>
                      <a:pPr algn="ctr"/>
                      <a:endParaRPr lang="en-US" sz="2400" b="1" dirty="0">
                        <a:latin typeface="Candara" panose="020E0502030303020204" pitchFamily="34" charset="0"/>
                      </a:endParaRPr>
                    </a:p>
                  </a:txBody>
                  <a:tcPr/>
                </a:tc>
                <a:tc>
                  <a:txBody>
                    <a:bodyPr/>
                    <a:lstStyle/>
                    <a:p>
                      <a:pPr algn="ctr"/>
                      <a:r>
                        <a:rPr lang="en-US" sz="2400" b="1" dirty="0">
                          <a:latin typeface="Candara" panose="020E0502030303020204" pitchFamily="34" charset="0"/>
                        </a:rPr>
                        <a:t>$5,775</a:t>
                      </a:r>
                    </a:p>
                  </a:txBody>
                  <a:tcPr/>
                </a:tc>
                <a:extLst>
                  <a:ext uri="{0D108BD9-81ED-4DB2-BD59-A6C34878D82A}">
                    <a16:rowId xmlns:a16="http://schemas.microsoft.com/office/drawing/2014/main" val="1368966839"/>
                  </a:ext>
                </a:extLst>
              </a:tr>
            </a:tbl>
          </a:graphicData>
        </a:graphic>
      </p:graphicFrame>
      <p:sp>
        <p:nvSpPr>
          <p:cNvPr id="4" name="Slide Number Placeholder 3">
            <a:extLst>
              <a:ext uri="{FF2B5EF4-FFF2-40B4-BE49-F238E27FC236}">
                <a16:creationId xmlns:a16="http://schemas.microsoft.com/office/drawing/2014/main" id="{E33CB036-0C01-6B41-A5F3-8AA298E426D1}"/>
              </a:ext>
            </a:extLst>
          </p:cNvPr>
          <p:cNvSpPr>
            <a:spLocks noGrp="1"/>
          </p:cNvSpPr>
          <p:nvPr>
            <p:ph type="sldNum" sz="quarter" idx="12"/>
          </p:nvPr>
        </p:nvSpPr>
        <p:spPr/>
        <p:txBody>
          <a:bodyPr/>
          <a:lstStyle/>
          <a:p>
            <a:fld id="{53016C18-756E-4A47-8C9E-151739D034AC}" type="slidenum">
              <a:rPr lang="en-US" smtClean="0"/>
              <a:t>5</a:t>
            </a:fld>
            <a:endParaRPr lang="en-US"/>
          </a:p>
        </p:txBody>
      </p:sp>
      <p:sp>
        <p:nvSpPr>
          <p:cNvPr id="6" name="TextBox 5">
            <a:extLst>
              <a:ext uri="{FF2B5EF4-FFF2-40B4-BE49-F238E27FC236}">
                <a16:creationId xmlns:a16="http://schemas.microsoft.com/office/drawing/2014/main" id="{F74AC8E9-1E6B-CC41-AD02-2B9D382EE0AD}"/>
              </a:ext>
            </a:extLst>
          </p:cNvPr>
          <p:cNvSpPr txBox="1"/>
          <p:nvPr/>
        </p:nvSpPr>
        <p:spPr>
          <a:xfrm>
            <a:off x="5132613" y="4575554"/>
            <a:ext cx="1926771" cy="461665"/>
          </a:xfrm>
          <a:prstGeom prst="rect">
            <a:avLst/>
          </a:prstGeom>
          <a:noFill/>
        </p:spPr>
        <p:txBody>
          <a:bodyPr wrap="square" rtlCol="0">
            <a:spAutoFit/>
          </a:bodyPr>
          <a:lstStyle/>
          <a:p>
            <a:r>
              <a:rPr lang="en-US" sz="2400" b="1" dirty="0">
                <a:solidFill>
                  <a:srgbClr val="FF0000"/>
                </a:solidFill>
                <a:latin typeface="Candara" panose="020E0502030303020204" pitchFamily="34" charset="0"/>
              </a:rPr>
              <a:t>Deficit: $(75)</a:t>
            </a:r>
          </a:p>
        </p:txBody>
      </p:sp>
      <p:sp>
        <p:nvSpPr>
          <p:cNvPr id="8" name="TextBox 7">
            <a:extLst>
              <a:ext uri="{FF2B5EF4-FFF2-40B4-BE49-F238E27FC236}">
                <a16:creationId xmlns:a16="http://schemas.microsoft.com/office/drawing/2014/main" id="{8F7EAD57-8FB7-9143-A53C-5763FC1A7F6B}"/>
              </a:ext>
            </a:extLst>
          </p:cNvPr>
          <p:cNvSpPr txBox="1"/>
          <p:nvPr/>
        </p:nvSpPr>
        <p:spPr>
          <a:xfrm>
            <a:off x="493486" y="5190562"/>
            <a:ext cx="7361311" cy="1200329"/>
          </a:xfrm>
          <a:prstGeom prst="rect">
            <a:avLst/>
          </a:prstGeom>
          <a:noFill/>
        </p:spPr>
        <p:txBody>
          <a:bodyPr wrap="none" rtlCol="0">
            <a:spAutoFit/>
          </a:bodyPr>
          <a:lstStyle/>
          <a:p>
            <a:r>
              <a:rPr lang="en-US" altLang="en-US" sz="2400" dirty="0">
                <a:latin typeface="Candara" panose="020E0502030303020204" pitchFamily="34" charset="0"/>
              </a:rPr>
              <a:t>Would you accept to do the youth camp?</a:t>
            </a:r>
          </a:p>
          <a:p>
            <a:r>
              <a:rPr lang="en-US" sz="2400" dirty="0">
                <a:latin typeface="Candara" panose="020E0502030303020204" pitchFamily="34" charset="0"/>
              </a:rPr>
              <a:t>What can the Charity Church do to run the youth camp?</a:t>
            </a:r>
          </a:p>
          <a:p>
            <a:r>
              <a:rPr lang="en-US" sz="2400" dirty="0">
                <a:latin typeface="Candara" panose="020E0502030303020204" pitchFamily="34" charset="0"/>
              </a:rPr>
              <a:t>How does the budget change with 45 campers?</a:t>
            </a:r>
          </a:p>
        </p:txBody>
      </p:sp>
    </p:spTree>
    <p:extLst>
      <p:ext uri="{BB962C8B-B14F-4D97-AF65-F5344CB8AC3E}">
        <p14:creationId xmlns:p14="http://schemas.microsoft.com/office/powerpoint/2010/main" val="132674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F214C92-03D4-5942-A171-3E206E077A46}"/>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22F9CD-AE2A-CC4E-AA6E-5E75A84722AD}"/>
              </a:ext>
            </a:extLst>
          </p:cNvPr>
          <p:cNvSpPr>
            <a:spLocks noGrp="1"/>
          </p:cNvSpPr>
          <p:nvPr>
            <p:ph type="title"/>
          </p:nvPr>
        </p:nvSpPr>
        <p:spPr>
          <a:xfrm>
            <a:off x="578755" y="305059"/>
            <a:ext cx="10515600" cy="893989"/>
          </a:xfrm>
        </p:spPr>
        <p:txBody>
          <a:bodyPr>
            <a:normAutofit/>
          </a:bodyPr>
          <a:lstStyle/>
          <a:p>
            <a:r>
              <a:rPr lang="en-US" sz="4200" b="1" dirty="0">
                <a:solidFill>
                  <a:schemeClr val="bg1"/>
                </a:solidFill>
                <a:latin typeface="Georgia Pro Cond Black" panose="02040A06050405020203" pitchFamily="18" charset="0"/>
              </a:rPr>
              <a:t>Special Purpose Budget: 45 Campers</a:t>
            </a:r>
            <a:endParaRPr lang="en-US" sz="4200" dirty="0">
              <a:solidFill>
                <a:schemeClr val="bg1"/>
              </a:solidFill>
              <a:latin typeface="Georgia Pro Cond Black" panose="02040A06050405020203" pitchFamily="18" charset="0"/>
            </a:endParaRPr>
          </a:p>
        </p:txBody>
      </p:sp>
      <p:graphicFrame>
        <p:nvGraphicFramePr>
          <p:cNvPr id="5" name="Content Placeholder 4">
            <a:extLst>
              <a:ext uri="{FF2B5EF4-FFF2-40B4-BE49-F238E27FC236}">
                <a16:creationId xmlns:a16="http://schemas.microsoft.com/office/drawing/2014/main" id="{B325CAA3-29D2-E640-943E-4108124F7A76}"/>
              </a:ext>
            </a:extLst>
          </p:cNvPr>
          <p:cNvGraphicFramePr>
            <a:graphicFrameLocks noGrp="1"/>
          </p:cNvGraphicFramePr>
          <p:nvPr>
            <p:ph idx="1"/>
            <p:extLst>
              <p:ext uri="{D42A27DB-BD31-4B8C-83A1-F6EECF244321}">
                <p14:modId xmlns:p14="http://schemas.microsoft.com/office/powerpoint/2010/main" val="745618366"/>
              </p:ext>
            </p:extLst>
          </p:nvPr>
        </p:nvGraphicFramePr>
        <p:xfrm>
          <a:off x="578755" y="1753688"/>
          <a:ext cx="11034489" cy="2782572"/>
        </p:xfrm>
        <a:graphic>
          <a:graphicData uri="http://schemas.openxmlformats.org/drawingml/2006/table">
            <a:tbl>
              <a:tblPr firstRow="1" bandRow="1">
                <a:tableStyleId>{F5AB1C69-6EDB-4FF4-983F-18BD219EF322}</a:tableStyleId>
              </a:tblPr>
              <a:tblGrid>
                <a:gridCol w="1484090">
                  <a:extLst>
                    <a:ext uri="{9D8B030D-6E8A-4147-A177-3AD203B41FA5}">
                      <a16:colId xmlns:a16="http://schemas.microsoft.com/office/drawing/2014/main" val="4258021959"/>
                    </a:ext>
                  </a:extLst>
                </a:gridCol>
                <a:gridCol w="1803210">
                  <a:extLst>
                    <a:ext uri="{9D8B030D-6E8A-4147-A177-3AD203B41FA5}">
                      <a16:colId xmlns:a16="http://schemas.microsoft.com/office/drawing/2014/main" val="3732836643"/>
                    </a:ext>
                  </a:extLst>
                </a:gridCol>
                <a:gridCol w="1549590">
                  <a:extLst>
                    <a:ext uri="{9D8B030D-6E8A-4147-A177-3AD203B41FA5}">
                      <a16:colId xmlns:a16="http://schemas.microsoft.com/office/drawing/2014/main" val="1154591977"/>
                    </a:ext>
                  </a:extLst>
                </a:gridCol>
                <a:gridCol w="1280803">
                  <a:extLst>
                    <a:ext uri="{9D8B030D-6E8A-4147-A177-3AD203B41FA5}">
                      <a16:colId xmlns:a16="http://schemas.microsoft.com/office/drawing/2014/main" val="554569399"/>
                    </a:ext>
                  </a:extLst>
                </a:gridCol>
                <a:gridCol w="1746757">
                  <a:extLst>
                    <a:ext uri="{9D8B030D-6E8A-4147-A177-3AD203B41FA5}">
                      <a16:colId xmlns:a16="http://schemas.microsoft.com/office/drawing/2014/main" val="1444095572"/>
                    </a:ext>
                  </a:extLst>
                </a:gridCol>
                <a:gridCol w="1520325">
                  <a:extLst>
                    <a:ext uri="{9D8B030D-6E8A-4147-A177-3AD203B41FA5}">
                      <a16:colId xmlns:a16="http://schemas.microsoft.com/office/drawing/2014/main" val="248810211"/>
                    </a:ext>
                  </a:extLst>
                </a:gridCol>
                <a:gridCol w="1649714">
                  <a:extLst>
                    <a:ext uri="{9D8B030D-6E8A-4147-A177-3AD203B41FA5}">
                      <a16:colId xmlns:a16="http://schemas.microsoft.com/office/drawing/2014/main" val="1953723864"/>
                    </a:ext>
                  </a:extLst>
                </a:gridCol>
              </a:tblGrid>
              <a:tr h="463762">
                <a:tc>
                  <a:txBody>
                    <a:bodyPr/>
                    <a:lstStyle/>
                    <a:p>
                      <a:pPr algn="ctr"/>
                      <a:r>
                        <a:rPr lang="en-US" sz="2400" dirty="0">
                          <a:latin typeface="Candara" panose="020E0502030303020204" pitchFamily="34" charset="0"/>
                        </a:rPr>
                        <a:t>Revenues</a:t>
                      </a:r>
                    </a:p>
                  </a:txBody>
                  <a:tcPr/>
                </a:tc>
                <a:tc>
                  <a:txBody>
                    <a:bodyPr/>
                    <a:lstStyle/>
                    <a:p>
                      <a:pPr algn="ctr"/>
                      <a:endParaRPr lang="en-US" sz="2400" dirty="0">
                        <a:latin typeface="Candara" panose="020E0502030303020204" pitchFamily="34" charset="0"/>
                      </a:endParaRPr>
                    </a:p>
                  </a:txBody>
                  <a:tcPr/>
                </a:tc>
                <a:tc>
                  <a:txBody>
                    <a:bodyPr/>
                    <a:lstStyle/>
                    <a:p>
                      <a:pPr algn="ctr"/>
                      <a:r>
                        <a:rPr lang="en-US" sz="2400" dirty="0">
                          <a:latin typeface="Candara" panose="020E0502030303020204" pitchFamily="34" charset="0"/>
                        </a:rPr>
                        <a:t>Total</a:t>
                      </a:r>
                    </a:p>
                  </a:txBody>
                  <a:tcPr/>
                </a:tc>
                <a:tc>
                  <a:txBody>
                    <a:bodyPr/>
                    <a:lstStyle/>
                    <a:p>
                      <a:pPr algn="ctr"/>
                      <a:endParaRPr lang="en-US" sz="2400" dirty="0"/>
                    </a:p>
                  </a:txBody>
                  <a:tcPr>
                    <a:solidFill>
                      <a:schemeClr val="bg1"/>
                    </a:solidFill>
                  </a:tcPr>
                </a:tc>
                <a:tc>
                  <a:txBody>
                    <a:bodyPr/>
                    <a:lstStyle/>
                    <a:p>
                      <a:pPr algn="ctr"/>
                      <a:r>
                        <a:rPr lang="en-US" sz="2400" dirty="0">
                          <a:latin typeface="Candara" panose="020E0502030303020204" pitchFamily="34" charset="0"/>
                        </a:rPr>
                        <a:t>Expenses</a:t>
                      </a:r>
                    </a:p>
                  </a:txBody>
                  <a:tcPr/>
                </a:tc>
                <a:tc>
                  <a:txBody>
                    <a:bodyPr/>
                    <a:lstStyle/>
                    <a:p>
                      <a:pPr algn="ctr"/>
                      <a:endParaRPr lang="en-US" sz="2400">
                        <a:latin typeface="Candara" panose="020E0502030303020204" pitchFamily="34" charset="0"/>
                      </a:endParaRPr>
                    </a:p>
                  </a:txBody>
                  <a:tcPr/>
                </a:tc>
                <a:tc>
                  <a:txBody>
                    <a:bodyPr/>
                    <a:lstStyle/>
                    <a:p>
                      <a:pPr algn="ctr"/>
                      <a:r>
                        <a:rPr lang="en-US" sz="2400" dirty="0">
                          <a:latin typeface="Candara" panose="020E0502030303020204" pitchFamily="34" charset="0"/>
                        </a:rPr>
                        <a:t>Total</a:t>
                      </a:r>
                    </a:p>
                  </a:txBody>
                  <a:tcPr/>
                </a:tc>
                <a:extLst>
                  <a:ext uri="{0D108BD9-81ED-4DB2-BD59-A6C34878D82A}">
                    <a16:rowId xmlns:a16="http://schemas.microsoft.com/office/drawing/2014/main" val="4106594849"/>
                  </a:ext>
                </a:extLst>
              </a:tr>
              <a:tr h="463762">
                <a:tc>
                  <a:txBody>
                    <a:bodyPr/>
                    <a:lstStyle/>
                    <a:p>
                      <a:pPr algn="ctr"/>
                      <a:r>
                        <a:rPr lang="en-US" sz="2400" dirty="0">
                          <a:latin typeface="Candara" panose="020E0502030303020204" pitchFamily="34" charset="0"/>
                        </a:rPr>
                        <a:t>Fee</a:t>
                      </a:r>
                    </a:p>
                  </a:txBody>
                  <a:tcPr/>
                </a:tc>
                <a:tc>
                  <a:txBody>
                    <a:bodyPr/>
                    <a:lstStyle/>
                    <a:p>
                      <a:pPr algn="ctr"/>
                      <a:r>
                        <a:rPr lang="en-US" sz="2400" dirty="0">
                          <a:latin typeface="Candara" panose="020E0502030303020204" pitchFamily="34" charset="0"/>
                        </a:rPr>
                        <a:t>$130*45</a:t>
                      </a:r>
                    </a:p>
                  </a:txBody>
                  <a:tcPr/>
                </a:tc>
                <a:tc>
                  <a:txBody>
                    <a:bodyPr/>
                    <a:lstStyle/>
                    <a:p>
                      <a:pPr algn="ctr"/>
                      <a:r>
                        <a:rPr lang="en-US" sz="2400" dirty="0">
                          <a:latin typeface="Candara" panose="020E0502030303020204" pitchFamily="34" charset="0"/>
                        </a:rPr>
                        <a:t>$5,850</a:t>
                      </a:r>
                    </a:p>
                  </a:txBody>
                  <a:tcPr/>
                </a:tc>
                <a:tc>
                  <a:txBody>
                    <a:bodyPr/>
                    <a:lstStyle/>
                    <a:p>
                      <a:endParaRPr lang="en-US" sz="2400" dirty="0"/>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Candara" panose="020E0502030303020204" pitchFamily="34" charset="0"/>
                        </a:rPr>
                        <a:t>Camp Fees</a:t>
                      </a:r>
                    </a:p>
                  </a:txBody>
                  <a:tcPr/>
                </a:tc>
                <a:tc>
                  <a:txBody>
                    <a:bodyPr/>
                    <a:lstStyle/>
                    <a:p>
                      <a:pPr algn="ctr"/>
                      <a:endParaRPr lang="en-US" sz="2400">
                        <a:latin typeface="Candara" panose="020E0502030303020204" pitchFamily="34" charset="0"/>
                      </a:endParaRPr>
                    </a:p>
                  </a:txBody>
                  <a:tcPr/>
                </a:tc>
                <a:tc>
                  <a:txBody>
                    <a:bodyPr/>
                    <a:lstStyle/>
                    <a:p>
                      <a:pPr algn="ctr"/>
                      <a:r>
                        <a:rPr lang="en-US" sz="2400" dirty="0">
                          <a:latin typeface="Candara" panose="020E0502030303020204" pitchFamily="34" charset="0"/>
                        </a:rPr>
                        <a:t>$350</a:t>
                      </a:r>
                    </a:p>
                  </a:txBody>
                  <a:tcPr/>
                </a:tc>
                <a:extLst>
                  <a:ext uri="{0D108BD9-81ED-4DB2-BD59-A6C34878D82A}">
                    <a16:rowId xmlns:a16="http://schemas.microsoft.com/office/drawing/2014/main" val="3025908269"/>
                  </a:ext>
                </a:extLst>
              </a:tr>
              <a:tr h="463762">
                <a:tc>
                  <a:txBody>
                    <a:bodyPr/>
                    <a:lstStyle/>
                    <a:p>
                      <a:pPr algn="ctr"/>
                      <a:r>
                        <a:rPr lang="en-US" sz="2400" dirty="0">
                          <a:latin typeface="Candara" panose="020E0502030303020204" pitchFamily="34" charset="0"/>
                        </a:rPr>
                        <a:t>Grant</a:t>
                      </a:r>
                    </a:p>
                  </a:txBody>
                  <a:tcPr/>
                </a:tc>
                <a:tc>
                  <a:txBody>
                    <a:bodyPr/>
                    <a:lstStyle/>
                    <a:p>
                      <a:pPr algn="ctr"/>
                      <a:endParaRPr lang="en-US" sz="2400" dirty="0">
                        <a:latin typeface="Candara" panose="020E0502030303020204" pitchFamily="34" charset="0"/>
                      </a:endParaRPr>
                    </a:p>
                  </a:txBody>
                  <a:tcPr/>
                </a:tc>
                <a:tc>
                  <a:txBody>
                    <a:bodyPr/>
                    <a:lstStyle/>
                    <a:p>
                      <a:pPr algn="ctr"/>
                      <a:r>
                        <a:rPr lang="en-US" sz="2400" dirty="0">
                          <a:latin typeface="Candara" panose="020E0502030303020204" pitchFamily="34" charset="0"/>
                        </a:rPr>
                        <a:t>$500</a:t>
                      </a:r>
                    </a:p>
                  </a:txBody>
                  <a:tcPr/>
                </a:tc>
                <a:tc>
                  <a:txBody>
                    <a:bodyPr/>
                    <a:lstStyle/>
                    <a:p>
                      <a:endParaRPr lang="en-US" sz="2400" dirty="0"/>
                    </a:p>
                  </a:txBody>
                  <a:tcPr>
                    <a:solidFill>
                      <a:schemeClr val="bg1"/>
                    </a:solidFill>
                  </a:tcPr>
                </a:tc>
                <a:tc>
                  <a:txBody>
                    <a:bodyPr/>
                    <a:lstStyle/>
                    <a:p>
                      <a:pPr algn="ctr"/>
                      <a:r>
                        <a:rPr lang="en-US" sz="2400" dirty="0">
                          <a:latin typeface="Candara" panose="020E0502030303020204" pitchFamily="34" charset="0"/>
                        </a:rPr>
                        <a:t>Bus transp. </a:t>
                      </a:r>
                    </a:p>
                  </a:txBody>
                  <a:tcPr/>
                </a:tc>
                <a:tc>
                  <a:txBody>
                    <a:bodyPr/>
                    <a:lstStyle/>
                    <a:p>
                      <a:pPr algn="ctr"/>
                      <a:endParaRPr lang="en-US" sz="2400" dirty="0">
                        <a:latin typeface="Candara" panose="020E0502030303020204" pitchFamily="34" charset="0"/>
                      </a:endParaRPr>
                    </a:p>
                  </a:txBody>
                  <a:tcPr/>
                </a:tc>
                <a:tc>
                  <a:txBody>
                    <a:bodyPr/>
                    <a:lstStyle/>
                    <a:p>
                      <a:pPr algn="ctr"/>
                      <a:r>
                        <a:rPr lang="en-US" sz="2400" dirty="0">
                          <a:latin typeface="Candara" panose="020E0502030303020204" pitchFamily="34" charset="0"/>
                        </a:rPr>
                        <a:t>$1,225</a:t>
                      </a:r>
                    </a:p>
                  </a:txBody>
                  <a:tcPr/>
                </a:tc>
                <a:extLst>
                  <a:ext uri="{0D108BD9-81ED-4DB2-BD59-A6C34878D82A}">
                    <a16:rowId xmlns:a16="http://schemas.microsoft.com/office/drawing/2014/main" val="2290161031"/>
                  </a:ext>
                </a:extLst>
              </a:tr>
              <a:tr h="463762">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tc>
                  <a:txBody>
                    <a:bodyPr/>
                    <a:lstStyle/>
                    <a:p>
                      <a:endParaRPr lang="en-US" sz="2400" dirty="0"/>
                    </a:p>
                  </a:txBody>
                  <a:tcPr>
                    <a:solidFill>
                      <a:schemeClr val="bg1"/>
                    </a:solidFill>
                  </a:tcPr>
                </a:tc>
                <a:tc>
                  <a:txBody>
                    <a:bodyPr/>
                    <a:lstStyle/>
                    <a:p>
                      <a:pPr algn="ctr"/>
                      <a:r>
                        <a:rPr lang="en-US" sz="2400" dirty="0">
                          <a:latin typeface="Candara" panose="020E0502030303020204" pitchFamily="34" charset="0"/>
                        </a:rPr>
                        <a:t>Equip</a:t>
                      </a:r>
                    </a:p>
                  </a:txBody>
                  <a:tcPr/>
                </a:tc>
                <a:tc>
                  <a:txBody>
                    <a:bodyPr/>
                    <a:lstStyle/>
                    <a:p>
                      <a:pPr algn="ctr"/>
                      <a:r>
                        <a:rPr lang="en-US" sz="2400" dirty="0">
                          <a:latin typeface="Candara" panose="020E0502030303020204" pitchFamily="34" charset="0"/>
                        </a:rPr>
                        <a:t>$40*45</a:t>
                      </a:r>
                    </a:p>
                  </a:txBody>
                  <a:tcPr/>
                </a:tc>
                <a:tc>
                  <a:txBody>
                    <a:bodyPr/>
                    <a:lstStyle/>
                    <a:p>
                      <a:pPr algn="ctr"/>
                      <a:r>
                        <a:rPr lang="en-US" sz="2400" dirty="0">
                          <a:latin typeface="Candara" panose="020E0502030303020204" pitchFamily="34" charset="0"/>
                        </a:rPr>
                        <a:t>$1,800</a:t>
                      </a:r>
                    </a:p>
                  </a:txBody>
                  <a:tcPr/>
                </a:tc>
                <a:extLst>
                  <a:ext uri="{0D108BD9-81ED-4DB2-BD59-A6C34878D82A}">
                    <a16:rowId xmlns:a16="http://schemas.microsoft.com/office/drawing/2014/main" val="3471643573"/>
                  </a:ext>
                </a:extLst>
              </a:tr>
              <a:tr h="463762">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tc>
                  <a:txBody>
                    <a:bodyPr/>
                    <a:lstStyle/>
                    <a:p>
                      <a:endParaRPr lang="en-US" sz="2400" dirty="0"/>
                    </a:p>
                  </a:txBody>
                  <a:tcPr>
                    <a:solidFill>
                      <a:schemeClr val="bg1"/>
                    </a:solidFill>
                  </a:tcPr>
                </a:tc>
                <a:tc>
                  <a:txBody>
                    <a:bodyPr/>
                    <a:lstStyle/>
                    <a:p>
                      <a:pPr algn="ctr"/>
                      <a:r>
                        <a:rPr lang="en-US" sz="2400" dirty="0">
                          <a:latin typeface="Candara" panose="020E0502030303020204" pitchFamily="34" charset="0"/>
                        </a:rPr>
                        <a:t>Meal</a:t>
                      </a:r>
                    </a:p>
                  </a:txBody>
                  <a:tcPr/>
                </a:tc>
                <a:tc>
                  <a:txBody>
                    <a:bodyPr/>
                    <a:lstStyle/>
                    <a:p>
                      <a:pPr algn="ctr"/>
                      <a:r>
                        <a:rPr lang="en-US" sz="2400" dirty="0">
                          <a:latin typeface="Candara" panose="020E0502030303020204" pitchFamily="34" charset="0"/>
                        </a:rPr>
                        <a:t>$65*45</a:t>
                      </a:r>
                    </a:p>
                  </a:txBody>
                  <a:tcPr/>
                </a:tc>
                <a:tc>
                  <a:txBody>
                    <a:bodyPr/>
                    <a:lstStyle/>
                    <a:p>
                      <a:pPr algn="ctr"/>
                      <a:r>
                        <a:rPr lang="en-US" sz="2400" dirty="0">
                          <a:latin typeface="Candara" panose="020E0502030303020204" pitchFamily="34" charset="0"/>
                        </a:rPr>
                        <a:t>$2,925</a:t>
                      </a:r>
                    </a:p>
                  </a:txBody>
                  <a:tcPr/>
                </a:tc>
                <a:extLst>
                  <a:ext uri="{0D108BD9-81ED-4DB2-BD59-A6C34878D82A}">
                    <a16:rowId xmlns:a16="http://schemas.microsoft.com/office/drawing/2014/main" val="3628103433"/>
                  </a:ext>
                </a:extLst>
              </a:tr>
              <a:tr h="463762">
                <a:tc>
                  <a:txBody>
                    <a:bodyPr/>
                    <a:lstStyle/>
                    <a:p>
                      <a:pPr algn="ctr"/>
                      <a:r>
                        <a:rPr lang="en-US" sz="2400" b="1" dirty="0">
                          <a:latin typeface="Candara" panose="020E0502030303020204" pitchFamily="34" charset="0"/>
                        </a:rPr>
                        <a:t>Total Rev.</a:t>
                      </a:r>
                    </a:p>
                  </a:txBody>
                  <a:tcPr/>
                </a:tc>
                <a:tc>
                  <a:txBody>
                    <a:bodyPr/>
                    <a:lstStyle/>
                    <a:p>
                      <a:pPr algn="ctr"/>
                      <a:endParaRPr lang="en-US" sz="2400" b="1" dirty="0">
                        <a:latin typeface="Candara" panose="020E0502030303020204" pitchFamily="34" charset="0"/>
                      </a:endParaRPr>
                    </a:p>
                  </a:txBody>
                  <a:tcPr/>
                </a:tc>
                <a:tc>
                  <a:txBody>
                    <a:bodyPr/>
                    <a:lstStyle/>
                    <a:p>
                      <a:pPr algn="ctr"/>
                      <a:r>
                        <a:rPr lang="en-US" sz="2400" b="1" dirty="0">
                          <a:latin typeface="Candara" panose="020E0502030303020204" pitchFamily="34" charset="0"/>
                        </a:rPr>
                        <a:t>$6,350</a:t>
                      </a:r>
                    </a:p>
                  </a:txBody>
                  <a:tcPr/>
                </a:tc>
                <a:tc>
                  <a:txBody>
                    <a:bodyPr/>
                    <a:lstStyle/>
                    <a:p>
                      <a:endParaRPr lang="en-US" sz="2400" b="1" dirty="0"/>
                    </a:p>
                  </a:txBody>
                  <a:tcPr>
                    <a:solidFill>
                      <a:schemeClr val="bg1"/>
                    </a:solidFill>
                  </a:tcPr>
                </a:tc>
                <a:tc>
                  <a:txBody>
                    <a:bodyPr/>
                    <a:lstStyle/>
                    <a:p>
                      <a:pPr algn="ctr"/>
                      <a:r>
                        <a:rPr lang="en-US" sz="2400" b="1" dirty="0">
                          <a:latin typeface="Candara" panose="020E0502030303020204" pitchFamily="34" charset="0"/>
                        </a:rPr>
                        <a:t>Total Exp.</a:t>
                      </a:r>
                    </a:p>
                  </a:txBody>
                  <a:tcPr/>
                </a:tc>
                <a:tc>
                  <a:txBody>
                    <a:bodyPr/>
                    <a:lstStyle/>
                    <a:p>
                      <a:pPr algn="ctr"/>
                      <a:endParaRPr lang="en-US" sz="2400" b="1" dirty="0">
                        <a:latin typeface="Candara" panose="020E0502030303020204" pitchFamily="34" charset="0"/>
                      </a:endParaRPr>
                    </a:p>
                  </a:txBody>
                  <a:tcPr/>
                </a:tc>
                <a:tc>
                  <a:txBody>
                    <a:bodyPr/>
                    <a:lstStyle/>
                    <a:p>
                      <a:pPr algn="ctr"/>
                      <a:r>
                        <a:rPr lang="en-US" sz="2400" b="1" dirty="0">
                          <a:latin typeface="Candara" panose="020E0502030303020204" pitchFamily="34" charset="0"/>
                        </a:rPr>
                        <a:t>$6,300</a:t>
                      </a:r>
                    </a:p>
                  </a:txBody>
                  <a:tcPr/>
                </a:tc>
                <a:extLst>
                  <a:ext uri="{0D108BD9-81ED-4DB2-BD59-A6C34878D82A}">
                    <a16:rowId xmlns:a16="http://schemas.microsoft.com/office/drawing/2014/main" val="1368966839"/>
                  </a:ext>
                </a:extLst>
              </a:tr>
            </a:tbl>
          </a:graphicData>
        </a:graphic>
      </p:graphicFrame>
      <p:sp>
        <p:nvSpPr>
          <p:cNvPr id="4" name="Slide Number Placeholder 3">
            <a:extLst>
              <a:ext uri="{FF2B5EF4-FFF2-40B4-BE49-F238E27FC236}">
                <a16:creationId xmlns:a16="http://schemas.microsoft.com/office/drawing/2014/main" id="{E33CB036-0C01-6B41-A5F3-8AA298E426D1}"/>
              </a:ext>
            </a:extLst>
          </p:cNvPr>
          <p:cNvSpPr>
            <a:spLocks noGrp="1"/>
          </p:cNvSpPr>
          <p:nvPr>
            <p:ph type="sldNum" sz="quarter" idx="12"/>
          </p:nvPr>
        </p:nvSpPr>
        <p:spPr/>
        <p:txBody>
          <a:bodyPr/>
          <a:lstStyle/>
          <a:p>
            <a:fld id="{53016C18-756E-4A47-8C9E-151739D034AC}" type="slidenum">
              <a:rPr lang="en-US" smtClean="0"/>
              <a:t>6</a:t>
            </a:fld>
            <a:endParaRPr lang="en-US"/>
          </a:p>
        </p:txBody>
      </p:sp>
      <p:sp>
        <p:nvSpPr>
          <p:cNvPr id="6" name="TextBox 5">
            <a:extLst>
              <a:ext uri="{FF2B5EF4-FFF2-40B4-BE49-F238E27FC236}">
                <a16:creationId xmlns:a16="http://schemas.microsoft.com/office/drawing/2014/main" id="{F74AC8E9-1E6B-CC41-AD02-2B9D382EE0AD}"/>
              </a:ext>
            </a:extLst>
          </p:cNvPr>
          <p:cNvSpPr txBox="1"/>
          <p:nvPr/>
        </p:nvSpPr>
        <p:spPr>
          <a:xfrm>
            <a:off x="5132613" y="5374766"/>
            <a:ext cx="1926771" cy="461665"/>
          </a:xfrm>
          <a:prstGeom prst="rect">
            <a:avLst/>
          </a:prstGeom>
          <a:noFill/>
        </p:spPr>
        <p:txBody>
          <a:bodyPr wrap="square" rtlCol="0">
            <a:spAutoFit/>
          </a:bodyPr>
          <a:lstStyle/>
          <a:p>
            <a:r>
              <a:rPr lang="en-US" sz="2400" b="1" dirty="0">
                <a:solidFill>
                  <a:schemeClr val="accent6">
                    <a:lumMod val="75000"/>
                  </a:schemeClr>
                </a:solidFill>
                <a:latin typeface="Candara" panose="020E0502030303020204" pitchFamily="34" charset="0"/>
              </a:rPr>
              <a:t>Surplus: $50</a:t>
            </a:r>
          </a:p>
        </p:txBody>
      </p:sp>
    </p:spTree>
    <p:extLst>
      <p:ext uri="{BB962C8B-B14F-4D97-AF65-F5344CB8AC3E}">
        <p14:creationId xmlns:p14="http://schemas.microsoft.com/office/powerpoint/2010/main" val="214846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6DA3D20-9FB5-DE4B-A057-FA33429B8A34}"/>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FFDEB8-8CFD-3A48-8197-28E3E343DB87}"/>
              </a:ext>
            </a:extLst>
          </p:cNvPr>
          <p:cNvSpPr>
            <a:spLocks noGrp="1"/>
          </p:cNvSpPr>
          <p:nvPr>
            <p:ph type="title"/>
          </p:nvPr>
        </p:nvSpPr>
        <p:spPr>
          <a:xfrm>
            <a:off x="838200" y="192600"/>
            <a:ext cx="10515600" cy="1325563"/>
          </a:xfrm>
        </p:spPr>
        <p:txBody>
          <a:bodyPr>
            <a:normAutofit/>
          </a:bodyPr>
          <a:lstStyle/>
          <a:p>
            <a:r>
              <a:rPr lang="en-US" sz="4200" b="1" dirty="0">
                <a:solidFill>
                  <a:schemeClr val="bg1"/>
                </a:solidFill>
                <a:latin typeface="Georgia Pro Cond Black" panose="02040A06050405020203" pitchFamily="18" charset="0"/>
              </a:rPr>
              <a:t>Flexible Budget</a:t>
            </a:r>
          </a:p>
        </p:txBody>
      </p:sp>
      <p:sp>
        <p:nvSpPr>
          <p:cNvPr id="3" name="Content Placeholder 2">
            <a:extLst>
              <a:ext uri="{FF2B5EF4-FFF2-40B4-BE49-F238E27FC236}">
                <a16:creationId xmlns:a16="http://schemas.microsoft.com/office/drawing/2014/main" id="{A6C697BC-27A8-BC44-89C1-7874FB8C97CD}"/>
              </a:ext>
            </a:extLst>
          </p:cNvPr>
          <p:cNvSpPr>
            <a:spLocks noGrp="1"/>
          </p:cNvSpPr>
          <p:nvPr>
            <p:ph idx="1"/>
          </p:nvPr>
        </p:nvSpPr>
        <p:spPr/>
        <p:txBody>
          <a:bodyPr/>
          <a:lstStyle/>
          <a:p>
            <a:r>
              <a:rPr lang="en-US" altLang="en-US" dirty="0">
                <a:latin typeface="Candara" panose="020E0502030303020204" pitchFamily="34" charset="0"/>
              </a:rPr>
              <a:t>Organizations often experience more or less volume than budgeted</a:t>
            </a:r>
            <a:r>
              <a:rPr lang="en-US" dirty="0">
                <a:latin typeface="Candara" panose="020E0502030303020204" pitchFamily="34" charset="0"/>
              </a:rPr>
              <a:t> </a:t>
            </a:r>
          </a:p>
          <a:p>
            <a:r>
              <a:rPr lang="en-US" altLang="en-US" dirty="0">
                <a:latin typeface="Candara" panose="020E0502030303020204" pitchFamily="34" charset="0"/>
              </a:rPr>
              <a:t>Flexible budgets look at expected revenues, expenses, and net income under different volume assumptions </a:t>
            </a:r>
          </a:p>
          <a:p>
            <a:r>
              <a:rPr lang="en-US" altLang="en-US" dirty="0">
                <a:latin typeface="Candara" panose="020E0502030303020204" pitchFamily="34" charset="0"/>
              </a:rPr>
              <a:t>A flexible budget is a form of "What if?" analysis</a:t>
            </a:r>
          </a:p>
          <a:p>
            <a:r>
              <a:rPr lang="en-US" altLang="en-US" dirty="0">
                <a:latin typeface="Candara" panose="020E0502030303020204" pitchFamily="34" charset="0"/>
              </a:rPr>
              <a:t>The key to flexible budgeting is the identification of:</a:t>
            </a:r>
          </a:p>
          <a:p>
            <a:pPr lvl="1">
              <a:lnSpc>
                <a:spcPct val="110000"/>
              </a:lnSpc>
              <a:spcBef>
                <a:spcPct val="0"/>
              </a:spcBef>
              <a:buClr>
                <a:srgbClr val="808080"/>
              </a:buClr>
              <a:buSzPct val="90000"/>
              <a:defRPr/>
            </a:pPr>
            <a:r>
              <a:rPr lang="en-US" altLang="en-US" u="sng" dirty="0">
                <a:solidFill>
                  <a:srgbClr val="C00000"/>
                </a:solidFill>
                <a:latin typeface="Candara" panose="020E0502030303020204" pitchFamily="34" charset="0"/>
              </a:rPr>
              <a:t>Fixed Costs</a:t>
            </a:r>
            <a:r>
              <a:rPr lang="en-US" altLang="en-US" dirty="0">
                <a:solidFill>
                  <a:srgbClr val="C00000"/>
                </a:solidFill>
                <a:latin typeface="Candara" panose="020E0502030303020204" pitchFamily="34" charset="0"/>
              </a:rPr>
              <a:t> </a:t>
            </a:r>
            <a:r>
              <a:rPr lang="en-US" altLang="en-US" dirty="0">
                <a:latin typeface="Candara" panose="020E0502030303020204" pitchFamily="34" charset="0"/>
              </a:rPr>
              <a:t>- Do not change with volume</a:t>
            </a:r>
          </a:p>
          <a:p>
            <a:pPr lvl="1">
              <a:lnSpc>
                <a:spcPct val="110000"/>
              </a:lnSpc>
              <a:spcBef>
                <a:spcPct val="0"/>
              </a:spcBef>
              <a:buClr>
                <a:srgbClr val="808080"/>
              </a:buClr>
              <a:buSzPct val="90000"/>
              <a:defRPr/>
            </a:pPr>
            <a:r>
              <a:rPr lang="en-US" altLang="en-US" u="sng" dirty="0">
                <a:solidFill>
                  <a:srgbClr val="C00000"/>
                </a:solidFill>
                <a:latin typeface="Candara" panose="020E0502030303020204" pitchFamily="34" charset="0"/>
              </a:rPr>
              <a:t>Variable Costs</a:t>
            </a:r>
            <a:r>
              <a:rPr lang="en-US" altLang="en-US" dirty="0">
                <a:solidFill>
                  <a:srgbClr val="C00000"/>
                </a:solidFill>
                <a:latin typeface="Candara" panose="020E0502030303020204" pitchFamily="34" charset="0"/>
              </a:rPr>
              <a:t> </a:t>
            </a:r>
            <a:r>
              <a:rPr lang="en-US" altLang="en-US" dirty="0">
                <a:latin typeface="Candara" panose="020E0502030303020204" pitchFamily="34" charset="0"/>
              </a:rPr>
              <a:t>- Do change with volume.</a:t>
            </a:r>
            <a:endParaRPr lang="en-US" dirty="0">
              <a:latin typeface="Candara" panose="020E0502030303020204" pitchFamily="34" charset="0"/>
            </a:endParaRPr>
          </a:p>
          <a:p>
            <a:r>
              <a:rPr lang="en-US" altLang="en-US" dirty="0">
                <a:latin typeface="Candara" panose="020E0502030303020204" pitchFamily="34" charset="0"/>
              </a:rPr>
              <a:t>Results are normally shown in a side-by-side columnar format</a:t>
            </a:r>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2FE7EE5E-987D-A24F-BC57-F7CA7ECC4C25}"/>
              </a:ext>
            </a:extLst>
          </p:cNvPr>
          <p:cNvSpPr>
            <a:spLocks noGrp="1"/>
          </p:cNvSpPr>
          <p:nvPr>
            <p:ph type="sldNum" sz="quarter" idx="12"/>
          </p:nvPr>
        </p:nvSpPr>
        <p:spPr/>
        <p:txBody>
          <a:bodyPr/>
          <a:lstStyle/>
          <a:p>
            <a:fld id="{53016C18-756E-4A47-8C9E-151739D034AC}" type="slidenum">
              <a:rPr lang="en-US" smtClean="0"/>
              <a:t>7</a:t>
            </a:fld>
            <a:endParaRPr lang="en-US"/>
          </a:p>
        </p:txBody>
      </p:sp>
    </p:spTree>
    <p:extLst>
      <p:ext uri="{BB962C8B-B14F-4D97-AF65-F5344CB8AC3E}">
        <p14:creationId xmlns:p14="http://schemas.microsoft.com/office/powerpoint/2010/main" val="3148271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D3D20DD-BBAE-4F4A-BCB5-D1CA0617A34F}"/>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31F6A8-E57D-0540-A76B-3B1D8A915831}"/>
              </a:ext>
            </a:extLst>
          </p:cNvPr>
          <p:cNvSpPr>
            <a:spLocks noGrp="1"/>
          </p:cNvSpPr>
          <p:nvPr>
            <p:ph type="title"/>
          </p:nvPr>
        </p:nvSpPr>
        <p:spPr>
          <a:xfrm>
            <a:off x="464457" y="136525"/>
            <a:ext cx="10515600" cy="1325563"/>
          </a:xfrm>
        </p:spPr>
        <p:txBody>
          <a:bodyPr>
            <a:normAutofit/>
          </a:bodyPr>
          <a:lstStyle/>
          <a:p>
            <a:r>
              <a:rPr lang="en-US" sz="4200" b="1" dirty="0">
                <a:solidFill>
                  <a:schemeClr val="bg1"/>
                </a:solidFill>
                <a:latin typeface="Georgia Pro Cond Black" panose="02040A06050405020203" pitchFamily="18" charset="0"/>
              </a:rPr>
              <a:t>Flexible Budget</a:t>
            </a:r>
          </a:p>
        </p:txBody>
      </p:sp>
      <p:sp>
        <p:nvSpPr>
          <p:cNvPr id="3" name="Content Placeholder 2">
            <a:extLst>
              <a:ext uri="{FF2B5EF4-FFF2-40B4-BE49-F238E27FC236}">
                <a16:creationId xmlns:a16="http://schemas.microsoft.com/office/drawing/2014/main" id="{9DED6961-DD57-764B-B309-56454D054FE8}"/>
              </a:ext>
            </a:extLst>
          </p:cNvPr>
          <p:cNvSpPr>
            <a:spLocks noGrp="1"/>
          </p:cNvSpPr>
          <p:nvPr>
            <p:ph idx="1"/>
          </p:nvPr>
        </p:nvSpPr>
        <p:spPr>
          <a:xfrm>
            <a:off x="464457" y="1572758"/>
            <a:ext cx="10889343" cy="4783592"/>
          </a:xfrm>
        </p:spPr>
        <p:txBody>
          <a:bodyPr>
            <a:normAutofit fontScale="92500" lnSpcReduction="10000"/>
          </a:bodyPr>
          <a:lstStyle/>
          <a:p>
            <a:pPr marL="0" indent="0">
              <a:spcBef>
                <a:spcPct val="0"/>
              </a:spcBef>
              <a:buClr>
                <a:srgbClr val="808080"/>
              </a:buClr>
              <a:buSzPct val="90000"/>
              <a:buNone/>
            </a:pPr>
            <a:r>
              <a:rPr lang="en-US" altLang="en-US" dirty="0">
                <a:latin typeface="Candara" panose="020E0502030303020204" pitchFamily="34" charset="0"/>
              </a:rPr>
              <a:t>Charity Church sponsors a three-day youth camp in Bear Mountain Park.  Charity provides a $500 grant for the event and collects $130 from each camper.</a:t>
            </a:r>
          </a:p>
          <a:p>
            <a:pPr>
              <a:spcBef>
                <a:spcPct val="0"/>
              </a:spcBef>
              <a:buClr>
                <a:srgbClr val="808080"/>
              </a:buClr>
              <a:buSzPct val="90000"/>
              <a:buNone/>
            </a:pPr>
            <a:endParaRPr lang="en-US" altLang="en-US" dirty="0">
              <a:latin typeface="Candara" panose="020E0502030303020204" pitchFamily="34" charset="0"/>
            </a:endParaRPr>
          </a:p>
          <a:p>
            <a:pPr marL="0" indent="0">
              <a:spcBef>
                <a:spcPct val="0"/>
              </a:spcBef>
              <a:buClr>
                <a:srgbClr val="808080"/>
              </a:buClr>
              <a:buSzPct val="90000"/>
              <a:buNone/>
            </a:pPr>
            <a:r>
              <a:rPr lang="en-US" altLang="en-US" dirty="0">
                <a:latin typeface="Candara" panose="020E0502030303020204" pitchFamily="34" charset="0"/>
              </a:rPr>
              <a:t>The camp director expects 40 campers to attend and anticipates the following expenses: </a:t>
            </a:r>
          </a:p>
          <a:p>
            <a:pPr>
              <a:spcBef>
                <a:spcPct val="0"/>
              </a:spcBef>
              <a:buClr>
                <a:srgbClr val="808080"/>
              </a:buClr>
              <a:buSzPct val="90000"/>
              <a:buNone/>
            </a:pPr>
            <a:endParaRPr lang="en-US" altLang="en-US" dirty="0">
              <a:latin typeface="Candara" panose="020E0502030303020204" pitchFamily="34" charset="0"/>
            </a:endParaRPr>
          </a:p>
          <a:p>
            <a:pPr>
              <a:spcBef>
                <a:spcPct val="0"/>
              </a:spcBef>
              <a:buClr>
                <a:srgbClr val="808080"/>
              </a:buClr>
              <a:buSzPct val="90000"/>
              <a:buNone/>
            </a:pPr>
            <a:r>
              <a:rPr lang="en-US" altLang="en-US" dirty="0">
                <a:latin typeface="Candara" panose="020E0502030303020204" pitchFamily="34" charset="0"/>
              </a:rPr>
              <a:t>   		Campground fees                      $350   For 3 days</a:t>
            </a:r>
          </a:p>
          <a:p>
            <a:pPr>
              <a:spcBef>
                <a:spcPct val="0"/>
              </a:spcBef>
              <a:buClr>
                <a:srgbClr val="808080"/>
              </a:buClr>
              <a:buSzPct val="90000"/>
              <a:buNone/>
            </a:pPr>
            <a:r>
              <a:rPr lang="en-US" altLang="en-US" dirty="0">
                <a:latin typeface="Candara" panose="020E0502030303020204" pitchFamily="34" charset="0"/>
              </a:rPr>
              <a:t>		Bus transportation   	   $1,225   (60 rider capacity)	</a:t>
            </a:r>
          </a:p>
          <a:p>
            <a:pPr>
              <a:spcBef>
                <a:spcPct val="0"/>
              </a:spcBef>
              <a:buClr>
                <a:srgbClr val="808080"/>
              </a:buClr>
              <a:buSzPct val="90000"/>
              <a:buNone/>
            </a:pPr>
            <a:r>
              <a:rPr lang="en-US" altLang="en-US" dirty="0">
                <a:latin typeface="Candara" panose="020E0502030303020204" pitchFamily="34" charset="0"/>
              </a:rPr>
              <a:t>		Equipment rental                        $40    Per camper</a:t>
            </a:r>
          </a:p>
          <a:p>
            <a:pPr>
              <a:spcBef>
                <a:spcPct val="0"/>
              </a:spcBef>
              <a:buClr>
                <a:srgbClr val="808080"/>
              </a:buClr>
              <a:buSzPct val="90000"/>
              <a:buNone/>
            </a:pPr>
            <a:r>
              <a:rPr lang="en-US" altLang="en-US" dirty="0">
                <a:latin typeface="Candara" panose="020E0502030303020204" pitchFamily="34" charset="0"/>
              </a:rPr>
              <a:t>		Meals 		                                 $65    Per camper</a:t>
            </a:r>
          </a:p>
          <a:p>
            <a:pPr>
              <a:spcBef>
                <a:spcPct val="0"/>
              </a:spcBef>
              <a:buClr>
                <a:srgbClr val="808080"/>
              </a:buClr>
              <a:buSzPct val="90000"/>
              <a:buNone/>
            </a:pPr>
            <a:r>
              <a:rPr lang="en-US" altLang="en-US" dirty="0">
                <a:latin typeface="Candara" panose="020E0502030303020204" pitchFamily="34" charset="0"/>
              </a:rPr>
              <a:t>				</a:t>
            </a:r>
            <a:r>
              <a:rPr lang="en-US" altLang="en-US" sz="2400" dirty="0">
                <a:latin typeface="Candara" panose="020E0502030303020204" pitchFamily="34" charset="0"/>
              </a:rPr>
              <a:t>					</a:t>
            </a:r>
          </a:p>
          <a:p>
            <a:pPr marL="0" indent="0">
              <a:spcBef>
                <a:spcPct val="0"/>
              </a:spcBef>
              <a:buClr>
                <a:srgbClr val="808080"/>
              </a:buClr>
              <a:buSzPct val="90000"/>
              <a:buNone/>
            </a:pPr>
            <a:r>
              <a:rPr lang="en-US" altLang="en-US" dirty="0">
                <a:latin typeface="Candara" panose="020E0502030303020204" pitchFamily="34" charset="0"/>
              </a:rPr>
              <a:t>Prepare a flexible budget for the camp for 30, 35, 40, 45, 60, and 70 campers. Show revenues and expenses and show the expected profit or loss.</a:t>
            </a:r>
          </a:p>
          <a:p>
            <a:endParaRPr lang="en-US" sz="2400"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0AF94629-2A87-394C-98D0-E13651E1CD9F}"/>
              </a:ext>
            </a:extLst>
          </p:cNvPr>
          <p:cNvSpPr>
            <a:spLocks noGrp="1"/>
          </p:cNvSpPr>
          <p:nvPr>
            <p:ph type="sldNum" sz="quarter" idx="12"/>
          </p:nvPr>
        </p:nvSpPr>
        <p:spPr/>
        <p:txBody>
          <a:bodyPr/>
          <a:lstStyle/>
          <a:p>
            <a:fld id="{53016C18-756E-4A47-8C9E-151739D034AC}" type="slidenum">
              <a:rPr lang="en-US" smtClean="0"/>
              <a:t>8</a:t>
            </a:fld>
            <a:endParaRPr lang="en-US"/>
          </a:p>
        </p:txBody>
      </p:sp>
    </p:spTree>
    <p:extLst>
      <p:ext uri="{BB962C8B-B14F-4D97-AF65-F5344CB8AC3E}">
        <p14:creationId xmlns:p14="http://schemas.microsoft.com/office/powerpoint/2010/main" val="2028364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0BF9C78-B153-2949-86D0-41FE95D5A766}"/>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22F9CD-AE2A-CC4E-AA6E-5E75A84722AD}"/>
              </a:ext>
            </a:extLst>
          </p:cNvPr>
          <p:cNvSpPr>
            <a:spLocks noGrp="1"/>
          </p:cNvSpPr>
          <p:nvPr>
            <p:ph type="title"/>
          </p:nvPr>
        </p:nvSpPr>
        <p:spPr>
          <a:xfrm>
            <a:off x="466374" y="395560"/>
            <a:ext cx="10515600" cy="893989"/>
          </a:xfrm>
        </p:spPr>
        <p:txBody>
          <a:bodyPr>
            <a:normAutofit/>
          </a:bodyPr>
          <a:lstStyle/>
          <a:p>
            <a:r>
              <a:rPr lang="en-US" sz="4200" b="1" dirty="0">
                <a:solidFill>
                  <a:schemeClr val="bg1"/>
                </a:solidFill>
                <a:latin typeface="Georgia Pro Cond Black" panose="02040A06050405020203" pitchFamily="18" charset="0"/>
              </a:rPr>
              <a:t>Flexible Budget Example</a:t>
            </a:r>
            <a:endParaRPr lang="en-US" sz="4200" dirty="0">
              <a:solidFill>
                <a:schemeClr val="bg1"/>
              </a:solidFill>
              <a:latin typeface="Georgia Pro Cond Black" panose="02040A06050405020203" pitchFamily="18" charset="0"/>
            </a:endParaRPr>
          </a:p>
        </p:txBody>
      </p:sp>
      <p:sp>
        <p:nvSpPr>
          <p:cNvPr id="4" name="Slide Number Placeholder 3">
            <a:extLst>
              <a:ext uri="{FF2B5EF4-FFF2-40B4-BE49-F238E27FC236}">
                <a16:creationId xmlns:a16="http://schemas.microsoft.com/office/drawing/2014/main" id="{E33CB036-0C01-6B41-A5F3-8AA298E426D1}"/>
              </a:ext>
            </a:extLst>
          </p:cNvPr>
          <p:cNvSpPr>
            <a:spLocks noGrp="1"/>
          </p:cNvSpPr>
          <p:nvPr>
            <p:ph type="sldNum" sz="quarter" idx="12"/>
          </p:nvPr>
        </p:nvSpPr>
        <p:spPr/>
        <p:txBody>
          <a:bodyPr/>
          <a:lstStyle/>
          <a:p>
            <a:fld id="{53016C18-756E-4A47-8C9E-151739D034AC}" type="slidenum">
              <a:rPr lang="en-US" smtClean="0"/>
              <a:t>9</a:t>
            </a:fld>
            <a:endParaRPr lang="en-US"/>
          </a:p>
        </p:txBody>
      </p:sp>
      <p:graphicFrame>
        <p:nvGraphicFramePr>
          <p:cNvPr id="9" name="Table 8">
            <a:extLst>
              <a:ext uri="{FF2B5EF4-FFF2-40B4-BE49-F238E27FC236}">
                <a16:creationId xmlns:a16="http://schemas.microsoft.com/office/drawing/2014/main" id="{3F9CFA34-F4BC-0E47-9933-1126F2AE1942}"/>
              </a:ext>
            </a:extLst>
          </p:cNvPr>
          <p:cNvGraphicFramePr>
            <a:graphicFrameLocks noGrp="1"/>
          </p:cNvGraphicFramePr>
          <p:nvPr>
            <p:extLst>
              <p:ext uri="{D42A27DB-BD31-4B8C-83A1-F6EECF244321}">
                <p14:modId xmlns:p14="http://schemas.microsoft.com/office/powerpoint/2010/main" val="449420666"/>
              </p:ext>
            </p:extLst>
          </p:nvPr>
        </p:nvGraphicFramePr>
        <p:xfrm>
          <a:off x="933450" y="1771650"/>
          <a:ext cx="9945009" cy="4584697"/>
        </p:xfrm>
        <a:graphic>
          <a:graphicData uri="http://schemas.openxmlformats.org/drawingml/2006/table">
            <a:tbl>
              <a:tblPr>
                <a:tableStyleId>{5C22544A-7EE6-4342-B048-85BDC9FD1C3A}</a:tableStyleId>
              </a:tblPr>
              <a:tblGrid>
                <a:gridCol w="2258001">
                  <a:extLst>
                    <a:ext uri="{9D8B030D-6E8A-4147-A177-3AD203B41FA5}">
                      <a16:colId xmlns:a16="http://schemas.microsoft.com/office/drawing/2014/main" val="581204127"/>
                    </a:ext>
                  </a:extLst>
                </a:gridCol>
                <a:gridCol w="1281168">
                  <a:extLst>
                    <a:ext uri="{9D8B030D-6E8A-4147-A177-3AD203B41FA5}">
                      <a16:colId xmlns:a16="http://schemas.microsoft.com/office/drawing/2014/main" val="3683050895"/>
                    </a:ext>
                  </a:extLst>
                </a:gridCol>
                <a:gridCol w="1281168">
                  <a:extLst>
                    <a:ext uri="{9D8B030D-6E8A-4147-A177-3AD203B41FA5}">
                      <a16:colId xmlns:a16="http://schemas.microsoft.com/office/drawing/2014/main" val="2329958536"/>
                    </a:ext>
                  </a:extLst>
                </a:gridCol>
                <a:gridCol w="1281168">
                  <a:extLst>
                    <a:ext uri="{9D8B030D-6E8A-4147-A177-3AD203B41FA5}">
                      <a16:colId xmlns:a16="http://schemas.microsoft.com/office/drawing/2014/main" val="3763892417"/>
                    </a:ext>
                  </a:extLst>
                </a:gridCol>
                <a:gridCol w="1281168">
                  <a:extLst>
                    <a:ext uri="{9D8B030D-6E8A-4147-A177-3AD203B41FA5}">
                      <a16:colId xmlns:a16="http://schemas.microsoft.com/office/drawing/2014/main" val="309063687"/>
                    </a:ext>
                  </a:extLst>
                </a:gridCol>
                <a:gridCol w="1281168">
                  <a:extLst>
                    <a:ext uri="{9D8B030D-6E8A-4147-A177-3AD203B41FA5}">
                      <a16:colId xmlns:a16="http://schemas.microsoft.com/office/drawing/2014/main" val="2614125820"/>
                    </a:ext>
                  </a:extLst>
                </a:gridCol>
                <a:gridCol w="1281168">
                  <a:extLst>
                    <a:ext uri="{9D8B030D-6E8A-4147-A177-3AD203B41FA5}">
                      <a16:colId xmlns:a16="http://schemas.microsoft.com/office/drawing/2014/main" val="2036336737"/>
                    </a:ext>
                  </a:extLst>
                </a:gridCol>
              </a:tblGrid>
              <a:tr h="342781">
                <a:tc>
                  <a:txBody>
                    <a:bodyPr/>
                    <a:lstStyle/>
                    <a:p>
                      <a:pPr algn="ctr" fontAlgn="b"/>
                      <a:r>
                        <a:rPr lang="en-US" sz="2000" u="none" strike="noStrike" dirty="0">
                          <a:effectLst/>
                          <a:latin typeface="Candara" panose="020E0502030303020204" pitchFamily="34" charset="0"/>
                        </a:rPr>
                        <a:t># Campers</a:t>
                      </a:r>
                      <a:endParaRPr lang="en-US" sz="2000" b="1" i="0" u="none" strike="noStrike" dirty="0">
                        <a:solidFill>
                          <a:srgbClr val="000000"/>
                        </a:solidFill>
                        <a:effectLst/>
                        <a:latin typeface="Candara" panose="020E0502030303020204" pitchFamily="34" charset="0"/>
                      </a:endParaRPr>
                    </a:p>
                  </a:txBody>
                  <a:tcPr marL="9525" marR="9525" marT="9525" marB="0" anchor="b">
                    <a:solidFill>
                      <a:schemeClr val="bg2">
                        <a:lumMod val="90000"/>
                      </a:schemeClr>
                    </a:solidFill>
                  </a:tcPr>
                </a:tc>
                <a:tc>
                  <a:txBody>
                    <a:bodyPr/>
                    <a:lstStyle/>
                    <a:p>
                      <a:pPr algn="ctr" fontAlgn="b"/>
                      <a:r>
                        <a:rPr lang="en-US" sz="2000" u="none" strike="noStrike">
                          <a:effectLst/>
                          <a:latin typeface="Candara" panose="020E0502030303020204" pitchFamily="34" charset="0"/>
                        </a:rPr>
                        <a:t>30</a:t>
                      </a:r>
                      <a:endParaRPr lang="en-US" sz="2000" b="1" i="0" u="none" strike="noStrike">
                        <a:solidFill>
                          <a:srgbClr val="000000"/>
                        </a:solidFill>
                        <a:effectLst/>
                        <a:latin typeface="Candara" panose="020E0502030303020204" pitchFamily="34" charset="0"/>
                      </a:endParaRPr>
                    </a:p>
                  </a:txBody>
                  <a:tcPr marL="9525" marR="9525" marT="9525" marB="0" anchor="b">
                    <a:solidFill>
                      <a:schemeClr val="bg2">
                        <a:lumMod val="90000"/>
                      </a:schemeClr>
                    </a:solidFill>
                  </a:tcPr>
                </a:tc>
                <a:tc>
                  <a:txBody>
                    <a:bodyPr/>
                    <a:lstStyle/>
                    <a:p>
                      <a:pPr algn="ctr" fontAlgn="b"/>
                      <a:r>
                        <a:rPr lang="en-US" sz="2000" u="none" strike="noStrike" dirty="0">
                          <a:effectLst/>
                          <a:latin typeface="Candara" panose="020E0502030303020204" pitchFamily="34" charset="0"/>
                        </a:rPr>
                        <a:t>35</a:t>
                      </a:r>
                      <a:endParaRPr lang="en-US" sz="2000" b="1" i="0" u="none" strike="noStrike" dirty="0">
                        <a:solidFill>
                          <a:srgbClr val="000000"/>
                        </a:solidFill>
                        <a:effectLst/>
                        <a:latin typeface="Candara" panose="020E0502030303020204" pitchFamily="34" charset="0"/>
                      </a:endParaRPr>
                    </a:p>
                  </a:txBody>
                  <a:tcPr marL="9525" marR="9525" marT="9525" marB="0" anchor="b">
                    <a:solidFill>
                      <a:schemeClr val="bg2">
                        <a:lumMod val="90000"/>
                      </a:schemeClr>
                    </a:solidFill>
                  </a:tcPr>
                </a:tc>
                <a:tc>
                  <a:txBody>
                    <a:bodyPr/>
                    <a:lstStyle/>
                    <a:p>
                      <a:pPr algn="ctr" fontAlgn="b"/>
                      <a:r>
                        <a:rPr lang="en-US" sz="2000" u="none" strike="noStrike">
                          <a:effectLst/>
                          <a:latin typeface="Candara" panose="020E0502030303020204" pitchFamily="34" charset="0"/>
                        </a:rPr>
                        <a:t>40</a:t>
                      </a:r>
                      <a:endParaRPr lang="en-US" sz="2000" b="1" i="0" u="none" strike="noStrike">
                        <a:solidFill>
                          <a:srgbClr val="000000"/>
                        </a:solidFill>
                        <a:effectLst/>
                        <a:latin typeface="Candara" panose="020E0502030303020204" pitchFamily="34" charset="0"/>
                      </a:endParaRPr>
                    </a:p>
                  </a:txBody>
                  <a:tcPr marL="9525" marR="9525" marT="9525" marB="0" anchor="b">
                    <a:solidFill>
                      <a:schemeClr val="bg2">
                        <a:lumMod val="90000"/>
                      </a:schemeClr>
                    </a:solidFill>
                  </a:tcPr>
                </a:tc>
                <a:tc>
                  <a:txBody>
                    <a:bodyPr/>
                    <a:lstStyle/>
                    <a:p>
                      <a:pPr algn="ctr" fontAlgn="b"/>
                      <a:r>
                        <a:rPr lang="en-US" sz="2000" u="none" strike="noStrike" dirty="0">
                          <a:effectLst/>
                          <a:latin typeface="Candara" panose="020E0502030303020204" pitchFamily="34" charset="0"/>
                        </a:rPr>
                        <a:t>45</a:t>
                      </a:r>
                      <a:endParaRPr lang="en-US" sz="2000" b="1" i="0" u="none" strike="noStrike" dirty="0">
                        <a:solidFill>
                          <a:srgbClr val="000000"/>
                        </a:solidFill>
                        <a:effectLst/>
                        <a:latin typeface="Candara" panose="020E0502030303020204" pitchFamily="34" charset="0"/>
                      </a:endParaRPr>
                    </a:p>
                  </a:txBody>
                  <a:tcPr marL="9525" marR="9525" marT="9525" marB="0" anchor="b">
                    <a:solidFill>
                      <a:schemeClr val="bg2">
                        <a:lumMod val="90000"/>
                      </a:schemeClr>
                    </a:solidFill>
                  </a:tcPr>
                </a:tc>
                <a:tc>
                  <a:txBody>
                    <a:bodyPr/>
                    <a:lstStyle/>
                    <a:p>
                      <a:pPr algn="ctr" fontAlgn="b"/>
                      <a:r>
                        <a:rPr lang="en-US" sz="2000" u="none" strike="noStrike" dirty="0">
                          <a:effectLst/>
                          <a:latin typeface="Candara" panose="020E0502030303020204" pitchFamily="34" charset="0"/>
                        </a:rPr>
                        <a:t>60</a:t>
                      </a:r>
                      <a:endParaRPr lang="en-US" sz="2000" b="1" i="0" u="none" strike="noStrike" dirty="0">
                        <a:solidFill>
                          <a:srgbClr val="000000"/>
                        </a:solidFill>
                        <a:effectLst/>
                        <a:latin typeface="Candara" panose="020E0502030303020204" pitchFamily="34" charset="0"/>
                      </a:endParaRPr>
                    </a:p>
                  </a:txBody>
                  <a:tcPr marL="9525" marR="9525" marT="9525" marB="0" anchor="b">
                    <a:solidFill>
                      <a:schemeClr val="bg2">
                        <a:lumMod val="90000"/>
                      </a:schemeClr>
                    </a:solidFill>
                  </a:tcPr>
                </a:tc>
                <a:tc>
                  <a:txBody>
                    <a:bodyPr/>
                    <a:lstStyle/>
                    <a:p>
                      <a:pPr algn="ctr" fontAlgn="b"/>
                      <a:r>
                        <a:rPr lang="en-US" sz="2000" u="none" strike="noStrike" dirty="0">
                          <a:effectLst/>
                          <a:latin typeface="Candara" panose="020E0502030303020204" pitchFamily="34" charset="0"/>
                        </a:rPr>
                        <a:t>70</a:t>
                      </a:r>
                      <a:endParaRPr lang="en-US" sz="2000" b="1" i="0" u="none" strike="noStrike" dirty="0">
                        <a:solidFill>
                          <a:srgbClr val="000000"/>
                        </a:solidFill>
                        <a:effectLst/>
                        <a:latin typeface="Candara" panose="020E0502030303020204" pitchFamily="34" charset="0"/>
                      </a:endParaRPr>
                    </a:p>
                  </a:txBody>
                  <a:tcPr marL="9525" marR="9525" marT="9525" marB="0" anchor="b">
                    <a:solidFill>
                      <a:schemeClr val="bg2">
                        <a:lumMod val="90000"/>
                      </a:schemeClr>
                    </a:solidFill>
                  </a:tcPr>
                </a:tc>
                <a:extLst>
                  <a:ext uri="{0D108BD9-81ED-4DB2-BD59-A6C34878D82A}">
                    <a16:rowId xmlns:a16="http://schemas.microsoft.com/office/drawing/2014/main" val="34853722"/>
                  </a:ext>
                </a:extLst>
              </a:tr>
              <a:tr h="342781">
                <a:tc>
                  <a:txBody>
                    <a:bodyPr/>
                    <a:lstStyle/>
                    <a:p>
                      <a:pPr algn="ctr" fontAlgn="b"/>
                      <a:r>
                        <a:rPr lang="en-US" sz="2000" u="none" strike="noStrike" dirty="0">
                          <a:effectLst/>
                          <a:latin typeface="Candara" panose="020E0502030303020204" pitchFamily="34" charset="0"/>
                        </a:rPr>
                        <a:t>Revenues</a:t>
                      </a:r>
                      <a:endParaRPr lang="en-US" sz="2000" b="0" i="0" u="none" strike="noStrike" dirty="0">
                        <a:solidFill>
                          <a:srgbClr val="000000"/>
                        </a:solidFill>
                        <a:effectLst/>
                        <a:latin typeface="Candara" panose="020E0502030303020204" pitchFamily="34" charset="0"/>
                      </a:endParaRPr>
                    </a:p>
                  </a:txBody>
                  <a:tcPr marL="9525" marR="9525" marT="9525" marB="0" anchor="b">
                    <a:solidFill>
                      <a:schemeClr val="bg1"/>
                    </a:solidFill>
                  </a:tcPr>
                </a:tc>
                <a:tc>
                  <a:txBody>
                    <a:bodyPr/>
                    <a:lstStyle/>
                    <a:p>
                      <a:pPr algn="ctr" fontAlgn="b"/>
                      <a:r>
                        <a:rPr lang="en-US" sz="2000" u="none" strike="noStrike">
                          <a:effectLst/>
                          <a:latin typeface="Candara" panose="020E0502030303020204" pitchFamily="34" charset="0"/>
                        </a:rPr>
                        <a:t> </a:t>
                      </a:r>
                      <a:endParaRPr lang="en-US" sz="2000" b="0" i="0" u="none" strike="noStrike">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u="none" strike="noStrike" dirty="0">
                          <a:effectLst/>
                          <a:latin typeface="Candara" panose="020E0502030303020204" pitchFamily="34" charset="0"/>
                        </a:rPr>
                        <a:t> </a:t>
                      </a:r>
                      <a:endParaRPr lang="en-US" sz="2000" b="0" i="0" u="none" strike="noStrike" dirty="0">
                        <a:solidFill>
                          <a:srgbClr val="000000"/>
                        </a:solidFill>
                        <a:effectLst/>
                        <a:latin typeface="Candara" panose="020E0502030303020204" pitchFamily="34" charset="0"/>
                      </a:endParaRPr>
                    </a:p>
                  </a:txBody>
                  <a:tcPr marL="9525" marR="9525" marT="9525" marB="0" anchor="b">
                    <a:solidFill>
                      <a:schemeClr val="bg1"/>
                    </a:solidFill>
                  </a:tcPr>
                </a:tc>
                <a:tc>
                  <a:txBody>
                    <a:bodyPr/>
                    <a:lstStyle/>
                    <a:p>
                      <a:pPr algn="ctr" fontAlgn="b"/>
                      <a:r>
                        <a:rPr lang="en-US" sz="2000" u="none" strike="noStrike">
                          <a:effectLst/>
                          <a:latin typeface="Candara" panose="020E0502030303020204" pitchFamily="34" charset="0"/>
                        </a:rPr>
                        <a:t> </a:t>
                      </a:r>
                      <a:endParaRPr lang="en-US" sz="2000" b="0" i="0" u="none" strike="noStrike">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u="none" strike="noStrike" dirty="0">
                          <a:effectLst/>
                          <a:latin typeface="Candara" panose="020E0502030303020204" pitchFamily="34" charset="0"/>
                        </a:rPr>
                        <a:t> </a:t>
                      </a:r>
                      <a:endParaRPr lang="en-US" sz="2000" b="0" i="0" u="none" strike="noStrike" dirty="0">
                        <a:solidFill>
                          <a:srgbClr val="000000"/>
                        </a:solidFill>
                        <a:effectLst/>
                        <a:latin typeface="Candara" panose="020E0502030303020204" pitchFamily="34" charset="0"/>
                      </a:endParaRPr>
                    </a:p>
                  </a:txBody>
                  <a:tcPr marL="9525" marR="9525" marT="9525" marB="0" anchor="b">
                    <a:solidFill>
                      <a:schemeClr val="bg1"/>
                    </a:solidFill>
                  </a:tcPr>
                </a:tc>
                <a:tc>
                  <a:txBody>
                    <a:bodyPr/>
                    <a:lstStyle/>
                    <a:p>
                      <a:pPr algn="ctr" fontAlgn="b"/>
                      <a:r>
                        <a:rPr lang="en-US" sz="2000" u="none" strike="noStrike" dirty="0">
                          <a:effectLst/>
                          <a:latin typeface="Candara" panose="020E0502030303020204" pitchFamily="34" charset="0"/>
                        </a:rPr>
                        <a:t> </a:t>
                      </a:r>
                      <a:endParaRPr lang="en-US" sz="2000" b="0"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u="none" strike="noStrike" dirty="0">
                          <a:effectLst/>
                          <a:latin typeface="Candara" panose="020E0502030303020204" pitchFamily="34" charset="0"/>
                        </a:rPr>
                        <a:t> </a:t>
                      </a:r>
                      <a:endParaRPr lang="en-US" sz="2000" b="0" i="0" u="none" strike="noStrike" dirty="0">
                        <a:solidFill>
                          <a:srgbClr val="000000"/>
                        </a:solidFill>
                        <a:effectLst/>
                        <a:latin typeface="Candara" panose="020E0502030303020204" pitchFamily="34" charset="0"/>
                      </a:endParaRPr>
                    </a:p>
                  </a:txBody>
                  <a:tcPr marL="9525" marR="9525" marT="9525" marB="0" anchor="b">
                    <a:solidFill>
                      <a:schemeClr val="bg1"/>
                    </a:solidFill>
                  </a:tcPr>
                </a:tc>
                <a:extLst>
                  <a:ext uri="{0D108BD9-81ED-4DB2-BD59-A6C34878D82A}">
                    <a16:rowId xmlns:a16="http://schemas.microsoft.com/office/drawing/2014/main" val="865749748"/>
                  </a:ext>
                </a:extLst>
              </a:tr>
              <a:tr h="342781">
                <a:tc>
                  <a:txBody>
                    <a:bodyPr/>
                    <a:lstStyle/>
                    <a:p>
                      <a:pPr lvl="1" algn="ctr" fontAlgn="b"/>
                      <a:r>
                        <a:rPr lang="en-US" sz="2000" u="none" strike="noStrike" dirty="0">
                          <a:effectLst/>
                          <a:latin typeface="Candara" panose="020E0502030303020204" pitchFamily="34" charset="0"/>
                        </a:rPr>
                        <a:t>Fee ($130 pp)</a:t>
                      </a:r>
                      <a:endParaRPr lang="en-US" sz="2000" b="0" i="0" u="none" strike="noStrike" dirty="0">
                        <a:solidFill>
                          <a:srgbClr val="000000"/>
                        </a:solidFill>
                        <a:effectLst/>
                        <a:latin typeface="Candara" panose="020E0502030303020204" pitchFamily="34" charset="0"/>
                      </a:endParaRPr>
                    </a:p>
                  </a:txBody>
                  <a:tcPr marL="85725" marR="9525" marT="9525" marB="0" anchor="b">
                    <a:solidFill>
                      <a:schemeClr val="bg1"/>
                    </a:solidFill>
                  </a:tcPr>
                </a:tc>
                <a:tc>
                  <a:txBody>
                    <a:bodyPr/>
                    <a:lstStyle/>
                    <a:p>
                      <a:pPr algn="ctr" fontAlgn="b"/>
                      <a:r>
                        <a:rPr lang="en-US" sz="2000" u="none" strike="noStrike" dirty="0">
                          <a:effectLst/>
                          <a:latin typeface="Candara" panose="020E0502030303020204" pitchFamily="34" charset="0"/>
                        </a:rPr>
                        <a:t> $       3,900 </a:t>
                      </a:r>
                      <a:endParaRPr lang="en-US" sz="2000" b="0"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u="none" strike="noStrike" dirty="0">
                          <a:effectLst/>
                          <a:latin typeface="Candara" panose="020E0502030303020204" pitchFamily="34" charset="0"/>
                        </a:rPr>
                        <a:t> $       4,550 </a:t>
                      </a:r>
                      <a:endParaRPr lang="en-US" sz="2000" b="0" i="0" u="none" strike="noStrike" dirty="0">
                        <a:solidFill>
                          <a:srgbClr val="000000"/>
                        </a:solidFill>
                        <a:effectLst/>
                        <a:latin typeface="Candara" panose="020E0502030303020204" pitchFamily="34" charset="0"/>
                      </a:endParaRPr>
                    </a:p>
                  </a:txBody>
                  <a:tcPr marL="9525" marR="9525" marT="9525" marB="0" anchor="b">
                    <a:solidFill>
                      <a:schemeClr val="bg1"/>
                    </a:solidFill>
                  </a:tcPr>
                </a:tc>
                <a:tc>
                  <a:txBody>
                    <a:bodyPr/>
                    <a:lstStyle/>
                    <a:p>
                      <a:pPr algn="ctr" fontAlgn="b"/>
                      <a:r>
                        <a:rPr lang="en-US" sz="2000" u="none" strike="noStrike">
                          <a:effectLst/>
                          <a:latin typeface="Candara" panose="020E0502030303020204" pitchFamily="34" charset="0"/>
                        </a:rPr>
                        <a:t> $       5,200 </a:t>
                      </a:r>
                      <a:endParaRPr lang="en-US" sz="2000" b="0" i="0" u="none" strike="noStrike">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u="none" strike="noStrike" dirty="0">
                          <a:effectLst/>
                          <a:latin typeface="Candara" panose="020E0502030303020204" pitchFamily="34" charset="0"/>
                        </a:rPr>
                        <a:t> $       5,850 </a:t>
                      </a:r>
                      <a:endParaRPr lang="en-US" sz="2000" b="0" i="0" u="none" strike="noStrike" dirty="0">
                        <a:solidFill>
                          <a:srgbClr val="000000"/>
                        </a:solidFill>
                        <a:effectLst/>
                        <a:latin typeface="Candara" panose="020E0502030303020204" pitchFamily="34" charset="0"/>
                      </a:endParaRPr>
                    </a:p>
                  </a:txBody>
                  <a:tcPr marL="9525" marR="9525" marT="9525" marB="0" anchor="b">
                    <a:solidFill>
                      <a:schemeClr val="bg1"/>
                    </a:solidFill>
                  </a:tcPr>
                </a:tc>
                <a:tc>
                  <a:txBody>
                    <a:bodyPr/>
                    <a:lstStyle/>
                    <a:p>
                      <a:pPr algn="ctr" fontAlgn="b"/>
                      <a:r>
                        <a:rPr lang="en-US" sz="2000" u="none" strike="noStrike" dirty="0">
                          <a:effectLst/>
                          <a:latin typeface="Candara" panose="020E0502030303020204" pitchFamily="34" charset="0"/>
                        </a:rPr>
                        <a:t> $       7,800 </a:t>
                      </a:r>
                      <a:endParaRPr lang="en-US" sz="2000" b="0"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u="none" strike="noStrike" dirty="0">
                          <a:effectLst/>
                          <a:latin typeface="Candara" panose="020E0502030303020204" pitchFamily="34" charset="0"/>
                        </a:rPr>
                        <a:t> $       9,100 </a:t>
                      </a:r>
                      <a:endParaRPr lang="en-US" sz="2000" b="0" i="0" u="none" strike="noStrike" dirty="0">
                        <a:solidFill>
                          <a:srgbClr val="000000"/>
                        </a:solidFill>
                        <a:effectLst/>
                        <a:latin typeface="Candara" panose="020E0502030303020204" pitchFamily="34" charset="0"/>
                      </a:endParaRPr>
                    </a:p>
                  </a:txBody>
                  <a:tcPr marL="9525" marR="9525" marT="9525" marB="0" anchor="b">
                    <a:solidFill>
                      <a:schemeClr val="bg1"/>
                    </a:solidFill>
                  </a:tcPr>
                </a:tc>
                <a:extLst>
                  <a:ext uri="{0D108BD9-81ED-4DB2-BD59-A6C34878D82A}">
                    <a16:rowId xmlns:a16="http://schemas.microsoft.com/office/drawing/2014/main" val="329563462"/>
                  </a:ext>
                </a:extLst>
              </a:tr>
              <a:tr h="342781">
                <a:tc>
                  <a:txBody>
                    <a:bodyPr/>
                    <a:lstStyle/>
                    <a:p>
                      <a:pPr lvl="1" algn="ctr" fontAlgn="b"/>
                      <a:r>
                        <a:rPr lang="en-US" sz="2000" u="none" strike="noStrike" dirty="0">
                          <a:effectLst/>
                          <a:latin typeface="Candara" panose="020E0502030303020204" pitchFamily="34" charset="0"/>
                        </a:rPr>
                        <a:t>Grants</a:t>
                      </a:r>
                      <a:endParaRPr lang="en-US" sz="2000" b="0" i="0" u="none" strike="noStrike" dirty="0">
                        <a:solidFill>
                          <a:srgbClr val="000000"/>
                        </a:solidFill>
                        <a:effectLst/>
                        <a:latin typeface="Candara" panose="020E0502030303020204" pitchFamily="34" charset="0"/>
                      </a:endParaRPr>
                    </a:p>
                  </a:txBody>
                  <a:tcPr marL="85725" marR="9525" marT="9525" marB="0" anchor="b">
                    <a:solidFill>
                      <a:schemeClr val="bg1"/>
                    </a:solidFill>
                  </a:tcPr>
                </a:tc>
                <a:tc>
                  <a:txBody>
                    <a:bodyPr/>
                    <a:lstStyle/>
                    <a:p>
                      <a:pPr algn="ctr" fontAlgn="b"/>
                      <a:r>
                        <a:rPr lang="en-US" sz="2000" u="none" strike="noStrike" dirty="0">
                          <a:effectLst/>
                          <a:latin typeface="Candara" panose="020E0502030303020204" pitchFamily="34" charset="0"/>
                        </a:rPr>
                        <a:t> $          500 </a:t>
                      </a:r>
                      <a:endParaRPr lang="en-US" sz="2000" b="0"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u="none" strike="noStrike" dirty="0">
                          <a:effectLst/>
                          <a:latin typeface="Candara" panose="020E0502030303020204" pitchFamily="34" charset="0"/>
                        </a:rPr>
                        <a:t> $          500 </a:t>
                      </a:r>
                      <a:endParaRPr lang="en-US" sz="2000" b="0" i="0" u="none" strike="noStrike" dirty="0">
                        <a:solidFill>
                          <a:srgbClr val="000000"/>
                        </a:solidFill>
                        <a:effectLst/>
                        <a:latin typeface="Candara" panose="020E0502030303020204" pitchFamily="34" charset="0"/>
                      </a:endParaRPr>
                    </a:p>
                  </a:txBody>
                  <a:tcPr marL="9525" marR="9525" marT="9525" marB="0" anchor="b">
                    <a:solidFill>
                      <a:schemeClr val="bg1"/>
                    </a:solidFill>
                  </a:tcPr>
                </a:tc>
                <a:tc>
                  <a:txBody>
                    <a:bodyPr/>
                    <a:lstStyle/>
                    <a:p>
                      <a:pPr algn="ctr" fontAlgn="b"/>
                      <a:r>
                        <a:rPr lang="en-US" sz="2000" u="none" strike="noStrike" dirty="0">
                          <a:effectLst/>
                          <a:latin typeface="Candara" panose="020E0502030303020204" pitchFamily="34" charset="0"/>
                        </a:rPr>
                        <a:t> $          500 </a:t>
                      </a:r>
                      <a:endParaRPr lang="en-US" sz="2000" b="0"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u="none" strike="noStrike" dirty="0">
                          <a:effectLst/>
                          <a:latin typeface="Candara" panose="020E0502030303020204" pitchFamily="34" charset="0"/>
                        </a:rPr>
                        <a:t> $          500 </a:t>
                      </a:r>
                      <a:endParaRPr lang="en-US" sz="2000" b="0" i="0" u="none" strike="noStrike" dirty="0">
                        <a:solidFill>
                          <a:srgbClr val="000000"/>
                        </a:solidFill>
                        <a:effectLst/>
                        <a:latin typeface="Candara" panose="020E0502030303020204" pitchFamily="34" charset="0"/>
                      </a:endParaRPr>
                    </a:p>
                  </a:txBody>
                  <a:tcPr marL="9525" marR="9525" marT="9525" marB="0" anchor="b">
                    <a:solidFill>
                      <a:schemeClr val="bg1"/>
                    </a:solidFill>
                  </a:tcPr>
                </a:tc>
                <a:tc>
                  <a:txBody>
                    <a:bodyPr/>
                    <a:lstStyle/>
                    <a:p>
                      <a:pPr algn="ctr" fontAlgn="b"/>
                      <a:r>
                        <a:rPr lang="en-US" sz="2000" u="none" strike="noStrike" dirty="0">
                          <a:effectLst/>
                          <a:latin typeface="Candara" panose="020E0502030303020204" pitchFamily="34" charset="0"/>
                        </a:rPr>
                        <a:t> $          500 </a:t>
                      </a:r>
                      <a:endParaRPr lang="en-US" sz="2000" b="0"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u="none" strike="noStrike" dirty="0">
                          <a:effectLst/>
                          <a:latin typeface="Candara" panose="020E0502030303020204" pitchFamily="34" charset="0"/>
                        </a:rPr>
                        <a:t> $          500 </a:t>
                      </a:r>
                      <a:endParaRPr lang="en-US" sz="2000" b="0" i="0" u="none" strike="noStrike" dirty="0">
                        <a:solidFill>
                          <a:srgbClr val="000000"/>
                        </a:solidFill>
                        <a:effectLst/>
                        <a:latin typeface="Candara" panose="020E0502030303020204" pitchFamily="34" charset="0"/>
                      </a:endParaRPr>
                    </a:p>
                  </a:txBody>
                  <a:tcPr marL="9525" marR="9525" marT="9525" marB="0" anchor="b">
                    <a:solidFill>
                      <a:schemeClr val="bg1"/>
                    </a:solidFill>
                  </a:tcPr>
                </a:tc>
                <a:extLst>
                  <a:ext uri="{0D108BD9-81ED-4DB2-BD59-A6C34878D82A}">
                    <a16:rowId xmlns:a16="http://schemas.microsoft.com/office/drawing/2014/main" val="759969394"/>
                  </a:ext>
                </a:extLst>
              </a:tr>
              <a:tr h="407053">
                <a:tc>
                  <a:txBody>
                    <a:bodyPr/>
                    <a:lstStyle/>
                    <a:p>
                      <a:pPr algn="ctr" fontAlgn="b"/>
                      <a:r>
                        <a:rPr lang="en-US" sz="2000" i="1" u="sng" strike="noStrike" dirty="0">
                          <a:effectLst/>
                          <a:latin typeface="Candara" panose="020E0502030303020204" pitchFamily="34" charset="0"/>
                        </a:rPr>
                        <a:t>Total Revenues</a:t>
                      </a:r>
                      <a:endParaRPr lang="en-US" sz="2000" b="0" i="1" u="sng" strike="noStrike" dirty="0">
                        <a:solidFill>
                          <a:srgbClr val="000000"/>
                        </a:solidFill>
                        <a:effectLst/>
                        <a:latin typeface="Candara" panose="020E0502030303020204" pitchFamily="34" charset="0"/>
                      </a:endParaRPr>
                    </a:p>
                  </a:txBody>
                  <a:tcPr marL="9525" marR="9525" marT="9525" marB="0" anchor="b">
                    <a:solidFill>
                      <a:schemeClr val="bg1"/>
                    </a:solidFill>
                  </a:tcPr>
                </a:tc>
                <a:tc>
                  <a:txBody>
                    <a:bodyPr/>
                    <a:lstStyle/>
                    <a:p>
                      <a:pPr algn="ctr" fontAlgn="b"/>
                      <a:r>
                        <a:rPr lang="en-US" sz="2000" i="1" u="sng" strike="noStrike" dirty="0">
                          <a:effectLst/>
                          <a:latin typeface="Candara" panose="020E0502030303020204" pitchFamily="34" charset="0"/>
                        </a:rPr>
                        <a:t> $       4,400 </a:t>
                      </a:r>
                      <a:endParaRPr lang="en-US" sz="2000" b="0" i="1" u="sng"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i="1" u="sng" strike="noStrike" dirty="0">
                          <a:effectLst/>
                          <a:latin typeface="Candara" panose="020E0502030303020204" pitchFamily="34" charset="0"/>
                        </a:rPr>
                        <a:t> $       5,050 </a:t>
                      </a:r>
                      <a:endParaRPr lang="en-US" sz="2000" b="0" i="1" u="sng" strike="noStrike" dirty="0">
                        <a:solidFill>
                          <a:srgbClr val="000000"/>
                        </a:solidFill>
                        <a:effectLst/>
                        <a:latin typeface="Candara" panose="020E0502030303020204" pitchFamily="34" charset="0"/>
                      </a:endParaRPr>
                    </a:p>
                  </a:txBody>
                  <a:tcPr marL="9525" marR="9525" marT="9525" marB="0" anchor="b">
                    <a:solidFill>
                      <a:schemeClr val="bg1"/>
                    </a:solidFill>
                  </a:tcPr>
                </a:tc>
                <a:tc>
                  <a:txBody>
                    <a:bodyPr/>
                    <a:lstStyle/>
                    <a:p>
                      <a:pPr algn="ctr" fontAlgn="b"/>
                      <a:r>
                        <a:rPr lang="en-US" sz="2000" i="1" u="sng" strike="noStrike" dirty="0">
                          <a:effectLst/>
                          <a:latin typeface="Candara" panose="020E0502030303020204" pitchFamily="34" charset="0"/>
                        </a:rPr>
                        <a:t> $       5,700 </a:t>
                      </a:r>
                      <a:endParaRPr lang="en-US" sz="2000" b="0" i="1" u="sng"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i="1" u="sng" strike="noStrike" dirty="0">
                          <a:effectLst/>
                          <a:latin typeface="Candara" panose="020E0502030303020204" pitchFamily="34" charset="0"/>
                        </a:rPr>
                        <a:t> $       6,350 </a:t>
                      </a:r>
                      <a:endParaRPr lang="en-US" sz="2000" b="0" i="1" u="sng" strike="noStrike" dirty="0">
                        <a:solidFill>
                          <a:srgbClr val="000000"/>
                        </a:solidFill>
                        <a:effectLst/>
                        <a:latin typeface="Candara" panose="020E0502030303020204" pitchFamily="34" charset="0"/>
                      </a:endParaRPr>
                    </a:p>
                  </a:txBody>
                  <a:tcPr marL="9525" marR="9525" marT="9525" marB="0" anchor="b">
                    <a:solidFill>
                      <a:schemeClr val="bg1"/>
                    </a:solidFill>
                  </a:tcPr>
                </a:tc>
                <a:tc>
                  <a:txBody>
                    <a:bodyPr/>
                    <a:lstStyle/>
                    <a:p>
                      <a:pPr algn="ctr" fontAlgn="b"/>
                      <a:r>
                        <a:rPr lang="en-US" sz="2000" i="1" u="sng" strike="noStrike" dirty="0">
                          <a:effectLst/>
                          <a:latin typeface="Candara" panose="020E0502030303020204" pitchFamily="34" charset="0"/>
                        </a:rPr>
                        <a:t> $       8,300 </a:t>
                      </a:r>
                      <a:endParaRPr lang="en-US" sz="2000" b="0" i="1" u="sng"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i="1" u="sng" strike="noStrike" dirty="0">
                          <a:effectLst/>
                          <a:latin typeface="Candara" panose="020E0502030303020204" pitchFamily="34" charset="0"/>
                        </a:rPr>
                        <a:t> $       9,600 </a:t>
                      </a:r>
                      <a:endParaRPr lang="en-US" sz="2000" b="0" i="1" u="sng" strike="noStrike" dirty="0">
                        <a:solidFill>
                          <a:srgbClr val="000000"/>
                        </a:solidFill>
                        <a:effectLst/>
                        <a:latin typeface="Candara" panose="020E0502030303020204" pitchFamily="34" charset="0"/>
                      </a:endParaRPr>
                    </a:p>
                  </a:txBody>
                  <a:tcPr marL="9525" marR="9525" marT="9525" marB="0" anchor="b">
                    <a:solidFill>
                      <a:schemeClr val="bg1"/>
                    </a:solidFill>
                  </a:tcPr>
                </a:tc>
                <a:extLst>
                  <a:ext uri="{0D108BD9-81ED-4DB2-BD59-A6C34878D82A}">
                    <a16:rowId xmlns:a16="http://schemas.microsoft.com/office/drawing/2014/main" val="2036227647"/>
                  </a:ext>
                </a:extLst>
              </a:tr>
              <a:tr h="342781">
                <a:tc>
                  <a:txBody>
                    <a:bodyPr/>
                    <a:lstStyle/>
                    <a:p>
                      <a:pPr algn="ctr" fontAlgn="b"/>
                      <a:r>
                        <a:rPr lang="en-US" sz="2000" u="none" strike="noStrike" dirty="0">
                          <a:effectLst/>
                          <a:latin typeface="Candara" panose="020E0502030303020204" pitchFamily="34" charset="0"/>
                        </a:rPr>
                        <a:t> </a:t>
                      </a:r>
                      <a:endParaRPr lang="en-US" sz="2000" b="0" i="0" u="none" strike="noStrike" dirty="0">
                        <a:solidFill>
                          <a:srgbClr val="000000"/>
                        </a:solidFill>
                        <a:effectLst/>
                        <a:latin typeface="Candara" panose="020E0502030303020204" pitchFamily="34" charset="0"/>
                      </a:endParaRPr>
                    </a:p>
                  </a:txBody>
                  <a:tcPr marL="9525" marR="9525" marT="9525" marB="0" anchor="b">
                    <a:solidFill>
                      <a:schemeClr val="bg1"/>
                    </a:solidFill>
                  </a:tcPr>
                </a:tc>
                <a:tc>
                  <a:txBody>
                    <a:bodyPr/>
                    <a:lstStyle/>
                    <a:p>
                      <a:pPr algn="ctr" fontAlgn="b"/>
                      <a:r>
                        <a:rPr lang="en-US" sz="2000" u="none" strike="noStrike">
                          <a:effectLst/>
                          <a:latin typeface="Candara" panose="020E0502030303020204" pitchFamily="34" charset="0"/>
                        </a:rPr>
                        <a:t> </a:t>
                      </a:r>
                      <a:endParaRPr lang="en-US" sz="2000" b="0" i="0" u="none" strike="noStrike">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u="none" strike="noStrike" dirty="0">
                          <a:effectLst/>
                          <a:latin typeface="Candara" panose="020E0502030303020204" pitchFamily="34" charset="0"/>
                        </a:rPr>
                        <a:t> </a:t>
                      </a:r>
                      <a:endParaRPr lang="en-US" sz="2000" b="0" i="0" u="none" strike="noStrike" dirty="0">
                        <a:solidFill>
                          <a:srgbClr val="000000"/>
                        </a:solidFill>
                        <a:effectLst/>
                        <a:latin typeface="Candara" panose="020E0502030303020204" pitchFamily="34" charset="0"/>
                      </a:endParaRPr>
                    </a:p>
                  </a:txBody>
                  <a:tcPr marL="9525" marR="9525" marT="9525" marB="0" anchor="b">
                    <a:solidFill>
                      <a:schemeClr val="bg1"/>
                    </a:solidFill>
                  </a:tcPr>
                </a:tc>
                <a:tc>
                  <a:txBody>
                    <a:bodyPr/>
                    <a:lstStyle/>
                    <a:p>
                      <a:pPr algn="ctr" fontAlgn="b"/>
                      <a:r>
                        <a:rPr lang="en-US" sz="2000" u="none" strike="noStrike" dirty="0">
                          <a:effectLst/>
                          <a:latin typeface="Candara" panose="020E0502030303020204" pitchFamily="34" charset="0"/>
                        </a:rPr>
                        <a:t> </a:t>
                      </a:r>
                      <a:endParaRPr lang="en-US" sz="2000" b="0"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u="none" strike="noStrike" dirty="0">
                          <a:effectLst/>
                          <a:latin typeface="Candara" panose="020E0502030303020204" pitchFamily="34" charset="0"/>
                        </a:rPr>
                        <a:t> </a:t>
                      </a:r>
                      <a:endParaRPr lang="en-US" sz="2000" b="0" i="0" u="none" strike="noStrike" dirty="0">
                        <a:solidFill>
                          <a:srgbClr val="000000"/>
                        </a:solidFill>
                        <a:effectLst/>
                        <a:latin typeface="Candara" panose="020E0502030303020204" pitchFamily="34" charset="0"/>
                      </a:endParaRPr>
                    </a:p>
                  </a:txBody>
                  <a:tcPr marL="9525" marR="9525" marT="9525" marB="0" anchor="b">
                    <a:solidFill>
                      <a:schemeClr val="bg1"/>
                    </a:solidFill>
                  </a:tcPr>
                </a:tc>
                <a:tc>
                  <a:txBody>
                    <a:bodyPr/>
                    <a:lstStyle/>
                    <a:p>
                      <a:pPr algn="ctr" fontAlgn="b"/>
                      <a:r>
                        <a:rPr lang="en-US" sz="2000" u="none" strike="noStrike" dirty="0">
                          <a:effectLst/>
                          <a:latin typeface="Candara" panose="020E0502030303020204" pitchFamily="34" charset="0"/>
                        </a:rPr>
                        <a:t> </a:t>
                      </a:r>
                      <a:endParaRPr lang="en-US" sz="2000" b="0"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u="none" strike="noStrike" dirty="0">
                          <a:effectLst/>
                          <a:latin typeface="Candara" panose="020E0502030303020204" pitchFamily="34" charset="0"/>
                        </a:rPr>
                        <a:t> </a:t>
                      </a:r>
                      <a:endParaRPr lang="en-US" sz="2000" b="0" i="0" u="none" strike="noStrike" dirty="0">
                        <a:solidFill>
                          <a:srgbClr val="000000"/>
                        </a:solidFill>
                        <a:effectLst/>
                        <a:latin typeface="Candara" panose="020E0502030303020204" pitchFamily="34" charset="0"/>
                      </a:endParaRPr>
                    </a:p>
                  </a:txBody>
                  <a:tcPr marL="9525" marR="9525" marT="9525" marB="0" anchor="b">
                    <a:solidFill>
                      <a:schemeClr val="bg1"/>
                    </a:solidFill>
                  </a:tcPr>
                </a:tc>
                <a:extLst>
                  <a:ext uri="{0D108BD9-81ED-4DB2-BD59-A6C34878D82A}">
                    <a16:rowId xmlns:a16="http://schemas.microsoft.com/office/drawing/2014/main" val="3636080956"/>
                  </a:ext>
                </a:extLst>
              </a:tr>
              <a:tr h="342781">
                <a:tc>
                  <a:txBody>
                    <a:bodyPr/>
                    <a:lstStyle/>
                    <a:p>
                      <a:pPr algn="ctr" fontAlgn="b"/>
                      <a:r>
                        <a:rPr lang="en-US" sz="2000" u="none" strike="noStrike" dirty="0">
                          <a:effectLst/>
                          <a:latin typeface="Candara" panose="020E0502030303020204" pitchFamily="34" charset="0"/>
                        </a:rPr>
                        <a:t>Expenses</a:t>
                      </a:r>
                      <a:endParaRPr lang="en-US" sz="2000" b="0" i="0" u="none" strike="noStrike" dirty="0">
                        <a:solidFill>
                          <a:srgbClr val="000000"/>
                        </a:solidFill>
                        <a:effectLst/>
                        <a:latin typeface="Candara" panose="020E0502030303020204" pitchFamily="34" charset="0"/>
                      </a:endParaRPr>
                    </a:p>
                  </a:txBody>
                  <a:tcPr marL="9525" marR="9525" marT="9525" marB="0" anchor="b">
                    <a:solidFill>
                      <a:schemeClr val="bg1"/>
                    </a:solidFill>
                  </a:tcPr>
                </a:tc>
                <a:tc>
                  <a:txBody>
                    <a:bodyPr/>
                    <a:lstStyle/>
                    <a:p>
                      <a:pPr algn="ctr" fontAlgn="b"/>
                      <a:r>
                        <a:rPr lang="en-US" sz="2000" u="none" strike="noStrike">
                          <a:effectLst/>
                          <a:latin typeface="Candara" panose="020E0502030303020204" pitchFamily="34" charset="0"/>
                        </a:rPr>
                        <a:t> </a:t>
                      </a:r>
                      <a:endParaRPr lang="en-US" sz="2000" b="0" i="0" u="none" strike="noStrike">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u="none" strike="noStrike" dirty="0">
                          <a:effectLst/>
                          <a:latin typeface="Candara" panose="020E0502030303020204" pitchFamily="34" charset="0"/>
                        </a:rPr>
                        <a:t> </a:t>
                      </a:r>
                      <a:endParaRPr lang="en-US" sz="2000" b="0" i="0" u="none" strike="noStrike" dirty="0">
                        <a:solidFill>
                          <a:srgbClr val="000000"/>
                        </a:solidFill>
                        <a:effectLst/>
                        <a:latin typeface="Candara" panose="020E0502030303020204" pitchFamily="34" charset="0"/>
                      </a:endParaRPr>
                    </a:p>
                  </a:txBody>
                  <a:tcPr marL="9525" marR="9525" marT="9525" marB="0" anchor="b">
                    <a:solidFill>
                      <a:schemeClr val="bg1"/>
                    </a:solidFill>
                  </a:tcPr>
                </a:tc>
                <a:tc>
                  <a:txBody>
                    <a:bodyPr/>
                    <a:lstStyle/>
                    <a:p>
                      <a:pPr algn="ctr" fontAlgn="b"/>
                      <a:r>
                        <a:rPr lang="en-US" sz="2000" u="none" strike="noStrike">
                          <a:effectLst/>
                          <a:latin typeface="Candara" panose="020E0502030303020204" pitchFamily="34" charset="0"/>
                        </a:rPr>
                        <a:t> </a:t>
                      </a:r>
                      <a:endParaRPr lang="en-US" sz="2000" b="0" i="0" u="none" strike="noStrike">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u="none" strike="noStrike" dirty="0">
                          <a:effectLst/>
                          <a:latin typeface="Candara" panose="020E0502030303020204" pitchFamily="34" charset="0"/>
                        </a:rPr>
                        <a:t> </a:t>
                      </a:r>
                      <a:endParaRPr lang="en-US" sz="2000" b="0" i="0" u="none" strike="noStrike" dirty="0">
                        <a:solidFill>
                          <a:srgbClr val="000000"/>
                        </a:solidFill>
                        <a:effectLst/>
                        <a:latin typeface="Candara" panose="020E0502030303020204" pitchFamily="34" charset="0"/>
                      </a:endParaRPr>
                    </a:p>
                  </a:txBody>
                  <a:tcPr marL="9525" marR="9525" marT="9525" marB="0" anchor="b">
                    <a:solidFill>
                      <a:schemeClr val="bg1"/>
                    </a:solidFill>
                  </a:tcPr>
                </a:tc>
                <a:tc>
                  <a:txBody>
                    <a:bodyPr/>
                    <a:lstStyle/>
                    <a:p>
                      <a:pPr algn="ctr" fontAlgn="b"/>
                      <a:r>
                        <a:rPr lang="en-US" sz="2000" u="none" strike="noStrike" dirty="0">
                          <a:effectLst/>
                          <a:latin typeface="Candara" panose="020E0502030303020204" pitchFamily="34" charset="0"/>
                        </a:rPr>
                        <a:t> </a:t>
                      </a:r>
                      <a:endParaRPr lang="en-US" sz="2000" b="0"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u="none" strike="noStrike" dirty="0">
                          <a:effectLst/>
                          <a:latin typeface="Candara" panose="020E0502030303020204" pitchFamily="34" charset="0"/>
                        </a:rPr>
                        <a:t> </a:t>
                      </a:r>
                      <a:endParaRPr lang="en-US" sz="2000" b="0" i="0" u="none" strike="noStrike" dirty="0">
                        <a:solidFill>
                          <a:srgbClr val="000000"/>
                        </a:solidFill>
                        <a:effectLst/>
                        <a:latin typeface="Candara" panose="020E0502030303020204" pitchFamily="34" charset="0"/>
                      </a:endParaRPr>
                    </a:p>
                  </a:txBody>
                  <a:tcPr marL="9525" marR="9525" marT="9525" marB="0" anchor="b">
                    <a:solidFill>
                      <a:schemeClr val="bg1"/>
                    </a:solidFill>
                  </a:tcPr>
                </a:tc>
                <a:extLst>
                  <a:ext uri="{0D108BD9-81ED-4DB2-BD59-A6C34878D82A}">
                    <a16:rowId xmlns:a16="http://schemas.microsoft.com/office/drawing/2014/main" val="3934429626"/>
                  </a:ext>
                </a:extLst>
              </a:tr>
              <a:tr h="342781">
                <a:tc>
                  <a:txBody>
                    <a:bodyPr/>
                    <a:lstStyle/>
                    <a:p>
                      <a:pPr lvl="1" algn="ctr" fontAlgn="b"/>
                      <a:r>
                        <a:rPr lang="en-US" sz="2000" u="none" strike="noStrike" dirty="0">
                          <a:effectLst/>
                          <a:latin typeface="Candara" panose="020E0502030303020204" pitchFamily="34" charset="0"/>
                        </a:rPr>
                        <a:t>Camp fees</a:t>
                      </a:r>
                      <a:endParaRPr lang="en-US" sz="2000" b="0" i="0" u="none" strike="noStrike" dirty="0">
                        <a:solidFill>
                          <a:srgbClr val="000000"/>
                        </a:solidFill>
                        <a:effectLst/>
                        <a:latin typeface="Candara" panose="020E0502030303020204" pitchFamily="34" charset="0"/>
                      </a:endParaRPr>
                    </a:p>
                  </a:txBody>
                  <a:tcPr marL="85725" marR="9525" marT="9525" marB="0" anchor="b">
                    <a:solidFill>
                      <a:schemeClr val="bg1"/>
                    </a:solidFill>
                  </a:tcPr>
                </a:tc>
                <a:tc>
                  <a:txBody>
                    <a:bodyPr/>
                    <a:lstStyle/>
                    <a:p>
                      <a:pPr algn="ctr" fontAlgn="b"/>
                      <a:r>
                        <a:rPr lang="en-US" sz="2000" u="none" strike="noStrike">
                          <a:effectLst/>
                          <a:latin typeface="Candara" panose="020E0502030303020204" pitchFamily="34" charset="0"/>
                        </a:rPr>
                        <a:t> $          350 </a:t>
                      </a:r>
                      <a:endParaRPr lang="en-US" sz="2000" b="0" i="0" u="none" strike="noStrike">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u="none" strike="noStrike" dirty="0">
                          <a:effectLst/>
                          <a:latin typeface="Candara" panose="020E0502030303020204" pitchFamily="34" charset="0"/>
                        </a:rPr>
                        <a:t> $          350 </a:t>
                      </a:r>
                      <a:endParaRPr lang="en-US" sz="2000" b="0" i="0" u="none" strike="noStrike" dirty="0">
                        <a:solidFill>
                          <a:srgbClr val="000000"/>
                        </a:solidFill>
                        <a:effectLst/>
                        <a:latin typeface="Candara" panose="020E0502030303020204" pitchFamily="34" charset="0"/>
                      </a:endParaRPr>
                    </a:p>
                  </a:txBody>
                  <a:tcPr marL="9525" marR="9525" marT="9525" marB="0" anchor="b">
                    <a:solidFill>
                      <a:schemeClr val="bg1"/>
                    </a:solidFill>
                  </a:tcPr>
                </a:tc>
                <a:tc>
                  <a:txBody>
                    <a:bodyPr/>
                    <a:lstStyle/>
                    <a:p>
                      <a:pPr algn="ctr" fontAlgn="b"/>
                      <a:r>
                        <a:rPr lang="en-US" sz="2000" u="none" strike="noStrike">
                          <a:effectLst/>
                          <a:latin typeface="Candara" panose="020E0502030303020204" pitchFamily="34" charset="0"/>
                        </a:rPr>
                        <a:t> $          350 </a:t>
                      </a:r>
                      <a:endParaRPr lang="en-US" sz="2000" b="0" i="0" u="none" strike="noStrike">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u="none" strike="noStrike" dirty="0">
                          <a:effectLst/>
                          <a:latin typeface="Candara" panose="020E0502030303020204" pitchFamily="34" charset="0"/>
                        </a:rPr>
                        <a:t> $          350 </a:t>
                      </a:r>
                      <a:endParaRPr lang="en-US" sz="2000" b="0" i="0" u="none" strike="noStrike" dirty="0">
                        <a:solidFill>
                          <a:srgbClr val="000000"/>
                        </a:solidFill>
                        <a:effectLst/>
                        <a:latin typeface="Candara" panose="020E0502030303020204" pitchFamily="34" charset="0"/>
                      </a:endParaRPr>
                    </a:p>
                  </a:txBody>
                  <a:tcPr marL="9525" marR="9525" marT="9525" marB="0" anchor="b">
                    <a:solidFill>
                      <a:schemeClr val="bg1"/>
                    </a:solidFill>
                  </a:tcPr>
                </a:tc>
                <a:tc>
                  <a:txBody>
                    <a:bodyPr/>
                    <a:lstStyle/>
                    <a:p>
                      <a:pPr algn="ctr" fontAlgn="b"/>
                      <a:r>
                        <a:rPr lang="en-US" sz="2000" u="none" strike="noStrike" dirty="0">
                          <a:effectLst/>
                          <a:latin typeface="Candara" panose="020E0502030303020204" pitchFamily="34" charset="0"/>
                        </a:rPr>
                        <a:t> $          350 </a:t>
                      </a:r>
                      <a:endParaRPr lang="en-US" sz="2000" b="0"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u="none" strike="noStrike" dirty="0">
                          <a:effectLst/>
                          <a:latin typeface="Candara" panose="020E0502030303020204" pitchFamily="34" charset="0"/>
                        </a:rPr>
                        <a:t> $          350 </a:t>
                      </a:r>
                      <a:endParaRPr lang="en-US" sz="2000" b="0" i="0" u="none" strike="noStrike" dirty="0">
                        <a:solidFill>
                          <a:srgbClr val="000000"/>
                        </a:solidFill>
                        <a:effectLst/>
                        <a:latin typeface="Candara" panose="020E0502030303020204" pitchFamily="34" charset="0"/>
                      </a:endParaRPr>
                    </a:p>
                  </a:txBody>
                  <a:tcPr marL="9525" marR="9525" marT="9525" marB="0" anchor="b">
                    <a:solidFill>
                      <a:schemeClr val="bg1"/>
                    </a:solidFill>
                  </a:tcPr>
                </a:tc>
                <a:extLst>
                  <a:ext uri="{0D108BD9-81ED-4DB2-BD59-A6C34878D82A}">
                    <a16:rowId xmlns:a16="http://schemas.microsoft.com/office/drawing/2014/main" val="1487293224"/>
                  </a:ext>
                </a:extLst>
              </a:tr>
              <a:tr h="342781">
                <a:tc>
                  <a:txBody>
                    <a:bodyPr/>
                    <a:lstStyle/>
                    <a:p>
                      <a:pPr lvl="1" algn="ctr" fontAlgn="b"/>
                      <a:r>
                        <a:rPr lang="en-US" sz="2000" u="none" strike="noStrike" dirty="0">
                          <a:effectLst/>
                          <a:latin typeface="Candara" panose="020E0502030303020204" pitchFamily="34" charset="0"/>
                        </a:rPr>
                        <a:t>Bus (60 seats)</a:t>
                      </a:r>
                      <a:endParaRPr lang="en-US" sz="2000" b="0" i="0" u="none" strike="noStrike" dirty="0">
                        <a:solidFill>
                          <a:srgbClr val="000000"/>
                        </a:solidFill>
                        <a:effectLst/>
                        <a:latin typeface="Candara" panose="020E0502030303020204" pitchFamily="34" charset="0"/>
                      </a:endParaRPr>
                    </a:p>
                  </a:txBody>
                  <a:tcPr marL="85725" marR="9525" marT="9525" marB="0" anchor="b">
                    <a:solidFill>
                      <a:schemeClr val="bg1"/>
                    </a:solidFill>
                  </a:tcPr>
                </a:tc>
                <a:tc>
                  <a:txBody>
                    <a:bodyPr/>
                    <a:lstStyle/>
                    <a:p>
                      <a:pPr algn="ctr" fontAlgn="b"/>
                      <a:r>
                        <a:rPr lang="en-US" sz="2000" u="none" strike="noStrike">
                          <a:effectLst/>
                          <a:latin typeface="Candara" panose="020E0502030303020204" pitchFamily="34" charset="0"/>
                        </a:rPr>
                        <a:t> $       1,225 </a:t>
                      </a:r>
                      <a:endParaRPr lang="en-US" sz="2000" b="0" i="0" u="none" strike="noStrike">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u="none" strike="noStrike" dirty="0">
                          <a:effectLst/>
                          <a:latin typeface="Candara" panose="020E0502030303020204" pitchFamily="34" charset="0"/>
                        </a:rPr>
                        <a:t> $       1,225 </a:t>
                      </a:r>
                      <a:endParaRPr lang="en-US" sz="2000" b="0" i="0" u="none" strike="noStrike" dirty="0">
                        <a:solidFill>
                          <a:srgbClr val="000000"/>
                        </a:solidFill>
                        <a:effectLst/>
                        <a:latin typeface="Candara" panose="020E0502030303020204" pitchFamily="34" charset="0"/>
                      </a:endParaRPr>
                    </a:p>
                  </a:txBody>
                  <a:tcPr marL="9525" marR="9525" marT="9525" marB="0" anchor="b">
                    <a:solidFill>
                      <a:schemeClr val="bg1"/>
                    </a:solidFill>
                  </a:tcPr>
                </a:tc>
                <a:tc>
                  <a:txBody>
                    <a:bodyPr/>
                    <a:lstStyle/>
                    <a:p>
                      <a:pPr algn="ctr" fontAlgn="b"/>
                      <a:r>
                        <a:rPr lang="en-US" sz="2000" u="none" strike="noStrike" dirty="0">
                          <a:effectLst/>
                          <a:latin typeface="Candara" panose="020E0502030303020204" pitchFamily="34" charset="0"/>
                        </a:rPr>
                        <a:t> $       1,225 </a:t>
                      </a:r>
                      <a:endParaRPr lang="en-US" sz="2000" b="0"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u="none" strike="noStrike" dirty="0">
                          <a:effectLst/>
                          <a:latin typeface="Candara" panose="020E0502030303020204" pitchFamily="34" charset="0"/>
                        </a:rPr>
                        <a:t> $       1,225 </a:t>
                      </a:r>
                      <a:endParaRPr lang="en-US" sz="2000" b="0" i="0" u="none" strike="noStrike" dirty="0">
                        <a:solidFill>
                          <a:srgbClr val="000000"/>
                        </a:solidFill>
                        <a:effectLst/>
                        <a:latin typeface="Candara" panose="020E0502030303020204" pitchFamily="34" charset="0"/>
                      </a:endParaRPr>
                    </a:p>
                  </a:txBody>
                  <a:tcPr marL="9525" marR="9525" marT="9525" marB="0" anchor="b">
                    <a:solidFill>
                      <a:schemeClr val="bg1"/>
                    </a:solidFill>
                  </a:tcPr>
                </a:tc>
                <a:tc>
                  <a:txBody>
                    <a:bodyPr/>
                    <a:lstStyle/>
                    <a:p>
                      <a:pPr algn="ctr" fontAlgn="b"/>
                      <a:r>
                        <a:rPr lang="en-US" sz="2000" u="none" strike="noStrike" dirty="0">
                          <a:effectLst/>
                          <a:latin typeface="Candara" panose="020E0502030303020204" pitchFamily="34" charset="0"/>
                        </a:rPr>
                        <a:t> $       1,225 </a:t>
                      </a:r>
                      <a:endParaRPr lang="en-US" sz="2000" b="0"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u="none" strike="noStrike" dirty="0">
                          <a:effectLst/>
                          <a:latin typeface="Candara" panose="020E0502030303020204" pitchFamily="34" charset="0"/>
                        </a:rPr>
                        <a:t> $       2,450 </a:t>
                      </a:r>
                      <a:endParaRPr lang="en-US" sz="2000" b="0" i="0" u="none" strike="noStrike" dirty="0">
                        <a:solidFill>
                          <a:srgbClr val="000000"/>
                        </a:solidFill>
                        <a:effectLst/>
                        <a:latin typeface="Candara" panose="020E0502030303020204" pitchFamily="34" charset="0"/>
                      </a:endParaRPr>
                    </a:p>
                  </a:txBody>
                  <a:tcPr marL="9525" marR="9525" marT="9525" marB="0" anchor="b">
                    <a:solidFill>
                      <a:schemeClr val="bg1"/>
                    </a:solidFill>
                  </a:tcPr>
                </a:tc>
                <a:extLst>
                  <a:ext uri="{0D108BD9-81ED-4DB2-BD59-A6C34878D82A}">
                    <a16:rowId xmlns:a16="http://schemas.microsoft.com/office/drawing/2014/main" val="3598453109"/>
                  </a:ext>
                </a:extLst>
              </a:tr>
              <a:tr h="342781">
                <a:tc>
                  <a:txBody>
                    <a:bodyPr/>
                    <a:lstStyle/>
                    <a:p>
                      <a:pPr lvl="1" algn="ctr" fontAlgn="b"/>
                      <a:r>
                        <a:rPr lang="en-US" sz="2000" u="none" strike="noStrike" dirty="0">
                          <a:effectLst/>
                          <a:latin typeface="Candara" panose="020E0502030303020204" pitchFamily="34" charset="0"/>
                        </a:rPr>
                        <a:t>Equip ($40 pp)</a:t>
                      </a:r>
                      <a:endParaRPr lang="en-US" sz="2000" b="0" i="0" u="none" strike="noStrike" dirty="0">
                        <a:solidFill>
                          <a:srgbClr val="000000"/>
                        </a:solidFill>
                        <a:effectLst/>
                        <a:latin typeface="Candara" panose="020E0502030303020204" pitchFamily="34" charset="0"/>
                      </a:endParaRPr>
                    </a:p>
                  </a:txBody>
                  <a:tcPr marL="85725" marR="9525" marT="9525" marB="0" anchor="b">
                    <a:solidFill>
                      <a:schemeClr val="bg1"/>
                    </a:solidFill>
                  </a:tcPr>
                </a:tc>
                <a:tc>
                  <a:txBody>
                    <a:bodyPr/>
                    <a:lstStyle/>
                    <a:p>
                      <a:pPr algn="ctr" fontAlgn="b"/>
                      <a:r>
                        <a:rPr lang="en-US" sz="2000" u="none" strike="noStrike" dirty="0">
                          <a:effectLst/>
                          <a:latin typeface="Candara" panose="020E0502030303020204" pitchFamily="34" charset="0"/>
                        </a:rPr>
                        <a:t> $       1,200 </a:t>
                      </a:r>
                      <a:endParaRPr lang="en-US" sz="2000" b="0"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u="none" strike="noStrike">
                          <a:effectLst/>
                          <a:latin typeface="Candara" panose="020E0502030303020204" pitchFamily="34" charset="0"/>
                        </a:rPr>
                        <a:t> $       1,400 </a:t>
                      </a:r>
                      <a:endParaRPr lang="en-US" sz="2000" b="0" i="0" u="none" strike="noStrike">
                        <a:solidFill>
                          <a:srgbClr val="000000"/>
                        </a:solidFill>
                        <a:effectLst/>
                        <a:latin typeface="Candara" panose="020E0502030303020204" pitchFamily="34" charset="0"/>
                      </a:endParaRPr>
                    </a:p>
                  </a:txBody>
                  <a:tcPr marL="9525" marR="9525" marT="9525" marB="0" anchor="b">
                    <a:solidFill>
                      <a:schemeClr val="bg1"/>
                    </a:solidFill>
                  </a:tcPr>
                </a:tc>
                <a:tc>
                  <a:txBody>
                    <a:bodyPr/>
                    <a:lstStyle/>
                    <a:p>
                      <a:pPr algn="ctr" fontAlgn="b"/>
                      <a:r>
                        <a:rPr lang="en-US" sz="2000" u="none" strike="noStrike" dirty="0">
                          <a:effectLst/>
                          <a:latin typeface="Candara" panose="020E0502030303020204" pitchFamily="34" charset="0"/>
                        </a:rPr>
                        <a:t> $       1,600 </a:t>
                      </a:r>
                      <a:endParaRPr lang="en-US" sz="2000" b="0"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u="none" strike="noStrike" dirty="0">
                          <a:effectLst/>
                          <a:latin typeface="Candara" panose="020E0502030303020204" pitchFamily="34" charset="0"/>
                        </a:rPr>
                        <a:t> $       1,800 </a:t>
                      </a:r>
                      <a:endParaRPr lang="en-US" sz="2000" b="0" i="0" u="none" strike="noStrike" dirty="0">
                        <a:solidFill>
                          <a:srgbClr val="000000"/>
                        </a:solidFill>
                        <a:effectLst/>
                        <a:latin typeface="Candara" panose="020E0502030303020204" pitchFamily="34" charset="0"/>
                      </a:endParaRPr>
                    </a:p>
                  </a:txBody>
                  <a:tcPr marL="9525" marR="9525" marT="9525" marB="0" anchor="b">
                    <a:solidFill>
                      <a:schemeClr val="bg1"/>
                    </a:solidFill>
                  </a:tcPr>
                </a:tc>
                <a:tc>
                  <a:txBody>
                    <a:bodyPr/>
                    <a:lstStyle/>
                    <a:p>
                      <a:pPr algn="ctr" fontAlgn="b"/>
                      <a:r>
                        <a:rPr lang="en-US" sz="2000" u="none" strike="noStrike" dirty="0">
                          <a:effectLst/>
                          <a:latin typeface="Candara" panose="020E0502030303020204" pitchFamily="34" charset="0"/>
                        </a:rPr>
                        <a:t> $       2,400 </a:t>
                      </a:r>
                      <a:endParaRPr lang="en-US" sz="2000" b="0"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u="none" strike="noStrike" dirty="0">
                          <a:effectLst/>
                          <a:latin typeface="Candara" panose="020E0502030303020204" pitchFamily="34" charset="0"/>
                        </a:rPr>
                        <a:t> $       2,800 </a:t>
                      </a:r>
                      <a:endParaRPr lang="en-US" sz="2000" b="0" i="0" u="none" strike="noStrike" dirty="0">
                        <a:solidFill>
                          <a:srgbClr val="000000"/>
                        </a:solidFill>
                        <a:effectLst/>
                        <a:latin typeface="Candara" panose="020E0502030303020204" pitchFamily="34" charset="0"/>
                      </a:endParaRPr>
                    </a:p>
                  </a:txBody>
                  <a:tcPr marL="9525" marR="9525" marT="9525" marB="0" anchor="b">
                    <a:solidFill>
                      <a:schemeClr val="bg1"/>
                    </a:solidFill>
                  </a:tcPr>
                </a:tc>
                <a:extLst>
                  <a:ext uri="{0D108BD9-81ED-4DB2-BD59-A6C34878D82A}">
                    <a16:rowId xmlns:a16="http://schemas.microsoft.com/office/drawing/2014/main" val="1964258093"/>
                  </a:ext>
                </a:extLst>
              </a:tr>
              <a:tr h="342781">
                <a:tc>
                  <a:txBody>
                    <a:bodyPr/>
                    <a:lstStyle/>
                    <a:p>
                      <a:pPr lvl="1" algn="ctr" fontAlgn="b"/>
                      <a:r>
                        <a:rPr lang="en-US" sz="2000" u="none" strike="noStrike" dirty="0">
                          <a:effectLst/>
                          <a:latin typeface="Candara" panose="020E0502030303020204" pitchFamily="34" charset="0"/>
                        </a:rPr>
                        <a:t>Meals ($65 pp)</a:t>
                      </a:r>
                      <a:endParaRPr lang="en-US" sz="2000" b="0" i="0" u="none" strike="noStrike" dirty="0">
                        <a:solidFill>
                          <a:srgbClr val="000000"/>
                        </a:solidFill>
                        <a:effectLst/>
                        <a:latin typeface="Candara" panose="020E0502030303020204" pitchFamily="34" charset="0"/>
                      </a:endParaRPr>
                    </a:p>
                  </a:txBody>
                  <a:tcPr marL="85725" marR="9525" marT="9525" marB="0" anchor="b">
                    <a:solidFill>
                      <a:schemeClr val="bg1"/>
                    </a:solidFill>
                  </a:tcPr>
                </a:tc>
                <a:tc>
                  <a:txBody>
                    <a:bodyPr/>
                    <a:lstStyle/>
                    <a:p>
                      <a:pPr algn="ctr" fontAlgn="b"/>
                      <a:r>
                        <a:rPr lang="en-US" sz="2000" u="none" strike="noStrike">
                          <a:effectLst/>
                          <a:latin typeface="Candara" panose="020E0502030303020204" pitchFamily="34" charset="0"/>
                        </a:rPr>
                        <a:t> $       1,950 </a:t>
                      </a:r>
                      <a:endParaRPr lang="en-US" sz="2000" b="0" i="0" u="none" strike="noStrike">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u="none" strike="noStrike" dirty="0">
                          <a:effectLst/>
                          <a:latin typeface="Candara" panose="020E0502030303020204" pitchFamily="34" charset="0"/>
                        </a:rPr>
                        <a:t> $       2,275 </a:t>
                      </a:r>
                      <a:endParaRPr lang="en-US" sz="2000" b="0" i="0" u="none" strike="noStrike" dirty="0">
                        <a:solidFill>
                          <a:srgbClr val="000000"/>
                        </a:solidFill>
                        <a:effectLst/>
                        <a:latin typeface="Candara" panose="020E0502030303020204" pitchFamily="34" charset="0"/>
                      </a:endParaRPr>
                    </a:p>
                  </a:txBody>
                  <a:tcPr marL="9525" marR="9525" marT="9525" marB="0" anchor="b">
                    <a:solidFill>
                      <a:schemeClr val="bg1"/>
                    </a:solidFill>
                  </a:tcPr>
                </a:tc>
                <a:tc>
                  <a:txBody>
                    <a:bodyPr/>
                    <a:lstStyle/>
                    <a:p>
                      <a:pPr algn="ctr" fontAlgn="b"/>
                      <a:r>
                        <a:rPr lang="en-US" sz="2000" u="none" strike="noStrike" dirty="0">
                          <a:effectLst/>
                          <a:latin typeface="Candara" panose="020E0502030303020204" pitchFamily="34" charset="0"/>
                        </a:rPr>
                        <a:t> $       2,600 </a:t>
                      </a:r>
                      <a:endParaRPr lang="en-US" sz="2000" b="0"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u="none" strike="noStrike" dirty="0">
                          <a:effectLst/>
                          <a:latin typeface="Candara" panose="020E0502030303020204" pitchFamily="34" charset="0"/>
                        </a:rPr>
                        <a:t> $       2,925 </a:t>
                      </a:r>
                      <a:endParaRPr lang="en-US" sz="2000" b="0" i="0" u="none" strike="noStrike" dirty="0">
                        <a:solidFill>
                          <a:srgbClr val="000000"/>
                        </a:solidFill>
                        <a:effectLst/>
                        <a:latin typeface="Candara" panose="020E0502030303020204" pitchFamily="34" charset="0"/>
                      </a:endParaRPr>
                    </a:p>
                  </a:txBody>
                  <a:tcPr marL="9525" marR="9525" marT="9525" marB="0" anchor="b">
                    <a:solidFill>
                      <a:schemeClr val="bg1"/>
                    </a:solidFill>
                  </a:tcPr>
                </a:tc>
                <a:tc>
                  <a:txBody>
                    <a:bodyPr/>
                    <a:lstStyle/>
                    <a:p>
                      <a:pPr algn="ctr" fontAlgn="b"/>
                      <a:r>
                        <a:rPr lang="en-US" sz="2000" u="none" strike="noStrike" dirty="0">
                          <a:effectLst/>
                          <a:latin typeface="Candara" panose="020E0502030303020204" pitchFamily="34" charset="0"/>
                        </a:rPr>
                        <a:t> $       3,900 </a:t>
                      </a:r>
                      <a:endParaRPr lang="en-US" sz="2000" b="0"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u="none" strike="noStrike" dirty="0">
                          <a:effectLst/>
                          <a:latin typeface="Candara" panose="020E0502030303020204" pitchFamily="34" charset="0"/>
                        </a:rPr>
                        <a:t> $       4,550 </a:t>
                      </a:r>
                      <a:endParaRPr lang="en-US" sz="2000" b="0" i="0" u="none" strike="noStrike" dirty="0">
                        <a:solidFill>
                          <a:srgbClr val="000000"/>
                        </a:solidFill>
                        <a:effectLst/>
                        <a:latin typeface="Candara" panose="020E0502030303020204" pitchFamily="34" charset="0"/>
                      </a:endParaRPr>
                    </a:p>
                  </a:txBody>
                  <a:tcPr marL="9525" marR="9525" marT="9525" marB="0" anchor="b">
                    <a:solidFill>
                      <a:schemeClr val="bg1"/>
                    </a:solidFill>
                  </a:tcPr>
                </a:tc>
                <a:extLst>
                  <a:ext uri="{0D108BD9-81ED-4DB2-BD59-A6C34878D82A}">
                    <a16:rowId xmlns:a16="http://schemas.microsoft.com/office/drawing/2014/main" val="959719136"/>
                  </a:ext>
                </a:extLst>
              </a:tr>
              <a:tr h="407053">
                <a:tc>
                  <a:txBody>
                    <a:bodyPr/>
                    <a:lstStyle/>
                    <a:p>
                      <a:pPr algn="ctr" fontAlgn="b"/>
                      <a:r>
                        <a:rPr lang="en-US" sz="2000" i="1" u="sng" strike="noStrike" dirty="0">
                          <a:effectLst/>
                          <a:latin typeface="Candara" panose="020E0502030303020204" pitchFamily="34" charset="0"/>
                        </a:rPr>
                        <a:t>Total expenditures</a:t>
                      </a:r>
                      <a:endParaRPr lang="en-US" sz="2000" b="0" i="1" u="sng" strike="noStrike" dirty="0">
                        <a:solidFill>
                          <a:srgbClr val="000000"/>
                        </a:solidFill>
                        <a:effectLst/>
                        <a:latin typeface="Candara" panose="020E0502030303020204" pitchFamily="34" charset="0"/>
                      </a:endParaRPr>
                    </a:p>
                  </a:txBody>
                  <a:tcPr marL="9525" marR="9525" marT="9525" marB="0" anchor="b">
                    <a:solidFill>
                      <a:schemeClr val="bg1"/>
                    </a:solidFill>
                  </a:tcPr>
                </a:tc>
                <a:tc>
                  <a:txBody>
                    <a:bodyPr/>
                    <a:lstStyle/>
                    <a:p>
                      <a:pPr algn="ctr" fontAlgn="b"/>
                      <a:r>
                        <a:rPr lang="en-US" sz="2000" i="1" u="sng" strike="noStrike" dirty="0">
                          <a:effectLst/>
                          <a:latin typeface="Candara" panose="020E0502030303020204" pitchFamily="34" charset="0"/>
                        </a:rPr>
                        <a:t> $       4,725 </a:t>
                      </a:r>
                      <a:endParaRPr lang="en-US" sz="2000" b="0" i="1" u="sng"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i="1" u="sng" strike="noStrike" dirty="0">
                          <a:effectLst/>
                          <a:latin typeface="Candara" panose="020E0502030303020204" pitchFamily="34" charset="0"/>
                        </a:rPr>
                        <a:t> $       5,250 </a:t>
                      </a:r>
                      <a:endParaRPr lang="en-US" sz="2000" b="0" i="1" u="sng" strike="noStrike" dirty="0">
                        <a:solidFill>
                          <a:srgbClr val="000000"/>
                        </a:solidFill>
                        <a:effectLst/>
                        <a:latin typeface="Candara" panose="020E0502030303020204" pitchFamily="34" charset="0"/>
                      </a:endParaRPr>
                    </a:p>
                  </a:txBody>
                  <a:tcPr marL="9525" marR="9525" marT="9525" marB="0" anchor="b">
                    <a:solidFill>
                      <a:schemeClr val="bg1"/>
                    </a:solidFill>
                  </a:tcPr>
                </a:tc>
                <a:tc>
                  <a:txBody>
                    <a:bodyPr/>
                    <a:lstStyle/>
                    <a:p>
                      <a:pPr algn="ctr" fontAlgn="b"/>
                      <a:r>
                        <a:rPr lang="en-US" sz="2000" i="1" u="sng" strike="noStrike" dirty="0">
                          <a:effectLst/>
                          <a:latin typeface="Candara" panose="020E0502030303020204" pitchFamily="34" charset="0"/>
                        </a:rPr>
                        <a:t> $       5,775 </a:t>
                      </a:r>
                      <a:endParaRPr lang="en-US" sz="2000" b="0" i="1" u="sng"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i="1" u="sng" strike="noStrike" dirty="0">
                          <a:effectLst/>
                          <a:latin typeface="Candara" panose="020E0502030303020204" pitchFamily="34" charset="0"/>
                        </a:rPr>
                        <a:t> $       6,300 </a:t>
                      </a:r>
                      <a:endParaRPr lang="en-US" sz="2000" b="0" i="1" u="sng" strike="noStrike" dirty="0">
                        <a:solidFill>
                          <a:srgbClr val="000000"/>
                        </a:solidFill>
                        <a:effectLst/>
                        <a:latin typeface="Candara" panose="020E0502030303020204" pitchFamily="34" charset="0"/>
                      </a:endParaRPr>
                    </a:p>
                  </a:txBody>
                  <a:tcPr marL="9525" marR="9525" marT="9525" marB="0" anchor="b">
                    <a:solidFill>
                      <a:schemeClr val="bg1"/>
                    </a:solidFill>
                  </a:tcPr>
                </a:tc>
                <a:tc>
                  <a:txBody>
                    <a:bodyPr/>
                    <a:lstStyle/>
                    <a:p>
                      <a:pPr algn="ctr" fontAlgn="b"/>
                      <a:r>
                        <a:rPr lang="en-US" sz="2000" i="1" u="sng" strike="noStrike" dirty="0">
                          <a:effectLst/>
                          <a:latin typeface="Candara" panose="020E0502030303020204" pitchFamily="34" charset="0"/>
                        </a:rPr>
                        <a:t> $       7,875 </a:t>
                      </a:r>
                      <a:endParaRPr lang="en-US" sz="2000" b="0" i="1" u="sng"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i="1" u="sng" strike="noStrike" dirty="0">
                          <a:effectLst/>
                          <a:latin typeface="Candara" panose="020E0502030303020204" pitchFamily="34" charset="0"/>
                        </a:rPr>
                        <a:t> $      10,150 </a:t>
                      </a:r>
                      <a:endParaRPr lang="en-US" sz="2000" b="0" i="1" u="sng" strike="noStrike" dirty="0">
                        <a:solidFill>
                          <a:srgbClr val="000000"/>
                        </a:solidFill>
                        <a:effectLst/>
                        <a:latin typeface="Candara" panose="020E0502030303020204" pitchFamily="34" charset="0"/>
                      </a:endParaRPr>
                    </a:p>
                  </a:txBody>
                  <a:tcPr marL="9525" marR="9525" marT="9525" marB="0" anchor="b">
                    <a:solidFill>
                      <a:schemeClr val="bg1"/>
                    </a:solidFill>
                  </a:tcPr>
                </a:tc>
                <a:extLst>
                  <a:ext uri="{0D108BD9-81ED-4DB2-BD59-A6C34878D82A}">
                    <a16:rowId xmlns:a16="http://schemas.microsoft.com/office/drawing/2014/main" val="1952986035"/>
                  </a:ext>
                </a:extLst>
              </a:tr>
              <a:tr h="342781">
                <a:tc>
                  <a:txBody>
                    <a:bodyPr/>
                    <a:lstStyle/>
                    <a:p>
                      <a:pPr algn="ctr" fontAlgn="b"/>
                      <a:r>
                        <a:rPr lang="en-US" sz="2000" b="1" u="none" strike="noStrike" dirty="0">
                          <a:effectLst/>
                          <a:latin typeface="Candara" panose="020E0502030303020204" pitchFamily="34" charset="0"/>
                        </a:rPr>
                        <a:t>Profit/Deficit</a:t>
                      </a:r>
                      <a:endParaRPr lang="en-US" sz="2000" b="1" i="0" u="none" strike="noStrike" dirty="0">
                        <a:solidFill>
                          <a:srgbClr val="000000"/>
                        </a:solidFill>
                        <a:effectLst/>
                        <a:latin typeface="Candara" panose="020E0502030303020204" pitchFamily="34" charset="0"/>
                      </a:endParaRPr>
                    </a:p>
                  </a:txBody>
                  <a:tcPr marL="9525" marR="9525" marT="9525" marB="0" anchor="b">
                    <a:solidFill>
                      <a:schemeClr val="bg1"/>
                    </a:solidFill>
                  </a:tcPr>
                </a:tc>
                <a:tc>
                  <a:txBody>
                    <a:bodyPr/>
                    <a:lstStyle/>
                    <a:p>
                      <a:pPr algn="ctr" fontAlgn="b"/>
                      <a:r>
                        <a:rPr lang="en-US" sz="2000" b="1" u="none" strike="noStrike" dirty="0">
                          <a:effectLst/>
                          <a:latin typeface="Candara" panose="020E0502030303020204" pitchFamily="34" charset="0"/>
                        </a:rPr>
                        <a:t> $        (325)</a:t>
                      </a:r>
                      <a:endParaRPr lang="en-US" sz="2000" b="1"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b="1" u="none" strike="noStrike" dirty="0">
                          <a:effectLst/>
                          <a:latin typeface="Candara" panose="020E0502030303020204" pitchFamily="34" charset="0"/>
                        </a:rPr>
                        <a:t> $        (200)</a:t>
                      </a:r>
                      <a:endParaRPr lang="en-US" sz="2000" b="1" i="0" u="none" strike="noStrike" dirty="0">
                        <a:solidFill>
                          <a:srgbClr val="000000"/>
                        </a:solidFill>
                        <a:effectLst/>
                        <a:latin typeface="Candara" panose="020E0502030303020204" pitchFamily="34" charset="0"/>
                      </a:endParaRPr>
                    </a:p>
                  </a:txBody>
                  <a:tcPr marL="9525" marR="9525" marT="9525" marB="0" anchor="b">
                    <a:solidFill>
                      <a:schemeClr val="bg1"/>
                    </a:solidFill>
                  </a:tcPr>
                </a:tc>
                <a:tc>
                  <a:txBody>
                    <a:bodyPr/>
                    <a:lstStyle/>
                    <a:p>
                      <a:pPr algn="ctr" fontAlgn="b"/>
                      <a:r>
                        <a:rPr lang="en-US" sz="2000" b="1" u="none" strike="noStrike" dirty="0">
                          <a:effectLst/>
                          <a:latin typeface="Candara" panose="020E0502030303020204" pitchFamily="34" charset="0"/>
                        </a:rPr>
                        <a:t> $          (75)</a:t>
                      </a:r>
                      <a:endParaRPr lang="en-US" sz="2000" b="1"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b="1" u="none" strike="noStrike" dirty="0">
                          <a:effectLst/>
                          <a:latin typeface="Candara" panose="020E0502030303020204" pitchFamily="34" charset="0"/>
                        </a:rPr>
                        <a:t> $            50 </a:t>
                      </a:r>
                      <a:endParaRPr lang="en-US" sz="2000" b="1" i="0" u="none" strike="noStrike" dirty="0">
                        <a:solidFill>
                          <a:srgbClr val="000000"/>
                        </a:solidFill>
                        <a:effectLst/>
                        <a:latin typeface="Candara" panose="020E0502030303020204" pitchFamily="34" charset="0"/>
                      </a:endParaRPr>
                    </a:p>
                  </a:txBody>
                  <a:tcPr marL="9525" marR="9525" marT="9525" marB="0" anchor="b">
                    <a:solidFill>
                      <a:schemeClr val="bg1"/>
                    </a:solidFill>
                  </a:tcPr>
                </a:tc>
                <a:tc>
                  <a:txBody>
                    <a:bodyPr/>
                    <a:lstStyle/>
                    <a:p>
                      <a:pPr algn="ctr" fontAlgn="b"/>
                      <a:r>
                        <a:rPr lang="en-US" sz="2000" b="1" u="none" strike="noStrike" dirty="0">
                          <a:effectLst/>
                          <a:latin typeface="Candara" panose="020E0502030303020204" pitchFamily="34" charset="0"/>
                        </a:rPr>
                        <a:t> $          425 </a:t>
                      </a:r>
                      <a:endParaRPr lang="en-US" sz="2000" b="1"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b="1" u="none" strike="noStrike" dirty="0">
                          <a:effectLst/>
                          <a:latin typeface="Candara" panose="020E0502030303020204" pitchFamily="34" charset="0"/>
                        </a:rPr>
                        <a:t> $         (550) </a:t>
                      </a:r>
                      <a:endParaRPr lang="en-US" sz="2000" b="1" i="0" u="none" strike="noStrike" dirty="0">
                        <a:solidFill>
                          <a:srgbClr val="000000"/>
                        </a:solidFill>
                        <a:effectLst/>
                        <a:latin typeface="Candara" panose="020E0502030303020204" pitchFamily="34" charset="0"/>
                      </a:endParaRPr>
                    </a:p>
                  </a:txBody>
                  <a:tcPr marL="9525" marR="9525" marT="9525" marB="0" anchor="b">
                    <a:solidFill>
                      <a:schemeClr val="bg1"/>
                    </a:solidFill>
                  </a:tcPr>
                </a:tc>
                <a:extLst>
                  <a:ext uri="{0D108BD9-81ED-4DB2-BD59-A6C34878D82A}">
                    <a16:rowId xmlns:a16="http://schemas.microsoft.com/office/drawing/2014/main" val="552623496"/>
                  </a:ext>
                </a:extLst>
              </a:tr>
            </a:tbl>
          </a:graphicData>
        </a:graphic>
      </p:graphicFrame>
      <p:sp>
        <p:nvSpPr>
          <p:cNvPr id="3" name="Rectangle 2">
            <a:extLst>
              <a:ext uri="{FF2B5EF4-FFF2-40B4-BE49-F238E27FC236}">
                <a16:creationId xmlns:a16="http://schemas.microsoft.com/office/drawing/2014/main" id="{E400F847-8738-40BF-825A-05CC3872A027}"/>
              </a:ext>
            </a:extLst>
          </p:cNvPr>
          <p:cNvSpPr/>
          <p:nvPr/>
        </p:nvSpPr>
        <p:spPr>
          <a:xfrm>
            <a:off x="9558068" y="4615132"/>
            <a:ext cx="1320391" cy="3651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2380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TotalTime>
  <Words>1611</Words>
  <Application>Microsoft Macintosh PowerPoint</Application>
  <PresentationFormat>Widescreen</PresentationFormat>
  <Paragraphs>441</Paragraphs>
  <Slides>19</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SourceSansPro</vt:lpstr>
      <vt:lpstr>Arial</vt:lpstr>
      <vt:lpstr>Calibri</vt:lpstr>
      <vt:lpstr>Calibri Light</vt:lpstr>
      <vt:lpstr>Candara</vt:lpstr>
      <vt:lpstr>Georgia Pro Cond Black</vt:lpstr>
      <vt:lpstr>IBM Plex Sans</vt:lpstr>
      <vt:lpstr>Roboto</vt:lpstr>
      <vt:lpstr>Office Theme</vt:lpstr>
      <vt:lpstr>Additional Budgeting Concepts– Special Budgets</vt:lpstr>
      <vt:lpstr>Budgets</vt:lpstr>
      <vt:lpstr>Special Purpose Budget</vt:lpstr>
      <vt:lpstr>Special Purpose Budget</vt:lpstr>
      <vt:lpstr>Special Purpose Budget: 40 Campers</vt:lpstr>
      <vt:lpstr>Special Purpose Budget: 45 Campers</vt:lpstr>
      <vt:lpstr>Flexible Budget</vt:lpstr>
      <vt:lpstr>Flexible Budget</vt:lpstr>
      <vt:lpstr>Flexible Budget Example</vt:lpstr>
      <vt:lpstr>Zero-Based Budget</vt:lpstr>
      <vt:lpstr>Zero-Based Budget Example</vt:lpstr>
      <vt:lpstr>Performance Budget</vt:lpstr>
      <vt:lpstr>Budgeting Formats</vt:lpstr>
      <vt:lpstr>Line-Item Operating Budget</vt:lpstr>
      <vt:lpstr>Responsibility Center Expense Budget</vt:lpstr>
      <vt:lpstr>Line-Item and Responsibility Center Expense Budget</vt:lpstr>
      <vt:lpstr>Budgeting Formats</vt:lpstr>
      <vt:lpstr>Program Budget</vt:lpstr>
      <vt:lpstr>Functional Budgets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Cash Budget Example</dc:title>
  <dc:creator>Nishank Varshney</dc:creator>
  <cp:lastModifiedBy>Wang, Wenchen</cp:lastModifiedBy>
  <cp:revision>26</cp:revision>
  <dcterms:created xsi:type="dcterms:W3CDTF">2020-09-20T21:58:37Z</dcterms:created>
  <dcterms:modified xsi:type="dcterms:W3CDTF">2024-03-08T05:37:57Z</dcterms:modified>
</cp:coreProperties>
</file>