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322" r:id="rId3"/>
    <p:sldId id="353" r:id="rId4"/>
    <p:sldId id="338" r:id="rId5"/>
    <p:sldId id="355" r:id="rId6"/>
    <p:sldId id="356" r:id="rId7"/>
    <p:sldId id="357" r:id="rId8"/>
    <p:sldId id="361" r:id="rId9"/>
    <p:sldId id="331" r:id="rId10"/>
    <p:sldId id="366" r:id="rId11"/>
    <p:sldId id="367" r:id="rId12"/>
    <p:sldId id="368" r:id="rId13"/>
    <p:sldId id="362" r:id="rId14"/>
    <p:sldId id="36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D000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097" autoAdjust="0"/>
    <p:restoredTop sz="77075" autoAdjust="0"/>
  </p:normalViewPr>
  <p:slideViewPr>
    <p:cSldViewPr snapToGrid="0" snapToObjects="1">
      <p:cViewPr varScale="1">
        <p:scale>
          <a:sx n="97" d="100"/>
          <a:sy n="97" d="100"/>
        </p:scale>
        <p:origin x="135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99644C-CDF2-754D-AAC9-259113E7CEFF}" type="datetimeFigureOut">
              <a:rPr lang="en-US" smtClean="0"/>
              <a:t>3/7/24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9930E3-5418-A644-B20D-CD3BC5828F09}" type="slidenum">
              <a:rPr lang="en-US" smtClean="0"/>
              <a:t>‹#›</a:t>
            </a:fld>
            <a:endParaRPr lang="en-US"/>
          </a:p>
        </p:txBody>
      </p:sp>
    </p:spTree>
    <p:extLst>
      <p:ext uri="{BB962C8B-B14F-4D97-AF65-F5344CB8AC3E}">
        <p14:creationId xmlns:p14="http://schemas.microsoft.com/office/powerpoint/2010/main" val="1128291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9930E3-5418-A644-B20D-CD3BC5828F09}" type="slidenum">
              <a:rPr lang="en-US" smtClean="0"/>
              <a:t>1</a:t>
            </a:fld>
            <a:endParaRPr lang="en-US"/>
          </a:p>
        </p:txBody>
      </p:sp>
    </p:spTree>
    <p:extLst>
      <p:ext uri="{BB962C8B-B14F-4D97-AF65-F5344CB8AC3E}">
        <p14:creationId xmlns:p14="http://schemas.microsoft.com/office/powerpoint/2010/main" val="31514439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579930E3-5418-A644-B20D-CD3BC5828F09}" type="slidenum">
              <a:rPr lang="en-US" smtClean="0"/>
              <a:t>10</a:t>
            </a:fld>
            <a:endParaRPr lang="en-US"/>
          </a:p>
        </p:txBody>
      </p:sp>
    </p:spTree>
    <p:extLst>
      <p:ext uri="{BB962C8B-B14F-4D97-AF65-F5344CB8AC3E}">
        <p14:creationId xmlns:p14="http://schemas.microsoft.com/office/powerpoint/2010/main" val="33360516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579930E3-5418-A644-B20D-CD3BC5828F09}" type="slidenum">
              <a:rPr lang="en-US" smtClean="0"/>
              <a:t>11</a:t>
            </a:fld>
            <a:endParaRPr lang="en-US"/>
          </a:p>
        </p:txBody>
      </p:sp>
    </p:spTree>
    <p:extLst>
      <p:ext uri="{BB962C8B-B14F-4D97-AF65-F5344CB8AC3E}">
        <p14:creationId xmlns:p14="http://schemas.microsoft.com/office/powerpoint/2010/main" val="14426218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579930E3-5418-A644-B20D-CD3BC5828F09}" type="slidenum">
              <a:rPr lang="en-US" smtClean="0"/>
              <a:t>12</a:t>
            </a:fld>
            <a:endParaRPr lang="en-US"/>
          </a:p>
        </p:txBody>
      </p:sp>
    </p:spTree>
    <p:extLst>
      <p:ext uri="{BB962C8B-B14F-4D97-AF65-F5344CB8AC3E}">
        <p14:creationId xmlns:p14="http://schemas.microsoft.com/office/powerpoint/2010/main" val="27533896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579930E3-5418-A644-B20D-CD3BC5828F09}" type="slidenum">
              <a:rPr lang="en-US" smtClean="0"/>
              <a:t>13</a:t>
            </a:fld>
            <a:endParaRPr lang="en-US"/>
          </a:p>
        </p:txBody>
      </p:sp>
    </p:spTree>
    <p:extLst>
      <p:ext uri="{BB962C8B-B14F-4D97-AF65-F5344CB8AC3E}">
        <p14:creationId xmlns:p14="http://schemas.microsoft.com/office/powerpoint/2010/main" val="29544400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$34,000 cost of controlling supply costs divided by the 3 percent expected benefit = $11,333 for each percent savings below the industry average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Performance budgeting allows the manager to calculate the return on investment for various activities undertaken by the department. For example, the supplies budget for this department, shown earlier, is $1,520,000. Each 1 percent difference in the cost of supplies will cost the hospital $15,200 (i.e., $1,520,000 × 1 percent = $15,200). On a savings-to-cost basis, the calculation would be: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Savings/Cost = $15,200/$11,333 = $1.34</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savings per dollar spent.</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For every dollar the department spends to control supply costs, it saves $1.34 in the cost of supplies.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The return on investment would be the profit from the activity divided by the cost of the activity ($15,200 – $11,333 = $3,867/$11,333=34%):</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Note, however, that if the department consumed only $500,000 of supplies per year, the effort would not be worthwhile. Each percent reduction in supply cost would yield a savings of only $5,000 ($500,000 cost × 1 percent = $5,000):</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Savings/Cost = $5,000/$11,333 = $0.44</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savings per dollar spent.</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In other words, the organization would get back only 44 cents for each dollar invested. This would indicate that it would be better off not using resources for this effort. The savings/cost ratio must exceed 1.0 for the action to result in a positive financial benefit.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On the other hand, the organization may choose to allocate resources to outcomes that are desirable for other qualitative reasons, even if they do not yield positive financial results. Public service organizations must always consider whether there are other reasons to do things beyond strictly financial ones.</a:t>
            </a:r>
          </a:p>
        </p:txBody>
      </p:sp>
      <p:sp>
        <p:nvSpPr>
          <p:cNvPr id="4" name="Slide Number Placeholder 3"/>
          <p:cNvSpPr>
            <a:spLocks noGrp="1"/>
          </p:cNvSpPr>
          <p:nvPr>
            <p:ph type="sldNum" sz="quarter" idx="5"/>
          </p:nvPr>
        </p:nvSpPr>
        <p:spPr/>
        <p:txBody>
          <a:bodyPr/>
          <a:lstStyle/>
          <a:p>
            <a:fld id="{579930E3-5418-A644-B20D-CD3BC5828F09}" type="slidenum">
              <a:rPr lang="en-US" smtClean="0"/>
              <a:t>14</a:t>
            </a:fld>
            <a:endParaRPr lang="en-US"/>
          </a:p>
        </p:txBody>
      </p:sp>
    </p:spTree>
    <p:extLst>
      <p:ext uri="{BB962C8B-B14F-4D97-AF65-F5344CB8AC3E}">
        <p14:creationId xmlns:p14="http://schemas.microsoft.com/office/powerpoint/2010/main" val="38680128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Candara" panose="020E0502030303020204" pitchFamily="34" charset="0"/>
              </a:rPr>
              <a:t>We talked about the elements of how to write the mission statement of the public service organizations, and we talked about the strategic plans of the organizations, how the plan needs to account for different goals of the public service organizations: direct; indirect; expansion goals; and how the strategic plan should incorporate the long-range plan which spread out the general strategic plan of the organizations into a long term and into the day-to-day activities of the organization.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latin typeface="Candara" panose="020E0502030303020204" pitchFamily="34" charset="0"/>
            </a:endParaRPr>
          </a:p>
          <a:p>
            <a:pPr marL="171450" indent="-171450">
              <a:buFont typeface="Arial" panose="020B0604020202020204" pitchFamily="34" charset="0"/>
              <a:buChar char="•"/>
            </a:pPr>
            <a:r>
              <a:rPr lang="en-US" b="0" dirty="0"/>
              <a:t>The operating budget presents a plan for revenues and expenses for the fiscal year</a:t>
            </a:r>
          </a:p>
          <a:p>
            <a:pPr marL="0" indent="0">
              <a:buFont typeface="Arial" panose="020B0604020202020204" pitchFamily="34" charset="0"/>
              <a:buNone/>
            </a:pPr>
            <a:endParaRPr lang="en-US" b="0" dirty="0"/>
          </a:p>
          <a:p>
            <a:r>
              <a:rPr lang="en-US" b="1" dirty="0">
                <a:solidFill>
                  <a:srgbClr val="C00000"/>
                </a:solidFill>
                <a:latin typeface="Candara" panose="020E0502030303020204" pitchFamily="34" charset="0"/>
              </a:rPr>
              <a:t>Cash Accounting </a:t>
            </a:r>
            <a:r>
              <a:rPr lang="en-US" dirty="0">
                <a:latin typeface="Candara" panose="020E0502030303020204" pitchFamily="34" charset="0"/>
              </a:rPr>
              <a:t>recognizes </a:t>
            </a:r>
          </a:p>
          <a:p>
            <a:pPr lvl="1"/>
            <a:r>
              <a:rPr lang="en-US" dirty="0">
                <a:latin typeface="Candara" panose="020E0502030303020204" pitchFamily="34" charset="0"/>
              </a:rPr>
              <a:t>Revenues when payments </a:t>
            </a:r>
            <a:r>
              <a:rPr lang="en-US" u="sng" dirty="0">
                <a:latin typeface="Candara" panose="020E0502030303020204" pitchFamily="34" charset="0"/>
              </a:rPr>
              <a:t>are received in cash  </a:t>
            </a:r>
          </a:p>
          <a:p>
            <a:pPr lvl="1"/>
            <a:r>
              <a:rPr lang="en-US" dirty="0">
                <a:latin typeface="Candara" panose="020E0502030303020204" pitchFamily="34" charset="0"/>
              </a:rPr>
              <a:t>Expenses when resources </a:t>
            </a:r>
            <a:r>
              <a:rPr lang="en-US" u="sng" dirty="0">
                <a:latin typeface="Candara" panose="020E0502030303020204" pitchFamily="34" charset="0"/>
              </a:rPr>
              <a:t>are paid in cash</a:t>
            </a:r>
          </a:p>
          <a:p>
            <a:pPr marL="628650" lvl="1" indent="-171450">
              <a:buFont typeface="Arial" panose="020B0604020202020204" pitchFamily="34" charset="0"/>
              <a:buChar char="•"/>
            </a:pPr>
            <a:endParaRPr lang="en-US" b="0" dirty="0"/>
          </a:p>
          <a:p>
            <a:r>
              <a:rPr lang="en-US" b="1" dirty="0">
                <a:solidFill>
                  <a:srgbClr val="C00000"/>
                </a:solidFill>
                <a:latin typeface="Candara" panose="020E0502030303020204" pitchFamily="34" charset="0"/>
              </a:rPr>
              <a:t>Accrual Accounting </a:t>
            </a:r>
            <a:r>
              <a:rPr lang="en-US" dirty="0">
                <a:latin typeface="Candara" panose="020E0502030303020204" pitchFamily="34" charset="0"/>
              </a:rPr>
              <a:t>recognizes </a:t>
            </a:r>
          </a:p>
          <a:p>
            <a:pPr lvl="1"/>
            <a:r>
              <a:rPr lang="en-US" dirty="0">
                <a:latin typeface="Candara" panose="020E0502030303020204" pitchFamily="34" charset="0"/>
              </a:rPr>
              <a:t>Revenues when good or services have been delivered and the organization has </a:t>
            </a:r>
            <a:r>
              <a:rPr lang="en-US" u="sng" dirty="0">
                <a:latin typeface="Candara" panose="020E0502030303020204" pitchFamily="34" charset="0"/>
              </a:rPr>
              <a:t>earned the right to be paid</a:t>
            </a:r>
          </a:p>
          <a:p>
            <a:pPr lvl="1"/>
            <a:r>
              <a:rPr lang="en-US" dirty="0">
                <a:latin typeface="Candara" panose="020E0502030303020204" pitchFamily="34" charset="0"/>
              </a:rPr>
              <a:t>Expenses when resources </a:t>
            </a:r>
            <a:r>
              <a:rPr lang="en-US" u="sng" dirty="0">
                <a:latin typeface="Candara" panose="020E0502030303020204" pitchFamily="34" charset="0"/>
              </a:rPr>
              <a:t>have been used</a:t>
            </a:r>
            <a:r>
              <a:rPr lang="en-US" dirty="0">
                <a:latin typeface="Candara" panose="020E0502030303020204" pitchFamily="34" charset="0"/>
              </a:rPr>
              <a:t> in the operation</a:t>
            </a:r>
            <a:endParaRPr lang="en-US" u="sng" dirty="0">
              <a:latin typeface="Candara" panose="020E0502030303020204" pitchFamily="34" charset="0"/>
            </a:endParaRPr>
          </a:p>
          <a:p>
            <a:pPr marL="0" indent="0">
              <a:buFont typeface="Arial" panose="020B0604020202020204" pitchFamily="34" charset="0"/>
              <a:buNone/>
            </a:pPr>
            <a:endParaRPr lang="en-US" b="0" dirty="0"/>
          </a:p>
          <a:p>
            <a:pPr marL="171450" indent="-171450">
              <a:buFont typeface="Arial" panose="020B0604020202020204" pitchFamily="34" charset="0"/>
              <a:buChar char="•"/>
            </a:pPr>
            <a:r>
              <a:rPr lang="en-US" b="0" dirty="0"/>
              <a:t>The cash budget plans for the cash receipts and disbursements of the organization. The capital budget plans for cash receipts and payments specifically for resources that will provide service for a period longer than just the coming year, such as buildings and equipment.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latin typeface="Candara" panose="020E0502030303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latin typeface="Candara" panose="020E0502030303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latin typeface="Candara" panose="020E0502030303020204" pitchFamily="34" charset="0"/>
            </a:endParaRPr>
          </a:p>
          <a:p>
            <a:endParaRPr lang="en-US" dirty="0"/>
          </a:p>
        </p:txBody>
      </p:sp>
      <p:sp>
        <p:nvSpPr>
          <p:cNvPr id="4" name="Slide Number Placeholder 3"/>
          <p:cNvSpPr>
            <a:spLocks noGrp="1"/>
          </p:cNvSpPr>
          <p:nvPr>
            <p:ph type="sldNum" sz="quarter" idx="5"/>
          </p:nvPr>
        </p:nvSpPr>
        <p:spPr/>
        <p:txBody>
          <a:bodyPr/>
          <a:lstStyle/>
          <a:p>
            <a:fld id="{7FED5140-E487-6C41-925F-0FDF290E7026}" type="slidenum">
              <a:rPr lang="en-US" smtClean="0"/>
              <a:t>2</a:t>
            </a:fld>
            <a:endParaRPr lang="en-US"/>
          </a:p>
        </p:txBody>
      </p:sp>
    </p:spTree>
    <p:extLst>
      <p:ext uri="{BB962C8B-B14F-4D97-AF65-F5344CB8AC3E}">
        <p14:creationId xmlns:p14="http://schemas.microsoft.com/office/powerpoint/2010/main" val="3569875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b="0" dirty="0"/>
          </a:p>
        </p:txBody>
      </p:sp>
      <p:sp>
        <p:nvSpPr>
          <p:cNvPr id="4" name="Slide Number Placeholder 3"/>
          <p:cNvSpPr>
            <a:spLocks noGrp="1"/>
          </p:cNvSpPr>
          <p:nvPr>
            <p:ph type="sldNum" sz="quarter" idx="5"/>
          </p:nvPr>
        </p:nvSpPr>
        <p:spPr/>
        <p:txBody>
          <a:bodyPr/>
          <a:lstStyle/>
          <a:p>
            <a:fld id="{D80B8BCD-6734-C241-86C7-09859B6ACC36}" type="slidenum">
              <a:rPr lang="en-US" smtClean="0"/>
              <a:t>3</a:t>
            </a:fld>
            <a:endParaRPr lang="en-US"/>
          </a:p>
        </p:txBody>
      </p:sp>
    </p:spTree>
    <p:extLst>
      <p:ext uri="{BB962C8B-B14F-4D97-AF65-F5344CB8AC3E}">
        <p14:creationId xmlns:p14="http://schemas.microsoft.com/office/powerpoint/2010/main" val="1645369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Line item:  </a:t>
            </a:r>
            <a:r>
              <a:rPr lang="en-US" b="0" i="0" dirty="0">
                <a:solidFill>
                  <a:srgbClr val="202124"/>
                </a:solidFill>
                <a:effectLst/>
                <a:latin typeface="Roboto" panose="02000000000000000000" pitchFamily="2" charset="0"/>
              </a:rPr>
              <a:t>A line-item budget is </a:t>
            </a:r>
            <a:r>
              <a:rPr lang="en-US" b="1" i="0" dirty="0">
                <a:solidFill>
                  <a:srgbClr val="202124"/>
                </a:solidFill>
                <a:effectLst/>
                <a:latin typeface="Roboto" panose="02000000000000000000" pitchFamily="2" charset="0"/>
              </a:rPr>
              <a:t>one in which the individual financial statement items are grouped by category</a:t>
            </a:r>
            <a:r>
              <a:rPr lang="en-US" b="0" i="0" dirty="0">
                <a:solidFill>
                  <a:srgbClr val="202124"/>
                </a:solidFill>
                <a:effectLst/>
                <a:latin typeface="Roboto" panose="02000000000000000000" pitchFamily="2" charset="0"/>
              </a:rPr>
              <a:t>. </a:t>
            </a:r>
          </a:p>
          <a:p>
            <a:pPr marL="171450" indent="-171450">
              <a:buFont typeface="Arial" panose="020B0604020202020204" pitchFamily="34" charset="0"/>
              <a:buChar char="•"/>
            </a:pPr>
            <a:r>
              <a:rPr lang="en-US" dirty="0"/>
              <a:t>A responsibility center approach divides the budget into units for which individual managers are </a:t>
            </a:r>
            <a:r>
              <a:rPr lang="en-US" b="1" i="0" dirty="0" err="1">
                <a:solidFill>
                  <a:srgbClr val="202124"/>
                </a:solidFill>
                <a:effectLst/>
                <a:latin typeface="Roboto" panose="02000000000000000000" pitchFamily="2" charset="0"/>
              </a:rPr>
              <a:t>are</a:t>
            </a:r>
            <a:r>
              <a:rPr lang="en-US" b="1" i="0" dirty="0">
                <a:solidFill>
                  <a:srgbClr val="202124"/>
                </a:solidFill>
                <a:effectLst/>
                <a:latin typeface="Roboto" panose="02000000000000000000" pitchFamily="2" charset="0"/>
              </a:rPr>
              <a:t> wholly responsible for managing their own revenues and expenditures</a:t>
            </a:r>
            <a:r>
              <a:rPr lang="en-US" b="0" i="0" dirty="0">
                <a:solidFill>
                  <a:srgbClr val="202124"/>
                </a:solidFill>
                <a:effectLst/>
                <a:latin typeface="Roboto" panose="02000000000000000000" pitchFamily="2" charset="0"/>
              </a:rPr>
              <a:t>.</a:t>
            </a:r>
            <a:endParaRPr lang="en-US" dirty="0"/>
          </a:p>
        </p:txBody>
      </p:sp>
      <p:sp>
        <p:nvSpPr>
          <p:cNvPr id="4" name="Slide Number Placeholder 3"/>
          <p:cNvSpPr>
            <a:spLocks noGrp="1"/>
          </p:cNvSpPr>
          <p:nvPr>
            <p:ph type="sldNum" sz="quarter" idx="5"/>
          </p:nvPr>
        </p:nvSpPr>
        <p:spPr/>
        <p:txBody>
          <a:bodyPr/>
          <a:lstStyle/>
          <a:p>
            <a:fld id="{579930E3-5418-A644-B20D-CD3BC5828F09}" type="slidenum">
              <a:rPr lang="en-US" smtClean="0"/>
              <a:t>4</a:t>
            </a:fld>
            <a:endParaRPr lang="en-US"/>
          </a:p>
        </p:txBody>
      </p:sp>
    </p:spTree>
    <p:extLst>
      <p:ext uri="{BB962C8B-B14F-4D97-AF65-F5344CB8AC3E}">
        <p14:creationId xmlns:p14="http://schemas.microsoft.com/office/powerpoint/2010/main" val="21876770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9930E3-5418-A644-B20D-CD3BC5828F09}" type="slidenum">
              <a:rPr lang="en-US" smtClean="0"/>
              <a:t>5</a:t>
            </a:fld>
            <a:endParaRPr lang="en-US"/>
          </a:p>
        </p:txBody>
      </p:sp>
    </p:spTree>
    <p:extLst>
      <p:ext uri="{BB962C8B-B14F-4D97-AF65-F5344CB8AC3E}">
        <p14:creationId xmlns:p14="http://schemas.microsoft.com/office/powerpoint/2010/main" val="5190788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9930E3-5418-A644-B20D-CD3BC5828F09}" type="slidenum">
              <a:rPr lang="en-US" smtClean="0"/>
              <a:t>6</a:t>
            </a:fld>
            <a:endParaRPr lang="en-US"/>
          </a:p>
        </p:txBody>
      </p:sp>
    </p:spTree>
    <p:extLst>
      <p:ext uri="{BB962C8B-B14F-4D97-AF65-F5344CB8AC3E}">
        <p14:creationId xmlns:p14="http://schemas.microsoft.com/office/powerpoint/2010/main" val="23939506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can also be a combination of line-item budget and the functional budget (see Exercise 3.31)</a:t>
            </a:r>
          </a:p>
        </p:txBody>
      </p:sp>
      <p:sp>
        <p:nvSpPr>
          <p:cNvPr id="4" name="Slide Number Placeholder 3"/>
          <p:cNvSpPr>
            <a:spLocks noGrp="1"/>
          </p:cNvSpPr>
          <p:nvPr>
            <p:ph type="sldNum" sz="quarter" idx="5"/>
          </p:nvPr>
        </p:nvSpPr>
        <p:spPr/>
        <p:txBody>
          <a:bodyPr/>
          <a:lstStyle/>
          <a:p>
            <a:fld id="{579930E3-5418-A644-B20D-CD3BC5828F09}" type="slidenum">
              <a:rPr lang="en-US" smtClean="0"/>
              <a:t>7</a:t>
            </a:fld>
            <a:endParaRPr lang="en-US"/>
          </a:p>
        </p:txBody>
      </p:sp>
    </p:spTree>
    <p:extLst>
      <p:ext uri="{BB962C8B-B14F-4D97-AF65-F5344CB8AC3E}">
        <p14:creationId xmlns:p14="http://schemas.microsoft.com/office/powerpoint/2010/main" val="19398238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In general, all budgets will start with some input from top management. Broad policy goals are formulated by top executives, policy makers, and, in the case of government, political representatives. These goals should reflect public needs and preferences as well as the mission and strategy of the organization. Most organizations then incorporate their responsibility center managers into the process by asking unit or department heads to prepare detailed budgets, incorporating the broad objectives that top management has provided. Top-down has a speed advantage. Decisions can be proposed, adopted, and implemented with a minimum of delay. In times of crisis, speed may be a critical element. The primary disadvantage is that it is much harder to get cooperation and commitment from the people at all levels of the organization to carry out the budget. </a:t>
            </a:r>
          </a:p>
          <a:p>
            <a:pPr marL="0" indent="0">
              <a:buFont typeface="Arial" panose="020B0604020202020204" pitchFamily="34" charset="0"/>
              <a:buNone/>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 bottom-up approach allows the individuals who are most involved with the day-to-day activities and specific aspects of the organization’s operations to be involved in the planning process. This empowerment of employees often leads to better morale and better results. However, it requires top managers who are willing to accept some degree of decentralization. Bottom-up budgeting is better for gaining consensus and support for the budget. However, not only is it time-consuming, but also it creates the need for negotiation and compromise. It works better when times are stable than in times of crisis or significant change.</a:t>
            </a:r>
            <a:r>
              <a:rPr lang="en-US" sz="1200" u="sng" dirty="0"/>
              <a:t> Risk</a:t>
            </a:r>
            <a:r>
              <a:rPr lang="en-US" sz="1200" dirty="0"/>
              <a:t> of losing sight of overall objectives.</a:t>
            </a:r>
          </a:p>
          <a:p>
            <a:pPr marL="171450" indent="-171450">
              <a:buFont typeface="Arial" panose="020B0604020202020204" pitchFamily="34" charset="0"/>
              <a:buChar char="•"/>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579930E3-5418-A644-B20D-CD3BC5828F09}" type="slidenum">
              <a:rPr lang="en-US" smtClean="0"/>
              <a:t>8</a:t>
            </a:fld>
            <a:endParaRPr lang="en-US"/>
          </a:p>
        </p:txBody>
      </p:sp>
    </p:spTree>
    <p:extLst>
      <p:ext uri="{BB962C8B-B14F-4D97-AF65-F5344CB8AC3E}">
        <p14:creationId xmlns:p14="http://schemas.microsoft.com/office/powerpoint/2010/main" val="3124328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Performance budgeting is an approach designed to improve the budget process by focusing more on what the organization hopes to accomplish.</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Performance budgeting is a useful approach in situations that do not have a clear relationship between resources and outcomes. The method calls on the manager and organization to define goals, plan the amount of resources needed to accomplish those goals, and then assess how well the goals have been achieved. </a:t>
            </a:r>
          </a:p>
        </p:txBody>
      </p:sp>
      <p:sp>
        <p:nvSpPr>
          <p:cNvPr id="4" name="Slide Number Placeholder 3"/>
          <p:cNvSpPr>
            <a:spLocks noGrp="1"/>
          </p:cNvSpPr>
          <p:nvPr>
            <p:ph type="sldNum" sz="quarter" idx="5"/>
          </p:nvPr>
        </p:nvSpPr>
        <p:spPr/>
        <p:txBody>
          <a:bodyPr/>
          <a:lstStyle/>
          <a:p>
            <a:fld id="{579930E3-5418-A644-B20D-CD3BC5828F09}" type="slidenum">
              <a:rPr lang="en-US" smtClean="0"/>
              <a:t>9</a:t>
            </a:fld>
            <a:endParaRPr lang="en-US"/>
          </a:p>
        </p:txBody>
      </p:sp>
    </p:spTree>
    <p:extLst>
      <p:ext uri="{BB962C8B-B14F-4D97-AF65-F5344CB8AC3E}">
        <p14:creationId xmlns:p14="http://schemas.microsoft.com/office/powerpoint/2010/main" val="3476109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36719-3738-4E40-BDA1-69291AF614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BCDE6B9-1E12-284D-9377-5D8E79F3A2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D5D53EA-3C53-3A41-A5F0-D8232DBBCB67}"/>
              </a:ext>
            </a:extLst>
          </p:cNvPr>
          <p:cNvSpPr>
            <a:spLocks noGrp="1"/>
          </p:cNvSpPr>
          <p:nvPr>
            <p:ph type="dt" sz="half" idx="10"/>
          </p:nvPr>
        </p:nvSpPr>
        <p:spPr/>
        <p:txBody>
          <a:bodyPr/>
          <a:lstStyle/>
          <a:p>
            <a:fld id="{DAE52856-F59C-BF47-823E-76413993A5BC}" type="datetime1">
              <a:rPr lang="en-US" smtClean="0"/>
              <a:t>3/7/24</a:t>
            </a:fld>
            <a:endParaRPr lang="en-US"/>
          </a:p>
        </p:txBody>
      </p:sp>
      <p:sp>
        <p:nvSpPr>
          <p:cNvPr id="5" name="Footer Placeholder 4">
            <a:extLst>
              <a:ext uri="{FF2B5EF4-FFF2-40B4-BE49-F238E27FC236}">
                <a16:creationId xmlns:a16="http://schemas.microsoft.com/office/drawing/2014/main" id="{8798ECB2-1A4D-9D4C-A413-BD1795F28A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B5D004-BA0E-A544-9928-4EAFD2C46105}"/>
              </a:ext>
            </a:extLst>
          </p:cNvPr>
          <p:cNvSpPr>
            <a:spLocks noGrp="1"/>
          </p:cNvSpPr>
          <p:nvPr>
            <p:ph type="sldNum" sz="quarter" idx="12"/>
          </p:nvPr>
        </p:nvSpPr>
        <p:spPr/>
        <p:txBody>
          <a:bodyPr/>
          <a:lstStyle/>
          <a:p>
            <a:fld id="{656E8F12-B4EA-DF4D-9175-3D499FA3FF6C}" type="slidenum">
              <a:rPr lang="en-US" smtClean="0"/>
              <a:t>‹#›</a:t>
            </a:fld>
            <a:endParaRPr lang="en-US"/>
          </a:p>
        </p:txBody>
      </p:sp>
    </p:spTree>
    <p:extLst>
      <p:ext uri="{BB962C8B-B14F-4D97-AF65-F5344CB8AC3E}">
        <p14:creationId xmlns:p14="http://schemas.microsoft.com/office/powerpoint/2010/main" val="1098649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EEBFF-357B-D64B-A719-0C1A77BC3F7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FB9C17-1AFC-FC4D-8EF8-167160A5CA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FEC250-9996-434A-B1B9-89750C297860}"/>
              </a:ext>
            </a:extLst>
          </p:cNvPr>
          <p:cNvSpPr>
            <a:spLocks noGrp="1"/>
          </p:cNvSpPr>
          <p:nvPr>
            <p:ph type="dt" sz="half" idx="10"/>
          </p:nvPr>
        </p:nvSpPr>
        <p:spPr/>
        <p:txBody>
          <a:bodyPr/>
          <a:lstStyle/>
          <a:p>
            <a:fld id="{52844AB4-6440-5F43-AABA-D874546F2DD9}" type="datetime1">
              <a:rPr lang="en-US" smtClean="0"/>
              <a:t>3/7/24</a:t>
            </a:fld>
            <a:endParaRPr lang="en-US"/>
          </a:p>
        </p:txBody>
      </p:sp>
      <p:sp>
        <p:nvSpPr>
          <p:cNvPr id="5" name="Footer Placeholder 4">
            <a:extLst>
              <a:ext uri="{FF2B5EF4-FFF2-40B4-BE49-F238E27FC236}">
                <a16:creationId xmlns:a16="http://schemas.microsoft.com/office/drawing/2014/main" id="{7C4D4D2E-624B-874D-B234-1E197FDFC2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B4E9A9-CC15-CC48-A691-8CF83E665BAA}"/>
              </a:ext>
            </a:extLst>
          </p:cNvPr>
          <p:cNvSpPr>
            <a:spLocks noGrp="1"/>
          </p:cNvSpPr>
          <p:nvPr>
            <p:ph type="sldNum" sz="quarter" idx="12"/>
          </p:nvPr>
        </p:nvSpPr>
        <p:spPr/>
        <p:txBody>
          <a:bodyPr/>
          <a:lstStyle/>
          <a:p>
            <a:fld id="{656E8F12-B4EA-DF4D-9175-3D499FA3FF6C}" type="slidenum">
              <a:rPr lang="en-US" smtClean="0"/>
              <a:t>‹#›</a:t>
            </a:fld>
            <a:endParaRPr lang="en-US"/>
          </a:p>
        </p:txBody>
      </p:sp>
    </p:spTree>
    <p:extLst>
      <p:ext uri="{BB962C8B-B14F-4D97-AF65-F5344CB8AC3E}">
        <p14:creationId xmlns:p14="http://schemas.microsoft.com/office/powerpoint/2010/main" val="2224052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2B207F-CDDD-B843-A1FD-CDDCEA58BDA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8FF7C1-6151-2F47-9BCA-4DDF66BDF9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3AA794-0CEF-624B-9786-DAFFAC45709A}"/>
              </a:ext>
            </a:extLst>
          </p:cNvPr>
          <p:cNvSpPr>
            <a:spLocks noGrp="1"/>
          </p:cNvSpPr>
          <p:nvPr>
            <p:ph type="dt" sz="half" idx="10"/>
          </p:nvPr>
        </p:nvSpPr>
        <p:spPr/>
        <p:txBody>
          <a:bodyPr/>
          <a:lstStyle/>
          <a:p>
            <a:fld id="{798A6E62-27AE-F94B-B51E-B4FC503B80E0}" type="datetime1">
              <a:rPr lang="en-US" smtClean="0"/>
              <a:t>3/7/24</a:t>
            </a:fld>
            <a:endParaRPr lang="en-US"/>
          </a:p>
        </p:txBody>
      </p:sp>
      <p:sp>
        <p:nvSpPr>
          <p:cNvPr id="5" name="Footer Placeholder 4">
            <a:extLst>
              <a:ext uri="{FF2B5EF4-FFF2-40B4-BE49-F238E27FC236}">
                <a16:creationId xmlns:a16="http://schemas.microsoft.com/office/drawing/2014/main" id="{EF9707F6-934D-5140-8A45-172E74F0CB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2BE619-D7BF-A440-9953-F04AC3B2D997}"/>
              </a:ext>
            </a:extLst>
          </p:cNvPr>
          <p:cNvSpPr>
            <a:spLocks noGrp="1"/>
          </p:cNvSpPr>
          <p:nvPr>
            <p:ph type="sldNum" sz="quarter" idx="12"/>
          </p:nvPr>
        </p:nvSpPr>
        <p:spPr/>
        <p:txBody>
          <a:bodyPr/>
          <a:lstStyle/>
          <a:p>
            <a:fld id="{656E8F12-B4EA-DF4D-9175-3D499FA3FF6C}" type="slidenum">
              <a:rPr lang="en-US" smtClean="0"/>
              <a:t>‹#›</a:t>
            </a:fld>
            <a:endParaRPr lang="en-US"/>
          </a:p>
        </p:txBody>
      </p:sp>
    </p:spTree>
    <p:extLst>
      <p:ext uri="{BB962C8B-B14F-4D97-AF65-F5344CB8AC3E}">
        <p14:creationId xmlns:p14="http://schemas.microsoft.com/office/powerpoint/2010/main" val="3540677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81FD4-2075-484D-BEE5-EACF190276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8D45EE-DFBF-6249-9CA3-A26CA450EE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461529-F0A6-FF48-BB6E-A73D22DF6D82}"/>
              </a:ext>
            </a:extLst>
          </p:cNvPr>
          <p:cNvSpPr>
            <a:spLocks noGrp="1"/>
          </p:cNvSpPr>
          <p:nvPr>
            <p:ph type="dt" sz="half" idx="10"/>
          </p:nvPr>
        </p:nvSpPr>
        <p:spPr/>
        <p:txBody>
          <a:bodyPr/>
          <a:lstStyle/>
          <a:p>
            <a:fld id="{E8245B2C-9B37-A144-B8A8-B18BC65ED58D}" type="datetime1">
              <a:rPr lang="en-US" smtClean="0"/>
              <a:t>3/7/24</a:t>
            </a:fld>
            <a:endParaRPr lang="en-US"/>
          </a:p>
        </p:txBody>
      </p:sp>
      <p:sp>
        <p:nvSpPr>
          <p:cNvPr id="5" name="Footer Placeholder 4">
            <a:extLst>
              <a:ext uri="{FF2B5EF4-FFF2-40B4-BE49-F238E27FC236}">
                <a16:creationId xmlns:a16="http://schemas.microsoft.com/office/drawing/2014/main" id="{FC70207B-399A-8B4F-ABDE-CB7F0FBC40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87FFD8-DBAD-1642-BF8E-8DAF8BA12D63}"/>
              </a:ext>
            </a:extLst>
          </p:cNvPr>
          <p:cNvSpPr>
            <a:spLocks noGrp="1"/>
          </p:cNvSpPr>
          <p:nvPr>
            <p:ph type="sldNum" sz="quarter" idx="12"/>
          </p:nvPr>
        </p:nvSpPr>
        <p:spPr/>
        <p:txBody>
          <a:bodyPr/>
          <a:lstStyle/>
          <a:p>
            <a:fld id="{656E8F12-B4EA-DF4D-9175-3D499FA3FF6C}" type="slidenum">
              <a:rPr lang="en-US" smtClean="0"/>
              <a:t>‹#›</a:t>
            </a:fld>
            <a:endParaRPr lang="en-US"/>
          </a:p>
        </p:txBody>
      </p:sp>
    </p:spTree>
    <p:extLst>
      <p:ext uri="{BB962C8B-B14F-4D97-AF65-F5344CB8AC3E}">
        <p14:creationId xmlns:p14="http://schemas.microsoft.com/office/powerpoint/2010/main" val="1631488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F3871-CB98-2B44-A44A-7B15C5F194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BD4B816-8577-E047-B016-F9E5759C1E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C8FFF7-D1B7-C040-B2A5-2E11C7E3C190}"/>
              </a:ext>
            </a:extLst>
          </p:cNvPr>
          <p:cNvSpPr>
            <a:spLocks noGrp="1"/>
          </p:cNvSpPr>
          <p:nvPr>
            <p:ph type="dt" sz="half" idx="10"/>
          </p:nvPr>
        </p:nvSpPr>
        <p:spPr/>
        <p:txBody>
          <a:bodyPr/>
          <a:lstStyle/>
          <a:p>
            <a:fld id="{60067DA0-017E-824D-BD88-345F6C1C2A58}" type="datetime1">
              <a:rPr lang="en-US" smtClean="0"/>
              <a:t>3/7/24</a:t>
            </a:fld>
            <a:endParaRPr lang="en-US"/>
          </a:p>
        </p:txBody>
      </p:sp>
      <p:sp>
        <p:nvSpPr>
          <p:cNvPr id="5" name="Footer Placeholder 4">
            <a:extLst>
              <a:ext uri="{FF2B5EF4-FFF2-40B4-BE49-F238E27FC236}">
                <a16:creationId xmlns:a16="http://schemas.microsoft.com/office/drawing/2014/main" id="{5A08FCBC-0D07-E246-9B6B-7BECB11D9B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56C720-39BF-F64C-A5D4-B96C7B936F24}"/>
              </a:ext>
            </a:extLst>
          </p:cNvPr>
          <p:cNvSpPr>
            <a:spLocks noGrp="1"/>
          </p:cNvSpPr>
          <p:nvPr>
            <p:ph type="sldNum" sz="quarter" idx="12"/>
          </p:nvPr>
        </p:nvSpPr>
        <p:spPr/>
        <p:txBody>
          <a:bodyPr/>
          <a:lstStyle/>
          <a:p>
            <a:fld id="{656E8F12-B4EA-DF4D-9175-3D499FA3FF6C}" type="slidenum">
              <a:rPr lang="en-US" smtClean="0"/>
              <a:t>‹#›</a:t>
            </a:fld>
            <a:endParaRPr lang="en-US"/>
          </a:p>
        </p:txBody>
      </p:sp>
    </p:spTree>
    <p:extLst>
      <p:ext uri="{BB962C8B-B14F-4D97-AF65-F5344CB8AC3E}">
        <p14:creationId xmlns:p14="http://schemas.microsoft.com/office/powerpoint/2010/main" val="379324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FFC3C-7149-5F40-AAC1-B37E556982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3B4EF0-73F9-FA41-A055-C181B73610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2CA6D03-DB1F-0B4B-BABC-75ABA29829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019E5F-6EA3-C842-9C90-5E3DFDE59CEC}"/>
              </a:ext>
            </a:extLst>
          </p:cNvPr>
          <p:cNvSpPr>
            <a:spLocks noGrp="1"/>
          </p:cNvSpPr>
          <p:nvPr>
            <p:ph type="dt" sz="half" idx="10"/>
          </p:nvPr>
        </p:nvSpPr>
        <p:spPr/>
        <p:txBody>
          <a:bodyPr/>
          <a:lstStyle/>
          <a:p>
            <a:fld id="{E9CAE0E2-A689-8640-9956-A786C8FBBA2C}" type="datetime1">
              <a:rPr lang="en-US" smtClean="0"/>
              <a:t>3/7/24</a:t>
            </a:fld>
            <a:endParaRPr lang="en-US"/>
          </a:p>
        </p:txBody>
      </p:sp>
      <p:sp>
        <p:nvSpPr>
          <p:cNvPr id="6" name="Footer Placeholder 5">
            <a:extLst>
              <a:ext uri="{FF2B5EF4-FFF2-40B4-BE49-F238E27FC236}">
                <a16:creationId xmlns:a16="http://schemas.microsoft.com/office/drawing/2014/main" id="{481AA334-4670-AB4C-85B8-A73C84219E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70F82D-76E6-BA4D-A178-CDDD6B69DB32}"/>
              </a:ext>
            </a:extLst>
          </p:cNvPr>
          <p:cNvSpPr>
            <a:spLocks noGrp="1"/>
          </p:cNvSpPr>
          <p:nvPr>
            <p:ph type="sldNum" sz="quarter" idx="12"/>
          </p:nvPr>
        </p:nvSpPr>
        <p:spPr/>
        <p:txBody>
          <a:bodyPr/>
          <a:lstStyle/>
          <a:p>
            <a:fld id="{656E8F12-B4EA-DF4D-9175-3D499FA3FF6C}" type="slidenum">
              <a:rPr lang="en-US" smtClean="0"/>
              <a:t>‹#›</a:t>
            </a:fld>
            <a:endParaRPr lang="en-US"/>
          </a:p>
        </p:txBody>
      </p:sp>
    </p:spTree>
    <p:extLst>
      <p:ext uri="{BB962C8B-B14F-4D97-AF65-F5344CB8AC3E}">
        <p14:creationId xmlns:p14="http://schemas.microsoft.com/office/powerpoint/2010/main" val="1699330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95E78-3447-914B-B63E-BD80B76CC9E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17BF7AE-BD20-D649-B5F2-BF598A9572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125B8A-6CA5-4446-9E6D-4059DA0178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84A3A3E-E499-FA44-A14B-9D2B17F220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CDC388-F79C-1744-AEA6-853F02E6C0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436FB3-4A63-314E-80A9-D70412BB89E7}"/>
              </a:ext>
            </a:extLst>
          </p:cNvPr>
          <p:cNvSpPr>
            <a:spLocks noGrp="1"/>
          </p:cNvSpPr>
          <p:nvPr>
            <p:ph type="dt" sz="half" idx="10"/>
          </p:nvPr>
        </p:nvSpPr>
        <p:spPr/>
        <p:txBody>
          <a:bodyPr/>
          <a:lstStyle/>
          <a:p>
            <a:fld id="{1CC8C830-0532-7343-9470-BF733A863EBB}" type="datetime1">
              <a:rPr lang="en-US" smtClean="0"/>
              <a:t>3/7/24</a:t>
            </a:fld>
            <a:endParaRPr lang="en-US"/>
          </a:p>
        </p:txBody>
      </p:sp>
      <p:sp>
        <p:nvSpPr>
          <p:cNvPr id="8" name="Footer Placeholder 7">
            <a:extLst>
              <a:ext uri="{FF2B5EF4-FFF2-40B4-BE49-F238E27FC236}">
                <a16:creationId xmlns:a16="http://schemas.microsoft.com/office/drawing/2014/main" id="{21E91C3B-FB23-3E4D-96B5-4F230545C78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DBD38E4-773B-AA4C-AE8A-6CB2BE5D0D6F}"/>
              </a:ext>
            </a:extLst>
          </p:cNvPr>
          <p:cNvSpPr>
            <a:spLocks noGrp="1"/>
          </p:cNvSpPr>
          <p:nvPr>
            <p:ph type="sldNum" sz="quarter" idx="12"/>
          </p:nvPr>
        </p:nvSpPr>
        <p:spPr/>
        <p:txBody>
          <a:bodyPr/>
          <a:lstStyle/>
          <a:p>
            <a:fld id="{656E8F12-B4EA-DF4D-9175-3D499FA3FF6C}" type="slidenum">
              <a:rPr lang="en-US" smtClean="0"/>
              <a:t>‹#›</a:t>
            </a:fld>
            <a:endParaRPr lang="en-US"/>
          </a:p>
        </p:txBody>
      </p:sp>
    </p:spTree>
    <p:extLst>
      <p:ext uri="{BB962C8B-B14F-4D97-AF65-F5344CB8AC3E}">
        <p14:creationId xmlns:p14="http://schemas.microsoft.com/office/powerpoint/2010/main" val="61899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6310D-F628-014B-B106-D9896830F4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81E8C3B-15C7-F64E-BDDF-6C441B7A3BE0}"/>
              </a:ext>
            </a:extLst>
          </p:cNvPr>
          <p:cNvSpPr>
            <a:spLocks noGrp="1"/>
          </p:cNvSpPr>
          <p:nvPr>
            <p:ph type="dt" sz="half" idx="10"/>
          </p:nvPr>
        </p:nvSpPr>
        <p:spPr/>
        <p:txBody>
          <a:bodyPr/>
          <a:lstStyle/>
          <a:p>
            <a:fld id="{9FB22084-87D2-8247-BE98-1919E541ACDE}" type="datetime1">
              <a:rPr lang="en-US" smtClean="0"/>
              <a:t>3/7/24</a:t>
            </a:fld>
            <a:endParaRPr lang="en-US"/>
          </a:p>
        </p:txBody>
      </p:sp>
      <p:sp>
        <p:nvSpPr>
          <p:cNvPr id="4" name="Footer Placeholder 3">
            <a:extLst>
              <a:ext uri="{FF2B5EF4-FFF2-40B4-BE49-F238E27FC236}">
                <a16:creationId xmlns:a16="http://schemas.microsoft.com/office/drawing/2014/main" id="{CE5999EF-9DFC-734C-8305-C300B5543E8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4CAD96-CF43-3A49-AA16-EB64C7AA4333}"/>
              </a:ext>
            </a:extLst>
          </p:cNvPr>
          <p:cNvSpPr>
            <a:spLocks noGrp="1"/>
          </p:cNvSpPr>
          <p:nvPr>
            <p:ph type="sldNum" sz="quarter" idx="12"/>
          </p:nvPr>
        </p:nvSpPr>
        <p:spPr/>
        <p:txBody>
          <a:bodyPr/>
          <a:lstStyle/>
          <a:p>
            <a:fld id="{656E8F12-B4EA-DF4D-9175-3D499FA3FF6C}" type="slidenum">
              <a:rPr lang="en-US" smtClean="0"/>
              <a:t>‹#›</a:t>
            </a:fld>
            <a:endParaRPr lang="en-US"/>
          </a:p>
        </p:txBody>
      </p:sp>
    </p:spTree>
    <p:extLst>
      <p:ext uri="{BB962C8B-B14F-4D97-AF65-F5344CB8AC3E}">
        <p14:creationId xmlns:p14="http://schemas.microsoft.com/office/powerpoint/2010/main" val="1322070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F7E684-E6F1-E54B-BB76-43B939D1B07C}"/>
              </a:ext>
            </a:extLst>
          </p:cNvPr>
          <p:cNvSpPr>
            <a:spLocks noGrp="1"/>
          </p:cNvSpPr>
          <p:nvPr>
            <p:ph type="dt" sz="half" idx="10"/>
          </p:nvPr>
        </p:nvSpPr>
        <p:spPr/>
        <p:txBody>
          <a:bodyPr/>
          <a:lstStyle/>
          <a:p>
            <a:fld id="{89AFA9E0-2EA7-9F4F-BB3E-E39C983D1FD1}" type="datetime1">
              <a:rPr lang="en-US" smtClean="0"/>
              <a:t>3/7/24</a:t>
            </a:fld>
            <a:endParaRPr lang="en-US"/>
          </a:p>
        </p:txBody>
      </p:sp>
      <p:sp>
        <p:nvSpPr>
          <p:cNvPr id="3" name="Footer Placeholder 2">
            <a:extLst>
              <a:ext uri="{FF2B5EF4-FFF2-40B4-BE49-F238E27FC236}">
                <a16:creationId xmlns:a16="http://schemas.microsoft.com/office/drawing/2014/main" id="{961DAA25-0900-B14D-93DA-A365E4646A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11E7F32-F4A9-4D42-A201-E84B262676E7}"/>
              </a:ext>
            </a:extLst>
          </p:cNvPr>
          <p:cNvSpPr>
            <a:spLocks noGrp="1"/>
          </p:cNvSpPr>
          <p:nvPr>
            <p:ph type="sldNum" sz="quarter" idx="12"/>
          </p:nvPr>
        </p:nvSpPr>
        <p:spPr/>
        <p:txBody>
          <a:bodyPr/>
          <a:lstStyle/>
          <a:p>
            <a:fld id="{656E8F12-B4EA-DF4D-9175-3D499FA3FF6C}" type="slidenum">
              <a:rPr lang="en-US" smtClean="0"/>
              <a:t>‹#›</a:t>
            </a:fld>
            <a:endParaRPr lang="en-US"/>
          </a:p>
        </p:txBody>
      </p:sp>
    </p:spTree>
    <p:extLst>
      <p:ext uri="{BB962C8B-B14F-4D97-AF65-F5344CB8AC3E}">
        <p14:creationId xmlns:p14="http://schemas.microsoft.com/office/powerpoint/2010/main" val="4261571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9A7EC-3A4A-2140-A473-DCA4F7ADBA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DAE5AB4-CDEA-D147-BB7B-AB9E370195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928DCD2-A87E-C441-A2FD-A398FEFC4E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403489-1903-6147-9B6A-60A7C5486769}"/>
              </a:ext>
            </a:extLst>
          </p:cNvPr>
          <p:cNvSpPr>
            <a:spLocks noGrp="1"/>
          </p:cNvSpPr>
          <p:nvPr>
            <p:ph type="dt" sz="half" idx="10"/>
          </p:nvPr>
        </p:nvSpPr>
        <p:spPr/>
        <p:txBody>
          <a:bodyPr/>
          <a:lstStyle/>
          <a:p>
            <a:fld id="{EBA8933D-4614-7644-B56F-2099BB42A19A}" type="datetime1">
              <a:rPr lang="en-US" smtClean="0"/>
              <a:t>3/7/24</a:t>
            </a:fld>
            <a:endParaRPr lang="en-US"/>
          </a:p>
        </p:txBody>
      </p:sp>
      <p:sp>
        <p:nvSpPr>
          <p:cNvPr id="6" name="Footer Placeholder 5">
            <a:extLst>
              <a:ext uri="{FF2B5EF4-FFF2-40B4-BE49-F238E27FC236}">
                <a16:creationId xmlns:a16="http://schemas.microsoft.com/office/drawing/2014/main" id="{241F9C43-CE2F-2C41-8AF1-32EBE8C76E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17FC74-D7EE-044C-83EA-F5C8BB61BDD6}"/>
              </a:ext>
            </a:extLst>
          </p:cNvPr>
          <p:cNvSpPr>
            <a:spLocks noGrp="1"/>
          </p:cNvSpPr>
          <p:nvPr>
            <p:ph type="sldNum" sz="quarter" idx="12"/>
          </p:nvPr>
        </p:nvSpPr>
        <p:spPr/>
        <p:txBody>
          <a:bodyPr/>
          <a:lstStyle/>
          <a:p>
            <a:fld id="{656E8F12-B4EA-DF4D-9175-3D499FA3FF6C}" type="slidenum">
              <a:rPr lang="en-US" smtClean="0"/>
              <a:t>‹#›</a:t>
            </a:fld>
            <a:endParaRPr lang="en-US"/>
          </a:p>
        </p:txBody>
      </p:sp>
    </p:spTree>
    <p:extLst>
      <p:ext uri="{BB962C8B-B14F-4D97-AF65-F5344CB8AC3E}">
        <p14:creationId xmlns:p14="http://schemas.microsoft.com/office/powerpoint/2010/main" val="4037242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B7B60-6008-8940-9695-4EA08EFDEA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B5B7812-D588-164F-A57D-98AB1B9C1D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BB2F9E8-7A9F-1D4A-89B5-CFFE87E874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C30F90-E015-034B-B8A0-145515B7ABEF}"/>
              </a:ext>
            </a:extLst>
          </p:cNvPr>
          <p:cNvSpPr>
            <a:spLocks noGrp="1"/>
          </p:cNvSpPr>
          <p:nvPr>
            <p:ph type="dt" sz="half" idx="10"/>
          </p:nvPr>
        </p:nvSpPr>
        <p:spPr/>
        <p:txBody>
          <a:bodyPr/>
          <a:lstStyle/>
          <a:p>
            <a:fld id="{2FBC8112-45BD-7C49-8884-7B21719EBDD3}" type="datetime1">
              <a:rPr lang="en-US" smtClean="0"/>
              <a:t>3/7/24</a:t>
            </a:fld>
            <a:endParaRPr lang="en-US"/>
          </a:p>
        </p:txBody>
      </p:sp>
      <p:sp>
        <p:nvSpPr>
          <p:cNvPr id="6" name="Footer Placeholder 5">
            <a:extLst>
              <a:ext uri="{FF2B5EF4-FFF2-40B4-BE49-F238E27FC236}">
                <a16:creationId xmlns:a16="http://schemas.microsoft.com/office/drawing/2014/main" id="{1D32E32A-A339-DD4E-8E9B-59EB577138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D1D1AC-DE03-6944-9F59-E90140DFF7C2}"/>
              </a:ext>
            </a:extLst>
          </p:cNvPr>
          <p:cNvSpPr>
            <a:spLocks noGrp="1"/>
          </p:cNvSpPr>
          <p:nvPr>
            <p:ph type="sldNum" sz="quarter" idx="12"/>
          </p:nvPr>
        </p:nvSpPr>
        <p:spPr/>
        <p:txBody>
          <a:bodyPr/>
          <a:lstStyle/>
          <a:p>
            <a:fld id="{656E8F12-B4EA-DF4D-9175-3D499FA3FF6C}" type="slidenum">
              <a:rPr lang="en-US" smtClean="0"/>
              <a:t>‹#›</a:t>
            </a:fld>
            <a:endParaRPr lang="en-US"/>
          </a:p>
        </p:txBody>
      </p:sp>
    </p:spTree>
    <p:extLst>
      <p:ext uri="{BB962C8B-B14F-4D97-AF65-F5344CB8AC3E}">
        <p14:creationId xmlns:p14="http://schemas.microsoft.com/office/powerpoint/2010/main" val="214337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BB4303-7B3E-5F4F-A0D8-B7C62838B6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9E2F62B-6AB4-794C-A366-68E413EC42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6C0FB1-5A1F-1A4A-A3A5-721BF33009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305669-8EA3-F04D-9B29-5AFAB889906A}" type="datetime1">
              <a:rPr lang="en-US" smtClean="0"/>
              <a:t>3/7/24</a:t>
            </a:fld>
            <a:endParaRPr lang="en-US"/>
          </a:p>
        </p:txBody>
      </p:sp>
      <p:sp>
        <p:nvSpPr>
          <p:cNvPr id="5" name="Footer Placeholder 4">
            <a:extLst>
              <a:ext uri="{FF2B5EF4-FFF2-40B4-BE49-F238E27FC236}">
                <a16:creationId xmlns:a16="http://schemas.microsoft.com/office/drawing/2014/main" id="{AEA1A05D-5FE4-4F4E-88F5-C319AA7578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3E40CDA-3569-6246-B322-4DB74FC923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6E8F12-B4EA-DF4D-9175-3D499FA3FF6C}" type="slidenum">
              <a:rPr lang="en-US" smtClean="0"/>
              <a:t>‹#›</a:t>
            </a:fld>
            <a:endParaRPr lang="en-US"/>
          </a:p>
        </p:txBody>
      </p:sp>
    </p:spTree>
    <p:extLst>
      <p:ext uri="{BB962C8B-B14F-4D97-AF65-F5344CB8AC3E}">
        <p14:creationId xmlns:p14="http://schemas.microsoft.com/office/powerpoint/2010/main" val="23680873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AECDFF3-1F9F-4849-86D8-6EEB8FD7E276}"/>
              </a:ext>
            </a:extLst>
          </p:cNvPr>
          <p:cNvSpPr/>
          <p:nvPr/>
        </p:nvSpPr>
        <p:spPr>
          <a:xfrm>
            <a:off x="0" y="0"/>
            <a:ext cx="12192000" cy="4191000"/>
          </a:xfrm>
          <a:prstGeom prst="rect">
            <a:avLst/>
          </a:prstGeom>
          <a:solidFill>
            <a:srgbClr val="9D0003"/>
          </a:solidFill>
          <a:ln>
            <a:solidFill>
              <a:srgbClr val="9D00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5DE490-1B48-BA43-BEA2-F8B5CB9CEA6D}"/>
              </a:ext>
            </a:extLst>
          </p:cNvPr>
          <p:cNvSpPr>
            <a:spLocks noGrp="1"/>
          </p:cNvSpPr>
          <p:nvPr>
            <p:ph type="ctrTitle"/>
          </p:nvPr>
        </p:nvSpPr>
        <p:spPr>
          <a:xfrm>
            <a:off x="1231899" y="1041400"/>
            <a:ext cx="9996081" cy="2531140"/>
          </a:xfrm>
        </p:spPr>
        <p:txBody>
          <a:bodyPr>
            <a:normAutofit fontScale="90000"/>
          </a:bodyPr>
          <a:lstStyle/>
          <a:p>
            <a:r>
              <a:rPr lang="en-US" b="1" dirty="0">
                <a:solidFill>
                  <a:schemeClr val="bg1"/>
                </a:solidFill>
                <a:latin typeface="Georgia Pro Cond Black" panose="02040A06050405020203" pitchFamily="18" charset="0"/>
              </a:rPr>
              <a:t>Additional Budgeting Concepts– Special Budgets</a:t>
            </a:r>
          </a:p>
        </p:txBody>
      </p:sp>
      <p:sp>
        <p:nvSpPr>
          <p:cNvPr id="3" name="Subtitle 2">
            <a:extLst>
              <a:ext uri="{FF2B5EF4-FFF2-40B4-BE49-F238E27FC236}">
                <a16:creationId xmlns:a16="http://schemas.microsoft.com/office/drawing/2014/main" id="{6547D067-1ABF-614E-A95D-42557174F013}"/>
              </a:ext>
            </a:extLst>
          </p:cNvPr>
          <p:cNvSpPr>
            <a:spLocks noGrp="1"/>
          </p:cNvSpPr>
          <p:nvPr>
            <p:ph type="subTitle" idx="1"/>
          </p:nvPr>
        </p:nvSpPr>
        <p:spPr>
          <a:xfrm>
            <a:off x="1346200" y="4592638"/>
            <a:ext cx="9144000" cy="1655762"/>
          </a:xfrm>
        </p:spPr>
        <p:txBody>
          <a:bodyPr>
            <a:normAutofit/>
          </a:bodyPr>
          <a:lstStyle/>
          <a:p>
            <a:r>
              <a:rPr lang="en-US" sz="2800" dirty="0">
                <a:latin typeface="Candara" panose="020E0502030303020204" pitchFamily="34" charset="0"/>
              </a:rPr>
              <a:t>September 22, 2022</a:t>
            </a:r>
          </a:p>
          <a:p>
            <a:r>
              <a:rPr lang="en-US" sz="2800" dirty="0" err="1">
                <a:latin typeface="Candara" panose="020E0502030303020204" pitchFamily="34" charset="0"/>
              </a:rPr>
              <a:t>Wenchen</a:t>
            </a:r>
            <a:r>
              <a:rPr lang="en-US" sz="2800">
                <a:latin typeface="Candara" panose="020E0502030303020204" pitchFamily="34" charset="0"/>
              </a:rPr>
              <a:t> Wang</a:t>
            </a:r>
            <a:endParaRPr lang="en-US" sz="2800" dirty="0">
              <a:latin typeface="Candara" panose="020E0502030303020204" pitchFamily="34" charset="0"/>
            </a:endParaRPr>
          </a:p>
        </p:txBody>
      </p:sp>
      <p:sp>
        <p:nvSpPr>
          <p:cNvPr id="4" name="Slide Number Placeholder 3">
            <a:extLst>
              <a:ext uri="{FF2B5EF4-FFF2-40B4-BE49-F238E27FC236}">
                <a16:creationId xmlns:a16="http://schemas.microsoft.com/office/drawing/2014/main" id="{11E089B5-DE3F-2D47-8F85-B6A6691A99F5}"/>
              </a:ext>
            </a:extLst>
          </p:cNvPr>
          <p:cNvSpPr>
            <a:spLocks noGrp="1"/>
          </p:cNvSpPr>
          <p:nvPr>
            <p:ph type="sldNum" sz="quarter" idx="12"/>
          </p:nvPr>
        </p:nvSpPr>
        <p:spPr/>
        <p:txBody>
          <a:bodyPr/>
          <a:lstStyle/>
          <a:p>
            <a:fld id="{656E8F12-B4EA-DF4D-9175-3D499FA3FF6C}" type="slidenum">
              <a:rPr lang="en-US" smtClean="0"/>
              <a:t>1</a:t>
            </a:fld>
            <a:endParaRPr lang="en-US"/>
          </a:p>
        </p:txBody>
      </p:sp>
    </p:spTree>
    <p:extLst>
      <p:ext uri="{BB962C8B-B14F-4D97-AF65-F5344CB8AC3E}">
        <p14:creationId xmlns:p14="http://schemas.microsoft.com/office/powerpoint/2010/main" val="2044614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17DA3E8-F03B-4741-8359-647ABF2D69C8}"/>
              </a:ext>
            </a:extLst>
          </p:cNvPr>
          <p:cNvSpPr/>
          <p:nvPr/>
        </p:nvSpPr>
        <p:spPr>
          <a:xfrm>
            <a:off x="0" y="0"/>
            <a:ext cx="12192000" cy="1435100"/>
          </a:xfrm>
          <a:prstGeom prst="rect">
            <a:avLst/>
          </a:prstGeom>
          <a:solidFill>
            <a:srgbClr val="9D0003"/>
          </a:solidFill>
          <a:ln>
            <a:solidFill>
              <a:srgbClr val="9D00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1A0563-EA90-634E-A2C2-F1E5BC837CBB}"/>
              </a:ext>
            </a:extLst>
          </p:cNvPr>
          <p:cNvSpPr>
            <a:spLocks noGrp="1"/>
          </p:cNvSpPr>
          <p:nvPr>
            <p:ph type="title"/>
          </p:nvPr>
        </p:nvSpPr>
        <p:spPr>
          <a:xfrm>
            <a:off x="838200" y="227104"/>
            <a:ext cx="10515600" cy="1325563"/>
          </a:xfrm>
        </p:spPr>
        <p:txBody>
          <a:bodyPr>
            <a:normAutofit/>
          </a:bodyPr>
          <a:lstStyle/>
          <a:p>
            <a:r>
              <a:rPr lang="en-US" sz="4200" b="1" dirty="0">
                <a:solidFill>
                  <a:schemeClr val="bg1"/>
                </a:solidFill>
                <a:latin typeface="Georgia Pro Cond Black" panose="02040A06050405020203" pitchFamily="18" charset="0"/>
              </a:rPr>
              <a:t>Special Budget Example</a:t>
            </a:r>
          </a:p>
        </p:txBody>
      </p:sp>
      <p:sp>
        <p:nvSpPr>
          <p:cNvPr id="3" name="Content Placeholder 2">
            <a:extLst>
              <a:ext uri="{FF2B5EF4-FFF2-40B4-BE49-F238E27FC236}">
                <a16:creationId xmlns:a16="http://schemas.microsoft.com/office/drawing/2014/main" id="{8B660012-2106-9F43-90AA-0D0D6F63EDF9}"/>
              </a:ext>
            </a:extLst>
          </p:cNvPr>
          <p:cNvSpPr>
            <a:spLocks noGrp="1"/>
          </p:cNvSpPr>
          <p:nvPr>
            <p:ph idx="1"/>
          </p:nvPr>
        </p:nvSpPr>
        <p:spPr>
          <a:xfrm>
            <a:off x="702129" y="1662204"/>
            <a:ext cx="10651672" cy="4805271"/>
          </a:xfrm>
        </p:spPr>
        <p:txBody>
          <a:bodyPr>
            <a:normAutofit/>
          </a:bodyPr>
          <a:lstStyle/>
          <a:p>
            <a:pPr lvl="1">
              <a:lnSpc>
                <a:spcPct val="150000"/>
              </a:lnSpc>
            </a:pPr>
            <a:r>
              <a:rPr lang="en-US" sz="2000" dirty="0">
                <a:latin typeface="Candara" panose="020E0502030303020204" pitchFamily="34" charset="0"/>
              </a:rPr>
              <a:t>Assume that the regular expenses in an operating budget is as below:</a:t>
            </a:r>
            <a:endParaRPr lang="en-US" sz="1800" dirty="0">
              <a:latin typeface="Candara" panose="020E0502030303020204" pitchFamily="34" charset="0"/>
            </a:endParaRPr>
          </a:p>
          <a:p>
            <a:pPr lvl="2">
              <a:lnSpc>
                <a:spcPct val="150000"/>
              </a:lnSpc>
            </a:pPr>
            <a:endParaRPr lang="en-US" sz="2400" dirty="0">
              <a:latin typeface="Candara" panose="020E0502030303020204" pitchFamily="34" charset="0"/>
            </a:endParaRPr>
          </a:p>
          <a:p>
            <a:pPr lvl="2">
              <a:lnSpc>
                <a:spcPct val="150000"/>
              </a:lnSpc>
            </a:pPr>
            <a:endParaRPr lang="en-US" sz="2400" dirty="0">
              <a:latin typeface="Candara" panose="020E0502030303020204" pitchFamily="34" charset="0"/>
            </a:endParaRPr>
          </a:p>
          <a:p>
            <a:pPr marL="914400" lvl="2" indent="0">
              <a:buNone/>
            </a:pPr>
            <a:endParaRPr lang="en-US" sz="2400" dirty="0">
              <a:latin typeface="Candara" panose="020E0502030303020204" pitchFamily="34" charset="0"/>
            </a:endParaRPr>
          </a:p>
        </p:txBody>
      </p:sp>
      <p:sp>
        <p:nvSpPr>
          <p:cNvPr id="4" name="Slide Number Placeholder 3">
            <a:extLst>
              <a:ext uri="{FF2B5EF4-FFF2-40B4-BE49-F238E27FC236}">
                <a16:creationId xmlns:a16="http://schemas.microsoft.com/office/drawing/2014/main" id="{8F1D6AC9-2650-4747-83BB-8A837229F404}"/>
              </a:ext>
            </a:extLst>
          </p:cNvPr>
          <p:cNvSpPr>
            <a:spLocks noGrp="1"/>
          </p:cNvSpPr>
          <p:nvPr>
            <p:ph type="sldNum" sz="quarter" idx="12"/>
          </p:nvPr>
        </p:nvSpPr>
        <p:spPr/>
        <p:txBody>
          <a:bodyPr/>
          <a:lstStyle/>
          <a:p>
            <a:fld id="{656E8F12-B4EA-DF4D-9175-3D499FA3FF6C}" type="slidenum">
              <a:rPr lang="en-US" smtClean="0"/>
              <a:t>10</a:t>
            </a:fld>
            <a:endParaRPr lang="en-US"/>
          </a:p>
        </p:txBody>
      </p:sp>
      <p:pic>
        <p:nvPicPr>
          <p:cNvPr id="7" name="Picture 6">
            <a:extLst>
              <a:ext uri="{FF2B5EF4-FFF2-40B4-BE49-F238E27FC236}">
                <a16:creationId xmlns:a16="http://schemas.microsoft.com/office/drawing/2014/main" id="{EBC6F1A9-BF2A-794B-D280-FD3305C5B272}"/>
              </a:ext>
            </a:extLst>
          </p:cNvPr>
          <p:cNvPicPr>
            <a:picLocks noChangeAspect="1"/>
          </p:cNvPicPr>
          <p:nvPr/>
        </p:nvPicPr>
        <p:blipFill>
          <a:blip r:embed="rId3"/>
          <a:stretch>
            <a:fillRect/>
          </a:stretch>
        </p:blipFill>
        <p:spPr>
          <a:xfrm>
            <a:off x="4147766" y="2233612"/>
            <a:ext cx="3024930" cy="4274091"/>
          </a:xfrm>
          <a:prstGeom prst="rect">
            <a:avLst/>
          </a:prstGeom>
        </p:spPr>
      </p:pic>
    </p:spTree>
    <p:extLst>
      <p:ext uri="{BB962C8B-B14F-4D97-AF65-F5344CB8AC3E}">
        <p14:creationId xmlns:p14="http://schemas.microsoft.com/office/powerpoint/2010/main" val="3076171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17DA3E8-F03B-4741-8359-647ABF2D69C8}"/>
              </a:ext>
            </a:extLst>
          </p:cNvPr>
          <p:cNvSpPr/>
          <p:nvPr/>
        </p:nvSpPr>
        <p:spPr>
          <a:xfrm>
            <a:off x="0" y="0"/>
            <a:ext cx="12192000" cy="1435100"/>
          </a:xfrm>
          <a:prstGeom prst="rect">
            <a:avLst/>
          </a:prstGeom>
          <a:solidFill>
            <a:srgbClr val="9D0003"/>
          </a:solidFill>
          <a:ln>
            <a:solidFill>
              <a:srgbClr val="9D00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1A0563-EA90-634E-A2C2-F1E5BC837CBB}"/>
              </a:ext>
            </a:extLst>
          </p:cNvPr>
          <p:cNvSpPr>
            <a:spLocks noGrp="1"/>
          </p:cNvSpPr>
          <p:nvPr>
            <p:ph type="title"/>
          </p:nvPr>
        </p:nvSpPr>
        <p:spPr>
          <a:xfrm>
            <a:off x="838200" y="227104"/>
            <a:ext cx="10515600" cy="1325563"/>
          </a:xfrm>
        </p:spPr>
        <p:txBody>
          <a:bodyPr>
            <a:normAutofit/>
          </a:bodyPr>
          <a:lstStyle/>
          <a:p>
            <a:r>
              <a:rPr lang="en-US" sz="4200" b="1" dirty="0">
                <a:solidFill>
                  <a:schemeClr val="bg1"/>
                </a:solidFill>
                <a:latin typeface="Georgia Pro Cond Black" panose="02040A06050405020203" pitchFamily="18" charset="0"/>
              </a:rPr>
              <a:t>Special Budget Example</a:t>
            </a:r>
          </a:p>
        </p:txBody>
      </p:sp>
      <p:sp>
        <p:nvSpPr>
          <p:cNvPr id="3" name="Content Placeholder 2">
            <a:extLst>
              <a:ext uri="{FF2B5EF4-FFF2-40B4-BE49-F238E27FC236}">
                <a16:creationId xmlns:a16="http://schemas.microsoft.com/office/drawing/2014/main" id="{8B660012-2106-9F43-90AA-0D0D6F63EDF9}"/>
              </a:ext>
            </a:extLst>
          </p:cNvPr>
          <p:cNvSpPr>
            <a:spLocks noGrp="1"/>
          </p:cNvSpPr>
          <p:nvPr>
            <p:ph idx="1"/>
          </p:nvPr>
        </p:nvSpPr>
        <p:spPr>
          <a:xfrm>
            <a:off x="702129" y="1489779"/>
            <a:ext cx="10651672" cy="4805271"/>
          </a:xfrm>
        </p:spPr>
        <p:txBody>
          <a:bodyPr>
            <a:normAutofit/>
          </a:bodyPr>
          <a:lstStyle/>
          <a:p>
            <a:pPr lvl="1">
              <a:lnSpc>
                <a:spcPct val="150000"/>
              </a:lnSpc>
            </a:pPr>
            <a:r>
              <a:rPr lang="en-US" sz="2000" dirty="0">
                <a:latin typeface="Candara" panose="020E0502030303020204" pitchFamily="34" charset="0"/>
              </a:rPr>
              <a:t>Devote percentage of resources to each performance area:</a:t>
            </a:r>
            <a:endParaRPr lang="en-US" sz="1800" dirty="0">
              <a:latin typeface="Candara" panose="020E0502030303020204" pitchFamily="34" charset="0"/>
            </a:endParaRPr>
          </a:p>
          <a:p>
            <a:pPr lvl="2">
              <a:lnSpc>
                <a:spcPct val="150000"/>
              </a:lnSpc>
            </a:pPr>
            <a:endParaRPr lang="en-US" sz="2400" dirty="0">
              <a:latin typeface="Candara" panose="020E0502030303020204" pitchFamily="34" charset="0"/>
            </a:endParaRPr>
          </a:p>
          <a:p>
            <a:pPr lvl="2">
              <a:lnSpc>
                <a:spcPct val="150000"/>
              </a:lnSpc>
            </a:pPr>
            <a:endParaRPr lang="en-US" sz="2400" dirty="0">
              <a:latin typeface="Candara" panose="020E0502030303020204" pitchFamily="34" charset="0"/>
            </a:endParaRPr>
          </a:p>
          <a:p>
            <a:pPr marL="914400" lvl="2" indent="0">
              <a:buNone/>
            </a:pPr>
            <a:endParaRPr lang="en-US" sz="2400" dirty="0">
              <a:latin typeface="Candara" panose="020E0502030303020204" pitchFamily="34" charset="0"/>
            </a:endParaRPr>
          </a:p>
        </p:txBody>
      </p:sp>
      <p:sp>
        <p:nvSpPr>
          <p:cNvPr id="4" name="Slide Number Placeholder 3">
            <a:extLst>
              <a:ext uri="{FF2B5EF4-FFF2-40B4-BE49-F238E27FC236}">
                <a16:creationId xmlns:a16="http://schemas.microsoft.com/office/drawing/2014/main" id="{8F1D6AC9-2650-4747-83BB-8A837229F404}"/>
              </a:ext>
            </a:extLst>
          </p:cNvPr>
          <p:cNvSpPr>
            <a:spLocks noGrp="1"/>
          </p:cNvSpPr>
          <p:nvPr>
            <p:ph type="sldNum" sz="quarter" idx="12"/>
          </p:nvPr>
        </p:nvSpPr>
        <p:spPr/>
        <p:txBody>
          <a:bodyPr/>
          <a:lstStyle/>
          <a:p>
            <a:fld id="{656E8F12-B4EA-DF4D-9175-3D499FA3FF6C}" type="slidenum">
              <a:rPr lang="en-US" smtClean="0"/>
              <a:t>11</a:t>
            </a:fld>
            <a:endParaRPr lang="en-US"/>
          </a:p>
        </p:txBody>
      </p:sp>
      <p:pic>
        <p:nvPicPr>
          <p:cNvPr id="17" name="Picture 16">
            <a:extLst>
              <a:ext uri="{FF2B5EF4-FFF2-40B4-BE49-F238E27FC236}">
                <a16:creationId xmlns:a16="http://schemas.microsoft.com/office/drawing/2014/main" id="{B28EA703-9BE3-75B2-B72B-D96653BB3018}"/>
              </a:ext>
            </a:extLst>
          </p:cNvPr>
          <p:cNvPicPr>
            <a:picLocks noChangeAspect="1"/>
          </p:cNvPicPr>
          <p:nvPr/>
        </p:nvPicPr>
        <p:blipFill>
          <a:blip r:embed="rId3"/>
          <a:stretch>
            <a:fillRect/>
          </a:stretch>
        </p:blipFill>
        <p:spPr>
          <a:xfrm>
            <a:off x="2242458" y="1968500"/>
            <a:ext cx="6553200" cy="4752975"/>
          </a:xfrm>
          <a:prstGeom prst="rect">
            <a:avLst/>
          </a:prstGeom>
        </p:spPr>
      </p:pic>
    </p:spTree>
    <p:extLst>
      <p:ext uri="{BB962C8B-B14F-4D97-AF65-F5344CB8AC3E}">
        <p14:creationId xmlns:p14="http://schemas.microsoft.com/office/powerpoint/2010/main" val="1242563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17DA3E8-F03B-4741-8359-647ABF2D69C8}"/>
              </a:ext>
            </a:extLst>
          </p:cNvPr>
          <p:cNvSpPr/>
          <p:nvPr/>
        </p:nvSpPr>
        <p:spPr>
          <a:xfrm>
            <a:off x="0" y="0"/>
            <a:ext cx="12192000" cy="1435100"/>
          </a:xfrm>
          <a:prstGeom prst="rect">
            <a:avLst/>
          </a:prstGeom>
          <a:solidFill>
            <a:srgbClr val="9D0003"/>
          </a:solidFill>
          <a:ln>
            <a:solidFill>
              <a:srgbClr val="9D00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1A0563-EA90-634E-A2C2-F1E5BC837CBB}"/>
              </a:ext>
            </a:extLst>
          </p:cNvPr>
          <p:cNvSpPr>
            <a:spLocks noGrp="1"/>
          </p:cNvSpPr>
          <p:nvPr>
            <p:ph type="title"/>
          </p:nvPr>
        </p:nvSpPr>
        <p:spPr>
          <a:xfrm>
            <a:off x="838200" y="227104"/>
            <a:ext cx="10515600" cy="1325563"/>
          </a:xfrm>
        </p:spPr>
        <p:txBody>
          <a:bodyPr>
            <a:normAutofit/>
          </a:bodyPr>
          <a:lstStyle/>
          <a:p>
            <a:r>
              <a:rPr lang="en-US" sz="4200" b="1" dirty="0">
                <a:solidFill>
                  <a:schemeClr val="bg1"/>
                </a:solidFill>
                <a:latin typeface="Georgia Pro Cond Black" panose="02040A06050405020203" pitchFamily="18" charset="0"/>
              </a:rPr>
              <a:t>Special Budget Example</a:t>
            </a:r>
          </a:p>
        </p:txBody>
      </p:sp>
      <p:sp>
        <p:nvSpPr>
          <p:cNvPr id="3" name="Content Placeholder 2">
            <a:extLst>
              <a:ext uri="{FF2B5EF4-FFF2-40B4-BE49-F238E27FC236}">
                <a16:creationId xmlns:a16="http://schemas.microsoft.com/office/drawing/2014/main" id="{8B660012-2106-9F43-90AA-0D0D6F63EDF9}"/>
              </a:ext>
            </a:extLst>
          </p:cNvPr>
          <p:cNvSpPr>
            <a:spLocks noGrp="1"/>
          </p:cNvSpPr>
          <p:nvPr>
            <p:ph idx="1"/>
          </p:nvPr>
        </p:nvSpPr>
        <p:spPr>
          <a:xfrm>
            <a:off x="519793" y="1427346"/>
            <a:ext cx="9603921" cy="4805271"/>
          </a:xfrm>
        </p:spPr>
        <p:txBody>
          <a:bodyPr>
            <a:normAutofit/>
          </a:bodyPr>
          <a:lstStyle/>
          <a:p>
            <a:pPr lvl="1">
              <a:lnSpc>
                <a:spcPct val="150000"/>
              </a:lnSpc>
            </a:pPr>
            <a:r>
              <a:rPr lang="en-US" sz="2000" dirty="0">
                <a:latin typeface="Candara" panose="020E0502030303020204" pitchFamily="34" charset="0"/>
              </a:rPr>
              <a:t>Allocate operating budget to performance areas:</a:t>
            </a:r>
            <a:endParaRPr lang="en-US" sz="1800" dirty="0">
              <a:latin typeface="Candara" panose="020E0502030303020204" pitchFamily="34" charset="0"/>
            </a:endParaRPr>
          </a:p>
          <a:p>
            <a:pPr lvl="2">
              <a:lnSpc>
                <a:spcPct val="150000"/>
              </a:lnSpc>
            </a:pPr>
            <a:endParaRPr lang="en-US" sz="2400" dirty="0">
              <a:latin typeface="Candara" panose="020E0502030303020204" pitchFamily="34" charset="0"/>
            </a:endParaRPr>
          </a:p>
          <a:p>
            <a:pPr lvl="2">
              <a:lnSpc>
                <a:spcPct val="150000"/>
              </a:lnSpc>
            </a:pPr>
            <a:endParaRPr lang="en-US" sz="2400" dirty="0">
              <a:latin typeface="Candara" panose="020E0502030303020204" pitchFamily="34" charset="0"/>
            </a:endParaRPr>
          </a:p>
          <a:p>
            <a:pPr marL="914400" lvl="2" indent="0">
              <a:buNone/>
            </a:pPr>
            <a:endParaRPr lang="en-US" sz="2400" dirty="0">
              <a:latin typeface="Candara" panose="020E0502030303020204" pitchFamily="34" charset="0"/>
            </a:endParaRPr>
          </a:p>
        </p:txBody>
      </p:sp>
      <p:sp>
        <p:nvSpPr>
          <p:cNvPr id="4" name="Slide Number Placeholder 3">
            <a:extLst>
              <a:ext uri="{FF2B5EF4-FFF2-40B4-BE49-F238E27FC236}">
                <a16:creationId xmlns:a16="http://schemas.microsoft.com/office/drawing/2014/main" id="{8F1D6AC9-2650-4747-83BB-8A837229F404}"/>
              </a:ext>
            </a:extLst>
          </p:cNvPr>
          <p:cNvSpPr>
            <a:spLocks noGrp="1"/>
          </p:cNvSpPr>
          <p:nvPr>
            <p:ph type="sldNum" sz="quarter" idx="12"/>
          </p:nvPr>
        </p:nvSpPr>
        <p:spPr/>
        <p:txBody>
          <a:bodyPr/>
          <a:lstStyle/>
          <a:p>
            <a:fld id="{656E8F12-B4EA-DF4D-9175-3D499FA3FF6C}" type="slidenum">
              <a:rPr lang="en-US" smtClean="0"/>
              <a:t>12</a:t>
            </a:fld>
            <a:endParaRPr lang="en-US"/>
          </a:p>
        </p:txBody>
      </p:sp>
      <p:pic>
        <p:nvPicPr>
          <p:cNvPr id="7" name="Picture 6">
            <a:extLst>
              <a:ext uri="{FF2B5EF4-FFF2-40B4-BE49-F238E27FC236}">
                <a16:creationId xmlns:a16="http://schemas.microsoft.com/office/drawing/2014/main" id="{BA09C214-FCD4-2064-A2BF-9352B53C5CAD}"/>
              </a:ext>
            </a:extLst>
          </p:cNvPr>
          <p:cNvPicPr>
            <a:picLocks noChangeAspect="1"/>
          </p:cNvPicPr>
          <p:nvPr/>
        </p:nvPicPr>
        <p:blipFill>
          <a:blip r:embed="rId3"/>
          <a:stretch>
            <a:fillRect/>
          </a:stretch>
        </p:blipFill>
        <p:spPr>
          <a:xfrm>
            <a:off x="1903664" y="2071779"/>
            <a:ext cx="7556022" cy="4467133"/>
          </a:xfrm>
          <a:prstGeom prst="rect">
            <a:avLst/>
          </a:prstGeom>
        </p:spPr>
      </p:pic>
    </p:spTree>
    <p:extLst>
      <p:ext uri="{BB962C8B-B14F-4D97-AF65-F5344CB8AC3E}">
        <p14:creationId xmlns:p14="http://schemas.microsoft.com/office/powerpoint/2010/main" val="827860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17DA3E8-F03B-4741-8359-647ABF2D69C8}"/>
              </a:ext>
            </a:extLst>
          </p:cNvPr>
          <p:cNvSpPr/>
          <p:nvPr/>
        </p:nvSpPr>
        <p:spPr>
          <a:xfrm>
            <a:off x="0" y="0"/>
            <a:ext cx="12192000" cy="1435100"/>
          </a:xfrm>
          <a:prstGeom prst="rect">
            <a:avLst/>
          </a:prstGeom>
          <a:solidFill>
            <a:srgbClr val="9D0003"/>
          </a:solidFill>
          <a:ln>
            <a:solidFill>
              <a:srgbClr val="9D00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1A0563-EA90-634E-A2C2-F1E5BC837CBB}"/>
              </a:ext>
            </a:extLst>
          </p:cNvPr>
          <p:cNvSpPr>
            <a:spLocks noGrp="1"/>
          </p:cNvSpPr>
          <p:nvPr>
            <p:ph type="title"/>
          </p:nvPr>
        </p:nvSpPr>
        <p:spPr>
          <a:xfrm>
            <a:off x="838200" y="227104"/>
            <a:ext cx="10515600" cy="1325563"/>
          </a:xfrm>
        </p:spPr>
        <p:txBody>
          <a:bodyPr>
            <a:normAutofit/>
          </a:bodyPr>
          <a:lstStyle/>
          <a:p>
            <a:r>
              <a:rPr lang="en-US" sz="4200" b="1" dirty="0">
                <a:solidFill>
                  <a:schemeClr val="bg1"/>
                </a:solidFill>
                <a:latin typeface="Georgia Pro Cond Black" panose="02040A06050405020203" pitchFamily="18" charset="0"/>
              </a:rPr>
              <a:t>Special Budget Example</a:t>
            </a:r>
          </a:p>
        </p:txBody>
      </p:sp>
      <p:pic>
        <p:nvPicPr>
          <p:cNvPr id="7" name="Content Placeholder 6">
            <a:extLst>
              <a:ext uri="{FF2B5EF4-FFF2-40B4-BE49-F238E27FC236}">
                <a16:creationId xmlns:a16="http://schemas.microsoft.com/office/drawing/2014/main" id="{F7D44593-D919-145C-7314-767FE17C0D4D}"/>
              </a:ext>
            </a:extLst>
          </p:cNvPr>
          <p:cNvPicPr>
            <a:picLocks noGrp="1" noChangeAspect="1"/>
          </p:cNvPicPr>
          <p:nvPr>
            <p:ph idx="1"/>
          </p:nvPr>
        </p:nvPicPr>
        <p:blipFill>
          <a:blip r:embed="rId3"/>
          <a:stretch>
            <a:fillRect/>
          </a:stretch>
        </p:blipFill>
        <p:spPr>
          <a:xfrm>
            <a:off x="2329728" y="1463518"/>
            <a:ext cx="6627505" cy="5394481"/>
          </a:xfrm>
        </p:spPr>
      </p:pic>
      <p:sp>
        <p:nvSpPr>
          <p:cNvPr id="4" name="Slide Number Placeholder 3">
            <a:extLst>
              <a:ext uri="{FF2B5EF4-FFF2-40B4-BE49-F238E27FC236}">
                <a16:creationId xmlns:a16="http://schemas.microsoft.com/office/drawing/2014/main" id="{8F1D6AC9-2650-4747-83BB-8A837229F404}"/>
              </a:ext>
            </a:extLst>
          </p:cNvPr>
          <p:cNvSpPr>
            <a:spLocks noGrp="1"/>
          </p:cNvSpPr>
          <p:nvPr>
            <p:ph type="sldNum" sz="quarter" idx="12"/>
          </p:nvPr>
        </p:nvSpPr>
        <p:spPr/>
        <p:txBody>
          <a:bodyPr/>
          <a:lstStyle/>
          <a:p>
            <a:fld id="{656E8F12-B4EA-DF4D-9175-3D499FA3FF6C}" type="slidenum">
              <a:rPr lang="en-US" smtClean="0"/>
              <a:t>13</a:t>
            </a:fld>
            <a:endParaRPr lang="en-US"/>
          </a:p>
        </p:txBody>
      </p:sp>
    </p:spTree>
    <p:extLst>
      <p:ext uri="{BB962C8B-B14F-4D97-AF65-F5344CB8AC3E}">
        <p14:creationId xmlns:p14="http://schemas.microsoft.com/office/powerpoint/2010/main" val="3269240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17DA3E8-F03B-4741-8359-647ABF2D69C8}"/>
              </a:ext>
            </a:extLst>
          </p:cNvPr>
          <p:cNvSpPr/>
          <p:nvPr/>
        </p:nvSpPr>
        <p:spPr>
          <a:xfrm>
            <a:off x="0" y="0"/>
            <a:ext cx="12192000" cy="1435100"/>
          </a:xfrm>
          <a:prstGeom prst="rect">
            <a:avLst/>
          </a:prstGeom>
          <a:solidFill>
            <a:srgbClr val="9D0003"/>
          </a:solidFill>
          <a:ln>
            <a:solidFill>
              <a:srgbClr val="9D00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1A0563-EA90-634E-A2C2-F1E5BC837CBB}"/>
              </a:ext>
            </a:extLst>
          </p:cNvPr>
          <p:cNvSpPr>
            <a:spLocks noGrp="1"/>
          </p:cNvSpPr>
          <p:nvPr>
            <p:ph type="title"/>
          </p:nvPr>
        </p:nvSpPr>
        <p:spPr>
          <a:xfrm>
            <a:off x="838200" y="227104"/>
            <a:ext cx="10515600" cy="1325563"/>
          </a:xfrm>
        </p:spPr>
        <p:txBody>
          <a:bodyPr>
            <a:normAutofit/>
          </a:bodyPr>
          <a:lstStyle/>
          <a:p>
            <a:r>
              <a:rPr lang="en-US" sz="4200" b="1" dirty="0">
                <a:solidFill>
                  <a:schemeClr val="bg1"/>
                </a:solidFill>
                <a:latin typeface="Georgia Pro Cond Black" panose="02040A06050405020203" pitchFamily="18" charset="0"/>
              </a:rPr>
              <a:t>Special Budget Example</a:t>
            </a:r>
          </a:p>
        </p:txBody>
      </p:sp>
      <p:sp>
        <p:nvSpPr>
          <p:cNvPr id="3" name="Content Placeholder 2">
            <a:extLst>
              <a:ext uri="{FF2B5EF4-FFF2-40B4-BE49-F238E27FC236}">
                <a16:creationId xmlns:a16="http://schemas.microsoft.com/office/drawing/2014/main" id="{8B660012-2106-9F43-90AA-0D0D6F63EDF9}"/>
              </a:ext>
            </a:extLst>
          </p:cNvPr>
          <p:cNvSpPr>
            <a:spLocks noGrp="1"/>
          </p:cNvSpPr>
          <p:nvPr>
            <p:ph idx="1"/>
          </p:nvPr>
        </p:nvSpPr>
        <p:spPr>
          <a:xfrm>
            <a:off x="536713" y="1615223"/>
            <a:ext cx="11118574" cy="5032375"/>
          </a:xfrm>
        </p:spPr>
        <p:txBody>
          <a:bodyPr>
            <a:normAutofit fontScale="92500" lnSpcReduction="10000"/>
          </a:bodyPr>
          <a:lstStyle/>
          <a:p>
            <a:pPr lvl="1"/>
            <a:r>
              <a:rPr lang="en-US" sz="2800" dirty="0">
                <a:latin typeface="Candara" panose="020E0502030303020204" pitchFamily="34" charset="0"/>
              </a:rPr>
              <a:t>The $34,000 amount shown the example is for the cost of controlling supply cost at 3% to be below the expected industrywide increase of 6%. Is the saving worth the investment (The supplies budget in total is $1,520,000)?</a:t>
            </a:r>
          </a:p>
          <a:p>
            <a:pPr lvl="1"/>
            <a:endParaRPr lang="en-US" sz="2800" dirty="0">
              <a:latin typeface="Candara" panose="020E0502030303020204" pitchFamily="34" charset="0"/>
            </a:endParaRPr>
          </a:p>
          <a:p>
            <a:pPr lvl="1"/>
            <a:r>
              <a:rPr lang="en-US" sz="2800" dirty="0">
                <a:latin typeface="Candara" panose="020E0502030303020204" pitchFamily="34" charset="0"/>
              </a:rPr>
              <a:t>Cost-benefit analysis of savings per dollar spent: </a:t>
            </a:r>
          </a:p>
          <a:p>
            <a:pPr marL="457200" lvl="1" indent="0" algn="ctr">
              <a:buNone/>
            </a:pPr>
            <a:r>
              <a:rPr lang="en-US" sz="2800" dirty="0">
                <a:latin typeface="Candara" panose="020E0502030303020204" pitchFamily="34" charset="0"/>
              </a:rPr>
              <a:t>Savings/Cost</a:t>
            </a:r>
          </a:p>
          <a:p>
            <a:pPr marL="457200" lvl="1" indent="0" algn="ctr">
              <a:buNone/>
            </a:pPr>
            <a:endParaRPr lang="en-US" sz="2800" dirty="0">
              <a:latin typeface="Candara" panose="020E0502030303020204" pitchFamily="34" charset="0"/>
            </a:endParaRPr>
          </a:p>
          <a:p>
            <a:pPr lvl="1"/>
            <a:r>
              <a:rPr lang="en-US" sz="2800" dirty="0">
                <a:latin typeface="Candara" panose="020E0502030303020204" pitchFamily="34" charset="0"/>
              </a:rPr>
              <a:t>Return on investment =(Savings-Cost)/Cost</a:t>
            </a:r>
          </a:p>
          <a:p>
            <a:pPr lvl="1"/>
            <a:endParaRPr lang="en-US" sz="2800" dirty="0">
              <a:latin typeface="Candara" panose="020E0502030303020204" pitchFamily="34" charset="0"/>
            </a:endParaRPr>
          </a:p>
          <a:p>
            <a:pPr lvl="1"/>
            <a:endParaRPr lang="en-US" sz="2800" dirty="0">
              <a:latin typeface="Candara" panose="020E0502030303020204" pitchFamily="34" charset="0"/>
            </a:endParaRPr>
          </a:p>
          <a:p>
            <a:pPr lvl="1"/>
            <a:endParaRPr lang="en-US" sz="2800" dirty="0">
              <a:latin typeface="Candara" panose="020E0502030303020204" pitchFamily="34" charset="0"/>
            </a:endParaRPr>
          </a:p>
          <a:p>
            <a:pPr lvl="1"/>
            <a:r>
              <a:rPr lang="en-US" sz="2800" dirty="0">
                <a:latin typeface="Candara" panose="020E0502030303020204" pitchFamily="34" charset="0"/>
              </a:rPr>
              <a:t>What if the total cost of supplies is only $500,000?</a:t>
            </a:r>
          </a:p>
          <a:p>
            <a:pPr lvl="1"/>
            <a:endParaRPr lang="en-US" sz="2400" dirty="0">
              <a:latin typeface="Candara" panose="020E0502030303020204" pitchFamily="34" charset="0"/>
            </a:endParaRPr>
          </a:p>
        </p:txBody>
      </p:sp>
      <p:sp>
        <p:nvSpPr>
          <p:cNvPr id="4" name="Slide Number Placeholder 3">
            <a:extLst>
              <a:ext uri="{FF2B5EF4-FFF2-40B4-BE49-F238E27FC236}">
                <a16:creationId xmlns:a16="http://schemas.microsoft.com/office/drawing/2014/main" id="{8F1D6AC9-2650-4747-83BB-8A837229F404}"/>
              </a:ext>
            </a:extLst>
          </p:cNvPr>
          <p:cNvSpPr>
            <a:spLocks noGrp="1"/>
          </p:cNvSpPr>
          <p:nvPr>
            <p:ph type="sldNum" sz="quarter" idx="12"/>
          </p:nvPr>
        </p:nvSpPr>
        <p:spPr/>
        <p:txBody>
          <a:bodyPr/>
          <a:lstStyle/>
          <a:p>
            <a:fld id="{656E8F12-B4EA-DF4D-9175-3D499FA3FF6C}" type="slidenum">
              <a:rPr lang="en-US" smtClean="0"/>
              <a:t>14</a:t>
            </a:fld>
            <a:endParaRPr lang="en-US" dirty="0"/>
          </a:p>
        </p:txBody>
      </p:sp>
      <p:sp>
        <p:nvSpPr>
          <p:cNvPr id="6" name="Right Brace 5">
            <a:extLst>
              <a:ext uri="{FF2B5EF4-FFF2-40B4-BE49-F238E27FC236}">
                <a16:creationId xmlns:a16="http://schemas.microsoft.com/office/drawing/2014/main" id="{D00626A0-7F75-3C02-BD44-C333C1CD5B61}"/>
              </a:ext>
            </a:extLst>
          </p:cNvPr>
          <p:cNvSpPr/>
          <p:nvPr/>
        </p:nvSpPr>
        <p:spPr>
          <a:xfrm rot="5400000">
            <a:off x="5598214" y="4514690"/>
            <a:ext cx="251791" cy="101544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3DF3155E-7985-5566-2467-3D75710D2CA0}"/>
              </a:ext>
            </a:extLst>
          </p:cNvPr>
          <p:cNvSpPr txBox="1"/>
          <p:nvPr/>
        </p:nvSpPr>
        <p:spPr>
          <a:xfrm>
            <a:off x="5266909" y="5205456"/>
            <a:ext cx="914400" cy="461665"/>
          </a:xfrm>
          <a:prstGeom prst="rect">
            <a:avLst/>
          </a:prstGeom>
          <a:noFill/>
        </p:spPr>
        <p:txBody>
          <a:bodyPr wrap="square" rtlCol="0">
            <a:spAutoFit/>
          </a:bodyPr>
          <a:lstStyle/>
          <a:p>
            <a:r>
              <a:rPr lang="en-US" sz="2400" dirty="0">
                <a:latin typeface="Candara" panose="020E0502030303020204" pitchFamily="34" charset="0"/>
              </a:rPr>
              <a:t>Profit</a:t>
            </a:r>
            <a:endParaRPr lang="en-US" dirty="0">
              <a:latin typeface="Candara" panose="020E0502030303020204" pitchFamily="34" charset="0"/>
            </a:endParaRPr>
          </a:p>
        </p:txBody>
      </p:sp>
    </p:spTree>
    <p:extLst>
      <p:ext uri="{BB962C8B-B14F-4D97-AF65-F5344CB8AC3E}">
        <p14:creationId xmlns:p14="http://schemas.microsoft.com/office/powerpoint/2010/main" val="2521287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E6210DE-DAA8-0B4D-87C8-9B8849AD056E}"/>
              </a:ext>
            </a:extLst>
          </p:cNvPr>
          <p:cNvSpPr/>
          <p:nvPr/>
        </p:nvSpPr>
        <p:spPr>
          <a:xfrm>
            <a:off x="0" y="32785"/>
            <a:ext cx="12192000" cy="1325564"/>
          </a:xfrm>
          <a:prstGeom prst="rect">
            <a:avLst/>
          </a:prstGeom>
          <a:solidFill>
            <a:srgbClr val="8B0301"/>
          </a:solidFill>
          <a:ln>
            <a:solidFill>
              <a:srgbClr val="8B03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5BDCD7C-DF22-F54A-B3F6-4F3015306717}"/>
              </a:ext>
            </a:extLst>
          </p:cNvPr>
          <p:cNvSpPr>
            <a:spLocks noGrp="1"/>
          </p:cNvSpPr>
          <p:nvPr>
            <p:ph type="title"/>
          </p:nvPr>
        </p:nvSpPr>
        <p:spPr>
          <a:xfrm>
            <a:off x="670034" y="128966"/>
            <a:ext cx="10515600" cy="1325563"/>
          </a:xfrm>
        </p:spPr>
        <p:txBody>
          <a:bodyPr>
            <a:normAutofit/>
          </a:bodyPr>
          <a:lstStyle/>
          <a:p>
            <a:r>
              <a:rPr lang="en-US" sz="4200" b="1" dirty="0">
                <a:solidFill>
                  <a:schemeClr val="bg1"/>
                </a:solidFill>
                <a:latin typeface="Georgia Pro Cond Black" panose="02040A06050405020203" pitchFamily="18" charset="0"/>
              </a:rPr>
              <a:t>Last Week</a:t>
            </a:r>
          </a:p>
        </p:txBody>
      </p:sp>
      <p:sp>
        <p:nvSpPr>
          <p:cNvPr id="3" name="Content Placeholder 2">
            <a:extLst>
              <a:ext uri="{FF2B5EF4-FFF2-40B4-BE49-F238E27FC236}">
                <a16:creationId xmlns:a16="http://schemas.microsoft.com/office/drawing/2014/main" id="{1707090B-ABD9-8C49-8413-44760EC548A7}"/>
              </a:ext>
            </a:extLst>
          </p:cNvPr>
          <p:cNvSpPr>
            <a:spLocks noGrp="1"/>
          </p:cNvSpPr>
          <p:nvPr>
            <p:ph idx="1"/>
          </p:nvPr>
        </p:nvSpPr>
        <p:spPr>
          <a:xfrm>
            <a:off x="670033" y="1525797"/>
            <a:ext cx="11172561" cy="5195678"/>
          </a:xfrm>
        </p:spPr>
        <p:txBody>
          <a:bodyPr>
            <a:normAutofit fontScale="92500" lnSpcReduction="20000"/>
          </a:bodyPr>
          <a:lstStyle/>
          <a:p>
            <a:pPr>
              <a:lnSpc>
                <a:spcPct val="120000"/>
              </a:lnSpc>
            </a:pPr>
            <a:r>
              <a:rPr lang="en-US" sz="2800" dirty="0">
                <a:latin typeface="Candara" panose="020E0502030303020204" pitchFamily="34" charset="0"/>
              </a:rPr>
              <a:t>Missions and Strategic Plan for Public Service Organizations</a:t>
            </a:r>
            <a:endParaRPr lang="en-US" sz="2400" dirty="0">
              <a:latin typeface="Candara" panose="020E0502030303020204" pitchFamily="34" charset="0"/>
            </a:endParaRPr>
          </a:p>
          <a:p>
            <a:pPr>
              <a:lnSpc>
                <a:spcPct val="120000"/>
              </a:lnSpc>
            </a:pPr>
            <a:endParaRPr lang="en-US" sz="2800" dirty="0">
              <a:latin typeface="Candara" panose="020E0502030303020204" pitchFamily="34" charset="0"/>
            </a:endParaRPr>
          </a:p>
          <a:p>
            <a:pPr>
              <a:lnSpc>
                <a:spcPct val="120000"/>
              </a:lnSpc>
            </a:pPr>
            <a:r>
              <a:rPr lang="en-US" dirty="0">
                <a:latin typeface="Candara" panose="020E0502030303020204" pitchFamily="34" charset="0"/>
              </a:rPr>
              <a:t>Budget</a:t>
            </a:r>
          </a:p>
          <a:p>
            <a:pPr lvl="1">
              <a:lnSpc>
                <a:spcPct val="120000"/>
              </a:lnSpc>
            </a:pPr>
            <a:r>
              <a:rPr lang="en-US" dirty="0">
                <a:latin typeface="Candara" panose="020E0502030303020204" pitchFamily="34" charset="0"/>
              </a:rPr>
              <a:t>Definition</a:t>
            </a:r>
          </a:p>
          <a:p>
            <a:pPr lvl="1">
              <a:lnSpc>
                <a:spcPct val="120000"/>
              </a:lnSpc>
            </a:pPr>
            <a:r>
              <a:rPr lang="en-US" dirty="0">
                <a:latin typeface="Candara" panose="020E0502030303020204" pitchFamily="34" charset="0"/>
              </a:rPr>
              <a:t>Types</a:t>
            </a:r>
          </a:p>
          <a:p>
            <a:pPr lvl="1">
              <a:lnSpc>
                <a:spcPct val="120000"/>
              </a:lnSpc>
            </a:pPr>
            <a:r>
              <a:rPr lang="en-US" dirty="0">
                <a:latin typeface="Candara" panose="020E0502030303020204" pitchFamily="34" charset="0"/>
              </a:rPr>
              <a:t>Process</a:t>
            </a:r>
          </a:p>
          <a:p>
            <a:pPr lvl="1">
              <a:lnSpc>
                <a:spcPct val="120000"/>
              </a:lnSpc>
            </a:pPr>
            <a:endParaRPr lang="en-US" dirty="0">
              <a:latin typeface="Candara" panose="020E0502030303020204" pitchFamily="34" charset="0"/>
            </a:endParaRPr>
          </a:p>
          <a:p>
            <a:pPr>
              <a:lnSpc>
                <a:spcPct val="120000"/>
              </a:lnSpc>
            </a:pPr>
            <a:r>
              <a:rPr lang="en-US" dirty="0">
                <a:latin typeface="Candara" panose="020E0502030303020204" pitchFamily="34" charset="0"/>
              </a:rPr>
              <a:t>Master Budget</a:t>
            </a:r>
          </a:p>
          <a:p>
            <a:pPr lvl="1">
              <a:lnSpc>
                <a:spcPct val="120000"/>
              </a:lnSpc>
            </a:pPr>
            <a:r>
              <a:rPr lang="en-US" dirty="0">
                <a:latin typeface="Candara" panose="020E0502030303020204" pitchFamily="34" charset="0"/>
              </a:rPr>
              <a:t>Operating budget</a:t>
            </a:r>
          </a:p>
          <a:p>
            <a:pPr lvl="1">
              <a:lnSpc>
                <a:spcPct val="120000"/>
              </a:lnSpc>
            </a:pPr>
            <a:r>
              <a:rPr lang="en-US" dirty="0">
                <a:latin typeface="Candara" panose="020E0502030303020204" pitchFamily="34" charset="0"/>
              </a:rPr>
              <a:t>Cash budget</a:t>
            </a:r>
          </a:p>
          <a:p>
            <a:pPr lvl="1">
              <a:lnSpc>
                <a:spcPct val="120000"/>
              </a:lnSpc>
            </a:pPr>
            <a:r>
              <a:rPr lang="en-US" dirty="0">
                <a:latin typeface="Candara" panose="020E0502030303020204" pitchFamily="34" charset="0"/>
              </a:rPr>
              <a:t>Capital budget</a:t>
            </a:r>
          </a:p>
          <a:p>
            <a:pPr lvl="1">
              <a:lnSpc>
                <a:spcPct val="150000"/>
              </a:lnSpc>
            </a:pPr>
            <a:endParaRPr lang="en-US" dirty="0">
              <a:latin typeface="Candara" panose="020E0502030303020204" pitchFamily="34" charset="0"/>
            </a:endParaRPr>
          </a:p>
          <a:p>
            <a:pPr marL="0" indent="0">
              <a:lnSpc>
                <a:spcPct val="100000"/>
              </a:lnSpc>
              <a:buNone/>
            </a:pPr>
            <a:endParaRPr lang="en-US" dirty="0">
              <a:latin typeface="Candara" panose="020E0502030303020204" pitchFamily="34" charset="0"/>
            </a:endParaRPr>
          </a:p>
        </p:txBody>
      </p:sp>
      <p:sp>
        <p:nvSpPr>
          <p:cNvPr id="4" name="Slide Number Placeholder 3">
            <a:extLst>
              <a:ext uri="{FF2B5EF4-FFF2-40B4-BE49-F238E27FC236}">
                <a16:creationId xmlns:a16="http://schemas.microsoft.com/office/drawing/2014/main" id="{CB51D495-EA8C-F649-B3AF-BADA47100351}"/>
              </a:ext>
            </a:extLst>
          </p:cNvPr>
          <p:cNvSpPr>
            <a:spLocks noGrp="1"/>
          </p:cNvSpPr>
          <p:nvPr>
            <p:ph type="sldNum" sz="quarter" idx="12"/>
          </p:nvPr>
        </p:nvSpPr>
        <p:spPr/>
        <p:txBody>
          <a:bodyPr/>
          <a:lstStyle/>
          <a:p>
            <a:fld id="{3F271D21-0A3C-FD4D-8DCA-12EF790B2B6F}" type="slidenum">
              <a:rPr lang="en-US" smtClean="0"/>
              <a:t>2</a:t>
            </a:fld>
            <a:endParaRPr lang="en-US" dirty="0"/>
          </a:p>
        </p:txBody>
      </p:sp>
      <p:sp>
        <p:nvSpPr>
          <p:cNvPr id="5" name="TextBox 4">
            <a:extLst>
              <a:ext uri="{FF2B5EF4-FFF2-40B4-BE49-F238E27FC236}">
                <a16:creationId xmlns:a16="http://schemas.microsoft.com/office/drawing/2014/main" id="{3155B81B-8FBC-3798-352E-ED93364E3432}"/>
              </a:ext>
            </a:extLst>
          </p:cNvPr>
          <p:cNvSpPr txBox="1"/>
          <p:nvPr/>
        </p:nvSpPr>
        <p:spPr>
          <a:xfrm>
            <a:off x="4647010" y="5788157"/>
            <a:ext cx="3413051" cy="461665"/>
          </a:xfrm>
          <a:prstGeom prst="rect">
            <a:avLst/>
          </a:prstGeom>
          <a:noFill/>
        </p:spPr>
        <p:txBody>
          <a:bodyPr wrap="square" rtlCol="0">
            <a:spAutoFit/>
          </a:bodyPr>
          <a:lstStyle/>
          <a:p>
            <a:r>
              <a:rPr lang="en-US" sz="2400" dirty="0">
                <a:latin typeface="Candara" panose="020E0502030303020204" pitchFamily="34" charset="0"/>
              </a:rPr>
              <a:t>Financial Budget</a:t>
            </a:r>
          </a:p>
        </p:txBody>
      </p:sp>
      <p:sp>
        <p:nvSpPr>
          <p:cNvPr id="7" name="Right Brace 6">
            <a:extLst>
              <a:ext uri="{FF2B5EF4-FFF2-40B4-BE49-F238E27FC236}">
                <a16:creationId xmlns:a16="http://schemas.microsoft.com/office/drawing/2014/main" id="{430EC411-C49E-301E-6B95-5AC7DCB4EB84}"/>
              </a:ext>
            </a:extLst>
          </p:cNvPr>
          <p:cNvSpPr/>
          <p:nvPr/>
        </p:nvSpPr>
        <p:spPr>
          <a:xfrm>
            <a:off x="3969186" y="5788157"/>
            <a:ext cx="308344" cy="46166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794927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DBC75F5-4B4A-1041-AA53-D65477688F22}"/>
              </a:ext>
            </a:extLst>
          </p:cNvPr>
          <p:cNvSpPr/>
          <p:nvPr/>
        </p:nvSpPr>
        <p:spPr>
          <a:xfrm>
            <a:off x="0" y="0"/>
            <a:ext cx="12192000" cy="1435100"/>
          </a:xfrm>
          <a:prstGeom prst="rect">
            <a:avLst/>
          </a:prstGeom>
          <a:solidFill>
            <a:srgbClr val="9D0003"/>
          </a:solidFill>
          <a:ln>
            <a:solidFill>
              <a:srgbClr val="9D00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E7CEDF-6202-F445-92E5-931DCDEAF606}"/>
              </a:ext>
            </a:extLst>
          </p:cNvPr>
          <p:cNvSpPr>
            <a:spLocks noGrp="1"/>
          </p:cNvSpPr>
          <p:nvPr>
            <p:ph type="title"/>
          </p:nvPr>
        </p:nvSpPr>
        <p:spPr>
          <a:xfrm>
            <a:off x="838200" y="218481"/>
            <a:ext cx="10515600" cy="1325563"/>
          </a:xfrm>
        </p:spPr>
        <p:txBody>
          <a:bodyPr>
            <a:normAutofit/>
          </a:bodyPr>
          <a:lstStyle/>
          <a:p>
            <a:r>
              <a:rPr lang="en-US" sz="4200" b="1" dirty="0">
                <a:solidFill>
                  <a:schemeClr val="bg1"/>
                </a:solidFill>
                <a:latin typeface="Georgia Pro Cond Black" panose="02040A06050405020203" pitchFamily="18" charset="0"/>
              </a:rPr>
              <a:t>Budgets</a:t>
            </a:r>
          </a:p>
        </p:txBody>
      </p:sp>
      <p:sp>
        <p:nvSpPr>
          <p:cNvPr id="3" name="Content Placeholder 2">
            <a:extLst>
              <a:ext uri="{FF2B5EF4-FFF2-40B4-BE49-F238E27FC236}">
                <a16:creationId xmlns:a16="http://schemas.microsoft.com/office/drawing/2014/main" id="{918BCEC2-2D24-A748-960F-1C53713D55D2}"/>
              </a:ext>
            </a:extLst>
          </p:cNvPr>
          <p:cNvSpPr>
            <a:spLocks noGrp="1"/>
          </p:cNvSpPr>
          <p:nvPr>
            <p:ph idx="1"/>
          </p:nvPr>
        </p:nvSpPr>
        <p:spPr>
          <a:xfrm>
            <a:off x="768202" y="1689100"/>
            <a:ext cx="10655595" cy="5032375"/>
          </a:xfrm>
        </p:spPr>
        <p:txBody>
          <a:bodyPr>
            <a:normAutofit fontScale="92500" lnSpcReduction="10000"/>
          </a:bodyPr>
          <a:lstStyle/>
          <a:p>
            <a:pPr>
              <a:lnSpc>
                <a:spcPct val="150000"/>
              </a:lnSpc>
            </a:pPr>
            <a:r>
              <a:rPr lang="en-US" dirty="0">
                <a:latin typeface="Candara" panose="020E0502030303020204" pitchFamily="34" charset="0"/>
              </a:rPr>
              <a:t>Special Types of Budgets</a:t>
            </a:r>
          </a:p>
          <a:p>
            <a:pPr lvl="1">
              <a:lnSpc>
                <a:spcPct val="150000"/>
              </a:lnSpc>
            </a:pPr>
            <a:r>
              <a:rPr lang="en-US" dirty="0">
                <a:latin typeface="Candara" panose="020E0502030303020204" pitchFamily="34" charset="0"/>
              </a:rPr>
              <a:t>Flexible budget</a:t>
            </a:r>
          </a:p>
          <a:p>
            <a:pPr lvl="1">
              <a:lnSpc>
                <a:spcPct val="150000"/>
              </a:lnSpc>
            </a:pPr>
            <a:r>
              <a:rPr lang="en-US" dirty="0">
                <a:latin typeface="Candara" panose="020E0502030303020204" pitchFamily="34" charset="0"/>
              </a:rPr>
              <a:t>Zero-based budget</a:t>
            </a:r>
          </a:p>
          <a:p>
            <a:pPr lvl="1">
              <a:lnSpc>
                <a:spcPct val="150000"/>
              </a:lnSpc>
            </a:pPr>
            <a:r>
              <a:rPr lang="en-US" dirty="0">
                <a:latin typeface="Candara" panose="020E0502030303020204" pitchFamily="34" charset="0"/>
              </a:rPr>
              <a:t>Performance budget</a:t>
            </a:r>
          </a:p>
          <a:p>
            <a:pPr lvl="1">
              <a:lnSpc>
                <a:spcPct val="150000"/>
              </a:lnSpc>
            </a:pPr>
            <a:r>
              <a:rPr lang="en-US" dirty="0">
                <a:latin typeface="Candara" panose="020E0502030303020204" pitchFamily="34" charset="0"/>
              </a:rPr>
              <a:t>Special-purpose budget</a:t>
            </a:r>
          </a:p>
          <a:p>
            <a:pPr lvl="1">
              <a:lnSpc>
                <a:spcPct val="150000"/>
              </a:lnSpc>
            </a:pPr>
            <a:r>
              <a:rPr lang="en-US" dirty="0">
                <a:latin typeface="Candara" panose="020E0502030303020204" pitchFamily="34" charset="0"/>
              </a:rPr>
              <a:t>Line-item budget</a:t>
            </a:r>
          </a:p>
          <a:p>
            <a:pPr lvl="1">
              <a:lnSpc>
                <a:spcPct val="150000"/>
              </a:lnSpc>
            </a:pPr>
            <a:r>
              <a:rPr lang="en-US" dirty="0">
                <a:latin typeface="Candara" panose="020E0502030303020204" pitchFamily="34" charset="0"/>
              </a:rPr>
              <a:t>Responsibility center budget</a:t>
            </a:r>
          </a:p>
          <a:p>
            <a:pPr lvl="1">
              <a:lnSpc>
                <a:spcPct val="150000"/>
              </a:lnSpc>
            </a:pPr>
            <a:r>
              <a:rPr lang="en-US" dirty="0">
                <a:latin typeface="Candara" panose="020E0502030303020204" pitchFamily="34" charset="0"/>
              </a:rPr>
              <a:t>Program budget</a:t>
            </a:r>
          </a:p>
          <a:p>
            <a:pPr lvl="1">
              <a:lnSpc>
                <a:spcPct val="150000"/>
              </a:lnSpc>
            </a:pPr>
            <a:r>
              <a:rPr lang="en-US" dirty="0">
                <a:latin typeface="Candara" panose="020E0502030303020204" pitchFamily="34" charset="0"/>
              </a:rPr>
              <a:t>Functional budget</a:t>
            </a:r>
          </a:p>
          <a:p>
            <a:pPr lvl="1"/>
            <a:endParaRPr lang="en-US" dirty="0">
              <a:latin typeface="Candara" panose="020E0502030303020204" pitchFamily="34" charset="0"/>
            </a:endParaRPr>
          </a:p>
          <a:p>
            <a:pPr marL="457200" lvl="1" indent="0">
              <a:buNone/>
            </a:pPr>
            <a:endParaRPr lang="en-US" dirty="0">
              <a:latin typeface="Candara" panose="020E0502030303020204" pitchFamily="34" charset="0"/>
            </a:endParaRPr>
          </a:p>
          <a:p>
            <a:pPr marL="457200" lvl="1" indent="0">
              <a:buNone/>
            </a:pPr>
            <a:endParaRPr lang="en-US" dirty="0">
              <a:latin typeface="Candara" panose="020E0502030303020204" pitchFamily="34" charset="0"/>
            </a:endParaRPr>
          </a:p>
          <a:p>
            <a:pPr lvl="1"/>
            <a:endParaRPr lang="en-US" dirty="0">
              <a:latin typeface="Candara" panose="020E0502030303020204" pitchFamily="34" charset="0"/>
            </a:endParaRPr>
          </a:p>
        </p:txBody>
      </p:sp>
      <p:sp>
        <p:nvSpPr>
          <p:cNvPr id="5" name="Slide Number Placeholder 4">
            <a:extLst>
              <a:ext uri="{FF2B5EF4-FFF2-40B4-BE49-F238E27FC236}">
                <a16:creationId xmlns:a16="http://schemas.microsoft.com/office/drawing/2014/main" id="{5235E838-059E-2247-A8FB-2B277536442E}"/>
              </a:ext>
            </a:extLst>
          </p:cNvPr>
          <p:cNvSpPr>
            <a:spLocks noGrp="1"/>
          </p:cNvSpPr>
          <p:nvPr>
            <p:ph type="sldNum" sz="quarter" idx="12"/>
          </p:nvPr>
        </p:nvSpPr>
        <p:spPr/>
        <p:txBody>
          <a:bodyPr/>
          <a:lstStyle/>
          <a:p>
            <a:fld id="{53016C18-756E-4A47-8C9E-151739D034AC}" type="slidenum">
              <a:rPr lang="en-US" smtClean="0"/>
              <a:t>3</a:t>
            </a:fld>
            <a:endParaRPr lang="en-US" dirty="0"/>
          </a:p>
        </p:txBody>
      </p:sp>
      <p:sp>
        <p:nvSpPr>
          <p:cNvPr id="8" name="Right Brace 7">
            <a:extLst>
              <a:ext uri="{FF2B5EF4-FFF2-40B4-BE49-F238E27FC236}">
                <a16:creationId xmlns:a16="http://schemas.microsoft.com/office/drawing/2014/main" id="{3BA8E6CC-009F-3EA3-D243-B7E8AA9B5716}"/>
              </a:ext>
            </a:extLst>
          </p:cNvPr>
          <p:cNvSpPr/>
          <p:nvPr/>
        </p:nvSpPr>
        <p:spPr>
          <a:xfrm>
            <a:off x="5019938" y="4205287"/>
            <a:ext cx="308344" cy="226242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AEA052CE-EE04-F5A0-4C3D-1134889D40E9}"/>
              </a:ext>
            </a:extLst>
          </p:cNvPr>
          <p:cNvSpPr txBox="1"/>
          <p:nvPr/>
        </p:nvSpPr>
        <p:spPr>
          <a:xfrm>
            <a:off x="5544165" y="5168900"/>
            <a:ext cx="3413051" cy="461665"/>
          </a:xfrm>
          <a:prstGeom prst="rect">
            <a:avLst/>
          </a:prstGeom>
          <a:noFill/>
        </p:spPr>
        <p:txBody>
          <a:bodyPr wrap="square" rtlCol="0">
            <a:spAutoFit/>
          </a:bodyPr>
          <a:lstStyle/>
          <a:p>
            <a:r>
              <a:rPr lang="en-US" sz="2400" dirty="0">
                <a:latin typeface="Candara" panose="020E0502030303020204" pitchFamily="34" charset="0"/>
              </a:rPr>
              <a:t>Budgeting Formats</a:t>
            </a:r>
          </a:p>
        </p:txBody>
      </p:sp>
      <p:sp>
        <p:nvSpPr>
          <p:cNvPr id="12" name="TextBox 11">
            <a:extLst>
              <a:ext uri="{FF2B5EF4-FFF2-40B4-BE49-F238E27FC236}">
                <a16:creationId xmlns:a16="http://schemas.microsoft.com/office/drawing/2014/main" id="{37180CEB-416B-5D3A-F3C1-3F5870AFB9F6}"/>
              </a:ext>
            </a:extLst>
          </p:cNvPr>
          <p:cNvSpPr txBox="1"/>
          <p:nvPr/>
        </p:nvSpPr>
        <p:spPr>
          <a:xfrm>
            <a:off x="4989403" y="2869205"/>
            <a:ext cx="3413051" cy="461665"/>
          </a:xfrm>
          <a:prstGeom prst="rect">
            <a:avLst/>
          </a:prstGeom>
          <a:noFill/>
        </p:spPr>
        <p:txBody>
          <a:bodyPr wrap="square" rtlCol="0">
            <a:spAutoFit/>
          </a:bodyPr>
          <a:lstStyle/>
          <a:p>
            <a:r>
              <a:rPr lang="en-US" sz="2400" dirty="0">
                <a:latin typeface="Candara" panose="020E0502030303020204" pitchFamily="34" charset="0"/>
              </a:rPr>
              <a:t>Budgeting Techniques</a:t>
            </a:r>
          </a:p>
        </p:txBody>
      </p:sp>
      <p:sp>
        <p:nvSpPr>
          <p:cNvPr id="13" name="Right Brace 12">
            <a:extLst>
              <a:ext uri="{FF2B5EF4-FFF2-40B4-BE49-F238E27FC236}">
                <a16:creationId xmlns:a16="http://schemas.microsoft.com/office/drawing/2014/main" id="{A48B4AEC-3814-BF44-B857-3C3CE32AE8C8}"/>
              </a:ext>
            </a:extLst>
          </p:cNvPr>
          <p:cNvSpPr/>
          <p:nvPr/>
        </p:nvSpPr>
        <p:spPr>
          <a:xfrm>
            <a:off x="4431156" y="2542478"/>
            <a:ext cx="308344" cy="111512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481922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F771A90-9E13-4846-8A2F-C1F64DB67CB3}"/>
              </a:ext>
            </a:extLst>
          </p:cNvPr>
          <p:cNvSpPr/>
          <p:nvPr/>
        </p:nvSpPr>
        <p:spPr>
          <a:xfrm>
            <a:off x="0" y="0"/>
            <a:ext cx="12192000" cy="1435100"/>
          </a:xfrm>
          <a:prstGeom prst="rect">
            <a:avLst/>
          </a:prstGeom>
          <a:solidFill>
            <a:srgbClr val="9D0003"/>
          </a:solidFill>
          <a:ln>
            <a:solidFill>
              <a:srgbClr val="9D00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FCF6B5-C3FE-2548-8985-43A5D01A0F30}"/>
              </a:ext>
            </a:extLst>
          </p:cNvPr>
          <p:cNvSpPr>
            <a:spLocks noGrp="1"/>
          </p:cNvSpPr>
          <p:nvPr>
            <p:ph type="title"/>
          </p:nvPr>
        </p:nvSpPr>
        <p:spPr>
          <a:xfrm>
            <a:off x="838200" y="278865"/>
            <a:ext cx="10515600" cy="1325563"/>
          </a:xfrm>
        </p:spPr>
        <p:txBody>
          <a:bodyPr>
            <a:normAutofit/>
          </a:bodyPr>
          <a:lstStyle/>
          <a:p>
            <a:r>
              <a:rPr lang="en-US" sz="4200" b="1" dirty="0">
                <a:solidFill>
                  <a:schemeClr val="bg1"/>
                </a:solidFill>
                <a:latin typeface="Georgia Pro Cond Black" panose="02040A06050405020203" pitchFamily="18" charset="0"/>
              </a:rPr>
              <a:t>Budgeting Formats</a:t>
            </a:r>
          </a:p>
        </p:txBody>
      </p:sp>
      <p:sp>
        <p:nvSpPr>
          <p:cNvPr id="3" name="Content Placeholder 2">
            <a:extLst>
              <a:ext uri="{FF2B5EF4-FFF2-40B4-BE49-F238E27FC236}">
                <a16:creationId xmlns:a16="http://schemas.microsoft.com/office/drawing/2014/main" id="{92C3987A-0A49-1A40-95B3-D9C2E724A6A0}"/>
              </a:ext>
            </a:extLst>
          </p:cNvPr>
          <p:cNvSpPr>
            <a:spLocks noGrp="1"/>
          </p:cNvSpPr>
          <p:nvPr>
            <p:ph idx="1"/>
          </p:nvPr>
        </p:nvSpPr>
        <p:spPr>
          <a:xfrm>
            <a:off x="838200" y="1690688"/>
            <a:ext cx="10515600" cy="4486275"/>
          </a:xfrm>
        </p:spPr>
        <p:txBody>
          <a:bodyPr>
            <a:noAutofit/>
          </a:bodyPr>
          <a:lstStyle/>
          <a:p>
            <a:pPr marL="0" indent="0">
              <a:lnSpc>
                <a:spcPct val="80000"/>
              </a:lnSpc>
              <a:buNone/>
              <a:defRPr/>
            </a:pPr>
            <a:r>
              <a:rPr lang="en-US" altLang="en-US" sz="2400" b="1" u="sng" dirty="0">
                <a:solidFill>
                  <a:srgbClr val="C00000"/>
                </a:solidFill>
                <a:latin typeface="Candara" panose="020E0502030303020204" pitchFamily="34" charset="0"/>
              </a:rPr>
              <a:t>Line Item</a:t>
            </a:r>
            <a:endParaRPr lang="en-US" altLang="en-US" sz="2400" dirty="0">
              <a:latin typeface="Candara" panose="020E0502030303020204" pitchFamily="34" charset="0"/>
            </a:endParaRPr>
          </a:p>
          <a:p>
            <a:pPr>
              <a:lnSpc>
                <a:spcPct val="80000"/>
              </a:lnSpc>
              <a:defRPr/>
            </a:pPr>
            <a:r>
              <a:rPr lang="en-US" altLang="en-US" sz="2400" dirty="0">
                <a:latin typeface="Candara" panose="020E0502030303020204" pitchFamily="34" charset="0"/>
              </a:rPr>
              <a:t>e.g., salaries, benefits, supplies, rent, etc.</a:t>
            </a:r>
          </a:p>
          <a:p>
            <a:pPr>
              <a:lnSpc>
                <a:spcPct val="80000"/>
              </a:lnSpc>
              <a:defRPr/>
            </a:pPr>
            <a:r>
              <a:rPr lang="en-US" altLang="en-US" sz="2400" dirty="0">
                <a:latin typeface="Candara" panose="020E0502030303020204" pitchFamily="34" charset="0"/>
              </a:rPr>
              <a:t>Limited ability to implement and control </a:t>
            </a:r>
            <a:br>
              <a:rPr lang="en-US" altLang="en-US" sz="2400" dirty="0">
                <a:latin typeface="Candara" panose="020E0502030303020204" pitchFamily="34" charset="0"/>
              </a:rPr>
            </a:br>
            <a:endParaRPr lang="en-US" altLang="en-US" sz="2400" dirty="0">
              <a:latin typeface="Candara" panose="020E0502030303020204" pitchFamily="34" charset="0"/>
            </a:endParaRPr>
          </a:p>
          <a:p>
            <a:pPr marL="0" indent="0">
              <a:lnSpc>
                <a:spcPct val="80000"/>
              </a:lnSpc>
              <a:buNone/>
              <a:defRPr/>
            </a:pPr>
            <a:r>
              <a:rPr lang="en-US" altLang="en-US" sz="2400" b="1" u="sng" dirty="0">
                <a:solidFill>
                  <a:srgbClr val="C00000"/>
                </a:solidFill>
                <a:latin typeface="Candara" panose="020E0502030303020204" pitchFamily="34" charset="0"/>
              </a:rPr>
              <a:t>Responsibility Center</a:t>
            </a:r>
            <a:r>
              <a:rPr lang="en-US" altLang="en-US" sz="2400" dirty="0">
                <a:solidFill>
                  <a:srgbClr val="C00000"/>
                </a:solidFill>
                <a:latin typeface="Candara" panose="020E0502030303020204" pitchFamily="34" charset="0"/>
              </a:rPr>
              <a:t> </a:t>
            </a:r>
            <a:endParaRPr lang="en-US" altLang="en-US" sz="2400" dirty="0">
              <a:latin typeface="Candara" panose="020E0502030303020204" pitchFamily="34" charset="0"/>
            </a:endParaRPr>
          </a:p>
          <a:p>
            <a:pPr>
              <a:lnSpc>
                <a:spcPct val="80000"/>
              </a:lnSpc>
              <a:defRPr/>
            </a:pPr>
            <a:r>
              <a:rPr lang="en-US" altLang="en-US" sz="2400" dirty="0">
                <a:latin typeface="Candara" panose="020E0502030303020204" pitchFamily="34" charset="0"/>
              </a:rPr>
              <a:t>Units for which individual managers are held accountable, e.g., custodial services, maintenance, public relations, development, ticket sales, etc.</a:t>
            </a:r>
          </a:p>
          <a:p>
            <a:pPr>
              <a:lnSpc>
                <a:spcPct val="80000"/>
              </a:lnSpc>
              <a:defRPr/>
            </a:pPr>
            <a:r>
              <a:rPr lang="en-US" altLang="en-US" sz="2400" dirty="0">
                <a:latin typeface="Candara" panose="020E0502030303020204" pitchFamily="34" charset="0"/>
              </a:rPr>
              <a:t>Difficult to control spending</a:t>
            </a:r>
          </a:p>
          <a:p>
            <a:pPr marL="0" indent="0">
              <a:lnSpc>
                <a:spcPct val="80000"/>
              </a:lnSpc>
              <a:buNone/>
              <a:defRPr/>
            </a:pPr>
            <a:endParaRPr lang="en-US" altLang="en-US" sz="2400" dirty="0">
              <a:latin typeface="Candara" panose="020E0502030303020204" pitchFamily="34" charset="0"/>
            </a:endParaRPr>
          </a:p>
          <a:p>
            <a:pPr marL="0" indent="0">
              <a:lnSpc>
                <a:spcPct val="80000"/>
              </a:lnSpc>
              <a:buNone/>
              <a:defRPr/>
            </a:pPr>
            <a:r>
              <a:rPr lang="en-US" altLang="en-US" sz="2400" b="1" dirty="0">
                <a:latin typeface="Candara" panose="020E0502030303020204" pitchFamily="34" charset="0"/>
              </a:rPr>
              <a:t>A combination of these two provides managers with more information and ability to control spending  </a:t>
            </a:r>
            <a:br>
              <a:rPr lang="en-US" altLang="en-US" sz="2400" dirty="0">
                <a:latin typeface="Candara" panose="020E0502030303020204" pitchFamily="34" charset="0"/>
              </a:rPr>
            </a:br>
            <a:endParaRPr lang="en-US" altLang="en-US" sz="2400" dirty="0">
              <a:latin typeface="Candara" panose="020E0502030303020204" pitchFamily="34" charset="0"/>
            </a:endParaRPr>
          </a:p>
        </p:txBody>
      </p:sp>
      <p:sp>
        <p:nvSpPr>
          <p:cNvPr id="4" name="Slide Number Placeholder 3">
            <a:extLst>
              <a:ext uri="{FF2B5EF4-FFF2-40B4-BE49-F238E27FC236}">
                <a16:creationId xmlns:a16="http://schemas.microsoft.com/office/drawing/2014/main" id="{63718958-8093-6F4C-9485-4C89AB79131D}"/>
              </a:ext>
            </a:extLst>
          </p:cNvPr>
          <p:cNvSpPr>
            <a:spLocks noGrp="1"/>
          </p:cNvSpPr>
          <p:nvPr>
            <p:ph type="sldNum" sz="quarter" idx="12"/>
          </p:nvPr>
        </p:nvSpPr>
        <p:spPr/>
        <p:txBody>
          <a:bodyPr/>
          <a:lstStyle/>
          <a:p>
            <a:fld id="{656E8F12-B4EA-DF4D-9175-3D499FA3FF6C}" type="slidenum">
              <a:rPr lang="en-US" smtClean="0"/>
              <a:t>4</a:t>
            </a:fld>
            <a:endParaRPr lang="en-US"/>
          </a:p>
        </p:txBody>
      </p:sp>
    </p:spTree>
    <p:extLst>
      <p:ext uri="{BB962C8B-B14F-4D97-AF65-F5344CB8AC3E}">
        <p14:creationId xmlns:p14="http://schemas.microsoft.com/office/powerpoint/2010/main" val="2760671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F771A90-9E13-4846-8A2F-C1F64DB67CB3}"/>
              </a:ext>
            </a:extLst>
          </p:cNvPr>
          <p:cNvSpPr/>
          <p:nvPr/>
        </p:nvSpPr>
        <p:spPr>
          <a:xfrm>
            <a:off x="0" y="0"/>
            <a:ext cx="12192000" cy="1435100"/>
          </a:xfrm>
          <a:prstGeom prst="rect">
            <a:avLst/>
          </a:prstGeom>
          <a:solidFill>
            <a:srgbClr val="9D0003"/>
          </a:solidFill>
          <a:ln>
            <a:solidFill>
              <a:srgbClr val="9D00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FCF6B5-C3FE-2548-8985-43A5D01A0F30}"/>
              </a:ext>
            </a:extLst>
          </p:cNvPr>
          <p:cNvSpPr>
            <a:spLocks noGrp="1"/>
          </p:cNvSpPr>
          <p:nvPr>
            <p:ph type="title"/>
          </p:nvPr>
        </p:nvSpPr>
        <p:spPr>
          <a:xfrm>
            <a:off x="820948" y="209854"/>
            <a:ext cx="10515600" cy="1325563"/>
          </a:xfrm>
        </p:spPr>
        <p:txBody>
          <a:bodyPr>
            <a:normAutofit/>
          </a:bodyPr>
          <a:lstStyle/>
          <a:p>
            <a:r>
              <a:rPr lang="en-US" altLang="en-US" sz="4200" b="1" dirty="0">
                <a:solidFill>
                  <a:schemeClr val="bg1"/>
                </a:solidFill>
                <a:latin typeface="Georgia Pro Cond Black" panose="02040A06050405020203" pitchFamily="18" charset="0"/>
              </a:rPr>
              <a:t>Line-Item Operating Budget</a:t>
            </a:r>
            <a:endParaRPr lang="en-US" sz="4200" b="1" dirty="0">
              <a:solidFill>
                <a:schemeClr val="bg1"/>
              </a:solidFill>
              <a:latin typeface="Georgia Pro Cond Black" panose="02040A06050405020203" pitchFamily="18" charset="0"/>
            </a:endParaRPr>
          </a:p>
        </p:txBody>
      </p:sp>
      <p:sp>
        <p:nvSpPr>
          <p:cNvPr id="4" name="Slide Number Placeholder 3">
            <a:extLst>
              <a:ext uri="{FF2B5EF4-FFF2-40B4-BE49-F238E27FC236}">
                <a16:creationId xmlns:a16="http://schemas.microsoft.com/office/drawing/2014/main" id="{63718958-8093-6F4C-9485-4C89AB79131D}"/>
              </a:ext>
            </a:extLst>
          </p:cNvPr>
          <p:cNvSpPr>
            <a:spLocks noGrp="1"/>
          </p:cNvSpPr>
          <p:nvPr>
            <p:ph type="sldNum" sz="quarter" idx="12"/>
          </p:nvPr>
        </p:nvSpPr>
        <p:spPr/>
        <p:txBody>
          <a:bodyPr/>
          <a:lstStyle/>
          <a:p>
            <a:fld id="{656E8F12-B4EA-DF4D-9175-3D499FA3FF6C}" type="slidenum">
              <a:rPr lang="en-US" smtClean="0"/>
              <a:t>5</a:t>
            </a:fld>
            <a:endParaRPr lang="en-US"/>
          </a:p>
        </p:txBody>
      </p:sp>
      <p:sp>
        <p:nvSpPr>
          <p:cNvPr id="3" name="Text Box 4">
            <a:extLst>
              <a:ext uri="{FF2B5EF4-FFF2-40B4-BE49-F238E27FC236}">
                <a16:creationId xmlns:a16="http://schemas.microsoft.com/office/drawing/2014/main" id="{60288478-2E27-446D-2F2A-13C2ADE9D0CA}"/>
              </a:ext>
            </a:extLst>
          </p:cNvPr>
          <p:cNvSpPr txBox="1">
            <a:spLocks noChangeArrowheads="1"/>
          </p:cNvSpPr>
          <p:nvPr/>
        </p:nvSpPr>
        <p:spPr bwMode="auto">
          <a:xfrm>
            <a:off x="2895601" y="1479550"/>
            <a:ext cx="3200400" cy="5262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defTabSz="433388">
              <a:defRPr>
                <a:solidFill>
                  <a:schemeClr val="tx1"/>
                </a:solidFill>
                <a:latin typeface="Arial" charset="0"/>
                <a:ea typeface="ＭＳ Ｐゴシック" charset="0"/>
              </a:defRPr>
            </a:lvl1pPr>
            <a:lvl2pPr marL="742950" indent="-285750" defTabSz="433388">
              <a:defRPr>
                <a:solidFill>
                  <a:schemeClr val="tx1"/>
                </a:solidFill>
                <a:latin typeface="Arial" charset="0"/>
                <a:ea typeface="ＭＳ Ｐゴシック" charset="0"/>
              </a:defRPr>
            </a:lvl2pPr>
            <a:lvl3pPr marL="512763" indent="307975" defTabSz="433388">
              <a:defRPr>
                <a:solidFill>
                  <a:schemeClr val="tx1"/>
                </a:solidFill>
                <a:latin typeface="Arial" charset="0"/>
                <a:ea typeface="ＭＳ Ｐゴシック" charset="0"/>
              </a:defRPr>
            </a:lvl3pPr>
            <a:lvl4pPr marL="1600200" indent="-228600" defTabSz="433388">
              <a:defRPr>
                <a:solidFill>
                  <a:schemeClr val="tx1"/>
                </a:solidFill>
                <a:latin typeface="Arial" charset="0"/>
                <a:ea typeface="ＭＳ Ｐゴシック" charset="0"/>
              </a:defRPr>
            </a:lvl4pPr>
            <a:lvl5pPr marL="2057400" indent="-228600" defTabSz="433388">
              <a:defRPr>
                <a:solidFill>
                  <a:schemeClr val="tx1"/>
                </a:solidFill>
                <a:latin typeface="Arial" charset="0"/>
                <a:ea typeface="ＭＳ Ｐゴシック" charset="0"/>
              </a:defRPr>
            </a:lvl5pPr>
            <a:lvl6pPr marL="2514600" indent="-228600" defTabSz="433388" eaLnBrk="0" fontAlgn="base" hangingPunct="0">
              <a:spcBef>
                <a:spcPct val="0"/>
              </a:spcBef>
              <a:spcAft>
                <a:spcPct val="0"/>
              </a:spcAft>
              <a:defRPr>
                <a:solidFill>
                  <a:schemeClr val="tx1"/>
                </a:solidFill>
                <a:latin typeface="Arial" charset="0"/>
                <a:ea typeface="ＭＳ Ｐゴシック" charset="0"/>
              </a:defRPr>
            </a:lvl6pPr>
            <a:lvl7pPr marL="2971800" indent="-228600" defTabSz="433388" eaLnBrk="0" fontAlgn="base" hangingPunct="0">
              <a:spcBef>
                <a:spcPct val="0"/>
              </a:spcBef>
              <a:spcAft>
                <a:spcPct val="0"/>
              </a:spcAft>
              <a:defRPr>
                <a:solidFill>
                  <a:schemeClr val="tx1"/>
                </a:solidFill>
                <a:latin typeface="Arial" charset="0"/>
                <a:ea typeface="ＭＳ Ｐゴシック" charset="0"/>
              </a:defRPr>
            </a:lvl7pPr>
            <a:lvl8pPr marL="3429000" indent="-228600" defTabSz="433388" eaLnBrk="0" fontAlgn="base" hangingPunct="0">
              <a:spcBef>
                <a:spcPct val="0"/>
              </a:spcBef>
              <a:spcAft>
                <a:spcPct val="0"/>
              </a:spcAft>
              <a:defRPr>
                <a:solidFill>
                  <a:schemeClr val="tx1"/>
                </a:solidFill>
                <a:latin typeface="Arial" charset="0"/>
                <a:ea typeface="ＭＳ Ｐゴシック" charset="0"/>
              </a:defRPr>
            </a:lvl8pPr>
            <a:lvl9pPr marL="3886200" indent="-228600" defTabSz="433388" eaLnBrk="0" fontAlgn="base" hangingPunct="0">
              <a:spcBef>
                <a:spcPct val="0"/>
              </a:spcBef>
              <a:spcAft>
                <a:spcPct val="0"/>
              </a:spcAft>
              <a:defRPr>
                <a:solidFill>
                  <a:schemeClr val="tx1"/>
                </a:solidFill>
                <a:latin typeface="Arial" charset="0"/>
                <a:ea typeface="ＭＳ Ｐゴシック" charset="0"/>
              </a:defRPr>
            </a:lvl9pPr>
          </a:lstStyle>
          <a:p>
            <a:pPr>
              <a:buClr>
                <a:srgbClr val="808080"/>
              </a:buClr>
              <a:buSzPct val="90000"/>
            </a:pPr>
            <a:r>
              <a:rPr lang="en-US" sz="2200" dirty="0">
                <a:solidFill>
                  <a:prstClr val="black"/>
                </a:solidFill>
                <a:latin typeface="Candara" panose="020E0502030303020204" pitchFamily="34" charset="0"/>
              </a:rPr>
              <a:t>Revenue</a:t>
            </a:r>
          </a:p>
          <a:p>
            <a:pPr>
              <a:buClr>
                <a:srgbClr val="808080"/>
              </a:buClr>
              <a:buSzPct val="90000"/>
            </a:pPr>
            <a:r>
              <a:rPr lang="en-US" sz="2200" dirty="0">
                <a:solidFill>
                  <a:prstClr val="black"/>
                </a:solidFill>
                <a:latin typeface="Candara" panose="020E0502030303020204" pitchFamily="34" charset="0"/>
              </a:rPr>
              <a:t>    Net patient revenue</a:t>
            </a:r>
          </a:p>
          <a:p>
            <a:pPr>
              <a:buClr>
                <a:srgbClr val="808080"/>
              </a:buClr>
              <a:buSzPct val="90000"/>
            </a:pPr>
            <a:r>
              <a:rPr lang="en-US" sz="2200" dirty="0">
                <a:solidFill>
                  <a:prstClr val="black"/>
                </a:solidFill>
                <a:latin typeface="Candara" panose="020E0502030303020204" pitchFamily="34" charset="0"/>
              </a:rPr>
              <a:t>    Gift shop revenue          </a:t>
            </a:r>
          </a:p>
          <a:p>
            <a:pPr>
              <a:buClr>
                <a:srgbClr val="808080"/>
              </a:buClr>
              <a:buSzPct val="90000"/>
            </a:pPr>
            <a:r>
              <a:rPr lang="en-US" sz="2200" dirty="0">
                <a:solidFill>
                  <a:prstClr val="black"/>
                </a:solidFill>
                <a:latin typeface="Candara" panose="020E0502030303020204" pitchFamily="34" charset="0"/>
              </a:rPr>
              <a:t>    Investment revenue</a:t>
            </a:r>
          </a:p>
          <a:p>
            <a:pPr lvl="2">
              <a:buClr>
                <a:srgbClr val="808080"/>
              </a:buClr>
              <a:buSzPct val="90000"/>
            </a:pPr>
            <a:r>
              <a:rPr lang="en-US" sz="2200" dirty="0">
                <a:solidFill>
                  <a:prstClr val="black"/>
                </a:solidFill>
                <a:latin typeface="Candara" panose="020E0502030303020204" pitchFamily="34" charset="0"/>
              </a:rPr>
              <a:t> on endowment	</a:t>
            </a:r>
          </a:p>
          <a:p>
            <a:pPr>
              <a:buClr>
                <a:srgbClr val="808080"/>
              </a:buClr>
              <a:buSzPct val="90000"/>
            </a:pPr>
            <a:r>
              <a:rPr lang="en-US" sz="2200" dirty="0">
                <a:solidFill>
                  <a:prstClr val="black"/>
                </a:solidFill>
                <a:latin typeface="Candara" panose="020E0502030303020204" pitchFamily="34" charset="0"/>
              </a:rPr>
              <a:t>Total revenue	  	    		</a:t>
            </a:r>
          </a:p>
          <a:p>
            <a:pPr>
              <a:buClr>
                <a:srgbClr val="808080"/>
              </a:buClr>
              <a:buSzPct val="90000"/>
            </a:pPr>
            <a:r>
              <a:rPr lang="en-US" sz="2200" dirty="0">
                <a:solidFill>
                  <a:prstClr val="black"/>
                </a:solidFill>
                <a:latin typeface="Candara" panose="020E0502030303020204" pitchFamily="34" charset="0"/>
              </a:rPr>
              <a:t>Expenses</a:t>
            </a:r>
          </a:p>
          <a:p>
            <a:pPr>
              <a:buClr>
                <a:srgbClr val="808080"/>
              </a:buClr>
              <a:buSzPct val="90000"/>
            </a:pPr>
            <a:r>
              <a:rPr lang="en-US" sz="2200" dirty="0">
                <a:solidFill>
                  <a:prstClr val="black"/>
                </a:solidFill>
                <a:latin typeface="Candara" panose="020E0502030303020204" pitchFamily="34" charset="0"/>
              </a:rPr>
              <a:t>    Salaries			      </a:t>
            </a:r>
          </a:p>
          <a:p>
            <a:pPr>
              <a:buClr>
                <a:srgbClr val="808080"/>
              </a:buClr>
              <a:buSzPct val="90000"/>
            </a:pPr>
            <a:r>
              <a:rPr lang="en-US" sz="2200" dirty="0">
                <a:solidFill>
                  <a:prstClr val="black"/>
                </a:solidFill>
                <a:latin typeface="Candara" panose="020E0502030303020204" pitchFamily="34" charset="0"/>
              </a:rPr>
              <a:t>    Supplies			      </a:t>
            </a:r>
          </a:p>
          <a:p>
            <a:pPr>
              <a:buClr>
                <a:srgbClr val="808080"/>
              </a:buClr>
              <a:buSzPct val="90000"/>
            </a:pPr>
            <a:r>
              <a:rPr lang="en-US" sz="2200" dirty="0">
                <a:solidFill>
                  <a:prstClr val="black"/>
                </a:solidFill>
                <a:latin typeface="Candara" panose="020E0502030303020204" pitchFamily="34" charset="0"/>
              </a:rPr>
              <a:t>    Bad debts				</a:t>
            </a:r>
          </a:p>
          <a:p>
            <a:pPr>
              <a:buClr>
                <a:srgbClr val="808080"/>
              </a:buClr>
              <a:buSzPct val="90000"/>
            </a:pPr>
            <a:r>
              <a:rPr lang="en-US" sz="2200" dirty="0">
                <a:solidFill>
                  <a:prstClr val="black"/>
                </a:solidFill>
                <a:latin typeface="Candara" panose="020E0502030303020204" pitchFamily="34" charset="0"/>
              </a:rPr>
              <a:t>    Interest				     	</a:t>
            </a:r>
          </a:p>
          <a:p>
            <a:pPr>
              <a:buClr>
                <a:srgbClr val="808080"/>
              </a:buClr>
              <a:buSzPct val="90000"/>
            </a:pPr>
            <a:r>
              <a:rPr lang="en-US" sz="2200" dirty="0">
                <a:solidFill>
                  <a:prstClr val="black"/>
                </a:solidFill>
                <a:latin typeface="Candara" panose="020E0502030303020204" pitchFamily="34" charset="0"/>
              </a:rPr>
              <a:t>    Rent					</a:t>
            </a:r>
            <a:endParaRPr lang="en-US" sz="2200" u="sng" dirty="0">
              <a:solidFill>
                <a:prstClr val="black"/>
              </a:solidFill>
              <a:latin typeface="Candara" panose="020E0502030303020204" pitchFamily="34" charset="0"/>
            </a:endParaRPr>
          </a:p>
          <a:p>
            <a:pPr>
              <a:buClr>
                <a:srgbClr val="808080"/>
              </a:buClr>
              <a:buSzPct val="90000"/>
            </a:pPr>
            <a:r>
              <a:rPr lang="en-US" sz="2200" dirty="0">
                <a:solidFill>
                  <a:prstClr val="black"/>
                </a:solidFill>
                <a:latin typeface="Candara" panose="020E0502030303020204" pitchFamily="34" charset="0"/>
              </a:rPr>
              <a:t>Total expenses       	     </a:t>
            </a:r>
            <a:endParaRPr lang="en-US" sz="2200" u="sng" dirty="0">
              <a:solidFill>
                <a:prstClr val="black"/>
              </a:solidFill>
              <a:latin typeface="Candara" panose="020E0502030303020204" pitchFamily="34" charset="0"/>
            </a:endParaRPr>
          </a:p>
          <a:p>
            <a:pPr>
              <a:buClr>
                <a:srgbClr val="808080"/>
              </a:buClr>
              <a:buSzPct val="90000"/>
            </a:pPr>
            <a:r>
              <a:rPr lang="en-US" sz="2200" dirty="0">
                <a:solidFill>
                  <a:prstClr val="black"/>
                </a:solidFill>
                <a:latin typeface="Candara" panose="020E0502030303020204" pitchFamily="34" charset="0"/>
              </a:rPr>
              <a:t>Profit/(loss)</a:t>
            </a:r>
            <a:r>
              <a:rPr lang="en-US" sz="2200" dirty="0">
                <a:solidFill>
                  <a:prstClr val="black"/>
                </a:solidFill>
              </a:rPr>
              <a:t>			     </a:t>
            </a:r>
            <a:endParaRPr lang="en-US" sz="2200" dirty="0">
              <a:solidFill>
                <a:prstClr val="black"/>
              </a:solidFill>
              <a:latin typeface="Times New Roman" charset="0"/>
            </a:endParaRPr>
          </a:p>
        </p:txBody>
      </p:sp>
      <p:sp>
        <p:nvSpPr>
          <p:cNvPr id="6" name="Text Box 6">
            <a:extLst>
              <a:ext uri="{FF2B5EF4-FFF2-40B4-BE49-F238E27FC236}">
                <a16:creationId xmlns:a16="http://schemas.microsoft.com/office/drawing/2014/main" id="{804A12C7-0766-42E7-99CD-6C7A5545D1DE}"/>
              </a:ext>
            </a:extLst>
          </p:cNvPr>
          <p:cNvSpPr txBox="1">
            <a:spLocks noChangeArrowheads="1"/>
          </p:cNvSpPr>
          <p:nvPr/>
        </p:nvSpPr>
        <p:spPr bwMode="auto">
          <a:xfrm>
            <a:off x="6006549" y="1517926"/>
            <a:ext cx="2514600" cy="5262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defTabSz="433388">
              <a:defRPr>
                <a:solidFill>
                  <a:schemeClr val="tx1"/>
                </a:solidFill>
                <a:latin typeface="Arial" charset="0"/>
                <a:ea typeface="ＭＳ Ｐゴシック" charset="0"/>
              </a:defRPr>
            </a:lvl1pPr>
            <a:lvl2pPr marL="742950" indent="-285750" defTabSz="433388">
              <a:defRPr>
                <a:solidFill>
                  <a:schemeClr val="tx1"/>
                </a:solidFill>
                <a:latin typeface="Arial" charset="0"/>
                <a:ea typeface="ＭＳ Ｐゴシック" charset="0"/>
              </a:defRPr>
            </a:lvl2pPr>
            <a:lvl3pPr marL="512763" indent="307975" defTabSz="433388">
              <a:defRPr>
                <a:solidFill>
                  <a:schemeClr val="tx1"/>
                </a:solidFill>
                <a:latin typeface="Arial" charset="0"/>
                <a:ea typeface="ＭＳ Ｐゴシック" charset="0"/>
              </a:defRPr>
            </a:lvl3pPr>
            <a:lvl4pPr marL="1600200" indent="-228600" defTabSz="433388">
              <a:defRPr>
                <a:solidFill>
                  <a:schemeClr val="tx1"/>
                </a:solidFill>
                <a:latin typeface="Arial" charset="0"/>
                <a:ea typeface="ＭＳ Ｐゴシック" charset="0"/>
              </a:defRPr>
            </a:lvl4pPr>
            <a:lvl5pPr marL="2057400" indent="-228600" defTabSz="433388">
              <a:defRPr>
                <a:solidFill>
                  <a:schemeClr val="tx1"/>
                </a:solidFill>
                <a:latin typeface="Arial" charset="0"/>
                <a:ea typeface="ＭＳ Ｐゴシック" charset="0"/>
              </a:defRPr>
            </a:lvl5pPr>
            <a:lvl6pPr marL="2514600" indent="-228600" defTabSz="433388" eaLnBrk="0" fontAlgn="base" hangingPunct="0">
              <a:spcBef>
                <a:spcPct val="0"/>
              </a:spcBef>
              <a:spcAft>
                <a:spcPct val="0"/>
              </a:spcAft>
              <a:defRPr>
                <a:solidFill>
                  <a:schemeClr val="tx1"/>
                </a:solidFill>
                <a:latin typeface="Arial" charset="0"/>
                <a:ea typeface="ＭＳ Ｐゴシック" charset="0"/>
              </a:defRPr>
            </a:lvl6pPr>
            <a:lvl7pPr marL="2971800" indent="-228600" defTabSz="433388" eaLnBrk="0" fontAlgn="base" hangingPunct="0">
              <a:spcBef>
                <a:spcPct val="0"/>
              </a:spcBef>
              <a:spcAft>
                <a:spcPct val="0"/>
              </a:spcAft>
              <a:defRPr>
                <a:solidFill>
                  <a:schemeClr val="tx1"/>
                </a:solidFill>
                <a:latin typeface="Arial" charset="0"/>
                <a:ea typeface="ＭＳ Ｐゴシック" charset="0"/>
              </a:defRPr>
            </a:lvl7pPr>
            <a:lvl8pPr marL="3429000" indent="-228600" defTabSz="433388" eaLnBrk="0" fontAlgn="base" hangingPunct="0">
              <a:spcBef>
                <a:spcPct val="0"/>
              </a:spcBef>
              <a:spcAft>
                <a:spcPct val="0"/>
              </a:spcAft>
              <a:defRPr>
                <a:solidFill>
                  <a:schemeClr val="tx1"/>
                </a:solidFill>
                <a:latin typeface="Arial" charset="0"/>
                <a:ea typeface="ＭＳ Ｐゴシック" charset="0"/>
              </a:defRPr>
            </a:lvl8pPr>
            <a:lvl9pPr marL="3886200" indent="-228600" defTabSz="433388" eaLnBrk="0" fontAlgn="base" hangingPunct="0">
              <a:spcBef>
                <a:spcPct val="0"/>
              </a:spcBef>
              <a:spcAft>
                <a:spcPct val="0"/>
              </a:spcAft>
              <a:defRPr>
                <a:solidFill>
                  <a:schemeClr val="tx1"/>
                </a:solidFill>
                <a:latin typeface="Arial" charset="0"/>
                <a:ea typeface="ＭＳ Ｐゴシック" charset="0"/>
              </a:defRPr>
            </a:lvl9pPr>
          </a:lstStyle>
          <a:p>
            <a:pPr>
              <a:buClr>
                <a:srgbClr val="808080"/>
              </a:buClr>
              <a:buSzPct val="90000"/>
            </a:pPr>
            <a:endParaRPr lang="en-US" sz="2200" dirty="0">
              <a:solidFill>
                <a:prstClr val="black"/>
              </a:solidFill>
            </a:endParaRPr>
          </a:p>
          <a:p>
            <a:pPr algn="r">
              <a:buClr>
                <a:srgbClr val="808080"/>
              </a:buClr>
              <a:buSzPct val="90000"/>
            </a:pPr>
            <a:r>
              <a:rPr lang="en-US" sz="2200" dirty="0">
                <a:solidFill>
                  <a:prstClr val="black"/>
                </a:solidFill>
                <a:latin typeface="Candara" panose="020E0502030303020204" pitchFamily="34" charset="0"/>
              </a:rPr>
              <a:t>$ 97,980,000 </a:t>
            </a:r>
          </a:p>
          <a:p>
            <a:pPr algn="r">
              <a:buClr>
                <a:srgbClr val="808080"/>
              </a:buClr>
              <a:buSzPct val="90000"/>
            </a:pPr>
            <a:r>
              <a:rPr lang="en-US" sz="2200" dirty="0">
                <a:solidFill>
                  <a:prstClr val="black"/>
                </a:solidFill>
                <a:latin typeface="Candara" panose="020E0502030303020204" pitchFamily="34" charset="0"/>
              </a:rPr>
              <a:t>120,000 </a:t>
            </a:r>
          </a:p>
          <a:p>
            <a:pPr algn="r">
              <a:buClr>
                <a:srgbClr val="808080"/>
              </a:buClr>
              <a:buSzPct val="90000"/>
            </a:pPr>
            <a:r>
              <a:rPr lang="en-US" sz="2200" dirty="0">
                <a:solidFill>
                  <a:prstClr val="black"/>
                </a:solidFill>
                <a:latin typeface="Candara" panose="020E0502030303020204" pitchFamily="34" charset="0"/>
              </a:rPr>
              <a:t>    </a:t>
            </a:r>
          </a:p>
          <a:p>
            <a:pPr lvl="2" algn="r">
              <a:buClr>
                <a:srgbClr val="808080"/>
              </a:buClr>
              <a:buSzPct val="90000"/>
            </a:pPr>
            <a:r>
              <a:rPr lang="en-US" sz="2200" dirty="0">
                <a:solidFill>
                  <a:prstClr val="black"/>
                </a:solidFill>
                <a:latin typeface="Candara" panose="020E0502030303020204" pitchFamily="34" charset="0"/>
              </a:rPr>
              <a:t>	</a:t>
            </a:r>
            <a:r>
              <a:rPr lang="en-US" sz="2200" u="sng" dirty="0">
                <a:solidFill>
                  <a:prstClr val="black"/>
                </a:solidFill>
                <a:latin typeface="Candara" panose="020E0502030303020204" pitchFamily="34" charset="0"/>
              </a:rPr>
              <a:t>          50,000</a:t>
            </a:r>
            <a:endParaRPr lang="en-US" sz="2200" dirty="0">
              <a:solidFill>
                <a:prstClr val="black"/>
              </a:solidFill>
              <a:latin typeface="Candara" panose="020E0502030303020204" pitchFamily="34" charset="0"/>
            </a:endParaRPr>
          </a:p>
          <a:p>
            <a:pPr algn="r">
              <a:buClr>
                <a:srgbClr val="808080"/>
              </a:buClr>
              <a:buSzPct val="90000"/>
            </a:pPr>
            <a:r>
              <a:rPr lang="en-US" sz="2200" dirty="0">
                <a:solidFill>
                  <a:prstClr val="black"/>
                </a:solidFill>
                <a:latin typeface="Candara" panose="020E0502030303020204" pitchFamily="34" charset="0"/>
              </a:rPr>
              <a:t>    		</a:t>
            </a:r>
            <a:r>
              <a:rPr lang="en-US" sz="2200" u="sng" dirty="0">
                <a:solidFill>
                  <a:prstClr val="black"/>
                </a:solidFill>
                <a:latin typeface="Candara" panose="020E0502030303020204" pitchFamily="34" charset="0"/>
              </a:rPr>
              <a:t>$ 98,150,000</a:t>
            </a:r>
            <a:endParaRPr lang="en-US" sz="2200" dirty="0">
              <a:solidFill>
                <a:prstClr val="black"/>
              </a:solidFill>
              <a:latin typeface="Candara" panose="020E0502030303020204" pitchFamily="34" charset="0"/>
            </a:endParaRPr>
          </a:p>
          <a:p>
            <a:pPr algn="r">
              <a:buClr>
                <a:srgbClr val="808080"/>
              </a:buClr>
              <a:buSzPct val="90000"/>
            </a:pPr>
            <a:endParaRPr lang="en-US" sz="2200" dirty="0">
              <a:solidFill>
                <a:prstClr val="black"/>
              </a:solidFill>
              <a:latin typeface="Candara" panose="020E0502030303020204" pitchFamily="34" charset="0"/>
            </a:endParaRPr>
          </a:p>
          <a:p>
            <a:pPr algn="r">
              <a:buClr>
                <a:srgbClr val="808080"/>
              </a:buClr>
              <a:buSzPct val="90000"/>
            </a:pPr>
            <a:r>
              <a:rPr lang="en-US" sz="2200" dirty="0">
                <a:solidFill>
                  <a:prstClr val="black"/>
                </a:solidFill>
                <a:latin typeface="Candara" panose="020E0502030303020204" pitchFamily="34" charset="0"/>
              </a:rPr>
              <a:t>      $ 78,900,000         15,400,000</a:t>
            </a:r>
          </a:p>
          <a:p>
            <a:pPr algn="r">
              <a:buClr>
                <a:srgbClr val="808080"/>
              </a:buClr>
              <a:buSzPct val="90000"/>
            </a:pPr>
            <a:r>
              <a:rPr lang="en-US" sz="2200" dirty="0">
                <a:solidFill>
                  <a:prstClr val="black"/>
                </a:solidFill>
                <a:latin typeface="Candara" panose="020E0502030303020204" pitchFamily="34" charset="0"/>
              </a:rPr>
              <a:t>		2,200,000</a:t>
            </a:r>
          </a:p>
          <a:p>
            <a:pPr algn="r">
              <a:buClr>
                <a:srgbClr val="808080"/>
              </a:buClr>
              <a:buSzPct val="90000"/>
            </a:pPr>
            <a:r>
              <a:rPr lang="en-US" sz="2200" dirty="0">
                <a:solidFill>
                  <a:prstClr val="black"/>
                </a:solidFill>
                <a:latin typeface="Candara" panose="020E0502030303020204" pitchFamily="34" charset="0"/>
              </a:rPr>
              <a:t>			  400,000</a:t>
            </a:r>
          </a:p>
          <a:p>
            <a:pPr algn="r">
              <a:buClr>
                <a:srgbClr val="808080"/>
              </a:buClr>
              <a:buSzPct val="90000"/>
            </a:pPr>
            <a:r>
              <a:rPr lang="en-US" sz="2200" dirty="0">
                <a:solidFill>
                  <a:prstClr val="black"/>
                </a:solidFill>
                <a:latin typeface="Candara" panose="020E0502030303020204" pitchFamily="34" charset="0"/>
              </a:rPr>
              <a:t>		</a:t>
            </a:r>
            <a:r>
              <a:rPr lang="en-US" sz="2200" u="sng" dirty="0">
                <a:solidFill>
                  <a:prstClr val="black"/>
                </a:solidFill>
                <a:latin typeface="Candara" panose="020E0502030303020204" pitchFamily="34" charset="0"/>
              </a:rPr>
              <a:t>     3,100,000</a:t>
            </a:r>
          </a:p>
          <a:p>
            <a:pPr algn="r">
              <a:buClr>
                <a:srgbClr val="808080"/>
              </a:buClr>
              <a:buSzPct val="90000"/>
            </a:pPr>
            <a:r>
              <a:rPr lang="en-US" sz="2200" dirty="0">
                <a:solidFill>
                  <a:prstClr val="black"/>
                </a:solidFill>
                <a:latin typeface="Candara" panose="020E0502030303020204" pitchFamily="34" charset="0"/>
              </a:rPr>
              <a:t>     </a:t>
            </a:r>
            <a:r>
              <a:rPr lang="en-US" sz="2200" u="sng" dirty="0">
                <a:solidFill>
                  <a:prstClr val="black"/>
                </a:solidFill>
                <a:latin typeface="Candara" panose="020E0502030303020204" pitchFamily="34" charset="0"/>
              </a:rPr>
              <a:t>$100,000,000</a:t>
            </a:r>
          </a:p>
          <a:p>
            <a:pPr algn="r">
              <a:buClr>
                <a:srgbClr val="808080"/>
              </a:buClr>
              <a:buSzPct val="90000"/>
            </a:pPr>
            <a:r>
              <a:rPr lang="en-US" sz="2200" dirty="0">
                <a:solidFill>
                  <a:prstClr val="black"/>
                </a:solidFill>
                <a:latin typeface="Candara" panose="020E0502030303020204" pitchFamily="34" charset="0"/>
              </a:rPr>
              <a:t>     </a:t>
            </a:r>
            <a:r>
              <a:rPr lang="en-US" sz="2200" u="dbl" dirty="0">
                <a:solidFill>
                  <a:prstClr val="black"/>
                </a:solidFill>
                <a:latin typeface="Candara" panose="020E0502030303020204" pitchFamily="34" charset="0"/>
              </a:rPr>
              <a:t>$  (1,850,000)</a:t>
            </a:r>
          </a:p>
        </p:txBody>
      </p:sp>
    </p:spTree>
    <p:extLst>
      <p:ext uri="{BB962C8B-B14F-4D97-AF65-F5344CB8AC3E}">
        <p14:creationId xmlns:p14="http://schemas.microsoft.com/office/powerpoint/2010/main" val="3738431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F771A90-9E13-4846-8A2F-C1F64DB67CB3}"/>
              </a:ext>
            </a:extLst>
          </p:cNvPr>
          <p:cNvSpPr/>
          <p:nvPr/>
        </p:nvSpPr>
        <p:spPr>
          <a:xfrm>
            <a:off x="0" y="0"/>
            <a:ext cx="12192000" cy="1435100"/>
          </a:xfrm>
          <a:prstGeom prst="rect">
            <a:avLst/>
          </a:prstGeom>
          <a:solidFill>
            <a:srgbClr val="9D0003"/>
          </a:solidFill>
          <a:ln>
            <a:solidFill>
              <a:srgbClr val="9D00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FCF6B5-C3FE-2548-8985-43A5D01A0F30}"/>
              </a:ext>
            </a:extLst>
          </p:cNvPr>
          <p:cNvSpPr>
            <a:spLocks noGrp="1"/>
          </p:cNvSpPr>
          <p:nvPr>
            <p:ph type="title"/>
          </p:nvPr>
        </p:nvSpPr>
        <p:spPr>
          <a:xfrm>
            <a:off x="668079" y="227102"/>
            <a:ext cx="10515600" cy="1325563"/>
          </a:xfrm>
        </p:spPr>
        <p:txBody>
          <a:bodyPr>
            <a:normAutofit/>
          </a:bodyPr>
          <a:lstStyle/>
          <a:p>
            <a:r>
              <a:rPr lang="en-US" altLang="en-US" sz="4200" b="1" dirty="0">
                <a:solidFill>
                  <a:schemeClr val="bg1"/>
                </a:solidFill>
                <a:latin typeface="Georgia Pro Cond Black" panose="02040A06050405020203" pitchFamily="18" charset="0"/>
              </a:rPr>
              <a:t>Responsibility Center Expense Budget</a:t>
            </a:r>
            <a:endParaRPr lang="en-US" sz="4200" b="1" dirty="0">
              <a:solidFill>
                <a:schemeClr val="bg1"/>
              </a:solidFill>
              <a:latin typeface="Georgia Pro Cond Black" panose="02040A06050405020203" pitchFamily="18" charset="0"/>
            </a:endParaRPr>
          </a:p>
        </p:txBody>
      </p:sp>
      <p:sp>
        <p:nvSpPr>
          <p:cNvPr id="4" name="Slide Number Placeholder 3">
            <a:extLst>
              <a:ext uri="{FF2B5EF4-FFF2-40B4-BE49-F238E27FC236}">
                <a16:creationId xmlns:a16="http://schemas.microsoft.com/office/drawing/2014/main" id="{63718958-8093-6F4C-9485-4C89AB79131D}"/>
              </a:ext>
            </a:extLst>
          </p:cNvPr>
          <p:cNvSpPr>
            <a:spLocks noGrp="1"/>
          </p:cNvSpPr>
          <p:nvPr>
            <p:ph type="sldNum" sz="quarter" idx="12"/>
          </p:nvPr>
        </p:nvSpPr>
        <p:spPr/>
        <p:txBody>
          <a:bodyPr/>
          <a:lstStyle/>
          <a:p>
            <a:fld id="{656E8F12-B4EA-DF4D-9175-3D499FA3FF6C}" type="slidenum">
              <a:rPr lang="en-US" smtClean="0"/>
              <a:t>6</a:t>
            </a:fld>
            <a:endParaRPr lang="en-US"/>
          </a:p>
        </p:txBody>
      </p:sp>
      <p:graphicFrame>
        <p:nvGraphicFramePr>
          <p:cNvPr id="6" name="Table 5">
            <a:extLst>
              <a:ext uri="{FF2B5EF4-FFF2-40B4-BE49-F238E27FC236}">
                <a16:creationId xmlns:a16="http://schemas.microsoft.com/office/drawing/2014/main" id="{3DC4399A-2CC9-4B95-9404-5EE0046255E2}"/>
              </a:ext>
            </a:extLst>
          </p:cNvPr>
          <p:cNvGraphicFramePr>
            <a:graphicFrameLocks noGrp="1"/>
          </p:cNvGraphicFramePr>
          <p:nvPr>
            <p:extLst>
              <p:ext uri="{D42A27DB-BD31-4B8C-83A1-F6EECF244321}">
                <p14:modId xmlns:p14="http://schemas.microsoft.com/office/powerpoint/2010/main" val="304576633"/>
              </p:ext>
            </p:extLst>
          </p:nvPr>
        </p:nvGraphicFramePr>
        <p:xfrm>
          <a:off x="1520406" y="1944803"/>
          <a:ext cx="9151188" cy="4283434"/>
        </p:xfrm>
        <a:graphic>
          <a:graphicData uri="http://schemas.openxmlformats.org/drawingml/2006/table">
            <a:tbl>
              <a:tblPr/>
              <a:tblGrid>
                <a:gridCol w="2741761">
                  <a:extLst>
                    <a:ext uri="{9D8B030D-6E8A-4147-A177-3AD203B41FA5}">
                      <a16:colId xmlns:a16="http://schemas.microsoft.com/office/drawing/2014/main" val="2326494052"/>
                    </a:ext>
                  </a:extLst>
                </a:gridCol>
                <a:gridCol w="6409427">
                  <a:extLst>
                    <a:ext uri="{9D8B030D-6E8A-4147-A177-3AD203B41FA5}">
                      <a16:colId xmlns:a16="http://schemas.microsoft.com/office/drawing/2014/main" val="2695779287"/>
                    </a:ext>
                  </a:extLst>
                </a:gridCol>
              </a:tblGrid>
              <a:tr h="573910">
                <a:tc gridSpan="2">
                  <a:txBody>
                    <a:bodyPr/>
                    <a:lstStyle/>
                    <a:p>
                      <a:pPr algn="l"/>
                      <a:r>
                        <a:rPr lang="en-US" sz="2400" b="1" dirty="0">
                          <a:effectLst/>
                          <a:latin typeface="Candara" panose="020E0502030303020204" pitchFamily="34" charset="0"/>
                        </a:rPr>
                        <a:t>Hospital - Expense Budget for the Coming Fiscal Year</a:t>
                      </a:r>
                    </a:p>
                  </a:txBody>
                  <a:tcPr marL="44450" marR="44450" marT="31750" marB="254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183740668"/>
                  </a:ext>
                </a:extLst>
              </a:tr>
              <a:tr h="529932">
                <a:tc>
                  <a:txBody>
                    <a:bodyPr/>
                    <a:lstStyle/>
                    <a:p>
                      <a:pPr algn="l"/>
                      <a:r>
                        <a:rPr lang="en-US" sz="2400" b="0" dirty="0">
                          <a:effectLst/>
                          <a:latin typeface="Candara" panose="020E0502030303020204" pitchFamily="34" charset="0"/>
                        </a:rPr>
                        <a:t>Radiology</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400" b="0">
                          <a:effectLst/>
                          <a:latin typeface="Candara" panose="020E0502030303020204" pitchFamily="34" charset="0"/>
                        </a:rPr>
                        <a:t>$ 13,000,000</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50397227"/>
                  </a:ext>
                </a:extLst>
              </a:tr>
              <a:tr h="529932">
                <a:tc>
                  <a:txBody>
                    <a:bodyPr/>
                    <a:lstStyle/>
                    <a:p>
                      <a:pPr algn="l"/>
                      <a:r>
                        <a:rPr lang="en-US" sz="2400" b="0" dirty="0">
                          <a:effectLst/>
                          <a:latin typeface="Candara" panose="020E0502030303020204" pitchFamily="34" charset="0"/>
                        </a:rPr>
                        <a:t>Nursing</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400" b="0" dirty="0">
                          <a:effectLst/>
                          <a:latin typeface="Candara" panose="020E0502030303020204" pitchFamily="34" charset="0"/>
                        </a:rPr>
                        <a:t>$ 10,000,000</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3651344"/>
                  </a:ext>
                </a:extLst>
              </a:tr>
              <a:tr h="529932">
                <a:tc>
                  <a:txBody>
                    <a:bodyPr/>
                    <a:lstStyle/>
                    <a:p>
                      <a:pPr algn="l"/>
                      <a:r>
                        <a:rPr lang="en-US" sz="2400" b="0">
                          <a:effectLst/>
                          <a:latin typeface="Candara" panose="020E0502030303020204" pitchFamily="34" charset="0"/>
                        </a:rPr>
                        <a:t>Pharmacy</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400" b="0" dirty="0">
                          <a:effectLst/>
                          <a:latin typeface="Candara" panose="020E0502030303020204" pitchFamily="34" charset="0"/>
                        </a:rPr>
                        <a:t>$ 5,000,000</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04111429"/>
                  </a:ext>
                </a:extLst>
              </a:tr>
              <a:tr h="529932">
                <a:tc>
                  <a:txBody>
                    <a:bodyPr/>
                    <a:lstStyle/>
                    <a:p>
                      <a:pPr algn="l"/>
                      <a:r>
                        <a:rPr lang="en-US" sz="2400" b="0">
                          <a:effectLst/>
                          <a:latin typeface="Candara" panose="020E0502030303020204" pitchFamily="34" charset="0"/>
                        </a:rPr>
                        <a:t>Laboratory</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400" b="0" dirty="0">
                          <a:effectLst/>
                          <a:latin typeface="Candara" panose="020E0502030303020204" pitchFamily="34" charset="0"/>
                        </a:rPr>
                        <a:t>$ 7,000,000</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2091646"/>
                  </a:ext>
                </a:extLst>
              </a:tr>
              <a:tr h="529932">
                <a:tc>
                  <a:txBody>
                    <a:bodyPr/>
                    <a:lstStyle/>
                    <a:p>
                      <a:pPr algn="l"/>
                      <a:r>
                        <a:rPr lang="en-US" sz="2400" b="0">
                          <a:effectLst/>
                          <a:latin typeface="Candara" panose="020E0502030303020204" pitchFamily="34" charset="0"/>
                        </a:rPr>
                        <a:t>Operating Room</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400" b="0" dirty="0">
                          <a:effectLst/>
                          <a:latin typeface="Candara" panose="020E0502030303020204" pitchFamily="34" charset="0"/>
                        </a:rPr>
                        <a:t>$ 50,000,000</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3240798"/>
                  </a:ext>
                </a:extLst>
              </a:tr>
              <a:tr h="529932">
                <a:tc>
                  <a:txBody>
                    <a:bodyPr/>
                    <a:lstStyle/>
                    <a:p>
                      <a:pPr algn="l"/>
                      <a:r>
                        <a:rPr lang="en-US" sz="2400" b="0">
                          <a:effectLst/>
                          <a:latin typeface="Candara" panose="020E0502030303020204" pitchFamily="34" charset="0"/>
                        </a:rPr>
                        <a:t>Administration</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400" b="0" dirty="0">
                          <a:effectLst/>
                          <a:latin typeface="Candara" panose="020E0502030303020204" pitchFamily="34" charset="0"/>
                        </a:rPr>
                        <a:t>$ 15,000,000</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81145877"/>
                  </a:ext>
                </a:extLst>
              </a:tr>
              <a:tr h="529932">
                <a:tc>
                  <a:txBody>
                    <a:bodyPr/>
                    <a:lstStyle/>
                    <a:p>
                      <a:pPr algn="l"/>
                      <a:r>
                        <a:rPr lang="en-US" sz="2400" b="1" dirty="0">
                          <a:effectLst/>
                          <a:latin typeface="Candara" panose="020E0502030303020204" pitchFamily="34" charset="0"/>
                        </a:rPr>
                        <a:t>  Total</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400" b="1" dirty="0">
                          <a:effectLst/>
                          <a:latin typeface="Candara" panose="020E0502030303020204" pitchFamily="34" charset="0"/>
                        </a:rPr>
                        <a:t>$100,000,000</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11764130"/>
                  </a:ext>
                </a:extLst>
              </a:tr>
            </a:tbl>
          </a:graphicData>
        </a:graphic>
      </p:graphicFrame>
    </p:spTree>
    <p:extLst>
      <p:ext uri="{BB962C8B-B14F-4D97-AF65-F5344CB8AC3E}">
        <p14:creationId xmlns:p14="http://schemas.microsoft.com/office/powerpoint/2010/main" val="2445699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F771A90-9E13-4846-8A2F-C1F64DB67CB3}"/>
              </a:ext>
            </a:extLst>
          </p:cNvPr>
          <p:cNvSpPr/>
          <p:nvPr/>
        </p:nvSpPr>
        <p:spPr>
          <a:xfrm>
            <a:off x="0" y="0"/>
            <a:ext cx="12192000" cy="1435100"/>
          </a:xfrm>
          <a:prstGeom prst="rect">
            <a:avLst/>
          </a:prstGeom>
          <a:solidFill>
            <a:srgbClr val="9D0003"/>
          </a:solidFill>
          <a:ln>
            <a:solidFill>
              <a:srgbClr val="9D00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FCF6B5-C3FE-2548-8985-43A5D01A0F30}"/>
              </a:ext>
            </a:extLst>
          </p:cNvPr>
          <p:cNvSpPr>
            <a:spLocks noGrp="1"/>
          </p:cNvSpPr>
          <p:nvPr>
            <p:ph type="title"/>
          </p:nvPr>
        </p:nvSpPr>
        <p:spPr>
          <a:xfrm>
            <a:off x="215659" y="140839"/>
            <a:ext cx="11697419" cy="1325563"/>
          </a:xfrm>
        </p:spPr>
        <p:txBody>
          <a:bodyPr>
            <a:normAutofit/>
          </a:bodyPr>
          <a:lstStyle/>
          <a:p>
            <a:r>
              <a:rPr lang="en-US" altLang="en-US" sz="3400" b="1" dirty="0">
                <a:solidFill>
                  <a:schemeClr val="bg1"/>
                </a:solidFill>
                <a:latin typeface="Georgia Pro Cond Black" panose="02040A06050405020203" pitchFamily="18" charset="0"/>
              </a:rPr>
              <a:t>Line-Item and Responsibility Center Expense Budget</a:t>
            </a:r>
            <a:endParaRPr lang="en-US" sz="3400" b="1" dirty="0">
              <a:solidFill>
                <a:schemeClr val="bg1"/>
              </a:solidFill>
              <a:latin typeface="Georgia Pro Cond Black" panose="02040A06050405020203" pitchFamily="18" charset="0"/>
            </a:endParaRPr>
          </a:p>
        </p:txBody>
      </p:sp>
      <p:sp>
        <p:nvSpPr>
          <p:cNvPr id="4" name="Slide Number Placeholder 3">
            <a:extLst>
              <a:ext uri="{FF2B5EF4-FFF2-40B4-BE49-F238E27FC236}">
                <a16:creationId xmlns:a16="http://schemas.microsoft.com/office/drawing/2014/main" id="{63718958-8093-6F4C-9485-4C89AB79131D}"/>
              </a:ext>
            </a:extLst>
          </p:cNvPr>
          <p:cNvSpPr>
            <a:spLocks noGrp="1"/>
          </p:cNvSpPr>
          <p:nvPr>
            <p:ph type="sldNum" sz="quarter" idx="12"/>
          </p:nvPr>
        </p:nvSpPr>
        <p:spPr/>
        <p:txBody>
          <a:bodyPr/>
          <a:lstStyle/>
          <a:p>
            <a:fld id="{656E8F12-B4EA-DF4D-9175-3D499FA3FF6C}" type="slidenum">
              <a:rPr lang="en-US" smtClean="0"/>
              <a:t>7</a:t>
            </a:fld>
            <a:endParaRPr lang="en-US"/>
          </a:p>
        </p:txBody>
      </p:sp>
      <p:graphicFrame>
        <p:nvGraphicFramePr>
          <p:cNvPr id="7" name="Table 6">
            <a:extLst>
              <a:ext uri="{FF2B5EF4-FFF2-40B4-BE49-F238E27FC236}">
                <a16:creationId xmlns:a16="http://schemas.microsoft.com/office/drawing/2014/main" id="{5778FB0C-2801-4EA7-8B2F-9E79B062974C}"/>
              </a:ext>
            </a:extLst>
          </p:cNvPr>
          <p:cNvGraphicFramePr>
            <a:graphicFrameLocks noGrp="1"/>
          </p:cNvGraphicFramePr>
          <p:nvPr>
            <p:extLst>
              <p:ext uri="{D42A27DB-BD31-4B8C-83A1-F6EECF244321}">
                <p14:modId xmlns:p14="http://schemas.microsoft.com/office/powerpoint/2010/main" val="2049059583"/>
              </p:ext>
            </p:extLst>
          </p:nvPr>
        </p:nvGraphicFramePr>
        <p:xfrm>
          <a:off x="215659" y="1859516"/>
          <a:ext cx="11766431" cy="4112685"/>
        </p:xfrm>
        <a:graphic>
          <a:graphicData uri="http://schemas.openxmlformats.org/drawingml/2006/table">
            <a:tbl>
              <a:tblPr/>
              <a:tblGrid>
                <a:gridCol w="1016750">
                  <a:extLst>
                    <a:ext uri="{9D8B030D-6E8A-4147-A177-3AD203B41FA5}">
                      <a16:colId xmlns:a16="http://schemas.microsoft.com/office/drawing/2014/main" val="628602734"/>
                    </a:ext>
                  </a:extLst>
                </a:gridCol>
                <a:gridCol w="1404084">
                  <a:extLst>
                    <a:ext uri="{9D8B030D-6E8A-4147-A177-3AD203B41FA5}">
                      <a16:colId xmlns:a16="http://schemas.microsoft.com/office/drawing/2014/main" val="3307449674"/>
                    </a:ext>
                  </a:extLst>
                </a:gridCol>
                <a:gridCol w="1404084">
                  <a:extLst>
                    <a:ext uri="{9D8B030D-6E8A-4147-A177-3AD203B41FA5}">
                      <a16:colId xmlns:a16="http://schemas.microsoft.com/office/drawing/2014/main" val="3039103410"/>
                    </a:ext>
                  </a:extLst>
                </a:gridCol>
                <a:gridCol w="1341834">
                  <a:extLst>
                    <a:ext uri="{9D8B030D-6E8A-4147-A177-3AD203B41FA5}">
                      <a16:colId xmlns:a16="http://schemas.microsoft.com/office/drawing/2014/main" val="880597748"/>
                    </a:ext>
                  </a:extLst>
                </a:gridCol>
                <a:gridCol w="1518721">
                  <a:extLst>
                    <a:ext uri="{9D8B030D-6E8A-4147-A177-3AD203B41FA5}">
                      <a16:colId xmlns:a16="http://schemas.microsoft.com/office/drawing/2014/main" val="2906887507"/>
                    </a:ext>
                  </a:extLst>
                </a:gridCol>
                <a:gridCol w="1649114">
                  <a:extLst>
                    <a:ext uri="{9D8B030D-6E8A-4147-A177-3AD203B41FA5}">
                      <a16:colId xmlns:a16="http://schemas.microsoft.com/office/drawing/2014/main" val="1385495536"/>
                    </a:ext>
                  </a:extLst>
                </a:gridCol>
                <a:gridCol w="1791418">
                  <a:extLst>
                    <a:ext uri="{9D8B030D-6E8A-4147-A177-3AD203B41FA5}">
                      <a16:colId xmlns:a16="http://schemas.microsoft.com/office/drawing/2014/main" val="3587094815"/>
                    </a:ext>
                  </a:extLst>
                </a:gridCol>
                <a:gridCol w="1640426">
                  <a:extLst>
                    <a:ext uri="{9D8B030D-6E8A-4147-A177-3AD203B41FA5}">
                      <a16:colId xmlns:a16="http://schemas.microsoft.com/office/drawing/2014/main" val="1021430622"/>
                    </a:ext>
                  </a:extLst>
                </a:gridCol>
              </a:tblGrid>
              <a:tr h="478826">
                <a:tc gridSpan="8">
                  <a:txBody>
                    <a:bodyPr/>
                    <a:lstStyle/>
                    <a:p>
                      <a:pPr algn="l"/>
                      <a:r>
                        <a:rPr lang="en-US" sz="2000" b="1" dirty="0">
                          <a:effectLst/>
                          <a:latin typeface="Candara" panose="020E0502030303020204" pitchFamily="34" charset="0"/>
                        </a:rPr>
                        <a:t>Hospital for Ordinary Surgery Expense Budget for the Coming Fiscal Year</a:t>
                      </a:r>
                    </a:p>
                  </a:txBody>
                  <a:tcPr marL="44450" marR="44450" marT="31750" marB="25400" anchor="ct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sz="1800" dirty="0"/>
                    </a:p>
                  </a:txBody>
                  <a:tcPr>
                    <a:lnL w="6350" cap="flat" cmpd="sng" algn="ctr">
                      <a:solidFill>
                        <a:srgbClr val="000000"/>
                      </a:solidFill>
                      <a:prstDash val="solid"/>
                      <a:round/>
                      <a:headEnd type="none" w="med" len="med"/>
                      <a:tailEnd type="none" w="med" len="med"/>
                    </a:lnL>
                  </a:tcPr>
                </a:tc>
                <a:extLst>
                  <a:ext uri="{0D108BD9-81ED-4DB2-BD59-A6C34878D82A}">
                    <a16:rowId xmlns:a16="http://schemas.microsoft.com/office/drawing/2014/main" val="3237115659"/>
                  </a:ext>
                </a:extLst>
              </a:tr>
              <a:tr h="793056">
                <a:tc>
                  <a:txBody>
                    <a:bodyPr/>
                    <a:lstStyle/>
                    <a:p>
                      <a:endParaRPr lang="en-US" sz="2000" dirty="0">
                        <a:latin typeface="Candara" panose="020E0502030303020204" pitchFamily="34" charset="0"/>
                      </a:endParaRPr>
                    </a:p>
                  </a:txBody>
                  <a:tcPr marL="44450" marR="44450" marT="31750" marB="254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000" b="1" dirty="0">
                          <a:effectLst/>
                          <a:latin typeface="Candara" panose="020E0502030303020204" pitchFamily="34" charset="0"/>
                        </a:rPr>
                        <a:t>Radiology</a:t>
                      </a:r>
                    </a:p>
                  </a:txBody>
                  <a:tcPr marL="44450" marR="44450" marT="31750" marB="254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000" b="1" dirty="0">
                          <a:effectLst/>
                          <a:latin typeface="Candara" panose="020E0502030303020204" pitchFamily="34" charset="0"/>
                        </a:rPr>
                        <a:t>Nursing</a:t>
                      </a:r>
                    </a:p>
                  </a:txBody>
                  <a:tcPr marL="44450" marR="44450" marT="31750" marB="254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000" b="1" dirty="0">
                          <a:effectLst/>
                          <a:latin typeface="Candara" panose="020E0502030303020204" pitchFamily="34" charset="0"/>
                        </a:rPr>
                        <a:t>Pharmacy</a:t>
                      </a:r>
                    </a:p>
                  </a:txBody>
                  <a:tcPr marL="44450" marR="44450" marT="31750" marB="254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000" b="1" dirty="0">
                          <a:effectLst/>
                          <a:latin typeface="Candara" panose="020E0502030303020204" pitchFamily="34" charset="0"/>
                        </a:rPr>
                        <a:t>Laboratory</a:t>
                      </a:r>
                    </a:p>
                  </a:txBody>
                  <a:tcPr marL="44450" marR="44450" marT="31750" marB="254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000" b="1" dirty="0">
                          <a:effectLst/>
                          <a:latin typeface="Candara" panose="020E0502030303020204" pitchFamily="34" charset="0"/>
                        </a:rPr>
                        <a:t>Operating Room</a:t>
                      </a:r>
                    </a:p>
                  </a:txBody>
                  <a:tcPr marL="44450" marR="44450" marT="31750" marB="254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000" b="1" dirty="0">
                          <a:effectLst/>
                          <a:latin typeface="Candara" panose="020E0502030303020204" pitchFamily="34" charset="0"/>
                        </a:rPr>
                        <a:t>Administration</a:t>
                      </a:r>
                    </a:p>
                  </a:txBody>
                  <a:tcPr marL="44450" marR="44450" marT="31750" marB="254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000" b="1" dirty="0">
                          <a:effectLst/>
                          <a:latin typeface="Candara" panose="020E0502030303020204" pitchFamily="34" charset="0"/>
                        </a:rPr>
                        <a:t>Total</a:t>
                      </a:r>
                    </a:p>
                  </a:txBody>
                  <a:tcPr marL="44450" marR="44450" marT="31750" marB="25400" anchor="ctr">
                    <a:lnL w="6350" cap="flat" cmpd="sng" algn="ctr">
                      <a:solidFill>
                        <a:srgbClr val="000000"/>
                      </a:solidFill>
                      <a:prstDash val="solid"/>
                      <a:round/>
                      <a:headEnd type="none" w="med" len="med"/>
                      <a:tailEnd type="none" w="med" len="med"/>
                    </a:lnL>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0436050"/>
                  </a:ext>
                </a:extLst>
              </a:tr>
              <a:tr h="478259">
                <a:tc>
                  <a:txBody>
                    <a:bodyPr/>
                    <a:lstStyle/>
                    <a:p>
                      <a:pPr algn="l"/>
                      <a:r>
                        <a:rPr lang="en-US" sz="2000" b="1" dirty="0">
                          <a:effectLst/>
                          <a:latin typeface="Candara" panose="020E0502030303020204" pitchFamily="34" charset="0"/>
                        </a:rPr>
                        <a:t>Salaries</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000" b="0">
                          <a:effectLst/>
                          <a:latin typeface="Candara" panose="020E0502030303020204" pitchFamily="34" charset="0"/>
                        </a:rPr>
                        <a:t>$ 3,700,000</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000" b="0">
                          <a:effectLst/>
                          <a:latin typeface="Candara" panose="020E0502030303020204" pitchFamily="34" charset="0"/>
                        </a:rPr>
                        <a:t>$ 8,000,000</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000" b="0" dirty="0">
                          <a:effectLst/>
                          <a:latin typeface="Candara" panose="020E0502030303020204" pitchFamily="34" charset="0"/>
                        </a:rPr>
                        <a:t>$ 1,300,000</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000" b="0" dirty="0">
                          <a:effectLst/>
                          <a:latin typeface="Candara" panose="020E0502030303020204" pitchFamily="34" charset="0"/>
                        </a:rPr>
                        <a:t>$ 4,000,000</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000" b="0" dirty="0">
                          <a:effectLst/>
                          <a:latin typeface="Candara" panose="020E0502030303020204" pitchFamily="34" charset="0"/>
                        </a:rPr>
                        <a:t>$ 32,000,000</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000" b="0" dirty="0">
                          <a:effectLst/>
                          <a:latin typeface="Candara" panose="020E0502030303020204" pitchFamily="34" charset="0"/>
                        </a:rPr>
                        <a:t>$ 11,000,000</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000" b="1" dirty="0">
                          <a:effectLst/>
                          <a:latin typeface="Candara" panose="020E0502030303020204" pitchFamily="34" charset="0"/>
                        </a:rPr>
                        <a:t>$ 60,000,000</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46159822"/>
                  </a:ext>
                </a:extLst>
              </a:tr>
              <a:tr h="400685">
                <a:tc>
                  <a:txBody>
                    <a:bodyPr/>
                    <a:lstStyle/>
                    <a:p>
                      <a:pPr algn="l"/>
                      <a:r>
                        <a:rPr lang="en-US" sz="2000" b="1" dirty="0">
                          <a:effectLst/>
                          <a:latin typeface="Candara" panose="020E0502030303020204" pitchFamily="34" charset="0"/>
                        </a:rPr>
                        <a:t>Supplies</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000" b="0" dirty="0">
                          <a:effectLst/>
                          <a:latin typeface="Candara" panose="020E0502030303020204" pitchFamily="34" charset="0"/>
                        </a:rPr>
                        <a:t>$ 3,600,000</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000" b="0" dirty="0">
                          <a:effectLst/>
                          <a:latin typeface="Candara" panose="020E0502030303020204" pitchFamily="34" charset="0"/>
                        </a:rPr>
                        <a:t>$ 1,200,000</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000" b="0" dirty="0">
                          <a:effectLst/>
                          <a:latin typeface="Candara" panose="020E0502030303020204" pitchFamily="34" charset="0"/>
                        </a:rPr>
                        <a:t>$ 3,500,000</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000" b="0" dirty="0">
                          <a:effectLst/>
                          <a:latin typeface="Candara" panose="020E0502030303020204" pitchFamily="34" charset="0"/>
                        </a:rPr>
                        <a:t>$ 2,500,000</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000" b="0" dirty="0">
                          <a:effectLst/>
                          <a:latin typeface="Candara" panose="020E0502030303020204" pitchFamily="34" charset="0"/>
                        </a:rPr>
                        <a:t>$ 13,700,000</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000" b="0" dirty="0">
                          <a:effectLst/>
                          <a:latin typeface="Candara" panose="020E0502030303020204" pitchFamily="34" charset="0"/>
                        </a:rPr>
                        <a:t>$ 500,000</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000" b="1" dirty="0">
                          <a:effectLst/>
                          <a:latin typeface="Candara" panose="020E0502030303020204" pitchFamily="34" charset="0"/>
                        </a:rPr>
                        <a:t>$ 25,000,000</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9844268"/>
                  </a:ext>
                </a:extLst>
              </a:tr>
              <a:tr h="400685">
                <a:tc>
                  <a:txBody>
                    <a:bodyPr/>
                    <a:lstStyle/>
                    <a:p>
                      <a:pPr algn="l"/>
                      <a:r>
                        <a:rPr lang="en-US" sz="2000" b="1" dirty="0">
                          <a:effectLst/>
                          <a:latin typeface="Candara" panose="020E0502030303020204" pitchFamily="34" charset="0"/>
                        </a:rPr>
                        <a:t>Utilities</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000" b="0" dirty="0">
                          <a:effectLst/>
                          <a:latin typeface="Candara" panose="020E0502030303020204" pitchFamily="34" charset="0"/>
                        </a:rPr>
                        <a:t>$ 3,400,000</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000" b="0" dirty="0">
                          <a:effectLst/>
                          <a:latin typeface="Candara" panose="020E0502030303020204" pitchFamily="34" charset="0"/>
                        </a:rPr>
                        <a:t>$ 100,000</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000" b="0" dirty="0">
                          <a:effectLst/>
                          <a:latin typeface="Candara" panose="020E0502030303020204" pitchFamily="34" charset="0"/>
                        </a:rPr>
                        <a:t>$ 100,000</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000" b="0" dirty="0">
                          <a:effectLst/>
                          <a:latin typeface="Candara" panose="020E0502030303020204" pitchFamily="34" charset="0"/>
                        </a:rPr>
                        <a:t>$ 200,000</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000" b="0" dirty="0">
                          <a:effectLst/>
                          <a:latin typeface="Candara" panose="020E0502030303020204" pitchFamily="34" charset="0"/>
                        </a:rPr>
                        <a:t>$ 400,000</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000" b="0">
                          <a:effectLst/>
                          <a:latin typeface="Candara" panose="020E0502030303020204" pitchFamily="34" charset="0"/>
                        </a:rPr>
                        <a:t>100,000</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000" b="1" dirty="0">
                          <a:effectLst/>
                          <a:latin typeface="Candara" panose="020E0502030303020204" pitchFamily="34" charset="0"/>
                        </a:rPr>
                        <a:t>4,300,000</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94748401"/>
                  </a:ext>
                </a:extLst>
              </a:tr>
              <a:tr h="400685">
                <a:tc>
                  <a:txBody>
                    <a:bodyPr/>
                    <a:lstStyle/>
                    <a:p>
                      <a:pPr algn="l"/>
                      <a:r>
                        <a:rPr lang="en-US" sz="2000" b="1" dirty="0">
                          <a:effectLst/>
                          <a:latin typeface="Candara" panose="020E0502030303020204" pitchFamily="34" charset="0"/>
                        </a:rPr>
                        <a:t>Rent</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000" b="0" dirty="0">
                          <a:effectLst/>
                          <a:latin typeface="Candara" panose="020E0502030303020204" pitchFamily="34" charset="0"/>
                        </a:rPr>
                        <a:t>$ 2,300,000</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000" b="0" dirty="0">
                          <a:effectLst/>
                          <a:latin typeface="Candara" panose="020E0502030303020204" pitchFamily="34" charset="0"/>
                        </a:rPr>
                        <a:t>$ 700,000</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000" b="0" dirty="0">
                          <a:effectLst/>
                          <a:latin typeface="Candara" panose="020E0502030303020204" pitchFamily="34" charset="0"/>
                        </a:rPr>
                        <a:t>$ 100,000</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000" b="0" dirty="0">
                          <a:effectLst/>
                          <a:latin typeface="Candara" panose="020E0502030303020204" pitchFamily="34" charset="0"/>
                        </a:rPr>
                        <a:t>$ 300,000</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000" b="0" dirty="0">
                          <a:effectLst/>
                          <a:latin typeface="Candara" panose="020E0502030303020204" pitchFamily="34" charset="0"/>
                        </a:rPr>
                        <a:t>$ 3,900,000</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000" b="0" dirty="0">
                          <a:effectLst/>
                          <a:latin typeface="Candara" panose="020E0502030303020204" pitchFamily="34" charset="0"/>
                        </a:rPr>
                        <a:t>$ 400,000</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000" b="1" dirty="0">
                          <a:effectLst/>
                          <a:latin typeface="Candara" panose="020E0502030303020204" pitchFamily="34" charset="0"/>
                        </a:rPr>
                        <a:t>$ 7,700,000</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91828680"/>
                  </a:ext>
                </a:extLst>
              </a:tr>
              <a:tr h="400685">
                <a:tc>
                  <a:txBody>
                    <a:bodyPr/>
                    <a:lstStyle/>
                    <a:p>
                      <a:pPr algn="l"/>
                      <a:r>
                        <a:rPr lang="en-US" sz="2000" b="1" dirty="0">
                          <a:effectLst/>
                          <a:latin typeface="Candara" panose="020E0502030303020204" pitchFamily="34" charset="0"/>
                        </a:rPr>
                        <a:t>Interest</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000" b="0" dirty="0">
                          <a:effectLst/>
                          <a:latin typeface="Candara" panose="020E0502030303020204" pitchFamily="34" charset="0"/>
                        </a:rPr>
                        <a:t>$ 0</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000" b="0" dirty="0">
                          <a:effectLst/>
                          <a:latin typeface="Candara" panose="020E0502030303020204" pitchFamily="34" charset="0"/>
                        </a:rPr>
                        <a:t>$ 0</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000" b="0" dirty="0">
                          <a:effectLst/>
                          <a:latin typeface="Candara" panose="020E0502030303020204" pitchFamily="34" charset="0"/>
                        </a:rPr>
                        <a:t>$ 0</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000" b="0" dirty="0">
                          <a:effectLst/>
                          <a:latin typeface="Candara" panose="020E0502030303020204" pitchFamily="34" charset="0"/>
                        </a:rPr>
                        <a:t>$ 0</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000" b="0" dirty="0">
                          <a:effectLst/>
                          <a:latin typeface="Candara" panose="020E0502030303020204" pitchFamily="34" charset="0"/>
                        </a:rPr>
                        <a:t>$ 0</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000" b="0" dirty="0">
                          <a:effectLst/>
                          <a:latin typeface="Candara" panose="020E0502030303020204" pitchFamily="34" charset="0"/>
                        </a:rPr>
                        <a:t>$ 3,000,000</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000" b="1" dirty="0">
                          <a:effectLst/>
                          <a:latin typeface="Candara" panose="020E0502030303020204" pitchFamily="34" charset="0"/>
                        </a:rPr>
                        <a:t>$ 3,000,000</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70320784"/>
                  </a:ext>
                </a:extLst>
              </a:tr>
              <a:tr h="759804">
                <a:tc>
                  <a:txBody>
                    <a:bodyPr/>
                    <a:lstStyle/>
                    <a:p>
                      <a:pPr algn="l"/>
                      <a:r>
                        <a:rPr lang="en-US" sz="2000" b="1" dirty="0">
                          <a:effectLst/>
                          <a:latin typeface="Candara" panose="020E0502030303020204" pitchFamily="34" charset="0"/>
                        </a:rPr>
                        <a:t>  Total</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000" b="1" dirty="0">
                          <a:effectLst/>
                          <a:latin typeface="Candara" panose="020E0502030303020204" pitchFamily="34" charset="0"/>
                        </a:rPr>
                        <a:t>$13,000,000</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000" b="1" dirty="0">
                          <a:effectLst/>
                          <a:latin typeface="Candara" panose="020E0502030303020204" pitchFamily="34" charset="0"/>
                        </a:rPr>
                        <a:t>$10,000,000</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000" b="1" dirty="0">
                          <a:effectLst/>
                          <a:latin typeface="Candara" panose="020E0502030303020204" pitchFamily="34" charset="0"/>
                        </a:rPr>
                        <a:t>$5,000,000</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000" b="1" dirty="0">
                          <a:effectLst/>
                          <a:latin typeface="Candara" panose="020E0502030303020204" pitchFamily="34" charset="0"/>
                        </a:rPr>
                        <a:t>$7,000,000</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000" b="1" dirty="0">
                          <a:effectLst/>
                          <a:latin typeface="Candara" panose="020E0502030303020204" pitchFamily="34" charset="0"/>
                        </a:rPr>
                        <a:t>$50,000,000</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000" b="1" dirty="0">
                          <a:effectLst/>
                          <a:latin typeface="Candara" panose="020E0502030303020204" pitchFamily="34" charset="0"/>
                        </a:rPr>
                        <a:t>$15,000,000</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000" b="1" dirty="0">
                          <a:effectLst/>
                          <a:latin typeface="Candara" panose="020E0502030303020204" pitchFamily="34" charset="0"/>
                        </a:rPr>
                        <a:t>$100,000,000</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54544531"/>
                  </a:ext>
                </a:extLst>
              </a:tr>
            </a:tbl>
          </a:graphicData>
        </a:graphic>
      </p:graphicFrame>
    </p:spTree>
    <p:extLst>
      <p:ext uri="{BB962C8B-B14F-4D97-AF65-F5344CB8AC3E}">
        <p14:creationId xmlns:p14="http://schemas.microsoft.com/office/powerpoint/2010/main" val="3653781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F771A90-9E13-4846-8A2F-C1F64DB67CB3}"/>
              </a:ext>
            </a:extLst>
          </p:cNvPr>
          <p:cNvSpPr/>
          <p:nvPr/>
        </p:nvSpPr>
        <p:spPr>
          <a:xfrm>
            <a:off x="0" y="0"/>
            <a:ext cx="12192000" cy="1435100"/>
          </a:xfrm>
          <a:prstGeom prst="rect">
            <a:avLst/>
          </a:prstGeom>
          <a:solidFill>
            <a:srgbClr val="9D0003"/>
          </a:solidFill>
          <a:ln>
            <a:solidFill>
              <a:srgbClr val="9D00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FCF6B5-C3FE-2548-8985-43A5D01A0F30}"/>
              </a:ext>
            </a:extLst>
          </p:cNvPr>
          <p:cNvSpPr>
            <a:spLocks noGrp="1"/>
          </p:cNvSpPr>
          <p:nvPr>
            <p:ph type="title"/>
          </p:nvPr>
        </p:nvSpPr>
        <p:spPr>
          <a:xfrm>
            <a:off x="838200" y="278865"/>
            <a:ext cx="10515600" cy="1325563"/>
          </a:xfrm>
        </p:spPr>
        <p:txBody>
          <a:bodyPr>
            <a:normAutofit/>
          </a:bodyPr>
          <a:lstStyle/>
          <a:p>
            <a:r>
              <a:rPr lang="en-US" sz="4200" b="1" dirty="0">
                <a:solidFill>
                  <a:schemeClr val="bg1"/>
                </a:solidFill>
                <a:latin typeface="Georgia Pro Cond Black" panose="02040A06050405020203" pitchFamily="18" charset="0"/>
              </a:rPr>
              <a:t>Centralization VS. Decentralization</a:t>
            </a:r>
          </a:p>
        </p:txBody>
      </p:sp>
      <p:sp>
        <p:nvSpPr>
          <p:cNvPr id="3" name="Content Placeholder 2">
            <a:extLst>
              <a:ext uri="{FF2B5EF4-FFF2-40B4-BE49-F238E27FC236}">
                <a16:creationId xmlns:a16="http://schemas.microsoft.com/office/drawing/2014/main" id="{92C3987A-0A49-1A40-95B3-D9C2E724A6A0}"/>
              </a:ext>
            </a:extLst>
          </p:cNvPr>
          <p:cNvSpPr>
            <a:spLocks noGrp="1"/>
          </p:cNvSpPr>
          <p:nvPr>
            <p:ph idx="1"/>
          </p:nvPr>
        </p:nvSpPr>
        <p:spPr>
          <a:xfrm>
            <a:off x="838200" y="1690688"/>
            <a:ext cx="10515600" cy="4486275"/>
          </a:xfrm>
        </p:spPr>
        <p:txBody>
          <a:bodyPr>
            <a:noAutofit/>
          </a:bodyPr>
          <a:lstStyle/>
          <a:p>
            <a:pPr marL="0" indent="0">
              <a:lnSpc>
                <a:spcPct val="80000"/>
              </a:lnSpc>
              <a:buNone/>
              <a:defRPr/>
            </a:pPr>
            <a:r>
              <a:rPr lang="en-US" altLang="en-US" sz="2400" b="1" u="sng" dirty="0">
                <a:solidFill>
                  <a:srgbClr val="C00000"/>
                </a:solidFill>
                <a:latin typeface="Candara" panose="020E0502030303020204" pitchFamily="34" charset="0"/>
              </a:rPr>
              <a:t>Top-down Budget </a:t>
            </a:r>
            <a:endParaRPr lang="en-US" altLang="en-US" sz="2400" dirty="0">
              <a:latin typeface="Candara" panose="020E0502030303020204" pitchFamily="34" charset="0"/>
            </a:endParaRPr>
          </a:p>
          <a:p>
            <a:pPr>
              <a:lnSpc>
                <a:spcPct val="80000"/>
              </a:lnSpc>
              <a:defRPr/>
            </a:pPr>
            <a:r>
              <a:rPr lang="en-US" altLang="en-US" sz="2400" dirty="0">
                <a:latin typeface="Candara" panose="020E0502030303020204" pitchFamily="34" charset="0"/>
              </a:rPr>
              <a:t>Top Management—Middle Management—Line Managers</a:t>
            </a:r>
            <a:br>
              <a:rPr lang="en-US" altLang="en-US" sz="2400" dirty="0">
                <a:latin typeface="Candara" panose="020E0502030303020204" pitchFamily="34" charset="0"/>
              </a:rPr>
            </a:br>
            <a:endParaRPr lang="en-US" altLang="en-US" sz="2400" dirty="0">
              <a:latin typeface="Candara" panose="020E0502030303020204" pitchFamily="34" charset="0"/>
            </a:endParaRPr>
          </a:p>
          <a:p>
            <a:pPr marL="0" indent="0">
              <a:lnSpc>
                <a:spcPct val="80000"/>
              </a:lnSpc>
              <a:buNone/>
              <a:defRPr/>
            </a:pPr>
            <a:endParaRPr lang="en-US" altLang="en-US" sz="2400" dirty="0">
              <a:latin typeface="Candara" panose="020E0502030303020204" pitchFamily="34" charset="0"/>
            </a:endParaRPr>
          </a:p>
          <a:p>
            <a:pPr marL="0" indent="0">
              <a:lnSpc>
                <a:spcPct val="80000"/>
              </a:lnSpc>
              <a:buNone/>
              <a:defRPr/>
            </a:pPr>
            <a:r>
              <a:rPr lang="en-US" altLang="en-US" sz="2400" b="1" u="sng" dirty="0">
                <a:solidFill>
                  <a:srgbClr val="C00000"/>
                </a:solidFill>
                <a:latin typeface="Candara" panose="020E0502030303020204" pitchFamily="34" charset="0"/>
              </a:rPr>
              <a:t>Bottom-up Budget</a:t>
            </a:r>
            <a:endParaRPr lang="en-US" altLang="en-US" sz="2400" dirty="0">
              <a:solidFill>
                <a:srgbClr val="C00000"/>
              </a:solidFill>
              <a:latin typeface="Candara" panose="020E0502030303020204" pitchFamily="34" charset="0"/>
            </a:endParaRPr>
          </a:p>
          <a:p>
            <a:pPr>
              <a:lnSpc>
                <a:spcPct val="80000"/>
              </a:lnSpc>
              <a:defRPr/>
            </a:pPr>
            <a:r>
              <a:rPr lang="en-US" altLang="en-US" sz="2400" dirty="0">
                <a:latin typeface="Candara" panose="020E0502030303020204" pitchFamily="34" charset="0"/>
              </a:rPr>
              <a:t>Line Managers– Middle Management—Top Management</a:t>
            </a:r>
          </a:p>
          <a:p>
            <a:pPr marL="0" indent="0">
              <a:lnSpc>
                <a:spcPct val="80000"/>
              </a:lnSpc>
              <a:buNone/>
              <a:defRPr/>
            </a:pPr>
            <a:endParaRPr lang="en-US" altLang="en-US" sz="2400" dirty="0">
              <a:latin typeface="Candara" panose="020E0502030303020204" pitchFamily="34" charset="0"/>
            </a:endParaRPr>
          </a:p>
          <a:p>
            <a:pPr marL="0" indent="0">
              <a:lnSpc>
                <a:spcPct val="80000"/>
              </a:lnSpc>
              <a:buNone/>
              <a:defRPr/>
            </a:pPr>
            <a:endParaRPr lang="en-US" altLang="en-US" sz="2400" dirty="0">
              <a:latin typeface="Candara" panose="020E0502030303020204" pitchFamily="34" charset="0"/>
            </a:endParaRPr>
          </a:p>
          <a:p>
            <a:pPr marL="0" indent="0">
              <a:lnSpc>
                <a:spcPct val="80000"/>
              </a:lnSpc>
              <a:buNone/>
              <a:defRPr/>
            </a:pPr>
            <a:r>
              <a:rPr lang="en-US" altLang="en-US" sz="2400" b="1" dirty="0">
                <a:latin typeface="Candara" panose="020E0502030303020204" pitchFamily="34" charset="0"/>
              </a:rPr>
              <a:t>Often times within an organization, it would be a hybrid of both of these two approaches.</a:t>
            </a:r>
            <a:endParaRPr lang="en-US" altLang="en-US" sz="2400" dirty="0">
              <a:latin typeface="Candara" panose="020E0502030303020204" pitchFamily="34" charset="0"/>
            </a:endParaRPr>
          </a:p>
        </p:txBody>
      </p:sp>
      <p:sp>
        <p:nvSpPr>
          <p:cNvPr id="4" name="Slide Number Placeholder 3">
            <a:extLst>
              <a:ext uri="{FF2B5EF4-FFF2-40B4-BE49-F238E27FC236}">
                <a16:creationId xmlns:a16="http://schemas.microsoft.com/office/drawing/2014/main" id="{63718958-8093-6F4C-9485-4C89AB79131D}"/>
              </a:ext>
            </a:extLst>
          </p:cNvPr>
          <p:cNvSpPr>
            <a:spLocks noGrp="1"/>
          </p:cNvSpPr>
          <p:nvPr>
            <p:ph type="sldNum" sz="quarter" idx="12"/>
          </p:nvPr>
        </p:nvSpPr>
        <p:spPr/>
        <p:txBody>
          <a:bodyPr/>
          <a:lstStyle/>
          <a:p>
            <a:fld id="{656E8F12-B4EA-DF4D-9175-3D499FA3FF6C}" type="slidenum">
              <a:rPr lang="en-US" smtClean="0"/>
              <a:t>8</a:t>
            </a:fld>
            <a:endParaRPr lang="en-US"/>
          </a:p>
        </p:txBody>
      </p:sp>
    </p:spTree>
    <p:extLst>
      <p:ext uri="{BB962C8B-B14F-4D97-AF65-F5344CB8AC3E}">
        <p14:creationId xmlns:p14="http://schemas.microsoft.com/office/powerpoint/2010/main" val="1634389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17DA3E8-F03B-4741-8359-647ABF2D69C8}"/>
              </a:ext>
            </a:extLst>
          </p:cNvPr>
          <p:cNvSpPr/>
          <p:nvPr/>
        </p:nvSpPr>
        <p:spPr>
          <a:xfrm>
            <a:off x="0" y="0"/>
            <a:ext cx="12192000" cy="1435100"/>
          </a:xfrm>
          <a:prstGeom prst="rect">
            <a:avLst/>
          </a:prstGeom>
          <a:solidFill>
            <a:srgbClr val="9D0003"/>
          </a:solidFill>
          <a:ln>
            <a:solidFill>
              <a:srgbClr val="9D00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1A0563-EA90-634E-A2C2-F1E5BC837CBB}"/>
              </a:ext>
            </a:extLst>
          </p:cNvPr>
          <p:cNvSpPr>
            <a:spLocks noGrp="1"/>
          </p:cNvSpPr>
          <p:nvPr>
            <p:ph type="title"/>
          </p:nvPr>
        </p:nvSpPr>
        <p:spPr>
          <a:xfrm>
            <a:off x="838200" y="227104"/>
            <a:ext cx="10515600" cy="1325563"/>
          </a:xfrm>
        </p:spPr>
        <p:txBody>
          <a:bodyPr>
            <a:normAutofit/>
          </a:bodyPr>
          <a:lstStyle/>
          <a:p>
            <a:r>
              <a:rPr lang="en-US" sz="4200" b="1" dirty="0">
                <a:solidFill>
                  <a:schemeClr val="bg1"/>
                </a:solidFill>
                <a:latin typeface="Georgia Pro Cond Black" panose="02040A06050405020203" pitchFamily="18" charset="0"/>
              </a:rPr>
              <a:t>Performance Budget</a:t>
            </a:r>
          </a:p>
        </p:txBody>
      </p:sp>
      <p:sp>
        <p:nvSpPr>
          <p:cNvPr id="3" name="Content Placeholder 2">
            <a:extLst>
              <a:ext uri="{FF2B5EF4-FFF2-40B4-BE49-F238E27FC236}">
                <a16:creationId xmlns:a16="http://schemas.microsoft.com/office/drawing/2014/main" id="{8B660012-2106-9F43-90AA-0D0D6F63EDF9}"/>
              </a:ext>
            </a:extLst>
          </p:cNvPr>
          <p:cNvSpPr>
            <a:spLocks noGrp="1"/>
          </p:cNvSpPr>
          <p:nvPr>
            <p:ph idx="1"/>
          </p:nvPr>
        </p:nvSpPr>
        <p:spPr>
          <a:xfrm>
            <a:off x="702129" y="1662204"/>
            <a:ext cx="10651672" cy="4805271"/>
          </a:xfrm>
        </p:spPr>
        <p:txBody>
          <a:bodyPr>
            <a:normAutofit/>
          </a:bodyPr>
          <a:lstStyle/>
          <a:p>
            <a:pPr lvl="1">
              <a:lnSpc>
                <a:spcPct val="150000"/>
              </a:lnSpc>
            </a:pPr>
            <a:r>
              <a:rPr lang="en-US" sz="2800" dirty="0">
                <a:latin typeface="Candara" panose="020E0502030303020204" pitchFamily="34" charset="0"/>
              </a:rPr>
              <a:t>Managers can see the cost of achieving different outcomes, instead of focusing primarily on inputs. </a:t>
            </a:r>
          </a:p>
          <a:p>
            <a:pPr marL="457200" lvl="1" indent="0">
              <a:lnSpc>
                <a:spcPct val="150000"/>
              </a:lnSpc>
              <a:buNone/>
            </a:pPr>
            <a:endParaRPr lang="en-US" sz="2800" dirty="0">
              <a:latin typeface="Candara" panose="020E0502030303020204" pitchFamily="34" charset="0"/>
            </a:endParaRPr>
          </a:p>
          <a:p>
            <a:pPr lvl="1">
              <a:lnSpc>
                <a:spcPct val="150000"/>
              </a:lnSpc>
            </a:pPr>
            <a:r>
              <a:rPr lang="en-US" sz="2800" dirty="0">
                <a:latin typeface="Candara" panose="020E0502030303020204" pitchFamily="34" charset="0"/>
              </a:rPr>
              <a:t>Asks managers to</a:t>
            </a:r>
          </a:p>
          <a:p>
            <a:pPr lvl="2">
              <a:lnSpc>
                <a:spcPct val="150000"/>
              </a:lnSpc>
            </a:pPr>
            <a:r>
              <a:rPr lang="en-US" sz="2400" dirty="0">
                <a:latin typeface="Candara" panose="020E0502030303020204" pitchFamily="34" charset="0"/>
              </a:rPr>
              <a:t>Define goals</a:t>
            </a:r>
          </a:p>
          <a:p>
            <a:pPr lvl="2">
              <a:lnSpc>
                <a:spcPct val="150000"/>
              </a:lnSpc>
            </a:pPr>
            <a:r>
              <a:rPr lang="en-US" sz="2400" dirty="0">
                <a:latin typeface="Candara" panose="020E0502030303020204" pitchFamily="34" charset="0"/>
              </a:rPr>
              <a:t>Plan their resource needs</a:t>
            </a:r>
          </a:p>
          <a:p>
            <a:pPr lvl="2">
              <a:lnSpc>
                <a:spcPct val="150000"/>
              </a:lnSpc>
            </a:pPr>
            <a:r>
              <a:rPr lang="en-US" sz="2400" dirty="0">
                <a:latin typeface="Candara" panose="020E0502030303020204" pitchFamily="34" charset="0"/>
              </a:rPr>
              <a:t>Measure the achievement of various goals and objectives</a:t>
            </a:r>
          </a:p>
          <a:p>
            <a:pPr lvl="2">
              <a:lnSpc>
                <a:spcPct val="150000"/>
              </a:lnSpc>
            </a:pPr>
            <a:endParaRPr lang="en-US" sz="2400" dirty="0">
              <a:latin typeface="Candara" panose="020E0502030303020204" pitchFamily="34" charset="0"/>
            </a:endParaRPr>
          </a:p>
          <a:p>
            <a:pPr lvl="2">
              <a:lnSpc>
                <a:spcPct val="150000"/>
              </a:lnSpc>
            </a:pPr>
            <a:endParaRPr lang="en-US" sz="2400" dirty="0">
              <a:latin typeface="Candara" panose="020E0502030303020204" pitchFamily="34" charset="0"/>
            </a:endParaRPr>
          </a:p>
          <a:p>
            <a:pPr marL="914400" lvl="2" indent="0">
              <a:buNone/>
            </a:pPr>
            <a:endParaRPr lang="en-US" sz="2400" dirty="0">
              <a:latin typeface="Candara" panose="020E0502030303020204" pitchFamily="34" charset="0"/>
            </a:endParaRPr>
          </a:p>
        </p:txBody>
      </p:sp>
      <p:sp>
        <p:nvSpPr>
          <p:cNvPr id="4" name="Slide Number Placeholder 3">
            <a:extLst>
              <a:ext uri="{FF2B5EF4-FFF2-40B4-BE49-F238E27FC236}">
                <a16:creationId xmlns:a16="http://schemas.microsoft.com/office/drawing/2014/main" id="{8F1D6AC9-2650-4747-83BB-8A837229F404}"/>
              </a:ext>
            </a:extLst>
          </p:cNvPr>
          <p:cNvSpPr>
            <a:spLocks noGrp="1"/>
          </p:cNvSpPr>
          <p:nvPr>
            <p:ph type="sldNum" sz="quarter" idx="12"/>
          </p:nvPr>
        </p:nvSpPr>
        <p:spPr/>
        <p:txBody>
          <a:bodyPr/>
          <a:lstStyle/>
          <a:p>
            <a:fld id="{656E8F12-B4EA-DF4D-9175-3D499FA3FF6C}" type="slidenum">
              <a:rPr lang="en-US" smtClean="0"/>
              <a:t>9</a:t>
            </a:fld>
            <a:endParaRPr lang="en-US"/>
          </a:p>
        </p:txBody>
      </p:sp>
    </p:spTree>
    <p:extLst>
      <p:ext uri="{BB962C8B-B14F-4D97-AF65-F5344CB8AC3E}">
        <p14:creationId xmlns:p14="http://schemas.microsoft.com/office/powerpoint/2010/main" val="39506135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776</TotalTime>
  <Words>1551</Words>
  <Application>Microsoft Macintosh PowerPoint</Application>
  <PresentationFormat>Widescreen</PresentationFormat>
  <Paragraphs>252</Paragraphs>
  <Slides>14</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Calibri Light</vt:lpstr>
      <vt:lpstr>Candara</vt:lpstr>
      <vt:lpstr>Georgia Pro Cond Black</vt:lpstr>
      <vt:lpstr>Roboto</vt:lpstr>
      <vt:lpstr>Times New Roman</vt:lpstr>
      <vt:lpstr>Office Theme</vt:lpstr>
      <vt:lpstr>Additional Budgeting Concepts– Special Budgets</vt:lpstr>
      <vt:lpstr>Last Week</vt:lpstr>
      <vt:lpstr>Budgets</vt:lpstr>
      <vt:lpstr>Budgeting Formats</vt:lpstr>
      <vt:lpstr>Line-Item Operating Budget</vt:lpstr>
      <vt:lpstr>Responsibility Center Expense Budget</vt:lpstr>
      <vt:lpstr>Line-Item and Responsibility Center Expense Budget</vt:lpstr>
      <vt:lpstr>Centralization VS. Decentralization</vt:lpstr>
      <vt:lpstr>Performance Budget</vt:lpstr>
      <vt:lpstr>Special Budget Example</vt:lpstr>
      <vt:lpstr>Special Budget Example</vt:lpstr>
      <vt:lpstr>Special Budget Example</vt:lpstr>
      <vt:lpstr>Special Budget Example</vt:lpstr>
      <vt:lpstr>Special Budget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Cash Budget Example</dc:title>
  <dc:creator>Nishank Varshney</dc:creator>
  <cp:lastModifiedBy>Wang, Wenchen</cp:lastModifiedBy>
  <cp:revision>33</cp:revision>
  <dcterms:created xsi:type="dcterms:W3CDTF">2020-09-20T21:58:37Z</dcterms:created>
  <dcterms:modified xsi:type="dcterms:W3CDTF">2024-03-08T05:38:49Z</dcterms:modified>
</cp:coreProperties>
</file>