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m" ContentType="application/vnd.ms-excel.sheet.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322" r:id="rId3"/>
    <p:sldId id="398" r:id="rId4"/>
    <p:sldId id="258" r:id="rId5"/>
    <p:sldId id="259" r:id="rId6"/>
    <p:sldId id="262" r:id="rId7"/>
    <p:sldId id="261" r:id="rId8"/>
    <p:sldId id="356" r:id="rId9"/>
    <p:sldId id="359" r:id="rId10"/>
    <p:sldId id="360" r:id="rId11"/>
    <p:sldId id="357" r:id="rId12"/>
    <p:sldId id="397" r:id="rId13"/>
    <p:sldId id="377" r:id="rId14"/>
    <p:sldId id="378" r:id="rId15"/>
    <p:sldId id="310" r:id="rId16"/>
    <p:sldId id="364" r:id="rId17"/>
    <p:sldId id="367" r:id="rId18"/>
    <p:sldId id="368" r:id="rId19"/>
    <p:sldId id="370" r:id="rId20"/>
    <p:sldId id="376" r:id="rId21"/>
    <p:sldId id="361" r:id="rId22"/>
    <p:sldId id="387" r:id="rId23"/>
    <p:sldId id="362" r:id="rId24"/>
    <p:sldId id="265" r:id="rId25"/>
    <p:sldId id="381" r:id="rId26"/>
    <p:sldId id="399" r:id="rId27"/>
    <p:sldId id="312" r:id="rId28"/>
    <p:sldId id="379" r:id="rId29"/>
    <p:sldId id="388" r:id="rId30"/>
    <p:sldId id="389" r:id="rId31"/>
    <p:sldId id="390" r:id="rId32"/>
    <p:sldId id="391" r:id="rId33"/>
    <p:sldId id="392" r:id="rId34"/>
    <p:sldId id="39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030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73197" autoAdjust="0"/>
  </p:normalViewPr>
  <p:slideViewPr>
    <p:cSldViewPr snapToGrid="0" snapToObjects="1">
      <p:cViewPr varScale="1">
        <p:scale>
          <a:sx n="92" d="100"/>
          <a:sy n="92" d="100"/>
        </p:scale>
        <p:origin x="15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Macro-Enabled_Worksheet.xlsm"/></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Sheet1!$E$11:$E$18</c:f>
              <c:numCache>
                <c:formatCode>General</c:formatCode>
                <c:ptCount val="8"/>
                <c:pt idx="0">
                  <c:v>0</c:v>
                </c:pt>
                <c:pt idx="1">
                  <c:v>10</c:v>
                </c:pt>
                <c:pt idx="2">
                  <c:v>20</c:v>
                </c:pt>
                <c:pt idx="3">
                  <c:v>30</c:v>
                </c:pt>
                <c:pt idx="4">
                  <c:v>40</c:v>
                </c:pt>
                <c:pt idx="5">
                  <c:v>50</c:v>
                </c:pt>
                <c:pt idx="6">
                  <c:v>60</c:v>
                </c:pt>
                <c:pt idx="7">
                  <c:v>70</c:v>
                </c:pt>
              </c:numCache>
            </c:numRef>
          </c:xVal>
          <c:yVal>
            <c:numRef>
              <c:f>Sheet1!$F$11:$F$18</c:f>
              <c:numCache>
                <c:formatCode>General</c:formatCode>
                <c:ptCount val="8"/>
                <c:pt idx="0">
                  <c:v>15</c:v>
                </c:pt>
                <c:pt idx="1">
                  <c:v>15</c:v>
                </c:pt>
                <c:pt idx="2">
                  <c:v>15</c:v>
                </c:pt>
                <c:pt idx="3">
                  <c:v>15</c:v>
                </c:pt>
                <c:pt idx="4">
                  <c:v>15</c:v>
                </c:pt>
                <c:pt idx="5">
                  <c:v>15</c:v>
                </c:pt>
                <c:pt idx="6">
                  <c:v>15</c:v>
                </c:pt>
                <c:pt idx="7">
                  <c:v>15</c:v>
                </c:pt>
              </c:numCache>
            </c:numRef>
          </c:yVal>
          <c:smooth val="0"/>
          <c:extLst>
            <c:ext xmlns:c16="http://schemas.microsoft.com/office/drawing/2014/chart" uri="{C3380CC4-5D6E-409C-BE32-E72D297353CC}">
              <c16:uniqueId val="{00000000-FBE8-7F48-8ECA-893B1A0ABC8D}"/>
            </c:ext>
          </c:extLst>
        </c:ser>
        <c:dLbls>
          <c:showLegendKey val="0"/>
          <c:showVal val="0"/>
          <c:showCatName val="0"/>
          <c:showSerName val="0"/>
          <c:showPercent val="0"/>
          <c:showBubbleSize val="0"/>
        </c:dLbls>
        <c:axId val="142380912"/>
        <c:axId val="142383536"/>
      </c:scatterChart>
      <c:valAx>
        <c:axId val="14238091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UNITS</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42383536"/>
        <c:crosses val="autoZero"/>
        <c:crossBetween val="midCat"/>
      </c:valAx>
      <c:valAx>
        <c:axId val="142383536"/>
        <c:scaling>
          <c:orientation val="minMax"/>
          <c:max val="25"/>
        </c:scaling>
        <c:delete val="0"/>
        <c:axPos val="l"/>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a:t>COST </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4238091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Sheet1!$E$31:$E$38</c:f>
              <c:numCache>
                <c:formatCode>General</c:formatCode>
                <c:ptCount val="8"/>
                <c:pt idx="0">
                  <c:v>0</c:v>
                </c:pt>
                <c:pt idx="1">
                  <c:v>10</c:v>
                </c:pt>
                <c:pt idx="2">
                  <c:v>20</c:v>
                </c:pt>
                <c:pt idx="3">
                  <c:v>30</c:v>
                </c:pt>
                <c:pt idx="4">
                  <c:v>40</c:v>
                </c:pt>
                <c:pt idx="5">
                  <c:v>50</c:v>
                </c:pt>
                <c:pt idx="6">
                  <c:v>60</c:v>
                </c:pt>
                <c:pt idx="7">
                  <c:v>70</c:v>
                </c:pt>
              </c:numCache>
            </c:numRef>
          </c:xVal>
          <c:yVal>
            <c:numRef>
              <c:f>Sheet1!$F$31:$F$38</c:f>
              <c:numCache>
                <c:formatCode>General</c:formatCode>
                <c:ptCount val="8"/>
                <c:pt idx="0">
                  <c:v>0</c:v>
                </c:pt>
                <c:pt idx="1">
                  <c:v>50</c:v>
                </c:pt>
                <c:pt idx="2">
                  <c:v>100</c:v>
                </c:pt>
                <c:pt idx="3">
                  <c:v>150</c:v>
                </c:pt>
                <c:pt idx="4">
                  <c:v>200</c:v>
                </c:pt>
                <c:pt idx="5">
                  <c:v>250</c:v>
                </c:pt>
                <c:pt idx="6">
                  <c:v>300</c:v>
                </c:pt>
                <c:pt idx="7">
                  <c:v>350</c:v>
                </c:pt>
              </c:numCache>
            </c:numRef>
          </c:yVal>
          <c:smooth val="0"/>
          <c:extLst>
            <c:ext xmlns:c16="http://schemas.microsoft.com/office/drawing/2014/chart" uri="{C3380CC4-5D6E-409C-BE32-E72D297353CC}">
              <c16:uniqueId val="{00000000-40C4-744A-B7D8-0EDD7B07AAA7}"/>
            </c:ext>
          </c:extLst>
        </c:ser>
        <c:dLbls>
          <c:showLegendKey val="0"/>
          <c:showVal val="0"/>
          <c:showCatName val="0"/>
          <c:showSerName val="0"/>
          <c:showPercent val="0"/>
          <c:showBubbleSize val="0"/>
        </c:dLbls>
        <c:axId val="142380912"/>
        <c:axId val="142383536"/>
      </c:scatterChart>
      <c:valAx>
        <c:axId val="14238091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a:t>UNITS</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42383536"/>
        <c:crosses val="autoZero"/>
        <c:crossBetween val="midCat"/>
      </c:valAx>
      <c:valAx>
        <c:axId val="142383536"/>
        <c:scaling>
          <c:orientation val="minMax"/>
          <c:max val="400"/>
        </c:scaling>
        <c:delete val="0"/>
        <c:axPos val="l"/>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a:t>COST </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42380912"/>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6605744125326368E-2"/>
          <c:y val="0.16800000000000001"/>
          <c:w val="0.79373368146214096"/>
          <c:h val="0.69599999999999995"/>
        </c:manualLayout>
      </c:layout>
      <c:lineChart>
        <c:grouping val="standard"/>
        <c:varyColors val="0"/>
        <c:ser>
          <c:idx val="0"/>
          <c:order val="0"/>
          <c:tx>
            <c:strRef>
              <c:f>Sheet1!$B$1</c:f>
              <c:strCache>
                <c:ptCount val="1"/>
                <c:pt idx="0">
                  <c:v>     A/C</c:v>
                </c:pt>
              </c:strCache>
            </c:strRef>
          </c:tx>
          <c:spPr>
            <a:ln w="12481">
              <a:solidFill>
                <a:srgbClr val="0000FF"/>
              </a:solidFill>
              <a:prstDash val="solid"/>
            </a:ln>
          </c:spPr>
          <c:marker>
            <c:symbol val="square"/>
            <c:size val="4"/>
            <c:spPr>
              <a:solidFill>
                <a:srgbClr val="0000FF"/>
              </a:solidFill>
              <a:ln>
                <a:solidFill>
                  <a:srgbClr val="0000FF"/>
                </a:solidFill>
                <a:prstDash val="solid"/>
              </a:ln>
            </c:spPr>
          </c:marker>
          <c:cat>
            <c:strRef>
              <c:f>Sheet1!$A$2:$A$9</c:f>
              <c:strCache>
                <c:ptCount val="8"/>
                <c:pt idx="0">
                  <c:v>5</c:v>
                </c:pt>
                <c:pt idx="1">
                  <c:v>25</c:v>
                </c:pt>
                <c:pt idx="2">
                  <c:v>50</c:v>
                </c:pt>
                <c:pt idx="3">
                  <c:v>100</c:v>
                </c:pt>
                <c:pt idx="4">
                  <c:v>200</c:v>
                </c:pt>
                <c:pt idx="5">
                  <c:v>300</c:v>
                </c:pt>
                <c:pt idx="6">
                  <c:v>400</c:v>
                </c:pt>
                <c:pt idx="7">
                  <c:v>500</c:v>
                </c:pt>
              </c:strCache>
            </c:strRef>
          </c:cat>
          <c:val>
            <c:numRef>
              <c:f>Sheet1!$B$2:$B$9</c:f>
              <c:numCache>
                <c:formatCode>0</c:formatCode>
                <c:ptCount val="8"/>
                <c:pt idx="0">
                  <c:v>8005</c:v>
                </c:pt>
                <c:pt idx="1">
                  <c:v>1650</c:v>
                </c:pt>
                <c:pt idx="2">
                  <c:v>805</c:v>
                </c:pt>
                <c:pt idx="3">
                  <c:v>405</c:v>
                </c:pt>
                <c:pt idx="4">
                  <c:v>205</c:v>
                </c:pt>
                <c:pt idx="5">
                  <c:v>138.30000000000001</c:v>
                </c:pt>
                <c:pt idx="6">
                  <c:v>105</c:v>
                </c:pt>
                <c:pt idx="7">
                  <c:v>85</c:v>
                </c:pt>
              </c:numCache>
            </c:numRef>
          </c:val>
          <c:smooth val="0"/>
          <c:extLst>
            <c:ext xmlns:c16="http://schemas.microsoft.com/office/drawing/2014/chart" uri="{C3380CC4-5D6E-409C-BE32-E72D297353CC}">
              <c16:uniqueId val="{00000000-37FD-C649-970D-DA37B48BD349}"/>
            </c:ext>
          </c:extLst>
        </c:ser>
        <c:dLbls>
          <c:showLegendKey val="0"/>
          <c:showVal val="0"/>
          <c:showCatName val="0"/>
          <c:showSerName val="0"/>
          <c:showPercent val="0"/>
          <c:showBubbleSize val="0"/>
        </c:dLbls>
        <c:marker val="1"/>
        <c:smooth val="0"/>
        <c:axId val="927697424"/>
        <c:axId val="1"/>
      </c:lineChart>
      <c:catAx>
        <c:axId val="927697424"/>
        <c:scaling>
          <c:orientation val="minMax"/>
        </c:scaling>
        <c:delete val="0"/>
        <c:axPos val="b"/>
        <c:title>
          <c:tx>
            <c:rich>
              <a:bodyPr/>
              <a:lstStyle/>
              <a:p>
                <a:pPr>
                  <a:defRPr sz="1965" b="1" i="0" u="none" strike="noStrike" baseline="0">
                    <a:solidFill>
                      <a:srgbClr val="000000"/>
                    </a:solidFill>
                    <a:latin typeface="Arial"/>
                    <a:ea typeface="Arial"/>
                    <a:cs typeface="Arial"/>
                  </a:defRPr>
                </a:pPr>
                <a:r>
                  <a:rPr lang="en-US"/>
                  <a:t>Units of Service</a:t>
                </a:r>
              </a:p>
            </c:rich>
          </c:tx>
          <c:layout>
            <c:manualLayout>
              <c:xMode val="edge"/>
              <c:yMode val="edge"/>
              <c:x val="0.40861618798955612"/>
              <c:y val="0.91200000000000003"/>
            </c:manualLayout>
          </c:layout>
          <c:overlay val="0"/>
          <c:spPr>
            <a:noFill/>
            <a:ln w="24962">
              <a:noFill/>
            </a:ln>
          </c:spPr>
        </c:title>
        <c:numFmt formatCode="General" sourceLinked="1"/>
        <c:majorTickMark val="none"/>
        <c:minorTickMark val="none"/>
        <c:tickLblPos val="low"/>
        <c:spPr>
          <a:ln w="12481">
            <a:solidFill>
              <a:srgbClr val="000000"/>
            </a:solidFill>
            <a:prstDash val="solid"/>
          </a:ln>
        </c:spPr>
        <c:txPr>
          <a:bodyPr rot="0" vert="horz"/>
          <a:lstStyle/>
          <a:p>
            <a:pPr>
              <a:defRPr sz="1096" b="1" i="0" u="none" strike="noStrike" baseline="0">
                <a:solidFill>
                  <a:srgbClr val="000000"/>
                </a:solidFill>
                <a:latin typeface="Arial"/>
                <a:ea typeface="Arial"/>
                <a:cs typeface="Arial"/>
              </a:defRPr>
            </a:pPr>
            <a:endParaRPr lang="en-US"/>
          </a:p>
        </c:txPr>
        <c:crossAx val="1"/>
        <c:crosses val="autoZero"/>
        <c:auto val="0"/>
        <c:lblAlgn val="ctr"/>
        <c:lblOffset val="100"/>
        <c:tickLblSkip val="1"/>
        <c:tickMarkSkip val="1"/>
        <c:noMultiLvlLbl val="0"/>
      </c:catAx>
      <c:valAx>
        <c:axId val="1"/>
        <c:scaling>
          <c:orientation val="minMax"/>
        </c:scaling>
        <c:delete val="0"/>
        <c:axPos val="l"/>
        <c:title>
          <c:tx>
            <c:rich>
              <a:bodyPr rot="0" vert="horz"/>
              <a:lstStyle/>
              <a:p>
                <a:pPr algn="ctr">
                  <a:defRPr sz="1096" b="1" i="0" u="none" strike="noStrike" baseline="0">
                    <a:solidFill>
                      <a:srgbClr val="000000"/>
                    </a:solidFill>
                    <a:latin typeface="Arial"/>
                    <a:ea typeface="Arial"/>
                    <a:cs typeface="Arial"/>
                  </a:defRPr>
                </a:pPr>
                <a:r>
                  <a:rPr lang="en-US"/>
                  <a:t>Cost</a:t>
                </a:r>
              </a:p>
            </c:rich>
          </c:tx>
          <c:layout>
            <c:manualLayout>
              <c:xMode val="edge"/>
              <c:yMode val="edge"/>
              <c:x val="1.5665796344647518E-2"/>
              <c:y val="0.48799999999999999"/>
            </c:manualLayout>
          </c:layout>
          <c:overlay val="0"/>
          <c:spPr>
            <a:noFill/>
            <a:ln w="24962">
              <a:noFill/>
            </a:ln>
          </c:spPr>
        </c:title>
        <c:numFmt formatCode="0" sourceLinked="0"/>
        <c:majorTickMark val="in"/>
        <c:minorTickMark val="in"/>
        <c:tickLblPos val="nextTo"/>
        <c:spPr>
          <a:ln w="12481">
            <a:solidFill>
              <a:srgbClr val="000000"/>
            </a:solidFill>
            <a:prstDash val="solid"/>
          </a:ln>
        </c:spPr>
        <c:txPr>
          <a:bodyPr rot="0" vert="horz"/>
          <a:lstStyle/>
          <a:p>
            <a:pPr>
              <a:defRPr sz="1096" b="1" i="0" u="none" strike="noStrike" baseline="0">
                <a:solidFill>
                  <a:srgbClr val="000000"/>
                </a:solidFill>
                <a:latin typeface="Arial"/>
                <a:ea typeface="Arial"/>
                <a:cs typeface="Arial"/>
              </a:defRPr>
            </a:pPr>
            <a:endParaRPr lang="en-US"/>
          </a:p>
        </c:txPr>
        <c:crossAx val="927697424"/>
        <c:crosses val="autoZero"/>
        <c:crossBetween val="midCat"/>
      </c:valAx>
      <c:spPr>
        <a:noFill/>
        <a:ln w="24962">
          <a:noFill/>
        </a:ln>
      </c:spPr>
    </c:plotArea>
    <c:legend>
      <c:legendPos val="r"/>
      <c:layout>
        <c:manualLayout>
          <c:xMode val="edge"/>
          <c:yMode val="edge"/>
          <c:x val="0.91644908616187992"/>
          <c:y val="0.48533333333333334"/>
          <c:w val="8.0939947780678853E-2"/>
          <c:h val="4.2666666666666665E-2"/>
        </c:manualLayout>
      </c:layout>
      <c:overlay val="0"/>
      <c:spPr>
        <a:noFill/>
        <a:ln w="12481">
          <a:solidFill>
            <a:srgbClr val="000000"/>
          </a:solidFill>
          <a:prstDash val="solid"/>
        </a:ln>
      </c:spPr>
      <c:txPr>
        <a:bodyPr/>
        <a:lstStyle/>
        <a:p>
          <a:pPr>
            <a:defRPr sz="1007" b="1" i="0" u="none" strike="noStrike" baseline="0">
              <a:solidFill>
                <a:srgbClr val="000000"/>
              </a:solidFill>
              <a:latin typeface="Arial"/>
              <a:ea typeface="Arial"/>
              <a:cs typeface="Arial"/>
            </a:defRPr>
          </a:pPr>
          <a:endParaRPr lang="en-US"/>
        </a:p>
      </c:txPr>
    </c:legend>
    <c:plotVisOnly val="1"/>
    <c:dispBlanksAs val="gap"/>
    <c:showDLblsOverMax val="0"/>
  </c:chart>
  <c:spPr>
    <a:noFill/>
    <a:ln>
      <a:noFill/>
    </a:ln>
  </c:spPr>
  <c:txPr>
    <a:bodyPr/>
    <a:lstStyle/>
    <a:p>
      <a:pPr>
        <a:defRPr sz="1769" b="1" i="0" u="none" strike="noStrike" baseline="0">
          <a:solidFill>
            <a:srgbClr val="000000"/>
          </a:solidFill>
          <a:latin typeface="Times New Roman"/>
          <a:ea typeface="Times New Roman"/>
          <a:cs typeface="Times New Roman"/>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3094EB-FCC8-B14F-958C-821EF0F8E476}" type="datetimeFigureOut">
              <a:rPr lang="en-US" smtClean="0"/>
              <a:t>3/7/24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AA85AE-C835-0740-9606-3CEFC6E13E3A}" type="slidenum">
              <a:rPr lang="en-US" smtClean="0"/>
              <a:t>‹#›</a:t>
            </a:fld>
            <a:endParaRPr lang="en-US"/>
          </a:p>
        </p:txBody>
      </p:sp>
    </p:spTree>
    <p:extLst>
      <p:ext uri="{BB962C8B-B14F-4D97-AF65-F5344CB8AC3E}">
        <p14:creationId xmlns:p14="http://schemas.microsoft.com/office/powerpoint/2010/main" val="2370983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it cost?</a:t>
            </a:r>
          </a:p>
          <a:p>
            <a:r>
              <a:rPr lang="en-US" dirty="0"/>
              <a:t>It depends! </a:t>
            </a:r>
          </a:p>
          <a:p>
            <a:r>
              <a:rPr lang="en-US" dirty="0"/>
              <a:t>Variety  of factors</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As managers work on the preparation of plans, one of the critical requirements is a good understanding of costs. The better managers understand costs, the more accurate their plans will be. Furthermore, a solid understanding of costs will improve a manager’s ability to make effective decisions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F3AA85AE-C835-0740-9606-3CEFC6E13E3A}" type="slidenum">
              <a:rPr lang="en-US" smtClean="0"/>
              <a:t>1</a:t>
            </a:fld>
            <a:endParaRPr lang="en-US"/>
          </a:p>
        </p:txBody>
      </p:sp>
    </p:spTree>
    <p:extLst>
      <p:ext uri="{BB962C8B-B14F-4D97-AF65-F5344CB8AC3E}">
        <p14:creationId xmlns:p14="http://schemas.microsoft.com/office/powerpoint/2010/main" val="3955563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cost declines as the volume increases because more units are sharing the fixed costs. Because fixed costs do not change in total, the cost per unit does change as volume changes.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Break down the formula to show total cost change per unit. Show on board.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impact of sharing fixed costs over increasing levels of volume is referred to in economics as short-run economies of scale.</a:t>
            </a:r>
          </a:p>
        </p:txBody>
      </p:sp>
      <p:sp>
        <p:nvSpPr>
          <p:cNvPr id="4" name="Slide Number Placeholder 3"/>
          <p:cNvSpPr>
            <a:spLocks noGrp="1"/>
          </p:cNvSpPr>
          <p:nvPr>
            <p:ph type="sldNum" sz="quarter" idx="5"/>
          </p:nvPr>
        </p:nvSpPr>
        <p:spPr/>
        <p:txBody>
          <a:bodyPr/>
          <a:lstStyle/>
          <a:p>
            <a:fld id="{F3AA85AE-C835-0740-9606-3CEFC6E13E3A}" type="slidenum">
              <a:rPr lang="en-US" smtClean="0"/>
              <a:t>10</a:t>
            </a:fld>
            <a:endParaRPr lang="en-US"/>
          </a:p>
        </p:txBody>
      </p:sp>
    </p:spTree>
    <p:extLst>
      <p:ext uri="{BB962C8B-B14F-4D97-AF65-F5344CB8AC3E}">
        <p14:creationId xmlns:p14="http://schemas.microsoft.com/office/powerpoint/2010/main" val="626529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4C4E5579-503B-0044-B298-089685AB89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ZapfHumnst BT" pitchFamily="34" charset="0"/>
                <a:ea typeface="MS PGothic" panose="020B0600070205080204" pitchFamily="34" charset="-128"/>
              </a:defRPr>
            </a:lvl1pPr>
            <a:lvl2pPr marL="742950" indent="-285750" defTabSz="966788">
              <a:defRPr sz="2400">
                <a:solidFill>
                  <a:schemeClr val="tx1"/>
                </a:solidFill>
                <a:latin typeface="ZapfHumnst BT" pitchFamily="34" charset="0"/>
                <a:ea typeface="MS PGothic" panose="020B0600070205080204" pitchFamily="34" charset="-128"/>
              </a:defRPr>
            </a:lvl2pPr>
            <a:lvl3pPr marL="1143000" indent="-228600" defTabSz="966788">
              <a:defRPr sz="2400">
                <a:solidFill>
                  <a:schemeClr val="tx1"/>
                </a:solidFill>
                <a:latin typeface="ZapfHumnst BT" pitchFamily="34" charset="0"/>
                <a:ea typeface="MS PGothic" panose="020B0600070205080204" pitchFamily="34" charset="-128"/>
              </a:defRPr>
            </a:lvl3pPr>
            <a:lvl4pPr marL="1600200" indent="-228600" defTabSz="966788">
              <a:defRPr sz="2400">
                <a:solidFill>
                  <a:schemeClr val="tx1"/>
                </a:solidFill>
                <a:latin typeface="ZapfHumnst BT" pitchFamily="34" charset="0"/>
                <a:ea typeface="MS PGothic" panose="020B0600070205080204" pitchFamily="34" charset="-128"/>
              </a:defRPr>
            </a:lvl4pPr>
            <a:lvl5pPr marL="2057400" indent="-228600" defTabSz="966788">
              <a:defRPr sz="2400">
                <a:solidFill>
                  <a:schemeClr val="tx1"/>
                </a:solidFill>
                <a:latin typeface="ZapfHumnst BT"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9pPr>
          </a:lstStyle>
          <a:p>
            <a:fld id="{C335D95F-B3DD-074F-B11A-366C2EA43EF1}" type="slidenum">
              <a:rPr lang="en-US" altLang="zh-CN" sz="1300" smtClean="0">
                <a:latin typeface="Tahoma" panose="020B0604030504040204" pitchFamily="34" charset="0"/>
                <a:ea typeface="SimSun" panose="02010600030101010101" pitchFamily="2" charset="-122"/>
              </a:rPr>
              <a:pPr/>
              <a:t>11</a:t>
            </a:fld>
            <a:endParaRPr lang="en-US" altLang="zh-CN" sz="1300">
              <a:latin typeface="Tahoma" panose="020B0604030504040204" pitchFamily="34" charset="0"/>
              <a:ea typeface="SimSun" panose="02010600030101010101" pitchFamily="2" charset="-122"/>
            </a:endParaRPr>
          </a:p>
        </p:txBody>
      </p:sp>
      <p:sp>
        <p:nvSpPr>
          <p:cNvPr id="34818" name="Rectangle 2">
            <a:extLst>
              <a:ext uri="{FF2B5EF4-FFF2-40B4-BE49-F238E27FC236}">
                <a16:creationId xmlns:a16="http://schemas.microsoft.com/office/drawing/2014/main" id="{8DAA359D-CBCC-CA46-9A32-0774DB295912}"/>
              </a:ext>
            </a:extLst>
          </p:cNvPr>
          <p:cNvSpPr>
            <a:spLocks noGrp="1" noRot="1" noChangeAspect="1" noChangeArrowheads="1" noTextEdit="1"/>
          </p:cNvSpPr>
          <p:nvPr>
            <p:ph type="sldImg"/>
          </p:nvPr>
        </p:nvSpPr>
        <p:spPr>
          <a:xfrm>
            <a:off x="141288" y="768350"/>
            <a:ext cx="6819900" cy="3836988"/>
          </a:xfrm>
          <a:ln/>
        </p:spPr>
      </p:sp>
      <p:sp>
        <p:nvSpPr>
          <p:cNvPr id="34819" name="Rectangle 3">
            <a:extLst>
              <a:ext uri="{FF2B5EF4-FFF2-40B4-BE49-F238E27FC236}">
                <a16:creationId xmlns:a16="http://schemas.microsoft.com/office/drawing/2014/main" id="{45076764-5A78-9840-B84B-A48D104A253E}"/>
              </a:ext>
            </a:extLst>
          </p:cNvPr>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6" tIns="49518" rIns="99036" bIns="49518"/>
          <a:lstStyle/>
          <a:p>
            <a:r>
              <a:rPr lang="en-US" altLang="en-US" dirty="0">
                <a:latin typeface="Arial" panose="020B0604020202020204" pitchFamily="34" charset="0"/>
              </a:rPr>
              <a:t>Show line graph on the board.</a:t>
            </a:r>
          </a:p>
        </p:txBody>
      </p:sp>
    </p:spTree>
    <p:extLst>
      <p:ext uri="{BB962C8B-B14F-4D97-AF65-F5344CB8AC3E}">
        <p14:creationId xmlns:p14="http://schemas.microsoft.com/office/powerpoint/2010/main" val="4178123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202124"/>
                </a:solidFill>
                <a:effectLst/>
                <a:latin typeface="Roboto" panose="02000000000000000000" pitchFamily="2" charset="0"/>
              </a:rPr>
              <a:t>Per diem most commonly refers to </a:t>
            </a:r>
            <a:r>
              <a:rPr lang="en-US" b="1" i="0" dirty="0">
                <a:solidFill>
                  <a:srgbClr val="202124"/>
                </a:solidFill>
                <a:effectLst/>
                <a:latin typeface="Roboto" panose="02000000000000000000" pitchFamily="2" charset="0"/>
              </a:rPr>
              <a:t>a fixed daily allowance an organization provides to employees or contract workers to cover business travel expenses</a:t>
            </a:r>
            <a:r>
              <a:rPr lang="en-US" b="0" i="0" dirty="0">
                <a:solidFill>
                  <a:srgbClr val="202124"/>
                </a:solidFill>
                <a:effectLst/>
                <a:latin typeface="Roboto" panose="02000000000000000000" pitchFamily="2" charset="0"/>
              </a:rPr>
              <a:t>.</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Fixed: rent, salary for nurse practitioner and an administrative assistant. </a:t>
            </a:r>
          </a:p>
          <a:p>
            <a:pPr marL="171450" indent="-171450">
              <a:buFont typeface="Arial" panose="020B0604020202020204" pitchFamily="34" charset="0"/>
              <a:buChar char="•"/>
            </a:pPr>
            <a:r>
              <a:rPr lang="en-US" dirty="0"/>
              <a:t>Variable: supplies, vaccination fee</a:t>
            </a:r>
          </a:p>
          <a:p>
            <a:pPr marL="171450" indent="-171450">
              <a:buFont typeface="Arial" panose="020B0604020202020204" pitchFamily="34" charset="0"/>
              <a:buChar char="•"/>
            </a:pPr>
            <a:r>
              <a:rPr lang="en-US" dirty="0"/>
              <a:t>Step-fixed cost: doctor salary</a:t>
            </a:r>
          </a:p>
        </p:txBody>
      </p:sp>
      <p:sp>
        <p:nvSpPr>
          <p:cNvPr id="4" name="Slide Number Placeholder 3"/>
          <p:cNvSpPr>
            <a:spLocks noGrp="1"/>
          </p:cNvSpPr>
          <p:nvPr>
            <p:ph type="sldNum" sz="quarter" idx="5"/>
          </p:nvPr>
        </p:nvSpPr>
        <p:spPr/>
        <p:txBody>
          <a:bodyPr/>
          <a:lstStyle/>
          <a:p>
            <a:fld id="{F3AA85AE-C835-0740-9606-3CEFC6E13E3A}" type="slidenum">
              <a:rPr lang="en-US" smtClean="0"/>
              <a:t>12</a:t>
            </a:fld>
            <a:endParaRPr lang="en-US"/>
          </a:p>
        </p:txBody>
      </p:sp>
    </p:spTree>
    <p:extLst>
      <p:ext uri="{BB962C8B-B14F-4D97-AF65-F5344CB8AC3E}">
        <p14:creationId xmlns:p14="http://schemas.microsoft.com/office/powerpoint/2010/main" val="350396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At first, marginal costs appear to be identical to variable costs. In both cases, if there is one more unit of activity there will be an increase in total cost due only to the variable costs. Marginal costs, however, more broadly look at all costs that might change as a result of a decision.</a:t>
            </a:r>
          </a:p>
          <a:p>
            <a:pPr marL="171450" indent="-171450">
              <a:buFont typeface="Arial" panose="020B0604020202020204" pitchFamily="34" charset="0"/>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 other words, marginal cost is equal to variable cost unless the relevant range of an existing fixed resource is exceeded, in which case marginal cost is equal to variable cost plus new fixed costs.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E.g. </a:t>
            </a:r>
            <a:r>
              <a:rPr lang="en-US" dirty="0">
                <a:latin typeface="Candara" panose="020E0502030303020204" pitchFamily="34" charset="0"/>
              </a:rPr>
              <a:t>QIC needs one per diem doctor for every 100 children it has scheduled on any given day. If QIC hires another doctor to do exams on the 101</a:t>
            </a:r>
            <a:r>
              <a:rPr lang="en-US" baseline="30000" dirty="0">
                <a:latin typeface="Candara" panose="020E0502030303020204" pitchFamily="34" charset="0"/>
              </a:rPr>
              <a:t>st</a:t>
            </a:r>
            <a:r>
              <a:rPr lang="en-US" dirty="0">
                <a:latin typeface="Candara" panose="020E0502030303020204" pitchFamily="34" charset="0"/>
              </a:rPr>
              <a:t> child on any given day, then on the margin, which is from doing the exam on the 100</a:t>
            </a:r>
            <a:r>
              <a:rPr lang="en-US" baseline="30000" dirty="0">
                <a:latin typeface="Candara" panose="020E0502030303020204" pitchFamily="34" charset="0"/>
              </a:rPr>
              <a:t>th</a:t>
            </a:r>
            <a:r>
              <a:rPr lang="en-US" dirty="0">
                <a:latin typeface="Candara" panose="020E0502030303020204" pitchFamily="34" charset="0"/>
              </a:rPr>
              <a:t> child to the 101</a:t>
            </a:r>
            <a:r>
              <a:rPr lang="en-US" baseline="30000" dirty="0">
                <a:latin typeface="Candara" panose="020E0502030303020204" pitchFamily="34" charset="0"/>
              </a:rPr>
              <a:t>st</a:t>
            </a:r>
            <a:r>
              <a:rPr lang="en-US" dirty="0">
                <a:latin typeface="Candara" panose="020E0502030303020204" pitchFamily="34" charset="0"/>
              </a:rPr>
              <a:t> child, the increase in total cost of the additional child is the variable cost of doing exam on one more child plus the cost of hiring another doctor. Therefore, the cost for the marginal child patient would include both the variable costs for that patient and the increase in fixed costs.</a:t>
            </a:r>
          </a:p>
          <a:p>
            <a:pPr marL="171450" indent="-171450">
              <a:buFont typeface="Arial" panose="020B0604020202020204" pitchFamily="34" charset="0"/>
              <a:buChar char="•"/>
            </a:pPr>
            <a:endParaRPr lang="en-US" dirty="0">
              <a:latin typeface="Candara" panose="020E0502030303020204" pitchFamily="34" charset="0"/>
            </a:endParaRP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F3AA85AE-C835-0740-9606-3CEFC6E13E3A}" type="slidenum">
              <a:rPr lang="en-US" smtClean="0"/>
              <a:t>13</a:t>
            </a:fld>
            <a:endParaRPr lang="en-US"/>
          </a:p>
        </p:txBody>
      </p:sp>
    </p:spTree>
    <p:extLst>
      <p:ext uri="{BB962C8B-B14F-4D97-AF65-F5344CB8AC3E}">
        <p14:creationId xmlns:p14="http://schemas.microsoft.com/office/powerpoint/2010/main" val="54385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AA85AE-C835-0740-9606-3CEFC6E13E3A}" type="slidenum">
              <a:rPr lang="en-US" smtClean="0"/>
              <a:t>14</a:t>
            </a:fld>
            <a:endParaRPr lang="en-US"/>
          </a:p>
        </p:txBody>
      </p:sp>
    </p:spTree>
    <p:extLst>
      <p:ext uri="{BB962C8B-B14F-4D97-AF65-F5344CB8AC3E}">
        <p14:creationId xmlns:p14="http://schemas.microsoft.com/office/powerpoint/2010/main" val="2330282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4E1377F1-64EB-0C46-978A-81058DCB19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ZapfHumnst BT" pitchFamily="34" charset="0"/>
                <a:ea typeface="MS PGothic" panose="020B0600070205080204" pitchFamily="34" charset="-128"/>
              </a:defRPr>
            </a:lvl1pPr>
            <a:lvl2pPr marL="742950" indent="-285750" defTabSz="966788">
              <a:defRPr sz="2400">
                <a:solidFill>
                  <a:schemeClr val="tx1"/>
                </a:solidFill>
                <a:latin typeface="ZapfHumnst BT" pitchFamily="34" charset="0"/>
                <a:ea typeface="MS PGothic" panose="020B0600070205080204" pitchFamily="34" charset="-128"/>
              </a:defRPr>
            </a:lvl2pPr>
            <a:lvl3pPr marL="1143000" indent="-228600" defTabSz="966788">
              <a:defRPr sz="2400">
                <a:solidFill>
                  <a:schemeClr val="tx1"/>
                </a:solidFill>
                <a:latin typeface="ZapfHumnst BT" pitchFamily="34" charset="0"/>
                <a:ea typeface="MS PGothic" panose="020B0600070205080204" pitchFamily="34" charset="-128"/>
              </a:defRPr>
            </a:lvl3pPr>
            <a:lvl4pPr marL="1600200" indent="-228600" defTabSz="966788">
              <a:defRPr sz="2400">
                <a:solidFill>
                  <a:schemeClr val="tx1"/>
                </a:solidFill>
                <a:latin typeface="ZapfHumnst BT" pitchFamily="34" charset="0"/>
                <a:ea typeface="MS PGothic" panose="020B0600070205080204" pitchFamily="34" charset="-128"/>
              </a:defRPr>
            </a:lvl4pPr>
            <a:lvl5pPr marL="2057400" indent="-228600" defTabSz="966788">
              <a:defRPr sz="2400">
                <a:solidFill>
                  <a:schemeClr val="tx1"/>
                </a:solidFill>
                <a:latin typeface="ZapfHumnst BT"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9pPr>
          </a:lstStyle>
          <a:p>
            <a:fld id="{4AB6F5A0-2B9E-8441-93E8-44439EA7DB9D}" type="slidenum">
              <a:rPr lang="en-US" altLang="zh-CN" sz="1300">
                <a:latin typeface="Tahoma" panose="020B0604030504040204" pitchFamily="34" charset="0"/>
                <a:ea typeface="SimSun" panose="02010600030101010101" pitchFamily="2" charset="-122"/>
              </a:rPr>
              <a:pPr/>
              <a:t>15</a:t>
            </a:fld>
            <a:endParaRPr lang="en-US" altLang="zh-CN" sz="1300">
              <a:latin typeface="Tahoma" panose="020B0604030504040204" pitchFamily="34" charset="0"/>
              <a:ea typeface="SimSun" panose="02010600030101010101" pitchFamily="2" charset="-122"/>
            </a:endParaRPr>
          </a:p>
        </p:txBody>
      </p:sp>
      <p:sp>
        <p:nvSpPr>
          <p:cNvPr id="32770" name="Rectangle 2">
            <a:extLst>
              <a:ext uri="{FF2B5EF4-FFF2-40B4-BE49-F238E27FC236}">
                <a16:creationId xmlns:a16="http://schemas.microsoft.com/office/drawing/2014/main" id="{87F4103C-7D75-4A48-B0BC-D150B4FD4E96}"/>
              </a:ext>
            </a:extLst>
          </p:cNvPr>
          <p:cNvSpPr>
            <a:spLocks noGrp="1" noRot="1" noChangeAspect="1" noChangeArrowheads="1" noTextEdit="1"/>
          </p:cNvSpPr>
          <p:nvPr>
            <p:ph type="sldImg"/>
          </p:nvPr>
        </p:nvSpPr>
        <p:spPr>
          <a:xfrm>
            <a:off x="138113" y="768350"/>
            <a:ext cx="6823075" cy="3838575"/>
          </a:xfrm>
          <a:solidFill>
            <a:srgbClr val="FFFFFF"/>
          </a:solidFill>
          <a:ln/>
        </p:spPr>
      </p:sp>
      <p:sp>
        <p:nvSpPr>
          <p:cNvPr id="32771" name="Rectangle 3">
            <a:extLst>
              <a:ext uri="{FF2B5EF4-FFF2-40B4-BE49-F238E27FC236}">
                <a16:creationId xmlns:a16="http://schemas.microsoft.com/office/drawing/2014/main" id="{BFB13F08-E1E6-AE49-80E4-7994A7CF007D}"/>
              </a:ext>
            </a:extLst>
          </p:cNvPr>
          <p:cNvSpPr>
            <a:spLocks noGrp="1" noChangeArrowheads="1"/>
          </p:cNvSpPr>
          <p:nvPr>
            <p:ph type="body" idx="1"/>
          </p:nvPr>
        </p:nvSpPr>
        <p:spPr>
          <a:xfrm>
            <a:off x="946150" y="4862513"/>
            <a:ext cx="5207000" cy="4603750"/>
          </a:xfrm>
          <a:solidFill>
            <a:srgbClr val="FFFFFF"/>
          </a:solidFill>
          <a:ln>
            <a:solidFill>
              <a:srgbClr val="000000"/>
            </a:solidFill>
          </a:ln>
        </p:spPr>
        <p:txBody>
          <a:bodyPr lIns="96661" tIns="48331" rIns="96661" bIns="48331"/>
          <a:lstStyle/>
          <a:p>
            <a:r>
              <a:rPr lang="en-US" altLang="en-US" dirty="0">
                <a:latin typeface="Arial" panose="020B0604020202020204" pitchFamily="34" charset="0"/>
              </a:rPr>
              <a:t>The cost of providing an additional unit of output</a:t>
            </a:r>
          </a:p>
          <a:p>
            <a:r>
              <a:rPr lang="en-US" altLang="en-US" dirty="0">
                <a:latin typeface="Arial" panose="020B0604020202020204" pitchFamily="34" charset="0"/>
              </a:rPr>
              <a:t> </a:t>
            </a:r>
          </a:p>
          <a:p>
            <a:r>
              <a:rPr lang="en-US" altLang="en-US" dirty="0">
                <a:latin typeface="Arial" panose="020B0604020202020204" pitchFamily="34" charset="0"/>
              </a:rPr>
              <a:t>The essence of the approach is that decisions such as whether to provide a service or to change the volume of a service should be based on marginal rather than average costs.</a:t>
            </a:r>
          </a:p>
        </p:txBody>
      </p:sp>
    </p:spTree>
    <p:extLst>
      <p:ext uri="{BB962C8B-B14F-4D97-AF65-F5344CB8AC3E}">
        <p14:creationId xmlns:p14="http://schemas.microsoft.com/office/powerpoint/2010/main" val="1798603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AA85AE-C835-0740-9606-3CEFC6E13E3A}" type="slidenum">
              <a:rPr lang="en-US" smtClean="0"/>
              <a:t>16</a:t>
            </a:fld>
            <a:endParaRPr lang="en-US"/>
          </a:p>
        </p:txBody>
      </p:sp>
    </p:spTree>
    <p:extLst>
      <p:ext uri="{BB962C8B-B14F-4D97-AF65-F5344CB8AC3E}">
        <p14:creationId xmlns:p14="http://schemas.microsoft.com/office/powerpoint/2010/main" val="4240553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IC = $162,500</a:t>
            </a:r>
          </a:p>
          <a:p>
            <a:r>
              <a:rPr lang="en-US" dirty="0"/>
              <a:t>MC = $325</a:t>
            </a:r>
          </a:p>
        </p:txBody>
      </p:sp>
      <p:sp>
        <p:nvSpPr>
          <p:cNvPr id="4" name="Slide Number Placeholder 3"/>
          <p:cNvSpPr>
            <a:spLocks noGrp="1"/>
          </p:cNvSpPr>
          <p:nvPr>
            <p:ph type="sldNum" sz="quarter" idx="5"/>
          </p:nvPr>
        </p:nvSpPr>
        <p:spPr/>
        <p:txBody>
          <a:bodyPr/>
          <a:lstStyle/>
          <a:p>
            <a:fld id="{F3AA85AE-C835-0740-9606-3CEFC6E13E3A}" type="slidenum">
              <a:rPr lang="en-US" smtClean="0"/>
              <a:t>17</a:t>
            </a:fld>
            <a:endParaRPr lang="en-US"/>
          </a:p>
        </p:txBody>
      </p:sp>
    </p:spTree>
    <p:extLst>
      <p:ext uri="{BB962C8B-B14F-4D97-AF65-F5344CB8AC3E}">
        <p14:creationId xmlns:p14="http://schemas.microsoft.com/office/powerpoint/2010/main" val="6322788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IR = $150,000</a:t>
            </a:r>
          </a:p>
          <a:p>
            <a:r>
              <a:rPr lang="en-US" dirty="0"/>
              <a:t>MR = $300</a:t>
            </a:r>
          </a:p>
        </p:txBody>
      </p:sp>
      <p:sp>
        <p:nvSpPr>
          <p:cNvPr id="4" name="Slide Number Placeholder 3"/>
          <p:cNvSpPr>
            <a:spLocks noGrp="1"/>
          </p:cNvSpPr>
          <p:nvPr>
            <p:ph type="sldNum" sz="quarter" idx="5"/>
          </p:nvPr>
        </p:nvSpPr>
        <p:spPr/>
        <p:txBody>
          <a:bodyPr/>
          <a:lstStyle/>
          <a:p>
            <a:fld id="{F3AA85AE-C835-0740-9606-3CEFC6E13E3A}" type="slidenum">
              <a:rPr lang="en-US" smtClean="0"/>
              <a:t>18</a:t>
            </a:fld>
            <a:endParaRPr lang="en-US"/>
          </a:p>
        </p:txBody>
      </p:sp>
    </p:spTree>
    <p:extLst>
      <p:ext uri="{BB962C8B-B14F-4D97-AF65-F5344CB8AC3E}">
        <p14:creationId xmlns:p14="http://schemas.microsoft.com/office/powerpoint/2010/main" val="3453116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AA85AE-C835-0740-9606-3CEFC6E13E3A}" type="slidenum">
              <a:rPr lang="en-US" smtClean="0"/>
              <a:t>19</a:t>
            </a:fld>
            <a:endParaRPr lang="en-US"/>
          </a:p>
        </p:txBody>
      </p:sp>
    </p:spTree>
    <p:extLst>
      <p:ext uri="{BB962C8B-B14F-4D97-AF65-F5344CB8AC3E}">
        <p14:creationId xmlns:p14="http://schemas.microsoft.com/office/powerpoint/2010/main" val="1295520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Budgeting techniques: </a:t>
            </a:r>
            <a:r>
              <a:rPr lang="en-US" dirty="0">
                <a:latin typeface="Candara" panose="020E0502030303020204" pitchFamily="34" charset="0"/>
              </a:rPr>
              <a:t>Flexible budget; Zero-based budget; Performance budget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ndara" panose="020E0502030303020204" pitchFamily="34" charset="0"/>
              </a:rPr>
              <a:t>Budgeting formats: Line-item budget; Responsibility center budget; Program budget; Functional budget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latin typeface="Candara" panose="020E0502030303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ndara" panose="020E0502030303020204" pitchFamily="34" charset="0"/>
              </a:rPr>
              <a:t>Subjective forecasting: </a:t>
            </a:r>
            <a:r>
              <a:rPr lang="en-US" sz="1200" dirty="0">
                <a:latin typeface="Candara" panose="020E0502030303020204" pitchFamily="34" charset="0"/>
              </a:rPr>
              <a:t>The nominal group approach; </a:t>
            </a:r>
            <a:r>
              <a:rPr lang="en-US" sz="1200" b="0" i="0" u="none" strike="noStrike" dirty="0">
                <a:effectLst/>
                <a:latin typeface="Candara" panose="020E0502030303020204" pitchFamily="34" charset="0"/>
              </a:rPr>
              <a:t>Delphi techniques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a:effectLst/>
                <a:latin typeface="Candara" panose="020E0502030303020204" pitchFamily="34" charset="0"/>
              </a:rPr>
              <a:t>Quantitative forecasting: </a:t>
            </a:r>
            <a:r>
              <a:rPr lang="en-US" sz="1200" dirty="0">
                <a:latin typeface="Candara" panose="020E0502030303020204" pitchFamily="34" charset="0"/>
              </a:rPr>
              <a:t>Causal Models; Time-series Models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latin typeface="Candara" panose="020E0502030303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latin typeface="Candara" panose="020E0502030303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latin typeface="Candara" panose="020E0502030303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latin typeface="Candara" panose="020E0502030303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latin typeface="Candara" panose="020E0502030303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latin typeface="Candara" panose="020E0502030303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latin typeface="Candara" panose="020E0502030303020204" pitchFamily="34" charset="0"/>
            </a:endParaRPr>
          </a:p>
          <a:p>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2</a:t>
            </a:fld>
            <a:endParaRPr lang="en-US"/>
          </a:p>
        </p:txBody>
      </p:sp>
    </p:spTree>
    <p:extLst>
      <p:ext uri="{BB962C8B-B14F-4D97-AF65-F5344CB8AC3E}">
        <p14:creationId xmlns:p14="http://schemas.microsoft.com/office/powerpoint/2010/main" val="3569875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Break-even analysis is a useful tool for assessing whether it is profitable for the organization to adding new projects and ventures as a way of  improving the financial stability and results of the organization and subsidizing other activities of the organization that lose money, and it is good for when there is a specific price associated with the service.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goal of break-even analysis is to determine the volume at which the activity moves from losing money to making money. Understanding whether a particular unit or output will lose money, make money, or just break even is useful for the evaluation of both new and continuing projects and services.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profitability of an activity is determined by whether its revenues are greater than its expenses. If revenues exceed expenses, the organization earns a profit. If revenues are less than expenses, the organization incurs a loss. Only when revenues are exactly equal to expenses does the activity or organization break even.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An activity’s or organization’s revenues are the average price collected multiplied by the number of units of service. </a:t>
            </a:r>
          </a:p>
        </p:txBody>
      </p:sp>
      <p:sp>
        <p:nvSpPr>
          <p:cNvPr id="4" name="Slide Number Placeholder 3"/>
          <p:cNvSpPr>
            <a:spLocks noGrp="1"/>
          </p:cNvSpPr>
          <p:nvPr>
            <p:ph type="sldNum" sz="quarter" idx="5"/>
          </p:nvPr>
        </p:nvSpPr>
        <p:spPr/>
        <p:txBody>
          <a:bodyPr/>
          <a:lstStyle/>
          <a:p>
            <a:fld id="{F3AA85AE-C835-0740-9606-3CEFC6E13E3A}" type="slidenum">
              <a:rPr lang="en-US" smtClean="0"/>
              <a:t>20</a:t>
            </a:fld>
            <a:endParaRPr lang="en-US"/>
          </a:p>
        </p:txBody>
      </p:sp>
    </p:spTree>
    <p:extLst>
      <p:ext uri="{BB962C8B-B14F-4D97-AF65-F5344CB8AC3E}">
        <p14:creationId xmlns:p14="http://schemas.microsoft.com/office/powerpoint/2010/main" val="33788941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intuition of break-even analysis is expressed by the break-even formula: It is a ratio of fixed costs to the contribution margin. The higher the ratio, the more volume or output that is required to cover the fixed costs. And of course, the lower the ratio, the less volume or output that is required. Once the fixed costs are covered, an organization can profit.</a:t>
            </a:r>
          </a:p>
        </p:txBody>
      </p:sp>
      <p:sp>
        <p:nvSpPr>
          <p:cNvPr id="4" name="Slide Number Placeholder 3"/>
          <p:cNvSpPr>
            <a:spLocks noGrp="1"/>
          </p:cNvSpPr>
          <p:nvPr>
            <p:ph type="sldNum" sz="quarter" idx="5"/>
          </p:nvPr>
        </p:nvSpPr>
        <p:spPr/>
        <p:txBody>
          <a:bodyPr/>
          <a:lstStyle/>
          <a:p>
            <a:fld id="{F3AA85AE-C835-0740-9606-3CEFC6E13E3A}" type="slidenum">
              <a:rPr lang="en-US" smtClean="0"/>
              <a:t>21</a:t>
            </a:fld>
            <a:endParaRPr lang="en-US"/>
          </a:p>
        </p:txBody>
      </p:sp>
    </p:spTree>
    <p:extLst>
      <p:ext uri="{BB962C8B-B14F-4D97-AF65-F5344CB8AC3E}">
        <p14:creationId xmlns:p14="http://schemas.microsoft.com/office/powerpoint/2010/main" val="7386904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1750 + 20*250 = 250*X =&gt; X = $27</a:t>
            </a:r>
          </a:p>
          <a:p>
            <a:endParaRPr lang="en-US" dirty="0"/>
          </a:p>
          <a:p>
            <a:r>
              <a:rPr lang="en-US" dirty="0"/>
              <a:t>1750 + 20*4Y = 75*Y + 25*3Y =&gt; Y = 25</a:t>
            </a:r>
          </a:p>
        </p:txBody>
      </p:sp>
      <p:sp>
        <p:nvSpPr>
          <p:cNvPr id="4" name="Slide Number Placeholder 3"/>
          <p:cNvSpPr>
            <a:spLocks noGrp="1"/>
          </p:cNvSpPr>
          <p:nvPr>
            <p:ph type="sldNum" sz="quarter" idx="5"/>
          </p:nvPr>
        </p:nvSpPr>
        <p:spPr/>
        <p:txBody>
          <a:bodyPr/>
          <a:lstStyle/>
          <a:p>
            <a:fld id="{F3AA85AE-C835-0740-9606-3CEFC6E13E3A}" type="slidenum">
              <a:rPr lang="en-US" smtClean="0"/>
              <a:t>22</a:t>
            </a:fld>
            <a:endParaRPr lang="en-US"/>
          </a:p>
        </p:txBody>
      </p:sp>
    </p:spTree>
    <p:extLst>
      <p:ext uri="{BB962C8B-B14F-4D97-AF65-F5344CB8AC3E}">
        <p14:creationId xmlns:p14="http://schemas.microsoft.com/office/powerpoint/2010/main" val="34641391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dirty="0"/>
              <a:t>Left-hand side of the intersection is the losses</a:t>
            </a:r>
          </a:p>
          <a:p>
            <a:pPr marL="171450" indent="-171450" algn="l">
              <a:buFont typeface="Arial" panose="020B0604020202020204" pitchFamily="34" charset="0"/>
              <a:buChar char="•"/>
            </a:pPr>
            <a:r>
              <a:rPr lang="en-US" dirty="0"/>
              <a:t>Right-hand side of the intersection is the profits</a:t>
            </a:r>
          </a:p>
        </p:txBody>
      </p:sp>
      <p:sp>
        <p:nvSpPr>
          <p:cNvPr id="4" name="Slide Number Placeholder 3"/>
          <p:cNvSpPr>
            <a:spLocks noGrp="1"/>
          </p:cNvSpPr>
          <p:nvPr>
            <p:ph type="sldNum" sz="quarter" idx="5"/>
          </p:nvPr>
        </p:nvSpPr>
        <p:spPr/>
        <p:txBody>
          <a:bodyPr/>
          <a:lstStyle/>
          <a:p>
            <a:fld id="{F3AA85AE-C835-0740-9606-3CEFC6E13E3A}" type="slidenum">
              <a:rPr lang="en-US" smtClean="0"/>
              <a:t>23</a:t>
            </a:fld>
            <a:endParaRPr lang="en-US"/>
          </a:p>
        </p:txBody>
      </p:sp>
    </p:spTree>
    <p:extLst>
      <p:ext uri="{BB962C8B-B14F-4D97-AF65-F5344CB8AC3E}">
        <p14:creationId xmlns:p14="http://schemas.microsoft.com/office/powerpoint/2010/main" val="36214767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Solve for FC P and </a:t>
            </a:r>
            <a:r>
              <a:rPr lang="en-US" dirty="0" err="1"/>
              <a:t>vC</a:t>
            </a:r>
            <a:r>
              <a:rPr lang="en-US" dirty="0"/>
              <a:t> </a:t>
            </a:r>
          </a:p>
          <a:p>
            <a:r>
              <a:rPr lang="en-US" dirty="0"/>
              <a:t>Judgement is essential </a:t>
            </a:r>
          </a:p>
        </p:txBody>
      </p:sp>
      <p:sp>
        <p:nvSpPr>
          <p:cNvPr id="4" name="Slide Number Placeholder 3"/>
          <p:cNvSpPr>
            <a:spLocks noGrp="1"/>
          </p:cNvSpPr>
          <p:nvPr>
            <p:ph type="sldNum" sz="quarter" idx="5"/>
          </p:nvPr>
        </p:nvSpPr>
        <p:spPr/>
        <p:txBody>
          <a:bodyPr/>
          <a:lstStyle/>
          <a:p>
            <a:fld id="{7C7A95D2-7F82-AB49-BA81-9F69102ECB77}" type="slidenum">
              <a:rPr lang="en-US" smtClean="0"/>
              <a:t>24</a:t>
            </a:fld>
            <a:endParaRPr lang="en-US"/>
          </a:p>
        </p:txBody>
      </p:sp>
    </p:spTree>
    <p:extLst>
      <p:ext uri="{BB962C8B-B14F-4D97-AF65-F5344CB8AC3E}">
        <p14:creationId xmlns:p14="http://schemas.microsoft.com/office/powerpoint/2010/main" val="29572454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AA85AE-C835-0740-9606-3CEFC6E13E3A}" type="slidenum">
              <a:rPr lang="en-US" smtClean="0"/>
              <a:t>26</a:t>
            </a:fld>
            <a:endParaRPr lang="en-US"/>
          </a:p>
        </p:txBody>
      </p:sp>
    </p:spTree>
    <p:extLst>
      <p:ext uri="{BB962C8B-B14F-4D97-AF65-F5344CB8AC3E}">
        <p14:creationId xmlns:p14="http://schemas.microsoft.com/office/powerpoint/2010/main" val="33825663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F3AA85AE-C835-0740-9606-3CEFC6E13E3A}" type="slidenum">
              <a:rPr lang="en-US" smtClean="0"/>
              <a:t>27</a:t>
            </a:fld>
            <a:endParaRPr lang="en-US"/>
          </a:p>
        </p:txBody>
      </p:sp>
    </p:spTree>
    <p:extLst>
      <p:ext uri="{BB962C8B-B14F-4D97-AF65-F5344CB8AC3E}">
        <p14:creationId xmlns:p14="http://schemas.microsoft.com/office/powerpoint/2010/main" val="39094332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96875443-6E77-D543-AA29-38979DD28A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ZapfHumnst BT" pitchFamily="34" charset="0"/>
                <a:ea typeface="MS PGothic" panose="020B0600070205080204" pitchFamily="34" charset="-128"/>
              </a:defRPr>
            </a:lvl1pPr>
            <a:lvl2pPr marL="742950" indent="-285750" defTabSz="966788">
              <a:defRPr sz="2400">
                <a:solidFill>
                  <a:schemeClr val="tx1"/>
                </a:solidFill>
                <a:latin typeface="ZapfHumnst BT" pitchFamily="34" charset="0"/>
                <a:ea typeface="MS PGothic" panose="020B0600070205080204" pitchFamily="34" charset="-128"/>
              </a:defRPr>
            </a:lvl2pPr>
            <a:lvl3pPr marL="1143000" indent="-228600" defTabSz="966788">
              <a:defRPr sz="2400">
                <a:solidFill>
                  <a:schemeClr val="tx1"/>
                </a:solidFill>
                <a:latin typeface="ZapfHumnst BT" pitchFamily="34" charset="0"/>
                <a:ea typeface="MS PGothic" panose="020B0600070205080204" pitchFamily="34" charset="-128"/>
              </a:defRPr>
            </a:lvl3pPr>
            <a:lvl4pPr marL="1600200" indent="-228600" defTabSz="966788">
              <a:defRPr sz="2400">
                <a:solidFill>
                  <a:schemeClr val="tx1"/>
                </a:solidFill>
                <a:latin typeface="ZapfHumnst BT" pitchFamily="34" charset="0"/>
                <a:ea typeface="MS PGothic" panose="020B0600070205080204" pitchFamily="34" charset="-128"/>
              </a:defRPr>
            </a:lvl4pPr>
            <a:lvl5pPr marL="2057400" indent="-228600" defTabSz="966788">
              <a:defRPr sz="2400">
                <a:solidFill>
                  <a:schemeClr val="tx1"/>
                </a:solidFill>
                <a:latin typeface="ZapfHumnst BT"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9pPr>
          </a:lstStyle>
          <a:p>
            <a:fld id="{89BA852D-4AA6-4E43-8E15-54FA0428EA99}" type="slidenum">
              <a:rPr lang="en-US" altLang="zh-CN" sz="1300" smtClean="0">
                <a:latin typeface="Tahoma" panose="020B0604030504040204" pitchFamily="34" charset="0"/>
                <a:ea typeface="SimSun" panose="02010600030101010101" pitchFamily="2" charset="-122"/>
              </a:rPr>
              <a:pPr/>
              <a:t>28</a:t>
            </a:fld>
            <a:endParaRPr lang="en-US" altLang="zh-CN" sz="1300">
              <a:latin typeface="Tahoma" panose="020B0604030504040204" pitchFamily="34" charset="0"/>
              <a:ea typeface="SimSun" panose="02010600030101010101" pitchFamily="2" charset="-122"/>
            </a:endParaRPr>
          </a:p>
        </p:txBody>
      </p:sp>
      <p:sp>
        <p:nvSpPr>
          <p:cNvPr id="40962" name="Rectangle 2">
            <a:extLst>
              <a:ext uri="{FF2B5EF4-FFF2-40B4-BE49-F238E27FC236}">
                <a16:creationId xmlns:a16="http://schemas.microsoft.com/office/drawing/2014/main" id="{A2E4D5F9-EEE8-F14B-BC86-A589B1D23C15}"/>
              </a:ext>
            </a:extLst>
          </p:cNvPr>
          <p:cNvSpPr>
            <a:spLocks noGrp="1" noRot="1" noChangeAspect="1" noChangeArrowheads="1" noTextEdit="1"/>
          </p:cNvSpPr>
          <p:nvPr>
            <p:ph type="sldImg"/>
          </p:nvPr>
        </p:nvSpPr>
        <p:spPr>
          <a:xfrm>
            <a:off x="141288" y="768350"/>
            <a:ext cx="6819900" cy="3836988"/>
          </a:xfrm>
          <a:ln/>
        </p:spPr>
      </p:sp>
      <p:sp>
        <p:nvSpPr>
          <p:cNvPr id="40963" name="Rectangle 3">
            <a:extLst>
              <a:ext uri="{FF2B5EF4-FFF2-40B4-BE49-F238E27FC236}">
                <a16:creationId xmlns:a16="http://schemas.microsoft.com/office/drawing/2014/main" id="{FE2C0B06-2FBD-BD46-BAFB-FC1CE200BD2E}"/>
              </a:ext>
            </a:extLst>
          </p:cNvPr>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6" tIns="49518" rIns="99036" bIns="49518"/>
          <a:lstStyle/>
          <a:p>
            <a:pPr marL="171450" indent="-171450">
              <a:buFont typeface="Arial" panose="020B0604020202020204" pitchFamily="34" charset="0"/>
              <a:buChar char="•"/>
            </a:pPr>
            <a:r>
              <a:rPr lang="en-US" altLang="en-US" dirty="0">
                <a:latin typeface="Arial" panose="020B0604020202020204" pitchFamily="34" charset="0"/>
              </a:rPr>
              <a:t>Cost allocation refers to taking costs from one area or cost objective and allocating them to other areas or cost objectives. </a:t>
            </a:r>
          </a:p>
          <a:p>
            <a:pPr marL="171450" indent="-171450">
              <a:buFont typeface="Arial" panose="020B0604020202020204" pitchFamily="34" charset="0"/>
              <a:buChar char="•"/>
            </a:pPr>
            <a:endParaRPr lang="en-US" altLang="en-US" dirty="0">
              <a:latin typeface="Arial" panose="020B0604020202020204" pitchFamily="34" charset="0"/>
            </a:endParaRPr>
          </a:p>
          <a:p>
            <a:pPr marL="171450" indent="-171450">
              <a:buFont typeface="Arial" panose="020B0604020202020204" pitchFamily="34" charset="0"/>
              <a:buChar char="•"/>
            </a:pPr>
            <a:r>
              <a:rPr lang="en-US" altLang="en-US" dirty="0">
                <a:latin typeface="Arial" panose="020B0604020202020204" pitchFamily="34" charset="0"/>
              </a:rPr>
              <a:t>Allocation for direct cost is called direct distribution</a:t>
            </a:r>
          </a:p>
          <a:p>
            <a:pPr marL="171450" indent="-171450">
              <a:buFont typeface="Arial" panose="020B0604020202020204" pitchFamily="34" charset="0"/>
              <a:buChar char="•"/>
            </a:pPr>
            <a:endParaRPr lang="en-US" altLang="en-US" dirty="0">
              <a:latin typeface="Arial" panose="020B0604020202020204" pitchFamily="34" charset="0"/>
            </a:endParaRPr>
          </a:p>
          <a:p>
            <a:pPr marL="171450" indent="-171450">
              <a:buFont typeface="Arial" panose="020B0604020202020204" pitchFamily="34" charset="0"/>
              <a:buChar char="•"/>
            </a:pPr>
            <a:r>
              <a:rPr lang="en-US" altLang="en-US" dirty="0">
                <a:latin typeface="Arial" panose="020B0604020202020204" pitchFamily="34" charset="0"/>
              </a:rPr>
              <a:t>A cost pool is any grouping of costs to be allocated. A cost base is the criterion on which the allocation is to be made.</a:t>
            </a:r>
          </a:p>
          <a:p>
            <a:pPr marL="171450" indent="-171450">
              <a:buFont typeface="Arial" panose="020B0604020202020204" pitchFamily="34" charset="0"/>
              <a:buChar char="•"/>
            </a:pPr>
            <a:endParaRPr lang="en-US" altLang="en-US" dirty="0">
              <a:latin typeface="Arial" panose="020B0604020202020204" pitchFamily="34" charset="0"/>
            </a:endParaRPr>
          </a:p>
          <a:p>
            <a:pPr marL="171450" indent="-171450">
              <a:buFont typeface="Arial" panose="020B0604020202020204" pitchFamily="34" charset="0"/>
              <a:buChar char="•"/>
            </a:pPr>
            <a:r>
              <a:rPr lang="en-US" altLang="en-US" dirty="0">
                <a:latin typeface="Arial" panose="020B0604020202020204" pitchFamily="34" charset="0"/>
              </a:rPr>
              <a:t>If the base is divided into the cost pool, an overhead rate can be calculated. </a:t>
            </a:r>
          </a:p>
          <a:p>
            <a:r>
              <a:rPr lang="en-US" altLang="en-US" dirty="0">
                <a:latin typeface="Arial" panose="020B0604020202020204" pitchFamily="34" charset="0"/>
              </a:rPr>
              <a:t>        </a:t>
            </a:r>
          </a:p>
        </p:txBody>
      </p:sp>
    </p:spTree>
    <p:extLst>
      <p:ext uri="{BB962C8B-B14F-4D97-AF65-F5344CB8AC3E}">
        <p14:creationId xmlns:p14="http://schemas.microsoft.com/office/powerpoint/2010/main" val="1540182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96875443-6E77-D543-AA29-38979DD28A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ZapfHumnst BT" pitchFamily="34" charset="0"/>
                <a:ea typeface="MS PGothic" panose="020B0600070205080204" pitchFamily="34" charset="-128"/>
              </a:defRPr>
            </a:lvl1pPr>
            <a:lvl2pPr marL="742950" indent="-285750" defTabSz="966788">
              <a:defRPr sz="2400">
                <a:solidFill>
                  <a:schemeClr val="tx1"/>
                </a:solidFill>
                <a:latin typeface="ZapfHumnst BT" pitchFamily="34" charset="0"/>
                <a:ea typeface="MS PGothic" panose="020B0600070205080204" pitchFamily="34" charset="-128"/>
              </a:defRPr>
            </a:lvl2pPr>
            <a:lvl3pPr marL="1143000" indent="-228600" defTabSz="966788">
              <a:defRPr sz="2400">
                <a:solidFill>
                  <a:schemeClr val="tx1"/>
                </a:solidFill>
                <a:latin typeface="ZapfHumnst BT" pitchFamily="34" charset="0"/>
                <a:ea typeface="MS PGothic" panose="020B0600070205080204" pitchFamily="34" charset="-128"/>
              </a:defRPr>
            </a:lvl3pPr>
            <a:lvl4pPr marL="1600200" indent="-228600" defTabSz="966788">
              <a:defRPr sz="2400">
                <a:solidFill>
                  <a:schemeClr val="tx1"/>
                </a:solidFill>
                <a:latin typeface="ZapfHumnst BT" pitchFamily="34" charset="0"/>
                <a:ea typeface="MS PGothic" panose="020B0600070205080204" pitchFamily="34" charset="-128"/>
              </a:defRPr>
            </a:lvl4pPr>
            <a:lvl5pPr marL="2057400" indent="-228600" defTabSz="966788">
              <a:defRPr sz="2400">
                <a:solidFill>
                  <a:schemeClr val="tx1"/>
                </a:solidFill>
                <a:latin typeface="ZapfHumnst BT"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9pPr>
          </a:lstStyle>
          <a:p>
            <a:fld id="{89BA852D-4AA6-4E43-8E15-54FA0428EA99}" type="slidenum">
              <a:rPr lang="en-US" altLang="zh-CN" sz="1300" smtClean="0">
                <a:latin typeface="Tahoma" panose="020B0604030504040204" pitchFamily="34" charset="0"/>
                <a:ea typeface="SimSun" panose="02010600030101010101" pitchFamily="2" charset="-122"/>
              </a:rPr>
              <a:pPr/>
              <a:t>29</a:t>
            </a:fld>
            <a:endParaRPr lang="en-US" altLang="zh-CN" sz="1300">
              <a:latin typeface="Tahoma" panose="020B0604030504040204" pitchFamily="34" charset="0"/>
              <a:ea typeface="SimSun" panose="02010600030101010101" pitchFamily="2" charset="-122"/>
            </a:endParaRPr>
          </a:p>
        </p:txBody>
      </p:sp>
      <p:sp>
        <p:nvSpPr>
          <p:cNvPr id="40962" name="Rectangle 2">
            <a:extLst>
              <a:ext uri="{FF2B5EF4-FFF2-40B4-BE49-F238E27FC236}">
                <a16:creationId xmlns:a16="http://schemas.microsoft.com/office/drawing/2014/main" id="{A2E4D5F9-EEE8-F14B-BC86-A589B1D23C15}"/>
              </a:ext>
            </a:extLst>
          </p:cNvPr>
          <p:cNvSpPr>
            <a:spLocks noGrp="1" noRot="1" noChangeAspect="1" noChangeArrowheads="1" noTextEdit="1"/>
          </p:cNvSpPr>
          <p:nvPr>
            <p:ph type="sldImg"/>
          </p:nvPr>
        </p:nvSpPr>
        <p:spPr>
          <a:xfrm>
            <a:off x="141288" y="768350"/>
            <a:ext cx="6819900" cy="3836988"/>
          </a:xfrm>
          <a:ln/>
        </p:spPr>
      </p:sp>
      <p:sp>
        <p:nvSpPr>
          <p:cNvPr id="40963" name="Rectangle 3">
            <a:extLst>
              <a:ext uri="{FF2B5EF4-FFF2-40B4-BE49-F238E27FC236}">
                <a16:creationId xmlns:a16="http://schemas.microsoft.com/office/drawing/2014/main" id="{FE2C0B06-2FBD-BD46-BAFB-FC1CE200BD2E}"/>
              </a:ext>
            </a:extLst>
          </p:cNvPr>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6" tIns="49518" rIns="99036" bIns="49518"/>
          <a:lstStyle/>
          <a:p>
            <a:endParaRPr lang="en-US" altLang="en-US" dirty="0">
              <a:latin typeface="Arial" panose="020B0604020202020204" pitchFamily="34" charset="0"/>
            </a:endParaRPr>
          </a:p>
          <a:p>
            <a:r>
              <a:rPr lang="en-US" altLang="en-US" dirty="0">
                <a:latin typeface="Arial" panose="020B0604020202020204" pitchFamily="34" charset="0"/>
              </a:rPr>
              <a:t>        </a:t>
            </a:r>
          </a:p>
        </p:txBody>
      </p:sp>
    </p:spTree>
    <p:extLst>
      <p:ext uri="{BB962C8B-B14F-4D97-AF65-F5344CB8AC3E}">
        <p14:creationId xmlns:p14="http://schemas.microsoft.com/office/powerpoint/2010/main" val="19004466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96875443-6E77-D543-AA29-38979DD28A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ZapfHumnst BT" pitchFamily="34" charset="0"/>
                <a:ea typeface="MS PGothic" panose="020B0600070205080204" pitchFamily="34" charset="-128"/>
              </a:defRPr>
            </a:lvl1pPr>
            <a:lvl2pPr marL="742950" indent="-285750" defTabSz="966788">
              <a:defRPr sz="2400">
                <a:solidFill>
                  <a:schemeClr val="tx1"/>
                </a:solidFill>
                <a:latin typeface="ZapfHumnst BT" pitchFamily="34" charset="0"/>
                <a:ea typeface="MS PGothic" panose="020B0600070205080204" pitchFamily="34" charset="-128"/>
              </a:defRPr>
            </a:lvl2pPr>
            <a:lvl3pPr marL="1143000" indent="-228600" defTabSz="966788">
              <a:defRPr sz="2400">
                <a:solidFill>
                  <a:schemeClr val="tx1"/>
                </a:solidFill>
                <a:latin typeface="ZapfHumnst BT" pitchFamily="34" charset="0"/>
                <a:ea typeface="MS PGothic" panose="020B0600070205080204" pitchFamily="34" charset="-128"/>
              </a:defRPr>
            </a:lvl3pPr>
            <a:lvl4pPr marL="1600200" indent="-228600" defTabSz="966788">
              <a:defRPr sz="2400">
                <a:solidFill>
                  <a:schemeClr val="tx1"/>
                </a:solidFill>
                <a:latin typeface="ZapfHumnst BT" pitchFamily="34" charset="0"/>
                <a:ea typeface="MS PGothic" panose="020B0600070205080204" pitchFamily="34" charset="-128"/>
              </a:defRPr>
            </a:lvl4pPr>
            <a:lvl5pPr marL="2057400" indent="-228600" defTabSz="966788">
              <a:defRPr sz="2400">
                <a:solidFill>
                  <a:schemeClr val="tx1"/>
                </a:solidFill>
                <a:latin typeface="ZapfHumnst BT"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9pPr>
          </a:lstStyle>
          <a:p>
            <a:fld id="{89BA852D-4AA6-4E43-8E15-54FA0428EA99}" type="slidenum">
              <a:rPr lang="en-US" altLang="zh-CN" sz="1300" smtClean="0">
                <a:latin typeface="Tahoma" panose="020B0604030504040204" pitchFamily="34" charset="0"/>
                <a:ea typeface="SimSun" panose="02010600030101010101" pitchFamily="2" charset="-122"/>
              </a:rPr>
              <a:pPr/>
              <a:t>30</a:t>
            </a:fld>
            <a:endParaRPr lang="en-US" altLang="zh-CN" sz="1300">
              <a:latin typeface="Tahoma" panose="020B0604030504040204" pitchFamily="34" charset="0"/>
              <a:ea typeface="SimSun" panose="02010600030101010101" pitchFamily="2" charset="-122"/>
            </a:endParaRPr>
          </a:p>
        </p:txBody>
      </p:sp>
      <p:sp>
        <p:nvSpPr>
          <p:cNvPr id="40962" name="Rectangle 2">
            <a:extLst>
              <a:ext uri="{FF2B5EF4-FFF2-40B4-BE49-F238E27FC236}">
                <a16:creationId xmlns:a16="http://schemas.microsoft.com/office/drawing/2014/main" id="{A2E4D5F9-EEE8-F14B-BC86-A589B1D23C15}"/>
              </a:ext>
            </a:extLst>
          </p:cNvPr>
          <p:cNvSpPr>
            <a:spLocks noGrp="1" noRot="1" noChangeAspect="1" noChangeArrowheads="1" noTextEdit="1"/>
          </p:cNvSpPr>
          <p:nvPr>
            <p:ph type="sldImg"/>
          </p:nvPr>
        </p:nvSpPr>
        <p:spPr>
          <a:xfrm>
            <a:off x="141288" y="768350"/>
            <a:ext cx="6819900" cy="3836988"/>
          </a:xfrm>
          <a:ln/>
        </p:spPr>
      </p:sp>
      <p:sp>
        <p:nvSpPr>
          <p:cNvPr id="40963" name="Rectangle 3">
            <a:extLst>
              <a:ext uri="{FF2B5EF4-FFF2-40B4-BE49-F238E27FC236}">
                <a16:creationId xmlns:a16="http://schemas.microsoft.com/office/drawing/2014/main" id="{FE2C0B06-2FBD-BD46-BAFB-FC1CE200BD2E}"/>
              </a:ext>
            </a:extLst>
          </p:cNvPr>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6" tIns="49518" rIns="99036" bIns="49518"/>
          <a:lstStyle/>
          <a:p>
            <a:endParaRPr lang="en-US" altLang="en-US" dirty="0">
              <a:latin typeface="Arial" panose="020B0604020202020204" pitchFamily="34" charset="0"/>
            </a:endParaRPr>
          </a:p>
          <a:p>
            <a:r>
              <a:rPr lang="en-US" altLang="en-US" dirty="0">
                <a:latin typeface="Arial" panose="020B0604020202020204" pitchFamily="34" charset="0"/>
              </a:rPr>
              <a:t>        </a:t>
            </a:r>
          </a:p>
        </p:txBody>
      </p:sp>
    </p:spTree>
    <p:extLst>
      <p:ext uri="{BB962C8B-B14F-4D97-AF65-F5344CB8AC3E}">
        <p14:creationId xmlns:p14="http://schemas.microsoft.com/office/powerpoint/2010/main" val="2794296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ndara" panose="020E0502030303020204" pitchFamily="34" charset="0"/>
              </a:rPr>
              <a:t>Define different concepts of cost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latin typeface="Candara" panose="020E0502030303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ndara" panose="020E0502030303020204" pitchFamily="34" charset="0"/>
              </a:rPr>
              <a:t>How costs change as volume changes. As part of the planning process, organizations must decide whether it makes sense to expand or contract volume, or whether to add or eliminate services. The relationship between costs and volume has a dramatic impact on the profits or losses incurred by an organization.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latin typeface="Candara" panose="020E0502030303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ndara" panose="020E0502030303020204" pitchFamily="34" charset="0"/>
              </a:rPr>
              <a:t>Then break-even analysis, a technique that assists the manager in determining what volume of activity is required for a program or service to become financially self-sufficient.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latin typeface="Candara" panose="020E0502030303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ndara" panose="020E0502030303020204" pitchFamily="34" charset="0"/>
              </a:rPr>
              <a:t>Then we will talk about cost measurement/allocation. We will also talk about activity-based costing, a technique designed to improve the accuracy of cost measurements.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latin typeface="Candara" panose="020E0502030303020204" pitchFamily="34" charset="0"/>
            </a:endParaRPr>
          </a:p>
          <a:p>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3</a:t>
            </a:fld>
            <a:endParaRPr lang="en-US"/>
          </a:p>
        </p:txBody>
      </p:sp>
    </p:spTree>
    <p:extLst>
      <p:ext uri="{BB962C8B-B14F-4D97-AF65-F5344CB8AC3E}">
        <p14:creationId xmlns:p14="http://schemas.microsoft.com/office/powerpoint/2010/main" val="3969501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96875443-6E77-D543-AA29-38979DD28A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ZapfHumnst BT" pitchFamily="34" charset="0"/>
                <a:ea typeface="MS PGothic" panose="020B0600070205080204" pitchFamily="34" charset="-128"/>
              </a:defRPr>
            </a:lvl1pPr>
            <a:lvl2pPr marL="742950" indent="-285750" defTabSz="966788">
              <a:defRPr sz="2400">
                <a:solidFill>
                  <a:schemeClr val="tx1"/>
                </a:solidFill>
                <a:latin typeface="ZapfHumnst BT" pitchFamily="34" charset="0"/>
                <a:ea typeface="MS PGothic" panose="020B0600070205080204" pitchFamily="34" charset="-128"/>
              </a:defRPr>
            </a:lvl2pPr>
            <a:lvl3pPr marL="1143000" indent="-228600" defTabSz="966788">
              <a:defRPr sz="2400">
                <a:solidFill>
                  <a:schemeClr val="tx1"/>
                </a:solidFill>
                <a:latin typeface="ZapfHumnst BT" pitchFamily="34" charset="0"/>
                <a:ea typeface="MS PGothic" panose="020B0600070205080204" pitchFamily="34" charset="-128"/>
              </a:defRPr>
            </a:lvl3pPr>
            <a:lvl4pPr marL="1600200" indent="-228600" defTabSz="966788">
              <a:defRPr sz="2400">
                <a:solidFill>
                  <a:schemeClr val="tx1"/>
                </a:solidFill>
                <a:latin typeface="ZapfHumnst BT" pitchFamily="34" charset="0"/>
                <a:ea typeface="MS PGothic" panose="020B0600070205080204" pitchFamily="34" charset="-128"/>
              </a:defRPr>
            </a:lvl4pPr>
            <a:lvl5pPr marL="2057400" indent="-228600" defTabSz="966788">
              <a:defRPr sz="2400">
                <a:solidFill>
                  <a:schemeClr val="tx1"/>
                </a:solidFill>
                <a:latin typeface="ZapfHumnst BT"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9pPr>
          </a:lstStyle>
          <a:p>
            <a:fld id="{89BA852D-4AA6-4E43-8E15-54FA0428EA99}" type="slidenum">
              <a:rPr lang="en-US" altLang="zh-CN" sz="1300" smtClean="0">
                <a:latin typeface="Tahoma" panose="020B0604030504040204" pitchFamily="34" charset="0"/>
                <a:ea typeface="SimSun" panose="02010600030101010101" pitchFamily="2" charset="-122"/>
              </a:rPr>
              <a:pPr/>
              <a:t>31</a:t>
            </a:fld>
            <a:endParaRPr lang="en-US" altLang="zh-CN" sz="1300">
              <a:latin typeface="Tahoma" panose="020B0604030504040204" pitchFamily="34" charset="0"/>
              <a:ea typeface="SimSun" panose="02010600030101010101" pitchFamily="2" charset="-122"/>
            </a:endParaRPr>
          </a:p>
        </p:txBody>
      </p:sp>
      <p:sp>
        <p:nvSpPr>
          <p:cNvPr id="40962" name="Rectangle 2">
            <a:extLst>
              <a:ext uri="{FF2B5EF4-FFF2-40B4-BE49-F238E27FC236}">
                <a16:creationId xmlns:a16="http://schemas.microsoft.com/office/drawing/2014/main" id="{A2E4D5F9-EEE8-F14B-BC86-A589B1D23C15}"/>
              </a:ext>
            </a:extLst>
          </p:cNvPr>
          <p:cNvSpPr>
            <a:spLocks noGrp="1" noRot="1" noChangeAspect="1" noChangeArrowheads="1" noTextEdit="1"/>
          </p:cNvSpPr>
          <p:nvPr>
            <p:ph type="sldImg"/>
          </p:nvPr>
        </p:nvSpPr>
        <p:spPr>
          <a:xfrm>
            <a:off x="141288" y="768350"/>
            <a:ext cx="6819900" cy="3836988"/>
          </a:xfrm>
          <a:ln/>
        </p:spPr>
      </p:sp>
      <p:sp>
        <p:nvSpPr>
          <p:cNvPr id="40963" name="Rectangle 3">
            <a:extLst>
              <a:ext uri="{FF2B5EF4-FFF2-40B4-BE49-F238E27FC236}">
                <a16:creationId xmlns:a16="http://schemas.microsoft.com/office/drawing/2014/main" id="{FE2C0B06-2FBD-BD46-BAFB-FC1CE200BD2E}"/>
              </a:ext>
            </a:extLst>
          </p:cNvPr>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6" tIns="49518" rIns="99036" bIns="49518"/>
          <a:lstStyle/>
          <a:p>
            <a:pPr marL="171450" indent="-171450">
              <a:buFont typeface="Arial" panose="020B0604020202020204" pitchFamily="34" charset="0"/>
              <a:buChar char="•"/>
            </a:pPr>
            <a:r>
              <a:rPr lang="en-US" altLang="en-US" dirty="0">
                <a:latin typeface="Arial" panose="020B0604020202020204" pitchFamily="34" charset="0"/>
              </a:rPr>
              <a:t>from one area or cost objective and allocating them to other areas or cost objectives. It attempts to model the production process in an effort to measure costs more accurately. ABC attempts to determine the underlying activities that cause an organization to incur costs and then to assign costs based on the amount of each activity undertaken, rather than using an arbitrary allocation base.</a:t>
            </a:r>
          </a:p>
          <a:p>
            <a:r>
              <a:rPr lang="en-US" altLang="en-US" dirty="0">
                <a:latin typeface="Arial" panose="020B0604020202020204" pitchFamily="34" charset="0"/>
              </a:rPr>
              <a:t>        </a:t>
            </a:r>
          </a:p>
        </p:txBody>
      </p:sp>
    </p:spTree>
    <p:extLst>
      <p:ext uri="{BB962C8B-B14F-4D97-AF65-F5344CB8AC3E}">
        <p14:creationId xmlns:p14="http://schemas.microsoft.com/office/powerpoint/2010/main" val="35240057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96875443-6E77-D543-AA29-38979DD28A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ZapfHumnst BT" pitchFamily="34" charset="0"/>
                <a:ea typeface="MS PGothic" panose="020B0600070205080204" pitchFamily="34" charset="-128"/>
              </a:defRPr>
            </a:lvl1pPr>
            <a:lvl2pPr marL="742950" indent="-285750" defTabSz="966788">
              <a:defRPr sz="2400">
                <a:solidFill>
                  <a:schemeClr val="tx1"/>
                </a:solidFill>
                <a:latin typeface="ZapfHumnst BT" pitchFamily="34" charset="0"/>
                <a:ea typeface="MS PGothic" panose="020B0600070205080204" pitchFamily="34" charset="-128"/>
              </a:defRPr>
            </a:lvl2pPr>
            <a:lvl3pPr marL="1143000" indent="-228600" defTabSz="966788">
              <a:defRPr sz="2400">
                <a:solidFill>
                  <a:schemeClr val="tx1"/>
                </a:solidFill>
                <a:latin typeface="ZapfHumnst BT" pitchFamily="34" charset="0"/>
                <a:ea typeface="MS PGothic" panose="020B0600070205080204" pitchFamily="34" charset="-128"/>
              </a:defRPr>
            </a:lvl3pPr>
            <a:lvl4pPr marL="1600200" indent="-228600" defTabSz="966788">
              <a:defRPr sz="2400">
                <a:solidFill>
                  <a:schemeClr val="tx1"/>
                </a:solidFill>
                <a:latin typeface="ZapfHumnst BT" pitchFamily="34" charset="0"/>
                <a:ea typeface="MS PGothic" panose="020B0600070205080204" pitchFamily="34" charset="-128"/>
              </a:defRPr>
            </a:lvl4pPr>
            <a:lvl5pPr marL="2057400" indent="-228600" defTabSz="966788">
              <a:defRPr sz="2400">
                <a:solidFill>
                  <a:schemeClr val="tx1"/>
                </a:solidFill>
                <a:latin typeface="ZapfHumnst BT"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9pPr>
          </a:lstStyle>
          <a:p>
            <a:fld id="{89BA852D-4AA6-4E43-8E15-54FA0428EA99}" type="slidenum">
              <a:rPr lang="en-US" altLang="zh-CN" sz="1300" smtClean="0">
                <a:latin typeface="Tahoma" panose="020B0604030504040204" pitchFamily="34" charset="0"/>
                <a:ea typeface="SimSun" panose="02010600030101010101" pitchFamily="2" charset="-122"/>
              </a:rPr>
              <a:pPr/>
              <a:t>32</a:t>
            </a:fld>
            <a:endParaRPr lang="en-US" altLang="zh-CN" sz="1300">
              <a:latin typeface="Tahoma" panose="020B0604030504040204" pitchFamily="34" charset="0"/>
              <a:ea typeface="SimSun" panose="02010600030101010101" pitchFamily="2" charset="-122"/>
            </a:endParaRPr>
          </a:p>
        </p:txBody>
      </p:sp>
      <p:sp>
        <p:nvSpPr>
          <p:cNvPr id="40962" name="Rectangle 2">
            <a:extLst>
              <a:ext uri="{FF2B5EF4-FFF2-40B4-BE49-F238E27FC236}">
                <a16:creationId xmlns:a16="http://schemas.microsoft.com/office/drawing/2014/main" id="{A2E4D5F9-EEE8-F14B-BC86-A589B1D23C15}"/>
              </a:ext>
            </a:extLst>
          </p:cNvPr>
          <p:cNvSpPr>
            <a:spLocks noGrp="1" noRot="1" noChangeAspect="1" noChangeArrowheads="1" noTextEdit="1"/>
          </p:cNvSpPr>
          <p:nvPr>
            <p:ph type="sldImg"/>
          </p:nvPr>
        </p:nvSpPr>
        <p:spPr>
          <a:xfrm>
            <a:off x="141288" y="768350"/>
            <a:ext cx="6819900" cy="3836988"/>
          </a:xfrm>
          <a:ln/>
        </p:spPr>
      </p:sp>
      <p:sp>
        <p:nvSpPr>
          <p:cNvPr id="40963" name="Rectangle 3">
            <a:extLst>
              <a:ext uri="{FF2B5EF4-FFF2-40B4-BE49-F238E27FC236}">
                <a16:creationId xmlns:a16="http://schemas.microsoft.com/office/drawing/2014/main" id="{FE2C0B06-2FBD-BD46-BAFB-FC1CE200BD2E}"/>
              </a:ext>
            </a:extLst>
          </p:cNvPr>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6" tIns="49518" rIns="99036" bIns="49518"/>
          <a:lstStyle/>
          <a:p>
            <a:endParaRPr lang="en-US" altLang="en-US" dirty="0">
              <a:latin typeface="Arial" panose="020B0604020202020204" pitchFamily="34" charset="0"/>
            </a:endParaRPr>
          </a:p>
          <a:p>
            <a:pPr marL="171450" indent="-171450">
              <a:buFont typeface="Arial" panose="020B0604020202020204" pitchFamily="34" charset="0"/>
              <a:buChar char="•"/>
            </a:pPr>
            <a:r>
              <a:rPr lang="en-US" altLang="en-US" dirty="0">
                <a:latin typeface="Arial" panose="020B0604020202020204" pitchFamily="34" charset="0"/>
              </a:rPr>
              <a:t>    Different costing method may generate different cost allocation results.</a:t>
            </a:r>
          </a:p>
        </p:txBody>
      </p:sp>
    </p:spTree>
    <p:extLst>
      <p:ext uri="{BB962C8B-B14F-4D97-AF65-F5344CB8AC3E}">
        <p14:creationId xmlns:p14="http://schemas.microsoft.com/office/powerpoint/2010/main" val="35479719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96875443-6E77-D543-AA29-38979DD28A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ZapfHumnst BT" pitchFamily="34" charset="0"/>
                <a:ea typeface="MS PGothic" panose="020B0600070205080204" pitchFamily="34" charset="-128"/>
              </a:defRPr>
            </a:lvl1pPr>
            <a:lvl2pPr marL="742950" indent="-285750" defTabSz="966788">
              <a:defRPr sz="2400">
                <a:solidFill>
                  <a:schemeClr val="tx1"/>
                </a:solidFill>
                <a:latin typeface="ZapfHumnst BT" pitchFamily="34" charset="0"/>
                <a:ea typeface="MS PGothic" panose="020B0600070205080204" pitchFamily="34" charset="-128"/>
              </a:defRPr>
            </a:lvl2pPr>
            <a:lvl3pPr marL="1143000" indent="-228600" defTabSz="966788">
              <a:defRPr sz="2400">
                <a:solidFill>
                  <a:schemeClr val="tx1"/>
                </a:solidFill>
                <a:latin typeface="ZapfHumnst BT" pitchFamily="34" charset="0"/>
                <a:ea typeface="MS PGothic" panose="020B0600070205080204" pitchFamily="34" charset="-128"/>
              </a:defRPr>
            </a:lvl3pPr>
            <a:lvl4pPr marL="1600200" indent="-228600" defTabSz="966788">
              <a:defRPr sz="2400">
                <a:solidFill>
                  <a:schemeClr val="tx1"/>
                </a:solidFill>
                <a:latin typeface="ZapfHumnst BT" pitchFamily="34" charset="0"/>
                <a:ea typeface="MS PGothic" panose="020B0600070205080204" pitchFamily="34" charset="-128"/>
              </a:defRPr>
            </a:lvl4pPr>
            <a:lvl5pPr marL="2057400" indent="-228600" defTabSz="966788">
              <a:defRPr sz="2400">
                <a:solidFill>
                  <a:schemeClr val="tx1"/>
                </a:solidFill>
                <a:latin typeface="ZapfHumnst BT"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9pPr>
          </a:lstStyle>
          <a:p>
            <a:fld id="{89BA852D-4AA6-4E43-8E15-54FA0428EA99}" type="slidenum">
              <a:rPr lang="en-US" altLang="zh-CN" sz="1300" smtClean="0">
                <a:latin typeface="Tahoma" panose="020B0604030504040204" pitchFamily="34" charset="0"/>
                <a:ea typeface="SimSun" panose="02010600030101010101" pitchFamily="2" charset="-122"/>
              </a:rPr>
              <a:pPr/>
              <a:t>33</a:t>
            </a:fld>
            <a:endParaRPr lang="en-US" altLang="zh-CN" sz="1300">
              <a:latin typeface="Tahoma" panose="020B0604030504040204" pitchFamily="34" charset="0"/>
              <a:ea typeface="SimSun" panose="02010600030101010101" pitchFamily="2" charset="-122"/>
            </a:endParaRPr>
          </a:p>
        </p:txBody>
      </p:sp>
      <p:sp>
        <p:nvSpPr>
          <p:cNvPr id="40962" name="Rectangle 2">
            <a:extLst>
              <a:ext uri="{FF2B5EF4-FFF2-40B4-BE49-F238E27FC236}">
                <a16:creationId xmlns:a16="http://schemas.microsoft.com/office/drawing/2014/main" id="{A2E4D5F9-EEE8-F14B-BC86-A589B1D23C15}"/>
              </a:ext>
            </a:extLst>
          </p:cNvPr>
          <p:cNvSpPr>
            <a:spLocks noGrp="1" noRot="1" noChangeAspect="1" noChangeArrowheads="1" noTextEdit="1"/>
          </p:cNvSpPr>
          <p:nvPr>
            <p:ph type="sldImg"/>
          </p:nvPr>
        </p:nvSpPr>
        <p:spPr>
          <a:xfrm>
            <a:off x="141288" y="768350"/>
            <a:ext cx="6819900" cy="3836988"/>
          </a:xfrm>
          <a:ln/>
        </p:spPr>
      </p:sp>
      <p:sp>
        <p:nvSpPr>
          <p:cNvPr id="40963" name="Rectangle 3">
            <a:extLst>
              <a:ext uri="{FF2B5EF4-FFF2-40B4-BE49-F238E27FC236}">
                <a16:creationId xmlns:a16="http://schemas.microsoft.com/office/drawing/2014/main" id="{FE2C0B06-2FBD-BD46-BAFB-FC1CE200BD2E}"/>
              </a:ext>
            </a:extLst>
          </p:cNvPr>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6" tIns="49518" rIns="99036" bIns="49518"/>
          <a:lstStyle/>
          <a:p>
            <a:pPr marL="171450" indent="-171450">
              <a:buFont typeface="Arial" panose="020B0604020202020204" pitchFamily="34" charset="0"/>
              <a:buChar char="•"/>
            </a:pPr>
            <a:r>
              <a:rPr lang="en-US" altLang="en-US" dirty="0">
                <a:latin typeface="Arial" panose="020B0604020202020204" pitchFamily="34" charset="0"/>
              </a:rPr>
              <a:t>384500/7400=52</a:t>
            </a:r>
          </a:p>
          <a:p>
            <a:pPr marL="171450" indent="-171450">
              <a:buFont typeface="Arial" panose="020B0604020202020204" pitchFamily="34" charset="0"/>
              <a:buChar char="•"/>
            </a:pPr>
            <a:r>
              <a:rPr lang="en-US" altLang="en-US" dirty="0">
                <a:latin typeface="Arial" panose="020B0604020202020204" pitchFamily="34" charset="0"/>
              </a:rPr>
              <a:t>Cost allocation: 52*300=15,600</a:t>
            </a:r>
          </a:p>
        </p:txBody>
      </p:sp>
    </p:spTree>
    <p:extLst>
      <p:ext uri="{BB962C8B-B14F-4D97-AF65-F5344CB8AC3E}">
        <p14:creationId xmlns:p14="http://schemas.microsoft.com/office/powerpoint/2010/main" val="31629928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96875443-6E77-D543-AA29-38979DD28A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ZapfHumnst BT" pitchFamily="34" charset="0"/>
                <a:ea typeface="MS PGothic" panose="020B0600070205080204" pitchFamily="34" charset="-128"/>
              </a:defRPr>
            </a:lvl1pPr>
            <a:lvl2pPr marL="742950" indent="-285750" defTabSz="966788">
              <a:defRPr sz="2400">
                <a:solidFill>
                  <a:schemeClr val="tx1"/>
                </a:solidFill>
                <a:latin typeface="ZapfHumnst BT" pitchFamily="34" charset="0"/>
                <a:ea typeface="MS PGothic" panose="020B0600070205080204" pitchFamily="34" charset="-128"/>
              </a:defRPr>
            </a:lvl2pPr>
            <a:lvl3pPr marL="1143000" indent="-228600" defTabSz="966788">
              <a:defRPr sz="2400">
                <a:solidFill>
                  <a:schemeClr val="tx1"/>
                </a:solidFill>
                <a:latin typeface="ZapfHumnst BT" pitchFamily="34" charset="0"/>
                <a:ea typeface="MS PGothic" panose="020B0600070205080204" pitchFamily="34" charset="-128"/>
              </a:defRPr>
            </a:lvl3pPr>
            <a:lvl4pPr marL="1600200" indent="-228600" defTabSz="966788">
              <a:defRPr sz="2400">
                <a:solidFill>
                  <a:schemeClr val="tx1"/>
                </a:solidFill>
                <a:latin typeface="ZapfHumnst BT" pitchFamily="34" charset="0"/>
                <a:ea typeface="MS PGothic" panose="020B0600070205080204" pitchFamily="34" charset="-128"/>
              </a:defRPr>
            </a:lvl4pPr>
            <a:lvl5pPr marL="2057400" indent="-228600" defTabSz="966788">
              <a:defRPr sz="2400">
                <a:solidFill>
                  <a:schemeClr val="tx1"/>
                </a:solidFill>
                <a:latin typeface="ZapfHumnst BT"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9pPr>
          </a:lstStyle>
          <a:p>
            <a:fld id="{89BA852D-4AA6-4E43-8E15-54FA0428EA99}" type="slidenum">
              <a:rPr lang="en-US" altLang="zh-CN" sz="1300" smtClean="0">
                <a:latin typeface="Tahoma" panose="020B0604030504040204" pitchFamily="34" charset="0"/>
                <a:ea typeface="SimSun" panose="02010600030101010101" pitchFamily="2" charset="-122"/>
              </a:rPr>
              <a:pPr/>
              <a:t>34</a:t>
            </a:fld>
            <a:endParaRPr lang="en-US" altLang="zh-CN" sz="1300">
              <a:latin typeface="Tahoma" panose="020B0604030504040204" pitchFamily="34" charset="0"/>
              <a:ea typeface="SimSun" panose="02010600030101010101" pitchFamily="2" charset="-122"/>
            </a:endParaRPr>
          </a:p>
        </p:txBody>
      </p:sp>
      <p:sp>
        <p:nvSpPr>
          <p:cNvPr id="40962" name="Rectangle 2">
            <a:extLst>
              <a:ext uri="{FF2B5EF4-FFF2-40B4-BE49-F238E27FC236}">
                <a16:creationId xmlns:a16="http://schemas.microsoft.com/office/drawing/2014/main" id="{A2E4D5F9-EEE8-F14B-BC86-A589B1D23C15}"/>
              </a:ext>
            </a:extLst>
          </p:cNvPr>
          <p:cNvSpPr>
            <a:spLocks noGrp="1" noRot="1" noChangeAspect="1" noChangeArrowheads="1" noTextEdit="1"/>
          </p:cNvSpPr>
          <p:nvPr>
            <p:ph type="sldImg"/>
          </p:nvPr>
        </p:nvSpPr>
        <p:spPr>
          <a:xfrm>
            <a:off x="141288" y="768350"/>
            <a:ext cx="6819900" cy="3836988"/>
          </a:xfrm>
          <a:ln/>
        </p:spPr>
      </p:sp>
      <p:sp>
        <p:nvSpPr>
          <p:cNvPr id="40963" name="Rectangle 3">
            <a:extLst>
              <a:ext uri="{FF2B5EF4-FFF2-40B4-BE49-F238E27FC236}">
                <a16:creationId xmlns:a16="http://schemas.microsoft.com/office/drawing/2014/main" id="{FE2C0B06-2FBD-BD46-BAFB-FC1CE200BD2E}"/>
              </a:ext>
            </a:extLst>
          </p:cNvPr>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6" tIns="49518" rIns="99036" bIns="49518"/>
          <a:lstStyle/>
          <a:p>
            <a:endParaRPr lang="en-US" altLang="en-US" dirty="0">
              <a:latin typeface="Arial" panose="020B0604020202020204" pitchFamily="34" charset="0"/>
            </a:endParaRPr>
          </a:p>
          <a:p>
            <a:r>
              <a:rPr lang="en-US" altLang="en-US" dirty="0">
                <a:latin typeface="Arial" panose="020B0604020202020204" pitchFamily="34" charset="0"/>
              </a:rPr>
              <a:t>        </a:t>
            </a:r>
          </a:p>
        </p:txBody>
      </p:sp>
    </p:spTree>
    <p:extLst>
      <p:ext uri="{BB962C8B-B14F-4D97-AF65-F5344CB8AC3E}">
        <p14:creationId xmlns:p14="http://schemas.microsoft.com/office/powerpoint/2010/main" val="2251918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ndara" panose="020E0502030303020204" pitchFamily="34" charset="0"/>
              </a:rPr>
              <a:t>Cost objective: Anything for which a measurement of cost is desired. This could be a unit of service, program, department, or organization. Snow plowing example, only reporting the cost to plow the snow vs. reporting both this cost and the cost of filling the holes caused by the snowplows. Need to clearly define and communicate the cost objective.</a:t>
            </a:r>
          </a:p>
        </p:txBody>
      </p:sp>
      <p:sp>
        <p:nvSpPr>
          <p:cNvPr id="4" name="Slide Number Placeholder 3"/>
          <p:cNvSpPr>
            <a:spLocks noGrp="1"/>
          </p:cNvSpPr>
          <p:nvPr>
            <p:ph type="sldNum" sz="quarter" idx="5"/>
          </p:nvPr>
        </p:nvSpPr>
        <p:spPr/>
        <p:txBody>
          <a:bodyPr/>
          <a:lstStyle/>
          <a:p>
            <a:fld id="{F3AA85AE-C835-0740-9606-3CEFC6E13E3A}" type="slidenum">
              <a:rPr lang="en-US" smtClean="0"/>
              <a:t>4</a:t>
            </a:fld>
            <a:endParaRPr lang="en-US"/>
          </a:p>
        </p:txBody>
      </p:sp>
    </p:spTree>
    <p:extLst>
      <p:ext uri="{BB962C8B-B14F-4D97-AF65-F5344CB8AC3E}">
        <p14:creationId xmlns:p14="http://schemas.microsoft.com/office/powerpoint/2010/main" val="1548202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Costs are often measured both in total and per some unit of measurement. If by total, then it Is full cost-- The total of all costs associated with a cost objective. This includes direct and indirect costs.</a:t>
            </a:r>
          </a:p>
          <a:p>
            <a:pPr marL="0" indent="0">
              <a:buFont typeface="Arial" panose="020B0604020202020204" pitchFamily="34" charset="0"/>
              <a:buNone/>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Direct and indirect costs’ definitions relate to the object of the analysis. Depending on cost objectives, a specific cost can be measured as both a direct cost and an indirect cost for the same organization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E.g., if one is interested in the direct cost per mile of road plowed (i.e., what it costs to plow the roads), that would include the plow, the driver, and the cost of the salt spread on the road. However, in the direct cost of the Public Works Department, it is appropriate to include department supervisory personnel in that cost, since the supervisors are direct costs of the Public Works Department (i.e., what it costs to operate the Public Works Department). The various scheduling and other administrative activities carried out by supervisory personnel are essential to running the department.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direct costs are the ones that are not directly related to the cost objectives of the organizations.  E.g. the cost of supervisory personnel in the snow plowing example.</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Indirect costs are often referred to as overhead. In some instances, only the indirect costs generated outside the department are considered to be overhead. In other cases, all indirect costs may be referred to as overhead.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Managers should explicitly define the cost objective, the types of costs being treated as direct, and those being treated as indirect.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F3AA85AE-C835-0740-9606-3CEFC6E13E3A}" type="slidenum">
              <a:rPr lang="en-US" smtClean="0"/>
              <a:t>5</a:t>
            </a:fld>
            <a:endParaRPr lang="en-US"/>
          </a:p>
        </p:txBody>
      </p:sp>
    </p:spTree>
    <p:extLst>
      <p:ext uri="{BB962C8B-B14F-4D97-AF65-F5344CB8AC3E}">
        <p14:creationId xmlns:p14="http://schemas.microsoft.com/office/powerpoint/2010/main" val="4171808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Average cost = Cost per unit. </a:t>
            </a:r>
            <a:r>
              <a:rPr lang="en-US" dirty="0" err="1"/>
              <a:t>Eg</a:t>
            </a:r>
            <a:r>
              <a:rPr lang="en-US" dirty="0"/>
              <a:t>, for snow plowing, the total cost could be divided by the number of miles to find the cost per mile plowed.</a:t>
            </a:r>
          </a:p>
        </p:txBody>
      </p:sp>
      <p:sp>
        <p:nvSpPr>
          <p:cNvPr id="4" name="Slide Number Placeholder 3"/>
          <p:cNvSpPr>
            <a:spLocks noGrp="1"/>
          </p:cNvSpPr>
          <p:nvPr>
            <p:ph type="sldNum" sz="quarter" idx="5"/>
          </p:nvPr>
        </p:nvSpPr>
        <p:spPr/>
        <p:txBody>
          <a:bodyPr/>
          <a:lstStyle/>
          <a:p>
            <a:fld id="{F3AA85AE-C835-0740-9606-3CEFC6E13E3A}" type="slidenum">
              <a:rPr lang="en-US" smtClean="0"/>
              <a:t>6</a:t>
            </a:fld>
            <a:endParaRPr lang="en-US"/>
          </a:p>
        </p:txBody>
      </p:sp>
    </p:spTree>
    <p:extLst>
      <p:ext uri="{BB962C8B-B14F-4D97-AF65-F5344CB8AC3E}">
        <p14:creationId xmlns:p14="http://schemas.microsoft.com/office/powerpoint/2010/main" val="1405456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Fixed costs: </a:t>
            </a:r>
            <a:r>
              <a:rPr lang="en-US" b="0" dirty="0"/>
              <a:t>are only fixed within the relevant range for an activity. </a:t>
            </a:r>
            <a:r>
              <a:rPr lang="en-US" b="0" dirty="0" err="1"/>
              <a:t>Eg</a:t>
            </a:r>
            <a:r>
              <a:rPr lang="en-US" b="0" dirty="0"/>
              <a:t> of fixed cost fee for renting the bus for the relevant range of certain amount of people per bus. Also only fixed over a relevant period. Rent and salary increase after a year.</a:t>
            </a:r>
          </a:p>
          <a:p>
            <a:pPr marL="171450" indent="-171450">
              <a:buFont typeface="Arial" panose="020B0604020202020204" pitchFamily="34" charset="0"/>
              <a:buChar char="•"/>
            </a:pPr>
            <a:r>
              <a:rPr lang="en-US" b="1" dirty="0"/>
              <a:t>Step Fixed/Step Variable costs</a:t>
            </a:r>
            <a:r>
              <a:rPr lang="en-US" b="0" dirty="0"/>
              <a:t>: </a:t>
            </a:r>
            <a:r>
              <a:rPr lang="en-US" b="0" i="0" dirty="0">
                <a:solidFill>
                  <a:srgbClr val="202124"/>
                </a:solidFill>
                <a:effectLst/>
                <a:latin typeface="Roboto" panose="02000000000000000000" pitchFamily="2" charset="0"/>
              </a:rPr>
              <a:t>A step fixed cost is </a:t>
            </a:r>
            <a:r>
              <a:rPr lang="en-US" b="1" i="0" dirty="0">
                <a:solidFill>
                  <a:srgbClr val="202124"/>
                </a:solidFill>
                <a:effectLst/>
                <a:latin typeface="Roboto" panose="02000000000000000000" pitchFamily="2" charset="0"/>
              </a:rPr>
              <a:t>a cost that does not change within certain high and low thresholds of activity, but which will change when these thresholds are breached. </a:t>
            </a:r>
            <a:r>
              <a:rPr lang="en-US" b="0" i="0" dirty="0">
                <a:solidFill>
                  <a:srgbClr val="202124"/>
                </a:solidFill>
                <a:effectLst/>
                <a:latin typeface="Roboto" panose="02000000000000000000" pitchFamily="2" charset="0"/>
              </a:rPr>
              <a:t>Also called semi-variable cost/semi-fixed cost.</a:t>
            </a:r>
            <a:endParaRPr lang="en-US" b="0" dirty="0"/>
          </a:p>
          <a:p>
            <a:pPr marL="171450" indent="-171450">
              <a:buFont typeface="Arial" panose="020B0604020202020204" pitchFamily="34" charset="0"/>
              <a:buChar char="•"/>
            </a:pPr>
            <a:r>
              <a:rPr lang="en-US" b="1" dirty="0"/>
              <a:t>Variable costs: </a:t>
            </a:r>
            <a:r>
              <a:rPr lang="en-US" b="0" dirty="0"/>
              <a:t>camp fees per person. It is important to remember that with additional output, it is the total variable cost that increases if there are variable costs. The per-unit variable cost does not change</a:t>
            </a:r>
          </a:p>
          <a:p>
            <a:pPr marL="0" indent="0">
              <a:buFont typeface="Arial" panose="020B0604020202020204" pitchFamily="34" charset="0"/>
              <a:buNone/>
            </a:pPr>
            <a:endParaRPr lang="en-US" b="1" dirty="0"/>
          </a:p>
        </p:txBody>
      </p:sp>
      <p:sp>
        <p:nvSpPr>
          <p:cNvPr id="4" name="Slide Number Placeholder 3"/>
          <p:cNvSpPr>
            <a:spLocks noGrp="1"/>
          </p:cNvSpPr>
          <p:nvPr>
            <p:ph type="sldNum" sz="quarter" idx="5"/>
          </p:nvPr>
        </p:nvSpPr>
        <p:spPr/>
        <p:txBody>
          <a:bodyPr/>
          <a:lstStyle/>
          <a:p>
            <a:fld id="{F3AA85AE-C835-0740-9606-3CEFC6E13E3A}" type="slidenum">
              <a:rPr lang="en-US" smtClean="0"/>
              <a:t>7</a:t>
            </a:fld>
            <a:endParaRPr lang="en-US"/>
          </a:p>
        </p:txBody>
      </p:sp>
    </p:spTree>
    <p:extLst>
      <p:ext uri="{BB962C8B-B14F-4D97-AF65-F5344CB8AC3E}">
        <p14:creationId xmlns:p14="http://schemas.microsoft.com/office/powerpoint/2010/main" val="1973923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AB8A77EE-53E7-4D43-A21D-7878B449E2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ZapfHumnst BT" pitchFamily="34" charset="0"/>
                <a:ea typeface="MS PGothic" panose="020B0600070205080204" pitchFamily="34" charset="-128"/>
              </a:defRPr>
            </a:lvl1pPr>
            <a:lvl2pPr marL="742950" indent="-285750" defTabSz="966788">
              <a:defRPr sz="2400">
                <a:solidFill>
                  <a:schemeClr val="tx1"/>
                </a:solidFill>
                <a:latin typeface="ZapfHumnst BT" pitchFamily="34" charset="0"/>
                <a:ea typeface="MS PGothic" panose="020B0600070205080204" pitchFamily="34" charset="-128"/>
              </a:defRPr>
            </a:lvl2pPr>
            <a:lvl3pPr marL="1143000" indent="-228600" defTabSz="966788">
              <a:defRPr sz="2400">
                <a:solidFill>
                  <a:schemeClr val="tx1"/>
                </a:solidFill>
                <a:latin typeface="ZapfHumnst BT" pitchFamily="34" charset="0"/>
                <a:ea typeface="MS PGothic" panose="020B0600070205080204" pitchFamily="34" charset="-128"/>
              </a:defRPr>
            </a:lvl3pPr>
            <a:lvl4pPr marL="1600200" indent="-228600" defTabSz="966788">
              <a:defRPr sz="2400">
                <a:solidFill>
                  <a:schemeClr val="tx1"/>
                </a:solidFill>
                <a:latin typeface="ZapfHumnst BT" pitchFamily="34" charset="0"/>
                <a:ea typeface="MS PGothic" panose="020B0600070205080204" pitchFamily="34" charset="-128"/>
              </a:defRPr>
            </a:lvl4pPr>
            <a:lvl5pPr marL="2057400" indent="-228600" defTabSz="966788">
              <a:defRPr sz="2400">
                <a:solidFill>
                  <a:schemeClr val="tx1"/>
                </a:solidFill>
                <a:latin typeface="ZapfHumnst BT"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9pPr>
          </a:lstStyle>
          <a:p>
            <a:fld id="{6AA938E1-D845-6A4B-98E6-9981A346DFEB}" type="slidenum">
              <a:rPr lang="en-US" altLang="zh-CN" sz="1300" smtClean="0">
                <a:latin typeface="Tahoma" panose="020B0604030504040204" pitchFamily="34" charset="0"/>
                <a:ea typeface="SimSun" panose="02010600030101010101" pitchFamily="2" charset="-122"/>
              </a:rPr>
              <a:pPr/>
              <a:t>8</a:t>
            </a:fld>
            <a:endParaRPr lang="en-US" altLang="zh-CN" sz="1300">
              <a:latin typeface="Tahoma" panose="020B0604030504040204" pitchFamily="34" charset="0"/>
              <a:ea typeface="SimSun" panose="02010600030101010101" pitchFamily="2" charset="-122"/>
            </a:endParaRPr>
          </a:p>
        </p:txBody>
      </p:sp>
      <p:sp>
        <p:nvSpPr>
          <p:cNvPr id="32770" name="Rectangle 2">
            <a:extLst>
              <a:ext uri="{FF2B5EF4-FFF2-40B4-BE49-F238E27FC236}">
                <a16:creationId xmlns:a16="http://schemas.microsoft.com/office/drawing/2014/main" id="{E9302954-F3E6-D94B-BB59-5A925332C3CA}"/>
              </a:ext>
            </a:extLst>
          </p:cNvPr>
          <p:cNvSpPr>
            <a:spLocks noGrp="1" noRot="1" noChangeAspect="1" noChangeArrowheads="1" noTextEdit="1"/>
          </p:cNvSpPr>
          <p:nvPr>
            <p:ph type="sldImg"/>
          </p:nvPr>
        </p:nvSpPr>
        <p:spPr>
          <a:xfrm>
            <a:off x="141288" y="768350"/>
            <a:ext cx="6819900" cy="3836988"/>
          </a:xfrm>
          <a:ln/>
        </p:spPr>
      </p:sp>
      <p:sp>
        <p:nvSpPr>
          <p:cNvPr id="32771" name="Rectangle 3">
            <a:extLst>
              <a:ext uri="{FF2B5EF4-FFF2-40B4-BE49-F238E27FC236}">
                <a16:creationId xmlns:a16="http://schemas.microsoft.com/office/drawing/2014/main" id="{810457C7-4049-2D44-8294-843D48A5267F}"/>
              </a:ext>
            </a:extLst>
          </p:cNvPr>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6" tIns="49518" rIns="99036" bIns="49518"/>
          <a:lstStyle/>
          <a:p>
            <a:pPr marL="171450" indent="-171450">
              <a:buFont typeface="Arial" panose="020B0604020202020204" pitchFamily="34" charset="0"/>
              <a:buChar char="•"/>
            </a:pPr>
            <a:r>
              <a:rPr lang="en-US" altLang="en-US" dirty="0">
                <a:latin typeface="Arial" panose="020B0604020202020204" pitchFamily="34" charset="0"/>
              </a:rPr>
              <a:t>Fixed cost is set at 15 no matter how much is the volume</a:t>
            </a:r>
          </a:p>
          <a:p>
            <a:pPr marL="171450" indent="-171450">
              <a:buFont typeface="Arial" panose="020B0604020202020204" pitchFamily="34" charset="0"/>
              <a:buChar char="•"/>
            </a:pPr>
            <a:endParaRPr lang="en-US" altLang="en-US" dirty="0">
              <a:latin typeface="Arial" panose="020B0604020202020204" pitchFamily="34" charset="0"/>
            </a:endParaRPr>
          </a:p>
          <a:p>
            <a:pPr marL="171450" indent="-171450">
              <a:buFont typeface="Arial" panose="020B0604020202020204" pitchFamily="34" charset="0"/>
              <a:buChar char="•"/>
            </a:pPr>
            <a:r>
              <a:rPr lang="en-US" altLang="en-US" dirty="0">
                <a:latin typeface="Arial" panose="020B0604020202020204" pitchFamily="34" charset="0"/>
              </a:rPr>
              <a:t>How much is the variable cost?</a:t>
            </a:r>
          </a:p>
        </p:txBody>
      </p:sp>
    </p:spTree>
    <p:extLst>
      <p:ext uri="{BB962C8B-B14F-4D97-AF65-F5344CB8AC3E}">
        <p14:creationId xmlns:p14="http://schemas.microsoft.com/office/powerpoint/2010/main" val="1067785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Note that the total costs start at $40,000, even at a volume of zero, due to the fixed costs amount.</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Full cost here is also a mixed cost example</a:t>
            </a:r>
          </a:p>
        </p:txBody>
      </p:sp>
      <p:sp>
        <p:nvSpPr>
          <p:cNvPr id="4" name="Slide Number Placeholder 3"/>
          <p:cNvSpPr>
            <a:spLocks noGrp="1"/>
          </p:cNvSpPr>
          <p:nvPr>
            <p:ph type="sldNum" sz="quarter" idx="5"/>
          </p:nvPr>
        </p:nvSpPr>
        <p:spPr/>
        <p:txBody>
          <a:bodyPr/>
          <a:lstStyle/>
          <a:p>
            <a:fld id="{F3AA85AE-C835-0740-9606-3CEFC6E13E3A}" type="slidenum">
              <a:rPr lang="en-US" smtClean="0"/>
              <a:t>9</a:t>
            </a:fld>
            <a:endParaRPr lang="en-US"/>
          </a:p>
        </p:txBody>
      </p:sp>
    </p:spTree>
    <p:extLst>
      <p:ext uri="{BB962C8B-B14F-4D97-AF65-F5344CB8AC3E}">
        <p14:creationId xmlns:p14="http://schemas.microsoft.com/office/powerpoint/2010/main" val="242261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78AB6-1482-C04C-97BC-AA8E2AF858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50C3FF-276C-9C40-8108-3692608CCD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E52DA8-6214-A34F-AEE2-CED7536C4083}"/>
              </a:ext>
            </a:extLst>
          </p:cNvPr>
          <p:cNvSpPr>
            <a:spLocks noGrp="1"/>
          </p:cNvSpPr>
          <p:nvPr>
            <p:ph type="dt" sz="half" idx="10"/>
          </p:nvPr>
        </p:nvSpPr>
        <p:spPr/>
        <p:txBody>
          <a:bodyPr/>
          <a:lstStyle/>
          <a:p>
            <a:fld id="{75BA2705-9C7F-1949-8A39-4E99E0B48B04}" type="datetime1">
              <a:rPr lang="en-US" smtClean="0"/>
              <a:t>3/7/24</a:t>
            </a:fld>
            <a:endParaRPr lang="en-US"/>
          </a:p>
        </p:txBody>
      </p:sp>
      <p:sp>
        <p:nvSpPr>
          <p:cNvPr id="5" name="Footer Placeholder 4">
            <a:extLst>
              <a:ext uri="{FF2B5EF4-FFF2-40B4-BE49-F238E27FC236}">
                <a16:creationId xmlns:a16="http://schemas.microsoft.com/office/drawing/2014/main" id="{03C60BC2-F418-4743-86E7-154D6B3CA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BF8C6F-3A60-1249-8F9F-CC3AF71DA849}"/>
              </a:ext>
            </a:extLst>
          </p:cNvPr>
          <p:cNvSpPr>
            <a:spLocks noGrp="1"/>
          </p:cNvSpPr>
          <p:nvPr>
            <p:ph type="sldNum" sz="quarter" idx="12"/>
          </p:nvPr>
        </p:nvSpPr>
        <p:spPr/>
        <p:txBody>
          <a:bodyPr/>
          <a:lstStyle/>
          <a:p>
            <a:fld id="{958BD988-D88B-EB4E-A60B-5AD3869691CF}" type="slidenum">
              <a:rPr lang="en-US" smtClean="0"/>
              <a:t>‹#›</a:t>
            </a:fld>
            <a:endParaRPr lang="en-US"/>
          </a:p>
        </p:txBody>
      </p:sp>
    </p:spTree>
    <p:extLst>
      <p:ext uri="{BB962C8B-B14F-4D97-AF65-F5344CB8AC3E}">
        <p14:creationId xmlns:p14="http://schemas.microsoft.com/office/powerpoint/2010/main" val="2641553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A810E-B616-4349-8AE6-D0BDE11EF8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7D6350-55DF-E348-8A2B-70787B0BC2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D15C07-EA22-F545-AFAD-5377E4F4C81E}"/>
              </a:ext>
            </a:extLst>
          </p:cNvPr>
          <p:cNvSpPr>
            <a:spLocks noGrp="1"/>
          </p:cNvSpPr>
          <p:nvPr>
            <p:ph type="dt" sz="half" idx="10"/>
          </p:nvPr>
        </p:nvSpPr>
        <p:spPr/>
        <p:txBody>
          <a:bodyPr/>
          <a:lstStyle/>
          <a:p>
            <a:fld id="{469D9EE7-FD92-B749-8736-A8A9018BB8E6}" type="datetime1">
              <a:rPr lang="en-US" smtClean="0"/>
              <a:t>3/7/24</a:t>
            </a:fld>
            <a:endParaRPr lang="en-US"/>
          </a:p>
        </p:txBody>
      </p:sp>
      <p:sp>
        <p:nvSpPr>
          <p:cNvPr id="5" name="Footer Placeholder 4">
            <a:extLst>
              <a:ext uri="{FF2B5EF4-FFF2-40B4-BE49-F238E27FC236}">
                <a16:creationId xmlns:a16="http://schemas.microsoft.com/office/drawing/2014/main" id="{51840898-97FB-7F4C-A013-13C28D2619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D2A4E9-CA46-BF46-B357-66DBEFD5DAB2}"/>
              </a:ext>
            </a:extLst>
          </p:cNvPr>
          <p:cNvSpPr>
            <a:spLocks noGrp="1"/>
          </p:cNvSpPr>
          <p:nvPr>
            <p:ph type="sldNum" sz="quarter" idx="12"/>
          </p:nvPr>
        </p:nvSpPr>
        <p:spPr/>
        <p:txBody>
          <a:bodyPr/>
          <a:lstStyle/>
          <a:p>
            <a:fld id="{958BD988-D88B-EB4E-A60B-5AD3869691CF}" type="slidenum">
              <a:rPr lang="en-US" smtClean="0"/>
              <a:t>‹#›</a:t>
            </a:fld>
            <a:endParaRPr lang="en-US"/>
          </a:p>
        </p:txBody>
      </p:sp>
    </p:spTree>
    <p:extLst>
      <p:ext uri="{BB962C8B-B14F-4D97-AF65-F5344CB8AC3E}">
        <p14:creationId xmlns:p14="http://schemas.microsoft.com/office/powerpoint/2010/main" val="2633724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FB05AD-D7B0-1249-94C3-94260DA143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E07E33-8E90-EE49-929C-9573FBB8C4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654C7-6AA7-7A4B-BEC6-CED750515B23}"/>
              </a:ext>
            </a:extLst>
          </p:cNvPr>
          <p:cNvSpPr>
            <a:spLocks noGrp="1"/>
          </p:cNvSpPr>
          <p:nvPr>
            <p:ph type="dt" sz="half" idx="10"/>
          </p:nvPr>
        </p:nvSpPr>
        <p:spPr/>
        <p:txBody>
          <a:bodyPr/>
          <a:lstStyle/>
          <a:p>
            <a:fld id="{68E3514B-0689-B747-BDBC-B5E768E060FA}" type="datetime1">
              <a:rPr lang="en-US" smtClean="0"/>
              <a:t>3/7/24</a:t>
            </a:fld>
            <a:endParaRPr lang="en-US"/>
          </a:p>
        </p:txBody>
      </p:sp>
      <p:sp>
        <p:nvSpPr>
          <p:cNvPr id="5" name="Footer Placeholder 4">
            <a:extLst>
              <a:ext uri="{FF2B5EF4-FFF2-40B4-BE49-F238E27FC236}">
                <a16:creationId xmlns:a16="http://schemas.microsoft.com/office/drawing/2014/main" id="{AD15A79B-6E6F-FF4D-9F49-A70156A6FE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5BD39B-E87D-CF4D-A0EC-DB8B03B18A67}"/>
              </a:ext>
            </a:extLst>
          </p:cNvPr>
          <p:cNvSpPr>
            <a:spLocks noGrp="1"/>
          </p:cNvSpPr>
          <p:nvPr>
            <p:ph type="sldNum" sz="quarter" idx="12"/>
          </p:nvPr>
        </p:nvSpPr>
        <p:spPr/>
        <p:txBody>
          <a:bodyPr/>
          <a:lstStyle/>
          <a:p>
            <a:fld id="{958BD988-D88B-EB4E-A60B-5AD3869691CF}" type="slidenum">
              <a:rPr lang="en-US" smtClean="0"/>
              <a:t>‹#›</a:t>
            </a:fld>
            <a:endParaRPr lang="en-US"/>
          </a:p>
        </p:txBody>
      </p:sp>
    </p:spTree>
    <p:extLst>
      <p:ext uri="{BB962C8B-B14F-4D97-AF65-F5344CB8AC3E}">
        <p14:creationId xmlns:p14="http://schemas.microsoft.com/office/powerpoint/2010/main" val="204679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224E-8B44-7644-A200-9CFECBB41C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CB9881-4093-D940-8013-6A0212417B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994F74-A67B-4A4D-8834-749525A71949}"/>
              </a:ext>
            </a:extLst>
          </p:cNvPr>
          <p:cNvSpPr>
            <a:spLocks noGrp="1"/>
          </p:cNvSpPr>
          <p:nvPr>
            <p:ph type="dt" sz="half" idx="10"/>
          </p:nvPr>
        </p:nvSpPr>
        <p:spPr/>
        <p:txBody>
          <a:bodyPr/>
          <a:lstStyle/>
          <a:p>
            <a:fld id="{47219F89-E2FB-3346-A734-01EDB13A817D}" type="datetime1">
              <a:rPr lang="en-US" smtClean="0"/>
              <a:t>3/7/24</a:t>
            </a:fld>
            <a:endParaRPr lang="en-US"/>
          </a:p>
        </p:txBody>
      </p:sp>
      <p:sp>
        <p:nvSpPr>
          <p:cNvPr id="5" name="Footer Placeholder 4">
            <a:extLst>
              <a:ext uri="{FF2B5EF4-FFF2-40B4-BE49-F238E27FC236}">
                <a16:creationId xmlns:a16="http://schemas.microsoft.com/office/drawing/2014/main" id="{054FE647-CC04-394E-B5C6-FC2DBB7845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A84CE8-DF14-EE47-B515-FEBDC89C0BE6}"/>
              </a:ext>
            </a:extLst>
          </p:cNvPr>
          <p:cNvSpPr>
            <a:spLocks noGrp="1"/>
          </p:cNvSpPr>
          <p:nvPr>
            <p:ph type="sldNum" sz="quarter" idx="12"/>
          </p:nvPr>
        </p:nvSpPr>
        <p:spPr/>
        <p:txBody>
          <a:bodyPr/>
          <a:lstStyle/>
          <a:p>
            <a:fld id="{958BD988-D88B-EB4E-A60B-5AD3869691CF}" type="slidenum">
              <a:rPr lang="en-US" smtClean="0"/>
              <a:t>‹#›</a:t>
            </a:fld>
            <a:endParaRPr lang="en-US"/>
          </a:p>
        </p:txBody>
      </p:sp>
    </p:spTree>
    <p:extLst>
      <p:ext uri="{BB962C8B-B14F-4D97-AF65-F5344CB8AC3E}">
        <p14:creationId xmlns:p14="http://schemas.microsoft.com/office/powerpoint/2010/main" val="1735245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7C54-088E-5A40-A045-2CD2E8B365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9B8BA2-D28D-F14F-B317-E9AF648186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04C401-112E-6F43-A304-FDCBE103FF4E}"/>
              </a:ext>
            </a:extLst>
          </p:cNvPr>
          <p:cNvSpPr>
            <a:spLocks noGrp="1"/>
          </p:cNvSpPr>
          <p:nvPr>
            <p:ph type="dt" sz="half" idx="10"/>
          </p:nvPr>
        </p:nvSpPr>
        <p:spPr/>
        <p:txBody>
          <a:bodyPr/>
          <a:lstStyle/>
          <a:p>
            <a:fld id="{00B4C031-80FD-D747-B627-C2B5972DDCF1}" type="datetime1">
              <a:rPr lang="en-US" smtClean="0"/>
              <a:t>3/7/24</a:t>
            </a:fld>
            <a:endParaRPr lang="en-US"/>
          </a:p>
        </p:txBody>
      </p:sp>
      <p:sp>
        <p:nvSpPr>
          <p:cNvPr id="5" name="Footer Placeholder 4">
            <a:extLst>
              <a:ext uri="{FF2B5EF4-FFF2-40B4-BE49-F238E27FC236}">
                <a16:creationId xmlns:a16="http://schemas.microsoft.com/office/drawing/2014/main" id="{454E8F90-2084-4247-90E9-C6B1B4B7E7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12905-DB13-4348-85DE-CA25324C27B4}"/>
              </a:ext>
            </a:extLst>
          </p:cNvPr>
          <p:cNvSpPr>
            <a:spLocks noGrp="1"/>
          </p:cNvSpPr>
          <p:nvPr>
            <p:ph type="sldNum" sz="quarter" idx="12"/>
          </p:nvPr>
        </p:nvSpPr>
        <p:spPr/>
        <p:txBody>
          <a:bodyPr/>
          <a:lstStyle/>
          <a:p>
            <a:fld id="{958BD988-D88B-EB4E-A60B-5AD3869691CF}" type="slidenum">
              <a:rPr lang="en-US" smtClean="0"/>
              <a:t>‹#›</a:t>
            </a:fld>
            <a:endParaRPr lang="en-US"/>
          </a:p>
        </p:txBody>
      </p:sp>
    </p:spTree>
    <p:extLst>
      <p:ext uri="{BB962C8B-B14F-4D97-AF65-F5344CB8AC3E}">
        <p14:creationId xmlns:p14="http://schemas.microsoft.com/office/powerpoint/2010/main" val="2538909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38DF1-A3E5-6B48-B0CA-2FD87CC50B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E83DF9-36CF-4744-957C-FC7CDEB5B3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90A409-50EA-024F-86D5-C4C9350BB9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FFDB37-6076-A544-AEF0-1A7C98C61701}"/>
              </a:ext>
            </a:extLst>
          </p:cNvPr>
          <p:cNvSpPr>
            <a:spLocks noGrp="1"/>
          </p:cNvSpPr>
          <p:nvPr>
            <p:ph type="dt" sz="half" idx="10"/>
          </p:nvPr>
        </p:nvSpPr>
        <p:spPr/>
        <p:txBody>
          <a:bodyPr/>
          <a:lstStyle/>
          <a:p>
            <a:fld id="{1B20A1E6-375E-F842-A37A-2EA0ED52070F}" type="datetime1">
              <a:rPr lang="en-US" smtClean="0"/>
              <a:t>3/7/24</a:t>
            </a:fld>
            <a:endParaRPr lang="en-US"/>
          </a:p>
        </p:txBody>
      </p:sp>
      <p:sp>
        <p:nvSpPr>
          <p:cNvPr id="6" name="Footer Placeholder 5">
            <a:extLst>
              <a:ext uri="{FF2B5EF4-FFF2-40B4-BE49-F238E27FC236}">
                <a16:creationId xmlns:a16="http://schemas.microsoft.com/office/drawing/2014/main" id="{1636D05B-B89F-4045-928B-B55DC5A134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5D24EF-5445-6341-ABB2-9FE055137C7E}"/>
              </a:ext>
            </a:extLst>
          </p:cNvPr>
          <p:cNvSpPr>
            <a:spLocks noGrp="1"/>
          </p:cNvSpPr>
          <p:nvPr>
            <p:ph type="sldNum" sz="quarter" idx="12"/>
          </p:nvPr>
        </p:nvSpPr>
        <p:spPr/>
        <p:txBody>
          <a:bodyPr/>
          <a:lstStyle/>
          <a:p>
            <a:fld id="{958BD988-D88B-EB4E-A60B-5AD3869691CF}" type="slidenum">
              <a:rPr lang="en-US" smtClean="0"/>
              <a:t>‹#›</a:t>
            </a:fld>
            <a:endParaRPr lang="en-US"/>
          </a:p>
        </p:txBody>
      </p:sp>
    </p:spTree>
    <p:extLst>
      <p:ext uri="{BB962C8B-B14F-4D97-AF65-F5344CB8AC3E}">
        <p14:creationId xmlns:p14="http://schemas.microsoft.com/office/powerpoint/2010/main" val="3372884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EB745-25FB-C443-A521-741AAD22F9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E8E7F0-FCF1-434F-8A72-FE33ECF684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2DA609-CC28-6041-A743-C1F8EC42B1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A650CD-AA57-F245-A459-7C36793A86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D165A2-D0E7-A94D-81D5-9DFE911424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28EF2F-6580-C34D-9298-E11BE5D0D840}"/>
              </a:ext>
            </a:extLst>
          </p:cNvPr>
          <p:cNvSpPr>
            <a:spLocks noGrp="1"/>
          </p:cNvSpPr>
          <p:nvPr>
            <p:ph type="dt" sz="half" idx="10"/>
          </p:nvPr>
        </p:nvSpPr>
        <p:spPr/>
        <p:txBody>
          <a:bodyPr/>
          <a:lstStyle/>
          <a:p>
            <a:fld id="{D3344D4B-97A2-B14C-A6DF-C95A0ADDEE51}" type="datetime1">
              <a:rPr lang="en-US" smtClean="0"/>
              <a:t>3/7/24</a:t>
            </a:fld>
            <a:endParaRPr lang="en-US"/>
          </a:p>
        </p:txBody>
      </p:sp>
      <p:sp>
        <p:nvSpPr>
          <p:cNvPr id="8" name="Footer Placeholder 7">
            <a:extLst>
              <a:ext uri="{FF2B5EF4-FFF2-40B4-BE49-F238E27FC236}">
                <a16:creationId xmlns:a16="http://schemas.microsoft.com/office/drawing/2014/main" id="{C4FA4F58-4E76-9A45-9073-1E32E69E5A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16C96C-7719-524D-B945-D1C617C5D64F}"/>
              </a:ext>
            </a:extLst>
          </p:cNvPr>
          <p:cNvSpPr>
            <a:spLocks noGrp="1"/>
          </p:cNvSpPr>
          <p:nvPr>
            <p:ph type="sldNum" sz="quarter" idx="12"/>
          </p:nvPr>
        </p:nvSpPr>
        <p:spPr/>
        <p:txBody>
          <a:bodyPr/>
          <a:lstStyle/>
          <a:p>
            <a:fld id="{958BD988-D88B-EB4E-A60B-5AD3869691CF}" type="slidenum">
              <a:rPr lang="en-US" smtClean="0"/>
              <a:t>‹#›</a:t>
            </a:fld>
            <a:endParaRPr lang="en-US"/>
          </a:p>
        </p:txBody>
      </p:sp>
    </p:spTree>
    <p:extLst>
      <p:ext uri="{BB962C8B-B14F-4D97-AF65-F5344CB8AC3E}">
        <p14:creationId xmlns:p14="http://schemas.microsoft.com/office/powerpoint/2010/main" val="2265973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C6F6A-365A-AE48-AD8A-AF56B4669D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89160B-E888-2943-B59E-E9A365FC036C}"/>
              </a:ext>
            </a:extLst>
          </p:cNvPr>
          <p:cNvSpPr>
            <a:spLocks noGrp="1"/>
          </p:cNvSpPr>
          <p:nvPr>
            <p:ph type="dt" sz="half" idx="10"/>
          </p:nvPr>
        </p:nvSpPr>
        <p:spPr/>
        <p:txBody>
          <a:bodyPr/>
          <a:lstStyle/>
          <a:p>
            <a:fld id="{3F3162E7-DE3F-8B41-9977-B06E33CAF136}" type="datetime1">
              <a:rPr lang="en-US" smtClean="0"/>
              <a:t>3/7/24</a:t>
            </a:fld>
            <a:endParaRPr lang="en-US"/>
          </a:p>
        </p:txBody>
      </p:sp>
      <p:sp>
        <p:nvSpPr>
          <p:cNvPr id="4" name="Footer Placeholder 3">
            <a:extLst>
              <a:ext uri="{FF2B5EF4-FFF2-40B4-BE49-F238E27FC236}">
                <a16:creationId xmlns:a16="http://schemas.microsoft.com/office/drawing/2014/main" id="{393D2D6F-2479-AB4F-B06F-4F35D11D1C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FB0F09-BB0E-744C-9068-D63D5D99A1BB}"/>
              </a:ext>
            </a:extLst>
          </p:cNvPr>
          <p:cNvSpPr>
            <a:spLocks noGrp="1"/>
          </p:cNvSpPr>
          <p:nvPr>
            <p:ph type="sldNum" sz="quarter" idx="12"/>
          </p:nvPr>
        </p:nvSpPr>
        <p:spPr/>
        <p:txBody>
          <a:bodyPr/>
          <a:lstStyle/>
          <a:p>
            <a:fld id="{958BD988-D88B-EB4E-A60B-5AD3869691CF}" type="slidenum">
              <a:rPr lang="en-US" smtClean="0"/>
              <a:t>‹#›</a:t>
            </a:fld>
            <a:endParaRPr lang="en-US"/>
          </a:p>
        </p:txBody>
      </p:sp>
    </p:spTree>
    <p:extLst>
      <p:ext uri="{BB962C8B-B14F-4D97-AF65-F5344CB8AC3E}">
        <p14:creationId xmlns:p14="http://schemas.microsoft.com/office/powerpoint/2010/main" val="2557984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FD9CDE-FEA2-9245-A33B-E815EB0C4745}"/>
              </a:ext>
            </a:extLst>
          </p:cNvPr>
          <p:cNvSpPr>
            <a:spLocks noGrp="1"/>
          </p:cNvSpPr>
          <p:nvPr>
            <p:ph type="dt" sz="half" idx="10"/>
          </p:nvPr>
        </p:nvSpPr>
        <p:spPr/>
        <p:txBody>
          <a:bodyPr/>
          <a:lstStyle/>
          <a:p>
            <a:fld id="{40C60F4D-731E-2C4D-A8AE-BBAD8361B180}" type="datetime1">
              <a:rPr lang="en-US" smtClean="0"/>
              <a:t>3/7/24</a:t>
            </a:fld>
            <a:endParaRPr lang="en-US"/>
          </a:p>
        </p:txBody>
      </p:sp>
      <p:sp>
        <p:nvSpPr>
          <p:cNvPr id="3" name="Footer Placeholder 2">
            <a:extLst>
              <a:ext uri="{FF2B5EF4-FFF2-40B4-BE49-F238E27FC236}">
                <a16:creationId xmlns:a16="http://schemas.microsoft.com/office/drawing/2014/main" id="{7C8865FB-104C-314E-B41F-24E445B2C4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E1BA0F-05A3-9948-8C81-46ED854DCF17}"/>
              </a:ext>
            </a:extLst>
          </p:cNvPr>
          <p:cNvSpPr>
            <a:spLocks noGrp="1"/>
          </p:cNvSpPr>
          <p:nvPr>
            <p:ph type="sldNum" sz="quarter" idx="12"/>
          </p:nvPr>
        </p:nvSpPr>
        <p:spPr/>
        <p:txBody>
          <a:bodyPr/>
          <a:lstStyle/>
          <a:p>
            <a:fld id="{958BD988-D88B-EB4E-A60B-5AD3869691CF}" type="slidenum">
              <a:rPr lang="en-US" smtClean="0"/>
              <a:t>‹#›</a:t>
            </a:fld>
            <a:endParaRPr lang="en-US"/>
          </a:p>
        </p:txBody>
      </p:sp>
    </p:spTree>
    <p:extLst>
      <p:ext uri="{BB962C8B-B14F-4D97-AF65-F5344CB8AC3E}">
        <p14:creationId xmlns:p14="http://schemas.microsoft.com/office/powerpoint/2010/main" val="2244535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5FF89-25C0-D144-9DF1-CB13A5748D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3420D0-8A4A-8E46-BDD6-9AF8BCC1CD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0B003D-7686-8C4A-94A4-AB96D169AF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217A85-8D17-DD4A-8CDC-9CFE056C0A5B}"/>
              </a:ext>
            </a:extLst>
          </p:cNvPr>
          <p:cNvSpPr>
            <a:spLocks noGrp="1"/>
          </p:cNvSpPr>
          <p:nvPr>
            <p:ph type="dt" sz="half" idx="10"/>
          </p:nvPr>
        </p:nvSpPr>
        <p:spPr/>
        <p:txBody>
          <a:bodyPr/>
          <a:lstStyle/>
          <a:p>
            <a:fld id="{B6B11BED-5A0D-4142-B833-AAEC6B2039A0}" type="datetime1">
              <a:rPr lang="en-US" smtClean="0"/>
              <a:t>3/7/24</a:t>
            </a:fld>
            <a:endParaRPr lang="en-US"/>
          </a:p>
        </p:txBody>
      </p:sp>
      <p:sp>
        <p:nvSpPr>
          <p:cNvPr id="6" name="Footer Placeholder 5">
            <a:extLst>
              <a:ext uri="{FF2B5EF4-FFF2-40B4-BE49-F238E27FC236}">
                <a16:creationId xmlns:a16="http://schemas.microsoft.com/office/drawing/2014/main" id="{4E0F06AE-6142-1C47-B23E-493C3B9F7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0180CF-AD37-854E-843D-0D3392E3C5DA}"/>
              </a:ext>
            </a:extLst>
          </p:cNvPr>
          <p:cNvSpPr>
            <a:spLocks noGrp="1"/>
          </p:cNvSpPr>
          <p:nvPr>
            <p:ph type="sldNum" sz="quarter" idx="12"/>
          </p:nvPr>
        </p:nvSpPr>
        <p:spPr/>
        <p:txBody>
          <a:bodyPr/>
          <a:lstStyle/>
          <a:p>
            <a:fld id="{958BD988-D88B-EB4E-A60B-5AD3869691CF}" type="slidenum">
              <a:rPr lang="en-US" smtClean="0"/>
              <a:t>‹#›</a:t>
            </a:fld>
            <a:endParaRPr lang="en-US"/>
          </a:p>
        </p:txBody>
      </p:sp>
    </p:spTree>
    <p:extLst>
      <p:ext uri="{BB962C8B-B14F-4D97-AF65-F5344CB8AC3E}">
        <p14:creationId xmlns:p14="http://schemas.microsoft.com/office/powerpoint/2010/main" val="2237980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1521A-58B1-1247-917D-E1C46980BD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81C9F5-0A0A-5D49-8A2C-2A3087A57B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DA6B42-1219-D247-8EB9-1B32149099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60F0F8-0BE3-6144-9A68-C5C23E6305E2}"/>
              </a:ext>
            </a:extLst>
          </p:cNvPr>
          <p:cNvSpPr>
            <a:spLocks noGrp="1"/>
          </p:cNvSpPr>
          <p:nvPr>
            <p:ph type="dt" sz="half" idx="10"/>
          </p:nvPr>
        </p:nvSpPr>
        <p:spPr/>
        <p:txBody>
          <a:bodyPr/>
          <a:lstStyle/>
          <a:p>
            <a:fld id="{96A33C5E-3B9D-574D-8064-993EF4E12467}" type="datetime1">
              <a:rPr lang="en-US" smtClean="0"/>
              <a:t>3/7/24</a:t>
            </a:fld>
            <a:endParaRPr lang="en-US"/>
          </a:p>
        </p:txBody>
      </p:sp>
      <p:sp>
        <p:nvSpPr>
          <p:cNvPr id="6" name="Footer Placeholder 5">
            <a:extLst>
              <a:ext uri="{FF2B5EF4-FFF2-40B4-BE49-F238E27FC236}">
                <a16:creationId xmlns:a16="http://schemas.microsoft.com/office/drawing/2014/main" id="{5A2FAF06-1DE5-F94C-BE6C-BC7511CCEB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286CFE-7DC4-2843-A98C-5AAFB4BF4937}"/>
              </a:ext>
            </a:extLst>
          </p:cNvPr>
          <p:cNvSpPr>
            <a:spLocks noGrp="1"/>
          </p:cNvSpPr>
          <p:nvPr>
            <p:ph type="sldNum" sz="quarter" idx="12"/>
          </p:nvPr>
        </p:nvSpPr>
        <p:spPr/>
        <p:txBody>
          <a:bodyPr/>
          <a:lstStyle/>
          <a:p>
            <a:fld id="{958BD988-D88B-EB4E-A60B-5AD3869691CF}" type="slidenum">
              <a:rPr lang="en-US" smtClean="0"/>
              <a:t>‹#›</a:t>
            </a:fld>
            <a:endParaRPr lang="en-US"/>
          </a:p>
        </p:txBody>
      </p:sp>
    </p:spTree>
    <p:extLst>
      <p:ext uri="{BB962C8B-B14F-4D97-AF65-F5344CB8AC3E}">
        <p14:creationId xmlns:p14="http://schemas.microsoft.com/office/powerpoint/2010/main" val="1724658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EE9335-A654-D74D-A63A-E3F66B7EF9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112672-43A9-D340-90FE-6886A98CD0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716DA3-21AF-5E4C-9CC6-841354E82B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5FB5AC-BD2A-3841-A968-1AD419418505}" type="datetime1">
              <a:rPr lang="en-US" smtClean="0"/>
              <a:t>3/7/24</a:t>
            </a:fld>
            <a:endParaRPr lang="en-US"/>
          </a:p>
        </p:txBody>
      </p:sp>
      <p:sp>
        <p:nvSpPr>
          <p:cNvPr id="5" name="Footer Placeholder 4">
            <a:extLst>
              <a:ext uri="{FF2B5EF4-FFF2-40B4-BE49-F238E27FC236}">
                <a16:creationId xmlns:a16="http://schemas.microsoft.com/office/drawing/2014/main" id="{BDF6319F-4EEF-EC40-A766-B041357FC5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C8D211-9410-A147-AD60-1EBF6AC229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8BD988-D88B-EB4E-A60B-5AD3869691CF}" type="slidenum">
              <a:rPr lang="en-US" smtClean="0"/>
              <a:t>‹#›</a:t>
            </a:fld>
            <a:endParaRPr lang="en-US"/>
          </a:p>
        </p:txBody>
      </p:sp>
    </p:spTree>
    <p:extLst>
      <p:ext uri="{BB962C8B-B14F-4D97-AF65-F5344CB8AC3E}">
        <p14:creationId xmlns:p14="http://schemas.microsoft.com/office/powerpoint/2010/main" val="261068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A24851C-B21A-6142-9828-A06718007E48}"/>
              </a:ext>
            </a:extLst>
          </p:cNvPr>
          <p:cNvSpPr/>
          <p:nvPr/>
        </p:nvSpPr>
        <p:spPr>
          <a:xfrm>
            <a:off x="0" y="0"/>
            <a:ext cx="12192000" cy="3853543"/>
          </a:xfrm>
          <a:prstGeom prst="rect">
            <a:avLst/>
          </a:prstGeom>
          <a:solidFill>
            <a:srgbClr val="A40304"/>
          </a:solidFill>
          <a:ln>
            <a:solidFill>
              <a:srgbClr val="A403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72CC26-7CC9-B34A-BD18-F00BDD5256BE}"/>
              </a:ext>
            </a:extLst>
          </p:cNvPr>
          <p:cNvSpPr>
            <a:spLocks noGrp="1"/>
          </p:cNvSpPr>
          <p:nvPr>
            <p:ph type="ctrTitle"/>
          </p:nvPr>
        </p:nvSpPr>
        <p:spPr>
          <a:xfrm>
            <a:off x="1571897" y="1041400"/>
            <a:ext cx="9144000" cy="2387600"/>
          </a:xfrm>
        </p:spPr>
        <p:txBody>
          <a:bodyPr>
            <a:normAutofit/>
          </a:bodyPr>
          <a:lstStyle/>
          <a:p>
            <a:r>
              <a:rPr lang="en-US" b="1" dirty="0">
                <a:solidFill>
                  <a:schemeClr val="bg1"/>
                </a:solidFill>
                <a:latin typeface="Georgia Pro Cond Black" panose="02040A06050405020203" pitchFamily="18" charset="0"/>
              </a:rPr>
              <a:t>Understanding Costs</a:t>
            </a:r>
          </a:p>
        </p:txBody>
      </p:sp>
      <p:sp>
        <p:nvSpPr>
          <p:cNvPr id="3" name="Subtitle 2">
            <a:extLst>
              <a:ext uri="{FF2B5EF4-FFF2-40B4-BE49-F238E27FC236}">
                <a16:creationId xmlns:a16="http://schemas.microsoft.com/office/drawing/2014/main" id="{56E1FBA3-720B-1C42-BE75-389641683F67}"/>
              </a:ext>
            </a:extLst>
          </p:cNvPr>
          <p:cNvSpPr>
            <a:spLocks noGrp="1"/>
          </p:cNvSpPr>
          <p:nvPr>
            <p:ph type="subTitle" idx="1"/>
          </p:nvPr>
        </p:nvSpPr>
        <p:spPr>
          <a:xfrm>
            <a:off x="1571897" y="4277065"/>
            <a:ext cx="9144000" cy="1655762"/>
          </a:xfrm>
        </p:spPr>
        <p:txBody>
          <a:bodyPr>
            <a:normAutofit/>
          </a:bodyPr>
          <a:lstStyle/>
          <a:p>
            <a:r>
              <a:rPr lang="en-US" sz="2800" dirty="0">
                <a:latin typeface="Candara" panose="020E0502030303020204" pitchFamily="34" charset="0"/>
              </a:rPr>
              <a:t>September 29, 2022</a:t>
            </a:r>
          </a:p>
          <a:p>
            <a:r>
              <a:rPr lang="en-US" sz="2800" dirty="0" err="1">
                <a:latin typeface="Candara" panose="020E0502030303020204" pitchFamily="34" charset="0"/>
              </a:rPr>
              <a:t>Wenchen</a:t>
            </a:r>
            <a:r>
              <a:rPr lang="en-US" sz="2800" dirty="0">
                <a:latin typeface="Candara" panose="020E0502030303020204" pitchFamily="34" charset="0"/>
              </a:rPr>
              <a:t> Wang</a:t>
            </a:r>
          </a:p>
        </p:txBody>
      </p:sp>
      <p:sp>
        <p:nvSpPr>
          <p:cNvPr id="4" name="Slide Number Placeholder 3">
            <a:extLst>
              <a:ext uri="{FF2B5EF4-FFF2-40B4-BE49-F238E27FC236}">
                <a16:creationId xmlns:a16="http://schemas.microsoft.com/office/drawing/2014/main" id="{0B3E4564-1961-A64D-BB3F-6A1AC4DD9355}"/>
              </a:ext>
            </a:extLst>
          </p:cNvPr>
          <p:cNvSpPr>
            <a:spLocks noGrp="1"/>
          </p:cNvSpPr>
          <p:nvPr>
            <p:ph type="sldNum" sz="quarter" idx="12"/>
          </p:nvPr>
        </p:nvSpPr>
        <p:spPr/>
        <p:txBody>
          <a:bodyPr/>
          <a:lstStyle/>
          <a:p>
            <a:fld id="{958BD988-D88B-EB4E-A60B-5AD3869691CF}" type="slidenum">
              <a:rPr lang="en-US" smtClean="0"/>
              <a:t>1</a:t>
            </a:fld>
            <a:endParaRPr lang="en-US"/>
          </a:p>
        </p:txBody>
      </p:sp>
    </p:spTree>
    <p:extLst>
      <p:ext uri="{BB962C8B-B14F-4D97-AF65-F5344CB8AC3E}">
        <p14:creationId xmlns:p14="http://schemas.microsoft.com/office/powerpoint/2010/main" val="2065918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22F51C-259F-BA41-834E-320E8694F618}"/>
              </a:ext>
            </a:extLst>
          </p:cNvPr>
          <p:cNvSpPr/>
          <p:nvPr/>
        </p:nvSpPr>
        <p:spPr>
          <a:xfrm>
            <a:off x="0" y="1"/>
            <a:ext cx="12192000" cy="1325564"/>
          </a:xfrm>
          <a:prstGeom prst="rect">
            <a:avLst/>
          </a:prstGeom>
          <a:solidFill>
            <a:srgbClr val="A40304"/>
          </a:solidFill>
          <a:ln>
            <a:solidFill>
              <a:srgbClr val="A403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Object 5">
            <a:extLst>
              <a:ext uri="{FF2B5EF4-FFF2-40B4-BE49-F238E27FC236}">
                <a16:creationId xmlns:a16="http://schemas.microsoft.com/office/drawing/2014/main" id="{0C3511C3-803A-D04B-A3DC-DE375B2AD815}"/>
              </a:ext>
            </a:extLst>
          </p:cNvPr>
          <p:cNvGraphicFramePr>
            <a:graphicFrameLocks/>
          </p:cNvGraphicFramePr>
          <p:nvPr>
            <p:extLst>
              <p:ext uri="{D42A27DB-BD31-4B8C-83A1-F6EECF244321}">
                <p14:modId xmlns:p14="http://schemas.microsoft.com/office/powerpoint/2010/main" val="108542691"/>
              </p:ext>
            </p:extLst>
          </p:nvPr>
        </p:nvGraphicFramePr>
        <p:xfrm>
          <a:off x="1879600" y="415926"/>
          <a:ext cx="9571038" cy="6330950"/>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7">
            <a:extLst>
              <a:ext uri="{FF2B5EF4-FFF2-40B4-BE49-F238E27FC236}">
                <a16:creationId xmlns:a16="http://schemas.microsoft.com/office/drawing/2014/main" id="{24F6B127-420D-1E46-9BE1-23CD86A4B6AB}"/>
              </a:ext>
            </a:extLst>
          </p:cNvPr>
          <p:cNvSpPr>
            <a:spLocks noChangeArrowheads="1"/>
          </p:cNvSpPr>
          <p:nvPr/>
        </p:nvSpPr>
        <p:spPr bwMode="auto">
          <a:xfrm>
            <a:off x="4643438" y="1479550"/>
            <a:ext cx="65293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dirty="0">
                <a:latin typeface="Times New Roman" panose="02020603050405020304" pitchFamily="18" charset="0"/>
              </a:rPr>
              <a:t>Average Cost = Total Cost/Volume</a:t>
            </a:r>
          </a:p>
          <a:p>
            <a:pPr eaLnBrk="1" hangingPunct="1">
              <a:spcBef>
                <a:spcPct val="0"/>
              </a:spcBef>
              <a:buFontTx/>
              <a:buNone/>
            </a:pPr>
            <a:r>
              <a:rPr lang="en-US" altLang="en-US" sz="2400" b="1" dirty="0">
                <a:latin typeface="Times New Roman" panose="02020603050405020304" pitchFamily="18" charset="0"/>
              </a:rPr>
              <a:t>Total Cost = $40,000 FC + ($5 VC  x Volume)</a:t>
            </a:r>
          </a:p>
        </p:txBody>
      </p:sp>
      <p:sp>
        <p:nvSpPr>
          <p:cNvPr id="8" name="Slide Number Placeholder 7">
            <a:extLst>
              <a:ext uri="{FF2B5EF4-FFF2-40B4-BE49-F238E27FC236}">
                <a16:creationId xmlns:a16="http://schemas.microsoft.com/office/drawing/2014/main" id="{EDA4A1BE-0438-6145-9B4B-7B006EBFD4FB}"/>
              </a:ext>
            </a:extLst>
          </p:cNvPr>
          <p:cNvSpPr>
            <a:spLocks noGrp="1"/>
          </p:cNvSpPr>
          <p:nvPr>
            <p:ph type="sldNum" sz="quarter" idx="12"/>
          </p:nvPr>
        </p:nvSpPr>
        <p:spPr/>
        <p:txBody>
          <a:bodyPr/>
          <a:lstStyle/>
          <a:p>
            <a:fld id="{958BD988-D88B-EB4E-A60B-5AD3869691CF}" type="slidenum">
              <a:rPr lang="en-US" smtClean="0"/>
              <a:t>10</a:t>
            </a:fld>
            <a:endParaRPr lang="en-US"/>
          </a:p>
        </p:txBody>
      </p:sp>
      <p:sp>
        <p:nvSpPr>
          <p:cNvPr id="9" name="Rectangle 164">
            <a:extLst>
              <a:ext uri="{FF2B5EF4-FFF2-40B4-BE49-F238E27FC236}">
                <a16:creationId xmlns:a16="http://schemas.microsoft.com/office/drawing/2014/main" id="{30D4F779-0C1F-46CF-AADD-AF894199CFFD}"/>
              </a:ext>
            </a:extLst>
          </p:cNvPr>
          <p:cNvSpPr>
            <a:spLocks noGrp="1" noChangeArrowheads="1"/>
          </p:cNvSpPr>
          <p:nvPr>
            <p:ph type="title"/>
          </p:nvPr>
        </p:nvSpPr>
        <p:spPr>
          <a:xfrm>
            <a:off x="882651" y="255577"/>
            <a:ext cx="8448676" cy="835192"/>
          </a:xfrm>
          <a:noFill/>
        </p:spPr>
        <p:txBody>
          <a:bodyPr vert="horz" lIns="91436" tIns="45718" rIns="91436" bIns="45718" rtlCol="0" anchor="ctr">
            <a:normAutofit/>
          </a:bodyPr>
          <a:lstStyle/>
          <a:p>
            <a:pPr eaLnBrk="1" hangingPunct="1"/>
            <a:r>
              <a:rPr lang="en-US" altLang="en-US" sz="4200" b="1" dirty="0">
                <a:solidFill>
                  <a:schemeClr val="bg1"/>
                </a:solidFill>
                <a:latin typeface="Georgia Pro Cond Black" panose="02040A06050405020203" pitchFamily="18" charset="0"/>
              </a:rPr>
              <a:t>Average Cost Example</a:t>
            </a:r>
          </a:p>
        </p:txBody>
      </p:sp>
    </p:spTree>
    <p:extLst>
      <p:ext uri="{BB962C8B-B14F-4D97-AF65-F5344CB8AC3E}">
        <p14:creationId xmlns:p14="http://schemas.microsoft.com/office/powerpoint/2010/main" val="1555639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6" name="Object 2">
            <a:extLst>
              <a:ext uri="{FF2B5EF4-FFF2-40B4-BE49-F238E27FC236}">
                <a16:creationId xmlns:a16="http://schemas.microsoft.com/office/drawing/2014/main" id="{9BC57E76-F472-4147-8656-5DBA57D6A0B8}"/>
              </a:ext>
            </a:extLst>
          </p:cNvPr>
          <p:cNvGraphicFramePr>
            <a:graphicFrameLocks noChangeAspect="1"/>
          </p:cNvGraphicFramePr>
          <p:nvPr>
            <p:extLst>
              <p:ext uri="{D42A27DB-BD31-4B8C-83A1-F6EECF244321}">
                <p14:modId xmlns:p14="http://schemas.microsoft.com/office/powerpoint/2010/main" val="3540300357"/>
              </p:ext>
            </p:extLst>
          </p:nvPr>
        </p:nvGraphicFramePr>
        <p:xfrm>
          <a:off x="1189038" y="1325566"/>
          <a:ext cx="10206843" cy="5319710"/>
        </p:xfrm>
        <a:graphic>
          <a:graphicData uri="http://schemas.openxmlformats.org/presentationml/2006/ole">
            <mc:AlternateContent xmlns:mc="http://schemas.openxmlformats.org/markup-compatibility/2006">
              <mc:Choice xmlns:v="urn:schemas-microsoft-com:vml" Requires="v">
                <p:oleObj name="Worksheet" r:id="rId3" imgW="22542500" imgH="10109200" progId="Excel.Sheet.8">
                  <p:embed/>
                </p:oleObj>
              </mc:Choice>
              <mc:Fallback>
                <p:oleObj name="Worksheet" r:id="rId3" imgW="22542500" imgH="10109200" progId="Excel.Sheet.8">
                  <p:embed/>
                  <p:pic>
                    <p:nvPicPr>
                      <p:cNvPr id="33796" name="Object 2">
                        <a:extLst>
                          <a:ext uri="{FF2B5EF4-FFF2-40B4-BE49-F238E27FC236}">
                            <a16:creationId xmlns:a16="http://schemas.microsoft.com/office/drawing/2014/main" id="{9BC57E76-F472-4147-8656-5DBA57D6A0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9038" y="1325566"/>
                        <a:ext cx="10206843" cy="5319710"/>
                      </a:xfrm>
                      <a:prstGeom prst="rect">
                        <a:avLst/>
                      </a:prstGeom>
                      <a:noFill/>
                      <a:ln>
                        <a:noFill/>
                      </a:ln>
                      <a:effectLst/>
                    </p:spPr>
                  </p:pic>
                </p:oleObj>
              </mc:Fallback>
            </mc:AlternateContent>
          </a:graphicData>
        </a:graphic>
      </p:graphicFrame>
      <p:sp>
        <p:nvSpPr>
          <p:cNvPr id="7" name="Rectangle 6">
            <a:extLst>
              <a:ext uri="{FF2B5EF4-FFF2-40B4-BE49-F238E27FC236}">
                <a16:creationId xmlns:a16="http://schemas.microsoft.com/office/drawing/2014/main" id="{0695A535-B356-6740-ACD0-52E17AA68540}"/>
              </a:ext>
            </a:extLst>
          </p:cNvPr>
          <p:cNvSpPr/>
          <p:nvPr/>
        </p:nvSpPr>
        <p:spPr>
          <a:xfrm>
            <a:off x="0" y="1"/>
            <a:ext cx="12192000" cy="1325564"/>
          </a:xfrm>
          <a:prstGeom prst="rect">
            <a:avLst/>
          </a:prstGeom>
          <a:solidFill>
            <a:srgbClr val="A40304"/>
          </a:solidFill>
          <a:ln>
            <a:solidFill>
              <a:srgbClr val="A403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93" name="Slide Number Placeholder 4">
            <a:extLst>
              <a:ext uri="{FF2B5EF4-FFF2-40B4-BE49-F238E27FC236}">
                <a16:creationId xmlns:a16="http://schemas.microsoft.com/office/drawing/2014/main" id="{4BEC96C9-08E5-3F4A-9C2E-13327EB4A92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60000"/>
              <a:buFont typeface="Wingdings" pitchFamily="2" charset="2"/>
              <a:buChar char="n"/>
              <a:defRPr sz="3200">
                <a:solidFill>
                  <a:schemeClr val="tx1"/>
                </a:solidFill>
                <a:latin typeface="ZapfHumnst BT" pitchFamily="34" charset="0"/>
                <a:ea typeface="MS PGothic" panose="020B0600070205080204" pitchFamily="34" charset="-128"/>
              </a:defRPr>
            </a:lvl1pPr>
            <a:lvl2pPr marL="742950" indent="-285750">
              <a:spcBef>
                <a:spcPct val="20000"/>
              </a:spcBef>
              <a:buClr>
                <a:schemeClr val="accent2"/>
              </a:buClr>
              <a:buSzPct val="60000"/>
              <a:buFont typeface="Wingdings" pitchFamily="2" charset="2"/>
              <a:buChar char="¨"/>
              <a:defRPr sz="2800">
                <a:solidFill>
                  <a:schemeClr val="tx1"/>
                </a:solidFill>
                <a:latin typeface="ZapfHumnst BT" pitchFamily="34" charset="0"/>
                <a:ea typeface="MS PGothic" panose="020B0600070205080204" pitchFamily="34" charset="-128"/>
              </a:defRPr>
            </a:lvl2pPr>
            <a:lvl3pPr marL="1143000" indent="-228600">
              <a:spcBef>
                <a:spcPct val="20000"/>
              </a:spcBef>
              <a:buClr>
                <a:schemeClr val="bg2"/>
              </a:buClr>
              <a:buSzPct val="70000"/>
              <a:buFont typeface="Wingdings" pitchFamily="2" charset="2"/>
              <a:buChar char="n"/>
              <a:defRPr sz="2400">
                <a:solidFill>
                  <a:schemeClr val="tx1"/>
                </a:solidFill>
                <a:latin typeface="ZapfHumnst BT" pitchFamily="34" charset="0"/>
                <a:ea typeface="MS PGothic" panose="020B0600070205080204" pitchFamily="34" charset="-128"/>
              </a:defRPr>
            </a:lvl3pPr>
            <a:lvl4pPr marL="1600200" indent="-228600">
              <a:spcBef>
                <a:spcPct val="20000"/>
              </a:spcBef>
              <a:buClr>
                <a:schemeClr val="accent2"/>
              </a:buClr>
              <a:buSzPct val="60000"/>
              <a:buFont typeface="Wingdings" pitchFamily="2" charset="2"/>
              <a:buChar char="¨"/>
              <a:defRPr sz="2000">
                <a:solidFill>
                  <a:schemeClr val="tx1"/>
                </a:solidFill>
                <a:latin typeface="ZapfHumnst BT" pitchFamily="34" charset="0"/>
                <a:ea typeface="MS PGothic" panose="020B0600070205080204" pitchFamily="34" charset="-128"/>
              </a:defRPr>
            </a:lvl4pPr>
            <a:lvl5pPr marL="2057400" indent="-228600">
              <a:spcBef>
                <a:spcPct val="20000"/>
              </a:spcBef>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9pPr>
          </a:lstStyle>
          <a:p>
            <a:pPr>
              <a:spcBef>
                <a:spcPct val="0"/>
              </a:spcBef>
              <a:buClrTx/>
              <a:buSzTx/>
              <a:buFontTx/>
              <a:buNone/>
            </a:pPr>
            <a:fld id="{3176C2FE-B974-A848-A7D3-B5F1FE9A2BB0}" type="slidenum">
              <a:rPr lang="en-US" altLang="zh-CN" sz="1400">
                <a:solidFill>
                  <a:srgbClr val="5F5F5F"/>
                </a:solidFill>
                <a:ea typeface="SimSun" panose="02010600030101010101" pitchFamily="2" charset="-122"/>
              </a:rPr>
              <a:pPr>
                <a:spcBef>
                  <a:spcPct val="0"/>
                </a:spcBef>
                <a:buClrTx/>
                <a:buSzTx/>
                <a:buFontTx/>
                <a:buNone/>
              </a:pPr>
              <a:t>11</a:t>
            </a:fld>
            <a:endParaRPr lang="en-US" altLang="zh-CN" sz="1400">
              <a:solidFill>
                <a:srgbClr val="5F5F5F"/>
              </a:solidFill>
              <a:ea typeface="SimSun" panose="02010600030101010101" pitchFamily="2" charset="-122"/>
            </a:endParaRPr>
          </a:p>
        </p:txBody>
      </p:sp>
      <p:sp>
        <p:nvSpPr>
          <p:cNvPr id="33795" name="Rectangle 3">
            <a:extLst>
              <a:ext uri="{FF2B5EF4-FFF2-40B4-BE49-F238E27FC236}">
                <a16:creationId xmlns:a16="http://schemas.microsoft.com/office/drawing/2014/main" id="{F80F2A2E-5C05-9F44-8743-87383FC1AC5C}"/>
              </a:ext>
            </a:extLst>
          </p:cNvPr>
          <p:cNvSpPr>
            <a:spLocks noChangeArrowheads="1"/>
          </p:cNvSpPr>
          <p:nvPr/>
        </p:nvSpPr>
        <p:spPr bwMode="auto">
          <a:xfrm>
            <a:off x="4603377" y="1362075"/>
            <a:ext cx="396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60000"/>
              <a:buFont typeface="Wingdings" pitchFamily="2" charset="2"/>
              <a:buChar char="n"/>
              <a:defRPr sz="3200">
                <a:solidFill>
                  <a:schemeClr val="tx1"/>
                </a:solidFill>
                <a:latin typeface="ZapfHumnst BT" pitchFamily="34" charset="0"/>
                <a:ea typeface="MS PGothic" panose="020B0600070205080204" pitchFamily="34" charset="-128"/>
              </a:defRPr>
            </a:lvl1pPr>
            <a:lvl2pPr marL="742950" indent="-285750">
              <a:spcBef>
                <a:spcPct val="20000"/>
              </a:spcBef>
              <a:buClr>
                <a:schemeClr val="accent2"/>
              </a:buClr>
              <a:buSzPct val="60000"/>
              <a:buFont typeface="Wingdings" pitchFamily="2" charset="2"/>
              <a:buChar char="¨"/>
              <a:defRPr sz="2800">
                <a:solidFill>
                  <a:schemeClr val="tx1"/>
                </a:solidFill>
                <a:latin typeface="ZapfHumnst BT" pitchFamily="34" charset="0"/>
                <a:ea typeface="MS PGothic" panose="020B0600070205080204" pitchFamily="34" charset="-128"/>
              </a:defRPr>
            </a:lvl2pPr>
            <a:lvl3pPr marL="1143000" indent="-228600">
              <a:spcBef>
                <a:spcPct val="20000"/>
              </a:spcBef>
              <a:buClr>
                <a:schemeClr val="bg2"/>
              </a:buClr>
              <a:buSzPct val="70000"/>
              <a:buFont typeface="Wingdings" pitchFamily="2" charset="2"/>
              <a:buChar char="n"/>
              <a:defRPr sz="2400">
                <a:solidFill>
                  <a:schemeClr val="tx1"/>
                </a:solidFill>
                <a:latin typeface="ZapfHumnst BT" pitchFamily="34" charset="0"/>
                <a:ea typeface="MS PGothic" panose="020B0600070205080204" pitchFamily="34" charset="-128"/>
              </a:defRPr>
            </a:lvl3pPr>
            <a:lvl4pPr marL="1600200" indent="-228600">
              <a:spcBef>
                <a:spcPct val="20000"/>
              </a:spcBef>
              <a:buClr>
                <a:schemeClr val="accent2"/>
              </a:buClr>
              <a:buSzPct val="60000"/>
              <a:buFont typeface="Wingdings" pitchFamily="2" charset="2"/>
              <a:buChar char="¨"/>
              <a:defRPr sz="2000">
                <a:solidFill>
                  <a:schemeClr val="tx1"/>
                </a:solidFill>
                <a:latin typeface="ZapfHumnst BT" pitchFamily="34" charset="0"/>
                <a:ea typeface="MS PGothic" panose="020B0600070205080204" pitchFamily="34" charset="-128"/>
              </a:defRPr>
            </a:lvl4pPr>
            <a:lvl5pPr marL="2057400" indent="-228600">
              <a:spcBef>
                <a:spcPct val="20000"/>
              </a:spcBef>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9pPr>
          </a:lstStyle>
          <a:p>
            <a:pPr algn="ctr">
              <a:spcBef>
                <a:spcPct val="0"/>
              </a:spcBef>
              <a:buClrTx/>
              <a:buSzTx/>
              <a:buNone/>
            </a:pPr>
            <a:r>
              <a:rPr lang="en-US" altLang="en-US" sz="2400" b="1" dirty="0">
                <a:solidFill>
                  <a:srgbClr val="C00000"/>
                </a:solidFill>
                <a:latin typeface="Arial" panose="020B0604020202020204" pitchFamily="34" charset="0"/>
              </a:rPr>
              <a:t>Step-fixed cost </a:t>
            </a:r>
          </a:p>
        </p:txBody>
      </p:sp>
      <p:sp>
        <p:nvSpPr>
          <p:cNvPr id="8" name="Rectangle 164">
            <a:extLst>
              <a:ext uri="{FF2B5EF4-FFF2-40B4-BE49-F238E27FC236}">
                <a16:creationId xmlns:a16="http://schemas.microsoft.com/office/drawing/2014/main" id="{BF731332-183A-44C1-AB7A-B76CBA952024}"/>
              </a:ext>
            </a:extLst>
          </p:cNvPr>
          <p:cNvSpPr>
            <a:spLocks noGrp="1" noChangeArrowheads="1"/>
          </p:cNvSpPr>
          <p:nvPr>
            <p:ph type="title"/>
          </p:nvPr>
        </p:nvSpPr>
        <p:spPr>
          <a:xfrm>
            <a:off x="882651" y="255577"/>
            <a:ext cx="8448676" cy="835192"/>
          </a:xfrm>
          <a:noFill/>
        </p:spPr>
        <p:txBody>
          <a:bodyPr vert="horz" lIns="91436" tIns="45718" rIns="91436" bIns="45718" rtlCol="0" anchor="ctr">
            <a:normAutofit/>
          </a:bodyPr>
          <a:lstStyle/>
          <a:p>
            <a:pPr eaLnBrk="1" hangingPunct="1"/>
            <a:r>
              <a:rPr lang="en-US" altLang="en-US" sz="4200" b="1" dirty="0">
                <a:solidFill>
                  <a:schemeClr val="bg1"/>
                </a:solidFill>
                <a:latin typeface="Georgia Pro Cond Black" panose="02040A06050405020203" pitchFamily="18" charset="0"/>
              </a:rPr>
              <a:t>Step-Fixed Cost Example</a:t>
            </a:r>
          </a:p>
        </p:txBody>
      </p:sp>
    </p:spTree>
    <p:extLst>
      <p:ext uri="{BB962C8B-B14F-4D97-AF65-F5344CB8AC3E}">
        <p14:creationId xmlns:p14="http://schemas.microsoft.com/office/powerpoint/2010/main" val="23300548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461928C-B808-954D-B398-B42BFCD3D8D8}"/>
              </a:ext>
            </a:extLst>
          </p:cNvPr>
          <p:cNvSpPr/>
          <p:nvPr/>
        </p:nvSpPr>
        <p:spPr>
          <a:xfrm>
            <a:off x="0" y="1"/>
            <a:ext cx="12192000" cy="1325564"/>
          </a:xfrm>
          <a:prstGeom prst="rect">
            <a:avLst/>
          </a:prstGeom>
          <a:solidFill>
            <a:srgbClr val="A40304"/>
          </a:solidFill>
          <a:ln>
            <a:solidFill>
              <a:srgbClr val="A403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769652-FABC-F242-9F75-28D04B6D46DE}"/>
              </a:ext>
            </a:extLst>
          </p:cNvPr>
          <p:cNvSpPr>
            <a:spLocks noGrp="1"/>
          </p:cNvSpPr>
          <p:nvPr>
            <p:ph type="title"/>
          </p:nvPr>
        </p:nvSpPr>
        <p:spPr>
          <a:xfrm>
            <a:off x="838200" y="157307"/>
            <a:ext cx="10515600" cy="1139827"/>
          </a:xfrm>
        </p:spPr>
        <p:txBody>
          <a:bodyPr>
            <a:normAutofit/>
          </a:bodyPr>
          <a:lstStyle/>
          <a:p>
            <a:r>
              <a:rPr lang="en-US" sz="4200" b="1" dirty="0">
                <a:solidFill>
                  <a:schemeClr val="bg1"/>
                </a:solidFill>
                <a:latin typeface="Georgia Pro Cond Black" panose="02040A06050405020203" pitchFamily="18" charset="0"/>
              </a:rPr>
              <a:t>Fixed and Variable Costs Example</a:t>
            </a:r>
          </a:p>
        </p:txBody>
      </p:sp>
      <p:sp>
        <p:nvSpPr>
          <p:cNvPr id="3" name="Content Placeholder 2">
            <a:extLst>
              <a:ext uri="{FF2B5EF4-FFF2-40B4-BE49-F238E27FC236}">
                <a16:creationId xmlns:a16="http://schemas.microsoft.com/office/drawing/2014/main" id="{2D928B67-8867-8747-99A7-8F6B0D1A826B}"/>
              </a:ext>
            </a:extLst>
          </p:cNvPr>
          <p:cNvSpPr>
            <a:spLocks noGrp="1"/>
          </p:cNvSpPr>
          <p:nvPr>
            <p:ph idx="1"/>
          </p:nvPr>
        </p:nvSpPr>
        <p:spPr>
          <a:xfrm>
            <a:off x="838200" y="1463071"/>
            <a:ext cx="10515600" cy="5237622"/>
          </a:xfrm>
        </p:spPr>
        <p:txBody>
          <a:bodyPr>
            <a:normAutofit fontScale="92500" lnSpcReduction="10000"/>
          </a:bodyPr>
          <a:lstStyle/>
          <a:p>
            <a:pPr>
              <a:lnSpc>
                <a:spcPct val="110000"/>
              </a:lnSpc>
            </a:pPr>
            <a:r>
              <a:rPr lang="en-US" dirty="0">
                <a:latin typeface="Candara" panose="020E0502030303020204" pitchFamily="34" charset="0"/>
              </a:rPr>
              <a:t>Quick Inoculations Center (QIC) provides early childhood checkups and vaccinations for children. It pays annual rent of $25,000 and has a permanent staff consisting of a nurse practitioner and an administrative assistant, who are paid $125,000 in total per year. QIC hires doctors on a per diem basis to provide exams and uses $15 worth of supplies for each exam, not including vaccines. Inoculation appointments are scheduled in advance, and QIC needs one per diem doctor for every 100 children it has scheduled on any given day. It also spends $7.50 per child for the vaccines used in its inoculations program. Which of QIC’s expenses are</a:t>
            </a:r>
            <a:endParaRPr lang="en-US" sz="2400" dirty="0">
              <a:latin typeface="Candara" panose="020E0502030303020204" pitchFamily="34" charset="0"/>
            </a:endParaRPr>
          </a:p>
          <a:p>
            <a:pPr lvl="0">
              <a:lnSpc>
                <a:spcPct val="110000"/>
              </a:lnSpc>
            </a:pPr>
            <a:r>
              <a:rPr lang="en-US" dirty="0">
                <a:latin typeface="Candara" panose="020E0502030303020204" pitchFamily="34" charset="0"/>
              </a:rPr>
              <a:t>Fixed costs,</a:t>
            </a:r>
            <a:endParaRPr lang="en-US" sz="2400" dirty="0">
              <a:latin typeface="Candara" panose="020E0502030303020204" pitchFamily="34" charset="0"/>
            </a:endParaRPr>
          </a:p>
          <a:p>
            <a:pPr lvl="0">
              <a:lnSpc>
                <a:spcPct val="110000"/>
              </a:lnSpc>
            </a:pPr>
            <a:r>
              <a:rPr lang="en-US" dirty="0">
                <a:latin typeface="Candara" panose="020E0502030303020204" pitchFamily="34" charset="0"/>
              </a:rPr>
              <a:t>step-fixed costs, and</a:t>
            </a:r>
            <a:endParaRPr lang="en-US" sz="2400" dirty="0">
              <a:latin typeface="Candara" panose="020E0502030303020204" pitchFamily="34" charset="0"/>
            </a:endParaRPr>
          </a:p>
          <a:p>
            <a:pPr lvl="0">
              <a:lnSpc>
                <a:spcPct val="110000"/>
              </a:lnSpc>
            </a:pPr>
            <a:r>
              <a:rPr lang="en-US" dirty="0">
                <a:latin typeface="Candara" panose="020E0502030303020204" pitchFamily="34" charset="0"/>
              </a:rPr>
              <a:t>Variable costs?</a:t>
            </a:r>
            <a:endParaRPr lang="en-US" sz="2400"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5EFBBEAC-E21B-674E-93FE-CAEBDF52FCC9}"/>
              </a:ext>
            </a:extLst>
          </p:cNvPr>
          <p:cNvSpPr>
            <a:spLocks noGrp="1"/>
          </p:cNvSpPr>
          <p:nvPr>
            <p:ph type="sldNum" sz="quarter" idx="12"/>
          </p:nvPr>
        </p:nvSpPr>
        <p:spPr/>
        <p:txBody>
          <a:bodyPr/>
          <a:lstStyle/>
          <a:p>
            <a:fld id="{958BD988-D88B-EB4E-A60B-5AD3869691CF}" type="slidenum">
              <a:rPr lang="en-US" smtClean="0"/>
              <a:t>12</a:t>
            </a:fld>
            <a:endParaRPr lang="en-US"/>
          </a:p>
        </p:txBody>
      </p:sp>
    </p:spTree>
    <p:extLst>
      <p:ext uri="{BB962C8B-B14F-4D97-AF65-F5344CB8AC3E}">
        <p14:creationId xmlns:p14="http://schemas.microsoft.com/office/powerpoint/2010/main" val="287387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E127B6A-6984-824D-A90D-0FCE58C2C08C}"/>
              </a:ext>
            </a:extLst>
          </p:cNvPr>
          <p:cNvSpPr/>
          <p:nvPr/>
        </p:nvSpPr>
        <p:spPr>
          <a:xfrm>
            <a:off x="0" y="1"/>
            <a:ext cx="12192000" cy="1325564"/>
          </a:xfrm>
          <a:prstGeom prst="rect">
            <a:avLst/>
          </a:prstGeom>
          <a:solidFill>
            <a:srgbClr val="A40304"/>
          </a:solidFill>
          <a:ln>
            <a:solidFill>
              <a:srgbClr val="A403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769652-FABC-F242-9F75-28D04B6D46DE}"/>
              </a:ext>
            </a:extLst>
          </p:cNvPr>
          <p:cNvSpPr>
            <a:spLocks noGrp="1"/>
          </p:cNvSpPr>
          <p:nvPr>
            <p:ph type="title"/>
          </p:nvPr>
        </p:nvSpPr>
        <p:spPr>
          <a:xfrm>
            <a:off x="838200" y="32618"/>
            <a:ext cx="10515600" cy="1325563"/>
          </a:xfrm>
        </p:spPr>
        <p:txBody>
          <a:bodyPr>
            <a:normAutofit/>
          </a:bodyPr>
          <a:lstStyle/>
          <a:p>
            <a:r>
              <a:rPr lang="en-US" sz="4200" b="1" dirty="0">
                <a:solidFill>
                  <a:schemeClr val="bg1"/>
                </a:solidFill>
                <a:latin typeface="Georgia Pro Cond Black" panose="02040A06050405020203" pitchFamily="18" charset="0"/>
              </a:rPr>
              <a:t>Concepts: Marginal Cost </a:t>
            </a:r>
          </a:p>
        </p:txBody>
      </p:sp>
      <p:sp>
        <p:nvSpPr>
          <p:cNvPr id="3" name="Content Placeholder 2">
            <a:extLst>
              <a:ext uri="{FF2B5EF4-FFF2-40B4-BE49-F238E27FC236}">
                <a16:creationId xmlns:a16="http://schemas.microsoft.com/office/drawing/2014/main" id="{2D928B67-8867-8747-99A7-8F6B0D1A826B}"/>
              </a:ext>
            </a:extLst>
          </p:cNvPr>
          <p:cNvSpPr>
            <a:spLocks noGrp="1"/>
          </p:cNvSpPr>
          <p:nvPr>
            <p:ph idx="1"/>
          </p:nvPr>
        </p:nvSpPr>
        <p:spPr>
          <a:xfrm>
            <a:off x="838200" y="1507067"/>
            <a:ext cx="10515600" cy="4669896"/>
          </a:xfrm>
        </p:spPr>
        <p:txBody>
          <a:bodyPr>
            <a:normAutofit/>
          </a:bodyPr>
          <a:lstStyle/>
          <a:p>
            <a:pPr>
              <a:lnSpc>
                <a:spcPct val="80000"/>
              </a:lnSpc>
              <a:spcBef>
                <a:spcPct val="0"/>
              </a:spcBef>
              <a:buClr>
                <a:schemeClr val="tx1">
                  <a:lumMod val="95000"/>
                  <a:lumOff val="5000"/>
                </a:schemeClr>
              </a:buClr>
              <a:buSzPct val="100000"/>
              <a:defRPr/>
            </a:pPr>
            <a:r>
              <a:rPr lang="en-US" altLang="en-US" b="1" u="sng" dirty="0">
                <a:solidFill>
                  <a:srgbClr val="C00000"/>
                </a:solidFill>
                <a:latin typeface="Candara" panose="020E0502030303020204" pitchFamily="34" charset="0"/>
              </a:rPr>
              <a:t>Marginal cost: </a:t>
            </a:r>
            <a:r>
              <a:rPr lang="en-US" altLang="en-US" dirty="0">
                <a:latin typeface="Candara" panose="020E0502030303020204" pitchFamily="34" charset="0"/>
              </a:rPr>
              <a:t>The additional cost of adding one additional unit of good or service. </a:t>
            </a:r>
          </a:p>
          <a:p>
            <a:pPr marL="0" indent="0">
              <a:lnSpc>
                <a:spcPct val="80000"/>
              </a:lnSpc>
              <a:spcBef>
                <a:spcPct val="0"/>
              </a:spcBef>
              <a:buClr>
                <a:schemeClr val="tx1">
                  <a:lumMod val="95000"/>
                  <a:lumOff val="5000"/>
                </a:schemeClr>
              </a:buClr>
              <a:buSzPct val="100000"/>
              <a:buNone/>
              <a:defRPr/>
            </a:pPr>
            <a:endParaRPr lang="en-US" altLang="en-US" dirty="0">
              <a:latin typeface="Candara" panose="020E0502030303020204" pitchFamily="34" charset="0"/>
            </a:endParaRPr>
          </a:p>
          <a:p>
            <a:pPr>
              <a:lnSpc>
                <a:spcPct val="80000"/>
              </a:lnSpc>
              <a:spcBef>
                <a:spcPct val="0"/>
              </a:spcBef>
              <a:buClr>
                <a:schemeClr val="tx1">
                  <a:lumMod val="95000"/>
                  <a:lumOff val="5000"/>
                </a:schemeClr>
              </a:buClr>
              <a:buSzPct val="100000"/>
              <a:defRPr/>
            </a:pPr>
            <a:r>
              <a:rPr lang="en-US" altLang="en-US" dirty="0">
                <a:latin typeface="Candara" panose="020E0502030303020204" pitchFamily="34" charset="0"/>
              </a:rPr>
              <a:t>Marginal Cost = </a:t>
            </a:r>
          </a:p>
          <a:p>
            <a:pPr>
              <a:lnSpc>
                <a:spcPct val="80000"/>
              </a:lnSpc>
              <a:spcBef>
                <a:spcPct val="0"/>
              </a:spcBef>
              <a:buClr>
                <a:schemeClr val="tx1">
                  <a:lumMod val="95000"/>
                  <a:lumOff val="5000"/>
                </a:schemeClr>
              </a:buClr>
              <a:buSzPct val="100000"/>
              <a:defRPr/>
            </a:pPr>
            <a:endParaRPr lang="en-US" altLang="en-US" dirty="0">
              <a:latin typeface="Candara" panose="020E0502030303020204" pitchFamily="34" charset="0"/>
            </a:endParaRPr>
          </a:p>
          <a:p>
            <a:pPr marL="0" indent="0">
              <a:lnSpc>
                <a:spcPct val="80000"/>
              </a:lnSpc>
              <a:spcBef>
                <a:spcPct val="0"/>
              </a:spcBef>
              <a:buClr>
                <a:schemeClr val="tx1">
                  <a:lumMod val="95000"/>
                  <a:lumOff val="5000"/>
                </a:schemeClr>
              </a:buClr>
              <a:buSzPct val="100000"/>
              <a:buNone/>
              <a:defRPr/>
            </a:pPr>
            <a:endParaRPr lang="en-US" altLang="en-US" dirty="0">
              <a:latin typeface="Candara" panose="020E0502030303020204" pitchFamily="34" charset="0"/>
            </a:endParaRPr>
          </a:p>
          <a:p>
            <a:pPr>
              <a:lnSpc>
                <a:spcPct val="80000"/>
              </a:lnSpc>
              <a:spcBef>
                <a:spcPct val="0"/>
              </a:spcBef>
              <a:buClr>
                <a:schemeClr val="tx1">
                  <a:lumMod val="95000"/>
                  <a:lumOff val="5000"/>
                </a:schemeClr>
              </a:buClr>
              <a:buSzPct val="100000"/>
              <a:defRPr/>
            </a:pPr>
            <a:r>
              <a:rPr lang="en-US" altLang="en-US" dirty="0">
                <a:latin typeface="Candara" panose="020E0502030303020204" pitchFamily="34" charset="0"/>
              </a:rPr>
              <a:t>Marginal Cost = Variable cost + Increase in Fixed Cost</a:t>
            </a:r>
          </a:p>
          <a:p>
            <a:pPr marL="0" indent="0">
              <a:lnSpc>
                <a:spcPct val="80000"/>
              </a:lnSpc>
              <a:spcBef>
                <a:spcPct val="0"/>
              </a:spcBef>
              <a:buClr>
                <a:srgbClr val="808080"/>
              </a:buClr>
              <a:buSzPct val="46000"/>
              <a:buNone/>
              <a:defRPr/>
            </a:pPr>
            <a:endParaRPr lang="en-US" altLang="en-US" dirty="0">
              <a:latin typeface="Candara" panose="020E0502030303020204" pitchFamily="34" charset="0"/>
            </a:endParaRPr>
          </a:p>
          <a:p>
            <a:pPr marL="0" indent="0">
              <a:lnSpc>
                <a:spcPct val="80000"/>
              </a:lnSpc>
              <a:spcBef>
                <a:spcPct val="0"/>
              </a:spcBef>
              <a:buClr>
                <a:srgbClr val="808080"/>
              </a:buClr>
              <a:buSzPct val="46000"/>
              <a:buNone/>
              <a:defRPr/>
            </a:pPr>
            <a:endParaRPr lang="en-US" altLang="en-US" dirty="0">
              <a:latin typeface="Candara" panose="020E0502030303020204" pitchFamily="34" charset="0"/>
            </a:endParaRPr>
          </a:p>
          <a:p>
            <a:pPr marL="0" indent="0">
              <a:lnSpc>
                <a:spcPct val="80000"/>
              </a:lnSpc>
              <a:spcBef>
                <a:spcPct val="0"/>
              </a:spcBef>
              <a:buClr>
                <a:srgbClr val="808080"/>
              </a:buClr>
              <a:buSzPct val="46000"/>
              <a:buNone/>
              <a:defRPr/>
            </a:pPr>
            <a:r>
              <a:rPr lang="en-US" altLang="en-US" b="1" dirty="0">
                <a:latin typeface="Candara" panose="020E0502030303020204" pitchFamily="34" charset="0"/>
              </a:rPr>
              <a:t>Example:</a:t>
            </a:r>
          </a:p>
          <a:p>
            <a:pPr marL="0" indent="0">
              <a:lnSpc>
                <a:spcPct val="80000"/>
              </a:lnSpc>
              <a:spcBef>
                <a:spcPct val="0"/>
              </a:spcBef>
              <a:buClr>
                <a:srgbClr val="808080"/>
              </a:buClr>
              <a:buSzPct val="46000"/>
              <a:buNone/>
              <a:defRPr/>
            </a:pPr>
            <a:r>
              <a:rPr lang="en-US" altLang="en-US" dirty="0">
                <a:latin typeface="Candara" panose="020E0502030303020204" pitchFamily="34" charset="0"/>
              </a:rPr>
              <a:t>In the previous QIC example, what is the variable and marginal cost of doing exams on the 101</a:t>
            </a:r>
            <a:r>
              <a:rPr lang="en-US" altLang="en-US" baseline="30000" dirty="0">
                <a:latin typeface="Candara" panose="020E0502030303020204" pitchFamily="34" charset="0"/>
              </a:rPr>
              <a:t>st</a:t>
            </a:r>
            <a:r>
              <a:rPr lang="en-US" altLang="en-US" dirty="0">
                <a:latin typeface="Candara" panose="020E0502030303020204" pitchFamily="34" charset="0"/>
              </a:rPr>
              <a:t> child for the center?</a:t>
            </a:r>
          </a:p>
        </p:txBody>
      </p:sp>
      <p:sp>
        <p:nvSpPr>
          <p:cNvPr id="11" name="Slide Number Placeholder 10">
            <a:extLst>
              <a:ext uri="{FF2B5EF4-FFF2-40B4-BE49-F238E27FC236}">
                <a16:creationId xmlns:a16="http://schemas.microsoft.com/office/drawing/2014/main" id="{F80EFE55-9A2C-7644-9F14-E43AA8D52ACE}"/>
              </a:ext>
            </a:extLst>
          </p:cNvPr>
          <p:cNvSpPr>
            <a:spLocks noGrp="1"/>
          </p:cNvSpPr>
          <p:nvPr>
            <p:ph type="sldNum" sz="quarter" idx="12"/>
          </p:nvPr>
        </p:nvSpPr>
        <p:spPr/>
        <p:txBody>
          <a:bodyPr/>
          <a:lstStyle/>
          <a:p>
            <a:fld id="{958BD988-D88B-EB4E-A60B-5AD3869691CF}" type="slidenum">
              <a:rPr lang="en-US" smtClean="0"/>
              <a:t>13</a:t>
            </a:fld>
            <a:endParaRPr lang="en-US"/>
          </a:p>
        </p:txBody>
      </p:sp>
      <p:pic>
        <p:nvPicPr>
          <p:cNvPr id="5" name="Picture 4">
            <a:extLst>
              <a:ext uri="{FF2B5EF4-FFF2-40B4-BE49-F238E27FC236}">
                <a16:creationId xmlns:a16="http://schemas.microsoft.com/office/drawing/2014/main" id="{9E69604F-EB4A-01B7-F1AF-F9A321F534CF}"/>
              </a:ext>
            </a:extLst>
          </p:cNvPr>
          <p:cNvPicPr>
            <a:picLocks noChangeAspect="1"/>
          </p:cNvPicPr>
          <p:nvPr/>
        </p:nvPicPr>
        <p:blipFill>
          <a:blip r:embed="rId3"/>
          <a:stretch>
            <a:fillRect/>
          </a:stretch>
        </p:blipFill>
        <p:spPr>
          <a:xfrm>
            <a:off x="3631746" y="2239735"/>
            <a:ext cx="704850" cy="876300"/>
          </a:xfrm>
          <a:prstGeom prst="rect">
            <a:avLst/>
          </a:prstGeom>
        </p:spPr>
      </p:pic>
    </p:spTree>
    <p:extLst>
      <p:ext uri="{BB962C8B-B14F-4D97-AF65-F5344CB8AC3E}">
        <p14:creationId xmlns:p14="http://schemas.microsoft.com/office/powerpoint/2010/main" val="3839530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E127B6A-6984-824D-A90D-0FCE58C2C08C}"/>
              </a:ext>
            </a:extLst>
          </p:cNvPr>
          <p:cNvSpPr/>
          <p:nvPr/>
        </p:nvSpPr>
        <p:spPr>
          <a:xfrm>
            <a:off x="0" y="-58189"/>
            <a:ext cx="12192000" cy="1325564"/>
          </a:xfrm>
          <a:prstGeom prst="rect">
            <a:avLst/>
          </a:prstGeom>
          <a:solidFill>
            <a:srgbClr val="A40304"/>
          </a:solidFill>
          <a:ln>
            <a:solidFill>
              <a:srgbClr val="A403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928B67-8867-8747-99A7-8F6B0D1A826B}"/>
              </a:ext>
            </a:extLst>
          </p:cNvPr>
          <p:cNvSpPr>
            <a:spLocks noGrp="1"/>
          </p:cNvSpPr>
          <p:nvPr>
            <p:ph idx="1"/>
          </p:nvPr>
        </p:nvSpPr>
        <p:spPr>
          <a:xfrm>
            <a:off x="838200" y="1507067"/>
            <a:ext cx="10515600" cy="4669896"/>
          </a:xfrm>
        </p:spPr>
        <p:txBody>
          <a:bodyPr/>
          <a:lstStyle/>
          <a:p>
            <a:pPr marL="0" indent="0">
              <a:lnSpc>
                <a:spcPct val="80000"/>
              </a:lnSpc>
              <a:spcBef>
                <a:spcPct val="0"/>
              </a:spcBef>
              <a:buClr>
                <a:srgbClr val="808080"/>
              </a:buClr>
              <a:buSzPct val="46000"/>
              <a:buNone/>
              <a:defRPr/>
            </a:pPr>
            <a:r>
              <a:rPr lang="en-US" altLang="en-US" b="1" dirty="0">
                <a:latin typeface="Candara" panose="020E0502030303020204" pitchFamily="34" charset="0"/>
              </a:rPr>
              <a:t>Example:</a:t>
            </a:r>
          </a:p>
          <a:p>
            <a:pPr marL="0" indent="0">
              <a:lnSpc>
                <a:spcPct val="80000"/>
              </a:lnSpc>
              <a:spcBef>
                <a:spcPct val="0"/>
              </a:spcBef>
              <a:buClr>
                <a:srgbClr val="808080"/>
              </a:buClr>
              <a:buSzPct val="46000"/>
              <a:buNone/>
              <a:defRPr/>
            </a:pPr>
            <a:r>
              <a:rPr lang="en-US" altLang="en-US" dirty="0">
                <a:latin typeface="Candara" panose="020E0502030303020204" pitchFamily="34" charset="0"/>
              </a:rPr>
              <a:t>It costs $100,000 to produce 10,000 units of a good $150,000 to produce 20,000. </a:t>
            </a:r>
          </a:p>
          <a:p>
            <a:pPr>
              <a:lnSpc>
                <a:spcPct val="80000"/>
              </a:lnSpc>
              <a:spcBef>
                <a:spcPct val="0"/>
              </a:spcBef>
              <a:buClr>
                <a:srgbClr val="808080"/>
              </a:buClr>
              <a:buSzPct val="46000"/>
              <a:defRPr/>
            </a:pPr>
            <a:r>
              <a:rPr lang="en-US" altLang="en-US" dirty="0">
                <a:latin typeface="Candara" panose="020E0502030303020204" pitchFamily="34" charset="0"/>
              </a:rPr>
              <a:t>What is the average cost of producing 10,000 units?</a:t>
            </a:r>
          </a:p>
          <a:p>
            <a:pPr>
              <a:lnSpc>
                <a:spcPct val="80000"/>
              </a:lnSpc>
              <a:spcBef>
                <a:spcPct val="0"/>
              </a:spcBef>
              <a:buClr>
                <a:srgbClr val="808080"/>
              </a:buClr>
              <a:buSzPct val="46000"/>
              <a:defRPr/>
            </a:pPr>
            <a:endParaRPr lang="en-US" altLang="en-US" dirty="0">
              <a:latin typeface="Candara" panose="020E0502030303020204" pitchFamily="34" charset="0"/>
            </a:endParaRPr>
          </a:p>
          <a:p>
            <a:pPr>
              <a:lnSpc>
                <a:spcPct val="80000"/>
              </a:lnSpc>
              <a:spcBef>
                <a:spcPct val="0"/>
              </a:spcBef>
              <a:buClr>
                <a:srgbClr val="808080"/>
              </a:buClr>
              <a:buSzPct val="46000"/>
              <a:defRPr/>
            </a:pPr>
            <a:endParaRPr lang="en-US" altLang="en-US" dirty="0">
              <a:latin typeface="Candara" panose="020E0502030303020204" pitchFamily="34" charset="0"/>
            </a:endParaRPr>
          </a:p>
          <a:p>
            <a:pPr>
              <a:lnSpc>
                <a:spcPct val="80000"/>
              </a:lnSpc>
              <a:spcBef>
                <a:spcPct val="0"/>
              </a:spcBef>
              <a:buClr>
                <a:srgbClr val="808080"/>
              </a:buClr>
              <a:buSzPct val="46000"/>
              <a:defRPr/>
            </a:pPr>
            <a:endParaRPr lang="en-US" altLang="en-US" dirty="0">
              <a:latin typeface="Candara" panose="020E0502030303020204" pitchFamily="34" charset="0"/>
            </a:endParaRPr>
          </a:p>
          <a:p>
            <a:pPr>
              <a:lnSpc>
                <a:spcPct val="80000"/>
              </a:lnSpc>
              <a:spcBef>
                <a:spcPct val="0"/>
              </a:spcBef>
              <a:buClr>
                <a:srgbClr val="808080"/>
              </a:buClr>
              <a:buSzPct val="46000"/>
              <a:defRPr/>
            </a:pPr>
            <a:r>
              <a:rPr lang="en-US" altLang="en-US" dirty="0">
                <a:latin typeface="Candara" panose="020E0502030303020204" pitchFamily="34" charset="0"/>
              </a:rPr>
              <a:t>What is the average cost of producing 20,000 units?</a:t>
            </a:r>
          </a:p>
          <a:p>
            <a:pPr>
              <a:lnSpc>
                <a:spcPct val="80000"/>
              </a:lnSpc>
              <a:spcBef>
                <a:spcPct val="0"/>
              </a:spcBef>
              <a:buClr>
                <a:srgbClr val="808080"/>
              </a:buClr>
              <a:buSzPct val="46000"/>
              <a:defRPr/>
            </a:pPr>
            <a:endParaRPr lang="en-US" altLang="en-US" dirty="0">
              <a:latin typeface="Candara" panose="020E0502030303020204" pitchFamily="34" charset="0"/>
            </a:endParaRPr>
          </a:p>
          <a:p>
            <a:pPr>
              <a:lnSpc>
                <a:spcPct val="80000"/>
              </a:lnSpc>
              <a:spcBef>
                <a:spcPct val="0"/>
              </a:spcBef>
              <a:buClr>
                <a:srgbClr val="808080"/>
              </a:buClr>
              <a:buSzPct val="46000"/>
              <a:defRPr/>
            </a:pPr>
            <a:endParaRPr lang="en-US" altLang="en-US" dirty="0">
              <a:latin typeface="Candara" panose="020E0502030303020204" pitchFamily="34" charset="0"/>
            </a:endParaRPr>
          </a:p>
          <a:p>
            <a:pPr>
              <a:lnSpc>
                <a:spcPct val="80000"/>
              </a:lnSpc>
              <a:spcBef>
                <a:spcPct val="0"/>
              </a:spcBef>
              <a:buClr>
                <a:srgbClr val="808080"/>
              </a:buClr>
              <a:buSzPct val="46000"/>
              <a:defRPr/>
            </a:pPr>
            <a:endParaRPr lang="en-US" altLang="en-US" dirty="0">
              <a:latin typeface="Candara" panose="020E0502030303020204" pitchFamily="34" charset="0"/>
            </a:endParaRPr>
          </a:p>
          <a:p>
            <a:pPr>
              <a:lnSpc>
                <a:spcPct val="80000"/>
              </a:lnSpc>
              <a:spcBef>
                <a:spcPct val="0"/>
              </a:spcBef>
              <a:buClr>
                <a:srgbClr val="808080"/>
              </a:buClr>
              <a:buSzPct val="46000"/>
              <a:defRPr/>
            </a:pPr>
            <a:r>
              <a:rPr lang="en-US" altLang="en-US" dirty="0">
                <a:latin typeface="Candara" panose="020E0502030303020204" pitchFamily="34" charset="0"/>
              </a:rPr>
              <a:t>What is the marginal costs? </a:t>
            </a:r>
          </a:p>
          <a:p>
            <a:pPr>
              <a:lnSpc>
                <a:spcPct val="80000"/>
              </a:lnSpc>
              <a:spcBef>
                <a:spcPct val="0"/>
              </a:spcBef>
              <a:buClr>
                <a:srgbClr val="808080"/>
              </a:buClr>
              <a:buSzPct val="46000"/>
              <a:defRPr/>
            </a:pPr>
            <a:endParaRPr lang="en-US" altLang="en-US" sz="2800" dirty="0">
              <a:latin typeface="Candara" panose="020E0502030303020204" pitchFamily="34" charset="0"/>
            </a:endParaRPr>
          </a:p>
        </p:txBody>
      </p:sp>
      <p:sp>
        <p:nvSpPr>
          <p:cNvPr id="11" name="Slide Number Placeholder 10">
            <a:extLst>
              <a:ext uri="{FF2B5EF4-FFF2-40B4-BE49-F238E27FC236}">
                <a16:creationId xmlns:a16="http://schemas.microsoft.com/office/drawing/2014/main" id="{F80EFE55-9A2C-7644-9F14-E43AA8D52ACE}"/>
              </a:ext>
            </a:extLst>
          </p:cNvPr>
          <p:cNvSpPr>
            <a:spLocks noGrp="1"/>
          </p:cNvSpPr>
          <p:nvPr>
            <p:ph type="sldNum" sz="quarter" idx="12"/>
          </p:nvPr>
        </p:nvSpPr>
        <p:spPr/>
        <p:txBody>
          <a:bodyPr/>
          <a:lstStyle/>
          <a:p>
            <a:fld id="{958BD988-D88B-EB4E-A60B-5AD3869691CF}" type="slidenum">
              <a:rPr lang="en-US" smtClean="0"/>
              <a:t>14</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D46945E-9EE6-EE44-BB54-2FDEAAC213B4}"/>
                  </a:ext>
                </a:extLst>
              </p:cNvPr>
              <p:cNvSpPr txBox="1"/>
              <p:nvPr/>
            </p:nvSpPr>
            <p:spPr>
              <a:xfrm>
                <a:off x="2446867" y="5753033"/>
                <a:ext cx="7501466" cy="688843"/>
              </a:xfrm>
              <a:prstGeom prst="rect">
                <a:avLst/>
              </a:prstGeom>
              <a:noFill/>
            </p:spPr>
            <p:txBody>
              <a:bodyPr wrap="square" lIns="0" tIns="0" rIns="0" bIns="0" rtlCol="0">
                <a:spAutoFit/>
              </a:bodyPr>
              <a:lstStyle/>
              <a:p>
                <a14:m>
                  <m:oMath xmlns:m="http://schemas.openxmlformats.org/officeDocument/2006/math">
                    <m:f>
                      <m:fPr>
                        <m:ctrlPr>
                          <a:rPr lang="en-US" sz="2800" i="1" smtClean="0">
                            <a:latin typeface="Cambria Math" panose="02040503050406030204" pitchFamily="18" charset="0"/>
                          </a:rPr>
                        </m:ctrlPr>
                      </m:fPr>
                      <m:num>
                        <m:r>
                          <a:rPr lang="en-US" sz="280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𝑇𝑜𝑡𝑎𝑙</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𝐶𝑜𝑠𝑡𝑠</m:t>
                        </m:r>
                      </m:num>
                      <m:den>
                        <m:r>
                          <a:rPr lang="en-US" sz="280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𝑈𝑛𝑖𝑡𝑠</m:t>
                        </m:r>
                      </m:den>
                    </m:f>
                    <m:r>
                      <a:rPr lang="es-ES" sz="2800" b="0" i="1" smtClean="0">
                        <a:latin typeface="Cambria Math" panose="02040503050406030204" pitchFamily="18" charset="0"/>
                      </a:rPr>
                      <m:t>=</m:t>
                    </m:r>
                    <m:f>
                      <m:fPr>
                        <m:ctrlPr>
                          <a:rPr lang="es-ES" sz="2800" b="0" i="1" smtClean="0">
                            <a:latin typeface="Cambria Math" panose="02040503050406030204" pitchFamily="18" charset="0"/>
                          </a:rPr>
                        </m:ctrlPr>
                      </m:fPr>
                      <m:num>
                        <m:r>
                          <a:rPr lang="es-ES" sz="2800" b="0" i="1" smtClean="0">
                            <a:latin typeface="Cambria Math" panose="02040503050406030204" pitchFamily="18" charset="0"/>
                          </a:rPr>
                          <m:t>$150,000−$100,000</m:t>
                        </m:r>
                      </m:num>
                      <m:den>
                        <m:r>
                          <a:rPr lang="es-ES" sz="2800" b="0" i="1" smtClean="0">
                            <a:latin typeface="Cambria Math" panose="02040503050406030204" pitchFamily="18" charset="0"/>
                          </a:rPr>
                          <m:t>20,000−10,000</m:t>
                        </m:r>
                      </m:den>
                    </m:f>
                    <m:r>
                      <a:rPr lang="es-ES" sz="2800" b="0" i="1" smtClean="0">
                        <a:latin typeface="Cambria Math" panose="02040503050406030204" pitchFamily="18" charset="0"/>
                      </a:rPr>
                      <m:t>=</m:t>
                    </m:r>
                    <m:f>
                      <m:fPr>
                        <m:ctrlPr>
                          <a:rPr lang="es-ES" sz="2800" b="0" i="1" smtClean="0">
                            <a:latin typeface="Cambria Math" panose="02040503050406030204" pitchFamily="18" charset="0"/>
                          </a:rPr>
                        </m:ctrlPr>
                      </m:fPr>
                      <m:num>
                        <m:r>
                          <a:rPr lang="es-ES" sz="2800" b="0" i="1" smtClean="0">
                            <a:latin typeface="Cambria Math" panose="02040503050406030204" pitchFamily="18" charset="0"/>
                          </a:rPr>
                          <m:t>$50,000</m:t>
                        </m:r>
                      </m:num>
                      <m:den>
                        <m:r>
                          <a:rPr lang="es-ES" sz="2800" b="0" i="1" smtClean="0">
                            <a:latin typeface="Cambria Math" panose="02040503050406030204" pitchFamily="18" charset="0"/>
                          </a:rPr>
                          <m:t>10,000</m:t>
                        </m:r>
                      </m:den>
                    </m:f>
                    <m:r>
                      <a:rPr lang="es-ES" sz="2800" b="0" i="1" smtClean="0">
                        <a:latin typeface="Cambria Math" panose="02040503050406030204" pitchFamily="18" charset="0"/>
                      </a:rPr>
                      <m:t>=</m:t>
                    </m:r>
                  </m:oMath>
                </a14:m>
                <a:r>
                  <a:rPr lang="en-US" sz="2800" dirty="0">
                    <a:latin typeface="Candara" panose="020E0502030303020204" pitchFamily="34" charset="0"/>
                  </a:rPr>
                  <a:t>$5</a:t>
                </a:r>
              </a:p>
            </p:txBody>
          </p:sp>
        </mc:Choice>
        <mc:Fallback xmlns="">
          <p:sp>
            <p:nvSpPr>
              <p:cNvPr id="5" name="TextBox 4">
                <a:extLst>
                  <a:ext uri="{FF2B5EF4-FFF2-40B4-BE49-F238E27FC236}">
                    <a16:creationId xmlns:a16="http://schemas.microsoft.com/office/drawing/2014/main" id="{2D46945E-9EE6-EE44-BB54-2FDEAAC213B4}"/>
                  </a:ext>
                </a:extLst>
              </p:cNvPr>
              <p:cNvSpPr txBox="1">
                <a:spLocks noRot="1" noChangeAspect="1" noMove="1" noResize="1" noEditPoints="1" noAdjustHandles="1" noChangeArrowheads="1" noChangeShapeType="1" noTextEdit="1"/>
              </p:cNvSpPr>
              <p:nvPr/>
            </p:nvSpPr>
            <p:spPr>
              <a:xfrm>
                <a:off x="2446867" y="5753033"/>
                <a:ext cx="7501466" cy="688843"/>
              </a:xfrm>
              <a:prstGeom prst="rect">
                <a:avLst/>
              </a:prstGeom>
              <a:blipFill>
                <a:blip r:embed="rId3"/>
                <a:stretch>
                  <a:fillRect b="-115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9840BF4-F2D8-D249-B74F-5234DC1E0BE0}"/>
                  </a:ext>
                </a:extLst>
              </p:cNvPr>
              <p:cNvSpPr txBox="1"/>
              <p:nvPr/>
            </p:nvSpPr>
            <p:spPr>
              <a:xfrm>
                <a:off x="2480734" y="3084578"/>
                <a:ext cx="7501466" cy="688843"/>
              </a:xfrm>
              <a:prstGeom prst="rect">
                <a:avLst/>
              </a:prstGeom>
              <a:noFill/>
            </p:spPr>
            <p:txBody>
              <a:bodyPr wrap="square" lIns="0" tIns="0" rIns="0" bIns="0" rtlCol="0">
                <a:spAutoFit/>
              </a:bodyPr>
              <a:lstStyle/>
              <a:p>
                <a14:m>
                  <m:oMath xmlns:m="http://schemas.openxmlformats.org/officeDocument/2006/math">
                    <m:f>
                      <m:fPr>
                        <m:ctrlPr>
                          <a:rPr lang="en-US" sz="2800" i="1" smtClean="0">
                            <a:latin typeface="Cambria Math" panose="02040503050406030204" pitchFamily="18" charset="0"/>
                          </a:rPr>
                        </m:ctrlPr>
                      </m:fPr>
                      <m:num>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𝑇𝑜𝑡𝑎𝑙</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𝐶𝑜𝑠𝑡𝑠</m:t>
                        </m:r>
                      </m:num>
                      <m:den>
                        <m:r>
                          <a:rPr lang="es-ES" sz="2800" b="0" i="1" smtClean="0">
                            <a:latin typeface="Cambria Math" panose="02040503050406030204" pitchFamily="18" charset="0"/>
                          </a:rPr>
                          <m:t>𝑈𝑛𝑖𝑡𝑠</m:t>
                        </m:r>
                      </m:den>
                    </m:f>
                    <m:r>
                      <a:rPr lang="es-ES" sz="2800" b="0" i="1" smtClean="0">
                        <a:latin typeface="Cambria Math" panose="02040503050406030204" pitchFamily="18" charset="0"/>
                      </a:rPr>
                      <m:t>=</m:t>
                    </m:r>
                    <m:f>
                      <m:fPr>
                        <m:ctrlPr>
                          <a:rPr lang="es-ES" sz="2800" b="0" i="1" smtClean="0">
                            <a:latin typeface="Cambria Math" panose="02040503050406030204" pitchFamily="18" charset="0"/>
                          </a:rPr>
                        </m:ctrlPr>
                      </m:fPr>
                      <m:num>
                        <m:r>
                          <a:rPr lang="es-ES" sz="2800" b="0" i="1" smtClean="0">
                            <a:latin typeface="Cambria Math" panose="02040503050406030204" pitchFamily="18" charset="0"/>
                          </a:rPr>
                          <m:t>$100,000</m:t>
                        </m:r>
                      </m:num>
                      <m:den>
                        <m:r>
                          <a:rPr lang="es-ES" sz="2800" b="0" i="1" smtClean="0">
                            <a:latin typeface="Cambria Math" panose="02040503050406030204" pitchFamily="18" charset="0"/>
                          </a:rPr>
                          <m:t>10,000</m:t>
                        </m:r>
                      </m:den>
                    </m:f>
                    <m:r>
                      <a:rPr lang="es-ES" sz="2800" b="0" i="1" smtClean="0">
                        <a:latin typeface="Cambria Math" panose="02040503050406030204" pitchFamily="18" charset="0"/>
                      </a:rPr>
                      <m:t>=</m:t>
                    </m:r>
                  </m:oMath>
                </a14:m>
                <a:r>
                  <a:rPr lang="en-US" sz="2800" dirty="0">
                    <a:latin typeface="Candara" panose="020E0502030303020204" pitchFamily="34" charset="0"/>
                  </a:rPr>
                  <a:t>$10</a:t>
                </a:r>
              </a:p>
            </p:txBody>
          </p:sp>
        </mc:Choice>
        <mc:Fallback xmlns="">
          <p:sp>
            <p:nvSpPr>
              <p:cNvPr id="7" name="TextBox 6">
                <a:extLst>
                  <a:ext uri="{FF2B5EF4-FFF2-40B4-BE49-F238E27FC236}">
                    <a16:creationId xmlns:a16="http://schemas.microsoft.com/office/drawing/2014/main" id="{89840BF4-F2D8-D249-B74F-5234DC1E0BE0}"/>
                  </a:ext>
                </a:extLst>
              </p:cNvPr>
              <p:cNvSpPr txBox="1">
                <a:spLocks noRot="1" noChangeAspect="1" noMove="1" noResize="1" noEditPoints="1" noAdjustHandles="1" noChangeArrowheads="1" noChangeShapeType="1" noTextEdit="1"/>
              </p:cNvSpPr>
              <p:nvPr/>
            </p:nvSpPr>
            <p:spPr>
              <a:xfrm>
                <a:off x="2480734" y="3084578"/>
                <a:ext cx="7501466" cy="688843"/>
              </a:xfrm>
              <a:prstGeom prst="rect">
                <a:avLst/>
              </a:prstGeom>
              <a:blipFill>
                <a:blip r:embed="rId4"/>
                <a:stretch>
                  <a:fillRect l="-81" b="-115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3FD86FA-35D5-CD47-BC36-83B97866BFF6}"/>
                  </a:ext>
                </a:extLst>
              </p:cNvPr>
              <p:cNvSpPr txBox="1"/>
              <p:nvPr/>
            </p:nvSpPr>
            <p:spPr>
              <a:xfrm>
                <a:off x="2175934" y="4437524"/>
                <a:ext cx="7501466" cy="688843"/>
              </a:xfrm>
              <a:prstGeom prst="rect">
                <a:avLst/>
              </a:prstGeom>
              <a:noFill/>
            </p:spPr>
            <p:txBody>
              <a:bodyPr wrap="square" lIns="0" tIns="0" rIns="0" bIns="0" rtlCol="0">
                <a:spAutoFit/>
              </a:bodyPr>
              <a:lstStyle/>
              <a:p>
                <a14:m>
                  <m:oMath xmlns:m="http://schemas.openxmlformats.org/officeDocument/2006/math">
                    <m:f>
                      <m:fPr>
                        <m:ctrlPr>
                          <a:rPr lang="en-US" sz="2800" i="1" smtClean="0">
                            <a:latin typeface="Cambria Math" panose="02040503050406030204" pitchFamily="18" charset="0"/>
                          </a:rPr>
                        </m:ctrlPr>
                      </m:fPr>
                      <m:num>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𝑇𝑜𝑡𝑎𝑙</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𝐶𝑜𝑠𝑡𝑠</m:t>
                        </m:r>
                      </m:num>
                      <m:den>
                        <m:r>
                          <a:rPr lang="es-ES" sz="2800" b="0" i="1" smtClean="0">
                            <a:latin typeface="Cambria Math" panose="02040503050406030204" pitchFamily="18" charset="0"/>
                          </a:rPr>
                          <m:t>𝑈𝑛𝑖𝑡𝑠</m:t>
                        </m:r>
                      </m:den>
                    </m:f>
                    <m:r>
                      <a:rPr lang="es-ES" sz="2800" b="0" i="1" smtClean="0">
                        <a:latin typeface="Cambria Math" panose="02040503050406030204" pitchFamily="18" charset="0"/>
                      </a:rPr>
                      <m:t>=</m:t>
                    </m:r>
                    <m:f>
                      <m:fPr>
                        <m:ctrlPr>
                          <a:rPr lang="es-ES" sz="2800" b="0" i="1" smtClean="0">
                            <a:latin typeface="Cambria Math" panose="02040503050406030204" pitchFamily="18" charset="0"/>
                          </a:rPr>
                        </m:ctrlPr>
                      </m:fPr>
                      <m:num>
                        <m:r>
                          <a:rPr lang="es-ES" sz="2800" b="0" i="1" smtClean="0">
                            <a:latin typeface="Cambria Math" panose="02040503050406030204" pitchFamily="18" charset="0"/>
                          </a:rPr>
                          <m:t>$150,000</m:t>
                        </m:r>
                      </m:num>
                      <m:den>
                        <m:r>
                          <a:rPr lang="es-ES" sz="2800" b="0" i="1" smtClean="0">
                            <a:latin typeface="Cambria Math" panose="02040503050406030204" pitchFamily="18" charset="0"/>
                          </a:rPr>
                          <m:t>20,000</m:t>
                        </m:r>
                      </m:den>
                    </m:f>
                    <m:r>
                      <a:rPr lang="es-ES" sz="2800" b="0" i="1" smtClean="0">
                        <a:latin typeface="Cambria Math" panose="02040503050406030204" pitchFamily="18" charset="0"/>
                      </a:rPr>
                      <m:t>=</m:t>
                    </m:r>
                  </m:oMath>
                </a14:m>
                <a:r>
                  <a:rPr lang="en-US" sz="2800" dirty="0">
                    <a:latin typeface="Candara" panose="020E0502030303020204" pitchFamily="34" charset="0"/>
                  </a:rPr>
                  <a:t>$7.5</a:t>
                </a:r>
              </a:p>
            </p:txBody>
          </p:sp>
        </mc:Choice>
        <mc:Fallback xmlns="">
          <p:sp>
            <p:nvSpPr>
              <p:cNvPr id="9" name="TextBox 8">
                <a:extLst>
                  <a:ext uri="{FF2B5EF4-FFF2-40B4-BE49-F238E27FC236}">
                    <a16:creationId xmlns:a16="http://schemas.microsoft.com/office/drawing/2014/main" id="{73FD86FA-35D5-CD47-BC36-83B97866BFF6}"/>
                  </a:ext>
                </a:extLst>
              </p:cNvPr>
              <p:cNvSpPr txBox="1">
                <a:spLocks noRot="1" noChangeAspect="1" noMove="1" noResize="1" noEditPoints="1" noAdjustHandles="1" noChangeArrowheads="1" noChangeShapeType="1" noTextEdit="1"/>
              </p:cNvSpPr>
              <p:nvPr/>
            </p:nvSpPr>
            <p:spPr>
              <a:xfrm>
                <a:off x="2175934" y="4437524"/>
                <a:ext cx="7501466" cy="688843"/>
              </a:xfrm>
              <a:prstGeom prst="rect">
                <a:avLst/>
              </a:prstGeom>
              <a:blipFill>
                <a:blip r:embed="rId5"/>
                <a:stretch>
                  <a:fillRect l="-81" b="-11504"/>
                </a:stretch>
              </a:blipFill>
            </p:spPr>
            <p:txBody>
              <a:bodyPr/>
              <a:lstStyle/>
              <a:p>
                <a:r>
                  <a:rPr lang="en-US">
                    <a:noFill/>
                  </a:rPr>
                  <a:t> </a:t>
                </a:r>
              </a:p>
            </p:txBody>
          </p:sp>
        </mc:Fallback>
      </mc:AlternateContent>
      <p:sp>
        <p:nvSpPr>
          <p:cNvPr id="12" name="Title 1">
            <a:extLst>
              <a:ext uri="{FF2B5EF4-FFF2-40B4-BE49-F238E27FC236}">
                <a16:creationId xmlns:a16="http://schemas.microsoft.com/office/drawing/2014/main" id="{D55EA07D-015B-4B65-AE8F-5314E49F2C5C}"/>
              </a:ext>
            </a:extLst>
          </p:cNvPr>
          <p:cNvSpPr>
            <a:spLocks noGrp="1"/>
          </p:cNvSpPr>
          <p:nvPr>
            <p:ph type="title"/>
          </p:nvPr>
        </p:nvSpPr>
        <p:spPr>
          <a:xfrm>
            <a:off x="838200" y="32618"/>
            <a:ext cx="10515600" cy="1325563"/>
          </a:xfrm>
        </p:spPr>
        <p:txBody>
          <a:bodyPr>
            <a:normAutofit/>
          </a:bodyPr>
          <a:lstStyle/>
          <a:p>
            <a:r>
              <a:rPr lang="en-US" sz="4200" b="1" dirty="0">
                <a:solidFill>
                  <a:schemeClr val="bg1"/>
                </a:solidFill>
                <a:latin typeface="Georgia Pro Cond Black" panose="02040A06050405020203" pitchFamily="18" charset="0"/>
              </a:rPr>
              <a:t>Marginal Cost Example</a:t>
            </a:r>
          </a:p>
        </p:txBody>
      </p:sp>
    </p:spTree>
    <p:extLst>
      <p:ext uri="{BB962C8B-B14F-4D97-AF65-F5344CB8AC3E}">
        <p14:creationId xmlns:p14="http://schemas.microsoft.com/office/powerpoint/2010/main" val="160204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738804D-D203-0343-BE55-B8F26B2FEE4D}"/>
              </a:ext>
            </a:extLst>
          </p:cNvPr>
          <p:cNvSpPr/>
          <p:nvPr/>
        </p:nvSpPr>
        <p:spPr>
          <a:xfrm>
            <a:off x="0" y="1"/>
            <a:ext cx="12192000" cy="1325564"/>
          </a:xfrm>
          <a:prstGeom prst="rect">
            <a:avLst/>
          </a:prstGeom>
          <a:solidFill>
            <a:srgbClr val="A40304"/>
          </a:solidFill>
          <a:ln>
            <a:solidFill>
              <a:srgbClr val="A403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47" name="Rectangle 3">
            <a:extLst>
              <a:ext uri="{FF2B5EF4-FFF2-40B4-BE49-F238E27FC236}">
                <a16:creationId xmlns:a16="http://schemas.microsoft.com/office/drawing/2014/main" id="{108C12D3-ACB2-1941-90F7-2613921C3A08}"/>
              </a:ext>
            </a:extLst>
          </p:cNvPr>
          <p:cNvSpPr>
            <a:spLocks noGrp="1" noChangeArrowheads="1"/>
          </p:cNvSpPr>
          <p:nvPr>
            <p:ph type="body" idx="1"/>
          </p:nvPr>
        </p:nvSpPr>
        <p:spPr>
          <a:xfrm>
            <a:off x="571500" y="1690688"/>
            <a:ext cx="4943475" cy="3962399"/>
          </a:xfrm>
        </p:spPr>
        <p:txBody>
          <a:bodyPr>
            <a:normAutofit lnSpcReduction="10000"/>
          </a:bodyPr>
          <a:lstStyle/>
          <a:p>
            <a:pPr marL="0" indent="0" eaLnBrk="1" hangingPunct="1">
              <a:buNone/>
            </a:pPr>
            <a:r>
              <a:rPr lang="en-US" altLang="en-US" sz="2400" b="1" dirty="0">
                <a:latin typeface="Candara" panose="020E0502030303020204" pitchFamily="34" charset="0"/>
              </a:rPr>
              <a:t>COSTS</a:t>
            </a:r>
          </a:p>
          <a:p>
            <a:pPr eaLnBrk="1" hangingPunct="1"/>
            <a:r>
              <a:rPr lang="en-US" altLang="en-US" sz="2400" dirty="0">
                <a:latin typeface="Candara" panose="020E0502030303020204" pitchFamily="34" charset="0"/>
              </a:rPr>
              <a:t>Incremental cost (IC)</a:t>
            </a:r>
          </a:p>
          <a:p>
            <a:pPr lvl="1" eaLnBrk="1" hangingPunct="1"/>
            <a:r>
              <a:rPr lang="en-US" altLang="en-US" sz="2000" dirty="0">
                <a:latin typeface="Candara" panose="020E0502030303020204" pitchFamily="34" charset="0"/>
                <a:sym typeface="Symbol" pitchFamily="2" charset="2"/>
              </a:rPr>
              <a:t>Change in cost due to a quantity change</a:t>
            </a:r>
          </a:p>
          <a:p>
            <a:pPr lvl="1" eaLnBrk="1" hangingPunct="1"/>
            <a:r>
              <a:rPr lang="en-US" altLang="en-US" sz="2000" dirty="0">
                <a:latin typeface="Candara" panose="020E0502030303020204" pitchFamily="34" charset="0"/>
                <a:sym typeface="Symbol" pitchFamily="2" charset="2"/>
              </a:rPr>
              <a:t>IC=</a:t>
            </a:r>
            <a:r>
              <a:rPr lang="en-US" altLang="en-US" sz="2000" dirty="0">
                <a:latin typeface="Candara" panose="020E0502030303020204" pitchFamily="34" charset="0"/>
              </a:rPr>
              <a:t>TC = </a:t>
            </a:r>
            <a:r>
              <a:rPr lang="en-US" altLang="en-US" sz="2000" dirty="0">
                <a:latin typeface="Candara" panose="020E0502030303020204" pitchFamily="34" charset="0"/>
                <a:sym typeface="Symbol" pitchFamily="2" charset="2"/>
              </a:rPr>
              <a:t></a:t>
            </a:r>
            <a:r>
              <a:rPr lang="en-US" altLang="en-US" sz="2000" dirty="0">
                <a:latin typeface="Candara" panose="020E0502030303020204" pitchFamily="34" charset="0"/>
              </a:rPr>
              <a:t> FC + </a:t>
            </a:r>
            <a:r>
              <a:rPr lang="en-US" altLang="en-US" sz="2000" dirty="0">
                <a:latin typeface="Candara" panose="020E0502030303020204" pitchFamily="34" charset="0"/>
                <a:sym typeface="Symbol" pitchFamily="2" charset="2"/>
              </a:rPr>
              <a:t></a:t>
            </a:r>
            <a:r>
              <a:rPr lang="en-US" altLang="en-US" sz="2000" dirty="0">
                <a:latin typeface="Candara" panose="020E0502030303020204" pitchFamily="34" charset="0"/>
              </a:rPr>
              <a:t>VC </a:t>
            </a:r>
          </a:p>
          <a:p>
            <a:pPr lvl="1" eaLnBrk="1" hangingPunct="1"/>
            <a:r>
              <a:rPr lang="en-US" altLang="en-US" sz="2000" dirty="0">
                <a:latin typeface="Candara" panose="020E0502030303020204" pitchFamily="34" charset="0"/>
              </a:rPr>
              <a:t>If </a:t>
            </a:r>
            <a:r>
              <a:rPr lang="en-US" altLang="en-US" sz="2000" dirty="0">
                <a:latin typeface="Candara" panose="020E0502030303020204" pitchFamily="34" charset="0"/>
                <a:sym typeface="Symbol" pitchFamily="2" charset="2"/>
              </a:rPr>
              <a:t></a:t>
            </a:r>
            <a:r>
              <a:rPr lang="en-US" altLang="en-US" sz="2000" dirty="0">
                <a:latin typeface="Candara" panose="020E0502030303020204" pitchFamily="34" charset="0"/>
              </a:rPr>
              <a:t> FC = 0, IC = </a:t>
            </a:r>
            <a:r>
              <a:rPr lang="en-US" altLang="en-US" sz="2000" dirty="0">
                <a:latin typeface="Candara" panose="020E0502030303020204" pitchFamily="34" charset="0"/>
                <a:sym typeface="Symbol" pitchFamily="2" charset="2"/>
              </a:rPr>
              <a:t></a:t>
            </a:r>
            <a:r>
              <a:rPr lang="en-US" altLang="en-US" sz="2000" dirty="0">
                <a:latin typeface="Candara" panose="020E0502030303020204" pitchFamily="34" charset="0"/>
              </a:rPr>
              <a:t>VC</a:t>
            </a:r>
          </a:p>
          <a:p>
            <a:pPr eaLnBrk="1" hangingPunct="1"/>
            <a:endParaRPr lang="en-US" altLang="en-US" sz="2400" dirty="0">
              <a:latin typeface="Candara" panose="020E0502030303020204" pitchFamily="34" charset="0"/>
            </a:endParaRPr>
          </a:p>
          <a:p>
            <a:pPr eaLnBrk="1" hangingPunct="1"/>
            <a:r>
              <a:rPr lang="en-US" altLang="en-US" sz="2400" dirty="0">
                <a:latin typeface="Candara" panose="020E0502030303020204" pitchFamily="34" charset="0"/>
              </a:rPr>
              <a:t>Marginal cost (MC)</a:t>
            </a:r>
          </a:p>
          <a:p>
            <a:pPr lvl="1" eaLnBrk="1" hangingPunct="1"/>
            <a:r>
              <a:rPr lang="en-US" altLang="en-US" sz="2000" dirty="0">
                <a:latin typeface="Candara" panose="020E0502030303020204" pitchFamily="34" charset="0"/>
              </a:rPr>
              <a:t>The incremental cost for unit change in quantity</a:t>
            </a:r>
          </a:p>
          <a:p>
            <a:pPr lvl="1" eaLnBrk="1" hangingPunct="1"/>
            <a:r>
              <a:rPr lang="en-US" altLang="en-US" sz="2000" dirty="0">
                <a:latin typeface="Candara" panose="020E0502030303020204" pitchFamily="34" charset="0"/>
              </a:rPr>
              <a:t> MC = </a:t>
            </a:r>
            <a:r>
              <a:rPr lang="en-US" altLang="en-US" sz="2000" dirty="0">
                <a:latin typeface="Candara" panose="020E0502030303020204" pitchFamily="34" charset="0"/>
                <a:sym typeface="Symbol" pitchFamily="2" charset="2"/>
              </a:rPr>
              <a:t></a:t>
            </a:r>
            <a:r>
              <a:rPr lang="en-US" altLang="en-US" sz="2000" dirty="0">
                <a:latin typeface="Candara" panose="020E0502030303020204" pitchFamily="34" charset="0"/>
              </a:rPr>
              <a:t> TC/</a:t>
            </a:r>
            <a:r>
              <a:rPr lang="en-US" altLang="en-US" sz="2000" dirty="0">
                <a:latin typeface="Candara" panose="020E0502030303020204" pitchFamily="34" charset="0"/>
                <a:sym typeface="Symbol" pitchFamily="2" charset="2"/>
              </a:rPr>
              <a:t></a:t>
            </a:r>
            <a:r>
              <a:rPr lang="en-US" altLang="en-US" sz="2000" dirty="0">
                <a:latin typeface="Candara" panose="020E0502030303020204" pitchFamily="34" charset="0"/>
              </a:rPr>
              <a:t> Q</a:t>
            </a:r>
          </a:p>
        </p:txBody>
      </p:sp>
      <p:sp>
        <p:nvSpPr>
          <p:cNvPr id="3" name="Title 2">
            <a:extLst>
              <a:ext uri="{FF2B5EF4-FFF2-40B4-BE49-F238E27FC236}">
                <a16:creationId xmlns:a16="http://schemas.microsoft.com/office/drawing/2014/main" id="{F65D0E1D-52CA-744E-A0E0-13FEC3685CFB}"/>
              </a:ext>
            </a:extLst>
          </p:cNvPr>
          <p:cNvSpPr>
            <a:spLocks noGrp="1"/>
          </p:cNvSpPr>
          <p:nvPr>
            <p:ph type="title"/>
          </p:nvPr>
        </p:nvSpPr>
        <p:spPr>
          <a:xfrm>
            <a:off x="633414" y="46039"/>
            <a:ext cx="10515600" cy="1325563"/>
          </a:xfrm>
        </p:spPr>
        <p:txBody>
          <a:bodyPr>
            <a:normAutofit/>
          </a:bodyPr>
          <a:lstStyle/>
          <a:p>
            <a:r>
              <a:rPr lang="en-US" sz="4200" b="1" dirty="0">
                <a:solidFill>
                  <a:schemeClr val="bg1"/>
                </a:solidFill>
                <a:latin typeface="Georgia Pro Cond Black" panose="02040A06050405020203" pitchFamily="18" charset="0"/>
              </a:rPr>
              <a:t>Incremental Cost Analysis</a:t>
            </a:r>
            <a:endParaRPr lang="en-US" sz="4200" dirty="0">
              <a:solidFill>
                <a:schemeClr val="bg1"/>
              </a:solidFill>
              <a:latin typeface="Georgia Pro Cond Black" panose="02040A06050405020203" pitchFamily="18" charset="0"/>
            </a:endParaRPr>
          </a:p>
        </p:txBody>
      </p:sp>
      <p:sp>
        <p:nvSpPr>
          <p:cNvPr id="4" name="Rectangle 3">
            <a:extLst>
              <a:ext uri="{FF2B5EF4-FFF2-40B4-BE49-F238E27FC236}">
                <a16:creationId xmlns:a16="http://schemas.microsoft.com/office/drawing/2014/main" id="{ED237C01-5F38-574B-9508-6B6283BCE248}"/>
              </a:ext>
            </a:extLst>
          </p:cNvPr>
          <p:cNvSpPr/>
          <p:nvPr/>
        </p:nvSpPr>
        <p:spPr>
          <a:xfrm>
            <a:off x="5514975" y="5669755"/>
            <a:ext cx="581025" cy="490538"/>
          </a:xfrm>
          <a:prstGeom prst="rect">
            <a:avLst/>
          </a:prstGeom>
          <a:noFill/>
          <a:ln w="190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3">
            <a:extLst>
              <a:ext uri="{FF2B5EF4-FFF2-40B4-BE49-F238E27FC236}">
                <a16:creationId xmlns:a16="http://schemas.microsoft.com/office/drawing/2014/main" id="{3FFBCD67-17F7-404D-A8CB-DBCD22A4A129}"/>
              </a:ext>
            </a:extLst>
          </p:cNvPr>
          <p:cNvSpPr txBox="1">
            <a:spLocks noChangeArrowheads="1"/>
          </p:cNvSpPr>
          <p:nvPr/>
        </p:nvSpPr>
        <p:spPr>
          <a:xfrm>
            <a:off x="6677025" y="1690688"/>
            <a:ext cx="4943475" cy="4167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2400" b="1" dirty="0">
                <a:latin typeface="Candara" panose="020E0502030303020204" pitchFamily="34" charset="0"/>
              </a:rPr>
              <a:t>REVENUE</a:t>
            </a:r>
          </a:p>
          <a:p>
            <a:r>
              <a:rPr lang="en-US" altLang="en-US" sz="2400" dirty="0">
                <a:latin typeface="Candara" panose="020E0502030303020204" pitchFamily="34" charset="0"/>
              </a:rPr>
              <a:t>Incremental revenue (IR)</a:t>
            </a:r>
          </a:p>
          <a:p>
            <a:pPr lvl="1"/>
            <a:r>
              <a:rPr lang="en-US" altLang="en-US" sz="2000" dirty="0">
                <a:latin typeface="Candara" panose="020E0502030303020204" pitchFamily="34" charset="0"/>
              </a:rPr>
              <a:t>The change in revenue: </a:t>
            </a:r>
          </a:p>
          <a:p>
            <a:pPr lvl="1"/>
            <a:r>
              <a:rPr lang="en-US" altLang="en-US" sz="2000" dirty="0">
                <a:latin typeface="Candara" panose="020E0502030303020204" pitchFamily="34" charset="0"/>
                <a:sym typeface="Symbol" pitchFamily="2" charset="2"/>
              </a:rPr>
              <a:t>IR=</a:t>
            </a:r>
            <a:r>
              <a:rPr lang="en-US" altLang="en-US" sz="2000" dirty="0">
                <a:latin typeface="Candara" panose="020E0502030303020204" pitchFamily="34" charset="0"/>
              </a:rPr>
              <a:t>R</a:t>
            </a:r>
          </a:p>
          <a:p>
            <a:pPr marL="457200" lvl="1" indent="0">
              <a:buNone/>
            </a:pPr>
            <a:endParaRPr lang="en-US" altLang="en-US" sz="2000" dirty="0">
              <a:latin typeface="Candara" panose="020E0502030303020204" pitchFamily="34" charset="0"/>
            </a:endParaRPr>
          </a:p>
          <a:p>
            <a:pPr marL="457200" lvl="1" indent="0">
              <a:buNone/>
            </a:pPr>
            <a:endParaRPr lang="en-US" altLang="en-US" sz="2000" dirty="0">
              <a:latin typeface="Candara" panose="020E0502030303020204" pitchFamily="34" charset="0"/>
            </a:endParaRPr>
          </a:p>
          <a:p>
            <a:r>
              <a:rPr lang="en-US" altLang="en-US" sz="2400" dirty="0">
                <a:latin typeface="Candara" panose="020E0502030303020204" pitchFamily="34" charset="0"/>
              </a:rPr>
              <a:t>Marginal revenue (MR)</a:t>
            </a:r>
          </a:p>
          <a:p>
            <a:pPr lvl="1"/>
            <a:r>
              <a:rPr lang="en-US" altLang="en-US" sz="2000" dirty="0">
                <a:latin typeface="Candara" panose="020E0502030303020204" pitchFamily="34" charset="0"/>
              </a:rPr>
              <a:t>The incremental revenue for unit change in quantity</a:t>
            </a:r>
          </a:p>
          <a:p>
            <a:pPr lvl="1"/>
            <a:r>
              <a:rPr lang="en-US" altLang="en-US" sz="2000" dirty="0">
                <a:latin typeface="Candara" panose="020E0502030303020204" pitchFamily="34" charset="0"/>
              </a:rPr>
              <a:t>MR = </a:t>
            </a:r>
            <a:r>
              <a:rPr lang="en-US" altLang="en-US" sz="2000" dirty="0">
                <a:latin typeface="Candara" panose="020E0502030303020204" pitchFamily="34" charset="0"/>
                <a:sym typeface="Symbol" pitchFamily="2" charset="2"/>
              </a:rPr>
              <a:t></a:t>
            </a:r>
            <a:r>
              <a:rPr lang="en-US" altLang="en-US" sz="2000" dirty="0">
                <a:latin typeface="Candara" panose="020E0502030303020204" pitchFamily="34" charset="0"/>
              </a:rPr>
              <a:t> Revenue/</a:t>
            </a:r>
            <a:r>
              <a:rPr lang="en-US" altLang="en-US" sz="2000" dirty="0">
                <a:latin typeface="Candara" panose="020E0502030303020204" pitchFamily="34" charset="0"/>
                <a:sym typeface="Symbol" pitchFamily="2" charset="2"/>
              </a:rPr>
              <a:t></a:t>
            </a:r>
            <a:r>
              <a:rPr lang="en-US" altLang="en-US" sz="2000" dirty="0">
                <a:latin typeface="Candara" panose="020E0502030303020204" pitchFamily="34" charset="0"/>
              </a:rPr>
              <a:t> Q</a:t>
            </a:r>
          </a:p>
        </p:txBody>
      </p:sp>
      <p:sp>
        <p:nvSpPr>
          <p:cNvPr id="9" name="Rectangle 3">
            <a:extLst>
              <a:ext uri="{FF2B5EF4-FFF2-40B4-BE49-F238E27FC236}">
                <a16:creationId xmlns:a16="http://schemas.microsoft.com/office/drawing/2014/main" id="{9406734D-651A-0E45-90BE-CC7F3E9238F6}"/>
              </a:ext>
            </a:extLst>
          </p:cNvPr>
          <p:cNvSpPr txBox="1">
            <a:spLocks noChangeArrowheads="1"/>
          </p:cNvSpPr>
          <p:nvPr/>
        </p:nvSpPr>
        <p:spPr>
          <a:xfrm>
            <a:off x="3419477" y="5686423"/>
            <a:ext cx="4943475" cy="4905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en-US" sz="2400" b="1" dirty="0">
                <a:solidFill>
                  <a:srgbClr val="C00000"/>
                </a:solidFill>
              </a:rPr>
              <a:t>MC              MR</a:t>
            </a:r>
          </a:p>
        </p:txBody>
      </p:sp>
      <p:sp>
        <p:nvSpPr>
          <p:cNvPr id="5" name="Slide Number Placeholder 4">
            <a:extLst>
              <a:ext uri="{FF2B5EF4-FFF2-40B4-BE49-F238E27FC236}">
                <a16:creationId xmlns:a16="http://schemas.microsoft.com/office/drawing/2014/main" id="{F3A6D61F-54A5-2247-B8E8-E2DD3E24E680}"/>
              </a:ext>
            </a:extLst>
          </p:cNvPr>
          <p:cNvSpPr>
            <a:spLocks noGrp="1"/>
          </p:cNvSpPr>
          <p:nvPr>
            <p:ph type="sldNum" sz="quarter" idx="12"/>
          </p:nvPr>
        </p:nvSpPr>
        <p:spPr/>
        <p:txBody>
          <a:bodyPr/>
          <a:lstStyle/>
          <a:p>
            <a:fld id="{958BD988-D88B-EB4E-A60B-5AD3869691CF}" type="slidenum">
              <a:rPr lang="en-US" smtClean="0"/>
              <a:t>15</a:t>
            </a:fld>
            <a:endParaRPr lang="en-US"/>
          </a:p>
        </p:txBody>
      </p:sp>
    </p:spTree>
    <p:extLst>
      <p:ext uri="{BB962C8B-B14F-4D97-AF65-F5344CB8AC3E}">
        <p14:creationId xmlns:p14="http://schemas.microsoft.com/office/powerpoint/2010/main" val="26746653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1747">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1747">
                                            <p:txEl>
                                              <p:pRg st="7" end="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1747">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xEl>
                                              <p:pRg st="7" end="7"/>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1ABE3DE-7411-1F45-86F8-026342249FCA}"/>
              </a:ext>
            </a:extLst>
          </p:cNvPr>
          <p:cNvSpPr/>
          <p:nvPr/>
        </p:nvSpPr>
        <p:spPr>
          <a:xfrm>
            <a:off x="0" y="1"/>
            <a:ext cx="12192000" cy="1325564"/>
          </a:xfrm>
          <a:prstGeom prst="rect">
            <a:avLst/>
          </a:prstGeom>
          <a:solidFill>
            <a:srgbClr val="A40304"/>
          </a:solidFill>
          <a:ln>
            <a:solidFill>
              <a:srgbClr val="A403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802A7EB-FE62-C342-8C35-C7CCF49418D0}"/>
              </a:ext>
            </a:extLst>
          </p:cNvPr>
          <p:cNvSpPr>
            <a:spLocks noGrp="1"/>
          </p:cNvSpPr>
          <p:nvPr>
            <p:ph idx="1"/>
          </p:nvPr>
        </p:nvSpPr>
        <p:spPr>
          <a:xfrm>
            <a:off x="728663" y="1443038"/>
            <a:ext cx="10901362" cy="4733925"/>
          </a:xfrm>
        </p:spPr>
        <p:txBody>
          <a:bodyPr>
            <a:normAutofit/>
          </a:bodyPr>
          <a:lstStyle/>
          <a:p>
            <a:pPr>
              <a:lnSpc>
                <a:spcPct val="120000"/>
              </a:lnSpc>
              <a:spcBef>
                <a:spcPct val="0"/>
              </a:spcBef>
              <a:buSzPct val="90000"/>
              <a:defRPr/>
            </a:pPr>
            <a:r>
              <a:rPr lang="en-US" altLang="en-US" sz="2400" dirty="0">
                <a:effectLst>
                  <a:outerShdw blurRad="38100" dist="38100" dir="2700000" algn="tl">
                    <a:srgbClr val="FFFFFF"/>
                  </a:outerShdw>
                </a:effectLst>
                <a:latin typeface="Candara" panose="020E0502030303020204" pitchFamily="34" charset="0"/>
              </a:rPr>
              <a:t>The urban planner for the City of Minneapolis is working on a housing project.  </a:t>
            </a:r>
          </a:p>
          <a:p>
            <a:pPr>
              <a:lnSpc>
                <a:spcPct val="120000"/>
              </a:lnSpc>
              <a:spcBef>
                <a:spcPct val="0"/>
              </a:spcBef>
              <a:buSzPct val="90000"/>
              <a:defRPr/>
            </a:pPr>
            <a:r>
              <a:rPr lang="en-US" altLang="en-US" sz="2400" dirty="0">
                <a:effectLst>
                  <a:outerShdw blurRad="38100" dist="38100" dir="2700000" algn="tl">
                    <a:srgbClr val="FFFFFF"/>
                  </a:outerShdw>
                </a:effectLst>
                <a:latin typeface="Candara" panose="020E0502030303020204" pitchFamily="34" charset="0"/>
              </a:rPr>
              <a:t>The fixed costs are $500,000 for the project</a:t>
            </a:r>
          </a:p>
          <a:p>
            <a:pPr>
              <a:lnSpc>
                <a:spcPct val="120000"/>
              </a:lnSpc>
              <a:spcBef>
                <a:spcPct val="0"/>
              </a:spcBef>
              <a:buSzPct val="90000"/>
              <a:defRPr/>
            </a:pPr>
            <a:r>
              <a:rPr lang="en-US" altLang="en-US" sz="2400" dirty="0">
                <a:effectLst>
                  <a:outerShdw blurRad="38100" dist="38100" dir="2700000" algn="tl">
                    <a:srgbClr val="FFFFFF"/>
                  </a:outerShdw>
                </a:effectLst>
                <a:latin typeface="Candara" panose="020E0502030303020204" pitchFamily="34" charset="0"/>
              </a:rPr>
              <a:t>The variable costs are $325 each time a family moves into an apartment.</a:t>
            </a:r>
          </a:p>
          <a:p>
            <a:pPr>
              <a:lnSpc>
                <a:spcPct val="120000"/>
              </a:lnSpc>
              <a:spcBef>
                <a:spcPct val="0"/>
              </a:spcBef>
              <a:buSzPct val="100000"/>
            </a:pPr>
            <a:r>
              <a:rPr lang="en-US" altLang="en-US" sz="2400" dirty="0">
                <a:latin typeface="Candara" panose="020E0502030303020204" pitchFamily="34" charset="0"/>
              </a:rPr>
              <a:t>The housing project now has 1,000 move-ins per year. To encourage the town to expand the program, the state offers to pay $300 for each of 500 move-ins if they expand to 1,500 per year. </a:t>
            </a:r>
          </a:p>
          <a:p>
            <a:pPr>
              <a:lnSpc>
                <a:spcPct val="120000"/>
              </a:lnSpc>
              <a:spcBef>
                <a:spcPct val="0"/>
              </a:spcBef>
              <a:buSzPct val="100000"/>
            </a:pPr>
            <a:r>
              <a:rPr lang="en-US" altLang="en-US" sz="2400" b="1" dirty="0">
                <a:latin typeface="Candara" panose="020E0502030303020204" pitchFamily="34" charset="0"/>
              </a:rPr>
              <a:t>Should the town expand the housing project? </a:t>
            </a:r>
          </a:p>
        </p:txBody>
      </p:sp>
      <p:sp>
        <p:nvSpPr>
          <p:cNvPr id="5" name="Slide Number Placeholder 4">
            <a:extLst>
              <a:ext uri="{FF2B5EF4-FFF2-40B4-BE49-F238E27FC236}">
                <a16:creationId xmlns:a16="http://schemas.microsoft.com/office/drawing/2014/main" id="{7A32F070-E227-D54E-9C6B-DC0DB93FD1CE}"/>
              </a:ext>
            </a:extLst>
          </p:cNvPr>
          <p:cNvSpPr>
            <a:spLocks noGrp="1"/>
          </p:cNvSpPr>
          <p:nvPr>
            <p:ph type="sldNum" sz="quarter" idx="12"/>
          </p:nvPr>
        </p:nvSpPr>
        <p:spPr/>
        <p:txBody>
          <a:bodyPr/>
          <a:lstStyle/>
          <a:p>
            <a:fld id="{958BD988-D88B-EB4E-A60B-5AD3869691CF}" type="slidenum">
              <a:rPr lang="en-US" smtClean="0"/>
              <a:t>16</a:t>
            </a:fld>
            <a:endParaRPr lang="en-US" dirty="0"/>
          </a:p>
        </p:txBody>
      </p:sp>
      <p:graphicFrame>
        <p:nvGraphicFramePr>
          <p:cNvPr id="7" name="Table 6">
            <a:extLst>
              <a:ext uri="{FF2B5EF4-FFF2-40B4-BE49-F238E27FC236}">
                <a16:creationId xmlns:a16="http://schemas.microsoft.com/office/drawing/2014/main" id="{E61700B0-5CAA-490A-BFDA-350A2E81442E}"/>
              </a:ext>
            </a:extLst>
          </p:cNvPr>
          <p:cNvGraphicFramePr>
            <a:graphicFrameLocks noGrp="1"/>
          </p:cNvGraphicFramePr>
          <p:nvPr>
            <p:extLst>
              <p:ext uri="{D42A27DB-BD31-4B8C-83A1-F6EECF244321}">
                <p14:modId xmlns:p14="http://schemas.microsoft.com/office/powerpoint/2010/main" val="3224968394"/>
              </p:ext>
            </p:extLst>
          </p:nvPr>
        </p:nvGraphicFramePr>
        <p:xfrm>
          <a:off x="785812" y="4654810"/>
          <a:ext cx="10620375" cy="2052942"/>
        </p:xfrm>
        <a:graphic>
          <a:graphicData uri="http://schemas.openxmlformats.org/drawingml/2006/table">
            <a:tbl>
              <a:tblPr>
                <a:tableStyleId>{2D5ABB26-0587-4C30-8999-92F81FD0307C}</a:tableStyleId>
              </a:tblPr>
              <a:tblGrid>
                <a:gridCol w="2124075">
                  <a:extLst>
                    <a:ext uri="{9D8B030D-6E8A-4147-A177-3AD203B41FA5}">
                      <a16:colId xmlns:a16="http://schemas.microsoft.com/office/drawing/2014/main" val="2874311458"/>
                    </a:ext>
                  </a:extLst>
                </a:gridCol>
                <a:gridCol w="2124075">
                  <a:extLst>
                    <a:ext uri="{9D8B030D-6E8A-4147-A177-3AD203B41FA5}">
                      <a16:colId xmlns:a16="http://schemas.microsoft.com/office/drawing/2014/main" val="3607055273"/>
                    </a:ext>
                  </a:extLst>
                </a:gridCol>
                <a:gridCol w="2124075">
                  <a:extLst>
                    <a:ext uri="{9D8B030D-6E8A-4147-A177-3AD203B41FA5}">
                      <a16:colId xmlns:a16="http://schemas.microsoft.com/office/drawing/2014/main" val="3230177585"/>
                    </a:ext>
                  </a:extLst>
                </a:gridCol>
                <a:gridCol w="2124075">
                  <a:extLst>
                    <a:ext uri="{9D8B030D-6E8A-4147-A177-3AD203B41FA5}">
                      <a16:colId xmlns:a16="http://schemas.microsoft.com/office/drawing/2014/main" val="4053346357"/>
                    </a:ext>
                  </a:extLst>
                </a:gridCol>
                <a:gridCol w="2124075">
                  <a:extLst>
                    <a:ext uri="{9D8B030D-6E8A-4147-A177-3AD203B41FA5}">
                      <a16:colId xmlns:a16="http://schemas.microsoft.com/office/drawing/2014/main" val="3797001816"/>
                    </a:ext>
                  </a:extLst>
                </a:gridCol>
              </a:tblGrid>
              <a:tr h="782262">
                <a:tc>
                  <a:txBody>
                    <a:bodyPr/>
                    <a:lstStyle/>
                    <a:p>
                      <a:pPr algn="ctr" fontAlgn="b"/>
                      <a:endParaRPr lang="en-US" sz="2400" b="1" i="0" u="none" strike="noStrike" dirty="0">
                        <a:solidFill>
                          <a:srgbClr val="000000"/>
                        </a:solidFill>
                        <a:effectLst/>
                        <a:latin typeface="Candara" panose="020E0502030303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1" u="none" strike="noStrike" dirty="0">
                          <a:effectLst/>
                          <a:latin typeface="Candara" panose="020E0502030303020204" pitchFamily="34" charset="0"/>
                        </a:rPr>
                        <a:t>Fixed Costs</a:t>
                      </a:r>
                      <a:endParaRPr lang="en-US" sz="2400" b="1" i="0" u="none" strike="noStrike" dirty="0">
                        <a:solidFill>
                          <a:srgbClr val="000000"/>
                        </a:solidFill>
                        <a:effectLst/>
                        <a:latin typeface="Candara" panose="020E0502030303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1" u="none" strike="noStrike" dirty="0">
                          <a:effectLst/>
                          <a:latin typeface="Candara" panose="020E0502030303020204" pitchFamily="34" charset="0"/>
                        </a:rPr>
                        <a:t>Variable Costs</a:t>
                      </a:r>
                      <a:endParaRPr lang="en-US" sz="2400" b="1" i="0" u="none" strike="noStrike" dirty="0">
                        <a:solidFill>
                          <a:srgbClr val="000000"/>
                        </a:solidFill>
                        <a:effectLst/>
                        <a:latin typeface="Candara" panose="020E0502030303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1" u="none" strike="noStrike" dirty="0">
                          <a:effectLst/>
                          <a:latin typeface="Candara" panose="020E0502030303020204" pitchFamily="34" charset="0"/>
                        </a:rPr>
                        <a:t>Total Costs</a:t>
                      </a:r>
                      <a:endParaRPr lang="en-US" sz="2400" b="1" i="0" u="none" strike="noStrike" dirty="0">
                        <a:solidFill>
                          <a:srgbClr val="000000"/>
                        </a:solidFill>
                        <a:effectLst/>
                        <a:latin typeface="Candara" panose="020E0502030303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1" u="none" strike="noStrike" dirty="0">
                          <a:effectLst/>
                          <a:latin typeface="Candara" panose="020E0502030303020204" pitchFamily="34" charset="0"/>
                        </a:rPr>
                        <a:t>Average Cost</a:t>
                      </a:r>
                      <a:endParaRPr lang="en-US" sz="2400" b="1" i="0" u="none" strike="noStrike" dirty="0">
                        <a:solidFill>
                          <a:srgbClr val="000000"/>
                        </a:solidFill>
                        <a:effectLst/>
                        <a:latin typeface="Candara" panose="020E0502030303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6250305"/>
                  </a:ext>
                </a:extLst>
              </a:tr>
              <a:tr h="423560">
                <a:tc>
                  <a:txBody>
                    <a:bodyPr/>
                    <a:lstStyle/>
                    <a:p>
                      <a:pPr algn="ctr" fontAlgn="b"/>
                      <a:r>
                        <a:rPr lang="en-US" sz="2400" u="none" strike="noStrike" dirty="0">
                          <a:effectLst/>
                          <a:latin typeface="Candara" panose="020E0502030303020204" pitchFamily="34" charset="0"/>
                        </a:rPr>
                        <a:t>500</a:t>
                      </a:r>
                      <a:endParaRPr lang="en-US" sz="2400" b="0" i="0" u="none" strike="noStrike" dirty="0">
                        <a:solidFill>
                          <a:srgbClr val="000000"/>
                        </a:solidFill>
                        <a:effectLst/>
                        <a:latin typeface="Candara" panose="020E0502030303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400" b="0" i="0" u="none" strike="noStrike" dirty="0">
                        <a:solidFill>
                          <a:srgbClr val="000000"/>
                        </a:solidFill>
                        <a:effectLst/>
                        <a:latin typeface="Candara" panose="020E0502030303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400" b="0" i="0" u="none" strike="noStrike" dirty="0">
                        <a:solidFill>
                          <a:srgbClr val="000000"/>
                        </a:solidFill>
                        <a:effectLst/>
                        <a:latin typeface="Candara" panose="020E0502030303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400" b="0" i="0" u="none" strike="noStrike" dirty="0">
                        <a:solidFill>
                          <a:srgbClr val="000000"/>
                        </a:solidFill>
                        <a:effectLst/>
                        <a:latin typeface="Candara" panose="020E0502030303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400" b="0" i="0" u="none" strike="noStrike" dirty="0">
                        <a:solidFill>
                          <a:srgbClr val="000000"/>
                        </a:solidFill>
                        <a:effectLst/>
                        <a:latin typeface="Candara" panose="020E0502030303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9131768"/>
                  </a:ext>
                </a:extLst>
              </a:tr>
              <a:tr h="423560">
                <a:tc>
                  <a:txBody>
                    <a:bodyPr/>
                    <a:lstStyle/>
                    <a:p>
                      <a:pPr algn="ctr" fontAlgn="b"/>
                      <a:r>
                        <a:rPr lang="en-US" sz="2400" u="none" strike="noStrike" dirty="0">
                          <a:effectLst/>
                          <a:latin typeface="Candara" panose="020E0502030303020204" pitchFamily="34" charset="0"/>
                        </a:rPr>
                        <a:t>1000</a:t>
                      </a:r>
                      <a:endParaRPr lang="en-US" sz="2400" b="0" i="0" u="none" strike="noStrike" dirty="0">
                        <a:solidFill>
                          <a:srgbClr val="000000"/>
                        </a:solidFill>
                        <a:effectLst/>
                        <a:latin typeface="Candara" panose="020E0502030303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400" b="0" i="0" u="none" strike="noStrike" dirty="0">
                        <a:solidFill>
                          <a:srgbClr val="000000"/>
                        </a:solidFill>
                        <a:effectLst/>
                        <a:latin typeface="Candara" panose="020E0502030303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400" b="0" i="0" u="none" strike="noStrike" dirty="0">
                        <a:solidFill>
                          <a:srgbClr val="000000"/>
                        </a:solidFill>
                        <a:effectLst/>
                        <a:latin typeface="Candara" panose="020E0502030303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400" b="0" i="0" u="none" strike="noStrike">
                        <a:solidFill>
                          <a:srgbClr val="000000"/>
                        </a:solidFill>
                        <a:effectLst/>
                        <a:latin typeface="Candara" panose="020E0502030303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400" b="0" i="0" u="none" strike="noStrike" dirty="0">
                        <a:solidFill>
                          <a:srgbClr val="000000"/>
                        </a:solidFill>
                        <a:effectLst/>
                        <a:latin typeface="Candara" panose="020E0502030303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3602398"/>
                  </a:ext>
                </a:extLst>
              </a:tr>
              <a:tr h="423560">
                <a:tc>
                  <a:txBody>
                    <a:bodyPr/>
                    <a:lstStyle/>
                    <a:p>
                      <a:pPr algn="ctr" fontAlgn="b"/>
                      <a:r>
                        <a:rPr lang="en-US" sz="2400" u="none" strike="noStrike" dirty="0">
                          <a:effectLst/>
                          <a:latin typeface="Candara" panose="020E0502030303020204" pitchFamily="34" charset="0"/>
                        </a:rPr>
                        <a:t>1500</a:t>
                      </a:r>
                      <a:endParaRPr lang="en-US" sz="2400" b="0" i="0" u="none" strike="noStrike" dirty="0">
                        <a:solidFill>
                          <a:srgbClr val="000000"/>
                        </a:solidFill>
                        <a:effectLst/>
                        <a:latin typeface="Candara" panose="020E0502030303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400" b="0" i="0" u="none" strike="noStrike" dirty="0">
                        <a:solidFill>
                          <a:srgbClr val="000000"/>
                        </a:solidFill>
                        <a:effectLst/>
                        <a:latin typeface="Candara" panose="020E0502030303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400" b="0" i="0" u="none" strike="noStrike" dirty="0">
                        <a:solidFill>
                          <a:srgbClr val="000000"/>
                        </a:solidFill>
                        <a:effectLst/>
                        <a:latin typeface="Candara" panose="020E0502030303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400" b="0" i="0" u="none" strike="noStrike" dirty="0">
                        <a:solidFill>
                          <a:srgbClr val="000000"/>
                        </a:solidFill>
                        <a:effectLst/>
                        <a:latin typeface="Candara" panose="020E0502030303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400" b="0" i="0" u="none" strike="noStrike" dirty="0">
                        <a:solidFill>
                          <a:srgbClr val="000000"/>
                        </a:solidFill>
                        <a:effectLst/>
                        <a:latin typeface="Candara" panose="020E0502030303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378854"/>
                  </a:ext>
                </a:extLst>
              </a:tr>
            </a:tbl>
          </a:graphicData>
        </a:graphic>
      </p:graphicFrame>
      <p:sp>
        <p:nvSpPr>
          <p:cNvPr id="9" name="Title 2">
            <a:extLst>
              <a:ext uri="{FF2B5EF4-FFF2-40B4-BE49-F238E27FC236}">
                <a16:creationId xmlns:a16="http://schemas.microsoft.com/office/drawing/2014/main" id="{42C58115-1894-4E58-942F-15FA3E14B9C2}"/>
              </a:ext>
            </a:extLst>
          </p:cNvPr>
          <p:cNvSpPr txBox="1">
            <a:spLocks/>
          </p:cNvSpPr>
          <p:nvPr/>
        </p:nvSpPr>
        <p:spPr>
          <a:xfrm>
            <a:off x="633414" y="4603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a:solidFill>
                  <a:schemeClr val="bg1"/>
                </a:solidFill>
                <a:latin typeface="Georgia Pro Cond Black" panose="02040A06050405020203" pitchFamily="18" charset="0"/>
              </a:rPr>
              <a:t>Incremental Cost Analysis</a:t>
            </a:r>
            <a:endParaRPr lang="en-US" sz="4200" dirty="0">
              <a:solidFill>
                <a:schemeClr val="bg1"/>
              </a:solidFill>
              <a:latin typeface="Georgia Pro Cond Black" panose="02040A06050405020203" pitchFamily="18" charset="0"/>
            </a:endParaRPr>
          </a:p>
        </p:txBody>
      </p:sp>
    </p:spTree>
    <p:extLst>
      <p:ext uri="{BB962C8B-B14F-4D97-AF65-F5344CB8AC3E}">
        <p14:creationId xmlns:p14="http://schemas.microsoft.com/office/powerpoint/2010/main" val="1416775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2AB7491-BE5F-6C44-84ED-08E4856806BF}"/>
              </a:ext>
            </a:extLst>
          </p:cNvPr>
          <p:cNvSpPr/>
          <p:nvPr/>
        </p:nvSpPr>
        <p:spPr>
          <a:xfrm>
            <a:off x="0" y="1"/>
            <a:ext cx="12192000" cy="1325564"/>
          </a:xfrm>
          <a:prstGeom prst="rect">
            <a:avLst/>
          </a:prstGeom>
          <a:solidFill>
            <a:srgbClr val="A40304"/>
          </a:solidFill>
          <a:ln>
            <a:solidFill>
              <a:srgbClr val="A403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AAD6113E-976C-C045-AE28-E1D2F9C824E4}"/>
              </a:ext>
            </a:extLst>
          </p:cNvPr>
          <p:cNvSpPr>
            <a:spLocks noGrp="1"/>
          </p:cNvSpPr>
          <p:nvPr>
            <p:ph idx="1"/>
          </p:nvPr>
        </p:nvSpPr>
        <p:spPr>
          <a:xfrm>
            <a:off x="785812" y="4000500"/>
            <a:ext cx="10515600" cy="2536031"/>
          </a:xfrm>
        </p:spPr>
        <p:txBody>
          <a:bodyPr>
            <a:normAutofit/>
          </a:bodyPr>
          <a:lstStyle/>
          <a:p>
            <a:r>
              <a:rPr lang="en-US" altLang="en-US" b="1" dirty="0">
                <a:latin typeface="Candara" panose="020E0502030303020204" pitchFamily="34" charset="0"/>
              </a:rPr>
              <a:t>A: how much is the incremental cost?</a:t>
            </a:r>
          </a:p>
          <a:p>
            <a:pPr marL="0" indent="0">
              <a:buNone/>
            </a:pPr>
            <a:endParaRPr lang="en-US" altLang="en-US" b="1" dirty="0">
              <a:latin typeface="Candara" panose="020E0502030303020204" pitchFamily="34" charset="0"/>
            </a:endParaRPr>
          </a:p>
          <a:p>
            <a:r>
              <a:rPr lang="en-US" altLang="en-US" b="1" dirty="0">
                <a:latin typeface="Candara" panose="020E0502030303020204" pitchFamily="34" charset="0"/>
              </a:rPr>
              <a:t>B: Marginal cost?</a:t>
            </a:r>
          </a:p>
          <a:p>
            <a:endParaRPr lang="en-US" dirty="0">
              <a:latin typeface="Candara" panose="020E0502030303020204" pitchFamily="34" charset="0"/>
            </a:endParaRPr>
          </a:p>
        </p:txBody>
      </p:sp>
      <p:graphicFrame>
        <p:nvGraphicFramePr>
          <p:cNvPr id="7" name="Table 6">
            <a:extLst>
              <a:ext uri="{FF2B5EF4-FFF2-40B4-BE49-F238E27FC236}">
                <a16:creationId xmlns:a16="http://schemas.microsoft.com/office/drawing/2014/main" id="{3EFC8C28-F648-4243-AE52-9779CB73AD37}"/>
              </a:ext>
            </a:extLst>
          </p:cNvPr>
          <p:cNvGraphicFramePr>
            <a:graphicFrameLocks noGrp="1"/>
          </p:cNvGraphicFramePr>
          <p:nvPr>
            <p:extLst>
              <p:ext uri="{D42A27DB-BD31-4B8C-83A1-F6EECF244321}">
                <p14:modId xmlns:p14="http://schemas.microsoft.com/office/powerpoint/2010/main" val="1144311083"/>
              </p:ext>
            </p:extLst>
          </p:nvPr>
        </p:nvGraphicFramePr>
        <p:xfrm>
          <a:off x="681037" y="1690688"/>
          <a:ext cx="10620375" cy="2052942"/>
        </p:xfrm>
        <a:graphic>
          <a:graphicData uri="http://schemas.openxmlformats.org/drawingml/2006/table">
            <a:tbl>
              <a:tblPr>
                <a:tableStyleId>{2D5ABB26-0587-4C30-8999-92F81FD0307C}</a:tableStyleId>
              </a:tblPr>
              <a:tblGrid>
                <a:gridCol w="2124075">
                  <a:extLst>
                    <a:ext uri="{9D8B030D-6E8A-4147-A177-3AD203B41FA5}">
                      <a16:colId xmlns:a16="http://schemas.microsoft.com/office/drawing/2014/main" val="2874311458"/>
                    </a:ext>
                  </a:extLst>
                </a:gridCol>
                <a:gridCol w="2124075">
                  <a:extLst>
                    <a:ext uri="{9D8B030D-6E8A-4147-A177-3AD203B41FA5}">
                      <a16:colId xmlns:a16="http://schemas.microsoft.com/office/drawing/2014/main" val="3607055273"/>
                    </a:ext>
                  </a:extLst>
                </a:gridCol>
                <a:gridCol w="2124075">
                  <a:extLst>
                    <a:ext uri="{9D8B030D-6E8A-4147-A177-3AD203B41FA5}">
                      <a16:colId xmlns:a16="http://schemas.microsoft.com/office/drawing/2014/main" val="3230177585"/>
                    </a:ext>
                  </a:extLst>
                </a:gridCol>
                <a:gridCol w="2124075">
                  <a:extLst>
                    <a:ext uri="{9D8B030D-6E8A-4147-A177-3AD203B41FA5}">
                      <a16:colId xmlns:a16="http://schemas.microsoft.com/office/drawing/2014/main" val="4053346357"/>
                    </a:ext>
                  </a:extLst>
                </a:gridCol>
                <a:gridCol w="2124075">
                  <a:extLst>
                    <a:ext uri="{9D8B030D-6E8A-4147-A177-3AD203B41FA5}">
                      <a16:colId xmlns:a16="http://schemas.microsoft.com/office/drawing/2014/main" val="3797001816"/>
                    </a:ext>
                  </a:extLst>
                </a:gridCol>
              </a:tblGrid>
              <a:tr h="782262">
                <a:tc>
                  <a:txBody>
                    <a:bodyPr/>
                    <a:lstStyle/>
                    <a:p>
                      <a:pPr algn="ctr" fontAlgn="b"/>
                      <a:endParaRPr lang="en-US" sz="2400" b="1" i="0" u="none" strike="noStrike" dirty="0">
                        <a:solidFill>
                          <a:srgbClr val="000000"/>
                        </a:solidFill>
                        <a:effectLst/>
                        <a:latin typeface="Candara" panose="020E0502030303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1" u="none" strike="noStrike" dirty="0">
                          <a:effectLst/>
                          <a:latin typeface="Candara" panose="020E0502030303020204" pitchFamily="34" charset="0"/>
                        </a:rPr>
                        <a:t>Fixed Costs</a:t>
                      </a:r>
                      <a:endParaRPr lang="en-US" sz="2400" b="1" i="0" u="none" strike="noStrike" dirty="0">
                        <a:solidFill>
                          <a:srgbClr val="000000"/>
                        </a:solidFill>
                        <a:effectLst/>
                        <a:latin typeface="Candara" panose="020E0502030303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1" u="none" strike="noStrike" dirty="0">
                          <a:effectLst/>
                          <a:latin typeface="Candara" panose="020E0502030303020204" pitchFamily="34" charset="0"/>
                        </a:rPr>
                        <a:t>Variable Costs</a:t>
                      </a:r>
                      <a:endParaRPr lang="en-US" sz="2400" b="1" i="0" u="none" strike="noStrike" dirty="0">
                        <a:solidFill>
                          <a:srgbClr val="000000"/>
                        </a:solidFill>
                        <a:effectLst/>
                        <a:latin typeface="Candara" panose="020E0502030303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1" u="none" strike="noStrike" dirty="0">
                          <a:effectLst/>
                          <a:latin typeface="Candara" panose="020E0502030303020204" pitchFamily="34" charset="0"/>
                        </a:rPr>
                        <a:t>Total Costs</a:t>
                      </a:r>
                      <a:endParaRPr lang="en-US" sz="2400" b="1" i="0" u="none" strike="noStrike" dirty="0">
                        <a:solidFill>
                          <a:srgbClr val="000000"/>
                        </a:solidFill>
                        <a:effectLst/>
                        <a:latin typeface="Candara" panose="020E0502030303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1" u="none" strike="noStrike" dirty="0">
                          <a:effectLst/>
                          <a:latin typeface="Candara" panose="020E0502030303020204" pitchFamily="34" charset="0"/>
                        </a:rPr>
                        <a:t>Average Cost</a:t>
                      </a:r>
                      <a:endParaRPr lang="en-US" sz="2400" b="1" i="0" u="none" strike="noStrike" dirty="0">
                        <a:solidFill>
                          <a:srgbClr val="000000"/>
                        </a:solidFill>
                        <a:effectLst/>
                        <a:latin typeface="Candara" panose="020E0502030303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6250305"/>
                  </a:ext>
                </a:extLst>
              </a:tr>
              <a:tr h="423560">
                <a:tc>
                  <a:txBody>
                    <a:bodyPr/>
                    <a:lstStyle/>
                    <a:p>
                      <a:pPr algn="ctr" fontAlgn="b"/>
                      <a:r>
                        <a:rPr lang="en-US" sz="2400" u="none" strike="noStrike" dirty="0">
                          <a:effectLst/>
                          <a:latin typeface="Candara" panose="020E0502030303020204" pitchFamily="34" charset="0"/>
                        </a:rPr>
                        <a:t>500</a:t>
                      </a:r>
                      <a:endParaRPr lang="en-US" sz="2400" b="0" i="0" u="none" strike="noStrike" dirty="0">
                        <a:solidFill>
                          <a:srgbClr val="000000"/>
                        </a:solidFill>
                        <a:effectLst/>
                        <a:latin typeface="Candara" panose="020E0502030303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ndara" panose="020E0502030303020204" pitchFamily="34" charset="0"/>
                        </a:rPr>
                        <a:t> $      500,000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ndara" panose="020E0502030303020204" pitchFamily="34" charset="0"/>
                        </a:rPr>
                        <a:t> $      162,500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ndara" panose="020E0502030303020204" pitchFamily="34" charset="0"/>
                        </a:rPr>
                        <a:t> $         662,500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ndara" panose="020E0502030303020204" pitchFamily="34" charset="0"/>
                        </a:rPr>
                        <a:t> $       1,325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9131768"/>
                  </a:ext>
                </a:extLst>
              </a:tr>
              <a:tr h="423560">
                <a:tc>
                  <a:txBody>
                    <a:bodyPr/>
                    <a:lstStyle/>
                    <a:p>
                      <a:pPr algn="ctr" fontAlgn="b"/>
                      <a:r>
                        <a:rPr lang="en-US" sz="2400" u="none" strike="noStrike" dirty="0">
                          <a:effectLst/>
                          <a:latin typeface="Candara" panose="020E0502030303020204" pitchFamily="34" charset="0"/>
                        </a:rPr>
                        <a:t>1000</a:t>
                      </a:r>
                      <a:endParaRPr lang="en-US" sz="2400" b="0" i="0" u="none" strike="noStrike" dirty="0">
                        <a:solidFill>
                          <a:srgbClr val="000000"/>
                        </a:solidFill>
                        <a:effectLst/>
                        <a:latin typeface="Candara" panose="020E0502030303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ndara" panose="020E0502030303020204" pitchFamily="34" charset="0"/>
                        </a:rPr>
                        <a:t> $      500,000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ndara" panose="020E0502030303020204" pitchFamily="34" charset="0"/>
                        </a:rPr>
                        <a:t> $      325,000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ndara" panose="020E0502030303020204" pitchFamily="34" charset="0"/>
                        </a:rPr>
                        <a:t> $         825,000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ndara" panose="020E0502030303020204" pitchFamily="34" charset="0"/>
                        </a:rPr>
                        <a:t> $          825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3602398"/>
                  </a:ext>
                </a:extLst>
              </a:tr>
              <a:tr h="423560">
                <a:tc>
                  <a:txBody>
                    <a:bodyPr/>
                    <a:lstStyle/>
                    <a:p>
                      <a:pPr algn="ctr" fontAlgn="b"/>
                      <a:r>
                        <a:rPr lang="en-US" sz="2400" u="none" strike="noStrike" dirty="0">
                          <a:effectLst/>
                          <a:latin typeface="Candara" panose="020E0502030303020204" pitchFamily="34" charset="0"/>
                        </a:rPr>
                        <a:t>1500</a:t>
                      </a:r>
                      <a:endParaRPr lang="en-US" sz="2400" b="0" i="0" u="none" strike="noStrike" dirty="0">
                        <a:solidFill>
                          <a:srgbClr val="000000"/>
                        </a:solidFill>
                        <a:effectLst/>
                        <a:latin typeface="Candara" panose="020E0502030303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ndara" panose="020E0502030303020204" pitchFamily="34" charset="0"/>
                        </a:rPr>
                        <a:t> $      500,000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ndara" panose="020E0502030303020204" pitchFamily="34" charset="0"/>
                        </a:rPr>
                        <a:t> $      487,500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ndara" panose="020E0502030303020204" pitchFamily="34" charset="0"/>
                        </a:rPr>
                        <a:t> $         987,500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ndara" panose="020E0502030303020204" pitchFamily="34" charset="0"/>
                        </a:rPr>
                        <a:t> $          658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378854"/>
                  </a:ext>
                </a:extLst>
              </a:tr>
            </a:tbl>
          </a:graphicData>
        </a:graphic>
      </p:graphicFrame>
      <p:sp>
        <p:nvSpPr>
          <p:cNvPr id="10" name="Slide Number Placeholder 9">
            <a:extLst>
              <a:ext uri="{FF2B5EF4-FFF2-40B4-BE49-F238E27FC236}">
                <a16:creationId xmlns:a16="http://schemas.microsoft.com/office/drawing/2014/main" id="{43909A60-D500-1247-AEB5-EC282F60B3B9}"/>
              </a:ext>
            </a:extLst>
          </p:cNvPr>
          <p:cNvSpPr>
            <a:spLocks noGrp="1"/>
          </p:cNvSpPr>
          <p:nvPr>
            <p:ph type="sldNum" sz="quarter" idx="12"/>
          </p:nvPr>
        </p:nvSpPr>
        <p:spPr/>
        <p:txBody>
          <a:bodyPr/>
          <a:lstStyle/>
          <a:p>
            <a:fld id="{958BD988-D88B-EB4E-A60B-5AD3869691CF}" type="slidenum">
              <a:rPr lang="en-US" smtClean="0"/>
              <a:t>17</a:t>
            </a:fld>
            <a:endParaRPr lang="en-US"/>
          </a:p>
        </p:txBody>
      </p:sp>
      <p:sp>
        <p:nvSpPr>
          <p:cNvPr id="9" name="Title 2">
            <a:extLst>
              <a:ext uri="{FF2B5EF4-FFF2-40B4-BE49-F238E27FC236}">
                <a16:creationId xmlns:a16="http://schemas.microsoft.com/office/drawing/2014/main" id="{9C309E4C-68A7-417A-BEB5-3E63FF2D42E6}"/>
              </a:ext>
            </a:extLst>
          </p:cNvPr>
          <p:cNvSpPr>
            <a:spLocks noGrp="1"/>
          </p:cNvSpPr>
          <p:nvPr>
            <p:ph type="title"/>
          </p:nvPr>
        </p:nvSpPr>
        <p:spPr>
          <a:xfrm>
            <a:off x="633414" y="46039"/>
            <a:ext cx="10515600" cy="1325563"/>
          </a:xfrm>
        </p:spPr>
        <p:txBody>
          <a:bodyPr>
            <a:normAutofit/>
          </a:bodyPr>
          <a:lstStyle/>
          <a:p>
            <a:r>
              <a:rPr lang="en-US" sz="4200" b="1" dirty="0">
                <a:solidFill>
                  <a:schemeClr val="bg1"/>
                </a:solidFill>
                <a:latin typeface="Georgia Pro Cond Black" panose="02040A06050405020203" pitchFamily="18" charset="0"/>
              </a:rPr>
              <a:t>Incremental Cost Analysis</a:t>
            </a:r>
            <a:endParaRPr lang="en-US" sz="4200" dirty="0">
              <a:solidFill>
                <a:schemeClr val="bg1"/>
              </a:solidFill>
              <a:latin typeface="Georgia Pro Cond Black" panose="02040A06050405020203" pitchFamily="18" charset="0"/>
            </a:endParaRPr>
          </a:p>
        </p:txBody>
      </p:sp>
    </p:spTree>
    <p:extLst>
      <p:ext uri="{BB962C8B-B14F-4D97-AF65-F5344CB8AC3E}">
        <p14:creationId xmlns:p14="http://schemas.microsoft.com/office/powerpoint/2010/main" val="4104553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4C1A06-7635-BF44-8BC8-45DB7435830C}"/>
              </a:ext>
            </a:extLst>
          </p:cNvPr>
          <p:cNvSpPr/>
          <p:nvPr/>
        </p:nvSpPr>
        <p:spPr>
          <a:xfrm>
            <a:off x="0" y="1"/>
            <a:ext cx="12192000" cy="1325564"/>
          </a:xfrm>
          <a:prstGeom prst="rect">
            <a:avLst/>
          </a:prstGeom>
          <a:solidFill>
            <a:srgbClr val="A40304"/>
          </a:solidFill>
          <a:ln>
            <a:solidFill>
              <a:srgbClr val="A403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AAD6113E-976C-C045-AE28-E1D2F9C824E4}"/>
              </a:ext>
            </a:extLst>
          </p:cNvPr>
          <p:cNvSpPr>
            <a:spLocks noGrp="1"/>
          </p:cNvSpPr>
          <p:nvPr>
            <p:ph idx="1"/>
          </p:nvPr>
        </p:nvSpPr>
        <p:spPr>
          <a:xfrm>
            <a:off x="785812" y="4000500"/>
            <a:ext cx="10515600" cy="2536031"/>
          </a:xfrm>
        </p:spPr>
        <p:txBody>
          <a:bodyPr>
            <a:normAutofit/>
          </a:bodyPr>
          <a:lstStyle/>
          <a:p>
            <a:r>
              <a:rPr lang="en-US" altLang="en-US" b="1" dirty="0">
                <a:latin typeface="Candara" panose="020E0502030303020204" pitchFamily="34" charset="0"/>
              </a:rPr>
              <a:t>C: how much is the incremental revenue?</a:t>
            </a:r>
          </a:p>
          <a:p>
            <a:pPr marL="0" indent="0">
              <a:buNone/>
            </a:pPr>
            <a:endParaRPr lang="en-US" altLang="en-US" b="1" dirty="0">
              <a:latin typeface="Candara" panose="020E0502030303020204" pitchFamily="34" charset="0"/>
            </a:endParaRPr>
          </a:p>
          <a:p>
            <a:r>
              <a:rPr lang="en-US" altLang="en-US" b="1" dirty="0">
                <a:latin typeface="Candara" panose="020E0502030303020204" pitchFamily="34" charset="0"/>
              </a:rPr>
              <a:t>D: Marginal revenue?</a:t>
            </a:r>
          </a:p>
          <a:p>
            <a:endParaRPr lang="en-US" dirty="0"/>
          </a:p>
        </p:txBody>
      </p:sp>
      <p:graphicFrame>
        <p:nvGraphicFramePr>
          <p:cNvPr id="7" name="Table 6">
            <a:extLst>
              <a:ext uri="{FF2B5EF4-FFF2-40B4-BE49-F238E27FC236}">
                <a16:creationId xmlns:a16="http://schemas.microsoft.com/office/drawing/2014/main" id="{3EFC8C28-F648-4243-AE52-9779CB73AD37}"/>
              </a:ext>
            </a:extLst>
          </p:cNvPr>
          <p:cNvGraphicFramePr>
            <a:graphicFrameLocks noGrp="1"/>
          </p:cNvGraphicFramePr>
          <p:nvPr>
            <p:extLst>
              <p:ext uri="{D42A27DB-BD31-4B8C-83A1-F6EECF244321}">
                <p14:modId xmlns:p14="http://schemas.microsoft.com/office/powerpoint/2010/main" val="3124665450"/>
              </p:ext>
            </p:extLst>
          </p:nvPr>
        </p:nvGraphicFramePr>
        <p:xfrm>
          <a:off x="681037" y="1690688"/>
          <a:ext cx="10620375" cy="2052942"/>
        </p:xfrm>
        <a:graphic>
          <a:graphicData uri="http://schemas.openxmlformats.org/drawingml/2006/table">
            <a:tbl>
              <a:tblPr>
                <a:tableStyleId>{2D5ABB26-0587-4C30-8999-92F81FD0307C}</a:tableStyleId>
              </a:tblPr>
              <a:tblGrid>
                <a:gridCol w="2124075">
                  <a:extLst>
                    <a:ext uri="{9D8B030D-6E8A-4147-A177-3AD203B41FA5}">
                      <a16:colId xmlns:a16="http://schemas.microsoft.com/office/drawing/2014/main" val="2874311458"/>
                    </a:ext>
                  </a:extLst>
                </a:gridCol>
                <a:gridCol w="2124075">
                  <a:extLst>
                    <a:ext uri="{9D8B030D-6E8A-4147-A177-3AD203B41FA5}">
                      <a16:colId xmlns:a16="http://schemas.microsoft.com/office/drawing/2014/main" val="3607055273"/>
                    </a:ext>
                  </a:extLst>
                </a:gridCol>
                <a:gridCol w="2124075">
                  <a:extLst>
                    <a:ext uri="{9D8B030D-6E8A-4147-A177-3AD203B41FA5}">
                      <a16:colId xmlns:a16="http://schemas.microsoft.com/office/drawing/2014/main" val="3230177585"/>
                    </a:ext>
                  </a:extLst>
                </a:gridCol>
                <a:gridCol w="2124075">
                  <a:extLst>
                    <a:ext uri="{9D8B030D-6E8A-4147-A177-3AD203B41FA5}">
                      <a16:colId xmlns:a16="http://schemas.microsoft.com/office/drawing/2014/main" val="4053346357"/>
                    </a:ext>
                  </a:extLst>
                </a:gridCol>
                <a:gridCol w="2124075">
                  <a:extLst>
                    <a:ext uri="{9D8B030D-6E8A-4147-A177-3AD203B41FA5}">
                      <a16:colId xmlns:a16="http://schemas.microsoft.com/office/drawing/2014/main" val="3797001816"/>
                    </a:ext>
                  </a:extLst>
                </a:gridCol>
              </a:tblGrid>
              <a:tr h="782262">
                <a:tc>
                  <a:txBody>
                    <a:bodyPr/>
                    <a:lstStyle/>
                    <a:p>
                      <a:pPr algn="ctr" fontAlgn="b"/>
                      <a:endParaRPr lang="en-US" sz="2400" b="1" i="0" u="none" strike="noStrike" dirty="0">
                        <a:solidFill>
                          <a:srgbClr val="000000"/>
                        </a:solidFill>
                        <a:effectLst/>
                        <a:latin typeface="Candara" panose="020E0502030303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1" u="none" strike="noStrike" dirty="0">
                          <a:effectLst/>
                          <a:latin typeface="Candara" panose="020E0502030303020204" pitchFamily="34" charset="0"/>
                        </a:rPr>
                        <a:t>Fixed Costs</a:t>
                      </a:r>
                      <a:endParaRPr lang="en-US" sz="2400" b="1" i="0" u="none" strike="noStrike" dirty="0">
                        <a:solidFill>
                          <a:srgbClr val="000000"/>
                        </a:solidFill>
                        <a:effectLst/>
                        <a:latin typeface="Candara" panose="020E0502030303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1" u="none" strike="noStrike" dirty="0">
                          <a:effectLst/>
                          <a:latin typeface="Candara" panose="020E0502030303020204" pitchFamily="34" charset="0"/>
                        </a:rPr>
                        <a:t>Variable Costs</a:t>
                      </a:r>
                      <a:endParaRPr lang="en-US" sz="2400" b="1" i="0" u="none" strike="noStrike" dirty="0">
                        <a:solidFill>
                          <a:srgbClr val="000000"/>
                        </a:solidFill>
                        <a:effectLst/>
                        <a:latin typeface="Candara" panose="020E0502030303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1" u="none" strike="noStrike" dirty="0">
                          <a:effectLst/>
                          <a:latin typeface="Candara" panose="020E0502030303020204" pitchFamily="34" charset="0"/>
                        </a:rPr>
                        <a:t>Total Costs</a:t>
                      </a:r>
                      <a:endParaRPr lang="en-US" sz="2400" b="1" i="0" u="none" strike="noStrike" dirty="0">
                        <a:solidFill>
                          <a:srgbClr val="000000"/>
                        </a:solidFill>
                        <a:effectLst/>
                        <a:latin typeface="Candara" panose="020E0502030303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1" u="none" strike="noStrike" dirty="0">
                          <a:effectLst/>
                          <a:latin typeface="Candara" panose="020E0502030303020204" pitchFamily="34" charset="0"/>
                        </a:rPr>
                        <a:t>Average Cost</a:t>
                      </a:r>
                      <a:endParaRPr lang="en-US" sz="2400" b="1" i="0" u="none" strike="noStrike" dirty="0">
                        <a:solidFill>
                          <a:srgbClr val="000000"/>
                        </a:solidFill>
                        <a:effectLst/>
                        <a:latin typeface="Candara" panose="020E0502030303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6250305"/>
                  </a:ext>
                </a:extLst>
              </a:tr>
              <a:tr h="423560">
                <a:tc>
                  <a:txBody>
                    <a:bodyPr/>
                    <a:lstStyle/>
                    <a:p>
                      <a:pPr algn="ctr" fontAlgn="b"/>
                      <a:r>
                        <a:rPr lang="en-US" sz="2400" u="none" strike="noStrike" dirty="0">
                          <a:effectLst/>
                          <a:latin typeface="Candara" panose="020E0502030303020204" pitchFamily="34" charset="0"/>
                        </a:rPr>
                        <a:t>500</a:t>
                      </a:r>
                      <a:endParaRPr lang="en-US" sz="2400" b="0" i="0" u="none" strike="noStrike" dirty="0">
                        <a:solidFill>
                          <a:srgbClr val="000000"/>
                        </a:solidFill>
                        <a:effectLst/>
                        <a:latin typeface="Candara" panose="020E0502030303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ndara" panose="020E0502030303020204" pitchFamily="34" charset="0"/>
                        </a:rPr>
                        <a:t> $      500,000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ndara" panose="020E0502030303020204" pitchFamily="34" charset="0"/>
                        </a:rPr>
                        <a:t> $      162,500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ndara" panose="020E0502030303020204" pitchFamily="34" charset="0"/>
                        </a:rPr>
                        <a:t> $         662,500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ndara" panose="020E0502030303020204" pitchFamily="34" charset="0"/>
                        </a:rPr>
                        <a:t> $       1,325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9131768"/>
                  </a:ext>
                </a:extLst>
              </a:tr>
              <a:tr h="423560">
                <a:tc>
                  <a:txBody>
                    <a:bodyPr/>
                    <a:lstStyle/>
                    <a:p>
                      <a:pPr algn="ctr" fontAlgn="b"/>
                      <a:r>
                        <a:rPr lang="en-US" sz="2400" u="none" strike="noStrike" dirty="0">
                          <a:effectLst/>
                          <a:latin typeface="Candara" panose="020E0502030303020204" pitchFamily="34" charset="0"/>
                        </a:rPr>
                        <a:t>1000</a:t>
                      </a:r>
                      <a:endParaRPr lang="en-US" sz="2400" b="0" i="0" u="none" strike="noStrike" dirty="0">
                        <a:solidFill>
                          <a:srgbClr val="000000"/>
                        </a:solidFill>
                        <a:effectLst/>
                        <a:latin typeface="Candara" panose="020E0502030303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ndara" panose="020E0502030303020204" pitchFamily="34" charset="0"/>
                        </a:rPr>
                        <a:t> $      500,000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ndara" panose="020E0502030303020204" pitchFamily="34" charset="0"/>
                        </a:rPr>
                        <a:t> $      325,000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ndara" panose="020E0502030303020204" pitchFamily="34" charset="0"/>
                        </a:rPr>
                        <a:t> $         825,000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ndara" panose="020E0502030303020204" pitchFamily="34" charset="0"/>
                        </a:rPr>
                        <a:t> $          825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3602398"/>
                  </a:ext>
                </a:extLst>
              </a:tr>
              <a:tr h="423560">
                <a:tc>
                  <a:txBody>
                    <a:bodyPr/>
                    <a:lstStyle/>
                    <a:p>
                      <a:pPr algn="ctr" fontAlgn="b"/>
                      <a:r>
                        <a:rPr lang="en-US" sz="2400" u="none" strike="noStrike" dirty="0">
                          <a:effectLst/>
                          <a:latin typeface="Candara" panose="020E0502030303020204" pitchFamily="34" charset="0"/>
                        </a:rPr>
                        <a:t>1500</a:t>
                      </a:r>
                      <a:endParaRPr lang="en-US" sz="2400" b="0" i="0" u="none" strike="noStrike" dirty="0">
                        <a:solidFill>
                          <a:srgbClr val="000000"/>
                        </a:solidFill>
                        <a:effectLst/>
                        <a:latin typeface="Candara" panose="020E0502030303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ndara" panose="020E0502030303020204" pitchFamily="34" charset="0"/>
                        </a:rPr>
                        <a:t> $      500,000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ndara" panose="020E0502030303020204" pitchFamily="34" charset="0"/>
                        </a:rPr>
                        <a:t> $      487,500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ndara" panose="020E0502030303020204" pitchFamily="34" charset="0"/>
                        </a:rPr>
                        <a:t> $         987,500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ndara" panose="020E0502030303020204" pitchFamily="34" charset="0"/>
                        </a:rPr>
                        <a:t> $          658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378854"/>
                  </a:ext>
                </a:extLst>
              </a:tr>
            </a:tbl>
          </a:graphicData>
        </a:graphic>
      </p:graphicFrame>
      <p:sp>
        <p:nvSpPr>
          <p:cNvPr id="3" name="Slide Number Placeholder 2">
            <a:extLst>
              <a:ext uri="{FF2B5EF4-FFF2-40B4-BE49-F238E27FC236}">
                <a16:creationId xmlns:a16="http://schemas.microsoft.com/office/drawing/2014/main" id="{9D0B6950-F582-6D49-811D-FD125806F8A9}"/>
              </a:ext>
            </a:extLst>
          </p:cNvPr>
          <p:cNvSpPr>
            <a:spLocks noGrp="1"/>
          </p:cNvSpPr>
          <p:nvPr>
            <p:ph type="sldNum" sz="quarter" idx="12"/>
          </p:nvPr>
        </p:nvSpPr>
        <p:spPr/>
        <p:txBody>
          <a:bodyPr/>
          <a:lstStyle/>
          <a:p>
            <a:fld id="{958BD988-D88B-EB4E-A60B-5AD3869691CF}" type="slidenum">
              <a:rPr lang="en-US" smtClean="0"/>
              <a:t>18</a:t>
            </a:fld>
            <a:endParaRPr lang="en-US"/>
          </a:p>
        </p:txBody>
      </p:sp>
      <p:sp>
        <p:nvSpPr>
          <p:cNvPr id="10" name="Title 2">
            <a:extLst>
              <a:ext uri="{FF2B5EF4-FFF2-40B4-BE49-F238E27FC236}">
                <a16:creationId xmlns:a16="http://schemas.microsoft.com/office/drawing/2014/main" id="{BF4FBB26-7559-4D54-8F88-7F6AAC8D7AC8}"/>
              </a:ext>
            </a:extLst>
          </p:cNvPr>
          <p:cNvSpPr>
            <a:spLocks noGrp="1"/>
          </p:cNvSpPr>
          <p:nvPr>
            <p:ph type="title"/>
          </p:nvPr>
        </p:nvSpPr>
        <p:spPr>
          <a:xfrm>
            <a:off x="633414" y="46039"/>
            <a:ext cx="10515600" cy="1325563"/>
          </a:xfrm>
        </p:spPr>
        <p:txBody>
          <a:bodyPr>
            <a:normAutofit/>
          </a:bodyPr>
          <a:lstStyle/>
          <a:p>
            <a:r>
              <a:rPr lang="en-US" sz="4200" b="1" dirty="0">
                <a:solidFill>
                  <a:schemeClr val="bg1"/>
                </a:solidFill>
                <a:latin typeface="Georgia Pro Cond Black" panose="02040A06050405020203" pitchFamily="18" charset="0"/>
              </a:rPr>
              <a:t>Incremental Cost Analysis</a:t>
            </a:r>
            <a:endParaRPr lang="en-US" sz="4200" dirty="0">
              <a:solidFill>
                <a:schemeClr val="bg1"/>
              </a:solidFill>
              <a:latin typeface="Georgia Pro Cond Black" panose="02040A06050405020203" pitchFamily="18" charset="0"/>
            </a:endParaRPr>
          </a:p>
        </p:txBody>
      </p:sp>
    </p:spTree>
    <p:extLst>
      <p:ext uri="{BB962C8B-B14F-4D97-AF65-F5344CB8AC3E}">
        <p14:creationId xmlns:p14="http://schemas.microsoft.com/office/powerpoint/2010/main" val="3609975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3DE929E-663A-E142-96C8-BB905928FCAC}"/>
              </a:ext>
            </a:extLst>
          </p:cNvPr>
          <p:cNvSpPr/>
          <p:nvPr/>
        </p:nvSpPr>
        <p:spPr>
          <a:xfrm>
            <a:off x="0" y="-58188"/>
            <a:ext cx="12192000" cy="1325564"/>
          </a:xfrm>
          <a:prstGeom prst="rect">
            <a:avLst/>
          </a:prstGeom>
          <a:solidFill>
            <a:srgbClr val="A40304"/>
          </a:solidFill>
          <a:ln>
            <a:solidFill>
              <a:srgbClr val="A403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86135A3-E4DF-354A-84EC-07439DDF669F}"/>
              </a:ext>
            </a:extLst>
          </p:cNvPr>
          <p:cNvSpPr>
            <a:spLocks noGrp="1"/>
          </p:cNvSpPr>
          <p:nvPr>
            <p:ph idx="1"/>
          </p:nvPr>
        </p:nvSpPr>
        <p:spPr/>
        <p:txBody>
          <a:bodyPr/>
          <a:lstStyle/>
          <a:p>
            <a:r>
              <a:rPr lang="en-US" dirty="0">
                <a:latin typeface="Candara" panose="020E0502030303020204" pitchFamily="34" charset="0"/>
              </a:rPr>
              <a:t>Incremental analysis: </a:t>
            </a:r>
          </a:p>
          <a:p>
            <a:pPr marL="0" indent="0">
              <a:buNone/>
            </a:pPr>
            <a:endParaRPr lang="en-US" dirty="0">
              <a:latin typeface="Candara" panose="020E0502030303020204" pitchFamily="34" charset="0"/>
            </a:endParaRPr>
          </a:p>
          <a:p>
            <a:r>
              <a:rPr lang="en-US" altLang="en-US" b="1" dirty="0">
                <a:latin typeface="Candara" panose="020E0502030303020204" pitchFamily="34" charset="0"/>
              </a:rPr>
              <a:t>Should the town expand the housing project? </a:t>
            </a:r>
          </a:p>
          <a:p>
            <a:pPr marL="0" indent="0">
              <a:buNone/>
            </a:pPr>
            <a:endParaRPr lang="en-US" altLang="en-US" b="1" dirty="0">
              <a:latin typeface="Candara" panose="020E0502030303020204" pitchFamily="34" charset="0"/>
            </a:endParaRPr>
          </a:p>
          <a:p>
            <a:r>
              <a:rPr lang="en-US" altLang="en-US" b="1" dirty="0">
                <a:latin typeface="Candara" panose="020E0502030303020204" pitchFamily="34" charset="0"/>
              </a:rPr>
              <a:t>At what price does the town expand the project?</a:t>
            </a:r>
          </a:p>
          <a:p>
            <a:endParaRPr lang="en-US" altLang="en-US" b="1" dirty="0">
              <a:latin typeface="Candara" panose="020E0502030303020204" pitchFamily="34" charset="0"/>
            </a:endParaRPr>
          </a:p>
          <a:p>
            <a:r>
              <a:rPr lang="en-US" altLang="en-US" b="1" dirty="0">
                <a:latin typeface="Candara" panose="020E0502030303020204" pitchFamily="34" charset="0"/>
              </a:rPr>
              <a:t>What if the state offers to pay $400 each?</a:t>
            </a:r>
          </a:p>
          <a:p>
            <a:endParaRPr lang="en-US" dirty="0">
              <a:latin typeface="Candara" panose="020E0502030303020204" pitchFamily="34" charset="0"/>
            </a:endParaRPr>
          </a:p>
        </p:txBody>
      </p:sp>
      <p:sp>
        <p:nvSpPr>
          <p:cNvPr id="6" name="Slide Number Placeholder 5">
            <a:extLst>
              <a:ext uri="{FF2B5EF4-FFF2-40B4-BE49-F238E27FC236}">
                <a16:creationId xmlns:a16="http://schemas.microsoft.com/office/drawing/2014/main" id="{84472413-9ADF-2043-8CE7-F61ACADC8147}"/>
              </a:ext>
            </a:extLst>
          </p:cNvPr>
          <p:cNvSpPr>
            <a:spLocks noGrp="1"/>
          </p:cNvSpPr>
          <p:nvPr>
            <p:ph type="sldNum" sz="quarter" idx="12"/>
          </p:nvPr>
        </p:nvSpPr>
        <p:spPr/>
        <p:txBody>
          <a:bodyPr/>
          <a:lstStyle/>
          <a:p>
            <a:fld id="{958BD988-D88B-EB4E-A60B-5AD3869691CF}" type="slidenum">
              <a:rPr lang="en-US" smtClean="0"/>
              <a:t>19</a:t>
            </a:fld>
            <a:endParaRPr lang="en-US"/>
          </a:p>
        </p:txBody>
      </p:sp>
      <p:sp>
        <p:nvSpPr>
          <p:cNvPr id="8" name="Title 2">
            <a:extLst>
              <a:ext uri="{FF2B5EF4-FFF2-40B4-BE49-F238E27FC236}">
                <a16:creationId xmlns:a16="http://schemas.microsoft.com/office/drawing/2014/main" id="{0D715F73-966C-40DE-99E1-EBBA3AF36F39}"/>
              </a:ext>
            </a:extLst>
          </p:cNvPr>
          <p:cNvSpPr>
            <a:spLocks noGrp="1"/>
          </p:cNvSpPr>
          <p:nvPr>
            <p:ph type="title"/>
          </p:nvPr>
        </p:nvSpPr>
        <p:spPr>
          <a:xfrm>
            <a:off x="633414" y="46039"/>
            <a:ext cx="10515600" cy="1325563"/>
          </a:xfrm>
        </p:spPr>
        <p:txBody>
          <a:bodyPr>
            <a:normAutofit/>
          </a:bodyPr>
          <a:lstStyle/>
          <a:p>
            <a:r>
              <a:rPr lang="en-US" sz="4200" b="1" dirty="0">
                <a:solidFill>
                  <a:schemeClr val="bg1"/>
                </a:solidFill>
                <a:latin typeface="Georgia Pro Cond Black" panose="02040A06050405020203" pitchFamily="18" charset="0"/>
              </a:rPr>
              <a:t>Incremental Cost Analysis</a:t>
            </a:r>
            <a:endParaRPr lang="en-US" sz="4200" dirty="0">
              <a:solidFill>
                <a:schemeClr val="bg1"/>
              </a:solidFill>
              <a:latin typeface="Georgia Pro Cond Black" panose="02040A06050405020203" pitchFamily="18" charset="0"/>
            </a:endParaRPr>
          </a:p>
        </p:txBody>
      </p:sp>
    </p:spTree>
    <p:extLst>
      <p:ext uri="{BB962C8B-B14F-4D97-AF65-F5344CB8AC3E}">
        <p14:creationId xmlns:p14="http://schemas.microsoft.com/office/powerpoint/2010/main" val="104000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32785"/>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Last Week</a:t>
            </a:r>
          </a:p>
        </p:txBody>
      </p:sp>
      <p:sp>
        <p:nvSpPr>
          <p:cNvPr id="3" name="Content Placeholder 2">
            <a:extLst>
              <a:ext uri="{FF2B5EF4-FFF2-40B4-BE49-F238E27FC236}">
                <a16:creationId xmlns:a16="http://schemas.microsoft.com/office/drawing/2014/main" id="{1707090B-ABD9-8C49-8413-44760EC548A7}"/>
              </a:ext>
            </a:extLst>
          </p:cNvPr>
          <p:cNvSpPr>
            <a:spLocks noGrp="1"/>
          </p:cNvSpPr>
          <p:nvPr>
            <p:ph idx="1"/>
          </p:nvPr>
        </p:nvSpPr>
        <p:spPr>
          <a:xfrm>
            <a:off x="670033" y="1525797"/>
            <a:ext cx="11172561" cy="5195678"/>
          </a:xfrm>
        </p:spPr>
        <p:txBody>
          <a:bodyPr>
            <a:normAutofit/>
          </a:bodyPr>
          <a:lstStyle/>
          <a:p>
            <a:pPr>
              <a:lnSpc>
                <a:spcPct val="150000"/>
              </a:lnSpc>
            </a:pPr>
            <a:r>
              <a:rPr lang="en-US" sz="2800" dirty="0">
                <a:latin typeface="Candara" panose="020E0502030303020204" pitchFamily="34" charset="0"/>
              </a:rPr>
              <a:t>Special Types of Budget</a:t>
            </a:r>
            <a:endParaRPr lang="en-US" sz="2400" dirty="0">
              <a:latin typeface="Candara" panose="020E0502030303020204" pitchFamily="34" charset="0"/>
            </a:endParaRPr>
          </a:p>
          <a:p>
            <a:pPr lvl="1">
              <a:lnSpc>
                <a:spcPct val="150000"/>
              </a:lnSpc>
            </a:pPr>
            <a:r>
              <a:rPr lang="en-US" dirty="0">
                <a:latin typeface="Candara" panose="020E0502030303020204" pitchFamily="34" charset="0"/>
              </a:rPr>
              <a:t>Budgeting Techniques</a:t>
            </a:r>
          </a:p>
          <a:p>
            <a:pPr lvl="1">
              <a:lnSpc>
                <a:spcPct val="150000"/>
              </a:lnSpc>
            </a:pPr>
            <a:r>
              <a:rPr lang="en-US" dirty="0">
                <a:latin typeface="Candara" panose="020E0502030303020204" pitchFamily="34" charset="0"/>
              </a:rPr>
              <a:t>Budgeting Formats</a:t>
            </a:r>
          </a:p>
          <a:p>
            <a:pPr marL="457200" lvl="1" indent="0">
              <a:lnSpc>
                <a:spcPct val="150000"/>
              </a:lnSpc>
              <a:buNone/>
            </a:pPr>
            <a:endParaRPr lang="en-US" dirty="0">
              <a:latin typeface="Candara" panose="020E0502030303020204" pitchFamily="34" charset="0"/>
            </a:endParaRPr>
          </a:p>
          <a:p>
            <a:pPr>
              <a:lnSpc>
                <a:spcPct val="150000"/>
              </a:lnSpc>
            </a:pPr>
            <a:r>
              <a:rPr lang="en-US" dirty="0">
                <a:latin typeface="Candara" panose="020E0502030303020204" pitchFamily="34" charset="0"/>
              </a:rPr>
              <a:t>Forecasting</a:t>
            </a:r>
          </a:p>
          <a:p>
            <a:pPr lvl="1">
              <a:lnSpc>
                <a:spcPct val="150000"/>
              </a:lnSpc>
            </a:pPr>
            <a:r>
              <a:rPr lang="en-US" dirty="0">
                <a:latin typeface="Candara" panose="020E0502030303020204" pitchFamily="34" charset="0"/>
              </a:rPr>
              <a:t>Subjective Forecasting</a:t>
            </a:r>
          </a:p>
          <a:p>
            <a:pPr lvl="1">
              <a:lnSpc>
                <a:spcPct val="150000"/>
              </a:lnSpc>
            </a:pPr>
            <a:r>
              <a:rPr lang="en-US" dirty="0">
                <a:latin typeface="Candara" panose="020E0502030303020204" pitchFamily="34" charset="0"/>
              </a:rPr>
              <a:t>Quantitative Forecasting</a:t>
            </a:r>
          </a:p>
          <a:p>
            <a:pPr marL="0" indent="0">
              <a:lnSpc>
                <a:spcPct val="100000"/>
              </a:lnSpc>
              <a:buNone/>
            </a:pPr>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2</a:t>
            </a:fld>
            <a:endParaRPr lang="en-US" dirty="0"/>
          </a:p>
        </p:txBody>
      </p:sp>
    </p:spTree>
    <p:extLst>
      <p:ext uri="{BB962C8B-B14F-4D97-AF65-F5344CB8AC3E}">
        <p14:creationId xmlns:p14="http://schemas.microsoft.com/office/powerpoint/2010/main" val="2794927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6BC1354-2DA8-0144-A775-2A3640CB166D}"/>
              </a:ext>
            </a:extLst>
          </p:cNvPr>
          <p:cNvSpPr/>
          <p:nvPr/>
        </p:nvSpPr>
        <p:spPr>
          <a:xfrm>
            <a:off x="0" y="11111"/>
            <a:ext cx="12192000" cy="1325564"/>
          </a:xfrm>
          <a:prstGeom prst="rect">
            <a:avLst/>
          </a:prstGeom>
          <a:solidFill>
            <a:srgbClr val="A40304"/>
          </a:solidFill>
          <a:ln>
            <a:solidFill>
              <a:srgbClr val="A403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FCE74-19E0-4345-873F-9FC390B089D6}"/>
              </a:ext>
            </a:extLst>
          </p:cNvPr>
          <p:cNvSpPr>
            <a:spLocks noGrp="1"/>
          </p:cNvSpPr>
          <p:nvPr>
            <p:ph type="title"/>
          </p:nvPr>
        </p:nvSpPr>
        <p:spPr>
          <a:xfrm>
            <a:off x="838200" y="188118"/>
            <a:ext cx="10515600" cy="1325563"/>
          </a:xfrm>
        </p:spPr>
        <p:txBody>
          <a:bodyPr>
            <a:normAutofit/>
          </a:bodyPr>
          <a:lstStyle/>
          <a:p>
            <a:r>
              <a:rPr lang="en-US" sz="4200" b="1" dirty="0">
                <a:solidFill>
                  <a:schemeClr val="bg1"/>
                </a:solidFill>
                <a:latin typeface="Georgia Pro Cond Black" panose="02040A06050405020203" pitchFamily="18" charset="0"/>
              </a:rPr>
              <a:t>Break-Even Analysis</a:t>
            </a:r>
          </a:p>
        </p:txBody>
      </p:sp>
      <p:sp>
        <p:nvSpPr>
          <p:cNvPr id="16" name="TextBox 15">
            <a:extLst>
              <a:ext uri="{FF2B5EF4-FFF2-40B4-BE49-F238E27FC236}">
                <a16:creationId xmlns:a16="http://schemas.microsoft.com/office/drawing/2014/main" id="{90216C81-9DCE-1343-8894-5D14FF7B46F3}"/>
              </a:ext>
            </a:extLst>
          </p:cNvPr>
          <p:cNvSpPr txBox="1"/>
          <p:nvPr/>
        </p:nvSpPr>
        <p:spPr>
          <a:xfrm>
            <a:off x="1371600" y="6557963"/>
            <a:ext cx="184731" cy="646331"/>
          </a:xfrm>
          <a:prstGeom prst="rect">
            <a:avLst/>
          </a:prstGeom>
          <a:noFill/>
        </p:spPr>
        <p:txBody>
          <a:bodyPr wrap="none" rtlCol="0">
            <a:spAutoFit/>
          </a:bodyPr>
          <a:lstStyle/>
          <a:p>
            <a:endParaRPr lang="en-US" dirty="0"/>
          </a:p>
          <a:p>
            <a:endParaRPr lang="en-US" dirty="0"/>
          </a:p>
        </p:txBody>
      </p:sp>
      <p:sp>
        <p:nvSpPr>
          <p:cNvPr id="19" name="Slide Number Placeholder 18">
            <a:extLst>
              <a:ext uri="{FF2B5EF4-FFF2-40B4-BE49-F238E27FC236}">
                <a16:creationId xmlns:a16="http://schemas.microsoft.com/office/drawing/2014/main" id="{6F7526E1-0C7A-3243-93BF-06F9F9B8180E}"/>
              </a:ext>
            </a:extLst>
          </p:cNvPr>
          <p:cNvSpPr>
            <a:spLocks noGrp="1"/>
          </p:cNvSpPr>
          <p:nvPr>
            <p:ph type="sldNum" sz="quarter" idx="12"/>
          </p:nvPr>
        </p:nvSpPr>
        <p:spPr/>
        <p:txBody>
          <a:bodyPr/>
          <a:lstStyle/>
          <a:p>
            <a:fld id="{958BD988-D88B-EB4E-A60B-5AD3869691CF}" type="slidenum">
              <a:rPr lang="en-US" smtClean="0"/>
              <a:t>20</a:t>
            </a:fld>
            <a:endParaRPr lang="en-US"/>
          </a:p>
        </p:txBody>
      </p:sp>
      <p:sp>
        <p:nvSpPr>
          <p:cNvPr id="10" name="Content Placeholder 9">
            <a:extLst>
              <a:ext uri="{FF2B5EF4-FFF2-40B4-BE49-F238E27FC236}">
                <a16:creationId xmlns:a16="http://schemas.microsoft.com/office/drawing/2014/main" id="{418ABE24-90C3-0B48-94DC-E641368056FF}"/>
              </a:ext>
            </a:extLst>
          </p:cNvPr>
          <p:cNvSpPr>
            <a:spLocks noGrp="1"/>
          </p:cNvSpPr>
          <p:nvPr>
            <p:ph idx="1"/>
          </p:nvPr>
        </p:nvSpPr>
        <p:spPr>
          <a:xfrm>
            <a:off x="838200" y="1825625"/>
            <a:ext cx="10515600" cy="4378325"/>
          </a:xfrm>
        </p:spPr>
        <p:txBody>
          <a:bodyPr/>
          <a:lstStyle/>
          <a:p>
            <a:r>
              <a:rPr lang="en-US" dirty="0">
                <a:latin typeface="Candara" panose="020E0502030303020204" pitchFamily="34" charset="0"/>
              </a:rPr>
              <a:t>Analyze if a new/continuing project is profitable </a:t>
            </a:r>
          </a:p>
          <a:p>
            <a:endParaRPr lang="en-US" u="sng" dirty="0">
              <a:latin typeface="Candara" panose="020E0502030303020204" pitchFamily="34" charset="0"/>
            </a:endParaRPr>
          </a:p>
          <a:p>
            <a:r>
              <a:rPr lang="en-US" u="sng" dirty="0">
                <a:latin typeface="Candara" panose="020E0502030303020204" pitchFamily="34" charset="0"/>
              </a:rPr>
              <a:t>Problem</a:t>
            </a:r>
            <a:r>
              <a:rPr lang="en-US" dirty="0">
                <a:latin typeface="Candara" panose="020E0502030303020204" pitchFamily="34" charset="0"/>
              </a:rPr>
              <a:t>: Determine the cost per unit </a:t>
            </a:r>
          </a:p>
          <a:p>
            <a:endParaRPr lang="en-US" dirty="0">
              <a:latin typeface="Candara" panose="020E0502030303020204" pitchFamily="34" charset="0"/>
            </a:endParaRPr>
          </a:p>
          <a:p>
            <a:r>
              <a:rPr lang="en-US" dirty="0">
                <a:latin typeface="Candara" panose="020E0502030303020204" pitchFamily="34" charset="0"/>
              </a:rPr>
              <a:t>Break-even analysis: </a:t>
            </a:r>
          </a:p>
          <a:p>
            <a:pPr lvl="1"/>
            <a:r>
              <a:rPr lang="en-US" dirty="0">
                <a:latin typeface="Candara" panose="020E0502030303020204" pitchFamily="34" charset="0"/>
              </a:rPr>
              <a:t>Determine the volume at which the activity moves from losing money to making money</a:t>
            </a:r>
          </a:p>
        </p:txBody>
      </p:sp>
    </p:spTree>
    <p:extLst>
      <p:ext uri="{BB962C8B-B14F-4D97-AF65-F5344CB8AC3E}">
        <p14:creationId xmlns:p14="http://schemas.microsoft.com/office/powerpoint/2010/main" val="3921364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6BC1354-2DA8-0144-A775-2A3640CB166D}"/>
              </a:ext>
            </a:extLst>
          </p:cNvPr>
          <p:cNvSpPr/>
          <p:nvPr/>
        </p:nvSpPr>
        <p:spPr>
          <a:xfrm>
            <a:off x="0" y="11111"/>
            <a:ext cx="12192000" cy="1325564"/>
          </a:xfrm>
          <a:prstGeom prst="rect">
            <a:avLst/>
          </a:prstGeom>
          <a:solidFill>
            <a:srgbClr val="A40304"/>
          </a:solidFill>
          <a:ln>
            <a:solidFill>
              <a:srgbClr val="A403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FCE74-19E0-4345-873F-9FC390B089D6}"/>
              </a:ext>
            </a:extLst>
          </p:cNvPr>
          <p:cNvSpPr>
            <a:spLocks noGrp="1"/>
          </p:cNvSpPr>
          <p:nvPr>
            <p:ph type="title"/>
          </p:nvPr>
        </p:nvSpPr>
        <p:spPr>
          <a:xfrm>
            <a:off x="838200" y="132369"/>
            <a:ext cx="10515600" cy="1325563"/>
          </a:xfrm>
        </p:spPr>
        <p:txBody>
          <a:bodyPr>
            <a:normAutofit/>
          </a:bodyPr>
          <a:lstStyle/>
          <a:p>
            <a:r>
              <a:rPr lang="en-US" sz="4200" b="1" dirty="0">
                <a:solidFill>
                  <a:schemeClr val="bg1"/>
                </a:solidFill>
                <a:latin typeface="Georgia Pro Cond Black" panose="02040A06050405020203" pitchFamily="18" charset="0"/>
              </a:rPr>
              <a:t>Break-Even Analysis</a:t>
            </a:r>
          </a:p>
        </p:txBody>
      </p:sp>
      <p:sp>
        <p:nvSpPr>
          <p:cNvPr id="3" name="Content Placeholder 2">
            <a:extLst>
              <a:ext uri="{FF2B5EF4-FFF2-40B4-BE49-F238E27FC236}">
                <a16:creationId xmlns:a16="http://schemas.microsoft.com/office/drawing/2014/main" id="{F21C00D3-4591-8649-9C68-7D1DDE3412B9}"/>
              </a:ext>
            </a:extLst>
          </p:cNvPr>
          <p:cNvSpPr>
            <a:spLocks noGrp="1"/>
          </p:cNvSpPr>
          <p:nvPr>
            <p:ph idx="1"/>
          </p:nvPr>
        </p:nvSpPr>
        <p:spPr>
          <a:xfrm>
            <a:off x="838200" y="1825625"/>
            <a:ext cx="7920038" cy="488950"/>
          </a:xfrm>
        </p:spPr>
        <p:txBody>
          <a:bodyPr>
            <a:normAutofit/>
          </a:bodyPr>
          <a:lstStyle/>
          <a:p>
            <a:pPr marL="0" indent="0">
              <a:lnSpc>
                <a:spcPct val="80000"/>
              </a:lnSpc>
              <a:buNone/>
            </a:pPr>
            <a:r>
              <a:rPr lang="en-US" altLang="en-US" dirty="0">
                <a:latin typeface="Candara" panose="020E0502030303020204" pitchFamily="34" charset="0"/>
              </a:rPr>
              <a:t>Total Revenue = Total Cost/Expenses</a:t>
            </a:r>
          </a:p>
        </p:txBody>
      </p:sp>
      <p:sp>
        <p:nvSpPr>
          <p:cNvPr id="5" name="Content Placeholder 2">
            <a:extLst>
              <a:ext uri="{FF2B5EF4-FFF2-40B4-BE49-F238E27FC236}">
                <a16:creationId xmlns:a16="http://schemas.microsoft.com/office/drawing/2014/main" id="{650F0DB6-FEFE-F24F-9D28-DF4A88F3AF49}"/>
              </a:ext>
            </a:extLst>
          </p:cNvPr>
          <p:cNvSpPr txBox="1">
            <a:spLocks/>
          </p:cNvSpPr>
          <p:nvPr/>
        </p:nvSpPr>
        <p:spPr>
          <a:xfrm>
            <a:off x="1481138" y="2783678"/>
            <a:ext cx="10515600" cy="4889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Font typeface="Arial" panose="020B0604020202020204" pitchFamily="34" charset="0"/>
              <a:buNone/>
            </a:pPr>
            <a:r>
              <a:rPr lang="en-US" altLang="en-US" dirty="0">
                <a:solidFill>
                  <a:srgbClr val="00B050"/>
                </a:solidFill>
                <a:latin typeface="Candara" panose="020E0502030303020204" pitchFamily="34" charset="0"/>
              </a:rPr>
              <a:t>P*</a:t>
            </a:r>
            <a:r>
              <a:rPr lang="en-US" altLang="en-US" dirty="0">
                <a:solidFill>
                  <a:srgbClr val="FF0000"/>
                </a:solidFill>
                <a:latin typeface="Candara" panose="020E0502030303020204" pitchFamily="34" charset="0"/>
              </a:rPr>
              <a:t>Q</a:t>
            </a:r>
            <a:r>
              <a:rPr lang="en-US" altLang="en-US" dirty="0">
                <a:solidFill>
                  <a:srgbClr val="00B050"/>
                </a:solidFill>
                <a:latin typeface="Candara" panose="020E0502030303020204" pitchFamily="34" charset="0"/>
              </a:rPr>
              <a:t> </a:t>
            </a:r>
            <a:r>
              <a:rPr lang="en-US" altLang="en-US" dirty="0">
                <a:latin typeface="Candara" panose="020E0502030303020204" pitchFamily="34" charset="0"/>
              </a:rPr>
              <a:t>= FC+ </a:t>
            </a:r>
            <a:r>
              <a:rPr lang="en-US" altLang="en-US" dirty="0">
                <a:solidFill>
                  <a:srgbClr val="0070C0"/>
                </a:solidFill>
                <a:latin typeface="Candara" panose="020E0502030303020204" pitchFamily="34" charset="0"/>
              </a:rPr>
              <a:t>VC*</a:t>
            </a:r>
            <a:r>
              <a:rPr lang="en-US" altLang="en-US" dirty="0">
                <a:solidFill>
                  <a:srgbClr val="FF0000"/>
                </a:solidFill>
                <a:latin typeface="Candara" panose="020E0502030303020204" pitchFamily="34" charset="0"/>
              </a:rPr>
              <a:t>Q</a:t>
            </a:r>
            <a:r>
              <a:rPr lang="en-US" altLang="en-US" dirty="0">
                <a:solidFill>
                  <a:srgbClr val="0070C0"/>
                </a:solidFill>
                <a:latin typeface="Candara" panose="020E0502030303020204" pitchFamily="34" charset="0"/>
              </a:rPr>
              <a:t> </a:t>
            </a:r>
          </a:p>
        </p:txBody>
      </p:sp>
      <p:sp>
        <p:nvSpPr>
          <p:cNvPr id="6" name="Content Placeholder 2">
            <a:extLst>
              <a:ext uri="{FF2B5EF4-FFF2-40B4-BE49-F238E27FC236}">
                <a16:creationId xmlns:a16="http://schemas.microsoft.com/office/drawing/2014/main" id="{B147524D-0009-CB4E-9DB3-0AEE043E8AE2}"/>
              </a:ext>
            </a:extLst>
          </p:cNvPr>
          <p:cNvSpPr txBox="1">
            <a:spLocks/>
          </p:cNvSpPr>
          <p:nvPr/>
        </p:nvSpPr>
        <p:spPr>
          <a:xfrm>
            <a:off x="838200" y="2314575"/>
            <a:ext cx="10515600" cy="4889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en-US" altLang="en-US" dirty="0">
                <a:solidFill>
                  <a:srgbClr val="00B050"/>
                </a:solidFill>
                <a:latin typeface="Candara" panose="020E0502030303020204" pitchFamily="34" charset="0"/>
              </a:rPr>
              <a:t>Total Revenue</a:t>
            </a:r>
            <a:r>
              <a:rPr lang="en-US" altLang="en-US" dirty="0">
                <a:latin typeface="Candara" panose="020E0502030303020204" pitchFamily="34" charset="0"/>
              </a:rPr>
              <a:t> = Fixed Costs + </a:t>
            </a:r>
            <a:r>
              <a:rPr lang="en-US" altLang="en-US" dirty="0">
                <a:solidFill>
                  <a:srgbClr val="0070C0"/>
                </a:solidFill>
                <a:latin typeface="Candara" panose="020E0502030303020204" pitchFamily="34" charset="0"/>
              </a:rPr>
              <a:t>Variable Cost</a:t>
            </a:r>
            <a:r>
              <a:rPr lang="en-US" altLang="en-US" dirty="0">
                <a:latin typeface="Candara" panose="020E0502030303020204" pitchFamily="34" charset="0"/>
              </a:rPr>
              <a:t> </a:t>
            </a:r>
          </a:p>
        </p:txBody>
      </p:sp>
      <p:sp>
        <p:nvSpPr>
          <p:cNvPr id="7" name="Content Placeholder 2">
            <a:extLst>
              <a:ext uri="{FF2B5EF4-FFF2-40B4-BE49-F238E27FC236}">
                <a16:creationId xmlns:a16="http://schemas.microsoft.com/office/drawing/2014/main" id="{D37251EB-08C5-514F-A87A-559B70CB70B8}"/>
              </a:ext>
            </a:extLst>
          </p:cNvPr>
          <p:cNvSpPr txBox="1">
            <a:spLocks/>
          </p:cNvSpPr>
          <p:nvPr/>
        </p:nvSpPr>
        <p:spPr>
          <a:xfrm>
            <a:off x="342899" y="3323033"/>
            <a:ext cx="10515600" cy="4889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en-US" altLang="en-US" dirty="0">
                <a:solidFill>
                  <a:srgbClr val="00B050"/>
                </a:solidFill>
                <a:latin typeface="Candara" panose="020E0502030303020204" pitchFamily="34" charset="0"/>
              </a:rPr>
              <a:t>P*</a:t>
            </a:r>
            <a:r>
              <a:rPr lang="en-US" altLang="en-US" dirty="0">
                <a:solidFill>
                  <a:srgbClr val="FF0000"/>
                </a:solidFill>
                <a:latin typeface="Candara" panose="020E0502030303020204" pitchFamily="34" charset="0"/>
              </a:rPr>
              <a:t>Q </a:t>
            </a:r>
            <a:r>
              <a:rPr lang="en-US" altLang="en-US" dirty="0">
                <a:latin typeface="Candara" panose="020E0502030303020204" pitchFamily="34" charset="0"/>
              </a:rPr>
              <a:t>- </a:t>
            </a:r>
            <a:r>
              <a:rPr lang="en-US" altLang="en-US" dirty="0">
                <a:solidFill>
                  <a:srgbClr val="0070C0"/>
                </a:solidFill>
                <a:latin typeface="Candara" panose="020E0502030303020204" pitchFamily="34" charset="0"/>
              </a:rPr>
              <a:t>VC*</a:t>
            </a:r>
            <a:r>
              <a:rPr lang="en-US" altLang="en-US" dirty="0">
                <a:solidFill>
                  <a:srgbClr val="FF0000"/>
                </a:solidFill>
                <a:latin typeface="Candara" panose="020E0502030303020204" pitchFamily="34" charset="0"/>
              </a:rPr>
              <a:t>Q</a:t>
            </a:r>
            <a:r>
              <a:rPr lang="en-US" altLang="en-US" dirty="0">
                <a:latin typeface="Candara" panose="020E0502030303020204" pitchFamily="34" charset="0"/>
              </a:rPr>
              <a:t> = FC</a:t>
            </a:r>
          </a:p>
        </p:txBody>
      </p:sp>
      <p:sp>
        <p:nvSpPr>
          <p:cNvPr id="8" name="Content Placeholder 2">
            <a:extLst>
              <a:ext uri="{FF2B5EF4-FFF2-40B4-BE49-F238E27FC236}">
                <a16:creationId xmlns:a16="http://schemas.microsoft.com/office/drawing/2014/main" id="{5D8E0B16-E2E8-454C-9193-0644DC3F9B33}"/>
              </a:ext>
            </a:extLst>
          </p:cNvPr>
          <p:cNvSpPr txBox="1">
            <a:spLocks/>
          </p:cNvSpPr>
          <p:nvPr/>
        </p:nvSpPr>
        <p:spPr>
          <a:xfrm>
            <a:off x="661987" y="3848489"/>
            <a:ext cx="10515600" cy="4889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en-US" altLang="en-US" dirty="0">
                <a:solidFill>
                  <a:srgbClr val="FF0000"/>
                </a:solidFill>
                <a:latin typeface="Candara" panose="020E0502030303020204" pitchFamily="34" charset="0"/>
              </a:rPr>
              <a:t>Q</a:t>
            </a:r>
            <a:r>
              <a:rPr lang="en-US" altLang="en-US" dirty="0">
                <a:latin typeface="Candara" panose="020E0502030303020204" pitchFamily="34" charset="0"/>
              </a:rPr>
              <a:t>(</a:t>
            </a:r>
            <a:r>
              <a:rPr lang="en-US" altLang="en-US" dirty="0">
                <a:solidFill>
                  <a:srgbClr val="00B050"/>
                </a:solidFill>
                <a:latin typeface="Candara" panose="020E0502030303020204" pitchFamily="34" charset="0"/>
              </a:rPr>
              <a:t>P </a:t>
            </a:r>
            <a:r>
              <a:rPr lang="en-US" altLang="en-US" dirty="0">
                <a:latin typeface="Candara" panose="020E0502030303020204" pitchFamily="34" charset="0"/>
              </a:rPr>
              <a:t>– </a:t>
            </a:r>
            <a:r>
              <a:rPr lang="en-US" altLang="en-US" dirty="0">
                <a:solidFill>
                  <a:srgbClr val="0070C0"/>
                </a:solidFill>
                <a:latin typeface="Candara" panose="020E0502030303020204" pitchFamily="34" charset="0"/>
              </a:rPr>
              <a:t>VC</a:t>
            </a:r>
            <a:r>
              <a:rPr lang="en-US" altLang="en-US" dirty="0">
                <a:latin typeface="Candara" panose="020E0502030303020204" pitchFamily="34" charset="0"/>
              </a:rPr>
              <a:t>) = FC</a:t>
            </a:r>
          </a:p>
        </p:txBody>
      </p:sp>
      <p:grpSp>
        <p:nvGrpSpPr>
          <p:cNvPr id="17" name="Group 16">
            <a:extLst>
              <a:ext uri="{FF2B5EF4-FFF2-40B4-BE49-F238E27FC236}">
                <a16:creationId xmlns:a16="http://schemas.microsoft.com/office/drawing/2014/main" id="{E5200DB5-9C3E-954A-9AD7-788949FA59CB}"/>
              </a:ext>
            </a:extLst>
          </p:cNvPr>
          <p:cNvGrpSpPr/>
          <p:nvPr/>
        </p:nvGrpSpPr>
        <p:grpSpPr>
          <a:xfrm>
            <a:off x="1885949" y="4375935"/>
            <a:ext cx="2586039" cy="1505349"/>
            <a:chOff x="1885949" y="4375935"/>
            <a:chExt cx="2586039" cy="1505349"/>
          </a:xfrm>
        </p:grpSpPr>
        <p:sp>
          <p:nvSpPr>
            <p:cNvPr id="9" name="Content Placeholder 2">
              <a:extLst>
                <a:ext uri="{FF2B5EF4-FFF2-40B4-BE49-F238E27FC236}">
                  <a16:creationId xmlns:a16="http://schemas.microsoft.com/office/drawing/2014/main" id="{7A6D4BF7-DD6A-AB44-B76B-2C911F2CF8B6}"/>
                </a:ext>
              </a:extLst>
            </p:cNvPr>
            <p:cNvSpPr txBox="1">
              <a:spLocks/>
            </p:cNvSpPr>
            <p:nvPr/>
          </p:nvSpPr>
          <p:spPr>
            <a:xfrm>
              <a:off x="1885949" y="4375935"/>
              <a:ext cx="2586039" cy="1505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en-US" altLang="en-US" dirty="0">
                  <a:solidFill>
                    <a:srgbClr val="FF0000"/>
                  </a:solidFill>
                  <a:latin typeface="Candara" panose="020E0502030303020204" pitchFamily="34" charset="0"/>
                </a:rPr>
                <a:t>Q</a:t>
              </a:r>
              <a:r>
                <a:rPr lang="en-US" altLang="en-US" dirty="0">
                  <a:latin typeface="Candara" panose="020E0502030303020204" pitchFamily="34" charset="0"/>
                </a:rPr>
                <a:t>=        FC</a:t>
              </a:r>
            </a:p>
            <a:p>
              <a:pPr marL="0" indent="0">
                <a:lnSpc>
                  <a:spcPct val="80000"/>
                </a:lnSpc>
                <a:buNone/>
              </a:pPr>
              <a:r>
                <a:rPr lang="en-US" altLang="en-US" dirty="0">
                  <a:latin typeface="Candara" panose="020E0502030303020204" pitchFamily="34" charset="0"/>
                </a:rPr>
                <a:t>         (</a:t>
              </a:r>
              <a:r>
                <a:rPr lang="en-US" altLang="en-US" dirty="0">
                  <a:solidFill>
                    <a:srgbClr val="00B050"/>
                  </a:solidFill>
                  <a:latin typeface="Candara" panose="020E0502030303020204" pitchFamily="34" charset="0"/>
                </a:rPr>
                <a:t>P </a:t>
              </a:r>
              <a:r>
                <a:rPr lang="en-US" altLang="en-US" dirty="0">
                  <a:latin typeface="Candara" panose="020E0502030303020204" pitchFamily="34" charset="0"/>
                </a:rPr>
                <a:t>– </a:t>
              </a:r>
              <a:r>
                <a:rPr lang="en-US" altLang="en-US" dirty="0">
                  <a:solidFill>
                    <a:srgbClr val="0070C0"/>
                  </a:solidFill>
                  <a:latin typeface="Candara" panose="020E0502030303020204" pitchFamily="34" charset="0"/>
                </a:rPr>
                <a:t>VC</a:t>
              </a:r>
              <a:r>
                <a:rPr lang="en-US" altLang="en-US" dirty="0">
                  <a:latin typeface="Candara" panose="020E0502030303020204" pitchFamily="34" charset="0"/>
                </a:rPr>
                <a:t>)</a:t>
              </a:r>
            </a:p>
          </p:txBody>
        </p:sp>
        <p:cxnSp>
          <p:nvCxnSpPr>
            <p:cNvPr id="11" name="Straight Connector 10">
              <a:extLst>
                <a:ext uri="{FF2B5EF4-FFF2-40B4-BE49-F238E27FC236}">
                  <a16:creationId xmlns:a16="http://schemas.microsoft.com/office/drawing/2014/main" id="{70320C58-3EF5-F847-A9A3-C8D35648AAF0}"/>
                </a:ext>
              </a:extLst>
            </p:cNvPr>
            <p:cNvCxnSpPr/>
            <p:nvPr/>
          </p:nvCxnSpPr>
          <p:spPr>
            <a:xfrm>
              <a:off x="2514600" y="4743450"/>
              <a:ext cx="1514475"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A031EBB6-6971-E64C-94CD-2C5D3BF5FB4D}"/>
              </a:ext>
            </a:extLst>
          </p:cNvPr>
          <p:cNvGrpSpPr/>
          <p:nvPr/>
        </p:nvGrpSpPr>
        <p:grpSpPr>
          <a:xfrm>
            <a:off x="4657726" y="4449163"/>
            <a:ext cx="3067050" cy="1505349"/>
            <a:chOff x="7115176" y="4387844"/>
            <a:chExt cx="3067050" cy="1505349"/>
          </a:xfrm>
        </p:grpSpPr>
        <p:sp>
          <p:nvSpPr>
            <p:cNvPr id="12" name="Content Placeholder 2">
              <a:extLst>
                <a:ext uri="{FF2B5EF4-FFF2-40B4-BE49-F238E27FC236}">
                  <a16:creationId xmlns:a16="http://schemas.microsoft.com/office/drawing/2014/main" id="{3155FCE4-16D3-3149-AE55-AD2D52172B97}"/>
                </a:ext>
              </a:extLst>
            </p:cNvPr>
            <p:cNvSpPr txBox="1">
              <a:spLocks/>
            </p:cNvSpPr>
            <p:nvPr/>
          </p:nvSpPr>
          <p:spPr>
            <a:xfrm>
              <a:off x="7115176" y="4387844"/>
              <a:ext cx="3067050" cy="1505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en-US" altLang="en-US" dirty="0">
                  <a:latin typeface="Candara" panose="020E0502030303020204" pitchFamily="34" charset="0"/>
                </a:rPr>
                <a:t>BEQ=        FC</a:t>
              </a:r>
            </a:p>
            <a:p>
              <a:pPr marL="0" indent="0">
                <a:lnSpc>
                  <a:spcPct val="80000"/>
                </a:lnSpc>
                <a:buNone/>
              </a:pPr>
              <a:r>
                <a:rPr lang="en-US" altLang="en-US" dirty="0">
                  <a:latin typeface="Candara" panose="020E0502030303020204" pitchFamily="34" charset="0"/>
                </a:rPr>
                <a:t>             (P – VC)</a:t>
              </a:r>
            </a:p>
          </p:txBody>
        </p:sp>
        <p:cxnSp>
          <p:nvCxnSpPr>
            <p:cNvPr id="13" name="Straight Connector 12">
              <a:extLst>
                <a:ext uri="{FF2B5EF4-FFF2-40B4-BE49-F238E27FC236}">
                  <a16:creationId xmlns:a16="http://schemas.microsoft.com/office/drawing/2014/main" id="{A7F0B98A-B3D2-824D-9CD3-F59ED47E042D}"/>
                </a:ext>
              </a:extLst>
            </p:cNvPr>
            <p:cNvCxnSpPr/>
            <p:nvPr/>
          </p:nvCxnSpPr>
          <p:spPr>
            <a:xfrm>
              <a:off x="8001000" y="4852987"/>
              <a:ext cx="151447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 name="Up Arrow 13">
            <a:extLst>
              <a:ext uri="{FF2B5EF4-FFF2-40B4-BE49-F238E27FC236}">
                <a16:creationId xmlns:a16="http://schemas.microsoft.com/office/drawing/2014/main" id="{E3695B1C-38D0-9C4E-B87C-93E818F8B1AC}"/>
              </a:ext>
            </a:extLst>
          </p:cNvPr>
          <p:cNvSpPr/>
          <p:nvPr/>
        </p:nvSpPr>
        <p:spPr>
          <a:xfrm rot="20129145" flipH="1">
            <a:off x="6265809" y="5367209"/>
            <a:ext cx="397256" cy="452034"/>
          </a:xfrm>
          <a:prstGeom prst="upArrow">
            <a:avLst>
              <a:gd name="adj1" fmla="val 50000"/>
              <a:gd name="adj2" fmla="val 53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15" name="Content Placeholder 2">
            <a:extLst>
              <a:ext uri="{FF2B5EF4-FFF2-40B4-BE49-F238E27FC236}">
                <a16:creationId xmlns:a16="http://schemas.microsoft.com/office/drawing/2014/main" id="{E85FDFBA-8A56-3B4B-B5E7-047C2E21D287}"/>
              </a:ext>
            </a:extLst>
          </p:cNvPr>
          <p:cNvSpPr txBox="1">
            <a:spLocks/>
          </p:cNvSpPr>
          <p:nvPr/>
        </p:nvSpPr>
        <p:spPr>
          <a:xfrm>
            <a:off x="4591051" y="5956431"/>
            <a:ext cx="3200400" cy="61813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en-US" altLang="en-US" dirty="0">
                <a:latin typeface="Candara" panose="020E0502030303020204" pitchFamily="34" charset="0"/>
              </a:rPr>
              <a:t>Contribution Margin</a:t>
            </a:r>
          </a:p>
        </p:txBody>
      </p:sp>
      <p:sp>
        <p:nvSpPr>
          <p:cNvPr id="16" name="TextBox 15">
            <a:extLst>
              <a:ext uri="{FF2B5EF4-FFF2-40B4-BE49-F238E27FC236}">
                <a16:creationId xmlns:a16="http://schemas.microsoft.com/office/drawing/2014/main" id="{90216C81-9DCE-1343-8894-5D14FF7B46F3}"/>
              </a:ext>
            </a:extLst>
          </p:cNvPr>
          <p:cNvSpPr txBox="1"/>
          <p:nvPr/>
        </p:nvSpPr>
        <p:spPr>
          <a:xfrm>
            <a:off x="1371600" y="6557963"/>
            <a:ext cx="184731" cy="646331"/>
          </a:xfrm>
          <a:prstGeom prst="rect">
            <a:avLst/>
          </a:prstGeom>
          <a:noFill/>
        </p:spPr>
        <p:txBody>
          <a:bodyPr wrap="none" rtlCol="0">
            <a:spAutoFit/>
          </a:bodyPr>
          <a:lstStyle/>
          <a:p>
            <a:endParaRPr lang="en-US" dirty="0"/>
          </a:p>
          <a:p>
            <a:endParaRPr lang="en-US" dirty="0"/>
          </a:p>
        </p:txBody>
      </p:sp>
      <p:sp>
        <p:nvSpPr>
          <p:cNvPr id="19" name="Slide Number Placeholder 18">
            <a:extLst>
              <a:ext uri="{FF2B5EF4-FFF2-40B4-BE49-F238E27FC236}">
                <a16:creationId xmlns:a16="http://schemas.microsoft.com/office/drawing/2014/main" id="{6F7526E1-0C7A-3243-93BF-06F9F9B8180E}"/>
              </a:ext>
            </a:extLst>
          </p:cNvPr>
          <p:cNvSpPr>
            <a:spLocks noGrp="1"/>
          </p:cNvSpPr>
          <p:nvPr>
            <p:ph type="sldNum" sz="quarter" idx="12"/>
          </p:nvPr>
        </p:nvSpPr>
        <p:spPr/>
        <p:txBody>
          <a:bodyPr/>
          <a:lstStyle/>
          <a:p>
            <a:fld id="{958BD988-D88B-EB4E-A60B-5AD3869691CF}" type="slidenum">
              <a:rPr lang="en-US" smtClean="0"/>
              <a:t>21</a:t>
            </a:fld>
            <a:endParaRPr lang="en-US"/>
          </a:p>
        </p:txBody>
      </p:sp>
      <p:grpSp>
        <p:nvGrpSpPr>
          <p:cNvPr id="21" name="Group 20">
            <a:extLst>
              <a:ext uri="{FF2B5EF4-FFF2-40B4-BE49-F238E27FC236}">
                <a16:creationId xmlns:a16="http://schemas.microsoft.com/office/drawing/2014/main" id="{20587A77-0ADC-0ABD-F168-0289BC2C5049}"/>
              </a:ext>
            </a:extLst>
          </p:cNvPr>
          <p:cNvGrpSpPr/>
          <p:nvPr/>
        </p:nvGrpSpPr>
        <p:grpSpPr>
          <a:xfrm>
            <a:off x="7932963" y="4469549"/>
            <a:ext cx="3067050" cy="1505349"/>
            <a:chOff x="7115176" y="4387844"/>
            <a:chExt cx="3067050" cy="1505349"/>
          </a:xfrm>
        </p:grpSpPr>
        <p:sp>
          <p:nvSpPr>
            <p:cNvPr id="22" name="Content Placeholder 2">
              <a:extLst>
                <a:ext uri="{FF2B5EF4-FFF2-40B4-BE49-F238E27FC236}">
                  <a16:creationId xmlns:a16="http://schemas.microsoft.com/office/drawing/2014/main" id="{D2501527-26C2-41F3-4B35-6449D53B8E3B}"/>
                </a:ext>
              </a:extLst>
            </p:cNvPr>
            <p:cNvSpPr txBox="1">
              <a:spLocks/>
            </p:cNvSpPr>
            <p:nvPr/>
          </p:nvSpPr>
          <p:spPr>
            <a:xfrm>
              <a:off x="7115176" y="4387844"/>
              <a:ext cx="3067050" cy="1505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en-US" altLang="en-US" dirty="0">
                  <a:latin typeface="Candara" panose="020E0502030303020204" pitchFamily="34" charset="0"/>
                </a:rPr>
                <a:t>BEQ=     FC-FR</a:t>
              </a:r>
            </a:p>
            <a:p>
              <a:pPr marL="0" indent="0">
                <a:lnSpc>
                  <a:spcPct val="80000"/>
                </a:lnSpc>
                <a:buNone/>
              </a:pPr>
              <a:r>
                <a:rPr lang="en-US" altLang="en-US" dirty="0">
                  <a:latin typeface="Candara" panose="020E0502030303020204" pitchFamily="34" charset="0"/>
                </a:rPr>
                <a:t>             (P – VC)</a:t>
              </a:r>
            </a:p>
          </p:txBody>
        </p:sp>
        <p:cxnSp>
          <p:nvCxnSpPr>
            <p:cNvPr id="23" name="Straight Connector 22">
              <a:extLst>
                <a:ext uri="{FF2B5EF4-FFF2-40B4-BE49-F238E27FC236}">
                  <a16:creationId xmlns:a16="http://schemas.microsoft.com/office/drawing/2014/main" id="{85A50945-FC34-63E4-84D5-039F0245EF57}"/>
                </a:ext>
              </a:extLst>
            </p:cNvPr>
            <p:cNvCxnSpPr/>
            <p:nvPr/>
          </p:nvCxnSpPr>
          <p:spPr>
            <a:xfrm>
              <a:off x="8001000" y="4852987"/>
              <a:ext cx="1514475"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0759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6" grpId="0"/>
      <p:bldP spid="7" grpId="0"/>
      <p:bldP spid="8" grpId="0"/>
      <p:bldP spid="14" grpId="0" animBg="1"/>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6BC1354-2DA8-0144-A775-2A3640CB166D}"/>
              </a:ext>
            </a:extLst>
          </p:cNvPr>
          <p:cNvSpPr/>
          <p:nvPr/>
        </p:nvSpPr>
        <p:spPr>
          <a:xfrm>
            <a:off x="0" y="11111"/>
            <a:ext cx="12192000" cy="1325564"/>
          </a:xfrm>
          <a:prstGeom prst="rect">
            <a:avLst/>
          </a:prstGeom>
          <a:solidFill>
            <a:srgbClr val="A40304"/>
          </a:solidFill>
          <a:ln>
            <a:solidFill>
              <a:srgbClr val="A403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0216C81-9DCE-1343-8894-5D14FF7B46F3}"/>
              </a:ext>
            </a:extLst>
          </p:cNvPr>
          <p:cNvSpPr txBox="1"/>
          <p:nvPr/>
        </p:nvSpPr>
        <p:spPr>
          <a:xfrm>
            <a:off x="1371600" y="6557963"/>
            <a:ext cx="184731" cy="646331"/>
          </a:xfrm>
          <a:prstGeom prst="rect">
            <a:avLst/>
          </a:prstGeom>
          <a:noFill/>
        </p:spPr>
        <p:txBody>
          <a:bodyPr wrap="none" rtlCol="0">
            <a:spAutoFit/>
          </a:bodyPr>
          <a:lstStyle/>
          <a:p>
            <a:endParaRPr lang="en-US" dirty="0"/>
          </a:p>
          <a:p>
            <a:endParaRPr lang="en-US" dirty="0"/>
          </a:p>
        </p:txBody>
      </p:sp>
      <p:sp>
        <p:nvSpPr>
          <p:cNvPr id="10" name="Content Placeholder 9">
            <a:extLst>
              <a:ext uri="{FF2B5EF4-FFF2-40B4-BE49-F238E27FC236}">
                <a16:creationId xmlns:a16="http://schemas.microsoft.com/office/drawing/2014/main" id="{ECF7C5B9-262F-49FD-BB22-9329CA06D97F}"/>
              </a:ext>
            </a:extLst>
          </p:cNvPr>
          <p:cNvSpPr>
            <a:spLocks noGrp="1"/>
          </p:cNvSpPr>
          <p:nvPr>
            <p:ph idx="1"/>
          </p:nvPr>
        </p:nvSpPr>
        <p:spPr>
          <a:xfrm>
            <a:off x="838200" y="1659365"/>
            <a:ext cx="10515600" cy="4351338"/>
          </a:xfrm>
        </p:spPr>
        <p:txBody>
          <a:bodyPr>
            <a:normAutofit/>
          </a:bodyPr>
          <a:lstStyle/>
          <a:p>
            <a:pPr>
              <a:lnSpc>
                <a:spcPct val="100000"/>
              </a:lnSpc>
            </a:pPr>
            <a:r>
              <a:rPr lang="en-US" sz="2000" dirty="0">
                <a:latin typeface="Candara" panose="020E0502030303020204" pitchFamily="34" charset="0"/>
              </a:rPr>
              <a:t>There is a student association planning for a fundraising event. They will have a band as entertainment for a fee of $750. The event will be in a museum that charges $600 for the use of the banquet room. A restaurant was selected for catering, it charges a flat fee of $400 and $ 20 per meal </a:t>
            </a:r>
          </a:p>
          <a:p>
            <a:pPr marL="514350" indent="-514350">
              <a:lnSpc>
                <a:spcPct val="100000"/>
              </a:lnSpc>
              <a:buAutoNum type="arabicParenR"/>
            </a:pPr>
            <a:r>
              <a:rPr lang="en-US" sz="2000" b="1" dirty="0">
                <a:latin typeface="Candara" panose="020E0502030303020204" pitchFamily="34" charset="0"/>
              </a:rPr>
              <a:t>The student association expects 250 students and alumni to attend to the event. What is the minimum break-even ticket price for the event?</a:t>
            </a:r>
          </a:p>
          <a:p>
            <a:pPr marL="514350" indent="-514350">
              <a:lnSpc>
                <a:spcPct val="100000"/>
              </a:lnSpc>
              <a:buAutoNum type="arabicParenR"/>
            </a:pPr>
            <a:r>
              <a:rPr lang="en-US" sz="2000" b="1" dirty="0">
                <a:latin typeface="Candara" panose="020E0502030303020204" pitchFamily="34" charset="0"/>
              </a:rPr>
              <a:t>The association is considering two ticket prices, a $25 price for students and $75 price for alumni. If three students are expected to attend for each alumni, how many students and alumni must attend to the event if it is to break even?</a:t>
            </a:r>
          </a:p>
        </p:txBody>
      </p:sp>
      <p:sp>
        <p:nvSpPr>
          <p:cNvPr id="8" name="Title 1">
            <a:extLst>
              <a:ext uri="{FF2B5EF4-FFF2-40B4-BE49-F238E27FC236}">
                <a16:creationId xmlns:a16="http://schemas.microsoft.com/office/drawing/2014/main" id="{38D8A991-D08F-43DF-BD3A-13C1A41591B3}"/>
              </a:ext>
            </a:extLst>
          </p:cNvPr>
          <p:cNvSpPr txBox="1">
            <a:spLocks/>
          </p:cNvSpPr>
          <p:nvPr/>
        </p:nvSpPr>
        <p:spPr>
          <a:xfrm>
            <a:off x="838200" y="13236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Break-Even Analysis</a:t>
            </a:r>
          </a:p>
        </p:txBody>
      </p:sp>
    </p:spTree>
    <p:extLst>
      <p:ext uri="{BB962C8B-B14F-4D97-AF65-F5344CB8AC3E}">
        <p14:creationId xmlns:p14="http://schemas.microsoft.com/office/powerpoint/2010/main" val="2980963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00EEAC9-81D9-7C41-A6A2-E6A75A6F45D3}"/>
              </a:ext>
            </a:extLst>
          </p:cNvPr>
          <p:cNvSpPr/>
          <p:nvPr/>
        </p:nvSpPr>
        <p:spPr>
          <a:xfrm>
            <a:off x="0" y="1"/>
            <a:ext cx="12192000" cy="1325564"/>
          </a:xfrm>
          <a:prstGeom prst="rect">
            <a:avLst/>
          </a:prstGeom>
          <a:solidFill>
            <a:srgbClr val="A40304"/>
          </a:solidFill>
          <a:ln>
            <a:solidFill>
              <a:srgbClr val="A403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8C6AA3-BF3E-F141-8E29-FD4D4918B450}"/>
              </a:ext>
            </a:extLst>
          </p:cNvPr>
          <p:cNvSpPr>
            <a:spLocks noGrp="1"/>
          </p:cNvSpPr>
          <p:nvPr>
            <p:ph type="title"/>
          </p:nvPr>
        </p:nvSpPr>
        <p:spPr>
          <a:xfrm>
            <a:off x="838200" y="65865"/>
            <a:ext cx="10515600" cy="1325563"/>
          </a:xfrm>
        </p:spPr>
        <p:txBody>
          <a:bodyPr>
            <a:normAutofit/>
          </a:bodyPr>
          <a:lstStyle/>
          <a:p>
            <a:r>
              <a:rPr lang="en-US" sz="4200" b="1" dirty="0">
                <a:solidFill>
                  <a:schemeClr val="bg1"/>
                </a:solidFill>
                <a:latin typeface="Georgia Pro Cond Black" panose="02040A06050405020203" pitchFamily="18" charset="0"/>
              </a:rPr>
              <a:t>Break-Even Analysis</a:t>
            </a:r>
            <a:endParaRPr lang="en-US" sz="4200" dirty="0">
              <a:solidFill>
                <a:schemeClr val="bg1"/>
              </a:solidFill>
              <a:latin typeface="Georgia Pro Cond Black" panose="02040A06050405020203" pitchFamily="18" charset="0"/>
            </a:endParaRPr>
          </a:p>
        </p:txBody>
      </p:sp>
      <p:graphicFrame>
        <p:nvGraphicFramePr>
          <p:cNvPr id="4" name="Object 5">
            <a:extLst>
              <a:ext uri="{FF2B5EF4-FFF2-40B4-BE49-F238E27FC236}">
                <a16:creationId xmlns:a16="http://schemas.microsoft.com/office/drawing/2014/main" id="{15B88BEC-3F82-9C43-A400-0DE66035A79B}"/>
              </a:ext>
            </a:extLst>
          </p:cNvPr>
          <p:cNvGraphicFramePr>
            <a:graphicFrameLocks/>
          </p:cNvGraphicFramePr>
          <p:nvPr>
            <p:extLst>
              <p:ext uri="{D42A27DB-BD31-4B8C-83A1-F6EECF244321}">
                <p14:modId xmlns:p14="http://schemas.microsoft.com/office/powerpoint/2010/main" val="4062394641"/>
              </p:ext>
            </p:extLst>
          </p:nvPr>
        </p:nvGraphicFramePr>
        <p:xfrm>
          <a:off x="1609725" y="1160666"/>
          <a:ext cx="9744075" cy="5772150"/>
        </p:xfrm>
        <a:graphic>
          <a:graphicData uri="http://schemas.openxmlformats.org/presentationml/2006/ole">
            <mc:AlternateContent xmlns:mc="http://schemas.openxmlformats.org/markup-compatibility/2006">
              <mc:Choice xmlns:v="urn:schemas-microsoft-com:vml" Requires="v">
                <p:oleObj name="Chart" r:id="rId3" imgW="8483600" imgH="5143500" progId="MSGraph.Chart.8">
                  <p:embed followColorScheme="textAndBackground"/>
                </p:oleObj>
              </mc:Choice>
              <mc:Fallback>
                <p:oleObj name="Chart" r:id="rId3" imgW="8483600" imgH="5143500" progId="MSGraph.Chart.8">
                  <p:embed followColorScheme="textAndBackground"/>
                  <p:pic>
                    <p:nvPicPr>
                      <p:cNvPr id="18436" name="Object 5">
                        <a:extLst>
                          <a:ext uri="{FF2B5EF4-FFF2-40B4-BE49-F238E27FC236}">
                            <a16:creationId xmlns:a16="http://schemas.microsoft.com/office/drawing/2014/main" id="{BE6EB3EC-828A-3E44-9D68-D2A4366990A7}"/>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9725" y="1160666"/>
                        <a:ext cx="9744075" cy="5772150"/>
                      </a:xfrm>
                      <a:prstGeom prst="rect">
                        <a:avLst/>
                      </a:prstGeom>
                      <a:noFill/>
                      <a:ln>
                        <a:noFill/>
                      </a:ln>
                      <a:effectLst/>
                    </p:spPr>
                  </p:pic>
                </p:oleObj>
              </mc:Fallback>
            </mc:AlternateContent>
          </a:graphicData>
        </a:graphic>
      </p:graphicFrame>
      <p:sp>
        <p:nvSpPr>
          <p:cNvPr id="7" name="Slide Number Placeholder 6">
            <a:extLst>
              <a:ext uri="{FF2B5EF4-FFF2-40B4-BE49-F238E27FC236}">
                <a16:creationId xmlns:a16="http://schemas.microsoft.com/office/drawing/2014/main" id="{85215ED6-3C1C-8B41-A361-1B5B3B3CB1D9}"/>
              </a:ext>
            </a:extLst>
          </p:cNvPr>
          <p:cNvSpPr>
            <a:spLocks noGrp="1"/>
          </p:cNvSpPr>
          <p:nvPr>
            <p:ph type="sldNum" sz="quarter" idx="12"/>
          </p:nvPr>
        </p:nvSpPr>
        <p:spPr/>
        <p:txBody>
          <a:bodyPr/>
          <a:lstStyle/>
          <a:p>
            <a:fld id="{958BD988-D88B-EB4E-A60B-5AD3869691CF}" type="slidenum">
              <a:rPr lang="en-US" smtClean="0"/>
              <a:t>23</a:t>
            </a:fld>
            <a:endParaRPr lang="en-US" dirty="0"/>
          </a:p>
        </p:txBody>
      </p:sp>
      <p:cxnSp>
        <p:nvCxnSpPr>
          <p:cNvPr id="13" name="Straight Connector 12">
            <a:extLst>
              <a:ext uri="{FF2B5EF4-FFF2-40B4-BE49-F238E27FC236}">
                <a16:creationId xmlns:a16="http://schemas.microsoft.com/office/drawing/2014/main" id="{CF6E9747-8A31-2A93-39BD-EC63A5ACF89F}"/>
              </a:ext>
            </a:extLst>
          </p:cNvPr>
          <p:cNvCxnSpPr>
            <a:cxnSpLocks/>
          </p:cNvCxnSpPr>
          <p:nvPr/>
        </p:nvCxnSpPr>
        <p:spPr>
          <a:xfrm>
            <a:off x="5682343" y="4646335"/>
            <a:ext cx="0" cy="1666296"/>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341A12A-47B0-94D6-C7C4-6F4478FEF8C0}"/>
              </a:ext>
            </a:extLst>
          </p:cNvPr>
          <p:cNvSpPr txBox="1"/>
          <p:nvPr/>
        </p:nvSpPr>
        <p:spPr>
          <a:xfrm>
            <a:off x="5083629" y="5987018"/>
            <a:ext cx="1012371" cy="369332"/>
          </a:xfrm>
          <a:prstGeom prst="rect">
            <a:avLst/>
          </a:prstGeom>
          <a:noFill/>
        </p:spPr>
        <p:txBody>
          <a:bodyPr wrap="square" rtlCol="0">
            <a:spAutoFit/>
          </a:bodyPr>
          <a:lstStyle/>
          <a:p>
            <a:r>
              <a:rPr lang="en-US" dirty="0"/>
              <a:t>BEQ</a:t>
            </a:r>
          </a:p>
        </p:txBody>
      </p:sp>
      <p:sp>
        <p:nvSpPr>
          <p:cNvPr id="17" name="Right Brace 16">
            <a:extLst>
              <a:ext uri="{FF2B5EF4-FFF2-40B4-BE49-F238E27FC236}">
                <a16:creationId xmlns:a16="http://schemas.microsoft.com/office/drawing/2014/main" id="{F5E74FC1-016F-3A4D-553E-5CEE3CC4B736}"/>
              </a:ext>
            </a:extLst>
          </p:cNvPr>
          <p:cNvSpPr/>
          <p:nvPr/>
        </p:nvSpPr>
        <p:spPr>
          <a:xfrm>
            <a:off x="8719457" y="4059917"/>
            <a:ext cx="404131" cy="108857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1B1A2BE6-8C27-4FA1-044A-EC6D23B8A036}"/>
              </a:ext>
            </a:extLst>
          </p:cNvPr>
          <p:cNvSpPr txBox="1"/>
          <p:nvPr/>
        </p:nvSpPr>
        <p:spPr>
          <a:xfrm>
            <a:off x="9154885" y="4604531"/>
            <a:ext cx="1654629" cy="338554"/>
          </a:xfrm>
          <a:prstGeom prst="rect">
            <a:avLst/>
          </a:prstGeom>
          <a:noFill/>
        </p:spPr>
        <p:txBody>
          <a:bodyPr wrap="square" rtlCol="0">
            <a:spAutoFit/>
          </a:bodyPr>
          <a:lstStyle/>
          <a:p>
            <a:r>
              <a:rPr lang="en-US" sz="1600" b="1" dirty="0"/>
              <a:t>variable cost</a:t>
            </a:r>
          </a:p>
        </p:txBody>
      </p:sp>
    </p:spTree>
    <p:extLst>
      <p:ext uri="{BB962C8B-B14F-4D97-AF65-F5344CB8AC3E}">
        <p14:creationId xmlns:p14="http://schemas.microsoft.com/office/powerpoint/2010/main" val="1206745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9F78F-E1B2-F24F-946B-318FDFB7CC53}"/>
              </a:ext>
            </a:extLst>
          </p:cNvPr>
          <p:cNvSpPr>
            <a:spLocks noGrp="1"/>
          </p:cNvSpPr>
          <p:nvPr>
            <p:ph type="title"/>
          </p:nvPr>
        </p:nvSpPr>
        <p:spPr/>
        <p:txBody>
          <a:bodyPr/>
          <a:lstStyle/>
          <a:p>
            <a:r>
              <a:rPr lang="en-US" b="1" dirty="0">
                <a:solidFill>
                  <a:srgbClr val="C00000"/>
                </a:solidFill>
              </a:rPr>
              <a:t>Break-Even With Multiple Products</a:t>
            </a:r>
          </a:p>
        </p:txBody>
      </p:sp>
      <p:pic>
        <p:nvPicPr>
          <p:cNvPr id="6" name="Picture 5">
            <a:extLst>
              <a:ext uri="{FF2B5EF4-FFF2-40B4-BE49-F238E27FC236}">
                <a16:creationId xmlns:a16="http://schemas.microsoft.com/office/drawing/2014/main" id="{62005F06-ACF6-D045-A317-D27F2B2445C5}"/>
              </a:ext>
            </a:extLst>
          </p:cNvPr>
          <p:cNvPicPr>
            <a:picLocks noChangeAspect="1"/>
          </p:cNvPicPr>
          <p:nvPr/>
        </p:nvPicPr>
        <p:blipFill>
          <a:blip r:embed="rId3"/>
          <a:stretch>
            <a:fillRect/>
          </a:stretch>
        </p:blipFill>
        <p:spPr>
          <a:xfrm>
            <a:off x="1654175" y="1972469"/>
            <a:ext cx="2654300" cy="1206500"/>
          </a:xfrm>
          <a:prstGeom prst="rect">
            <a:avLst/>
          </a:prstGeom>
        </p:spPr>
      </p:pic>
      <p:sp>
        <p:nvSpPr>
          <p:cNvPr id="7" name="Up Arrow 6">
            <a:extLst>
              <a:ext uri="{FF2B5EF4-FFF2-40B4-BE49-F238E27FC236}">
                <a16:creationId xmlns:a16="http://schemas.microsoft.com/office/drawing/2014/main" id="{9E90B22B-9C11-CB49-BAD7-250A271FE7B9}"/>
              </a:ext>
            </a:extLst>
          </p:cNvPr>
          <p:cNvSpPr/>
          <p:nvPr/>
        </p:nvSpPr>
        <p:spPr>
          <a:xfrm rot="19948534">
            <a:off x="3614738" y="3429000"/>
            <a:ext cx="385762" cy="5143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AA7027F-E0CD-9F4F-9F4F-C7151A521D5D}"/>
              </a:ext>
            </a:extLst>
          </p:cNvPr>
          <p:cNvSpPr txBox="1"/>
          <p:nvPr/>
        </p:nvSpPr>
        <p:spPr>
          <a:xfrm>
            <a:off x="3058510" y="4151586"/>
            <a:ext cx="2250090" cy="369332"/>
          </a:xfrm>
          <a:prstGeom prst="rect">
            <a:avLst/>
          </a:prstGeom>
          <a:noFill/>
        </p:spPr>
        <p:txBody>
          <a:bodyPr wrap="square" rtlCol="0">
            <a:spAutoFit/>
          </a:bodyPr>
          <a:lstStyle/>
          <a:p>
            <a:r>
              <a:rPr lang="en-US" dirty="0"/>
              <a:t>Contribution Margin </a:t>
            </a:r>
          </a:p>
        </p:txBody>
      </p:sp>
      <p:sp>
        <p:nvSpPr>
          <p:cNvPr id="9" name="Content Placeholder 2">
            <a:extLst>
              <a:ext uri="{FF2B5EF4-FFF2-40B4-BE49-F238E27FC236}">
                <a16:creationId xmlns:a16="http://schemas.microsoft.com/office/drawing/2014/main" id="{58300148-DD47-3E45-836B-2AE05D742E8C}"/>
              </a:ext>
            </a:extLst>
          </p:cNvPr>
          <p:cNvSpPr txBox="1">
            <a:spLocks/>
          </p:cNvSpPr>
          <p:nvPr/>
        </p:nvSpPr>
        <p:spPr>
          <a:xfrm>
            <a:off x="6904969" y="2168462"/>
            <a:ext cx="3067050" cy="1505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en-US" altLang="en-US" dirty="0"/>
              <a:t>BEQ=    FC</a:t>
            </a:r>
          </a:p>
          <a:p>
            <a:pPr marL="0" indent="0">
              <a:lnSpc>
                <a:spcPct val="80000"/>
              </a:lnSpc>
              <a:buNone/>
            </a:pPr>
            <a:r>
              <a:rPr lang="en-US" altLang="en-US" dirty="0"/>
              <a:t>             WACM</a:t>
            </a:r>
          </a:p>
        </p:txBody>
      </p:sp>
      <p:cxnSp>
        <p:nvCxnSpPr>
          <p:cNvPr id="10" name="Straight Connector 9">
            <a:extLst>
              <a:ext uri="{FF2B5EF4-FFF2-40B4-BE49-F238E27FC236}">
                <a16:creationId xmlns:a16="http://schemas.microsoft.com/office/drawing/2014/main" id="{E4C5B25B-61EF-3446-B5FE-BBF94F29C0F4}"/>
              </a:ext>
            </a:extLst>
          </p:cNvPr>
          <p:cNvCxnSpPr>
            <a:cxnSpLocks/>
          </p:cNvCxnSpPr>
          <p:nvPr/>
        </p:nvCxnSpPr>
        <p:spPr>
          <a:xfrm>
            <a:off x="7905094" y="2575719"/>
            <a:ext cx="110227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Up Arrow 11">
            <a:extLst>
              <a:ext uri="{FF2B5EF4-FFF2-40B4-BE49-F238E27FC236}">
                <a16:creationId xmlns:a16="http://schemas.microsoft.com/office/drawing/2014/main" id="{4BF4EF5E-6504-D247-90B3-E9422E8C5156}"/>
              </a:ext>
            </a:extLst>
          </p:cNvPr>
          <p:cNvSpPr/>
          <p:nvPr/>
        </p:nvSpPr>
        <p:spPr>
          <a:xfrm rot="19948534">
            <a:off x="8390335" y="3111798"/>
            <a:ext cx="385762" cy="5143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6B8EC2D-1A4C-B146-B80B-0E81AF9E996E}"/>
              </a:ext>
            </a:extLst>
          </p:cNvPr>
          <p:cNvSpPr txBox="1"/>
          <p:nvPr/>
        </p:nvSpPr>
        <p:spPr>
          <a:xfrm>
            <a:off x="7798675" y="3792894"/>
            <a:ext cx="2417379" cy="646331"/>
          </a:xfrm>
          <a:prstGeom prst="rect">
            <a:avLst/>
          </a:prstGeom>
          <a:noFill/>
        </p:spPr>
        <p:txBody>
          <a:bodyPr wrap="square" rtlCol="0">
            <a:spAutoFit/>
          </a:bodyPr>
          <a:lstStyle/>
          <a:p>
            <a:r>
              <a:rPr lang="en-US" dirty="0"/>
              <a:t>Weighted Average Contribution Margin</a:t>
            </a:r>
          </a:p>
        </p:txBody>
      </p:sp>
      <p:sp>
        <p:nvSpPr>
          <p:cNvPr id="14" name="Up Arrow 13">
            <a:extLst>
              <a:ext uri="{FF2B5EF4-FFF2-40B4-BE49-F238E27FC236}">
                <a16:creationId xmlns:a16="http://schemas.microsoft.com/office/drawing/2014/main" id="{7770D3CB-E677-5843-8AB2-EBFDEBFEFFD7}"/>
              </a:ext>
            </a:extLst>
          </p:cNvPr>
          <p:cNvSpPr/>
          <p:nvPr/>
        </p:nvSpPr>
        <p:spPr>
          <a:xfrm rot="5400000">
            <a:off x="5372894" y="2278200"/>
            <a:ext cx="385762" cy="514350"/>
          </a:xfrm>
          <a:prstGeom prst="up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B8A12BC-2444-7350-48A1-E2677F590F20}"/>
                  </a:ext>
                </a:extLst>
              </p:cNvPr>
              <p:cNvSpPr txBox="1"/>
              <p:nvPr/>
            </p:nvSpPr>
            <p:spPr>
              <a:xfrm>
                <a:off x="2456543" y="4834001"/>
                <a:ext cx="6732814" cy="89434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𝑊𝐴𝐶𝑀</m:t>
                      </m:r>
                      <m:r>
                        <a:rPr lang="en-US" sz="2400" b="0" i="1" smtClean="0">
                          <a:latin typeface="Cambria Math" panose="02040503050406030204" pitchFamily="18" charset="0"/>
                        </a:rPr>
                        <m:t>=</m:t>
                      </m:r>
                      <m:nary>
                        <m:naryPr>
                          <m:chr m:val="∑"/>
                          <m:subHide m:val="on"/>
                          <m:supHide m:val="on"/>
                          <m:ctrlPr>
                            <a:rPr lang="en-US" sz="2400" b="0" i="1" smtClean="0">
                              <a:latin typeface="Cambria Math" panose="02040503050406030204" pitchFamily="18" charset="0"/>
                            </a:rPr>
                          </m:ctrlPr>
                        </m:naryPr>
                        <m:sub/>
                        <m:sup/>
                        <m:e>
                          <m:r>
                            <a:rPr lang="en-US" sz="2400" b="0" i="1" smtClean="0">
                              <a:latin typeface="Cambria Math" panose="02040503050406030204" pitchFamily="18" charset="0"/>
                            </a:rPr>
                            <m:t>𝐶𝑀</m:t>
                          </m:r>
                          <m:r>
                            <a:rPr lang="en-US" sz="2400" b="0" i="1" smtClean="0">
                              <a:latin typeface="Cambria Math" panose="02040503050406030204" pitchFamily="18" charset="0"/>
                            </a:rPr>
                            <m:t>∗</m:t>
                          </m:r>
                          <m:r>
                            <a:rPr lang="en-US" sz="2400" b="0" i="1" smtClean="0">
                              <a:latin typeface="Cambria Math" panose="02040503050406030204" pitchFamily="18" charset="0"/>
                            </a:rPr>
                            <m:t>𝑊𝑒𝑖𝑔h𝑡</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𝑡h𝑒</m:t>
                          </m:r>
                          <m:r>
                            <a:rPr lang="en-US" sz="2400" b="0" i="1" smtClean="0">
                              <a:latin typeface="Cambria Math" panose="02040503050406030204" pitchFamily="18" charset="0"/>
                            </a:rPr>
                            <m:t> </m:t>
                          </m:r>
                          <m:r>
                            <a:rPr lang="en-US" sz="2400" b="0" i="1" smtClean="0">
                              <a:latin typeface="Cambria Math" panose="02040503050406030204" pitchFamily="18" charset="0"/>
                            </a:rPr>
                            <m:t>𝑃𝑟𝑜𝑗𝑒𝑐𝑡</m:t>
                          </m:r>
                        </m:e>
                      </m:nary>
                    </m:oMath>
                  </m:oMathPara>
                </a14:m>
                <a:endParaRPr lang="en-US" sz="2800" dirty="0"/>
              </a:p>
            </p:txBody>
          </p:sp>
        </mc:Choice>
        <mc:Fallback xmlns="">
          <p:sp>
            <p:nvSpPr>
              <p:cNvPr id="3" name="TextBox 2">
                <a:extLst>
                  <a:ext uri="{FF2B5EF4-FFF2-40B4-BE49-F238E27FC236}">
                    <a16:creationId xmlns:a16="http://schemas.microsoft.com/office/drawing/2014/main" id="{7B8A12BC-2444-7350-48A1-E2677F590F20}"/>
                  </a:ext>
                </a:extLst>
              </p:cNvPr>
              <p:cNvSpPr txBox="1">
                <a:spLocks noRot="1" noChangeAspect="1" noMove="1" noResize="1" noEditPoints="1" noAdjustHandles="1" noChangeArrowheads="1" noChangeShapeType="1" noTextEdit="1"/>
              </p:cNvSpPr>
              <p:nvPr/>
            </p:nvSpPr>
            <p:spPr>
              <a:xfrm>
                <a:off x="2456543" y="4834001"/>
                <a:ext cx="6732814" cy="89434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51242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2" grpId="0" animBg="1"/>
      <p:bldP spid="13" grpId="0"/>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9F78F-E1B2-F24F-946B-318FDFB7CC53}"/>
              </a:ext>
            </a:extLst>
          </p:cNvPr>
          <p:cNvSpPr>
            <a:spLocks noGrp="1"/>
          </p:cNvSpPr>
          <p:nvPr>
            <p:ph type="title"/>
          </p:nvPr>
        </p:nvSpPr>
        <p:spPr/>
        <p:txBody>
          <a:bodyPr/>
          <a:lstStyle/>
          <a:p>
            <a:r>
              <a:rPr lang="en-US" b="1" dirty="0">
                <a:solidFill>
                  <a:srgbClr val="C00000"/>
                </a:solidFill>
              </a:rPr>
              <a:t>Break-Even With Multiple Products</a:t>
            </a:r>
          </a:p>
        </p:txBody>
      </p:sp>
      <p:sp>
        <p:nvSpPr>
          <p:cNvPr id="3" name="Content Placeholder 2">
            <a:extLst>
              <a:ext uri="{FF2B5EF4-FFF2-40B4-BE49-F238E27FC236}">
                <a16:creationId xmlns:a16="http://schemas.microsoft.com/office/drawing/2014/main" id="{BCD1FC93-BC07-8F4E-820F-CE02F074F0C8}"/>
              </a:ext>
            </a:extLst>
          </p:cNvPr>
          <p:cNvSpPr>
            <a:spLocks noGrp="1"/>
          </p:cNvSpPr>
          <p:nvPr>
            <p:ph idx="1"/>
          </p:nvPr>
        </p:nvSpPr>
        <p:spPr>
          <a:xfrm>
            <a:off x="649014" y="1478784"/>
            <a:ext cx="10515600" cy="1325563"/>
          </a:xfrm>
        </p:spPr>
        <p:txBody>
          <a:bodyPr/>
          <a:lstStyle/>
          <a:p>
            <a:r>
              <a:rPr lang="en-US" altLang="en-US" b="1" dirty="0"/>
              <a:t>Ran three regional programs with $250,000 of fixed costs and the mix of contributions shown below: </a:t>
            </a:r>
            <a:br>
              <a:rPr lang="en-US" altLang="en-US" b="1" dirty="0"/>
            </a:br>
            <a:r>
              <a:rPr lang="en-US" altLang="en-US" b="1" dirty="0"/>
              <a:t>What would the break-even volume be?</a:t>
            </a:r>
            <a:endParaRPr lang="en-US" dirty="0"/>
          </a:p>
        </p:txBody>
      </p:sp>
      <p:graphicFrame>
        <p:nvGraphicFramePr>
          <p:cNvPr id="4" name="Table 3">
            <a:extLst>
              <a:ext uri="{FF2B5EF4-FFF2-40B4-BE49-F238E27FC236}">
                <a16:creationId xmlns:a16="http://schemas.microsoft.com/office/drawing/2014/main" id="{01802002-CB3A-D540-9CDD-BDD85EF2E7AB}"/>
              </a:ext>
            </a:extLst>
          </p:cNvPr>
          <p:cNvGraphicFramePr>
            <a:graphicFrameLocks noGrp="1"/>
          </p:cNvGraphicFramePr>
          <p:nvPr/>
        </p:nvGraphicFramePr>
        <p:xfrm>
          <a:off x="990600" y="2902006"/>
          <a:ext cx="5347138" cy="2032000"/>
        </p:xfrm>
        <a:graphic>
          <a:graphicData uri="http://schemas.openxmlformats.org/drawingml/2006/table">
            <a:tbl>
              <a:tblPr>
                <a:tableStyleId>{073A0DAA-6AF3-43AB-8588-CEC1D06C72B9}</a:tableStyleId>
              </a:tblPr>
              <a:tblGrid>
                <a:gridCol w="2542299">
                  <a:extLst>
                    <a:ext uri="{9D8B030D-6E8A-4147-A177-3AD203B41FA5}">
                      <a16:colId xmlns:a16="http://schemas.microsoft.com/office/drawing/2014/main" val="2600856178"/>
                    </a:ext>
                  </a:extLst>
                </a:gridCol>
                <a:gridCol w="1488824">
                  <a:extLst>
                    <a:ext uri="{9D8B030D-6E8A-4147-A177-3AD203B41FA5}">
                      <a16:colId xmlns:a16="http://schemas.microsoft.com/office/drawing/2014/main" val="1514452683"/>
                    </a:ext>
                  </a:extLst>
                </a:gridCol>
                <a:gridCol w="1316015">
                  <a:extLst>
                    <a:ext uri="{9D8B030D-6E8A-4147-A177-3AD203B41FA5}">
                      <a16:colId xmlns:a16="http://schemas.microsoft.com/office/drawing/2014/main" val="3543125908"/>
                    </a:ext>
                  </a:extLst>
                </a:gridCol>
              </a:tblGrid>
              <a:tr h="355600">
                <a:tc>
                  <a:txBody>
                    <a:bodyPr/>
                    <a:lstStyle/>
                    <a:p>
                      <a:pPr algn="ctr" rtl="0" fontAlgn="ctr"/>
                      <a:r>
                        <a:rPr lang="en-US" sz="2000" b="1" u="none" strike="noStrike" dirty="0">
                          <a:effectLst/>
                        </a:rPr>
                        <a:t>Program</a:t>
                      </a:r>
                      <a:endParaRPr lang="en-US" sz="2000" b="1" i="0" u="none" strike="noStrike" dirty="0">
                        <a:solidFill>
                          <a:srgbClr val="000000"/>
                        </a:solidFill>
                        <a:effectLst/>
                        <a:latin typeface="+mn-lt"/>
                      </a:endParaRPr>
                    </a:p>
                  </a:txBody>
                  <a:tcPr marL="0" marR="0" marT="0" marB="0" anchor="ctr"/>
                </a:tc>
                <a:tc>
                  <a:txBody>
                    <a:bodyPr/>
                    <a:lstStyle/>
                    <a:p>
                      <a:pPr algn="ctr" fontAlgn="b"/>
                      <a:r>
                        <a:rPr lang="en-US" sz="2000" b="1" u="none" strike="noStrike">
                          <a:effectLst/>
                        </a:rPr>
                        <a:t>Donation</a:t>
                      </a:r>
                      <a:endParaRPr lang="en-US" sz="2000" b="1" i="0" u="none" strike="noStrike">
                        <a:solidFill>
                          <a:srgbClr val="000000"/>
                        </a:solidFill>
                        <a:effectLst/>
                        <a:latin typeface="+mn-lt"/>
                      </a:endParaRPr>
                    </a:p>
                  </a:txBody>
                  <a:tcPr marL="0" marR="0" marT="0" marB="0" anchor="ctr"/>
                </a:tc>
                <a:tc>
                  <a:txBody>
                    <a:bodyPr/>
                    <a:lstStyle/>
                    <a:p>
                      <a:pPr algn="ctr" fontAlgn="b"/>
                      <a:r>
                        <a:rPr lang="en-US" sz="2000" b="1" u="none" strike="noStrike" dirty="0">
                          <a:effectLst/>
                        </a:rPr>
                        <a:t>Variable Costs</a:t>
                      </a:r>
                      <a:endParaRPr lang="en-US" sz="2000" b="1" i="0" u="none" strike="noStrike" dirty="0">
                        <a:solidFill>
                          <a:srgbClr val="000000"/>
                        </a:solidFill>
                        <a:effectLst/>
                        <a:latin typeface="+mn-lt"/>
                      </a:endParaRPr>
                    </a:p>
                  </a:txBody>
                  <a:tcPr marL="0" marR="0" marT="0" marB="0" anchor="ctr"/>
                </a:tc>
                <a:extLst>
                  <a:ext uri="{0D108BD9-81ED-4DB2-BD59-A6C34878D82A}">
                    <a16:rowId xmlns:a16="http://schemas.microsoft.com/office/drawing/2014/main" val="1032083860"/>
                  </a:ext>
                </a:extLst>
              </a:tr>
              <a:tr h="355600">
                <a:tc>
                  <a:txBody>
                    <a:bodyPr/>
                    <a:lstStyle/>
                    <a:p>
                      <a:pPr algn="l" rtl="0" fontAlgn="ctr"/>
                      <a:r>
                        <a:rPr lang="en-US" sz="2000" u="none" strike="noStrike">
                          <a:effectLst/>
                        </a:rPr>
                        <a:t>Program A</a:t>
                      </a:r>
                      <a:endParaRPr lang="en-US" sz="2000" b="0" i="0" u="none" strike="noStrike">
                        <a:solidFill>
                          <a:srgbClr val="000000"/>
                        </a:solidFill>
                        <a:effectLst/>
                        <a:latin typeface="+mn-lt"/>
                      </a:endParaRPr>
                    </a:p>
                  </a:txBody>
                  <a:tcPr marL="0" marR="0" marT="0" marB="0" anchor="ctr"/>
                </a:tc>
                <a:tc>
                  <a:txBody>
                    <a:bodyPr/>
                    <a:lstStyle/>
                    <a:p>
                      <a:pPr algn="r" fontAlgn="b"/>
                      <a:r>
                        <a:rPr lang="en-US" sz="2000" u="none" strike="noStrike" dirty="0">
                          <a:effectLst/>
                        </a:rPr>
                        <a:t>250</a:t>
                      </a:r>
                      <a:endParaRPr lang="en-US" sz="2000" b="0" i="0" u="none" strike="noStrike" dirty="0">
                        <a:solidFill>
                          <a:srgbClr val="000000"/>
                        </a:solidFill>
                        <a:effectLst/>
                        <a:latin typeface="+mn-lt"/>
                      </a:endParaRPr>
                    </a:p>
                  </a:txBody>
                  <a:tcPr marL="0" marR="0" marT="0" marB="0" anchor="b"/>
                </a:tc>
                <a:tc>
                  <a:txBody>
                    <a:bodyPr/>
                    <a:lstStyle/>
                    <a:p>
                      <a:pPr algn="r" fontAlgn="b"/>
                      <a:r>
                        <a:rPr lang="en-US" sz="2000" u="none" strike="noStrike" dirty="0">
                          <a:effectLst/>
                        </a:rPr>
                        <a:t>100</a:t>
                      </a:r>
                      <a:endParaRPr lang="en-US" sz="2000" b="0" i="0" u="none" strike="noStrike" dirty="0">
                        <a:solidFill>
                          <a:srgbClr val="000000"/>
                        </a:solidFill>
                        <a:effectLst/>
                        <a:latin typeface="+mn-lt"/>
                      </a:endParaRPr>
                    </a:p>
                  </a:txBody>
                  <a:tcPr marL="0" marR="0" marT="0" marB="0" anchor="b"/>
                </a:tc>
                <a:extLst>
                  <a:ext uri="{0D108BD9-81ED-4DB2-BD59-A6C34878D82A}">
                    <a16:rowId xmlns:a16="http://schemas.microsoft.com/office/drawing/2014/main" val="915362887"/>
                  </a:ext>
                </a:extLst>
              </a:tr>
              <a:tr h="355600">
                <a:tc>
                  <a:txBody>
                    <a:bodyPr/>
                    <a:lstStyle/>
                    <a:p>
                      <a:pPr algn="l" rtl="0" fontAlgn="ctr"/>
                      <a:r>
                        <a:rPr lang="en-US" sz="2000" u="none" strike="noStrike" dirty="0">
                          <a:effectLst/>
                        </a:rPr>
                        <a:t>Program B</a:t>
                      </a:r>
                      <a:endParaRPr lang="en-US" sz="2000" b="0" i="0" u="none" strike="noStrike" dirty="0">
                        <a:solidFill>
                          <a:srgbClr val="000000"/>
                        </a:solidFill>
                        <a:effectLst/>
                        <a:latin typeface="+mn-lt"/>
                      </a:endParaRPr>
                    </a:p>
                  </a:txBody>
                  <a:tcPr marL="0" marR="0" marT="0" marB="0" anchor="ctr"/>
                </a:tc>
                <a:tc>
                  <a:txBody>
                    <a:bodyPr/>
                    <a:lstStyle/>
                    <a:p>
                      <a:pPr algn="r" fontAlgn="b"/>
                      <a:r>
                        <a:rPr lang="en-US" sz="2000" u="none" strike="noStrike" dirty="0">
                          <a:effectLst/>
                        </a:rPr>
                        <a:t>400</a:t>
                      </a:r>
                      <a:endParaRPr lang="en-US" sz="2000" b="0" i="0" u="none" strike="noStrike" dirty="0">
                        <a:solidFill>
                          <a:srgbClr val="000000"/>
                        </a:solidFill>
                        <a:effectLst/>
                        <a:latin typeface="+mn-lt"/>
                      </a:endParaRPr>
                    </a:p>
                  </a:txBody>
                  <a:tcPr marL="0" marR="0" marT="0" marB="0" anchor="b"/>
                </a:tc>
                <a:tc>
                  <a:txBody>
                    <a:bodyPr/>
                    <a:lstStyle/>
                    <a:p>
                      <a:pPr algn="r" fontAlgn="b"/>
                      <a:r>
                        <a:rPr lang="en-US" sz="2000" u="none" strike="noStrike" dirty="0">
                          <a:effectLst/>
                        </a:rPr>
                        <a:t>388</a:t>
                      </a:r>
                      <a:endParaRPr lang="en-US" sz="2000" b="0" i="0" u="none" strike="noStrike" dirty="0">
                        <a:solidFill>
                          <a:srgbClr val="000000"/>
                        </a:solidFill>
                        <a:effectLst/>
                        <a:latin typeface="+mn-lt"/>
                      </a:endParaRPr>
                    </a:p>
                  </a:txBody>
                  <a:tcPr marL="0" marR="0" marT="0" marB="0" anchor="b"/>
                </a:tc>
                <a:extLst>
                  <a:ext uri="{0D108BD9-81ED-4DB2-BD59-A6C34878D82A}">
                    <a16:rowId xmlns:a16="http://schemas.microsoft.com/office/drawing/2014/main" val="1107553816"/>
                  </a:ext>
                </a:extLst>
              </a:tr>
              <a:tr h="355600">
                <a:tc>
                  <a:txBody>
                    <a:bodyPr/>
                    <a:lstStyle/>
                    <a:p>
                      <a:pPr algn="l" rtl="0" fontAlgn="ctr"/>
                      <a:r>
                        <a:rPr lang="en-US" sz="2000" u="none" strike="noStrike">
                          <a:effectLst/>
                        </a:rPr>
                        <a:t>Program C</a:t>
                      </a:r>
                      <a:endParaRPr lang="en-US" sz="2000" b="0" i="0" u="none" strike="noStrike">
                        <a:solidFill>
                          <a:srgbClr val="000000"/>
                        </a:solidFill>
                        <a:effectLst/>
                        <a:latin typeface="+mn-lt"/>
                      </a:endParaRPr>
                    </a:p>
                  </a:txBody>
                  <a:tcPr marL="0" marR="0" marT="0" marB="0" anchor="ctr"/>
                </a:tc>
                <a:tc>
                  <a:txBody>
                    <a:bodyPr/>
                    <a:lstStyle/>
                    <a:p>
                      <a:pPr algn="r" fontAlgn="b"/>
                      <a:r>
                        <a:rPr lang="en-US" sz="2000" u="none" strike="noStrike" dirty="0">
                          <a:effectLst/>
                        </a:rPr>
                        <a:t>100</a:t>
                      </a:r>
                      <a:endParaRPr lang="en-US" sz="2000" b="0" i="0" u="none" strike="noStrike" dirty="0">
                        <a:solidFill>
                          <a:srgbClr val="000000"/>
                        </a:solidFill>
                        <a:effectLst/>
                        <a:latin typeface="+mn-lt"/>
                      </a:endParaRPr>
                    </a:p>
                  </a:txBody>
                  <a:tcPr marL="0" marR="0" marT="0" marB="0" anchor="b"/>
                </a:tc>
                <a:tc>
                  <a:txBody>
                    <a:bodyPr/>
                    <a:lstStyle/>
                    <a:p>
                      <a:pPr algn="r" fontAlgn="b"/>
                      <a:r>
                        <a:rPr lang="en-US" sz="2000" u="none" strike="noStrike" dirty="0">
                          <a:effectLst/>
                        </a:rPr>
                        <a:t>99</a:t>
                      </a:r>
                      <a:endParaRPr lang="en-US" sz="2000" b="0" i="0" u="none" strike="noStrike" dirty="0">
                        <a:solidFill>
                          <a:srgbClr val="000000"/>
                        </a:solidFill>
                        <a:effectLst/>
                        <a:latin typeface="+mn-lt"/>
                      </a:endParaRPr>
                    </a:p>
                  </a:txBody>
                  <a:tcPr marL="0" marR="0" marT="0" marB="0" anchor="b"/>
                </a:tc>
                <a:extLst>
                  <a:ext uri="{0D108BD9-81ED-4DB2-BD59-A6C34878D82A}">
                    <a16:rowId xmlns:a16="http://schemas.microsoft.com/office/drawing/2014/main" val="2824912665"/>
                  </a:ext>
                </a:extLst>
              </a:tr>
              <a:tr h="355600">
                <a:tc>
                  <a:txBody>
                    <a:bodyPr/>
                    <a:lstStyle/>
                    <a:p>
                      <a:pPr algn="l" rtl="0" fontAlgn="ctr"/>
                      <a:r>
                        <a:rPr lang="en-US" sz="2000" b="1" u="none" strike="noStrike" dirty="0">
                          <a:effectLst/>
                        </a:rPr>
                        <a:t>Total</a:t>
                      </a:r>
                      <a:endParaRPr lang="en-US" sz="2000" b="1" i="0" u="none" strike="noStrike" dirty="0">
                        <a:solidFill>
                          <a:srgbClr val="000000"/>
                        </a:solidFill>
                        <a:effectLst/>
                        <a:latin typeface="+mn-lt"/>
                      </a:endParaRPr>
                    </a:p>
                  </a:txBody>
                  <a:tcPr marL="0" marR="0" marT="0" marB="0" anchor="ctr"/>
                </a:tc>
                <a:tc>
                  <a:txBody>
                    <a:bodyPr/>
                    <a:lstStyle/>
                    <a:p>
                      <a:pPr algn="r" fontAlgn="b"/>
                      <a:r>
                        <a:rPr lang="en-US" sz="2000" b="1" i="0" u="none" strike="noStrike" dirty="0">
                          <a:solidFill>
                            <a:srgbClr val="000000"/>
                          </a:solidFill>
                          <a:effectLst/>
                          <a:latin typeface="+mn-lt"/>
                        </a:rPr>
                        <a:t>750</a:t>
                      </a:r>
                    </a:p>
                  </a:txBody>
                  <a:tcPr marL="0" marR="0" marT="0" marB="0" anchor="b"/>
                </a:tc>
                <a:tc>
                  <a:txBody>
                    <a:bodyPr/>
                    <a:lstStyle/>
                    <a:p>
                      <a:pPr algn="l" fontAlgn="b"/>
                      <a:endParaRPr lang="en-US" sz="2000" b="0" i="0" u="none" strike="noStrike" dirty="0">
                        <a:solidFill>
                          <a:srgbClr val="000000"/>
                        </a:solidFill>
                        <a:effectLst/>
                        <a:latin typeface="+mn-lt"/>
                      </a:endParaRPr>
                    </a:p>
                  </a:txBody>
                  <a:tcPr marL="0" marR="0" marT="0" marB="0" anchor="b"/>
                </a:tc>
                <a:extLst>
                  <a:ext uri="{0D108BD9-81ED-4DB2-BD59-A6C34878D82A}">
                    <a16:rowId xmlns:a16="http://schemas.microsoft.com/office/drawing/2014/main" val="1174236863"/>
                  </a:ext>
                </a:extLst>
              </a:tr>
            </a:tbl>
          </a:graphicData>
        </a:graphic>
      </p:graphicFrame>
      <p:graphicFrame>
        <p:nvGraphicFramePr>
          <p:cNvPr id="6" name="Table 5">
            <a:extLst>
              <a:ext uri="{FF2B5EF4-FFF2-40B4-BE49-F238E27FC236}">
                <a16:creationId xmlns:a16="http://schemas.microsoft.com/office/drawing/2014/main" id="{FF3C0DDE-2AD6-6E4E-822B-90BADD0B8B5C}"/>
              </a:ext>
            </a:extLst>
          </p:cNvPr>
          <p:cNvGraphicFramePr>
            <a:graphicFrameLocks noGrp="1"/>
          </p:cNvGraphicFramePr>
          <p:nvPr/>
        </p:nvGraphicFramePr>
        <p:xfrm>
          <a:off x="6534807" y="2902006"/>
          <a:ext cx="1568669" cy="2032000"/>
        </p:xfrm>
        <a:graphic>
          <a:graphicData uri="http://schemas.openxmlformats.org/drawingml/2006/table">
            <a:tbl>
              <a:tblPr>
                <a:tableStyleId>{073A0DAA-6AF3-43AB-8588-CEC1D06C72B9}</a:tableStyleId>
              </a:tblPr>
              <a:tblGrid>
                <a:gridCol w="1568669">
                  <a:extLst>
                    <a:ext uri="{9D8B030D-6E8A-4147-A177-3AD203B41FA5}">
                      <a16:colId xmlns:a16="http://schemas.microsoft.com/office/drawing/2014/main" val="2683214557"/>
                    </a:ext>
                  </a:extLst>
                </a:gridCol>
              </a:tblGrid>
              <a:tr h="355600">
                <a:tc>
                  <a:txBody>
                    <a:bodyPr/>
                    <a:lstStyle/>
                    <a:p>
                      <a:pPr algn="ctr" fontAlgn="b"/>
                      <a:r>
                        <a:rPr lang="en-US" sz="2000" b="1" u="none" strike="noStrike" dirty="0">
                          <a:effectLst/>
                        </a:rPr>
                        <a:t>Contribution Margin</a:t>
                      </a:r>
                      <a:endParaRPr lang="en-US" sz="2000" b="1" i="0" u="none" strike="noStrike" dirty="0">
                        <a:solidFill>
                          <a:srgbClr val="000000"/>
                        </a:solidFill>
                        <a:effectLst/>
                        <a:latin typeface="+mn-lt"/>
                      </a:endParaRPr>
                    </a:p>
                  </a:txBody>
                  <a:tcPr marL="0" marR="0" marT="0" marB="0" anchor="ctr"/>
                </a:tc>
                <a:extLst>
                  <a:ext uri="{0D108BD9-81ED-4DB2-BD59-A6C34878D82A}">
                    <a16:rowId xmlns:a16="http://schemas.microsoft.com/office/drawing/2014/main" val="71500117"/>
                  </a:ext>
                </a:extLst>
              </a:tr>
              <a:tr h="355600">
                <a:tc>
                  <a:txBody>
                    <a:bodyPr/>
                    <a:lstStyle/>
                    <a:p>
                      <a:pPr algn="r" fontAlgn="b"/>
                      <a:r>
                        <a:rPr lang="en-US" sz="2000" u="none" strike="noStrike" dirty="0">
                          <a:effectLst/>
                        </a:rPr>
                        <a:t>150</a:t>
                      </a:r>
                      <a:endParaRPr lang="en-US" sz="2000" b="0" i="0" u="none" strike="noStrike" dirty="0">
                        <a:solidFill>
                          <a:srgbClr val="000000"/>
                        </a:solidFill>
                        <a:effectLst/>
                        <a:latin typeface="+mn-lt"/>
                      </a:endParaRPr>
                    </a:p>
                  </a:txBody>
                  <a:tcPr marL="0" marR="0" marT="0" marB="0" anchor="b"/>
                </a:tc>
                <a:extLst>
                  <a:ext uri="{0D108BD9-81ED-4DB2-BD59-A6C34878D82A}">
                    <a16:rowId xmlns:a16="http://schemas.microsoft.com/office/drawing/2014/main" val="3726377380"/>
                  </a:ext>
                </a:extLst>
              </a:tr>
              <a:tr h="355600">
                <a:tc>
                  <a:txBody>
                    <a:bodyPr/>
                    <a:lstStyle/>
                    <a:p>
                      <a:pPr algn="r" fontAlgn="b"/>
                      <a:r>
                        <a:rPr lang="en-US" sz="2000" u="none" strike="noStrike" dirty="0">
                          <a:effectLst/>
                        </a:rPr>
                        <a:t>12</a:t>
                      </a:r>
                      <a:endParaRPr lang="en-US" sz="2000" b="0" i="0" u="none" strike="noStrike" dirty="0">
                        <a:solidFill>
                          <a:srgbClr val="000000"/>
                        </a:solidFill>
                        <a:effectLst/>
                        <a:latin typeface="+mn-lt"/>
                      </a:endParaRPr>
                    </a:p>
                  </a:txBody>
                  <a:tcPr marL="0" marR="0" marT="0" marB="0" anchor="b"/>
                </a:tc>
                <a:extLst>
                  <a:ext uri="{0D108BD9-81ED-4DB2-BD59-A6C34878D82A}">
                    <a16:rowId xmlns:a16="http://schemas.microsoft.com/office/drawing/2014/main" val="4051119982"/>
                  </a:ext>
                </a:extLst>
              </a:tr>
              <a:tr h="355600">
                <a:tc>
                  <a:txBody>
                    <a:bodyPr/>
                    <a:lstStyle/>
                    <a:p>
                      <a:pPr algn="r" fontAlgn="b"/>
                      <a:r>
                        <a:rPr lang="en-US" sz="2000" u="none" strike="noStrike" dirty="0">
                          <a:effectLst/>
                        </a:rPr>
                        <a:t>1</a:t>
                      </a:r>
                      <a:endParaRPr lang="en-US" sz="2000" b="0" i="0" u="none" strike="noStrike" dirty="0">
                        <a:solidFill>
                          <a:srgbClr val="000000"/>
                        </a:solidFill>
                        <a:effectLst/>
                        <a:latin typeface="+mn-lt"/>
                      </a:endParaRPr>
                    </a:p>
                  </a:txBody>
                  <a:tcPr marL="0" marR="0" marT="0" marB="0" anchor="b"/>
                </a:tc>
                <a:extLst>
                  <a:ext uri="{0D108BD9-81ED-4DB2-BD59-A6C34878D82A}">
                    <a16:rowId xmlns:a16="http://schemas.microsoft.com/office/drawing/2014/main" val="2566911279"/>
                  </a:ext>
                </a:extLst>
              </a:tr>
              <a:tr h="355600">
                <a:tc>
                  <a:txBody>
                    <a:bodyPr/>
                    <a:lstStyle/>
                    <a:p>
                      <a:pPr algn="l" fontAlgn="b"/>
                      <a:endParaRPr lang="en-US" sz="2000" b="0" i="0" u="none" strike="noStrike" dirty="0">
                        <a:solidFill>
                          <a:srgbClr val="000000"/>
                        </a:solidFill>
                        <a:effectLst/>
                        <a:latin typeface="+mn-lt"/>
                      </a:endParaRPr>
                    </a:p>
                  </a:txBody>
                  <a:tcPr marL="0" marR="0" marT="0" marB="0" anchor="b"/>
                </a:tc>
                <a:extLst>
                  <a:ext uri="{0D108BD9-81ED-4DB2-BD59-A6C34878D82A}">
                    <a16:rowId xmlns:a16="http://schemas.microsoft.com/office/drawing/2014/main" val="3506761719"/>
                  </a:ext>
                </a:extLst>
              </a:tr>
            </a:tbl>
          </a:graphicData>
        </a:graphic>
      </p:graphicFrame>
      <p:graphicFrame>
        <p:nvGraphicFramePr>
          <p:cNvPr id="7" name="Table 6">
            <a:extLst>
              <a:ext uri="{FF2B5EF4-FFF2-40B4-BE49-F238E27FC236}">
                <a16:creationId xmlns:a16="http://schemas.microsoft.com/office/drawing/2014/main" id="{CCFBB5F9-688C-654B-8021-0D974120CA78}"/>
              </a:ext>
            </a:extLst>
          </p:cNvPr>
          <p:cNvGraphicFramePr>
            <a:graphicFrameLocks noGrp="1"/>
          </p:cNvGraphicFramePr>
          <p:nvPr/>
        </p:nvGraphicFramePr>
        <p:xfrm>
          <a:off x="8300545" y="2902006"/>
          <a:ext cx="1568669" cy="2032000"/>
        </p:xfrm>
        <a:graphic>
          <a:graphicData uri="http://schemas.openxmlformats.org/drawingml/2006/table">
            <a:tbl>
              <a:tblPr>
                <a:tableStyleId>{073A0DAA-6AF3-43AB-8588-CEC1D06C72B9}</a:tableStyleId>
              </a:tblPr>
              <a:tblGrid>
                <a:gridCol w="1568669">
                  <a:extLst>
                    <a:ext uri="{9D8B030D-6E8A-4147-A177-3AD203B41FA5}">
                      <a16:colId xmlns:a16="http://schemas.microsoft.com/office/drawing/2014/main" val="2683214557"/>
                    </a:ext>
                  </a:extLst>
                </a:gridCol>
              </a:tblGrid>
              <a:tr h="355600">
                <a:tc>
                  <a:txBody>
                    <a:bodyPr/>
                    <a:lstStyle/>
                    <a:p>
                      <a:pPr algn="ctr" fontAlgn="b"/>
                      <a:r>
                        <a:rPr lang="en-US" sz="2000" b="1" u="none" strike="noStrike" dirty="0">
                          <a:effectLst/>
                        </a:rPr>
                        <a:t>Percentage of Donations</a:t>
                      </a:r>
                      <a:endParaRPr lang="en-US" sz="2000" b="1" i="0" u="none" strike="noStrike" dirty="0">
                        <a:solidFill>
                          <a:srgbClr val="000000"/>
                        </a:solidFill>
                        <a:effectLst/>
                        <a:latin typeface="+mn-lt"/>
                      </a:endParaRPr>
                    </a:p>
                  </a:txBody>
                  <a:tcPr marL="0" marR="0" marT="0" marB="0" anchor="ctr"/>
                </a:tc>
                <a:extLst>
                  <a:ext uri="{0D108BD9-81ED-4DB2-BD59-A6C34878D82A}">
                    <a16:rowId xmlns:a16="http://schemas.microsoft.com/office/drawing/2014/main" val="71500117"/>
                  </a:ext>
                </a:extLst>
              </a:tr>
              <a:tr h="355600">
                <a:tc>
                  <a:txBody>
                    <a:bodyPr/>
                    <a:lstStyle/>
                    <a:p>
                      <a:pPr algn="r" fontAlgn="b"/>
                      <a:r>
                        <a:rPr lang="en-US" sz="2000" u="none" strike="noStrike" dirty="0">
                          <a:effectLst/>
                        </a:rPr>
                        <a:t>33.33%</a:t>
                      </a:r>
                      <a:endParaRPr lang="en-US" sz="2000" b="0" i="0" u="none" strike="noStrike" dirty="0">
                        <a:solidFill>
                          <a:srgbClr val="000000"/>
                        </a:solidFill>
                        <a:effectLst/>
                        <a:latin typeface="+mn-lt"/>
                      </a:endParaRPr>
                    </a:p>
                  </a:txBody>
                  <a:tcPr marL="0" marR="0" marT="0" marB="0" anchor="b"/>
                </a:tc>
                <a:extLst>
                  <a:ext uri="{0D108BD9-81ED-4DB2-BD59-A6C34878D82A}">
                    <a16:rowId xmlns:a16="http://schemas.microsoft.com/office/drawing/2014/main" val="3726377380"/>
                  </a:ext>
                </a:extLst>
              </a:tr>
              <a:tr h="355600">
                <a:tc>
                  <a:txBody>
                    <a:bodyPr/>
                    <a:lstStyle/>
                    <a:p>
                      <a:pPr algn="r" fontAlgn="b"/>
                      <a:r>
                        <a:rPr lang="en-US" sz="2000" u="none" strike="noStrike" dirty="0">
                          <a:effectLst/>
                        </a:rPr>
                        <a:t>53.33%</a:t>
                      </a:r>
                      <a:endParaRPr lang="en-US" sz="2000" b="0" i="0" u="none" strike="noStrike" dirty="0">
                        <a:solidFill>
                          <a:srgbClr val="000000"/>
                        </a:solidFill>
                        <a:effectLst/>
                        <a:latin typeface="+mn-lt"/>
                      </a:endParaRPr>
                    </a:p>
                  </a:txBody>
                  <a:tcPr marL="0" marR="0" marT="0" marB="0" anchor="b"/>
                </a:tc>
                <a:extLst>
                  <a:ext uri="{0D108BD9-81ED-4DB2-BD59-A6C34878D82A}">
                    <a16:rowId xmlns:a16="http://schemas.microsoft.com/office/drawing/2014/main" val="4051119982"/>
                  </a:ext>
                </a:extLst>
              </a:tr>
              <a:tr h="355600">
                <a:tc>
                  <a:txBody>
                    <a:bodyPr/>
                    <a:lstStyle/>
                    <a:p>
                      <a:pPr algn="r" fontAlgn="b"/>
                      <a:r>
                        <a:rPr lang="en-US" sz="2000" u="none" strike="noStrike" dirty="0">
                          <a:effectLst/>
                        </a:rPr>
                        <a:t>13.33%</a:t>
                      </a:r>
                      <a:endParaRPr lang="en-US" sz="2000" b="0" i="0" u="none" strike="noStrike" dirty="0">
                        <a:solidFill>
                          <a:srgbClr val="000000"/>
                        </a:solidFill>
                        <a:effectLst/>
                        <a:latin typeface="+mn-lt"/>
                      </a:endParaRPr>
                    </a:p>
                  </a:txBody>
                  <a:tcPr marL="0" marR="0" marT="0" marB="0" anchor="b"/>
                </a:tc>
                <a:extLst>
                  <a:ext uri="{0D108BD9-81ED-4DB2-BD59-A6C34878D82A}">
                    <a16:rowId xmlns:a16="http://schemas.microsoft.com/office/drawing/2014/main" val="2566911279"/>
                  </a:ext>
                </a:extLst>
              </a:tr>
              <a:tr h="355600">
                <a:tc>
                  <a:txBody>
                    <a:bodyPr/>
                    <a:lstStyle/>
                    <a:p>
                      <a:pPr algn="l" fontAlgn="b"/>
                      <a:endParaRPr lang="en-US" sz="2000" b="0" i="0" u="none" strike="noStrike" dirty="0">
                        <a:solidFill>
                          <a:srgbClr val="000000"/>
                        </a:solidFill>
                        <a:effectLst/>
                        <a:latin typeface="+mn-lt"/>
                      </a:endParaRPr>
                    </a:p>
                  </a:txBody>
                  <a:tcPr marL="0" marR="0" marT="0" marB="0" anchor="b"/>
                </a:tc>
                <a:extLst>
                  <a:ext uri="{0D108BD9-81ED-4DB2-BD59-A6C34878D82A}">
                    <a16:rowId xmlns:a16="http://schemas.microsoft.com/office/drawing/2014/main" val="3506761719"/>
                  </a:ext>
                </a:extLst>
              </a:tr>
            </a:tbl>
          </a:graphicData>
        </a:graphic>
      </p:graphicFrame>
      <p:graphicFrame>
        <p:nvGraphicFramePr>
          <p:cNvPr id="8" name="Table 7">
            <a:extLst>
              <a:ext uri="{FF2B5EF4-FFF2-40B4-BE49-F238E27FC236}">
                <a16:creationId xmlns:a16="http://schemas.microsoft.com/office/drawing/2014/main" id="{5D5DC96B-5F8E-B545-AD79-8C8D3B3B1594}"/>
              </a:ext>
            </a:extLst>
          </p:cNvPr>
          <p:cNvGraphicFramePr>
            <a:graphicFrameLocks noGrp="1"/>
          </p:cNvGraphicFramePr>
          <p:nvPr/>
        </p:nvGraphicFramePr>
        <p:xfrm>
          <a:off x="10066283" y="2902006"/>
          <a:ext cx="1726324" cy="2032000"/>
        </p:xfrm>
        <a:graphic>
          <a:graphicData uri="http://schemas.openxmlformats.org/drawingml/2006/table">
            <a:tbl>
              <a:tblPr>
                <a:tableStyleId>{073A0DAA-6AF3-43AB-8588-CEC1D06C72B9}</a:tableStyleId>
              </a:tblPr>
              <a:tblGrid>
                <a:gridCol w="1726324">
                  <a:extLst>
                    <a:ext uri="{9D8B030D-6E8A-4147-A177-3AD203B41FA5}">
                      <a16:colId xmlns:a16="http://schemas.microsoft.com/office/drawing/2014/main" val="2683214557"/>
                    </a:ext>
                  </a:extLst>
                </a:gridCol>
              </a:tblGrid>
              <a:tr h="355600">
                <a:tc>
                  <a:txBody>
                    <a:bodyPr/>
                    <a:lstStyle/>
                    <a:p>
                      <a:pPr algn="ctr" fontAlgn="b"/>
                      <a:r>
                        <a:rPr lang="en-US" sz="2000" b="1" u="none" strike="noStrike" dirty="0">
                          <a:effectLst/>
                        </a:rPr>
                        <a:t>Weighted Average CM</a:t>
                      </a:r>
                      <a:endParaRPr lang="en-US" sz="2000" b="1" i="0" u="none" strike="noStrike" dirty="0">
                        <a:solidFill>
                          <a:srgbClr val="000000"/>
                        </a:solidFill>
                        <a:effectLst/>
                        <a:latin typeface="+mn-lt"/>
                      </a:endParaRPr>
                    </a:p>
                  </a:txBody>
                  <a:tcPr marL="0" marR="0" marT="0" marB="0" anchor="ctr"/>
                </a:tc>
                <a:extLst>
                  <a:ext uri="{0D108BD9-81ED-4DB2-BD59-A6C34878D82A}">
                    <a16:rowId xmlns:a16="http://schemas.microsoft.com/office/drawing/2014/main" val="71500117"/>
                  </a:ext>
                </a:extLst>
              </a:tr>
              <a:tr h="355600">
                <a:tc>
                  <a:txBody>
                    <a:bodyPr/>
                    <a:lstStyle/>
                    <a:p>
                      <a:pPr algn="r" fontAlgn="b"/>
                      <a:r>
                        <a:rPr lang="en-US" sz="2000" u="none" strike="noStrike" dirty="0">
                          <a:effectLst/>
                        </a:rPr>
                        <a:t>50</a:t>
                      </a:r>
                      <a:endParaRPr lang="en-US" sz="2000" b="0" i="0" u="none" strike="noStrike" dirty="0">
                        <a:solidFill>
                          <a:srgbClr val="000000"/>
                        </a:solidFill>
                        <a:effectLst/>
                        <a:latin typeface="+mn-lt"/>
                      </a:endParaRPr>
                    </a:p>
                  </a:txBody>
                  <a:tcPr marL="0" marR="0" marT="0" marB="0" anchor="b"/>
                </a:tc>
                <a:extLst>
                  <a:ext uri="{0D108BD9-81ED-4DB2-BD59-A6C34878D82A}">
                    <a16:rowId xmlns:a16="http://schemas.microsoft.com/office/drawing/2014/main" val="3726377380"/>
                  </a:ext>
                </a:extLst>
              </a:tr>
              <a:tr h="355600">
                <a:tc>
                  <a:txBody>
                    <a:bodyPr/>
                    <a:lstStyle/>
                    <a:p>
                      <a:pPr algn="r" fontAlgn="b"/>
                      <a:r>
                        <a:rPr lang="en-US" sz="2000" b="0" i="0" u="none" strike="noStrike" dirty="0">
                          <a:solidFill>
                            <a:srgbClr val="000000"/>
                          </a:solidFill>
                          <a:effectLst/>
                          <a:latin typeface="+mn-lt"/>
                        </a:rPr>
                        <a:t>6.40</a:t>
                      </a:r>
                    </a:p>
                  </a:txBody>
                  <a:tcPr marL="0" marR="0" marT="0" marB="0" anchor="b"/>
                </a:tc>
                <a:extLst>
                  <a:ext uri="{0D108BD9-81ED-4DB2-BD59-A6C34878D82A}">
                    <a16:rowId xmlns:a16="http://schemas.microsoft.com/office/drawing/2014/main" val="4051119982"/>
                  </a:ext>
                </a:extLst>
              </a:tr>
              <a:tr h="355600">
                <a:tc>
                  <a:txBody>
                    <a:bodyPr/>
                    <a:lstStyle/>
                    <a:p>
                      <a:pPr algn="r" fontAlgn="b"/>
                      <a:r>
                        <a:rPr lang="en-US" sz="2000" b="0" i="0" u="none" strike="noStrike" dirty="0">
                          <a:solidFill>
                            <a:srgbClr val="000000"/>
                          </a:solidFill>
                          <a:effectLst/>
                          <a:latin typeface="+mn-lt"/>
                        </a:rPr>
                        <a:t>0.13</a:t>
                      </a:r>
                    </a:p>
                  </a:txBody>
                  <a:tcPr marL="0" marR="0" marT="0" marB="0" anchor="b"/>
                </a:tc>
                <a:extLst>
                  <a:ext uri="{0D108BD9-81ED-4DB2-BD59-A6C34878D82A}">
                    <a16:rowId xmlns:a16="http://schemas.microsoft.com/office/drawing/2014/main" val="2566911279"/>
                  </a:ext>
                </a:extLst>
              </a:tr>
              <a:tr h="355600">
                <a:tc>
                  <a:txBody>
                    <a:bodyPr/>
                    <a:lstStyle/>
                    <a:p>
                      <a:pPr algn="ctr" fontAlgn="b"/>
                      <a:r>
                        <a:rPr lang="en-US" sz="2000" b="0" i="0" u="none" strike="noStrike" dirty="0">
                          <a:solidFill>
                            <a:srgbClr val="000000"/>
                          </a:solidFill>
                          <a:effectLst/>
                          <a:latin typeface="+mn-lt"/>
                        </a:rPr>
                        <a:t> </a:t>
                      </a:r>
                      <a:r>
                        <a:rPr lang="en-US" sz="2000" b="1" i="0" u="none" strike="noStrike" dirty="0">
                          <a:solidFill>
                            <a:srgbClr val="C00000"/>
                          </a:solidFill>
                          <a:effectLst/>
                          <a:latin typeface="+mn-lt"/>
                        </a:rPr>
                        <a:t>56.53</a:t>
                      </a:r>
                    </a:p>
                  </a:txBody>
                  <a:tcPr marL="0" marR="0" marT="0" marB="0" anchor="b"/>
                </a:tc>
                <a:extLst>
                  <a:ext uri="{0D108BD9-81ED-4DB2-BD59-A6C34878D82A}">
                    <a16:rowId xmlns:a16="http://schemas.microsoft.com/office/drawing/2014/main" val="3506761719"/>
                  </a:ext>
                </a:extLst>
              </a:tr>
            </a:tbl>
          </a:graphicData>
        </a:graphic>
      </p:graphicFrame>
      <p:pic>
        <p:nvPicPr>
          <p:cNvPr id="9" name="Picture 8">
            <a:extLst>
              <a:ext uri="{FF2B5EF4-FFF2-40B4-BE49-F238E27FC236}">
                <a16:creationId xmlns:a16="http://schemas.microsoft.com/office/drawing/2014/main" id="{F1F37E7F-B568-9649-BA50-AB78AE4EA7A7}"/>
              </a:ext>
            </a:extLst>
          </p:cNvPr>
          <p:cNvPicPr>
            <a:picLocks noChangeAspect="1"/>
          </p:cNvPicPr>
          <p:nvPr/>
        </p:nvPicPr>
        <p:blipFill>
          <a:blip r:embed="rId2"/>
          <a:stretch>
            <a:fillRect/>
          </a:stretch>
        </p:blipFill>
        <p:spPr>
          <a:xfrm>
            <a:off x="1673553" y="5197475"/>
            <a:ext cx="2015578" cy="1111292"/>
          </a:xfrm>
          <a:prstGeom prst="rect">
            <a:avLst/>
          </a:prstGeom>
        </p:spPr>
      </p:pic>
      <p:sp>
        <p:nvSpPr>
          <p:cNvPr id="10" name="Rectangle 9">
            <a:extLst>
              <a:ext uri="{FF2B5EF4-FFF2-40B4-BE49-F238E27FC236}">
                <a16:creationId xmlns:a16="http://schemas.microsoft.com/office/drawing/2014/main" id="{251DD38E-9362-1C4D-B9BC-72D635EB1F3D}"/>
              </a:ext>
            </a:extLst>
          </p:cNvPr>
          <p:cNvSpPr/>
          <p:nvPr/>
        </p:nvSpPr>
        <p:spPr>
          <a:xfrm>
            <a:off x="4417967" y="5568455"/>
            <a:ext cx="4631439" cy="646331"/>
          </a:xfrm>
          <a:prstGeom prst="rect">
            <a:avLst/>
          </a:prstGeom>
        </p:spPr>
        <p:txBody>
          <a:bodyPr wrap="square">
            <a:spAutoFit/>
          </a:bodyPr>
          <a:lstStyle/>
          <a:p>
            <a:r>
              <a:rPr lang="en-US" altLang="en-US" b="1" dirty="0"/>
              <a:t>= $250,000 / 56.53 = 4,422 donations </a:t>
            </a:r>
          </a:p>
          <a:p>
            <a:r>
              <a:rPr lang="en-US" altLang="en-US" b="1" dirty="0"/>
              <a:t>over a time (year) to cover all of the costs  </a:t>
            </a:r>
            <a:endParaRPr lang="en-US" dirty="0"/>
          </a:p>
        </p:txBody>
      </p:sp>
    </p:spTree>
    <p:extLst>
      <p:ext uri="{BB962C8B-B14F-4D97-AF65-F5344CB8AC3E}">
        <p14:creationId xmlns:p14="http://schemas.microsoft.com/office/powerpoint/2010/main" val="4053725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9F78F-E1B2-F24F-946B-318FDFB7CC53}"/>
              </a:ext>
            </a:extLst>
          </p:cNvPr>
          <p:cNvSpPr>
            <a:spLocks noGrp="1"/>
          </p:cNvSpPr>
          <p:nvPr>
            <p:ph type="title"/>
          </p:nvPr>
        </p:nvSpPr>
        <p:spPr>
          <a:xfrm>
            <a:off x="838200" y="137694"/>
            <a:ext cx="10515600" cy="719318"/>
          </a:xfrm>
        </p:spPr>
        <p:txBody>
          <a:bodyPr/>
          <a:lstStyle/>
          <a:p>
            <a:r>
              <a:rPr lang="en-US" b="1" dirty="0">
                <a:solidFill>
                  <a:srgbClr val="C00000"/>
                </a:solidFill>
              </a:rPr>
              <a:t>Break Even Analysis Example </a:t>
            </a:r>
          </a:p>
        </p:txBody>
      </p:sp>
      <p:sp>
        <p:nvSpPr>
          <p:cNvPr id="3" name="Content Placeholder 2">
            <a:extLst>
              <a:ext uri="{FF2B5EF4-FFF2-40B4-BE49-F238E27FC236}">
                <a16:creationId xmlns:a16="http://schemas.microsoft.com/office/drawing/2014/main" id="{BCD1FC93-BC07-8F4E-820F-CE02F074F0C8}"/>
              </a:ext>
            </a:extLst>
          </p:cNvPr>
          <p:cNvSpPr>
            <a:spLocks noGrp="1"/>
          </p:cNvSpPr>
          <p:nvPr>
            <p:ph idx="1"/>
          </p:nvPr>
        </p:nvSpPr>
        <p:spPr>
          <a:xfrm>
            <a:off x="620439" y="919742"/>
            <a:ext cx="10515600" cy="1325563"/>
          </a:xfrm>
        </p:spPr>
        <p:txBody>
          <a:bodyPr>
            <a:normAutofit fontScale="85000" lnSpcReduction="10000"/>
          </a:bodyPr>
          <a:lstStyle/>
          <a:p>
            <a:r>
              <a:rPr lang="en-US" altLang="en-US" dirty="0"/>
              <a:t>A hospital has 4 departments: Pediatrics, orthopedics, </a:t>
            </a:r>
            <a:r>
              <a:rPr lang="en-US" dirty="0"/>
              <a:t>gynecology, and neurology. </a:t>
            </a:r>
            <a:r>
              <a:rPr lang="en-US" altLang="en-US" b="1" dirty="0"/>
              <a:t> </a:t>
            </a:r>
          </a:p>
          <a:p>
            <a:r>
              <a:rPr lang="en-US" altLang="en-US" dirty="0"/>
              <a:t>Fixed cost is $1,451,000. </a:t>
            </a:r>
          </a:p>
          <a:p>
            <a:r>
              <a:rPr lang="en-US" altLang="en-US" b="1" dirty="0"/>
              <a:t>What would be the break-even number of patients per department?</a:t>
            </a:r>
            <a:endParaRPr lang="en-US" dirty="0"/>
          </a:p>
        </p:txBody>
      </p:sp>
      <p:graphicFrame>
        <p:nvGraphicFramePr>
          <p:cNvPr id="4" name="Table 3">
            <a:extLst>
              <a:ext uri="{FF2B5EF4-FFF2-40B4-BE49-F238E27FC236}">
                <a16:creationId xmlns:a16="http://schemas.microsoft.com/office/drawing/2014/main" id="{01802002-CB3A-D540-9CDD-BDD85EF2E7AB}"/>
              </a:ext>
            </a:extLst>
          </p:cNvPr>
          <p:cNvGraphicFramePr>
            <a:graphicFrameLocks noGrp="1"/>
          </p:cNvGraphicFramePr>
          <p:nvPr/>
        </p:nvGraphicFramePr>
        <p:xfrm>
          <a:off x="838200" y="2255207"/>
          <a:ext cx="6362700" cy="2387600"/>
        </p:xfrm>
        <a:graphic>
          <a:graphicData uri="http://schemas.openxmlformats.org/drawingml/2006/table">
            <a:tbl>
              <a:tblPr>
                <a:tableStyleId>{073A0DAA-6AF3-43AB-8588-CEC1D06C72B9}</a:tableStyleId>
              </a:tblPr>
              <a:tblGrid>
                <a:gridCol w="2427662">
                  <a:extLst>
                    <a:ext uri="{9D8B030D-6E8A-4147-A177-3AD203B41FA5}">
                      <a16:colId xmlns:a16="http://schemas.microsoft.com/office/drawing/2014/main" val="2600856178"/>
                    </a:ext>
                  </a:extLst>
                </a:gridCol>
                <a:gridCol w="1421690">
                  <a:extLst>
                    <a:ext uri="{9D8B030D-6E8A-4147-A177-3AD203B41FA5}">
                      <a16:colId xmlns:a16="http://schemas.microsoft.com/office/drawing/2014/main" val="1514452683"/>
                    </a:ext>
                  </a:extLst>
                </a:gridCol>
                <a:gridCol w="1256674">
                  <a:extLst>
                    <a:ext uri="{9D8B030D-6E8A-4147-A177-3AD203B41FA5}">
                      <a16:colId xmlns:a16="http://schemas.microsoft.com/office/drawing/2014/main" val="3543125908"/>
                    </a:ext>
                  </a:extLst>
                </a:gridCol>
                <a:gridCol w="1256674">
                  <a:extLst>
                    <a:ext uri="{9D8B030D-6E8A-4147-A177-3AD203B41FA5}">
                      <a16:colId xmlns:a16="http://schemas.microsoft.com/office/drawing/2014/main" val="900972462"/>
                    </a:ext>
                  </a:extLst>
                </a:gridCol>
              </a:tblGrid>
              <a:tr h="355600">
                <a:tc>
                  <a:txBody>
                    <a:bodyPr/>
                    <a:lstStyle/>
                    <a:p>
                      <a:pPr algn="ctr" rtl="0" fontAlgn="ctr"/>
                      <a:r>
                        <a:rPr lang="en-US" sz="2000" b="1" u="none" strike="noStrike" dirty="0">
                          <a:effectLst/>
                        </a:rPr>
                        <a:t>Program</a:t>
                      </a:r>
                      <a:endParaRPr lang="en-US" sz="2000" b="1" i="0" u="none" strike="noStrike" dirty="0">
                        <a:solidFill>
                          <a:srgbClr val="000000"/>
                        </a:solidFill>
                        <a:effectLst/>
                        <a:latin typeface="+mn-lt"/>
                      </a:endParaRPr>
                    </a:p>
                  </a:txBody>
                  <a:tcPr marL="0" marR="0" marT="0" marB="0" anchor="ctr"/>
                </a:tc>
                <a:tc>
                  <a:txBody>
                    <a:bodyPr/>
                    <a:lstStyle/>
                    <a:p>
                      <a:pPr algn="ctr" fontAlgn="b"/>
                      <a:r>
                        <a:rPr lang="en-US" sz="2000" b="1" u="none" strike="noStrike" dirty="0">
                          <a:effectLst/>
                        </a:rPr>
                        <a:t>Fee per patient</a:t>
                      </a:r>
                      <a:endParaRPr lang="en-US" sz="2000" b="1" i="0" u="none" strike="noStrike" dirty="0">
                        <a:solidFill>
                          <a:srgbClr val="000000"/>
                        </a:solidFill>
                        <a:effectLst/>
                        <a:latin typeface="+mn-lt"/>
                      </a:endParaRPr>
                    </a:p>
                  </a:txBody>
                  <a:tcPr marL="0" marR="0" marT="0" marB="0" anchor="ctr"/>
                </a:tc>
                <a:tc>
                  <a:txBody>
                    <a:bodyPr/>
                    <a:lstStyle/>
                    <a:p>
                      <a:pPr algn="ctr" fontAlgn="b"/>
                      <a:r>
                        <a:rPr lang="en-US" sz="2000" b="1" u="none" strike="noStrike" dirty="0">
                          <a:effectLst/>
                        </a:rPr>
                        <a:t>Variable Costs</a:t>
                      </a:r>
                      <a:endParaRPr lang="en-US" sz="2000" b="1" i="0" u="none" strike="noStrike" dirty="0">
                        <a:solidFill>
                          <a:srgbClr val="000000"/>
                        </a:solidFill>
                        <a:effectLst/>
                        <a:latin typeface="+mn-lt"/>
                      </a:endParaRPr>
                    </a:p>
                  </a:txBody>
                  <a:tcPr marL="0" marR="0" marT="0" marB="0" anchor="ctr"/>
                </a:tc>
                <a:tc>
                  <a:txBody>
                    <a:bodyPr/>
                    <a:lstStyle/>
                    <a:p>
                      <a:pPr algn="ctr" fontAlgn="b"/>
                      <a:r>
                        <a:rPr lang="en-US" sz="2000" b="1" u="none" strike="noStrike" dirty="0">
                          <a:effectLst/>
                        </a:rPr>
                        <a:t>Percentage of Patients</a:t>
                      </a:r>
                      <a:endParaRPr lang="en-US" sz="2000" b="1" i="0" u="none" strike="noStrike" dirty="0">
                        <a:solidFill>
                          <a:srgbClr val="000000"/>
                        </a:solidFill>
                        <a:effectLst/>
                        <a:latin typeface="+mn-lt"/>
                      </a:endParaRPr>
                    </a:p>
                  </a:txBody>
                  <a:tcPr marL="0" marR="0" marT="0" marB="0" anchor="ctr"/>
                </a:tc>
                <a:extLst>
                  <a:ext uri="{0D108BD9-81ED-4DB2-BD59-A6C34878D82A}">
                    <a16:rowId xmlns:a16="http://schemas.microsoft.com/office/drawing/2014/main" val="1032083860"/>
                  </a:ext>
                </a:extLst>
              </a:tr>
              <a:tr h="355600">
                <a:tc>
                  <a:txBody>
                    <a:bodyPr/>
                    <a:lstStyle/>
                    <a:p>
                      <a:pPr algn="l" rtl="0" fontAlgn="ctr"/>
                      <a:r>
                        <a:rPr lang="en-US" altLang="en-US" sz="2000" dirty="0"/>
                        <a:t>Pediatrics</a:t>
                      </a:r>
                      <a:endParaRPr lang="en-US" sz="2000" b="0" i="0" u="none" strike="noStrike" dirty="0">
                        <a:solidFill>
                          <a:srgbClr val="000000"/>
                        </a:solidFill>
                        <a:effectLst/>
                        <a:latin typeface="+mn-lt"/>
                      </a:endParaRPr>
                    </a:p>
                  </a:txBody>
                  <a:tcPr marL="0" marR="0" marT="0" marB="0" anchor="ctr"/>
                </a:tc>
                <a:tc>
                  <a:txBody>
                    <a:bodyPr/>
                    <a:lstStyle/>
                    <a:p>
                      <a:pPr algn="r" fontAlgn="b"/>
                      <a:r>
                        <a:rPr lang="en-US" sz="2000" b="0" i="0" u="none" strike="noStrike" dirty="0">
                          <a:solidFill>
                            <a:srgbClr val="000000"/>
                          </a:solidFill>
                          <a:effectLst/>
                          <a:latin typeface="+mn-lt"/>
                        </a:rPr>
                        <a:t>$40</a:t>
                      </a:r>
                    </a:p>
                  </a:txBody>
                  <a:tcPr marL="0" marR="0" marT="0" marB="0" anchor="b"/>
                </a:tc>
                <a:tc>
                  <a:txBody>
                    <a:bodyPr/>
                    <a:lstStyle/>
                    <a:p>
                      <a:pPr algn="r" fontAlgn="b"/>
                      <a:r>
                        <a:rPr lang="en-US" sz="2000" b="0" i="0" u="none" strike="noStrike" dirty="0">
                          <a:solidFill>
                            <a:srgbClr val="000000"/>
                          </a:solidFill>
                          <a:effectLst/>
                          <a:latin typeface="+mn-lt"/>
                        </a:rPr>
                        <a:t>$25</a:t>
                      </a:r>
                    </a:p>
                  </a:txBody>
                  <a:tcPr marL="0" marR="0" marT="0" marB="0" anchor="b"/>
                </a:tc>
                <a:tc>
                  <a:txBody>
                    <a:bodyPr/>
                    <a:lstStyle/>
                    <a:p>
                      <a:pPr algn="r" fontAlgn="b"/>
                      <a:r>
                        <a:rPr lang="en-US" sz="2000" b="0" i="0" u="none" strike="noStrike" dirty="0">
                          <a:solidFill>
                            <a:srgbClr val="000000"/>
                          </a:solidFill>
                          <a:effectLst/>
                          <a:latin typeface="+mn-lt"/>
                        </a:rPr>
                        <a:t>14.81%</a:t>
                      </a:r>
                    </a:p>
                  </a:txBody>
                  <a:tcPr marL="0" marR="0" marT="0" marB="0" anchor="b"/>
                </a:tc>
                <a:extLst>
                  <a:ext uri="{0D108BD9-81ED-4DB2-BD59-A6C34878D82A}">
                    <a16:rowId xmlns:a16="http://schemas.microsoft.com/office/drawing/2014/main" val="915362887"/>
                  </a:ext>
                </a:extLst>
              </a:tr>
              <a:tr h="355600">
                <a:tc>
                  <a:txBody>
                    <a:bodyPr/>
                    <a:lstStyle/>
                    <a:p>
                      <a:pPr algn="l" rtl="0" fontAlgn="ctr"/>
                      <a:r>
                        <a:rPr lang="en-US" sz="2000" u="none" strike="noStrike" dirty="0">
                          <a:effectLst/>
                        </a:rPr>
                        <a:t>Orthopedics</a:t>
                      </a:r>
                      <a:endParaRPr lang="en-US" sz="2000" b="0" i="0" u="none" strike="noStrike" dirty="0">
                        <a:solidFill>
                          <a:srgbClr val="000000"/>
                        </a:solidFill>
                        <a:effectLst/>
                        <a:latin typeface="+mn-lt"/>
                      </a:endParaRPr>
                    </a:p>
                  </a:txBody>
                  <a:tcPr marL="0" marR="0" marT="0" marB="0" anchor="ctr"/>
                </a:tc>
                <a:tc>
                  <a:txBody>
                    <a:bodyPr/>
                    <a:lstStyle/>
                    <a:p>
                      <a:pPr algn="r" fontAlgn="b"/>
                      <a:r>
                        <a:rPr lang="en-US" sz="2000" b="0" i="0" u="none" strike="noStrike" dirty="0">
                          <a:solidFill>
                            <a:srgbClr val="000000"/>
                          </a:solidFill>
                          <a:effectLst/>
                          <a:latin typeface="+mn-lt"/>
                        </a:rPr>
                        <a:t>$50</a:t>
                      </a:r>
                    </a:p>
                  </a:txBody>
                  <a:tcPr marL="0" marR="0" marT="0" marB="0" anchor="b"/>
                </a:tc>
                <a:tc>
                  <a:txBody>
                    <a:bodyPr/>
                    <a:lstStyle/>
                    <a:p>
                      <a:pPr algn="r" fontAlgn="b"/>
                      <a:r>
                        <a:rPr lang="en-US" sz="2000" b="0" i="0" u="none" strike="noStrike" dirty="0">
                          <a:solidFill>
                            <a:srgbClr val="000000"/>
                          </a:solidFill>
                          <a:effectLst/>
                          <a:latin typeface="+mn-lt"/>
                        </a:rPr>
                        <a:t>$39</a:t>
                      </a:r>
                    </a:p>
                  </a:txBody>
                  <a:tcPr marL="0" marR="0" marT="0" marB="0" anchor="b"/>
                </a:tc>
                <a:tc>
                  <a:txBody>
                    <a:bodyPr/>
                    <a:lstStyle/>
                    <a:p>
                      <a:pPr algn="r" fontAlgn="b"/>
                      <a:r>
                        <a:rPr lang="en-US" sz="2000" b="0" i="0" u="none" strike="noStrike" dirty="0">
                          <a:solidFill>
                            <a:srgbClr val="000000"/>
                          </a:solidFill>
                          <a:effectLst/>
                          <a:latin typeface="+mn-lt"/>
                        </a:rPr>
                        <a:t>18.52%</a:t>
                      </a:r>
                    </a:p>
                  </a:txBody>
                  <a:tcPr marL="0" marR="0" marT="0" marB="0" anchor="b"/>
                </a:tc>
                <a:extLst>
                  <a:ext uri="{0D108BD9-81ED-4DB2-BD59-A6C34878D82A}">
                    <a16:rowId xmlns:a16="http://schemas.microsoft.com/office/drawing/2014/main" val="1107553816"/>
                  </a:ext>
                </a:extLst>
              </a:tr>
              <a:tr h="355600">
                <a:tc>
                  <a:txBody>
                    <a:bodyPr/>
                    <a:lstStyle/>
                    <a:p>
                      <a:pPr algn="l" rtl="0" fontAlgn="ctr"/>
                      <a:r>
                        <a:rPr lang="en-US" sz="2000" u="none" strike="noStrike" dirty="0">
                          <a:effectLst/>
                        </a:rPr>
                        <a:t>Gynecology</a:t>
                      </a:r>
                      <a:endParaRPr lang="en-US" sz="2000" b="0" i="0" u="none" strike="noStrike" dirty="0">
                        <a:solidFill>
                          <a:srgbClr val="000000"/>
                        </a:solidFill>
                        <a:effectLst/>
                        <a:latin typeface="+mn-lt"/>
                      </a:endParaRPr>
                    </a:p>
                  </a:txBody>
                  <a:tcPr marL="0" marR="0" marT="0" marB="0" anchor="ctr"/>
                </a:tc>
                <a:tc>
                  <a:txBody>
                    <a:bodyPr/>
                    <a:lstStyle/>
                    <a:p>
                      <a:pPr algn="r" fontAlgn="b"/>
                      <a:r>
                        <a:rPr lang="en-US" sz="2000" b="0" i="0" u="none" strike="noStrike" dirty="0">
                          <a:solidFill>
                            <a:srgbClr val="000000"/>
                          </a:solidFill>
                          <a:effectLst/>
                          <a:latin typeface="+mn-lt"/>
                        </a:rPr>
                        <a:t>$80</a:t>
                      </a:r>
                    </a:p>
                  </a:txBody>
                  <a:tcPr marL="0" marR="0" marT="0" marB="0" anchor="b"/>
                </a:tc>
                <a:tc>
                  <a:txBody>
                    <a:bodyPr/>
                    <a:lstStyle/>
                    <a:p>
                      <a:pPr algn="r" fontAlgn="b"/>
                      <a:r>
                        <a:rPr lang="en-US" sz="2000" b="0" i="0" u="none" strike="noStrike" dirty="0">
                          <a:solidFill>
                            <a:srgbClr val="000000"/>
                          </a:solidFill>
                          <a:effectLst/>
                          <a:latin typeface="+mn-lt"/>
                        </a:rPr>
                        <a:t>$47</a:t>
                      </a:r>
                    </a:p>
                  </a:txBody>
                  <a:tcPr marL="0" marR="0" marT="0" marB="0" anchor="b"/>
                </a:tc>
                <a:tc>
                  <a:txBody>
                    <a:bodyPr/>
                    <a:lstStyle/>
                    <a:p>
                      <a:pPr algn="r" fontAlgn="b"/>
                      <a:r>
                        <a:rPr lang="en-US" sz="2000" b="0" i="0" u="none" strike="noStrike" dirty="0">
                          <a:solidFill>
                            <a:srgbClr val="000000"/>
                          </a:solidFill>
                          <a:effectLst/>
                          <a:latin typeface="+mn-lt"/>
                        </a:rPr>
                        <a:t>29.63%</a:t>
                      </a:r>
                    </a:p>
                  </a:txBody>
                  <a:tcPr marL="0" marR="0" marT="0" marB="0" anchor="b"/>
                </a:tc>
                <a:extLst>
                  <a:ext uri="{0D108BD9-81ED-4DB2-BD59-A6C34878D82A}">
                    <a16:rowId xmlns:a16="http://schemas.microsoft.com/office/drawing/2014/main" val="2824912665"/>
                  </a:ext>
                </a:extLst>
              </a:tr>
              <a:tr h="355600">
                <a:tc>
                  <a:txBody>
                    <a:bodyPr/>
                    <a:lstStyle/>
                    <a:p>
                      <a:pPr algn="l" rtl="0" fontAlgn="ctr"/>
                      <a:r>
                        <a:rPr lang="en-US" sz="2000" b="0" u="none" strike="noStrike" dirty="0">
                          <a:effectLst/>
                        </a:rPr>
                        <a:t>Neurology</a:t>
                      </a:r>
                      <a:endParaRPr lang="en-US" sz="2000" b="0" i="0" u="none" strike="noStrike" dirty="0">
                        <a:solidFill>
                          <a:srgbClr val="000000"/>
                        </a:solidFill>
                        <a:effectLst/>
                        <a:latin typeface="+mn-lt"/>
                      </a:endParaRPr>
                    </a:p>
                  </a:txBody>
                  <a:tcPr marL="0" marR="0" marT="0" marB="0" anchor="ctr"/>
                </a:tc>
                <a:tc>
                  <a:txBody>
                    <a:bodyPr/>
                    <a:lstStyle/>
                    <a:p>
                      <a:pPr algn="r" fontAlgn="b"/>
                      <a:r>
                        <a:rPr lang="en-US" sz="2000" b="0" i="0" u="none" strike="noStrike" dirty="0">
                          <a:solidFill>
                            <a:srgbClr val="000000"/>
                          </a:solidFill>
                          <a:effectLst/>
                          <a:latin typeface="+mn-lt"/>
                        </a:rPr>
                        <a:t>$100</a:t>
                      </a:r>
                    </a:p>
                  </a:txBody>
                  <a:tcPr marL="0" marR="0" marT="0" marB="0" anchor="b"/>
                </a:tc>
                <a:tc>
                  <a:txBody>
                    <a:bodyPr/>
                    <a:lstStyle/>
                    <a:p>
                      <a:pPr algn="r" fontAlgn="b"/>
                      <a:r>
                        <a:rPr lang="en-US" sz="2000" b="0" i="0" u="none" strike="noStrike" dirty="0">
                          <a:solidFill>
                            <a:srgbClr val="000000"/>
                          </a:solidFill>
                          <a:effectLst/>
                          <a:latin typeface="+mn-lt"/>
                        </a:rPr>
                        <a:t>$73</a:t>
                      </a:r>
                    </a:p>
                  </a:txBody>
                  <a:tcPr marL="0" marR="0" marT="0" marB="0" anchor="b"/>
                </a:tc>
                <a:tc>
                  <a:txBody>
                    <a:bodyPr/>
                    <a:lstStyle/>
                    <a:p>
                      <a:pPr algn="r" fontAlgn="b"/>
                      <a:r>
                        <a:rPr lang="en-US" sz="2000" b="0" i="0" u="none" strike="noStrike" dirty="0">
                          <a:solidFill>
                            <a:srgbClr val="000000"/>
                          </a:solidFill>
                          <a:effectLst/>
                          <a:latin typeface="+mn-lt"/>
                        </a:rPr>
                        <a:t>37.04%</a:t>
                      </a:r>
                    </a:p>
                  </a:txBody>
                  <a:tcPr marL="0" marR="0" marT="0" marB="0" anchor="b"/>
                </a:tc>
                <a:extLst>
                  <a:ext uri="{0D108BD9-81ED-4DB2-BD59-A6C34878D82A}">
                    <a16:rowId xmlns:a16="http://schemas.microsoft.com/office/drawing/2014/main" val="1174236863"/>
                  </a:ext>
                </a:extLst>
              </a:tr>
              <a:tr h="355600">
                <a:tc>
                  <a:txBody>
                    <a:bodyPr/>
                    <a:lstStyle/>
                    <a:p>
                      <a:pPr algn="l" rtl="0" fontAlgn="ctr"/>
                      <a:r>
                        <a:rPr lang="en-US" sz="2000" b="1" i="0" u="none" strike="noStrike" dirty="0">
                          <a:solidFill>
                            <a:srgbClr val="000000"/>
                          </a:solidFill>
                          <a:effectLst/>
                          <a:latin typeface="+mn-lt"/>
                        </a:rPr>
                        <a:t>Total</a:t>
                      </a:r>
                    </a:p>
                  </a:txBody>
                  <a:tcPr marL="0" marR="0" marT="0" marB="0" anchor="ctr"/>
                </a:tc>
                <a:tc>
                  <a:txBody>
                    <a:bodyPr/>
                    <a:lstStyle/>
                    <a:p>
                      <a:pPr algn="r" fontAlgn="b"/>
                      <a:endParaRPr lang="en-US" sz="2000" b="1" i="0" u="none" strike="noStrike" dirty="0">
                        <a:solidFill>
                          <a:srgbClr val="000000"/>
                        </a:solidFill>
                        <a:effectLst/>
                        <a:latin typeface="+mn-lt"/>
                      </a:endParaRPr>
                    </a:p>
                  </a:txBody>
                  <a:tcPr marL="0" marR="0" marT="0" marB="0" anchor="b"/>
                </a:tc>
                <a:tc>
                  <a:txBody>
                    <a:bodyPr/>
                    <a:lstStyle/>
                    <a:p>
                      <a:pPr algn="l" fontAlgn="b"/>
                      <a:endParaRPr lang="en-US" sz="2000" b="0" i="0" u="none" strike="noStrike" dirty="0">
                        <a:solidFill>
                          <a:srgbClr val="000000"/>
                        </a:solidFill>
                        <a:effectLst/>
                        <a:latin typeface="+mn-lt"/>
                      </a:endParaRPr>
                    </a:p>
                  </a:txBody>
                  <a:tcPr marL="0" marR="0" marT="0" marB="0" anchor="b"/>
                </a:tc>
                <a:tc>
                  <a:txBody>
                    <a:bodyPr/>
                    <a:lstStyle/>
                    <a:p>
                      <a:pPr algn="l" fontAlgn="b"/>
                      <a:endParaRPr lang="en-US" sz="2000" b="0" i="0" u="none" strike="noStrike" dirty="0">
                        <a:solidFill>
                          <a:srgbClr val="000000"/>
                        </a:solidFill>
                        <a:effectLst/>
                        <a:latin typeface="+mn-lt"/>
                      </a:endParaRPr>
                    </a:p>
                  </a:txBody>
                  <a:tcPr marL="0" marR="0" marT="0" marB="0" anchor="b"/>
                </a:tc>
                <a:extLst>
                  <a:ext uri="{0D108BD9-81ED-4DB2-BD59-A6C34878D82A}">
                    <a16:rowId xmlns:a16="http://schemas.microsoft.com/office/drawing/2014/main" val="4238541236"/>
                  </a:ext>
                </a:extLst>
              </a:tr>
            </a:tbl>
          </a:graphicData>
        </a:graphic>
      </p:graphicFrame>
      <p:graphicFrame>
        <p:nvGraphicFramePr>
          <p:cNvPr id="6" name="Table 5">
            <a:extLst>
              <a:ext uri="{FF2B5EF4-FFF2-40B4-BE49-F238E27FC236}">
                <a16:creationId xmlns:a16="http://schemas.microsoft.com/office/drawing/2014/main" id="{FF3C0DDE-2AD6-6E4E-822B-90BADD0B8B5C}"/>
              </a:ext>
            </a:extLst>
          </p:cNvPr>
          <p:cNvGraphicFramePr>
            <a:graphicFrameLocks noGrp="1"/>
          </p:cNvGraphicFramePr>
          <p:nvPr/>
        </p:nvGraphicFramePr>
        <p:xfrm>
          <a:off x="7851883" y="2245305"/>
          <a:ext cx="1568669" cy="2032000"/>
        </p:xfrm>
        <a:graphic>
          <a:graphicData uri="http://schemas.openxmlformats.org/drawingml/2006/table">
            <a:tbl>
              <a:tblPr>
                <a:tableStyleId>{073A0DAA-6AF3-43AB-8588-CEC1D06C72B9}</a:tableStyleId>
              </a:tblPr>
              <a:tblGrid>
                <a:gridCol w="1568669">
                  <a:extLst>
                    <a:ext uri="{9D8B030D-6E8A-4147-A177-3AD203B41FA5}">
                      <a16:colId xmlns:a16="http://schemas.microsoft.com/office/drawing/2014/main" val="2683214557"/>
                    </a:ext>
                  </a:extLst>
                </a:gridCol>
              </a:tblGrid>
              <a:tr h="355600">
                <a:tc>
                  <a:txBody>
                    <a:bodyPr/>
                    <a:lstStyle/>
                    <a:p>
                      <a:pPr algn="ctr" fontAlgn="b"/>
                      <a:r>
                        <a:rPr lang="en-US" sz="2000" b="1" u="none" strike="noStrike" dirty="0">
                          <a:effectLst/>
                        </a:rPr>
                        <a:t>Contribution Margin</a:t>
                      </a:r>
                      <a:endParaRPr lang="en-US" sz="2000" b="1" i="0" u="none" strike="noStrike" dirty="0">
                        <a:solidFill>
                          <a:srgbClr val="000000"/>
                        </a:solidFill>
                        <a:effectLst/>
                        <a:latin typeface="+mn-lt"/>
                      </a:endParaRPr>
                    </a:p>
                  </a:txBody>
                  <a:tcPr marL="0" marR="0" marT="0" marB="0" anchor="ctr"/>
                </a:tc>
                <a:extLst>
                  <a:ext uri="{0D108BD9-81ED-4DB2-BD59-A6C34878D82A}">
                    <a16:rowId xmlns:a16="http://schemas.microsoft.com/office/drawing/2014/main" val="71500117"/>
                  </a:ext>
                </a:extLst>
              </a:tr>
              <a:tr h="355600">
                <a:tc>
                  <a:txBody>
                    <a:bodyPr/>
                    <a:lstStyle/>
                    <a:p>
                      <a:pPr algn="r" fontAlgn="b"/>
                      <a:endParaRPr lang="en-US" sz="2000" b="0" i="0" u="none" strike="noStrike" dirty="0">
                        <a:solidFill>
                          <a:srgbClr val="000000"/>
                        </a:solidFill>
                        <a:effectLst/>
                        <a:latin typeface="+mn-lt"/>
                      </a:endParaRPr>
                    </a:p>
                  </a:txBody>
                  <a:tcPr marL="0" marR="0" marT="0" marB="0" anchor="b"/>
                </a:tc>
                <a:extLst>
                  <a:ext uri="{0D108BD9-81ED-4DB2-BD59-A6C34878D82A}">
                    <a16:rowId xmlns:a16="http://schemas.microsoft.com/office/drawing/2014/main" val="3726377380"/>
                  </a:ext>
                </a:extLst>
              </a:tr>
              <a:tr h="355600">
                <a:tc>
                  <a:txBody>
                    <a:bodyPr/>
                    <a:lstStyle/>
                    <a:p>
                      <a:pPr algn="r" fontAlgn="b"/>
                      <a:endParaRPr lang="en-US" sz="2000" b="0" i="0" u="none" strike="noStrike" dirty="0">
                        <a:solidFill>
                          <a:srgbClr val="000000"/>
                        </a:solidFill>
                        <a:effectLst/>
                        <a:latin typeface="+mn-lt"/>
                      </a:endParaRPr>
                    </a:p>
                  </a:txBody>
                  <a:tcPr marL="0" marR="0" marT="0" marB="0" anchor="b"/>
                </a:tc>
                <a:extLst>
                  <a:ext uri="{0D108BD9-81ED-4DB2-BD59-A6C34878D82A}">
                    <a16:rowId xmlns:a16="http://schemas.microsoft.com/office/drawing/2014/main" val="4051119982"/>
                  </a:ext>
                </a:extLst>
              </a:tr>
              <a:tr h="355600">
                <a:tc>
                  <a:txBody>
                    <a:bodyPr/>
                    <a:lstStyle/>
                    <a:p>
                      <a:pPr algn="r" fontAlgn="b"/>
                      <a:endParaRPr lang="en-US" sz="2000" b="0" i="0" u="none" strike="noStrike" dirty="0">
                        <a:solidFill>
                          <a:srgbClr val="000000"/>
                        </a:solidFill>
                        <a:effectLst/>
                        <a:latin typeface="+mn-lt"/>
                      </a:endParaRPr>
                    </a:p>
                  </a:txBody>
                  <a:tcPr marL="0" marR="0" marT="0" marB="0" anchor="b"/>
                </a:tc>
                <a:extLst>
                  <a:ext uri="{0D108BD9-81ED-4DB2-BD59-A6C34878D82A}">
                    <a16:rowId xmlns:a16="http://schemas.microsoft.com/office/drawing/2014/main" val="2566911279"/>
                  </a:ext>
                </a:extLst>
              </a:tr>
              <a:tr h="355600">
                <a:tc>
                  <a:txBody>
                    <a:bodyPr/>
                    <a:lstStyle/>
                    <a:p>
                      <a:pPr algn="r" fontAlgn="b"/>
                      <a:endParaRPr lang="en-US" sz="2000" b="0" i="0" u="none" strike="noStrike" dirty="0">
                        <a:solidFill>
                          <a:srgbClr val="000000"/>
                        </a:solidFill>
                        <a:effectLst/>
                        <a:latin typeface="+mn-lt"/>
                      </a:endParaRPr>
                    </a:p>
                  </a:txBody>
                  <a:tcPr marL="0" marR="0" marT="0" marB="0" anchor="b"/>
                </a:tc>
                <a:extLst>
                  <a:ext uri="{0D108BD9-81ED-4DB2-BD59-A6C34878D82A}">
                    <a16:rowId xmlns:a16="http://schemas.microsoft.com/office/drawing/2014/main" val="3506761719"/>
                  </a:ext>
                </a:extLst>
              </a:tr>
            </a:tbl>
          </a:graphicData>
        </a:graphic>
      </p:graphicFrame>
      <p:graphicFrame>
        <p:nvGraphicFramePr>
          <p:cNvPr id="8" name="Table 7">
            <a:extLst>
              <a:ext uri="{FF2B5EF4-FFF2-40B4-BE49-F238E27FC236}">
                <a16:creationId xmlns:a16="http://schemas.microsoft.com/office/drawing/2014/main" id="{5D5DC96B-5F8E-B545-AD79-8C8D3B3B1594}"/>
              </a:ext>
            </a:extLst>
          </p:cNvPr>
          <p:cNvGraphicFramePr>
            <a:graphicFrameLocks noGrp="1"/>
          </p:cNvGraphicFramePr>
          <p:nvPr/>
        </p:nvGraphicFramePr>
        <p:xfrm>
          <a:off x="10071535" y="2213988"/>
          <a:ext cx="1726324" cy="2387600"/>
        </p:xfrm>
        <a:graphic>
          <a:graphicData uri="http://schemas.openxmlformats.org/drawingml/2006/table">
            <a:tbl>
              <a:tblPr>
                <a:tableStyleId>{073A0DAA-6AF3-43AB-8588-CEC1D06C72B9}</a:tableStyleId>
              </a:tblPr>
              <a:tblGrid>
                <a:gridCol w="1726324">
                  <a:extLst>
                    <a:ext uri="{9D8B030D-6E8A-4147-A177-3AD203B41FA5}">
                      <a16:colId xmlns:a16="http://schemas.microsoft.com/office/drawing/2014/main" val="2683214557"/>
                    </a:ext>
                  </a:extLst>
                </a:gridCol>
              </a:tblGrid>
              <a:tr h="355600">
                <a:tc>
                  <a:txBody>
                    <a:bodyPr/>
                    <a:lstStyle/>
                    <a:p>
                      <a:pPr algn="ctr" fontAlgn="b"/>
                      <a:r>
                        <a:rPr lang="en-US" sz="2000" b="1" u="none" strike="noStrike" dirty="0">
                          <a:effectLst/>
                        </a:rPr>
                        <a:t>Weighted Average CM</a:t>
                      </a:r>
                      <a:endParaRPr lang="en-US" sz="2000" b="1" i="0" u="none" strike="noStrike" dirty="0">
                        <a:solidFill>
                          <a:srgbClr val="000000"/>
                        </a:solidFill>
                        <a:effectLst/>
                        <a:latin typeface="+mn-lt"/>
                      </a:endParaRPr>
                    </a:p>
                  </a:txBody>
                  <a:tcPr marL="0" marR="0" marT="0" marB="0" anchor="ctr"/>
                </a:tc>
                <a:extLst>
                  <a:ext uri="{0D108BD9-81ED-4DB2-BD59-A6C34878D82A}">
                    <a16:rowId xmlns:a16="http://schemas.microsoft.com/office/drawing/2014/main" val="71500117"/>
                  </a:ext>
                </a:extLst>
              </a:tr>
              <a:tr h="355600">
                <a:tc>
                  <a:txBody>
                    <a:bodyPr/>
                    <a:lstStyle/>
                    <a:p>
                      <a:pPr algn="r" fontAlgn="b"/>
                      <a:endParaRPr lang="en-US" sz="2000" b="0" i="0" u="none" strike="noStrike" dirty="0">
                        <a:solidFill>
                          <a:srgbClr val="000000"/>
                        </a:solidFill>
                        <a:effectLst/>
                        <a:latin typeface="+mn-lt"/>
                      </a:endParaRPr>
                    </a:p>
                  </a:txBody>
                  <a:tcPr marL="0" marR="0" marT="0" marB="0" anchor="b"/>
                </a:tc>
                <a:extLst>
                  <a:ext uri="{0D108BD9-81ED-4DB2-BD59-A6C34878D82A}">
                    <a16:rowId xmlns:a16="http://schemas.microsoft.com/office/drawing/2014/main" val="3726377380"/>
                  </a:ext>
                </a:extLst>
              </a:tr>
              <a:tr h="355600">
                <a:tc>
                  <a:txBody>
                    <a:bodyPr/>
                    <a:lstStyle/>
                    <a:p>
                      <a:pPr algn="r" fontAlgn="b"/>
                      <a:endParaRPr lang="en-US" sz="2000" b="0" i="0" u="none" strike="noStrike" dirty="0">
                        <a:solidFill>
                          <a:srgbClr val="000000"/>
                        </a:solidFill>
                        <a:effectLst/>
                        <a:latin typeface="+mn-lt"/>
                      </a:endParaRPr>
                    </a:p>
                  </a:txBody>
                  <a:tcPr marL="0" marR="0" marT="0" marB="0" anchor="b"/>
                </a:tc>
                <a:extLst>
                  <a:ext uri="{0D108BD9-81ED-4DB2-BD59-A6C34878D82A}">
                    <a16:rowId xmlns:a16="http://schemas.microsoft.com/office/drawing/2014/main" val="4051119982"/>
                  </a:ext>
                </a:extLst>
              </a:tr>
              <a:tr h="355600">
                <a:tc>
                  <a:txBody>
                    <a:bodyPr/>
                    <a:lstStyle/>
                    <a:p>
                      <a:pPr algn="r" fontAlgn="b"/>
                      <a:endParaRPr lang="en-US" sz="2000" b="0" i="0" u="none" strike="noStrike" dirty="0">
                        <a:solidFill>
                          <a:srgbClr val="000000"/>
                        </a:solidFill>
                        <a:effectLst/>
                        <a:latin typeface="+mn-lt"/>
                      </a:endParaRPr>
                    </a:p>
                  </a:txBody>
                  <a:tcPr marL="0" marR="0" marT="0" marB="0" anchor="b"/>
                </a:tc>
                <a:extLst>
                  <a:ext uri="{0D108BD9-81ED-4DB2-BD59-A6C34878D82A}">
                    <a16:rowId xmlns:a16="http://schemas.microsoft.com/office/drawing/2014/main" val="2566911279"/>
                  </a:ext>
                </a:extLst>
              </a:tr>
              <a:tr h="355600">
                <a:tc>
                  <a:txBody>
                    <a:bodyPr/>
                    <a:lstStyle/>
                    <a:p>
                      <a:pPr algn="r" fontAlgn="b"/>
                      <a:endParaRPr lang="en-US" sz="2000" b="1" i="0" u="none" strike="noStrike" dirty="0">
                        <a:solidFill>
                          <a:srgbClr val="C00000"/>
                        </a:solidFill>
                        <a:effectLst/>
                        <a:latin typeface="+mn-lt"/>
                      </a:endParaRPr>
                    </a:p>
                  </a:txBody>
                  <a:tcPr marL="0" marR="0" marT="0" marB="0" anchor="b"/>
                </a:tc>
                <a:extLst>
                  <a:ext uri="{0D108BD9-81ED-4DB2-BD59-A6C34878D82A}">
                    <a16:rowId xmlns:a16="http://schemas.microsoft.com/office/drawing/2014/main" val="3506761719"/>
                  </a:ext>
                </a:extLst>
              </a:tr>
              <a:tr h="355600">
                <a:tc>
                  <a:txBody>
                    <a:bodyPr/>
                    <a:lstStyle/>
                    <a:p>
                      <a:pPr algn="ctr" fontAlgn="b"/>
                      <a:endParaRPr lang="en-US" sz="2000" b="1" i="0" u="none" strike="noStrike" dirty="0">
                        <a:solidFill>
                          <a:srgbClr val="C00000"/>
                        </a:solidFill>
                        <a:effectLst/>
                        <a:latin typeface="+mn-lt"/>
                      </a:endParaRPr>
                    </a:p>
                  </a:txBody>
                  <a:tcPr marL="0" marR="0" marT="0" marB="0" anchor="b"/>
                </a:tc>
                <a:extLst>
                  <a:ext uri="{0D108BD9-81ED-4DB2-BD59-A6C34878D82A}">
                    <a16:rowId xmlns:a16="http://schemas.microsoft.com/office/drawing/2014/main" val="1301770351"/>
                  </a:ext>
                </a:extLst>
              </a:tr>
            </a:tbl>
          </a:graphicData>
        </a:graphic>
      </p:graphicFrame>
      <p:pic>
        <p:nvPicPr>
          <p:cNvPr id="9" name="Picture 8">
            <a:extLst>
              <a:ext uri="{FF2B5EF4-FFF2-40B4-BE49-F238E27FC236}">
                <a16:creationId xmlns:a16="http://schemas.microsoft.com/office/drawing/2014/main" id="{F1F37E7F-B568-9649-BA50-AB78AE4EA7A7}"/>
              </a:ext>
            </a:extLst>
          </p:cNvPr>
          <p:cNvPicPr>
            <a:picLocks noChangeAspect="1"/>
          </p:cNvPicPr>
          <p:nvPr/>
        </p:nvPicPr>
        <p:blipFill>
          <a:blip r:embed="rId3"/>
          <a:stretch>
            <a:fillRect/>
          </a:stretch>
        </p:blipFill>
        <p:spPr>
          <a:xfrm>
            <a:off x="1247775" y="4717946"/>
            <a:ext cx="2015578" cy="1111292"/>
          </a:xfrm>
          <a:prstGeom prst="rect">
            <a:avLst/>
          </a:prstGeom>
        </p:spPr>
      </p:pic>
    </p:spTree>
    <p:extLst>
      <p:ext uri="{BB962C8B-B14F-4D97-AF65-F5344CB8AC3E}">
        <p14:creationId xmlns:p14="http://schemas.microsoft.com/office/powerpoint/2010/main" val="102264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9F78F-E1B2-F24F-946B-318FDFB7CC53}"/>
              </a:ext>
            </a:extLst>
          </p:cNvPr>
          <p:cNvSpPr>
            <a:spLocks noGrp="1"/>
          </p:cNvSpPr>
          <p:nvPr>
            <p:ph type="title"/>
          </p:nvPr>
        </p:nvSpPr>
        <p:spPr>
          <a:xfrm>
            <a:off x="838200" y="137694"/>
            <a:ext cx="10515600" cy="719318"/>
          </a:xfrm>
        </p:spPr>
        <p:txBody>
          <a:bodyPr/>
          <a:lstStyle/>
          <a:p>
            <a:r>
              <a:rPr lang="en-US" b="1" dirty="0">
                <a:solidFill>
                  <a:srgbClr val="C00000"/>
                </a:solidFill>
              </a:rPr>
              <a:t>Break Even Analysis Example </a:t>
            </a:r>
          </a:p>
        </p:txBody>
      </p:sp>
      <p:sp>
        <p:nvSpPr>
          <p:cNvPr id="3" name="Content Placeholder 2">
            <a:extLst>
              <a:ext uri="{FF2B5EF4-FFF2-40B4-BE49-F238E27FC236}">
                <a16:creationId xmlns:a16="http://schemas.microsoft.com/office/drawing/2014/main" id="{BCD1FC93-BC07-8F4E-820F-CE02F074F0C8}"/>
              </a:ext>
            </a:extLst>
          </p:cNvPr>
          <p:cNvSpPr>
            <a:spLocks noGrp="1"/>
          </p:cNvSpPr>
          <p:nvPr>
            <p:ph idx="1"/>
          </p:nvPr>
        </p:nvSpPr>
        <p:spPr>
          <a:xfrm>
            <a:off x="620439" y="919742"/>
            <a:ext cx="10515600" cy="1325563"/>
          </a:xfrm>
        </p:spPr>
        <p:txBody>
          <a:bodyPr>
            <a:normAutofit fontScale="85000" lnSpcReduction="10000"/>
          </a:bodyPr>
          <a:lstStyle/>
          <a:p>
            <a:r>
              <a:rPr lang="en-US" altLang="en-US" dirty="0"/>
              <a:t>A hospital has 4 departments: Pediatrics, orthopedics, </a:t>
            </a:r>
            <a:r>
              <a:rPr lang="en-US" dirty="0"/>
              <a:t>gynecology, and neurology. </a:t>
            </a:r>
            <a:r>
              <a:rPr lang="en-US" altLang="en-US" b="1" dirty="0"/>
              <a:t> </a:t>
            </a:r>
          </a:p>
          <a:p>
            <a:r>
              <a:rPr lang="en-US" altLang="en-US" dirty="0"/>
              <a:t>Fixed cost is $1,451,000. </a:t>
            </a:r>
          </a:p>
          <a:p>
            <a:r>
              <a:rPr lang="en-US" altLang="en-US" b="1" dirty="0"/>
              <a:t>What would be the break-even number of patients for the hospital?</a:t>
            </a:r>
            <a:endParaRPr lang="en-US" dirty="0"/>
          </a:p>
        </p:txBody>
      </p:sp>
      <p:graphicFrame>
        <p:nvGraphicFramePr>
          <p:cNvPr id="4" name="Table 3">
            <a:extLst>
              <a:ext uri="{FF2B5EF4-FFF2-40B4-BE49-F238E27FC236}">
                <a16:creationId xmlns:a16="http://schemas.microsoft.com/office/drawing/2014/main" id="{01802002-CB3A-D540-9CDD-BDD85EF2E7AB}"/>
              </a:ext>
            </a:extLst>
          </p:cNvPr>
          <p:cNvGraphicFramePr>
            <a:graphicFrameLocks noGrp="1"/>
          </p:cNvGraphicFramePr>
          <p:nvPr/>
        </p:nvGraphicFramePr>
        <p:xfrm>
          <a:off x="838200" y="2255207"/>
          <a:ext cx="6362700" cy="2387600"/>
        </p:xfrm>
        <a:graphic>
          <a:graphicData uri="http://schemas.openxmlformats.org/drawingml/2006/table">
            <a:tbl>
              <a:tblPr>
                <a:tableStyleId>{073A0DAA-6AF3-43AB-8588-CEC1D06C72B9}</a:tableStyleId>
              </a:tblPr>
              <a:tblGrid>
                <a:gridCol w="2427662">
                  <a:extLst>
                    <a:ext uri="{9D8B030D-6E8A-4147-A177-3AD203B41FA5}">
                      <a16:colId xmlns:a16="http://schemas.microsoft.com/office/drawing/2014/main" val="2600856178"/>
                    </a:ext>
                  </a:extLst>
                </a:gridCol>
                <a:gridCol w="1421690">
                  <a:extLst>
                    <a:ext uri="{9D8B030D-6E8A-4147-A177-3AD203B41FA5}">
                      <a16:colId xmlns:a16="http://schemas.microsoft.com/office/drawing/2014/main" val="1514452683"/>
                    </a:ext>
                  </a:extLst>
                </a:gridCol>
                <a:gridCol w="1256674">
                  <a:extLst>
                    <a:ext uri="{9D8B030D-6E8A-4147-A177-3AD203B41FA5}">
                      <a16:colId xmlns:a16="http://schemas.microsoft.com/office/drawing/2014/main" val="3543125908"/>
                    </a:ext>
                  </a:extLst>
                </a:gridCol>
                <a:gridCol w="1256674">
                  <a:extLst>
                    <a:ext uri="{9D8B030D-6E8A-4147-A177-3AD203B41FA5}">
                      <a16:colId xmlns:a16="http://schemas.microsoft.com/office/drawing/2014/main" val="900972462"/>
                    </a:ext>
                  </a:extLst>
                </a:gridCol>
              </a:tblGrid>
              <a:tr h="355600">
                <a:tc>
                  <a:txBody>
                    <a:bodyPr/>
                    <a:lstStyle/>
                    <a:p>
                      <a:pPr algn="ctr" rtl="0" fontAlgn="ctr"/>
                      <a:r>
                        <a:rPr lang="en-US" sz="2000" b="1" u="none" strike="noStrike" dirty="0">
                          <a:effectLst/>
                        </a:rPr>
                        <a:t>Program</a:t>
                      </a:r>
                      <a:endParaRPr lang="en-US" sz="2000" b="1" i="0" u="none" strike="noStrike" dirty="0">
                        <a:solidFill>
                          <a:srgbClr val="000000"/>
                        </a:solidFill>
                        <a:effectLst/>
                        <a:latin typeface="+mn-lt"/>
                      </a:endParaRPr>
                    </a:p>
                  </a:txBody>
                  <a:tcPr marL="0" marR="0" marT="0" marB="0" anchor="ctr"/>
                </a:tc>
                <a:tc>
                  <a:txBody>
                    <a:bodyPr/>
                    <a:lstStyle/>
                    <a:p>
                      <a:pPr algn="ctr" fontAlgn="b"/>
                      <a:r>
                        <a:rPr lang="en-US" sz="2000" b="1" u="none" strike="noStrike" dirty="0">
                          <a:effectLst/>
                        </a:rPr>
                        <a:t>Fee per patient</a:t>
                      </a:r>
                      <a:endParaRPr lang="en-US" sz="2000" b="1" i="0" u="none" strike="noStrike" dirty="0">
                        <a:solidFill>
                          <a:srgbClr val="000000"/>
                        </a:solidFill>
                        <a:effectLst/>
                        <a:latin typeface="+mn-lt"/>
                      </a:endParaRPr>
                    </a:p>
                  </a:txBody>
                  <a:tcPr marL="0" marR="0" marT="0" marB="0" anchor="ctr"/>
                </a:tc>
                <a:tc>
                  <a:txBody>
                    <a:bodyPr/>
                    <a:lstStyle/>
                    <a:p>
                      <a:pPr algn="ctr" fontAlgn="b"/>
                      <a:r>
                        <a:rPr lang="en-US" sz="2000" b="1" u="none" strike="noStrike" dirty="0">
                          <a:effectLst/>
                        </a:rPr>
                        <a:t>Variable Costs</a:t>
                      </a:r>
                      <a:endParaRPr lang="en-US" sz="2000" b="1" i="0" u="none" strike="noStrike" dirty="0">
                        <a:solidFill>
                          <a:srgbClr val="000000"/>
                        </a:solidFill>
                        <a:effectLst/>
                        <a:latin typeface="+mn-lt"/>
                      </a:endParaRPr>
                    </a:p>
                  </a:txBody>
                  <a:tcPr marL="0" marR="0" marT="0" marB="0" anchor="ctr"/>
                </a:tc>
                <a:tc>
                  <a:txBody>
                    <a:bodyPr/>
                    <a:lstStyle/>
                    <a:p>
                      <a:pPr algn="ctr" fontAlgn="b"/>
                      <a:r>
                        <a:rPr lang="en-US" sz="2000" b="1" u="none" strike="noStrike" dirty="0">
                          <a:effectLst/>
                        </a:rPr>
                        <a:t>Percentage of Patients</a:t>
                      </a:r>
                      <a:endParaRPr lang="en-US" sz="2000" b="1" i="0" u="none" strike="noStrike" dirty="0">
                        <a:solidFill>
                          <a:srgbClr val="000000"/>
                        </a:solidFill>
                        <a:effectLst/>
                        <a:latin typeface="+mn-lt"/>
                      </a:endParaRPr>
                    </a:p>
                  </a:txBody>
                  <a:tcPr marL="0" marR="0" marT="0" marB="0" anchor="ctr"/>
                </a:tc>
                <a:extLst>
                  <a:ext uri="{0D108BD9-81ED-4DB2-BD59-A6C34878D82A}">
                    <a16:rowId xmlns:a16="http://schemas.microsoft.com/office/drawing/2014/main" val="1032083860"/>
                  </a:ext>
                </a:extLst>
              </a:tr>
              <a:tr h="355600">
                <a:tc>
                  <a:txBody>
                    <a:bodyPr/>
                    <a:lstStyle/>
                    <a:p>
                      <a:pPr algn="l" rtl="0" fontAlgn="ctr"/>
                      <a:r>
                        <a:rPr lang="en-US" altLang="en-US" sz="2000" dirty="0"/>
                        <a:t>Pediatrics</a:t>
                      </a:r>
                      <a:endParaRPr lang="en-US" sz="2000" b="0" i="0" u="none" strike="noStrike" dirty="0">
                        <a:solidFill>
                          <a:srgbClr val="000000"/>
                        </a:solidFill>
                        <a:effectLst/>
                        <a:latin typeface="+mn-lt"/>
                      </a:endParaRPr>
                    </a:p>
                  </a:txBody>
                  <a:tcPr marL="0" marR="0" marT="0" marB="0" anchor="ctr"/>
                </a:tc>
                <a:tc>
                  <a:txBody>
                    <a:bodyPr/>
                    <a:lstStyle/>
                    <a:p>
                      <a:pPr algn="r" fontAlgn="b"/>
                      <a:r>
                        <a:rPr lang="en-US" sz="2000" b="0" i="0" u="none" strike="noStrike" dirty="0">
                          <a:solidFill>
                            <a:srgbClr val="000000"/>
                          </a:solidFill>
                          <a:effectLst/>
                          <a:latin typeface="+mn-lt"/>
                        </a:rPr>
                        <a:t>$40</a:t>
                      </a:r>
                    </a:p>
                  </a:txBody>
                  <a:tcPr marL="0" marR="0" marT="0" marB="0" anchor="b"/>
                </a:tc>
                <a:tc>
                  <a:txBody>
                    <a:bodyPr/>
                    <a:lstStyle/>
                    <a:p>
                      <a:pPr algn="r" fontAlgn="b"/>
                      <a:r>
                        <a:rPr lang="en-US" sz="2000" b="0" i="0" u="none" strike="noStrike" dirty="0">
                          <a:solidFill>
                            <a:srgbClr val="000000"/>
                          </a:solidFill>
                          <a:effectLst/>
                          <a:latin typeface="+mn-lt"/>
                        </a:rPr>
                        <a:t>$25</a:t>
                      </a:r>
                    </a:p>
                  </a:txBody>
                  <a:tcPr marL="0" marR="0" marT="0" marB="0" anchor="b"/>
                </a:tc>
                <a:tc>
                  <a:txBody>
                    <a:bodyPr/>
                    <a:lstStyle/>
                    <a:p>
                      <a:pPr algn="r" fontAlgn="b"/>
                      <a:r>
                        <a:rPr lang="en-US" sz="2000" b="0" i="0" u="none" strike="noStrike" dirty="0">
                          <a:solidFill>
                            <a:srgbClr val="000000"/>
                          </a:solidFill>
                          <a:effectLst/>
                          <a:latin typeface="+mn-lt"/>
                        </a:rPr>
                        <a:t>14.81%</a:t>
                      </a:r>
                    </a:p>
                  </a:txBody>
                  <a:tcPr marL="0" marR="0" marT="0" marB="0" anchor="b"/>
                </a:tc>
                <a:extLst>
                  <a:ext uri="{0D108BD9-81ED-4DB2-BD59-A6C34878D82A}">
                    <a16:rowId xmlns:a16="http://schemas.microsoft.com/office/drawing/2014/main" val="915362887"/>
                  </a:ext>
                </a:extLst>
              </a:tr>
              <a:tr h="355600">
                <a:tc>
                  <a:txBody>
                    <a:bodyPr/>
                    <a:lstStyle/>
                    <a:p>
                      <a:pPr algn="l" rtl="0" fontAlgn="ctr"/>
                      <a:r>
                        <a:rPr lang="en-US" sz="2000" u="none" strike="noStrike" dirty="0">
                          <a:effectLst/>
                        </a:rPr>
                        <a:t>Orthopedics</a:t>
                      </a:r>
                      <a:endParaRPr lang="en-US" sz="2000" b="0" i="0" u="none" strike="noStrike" dirty="0">
                        <a:solidFill>
                          <a:srgbClr val="000000"/>
                        </a:solidFill>
                        <a:effectLst/>
                        <a:latin typeface="+mn-lt"/>
                      </a:endParaRPr>
                    </a:p>
                  </a:txBody>
                  <a:tcPr marL="0" marR="0" marT="0" marB="0" anchor="ctr"/>
                </a:tc>
                <a:tc>
                  <a:txBody>
                    <a:bodyPr/>
                    <a:lstStyle/>
                    <a:p>
                      <a:pPr algn="r" fontAlgn="b"/>
                      <a:r>
                        <a:rPr lang="en-US" sz="2000" b="0" i="0" u="none" strike="noStrike" dirty="0">
                          <a:solidFill>
                            <a:srgbClr val="000000"/>
                          </a:solidFill>
                          <a:effectLst/>
                          <a:latin typeface="+mn-lt"/>
                        </a:rPr>
                        <a:t>$50</a:t>
                      </a:r>
                    </a:p>
                  </a:txBody>
                  <a:tcPr marL="0" marR="0" marT="0" marB="0" anchor="b"/>
                </a:tc>
                <a:tc>
                  <a:txBody>
                    <a:bodyPr/>
                    <a:lstStyle/>
                    <a:p>
                      <a:pPr algn="r" fontAlgn="b"/>
                      <a:r>
                        <a:rPr lang="en-US" sz="2000" b="0" i="0" u="none" strike="noStrike" dirty="0">
                          <a:solidFill>
                            <a:srgbClr val="000000"/>
                          </a:solidFill>
                          <a:effectLst/>
                          <a:latin typeface="+mn-lt"/>
                        </a:rPr>
                        <a:t>$39</a:t>
                      </a:r>
                    </a:p>
                  </a:txBody>
                  <a:tcPr marL="0" marR="0" marT="0" marB="0" anchor="b"/>
                </a:tc>
                <a:tc>
                  <a:txBody>
                    <a:bodyPr/>
                    <a:lstStyle/>
                    <a:p>
                      <a:pPr algn="r" fontAlgn="b"/>
                      <a:r>
                        <a:rPr lang="en-US" sz="2000" b="0" i="0" u="none" strike="noStrike" dirty="0">
                          <a:solidFill>
                            <a:srgbClr val="000000"/>
                          </a:solidFill>
                          <a:effectLst/>
                          <a:latin typeface="+mn-lt"/>
                        </a:rPr>
                        <a:t>18.52%</a:t>
                      </a:r>
                    </a:p>
                  </a:txBody>
                  <a:tcPr marL="0" marR="0" marT="0" marB="0" anchor="b"/>
                </a:tc>
                <a:extLst>
                  <a:ext uri="{0D108BD9-81ED-4DB2-BD59-A6C34878D82A}">
                    <a16:rowId xmlns:a16="http://schemas.microsoft.com/office/drawing/2014/main" val="1107553816"/>
                  </a:ext>
                </a:extLst>
              </a:tr>
              <a:tr h="355600">
                <a:tc>
                  <a:txBody>
                    <a:bodyPr/>
                    <a:lstStyle/>
                    <a:p>
                      <a:pPr algn="l" rtl="0" fontAlgn="ctr"/>
                      <a:r>
                        <a:rPr lang="en-US" sz="2000" u="none" strike="noStrike" dirty="0">
                          <a:effectLst/>
                        </a:rPr>
                        <a:t>Gynecology</a:t>
                      </a:r>
                      <a:endParaRPr lang="en-US" sz="2000" b="0" i="0" u="none" strike="noStrike" dirty="0">
                        <a:solidFill>
                          <a:srgbClr val="000000"/>
                        </a:solidFill>
                        <a:effectLst/>
                        <a:latin typeface="+mn-lt"/>
                      </a:endParaRPr>
                    </a:p>
                  </a:txBody>
                  <a:tcPr marL="0" marR="0" marT="0" marB="0" anchor="ctr"/>
                </a:tc>
                <a:tc>
                  <a:txBody>
                    <a:bodyPr/>
                    <a:lstStyle/>
                    <a:p>
                      <a:pPr algn="r" fontAlgn="b"/>
                      <a:r>
                        <a:rPr lang="en-US" sz="2000" b="0" i="0" u="none" strike="noStrike" dirty="0">
                          <a:solidFill>
                            <a:srgbClr val="000000"/>
                          </a:solidFill>
                          <a:effectLst/>
                          <a:latin typeface="+mn-lt"/>
                        </a:rPr>
                        <a:t>$80</a:t>
                      </a:r>
                    </a:p>
                  </a:txBody>
                  <a:tcPr marL="0" marR="0" marT="0" marB="0" anchor="b"/>
                </a:tc>
                <a:tc>
                  <a:txBody>
                    <a:bodyPr/>
                    <a:lstStyle/>
                    <a:p>
                      <a:pPr algn="r" fontAlgn="b"/>
                      <a:r>
                        <a:rPr lang="en-US" sz="2000" b="0" i="0" u="none" strike="noStrike" dirty="0">
                          <a:solidFill>
                            <a:srgbClr val="000000"/>
                          </a:solidFill>
                          <a:effectLst/>
                          <a:latin typeface="+mn-lt"/>
                        </a:rPr>
                        <a:t>$47</a:t>
                      </a:r>
                    </a:p>
                  </a:txBody>
                  <a:tcPr marL="0" marR="0" marT="0" marB="0" anchor="b"/>
                </a:tc>
                <a:tc>
                  <a:txBody>
                    <a:bodyPr/>
                    <a:lstStyle/>
                    <a:p>
                      <a:pPr algn="r" fontAlgn="b"/>
                      <a:r>
                        <a:rPr lang="en-US" sz="2000" b="0" i="0" u="none" strike="noStrike" dirty="0">
                          <a:solidFill>
                            <a:srgbClr val="000000"/>
                          </a:solidFill>
                          <a:effectLst/>
                          <a:latin typeface="+mn-lt"/>
                        </a:rPr>
                        <a:t>29.63%</a:t>
                      </a:r>
                    </a:p>
                  </a:txBody>
                  <a:tcPr marL="0" marR="0" marT="0" marB="0" anchor="b"/>
                </a:tc>
                <a:extLst>
                  <a:ext uri="{0D108BD9-81ED-4DB2-BD59-A6C34878D82A}">
                    <a16:rowId xmlns:a16="http://schemas.microsoft.com/office/drawing/2014/main" val="2824912665"/>
                  </a:ext>
                </a:extLst>
              </a:tr>
              <a:tr h="355600">
                <a:tc>
                  <a:txBody>
                    <a:bodyPr/>
                    <a:lstStyle/>
                    <a:p>
                      <a:pPr algn="l" rtl="0" fontAlgn="ctr"/>
                      <a:r>
                        <a:rPr lang="en-US" sz="2000" b="0" u="none" strike="noStrike" dirty="0">
                          <a:effectLst/>
                        </a:rPr>
                        <a:t>Neurology</a:t>
                      </a:r>
                      <a:endParaRPr lang="en-US" sz="2000" b="0" i="0" u="none" strike="noStrike" dirty="0">
                        <a:solidFill>
                          <a:srgbClr val="000000"/>
                        </a:solidFill>
                        <a:effectLst/>
                        <a:latin typeface="+mn-lt"/>
                      </a:endParaRPr>
                    </a:p>
                  </a:txBody>
                  <a:tcPr marL="0" marR="0" marT="0" marB="0" anchor="ctr"/>
                </a:tc>
                <a:tc>
                  <a:txBody>
                    <a:bodyPr/>
                    <a:lstStyle/>
                    <a:p>
                      <a:pPr algn="r" fontAlgn="b"/>
                      <a:r>
                        <a:rPr lang="en-US" sz="2000" b="0" i="0" u="none" strike="noStrike" dirty="0">
                          <a:solidFill>
                            <a:srgbClr val="000000"/>
                          </a:solidFill>
                          <a:effectLst/>
                          <a:latin typeface="+mn-lt"/>
                        </a:rPr>
                        <a:t>$100</a:t>
                      </a:r>
                    </a:p>
                  </a:txBody>
                  <a:tcPr marL="0" marR="0" marT="0" marB="0" anchor="b"/>
                </a:tc>
                <a:tc>
                  <a:txBody>
                    <a:bodyPr/>
                    <a:lstStyle/>
                    <a:p>
                      <a:pPr algn="r" fontAlgn="b"/>
                      <a:r>
                        <a:rPr lang="en-US" sz="2000" b="0" i="0" u="none" strike="noStrike" dirty="0">
                          <a:solidFill>
                            <a:srgbClr val="000000"/>
                          </a:solidFill>
                          <a:effectLst/>
                          <a:latin typeface="+mn-lt"/>
                        </a:rPr>
                        <a:t>$73</a:t>
                      </a:r>
                    </a:p>
                  </a:txBody>
                  <a:tcPr marL="0" marR="0" marT="0" marB="0" anchor="b"/>
                </a:tc>
                <a:tc>
                  <a:txBody>
                    <a:bodyPr/>
                    <a:lstStyle/>
                    <a:p>
                      <a:pPr algn="r" fontAlgn="b"/>
                      <a:r>
                        <a:rPr lang="en-US" sz="2000" b="0" i="0" u="none" strike="noStrike" dirty="0">
                          <a:solidFill>
                            <a:srgbClr val="000000"/>
                          </a:solidFill>
                          <a:effectLst/>
                          <a:latin typeface="+mn-lt"/>
                        </a:rPr>
                        <a:t>37.04%</a:t>
                      </a:r>
                    </a:p>
                  </a:txBody>
                  <a:tcPr marL="0" marR="0" marT="0" marB="0" anchor="b"/>
                </a:tc>
                <a:extLst>
                  <a:ext uri="{0D108BD9-81ED-4DB2-BD59-A6C34878D82A}">
                    <a16:rowId xmlns:a16="http://schemas.microsoft.com/office/drawing/2014/main" val="1174236863"/>
                  </a:ext>
                </a:extLst>
              </a:tr>
              <a:tr h="355600">
                <a:tc>
                  <a:txBody>
                    <a:bodyPr/>
                    <a:lstStyle/>
                    <a:p>
                      <a:pPr algn="l" rtl="0" fontAlgn="ctr"/>
                      <a:r>
                        <a:rPr lang="en-US" sz="2000" b="1" i="0" u="none" strike="noStrike" dirty="0">
                          <a:solidFill>
                            <a:srgbClr val="000000"/>
                          </a:solidFill>
                          <a:effectLst/>
                          <a:latin typeface="+mn-lt"/>
                        </a:rPr>
                        <a:t>Total</a:t>
                      </a:r>
                    </a:p>
                  </a:txBody>
                  <a:tcPr marL="0" marR="0" marT="0" marB="0" anchor="ctr"/>
                </a:tc>
                <a:tc>
                  <a:txBody>
                    <a:bodyPr/>
                    <a:lstStyle/>
                    <a:p>
                      <a:pPr algn="r" fontAlgn="b"/>
                      <a:endParaRPr lang="en-US" sz="2000" b="1" i="0" u="none" strike="noStrike" dirty="0">
                        <a:solidFill>
                          <a:srgbClr val="000000"/>
                        </a:solidFill>
                        <a:effectLst/>
                        <a:latin typeface="+mn-lt"/>
                      </a:endParaRPr>
                    </a:p>
                  </a:txBody>
                  <a:tcPr marL="0" marR="0" marT="0" marB="0" anchor="b"/>
                </a:tc>
                <a:tc>
                  <a:txBody>
                    <a:bodyPr/>
                    <a:lstStyle/>
                    <a:p>
                      <a:pPr algn="l" fontAlgn="b"/>
                      <a:endParaRPr lang="en-US" sz="2000" b="0" i="0" u="none" strike="noStrike" dirty="0">
                        <a:solidFill>
                          <a:srgbClr val="000000"/>
                        </a:solidFill>
                        <a:effectLst/>
                        <a:latin typeface="+mn-lt"/>
                      </a:endParaRPr>
                    </a:p>
                  </a:txBody>
                  <a:tcPr marL="0" marR="0" marT="0" marB="0" anchor="b"/>
                </a:tc>
                <a:tc>
                  <a:txBody>
                    <a:bodyPr/>
                    <a:lstStyle/>
                    <a:p>
                      <a:pPr algn="l" fontAlgn="b"/>
                      <a:endParaRPr lang="en-US" sz="2000" b="0" i="0" u="none" strike="noStrike" dirty="0">
                        <a:solidFill>
                          <a:srgbClr val="000000"/>
                        </a:solidFill>
                        <a:effectLst/>
                        <a:latin typeface="+mn-lt"/>
                      </a:endParaRPr>
                    </a:p>
                  </a:txBody>
                  <a:tcPr marL="0" marR="0" marT="0" marB="0" anchor="b"/>
                </a:tc>
                <a:extLst>
                  <a:ext uri="{0D108BD9-81ED-4DB2-BD59-A6C34878D82A}">
                    <a16:rowId xmlns:a16="http://schemas.microsoft.com/office/drawing/2014/main" val="4238541236"/>
                  </a:ext>
                </a:extLst>
              </a:tr>
            </a:tbl>
          </a:graphicData>
        </a:graphic>
      </p:graphicFrame>
      <p:graphicFrame>
        <p:nvGraphicFramePr>
          <p:cNvPr id="6" name="Table 5">
            <a:extLst>
              <a:ext uri="{FF2B5EF4-FFF2-40B4-BE49-F238E27FC236}">
                <a16:creationId xmlns:a16="http://schemas.microsoft.com/office/drawing/2014/main" id="{FF3C0DDE-2AD6-6E4E-822B-90BADD0B8B5C}"/>
              </a:ext>
            </a:extLst>
          </p:cNvPr>
          <p:cNvGraphicFramePr>
            <a:graphicFrameLocks noGrp="1"/>
          </p:cNvGraphicFramePr>
          <p:nvPr>
            <p:extLst>
              <p:ext uri="{D42A27DB-BD31-4B8C-83A1-F6EECF244321}">
                <p14:modId xmlns:p14="http://schemas.microsoft.com/office/powerpoint/2010/main" val="3156907979"/>
              </p:ext>
            </p:extLst>
          </p:nvPr>
        </p:nvGraphicFramePr>
        <p:xfrm>
          <a:off x="7851883" y="2245305"/>
          <a:ext cx="1568669" cy="2032000"/>
        </p:xfrm>
        <a:graphic>
          <a:graphicData uri="http://schemas.openxmlformats.org/drawingml/2006/table">
            <a:tbl>
              <a:tblPr>
                <a:tableStyleId>{073A0DAA-6AF3-43AB-8588-CEC1D06C72B9}</a:tableStyleId>
              </a:tblPr>
              <a:tblGrid>
                <a:gridCol w="1568669">
                  <a:extLst>
                    <a:ext uri="{9D8B030D-6E8A-4147-A177-3AD203B41FA5}">
                      <a16:colId xmlns:a16="http://schemas.microsoft.com/office/drawing/2014/main" val="2683214557"/>
                    </a:ext>
                  </a:extLst>
                </a:gridCol>
              </a:tblGrid>
              <a:tr h="355600">
                <a:tc>
                  <a:txBody>
                    <a:bodyPr/>
                    <a:lstStyle/>
                    <a:p>
                      <a:pPr algn="ctr" fontAlgn="b"/>
                      <a:r>
                        <a:rPr lang="en-US" sz="2000" b="1" u="none" strike="noStrike" dirty="0">
                          <a:effectLst/>
                        </a:rPr>
                        <a:t>Contribution Margin</a:t>
                      </a:r>
                      <a:endParaRPr lang="en-US" sz="2000" b="1" i="0" u="none" strike="noStrike" dirty="0">
                        <a:solidFill>
                          <a:srgbClr val="000000"/>
                        </a:solidFill>
                        <a:effectLst/>
                        <a:latin typeface="+mn-lt"/>
                      </a:endParaRPr>
                    </a:p>
                  </a:txBody>
                  <a:tcPr marL="0" marR="0" marT="0" marB="0" anchor="ctr"/>
                </a:tc>
                <a:extLst>
                  <a:ext uri="{0D108BD9-81ED-4DB2-BD59-A6C34878D82A}">
                    <a16:rowId xmlns:a16="http://schemas.microsoft.com/office/drawing/2014/main" val="71500117"/>
                  </a:ext>
                </a:extLst>
              </a:tr>
              <a:tr h="355600">
                <a:tc>
                  <a:txBody>
                    <a:bodyPr/>
                    <a:lstStyle/>
                    <a:p>
                      <a:pPr algn="ctr" fontAlgn="b"/>
                      <a:r>
                        <a:rPr lang="en-US" sz="2000" b="0" i="0" u="none" strike="noStrike" dirty="0">
                          <a:solidFill>
                            <a:srgbClr val="000000"/>
                          </a:solidFill>
                          <a:effectLst/>
                          <a:latin typeface="+mn-lt"/>
                        </a:rPr>
                        <a:t>$15</a:t>
                      </a:r>
                    </a:p>
                  </a:txBody>
                  <a:tcPr marL="0" marR="0" marT="0" marB="0" anchor="b"/>
                </a:tc>
                <a:extLst>
                  <a:ext uri="{0D108BD9-81ED-4DB2-BD59-A6C34878D82A}">
                    <a16:rowId xmlns:a16="http://schemas.microsoft.com/office/drawing/2014/main" val="3726377380"/>
                  </a:ext>
                </a:extLst>
              </a:tr>
              <a:tr h="355600">
                <a:tc>
                  <a:txBody>
                    <a:bodyPr/>
                    <a:lstStyle/>
                    <a:p>
                      <a:pPr algn="ctr" fontAlgn="b"/>
                      <a:r>
                        <a:rPr lang="en-US" sz="2000" b="0" i="0" u="none" strike="noStrike" dirty="0">
                          <a:solidFill>
                            <a:srgbClr val="000000"/>
                          </a:solidFill>
                          <a:effectLst/>
                          <a:latin typeface="+mn-lt"/>
                        </a:rPr>
                        <a:t>$11</a:t>
                      </a:r>
                    </a:p>
                  </a:txBody>
                  <a:tcPr marL="0" marR="0" marT="0" marB="0" anchor="b"/>
                </a:tc>
                <a:extLst>
                  <a:ext uri="{0D108BD9-81ED-4DB2-BD59-A6C34878D82A}">
                    <a16:rowId xmlns:a16="http://schemas.microsoft.com/office/drawing/2014/main" val="4051119982"/>
                  </a:ext>
                </a:extLst>
              </a:tr>
              <a:tr h="355600">
                <a:tc>
                  <a:txBody>
                    <a:bodyPr/>
                    <a:lstStyle/>
                    <a:p>
                      <a:pPr algn="ctr" fontAlgn="b"/>
                      <a:r>
                        <a:rPr lang="en-US" sz="2000" b="0" i="0" u="none" strike="noStrike" dirty="0">
                          <a:solidFill>
                            <a:srgbClr val="000000"/>
                          </a:solidFill>
                          <a:effectLst/>
                          <a:latin typeface="+mn-lt"/>
                        </a:rPr>
                        <a:t>$33 </a:t>
                      </a:r>
                    </a:p>
                  </a:txBody>
                  <a:tcPr marL="0" marR="0" marT="0" marB="0" anchor="b"/>
                </a:tc>
                <a:extLst>
                  <a:ext uri="{0D108BD9-81ED-4DB2-BD59-A6C34878D82A}">
                    <a16:rowId xmlns:a16="http://schemas.microsoft.com/office/drawing/2014/main" val="2566911279"/>
                  </a:ext>
                </a:extLst>
              </a:tr>
              <a:tr h="355600">
                <a:tc>
                  <a:txBody>
                    <a:bodyPr/>
                    <a:lstStyle/>
                    <a:p>
                      <a:pPr algn="ctr" fontAlgn="b"/>
                      <a:r>
                        <a:rPr lang="en-US" sz="2000" b="0" i="0" u="none" strike="noStrike" dirty="0">
                          <a:solidFill>
                            <a:srgbClr val="000000"/>
                          </a:solidFill>
                          <a:effectLst/>
                          <a:latin typeface="+mn-lt"/>
                        </a:rPr>
                        <a:t>$27</a:t>
                      </a:r>
                    </a:p>
                  </a:txBody>
                  <a:tcPr marL="0" marR="0" marT="0" marB="0" anchor="b"/>
                </a:tc>
                <a:extLst>
                  <a:ext uri="{0D108BD9-81ED-4DB2-BD59-A6C34878D82A}">
                    <a16:rowId xmlns:a16="http://schemas.microsoft.com/office/drawing/2014/main" val="3506761719"/>
                  </a:ext>
                </a:extLst>
              </a:tr>
            </a:tbl>
          </a:graphicData>
        </a:graphic>
      </p:graphicFrame>
      <p:graphicFrame>
        <p:nvGraphicFramePr>
          <p:cNvPr id="8" name="Table 7">
            <a:extLst>
              <a:ext uri="{FF2B5EF4-FFF2-40B4-BE49-F238E27FC236}">
                <a16:creationId xmlns:a16="http://schemas.microsoft.com/office/drawing/2014/main" id="{5D5DC96B-5F8E-B545-AD79-8C8D3B3B1594}"/>
              </a:ext>
            </a:extLst>
          </p:cNvPr>
          <p:cNvGraphicFramePr>
            <a:graphicFrameLocks noGrp="1"/>
          </p:cNvGraphicFramePr>
          <p:nvPr>
            <p:extLst>
              <p:ext uri="{D42A27DB-BD31-4B8C-83A1-F6EECF244321}">
                <p14:modId xmlns:p14="http://schemas.microsoft.com/office/powerpoint/2010/main" val="3365774602"/>
              </p:ext>
            </p:extLst>
          </p:nvPr>
        </p:nvGraphicFramePr>
        <p:xfrm>
          <a:off x="10071535" y="2213988"/>
          <a:ext cx="1726324" cy="2387600"/>
        </p:xfrm>
        <a:graphic>
          <a:graphicData uri="http://schemas.openxmlformats.org/drawingml/2006/table">
            <a:tbl>
              <a:tblPr>
                <a:tableStyleId>{073A0DAA-6AF3-43AB-8588-CEC1D06C72B9}</a:tableStyleId>
              </a:tblPr>
              <a:tblGrid>
                <a:gridCol w="1726324">
                  <a:extLst>
                    <a:ext uri="{9D8B030D-6E8A-4147-A177-3AD203B41FA5}">
                      <a16:colId xmlns:a16="http://schemas.microsoft.com/office/drawing/2014/main" val="2683214557"/>
                    </a:ext>
                  </a:extLst>
                </a:gridCol>
              </a:tblGrid>
              <a:tr h="355600">
                <a:tc>
                  <a:txBody>
                    <a:bodyPr/>
                    <a:lstStyle/>
                    <a:p>
                      <a:pPr algn="ctr" fontAlgn="b"/>
                      <a:r>
                        <a:rPr lang="en-US" sz="2000" b="1" u="none" strike="noStrike" dirty="0">
                          <a:effectLst/>
                        </a:rPr>
                        <a:t>Weighted Average CM</a:t>
                      </a:r>
                      <a:endParaRPr lang="en-US" sz="2000" b="1" i="0" u="none" strike="noStrike" dirty="0">
                        <a:solidFill>
                          <a:srgbClr val="000000"/>
                        </a:solidFill>
                        <a:effectLst/>
                        <a:latin typeface="+mn-lt"/>
                      </a:endParaRPr>
                    </a:p>
                  </a:txBody>
                  <a:tcPr marL="0" marR="0" marT="0" marB="0" anchor="ctr"/>
                </a:tc>
                <a:extLst>
                  <a:ext uri="{0D108BD9-81ED-4DB2-BD59-A6C34878D82A}">
                    <a16:rowId xmlns:a16="http://schemas.microsoft.com/office/drawing/2014/main" val="71500117"/>
                  </a:ext>
                </a:extLst>
              </a:tr>
              <a:tr h="355600">
                <a:tc>
                  <a:txBody>
                    <a:bodyPr/>
                    <a:lstStyle/>
                    <a:p>
                      <a:pPr algn="ctr" fontAlgn="b"/>
                      <a:r>
                        <a:rPr lang="en-US" sz="2000" b="0" i="0" u="none" strike="noStrike" dirty="0">
                          <a:solidFill>
                            <a:srgbClr val="000000"/>
                          </a:solidFill>
                          <a:effectLst/>
                          <a:latin typeface="+mn-lt"/>
                        </a:rPr>
                        <a:t>$2.22</a:t>
                      </a:r>
                    </a:p>
                  </a:txBody>
                  <a:tcPr marL="0" marR="0" marT="0" marB="0" anchor="b"/>
                </a:tc>
                <a:extLst>
                  <a:ext uri="{0D108BD9-81ED-4DB2-BD59-A6C34878D82A}">
                    <a16:rowId xmlns:a16="http://schemas.microsoft.com/office/drawing/2014/main" val="3726377380"/>
                  </a:ext>
                </a:extLst>
              </a:tr>
              <a:tr h="355600">
                <a:tc>
                  <a:txBody>
                    <a:bodyPr/>
                    <a:lstStyle/>
                    <a:p>
                      <a:pPr algn="ctr" fontAlgn="b"/>
                      <a:r>
                        <a:rPr lang="en-US" sz="2000" b="0" i="0" u="none" strike="noStrike" dirty="0">
                          <a:solidFill>
                            <a:srgbClr val="000000"/>
                          </a:solidFill>
                          <a:effectLst/>
                          <a:latin typeface="+mn-lt"/>
                        </a:rPr>
                        <a:t>$2.04</a:t>
                      </a:r>
                    </a:p>
                  </a:txBody>
                  <a:tcPr marL="0" marR="0" marT="0" marB="0" anchor="b"/>
                </a:tc>
                <a:extLst>
                  <a:ext uri="{0D108BD9-81ED-4DB2-BD59-A6C34878D82A}">
                    <a16:rowId xmlns:a16="http://schemas.microsoft.com/office/drawing/2014/main" val="4051119982"/>
                  </a:ext>
                </a:extLst>
              </a:tr>
              <a:tr h="355600">
                <a:tc>
                  <a:txBody>
                    <a:bodyPr/>
                    <a:lstStyle/>
                    <a:p>
                      <a:pPr algn="ctr" fontAlgn="b"/>
                      <a:r>
                        <a:rPr lang="en-US" sz="2000" b="0" i="0" u="none" strike="noStrike" dirty="0">
                          <a:solidFill>
                            <a:srgbClr val="000000"/>
                          </a:solidFill>
                          <a:effectLst/>
                          <a:latin typeface="+mn-lt"/>
                        </a:rPr>
                        <a:t>$9.78</a:t>
                      </a:r>
                    </a:p>
                  </a:txBody>
                  <a:tcPr marL="0" marR="0" marT="0" marB="0" anchor="b"/>
                </a:tc>
                <a:extLst>
                  <a:ext uri="{0D108BD9-81ED-4DB2-BD59-A6C34878D82A}">
                    <a16:rowId xmlns:a16="http://schemas.microsoft.com/office/drawing/2014/main" val="2566911279"/>
                  </a:ext>
                </a:extLst>
              </a:tr>
              <a:tr h="355600">
                <a:tc>
                  <a:txBody>
                    <a:bodyPr/>
                    <a:lstStyle/>
                    <a:p>
                      <a:pPr algn="ctr" fontAlgn="b"/>
                      <a:r>
                        <a:rPr lang="en-US" sz="2000" b="0" i="0" u="none" strike="noStrike" dirty="0">
                          <a:solidFill>
                            <a:schemeClr val="tx1"/>
                          </a:solidFill>
                          <a:effectLst/>
                          <a:latin typeface="+mn-lt"/>
                        </a:rPr>
                        <a:t>$10</a:t>
                      </a:r>
                    </a:p>
                  </a:txBody>
                  <a:tcPr marL="0" marR="0" marT="0" marB="0" anchor="b"/>
                </a:tc>
                <a:extLst>
                  <a:ext uri="{0D108BD9-81ED-4DB2-BD59-A6C34878D82A}">
                    <a16:rowId xmlns:a16="http://schemas.microsoft.com/office/drawing/2014/main" val="3506761719"/>
                  </a:ext>
                </a:extLst>
              </a:tr>
              <a:tr h="355600">
                <a:tc>
                  <a:txBody>
                    <a:bodyPr/>
                    <a:lstStyle/>
                    <a:p>
                      <a:pPr algn="ctr" fontAlgn="b"/>
                      <a:r>
                        <a:rPr lang="en-US" sz="2000" b="1" i="0" u="none" strike="noStrike" dirty="0">
                          <a:solidFill>
                            <a:srgbClr val="C00000"/>
                          </a:solidFill>
                          <a:effectLst/>
                          <a:latin typeface="+mn-lt"/>
                        </a:rPr>
                        <a:t>$24.04</a:t>
                      </a:r>
                    </a:p>
                  </a:txBody>
                  <a:tcPr marL="0" marR="0" marT="0" marB="0" anchor="b"/>
                </a:tc>
                <a:extLst>
                  <a:ext uri="{0D108BD9-81ED-4DB2-BD59-A6C34878D82A}">
                    <a16:rowId xmlns:a16="http://schemas.microsoft.com/office/drawing/2014/main" val="1301770351"/>
                  </a:ext>
                </a:extLst>
              </a:tr>
            </a:tbl>
          </a:graphicData>
        </a:graphic>
      </p:graphicFrame>
      <p:pic>
        <p:nvPicPr>
          <p:cNvPr id="9" name="Picture 8">
            <a:extLst>
              <a:ext uri="{FF2B5EF4-FFF2-40B4-BE49-F238E27FC236}">
                <a16:creationId xmlns:a16="http://schemas.microsoft.com/office/drawing/2014/main" id="{F1F37E7F-B568-9649-BA50-AB78AE4EA7A7}"/>
              </a:ext>
            </a:extLst>
          </p:cNvPr>
          <p:cNvPicPr>
            <a:picLocks noChangeAspect="1"/>
          </p:cNvPicPr>
          <p:nvPr/>
        </p:nvPicPr>
        <p:blipFill>
          <a:blip r:embed="rId3"/>
          <a:stretch>
            <a:fillRect/>
          </a:stretch>
        </p:blipFill>
        <p:spPr>
          <a:xfrm>
            <a:off x="1247775" y="4717946"/>
            <a:ext cx="2015578" cy="1111292"/>
          </a:xfrm>
          <a:prstGeom prst="rect">
            <a:avLst/>
          </a:prstGeom>
        </p:spPr>
      </p:pic>
      <p:sp>
        <p:nvSpPr>
          <p:cNvPr id="7" name="TextBox 6">
            <a:extLst>
              <a:ext uri="{FF2B5EF4-FFF2-40B4-BE49-F238E27FC236}">
                <a16:creationId xmlns:a16="http://schemas.microsoft.com/office/drawing/2014/main" id="{E1741C7C-8562-E588-7C87-7F101997FCB5}"/>
              </a:ext>
            </a:extLst>
          </p:cNvPr>
          <p:cNvSpPr txBox="1"/>
          <p:nvPr/>
        </p:nvSpPr>
        <p:spPr>
          <a:xfrm>
            <a:off x="3439886" y="5175427"/>
            <a:ext cx="6096000" cy="369332"/>
          </a:xfrm>
          <a:prstGeom prst="rect">
            <a:avLst/>
          </a:prstGeom>
          <a:noFill/>
        </p:spPr>
        <p:txBody>
          <a:bodyPr wrap="square">
            <a:spAutoFit/>
          </a:bodyPr>
          <a:lstStyle/>
          <a:p>
            <a:r>
              <a:rPr lang="en-US" altLang="en-US" b="1" dirty="0"/>
              <a:t>= $1,451,000/ 24.04 = 60,358 patients </a:t>
            </a:r>
          </a:p>
        </p:txBody>
      </p:sp>
      <p:sp>
        <p:nvSpPr>
          <p:cNvPr id="10" name="TextBox 9">
            <a:extLst>
              <a:ext uri="{FF2B5EF4-FFF2-40B4-BE49-F238E27FC236}">
                <a16:creationId xmlns:a16="http://schemas.microsoft.com/office/drawing/2014/main" id="{5051440D-1741-1002-98E8-CF4530AB5DCB}"/>
              </a:ext>
            </a:extLst>
          </p:cNvPr>
          <p:cNvSpPr txBox="1"/>
          <p:nvPr/>
        </p:nvSpPr>
        <p:spPr>
          <a:xfrm>
            <a:off x="838200" y="5992526"/>
            <a:ext cx="9525000" cy="461665"/>
          </a:xfrm>
          <a:prstGeom prst="rect">
            <a:avLst/>
          </a:prstGeom>
          <a:noFill/>
        </p:spPr>
        <p:txBody>
          <a:bodyPr wrap="square">
            <a:spAutoFit/>
          </a:bodyPr>
          <a:lstStyle/>
          <a:p>
            <a:r>
              <a:rPr lang="en-US" altLang="en-US" sz="2400" b="1" dirty="0"/>
              <a:t>How to get the break-even number of patients for each department?</a:t>
            </a:r>
          </a:p>
        </p:txBody>
      </p:sp>
    </p:spTree>
    <p:extLst>
      <p:ext uri="{BB962C8B-B14F-4D97-AF65-F5344CB8AC3E}">
        <p14:creationId xmlns:p14="http://schemas.microsoft.com/office/powerpoint/2010/main" val="388809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73EBA77-34D5-0541-A853-AB5CC43BFF2D}"/>
              </a:ext>
            </a:extLst>
          </p:cNvPr>
          <p:cNvSpPr/>
          <p:nvPr/>
        </p:nvSpPr>
        <p:spPr>
          <a:xfrm>
            <a:off x="0" y="1"/>
            <a:ext cx="12192000" cy="1325564"/>
          </a:xfrm>
          <a:prstGeom prst="rect">
            <a:avLst/>
          </a:prstGeom>
          <a:solidFill>
            <a:srgbClr val="A40304"/>
          </a:solidFill>
          <a:ln>
            <a:solidFill>
              <a:srgbClr val="A403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39" name="Rectangle 3">
            <a:extLst>
              <a:ext uri="{FF2B5EF4-FFF2-40B4-BE49-F238E27FC236}">
                <a16:creationId xmlns:a16="http://schemas.microsoft.com/office/drawing/2014/main" id="{A8EC87F0-09DA-4742-8175-9DCBC78CA819}"/>
              </a:ext>
            </a:extLst>
          </p:cNvPr>
          <p:cNvSpPr>
            <a:spLocks noGrp="1" noChangeArrowheads="1"/>
          </p:cNvSpPr>
          <p:nvPr>
            <p:ph type="body" idx="1"/>
          </p:nvPr>
        </p:nvSpPr>
        <p:spPr>
          <a:xfrm>
            <a:off x="1033992" y="1687484"/>
            <a:ext cx="10672763" cy="4727055"/>
          </a:xfrm>
        </p:spPr>
        <p:txBody>
          <a:bodyPr>
            <a:normAutofit lnSpcReduction="10000"/>
          </a:bodyPr>
          <a:lstStyle/>
          <a:p>
            <a:pPr marL="0" indent="0" eaLnBrk="1" hangingPunct="1">
              <a:buNone/>
            </a:pPr>
            <a:r>
              <a:rPr lang="en-US" altLang="en-US" sz="2400" b="1" dirty="0">
                <a:latin typeface="Candara" panose="020E0502030303020204" pitchFamily="34" charset="0"/>
              </a:rPr>
              <a:t>Cost Allocation: </a:t>
            </a:r>
            <a:r>
              <a:rPr lang="en-US" altLang="en-US" sz="2400" dirty="0">
                <a:latin typeface="Candara" panose="020E0502030303020204" pitchFamily="34" charset="0"/>
              </a:rPr>
              <a:t>Allocation of indirect costs from one cost objective and allocating them to other cost objectives</a:t>
            </a:r>
          </a:p>
          <a:p>
            <a:pPr marL="0" indent="0" eaLnBrk="1" hangingPunct="1">
              <a:buNone/>
            </a:pPr>
            <a:endParaRPr lang="en-US" altLang="en-US" sz="2400" dirty="0">
              <a:latin typeface="Candara" panose="020E0502030303020204" pitchFamily="34" charset="0"/>
            </a:endParaRPr>
          </a:p>
          <a:p>
            <a:r>
              <a:rPr lang="en-US" altLang="en-US" sz="2400" dirty="0">
                <a:latin typeface="Candara" panose="020E0502030303020204" pitchFamily="34" charset="0"/>
              </a:rPr>
              <a:t>Overhead rate</a:t>
            </a:r>
          </a:p>
          <a:p>
            <a:pPr marL="0" indent="0" eaLnBrk="1" hangingPunct="1">
              <a:buNone/>
            </a:pPr>
            <a:endParaRPr lang="en-US" altLang="en-US" sz="2400" dirty="0">
              <a:latin typeface="Candara" panose="020E0502030303020204" pitchFamily="34" charset="0"/>
            </a:endParaRPr>
          </a:p>
          <a:p>
            <a:pPr marL="0" indent="0" eaLnBrk="1" hangingPunct="1">
              <a:buNone/>
            </a:pPr>
            <a:endParaRPr lang="en-US" altLang="en-US" sz="2400" dirty="0">
              <a:latin typeface="Candara" panose="020E0502030303020204" pitchFamily="34" charset="0"/>
            </a:endParaRPr>
          </a:p>
          <a:p>
            <a:pPr marL="0" indent="0" eaLnBrk="1" hangingPunct="1">
              <a:buNone/>
            </a:pPr>
            <a:endParaRPr lang="en-US" altLang="en-US" sz="2400" dirty="0">
              <a:latin typeface="Candara" panose="020E0502030303020204" pitchFamily="34" charset="0"/>
            </a:endParaRPr>
          </a:p>
          <a:p>
            <a:pPr marL="0" indent="0" eaLnBrk="1" hangingPunct="1">
              <a:buNone/>
            </a:pPr>
            <a:endParaRPr lang="en-US" altLang="en-US" sz="2400" dirty="0">
              <a:latin typeface="Candara" panose="020E0502030303020204" pitchFamily="34" charset="0"/>
            </a:endParaRPr>
          </a:p>
          <a:p>
            <a:endParaRPr lang="en-US" altLang="en-US" sz="2400" b="1" dirty="0">
              <a:latin typeface="Candara" panose="020E0502030303020204" pitchFamily="34" charset="0"/>
            </a:endParaRPr>
          </a:p>
          <a:p>
            <a:r>
              <a:rPr lang="en-US" altLang="en-US" sz="2400" b="1" dirty="0">
                <a:latin typeface="Candara" panose="020E0502030303020204" pitchFamily="34" charset="0"/>
              </a:rPr>
              <a:t>Cost allocated to a program</a:t>
            </a:r>
          </a:p>
          <a:p>
            <a:pPr lvl="1"/>
            <a:r>
              <a:rPr lang="en-US" altLang="en-US" sz="1800" dirty="0">
                <a:latin typeface="Candara" panose="020E0502030303020204" pitchFamily="34" charset="0"/>
              </a:rPr>
              <a:t> </a:t>
            </a:r>
            <a:r>
              <a:rPr lang="en-US" altLang="en-US" sz="2000" dirty="0">
                <a:latin typeface="Candara" panose="020E0502030303020204" pitchFamily="34" charset="0"/>
              </a:rPr>
              <a:t>= overhead rate*The cost base of the program/department </a:t>
            </a:r>
          </a:p>
          <a:p>
            <a:pPr marL="0" indent="0" eaLnBrk="1" hangingPunct="1">
              <a:buNone/>
            </a:pPr>
            <a:endParaRPr lang="en-US" altLang="en-US" sz="2400" dirty="0">
              <a:latin typeface="Candara" panose="020E0502030303020204" pitchFamily="34" charset="0"/>
            </a:endParaRPr>
          </a:p>
        </p:txBody>
      </p:sp>
      <p:sp>
        <p:nvSpPr>
          <p:cNvPr id="8" name="Title 1">
            <a:extLst>
              <a:ext uri="{FF2B5EF4-FFF2-40B4-BE49-F238E27FC236}">
                <a16:creationId xmlns:a16="http://schemas.microsoft.com/office/drawing/2014/main" id="{92BE7152-3B43-1D43-8B68-E48A2322CEB1}"/>
              </a:ext>
            </a:extLst>
          </p:cNvPr>
          <p:cNvSpPr txBox="1">
            <a:spLocks/>
          </p:cNvSpPr>
          <p:nvPr/>
        </p:nvSpPr>
        <p:spPr>
          <a:xfrm>
            <a:off x="838200" y="136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Overhead Rate</a:t>
            </a:r>
          </a:p>
        </p:txBody>
      </p:sp>
      <p:sp>
        <p:nvSpPr>
          <p:cNvPr id="7" name="Slide Number Placeholder 6">
            <a:extLst>
              <a:ext uri="{FF2B5EF4-FFF2-40B4-BE49-F238E27FC236}">
                <a16:creationId xmlns:a16="http://schemas.microsoft.com/office/drawing/2014/main" id="{825B6305-0582-FE46-8B75-9563E868F825}"/>
              </a:ext>
            </a:extLst>
          </p:cNvPr>
          <p:cNvSpPr>
            <a:spLocks noGrp="1"/>
          </p:cNvSpPr>
          <p:nvPr>
            <p:ph type="sldNum" sz="quarter" idx="12"/>
          </p:nvPr>
        </p:nvSpPr>
        <p:spPr/>
        <p:txBody>
          <a:bodyPr/>
          <a:lstStyle/>
          <a:p>
            <a:fld id="{958BD988-D88B-EB4E-A60B-5AD3869691CF}" type="slidenum">
              <a:rPr lang="en-US" smtClean="0"/>
              <a:t>28</a:t>
            </a:fld>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0B9E4D7-0A0F-B843-8AB3-41EA0CF38273}"/>
                  </a:ext>
                </a:extLst>
              </p:cNvPr>
              <p:cNvSpPr txBox="1"/>
              <p:nvPr/>
            </p:nvSpPr>
            <p:spPr>
              <a:xfrm>
                <a:off x="1863079" y="3936552"/>
                <a:ext cx="3273845" cy="539058"/>
              </a:xfrm>
              <a:prstGeom prst="rect">
                <a:avLst/>
              </a:prstGeom>
              <a:noFill/>
            </p:spPr>
            <p:txBody>
              <a:bodyPr wrap="none" lIns="0" tIns="0" rIns="0" bIns="0" rtlCol="0">
                <a:spAutoFit/>
              </a:bodyPr>
              <a:lstStyle/>
              <a:p>
                <a:r>
                  <a:rPr lang="en-US" sz="2400" b="1" dirty="0">
                    <a:latin typeface="Candara" panose="020E0502030303020204" pitchFamily="34" charset="0"/>
                  </a:rPr>
                  <a:t>Overhead rate</a:t>
                </a:r>
                <a14:m>
                  <m:oMath xmlns:m="http://schemas.openxmlformats.org/officeDocument/2006/math">
                    <m:r>
                      <a:rPr lang="en-US" sz="2400" b="1" i="1" smtClean="0">
                        <a:latin typeface="Cambria Math" panose="02040503050406030204" pitchFamily="18" charset="0"/>
                      </a:rPr>
                      <m:t>=</m:t>
                    </m:r>
                    <m:f>
                      <m:fPr>
                        <m:ctrlPr>
                          <a:rPr lang="en-US" sz="2400" b="1" i="1" smtClean="0">
                            <a:latin typeface="Cambria Math" panose="02040503050406030204" pitchFamily="18" charset="0"/>
                          </a:rPr>
                        </m:ctrlPr>
                      </m:fPr>
                      <m:num>
                        <m:r>
                          <a:rPr lang="es-ES" sz="2400" b="1" i="1" smtClean="0">
                            <a:latin typeface="Cambria Math" panose="02040503050406030204" pitchFamily="18" charset="0"/>
                          </a:rPr>
                          <m:t>𝑪𝒐𝒔𝒕</m:t>
                        </m:r>
                        <m:r>
                          <a:rPr lang="es-ES" sz="2400" b="1" i="1" smtClean="0">
                            <a:latin typeface="Cambria Math" panose="02040503050406030204" pitchFamily="18" charset="0"/>
                          </a:rPr>
                          <m:t> </m:t>
                        </m:r>
                        <m:r>
                          <a:rPr lang="es-ES" sz="2400" b="1" i="1" smtClean="0">
                            <a:latin typeface="Cambria Math" panose="02040503050406030204" pitchFamily="18" charset="0"/>
                          </a:rPr>
                          <m:t>𝑷𝒐𝒐𝒍</m:t>
                        </m:r>
                      </m:num>
                      <m:den>
                        <m:r>
                          <a:rPr lang="es-ES" sz="2400" b="1" i="1" smtClean="0">
                            <a:latin typeface="Cambria Math" panose="02040503050406030204" pitchFamily="18" charset="0"/>
                          </a:rPr>
                          <m:t>𝑪𝒐𝒔𝒕</m:t>
                        </m:r>
                        <m:r>
                          <a:rPr lang="es-ES" sz="2400" b="1" i="1" smtClean="0">
                            <a:latin typeface="Cambria Math" panose="02040503050406030204" pitchFamily="18" charset="0"/>
                          </a:rPr>
                          <m:t> </m:t>
                        </m:r>
                        <m:r>
                          <a:rPr lang="es-ES" sz="2400" b="1" i="1" smtClean="0">
                            <a:latin typeface="Cambria Math" panose="02040503050406030204" pitchFamily="18" charset="0"/>
                          </a:rPr>
                          <m:t>𝑩𝒂𝒔𝒆</m:t>
                        </m:r>
                      </m:den>
                    </m:f>
                  </m:oMath>
                </a14:m>
                <a:endParaRPr lang="en-US" sz="2400" b="1" dirty="0">
                  <a:latin typeface="Candara" panose="020E0502030303020204" pitchFamily="34" charset="0"/>
                </a:endParaRPr>
              </a:p>
            </p:txBody>
          </p:sp>
        </mc:Choice>
        <mc:Fallback xmlns="">
          <p:sp>
            <p:nvSpPr>
              <p:cNvPr id="2" name="TextBox 1">
                <a:extLst>
                  <a:ext uri="{FF2B5EF4-FFF2-40B4-BE49-F238E27FC236}">
                    <a16:creationId xmlns:a16="http://schemas.microsoft.com/office/drawing/2014/main" id="{90B9E4D7-0A0F-B843-8AB3-41EA0CF38273}"/>
                  </a:ext>
                </a:extLst>
              </p:cNvPr>
              <p:cNvSpPr txBox="1">
                <a:spLocks noRot="1" noChangeAspect="1" noMove="1" noResize="1" noEditPoints="1" noAdjustHandles="1" noChangeArrowheads="1" noChangeShapeType="1" noTextEdit="1"/>
              </p:cNvSpPr>
              <p:nvPr/>
            </p:nvSpPr>
            <p:spPr>
              <a:xfrm>
                <a:off x="1863079" y="3936552"/>
                <a:ext cx="3273845" cy="539058"/>
              </a:xfrm>
              <a:prstGeom prst="rect">
                <a:avLst/>
              </a:prstGeom>
              <a:blipFill>
                <a:blip r:embed="rId3"/>
                <a:stretch>
                  <a:fillRect l="-5773" t="-1136" b="-19318"/>
                </a:stretch>
              </a:blipFill>
            </p:spPr>
            <p:txBody>
              <a:bodyPr/>
              <a:lstStyle/>
              <a:p>
                <a:r>
                  <a:rPr lang="en-US">
                    <a:noFill/>
                  </a:rPr>
                  <a:t> </a:t>
                </a:r>
              </a:p>
            </p:txBody>
          </p:sp>
        </mc:Fallback>
      </mc:AlternateContent>
      <p:sp>
        <p:nvSpPr>
          <p:cNvPr id="9" name="Rectangle 3">
            <a:extLst>
              <a:ext uri="{FF2B5EF4-FFF2-40B4-BE49-F238E27FC236}">
                <a16:creationId xmlns:a16="http://schemas.microsoft.com/office/drawing/2014/main" id="{9E579D0C-04DB-B240-837D-97D510C2D740}"/>
              </a:ext>
            </a:extLst>
          </p:cNvPr>
          <p:cNvSpPr txBox="1">
            <a:spLocks noChangeArrowheads="1"/>
          </p:cNvSpPr>
          <p:nvPr/>
        </p:nvSpPr>
        <p:spPr>
          <a:xfrm>
            <a:off x="6654799" y="3283528"/>
            <a:ext cx="5051955" cy="18869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b="1" dirty="0">
                <a:latin typeface="Candara" panose="020E0502030303020204" pitchFamily="34" charset="0"/>
              </a:rPr>
              <a:t>Cost pool</a:t>
            </a:r>
          </a:p>
          <a:p>
            <a:pPr lvl="1"/>
            <a:r>
              <a:rPr lang="en-US" altLang="en-US" sz="2000" dirty="0">
                <a:latin typeface="Candara" panose="020E0502030303020204" pitchFamily="34" charset="0"/>
              </a:rPr>
              <a:t>The total cost to be allocated</a:t>
            </a:r>
          </a:p>
          <a:p>
            <a:r>
              <a:rPr lang="en-US" altLang="en-US" sz="2400" b="1" dirty="0">
                <a:latin typeface="Candara" panose="020E0502030303020204" pitchFamily="34" charset="0"/>
              </a:rPr>
              <a:t>Cost base</a:t>
            </a:r>
          </a:p>
          <a:p>
            <a:pPr lvl="1"/>
            <a:r>
              <a:rPr lang="en-US" altLang="en-US" sz="2000" dirty="0">
                <a:latin typeface="Candara" panose="020E0502030303020204" pitchFamily="34" charset="0"/>
              </a:rPr>
              <a:t>Measure of an activity that incurs the cost</a:t>
            </a:r>
          </a:p>
        </p:txBody>
      </p:sp>
      <p:sp>
        <p:nvSpPr>
          <p:cNvPr id="3" name="Left Brace 2">
            <a:extLst>
              <a:ext uri="{FF2B5EF4-FFF2-40B4-BE49-F238E27FC236}">
                <a16:creationId xmlns:a16="http://schemas.microsoft.com/office/drawing/2014/main" id="{750AB4E5-9705-FB45-BC42-DBAB28146190}"/>
              </a:ext>
            </a:extLst>
          </p:cNvPr>
          <p:cNvSpPr/>
          <p:nvPr/>
        </p:nvSpPr>
        <p:spPr>
          <a:xfrm>
            <a:off x="5748866" y="3429000"/>
            <a:ext cx="694267" cy="1539875"/>
          </a:xfrm>
          <a:prstGeom prst="leftBrace">
            <a:avLst/>
          </a:prstGeom>
          <a:ln w="19050">
            <a:solidFill>
              <a:srgbClr val="A4030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5081684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939">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99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15882BA-94CD-B544-ADF7-FE6C66298D35}"/>
              </a:ext>
            </a:extLst>
          </p:cNvPr>
          <p:cNvSpPr/>
          <p:nvPr/>
        </p:nvSpPr>
        <p:spPr>
          <a:xfrm>
            <a:off x="0" y="1"/>
            <a:ext cx="12192000" cy="1325564"/>
          </a:xfrm>
          <a:prstGeom prst="rect">
            <a:avLst/>
          </a:prstGeom>
          <a:solidFill>
            <a:srgbClr val="A40304"/>
          </a:solidFill>
          <a:ln>
            <a:solidFill>
              <a:srgbClr val="A403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37" name="Slide Number Placeholder 4">
            <a:extLst>
              <a:ext uri="{FF2B5EF4-FFF2-40B4-BE49-F238E27FC236}">
                <a16:creationId xmlns:a16="http://schemas.microsoft.com/office/drawing/2014/main" id="{CB9AC3B9-03BB-1645-89F7-CC8FF85A2E3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60000"/>
              <a:buFont typeface="Wingdings" pitchFamily="2" charset="2"/>
              <a:buChar char="n"/>
              <a:defRPr sz="3200">
                <a:solidFill>
                  <a:schemeClr val="tx1"/>
                </a:solidFill>
                <a:latin typeface="ZapfHumnst BT" pitchFamily="34" charset="0"/>
                <a:ea typeface="MS PGothic" panose="020B0600070205080204" pitchFamily="34" charset="-128"/>
              </a:defRPr>
            </a:lvl1pPr>
            <a:lvl2pPr marL="742950" indent="-285750">
              <a:spcBef>
                <a:spcPct val="20000"/>
              </a:spcBef>
              <a:buClr>
                <a:schemeClr val="accent2"/>
              </a:buClr>
              <a:buSzPct val="60000"/>
              <a:buFont typeface="Wingdings" pitchFamily="2" charset="2"/>
              <a:buChar char="¨"/>
              <a:defRPr sz="2800">
                <a:solidFill>
                  <a:schemeClr val="tx1"/>
                </a:solidFill>
                <a:latin typeface="ZapfHumnst BT" pitchFamily="34" charset="0"/>
                <a:ea typeface="MS PGothic" panose="020B0600070205080204" pitchFamily="34" charset="-128"/>
              </a:defRPr>
            </a:lvl2pPr>
            <a:lvl3pPr marL="1143000" indent="-228600">
              <a:spcBef>
                <a:spcPct val="20000"/>
              </a:spcBef>
              <a:buClr>
                <a:schemeClr val="bg2"/>
              </a:buClr>
              <a:buSzPct val="70000"/>
              <a:buFont typeface="Wingdings" pitchFamily="2" charset="2"/>
              <a:buChar char="n"/>
              <a:defRPr sz="2400">
                <a:solidFill>
                  <a:schemeClr val="tx1"/>
                </a:solidFill>
                <a:latin typeface="ZapfHumnst BT" pitchFamily="34" charset="0"/>
                <a:ea typeface="MS PGothic" panose="020B0600070205080204" pitchFamily="34" charset="-128"/>
              </a:defRPr>
            </a:lvl3pPr>
            <a:lvl4pPr marL="1600200" indent="-228600">
              <a:spcBef>
                <a:spcPct val="20000"/>
              </a:spcBef>
              <a:buClr>
                <a:schemeClr val="accent2"/>
              </a:buClr>
              <a:buSzPct val="60000"/>
              <a:buFont typeface="Wingdings" pitchFamily="2" charset="2"/>
              <a:buChar char="¨"/>
              <a:defRPr sz="2000">
                <a:solidFill>
                  <a:schemeClr val="tx1"/>
                </a:solidFill>
                <a:latin typeface="ZapfHumnst BT" pitchFamily="34" charset="0"/>
                <a:ea typeface="MS PGothic" panose="020B0600070205080204" pitchFamily="34" charset="-128"/>
              </a:defRPr>
            </a:lvl4pPr>
            <a:lvl5pPr marL="2057400" indent="-228600">
              <a:spcBef>
                <a:spcPct val="20000"/>
              </a:spcBef>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9pPr>
          </a:lstStyle>
          <a:p>
            <a:pPr>
              <a:spcBef>
                <a:spcPct val="0"/>
              </a:spcBef>
              <a:buClrTx/>
              <a:buSzTx/>
              <a:buFontTx/>
              <a:buNone/>
            </a:pPr>
            <a:fld id="{BAD89803-6B48-A946-A4B2-0C8D95699596}" type="slidenum">
              <a:rPr lang="en-US" altLang="zh-CN" sz="1400">
                <a:solidFill>
                  <a:srgbClr val="5F5F5F"/>
                </a:solidFill>
                <a:ea typeface="SimSun" panose="02010600030101010101" pitchFamily="2" charset="-122"/>
              </a:rPr>
              <a:pPr>
                <a:spcBef>
                  <a:spcPct val="0"/>
                </a:spcBef>
                <a:buClrTx/>
                <a:buSzTx/>
                <a:buFontTx/>
                <a:buNone/>
              </a:pPr>
              <a:t>29</a:t>
            </a:fld>
            <a:endParaRPr lang="en-US" altLang="zh-CN" sz="1400">
              <a:solidFill>
                <a:srgbClr val="5F5F5F"/>
              </a:solidFill>
              <a:ea typeface="SimSun" panose="02010600030101010101" pitchFamily="2" charset="-122"/>
            </a:endParaRPr>
          </a:p>
        </p:txBody>
      </p:sp>
      <p:sp>
        <p:nvSpPr>
          <p:cNvPr id="39939" name="Rectangle 3">
            <a:extLst>
              <a:ext uri="{FF2B5EF4-FFF2-40B4-BE49-F238E27FC236}">
                <a16:creationId xmlns:a16="http://schemas.microsoft.com/office/drawing/2014/main" id="{A8EC87F0-09DA-4742-8175-9DCBC78CA819}"/>
              </a:ext>
            </a:extLst>
          </p:cNvPr>
          <p:cNvSpPr>
            <a:spLocks noGrp="1" noChangeArrowheads="1"/>
          </p:cNvSpPr>
          <p:nvPr>
            <p:ph type="body" idx="1"/>
          </p:nvPr>
        </p:nvSpPr>
        <p:spPr>
          <a:xfrm>
            <a:off x="759618" y="1638300"/>
            <a:ext cx="10672763" cy="3581400"/>
          </a:xfrm>
        </p:spPr>
        <p:txBody>
          <a:bodyPr>
            <a:normAutofit/>
          </a:bodyPr>
          <a:lstStyle/>
          <a:p>
            <a:pPr eaLnBrk="1" hangingPunct="1"/>
            <a:r>
              <a:rPr lang="en-US" altLang="en-US" sz="2400" dirty="0">
                <a:latin typeface="Candara" panose="020E0502030303020204" pitchFamily="34" charset="0"/>
              </a:rPr>
              <a:t>University of Minnesota Twin-Cities campus pays $250,000 every year to the UMPD for security of the campus. The campus has 50,000 students enrolled across the Graduate and Undergraduate courses. What is the overhead rate?</a:t>
            </a:r>
          </a:p>
          <a:p>
            <a:pPr eaLnBrk="1" hangingPunct="1"/>
            <a:r>
              <a:rPr lang="en-US" altLang="en-US" sz="2400" dirty="0">
                <a:latin typeface="Candara" panose="020E0502030303020204" pitchFamily="34" charset="0"/>
              </a:rPr>
              <a:t>If 60% of the students are undergraduates, and 40% are graduate students, how much should the university charge for each department?</a:t>
            </a:r>
            <a:endParaRPr lang="en-US" altLang="en-US" sz="2000" dirty="0">
              <a:latin typeface="Candara" panose="020E0502030303020204" pitchFamily="34" charset="0"/>
            </a:endParaRPr>
          </a:p>
        </p:txBody>
      </p:sp>
      <p:graphicFrame>
        <p:nvGraphicFramePr>
          <p:cNvPr id="362500" name="Group 4">
            <a:extLst>
              <a:ext uri="{FF2B5EF4-FFF2-40B4-BE49-F238E27FC236}">
                <a16:creationId xmlns:a16="http://schemas.microsoft.com/office/drawing/2014/main" id="{E8693ADD-5D10-8C45-A4EF-B07BFB849548}"/>
              </a:ext>
            </a:extLst>
          </p:cNvPr>
          <p:cNvGraphicFramePr>
            <a:graphicFrameLocks noGrp="1"/>
          </p:cNvGraphicFramePr>
          <p:nvPr>
            <p:extLst>
              <p:ext uri="{D42A27DB-BD31-4B8C-83A1-F6EECF244321}">
                <p14:modId xmlns:p14="http://schemas.microsoft.com/office/powerpoint/2010/main" val="1713537316"/>
              </p:ext>
            </p:extLst>
          </p:nvPr>
        </p:nvGraphicFramePr>
        <p:xfrm>
          <a:off x="3361111" y="3904841"/>
          <a:ext cx="4572000" cy="812800"/>
        </p:xfrm>
        <a:graphic>
          <a:graphicData uri="http://schemas.openxmlformats.org/drawingml/2006/table">
            <a:tbl>
              <a:tblPr/>
              <a:tblGrid>
                <a:gridCol w="1397000">
                  <a:extLst>
                    <a:ext uri="{9D8B030D-6E8A-4147-A177-3AD203B41FA5}">
                      <a16:colId xmlns:a16="http://schemas.microsoft.com/office/drawing/2014/main" val="20000"/>
                    </a:ext>
                  </a:extLst>
                </a:gridCol>
                <a:gridCol w="1385888">
                  <a:extLst>
                    <a:ext uri="{9D8B030D-6E8A-4147-A177-3AD203B41FA5}">
                      <a16:colId xmlns:a16="http://schemas.microsoft.com/office/drawing/2014/main" val="20001"/>
                    </a:ext>
                  </a:extLst>
                </a:gridCol>
                <a:gridCol w="1789112">
                  <a:extLst>
                    <a:ext uri="{9D8B030D-6E8A-4147-A177-3AD203B41FA5}">
                      <a16:colId xmlns:a16="http://schemas.microsoft.com/office/drawing/2014/main" val="20002"/>
                    </a:ext>
                  </a:extLst>
                </a:gridCol>
              </a:tblGrid>
              <a:tr h="4064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r>
                        <a:rPr kumimoji="0" lang="en-US" sz="1800" b="1"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Cost pool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r>
                        <a:rPr kumimoji="0" lang="en-US" sz="1800" b="1" i="0" u="none" strike="noStrike" cap="none" normalizeH="0" baseline="0">
                          <a:ln>
                            <a:noFill/>
                          </a:ln>
                          <a:solidFill>
                            <a:schemeClr val="tx1"/>
                          </a:solidFill>
                          <a:effectLst/>
                          <a:latin typeface="Candara" panose="020E0502030303020204" pitchFamily="34" charset="0"/>
                          <a:ea typeface="ＭＳ Ｐゴシック" charset="0"/>
                          <a:cs typeface="ＭＳ Ｐゴシック" charset="0"/>
                        </a:rPr>
                        <a:t>Cost base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r>
                        <a:rPr kumimoji="0" lang="en-US" sz="1800" b="1" i="0" u="none" strike="noStrike" cap="none" normalizeH="0" baseline="0">
                          <a:ln>
                            <a:noFill/>
                          </a:ln>
                          <a:solidFill>
                            <a:srgbClr val="FF0000"/>
                          </a:solidFill>
                          <a:effectLst/>
                          <a:latin typeface="Candara" panose="020E0502030303020204" pitchFamily="34" charset="0"/>
                          <a:ea typeface="ＭＳ Ｐゴシック" charset="0"/>
                          <a:cs typeface="ＭＳ Ｐゴシック" charset="0"/>
                        </a:rPr>
                        <a:t>Overhead Rate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endPar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endPar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endParaRPr kumimoji="0" lang="en-US" sz="1800" b="0" i="0" u="none" strike="noStrike" cap="none" normalizeH="0" baseline="0" dirty="0">
                        <a:ln>
                          <a:noFill/>
                        </a:ln>
                        <a:solidFill>
                          <a:srgbClr val="FF0000"/>
                        </a:solidFill>
                        <a:effectLst/>
                        <a:latin typeface="Candara" panose="020E0502030303020204" pitchFamily="34"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9" name="Group 4">
            <a:extLst>
              <a:ext uri="{FF2B5EF4-FFF2-40B4-BE49-F238E27FC236}">
                <a16:creationId xmlns:a16="http://schemas.microsoft.com/office/drawing/2014/main" id="{43D56EE9-5A4D-4E55-8097-E32F64374882}"/>
              </a:ext>
            </a:extLst>
          </p:cNvPr>
          <p:cNvGraphicFramePr>
            <a:graphicFrameLocks noGrp="1"/>
          </p:cNvGraphicFramePr>
          <p:nvPr>
            <p:extLst>
              <p:ext uri="{D42A27DB-BD31-4B8C-83A1-F6EECF244321}">
                <p14:modId xmlns:p14="http://schemas.microsoft.com/office/powerpoint/2010/main" val="575478091"/>
              </p:ext>
            </p:extLst>
          </p:nvPr>
        </p:nvGraphicFramePr>
        <p:xfrm>
          <a:off x="2294313" y="5004146"/>
          <a:ext cx="7044950" cy="1219200"/>
        </p:xfrm>
        <a:graphic>
          <a:graphicData uri="http://schemas.openxmlformats.org/drawingml/2006/table">
            <a:tbl>
              <a:tblPr/>
              <a:tblGrid>
                <a:gridCol w="1770611">
                  <a:extLst>
                    <a:ext uri="{9D8B030D-6E8A-4147-A177-3AD203B41FA5}">
                      <a16:colId xmlns:a16="http://schemas.microsoft.com/office/drawing/2014/main" val="20000"/>
                    </a:ext>
                  </a:extLst>
                </a:gridCol>
                <a:gridCol w="1251855">
                  <a:extLst>
                    <a:ext uri="{9D8B030D-6E8A-4147-A177-3AD203B41FA5}">
                      <a16:colId xmlns:a16="http://schemas.microsoft.com/office/drawing/2014/main" val="20001"/>
                    </a:ext>
                  </a:extLst>
                </a:gridCol>
                <a:gridCol w="1943137">
                  <a:extLst>
                    <a:ext uri="{9D8B030D-6E8A-4147-A177-3AD203B41FA5}">
                      <a16:colId xmlns:a16="http://schemas.microsoft.com/office/drawing/2014/main" val="20002"/>
                    </a:ext>
                  </a:extLst>
                </a:gridCol>
                <a:gridCol w="2079347">
                  <a:extLst>
                    <a:ext uri="{9D8B030D-6E8A-4147-A177-3AD203B41FA5}">
                      <a16:colId xmlns:a16="http://schemas.microsoft.com/office/drawing/2014/main" val="20004"/>
                    </a:ext>
                  </a:extLst>
                </a:gridCol>
              </a:tblGrid>
              <a:tr h="4064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r>
                        <a:rPr kumimoji="0" lang="en-US" sz="1800" b="1"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Department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r>
                        <a:rPr kumimoji="0" lang="en-US" sz="1800" b="1"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Cost base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r>
                        <a:rPr kumimoji="0" lang="en-US" sz="1800" b="1"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Overhead Rate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r>
                        <a:rPr kumimoji="0" lang="en-US" sz="1800" b="1" i="0" u="none" strike="noStrike" cap="none" normalizeH="0" baseline="0" dirty="0">
                          <a:ln>
                            <a:noFill/>
                          </a:ln>
                          <a:solidFill>
                            <a:srgbClr val="FF0000"/>
                          </a:solidFill>
                          <a:effectLst/>
                          <a:latin typeface="Candara" panose="020E0502030303020204" pitchFamily="34" charset="0"/>
                          <a:ea typeface="ＭＳ Ｐゴシック" charset="0"/>
                          <a:cs typeface="ＭＳ Ｐゴシック" charset="0"/>
                        </a:rPr>
                        <a:t>Cost for Dept.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r>
                        <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Undergraduate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endPar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endPar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endParaRPr kumimoji="0" lang="en-US" sz="1800" b="0" i="0" u="none" strike="noStrike" cap="none" normalizeH="0" baseline="0" dirty="0">
                        <a:ln>
                          <a:noFill/>
                        </a:ln>
                        <a:solidFill>
                          <a:srgbClr val="FF0000"/>
                        </a:solidFill>
                        <a:effectLst/>
                        <a:latin typeface="Candara" panose="020E0502030303020204" pitchFamily="34"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r>
                        <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Graduate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endPar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endPar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endParaRPr kumimoji="0" lang="en-US" sz="1800" b="0" i="0" u="none" strike="noStrike" cap="none" normalizeH="0" baseline="0" dirty="0">
                        <a:ln>
                          <a:noFill/>
                        </a:ln>
                        <a:solidFill>
                          <a:srgbClr val="FF0000"/>
                        </a:solidFill>
                        <a:effectLst/>
                        <a:latin typeface="Candara" panose="020E0502030303020204" pitchFamily="34"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24631436"/>
                  </a:ext>
                </a:extLst>
              </a:tr>
            </a:tbl>
          </a:graphicData>
        </a:graphic>
      </p:graphicFrame>
      <p:sp>
        <p:nvSpPr>
          <p:cNvPr id="10" name="Title 1">
            <a:extLst>
              <a:ext uri="{FF2B5EF4-FFF2-40B4-BE49-F238E27FC236}">
                <a16:creationId xmlns:a16="http://schemas.microsoft.com/office/drawing/2014/main" id="{B49F42CF-47FB-450F-A3C2-2CFABD7B8F5F}"/>
              </a:ext>
            </a:extLst>
          </p:cNvPr>
          <p:cNvSpPr txBox="1">
            <a:spLocks/>
          </p:cNvSpPr>
          <p:nvPr/>
        </p:nvSpPr>
        <p:spPr>
          <a:xfrm>
            <a:off x="838200" y="136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Overhead Rate</a:t>
            </a:r>
          </a:p>
        </p:txBody>
      </p:sp>
    </p:spTree>
    <p:extLst>
      <p:ext uri="{BB962C8B-B14F-4D97-AF65-F5344CB8AC3E}">
        <p14:creationId xmlns:p14="http://schemas.microsoft.com/office/powerpoint/2010/main" val="42153149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25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32785"/>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Learning Objectives</a:t>
            </a:r>
          </a:p>
        </p:txBody>
      </p:sp>
      <p:sp>
        <p:nvSpPr>
          <p:cNvPr id="3" name="Content Placeholder 2">
            <a:extLst>
              <a:ext uri="{FF2B5EF4-FFF2-40B4-BE49-F238E27FC236}">
                <a16:creationId xmlns:a16="http://schemas.microsoft.com/office/drawing/2014/main" id="{1707090B-ABD9-8C49-8413-44760EC548A7}"/>
              </a:ext>
            </a:extLst>
          </p:cNvPr>
          <p:cNvSpPr>
            <a:spLocks noGrp="1"/>
          </p:cNvSpPr>
          <p:nvPr>
            <p:ph idx="1"/>
          </p:nvPr>
        </p:nvSpPr>
        <p:spPr>
          <a:xfrm>
            <a:off x="683107" y="1801082"/>
            <a:ext cx="11172561" cy="5195678"/>
          </a:xfrm>
        </p:spPr>
        <p:txBody>
          <a:bodyPr>
            <a:normAutofit/>
          </a:bodyPr>
          <a:lstStyle/>
          <a:p>
            <a:pPr>
              <a:lnSpc>
                <a:spcPct val="100000"/>
              </a:lnSpc>
            </a:pPr>
            <a:r>
              <a:rPr lang="en-US" dirty="0">
                <a:latin typeface="Candara" panose="020E0502030303020204" pitchFamily="34" charset="0"/>
              </a:rPr>
              <a:t>Cost Definitions</a:t>
            </a:r>
          </a:p>
          <a:p>
            <a:pPr>
              <a:lnSpc>
                <a:spcPct val="100000"/>
              </a:lnSpc>
            </a:pPr>
            <a:endParaRPr lang="en-US" dirty="0">
              <a:latin typeface="Candara" panose="020E0502030303020204" pitchFamily="34" charset="0"/>
            </a:endParaRPr>
          </a:p>
          <a:p>
            <a:pPr>
              <a:lnSpc>
                <a:spcPct val="100000"/>
              </a:lnSpc>
            </a:pPr>
            <a:r>
              <a:rPr lang="en-US" dirty="0">
                <a:latin typeface="Candara" panose="020E0502030303020204" pitchFamily="34" charset="0"/>
              </a:rPr>
              <a:t>Incremental Cost Analysis</a:t>
            </a:r>
          </a:p>
          <a:p>
            <a:pPr>
              <a:lnSpc>
                <a:spcPct val="100000"/>
              </a:lnSpc>
            </a:pPr>
            <a:endParaRPr lang="en-US" dirty="0">
              <a:latin typeface="Candara" panose="020E0502030303020204" pitchFamily="34" charset="0"/>
            </a:endParaRPr>
          </a:p>
          <a:p>
            <a:pPr>
              <a:lnSpc>
                <a:spcPct val="100000"/>
              </a:lnSpc>
            </a:pPr>
            <a:r>
              <a:rPr lang="en-US" dirty="0">
                <a:latin typeface="Candara" panose="020E0502030303020204" pitchFamily="34" charset="0"/>
              </a:rPr>
              <a:t>Break-even Analysis</a:t>
            </a:r>
          </a:p>
          <a:p>
            <a:pPr>
              <a:lnSpc>
                <a:spcPct val="100000"/>
              </a:lnSpc>
            </a:pPr>
            <a:endParaRPr lang="en-US" dirty="0">
              <a:latin typeface="Candara" panose="020E0502030303020204" pitchFamily="34" charset="0"/>
            </a:endParaRPr>
          </a:p>
          <a:p>
            <a:pPr>
              <a:lnSpc>
                <a:spcPct val="100000"/>
              </a:lnSpc>
            </a:pPr>
            <a:r>
              <a:rPr lang="en-US" dirty="0">
                <a:latin typeface="Candara" panose="020E0502030303020204" pitchFamily="34" charset="0"/>
              </a:rPr>
              <a:t>Cost Measurement</a:t>
            </a: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3</a:t>
            </a:fld>
            <a:endParaRPr lang="en-US" dirty="0"/>
          </a:p>
        </p:txBody>
      </p:sp>
    </p:spTree>
    <p:extLst>
      <p:ext uri="{BB962C8B-B14F-4D97-AF65-F5344CB8AC3E}">
        <p14:creationId xmlns:p14="http://schemas.microsoft.com/office/powerpoint/2010/main" val="2710072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15882BA-94CD-B544-ADF7-FE6C66298D35}"/>
              </a:ext>
            </a:extLst>
          </p:cNvPr>
          <p:cNvSpPr/>
          <p:nvPr/>
        </p:nvSpPr>
        <p:spPr>
          <a:xfrm>
            <a:off x="0" y="1"/>
            <a:ext cx="12192000" cy="1325564"/>
          </a:xfrm>
          <a:prstGeom prst="rect">
            <a:avLst/>
          </a:prstGeom>
          <a:solidFill>
            <a:srgbClr val="A40304"/>
          </a:solidFill>
          <a:ln>
            <a:solidFill>
              <a:srgbClr val="A403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37" name="Slide Number Placeholder 4">
            <a:extLst>
              <a:ext uri="{FF2B5EF4-FFF2-40B4-BE49-F238E27FC236}">
                <a16:creationId xmlns:a16="http://schemas.microsoft.com/office/drawing/2014/main" id="{CB9AC3B9-03BB-1645-89F7-CC8FF85A2E3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60000"/>
              <a:buFont typeface="Wingdings" pitchFamily="2" charset="2"/>
              <a:buChar char="n"/>
              <a:defRPr sz="3200">
                <a:solidFill>
                  <a:schemeClr val="tx1"/>
                </a:solidFill>
                <a:latin typeface="ZapfHumnst BT" pitchFamily="34" charset="0"/>
                <a:ea typeface="MS PGothic" panose="020B0600070205080204" pitchFamily="34" charset="-128"/>
              </a:defRPr>
            </a:lvl1pPr>
            <a:lvl2pPr marL="742950" indent="-285750">
              <a:spcBef>
                <a:spcPct val="20000"/>
              </a:spcBef>
              <a:buClr>
                <a:schemeClr val="accent2"/>
              </a:buClr>
              <a:buSzPct val="60000"/>
              <a:buFont typeface="Wingdings" pitchFamily="2" charset="2"/>
              <a:buChar char="¨"/>
              <a:defRPr sz="2800">
                <a:solidFill>
                  <a:schemeClr val="tx1"/>
                </a:solidFill>
                <a:latin typeface="ZapfHumnst BT" pitchFamily="34" charset="0"/>
                <a:ea typeface="MS PGothic" panose="020B0600070205080204" pitchFamily="34" charset="-128"/>
              </a:defRPr>
            </a:lvl2pPr>
            <a:lvl3pPr marL="1143000" indent="-228600">
              <a:spcBef>
                <a:spcPct val="20000"/>
              </a:spcBef>
              <a:buClr>
                <a:schemeClr val="bg2"/>
              </a:buClr>
              <a:buSzPct val="70000"/>
              <a:buFont typeface="Wingdings" pitchFamily="2" charset="2"/>
              <a:buChar char="n"/>
              <a:defRPr sz="2400">
                <a:solidFill>
                  <a:schemeClr val="tx1"/>
                </a:solidFill>
                <a:latin typeface="ZapfHumnst BT" pitchFamily="34" charset="0"/>
                <a:ea typeface="MS PGothic" panose="020B0600070205080204" pitchFamily="34" charset="-128"/>
              </a:defRPr>
            </a:lvl3pPr>
            <a:lvl4pPr marL="1600200" indent="-228600">
              <a:spcBef>
                <a:spcPct val="20000"/>
              </a:spcBef>
              <a:buClr>
                <a:schemeClr val="accent2"/>
              </a:buClr>
              <a:buSzPct val="60000"/>
              <a:buFont typeface="Wingdings" pitchFamily="2" charset="2"/>
              <a:buChar char="¨"/>
              <a:defRPr sz="2000">
                <a:solidFill>
                  <a:schemeClr val="tx1"/>
                </a:solidFill>
                <a:latin typeface="ZapfHumnst BT" pitchFamily="34" charset="0"/>
                <a:ea typeface="MS PGothic" panose="020B0600070205080204" pitchFamily="34" charset="-128"/>
              </a:defRPr>
            </a:lvl4pPr>
            <a:lvl5pPr marL="2057400" indent="-228600">
              <a:spcBef>
                <a:spcPct val="20000"/>
              </a:spcBef>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9pPr>
          </a:lstStyle>
          <a:p>
            <a:pPr>
              <a:spcBef>
                <a:spcPct val="0"/>
              </a:spcBef>
              <a:buClrTx/>
              <a:buSzTx/>
              <a:buFontTx/>
              <a:buNone/>
            </a:pPr>
            <a:fld id="{BAD89803-6B48-A946-A4B2-0C8D95699596}" type="slidenum">
              <a:rPr lang="en-US" altLang="zh-CN" sz="1400">
                <a:solidFill>
                  <a:srgbClr val="5F5F5F"/>
                </a:solidFill>
                <a:ea typeface="SimSun" panose="02010600030101010101" pitchFamily="2" charset="-122"/>
              </a:rPr>
              <a:pPr>
                <a:spcBef>
                  <a:spcPct val="0"/>
                </a:spcBef>
                <a:buClrTx/>
                <a:buSzTx/>
                <a:buFontTx/>
                <a:buNone/>
              </a:pPr>
              <a:t>30</a:t>
            </a:fld>
            <a:endParaRPr lang="en-US" altLang="zh-CN" sz="1400">
              <a:solidFill>
                <a:srgbClr val="5F5F5F"/>
              </a:solidFill>
              <a:ea typeface="SimSun" panose="02010600030101010101" pitchFamily="2" charset="-122"/>
            </a:endParaRPr>
          </a:p>
        </p:txBody>
      </p:sp>
      <p:sp>
        <p:nvSpPr>
          <p:cNvPr id="39939" name="Rectangle 3">
            <a:extLst>
              <a:ext uri="{FF2B5EF4-FFF2-40B4-BE49-F238E27FC236}">
                <a16:creationId xmlns:a16="http://schemas.microsoft.com/office/drawing/2014/main" id="{A8EC87F0-09DA-4742-8175-9DCBC78CA819}"/>
              </a:ext>
            </a:extLst>
          </p:cNvPr>
          <p:cNvSpPr>
            <a:spLocks noGrp="1" noChangeArrowheads="1"/>
          </p:cNvSpPr>
          <p:nvPr>
            <p:ph type="body" idx="1"/>
          </p:nvPr>
        </p:nvSpPr>
        <p:spPr>
          <a:xfrm>
            <a:off x="759618" y="1638300"/>
            <a:ext cx="10672763" cy="3581400"/>
          </a:xfrm>
        </p:spPr>
        <p:txBody>
          <a:bodyPr>
            <a:normAutofit/>
          </a:bodyPr>
          <a:lstStyle/>
          <a:p>
            <a:pPr eaLnBrk="1" hangingPunct="1"/>
            <a:r>
              <a:rPr lang="en-US" altLang="en-US" sz="2400" dirty="0">
                <a:latin typeface="Candara" panose="020E0502030303020204" pitchFamily="34" charset="0"/>
              </a:rPr>
              <a:t>University of Minnesota Twin-Cities campus pays $250,000 every year to the UMPD for security of the campus. The campus has 50,000 students enrolled across the Graduate and Undergraduate courses. What is the overhead rate?</a:t>
            </a:r>
          </a:p>
          <a:p>
            <a:pPr eaLnBrk="1" hangingPunct="1"/>
            <a:r>
              <a:rPr lang="en-US" altLang="en-US" sz="2400" dirty="0">
                <a:latin typeface="Candara" panose="020E0502030303020204" pitchFamily="34" charset="0"/>
              </a:rPr>
              <a:t>If 60% of the students are undergraduates, and 40% are graduate students, how much should the university charge for each department?</a:t>
            </a:r>
            <a:endParaRPr lang="en-US" altLang="en-US" sz="2000" dirty="0">
              <a:latin typeface="Candara" panose="020E0502030303020204" pitchFamily="34" charset="0"/>
            </a:endParaRPr>
          </a:p>
        </p:txBody>
      </p:sp>
      <p:graphicFrame>
        <p:nvGraphicFramePr>
          <p:cNvPr id="362500" name="Group 4">
            <a:extLst>
              <a:ext uri="{FF2B5EF4-FFF2-40B4-BE49-F238E27FC236}">
                <a16:creationId xmlns:a16="http://schemas.microsoft.com/office/drawing/2014/main" id="{E8693ADD-5D10-8C45-A4EF-B07BFB849548}"/>
              </a:ext>
            </a:extLst>
          </p:cNvPr>
          <p:cNvGraphicFramePr>
            <a:graphicFrameLocks noGrp="1"/>
          </p:cNvGraphicFramePr>
          <p:nvPr>
            <p:extLst>
              <p:ext uri="{D42A27DB-BD31-4B8C-83A1-F6EECF244321}">
                <p14:modId xmlns:p14="http://schemas.microsoft.com/office/powerpoint/2010/main" val="1775300634"/>
              </p:ext>
            </p:extLst>
          </p:nvPr>
        </p:nvGraphicFramePr>
        <p:xfrm>
          <a:off x="3361111" y="3904841"/>
          <a:ext cx="4572000" cy="812800"/>
        </p:xfrm>
        <a:graphic>
          <a:graphicData uri="http://schemas.openxmlformats.org/drawingml/2006/table">
            <a:tbl>
              <a:tblPr/>
              <a:tblGrid>
                <a:gridCol w="1397000">
                  <a:extLst>
                    <a:ext uri="{9D8B030D-6E8A-4147-A177-3AD203B41FA5}">
                      <a16:colId xmlns:a16="http://schemas.microsoft.com/office/drawing/2014/main" val="20000"/>
                    </a:ext>
                  </a:extLst>
                </a:gridCol>
                <a:gridCol w="1385888">
                  <a:extLst>
                    <a:ext uri="{9D8B030D-6E8A-4147-A177-3AD203B41FA5}">
                      <a16:colId xmlns:a16="http://schemas.microsoft.com/office/drawing/2014/main" val="20001"/>
                    </a:ext>
                  </a:extLst>
                </a:gridCol>
                <a:gridCol w="1789112">
                  <a:extLst>
                    <a:ext uri="{9D8B030D-6E8A-4147-A177-3AD203B41FA5}">
                      <a16:colId xmlns:a16="http://schemas.microsoft.com/office/drawing/2014/main" val="20002"/>
                    </a:ext>
                  </a:extLst>
                </a:gridCol>
              </a:tblGrid>
              <a:tr h="4064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r>
                        <a:rPr kumimoji="0" lang="en-US" sz="1800" b="1"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Cost pool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r>
                        <a:rPr kumimoji="0" lang="en-US" sz="1800" b="1"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Cost base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r>
                        <a:rPr kumimoji="0" lang="en-US" sz="1800" b="1" i="0" u="none" strike="noStrike" cap="none" normalizeH="0" baseline="0">
                          <a:ln>
                            <a:noFill/>
                          </a:ln>
                          <a:solidFill>
                            <a:srgbClr val="FF0000"/>
                          </a:solidFill>
                          <a:effectLst/>
                          <a:latin typeface="Candara" panose="020E0502030303020204" pitchFamily="34" charset="0"/>
                          <a:ea typeface="ＭＳ Ｐゴシック" charset="0"/>
                          <a:cs typeface="ＭＳ Ｐゴシック" charset="0"/>
                        </a:rPr>
                        <a:t>Overhead Rate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r>
                        <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$250,000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r>
                        <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50,000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r>
                        <a:rPr kumimoji="0" lang="en-US" sz="1800" b="0" i="0" u="none" strike="noStrike" cap="none" normalizeH="0" baseline="0" dirty="0">
                          <a:ln>
                            <a:noFill/>
                          </a:ln>
                          <a:solidFill>
                            <a:srgbClr val="FF0000"/>
                          </a:solidFill>
                          <a:effectLst/>
                          <a:latin typeface="Candara" panose="020E0502030303020204" pitchFamily="34" charset="0"/>
                          <a:ea typeface="ＭＳ Ｐゴシック" charset="0"/>
                          <a:cs typeface="ＭＳ Ｐゴシック"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9" name="Group 4">
            <a:extLst>
              <a:ext uri="{FF2B5EF4-FFF2-40B4-BE49-F238E27FC236}">
                <a16:creationId xmlns:a16="http://schemas.microsoft.com/office/drawing/2014/main" id="{43D56EE9-5A4D-4E55-8097-E32F64374882}"/>
              </a:ext>
            </a:extLst>
          </p:cNvPr>
          <p:cNvGraphicFramePr>
            <a:graphicFrameLocks noGrp="1"/>
          </p:cNvGraphicFramePr>
          <p:nvPr>
            <p:extLst>
              <p:ext uri="{D42A27DB-BD31-4B8C-83A1-F6EECF244321}">
                <p14:modId xmlns:p14="http://schemas.microsoft.com/office/powerpoint/2010/main" val="991115274"/>
              </p:ext>
            </p:extLst>
          </p:nvPr>
        </p:nvGraphicFramePr>
        <p:xfrm>
          <a:off x="2294313" y="5004146"/>
          <a:ext cx="7044950" cy="1219200"/>
        </p:xfrm>
        <a:graphic>
          <a:graphicData uri="http://schemas.openxmlformats.org/drawingml/2006/table">
            <a:tbl>
              <a:tblPr/>
              <a:tblGrid>
                <a:gridCol w="1704109">
                  <a:extLst>
                    <a:ext uri="{9D8B030D-6E8A-4147-A177-3AD203B41FA5}">
                      <a16:colId xmlns:a16="http://schemas.microsoft.com/office/drawing/2014/main" val="20000"/>
                    </a:ext>
                  </a:extLst>
                </a:gridCol>
                <a:gridCol w="1318357">
                  <a:extLst>
                    <a:ext uri="{9D8B030D-6E8A-4147-A177-3AD203B41FA5}">
                      <a16:colId xmlns:a16="http://schemas.microsoft.com/office/drawing/2014/main" val="20001"/>
                    </a:ext>
                  </a:extLst>
                </a:gridCol>
                <a:gridCol w="1943137">
                  <a:extLst>
                    <a:ext uri="{9D8B030D-6E8A-4147-A177-3AD203B41FA5}">
                      <a16:colId xmlns:a16="http://schemas.microsoft.com/office/drawing/2014/main" val="20002"/>
                    </a:ext>
                  </a:extLst>
                </a:gridCol>
                <a:gridCol w="2079347">
                  <a:extLst>
                    <a:ext uri="{9D8B030D-6E8A-4147-A177-3AD203B41FA5}">
                      <a16:colId xmlns:a16="http://schemas.microsoft.com/office/drawing/2014/main" val="20004"/>
                    </a:ext>
                  </a:extLst>
                </a:gridCol>
              </a:tblGrid>
              <a:tr h="4064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r>
                        <a:rPr kumimoji="0" lang="en-US" sz="1800" b="1"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Department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r>
                        <a:rPr kumimoji="0" lang="en-US" sz="1800" b="1"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Cost base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r>
                        <a:rPr kumimoji="0" lang="en-US" sz="1800" b="1"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Overhead Rate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r>
                        <a:rPr kumimoji="0" lang="en-US" sz="1800" b="1" i="0" u="none" strike="noStrike" cap="none" normalizeH="0" baseline="0" dirty="0">
                          <a:ln>
                            <a:noFill/>
                          </a:ln>
                          <a:solidFill>
                            <a:srgbClr val="FF0000"/>
                          </a:solidFill>
                          <a:effectLst/>
                          <a:latin typeface="Candara" panose="020E0502030303020204" pitchFamily="34" charset="0"/>
                          <a:ea typeface="ＭＳ Ｐゴシック" charset="0"/>
                          <a:cs typeface="ＭＳ Ｐゴシック" charset="0"/>
                        </a:rPr>
                        <a:t>Cost for Dept.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r>
                        <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Undergraduate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r>
                        <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30,000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r>
                        <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r>
                        <a:rPr kumimoji="0" lang="en-US" sz="1800" b="0" i="0" u="none" strike="noStrike" cap="none" normalizeH="0" baseline="0" dirty="0">
                          <a:ln>
                            <a:noFill/>
                          </a:ln>
                          <a:solidFill>
                            <a:srgbClr val="FF0000"/>
                          </a:solidFill>
                          <a:effectLst/>
                          <a:latin typeface="Candara" panose="020E0502030303020204" pitchFamily="34" charset="0"/>
                          <a:ea typeface="ＭＳ Ｐゴシック" charset="0"/>
                          <a:cs typeface="ＭＳ Ｐゴシック" charset="0"/>
                        </a:rPr>
                        <a:t>$150,000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r>
                        <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Graduate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r>
                        <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20,000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r>
                        <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r>
                        <a:rPr kumimoji="0" lang="en-US" sz="1800" b="0" i="0" u="none" strike="noStrike" cap="none" normalizeH="0" baseline="0" dirty="0">
                          <a:ln>
                            <a:noFill/>
                          </a:ln>
                          <a:solidFill>
                            <a:srgbClr val="FF0000"/>
                          </a:solidFill>
                          <a:effectLst/>
                          <a:latin typeface="Candara" panose="020E0502030303020204" pitchFamily="34" charset="0"/>
                          <a:ea typeface="ＭＳ Ｐゴシック" charset="0"/>
                          <a:cs typeface="ＭＳ Ｐゴシック" charset="0"/>
                        </a:rPr>
                        <a:t>$100,000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24631436"/>
                  </a:ext>
                </a:extLst>
              </a:tr>
            </a:tbl>
          </a:graphicData>
        </a:graphic>
      </p:graphicFrame>
      <p:sp>
        <p:nvSpPr>
          <p:cNvPr id="10" name="Title 1">
            <a:extLst>
              <a:ext uri="{FF2B5EF4-FFF2-40B4-BE49-F238E27FC236}">
                <a16:creationId xmlns:a16="http://schemas.microsoft.com/office/drawing/2014/main" id="{5BEA4AEA-3A17-42D2-B04F-A121AE535BEC}"/>
              </a:ext>
            </a:extLst>
          </p:cNvPr>
          <p:cNvSpPr txBox="1">
            <a:spLocks/>
          </p:cNvSpPr>
          <p:nvPr/>
        </p:nvSpPr>
        <p:spPr>
          <a:xfrm>
            <a:off x="838200" y="136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Overhead Rate</a:t>
            </a:r>
          </a:p>
        </p:txBody>
      </p:sp>
    </p:spTree>
    <p:extLst>
      <p:ext uri="{BB962C8B-B14F-4D97-AF65-F5344CB8AC3E}">
        <p14:creationId xmlns:p14="http://schemas.microsoft.com/office/powerpoint/2010/main" val="41219285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25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15882BA-94CD-B544-ADF7-FE6C66298D35}"/>
              </a:ext>
            </a:extLst>
          </p:cNvPr>
          <p:cNvSpPr/>
          <p:nvPr/>
        </p:nvSpPr>
        <p:spPr>
          <a:xfrm>
            <a:off x="0" y="1"/>
            <a:ext cx="12192000" cy="1325564"/>
          </a:xfrm>
          <a:prstGeom prst="rect">
            <a:avLst/>
          </a:prstGeom>
          <a:solidFill>
            <a:srgbClr val="A40304"/>
          </a:solidFill>
          <a:ln>
            <a:solidFill>
              <a:srgbClr val="A403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37" name="Slide Number Placeholder 4">
            <a:extLst>
              <a:ext uri="{FF2B5EF4-FFF2-40B4-BE49-F238E27FC236}">
                <a16:creationId xmlns:a16="http://schemas.microsoft.com/office/drawing/2014/main" id="{CB9AC3B9-03BB-1645-89F7-CC8FF85A2E3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60000"/>
              <a:buFont typeface="Wingdings" pitchFamily="2" charset="2"/>
              <a:buChar char="n"/>
              <a:defRPr sz="3200">
                <a:solidFill>
                  <a:schemeClr val="tx1"/>
                </a:solidFill>
                <a:latin typeface="ZapfHumnst BT" pitchFamily="34" charset="0"/>
                <a:ea typeface="MS PGothic" panose="020B0600070205080204" pitchFamily="34" charset="-128"/>
              </a:defRPr>
            </a:lvl1pPr>
            <a:lvl2pPr marL="742950" indent="-285750">
              <a:spcBef>
                <a:spcPct val="20000"/>
              </a:spcBef>
              <a:buClr>
                <a:schemeClr val="accent2"/>
              </a:buClr>
              <a:buSzPct val="60000"/>
              <a:buFont typeface="Wingdings" pitchFamily="2" charset="2"/>
              <a:buChar char="¨"/>
              <a:defRPr sz="2800">
                <a:solidFill>
                  <a:schemeClr val="tx1"/>
                </a:solidFill>
                <a:latin typeface="ZapfHumnst BT" pitchFamily="34" charset="0"/>
                <a:ea typeface="MS PGothic" panose="020B0600070205080204" pitchFamily="34" charset="-128"/>
              </a:defRPr>
            </a:lvl2pPr>
            <a:lvl3pPr marL="1143000" indent="-228600">
              <a:spcBef>
                <a:spcPct val="20000"/>
              </a:spcBef>
              <a:buClr>
                <a:schemeClr val="bg2"/>
              </a:buClr>
              <a:buSzPct val="70000"/>
              <a:buFont typeface="Wingdings" pitchFamily="2" charset="2"/>
              <a:buChar char="n"/>
              <a:defRPr sz="2400">
                <a:solidFill>
                  <a:schemeClr val="tx1"/>
                </a:solidFill>
                <a:latin typeface="ZapfHumnst BT" pitchFamily="34" charset="0"/>
                <a:ea typeface="MS PGothic" panose="020B0600070205080204" pitchFamily="34" charset="-128"/>
              </a:defRPr>
            </a:lvl3pPr>
            <a:lvl4pPr marL="1600200" indent="-228600">
              <a:spcBef>
                <a:spcPct val="20000"/>
              </a:spcBef>
              <a:buClr>
                <a:schemeClr val="accent2"/>
              </a:buClr>
              <a:buSzPct val="60000"/>
              <a:buFont typeface="Wingdings" pitchFamily="2" charset="2"/>
              <a:buChar char="¨"/>
              <a:defRPr sz="2000">
                <a:solidFill>
                  <a:schemeClr val="tx1"/>
                </a:solidFill>
                <a:latin typeface="ZapfHumnst BT" pitchFamily="34" charset="0"/>
                <a:ea typeface="MS PGothic" panose="020B0600070205080204" pitchFamily="34" charset="-128"/>
              </a:defRPr>
            </a:lvl4pPr>
            <a:lvl5pPr marL="2057400" indent="-228600">
              <a:spcBef>
                <a:spcPct val="20000"/>
              </a:spcBef>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9pPr>
          </a:lstStyle>
          <a:p>
            <a:pPr>
              <a:spcBef>
                <a:spcPct val="0"/>
              </a:spcBef>
              <a:buClrTx/>
              <a:buSzTx/>
              <a:buFontTx/>
              <a:buNone/>
            </a:pPr>
            <a:fld id="{BAD89803-6B48-A946-A4B2-0C8D95699596}" type="slidenum">
              <a:rPr lang="en-US" altLang="zh-CN" sz="1400">
                <a:solidFill>
                  <a:srgbClr val="5F5F5F"/>
                </a:solidFill>
                <a:ea typeface="SimSun" panose="02010600030101010101" pitchFamily="2" charset="-122"/>
              </a:rPr>
              <a:pPr>
                <a:spcBef>
                  <a:spcPct val="0"/>
                </a:spcBef>
                <a:buClrTx/>
                <a:buSzTx/>
                <a:buFontTx/>
                <a:buNone/>
              </a:pPr>
              <a:t>31</a:t>
            </a:fld>
            <a:endParaRPr lang="en-US" altLang="zh-CN" sz="1400">
              <a:solidFill>
                <a:srgbClr val="5F5F5F"/>
              </a:solidFill>
              <a:ea typeface="SimSun" panose="02010600030101010101" pitchFamily="2" charset="-122"/>
            </a:endParaRPr>
          </a:p>
        </p:txBody>
      </p:sp>
      <p:sp>
        <p:nvSpPr>
          <p:cNvPr id="39939" name="Rectangle 3">
            <a:extLst>
              <a:ext uri="{FF2B5EF4-FFF2-40B4-BE49-F238E27FC236}">
                <a16:creationId xmlns:a16="http://schemas.microsoft.com/office/drawing/2014/main" id="{A8EC87F0-09DA-4742-8175-9DCBC78CA819}"/>
              </a:ext>
            </a:extLst>
          </p:cNvPr>
          <p:cNvSpPr>
            <a:spLocks noGrp="1" noChangeArrowheads="1"/>
          </p:cNvSpPr>
          <p:nvPr>
            <p:ph type="body" idx="1"/>
          </p:nvPr>
        </p:nvSpPr>
        <p:spPr>
          <a:xfrm>
            <a:off x="759618" y="1638300"/>
            <a:ext cx="10672763" cy="3581400"/>
          </a:xfrm>
        </p:spPr>
        <p:txBody>
          <a:bodyPr>
            <a:normAutofit/>
          </a:bodyPr>
          <a:lstStyle/>
          <a:p>
            <a:r>
              <a:rPr lang="en-US" dirty="0">
                <a:latin typeface="Candara" panose="020E0502030303020204" pitchFamily="34" charset="0"/>
              </a:rPr>
              <a:t>A method of cost allocation </a:t>
            </a:r>
          </a:p>
          <a:p>
            <a:endParaRPr lang="en-US" dirty="0">
              <a:latin typeface="Candara" panose="020E0502030303020204" pitchFamily="34" charset="0"/>
            </a:endParaRPr>
          </a:p>
          <a:p>
            <a:r>
              <a:rPr lang="en-US" dirty="0">
                <a:latin typeface="Candara" panose="020E0502030303020204" pitchFamily="34" charset="0"/>
              </a:rPr>
              <a:t>Allocation bases on a </a:t>
            </a:r>
            <a:r>
              <a:rPr lang="en-US" b="1" dirty="0">
                <a:latin typeface="Candara" panose="020E0502030303020204" pitchFamily="34" charset="0"/>
              </a:rPr>
              <a:t>careful examination </a:t>
            </a:r>
            <a:r>
              <a:rPr lang="en-US" dirty="0">
                <a:latin typeface="Candara" panose="020E0502030303020204" pitchFamily="34" charset="0"/>
              </a:rPr>
              <a:t>of the cause-effect relationship between activities and costs</a:t>
            </a:r>
          </a:p>
          <a:p>
            <a:endParaRPr lang="en-US" dirty="0">
              <a:latin typeface="Candara" panose="020E0502030303020204" pitchFamily="34" charset="0"/>
            </a:endParaRPr>
          </a:p>
          <a:p>
            <a:r>
              <a:rPr lang="en-US" dirty="0">
                <a:latin typeface="Candara" panose="020E0502030303020204" pitchFamily="34" charset="0"/>
              </a:rPr>
              <a:t>It argues that the volume of orders is not the only factor affecting the costs, but rather the activities involved. </a:t>
            </a:r>
          </a:p>
        </p:txBody>
      </p:sp>
      <p:sp>
        <p:nvSpPr>
          <p:cNvPr id="10" name="Title 1">
            <a:extLst>
              <a:ext uri="{FF2B5EF4-FFF2-40B4-BE49-F238E27FC236}">
                <a16:creationId xmlns:a16="http://schemas.microsoft.com/office/drawing/2014/main" id="{5BEA4AEA-3A17-42D2-B04F-A121AE535BEC}"/>
              </a:ext>
            </a:extLst>
          </p:cNvPr>
          <p:cNvSpPr txBox="1">
            <a:spLocks/>
          </p:cNvSpPr>
          <p:nvPr/>
        </p:nvSpPr>
        <p:spPr>
          <a:xfrm>
            <a:off x="838200" y="136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Activity Based Costing (ABC)</a:t>
            </a:r>
          </a:p>
        </p:txBody>
      </p:sp>
    </p:spTree>
    <p:extLst>
      <p:ext uri="{BB962C8B-B14F-4D97-AF65-F5344CB8AC3E}">
        <p14:creationId xmlns:p14="http://schemas.microsoft.com/office/powerpoint/2010/main" val="73236173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15882BA-94CD-B544-ADF7-FE6C66298D35}"/>
              </a:ext>
            </a:extLst>
          </p:cNvPr>
          <p:cNvSpPr/>
          <p:nvPr/>
        </p:nvSpPr>
        <p:spPr>
          <a:xfrm>
            <a:off x="0" y="1"/>
            <a:ext cx="12192000" cy="1325564"/>
          </a:xfrm>
          <a:prstGeom prst="rect">
            <a:avLst/>
          </a:prstGeom>
          <a:solidFill>
            <a:srgbClr val="A40304"/>
          </a:solidFill>
          <a:ln>
            <a:solidFill>
              <a:srgbClr val="A403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37" name="Slide Number Placeholder 4">
            <a:extLst>
              <a:ext uri="{FF2B5EF4-FFF2-40B4-BE49-F238E27FC236}">
                <a16:creationId xmlns:a16="http://schemas.microsoft.com/office/drawing/2014/main" id="{CB9AC3B9-03BB-1645-89F7-CC8FF85A2E3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60000"/>
              <a:buFont typeface="Wingdings" pitchFamily="2" charset="2"/>
              <a:buChar char="n"/>
              <a:defRPr sz="3200">
                <a:solidFill>
                  <a:schemeClr val="tx1"/>
                </a:solidFill>
                <a:latin typeface="ZapfHumnst BT" pitchFamily="34" charset="0"/>
                <a:ea typeface="MS PGothic" panose="020B0600070205080204" pitchFamily="34" charset="-128"/>
              </a:defRPr>
            </a:lvl1pPr>
            <a:lvl2pPr marL="742950" indent="-285750">
              <a:spcBef>
                <a:spcPct val="20000"/>
              </a:spcBef>
              <a:buClr>
                <a:schemeClr val="accent2"/>
              </a:buClr>
              <a:buSzPct val="60000"/>
              <a:buFont typeface="Wingdings" pitchFamily="2" charset="2"/>
              <a:buChar char="¨"/>
              <a:defRPr sz="2800">
                <a:solidFill>
                  <a:schemeClr val="tx1"/>
                </a:solidFill>
                <a:latin typeface="ZapfHumnst BT" pitchFamily="34" charset="0"/>
                <a:ea typeface="MS PGothic" panose="020B0600070205080204" pitchFamily="34" charset="-128"/>
              </a:defRPr>
            </a:lvl2pPr>
            <a:lvl3pPr marL="1143000" indent="-228600">
              <a:spcBef>
                <a:spcPct val="20000"/>
              </a:spcBef>
              <a:buClr>
                <a:schemeClr val="bg2"/>
              </a:buClr>
              <a:buSzPct val="70000"/>
              <a:buFont typeface="Wingdings" pitchFamily="2" charset="2"/>
              <a:buChar char="n"/>
              <a:defRPr sz="2400">
                <a:solidFill>
                  <a:schemeClr val="tx1"/>
                </a:solidFill>
                <a:latin typeface="ZapfHumnst BT" pitchFamily="34" charset="0"/>
                <a:ea typeface="MS PGothic" panose="020B0600070205080204" pitchFamily="34" charset="-128"/>
              </a:defRPr>
            </a:lvl3pPr>
            <a:lvl4pPr marL="1600200" indent="-228600">
              <a:spcBef>
                <a:spcPct val="20000"/>
              </a:spcBef>
              <a:buClr>
                <a:schemeClr val="accent2"/>
              </a:buClr>
              <a:buSzPct val="60000"/>
              <a:buFont typeface="Wingdings" pitchFamily="2" charset="2"/>
              <a:buChar char="¨"/>
              <a:defRPr sz="2000">
                <a:solidFill>
                  <a:schemeClr val="tx1"/>
                </a:solidFill>
                <a:latin typeface="ZapfHumnst BT" pitchFamily="34" charset="0"/>
                <a:ea typeface="MS PGothic" panose="020B0600070205080204" pitchFamily="34" charset="-128"/>
              </a:defRPr>
            </a:lvl4pPr>
            <a:lvl5pPr marL="2057400" indent="-228600">
              <a:spcBef>
                <a:spcPct val="20000"/>
              </a:spcBef>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9pPr>
          </a:lstStyle>
          <a:p>
            <a:pPr>
              <a:spcBef>
                <a:spcPct val="0"/>
              </a:spcBef>
              <a:buClrTx/>
              <a:buSzTx/>
              <a:buFontTx/>
              <a:buNone/>
            </a:pPr>
            <a:fld id="{BAD89803-6B48-A946-A4B2-0C8D95699596}" type="slidenum">
              <a:rPr lang="en-US" altLang="zh-CN" sz="1400">
                <a:solidFill>
                  <a:srgbClr val="5F5F5F"/>
                </a:solidFill>
                <a:ea typeface="SimSun" panose="02010600030101010101" pitchFamily="2" charset="-122"/>
              </a:rPr>
              <a:pPr>
                <a:spcBef>
                  <a:spcPct val="0"/>
                </a:spcBef>
                <a:buClrTx/>
                <a:buSzTx/>
                <a:buFontTx/>
                <a:buNone/>
              </a:pPr>
              <a:t>32</a:t>
            </a:fld>
            <a:endParaRPr lang="en-US" altLang="zh-CN" sz="1400">
              <a:solidFill>
                <a:srgbClr val="5F5F5F"/>
              </a:solidFill>
              <a:ea typeface="SimSun" panose="02010600030101010101" pitchFamily="2" charset="-122"/>
            </a:endParaRPr>
          </a:p>
        </p:txBody>
      </p:sp>
      <mc:AlternateContent xmlns:mc="http://schemas.openxmlformats.org/markup-compatibility/2006" xmlns:a14="http://schemas.microsoft.com/office/drawing/2010/main">
        <mc:Choice Requires="a14">
          <p:sp>
            <p:nvSpPr>
              <p:cNvPr id="39939" name="Rectangle 3">
                <a:extLst>
                  <a:ext uri="{FF2B5EF4-FFF2-40B4-BE49-F238E27FC236}">
                    <a16:creationId xmlns:a16="http://schemas.microsoft.com/office/drawing/2014/main" id="{A8EC87F0-09DA-4742-8175-9DCBC78CA819}"/>
                  </a:ext>
                </a:extLst>
              </p:cNvPr>
              <p:cNvSpPr>
                <a:spLocks noGrp="1" noChangeArrowheads="1"/>
              </p:cNvSpPr>
              <p:nvPr>
                <p:ph type="body" idx="1"/>
              </p:nvPr>
            </p:nvSpPr>
            <p:spPr>
              <a:xfrm>
                <a:off x="647956" y="1568036"/>
                <a:ext cx="10896088" cy="4718051"/>
              </a:xfrm>
            </p:spPr>
            <p:txBody>
              <a:bodyPr>
                <a:normAutofit fontScale="92500" lnSpcReduction="20000"/>
              </a:bodyPr>
              <a:lstStyle/>
              <a:p>
                <a:r>
                  <a:rPr lang="en-US" dirty="0">
                    <a:latin typeface="Candara" panose="020E0502030303020204" pitchFamily="34" charset="0"/>
                  </a:rPr>
                  <a:t>Example Printing Department:</a:t>
                </a:r>
              </a:p>
              <a:p>
                <a:r>
                  <a:rPr lang="en-US" dirty="0">
                    <a:latin typeface="Candara" panose="020E0502030303020204" pitchFamily="34" charset="0"/>
                  </a:rPr>
                  <a:t>Overhead rate:</a:t>
                </a:r>
              </a:p>
              <a:p>
                <a:pPr lvl="1"/>
                <a:r>
                  <a:rPr lang="en-US" dirty="0">
                    <a:latin typeface="Candara" panose="020E0502030303020204" pitchFamily="34" charset="0"/>
                  </a:rPr>
                  <a:t>Based on the number of orders  </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𝐶𝑜𝑠𝑡</m:t>
                      </m:r>
                      <m:r>
                        <a:rPr lang="en-US" b="0" i="1" smtClean="0">
                          <a:latin typeface="Cambria Math" panose="02040503050406030204" pitchFamily="18" charset="0"/>
                        </a:rPr>
                        <m:t> </m:t>
                      </m:r>
                      <m:r>
                        <a:rPr lang="en-US" b="0" i="1" smtClean="0">
                          <a:latin typeface="Cambria Math" panose="02040503050406030204" pitchFamily="18" charset="0"/>
                        </a:rPr>
                        <m:t>𝐴𝑙𝑙𝑜𝑐𝑎𝑡𝑖𝑜𝑛</m:t>
                      </m:r>
                      <m:r>
                        <a:rPr lang="en-US" i="1" smtClean="0">
                          <a:latin typeface="Cambria Math" panose="02040503050406030204" pitchFamily="18" charset="0"/>
                        </a:rPr>
                        <m:t>=</m:t>
                      </m:r>
                      <m:r>
                        <a:rPr lang="en-US" b="0" i="1" smtClean="0">
                          <a:latin typeface="Cambria Math" panose="02040503050406030204" pitchFamily="18" charset="0"/>
                        </a:rPr>
                        <m:t>𝑜𝑣𝑒𝑟h𝑒𝑎𝑑</m:t>
                      </m:r>
                      <m:r>
                        <a:rPr lang="en-US" b="0" i="1" smtClean="0">
                          <a:latin typeface="Cambria Math" panose="02040503050406030204" pitchFamily="18" charset="0"/>
                        </a:rPr>
                        <m:t> </m:t>
                      </m:r>
                      <m:r>
                        <a:rPr lang="en-US" b="0" i="1" smtClean="0">
                          <a:latin typeface="Cambria Math" panose="02040503050406030204" pitchFamily="18" charset="0"/>
                        </a:rPr>
                        <m:t>𝑟𝑎𝑡𝑒</m:t>
                      </m:r>
                      <m:r>
                        <a:rPr lang="en-US" b="0" i="1" smtClean="0">
                          <a:latin typeface="Cambria Math" panose="02040503050406030204" pitchFamily="18" charset="0"/>
                        </a:rPr>
                        <m:t>∗</m:t>
                      </m:r>
                      <m:r>
                        <a:rPr lang="en-US" b="0" i="1" smtClean="0">
                          <a:latin typeface="Cambria Math" panose="02040503050406030204" pitchFamily="18" charset="0"/>
                        </a:rPr>
                        <m:t>𝑐𝑜𝑠𝑡</m:t>
                      </m:r>
                      <m:r>
                        <a:rPr lang="en-US" b="0" i="1" smtClean="0">
                          <a:latin typeface="Cambria Math" panose="02040503050406030204" pitchFamily="18" charset="0"/>
                        </a:rPr>
                        <m:t> </m:t>
                      </m:r>
                      <m:r>
                        <a:rPr lang="en-US" b="0" i="1" smtClean="0">
                          <a:latin typeface="Cambria Math" panose="02040503050406030204" pitchFamily="18" charset="0"/>
                        </a:rPr>
                        <m:t>𝑏𝑎𝑠𝑒</m:t>
                      </m:r>
                    </m:oMath>
                  </m:oMathPara>
                </a14:m>
                <a:endParaRPr lang="en-US" dirty="0">
                  <a:latin typeface="Candara" panose="020E0502030303020204" pitchFamily="34" charset="0"/>
                </a:endParaRPr>
              </a:p>
              <a:p>
                <a:r>
                  <a:rPr lang="en-US" dirty="0">
                    <a:latin typeface="Candara" panose="020E0502030303020204" pitchFamily="34" charset="0"/>
                  </a:rPr>
                  <a:t> ABC - Activities: </a:t>
                </a:r>
              </a:p>
              <a:p>
                <a:pPr lvl="1"/>
                <a:r>
                  <a:rPr lang="en-US" b="1" dirty="0">
                    <a:latin typeface="Candara" panose="020E0502030303020204" pitchFamily="34" charset="0"/>
                  </a:rPr>
                  <a:t>A: </a:t>
                </a:r>
                <a:r>
                  <a:rPr lang="en-US" dirty="0">
                    <a:latin typeface="Candara" panose="020E0502030303020204" pitchFamily="34" charset="0"/>
                  </a:rPr>
                  <a:t>Filling a form to request printing services</a:t>
                </a:r>
              </a:p>
              <a:p>
                <a:pPr lvl="1"/>
                <a:r>
                  <a:rPr lang="en-US" b="1" dirty="0">
                    <a:latin typeface="Candara" panose="020E0502030303020204" pitchFamily="34" charset="0"/>
                  </a:rPr>
                  <a:t>B: </a:t>
                </a:r>
                <a:r>
                  <a:rPr lang="en-US" dirty="0">
                    <a:latin typeface="Candara" panose="020E0502030303020204" pitchFamily="34" charset="0"/>
                  </a:rPr>
                  <a:t>Printing</a:t>
                </a:r>
                <a:endParaRPr lang="en-US" b="1" dirty="0">
                  <a:latin typeface="Candara" panose="020E0502030303020204" pitchFamily="34" charset="0"/>
                </a:endParaRPr>
              </a:p>
              <a:p>
                <a:pPr lvl="1"/>
                <a:r>
                  <a:rPr lang="en-US" b="1" dirty="0">
                    <a:latin typeface="Candara" panose="020E0502030303020204" pitchFamily="34" charset="0"/>
                  </a:rPr>
                  <a:t>C: </a:t>
                </a:r>
                <a:r>
                  <a:rPr lang="en-US" dirty="0">
                    <a:latin typeface="Candara" panose="020E0502030303020204" pitchFamily="34" charset="0"/>
                  </a:rPr>
                  <a:t>Rush orders - Stopping every activity and then start the activity again</a:t>
                </a:r>
              </a:p>
              <a:p>
                <a:pPr lvl="1"/>
                <a:r>
                  <a:rPr lang="en-US" b="1" dirty="0">
                    <a:latin typeface="Candara" panose="020E0502030303020204" pitchFamily="34" charset="0"/>
                  </a:rPr>
                  <a:t>D: </a:t>
                </a:r>
                <a:r>
                  <a:rPr lang="en-US" dirty="0">
                    <a:latin typeface="Candara" panose="020E0502030303020204" pitchFamily="34" charset="0"/>
                  </a:rPr>
                  <a:t>Paper </a:t>
                </a:r>
              </a:p>
              <a:p>
                <a:pPr lvl="1"/>
                <a:r>
                  <a:rPr lang="en-US" b="1" dirty="0">
                    <a:latin typeface="Candara" panose="020E0502030303020204" pitchFamily="34" charset="0"/>
                  </a:rPr>
                  <a:t>E: </a:t>
                </a:r>
                <a:r>
                  <a:rPr lang="en-US" dirty="0">
                    <a:latin typeface="Candara" panose="020E0502030303020204" pitchFamily="34" charset="0"/>
                  </a:rPr>
                  <a:t>Shipping</a:t>
                </a:r>
              </a:p>
              <a:p>
                <a:pPr lvl="1"/>
                <a:endParaRPr lang="en-US" dirty="0">
                  <a:latin typeface="Candara" panose="020E0502030303020204" pitchFamily="34" charset="0"/>
                </a:endParaRP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𝐴𝐵𝐶</m:t>
                      </m:r>
                      <m:r>
                        <a:rPr lang="en-US" b="0" i="1" smtClean="0">
                          <a:latin typeface="Cambria Math" panose="02040503050406030204" pitchFamily="18" charset="0"/>
                        </a:rPr>
                        <m:t> </m:t>
                      </m:r>
                      <m:r>
                        <a:rPr lang="en-US" b="0" i="1" smtClean="0">
                          <a:latin typeface="Cambria Math" panose="02040503050406030204" pitchFamily="18" charset="0"/>
                        </a:rPr>
                        <m:t>𝐶𝑜𝑠𝑡</m:t>
                      </m:r>
                      <m:r>
                        <a:rPr lang="en-US" b="0" i="1" smtClean="0">
                          <a:latin typeface="Cambria Math" panose="02040503050406030204" pitchFamily="18" charset="0"/>
                        </a:rPr>
                        <m:t> </m:t>
                      </m:r>
                      <m:r>
                        <a:rPr lang="en-US" b="0" i="1" smtClean="0">
                          <a:latin typeface="Cambria Math" panose="02040503050406030204" pitchFamily="18" charset="0"/>
                        </a:rPr>
                        <m:t>𝐴𝑙𝑙𝑜𝑐𝑎𝑡𝑖𝑜𝑛</m:t>
                      </m:r>
                      <m:r>
                        <a:rPr lang="en-US" b="0" i="1" smtClean="0">
                          <a:latin typeface="Cambria Math" panose="02040503050406030204" pitchFamily="18" charset="0"/>
                        </a:rPr>
                        <m:t>=</m:t>
                      </m:r>
                      <m:nary>
                        <m:naryPr>
                          <m:chr m:val="∑"/>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𝑐𝑜𝑠𝑡</m:t>
                          </m:r>
                          <m:r>
                            <a:rPr lang="en-US" b="0" i="1" smtClean="0">
                              <a:latin typeface="Cambria Math" panose="02040503050406030204" pitchFamily="18" charset="0"/>
                            </a:rPr>
                            <m:t> </m:t>
                          </m:r>
                          <m:r>
                            <a:rPr lang="en-US" b="0" i="1" smtClean="0">
                              <a:latin typeface="Cambria Math" panose="02040503050406030204" pitchFamily="18" charset="0"/>
                            </a:rPr>
                            <m:t>𝑏𝑎𝑠𝑒</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𝑒𝑎𝑐h</m:t>
                          </m:r>
                          <m:r>
                            <a:rPr lang="en-US" b="0" i="1" smtClean="0">
                              <a:latin typeface="Cambria Math" panose="02040503050406030204" pitchFamily="18" charset="0"/>
                            </a:rPr>
                            <m:t> </m:t>
                          </m:r>
                          <m:r>
                            <a:rPr lang="en-US" b="0" i="1" smtClean="0">
                              <a:latin typeface="Cambria Math" panose="02040503050406030204" pitchFamily="18" charset="0"/>
                            </a:rPr>
                            <m:t>𝑎𝑐𝑖𝑡𝑖𝑣𝑖𝑡𝑖𝑒𝑠</m:t>
                          </m:r>
                          <m:r>
                            <a:rPr lang="en-US" b="0" i="1" smtClean="0">
                              <a:latin typeface="Cambria Math" panose="02040503050406030204" pitchFamily="18" charset="0"/>
                            </a:rPr>
                            <m:t>∗</m:t>
                          </m:r>
                          <m:r>
                            <a:rPr lang="en-US" b="0" i="1" smtClean="0">
                              <a:latin typeface="Cambria Math" panose="02040503050406030204" pitchFamily="18" charset="0"/>
                            </a:rPr>
                            <m:t>𝑢𝑛𝑖𝑡</m:t>
                          </m:r>
                          <m:r>
                            <a:rPr lang="en-US" b="0" i="1" smtClean="0">
                              <a:latin typeface="Cambria Math" panose="02040503050406030204" pitchFamily="18" charset="0"/>
                            </a:rPr>
                            <m:t> </m:t>
                          </m:r>
                          <m:r>
                            <a:rPr lang="en-US" b="0" i="1" smtClean="0">
                              <a:latin typeface="Cambria Math" panose="02040503050406030204" pitchFamily="18" charset="0"/>
                            </a:rPr>
                            <m:t>𝑐𝑜𝑠𝑡</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𝑒𝑎𝑐h</m:t>
                          </m:r>
                          <m:r>
                            <a:rPr lang="en-US" b="0" i="1" smtClean="0">
                              <a:latin typeface="Cambria Math" panose="02040503050406030204" pitchFamily="18" charset="0"/>
                            </a:rPr>
                            <m:t> </m:t>
                          </m:r>
                          <m:r>
                            <a:rPr lang="en-US" b="0" i="1" smtClean="0">
                              <a:latin typeface="Cambria Math" panose="02040503050406030204" pitchFamily="18" charset="0"/>
                            </a:rPr>
                            <m:t>𝑎𝑐𝑖𝑡𝑖𝑣𝑖𝑡𝑖𝑒𝑠</m:t>
                          </m:r>
                        </m:e>
                      </m:nary>
                    </m:oMath>
                  </m:oMathPara>
                </a14:m>
                <a:endParaRPr lang="en-US" dirty="0">
                  <a:latin typeface="Candara" panose="020E0502030303020204" pitchFamily="34" charset="0"/>
                </a:endParaRPr>
              </a:p>
            </p:txBody>
          </p:sp>
        </mc:Choice>
        <mc:Fallback xmlns="">
          <p:sp>
            <p:nvSpPr>
              <p:cNvPr id="39939" name="Rectangle 3">
                <a:extLst>
                  <a:ext uri="{FF2B5EF4-FFF2-40B4-BE49-F238E27FC236}">
                    <a16:creationId xmlns:a16="http://schemas.microsoft.com/office/drawing/2014/main" id="{A8EC87F0-09DA-4742-8175-9DCBC78CA819}"/>
                  </a:ext>
                </a:extLst>
              </p:cNvPr>
              <p:cNvSpPr>
                <a:spLocks noGrp="1" noRot="1" noChangeAspect="1" noMove="1" noResize="1" noEditPoints="1" noAdjustHandles="1" noChangeArrowheads="1" noChangeShapeType="1" noTextEdit="1"/>
              </p:cNvSpPr>
              <p:nvPr>
                <p:ph type="body" idx="1"/>
              </p:nvPr>
            </p:nvSpPr>
            <p:spPr>
              <a:xfrm>
                <a:off x="647956" y="1568036"/>
                <a:ext cx="10896088" cy="4718051"/>
              </a:xfrm>
              <a:blipFill>
                <a:blip r:embed="rId3"/>
                <a:stretch>
                  <a:fillRect l="-839" t="-3230"/>
                </a:stretch>
              </a:blipFill>
            </p:spPr>
            <p:txBody>
              <a:bodyPr/>
              <a:lstStyle/>
              <a:p>
                <a:r>
                  <a:rPr lang="en-US">
                    <a:noFill/>
                  </a:rPr>
                  <a:t> </a:t>
                </a:r>
              </a:p>
            </p:txBody>
          </p:sp>
        </mc:Fallback>
      </mc:AlternateContent>
      <p:sp>
        <p:nvSpPr>
          <p:cNvPr id="10" name="Title 1">
            <a:extLst>
              <a:ext uri="{FF2B5EF4-FFF2-40B4-BE49-F238E27FC236}">
                <a16:creationId xmlns:a16="http://schemas.microsoft.com/office/drawing/2014/main" id="{5BEA4AEA-3A17-42D2-B04F-A121AE535BEC}"/>
              </a:ext>
            </a:extLst>
          </p:cNvPr>
          <p:cNvSpPr txBox="1">
            <a:spLocks/>
          </p:cNvSpPr>
          <p:nvPr/>
        </p:nvSpPr>
        <p:spPr>
          <a:xfrm>
            <a:off x="838200" y="136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Activity Based Costing (ABC)</a:t>
            </a:r>
          </a:p>
        </p:txBody>
      </p:sp>
    </p:spTree>
    <p:extLst>
      <p:ext uri="{BB962C8B-B14F-4D97-AF65-F5344CB8AC3E}">
        <p14:creationId xmlns:p14="http://schemas.microsoft.com/office/powerpoint/2010/main" val="95513117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15882BA-94CD-B544-ADF7-FE6C66298D35}"/>
              </a:ext>
            </a:extLst>
          </p:cNvPr>
          <p:cNvSpPr/>
          <p:nvPr/>
        </p:nvSpPr>
        <p:spPr>
          <a:xfrm>
            <a:off x="0" y="1"/>
            <a:ext cx="12192000" cy="1325564"/>
          </a:xfrm>
          <a:prstGeom prst="rect">
            <a:avLst/>
          </a:prstGeom>
          <a:solidFill>
            <a:srgbClr val="A40304"/>
          </a:solidFill>
          <a:ln>
            <a:solidFill>
              <a:srgbClr val="A403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37" name="Slide Number Placeholder 4">
            <a:extLst>
              <a:ext uri="{FF2B5EF4-FFF2-40B4-BE49-F238E27FC236}">
                <a16:creationId xmlns:a16="http://schemas.microsoft.com/office/drawing/2014/main" id="{CB9AC3B9-03BB-1645-89F7-CC8FF85A2E3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60000"/>
              <a:buFont typeface="Wingdings" pitchFamily="2" charset="2"/>
              <a:buChar char="n"/>
              <a:defRPr sz="3200">
                <a:solidFill>
                  <a:schemeClr val="tx1"/>
                </a:solidFill>
                <a:latin typeface="ZapfHumnst BT" pitchFamily="34" charset="0"/>
                <a:ea typeface="MS PGothic" panose="020B0600070205080204" pitchFamily="34" charset="-128"/>
              </a:defRPr>
            </a:lvl1pPr>
            <a:lvl2pPr marL="742950" indent="-285750">
              <a:spcBef>
                <a:spcPct val="20000"/>
              </a:spcBef>
              <a:buClr>
                <a:schemeClr val="accent2"/>
              </a:buClr>
              <a:buSzPct val="60000"/>
              <a:buFont typeface="Wingdings" pitchFamily="2" charset="2"/>
              <a:buChar char="¨"/>
              <a:defRPr sz="2800">
                <a:solidFill>
                  <a:schemeClr val="tx1"/>
                </a:solidFill>
                <a:latin typeface="ZapfHumnst BT" pitchFamily="34" charset="0"/>
                <a:ea typeface="MS PGothic" panose="020B0600070205080204" pitchFamily="34" charset="-128"/>
              </a:defRPr>
            </a:lvl2pPr>
            <a:lvl3pPr marL="1143000" indent="-228600">
              <a:spcBef>
                <a:spcPct val="20000"/>
              </a:spcBef>
              <a:buClr>
                <a:schemeClr val="bg2"/>
              </a:buClr>
              <a:buSzPct val="70000"/>
              <a:buFont typeface="Wingdings" pitchFamily="2" charset="2"/>
              <a:buChar char="n"/>
              <a:defRPr sz="2400">
                <a:solidFill>
                  <a:schemeClr val="tx1"/>
                </a:solidFill>
                <a:latin typeface="ZapfHumnst BT" pitchFamily="34" charset="0"/>
                <a:ea typeface="MS PGothic" panose="020B0600070205080204" pitchFamily="34" charset="-128"/>
              </a:defRPr>
            </a:lvl3pPr>
            <a:lvl4pPr marL="1600200" indent="-228600">
              <a:spcBef>
                <a:spcPct val="20000"/>
              </a:spcBef>
              <a:buClr>
                <a:schemeClr val="accent2"/>
              </a:buClr>
              <a:buSzPct val="60000"/>
              <a:buFont typeface="Wingdings" pitchFamily="2" charset="2"/>
              <a:buChar char="¨"/>
              <a:defRPr sz="2000">
                <a:solidFill>
                  <a:schemeClr val="tx1"/>
                </a:solidFill>
                <a:latin typeface="ZapfHumnst BT" pitchFamily="34" charset="0"/>
                <a:ea typeface="MS PGothic" panose="020B0600070205080204" pitchFamily="34" charset="-128"/>
              </a:defRPr>
            </a:lvl4pPr>
            <a:lvl5pPr marL="2057400" indent="-228600">
              <a:spcBef>
                <a:spcPct val="20000"/>
              </a:spcBef>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9pPr>
          </a:lstStyle>
          <a:p>
            <a:pPr>
              <a:spcBef>
                <a:spcPct val="0"/>
              </a:spcBef>
              <a:buClrTx/>
              <a:buSzTx/>
              <a:buFontTx/>
              <a:buNone/>
            </a:pPr>
            <a:fld id="{BAD89803-6B48-A946-A4B2-0C8D95699596}" type="slidenum">
              <a:rPr lang="en-US" altLang="zh-CN" sz="1400">
                <a:solidFill>
                  <a:srgbClr val="5F5F5F"/>
                </a:solidFill>
                <a:ea typeface="SimSun" panose="02010600030101010101" pitchFamily="2" charset="-122"/>
              </a:rPr>
              <a:pPr>
                <a:spcBef>
                  <a:spcPct val="0"/>
                </a:spcBef>
                <a:buClrTx/>
                <a:buSzTx/>
                <a:buFontTx/>
                <a:buNone/>
              </a:pPr>
              <a:t>33</a:t>
            </a:fld>
            <a:endParaRPr lang="en-US" altLang="zh-CN" sz="1400">
              <a:solidFill>
                <a:srgbClr val="5F5F5F"/>
              </a:solidFill>
              <a:ea typeface="SimSun" panose="02010600030101010101" pitchFamily="2" charset="-122"/>
            </a:endParaRPr>
          </a:p>
        </p:txBody>
      </p:sp>
      <p:sp>
        <p:nvSpPr>
          <p:cNvPr id="39939" name="Rectangle 3">
            <a:extLst>
              <a:ext uri="{FF2B5EF4-FFF2-40B4-BE49-F238E27FC236}">
                <a16:creationId xmlns:a16="http://schemas.microsoft.com/office/drawing/2014/main" id="{A8EC87F0-09DA-4742-8175-9DCBC78CA819}"/>
              </a:ext>
            </a:extLst>
          </p:cNvPr>
          <p:cNvSpPr>
            <a:spLocks noGrp="1" noChangeArrowheads="1"/>
          </p:cNvSpPr>
          <p:nvPr>
            <p:ph type="body" idx="1"/>
          </p:nvPr>
        </p:nvSpPr>
        <p:spPr>
          <a:xfrm>
            <a:off x="759618" y="1638299"/>
            <a:ext cx="10672763" cy="4471555"/>
          </a:xfrm>
        </p:spPr>
        <p:txBody>
          <a:bodyPr>
            <a:normAutofit/>
          </a:bodyPr>
          <a:lstStyle/>
          <a:p>
            <a:r>
              <a:rPr lang="en-US" dirty="0">
                <a:latin typeface="Candara" panose="020E0502030303020204" pitchFamily="34" charset="0"/>
              </a:rPr>
              <a:t>Printing Department</a:t>
            </a:r>
          </a:p>
          <a:p>
            <a:r>
              <a:rPr lang="en-US" dirty="0">
                <a:latin typeface="Candara" panose="020E0502030303020204" pitchFamily="34" charset="0"/>
              </a:rPr>
              <a:t>Total cost: 384,500</a:t>
            </a:r>
          </a:p>
          <a:p>
            <a:r>
              <a:rPr lang="en-US" dirty="0">
                <a:latin typeface="Candara" panose="020E0502030303020204" pitchFamily="34" charset="0"/>
              </a:rPr>
              <a:t>Number of orders: 7,400</a:t>
            </a:r>
          </a:p>
          <a:p>
            <a:r>
              <a:rPr lang="en-US" dirty="0">
                <a:latin typeface="Candara" panose="020E0502030303020204" pitchFamily="34" charset="0"/>
              </a:rPr>
              <a:t>Orders from the Economics Department: 300</a:t>
            </a:r>
          </a:p>
          <a:p>
            <a:endParaRPr lang="en-US" dirty="0">
              <a:latin typeface="Candara" panose="020E0502030303020204" pitchFamily="34" charset="0"/>
            </a:endParaRPr>
          </a:p>
          <a:p>
            <a:r>
              <a:rPr lang="en-US" dirty="0">
                <a:latin typeface="Candara" panose="020E0502030303020204" pitchFamily="34" charset="0"/>
              </a:rPr>
              <a:t>Overhead rate: ?</a:t>
            </a:r>
          </a:p>
          <a:p>
            <a:r>
              <a:rPr lang="en-US" b="1" dirty="0">
                <a:latin typeface="Candara" panose="020E0502030303020204" pitchFamily="34" charset="0"/>
              </a:rPr>
              <a:t> </a:t>
            </a:r>
            <a:r>
              <a:rPr lang="en-US" dirty="0">
                <a:latin typeface="Candara" panose="020E0502030303020204" pitchFamily="34" charset="0"/>
              </a:rPr>
              <a:t>Cost allocated to the economics department:?</a:t>
            </a:r>
            <a:endParaRPr lang="en-US" b="1" dirty="0">
              <a:latin typeface="Candara" panose="020E0502030303020204" pitchFamily="34" charset="0"/>
            </a:endParaRPr>
          </a:p>
        </p:txBody>
      </p:sp>
      <p:sp>
        <p:nvSpPr>
          <p:cNvPr id="10" name="Title 1">
            <a:extLst>
              <a:ext uri="{FF2B5EF4-FFF2-40B4-BE49-F238E27FC236}">
                <a16:creationId xmlns:a16="http://schemas.microsoft.com/office/drawing/2014/main" id="{5BEA4AEA-3A17-42D2-B04F-A121AE535BEC}"/>
              </a:ext>
            </a:extLst>
          </p:cNvPr>
          <p:cNvSpPr txBox="1">
            <a:spLocks/>
          </p:cNvSpPr>
          <p:nvPr/>
        </p:nvSpPr>
        <p:spPr>
          <a:xfrm>
            <a:off x="838200" y="136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Activity Based Costing (ABC)</a:t>
            </a:r>
          </a:p>
        </p:txBody>
      </p:sp>
    </p:spTree>
    <p:extLst>
      <p:ext uri="{BB962C8B-B14F-4D97-AF65-F5344CB8AC3E}">
        <p14:creationId xmlns:p14="http://schemas.microsoft.com/office/powerpoint/2010/main" val="279413034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15882BA-94CD-B544-ADF7-FE6C66298D35}"/>
              </a:ext>
            </a:extLst>
          </p:cNvPr>
          <p:cNvSpPr/>
          <p:nvPr/>
        </p:nvSpPr>
        <p:spPr>
          <a:xfrm>
            <a:off x="0" y="1"/>
            <a:ext cx="12192000" cy="1325564"/>
          </a:xfrm>
          <a:prstGeom prst="rect">
            <a:avLst/>
          </a:prstGeom>
          <a:solidFill>
            <a:srgbClr val="A40304"/>
          </a:solidFill>
          <a:ln>
            <a:solidFill>
              <a:srgbClr val="A403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37" name="Slide Number Placeholder 4">
            <a:extLst>
              <a:ext uri="{FF2B5EF4-FFF2-40B4-BE49-F238E27FC236}">
                <a16:creationId xmlns:a16="http://schemas.microsoft.com/office/drawing/2014/main" id="{CB9AC3B9-03BB-1645-89F7-CC8FF85A2E3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60000"/>
              <a:buFont typeface="Wingdings" pitchFamily="2" charset="2"/>
              <a:buChar char="n"/>
              <a:defRPr sz="3200">
                <a:solidFill>
                  <a:schemeClr val="tx1"/>
                </a:solidFill>
                <a:latin typeface="ZapfHumnst BT" pitchFamily="34" charset="0"/>
                <a:ea typeface="MS PGothic" panose="020B0600070205080204" pitchFamily="34" charset="-128"/>
              </a:defRPr>
            </a:lvl1pPr>
            <a:lvl2pPr marL="742950" indent="-285750">
              <a:spcBef>
                <a:spcPct val="20000"/>
              </a:spcBef>
              <a:buClr>
                <a:schemeClr val="accent2"/>
              </a:buClr>
              <a:buSzPct val="60000"/>
              <a:buFont typeface="Wingdings" pitchFamily="2" charset="2"/>
              <a:buChar char="¨"/>
              <a:defRPr sz="2800">
                <a:solidFill>
                  <a:schemeClr val="tx1"/>
                </a:solidFill>
                <a:latin typeface="ZapfHumnst BT" pitchFamily="34" charset="0"/>
                <a:ea typeface="MS PGothic" panose="020B0600070205080204" pitchFamily="34" charset="-128"/>
              </a:defRPr>
            </a:lvl2pPr>
            <a:lvl3pPr marL="1143000" indent="-228600">
              <a:spcBef>
                <a:spcPct val="20000"/>
              </a:spcBef>
              <a:buClr>
                <a:schemeClr val="bg2"/>
              </a:buClr>
              <a:buSzPct val="70000"/>
              <a:buFont typeface="Wingdings" pitchFamily="2" charset="2"/>
              <a:buChar char="n"/>
              <a:defRPr sz="2400">
                <a:solidFill>
                  <a:schemeClr val="tx1"/>
                </a:solidFill>
                <a:latin typeface="ZapfHumnst BT" pitchFamily="34" charset="0"/>
                <a:ea typeface="MS PGothic" panose="020B0600070205080204" pitchFamily="34" charset="-128"/>
              </a:defRPr>
            </a:lvl3pPr>
            <a:lvl4pPr marL="1600200" indent="-228600">
              <a:spcBef>
                <a:spcPct val="20000"/>
              </a:spcBef>
              <a:buClr>
                <a:schemeClr val="accent2"/>
              </a:buClr>
              <a:buSzPct val="60000"/>
              <a:buFont typeface="Wingdings" pitchFamily="2" charset="2"/>
              <a:buChar char="¨"/>
              <a:defRPr sz="2000">
                <a:solidFill>
                  <a:schemeClr val="tx1"/>
                </a:solidFill>
                <a:latin typeface="ZapfHumnst BT" pitchFamily="34" charset="0"/>
                <a:ea typeface="MS PGothic" panose="020B0600070205080204" pitchFamily="34" charset="-128"/>
              </a:defRPr>
            </a:lvl4pPr>
            <a:lvl5pPr marL="2057400" indent="-228600">
              <a:spcBef>
                <a:spcPct val="20000"/>
              </a:spcBef>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9pPr>
          </a:lstStyle>
          <a:p>
            <a:pPr>
              <a:spcBef>
                <a:spcPct val="0"/>
              </a:spcBef>
              <a:buClrTx/>
              <a:buSzTx/>
              <a:buFontTx/>
              <a:buNone/>
            </a:pPr>
            <a:fld id="{BAD89803-6B48-A946-A4B2-0C8D95699596}" type="slidenum">
              <a:rPr lang="en-US" altLang="zh-CN" sz="1400">
                <a:solidFill>
                  <a:srgbClr val="5F5F5F"/>
                </a:solidFill>
                <a:ea typeface="SimSun" panose="02010600030101010101" pitchFamily="2" charset="-122"/>
              </a:rPr>
              <a:pPr>
                <a:spcBef>
                  <a:spcPct val="0"/>
                </a:spcBef>
                <a:buClrTx/>
                <a:buSzTx/>
                <a:buFontTx/>
                <a:buNone/>
              </a:pPr>
              <a:t>34</a:t>
            </a:fld>
            <a:endParaRPr lang="en-US" altLang="zh-CN" sz="1400">
              <a:solidFill>
                <a:srgbClr val="5F5F5F"/>
              </a:solidFill>
              <a:ea typeface="SimSun" panose="02010600030101010101" pitchFamily="2" charset="-122"/>
            </a:endParaRPr>
          </a:p>
        </p:txBody>
      </p:sp>
      <p:sp>
        <p:nvSpPr>
          <p:cNvPr id="10" name="Title 1">
            <a:extLst>
              <a:ext uri="{FF2B5EF4-FFF2-40B4-BE49-F238E27FC236}">
                <a16:creationId xmlns:a16="http://schemas.microsoft.com/office/drawing/2014/main" id="{5BEA4AEA-3A17-42D2-B04F-A121AE535BEC}"/>
              </a:ext>
            </a:extLst>
          </p:cNvPr>
          <p:cNvSpPr txBox="1">
            <a:spLocks/>
          </p:cNvSpPr>
          <p:nvPr/>
        </p:nvSpPr>
        <p:spPr>
          <a:xfrm>
            <a:off x="838200" y="136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Activity Based Costing (ABC)</a:t>
            </a:r>
          </a:p>
        </p:txBody>
      </p:sp>
      <p:graphicFrame>
        <p:nvGraphicFramePr>
          <p:cNvPr id="8" name="Content Placeholder 3">
            <a:extLst>
              <a:ext uri="{FF2B5EF4-FFF2-40B4-BE49-F238E27FC236}">
                <a16:creationId xmlns:a16="http://schemas.microsoft.com/office/drawing/2014/main" id="{D3348225-095A-47B5-8197-227686648092}"/>
              </a:ext>
            </a:extLst>
          </p:cNvPr>
          <p:cNvGraphicFramePr>
            <a:graphicFrameLocks noGrp="1"/>
          </p:cNvGraphicFramePr>
          <p:nvPr>
            <p:ph idx="1"/>
          </p:nvPr>
        </p:nvGraphicFramePr>
        <p:xfrm>
          <a:off x="838199" y="1705293"/>
          <a:ext cx="4206240" cy="222504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925474393"/>
                    </a:ext>
                  </a:extLst>
                </a:gridCol>
                <a:gridCol w="2103120">
                  <a:extLst>
                    <a:ext uri="{9D8B030D-6E8A-4147-A177-3AD203B41FA5}">
                      <a16:colId xmlns:a16="http://schemas.microsoft.com/office/drawing/2014/main" val="2657479433"/>
                    </a:ext>
                  </a:extLst>
                </a:gridCol>
              </a:tblGrid>
              <a:tr h="370840">
                <a:tc>
                  <a:txBody>
                    <a:bodyPr/>
                    <a:lstStyle/>
                    <a:p>
                      <a:pPr algn="ctr"/>
                      <a:r>
                        <a:rPr lang="en-US" dirty="0">
                          <a:latin typeface="Candara" panose="020E0502030303020204" pitchFamily="34" charset="0"/>
                        </a:rPr>
                        <a:t>Activity</a:t>
                      </a:r>
                    </a:p>
                  </a:txBody>
                  <a:tcPr/>
                </a:tc>
                <a:tc>
                  <a:txBody>
                    <a:bodyPr/>
                    <a:lstStyle/>
                    <a:p>
                      <a:pPr algn="ctr"/>
                      <a:r>
                        <a:rPr lang="en-US" dirty="0">
                          <a:latin typeface="Candara" panose="020E0502030303020204" pitchFamily="34" charset="0"/>
                        </a:rPr>
                        <a:t>Cost</a:t>
                      </a:r>
                    </a:p>
                  </a:txBody>
                  <a:tcPr/>
                </a:tc>
                <a:extLst>
                  <a:ext uri="{0D108BD9-81ED-4DB2-BD59-A6C34878D82A}">
                    <a16:rowId xmlns:a16="http://schemas.microsoft.com/office/drawing/2014/main" val="1856427030"/>
                  </a:ext>
                </a:extLst>
              </a:tr>
              <a:tr h="370840">
                <a:tc>
                  <a:txBody>
                    <a:bodyPr/>
                    <a:lstStyle/>
                    <a:p>
                      <a:r>
                        <a:rPr lang="en-US" dirty="0">
                          <a:latin typeface="Candara" panose="020E0502030303020204" pitchFamily="34" charset="0"/>
                        </a:rPr>
                        <a:t>A – Filling form</a:t>
                      </a:r>
                    </a:p>
                  </a:txBody>
                  <a:tcPr/>
                </a:tc>
                <a:tc>
                  <a:txBody>
                    <a:bodyPr/>
                    <a:lstStyle/>
                    <a:p>
                      <a:pPr algn="r"/>
                      <a:r>
                        <a:rPr lang="en-US" dirty="0">
                          <a:latin typeface="Candara" panose="020E0502030303020204" pitchFamily="34" charset="0"/>
                        </a:rPr>
                        <a:t>$1.0</a:t>
                      </a:r>
                    </a:p>
                  </a:txBody>
                  <a:tcPr/>
                </a:tc>
                <a:extLst>
                  <a:ext uri="{0D108BD9-81ED-4DB2-BD59-A6C34878D82A}">
                    <a16:rowId xmlns:a16="http://schemas.microsoft.com/office/drawing/2014/main" val="2551788656"/>
                  </a:ext>
                </a:extLst>
              </a:tr>
              <a:tr h="370840">
                <a:tc>
                  <a:txBody>
                    <a:bodyPr/>
                    <a:lstStyle/>
                    <a:p>
                      <a:r>
                        <a:rPr lang="en-US" dirty="0">
                          <a:latin typeface="Candara" panose="020E0502030303020204" pitchFamily="34" charset="0"/>
                        </a:rPr>
                        <a:t>B - Printing</a:t>
                      </a:r>
                    </a:p>
                  </a:txBody>
                  <a:tcPr/>
                </a:tc>
                <a:tc>
                  <a:txBody>
                    <a:bodyPr/>
                    <a:lstStyle/>
                    <a:p>
                      <a:pPr algn="r"/>
                      <a:r>
                        <a:rPr lang="en-US" dirty="0">
                          <a:latin typeface="Candara" panose="020E0502030303020204" pitchFamily="34" charset="0"/>
                        </a:rPr>
                        <a:t>$50</a:t>
                      </a:r>
                    </a:p>
                  </a:txBody>
                  <a:tcPr/>
                </a:tc>
                <a:extLst>
                  <a:ext uri="{0D108BD9-81ED-4DB2-BD59-A6C34878D82A}">
                    <a16:rowId xmlns:a16="http://schemas.microsoft.com/office/drawing/2014/main" val="3435686881"/>
                  </a:ext>
                </a:extLst>
              </a:tr>
              <a:tr h="370840">
                <a:tc>
                  <a:txBody>
                    <a:bodyPr/>
                    <a:lstStyle/>
                    <a:p>
                      <a:r>
                        <a:rPr lang="en-US" dirty="0">
                          <a:latin typeface="Candara" panose="020E0502030303020204" pitchFamily="34" charset="0"/>
                        </a:rPr>
                        <a:t>C – Rush order</a:t>
                      </a:r>
                    </a:p>
                  </a:txBody>
                  <a:tcPr/>
                </a:tc>
                <a:tc>
                  <a:txBody>
                    <a:bodyPr/>
                    <a:lstStyle/>
                    <a:p>
                      <a:pPr algn="r"/>
                      <a:r>
                        <a:rPr lang="en-US" dirty="0">
                          <a:latin typeface="Candara" panose="020E0502030303020204" pitchFamily="34" charset="0"/>
                        </a:rPr>
                        <a:t>$2.0</a:t>
                      </a:r>
                    </a:p>
                  </a:txBody>
                  <a:tcPr/>
                </a:tc>
                <a:extLst>
                  <a:ext uri="{0D108BD9-81ED-4DB2-BD59-A6C34878D82A}">
                    <a16:rowId xmlns:a16="http://schemas.microsoft.com/office/drawing/2014/main" val="335087855"/>
                  </a:ext>
                </a:extLst>
              </a:tr>
              <a:tr h="370840">
                <a:tc>
                  <a:txBody>
                    <a:bodyPr/>
                    <a:lstStyle/>
                    <a:p>
                      <a:r>
                        <a:rPr lang="en-US" dirty="0">
                          <a:latin typeface="Candara" panose="020E0502030303020204" pitchFamily="34" charset="0"/>
                        </a:rPr>
                        <a:t>C – Paper</a:t>
                      </a:r>
                    </a:p>
                  </a:txBody>
                  <a:tcPr/>
                </a:tc>
                <a:tc>
                  <a:txBody>
                    <a:bodyPr/>
                    <a:lstStyle/>
                    <a:p>
                      <a:pPr algn="r"/>
                      <a:r>
                        <a:rPr lang="en-US" dirty="0">
                          <a:latin typeface="Candara" panose="020E0502030303020204" pitchFamily="34" charset="0"/>
                        </a:rPr>
                        <a:t>$1.5</a:t>
                      </a:r>
                    </a:p>
                  </a:txBody>
                  <a:tcPr/>
                </a:tc>
                <a:extLst>
                  <a:ext uri="{0D108BD9-81ED-4DB2-BD59-A6C34878D82A}">
                    <a16:rowId xmlns:a16="http://schemas.microsoft.com/office/drawing/2014/main" val="3125801552"/>
                  </a:ext>
                </a:extLst>
              </a:tr>
              <a:tr h="370840">
                <a:tc>
                  <a:txBody>
                    <a:bodyPr/>
                    <a:lstStyle/>
                    <a:p>
                      <a:r>
                        <a:rPr lang="en-US" dirty="0">
                          <a:latin typeface="Candara" panose="020E0502030303020204" pitchFamily="34" charset="0"/>
                        </a:rPr>
                        <a:t>D - Shipping</a:t>
                      </a:r>
                    </a:p>
                  </a:txBody>
                  <a:tcPr/>
                </a:tc>
                <a:tc>
                  <a:txBody>
                    <a:bodyPr/>
                    <a:lstStyle/>
                    <a:p>
                      <a:pPr algn="r"/>
                      <a:r>
                        <a:rPr lang="en-US" dirty="0">
                          <a:latin typeface="Candara" panose="020E0502030303020204" pitchFamily="34" charset="0"/>
                        </a:rPr>
                        <a:t>$3.0</a:t>
                      </a:r>
                    </a:p>
                  </a:txBody>
                  <a:tcPr/>
                </a:tc>
                <a:extLst>
                  <a:ext uri="{0D108BD9-81ED-4DB2-BD59-A6C34878D82A}">
                    <a16:rowId xmlns:a16="http://schemas.microsoft.com/office/drawing/2014/main" val="668959047"/>
                  </a:ext>
                </a:extLst>
              </a:tr>
            </a:tbl>
          </a:graphicData>
        </a:graphic>
      </p:graphicFrame>
      <p:sp>
        <p:nvSpPr>
          <p:cNvPr id="9" name="TextBox 8">
            <a:extLst>
              <a:ext uri="{FF2B5EF4-FFF2-40B4-BE49-F238E27FC236}">
                <a16:creationId xmlns:a16="http://schemas.microsoft.com/office/drawing/2014/main" id="{BB273E84-9254-4A5B-B4E6-1193296221BC}"/>
              </a:ext>
            </a:extLst>
          </p:cNvPr>
          <p:cNvSpPr txBox="1"/>
          <p:nvPr/>
        </p:nvSpPr>
        <p:spPr>
          <a:xfrm>
            <a:off x="5345904" y="1738919"/>
            <a:ext cx="3334962" cy="2246769"/>
          </a:xfrm>
          <a:prstGeom prst="rect">
            <a:avLst/>
          </a:prstGeom>
          <a:noFill/>
        </p:spPr>
        <p:txBody>
          <a:bodyPr wrap="square" rtlCol="0">
            <a:spAutoFit/>
          </a:bodyPr>
          <a:lstStyle/>
          <a:p>
            <a:r>
              <a:rPr lang="en-US" sz="2000" dirty="0">
                <a:latin typeface="Candara" panose="020E0502030303020204" pitchFamily="34" charset="0"/>
              </a:rPr>
              <a:t>Assume that:</a:t>
            </a:r>
          </a:p>
          <a:p>
            <a:pPr marL="285750" indent="-285750">
              <a:buFontTx/>
              <a:buChar char="-"/>
            </a:pPr>
            <a:r>
              <a:rPr lang="en-US" sz="2000" dirty="0">
                <a:latin typeface="Candara" panose="020E0502030303020204" pitchFamily="34" charset="0"/>
              </a:rPr>
              <a:t>4000 regular orders,</a:t>
            </a:r>
          </a:p>
          <a:p>
            <a:pPr marL="285750" indent="-285750">
              <a:buFontTx/>
              <a:buChar char="-"/>
            </a:pPr>
            <a:r>
              <a:rPr lang="en-US" sz="2000" dirty="0">
                <a:latin typeface="Candara" panose="020E0502030303020204" pitchFamily="34" charset="0"/>
              </a:rPr>
              <a:t>2500 rush orders,</a:t>
            </a:r>
          </a:p>
          <a:p>
            <a:pPr marL="285750" indent="-285750">
              <a:buFontTx/>
              <a:buChar char="-"/>
            </a:pPr>
            <a:r>
              <a:rPr lang="en-US" sz="2000" dirty="0">
                <a:latin typeface="Candara" panose="020E0502030303020204" pitchFamily="34" charset="0"/>
              </a:rPr>
              <a:t>400 orders that require other type of paper, and </a:t>
            </a:r>
          </a:p>
          <a:p>
            <a:pPr marL="285750" indent="-285750">
              <a:buFontTx/>
              <a:buChar char="-"/>
            </a:pPr>
            <a:r>
              <a:rPr lang="en-US" sz="2000" dirty="0">
                <a:latin typeface="Candara" panose="020E0502030303020204" pitchFamily="34" charset="0"/>
              </a:rPr>
              <a:t>500 orders require shipping</a:t>
            </a:r>
          </a:p>
        </p:txBody>
      </p:sp>
      <p:graphicFrame>
        <p:nvGraphicFramePr>
          <p:cNvPr id="11" name="Content Placeholder 3">
            <a:extLst>
              <a:ext uri="{FF2B5EF4-FFF2-40B4-BE49-F238E27FC236}">
                <a16:creationId xmlns:a16="http://schemas.microsoft.com/office/drawing/2014/main" id="{6A633C83-751B-4974-8A26-7F23617E4F42}"/>
              </a:ext>
            </a:extLst>
          </p:cNvPr>
          <p:cNvGraphicFramePr>
            <a:graphicFrameLocks/>
          </p:cNvGraphicFramePr>
          <p:nvPr/>
        </p:nvGraphicFramePr>
        <p:xfrm>
          <a:off x="838199" y="4192588"/>
          <a:ext cx="7477124" cy="2595880"/>
        </p:xfrm>
        <a:graphic>
          <a:graphicData uri="http://schemas.openxmlformats.org/drawingml/2006/table">
            <a:tbl>
              <a:tblPr firstRow="1" bandRow="1">
                <a:tableStyleId>{5C22544A-7EE6-4342-B048-85BDC9FD1C3A}</a:tableStyleId>
              </a:tblPr>
              <a:tblGrid>
                <a:gridCol w="1869281">
                  <a:extLst>
                    <a:ext uri="{9D8B030D-6E8A-4147-A177-3AD203B41FA5}">
                      <a16:colId xmlns:a16="http://schemas.microsoft.com/office/drawing/2014/main" val="3925474393"/>
                    </a:ext>
                  </a:extLst>
                </a:gridCol>
                <a:gridCol w="1869281">
                  <a:extLst>
                    <a:ext uri="{9D8B030D-6E8A-4147-A177-3AD203B41FA5}">
                      <a16:colId xmlns:a16="http://schemas.microsoft.com/office/drawing/2014/main" val="1705700953"/>
                    </a:ext>
                  </a:extLst>
                </a:gridCol>
                <a:gridCol w="1869281">
                  <a:extLst>
                    <a:ext uri="{9D8B030D-6E8A-4147-A177-3AD203B41FA5}">
                      <a16:colId xmlns:a16="http://schemas.microsoft.com/office/drawing/2014/main" val="3706014039"/>
                    </a:ext>
                  </a:extLst>
                </a:gridCol>
                <a:gridCol w="1869281">
                  <a:extLst>
                    <a:ext uri="{9D8B030D-6E8A-4147-A177-3AD203B41FA5}">
                      <a16:colId xmlns:a16="http://schemas.microsoft.com/office/drawing/2014/main" val="736438713"/>
                    </a:ext>
                  </a:extLst>
                </a:gridCol>
              </a:tblGrid>
              <a:tr h="370840">
                <a:tc>
                  <a:txBody>
                    <a:bodyPr/>
                    <a:lstStyle/>
                    <a:p>
                      <a:pPr algn="ctr"/>
                      <a:r>
                        <a:rPr lang="en-US" dirty="0">
                          <a:latin typeface="Candara" panose="020E0502030303020204" pitchFamily="34" charset="0"/>
                        </a:rPr>
                        <a:t>Activity</a:t>
                      </a:r>
                    </a:p>
                  </a:txBody>
                  <a:tcPr/>
                </a:tc>
                <a:tc>
                  <a:txBody>
                    <a:bodyPr/>
                    <a:lstStyle/>
                    <a:p>
                      <a:pPr algn="ctr"/>
                      <a:r>
                        <a:rPr lang="en-US" dirty="0">
                          <a:latin typeface="Candara" panose="020E0502030303020204" pitchFamily="34" charset="0"/>
                        </a:rPr>
                        <a:t>Cost</a:t>
                      </a:r>
                    </a:p>
                  </a:txBody>
                  <a:tcPr/>
                </a:tc>
                <a:tc>
                  <a:txBody>
                    <a:bodyPr/>
                    <a:lstStyle/>
                    <a:p>
                      <a:pPr algn="ctr"/>
                      <a:r>
                        <a:rPr lang="en-US" dirty="0">
                          <a:latin typeface="Candara" panose="020E0502030303020204" pitchFamily="34" charset="0"/>
                        </a:rPr>
                        <a:t>Orders</a:t>
                      </a:r>
                    </a:p>
                  </a:txBody>
                  <a:tcPr/>
                </a:tc>
                <a:tc>
                  <a:txBody>
                    <a:bodyPr/>
                    <a:lstStyle/>
                    <a:p>
                      <a:pPr algn="ctr"/>
                      <a:r>
                        <a:rPr lang="en-US" dirty="0">
                          <a:latin typeface="Candara" panose="020E0502030303020204" pitchFamily="34" charset="0"/>
                        </a:rPr>
                        <a:t>Total</a:t>
                      </a:r>
                    </a:p>
                  </a:txBody>
                  <a:tcPr/>
                </a:tc>
                <a:extLst>
                  <a:ext uri="{0D108BD9-81ED-4DB2-BD59-A6C34878D82A}">
                    <a16:rowId xmlns:a16="http://schemas.microsoft.com/office/drawing/2014/main" val="1856427030"/>
                  </a:ext>
                </a:extLst>
              </a:tr>
              <a:tr h="370840">
                <a:tc>
                  <a:txBody>
                    <a:bodyPr/>
                    <a:lstStyle/>
                    <a:p>
                      <a:r>
                        <a:rPr lang="en-US" dirty="0">
                          <a:latin typeface="Candara" panose="020E0502030303020204" pitchFamily="34" charset="0"/>
                        </a:rPr>
                        <a:t>A – Filling form</a:t>
                      </a:r>
                    </a:p>
                  </a:txBody>
                  <a:tcPr/>
                </a:tc>
                <a:tc>
                  <a:txBody>
                    <a:bodyPr/>
                    <a:lstStyle/>
                    <a:p>
                      <a:pPr algn="r"/>
                      <a:r>
                        <a:rPr lang="en-US" dirty="0">
                          <a:latin typeface="Candara" panose="020E0502030303020204" pitchFamily="34" charset="0"/>
                        </a:rPr>
                        <a:t>$1.0</a:t>
                      </a:r>
                    </a:p>
                  </a:txBody>
                  <a:tcPr/>
                </a:tc>
                <a:tc>
                  <a:txBody>
                    <a:bodyPr/>
                    <a:lstStyle/>
                    <a:p>
                      <a:pPr algn="r"/>
                      <a:endParaRPr lang="en-US" dirty="0">
                        <a:latin typeface="Candara" panose="020E0502030303020204" pitchFamily="34" charset="0"/>
                      </a:endParaRPr>
                    </a:p>
                  </a:txBody>
                  <a:tcPr/>
                </a:tc>
                <a:tc>
                  <a:txBody>
                    <a:bodyPr/>
                    <a:lstStyle/>
                    <a:p>
                      <a:pPr algn="r"/>
                      <a:endParaRPr lang="en-US" dirty="0">
                        <a:latin typeface="Candara" panose="020E0502030303020204" pitchFamily="34" charset="0"/>
                      </a:endParaRPr>
                    </a:p>
                  </a:txBody>
                  <a:tcPr/>
                </a:tc>
                <a:extLst>
                  <a:ext uri="{0D108BD9-81ED-4DB2-BD59-A6C34878D82A}">
                    <a16:rowId xmlns:a16="http://schemas.microsoft.com/office/drawing/2014/main" val="2551788656"/>
                  </a:ext>
                </a:extLst>
              </a:tr>
              <a:tr h="370840">
                <a:tc>
                  <a:txBody>
                    <a:bodyPr/>
                    <a:lstStyle/>
                    <a:p>
                      <a:r>
                        <a:rPr lang="en-US" dirty="0">
                          <a:latin typeface="Candara" panose="020E0502030303020204" pitchFamily="34" charset="0"/>
                        </a:rPr>
                        <a:t>B - Printing</a:t>
                      </a:r>
                    </a:p>
                  </a:txBody>
                  <a:tcPr/>
                </a:tc>
                <a:tc>
                  <a:txBody>
                    <a:bodyPr/>
                    <a:lstStyle/>
                    <a:p>
                      <a:pPr algn="r"/>
                      <a:r>
                        <a:rPr lang="en-US" dirty="0">
                          <a:latin typeface="Candara" panose="020E0502030303020204" pitchFamily="34" charset="0"/>
                        </a:rPr>
                        <a:t>$50</a:t>
                      </a:r>
                    </a:p>
                  </a:txBody>
                  <a:tcPr/>
                </a:tc>
                <a:tc>
                  <a:txBody>
                    <a:bodyPr/>
                    <a:lstStyle/>
                    <a:p>
                      <a:pPr algn="r"/>
                      <a:endParaRPr lang="en-US" dirty="0">
                        <a:latin typeface="Candara" panose="020E0502030303020204" pitchFamily="34" charset="0"/>
                      </a:endParaRPr>
                    </a:p>
                  </a:txBody>
                  <a:tcPr/>
                </a:tc>
                <a:tc>
                  <a:txBody>
                    <a:bodyPr/>
                    <a:lstStyle/>
                    <a:p>
                      <a:pPr algn="r"/>
                      <a:endParaRPr lang="en-US" dirty="0">
                        <a:latin typeface="Candara" panose="020E0502030303020204" pitchFamily="34" charset="0"/>
                      </a:endParaRPr>
                    </a:p>
                  </a:txBody>
                  <a:tcPr/>
                </a:tc>
                <a:extLst>
                  <a:ext uri="{0D108BD9-81ED-4DB2-BD59-A6C34878D82A}">
                    <a16:rowId xmlns:a16="http://schemas.microsoft.com/office/drawing/2014/main" val="1508848002"/>
                  </a:ext>
                </a:extLst>
              </a:tr>
              <a:tr h="370840">
                <a:tc>
                  <a:txBody>
                    <a:bodyPr/>
                    <a:lstStyle/>
                    <a:p>
                      <a:r>
                        <a:rPr lang="en-US" dirty="0">
                          <a:latin typeface="Candara" panose="020E0502030303020204" pitchFamily="34" charset="0"/>
                        </a:rPr>
                        <a:t>C – Rush order</a:t>
                      </a:r>
                    </a:p>
                  </a:txBody>
                  <a:tcPr/>
                </a:tc>
                <a:tc>
                  <a:txBody>
                    <a:bodyPr/>
                    <a:lstStyle/>
                    <a:p>
                      <a:pPr algn="r"/>
                      <a:r>
                        <a:rPr lang="en-US" dirty="0">
                          <a:latin typeface="Candara" panose="020E0502030303020204" pitchFamily="34" charset="0"/>
                        </a:rPr>
                        <a:t>$2.0</a:t>
                      </a:r>
                    </a:p>
                  </a:txBody>
                  <a:tcPr/>
                </a:tc>
                <a:tc>
                  <a:txBody>
                    <a:bodyPr/>
                    <a:lstStyle/>
                    <a:p>
                      <a:pPr algn="r"/>
                      <a:endParaRPr lang="en-US" dirty="0">
                        <a:latin typeface="Candara" panose="020E0502030303020204" pitchFamily="34" charset="0"/>
                      </a:endParaRPr>
                    </a:p>
                  </a:txBody>
                  <a:tcPr/>
                </a:tc>
                <a:tc>
                  <a:txBody>
                    <a:bodyPr/>
                    <a:lstStyle/>
                    <a:p>
                      <a:pPr algn="r"/>
                      <a:endParaRPr lang="en-US" dirty="0">
                        <a:latin typeface="Candara" panose="020E0502030303020204" pitchFamily="34" charset="0"/>
                      </a:endParaRPr>
                    </a:p>
                  </a:txBody>
                  <a:tcPr/>
                </a:tc>
                <a:extLst>
                  <a:ext uri="{0D108BD9-81ED-4DB2-BD59-A6C34878D82A}">
                    <a16:rowId xmlns:a16="http://schemas.microsoft.com/office/drawing/2014/main" val="335087855"/>
                  </a:ext>
                </a:extLst>
              </a:tr>
              <a:tr h="370840">
                <a:tc>
                  <a:txBody>
                    <a:bodyPr/>
                    <a:lstStyle/>
                    <a:p>
                      <a:r>
                        <a:rPr lang="en-US" dirty="0">
                          <a:latin typeface="Candara" panose="020E0502030303020204" pitchFamily="34" charset="0"/>
                        </a:rPr>
                        <a:t>D – Paper</a:t>
                      </a:r>
                    </a:p>
                  </a:txBody>
                  <a:tcPr/>
                </a:tc>
                <a:tc>
                  <a:txBody>
                    <a:bodyPr/>
                    <a:lstStyle/>
                    <a:p>
                      <a:pPr algn="r"/>
                      <a:r>
                        <a:rPr lang="en-US" dirty="0">
                          <a:latin typeface="Candara" panose="020E0502030303020204" pitchFamily="34" charset="0"/>
                        </a:rPr>
                        <a:t>$1.5</a:t>
                      </a:r>
                    </a:p>
                  </a:txBody>
                  <a:tcPr/>
                </a:tc>
                <a:tc>
                  <a:txBody>
                    <a:bodyPr/>
                    <a:lstStyle/>
                    <a:p>
                      <a:pPr algn="r"/>
                      <a:endParaRPr lang="en-US" dirty="0">
                        <a:latin typeface="Candara" panose="020E0502030303020204" pitchFamily="34" charset="0"/>
                      </a:endParaRPr>
                    </a:p>
                  </a:txBody>
                  <a:tcPr/>
                </a:tc>
                <a:tc>
                  <a:txBody>
                    <a:bodyPr/>
                    <a:lstStyle/>
                    <a:p>
                      <a:pPr algn="r"/>
                      <a:endParaRPr lang="en-US" dirty="0">
                        <a:latin typeface="Candara" panose="020E0502030303020204" pitchFamily="34" charset="0"/>
                      </a:endParaRPr>
                    </a:p>
                  </a:txBody>
                  <a:tcPr/>
                </a:tc>
                <a:extLst>
                  <a:ext uri="{0D108BD9-81ED-4DB2-BD59-A6C34878D82A}">
                    <a16:rowId xmlns:a16="http://schemas.microsoft.com/office/drawing/2014/main" val="3125801552"/>
                  </a:ext>
                </a:extLst>
              </a:tr>
              <a:tr h="370840">
                <a:tc>
                  <a:txBody>
                    <a:bodyPr/>
                    <a:lstStyle/>
                    <a:p>
                      <a:r>
                        <a:rPr lang="en-US" dirty="0">
                          <a:latin typeface="Candara" panose="020E0502030303020204" pitchFamily="34" charset="0"/>
                        </a:rPr>
                        <a:t>E - Shipping</a:t>
                      </a:r>
                    </a:p>
                  </a:txBody>
                  <a:tcPr/>
                </a:tc>
                <a:tc>
                  <a:txBody>
                    <a:bodyPr/>
                    <a:lstStyle/>
                    <a:p>
                      <a:pPr algn="r"/>
                      <a:r>
                        <a:rPr lang="en-US" dirty="0">
                          <a:latin typeface="Candara" panose="020E0502030303020204" pitchFamily="34" charset="0"/>
                        </a:rPr>
                        <a:t>$3.0</a:t>
                      </a:r>
                    </a:p>
                  </a:txBody>
                  <a:tcPr/>
                </a:tc>
                <a:tc>
                  <a:txBody>
                    <a:bodyPr/>
                    <a:lstStyle/>
                    <a:p>
                      <a:pPr algn="r"/>
                      <a:endParaRPr lang="en-US" dirty="0">
                        <a:latin typeface="Candara" panose="020E0502030303020204" pitchFamily="34" charset="0"/>
                      </a:endParaRPr>
                    </a:p>
                  </a:txBody>
                  <a:tcPr/>
                </a:tc>
                <a:tc>
                  <a:txBody>
                    <a:bodyPr/>
                    <a:lstStyle/>
                    <a:p>
                      <a:pPr algn="r"/>
                      <a:endParaRPr lang="en-US" dirty="0">
                        <a:latin typeface="Candara" panose="020E0502030303020204" pitchFamily="34" charset="0"/>
                      </a:endParaRPr>
                    </a:p>
                  </a:txBody>
                  <a:tcPr/>
                </a:tc>
                <a:extLst>
                  <a:ext uri="{0D108BD9-81ED-4DB2-BD59-A6C34878D82A}">
                    <a16:rowId xmlns:a16="http://schemas.microsoft.com/office/drawing/2014/main" val="668959047"/>
                  </a:ext>
                </a:extLst>
              </a:tr>
              <a:tr h="370840">
                <a:tc>
                  <a:txBody>
                    <a:bodyPr/>
                    <a:lstStyle/>
                    <a:p>
                      <a:r>
                        <a:rPr lang="en-US" dirty="0">
                          <a:latin typeface="Candara" panose="020E0502030303020204" pitchFamily="34" charset="0"/>
                        </a:rPr>
                        <a:t>TOTAL</a:t>
                      </a:r>
                    </a:p>
                  </a:txBody>
                  <a:tcPr/>
                </a:tc>
                <a:tc>
                  <a:txBody>
                    <a:bodyPr/>
                    <a:lstStyle/>
                    <a:p>
                      <a:pPr algn="r"/>
                      <a:endParaRPr lang="en-US" dirty="0">
                        <a:latin typeface="Candara" panose="020E0502030303020204" pitchFamily="34" charset="0"/>
                      </a:endParaRPr>
                    </a:p>
                  </a:txBody>
                  <a:tcPr/>
                </a:tc>
                <a:tc>
                  <a:txBody>
                    <a:bodyPr/>
                    <a:lstStyle/>
                    <a:p>
                      <a:pPr algn="r"/>
                      <a:endParaRPr lang="en-US" dirty="0">
                        <a:latin typeface="Candara" panose="020E0502030303020204" pitchFamily="34" charset="0"/>
                      </a:endParaRPr>
                    </a:p>
                  </a:txBody>
                  <a:tcPr/>
                </a:tc>
                <a:tc>
                  <a:txBody>
                    <a:bodyPr/>
                    <a:lstStyle/>
                    <a:p>
                      <a:pPr algn="r"/>
                      <a:endParaRPr lang="en-US" dirty="0">
                        <a:latin typeface="Candara" panose="020E0502030303020204" pitchFamily="34" charset="0"/>
                      </a:endParaRPr>
                    </a:p>
                  </a:txBody>
                  <a:tcPr/>
                </a:tc>
                <a:extLst>
                  <a:ext uri="{0D108BD9-81ED-4DB2-BD59-A6C34878D82A}">
                    <a16:rowId xmlns:a16="http://schemas.microsoft.com/office/drawing/2014/main" val="2380058543"/>
                  </a:ext>
                </a:extLst>
              </a:tr>
            </a:tbl>
          </a:graphicData>
        </a:graphic>
      </p:graphicFrame>
      <p:sp>
        <p:nvSpPr>
          <p:cNvPr id="12" name="TextBox 11">
            <a:extLst>
              <a:ext uri="{FF2B5EF4-FFF2-40B4-BE49-F238E27FC236}">
                <a16:creationId xmlns:a16="http://schemas.microsoft.com/office/drawing/2014/main" id="{3E049676-70F9-492A-95E7-069A31A2F773}"/>
              </a:ext>
            </a:extLst>
          </p:cNvPr>
          <p:cNvSpPr txBox="1"/>
          <p:nvPr/>
        </p:nvSpPr>
        <p:spPr>
          <a:xfrm>
            <a:off x="5338760" y="5295583"/>
            <a:ext cx="728663" cy="369332"/>
          </a:xfrm>
          <a:prstGeom prst="rect">
            <a:avLst/>
          </a:prstGeom>
          <a:noFill/>
        </p:spPr>
        <p:txBody>
          <a:bodyPr wrap="square" rtlCol="0">
            <a:spAutoFit/>
          </a:bodyPr>
          <a:lstStyle/>
          <a:p>
            <a:r>
              <a:rPr lang="en-US" dirty="0">
                <a:latin typeface="Candara" panose="020E0502030303020204" pitchFamily="34" charset="0"/>
              </a:rPr>
              <a:t>2,500</a:t>
            </a:r>
          </a:p>
        </p:txBody>
      </p:sp>
      <p:sp>
        <p:nvSpPr>
          <p:cNvPr id="13" name="TextBox 12">
            <a:extLst>
              <a:ext uri="{FF2B5EF4-FFF2-40B4-BE49-F238E27FC236}">
                <a16:creationId xmlns:a16="http://schemas.microsoft.com/office/drawing/2014/main" id="{88DB13C9-011B-45E5-9A34-B4547EA94045}"/>
              </a:ext>
            </a:extLst>
          </p:cNvPr>
          <p:cNvSpPr txBox="1"/>
          <p:nvPr/>
        </p:nvSpPr>
        <p:spPr>
          <a:xfrm>
            <a:off x="5367337" y="5677456"/>
            <a:ext cx="728663" cy="369332"/>
          </a:xfrm>
          <a:prstGeom prst="rect">
            <a:avLst/>
          </a:prstGeom>
          <a:noFill/>
        </p:spPr>
        <p:txBody>
          <a:bodyPr wrap="square" rtlCol="0">
            <a:spAutoFit/>
          </a:bodyPr>
          <a:lstStyle/>
          <a:p>
            <a:r>
              <a:rPr lang="en-US" dirty="0">
                <a:latin typeface="Candara" panose="020E0502030303020204" pitchFamily="34" charset="0"/>
              </a:rPr>
              <a:t>400</a:t>
            </a:r>
          </a:p>
        </p:txBody>
      </p:sp>
      <p:sp>
        <p:nvSpPr>
          <p:cNvPr id="14" name="TextBox 13">
            <a:extLst>
              <a:ext uri="{FF2B5EF4-FFF2-40B4-BE49-F238E27FC236}">
                <a16:creationId xmlns:a16="http://schemas.microsoft.com/office/drawing/2014/main" id="{55D3E759-FB7E-45F6-8E05-7D1A52B4944B}"/>
              </a:ext>
            </a:extLst>
          </p:cNvPr>
          <p:cNvSpPr txBox="1"/>
          <p:nvPr/>
        </p:nvSpPr>
        <p:spPr>
          <a:xfrm>
            <a:off x="5338761" y="6029246"/>
            <a:ext cx="728663" cy="369332"/>
          </a:xfrm>
          <a:prstGeom prst="rect">
            <a:avLst/>
          </a:prstGeom>
          <a:noFill/>
        </p:spPr>
        <p:txBody>
          <a:bodyPr wrap="square" rtlCol="0">
            <a:spAutoFit/>
          </a:bodyPr>
          <a:lstStyle/>
          <a:p>
            <a:r>
              <a:rPr lang="en-US" dirty="0">
                <a:latin typeface="Candara" panose="020E0502030303020204" pitchFamily="34" charset="0"/>
              </a:rPr>
              <a:t>500</a:t>
            </a:r>
          </a:p>
        </p:txBody>
      </p:sp>
      <p:sp>
        <p:nvSpPr>
          <p:cNvPr id="15" name="TextBox 14">
            <a:extLst>
              <a:ext uri="{FF2B5EF4-FFF2-40B4-BE49-F238E27FC236}">
                <a16:creationId xmlns:a16="http://schemas.microsoft.com/office/drawing/2014/main" id="{A346B837-6597-44B8-8C05-6CF242074DAB}"/>
              </a:ext>
            </a:extLst>
          </p:cNvPr>
          <p:cNvSpPr txBox="1"/>
          <p:nvPr/>
        </p:nvSpPr>
        <p:spPr>
          <a:xfrm>
            <a:off x="5338761" y="4561920"/>
            <a:ext cx="728663" cy="369332"/>
          </a:xfrm>
          <a:prstGeom prst="rect">
            <a:avLst/>
          </a:prstGeom>
          <a:noFill/>
        </p:spPr>
        <p:txBody>
          <a:bodyPr wrap="square" rtlCol="0">
            <a:spAutoFit/>
          </a:bodyPr>
          <a:lstStyle/>
          <a:p>
            <a:r>
              <a:rPr lang="en-US" dirty="0">
                <a:latin typeface="Candara" panose="020E0502030303020204" pitchFamily="34" charset="0"/>
              </a:rPr>
              <a:t>7,400</a:t>
            </a:r>
          </a:p>
        </p:txBody>
      </p:sp>
      <p:sp>
        <p:nvSpPr>
          <p:cNvPr id="16" name="TextBox 15">
            <a:extLst>
              <a:ext uri="{FF2B5EF4-FFF2-40B4-BE49-F238E27FC236}">
                <a16:creationId xmlns:a16="http://schemas.microsoft.com/office/drawing/2014/main" id="{775BADC9-D060-4400-BB1D-16971633D6C0}"/>
              </a:ext>
            </a:extLst>
          </p:cNvPr>
          <p:cNvSpPr txBox="1"/>
          <p:nvPr/>
        </p:nvSpPr>
        <p:spPr>
          <a:xfrm>
            <a:off x="6943725" y="4561920"/>
            <a:ext cx="966789" cy="369332"/>
          </a:xfrm>
          <a:prstGeom prst="rect">
            <a:avLst/>
          </a:prstGeom>
          <a:noFill/>
        </p:spPr>
        <p:txBody>
          <a:bodyPr wrap="square" rtlCol="0">
            <a:spAutoFit/>
          </a:bodyPr>
          <a:lstStyle/>
          <a:p>
            <a:r>
              <a:rPr lang="en-US" dirty="0">
                <a:latin typeface="Candara" panose="020E0502030303020204" pitchFamily="34" charset="0"/>
              </a:rPr>
              <a:t>$7,400</a:t>
            </a:r>
          </a:p>
        </p:txBody>
      </p:sp>
      <p:sp>
        <p:nvSpPr>
          <p:cNvPr id="17" name="TextBox 16">
            <a:extLst>
              <a:ext uri="{FF2B5EF4-FFF2-40B4-BE49-F238E27FC236}">
                <a16:creationId xmlns:a16="http://schemas.microsoft.com/office/drawing/2014/main" id="{714C1589-3624-47ED-8701-68F8837F132C}"/>
              </a:ext>
            </a:extLst>
          </p:cNvPr>
          <p:cNvSpPr txBox="1"/>
          <p:nvPr/>
        </p:nvSpPr>
        <p:spPr>
          <a:xfrm>
            <a:off x="6940148" y="5270105"/>
            <a:ext cx="966789" cy="369332"/>
          </a:xfrm>
          <a:prstGeom prst="rect">
            <a:avLst/>
          </a:prstGeom>
          <a:noFill/>
        </p:spPr>
        <p:txBody>
          <a:bodyPr wrap="square" rtlCol="0">
            <a:spAutoFit/>
          </a:bodyPr>
          <a:lstStyle/>
          <a:p>
            <a:r>
              <a:rPr lang="en-US" dirty="0">
                <a:latin typeface="Candara" panose="020E0502030303020204" pitchFamily="34" charset="0"/>
              </a:rPr>
              <a:t>$5,000</a:t>
            </a:r>
          </a:p>
        </p:txBody>
      </p:sp>
      <p:sp>
        <p:nvSpPr>
          <p:cNvPr id="18" name="TextBox 17">
            <a:extLst>
              <a:ext uri="{FF2B5EF4-FFF2-40B4-BE49-F238E27FC236}">
                <a16:creationId xmlns:a16="http://schemas.microsoft.com/office/drawing/2014/main" id="{F4619DD3-9D5D-483F-990B-B10DAC6E30E0}"/>
              </a:ext>
            </a:extLst>
          </p:cNvPr>
          <p:cNvSpPr txBox="1"/>
          <p:nvPr/>
        </p:nvSpPr>
        <p:spPr>
          <a:xfrm>
            <a:off x="6993733" y="5659995"/>
            <a:ext cx="728664" cy="369332"/>
          </a:xfrm>
          <a:prstGeom prst="rect">
            <a:avLst/>
          </a:prstGeom>
          <a:noFill/>
        </p:spPr>
        <p:txBody>
          <a:bodyPr wrap="square" rtlCol="0">
            <a:spAutoFit/>
          </a:bodyPr>
          <a:lstStyle/>
          <a:p>
            <a:r>
              <a:rPr lang="en-US" dirty="0">
                <a:latin typeface="Candara" panose="020E0502030303020204" pitchFamily="34" charset="0"/>
              </a:rPr>
              <a:t>$600</a:t>
            </a:r>
          </a:p>
        </p:txBody>
      </p:sp>
      <p:sp>
        <p:nvSpPr>
          <p:cNvPr id="19" name="TextBox 18">
            <a:extLst>
              <a:ext uri="{FF2B5EF4-FFF2-40B4-BE49-F238E27FC236}">
                <a16:creationId xmlns:a16="http://schemas.microsoft.com/office/drawing/2014/main" id="{CFB798D2-E7E3-476B-9CB7-94CF183AED73}"/>
              </a:ext>
            </a:extLst>
          </p:cNvPr>
          <p:cNvSpPr txBox="1"/>
          <p:nvPr/>
        </p:nvSpPr>
        <p:spPr>
          <a:xfrm>
            <a:off x="6953256" y="6025556"/>
            <a:ext cx="966789" cy="369332"/>
          </a:xfrm>
          <a:prstGeom prst="rect">
            <a:avLst/>
          </a:prstGeom>
          <a:noFill/>
        </p:spPr>
        <p:txBody>
          <a:bodyPr wrap="square" rtlCol="0">
            <a:spAutoFit/>
          </a:bodyPr>
          <a:lstStyle/>
          <a:p>
            <a:r>
              <a:rPr lang="en-US" dirty="0">
                <a:latin typeface="Candara" panose="020E0502030303020204" pitchFamily="34" charset="0"/>
              </a:rPr>
              <a:t>$1,500</a:t>
            </a:r>
          </a:p>
        </p:txBody>
      </p:sp>
      <p:sp>
        <p:nvSpPr>
          <p:cNvPr id="20" name="TextBox 19">
            <a:extLst>
              <a:ext uri="{FF2B5EF4-FFF2-40B4-BE49-F238E27FC236}">
                <a16:creationId xmlns:a16="http://schemas.microsoft.com/office/drawing/2014/main" id="{E23CFCBF-3A6B-44B3-AABE-24C76278FCE3}"/>
              </a:ext>
            </a:extLst>
          </p:cNvPr>
          <p:cNvSpPr txBox="1"/>
          <p:nvPr/>
        </p:nvSpPr>
        <p:spPr>
          <a:xfrm>
            <a:off x="6793722" y="6411675"/>
            <a:ext cx="1543034" cy="369332"/>
          </a:xfrm>
          <a:prstGeom prst="rect">
            <a:avLst/>
          </a:prstGeom>
          <a:noFill/>
        </p:spPr>
        <p:txBody>
          <a:bodyPr wrap="square" rtlCol="0">
            <a:spAutoFit/>
          </a:bodyPr>
          <a:lstStyle/>
          <a:p>
            <a:r>
              <a:rPr lang="en-US" b="1" dirty="0">
                <a:latin typeface="Candara" panose="020E0502030303020204" pitchFamily="34" charset="0"/>
              </a:rPr>
              <a:t>$384,500</a:t>
            </a:r>
          </a:p>
        </p:txBody>
      </p:sp>
      <p:sp>
        <p:nvSpPr>
          <p:cNvPr id="21" name="TextBox 20">
            <a:extLst>
              <a:ext uri="{FF2B5EF4-FFF2-40B4-BE49-F238E27FC236}">
                <a16:creationId xmlns:a16="http://schemas.microsoft.com/office/drawing/2014/main" id="{8C682FB7-102F-4098-971F-67A7CB69FE63}"/>
              </a:ext>
            </a:extLst>
          </p:cNvPr>
          <p:cNvSpPr txBox="1"/>
          <p:nvPr/>
        </p:nvSpPr>
        <p:spPr>
          <a:xfrm>
            <a:off x="5345904" y="4944032"/>
            <a:ext cx="728663" cy="369332"/>
          </a:xfrm>
          <a:prstGeom prst="rect">
            <a:avLst/>
          </a:prstGeom>
          <a:noFill/>
        </p:spPr>
        <p:txBody>
          <a:bodyPr wrap="square" rtlCol="0">
            <a:spAutoFit/>
          </a:bodyPr>
          <a:lstStyle/>
          <a:p>
            <a:r>
              <a:rPr lang="en-US" dirty="0">
                <a:latin typeface="Candara" panose="020E0502030303020204" pitchFamily="34" charset="0"/>
              </a:rPr>
              <a:t>7,400</a:t>
            </a:r>
          </a:p>
        </p:txBody>
      </p:sp>
      <p:sp>
        <p:nvSpPr>
          <p:cNvPr id="22" name="TextBox 21">
            <a:extLst>
              <a:ext uri="{FF2B5EF4-FFF2-40B4-BE49-F238E27FC236}">
                <a16:creationId xmlns:a16="http://schemas.microsoft.com/office/drawing/2014/main" id="{988A58CB-B09B-4953-BB51-9FB92BCDAA40}"/>
              </a:ext>
            </a:extLst>
          </p:cNvPr>
          <p:cNvSpPr txBox="1"/>
          <p:nvPr/>
        </p:nvSpPr>
        <p:spPr>
          <a:xfrm>
            <a:off x="6743701" y="4939645"/>
            <a:ext cx="1147756" cy="369332"/>
          </a:xfrm>
          <a:prstGeom prst="rect">
            <a:avLst/>
          </a:prstGeom>
          <a:noFill/>
        </p:spPr>
        <p:txBody>
          <a:bodyPr wrap="square" rtlCol="0">
            <a:spAutoFit/>
          </a:bodyPr>
          <a:lstStyle/>
          <a:p>
            <a:r>
              <a:rPr lang="en-US" dirty="0">
                <a:latin typeface="Candara" panose="020E0502030303020204" pitchFamily="34" charset="0"/>
              </a:rPr>
              <a:t>$370,000</a:t>
            </a:r>
          </a:p>
        </p:txBody>
      </p:sp>
      <p:sp>
        <p:nvSpPr>
          <p:cNvPr id="23" name="TextBox 22">
            <a:extLst>
              <a:ext uri="{FF2B5EF4-FFF2-40B4-BE49-F238E27FC236}">
                <a16:creationId xmlns:a16="http://schemas.microsoft.com/office/drawing/2014/main" id="{73BC8DD0-2537-403A-B0DF-631EF3A4D169}"/>
              </a:ext>
            </a:extLst>
          </p:cNvPr>
          <p:cNvSpPr txBox="1"/>
          <p:nvPr/>
        </p:nvSpPr>
        <p:spPr>
          <a:xfrm>
            <a:off x="8748713" y="1892807"/>
            <a:ext cx="3043238" cy="1938992"/>
          </a:xfrm>
          <a:prstGeom prst="rect">
            <a:avLst/>
          </a:prstGeom>
          <a:noFill/>
        </p:spPr>
        <p:txBody>
          <a:bodyPr wrap="square" rtlCol="0">
            <a:spAutoFit/>
          </a:bodyPr>
          <a:lstStyle/>
          <a:p>
            <a:r>
              <a:rPr lang="en-US" sz="2000" dirty="0">
                <a:latin typeface="Candara" panose="020E0502030303020204" pitchFamily="34" charset="0"/>
              </a:rPr>
              <a:t>What would be the cost for the economics department? If they ask for 250 regular orders, 50 rush orders, and all of them require shipping? </a:t>
            </a:r>
          </a:p>
        </p:txBody>
      </p:sp>
      <p:sp>
        <p:nvSpPr>
          <p:cNvPr id="24" name="TextBox 23">
            <a:extLst>
              <a:ext uri="{FF2B5EF4-FFF2-40B4-BE49-F238E27FC236}">
                <a16:creationId xmlns:a16="http://schemas.microsoft.com/office/drawing/2014/main" id="{59378B93-70AA-402D-A13E-F4E17BA30832}"/>
              </a:ext>
            </a:extLst>
          </p:cNvPr>
          <p:cNvSpPr txBox="1"/>
          <p:nvPr/>
        </p:nvSpPr>
        <p:spPr>
          <a:xfrm>
            <a:off x="8779662" y="3985688"/>
            <a:ext cx="3043238" cy="3170099"/>
          </a:xfrm>
          <a:prstGeom prst="rect">
            <a:avLst/>
          </a:prstGeom>
          <a:noFill/>
        </p:spPr>
        <p:txBody>
          <a:bodyPr wrap="square" rtlCol="0">
            <a:spAutoFit/>
          </a:bodyPr>
          <a:lstStyle/>
          <a:p>
            <a:r>
              <a:rPr lang="en-US" sz="2000" b="1" dirty="0">
                <a:latin typeface="Candara" panose="020E0502030303020204" pitchFamily="34" charset="0"/>
              </a:rPr>
              <a:t>ABC Method Cost Allocation:</a:t>
            </a:r>
          </a:p>
          <a:p>
            <a:r>
              <a:rPr lang="en-US" sz="2000" dirty="0">
                <a:latin typeface="Candara" panose="020E0502030303020204" pitchFamily="34" charset="0"/>
              </a:rPr>
              <a:t>(300*1) + (300*50) + (50*2) + (300*3)</a:t>
            </a:r>
          </a:p>
          <a:p>
            <a:r>
              <a:rPr lang="en-US" sz="2000" dirty="0">
                <a:latin typeface="Candara" panose="020E0502030303020204" pitchFamily="34" charset="0"/>
              </a:rPr>
              <a:t>= </a:t>
            </a:r>
            <a:r>
              <a:rPr lang="en-US" sz="2000" b="1" dirty="0">
                <a:latin typeface="Candara" panose="020E0502030303020204" pitchFamily="34" charset="0"/>
              </a:rPr>
              <a:t>$16,300</a:t>
            </a:r>
          </a:p>
          <a:p>
            <a:endParaRPr lang="en-US" sz="2000" b="1" dirty="0">
              <a:latin typeface="Candara" panose="020E0502030303020204" pitchFamily="34" charset="0"/>
            </a:endParaRPr>
          </a:p>
          <a:p>
            <a:r>
              <a:rPr lang="en-US" sz="2000" b="1" dirty="0">
                <a:latin typeface="Candara" panose="020E0502030303020204" pitchFamily="34" charset="0"/>
              </a:rPr>
              <a:t>Overhead Rate Method Cost Allocation: </a:t>
            </a:r>
          </a:p>
          <a:p>
            <a:r>
              <a:rPr lang="en-US" sz="2000" b="1" dirty="0">
                <a:latin typeface="Candara" panose="020E0502030303020204" pitchFamily="34" charset="0"/>
              </a:rPr>
              <a:t>$15,600</a:t>
            </a:r>
            <a:endParaRPr lang="en-US" sz="2000" dirty="0">
              <a:latin typeface="Candara" panose="020E0502030303020204" pitchFamily="34" charset="0"/>
            </a:endParaRPr>
          </a:p>
          <a:p>
            <a:endParaRPr lang="en-US" sz="2000" dirty="0">
              <a:latin typeface="Candara" panose="020E0502030303020204" pitchFamily="34" charset="0"/>
            </a:endParaRPr>
          </a:p>
        </p:txBody>
      </p:sp>
    </p:spTree>
    <p:extLst>
      <p:ext uri="{BB962C8B-B14F-4D97-AF65-F5344CB8AC3E}">
        <p14:creationId xmlns:p14="http://schemas.microsoft.com/office/powerpoint/2010/main" val="3472753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P spid="14" grpId="0"/>
      <p:bldP spid="15" grpId="0"/>
      <p:bldP spid="16" grpId="0"/>
      <p:bldP spid="17" grpId="0"/>
      <p:bldP spid="18" grpId="0"/>
      <p:bldP spid="19" grpId="0"/>
      <p:bldP spid="20" grpId="0"/>
      <p:bldP spid="21" grpId="0"/>
      <p:bldP spid="22" grpId="0"/>
      <p:bldP spid="23"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E616E0B-A473-904B-8D65-286A1DF8C39D}"/>
              </a:ext>
            </a:extLst>
          </p:cNvPr>
          <p:cNvSpPr/>
          <p:nvPr/>
        </p:nvSpPr>
        <p:spPr>
          <a:xfrm>
            <a:off x="0" y="1"/>
            <a:ext cx="12192000" cy="1325564"/>
          </a:xfrm>
          <a:prstGeom prst="rect">
            <a:avLst/>
          </a:prstGeom>
          <a:solidFill>
            <a:srgbClr val="A40304"/>
          </a:solidFill>
          <a:ln>
            <a:solidFill>
              <a:srgbClr val="A403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8172BB-755D-B541-830C-37AADCE3CCCA}"/>
              </a:ext>
            </a:extLst>
          </p:cNvPr>
          <p:cNvSpPr>
            <a:spLocks noGrp="1"/>
          </p:cNvSpPr>
          <p:nvPr>
            <p:ph type="title"/>
          </p:nvPr>
        </p:nvSpPr>
        <p:spPr>
          <a:xfrm>
            <a:off x="838200" y="32618"/>
            <a:ext cx="10515600" cy="1325563"/>
          </a:xfrm>
        </p:spPr>
        <p:txBody>
          <a:bodyPr>
            <a:normAutofit/>
          </a:bodyPr>
          <a:lstStyle/>
          <a:p>
            <a:r>
              <a:rPr lang="en-US" sz="4200" b="1" dirty="0">
                <a:solidFill>
                  <a:schemeClr val="bg1"/>
                </a:solidFill>
                <a:latin typeface="Georgia Pro Cond Black" panose="02040A06050405020203" pitchFamily="18" charset="0"/>
              </a:rPr>
              <a:t>Cost Definition: Key Terms</a:t>
            </a:r>
          </a:p>
        </p:txBody>
      </p:sp>
      <p:sp>
        <p:nvSpPr>
          <p:cNvPr id="3" name="Content Placeholder 2">
            <a:extLst>
              <a:ext uri="{FF2B5EF4-FFF2-40B4-BE49-F238E27FC236}">
                <a16:creationId xmlns:a16="http://schemas.microsoft.com/office/drawing/2014/main" id="{F0C7FC00-FD29-084C-90D6-0FAB05A73342}"/>
              </a:ext>
            </a:extLst>
          </p:cNvPr>
          <p:cNvSpPr>
            <a:spLocks noGrp="1"/>
          </p:cNvSpPr>
          <p:nvPr>
            <p:ph idx="1"/>
          </p:nvPr>
        </p:nvSpPr>
        <p:spPr/>
        <p:txBody>
          <a:bodyPr>
            <a:normAutofit fontScale="92500"/>
          </a:bodyPr>
          <a:lstStyle/>
          <a:p>
            <a:r>
              <a:rPr lang="en-US" b="1" dirty="0">
                <a:latin typeface="Candara" panose="020E0502030303020204" pitchFamily="34" charset="0"/>
              </a:rPr>
              <a:t>Cost</a:t>
            </a:r>
            <a:r>
              <a:rPr lang="en-US" dirty="0">
                <a:latin typeface="Candara" panose="020E0502030303020204" pitchFamily="34" charset="0"/>
              </a:rPr>
              <a:t>: Amount paid to obtain resources for the organization’s desired use</a:t>
            </a:r>
          </a:p>
          <a:p>
            <a:r>
              <a:rPr lang="en-US" b="1" dirty="0">
                <a:latin typeface="Candara" panose="020E0502030303020204" pitchFamily="34" charset="0"/>
              </a:rPr>
              <a:t>Relevant costs: </a:t>
            </a:r>
            <a:r>
              <a:rPr lang="en-US" dirty="0">
                <a:latin typeface="Candara" panose="020E0502030303020204" pitchFamily="34" charset="0"/>
              </a:rPr>
              <a:t>Costs that </a:t>
            </a:r>
            <a:r>
              <a:rPr lang="en-US" u="sng" dirty="0">
                <a:latin typeface="Candara" panose="020E0502030303020204" pitchFamily="34" charset="0"/>
              </a:rPr>
              <a:t>have an impact</a:t>
            </a:r>
            <a:r>
              <a:rPr lang="en-US" dirty="0">
                <a:latin typeface="Candara" panose="020E0502030303020204" pitchFamily="34" charset="0"/>
              </a:rPr>
              <a:t>, or </a:t>
            </a:r>
            <a:r>
              <a:rPr lang="en-US" u="sng" dirty="0">
                <a:latin typeface="Candara" panose="020E0502030303020204" pitchFamily="34" charset="0"/>
              </a:rPr>
              <a:t>are impacted </a:t>
            </a:r>
            <a:r>
              <a:rPr lang="en-US" dirty="0">
                <a:latin typeface="Candara" panose="020E0502030303020204" pitchFamily="34" charset="0"/>
              </a:rPr>
              <a:t>by, the decision being considered. </a:t>
            </a:r>
          </a:p>
          <a:p>
            <a:r>
              <a:rPr lang="en-US" b="1" dirty="0">
                <a:latin typeface="Candara" panose="020E0502030303020204" pitchFamily="34" charset="0"/>
              </a:rPr>
              <a:t>Cost Objective: </a:t>
            </a:r>
          </a:p>
          <a:p>
            <a:pPr lvl="1"/>
            <a:r>
              <a:rPr lang="en-US" dirty="0">
                <a:latin typeface="Candara" panose="020E0502030303020204" pitchFamily="34" charset="0"/>
              </a:rPr>
              <a:t>The focus of the cost analysis</a:t>
            </a:r>
          </a:p>
          <a:p>
            <a:pPr lvl="1"/>
            <a:r>
              <a:rPr lang="en-US" dirty="0">
                <a:latin typeface="Candara" panose="020E0502030303020204" pitchFamily="34" charset="0"/>
              </a:rPr>
              <a:t>Unit of service, a program, or a department</a:t>
            </a:r>
          </a:p>
          <a:p>
            <a:r>
              <a:rPr lang="en-US" b="1" dirty="0">
                <a:latin typeface="Candara" panose="020E0502030303020204" pitchFamily="34" charset="0"/>
              </a:rPr>
              <a:t>Time Frame: </a:t>
            </a:r>
          </a:p>
          <a:p>
            <a:pPr lvl="1"/>
            <a:r>
              <a:rPr lang="en-US" dirty="0">
                <a:latin typeface="Candara" panose="020E0502030303020204" pitchFamily="34" charset="0"/>
              </a:rPr>
              <a:t>Period of estimation </a:t>
            </a:r>
          </a:p>
          <a:p>
            <a:r>
              <a:rPr lang="en-US" b="1" dirty="0">
                <a:latin typeface="Candara" panose="020E0502030303020204" pitchFamily="34" charset="0"/>
              </a:rPr>
              <a:t>Volume: </a:t>
            </a:r>
          </a:p>
          <a:p>
            <a:pPr lvl="1"/>
            <a:r>
              <a:rPr lang="en-US" dirty="0">
                <a:latin typeface="Candara" panose="020E0502030303020204" pitchFamily="34" charset="0"/>
              </a:rPr>
              <a:t>Number of units</a:t>
            </a:r>
          </a:p>
        </p:txBody>
      </p:sp>
      <p:sp>
        <p:nvSpPr>
          <p:cNvPr id="5" name="Slide Number Placeholder 4">
            <a:extLst>
              <a:ext uri="{FF2B5EF4-FFF2-40B4-BE49-F238E27FC236}">
                <a16:creationId xmlns:a16="http://schemas.microsoft.com/office/drawing/2014/main" id="{D05EAD85-E000-4745-A545-F86A173F2E79}"/>
              </a:ext>
            </a:extLst>
          </p:cNvPr>
          <p:cNvSpPr>
            <a:spLocks noGrp="1"/>
          </p:cNvSpPr>
          <p:nvPr>
            <p:ph type="sldNum" sz="quarter" idx="12"/>
          </p:nvPr>
        </p:nvSpPr>
        <p:spPr/>
        <p:txBody>
          <a:bodyPr/>
          <a:lstStyle/>
          <a:p>
            <a:fld id="{958BD988-D88B-EB4E-A60B-5AD3869691CF}" type="slidenum">
              <a:rPr lang="en-US" smtClean="0"/>
              <a:t>4</a:t>
            </a:fld>
            <a:endParaRPr lang="en-US"/>
          </a:p>
        </p:txBody>
      </p:sp>
    </p:spTree>
    <p:extLst>
      <p:ext uri="{BB962C8B-B14F-4D97-AF65-F5344CB8AC3E}">
        <p14:creationId xmlns:p14="http://schemas.microsoft.com/office/powerpoint/2010/main" val="342057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2A77513-C94F-5449-872D-5AB6A6700A3A}"/>
              </a:ext>
            </a:extLst>
          </p:cNvPr>
          <p:cNvSpPr/>
          <p:nvPr/>
        </p:nvSpPr>
        <p:spPr>
          <a:xfrm>
            <a:off x="0" y="1"/>
            <a:ext cx="12192000" cy="1325564"/>
          </a:xfrm>
          <a:prstGeom prst="rect">
            <a:avLst/>
          </a:prstGeom>
          <a:solidFill>
            <a:srgbClr val="A40304"/>
          </a:solidFill>
          <a:ln>
            <a:solidFill>
              <a:srgbClr val="A403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E0589F-C7F0-7947-B265-7FA06BAC4CB0}"/>
              </a:ext>
            </a:extLst>
          </p:cNvPr>
          <p:cNvSpPr>
            <a:spLocks noGrp="1"/>
          </p:cNvSpPr>
          <p:nvPr>
            <p:ph type="title"/>
          </p:nvPr>
        </p:nvSpPr>
        <p:spPr>
          <a:xfrm>
            <a:off x="838200" y="49241"/>
            <a:ext cx="10515600" cy="1325563"/>
          </a:xfrm>
        </p:spPr>
        <p:txBody>
          <a:bodyPr>
            <a:normAutofit/>
          </a:bodyPr>
          <a:lstStyle/>
          <a:p>
            <a:r>
              <a:rPr lang="en-US" sz="4200" b="1" dirty="0">
                <a:solidFill>
                  <a:schemeClr val="bg1"/>
                </a:solidFill>
                <a:latin typeface="Georgia Pro Cond Black" panose="02040A06050405020203" pitchFamily="18" charset="0"/>
              </a:rPr>
              <a:t>Concepts: Direct and Indirect cost</a:t>
            </a:r>
          </a:p>
        </p:txBody>
      </p:sp>
      <p:sp>
        <p:nvSpPr>
          <p:cNvPr id="3" name="Content Placeholder 2">
            <a:extLst>
              <a:ext uri="{FF2B5EF4-FFF2-40B4-BE49-F238E27FC236}">
                <a16:creationId xmlns:a16="http://schemas.microsoft.com/office/drawing/2014/main" id="{B7B249F6-406A-1241-A19C-2523053FCDFA}"/>
              </a:ext>
            </a:extLst>
          </p:cNvPr>
          <p:cNvSpPr>
            <a:spLocks noGrp="1"/>
          </p:cNvSpPr>
          <p:nvPr>
            <p:ph idx="1"/>
          </p:nvPr>
        </p:nvSpPr>
        <p:spPr>
          <a:xfrm>
            <a:off x="838200" y="1690688"/>
            <a:ext cx="10515600" cy="4802187"/>
          </a:xfrm>
        </p:spPr>
        <p:txBody>
          <a:bodyPr>
            <a:normAutofit/>
          </a:bodyPr>
          <a:lstStyle/>
          <a:p>
            <a:pPr marL="0" indent="0" algn="ctr">
              <a:buNone/>
            </a:pPr>
            <a:r>
              <a:rPr lang="en-US" altLang="en-US" b="1" dirty="0">
                <a:solidFill>
                  <a:srgbClr val="C00000"/>
                </a:solidFill>
                <a:latin typeface="Candara" panose="020E0502030303020204" pitchFamily="34" charset="0"/>
              </a:rPr>
              <a:t>Full cost = direct cost + indirect cost</a:t>
            </a:r>
            <a:r>
              <a:rPr lang="en-US" altLang="en-US" dirty="0">
                <a:solidFill>
                  <a:srgbClr val="C00000"/>
                </a:solidFill>
                <a:latin typeface="Candara" panose="020E0502030303020204" pitchFamily="34" charset="0"/>
              </a:rPr>
              <a:t>	</a:t>
            </a:r>
          </a:p>
          <a:p>
            <a:pPr marL="0" indent="0">
              <a:buNone/>
            </a:pPr>
            <a:endParaRPr lang="en-US" b="1" dirty="0">
              <a:latin typeface="Candara" panose="020E0502030303020204" pitchFamily="34" charset="0"/>
            </a:endParaRPr>
          </a:p>
          <a:p>
            <a:r>
              <a:rPr lang="en-US" b="1" dirty="0">
                <a:latin typeface="Candara" panose="020E0502030303020204" pitchFamily="34" charset="0"/>
              </a:rPr>
              <a:t>Full cost</a:t>
            </a:r>
            <a:r>
              <a:rPr lang="en-US" dirty="0">
                <a:latin typeface="Candara" panose="020E0502030303020204" pitchFamily="34" charset="0"/>
              </a:rPr>
              <a:t>: All the costs associated with the cost objective.  </a:t>
            </a:r>
          </a:p>
          <a:p>
            <a:r>
              <a:rPr lang="en-US" b="1" dirty="0">
                <a:latin typeface="Candara" panose="020E0502030303020204" pitchFamily="34" charset="0"/>
              </a:rPr>
              <a:t>Direct Costs</a:t>
            </a:r>
            <a:r>
              <a:rPr lang="en-US" dirty="0">
                <a:latin typeface="Candara" panose="020E0502030303020204" pitchFamily="34" charset="0"/>
              </a:rPr>
              <a:t>: </a:t>
            </a:r>
          </a:p>
          <a:p>
            <a:pPr lvl="1"/>
            <a:r>
              <a:rPr lang="en-US" dirty="0">
                <a:latin typeface="Candara" panose="020E0502030303020204" pitchFamily="34" charset="0"/>
              </a:rPr>
              <a:t>Cost incurred within an organizational unit</a:t>
            </a:r>
          </a:p>
          <a:p>
            <a:pPr lvl="1"/>
            <a:r>
              <a:rPr lang="en-US" dirty="0">
                <a:latin typeface="Candara" panose="020E0502030303020204" pitchFamily="34" charset="0"/>
              </a:rPr>
              <a:t>Cost of resources used directly to provide a good or a service</a:t>
            </a:r>
          </a:p>
          <a:p>
            <a:r>
              <a:rPr lang="en-US" b="1" dirty="0">
                <a:latin typeface="Candara" panose="020E0502030303020204" pitchFamily="34" charset="0"/>
              </a:rPr>
              <a:t>Indirect Costs/Overhead</a:t>
            </a:r>
            <a:r>
              <a:rPr lang="en-US" dirty="0">
                <a:latin typeface="Candara" panose="020E0502030303020204" pitchFamily="34" charset="0"/>
              </a:rPr>
              <a:t>:</a:t>
            </a:r>
          </a:p>
          <a:p>
            <a:pPr lvl="1">
              <a:defRPr/>
            </a:pPr>
            <a:r>
              <a:rPr lang="en-US" altLang="en-US" dirty="0">
                <a:latin typeface="Candara" panose="020E0502030303020204" pitchFamily="34" charset="0"/>
              </a:rPr>
              <a:t>Costs that are assigned to a unit from outside.</a:t>
            </a:r>
          </a:p>
          <a:p>
            <a:pPr lvl="1">
              <a:defRPr/>
            </a:pPr>
            <a:r>
              <a:rPr lang="en-US" altLang="en-US" dirty="0">
                <a:latin typeface="Candara" panose="020E0502030303020204" pitchFamily="34" charset="0"/>
              </a:rPr>
              <a:t>Costs of resources not used directly to provide service.</a:t>
            </a:r>
          </a:p>
          <a:p>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8D24106D-FEEA-F845-8A81-E6ED84E93947}"/>
              </a:ext>
            </a:extLst>
          </p:cNvPr>
          <p:cNvSpPr>
            <a:spLocks noGrp="1"/>
          </p:cNvSpPr>
          <p:nvPr>
            <p:ph type="sldNum" sz="quarter" idx="12"/>
          </p:nvPr>
        </p:nvSpPr>
        <p:spPr/>
        <p:txBody>
          <a:bodyPr/>
          <a:lstStyle/>
          <a:p>
            <a:fld id="{958BD988-D88B-EB4E-A60B-5AD3869691CF}" type="slidenum">
              <a:rPr lang="en-US" smtClean="0"/>
              <a:t>5</a:t>
            </a:fld>
            <a:endParaRPr lang="en-US"/>
          </a:p>
        </p:txBody>
      </p:sp>
    </p:spTree>
    <p:extLst>
      <p:ext uri="{BB962C8B-B14F-4D97-AF65-F5344CB8AC3E}">
        <p14:creationId xmlns:p14="http://schemas.microsoft.com/office/powerpoint/2010/main" val="2471770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E127B6A-6984-824D-A90D-0FCE58C2C08C}"/>
              </a:ext>
            </a:extLst>
          </p:cNvPr>
          <p:cNvSpPr/>
          <p:nvPr/>
        </p:nvSpPr>
        <p:spPr>
          <a:xfrm>
            <a:off x="0" y="1"/>
            <a:ext cx="12192000" cy="1325564"/>
          </a:xfrm>
          <a:prstGeom prst="rect">
            <a:avLst/>
          </a:prstGeom>
          <a:solidFill>
            <a:srgbClr val="A40304"/>
          </a:solidFill>
          <a:ln>
            <a:solidFill>
              <a:srgbClr val="A403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769652-FABC-F242-9F75-28D04B6D46DE}"/>
              </a:ext>
            </a:extLst>
          </p:cNvPr>
          <p:cNvSpPr>
            <a:spLocks noGrp="1"/>
          </p:cNvSpPr>
          <p:nvPr>
            <p:ph type="title"/>
          </p:nvPr>
        </p:nvSpPr>
        <p:spPr>
          <a:xfrm>
            <a:off x="838200" y="31619"/>
            <a:ext cx="10515600" cy="1325563"/>
          </a:xfrm>
        </p:spPr>
        <p:txBody>
          <a:bodyPr>
            <a:normAutofit/>
          </a:bodyPr>
          <a:lstStyle/>
          <a:p>
            <a:r>
              <a:rPr lang="en-US" sz="4200" b="1" dirty="0">
                <a:solidFill>
                  <a:schemeClr val="bg1"/>
                </a:solidFill>
                <a:latin typeface="Georgia Pro Cond Black" panose="02040A06050405020203" pitchFamily="18" charset="0"/>
              </a:rPr>
              <a:t>Concepts: Average costs </a:t>
            </a:r>
          </a:p>
        </p:txBody>
      </p:sp>
      <p:sp>
        <p:nvSpPr>
          <p:cNvPr id="3" name="Content Placeholder 2">
            <a:extLst>
              <a:ext uri="{FF2B5EF4-FFF2-40B4-BE49-F238E27FC236}">
                <a16:creationId xmlns:a16="http://schemas.microsoft.com/office/drawing/2014/main" id="{2D928B67-8867-8747-99A7-8F6B0D1A826B}"/>
              </a:ext>
            </a:extLst>
          </p:cNvPr>
          <p:cNvSpPr>
            <a:spLocks noGrp="1"/>
          </p:cNvSpPr>
          <p:nvPr>
            <p:ph idx="1"/>
          </p:nvPr>
        </p:nvSpPr>
        <p:spPr>
          <a:xfrm>
            <a:off x="838200" y="1825625"/>
            <a:ext cx="10515600" cy="4351338"/>
          </a:xfrm>
        </p:spPr>
        <p:txBody>
          <a:bodyPr/>
          <a:lstStyle/>
          <a:p>
            <a:pPr>
              <a:lnSpc>
                <a:spcPct val="80000"/>
              </a:lnSpc>
              <a:spcBef>
                <a:spcPct val="0"/>
              </a:spcBef>
              <a:buClr>
                <a:srgbClr val="808080"/>
              </a:buClr>
              <a:buSzPct val="46000"/>
              <a:defRPr/>
            </a:pPr>
            <a:r>
              <a:rPr lang="en-US" altLang="en-US" b="1" u="sng" dirty="0">
                <a:solidFill>
                  <a:srgbClr val="C00000"/>
                </a:solidFill>
                <a:latin typeface="Candara" panose="020E0502030303020204" pitchFamily="34" charset="0"/>
              </a:rPr>
              <a:t>Average Cost </a:t>
            </a:r>
            <a:r>
              <a:rPr lang="en-US" altLang="en-US" dirty="0">
                <a:latin typeface="Candara" panose="020E0502030303020204" pitchFamily="34" charset="0"/>
              </a:rPr>
              <a:t>is the total cost of a cost object divided by the number of units of output/volume provided.</a:t>
            </a:r>
          </a:p>
          <a:p>
            <a:pPr>
              <a:lnSpc>
                <a:spcPct val="80000"/>
              </a:lnSpc>
              <a:spcBef>
                <a:spcPct val="0"/>
              </a:spcBef>
              <a:buClr>
                <a:srgbClr val="808080"/>
              </a:buClr>
              <a:buSzPct val="46000"/>
              <a:defRPr/>
            </a:pPr>
            <a:endParaRPr lang="en-US" altLang="en-US" dirty="0">
              <a:latin typeface="Candara" panose="020E0502030303020204" pitchFamily="34" charset="0"/>
            </a:endParaRPr>
          </a:p>
          <a:p>
            <a:pPr>
              <a:lnSpc>
                <a:spcPct val="80000"/>
              </a:lnSpc>
              <a:spcBef>
                <a:spcPct val="0"/>
              </a:spcBef>
              <a:buClr>
                <a:srgbClr val="808080"/>
              </a:buClr>
              <a:buSzPct val="46000"/>
              <a:defRPr/>
            </a:pPr>
            <a:endParaRPr lang="en-US" altLang="en-US" dirty="0">
              <a:latin typeface="Candara" panose="020E0502030303020204" pitchFamily="34" charset="0"/>
            </a:endParaRPr>
          </a:p>
          <a:p>
            <a:pPr marL="0" indent="0">
              <a:lnSpc>
                <a:spcPct val="80000"/>
              </a:lnSpc>
              <a:spcBef>
                <a:spcPct val="0"/>
              </a:spcBef>
              <a:buClr>
                <a:srgbClr val="808080"/>
              </a:buClr>
              <a:buSzPct val="46000"/>
              <a:buNone/>
              <a:defRPr/>
            </a:pPr>
            <a:r>
              <a:rPr lang="en-US" altLang="en-US" b="1" dirty="0">
                <a:latin typeface="Candara" panose="020E0502030303020204" pitchFamily="34" charset="0"/>
              </a:rPr>
              <a:t>Example:</a:t>
            </a:r>
          </a:p>
          <a:p>
            <a:pPr>
              <a:lnSpc>
                <a:spcPct val="80000"/>
              </a:lnSpc>
              <a:spcBef>
                <a:spcPct val="0"/>
              </a:spcBef>
              <a:buClr>
                <a:srgbClr val="808080"/>
              </a:buClr>
              <a:buSzPct val="46000"/>
              <a:defRPr/>
            </a:pPr>
            <a:r>
              <a:rPr lang="en-US" altLang="en-US" dirty="0">
                <a:latin typeface="Candara" panose="020E0502030303020204" pitchFamily="34" charset="0"/>
              </a:rPr>
              <a:t>It costs $10,000 to produce 100,000 gallons of water. What is the average cost?</a:t>
            </a:r>
            <a:endParaRPr lang="en-US" altLang="en-US" sz="2800" dirty="0">
              <a:latin typeface="Candara" panose="020E0502030303020204" pitchFamily="34" charset="0"/>
            </a:endParaRPr>
          </a:p>
        </p:txBody>
      </p:sp>
      <p:sp>
        <p:nvSpPr>
          <p:cNvPr id="4" name="TextBox 3">
            <a:extLst>
              <a:ext uri="{FF2B5EF4-FFF2-40B4-BE49-F238E27FC236}">
                <a16:creationId xmlns:a16="http://schemas.microsoft.com/office/drawing/2014/main" id="{A1C7E72E-8887-7149-8A02-9A54394ECE5A}"/>
              </a:ext>
            </a:extLst>
          </p:cNvPr>
          <p:cNvSpPr txBox="1"/>
          <p:nvPr/>
        </p:nvSpPr>
        <p:spPr>
          <a:xfrm>
            <a:off x="3100387" y="4457700"/>
            <a:ext cx="7215187" cy="1011944"/>
          </a:xfrm>
          <a:prstGeom prst="rect">
            <a:avLst/>
          </a:prstGeom>
          <a:noFill/>
        </p:spPr>
        <p:txBody>
          <a:bodyPr wrap="square" rtlCol="0">
            <a:spAutoFit/>
          </a:bodyPr>
          <a:lstStyle/>
          <a:p>
            <a:pPr>
              <a:lnSpc>
                <a:spcPct val="80000"/>
              </a:lnSpc>
              <a:spcBef>
                <a:spcPct val="0"/>
              </a:spcBef>
              <a:buClr>
                <a:srgbClr val="808080"/>
              </a:buClr>
              <a:buSzPct val="46000"/>
              <a:defRPr/>
            </a:pPr>
            <a:endParaRPr lang="en-US" altLang="en-US" dirty="0"/>
          </a:p>
          <a:p>
            <a:pPr marL="228600" lvl="1">
              <a:lnSpc>
                <a:spcPct val="80000"/>
              </a:lnSpc>
              <a:spcBef>
                <a:spcPct val="0"/>
              </a:spcBef>
              <a:buClr>
                <a:srgbClr val="808080"/>
              </a:buClr>
              <a:buSzPct val="46000"/>
              <a:defRPr/>
            </a:pPr>
            <a:r>
              <a:rPr lang="en-US" altLang="en-US" sz="2800" dirty="0">
                <a:latin typeface="Candara" panose="020E0502030303020204" pitchFamily="34" charset="0"/>
              </a:rPr>
              <a:t>Total Cost       =   10,000  = $0.1/gallon</a:t>
            </a:r>
          </a:p>
          <a:p>
            <a:pPr marL="228600" lvl="1">
              <a:lnSpc>
                <a:spcPct val="80000"/>
              </a:lnSpc>
              <a:spcBef>
                <a:spcPct val="0"/>
              </a:spcBef>
              <a:buClr>
                <a:srgbClr val="808080"/>
              </a:buClr>
              <a:buSzPct val="46000"/>
              <a:defRPr/>
            </a:pPr>
            <a:r>
              <a:rPr lang="en-US" altLang="en-US" sz="2800" dirty="0">
                <a:latin typeface="Candara" panose="020E0502030303020204" pitchFamily="34" charset="0"/>
              </a:rPr>
              <a:t>Units of units    100,000</a:t>
            </a:r>
            <a:endParaRPr lang="en-US" dirty="0">
              <a:latin typeface="Candara" panose="020E0502030303020204" pitchFamily="34" charset="0"/>
            </a:endParaRPr>
          </a:p>
        </p:txBody>
      </p:sp>
      <p:cxnSp>
        <p:nvCxnSpPr>
          <p:cNvPr id="6" name="Straight Connector 5">
            <a:extLst>
              <a:ext uri="{FF2B5EF4-FFF2-40B4-BE49-F238E27FC236}">
                <a16:creationId xmlns:a16="http://schemas.microsoft.com/office/drawing/2014/main" id="{1C553FAD-BD9E-5847-93B7-86EFA319080B}"/>
              </a:ext>
            </a:extLst>
          </p:cNvPr>
          <p:cNvCxnSpPr/>
          <p:nvPr/>
        </p:nvCxnSpPr>
        <p:spPr>
          <a:xfrm>
            <a:off x="2843213" y="5000625"/>
            <a:ext cx="24717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BE2092C-C34A-FD4A-AC29-4D30CC0922B5}"/>
              </a:ext>
            </a:extLst>
          </p:cNvPr>
          <p:cNvCxnSpPr>
            <a:cxnSpLocks/>
          </p:cNvCxnSpPr>
          <p:nvPr/>
        </p:nvCxnSpPr>
        <p:spPr>
          <a:xfrm>
            <a:off x="5686425" y="5000625"/>
            <a:ext cx="1190626" cy="9524"/>
          </a:xfrm>
          <a:prstGeom prst="line">
            <a:avLst/>
          </a:prstGeom>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F80EFE55-9A2C-7644-9F14-E43AA8D52ACE}"/>
              </a:ext>
            </a:extLst>
          </p:cNvPr>
          <p:cNvSpPr>
            <a:spLocks noGrp="1"/>
          </p:cNvSpPr>
          <p:nvPr>
            <p:ph type="sldNum" sz="quarter" idx="12"/>
          </p:nvPr>
        </p:nvSpPr>
        <p:spPr/>
        <p:txBody>
          <a:bodyPr/>
          <a:lstStyle/>
          <a:p>
            <a:fld id="{958BD988-D88B-EB4E-A60B-5AD3869691CF}" type="slidenum">
              <a:rPr lang="en-US" smtClean="0"/>
              <a:t>6</a:t>
            </a:fld>
            <a:endParaRPr lang="en-US"/>
          </a:p>
        </p:txBody>
      </p:sp>
    </p:spTree>
    <p:extLst>
      <p:ext uri="{BB962C8B-B14F-4D97-AF65-F5344CB8AC3E}">
        <p14:creationId xmlns:p14="http://schemas.microsoft.com/office/powerpoint/2010/main" val="2222526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461928C-B808-954D-B398-B42BFCD3D8D8}"/>
              </a:ext>
            </a:extLst>
          </p:cNvPr>
          <p:cNvSpPr/>
          <p:nvPr/>
        </p:nvSpPr>
        <p:spPr>
          <a:xfrm>
            <a:off x="0" y="1"/>
            <a:ext cx="12192000" cy="1325564"/>
          </a:xfrm>
          <a:prstGeom prst="rect">
            <a:avLst/>
          </a:prstGeom>
          <a:solidFill>
            <a:srgbClr val="A40304"/>
          </a:solidFill>
          <a:ln>
            <a:solidFill>
              <a:srgbClr val="A403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769652-FABC-F242-9F75-28D04B6D46DE}"/>
              </a:ext>
            </a:extLst>
          </p:cNvPr>
          <p:cNvSpPr>
            <a:spLocks noGrp="1"/>
          </p:cNvSpPr>
          <p:nvPr>
            <p:ph type="title"/>
          </p:nvPr>
        </p:nvSpPr>
        <p:spPr>
          <a:xfrm>
            <a:off x="838200" y="157307"/>
            <a:ext cx="10515600" cy="1139827"/>
          </a:xfrm>
        </p:spPr>
        <p:txBody>
          <a:bodyPr>
            <a:normAutofit/>
          </a:bodyPr>
          <a:lstStyle/>
          <a:p>
            <a:r>
              <a:rPr lang="en-US" sz="4200" b="1" dirty="0">
                <a:solidFill>
                  <a:schemeClr val="bg1"/>
                </a:solidFill>
                <a:latin typeface="Georgia Pro Cond Black" panose="02040A06050405020203" pitchFamily="18" charset="0"/>
              </a:rPr>
              <a:t>Concepts: Fixed and Variable Costs</a:t>
            </a:r>
          </a:p>
        </p:txBody>
      </p:sp>
      <p:sp>
        <p:nvSpPr>
          <p:cNvPr id="3" name="Content Placeholder 2">
            <a:extLst>
              <a:ext uri="{FF2B5EF4-FFF2-40B4-BE49-F238E27FC236}">
                <a16:creationId xmlns:a16="http://schemas.microsoft.com/office/drawing/2014/main" id="{2D928B67-8867-8747-99A7-8F6B0D1A826B}"/>
              </a:ext>
            </a:extLst>
          </p:cNvPr>
          <p:cNvSpPr>
            <a:spLocks noGrp="1"/>
          </p:cNvSpPr>
          <p:nvPr>
            <p:ph idx="1"/>
          </p:nvPr>
        </p:nvSpPr>
        <p:spPr>
          <a:xfrm>
            <a:off x="838199" y="1545010"/>
            <a:ext cx="10874829" cy="4875068"/>
          </a:xfrm>
        </p:spPr>
        <p:txBody>
          <a:bodyPr>
            <a:normAutofit/>
          </a:bodyPr>
          <a:lstStyle/>
          <a:p>
            <a:pPr marL="457200" lvl="1" indent="0" algn="ctr">
              <a:lnSpc>
                <a:spcPct val="110000"/>
              </a:lnSpc>
              <a:spcBef>
                <a:spcPct val="0"/>
              </a:spcBef>
              <a:buClr>
                <a:srgbClr val="808080"/>
              </a:buClr>
              <a:buSzPct val="46000"/>
              <a:buNone/>
              <a:defRPr/>
            </a:pPr>
            <a:r>
              <a:rPr lang="en-US" altLang="en-US" b="1" dirty="0">
                <a:solidFill>
                  <a:srgbClr val="C00000"/>
                </a:solidFill>
                <a:latin typeface="Candara" panose="020E0502030303020204" pitchFamily="34" charset="0"/>
              </a:rPr>
              <a:t>Full cost = Fixed Costs + Variable Costs</a:t>
            </a:r>
          </a:p>
          <a:p>
            <a:pPr marL="457200" lvl="1" indent="0" algn="ctr">
              <a:lnSpc>
                <a:spcPct val="110000"/>
              </a:lnSpc>
              <a:spcBef>
                <a:spcPct val="0"/>
              </a:spcBef>
              <a:buClr>
                <a:srgbClr val="808080"/>
              </a:buClr>
              <a:buSzPct val="46000"/>
              <a:buNone/>
              <a:defRPr/>
            </a:pPr>
            <a:r>
              <a:rPr lang="en-US" altLang="en-US" dirty="0">
                <a:solidFill>
                  <a:srgbClr val="C00000"/>
                </a:solidFill>
                <a:latin typeface="Candara" panose="020E0502030303020204" pitchFamily="34" charset="0"/>
              </a:rPr>
              <a:t>	</a:t>
            </a:r>
          </a:p>
          <a:p>
            <a:pPr>
              <a:lnSpc>
                <a:spcPct val="110000"/>
              </a:lnSpc>
              <a:spcBef>
                <a:spcPct val="0"/>
              </a:spcBef>
              <a:spcAft>
                <a:spcPts val="600"/>
              </a:spcAft>
              <a:buSzPct val="100000"/>
              <a:defRPr/>
            </a:pPr>
            <a:r>
              <a:rPr lang="en-US" altLang="en-US" b="1" u="sng" dirty="0">
                <a:solidFill>
                  <a:srgbClr val="C00000"/>
                </a:solidFill>
                <a:latin typeface="Candara" panose="020E0502030303020204" pitchFamily="34" charset="0"/>
              </a:rPr>
              <a:t>Fixed Costs</a:t>
            </a:r>
            <a:r>
              <a:rPr lang="en-US" altLang="en-US" dirty="0">
                <a:solidFill>
                  <a:srgbClr val="C00000"/>
                </a:solidFill>
                <a:latin typeface="Candara" panose="020E0502030303020204" pitchFamily="34" charset="0"/>
              </a:rPr>
              <a:t>: </a:t>
            </a:r>
            <a:r>
              <a:rPr lang="en-US" altLang="en-US" dirty="0">
                <a:latin typeface="Candara" panose="020E0502030303020204" pitchFamily="34" charset="0"/>
              </a:rPr>
              <a:t>costs which remain (relatively) unchanged in total for some time period as the volume of services changes over a relevant range of activity.</a:t>
            </a:r>
          </a:p>
          <a:p>
            <a:pPr>
              <a:lnSpc>
                <a:spcPct val="110000"/>
              </a:lnSpc>
              <a:spcBef>
                <a:spcPct val="0"/>
              </a:spcBef>
              <a:spcAft>
                <a:spcPts val="600"/>
              </a:spcAft>
              <a:buSzPct val="100000"/>
              <a:defRPr/>
            </a:pPr>
            <a:r>
              <a:rPr lang="en-US" altLang="en-US" b="1" u="sng" dirty="0">
                <a:solidFill>
                  <a:srgbClr val="C00000"/>
                </a:solidFill>
                <a:latin typeface="Candara" panose="020E0502030303020204" pitchFamily="34" charset="0"/>
              </a:rPr>
              <a:t>Variable Costs</a:t>
            </a:r>
            <a:r>
              <a:rPr lang="en-US" altLang="en-US" dirty="0">
                <a:solidFill>
                  <a:srgbClr val="C00000"/>
                </a:solidFill>
                <a:latin typeface="Candara" panose="020E0502030303020204" pitchFamily="34" charset="0"/>
              </a:rPr>
              <a:t>: </a:t>
            </a:r>
            <a:r>
              <a:rPr lang="en-US" altLang="en-US" dirty="0">
                <a:latin typeface="Candara" panose="020E0502030303020204" pitchFamily="34" charset="0"/>
              </a:rPr>
              <a:t>costs that vary directly with changes in the volume of service units over a relevant range of activity.</a:t>
            </a:r>
          </a:p>
          <a:p>
            <a:pPr>
              <a:lnSpc>
                <a:spcPct val="110000"/>
              </a:lnSpc>
              <a:spcBef>
                <a:spcPct val="0"/>
              </a:spcBef>
              <a:spcAft>
                <a:spcPts val="600"/>
              </a:spcAft>
              <a:buSzPct val="100000"/>
              <a:defRPr/>
            </a:pPr>
            <a:r>
              <a:rPr lang="en-US" altLang="en-US" b="1" u="sng" dirty="0">
                <a:solidFill>
                  <a:srgbClr val="C00000"/>
                </a:solidFill>
                <a:latin typeface="Candara" panose="020E0502030303020204" pitchFamily="34" charset="0"/>
              </a:rPr>
              <a:t>Step Fixed Costs </a:t>
            </a:r>
            <a:r>
              <a:rPr lang="en-US" altLang="en-US" dirty="0" err="1">
                <a:latin typeface="Candara" panose="020E0502030303020204" pitchFamily="34" charset="0"/>
              </a:rPr>
              <a:t>costs</a:t>
            </a:r>
            <a:r>
              <a:rPr lang="en-US" altLang="en-US" dirty="0">
                <a:latin typeface="Candara" panose="020E0502030303020204" pitchFamily="34" charset="0"/>
              </a:rPr>
              <a:t> that are fixed over ranges of activity that are less than the relevant range.</a:t>
            </a:r>
          </a:p>
          <a:p>
            <a:pPr>
              <a:lnSpc>
                <a:spcPct val="110000"/>
              </a:lnSpc>
              <a:spcBef>
                <a:spcPct val="0"/>
              </a:spcBef>
              <a:spcAft>
                <a:spcPts val="600"/>
              </a:spcAft>
              <a:buSzPct val="100000"/>
              <a:defRPr/>
            </a:pPr>
            <a:r>
              <a:rPr lang="en-US" altLang="en-US" b="1" u="sng" dirty="0">
                <a:solidFill>
                  <a:srgbClr val="C00000"/>
                </a:solidFill>
                <a:latin typeface="Candara" panose="020E0502030303020204" pitchFamily="34" charset="0"/>
              </a:rPr>
              <a:t>Mixed Costs</a:t>
            </a:r>
            <a:r>
              <a:rPr lang="en-US" altLang="en-US" dirty="0">
                <a:solidFill>
                  <a:srgbClr val="C00000"/>
                </a:solidFill>
                <a:latin typeface="Candara" panose="020E0502030303020204" pitchFamily="34" charset="0"/>
              </a:rPr>
              <a:t> </a:t>
            </a:r>
            <a:r>
              <a:rPr lang="en-US" altLang="en-US" dirty="0">
                <a:latin typeface="Candara" panose="020E0502030303020204" pitchFamily="34" charset="0"/>
              </a:rPr>
              <a:t>contain fixed and variable costs elements</a:t>
            </a:r>
          </a:p>
        </p:txBody>
      </p:sp>
      <p:sp>
        <p:nvSpPr>
          <p:cNvPr id="4" name="Slide Number Placeholder 3">
            <a:extLst>
              <a:ext uri="{FF2B5EF4-FFF2-40B4-BE49-F238E27FC236}">
                <a16:creationId xmlns:a16="http://schemas.microsoft.com/office/drawing/2014/main" id="{5EFBBEAC-E21B-674E-93FE-CAEBDF52FCC9}"/>
              </a:ext>
            </a:extLst>
          </p:cNvPr>
          <p:cNvSpPr>
            <a:spLocks noGrp="1"/>
          </p:cNvSpPr>
          <p:nvPr>
            <p:ph type="sldNum" sz="quarter" idx="12"/>
          </p:nvPr>
        </p:nvSpPr>
        <p:spPr/>
        <p:txBody>
          <a:bodyPr/>
          <a:lstStyle/>
          <a:p>
            <a:fld id="{958BD988-D88B-EB4E-A60B-5AD3869691CF}" type="slidenum">
              <a:rPr lang="en-US" smtClean="0"/>
              <a:t>7</a:t>
            </a:fld>
            <a:endParaRPr lang="en-US"/>
          </a:p>
        </p:txBody>
      </p:sp>
    </p:spTree>
    <p:extLst>
      <p:ext uri="{BB962C8B-B14F-4D97-AF65-F5344CB8AC3E}">
        <p14:creationId xmlns:p14="http://schemas.microsoft.com/office/powerpoint/2010/main" val="287283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80D8BD9-A5EA-C04F-A496-EFDE5C9582D3}"/>
              </a:ext>
            </a:extLst>
          </p:cNvPr>
          <p:cNvSpPr/>
          <p:nvPr/>
        </p:nvSpPr>
        <p:spPr>
          <a:xfrm>
            <a:off x="0" y="0"/>
            <a:ext cx="12192000" cy="1325564"/>
          </a:xfrm>
          <a:prstGeom prst="rect">
            <a:avLst/>
          </a:prstGeom>
          <a:solidFill>
            <a:srgbClr val="A40304"/>
          </a:solidFill>
          <a:ln>
            <a:solidFill>
              <a:srgbClr val="A403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96" name="Rectangle 164">
            <a:extLst>
              <a:ext uri="{FF2B5EF4-FFF2-40B4-BE49-F238E27FC236}">
                <a16:creationId xmlns:a16="http://schemas.microsoft.com/office/drawing/2014/main" id="{FCB069D3-D3DC-9946-A8F4-225826EFCEDE}"/>
              </a:ext>
            </a:extLst>
          </p:cNvPr>
          <p:cNvSpPr>
            <a:spLocks noGrp="1" noChangeArrowheads="1"/>
          </p:cNvSpPr>
          <p:nvPr>
            <p:ph type="title"/>
          </p:nvPr>
        </p:nvSpPr>
        <p:spPr>
          <a:xfrm>
            <a:off x="882651" y="255577"/>
            <a:ext cx="8448676" cy="835192"/>
          </a:xfrm>
          <a:noFill/>
        </p:spPr>
        <p:txBody>
          <a:bodyPr vert="horz" lIns="91436" tIns="45718" rIns="91436" bIns="45718" rtlCol="0" anchor="ctr">
            <a:normAutofit/>
          </a:bodyPr>
          <a:lstStyle/>
          <a:p>
            <a:pPr eaLnBrk="1" hangingPunct="1"/>
            <a:r>
              <a:rPr lang="en-US" altLang="en-US" sz="4200" b="1" dirty="0">
                <a:solidFill>
                  <a:schemeClr val="bg1"/>
                </a:solidFill>
                <a:latin typeface="Georgia Pro Cond Black" panose="02040A06050405020203" pitchFamily="18" charset="0"/>
              </a:rPr>
              <a:t>Fixed and Variable Cost</a:t>
            </a:r>
          </a:p>
        </p:txBody>
      </p:sp>
      <p:graphicFrame>
        <p:nvGraphicFramePr>
          <p:cNvPr id="155" name="Chart 154">
            <a:extLst>
              <a:ext uri="{FF2B5EF4-FFF2-40B4-BE49-F238E27FC236}">
                <a16:creationId xmlns:a16="http://schemas.microsoft.com/office/drawing/2014/main" id="{B0EFD74A-6442-A746-B95C-5FB79E5CAD42}"/>
              </a:ext>
            </a:extLst>
          </p:cNvPr>
          <p:cNvGraphicFramePr>
            <a:graphicFrameLocks/>
          </p:cNvGraphicFramePr>
          <p:nvPr>
            <p:extLst>
              <p:ext uri="{D42A27DB-BD31-4B8C-83A1-F6EECF244321}">
                <p14:modId xmlns:p14="http://schemas.microsoft.com/office/powerpoint/2010/main" val="4277167156"/>
              </p:ext>
            </p:extLst>
          </p:nvPr>
        </p:nvGraphicFramePr>
        <p:xfrm>
          <a:off x="395288" y="2131931"/>
          <a:ext cx="5062537" cy="422441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6" name="Chart 155">
            <a:extLst>
              <a:ext uri="{FF2B5EF4-FFF2-40B4-BE49-F238E27FC236}">
                <a16:creationId xmlns:a16="http://schemas.microsoft.com/office/drawing/2014/main" id="{322C5BEE-F21A-5241-90B1-350605F6AB1E}"/>
              </a:ext>
            </a:extLst>
          </p:cNvPr>
          <p:cNvGraphicFramePr>
            <a:graphicFrameLocks/>
          </p:cNvGraphicFramePr>
          <p:nvPr>
            <p:extLst>
              <p:ext uri="{D42A27DB-BD31-4B8C-83A1-F6EECF244321}">
                <p14:modId xmlns:p14="http://schemas.microsoft.com/office/powerpoint/2010/main" val="2312573372"/>
              </p:ext>
            </p:extLst>
          </p:nvPr>
        </p:nvGraphicFramePr>
        <p:xfrm>
          <a:off x="6096000" y="1971603"/>
          <a:ext cx="5399089" cy="4353007"/>
        </p:xfrm>
        <a:graphic>
          <a:graphicData uri="http://schemas.openxmlformats.org/drawingml/2006/chart">
            <c:chart xmlns:c="http://schemas.openxmlformats.org/drawingml/2006/chart" xmlns:r="http://schemas.openxmlformats.org/officeDocument/2006/relationships" r:id="rId4"/>
          </a:graphicData>
        </a:graphic>
      </p:graphicFrame>
      <p:sp>
        <p:nvSpPr>
          <p:cNvPr id="2" name="Rectangle 1">
            <a:extLst>
              <a:ext uri="{FF2B5EF4-FFF2-40B4-BE49-F238E27FC236}">
                <a16:creationId xmlns:a16="http://schemas.microsoft.com/office/drawing/2014/main" id="{73B6FB13-2B90-6E40-B5D5-430A7B2CF107}"/>
              </a:ext>
            </a:extLst>
          </p:cNvPr>
          <p:cNvSpPr/>
          <p:nvPr/>
        </p:nvSpPr>
        <p:spPr>
          <a:xfrm>
            <a:off x="2462794" y="1694232"/>
            <a:ext cx="1244187" cy="319446"/>
          </a:xfrm>
          <a:prstGeom prst="rect">
            <a:avLst/>
          </a:prstGeom>
        </p:spPr>
        <p:txBody>
          <a:bodyPr wrap="none">
            <a:spAutoFit/>
          </a:bodyPr>
          <a:lstStyle/>
          <a:p>
            <a:pPr algn="ctr">
              <a:lnSpc>
                <a:spcPct val="80000"/>
              </a:lnSpc>
              <a:spcBef>
                <a:spcPct val="0"/>
              </a:spcBef>
              <a:buClr>
                <a:srgbClr val="808080"/>
              </a:buClr>
              <a:buSzPct val="46000"/>
              <a:defRPr/>
            </a:pPr>
            <a:r>
              <a:rPr lang="en-US" altLang="en-US" b="1" dirty="0">
                <a:solidFill>
                  <a:srgbClr val="C00000"/>
                </a:solidFill>
              </a:rPr>
              <a:t>Fixed Costs</a:t>
            </a:r>
            <a:endParaRPr lang="en-US" altLang="en-US" dirty="0">
              <a:solidFill>
                <a:srgbClr val="C00000"/>
              </a:solidFill>
            </a:endParaRPr>
          </a:p>
        </p:txBody>
      </p:sp>
      <p:sp>
        <p:nvSpPr>
          <p:cNvPr id="158" name="Rectangle 157">
            <a:extLst>
              <a:ext uri="{FF2B5EF4-FFF2-40B4-BE49-F238E27FC236}">
                <a16:creationId xmlns:a16="http://schemas.microsoft.com/office/drawing/2014/main" id="{2293843A-906A-5146-81DF-C5CE421E5234}"/>
              </a:ext>
            </a:extLst>
          </p:cNvPr>
          <p:cNvSpPr/>
          <p:nvPr/>
        </p:nvSpPr>
        <p:spPr>
          <a:xfrm>
            <a:off x="8315665" y="1558993"/>
            <a:ext cx="2031325" cy="319446"/>
          </a:xfrm>
          <a:prstGeom prst="rect">
            <a:avLst/>
          </a:prstGeom>
        </p:spPr>
        <p:txBody>
          <a:bodyPr wrap="none">
            <a:spAutoFit/>
          </a:bodyPr>
          <a:lstStyle/>
          <a:p>
            <a:pPr algn="ctr">
              <a:lnSpc>
                <a:spcPct val="80000"/>
              </a:lnSpc>
              <a:spcBef>
                <a:spcPct val="0"/>
              </a:spcBef>
              <a:buClr>
                <a:srgbClr val="808080"/>
              </a:buClr>
              <a:buSzPct val="46000"/>
              <a:defRPr/>
            </a:pPr>
            <a:r>
              <a:rPr lang="en-US" altLang="en-US" b="1" dirty="0">
                <a:solidFill>
                  <a:srgbClr val="C00000"/>
                </a:solidFill>
              </a:rPr>
              <a:t>Variable Costs</a:t>
            </a:r>
            <a:r>
              <a:rPr lang="en-US" altLang="en-US" dirty="0">
                <a:solidFill>
                  <a:srgbClr val="C00000"/>
                </a:solidFill>
              </a:rPr>
              <a:t>	</a:t>
            </a:r>
          </a:p>
        </p:txBody>
      </p:sp>
      <p:sp>
        <p:nvSpPr>
          <p:cNvPr id="3" name="Slide Number Placeholder 2">
            <a:extLst>
              <a:ext uri="{FF2B5EF4-FFF2-40B4-BE49-F238E27FC236}">
                <a16:creationId xmlns:a16="http://schemas.microsoft.com/office/drawing/2014/main" id="{CC5A983F-593C-5049-9356-45B284D2ECDA}"/>
              </a:ext>
            </a:extLst>
          </p:cNvPr>
          <p:cNvSpPr>
            <a:spLocks noGrp="1"/>
          </p:cNvSpPr>
          <p:nvPr>
            <p:ph type="sldNum" sz="quarter" idx="12"/>
          </p:nvPr>
        </p:nvSpPr>
        <p:spPr/>
        <p:txBody>
          <a:bodyPr/>
          <a:lstStyle/>
          <a:p>
            <a:fld id="{958BD988-D88B-EB4E-A60B-5AD3869691CF}" type="slidenum">
              <a:rPr lang="en-US" smtClean="0"/>
              <a:t>8</a:t>
            </a:fld>
            <a:endParaRPr lang="en-US"/>
          </a:p>
        </p:txBody>
      </p:sp>
      <p:sp>
        <p:nvSpPr>
          <p:cNvPr id="4" name="Rectangle 164">
            <a:extLst>
              <a:ext uri="{FF2B5EF4-FFF2-40B4-BE49-F238E27FC236}">
                <a16:creationId xmlns:a16="http://schemas.microsoft.com/office/drawing/2014/main" id="{A635B739-3792-1CA3-F7B9-D16D610D5551}"/>
              </a:ext>
            </a:extLst>
          </p:cNvPr>
          <p:cNvSpPr txBox="1">
            <a:spLocks noChangeArrowheads="1"/>
          </p:cNvSpPr>
          <p:nvPr/>
        </p:nvSpPr>
        <p:spPr>
          <a:xfrm>
            <a:off x="882651" y="255577"/>
            <a:ext cx="9611178" cy="823924"/>
          </a:xfrm>
          <a:prstGeom prst="rect">
            <a:avLst/>
          </a:prstGeom>
          <a:noFill/>
        </p:spPr>
        <p:txBody>
          <a:bodyPr vert="horz" lIns="91436" tIns="45718" rIns="91436" bIns="4571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200" b="1">
                <a:solidFill>
                  <a:schemeClr val="bg1"/>
                </a:solidFill>
                <a:latin typeface="Georgia Pro Cond Black" panose="02040A06050405020203" pitchFamily="18" charset="0"/>
              </a:rPr>
              <a:t>Fixed and Variable Cost Example</a:t>
            </a:r>
            <a:endParaRPr lang="en-US" altLang="en-US" sz="4200" b="1" dirty="0">
              <a:solidFill>
                <a:schemeClr val="bg1"/>
              </a:solidFill>
              <a:latin typeface="Georgia Pro Cond Black" panose="02040A06050405020203" pitchFamily="18" charset="0"/>
            </a:endParaRPr>
          </a:p>
        </p:txBody>
      </p:sp>
    </p:spTree>
    <p:extLst>
      <p:ext uri="{BB962C8B-B14F-4D97-AF65-F5344CB8AC3E}">
        <p14:creationId xmlns:p14="http://schemas.microsoft.com/office/powerpoint/2010/main" val="34390633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8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96" grpId="0"/>
      <p:bldGraphic spid="155" grpId="0">
        <p:bldAsOne/>
      </p:bldGraphic>
      <p:bldGraphic spid="156" grpId="0">
        <p:bldAsOne/>
      </p:bldGraphic>
      <p:bldP spid="2" grpId="0"/>
      <p:bldP spid="158"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4B6679D-D935-0D4B-9C7B-BA6DC116A234}"/>
              </a:ext>
            </a:extLst>
          </p:cNvPr>
          <p:cNvSpPr/>
          <p:nvPr/>
        </p:nvSpPr>
        <p:spPr>
          <a:xfrm>
            <a:off x="0" y="0"/>
            <a:ext cx="12192000" cy="1325564"/>
          </a:xfrm>
          <a:prstGeom prst="rect">
            <a:avLst/>
          </a:prstGeom>
          <a:solidFill>
            <a:srgbClr val="A40304"/>
          </a:solidFill>
          <a:ln>
            <a:solidFill>
              <a:srgbClr val="A403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Object 4">
            <a:extLst>
              <a:ext uri="{FF2B5EF4-FFF2-40B4-BE49-F238E27FC236}">
                <a16:creationId xmlns:a16="http://schemas.microsoft.com/office/drawing/2014/main" id="{6059E222-E09F-544F-B470-CD6C707CF910}"/>
              </a:ext>
            </a:extLst>
          </p:cNvPr>
          <p:cNvGraphicFramePr>
            <a:graphicFrameLocks/>
          </p:cNvGraphicFramePr>
          <p:nvPr>
            <p:extLst>
              <p:ext uri="{D42A27DB-BD31-4B8C-83A1-F6EECF244321}">
                <p14:modId xmlns:p14="http://schemas.microsoft.com/office/powerpoint/2010/main" val="576639384"/>
              </p:ext>
            </p:extLst>
          </p:nvPr>
        </p:nvGraphicFramePr>
        <p:xfrm>
          <a:off x="1914525" y="1612900"/>
          <a:ext cx="8843963" cy="5079999"/>
        </p:xfrm>
        <a:graphic>
          <a:graphicData uri="http://schemas.openxmlformats.org/presentationml/2006/ole">
            <mc:AlternateContent xmlns:mc="http://schemas.openxmlformats.org/markup-compatibility/2006">
              <mc:Choice xmlns:v="urn:schemas-microsoft-com:vml" Requires="v">
                <p:oleObj name="Chart" r:id="rId3" imgW="7874000" imgH="4826000" progId="MSGraph.Chart.8">
                  <p:embed followColorScheme="textAndBackground"/>
                </p:oleObj>
              </mc:Choice>
              <mc:Fallback>
                <p:oleObj name="Chart" r:id="rId3" imgW="7874000" imgH="4826000" progId="MSGraph.Chart.8">
                  <p:embed followColorScheme="textAndBackground"/>
                  <p:pic>
                    <p:nvPicPr>
                      <p:cNvPr id="14340" name="Object 4">
                        <a:extLst>
                          <a:ext uri="{FF2B5EF4-FFF2-40B4-BE49-F238E27FC236}">
                            <a16:creationId xmlns:a16="http://schemas.microsoft.com/office/drawing/2014/main" id="{8B7BBB42-771E-194F-B8E4-5B626F0680C5}"/>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4525" y="1612900"/>
                        <a:ext cx="8843963" cy="5079999"/>
                      </a:xfrm>
                      <a:prstGeom prst="rect">
                        <a:avLst/>
                      </a:prstGeom>
                      <a:noFill/>
                      <a:ln>
                        <a:noFill/>
                      </a:ln>
                      <a:effectLst/>
                    </p:spPr>
                  </p:pic>
                </p:oleObj>
              </mc:Fallback>
            </mc:AlternateContent>
          </a:graphicData>
        </a:graphic>
      </p:graphicFrame>
      <p:sp>
        <p:nvSpPr>
          <p:cNvPr id="6" name="Rectangle 7">
            <a:extLst>
              <a:ext uri="{FF2B5EF4-FFF2-40B4-BE49-F238E27FC236}">
                <a16:creationId xmlns:a16="http://schemas.microsoft.com/office/drawing/2014/main" id="{264C2D29-5454-B749-8CA1-351917C83EF1}"/>
              </a:ext>
            </a:extLst>
          </p:cNvPr>
          <p:cNvSpPr>
            <a:spLocks noChangeArrowheads="1"/>
          </p:cNvSpPr>
          <p:nvPr/>
        </p:nvSpPr>
        <p:spPr bwMode="auto">
          <a:xfrm>
            <a:off x="808038" y="1416050"/>
            <a:ext cx="10750549"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dirty="0">
                <a:solidFill>
                  <a:srgbClr val="C00000"/>
                </a:solidFill>
                <a:latin typeface="Times New Roman" panose="02020603050405020304" pitchFamily="18" charset="0"/>
              </a:rPr>
              <a:t>Full Cost = Fixed Costs + Variable Costs</a:t>
            </a:r>
          </a:p>
        </p:txBody>
      </p:sp>
      <p:sp>
        <p:nvSpPr>
          <p:cNvPr id="7" name="Right Brace 6">
            <a:extLst>
              <a:ext uri="{FF2B5EF4-FFF2-40B4-BE49-F238E27FC236}">
                <a16:creationId xmlns:a16="http://schemas.microsoft.com/office/drawing/2014/main" id="{E31FF77E-1C49-2549-8ED4-2D67A5B8FC84}"/>
              </a:ext>
            </a:extLst>
          </p:cNvPr>
          <p:cNvSpPr/>
          <p:nvPr/>
        </p:nvSpPr>
        <p:spPr>
          <a:xfrm>
            <a:off x="8608219" y="2943225"/>
            <a:ext cx="542925" cy="1885950"/>
          </a:xfrm>
          <a:prstGeom prst="rightBrace">
            <a:avLst>
              <a:gd name="adj1" fmla="val 8333"/>
              <a:gd name="adj2" fmla="val 25000"/>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TextBox 7">
            <a:extLst>
              <a:ext uri="{FF2B5EF4-FFF2-40B4-BE49-F238E27FC236}">
                <a16:creationId xmlns:a16="http://schemas.microsoft.com/office/drawing/2014/main" id="{1768EE88-8AE1-0940-884B-309EA84AB74A}"/>
              </a:ext>
            </a:extLst>
          </p:cNvPr>
          <p:cNvSpPr txBox="1"/>
          <p:nvPr/>
        </p:nvSpPr>
        <p:spPr>
          <a:xfrm>
            <a:off x="9244013" y="2943225"/>
            <a:ext cx="1714500" cy="369332"/>
          </a:xfrm>
          <a:prstGeom prst="rect">
            <a:avLst/>
          </a:prstGeom>
          <a:noFill/>
        </p:spPr>
        <p:txBody>
          <a:bodyPr wrap="square" rtlCol="0">
            <a:spAutoFit/>
          </a:bodyPr>
          <a:lstStyle/>
          <a:p>
            <a:endParaRPr lang="en-US"/>
          </a:p>
        </p:txBody>
      </p:sp>
      <p:sp>
        <p:nvSpPr>
          <p:cNvPr id="9" name="TextBox 8">
            <a:extLst>
              <a:ext uri="{FF2B5EF4-FFF2-40B4-BE49-F238E27FC236}">
                <a16:creationId xmlns:a16="http://schemas.microsoft.com/office/drawing/2014/main" id="{FD6BC46C-95E3-7C4D-B768-696355D81AE9}"/>
              </a:ext>
            </a:extLst>
          </p:cNvPr>
          <p:cNvSpPr txBox="1"/>
          <p:nvPr/>
        </p:nvSpPr>
        <p:spPr>
          <a:xfrm>
            <a:off x="9186863" y="3197026"/>
            <a:ext cx="1928813" cy="369332"/>
          </a:xfrm>
          <a:prstGeom prst="rect">
            <a:avLst/>
          </a:prstGeom>
          <a:noFill/>
        </p:spPr>
        <p:txBody>
          <a:bodyPr wrap="square" rtlCol="0">
            <a:spAutoFit/>
          </a:bodyPr>
          <a:lstStyle/>
          <a:p>
            <a:r>
              <a:rPr lang="en-US" dirty="0"/>
              <a:t>Variable Cost</a:t>
            </a:r>
          </a:p>
        </p:txBody>
      </p:sp>
      <p:sp>
        <p:nvSpPr>
          <p:cNvPr id="10" name="Slide Number Placeholder 9">
            <a:extLst>
              <a:ext uri="{FF2B5EF4-FFF2-40B4-BE49-F238E27FC236}">
                <a16:creationId xmlns:a16="http://schemas.microsoft.com/office/drawing/2014/main" id="{0EDB46F3-8F3E-0045-B32B-72135731A189}"/>
              </a:ext>
            </a:extLst>
          </p:cNvPr>
          <p:cNvSpPr>
            <a:spLocks noGrp="1"/>
          </p:cNvSpPr>
          <p:nvPr>
            <p:ph type="sldNum" sz="quarter" idx="12"/>
          </p:nvPr>
        </p:nvSpPr>
        <p:spPr/>
        <p:txBody>
          <a:bodyPr/>
          <a:lstStyle/>
          <a:p>
            <a:fld id="{958BD988-D88B-EB4E-A60B-5AD3869691CF}" type="slidenum">
              <a:rPr lang="en-US" smtClean="0"/>
              <a:t>9</a:t>
            </a:fld>
            <a:endParaRPr lang="en-US"/>
          </a:p>
        </p:txBody>
      </p:sp>
      <p:sp>
        <p:nvSpPr>
          <p:cNvPr id="12" name="Rectangle 7">
            <a:extLst>
              <a:ext uri="{FF2B5EF4-FFF2-40B4-BE49-F238E27FC236}">
                <a16:creationId xmlns:a16="http://schemas.microsoft.com/office/drawing/2014/main" id="{CB775A6D-B6C7-4175-8DE1-563DB27D1CEC}"/>
              </a:ext>
            </a:extLst>
          </p:cNvPr>
          <p:cNvSpPr>
            <a:spLocks noChangeArrowheads="1"/>
          </p:cNvSpPr>
          <p:nvPr/>
        </p:nvSpPr>
        <p:spPr bwMode="auto">
          <a:xfrm>
            <a:off x="5029200" y="2001566"/>
            <a:ext cx="65293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dirty="0">
                <a:latin typeface="Times New Roman" panose="02020603050405020304" pitchFamily="18" charset="0"/>
              </a:rPr>
              <a:t>Full Cost = $40,000 FC + ($5 VC  x Volume)</a:t>
            </a:r>
          </a:p>
        </p:txBody>
      </p:sp>
      <p:sp>
        <p:nvSpPr>
          <p:cNvPr id="13" name="Rectangle 164">
            <a:extLst>
              <a:ext uri="{FF2B5EF4-FFF2-40B4-BE49-F238E27FC236}">
                <a16:creationId xmlns:a16="http://schemas.microsoft.com/office/drawing/2014/main" id="{1E2B998C-4284-4C03-A615-0B7201750A80}"/>
              </a:ext>
            </a:extLst>
          </p:cNvPr>
          <p:cNvSpPr>
            <a:spLocks noGrp="1" noChangeArrowheads="1"/>
          </p:cNvSpPr>
          <p:nvPr>
            <p:ph type="title"/>
          </p:nvPr>
        </p:nvSpPr>
        <p:spPr>
          <a:xfrm>
            <a:off x="882651" y="255577"/>
            <a:ext cx="9611178" cy="823924"/>
          </a:xfrm>
          <a:noFill/>
        </p:spPr>
        <p:txBody>
          <a:bodyPr vert="horz" lIns="91436" tIns="45718" rIns="91436" bIns="45718" rtlCol="0" anchor="ctr">
            <a:normAutofit/>
          </a:bodyPr>
          <a:lstStyle/>
          <a:p>
            <a:r>
              <a:rPr lang="en-US" altLang="en-US" sz="4200" b="1" dirty="0">
                <a:solidFill>
                  <a:schemeClr val="bg1"/>
                </a:solidFill>
                <a:latin typeface="Georgia Pro Cond Black" panose="02040A06050405020203" pitchFamily="18" charset="0"/>
              </a:rPr>
              <a:t>Fixed and Variable Cost Example</a:t>
            </a:r>
          </a:p>
        </p:txBody>
      </p:sp>
    </p:spTree>
    <p:extLst>
      <p:ext uri="{BB962C8B-B14F-4D97-AF65-F5344CB8AC3E}">
        <p14:creationId xmlns:p14="http://schemas.microsoft.com/office/powerpoint/2010/main" val="312172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5" grpId="0"/>
      <p:bldP spid="6" grpId="0"/>
      <p:bldP spid="7" grpId="0" animBg="1"/>
      <p:bldP spid="9" grpId="0"/>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3235</TotalTime>
  <Words>3889</Words>
  <Application>Microsoft Macintosh PowerPoint</Application>
  <PresentationFormat>Widescreen</PresentationFormat>
  <Paragraphs>614</Paragraphs>
  <Slides>34</Slides>
  <Notes>33</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34</vt:i4>
      </vt:variant>
    </vt:vector>
  </HeadingPairs>
  <TitlesOfParts>
    <vt:vector size="48" baseType="lpstr">
      <vt:lpstr>SimSun</vt:lpstr>
      <vt:lpstr>Arial</vt:lpstr>
      <vt:lpstr>Calibri</vt:lpstr>
      <vt:lpstr>Calibri Light</vt:lpstr>
      <vt:lpstr>Cambria Math</vt:lpstr>
      <vt:lpstr>Candara</vt:lpstr>
      <vt:lpstr>Georgia Pro Cond Black</vt:lpstr>
      <vt:lpstr>Roboto</vt:lpstr>
      <vt:lpstr>Tahoma</vt:lpstr>
      <vt:lpstr>Times New Roman</vt:lpstr>
      <vt:lpstr>Wingdings</vt:lpstr>
      <vt:lpstr>Office Theme</vt:lpstr>
      <vt:lpstr>Chart</vt:lpstr>
      <vt:lpstr>Worksheet</vt:lpstr>
      <vt:lpstr>Understanding Costs</vt:lpstr>
      <vt:lpstr>Last Week</vt:lpstr>
      <vt:lpstr>Learning Objectives</vt:lpstr>
      <vt:lpstr>Cost Definition: Key Terms</vt:lpstr>
      <vt:lpstr>Concepts: Direct and Indirect cost</vt:lpstr>
      <vt:lpstr>Concepts: Average costs </vt:lpstr>
      <vt:lpstr>Concepts: Fixed and Variable Costs</vt:lpstr>
      <vt:lpstr>Fixed and Variable Cost</vt:lpstr>
      <vt:lpstr>Fixed and Variable Cost Example</vt:lpstr>
      <vt:lpstr>Average Cost Example</vt:lpstr>
      <vt:lpstr>Step-Fixed Cost Example</vt:lpstr>
      <vt:lpstr>Fixed and Variable Costs Example</vt:lpstr>
      <vt:lpstr>Concepts: Marginal Cost </vt:lpstr>
      <vt:lpstr>Marginal Cost Example</vt:lpstr>
      <vt:lpstr>Incremental Cost Analysis</vt:lpstr>
      <vt:lpstr>PowerPoint Presentation</vt:lpstr>
      <vt:lpstr>Incremental Cost Analysis</vt:lpstr>
      <vt:lpstr>Incremental Cost Analysis</vt:lpstr>
      <vt:lpstr>Incremental Cost Analysis</vt:lpstr>
      <vt:lpstr>Break-Even Analysis</vt:lpstr>
      <vt:lpstr>Break-Even Analysis</vt:lpstr>
      <vt:lpstr>PowerPoint Presentation</vt:lpstr>
      <vt:lpstr>Break-Even Analysis</vt:lpstr>
      <vt:lpstr>Break-Even With Multiple Products</vt:lpstr>
      <vt:lpstr>Break-Even With Multiple Products</vt:lpstr>
      <vt:lpstr>Break Even Analysis Example </vt:lpstr>
      <vt:lpstr>Break Even Analysis Example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Costs</dc:title>
  <dc:creator>Nishank Varshney</dc:creator>
  <cp:lastModifiedBy>Wang, Wenchen</cp:lastModifiedBy>
  <cp:revision>101</cp:revision>
  <dcterms:created xsi:type="dcterms:W3CDTF">2019-09-29T17:56:54Z</dcterms:created>
  <dcterms:modified xsi:type="dcterms:W3CDTF">2024-03-08T05:39:09Z</dcterms:modified>
</cp:coreProperties>
</file>