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398" r:id="rId3"/>
    <p:sldId id="399" r:id="rId4"/>
    <p:sldId id="267" r:id="rId5"/>
    <p:sldId id="257" r:id="rId6"/>
    <p:sldId id="401" r:id="rId7"/>
    <p:sldId id="400" r:id="rId8"/>
    <p:sldId id="260" r:id="rId9"/>
    <p:sldId id="402" r:id="rId10"/>
    <p:sldId id="373" r:id="rId11"/>
    <p:sldId id="374" r:id="rId12"/>
    <p:sldId id="368" r:id="rId13"/>
    <p:sldId id="370" r:id="rId14"/>
    <p:sldId id="263" r:id="rId15"/>
    <p:sldId id="375" r:id="rId16"/>
    <p:sldId id="403" r:id="rId17"/>
    <p:sldId id="404" r:id="rId18"/>
    <p:sldId id="371" r:id="rId19"/>
    <p:sldId id="327" r:id="rId20"/>
    <p:sldId id="321" r:id="rId21"/>
    <p:sldId id="325" r:id="rId22"/>
    <p:sldId id="326" r:id="rId23"/>
    <p:sldId id="33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3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053" autoAdjust="0"/>
    <p:restoredTop sz="78980" autoAdjust="0"/>
  </p:normalViewPr>
  <p:slideViewPr>
    <p:cSldViewPr snapToGrid="0" snapToObjects="1">
      <p:cViewPr varScale="1">
        <p:scale>
          <a:sx n="100" d="100"/>
          <a:sy n="100" d="100"/>
        </p:scale>
        <p:origin x="808"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9DE2E1-7139-1942-8684-781CE39FBA85}" type="datetimeFigureOut">
              <a:rPr lang="en-US" smtClean="0"/>
              <a:t>3/7/24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30FBE7-A762-7C40-A0AD-5CFD28145FCB}" type="slidenum">
              <a:rPr lang="en-US" smtClean="0"/>
              <a:t>‹#›</a:t>
            </a:fld>
            <a:endParaRPr lang="en-US"/>
          </a:p>
        </p:txBody>
      </p:sp>
    </p:spTree>
    <p:extLst>
      <p:ext uri="{BB962C8B-B14F-4D97-AF65-F5344CB8AC3E}">
        <p14:creationId xmlns:p14="http://schemas.microsoft.com/office/powerpoint/2010/main" val="2655791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30FBE7-A762-7C40-A0AD-5CFD28145FCB}" type="slidenum">
              <a:rPr lang="en-US" smtClean="0"/>
              <a:t>1</a:t>
            </a:fld>
            <a:endParaRPr lang="en-US"/>
          </a:p>
        </p:txBody>
      </p:sp>
    </p:spTree>
    <p:extLst>
      <p:ext uri="{BB962C8B-B14F-4D97-AF65-F5344CB8AC3E}">
        <p14:creationId xmlns:p14="http://schemas.microsoft.com/office/powerpoint/2010/main" val="4145510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Accumulated Depreciation at year 4</a:t>
            </a:r>
          </a:p>
        </p:txBody>
      </p:sp>
      <p:sp>
        <p:nvSpPr>
          <p:cNvPr id="4" name="Slide Number Placeholder 3"/>
          <p:cNvSpPr>
            <a:spLocks noGrp="1"/>
          </p:cNvSpPr>
          <p:nvPr>
            <p:ph type="sldNum" sz="quarter" idx="5"/>
          </p:nvPr>
        </p:nvSpPr>
        <p:spPr/>
        <p:txBody>
          <a:bodyPr/>
          <a:lstStyle/>
          <a:p>
            <a:fld id="{B430FBE7-A762-7C40-A0AD-5CFD28145FCB}" type="slidenum">
              <a:rPr lang="en-US" smtClean="0"/>
              <a:t>10</a:t>
            </a:fld>
            <a:endParaRPr lang="en-US"/>
          </a:p>
        </p:txBody>
      </p:sp>
    </p:spTree>
    <p:extLst>
      <p:ext uri="{BB962C8B-B14F-4D97-AF65-F5344CB8AC3E}">
        <p14:creationId xmlns:p14="http://schemas.microsoft.com/office/powerpoint/2010/main" val="622605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30FBE7-A762-7C40-A0AD-5CFD28145FCB}" type="slidenum">
              <a:rPr lang="en-US" smtClean="0"/>
              <a:t>11</a:t>
            </a:fld>
            <a:endParaRPr lang="en-US"/>
          </a:p>
        </p:txBody>
      </p:sp>
    </p:spTree>
    <p:extLst>
      <p:ext uri="{BB962C8B-B14F-4D97-AF65-F5344CB8AC3E}">
        <p14:creationId xmlns:p14="http://schemas.microsoft.com/office/powerpoint/2010/main" val="34466707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Note that the lifetime chosen for depreciating assets is just an estimate, and that estimate is often conservative.</a:t>
            </a:r>
          </a:p>
          <a:p>
            <a:endParaRPr lang="en-US" dirty="0"/>
          </a:p>
        </p:txBody>
      </p:sp>
      <p:sp>
        <p:nvSpPr>
          <p:cNvPr id="4" name="Slide Number Placeholder 3"/>
          <p:cNvSpPr>
            <a:spLocks noGrp="1"/>
          </p:cNvSpPr>
          <p:nvPr>
            <p:ph type="sldNum" sz="quarter" idx="5"/>
          </p:nvPr>
        </p:nvSpPr>
        <p:spPr/>
        <p:txBody>
          <a:bodyPr/>
          <a:lstStyle/>
          <a:p>
            <a:fld id="{B430FBE7-A762-7C40-A0AD-5CFD28145FCB}" type="slidenum">
              <a:rPr lang="en-US" smtClean="0"/>
              <a:t>14</a:t>
            </a:fld>
            <a:endParaRPr lang="en-US"/>
          </a:p>
        </p:txBody>
      </p:sp>
    </p:spTree>
    <p:extLst>
      <p:ext uri="{BB962C8B-B14F-4D97-AF65-F5344CB8AC3E}">
        <p14:creationId xmlns:p14="http://schemas.microsoft.com/office/powerpoint/2010/main" val="1556889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Note that the lifetime chosen for depreciating assets is just an estimate, and that estimate is often conservative.</a:t>
            </a:r>
          </a:p>
          <a:p>
            <a:endParaRPr lang="en-US" dirty="0"/>
          </a:p>
        </p:txBody>
      </p:sp>
      <p:sp>
        <p:nvSpPr>
          <p:cNvPr id="4" name="Slide Number Placeholder 3"/>
          <p:cNvSpPr>
            <a:spLocks noGrp="1"/>
          </p:cNvSpPr>
          <p:nvPr>
            <p:ph type="sldNum" sz="quarter" idx="5"/>
          </p:nvPr>
        </p:nvSpPr>
        <p:spPr/>
        <p:txBody>
          <a:bodyPr/>
          <a:lstStyle/>
          <a:p>
            <a:fld id="{B430FBE7-A762-7C40-A0AD-5CFD28145FCB}" type="slidenum">
              <a:rPr lang="en-US" smtClean="0"/>
              <a:t>15</a:t>
            </a:fld>
            <a:endParaRPr lang="en-US"/>
          </a:p>
        </p:txBody>
      </p:sp>
    </p:spTree>
    <p:extLst>
      <p:ext uri="{BB962C8B-B14F-4D97-AF65-F5344CB8AC3E}">
        <p14:creationId xmlns:p14="http://schemas.microsoft.com/office/powerpoint/2010/main" val="36106640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Note that the lifetime chosen for depreciating assets is just an estimate, and that estimate is often conservative.</a:t>
            </a:r>
          </a:p>
          <a:p>
            <a:endParaRPr lang="en-US" dirty="0"/>
          </a:p>
        </p:txBody>
      </p:sp>
      <p:sp>
        <p:nvSpPr>
          <p:cNvPr id="4" name="Slide Number Placeholder 3"/>
          <p:cNvSpPr>
            <a:spLocks noGrp="1"/>
          </p:cNvSpPr>
          <p:nvPr>
            <p:ph type="sldNum" sz="quarter" idx="5"/>
          </p:nvPr>
        </p:nvSpPr>
        <p:spPr/>
        <p:txBody>
          <a:bodyPr/>
          <a:lstStyle/>
          <a:p>
            <a:fld id="{B430FBE7-A762-7C40-A0AD-5CFD28145FCB}" type="slidenum">
              <a:rPr lang="en-US" smtClean="0"/>
              <a:t>16</a:t>
            </a:fld>
            <a:endParaRPr lang="en-US"/>
          </a:p>
        </p:txBody>
      </p:sp>
    </p:spTree>
    <p:extLst>
      <p:ext uri="{BB962C8B-B14F-4D97-AF65-F5344CB8AC3E}">
        <p14:creationId xmlns:p14="http://schemas.microsoft.com/office/powerpoint/2010/main" val="1294293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Note that the lifetime chosen for depreciating assets is just an estimate, and that estimate is often conservative.</a:t>
            </a:r>
          </a:p>
          <a:p>
            <a:endParaRPr lang="en-US" dirty="0"/>
          </a:p>
        </p:txBody>
      </p:sp>
      <p:sp>
        <p:nvSpPr>
          <p:cNvPr id="4" name="Slide Number Placeholder 3"/>
          <p:cNvSpPr>
            <a:spLocks noGrp="1"/>
          </p:cNvSpPr>
          <p:nvPr>
            <p:ph type="sldNum" sz="quarter" idx="5"/>
          </p:nvPr>
        </p:nvSpPr>
        <p:spPr/>
        <p:txBody>
          <a:bodyPr/>
          <a:lstStyle/>
          <a:p>
            <a:fld id="{B430FBE7-A762-7C40-A0AD-5CFD28145FCB}" type="slidenum">
              <a:rPr lang="en-US" smtClean="0"/>
              <a:t>17</a:t>
            </a:fld>
            <a:endParaRPr lang="en-US"/>
          </a:p>
        </p:txBody>
      </p:sp>
    </p:spTree>
    <p:extLst>
      <p:ext uri="{BB962C8B-B14F-4D97-AF65-F5344CB8AC3E}">
        <p14:creationId xmlns:p14="http://schemas.microsoft.com/office/powerpoint/2010/main" val="22212902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ltLang="zh-CN" dirty="0"/>
              <a:t>Since we often pay for capital assets immediately and get cash receipts only as we use them later, the TVM must be considered.</a:t>
            </a:r>
          </a:p>
          <a:p>
            <a:pPr marL="171450" indent="-171450">
              <a:buFont typeface="Arial" panose="020B0604020202020204" pitchFamily="34" charset="0"/>
              <a:buChar char="•"/>
            </a:pPr>
            <a:endParaRPr lang="en-US" altLang="zh-CN" dirty="0"/>
          </a:p>
          <a:p>
            <a:pPr marL="171450" indent="-171450">
              <a:buFont typeface="Arial" panose="020B0604020202020204" pitchFamily="34" charset="0"/>
              <a:buChar char="•"/>
            </a:pPr>
            <a:r>
              <a:rPr lang="en-US" altLang="zh-CN" dirty="0"/>
              <a:t>When we use—that is, borrow—someone’s money, we also pay rent for that use. Rent paid for the use of someone’s money is called interest expense. For capital assets, the rental cost for money used over a period of years can be substantial, and its effect must be considered when we decide whether it makes sense to acquire the item. </a:t>
            </a:r>
          </a:p>
          <a:p>
            <a:pPr marL="171450" indent="-171450">
              <a:buFont typeface="Arial" panose="020B0604020202020204" pitchFamily="34" charset="0"/>
              <a:buChar char="•"/>
            </a:pPr>
            <a:endParaRPr lang="en-US" altLang="zh-CN" dirty="0"/>
          </a:p>
          <a:p>
            <a:pPr marL="171450" indent="-171450">
              <a:buFont typeface="Arial" panose="020B0604020202020204" pitchFamily="34" charset="0"/>
              <a:buChar char="•"/>
            </a:pPr>
            <a:r>
              <a:rPr lang="en-US" altLang="zh-CN" dirty="0"/>
              <a:t>As above, there also is an opportunity cost for all resources used by an organization. Each resource could be used for some other purpose. We often refer to the opportunity cost of using resources in an organization as the cost of capital. Part of the cost of capital is reflected in the interest that the organization pays on its debt. In fact, many organizations use their borrowing cost to estimate their opportunity cost. Calculations related to the cost of capital or cost of money are referred</a:t>
            </a:r>
          </a:p>
          <a:p>
            <a:pPr marL="171450" indent="-171450">
              <a:buFont typeface="Arial" panose="020B0604020202020204" pitchFamily="34" charset="0"/>
              <a:buChar char="•"/>
            </a:pPr>
            <a:endParaRPr lang="en-US" altLang="zh-CN" dirty="0"/>
          </a:p>
          <a:p>
            <a:pPr marL="171450" indent="-171450">
              <a:buFont typeface="Arial" panose="020B0604020202020204" pitchFamily="34" charset="0"/>
              <a:buChar char="•"/>
            </a:pPr>
            <a:r>
              <a:rPr lang="en-US" altLang="zh-CN" dirty="0"/>
              <a:t>However, TVM calculations are still required. Why? Because the museum could have put the money into some safe investment and earned a return if it did not open the proposed exhibit. to as TVM calculations.</a:t>
            </a:r>
            <a:endParaRPr lang="zh-CN" altLang="en-US" dirty="0"/>
          </a:p>
        </p:txBody>
      </p:sp>
      <p:sp>
        <p:nvSpPr>
          <p:cNvPr id="4" name="Slide Number Placeholder 3"/>
          <p:cNvSpPr>
            <a:spLocks noGrp="1"/>
          </p:cNvSpPr>
          <p:nvPr>
            <p:ph type="sldNum" sz="quarter" idx="5"/>
          </p:nvPr>
        </p:nvSpPr>
        <p:spPr/>
        <p:txBody>
          <a:bodyPr/>
          <a:lstStyle/>
          <a:p>
            <a:fld id="{B430FBE7-A762-7C40-A0AD-5CFD28145FCB}" type="slidenum">
              <a:rPr lang="en-US" smtClean="0"/>
              <a:t>18</a:t>
            </a:fld>
            <a:endParaRPr lang="en-US"/>
          </a:p>
        </p:txBody>
      </p:sp>
    </p:spTree>
    <p:extLst>
      <p:ext uri="{BB962C8B-B14F-4D97-AF65-F5344CB8AC3E}">
        <p14:creationId xmlns:p14="http://schemas.microsoft.com/office/powerpoint/2010/main" val="11341800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Compound interest simply refers to the fact that when money is invested, at some point going forward in time the interest earned on the money starts to earn interest itself.</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Adding the interest back to the principal after each year</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altLang="zh-CN" dirty="0"/>
              <a:t>Compound interest is a valuable concept if we would like to know how much a certain amount of money received today is likely to be worth in the future, assuming that we could earn a certain rate of return. </a:t>
            </a:r>
          </a:p>
          <a:p>
            <a:pPr marL="171450" indent="-171450">
              <a:buFont typeface="Arial" panose="020B0604020202020204" pitchFamily="34" charset="0"/>
              <a:buChar char="•"/>
            </a:pPr>
            <a:endParaRPr lang="en-US" altLang="zh-CN" dirty="0"/>
          </a:p>
          <a:p>
            <a:pPr marL="171450" indent="-171450">
              <a:buFont typeface="Arial" panose="020B0604020202020204" pitchFamily="34" charset="0"/>
              <a:buChar char="•"/>
            </a:pPr>
            <a:r>
              <a:rPr lang="en-US" altLang="zh-CN" dirty="0"/>
              <a:t>Discounting is merely the reverse of compounding. If we expect an investment to earn $60,000 5 years from now, how much is that worth today? Is it worth $60,000 today? No, because if we had $60,000 today, we could earn interest and have more than $60,000 5 years from now. $60,000 5 years from now is worth less than $60,000 today. A dollar today is still worth more than a dollar tomorrow. Discounting is the process of reversing the compounding of interest.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430FBE7-A762-7C40-A0AD-5CFD28145FCB}" type="slidenum">
              <a:rPr lang="en-US" smtClean="0"/>
              <a:t>19</a:t>
            </a:fld>
            <a:endParaRPr lang="en-US"/>
          </a:p>
        </p:txBody>
      </p:sp>
    </p:spTree>
    <p:extLst>
      <p:ext uri="{BB962C8B-B14F-4D97-AF65-F5344CB8AC3E}">
        <p14:creationId xmlns:p14="http://schemas.microsoft.com/office/powerpoint/2010/main" val="10180640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ltLang="zh-CN" dirty="0"/>
              <a:t>There are two sides to the TVM: present value (PV) and future value (FV). The PV is the starting point of the TVM timeline. It is the value of money that will be received or paid in the future. The FV, conversely, is the endpoint of the TVM timeline. It is the value of money after time has passed. In either case, money may be a single lump-sum payment or receipt, or it may be a stream of receipts or payments. Any TVM calculation is a variation of solving for either the PV, the FV, or one of the variables that determines PV and FV.</a:t>
            </a:r>
          </a:p>
          <a:p>
            <a:pPr marL="171450" indent="-171450">
              <a:buFont typeface="Arial" panose="020B0604020202020204" pitchFamily="34" charset="0"/>
              <a:buChar char="•"/>
            </a:pPr>
            <a:endParaRPr lang="en-US" altLang="zh-CN" dirty="0"/>
          </a:p>
          <a:p>
            <a:pPr marL="171450" indent="-171450">
              <a:buFont typeface="Arial" panose="020B0604020202020204" pitchFamily="34" charset="0"/>
              <a:buChar char="•"/>
            </a:pPr>
            <a:r>
              <a:rPr lang="en-US" altLang="zh-CN" dirty="0"/>
              <a:t>Compounding is FV process and discounting is PV process</a:t>
            </a:r>
          </a:p>
        </p:txBody>
      </p:sp>
      <p:sp>
        <p:nvSpPr>
          <p:cNvPr id="4" name="Slide Number Placeholder 3"/>
          <p:cNvSpPr>
            <a:spLocks noGrp="1"/>
          </p:cNvSpPr>
          <p:nvPr>
            <p:ph type="sldNum" sz="quarter" idx="5"/>
          </p:nvPr>
        </p:nvSpPr>
        <p:spPr/>
        <p:txBody>
          <a:bodyPr/>
          <a:lstStyle/>
          <a:p>
            <a:fld id="{B430FBE7-A762-7C40-A0AD-5CFD28145FCB}" type="slidenum">
              <a:rPr lang="en-US" smtClean="0"/>
              <a:t>20</a:t>
            </a:fld>
            <a:endParaRPr lang="en-US"/>
          </a:p>
        </p:txBody>
      </p:sp>
    </p:spTree>
    <p:extLst>
      <p:ext uri="{BB962C8B-B14F-4D97-AF65-F5344CB8AC3E}">
        <p14:creationId xmlns:p14="http://schemas.microsoft.com/office/powerpoint/2010/main" val="10278620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30FBE7-A762-7C40-A0AD-5CFD28145FCB}" type="slidenum">
              <a:rPr lang="en-US" smtClean="0"/>
              <a:t>22</a:t>
            </a:fld>
            <a:endParaRPr lang="en-US"/>
          </a:p>
        </p:txBody>
      </p:sp>
    </p:spTree>
    <p:extLst>
      <p:ext uri="{BB962C8B-B14F-4D97-AF65-F5344CB8AC3E}">
        <p14:creationId xmlns:p14="http://schemas.microsoft.com/office/powerpoint/2010/main" val="2899745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Full/Total Cost:</a:t>
                </a:r>
                <a:r>
                  <a:rPr lang="zh-CN" altLang="en-US" dirty="0"/>
                  <a:t> </a:t>
                </a:r>
                <a:r>
                  <a:rPr lang="en-US" altLang="zh-CN" dirty="0">
                    <a:latin typeface="Candara" panose="020E0502030303020204" pitchFamily="34" charset="0"/>
                  </a:rPr>
                  <a:t>Amount paid to obtain resources for the organization’s desired use</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Direct &amp; Indirect cost: </a:t>
                </a:r>
                <a:r>
                  <a:rPr lang="en-US" altLang="zh-CN" dirty="0">
                    <a:latin typeface="Candara" panose="020E0502030303020204" pitchFamily="34" charset="0"/>
                  </a:rPr>
                  <a:t>Cost of resources used directly to provide a good or a service vs. </a:t>
                </a:r>
                <a:r>
                  <a:rPr lang="en-US" altLang="en-US" dirty="0">
                    <a:latin typeface="Candara" panose="020E0502030303020204" pitchFamily="34" charset="0"/>
                  </a:rPr>
                  <a:t>Costs of resources not used directly to provide service (overhead)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dirty="0">
                    <a:latin typeface="Candara" panose="020E0502030303020204" pitchFamily="34" charset="0"/>
                  </a:rPr>
                  <a:t>Fixed &amp; Variable Cost: costs which remain (relatively) unchanged in total for some time period as the volume of services changes over a relevant range of activity vs. costs that vary directly with changes in the volume of service units over a relevant range of activity (Step Fixed/variable cost)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dirty="0">
                    <a:latin typeface="Candara" panose="020E0502030303020204" pitchFamily="34" charset="0"/>
                  </a:rPr>
                  <a:t>Average cost: is the total cost of a cost object divided by the number of units of output/volume provided.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dirty="0">
                    <a:latin typeface="Candara" panose="020E0502030303020204" pitchFamily="34" charset="0"/>
                  </a:rPr>
                  <a:t>Marginal Cost: The additional cost of adding one additional unit of good or service (formula)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en-US" dirty="0">
                  <a:latin typeface="Candara" panose="020E0502030303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dirty="0">
                    <a:latin typeface="Candara" panose="020E0502030303020204" pitchFamily="34" charset="0"/>
                  </a:rPr>
                  <a:t>Incremental Cost Analysis: MR &amp; MC</a:t>
                </a:r>
              </a:p>
              <a:p>
                <a:pPr marL="171450" indent="-171450">
                  <a:lnSpc>
                    <a:spcPct val="80000"/>
                  </a:lnSpc>
                  <a:buFont typeface="Arial" panose="020B0604020202020204" pitchFamily="34" charset="0"/>
                  <a:buChar char="•"/>
                </a:pPr>
                <a:r>
                  <a:rPr lang="en-US" altLang="en-US" dirty="0">
                    <a:latin typeface="Candara" panose="020E0502030303020204" pitchFamily="34" charset="0"/>
                  </a:rPr>
                  <a:t>Break-even Analysis: BEQ=        FC</a:t>
                </a:r>
              </a:p>
              <a:p>
                <a:pPr marL="0" indent="0">
                  <a:lnSpc>
                    <a:spcPct val="80000"/>
                  </a:lnSpc>
                  <a:buNone/>
                </a:pPr>
                <a:r>
                  <a:rPr lang="en-US" altLang="en-US" dirty="0">
                    <a:latin typeface="Candara" panose="020E0502030303020204" pitchFamily="34" charset="0"/>
                  </a:rPr>
                  <a:t>                                                  (P – VC)</a:t>
                </a:r>
              </a:p>
              <a:p>
                <a:pPr marL="171450" indent="-171450">
                  <a:lnSpc>
                    <a:spcPct val="80000"/>
                  </a:lnSpc>
                  <a:buFont typeface="Arial" panose="020B0604020202020204" pitchFamily="34" charset="0"/>
                  <a:buChar char="•"/>
                </a:pPr>
                <a:endParaRPr lang="en-US" altLang="en-US" dirty="0">
                  <a:latin typeface="Candara" panose="020E0502030303020204" pitchFamily="34" charset="0"/>
                </a:endParaRPr>
              </a:p>
              <a:p>
                <a:pPr marL="171450" indent="-171450">
                  <a:lnSpc>
                    <a:spcPct val="80000"/>
                  </a:lnSpc>
                  <a:buFont typeface="Arial" panose="020B0604020202020204" pitchFamily="34" charset="0"/>
                  <a:buChar char="•"/>
                </a:pPr>
                <a:r>
                  <a:rPr lang="en-US" altLang="en-US" dirty="0">
                    <a:latin typeface="Candara" panose="020E0502030303020204" pitchFamily="34" charset="0"/>
                  </a:rPr>
                  <a:t>Cost Allocation:</a:t>
                </a:r>
              </a:p>
              <a:p>
                <a:pPr marL="171450" indent="-171450">
                  <a:lnSpc>
                    <a:spcPct val="80000"/>
                  </a:lnSpc>
                  <a:buFont typeface="Arial" panose="020B0604020202020204" pitchFamily="34" charset="0"/>
                  <a:buChar char="•"/>
                </a:pPr>
                <a:r>
                  <a:rPr lang="en-US" altLang="en-US" dirty="0">
                    <a:latin typeface="Candara" panose="020E0502030303020204" pitchFamily="34" charset="0"/>
                  </a:rPr>
                  <a:t>Overhead rate = Cost pool/Cost base; Cost allocation = overhead rate * new cost base</a:t>
                </a:r>
              </a:p>
              <a:p>
                <a:pPr marL="171450" indent="-171450">
                  <a:lnSpc>
                    <a:spcPct val="80000"/>
                  </a:lnSpc>
                  <a:buFont typeface="Arial" panose="020B0604020202020204" pitchFamily="34" charset="0"/>
                  <a:buChar char="•"/>
                </a:pPr>
                <a:r>
                  <a:rPr lang="en-US" altLang="en-US" dirty="0">
                    <a:latin typeface="Candara" panose="020E0502030303020204" pitchFamily="34" charset="0"/>
                  </a:rPr>
                  <a:t>Activity Based Costing: </a:t>
                </a:r>
                <a14:m>
                  <m:oMath xmlns:m="http://schemas.openxmlformats.org/officeDocument/2006/math">
                    <m:r>
                      <a:rPr lang="en-US" altLang="zh-CN" b="0" i="1" smtClean="0">
                        <a:latin typeface="Cambria Math" panose="02040503050406030204" pitchFamily="18" charset="0"/>
                      </a:rPr>
                      <m:t>𝐴𝐵𝐶</m:t>
                    </m:r>
                    <m:r>
                      <a:rPr lang="en-US" altLang="zh-CN" b="0" i="1" smtClean="0">
                        <a:latin typeface="Cambria Math" panose="02040503050406030204" pitchFamily="18" charset="0"/>
                      </a:rPr>
                      <m:t> </m:t>
                    </m:r>
                    <m:r>
                      <a:rPr lang="en-US" altLang="zh-CN" b="0" i="1" smtClean="0">
                        <a:latin typeface="Cambria Math" panose="02040503050406030204" pitchFamily="18" charset="0"/>
                      </a:rPr>
                      <m:t>𝐶𝑜𝑠𝑡</m:t>
                    </m:r>
                    <m:r>
                      <a:rPr lang="en-US" altLang="zh-CN" b="0" i="1" smtClean="0">
                        <a:latin typeface="Cambria Math" panose="02040503050406030204" pitchFamily="18" charset="0"/>
                      </a:rPr>
                      <m:t> </m:t>
                    </m:r>
                    <m:r>
                      <a:rPr lang="en-US" altLang="zh-CN" b="0" i="1" smtClean="0">
                        <a:latin typeface="Cambria Math" panose="02040503050406030204" pitchFamily="18" charset="0"/>
                      </a:rPr>
                      <m:t>𝐴𝑙𝑙𝑜𝑐𝑎𝑡𝑖𝑜𝑛</m:t>
                    </m:r>
                    <m:r>
                      <a:rPr lang="en-US" altLang="zh-CN" b="0" i="1" smtClean="0">
                        <a:latin typeface="Cambria Math" panose="02040503050406030204" pitchFamily="18" charset="0"/>
                      </a:rPr>
                      <m:t>=</m:t>
                    </m:r>
                    <m:nary>
                      <m:naryPr>
                        <m:chr m:val="∑"/>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𝑐𝑜𝑠𝑡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𝑏𝑎𝑠𝑒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𝑓𝑜𝑟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𝑒𝑎𝑐h</m:t>
                        </m:r>
                        <m:r>
                          <a:rPr lang="en-US" altLang="zh-CN" b="0" i="1" smtClean="0">
                            <a:latin typeface="Cambria Math" panose="02040503050406030204" pitchFamily="18" charset="0"/>
                          </a:rPr>
                          <m:t> </m:t>
                        </m:r>
                        <m:r>
                          <a:rPr lang="en-US" altLang="zh-CN" b="0" i="1" smtClean="0">
                            <a:latin typeface="Cambria Math" panose="02040503050406030204" pitchFamily="18" charset="0"/>
                          </a:rPr>
                          <m:t>𝑎𝑐𝑖𝑡𝑖𝑣𝑖𝑡𝑖𝑒𝑠</m:t>
                        </m:r>
                        <m:r>
                          <a:rPr lang="en-US" altLang="zh-CN" b="0" i="1" smtClean="0">
                            <a:latin typeface="Cambria Math" panose="02040503050406030204" pitchFamily="18" charset="0"/>
                          </a:rPr>
                          <m:t>∗</m:t>
                        </m:r>
                        <m:r>
                          <a:rPr lang="en-US" altLang="zh-CN" b="0" i="1" smtClean="0">
                            <a:latin typeface="Cambria Math" panose="02040503050406030204" pitchFamily="18" charset="0"/>
                          </a:rPr>
                          <m:t>𝑢𝑛𝑖𝑡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𝑐𝑜𝑠𝑡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𝑓𝑜𝑟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𝑒𝑎𝑐h</m:t>
                        </m:r>
                        <m:r>
                          <a:rPr lang="en-US" altLang="zh-CN" b="0" i="1" smtClean="0">
                            <a:latin typeface="Cambria Math" panose="02040503050406030204" pitchFamily="18" charset="0"/>
                          </a:rPr>
                          <m:t> </m:t>
                        </m:r>
                        <m:r>
                          <a:rPr lang="en-US" altLang="zh-CN" b="0" i="1" smtClean="0">
                            <a:latin typeface="Cambria Math" panose="02040503050406030204" pitchFamily="18" charset="0"/>
                          </a:rPr>
                          <m:t>𝑎𝑐𝑖𝑡𝑖𝑣𝑖𝑡𝑖𝑒𝑠</m:t>
                        </m:r>
                      </m:e>
                    </m:nary>
                  </m:oMath>
                </a14:m>
                <a:endParaRPr lang="en-US" altLang="en-US" dirty="0">
                  <a:latin typeface="Candara" panose="020E0502030303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dirty="0">
                  <a:latin typeface="Candara" panose="020E0502030303020204" pitchFamily="34" charset="0"/>
                </a:endParaRPr>
              </a:p>
            </p:txBody>
          </p:sp>
        </mc:Choice>
        <mc:Fallback xmlns="">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Full/Total Cost:</a:t>
                </a:r>
                <a:r>
                  <a:rPr lang="zh-CN" altLang="en-US" dirty="0"/>
                  <a:t> </a:t>
                </a:r>
                <a:r>
                  <a:rPr lang="en-US" altLang="zh-CN" dirty="0">
                    <a:latin typeface="Candara" panose="020E0502030303020204" pitchFamily="34" charset="0"/>
                  </a:rPr>
                  <a:t>Amount paid to obtain resources for the organization’s desired use</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Direct &amp; Indirect cost: </a:t>
                </a:r>
                <a:r>
                  <a:rPr lang="en-US" altLang="zh-CN" dirty="0">
                    <a:latin typeface="Candara" panose="020E0502030303020204" pitchFamily="34" charset="0"/>
                  </a:rPr>
                  <a:t>Cost of resources used directly to provide a good or a service vs. </a:t>
                </a:r>
                <a:r>
                  <a:rPr lang="en-US" altLang="en-US" dirty="0">
                    <a:latin typeface="Candara" panose="020E0502030303020204" pitchFamily="34" charset="0"/>
                  </a:rPr>
                  <a:t>Costs of resources not used directly to provide service (overhead)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dirty="0">
                    <a:latin typeface="Candara" panose="020E0502030303020204" pitchFamily="34" charset="0"/>
                  </a:rPr>
                  <a:t>Fixed &amp; Variable Cost: costs which remain (relatively) unchanged in total for some time period as the volume of services changes over a relevant range of activity vs. costs that vary directly with changes in the volume of service units over a relevant range of activity (Step Fixed/variable cost)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dirty="0">
                    <a:latin typeface="Candara" panose="020E0502030303020204" pitchFamily="34" charset="0"/>
                  </a:rPr>
                  <a:t>Average cost: is the total cost of a cost object divided by the number of units of output/volume provided.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dirty="0">
                    <a:latin typeface="Candara" panose="020E0502030303020204" pitchFamily="34" charset="0"/>
                  </a:rPr>
                  <a:t>Marginal Cost: The additional cost of adding one additional unit of good or service (formula)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en-US" dirty="0">
                  <a:latin typeface="Candara" panose="020E0502030303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dirty="0">
                    <a:latin typeface="Candara" panose="020E0502030303020204" pitchFamily="34" charset="0"/>
                  </a:rPr>
                  <a:t>Incremental Cost Analysis: MR &amp; MC</a:t>
                </a:r>
              </a:p>
              <a:p>
                <a:pPr marL="171450" indent="-171450">
                  <a:lnSpc>
                    <a:spcPct val="80000"/>
                  </a:lnSpc>
                  <a:buFont typeface="Arial" panose="020B0604020202020204" pitchFamily="34" charset="0"/>
                  <a:buChar char="•"/>
                </a:pPr>
                <a:r>
                  <a:rPr lang="en-US" altLang="en-US" dirty="0">
                    <a:latin typeface="Candara" panose="020E0502030303020204" pitchFamily="34" charset="0"/>
                  </a:rPr>
                  <a:t>Break-even Analysis: BEQ=        FC</a:t>
                </a:r>
              </a:p>
              <a:p>
                <a:pPr marL="0" indent="0">
                  <a:lnSpc>
                    <a:spcPct val="80000"/>
                  </a:lnSpc>
                  <a:buNone/>
                </a:pPr>
                <a:r>
                  <a:rPr lang="en-US" altLang="en-US" dirty="0">
                    <a:latin typeface="Candara" panose="020E0502030303020204" pitchFamily="34" charset="0"/>
                  </a:rPr>
                  <a:t>                                                  (P – VC)</a:t>
                </a:r>
              </a:p>
              <a:p>
                <a:pPr marL="171450" indent="-171450">
                  <a:lnSpc>
                    <a:spcPct val="80000"/>
                  </a:lnSpc>
                  <a:buFont typeface="Arial" panose="020B0604020202020204" pitchFamily="34" charset="0"/>
                  <a:buChar char="•"/>
                </a:pPr>
                <a:endParaRPr lang="en-US" altLang="en-US" dirty="0">
                  <a:latin typeface="Candara" panose="020E0502030303020204" pitchFamily="34" charset="0"/>
                </a:endParaRPr>
              </a:p>
              <a:p>
                <a:pPr marL="171450" indent="-171450">
                  <a:lnSpc>
                    <a:spcPct val="80000"/>
                  </a:lnSpc>
                  <a:buFont typeface="Arial" panose="020B0604020202020204" pitchFamily="34" charset="0"/>
                  <a:buChar char="•"/>
                </a:pPr>
                <a:r>
                  <a:rPr lang="en-US" altLang="en-US" dirty="0">
                    <a:latin typeface="Candara" panose="020E0502030303020204" pitchFamily="34" charset="0"/>
                  </a:rPr>
                  <a:t>Cost Allocation:</a:t>
                </a:r>
              </a:p>
              <a:p>
                <a:pPr marL="171450" indent="-171450">
                  <a:lnSpc>
                    <a:spcPct val="80000"/>
                  </a:lnSpc>
                  <a:buFont typeface="Arial" panose="020B0604020202020204" pitchFamily="34" charset="0"/>
                  <a:buChar char="•"/>
                </a:pPr>
                <a:r>
                  <a:rPr lang="en-US" altLang="en-US" dirty="0">
                    <a:latin typeface="Candara" panose="020E0502030303020204" pitchFamily="34" charset="0"/>
                  </a:rPr>
                  <a:t>Overhead rate = Cost pool/Cost base; Cost allocation = overhead rate * new cost base</a:t>
                </a:r>
              </a:p>
              <a:p>
                <a:pPr marL="171450" indent="-171450">
                  <a:lnSpc>
                    <a:spcPct val="80000"/>
                  </a:lnSpc>
                  <a:buFont typeface="Arial" panose="020B0604020202020204" pitchFamily="34" charset="0"/>
                  <a:buChar char="•"/>
                </a:pPr>
                <a:r>
                  <a:rPr lang="en-US" altLang="en-US" dirty="0">
                    <a:latin typeface="Candara" panose="020E0502030303020204" pitchFamily="34" charset="0"/>
                  </a:rPr>
                  <a:t>Activity Based Costing: </a:t>
                </a:r>
                <a:r>
                  <a:rPr lang="en-US" altLang="zh-CN" b="0" i="0">
                    <a:latin typeface="Cambria Math" panose="02040503050406030204" pitchFamily="18" charset="0"/>
                  </a:rPr>
                  <a:t>𝐴𝐵𝐶 𝐶𝑜𝑠𝑡 𝐴𝑙𝑙𝑜𝑐𝑎𝑡𝑖𝑜𝑛=∑▒〖𝑐𝑜𝑠𝑡 𝑏𝑎𝑠𝑒 𝑓𝑜𝑟 𝑒𝑎𝑐ℎ 𝑎𝑐𝑖𝑡𝑖𝑣𝑖𝑡𝑖𝑒𝑠∗𝑢𝑛𝑖𝑡 𝑐𝑜𝑠𝑡 𝑓𝑜𝑟 𝑒𝑎𝑐ℎ 𝑎𝑐𝑖𝑡𝑖𝑣𝑖𝑡𝑖𝑒𝑠〗</a:t>
                </a:r>
                <a:endParaRPr lang="en-US" altLang="en-US" dirty="0">
                  <a:latin typeface="Candara" panose="020E0502030303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dirty="0">
                  <a:latin typeface="Candara" panose="020E0502030303020204" pitchFamily="34" charset="0"/>
                </a:endParaRPr>
              </a:p>
            </p:txBody>
          </p:sp>
        </mc:Fallback>
      </mc:AlternateContent>
      <p:sp>
        <p:nvSpPr>
          <p:cNvPr id="4" name="Slide Number Placeholder 3"/>
          <p:cNvSpPr>
            <a:spLocks noGrp="1"/>
          </p:cNvSpPr>
          <p:nvPr>
            <p:ph type="sldNum" sz="quarter" idx="5"/>
          </p:nvPr>
        </p:nvSpPr>
        <p:spPr/>
        <p:txBody>
          <a:bodyPr/>
          <a:lstStyle/>
          <a:p>
            <a:fld id="{7FED5140-E487-6C41-925F-0FDF290E7026}" type="slidenum">
              <a:rPr lang="en-US" smtClean="0"/>
              <a:t>2</a:t>
            </a:fld>
            <a:endParaRPr lang="en-US"/>
          </a:p>
        </p:txBody>
      </p:sp>
    </p:spTree>
    <p:extLst>
      <p:ext uri="{BB962C8B-B14F-4D97-AF65-F5344CB8AC3E}">
        <p14:creationId xmlns:p14="http://schemas.microsoft.com/office/powerpoint/2010/main" val="396950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7FED5140-E487-6C41-925F-0FDF290E7026}" type="slidenum">
              <a:rPr lang="en-US" smtClean="0"/>
              <a:t>3</a:t>
            </a:fld>
            <a:endParaRPr lang="en-US"/>
          </a:p>
        </p:txBody>
      </p:sp>
    </p:spTree>
    <p:extLst>
      <p:ext uri="{BB962C8B-B14F-4D97-AF65-F5344CB8AC3E}">
        <p14:creationId xmlns:p14="http://schemas.microsoft.com/office/powerpoint/2010/main" val="2761548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a:t>A capital budget is prepared separately from the operating and cash budgets, and it becomes part of the organization’s master budget. A capital acquisition generally requires a large up-front expenditure, followed by some combination of mortgage and interest payments, rent, maintenance, and other ongoing expenses. The process of planning for the purchase of capital assets is capital budgeting. </a:t>
            </a:r>
          </a:p>
          <a:p>
            <a:pPr marL="0" indent="0">
              <a:buFont typeface="Arial" panose="020B0604020202020204" pitchFamily="34" charset="0"/>
              <a:buNone/>
            </a:pPr>
            <a:endParaRPr lang="en-US" altLang="zh-CN" b="1" dirty="0"/>
          </a:p>
          <a:p>
            <a:pPr marL="171450" indent="-171450">
              <a:buFont typeface="Arial" panose="020B0604020202020204" pitchFamily="34" charset="0"/>
              <a:buChar char="•"/>
            </a:pPr>
            <a:r>
              <a:rPr lang="en-US" altLang="zh-CN" dirty="0"/>
              <a:t>A capital asset is anything the organization acquires that will help it provide goods or services in more than one fiscal year. </a:t>
            </a:r>
          </a:p>
          <a:p>
            <a:pPr marL="0" indent="0">
              <a:buFont typeface="Arial" panose="020B0604020202020204" pitchFamily="34" charset="0"/>
              <a:buNone/>
            </a:pP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a:t>Why separate: the upfront payment for the capital assets so large that the project might be rejected as being totally unfeasible, and the investment in the asset will be realized over many years, not just one. The role of the capital budget is to pull the acquisition cost out of the operating budget and place it in a separate budget where its costs and benefits can be evaluated over its complete lifetime.</a:t>
            </a:r>
            <a:endParaRPr lang="en-US" altLang="zh-CN" b="1" dirty="0"/>
          </a:p>
          <a:p>
            <a:pPr marL="0" indent="0">
              <a:buFont typeface="Arial" panose="020B0604020202020204" pitchFamily="34" charset="0"/>
              <a:buNone/>
            </a:pPr>
            <a:endParaRPr lang="en-US" altLang="zh-CN" dirty="0"/>
          </a:p>
          <a:p>
            <a:pPr marL="171450" indent="-171450">
              <a:buFont typeface="Arial" panose="020B0604020202020204" pitchFamily="34" charset="0"/>
              <a:buChar char="•"/>
            </a:pPr>
            <a:r>
              <a:rPr lang="en-US" altLang="zh-CN" b="0" dirty="0"/>
              <a:t>When an organization purchases a capital asset, it must recognize that by using cash today to acquire a capital asset, it is forgoing a variety of other potential uses for that money. In other words, there are opportunity costs of acquiring capital assets.</a:t>
            </a:r>
          </a:p>
          <a:p>
            <a:endParaRPr lang="zh-CN" altLang="en-US" dirty="0"/>
          </a:p>
        </p:txBody>
      </p:sp>
      <p:sp>
        <p:nvSpPr>
          <p:cNvPr id="4" name="Slide Number Placeholder 3"/>
          <p:cNvSpPr>
            <a:spLocks noGrp="1"/>
          </p:cNvSpPr>
          <p:nvPr>
            <p:ph type="sldNum" sz="quarter" idx="5"/>
          </p:nvPr>
        </p:nvSpPr>
        <p:spPr/>
        <p:txBody>
          <a:bodyPr/>
          <a:lstStyle/>
          <a:p>
            <a:fld id="{B430FBE7-A762-7C40-A0AD-5CFD28145FCB}" type="slidenum">
              <a:rPr lang="en-US" smtClean="0"/>
              <a:t>4</a:t>
            </a:fld>
            <a:endParaRPr lang="en-US"/>
          </a:p>
        </p:txBody>
      </p:sp>
    </p:spTree>
    <p:extLst>
      <p:ext uri="{BB962C8B-B14F-4D97-AF65-F5344CB8AC3E}">
        <p14:creationId xmlns:p14="http://schemas.microsoft.com/office/powerpoint/2010/main" val="2134486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ltLang="zh-CN" dirty="0">
              <a:latin typeface="Candara" panose="020E0502030303020204" pitchFamily="34" charset="0"/>
            </a:endParaRPr>
          </a:p>
        </p:txBody>
      </p:sp>
      <p:sp>
        <p:nvSpPr>
          <p:cNvPr id="4" name="Slide Number Placeholder 3"/>
          <p:cNvSpPr>
            <a:spLocks noGrp="1"/>
          </p:cNvSpPr>
          <p:nvPr>
            <p:ph type="sldNum" sz="quarter" idx="5"/>
          </p:nvPr>
        </p:nvSpPr>
        <p:spPr/>
        <p:txBody>
          <a:bodyPr/>
          <a:lstStyle/>
          <a:p>
            <a:fld id="{B430FBE7-A762-7C40-A0AD-5CFD28145FCB}" type="slidenum">
              <a:rPr lang="en-US" smtClean="0"/>
              <a:t>5</a:t>
            </a:fld>
            <a:endParaRPr lang="en-US"/>
          </a:p>
        </p:txBody>
      </p:sp>
    </p:spTree>
    <p:extLst>
      <p:ext uri="{BB962C8B-B14F-4D97-AF65-F5344CB8AC3E}">
        <p14:creationId xmlns:p14="http://schemas.microsoft.com/office/powerpoint/2010/main" val="3823661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ltLang="zh-CN" dirty="0"/>
              <a:t>$9 million; $27 million</a:t>
            </a:r>
          </a:p>
          <a:p>
            <a:pPr marL="171450" indent="-171450">
              <a:buFont typeface="Arial" panose="020B0604020202020204" pitchFamily="34" charset="0"/>
              <a:buChar char="•"/>
            </a:pPr>
            <a:r>
              <a:rPr lang="en-US" altLang="zh-CN" dirty="0"/>
              <a:t>$8 million; 24 million</a:t>
            </a:r>
            <a:endParaRPr lang="zh-CN" altLang="en-US" dirty="0"/>
          </a:p>
        </p:txBody>
      </p:sp>
      <p:sp>
        <p:nvSpPr>
          <p:cNvPr id="4" name="Slide Number Placeholder 3"/>
          <p:cNvSpPr>
            <a:spLocks noGrp="1"/>
          </p:cNvSpPr>
          <p:nvPr>
            <p:ph type="sldNum" sz="quarter" idx="5"/>
          </p:nvPr>
        </p:nvSpPr>
        <p:spPr/>
        <p:txBody>
          <a:bodyPr/>
          <a:lstStyle/>
          <a:p>
            <a:fld id="{B430FBE7-A762-7C40-A0AD-5CFD28145FCB}" type="slidenum">
              <a:rPr lang="en-US" smtClean="0"/>
              <a:t>6</a:t>
            </a:fld>
            <a:endParaRPr lang="en-US"/>
          </a:p>
        </p:txBody>
      </p:sp>
    </p:spTree>
    <p:extLst>
      <p:ext uri="{BB962C8B-B14F-4D97-AF65-F5344CB8AC3E}">
        <p14:creationId xmlns:p14="http://schemas.microsoft.com/office/powerpoint/2010/main" val="976337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200" kern="1200" dirty="0">
                <a:solidFill>
                  <a:schemeClr val="tx1"/>
                </a:solidFill>
                <a:effectLst/>
                <a:latin typeface="+mn-lt"/>
                <a:ea typeface="+mn-ea"/>
                <a:cs typeface="+mn-cs"/>
              </a:rPr>
              <a:t>Note that the lifetime chosen for depreciating assets is just an estimate, and that estimate is often conservative.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200" kern="1200" dirty="0">
                <a:solidFill>
                  <a:schemeClr val="tx1"/>
                </a:solidFill>
                <a:effectLst/>
                <a:latin typeface="+mn-lt"/>
                <a:ea typeface="+mn-ea"/>
                <a:cs typeface="+mn-cs"/>
              </a:rPr>
              <a:t>Accountants would prefer to err on the side of expecting capital assets to be used up sooner than they actually are, rather than to err on the side of expecting capital assets to last longer than they actually do. If the latter were to occur, then our depreciation expense recorded each year during the years we owned and used the asset would have been too low, and our profits would have been overstated in each of those years.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200" kern="1200" dirty="0">
                <a:solidFill>
                  <a:schemeClr val="tx1"/>
                </a:solidFill>
                <a:effectLst/>
                <a:latin typeface="+mn-lt"/>
                <a:ea typeface="+mn-ea"/>
                <a:cs typeface="+mn-cs"/>
              </a:rPr>
              <a:t>As a result of these conservative estimates of useful lifetimes for capital assets, there are times that a capital asset will still function as intended and be kept in use after the end of its depreciable lifetime. </a:t>
            </a:r>
          </a:p>
          <a:p>
            <a:endParaRPr lang="zh-CN" altLang="en-US" dirty="0"/>
          </a:p>
        </p:txBody>
      </p:sp>
      <p:sp>
        <p:nvSpPr>
          <p:cNvPr id="4" name="Slide Number Placeholder 3"/>
          <p:cNvSpPr>
            <a:spLocks noGrp="1"/>
          </p:cNvSpPr>
          <p:nvPr>
            <p:ph type="sldNum" sz="quarter" idx="5"/>
          </p:nvPr>
        </p:nvSpPr>
        <p:spPr/>
        <p:txBody>
          <a:bodyPr/>
          <a:lstStyle/>
          <a:p>
            <a:fld id="{B430FBE7-A762-7C40-A0AD-5CFD28145FCB}" type="slidenum">
              <a:rPr lang="en-US" smtClean="0"/>
              <a:t>7</a:t>
            </a:fld>
            <a:endParaRPr lang="en-US"/>
          </a:p>
        </p:txBody>
      </p:sp>
    </p:spTree>
    <p:extLst>
      <p:ext uri="{BB962C8B-B14F-4D97-AF65-F5344CB8AC3E}">
        <p14:creationId xmlns:p14="http://schemas.microsoft.com/office/powerpoint/2010/main" val="2385935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30FBE7-A762-7C40-A0AD-5CFD28145FCB}" type="slidenum">
              <a:rPr lang="en-US" smtClean="0"/>
              <a:t>8</a:t>
            </a:fld>
            <a:endParaRPr lang="en-US"/>
          </a:p>
        </p:txBody>
      </p:sp>
    </p:spTree>
    <p:extLst>
      <p:ext uri="{BB962C8B-B14F-4D97-AF65-F5344CB8AC3E}">
        <p14:creationId xmlns:p14="http://schemas.microsoft.com/office/powerpoint/2010/main" val="7497562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30FBE7-A762-7C40-A0AD-5CFD28145FCB}" type="slidenum">
              <a:rPr lang="en-US" smtClean="0"/>
              <a:t>9</a:t>
            </a:fld>
            <a:endParaRPr lang="en-US"/>
          </a:p>
        </p:txBody>
      </p:sp>
    </p:spTree>
    <p:extLst>
      <p:ext uri="{BB962C8B-B14F-4D97-AF65-F5344CB8AC3E}">
        <p14:creationId xmlns:p14="http://schemas.microsoft.com/office/powerpoint/2010/main" val="3701027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21054-D0F3-3E47-86D5-FC10AB3B5F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7FA468-E0CF-6641-9D01-292169EE92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3785BA-E8A8-A641-A7B0-62CB02B8B773}"/>
              </a:ext>
            </a:extLst>
          </p:cNvPr>
          <p:cNvSpPr>
            <a:spLocks noGrp="1"/>
          </p:cNvSpPr>
          <p:nvPr>
            <p:ph type="dt" sz="half" idx="10"/>
          </p:nvPr>
        </p:nvSpPr>
        <p:spPr/>
        <p:txBody>
          <a:bodyPr/>
          <a:lstStyle/>
          <a:p>
            <a:fld id="{7C655708-AED5-A147-9EB3-1FA3779AF04F}" type="datetimeFigureOut">
              <a:rPr lang="en-US" smtClean="0"/>
              <a:t>3/7/24</a:t>
            </a:fld>
            <a:endParaRPr lang="en-US"/>
          </a:p>
        </p:txBody>
      </p:sp>
      <p:sp>
        <p:nvSpPr>
          <p:cNvPr id="5" name="Footer Placeholder 4">
            <a:extLst>
              <a:ext uri="{FF2B5EF4-FFF2-40B4-BE49-F238E27FC236}">
                <a16:creationId xmlns:a16="http://schemas.microsoft.com/office/drawing/2014/main" id="{B5EEB6FF-AE5F-494A-BFAF-A4D57075AA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CE7152-3183-DC40-A00C-07DF9B4AC3CA}"/>
              </a:ext>
            </a:extLst>
          </p:cNvPr>
          <p:cNvSpPr>
            <a:spLocks noGrp="1"/>
          </p:cNvSpPr>
          <p:nvPr>
            <p:ph type="sldNum" sz="quarter" idx="12"/>
          </p:nvPr>
        </p:nvSpPr>
        <p:spPr/>
        <p:txBody>
          <a:bodyPr/>
          <a:lstStyle/>
          <a:p>
            <a:fld id="{ECD241A4-7F3A-ED4F-8269-5EB85B75AD56}" type="slidenum">
              <a:rPr lang="en-US" smtClean="0"/>
              <a:t>‹#›</a:t>
            </a:fld>
            <a:endParaRPr lang="en-US"/>
          </a:p>
        </p:txBody>
      </p:sp>
    </p:spTree>
    <p:extLst>
      <p:ext uri="{BB962C8B-B14F-4D97-AF65-F5344CB8AC3E}">
        <p14:creationId xmlns:p14="http://schemas.microsoft.com/office/powerpoint/2010/main" val="2704104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F68A3-8AD1-F446-891A-E2BD7354EC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250FE1-5EC5-0440-8D66-7E721E1B07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7BC79-D774-DE4E-87E1-79D41AF9FCC2}"/>
              </a:ext>
            </a:extLst>
          </p:cNvPr>
          <p:cNvSpPr>
            <a:spLocks noGrp="1"/>
          </p:cNvSpPr>
          <p:nvPr>
            <p:ph type="dt" sz="half" idx="10"/>
          </p:nvPr>
        </p:nvSpPr>
        <p:spPr/>
        <p:txBody>
          <a:bodyPr/>
          <a:lstStyle/>
          <a:p>
            <a:fld id="{7C655708-AED5-A147-9EB3-1FA3779AF04F}" type="datetimeFigureOut">
              <a:rPr lang="en-US" smtClean="0"/>
              <a:t>3/7/24</a:t>
            </a:fld>
            <a:endParaRPr lang="en-US"/>
          </a:p>
        </p:txBody>
      </p:sp>
      <p:sp>
        <p:nvSpPr>
          <p:cNvPr id="5" name="Footer Placeholder 4">
            <a:extLst>
              <a:ext uri="{FF2B5EF4-FFF2-40B4-BE49-F238E27FC236}">
                <a16:creationId xmlns:a16="http://schemas.microsoft.com/office/drawing/2014/main" id="{386EF55A-5CE1-FB4B-8973-B5B2599E13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618E3A-70FE-8D4B-A37D-15FD7821D664}"/>
              </a:ext>
            </a:extLst>
          </p:cNvPr>
          <p:cNvSpPr>
            <a:spLocks noGrp="1"/>
          </p:cNvSpPr>
          <p:nvPr>
            <p:ph type="sldNum" sz="quarter" idx="12"/>
          </p:nvPr>
        </p:nvSpPr>
        <p:spPr/>
        <p:txBody>
          <a:bodyPr/>
          <a:lstStyle/>
          <a:p>
            <a:fld id="{ECD241A4-7F3A-ED4F-8269-5EB85B75AD56}" type="slidenum">
              <a:rPr lang="en-US" smtClean="0"/>
              <a:t>‹#›</a:t>
            </a:fld>
            <a:endParaRPr lang="en-US"/>
          </a:p>
        </p:txBody>
      </p:sp>
    </p:spTree>
    <p:extLst>
      <p:ext uri="{BB962C8B-B14F-4D97-AF65-F5344CB8AC3E}">
        <p14:creationId xmlns:p14="http://schemas.microsoft.com/office/powerpoint/2010/main" val="926260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E91183-99ED-BC4C-A486-3D919BE4C2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68FFDB-A436-144B-B36F-B278FCE72D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5F0E11-0EAB-9743-ABAD-E070A4C9998F}"/>
              </a:ext>
            </a:extLst>
          </p:cNvPr>
          <p:cNvSpPr>
            <a:spLocks noGrp="1"/>
          </p:cNvSpPr>
          <p:nvPr>
            <p:ph type="dt" sz="half" idx="10"/>
          </p:nvPr>
        </p:nvSpPr>
        <p:spPr/>
        <p:txBody>
          <a:bodyPr/>
          <a:lstStyle/>
          <a:p>
            <a:fld id="{7C655708-AED5-A147-9EB3-1FA3779AF04F}" type="datetimeFigureOut">
              <a:rPr lang="en-US" smtClean="0"/>
              <a:t>3/7/24</a:t>
            </a:fld>
            <a:endParaRPr lang="en-US"/>
          </a:p>
        </p:txBody>
      </p:sp>
      <p:sp>
        <p:nvSpPr>
          <p:cNvPr id="5" name="Footer Placeholder 4">
            <a:extLst>
              <a:ext uri="{FF2B5EF4-FFF2-40B4-BE49-F238E27FC236}">
                <a16:creationId xmlns:a16="http://schemas.microsoft.com/office/drawing/2014/main" id="{01F82D17-1896-AC43-8EB1-BDD04AA8BE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B01CFB-BEB7-0B4F-AC9A-13A03F002BAE}"/>
              </a:ext>
            </a:extLst>
          </p:cNvPr>
          <p:cNvSpPr>
            <a:spLocks noGrp="1"/>
          </p:cNvSpPr>
          <p:nvPr>
            <p:ph type="sldNum" sz="quarter" idx="12"/>
          </p:nvPr>
        </p:nvSpPr>
        <p:spPr/>
        <p:txBody>
          <a:bodyPr/>
          <a:lstStyle/>
          <a:p>
            <a:fld id="{ECD241A4-7F3A-ED4F-8269-5EB85B75AD56}" type="slidenum">
              <a:rPr lang="en-US" smtClean="0"/>
              <a:t>‹#›</a:t>
            </a:fld>
            <a:endParaRPr lang="en-US"/>
          </a:p>
        </p:txBody>
      </p:sp>
    </p:spTree>
    <p:extLst>
      <p:ext uri="{BB962C8B-B14F-4D97-AF65-F5344CB8AC3E}">
        <p14:creationId xmlns:p14="http://schemas.microsoft.com/office/powerpoint/2010/main" val="10468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9B55-471E-CE44-8347-CFD0DC807D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72DA64-2FD5-A045-AD7B-467F0E3420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19A24-75BD-FC42-8525-B52C7E5C8E39}"/>
              </a:ext>
            </a:extLst>
          </p:cNvPr>
          <p:cNvSpPr>
            <a:spLocks noGrp="1"/>
          </p:cNvSpPr>
          <p:nvPr>
            <p:ph type="dt" sz="half" idx="10"/>
          </p:nvPr>
        </p:nvSpPr>
        <p:spPr/>
        <p:txBody>
          <a:bodyPr/>
          <a:lstStyle/>
          <a:p>
            <a:fld id="{7C655708-AED5-A147-9EB3-1FA3779AF04F}" type="datetimeFigureOut">
              <a:rPr lang="en-US" smtClean="0"/>
              <a:t>3/7/24</a:t>
            </a:fld>
            <a:endParaRPr lang="en-US"/>
          </a:p>
        </p:txBody>
      </p:sp>
      <p:sp>
        <p:nvSpPr>
          <p:cNvPr id="5" name="Footer Placeholder 4">
            <a:extLst>
              <a:ext uri="{FF2B5EF4-FFF2-40B4-BE49-F238E27FC236}">
                <a16:creationId xmlns:a16="http://schemas.microsoft.com/office/drawing/2014/main" id="{36911F18-F88B-6E40-B686-243EDF9C17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6FD257-C287-054B-8DE6-E5896AA6E5B7}"/>
              </a:ext>
            </a:extLst>
          </p:cNvPr>
          <p:cNvSpPr>
            <a:spLocks noGrp="1"/>
          </p:cNvSpPr>
          <p:nvPr>
            <p:ph type="sldNum" sz="quarter" idx="12"/>
          </p:nvPr>
        </p:nvSpPr>
        <p:spPr/>
        <p:txBody>
          <a:bodyPr/>
          <a:lstStyle/>
          <a:p>
            <a:fld id="{ECD241A4-7F3A-ED4F-8269-5EB85B75AD56}" type="slidenum">
              <a:rPr lang="en-US" smtClean="0"/>
              <a:t>‹#›</a:t>
            </a:fld>
            <a:endParaRPr lang="en-US"/>
          </a:p>
        </p:txBody>
      </p:sp>
    </p:spTree>
    <p:extLst>
      <p:ext uri="{BB962C8B-B14F-4D97-AF65-F5344CB8AC3E}">
        <p14:creationId xmlns:p14="http://schemas.microsoft.com/office/powerpoint/2010/main" val="2140703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5FC27-FE2A-ED4A-B23D-940AEFC54F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400C8D-F532-924A-A242-23C3DAB36C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DE1DAF-90C7-934E-ACBC-A138EF808C37}"/>
              </a:ext>
            </a:extLst>
          </p:cNvPr>
          <p:cNvSpPr>
            <a:spLocks noGrp="1"/>
          </p:cNvSpPr>
          <p:nvPr>
            <p:ph type="dt" sz="half" idx="10"/>
          </p:nvPr>
        </p:nvSpPr>
        <p:spPr/>
        <p:txBody>
          <a:bodyPr/>
          <a:lstStyle/>
          <a:p>
            <a:fld id="{7C655708-AED5-A147-9EB3-1FA3779AF04F}" type="datetimeFigureOut">
              <a:rPr lang="en-US" smtClean="0"/>
              <a:t>3/7/24</a:t>
            </a:fld>
            <a:endParaRPr lang="en-US"/>
          </a:p>
        </p:txBody>
      </p:sp>
      <p:sp>
        <p:nvSpPr>
          <p:cNvPr id="5" name="Footer Placeholder 4">
            <a:extLst>
              <a:ext uri="{FF2B5EF4-FFF2-40B4-BE49-F238E27FC236}">
                <a16:creationId xmlns:a16="http://schemas.microsoft.com/office/drawing/2014/main" id="{671C83ED-17B3-AF49-8B1B-874732DFE7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330613-3C33-1548-8254-BD53AECFE7AA}"/>
              </a:ext>
            </a:extLst>
          </p:cNvPr>
          <p:cNvSpPr>
            <a:spLocks noGrp="1"/>
          </p:cNvSpPr>
          <p:nvPr>
            <p:ph type="sldNum" sz="quarter" idx="12"/>
          </p:nvPr>
        </p:nvSpPr>
        <p:spPr/>
        <p:txBody>
          <a:bodyPr/>
          <a:lstStyle/>
          <a:p>
            <a:fld id="{ECD241A4-7F3A-ED4F-8269-5EB85B75AD56}" type="slidenum">
              <a:rPr lang="en-US" smtClean="0"/>
              <a:t>‹#›</a:t>
            </a:fld>
            <a:endParaRPr lang="en-US"/>
          </a:p>
        </p:txBody>
      </p:sp>
    </p:spTree>
    <p:extLst>
      <p:ext uri="{BB962C8B-B14F-4D97-AF65-F5344CB8AC3E}">
        <p14:creationId xmlns:p14="http://schemas.microsoft.com/office/powerpoint/2010/main" val="2622411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3000F-5394-414C-B6BB-5C4D3DFB35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97F142-32DD-664E-9831-EFF7A929C7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C2DC28-EFCF-D642-97FF-95E74756E3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450244-6C48-1044-95EF-B381D391239C}"/>
              </a:ext>
            </a:extLst>
          </p:cNvPr>
          <p:cNvSpPr>
            <a:spLocks noGrp="1"/>
          </p:cNvSpPr>
          <p:nvPr>
            <p:ph type="dt" sz="half" idx="10"/>
          </p:nvPr>
        </p:nvSpPr>
        <p:spPr/>
        <p:txBody>
          <a:bodyPr/>
          <a:lstStyle/>
          <a:p>
            <a:fld id="{7C655708-AED5-A147-9EB3-1FA3779AF04F}" type="datetimeFigureOut">
              <a:rPr lang="en-US" smtClean="0"/>
              <a:t>3/7/24</a:t>
            </a:fld>
            <a:endParaRPr lang="en-US"/>
          </a:p>
        </p:txBody>
      </p:sp>
      <p:sp>
        <p:nvSpPr>
          <p:cNvPr id="6" name="Footer Placeholder 5">
            <a:extLst>
              <a:ext uri="{FF2B5EF4-FFF2-40B4-BE49-F238E27FC236}">
                <a16:creationId xmlns:a16="http://schemas.microsoft.com/office/drawing/2014/main" id="{97666673-7085-1C46-886A-7D819508BB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8DD877-841F-DC40-A974-21D7874D1420}"/>
              </a:ext>
            </a:extLst>
          </p:cNvPr>
          <p:cNvSpPr>
            <a:spLocks noGrp="1"/>
          </p:cNvSpPr>
          <p:nvPr>
            <p:ph type="sldNum" sz="quarter" idx="12"/>
          </p:nvPr>
        </p:nvSpPr>
        <p:spPr/>
        <p:txBody>
          <a:bodyPr/>
          <a:lstStyle/>
          <a:p>
            <a:fld id="{ECD241A4-7F3A-ED4F-8269-5EB85B75AD56}" type="slidenum">
              <a:rPr lang="en-US" smtClean="0"/>
              <a:t>‹#›</a:t>
            </a:fld>
            <a:endParaRPr lang="en-US"/>
          </a:p>
        </p:txBody>
      </p:sp>
    </p:spTree>
    <p:extLst>
      <p:ext uri="{BB962C8B-B14F-4D97-AF65-F5344CB8AC3E}">
        <p14:creationId xmlns:p14="http://schemas.microsoft.com/office/powerpoint/2010/main" val="510817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C5CEA-A564-A743-9006-E86772FCC0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95E85E-74D9-AB47-8B67-548722FE8A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7C8AD2-0E81-F649-AC6F-70EBA0ECF0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836FF8-8216-0444-97CF-959E2CB3BD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F43CE2-1A1A-974E-870F-236A8B1D11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70D6A3-863A-DA46-8EA4-49D88E7BC8C0}"/>
              </a:ext>
            </a:extLst>
          </p:cNvPr>
          <p:cNvSpPr>
            <a:spLocks noGrp="1"/>
          </p:cNvSpPr>
          <p:nvPr>
            <p:ph type="dt" sz="half" idx="10"/>
          </p:nvPr>
        </p:nvSpPr>
        <p:spPr/>
        <p:txBody>
          <a:bodyPr/>
          <a:lstStyle/>
          <a:p>
            <a:fld id="{7C655708-AED5-A147-9EB3-1FA3779AF04F}" type="datetimeFigureOut">
              <a:rPr lang="en-US" smtClean="0"/>
              <a:t>3/7/24</a:t>
            </a:fld>
            <a:endParaRPr lang="en-US"/>
          </a:p>
        </p:txBody>
      </p:sp>
      <p:sp>
        <p:nvSpPr>
          <p:cNvPr id="8" name="Footer Placeholder 7">
            <a:extLst>
              <a:ext uri="{FF2B5EF4-FFF2-40B4-BE49-F238E27FC236}">
                <a16:creationId xmlns:a16="http://schemas.microsoft.com/office/drawing/2014/main" id="{C7D4B85A-A821-994F-BB21-4611E8FAF4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D247CC-909A-C04B-956A-2F51ECE63A94}"/>
              </a:ext>
            </a:extLst>
          </p:cNvPr>
          <p:cNvSpPr>
            <a:spLocks noGrp="1"/>
          </p:cNvSpPr>
          <p:nvPr>
            <p:ph type="sldNum" sz="quarter" idx="12"/>
          </p:nvPr>
        </p:nvSpPr>
        <p:spPr/>
        <p:txBody>
          <a:bodyPr/>
          <a:lstStyle/>
          <a:p>
            <a:fld id="{ECD241A4-7F3A-ED4F-8269-5EB85B75AD56}" type="slidenum">
              <a:rPr lang="en-US" smtClean="0"/>
              <a:t>‹#›</a:t>
            </a:fld>
            <a:endParaRPr lang="en-US"/>
          </a:p>
        </p:txBody>
      </p:sp>
    </p:spTree>
    <p:extLst>
      <p:ext uri="{BB962C8B-B14F-4D97-AF65-F5344CB8AC3E}">
        <p14:creationId xmlns:p14="http://schemas.microsoft.com/office/powerpoint/2010/main" val="3338849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A392F-97BC-A549-8134-3DC3862668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E2632E-0EAF-374E-91BA-DD4B787BF9DA}"/>
              </a:ext>
            </a:extLst>
          </p:cNvPr>
          <p:cNvSpPr>
            <a:spLocks noGrp="1"/>
          </p:cNvSpPr>
          <p:nvPr>
            <p:ph type="dt" sz="half" idx="10"/>
          </p:nvPr>
        </p:nvSpPr>
        <p:spPr/>
        <p:txBody>
          <a:bodyPr/>
          <a:lstStyle/>
          <a:p>
            <a:fld id="{7C655708-AED5-A147-9EB3-1FA3779AF04F}" type="datetimeFigureOut">
              <a:rPr lang="en-US" smtClean="0"/>
              <a:t>3/7/24</a:t>
            </a:fld>
            <a:endParaRPr lang="en-US"/>
          </a:p>
        </p:txBody>
      </p:sp>
      <p:sp>
        <p:nvSpPr>
          <p:cNvPr id="4" name="Footer Placeholder 3">
            <a:extLst>
              <a:ext uri="{FF2B5EF4-FFF2-40B4-BE49-F238E27FC236}">
                <a16:creationId xmlns:a16="http://schemas.microsoft.com/office/drawing/2014/main" id="{EFAB974D-DFF0-B347-A58F-FC77A37B135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1B8C4F-E015-E747-895F-455682714CDC}"/>
              </a:ext>
            </a:extLst>
          </p:cNvPr>
          <p:cNvSpPr>
            <a:spLocks noGrp="1"/>
          </p:cNvSpPr>
          <p:nvPr>
            <p:ph type="sldNum" sz="quarter" idx="12"/>
          </p:nvPr>
        </p:nvSpPr>
        <p:spPr/>
        <p:txBody>
          <a:bodyPr/>
          <a:lstStyle/>
          <a:p>
            <a:fld id="{ECD241A4-7F3A-ED4F-8269-5EB85B75AD56}" type="slidenum">
              <a:rPr lang="en-US" smtClean="0"/>
              <a:t>‹#›</a:t>
            </a:fld>
            <a:endParaRPr lang="en-US"/>
          </a:p>
        </p:txBody>
      </p:sp>
    </p:spTree>
    <p:extLst>
      <p:ext uri="{BB962C8B-B14F-4D97-AF65-F5344CB8AC3E}">
        <p14:creationId xmlns:p14="http://schemas.microsoft.com/office/powerpoint/2010/main" val="1912810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AE89F3-074C-EE41-B25E-1940E171A209}"/>
              </a:ext>
            </a:extLst>
          </p:cNvPr>
          <p:cNvSpPr>
            <a:spLocks noGrp="1"/>
          </p:cNvSpPr>
          <p:nvPr>
            <p:ph type="dt" sz="half" idx="10"/>
          </p:nvPr>
        </p:nvSpPr>
        <p:spPr/>
        <p:txBody>
          <a:bodyPr/>
          <a:lstStyle/>
          <a:p>
            <a:fld id="{7C655708-AED5-A147-9EB3-1FA3779AF04F}" type="datetimeFigureOut">
              <a:rPr lang="en-US" smtClean="0"/>
              <a:t>3/7/24</a:t>
            </a:fld>
            <a:endParaRPr lang="en-US"/>
          </a:p>
        </p:txBody>
      </p:sp>
      <p:sp>
        <p:nvSpPr>
          <p:cNvPr id="3" name="Footer Placeholder 2">
            <a:extLst>
              <a:ext uri="{FF2B5EF4-FFF2-40B4-BE49-F238E27FC236}">
                <a16:creationId xmlns:a16="http://schemas.microsoft.com/office/drawing/2014/main" id="{C518296F-4DC0-9442-ABDF-91EBCDB342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BF255F-76D5-5343-9E89-036EF2180D23}"/>
              </a:ext>
            </a:extLst>
          </p:cNvPr>
          <p:cNvSpPr>
            <a:spLocks noGrp="1"/>
          </p:cNvSpPr>
          <p:nvPr>
            <p:ph type="sldNum" sz="quarter" idx="12"/>
          </p:nvPr>
        </p:nvSpPr>
        <p:spPr/>
        <p:txBody>
          <a:bodyPr/>
          <a:lstStyle/>
          <a:p>
            <a:fld id="{ECD241A4-7F3A-ED4F-8269-5EB85B75AD56}" type="slidenum">
              <a:rPr lang="en-US" smtClean="0"/>
              <a:t>‹#›</a:t>
            </a:fld>
            <a:endParaRPr lang="en-US"/>
          </a:p>
        </p:txBody>
      </p:sp>
    </p:spTree>
    <p:extLst>
      <p:ext uri="{BB962C8B-B14F-4D97-AF65-F5344CB8AC3E}">
        <p14:creationId xmlns:p14="http://schemas.microsoft.com/office/powerpoint/2010/main" val="2823564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33D30-65DD-134F-8CA4-115E26621C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89F139-E49D-EE47-84CD-77D7BED41B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8AFB5E-EFC4-4646-A5BC-512F1F47B7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B931CD-AEB5-994D-BA7A-BF3F7C940A2C}"/>
              </a:ext>
            </a:extLst>
          </p:cNvPr>
          <p:cNvSpPr>
            <a:spLocks noGrp="1"/>
          </p:cNvSpPr>
          <p:nvPr>
            <p:ph type="dt" sz="half" idx="10"/>
          </p:nvPr>
        </p:nvSpPr>
        <p:spPr/>
        <p:txBody>
          <a:bodyPr/>
          <a:lstStyle/>
          <a:p>
            <a:fld id="{7C655708-AED5-A147-9EB3-1FA3779AF04F}" type="datetimeFigureOut">
              <a:rPr lang="en-US" smtClean="0"/>
              <a:t>3/7/24</a:t>
            </a:fld>
            <a:endParaRPr lang="en-US"/>
          </a:p>
        </p:txBody>
      </p:sp>
      <p:sp>
        <p:nvSpPr>
          <p:cNvPr id="6" name="Footer Placeholder 5">
            <a:extLst>
              <a:ext uri="{FF2B5EF4-FFF2-40B4-BE49-F238E27FC236}">
                <a16:creationId xmlns:a16="http://schemas.microsoft.com/office/drawing/2014/main" id="{08AE933B-DB16-3240-82CE-2D04EACEAB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EC8561-349B-C34F-99C9-B26A5156235E}"/>
              </a:ext>
            </a:extLst>
          </p:cNvPr>
          <p:cNvSpPr>
            <a:spLocks noGrp="1"/>
          </p:cNvSpPr>
          <p:nvPr>
            <p:ph type="sldNum" sz="quarter" idx="12"/>
          </p:nvPr>
        </p:nvSpPr>
        <p:spPr/>
        <p:txBody>
          <a:bodyPr/>
          <a:lstStyle/>
          <a:p>
            <a:fld id="{ECD241A4-7F3A-ED4F-8269-5EB85B75AD56}" type="slidenum">
              <a:rPr lang="en-US" smtClean="0"/>
              <a:t>‹#›</a:t>
            </a:fld>
            <a:endParaRPr lang="en-US"/>
          </a:p>
        </p:txBody>
      </p:sp>
    </p:spTree>
    <p:extLst>
      <p:ext uri="{BB962C8B-B14F-4D97-AF65-F5344CB8AC3E}">
        <p14:creationId xmlns:p14="http://schemas.microsoft.com/office/powerpoint/2010/main" val="4201189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D492A-ACB4-244A-98F9-9BA6C926CF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995DF7-3DFF-5344-99A5-4233315FE7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091CB6-E4D3-BD46-9A2E-0D51EE5B3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EECDB1-10D1-7F4B-B433-21474F9CD8CD}"/>
              </a:ext>
            </a:extLst>
          </p:cNvPr>
          <p:cNvSpPr>
            <a:spLocks noGrp="1"/>
          </p:cNvSpPr>
          <p:nvPr>
            <p:ph type="dt" sz="half" idx="10"/>
          </p:nvPr>
        </p:nvSpPr>
        <p:spPr/>
        <p:txBody>
          <a:bodyPr/>
          <a:lstStyle/>
          <a:p>
            <a:fld id="{7C655708-AED5-A147-9EB3-1FA3779AF04F}" type="datetimeFigureOut">
              <a:rPr lang="en-US" smtClean="0"/>
              <a:t>3/7/24</a:t>
            </a:fld>
            <a:endParaRPr lang="en-US"/>
          </a:p>
        </p:txBody>
      </p:sp>
      <p:sp>
        <p:nvSpPr>
          <p:cNvPr id="6" name="Footer Placeholder 5">
            <a:extLst>
              <a:ext uri="{FF2B5EF4-FFF2-40B4-BE49-F238E27FC236}">
                <a16:creationId xmlns:a16="http://schemas.microsoft.com/office/drawing/2014/main" id="{6C2C14FE-919E-8948-BAF8-C6FEBBD88E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3E2AD6-1ACF-104A-ACA2-5FCA4B4E1B14}"/>
              </a:ext>
            </a:extLst>
          </p:cNvPr>
          <p:cNvSpPr>
            <a:spLocks noGrp="1"/>
          </p:cNvSpPr>
          <p:nvPr>
            <p:ph type="sldNum" sz="quarter" idx="12"/>
          </p:nvPr>
        </p:nvSpPr>
        <p:spPr/>
        <p:txBody>
          <a:bodyPr/>
          <a:lstStyle/>
          <a:p>
            <a:fld id="{ECD241A4-7F3A-ED4F-8269-5EB85B75AD56}" type="slidenum">
              <a:rPr lang="en-US" smtClean="0"/>
              <a:t>‹#›</a:t>
            </a:fld>
            <a:endParaRPr lang="en-US"/>
          </a:p>
        </p:txBody>
      </p:sp>
    </p:spTree>
    <p:extLst>
      <p:ext uri="{BB962C8B-B14F-4D97-AF65-F5344CB8AC3E}">
        <p14:creationId xmlns:p14="http://schemas.microsoft.com/office/powerpoint/2010/main" val="507361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0C2C2-85D4-2348-977B-5F0793E855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348147-5B8D-A645-B995-105D20148A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00ED72-56E8-1648-9A2E-9048288EC8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655708-AED5-A147-9EB3-1FA3779AF04F}" type="datetimeFigureOut">
              <a:rPr lang="en-US" smtClean="0"/>
              <a:t>3/7/24</a:t>
            </a:fld>
            <a:endParaRPr lang="en-US"/>
          </a:p>
        </p:txBody>
      </p:sp>
      <p:sp>
        <p:nvSpPr>
          <p:cNvPr id="5" name="Footer Placeholder 4">
            <a:extLst>
              <a:ext uri="{FF2B5EF4-FFF2-40B4-BE49-F238E27FC236}">
                <a16:creationId xmlns:a16="http://schemas.microsoft.com/office/drawing/2014/main" id="{F785A6F7-54D8-0349-9862-DA5BF37767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D6FFE9-344D-AB41-8274-796010183E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D241A4-7F3A-ED4F-8269-5EB85B75AD56}" type="slidenum">
              <a:rPr lang="en-US" smtClean="0"/>
              <a:t>‹#›</a:t>
            </a:fld>
            <a:endParaRPr lang="en-US"/>
          </a:p>
        </p:txBody>
      </p:sp>
    </p:spTree>
    <p:extLst>
      <p:ext uri="{BB962C8B-B14F-4D97-AF65-F5344CB8AC3E}">
        <p14:creationId xmlns:p14="http://schemas.microsoft.com/office/powerpoint/2010/main" val="204245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3.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80.png"/><Relationship Id="rId13" Type="http://schemas.openxmlformats.org/officeDocument/2006/relationships/image" Target="../media/image23.png"/><Relationship Id="rId3" Type="http://schemas.openxmlformats.org/officeDocument/2006/relationships/image" Target="../media/image130.png"/><Relationship Id="rId7" Type="http://schemas.openxmlformats.org/officeDocument/2006/relationships/image" Target="../media/image170.png"/><Relationship Id="rId12"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60.png"/><Relationship Id="rId11" Type="http://schemas.openxmlformats.org/officeDocument/2006/relationships/image" Target="../media/image21.png"/><Relationship Id="rId5" Type="http://schemas.openxmlformats.org/officeDocument/2006/relationships/image" Target="../media/image150.png"/><Relationship Id="rId10" Type="http://schemas.openxmlformats.org/officeDocument/2006/relationships/image" Target="../media/image20.png"/><Relationship Id="rId4" Type="http://schemas.openxmlformats.org/officeDocument/2006/relationships/image" Target="../media/image140.png"/><Relationship Id="rId9" Type="http://schemas.openxmlformats.org/officeDocument/2006/relationships/image" Target="../media/image190.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40.png"/><Relationship Id="rId5" Type="http://schemas.openxmlformats.org/officeDocument/2006/relationships/image" Target="../media/image34.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C817873-0086-6F4A-922C-C73A43F4FA1F}"/>
              </a:ext>
            </a:extLst>
          </p:cNvPr>
          <p:cNvSpPr/>
          <p:nvPr/>
        </p:nvSpPr>
        <p:spPr>
          <a:xfrm>
            <a:off x="0" y="0"/>
            <a:ext cx="12192000" cy="4300151"/>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12A7A8-2C49-744E-9EC4-9AD43528C6B6}"/>
              </a:ext>
            </a:extLst>
          </p:cNvPr>
          <p:cNvSpPr>
            <a:spLocks noGrp="1"/>
          </p:cNvSpPr>
          <p:nvPr>
            <p:ph type="ctrTitle"/>
          </p:nvPr>
        </p:nvSpPr>
        <p:spPr/>
        <p:txBody>
          <a:bodyPr/>
          <a:lstStyle/>
          <a:p>
            <a:r>
              <a:rPr lang="en-US" b="1" dirty="0">
                <a:solidFill>
                  <a:schemeClr val="bg1"/>
                </a:solidFill>
                <a:latin typeface="Georgia Pro Cond Black" panose="02040A06050405020203" pitchFamily="18" charset="0"/>
              </a:rPr>
              <a:t>Capital Budget</a:t>
            </a:r>
          </a:p>
        </p:txBody>
      </p:sp>
      <p:sp>
        <p:nvSpPr>
          <p:cNvPr id="3" name="Subtitle 2">
            <a:extLst>
              <a:ext uri="{FF2B5EF4-FFF2-40B4-BE49-F238E27FC236}">
                <a16:creationId xmlns:a16="http://schemas.microsoft.com/office/drawing/2014/main" id="{DB2FD49A-2B5B-2748-8D6E-60724BC043CA}"/>
              </a:ext>
            </a:extLst>
          </p:cNvPr>
          <p:cNvSpPr>
            <a:spLocks noGrp="1"/>
          </p:cNvSpPr>
          <p:nvPr>
            <p:ph type="subTitle" idx="1"/>
          </p:nvPr>
        </p:nvSpPr>
        <p:spPr>
          <a:xfrm>
            <a:off x="1437502" y="4813000"/>
            <a:ext cx="9144000" cy="1655762"/>
          </a:xfrm>
        </p:spPr>
        <p:txBody>
          <a:bodyPr>
            <a:normAutofit/>
          </a:bodyPr>
          <a:lstStyle/>
          <a:p>
            <a:r>
              <a:rPr lang="en-US" sz="2800" dirty="0">
                <a:latin typeface="Candara" panose="020E0502030303020204" pitchFamily="34" charset="0"/>
              </a:rPr>
              <a:t>October 6</a:t>
            </a:r>
            <a:r>
              <a:rPr lang="en-US" sz="2800" baseline="30000" dirty="0">
                <a:latin typeface="Candara" panose="020E0502030303020204" pitchFamily="34" charset="0"/>
              </a:rPr>
              <a:t>th</a:t>
            </a:r>
            <a:r>
              <a:rPr lang="en-US" sz="2800" dirty="0">
                <a:latin typeface="Candara" panose="020E0502030303020204" pitchFamily="34" charset="0"/>
              </a:rPr>
              <a:t>, 2022</a:t>
            </a:r>
          </a:p>
          <a:p>
            <a:r>
              <a:rPr lang="en-US" sz="2800" dirty="0" err="1">
                <a:latin typeface="Candara" panose="020E0502030303020204" pitchFamily="34" charset="0"/>
              </a:rPr>
              <a:t>Wenchen</a:t>
            </a:r>
            <a:r>
              <a:rPr lang="en-US" sz="2800">
                <a:latin typeface="Candara" panose="020E0502030303020204" pitchFamily="34" charset="0"/>
              </a:rPr>
              <a:t> Wang</a:t>
            </a:r>
            <a:endParaRPr lang="en-US" sz="2800" dirty="0">
              <a:latin typeface="Candara" panose="020E0502030303020204" pitchFamily="34" charset="0"/>
            </a:endParaRPr>
          </a:p>
        </p:txBody>
      </p:sp>
    </p:spTree>
    <p:extLst>
      <p:ext uri="{BB962C8B-B14F-4D97-AF65-F5344CB8AC3E}">
        <p14:creationId xmlns:p14="http://schemas.microsoft.com/office/powerpoint/2010/main" val="3273967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F1098FD-1980-D249-A400-B9B4FAC530CE}"/>
              </a:ext>
            </a:extLst>
          </p:cNvPr>
          <p:cNvSpPr/>
          <p:nvPr/>
        </p:nvSpPr>
        <p:spPr>
          <a:xfrm>
            <a:off x="0" y="1"/>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B71042-551B-964C-AC59-0D31B7AFD135}"/>
              </a:ext>
            </a:extLst>
          </p:cNvPr>
          <p:cNvSpPr>
            <a:spLocks noGrp="1"/>
          </p:cNvSpPr>
          <p:nvPr>
            <p:ph type="title"/>
          </p:nvPr>
        </p:nvSpPr>
        <p:spPr>
          <a:xfrm>
            <a:off x="838200" y="0"/>
            <a:ext cx="10515600" cy="1325563"/>
          </a:xfrm>
        </p:spPr>
        <p:txBody>
          <a:bodyPr>
            <a:normAutofit/>
          </a:bodyPr>
          <a:lstStyle/>
          <a:p>
            <a:r>
              <a:rPr lang="en-US" sz="4200" b="1" dirty="0">
                <a:solidFill>
                  <a:schemeClr val="bg1"/>
                </a:solidFill>
                <a:latin typeface="Georgia Pro Cond Black" panose="02040A06050405020203" pitchFamily="18" charset="0"/>
              </a:rPr>
              <a:t>Usage Rate Depreciation - Example</a:t>
            </a:r>
          </a:p>
        </p:txBody>
      </p:sp>
      <p:sp>
        <p:nvSpPr>
          <p:cNvPr id="3" name="Content Placeholder 2">
            <a:extLst>
              <a:ext uri="{FF2B5EF4-FFF2-40B4-BE49-F238E27FC236}">
                <a16:creationId xmlns:a16="http://schemas.microsoft.com/office/drawing/2014/main" id="{8367BE92-0D5B-BF4B-9445-2E4C2FC37BAA}"/>
              </a:ext>
            </a:extLst>
          </p:cNvPr>
          <p:cNvSpPr>
            <a:spLocks noGrp="1"/>
          </p:cNvSpPr>
          <p:nvPr>
            <p:ph idx="1"/>
          </p:nvPr>
        </p:nvSpPr>
        <p:spPr>
          <a:xfrm>
            <a:off x="396930" y="1497937"/>
            <a:ext cx="11204520" cy="3524140"/>
          </a:xfrm>
        </p:spPr>
        <p:txBody>
          <a:bodyPr/>
          <a:lstStyle/>
          <a:p>
            <a:r>
              <a:rPr lang="en-US" dirty="0">
                <a:latin typeface="Candara" panose="020E0502030303020204" pitchFamily="34" charset="0"/>
              </a:rPr>
              <a:t>A police vehicle is purchased for $30,000. The vehicle will be used for 5 years. The residual value of the vehicle after five years is $4,000.</a:t>
            </a:r>
          </a:p>
          <a:p>
            <a:r>
              <a:rPr lang="en-US" dirty="0">
                <a:latin typeface="Candara" panose="020E0502030303020204" pitchFamily="34" charset="0"/>
              </a:rPr>
              <a:t>It is driven 20,000 miles for the first three years; 5,000 for the fourth year; and 15,000 for the fifth year. </a:t>
            </a:r>
          </a:p>
          <a:p>
            <a:pPr marL="0" indent="0">
              <a:buNone/>
            </a:pPr>
            <a:r>
              <a:rPr lang="en-US" dirty="0">
                <a:latin typeface="Candara" panose="020E0502030303020204" pitchFamily="34" charset="0"/>
              </a:rPr>
              <a:t>Total usage units = </a:t>
            </a:r>
          </a:p>
          <a:p>
            <a:pPr marL="0" indent="0">
              <a:buNone/>
            </a:pPr>
            <a:r>
              <a:rPr lang="en-US" dirty="0">
                <a:latin typeface="Candara" panose="020E0502030303020204" pitchFamily="34" charset="0"/>
              </a:rPr>
              <a:t>Usage units (y=1) = </a:t>
            </a:r>
          </a:p>
          <a:p>
            <a:pPr marL="0" indent="0">
              <a:buNone/>
            </a:pPr>
            <a:r>
              <a:rPr lang="en-US" dirty="0">
                <a:latin typeface="Candara" panose="020E0502030303020204" pitchFamily="34" charset="0"/>
              </a:rPr>
              <a:t>Usage units (y=4) = </a:t>
            </a:r>
          </a:p>
          <a:p>
            <a:pPr marL="0" indent="0">
              <a:buNone/>
            </a:pPr>
            <a:endParaRPr lang="en-US" dirty="0">
              <a:latin typeface="Candara" panose="020E0502030303020204" pitchFamily="34" charset="0"/>
            </a:endParaRPr>
          </a:p>
        </p:txBody>
      </p:sp>
      <p:pic>
        <p:nvPicPr>
          <p:cNvPr id="5" name="Picture 4">
            <a:extLst>
              <a:ext uri="{FF2B5EF4-FFF2-40B4-BE49-F238E27FC236}">
                <a16:creationId xmlns:a16="http://schemas.microsoft.com/office/drawing/2014/main" id="{21256807-673E-2644-8426-FD0939A0E8D7}"/>
              </a:ext>
            </a:extLst>
          </p:cNvPr>
          <p:cNvPicPr>
            <a:picLocks noChangeAspect="1"/>
          </p:cNvPicPr>
          <p:nvPr/>
        </p:nvPicPr>
        <p:blipFill rotWithShape="1">
          <a:blip r:embed="rId3"/>
          <a:srcRect t="2566" r="77224"/>
          <a:stretch/>
        </p:blipFill>
        <p:spPr>
          <a:xfrm>
            <a:off x="1148458" y="4819484"/>
            <a:ext cx="1325802" cy="534491"/>
          </a:xfrm>
          <a:prstGeom prst="rect">
            <a:avLst/>
          </a:prstGeom>
        </p:spPr>
      </p:pic>
      <p:pic>
        <p:nvPicPr>
          <p:cNvPr id="6" name="Picture 5">
            <a:extLst>
              <a:ext uri="{FF2B5EF4-FFF2-40B4-BE49-F238E27FC236}">
                <a16:creationId xmlns:a16="http://schemas.microsoft.com/office/drawing/2014/main" id="{4168093A-C227-7441-9132-1A7CC7B14D02}"/>
              </a:ext>
            </a:extLst>
          </p:cNvPr>
          <p:cNvPicPr>
            <a:picLocks noChangeAspect="1"/>
          </p:cNvPicPr>
          <p:nvPr/>
        </p:nvPicPr>
        <p:blipFill rotWithShape="1">
          <a:blip r:embed="rId4"/>
          <a:srcRect r="75245"/>
          <a:stretch/>
        </p:blipFill>
        <p:spPr>
          <a:xfrm>
            <a:off x="995417" y="5436967"/>
            <a:ext cx="1478843" cy="608068"/>
          </a:xfrm>
          <a:prstGeom prst="rect">
            <a:avLst/>
          </a:prstGeom>
        </p:spPr>
      </p:pic>
      <p:pic>
        <p:nvPicPr>
          <p:cNvPr id="7" name="Picture 6">
            <a:extLst>
              <a:ext uri="{FF2B5EF4-FFF2-40B4-BE49-F238E27FC236}">
                <a16:creationId xmlns:a16="http://schemas.microsoft.com/office/drawing/2014/main" id="{C5E9BA25-206B-9942-9C3D-C352FE34163B}"/>
              </a:ext>
            </a:extLst>
          </p:cNvPr>
          <p:cNvPicPr>
            <a:picLocks noChangeAspect="1"/>
          </p:cNvPicPr>
          <p:nvPr/>
        </p:nvPicPr>
        <p:blipFill>
          <a:blip r:embed="rId5"/>
          <a:stretch>
            <a:fillRect/>
          </a:stretch>
        </p:blipFill>
        <p:spPr>
          <a:xfrm>
            <a:off x="8132070" y="3832826"/>
            <a:ext cx="3352800" cy="863600"/>
          </a:xfrm>
          <a:prstGeom prst="rect">
            <a:avLst/>
          </a:prstGeom>
        </p:spPr>
      </p:pic>
      <p:pic>
        <p:nvPicPr>
          <p:cNvPr id="8" name="Picture 7">
            <a:extLst>
              <a:ext uri="{FF2B5EF4-FFF2-40B4-BE49-F238E27FC236}">
                <a16:creationId xmlns:a16="http://schemas.microsoft.com/office/drawing/2014/main" id="{5F7F8632-65B0-1341-A200-CB9B665372C0}"/>
              </a:ext>
            </a:extLst>
          </p:cNvPr>
          <p:cNvPicPr>
            <a:picLocks noChangeAspect="1"/>
          </p:cNvPicPr>
          <p:nvPr/>
        </p:nvPicPr>
        <p:blipFill rotWithShape="1">
          <a:blip r:embed="rId6"/>
          <a:srcRect r="72824"/>
          <a:stretch/>
        </p:blipFill>
        <p:spPr>
          <a:xfrm>
            <a:off x="912868" y="6128027"/>
            <a:ext cx="1645916" cy="567168"/>
          </a:xfrm>
          <a:prstGeom prst="rect">
            <a:avLst/>
          </a:prstGeom>
        </p:spPr>
      </p:pic>
    </p:spTree>
    <p:extLst>
      <p:ext uri="{BB962C8B-B14F-4D97-AF65-F5344CB8AC3E}">
        <p14:creationId xmlns:p14="http://schemas.microsoft.com/office/powerpoint/2010/main" val="377873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F1098FD-1980-D249-A400-B9B4FAC530CE}"/>
              </a:ext>
            </a:extLst>
          </p:cNvPr>
          <p:cNvSpPr/>
          <p:nvPr/>
        </p:nvSpPr>
        <p:spPr>
          <a:xfrm>
            <a:off x="0" y="-107576"/>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B71042-551B-964C-AC59-0D31B7AFD135}"/>
              </a:ext>
            </a:extLst>
          </p:cNvPr>
          <p:cNvSpPr>
            <a:spLocks noGrp="1"/>
          </p:cNvSpPr>
          <p:nvPr>
            <p:ph type="title"/>
          </p:nvPr>
        </p:nvSpPr>
        <p:spPr>
          <a:xfrm>
            <a:off x="838200" y="0"/>
            <a:ext cx="10515600" cy="1325563"/>
          </a:xfrm>
        </p:spPr>
        <p:txBody>
          <a:bodyPr>
            <a:normAutofit/>
          </a:bodyPr>
          <a:lstStyle/>
          <a:p>
            <a:r>
              <a:rPr lang="en-US" sz="4200" b="1" dirty="0">
                <a:solidFill>
                  <a:schemeClr val="bg1"/>
                </a:solidFill>
                <a:latin typeface="Georgia Pro Cond Black" panose="02040A06050405020203" pitchFamily="18" charset="0"/>
              </a:rPr>
              <a:t>Usage Rate Depreciation - Example</a:t>
            </a:r>
          </a:p>
        </p:txBody>
      </p:sp>
      <p:sp>
        <p:nvSpPr>
          <p:cNvPr id="3" name="Content Placeholder 2">
            <a:extLst>
              <a:ext uri="{FF2B5EF4-FFF2-40B4-BE49-F238E27FC236}">
                <a16:creationId xmlns:a16="http://schemas.microsoft.com/office/drawing/2014/main" id="{8367BE92-0D5B-BF4B-9445-2E4C2FC37BAA}"/>
              </a:ext>
            </a:extLst>
          </p:cNvPr>
          <p:cNvSpPr>
            <a:spLocks noGrp="1"/>
          </p:cNvSpPr>
          <p:nvPr>
            <p:ph idx="1"/>
          </p:nvPr>
        </p:nvSpPr>
        <p:spPr>
          <a:xfrm>
            <a:off x="396930" y="1295345"/>
            <a:ext cx="11204520" cy="3524140"/>
          </a:xfrm>
        </p:spPr>
        <p:txBody>
          <a:bodyPr/>
          <a:lstStyle/>
          <a:p>
            <a:r>
              <a:rPr lang="en-US" dirty="0">
                <a:latin typeface="Candara" panose="020E0502030303020204" pitchFamily="34" charset="0"/>
              </a:rPr>
              <a:t>A police vehicle is purchased for $30,000. The vehicle will be used for 5 years. The residual value of the vehicle after five years is $4,000.</a:t>
            </a:r>
          </a:p>
          <a:p>
            <a:r>
              <a:rPr lang="en-US" dirty="0">
                <a:latin typeface="Candara" panose="020E0502030303020204" pitchFamily="34" charset="0"/>
              </a:rPr>
              <a:t>It is driven 20,000 miles for the first three years; 5,000 for the fourth year; and 15,000 for the fifth year. </a:t>
            </a:r>
          </a:p>
          <a:p>
            <a:pPr marL="0" indent="0">
              <a:buNone/>
            </a:pPr>
            <a:r>
              <a:rPr lang="en-US" dirty="0">
                <a:latin typeface="Candara" panose="020E0502030303020204" pitchFamily="34" charset="0"/>
              </a:rPr>
              <a:t>Total usage units = (20,000*3)+15,000+5,000=80,000</a:t>
            </a:r>
          </a:p>
          <a:p>
            <a:pPr marL="0" indent="0">
              <a:buNone/>
            </a:pPr>
            <a:r>
              <a:rPr lang="en-US" dirty="0">
                <a:latin typeface="Candara" panose="020E0502030303020204" pitchFamily="34" charset="0"/>
              </a:rPr>
              <a:t>Usage units (y=1) = 20,000</a:t>
            </a:r>
          </a:p>
          <a:p>
            <a:pPr marL="0" indent="0">
              <a:buNone/>
            </a:pPr>
            <a:r>
              <a:rPr lang="en-US" dirty="0">
                <a:latin typeface="Candara" panose="020E0502030303020204" pitchFamily="34" charset="0"/>
              </a:rPr>
              <a:t>Usage units (y=4) = 5,000</a:t>
            </a:r>
          </a:p>
          <a:p>
            <a:pPr marL="0" indent="0">
              <a:buNone/>
            </a:pPr>
            <a:endParaRPr lang="en-US" dirty="0">
              <a:latin typeface="Candara" panose="020E0502030303020204" pitchFamily="34" charset="0"/>
            </a:endParaRPr>
          </a:p>
        </p:txBody>
      </p:sp>
      <p:pic>
        <p:nvPicPr>
          <p:cNvPr id="5" name="Picture 4">
            <a:extLst>
              <a:ext uri="{FF2B5EF4-FFF2-40B4-BE49-F238E27FC236}">
                <a16:creationId xmlns:a16="http://schemas.microsoft.com/office/drawing/2014/main" id="{21256807-673E-2644-8426-FD0939A0E8D7}"/>
              </a:ext>
            </a:extLst>
          </p:cNvPr>
          <p:cNvPicPr>
            <a:picLocks noChangeAspect="1"/>
          </p:cNvPicPr>
          <p:nvPr/>
        </p:nvPicPr>
        <p:blipFill>
          <a:blip r:embed="rId3"/>
          <a:stretch>
            <a:fillRect/>
          </a:stretch>
        </p:blipFill>
        <p:spPr>
          <a:xfrm>
            <a:off x="1148457" y="4805404"/>
            <a:ext cx="5820961" cy="548572"/>
          </a:xfrm>
          <a:prstGeom prst="rect">
            <a:avLst/>
          </a:prstGeom>
        </p:spPr>
      </p:pic>
      <p:pic>
        <p:nvPicPr>
          <p:cNvPr id="6" name="Picture 5">
            <a:extLst>
              <a:ext uri="{FF2B5EF4-FFF2-40B4-BE49-F238E27FC236}">
                <a16:creationId xmlns:a16="http://schemas.microsoft.com/office/drawing/2014/main" id="{4168093A-C227-7441-9132-1A7CC7B14D02}"/>
              </a:ext>
            </a:extLst>
          </p:cNvPr>
          <p:cNvPicPr>
            <a:picLocks noChangeAspect="1"/>
          </p:cNvPicPr>
          <p:nvPr/>
        </p:nvPicPr>
        <p:blipFill>
          <a:blip r:embed="rId4"/>
          <a:stretch>
            <a:fillRect/>
          </a:stretch>
        </p:blipFill>
        <p:spPr>
          <a:xfrm>
            <a:off x="995417" y="5436967"/>
            <a:ext cx="5974001" cy="608068"/>
          </a:xfrm>
          <a:prstGeom prst="rect">
            <a:avLst/>
          </a:prstGeom>
        </p:spPr>
      </p:pic>
      <p:pic>
        <p:nvPicPr>
          <p:cNvPr id="7" name="Picture 6">
            <a:extLst>
              <a:ext uri="{FF2B5EF4-FFF2-40B4-BE49-F238E27FC236}">
                <a16:creationId xmlns:a16="http://schemas.microsoft.com/office/drawing/2014/main" id="{C5E9BA25-206B-9942-9C3D-C352FE34163B}"/>
              </a:ext>
            </a:extLst>
          </p:cNvPr>
          <p:cNvPicPr>
            <a:picLocks noChangeAspect="1"/>
          </p:cNvPicPr>
          <p:nvPr/>
        </p:nvPicPr>
        <p:blipFill>
          <a:blip r:embed="rId5"/>
          <a:stretch>
            <a:fillRect/>
          </a:stretch>
        </p:blipFill>
        <p:spPr>
          <a:xfrm>
            <a:off x="8442270" y="3791331"/>
            <a:ext cx="3352800" cy="863600"/>
          </a:xfrm>
          <a:prstGeom prst="rect">
            <a:avLst/>
          </a:prstGeom>
        </p:spPr>
      </p:pic>
      <p:pic>
        <p:nvPicPr>
          <p:cNvPr id="8" name="Picture 7">
            <a:extLst>
              <a:ext uri="{FF2B5EF4-FFF2-40B4-BE49-F238E27FC236}">
                <a16:creationId xmlns:a16="http://schemas.microsoft.com/office/drawing/2014/main" id="{5F7F8632-65B0-1341-A200-CB9B665372C0}"/>
              </a:ext>
            </a:extLst>
          </p:cNvPr>
          <p:cNvPicPr>
            <a:picLocks noChangeAspect="1"/>
          </p:cNvPicPr>
          <p:nvPr/>
        </p:nvPicPr>
        <p:blipFill>
          <a:blip r:embed="rId6"/>
          <a:stretch>
            <a:fillRect/>
          </a:stretch>
        </p:blipFill>
        <p:spPr>
          <a:xfrm>
            <a:off x="912867" y="6128026"/>
            <a:ext cx="6056551" cy="567169"/>
          </a:xfrm>
          <a:prstGeom prst="rect">
            <a:avLst/>
          </a:prstGeom>
        </p:spPr>
      </p:pic>
    </p:spTree>
    <p:extLst>
      <p:ext uri="{BB962C8B-B14F-4D97-AF65-F5344CB8AC3E}">
        <p14:creationId xmlns:p14="http://schemas.microsoft.com/office/powerpoint/2010/main" val="214129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73C0389-A97B-F84B-8ED0-C5C7216B4106}"/>
              </a:ext>
            </a:extLst>
          </p:cNvPr>
          <p:cNvSpPr/>
          <p:nvPr/>
        </p:nvSpPr>
        <p:spPr>
          <a:xfrm>
            <a:off x="0" y="1"/>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B099F9-00DF-7447-B7AC-0B1CF2C67832}"/>
              </a:ext>
            </a:extLst>
          </p:cNvPr>
          <p:cNvSpPr>
            <a:spLocks noGrp="1"/>
          </p:cNvSpPr>
          <p:nvPr>
            <p:ph type="title"/>
          </p:nvPr>
        </p:nvSpPr>
        <p:spPr>
          <a:xfrm>
            <a:off x="838200" y="114354"/>
            <a:ext cx="10515600" cy="1325563"/>
          </a:xfrm>
        </p:spPr>
        <p:txBody>
          <a:bodyPr>
            <a:normAutofit/>
          </a:bodyPr>
          <a:lstStyle/>
          <a:p>
            <a:r>
              <a:rPr lang="en-US" sz="4200" b="1" dirty="0">
                <a:solidFill>
                  <a:schemeClr val="bg1"/>
                </a:solidFill>
                <a:latin typeface="Georgia Pro Cond Black" panose="02040A06050405020203" pitchFamily="18" charset="0"/>
              </a:rPr>
              <a:t>Straight Line Depreciation - Example</a:t>
            </a:r>
          </a:p>
        </p:txBody>
      </p:sp>
      <p:sp>
        <p:nvSpPr>
          <p:cNvPr id="3" name="Content Placeholder 2">
            <a:extLst>
              <a:ext uri="{FF2B5EF4-FFF2-40B4-BE49-F238E27FC236}">
                <a16:creationId xmlns:a16="http://schemas.microsoft.com/office/drawing/2014/main" id="{7D74CCD2-B843-264B-8ED4-6B372C86B30E}"/>
              </a:ext>
            </a:extLst>
          </p:cNvPr>
          <p:cNvSpPr>
            <a:spLocks noGrp="1"/>
          </p:cNvSpPr>
          <p:nvPr>
            <p:ph idx="1"/>
          </p:nvPr>
        </p:nvSpPr>
        <p:spPr>
          <a:xfrm>
            <a:off x="641131" y="1608965"/>
            <a:ext cx="11067393" cy="4479542"/>
          </a:xfrm>
        </p:spPr>
        <p:txBody>
          <a:bodyPr/>
          <a:lstStyle/>
          <a:p>
            <a:pPr marL="0" indent="0">
              <a:buNone/>
            </a:pPr>
            <a:r>
              <a:rPr lang="en-US" dirty="0">
                <a:latin typeface="Candara" panose="020E0502030303020204" pitchFamily="34" charset="0"/>
              </a:rPr>
              <a:t>A police vehicle is purchased for $30,000. The vehicle will be used for 5 years. The residual value of the vehicle after five years is $4,000.</a:t>
            </a:r>
          </a:p>
          <a:p>
            <a:r>
              <a:rPr lang="en-US" dirty="0">
                <a:latin typeface="Candara" panose="020E0502030303020204" pitchFamily="34" charset="0"/>
              </a:rPr>
              <a:t>What is the depreciation in the first year? </a:t>
            </a:r>
          </a:p>
          <a:p>
            <a:r>
              <a:rPr lang="en-US" dirty="0">
                <a:latin typeface="Candara" panose="020E0502030303020204" pitchFamily="34" charset="0"/>
              </a:rPr>
              <a:t>What is the depreciation in the fourth year? </a:t>
            </a:r>
          </a:p>
          <a:p>
            <a:r>
              <a:rPr lang="en-US" dirty="0">
                <a:latin typeface="Candara" panose="020E0502030303020204" pitchFamily="34" charset="0"/>
              </a:rPr>
              <a:t>What is the </a:t>
            </a:r>
            <a:r>
              <a:rPr lang="en-US" u="sng" dirty="0">
                <a:latin typeface="Candara" panose="020E0502030303020204" pitchFamily="34" charset="0"/>
              </a:rPr>
              <a:t>accumulated</a:t>
            </a:r>
            <a:r>
              <a:rPr lang="en-US" dirty="0">
                <a:latin typeface="Candara" panose="020E0502030303020204" pitchFamily="34" charset="0"/>
              </a:rPr>
              <a:t> depreciation in the fourth year? </a:t>
            </a:r>
          </a:p>
          <a:p>
            <a:pPr marL="0" indent="0">
              <a:buNone/>
            </a:pPr>
            <a:endParaRPr lang="en-US" dirty="0">
              <a:latin typeface="Candara" panose="020E0502030303020204" pitchFamily="34" charset="0"/>
            </a:endParaRPr>
          </a:p>
        </p:txBody>
      </p:sp>
      <p:pic>
        <p:nvPicPr>
          <p:cNvPr id="5" name="Picture 4">
            <a:extLst>
              <a:ext uri="{FF2B5EF4-FFF2-40B4-BE49-F238E27FC236}">
                <a16:creationId xmlns:a16="http://schemas.microsoft.com/office/drawing/2014/main" id="{24DA8F33-1669-9049-B09B-084E77A24ADF}"/>
              </a:ext>
            </a:extLst>
          </p:cNvPr>
          <p:cNvPicPr>
            <a:picLocks noChangeAspect="1"/>
          </p:cNvPicPr>
          <p:nvPr/>
        </p:nvPicPr>
        <p:blipFill>
          <a:blip r:embed="rId2"/>
          <a:stretch>
            <a:fillRect/>
          </a:stretch>
        </p:blipFill>
        <p:spPr>
          <a:xfrm>
            <a:off x="8618764" y="2565400"/>
            <a:ext cx="2336800" cy="863600"/>
          </a:xfrm>
          <a:prstGeom prst="rect">
            <a:avLst/>
          </a:prstGeom>
        </p:spPr>
      </p:pic>
      <p:pic>
        <p:nvPicPr>
          <p:cNvPr id="7" name="Picture 6">
            <a:extLst>
              <a:ext uri="{FF2B5EF4-FFF2-40B4-BE49-F238E27FC236}">
                <a16:creationId xmlns:a16="http://schemas.microsoft.com/office/drawing/2014/main" id="{DF69A64D-4C79-0F4A-A95C-ECE5230DDA10}"/>
              </a:ext>
            </a:extLst>
          </p:cNvPr>
          <p:cNvPicPr>
            <a:picLocks noChangeAspect="1"/>
          </p:cNvPicPr>
          <p:nvPr/>
        </p:nvPicPr>
        <p:blipFill rotWithShape="1">
          <a:blip r:embed="rId3"/>
          <a:srcRect r="72820"/>
          <a:stretch/>
        </p:blipFill>
        <p:spPr>
          <a:xfrm>
            <a:off x="3541986" y="4681150"/>
            <a:ext cx="1329692" cy="746454"/>
          </a:xfrm>
          <a:prstGeom prst="rect">
            <a:avLst/>
          </a:prstGeom>
        </p:spPr>
      </p:pic>
      <p:pic>
        <p:nvPicPr>
          <p:cNvPr id="4" name="Picture 3">
            <a:extLst>
              <a:ext uri="{FF2B5EF4-FFF2-40B4-BE49-F238E27FC236}">
                <a16:creationId xmlns:a16="http://schemas.microsoft.com/office/drawing/2014/main" id="{FEC6E2E9-1C4A-DC41-AFFC-DD27BC558C83}"/>
              </a:ext>
            </a:extLst>
          </p:cNvPr>
          <p:cNvPicPr>
            <a:picLocks noChangeAspect="1"/>
          </p:cNvPicPr>
          <p:nvPr/>
        </p:nvPicPr>
        <p:blipFill rotWithShape="1">
          <a:blip r:embed="rId4"/>
          <a:srcRect r="69382"/>
          <a:stretch/>
        </p:blipFill>
        <p:spPr>
          <a:xfrm>
            <a:off x="3216275" y="5885355"/>
            <a:ext cx="1885923" cy="571500"/>
          </a:xfrm>
          <a:prstGeom prst="rect">
            <a:avLst/>
          </a:prstGeom>
        </p:spPr>
      </p:pic>
    </p:spTree>
    <p:extLst>
      <p:ext uri="{BB962C8B-B14F-4D97-AF65-F5344CB8AC3E}">
        <p14:creationId xmlns:p14="http://schemas.microsoft.com/office/powerpoint/2010/main" val="3093201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73C0389-A97B-F84B-8ED0-C5C7216B4106}"/>
              </a:ext>
            </a:extLst>
          </p:cNvPr>
          <p:cNvSpPr/>
          <p:nvPr/>
        </p:nvSpPr>
        <p:spPr>
          <a:xfrm>
            <a:off x="0" y="1"/>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B099F9-00DF-7447-B7AC-0B1CF2C67832}"/>
              </a:ext>
            </a:extLst>
          </p:cNvPr>
          <p:cNvSpPr>
            <a:spLocks noGrp="1"/>
          </p:cNvSpPr>
          <p:nvPr>
            <p:ph type="title"/>
          </p:nvPr>
        </p:nvSpPr>
        <p:spPr>
          <a:xfrm>
            <a:off x="838200" y="126013"/>
            <a:ext cx="10515600" cy="1325563"/>
          </a:xfrm>
        </p:spPr>
        <p:txBody>
          <a:bodyPr>
            <a:normAutofit/>
          </a:bodyPr>
          <a:lstStyle/>
          <a:p>
            <a:r>
              <a:rPr lang="en-US" sz="4200" b="1" dirty="0">
                <a:solidFill>
                  <a:schemeClr val="bg1"/>
                </a:solidFill>
                <a:latin typeface="Georgia Pro Cond Black" panose="02040A06050405020203" pitchFamily="18" charset="0"/>
              </a:rPr>
              <a:t>Straight Line Depreciation - Example</a:t>
            </a:r>
          </a:p>
        </p:txBody>
      </p:sp>
      <p:sp>
        <p:nvSpPr>
          <p:cNvPr id="3" name="Content Placeholder 2">
            <a:extLst>
              <a:ext uri="{FF2B5EF4-FFF2-40B4-BE49-F238E27FC236}">
                <a16:creationId xmlns:a16="http://schemas.microsoft.com/office/drawing/2014/main" id="{7D74CCD2-B843-264B-8ED4-6B372C86B30E}"/>
              </a:ext>
            </a:extLst>
          </p:cNvPr>
          <p:cNvSpPr>
            <a:spLocks noGrp="1"/>
          </p:cNvSpPr>
          <p:nvPr>
            <p:ph idx="1"/>
          </p:nvPr>
        </p:nvSpPr>
        <p:spPr>
          <a:xfrm>
            <a:off x="641131" y="1562861"/>
            <a:ext cx="11067393" cy="4479542"/>
          </a:xfrm>
        </p:spPr>
        <p:txBody>
          <a:bodyPr/>
          <a:lstStyle/>
          <a:p>
            <a:pPr marL="0" indent="0">
              <a:buNone/>
            </a:pPr>
            <a:r>
              <a:rPr lang="en-US" dirty="0">
                <a:latin typeface="Candara" panose="020E0502030303020204" pitchFamily="34" charset="0"/>
              </a:rPr>
              <a:t>A police vehicle is purchased for $30,000. The vehicle will be used for 5 years. The residual value of the vehicle after five years is $4,000.</a:t>
            </a:r>
          </a:p>
          <a:p>
            <a:r>
              <a:rPr lang="en-US" dirty="0">
                <a:latin typeface="Candara" panose="020E0502030303020204" pitchFamily="34" charset="0"/>
              </a:rPr>
              <a:t>What depreciation should you use? </a:t>
            </a:r>
          </a:p>
          <a:p>
            <a:r>
              <a:rPr lang="en-US" dirty="0">
                <a:latin typeface="Candara" panose="020E0502030303020204" pitchFamily="34" charset="0"/>
              </a:rPr>
              <a:t>What is the depreciation in the first year? </a:t>
            </a:r>
          </a:p>
          <a:p>
            <a:r>
              <a:rPr lang="en-US" dirty="0">
                <a:latin typeface="Candara" panose="020E0502030303020204" pitchFamily="34" charset="0"/>
              </a:rPr>
              <a:t>What is the depreciation in the fourth year? </a:t>
            </a:r>
          </a:p>
          <a:p>
            <a:r>
              <a:rPr lang="en-US" dirty="0">
                <a:latin typeface="Candara" panose="020E0502030303020204" pitchFamily="34" charset="0"/>
              </a:rPr>
              <a:t>What is the </a:t>
            </a:r>
            <a:r>
              <a:rPr lang="en-US" u="sng" dirty="0">
                <a:latin typeface="Candara" panose="020E0502030303020204" pitchFamily="34" charset="0"/>
              </a:rPr>
              <a:t>accumulated</a:t>
            </a:r>
            <a:r>
              <a:rPr lang="en-US" dirty="0">
                <a:latin typeface="Candara" panose="020E0502030303020204" pitchFamily="34" charset="0"/>
              </a:rPr>
              <a:t> depreciation in the fourth year? </a:t>
            </a:r>
          </a:p>
          <a:p>
            <a:pPr marL="0" indent="0">
              <a:buNone/>
            </a:pPr>
            <a:endParaRPr lang="en-US" dirty="0">
              <a:latin typeface="Candara" panose="020E0502030303020204" pitchFamily="34" charset="0"/>
            </a:endParaRPr>
          </a:p>
        </p:txBody>
      </p:sp>
      <p:pic>
        <p:nvPicPr>
          <p:cNvPr id="5" name="Picture 4">
            <a:extLst>
              <a:ext uri="{FF2B5EF4-FFF2-40B4-BE49-F238E27FC236}">
                <a16:creationId xmlns:a16="http://schemas.microsoft.com/office/drawing/2014/main" id="{24DA8F33-1669-9049-B09B-084E77A24ADF}"/>
              </a:ext>
            </a:extLst>
          </p:cNvPr>
          <p:cNvPicPr>
            <a:picLocks noChangeAspect="1"/>
          </p:cNvPicPr>
          <p:nvPr/>
        </p:nvPicPr>
        <p:blipFill>
          <a:blip r:embed="rId2"/>
          <a:stretch>
            <a:fillRect/>
          </a:stretch>
        </p:blipFill>
        <p:spPr>
          <a:xfrm>
            <a:off x="8618764" y="2565400"/>
            <a:ext cx="2336800" cy="863600"/>
          </a:xfrm>
          <a:prstGeom prst="rect">
            <a:avLst/>
          </a:prstGeom>
        </p:spPr>
      </p:pic>
      <p:pic>
        <p:nvPicPr>
          <p:cNvPr id="7" name="Picture 6">
            <a:extLst>
              <a:ext uri="{FF2B5EF4-FFF2-40B4-BE49-F238E27FC236}">
                <a16:creationId xmlns:a16="http://schemas.microsoft.com/office/drawing/2014/main" id="{DF69A64D-4C79-0F4A-A95C-ECE5230DDA10}"/>
              </a:ext>
            </a:extLst>
          </p:cNvPr>
          <p:cNvPicPr>
            <a:picLocks noChangeAspect="1"/>
          </p:cNvPicPr>
          <p:nvPr/>
        </p:nvPicPr>
        <p:blipFill>
          <a:blip r:embed="rId3"/>
          <a:stretch>
            <a:fillRect/>
          </a:stretch>
        </p:blipFill>
        <p:spPr>
          <a:xfrm>
            <a:off x="3541985" y="4671629"/>
            <a:ext cx="4892145" cy="746454"/>
          </a:xfrm>
          <a:prstGeom prst="rect">
            <a:avLst/>
          </a:prstGeom>
        </p:spPr>
      </p:pic>
      <p:pic>
        <p:nvPicPr>
          <p:cNvPr id="4" name="Picture 3">
            <a:extLst>
              <a:ext uri="{FF2B5EF4-FFF2-40B4-BE49-F238E27FC236}">
                <a16:creationId xmlns:a16="http://schemas.microsoft.com/office/drawing/2014/main" id="{FEC6E2E9-1C4A-DC41-AFFC-DD27BC558C83}"/>
              </a:ext>
            </a:extLst>
          </p:cNvPr>
          <p:cNvPicPr>
            <a:picLocks noChangeAspect="1"/>
          </p:cNvPicPr>
          <p:nvPr/>
        </p:nvPicPr>
        <p:blipFill>
          <a:blip r:embed="rId4"/>
          <a:stretch>
            <a:fillRect/>
          </a:stretch>
        </p:blipFill>
        <p:spPr>
          <a:xfrm>
            <a:off x="3216275" y="5885355"/>
            <a:ext cx="6159500" cy="571500"/>
          </a:xfrm>
          <a:prstGeom prst="rect">
            <a:avLst/>
          </a:prstGeom>
        </p:spPr>
      </p:pic>
    </p:spTree>
    <p:extLst>
      <p:ext uri="{BB962C8B-B14F-4D97-AF65-F5344CB8AC3E}">
        <p14:creationId xmlns:p14="http://schemas.microsoft.com/office/powerpoint/2010/main" val="256408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F1098FD-1980-D249-A400-B9B4FAC530CE}"/>
              </a:ext>
            </a:extLst>
          </p:cNvPr>
          <p:cNvSpPr/>
          <p:nvPr/>
        </p:nvSpPr>
        <p:spPr>
          <a:xfrm>
            <a:off x="0" y="1"/>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B71042-551B-964C-AC59-0D31B7AFD135}"/>
              </a:ext>
            </a:extLst>
          </p:cNvPr>
          <p:cNvSpPr>
            <a:spLocks noGrp="1"/>
          </p:cNvSpPr>
          <p:nvPr>
            <p:ph type="title"/>
          </p:nvPr>
        </p:nvSpPr>
        <p:spPr>
          <a:xfrm>
            <a:off x="838200" y="0"/>
            <a:ext cx="10515600" cy="1325563"/>
          </a:xfrm>
        </p:spPr>
        <p:txBody>
          <a:bodyPr>
            <a:normAutofit/>
          </a:bodyPr>
          <a:lstStyle/>
          <a:p>
            <a:r>
              <a:rPr lang="en-US" sz="4200" b="1" dirty="0">
                <a:solidFill>
                  <a:schemeClr val="bg1"/>
                </a:solidFill>
                <a:latin typeface="Georgia Pro Cond Black" panose="02040A06050405020203" pitchFamily="18" charset="0"/>
              </a:rPr>
              <a:t>SYD Depreciation - Example</a:t>
            </a:r>
          </a:p>
        </p:txBody>
      </p:sp>
      <p:sp>
        <p:nvSpPr>
          <p:cNvPr id="3" name="Content Placeholder 2">
            <a:extLst>
              <a:ext uri="{FF2B5EF4-FFF2-40B4-BE49-F238E27FC236}">
                <a16:creationId xmlns:a16="http://schemas.microsoft.com/office/drawing/2014/main" id="{8367BE92-0D5B-BF4B-9445-2E4C2FC37BAA}"/>
              </a:ext>
            </a:extLst>
          </p:cNvPr>
          <p:cNvSpPr>
            <a:spLocks noGrp="1"/>
          </p:cNvSpPr>
          <p:nvPr>
            <p:ph idx="1"/>
          </p:nvPr>
        </p:nvSpPr>
        <p:spPr>
          <a:xfrm>
            <a:off x="673556" y="1686489"/>
            <a:ext cx="11204520" cy="3524140"/>
          </a:xfrm>
        </p:spPr>
        <p:txBody>
          <a:bodyPr/>
          <a:lstStyle/>
          <a:p>
            <a:pPr marL="0" indent="0">
              <a:buNone/>
            </a:pPr>
            <a:r>
              <a:rPr lang="en-US" dirty="0">
                <a:latin typeface="Candara" panose="020E0502030303020204" pitchFamily="34" charset="0"/>
              </a:rPr>
              <a:t>A police vehicle is purchased for $30,000. The vehicle will be used for 5 years. The residual value of the vehicle after five years is $4,000.</a:t>
            </a:r>
          </a:p>
          <a:p>
            <a:pPr marL="0" indent="0">
              <a:buNone/>
            </a:pPr>
            <a:r>
              <a:rPr lang="en-US" dirty="0">
                <a:latin typeface="Candara" panose="020E0502030303020204" pitchFamily="34" charset="0"/>
              </a:rPr>
              <a:t>Using Sum-of-the digit-depreciation method (SYD)</a:t>
            </a:r>
          </a:p>
          <a:p>
            <a:r>
              <a:rPr lang="en-US" dirty="0">
                <a:latin typeface="Candara" panose="020E0502030303020204" pitchFamily="34" charset="0"/>
              </a:rPr>
              <a:t>What is the depreciation in the first year? </a:t>
            </a:r>
          </a:p>
          <a:p>
            <a:r>
              <a:rPr lang="en-US" dirty="0">
                <a:latin typeface="Candara" panose="020E0502030303020204" pitchFamily="34" charset="0"/>
              </a:rPr>
              <a:t>What is the depreciation in the fourth year? </a:t>
            </a:r>
          </a:p>
        </p:txBody>
      </p:sp>
      <p:pic>
        <p:nvPicPr>
          <p:cNvPr id="6" name="Picture 5">
            <a:extLst>
              <a:ext uri="{FF2B5EF4-FFF2-40B4-BE49-F238E27FC236}">
                <a16:creationId xmlns:a16="http://schemas.microsoft.com/office/drawing/2014/main" id="{4168093A-C227-7441-9132-1A7CC7B14D02}"/>
              </a:ext>
            </a:extLst>
          </p:cNvPr>
          <p:cNvPicPr>
            <a:picLocks noChangeAspect="1"/>
          </p:cNvPicPr>
          <p:nvPr/>
        </p:nvPicPr>
        <p:blipFill rotWithShape="1">
          <a:blip r:embed="rId3"/>
          <a:srcRect t="5264" r="76820"/>
          <a:stretch/>
        </p:blipFill>
        <p:spPr>
          <a:xfrm>
            <a:off x="995417" y="5312172"/>
            <a:ext cx="1648531" cy="685800"/>
          </a:xfrm>
          <a:prstGeom prst="rect">
            <a:avLst/>
          </a:prstGeom>
        </p:spPr>
      </p:pic>
      <p:pic>
        <p:nvPicPr>
          <p:cNvPr id="10" name="Picture 9">
            <a:extLst>
              <a:ext uri="{FF2B5EF4-FFF2-40B4-BE49-F238E27FC236}">
                <a16:creationId xmlns:a16="http://schemas.microsoft.com/office/drawing/2014/main" id="{F0826F69-795D-416F-854D-866209F5B462}"/>
              </a:ext>
            </a:extLst>
          </p:cNvPr>
          <p:cNvPicPr>
            <a:picLocks noChangeAspect="1"/>
          </p:cNvPicPr>
          <p:nvPr/>
        </p:nvPicPr>
        <p:blipFill rotWithShape="1">
          <a:blip r:embed="rId4"/>
          <a:srcRect r="77346"/>
          <a:stretch/>
        </p:blipFill>
        <p:spPr>
          <a:xfrm>
            <a:off x="1171509" y="4524829"/>
            <a:ext cx="1648531" cy="685800"/>
          </a:xfrm>
          <a:prstGeom prst="rect">
            <a:avLst/>
          </a:prstGeom>
        </p:spPr>
      </p:pic>
      <p:pic>
        <p:nvPicPr>
          <p:cNvPr id="5" name="Picture 4">
            <a:extLst>
              <a:ext uri="{FF2B5EF4-FFF2-40B4-BE49-F238E27FC236}">
                <a16:creationId xmlns:a16="http://schemas.microsoft.com/office/drawing/2014/main" id="{57DBED97-2EBA-0893-79DD-A1A5CC9131BB}"/>
              </a:ext>
            </a:extLst>
          </p:cNvPr>
          <p:cNvPicPr>
            <a:picLocks noChangeAspect="1"/>
          </p:cNvPicPr>
          <p:nvPr/>
        </p:nvPicPr>
        <p:blipFill>
          <a:blip r:embed="rId5"/>
          <a:stretch>
            <a:fillRect/>
          </a:stretch>
        </p:blipFill>
        <p:spPr>
          <a:xfrm>
            <a:off x="8313730" y="2914650"/>
            <a:ext cx="3040070" cy="812692"/>
          </a:xfrm>
          <a:prstGeom prst="rect">
            <a:avLst/>
          </a:prstGeom>
        </p:spPr>
      </p:pic>
    </p:spTree>
    <p:extLst>
      <p:ext uri="{BB962C8B-B14F-4D97-AF65-F5344CB8AC3E}">
        <p14:creationId xmlns:p14="http://schemas.microsoft.com/office/powerpoint/2010/main" val="593659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F1098FD-1980-D249-A400-B9B4FAC530CE}"/>
              </a:ext>
            </a:extLst>
          </p:cNvPr>
          <p:cNvSpPr/>
          <p:nvPr/>
        </p:nvSpPr>
        <p:spPr>
          <a:xfrm>
            <a:off x="0" y="1"/>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B71042-551B-964C-AC59-0D31B7AFD135}"/>
              </a:ext>
            </a:extLst>
          </p:cNvPr>
          <p:cNvSpPr>
            <a:spLocks noGrp="1"/>
          </p:cNvSpPr>
          <p:nvPr>
            <p:ph type="title"/>
          </p:nvPr>
        </p:nvSpPr>
        <p:spPr>
          <a:xfrm>
            <a:off x="838200" y="0"/>
            <a:ext cx="10515600" cy="1325563"/>
          </a:xfrm>
        </p:spPr>
        <p:txBody>
          <a:bodyPr>
            <a:normAutofit/>
          </a:bodyPr>
          <a:lstStyle/>
          <a:p>
            <a:r>
              <a:rPr lang="en-US" sz="4200" b="1" dirty="0">
                <a:solidFill>
                  <a:schemeClr val="bg1"/>
                </a:solidFill>
                <a:latin typeface="Georgia Pro Cond Black" panose="02040A06050405020203" pitchFamily="18" charset="0"/>
              </a:rPr>
              <a:t>SYD Depreciation - Example</a:t>
            </a:r>
          </a:p>
        </p:txBody>
      </p:sp>
      <p:sp>
        <p:nvSpPr>
          <p:cNvPr id="3" name="Content Placeholder 2">
            <a:extLst>
              <a:ext uri="{FF2B5EF4-FFF2-40B4-BE49-F238E27FC236}">
                <a16:creationId xmlns:a16="http://schemas.microsoft.com/office/drawing/2014/main" id="{8367BE92-0D5B-BF4B-9445-2E4C2FC37BAA}"/>
              </a:ext>
            </a:extLst>
          </p:cNvPr>
          <p:cNvSpPr>
            <a:spLocks noGrp="1"/>
          </p:cNvSpPr>
          <p:nvPr>
            <p:ph idx="1"/>
          </p:nvPr>
        </p:nvSpPr>
        <p:spPr>
          <a:xfrm>
            <a:off x="619767" y="1705593"/>
            <a:ext cx="11204520" cy="3524140"/>
          </a:xfrm>
        </p:spPr>
        <p:txBody>
          <a:bodyPr/>
          <a:lstStyle/>
          <a:p>
            <a:pPr marL="0" indent="0">
              <a:buNone/>
            </a:pPr>
            <a:r>
              <a:rPr lang="en-US" dirty="0">
                <a:latin typeface="Candara" panose="020E0502030303020204" pitchFamily="34" charset="0"/>
              </a:rPr>
              <a:t>A police vehicle is purchased for $30,000. The vehicle will be used for 5 years. The residual value of the vehicle after five years is $4,000.</a:t>
            </a:r>
          </a:p>
          <a:p>
            <a:pPr marL="0" indent="0">
              <a:buNone/>
            </a:pPr>
            <a:r>
              <a:rPr lang="en-US" dirty="0">
                <a:latin typeface="Candara" panose="020E0502030303020204" pitchFamily="34" charset="0"/>
              </a:rPr>
              <a:t>Using Sum-of-the digit-depreciation method (SYD)</a:t>
            </a:r>
          </a:p>
          <a:p>
            <a:r>
              <a:rPr lang="en-US" dirty="0">
                <a:latin typeface="Candara" panose="020E0502030303020204" pitchFamily="34" charset="0"/>
              </a:rPr>
              <a:t>What is the depreciation in the first year? </a:t>
            </a:r>
          </a:p>
          <a:p>
            <a:r>
              <a:rPr lang="en-US" dirty="0">
                <a:latin typeface="Candara" panose="020E0502030303020204" pitchFamily="34" charset="0"/>
              </a:rPr>
              <a:t>What is the depreciation in the fourth year? </a:t>
            </a:r>
          </a:p>
        </p:txBody>
      </p:sp>
      <p:pic>
        <p:nvPicPr>
          <p:cNvPr id="6" name="Picture 5">
            <a:extLst>
              <a:ext uri="{FF2B5EF4-FFF2-40B4-BE49-F238E27FC236}">
                <a16:creationId xmlns:a16="http://schemas.microsoft.com/office/drawing/2014/main" id="{4168093A-C227-7441-9132-1A7CC7B14D02}"/>
              </a:ext>
            </a:extLst>
          </p:cNvPr>
          <p:cNvPicPr>
            <a:picLocks noChangeAspect="1"/>
          </p:cNvPicPr>
          <p:nvPr/>
        </p:nvPicPr>
        <p:blipFill rotWithShape="1">
          <a:blip r:embed="rId3"/>
          <a:srcRect t="5264" r="76820"/>
          <a:stretch/>
        </p:blipFill>
        <p:spPr>
          <a:xfrm>
            <a:off x="945500" y="5229733"/>
            <a:ext cx="1648531" cy="685800"/>
          </a:xfrm>
          <a:prstGeom prst="rect">
            <a:avLst/>
          </a:prstGeom>
        </p:spPr>
      </p:pic>
      <p:pic>
        <p:nvPicPr>
          <p:cNvPr id="10" name="Picture 9">
            <a:extLst>
              <a:ext uri="{FF2B5EF4-FFF2-40B4-BE49-F238E27FC236}">
                <a16:creationId xmlns:a16="http://schemas.microsoft.com/office/drawing/2014/main" id="{F0826F69-795D-416F-854D-866209F5B462}"/>
              </a:ext>
            </a:extLst>
          </p:cNvPr>
          <p:cNvPicPr>
            <a:picLocks noChangeAspect="1"/>
          </p:cNvPicPr>
          <p:nvPr/>
        </p:nvPicPr>
        <p:blipFill rotWithShape="1">
          <a:blip r:embed="rId4"/>
          <a:srcRect r="77346"/>
          <a:stretch/>
        </p:blipFill>
        <p:spPr>
          <a:xfrm>
            <a:off x="1163845" y="4252833"/>
            <a:ext cx="1648531" cy="685800"/>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A331D42-A447-473E-B785-803DCB4B5CE5}"/>
                  </a:ext>
                </a:extLst>
              </p:cNvPr>
              <p:cNvSpPr txBox="1"/>
              <p:nvPr/>
            </p:nvSpPr>
            <p:spPr>
              <a:xfrm>
                <a:off x="2992245" y="4389394"/>
                <a:ext cx="4425892" cy="550279"/>
              </a:xfrm>
              <a:prstGeom prst="rect">
                <a:avLst/>
              </a:prstGeom>
              <a:noFill/>
            </p:spPr>
            <p:txBody>
              <a:bodyPr wrap="none" lIns="0" tIns="0" rIns="0" bIns="0" rtlCol="0">
                <a:spAutoFit/>
              </a:bodyPr>
              <a:lstStyle/>
              <a:p>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$30,000 −$4,000</m:t>
                        </m:r>
                      </m:num>
                      <m:den>
                        <m:r>
                          <a:rPr lang="en-US" sz="2400" b="0" i="1" smtClean="0">
                            <a:latin typeface="Cambria Math" panose="02040503050406030204" pitchFamily="18" charset="0"/>
                          </a:rPr>
                          <m:t>5+4+3+2+1</m:t>
                        </m:r>
                      </m:den>
                    </m:f>
                  </m:oMath>
                </a14:m>
                <a:r>
                  <a:rPr lang="en-US" sz="2400" dirty="0">
                    <a:latin typeface="Candara" panose="020E0502030303020204" pitchFamily="34" charset="0"/>
                  </a:rPr>
                  <a:t> X 5 = (26,000)*(5/15)</a:t>
                </a:r>
                <a:endParaRPr lang="en-US" dirty="0">
                  <a:latin typeface="Candara" panose="020E0502030303020204" pitchFamily="34" charset="0"/>
                </a:endParaRPr>
              </a:p>
            </p:txBody>
          </p:sp>
        </mc:Choice>
        <mc:Fallback xmlns="">
          <p:sp>
            <p:nvSpPr>
              <p:cNvPr id="4" name="TextBox 3">
                <a:extLst>
                  <a:ext uri="{FF2B5EF4-FFF2-40B4-BE49-F238E27FC236}">
                    <a16:creationId xmlns:a16="http://schemas.microsoft.com/office/drawing/2014/main" id="{BA331D42-A447-473E-B785-803DCB4B5CE5}"/>
                  </a:ext>
                </a:extLst>
              </p:cNvPr>
              <p:cNvSpPr txBox="1">
                <a:spLocks noRot="1" noChangeAspect="1" noMove="1" noResize="1" noEditPoints="1" noAdjustHandles="1" noChangeArrowheads="1" noChangeShapeType="1" noTextEdit="1"/>
              </p:cNvSpPr>
              <p:nvPr/>
            </p:nvSpPr>
            <p:spPr>
              <a:xfrm>
                <a:off x="2992245" y="4389394"/>
                <a:ext cx="4425892" cy="550279"/>
              </a:xfrm>
              <a:prstGeom prst="rect">
                <a:avLst/>
              </a:prstGeom>
              <a:blipFill>
                <a:blip r:embed="rId5"/>
                <a:stretch>
                  <a:fillRect l="-138" r="-3306"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B13A078D-D854-49E4-BCCE-69947CC0B905}"/>
                  </a:ext>
                </a:extLst>
              </p:cNvPr>
              <p:cNvSpPr/>
              <p:nvPr/>
            </p:nvSpPr>
            <p:spPr>
              <a:xfrm>
                <a:off x="2807579" y="5334753"/>
                <a:ext cx="4594528" cy="642612"/>
              </a:xfrm>
              <a:prstGeom prst="rect">
                <a:avLst/>
              </a:prstGeom>
            </p:spPr>
            <p:txBody>
              <a:bodyPr wrap="none">
                <a:spAutoFit/>
              </a:bodyPr>
              <a:lstStyle/>
              <a:p>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$30,000 −$4,000</m:t>
                        </m:r>
                      </m:num>
                      <m:den>
                        <m:r>
                          <a:rPr lang="en-US" sz="2400" i="1">
                            <a:latin typeface="Cambria Math" panose="02040503050406030204" pitchFamily="18" charset="0"/>
                          </a:rPr>
                          <m:t>5+4+3+2+1</m:t>
                        </m:r>
                      </m:den>
                    </m:f>
                  </m:oMath>
                </a14:m>
                <a:r>
                  <a:rPr lang="en-US" sz="2400" dirty="0">
                    <a:latin typeface="Candara" panose="020E0502030303020204" pitchFamily="34" charset="0"/>
                  </a:rPr>
                  <a:t> X 2 = (26,000)*(2/15)</a:t>
                </a:r>
                <a:endParaRPr lang="en-US" dirty="0">
                  <a:latin typeface="Candara" panose="020E0502030303020204" pitchFamily="34" charset="0"/>
                </a:endParaRPr>
              </a:p>
            </p:txBody>
          </p:sp>
        </mc:Choice>
        <mc:Fallback xmlns="">
          <p:sp>
            <p:nvSpPr>
              <p:cNvPr id="5" name="Rectangle 4">
                <a:extLst>
                  <a:ext uri="{FF2B5EF4-FFF2-40B4-BE49-F238E27FC236}">
                    <a16:creationId xmlns:a16="http://schemas.microsoft.com/office/drawing/2014/main" id="{B13A078D-D854-49E4-BCCE-69947CC0B905}"/>
                  </a:ext>
                </a:extLst>
              </p:cNvPr>
              <p:cNvSpPr>
                <a:spLocks noRot="1" noChangeAspect="1" noMove="1" noResize="1" noEditPoints="1" noAdjustHandles="1" noChangeArrowheads="1" noChangeShapeType="1" noTextEdit="1"/>
              </p:cNvSpPr>
              <p:nvPr/>
            </p:nvSpPr>
            <p:spPr>
              <a:xfrm>
                <a:off x="2807579" y="5334753"/>
                <a:ext cx="4594528" cy="642612"/>
              </a:xfrm>
              <a:prstGeom prst="rect">
                <a:avLst/>
              </a:prstGeom>
              <a:blipFill>
                <a:blip r:embed="rId6"/>
                <a:stretch>
                  <a:fillRect r="-1195" b="-8491"/>
                </a:stretch>
              </a:blipFill>
            </p:spPr>
            <p:txBody>
              <a:bodyPr/>
              <a:lstStyle/>
              <a:p>
                <a:r>
                  <a:rPr lang="zh-CN" altLang="en-US">
                    <a:noFill/>
                  </a:rPr>
                  <a:t> </a:t>
                </a:r>
              </a:p>
            </p:txBody>
          </p:sp>
        </mc:Fallback>
      </mc:AlternateContent>
      <p:pic>
        <p:nvPicPr>
          <p:cNvPr id="11" name="Picture 10">
            <a:extLst>
              <a:ext uri="{FF2B5EF4-FFF2-40B4-BE49-F238E27FC236}">
                <a16:creationId xmlns:a16="http://schemas.microsoft.com/office/drawing/2014/main" id="{01CD75C7-7409-590E-65DF-ED3D8E8A0F1A}"/>
              </a:ext>
            </a:extLst>
          </p:cNvPr>
          <p:cNvPicPr>
            <a:picLocks noChangeAspect="1"/>
          </p:cNvPicPr>
          <p:nvPr/>
        </p:nvPicPr>
        <p:blipFill>
          <a:blip r:embed="rId7"/>
          <a:stretch>
            <a:fillRect/>
          </a:stretch>
        </p:blipFill>
        <p:spPr>
          <a:xfrm>
            <a:off x="8240255" y="2921585"/>
            <a:ext cx="3009560" cy="804536"/>
          </a:xfrm>
          <a:prstGeom prst="rect">
            <a:avLst/>
          </a:prstGeom>
        </p:spPr>
      </p:pic>
    </p:spTree>
    <p:extLst>
      <p:ext uri="{BB962C8B-B14F-4D97-AF65-F5344CB8AC3E}">
        <p14:creationId xmlns:p14="http://schemas.microsoft.com/office/powerpoint/2010/main" val="1946082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F1098FD-1980-D249-A400-B9B4FAC530CE}"/>
              </a:ext>
            </a:extLst>
          </p:cNvPr>
          <p:cNvSpPr/>
          <p:nvPr/>
        </p:nvSpPr>
        <p:spPr>
          <a:xfrm>
            <a:off x="0" y="1"/>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B71042-551B-964C-AC59-0D31B7AFD135}"/>
              </a:ext>
            </a:extLst>
          </p:cNvPr>
          <p:cNvSpPr>
            <a:spLocks noGrp="1"/>
          </p:cNvSpPr>
          <p:nvPr>
            <p:ph type="title"/>
          </p:nvPr>
        </p:nvSpPr>
        <p:spPr>
          <a:xfrm>
            <a:off x="838200" y="0"/>
            <a:ext cx="10515600" cy="1325563"/>
          </a:xfrm>
        </p:spPr>
        <p:txBody>
          <a:bodyPr>
            <a:normAutofit/>
          </a:bodyPr>
          <a:lstStyle/>
          <a:p>
            <a:r>
              <a:rPr lang="en-US" sz="4200" b="1" dirty="0">
                <a:solidFill>
                  <a:schemeClr val="bg1"/>
                </a:solidFill>
                <a:latin typeface="Georgia Pro Cond Black" panose="02040A06050405020203" pitchFamily="18" charset="0"/>
              </a:rPr>
              <a:t>DDB Depreciation - Example</a:t>
            </a:r>
          </a:p>
        </p:txBody>
      </p:sp>
      <p:sp>
        <p:nvSpPr>
          <p:cNvPr id="3" name="Content Placeholder 2">
            <a:extLst>
              <a:ext uri="{FF2B5EF4-FFF2-40B4-BE49-F238E27FC236}">
                <a16:creationId xmlns:a16="http://schemas.microsoft.com/office/drawing/2014/main" id="{8367BE92-0D5B-BF4B-9445-2E4C2FC37BAA}"/>
              </a:ext>
            </a:extLst>
          </p:cNvPr>
          <p:cNvSpPr>
            <a:spLocks noGrp="1"/>
          </p:cNvSpPr>
          <p:nvPr>
            <p:ph idx="1"/>
          </p:nvPr>
        </p:nvSpPr>
        <p:spPr>
          <a:xfrm>
            <a:off x="673556" y="1686489"/>
            <a:ext cx="11204520" cy="3524140"/>
          </a:xfrm>
        </p:spPr>
        <p:txBody>
          <a:bodyPr/>
          <a:lstStyle/>
          <a:p>
            <a:pPr marL="0" indent="0">
              <a:buNone/>
            </a:pPr>
            <a:r>
              <a:rPr lang="en-US" dirty="0">
                <a:latin typeface="Candara" panose="020E0502030303020204" pitchFamily="34" charset="0"/>
              </a:rPr>
              <a:t>A police vehicle is purchased for $30,000. The vehicle will be used for 5 years. The residual value of the vehicle after five years is $4,000.</a:t>
            </a:r>
          </a:p>
          <a:p>
            <a:pPr marL="0" indent="0">
              <a:buNone/>
            </a:pPr>
            <a:r>
              <a:rPr lang="en-US" dirty="0">
                <a:latin typeface="Candara" panose="020E0502030303020204" pitchFamily="34" charset="0"/>
              </a:rPr>
              <a:t>Using Double declining balance method (DDB)</a:t>
            </a:r>
          </a:p>
          <a:p>
            <a:r>
              <a:rPr lang="en-US" dirty="0">
                <a:latin typeface="Candara" panose="020E0502030303020204" pitchFamily="34" charset="0"/>
              </a:rPr>
              <a:t>What is the depreciation in the first year? </a:t>
            </a:r>
          </a:p>
          <a:p>
            <a:r>
              <a:rPr lang="en-US" dirty="0">
                <a:latin typeface="Candara" panose="020E0502030303020204" pitchFamily="34" charset="0"/>
              </a:rPr>
              <a:t>What is the depreciation in the fourth year? </a:t>
            </a:r>
          </a:p>
        </p:txBody>
      </p:sp>
      <p:pic>
        <p:nvPicPr>
          <p:cNvPr id="6" name="Picture 5">
            <a:extLst>
              <a:ext uri="{FF2B5EF4-FFF2-40B4-BE49-F238E27FC236}">
                <a16:creationId xmlns:a16="http://schemas.microsoft.com/office/drawing/2014/main" id="{4168093A-C227-7441-9132-1A7CC7B14D02}"/>
              </a:ext>
            </a:extLst>
          </p:cNvPr>
          <p:cNvPicPr>
            <a:picLocks noChangeAspect="1"/>
          </p:cNvPicPr>
          <p:nvPr/>
        </p:nvPicPr>
        <p:blipFill rotWithShape="1">
          <a:blip r:embed="rId3"/>
          <a:srcRect t="5264" r="76820"/>
          <a:stretch/>
        </p:blipFill>
        <p:spPr>
          <a:xfrm>
            <a:off x="995417" y="5312172"/>
            <a:ext cx="1648531" cy="685800"/>
          </a:xfrm>
          <a:prstGeom prst="rect">
            <a:avLst/>
          </a:prstGeom>
        </p:spPr>
      </p:pic>
      <p:pic>
        <p:nvPicPr>
          <p:cNvPr id="10" name="Picture 9">
            <a:extLst>
              <a:ext uri="{FF2B5EF4-FFF2-40B4-BE49-F238E27FC236}">
                <a16:creationId xmlns:a16="http://schemas.microsoft.com/office/drawing/2014/main" id="{F0826F69-795D-416F-854D-866209F5B462}"/>
              </a:ext>
            </a:extLst>
          </p:cNvPr>
          <p:cNvPicPr>
            <a:picLocks noChangeAspect="1"/>
          </p:cNvPicPr>
          <p:nvPr/>
        </p:nvPicPr>
        <p:blipFill rotWithShape="1">
          <a:blip r:embed="rId4"/>
          <a:srcRect r="77346"/>
          <a:stretch/>
        </p:blipFill>
        <p:spPr>
          <a:xfrm>
            <a:off x="1171509" y="4524829"/>
            <a:ext cx="1648531" cy="685800"/>
          </a:xfrm>
          <a:prstGeom prst="rect">
            <a:avLst/>
          </a:prstGeom>
        </p:spPr>
      </p:pic>
      <p:pic>
        <p:nvPicPr>
          <p:cNvPr id="7" name="Picture 6">
            <a:extLst>
              <a:ext uri="{FF2B5EF4-FFF2-40B4-BE49-F238E27FC236}">
                <a16:creationId xmlns:a16="http://schemas.microsoft.com/office/drawing/2014/main" id="{43AFED1E-FF09-59E9-3CE3-31DAAD07B7CD}"/>
              </a:ext>
            </a:extLst>
          </p:cNvPr>
          <p:cNvPicPr>
            <a:picLocks noChangeAspect="1"/>
          </p:cNvPicPr>
          <p:nvPr/>
        </p:nvPicPr>
        <p:blipFill>
          <a:blip r:embed="rId5"/>
          <a:stretch>
            <a:fillRect/>
          </a:stretch>
        </p:blipFill>
        <p:spPr>
          <a:xfrm>
            <a:off x="7914952" y="2980033"/>
            <a:ext cx="3524085" cy="522583"/>
          </a:xfrm>
          <a:prstGeom prst="rect">
            <a:avLst/>
          </a:prstGeom>
        </p:spPr>
      </p:pic>
    </p:spTree>
    <p:extLst>
      <p:ext uri="{BB962C8B-B14F-4D97-AF65-F5344CB8AC3E}">
        <p14:creationId xmlns:p14="http://schemas.microsoft.com/office/powerpoint/2010/main" val="4022534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F1098FD-1980-D249-A400-B9B4FAC530CE}"/>
              </a:ext>
            </a:extLst>
          </p:cNvPr>
          <p:cNvSpPr/>
          <p:nvPr/>
        </p:nvSpPr>
        <p:spPr>
          <a:xfrm>
            <a:off x="0" y="1"/>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B71042-551B-964C-AC59-0D31B7AFD135}"/>
              </a:ext>
            </a:extLst>
          </p:cNvPr>
          <p:cNvSpPr>
            <a:spLocks noGrp="1"/>
          </p:cNvSpPr>
          <p:nvPr>
            <p:ph type="title"/>
          </p:nvPr>
        </p:nvSpPr>
        <p:spPr>
          <a:xfrm>
            <a:off x="838200" y="0"/>
            <a:ext cx="10515600" cy="1325563"/>
          </a:xfrm>
        </p:spPr>
        <p:txBody>
          <a:bodyPr>
            <a:normAutofit/>
          </a:bodyPr>
          <a:lstStyle/>
          <a:p>
            <a:r>
              <a:rPr lang="en-US" sz="4200" b="1" dirty="0">
                <a:solidFill>
                  <a:schemeClr val="bg1"/>
                </a:solidFill>
                <a:latin typeface="Georgia Pro Cond Black" panose="02040A06050405020203" pitchFamily="18" charset="0"/>
              </a:rPr>
              <a:t>DDB Depreciation - Example</a:t>
            </a:r>
          </a:p>
        </p:txBody>
      </p:sp>
      <p:sp>
        <p:nvSpPr>
          <p:cNvPr id="3" name="Content Placeholder 2">
            <a:extLst>
              <a:ext uri="{FF2B5EF4-FFF2-40B4-BE49-F238E27FC236}">
                <a16:creationId xmlns:a16="http://schemas.microsoft.com/office/drawing/2014/main" id="{8367BE92-0D5B-BF4B-9445-2E4C2FC37BAA}"/>
              </a:ext>
            </a:extLst>
          </p:cNvPr>
          <p:cNvSpPr>
            <a:spLocks noGrp="1"/>
          </p:cNvSpPr>
          <p:nvPr>
            <p:ph idx="1"/>
          </p:nvPr>
        </p:nvSpPr>
        <p:spPr>
          <a:xfrm>
            <a:off x="619767" y="1705593"/>
            <a:ext cx="11204520" cy="3524140"/>
          </a:xfrm>
        </p:spPr>
        <p:txBody>
          <a:bodyPr/>
          <a:lstStyle/>
          <a:p>
            <a:pPr marL="0" indent="0">
              <a:buNone/>
            </a:pPr>
            <a:r>
              <a:rPr lang="en-US" dirty="0">
                <a:latin typeface="Candara" panose="020E0502030303020204" pitchFamily="34" charset="0"/>
              </a:rPr>
              <a:t>A police vehicle is purchased for $30,000. The vehicle will be used for 5 years. The residual value of the vehicle after five years is $4,000.</a:t>
            </a:r>
          </a:p>
          <a:p>
            <a:pPr marL="0" indent="0">
              <a:buNone/>
            </a:pPr>
            <a:r>
              <a:rPr lang="en-US" dirty="0">
                <a:latin typeface="Candara" panose="020E0502030303020204" pitchFamily="34" charset="0"/>
              </a:rPr>
              <a:t>Using </a:t>
            </a:r>
            <a:r>
              <a:rPr lang="en-US" altLang="zh-CN" dirty="0">
                <a:latin typeface="Candara" panose="020E0502030303020204" pitchFamily="34" charset="0"/>
              </a:rPr>
              <a:t>Double declining balance method (DDB)</a:t>
            </a:r>
          </a:p>
          <a:p>
            <a:r>
              <a:rPr lang="en-US" dirty="0">
                <a:latin typeface="Candara" panose="020E0502030303020204" pitchFamily="34" charset="0"/>
              </a:rPr>
              <a:t>What is the depreciation in the first year? </a:t>
            </a:r>
          </a:p>
          <a:p>
            <a:r>
              <a:rPr lang="en-US" dirty="0">
                <a:latin typeface="Candara" panose="020E0502030303020204" pitchFamily="34" charset="0"/>
              </a:rPr>
              <a:t>What is the depreciation in the fourth year? </a:t>
            </a:r>
          </a:p>
          <a:p>
            <a:pPr marL="0" indent="0">
              <a:buNone/>
            </a:pPr>
            <a:endParaRPr lang="en-US" dirty="0">
              <a:latin typeface="Candara" panose="020E0502030303020204" pitchFamily="34" charset="0"/>
            </a:endParaRPr>
          </a:p>
          <a:p>
            <a:pPr marL="0" indent="0">
              <a:buNone/>
            </a:pPr>
            <a:endParaRPr lang="en-US"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A331D42-A447-473E-B785-803DCB4B5CE5}"/>
                  </a:ext>
                </a:extLst>
              </p:cNvPr>
              <p:cNvSpPr txBox="1"/>
              <p:nvPr/>
            </p:nvSpPr>
            <p:spPr>
              <a:xfrm>
                <a:off x="1590322" y="4809481"/>
                <a:ext cx="375397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𝐷</m:t>
                          </m:r>
                        </m:e>
                        <m:sub>
                          <m:r>
                            <a:rPr lang="en-US" sz="2000" b="0" i="1" smtClean="0">
                              <a:latin typeface="Cambria Math" panose="02040503050406030204" pitchFamily="18" charset="0"/>
                            </a:rPr>
                            <m:t>𝑌</m:t>
                          </m:r>
                          <m:r>
                            <a:rPr lang="en-US" sz="2000" b="0" i="1" smtClean="0">
                              <a:latin typeface="Cambria Math" panose="02040503050406030204" pitchFamily="18" charset="0"/>
                            </a:rPr>
                            <m:t>=1</m:t>
                          </m:r>
                        </m:sub>
                      </m:sSub>
                      <m:r>
                        <a:rPr lang="en-US" sz="2000" b="0" i="1" smtClean="0">
                          <a:latin typeface="Cambria Math" panose="02040503050406030204" pitchFamily="18" charset="0"/>
                        </a:rPr>
                        <m:t>=30,000∗2∗0.2</m:t>
                      </m:r>
                      <m:r>
                        <a:rPr lang="en-US" sz="2000" b="0" i="0" smtClean="0">
                          <a:latin typeface="Cambria Math" panose="02040503050406030204" pitchFamily="18" charset="0"/>
                        </a:rPr>
                        <m:t>=12,000</m:t>
                      </m:r>
                    </m:oMath>
                  </m:oMathPara>
                </a14:m>
                <a:endParaRPr lang="en-US" dirty="0">
                  <a:latin typeface="Candara" panose="020E0502030303020204" pitchFamily="34" charset="0"/>
                </a:endParaRPr>
              </a:p>
            </p:txBody>
          </p:sp>
        </mc:Choice>
        <mc:Fallback xmlns="">
          <p:sp>
            <p:nvSpPr>
              <p:cNvPr id="4" name="TextBox 3">
                <a:extLst>
                  <a:ext uri="{FF2B5EF4-FFF2-40B4-BE49-F238E27FC236}">
                    <a16:creationId xmlns:a16="http://schemas.microsoft.com/office/drawing/2014/main" id="{BA331D42-A447-473E-B785-803DCB4B5CE5}"/>
                  </a:ext>
                </a:extLst>
              </p:cNvPr>
              <p:cNvSpPr txBox="1">
                <a:spLocks noRot="1" noChangeAspect="1" noMove="1" noResize="1" noEditPoints="1" noAdjustHandles="1" noChangeArrowheads="1" noChangeShapeType="1" noTextEdit="1"/>
              </p:cNvSpPr>
              <p:nvPr/>
            </p:nvSpPr>
            <p:spPr>
              <a:xfrm>
                <a:off x="1590322" y="4809481"/>
                <a:ext cx="3753976" cy="307777"/>
              </a:xfrm>
              <a:prstGeom prst="rect">
                <a:avLst/>
              </a:prstGeom>
              <a:blipFill>
                <a:blip r:embed="rId3"/>
                <a:stretch>
                  <a:fillRect l="-1299" r="-974" b="-1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B13A078D-D854-49E4-BCCE-69947CC0B905}"/>
                  </a:ext>
                </a:extLst>
              </p:cNvPr>
              <p:cNvSpPr/>
              <p:nvPr/>
            </p:nvSpPr>
            <p:spPr>
              <a:xfrm>
                <a:off x="1413433" y="5263146"/>
                <a:ext cx="521129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𝐷</m:t>
                          </m:r>
                        </m:e>
                        <m:sub>
                          <m:r>
                            <a:rPr lang="en-US" sz="2000" b="0" i="1" smtClean="0">
                              <a:latin typeface="Cambria Math" panose="02040503050406030204" pitchFamily="18" charset="0"/>
                            </a:rPr>
                            <m:t>𝑌</m:t>
                          </m:r>
                          <m:r>
                            <a:rPr lang="en-US" sz="2000" b="0" i="1" smtClean="0">
                              <a:latin typeface="Cambria Math" panose="02040503050406030204" pitchFamily="18" charset="0"/>
                            </a:rPr>
                            <m:t>=2</m:t>
                          </m:r>
                        </m:sub>
                      </m:sSub>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30,000−12,000</m:t>
                          </m:r>
                        </m:e>
                      </m:d>
                      <m:r>
                        <a:rPr lang="en-US" sz="2000" b="0" i="0" smtClean="0">
                          <a:latin typeface="Cambria Math" panose="02040503050406030204" pitchFamily="18" charset="0"/>
                        </a:rPr>
                        <m:t>∗2∗0.2=7,200</m:t>
                      </m:r>
                    </m:oMath>
                  </m:oMathPara>
                </a14:m>
                <a:endParaRPr lang="en-US" sz="1600" dirty="0">
                  <a:latin typeface="Candara" panose="020E0502030303020204" pitchFamily="34" charset="0"/>
                </a:endParaRPr>
              </a:p>
            </p:txBody>
          </p:sp>
        </mc:Choice>
        <mc:Fallback xmlns="">
          <p:sp>
            <p:nvSpPr>
              <p:cNvPr id="5" name="Rectangle 4">
                <a:extLst>
                  <a:ext uri="{FF2B5EF4-FFF2-40B4-BE49-F238E27FC236}">
                    <a16:creationId xmlns:a16="http://schemas.microsoft.com/office/drawing/2014/main" id="{B13A078D-D854-49E4-BCCE-69947CC0B905}"/>
                  </a:ext>
                </a:extLst>
              </p:cNvPr>
              <p:cNvSpPr>
                <a:spLocks noRot="1" noChangeAspect="1" noMove="1" noResize="1" noEditPoints="1" noAdjustHandles="1" noChangeArrowheads="1" noChangeShapeType="1" noTextEdit="1"/>
              </p:cNvSpPr>
              <p:nvPr/>
            </p:nvSpPr>
            <p:spPr>
              <a:xfrm>
                <a:off x="1413433" y="5263146"/>
                <a:ext cx="5211298" cy="400110"/>
              </a:xfrm>
              <a:prstGeom prst="rect">
                <a:avLst/>
              </a:prstGeom>
              <a:blipFill>
                <a:blip r:embed="rId4"/>
                <a:stretch>
                  <a:fillRect/>
                </a:stretch>
              </a:blipFill>
            </p:spPr>
            <p:txBody>
              <a:bodyPr/>
              <a:lstStyle/>
              <a:p>
                <a:r>
                  <a:rPr lang="zh-CN" altLang="en-US">
                    <a:noFill/>
                  </a:rPr>
                  <a:t> </a:t>
                </a:r>
              </a:p>
            </p:txBody>
          </p:sp>
        </mc:Fallback>
      </mc:AlternateContent>
      <p:pic>
        <p:nvPicPr>
          <p:cNvPr id="7" name="Picture 6">
            <a:extLst>
              <a:ext uri="{FF2B5EF4-FFF2-40B4-BE49-F238E27FC236}">
                <a16:creationId xmlns:a16="http://schemas.microsoft.com/office/drawing/2014/main" id="{ABF4EA69-4A7D-BF82-E786-E505D7BAB406}"/>
              </a:ext>
            </a:extLst>
          </p:cNvPr>
          <p:cNvPicPr>
            <a:picLocks noChangeAspect="1"/>
          </p:cNvPicPr>
          <p:nvPr/>
        </p:nvPicPr>
        <p:blipFill>
          <a:blip r:embed="rId5"/>
          <a:stretch>
            <a:fillRect/>
          </a:stretch>
        </p:blipFill>
        <p:spPr>
          <a:xfrm>
            <a:off x="7914952" y="2980033"/>
            <a:ext cx="3524085" cy="522583"/>
          </a:xfrm>
          <a:prstGeom prst="rect">
            <a:avLst/>
          </a:prstGeom>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F4C23696-A23C-91F5-E762-8D5CE2EBFC18}"/>
                  </a:ext>
                </a:extLst>
              </p:cNvPr>
              <p:cNvSpPr/>
              <p:nvPr/>
            </p:nvSpPr>
            <p:spPr>
              <a:xfrm>
                <a:off x="1590322" y="4066707"/>
                <a:ext cx="5833366" cy="709361"/>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𝑆𝐿𝐷𝑃</m:t>
                      </m:r>
                      <m:r>
                        <a:rPr lang="en-US" sz="2000" b="0" i="1" smtClean="0">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5200</m:t>
                          </m:r>
                        </m:num>
                        <m:den>
                          <m:r>
                            <a:rPr lang="en-US" altLang="zh-CN" sz="2000" i="1">
                              <a:latin typeface="Cambria Math" panose="02040503050406030204" pitchFamily="18" charset="0"/>
                            </a:rPr>
                            <m:t>30,000−4,000</m:t>
                          </m:r>
                        </m:den>
                      </m:f>
                      <m:r>
                        <a:rPr lang="en-US" altLang="zh-CN" sz="2000" b="0" i="1" smtClean="0">
                          <a:latin typeface="Cambria Math" panose="02040503050406030204" pitchFamily="18" charset="0"/>
                        </a:rPr>
                        <m:t>=0.2</m:t>
                      </m:r>
                    </m:oMath>
                  </m:oMathPara>
                </a14:m>
                <a:endParaRPr lang="en-US" sz="1600" dirty="0">
                  <a:latin typeface="Candara" panose="020E0502030303020204" pitchFamily="34" charset="0"/>
                </a:endParaRPr>
              </a:p>
            </p:txBody>
          </p:sp>
        </mc:Choice>
        <mc:Fallback xmlns="">
          <p:sp>
            <p:nvSpPr>
              <p:cNvPr id="8" name="Rectangle 7">
                <a:extLst>
                  <a:ext uri="{FF2B5EF4-FFF2-40B4-BE49-F238E27FC236}">
                    <a16:creationId xmlns:a16="http://schemas.microsoft.com/office/drawing/2014/main" id="{F4C23696-A23C-91F5-E762-8D5CE2EBFC18}"/>
                  </a:ext>
                </a:extLst>
              </p:cNvPr>
              <p:cNvSpPr>
                <a:spLocks noRot="1" noChangeAspect="1" noMove="1" noResize="1" noEditPoints="1" noAdjustHandles="1" noChangeArrowheads="1" noChangeShapeType="1" noTextEdit="1"/>
              </p:cNvSpPr>
              <p:nvPr/>
            </p:nvSpPr>
            <p:spPr>
              <a:xfrm>
                <a:off x="1590322" y="4066707"/>
                <a:ext cx="5833366" cy="709361"/>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D85C920-BE24-4ECA-544B-2C90D10B2323}"/>
                  </a:ext>
                </a:extLst>
              </p:cNvPr>
              <p:cNvSpPr txBox="1"/>
              <p:nvPr/>
            </p:nvSpPr>
            <p:spPr>
              <a:xfrm>
                <a:off x="1100215" y="5791190"/>
                <a:ext cx="61024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𝐷</m:t>
                          </m:r>
                        </m:e>
                        <m:sub>
                          <m:r>
                            <a:rPr lang="en-US" altLang="zh-CN" sz="1800" b="0" i="1" smtClean="0">
                              <a:latin typeface="Cambria Math" panose="02040503050406030204" pitchFamily="18" charset="0"/>
                            </a:rPr>
                            <m:t>𝑌</m:t>
                          </m:r>
                          <m:r>
                            <a:rPr lang="en-US" altLang="zh-CN" sz="1800" b="0" i="1" smtClean="0">
                              <a:latin typeface="Cambria Math" panose="02040503050406030204" pitchFamily="18" charset="0"/>
                            </a:rPr>
                            <m:t>=3</m:t>
                          </m:r>
                        </m:sub>
                      </m:sSub>
                      <m:r>
                        <a:rPr lang="en-US" altLang="zh-CN" sz="1800" b="0" i="1" smtClean="0">
                          <a:latin typeface="Cambria Math" panose="02040503050406030204" pitchFamily="18" charset="0"/>
                        </a:rPr>
                        <m:t>=</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30,000−12,000−7,200</m:t>
                          </m:r>
                        </m:e>
                      </m:d>
                      <m:r>
                        <a:rPr lang="en-US" altLang="zh-CN" sz="1800" b="0" i="0" smtClean="0">
                          <a:latin typeface="Cambria Math" panose="02040503050406030204" pitchFamily="18" charset="0"/>
                        </a:rPr>
                        <m:t>∗2∗0.2=4,320</m:t>
                      </m:r>
                    </m:oMath>
                  </m:oMathPara>
                </a14:m>
                <a:endParaRPr lang="zh-CN" altLang="en-US" dirty="0"/>
              </a:p>
            </p:txBody>
          </p:sp>
        </mc:Choice>
        <mc:Fallback xmlns="">
          <p:sp>
            <p:nvSpPr>
              <p:cNvPr id="13" name="TextBox 12">
                <a:extLst>
                  <a:ext uri="{FF2B5EF4-FFF2-40B4-BE49-F238E27FC236}">
                    <a16:creationId xmlns:a16="http://schemas.microsoft.com/office/drawing/2014/main" id="{8D85C920-BE24-4ECA-544B-2C90D10B2323}"/>
                  </a:ext>
                </a:extLst>
              </p:cNvPr>
              <p:cNvSpPr txBox="1">
                <a:spLocks noRot="1" noChangeAspect="1" noMove="1" noResize="1" noEditPoints="1" noAdjustHandles="1" noChangeArrowheads="1" noChangeShapeType="1" noTextEdit="1"/>
              </p:cNvSpPr>
              <p:nvPr/>
            </p:nvSpPr>
            <p:spPr>
              <a:xfrm>
                <a:off x="1100215" y="5791190"/>
                <a:ext cx="6102456" cy="36933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1B0EA17-AC4F-4447-B755-DAFCD43E847C}"/>
                  </a:ext>
                </a:extLst>
              </p:cNvPr>
              <p:cNvSpPr txBox="1"/>
              <p:nvPr/>
            </p:nvSpPr>
            <p:spPr>
              <a:xfrm>
                <a:off x="950061" y="6330299"/>
                <a:ext cx="729986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𝐷</m:t>
                          </m:r>
                        </m:e>
                        <m:sub>
                          <m:r>
                            <a:rPr lang="en-US" altLang="zh-CN" sz="1800" b="0" i="1" smtClean="0">
                              <a:latin typeface="Cambria Math" panose="02040503050406030204" pitchFamily="18" charset="0"/>
                            </a:rPr>
                            <m:t>𝑌</m:t>
                          </m:r>
                          <m:r>
                            <a:rPr lang="en-US" altLang="zh-CN" sz="1800" b="0" i="1" smtClean="0">
                              <a:latin typeface="Cambria Math" panose="02040503050406030204" pitchFamily="18" charset="0"/>
                            </a:rPr>
                            <m:t>=4</m:t>
                          </m:r>
                        </m:sub>
                      </m:sSub>
                      <m:r>
                        <a:rPr lang="en-US" altLang="zh-CN" sz="1800" b="0" i="1" smtClean="0">
                          <a:latin typeface="Cambria Math" panose="02040503050406030204" pitchFamily="18" charset="0"/>
                        </a:rPr>
                        <m:t>=</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30,000−12,000−7,200−4,320</m:t>
                          </m:r>
                        </m:e>
                      </m:d>
                      <m:r>
                        <a:rPr lang="en-US" altLang="zh-CN" sz="1800" b="0" i="0" smtClean="0">
                          <a:latin typeface="Cambria Math" panose="02040503050406030204" pitchFamily="18" charset="0"/>
                        </a:rPr>
                        <m:t>∗2∗0.2=2,592</m:t>
                      </m:r>
                    </m:oMath>
                  </m:oMathPara>
                </a14:m>
                <a:endParaRPr lang="zh-CN" altLang="en-US" dirty="0"/>
              </a:p>
            </p:txBody>
          </p:sp>
        </mc:Choice>
        <mc:Fallback xmlns="">
          <p:sp>
            <p:nvSpPr>
              <p:cNvPr id="14" name="TextBox 13">
                <a:extLst>
                  <a:ext uri="{FF2B5EF4-FFF2-40B4-BE49-F238E27FC236}">
                    <a16:creationId xmlns:a16="http://schemas.microsoft.com/office/drawing/2014/main" id="{E1B0EA17-AC4F-4447-B755-DAFCD43E847C}"/>
                  </a:ext>
                </a:extLst>
              </p:cNvPr>
              <p:cNvSpPr txBox="1">
                <a:spLocks noRot="1" noChangeAspect="1" noMove="1" noResize="1" noEditPoints="1" noAdjustHandles="1" noChangeArrowheads="1" noChangeShapeType="1" noTextEdit="1"/>
              </p:cNvSpPr>
              <p:nvPr/>
            </p:nvSpPr>
            <p:spPr>
              <a:xfrm>
                <a:off x="950061" y="6330299"/>
                <a:ext cx="7299867" cy="369332"/>
              </a:xfrm>
              <a:prstGeom prst="rect">
                <a:avLst/>
              </a:prstGeom>
              <a:blipFill>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46413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DA00A-0E0F-5348-9703-861A064D8AD8}"/>
              </a:ext>
            </a:extLst>
          </p:cNvPr>
          <p:cNvSpPr>
            <a:spLocks noGrp="1"/>
          </p:cNvSpPr>
          <p:nvPr>
            <p:ph type="title"/>
          </p:nvPr>
        </p:nvSpPr>
        <p:spPr/>
        <p:txBody>
          <a:bodyPr/>
          <a:lstStyle/>
          <a:p>
            <a:r>
              <a:rPr lang="en-US" b="1" dirty="0">
                <a:solidFill>
                  <a:srgbClr val="C00000"/>
                </a:solidFill>
              </a:rPr>
              <a:t>Cash is not free, investment analysis should include that cost </a:t>
            </a:r>
          </a:p>
        </p:txBody>
      </p:sp>
      <p:sp>
        <p:nvSpPr>
          <p:cNvPr id="3" name="Content Placeholder 2">
            <a:extLst>
              <a:ext uri="{FF2B5EF4-FFF2-40B4-BE49-F238E27FC236}">
                <a16:creationId xmlns:a16="http://schemas.microsoft.com/office/drawing/2014/main" id="{E9B02C72-DE5B-D940-B0C5-FBBE2D57E84F}"/>
              </a:ext>
            </a:extLst>
          </p:cNvPr>
          <p:cNvSpPr>
            <a:spLocks noGrp="1"/>
          </p:cNvSpPr>
          <p:nvPr>
            <p:ph idx="1"/>
          </p:nvPr>
        </p:nvSpPr>
        <p:spPr>
          <a:xfrm>
            <a:off x="838200" y="1825624"/>
            <a:ext cx="10515600" cy="4834667"/>
          </a:xfrm>
        </p:spPr>
        <p:txBody>
          <a:bodyPr/>
          <a:lstStyle/>
          <a:p>
            <a:r>
              <a:rPr lang="en-US" dirty="0">
                <a:latin typeface="Candara" panose="020E0502030303020204" pitchFamily="34" charset="0"/>
              </a:rPr>
              <a:t>$10,000 dollars today vs $10,000 dollars in a year are not the same</a:t>
            </a:r>
          </a:p>
          <a:p>
            <a:endParaRPr lang="en-US" dirty="0">
              <a:latin typeface="Candara" panose="020E0502030303020204" pitchFamily="34" charset="0"/>
            </a:endParaRPr>
          </a:p>
          <a:p>
            <a:endParaRPr lang="en-US" dirty="0">
              <a:latin typeface="Candara" panose="020E0502030303020204" pitchFamily="34" charset="0"/>
            </a:endParaRPr>
          </a:p>
          <a:p>
            <a:endParaRPr lang="en-US" dirty="0">
              <a:latin typeface="Candara" panose="020E0502030303020204" pitchFamily="34" charset="0"/>
            </a:endParaRPr>
          </a:p>
          <a:p>
            <a:endParaRPr lang="en-US" dirty="0">
              <a:latin typeface="Candara" panose="020E0502030303020204" pitchFamily="34" charset="0"/>
            </a:endParaRPr>
          </a:p>
          <a:p>
            <a:r>
              <a:rPr lang="en-US" dirty="0">
                <a:latin typeface="Candara" panose="020E0502030303020204" pitchFamily="34" charset="0"/>
              </a:rPr>
              <a:t>Interest Expe</a:t>
            </a:r>
            <a:r>
              <a:rPr lang="en-US" altLang="zh-CN" dirty="0">
                <a:latin typeface="Candara" panose="020E0502030303020204" pitchFamily="34" charset="0"/>
              </a:rPr>
              <a:t>nse: </a:t>
            </a:r>
            <a:endParaRPr lang="en-US" dirty="0">
              <a:latin typeface="Candara" panose="020E0502030303020204" pitchFamily="34" charset="0"/>
            </a:endParaRPr>
          </a:p>
          <a:p>
            <a:pPr lvl="1"/>
            <a:r>
              <a:rPr lang="en-US" dirty="0">
                <a:latin typeface="Candara" panose="020E0502030303020204" pitchFamily="34" charset="0"/>
              </a:rPr>
              <a:t>Interest = Loan Amount x Interest Rate per year x Number of Years</a:t>
            </a:r>
          </a:p>
          <a:p>
            <a:pPr marL="457200" lvl="1" indent="0">
              <a:buNone/>
            </a:pPr>
            <a:endParaRPr lang="en-US" dirty="0">
              <a:latin typeface="Candara" panose="020E0502030303020204" pitchFamily="34" charset="0"/>
            </a:endParaRPr>
          </a:p>
          <a:p>
            <a:r>
              <a:rPr lang="en-US" b="1" dirty="0">
                <a:latin typeface="Candara" panose="020E0502030303020204" pitchFamily="34" charset="0"/>
              </a:rPr>
              <a:t>Time value of money </a:t>
            </a:r>
            <a:r>
              <a:rPr lang="en-US" dirty="0">
                <a:latin typeface="Candara" panose="020E0502030303020204" pitchFamily="34" charset="0"/>
              </a:rPr>
              <a:t>as a mechanism to help make a reasonable comparison over time</a:t>
            </a:r>
          </a:p>
          <a:p>
            <a:pPr marL="457200" lvl="1" indent="0">
              <a:buNone/>
            </a:pPr>
            <a:endParaRPr lang="en-US" dirty="0">
              <a:latin typeface="Candara" panose="020E0502030303020204" pitchFamily="34" charset="0"/>
            </a:endParaRPr>
          </a:p>
        </p:txBody>
      </p:sp>
      <p:pic>
        <p:nvPicPr>
          <p:cNvPr id="4" name="Picture 2" descr="timevalue_082703_1">
            <a:extLst>
              <a:ext uri="{FF2B5EF4-FFF2-40B4-BE49-F238E27FC236}">
                <a16:creationId xmlns:a16="http://schemas.microsoft.com/office/drawing/2014/main" id="{A4F75F9B-A646-2345-9F49-B5E0AC2946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7657" y="2438593"/>
            <a:ext cx="4641031" cy="1754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803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947870E-242F-A140-B390-24C7774CD049}"/>
              </a:ext>
            </a:extLst>
          </p:cNvPr>
          <p:cNvSpPr/>
          <p:nvPr/>
        </p:nvSpPr>
        <p:spPr>
          <a:xfrm>
            <a:off x="0" y="1"/>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FA5C47-C5A6-3A41-B277-F5030BC8DACF}"/>
              </a:ext>
            </a:extLst>
          </p:cNvPr>
          <p:cNvSpPr>
            <a:spLocks noGrp="1"/>
          </p:cNvSpPr>
          <p:nvPr>
            <p:ph type="title"/>
          </p:nvPr>
        </p:nvSpPr>
        <p:spPr>
          <a:xfrm>
            <a:off x="854677" y="18255"/>
            <a:ext cx="10515600" cy="1325563"/>
          </a:xfrm>
        </p:spPr>
        <p:txBody>
          <a:bodyPr>
            <a:normAutofit/>
          </a:bodyPr>
          <a:lstStyle/>
          <a:p>
            <a:r>
              <a:rPr lang="en-US" sz="4200" b="1" dirty="0">
                <a:solidFill>
                  <a:schemeClr val="bg1"/>
                </a:solidFill>
                <a:latin typeface="Georgia Pro Cond Black" panose="02040A06050405020203" pitchFamily="18" charset="0"/>
              </a:rPr>
              <a:t>Interest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06152F-A761-4947-AF2B-B8C9E4731FC0}"/>
                  </a:ext>
                </a:extLst>
              </p:cNvPr>
              <p:cNvSpPr>
                <a:spLocks noGrp="1"/>
              </p:cNvSpPr>
              <p:nvPr>
                <p:ph idx="1"/>
              </p:nvPr>
            </p:nvSpPr>
            <p:spPr>
              <a:xfrm>
                <a:off x="838200" y="1825625"/>
                <a:ext cx="4784124" cy="4351338"/>
              </a:xfrm>
            </p:spPr>
            <p:txBody>
              <a:bodyPr>
                <a:normAutofit/>
              </a:bodyPr>
              <a:lstStyle/>
              <a:p>
                <a:r>
                  <a:rPr lang="en-US" b="1" dirty="0">
                    <a:latin typeface="Candara" panose="020E0502030303020204" pitchFamily="34" charset="0"/>
                  </a:rPr>
                  <a:t>Simple</a:t>
                </a:r>
              </a:p>
              <a:p>
                <a:pPr lvl="1"/>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𝑉</m:t>
                        </m:r>
                      </m:e>
                      <m:sub>
                        <m:r>
                          <a:rPr lang="es-ES" b="0" i="1" smtClean="0">
                            <a:latin typeface="Cambria Math" panose="02040503050406030204" pitchFamily="18" charset="0"/>
                          </a:rPr>
                          <m:t>𝑡</m:t>
                        </m:r>
                      </m:sub>
                    </m:sSub>
                    <m:r>
                      <a:rPr lang="es-ES" b="0" i="1" smtClean="0">
                        <a:latin typeface="Cambria Math" panose="02040503050406030204" pitchFamily="18" charset="0"/>
                      </a:rPr>
                      <m:t>=$10,000</m:t>
                    </m:r>
                  </m:oMath>
                </a14:m>
                <a:r>
                  <a:rPr lang="en-US" dirty="0">
                    <a:latin typeface="Candara" panose="020E0502030303020204" pitchFamily="34" charset="0"/>
                  </a:rPr>
                  <a:t>   </a:t>
                </a:r>
                <a:r>
                  <a:rPr lang="en-US" dirty="0">
                    <a:latin typeface="Candara" panose="020E0502030303020204" pitchFamily="34" charset="0"/>
                    <a:sym typeface="Wingdings" pitchFamily="2" charset="2"/>
                  </a:rPr>
                  <a:t></a:t>
                </a:r>
                <a:r>
                  <a:rPr lang="en-US" dirty="0">
                    <a:latin typeface="Candara" panose="020E0502030303020204" pitchFamily="34" charset="0"/>
                  </a:rPr>
                  <a:t> Principal</a:t>
                </a:r>
              </a:p>
              <a:p>
                <a:pPr lvl="1"/>
                <a:r>
                  <a:rPr lang="en-US" dirty="0">
                    <a:latin typeface="Candara" panose="020E0502030303020204" pitchFamily="34" charset="0"/>
                  </a:rPr>
                  <a:t>Interest on principal</a:t>
                </a:r>
              </a:p>
              <a:p>
                <a:pPr lvl="1"/>
                <a14:m>
                  <m:oMath xmlns:m="http://schemas.openxmlformats.org/officeDocument/2006/math">
                    <m:r>
                      <a:rPr lang="es-ES" b="0" i="1" smtClean="0">
                        <a:latin typeface="Cambria Math" panose="02040503050406030204" pitchFamily="18" charset="0"/>
                      </a:rPr>
                      <m:t>𝑖</m:t>
                    </m:r>
                    <m:r>
                      <a:rPr lang="es-ES" b="0" i="1" smtClean="0">
                        <a:latin typeface="Cambria Math" panose="02040503050406030204" pitchFamily="18" charset="0"/>
                      </a:rPr>
                      <m:t>=5%</m:t>
                    </m:r>
                  </m:oMath>
                </a14:m>
                <a:r>
                  <a:rPr lang="en-US" dirty="0">
                    <a:latin typeface="Candara" panose="020E0502030303020204" pitchFamily="34" charset="0"/>
                  </a:rPr>
                  <a:t>    </a:t>
                </a:r>
                <a:r>
                  <a:rPr lang="en-US" dirty="0">
                    <a:latin typeface="Candara" panose="020E0502030303020204" pitchFamily="34" charset="0"/>
                    <a:sym typeface="Wingdings" pitchFamily="2" charset="2"/>
                  </a:rPr>
                  <a:t> $500</a:t>
                </a:r>
              </a:p>
              <a:p>
                <a:pPr lvl="1"/>
                <a14:m>
                  <m:oMath xmlns:m="http://schemas.openxmlformats.org/officeDocument/2006/math">
                    <m:r>
                      <a:rPr lang="en-US" b="0" i="1" smtClean="0">
                        <a:latin typeface="Cambria Math" panose="02040503050406030204" pitchFamily="18" charset="0"/>
                      </a:rPr>
                      <m:t>𝑡</m:t>
                    </m:r>
                    <m:r>
                      <a:rPr lang="es-ES" b="0" i="1" smtClean="0">
                        <a:latin typeface="Cambria Math" panose="02040503050406030204" pitchFamily="18" charset="0"/>
                      </a:rPr>
                      <m:t>=3</m:t>
                    </m:r>
                    <m:r>
                      <a:rPr lang="en-US" b="0" i="1" smtClean="0">
                        <a:latin typeface="Cambria Math" panose="02040503050406030204" pitchFamily="18" charset="0"/>
                      </a:rPr>
                      <m:t> </m:t>
                    </m:r>
                    <m:r>
                      <a:rPr lang="en-US" b="0" i="1" smtClean="0">
                        <a:latin typeface="Cambria Math" panose="02040503050406030204" pitchFamily="18" charset="0"/>
                      </a:rPr>
                      <m:t>𝑦𝑒𝑎𝑟𝑠</m:t>
                    </m:r>
                  </m:oMath>
                </a14:m>
                <a:r>
                  <a:rPr lang="en-US" dirty="0">
                    <a:latin typeface="Candara" panose="020E0502030303020204" pitchFamily="34" charset="0"/>
                  </a:rPr>
                  <a:t>     </a:t>
                </a:r>
                <a:r>
                  <a:rPr lang="en-US" dirty="0">
                    <a:latin typeface="Candara" panose="020E0502030303020204" pitchFamily="34" charset="0"/>
                    <a:sym typeface="Wingdings" pitchFamily="2" charset="2"/>
                  </a:rPr>
                  <a:t> $1,500</a:t>
                </a:r>
              </a:p>
              <a:p>
                <a:pPr lvl="1"/>
                <a:r>
                  <a:rPr lang="en-US" dirty="0">
                    <a:latin typeface="Candara" panose="020E0502030303020204" pitchFamily="34" charset="0"/>
                    <a:sym typeface="Wingdings" pitchFamily="2" charset="2"/>
                  </a:rPr>
                  <a:t>Interest = P*</a:t>
                </a:r>
                <a:r>
                  <a:rPr lang="en-US" dirty="0" err="1">
                    <a:latin typeface="Candara" panose="020E0502030303020204" pitchFamily="34" charset="0"/>
                    <a:sym typeface="Wingdings" pitchFamily="2" charset="2"/>
                  </a:rPr>
                  <a:t>i</a:t>
                </a:r>
                <a:r>
                  <a:rPr lang="en-US" dirty="0">
                    <a:latin typeface="Candara" panose="020E0502030303020204" pitchFamily="34" charset="0"/>
                    <a:sym typeface="Wingdings" pitchFamily="2" charset="2"/>
                  </a:rPr>
                  <a:t>*t</a:t>
                </a:r>
                <a:endParaRPr lang="en-US" dirty="0">
                  <a:latin typeface="Candara" panose="020E0502030303020204" pitchFamily="34" charset="0"/>
                </a:endParaRPr>
              </a:p>
              <a:p>
                <a:pPr lvl="1"/>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𝑉</m:t>
                        </m:r>
                      </m:e>
                      <m:sub>
                        <m:r>
                          <a:rPr lang="es-ES" b="0" i="1" smtClean="0">
                            <a:latin typeface="Cambria Math" panose="02040503050406030204" pitchFamily="18" charset="0"/>
                          </a:rPr>
                          <m:t>𝑡</m:t>
                        </m:r>
                        <m:r>
                          <a:rPr lang="es-ES" b="0" i="1" smtClean="0">
                            <a:latin typeface="Cambria Math" panose="02040503050406030204" pitchFamily="18" charset="0"/>
                          </a:rPr>
                          <m:t>+3</m:t>
                        </m:r>
                      </m:sub>
                    </m:sSub>
                    <m:r>
                      <a:rPr lang="es-ES" b="0" i="1" smtClean="0">
                        <a:latin typeface="Cambria Math" panose="02040503050406030204" pitchFamily="18" charset="0"/>
                      </a:rPr>
                      <m:t>=$11,500</m:t>
                    </m:r>
                  </m:oMath>
                </a14:m>
                <a:endParaRPr lang="en-US" dirty="0">
                  <a:latin typeface="Candara" panose="020E0502030303020204" pitchFamily="34" charset="0"/>
                </a:endParaRPr>
              </a:p>
            </p:txBody>
          </p:sp>
        </mc:Choice>
        <mc:Fallback xmlns="">
          <p:sp>
            <p:nvSpPr>
              <p:cNvPr id="3" name="Content Placeholder 2">
                <a:extLst>
                  <a:ext uri="{FF2B5EF4-FFF2-40B4-BE49-F238E27FC236}">
                    <a16:creationId xmlns:a16="http://schemas.microsoft.com/office/drawing/2014/main" id="{EF06152F-A761-4947-AF2B-B8C9E4731FC0}"/>
                  </a:ext>
                </a:extLst>
              </p:cNvPr>
              <p:cNvSpPr>
                <a:spLocks noGrp="1" noRot="1" noChangeAspect="1" noMove="1" noResize="1" noEditPoints="1" noAdjustHandles="1" noChangeArrowheads="1" noChangeShapeType="1" noTextEdit="1"/>
              </p:cNvSpPr>
              <p:nvPr>
                <p:ph idx="1"/>
              </p:nvPr>
            </p:nvSpPr>
            <p:spPr>
              <a:xfrm>
                <a:off x="838200" y="1825625"/>
                <a:ext cx="4784124" cy="4351338"/>
              </a:xfrm>
              <a:blipFill>
                <a:blip r:embed="rId3"/>
                <a:stretch>
                  <a:fillRect l="-2296"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B94DC081-97C9-D04B-A60B-E29E72DDCF52}"/>
                  </a:ext>
                </a:extLst>
              </p:cNvPr>
              <p:cNvSpPr txBox="1">
                <a:spLocks/>
              </p:cNvSpPr>
              <p:nvPr/>
            </p:nvSpPr>
            <p:spPr>
              <a:xfrm>
                <a:off x="6400800" y="1825625"/>
                <a:ext cx="496947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latin typeface="Candara" panose="020E0502030303020204" pitchFamily="34" charset="0"/>
                  </a:rPr>
                  <a:t>Compound</a:t>
                </a:r>
              </a:p>
              <a:p>
                <a:pPr lvl="1"/>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𝑉</m:t>
                        </m:r>
                      </m:e>
                      <m:sub>
                        <m:r>
                          <a:rPr lang="es-ES" b="0" i="1" smtClean="0">
                            <a:latin typeface="Cambria Math" panose="02040503050406030204" pitchFamily="18" charset="0"/>
                          </a:rPr>
                          <m:t>𝑡</m:t>
                        </m:r>
                      </m:sub>
                    </m:sSub>
                    <m:r>
                      <a:rPr lang="es-ES" i="1">
                        <a:latin typeface="Cambria Math" panose="02040503050406030204" pitchFamily="18" charset="0"/>
                      </a:rPr>
                      <m:t>=$10,000</m:t>
                    </m:r>
                  </m:oMath>
                </a14:m>
                <a:r>
                  <a:rPr lang="en-US" dirty="0">
                    <a:latin typeface="Candara" panose="020E0502030303020204" pitchFamily="34" charset="0"/>
                  </a:rPr>
                  <a:t>   </a:t>
                </a:r>
                <a:r>
                  <a:rPr lang="en-US" dirty="0">
                    <a:latin typeface="Candara" panose="020E0502030303020204" pitchFamily="34" charset="0"/>
                    <a:sym typeface="Wingdings" pitchFamily="2" charset="2"/>
                  </a:rPr>
                  <a:t></a:t>
                </a:r>
                <a:r>
                  <a:rPr lang="en-US" dirty="0">
                    <a:latin typeface="Candara" panose="020E0502030303020204" pitchFamily="34" charset="0"/>
                  </a:rPr>
                  <a:t> Principal</a:t>
                </a:r>
              </a:p>
              <a:p>
                <a:pPr lvl="1"/>
                <a14:m>
                  <m:oMath xmlns:m="http://schemas.openxmlformats.org/officeDocument/2006/math">
                    <m:r>
                      <a:rPr lang="es-ES" i="1">
                        <a:latin typeface="Cambria Math" panose="02040503050406030204" pitchFamily="18" charset="0"/>
                      </a:rPr>
                      <m:t>𝑖</m:t>
                    </m:r>
                    <m:r>
                      <a:rPr lang="es-ES" i="1">
                        <a:latin typeface="Cambria Math" panose="02040503050406030204" pitchFamily="18" charset="0"/>
                      </a:rPr>
                      <m:t>=5%</m:t>
                    </m:r>
                  </m:oMath>
                </a14:m>
                <a:r>
                  <a:rPr lang="en-US" dirty="0">
                    <a:latin typeface="Candara" panose="020E0502030303020204" pitchFamily="34" charset="0"/>
                  </a:rPr>
                  <a:t>    </a:t>
                </a:r>
                <a:r>
                  <a:rPr lang="en-US" dirty="0">
                    <a:latin typeface="Candara" panose="020E0502030303020204" pitchFamily="34" charset="0"/>
                    <a:sym typeface="Wingdings" pitchFamily="2" charset="2"/>
                  </a:rPr>
                  <a:t> $500</a:t>
                </a:r>
              </a:p>
              <a:p>
                <a:pPr lvl="1"/>
                <a14:m>
                  <m:oMath xmlns:m="http://schemas.openxmlformats.org/officeDocument/2006/math">
                    <m:sSub>
                      <m:sSubPr>
                        <m:ctrlPr>
                          <a:rPr lang="es-ES" i="1" smtClean="0">
                            <a:latin typeface="Cambria Math" panose="02040503050406030204" pitchFamily="18" charset="0"/>
                          </a:rPr>
                        </m:ctrlPr>
                      </m:sSubPr>
                      <m:e>
                        <m:r>
                          <a:rPr lang="es-ES" i="1">
                            <a:latin typeface="Cambria Math" panose="02040503050406030204" pitchFamily="18" charset="0"/>
                          </a:rPr>
                          <m:t>𝑉</m:t>
                        </m:r>
                      </m:e>
                      <m:sub>
                        <m:r>
                          <a:rPr lang="es-ES" b="0" i="1" smtClean="0">
                            <a:latin typeface="Cambria Math" panose="02040503050406030204" pitchFamily="18" charset="0"/>
                          </a:rPr>
                          <m:t>𝑡</m:t>
                        </m:r>
                        <m:r>
                          <a:rPr lang="es-ES" b="0" i="1" smtClean="0">
                            <a:latin typeface="Cambria Math" panose="02040503050406030204" pitchFamily="18" charset="0"/>
                          </a:rPr>
                          <m:t>+1</m:t>
                        </m:r>
                      </m:sub>
                    </m:sSub>
                    <m:r>
                      <a:rPr lang="es-ES" i="1">
                        <a:latin typeface="Cambria Math" panose="02040503050406030204" pitchFamily="18" charset="0"/>
                      </a:rPr>
                      <m:t>=$1</m:t>
                    </m:r>
                    <m:r>
                      <a:rPr lang="es-ES" b="0" i="1" smtClean="0">
                        <a:latin typeface="Cambria Math" panose="02040503050406030204" pitchFamily="18" charset="0"/>
                      </a:rPr>
                      <m:t>0</m:t>
                    </m:r>
                    <m:r>
                      <a:rPr lang="es-ES" i="1">
                        <a:latin typeface="Cambria Math" panose="02040503050406030204" pitchFamily="18" charset="0"/>
                      </a:rPr>
                      <m:t>,500</m:t>
                    </m:r>
                  </m:oMath>
                </a14:m>
                <a:r>
                  <a:rPr lang="en-US" dirty="0">
                    <a:latin typeface="Candara" panose="020E0502030303020204" pitchFamily="34" charset="0"/>
                  </a:rPr>
                  <a:t> </a:t>
                </a:r>
                <a:r>
                  <a:rPr lang="en-US" dirty="0">
                    <a:latin typeface="Candara" panose="020E0502030303020204" pitchFamily="34" charset="0"/>
                    <a:sym typeface="Wingdings" pitchFamily="2" charset="2"/>
                  </a:rPr>
                  <a:t></a:t>
                </a:r>
                <a:r>
                  <a:rPr lang="en-US" dirty="0">
                    <a:latin typeface="Candara" panose="020E0502030303020204" pitchFamily="34" charset="0"/>
                  </a:rPr>
                  <a:t> Principal</a:t>
                </a:r>
              </a:p>
              <a:p>
                <a:pPr lvl="1"/>
                <a14:m>
                  <m:oMath xmlns:m="http://schemas.openxmlformats.org/officeDocument/2006/math">
                    <m:r>
                      <a:rPr lang="es-ES" i="1" smtClean="0">
                        <a:latin typeface="Cambria Math" panose="02040503050406030204" pitchFamily="18" charset="0"/>
                      </a:rPr>
                      <m:t>𝑖</m:t>
                    </m:r>
                    <m:r>
                      <a:rPr lang="es-ES" i="1" smtClean="0">
                        <a:latin typeface="Cambria Math" panose="02040503050406030204" pitchFamily="18" charset="0"/>
                      </a:rPr>
                      <m:t>=5%</m:t>
                    </m:r>
                  </m:oMath>
                </a14:m>
                <a:r>
                  <a:rPr lang="en-US" dirty="0">
                    <a:latin typeface="Candara" panose="020E0502030303020204" pitchFamily="34" charset="0"/>
                  </a:rPr>
                  <a:t>    </a:t>
                </a:r>
                <a:r>
                  <a:rPr lang="en-US" dirty="0">
                    <a:latin typeface="Candara" panose="020E0502030303020204" pitchFamily="34" charset="0"/>
                    <a:sym typeface="Wingdings" pitchFamily="2" charset="2"/>
                  </a:rPr>
                  <a:t> $525</a:t>
                </a:r>
                <a:endParaRPr lang="en-US" dirty="0">
                  <a:latin typeface="Candara" panose="020E0502030303020204" pitchFamily="34" charset="0"/>
                </a:endParaRPr>
              </a:p>
              <a:p>
                <a:pPr lvl="1"/>
                <a14:m>
                  <m:oMath xmlns:m="http://schemas.openxmlformats.org/officeDocument/2006/math">
                    <m:sSub>
                      <m:sSubPr>
                        <m:ctrlPr>
                          <a:rPr lang="es-ES" i="1" smtClean="0">
                            <a:latin typeface="Cambria Math" panose="02040503050406030204" pitchFamily="18" charset="0"/>
                          </a:rPr>
                        </m:ctrlPr>
                      </m:sSubPr>
                      <m:e>
                        <m:r>
                          <a:rPr lang="es-ES" i="1">
                            <a:latin typeface="Cambria Math" panose="02040503050406030204" pitchFamily="18" charset="0"/>
                          </a:rPr>
                          <m:t>𝑉</m:t>
                        </m:r>
                      </m:e>
                      <m:sub>
                        <m:r>
                          <a:rPr lang="es-ES" b="0" i="1" smtClean="0">
                            <a:latin typeface="Cambria Math" panose="02040503050406030204" pitchFamily="18" charset="0"/>
                          </a:rPr>
                          <m:t>𝑡</m:t>
                        </m:r>
                        <m:r>
                          <a:rPr lang="es-ES" b="0" i="1" smtClean="0">
                            <a:latin typeface="Cambria Math" panose="02040503050406030204" pitchFamily="18" charset="0"/>
                          </a:rPr>
                          <m:t>+2</m:t>
                        </m:r>
                      </m:sub>
                    </m:sSub>
                    <m:r>
                      <a:rPr lang="es-ES" i="1">
                        <a:latin typeface="Cambria Math" panose="02040503050406030204" pitchFamily="18" charset="0"/>
                      </a:rPr>
                      <m:t>=$1</m:t>
                    </m:r>
                    <m:r>
                      <a:rPr lang="es-ES" b="0" i="1" smtClean="0">
                        <a:latin typeface="Cambria Math" panose="02040503050406030204" pitchFamily="18" charset="0"/>
                      </a:rPr>
                      <m:t>1,025</m:t>
                    </m:r>
                  </m:oMath>
                </a14:m>
                <a:r>
                  <a:rPr lang="en-US" dirty="0">
                    <a:latin typeface="Candara" panose="020E0502030303020204" pitchFamily="34" charset="0"/>
                  </a:rPr>
                  <a:t> </a:t>
                </a:r>
                <a:r>
                  <a:rPr lang="en-US" dirty="0">
                    <a:latin typeface="Candara" panose="020E0502030303020204" pitchFamily="34" charset="0"/>
                    <a:sym typeface="Wingdings" pitchFamily="2" charset="2"/>
                  </a:rPr>
                  <a:t></a:t>
                </a:r>
                <a:r>
                  <a:rPr lang="en-US" dirty="0">
                    <a:latin typeface="Candara" panose="020E0502030303020204" pitchFamily="34" charset="0"/>
                  </a:rPr>
                  <a:t> Principal</a:t>
                </a:r>
              </a:p>
              <a:p>
                <a:pPr lvl="1"/>
                <a14:m>
                  <m:oMath xmlns:m="http://schemas.openxmlformats.org/officeDocument/2006/math">
                    <m:r>
                      <a:rPr lang="es-ES" i="1" smtClean="0">
                        <a:latin typeface="Cambria Math" panose="02040503050406030204" pitchFamily="18" charset="0"/>
                      </a:rPr>
                      <m:t>𝑖</m:t>
                    </m:r>
                    <m:r>
                      <a:rPr lang="es-ES" i="1" smtClean="0">
                        <a:latin typeface="Cambria Math" panose="02040503050406030204" pitchFamily="18" charset="0"/>
                      </a:rPr>
                      <m:t>=5%</m:t>
                    </m:r>
                  </m:oMath>
                </a14:m>
                <a:r>
                  <a:rPr lang="en-US" dirty="0">
                    <a:latin typeface="Candara" panose="020E0502030303020204" pitchFamily="34" charset="0"/>
                  </a:rPr>
                  <a:t>    </a:t>
                </a:r>
                <a:r>
                  <a:rPr lang="en-US" dirty="0">
                    <a:latin typeface="Candara" panose="020E0502030303020204" pitchFamily="34" charset="0"/>
                    <a:sym typeface="Wingdings" pitchFamily="2" charset="2"/>
                  </a:rPr>
                  <a:t> $551.25</a:t>
                </a:r>
                <a:endParaRPr lang="en-US" dirty="0">
                  <a:latin typeface="Candara" panose="020E0502030303020204" pitchFamily="34" charset="0"/>
                </a:endParaRPr>
              </a:p>
              <a:p>
                <a:pPr lvl="1"/>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𝑉</m:t>
                        </m:r>
                      </m:e>
                      <m:sub>
                        <m:r>
                          <a:rPr lang="es-ES" b="0" i="1" smtClean="0">
                            <a:latin typeface="Cambria Math" panose="02040503050406030204" pitchFamily="18" charset="0"/>
                          </a:rPr>
                          <m:t>𝑡</m:t>
                        </m:r>
                        <m:r>
                          <a:rPr lang="es-ES" b="0" i="1" smtClean="0">
                            <a:latin typeface="Cambria Math" panose="02040503050406030204" pitchFamily="18" charset="0"/>
                          </a:rPr>
                          <m:t>+3</m:t>
                        </m:r>
                      </m:sub>
                    </m:sSub>
                    <m:r>
                      <a:rPr lang="es-ES" i="1">
                        <a:latin typeface="Cambria Math" panose="02040503050406030204" pitchFamily="18" charset="0"/>
                      </a:rPr>
                      <m:t>=$1</m:t>
                    </m:r>
                    <m:r>
                      <a:rPr lang="es-ES" b="0" i="1" smtClean="0">
                        <a:latin typeface="Cambria Math" panose="02040503050406030204" pitchFamily="18" charset="0"/>
                      </a:rPr>
                      <m:t>1,576.25</m:t>
                    </m:r>
                  </m:oMath>
                </a14:m>
                <a:endParaRPr lang="en-US" dirty="0">
                  <a:latin typeface="Candara" panose="020E0502030303020204" pitchFamily="34" charset="0"/>
                </a:endParaRPr>
              </a:p>
              <a:p>
                <a:pPr marL="0" indent="0">
                  <a:buFont typeface="Arial" panose="020B0604020202020204" pitchFamily="34" charset="0"/>
                  <a:buNone/>
                </a:pPr>
                <a:endParaRPr lang="en-US" dirty="0">
                  <a:latin typeface="Candara" panose="020E0502030303020204" pitchFamily="34" charset="0"/>
                </a:endParaRPr>
              </a:p>
            </p:txBody>
          </p:sp>
        </mc:Choice>
        <mc:Fallback xmlns="">
          <p:sp>
            <p:nvSpPr>
              <p:cNvPr id="4" name="Content Placeholder 2">
                <a:extLst>
                  <a:ext uri="{FF2B5EF4-FFF2-40B4-BE49-F238E27FC236}">
                    <a16:creationId xmlns:a16="http://schemas.microsoft.com/office/drawing/2014/main" id="{B94DC081-97C9-D04B-A60B-E29E72DDCF52}"/>
                  </a:ext>
                </a:extLst>
              </p:cNvPr>
              <p:cNvSpPr txBox="1">
                <a:spLocks noRot="1" noChangeAspect="1" noMove="1" noResize="1" noEditPoints="1" noAdjustHandles="1" noChangeArrowheads="1" noChangeShapeType="1" noTextEdit="1"/>
              </p:cNvSpPr>
              <p:nvPr/>
            </p:nvSpPr>
            <p:spPr>
              <a:xfrm>
                <a:off x="6400800" y="1825625"/>
                <a:ext cx="4969477" cy="4351338"/>
              </a:xfrm>
              <a:prstGeom prst="rect">
                <a:avLst/>
              </a:prstGeom>
              <a:blipFill>
                <a:blip r:embed="rId4"/>
                <a:stretch>
                  <a:fillRect l="-2209" t="-2241"/>
                </a:stretch>
              </a:blipFill>
            </p:spPr>
            <p:txBody>
              <a:bodyPr/>
              <a:lstStyle/>
              <a:p>
                <a:r>
                  <a:rPr lang="en-US">
                    <a:noFill/>
                  </a:rPr>
                  <a:t> </a:t>
                </a:r>
              </a:p>
            </p:txBody>
          </p:sp>
        </mc:Fallback>
      </mc:AlternateContent>
    </p:spTree>
    <p:extLst>
      <p:ext uri="{BB962C8B-B14F-4D97-AF65-F5344CB8AC3E}">
        <p14:creationId xmlns:p14="http://schemas.microsoft.com/office/powerpoint/2010/main" val="3673536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6210DE-DAA8-0B4D-87C8-9B8849AD056E}"/>
              </a:ext>
            </a:extLst>
          </p:cNvPr>
          <p:cNvSpPr/>
          <p:nvPr/>
        </p:nvSpPr>
        <p:spPr>
          <a:xfrm>
            <a:off x="0" y="32785"/>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28966"/>
            <a:ext cx="10515600" cy="1325563"/>
          </a:xfrm>
        </p:spPr>
        <p:txBody>
          <a:bodyPr>
            <a:normAutofit/>
          </a:bodyPr>
          <a:lstStyle/>
          <a:p>
            <a:r>
              <a:rPr lang="en-US" sz="4200" b="1" dirty="0">
                <a:solidFill>
                  <a:schemeClr val="bg1"/>
                </a:solidFill>
                <a:latin typeface="Georgia Pro Cond Black" panose="02040A06050405020203" pitchFamily="18" charset="0"/>
              </a:rPr>
              <a:t>Last Week</a:t>
            </a:r>
          </a:p>
        </p:txBody>
      </p:sp>
      <p:sp>
        <p:nvSpPr>
          <p:cNvPr id="3" name="Content Placeholder 2">
            <a:extLst>
              <a:ext uri="{FF2B5EF4-FFF2-40B4-BE49-F238E27FC236}">
                <a16:creationId xmlns:a16="http://schemas.microsoft.com/office/drawing/2014/main" id="{1707090B-ABD9-8C49-8413-44760EC548A7}"/>
              </a:ext>
            </a:extLst>
          </p:cNvPr>
          <p:cNvSpPr>
            <a:spLocks noGrp="1"/>
          </p:cNvSpPr>
          <p:nvPr>
            <p:ph idx="1"/>
          </p:nvPr>
        </p:nvSpPr>
        <p:spPr>
          <a:xfrm>
            <a:off x="683107" y="1801082"/>
            <a:ext cx="11172561" cy="5195678"/>
          </a:xfrm>
        </p:spPr>
        <p:txBody>
          <a:bodyPr>
            <a:normAutofit/>
          </a:bodyPr>
          <a:lstStyle/>
          <a:p>
            <a:pPr>
              <a:lnSpc>
                <a:spcPct val="100000"/>
              </a:lnSpc>
            </a:pPr>
            <a:r>
              <a:rPr lang="en-US" dirty="0">
                <a:latin typeface="Candara" panose="020E0502030303020204" pitchFamily="34" charset="0"/>
              </a:rPr>
              <a:t>Cost Definitions</a:t>
            </a:r>
          </a:p>
          <a:p>
            <a:pPr>
              <a:lnSpc>
                <a:spcPct val="100000"/>
              </a:lnSpc>
            </a:pPr>
            <a:endParaRPr lang="en-US" dirty="0">
              <a:latin typeface="Candara" panose="020E0502030303020204" pitchFamily="34" charset="0"/>
            </a:endParaRPr>
          </a:p>
          <a:p>
            <a:pPr>
              <a:lnSpc>
                <a:spcPct val="100000"/>
              </a:lnSpc>
            </a:pPr>
            <a:r>
              <a:rPr lang="en-US" dirty="0">
                <a:latin typeface="Candara" panose="020E0502030303020204" pitchFamily="34" charset="0"/>
              </a:rPr>
              <a:t>Incremental Cost-Analysis</a:t>
            </a:r>
          </a:p>
          <a:p>
            <a:pPr>
              <a:lnSpc>
                <a:spcPct val="100000"/>
              </a:lnSpc>
            </a:pPr>
            <a:endParaRPr lang="en-US" dirty="0">
              <a:latin typeface="Candara" panose="020E0502030303020204" pitchFamily="34" charset="0"/>
            </a:endParaRPr>
          </a:p>
          <a:p>
            <a:pPr>
              <a:lnSpc>
                <a:spcPct val="100000"/>
              </a:lnSpc>
            </a:pPr>
            <a:r>
              <a:rPr lang="en-US" dirty="0">
                <a:latin typeface="Candara" panose="020E0502030303020204" pitchFamily="34" charset="0"/>
              </a:rPr>
              <a:t>Break-even Analysis</a:t>
            </a:r>
          </a:p>
          <a:p>
            <a:pPr>
              <a:lnSpc>
                <a:spcPct val="100000"/>
              </a:lnSpc>
            </a:pPr>
            <a:endParaRPr lang="en-US" dirty="0">
              <a:latin typeface="Candara" panose="020E0502030303020204" pitchFamily="34" charset="0"/>
            </a:endParaRPr>
          </a:p>
          <a:p>
            <a:pPr>
              <a:lnSpc>
                <a:spcPct val="100000"/>
              </a:lnSpc>
            </a:pPr>
            <a:r>
              <a:rPr lang="en-US" dirty="0">
                <a:latin typeface="Candara" panose="020E0502030303020204" pitchFamily="34" charset="0"/>
              </a:rPr>
              <a:t>Cost Allocation</a:t>
            </a:r>
          </a:p>
        </p:txBody>
      </p:sp>
      <p:sp>
        <p:nvSpPr>
          <p:cNvPr id="4" name="Slide Number Placeholder 3">
            <a:extLst>
              <a:ext uri="{FF2B5EF4-FFF2-40B4-BE49-F238E27FC236}">
                <a16:creationId xmlns:a16="http://schemas.microsoft.com/office/drawing/2014/main" id="{CB51D495-EA8C-F649-B3AF-BADA47100351}"/>
              </a:ext>
            </a:extLst>
          </p:cNvPr>
          <p:cNvSpPr>
            <a:spLocks noGrp="1"/>
          </p:cNvSpPr>
          <p:nvPr>
            <p:ph type="sldNum" sz="quarter" idx="12"/>
          </p:nvPr>
        </p:nvSpPr>
        <p:spPr/>
        <p:txBody>
          <a:bodyPr/>
          <a:lstStyle/>
          <a:p>
            <a:fld id="{3F271D21-0A3C-FD4D-8DCA-12EF790B2B6F}" type="slidenum">
              <a:rPr lang="en-US" smtClean="0"/>
              <a:t>2</a:t>
            </a:fld>
            <a:endParaRPr lang="en-US" dirty="0"/>
          </a:p>
        </p:txBody>
      </p:sp>
    </p:spTree>
    <p:extLst>
      <p:ext uri="{BB962C8B-B14F-4D97-AF65-F5344CB8AC3E}">
        <p14:creationId xmlns:p14="http://schemas.microsoft.com/office/powerpoint/2010/main" val="271007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AB053AD8-9A81-6245-821A-D8383B666915}"/>
              </a:ext>
            </a:extLst>
          </p:cNvPr>
          <p:cNvSpPr/>
          <p:nvPr/>
        </p:nvSpPr>
        <p:spPr>
          <a:xfrm>
            <a:off x="0" y="1"/>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9DFBC6-8FE0-0646-ACA6-9B439D4C3D26}"/>
              </a:ext>
            </a:extLst>
          </p:cNvPr>
          <p:cNvSpPr>
            <a:spLocks noGrp="1"/>
          </p:cNvSpPr>
          <p:nvPr>
            <p:ph type="title"/>
          </p:nvPr>
        </p:nvSpPr>
        <p:spPr>
          <a:xfrm>
            <a:off x="838200" y="43081"/>
            <a:ext cx="10515600" cy="1325563"/>
          </a:xfrm>
        </p:spPr>
        <p:txBody>
          <a:bodyPr>
            <a:normAutofit/>
          </a:bodyPr>
          <a:lstStyle/>
          <a:p>
            <a:r>
              <a:rPr lang="en-US" sz="4200" b="1" dirty="0">
                <a:solidFill>
                  <a:schemeClr val="bg1"/>
                </a:solidFill>
                <a:latin typeface="Georgia Pro Cond Black" panose="02040A06050405020203" pitchFamily="18" charset="0"/>
              </a:rPr>
              <a:t>Time Value of Money</a:t>
            </a:r>
          </a:p>
        </p:txBody>
      </p:sp>
      <p:cxnSp>
        <p:nvCxnSpPr>
          <p:cNvPr id="4" name="Straight Connector 3">
            <a:extLst>
              <a:ext uri="{FF2B5EF4-FFF2-40B4-BE49-F238E27FC236}">
                <a16:creationId xmlns:a16="http://schemas.microsoft.com/office/drawing/2014/main" id="{9875F59E-D647-F246-838F-AEFF589EA766}"/>
              </a:ext>
            </a:extLst>
          </p:cNvPr>
          <p:cNvCxnSpPr/>
          <p:nvPr/>
        </p:nvCxnSpPr>
        <p:spPr>
          <a:xfrm>
            <a:off x="3291016" y="2222797"/>
            <a:ext cx="58571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A2F6EE4-9EA4-B948-B1F3-F6881C9C9121}"/>
              </a:ext>
            </a:extLst>
          </p:cNvPr>
          <p:cNvCxnSpPr/>
          <p:nvPr/>
        </p:nvCxnSpPr>
        <p:spPr>
          <a:xfrm>
            <a:off x="3291016" y="2086873"/>
            <a:ext cx="0" cy="284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EC988EE-782B-CF40-AD6C-5C330C6C2EDD}"/>
              </a:ext>
            </a:extLst>
          </p:cNvPr>
          <p:cNvCxnSpPr/>
          <p:nvPr/>
        </p:nvCxnSpPr>
        <p:spPr>
          <a:xfrm>
            <a:off x="4456670" y="2080694"/>
            <a:ext cx="0" cy="284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DAA10CB-5BCB-B34C-9D4D-10CD7CAFB09B}"/>
              </a:ext>
            </a:extLst>
          </p:cNvPr>
          <p:cNvCxnSpPr/>
          <p:nvPr/>
        </p:nvCxnSpPr>
        <p:spPr>
          <a:xfrm>
            <a:off x="5531708" y="2080694"/>
            <a:ext cx="0" cy="284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51DF739-BDFA-8045-8C53-AF5E19C21720}"/>
              </a:ext>
            </a:extLst>
          </p:cNvPr>
          <p:cNvCxnSpPr/>
          <p:nvPr/>
        </p:nvCxnSpPr>
        <p:spPr>
          <a:xfrm>
            <a:off x="6705599" y="2080694"/>
            <a:ext cx="0" cy="284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53BB1B3-CF03-504E-86B3-3FD9D87CD2F7}"/>
              </a:ext>
            </a:extLst>
          </p:cNvPr>
          <p:cNvCxnSpPr/>
          <p:nvPr/>
        </p:nvCxnSpPr>
        <p:spPr>
          <a:xfrm>
            <a:off x="7867135" y="2080694"/>
            <a:ext cx="0" cy="284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4F7C286-D61F-3343-A737-14E4F88AD9C1}"/>
              </a:ext>
            </a:extLst>
          </p:cNvPr>
          <p:cNvCxnSpPr/>
          <p:nvPr/>
        </p:nvCxnSpPr>
        <p:spPr>
          <a:xfrm>
            <a:off x="9131643" y="2080694"/>
            <a:ext cx="0" cy="284206"/>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3556AF4-092D-944F-81EE-15E1CEE272E8}"/>
              </a:ext>
            </a:extLst>
          </p:cNvPr>
          <p:cNvSpPr txBox="1"/>
          <p:nvPr/>
        </p:nvSpPr>
        <p:spPr>
          <a:xfrm>
            <a:off x="4356785" y="1626009"/>
            <a:ext cx="370702" cy="370703"/>
          </a:xfrm>
          <a:prstGeom prst="rect">
            <a:avLst/>
          </a:prstGeom>
          <a:noFill/>
        </p:spPr>
        <p:txBody>
          <a:bodyPr wrap="square" rtlCol="0">
            <a:spAutoFit/>
          </a:bodyPr>
          <a:lstStyle/>
          <a:p>
            <a:r>
              <a:rPr lang="en-US" dirty="0"/>
              <a:t>1</a:t>
            </a:r>
          </a:p>
        </p:txBody>
      </p:sp>
      <p:sp>
        <p:nvSpPr>
          <p:cNvPr id="12" name="TextBox 11">
            <a:extLst>
              <a:ext uri="{FF2B5EF4-FFF2-40B4-BE49-F238E27FC236}">
                <a16:creationId xmlns:a16="http://schemas.microsoft.com/office/drawing/2014/main" id="{29F8B0F6-E886-8E49-8B9B-99DA58E55F31}"/>
              </a:ext>
            </a:extLst>
          </p:cNvPr>
          <p:cNvSpPr txBox="1"/>
          <p:nvPr/>
        </p:nvSpPr>
        <p:spPr>
          <a:xfrm>
            <a:off x="3142736" y="1610369"/>
            <a:ext cx="370702" cy="370703"/>
          </a:xfrm>
          <a:prstGeom prst="rect">
            <a:avLst/>
          </a:prstGeom>
          <a:noFill/>
        </p:spPr>
        <p:txBody>
          <a:bodyPr wrap="square" rtlCol="0">
            <a:spAutoFit/>
          </a:bodyPr>
          <a:lstStyle/>
          <a:p>
            <a:r>
              <a:rPr lang="en-US" dirty="0"/>
              <a:t>0</a:t>
            </a:r>
          </a:p>
        </p:txBody>
      </p:sp>
      <p:sp>
        <p:nvSpPr>
          <p:cNvPr id="13" name="TextBox 12">
            <a:extLst>
              <a:ext uri="{FF2B5EF4-FFF2-40B4-BE49-F238E27FC236}">
                <a16:creationId xmlns:a16="http://schemas.microsoft.com/office/drawing/2014/main" id="{D24ED9FD-A131-7248-8FD7-7BD2A66F2E8F}"/>
              </a:ext>
            </a:extLst>
          </p:cNvPr>
          <p:cNvSpPr txBox="1"/>
          <p:nvPr/>
        </p:nvSpPr>
        <p:spPr>
          <a:xfrm>
            <a:off x="5385483" y="1626008"/>
            <a:ext cx="370702" cy="370703"/>
          </a:xfrm>
          <a:prstGeom prst="rect">
            <a:avLst/>
          </a:prstGeom>
          <a:noFill/>
        </p:spPr>
        <p:txBody>
          <a:bodyPr wrap="square" rtlCol="0">
            <a:spAutoFit/>
          </a:bodyPr>
          <a:lstStyle/>
          <a:p>
            <a:r>
              <a:rPr lang="en-US" dirty="0"/>
              <a:t>2</a:t>
            </a:r>
          </a:p>
        </p:txBody>
      </p:sp>
      <p:sp>
        <p:nvSpPr>
          <p:cNvPr id="14" name="TextBox 13">
            <a:extLst>
              <a:ext uri="{FF2B5EF4-FFF2-40B4-BE49-F238E27FC236}">
                <a16:creationId xmlns:a16="http://schemas.microsoft.com/office/drawing/2014/main" id="{8C4A28BA-6373-004C-A34B-AEED96A0BA8B}"/>
              </a:ext>
            </a:extLst>
          </p:cNvPr>
          <p:cNvSpPr txBox="1"/>
          <p:nvPr/>
        </p:nvSpPr>
        <p:spPr>
          <a:xfrm>
            <a:off x="6569668" y="1626008"/>
            <a:ext cx="370702" cy="370703"/>
          </a:xfrm>
          <a:prstGeom prst="rect">
            <a:avLst/>
          </a:prstGeom>
          <a:noFill/>
        </p:spPr>
        <p:txBody>
          <a:bodyPr wrap="square" rtlCol="0">
            <a:spAutoFit/>
          </a:bodyPr>
          <a:lstStyle/>
          <a:p>
            <a:r>
              <a:rPr lang="en-US" dirty="0"/>
              <a:t>3</a:t>
            </a:r>
          </a:p>
        </p:txBody>
      </p:sp>
      <p:sp>
        <p:nvSpPr>
          <p:cNvPr id="15" name="TextBox 14">
            <a:extLst>
              <a:ext uri="{FF2B5EF4-FFF2-40B4-BE49-F238E27FC236}">
                <a16:creationId xmlns:a16="http://schemas.microsoft.com/office/drawing/2014/main" id="{7D447AF7-2AA1-A14A-B591-454A629844D2}"/>
              </a:ext>
            </a:extLst>
          </p:cNvPr>
          <p:cNvSpPr txBox="1"/>
          <p:nvPr/>
        </p:nvSpPr>
        <p:spPr>
          <a:xfrm>
            <a:off x="7711651" y="1626497"/>
            <a:ext cx="370702" cy="370703"/>
          </a:xfrm>
          <a:prstGeom prst="rect">
            <a:avLst/>
          </a:prstGeom>
          <a:noFill/>
        </p:spPr>
        <p:txBody>
          <a:bodyPr wrap="square" rtlCol="0">
            <a:spAutoFit/>
          </a:bodyPr>
          <a:lstStyle/>
          <a:p>
            <a:r>
              <a:rPr lang="en-US" dirty="0"/>
              <a:t>4</a:t>
            </a:r>
          </a:p>
        </p:txBody>
      </p:sp>
      <p:sp>
        <p:nvSpPr>
          <p:cNvPr id="16" name="TextBox 15">
            <a:extLst>
              <a:ext uri="{FF2B5EF4-FFF2-40B4-BE49-F238E27FC236}">
                <a16:creationId xmlns:a16="http://schemas.microsoft.com/office/drawing/2014/main" id="{A9173689-1DF7-A64C-872C-B24EDD52B906}"/>
              </a:ext>
            </a:extLst>
          </p:cNvPr>
          <p:cNvSpPr txBox="1"/>
          <p:nvPr/>
        </p:nvSpPr>
        <p:spPr>
          <a:xfrm>
            <a:off x="8965853" y="1638939"/>
            <a:ext cx="370702" cy="370703"/>
          </a:xfrm>
          <a:prstGeom prst="rect">
            <a:avLst/>
          </a:prstGeom>
          <a:noFill/>
        </p:spPr>
        <p:txBody>
          <a:bodyPr wrap="square" rtlCol="0">
            <a:spAutoFit/>
          </a:bodyPr>
          <a:lstStyle/>
          <a:p>
            <a:r>
              <a:rPr lang="en-US" dirty="0"/>
              <a:t>n</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DDF5A438-2CFF-B14F-A2C3-4A2FCBE5AE17}"/>
                  </a:ext>
                </a:extLst>
              </p:cNvPr>
              <p:cNvSpPr txBox="1"/>
              <p:nvPr/>
            </p:nvSpPr>
            <p:spPr>
              <a:xfrm>
                <a:off x="3191158" y="2420191"/>
                <a:ext cx="2738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𝑉</m:t>
                          </m:r>
                        </m:e>
                        <m:sub>
                          <m:r>
                            <a:rPr lang="es-ES" b="0" i="1" smtClean="0">
                              <a:latin typeface="Cambria Math" panose="02040503050406030204" pitchFamily="18" charset="0"/>
                            </a:rPr>
                            <m:t>0</m:t>
                          </m:r>
                        </m:sub>
                      </m:sSub>
                    </m:oMath>
                  </m:oMathPara>
                </a14:m>
                <a:endParaRPr lang="en-US" dirty="0"/>
              </a:p>
            </p:txBody>
          </p:sp>
        </mc:Choice>
        <mc:Fallback xmlns="">
          <p:sp>
            <p:nvSpPr>
              <p:cNvPr id="23" name="TextBox 22">
                <a:extLst>
                  <a:ext uri="{FF2B5EF4-FFF2-40B4-BE49-F238E27FC236}">
                    <a16:creationId xmlns:a16="http://schemas.microsoft.com/office/drawing/2014/main" id="{DDF5A438-2CFF-B14F-A2C3-4A2FCBE5AE17}"/>
                  </a:ext>
                </a:extLst>
              </p:cNvPr>
              <p:cNvSpPr txBox="1">
                <a:spLocks noRot="1" noChangeAspect="1" noMove="1" noResize="1" noEditPoints="1" noAdjustHandles="1" noChangeArrowheads="1" noChangeShapeType="1" noTextEdit="1"/>
              </p:cNvSpPr>
              <p:nvPr/>
            </p:nvSpPr>
            <p:spPr>
              <a:xfrm>
                <a:off x="3191158" y="2420191"/>
                <a:ext cx="273857" cy="276999"/>
              </a:xfrm>
              <a:prstGeom prst="rect">
                <a:avLst/>
              </a:prstGeom>
              <a:blipFill>
                <a:blip r:embed="rId3"/>
                <a:stretch>
                  <a:fillRect l="-13043" r="-4348"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9A124A2-30FE-CD42-BEF6-4832F67E6A96}"/>
                  </a:ext>
                </a:extLst>
              </p:cNvPr>
              <p:cNvSpPr txBox="1"/>
              <p:nvPr/>
            </p:nvSpPr>
            <p:spPr>
              <a:xfrm>
                <a:off x="8997824" y="2339332"/>
                <a:ext cx="2644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𝑉</m:t>
                          </m:r>
                        </m:e>
                        <m:sub>
                          <m:r>
                            <a:rPr lang="es-ES" b="0" i="1" smtClean="0">
                              <a:latin typeface="Cambria Math" panose="02040503050406030204" pitchFamily="18" charset="0"/>
                            </a:rPr>
                            <m:t>𝑛</m:t>
                          </m:r>
                        </m:sub>
                      </m:sSub>
                    </m:oMath>
                  </m:oMathPara>
                </a14:m>
                <a:endParaRPr lang="en-US" dirty="0"/>
              </a:p>
            </p:txBody>
          </p:sp>
        </mc:Choice>
        <mc:Fallback xmlns="">
          <p:sp>
            <p:nvSpPr>
              <p:cNvPr id="25" name="TextBox 24">
                <a:extLst>
                  <a:ext uri="{FF2B5EF4-FFF2-40B4-BE49-F238E27FC236}">
                    <a16:creationId xmlns:a16="http://schemas.microsoft.com/office/drawing/2014/main" id="{A9A124A2-30FE-CD42-BEF6-4832F67E6A96}"/>
                  </a:ext>
                </a:extLst>
              </p:cNvPr>
              <p:cNvSpPr txBox="1">
                <a:spLocks noRot="1" noChangeAspect="1" noMove="1" noResize="1" noEditPoints="1" noAdjustHandles="1" noChangeArrowheads="1" noChangeShapeType="1" noTextEdit="1"/>
              </p:cNvSpPr>
              <p:nvPr/>
            </p:nvSpPr>
            <p:spPr>
              <a:xfrm>
                <a:off x="8997824" y="2339332"/>
                <a:ext cx="264496" cy="276999"/>
              </a:xfrm>
              <a:prstGeom prst="rect">
                <a:avLst/>
              </a:prstGeom>
              <a:blipFill>
                <a:blip r:embed="rId4"/>
                <a:stretch>
                  <a:fillRect l="-19048"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1E97D66-EF13-B14B-80C6-F49F10971FFF}"/>
                  </a:ext>
                </a:extLst>
              </p:cNvPr>
              <p:cNvSpPr txBox="1"/>
              <p:nvPr/>
            </p:nvSpPr>
            <p:spPr>
              <a:xfrm>
                <a:off x="4370123" y="2428430"/>
                <a:ext cx="26853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𝑉</m:t>
                          </m:r>
                        </m:e>
                        <m:sub>
                          <m:r>
                            <a:rPr lang="es-ES" b="0" i="1" smtClean="0">
                              <a:latin typeface="Cambria Math" panose="02040503050406030204" pitchFamily="18" charset="0"/>
                            </a:rPr>
                            <m:t>1</m:t>
                          </m:r>
                        </m:sub>
                      </m:sSub>
                    </m:oMath>
                  </m:oMathPara>
                </a14:m>
                <a:endParaRPr lang="en-US" dirty="0"/>
              </a:p>
            </p:txBody>
          </p:sp>
        </mc:Choice>
        <mc:Fallback xmlns="">
          <p:sp>
            <p:nvSpPr>
              <p:cNvPr id="27" name="TextBox 26">
                <a:extLst>
                  <a:ext uri="{FF2B5EF4-FFF2-40B4-BE49-F238E27FC236}">
                    <a16:creationId xmlns:a16="http://schemas.microsoft.com/office/drawing/2014/main" id="{01E97D66-EF13-B14B-80C6-F49F10971FFF}"/>
                  </a:ext>
                </a:extLst>
              </p:cNvPr>
              <p:cNvSpPr txBox="1">
                <a:spLocks noRot="1" noChangeAspect="1" noMove="1" noResize="1" noEditPoints="1" noAdjustHandles="1" noChangeArrowheads="1" noChangeShapeType="1" noTextEdit="1"/>
              </p:cNvSpPr>
              <p:nvPr/>
            </p:nvSpPr>
            <p:spPr>
              <a:xfrm>
                <a:off x="4370123" y="2428430"/>
                <a:ext cx="268535" cy="276999"/>
              </a:xfrm>
              <a:prstGeom prst="rect">
                <a:avLst/>
              </a:prstGeom>
              <a:blipFill>
                <a:blip r:embed="rId5"/>
                <a:stretch>
                  <a:fillRect l="-18182" r="-4545"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7B998A3-53F1-3444-BFE2-EF7B522D5738}"/>
                  </a:ext>
                </a:extLst>
              </p:cNvPr>
              <p:cNvSpPr txBox="1"/>
              <p:nvPr/>
            </p:nvSpPr>
            <p:spPr>
              <a:xfrm>
                <a:off x="5397440" y="2459260"/>
                <a:ext cx="2738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𝑉</m:t>
                          </m:r>
                        </m:e>
                        <m:sub>
                          <m:r>
                            <a:rPr lang="es-ES" b="0" i="1" smtClean="0">
                              <a:latin typeface="Cambria Math" panose="02040503050406030204" pitchFamily="18" charset="0"/>
                            </a:rPr>
                            <m:t>2</m:t>
                          </m:r>
                        </m:sub>
                      </m:sSub>
                    </m:oMath>
                  </m:oMathPara>
                </a14:m>
                <a:endParaRPr lang="en-US" dirty="0"/>
              </a:p>
            </p:txBody>
          </p:sp>
        </mc:Choice>
        <mc:Fallback xmlns="">
          <p:sp>
            <p:nvSpPr>
              <p:cNvPr id="28" name="TextBox 27">
                <a:extLst>
                  <a:ext uri="{FF2B5EF4-FFF2-40B4-BE49-F238E27FC236}">
                    <a16:creationId xmlns:a16="http://schemas.microsoft.com/office/drawing/2014/main" id="{A7B998A3-53F1-3444-BFE2-EF7B522D5738}"/>
                  </a:ext>
                </a:extLst>
              </p:cNvPr>
              <p:cNvSpPr txBox="1">
                <a:spLocks noRot="1" noChangeAspect="1" noMove="1" noResize="1" noEditPoints="1" noAdjustHandles="1" noChangeArrowheads="1" noChangeShapeType="1" noTextEdit="1"/>
              </p:cNvSpPr>
              <p:nvPr/>
            </p:nvSpPr>
            <p:spPr>
              <a:xfrm>
                <a:off x="5397440" y="2459260"/>
                <a:ext cx="273857" cy="276999"/>
              </a:xfrm>
              <a:prstGeom prst="rect">
                <a:avLst/>
              </a:prstGeom>
              <a:blipFill>
                <a:blip r:embed="rId6"/>
                <a:stretch>
                  <a:fillRect l="-17391"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C6D7772-BA20-8B47-81B6-DD8BA0059B7A}"/>
                  </a:ext>
                </a:extLst>
              </p:cNvPr>
              <p:cNvSpPr txBox="1"/>
              <p:nvPr/>
            </p:nvSpPr>
            <p:spPr>
              <a:xfrm>
                <a:off x="6568670" y="2439555"/>
                <a:ext cx="2738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𝑉</m:t>
                          </m:r>
                        </m:e>
                        <m:sub>
                          <m:r>
                            <a:rPr lang="es-ES" b="0" i="1" smtClean="0">
                              <a:latin typeface="Cambria Math" panose="02040503050406030204" pitchFamily="18" charset="0"/>
                            </a:rPr>
                            <m:t>3</m:t>
                          </m:r>
                        </m:sub>
                      </m:sSub>
                    </m:oMath>
                  </m:oMathPara>
                </a14:m>
                <a:endParaRPr lang="en-US" dirty="0"/>
              </a:p>
            </p:txBody>
          </p:sp>
        </mc:Choice>
        <mc:Fallback xmlns="">
          <p:sp>
            <p:nvSpPr>
              <p:cNvPr id="29" name="TextBox 28">
                <a:extLst>
                  <a:ext uri="{FF2B5EF4-FFF2-40B4-BE49-F238E27FC236}">
                    <a16:creationId xmlns:a16="http://schemas.microsoft.com/office/drawing/2014/main" id="{7C6D7772-BA20-8B47-81B6-DD8BA0059B7A}"/>
                  </a:ext>
                </a:extLst>
              </p:cNvPr>
              <p:cNvSpPr txBox="1">
                <a:spLocks noRot="1" noChangeAspect="1" noMove="1" noResize="1" noEditPoints="1" noAdjustHandles="1" noChangeArrowheads="1" noChangeShapeType="1" noTextEdit="1"/>
              </p:cNvSpPr>
              <p:nvPr/>
            </p:nvSpPr>
            <p:spPr>
              <a:xfrm>
                <a:off x="6568670" y="2439555"/>
                <a:ext cx="273857" cy="276999"/>
              </a:xfrm>
              <a:prstGeom prst="rect">
                <a:avLst/>
              </a:prstGeom>
              <a:blipFill>
                <a:blip r:embed="rId7"/>
                <a:stretch>
                  <a:fillRect l="-13043" r="-4348"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376DD9F-F85D-2E41-BDB7-04C9E9DFA540}"/>
                  </a:ext>
                </a:extLst>
              </p:cNvPr>
              <p:cNvSpPr txBox="1"/>
              <p:nvPr/>
            </p:nvSpPr>
            <p:spPr>
              <a:xfrm>
                <a:off x="7730206" y="2400540"/>
                <a:ext cx="2738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𝑉</m:t>
                          </m:r>
                        </m:e>
                        <m:sub>
                          <m:r>
                            <a:rPr lang="es-ES" b="0" i="1" smtClean="0">
                              <a:latin typeface="Cambria Math" panose="02040503050406030204" pitchFamily="18" charset="0"/>
                            </a:rPr>
                            <m:t>4</m:t>
                          </m:r>
                        </m:sub>
                      </m:sSub>
                    </m:oMath>
                  </m:oMathPara>
                </a14:m>
                <a:endParaRPr lang="en-US" dirty="0"/>
              </a:p>
            </p:txBody>
          </p:sp>
        </mc:Choice>
        <mc:Fallback xmlns="">
          <p:sp>
            <p:nvSpPr>
              <p:cNvPr id="30" name="TextBox 29">
                <a:extLst>
                  <a:ext uri="{FF2B5EF4-FFF2-40B4-BE49-F238E27FC236}">
                    <a16:creationId xmlns:a16="http://schemas.microsoft.com/office/drawing/2014/main" id="{B376DD9F-F85D-2E41-BDB7-04C9E9DFA540}"/>
                  </a:ext>
                </a:extLst>
              </p:cNvPr>
              <p:cNvSpPr txBox="1">
                <a:spLocks noRot="1" noChangeAspect="1" noMove="1" noResize="1" noEditPoints="1" noAdjustHandles="1" noChangeArrowheads="1" noChangeShapeType="1" noTextEdit="1"/>
              </p:cNvSpPr>
              <p:nvPr/>
            </p:nvSpPr>
            <p:spPr>
              <a:xfrm>
                <a:off x="7730206" y="2400540"/>
                <a:ext cx="273857" cy="276999"/>
              </a:xfrm>
              <a:prstGeom prst="rect">
                <a:avLst/>
              </a:prstGeom>
              <a:blipFill>
                <a:blip r:embed="rId8"/>
                <a:stretch>
                  <a:fillRect l="-18182" r="-4545"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6CEB3AC-A073-9B49-9E1C-BD06161ED90A}"/>
                  </a:ext>
                </a:extLst>
              </p:cNvPr>
              <p:cNvSpPr txBox="1"/>
              <p:nvPr/>
            </p:nvSpPr>
            <p:spPr>
              <a:xfrm>
                <a:off x="1181126" y="3108377"/>
                <a:ext cx="4914874" cy="30777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𝑉</m:t>
                          </m:r>
                        </m:e>
                        <m:sub>
                          <m:r>
                            <a:rPr lang="es-ES" sz="2000" b="0" i="1" smtClean="0">
                              <a:latin typeface="Cambria Math" panose="02040503050406030204" pitchFamily="18" charset="0"/>
                            </a:rPr>
                            <m:t>1</m:t>
                          </m:r>
                        </m:sub>
                      </m:sSub>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𝑉</m:t>
                          </m:r>
                        </m:e>
                        <m:sub>
                          <m:r>
                            <a:rPr lang="es-ES" sz="2000" b="0" i="1" smtClean="0">
                              <a:latin typeface="Cambria Math" panose="02040503050406030204" pitchFamily="18" charset="0"/>
                            </a:rPr>
                            <m:t>0</m:t>
                          </m:r>
                        </m:sub>
                      </m:sSub>
                      <m:r>
                        <a:rPr lang="es-ES" sz="2000" b="0" i="1" smtClean="0">
                          <a:latin typeface="Cambria Math" panose="02040503050406030204" pitchFamily="18" charset="0"/>
                        </a:rPr>
                        <m:t>(1+</m:t>
                      </m:r>
                      <m:r>
                        <a:rPr lang="es-ES" sz="2000" b="0" i="1" smtClean="0">
                          <a:latin typeface="Cambria Math" panose="02040503050406030204" pitchFamily="18" charset="0"/>
                        </a:rPr>
                        <m:t>𝑖</m:t>
                      </m:r>
                      <m:r>
                        <a:rPr lang="es-ES" sz="2000" b="0" i="1" smtClean="0">
                          <a:latin typeface="Cambria Math" panose="02040503050406030204" pitchFamily="18" charset="0"/>
                        </a:rPr>
                        <m:t>)</m:t>
                      </m:r>
                    </m:oMath>
                  </m:oMathPara>
                </a14:m>
                <a:endParaRPr lang="en-US" sz="2000" dirty="0"/>
              </a:p>
            </p:txBody>
          </p:sp>
        </mc:Choice>
        <mc:Fallback xmlns="">
          <p:sp>
            <p:nvSpPr>
              <p:cNvPr id="31" name="TextBox 30">
                <a:extLst>
                  <a:ext uri="{FF2B5EF4-FFF2-40B4-BE49-F238E27FC236}">
                    <a16:creationId xmlns:a16="http://schemas.microsoft.com/office/drawing/2014/main" id="{E6CEB3AC-A073-9B49-9E1C-BD06161ED90A}"/>
                  </a:ext>
                </a:extLst>
              </p:cNvPr>
              <p:cNvSpPr txBox="1">
                <a:spLocks noRot="1" noChangeAspect="1" noMove="1" noResize="1" noEditPoints="1" noAdjustHandles="1" noChangeArrowheads="1" noChangeShapeType="1" noTextEdit="1"/>
              </p:cNvSpPr>
              <p:nvPr/>
            </p:nvSpPr>
            <p:spPr>
              <a:xfrm>
                <a:off x="1181126" y="3108377"/>
                <a:ext cx="4914874" cy="307777"/>
              </a:xfrm>
              <a:prstGeom prst="rect">
                <a:avLst/>
              </a:prstGeom>
              <a:blipFill>
                <a:blip r:embed="rId9"/>
                <a:stretch>
                  <a:fillRect l="-1546"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042597E1-486B-C847-8450-3A9435C50922}"/>
                  </a:ext>
                </a:extLst>
              </p:cNvPr>
              <p:cNvSpPr txBox="1"/>
              <p:nvPr/>
            </p:nvSpPr>
            <p:spPr>
              <a:xfrm>
                <a:off x="1181125" y="3498384"/>
                <a:ext cx="9507469" cy="30777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𝑉</m:t>
                          </m:r>
                        </m:e>
                        <m:sub>
                          <m:r>
                            <a:rPr lang="es-ES" sz="2000" b="0" i="1" smtClean="0">
                              <a:latin typeface="Cambria Math" panose="02040503050406030204" pitchFamily="18" charset="0"/>
                            </a:rPr>
                            <m:t>2</m:t>
                          </m:r>
                        </m:sub>
                      </m:sSub>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𝑉</m:t>
                          </m:r>
                        </m:e>
                        <m:sub>
                          <m:r>
                            <a:rPr lang="es-ES" sz="2000" b="0" i="1" smtClean="0">
                              <a:latin typeface="Cambria Math" panose="02040503050406030204" pitchFamily="18" charset="0"/>
                            </a:rPr>
                            <m:t>1</m:t>
                          </m:r>
                        </m:sub>
                      </m:sSub>
                      <m:d>
                        <m:dPr>
                          <m:ctrlPr>
                            <a:rPr lang="es-ES" sz="2000" b="0" i="1" smtClean="0">
                              <a:latin typeface="Cambria Math" panose="02040503050406030204" pitchFamily="18" charset="0"/>
                            </a:rPr>
                          </m:ctrlPr>
                        </m:dPr>
                        <m:e>
                          <m:r>
                            <a:rPr lang="es-ES" sz="2000" b="0" i="1" smtClean="0">
                              <a:latin typeface="Cambria Math" panose="02040503050406030204" pitchFamily="18" charset="0"/>
                            </a:rPr>
                            <m:t>1+</m:t>
                          </m:r>
                          <m:r>
                            <a:rPr lang="es-ES" sz="2000" b="0" i="1" smtClean="0">
                              <a:latin typeface="Cambria Math" panose="02040503050406030204" pitchFamily="18" charset="0"/>
                            </a:rPr>
                            <m:t>𝑖</m:t>
                          </m:r>
                        </m:e>
                      </m:d>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𝑉</m:t>
                          </m:r>
                        </m:e>
                        <m:sub>
                          <m:r>
                            <a:rPr lang="es-ES" sz="2000" b="0" i="1" smtClean="0">
                              <a:latin typeface="Cambria Math" panose="02040503050406030204" pitchFamily="18" charset="0"/>
                            </a:rPr>
                            <m:t>0</m:t>
                          </m:r>
                        </m:sub>
                      </m:sSub>
                      <m:d>
                        <m:dPr>
                          <m:ctrlPr>
                            <a:rPr lang="es-ES" sz="2000" b="0" i="1" smtClean="0">
                              <a:latin typeface="Cambria Math" panose="02040503050406030204" pitchFamily="18" charset="0"/>
                            </a:rPr>
                          </m:ctrlPr>
                        </m:dPr>
                        <m:e>
                          <m:r>
                            <a:rPr lang="es-ES" sz="2000" b="0" i="1" smtClean="0">
                              <a:latin typeface="Cambria Math" panose="02040503050406030204" pitchFamily="18" charset="0"/>
                            </a:rPr>
                            <m:t>1+</m:t>
                          </m:r>
                          <m:r>
                            <a:rPr lang="es-ES" sz="2000" b="0" i="1" smtClean="0">
                              <a:latin typeface="Cambria Math" panose="02040503050406030204" pitchFamily="18" charset="0"/>
                            </a:rPr>
                            <m:t>𝑖</m:t>
                          </m:r>
                        </m:e>
                      </m:d>
                      <m:d>
                        <m:dPr>
                          <m:ctrlPr>
                            <a:rPr lang="es-ES" sz="2000" b="0" i="1" smtClean="0">
                              <a:latin typeface="Cambria Math" panose="02040503050406030204" pitchFamily="18" charset="0"/>
                            </a:rPr>
                          </m:ctrlPr>
                        </m:dPr>
                        <m:e>
                          <m:r>
                            <a:rPr lang="es-ES" sz="2000" b="0" i="1" smtClean="0">
                              <a:latin typeface="Cambria Math" panose="02040503050406030204" pitchFamily="18" charset="0"/>
                            </a:rPr>
                            <m:t>1+</m:t>
                          </m:r>
                          <m:r>
                            <a:rPr lang="es-ES" sz="2000" b="0" i="1" smtClean="0">
                              <a:latin typeface="Cambria Math" panose="02040503050406030204" pitchFamily="18" charset="0"/>
                            </a:rPr>
                            <m:t>𝑖</m:t>
                          </m:r>
                        </m:e>
                      </m:d>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𝑉</m:t>
                          </m:r>
                        </m:e>
                        <m:sub>
                          <m:r>
                            <a:rPr lang="es-ES" sz="2000" b="0" i="1" smtClean="0">
                              <a:latin typeface="Cambria Math" panose="02040503050406030204" pitchFamily="18" charset="0"/>
                            </a:rPr>
                            <m:t>0</m:t>
                          </m:r>
                        </m:sub>
                      </m:sSub>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(1+</m:t>
                          </m:r>
                          <m:r>
                            <a:rPr lang="es-ES" sz="2000" b="0" i="1" smtClean="0">
                              <a:latin typeface="Cambria Math" panose="02040503050406030204" pitchFamily="18" charset="0"/>
                            </a:rPr>
                            <m:t>𝑖</m:t>
                          </m:r>
                          <m:r>
                            <a:rPr lang="es-ES" sz="2000" b="0" i="1" smtClean="0">
                              <a:latin typeface="Cambria Math" panose="02040503050406030204" pitchFamily="18" charset="0"/>
                            </a:rPr>
                            <m:t>)</m:t>
                          </m:r>
                        </m:e>
                        <m:sup>
                          <m:r>
                            <a:rPr lang="es-ES" sz="2000" b="0" i="1" smtClean="0">
                              <a:latin typeface="Cambria Math" panose="02040503050406030204" pitchFamily="18" charset="0"/>
                            </a:rPr>
                            <m:t>2</m:t>
                          </m:r>
                        </m:sup>
                      </m:sSup>
                    </m:oMath>
                  </m:oMathPara>
                </a14:m>
                <a:endParaRPr lang="en-US" sz="2000" dirty="0"/>
              </a:p>
            </p:txBody>
          </p:sp>
        </mc:Choice>
        <mc:Fallback xmlns="">
          <p:sp>
            <p:nvSpPr>
              <p:cNvPr id="33" name="TextBox 32">
                <a:extLst>
                  <a:ext uri="{FF2B5EF4-FFF2-40B4-BE49-F238E27FC236}">
                    <a16:creationId xmlns:a16="http://schemas.microsoft.com/office/drawing/2014/main" id="{042597E1-486B-C847-8450-3A9435C50922}"/>
                  </a:ext>
                </a:extLst>
              </p:cNvPr>
              <p:cNvSpPr txBox="1">
                <a:spLocks noRot="1" noChangeAspect="1" noMove="1" noResize="1" noEditPoints="1" noAdjustHandles="1" noChangeArrowheads="1" noChangeShapeType="1" noTextEdit="1"/>
              </p:cNvSpPr>
              <p:nvPr/>
            </p:nvSpPr>
            <p:spPr>
              <a:xfrm>
                <a:off x="1181125" y="3498384"/>
                <a:ext cx="9507469" cy="307777"/>
              </a:xfrm>
              <a:prstGeom prst="rect">
                <a:avLst/>
              </a:prstGeom>
              <a:blipFill>
                <a:blip r:embed="rId10"/>
                <a:stretch>
                  <a:fillRect l="-800" b="-26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C08BEE16-0138-D140-B7E8-CCD80EDF5CA0}"/>
                  </a:ext>
                </a:extLst>
              </p:cNvPr>
              <p:cNvSpPr txBox="1"/>
              <p:nvPr/>
            </p:nvSpPr>
            <p:spPr>
              <a:xfrm>
                <a:off x="1181126" y="3936132"/>
                <a:ext cx="8444788" cy="30777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𝑉</m:t>
                          </m:r>
                        </m:e>
                        <m:sub>
                          <m:r>
                            <a:rPr lang="es-ES" sz="2000" b="0" i="1" smtClean="0">
                              <a:latin typeface="Cambria Math" panose="02040503050406030204" pitchFamily="18" charset="0"/>
                            </a:rPr>
                            <m:t>3</m:t>
                          </m:r>
                        </m:sub>
                      </m:sSub>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𝑉</m:t>
                          </m:r>
                        </m:e>
                        <m:sub>
                          <m:r>
                            <a:rPr lang="es-ES" sz="2000" b="0" i="1" smtClean="0">
                              <a:latin typeface="Cambria Math" panose="02040503050406030204" pitchFamily="18" charset="0"/>
                            </a:rPr>
                            <m:t>2</m:t>
                          </m:r>
                        </m:sub>
                      </m:sSub>
                      <m:d>
                        <m:dPr>
                          <m:ctrlPr>
                            <a:rPr lang="es-ES" sz="2000" b="0" i="1" smtClean="0">
                              <a:latin typeface="Cambria Math" panose="02040503050406030204" pitchFamily="18" charset="0"/>
                            </a:rPr>
                          </m:ctrlPr>
                        </m:dPr>
                        <m:e>
                          <m:r>
                            <a:rPr lang="es-ES" sz="2000" b="0" i="1" smtClean="0">
                              <a:latin typeface="Cambria Math" panose="02040503050406030204" pitchFamily="18" charset="0"/>
                            </a:rPr>
                            <m:t>1+</m:t>
                          </m:r>
                          <m:r>
                            <a:rPr lang="es-ES" sz="2000" b="0" i="1" smtClean="0">
                              <a:latin typeface="Cambria Math" panose="02040503050406030204" pitchFamily="18" charset="0"/>
                            </a:rPr>
                            <m:t>𝑖</m:t>
                          </m:r>
                        </m:e>
                      </m:d>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𝑉</m:t>
                          </m:r>
                        </m:e>
                        <m:sub>
                          <m:r>
                            <a:rPr lang="es-ES" sz="2000" b="0" i="1" smtClean="0">
                              <a:latin typeface="Cambria Math" panose="02040503050406030204" pitchFamily="18" charset="0"/>
                            </a:rPr>
                            <m:t>0</m:t>
                          </m:r>
                        </m:sub>
                      </m:sSub>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(1+</m:t>
                          </m:r>
                          <m:r>
                            <a:rPr lang="es-ES" sz="2000" b="0" i="1" smtClean="0">
                              <a:latin typeface="Cambria Math" panose="02040503050406030204" pitchFamily="18" charset="0"/>
                            </a:rPr>
                            <m:t>𝑖</m:t>
                          </m:r>
                          <m:r>
                            <a:rPr lang="es-ES" sz="2000" b="0" i="1" smtClean="0">
                              <a:latin typeface="Cambria Math" panose="02040503050406030204" pitchFamily="18" charset="0"/>
                            </a:rPr>
                            <m:t>)</m:t>
                          </m:r>
                        </m:e>
                        <m:sup>
                          <m:r>
                            <a:rPr lang="es-ES" sz="2000" b="0" i="1" smtClean="0">
                              <a:latin typeface="Cambria Math" panose="02040503050406030204" pitchFamily="18" charset="0"/>
                            </a:rPr>
                            <m:t>2</m:t>
                          </m:r>
                        </m:sup>
                      </m:sSup>
                      <m:d>
                        <m:dPr>
                          <m:ctrlPr>
                            <a:rPr lang="es-ES" sz="2000" b="0" i="1" smtClean="0">
                              <a:latin typeface="Cambria Math" panose="02040503050406030204" pitchFamily="18" charset="0"/>
                            </a:rPr>
                          </m:ctrlPr>
                        </m:dPr>
                        <m:e>
                          <m:r>
                            <a:rPr lang="es-ES" sz="2000" b="0" i="1" smtClean="0">
                              <a:latin typeface="Cambria Math" panose="02040503050406030204" pitchFamily="18" charset="0"/>
                            </a:rPr>
                            <m:t>1+</m:t>
                          </m:r>
                          <m:r>
                            <a:rPr lang="es-ES" sz="2000" b="0" i="1" smtClean="0">
                              <a:latin typeface="Cambria Math" panose="02040503050406030204" pitchFamily="18" charset="0"/>
                            </a:rPr>
                            <m:t>𝑖</m:t>
                          </m:r>
                        </m:e>
                      </m:d>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𝑉</m:t>
                          </m:r>
                        </m:e>
                        <m:sub>
                          <m:r>
                            <a:rPr lang="es-ES" sz="2000" b="0" i="1" smtClean="0">
                              <a:latin typeface="Cambria Math" panose="02040503050406030204" pitchFamily="18" charset="0"/>
                            </a:rPr>
                            <m:t>0</m:t>
                          </m:r>
                        </m:sub>
                      </m:sSub>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(1+</m:t>
                          </m:r>
                          <m:r>
                            <a:rPr lang="es-ES" sz="2000" b="0" i="1" smtClean="0">
                              <a:latin typeface="Cambria Math" panose="02040503050406030204" pitchFamily="18" charset="0"/>
                            </a:rPr>
                            <m:t>𝑖</m:t>
                          </m:r>
                          <m:r>
                            <a:rPr lang="es-ES" sz="2000" b="0" i="1" smtClean="0">
                              <a:latin typeface="Cambria Math" panose="02040503050406030204" pitchFamily="18" charset="0"/>
                            </a:rPr>
                            <m:t>)</m:t>
                          </m:r>
                        </m:e>
                        <m:sup>
                          <m:r>
                            <a:rPr lang="es-ES" sz="2000" b="0" i="1" smtClean="0">
                              <a:latin typeface="Cambria Math" panose="02040503050406030204" pitchFamily="18" charset="0"/>
                            </a:rPr>
                            <m:t>3</m:t>
                          </m:r>
                        </m:sup>
                      </m:sSup>
                    </m:oMath>
                  </m:oMathPara>
                </a14:m>
                <a:endParaRPr lang="en-US" sz="2000" dirty="0"/>
              </a:p>
            </p:txBody>
          </p:sp>
        </mc:Choice>
        <mc:Fallback xmlns="">
          <p:sp>
            <p:nvSpPr>
              <p:cNvPr id="34" name="TextBox 33">
                <a:extLst>
                  <a:ext uri="{FF2B5EF4-FFF2-40B4-BE49-F238E27FC236}">
                    <a16:creationId xmlns:a16="http://schemas.microsoft.com/office/drawing/2014/main" id="{C08BEE16-0138-D140-B7E8-CCD80EDF5CA0}"/>
                  </a:ext>
                </a:extLst>
              </p:cNvPr>
              <p:cNvSpPr txBox="1">
                <a:spLocks noRot="1" noChangeAspect="1" noMove="1" noResize="1" noEditPoints="1" noAdjustHandles="1" noChangeArrowheads="1" noChangeShapeType="1" noTextEdit="1"/>
              </p:cNvSpPr>
              <p:nvPr/>
            </p:nvSpPr>
            <p:spPr>
              <a:xfrm>
                <a:off x="1181126" y="3936132"/>
                <a:ext cx="8444788" cy="307777"/>
              </a:xfrm>
              <a:prstGeom prst="rect">
                <a:avLst/>
              </a:prstGeom>
              <a:blipFill>
                <a:blip r:embed="rId11"/>
                <a:stretch>
                  <a:fillRect l="-901" b="-3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1C4A99B2-E555-C141-BD7E-2DECC3F3E16B}"/>
                  </a:ext>
                </a:extLst>
              </p:cNvPr>
              <p:cNvSpPr txBox="1"/>
              <p:nvPr/>
            </p:nvSpPr>
            <p:spPr>
              <a:xfrm>
                <a:off x="1219231" y="5206493"/>
                <a:ext cx="2294207" cy="30777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s-ES" sz="2000" b="1" i="1" smtClean="0">
                          <a:latin typeface="Cambria Math" panose="02040503050406030204" pitchFamily="18" charset="0"/>
                        </a:rPr>
                        <m:t>𝑭𝑽</m:t>
                      </m:r>
                      <m:r>
                        <a:rPr lang="es-ES" sz="2000" b="1" i="1" smtClean="0">
                          <a:latin typeface="Cambria Math" panose="02040503050406030204" pitchFamily="18" charset="0"/>
                        </a:rPr>
                        <m:t>=</m:t>
                      </m:r>
                      <m:r>
                        <a:rPr lang="es-ES" sz="2000" b="1" i="1" smtClean="0">
                          <a:latin typeface="Cambria Math" panose="02040503050406030204" pitchFamily="18" charset="0"/>
                        </a:rPr>
                        <m:t>𝑷𝑽</m:t>
                      </m:r>
                      <m:sSup>
                        <m:sSupPr>
                          <m:ctrlPr>
                            <a:rPr lang="es-ES" sz="2000" b="1" i="1" smtClean="0">
                              <a:latin typeface="Cambria Math" panose="02040503050406030204" pitchFamily="18" charset="0"/>
                            </a:rPr>
                          </m:ctrlPr>
                        </m:sSupPr>
                        <m:e>
                          <m:r>
                            <a:rPr lang="es-ES" sz="2000" b="1" i="1" smtClean="0">
                              <a:latin typeface="Cambria Math" panose="02040503050406030204" pitchFamily="18" charset="0"/>
                            </a:rPr>
                            <m:t>(</m:t>
                          </m:r>
                          <m:r>
                            <a:rPr lang="es-ES" sz="2000" b="1" i="1" smtClean="0">
                              <a:latin typeface="Cambria Math" panose="02040503050406030204" pitchFamily="18" charset="0"/>
                            </a:rPr>
                            <m:t>𝟏</m:t>
                          </m:r>
                          <m:r>
                            <a:rPr lang="es-ES" sz="2000" b="1" i="1" smtClean="0">
                              <a:latin typeface="Cambria Math" panose="02040503050406030204" pitchFamily="18" charset="0"/>
                            </a:rPr>
                            <m:t>+</m:t>
                          </m:r>
                          <m:r>
                            <a:rPr lang="es-ES" sz="2000" b="1" i="1" smtClean="0">
                              <a:latin typeface="Cambria Math" panose="02040503050406030204" pitchFamily="18" charset="0"/>
                            </a:rPr>
                            <m:t>𝒊</m:t>
                          </m:r>
                          <m:r>
                            <a:rPr lang="es-ES" sz="2000" b="1" i="1" smtClean="0">
                              <a:latin typeface="Cambria Math" panose="02040503050406030204" pitchFamily="18" charset="0"/>
                            </a:rPr>
                            <m:t>)</m:t>
                          </m:r>
                        </m:e>
                        <m:sup>
                          <m:r>
                            <a:rPr lang="es-ES" sz="2000" b="1" i="1" smtClean="0">
                              <a:latin typeface="Cambria Math" panose="02040503050406030204" pitchFamily="18" charset="0"/>
                            </a:rPr>
                            <m:t>𝒏</m:t>
                          </m:r>
                        </m:sup>
                      </m:sSup>
                    </m:oMath>
                  </m:oMathPara>
                </a14:m>
                <a:endParaRPr lang="en-US" sz="2000" b="1" dirty="0"/>
              </a:p>
            </p:txBody>
          </p:sp>
        </mc:Choice>
        <mc:Fallback xmlns="">
          <p:sp>
            <p:nvSpPr>
              <p:cNvPr id="35" name="TextBox 34">
                <a:extLst>
                  <a:ext uri="{FF2B5EF4-FFF2-40B4-BE49-F238E27FC236}">
                    <a16:creationId xmlns:a16="http://schemas.microsoft.com/office/drawing/2014/main" id="{1C4A99B2-E555-C141-BD7E-2DECC3F3E16B}"/>
                  </a:ext>
                </a:extLst>
              </p:cNvPr>
              <p:cNvSpPr txBox="1">
                <a:spLocks noRot="1" noChangeAspect="1" noMove="1" noResize="1" noEditPoints="1" noAdjustHandles="1" noChangeArrowheads="1" noChangeShapeType="1" noTextEdit="1"/>
              </p:cNvSpPr>
              <p:nvPr/>
            </p:nvSpPr>
            <p:spPr>
              <a:xfrm>
                <a:off x="1219231" y="5206493"/>
                <a:ext cx="2294207" cy="307777"/>
              </a:xfrm>
              <a:prstGeom prst="rect">
                <a:avLst/>
              </a:prstGeom>
              <a:blipFill>
                <a:blip r:embed="rId12"/>
                <a:stretch>
                  <a:fillRect l="-3867" b="-32000"/>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62B0300A-120A-5D44-ACF7-4A1616E80F2F}"/>
              </a:ext>
            </a:extLst>
          </p:cNvPr>
          <p:cNvSpPr txBox="1"/>
          <p:nvPr/>
        </p:nvSpPr>
        <p:spPr>
          <a:xfrm>
            <a:off x="1112632" y="4462325"/>
            <a:ext cx="1280984" cy="400110"/>
          </a:xfrm>
          <a:prstGeom prst="rect">
            <a:avLst/>
          </a:prstGeom>
          <a:noFill/>
        </p:spPr>
        <p:txBody>
          <a:bodyPr wrap="square" rtlCol="0">
            <a:spAutoFit/>
          </a:bodyPr>
          <a:lstStyle/>
          <a:p>
            <a:r>
              <a:rPr lang="en-US" sz="2000" dirty="0"/>
              <a:t>…</a:t>
            </a: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53BDDB8C-1B7C-1048-8CA3-03BC40EBF475}"/>
                  </a:ext>
                </a:extLst>
              </p:cNvPr>
              <p:cNvSpPr txBox="1"/>
              <p:nvPr/>
            </p:nvSpPr>
            <p:spPr>
              <a:xfrm>
                <a:off x="5385483" y="5081747"/>
                <a:ext cx="2059460" cy="630814"/>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s-ES" sz="2000" b="1" i="1" smtClean="0">
                          <a:latin typeface="Cambria Math" panose="02040503050406030204" pitchFamily="18" charset="0"/>
                        </a:rPr>
                        <m:t>𝑷𝑽</m:t>
                      </m:r>
                      <m:r>
                        <a:rPr lang="es-ES" sz="2000" b="1" i="1" smtClean="0">
                          <a:latin typeface="Cambria Math" panose="02040503050406030204" pitchFamily="18" charset="0"/>
                        </a:rPr>
                        <m:t>=</m:t>
                      </m:r>
                      <m:f>
                        <m:fPr>
                          <m:ctrlPr>
                            <a:rPr lang="es-ES" sz="2000" b="1" i="1" smtClean="0">
                              <a:latin typeface="Cambria Math" panose="02040503050406030204" pitchFamily="18" charset="0"/>
                            </a:rPr>
                          </m:ctrlPr>
                        </m:fPr>
                        <m:num>
                          <m:r>
                            <a:rPr lang="es-ES" sz="2000" b="1" i="1" smtClean="0">
                              <a:latin typeface="Cambria Math" panose="02040503050406030204" pitchFamily="18" charset="0"/>
                            </a:rPr>
                            <m:t>𝑭</m:t>
                          </m:r>
                          <m:r>
                            <a:rPr lang="en-US" sz="2000" b="1" i="1" smtClean="0">
                              <a:latin typeface="Cambria Math" panose="02040503050406030204" pitchFamily="18" charset="0"/>
                            </a:rPr>
                            <m:t>𝑽</m:t>
                          </m:r>
                        </m:num>
                        <m:den>
                          <m:sSup>
                            <m:sSupPr>
                              <m:ctrlPr>
                                <a:rPr lang="es-ES" sz="2000" b="1" i="1" smtClean="0">
                                  <a:latin typeface="Cambria Math" panose="02040503050406030204" pitchFamily="18" charset="0"/>
                                </a:rPr>
                              </m:ctrlPr>
                            </m:sSupPr>
                            <m:e>
                              <m:r>
                                <a:rPr lang="es-ES" sz="2000" b="1" i="1" smtClean="0">
                                  <a:latin typeface="Cambria Math" panose="02040503050406030204" pitchFamily="18" charset="0"/>
                                </a:rPr>
                                <m:t>(</m:t>
                              </m:r>
                              <m:r>
                                <a:rPr lang="es-ES" sz="2000" b="1" i="1" smtClean="0">
                                  <a:latin typeface="Cambria Math" panose="02040503050406030204" pitchFamily="18" charset="0"/>
                                </a:rPr>
                                <m:t>𝟏</m:t>
                              </m:r>
                              <m:r>
                                <a:rPr lang="es-ES" sz="2000" b="1" i="1" smtClean="0">
                                  <a:latin typeface="Cambria Math" panose="02040503050406030204" pitchFamily="18" charset="0"/>
                                </a:rPr>
                                <m:t>+</m:t>
                              </m:r>
                              <m:r>
                                <a:rPr lang="es-ES" sz="2000" b="1" i="1" smtClean="0">
                                  <a:latin typeface="Cambria Math" panose="02040503050406030204" pitchFamily="18" charset="0"/>
                                </a:rPr>
                                <m:t>𝒊</m:t>
                              </m:r>
                              <m:r>
                                <a:rPr lang="es-ES" sz="2000" b="1" i="1" smtClean="0">
                                  <a:latin typeface="Cambria Math" panose="02040503050406030204" pitchFamily="18" charset="0"/>
                                </a:rPr>
                                <m:t>)</m:t>
                              </m:r>
                            </m:e>
                            <m:sup>
                              <m:r>
                                <a:rPr lang="es-ES" sz="2000" b="1" i="1" smtClean="0">
                                  <a:latin typeface="Cambria Math" panose="02040503050406030204" pitchFamily="18" charset="0"/>
                                </a:rPr>
                                <m:t>𝒏</m:t>
                              </m:r>
                            </m:sup>
                          </m:sSup>
                        </m:den>
                      </m:f>
                    </m:oMath>
                  </m:oMathPara>
                </a14:m>
                <a:endParaRPr lang="en-US" sz="2000" b="1" dirty="0"/>
              </a:p>
            </p:txBody>
          </p:sp>
        </mc:Choice>
        <mc:Fallback xmlns="">
          <p:sp>
            <p:nvSpPr>
              <p:cNvPr id="36" name="TextBox 35">
                <a:extLst>
                  <a:ext uri="{FF2B5EF4-FFF2-40B4-BE49-F238E27FC236}">
                    <a16:creationId xmlns:a16="http://schemas.microsoft.com/office/drawing/2014/main" id="{53BDDB8C-1B7C-1048-8CA3-03BC40EBF475}"/>
                  </a:ext>
                </a:extLst>
              </p:cNvPr>
              <p:cNvSpPr txBox="1">
                <a:spLocks noRot="1" noChangeAspect="1" noMove="1" noResize="1" noEditPoints="1" noAdjustHandles="1" noChangeArrowheads="1" noChangeShapeType="1" noTextEdit="1"/>
              </p:cNvSpPr>
              <p:nvPr/>
            </p:nvSpPr>
            <p:spPr>
              <a:xfrm>
                <a:off x="5385483" y="5081747"/>
                <a:ext cx="2059460" cy="630814"/>
              </a:xfrm>
              <a:prstGeom prst="rect">
                <a:avLst/>
              </a:prstGeom>
              <a:blipFill>
                <a:blip r:embed="rId13"/>
                <a:stretch>
                  <a:fillRect/>
                </a:stretch>
              </a:blipFill>
            </p:spPr>
            <p:txBody>
              <a:bodyPr/>
              <a:lstStyle/>
              <a:p>
                <a:r>
                  <a:rPr lang="en-US">
                    <a:noFill/>
                  </a:rPr>
                  <a:t> </a:t>
                </a:r>
              </a:p>
            </p:txBody>
          </p:sp>
        </mc:Fallback>
      </mc:AlternateContent>
      <p:sp>
        <p:nvSpPr>
          <p:cNvPr id="37" name="Right Arrow 36">
            <a:extLst>
              <a:ext uri="{FF2B5EF4-FFF2-40B4-BE49-F238E27FC236}">
                <a16:creationId xmlns:a16="http://schemas.microsoft.com/office/drawing/2014/main" id="{F5A9E593-F8C0-7D48-AC91-7A8485D20084}"/>
              </a:ext>
            </a:extLst>
          </p:cNvPr>
          <p:cNvSpPr/>
          <p:nvPr/>
        </p:nvSpPr>
        <p:spPr>
          <a:xfrm>
            <a:off x="3986148" y="5231991"/>
            <a:ext cx="741274" cy="333441"/>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2982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23" grpId="0"/>
      <p:bldP spid="25" grpId="0"/>
      <p:bldP spid="27" grpId="0"/>
      <p:bldP spid="28" grpId="0"/>
      <p:bldP spid="29" grpId="0"/>
      <p:bldP spid="30" grpId="0"/>
      <p:bldP spid="31" grpId="0"/>
      <p:bldP spid="33" grpId="0"/>
      <p:bldP spid="34" grpId="0"/>
      <p:bldP spid="35" grpId="0"/>
      <p:bldP spid="24" grpId="0"/>
      <p:bldP spid="36" grpId="0"/>
      <p:bldP spid="3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DCB72D-F722-BC47-9F41-FA3129BC75AE}"/>
              </a:ext>
            </a:extLst>
          </p:cNvPr>
          <p:cNvSpPr/>
          <p:nvPr/>
        </p:nvSpPr>
        <p:spPr>
          <a:xfrm>
            <a:off x="0" y="1"/>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817A58-28E7-A64C-885A-33D345DEEE6D}"/>
              </a:ext>
            </a:extLst>
          </p:cNvPr>
          <p:cNvSpPr>
            <a:spLocks noGrp="1"/>
          </p:cNvSpPr>
          <p:nvPr>
            <p:ph type="title"/>
          </p:nvPr>
        </p:nvSpPr>
        <p:spPr>
          <a:xfrm>
            <a:off x="838200" y="59105"/>
            <a:ext cx="10515600" cy="1325563"/>
          </a:xfrm>
        </p:spPr>
        <p:txBody>
          <a:bodyPr>
            <a:normAutofit/>
          </a:bodyPr>
          <a:lstStyle/>
          <a:p>
            <a:r>
              <a:rPr lang="en-US" altLang="zh-CN" sz="4200" b="1" dirty="0">
                <a:solidFill>
                  <a:schemeClr val="bg1"/>
                </a:solidFill>
                <a:latin typeface="Georgia Pro Cond Black" panose="02040A06050405020203" pitchFamily="18" charset="0"/>
              </a:rPr>
              <a:t>Time Value of Money - Example</a:t>
            </a:r>
            <a:endParaRPr lang="en-US" sz="4200" b="1" dirty="0">
              <a:solidFill>
                <a:schemeClr val="bg1"/>
              </a:solidFill>
              <a:latin typeface="Georgia Pro Cond Black" panose="02040A06050405020203" pitchFamily="18" charset="0"/>
            </a:endParaRPr>
          </a:p>
        </p:txBody>
      </p:sp>
      <p:sp>
        <p:nvSpPr>
          <p:cNvPr id="3" name="Content Placeholder 2">
            <a:extLst>
              <a:ext uri="{FF2B5EF4-FFF2-40B4-BE49-F238E27FC236}">
                <a16:creationId xmlns:a16="http://schemas.microsoft.com/office/drawing/2014/main" id="{A0397053-BF51-DB4D-B20A-F7A22BA6B448}"/>
              </a:ext>
            </a:extLst>
          </p:cNvPr>
          <p:cNvSpPr>
            <a:spLocks noGrp="1"/>
          </p:cNvSpPr>
          <p:nvPr>
            <p:ph idx="1"/>
          </p:nvPr>
        </p:nvSpPr>
        <p:spPr>
          <a:xfrm>
            <a:off x="838200" y="1825625"/>
            <a:ext cx="10515600" cy="967002"/>
          </a:xfrm>
        </p:spPr>
        <p:txBody>
          <a:bodyPr/>
          <a:lstStyle/>
          <a:p>
            <a:r>
              <a:rPr lang="en-US" dirty="0">
                <a:latin typeface="Candara" panose="020E0502030303020204" pitchFamily="34" charset="0"/>
              </a:rPr>
              <a:t>Assume that you are investing $25,000 today for 10 years at an annual rate of 3.2%. How much will you have in 10 years?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5F9D3E9-41CB-1840-A346-371405166631}"/>
                  </a:ext>
                </a:extLst>
              </p:cNvPr>
              <p:cNvSpPr txBox="1"/>
              <p:nvPr/>
            </p:nvSpPr>
            <p:spPr>
              <a:xfrm>
                <a:off x="1355155" y="2994634"/>
                <a:ext cx="9852423" cy="346249"/>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s-ES" sz="2200" b="1" i="0" smtClean="0">
                          <a:latin typeface="Cambria Math" panose="02040503050406030204" pitchFamily="18" charset="0"/>
                        </a:rPr>
                        <m:t>𝐅𝐕</m:t>
                      </m:r>
                      <m:r>
                        <a:rPr lang="es-ES" sz="2200" b="1" i="1" smtClean="0">
                          <a:latin typeface="Cambria Math" panose="02040503050406030204" pitchFamily="18" charset="0"/>
                        </a:rPr>
                        <m:t>=</m:t>
                      </m:r>
                      <m:r>
                        <a:rPr lang="es-ES" sz="2200" b="1" i="1" smtClean="0">
                          <a:latin typeface="Cambria Math" panose="02040503050406030204" pitchFamily="18" charset="0"/>
                        </a:rPr>
                        <m:t>𝑷𝑽</m:t>
                      </m:r>
                      <m:sSup>
                        <m:sSupPr>
                          <m:ctrlPr>
                            <a:rPr lang="es-ES" sz="2200" b="1" i="1" smtClean="0">
                              <a:latin typeface="Cambria Math" panose="02040503050406030204" pitchFamily="18" charset="0"/>
                            </a:rPr>
                          </m:ctrlPr>
                        </m:sSupPr>
                        <m:e>
                          <m:r>
                            <a:rPr lang="es-ES" sz="2200" b="1" i="1" smtClean="0">
                              <a:latin typeface="Cambria Math" panose="02040503050406030204" pitchFamily="18" charset="0"/>
                            </a:rPr>
                            <m:t>(</m:t>
                          </m:r>
                          <m:r>
                            <a:rPr lang="es-ES" sz="2200" b="1" i="1" smtClean="0">
                              <a:latin typeface="Cambria Math" panose="02040503050406030204" pitchFamily="18" charset="0"/>
                            </a:rPr>
                            <m:t>𝟏</m:t>
                          </m:r>
                          <m:r>
                            <a:rPr lang="es-ES" sz="2200" b="1" i="1" smtClean="0">
                              <a:latin typeface="Cambria Math" panose="02040503050406030204" pitchFamily="18" charset="0"/>
                            </a:rPr>
                            <m:t>+</m:t>
                          </m:r>
                          <m:r>
                            <a:rPr lang="es-ES" sz="2200" b="1" i="1" smtClean="0">
                              <a:latin typeface="Cambria Math" panose="02040503050406030204" pitchFamily="18" charset="0"/>
                            </a:rPr>
                            <m:t>𝒊</m:t>
                          </m:r>
                          <m:r>
                            <a:rPr lang="es-ES" sz="2200" b="1" i="1" smtClean="0">
                              <a:latin typeface="Cambria Math" panose="02040503050406030204" pitchFamily="18" charset="0"/>
                            </a:rPr>
                            <m:t>)</m:t>
                          </m:r>
                        </m:e>
                        <m:sup>
                          <m:r>
                            <a:rPr lang="es-ES" sz="2200" b="1" i="1" smtClean="0">
                              <a:latin typeface="Cambria Math" panose="02040503050406030204" pitchFamily="18" charset="0"/>
                            </a:rPr>
                            <m:t>𝒏</m:t>
                          </m:r>
                        </m:sup>
                      </m:sSup>
                      <m:r>
                        <a:rPr lang="es-ES" sz="2200" b="1" i="1" smtClean="0">
                          <a:latin typeface="Cambria Math" panose="02040503050406030204" pitchFamily="18" charset="0"/>
                        </a:rPr>
                        <m:t>=</m:t>
                      </m:r>
                      <m:r>
                        <a:rPr lang="es-ES" sz="2200" b="1" i="1" smtClean="0">
                          <a:latin typeface="Cambria Math" panose="02040503050406030204" pitchFamily="18" charset="0"/>
                        </a:rPr>
                        <m:t>𝟐𝟓</m:t>
                      </m:r>
                      <m:r>
                        <a:rPr lang="es-ES" sz="2200" b="1" i="1" smtClean="0">
                          <a:latin typeface="Cambria Math" panose="02040503050406030204" pitchFamily="18" charset="0"/>
                        </a:rPr>
                        <m:t>,</m:t>
                      </m:r>
                      <m:r>
                        <a:rPr lang="es-ES" sz="2200" b="1" i="1" smtClean="0">
                          <a:latin typeface="Cambria Math" panose="02040503050406030204" pitchFamily="18" charset="0"/>
                        </a:rPr>
                        <m:t>𝟎𝟎𝟎</m:t>
                      </m:r>
                      <m:sSup>
                        <m:sSupPr>
                          <m:ctrlPr>
                            <a:rPr lang="es-ES" sz="2200" b="1" i="1" smtClean="0">
                              <a:latin typeface="Cambria Math" panose="02040503050406030204" pitchFamily="18" charset="0"/>
                            </a:rPr>
                          </m:ctrlPr>
                        </m:sSupPr>
                        <m:e>
                          <m:r>
                            <a:rPr lang="es-ES" sz="2200" b="1" i="1" smtClean="0">
                              <a:latin typeface="Cambria Math" panose="02040503050406030204" pitchFamily="18" charset="0"/>
                            </a:rPr>
                            <m:t>(</m:t>
                          </m:r>
                          <m:r>
                            <a:rPr lang="es-ES" sz="2200" b="1" i="1" smtClean="0">
                              <a:latin typeface="Cambria Math" panose="02040503050406030204" pitchFamily="18" charset="0"/>
                            </a:rPr>
                            <m:t>𝟏</m:t>
                          </m:r>
                          <m:r>
                            <a:rPr lang="es-ES" sz="2200" b="1" i="1" smtClean="0">
                              <a:latin typeface="Cambria Math" panose="02040503050406030204" pitchFamily="18" charset="0"/>
                            </a:rPr>
                            <m:t>+</m:t>
                          </m:r>
                          <m:r>
                            <a:rPr lang="en-US" sz="2200" b="1" i="1" smtClean="0">
                              <a:latin typeface="Cambria Math" panose="02040503050406030204" pitchFamily="18" charset="0"/>
                            </a:rPr>
                            <m:t>𝟎</m:t>
                          </m:r>
                          <m:r>
                            <a:rPr lang="en-US" sz="2200" b="1" i="1" smtClean="0">
                              <a:latin typeface="Cambria Math" panose="02040503050406030204" pitchFamily="18" charset="0"/>
                            </a:rPr>
                            <m:t>.</m:t>
                          </m:r>
                          <m:r>
                            <a:rPr lang="en-US" sz="2200" b="1" i="1" smtClean="0">
                              <a:latin typeface="Cambria Math" panose="02040503050406030204" pitchFamily="18" charset="0"/>
                            </a:rPr>
                            <m:t>𝟎𝟑𝟐</m:t>
                          </m:r>
                          <m:r>
                            <a:rPr lang="en-US" sz="2200" b="1" i="1" smtClean="0">
                              <a:latin typeface="Cambria Math" panose="02040503050406030204" pitchFamily="18" charset="0"/>
                            </a:rPr>
                            <m:t>)</m:t>
                          </m:r>
                        </m:e>
                        <m:sup>
                          <m:r>
                            <a:rPr lang="es-ES" sz="2200" b="1" i="1" smtClean="0">
                              <a:latin typeface="Cambria Math" panose="02040503050406030204" pitchFamily="18" charset="0"/>
                            </a:rPr>
                            <m:t>𝟏𝟎</m:t>
                          </m:r>
                        </m:sup>
                      </m:sSup>
                      <m:r>
                        <a:rPr lang="es-ES" sz="2200" b="1" i="1" smtClean="0">
                          <a:latin typeface="Cambria Math" panose="02040503050406030204" pitchFamily="18" charset="0"/>
                        </a:rPr>
                        <m:t>=</m:t>
                      </m:r>
                      <m:r>
                        <a:rPr lang="es-ES" sz="2200" b="1" i="1" smtClean="0">
                          <a:latin typeface="Cambria Math" panose="02040503050406030204" pitchFamily="18" charset="0"/>
                        </a:rPr>
                        <m:t>𝟑𝟒</m:t>
                      </m:r>
                      <m:r>
                        <a:rPr lang="es-ES" sz="2200" b="1" i="1" smtClean="0">
                          <a:latin typeface="Cambria Math" panose="02040503050406030204" pitchFamily="18" charset="0"/>
                        </a:rPr>
                        <m:t>,</m:t>
                      </m:r>
                      <m:r>
                        <a:rPr lang="es-ES" sz="2200" b="1" i="1" smtClean="0">
                          <a:latin typeface="Cambria Math" panose="02040503050406030204" pitchFamily="18" charset="0"/>
                        </a:rPr>
                        <m:t>𝟐𝟓𝟔</m:t>
                      </m:r>
                      <m:r>
                        <a:rPr lang="es-ES" sz="2200" b="1" i="1" smtClean="0">
                          <a:latin typeface="Cambria Math" panose="02040503050406030204" pitchFamily="18" charset="0"/>
                        </a:rPr>
                        <m:t>.</m:t>
                      </m:r>
                      <m:r>
                        <a:rPr lang="es-ES" sz="2200" b="1" i="1" smtClean="0">
                          <a:latin typeface="Cambria Math" panose="02040503050406030204" pitchFamily="18" charset="0"/>
                        </a:rPr>
                        <m:t>𝟎𝟑</m:t>
                      </m:r>
                    </m:oMath>
                  </m:oMathPara>
                </a14:m>
                <a:endParaRPr lang="en-US" sz="2200" b="1" dirty="0"/>
              </a:p>
            </p:txBody>
          </p:sp>
        </mc:Choice>
        <mc:Fallback xmlns="">
          <p:sp>
            <p:nvSpPr>
              <p:cNvPr id="4" name="TextBox 3">
                <a:extLst>
                  <a:ext uri="{FF2B5EF4-FFF2-40B4-BE49-F238E27FC236}">
                    <a16:creationId xmlns:a16="http://schemas.microsoft.com/office/drawing/2014/main" id="{05F9D3E9-41CB-1840-A346-371405166631}"/>
                  </a:ext>
                </a:extLst>
              </p:cNvPr>
              <p:cNvSpPr txBox="1">
                <a:spLocks noRot="1" noChangeAspect="1" noMove="1" noResize="1" noEditPoints="1" noAdjustHandles="1" noChangeArrowheads="1" noChangeShapeType="1" noTextEdit="1"/>
              </p:cNvSpPr>
              <p:nvPr/>
            </p:nvSpPr>
            <p:spPr>
              <a:xfrm>
                <a:off x="1355155" y="2994634"/>
                <a:ext cx="9852423" cy="346249"/>
              </a:xfrm>
              <a:prstGeom prst="rect">
                <a:avLst/>
              </a:prstGeom>
              <a:blipFill>
                <a:blip r:embed="rId2"/>
                <a:stretch>
                  <a:fillRect l="-989" t="-1754" b="-35088"/>
                </a:stretch>
              </a:blipFill>
            </p:spPr>
            <p:txBody>
              <a:bodyPr/>
              <a:lstStyle/>
              <a:p>
                <a:r>
                  <a:rPr lang="en-US">
                    <a:noFill/>
                  </a:rPr>
                  <a:t> </a:t>
                </a:r>
              </a:p>
            </p:txBody>
          </p:sp>
        </mc:Fallback>
      </mc:AlternateContent>
      <p:sp>
        <p:nvSpPr>
          <p:cNvPr id="5" name="Content Placeholder 2">
            <a:extLst>
              <a:ext uri="{FF2B5EF4-FFF2-40B4-BE49-F238E27FC236}">
                <a16:creationId xmlns:a16="http://schemas.microsoft.com/office/drawing/2014/main" id="{3EC51F1A-F0AC-F744-8762-F8BD1BE131A1}"/>
              </a:ext>
            </a:extLst>
          </p:cNvPr>
          <p:cNvSpPr txBox="1">
            <a:spLocks/>
          </p:cNvSpPr>
          <p:nvPr/>
        </p:nvSpPr>
        <p:spPr>
          <a:xfrm>
            <a:off x="838200" y="3707971"/>
            <a:ext cx="10515600" cy="9670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Candara" panose="020E0502030303020204" pitchFamily="34" charset="0"/>
              </a:rPr>
              <a:t>Assume that you are investing the same amount for the same time of period, but the interest is compounded monthly.</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19D78CB-835E-2C48-9A90-39FBC2FBF736}"/>
                  </a:ext>
                </a:extLst>
              </p:cNvPr>
              <p:cNvSpPr txBox="1"/>
              <p:nvPr/>
            </p:nvSpPr>
            <p:spPr>
              <a:xfrm>
                <a:off x="1355153" y="5729595"/>
                <a:ext cx="9852423" cy="346249"/>
              </a:xfrm>
              <a:prstGeom prst="rect">
                <a:avLst/>
              </a:prstGeom>
              <a:noFill/>
            </p:spPr>
            <p:txBody>
              <a:bodyPr wrap="square" lIns="0" tIns="0" rIns="0" bIns="0" rtlCol="0">
                <a:spAutoFit/>
              </a:bodyPr>
              <a:lstStyle/>
              <a:p>
                <a:r>
                  <a:rPr lang="es-ES" sz="2200" b="1" dirty="0"/>
                  <a:t>FV</a:t>
                </a:r>
                <a14:m>
                  <m:oMath xmlns:m="http://schemas.openxmlformats.org/officeDocument/2006/math">
                    <m:r>
                      <a:rPr lang="es-ES" sz="2200" b="1" i="1" smtClean="0">
                        <a:latin typeface="Cambria Math" panose="02040503050406030204" pitchFamily="18" charset="0"/>
                      </a:rPr>
                      <m:t>=</m:t>
                    </m:r>
                    <m:r>
                      <a:rPr lang="es-ES" sz="2200" b="1" i="1" smtClean="0">
                        <a:latin typeface="Cambria Math" panose="02040503050406030204" pitchFamily="18" charset="0"/>
                      </a:rPr>
                      <m:t>𝑷𝑽</m:t>
                    </m:r>
                    <m:sSup>
                      <m:sSupPr>
                        <m:ctrlPr>
                          <a:rPr lang="es-ES" sz="2200" b="1" i="1" smtClean="0">
                            <a:latin typeface="Cambria Math" panose="02040503050406030204" pitchFamily="18" charset="0"/>
                          </a:rPr>
                        </m:ctrlPr>
                      </m:sSupPr>
                      <m:e>
                        <m:r>
                          <a:rPr lang="es-ES" sz="2200" b="1" i="1" smtClean="0">
                            <a:latin typeface="Cambria Math" panose="02040503050406030204" pitchFamily="18" charset="0"/>
                          </a:rPr>
                          <m:t>(</m:t>
                        </m:r>
                        <m:r>
                          <a:rPr lang="es-ES" sz="2200" b="1" i="1" smtClean="0">
                            <a:latin typeface="Cambria Math" panose="02040503050406030204" pitchFamily="18" charset="0"/>
                          </a:rPr>
                          <m:t>𝟏</m:t>
                        </m:r>
                        <m:r>
                          <a:rPr lang="es-ES" sz="2200" b="1" i="1" smtClean="0">
                            <a:latin typeface="Cambria Math" panose="02040503050406030204" pitchFamily="18" charset="0"/>
                          </a:rPr>
                          <m:t>+</m:t>
                        </m:r>
                        <m:r>
                          <a:rPr lang="es-ES" sz="2200" b="1" i="1" smtClean="0">
                            <a:latin typeface="Cambria Math" panose="02040503050406030204" pitchFamily="18" charset="0"/>
                          </a:rPr>
                          <m:t>𝒊</m:t>
                        </m:r>
                        <m:r>
                          <a:rPr lang="es-ES" sz="2200" b="1" i="1" smtClean="0">
                            <a:latin typeface="Cambria Math" panose="02040503050406030204" pitchFamily="18" charset="0"/>
                          </a:rPr>
                          <m:t>)</m:t>
                        </m:r>
                      </m:e>
                      <m:sup>
                        <m:r>
                          <a:rPr lang="es-ES" sz="2200" b="1" i="1" smtClean="0">
                            <a:latin typeface="Cambria Math" panose="02040503050406030204" pitchFamily="18" charset="0"/>
                          </a:rPr>
                          <m:t>𝒏</m:t>
                        </m:r>
                      </m:sup>
                    </m:sSup>
                    <m:r>
                      <a:rPr lang="es-ES" sz="2200" b="1" i="1" smtClean="0">
                        <a:latin typeface="Cambria Math" panose="02040503050406030204" pitchFamily="18" charset="0"/>
                      </a:rPr>
                      <m:t>=</m:t>
                    </m:r>
                    <m:r>
                      <a:rPr lang="es-ES" sz="2200" b="1" i="1" smtClean="0">
                        <a:latin typeface="Cambria Math" panose="02040503050406030204" pitchFamily="18" charset="0"/>
                      </a:rPr>
                      <m:t>𝟐𝟓</m:t>
                    </m:r>
                    <m:r>
                      <a:rPr lang="es-ES" sz="2200" b="1" i="1" smtClean="0">
                        <a:latin typeface="Cambria Math" panose="02040503050406030204" pitchFamily="18" charset="0"/>
                      </a:rPr>
                      <m:t>,</m:t>
                    </m:r>
                    <m:r>
                      <a:rPr lang="es-ES" sz="2200" b="1" i="1" smtClean="0">
                        <a:latin typeface="Cambria Math" panose="02040503050406030204" pitchFamily="18" charset="0"/>
                      </a:rPr>
                      <m:t>𝟎𝟎𝟎</m:t>
                    </m:r>
                    <m:sSup>
                      <m:sSupPr>
                        <m:ctrlPr>
                          <a:rPr lang="es-ES" sz="2200" b="1" i="1" smtClean="0">
                            <a:latin typeface="Cambria Math" panose="02040503050406030204" pitchFamily="18" charset="0"/>
                          </a:rPr>
                        </m:ctrlPr>
                      </m:sSupPr>
                      <m:e>
                        <m:r>
                          <a:rPr lang="es-ES" sz="2200" b="1" i="1" smtClean="0">
                            <a:latin typeface="Cambria Math" panose="02040503050406030204" pitchFamily="18" charset="0"/>
                          </a:rPr>
                          <m:t>(</m:t>
                        </m:r>
                        <m:r>
                          <a:rPr lang="es-ES" sz="2200" b="1" i="1" smtClean="0">
                            <a:latin typeface="Cambria Math" panose="02040503050406030204" pitchFamily="18" charset="0"/>
                          </a:rPr>
                          <m:t>𝟏</m:t>
                        </m:r>
                        <m:r>
                          <a:rPr lang="es-ES" sz="2200" b="1" i="1" smtClean="0">
                            <a:latin typeface="Cambria Math" panose="02040503050406030204" pitchFamily="18" charset="0"/>
                          </a:rPr>
                          <m:t>+</m:t>
                        </m:r>
                        <m:r>
                          <a:rPr lang="es-ES" sz="2200" b="1" i="1" smtClean="0">
                            <a:latin typeface="Cambria Math" panose="02040503050406030204" pitchFamily="18" charset="0"/>
                          </a:rPr>
                          <m:t>𝟎</m:t>
                        </m:r>
                        <m:r>
                          <a:rPr lang="es-ES" sz="2200" b="1" i="1" smtClean="0">
                            <a:latin typeface="Cambria Math" panose="02040503050406030204" pitchFamily="18" charset="0"/>
                          </a:rPr>
                          <m:t>.</m:t>
                        </m:r>
                        <m:r>
                          <a:rPr lang="es-ES" sz="2200" b="1" i="1" smtClean="0">
                            <a:latin typeface="Cambria Math" panose="02040503050406030204" pitchFamily="18" charset="0"/>
                          </a:rPr>
                          <m:t>𝟐𝟕</m:t>
                        </m:r>
                        <m:r>
                          <a:rPr lang="es-ES" sz="2200" b="1" i="1" smtClean="0">
                            <a:latin typeface="Cambria Math" panose="02040503050406030204" pitchFamily="18" charset="0"/>
                          </a:rPr>
                          <m:t>%)</m:t>
                        </m:r>
                      </m:e>
                      <m:sup>
                        <m:r>
                          <a:rPr lang="es-ES" sz="2200" b="1" i="1" smtClean="0">
                            <a:latin typeface="Cambria Math" panose="02040503050406030204" pitchFamily="18" charset="0"/>
                          </a:rPr>
                          <m:t>𝟏𝟐𝟎</m:t>
                        </m:r>
                      </m:sup>
                    </m:sSup>
                    <m:r>
                      <a:rPr lang="es-ES" sz="2200" b="1" i="1" smtClean="0">
                        <a:latin typeface="Cambria Math" panose="02040503050406030204" pitchFamily="18" charset="0"/>
                      </a:rPr>
                      <m:t>=</m:t>
                    </m:r>
                    <m:r>
                      <a:rPr lang="es-ES" sz="2200" b="1" i="1" smtClean="0">
                        <a:latin typeface="Cambria Math" panose="02040503050406030204" pitchFamily="18" charset="0"/>
                      </a:rPr>
                      <m:t>𝟑𝟒</m:t>
                    </m:r>
                    <m:r>
                      <a:rPr lang="es-ES" sz="2200" b="1" i="1" smtClean="0">
                        <a:latin typeface="Cambria Math" panose="02040503050406030204" pitchFamily="18" charset="0"/>
                      </a:rPr>
                      <m:t>,</m:t>
                    </m:r>
                    <m:r>
                      <a:rPr lang="es-ES" sz="2200" b="1" i="1" smtClean="0">
                        <a:latin typeface="Cambria Math" panose="02040503050406030204" pitchFamily="18" charset="0"/>
                      </a:rPr>
                      <m:t>𝟓𝟓𝟏</m:t>
                    </m:r>
                    <m:r>
                      <a:rPr lang="es-ES" sz="2200" b="1" i="1" smtClean="0">
                        <a:latin typeface="Cambria Math" panose="02040503050406030204" pitchFamily="18" charset="0"/>
                      </a:rPr>
                      <m:t>.</m:t>
                    </m:r>
                    <m:r>
                      <a:rPr lang="es-ES" sz="2200" b="1" i="1" smtClean="0">
                        <a:latin typeface="Cambria Math" panose="02040503050406030204" pitchFamily="18" charset="0"/>
                      </a:rPr>
                      <m:t>𝟎𝟗</m:t>
                    </m:r>
                  </m:oMath>
                </a14:m>
                <a:endParaRPr lang="en-US" sz="2200" b="1" dirty="0"/>
              </a:p>
            </p:txBody>
          </p:sp>
        </mc:Choice>
        <mc:Fallback xmlns="">
          <p:sp>
            <p:nvSpPr>
              <p:cNvPr id="6" name="TextBox 5">
                <a:extLst>
                  <a:ext uri="{FF2B5EF4-FFF2-40B4-BE49-F238E27FC236}">
                    <a16:creationId xmlns:a16="http://schemas.microsoft.com/office/drawing/2014/main" id="{F19D78CB-835E-2C48-9A90-39FBC2FBF736}"/>
                  </a:ext>
                </a:extLst>
              </p:cNvPr>
              <p:cNvSpPr txBox="1">
                <a:spLocks noRot="1" noChangeAspect="1" noMove="1" noResize="1" noEditPoints="1" noAdjustHandles="1" noChangeArrowheads="1" noChangeShapeType="1" noTextEdit="1"/>
              </p:cNvSpPr>
              <p:nvPr/>
            </p:nvSpPr>
            <p:spPr>
              <a:xfrm>
                <a:off x="1355153" y="5729595"/>
                <a:ext cx="9852423" cy="346249"/>
              </a:xfrm>
              <a:prstGeom prst="rect">
                <a:avLst/>
              </a:prstGeom>
              <a:blipFill>
                <a:blip r:embed="rId3"/>
                <a:stretch>
                  <a:fillRect l="-1675" t="-21429" b="-46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825B2ED-94C4-6E48-A8C2-1C605FC46AAB}"/>
                  </a:ext>
                </a:extLst>
              </p:cNvPr>
              <p:cNvSpPr txBox="1"/>
              <p:nvPr/>
            </p:nvSpPr>
            <p:spPr>
              <a:xfrm>
                <a:off x="1355154" y="4793182"/>
                <a:ext cx="3488696" cy="635174"/>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s-ES" sz="2200" b="1" i="1" smtClean="0">
                              <a:latin typeface="Cambria Math" panose="02040503050406030204" pitchFamily="18" charset="0"/>
                            </a:rPr>
                          </m:ctrlPr>
                        </m:sSubPr>
                        <m:e>
                          <m:r>
                            <a:rPr lang="es-ES" sz="2200" b="1" i="1" smtClean="0">
                              <a:latin typeface="Cambria Math" panose="02040503050406030204" pitchFamily="18" charset="0"/>
                            </a:rPr>
                            <m:t>𝒊</m:t>
                          </m:r>
                        </m:e>
                        <m:sub>
                          <m:r>
                            <a:rPr lang="en-US" sz="2200" b="1" i="1" smtClean="0">
                              <a:latin typeface="Cambria Math" panose="02040503050406030204" pitchFamily="18" charset="0"/>
                            </a:rPr>
                            <m:t>𝑴</m:t>
                          </m:r>
                        </m:sub>
                      </m:sSub>
                      <m:r>
                        <a:rPr lang="es-ES" sz="2200" b="1" i="1" smtClean="0">
                          <a:latin typeface="Cambria Math" panose="02040503050406030204" pitchFamily="18" charset="0"/>
                        </a:rPr>
                        <m:t>=</m:t>
                      </m:r>
                      <m:f>
                        <m:fPr>
                          <m:ctrlPr>
                            <a:rPr lang="es-ES" sz="2200" b="1" i="1" smtClean="0">
                              <a:latin typeface="Cambria Math" panose="02040503050406030204" pitchFamily="18" charset="0"/>
                            </a:rPr>
                          </m:ctrlPr>
                        </m:fPr>
                        <m:num>
                          <m:sSub>
                            <m:sSubPr>
                              <m:ctrlPr>
                                <a:rPr lang="es-ES" sz="2200" b="1" i="1" smtClean="0">
                                  <a:latin typeface="Cambria Math" panose="02040503050406030204" pitchFamily="18" charset="0"/>
                                </a:rPr>
                              </m:ctrlPr>
                            </m:sSubPr>
                            <m:e>
                              <m:r>
                                <a:rPr lang="es-ES" sz="2200" b="1" i="1" smtClean="0">
                                  <a:latin typeface="Cambria Math" panose="02040503050406030204" pitchFamily="18" charset="0"/>
                                </a:rPr>
                                <m:t>𝒊</m:t>
                              </m:r>
                            </m:e>
                            <m:sub>
                              <m:r>
                                <a:rPr lang="es-ES" sz="2200" b="1" i="1" smtClean="0">
                                  <a:latin typeface="Cambria Math" panose="02040503050406030204" pitchFamily="18" charset="0"/>
                                </a:rPr>
                                <m:t>𝑨</m:t>
                              </m:r>
                            </m:sub>
                          </m:sSub>
                        </m:num>
                        <m:den>
                          <m:r>
                            <a:rPr lang="es-ES" sz="2200" b="1" i="1" smtClean="0">
                              <a:latin typeface="Cambria Math" panose="02040503050406030204" pitchFamily="18" charset="0"/>
                            </a:rPr>
                            <m:t>𝑵</m:t>
                          </m:r>
                        </m:den>
                      </m:f>
                      <m:r>
                        <a:rPr lang="es-ES" sz="2200" b="1" i="1" smtClean="0">
                          <a:latin typeface="Cambria Math" panose="02040503050406030204" pitchFamily="18" charset="0"/>
                        </a:rPr>
                        <m:t>=</m:t>
                      </m:r>
                      <m:f>
                        <m:fPr>
                          <m:ctrlPr>
                            <a:rPr lang="es-ES" sz="2200" b="1" i="1" smtClean="0">
                              <a:latin typeface="Cambria Math" panose="02040503050406030204" pitchFamily="18" charset="0"/>
                            </a:rPr>
                          </m:ctrlPr>
                        </m:fPr>
                        <m:num>
                          <m:r>
                            <a:rPr lang="es-ES" sz="2200" b="1" i="1" smtClean="0">
                              <a:latin typeface="Cambria Math" panose="02040503050406030204" pitchFamily="18" charset="0"/>
                            </a:rPr>
                            <m:t>𝟑</m:t>
                          </m:r>
                          <m:r>
                            <a:rPr lang="es-ES" sz="2200" b="1" i="1" smtClean="0">
                              <a:latin typeface="Cambria Math" panose="02040503050406030204" pitchFamily="18" charset="0"/>
                            </a:rPr>
                            <m:t>.</m:t>
                          </m:r>
                          <m:r>
                            <a:rPr lang="es-ES" sz="2200" b="1" i="1" smtClean="0">
                              <a:latin typeface="Cambria Math" panose="02040503050406030204" pitchFamily="18" charset="0"/>
                            </a:rPr>
                            <m:t>𝟐</m:t>
                          </m:r>
                          <m:r>
                            <a:rPr lang="es-ES" sz="2200" b="1" i="1" smtClean="0">
                              <a:latin typeface="Cambria Math" panose="02040503050406030204" pitchFamily="18" charset="0"/>
                            </a:rPr>
                            <m:t>%</m:t>
                          </m:r>
                        </m:num>
                        <m:den>
                          <m:r>
                            <a:rPr lang="es-ES" sz="2200" b="1" i="1" smtClean="0">
                              <a:latin typeface="Cambria Math" panose="02040503050406030204" pitchFamily="18" charset="0"/>
                            </a:rPr>
                            <m:t>𝟏𝟐</m:t>
                          </m:r>
                        </m:den>
                      </m:f>
                      <m:r>
                        <a:rPr lang="es-ES" sz="2200" b="1" i="1" smtClean="0">
                          <a:latin typeface="Cambria Math" panose="02040503050406030204" pitchFamily="18" charset="0"/>
                        </a:rPr>
                        <m:t>=</m:t>
                      </m:r>
                      <m:r>
                        <a:rPr lang="es-ES" sz="2200" b="1" i="1" smtClean="0">
                          <a:latin typeface="Cambria Math" panose="02040503050406030204" pitchFamily="18" charset="0"/>
                        </a:rPr>
                        <m:t>𝟎</m:t>
                      </m:r>
                      <m:r>
                        <a:rPr lang="es-ES" sz="2200" b="1" i="1" smtClean="0">
                          <a:latin typeface="Cambria Math" panose="02040503050406030204" pitchFamily="18" charset="0"/>
                        </a:rPr>
                        <m:t>.</m:t>
                      </m:r>
                      <m:r>
                        <a:rPr lang="es-ES" sz="2200" b="1" i="1" smtClean="0">
                          <a:latin typeface="Cambria Math" panose="02040503050406030204" pitchFamily="18" charset="0"/>
                        </a:rPr>
                        <m:t>𝟐𝟕</m:t>
                      </m:r>
                      <m:r>
                        <a:rPr lang="es-ES" sz="2200" b="1" i="1" smtClean="0">
                          <a:latin typeface="Cambria Math" panose="02040503050406030204" pitchFamily="18" charset="0"/>
                        </a:rPr>
                        <m:t>%</m:t>
                      </m:r>
                    </m:oMath>
                  </m:oMathPara>
                </a14:m>
                <a:endParaRPr lang="en-US" sz="2200" b="1" dirty="0"/>
              </a:p>
            </p:txBody>
          </p:sp>
        </mc:Choice>
        <mc:Fallback xmlns="">
          <p:sp>
            <p:nvSpPr>
              <p:cNvPr id="7" name="TextBox 6">
                <a:extLst>
                  <a:ext uri="{FF2B5EF4-FFF2-40B4-BE49-F238E27FC236}">
                    <a16:creationId xmlns:a16="http://schemas.microsoft.com/office/drawing/2014/main" id="{F825B2ED-94C4-6E48-A8C2-1C605FC46AAB}"/>
                  </a:ext>
                </a:extLst>
              </p:cNvPr>
              <p:cNvSpPr txBox="1">
                <a:spLocks noRot="1" noChangeAspect="1" noMove="1" noResize="1" noEditPoints="1" noAdjustHandles="1" noChangeArrowheads="1" noChangeShapeType="1" noTextEdit="1"/>
              </p:cNvSpPr>
              <p:nvPr/>
            </p:nvSpPr>
            <p:spPr>
              <a:xfrm>
                <a:off x="1355154" y="4793182"/>
                <a:ext cx="3488696" cy="635174"/>
              </a:xfrm>
              <a:prstGeom prst="rect">
                <a:avLst/>
              </a:prstGeom>
              <a:blipFill>
                <a:blip r:embed="rId4"/>
                <a:stretch>
                  <a:fillRect b="-9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0507809-D133-6F44-9187-B17873255F90}"/>
                  </a:ext>
                </a:extLst>
              </p:cNvPr>
              <p:cNvSpPr txBox="1"/>
              <p:nvPr/>
            </p:nvSpPr>
            <p:spPr>
              <a:xfrm>
                <a:off x="5943630" y="4880031"/>
                <a:ext cx="3488696" cy="338554"/>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s-ES" sz="2200" b="1" i="1" smtClean="0">
                          <a:latin typeface="Cambria Math" panose="02040503050406030204" pitchFamily="18" charset="0"/>
                        </a:rPr>
                        <m:t>𝒏</m:t>
                      </m:r>
                      <m:r>
                        <a:rPr lang="es-ES" sz="2200" b="1" i="1" smtClean="0">
                          <a:latin typeface="Cambria Math" panose="02040503050406030204" pitchFamily="18" charset="0"/>
                        </a:rPr>
                        <m:t>=</m:t>
                      </m:r>
                      <m:r>
                        <a:rPr lang="es-ES" sz="2200" b="1" i="1" smtClean="0">
                          <a:latin typeface="Cambria Math" panose="02040503050406030204" pitchFamily="18" charset="0"/>
                        </a:rPr>
                        <m:t>𝟏𝟐</m:t>
                      </m:r>
                      <m:r>
                        <a:rPr lang="es-ES" sz="2200" b="1" i="1" smtClean="0">
                          <a:latin typeface="Cambria Math" panose="02040503050406030204" pitchFamily="18" charset="0"/>
                        </a:rPr>
                        <m:t>∗</m:t>
                      </m:r>
                      <m:r>
                        <a:rPr lang="es-ES" sz="2200" b="1" i="1" smtClean="0">
                          <a:latin typeface="Cambria Math" panose="02040503050406030204" pitchFamily="18" charset="0"/>
                        </a:rPr>
                        <m:t>𝟏𝟎</m:t>
                      </m:r>
                      <m:r>
                        <a:rPr lang="es-ES" sz="2200" b="1" i="1" smtClean="0">
                          <a:latin typeface="Cambria Math" panose="02040503050406030204" pitchFamily="18" charset="0"/>
                        </a:rPr>
                        <m:t>=</m:t>
                      </m:r>
                      <m:r>
                        <a:rPr lang="es-ES" sz="2200" b="1" i="1" smtClean="0">
                          <a:latin typeface="Cambria Math" panose="02040503050406030204" pitchFamily="18" charset="0"/>
                        </a:rPr>
                        <m:t>𝟏𝟐𝟎</m:t>
                      </m:r>
                    </m:oMath>
                  </m:oMathPara>
                </a14:m>
                <a:endParaRPr lang="en-US" sz="2200" b="1" dirty="0"/>
              </a:p>
            </p:txBody>
          </p:sp>
        </mc:Choice>
        <mc:Fallback xmlns="">
          <p:sp>
            <p:nvSpPr>
              <p:cNvPr id="8" name="TextBox 7">
                <a:extLst>
                  <a:ext uri="{FF2B5EF4-FFF2-40B4-BE49-F238E27FC236}">
                    <a16:creationId xmlns:a16="http://schemas.microsoft.com/office/drawing/2014/main" id="{B0507809-D133-6F44-9187-B17873255F90}"/>
                  </a:ext>
                </a:extLst>
              </p:cNvPr>
              <p:cNvSpPr txBox="1">
                <a:spLocks noRot="1" noChangeAspect="1" noMove="1" noResize="1" noEditPoints="1" noAdjustHandles="1" noChangeArrowheads="1" noChangeShapeType="1" noTextEdit="1"/>
              </p:cNvSpPr>
              <p:nvPr/>
            </p:nvSpPr>
            <p:spPr>
              <a:xfrm>
                <a:off x="5943630" y="4880031"/>
                <a:ext cx="3488696" cy="338554"/>
              </a:xfrm>
              <a:prstGeom prst="rect">
                <a:avLst/>
              </a:prstGeom>
              <a:blipFill>
                <a:blip r:embed="rId5"/>
                <a:stretch>
                  <a:fillRect l="-2182" b="-3704"/>
                </a:stretch>
              </a:blipFill>
            </p:spPr>
            <p:txBody>
              <a:bodyPr/>
              <a:lstStyle/>
              <a:p>
                <a:r>
                  <a:rPr lang="en-US">
                    <a:noFill/>
                  </a:rPr>
                  <a:t> </a:t>
                </a:r>
              </a:p>
            </p:txBody>
          </p:sp>
        </mc:Fallback>
      </mc:AlternateContent>
    </p:spTree>
    <p:extLst>
      <p:ext uri="{BB962C8B-B14F-4D97-AF65-F5344CB8AC3E}">
        <p14:creationId xmlns:p14="http://schemas.microsoft.com/office/powerpoint/2010/main" val="2908421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9A54CCF-6E01-4D42-9206-F578966F1726}"/>
              </a:ext>
            </a:extLst>
          </p:cNvPr>
          <p:cNvSpPr/>
          <p:nvPr/>
        </p:nvSpPr>
        <p:spPr>
          <a:xfrm>
            <a:off x="0" y="1"/>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817A58-28E7-A64C-885A-33D345DEEE6D}"/>
              </a:ext>
            </a:extLst>
          </p:cNvPr>
          <p:cNvSpPr>
            <a:spLocks noGrp="1"/>
          </p:cNvSpPr>
          <p:nvPr>
            <p:ph type="title"/>
          </p:nvPr>
        </p:nvSpPr>
        <p:spPr>
          <a:xfrm>
            <a:off x="838200" y="1"/>
            <a:ext cx="10515600" cy="1325563"/>
          </a:xfrm>
        </p:spPr>
        <p:txBody>
          <a:bodyPr>
            <a:normAutofit/>
          </a:bodyPr>
          <a:lstStyle/>
          <a:p>
            <a:r>
              <a:rPr lang="en-US" sz="4200" b="1" dirty="0">
                <a:solidFill>
                  <a:schemeClr val="bg1"/>
                </a:solidFill>
                <a:latin typeface="Georgia Pro Cond Black" panose="02040A06050405020203" pitchFamily="18" charset="0"/>
              </a:rPr>
              <a:t>Time Value of Money - Example</a:t>
            </a:r>
          </a:p>
        </p:txBody>
      </p:sp>
      <p:sp>
        <p:nvSpPr>
          <p:cNvPr id="3" name="Content Placeholder 2">
            <a:extLst>
              <a:ext uri="{FF2B5EF4-FFF2-40B4-BE49-F238E27FC236}">
                <a16:creationId xmlns:a16="http://schemas.microsoft.com/office/drawing/2014/main" id="{A0397053-BF51-DB4D-B20A-F7A22BA6B448}"/>
              </a:ext>
            </a:extLst>
          </p:cNvPr>
          <p:cNvSpPr>
            <a:spLocks noGrp="1"/>
          </p:cNvSpPr>
          <p:nvPr>
            <p:ph idx="1"/>
          </p:nvPr>
        </p:nvSpPr>
        <p:spPr>
          <a:xfrm>
            <a:off x="838200" y="1825625"/>
            <a:ext cx="10515600" cy="967002"/>
          </a:xfrm>
        </p:spPr>
        <p:txBody>
          <a:bodyPr>
            <a:normAutofit/>
          </a:bodyPr>
          <a:lstStyle/>
          <a:p>
            <a:r>
              <a:rPr lang="en-US" dirty="0">
                <a:latin typeface="Candara" panose="020E0502030303020204" pitchFamily="34" charset="0"/>
              </a:rPr>
              <a:t>How much money do you need to invest today at an annual interest rate of 4.3% if you want to have 20,000 in 15 years?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5F9D3E9-41CB-1840-A346-371405166631}"/>
                  </a:ext>
                </a:extLst>
              </p:cNvPr>
              <p:cNvSpPr txBox="1"/>
              <p:nvPr/>
            </p:nvSpPr>
            <p:spPr>
              <a:xfrm>
                <a:off x="1355155" y="2994634"/>
                <a:ext cx="9852423" cy="503023"/>
              </a:xfrm>
              <a:prstGeom prst="rect">
                <a:avLst/>
              </a:prstGeom>
              <a:noFill/>
            </p:spPr>
            <p:txBody>
              <a:bodyPr wrap="square" lIns="0" tIns="0" rIns="0" bIns="0" rtlCol="0">
                <a:spAutoFit/>
              </a:bodyPr>
              <a:lstStyle/>
              <a:p>
                <a:r>
                  <a:rPr lang="es-ES" sz="2000" b="1" dirty="0"/>
                  <a:t>PV</a:t>
                </a:r>
                <a14:m>
                  <m:oMath xmlns:m="http://schemas.openxmlformats.org/officeDocument/2006/math">
                    <m:r>
                      <a:rPr lang="es-ES" sz="2000" b="1" i="1" smtClean="0">
                        <a:latin typeface="Cambria Math" panose="02040503050406030204" pitchFamily="18" charset="0"/>
                      </a:rPr>
                      <m:t>=</m:t>
                    </m:r>
                    <m:f>
                      <m:fPr>
                        <m:ctrlPr>
                          <a:rPr lang="es-ES" sz="2000" b="1" i="1" smtClean="0">
                            <a:latin typeface="Cambria Math" panose="02040503050406030204" pitchFamily="18" charset="0"/>
                          </a:rPr>
                        </m:ctrlPr>
                      </m:fPr>
                      <m:num>
                        <m:r>
                          <a:rPr lang="es-ES" sz="2000" b="1" i="1" smtClean="0">
                            <a:latin typeface="Cambria Math" panose="02040503050406030204" pitchFamily="18" charset="0"/>
                          </a:rPr>
                          <m:t>𝑭𝑽</m:t>
                        </m:r>
                      </m:num>
                      <m:den>
                        <m:sSup>
                          <m:sSupPr>
                            <m:ctrlPr>
                              <a:rPr lang="es-ES" sz="2000" b="1" i="1" smtClean="0">
                                <a:latin typeface="Cambria Math" panose="02040503050406030204" pitchFamily="18" charset="0"/>
                              </a:rPr>
                            </m:ctrlPr>
                          </m:sSupPr>
                          <m:e>
                            <m:r>
                              <a:rPr lang="es-ES" sz="2000" b="1" i="1" smtClean="0">
                                <a:latin typeface="Cambria Math" panose="02040503050406030204" pitchFamily="18" charset="0"/>
                              </a:rPr>
                              <m:t>(</m:t>
                            </m:r>
                            <m:r>
                              <a:rPr lang="es-ES" sz="2000" b="1" i="1" smtClean="0">
                                <a:latin typeface="Cambria Math" panose="02040503050406030204" pitchFamily="18" charset="0"/>
                              </a:rPr>
                              <m:t>𝟏</m:t>
                            </m:r>
                            <m:r>
                              <a:rPr lang="es-ES" sz="2000" b="1" i="1" smtClean="0">
                                <a:latin typeface="Cambria Math" panose="02040503050406030204" pitchFamily="18" charset="0"/>
                              </a:rPr>
                              <m:t>+</m:t>
                            </m:r>
                            <m:r>
                              <a:rPr lang="es-ES" sz="2000" b="1" i="1" smtClean="0">
                                <a:latin typeface="Cambria Math" panose="02040503050406030204" pitchFamily="18" charset="0"/>
                              </a:rPr>
                              <m:t>𝒊</m:t>
                            </m:r>
                            <m:r>
                              <a:rPr lang="es-ES" sz="2000" b="1" i="1" smtClean="0">
                                <a:latin typeface="Cambria Math" panose="02040503050406030204" pitchFamily="18" charset="0"/>
                              </a:rPr>
                              <m:t>)</m:t>
                            </m:r>
                          </m:e>
                          <m:sup>
                            <m:r>
                              <a:rPr lang="es-ES" sz="2000" b="1" i="1" smtClean="0">
                                <a:latin typeface="Cambria Math" panose="02040503050406030204" pitchFamily="18" charset="0"/>
                              </a:rPr>
                              <m:t>𝒏</m:t>
                            </m:r>
                          </m:sup>
                        </m:sSup>
                      </m:den>
                    </m:f>
                    <m:r>
                      <a:rPr lang="es-ES" sz="2000" b="1" i="1" smtClean="0">
                        <a:latin typeface="Cambria Math" panose="02040503050406030204" pitchFamily="18" charset="0"/>
                      </a:rPr>
                      <m:t>=</m:t>
                    </m:r>
                    <m:f>
                      <m:fPr>
                        <m:ctrlPr>
                          <a:rPr lang="es-ES" sz="2000" b="1" i="1" smtClean="0">
                            <a:latin typeface="Cambria Math" panose="02040503050406030204" pitchFamily="18" charset="0"/>
                          </a:rPr>
                        </m:ctrlPr>
                      </m:fPr>
                      <m:num>
                        <m:r>
                          <a:rPr lang="es-ES" sz="2000" b="1" i="1" smtClean="0">
                            <a:latin typeface="Cambria Math" panose="02040503050406030204" pitchFamily="18" charset="0"/>
                          </a:rPr>
                          <m:t>𝟐𝟎</m:t>
                        </m:r>
                        <m:r>
                          <a:rPr lang="es-ES" sz="2000" b="1" i="1" smtClean="0">
                            <a:latin typeface="Cambria Math" panose="02040503050406030204" pitchFamily="18" charset="0"/>
                          </a:rPr>
                          <m:t>,</m:t>
                        </m:r>
                        <m:r>
                          <a:rPr lang="es-ES" sz="2000" b="1" i="1" smtClean="0">
                            <a:latin typeface="Cambria Math" panose="02040503050406030204" pitchFamily="18" charset="0"/>
                          </a:rPr>
                          <m:t>𝟎𝟎𝟎</m:t>
                        </m:r>
                      </m:num>
                      <m:den>
                        <m:sSup>
                          <m:sSupPr>
                            <m:ctrlPr>
                              <a:rPr lang="es-ES" sz="2000" b="1" i="1" smtClean="0">
                                <a:latin typeface="Cambria Math" panose="02040503050406030204" pitchFamily="18" charset="0"/>
                              </a:rPr>
                            </m:ctrlPr>
                          </m:sSupPr>
                          <m:e>
                            <m:r>
                              <a:rPr lang="es-ES" sz="2000" b="1" i="1" smtClean="0">
                                <a:latin typeface="Cambria Math" panose="02040503050406030204" pitchFamily="18" charset="0"/>
                              </a:rPr>
                              <m:t>(</m:t>
                            </m:r>
                            <m:r>
                              <a:rPr lang="es-ES" sz="2000" b="1" i="1" smtClean="0">
                                <a:latin typeface="Cambria Math" panose="02040503050406030204" pitchFamily="18" charset="0"/>
                              </a:rPr>
                              <m:t>𝟏</m:t>
                            </m:r>
                            <m:r>
                              <a:rPr lang="es-ES" sz="2000" b="1" i="1" smtClean="0">
                                <a:latin typeface="Cambria Math" panose="02040503050406030204" pitchFamily="18" charset="0"/>
                              </a:rPr>
                              <m:t>+</m:t>
                            </m:r>
                            <m:r>
                              <a:rPr lang="es-ES" sz="2000" b="1" i="1" smtClean="0">
                                <a:latin typeface="Cambria Math" panose="02040503050406030204" pitchFamily="18" charset="0"/>
                              </a:rPr>
                              <m:t>𝟒</m:t>
                            </m:r>
                            <m:r>
                              <a:rPr lang="es-ES" sz="2000" b="1" i="1" smtClean="0">
                                <a:latin typeface="Cambria Math" panose="02040503050406030204" pitchFamily="18" charset="0"/>
                              </a:rPr>
                              <m:t>.</m:t>
                            </m:r>
                            <m:r>
                              <a:rPr lang="es-ES" sz="2000" b="1" i="1" smtClean="0">
                                <a:latin typeface="Cambria Math" panose="02040503050406030204" pitchFamily="18" charset="0"/>
                              </a:rPr>
                              <m:t>𝟑</m:t>
                            </m:r>
                            <m:r>
                              <a:rPr lang="es-ES" sz="2000" b="1" i="1" smtClean="0">
                                <a:latin typeface="Cambria Math" panose="02040503050406030204" pitchFamily="18" charset="0"/>
                              </a:rPr>
                              <m:t>%)</m:t>
                            </m:r>
                          </m:e>
                          <m:sup>
                            <m:r>
                              <a:rPr lang="es-ES" sz="2000" b="1" i="1" smtClean="0">
                                <a:latin typeface="Cambria Math" panose="02040503050406030204" pitchFamily="18" charset="0"/>
                              </a:rPr>
                              <m:t>𝟏𝟓</m:t>
                            </m:r>
                          </m:sup>
                        </m:sSup>
                      </m:den>
                    </m:f>
                    <m:r>
                      <a:rPr lang="es-ES" sz="2000" b="1" i="1" smtClean="0">
                        <a:latin typeface="Cambria Math" panose="02040503050406030204" pitchFamily="18" charset="0"/>
                      </a:rPr>
                      <m:t>=</m:t>
                    </m:r>
                    <m:r>
                      <a:rPr lang="es-ES" sz="2000" b="1" i="1" smtClean="0">
                        <a:latin typeface="Cambria Math" panose="02040503050406030204" pitchFamily="18" charset="0"/>
                      </a:rPr>
                      <m:t>𝟏𝟎</m:t>
                    </m:r>
                    <m:r>
                      <a:rPr lang="es-ES" sz="2000" b="1" i="1" smtClean="0">
                        <a:latin typeface="Cambria Math" panose="02040503050406030204" pitchFamily="18" charset="0"/>
                      </a:rPr>
                      <m:t>,</m:t>
                    </m:r>
                    <m:r>
                      <a:rPr lang="es-ES" sz="2000" b="1" i="1" smtClean="0">
                        <a:latin typeface="Cambria Math" panose="02040503050406030204" pitchFamily="18" charset="0"/>
                      </a:rPr>
                      <m:t>𝟔𝟑𝟓</m:t>
                    </m:r>
                    <m:r>
                      <a:rPr lang="es-ES" sz="2000" b="1" i="1" smtClean="0">
                        <a:latin typeface="Cambria Math" panose="02040503050406030204" pitchFamily="18" charset="0"/>
                      </a:rPr>
                      <m:t>.</m:t>
                    </m:r>
                    <m:r>
                      <a:rPr lang="es-ES" sz="2000" b="1" i="1" smtClean="0">
                        <a:latin typeface="Cambria Math" panose="02040503050406030204" pitchFamily="18" charset="0"/>
                      </a:rPr>
                      <m:t>𝟔𝟖</m:t>
                    </m:r>
                  </m:oMath>
                </a14:m>
                <a:endParaRPr lang="en-US" sz="2000" b="1" dirty="0"/>
              </a:p>
            </p:txBody>
          </p:sp>
        </mc:Choice>
        <mc:Fallback xmlns="">
          <p:sp>
            <p:nvSpPr>
              <p:cNvPr id="4" name="TextBox 3">
                <a:extLst>
                  <a:ext uri="{FF2B5EF4-FFF2-40B4-BE49-F238E27FC236}">
                    <a16:creationId xmlns:a16="http://schemas.microsoft.com/office/drawing/2014/main" id="{05F9D3E9-41CB-1840-A346-371405166631}"/>
                  </a:ext>
                </a:extLst>
              </p:cNvPr>
              <p:cNvSpPr txBox="1">
                <a:spLocks noRot="1" noChangeAspect="1" noMove="1" noResize="1" noEditPoints="1" noAdjustHandles="1" noChangeArrowheads="1" noChangeShapeType="1" noTextEdit="1"/>
              </p:cNvSpPr>
              <p:nvPr/>
            </p:nvSpPr>
            <p:spPr>
              <a:xfrm>
                <a:off x="1355155" y="2994634"/>
                <a:ext cx="9852423" cy="503023"/>
              </a:xfrm>
              <a:prstGeom prst="rect">
                <a:avLst/>
              </a:prstGeom>
              <a:blipFill>
                <a:blip r:embed="rId3"/>
                <a:stretch>
                  <a:fillRect l="-1546" t="-2500" b="-10000"/>
                </a:stretch>
              </a:blipFill>
            </p:spPr>
            <p:txBody>
              <a:bodyPr/>
              <a:lstStyle/>
              <a:p>
                <a:r>
                  <a:rPr lang="en-US">
                    <a:noFill/>
                  </a:rPr>
                  <a:t> </a:t>
                </a:r>
              </a:p>
            </p:txBody>
          </p:sp>
        </mc:Fallback>
      </mc:AlternateContent>
      <p:sp>
        <p:nvSpPr>
          <p:cNvPr id="5" name="Content Placeholder 2">
            <a:extLst>
              <a:ext uri="{FF2B5EF4-FFF2-40B4-BE49-F238E27FC236}">
                <a16:creationId xmlns:a16="http://schemas.microsoft.com/office/drawing/2014/main" id="{3EC51F1A-F0AC-F744-8762-F8BD1BE131A1}"/>
              </a:ext>
            </a:extLst>
          </p:cNvPr>
          <p:cNvSpPr txBox="1">
            <a:spLocks/>
          </p:cNvSpPr>
          <p:nvPr/>
        </p:nvSpPr>
        <p:spPr>
          <a:xfrm>
            <a:off x="838200" y="3847140"/>
            <a:ext cx="10515600" cy="9670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Candara" panose="020E0502030303020204" pitchFamily="34" charset="0"/>
              </a:rPr>
              <a:t>How much would you have to invest at a semi-annual interest rate of 2.15%? </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0507809-D133-6F44-9187-B17873255F90}"/>
                  </a:ext>
                </a:extLst>
              </p:cNvPr>
              <p:cNvSpPr txBox="1"/>
              <p:nvPr/>
            </p:nvSpPr>
            <p:spPr>
              <a:xfrm>
                <a:off x="1169788" y="4894452"/>
                <a:ext cx="3488696" cy="30777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s-ES" sz="2000" b="1" i="1" smtClean="0">
                          <a:latin typeface="Cambria Math" panose="02040503050406030204" pitchFamily="18" charset="0"/>
                        </a:rPr>
                        <m:t>𝒏</m:t>
                      </m:r>
                      <m:r>
                        <a:rPr lang="es-ES" sz="2000" b="1" i="1" smtClean="0">
                          <a:latin typeface="Cambria Math" panose="02040503050406030204" pitchFamily="18" charset="0"/>
                        </a:rPr>
                        <m:t>=</m:t>
                      </m:r>
                      <m:r>
                        <a:rPr lang="es-ES" sz="2000" b="1" i="1" smtClean="0">
                          <a:latin typeface="Cambria Math" panose="02040503050406030204" pitchFamily="18" charset="0"/>
                        </a:rPr>
                        <m:t>𝟐</m:t>
                      </m:r>
                      <m:r>
                        <a:rPr lang="es-ES" sz="2000" b="1" i="1" smtClean="0">
                          <a:latin typeface="Cambria Math" panose="02040503050406030204" pitchFamily="18" charset="0"/>
                        </a:rPr>
                        <m:t>∗</m:t>
                      </m:r>
                      <m:r>
                        <a:rPr lang="es-ES" sz="2000" b="1" i="1" smtClean="0">
                          <a:latin typeface="Cambria Math" panose="02040503050406030204" pitchFamily="18" charset="0"/>
                        </a:rPr>
                        <m:t>𝟏𝟓</m:t>
                      </m:r>
                      <m:r>
                        <a:rPr lang="es-ES" sz="2000" b="1" i="1" smtClean="0">
                          <a:latin typeface="Cambria Math" panose="02040503050406030204" pitchFamily="18" charset="0"/>
                        </a:rPr>
                        <m:t>=</m:t>
                      </m:r>
                      <m:r>
                        <a:rPr lang="es-ES" sz="2000" b="1" i="1" smtClean="0">
                          <a:latin typeface="Cambria Math" panose="02040503050406030204" pitchFamily="18" charset="0"/>
                        </a:rPr>
                        <m:t>𝟑𝟎</m:t>
                      </m:r>
                    </m:oMath>
                  </m:oMathPara>
                </a14:m>
                <a:endParaRPr lang="en-US" sz="2000" b="1" dirty="0"/>
              </a:p>
            </p:txBody>
          </p:sp>
        </mc:Choice>
        <mc:Fallback xmlns="">
          <p:sp>
            <p:nvSpPr>
              <p:cNvPr id="8" name="TextBox 7">
                <a:extLst>
                  <a:ext uri="{FF2B5EF4-FFF2-40B4-BE49-F238E27FC236}">
                    <a16:creationId xmlns:a16="http://schemas.microsoft.com/office/drawing/2014/main" id="{B0507809-D133-6F44-9187-B17873255F90}"/>
                  </a:ext>
                </a:extLst>
              </p:cNvPr>
              <p:cNvSpPr txBox="1">
                <a:spLocks noRot="1" noChangeAspect="1" noMove="1" noResize="1" noEditPoints="1" noAdjustHandles="1" noChangeArrowheads="1" noChangeShapeType="1" noTextEdit="1"/>
              </p:cNvSpPr>
              <p:nvPr/>
            </p:nvSpPr>
            <p:spPr>
              <a:xfrm>
                <a:off x="1169788" y="4894452"/>
                <a:ext cx="3488696" cy="307777"/>
              </a:xfrm>
              <a:prstGeom prst="rect">
                <a:avLst/>
              </a:prstGeom>
              <a:blipFill>
                <a:blip r:embed="rId4"/>
                <a:stretch>
                  <a:fillRect l="-1812" b="-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CD079ED-88D4-5C42-B706-5FAB7E79D1FC}"/>
                  </a:ext>
                </a:extLst>
              </p:cNvPr>
              <p:cNvSpPr txBox="1"/>
              <p:nvPr/>
            </p:nvSpPr>
            <p:spPr>
              <a:xfrm>
                <a:off x="1169788" y="5590317"/>
                <a:ext cx="9852423" cy="484492"/>
              </a:xfrm>
              <a:prstGeom prst="rect">
                <a:avLst/>
              </a:prstGeom>
              <a:noFill/>
            </p:spPr>
            <p:txBody>
              <a:bodyPr wrap="square" lIns="0" tIns="0" rIns="0" bIns="0" rtlCol="0">
                <a:spAutoFit/>
              </a:bodyPr>
              <a:lstStyle/>
              <a:p>
                <a:r>
                  <a:rPr lang="es-ES" sz="2000" b="1" dirty="0"/>
                  <a:t>PV</a:t>
                </a:r>
                <a14:m>
                  <m:oMath xmlns:m="http://schemas.openxmlformats.org/officeDocument/2006/math">
                    <m:r>
                      <a:rPr lang="es-ES" sz="2000" b="1" i="1" smtClean="0">
                        <a:latin typeface="Cambria Math" panose="02040503050406030204" pitchFamily="18" charset="0"/>
                      </a:rPr>
                      <m:t>=</m:t>
                    </m:r>
                    <m:f>
                      <m:fPr>
                        <m:ctrlPr>
                          <a:rPr lang="es-ES" sz="2000" b="1" i="1" smtClean="0">
                            <a:latin typeface="Cambria Math" panose="02040503050406030204" pitchFamily="18" charset="0"/>
                          </a:rPr>
                        </m:ctrlPr>
                      </m:fPr>
                      <m:num>
                        <m:r>
                          <a:rPr lang="es-ES" sz="2000" b="1" i="1" smtClean="0">
                            <a:latin typeface="Cambria Math" panose="02040503050406030204" pitchFamily="18" charset="0"/>
                          </a:rPr>
                          <m:t>𝑭𝑽</m:t>
                        </m:r>
                      </m:num>
                      <m:den>
                        <m:sSup>
                          <m:sSupPr>
                            <m:ctrlPr>
                              <a:rPr lang="es-ES" sz="2000" b="1" i="1" smtClean="0">
                                <a:latin typeface="Cambria Math" panose="02040503050406030204" pitchFamily="18" charset="0"/>
                              </a:rPr>
                            </m:ctrlPr>
                          </m:sSupPr>
                          <m:e>
                            <m:r>
                              <a:rPr lang="es-ES" sz="2000" b="1" i="1" smtClean="0">
                                <a:latin typeface="Cambria Math" panose="02040503050406030204" pitchFamily="18" charset="0"/>
                              </a:rPr>
                              <m:t>(</m:t>
                            </m:r>
                            <m:r>
                              <a:rPr lang="es-ES" sz="2000" b="1" i="1" smtClean="0">
                                <a:latin typeface="Cambria Math" panose="02040503050406030204" pitchFamily="18" charset="0"/>
                              </a:rPr>
                              <m:t>𝟏</m:t>
                            </m:r>
                            <m:r>
                              <a:rPr lang="es-ES" sz="2000" b="1" i="1" smtClean="0">
                                <a:latin typeface="Cambria Math" panose="02040503050406030204" pitchFamily="18" charset="0"/>
                              </a:rPr>
                              <m:t>+</m:t>
                            </m:r>
                            <m:r>
                              <a:rPr lang="es-ES" sz="2000" b="1" i="1" smtClean="0">
                                <a:latin typeface="Cambria Math" panose="02040503050406030204" pitchFamily="18" charset="0"/>
                              </a:rPr>
                              <m:t>𝒊</m:t>
                            </m:r>
                            <m:r>
                              <a:rPr lang="es-ES" sz="2000" b="1" i="1" smtClean="0">
                                <a:latin typeface="Cambria Math" panose="02040503050406030204" pitchFamily="18" charset="0"/>
                              </a:rPr>
                              <m:t>)</m:t>
                            </m:r>
                          </m:e>
                          <m:sup>
                            <m:r>
                              <a:rPr lang="es-ES" sz="2000" b="1" i="1" smtClean="0">
                                <a:latin typeface="Cambria Math" panose="02040503050406030204" pitchFamily="18" charset="0"/>
                              </a:rPr>
                              <m:t>𝒏</m:t>
                            </m:r>
                          </m:sup>
                        </m:sSup>
                      </m:den>
                    </m:f>
                    <m:r>
                      <a:rPr lang="es-ES" sz="2000" b="1" i="1" smtClean="0">
                        <a:latin typeface="Cambria Math" panose="02040503050406030204" pitchFamily="18" charset="0"/>
                      </a:rPr>
                      <m:t>=</m:t>
                    </m:r>
                    <m:f>
                      <m:fPr>
                        <m:ctrlPr>
                          <a:rPr lang="es-ES" sz="2000" b="1" i="1" smtClean="0">
                            <a:latin typeface="Cambria Math" panose="02040503050406030204" pitchFamily="18" charset="0"/>
                          </a:rPr>
                        </m:ctrlPr>
                      </m:fPr>
                      <m:num>
                        <m:r>
                          <a:rPr lang="es-ES" sz="2000" b="1" i="1" smtClean="0">
                            <a:latin typeface="Cambria Math" panose="02040503050406030204" pitchFamily="18" charset="0"/>
                          </a:rPr>
                          <m:t>𝟐𝟎</m:t>
                        </m:r>
                        <m:r>
                          <a:rPr lang="es-ES" sz="2000" b="1" i="1" smtClean="0">
                            <a:latin typeface="Cambria Math" panose="02040503050406030204" pitchFamily="18" charset="0"/>
                          </a:rPr>
                          <m:t>,</m:t>
                        </m:r>
                        <m:r>
                          <a:rPr lang="es-ES" sz="2000" b="1" i="1" smtClean="0">
                            <a:latin typeface="Cambria Math" panose="02040503050406030204" pitchFamily="18" charset="0"/>
                          </a:rPr>
                          <m:t>𝟎𝟎𝟎</m:t>
                        </m:r>
                      </m:num>
                      <m:den>
                        <m:sSup>
                          <m:sSupPr>
                            <m:ctrlPr>
                              <a:rPr lang="es-ES" sz="2000" b="1" i="1" smtClean="0">
                                <a:latin typeface="Cambria Math" panose="02040503050406030204" pitchFamily="18" charset="0"/>
                              </a:rPr>
                            </m:ctrlPr>
                          </m:sSupPr>
                          <m:e>
                            <m:r>
                              <a:rPr lang="es-ES" sz="2000" b="1" i="1" smtClean="0">
                                <a:latin typeface="Cambria Math" panose="02040503050406030204" pitchFamily="18" charset="0"/>
                              </a:rPr>
                              <m:t>(</m:t>
                            </m:r>
                            <m:r>
                              <a:rPr lang="es-ES" sz="2000" b="1" i="1" smtClean="0">
                                <a:latin typeface="Cambria Math" panose="02040503050406030204" pitchFamily="18" charset="0"/>
                              </a:rPr>
                              <m:t>𝟏</m:t>
                            </m:r>
                            <m:r>
                              <a:rPr lang="es-ES" sz="2000" b="1" i="1" smtClean="0">
                                <a:latin typeface="Cambria Math" panose="02040503050406030204" pitchFamily="18" charset="0"/>
                              </a:rPr>
                              <m:t>+</m:t>
                            </m:r>
                            <m:r>
                              <a:rPr lang="es-ES" sz="2000" b="1" i="1" smtClean="0">
                                <a:latin typeface="Cambria Math" panose="02040503050406030204" pitchFamily="18" charset="0"/>
                              </a:rPr>
                              <m:t>𝟐</m:t>
                            </m:r>
                            <m:r>
                              <a:rPr lang="es-ES" sz="2000" b="1" i="1" smtClean="0">
                                <a:latin typeface="Cambria Math" panose="02040503050406030204" pitchFamily="18" charset="0"/>
                              </a:rPr>
                              <m:t>.</m:t>
                            </m:r>
                            <m:r>
                              <a:rPr lang="es-ES" sz="2000" b="1" i="1" smtClean="0">
                                <a:latin typeface="Cambria Math" panose="02040503050406030204" pitchFamily="18" charset="0"/>
                              </a:rPr>
                              <m:t>𝟏𝟓</m:t>
                            </m:r>
                            <m:r>
                              <a:rPr lang="es-ES" sz="2000" b="1" i="1" smtClean="0">
                                <a:latin typeface="Cambria Math" panose="02040503050406030204" pitchFamily="18" charset="0"/>
                              </a:rPr>
                              <m:t>%)</m:t>
                            </m:r>
                          </m:e>
                          <m:sup>
                            <m:r>
                              <a:rPr lang="es-ES" sz="2000" b="1" i="1" smtClean="0">
                                <a:latin typeface="Cambria Math" panose="02040503050406030204" pitchFamily="18" charset="0"/>
                              </a:rPr>
                              <m:t>𝟑𝟎</m:t>
                            </m:r>
                          </m:sup>
                        </m:sSup>
                      </m:den>
                    </m:f>
                    <m:r>
                      <a:rPr lang="es-ES" sz="2000" b="1" i="1" smtClean="0">
                        <a:latin typeface="Cambria Math" panose="02040503050406030204" pitchFamily="18" charset="0"/>
                      </a:rPr>
                      <m:t>=</m:t>
                    </m:r>
                    <m:r>
                      <a:rPr lang="es-ES" sz="2000" b="1" i="1" smtClean="0">
                        <a:latin typeface="Cambria Math" panose="02040503050406030204" pitchFamily="18" charset="0"/>
                      </a:rPr>
                      <m:t>𝟏𝟎</m:t>
                    </m:r>
                    <m:r>
                      <a:rPr lang="es-ES" sz="2000" b="1" i="1" smtClean="0">
                        <a:latin typeface="Cambria Math" panose="02040503050406030204" pitchFamily="18" charset="0"/>
                      </a:rPr>
                      <m:t>,</m:t>
                    </m:r>
                    <m:r>
                      <a:rPr lang="es-ES" sz="2000" b="1" i="1" smtClean="0">
                        <a:latin typeface="Cambria Math" panose="02040503050406030204" pitchFamily="18" charset="0"/>
                      </a:rPr>
                      <m:t>𝟓𝟔𝟓</m:t>
                    </m:r>
                    <m:r>
                      <a:rPr lang="es-ES" sz="2000" b="1" i="1" smtClean="0">
                        <a:latin typeface="Cambria Math" panose="02040503050406030204" pitchFamily="18" charset="0"/>
                      </a:rPr>
                      <m:t>.</m:t>
                    </m:r>
                    <m:r>
                      <a:rPr lang="es-ES" sz="2000" b="1" i="1" smtClean="0">
                        <a:latin typeface="Cambria Math" panose="02040503050406030204" pitchFamily="18" charset="0"/>
                      </a:rPr>
                      <m:t>𝟐𝟑</m:t>
                    </m:r>
                  </m:oMath>
                </a14:m>
                <a:endParaRPr lang="en-US" sz="2000" b="1" dirty="0"/>
              </a:p>
            </p:txBody>
          </p:sp>
        </mc:Choice>
        <mc:Fallback xmlns="">
          <p:sp>
            <p:nvSpPr>
              <p:cNvPr id="9" name="TextBox 8">
                <a:extLst>
                  <a:ext uri="{FF2B5EF4-FFF2-40B4-BE49-F238E27FC236}">
                    <a16:creationId xmlns:a16="http://schemas.microsoft.com/office/drawing/2014/main" id="{5CD079ED-88D4-5C42-B706-5FAB7E79D1FC}"/>
                  </a:ext>
                </a:extLst>
              </p:cNvPr>
              <p:cNvSpPr txBox="1">
                <a:spLocks noRot="1" noChangeAspect="1" noMove="1" noResize="1" noEditPoints="1" noAdjustHandles="1" noChangeArrowheads="1" noChangeShapeType="1" noTextEdit="1"/>
              </p:cNvSpPr>
              <p:nvPr/>
            </p:nvSpPr>
            <p:spPr>
              <a:xfrm>
                <a:off x="1169788" y="5590317"/>
                <a:ext cx="9852423" cy="484492"/>
              </a:xfrm>
              <a:prstGeom prst="rect">
                <a:avLst/>
              </a:prstGeom>
              <a:blipFill>
                <a:blip r:embed="rId5"/>
                <a:stretch>
                  <a:fillRect l="-1544" t="-2564" b="-12821"/>
                </a:stretch>
              </a:blipFill>
            </p:spPr>
            <p:txBody>
              <a:bodyPr/>
              <a:lstStyle/>
              <a:p>
                <a:r>
                  <a:rPr lang="en-US">
                    <a:noFill/>
                  </a:rPr>
                  <a:t> </a:t>
                </a:r>
              </a:p>
            </p:txBody>
          </p:sp>
        </mc:Fallback>
      </mc:AlternateContent>
    </p:spTree>
    <p:extLst>
      <p:ext uri="{BB962C8B-B14F-4D97-AF65-F5344CB8AC3E}">
        <p14:creationId xmlns:p14="http://schemas.microsoft.com/office/powerpoint/2010/main" val="1685982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8"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943ADCB-F72D-944F-B8EF-A88A4E6A764B}"/>
              </a:ext>
            </a:extLst>
          </p:cNvPr>
          <p:cNvSpPr/>
          <p:nvPr/>
        </p:nvSpPr>
        <p:spPr>
          <a:xfrm>
            <a:off x="0" y="1"/>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F5BE73-C605-054A-92F3-2E5B5D0F5109}"/>
              </a:ext>
            </a:extLst>
          </p:cNvPr>
          <p:cNvSpPr>
            <a:spLocks noGrp="1"/>
          </p:cNvSpPr>
          <p:nvPr>
            <p:ph type="title"/>
          </p:nvPr>
        </p:nvSpPr>
        <p:spPr>
          <a:xfrm>
            <a:off x="838200" y="18255"/>
            <a:ext cx="10515600" cy="1325563"/>
          </a:xfrm>
        </p:spPr>
        <p:txBody>
          <a:bodyPr>
            <a:normAutofit/>
          </a:bodyPr>
          <a:lstStyle/>
          <a:p>
            <a:r>
              <a:rPr lang="en-US" altLang="zh-CN" sz="4200" b="1" dirty="0">
                <a:solidFill>
                  <a:schemeClr val="bg1"/>
                </a:solidFill>
                <a:latin typeface="Georgia Pro Cond Black" panose="02040A06050405020203" pitchFamily="18" charset="0"/>
              </a:rPr>
              <a:t>Time Value of Money - Example</a:t>
            </a:r>
            <a:endParaRPr lang="en-US" sz="4200" b="1" dirty="0">
              <a:solidFill>
                <a:schemeClr val="bg1"/>
              </a:solidFill>
              <a:latin typeface="Georgia Pro Cond Black" panose="02040A06050405020203" pitchFamily="18" charset="0"/>
            </a:endParaRPr>
          </a:p>
        </p:txBody>
      </p:sp>
      <p:sp>
        <p:nvSpPr>
          <p:cNvPr id="3" name="Content Placeholder 2">
            <a:extLst>
              <a:ext uri="{FF2B5EF4-FFF2-40B4-BE49-F238E27FC236}">
                <a16:creationId xmlns:a16="http://schemas.microsoft.com/office/drawing/2014/main" id="{4A00D78F-6CD1-0640-9384-7A064980C849}"/>
              </a:ext>
            </a:extLst>
          </p:cNvPr>
          <p:cNvSpPr>
            <a:spLocks noGrp="1"/>
          </p:cNvSpPr>
          <p:nvPr>
            <p:ph idx="1"/>
          </p:nvPr>
        </p:nvSpPr>
        <p:spPr/>
        <p:txBody>
          <a:bodyPr/>
          <a:lstStyle/>
          <a:p>
            <a:r>
              <a:rPr lang="en-US" altLang="en-US" dirty="0">
                <a:latin typeface="Candara" panose="020E0502030303020204" pitchFamily="34" charset="0"/>
              </a:rPr>
              <a:t>What is the present value of a stream of future values that include $200 now, $500 one year from now, $500 two years from now, and $500  three years from now? At an annual discount rate of 10%</a:t>
            </a:r>
          </a:p>
          <a:p>
            <a:r>
              <a:rPr lang="en-US" altLang="en-US" dirty="0">
                <a:latin typeface="Candara" panose="020E0502030303020204" pitchFamily="34" charset="0"/>
              </a:rPr>
              <a:t>Draw the cash-flow time-line</a:t>
            </a:r>
          </a:p>
          <a:p>
            <a:endParaRPr lang="en-US" dirty="0">
              <a:latin typeface="Candara" panose="020E0502030303020204" pitchFamily="34" charset="0"/>
            </a:endParaRPr>
          </a:p>
        </p:txBody>
      </p:sp>
      <p:cxnSp>
        <p:nvCxnSpPr>
          <p:cNvPr id="4" name="Straight Connector 3">
            <a:extLst>
              <a:ext uri="{FF2B5EF4-FFF2-40B4-BE49-F238E27FC236}">
                <a16:creationId xmlns:a16="http://schemas.microsoft.com/office/drawing/2014/main" id="{61C68F13-8535-CE44-8EB0-5316C0D20416}"/>
              </a:ext>
            </a:extLst>
          </p:cNvPr>
          <p:cNvCxnSpPr>
            <a:cxnSpLocks/>
          </p:cNvCxnSpPr>
          <p:nvPr/>
        </p:nvCxnSpPr>
        <p:spPr>
          <a:xfrm>
            <a:off x="2796746" y="4274019"/>
            <a:ext cx="34145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B870955-0AF1-3F4F-80B4-B3CC37D63174}"/>
              </a:ext>
            </a:extLst>
          </p:cNvPr>
          <p:cNvCxnSpPr/>
          <p:nvPr/>
        </p:nvCxnSpPr>
        <p:spPr>
          <a:xfrm>
            <a:off x="2796746" y="4138095"/>
            <a:ext cx="0" cy="284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CC6221D-A1DD-6F45-97E3-032FBD4D5768}"/>
              </a:ext>
            </a:extLst>
          </p:cNvPr>
          <p:cNvCxnSpPr/>
          <p:nvPr/>
        </p:nvCxnSpPr>
        <p:spPr>
          <a:xfrm>
            <a:off x="3962400" y="4131916"/>
            <a:ext cx="0" cy="284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98171B7-0659-AE49-AAB5-12D9AF070762}"/>
              </a:ext>
            </a:extLst>
          </p:cNvPr>
          <p:cNvCxnSpPr/>
          <p:nvPr/>
        </p:nvCxnSpPr>
        <p:spPr>
          <a:xfrm>
            <a:off x="5037438" y="4131916"/>
            <a:ext cx="0" cy="284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DC50D71-D3F8-4B45-A541-BE7AC036612D}"/>
              </a:ext>
            </a:extLst>
          </p:cNvPr>
          <p:cNvCxnSpPr/>
          <p:nvPr/>
        </p:nvCxnSpPr>
        <p:spPr>
          <a:xfrm>
            <a:off x="6211329" y="4131916"/>
            <a:ext cx="0" cy="284206"/>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7E577FD-A690-4940-A272-0F4BF45FE6D4}"/>
              </a:ext>
            </a:extLst>
          </p:cNvPr>
          <p:cNvSpPr txBox="1"/>
          <p:nvPr/>
        </p:nvSpPr>
        <p:spPr>
          <a:xfrm>
            <a:off x="3862515" y="3677231"/>
            <a:ext cx="370702" cy="370703"/>
          </a:xfrm>
          <a:prstGeom prst="rect">
            <a:avLst/>
          </a:prstGeom>
          <a:noFill/>
        </p:spPr>
        <p:txBody>
          <a:bodyPr wrap="square" rtlCol="0">
            <a:spAutoFit/>
          </a:bodyPr>
          <a:lstStyle/>
          <a:p>
            <a:r>
              <a:rPr lang="en-US" dirty="0"/>
              <a:t>1</a:t>
            </a:r>
          </a:p>
        </p:txBody>
      </p:sp>
      <p:sp>
        <p:nvSpPr>
          <p:cNvPr id="12" name="TextBox 11">
            <a:extLst>
              <a:ext uri="{FF2B5EF4-FFF2-40B4-BE49-F238E27FC236}">
                <a16:creationId xmlns:a16="http://schemas.microsoft.com/office/drawing/2014/main" id="{D7FDED6D-B89A-5749-94F0-0897BFA9E7A2}"/>
              </a:ext>
            </a:extLst>
          </p:cNvPr>
          <p:cNvSpPr txBox="1"/>
          <p:nvPr/>
        </p:nvSpPr>
        <p:spPr>
          <a:xfrm>
            <a:off x="2648466" y="3661591"/>
            <a:ext cx="370702" cy="370703"/>
          </a:xfrm>
          <a:prstGeom prst="rect">
            <a:avLst/>
          </a:prstGeom>
          <a:noFill/>
        </p:spPr>
        <p:txBody>
          <a:bodyPr wrap="square" rtlCol="0">
            <a:spAutoFit/>
          </a:bodyPr>
          <a:lstStyle/>
          <a:p>
            <a:r>
              <a:rPr lang="en-US" dirty="0"/>
              <a:t>0</a:t>
            </a:r>
          </a:p>
        </p:txBody>
      </p:sp>
      <p:sp>
        <p:nvSpPr>
          <p:cNvPr id="13" name="TextBox 12">
            <a:extLst>
              <a:ext uri="{FF2B5EF4-FFF2-40B4-BE49-F238E27FC236}">
                <a16:creationId xmlns:a16="http://schemas.microsoft.com/office/drawing/2014/main" id="{2CA7F0B5-EB1F-AD48-ADFA-756876F8FEDB}"/>
              </a:ext>
            </a:extLst>
          </p:cNvPr>
          <p:cNvSpPr txBox="1"/>
          <p:nvPr/>
        </p:nvSpPr>
        <p:spPr>
          <a:xfrm>
            <a:off x="4891213" y="3677230"/>
            <a:ext cx="370702" cy="370703"/>
          </a:xfrm>
          <a:prstGeom prst="rect">
            <a:avLst/>
          </a:prstGeom>
          <a:noFill/>
        </p:spPr>
        <p:txBody>
          <a:bodyPr wrap="square" rtlCol="0">
            <a:spAutoFit/>
          </a:bodyPr>
          <a:lstStyle/>
          <a:p>
            <a:r>
              <a:rPr lang="en-US" dirty="0"/>
              <a:t>2</a:t>
            </a:r>
          </a:p>
        </p:txBody>
      </p:sp>
      <p:sp>
        <p:nvSpPr>
          <p:cNvPr id="14" name="TextBox 13">
            <a:extLst>
              <a:ext uri="{FF2B5EF4-FFF2-40B4-BE49-F238E27FC236}">
                <a16:creationId xmlns:a16="http://schemas.microsoft.com/office/drawing/2014/main" id="{70806C58-F4F0-B74F-A9A5-AA916EE0DEB3}"/>
              </a:ext>
            </a:extLst>
          </p:cNvPr>
          <p:cNvSpPr txBox="1"/>
          <p:nvPr/>
        </p:nvSpPr>
        <p:spPr>
          <a:xfrm>
            <a:off x="6075398" y="3677230"/>
            <a:ext cx="370702" cy="370703"/>
          </a:xfrm>
          <a:prstGeom prst="rect">
            <a:avLst/>
          </a:prstGeom>
          <a:noFill/>
        </p:spPr>
        <p:txBody>
          <a:bodyPr wrap="square" rtlCol="0">
            <a:spAutoFit/>
          </a:bodyPr>
          <a:lstStyle/>
          <a:p>
            <a:r>
              <a:rPr lang="en-US" dirty="0"/>
              <a:t>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D7A6FEF-2C54-F047-82F1-3DE47678B9DE}"/>
                  </a:ext>
                </a:extLst>
              </p:cNvPr>
              <p:cNvSpPr txBox="1"/>
              <p:nvPr/>
            </p:nvSpPr>
            <p:spPr>
              <a:xfrm>
                <a:off x="2554148" y="4537284"/>
                <a:ext cx="4376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200</m:t>
                      </m:r>
                    </m:oMath>
                  </m:oMathPara>
                </a14:m>
                <a:endParaRPr lang="en-US" dirty="0"/>
              </a:p>
            </p:txBody>
          </p:sp>
        </mc:Choice>
        <mc:Fallback xmlns="">
          <p:sp>
            <p:nvSpPr>
              <p:cNvPr id="17" name="TextBox 16">
                <a:extLst>
                  <a:ext uri="{FF2B5EF4-FFF2-40B4-BE49-F238E27FC236}">
                    <a16:creationId xmlns:a16="http://schemas.microsoft.com/office/drawing/2014/main" id="{ED7A6FEF-2C54-F047-82F1-3DE47678B9DE}"/>
                  </a:ext>
                </a:extLst>
              </p:cNvPr>
              <p:cNvSpPr txBox="1">
                <a:spLocks noRot="1" noChangeAspect="1" noMove="1" noResize="1" noEditPoints="1" noAdjustHandles="1" noChangeArrowheads="1" noChangeShapeType="1" noTextEdit="1"/>
              </p:cNvSpPr>
              <p:nvPr/>
            </p:nvSpPr>
            <p:spPr>
              <a:xfrm>
                <a:off x="2554148" y="4537284"/>
                <a:ext cx="437620" cy="276999"/>
              </a:xfrm>
              <a:prstGeom prst="rect">
                <a:avLst/>
              </a:prstGeom>
              <a:blipFill>
                <a:blip r:embed="rId2"/>
                <a:stretch>
                  <a:fillRect l="-8333" r="-8333"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D39FB67-CD79-AE4B-8860-8CD9170C7734}"/>
                  </a:ext>
                </a:extLst>
              </p:cNvPr>
              <p:cNvSpPr txBox="1"/>
              <p:nvPr/>
            </p:nvSpPr>
            <p:spPr>
              <a:xfrm>
                <a:off x="3757758" y="4498371"/>
                <a:ext cx="61395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454.5</m:t>
                      </m:r>
                    </m:oMath>
                  </m:oMathPara>
                </a14:m>
                <a:endParaRPr lang="en-US" dirty="0"/>
              </a:p>
            </p:txBody>
          </p:sp>
        </mc:Choice>
        <mc:Fallback xmlns="">
          <p:sp>
            <p:nvSpPr>
              <p:cNvPr id="19" name="TextBox 18">
                <a:extLst>
                  <a:ext uri="{FF2B5EF4-FFF2-40B4-BE49-F238E27FC236}">
                    <a16:creationId xmlns:a16="http://schemas.microsoft.com/office/drawing/2014/main" id="{8D39FB67-CD79-AE4B-8860-8CD9170C7734}"/>
                  </a:ext>
                </a:extLst>
              </p:cNvPr>
              <p:cNvSpPr txBox="1">
                <a:spLocks noRot="1" noChangeAspect="1" noMove="1" noResize="1" noEditPoints="1" noAdjustHandles="1" noChangeArrowheads="1" noChangeShapeType="1" noTextEdit="1"/>
              </p:cNvSpPr>
              <p:nvPr/>
            </p:nvSpPr>
            <p:spPr>
              <a:xfrm>
                <a:off x="3757758" y="4498371"/>
                <a:ext cx="613951" cy="276999"/>
              </a:xfrm>
              <a:prstGeom prst="rect">
                <a:avLst/>
              </a:prstGeom>
              <a:blipFill>
                <a:blip r:embed="rId3"/>
                <a:stretch>
                  <a:fillRect l="-8911" r="-9901" b="-8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874F25F-56F5-674B-9E97-FABD4223BB88}"/>
                  </a:ext>
                </a:extLst>
              </p:cNvPr>
              <p:cNvSpPr txBox="1"/>
              <p:nvPr/>
            </p:nvSpPr>
            <p:spPr>
              <a:xfrm>
                <a:off x="4818628" y="4519347"/>
                <a:ext cx="61395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413.2</m:t>
                      </m:r>
                    </m:oMath>
                  </m:oMathPara>
                </a14:m>
                <a:endParaRPr lang="en-US" dirty="0"/>
              </a:p>
            </p:txBody>
          </p:sp>
        </mc:Choice>
        <mc:Fallback xmlns="">
          <p:sp>
            <p:nvSpPr>
              <p:cNvPr id="20" name="TextBox 19">
                <a:extLst>
                  <a:ext uri="{FF2B5EF4-FFF2-40B4-BE49-F238E27FC236}">
                    <a16:creationId xmlns:a16="http://schemas.microsoft.com/office/drawing/2014/main" id="{7874F25F-56F5-674B-9E97-FABD4223BB88}"/>
                  </a:ext>
                </a:extLst>
              </p:cNvPr>
              <p:cNvSpPr txBox="1">
                <a:spLocks noRot="1" noChangeAspect="1" noMove="1" noResize="1" noEditPoints="1" noAdjustHandles="1" noChangeArrowheads="1" noChangeShapeType="1" noTextEdit="1"/>
              </p:cNvSpPr>
              <p:nvPr/>
            </p:nvSpPr>
            <p:spPr>
              <a:xfrm>
                <a:off x="4818628" y="4519347"/>
                <a:ext cx="613951" cy="276999"/>
              </a:xfrm>
              <a:prstGeom prst="rect">
                <a:avLst/>
              </a:prstGeom>
              <a:blipFill>
                <a:blip r:embed="rId4"/>
                <a:stretch>
                  <a:fillRect l="-7921" r="-9901" b="-65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439DF18-D5AE-5744-AB6D-F356546601BB}"/>
                  </a:ext>
                </a:extLst>
              </p:cNvPr>
              <p:cNvSpPr txBox="1"/>
              <p:nvPr/>
            </p:nvSpPr>
            <p:spPr>
              <a:xfrm>
                <a:off x="5998241" y="4503707"/>
                <a:ext cx="61395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375.7</m:t>
                      </m:r>
                    </m:oMath>
                  </m:oMathPara>
                </a14:m>
                <a:endParaRPr lang="en-US" dirty="0"/>
              </a:p>
            </p:txBody>
          </p:sp>
        </mc:Choice>
        <mc:Fallback xmlns="">
          <p:sp>
            <p:nvSpPr>
              <p:cNvPr id="21" name="TextBox 20">
                <a:extLst>
                  <a:ext uri="{FF2B5EF4-FFF2-40B4-BE49-F238E27FC236}">
                    <a16:creationId xmlns:a16="http://schemas.microsoft.com/office/drawing/2014/main" id="{9439DF18-D5AE-5744-AB6D-F356546601BB}"/>
                  </a:ext>
                </a:extLst>
              </p:cNvPr>
              <p:cNvSpPr txBox="1">
                <a:spLocks noRot="1" noChangeAspect="1" noMove="1" noResize="1" noEditPoints="1" noAdjustHandles="1" noChangeArrowheads="1" noChangeShapeType="1" noTextEdit="1"/>
              </p:cNvSpPr>
              <p:nvPr/>
            </p:nvSpPr>
            <p:spPr>
              <a:xfrm>
                <a:off x="5998241" y="4503707"/>
                <a:ext cx="613951" cy="276999"/>
              </a:xfrm>
              <a:prstGeom prst="rect">
                <a:avLst/>
              </a:prstGeom>
              <a:blipFill>
                <a:blip r:embed="rId5"/>
                <a:stretch>
                  <a:fillRect l="-8911" r="-8911" b="-8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7D6F80FD-65A0-1D4C-AF01-D781B7A44248}"/>
                  </a:ext>
                </a:extLst>
              </p:cNvPr>
              <p:cNvSpPr txBox="1"/>
              <p:nvPr/>
            </p:nvSpPr>
            <p:spPr>
              <a:xfrm>
                <a:off x="984808" y="5355576"/>
                <a:ext cx="10630930" cy="673326"/>
              </a:xfrm>
              <a:prstGeom prst="rect">
                <a:avLst/>
              </a:prstGeom>
              <a:noFill/>
            </p:spPr>
            <p:txBody>
              <a:bodyPr wrap="square" lIns="0" tIns="0" rIns="0" bIns="0" rtlCol="0">
                <a:spAutoFit/>
              </a:bodyPr>
              <a:lstStyle/>
              <a:p>
                <a14:m>
                  <m:oMath xmlns:m="http://schemas.openxmlformats.org/officeDocument/2006/math">
                    <m:r>
                      <a:rPr lang="es-ES" sz="2800" b="0" i="1" smtClean="0">
                        <a:latin typeface="Cambria Math" panose="02040503050406030204" pitchFamily="18" charset="0"/>
                      </a:rPr>
                      <m:t>𝑃𝑉</m:t>
                    </m:r>
                    <m:r>
                      <a:rPr lang="es-ES" sz="2800" b="0" i="1" smtClean="0">
                        <a:latin typeface="Cambria Math" panose="02040503050406030204" pitchFamily="18" charset="0"/>
                      </a:rPr>
                      <m:t>=200+</m:t>
                    </m:r>
                    <m:f>
                      <m:fPr>
                        <m:ctrlPr>
                          <a:rPr lang="es-ES" sz="2800" b="0" i="1" smtClean="0">
                            <a:latin typeface="Cambria Math" panose="02040503050406030204" pitchFamily="18" charset="0"/>
                          </a:rPr>
                        </m:ctrlPr>
                      </m:fPr>
                      <m:num>
                        <m:r>
                          <a:rPr lang="es-ES" sz="2800" b="0" i="1" smtClean="0">
                            <a:latin typeface="Cambria Math" panose="02040503050406030204" pitchFamily="18" charset="0"/>
                          </a:rPr>
                          <m:t>500</m:t>
                        </m:r>
                      </m:num>
                      <m:den>
                        <m:sSup>
                          <m:sSupPr>
                            <m:ctrlPr>
                              <a:rPr lang="es-ES" sz="2800" b="0" i="1" smtClean="0">
                                <a:latin typeface="Cambria Math" panose="02040503050406030204" pitchFamily="18" charset="0"/>
                              </a:rPr>
                            </m:ctrlPr>
                          </m:sSupPr>
                          <m:e>
                            <m:r>
                              <a:rPr lang="es-ES" sz="2800" b="0" i="1" smtClean="0">
                                <a:latin typeface="Cambria Math" panose="02040503050406030204" pitchFamily="18" charset="0"/>
                              </a:rPr>
                              <m:t>(1+0.10)</m:t>
                            </m:r>
                          </m:e>
                          <m:sup>
                            <m:r>
                              <a:rPr lang="es-ES" sz="2800" b="0" i="1" smtClean="0">
                                <a:latin typeface="Cambria Math" panose="02040503050406030204" pitchFamily="18" charset="0"/>
                              </a:rPr>
                              <m:t>1</m:t>
                            </m:r>
                          </m:sup>
                        </m:sSup>
                      </m:den>
                    </m:f>
                    <m:r>
                      <a:rPr lang="es-ES" sz="2800" b="0" i="1" smtClean="0">
                        <a:latin typeface="Cambria Math" panose="02040503050406030204" pitchFamily="18" charset="0"/>
                      </a:rPr>
                      <m:t>+</m:t>
                    </m:r>
                    <m:f>
                      <m:fPr>
                        <m:ctrlPr>
                          <a:rPr lang="es-ES" sz="2800" b="0" i="1" smtClean="0">
                            <a:latin typeface="Cambria Math" panose="02040503050406030204" pitchFamily="18" charset="0"/>
                          </a:rPr>
                        </m:ctrlPr>
                      </m:fPr>
                      <m:num>
                        <m:r>
                          <a:rPr lang="es-ES" sz="2800" b="0" i="1" smtClean="0">
                            <a:latin typeface="Cambria Math" panose="02040503050406030204" pitchFamily="18" charset="0"/>
                          </a:rPr>
                          <m:t>500</m:t>
                        </m:r>
                      </m:num>
                      <m:den>
                        <m:sSup>
                          <m:sSupPr>
                            <m:ctrlPr>
                              <a:rPr lang="es-ES" sz="2800" b="0" i="1" smtClean="0">
                                <a:latin typeface="Cambria Math" panose="02040503050406030204" pitchFamily="18" charset="0"/>
                              </a:rPr>
                            </m:ctrlPr>
                          </m:sSupPr>
                          <m:e>
                            <m:r>
                              <a:rPr lang="es-ES" sz="2800" b="0" i="1" smtClean="0">
                                <a:latin typeface="Cambria Math" panose="02040503050406030204" pitchFamily="18" charset="0"/>
                              </a:rPr>
                              <m:t>(1+0.10)</m:t>
                            </m:r>
                          </m:e>
                          <m:sup>
                            <m:r>
                              <a:rPr lang="es-ES" sz="2800" b="0" i="1" smtClean="0">
                                <a:latin typeface="Cambria Math" panose="02040503050406030204" pitchFamily="18" charset="0"/>
                              </a:rPr>
                              <m:t>2</m:t>
                            </m:r>
                          </m:sup>
                        </m:sSup>
                      </m:den>
                    </m:f>
                  </m:oMath>
                </a14:m>
                <a:r>
                  <a:rPr lang="en-US" sz="2800" dirty="0"/>
                  <a:t>+</a:t>
                </a:r>
                <a:r>
                  <a:rPr lang="es-ES" sz="2800" b="0" dirty="0"/>
                  <a:t> </a:t>
                </a:r>
                <a14:m>
                  <m:oMath xmlns:m="http://schemas.openxmlformats.org/officeDocument/2006/math">
                    <m:f>
                      <m:fPr>
                        <m:ctrlPr>
                          <a:rPr lang="es-ES" sz="2800" b="0" i="1" smtClean="0">
                            <a:latin typeface="Cambria Math" panose="02040503050406030204" pitchFamily="18" charset="0"/>
                          </a:rPr>
                        </m:ctrlPr>
                      </m:fPr>
                      <m:num>
                        <m:r>
                          <a:rPr lang="es-ES" sz="2800" b="0" i="1" smtClean="0">
                            <a:latin typeface="Cambria Math" panose="02040503050406030204" pitchFamily="18" charset="0"/>
                          </a:rPr>
                          <m:t>500</m:t>
                        </m:r>
                      </m:num>
                      <m:den>
                        <m:sSup>
                          <m:sSupPr>
                            <m:ctrlPr>
                              <a:rPr lang="es-ES" sz="2800" b="0" i="1" smtClean="0">
                                <a:latin typeface="Cambria Math" panose="02040503050406030204" pitchFamily="18" charset="0"/>
                              </a:rPr>
                            </m:ctrlPr>
                          </m:sSupPr>
                          <m:e>
                            <m:r>
                              <a:rPr lang="es-ES" sz="2800" b="0" i="1" smtClean="0">
                                <a:latin typeface="Cambria Math" panose="02040503050406030204" pitchFamily="18" charset="0"/>
                              </a:rPr>
                              <m:t>(1+0.10)</m:t>
                            </m:r>
                          </m:e>
                          <m:sup>
                            <m:r>
                              <a:rPr lang="es-ES" sz="2800" b="0" i="1" smtClean="0">
                                <a:latin typeface="Cambria Math" panose="02040503050406030204" pitchFamily="18" charset="0"/>
                              </a:rPr>
                              <m:t>3</m:t>
                            </m:r>
                          </m:sup>
                        </m:sSup>
                      </m:den>
                    </m:f>
                    <m:r>
                      <a:rPr lang="es-ES" sz="2800" b="0" i="1" smtClean="0">
                        <a:latin typeface="Cambria Math" panose="02040503050406030204" pitchFamily="18" charset="0"/>
                      </a:rPr>
                      <m:t>=1,443.426</m:t>
                    </m:r>
                  </m:oMath>
                </a14:m>
                <a:endParaRPr lang="en-US" sz="2800" dirty="0"/>
              </a:p>
            </p:txBody>
          </p:sp>
        </mc:Choice>
        <mc:Fallback xmlns="">
          <p:sp>
            <p:nvSpPr>
              <p:cNvPr id="24" name="TextBox 23">
                <a:extLst>
                  <a:ext uri="{FF2B5EF4-FFF2-40B4-BE49-F238E27FC236}">
                    <a16:creationId xmlns:a16="http://schemas.microsoft.com/office/drawing/2014/main" id="{7D6F80FD-65A0-1D4C-AF01-D781B7A44248}"/>
                  </a:ext>
                </a:extLst>
              </p:cNvPr>
              <p:cNvSpPr txBox="1">
                <a:spLocks noRot="1" noChangeAspect="1" noMove="1" noResize="1" noEditPoints="1" noAdjustHandles="1" noChangeArrowheads="1" noChangeShapeType="1" noTextEdit="1"/>
              </p:cNvSpPr>
              <p:nvPr/>
            </p:nvSpPr>
            <p:spPr>
              <a:xfrm>
                <a:off x="984808" y="5355576"/>
                <a:ext cx="10630930" cy="673326"/>
              </a:xfrm>
              <a:prstGeom prst="rect">
                <a:avLst/>
              </a:prstGeom>
              <a:blipFill>
                <a:blip r:embed="rId6"/>
                <a:stretch>
                  <a:fillRect l="-1193" t="-1852" b="-14815"/>
                </a:stretch>
              </a:blipFill>
            </p:spPr>
            <p:txBody>
              <a:bodyPr/>
              <a:lstStyle/>
              <a:p>
                <a:r>
                  <a:rPr lang="en-US">
                    <a:noFill/>
                  </a:rPr>
                  <a:t> </a:t>
                </a:r>
              </a:p>
            </p:txBody>
          </p:sp>
        </mc:Fallback>
      </mc:AlternateContent>
    </p:spTree>
    <p:extLst>
      <p:ext uri="{BB962C8B-B14F-4D97-AF65-F5344CB8AC3E}">
        <p14:creationId xmlns:p14="http://schemas.microsoft.com/office/powerpoint/2010/main" val="1998604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2" grpId="0"/>
      <p:bldP spid="13" grpId="0"/>
      <p:bldP spid="14" grpId="0"/>
      <p:bldP spid="17" grpId="0"/>
      <p:bldP spid="19" grpId="0"/>
      <p:bldP spid="20" grpId="0"/>
      <p:bldP spid="21"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6210DE-DAA8-0B4D-87C8-9B8849AD056E}"/>
              </a:ext>
            </a:extLst>
          </p:cNvPr>
          <p:cNvSpPr/>
          <p:nvPr/>
        </p:nvSpPr>
        <p:spPr>
          <a:xfrm>
            <a:off x="0" y="32785"/>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28966"/>
            <a:ext cx="10515600" cy="1325563"/>
          </a:xfrm>
        </p:spPr>
        <p:txBody>
          <a:bodyPr>
            <a:normAutofit/>
          </a:bodyPr>
          <a:lstStyle/>
          <a:p>
            <a:r>
              <a:rPr lang="en-US" sz="4200" b="1" dirty="0">
                <a:solidFill>
                  <a:schemeClr val="bg1"/>
                </a:solidFill>
                <a:latin typeface="Georgia Pro Cond Black" panose="02040A06050405020203" pitchFamily="18" charset="0"/>
              </a:rPr>
              <a:t>Learning Objectives</a:t>
            </a:r>
          </a:p>
        </p:txBody>
      </p:sp>
      <p:sp>
        <p:nvSpPr>
          <p:cNvPr id="3" name="Content Placeholder 2">
            <a:extLst>
              <a:ext uri="{FF2B5EF4-FFF2-40B4-BE49-F238E27FC236}">
                <a16:creationId xmlns:a16="http://schemas.microsoft.com/office/drawing/2014/main" id="{1707090B-ABD9-8C49-8413-44760EC548A7}"/>
              </a:ext>
            </a:extLst>
          </p:cNvPr>
          <p:cNvSpPr>
            <a:spLocks noGrp="1"/>
          </p:cNvSpPr>
          <p:nvPr>
            <p:ph idx="1"/>
          </p:nvPr>
        </p:nvSpPr>
        <p:spPr>
          <a:xfrm>
            <a:off x="670034" y="1875553"/>
            <a:ext cx="11172561" cy="5195678"/>
          </a:xfrm>
        </p:spPr>
        <p:txBody>
          <a:bodyPr>
            <a:normAutofit/>
          </a:bodyPr>
          <a:lstStyle/>
          <a:p>
            <a:pPr>
              <a:lnSpc>
                <a:spcPct val="100000"/>
              </a:lnSpc>
            </a:pPr>
            <a:r>
              <a:rPr lang="en-US" dirty="0">
                <a:latin typeface="Candara" panose="020E0502030303020204" pitchFamily="34" charset="0"/>
              </a:rPr>
              <a:t>Capital Budget Definitions</a:t>
            </a:r>
          </a:p>
          <a:p>
            <a:pPr>
              <a:lnSpc>
                <a:spcPct val="100000"/>
              </a:lnSpc>
            </a:pPr>
            <a:endParaRPr lang="en-US" dirty="0">
              <a:latin typeface="Candara" panose="020E0502030303020204" pitchFamily="34" charset="0"/>
            </a:endParaRPr>
          </a:p>
          <a:p>
            <a:pPr>
              <a:lnSpc>
                <a:spcPct val="100000"/>
              </a:lnSpc>
            </a:pPr>
            <a:r>
              <a:rPr lang="en-US" dirty="0">
                <a:latin typeface="Candara" panose="020E0502030303020204" pitchFamily="34" charset="0"/>
              </a:rPr>
              <a:t>Depreciation</a:t>
            </a:r>
          </a:p>
          <a:p>
            <a:pPr marL="0" indent="0">
              <a:lnSpc>
                <a:spcPct val="100000"/>
              </a:lnSpc>
              <a:buNone/>
            </a:pPr>
            <a:endParaRPr lang="en-US" dirty="0">
              <a:latin typeface="Candara" panose="020E0502030303020204" pitchFamily="34" charset="0"/>
            </a:endParaRPr>
          </a:p>
          <a:p>
            <a:pPr>
              <a:lnSpc>
                <a:spcPct val="100000"/>
              </a:lnSpc>
            </a:pPr>
            <a:r>
              <a:rPr lang="en-US" dirty="0">
                <a:latin typeface="Candara" panose="020E0502030303020204" pitchFamily="34" charset="0"/>
              </a:rPr>
              <a:t>Time Value of Money (TVM)</a:t>
            </a:r>
          </a:p>
          <a:p>
            <a:pPr>
              <a:lnSpc>
                <a:spcPct val="100000"/>
              </a:lnSpc>
            </a:pPr>
            <a:endParaRPr lang="en-US" dirty="0">
              <a:latin typeface="Candara" panose="020E0502030303020204" pitchFamily="34" charset="0"/>
            </a:endParaRPr>
          </a:p>
          <a:p>
            <a:pPr>
              <a:lnSpc>
                <a:spcPct val="100000"/>
              </a:lnSpc>
            </a:pPr>
            <a:r>
              <a:rPr lang="en-US" dirty="0">
                <a:latin typeface="Candara" panose="020E0502030303020204" pitchFamily="34" charset="0"/>
              </a:rPr>
              <a:t>Evaluating </a:t>
            </a:r>
            <a:r>
              <a:rPr lang="en-US">
                <a:latin typeface="Candara" panose="020E0502030303020204" pitchFamily="34" charset="0"/>
              </a:rPr>
              <a:t>Capital Investments</a:t>
            </a:r>
            <a:endParaRPr lang="en-US" dirty="0">
              <a:latin typeface="Candara" panose="020E0502030303020204" pitchFamily="34" charset="0"/>
            </a:endParaRPr>
          </a:p>
          <a:p>
            <a:pPr>
              <a:lnSpc>
                <a:spcPct val="100000"/>
              </a:lnSpc>
            </a:pPr>
            <a:endParaRPr lang="en-US" dirty="0">
              <a:latin typeface="Candara" panose="020E0502030303020204" pitchFamily="34" charset="0"/>
            </a:endParaRPr>
          </a:p>
          <a:p>
            <a:pPr marL="0" indent="0">
              <a:lnSpc>
                <a:spcPct val="100000"/>
              </a:lnSpc>
              <a:buNone/>
            </a:pPr>
            <a:endParaRPr lang="en-US" dirty="0">
              <a:latin typeface="Candara" panose="020E0502030303020204" pitchFamily="34" charset="0"/>
            </a:endParaRPr>
          </a:p>
          <a:p>
            <a:pPr>
              <a:lnSpc>
                <a:spcPct val="100000"/>
              </a:lnSpc>
            </a:pPr>
            <a:endParaRPr lang="en-US" dirty="0">
              <a:latin typeface="Candara" panose="020E0502030303020204" pitchFamily="34" charset="0"/>
            </a:endParaRPr>
          </a:p>
          <a:p>
            <a:pPr>
              <a:lnSpc>
                <a:spcPct val="100000"/>
              </a:lnSpc>
            </a:pPr>
            <a:endParaRPr lang="en-US"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CB51D495-EA8C-F649-B3AF-BADA47100351}"/>
              </a:ext>
            </a:extLst>
          </p:cNvPr>
          <p:cNvSpPr>
            <a:spLocks noGrp="1"/>
          </p:cNvSpPr>
          <p:nvPr>
            <p:ph type="sldNum" sz="quarter" idx="12"/>
          </p:nvPr>
        </p:nvSpPr>
        <p:spPr/>
        <p:txBody>
          <a:bodyPr/>
          <a:lstStyle/>
          <a:p>
            <a:fld id="{3F271D21-0A3C-FD4D-8DCA-12EF790B2B6F}" type="slidenum">
              <a:rPr lang="en-US" smtClean="0"/>
              <a:t>3</a:t>
            </a:fld>
            <a:endParaRPr lang="en-US" dirty="0"/>
          </a:p>
        </p:txBody>
      </p:sp>
    </p:spTree>
    <p:extLst>
      <p:ext uri="{BB962C8B-B14F-4D97-AF65-F5344CB8AC3E}">
        <p14:creationId xmlns:p14="http://schemas.microsoft.com/office/powerpoint/2010/main" val="92103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436062F-D10F-5F44-8238-0091A787D318}"/>
              </a:ext>
            </a:extLst>
          </p:cNvPr>
          <p:cNvSpPr/>
          <p:nvPr/>
        </p:nvSpPr>
        <p:spPr>
          <a:xfrm>
            <a:off x="0" y="1"/>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CC3B57-877D-8542-87F3-3939BB47F663}"/>
              </a:ext>
            </a:extLst>
          </p:cNvPr>
          <p:cNvSpPr>
            <a:spLocks noGrp="1"/>
          </p:cNvSpPr>
          <p:nvPr>
            <p:ph type="title"/>
          </p:nvPr>
        </p:nvSpPr>
        <p:spPr>
          <a:xfrm>
            <a:off x="838200" y="19344"/>
            <a:ext cx="10515600" cy="1325563"/>
          </a:xfrm>
        </p:spPr>
        <p:txBody>
          <a:bodyPr>
            <a:normAutofit/>
          </a:bodyPr>
          <a:lstStyle/>
          <a:p>
            <a:r>
              <a:rPr lang="en-US" sz="4200" b="1" dirty="0">
                <a:solidFill>
                  <a:schemeClr val="bg1"/>
                </a:solidFill>
                <a:latin typeface="Georgia Pro Cond Black" panose="02040A06050405020203" pitchFamily="18" charset="0"/>
              </a:rPr>
              <a:t>Capital Budget</a:t>
            </a:r>
          </a:p>
        </p:txBody>
      </p:sp>
      <p:sp>
        <p:nvSpPr>
          <p:cNvPr id="3" name="Content Placeholder 2">
            <a:extLst>
              <a:ext uri="{FF2B5EF4-FFF2-40B4-BE49-F238E27FC236}">
                <a16:creationId xmlns:a16="http://schemas.microsoft.com/office/drawing/2014/main" id="{7E18DF81-F41D-4844-8265-C1EF9F7337C3}"/>
              </a:ext>
            </a:extLst>
          </p:cNvPr>
          <p:cNvSpPr>
            <a:spLocks noGrp="1"/>
          </p:cNvSpPr>
          <p:nvPr>
            <p:ph idx="1"/>
          </p:nvPr>
        </p:nvSpPr>
        <p:spPr>
          <a:xfrm>
            <a:off x="796225" y="1903117"/>
            <a:ext cx="10599549" cy="4714659"/>
          </a:xfrm>
        </p:spPr>
        <p:txBody>
          <a:bodyPr>
            <a:normAutofit/>
          </a:bodyPr>
          <a:lstStyle/>
          <a:p>
            <a:r>
              <a:rPr lang="en-US" b="1" dirty="0">
                <a:latin typeface="Candara" panose="020E0502030303020204" pitchFamily="34" charset="0"/>
              </a:rPr>
              <a:t>Capital asset </a:t>
            </a:r>
            <a:r>
              <a:rPr lang="en-US" dirty="0">
                <a:latin typeface="Candara" panose="020E0502030303020204" pitchFamily="34" charset="0"/>
              </a:rPr>
              <a:t>– Provide goods/services in more than one fiscal year</a:t>
            </a:r>
          </a:p>
          <a:p>
            <a:endParaRPr lang="en-US" dirty="0">
              <a:latin typeface="Candara" panose="020E0502030303020204" pitchFamily="34" charset="0"/>
            </a:endParaRPr>
          </a:p>
          <a:p>
            <a:r>
              <a:rPr lang="en-US" dirty="0">
                <a:latin typeface="Candara" panose="020E0502030303020204" pitchFamily="34" charset="0"/>
              </a:rPr>
              <a:t>Large investments – mistakes can be costly</a:t>
            </a:r>
          </a:p>
          <a:p>
            <a:pPr lvl="1"/>
            <a:r>
              <a:rPr lang="en-US" dirty="0">
                <a:latin typeface="Candara" panose="020E0502030303020204" pitchFamily="34" charset="0"/>
              </a:rPr>
              <a:t>Long-term investments – Can hamper the organization for many years</a:t>
            </a:r>
          </a:p>
          <a:p>
            <a:pPr lvl="1"/>
            <a:endParaRPr lang="en-US" dirty="0">
              <a:latin typeface="Candara" panose="020E0502030303020204" pitchFamily="34" charset="0"/>
            </a:endParaRPr>
          </a:p>
          <a:p>
            <a:r>
              <a:rPr lang="en-US" dirty="0">
                <a:latin typeface="Candara" panose="020E0502030303020204" pitchFamily="34" charset="0"/>
              </a:rPr>
              <a:t>Since the cash the organization uses to buy capital assets is not free, managers or policy makers must include the </a:t>
            </a:r>
            <a:r>
              <a:rPr lang="en-US" b="1" dirty="0">
                <a:latin typeface="Candara" panose="020E0502030303020204" pitchFamily="34" charset="0"/>
              </a:rPr>
              <a:t>opportunity costs </a:t>
            </a:r>
            <a:r>
              <a:rPr lang="en-US" dirty="0">
                <a:latin typeface="Candara" panose="020E0502030303020204" pitchFamily="34" charset="0"/>
              </a:rPr>
              <a:t>of that money in their analysis. </a:t>
            </a:r>
          </a:p>
        </p:txBody>
      </p:sp>
    </p:spTree>
    <p:extLst>
      <p:ext uri="{BB962C8B-B14F-4D97-AF65-F5344CB8AC3E}">
        <p14:creationId xmlns:p14="http://schemas.microsoft.com/office/powerpoint/2010/main" val="1787985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40F94A2-C3C8-9F48-A073-16CF114BD367}"/>
              </a:ext>
            </a:extLst>
          </p:cNvPr>
          <p:cNvSpPr/>
          <p:nvPr/>
        </p:nvSpPr>
        <p:spPr>
          <a:xfrm>
            <a:off x="0" y="1"/>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0BC8E1-87D9-2248-AC44-8B296C9BA9DC}"/>
              </a:ext>
            </a:extLst>
          </p:cNvPr>
          <p:cNvSpPr>
            <a:spLocks noGrp="1"/>
          </p:cNvSpPr>
          <p:nvPr>
            <p:ph type="title"/>
          </p:nvPr>
        </p:nvSpPr>
        <p:spPr>
          <a:xfrm>
            <a:off x="838200" y="18255"/>
            <a:ext cx="10515600" cy="1325563"/>
          </a:xfrm>
        </p:spPr>
        <p:txBody>
          <a:bodyPr>
            <a:normAutofit/>
          </a:bodyPr>
          <a:lstStyle/>
          <a:p>
            <a:r>
              <a:rPr lang="en-US" sz="4200" b="1" dirty="0">
                <a:solidFill>
                  <a:schemeClr val="bg1"/>
                </a:solidFill>
                <a:latin typeface="Georgia Pro Cond Black" panose="02040A06050405020203" pitchFamily="18" charset="0"/>
              </a:rPr>
              <a:t>Capital Costs</a:t>
            </a:r>
          </a:p>
        </p:txBody>
      </p:sp>
      <p:sp>
        <p:nvSpPr>
          <p:cNvPr id="3" name="Content Placeholder 2">
            <a:extLst>
              <a:ext uri="{FF2B5EF4-FFF2-40B4-BE49-F238E27FC236}">
                <a16:creationId xmlns:a16="http://schemas.microsoft.com/office/drawing/2014/main" id="{76DF6450-20C2-6748-8FD8-B4952DC2751D}"/>
              </a:ext>
            </a:extLst>
          </p:cNvPr>
          <p:cNvSpPr>
            <a:spLocks noGrp="1"/>
          </p:cNvSpPr>
          <p:nvPr>
            <p:ph idx="1"/>
          </p:nvPr>
        </p:nvSpPr>
        <p:spPr/>
        <p:txBody>
          <a:bodyPr/>
          <a:lstStyle/>
          <a:p>
            <a:r>
              <a:rPr lang="en-US" dirty="0">
                <a:latin typeface="Candara" panose="020E0502030303020204" pitchFamily="34" charset="0"/>
              </a:rPr>
              <a:t>Costs for the acquisition or construction of fixed long-term assets</a:t>
            </a:r>
          </a:p>
          <a:p>
            <a:pPr lvl="1"/>
            <a:r>
              <a:rPr lang="en-US" dirty="0">
                <a:latin typeface="Candara" panose="020E0502030303020204" pitchFamily="34" charset="0"/>
              </a:rPr>
              <a:t>Buildings, land, and equipment </a:t>
            </a:r>
          </a:p>
          <a:p>
            <a:r>
              <a:rPr lang="en-US" dirty="0">
                <a:latin typeface="Candara" panose="020E0502030303020204" pitchFamily="34" charset="0"/>
              </a:rPr>
              <a:t>Used for long time: Necessary to spread the costs over the lifetime of these assets: </a:t>
            </a:r>
            <a:r>
              <a:rPr lang="en-US" b="1" dirty="0">
                <a:latin typeface="Candara" panose="020E0502030303020204" pitchFamily="34" charset="0"/>
              </a:rPr>
              <a:t>AMORTIZATION</a:t>
            </a:r>
            <a:r>
              <a:rPr lang="en-US" dirty="0">
                <a:latin typeface="Candara" panose="020E0502030303020204" pitchFamily="34" charset="0"/>
              </a:rPr>
              <a:t> </a:t>
            </a:r>
          </a:p>
          <a:p>
            <a:pPr marL="171450" indent="-171450"/>
            <a:r>
              <a:rPr lang="en-US" dirty="0">
                <a:latin typeface="Candara" panose="020E0502030303020204" pitchFamily="34" charset="0"/>
              </a:rPr>
              <a:t>Distribution/Amortization of capital costs for Physical Assets: </a:t>
            </a:r>
            <a:r>
              <a:rPr lang="en-US" b="1" dirty="0">
                <a:latin typeface="Candara" panose="020E0502030303020204" pitchFamily="34" charset="0"/>
              </a:rPr>
              <a:t>DEPRECIATION. </a:t>
            </a:r>
            <a:r>
              <a:rPr lang="en-US" altLang="zh-CN" dirty="0">
                <a:latin typeface="Candara" panose="020E0502030303020204" pitchFamily="34" charset="0"/>
              </a:rPr>
              <a:t>Each year a portion of the cost of the asset is treated as an expense called </a:t>
            </a:r>
            <a:r>
              <a:rPr lang="en-US" altLang="zh-CN" b="1" dirty="0">
                <a:latin typeface="Candara" panose="020E0502030303020204" pitchFamily="34" charset="0"/>
              </a:rPr>
              <a:t>DEPRECIATION EXPENSE</a:t>
            </a:r>
            <a:r>
              <a:rPr lang="en-US" altLang="zh-CN" dirty="0">
                <a:latin typeface="Candara" panose="020E0502030303020204" pitchFamily="34" charset="0"/>
              </a:rPr>
              <a:t>.</a:t>
            </a:r>
          </a:p>
          <a:p>
            <a:pPr marL="171450" indent="-171450"/>
            <a:r>
              <a:rPr lang="en-US" altLang="zh-CN" dirty="0">
                <a:latin typeface="Candara" panose="020E0502030303020204" pitchFamily="34" charset="0"/>
              </a:rPr>
              <a:t>The aggregate amount of the cost of an asset that has been charged as an expense over the years the asset has been owned and used is referred to as </a:t>
            </a:r>
            <a:r>
              <a:rPr lang="en-US" altLang="zh-CN" b="1" dirty="0">
                <a:latin typeface="Candara" panose="020E0502030303020204" pitchFamily="34" charset="0"/>
              </a:rPr>
              <a:t>ACCUMULATED DEPRECIATION</a:t>
            </a:r>
            <a:r>
              <a:rPr lang="en-US" altLang="zh-CN" dirty="0">
                <a:latin typeface="Candara" panose="020E0502030303020204" pitchFamily="34" charset="0"/>
              </a:rPr>
              <a:t>.</a:t>
            </a:r>
          </a:p>
          <a:p>
            <a:pPr marL="171450" indent="-171450"/>
            <a:endParaRPr lang="en-US" altLang="zh-CN" b="1" dirty="0">
              <a:latin typeface="Candara" panose="020E0502030303020204" pitchFamily="34" charset="0"/>
            </a:endParaRPr>
          </a:p>
          <a:p>
            <a:endParaRPr lang="en-US" altLang="zh-CN" b="1" dirty="0">
              <a:latin typeface="Candara" panose="020E0502030303020204" pitchFamily="34" charset="0"/>
            </a:endParaRPr>
          </a:p>
          <a:p>
            <a:endParaRPr lang="en-US" b="1" dirty="0">
              <a:latin typeface="Candara" panose="020E0502030303020204" pitchFamily="34" charset="0"/>
            </a:endParaRPr>
          </a:p>
        </p:txBody>
      </p:sp>
    </p:spTree>
    <p:extLst>
      <p:ext uri="{BB962C8B-B14F-4D97-AF65-F5344CB8AC3E}">
        <p14:creationId xmlns:p14="http://schemas.microsoft.com/office/powerpoint/2010/main" val="506284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436062F-D10F-5F44-8238-0091A787D318}"/>
              </a:ext>
            </a:extLst>
          </p:cNvPr>
          <p:cNvSpPr/>
          <p:nvPr/>
        </p:nvSpPr>
        <p:spPr>
          <a:xfrm>
            <a:off x="0" y="1"/>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CC3B57-877D-8542-87F3-3939BB47F663}"/>
              </a:ext>
            </a:extLst>
          </p:cNvPr>
          <p:cNvSpPr>
            <a:spLocks noGrp="1"/>
          </p:cNvSpPr>
          <p:nvPr>
            <p:ph type="title"/>
          </p:nvPr>
        </p:nvSpPr>
        <p:spPr>
          <a:xfrm>
            <a:off x="838200" y="19344"/>
            <a:ext cx="10515600" cy="1325563"/>
          </a:xfrm>
        </p:spPr>
        <p:txBody>
          <a:bodyPr>
            <a:normAutofit/>
          </a:bodyPr>
          <a:lstStyle/>
          <a:p>
            <a:r>
              <a:rPr lang="en-US" sz="4200" b="1" dirty="0">
                <a:solidFill>
                  <a:schemeClr val="bg1"/>
                </a:solidFill>
                <a:latin typeface="Georgia Pro Cond Black" panose="02040A06050405020203" pitchFamily="18" charset="0"/>
              </a:rPr>
              <a:t>Capital Cost Example</a:t>
            </a:r>
          </a:p>
        </p:txBody>
      </p:sp>
      <p:sp>
        <p:nvSpPr>
          <p:cNvPr id="3" name="Content Placeholder 2">
            <a:extLst>
              <a:ext uri="{FF2B5EF4-FFF2-40B4-BE49-F238E27FC236}">
                <a16:creationId xmlns:a16="http://schemas.microsoft.com/office/drawing/2014/main" id="{7E18DF81-F41D-4844-8265-C1EF9F7337C3}"/>
              </a:ext>
            </a:extLst>
          </p:cNvPr>
          <p:cNvSpPr>
            <a:spLocks noGrp="1"/>
          </p:cNvSpPr>
          <p:nvPr>
            <p:ph idx="1"/>
          </p:nvPr>
        </p:nvSpPr>
        <p:spPr>
          <a:xfrm>
            <a:off x="700007" y="1612223"/>
            <a:ext cx="10599549" cy="4714659"/>
          </a:xfrm>
        </p:spPr>
        <p:txBody>
          <a:bodyPr>
            <a:normAutofit/>
          </a:bodyPr>
          <a:lstStyle/>
          <a:p>
            <a:r>
              <a:rPr lang="en-US" dirty="0">
                <a:latin typeface="Candara" panose="020E0502030303020204" pitchFamily="34" charset="0"/>
              </a:rPr>
              <a:t>If a hospital builds a new wing for $360 million and expects it to have a useful life of 40 years. What will be the depreciation expense each year? After using the building for 3 years, what is the accumulated depreciation? </a:t>
            </a:r>
          </a:p>
          <a:p>
            <a:endParaRPr lang="en-US" dirty="0">
              <a:latin typeface="Candara" panose="020E0502030303020204" pitchFamily="34" charset="0"/>
            </a:endParaRPr>
          </a:p>
          <a:p>
            <a:r>
              <a:rPr lang="en-US" dirty="0">
                <a:latin typeface="Candara" panose="020E0502030303020204" pitchFamily="34" charset="0"/>
              </a:rPr>
              <a:t>If the hospital expects the building will be worth $40 million after 40 years, what is the annual depreciation expense? And what will be the accumulated depreciation after 3 years of usage?</a:t>
            </a:r>
          </a:p>
          <a:p>
            <a:endParaRPr lang="en-US" dirty="0">
              <a:latin typeface="Candara" panose="020E0502030303020204" pitchFamily="34" charset="0"/>
            </a:endParaRPr>
          </a:p>
          <a:p>
            <a:endParaRPr lang="en-US" dirty="0">
              <a:latin typeface="Candara" panose="020E0502030303020204" pitchFamily="34" charset="0"/>
            </a:endParaRPr>
          </a:p>
        </p:txBody>
      </p:sp>
    </p:spTree>
    <p:extLst>
      <p:ext uri="{BB962C8B-B14F-4D97-AF65-F5344CB8AC3E}">
        <p14:creationId xmlns:p14="http://schemas.microsoft.com/office/powerpoint/2010/main" val="488327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436062F-D10F-5F44-8238-0091A787D318}"/>
              </a:ext>
            </a:extLst>
          </p:cNvPr>
          <p:cNvSpPr/>
          <p:nvPr/>
        </p:nvSpPr>
        <p:spPr>
          <a:xfrm>
            <a:off x="0" y="1"/>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CC3B57-877D-8542-87F3-3939BB47F663}"/>
              </a:ext>
            </a:extLst>
          </p:cNvPr>
          <p:cNvSpPr>
            <a:spLocks noGrp="1"/>
          </p:cNvSpPr>
          <p:nvPr>
            <p:ph type="title"/>
          </p:nvPr>
        </p:nvSpPr>
        <p:spPr>
          <a:xfrm>
            <a:off x="838200" y="19344"/>
            <a:ext cx="10515600" cy="1325563"/>
          </a:xfrm>
        </p:spPr>
        <p:txBody>
          <a:bodyPr>
            <a:normAutofit/>
          </a:bodyPr>
          <a:lstStyle/>
          <a:p>
            <a:r>
              <a:rPr lang="en-US" sz="4200" b="1" dirty="0">
                <a:solidFill>
                  <a:schemeClr val="bg1"/>
                </a:solidFill>
                <a:latin typeface="Georgia Pro Cond Black" panose="02040A06050405020203" pitchFamily="18" charset="0"/>
              </a:rPr>
              <a:t>Depreciation</a:t>
            </a:r>
          </a:p>
        </p:txBody>
      </p:sp>
      <p:sp>
        <p:nvSpPr>
          <p:cNvPr id="3" name="Content Placeholder 2">
            <a:extLst>
              <a:ext uri="{FF2B5EF4-FFF2-40B4-BE49-F238E27FC236}">
                <a16:creationId xmlns:a16="http://schemas.microsoft.com/office/drawing/2014/main" id="{7E18DF81-F41D-4844-8265-C1EF9F7337C3}"/>
              </a:ext>
            </a:extLst>
          </p:cNvPr>
          <p:cNvSpPr>
            <a:spLocks noGrp="1"/>
          </p:cNvSpPr>
          <p:nvPr>
            <p:ph idx="1"/>
          </p:nvPr>
        </p:nvSpPr>
        <p:spPr>
          <a:xfrm>
            <a:off x="700007" y="1712962"/>
            <a:ext cx="10599549" cy="4714659"/>
          </a:xfrm>
        </p:spPr>
        <p:txBody>
          <a:bodyPr>
            <a:normAutofit/>
          </a:bodyPr>
          <a:lstStyle/>
          <a:p>
            <a:pPr>
              <a:lnSpc>
                <a:spcPct val="200000"/>
              </a:lnSpc>
            </a:pPr>
            <a:r>
              <a:rPr lang="en-US" altLang="zh-CN" dirty="0">
                <a:latin typeface="Candara" panose="020E0502030303020204" pitchFamily="34" charset="0"/>
              </a:rPr>
              <a:t>Three methods of depreciation: </a:t>
            </a:r>
          </a:p>
          <a:p>
            <a:pPr lvl="1">
              <a:lnSpc>
                <a:spcPct val="200000"/>
              </a:lnSpc>
            </a:pPr>
            <a:r>
              <a:rPr lang="en-US" altLang="zh-CN" dirty="0">
                <a:latin typeface="Candara" panose="020E0502030303020204" pitchFamily="34" charset="0"/>
              </a:rPr>
              <a:t>Usage rate depreciation</a:t>
            </a:r>
          </a:p>
          <a:p>
            <a:pPr lvl="1">
              <a:lnSpc>
                <a:spcPct val="200000"/>
              </a:lnSpc>
            </a:pPr>
            <a:r>
              <a:rPr lang="en-US" altLang="zh-CN" dirty="0">
                <a:latin typeface="Candara" panose="020E0502030303020204" pitchFamily="34" charset="0"/>
              </a:rPr>
              <a:t>Straight-line depreciation</a:t>
            </a:r>
          </a:p>
          <a:p>
            <a:pPr lvl="1">
              <a:lnSpc>
                <a:spcPct val="200000"/>
              </a:lnSpc>
            </a:pPr>
            <a:r>
              <a:rPr lang="en-US" altLang="zh-CN" dirty="0">
                <a:latin typeface="Candara" panose="020E0502030303020204" pitchFamily="34" charset="0"/>
              </a:rPr>
              <a:t>Accelerated Depreciation:</a:t>
            </a:r>
          </a:p>
          <a:p>
            <a:pPr lvl="3">
              <a:lnSpc>
                <a:spcPct val="200000"/>
              </a:lnSpc>
            </a:pPr>
            <a:r>
              <a:rPr lang="en-US" altLang="zh-CN" dirty="0">
                <a:latin typeface="Candara" panose="020E0502030303020204" pitchFamily="34" charset="0"/>
              </a:rPr>
              <a:t>Sum-of-the-years digits (SYD)</a:t>
            </a:r>
          </a:p>
          <a:p>
            <a:pPr lvl="3">
              <a:lnSpc>
                <a:spcPct val="200000"/>
              </a:lnSpc>
            </a:pPr>
            <a:r>
              <a:rPr lang="en-US" altLang="zh-CN" dirty="0">
                <a:latin typeface="Candara" panose="020E0502030303020204" pitchFamily="34" charset="0"/>
              </a:rPr>
              <a:t>Double declining balance method (DDB)</a:t>
            </a:r>
          </a:p>
          <a:p>
            <a:pPr marL="0" indent="0">
              <a:buNone/>
            </a:pPr>
            <a:endParaRPr lang="en-US" dirty="0">
              <a:latin typeface="Candara" panose="020E0502030303020204" pitchFamily="34" charset="0"/>
            </a:endParaRPr>
          </a:p>
        </p:txBody>
      </p:sp>
    </p:spTree>
    <p:extLst>
      <p:ext uri="{BB962C8B-B14F-4D97-AF65-F5344CB8AC3E}">
        <p14:creationId xmlns:p14="http://schemas.microsoft.com/office/powerpoint/2010/main" val="1737396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02618E1-7BD4-F541-9F0C-3F0056252128}"/>
              </a:ext>
            </a:extLst>
          </p:cNvPr>
          <p:cNvSpPr/>
          <p:nvPr/>
        </p:nvSpPr>
        <p:spPr>
          <a:xfrm>
            <a:off x="0" y="-107575"/>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B099F9-00DF-7447-B7AC-0B1CF2C67832}"/>
              </a:ext>
            </a:extLst>
          </p:cNvPr>
          <p:cNvSpPr>
            <a:spLocks noGrp="1"/>
          </p:cNvSpPr>
          <p:nvPr>
            <p:ph type="title"/>
          </p:nvPr>
        </p:nvSpPr>
        <p:spPr>
          <a:xfrm>
            <a:off x="838200" y="-84637"/>
            <a:ext cx="10515600" cy="1325563"/>
          </a:xfrm>
        </p:spPr>
        <p:txBody>
          <a:bodyPr>
            <a:normAutofit/>
          </a:bodyPr>
          <a:lstStyle/>
          <a:p>
            <a:r>
              <a:rPr lang="en-US" sz="4200" b="1" dirty="0">
                <a:solidFill>
                  <a:schemeClr val="bg1"/>
                </a:solidFill>
                <a:latin typeface="Georgia Pro Cond Black" panose="02040A06050405020203" pitchFamily="18" charset="0"/>
              </a:rPr>
              <a:t>Depreciation</a:t>
            </a:r>
          </a:p>
        </p:txBody>
      </p:sp>
      <p:sp>
        <p:nvSpPr>
          <p:cNvPr id="4" name="Content Placeholder 2">
            <a:extLst>
              <a:ext uri="{FF2B5EF4-FFF2-40B4-BE49-F238E27FC236}">
                <a16:creationId xmlns:a16="http://schemas.microsoft.com/office/drawing/2014/main" id="{74E45B8D-C6B1-7245-971A-B6A98C61FEA7}"/>
              </a:ext>
            </a:extLst>
          </p:cNvPr>
          <p:cNvSpPr txBox="1">
            <a:spLocks/>
          </p:cNvSpPr>
          <p:nvPr/>
        </p:nvSpPr>
        <p:spPr>
          <a:xfrm>
            <a:off x="6662036" y="1453472"/>
            <a:ext cx="4847897" cy="482638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latin typeface="Candara" panose="020E0502030303020204" pitchFamily="34" charset="0"/>
              </a:rPr>
              <a:t>Straight Line Depreciation</a:t>
            </a:r>
          </a:p>
          <a:p>
            <a:endParaRPr lang="en-US" dirty="0">
              <a:latin typeface="Candara" panose="020E0502030303020204" pitchFamily="34" charset="0"/>
            </a:endParaRPr>
          </a:p>
          <a:p>
            <a:endParaRPr lang="en-US" dirty="0">
              <a:latin typeface="Candara" panose="020E0502030303020204" pitchFamily="34" charset="0"/>
            </a:endParaRPr>
          </a:p>
          <a:p>
            <a:endParaRPr lang="en-US" dirty="0">
              <a:latin typeface="Candara" panose="020E0502030303020204" pitchFamily="34" charset="0"/>
            </a:endParaRPr>
          </a:p>
          <a:p>
            <a:r>
              <a:rPr lang="en-US" dirty="0">
                <a:latin typeface="Candara" panose="020E0502030303020204" pitchFamily="34" charset="0"/>
              </a:rPr>
              <a:t>C: cost of the asset</a:t>
            </a:r>
          </a:p>
          <a:p>
            <a:r>
              <a:rPr lang="en-US" dirty="0">
                <a:latin typeface="Candara" panose="020E0502030303020204" pitchFamily="34" charset="0"/>
              </a:rPr>
              <a:t>S: salvage or residual value</a:t>
            </a:r>
          </a:p>
          <a:p>
            <a:r>
              <a:rPr lang="en-US" dirty="0">
                <a:latin typeface="Candara" panose="020E0502030303020204" pitchFamily="34" charset="0"/>
              </a:rPr>
              <a:t>N: Lifetime of usage</a:t>
            </a:r>
          </a:p>
          <a:p>
            <a:endParaRPr lang="en-US" dirty="0">
              <a:latin typeface="Candara" panose="020E0502030303020204" pitchFamily="34" charset="0"/>
            </a:endParaRPr>
          </a:p>
          <a:p>
            <a:r>
              <a:rPr lang="en-US" dirty="0">
                <a:latin typeface="Candara" panose="020E0502030303020204" pitchFamily="34" charset="0"/>
              </a:rPr>
              <a:t>Allocates the same cost each year</a:t>
            </a:r>
          </a:p>
        </p:txBody>
      </p:sp>
      <p:pic>
        <p:nvPicPr>
          <p:cNvPr id="5" name="Picture 4">
            <a:extLst>
              <a:ext uri="{FF2B5EF4-FFF2-40B4-BE49-F238E27FC236}">
                <a16:creationId xmlns:a16="http://schemas.microsoft.com/office/drawing/2014/main" id="{24DA8F33-1669-9049-B09B-084E77A24ADF}"/>
              </a:ext>
            </a:extLst>
          </p:cNvPr>
          <p:cNvPicPr>
            <a:picLocks noChangeAspect="1"/>
          </p:cNvPicPr>
          <p:nvPr/>
        </p:nvPicPr>
        <p:blipFill>
          <a:blip r:embed="rId3"/>
          <a:stretch>
            <a:fillRect/>
          </a:stretch>
        </p:blipFill>
        <p:spPr>
          <a:xfrm>
            <a:off x="8216543" y="2153104"/>
            <a:ext cx="2336800" cy="863600"/>
          </a:xfrm>
          <a:prstGeom prst="rect">
            <a:avLst/>
          </a:prstGeom>
        </p:spPr>
      </p:pic>
      <p:pic>
        <p:nvPicPr>
          <p:cNvPr id="6" name="Picture 5">
            <a:extLst>
              <a:ext uri="{FF2B5EF4-FFF2-40B4-BE49-F238E27FC236}">
                <a16:creationId xmlns:a16="http://schemas.microsoft.com/office/drawing/2014/main" id="{D1665428-1F13-C943-AB10-EF37C96BE04F}"/>
              </a:ext>
            </a:extLst>
          </p:cNvPr>
          <p:cNvPicPr>
            <a:picLocks noChangeAspect="1"/>
          </p:cNvPicPr>
          <p:nvPr/>
        </p:nvPicPr>
        <p:blipFill>
          <a:blip r:embed="rId4"/>
          <a:stretch>
            <a:fillRect/>
          </a:stretch>
        </p:blipFill>
        <p:spPr>
          <a:xfrm>
            <a:off x="1265571" y="2003625"/>
            <a:ext cx="3352800" cy="863600"/>
          </a:xfrm>
          <a:prstGeom prst="rect">
            <a:avLst/>
          </a:prstGeom>
        </p:spPr>
      </p:pic>
      <p:sp>
        <p:nvSpPr>
          <p:cNvPr id="7" name="Content Placeholder 2">
            <a:extLst>
              <a:ext uri="{FF2B5EF4-FFF2-40B4-BE49-F238E27FC236}">
                <a16:creationId xmlns:a16="http://schemas.microsoft.com/office/drawing/2014/main" id="{0E171F4F-F912-5D4A-8ABA-FBF9FDB2B2ED}"/>
              </a:ext>
            </a:extLst>
          </p:cNvPr>
          <p:cNvSpPr txBox="1">
            <a:spLocks/>
          </p:cNvSpPr>
          <p:nvPr/>
        </p:nvSpPr>
        <p:spPr>
          <a:xfrm>
            <a:off x="681550" y="1459455"/>
            <a:ext cx="5791200" cy="52026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latin typeface="Candara" panose="020E0502030303020204" pitchFamily="34" charset="0"/>
              </a:rPr>
              <a:t>Usage Rate Depreciation</a:t>
            </a:r>
          </a:p>
          <a:p>
            <a:endParaRPr lang="en-US" dirty="0">
              <a:latin typeface="Candara" panose="020E0502030303020204" pitchFamily="34" charset="0"/>
            </a:endParaRPr>
          </a:p>
          <a:p>
            <a:pPr marL="0" indent="0">
              <a:buNone/>
            </a:pPr>
            <a:endParaRPr lang="en-US" dirty="0">
              <a:latin typeface="Candara" panose="020E0502030303020204" pitchFamily="34" charset="0"/>
            </a:endParaRPr>
          </a:p>
          <a:p>
            <a:r>
              <a:rPr lang="en-US" dirty="0">
                <a:latin typeface="Candara" panose="020E0502030303020204" pitchFamily="34" charset="0"/>
              </a:rPr>
              <a:t>C: cost of the asset</a:t>
            </a:r>
          </a:p>
          <a:p>
            <a:r>
              <a:rPr lang="en-US" dirty="0">
                <a:latin typeface="Candara" panose="020E0502030303020204" pitchFamily="34" charset="0"/>
              </a:rPr>
              <a:t>S: salvage or residual value</a:t>
            </a:r>
          </a:p>
          <a:p>
            <a:r>
              <a:rPr lang="en-US" dirty="0">
                <a:latin typeface="Candara" panose="020E0502030303020204" pitchFamily="34" charset="0"/>
              </a:rPr>
              <a:t>U: Total estimated usage units during the time of the asset</a:t>
            </a:r>
          </a:p>
          <a:p>
            <a:r>
              <a:rPr lang="en-US" dirty="0">
                <a:latin typeface="Candara" panose="020E0502030303020204" pitchFamily="34" charset="0"/>
              </a:rPr>
              <a:t>u: Estimated usage in a particular period </a:t>
            </a:r>
          </a:p>
          <a:p>
            <a:r>
              <a:rPr lang="en-US" dirty="0">
                <a:latin typeface="Candara" panose="020E0502030303020204" pitchFamily="34" charset="0"/>
              </a:rPr>
              <a:t>Annual cost depends on usage</a:t>
            </a:r>
          </a:p>
        </p:txBody>
      </p:sp>
    </p:spTree>
    <p:extLst>
      <p:ext uri="{BB962C8B-B14F-4D97-AF65-F5344CB8AC3E}">
        <p14:creationId xmlns:p14="http://schemas.microsoft.com/office/powerpoint/2010/main" val="1298309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02618E1-7BD4-F541-9F0C-3F0056252128}"/>
              </a:ext>
            </a:extLst>
          </p:cNvPr>
          <p:cNvSpPr/>
          <p:nvPr/>
        </p:nvSpPr>
        <p:spPr>
          <a:xfrm>
            <a:off x="0" y="-107575"/>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B099F9-00DF-7447-B7AC-0B1CF2C67832}"/>
              </a:ext>
            </a:extLst>
          </p:cNvPr>
          <p:cNvSpPr>
            <a:spLocks noGrp="1"/>
          </p:cNvSpPr>
          <p:nvPr>
            <p:ph type="title"/>
          </p:nvPr>
        </p:nvSpPr>
        <p:spPr>
          <a:xfrm>
            <a:off x="838200" y="-84637"/>
            <a:ext cx="10515600" cy="1325563"/>
          </a:xfrm>
        </p:spPr>
        <p:txBody>
          <a:bodyPr>
            <a:normAutofit/>
          </a:bodyPr>
          <a:lstStyle/>
          <a:p>
            <a:r>
              <a:rPr lang="en-US" sz="4200" b="1" dirty="0">
                <a:solidFill>
                  <a:schemeClr val="bg1"/>
                </a:solidFill>
                <a:latin typeface="Georgia Pro Cond Black" panose="02040A06050405020203" pitchFamily="18" charset="0"/>
              </a:rPr>
              <a:t>Accelerated Depreciation</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0E171F4F-F912-5D4A-8ABA-FBF9FDB2B2ED}"/>
                  </a:ext>
                </a:extLst>
              </p:cNvPr>
              <p:cNvSpPr txBox="1">
                <a:spLocks/>
              </p:cNvSpPr>
              <p:nvPr/>
            </p:nvSpPr>
            <p:spPr>
              <a:xfrm>
                <a:off x="472323" y="1446571"/>
                <a:ext cx="5791200" cy="52026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latin typeface="Candara" panose="020E0502030303020204" pitchFamily="34" charset="0"/>
                  </a:rPr>
                  <a:t>Sum-of-the-year digits </a:t>
                </a:r>
                <a:r>
                  <a:rPr lang="en-US" altLang="zh-CN" b="1" dirty="0">
                    <a:latin typeface="Candara" panose="020E0502030303020204" pitchFamily="34" charset="0"/>
                  </a:rPr>
                  <a:t>Depreciation</a:t>
                </a:r>
              </a:p>
              <a:p>
                <a:pPr marL="0" indent="0" algn="ctr">
                  <a:buNone/>
                </a:pPr>
                <a:r>
                  <a:rPr lang="en-US" b="1" dirty="0">
                    <a:latin typeface="Candara" panose="020E0502030303020204" pitchFamily="34" charset="0"/>
                  </a:rPr>
                  <a:t>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𝐷</m:t>
                        </m:r>
                      </m:e>
                      <m:sub>
                        <m:r>
                          <a:rPr lang="en-US" sz="3200" b="0" i="1" smtClean="0">
                            <a:latin typeface="Cambria Math" panose="02040503050406030204" pitchFamily="18" charset="0"/>
                          </a:rPr>
                          <m:t>𝑆𝑌𝐷</m:t>
                        </m:r>
                      </m:sub>
                    </m:sSub>
                    <m:r>
                      <a:rPr lang="en-US" sz="3200" b="0" i="1" smtClean="0">
                        <a:latin typeface="Cambria Math" panose="02040503050406030204" pitchFamily="18" charset="0"/>
                      </a:rPr>
                      <m:t>= </m:t>
                    </m:r>
                    <m:f>
                      <m:fPr>
                        <m:ctrlPr>
                          <a:rPr lang="en-US" altLang="zh-CN" sz="3200" b="0" i="1" smtClean="0">
                            <a:latin typeface="Cambria Math" panose="02040503050406030204" pitchFamily="18" charset="0"/>
                          </a:rPr>
                        </m:ctrlPr>
                      </m:fPr>
                      <m:num>
                        <m:r>
                          <a:rPr lang="en-US" altLang="zh-CN" sz="3200" b="0" i="1" smtClean="0">
                            <a:latin typeface="Cambria Math" panose="02040503050406030204" pitchFamily="18" charset="0"/>
                          </a:rPr>
                          <m:t>𝐶</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𝑆</m:t>
                        </m:r>
                      </m:num>
                      <m:den>
                        <m:r>
                          <a:rPr lang="en-US" altLang="zh-CN" sz="3200" b="0" i="1" smtClean="0">
                            <a:latin typeface="Cambria Math" panose="02040503050406030204" pitchFamily="18" charset="0"/>
                          </a:rPr>
                          <m:t>𝑆𝑌𝐷</m:t>
                        </m:r>
                      </m:den>
                    </m:f>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𝑌</m:t>
                    </m:r>
                  </m:oMath>
                </a14:m>
                <a:endParaRPr lang="en-US" altLang="zh-CN" b="0" dirty="0">
                  <a:latin typeface="Candara" panose="020E0502030303020204" pitchFamily="34" charset="0"/>
                </a:endParaRPr>
              </a:p>
              <a:p>
                <a:r>
                  <a:rPr lang="en-US" altLang="zh-CN" dirty="0">
                    <a:latin typeface="Candara" panose="020E0502030303020204" pitchFamily="34" charset="0"/>
                  </a:rPr>
                  <a:t>C: cost of the asset</a:t>
                </a:r>
              </a:p>
              <a:p>
                <a:r>
                  <a:rPr lang="en-US" altLang="zh-CN" dirty="0">
                    <a:latin typeface="Candara" panose="020E0502030303020204" pitchFamily="34" charset="0"/>
                  </a:rPr>
                  <a:t>S: salvage or residual value</a:t>
                </a:r>
              </a:p>
              <a:p>
                <a:r>
                  <a:rPr lang="en-US" altLang="zh-CN" dirty="0">
                    <a:latin typeface="Candara" panose="020E0502030303020204" pitchFamily="34" charset="0"/>
                  </a:rPr>
                  <a:t>Y: years of life left</a:t>
                </a:r>
              </a:p>
              <a:p>
                <a:r>
                  <a:rPr lang="en-US" altLang="zh-CN" dirty="0">
                    <a:latin typeface="Candara" panose="020E0502030303020204" pitchFamily="34" charset="0"/>
                  </a:rPr>
                  <a:t>SYD: sum of the years’ digit</a:t>
                </a:r>
              </a:p>
              <a:p>
                <a:pPr marL="0" indent="0">
                  <a:buNone/>
                </a:pPr>
                <a:endParaRPr lang="en-US" altLang="zh-CN" dirty="0">
                  <a:latin typeface="Candara" panose="020E0502030303020204" pitchFamily="34" charset="0"/>
                </a:endParaRPr>
              </a:p>
              <a:p>
                <a:pPr marL="0" indent="0">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𝑆𝑌𝐷</m:t>
                      </m:r>
                      <m:r>
                        <a:rPr lang="en-US" altLang="zh-CN" sz="2400" b="0" i="1" smtClean="0">
                          <a:latin typeface="Cambria Math" panose="02040503050406030204" pitchFamily="18" charset="0"/>
                        </a:rPr>
                        <m:t>=</m:t>
                      </m:r>
                      <m:nary>
                        <m:naryPr>
                          <m:chr m:val="∑"/>
                          <m:subHide m:val="on"/>
                          <m:supHide m:val="on"/>
                          <m:ctrlPr>
                            <a:rPr lang="en-US" altLang="zh-CN" sz="2400" b="0" i="1" smtClean="0">
                              <a:latin typeface="Cambria Math" panose="02040503050406030204" pitchFamily="18" charset="0"/>
                            </a:rPr>
                          </m:ctrlPr>
                        </m:naryPr>
                        <m:sub/>
                        <m:sup/>
                        <m:e>
                          <m:r>
                            <a:rPr lang="en-US" altLang="zh-CN" sz="2400" b="0" i="1" smtClean="0">
                              <a:latin typeface="Cambria Math" panose="02040503050406030204" pitchFamily="18" charset="0"/>
                            </a:rPr>
                            <m:t>𝑁</m:t>
                          </m:r>
                        </m:e>
                      </m:nary>
                      <m:r>
                        <a:rPr lang="en-US" altLang="zh-CN" sz="2400" b="0" i="1" smtClean="0">
                          <a:latin typeface="Cambria Math" panose="02040503050406030204" pitchFamily="18" charset="0"/>
                        </a:rPr>
                        <m:t>= </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𝑁</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𝑁</m:t>
                          </m:r>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2</m:t>
                          </m:r>
                        </m:den>
                      </m:f>
                    </m:oMath>
                  </m:oMathPara>
                </a14:m>
                <a:endParaRPr lang="en-US" altLang="zh-CN" dirty="0">
                  <a:latin typeface="Candara" panose="020E0502030303020204" pitchFamily="34" charset="0"/>
                </a:endParaRPr>
              </a:p>
              <a:p>
                <a:r>
                  <a:rPr lang="en-US" altLang="zh-CN" dirty="0">
                    <a:latin typeface="Candara" panose="020E0502030303020204" pitchFamily="34" charset="0"/>
                  </a:rPr>
                  <a:t>N: number of years</a:t>
                </a:r>
              </a:p>
              <a:p>
                <a:pPr marL="0" indent="0" algn="ctr">
                  <a:buNone/>
                </a:pPr>
                <a:endParaRPr lang="en-US" b="0" dirty="0">
                  <a:latin typeface="Candara" panose="020E0502030303020204" pitchFamily="34" charset="0"/>
                </a:endParaRPr>
              </a:p>
              <a:p>
                <a:endParaRPr lang="en-US" u="sng" dirty="0">
                  <a:latin typeface="Candara" panose="020E0502030303020204" pitchFamily="34" charset="0"/>
                </a:endParaRPr>
              </a:p>
            </p:txBody>
          </p:sp>
        </mc:Choice>
        <mc:Fallback xmlns="">
          <p:sp>
            <p:nvSpPr>
              <p:cNvPr id="7" name="Content Placeholder 2">
                <a:extLst>
                  <a:ext uri="{FF2B5EF4-FFF2-40B4-BE49-F238E27FC236}">
                    <a16:creationId xmlns:a16="http://schemas.microsoft.com/office/drawing/2014/main" id="{0E171F4F-F912-5D4A-8ABA-FBF9FDB2B2ED}"/>
                  </a:ext>
                </a:extLst>
              </p:cNvPr>
              <p:cNvSpPr txBox="1">
                <a:spLocks noRot="1" noChangeAspect="1" noMove="1" noResize="1" noEditPoints="1" noAdjustHandles="1" noChangeArrowheads="1" noChangeShapeType="1" noTextEdit="1"/>
              </p:cNvSpPr>
              <p:nvPr/>
            </p:nvSpPr>
            <p:spPr>
              <a:xfrm>
                <a:off x="472323" y="1446571"/>
                <a:ext cx="5791200" cy="5202620"/>
              </a:xfrm>
              <a:prstGeom prst="rect">
                <a:avLst/>
              </a:prstGeom>
              <a:blipFill>
                <a:blip r:embed="rId3"/>
                <a:stretch>
                  <a:fillRect l="-2105" t="-1874" b="-11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3F02D98-D7A6-7606-CE36-655DC6B08DA0}"/>
                  </a:ext>
                </a:extLst>
              </p:cNvPr>
              <p:cNvSpPr txBox="1">
                <a:spLocks/>
              </p:cNvSpPr>
              <p:nvPr/>
            </p:nvSpPr>
            <p:spPr>
              <a:xfrm>
                <a:off x="6263523" y="1446571"/>
                <a:ext cx="5791200" cy="52026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latin typeface="Candara" panose="020E0502030303020204" pitchFamily="34" charset="0"/>
                  </a:rPr>
                  <a:t>Double Declining Balance Method</a:t>
                </a:r>
              </a:p>
              <a:p>
                <a:pPr marL="0" indent="0" algn="ctr">
                  <a:buNone/>
                </a:pP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b="0" i="1" smtClean="0">
                            <a:latin typeface="Cambria Math" panose="02040503050406030204" pitchFamily="18" charset="0"/>
                          </a:rPr>
                          <m:t>𝐷𝐷𝐵</m:t>
                        </m:r>
                      </m:sub>
                    </m:sSub>
                    <m:r>
                      <a:rPr lang="en-US" altLang="zh-CN" i="1">
                        <a:latin typeface="Cambria Math" panose="02040503050406030204" pitchFamily="18" charset="0"/>
                      </a:rPr>
                      <m:t>=</m:t>
                    </m:r>
                    <m:r>
                      <a:rPr lang="en-US" altLang="zh-CN" b="0" i="1" smtClean="0">
                        <a:latin typeface="Cambria Math" panose="02040503050406030204" pitchFamily="18" charset="0"/>
                      </a:rPr>
                      <m:t>2∗</m:t>
                    </m:r>
                    <m:r>
                      <a:rPr lang="en-US" altLang="zh-CN" b="0" i="1" smtClean="0">
                        <a:latin typeface="Cambria Math" panose="02040503050406030204" pitchFamily="18" charset="0"/>
                      </a:rPr>
                      <m:t>𝑆𝐿𝐷𝑃</m:t>
                    </m:r>
                    <m:r>
                      <a:rPr lang="en-US" altLang="zh-CN" b="0" i="1" smtClean="0">
                        <a:latin typeface="Cambria Math" panose="02040503050406030204" pitchFamily="18" charset="0"/>
                      </a:rPr>
                      <m:t>∗</m:t>
                    </m:r>
                    <m:r>
                      <a:rPr lang="en-US" altLang="zh-CN" b="0" i="1" smtClean="0">
                        <a:latin typeface="Cambria Math" panose="02040503050406030204" pitchFamily="18" charset="0"/>
                      </a:rPr>
                      <m:t>𝑁𝐵𝑉</m:t>
                    </m:r>
                  </m:oMath>
                </a14:m>
                <a:r>
                  <a:rPr lang="en-US" b="1" dirty="0">
                    <a:latin typeface="Candara" panose="020E0502030303020204" pitchFamily="34" charset="0"/>
                  </a:rPr>
                  <a:t> </a:t>
                </a:r>
              </a:p>
              <a:p>
                <a:pPr marL="0" indent="0" algn="ctr">
                  <a:buNone/>
                </a:pPr>
                <a:endParaRPr lang="en-US" b="1" dirty="0">
                  <a:latin typeface="Candara" panose="020E0502030303020204" pitchFamily="34" charset="0"/>
                </a:endParaRPr>
              </a:p>
              <a:p>
                <a:r>
                  <a:rPr lang="en-US" dirty="0">
                    <a:latin typeface="Candara" panose="020E0502030303020204" pitchFamily="34" charset="0"/>
                  </a:rPr>
                  <a:t>SLDP: straight-line depreciation:</a:t>
                </a:r>
              </a:p>
              <a:p>
                <a:pPr marL="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𝑆𝐿𝐷𝑃</m:t>
                      </m:r>
                      <m:r>
                        <a:rPr lang="en-US"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𝑆𝐿</m:t>
                              </m:r>
                            </m:sub>
                          </m:sSub>
                        </m:num>
                        <m:den>
                          <m:r>
                            <a:rPr lang="en-US" altLang="zh-CN" b="0" i="1" smtClean="0">
                              <a:latin typeface="Cambria Math" panose="02040503050406030204" pitchFamily="18" charset="0"/>
                            </a:rPr>
                            <m:t>𝐶</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den>
                      </m:f>
                    </m:oMath>
                  </m:oMathPara>
                </a14:m>
                <a:endParaRPr lang="en-US" dirty="0">
                  <a:latin typeface="Candara" panose="020E0502030303020204" pitchFamily="34" charset="0"/>
                </a:endParaRPr>
              </a:p>
              <a:p>
                <a:pPr marL="0" indent="0">
                  <a:buNone/>
                </a:pPr>
                <a:endParaRPr lang="en-US" dirty="0">
                  <a:latin typeface="Candara" panose="020E0502030303020204" pitchFamily="34" charset="0"/>
                </a:endParaRPr>
              </a:p>
              <a:p>
                <a:r>
                  <a:rPr lang="en-US" dirty="0">
                    <a:latin typeface="Candara" panose="020E0502030303020204" pitchFamily="34" charset="0"/>
                  </a:rPr>
                  <a:t>NBV: net book value:</a:t>
                </a:r>
              </a:p>
              <a:p>
                <a:pPr marL="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𝑁𝐵</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m:oMathPara>
                </a14:m>
                <a:endParaRPr lang="en-US" dirty="0">
                  <a:latin typeface="Candara" panose="020E0502030303020204" pitchFamily="34" charset="0"/>
                </a:endParaRPr>
              </a:p>
              <a:p>
                <a:pPr marL="0" indent="0">
                  <a:buNone/>
                </a:pPr>
                <a:endParaRPr lang="en-US" dirty="0">
                  <a:latin typeface="Candara" panose="020E0502030303020204" pitchFamily="34" charset="0"/>
                </a:endParaRPr>
              </a:p>
            </p:txBody>
          </p:sp>
        </mc:Choice>
        <mc:Fallback xmlns="">
          <p:sp>
            <p:nvSpPr>
              <p:cNvPr id="3" name="Content Placeholder 2">
                <a:extLst>
                  <a:ext uri="{FF2B5EF4-FFF2-40B4-BE49-F238E27FC236}">
                    <a16:creationId xmlns:a16="http://schemas.microsoft.com/office/drawing/2014/main" id="{E3F02D98-D7A6-7606-CE36-655DC6B08DA0}"/>
                  </a:ext>
                </a:extLst>
              </p:cNvPr>
              <p:cNvSpPr txBox="1">
                <a:spLocks noRot="1" noChangeAspect="1" noMove="1" noResize="1" noEditPoints="1" noAdjustHandles="1" noChangeArrowheads="1" noChangeShapeType="1" noTextEdit="1"/>
              </p:cNvSpPr>
              <p:nvPr/>
            </p:nvSpPr>
            <p:spPr>
              <a:xfrm>
                <a:off x="6263523" y="1446571"/>
                <a:ext cx="5791200" cy="5202620"/>
              </a:xfrm>
              <a:prstGeom prst="rect">
                <a:avLst/>
              </a:prstGeom>
              <a:blipFill>
                <a:blip r:embed="rId4"/>
                <a:stretch>
                  <a:fillRect l="-2105" t="-18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846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5001</TotalTime>
  <Words>2693</Words>
  <Application>Microsoft Macintosh PowerPoint</Application>
  <PresentationFormat>Widescreen</PresentationFormat>
  <Paragraphs>272</Paragraphs>
  <Slides>23</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Cambria Math</vt:lpstr>
      <vt:lpstr>Candara</vt:lpstr>
      <vt:lpstr>Georgia Pro Cond Black</vt:lpstr>
      <vt:lpstr>Office Theme</vt:lpstr>
      <vt:lpstr>Capital Budget</vt:lpstr>
      <vt:lpstr>Last Week</vt:lpstr>
      <vt:lpstr>Learning Objectives</vt:lpstr>
      <vt:lpstr>Capital Budget</vt:lpstr>
      <vt:lpstr>Capital Costs</vt:lpstr>
      <vt:lpstr>Capital Cost Example</vt:lpstr>
      <vt:lpstr>Depreciation</vt:lpstr>
      <vt:lpstr>Depreciation</vt:lpstr>
      <vt:lpstr>Accelerated Depreciation</vt:lpstr>
      <vt:lpstr>Usage Rate Depreciation - Example</vt:lpstr>
      <vt:lpstr>Usage Rate Depreciation - Example</vt:lpstr>
      <vt:lpstr>Straight Line Depreciation - Example</vt:lpstr>
      <vt:lpstr>Straight Line Depreciation - Example</vt:lpstr>
      <vt:lpstr>SYD Depreciation - Example</vt:lpstr>
      <vt:lpstr>SYD Depreciation - Example</vt:lpstr>
      <vt:lpstr>DDB Depreciation - Example</vt:lpstr>
      <vt:lpstr>DDB Depreciation - Example</vt:lpstr>
      <vt:lpstr>Cash is not free, investment analysis should include that cost </vt:lpstr>
      <vt:lpstr>Interest</vt:lpstr>
      <vt:lpstr>Time Value of Money</vt:lpstr>
      <vt:lpstr>Time Value of Money - Example</vt:lpstr>
      <vt:lpstr>Time Value of Money - Example</vt:lpstr>
      <vt:lpstr>Time Value of Money -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Nishank Varshney</dc:creator>
  <cp:lastModifiedBy>Wang, Wenchen</cp:lastModifiedBy>
  <cp:revision>144</cp:revision>
  <dcterms:created xsi:type="dcterms:W3CDTF">2019-10-05T19:24:54Z</dcterms:created>
  <dcterms:modified xsi:type="dcterms:W3CDTF">2024-03-08T05:39:18Z</dcterms:modified>
</cp:coreProperties>
</file>