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368" r:id="rId2"/>
    <p:sldId id="268" r:id="rId3"/>
    <p:sldId id="331" r:id="rId4"/>
    <p:sldId id="328" r:id="rId5"/>
    <p:sldId id="329" r:id="rId6"/>
    <p:sldId id="334" r:id="rId7"/>
    <p:sldId id="333" r:id="rId8"/>
    <p:sldId id="335" r:id="rId9"/>
    <p:sldId id="330" r:id="rId10"/>
    <p:sldId id="336" r:id="rId11"/>
    <p:sldId id="324" r:id="rId12"/>
    <p:sldId id="322" r:id="rId13"/>
    <p:sldId id="323" r:id="rId14"/>
    <p:sldId id="358" r:id="rId15"/>
    <p:sldId id="269" r:id="rId16"/>
    <p:sldId id="369" r:id="rId17"/>
    <p:sldId id="374" r:id="rId18"/>
    <p:sldId id="370" r:id="rId19"/>
    <p:sldId id="371" r:id="rId20"/>
    <p:sldId id="372" r:id="rId21"/>
    <p:sldId id="373" r:id="rId22"/>
    <p:sldId id="35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2" autoAdjust="0"/>
    <p:restoredTop sz="78027" autoAdjust="0"/>
  </p:normalViewPr>
  <p:slideViewPr>
    <p:cSldViewPr snapToGrid="0">
      <p:cViewPr varScale="1">
        <p:scale>
          <a:sx n="98" d="100"/>
          <a:sy n="98" d="100"/>
        </p:scale>
        <p:origin x="156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9D8ABE-1728-497D-B097-864A338D2A5C}" type="datetimeFigureOut">
              <a:rPr lang="en-US" smtClean="0"/>
              <a:t>3/7/24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10939-A168-4FDB-B58F-B96F3F43C411}" type="slidenum">
              <a:rPr lang="en-US" smtClean="0"/>
              <a:t>‹#›</a:t>
            </a:fld>
            <a:endParaRPr lang="en-US"/>
          </a:p>
        </p:txBody>
      </p:sp>
    </p:spTree>
    <p:extLst>
      <p:ext uri="{BB962C8B-B14F-4D97-AF65-F5344CB8AC3E}">
        <p14:creationId xmlns:p14="http://schemas.microsoft.com/office/powerpoint/2010/main" val="2138937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30FBE7-A762-7C40-A0AD-5CFD28145FCB}" type="slidenum">
              <a:rPr lang="en-US" smtClean="0"/>
              <a:t>1</a:t>
            </a:fld>
            <a:endParaRPr lang="en-US"/>
          </a:p>
        </p:txBody>
      </p:sp>
    </p:spTree>
    <p:extLst>
      <p:ext uri="{BB962C8B-B14F-4D97-AF65-F5344CB8AC3E}">
        <p14:creationId xmlns:p14="http://schemas.microsoft.com/office/powerpoint/2010/main" val="4145510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ltLang="zh-CN" dirty="0"/>
              <a:t>Suppose that a project has an IRR of 25 percent. Suppose further that this represents an unusually high rate of return for any of the organization’s investments. It may be unrealistic to expect to be able to reinvest cash as it is received from the project in additional projects at 25 percent. In effect, then, the IRR method may overstate the true rate that will be earned on the project.</a:t>
            </a:r>
          </a:p>
          <a:p>
            <a:pPr marL="171450" indent="-171450">
              <a:buFont typeface="Arial" panose="020B0604020202020204" pitchFamily="34" charset="0"/>
              <a:buChar char="•"/>
            </a:pPr>
            <a:endParaRPr lang="en-US" altLang="zh-CN" dirty="0"/>
          </a:p>
          <a:p>
            <a:pPr marL="171450" indent="-171450">
              <a:buFont typeface="Arial" panose="020B0604020202020204" pitchFamily="34" charset="0"/>
              <a:buChar char="•"/>
            </a:pPr>
            <a:r>
              <a:rPr lang="en-US" altLang="zh-CN" dirty="0"/>
              <a:t>Many investment projects consist of an initial cash outflow followed by a series of cash inflows. This is referred to as a conventional pattern of cash flows. However, it is possible that some of the subsequent cash flows will be negative. In that case, the method can produce multiple answers, and the actual rate of return becomes ambiguous. In such cases, one is better off relying on the NPV technique.</a:t>
            </a:r>
          </a:p>
          <a:p>
            <a:pPr marL="171450" indent="-171450">
              <a:buFont typeface="Arial" panose="020B0604020202020204" pitchFamily="34" charset="0"/>
              <a:buChar char="•"/>
            </a:pPr>
            <a:endParaRPr lang="en-US" altLang="zh-CN" dirty="0"/>
          </a:p>
          <a:p>
            <a:pPr marL="171450" indent="-171450">
              <a:buFont typeface="Arial" panose="020B0604020202020204" pitchFamily="34" charset="0"/>
              <a:buChar char="•"/>
            </a:pPr>
            <a:r>
              <a:rPr lang="en-US" altLang="zh-CN" dirty="0"/>
              <a:t>A and B are mutually exclusive. If ranking by IRR would choose B, but if based on profits, should choose A (28,000&gt;17,500).</a:t>
            </a:r>
            <a:endParaRPr lang="zh-CN" altLang="en-US" dirty="0"/>
          </a:p>
        </p:txBody>
      </p:sp>
      <p:sp>
        <p:nvSpPr>
          <p:cNvPr id="4" name="Slide Number Placeholder 3"/>
          <p:cNvSpPr>
            <a:spLocks noGrp="1"/>
          </p:cNvSpPr>
          <p:nvPr>
            <p:ph type="sldNum" sz="quarter" idx="5"/>
          </p:nvPr>
        </p:nvSpPr>
        <p:spPr/>
        <p:txBody>
          <a:bodyPr/>
          <a:lstStyle/>
          <a:p>
            <a:fld id="{58B10939-A168-4FDB-B58F-B96F3F43C411}" type="slidenum">
              <a:rPr lang="en-US" smtClean="0"/>
              <a:t>19</a:t>
            </a:fld>
            <a:endParaRPr lang="en-US"/>
          </a:p>
        </p:txBody>
      </p:sp>
    </p:spTree>
    <p:extLst>
      <p:ext uri="{BB962C8B-B14F-4D97-AF65-F5344CB8AC3E}">
        <p14:creationId xmlns:p14="http://schemas.microsoft.com/office/powerpoint/2010/main" val="28934628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ltLang="zh-CN" dirty="0"/>
              <a:t>CBA compares the costs of an action or program to its benefits. The method takes into account not only private costs and benefits but public ones as well. Many people think that CBA is associated with large-scale public projects, such as the building of a dam. However, the technique can be extremely useful even for evaluating small purchases such as a personal computer.</a:t>
            </a:r>
          </a:p>
          <a:p>
            <a:pPr marL="171450" indent="-171450">
              <a:buFont typeface="Arial" panose="020B0604020202020204" pitchFamily="34" charset="0"/>
              <a:buChar char="•"/>
            </a:pPr>
            <a:endParaRPr lang="en-US" altLang="zh-CN" dirty="0"/>
          </a:p>
          <a:p>
            <a:pPr marL="171450" indent="-171450">
              <a:buFont typeface="Arial" panose="020B0604020202020204" pitchFamily="34" charset="0"/>
              <a:buChar char="•"/>
            </a:pPr>
            <a:r>
              <a:rPr lang="en-US" altLang="zh-CN" dirty="0"/>
              <a:t>The benefits should include only the incremental benefits that result from the project. Also as part of the CBA it is necessary to estimate consumer surplus (beyond scope)</a:t>
            </a:r>
          </a:p>
          <a:p>
            <a:pPr marL="171450" indent="-171450">
              <a:buFont typeface="Arial" panose="020B0604020202020204" pitchFamily="34" charset="0"/>
              <a:buChar char="•"/>
            </a:pPr>
            <a:endParaRPr lang="en-US" altLang="zh-CN" dirty="0"/>
          </a:p>
          <a:p>
            <a:pPr marL="171450" indent="-171450">
              <a:buFont typeface="Arial" panose="020B0604020202020204" pitchFamily="34" charset="0"/>
              <a:buChar char="•"/>
            </a:pPr>
            <a:r>
              <a:rPr lang="en-US" altLang="zh-CN" dirty="0"/>
              <a:t>Financial qualifications:: discounting cost and benefit flows</a:t>
            </a:r>
            <a:endParaRPr lang="zh-CN" altLang="en-US" dirty="0"/>
          </a:p>
        </p:txBody>
      </p:sp>
      <p:sp>
        <p:nvSpPr>
          <p:cNvPr id="4" name="Slide Number Placeholder 3"/>
          <p:cNvSpPr>
            <a:spLocks noGrp="1"/>
          </p:cNvSpPr>
          <p:nvPr>
            <p:ph type="sldNum" sz="quarter" idx="5"/>
          </p:nvPr>
        </p:nvSpPr>
        <p:spPr/>
        <p:txBody>
          <a:bodyPr/>
          <a:lstStyle/>
          <a:p>
            <a:fld id="{58B10939-A168-4FDB-B58F-B96F3F43C411}" type="slidenum">
              <a:rPr lang="en-US" smtClean="0"/>
              <a:t>21</a:t>
            </a:fld>
            <a:endParaRPr lang="en-US"/>
          </a:p>
        </p:txBody>
      </p:sp>
    </p:spTree>
    <p:extLst>
      <p:ext uri="{BB962C8B-B14F-4D97-AF65-F5344CB8AC3E}">
        <p14:creationId xmlns:p14="http://schemas.microsoft.com/office/powerpoint/2010/main" val="42436366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https://</a:t>
            </a:r>
            <a:r>
              <a:rPr lang="en-US" sz="1200" kern="1200" dirty="0" err="1">
                <a:solidFill>
                  <a:schemeClr val="tx1"/>
                </a:solidFill>
                <a:effectLst/>
                <a:latin typeface="+mn-lt"/>
                <a:ea typeface="+mn-ea"/>
                <a:cs typeface="+mn-cs"/>
              </a:rPr>
              <a:t>mn.gov</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mmb</a:t>
            </a:r>
            <a:r>
              <a:rPr lang="en-US" sz="1200" kern="1200" dirty="0">
                <a:solidFill>
                  <a:schemeClr val="tx1"/>
                </a:solidFill>
                <a:effectLst/>
                <a:latin typeface="+mn-lt"/>
                <a:ea typeface="+mn-ea"/>
                <a:cs typeface="+mn-cs"/>
              </a:rPr>
              <a:t>-stat/results-first/child-welfare-</a:t>
            </a:r>
            <a:r>
              <a:rPr lang="en-US" sz="1200" kern="1200" dirty="0" err="1">
                <a:solidFill>
                  <a:schemeClr val="tx1"/>
                </a:solidFill>
                <a:effectLst/>
                <a:latin typeface="+mn-lt"/>
                <a:ea typeface="+mn-ea"/>
                <a:cs typeface="+mn-cs"/>
              </a:rPr>
              <a:t>report.pdf</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7792D42-1DD7-D042-BCC5-D1FE6E10F698}" type="slidenum">
              <a:rPr lang="en-US" smtClean="0"/>
              <a:t>22</a:t>
            </a:fld>
            <a:endParaRPr lang="en-US"/>
          </a:p>
        </p:txBody>
      </p:sp>
    </p:spTree>
    <p:extLst>
      <p:ext uri="{BB962C8B-B14F-4D97-AF65-F5344CB8AC3E}">
        <p14:creationId xmlns:p14="http://schemas.microsoft.com/office/powerpoint/2010/main" val="3407382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ltLang="zh-CN" dirty="0"/>
              <a:t>Investment analysis for the acquisition of capital assets requires careful consideration of the item to be acquired. Alternatives should be examined so that we can be assured that we are making an appropriate selection. </a:t>
            </a:r>
            <a:endParaRPr lang="zh-CN" altLang="en-US" dirty="0"/>
          </a:p>
        </p:txBody>
      </p:sp>
      <p:sp>
        <p:nvSpPr>
          <p:cNvPr id="4" name="Slide Number Placeholder 3"/>
          <p:cNvSpPr>
            <a:spLocks noGrp="1"/>
          </p:cNvSpPr>
          <p:nvPr>
            <p:ph type="sldNum" sz="quarter" idx="5"/>
          </p:nvPr>
        </p:nvSpPr>
        <p:spPr/>
        <p:txBody>
          <a:bodyPr/>
          <a:lstStyle/>
          <a:p>
            <a:fld id="{58B10939-A168-4FDB-B58F-B96F3F43C411}" type="slidenum">
              <a:rPr lang="en-US" smtClean="0"/>
              <a:t>2</a:t>
            </a:fld>
            <a:endParaRPr lang="en-US"/>
          </a:p>
        </p:txBody>
      </p:sp>
    </p:spTree>
    <p:extLst>
      <p:ext uri="{BB962C8B-B14F-4D97-AF65-F5344CB8AC3E}">
        <p14:creationId xmlns:p14="http://schemas.microsoft.com/office/powerpoint/2010/main" val="1291562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total of the initial outlay and the PV of the future payments is called the net present cost (NPC).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To determine the present values, we will need to have a discount rate, which is what we call the interest rate when discounting cash flows, to use to bring the future payments back to the present. </a:t>
            </a:r>
          </a:p>
        </p:txBody>
      </p:sp>
      <p:sp>
        <p:nvSpPr>
          <p:cNvPr id="4" name="Slide Number Placeholder 3"/>
          <p:cNvSpPr>
            <a:spLocks noGrp="1"/>
          </p:cNvSpPr>
          <p:nvPr>
            <p:ph type="sldNum" sz="quarter" idx="5"/>
          </p:nvPr>
        </p:nvSpPr>
        <p:spPr/>
        <p:txBody>
          <a:bodyPr/>
          <a:lstStyle/>
          <a:p>
            <a:fld id="{B430FBE7-A762-7C40-A0AD-5CFD28145FCB}" type="slidenum">
              <a:rPr lang="en-US" smtClean="0"/>
              <a:t>3</a:t>
            </a:fld>
            <a:endParaRPr lang="en-US"/>
          </a:p>
        </p:txBody>
      </p:sp>
    </p:spTree>
    <p:extLst>
      <p:ext uri="{BB962C8B-B14F-4D97-AF65-F5344CB8AC3E}">
        <p14:creationId xmlns:p14="http://schemas.microsoft.com/office/powerpoint/2010/main" val="3034563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30FBE7-A762-7C40-A0AD-5CFD28145FCB}" type="slidenum">
              <a:rPr lang="en-US" smtClean="0"/>
              <a:t>5</a:t>
            </a:fld>
            <a:endParaRPr lang="en-US"/>
          </a:p>
        </p:txBody>
      </p:sp>
    </p:spTree>
    <p:extLst>
      <p:ext uri="{BB962C8B-B14F-4D97-AF65-F5344CB8AC3E}">
        <p14:creationId xmlns:p14="http://schemas.microsoft.com/office/powerpoint/2010/main" val="1649179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ltLang="zh-CN" dirty="0"/>
              <a:t>Annualized cost method. In that approach, one first finds the NPC for each alternative. Then, that cost is translated into a periodic payment for the number of years of the project’s lifetime. The periodic payment is essentially the average expenditure, with the TVM taken into account. The project with the lower annualized cost is less expensive on an annual basis in today’s dollars.</a:t>
            </a:r>
            <a:endParaRPr lang="zh-CN" altLang="en-US" dirty="0"/>
          </a:p>
        </p:txBody>
      </p:sp>
      <p:sp>
        <p:nvSpPr>
          <p:cNvPr id="4" name="Slide Number Placeholder 3"/>
          <p:cNvSpPr>
            <a:spLocks noGrp="1"/>
          </p:cNvSpPr>
          <p:nvPr>
            <p:ph type="sldNum" sz="quarter" idx="5"/>
          </p:nvPr>
        </p:nvSpPr>
        <p:spPr/>
        <p:txBody>
          <a:bodyPr/>
          <a:lstStyle/>
          <a:p>
            <a:fld id="{58B10939-A168-4FDB-B58F-B96F3F43C411}" type="slidenum">
              <a:rPr lang="en-US" smtClean="0"/>
              <a:t>6</a:t>
            </a:fld>
            <a:endParaRPr lang="en-US"/>
          </a:p>
        </p:txBody>
      </p:sp>
    </p:spTree>
    <p:extLst>
      <p:ext uri="{BB962C8B-B14F-4D97-AF65-F5344CB8AC3E}">
        <p14:creationId xmlns:p14="http://schemas.microsoft.com/office/powerpoint/2010/main" val="2825166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30FBE7-A762-7C40-A0AD-5CFD28145FCB}" type="slidenum">
              <a:rPr lang="en-US" smtClean="0"/>
              <a:t>10</a:t>
            </a:fld>
            <a:endParaRPr lang="en-US"/>
          </a:p>
        </p:txBody>
      </p:sp>
    </p:spTree>
    <p:extLst>
      <p:ext uri="{BB962C8B-B14F-4D97-AF65-F5344CB8AC3E}">
        <p14:creationId xmlns:p14="http://schemas.microsoft.com/office/powerpoint/2010/main" val="15729134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ltLang="zh-CN" dirty="0"/>
              <a:t>Often, one of the major reasons to acquire a capital asset is to use it to earn more revenues or generate additional financial support. In such cases, we need to consider both the revenues and costs as measured by the present value of their cash inflows and outflows. </a:t>
            </a:r>
            <a:endParaRPr lang="zh-CN" altLang="en-US" dirty="0"/>
          </a:p>
        </p:txBody>
      </p:sp>
      <p:sp>
        <p:nvSpPr>
          <p:cNvPr id="4" name="Slide Number Placeholder 3"/>
          <p:cNvSpPr>
            <a:spLocks noGrp="1"/>
          </p:cNvSpPr>
          <p:nvPr>
            <p:ph type="sldNum" sz="quarter" idx="5"/>
          </p:nvPr>
        </p:nvSpPr>
        <p:spPr/>
        <p:txBody>
          <a:bodyPr/>
          <a:lstStyle/>
          <a:p>
            <a:fld id="{58B10939-A168-4FDB-B58F-B96F3F43C411}" type="slidenum">
              <a:rPr lang="en-US" smtClean="0"/>
              <a:t>11</a:t>
            </a:fld>
            <a:endParaRPr lang="en-US"/>
          </a:p>
        </p:txBody>
      </p:sp>
    </p:spTree>
    <p:extLst>
      <p:ext uri="{BB962C8B-B14F-4D97-AF65-F5344CB8AC3E}">
        <p14:creationId xmlns:p14="http://schemas.microsoft.com/office/powerpoint/2010/main" val="1121228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30FBE7-A762-7C40-A0AD-5CFD28145FCB}" type="slidenum">
              <a:rPr lang="en-US" smtClean="0"/>
              <a:t>13</a:t>
            </a:fld>
            <a:endParaRPr lang="en-US"/>
          </a:p>
        </p:txBody>
      </p:sp>
    </p:spTree>
    <p:extLst>
      <p:ext uri="{BB962C8B-B14F-4D97-AF65-F5344CB8AC3E}">
        <p14:creationId xmlns:p14="http://schemas.microsoft.com/office/powerpoint/2010/main" val="2085789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30FBE7-A762-7C40-A0AD-5CFD28145FCB}" type="slidenum">
              <a:rPr lang="en-US" smtClean="0"/>
              <a:t>14</a:t>
            </a:fld>
            <a:endParaRPr lang="en-US"/>
          </a:p>
        </p:txBody>
      </p:sp>
    </p:spTree>
    <p:extLst>
      <p:ext uri="{BB962C8B-B14F-4D97-AF65-F5344CB8AC3E}">
        <p14:creationId xmlns:p14="http://schemas.microsoft.com/office/powerpoint/2010/main" val="2562538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D1C85-72AD-41DB-AA76-D778C85F0C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B648AD-DF15-41E8-88DF-3DFDF2C56E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EE299DC-DBE8-4909-A867-241F1BEB7E80}"/>
              </a:ext>
            </a:extLst>
          </p:cNvPr>
          <p:cNvSpPr>
            <a:spLocks noGrp="1"/>
          </p:cNvSpPr>
          <p:nvPr>
            <p:ph type="dt" sz="half" idx="10"/>
          </p:nvPr>
        </p:nvSpPr>
        <p:spPr/>
        <p:txBody>
          <a:bodyPr/>
          <a:lstStyle/>
          <a:p>
            <a:fld id="{D750C907-6F1D-4E5E-92E5-CE7E20B4B168}" type="datetimeFigureOut">
              <a:rPr lang="en-US" smtClean="0"/>
              <a:t>3/7/24</a:t>
            </a:fld>
            <a:endParaRPr lang="en-US"/>
          </a:p>
        </p:txBody>
      </p:sp>
      <p:sp>
        <p:nvSpPr>
          <p:cNvPr id="5" name="Footer Placeholder 4">
            <a:extLst>
              <a:ext uri="{FF2B5EF4-FFF2-40B4-BE49-F238E27FC236}">
                <a16:creationId xmlns:a16="http://schemas.microsoft.com/office/drawing/2014/main" id="{3B3AAEF5-3D9D-4512-B760-28155ABD1F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0BE5A1-8204-4CF1-97BC-0E273E43588B}"/>
              </a:ext>
            </a:extLst>
          </p:cNvPr>
          <p:cNvSpPr>
            <a:spLocks noGrp="1"/>
          </p:cNvSpPr>
          <p:nvPr>
            <p:ph type="sldNum" sz="quarter" idx="12"/>
          </p:nvPr>
        </p:nvSpPr>
        <p:spPr/>
        <p:txBody>
          <a:bodyPr/>
          <a:lstStyle/>
          <a:p>
            <a:fld id="{3F75BA4E-068C-438A-BA15-A5E31A30BB95}" type="slidenum">
              <a:rPr lang="en-US" smtClean="0"/>
              <a:t>‹#›</a:t>
            </a:fld>
            <a:endParaRPr lang="en-US"/>
          </a:p>
        </p:txBody>
      </p:sp>
    </p:spTree>
    <p:extLst>
      <p:ext uri="{BB962C8B-B14F-4D97-AF65-F5344CB8AC3E}">
        <p14:creationId xmlns:p14="http://schemas.microsoft.com/office/powerpoint/2010/main" val="2876604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511F7-F585-45FE-AB28-807FBC32EE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3B4393A-FC6D-4921-BA5A-4154910F08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9EF7EF-BC82-416D-BC33-080FF72BE81E}"/>
              </a:ext>
            </a:extLst>
          </p:cNvPr>
          <p:cNvSpPr>
            <a:spLocks noGrp="1"/>
          </p:cNvSpPr>
          <p:nvPr>
            <p:ph type="dt" sz="half" idx="10"/>
          </p:nvPr>
        </p:nvSpPr>
        <p:spPr/>
        <p:txBody>
          <a:bodyPr/>
          <a:lstStyle/>
          <a:p>
            <a:fld id="{D750C907-6F1D-4E5E-92E5-CE7E20B4B168}" type="datetimeFigureOut">
              <a:rPr lang="en-US" smtClean="0"/>
              <a:t>3/7/24</a:t>
            </a:fld>
            <a:endParaRPr lang="en-US"/>
          </a:p>
        </p:txBody>
      </p:sp>
      <p:sp>
        <p:nvSpPr>
          <p:cNvPr id="5" name="Footer Placeholder 4">
            <a:extLst>
              <a:ext uri="{FF2B5EF4-FFF2-40B4-BE49-F238E27FC236}">
                <a16:creationId xmlns:a16="http://schemas.microsoft.com/office/drawing/2014/main" id="{5514F377-6F49-4948-A80D-29298F148E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C79A23-2F76-4B72-9895-198B2F6E7323}"/>
              </a:ext>
            </a:extLst>
          </p:cNvPr>
          <p:cNvSpPr>
            <a:spLocks noGrp="1"/>
          </p:cNvSpPr>
          <p:nvPr>
            <p:ph type="sldNum" sz="quarter" idx="12"/>
          </p:nvPr>
        </p:nvSpPr>
        <p:spPr/>
        <p:txBody>
          <a:bodyPr/>
          <a:lstStyle/>
          <a:p>
            <a:fld id="{3F75BA4E-068C-438A-BA15-A5E31A30BB95}" type="slidenum">
              <a:rPr lang="en-US" smtClean="0"/>
              <a:t>‹#›</a:t>
            </a:fld>
            <a:endParaRPr lang="en-US"/>
          </a:p>
        </p:txBody>
      </p:sp>
    </p:spTree>
    <p:extLst>
      <p:ext uri="{BB962C8B-B14F-4D97-AF65-F5344CB8AC3E}">
        <p14:creationId xmlns:p14="http://schemas.microsoft.com/office/powerpoint/2010/main" val="4168253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71BEE3-E4AF-4219-9971-0A64D18468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F30DA34-3952-4759-AC12-BD5ECF9A7C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DE3C63-CB0F-4FB6-8028-BB297C6735EB}"/>
              </a:ext>
            </a:extLst>
          </p:cNvPr>
          <p:cNvSpPr>
            <a:spLocks noGrp="1"/>
          </p:cNvSpPr>
          <p:nvPr>
            <p:ph type="dt" sz="half" idx="10"/>
          </p:nvPr>
        </p:nvSpPr>
        <p:spPr/>
        <p:txBody>
          <a:bodyPr/>
          <a:lstStyle/>
          <a:p>
            <a:fld id="{D750C907-6F1D-4E5E-92E5-CE7E20B4B168}" type="datetimeFigureOut">
              <a:rPr lang="en-US" smtClean="0"/>
              <a:t>3/7/24</a:t>
            </a:fld>
            <a:endParaRPr lang="en-US"/>
          </a:p>
        </p:txBody>
      </p:sp>
      <p:sp>
        <p:nvSpPr>
          <p:cNvPr id="5" name="Footer Placeholder 4">
            <a:extLst>
              <a:ext uri="{FF2B5EF4-FFF2-40B4-BE49-F238E27FC236}">
                <a16:creationId xmlns:a16="http://schemas.microsoft.com/office/drawing/2014/main" id="{21515EB8-3012-4298-BC69-3331AF5A1C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F5CBF9-9F01-449E-8071-3E03E5C41F09}"/>
              </a:ext>
            </a:extLst>
          </p:cNvPr>
          <p:cNvSpPr>
            <a:spLocks noGrp="1"/>
          </p:cNvSpPr>
          <p:nvPr>
            <p:ph type="sldNum" sz="quarter" idx="12"/>
          </p:nvPr>
        </p:nvSpPr>
        <p:spPr/>
        <p:txBody>
          <a:bodyPr/>
          <a:lstStyle/>
          <a:p>
            <a:fld id="{3F75BA4E-068C-438A-BA15-A5E31A30BB95}" type="slidenum">
              <a:rPr lang="en-US" smtClean="0"/>
              <a:t>‹#›</a:t>
            </a:fld>
            <a:endParaRPr lang="en-US"/>
          </a:p>
        </p:txBody>
      </p:sp>
    </p:spTree>
    <p:extLst>
      <p:ext uri="{BB962C8B-B14F-4D97-AF65-F5344CB8AC3E}">
        <p14:creationId xmlns:p14="http://schemas.microsoft.com/office/powerpoint/2010/main" val="593878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B8E03-95BA-42F0-B9DE-165A552E5F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7544E7-4B8D-4859-8B86-C7B80B70BB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8C28DC-1554-4566-AB8A-D8520F3642AB}"/>
              </a:ext>
            </a:extLst>
          </p:cNvPr>
          <p:cNvSpPr>
            <a:spLocks noGrp="1"/>
          </p:cNvSpPr>
          <p:nvPr>
            <p:ph type="dt" sz="half" idx="10"/>
          </p:nvPr>
        </p:nvSpPr>
        <p:spPr/>
        <p:txBody>
          <a:bodyPr/>
          <a:lstStyle/>
          <a:p>
            <a:fld id="{D750C907-6F1D-4E5E-92E5-CE7E20B4B168}" type="datetimeFigureOut">
              <a:rPr lang="en-US" smtClean="0"/>
              <a:t>3/7/24</a:t>
            </a:fld>
            <a:endParaRPr lang="en-US"/>
          </a:p>
        </p:txBody>
      </p:sp>
      <p:sp>
        <p:nvSpPr>
          <p:cNvPr id="5" name="Footer Placeholder 4">
            <a:extLst>
              <a:ext uri="{FF2B5EF4-FFF2-40B4-BE49-F238E27FC236}">
                <a16:creationId xmlns:a16="http://schemas.microsoft.com/office/drawing/2014/main" id="{62B851FF-FF6E-48F4-BF86-944DA26ABC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65AFCE-9477-4025-B527-480D0F853F74}"/>
              </a:ext>
            </a:extLst>
          </p:cNvPr>
          <p:cNvSpPr>
            <a:spLocks noGrp="1"/>
          </p:cNvSpPr>
          <p:nvPr>
            <p:ph type="sldNum" sz="quarter" idx="12"/>
          </p:nvPr>
        </p:nvSpPr>
        <p:spPr/>
        <p:txBody>
          <a:bodyPr/>
          <a:lstStyle/>
          <a:p>
            <a:fld id="{3F75BA4E-068C-438A-BA15-A5E31A30BB95}" type="slidenum">
              <a:rPr lang="en-US" smtClean="0"/>
              <a:t>‹#›</a:t>
            </a:fld>
            <a:endParaRPr lang="en-US"/>
          </a:p>
        </p:txBody>
      </p:sp>
    </p:spTree>
    <p:extLst>
      <p:ext uri="{BB962C8B-B14F-4D97-AF65-F5344CB8AC3E}">
        <p14:creationId xmlns:p14="http://schemas.microsoft.com/office/powerpoint/2010/main" val="2865966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56711-672A-48AB-913F-0A53BDE615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4A3B148-8CF1-45DE-8E5A-728376D956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955EEF-C89C-4EDD-A594-4D53F23796A0}"/>
              </a:ext>
            </a:extLst>
          </p:cNvPr>
          <p:cNvSpPr>
            <a:spLocks noGrp="1"/>
          </p:cNvSpPr>
          <p:nvPr>
            <p:ph type="dt" sz="half" idx="10"/>
          </p:nvPr>
        </p:nvSpPr>
        <p:spPr/>
        <p:txBody>
          <a:bodyPr/>
          <a:lstStyle/>
          <a:p>
            <a:fld id="{D750C907-6F1D-4E5E-92E5-CE7E20B4B168}" type="datetimeFigureOut">
              <a:rPr lang="en-US" smtClean="0"/>
              <a:t>3/7/24</a:t>
            </a:fld>
            <a:endParaRPr lang="en-US"/>
          </a:p>
        </p:txBody>
      </p:sp>
      <p:sp>
        <p:nvSpPr>
          <p:cNvPr id="5" name="Footer Placeholder 4">
            <a:extLst>
              <a:ext uri="{FF2B5EF4-FFF2-40B4-BE49-F238E27FC236}">
                <a16:creationId xmlns:a16="http://schemas.microsoft.com/office/drawing/2014/main" id="{5F50F96E-8FC7-4BC3-9C93-EABBB16551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E52834-326C-4942-9BE4-4979DD3246E3}"/>
              </a:ext>
            </a:extLst>
          </p:cNvPr>
          <p:cNvSpPr>
            <a:spLocks noGrp="1"/>
          </p:cNvSpPr>
          <p:nvPr>
            <p:ph type="sldNum" sz="quarter" idx="12"/>
          </p:nvPr>
        </p:nvSpPr>
        <p:spPr/>
        <p:txBody>
          <a:bodyPr/>
          <a:lstStyle/>
          <a:p>
            <a:fld id="{3F75BA4E-068C-438A-BA15-A5E31A30BB95}" type="slidenum">
              <a:rPr lang="en-US" smtClean="0"/>
              <a:t>‹#›</a:t>
            </a:fld>
            <a:endParaRPr lang="en-US"/>
          </a:p>
        </p:txBody>
      </p:sp>
    </p:spTree>
    <p:extLst>
      <p:ext uri="{BB962C8B-B14F-4D97-AF65-F5344CB8AC3E}">
        <p14:creationId xmlns:p14="http://schemas.microsoft.com/office/powerpoint/2010/main" val="4040260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9C09E-5734-4A55-A7D4-BB998CC597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B2A41F-9C8E-40CD-A147-DD42F6A769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BDA9430-8F6B-4AC5-A56C-FC3D37EFAB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4698907-FCC8-4192-AE6F-6362D479BCF3}"/>
              </a:ext>
            </a:extLst>
          </p:cNvPr>
          <p:cNvSpPr>
            <a:spLocks noGrp="1"/>
          </p:cNvSpPr>
          <p:nvPr>
            <p:ph type="dt" sz="half" idx="10"/>
          </p:nvPr>
        </p:nvSpPr>
        <p:spPr/>
        <p:txBody>
          <a:bodyPr/>
          <a:lstStyle/>
          <a:p>
            <a:fld id="{D750C907-6F1D-4E5E-92E5-CE7E20B4B168}" type="datetimeFigureOut">
              <a:rPr lang="en-US" smtClean="0"/>
              <a:t>3/7/24</a:t>
            </a:fld>
            <a:endParaRPr lang="en-US"/>
          </a:p>
        </p:txBody>
      </p:sp>
      <p:sp>
        <p:nvSpPr>
          <p:cNvPr id="6" name="Footer Placeholder 5">
            <a:extLst>
              <a:ext uri="{FF2B5EF4-FFF2-40B4-BE49-F238E27FC236}">
                <a16:creationId xmlns:a16="http://schemas.microsoft.com/office/drawing/2014/main" id="{53DA7703-423F-4FD4-945B-4472E2E432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509BE8-491E-454C-9831-5F40496F33A3}"/>
              </a:ext>
            </a:extLst>
          </p:cNvPr>
          <p:cNvSpPr>
            <a:spLocks noGrp="1"/>
          </p:cNvSpPr>
          <p:nvPr>
            <p:ph type="sldNum" sz="quarter" idx="12"/>
          </p:nvPr>
        </p:nvSpPr>
        <p:spPr/>
        <p:txBody>
          <a:bodyPr/>
          <a:lstStyle/>
          <a:p>
            <a:fld id="{3F75BA4E-068C-438A-BA15-A5E31A30BB95}" type="slidenum">
              <a:rPr lang="en-US" smtClean="0"/>
              <a:t>‹#›</a:t>
            </a:fld>
            <a:endParaRPr lang="en-US"/>
          </a:p>
        </p:txBody>
      </p:sp>
    </p:spTree>
    <p:extLst>
      <p:ext uri="{BB962C8B-B14F-4D97-AF65-F5344CB8AC3E}">
        <p14:creationId xmlns:p14="http://schemas.microsoft.com/office/powerpoint/2010/main" val="128455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D682B-933D-489A-BE37-B53194A91C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3B1B7F-FB07-4AFE-83A1-BF87ADE2A7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02C989-DAD2-402F-9EA0-67925F78BC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62A480-D4A4-4369-A071-5454997B7D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E83249-F0F5-4523-8554-B1C7275D1E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A02706-9344-467B-B026-638528CC8E77}"/>
              </a:ext>
            </a:extLst>
          </p:cNvPr>
          <p:cNvSpPr>
            <a:spLocks noGrp="1"/>
          </p:cNvSpPr>
          <p:nvPr>
            <p:ph type="dt" sz="half" idx="10"/>
          </p:nvPr>
        </p:nvSpPr>
        <p:spPr/>
        <p:txBody>
          <a:bodyPr/>
          <a:lstStyle/>
          <a:p>
            <a:fld id="{D750C907-6F1D-4E5E-92E5-CE7E20B4B168}" type="datetimeFigureOut">
              <a:rPr lang="en-US" smtClean="0"/>
              <a:t>3/7/24</a:t>
            </a:fld>
            <a:endParaRPr lang="en-US"/>
          </a:p>
        </p:txBody>
      </p:sp>
      <p:sp>
        <p:nvSpPr>
          <p:cNvPr id="8" name="Footer Placeholder 7">
            <a:extLst>
              <a:ext uri="{FF2B5EF4-FFF2-40B4-BE49-F238E27FC236}">
                <a16:creationId xmlns:a16="http://schemas.microsoft.com/office/drawing/2014/main" id="{80FDDA6C-73A0-497B-9DB6-77F3D9AC59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93180A-0494-4218-B8C7-AC4825A818C8}"/>
              </a:ext>
            </a:extLst>
          </p:cNvPr>
          <p:cNvSpPr>
            <a:spLocks noGrp="1"/>
          </p:cNvSpPr>
          <p:nvPr>
            <p:ph type="sldNum" sz="quarter" idx="12"/>
          </p:nvPr>
        </p:nvSpPr>
        <p:spPr/>
        <p:txBody>
          <a:bodyPr/>
          <a:lstStyle/>
          <a:p>
            <a:fld id="{3F75BA4E-068C-438A-BA15-A5E31A30BB95}" type="slidenum">
              <a:rPr lang="en-US" smtClean="0"/>
              <a:t>‹#›</a:t>
            </a:fld>
            <a:endParaRPr lang="en-US"/>
          </a:p>
        </p:txBody>
      </p:sp>
    </p:spTree>
    <p:extLst>
      <p:ext uri="{BB962C8B-B14F-4D97-AF65-F5344CB8AC3E}">
        <p14:creationId xmlns:p14="http://schemas.microsoft.com/office/powerpoint/2010/main" val="1969439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CCA78-674F-4BCF-AE3A-3C17B4F30F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C5907C6-D9B7-4F7D-A2B4-CE7C314C4742}"/>
              </a:ext>
            </a:extLst>
          </p:cNvPr>
          <p:cNvSpPr>
            <a:spLocks noGrp="1"/>
          </p:cNvSpPr>
          <p:nvPr>
            <p:ph type="dt" sz="half" idx="10"/>
          </p:nvPr>
        </p:nvSpPr>
        <p:spPr/>
        <p:txBody>
          <a:bodyPr/>
          <a:lstStyle/>
          <a:p>
            <a:fld id="{D750C907-6F1D-4E5E-92E5-CE7E20B4B168}" type="datetimeFigureOut">
              <a:rPr lang="en-US" smtClean="0"/>
              <a:t>3/7/24</a:t>
            </a:fld>
            <a:endParaRPr lang="en-US"/>
          </a:p>
        </p:txBody>
      </p:sp>
      <p:sp>
        <p:nvSpPr>
          <p:cNvPr id="4" name="Footer Placeholder 3">
            <a:extLst>
              <a:ext uri="{FF2B5EF4-FFF2-40B4-BE49-F238E27FC236}">
                <a16:creationId xmlns:a16="http://schemas.microsoft.com/office/drawing/2014/main" id="{B3A864C1-56CB-4C69-84E4-A70995F683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19C1132-7E0E-4673-A045-3B7C766A3FF0}"/>
              </a:ext>
            </a:extLst>
          </p:cNvPr>
          <p:cNvSpPr>
            <a:spLocks noGrp="1"/>
          </p:cNvSpPr>
          <p:nvPr>
            <p:ph type="sldNum" sz="quarter" idx="12"/>
          </p:nvPr>
        </p:nvSpPr>
        <p:spPr/>
        <p:txBody>
          <a:bodyPr/>
          <a:lstStyle/>
          <a:p>
            <a:fld id="{3F75BA4E-068C-438A-BA15-A5E31A30BB95}" type="slidenum">
              <a:rPr lang="en-US" smtClean="0"/>
              <a:t>‹#›</a:t>
            </a:fld>
            <a:endParaRPr lang="en-US"/>
          </a:p>
        </p:txBody>
      </p:sp>
    </p:spTree>
    <p:extLst>
      <p:ext uri="{BB962C8B-B14F-4D97-AF65-F5344CB8AC3E}">
        <p14:creationId xmlns:p14="http://schemas.microsoft.com/office/powerpoint/2010/main" val="2346720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10B188-DAB7-42A2-826A-D42CFAD188CB}"/>
              </a:ext>
            </a:extLst>
          </p:cNvPr>
          <p:cNvSpPr>
            <a:spLocks noGrp="1"/>
          </p:cNvSpPr>
          <p:nvPr>
            <p:ph type="dt" sz="half" idx="10"/>
          </p:nvPr>
        </p:nvSpPr>
        <p:spPr/>
        <p:txBody>
          <a:bodyPr/>
          <a:lstStyle/>
          <a:p>
            <a:fld id="{D750C907-6F1D-4E5E-92E5-CE7E20B4B168}" type="datetimeFigureOut">
              <a:rPr lang="en-US" smtClean="0"/>
              <a:t>3/7/24</a:t>
            </a:fld>
            <a:endParaRPr lang="en-US"/>
          </a:p>
        </p:txBody>
      </p:sp>
      <p:sp>
        <p:nvSpPr>
          <p:cNvPr id="3" name="Footer Placeholder 2">
            <a:extLst>
              <a:ext uri="{FF2B5EF4-FFF2-40B4-BE49-F238E27FC236}">
                <a16:creationId xmlns:a16="http://schemas.microsoft.com/office/drawing/2014/main" id="{58354D73-AF51-4A25-A7B6-1C10DF14A2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EB414B9-57D3-48EE-BF1C-8271DDECB2A3}"/>
              </a:ext>
            </a:extLst>
          </p:cNvPr>
          <p:cNvSpPr>
            <a:spLocks noGrp="1"/>
          </p:cNvSpPr>
          <p:nvPr>
            <p:ph type="sldNum" sz="quarter" idx="12"/>
          </p:nvPr>
        </p:nvSpPr>
        <p:spPr/>
        <p:txBody>
          <a:bodyPr/>
          <a:lstStyle/>
          <a:p>
            <a:fld id="{3F75BA4E-068C-438A-BA15-A5E31A30BB95}" type="slidenum">
              <a:rPr lang="en-US" smtClean="0"/>
              <a:t>‹#›</a:t>
            </a:fld>
            <a:endParaRPr lang="en-US"/>
          </a:p>
        </p:txBody>
      </p:sp>
    </p:spTree>
    <p:extLst>
      <p:ext uri="{BB962C8B-B14F-4D97-AF65-F5344CB8AC3E}">
        <p14:creationId xmlns:p14="http://schemas.microsoft.com/office/powerpoint/2010/main" val="491562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AF4A6-A263-4FDF-BDF2-A33B362848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B548AB-0D95-4DCC-AC33-3B45DD4D88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DFA93CE-95F4-48EF-9032-19A2EDC34D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061C5F-E024-409A-8556-72F4596D022D}"/>
              </a:ext>
            </a:extLst>
          </p:cNvPr>
          <p:cNvSpPr>
            <a:spLocks noGrp="1"/>
          </p:cNvSpPr>
          <p:nvPr>
            <p:ph type="dt" sz="half" idx="10"/>
          </p:nvPr>
        </p:nvSpPr>
        <p:spPr/>
        <p:txBody>
          <a:bodyPr/>
          <a:lstStyle/>
          <a:p>
            <a:fld id="{D750C907-6F1D-4E5E-92E5-CE7E20B4B168}" type="datetimeFigureOut">
              <a:rPr lang="en-US" smtClean="0"/>
              <a:t>3/7/24</a:t>
            </a:fld>
            <a:endParaRPr lang="en-US"/>
          </a:p>
        </p:txBody>
      </p:sp>
      <p:sp>
        <p:nvSpPr>
          <p:cNvPr id="6" name="Footer Placeholder 5">
            <a:extLst>
              <a:ext uri="{FF2B5EF4-FFF2-40B4-BE49-F238E27FC236}">
                <a16:creationId xmlns:a16="http://schemas.microsoft.com/office/drawing/2014/main" id="{F2651C9E-659B-4CE3-9894-74248DFB42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47C9C8-C19B-4577-AB1C-F88B9BD34414}"/>
              </a:ext>
            </a:extLst>
          </p:cNvPr>
          <p:cNvSpPr>
            <a:spLocks noGrp="1"/>
          </p:cNvSpPr>
          <p:nvPr>
            <p:ph type="sldNum" sz="quarter" idx="12"/>
          </p:nvPr>
        </p:nvSpPr>
        <p:spPr/>
        <p:txBody>
          <a:bodyPr/>
          <a:lstStyle/>
          <a:p>
            <a:fld id="{3F75BA4E-068C-438A-BA15-A5E31A30BB95}" type="slidenum">
              <a:rPr lang="en-US" smtClean="0"/>
              <a:t>‹#›</a:t>
            </a:fld>
            <a:endParaRPr lang="en-US"/>
          </a:p>
        </p:txBody>
      </p:sp>
    </p:spTree>
    <p:extLst>
      <p:ext uri="{BB962C8B-B14F-4D97-AF65-F5344CB8AC3E}">
        <p14:creationId xmlns:p14="http://schemas.microsoft.com/office/powerpoint/2010/main" val="1887676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37DE6-2E57-4050-86D6-6D4221A048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59B1A81-950B-4288-A82D-58FCA381BC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23A570-43D1-4E9C-A7D7-41BC9E6981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A1BE6F-7918-4433-A44B-E4ADF6CEBFE6}"/>
              </a:ext>
            </a:extLst>
          </p:cNvPr>
          <p:cNvSpPr>
            <a:spLocks noGrp="1"/>
          </p:cNvSpPr>
          <p:nvPr>
            <p:ph type="dt" sz="half" idx="10"/>
          </p:nvPr>
        </p:nvSpPr>
        <p:spPr/>
        <p:txBody>
          <a:bodyPr/>
          <a:lstStyle/>
          <a:p>
            <a:fld id="{D750C907-6F1D-4E5E-92E5-CE7E20B4B168}" type="datetimeFigureOut">
              <a:rPr lang="en-US" smtClean="0"/>
              <a:t>3/7/24</a:t>
            </a:fld>
            <a:endParaRPr lang="en-US"/>
          </a:p>
        </p:txBody>
      </p:sp>
      <p:sp>
        <p:nvSpPr>
          <p:cNvPr id="6" name="Footer Placeholder 5">
            <a:extLst>
              <a:ext uri="{FF2B5EF4-FFF2-40B4-BE49-F238E27FC236}">
                <a16:creationId xmlns:a16="http://schemas.microsoft.com/office/drawing/2014/main" id="{263DDF2F-B593-45EA-B5A0-EE105ADB7D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976E49-493C-4F0E-B479-98EEB729FE8F}"/>
              </a:ext>
            </a:extLst>
          </p:cNvPr>
          <p:cNvSpPr>
            <a:spLocks noGrp="1"/>
          </p:cNvSpPr>
          <p:nvPr>
            <p:ph type="sldNum" sz="quarter" idx="12"/>
          </p:nvPr>
        </p:nvSpPr>
        <p:spPr/>
        <p:txBody>
          <a:bodyPr/>
          <a:lstStyle/>
          <a:p>
            <a:fld id="{3F75BA4E-068C-438A-BA15-A5E31A30BB95}" type="slidenum">
              <a:rPr lang="en-US" smtClean="0"/>
              <a:t>‹#›</a:t>
            </a:fld>
            <a:endParaRPr lang="en-US"/>
          </a:p>
        </p:txBody>
      </p:sp>
    </p:spTree>
    <p:extLst>
      <p:ext uri="{BB962C8B-B14F-4D97-AF65-F5344CB8AC3E}">
        <p14:creationId xmlns:p14="http://schemas.microsoft.com/office/powerpoint/2010/main" val="1196776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ED0B9A-EB42-4339-8FF4-11116D58EF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575FA5-558D-49DF-8993-FB9DDA4E12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C7D101-AB75-4FFA-AFB1-4437B78EAD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50C907-6F1D-4E5E-92E5-CE7E20B4B168}" type="datetimeFigureOut">
              <a:rPr lang="en-US" smtClean="0"/>
              <a:t>3/7/24</a:t>
            </a:fld>
            <a:endParaRPr lang="en-US"/>
          </a:p>
        </p:txBody>
      </p:sp>
      <p:sp>
        <p:nvSpPr>
          <p:cNvPr id="5" name="Footer Placeholder 4">
            <a:extLst>
              <a:ext uri="{FF2B5EF4-FFF2-40B4-BE49-F238E27FC236}">
                <a16:creationId xmlns:a16="http://schemas.microsoft.com/office/drawing/2014/main" id="{7361345F-5F8A-49C6-AD5A-DC93160339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3A98F10-C923-4D95-A898-0DE64BBB57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75BA4E-068C-438A-BA15-A5E31A30BB95}" type="slidenum">
              <a:rPr lang="en-US" smtClean="0"/>
              <a:t>‹#›</a:t>
            </a:fld>
            <a:endParaRPr lang="en-US"/>
          </a:p>
        </p:txBody>
      </p:sp>
    </p:spTree>
    <p:extLst>
      <p:ext uri="{BB962C8B-B14F-4D97-AF65-F5344CB8AC3E}">
        <p14:creationId xmlns:p14="http://schemas.microsoft.com/office/powerpoint/2010/main" val="29634336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4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C817873-0086-6F4A-922C-C73A43F4FA1F}"/>
              </a:ext>
            </a:extLst>
          </p:cNvPr>
          <p:cNvSpPr/>
          <p:nvPr/>
        </p:nvSpPr>
        <p:spPr>
          <a:xfrm>
            <a:off x="0" y="0"/>
            <a:ext cx="12192000" cy="4300151"/>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12A7A8-2C49-744E-9EC4-9AD43528C6B6}"/>
              </a:ext>
            </a:extLst>
          </p:cNvPr>
          <p:cNvSpPr>
            <a:spLocks noGrp="1"/>
          </p:cNvSpPr>
          <p:nvPr>
            <p:ph type="ctrTitle"/>
          </p:nvPr>
        </p:nvSpPr>
        <p:spPr/>
        <p:txBody>
          <a:bodyPr/>
          <a:lstStyle/>
          <a:p>
            <a:r>
              <a:rPr lang="en-US" b="1" dirty="0">
                <a:solidFill>
                  <a:schemeClr val="bg1"/>
                </a:solidFill>
                <a:latin typeface="Georgia Pro Cond Black" panose="02040A06050405020203" pitchFamily="18" charset="0"/>
              </a:rPr>
              <a:t>Evaluating Capital Investments</a:t>
            </a:r>
          </a:p>
        </p:txBody>
      </p:sp>
      <p:sp>
        <p:nvSpPr>
          <p:cNvPr id="3" name="Subtitle 2">
            <a:extLst>
              <a:ext uri="{FF2B5EF4-FFF2-40B4-BE49-F238E27FC236}">
                <a16:creationId xmlns:a16="http://schemas.microsoft.com/office/drawing/2014/main" id="{DB2FD49A-2B5B-2748-8D6E-60724BC043CA}"/>
              </a:ext>
            </a:extLst>
          </p:cNvPr>
          <p:cNvSpPr>
            <a:spLocks noGrp="1"/>
          </p:cNvSpPr>
          <p:nvPr>
            <p:ph type="subTitle" idx="1"/>
          </p:nvPr>
        </p:nvSpPr>
        <p:spPr>
          <a:xfrm>
            <a:off x="1437502" y="4813000"/>
            <a:ext cx="9144000" cy="1655762"/>
          </a:xfrm>
        </p:spPr>
        <p:txBody>
          <a:bodyPr>
            <a:normAutofit/>
          </a:bodyPr>
          <a:lstStyle/>
          <a:p>
            <a:r>
              <a:rPr lang="en-US" sz="2800" dirty="0">
                <a:latin typeface="Candara" panose="020E0502030303020204" pitchFamily="34" charset="0"/>
              </a:rPr>
              <a:t>October 6</a:t>
            </a:r>
            <a:r>
              <a:rPr lang="en-US" sz="2800" baseline="30000" dirty="0">
                <a:latin typeface="Candara" panose="020E0502030303020204" pitchFamily="34" charset="0"/>
              </a:rPr>
              <a:t>th</a:t>
            </a:r>
            <a:r>
              <a:rPr lang="en-US" sz="2800" dirty="0">
                <a:latin typeface="Candara" panose="020E0502030303020204" pitchFamily="34" charset="0"/>
              </a:rPr>
              <a:t>, 2022</a:t>
            </a:r>
          </a:p>
          <a:p>
            <a:r>
              <a:rPr lang="en-US" sz="2800" dirty="0" err="1">
                <a:latin typeface="Candara" panose="020E0502030303020204" pitchFamily="34" charset="0"/>
              </a:rPr>
              <a:t>Wenchen</a:t>
            </a:r>
            <a:r>
              <a:rPr lang="en-US" sz="2800">
                <a:latin typeface="Candara" panose="020E0502030303020204" pitchFamily="34" charset="0"/>
              </a:rPr>
              <a:t> Wang</a:t>
            </a:r>
            <a:endParaRPr lang="en-US" sz="2800" dirty="0">
              <a:latin typeface="Candara" panose="020E0502030303020204" pitchFamily="34" charset="0"/>
            </a:endParaRPr>
          </a:p>
        </p:txBody>
      </p:sp>
    </p:spTree>
    <p:extLst>
      <p:ext uri="{BB962C8B-B14F-4D97-AF65-F5344CB8AC3E}">
        <p14:creationId xmlns:p14="http://schemas.microsoft.com/office/powerpoint/2010/main" val="3273967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632FE615-34D1-F043-A114-83BA0F7134C2}"/>
              </a:ext>
            </a:extLst>
          </p:cNvPr>
          <p:cNvSpPr/>
          <p:nvPr/>
        </p:nvSpPr>
        <p:spPr>
          <a:xfrm>
            <a:off x="0" y="1"/>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05F1EBE3-0399-B74B-8BF9-F0E9709EC8DF}"/>
              </a:ext>
            </a:extLst>
          </p:cNvPr>
          <p:cNvCxnSpPr>
            <a:cxnSpLocks/>
          </p:cNvCxnSpPr>
          <p:nvPr/>
        </p:nvCxnSpPr>
        <p:spPr>
          <a:xfrm>
            <a:off x="828550" y="3100541"/>
            <a:ext cx="460598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F5AC90EA-85FC-D545-A5EB-1A26C87279F4}"/>
              </a:ext>
            </a:extLst>
          </p:cNvPr>
          <p:cNvCxnSpPr/>
          <p:nvPr/>
        </p:nvCxnSpPr>
        <p:spPr>
          <a:xfrm>
            <a:off x="828550" y="2964617"/>
            <a:ext cx="0" cy="28420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F409BE62-C4F9-BF4B-A9B8-26534785CBA0}"/>
              </a:ext>
            </a:extLst>
          </p:cNvPr>
          <p:cNvCxnSpPr/>
          <p:nvPr/>
        </p:nvCxnSpPr>
        <p:spPr>
          <a:xfrm>
            <a:off x="1994204" y="2958438"/>
            <a:ext cx="0" cy="2842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FFB639F0-54F6-6D45-BDBA-820A4BB7C678}"/>
              </a:ext>
            </a:extLst>
          </p:cNvPr>
          <p:cNvCxnSpPr/>
          <p:nvPr/>
        </p:nvCxnSpPr>
        <p:spPr>
          <a:xfrm>
            <a:off x="3069242" y="2958438"/>
            <a:ext cx="0" cy="2842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57A9238-A3B1-674A-ACC4-F9360C69BE2F}"/>
              </a:ext>
            </a:extLst>
          </p:cNvPr>
          <p:cNvCxnSpPr/>
          <p:nvPr/>
        </p:nvCxnSpPr>
        <p:spPr>
          <a:xfrm>
            <a:off x="4243133" y="2958438"/>
            <a:ext cx="0" cy="28420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7E015D8-3412-7342-BC13-D95BE86E9C30}"/>
              </a:ext>
            </a:extLst>
          </p:cNvPr>
          <p:cNvCxnSpPr/>
          <p:nvPr/>
        </p:nvCxnSpPr>
        <p:spPr>
          <a:xfrm>
            <a:off x="5404669" y="2958438"/>
            <a:ext cx="0" cy="284206"/>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AA3B248-2ACA-464E-BD16-A20981669B6D}"/>
              </a:ext>
            </a:extLst>
          </p:cNvPr>
          <p:cNvSpPr txBox="1"/>
          <p:nvPr/>
        </p:nvSpPr>
        <p:spPr>
          <a:xfrm>
            <a:off x="1894319" y="2503753"/>
            <a:ext cx="370702" cy="370703"/>
          </a:xfrm>
          <a:prstGeom prst="rect">
            <a:avLst/>
          </a:prstGeom>
          <a:noFill/>
        </p:spPr>
        <p:txBody>
          <a:bodyPr wrap="square" rtlCol="0">
            <a:spAutoFit/>
          </a:bodyPr>
          <a:lstStyle/>
          <a:p>
            <a:r>
              <a:rPr lang="en-US" dirty="0">
                <a:latin typeface="Candara" panose="020E0502030303020204" pitchFamily="34" charset="0"/>
              </a:rPr>
              <a:t>1</a:t>
            </a:r>
          </a:p>
        </p:txBody>
      </p:sp>
      <p:sp>
        <p:nvSpPr>
          <p:cNvPr id="11" name="TextBox 10">
            <a:extLst>
              <a:ext uri="{FF2B5EF4-FFF2-40B4-BE49-F238E27FC236}">
                <a16:creationId xmlns:a16="http://schemas.microsoft.com/office/drawing/2014/main" id="{0A5AFF6A-D8AA-9743-A169-BA8949D41801}"/>
              </a:ext>
            </a:extLst>
          </p:cNvPr>
          <p:cNvSpPr txBox="1"/>
          <p:nvPr/>
        </p:nvSpPr>
        <p:spPr>
          <a:xfrm>
            <a:off x="680270" y="2488113"/>
            <a:ext cx="370702" cy="370703"/>
          </a:xfrm>
          <a:prstGeom prst="rect">
            <a:avLst/>
          </a:prstGeom>
          <a:noFill/>
        </p:spPr>
        <p:txBody>
          <a:bodyPr wrap="square" rtlCol="0">
            <a:spAutoFit/>
          </a:bodyPr>
          <a:lstStyle/>
          <a:p>
            <a:r>
              <a:rPr lang="en-US" dirty="0">
                <a:latin typeface="Candara" panose="020E0502030303020204" pitchFamily="34" charset="0"/>
              </a:rPr>
              <a:t>0</a:t>
            </a:r>
          </a:p>
        </p:txBody>
      </p:sp>
      <p:sp>
        <p:nvSpPr>
          <p:cNvPr id="12" name="TextBox 11">
            <a:extLst>
              <a:ext uri="{FF2B5EF4-FFF2-40B4-BE49-F238E27FC236}">
                <a16:creationId xmlns:a16="http://schemas.microsoft.com/office/drawing/2014/main" id="{D41596A8-C36E-CA4F-B83C-FC9BECC56BBA}"/>
              </a:ext>
            </a:extLst>
          </p:cNvPr>
          <p:cNvSpPr txBox="1"/>
          <p:nvPr/>
        </p:nvSpPr>
        <p:spPr>
          <a:xfrm>
            <a:off x="2923017" y="2503752"/>
            <a:ext cx="370702" cy="370703"/>
          </a:xfrm>
          <a:prstGeom prst="rect">
            <a:avLst/>
          </a:prstGeom>
          <a:noFill/>
        </p:spPr>
        <p:txBody>
          <a:bodyPr wrap="square" rtlCol="0">
            <a:spAutoFit/>
          </a:bodyPr>
          <a:lstStyle/>
          <a:p>
            <a:r>
              <a:rPr lang="en-US" dirty="0">
                <a:latin typeface="Candara" panose="020E0502030303020204" pitchFamily="34" charset="0"/>
              </a:rPr>
              <a:t>2</a:t>
            </a:r>
          </a:p>
        </p:txBody>
      </p:sp>
      <p:sp>
        <p:nvSpPr>
          <p:cNvPr id="13" name="TextBox 12">
            <a:extLst>
              <a:ext uri="{FF2B5EF4-FFF2-40B4-BE49-F238E27FC236}">
                <a16:creationId xmlns:a16="http://schemas.microsoft.com/office/drawing/2014/main" id="{C3D1A95A-F9C6-134B-9B02-2BDA8F82C4AF}"/>
              </a:ext>
            </a:extLst>
          </p:cNvPr>
          <p:cNvSpPr txBox="1"/>
          <p:nvPr/>
        </p:nvSpPr>
        <p:spPr>
          <a:xfrm>
            <a:off x="4107202" y="2503752"/>
            <a:ext cx="370702" cy="370703"/>
          </a:xfrm>
          <a:prstGeom prst="rect">
            <a:avLst/>
          </a:prstGeom>
          <a:noFill/>
        </p:spPr>
        <p:txBody>
          <a:bodyPr wrap="square" rtlCol="0">
            <a:spAutoFit/>
          </a:bodyPr>
          <a:lstStyle/>
          <a:p>
            <a:r>
              <a:rPr lang="en-US" dirty="0">
                <a:latin typeface="Candara" panose="020E0502030303020204" pitchFamily="34" charset="0"/>
              </a:rPr>
              <a:t>3</a:t>
            </a:r>
          </a:p>
        </p:txBody>
      </p:sp>
      <p:sp>
        <p:nvSpPr>
          <p:cNvPr id="14" name="TextBox 13">
            <a:extLst>
              <a:ext uri="{FF2B5EF4-FFF2-40B4-BE49-F238E27FC236}">
                <a16:creationId xmlns:a16="http://schemas.microsoft.com/office/drawing/2014/main" id="{9883D9CB-ECE6-484A-B4C2-62EA2D8F40D9}"/>
              </a:ext>
            </a:extLst>
          </p:cNvPr>
          <p:cNvSpPr txBox="1"/>
          <p:nvPr/>
        </p:nvSpPr>
        <p:spPr>
          <a:xfrm>
            <a:off x="5249185" y="2504241"/>
            <a:ext cx="370702" cy="370703"/>
          </a:xfrm>
          <a:prstGeom prst="rect">
            <a:avLst/>
          </a:prstGeom>
          <a:noFill/>
        </p:spPr>
        <p:txBody>
          <a:bodyPr wrap="square" rtlCol="0">
            <a:spAutoFit/>
          </a:bodyPr>
          <a:lstStyle/>
          <a:p>
            <a:r>
              <a:rPr lang="en-US" dirty="0">
                <a:latin typeface="Candara" panose="020E0502030303020204" pitchFamily="34" charset="0"/>
              </a:rPr>
              <a:t>4</a:t>
            </a:r>
          </a:p>
        </p:txBody>
      </p:sp>
      <p:sp>
        <p:nvSpPr>
          <p:cNvPr id="15" name="TextBox 14">
            <a:extLst>
              <a:ext uri="{FF2B5EF4-FFF2-40B4-BE49-F238E27FC236}">
                <a16:creationId xmlns:a16="http://schemas.microsoft.com/office/drawing/2014/main" id="{D9121013-6396-BB40-A0AB-ED05EF68BBEA}"/>
              </a:ext>
            </a:extLst>
          </p:cNvPr>
          <p:cNvSpPr txBox="1"/>
          <p:nvPr/>
        </p:nvSpPr>
        <p:spPr>
          <a:xfrm>
            <a:off x="728692" y="3297935"/>
            <a:ext cx="807913" cy="276999"/>
          </a:xfrm>
          <a:prstGeom prst="rect">
            <a:avLst/>
          </a:prstGeom>
          <a:noFill/>
        </p:spPr>
        <p:txBody>
          <a:bodyPr wrap="none" lIns="0" tIns="0" rIns="0" bIns="0" rtlCol="0">
            <a:spAutoFit/>
          </a:bodyPr>
          <a:lstStyle/>
          <a:p>
            <a:r>
              <a:rPr lang="en-US" dirty="0">
                <a:latin typeface="Candara" panose="020E0502030303020204" pitchFamily="34" charset="0"/>
              </a:rPr>
              <a:t>(10,000)</a:t>
            </a:r>
          </a:p>
        </p:txBody>
      </p:sp>
      <p:cxnSp>
        <p:nvCxnSpPr>
          <p:cNvPr id="20" name="Straight Connector 19">
            <a:extLst>
              <a:ext uri="{FF2B5EF4-FFF2-40B4-BE49-F238E27FC236}">
                <a16:creationId xmlns:a16="http://schemas.microsoft.com/office/drawing/2014/main" id="{07710098-6CD5-304C-8DBB-C9F65CFD2CF9}"/>
              </a:ext>
            </a:extLst>
          </p:cNvPr>
          <p:cNvCxnSpPr>
            <a:cxnSpLocks/>
          </p:cNvCxnSpPr>
          <p:nvPr/>
        </p:nvCxnSpPr>
        <p:spPr>
          <a:xfrm>
            <a:off x="789088" y="5868095"/>
            <a:ext cx="341458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BFB5CA-54B9-D845-B812-5E25F28ED75A}"/>
              </a:ext>
            </a:extLst>
          </p:cNvPr>
          <p:cNvCxnSpPr/>
          <p:nvPr/>
        </p:nvCxnSpPr>
        <p:spPr>
          <a:xfrm>
            <a:off x="789088" y="5732171"/>
            <a:ext cx="0" cy="28420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5915134-BFB2-D343-B883-4EF3025A7E8D}"/>
              </a:ext>
            </a:extLst>
          </p:cNvPr>
          <p:cNvCxnSpPr/>
          <p:nvPr/>
        </p:nvCxnSpPr>
        <p:spPr>
          <a:xfrm>
            <a:off x="1954742" y="5725992"/>
            <a:ext cx="0" cy="28420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FCA5383-C865-6142-B3B2-1914D9BC7A5A}"/>
              </a:ext>
            </a:extLst>
          </p:cNvPr>
          <p:cNvCxnSpPr/>
          <p:nvPr/>
        </p:nvCxnSpPr>
        <p:spPr>
          <a:xfrm>
            <a:off x="3029780" y="5725992"/>
            <a:ext cx="0" cy="28420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992F477-160E-2F43-8AB0-42F4C69874DA}"/>
              </a:ext>
            </a:extLst>
          </p:cNvPr>
          <p:cNvCxnSpPr/>
          <p:nvPr/>
        </p:nvCxnSpPr>
        <p:spPr>
          <a:xfrm>
            <a:off x="4203671" y="5725992"/>
            <a:ext cx="0" cy="284206"/>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E1736EB-1951-D546-AFFB-7962D5998854}"/>
              </a:ext>
            </a:extLst>
          </p:cNvPr>
          <p:cNvSpPr txBox="1"/>
          <p:nvPr/>
        </p:nvSpPr>
        <p:spPr>
          <a:xfrm>
            <a:off x="1854857" y="5271307"/>
            <a:ext cx="370702" cy="370703"/>
          </a:xfrm>
          <a:prstGeom prst="rect">
            <a:avLst/>
          </a:prstGeom>
          <a:noFill/>
        </p:spPr>
        <p:txBody>
          <a:bodyPr wrap="square" rtlCol="0">
            <a:spAutoFit/>
          </a:bodyPr>
          <a:lstStyle/>
          <a:p>
            <a:r>
              <a:rPr lang="en-US" dirty="0">
                <a:latin typeface="Candara" panose="020E0502030303020204" pitchFamily="34" charset="0"/>
              </a:rPr>
              <a:t>1</a:t>
            </a:r>
          </a:p>
        </p:txBody>
      </p:sp>
      <p:sp>
        <p:nvSpPr>
          <p:cNvPr id="27" name="TextBox 26">
            <a:extLst>
              <a:ext uri="{FF2B5EF4-FFF2-40B4-BE49-F238E27FC236}">
                <a16:creationId xmlns:a16="http://schemas.microsoft.com/office/drawing/2014/main" id="{93239151-891F-0F4C-82D9-7E6456994F5C}"/>
              </a:ext>
            </a:extLst>
          </p:cNvPr>
          <p:cNvSpPr txBox="1"/>
          <p:nvPr/>
        </p:nvSpPr>
        <p:spPr>
          <a:xfrm>
            <a:off x="639930" y="5298540"/>
            <a:ext cx="370702" cy="370703"/>
          </a:xfrm>
          <a:prstGeom prst="rect">
            <a:avLst/>
          </a:prstGeom>
          <a:noFill/>
        </p:spPr>
        <p:txBody>
          <a:bodyPr wrap="square" rtlCol="0">
            <a:spAutoFit/>
          </a:bodyPr>
          <a:lstStyle/>
          <a:p>
            <a:r>
              <a:rPr lang="en-US" dirty="0">
                <a:latin typeface="Candara" panose="020E0502030303020204" pitchFamily="34" charset="0"/>
              </a:rPr>
              <a:t>0</a:t>
            </a:r>
          </a:p>
        </p:txBody>
      </p:sp>
      <p:sp>
        <p:nvSpPr>
          <p:cNvPr id="28" name="TextBox 27">
            <a:extLst>
              <a:ext uri="{FF2B5EF4-FFF2-40B4-BE49-F238E27FC236}">
                <a16:creationId xmlns:a16="http://schemas.microsoft.com/office/drawing/2014/main" id="{360C1885-6E8C-944C-899D-62BFC07806BB}"/>
              </a:ext>
            </a:extLst>
          </p:cNvPr>
          <p:cNvSpPr txBox="1"/>
          <p:nvPr/>
        </p:nvSpPr>
        <p:spPr>
          <a:xfrm>
            <a:off x="2883555" y="5271306"/>
            <a:ext cx="370702" cy="370703"/>
          </a:xfrm>
          <a:prstGeom prst="rect">
            <a:avLst/>
          </a:prstGeom>
          <a:noFill/>
        </p:spPr>
        <p:txBody>
          <a:bodyPr wrap="square" rtlCol="0">
            <a:spAutoFit/>
          </a:bodyPr>
          <a:lstStyle/>
          <a:p>
            <a:r>
              <a:rPr lang="en-US" dirty="0">
                <a:latin typeface="Candara" panose="020E0502030303020204" pitchFamily="34" charset="0"/>
              </a:rPr>
              <a:t>2</a:t>
            </a:r>
          </a:p>
        </p:txBody>
      </p:sp>
      <p:sp>
        <p:nvSpPr>
          <p:cNvPr id="29" name="TextBox 28">
            <a:extLst>
              <a:ext uri="{FF2B5EF4-FFF2-40B4-BE49-F238E27FC236}">
                <a16:creationId xmlns:a16="http://schemas.microsoft.com/office/drawing/2014/main" id="{B6A35E38-F099-E243-85D5-2AC7A4B3D690}"/>
              </a:ext>
            </a:extLst>
          </p:cNvPr>
          <p:cNvSpPr txBox="1"/>
          <p:nvPr/>
        </p:nvSpPr>
        <p:spPr>
          <a:xfrm>
            <a:off x="4067740" y="5271306"/>
            <a:ext cx="370702" cy="370703"/>
          </a:xfrm>
          <a:prstGeom prst="rect">
            <a:avLst/>
          </a:prstGeom>
          <a:noFill/>
        </p:spPr>
        <p:txBody>
          <a:bodyPr wrap="square" rtlCol="0">
            <a:spAutoFit/>
          </a:bodyPr>
          <a:lstStyle/>
          <a:p>
            <a:r>
              <a:rPr lang="en-US" dirty="0">
                <a:latin typeface="Candara" panose="020E0502030303020204" pitchFamily="34" charset="0"/>
              </a:rPr>
              <a:t>3</a:t>
            </a:r>
          </a:p>
        </p:txBody>
      </p:sp>
      <p:sp>
        <p:nvSpPr>
          <p:cNvPr id="31" name="TextBox 30">
            <a:extLst>
              <a:ext uri="{FF2B5EF4-FFF2-40B4-BE49-F238E27FC236}">
                <a16:creationId xmlns:a16="http://schemas.microsoft.com/office/drawing/2014/main" id="{CF8569F6-799D-C143-AC4C-F280D19A353B}"/>
              </a:ext>
            </a:extLst>
          </p:cNvPr>
          <p:cNvSpPr txBox="1"/>
          <p:nvPr/>
        </p:nvSpPr>
        <p:spPr>
          <a:xfrm>
            <a:off x="689230" y="6065489"/>
            <a:ext cx="702115" cy="276999"/>
          </a:xfrm>
          <a:prstGeom prst="rect">
            <a:avLst/>
          </a:prstGeom>
          <a:noFill/>
        </p:spPr>
        <p:txBody>
          <a:bodyPr wrap="none" lIns="0" tIns="0" rIns="0" bIns="0" rtlCol="0">
            <a:spAutoFit/>
          </a:bodyPr>
          <a:lstStyle/>
          <a:p>
            <a:r>
              <a:rPr lang="en-US" dirty="0">
                <a:latin typeface="Candara" panose="020E0502030303020204" pitchFamily="34" charset="0"/>
              </a:rPr>
              <a:t>(5,500)</a:t>
            </a:r>
          </a:p>
        </p:txBody>
      </p:sp>
      <p:sp>
        <p:nvSpPr>
          <p:cNvPr id="36" name="TextBox 35">
            <a:extLst>
              <a:ext uri="{FF2B5EF4-FFF2-40B4-BE49-F238E27FC236}">
                <a16:creationId xmlns:a16="http://schemas.microsoft.com/office/drawing/2014/main" id="{72B55F6E-620D-2E4D-80DA-82B2CBED41E3}"/>
              </a:ext>
            </a:extLst>
          </p:cNvPr>
          <p:cNvSpPr txBox="1"/>
          <p:nvPr/>
        </p:nvSpPr>
        <p:spPr>
          <a:xfrm>
            <a:off x="639930" y="1768646"/>
            <a:ext cx="1843087" cy="461665"/>
          </a:xfrm>
          <a:prstGeom prst="rect">
            <a:avLst/>
          </a:prstGeom>
          <a:noFill/>
        </p:spPr>
        <p:txBody>
          <a:bodyPr wrap="square" rtlCol="0">
            <a:spAutoFit/>
          </a:bodyPr>
          <a:lstStyle/>
          <a:p>
            <a:r>
              <a:rPr lang="en-US" sz="2400" b="1" dirty="0">
                <a:latin typeface="Candara" panose="020E0502030303020204" pitchFamily="34" charset="0"/>
              </a:rPr>
              <a:t>Model A</a:t>
            </a:r>
          </a:p>
        </p:txBody>
      </p:sp>
      <p:sp>
        <p:nvSpPr>
          <p:cNvPr id="37" name="TextBox 36">
            <a:extLst>
              <a:ext uri="{FF2B5EF4-FFF2-40B4-BE49-F238E27FC236}">
                <a16:creationId xmlns:a16="http://schemas.microsoft.com/office/drawing/2014/main" id="{C12E4648-1D8E-E44F-8D01-0945D926BBFD}"/>
              </a:ext>
            </a:extLst>
          </p:cNvPr>
          <p:cNvSpPr txBox="1"/>
          <p:nvPr/>
        </p:nvSpPr>
        <p:spPr>
          <a:xfrm>
            <a:off x="648171" y="4433424"/>
            <a:ext cx="1843087" cy="461665"/>
          </a:xfrm>
          <a:prstGeom prst="rect">
            <a:avLst/>
          </a:prstGeom>
          <a:noFill/>
        </p:spPr>
        <p:txBody>
          <a:bodyPr wrap="square" rtlCol="0">
            <a:spAutoFit/>
          </a:bodyPr>
          <a:lstStyle/>
          <a:p>
            <a:r>
              <a:rPr lang="en-US" sz="2400" b="1" dirty="0">
                <a:latin typeface="Candara" panose="020E0502030303020204" pitchFamily="34" charset="0"/>
              </a:rPr>
              <a:t>Model B</a:t>
            </a:r>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69ED0D06-7B7C-114D-AFED-E33EE27228A8}"/>
                  </a:ext>
                </a:extLst>
              </p:cNvPr>
              <p:cNvSpPr txBox="1"/>
              <p:nvPr/>
            </p:nvSpPr>
            <p:spPr>
              <a:xfrm>
                <a:off x="6365082" y="1923726"/>
                <a:ext cx="4362451" cy="369332"/>
              </a:xfrm>
              <a:prstGeom prst="rect">
                <a:avLst/>
              </a:prstGeom>
              <a:noFill/>
            </p:spPr>
            <p:txBody>
              <a:bodyPr wrap="square" lIns="0" tIns="0" rIns="0" bIns="0" rtlCol="0">
                <a:spAutoFit/>
              </a:bodyPr>
              <a:lstStyle/>
              <a:p>
                <a:r>
                  <a:rPr lang="es-ES" sz="2400" dirty="0">
                    <a:latin typeface="Candara" panose="020E0502030303020204" pitchFamily="34" charset="0"/>
                  </a:rPr>
                  <a:t>PV</a:t>
                </a:r>
                <a14:m>
                  <m:oMath xmlns:m="http://schemas.openxmlformats.org/officeDocument/2006/math">
                    <m:r>
                      <a:rPr lang="es-ES" sz="2400" b="0" i="1" smtClean="0">
                        <a:latin typeface="Cambria Math" panose="02040503050406030204" pitchFamily="18" charset="0"/>
                      </a:rPr>
                      <m:t>=21,09</m:t>
                    </m:r>
                    <m:r>
                      <a:rPr lang="en-US" sz="2400" b="0" i="1" smtClean="0">
                        <a:latin typeface="Cambria Math" panose="02040503050406030204" pitchFamily="18" charset="0"/>
                      </a:rPr>
                      <m:t>5</m:t>
                    </m:r>
                  </m:oMath>
                </a14:m>
                <a:endParaRPr lang="en-US" sz="2400" dirty="0">
                  <a:latin typeface="Candara" panose="020E0502030303020204" pitchFamily="34" charset="0"/>
                </a:endParaRPr>
              </a:p>
            </p:txBody>
          </p:sp>
        </mc:Choice>
        <mc:Fallback xmlns="">
          <p:sp>
            <p:nvSpPr>
              <p:cNvPr id="40" name="TextBox 39">
                <a:extLst>
                  <a:ext uri="{FF2B5EF4-FFF2-40B4-BE49-F238E27FC236}">
                    <a16:creationId xmlns:a16="http://schemas.microsoft.com/office/drawing/2014/main" id="{69ED0D06-7B7C-114D-AFED-E33EE27228A8}"/>
                  </a:ext>
                </a:extLst>
              </p:cNvPr>
              <p:cNvSpPr txBox="1">
                <a:spLocks noRot="1" noChangeAspect="1" noMove="1" noResize="1" noEditPoints="1" noAdjustHandles="1" noChangeArrowheads="1" noChangeShapeType="1" noTextEdit="1"/>
              </p:cNvSpPr>
              <p:nvPr/>
            </p:nvSpPr>
            <p:spPr>
              <a:xfrm>
                <a:off x="6365082" y="1923726"/>
                <a:ext cx="4362451" cy="369332"/>
              </a:xfrm>
              <a:prstGeom prst="rect">
                <a:avLst/>
              </a:prstGeom>
              <a:blipFill>
                <a:blip r:embed="rId3"/>
                <a:stretch>
                  <a:fillRect l="-4190" t="-26667" b="-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B17D3589-6AAB-F34F-BC31-9CC9A8576455}"/>
                  </a:ext>
                </a:extLst>
              </p:cNvPr>
              <p:cNvSpPr txBox="1"/>
              <p:nvPr/>
            </p:nvSpPr>
            <p:spPr>
              <a:xfrm>
                <a:off x="6096000" y="4710423"/>
                <a:ext cx="5943598" cy="369332"/>
              </a:xfrm>
              <a:prstGeom prst="rect">
                <a:avLst/>
              </a:prstGeom>
              <a:noFill/>
            </p:spPr>
            <p:txBody>
              <a:bodyPr wrap="square" lIns="0" tIns="0" rIns="0" bIns="0" rtlCol="0">
                <a:spAutoFit/>
              </a:bodyPr>
              <a:lstStyle/>
              <a:p>
                <a:r>
                  <a:rPr lang="es-ES" sz="2400" dirty="0">
                    <a:latin typeface="Candara" panose="020E0502030303020204" pitchFamily="34" charset="0"/>
                  </a:rPr>
                  <a:t>PV</a:t>
                </a:r>
                <a14:m>
                  <m:oMath xmlns:m="http://schemas.openxmlformats.org/officeDocument/2006/math">
                    <m:r>
                      <a:rPr lang="es-ES" sz="2400" b="0" i="1" smtClean="0">
                        <a:latin typeface="Cambria Math" panose="02040503050406030204" pitchFamily="18" charset="0"/>
                      </a:rPr>
                      <m:t>=17,43</m:t>
                    </m:r>
                    <m:r>
                      <a:rPr lang="en-US" sz="2400" b="0" i="1" smtClean="0">
                        <a:latin typeface="Cambria Math" panose="02040503050406030204" pitchFamily="18" charset="0"/>
                      </a:rPr>
                      <m:t>7</m:t>
                    </m:r>
                  </m:oMath>
                </a14:m>
                <a:endParaRPr lang="en-US" sz="2400" dirty="0">
                  <a:latin typeface="Candara" panose="020E0502030303020204" pitchFamily="34" charset="0"/>
                </a:endParaRPr>
              </a:p>
            </p:txBody>
          </p:sp>
        </mc:Choice>
        <mc:Fallback xmlns="">
          <p:sp>
            <p:nvSpPr>
              <p:cNvPr id="41" name="TextBox 40">
                <a:extLst>
                  <a:ext uri="{FF2B5EF4-FFF2-40B4-BE49-F238E27FC236}">
                    <a16:creationId xmlns:a16="http://schemas.microsoft.com/office/drawing/2014/main" id="{B17D3589-6AAB-F34F-BC31-9CC9A8576455}"/>
                  </a:ext>
                </a:extLst>
              </p:cNvPr>
              <p:cNvSpPr txBox="1">
                <a:spLocks noRot="1" noChangeAspect="1" noMove="1" noResize="1" noEditPoints="1" noAdjustHandles="1" noChangeArrowheads="1" noChangeShapeType="1" noTextEdit="1"/>
              </p:cNvSpPr>
              <p:nvPr/>
            </p:nvSpPr>
            <p:spPr>
              <a:xfrm>
                <a:off x="6096000" y="4710423"/>
                <a:ext cx="5943598" cy="369332"/>
              </a:xfrm>
              <a:prstGeom prst="rect">
                <a:avLst/>
              </a:prstGeom>
              <a:blipFill>
                <a:blip r:embed="rId4"/>
                <a:stretch>
                  <a:fillRect l="-3077" t="-26667" b="-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08E5E4F6-6FD3-434A-B43B-DD7686154A99}"/>
                  </a:ext>
                </a:extLst>
              </p:cNvPr>
              <p:cNvSpPr txBox="1"/>
              <p:nvPr/>
            </p:nvSpPr>
            <p:spPr>
              <a:xfrm>
                <a:off x="6364332" y="2716621"/>
                <a:ext cx="4236243" cy="582019"/>
              </a:xfrm>
              <a:prstGeom prst="rect">
                <a:avLst/>
              </a:prstGeom>
              <a:noFill/>
            </p:spPr>
            <p:txBody>
              <a:bodyPr wrap="square" lIns="0" tIns="0" rIns="0" bIns="0" rtlCol="0">
                <a:spAutoFit/>
              </a:bodyPr>
              <a:lstStyle/>
              <a:p>
                <a:r>
                  <a:rPr lang="es-ES" sz="2400" b="0" dirty="0">
                    <a:latin typeface="Candara" panose="020E0502030303020204" pitchFamily="34" charset="0"/>
                  </a:rPr>
                  <a:t>AC</a:t>
                </a:r>
                <a14:m>
                  <m:oMath xmlns:m="http://schemas.openxmlformats.org/officeDocument/2006/math">
                    <m:r>
                      <a:rPr lang="es-ES" sz="2400" b="0" i="1" smtClean="0">
                        <a:latin typeface="Cambria Math" panose="02040503050406030204" pitchFamily="18" charset="0"/>
                      </a:rPr>
                      <m:t>=</m:t>
                    </m:r>
                    <m:f>
                      <m:fPr>
                        <m:ctrlPr>
                          <a:rPr lang="es-ES" sz="2400" b="0" i="1" smtClean="0">
                            <a:latin typeface="Cambria Math" panose="02040503050406030204" pitchFamily="18" charset="0"/>
                          </a:rPr>
                        </m:ctrlPr>
                      </m:fPr>
                      <m:num>
                        <m:r>
                          <a:rPr lang="es-ES" sz="2400" b="0" i="1" smtClean="0">
                            <a:latin typeface="Cambria Math" panose="02040503050406030204" pitchFamily="18" charset="0"/>
                          </a:rPr>
                          <m:t>21,09</m:t>
                        </m:r>
                        <m:r>
                          <a:rPr lang="en-US" sz="2400" b="0" i="1" smtClean="0">
                            <a:latin typeface="Cambria Math" panose="02040503050406030204" pitchFamily="18" charset="0"/>
                          </a:rPr>
                          <m:t>5</m:t>
                        </m:r>
                        <m:r>
                          <a:rPr lang="es-ES" sz="2400" b="0" i="1" smtClean="0">
                            <a:latin typeface="Cambria Math" panose="02040503050406030204" pitchFamily="18" charset="0"/>
                          </a:rPr>
                          <m:t>∗10%</m:t>
                        </m:r>
                      </m:num>
                      <m:den>
                        <m:r>
                          <a:rPr lang="es-ES" sz="2400" b="0" i="1" smtClean="0">
                            <a:latin typeface="Cambria Math" panose="02040503050406030204" pitchFamily="18" charset="0"/>
                          </a:rPr>
                          <m:t>[1−</m:t>
                        </m:r>
                        <m:sSup>
                          <m:sSupPr>
                            <m:ctrlPr>
                              <a:rPr lang="es-ES" sz="2400" b="0" i="1" smtClean="0">
                                <a:latin typeface="Cambria Math" panose="02040503050406030204" pitchFamily="18" charset="0"/>
                              </a:rPr>
                            </m:ctrlPr>
                          </m:sSupPr>
                          <m:e>
                            <m:r>
                              <a:rPr lang="es-ES" sz="2400" b="0" i="1" smtClean="0">
                                <a:latin typeface="Cambria Math" panose="02040503050406030204" pitchFamily="18" charset="0"/>
                              </a:rPr>
                              <m:t>(1+10%)</m:t>
                            </m:r>
                          </m:e>
                          <m:sup>
                            <m:r>
                              <a:rPr lang="es-ES" sz="2400" b="0" i="1" smtClean="0">
                                <a:latin typeface="Cambria Math" panose="02040503050406030204" pitchFamily="18" charset="0"/>
                              </a:rPr>
                              <m:t>−4</m:t>
                            </m:r>
                          </m:sup>
                        </m:sSup>
                        <m:r>
                          <a:rPr lang="es-ES" sz="2400" b="0" i="1" smtClean="0">
                            <a:latin typeface="Cambria Math" panose="02040503050406030204" pitchFamily="18" charset="0"/>
                          </a:rPr>
                          <m:t>]</m:t>
                        </m:r>
                      </m:den>
                    </m:f>
                    <m:r>
                      <a:rPr lang="es-ES" sz="2400" b="0" i="1" smtClean="0">
                        <a:latin typeface="Cambria Math" panose="02040503050406030204" pitchFamily="18" charset="0"/>
                      </a:rPr>
                      <m:t>=6,655</m:t>
                    </m:r>
                  </m:oMath>
                </a14:m>
                <a:endParaRPr lang="en-US" sz="2400" dirty="0">
                  <a:latin typeface="Candara" panose="020E0502030303020204" pitchFamily="34" charset="0"/>
                </a:endParaRPr>
              </a:p>
            </p:txBody>
          </p:sp>
        </mc:Choice>
        <mc:Fallback xmlns="">
          <p:sp>
            <p:nvSpPr>
              <p:cNvPr id="42" name="TextBox 41">
                <a:extLst>
                  <a:ext uri="{FF2B5EF4-FFF2-40B4-BE49-F238E27FC236}">
                    <a16:creationId xmlns:a16="http://schemas.microsoft.com/office/drawing/2014/main" id="{08E5E4F6-6FD3-434A-B43B-DD7686154A99}"/>
                  </a:ext>
                </a:extLst>
              </p:cNvPr>
              <p:cNvSpPr txBox="1">
                <a:spLocks noRot="1" noChangeAspect="1" noMove="1" noResize="1" noEditPoints="1" noAdjustHandles="1" noChangeArrowheads="1" noChangeShapeType="1" noTextEdit="1"/>
              </p:cNvSpPr>
              <p:nvPr/>
            </p:nvSpPr>
            <p:spPr>
              <a:xfrm>
                <a:off x="6364332" y="2716621"/>
                <a:ext cx="4236243" cy="582019"/>
              </a:xfrm>
              <a:prstGeom prst="rect">
                <a:avLst/>
              </a:prstGeom>
              <a:blipFill>
                <a:blip r:embed="rId5"/>
                <a:stretch>
                  <a:fillRect l="-4317" t="-2105" b="-947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ADC75C58-7509-7C4C-AA77-DDA45F477214}"/>
                  </a:ext>
                </a:extLst>
              </p:cNvPr>
              <p:cNvSpPr txBox="1"/>
              <p:nvPr/>
            </p:nvSpPr>
            <p:spPr>
              <a:xfrm>
                <a:off x="6087562" y="5577085"/>
                <a:ext cx="4846816" cy="76033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𝐴𝐶</m:t>
                      </m:r>
                      <m:r>
                        <a:rPr lang="es-ES" sz="2400" b="0" i="1" smtClean="0">
                          <a:latin typeface="Cambria Math" panose="02040503050406030204" pitchFamily="18" charset="0"/>
                        </a:rPr>
                        <m:t>=</m:t>
                      </m:r>
                      <m:f>
                        <m:fPr>
                          <m:ctrlPr>
                            <a:rPr lang="es-ES" sz="2400" b="0" i="1" smtClean="0">
                              <a:latin typeface="Cambria Math" panose="02040503050406030204" pitchFamily="18" charset="0"/>
                            </a:rPr>
                          </m:ctrlPr>
                        </m:fPr>
                        <m:num>
                          <m:r>
                            <a:rPr lang="es-ES" sz="2400" b="0" i="1" smtClean="0">
                              <a:latin typeface="Cambria Math" panose="02040503050406030204" pitchFamily="18" charset="0"/>
                            </a:rPr>
                            <m:t>17,43</m:t>
                          </m:r>
                          <m:r>
                            <a:rPr lang="en-US" sz="2400" b="0" i="1" smtClean="0">
                              <a:latin typeface="Cambria Math" panose="02040503050406030204" pitchFamily="18" charset="0"/>
                            </a:rPr>
                            <m:t>7</m:t>
                          </m:r>
                          <m:r>
                            <a:rPr lang="es-ES" sz="2400" b="0" i="1" smtClean="0">
                              <a:latin typeface="Cambria Math" panose="02040503050406030204" pitchFamily="18" charset="0"/>
                            </a:rPr>
                            <m:t>∗10%</m:t>
                          </m:r>
                        </m:num>
                        <m:den>
                          <m:r>
                            <a:rPr lang="es-ES" sz="2400" b="0" i="1" smtClean="0">
                              <a:latin typeface="Cambria Math" panose="02040503050406030204" pitchFamily="18" charset="0"/>
                            </a:rPr>
                            <m:t>[1−</m:t>
                          </m:r>
                          <m:sSup>
                            <m:sSupPr>
                              <m:ctrlPr>
                                <a:rPr lang="es-ES" sz="2400" b="0" i="1" smtClean="0">
                                  <a:latin typeface="Cambria Math" panose="02040503050406030204" pitchFamily="18" charset="0"/>
                                </a:rPr>
                              </m:ctrlPr>
                            </m:sSupPr>
                            <m:e>
                              <m:r>
                                <a:rPr lang="es-ES" sz="2400" b="0" i="1" smtClean="0">
                                  <a:latin typeface="Cambria Math" panose="02040503050406030204" pitchFamily="18" charset="0"/>
                                </a:rPr>
                                <m:t>(1+10%)</m:t>
                              </m:r>
                            </m:e>
                            <m:sup>
                              <m:r>
                                <a:rPr lang="es-ES" sz="2400" b="0" i="1" smtClean="0">
                                  <a:latin typeface="Cambria Math" panose="02040503050406030204" pitchFamily="18" charset="0"/>
                                </a:rPr>
                                <m:t>−3</m:t>
                              </m:r>
                            </m:sup>
                          </m:sSup>
                          <m:r>
                            <a:rPr lang="es-ES" sz="2400" b="0" i="1" smtClean="0">
                              <a:latin typeface="Cambria Math" panose="02040503050406030204" pitchFamily="18" charset="0"/>
                            </a:rPr>
                            <m:t>]</m:t>
                          </m:r>
                        </m:den>
                      </m:f>
                      <m:r>
                        <a:rPr lang="es-ES" sz="2400" b="0" i="1" smtClean="0">
                          <a:latin typeface="Cambria Math" panose="02040503050406030204" pitchFamily="18" charset="0"/>
                        </a:rPr>
                        <m:t>=</m:t>
                      </m:r>
                      <m:r>
                        <m:rPr>
                          <m:nor/>
                        </m:rPr>
                        <a:rPr lang="en-US" sz="2400" dirty="0" smtClean="0">
                          <a:latin typeface="Candara" panose="020E0502030303020204" pitchFamily="34" charset="0"/>
                        </a:rPr>
                        <m:t>7,</m:t>
                      </m:r>
                      <m:r>
                        <m:rPr>
                          <m:nor/>
                        </m:rPr>
                        <a:rPr lang="es-ES" sz="2400" b="0" i="0" dirty="0" smtClean="0">
                          <a:latin typeface="Candara" panose="020E0502030303020204" pitchFamily="34" charset="0"/>
                        </a:rPr>
                        <m:t>012</m:t>
                      </m:r>
                    </m:oMath>
                  </m:oMathPara>
                </a14:m>
                <a:endParaRPr lang="en-US" sz="2400" dirty="0">
                  <a:latin typeface="Candara" panose="020E0502030303020204" pitchFamily="34" charset="0"/>
                </a:endParaRPr>
              </a:p>
            </p:txBody>
          </p:sp>
        </mc:Choice>
        <mc:Fallback xmlns="">
          <p:sp>
            <p:nvSpPr>
              <p:cNvPr id="43" name="TextBox 42">
                <a:extLst>
                  <a:ext uri="{FF2B5EF4-FFF2-40B4-BE49-F238E27FC236}">
                    <a16:creationId xmlns:a16="http://schemas.microsoft.com/office/drawing/2014/main" id="{ADC75C58-7509-7C4C-AA77-DDA45F477214}"/>
                  </a:ext>
                </a:extLst>
              </p:cNvPr>
              <p:cNvSpPr txBox="1">
                <a:spLocks noRot="1" noChangeAspect="1" noMove="1" noResize="1" noEditPoints="1" noAdjustHandles="1" noChangeArrowheads="1" noChangeShapeType="1" noTextEdit="1"/>
              </p:cNvSpPr>
              <p:nvPr/>
            </p:nvSpPr>
            <p:spPr>
              <a:xfrm>
                <a:off x="6087562" y="5577085"/>
                <a:ext cx="4846816" cy="760336"/>
              </a:xfrm>
              <a:prstGeom prst="rect">
                <a:avLst/>
              </a:prstGeom>
              <a:blipFill>
                <a:blip r:embed="rId6"/>
                <a:stretch>
                  <a:fillRect/>
                </a:stretch>
              </a:blipFill>
            </p:spPr>
            <p:txBody>
              <a:bodyPr/>
              <a:lstStyle/>
              <a:p>
                <a:r>
                  <a:rPr lang="zh-CN" altLang="en-US">
                    <a:noFill/>
                  </a:rPr>
                  <a:t> </a:t>
                </a:r>
              </a:p>
            </p:txBody>
          </p:sp>
        </mc:Fallback>
      </mc:AlternateContent>
      <p:sp>
        <p:nvSpPr>
          <p:cNvPr id="45" name="Up Arrow 44">
            <a:extLst>
              <a:ext uri="{FF2B5EF4-FFF2-40B4-BE49-F238E27FC236}">
                <a16:creationId xmlns:a16="http://schemas.microsoft.com/office/drawing/2014/main" id="{AA7ED9F8-D1B1-E245-A0B3-B68CB9F4CE5E}"/>
              </a:ext>
            </a:extLst>
          </p:cNvPr>
          <p:cNvSpPr/>
          <p:nvPr/>
        </p:nvSpPr>
        <p:spPr>
          <a:xfrm rot="17497032">
            <a:off x="10799593" y="3021090"/>
            <a:ext cx="542925" cy="523875"/>
          </a:xfrm>
          <a:prstGeom prst="up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44" name="Title 1">
            <a:extLst>
              <a:ext uri="{FF2B5EF4-FFF2-40B4-BE49-F238E27FC236}">
                <a16:creationId xmlns:a16="http://schemas.microsoft.com/office/drawing/2014/main" id="{70BAF18B-33F5-48BE-8AE2-A4AA346DBB8B}"/>
              </a:ext>
            </a:extLst>
          </p:cNvPr>
          <p:cNvSpPr>
            <a:spLocks noGrp="1"/>
          </p:cNvSpPr>
          <p:nvPr>
            <p:ph type="title"/>
          </p:nvPr>
        </p:nvSpPr>
        <p:spPr>
          <a:xfrm>
            <a:off x="838200" y="0"/>
            <a:ext cx="10515600" cy="1325563"/>
          </a:xfrm>
        </p:spPr>
        <p:txBody>
          <a:bodyPr>
            <a:normAutofit/>
          </a:bodyPr>
          <a:lstStyle/>
          <a:p>
            <a:r>
              <a:rPr lang="en-US" sz="4200" b="1" dirty="0">
                <a:solidFill>
                  <a:schemeClr val="bg1"/>
                </a:solidFill>
                <a:latin typeface="Georgia Pro Cond Black" panose="02040A06050405020203" pitchFamily="18" charset="0"/>
              </a:rPr>
              <a:t>2) Annualized Cost</a:t>
            </a:r>
            <a:endParaRPr lang="en-US" sz="4200" dirty="0">
              <a:solidFill>
                <a:schemeClr val="bg1"/>
              </a:solidFill>
              <a:latin typeface="Georgia Pro Cond Black" panose="02040A06050405020203" pitchFamily="18" charset="0"/>
            </a:endParaRPr>
          </a:p>
        </p:txBody>
      </p:sp>
      <p:sp>
        <p:nvSpPr>
          <p:cNvPr id="3" name="TextBox 2">
            <a:extLst>
              <a:ext uri="{FF2B5EF4-FFF2-40B4-BE49-F238E27FC236}">
                <a16:creationId xmlns:a16="http://schemas.microsoft.com/office/drawing/2014/main" id="{C38A2A65-A5BB-CE5E-DE41-2E47D3BDA929}"/>
              </a:ext>
            </a:extLst>
          </p:cNvPr>
          <p:cNvSpPr txBox="1"/>
          <p:nvPr/>
        </p:nvSpPr>
        <p:spPr>
          <a:xfrm>
            <a:off x="1796364" y="3297935"/>
            <a:ext cx="647613" cy="276999"/>
          </a:xfrm>
          <a:prstGeom prst="rect">
            <a:avLst/>
          </a:prstGeom>
          <a:noFill/>
        </p:spPr>
        <p:txBody>
          <a:bodyPr wrap="none" lIns="0" tIns="0" rIns="0" bIns="0" rtlCol="0">
            <a:spAutoFit/>
          </a:bodyPr>
          <a:lstStyle/>
          <a:p>
            <a:r>
              <a:rPr lang="en-US" dirty="0">
                <a:latin typeface="Candara" panose="020E0502030303020204" pitchFamily="34" charset="0"/>
              </a:rPr>
              <a:t>(3,182)</a:t>
            </a:r>
          </a:p>
        </p:txBody>
      </p:sp>
      <p:sp>
        <p:nvSpPr>
          <p:cNvPr id="25" name="TextBox 24">
            <a:extLst>
              <a:ext uri="{FF2B5EF4-FFF2-40B4-BE49-F238E27FC236}">
                <a16:creationId xmlns:a16="http://schemas.microsoft.com/office/drawing/2014/main" id="{75B4EC51-51B9-BCF1-2DA4-60032B41080A}"/>
              </a:ext>
            </a:extLst>
          </p:cNvPr>
          <p:cNvSpPr txBox="1"/>
          <p:nvPr/>
        </p:nvSpPr>
        <p:spPr>
          <a:xfrm>
            <a:off x="2746223" y="3306174"/>
            <a:ext cx="694101" cy="276999"/>
          </a:xfrm>
          <a:prstGeom prst="rect">
            <a:avLst/>
          </a:prstGeom>
          <a:noFill/>
        </p:spPr>
        <p:txBody>
          <a:bodyPr wrap="none" lIns="0" tIns="0" rIns="0" bIns="0" rtlCol="0">
            <a:spAutoFit/>
          </a:bodyPr>
          <a:lstStyle/>
          <a:p>
            <a:r>
              <a:rPr lang="en-US" dirty="0">
                <a:latin typeface="Candara" panose="020E0502030303020204" pitchFamily="34" charset="0"/>
              </a:rPr>
              <a:t>(2,893)</a:t>
            </a:r>
          </a:p>
        </p:txBody>
      </p:sp>
      <p:sp>
        <p:nvSpPr>
          <p:cNvPr id="30" name="TextBox 29">
            <a:extLst>
              <a:ext uri="{FF2B5EF4-FFF2-40B4-BE49-F238E27FC236}">
                <a16:creationId xmlns:a16="http://schemas.microsoft.com/office/drawing/2014/main" id="{DBDB68B7-93A6-670C-9EC3-3D6ACFF2EA12}"/>
              </a:ext>
            </a:extLst>
          </p:cNvPr>
          <p:cNvSpPr txBox="1"/>
          <p:nvPr/>
        </p:nvSpPr>
        <p:spPr>
          <a:xfrm>
            <a:off x="3913719" y="3317299"/>
            <a:ext cx="694101" cy="276999"/>
          </a:xfrm>
          <a:prstGeom prst="rect">
            <a:avLst/>
          </a:prstGeom>
          <a:noFill/>
        </p:spPr>
        <p:txBody>
          <a:bodyPr wrap="none" lIns="0" tIns="0" rIns="0" bIns="0" rtlCol="0">
            <a:spAutoFit/>
          </a:bodyPr>
          <a:lstStyle/>
          <a:p>
            <a:r>
              <a:rPr lang="en-US" dirty="0">
                <a:latin typeface="Candara" panose="020E0502030303020204" pitchFamily="34" charset="0"/>
              </a:rPr>
              <a:t>(2,630)</a:t>
            </a:r>
          </a:p>
        </p:txBody>
      </p:sp>
      <p:sp>
        <p:nvSpPr>
          <p:cNvPr id="35" name="TextBox 34">
            <a:extLst>
              <a:ext uri="{FF2B5EF4-FFF2-40B4-BE49-F238E27FC236}">
                <a16:creationId xmlns:a16="http://schemas.microsoft.com/office/drawing/2014/main" id="{317F1E82-A147-C377-F615-90EA2F680A13}"/>
              </a:ext>
            </a:extLst>
          </p:cNvPr>
          <p:cNvSpPr txBox="1"/>
          <p:nvPr/>
        </p:nvSpPr>
        <p:spPr>
          <a:xfrm>
            <a:off x="5026245" y="3311147"/>
            <a:ext cx="647613" cy="276999"/>
          </a:xfrm>
          <a:prstGeom prst="rect">
            <a:avLst/>
          </a:prstGeom>
          <a:noFill/>
        </p:spPr>
        <p:txBody>
          <a:bodyPr wrap="none" lIns="0" tIns="0" rIns="0" bIns="0" rtlCol="0">
            <a:spAutoFit/>
          </a:bodyPr>
          <a:lstStyle/>
          <a:p>
            <a:r>
              <a:rPr lang="en-US" dirty="0">
                <a:latin typeface="Candara" panose="020E0502030303020204" pitchFamily="34" charset="0"/>
              </a:rPr>
              <a:t>(2,391)</a:t>
            </a:r>
          </a:p>
        </p:txBody>
      </p:sp>
      <p:sp>
        <p:nvSpPr>
          <p:cNvPr id="38" name="TextBox 37">
            <a:extLst>
              <a:ext uri="{FF2B5EF4-FFF2-40B4-BE49-F238E27FC236}">
                <a16:creationId xmlns:a16="http://schemas.microsoft.com/office/drawing/2014/main" id="{E1F55333-1884-B2FD-7A82-5B0B27F41775}"/>
              </a:ext>
            </a:extLst>
          </p:cNvPr>
          <p:cNvSpPr txBox="1"/>
          <p:nvPr/>
        </p:nvSpPr>
        <p:spPr>
          <a:xfrm>
            <a:off x="1868195" y="6073728"/>
            <a:ext cx="706925" cy="276999"/>
          </a:xfrm>
          <a:prstGeom prst="rect">
            <a:avLst/>
          </a:prstGeom>
          <a:noFill/>
        </p:spPr>
        <p:txBody>
          <a:bodyPr wrap="none" lIns="0" tIns="0" rIns="0" bIns="0" rtlCol="0">
            <a:spAutoFit/>
          </a:bodyPr>
          <a:lstStyle/>
          <a:p>
            <a:r>
              <a:rPr lang="en-US" dirty="0">
                <a:latin typeface="Candara" panose="020E0502030303020204" pitchFamily="34" charset="0"/>
              </a:rPr>
              <a:t>(4,364)</a:t>
            </a:r>
          </a:p>
        </p:txBody>
      </p:sp>
      <p:sp>
        <p:nvSpPr>
          <p:cNvPr id="46" name="TextBox 45">
            <a:extLst>
              <a:ext uri="{FF2B5EF4-FFF2-40B4-BE49-F238E27FC236}">
                <a16:creationId xmlns:a16="http://schemas.microsoft.com/office/drawing/2014/main" id="{2D511397-6685-B6D7-1C05-31E101FD2C20}"/>
              </a:ext>
            </a:extLst>
          </p:cNvPr>
          <p:cNvSpPr txBox="1"/>
          <p:nvPr/>
        </p:nvSpPr>
        <p:spPr>
          <a:xfrm>
            <a:off x="2746223" y="6073728"/>
            <a:ext cx="724554" cy="276999"/>
          </a:xfrm>
          <a:prstGeom prst="rect">
            <a:avLst/>
          </a:prstGeom>
          <a:noFill/>
        </p:spPr>
        <p:txBody>
          <a:bodyPr wrap="square" lIns="0" tIns="0" rIns="0" bIns="0" rtlCol="0">
            <a:spAutoFit/>
          </a:bodyPr>
          <a:lstStyle/>
          <a:p>
            <a:r>
              <a:rPr lang="en-US" dirty="0">
                <a:latin typeface="Candara" panose="020E0502030303020204" pitchFamily="34" charset="0"/>
              </a:rPr>
              <a:t>(3,967)</a:t>
            </a:r>
          </a:p>
        </p:txBody>
      </p:sp>
      <p:sp>
        <p:nvSpPr>
          <p:cNvPr id="47" name="TextBox 46">
            <a:extLst>
              <a:ext uri="{FF2B5EF4-FFF2-40B4-BE49-F238E27FC236}">
                <a16:creationId xmlns:a16="http://schemas.microsoft.com/office/drawing/2014/main" id="{0DBB9987-ACFD-D1F4-D458-00622E1DF974}"/>
              </a:ext>
            </a:extLst>
          </p:cNvPr>
          <p:cNvSpPr txBox="1"/>
          <p:nvPr/>
        </p:nvSpPr>
        <p:spPr>
          <a:xfrm>
            <a:off x="3847528" y="6073728"/>
            <a:ext cx="713337" cy="276999"/>
          </a:xfrm>
          <a:prstGeom prst="rect">
            <a:avLst/>
          </a:prstGeom>
          <a:noFill/>
        </p:spPr>
        <p:txBody>
          <a:bodyPr wrap="none" lIns="0" tIns="0" rIns="0" bIns="0" rtlCol="0">
            <a:spAutoFit/>
          </a:bodyPr>
          <a:lstStyle/>
          <a:p>
            <a:r>
              <a:rPr lang="en-US" dirty="0">
                <a:latin typeface="Candara" panose="020E0502030303020204" pitchFamily="34" charset="0"/>
              </a:rPr>
              <a:t>(3,606)</a:t>
            </a:r>
          </a:p>
        </p:txBody>
      </p:sp>
    </p:spTree>
    <p:extLst>
      <p:ext uri="{BB962C8B-B14F-4D97-AF65-F5344CB8AC3E}">
        <p14:creationId xmlns:p14="http://schemas.microsoft.com/office/powerpoint/2010/main" val="1255931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5"/>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25"/>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3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5"/>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P spid="26" grpId="0"/>
      <p:bldP spid="27" grpId="0"/>
      <p:bldP spid="28" grpId="0"/>
      <p:bldP spid="29" grpId="0"/>
      <p:bldP spid="31" grpId="0"/>
      <p:bldP spid="36" grpId="0"/>
      <p:bldP spid="37" grpId="0"/>
      <p:bldP spid="40" grpId="0"/>
      <p:bldP spid="41" grpId="0"/>
      <p:bldP spid="42" grpId="0"/>
      <p:bldP spid="43" grpId="0"/>
      <p:bldP spid="45" grpId="0" animBg="1"/>
      <p:bldP spid="3" grpId="0"/>
      <p:bldP spid="25" grpId="0"/>
      <p:bldP spid="30" grpId="0"/>
      <p:bldP spid="35" grpId="0"/>
      <p:bldP spid="38" grpId="0"/>
      <p:bldP spid="4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116BC63-0B35-3D4C-93E0-47FAC50B9B90}"/>
              </a:ext>
            </a:extLst>
          </p:cNvPr>
          <p:cNvSpPr/>
          <p:nvPr/>
        </p:nvSpPr>
        <p:spPr>
          <a:xfrm>
            <a:off x="0" y="1"/>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BBFA6D-EE1B-3149-89D5-289350587354}"/>
              </a:ext>
            </a:extLst>
          </p:cNvPr>
          <p:cNvSpPr>
            <a:spLocks noGrp="1"/>
          </p:cNvSpPr>
          <p:nvPr>
            <p:ph type="title"/>
          </p:nvPr>
        </p:nvSpPr>
        <p:spPr>
          <a:xfrm>
            <a:off x="838200" y="18255"/>
            <a:ext cx="10515600" cy="1325563"/>
          </a:xfrm>
        </p:spPr>
        <p:txBody>
          <a:bodyPr>
            <a:normAutofit/>
          </a:bodyPr>
          <a:lstStyle/>
          <a:p>
            <a:r>
              <a:rPr lang="en-US" sz="4200" b="1" dirty="0">
                <a:solidFill>
                  <a:schemeClr val="bg1"/>
                </a:solidFill>
                <a:latin typeface="Georgia Pro Cond Black" panose="02040A06050405020203" pitchFamily="18" charset="0"/>
              </a:rPr>
              <a:t>3) Net Present Value (NPV)</a:t>
            </a:r>
          </a:p>
        </p:txBody>
      </p:sp>
      <p:sp>
        <p:nvSpPr>
          <p:cNvPr id="3" name="Content Placeholder 2">
            <a:extLst>
              <a:ext uri="{FF2B5EF4-FFF2-40B4-BE49-F238E27FC236}">
                <a16:creationId xmlns:a16="http://schemas.microsoft.com/office/drawing/2014/main" id="{4B21E72D-A907-7E4F-90E3-FAD1BB6D1F04}"/>
              </a:ext>
            </a:extLst>
          </p:cNvPr>
          <p:cNvSpPr>
            <a:spLocks noGrp="1"/>
          </p:cNvSpPr>
          <p:nvPr>
            <p:ph idx="1"/>
          </p:nvPr>
        </p:nvSpPr>
        <p:spPr/>
        <p:txBody>
          <a:bodyPr>
            <a:normAutofit fontScale="92500" lnSpcReduction="20000"/>
          </a:bodyPr>
          <a:lstStyle/>
          <a:p>
            <a:pPr>
              <a:lnSpc>
                <a:spcPct val="150000"/>
              </a:lnSpc>
            </a:pPr>
            <a:r>
              <a:rPr lang="en-US" dirty="0">
                <a:latin typeface="Candara" panose="020E0502030303020204" pitchFamily="34" charset="0"/>
              </a:rPr>
              <a:t>In the previous cases we only consider the costs of the proposals</a:t>
            </a:r>
          </a:p>
          <a:p>
            <a:pPr>
              <a:lnSpc>
                <a:spcPct val="150000"/>
              </a:lnSpc>
            </a:pPr>
            <a:r>
              <a:rPr lang="en-US" dirty="0">
                <a:latin typeface="Candara" panose="020E0502030303020204" pitchFamily="34" charset="0"/>
              </a:rPr>
              <a:t>Capital acquisition will impact revenues</a:t>
            </a:r>
          </a:p>
          <a:p>
            <a:pPr lvl="1">
              <a:lnSpc>
                <a:spcPct val="150000"/>
              </a:lnSpc>
            </a:pPr>
            <a:r>
              <a:rPr lang="en-US" dirty="0">
                <a:latin typeface="Candara" panose="020E0502030303020204" pitchFamily="34" charset="0"/>
              </a:rPr>
              <a:t>Use to generate more revenues</a:t>
            </a:r>
          </a:p>
          <a:p>
            <a:pPr lvl="1">
              <a:lnSpc>
                <a:spcPct val="150000"/>
              </a:lnSpc>
            </a:pPr>
            <a:r>
              <a:rPr lang="en-US" dirty="0">
                <a:latin typeface="Candara" panose="020E0502030303020204" pitchFamily="34" charset="0"/>
              </a:rPr>
              <a:t>Use to support activities</a:t>
            </a:r>
          </a:p>
          <a:p>
            <a:pPr>
              <a:lnSpc>
                <a:spcPct val="150000"/>
              </a:lnSpc>
            </a:pPr>
            <a:r>
              <a:rPr lang="en-US" dirty="0">
                <a:latin typeface="Candara" panose="020E0502030303020204" pitchFamily="34" charset="0"/>
              </a:rPr>
              <a:t>NPV Compares the present value of inflows and outflows</a:t>
            </a:r>
          </a:p>
          <a:p>
            <a:pPr lvl="1">
              <a:lnSpc>
                <a:spcPct val="150000"/>
              </a:lnSpc>
            </a:pPr>
            <a:r>
              <a:rPr lang="en-US" b="1" dirty="0">
                <a:latin typeface="Candara" panose="020E0502030303020204" pitchFamily="34" charset="0"/>
              </a:rPr>
              <a:t>NPV = PV inflows – PV outflows </a:t>
            </a:r>
          </a:p>
          <a:p>
            <a:pPr lvl="1">
              <a:lnSpc>
                <a:spcPct val="150000"/>
              </a:lnSpc>
            </a:pPr>
            <a:r>
              <a:rPr lang="en-US" dirty="0">
                <a:latin typeface="Candara" panose="020E0502030303020204" pitchFamily="34" charset="0"/>
              </a:rPr>
              <a:t>PV inflows &gt; PV outflows </a:t>
            </a:r>
            <a:r>
              <a:rPr lang="en-US" dirty="0">
                <a:latin typeface="Candara" panose="020E0502030303020204" pitchFamily="34" charset="0"/>
                <a:sym typeface="Wingdings" pitchFamily="2" charset="2"/>
              </a:rPr>
              <a:t> NPV &gt; 0 </a:t>
            </a:r>
          </a:p>
          <a:p>
            <a:pPr lvl="2">
              <a:lnSpc>
                <a:spcPct val="150000"/>
              </a:lnSpc>
            </a:pPr>
            <a:r>
              <a:rPr lang="en-US" dirty="0">
                <a:latin typeface="Candara" panose="020E0502030303020204" pitchFamily="34" charset="0"/>
                <a:sym typeface="Wingdings" pitchFamily="2" charset="2"/>
              </a:rPr>
              <a:t>Considered to be a good investment from a financial perspective</a:t>
            </a:r>
            <a:endParaRPr lang="en-US" dirty="0">
              <a:latin typeface="Candara" panose="020E0502030303020204" pitchFamily="34" charset="0"/>
            </a:endParaRPr>
          </a:p>
        </p:txBody>
      </p:sp>
    </p:spTree>
    <p:extLst>
      <p:ext uri="{BB962C8B-B14F-4D97-AF65-F5344CB8AC3E}">
        <p14:creationId xmlns:p14="http://schemas.microsoft.com/office/powerpoint/2010/main" val="3713369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012774B-0C51-5343-83C7-E3DABFFB3D76}"/>
              </a:ext>
            </a:extLst>
          </p:cNvPr>
          <p:cNvSpPr/>
          <p:nvPr/>
        </p:nvSpPr>
        <p:spPr>
          <a:xfrm>
            <a:off x="5080" y="0"/>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4BA8B5A-B464-3A44-9E30-AF0BA36448EA}"/>
              </a:ext>
            </a:extLst>
          </p:cNvPr>
          <p:cNvSpPr>
            <a:spLocks noGrp="1"/>
          </p:cNvSpPr>
          <p:nvPr>
            <p:ph idx="1"/>
          </p:nvPr>
        </p:nvSpPr>
        <p:spPr/>
        <p:txBody>
          <a:bodyPr>
            <a:normAutofit/>
          </a:bodyPr>
          <a:lstStyle/>
          <a:p>
            <a:r>
              <a:rPr lang="en-US" dirty="0">
                <a:latin typeface="Candara" panose="020E0502030303020204" pitchFamily="34" charset="0"/>
              </a:rPr>
              <a:t>A nonprofit organization that provides shelter and medical care to animals is thinking on building new rooms that will increase the capacity of the shelter. The addition will cost 3,000,000 today and then the organization will have to pay 500,000 annually during 4 years for maintenance and last constructions. After one year of constructions, the new space will be available and will generate 800,000 of revenues the first two years, and 1,000,000 during year 3 and 4. The organization has decided to do the project only if it earns a return of at least 8%. </a:t>
            </a:r>
          </a:p>
          <a:p>
            <a:r>
              <a:rPr lang="en-US" dirty="0">
                <a:latin typeface="Candara" panose="020E0502030303020204" pitchFamily="34" charset="0"/>
              </a:rPr>
              <a:t>Should the organization invest in the new rooms?</a:t>
            </a:r>
          </a:p>
        </p:txBody>
      </p:sp>
      <p:sp>
        <p:nvSpPr>
          <p:cNvPr id="7" name="Title 1">
            <a:extLst>
              <a:ext uri="{FF2B5EF4-FFF2-40B4-BE49-F238E27FC236}">
                <a16:creationId xmlns:a16="http://schemas.microsoft.com/office/drawing/2014/main" id="{1AFEBE65-0730-4BB7-8909-0193B5D97450}"/>
              </a:ext>
            </a:extLst>
          </p:cNvPr>
          <p:cNvSpPr>
            <a:spLocks noGrp="1"/>
          </p:cNvSpPr>
          <p:nvPr>
            <p:ph type="title"/>
          </p:nvPr>
        </p:nvSpPr>
        <p:spPr>
          <a:xfrm>
            <a:off x="838200" y="18255"/>
            <a:ext cx="10515600" cy="1325563"/>
          </a:xfrm>
        </p:spPr>
        <p:txBody>
          <a:bodyPr>
            <a:normAutofit/>
          </a:bodyPr>
          <a:lstStyle/>
          <a:p>
            <a:r>
              <a:rPr lang="en-US" sz="4200" b="1" dirty="0">
                <a:solidFill>
                  <a:schemeClr val="bg1"/>
                </a:solidFill>
                <a:latin typeface="Georgia Pro Cond Black" panose="02040A06050405020203" pitchFamily="18" charset="0"/>
              </a:rPr>
              <a:t>3) Net Present Value (NPV)</a:t>
            </a:r>
          </a:p>
        </p:txBody>
      </p:sp>
    </p:spTree>
    <p:extLst>
      <p:ext uri="{BB962C8B-B14F-4D97-AF65-F5344CB8AC3E}">
        <p14:creationId xmlns:p14="http://schemas.microsoft.com/office/powerpoint/2010/main" val="515719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6E152BE-7E3C-8F47-B9DC-09847EBCB80C}"/>
              </a:ext>
            </a:extLst>
          </p:cNvPr>
          <p:cNvSpPr/>
          <p:nvPr/>
        </p:nvSpPr>
        <p:spPr>
          <a:xfrm>
            <a:off x="0" y="1"/>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8B931F1C-CF8D-7345-A79E-EF30DD867AB5}"/>
              </a:ext>
            </a:extLst>
          </p:cNvPr>
          <p:cNvGraphicFramePr>
            <a:graphicFrameLocks noGrp="1"/>
          </p:cNvGraphicFramePr>
          <p:nvPr>
            <p:ph idx="1"/>
            <p:extLst>
              <p:ext uri="{D42A27DB-BD31-4B8C-83A1-F6EECF244321}">
                <p14:modId xmlns:p14="http://schemas.microsoft.com/office/powerpoint/2010/main" val="2830216876"/>
              </p:ext>
            </p:extLst>
          </p:nvPr>
        </p:nvGraphicFramePr>
        <p:xfrm>
          <a:off x="838200" y="1825625"/>
          <a:ext cx="10515600" cy="1483360"/>
        </p:xfrm>
        <a:graphic>
          <a:graphicData uri="http://schemas.openxmlformats.org/drawingml/2006/table">
            <a:tbl>
              <a:tblPr firstRow="1" bandRow="1">
                <a:tableStyleId>{5C22544A-7EE6-4342-B048-85BDC9FD1C3A}</a:tableStyleId>
              </a:tblPr>
              <a:tblGrid>
                <a:gridCol w="1593427">
                  <a:extLst>
                    <a:ext uri="{9D8B030D-6E8A-4147-A177-3AD203B41FA5}">
                      <a16:colId xmlns:a16="http://schemas.microsoft.com/office/drawing/2014/main" val="759122805"/>
                    </a:ext>
                  </a:extLst>
                </a:gridCol>
                <a:gridCol w="1911773">
                  <a:extLst>
                    <a:ext uri="{9D8B030D-6E8A-4147-A177-3AD203B41FA5}">
                      <a16:colId xmlns:a16="http://schemas.microsoft.com/office/drawing/2014/main" val="2277002692"/>
                    </a:ext>
                  </a:extLst>
                </a:gridCol>
                <a:gridCol w="1752600">
                  <a:extLst>
                    <a:ext uri="{9D8B030D-6E8A-4147-A177-3AD203B41FA5}">
                      <a16:colId xmlns:a16="http://schemas.microsoft.com/office/drawing/2014/main" val="1130778103"/>
                    </a:ext>
                  </a:extLst>
                </a:gridCol>
                <a:gridCol w="1752600">
                  <a:extLst>
                    <a:ext uri="{9D8B030D-6E8A-4147-A177-3AD203B41FA5}">
                      <a16:colId xmlns:a16="http://schemas.microsoft.com/office/drawing/2014/main" val="4247570287"/>
                    </a:ext>
                  </a:extLst>
                </a:gridCol>
                <a:gridCol w="1752600">
                  <a:extLst>
                    <a:ext uri="{9D8B030D-6E8A-4147-A177-3AD203B41FA5}">
                      <a16:colId xmlns:a16="http://schemas.microsoft.com/office/drawing/2014/main" val="1603374080"/>
                    </a:ext>
                  </a:extLst>
                </a:gridCol>
                <a:gridCol w="1752600">
                  <a:extLst>
                    <a:ext uri="{9D8B030D-6E8A-4147-A177-3AD203B41FA5}">
                      <a16:colId xmlns:a16="http://schemas.microsoft.com/office/drawing/2014/main" val="2845813628"/>
                    </a:ext>
                  </a:extLst>
                </a:gridCol>
              </a:tblGrid>
              <a:tr h="370840">
                <a:tc>
                  <a:txBody>
                    <a:bodyPr/>
                    <a:lstStyle/>
                    <a:p>
                      <a:pPr algn="ctr" fontAlgn="b"/>
                      <a:endParaRPr lang="en-US" sz="2000" b="0" i="0" u="none" strike="noStrike" dirty="0">
                        <a:solidFill>
                          <a:srgbClr val="000000"/>
                        </a:solidFill>
                        <a:effectLst/>
                        <a:latin typeface="Candara" panose="020E0502030303020204" pitchFamily="34" charset="0"/>
                      </a:endParaRPr>
                    </a:p>
                  </a:txBody>
                  <a:tcPr marL="9525" marR="9525" marT="9525" marB="0" anchor="b"/>
                </a:tc>
                <a:tc>
                  <a:txBody>
                    <a:bodyPr/>
                    <a:lstStyle/>
                    <a:p>
                      <a:pPr algn="ctr" fontAlgn="b"/>
                      <a:r>
                        <a:rPr lang="en-US" sz="2000" b="1" i="0" u="none" strike="noStrike">
                          <a:solidFill>
                            <a:schemeClr val="bg1"/>
                          </a:solidFill>
                          <a:effectLst/>
                          <a:latin typeface="Candara" panose="020E0502030303020204" pitchFamily="34" charset="0"/>
                        </a:rPr>
                        <a:t>0</a:t>
                      </a:r>
                      <a:endParaRPr lang="en-US" sz="2000" b="1" i="0" u="none" strike="noStrike" dirty="0">
                        <a:solidFill>
                          <a:schemeClr val="bg1"/>
                        </a:solidFill>
                        <a:effectLst/>
                        <a:latin typeface="Candara" panose="020E0502030303020204" pitchFamily="34" charset="0"/>
                      </a:endParaRPr>
                    </a:p>
                  </a:txBody>
                  <a:tcPr marL="9525" marR="9525" marT="9525" marB="0" anchor="b"/>
                </a:tc>
                <a:tc>
                  <a:txBody>
                    <a:bodyPr/>
                    <a:lstStyle/>
                    <a:p>
                      <a:pPr algn="ctr" fontAlgn="b"/>
                      <a:r>
                        <a:rPr lang="en-US" sz="2000" b="1" i="0" u="none" strike="noStrike">
                          <a:solidFill>
                            <a:schemeClr val="bg1"/>
                          </a:solidFill>
                          <a:effectLst/>
                          <a:latin typeface="Candara" panose="020E0502030303020204" pitchFamily="34" charset="0"/>
                        </a:rPr>
                        <a:t>1</a:t>
                      </a:r>
                      <a:endParaRPr lang="en-US" sz="2000" b="1" i="0" u="none" strike="noStrike" dirty="0">
                        <a:solidFill>
                          <a:schemeClr val="bg1"/>
                        </a:solidFill>
                        <a:effectLst/>
                        <a:latin typeface="Candara" panose="020E0502030303020204" pitchFamily="34" charset="0"/>
                      </a:endParaRPr>
                    </a:p>
                  </a:txBody>
                  <a:tcPr marL="9525" marR="9525" marT="9525" marB="0" anchor="b"/>
                </a:tc>
                <a:tc>
                  <a:txBody>
                    <a:bodyPr/>
                    <a:lstStyle/>
                    <a:p>
                      <a:pPr algn="ctr" fontAlgn="b"/>
                      <a:r>
                        <a:rPr lang="en-US" sz="2000" b="1" i="0" u="none" strike="noStrike">
                          <a:solidFill>
                            <a:schemeClr val="bg1"/>
                          </a:solidFill>
                          <a:effectLst/>
                          <a:latin typeface="Candara" panose="020E0502030303020204" pitchFamily="34" charset="0"/>
                        </a:rPr>
                        <a:t>2</a:t>
                      </a:r>
                      <a:endParaRPr lang="en-US" sz="2000" b="1" i="0" u="none" strike="noStrike" dirty="0">
                        <a:solidFill>
                          <a:schemeClr val="bg1"/>
                        </a:solidFill>
                        <a:effectLst/>
                        <a:latin typeface="Candara" panose="020E0502030303020204" pitchFamily="34" charset="0"/>
                      </a:endParaRPr>
                    </a:p>
                  </a:txBody>
                  <a:tcPr marL="9525" marR="9525" marT="9525" marB="0" anchor="b"/>
                </a:tc>
                <a:tc>
                  <a:txBody>
                    <a:bodyPr/>
                    <a:lstStyle/>
                    <a:p>
                      <a:pPr algn="ctr" fontAlgn="b"/>
                      <a:r>
                        <a:rPr lang="en-US" sz="2000" b="1" i="0" u="none" strike="noStrike">
                          <a:solidFill>
                            <a:schemeClr val="bg1"/>
                          </a:solidFill>
                          <a:effectLst/>
                          <a:latin typeface="Candara" panose="020E0502030303020204" pitchFamily="34" charset="0"/>
                        </a:rPr>
                        <a:t>3</a:t>
                      </a:r>
                      <a:endParaRPr lang="en-US" sz="2000" b="1" i="0" u="none" strike="noStrike" dirty="0">
                        <a:solidFill>
                          <a:schemeClr val="bg1"/>
                        </a:solidFill>
                        <a:effectLst/>
                        <a:latin typeface="Candara" panose="020E0502030303020204" pitchFamily="34" charset="0"/>
                      </a:endParaRPr>
                    </a:p>
                  </a:txBody>
                  <a:tcPr marL="9525" marR="9525" marT="9525" marB="0" anchor="b"/>
                </a:tc>
                <a:tc>
                  <a:txBody>
                    <a:bodyPr/>
                    <a:lstStyle/>
                    <a:p>
                      <a:pPr algn="ctr" fontAlgn="b"/>
                      <a:r>
                        <a:rPr lang="en-US" sz="2000" b="1" i="0" u="none" strike="noStrike">
                          <a:solidFill>
                            <a:schemeClr val="bg1"/>
                          </a:solidFill>
                          <a:effectLst/>
                          <a:latin typeface="Candara" panose="020E0502030303020204" pitchFamily="34" charset="0"/>
                        </a:rPr>
                        <a:t>4</a:t>
                      </a:r>
                      <a:endParaRPr lang="en-US" sz="2000" b="1" i="0" u="none" strike="noStrike" dirty="0">
                        <a:solidFill>
                          <a:schemeClr val="bg1"/>
                        </a:solidFill>
                        <a:effectLst/>
                        <a:latin typeface="Candara" panose="020E0502030303020204" pitchFamily="34" charset="0"/>
                      </a:endParaRPr>
                    </a:p>
                  </a:txBody>
                  <a:tcPr marL="9525" marR="9525" marT="9525" marB="0" anchor="b"/>
                </a:tc>
                <a:extLst>
                  <a:ext uri="{0D108BD9-81ED-4DB2-BD59-A6C34878D82A}">
                    <a16:rowId xmlns:a16="http://schemas.microsoft.com/office/drawing/2014/main" val="3515812387"/>
                  </a:ext>
                </a:extLst>
              </a:tr>
              <a:tr h="370840">
                <a:tc>
                  <a:txBody>
                    <a:bodyPr/>
                    <a:lstStyle/>
                    <a:p>
                      <a:pPr algn="ctr" fontAlgn="b"/>
                      <a:r>
                        <a:rPr lang="en-US" sz="2000" b="0" i="0" u="none" strike="noStrike" dirty="0">
                          <a:solidFill>
                            <a:srgbClr val="000000"/>
                          </a:solidFill>
                          <a:effectLst/>
                          <a:latin typeface="Candara" panose="020E0502030303020204" pitchFamily="34" charset="0"/>
                        </a:rPr>
                        <a:t>Inflows</a:t>
                      </a:r>
                    </a:p>
                  </a:txBody>
                  <a:tcPr marL="9525" marR="9525" marT="9525" marB="0" anchor="b"/>
                </a:tc>
                <a:tc>
                  <a:txBody>
                    <a:bodyPr/>
                    <a:lstStyle/>
                    <a:p>
                      <a:pPr algn="ctr" fontAlgn="b"/>
                      <a:endParaRPr lang="en-US" sz="2000" b="0" i="0" u="none" strike="noStrike" dirty="0">
                        <a:solidFill>
                          <a:srgbClr val="000000"/>
                        </a:solidFill>
                        <a:effectLst/>
                        <a:latin typeface="Candara" panose="020E0502030303020204" pitchFamily="34" charset="0"/>
                      </a:endParaRPr>
                    </a:p>
                  </a:txBody>
                  <a:tcPr marL="9525" marR="9525" marT="9525" marB="0" anchor="b"/>
                </a:tc>
                <a:tc>
                  <a:txBody>
                    <a:bodyPr/>
                    <a:lstStyle/>
                    <a:p>
                      <a:pPr algn="ctr" fontAlgn="b"/>
                      <a:r>
                        <a:rPr lang="en-US" sz="2000" b="0" i="0" u="none" strike="noStrike" dirty="0">
                          <a:solidFill>
                            <a:srgbClr val="000000"/>
                          </a:solidFill>
                          <a:effectLst/>
                          <a:latin typeface="Candara" panose="020E0502030303020204" pitchFamily="34" charset="0"/>
                        </a:rPr>
                        <a:t> $        800,000 </a:t>
                      </a:r>
                    </a:p>
                  </a:txBody>
                  <a:tcPr marL="9525" marR="9525" marT="9525" marB="0" anchor="b"/>
                </a:tc>
                <a:tc>
                  <a:txBody>
                    <a:bodyPr/>
                    <a:lstStyle/>
                    <a:p>
                      <a:pPr algn="ctr" fontAlgn="b"/>
                      <a:r>
                        <a:rPr lang="en-US" sz="2000" b="0" i="0" u="none" strike="noStrike">
                          <a:solidFill>
                            <a:srgbClr val="000000"/>
                          </a:solidFill>
                          <a:effectLst/>
                          <a:latin typeface="Candara" panose="020E0502030303020204" pitchFamily="34" charset="0"/>
                        </a:rPr>
                        <a:t> $        800,000 </a:t>
                      </a:r>
                    </a:p>
                  </a:txBody>
                  <a:tcPr marL="9525" marR="9525" marT="9525" marB="0" anchor="b"/>
                </a:tc>
                <a:tc>
                  <a:txBody>
                    <a:bodyPr/>
                    <a:lstStyle/>
                    <a:p>
                      <a:pPr algn="ctr" fontAlgn="b"/>
                      <a:r>
                        <a:rPr lang="en-US" sz="2000" b="0" i="0" u="none" strike="noStrike" dirty="0">
                          <a:solidFill>
                            <a:srgbClr val="000000"/>
                          </a:solidFill>
                          <a:effectLst/>
                          <a:latin typeface="Candara" panose="020E0502030303020204" pitchFamily="34" charset="0"/>
                        </a:rPr>
                        <a:t> $       1,000,000 </a:t>
                      </a:r>
                    </a:p>
                  </a:txBody>
                  <a:tcPr marL="9525" marR="9525" marT="9525" marB="0" anchor="b"/>
                </a:tc>
                <a:tc>
                  <a:txBody>
                    <a:bodyPr/>
                    <a:lstStyle/>
                    <a:p>
                      <a:pPr algn="ctr" fontAlgn="b"/>
                      <a:r>
                        <a:rPr lang="en-US" sz="2000" b="0" i="0" u="none" strike="noStrike" dirty="0">
                          <a:solidFill>
                            <a:srgbClr val="000000"/>
                          </a:solidFill>
                          <a:effectLst/>
                          <a:latin typeface="Candara" panose="020E0502030303020204" pitchFamily="34" charset="0"/>
                        </a:rPr>
                        <a:t> $       1,000,000 </a:t>
                      </a:r>
                    </a:p>
                  </a:txBody>
                  <a:tcPr marL="9525" marR="9525" marT="9525" marB="0" anchor="b"/>
                </a:tc>
                <a:extLst>
                  <a:ext uri="{0D108BD9-81ED-4DB2-BD59-A6C34878D82A}">
                    <a16:rowId xmlns:a16="http://schemas.microsoft.com/office/drawing/2014/main" val="2430882357"/>
                  </a:ext>
                </a:extLst>
              </a:tr>
              <a:tr h="370840">
                <a:tc>
                  <a:txBody>
                    <a:bodyPr/>
                    <a:lstStyle/>
                    <a:p>
                      <a:pPr algn="ctr" fontAlgn="b"/>
                      <a:r>
                        <a:rPr lang="en-US" sz="2000" b="0" i="0" u="none" strike="noStrike">
                          <a:solidFill>
                            <a:srgbClr val="000000"/>
                          </a:solidFill>
                          <a:effectLst/>
                          <a:latin typeface="Candara" panose="020E0502030303020204" pitchFamily="34" charset="0"/>
                        </a:rPr>
                        <a:t>Outflows</a:t>
                      </a:r>
                    </a:p>
                  </a:txBody>
                  <a:tcPr marL="9525" marR="9525" marT="9525" marB="0" anchor="b"/>
                </a:tc>
                <a:tc>
                  <a:txBody>
                    <a:bodyPr/>
                    <a:lstStyle/>
                    <a:p>
                      <a:pPr algn="ctr" fontAlgn="b"/>
                      <a:r>
                        <a:rPr lang="en-US" sz="2000" b="0" i="0" u="none" strike="noStrike">
                          <a:solidFill>
                            <a:srgbClr val="000000"/>
                          </a:solidFill>
                          <a:effectLst/>
                          <a:latin typeface="Candara" panose="020E0502030303020204" pitchFamily="34" charset="0"/>
                        </a:rPr>
                        <a:t> $      (3,000,000)</a:t>
                      </a:r>
                    </a:p>
                  </a:txBody>
                  <a:tcPr marL="9525" marR="9525" marT="9525" marB="0" anchor="b"/>
                </a:tc>
                <a:tc>
                  <a:txBody>
                    <a:bodyPr/>
                    <a:lstStyle/>
                    <a:p>
                      <a:pPr algn="ctr" fontAlgn="b"/>
                      <a:r>
                        <a:rPr lang="en-US" sz="2000" b="0" i="0" u="none" strike="noStrike" dirty="0">
                          <a:solidFill>
                            <a:srgbClr val="000000"/>
                          </a:solidFill>
                          <a:effectLst/>
                          <a:latin typeface="Candara" panose="020E0502030303020204" pitchFamily="34" charset="0"/>
                        </a:rPr>
                        <a:t> $      (500,000)</a:t>
                      </a:r>
                    </a:p>
                  </a:txBody>
                  <a:tcPr marL="9525" marR="9525" marT="9525" marB="0" anchor="b"/>
                </a:tc>
                <a:tc>
                  <a:txBody>
                    <a:bodyPr/>
                    <a:lstStyle/>
                    <a:p>
                      <a:pPr algn="ctr" fontAlgn="b"/>
                      <a:r>
                        <a:rPr lang="en-US" sz="2000" b="0" i="0" u="none" strike="noStrike" dirty="0">
                          <a:solidFill>
                            <a:srgbClr val="000000"/>
                          </a:solidFill>
                          <a:effectLst/>
                          <a:latin typeface="Candara" panose="020E0502030303020204" pitchFamily="34" charset="0"/>
                        </a:rPr>
                        <a:t> $      (500,000)</a:t>
                      </a:r>
                    </a:p>
                  </a:txBody>
                  <a:tcPr marL="9525" marR="9525" marT="9525" marB="0" anchor="b"/>
                </a:tc>
                <a:tc>
                  <a:txBody>
                    <a:bodyPr/>
                    <a:lstStyle/>
                    <a:p>
                      <a:pPr algn="ctr" fontAlgn="b"/>
                      <a:r>
                        <a:rPr lang="en-US" sz="2000" b="0" i="0" u="none" strike="noStrike" dirty="0">
                          <a:solidFill>
                            <a:srgbClr val="000000"/>
                          </a:solidFill>
                          <a:effectLst/>
                          <a:latin typeface="Candara" panose="020E0502030303020204" pitchFamily="34" charset="0"/>
                        </a:rPr>
                        <a:t> $        (500,000)</a:t>
                      </a:r>
                    </a:p>
                  </a:txBody>
                  <a:tcPr marL="9525" marR="9525" marT="9525" marB="0" anchor="b"/>
                </a:tc>
                <a:tc>
                  <a:txBody>
                    <a:bodyPr/>
                    <a:lstStyle/>
                    <a:p>
                      <a:pPr algn="ctr" fontAlgn="b"/>
                      <a:r>
                        <a:rPr lang="en-US" sz="2000" b="0" i="0" u="none" strike="noStrike" dirty="0">
                          <a:solidFill>
                            <a:srgbClr val="000000"/>
                          </a:solidFill>
                          <a:effectLst/>
                          <a:latin typeface="Candara" panose="020E0502030303020204" pitchFamily="34" charset="0"/>
                        </a:rPr>
                        <a:t> $        (500,000)</a:t>
                      </a:r>
                    </a:p>
                  </a:txBody>
                  <a:tcPr marL="9525" marR="9525" marT="9525" marB="0" anchor="b"/>
                </a:tc>
                <a:extLst>
                  <a:ext uri="{0D108BD9-81ED-4DB2-BD59-A6C34878D82A}">
                    <a16:rowId xmlns:a16="http://schemas.microsoft.com/office/drawing/2014/main" val="4048963994"/>
                  </a:ext>
                </a:extLst>
              </a:tr>
              <a:tr h="370840">
                <a:tc>
                  <a:txBody>
                    <a:bodyPr/>
                    <a:lstStyle/>
                    <a:p>
                      <a:pPr algn="ctr" fontAlgn="b"/>
                      <a:r>
                        <a:rPr lang="en-US" sz="2000" b="1" i="0" u="none" strike="noStrike" dirty="0">
                          <a:solidFill>
                            <a:srgbClr val="000000"/>
                          </a:solidFill>
                          <a:effectLst/>
                          <a:latin typeface="Candara" panose="020E0502030303020204" pitchFamily="34" charset="0"/>
                        </a:rPr>
                        <a:t>Total</a:t>
                      </a:r>
                    </a:p>
                  </a:txBody>
                  <a:tcPr marL="9525" marR="9525" marT="9525" marB="0" anchor="b"/>
                </a:tc>
                <a:tc>
                  <a:txBody>
                    <a:bodyPr/>
                    <a:lstStyle/>
                    <a:p>
                      <a:pPr algn="ctr" fontAlgn="b"/>
                      <a:r>
                        <a:rPr lang="en-US" sz="2000" b="1" i="0" u="none" strike="noStrike" dirty="0">
                          <a:solidFill>
                            <a:srgbClr val="000000"/>
                          </a:solidFill>
                          <a:effectLst/>
                          <a:latin typeface="Candara" panose="020E0502030303020204" pitchFamily="34" charset="0"/>
                        </a:rPr>
                        <a:t> $      (3,000,000)</a:t>
                      </a:r>
                    </a:p>
                  </a:txBody>
                  <a:tcPr marL="9525" marR="9525" marT="9525" marB="0" anchor="b"/>
                </a:tc>
                <a:tc>
                  <a:txBody>
                    <a:bodyPr/>
                    <a:lstStyle/>
                    <a:p>
                      <a:pPr algn="ctr" fontAlgn="b"/>
                      <a:r>
                        <a:rPr lang="en-US" sz="2000" b="1" i="0" u="none" strike="noStrike" dirty="0">
                          <a:solidFill>
                            <a:srgbClr val="000000"/>
                          </a:solidFill>
                          <a:effectLst/>
                          <a:latin typeface="Candara" panose="020E0502030303020204" pitchFamily="34" charset="0"/>
                        </a:rPr>
                        <a:t> $        300,000 </a:t>
                      </a:r>
                    </a:p>
                  </a:txBody>
                  <a:tcPr marL="9525" marR="9525" marT="9525" marB="0" anchor="b"/>
                </a:tc>
                <a:tc>
                  <a:txBody>
                    <a:bodyPr/>
                    <a:lstStyle/>
                    <a:p>
                      <a:pPr algn="ctr" fontAlgn="b"/>
                      <a:r>
                        <a:rPr lang="en-US" sz="2000" b="1" i="0" u="none" strike="noStrike" dirty="0">
                          <a:solidFill>
                            <a:srgbClr val="000000"/>
                          </a:solidFill>
                          <a:effectLst/>
                          <a:latin typeface="Candara" panose="020E0502030303020204" pitchFamily="34" charset="0"/>
                        </a:rPr>
                        <a:t> $        300,000 </a:t>
                      </a:r>
                    </a:p>
                  </a:txBody>
                  <a:tcPr marL="9525" marR="9525" marT="9525" marB="0" anchor="b"/>
                </a:tc>
                <a:tc>
                  <a:txBody>
                    <a:bodyPr/>
                    <a:lstStyle/>
                    <a:p>
                      <a:pPr algn="ctr" fontAlgn="b"/>
                      <a:r>
                        <a:rPr lang="en-US" sz="2000" b="1" i="0" u="none" strike="noStrike" dirty="0">
                          <a:solidFill>
                            <a:srgbClr val="000000"/>
                          </a:solidFill>
                          <a:effectLst/>
                          <a:latin typeface="Candara" panose="020E0502030303020204" pitchFamily="34" charset="0"/>
                        </a:rPr>
                        <a:t> $          500,000 </a:t>
                      </a:r>
                    </a:p>
                  </a:txBody>
                  <a:tcPr marL="9525" marR="9525" marT="9525" marB="0" anchor="b"/>
                </a:tc>
                <a:tc>
                  <a:txBody>
                    <a:bodyPr/>
                    <a:lstStyle/>
                    <a:p>
                      <a:pPr algn="ctr" fontAlgn="b"/>
                      <a:r>
                        <a:rPr lang="en-US" sz="2000" b="1" i="0" u="none" strike="noStrike" dirty="0">
                          <a:solidFill>
                            <a:srgbClr val="000000"/>
                          </a:solidFill>
                          <a:effectLst/>
                          <a:latin typeface="Candara" panose="020E0502030303020204" pitchFamily="34" charset="0"/>
                        </a:rPr>
                        <a:t> $          500,000 </a:t>
                      </a:r>
                    </a:p>
                  </a:txBody>
                  <a:tcPr marL="9525" marR="9525" marT="9525" marB="0" anchor="b"/>
                </a:tc>
                <a:extLst>
                  <a:ext uri="{0D108BD9-81ED-4DB2-BD59-A6C34878D82A}">
                    <a16:rowId xmlns:a16="http://schemas.microsoft.com/office/drawing/2014/main" val="1440469602"/>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8A0891F-C143-7D49-BEC1-10D3DC6933B6}"/>
                  </a:ext>
                </a:extLst>
              </p:cNvPr>
              <p:cNvSpPr txBox="1"/>
              <p:nvPr/>
            </p:nvSpPr>
            <p:spPr>
              <a:xfrm>
                <a:off x="300038" y="3937609"/>
                <a:ext cx="11049000" cy="332399"/>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s-ES" sz="2000" i="1" smtClean="0">
                              <a:latin typeface="Cambria Math" panose="02040503050406030204" pitchFamily="18" charset="0"/>
                            </a:rPr>
                          </m:ctrlPr>
                        </m:sSubPr>
                        <m:e>
                          <m:r>
                            <a:rPr lang="es-ES" sz="2000" b="0" i="1" smtClean="0">
                              <a:latin typeface="Cambria Math" panose="02040503050406030204" pitchFamily="18" charset="0"/>
                            </a:rPr>
                            <m:t>𝑃𝑉</m:t>
                          </m:r>
                        </m:e>
                        <m:sub>
                          <m:r>
                            <a:rPr lang="es-ES" sz="2000" b="0" i="1" smtClean="0">
                              <a:latin typeface="Cambria Math" panose="02040503050406030204" pitchFamily="18" charset="0"/>
                            </a:rPr>
                            <m:t>𝐼𝑛𝑓𝑙𝑜𝑤𝑠</m:t>
                          </m:r>
                        </m:sub>
                      </m:sSub>
                      <m:r>
                        <a:rPr lang="es-ES" sz="2000" b="0" i="1" smtClean="0">
                          <a:latin typeface="Cambria Math" panose="02040503050406030204" pitchFamily="18" charset="0"/>
                        </a:rPr>
                        <m:t>=</m:t>
                      </m:r>
                    </m:oMath>
                  </m:oMathPara>
                </a14:m>
                <a:endParaRPr lang="en-US" sz="2000" dirty="0">
                  <a:latin typeface="Candara" panose="020E0502030303020204" pitchFamily="34" charset="0"/>
                </a:endParaRPr>
              </a:p>
            </p:txBody>
          </p:sp>
        </mc:Choice>
        <mc:Fallback xmlns="">
          <p:sp>
            <p:nvSpPr>
              <p:cNvPr id="5" name="TextBox 4">
                <a:extLst>
                  <a:ext uri="{FF2B5EF4-FFF2-40B4-BE49-F238E27FC236}">
                    <a16:creationId xmlns:a16="http://schemas.microsoft.com/office/drawing/2014/main" id="{B8A0891F-C143-7D49-BEC1-10D3DC6933B6}"/>
                  </a:ext>
                </a:extLst>
              </p:cNvPr>
              <p:cNvSpPr txBox="1">
                <a:spLocks noRot="1" noChangeAspect="1" noMove="1" noResize="1" noEditPoints="1" noAdjustHandles="1" noChangeArrowheads="1" noChangeShapeType="1" noTextEdit="1"/>
              </p:cNvSpPr>
              <p:nvPr/>
            </p:nvSpPr>
            <p:spPr>
              <a:xfrm>
                <a:off x="300038" y="3937609"/>
                <a:ext cx="11049000" cy="332399"/>
              </a:xfrm>
              <a:prstGeom prst="rect">
                <a:avLst/>
              </a:prstGeom>
              <a:blipFill>
                <a:blip r:embed="rId3"/>
                <a:stretch>
                  <a:fillRect l="-772" b="-2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13795AE-8F36-3A40-B76E-30E0FF1F45E2}"/>
                  </a:ext>
                </a:extLst>
              </p:cNvPr>
              <p:cNvSpPr txBox="1"/>
              <p:nvPr/>
            </p:nvSpPr>
            <p:spPr>
              <a:xfrm>
                <a:off x="300038" y="4865954"/>
                <a:ext cx="11587162" cy="332399"/>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s-ES" sz="2000" i="1" smtClean="0">
                              <a:latin typeface="Cambria Math" panose="02040503050406030204" pitchFamily="18" charset="0"/>
                            </a:rPr>
                          </m:ctrlPr>
                        </m:sSubPr>
                        <m:e>
                          <m:r>
                            <a:rPr lang="es-ES" sz="2000" b="0" i="1" smtClean="0">
                              <a:latin typeface="Cambria Math" panose="02040503050406030204" pitchFamily="18" charset="0"/>
                            </a:rPr>
                            <m:t>𝑃𝑉</m:t>
                          </m:r>
                        </m:e>
                        <m:sub>
                          <m:r>
                            <a:rPr lang="es-ES" sz="2000" b="0" i="1" smtClean="0">
                              <a:latin typeface="Cambria Math" panose="02040503050406030204" pitchFamily="18" charset="0"/>
                            </a:rPr>
                            <m:t>𝑂𝑢𝑡𝑓𝑙𝑜𝑤𝑠</m:t>
                          </m:r>
                        </m:sub>
                      </m:sSub>
                      <m:r>
                        <a:rPr lang="es-ES" sz="2000" b="0" i="1" smtClean="0">
                          <a:latin typeface="Cambria Math" panose="02040503050406030204" pitchFamily="18" charset="0"/>
                        </a:rPr>
                        <m:t>=</m:t>
                      </m:r>
                    </m:oMath>
                  </m:oMathPara>
                </a14:m>
                <a:endParaRPr lang="en-US" sz="2000" dirty="0">
                  <a:latin typeface="Candara" panose="020E0502030303020204" pitchFamily="34" charset="0"/>
                </a:endParaRPr>
              </a:p>
            </p:txBody>
          </p:sp>
        </mc:Choice>
        <mc:Fallback xmlns="">
          <p:sp>
            <p:nvSpPr>
              <p:cNvPr id="10" name="TextBox 9">
                <a:extLst>
                  <a:ext uri="{FF2B5EF4-FFF2-40B4-BE49-F238E27FC236}">
                    <a16:creationId xmlns:a16="http://schemas.microsoft.com/office/drawing/2014/main" id="{113795AE-8F36-3A40-B76E-30E0FF1F45E2}"/>
                  </a:ext>
                </a:extLst>
              </p:cNvPr>
              <p:cNvSpPr txBox="1">
                <a:spLocks noRot="1" noChangeAspect="1" noMove="1" noResize="1" noEditPoints="1" noAdjustHandles="1" noChangeArrowheads="1" noChangeShapeType="1" noTextEdit="1"/>
              </p:cNvSpPr>
              <p:nvPr/>
            </p:nvSpPr>
            <p:spPr>
              <a:xfrm>
                <a:off x="300038" y="4865954"/>
                <a:ext cx="11587162" cy="332399"/>
              </a:xfrm>
              <a:prstGeom prst="rect">
                <a:avLst/>
              </a:prstGeom>
              <a:blipFill>
                <a:blip r:embed="rId4"/>
                <a:stretch>
                  <a:fillRect l="-736" b="-254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11C4D8A-4E2E-6E4F-9F76-91EBF1304ACC}"/>
                  </a:ext>
                </a:extLst>
              </p:cNvPr>
              <p:cNvSpPr txBox="1"/>
              <p:nvPr/>
            </p:nvSpPr>
            <p:spPr>
              <a:xfrm>
                <a:off x="352426" y="5845165"/>
                <a:ext cx="11587162" cy="33688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s-ES" sz="2000" b="1" i="1" smtClean="0">
                              <a:latin typeface="Cambria Math" panose="02040503050406030204" pitchFamily="18" charset="0"/>
                            </a:rPr>
                          </m:ctrlPr>
                        </m:sSubPr>
                        <m:e>
                          <m:r>
                            <a:rPr lang="es-ES" sz="2000" b="1" i="1" smtClean="0">
                              <a:latin typeface="Cambria Math" panose="02040503050406030204" pitchFamily="18" charset="0"/>
                            </a:rPr>
                            <m:t>𝑵𝑷</m:t>
                          </m:r>
                          <m:r>
                            <a:rPr lang="en-US" sz="2000" b="1" i="1" smtClean="0">
                              <a:latin typeface="Cambria Math" panose="02040503050406030204" pitchFamily="18" charset="0"/>
                            </a:rPr>
                            <m:t>𝑽</m:t>
                          </m:r>
                          <m:r>
                            <a:rPr lang="es-ES" sz="2000" b="1" i="1" smtClean="0">
                              <a:latin typeface="Cambria Math" panose="02040503050406030204" pitchFamily="18" charset="0"/>
                            </a:rPr>
                            <m:t>=</m:t>
                          </m:r>
                          <m:sSub>
                            <m:sSubPr>
                              <m:ctrlPr>
                                <a:rPr lang="es-ES" sz="2000" b="1" i="1" smtClean="0">
                                  <a:latin typeface="Cambria Math" panose="02040503050406030204" pitchFamily="18" charset="0"/>
                                </a:rPr>
                              </m:ctrlPr>
                            </m:sSubPr>
                            <m:e>
                              <m:r>
                                <a:rPr lang="es-ES" sz="2000" b="1" i="1" smtClean="0">
                                  <a:latin typeface="Cambria Math" panose="02040503050406030204" pitchFamily="18" charset="0"/>
                                </a:rPr>
                                <m:t>𝑷𝑽</m:t>
                              </m:r>
                            </m:e>
                            <m:sub>
                              <m:r>
                                <a:rPr lang="es-ES" sz="2000" b="1" i="1" smtClean="0">
                                  <a:latin typeface="Cambria Math" panose="02040503050406030204" pitchFamily="18" charset="0"/>
                                </a:rPr>
                                <m:t>𝑰𝒏𝒇𝒍𝒐𝒘𝒔</m:t>
                              </m:r>
                            </m:sub>
                          </m:sSub>
                          <m:r>
                            <a:rPr lang="es-ES" sz="2000" b="1" i="1" smtClean="0">
                              <a:latin typeface="Cambria Math" panose="02040503050406030204" pitchFamily="18" charset="0"/>
                            </a:rPr>
                            <m:t>− </m:t>
                          </m:r>
                          <m:r>
                            <a:rPr lang="es-ES" sz="2000" b="1" i="1" smtClean="0">
                              <a:latin typeface="Cambria Math" panose="02040503050406030204" pitchFamily="18" charset="0"/>
                            </a:rPr>
                            <m:t>𝑷𝑽</m:t>
                          </m:r>
                        </m:e>
                        <m:sub>
                          <m:r>
                            <a:rPr lang="es-ES" sz="2000" b="1" i="1" smtClean="0">
                              <a:latin typeface="Cambria Math" panose="02040503050406030204" pitchFamily="18" charset="0"/>
                            </a:rPr>
                            <m:t>𝑶𝒖𝒕𝒇𝒍𝒐𝒘𝒔</m:t>
                          </m:r>
                        </m:sub>
                      </m:sSub>
                      <m:r>
                        <a:rPr lang="es-ES" sz="2000" b="1" i="1" smtClean="0">
                          <a:latin typeface="Cambria Math" panose="02040503050406030204" pitchFamily="18" charset="0"/>
                        </a:rPr>
                        <m:t>=</m:t>
                      </m:r>
                    </m:oMath>
                  </m:oMathPara>
                </a14:m>
                <a:endParaRPr lang="en-US" sz="2000" b="1" dirty="0">
                  <a:latin typeface="Candara" panose="020E0502030303020204" pitchFamily="34" charset="0"/>
                </a:endParaRPr>
              </a:p>
            </p:txBody>
          </p:sp>
        </mc:Choice>
        <mc:Fallback xmlns="">
          <p:sp>
            <p:nvSpPr>
              <p:cNvPr id="11" name="TextBox 10">
                <a:extLst>
                  <a:ext uri="{FF2B5EF4-FFF2-40B4-BE49-F238E27FC236}">
                    <a16:creationId xmlns:a16="http://schemas.microsoft.com/office/drawing/2014/main" id="{211C4D8A-4E2E-6E4F-9F76-91EBF1304ACC}"/>
                  </a:ext>
                </a:extLst>
              </p:cNvPr>
              <p:cNvSpPr txBox="1">
                <a:spLocks noRot="1" noChangeAspect="1" noMove="1" noResize="1" noEditPoints="1" noAdjustHandles="1" noChangeArrowheads="1" noChangeShapeType="1" noTextEdit="1"/>
              </p:cNvSpPr>
              <p:nvPr/>
            </p:nvSpPr>
            <p:spPr>
              <a:xfrm>
                <a:off x="352426" y="5845165"/>
                <a:ext cx="11587162" cy="336887"/>
              </a:xfrm>
              <a:prstGeom prst="rect">
                <a:avLst/>
              </a:prstGeom>
              <a:blipFill>
                <a:blip r:embed="rId5"/>
                <a:stretch>
                  <a:fillRect l="-789" b="-29091"/>
                </a:stretch>
              </a:blipFill>
            </p:spPr>
            <p:txBody>
              <a:bodyPr/>
              <a:lstStyle/>
              <a:p>
                <a:r>
                  <a:rPr lang="en-US">
                    <a:noFill/>
                  </a:rPr>
                  <a:t> </a:t>
                </a:r>
              </a:p>
            </p:txBody>
          </p:sp>
        </mc:Fallback>
      </mc:AlternateContent>
      <p:sp>
        <p:nvSpPr>
          <p:cNvPr id="12" name="Title 1">
            <a:extLst>
              <a:ext uri="{FF2B5EF4-FFF2-40B4-BE49-F238E27FC236}">
                <a16:creationId xmlns:a16="http://schemas.microsoft.com/office/drawing/2014/main" id="{AE8EA9D7-774F-482C-9737-EAE162E293CF}"/>
              </a:ext>
            </a:extLst>
          </p:cNvPr>
          <p:cNvSpPr>
            <a:spLocks noGrp="1"/>
          </p:cNvSpPr>
          <p:nvPr>
            <p:ph type="title"/>
          </p:nvPr>
        </p:nvSpPr>
        <p:spPr>
          <a:xfrm>
            <a:off x="838200" y="18255"/>
            <a:ext cx="10515600" cy="1325563"/>
          </a:xfrm>
        </p:spPr>
        <p:txBody>
          <a:bodyPr>
            <a:normAutofit/>
          </a:bodyPr>
          <a:lstStyle/>
          <a:p>
            <a:r>
              <a:rPr lang="en-US" sz="4200" b="1" dirty="0">
                <a:solidFill>
                  <a:schemeClr val="bg1"/>
                </a:solidFill>
                <a:latin typeface="Georgia Pro Cond Black" panose="02040A06050405020203" pitchFamily="18" charset="0"/>
              </a:rPr>
              <a:t>3) Net Present Value (NPV)</a:t>
            </a:r>
          </a:p>
        </p:txBody>
      </p:sp>
    </p:spTree>
    <p:extLst>
      <p:ext uri="{BB962C8B-B14F-4D97-AF65-F5344CB8AC3E}">
        <p14:creationId xmlns:p14="http://schemas.microsoft.com/office/powerpoint/2010/main" val="3138433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6E152BE-7E3C-8F47-B9DC-09847EBCB80C}"/>
              </a:ext>
            </a:extLst>
          </p:cNvPr>
          <p:cNvSpPr/>
          <p:nvPr/>
        </p:nvSpPr>
        <p:spPr>
          <a:xfrm>
            <a:off x="0" y="1"/>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8B931F1C-CF8D-7345-A79E-EF30DD867AB5}"/>
              </a:ext>
            </a:extLst>
          </p:cNvPr>
          <p:cNvGraphicFramePr>
            <a:graphicFrameLocks noGrp="1"/>
          </p:cNvGraphicFramePr>
          <p:nvPr>
            <p:ph idx="1"/>
            <p:extLst>
              <p:ext uri="{D42A27DB-BD31-4B8C-83A1-F6EECF244321}">
                <p14:modId xmlns:p14="http://schemas.microsoft.com/office/powerpoint/2010/main" val="3400739761"/>
              </p:ext>
            </p:extLst>
          </p:nvPr>
        </p:nvGraphicFramePr>
        <p:xfrm>
          <a:off x="838200" y="1825625"/>
          <a:ext cx="10515600" cy="1483360"/>
        </p:xfrm>
        <a:graphic>
          <a:graphicData uri="http://schemas.openxmlformats.org/drawingml/2006/table">
            <a:tbl>
              <a:tblPr firstRow="1" bandRow="1">
                <a:tableStyleId>{5C22544A-7EE6-4342-B048-85BDC9FD1C3A}</a:tableStyleId>
              </a:tblPr>
              <a:tblGrid>
                <a:gridCol w="1579880">
                  <a:extLst>
                    <a:ext uri="{9D8B030D-6E8A-4147-A177-3AD203B41FA5}">
                      <a16:colId xmlns:a16="http://schemas.microsoft.com/office/drawing/2014/main" val="759122805"/>
                    </a:ext>
                  </a:extLst>
                </a:gridCol>
                <a:gridCol w="1925320">
                  <a:extLst>
                    <a:ext uri="{9D8B030D-6E8A-4147-A177-3AD203B41FA5}">
                      <a16:colId xmlns:a16="http://schemas.microsoft.com/office/drawing/2014/main" val="2277002692"/>
                    </a:ext>
                  </a:extLst>
                </a:gridCol>
                <a:gridCol w="1752600">
                  <a:extLst>
                    <a:ext uri="{9D8B030D-6E8A-4147-A177-3AD203B41FA5}">
                      <a16:colId xmlns:a16="http://schemas.microsoft.com/office/drawing/2014/main" val="1130778103"/>
                    </a:ext>
                  </a:extLst>
                </a:gridCol>
                <a:gridCol w="1752600">
                  <a:extLst>
                    <a:ext uri="{9D8B030D-6E8A-4147-A177-3AD203B41FA5}">
                      <a16:colId xmlns:a16="http://schemas.microsoft.com/office/drawing/2014/main" val="4247570287"/>
                    </a:ext>
                  </a:extLst>
                </a:gridCol>
                <a:gridCol w="1752600">
                  <a:extLst>
                    <a:ext uri="{9D8B030D-6E8A-4147-A177-3AD203B41FA5}">
                      <a16:colId xmlns:a16="http://schemas.microsoft.com/office/drawing/2014/main" val="1603374080"/>
                    </a:ext>
                  </a:extLst>
                </a:gridCol>
                <a:gridCol w="1752600">
                  <a:extLst>
                    <a:ext uri="{9D8B030D-6E8A-4147-A177-3AD203B41FA5}">
                      <a16:colId xmlns:a16="http://schemas.microsoft.com/office/drawing/2014/main" val="2845813628"/>
                    </a:ext>
                  </a:extLst>
                </a:gridCol>
              </a:tblGrid>
              <a:tr h="370840">
                <a:tc>
                  <a:txBody>
                    <a:bodyPr/>
                    <a:lstStyle/>
                    <a:p>
                      <a:pPr algn="l" fontAlgn="b"/>
                      <a:endParaRPr lang="en-US" sz="2000" b="0" i="0" u="none" strike="noStrike" dirty="0">
                        <a:solidFill>
                          <a:srgbClr val="000000"/>
                        </a:solidFill>
                        <a:effectLst/>
                        <a:latin typeface="Candara" panose="020E0502030303020204" pitchFamily="34" charset="0"/>
                      </a:endParaRPr>
                    </a:p>
                  </a:txBody>
                  <a:tcPr marL="9525" marR="9525" marT="9525" marB="0" anchor="b"/>
                </a:tc>
                <a:tc>
                  <a:txBody>
                    <a:bodyPr/>
                    <a:lstStyle/>
                    <a:p>
                      <a:pPr algn="ctr" fontAlgn="b"/>
                      <a:r>
                        <a:rPr lang="en-US" sz="2000" b="1" i="0" u="none" strike="noStrike" dirty="0">
                          <a:solidFill>
                            <a:schemeClr val="bg1"/>
                          </a:solidFill>
                          <a:effectLst/>
                          <a:latin typeface="Candara" panose="020E0502030303020204" pitchFamily="34" charset="0"/>
                        </a:rPr>
                        <a:t>0</a:t>
                      </a:r>
                    </a:p>
                  </a:txBody>
                  <a:tcPr marL="9525" marR="9525" marT="9525" marB="0" anchor="b"/>
                </a:tc>
                <a:tc>
                  <a:txBody>
                    <a:bodyPr/>
                    <a:lstStyle/>
                    <a:p>
                      <a:pPr algn="ctr" fontAlgn="b"/>
                      <a:r>
                        <a:rPr lang="en-US" sz="2000" b="1" i="0" u="none" strike="noStrike" dirty="0">
                          <a:solidFill>
                            <a:schemeClr val="bg1"/>
                          </a:solidFill>
                          <a:effectLst/>
                          <a:latin typeface="Candara" panose="020E0502030303020204" pitchFamily="34" charset="0"/>
                        </a:rPr>
                        <a:t>1</a:t>
                      </a:r>
                    </a:p>
                  </a:txBody>
                  <a:tcPr marL="9525" marR="9525" marT="9525" marB="0" anchor="b"/>
                </a:tc>
                <a:tc>
                  <a:txBody>
                    <a:bodyPr/>
                    <a:lstStyle/>
                    <a:p>
                      <a:pPr algn="ctr" fontAlgn="b"/>
                      <a:r>
                        <a:rPr lang="en-US" sz="2000" b="1" i="0" u="none" strike="noStrike" dirty="0">
                          <a:solidFill>
                            <a:schemeClr val="bg1"/>
                          </a:solidFill>
                          <a:effectLst/>
                          <a:latin typeface="Candara" panose="020E0502030303020204" pitchFamily="34" charset="0"/>
                        </a:rPr>
                        <a:t>2</a:t>
                      </a:r>
                    </a:p>
                  </a:txBody>
                  <a:tcPr marL="9525" marR="9525" marT="9525" marB="0" anchor="b"/>
                </a:tc>
                <a:tc>
                  <a:txBody>
                    <a:bodyPr/>
                    <a:lstStyle/>
                    <a:p>
                      <a:pPr algn="ctr" fontAlgn="b"/>
                      <a:r>
                        <a:rPr lang="en-US" sz="2000" b="1" i="0" u="none" strike="noStrike" dirty="0">
                          <a:solidFill>
                            <a:schemeClr val="bg1"/>
                          </a:solidFill>
                          <a:effectLst/>
                          <a:latin typeface="Candara" panose="020E0502030303020204" pitchFamily="34" charset="0"/>
                        </a:rPr>
                        <a:t>3</a:t>
                      </a:r>
                    </a:p>
                  </a:txBody>
                  <a:tcPr marL="9525" marR="9525" marT="9525" marB="0" anchor="b"/>
                </a:tc>
                <a:tc>
                  <a:txBody>
                    <a:bodyPr/>
                    <a:lstStyle/>
                    <a:p>
                      <a:pPr algn="ctr" fontAlgn="b"/>
                      <a:r>
                        <a:rPr lang="en-US" sz="2000" b="1" i="0" u="none" strike="noStrike" dirty="0">
                          <a:solidFill>
                            <a:schemeClr val="bg1"/>
                          </a:solidFill>
                          <a:effectLst/>
                          <a:latin typeface="Candara" panose="020E0502030303020204" pitchFamily="34" charset="0"/>
                        </a:rPr>
                        <a:t>4</a:t>
                      </a:r>
                    </a:p>
                  </a:txBody>
                  <a:tcPr marL="9525" marR="9525" marT="9525" marB="0" anchor="b"/>
                </a:tc>
                <a:extLst>
                  <a:ext uri="{0D108BD9-81ED-4DB2-BD59-A6C34878D82A}">
                    <a16:rowId xmlns:a16="http://schemas.microsoft.com/office/drawing/2014/main" val="3515812387"/>
                  </a:ext>
                </a:extLst>
              </a:tr>
              <a:tr h="370840">
                <a:tc>
                  <a:txBody>
                    <a:bodyPr/>
                    <a:lstStyle/>
                    <a:p>
                      <a:pPr algn="l" fontAlgn="b"/>
                      <a:r>
                        <a:rPr lang="en-US" sz="2000" b="0" i="0" u="none" strike="noStrike" dirty="0">
                          <a:solidFill>
                            <a:srgbClr val="000000"/>
                          </a:solidFill>
                          <a:effectLst/>
                          <a:latin typeface="Candara" panose="020E0502030303020204" pitchFamily="34" charset="0"/>
                        </a:rPr>
                        <a:t>Inflows</a:t>
                      </a:r>
                    </a:p>
                  </a:txBody>
                  <a:tcPr marL="9525" marR="9525" marT="9525" marB="0" anchor="b"/>
                </a:tc>
                <a:tc>
                  <a:txBody>
                    <a:bodyPr/>
                    <a:lstStyle/>
                    <a:p>
                      <a:pPr algn="l" fontAlgn="b"/>
                      <a:endParaRPr lang="en-US" sz="2000" b="0" i="0" u="none" strike="noStrike" dirty="0">
                        <a:solidFill>
                          <a:srgbClr val="000000"/>
                        </a:solidFill>
                        <a:effectLst/>
                        <a:latin typeface="Candara" panose="020E0502030303020204" pitchFamily="34" charset="0"/>
                      </a:endParaRPr>
                    </a:p>
                  </a:txBody>
                  <a:tcPr marL="9525" marR="9525" marT="9525" marB="0" anchor="b"/>
                </a:tc>
                <a:tc>
                  <a:txBody>
                    <a:bodyPr/>
                    <a:lstStyle/>
                    <a:p>
                      <a:pPr algn="l" fontAlgn="b"/>
                      <a:r>
                        <a:rPr lang="en-US" sz="2000" b="0" i="0" u="none" strike="noStrike" dirty="0">
                          <a:solidFill>
                            <a:srgbClr val="000000"/>
                          </a:solidFill>
                          <a:effectLst/>
                          <a:latin typeface="Candara" panose="020E0502030303020204" pitchFamily="34" charset="0"/>
                        </a:rPr>
                        <a:t> $        800,000 </a:t>
                      </a:r>
                    </a:p>
                  </a:txBody>
                  <a:tcPr marL="9525" marR="9525" marT="9525" marB="0" anchor="b"/>
                </a:tc>
                <a:tc>
                  <a:txBody>
                    <a:bodyPr/>
                    <a:lstStyle/>
                    <a:p>
                      <a:pPr algn="l" fontAlgn="b"/>
                      <a:r>
                        <a:rPr lang="en-US" sz="2000" b="0" i="0" u="none" strike="noStrike">
                          <a:solidFill>
                            <a:srgbClr val="000000"/>
                          </a:solidFill>
                          <a:effectLst/>
                          <a:latin typeface="Candara" panose="020E0502030303020204" pitchFamily="34" charset="0"/>
                        </a:rPr>
                        <a:t> $        800,000 </a:t>
                      </a:r>
                    </a:p>
                  </a:txBody>
                  <a:tcPr marL="9525" marR="9525" marT="9525" marB="0" anchor="b"/>
                </a:tc>
                <a:tc>
                  <a:txBody>
                    <a:bodyPr/>
                    <a:lstStyle/>
                    <a:p>
                      <a:pPr algn="l" fontAlgn="b"/>
                      <a:r>
                        <a:rPr lang="en-US" sz="2000" b="0" i="0" u="none" strike="noStrike">
                          <a:solidFill>
                            <a:srgbClr val="000000"/>
                          </a:solidFill>
                          <a:effectLst/>
                          <a:latin typeface="Candara" panose="020E0502030303020204" pitchFamily="34" charset="0"/>
                        </a:rPr>
                        <a:t> $       1,000,000 </a:t>
                      </a:r>
                    </a:p>
                  </a:txBody>
                  <a:tcPr marL="9525" marR="9525" marT="9525" marB="0" anchor="b"/>
                </a:tc>
                <a:tc>
                  <a:txBody>
                    <a:bodyPr/>
                    <a:lstStyle/>
                    <a:p>
                      <a:pPr algn="l" fontAlgn="b"/>
                      <a:r>
                        <a:rPr lang="en-US" sz="2000" b="0" i="0" u="none" strike="noStrike" dirty="0">
                          <a:solidFill>
                            <a:srgbClr val="000000"/>
                          </a:solidFill>
                          <a:effectLst/>
                          <a:latin typeface="Candara" panose="020E0502030303020204" pitchFamily="34" charset="0"/>
                        </a:rPr>
                        <a:t> $       1,000,000 </a:t>
                      </a:r>
                    </a:p>
                  </a:txBody>
                  <a:tcPr marL="9525" marR="9525" marT="9525" marB="0" anchor="b"/>
                </a:tc>
                <a:extLst>
                  <a:ext uri="{0D108BD9-81ED-4DB2-BD59-A6C34878D82A}">
                    <a16:rowId xmlns:a16="http://schemas.microsoft.com/office/drawing/2014/main" val="2430882357"/>
                  </a:ext>
                </a:extLst>
              </a:tr>
              <a:tr h="370840">
                <a:tc>
                  <a:txBody>
                    <a:bodyPr/>
                    <a:lstStyle/>
                    <a:p>
                      <a:pPr algn="l" fontAlgn="b"/>
                      <a:r>
                        <a:rPr lang="en-US" sz="2000" b="0" i="0" u="none" strike="noStrike">
                          <a:solidFill>
                            <a:srgbClr val="000000"/>
                          </a:solidFill>
                          <a:effectLst/>
                          <a:latin typeface="Candara" panose="020E0502030303020204" pitchFamily="34" charset="0"/>
                        </a:rPr>
                        <a:t>Outflows</a:t>
                      </a:r>
                    </a:p>
                  </a:txBody>
                  <a:tcPr marL="9525" marR="9525" marT="9525" marB="0" anchor="b"/>
                </a:tc>
                <a:tc>
                  <a:txBody>
                    <a:bodyPr/>
                    <a:lstStyle/>
                    <a:p>
                      <a:pPr algn="l" fontAlgn="b"/>
                      <a:r>
                        <a:rPr lang="en-US" sz="2000" b="0" i="0" u="none" strike="noStrike">
                          <a:solidFill>
                            <a:srgbClr val="000000"/>
                          </a:solidFill>
                          <a:effectLst/>
                          <a:latin typeface="Candara" panose="020E0502030303020204" pitchFamily="34" charset="0"/>
                        </a:rPr>
                        <a:t> $      (3,000,000)</a:t>
                      </a:r>
                    </a:p>
                  </a:txBody>
                  <a:tcPr marL="9525" marR="9525" marT="9525" marB="0" anchor="b"/>
                </a:tc>
                <a:tc>
                  <a:txBody>
                    <a:bodyPr/>
                    <a:lstStyle/>
                    <a:p>
                      <a:pPr algn="l" fontAlgn="b"/>
                      <a:r>
                        <a:rPr lang="en-US" sz="2000" b="0" i="0" u="none" strike="noStrike" dirty="0">
                          <a:solidFill>
                            <a:srgbClr val="000000"/>
                          </a:solidFill>
                          <a:effectLst/>
                          <a:latin typeface="Candara" panose="020E0502030303020204" pitchFamily="34" charset="0"/>
                        </a:rPr>
                        <a:t> $      (500,000)</a:t>
                      </a:r>
                    </a:p>
                  </a:txBody>
                  <a:tcPr marL="9525" marR="9525" marT="9525" marB="0" anchor="b"/>
                </a:tc>
                <a:tc>
                  <a:txBody>
                    <a:bodyPr/>
                    <a:lstStyle/>
                    <a:p>
                      <a:pPr algn="l" fontAlgn="b"/>
                      <a:r>
                        <a:rPr lang="en-US" sz="2000" b="0" i="0" u="none" strike="noStrike">
                          <a:solidFill>
                            <a:srgbClr val="000000"/>
                          </a:solidFill>
                          <a:effectLst/>
                          <a:latin typeface="Candara" panose="020E0502030303020204" pitchFamily="34" charset="0"/>
                        </a:rPr>
                        <a:t> $      (500,000)</a:t>
                      </a:r>
                    </a:p>
                  </a:txBody>
                  <a:tcPr marL="9525" marR="9525" marT="9525" marB="0" anchor="b"/>
                </a:tc>
                <a:tc>
                  <a:txBody>
                    <a:bodyPr/>
                    <a:lstStyle/>
                    <a:p>
                      <a:pPr algn="l" fontAlgn="b"/>
                      <a:r>
                        <a:rPr lang="en-US" sz="2000" b="0" i="0" u="none" strike="noStrike">
                          <a:solidFill>
                            <a:srgbClr val="000000"/>
                          </a:solidFill>
                          <a:effectLst/>
                          <a:latin typeface="Candara" panose="020E0502030303020204" pitchFamily="34" charset="0"/>
                        </a:rPr>
                        <a:t> $        (500,000)</a:t>
                      </a:r>
                    </a:p>
                  </a:txBody>
                  <a:tcPr marL="9525" marR="9525" marT="9525" marB="0" anchor="b"/>
                </a:tc>
                <a:tc>
                  <a:txBody>
                    <a:bodyPr/>
                    <a:lstStyle/>
                    <a:p>
                      <a:pPr algn="l" fontAlgn="b"/>
                      <a:r>
                        <a:rPr lang="en-US" sz="2000" b="0" i="0" u="none" strike="noStrike">
                          <a:solidFill>
                            <a:srgbClr val="000000"/>
                          </a:solidFill>
                          <a:effectLst/>
                          <a:latin typeface="Candara" panose="020E0502030303020204" pitchFamily="34" charset="0"/>
                        </a:rPr>
                        <a:t> $        (500,000)</a:t>
                      </a:r>
                    </a:p>
                  </a:txBody>
                  <a:tcPr marL="9525" marR="9525" marT="9525" marB="0" anchor="b"/>
                </a:tc>
                <a:extLst>
                  <a:ext uri="{0D108BD9-81ED-4DB2-BD59-A6C34878D82A}">
                    <a16:rowId xmlns:a16="http://schemas.microsoft.com/office/drawing/2014/main" val="4048963994"/>
                  </a:ext>
                </a:extLst>
              </a:tr>
              <a:tr h="370840">
                <a:tc>
                  <a:txBody>
                    <a:bodyPr/>
                    <a:lstStyle/>
                    <a:p>
                      <a:pPr algn="l" fontAlgn="b"/>
                      <a:r>
                        <a:rPr lang="en-US" sz="2000" b="1" i="0" u="none" strike="noStrike" dirty="0">
                          <a:solidFill>
                            <a:srgbClr val="000000"/>
                          </a:solidFill>
                          <a:effectLst/>
                          <a:latin typeface="Candara" panose="020E0502030303020204" pitchFamily="34" charset="0"/>
                        </a:rPr>
                        <a:t>Total</a:t>
                      </a:r>
                    </a:p>
                  </a:txBody>
                  <a:tcPr marL="9525" marR="9525" marT="9525" marB="0" anchor="b"/>
                </a:tc>
                <a:tc>
                  <a:txBody>
                    <a:bodyPr/>
                    <a:lstStyle/>
                    <a:p>
                      <a:pPr algn="l" fontAlgn="b"/>
                      <a:r>
                        <a:rPr lang="en-US" sz="2000" b="1" i="0" u="none" strike="noStrike" dirty="0">
                          <a:solidFill>
                            <a:srgbClr val="000000"/>
                          </a:solidFill>
                          <a:effectLst/>
                          <a:latin typeface="Candara" panose="020E0502030303020204" pitchFamily="34" charset="0"/>
                        </a:rPr>
                        <a:t> $      (3,000,000)</a:t>
                      </a:r>
                    </a:p>
                  </a:txBody>
                  <a:tcPr marL="9525" marR="9525" marT="9525" marB="0" anchor="b"/>
                </a:tc>
                <a:tc>
                  <a:txBody>
                    <a:bodyPr/>
                    <a:lstStyle/>
                    <a:p>
                      <a:pPr algn="l" fontAlgn="b"/>
                      <a:r>
                        <a:rPr lang="en-US" sz="2000" b="1" i="0" u="none" strike="noStrike" dirty="0">
                          <a:solidFill>
                            <a:srgbClr val="000000"/>
                          </a:solidFill>
                          <a:effectLst/>
                          <a:latin typeface="Candara" panose="020E0502030303020204" pitchFamily="34" charset="0"/>
                        </a:rPr>
                        <a:t> $        300,000 </a:t>
                      </a:r>
                    </a:p>
                  </a:txBody>
                  <a:tcPr marL="9525" marR="9525" marT="9525" marB="0" anchor="b"/>
                </a:tc>
                <a:tc>
                  <a:txBody>
                    <a:bodyPr/>
                    <a:lstStyle/>
                    <a:p>
                      <a:pPr algn="l" fontAlgn="b"/>
                      <a:r>
                        <a:rPr lang="en-US" sz="2000" b="1" i="0" u="none" strike="noStrike" dirty="0">
                          <a:solidFill>
                            <a:srgbClr val="000000"/>
                          </a:solidFill>
                          <a:effectLst/>
                          <a:latin typeface="Candara" panose="020E0502030303020204" pitchFamily="34" charset="0"/>
                        </a:rPr>
                        <a:t> $        300,000 </a:t>
                      </a:r>
                    </a:p>
                  </a:txBody>
                  <a:tcPr marL="9525" marR="9525" marT="9525" marB="0" anchor="b"/>
                </a:tc>
                <a:tc>
                  <a:txBody>
                    <a:bodyPr/>
                    <a:lstStyle/>
                    <a:p>
                      <a:pPr algn="l" fontAlgn="b"/>
                      <a:r>
                        <a:rPr lang="en-US" sz="2000" b="1" i="0" u="none" strike="noStrike" dirty="0">
                          <a:solidFill>
                            <a:srgbClr val="000000"/>
                          </a:solidFill>
                          <a:effectLst/>
                          <a:latin typeface="Candara" panose="020E0502030303020204" pitchFamily="34" charset="0"/>
                        </a:rPr>
                        <a:t> $          500,000 </a:t>
                      </a:r>
                    </a:p>
                  </a:txBody>
                  <a:tcPr marL="9525" marR="9525" marT="9525" marB="0" anchor="b"/>
                </a:tc>
                <a:tc>
                  <a:txBody>
                    <a:bodyPr/>
                    <a:lstStyle/>
                    <a:p>
                      <a:pPr algn="l" fontAlgn="b"/>
                      <a:r>
                        <a:rPr lang="en-US" sz="2000" b="1" i="0" u="none" strike="noStrike" dirty="0">
                          <a:solidFill>
                            <a:srgbClr val="000000"/>
                          </a:solidFill>
                          <a:effectLst/>
                          <a:latin typeface="Candara" panose="020E0502030303020204" pitchFamily="34" charset="0"/>
                        </a:rPr>
                        <a:t> $          500,000 </a:t>
                      </a:r>
                    </a:p>
                  </a:txBody>
                  <a:tcPr marL="9525" marR="9525" marT="9525" marB="0" anchor="b"/>
                </a:tc>
                <a:extLst>
                  <a:ext uri="{0D108BD9-81ED-4DB2-BD59-A6C34878D82A}">
                    <a16:rowId xmlns:a16="http://schemas.microsoft.com/office/drawing/2014/main" val="1440469602"/>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8A0891F-C143-7D49-BEC1-10D3DC6933B6}"/>
                  </a:ext>
                </a:extLst>
              </p:cNvPr>
              <p:cNvSpPr txBox="1"/>
              <p:nvPr/>
            </p:nvSpPr>
            <p:spPr>
              <a:xfrm>
                <a:off x="300038" y="3937609"/>
                <a:ext cx="11049000" cy="651460"/>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s-ES" sz="2000" i="1" smtClean="0">
                              <a:latin typeface="Cambria Math" panose="02040503050406030204" pitchFamily="18" charset="0"/>
                            </a:rPr>
                          </m:ctrlPr>
                        </m:sSubPr>
                        <m:e>
                          <m:r>
                            <a:rPr lang="es-ES" sz="2000" b="0" i="1" smtClean="0">
                              <a:latin typeface="Cambria Math" panose="02040503050406030204" pitchFamily="18" charset="0"/>
                            </a:rPr>
                            <m:t>𝑃𝑉</m:t>
                          </m:r>
                        </m:e>
                        <m:sub>
                          <m:r>
                            <a:rPr lang="es-ES" sz="2000" b="0" i="1" smtClean="0">
                              <a:latin typeface="Cambria Math" panose="02040503050406030204" pitchFamily="18" charset="0"/>
                            </a:rPr>
                            <m:t>𝐼𝑛𝑓𝑙𝑜𝑤𝑠</m:t>
                          </m:r>
                        </m:sub>
                      </m:sSub>
                      <m:r>
                        <a:rPr lang="es-ES" sz="2000" b="0" i="1" smtClean="0">
                          <a:latin typeface="Cambria Math" panose="02040503050406030204" pitchFamily="18" charset="0"/>
                        </a:rPr>
                        <m:t>=</m:t>
                      </m:r>
                      <m:r>
                        <a:rPr lang="en-US" sz="2000" b="0" i="1" smtClean="0">
                          <a:latin typeface="Cambria Math" panose="02040503050406030204" pitchFamily="18" charset="0"/>
                        </a:rPr>
                        <m:t>0+</m:t>
                      </m:r>
                      <m:f>
                        <m:fPr>
                          <m:ctrlPr>
                            <a:rPr lang="es-ES" sz="2000" i="1" smtClean="0">
                              <a:latin typeface="Cambria Math" panose="02040503050406030204" pitchFamily="18" charset="0"/>
                            </a:rPr>
                          </m:ctrlPr>
                        </m:fPr>
                        <m:num>
                          <m:r>
                            <a:rPr lang="es-ES" sz="2000" b="0" i="1" smtClean="0">
                              <a:latin typeface="Cambria Math" panose="02040503050406030204" pitchFamily="18" charset="0"/>
                            </a:rPr>
                            <m:t>800,000</m:t>
                          </m:r>
                        </m:num>
                        <m:den>
                          <m:sSup>
                            <m:sSupPr>
                              <m:ctrlPr>
                                <a:rPr lang="es-ES" sz="2000" i="1" smtClean="0">
                                  <a:latin typeface="Cambria Math" panose="02040503050406030204" pitchFamily="18" charset="0"/>
                                </a:rPr>
                              </m:ctrlPr>
                            </m:sSupPr>
                            <m:e>
                              <m:r>
                                <a:rPr lang="es-ES" sz="2000" b="0" i="1" smtClean="0">
                                  <a:latin typeface="Cambria Math" panose="02040503050406030204" pitchFamily="18" charset="0"/>
                                </a:rPr>
                                <m:t>(1+8%)</m:t>
                              </m:r>
                            </m:e>
                            <m:sup>
                              <m:r>
                                <a:rPr lang="en-US" sz="2000" b="0" i="1" smtClean="0">
                                  <a:latin typeface="Cambria Math" panose="02040503050406030204" pitchFamily="18" charset="0"/>
                                </a:rPr>
                                <m:t>1</m:t>
                              </m:r>
                            </m:sup>
                          </m:sSup>
                        </m:den>
                      </m:f>
                      <m:r>
                        <a:rPr lang="es-ES" sz="2000" b="0" i="1" smtClean="0">
                          <a:latin typeface="Cambria Math" panose="02040503050406030204" pitchFamily="18" charset="0"/>
                        </a:rPr>
                        <m:t>+</m:t>
                      </m:r>
                      <m:f>
                        <m:fPr>
                          <m:ctrlPr>
                            <a:rPr lang="es-ES" sz="2000" i="1" smtClean="0">
                              <a:latin typeface="Cambria Math" panose="02040503050406030204" pitchFamily="18" charset="0"/>
                            </a:rPr>
                          </m:ctrlPr>
                        </m:fPr>
                        <m:num>
                          <m:r>
                            <a:rPr lang="es-ES" sz="2000" b="0" i="1" smtClean="0">
                              <a:latin typeface="Cambria Math" panose="02040503050406030204" pitchFamily="18" charset="0"/>
                            </a:rPr>
                            <m:t>800,000</m:t>
                          </m:r>
                        </m:num>
                        <m:den>
                          <m:sSup>
                            <m:sSupPr>
                              <m:ctrlPr>
                                <a:rPr lang="es-ES" sz="2000" i="1" smtClean="0">
                                  <a:latin typeface="Cambria Math" panose="02040503050406030204" pitchFamily="18" charset="0"/>
                                </a:rPr>
                              </m:ctrlPr>
                            </m:sSupPr>
                            <m:e>
                              <m:r>
                                <a:rPr lang="es-ES" sz="2000" b="0" i="1" smtClean="0">
                                  <a:latin typeface="Cambria Math" panose="02040503050406030204" pitchFamily="18" charset="0"/>
                                </a:rPr>
                                <m:t>(1+8%)</m:t>
                              </m:r>
                            </m:e>
                            <m:sup>
                              <m:r>
                                <a:rPr lang="es-ES" sz="2000" b="0" i="1" smtClean="0">
                                  <a:latin typeface="Cambria Math" panose="02040503050406030204" pitchFamily="18" charset="0"/>
                                </a:rPr>
                                <m:t>2</m:t>
                              </m:r>
                            </m:sup>
                          </m:sSup>
                        </m:den>
                      </m:f>
                      <m:r>
                        <a:rPr lang="es-ES" sz="2000" b="0" i="1" smtClean="0">
                          <a:latin typeface="Cambria Math" panose="02040503050406030204" pitchFamily="18" charset="0"/>
                        </a:rPr>
                        <m:t>+</m:t>
                      </m:r>
                      <m:f>
                        <m:fPr>
                          <m:ctrlPr>
                            <a:rPr lang="es-ES" sz="2000" i="1" smtClean="0">
                              <a:latin typeface="Cambria Math" panose="02040503050406030204" pitchFamily="18" charset="0"/>
                            </a:rPr>
                          </m:ctrlPr>
                        </m:fPr>
                        <m:num>
                          <m:r>
                            <a:rPr lang="es-ES" sz="2000" b="0" i="1" smtClean="0">
                              <a:latin typeface="Cambria Math" panose="02040503050406030204" pitchFamily="18" charset="0"/>
                            </a:rPr>
                            <m:t>1,000,000</m:t>
                          </m:r>
                        </m:num>
                        <m:den>
                          <m:sSup>
                            <m:sSupPr>
                              <m:ctrlPr>
                                <a:rPr lang="es-ES" sz="2000" i="1" smtClean="0">
                                  <a:latin typeface="Cambria Math" panose="02040503050406030204" pitchFamily="18" charset="0"/>
                                </a:rPr>
                              </m:ctrlPr>
                            </m:sSupPr>
                            <m:e>
                              <m:r>
                                <a:rPr lang="es-ES" sz="2000" b="0" i="1" smtClean="0">
                                  <a:latin typeface="Cambria Math" panose="02040503050406030204" pitchFamily="18" charset="0"/>
                                </a:rPr>
                                <m:t>(1+8%)</m:t>
                              </m:r>
                            </m:e>
                            <m:sup>
                              <m:r>
                                <a:rPr lang="es-ES" sz="2000" b="0" i="1" smtClean="0">
                                  <a:latin typeface="Cambria Math" panose="02040503050406030204" pitchFamily="18" charset="0"/>
                                </a:rPr>
                                <m:t>3</m:t>
                              </m:r>
                            </m:sup>
                          </m:sSup>
                        </m:den>
                      </m:f>
                      <m:r>
                        <a:rPr lang="es-ES" sz="2000" b="0" i="1" smtClean="0">
                          <a:latin typeface="Cambria Math" panose="02040503050406030204" pitchFamily="18" charset="0"/>
                        </a:rPr>
                        <m:t>+</m:t>
                      </m:r>
                      <m:f>
                        <m:fPr>
                          <m:ctrlPr>
                            <a:rPr lang="es-ES" sz="2000" i="1" smtClean="0">
                              <a:latin typeface="Cambria Math" panose="02040503050406030204" pitchFamily="18" charset="0"/>
                            </a:rPr>
                          </m:ctrlPr>
                        </m:fPr>
                        <m:num>
                          <m:r>
                            <a:rPr lang="es-ES" sz="2000" b="0" i="1" smtClean="0">
                              <a:latin typeface="Cambria Math" panose="02040503050406030204" pitchFamily="18" charset="0"/>
                            </a:rPr>
                            <m:t>1,000,000</m:t>
                          </m:r>
                        </m:num>
                        <m:den>
                          <m:sSup>
                            <m:sSupPr>
                              <m:ctrlPr>
                                <a:rPr lang="es-ES" sz="2000" i="1" smtClean="0">
                                  <a:latin typeface="Cambria Math" panose="02040503050406030204" pitchFamily="18" charset="0"/>
                                </a:rPr>
                              </m:ctrlPr>
                            </m:sSupPr>
                            <m:e>
                              <m:r>
                                <a:rPr lang="es-ES" sz="2000" b="0" i="1" smtClean="0">
                                  <a:latin typeface="Cambria Math" panose="02040503050406030204" pitchFamily="18" charset="0"/>
                                </a:rPr>
                                <m:t>(1+8%)</m:t>
                              </m:r>
                            </m:e>
                            <m:sup>
                              <m:r>
                                <a:rPr lang="es-ES" sz="2000" b="0" i="1" smtClean="0">
                                  <a:latin typeface="Cambria Math" panose="02040503050406030204" pitchFamily="18" charset="0"/>
                                </a:rPr>
                                <m:t>4</m:t>
                              </m:r>
                            </m:sup>
                          </m:sSup>
                        </m:den>
                      </m:f>
                      <m:r>
                        <a:rPr lang="es-ES" sz="2000" b="0" i="1" smtClean="0">
                          <a:latin typeface="Cambria Math" panose="02040503050406030204" pitchFamily="18" charset="0"/>
                        </a:rPr>
                        <m:t>=2,955,473.9</m:t>
                      </m:r>
                    </m:oMath>
                  </m:oMathPara>
                </a14:m>
                <a:endParaRPr lang="en-US" sz="2000" dirty="0"/>
              </a:p>
            </p:txBody>
          </p:sp>
        </mc:Choice>
        <mc:Fallback xmlns="">
          <p:sp>
            <p:nvSpPr>
              <p:cNvPr id="5" name="TextBox 4">
                <a:extLst>
                  <a:ext uri="{FF2B5EF4-FFF2-40B4-BE49-F238E27FC236}">
                    <a16:creationId xmlns:a16="http://schemas.microsoft.com/office/drawing/2014/main" id="{B8A0891F-C143-7D49-BEC1-10D3DC6933B6}"/>
                  </a:ext>
                </a:extLst>
              </p:cNvPr>
              <p:cNvSpPr txBox="1">
                <a:spLocks noRot="1" noChangeAspect="1" noMove="1" noResize="1" noEditPoints="1" noAdjustHandles="1" noChangeArrowheads="1" noChangeShapeType="1" noTextEdit="1"/>
              </p:cNvSpPr>
              <p:nvPr/>
            </p:nvSpPr>
            <p:spPr>
              <a:xfrm>
                <a:off x="300038" y="3937609"/>
                <a:ext cx="11049000" cy="65146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13795AE-8F36-3A40-B76E-30E0FF1F45E2}"/>
                  </a:ext>
                </a:extLst>
              </p:cNvPr>
              <p:cNvSpPr txBox="1"/>
              <p:nvPr/>
            </p:nvSpPr>
            <p:spPr>
              <a:xfrm>
                <a:off x="300038" y="4865954"/>
                <a:ext cx="11587162" cy="646652"/>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s-ES" sz="2000" i="1" smtClean="0">
                              <a:latin typeface="Cambria Math" panose="02040503050406030204" pitchFamily="18" charset="0"/>
                            </a:rPr>
                          </m:ctrlPr>
                        </m:sSubPr>
                        <m:e>
                          <m:r>
                            <a:rPr lang="es-ES" sz="2000" b="0" i="1" smtClean="0">
                              <a:latin typeface="Cambria Math" panose="02040503050406030204" pitchFamily="18" charset="0"/>
                            </a:rPr>
                            <m:t>𝑃𝑉</m:t>
                          </m:r>
                        </m:e>
                        <m:sub>
                          <m:r>
                            <a:rPr lang="es-ES" sz="2000" b="0" i="1" smtClean="0">
                              <a:latin typeface="Cambria Math" panose="02040503050406030204" pitchFamily="18" charset="0"/>
                            </a:rPr>
                            <m:t>𝑂𝑢𝑡𝑓𝑙𝑜𝑤𝑠</m:t>
                          </m:r>
                        </m:sub>
                      </m:sSub>
                      <m:r>
                        <a:rPr lang="es-ES" sz="2000" b="0" i="1" smtClean="0">
                          <a:latin typeface="Cambria Math" panose="02040503050406030204" pitchFamily="18" charset="0"/>
                        </a:rPr>
                        <m:t>=3,000,000+</m:t>
                      </m:r>
                      <m:f>
                        <m:fPr>
                          <m:ctrlPr>
                            <a:rPr lang="es-ES" sz="2000" i="1" smtClean="0">
                              <a:latin typeface="Cambria Math" panose="02040503050406030204" pitchFamily="18" charset="0"/>
                            </a:rPr>
                          </m:ctrlPr>
                        </m:fPr>
                        <m:num>
                          <m:r>
                            <a:rPr lang="es-ES" sz="2000" b="0" i="1" smtClean="0">
                              <a:latin typeface="Cambria Math" panose="02040503050406030204" pitchFamily="18" charset="0"/>
                            </a:rPr>
                            <m:t>500,000</m:t>
                          </m:r>
                        </m:num>
                        <m:den>
                          <m:sSup>
                            <m:sSupPr>
                              <m:ctrlPr>
                                <a:rPr lang="es-ES" sz="2000" i="1" smtClean="0">
                                  <a:latin typeface="Cambria Math" panose="02040503050406030204" pitchFamily="18" charset="0"/>
                                </a:rPr>
                              </m:ctrlPr>
                            </m:sSupPr>
                            <m:e>
                              <m:d>
                                <m:dPr>
                                  <m:ctrlPr>
                                    <a:rPr lang="es-ES" sz="2000" i="1" smtClean="0">
                                      <a:latin typeface="Cambria Math" panose="02040503050406030204" pitchFamily="18" charset="0"/>
                                    </a:rPr>
                                  </m:ctrlPr>
                                </m:dPr>
                                <m:e>
                                  <m:r>
                                    <a:rPr lang="es-ES" sz="2000" b="0" i="1" smtClean="0">
                                      <a:latin typeface="Cambria Math" panose="02040503050406030204" pitchFamily="18" charset="0"/>
                                    </a:rPr>
                                    <m:t>1+8%</m:t>
                                  </m:r>
                                </m:e>
                              </m:d>
                            </m:e>
                            <m:sup>
                              <m:r>
                                <a:rPr lang="en-US" sz="2000" b="0" i="1" smtClean="0">
                                  <a:latin typeface="Cambria Math" panose="02040503050406030204" pitchFamily="18" charset="0"/>
                                </a:rPr>
                                <m:t>1</m:t>
                              </m:r>
                            </m:sup>
                          </m:sSup>
                        </m:den>
                      </m:f>
                      <m:r>
                        <a:rPr lang="es-ES" sz="2000" b="0" i="1" smtClean="0">
                          <a:latin typeface="Cambria Math" panose="02040503050406030204" pitchFamily="18" charset="0"/>
                        </a:rPr>
                        <m:t>+</m:t>
                      </m:r>
                      <m:f>
                        <m:fPr>
                          <m:ctrlPr>
                            <a:rPr lang="es-ES" sz="2000" i="1" smtClean="0">
                              <a:latin typeface="Cambria Math" panose="02040503050406030204" pitchFamily="18" charset="0"/>
                            </a:rPr>
                          </m:ctrlPr>
                        </m:fPr>
                        <m:num>
                          <m:r>
                            <a:rPr lang="es-ES" sz="2000" b="0" i="1" smtClean="0">
                              <a:latin typeface="Cambria Math" panose="02040503050406030204" pitchFamily="18" charset="0"/>
                            </a:rPr>
                            <m:t>500,000</m:t>
                          </m:r>
                        </m:num>
                        <m:den>
                          <m:sSup>
                            <m:sSupPr>
                              <m:ctrlPr>
                                <a:rPr lang="es-ES" sz="2000" i="1" smtClean="0">
                                  <a:latin typeface="Cambria Math" panose="02040503050406030204" pitchFamily="18" charset="0"/>
                                </a:rPr>
                              </m:ctrlPr>
                            </m:sSupPr>
                            <m:e>
                              <m:d>
                                <m:dPr>
                                  <m:ctrlPr>
                                    <a:rPr lang="es-ES" sz="2000" i="1" smtClean="0">
                                      <a:latin typeface="Cambria Math" panose="02040503050406030204" pitchFamily="18" charset="0"/>
                                    </a:rPr>
                                  </m:ctrlPr>
                                </m:dPr>
                                <m:e>
                                  <m:r>
                                    <a:rPr lang="es-ES" sz="2000" b="0" i="1" smtClean="0">
                                      <a:latin typeface="Cambria Math" panose="02040503050406030204" pitchFamily="18" charset="0"/>
                                    </a:rPr>
                                    <m:t>1+8%</m:t>
                                  </m:r>
                                </m:e>
                              </m:d>
                            </m:e>
                            <m:sup>
                              <m:r>
                                <a:rPr lang="es-ES" sz="2000" b="0" i="1" smtClean="0">
                                  <a:latin typeface="Cambria Math" panose="02040503050406030204" pitchFamily="18" charset="0"/>
                                </a:rPr>
                                <m:t>2</m:t>
                              </m:r>
                            </m:sup>
                          </m:sSup>
                        </m:den>
                      </m:f>
                      <m:r>
                        <a:rPr lang="es-ES" sz="2000" b="0" i="1" smtClean="0">
                          <a:latin typeface="Cambria Math" panose="02040503050406030204" pitchFamily="18" charset="0"/>
                        </a:rPr>
                        <m:t>+</m:t>
                      </m:r>
                      <m:f>
                        <m:fPr>
                          <m:ctrlPr>
                            <a:rPr lang="es-ES" sz="2000" i="1" smtClean="0">
                              <a:latin typeface="Cambria Math" panose="02040503050406030204" pitchFamily="18" charset="0"/>
                            </a:rPr>
                          </m:ctrlPr>
                        </m:fPr>
                        <m:num>
                          <m:r>
                            <a:rPr lang="es-ES" sz="2000" b="0" i="1" smtClean="0">
                              <a:latin typeface="Cambria Math" panose="02040503050406030204" pitchFamily="18" charset="0"/>
                            </a:rPr>
                            <m:t>500,000</m:t>
                          </m:r>
                        </m:num>
                        <m:den>
                          <m:sSup>
                            <m:sSupPr>
                              <m:ctrlPr>
                                <a:rPr lang="es-ES" sz="2000" i="1" smtClean="0">
                                  <a:latin typeface="Cambria Math" panose="02040503050406030204" pitchFamily="18" charset="0"/>
                                </a:rPr>
                              </m:ctrlPr>
                            </m:sSupPr>
                            <m:e>
                              <m:d>
                                <m:dPr>
                                  <m:ctrlPr>
                                    <a:rPr lang="es-ES" sz="2000" i="1" smtClean="0">
                                      <a:latin typeface="Cambria Math" panose="02040503050406030204" pitchFamily="18" charset="0"/>
                                    </a:rPr>
                                  </m:ctrlPr>
                                </m:dPr>
                                <m:e>
                                  <m:r>
                                    <a:rPr lang="es-ES" sz="2000" b="0" i="1" smtClean="0">
                                      <a:latin typeface="Cambria Math" panose="02040503050406030204" pitchFamily="18" charset="0"/>
                                    </a:rPr>
                                    <m:t>1+8%</m:t>
                                  </m:r>
                                </m:e>
                              </m:d>
                            </m:e>
                            <m:sup>
                              <m:r>
                                <a:rPr lang="es-ES" sz="2000" b="0" i="1" smtClean="0">
                                  <a:latin typeface="Cambria Math" panose="02040503050406030204" pitchFamily="18" charset="0"/>
                                </a:rPr>
                                <m:t>3</m:t>
                              </m:r>
                            </m:sup>
                          </m:sSup>
                        </m:den>
                      </m:f>
                      <m:r>
                        <a:rPr lang="es-ES" sz="2000" b="0" i="1" smtClean="0">
                          <a:latin typeface="Cambria Math" panose="02040503050406030204" pitchFamily="18" charset="0"/>
                        </a:rPr>
                        <m:t>+</m:t>
                      </m:r>
                      <m:f>
                        <m:fPr>
                          <m:ctrlPr>
                            <a:rPr lang="es-ES" sz="2000" i="1" smtClean="0">
                              <a:latin typeface="Cambria Math" panose="02040503050406030204" pitchFamily="18" charset="0"/>
                            </a:rPr>
                          </m:ctrlPr>
                        </m:fPr>
                        <m:num>
                          <m:r>
                            <a:rPr lang="es-ES" sz="2000" b="0" i="1" smtClean="0">
                              <a:latin typeface="Cambria Math" panose="02040503050406030204" pitchFamily="18" charset="0"/>
                            </a:rPr>
                            <m:t>500,000</m:t>
                          </m:r>
                        </m:num>
                        <m:den>
                          <m:sSup>
                            <m:sSupPr>
                              <m:ctrlPr>
                                <a:rPr lang="es-ES" sz="2000" i="1" smtClean="0">
                                  <a:latin typeface="Cambria Math" panose="02040503050406030204" pitchFamily="18" charset="0"/>
                                </a:rPr>
                              </m:ctrlPr>
                            </m:sSupPr>
                            <m:e>
                              <m:d>
                                <m:dPr>
                                  <m:ctrlPr>
                                    <a:rPr lang="es-ES" sz="2000" i="1" smtClean="0">
                                      <a:latin typeface="Cambria Math" panose="02040503050406030204" pitchFamily="18" charset="0"/>
                                    </a:rPr>
                                  </m:ctrlPr>
                                </m:dPr>
                                <m:e>
                                  <m:r>
                                    <a:rPr lang="es-ES" sz="2000" b="0" i="1" smtClean="0">
                                      <a:latin typeface="Cambria Math" panose="02040503050406030204" pitchFamily="18" charset="0"/>
                                    </a:rPr>
                                    <m:t>1+8%</m:t>
                                  </m:r>
                                </m:e>
                              </m:d>
                            </m:e>
                            <m:sup>
                              <m:r>
                                <a:rPr lang="es-ES" sz="2000" b="0" i="1" smtClean="0">
                                  <a:latin typeface="Cambria Math" panose="02040503050406030204" pitchFamily="18" charset="0"/>
                                </a:rPr>
                                <m:t>4</m:t>
                              </m:r>
                            </m:sup>
                          </m:sSup>
                        </m:den>
                      </m:f>
                      <m:r>
                        <a:rPr lang="es-ES" sz="2000" b="0" i="1" smtClean="0">
                          <a:latin typeface="Cambria Math" panose="02040503050406030204" pitchFamily="18" charset="0"/>
                        </a:rPr>
                        <m:t>=4,656,063.42</m:t>
                      </m:r>
                    </m:oMath>
                  </m:oMathPara>
                </a14:m>
                <a:endParaRPr lang="en-US" sz="2000" dirty="0"/>
              </a:p>
            </p:txBody>
          </p:sp>
        </mc:Choice>
        <mc:Fallback xmlns="">
          <p:sp>
            <p:nvSpPr>
              <p:cNvPr id="10" name="TextBox 9">
                <a:extLst>
                  <a:ext uri="{FF2B5EF4-FFF2-40B4-BE49-F238E27FC236}">
                    <a16:creationId xmlns:a16="http://schemas.microsoft.com/office/drawing/2014/main" id="{113795AE-8F36-3A40-B76E-30E0FF1F45E2}"/>
                  </a:ext>
                </a:extLst>
              </p:cNvPr>
              <p:cNvSpPr txBox="1">
                <a:spLocks noRot="1" noChangeAspect="1" noMove="1" noResize="1" noEditPoints="1" noAdjustHandles="1" noChangeArrowheads="1" noChangeShapeType="1" noTextEdit="1"/>
              </p:cNvSpPr>
              <p:nvPr/>
            </p:nvSpPr>
            <p:spPr>
              <a:xfrm>
                <a:off x="300038" y="4865954"/>
                <a:ext cx="11587162" cy="64665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11C4D8A-4E2E-6E4F-9F76-91EBF1304ACC}"/>
                  </a:ext>
                </a:extLst>
              </p:cNvPr>
              <p:cNvSpPr txBox="1"/>
              <p:nvPr/>
            </p:nvSpPr>
            <p:spPr>
              <a:xfrm>
                <a:off x="352426" y="5845165"/>
                <a:ext cx="11587162" cy="33688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s-ES" sz="2000" b="1" i="1" smtClean="0">
                              <a:latin typeface="Cambria Math" panose="02040503050406030204" pitchFamily="18" charset="0"/>
                            </a:rPr>
                          </m:ctrlPr>
                        </m:sSubPr>
                        <m:e>
                          <m:r>
                            <a:rPr lang="es-ES" sz="2000" b="1" i="1" smtClean="0">
                              <a:latin typeface="Cambria Math" panose="02040503050406030204" pitchFamily="18" charset="0"/>
                            </a:rPr>
                            <m:t>𝑵𝑷</m:t>
                          </m:r>
                          <m:r>
                            <a:rPr lang="en-US" sz="2000" b="1" i="1" smtClean="0">
                              <a:latin typeface="Cambria Math" panose="02040503050406030204" pitchFamily="18" charset="0"/>
                            </a:rPr>
                            <m:t>𝑽</m:t>
                          </m:r>
                          <m:r>
                            <a:rPr lang="es-ES" sz="2000" b="1" i="1" smtClean="0">
                              <a:latin typeface="Cambria Math" panose="02040503050406030204" pitchFamily="18" charset="0"/>
                            </a:rPr>
                            <m:t>=</m:t>
                          </m:r>
                          <m:sSub>
                            <m:sSubPr>
                              <m:ctrlPr>
                                <a:rPr lang="es-ES" sz="2000" b="1" i="1" smtClean="0">
                                  <a:latin typeface="Cambria Math" panose="02040503050406030204" pitchFamily="18" charset="0"/>
                                </a:rPr>
                              </m:ctrlPr>
                            </m:sSubPr>
                            <m:e>
                              <m:r>
                                <a:rPr lang="es-ES" sz="2000" b="1" i="1" smtClean="0">
                                  <a:latin typeface="Cambria Math" panose="02040503050406030204" pitchFamily="18" charset="0"/>
                                </a:rPr>
                                <m:t>𝑷𝑽</m:t>
                              </m:r>
                            </m:e>
                            <m:sub>
                              <m:r>
                                <a:rPr lang="es-ES" sz="2000" b="1" i="1" smtClean="0">
                                  <a:latin typeface="Cambria Math" panose="02040503050406030204" pitchFamily="18" charset="0"/>
                                </a:rPr>
                                <m:t>𝑰𝒏𝒇𝒍𝒐𝒘𝒔</m:t>
                              </m:r>
                            </m:sub>
                          </m:sSub>
                          <m:r>
                            <a:rPr lang="es-ES" sz="2000" b="1" i="1" smtClean="0">
                              <a:latin typeface="Cambria Math" panose="02040503050406030204" pitchFamily="18" charset="0"/>
                            </a:rPr>
                            <m:t>− </m:t>
                          </m:r>
                          <m:r>
                            <a:rPr lang="es-ES" sz="2000" b="1" i="1" smtClean="0">
                              <a:latin typeface="Cambria Math" panose="02040503050406030204" pitchFamily="18" charset="0"/>
                            </a:rPr>
                            <m:t>𝑷𝑽</m:t>
                          </m:r>
                        </m:e>
                        <m:sub>
                          <m:r>
                            <a:rPr lang="es-ES" sz="2000" b="1" i="1" smtClean="0">
                              <a:latin typeface="Cambria Math" panose="02040503050406030204" pitchFamily="18" charset="0"/>
                            </a:rPr>
                            <m:t>𝑶𝒖𝒕𝒇𝒍𝒐𝒘𝒔</m:t>
                          </m:r>
                        </m:sub>
                      </m:sSub>
                      <m:r>
                        <a:rPr lang="es-ES" sz="2000" b="1" i="1" smtClean="0">
                          <a:latin typeface="Cambria Math" panose="02040503050406030204" pitchFamily="18" charset="0"/>
                        </a:rPr>
                        <m:t>=</m:t>
                      </m:r>
                      <m:r>
                        <a:rPr lang="es-ES" sz="2000" b="1" i="1" smtClean="0">
                          <a:latin typeface="Cambria Math" panose="02040503050406030204" pitchFamily="18" charset="0"/>
                        </a:rPr>
                        <m:t>𝟐</m:t>
                      </m:r>
                      <m:r>
                        <a:rPr lang="es-ES" sz="2000" b="1" i="1" smtClean="0">
                          <a:latin typeface="Cambria Math" panose="02040503050406030204" pitchFamily="18" charset="0"/>
                        </a:rPr>
                        <m:t>,</m:t>
                      </m:r>
                      <m:r>
                        <a:rPr lang="es-ES" sz="2000" b="1" i="1" smtClean="0">
                          <a:latin typeface="Cambria Math" panose="02040503050406030204" pitchFamily="18" charset="0"/>
                        </a:rPr>
                        <m:t>𝟗𝟓𝟓</m:t>
                      </m:r>
                      <m:r>
                        <a:rPr lang="es-ES" sz="2000" b="1" i="1" smtClean="0">
                          <a:latin typeface="Cambria Math" panose="02040503050406030204" pitchFamily="18" charset="0"/>
                        </a:rPr>
                        <m:t>,</m:t>
                      </m:r>
                      <m:r>
                        <a:rPr lang="es-ES" sz="2000" b="1" i="1" smtClean="0">
                          <a:latin typeface="Cambria Math" panose="02040503050406030204" pitchFamily="18" charset="0"/>
                        </a:rPr>
                        <m:t>𝟒𝟕𝟑</m:t>
                      </m:r>
                      <m:r>
                        <a:rPr lang="es-ES" sz="2000" b="1" i="1" smtClean="0">
                          <a:latin typeface="Cambria Math" panose="02040503050406030204" pitchFamily="18" charset="0"/>
                        </a:rPr>
                        <m:t>.</m:t>
                      </m:r>
                      <m:r>
                        <a:rPr lang="es-ES" sz="2000" b="1" i="1" smtClean="0">
                          <a:latin typeface="Cambria Math" panose="02040503050406030204" pitchFamily="18" charset="0"/>
                        </a:rPr>
                        <m:t>𝟗</m:t>
                      </m:r>
                      <m:r>
                        <a:rPr lang="es-ES" sz="2000" b="1" i="1" smtClean="0">
                          <a:latin typeface="Cambria Math" panose="02040503050406030204" pitchFamily="18" charset="0"/>
                        </a:rPr>
                        <m:t> − </m:t>
                      </m:r>
                      <m:r>
                        <a:rPr lang="es-ES" sz="2000" b="1" i="1" smtClean="0">
                          <a:latin typeface="Cambria Math" panose="02040503050406030204" pitchFamily="18" charset="0"/>
                        </a:rPr>
                        <m:t>𝟒</m:t>
                      </m:r>
                      <m:r>
                        <a:rPr lang="es-ES" sz="2000" b="1" i="1" smtClean="0">
                          <a:latin typeface="Cambria Math" panose="02040503050406030204" pitchFamily="18" charset="0"/>
                        </a:rPr>
                        <m:t>,</m:t>
                      </m:r>
                      <m:r>
                        <a:rPr lang="es-ES" sz="2000" b="1" i="1" smtClean="0">
                          <a:latin typeface="Cambria Math" panose="02040503050406030204" pitchFamily="18" charset="0"/>
                        </a:rPr>
                        <m:t>𝟔𝟓𝟔</m:t>
                      </m:r>
                      <m:r>
                        <a:rPr lang="es-ES" sz="2000" b="1" i="1" smtClean="0">
                          <a:latin typeface="Cambria Math" panose="02040503050406030204" pitchFamily="18" charset="0"/>
                        </a:rPr>
                        <m:t>,</m:t>
                      </m:r>
                      <m:r>
                        <a:rPr lang="es-ES" sz="2000" b="1" i="1" smtClean="0">
                          <a:latin typeface="Cambria Math" panose="02040503050406030204" pitchFamily="18" charset="0"/>
                        </a:rPr>
                        <m:t>𝟎𝟔𝟑</m:t>
                      </m:r>
                      <m:r>
                        <a:rPr lang="es-ES" sz="2000" b="1" i="1" smtClean="0">
                          <a:latin typeface="Cambria Math" panose="02040503050406030204" pitchFamily="18" charset="0"/>
                        </a:rPr>
                        <m:t>.</m:t>
                      </m:r>
                      <m:r>
                        <a:rPr lang="es-ES" sz="2000" b="1" i="1" smtClean="0">
                          <a:latin typeface="Cambria Math" panose="02040503050406030204" pitchFamily="18" charset="0"/>
                        </a:rPr>
                        <m:t>𝟒𝟐</m:t>
                      </m:r>
                      <m:r>
                        <a:rPr lang="es-ES" sz="2000" b="1" i="1" smtClean="0">
                          <a:latin typeface="Cambria Math" panose="02040503050406030204" pitchFamily="18" charset="0"/>
                        </a:rPr>
                        <m:t>=−</m:t>
                      </m:r>
                      <m:r>
                        <a:rPr lang="es-ES" sz="2000" b="1" i="1" smtClean="0">
                          <a:solidFill>
                            <a:srgbClr val="C00000"/>
                          </a:solidFill>
                          <a:latin typeface="Cambria Math" panose="02040503050406030204" pitchFamily="18" charset="0"/>
                        </a:rPr>
                        <m:t>𝟏</m:t>
                      </m:r>
                      <m:r>
                        <a:rPr lang="es-ES" sz="2000" b="1" i="1" smtClean="0">
                          <a:solidFill>
                            <a:srgbClr val="C00000"/>
                          </a:solidFill>
                          <a:latin typeface="Cambria Math" panose="02040503050406030204" pitchFamily="18" charset="0"/>
                        </a:rPr>
                        <m:t>,</m:t>
                      </m:r>
                      <m:r>
                        <a:rPr lang="es-ES" sz="2000" b="1" i="1" smtClean="0">
                          <a:solidFill>
                            <a:srgbClr val="C00000"/>
                          </a:solidFill>
                          <a:latin typeface="Cambria Math" panose="02040503050406030204" pitchFamily="18" charset="0"/>
                        </a:rPr>
                        <m:t>𝟕𝟎𝟎</m:t>
                      </m:r>
                      <m:r>
                        <a:rPr lang="es-ES" sz="2000" b="1" i="1" smtClean="0">
                          <a:solidFill>
                            <a:srgbClr val="C00000"/>
                          </a:solidFill>
                          <a:latin typeface="Cambria Math" panose="02040503050406030204" pitchFamily="18" charset="0"/>
                        </a:rPr>
                        <m:t>,</m:t>
                      </m:r>
                      <m:r>
                        <a:rPr lang="es-ES" sz="2000" b="1" i="1" smtClean="0">
                          <a:solidFill>
                            <a:srgbClr val="C00000"/>
                          </a:solidFill>
                          <a:latin typeface="Cambria Math" panose="02040503050406030204" pitchFamily="18" charset="0"/>
                        </a:rPr>
                        <m:t>𝟓𝟖𝟗</m:t>
                      </m:r>
                      <m:r>
                        <a:rPr lang="es-ES" sz="2000" b="1" i="1" smtClean="0">
                          <a:solidFill>
                            <a:srgbClr val="C00000"/>
                          </a:solidFill>
                          <a:latin typeface="Cambria Math" panose="02040503050406030204" pitchFamily="18" charset="0"/>
                        </a:rPr>
                        <m:t>.</m:t>
                      </m:r>
                      <m:r>
                        <a:rPr lang="es-ES" sz="2000" b="1" i="1" smtClean="0">
                          <a:solidFill>
                            <a:srgbClr val="C00000"/>
                          </a:solidFill>
                          <a:latin typeface="Cambria Math" panose="02040503050406030204" pitchFamily="18" charset="0"/>
                        </a:rPr>
                        <m:t>𝟓𝟑</m:t>
                      </m:r>
                    </m:oMath>
                  </m:oMathPara>
                </a14:m>
                <a:endParaRPr lang="en-US" sz="2000" b="1" dirty="0"/>
              </a:p>
            </p:txBody>
          </p:sp>
        </mc:Choice>
        <mc:Fallback xmlns="">
          <p:sp>
            <p:nvSpPr>
              <p:cNvPr id="11" name="TextBox 10">
                <a:extLst>
                  <a:ext uri="{FF2B5EF4-FFF2-40B4-BE49-F238E27FC236}">
                    <a16:creationId xmlns:a16="http://schemas.microsoft.com/office/drawing/2014/main" id="{211C4D8A-4E2E-6E4F-9F76-91EBF1304ACC}"/>
                  </a:ext>
                </a:extLst>
              </p:cNvPr>
              <p:cNvSpPr txBox="1">
                <a:spLocks noRot="1" noChangeAspect="1" noMove="1" noResize="1" noEditPoints="1" noAdjustHandles="1" noChangeArrowheads="1" noChangeShapeType="1" noTextEdit="1"/>
              </p:cNvSpPr>
              <p:nvPr/>
            </p:nvSpPr>
            <p:spPr>
              <a:xfrm>
                <a:off x="352426" y="5845165"/>
                <a:ext cx="11587162" cy="336887"/>
              </a:xfrm>
              <a:prstGeom prst="rect">
                <a:avLst/>
              </a:prstGeom>
              <a:blipFill>
                <a:blip r:embed="rId5"/>
                <a:stretch>
                  <a:fillRect l="-789" b="-29091"/>
                </a:stretch>
              </a:blipFill>
            </p:spPr>
            <p:txBody>
              <a:bodyPr/>
              <a:lstStyle/>
              <a:p>
                <a:r>
                  <a:rPr lang="en-US">
                    <a:noFill/>
                  </a:rPr>
                  <a:t> </a:t>
                </a:r>
              </a:p>
            </p:txBody>
          </p:sp>
        </mc:Fallback>
      </mc:AlternateContent>
      <p:sp>
        <p:nvSpPr>
          <p:cNvPr id="12" name="Title 1">
            <a:extLst>
              <a:ext uri="{FF2B5EF4-FFF2-40B4-BE49-F238E27FC236}">
                <a16:creationId xmlns:a16="http://schemas.microsoft.com/office/drawing/2014/main" id="{2AD6E249-9017-4138-9E72-370F50E2DEFE}"/>
              </a:ext>
            </a:extLst>
          </p:cNvPr>
          <p:cNvSpPr>
            <a:spLocks noGrp="1"/>
          </p:cNvSpPr>
          <p:nvPr>
            <p:ph type="title"/>
          </p:nvPr>
        </p:nvSpPr>
        <p:spPr>
          <a:xfrm>
            <a:off x="838200" y="18255"/>
            <a:ext cx="10515600" cy="1325563"/>
          </a:xfrm>
        </p:spPr>
        <p:txBody>
          <a:bodyPr>
            <a:normAutofit/>
          </a:bodyPr>
          <a:lstStyle/>
          <a:p>
            <a:r>
              <a:rPr lang="en-US" sz="4200" b="1" dirty="0">
                <a:solidFill>
                  <a:schemeClr val="bg1"/>
                </a:solidFill>
                <a:latin typeface="Georgia Pro Cond Black" panose="02040A06050405020203" pitchFamily="18" charset="0"/>
              </a:rPr>
              <a:t>3) Net Present Value (NPV)</a:t>
            </a:r>
          </a:p>
        </p:txBody>
      </p:sp>
    </p:spTree>
    <p:extLst>
      <p:ext uri="{BB962C8B-B14F-4D97-AF65-F5344CB8AC3E}">
        <p14:creationId xmlns:p14="http://schemas.microsoft.com/office/powerpoint/2010/main" val="3221610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3D9FC39-A134-6F43-9EB2-701531C84073}"/>
              </a:ext>
            </a:extLst>
          </p:cNvPr>
          <p:cNvSpPr/>
          <p:nvPr/>
        </p:nvSpPr>
        <p:spPr>
          <a:xfrm>
            <a:off x="0" y="1"/>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E6F7F68-598E-D54A-B2DD-930813B46686}"/>
              </a:ext>
            </a:extLst>
          </p:cNvPr>
          <p:cNvSpPr>
            <a:spLocks noGrp="1"/>
          </p:cNvSpPr>
          <p:nvPr>
            <p:ph idx="1"/>
          </p:nvPr>
        </p:nvSpPr>
        <p:spPr/>
        <p:txBody>
          <a:bodyPr/>
          <a:lstStyle/>
          <a:p>
            <a:r>
              <a:rPr lang="en-US" dirty="0">
                <a:latin typeface="Candara" panose="020E0502030303020204" pitchFamily="34" charset="0"/>
              </a:rPr>
              <a:t>If there are multiple investment opportunities</a:t>
            </a:r>
          </a:p>
          <a:p>
            <a:pPr lvl="1"/>
            <a:r>
              <a:rPr lang="en-US" dirty="0">
                <a:latin typeface="Candara" panose="020E0502030303020204" pitchFamily="34" charset="0"/>
              </a:rPr>
              <a:t>Reject those with negative NPV </a:t>
            </a:r>
          </a:p>
          <a:p>
            <a:pPr lvl="1"/>
            <a:r>
              <a:rPr lang="en-US" dirty="0">
                <a:latin typeface="Candara" panose="020E0502030303020204" pitchFamily="34" charset="0"/>
              </a:rPr>
              <a:t>Rank projects with positive NPV</a:t>
            </a:r>
          </a:p>
          <a:p>
            <a:pPr lvl="2"/>
            <a:r>
              <a:rPr lang="en-US" dirty="0">
                <a:latin typeface="Candara" panose="020E0502030303020204" pitchFamily="34" charset="0"/>
              </a:rPr>
              <a:t>Choose investments with higher NPV before those with lower projected returns</a:t>
            </a:r>
          </a:p>
          <a:p>
            <a:endParaRPr lang="en-US" dirty="0">
              <a:latin typeface="Candara" panose="020E0502030303020204" pitchFamily="34" charset="0"/>
            </a:endParaRPr>
          </a:p>
          <a:p>
            <a:r>
              <a:rPr lang="en-US" dirty="0">
                <a:latin typeface="Candara" panose="020E0502030303020204" pitchFamily="34" charset="0"/>
              </a:rPr>
              <a:t>Public service organizations might invest in some opportunities if </a:t>
            </a:r>
          </a:p>
          <a:p>
            <a:pPr lvl="1"/>
            <a:r>
              <a:rPr lang="en-US" dirty="0">
                <a:latin typeface="Candara" panose="020E0502030303020204" pitchFamily="34" charset="0"/>
              </a:rPr>
              <a:t>They have sufficient funds to subsidize any shortfalls </a:t>
            </a:r>
          </a:p>
          <a:p>
            <a:pPr lvl="1"/>
            <a:r>
              <a:rPr lang="en-US" dirty="0">
                <a:latin typeface="Candara" panose="020E0502030303020204" pitchFamily="34" charset="0"/>
              </a:rPr>
              <a:t>Projects that are more important to the organization’s social goals </a:t>
            </a:r>
          </a:p>
          <a:p>
            <a:pPr lvl="1"/>
            <a:endParaRPr lang="en-US" dirty="0">
              <a:latin typeface="Candara" panose="020E0502030303020204" pitchFamily="34" charset="0"/>
            </a:endParaRPr>
          </a:p>
          <a:p>
            <a:r>
              <a:rPr lang="en-US" dirty="0">
                <a:latin typeface="Candara" panose="020E0502030303020204" pitchFamily="34" charset="0"/>
              </a:rPr>
              <a:t>NPV will inform managers about the potential losses /shortfalls </a:t>
            </a:r>
          </a:p>
        </p:txBody>
      </p:sp>
      <p:sp>
        <p:nvSpPr>
          <p:cNvPr id="7" name="Title 1">
            <a:extLst>
              <a:ext uri="{FF2B5EF4-FFF2-40B4-BE49-F238E27FC236}">
                <a16:creationId xmlns:a16="http://schemas.microsoft.com/office/drawing/2014/main" id="{6C2BA1E0-3124-40E9-BC6D-CE49438AEC3B}"/>
              </a:ext>
            </a:extLst>
          </p:cNvPr>
          <p:cNvSpPr>
            <a:spLocks noGrp="1"/>
          </p:cNvSpPr>
          <p:nvPr>
            <p:ph type="title"/>
          </p:nvPr>
        </p:nvSpPr>
        <p:spPr>
          <a:xfrm>
            <a:off x="838200" y="18255"/>
            <a:ext cx="10515600" cy="1325563"/>
          </a:xfrm>
        </p:spPr>
        <p:txBody>
          <a:bodyPr>
            <a:normAutofit/>
          </a:bodyPr>
          <a:lstStyle/>
          <a:p>
            <a:r>
              <a:rPr lang="en-US" sz="4200" b="1" dirty="0">
                <a:solidFill>
                  <a:schemeClr val="bg1"/>
                </a:solidFill>
                <a:latin typeface="Georgia Pro Cond Black" panose="02040A06050405020203" pitchFamily="18" charset="0"/>
              </a:rPr>
              <a:t>3) Net Present Value (NPV)</a:t>
            </a:r>
          </a:p>
        </p:txBody>
      </p:sp>
    </p:spTree>
    <p:extLst>
      <p:ext uri="{BB962C8B-B14F-4D97-AF65-F5344CB8AC3E}">
        <p14:creationId xmlns:p14="http://schemas.microsoft.com/office/powerpoint/2010/main" val="4108555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3D9FC39-A134-6F43-9EB2-701531C84073}"/>
              </a:ext>
            </a:extLst>
          </p:cNvPr>
          <p:cNvSpPr/>
          <p:nvPr/>
        </p:nvSpPr>
        <p:spPr>
          <a:xfrm>
            <a:off x="0" y="1"/>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E6F7F68-598E-D54A-B2DD-930813B46686}"/>
              </a:ext>
            </a:extLst>
          </p:cNvPr>
          <p:cNvSpPr>
            <a:spLocks noGrp="1"/>
          </p:cNvSpPr>
          <p:nvPr>
            <p:ph idx="1"/>
          </p:nvPr>
        </p:nvSpPr>
        <p:spPr/>
        <p:txBody>
          <a:bodyPr/>
          <a:lstStyle/>
          <a:p>
            <a:pPr>
              <a:lnSpc>
                <a:spcPct val="200000"/>
              </a:lnSpc>
            </a:pPr>
            <a:r>
              <a:rPr lang="en-US" dirty="0">
                <a:latin typeface="Candara" panose="020E0502030303020204" pitchFamily="34" charset="0"/>
              </a:rPr>
              <a:t>Assess the rate of return of a project</a:t>
            </a:r>
          </a:p>
          <a:p>
            <a:pPr>
              <a:lnSpc>
                <a:spcPct val="200000"/>
              </a:lnSpc>
            </a:pPr>
            <a:r>
              <a:rPr lang="en-US" dirty="0">
                <a:latin typeface="Candara" panose="020E0502030303020204" pitchFamily="34" charset="0"/>
              </a:rPr>
              <a:t>Find the discount rate/interest rate that makes:	</a:t>
            </a:r>
          </a:p>
          <a:p>
            <a:pPr marL="0" indent="0">
              <a:lnSpc>
                <a:spcPct val="200000"/>
              </a:lnSpc>
              <a:buNone/>
            </a:pPr>
            <a:r>
              <a:rPr lang="en-US" dirty="0">
                <a:latin typeface="Candara" panose="020E0502030303020204" pitchFamily="34" charset="0"/>
                <a:sym typeface="Wingdings" pitchFamily="2" charset="2"/>
              </a:rPr>
              <a:t>	 PV outflows = PV inflows </a:t>
            </a:r>
          </a:p>
          <a:p>
            <a:pPr marL="0" indent="0">
              <a:lnSpc>
                <a:spcPct val="200000"/>
              </a:lnSpc>
              <a:buNone/>
            </a:pPr>
            <a:r>
              <a:rPr lang="en-US" dirty="0">
                <a:latin typeface="Candara" panose="020E0502030303020204" pitchFamily="34" charset="0"/>
                <a:sym typeface="Wingdings" pitchFamily="2" charset="2"/>
              </a:rPr>
              <a:t>	 NPV=0</a:t>
            </a:r>
          </a:p>
          <a:p>
            <a:pPr marL="0" indent="0">
              <a:lnSpc>
                <a:spcPct val="200000"/>
              </a:lnSpc>
              <a:buNone/>
            </a:pPr>
            <a:endParaRPr lang="en-US" dirty="0">
              <a:latin typeface="Candara" panose="020E0502030303020204" pitchFamily="34" charset="0"/>
            </a:endParaRPr>
          </a:p>
          <a:p>
            <a:pPr marL="0" indent="0">
              <a:buNone/>
            </a:pPr>
            <a:endParaRPr lang="en-US" dirty="0">
              <a:latin typeface="Candara" panose="020E0502030303020204" pitchFamily="34" charset="0"/>
            </a:endParaRPr>
          </a:p>
        </p:txBody>
      </p:sp>
      <p:sp>
        <p:nvSpPr>
          <p:cNvPr id="7" name="Title 1">
            <a:extLst>
              <a:ext uri="{FF2B5EF4-FFF2-40B4-BE49-F238E27FC236}">
                <a16:creationId xmlns:a16="http://schemas.microsoft.com/office/drawing/2014/main" id="{6C2BA1E0-3124-40E9-BC6D-CE49438AEC3B}"/>
              </a:ext>
            </a:extLst>
          </p:cNvPr>
          <p:cNvSpPr>
            <a:spLocks noGrp="1"/>
          </p:cNvSpPr>
          <p:nvPr>
            <p:ph type="title"/>
          </p:nvPr>
        </p:nvSpPr>
        <p:spPr>
          <a:xfrm>
            <a:off x="838200" y="18255"/>
            <a:ext cx="10515600" cy="1325563"/>
          </a:xfrm>
        </p:spPr>
        <p:txBody>
          <a:bodyPr>
            <a:normAutofit/>
          </a:bodyPr>
          <a:lstStyle/>
          <a:p>
            <a:r>
              <a:rPr lang="en-US" sz="4200" b="1" dirty="0">
                <a:solidFill>
                  <a:schemeClr val="bg1"/>
                </a:solidFill>
                <a:latin typeface="Georgia Pro Cond Black" panose="02040A06050405020203" pitchFamily="18" charset="0"/>
              </a:rPr>
              <a:t>4) Internal Rate of Return (IRR)</a:t>
            </a:r>
          </a:p>
        </p:txBody>
      </p:sp>
    </p:spTree>
    <p:extLst>
      <p:ext uri="{BB962C8B-B14F-4D97-AF65-F5344CB8AC3E}">
        <p14:creationId xmlns:p14="http://schemas.microsoft.com/office/powerpoint/2010/main" val="991972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3D9FC39-A134-6F43-9EB2-701531C84073}"/>
              </a:ext>
            </a:extLst>
          </p:cNvPr>
          <p:cNvSpPr/>
          <p:nvPr/>
        </p:nvSpPr>
        <p:spPr>
          <a:xfrm>
            <a:off x="0" y="1"/>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6C2BA1E0-3124-40E9-BC6D-CE49438AEC3B}"/>
              </a:ext>
            </a:extLst>
          </p:cNvPr>
          <p:cNvSpPr>
            <a:spLocks noGrp="1"/>
          </p:cNvSpPr>
          <p:nvPr>
            <p:ph type="title"/>
          </p:nvPr>
        </p:nvSpPr>
        <p:spPr>
          <a:xfrm>
            <a:off x="838200" y="18255"/>
            <a:ext cx="10515600" cy="1325563"/>
          </a:xfrm>
        </p:spPr>
        <p:txBody>
          <a:bodyPr>
            <a:normAutofit/>
          </a:bodyPr>
          <a:lstStyle/>
          <a:p>
            <a:r>
              <a:rPr lang="en-US" sz="4200" b="1" dirty="0">
                <a:solidFill>
                  <a:schemeClr val="bg1"/>
                </a:solidFill>
                <a:latin typeface="Georgia Pro Cond Black" panose="02040A06050405020203" pitchFamily="18" charset="0"/>
              </a:rPr>
              <a:t>4) Internal Rate of Return (IRR)</a:t>
            </a:r>
          </a:p>
        </p:txBody>
      </p:sp>
      <p:sp>
        <p:nvSpPr>
          <p:cNvPr id="8" name="Content Placeholder 2">
            <a:extLst>
              <a:ext uri="{FF2B5EF4-FFF2-40B4-BE49-F238E27FC236}">
                <a16:creationId xmlns:a16="http://schemas.microsoft.com/office/drawing/2014/main" id="{5CFFB825-B7C4-4089-B876-B6E9790A8AC7}"/>
              </a:ext>
            </a:extLst>
          </p:cNvPr>
          <p:cNvSpPr>
            <a:spLocks noGrp="1"/>
          </p:cNvSpPr>
          <p:nvPr>
            <p:ph idx="1"/>
          </p:nvPr>
        </p:nvSpPr>
        <p:spPr>
          <a:xfrm>
            <a:off x="838200" y="3631096"/>
            <a:ext cx="10515600" cy="2545866"/>
          </a:xfrm>
        </p:spPr>
        <p:txBody>
          <a:bodyPr/>
          <a:lstStyle/>
          <a:p>
            <a:pPr marL="0" indent="0" algn="ctr">
              <a:buNone/>
            </a:pPr>
            <a:r>
              <a:rPr lang="en-US" dirty="0">
                <a:latin typeface="Candara" panose="020E0502030303020204" pitchFamily="34" charset="0"/>
              </a:rPr>
              <a:t>Present value of cash inflows = Present value of cash outflows</a:t>
            </a:r>
          </a:p>
        </p:txBody>
      </p:sp>
      <p:graphicFrame>
        <p:nvGraphicFramePr>
          <p:cNvPr id="9" name="Table 8">
            <a:extLst>
              <a:ext uri="{FF2B5EF4-FFF2-40B4-BE49-F238E27FC236}">
                <a16:creationId xmlns:a16="http://schemas.microsoft.com/office/drawing/2014/main" id="{96D5D257-81F9-43B0-87E4-4BD1F3997C0A}"/>
              </a:ext>
            </a:extLst>
          </p:cNvPr>
          <p:cNvGraphicFramePr>
            <a:graphicFrameLocks noGrp="1"/>
          </p:cNvGraphicFramePr>
          <p:nvPr/>
        </p:nvGraphicFramePr>
        <p:xfrm>
          <a:off x="1552713" y="1825625"/>
          <a:ext cx="9086574" cy="1112520"/>
        </p:xfrm>
        <a:graphic>
          <a:graphicData uri="http://schemas.openxmlformats.org/drawingml/2006/table">
            <a:tbl>
              <a:tblPr firstRow="1" bandRow="1">
                <a:tableStyleId>{F5AB1C69-6EDB-4FF4-983F-18BD219EF322}</a:tableStyleId>
              </a:tblPr>
              <a:tblGrid>
                <a:gridCol w="1828800">
                  <a:extLst>
                    <a:ext uri="{9D8B030D-6E8A-4147-A177-3AD203B41FA5}">
                      <a16:colId xmlns:a16="http://schemas.microsoft.com/office/drawing/2014/main" val="1475428876"/>
                    </a:ext>
                  </a:extLst>
                </a:gridCol>
                <a:gridCol w="1200058">
                  <a:extLst>
                    <a:ext uri="{9D8B030D-6E8A-4147-A177-3AD203B41FA5}">
                      <a16:colId xmlns:a16="http://schemas.microsoft.com/office/drawing/2014/main" val="968162830"/>
                    </a:ext>
                  </a:extLst>
                </a:gridCol>
                <a:gridCol w="1514429">
                  <a:extLst>
                    <a:ext uri="{9D8B030D-6E8A-4147-A177-3AD203B41FA5}">
                      <a16:colId xmlns:a16="http://schemas.microsoft.com/office/drawing/2014/main" val="4207904117"/>
                    </a:ext>
                  </a:extLst>
                </a:gridCol>
                <a:gridCol w="1514429">
                  <a:extLst>
                    <a:ext uri="{9D8B030D-6E8A-4147-A177-3AD203B41FA5}">
                      <a16:colId xmlns:a16="http://schemas.microsoft.com/office/drawing/2014/main" val="484671250"/>
                    </a:ext>
                  </a:extLst>
                </a:gridCol>
                <a:gridCol w="1514429">
                  <a:extLst>
                    <a:ext uri="{9D8B030D-6E8A-4147-A177-3AD203B41FA5}">
                      <a16:colId xmlns:a16="http://schemas.microsoft.com/office/drawing/2014/main" val="1964372526"/>
                    </a:ext>
                  </a:extLst>
                </a:gridCol>
                <a:gridCol w="1514429">
                  <a:extLst>
                    <a:ext uri="{9D8B030D-6E8A-4147-A177-3AD203B41FA5}">
                      <a16:colId xmlns:a16="http://schemas.microsoft.com/office/drawing/2014/main" val="3289547466"/>
                    </a:ext>
                  </a:extLst>
                </a:gridCol>
              </a:tblGrid>
              <a:tr h="370840">
                <a:tc>
                  <a:txBody>
                    <a:bodyPr/>
                    <a:lstStyle/>
                    <a:p>
                      <a:pPr algn="ctr" fontAlgn="b"/>
                      <a:endParaRPr lang="en-US" sz="2000" b="1" i="0" u="none" strike="noStrike" dirty="0">
                        <a:solidFill>
                          <a:srgbClr val="000000"/>
                        </a:solidFill>
                        <a:effectLst/>
                        <a:latin typeface="Candara" panose="020E0502030303020204" pitchFamily="34" charset="0"/>
                      </a:endParaRPr>
                    </a:p>
                  </a:txBody>
                  <a:tcPr marL="9525" marR="9525" marT="9525" marB="0" anchor="b"/>
                </a:tc>
                <a:tc>
                  <a:txBody>
                    <a:bodyPr/>
                    <a:lstStyle/>
                    <a:p>
                      <a:pPr algn="ctr" fontAlgn="b"/>
                      <a:r>
                        <a:rPr lang="en-US" sz="2000" b="1" u="none" strike="noStrike" dirty="0">
                          <a:effectLst/>
                          <a:latin typeface="Candara" panose="020E0502030303020204" pitchFamily="34" charset="0"/>
                        </a:rPr>
                        <a:t>0</a:t>
                      </a:r>
                      <a:endParaRPr lang="en-US" sz="2000" b="1" i="0" u="none" strike="noStrike" dirty="0">
                        <a:solidFill>
                          <a:srgbClr val="000000"/>
                        </a:solidFill>
                        <a:effectLst/>
                        <a:latin typeface="Candara" panose="020E0502030303020204" pitchFamily="34" charset="0"/>
                      </a:endParaRPr>
                    </a:p>
                  </a:txBody>
                  <a:tcPr marL="9525" marR="9525" marT="9525" marB="0" anchor="b"/>
                </a:tc>
                <a:tc>
                  <a:txBody>
                    <a:bodyPr/>
                    <a:lstStyle/>
                    <a:p>
                      <a:pPr algn="ctr" fontAlgn="b"/>
                      <a:r>
                        <a:rPr lang="en-US" sz="2000" b="1" u="none" strike="noStrike" dirty="0">
                          <a:effectLst/>
                          <a:latin typeface="Candara" panose="020E0502030303020204" pitchFamily="34" charset="0"/>
                        </a:rPr>
                        <a:t>1</a:t>
                      </a:r>
                      <a:endParaRPr lang="en-US" sz="2000" b="1" i="0" u="none" strike="noStrike" dirty="0">
                        <a:solidFill>
                          <a:srgbClr val="000000"/>
                        </a:solidFill>
                        <a:effectLst/>
                        <a:latin typeface="Candara" panose="020E0502030303020204" pitchFamily="34" charset="0"/>
                      </a:endParaRPr>
                    </a:p>
                  </a:txBody>
                  <a:tcPr marL="9525" marR="9525" marT="9525" marB="0" anchor="b"/>
                </a:tc>
                <a:tc>
                  <a:txBody>
                    <a:bodyPr/>
                    <a:lstStyle/>
                    <a:p>
                      <a:pPr algn="ctr" fontAlgn="b"/>
                      <a:r>
                        <a:rPr lang="en-US" sz="2000" b="1" u="none" strike="noStrike" dirty="0">
                          <a:effectLst/>
                          <a:latin typeface="Candara" panose="020E0502030303020204" pitchFamily="34" charset="0"/>
                        </a:rPr>
                        <a:t>2</a:t>
                      </a:r>
                      <a:endParaRPr lang="en-US" sz="2000" b="1" i="0" u="none" strike="noStrike" dirty="0">
                        <a:solidFill>
                          <a:srgbClr val="000000"/>
                        </a:solidFill>
                        <a:effectLst/>
                        <a:latin typeface="Candara" panose="020E0502030303020204" pitchFamily="34" charset="0"/>
                      </a:endParaRPr>
                    </a:p>
                  </a:txBody>
                  <a:tcPr marL="9525" marR="9525" marT="9525" marB="0" anchor="b"/>
                </a:tc>
                <a:tc>
                  <a:txBody>
                    <a:bodyPr/>
                    <a:lstStyle/>
                    <a:p>
                      <a:pPr algn="ctr" fontAlgn="b"/>
                      <a:r>
                        <a:rPr lang="en-US" sz="2000" b="1" u="none" strike="noStrike" dirty="0">
                          <a:effectLst/>
                          <a:latin typeface="Candara" panose="020E0502030303020204" pitchFamily="34" charset="0"/>
                        </a:rPr>
                        <a:t>3</a:t>
                      </a:r>
                      <a:endParaRPr lang="en-US" sz="2000" b="1" i="0" u="none" strike="noStrike" dirty="0">
                        <a:solidFill>
                          <a:srgbClr val="000000"/>
                        </a:solidFill>
                        <a:effectLst/>
                        <a:latin typeface="Candara" panose="020E0502030303020204" pitchFamily="34" charset="0"/>
                      </a:endParaRPr>
                    </a:p>
                  </a:txBody>
                  <a:tcPr marL="9525" marR="9525" marT="9525" marB="0" anchor="b"/>
                </a:tc>
                <a:tc>
                  <a:txBody>
                    <a:bodyPr/>
                    <a:lstStyle/>
                    <a:p>
                      <a:pPr algn="ctr" fontAlgn="b"/>
                      <a:r>
                        <a:rPr lang="en-US" sz="2000" b="1" u="none" strike="noStrike" dirty="0">
                          <a:effectLst/>
                          <a:latin typeface="Candara" panose="020E0502030303020204" pitchFamily="34" charset="0"/>
                        </a:rPr>
                        <a:t>4</a:t>
                      </a:r>
                      <a:endParaRPr lang="en-US" sz="2000" b="1" i="0" u="none" strike="noStrike" dirty="0">
                        <a:solidFill>
                          <a:srgbClr val="000000"/>
                        </a:solidFill>
                        <a:effectLst/>
                        <a:latin typeface="Candara" panose="020E0502030303020204" pitchFamily="34" charset="0"/>
                      </a:endParaRPr>
                    </a:p>
                  </a:txBody>
                  <a:tcPr marL="9525" marR="9525" marT="9525" marB="0" anchor="b"/>
                </a:tc>
                <a:extLst>
                  <a:ext uri="{0D108BD9-81ED-4DB2-BD59-A6C34878D82A}">
                    <a16:rowId xmlns:a16="http://schemas.microsoft.com/office/drawing/2014/main" val="2669902678"/>
                  </a:ext>
                </a:extLst>
              </a:tr>
              <a:tr h="370840">
                <a:tc>
                  <a:txBody>
                    <a:bodyPr/>
                    <a:lstStyle/>
                    <a:p>
                      <a:pPr algn="ctr" fontAlgn="b"/>
                      <a:r>
                        <a:rPr lang="en-US" sz="2000" u="none" strike="noStrike" dirty="0">
                          <a:effectLst/>
                          <a:latin typeface="Candara" panose="020E0502030303020204" pitchFamily="34" charset="0"/>
                        </a:rPr>
                        <a:t>Cash Inflows</a:t>
                      </a:r>
                      <a:endParaRPr lang="en-US" sz="2000" b="0" i="0" u="none" strike="noStrike" dirty="0">
                        <a:solidFill>
                          <a:srgbClr val="000000"/>
                        </a:solidFill>
                        <a:effectLst/>
                        <a:latin typeface="Candara" panose="020E0502030303020204" pitchFamily="34" charset="0"/>
                      </a:endParaRPr>
                    </a:p>
                  </a:txBody>
                  <a:tcPr marL="9525" marR="9525" marT="9525" marB="0" anchor="b"/>
                </a:tc>
                <a:tc>
                  <a:txBody>
                    <a:bodyPr/>
                    <a:lstStyle/>
                    <a:p>
                      <a:pPr algn="ctr" fontAlgn="b"/>
                      <a:endParaRPr lang="en-US" sz="2000" b="0" i="0" u="none" strike="noStrike" dirty="0">
                        <a:solidFill>
                          <a:srgbClr val="000000"/>
                        </a:solidFill>
                        <a:effectLst/>
                        <a:latin typeface="Candara" panose="020E0502030303020204" pitchFamily="34" charset="0"/>
                      </a:endParaRPr>
                    </a:p>
                  </a:txBody>
                  <a:tcPr marL="9525" marR="9525" marT="9525" marB="0" anchor="b"/>
                </a:tc>
                <a:tc>
                  <a:txBody>
                    <a:bodyPr/>
                    <a:lstStyle/>
                    <a:p>
                      <a:pPr algn="ctr" fontAlgn="b"/>
                      <a:r>
                        <a:rPr lang="en-US" sz="2000" u="none" strike="noStrike">
                          <a:effectLst/>
                          <a:latin typeface="Candara" panose="020E0502030303020204" pitchFamily="34" charset="0"/>
                        </a:rPr>
                        <a:t>350</a:t>
                      </a:r>
                      <a:endParaRPr lang="en-US" sz="2000" b="0" i="0" u="none" strike="noStrike">
                        <a:solidFill>
                          <a:srgbClr val="000000"/>
                        </a:solidFill>
                        <a:effectLst/>
                        <a:latin typeface="Candara" panose="020E0502030303020204" pitchFamily="34" charset="0"/>
                      </a:endParaRPr>
                    </a:p>
                  </a:txBody>
                  <a:tcPr marL="9525" marR="9525" marT="9525" marB="0" anchor="b"/>
                </a:tc>
                <a:tc>
                  <a:txBody>
                    <a:bodyPr/>
                    <a:lstStyle/>
                    <a:p>
                      <a:pPr algn="ctr" fontAlgn="b"/>
                      <a:r>
                        <a:rPr lang="en-US" sz="2000" u="none" strike="noStrike" dirty="0">
                          <a:effectLst/>
                          <a:latin typeface="Candara" panose="020E0502030303020204" pitchFamily="34" charset="0"/>
                        </a:rPr>
                        <a:t>350</a:t>
                      </a:r>
                      <a:endParaRPr lang="en-US" sz="2000" b="0" i="0" u="none" strike="noStrike" dirty="0">
                        <a:solidFill>
                          <a:srgbClr val="000000"/>
                        </a:solidFill>
                        <a:effectLst/>
                        <a:latin typeface="Candara" panose="020E0502030303020204" pitchFamily="34" charset="0"/>
                      </a:endParaRPr>
                    </a:p>
                  </a:txBody>
                  <a:tcPr marL="9525" marR="9525" marT="9525" marB="0" anchor="b"/>
                </a:tc>
                <a:tc>
                  <a:txBody>
                    <a:bodyPr/>
                    <a:lstStyle/>
                    <a:p>
                      <a:pPr algn="ctr" fontAlgn="b"/>
                      <a:r>
                        <a:rPr lang="en-US" sz="2000" u="none" strike="noStrike" dirty="0">
                          <a:effectLst/>
                          <a:latin typeface="Candara" panose="020E0502030303020204" pitchFamily="34" charset="0"/>
                        </a:rPr>
                        <a:t>350</a:t>
                      </a:r>
                      <a:endParaRPr lang="en-US" sz="2000" b="0" i="0" u="none" strike="noStrike" dirty="0">
                        <a:solidFill>
                          <a:srgbClr val="000000"/>
                        </a:solidFill>
                        <a:effectLst/>
                        <a:latin typeface="Candara" panose="020E0502030303020204" pitchFamily="34" charset="0"/>
                      </a:endParaRPr>
                    </a:p>
                  </a:txBody>
                  <a:tcPr marL="9525" marR="9525" marT="9525" marB="0" anchor="b"/>
                </a:tc>
                <a:tc>
                  <a:txBody>
                    <a:bodyPr/>
                    <a:lstStyle/>
                    <a:p>
                      <a:pPr algn="ctr" fontAlgn="b"/>
                      <a:r>
                        <a:rPr lang="en-US" sz="2000" u="none" strike="noStrike">
                          <a:effectLst/>
                          <a:latin typeface="Candara" panose="020E0502030303020204" pitchFamily="34" charset="0"/>
                        </a:rPr>
                        <a:t>350</a:t>
                      </a:r>
                      <a:endParaRPr lang="en-US" sz="2000" b="0" i="0" u="none" strike="noStrike">
                        <a:solidFill>
                          <a:srgbClr val="000000"/>
                        </a:solidFill>
                        <a:effectLst/>
                        <a:latin typeface="Candara" panose="020E0502030303020204" pitchFamily="34" charset="0"/>
                      </a:endParaRPr>
                    </a:p>
                  </a:txBody>
                  <a:tcPr marL="9525" marR="9525" marT="9525" marB="0" anchor="b"/>
                </a:tc>
                <a:extLst>
                  <a:ext uri="{0D108BD9-81ED-4DB2-BD59-A6C34878D82A}">
                    <a16:rowId xmlns:a16="http://schemas.microsoft.com/office/drawing/2014/main" val="110348837"/>
                  </a:ext>
                </a:extLst>
              </a:tr>
              <a:tr h="370840">
                <a:tc>
                  <a:txBody>
                    <a:bodyPr/>
                    <a:lstStyle/>
                    <a:p>
                      <a:pPr algn="ctr" fontAlgn="b"/>
                      <a:r>
                        <a:rPr lang="en-US" sz="2000" u="none" strike="noStrike" dirty="0">
                          <a:effectLst/>
                          <a:latin typeface="Candara" panose="020E0502030303020204" pitchFamily="34" charset="0"/>
                        </a:rPr>
                        <a:t>Cash Outflows</a:t>
                      </a:r>
                      <a:endParaRPr lang="en-US" sz="2000" b="0" i="0" u="none" strike="noStrike" dirty="0">
                        <a:solidFill>
                          <a:srgbClr val="000000"/>
                        </a:solidFill>
                        <a:effectLst/>
                        <a:latin typeface="Candara" panose="020E0502030303020204" pitchFamily="34" charset="0"/>
                      </a:endParaRPr>
                    </a:p>
                  </a:txBody>
                  <a:tcPr marL="9525" marR="9525" marT="9525" marB="0" anchor="b"/>
                </a:tc>
                <a:tc>
                  <a:txBody>
                    <a:bodyPr/>
                    <a:lstStyle/>
                    <a:p>
                      <a:pPr algn="ctr" fontAlgn="b"/>
                      <a:r>
                        <a:rPr lang="en-US" sz="2000" u="none" strike="noStrike" dirty="0">
                          <a:effectLst/>
                          <a:latin typeface="Candara" panose="020E0502030303020204" pitchFamily="34" charset="0"/>
                        </a:rPr>
                        <a:t>-700</a:t>
                      </a:r>
                      <a:endParaRPr lang="en-US" sz="2000" b="0" i="0" u="none" strike="noStrike" dirty="0">
                        <a:solidFill>
                          <a:srgbClr val="000000"/>
                        </a:solidFill>
                        <a:effectLst/>
                        <a:latin typeface="Candara" panose="020E0502030303020204" pitchFamily="34" charset="0"/>
                      </a:endParaRPr>
                    </a:p>
                  </a:txBody>
                  <a:tcPr marL="9525" marR="9525" marT="9525" marB="0" anchor="b"/>
                </a:tc>
                <a:tc>
                  <a:txBody>
                    <a:bodyPr/>
                    <a:lstStyle/>
                    <a:p>
                      <a:pPr algn="ctr" fontAlgn="b"/>
                      <a:r>
                        <a:rPr lang="en-US" sz="2000" u="none" strike="noStrike" dirty="0">
                          <a:effectLst/>
                          <a:latin typeface="Candara" panose="020E0502030303020204" pitchFamily="34" charset="0"/>
                        </a:rPr>
                        <a:t>-100</a:t>
                      </a:r>
                      <a:endParaRPr lang="en-US" sz="2000" b="0" i="0" u="none" strike="noStrike" dirty="0">
                        <a:solidFill>
                          <a:srgbClr val="000000"/>
                        </a:solidFill>
                        <a:effectLst/>
                        <a:latin typeface="Candara" panose="020E0502030303020204" pitchFamily="34" charset="0"/>
                      </a:endParaRPr>
                    </a:p>
                  </a:txBody>
                  <a:tcPr marL="9525" marR="9525" marT="9525" marB="0" anchor="b"/>
                </a:tc>
                <a:tc>
                  <a:txBody>
                    <a:bodyPr/>
                    <a:lstStyle/>
                    <a:p>
                      <a:pPr algn="ctr" fontAlgn="b"/>
                      <a:r>
                        <a:rPr lang="en-US" sz="2000" u="none" strike="noStrike" dirty="0">
                          <a:effectLst/>
                          <a:latin typeface="Candara" panose="020E0502030303020204" pitchFamily="34" charset="0"/>
                        </a:rPr>
                        <a:t>-100</a:t>
                      </a:r>
                      <a:endParaRPr lang="en-US" sz="2000" b="0" i="0" u="none" strike="noStrike" dirty="0">
                        <a:solidFill>
                          <a:srgbClr val="000000"/>
                        </a:solidFill>
                        <a:effectLst/>
                        <a:latin typeface="Candara" panose="020E0502030303020204" pitchFamily="34" charset="0"/>
                      </a:endParaRPr>
                    </a:p>
                  </a:txBody>
                  <a:tcPr marL="9525" marR="9525" marT="9525" marB="0" anchor="b"/>
                </a:tc>
                <a:tc>
                  <a:txBody>
                    <a:bodyPr/>
                    <a:lstStyle/>
                    <a:p>
                      <a:pPr algn="ctr" fontAlgn="b"/>
                      <a:r>
                        <a:rPr lang="en-US" sz="2000" u="none" strike="noStrike" dirty="0">
                          <a:effectLst/>
                          <a:latin typeface="Candara" panose="020E0502030303020204" pitchFamily="34" charset="0"/>
                        </a:rPr>
                        <a:t>-100</a:t>
                      </a:r>
                      <a:endParaRPr lang="en-US" sz="2000" b="0" i="0" u="none" strike="noStrike" dirty="0">
                        <a:solidFill>
                          <a:srgbClr val="000000"/>
                        </a:solidFill>
                        <a:effectLst/>
                        <a:latin typeface="Candara" panose="020E0502030303020204" pitchFamily="34" charset="0"/>
                      </a:endParaRPr>
                    </a:p>
                  </a:txBody>
                  <a:tcPr marL="9525" marR="9525" marT="9525" marB="0" anchor="b"/>
                </a:tc>
                <a:tc>
                  <a:txBody>
                    <a:bodyPr/>
                    <a:lstStyle/>
                    <a:p>
                      <a:pPr algn="ctr" fontAlgn="b"/>
                      <a:r>
                        <a:rPr lang="en-US" sz="2000" u="none" strike="noStrike" dirty="0">
                          <a:effectLst/>
                          <a:latin typeface="Candara" panose="020E0502030303020204" pitchFamily="34" charset="0"/>
                        </a:rPr>
                        <a:t>-100</a:t>
                      </a:r>
                      <a:endParaRPr lang="en-US" sz="2000" b="0" i="0" u="none" strike="noStrike" dirty="0">
                        <a:solidFill>
                          <a:srgbClr val="000000"/>
                        </a:solidFill>
                        <a:effectLst/>
                        <a:latin typeface="Candara" panose="020E0502030303020204" pitchFamily="34" charset="0"/>
                      </a:endParaRPr>
                    </a:p>
                  </a:txBody>
                  <a:tcPr marL="9525" marR="9525" marT="9525" marB="0" anchor="b"/>
                </a:tc>
                <a:extLst>
                  <a:ext uri="{0D108BD9-81ED-4DB2-BD59-A6C34878D82A}">
                    <a16:rowId xmlns:a16="http://schemas.microsoft.com/office/drawing/2014/main" val="1046416992"/>
                  </a:ext>
                </a:extLst>
              </a:tr>
            </a:tbl>
          </a:graphicData>
        </a:graphic>
      </p:graphicFrame>
    </p:spTree>
    <p:extLst>
      <p:ext uri="{BB962C8B-B14F-4D97-AF65-F5344CB8AC3E}">
        <p14:creationId xmlns:p14="http://schemas.microsoft.com/office/powerpoint/2010/main" val="40533253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3D9FC39-A134-6F43-9EB2-701531C84073}"/>
              </a:ext>
            </a:extLst>
          </p:cNvPr>
          <p:cNvSpPr/>
          <p:nvPr/>
        </p:nvSpPr>
        <p:spPr>
          <a:xfrm>
            <a:off x="0" y="1"/>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6C2BA1E0-3124-40E9-BC6D-CE49438AEC3B}"/>
              </a:ext>
            </a:extLst>
          </p:cNvPr>
          <p:cNvSpPr>
            <a:spLocks noGrp="1"/>
          </p:cNvSpPr>
          <p:nvPr>
            <p:ph type="title"/>
          </p:nvPr>
        </p:nvSpPr>
        <p:spPr>
          <a:xfrm>
            <a:off x="838200" y="18255"/>
            <a:ext cx="10515600" cy="1325563"/>
          </a:xfrm>
        </p:spPr>
        <p:txBody>
          <a:bodyPr>
            <a:normAutofit/>
          </a:bodyPr>
          <a:lstStyle/>
          <a:p>
            <a:r>
              <a:rPr lang="en-US" sz="4200" b="1" dirty="0">
                <a:solidFill>
                  <a:schemeClr val="bg1"/>
                </a:solidFill>
                <a:latin typeface="Georgia Pro Cond Black" panose="02040A06050405020203" pitchFamily="18" charset="0"/>
              </a:rPr>
              <a:t>4) Internal Rate of Return (IRR)</a:t>
            </a:r>
          </a:p>
        </p:txBody>
      </p:sp>
      <p:sp>
        <p:nvSpPr>
          <p:cNvPr id="8" name="Content Placeholder 2">
            <a:extLst>
              <a:ext uri="{FF2B5EF4-FFF2-40B4-BE49-F238E27FC236}">
                <a16:creationId xmlns:a16="http://schemas.microsoft.com/office/drawing/2014/main" id="{5CFFB825-B7C4-4089-B876-B6E9790A8AC7}"/>
              </a:ext>
            </a:extLst>
          </p:cNvPr>
          <p:cNvSpPr>
            <a:spLocks noGrp="1"/>
          </p:cNvSpPr>
          <p:nvPr>
            <p:ph idx="1"/>
          </p:nvPr>
        </p:nvSpPr>
        <p:spPr>
          <a:xfrm>
            <a:off x="838200" y="3631096"/>
            <a:ext cx="10515600" cy="2545866"/>
          </a:xfrm>
        </p:spPr>
        <p:txBody>
          <a:bodyPr/>
          <a:lstStyle/>
          <a:p>
            <a:pPr marL="0" indent="0" algn="ctr">
              <a:buNone/>
            </a:pPr>
            <a:r>
              <a:rPr lang="en-US" dirty="0">
                <a:latin typeface="Candara" panose="020E0502030303020204" pitchFamily="34" charset="0"/>
              </a:rPr>
              <a:t>Present value of cash inflows = Present value of cash outflows</a:t>
            </a:r>
          </a:p>
        </p:txBody>
      </p:sp>
      <p:graphicFrame>
        <p:nvGraphicFramePr>
          <p:cNvPr id="9" name="Table 8">
            <a:extLst>
              <a:ext uri="{FF2B5EF4-FFF2-40B4-BE49-F238E27FC236}">
                <a16:creationId xmlns:a16="http://schemas.microsoft.com/office/drawing/2014/main" id="{96D5D257-81F9-43B0-87E4-4BD1F3997C0A}"/>
              </a:ext>
            </a:extLst>
          </p:cNvPr>
          <p:cNvGraphicFramePr>
            <a:graphicFrameLocks noGrp="1"/>
          </p:cNvGraphicFramePr>
          <p:nvPr>
            <p:extLst>
              <p:ext uri="{D42A27DB-BD31-4B8C-83A1-F6EECF244321}">
                <p14:modId xmlns:p14="http://schemas.microsoft.com/office/powerpoint/2010/main" val="681738531"/>
              </p:ext>
            </p:extLst>
          </p:nvPr>
        </p:nvGraphicFramePr>
        <p:xfrm>
          <a:off x="1552713" y="1825625"/>
          <a:ext cx="9086574" cy="1112520"/>
        </p:xfrm>
        <a:graphic>
          <a:graphicData uri="http://schemas.openxmlformats.org/drawingml/2006/table">
            <a:tbl>
              <a:tblPr firstRow="1" bandRow="1">
                <a:tableStyleId>{F5AB1C69-6EDB-4FF4-983F-18BD219EF322}</a:tableStyleId>
              </a:tblPr>
              <a:tblGrid>
                <a:gridCol w="1828800">
                  <a:extLst>
                    <a:ext uri="{9D8B030D-6E8A-4147-A177-3AD203B41FA5}">
                      <a16:colId xmlns:a16="http://schemas.microsoft.com/office/drawing/2014/main" val="1475428876"/>
                    </a:ext>
                  </a:extLst>
                </a:gridCol>
                <a:gridCol w="1200058">
                  <a:extLst>
                    <a:ext uri="{9D8B030D-6E8A-4147-A177-3AD203B41FA5}">
                      <a16:colId xmlns:a16="http://schemas.microsoft.com/office/drawing/2014/main" val="968162830"/>
                    </a:ext>
                  </a:extLst>
                </a:gridCol>
                <a:gridCol w="1514429">
                  <a:extLst>
                    <a:ext uri="{9D8B030D-6E8A-4147-A177-3AD203B41FA5}">
                      <a16:colId xmlns:a16="http://schemas.microsoft.com/office/drawing/2014/main" val="4207904117"/>
                    </a:ext>
                  </a:extLst>
                </a:gridCol>
                <a:gridCol w="1514429">
                  <a:extLst>
                    <a:ext uri="{9D8B030D-6E8A-4147-A177-3AD203B41FA5}">
                      <a16:colId xmlns:a16="http://schemas.microsoft.com/office/drawing/2014/main" val="484671250"/>
                    </a:ext>
                  </a:extLst>
                </a:gridCol>
                <a:gridCol w="1514429">
                  <a:extLst>
                    <a:ext uri="{9D8B030D-6E8A-4147-A177-3AD203B41FA5}">
                      <a16:colId xmlns:a16="http://schemas.microsoft.com/office/drawing/2014/main" val="1964372526"/>
                    </a:ext>
                  </a:extLst>
                </a:gridCol>
                <a:gridCol w="1514429">
                  <a:extLst>
                    <a:ext uri="{9D8B030D-6E8A-4147-A177-3AD203B41FA5}">
                      <a16:colId xmlns:a16="http://schemas.microsoft.com/office/drawing/2014/main" val="3289547466"/>
                    </a:ext>
                  </a:extLst>
                </a:gridCol>
              </a:tblGrid>
              <a:tr h="370840">
                <a:tc>
                  <a:txBody>
                    <a:bodyPr/>
                    <a:lstStyle/>
                    <a:p>
                      <a:pPr algn="ctr" fontAlgn="b"/>
                      <a:endParaRPr lang="en-US" sz="2000" b="1" i="0" u="none" strike="noStrike" dirty="0">
                        <a:solidFill>
                          <a:srgbClr val="000000"/>
                        </a:solidFill>
                        <a:effectLst/>
                        <a:latin typeface="Candara" panose="020E0502030303020204" pitchFamily="34" charset="0"/>
                      </a:endParaRPr>
                    </a:p>
                  </a:txBody>
                  <a:tcPr marL="9525" marR="9525" marT="9525" marB="0" anchor="b"/>
                </a:tc>
                <a:tc>
                  <a:txBody>
                    <a:bodyPr/>
                    <a:lstStyle/>
                    <a:p>
                      <a:pPr algn="ctr" fontAlgn="b"/>
                      <a:r>
                        <a:rPr lang="en-US" sz="2000" b="1" u="none" strike="noStrike" dirty="0">
                          <a:effectLst/>
                          <a:latin typeface="Candara" panose="020E0502030303020204" pitchFamily="34" charset="0"/>
                        </a:rPr>
                        <a:t>0</a:t>
                      </a:r>
                      <a:endParaRPr lang="en-US" sz="2000" b="1" i="0" u="none" strike="noStrike" dirty="0">
                        <a:solidFill>
                          <a:srgbClr val="000000"/>
                        </a:solidFill>
                        <a:effectLst/>
                        <a:latin typeface="Candara" panose="020E0502030303020204" pitchFamily="34" charset="0"/>
                      </a:endParaRPr>
                    </a:p>
                  </a:txBody>
                  <a:tcPr marL="9525" marR="9525" marT="9525" marB="0" anchor="b"/>
                </a:tc>
                <a:tc>
                  <a:txBody>
                    <a:bodyPr/>
                    <a:lstStyle/>
                    <a:p>
                      <a:pPr algn="ctr" fontAlgn="b"/>
                      <a:r>
                        <a:rPr lang="en-US" sz="2000" b="1" u="none" strike="noStrike" dirty="0">
                          <a:effectLst/>
                          <a:latin typeface="Candara" panose="020E0502030303020204" pitchFamily="34" charset="0"/>
                        </a:rPr>
                        <a:t>1</a:t>
                      </a:r>
                      <a:endParaRPr lang="en-US" sz="2000" b="1" i="0" u="none" strike="noStrike" dirty="0">
                        <a:solidFill>
                          <a:srgbClr val="000000"/>
                        </a:solidFill>
                        <a:effectLst/>
                        <a:latin typeface="Candara" panose="020E0502030303020204" pitchFamily="34" charset="0"/>
                      </a:endParaRPr>
                    </a:p>
                  </a:txBody>
                  <a:tcPr marL="9525" marR="9525" marT="9525" marB="0" anchor="b"/>
                </a:tc>
                <a:tc>
                  <a:txBody>
                    <a:bodyPr/>
                    <a:lstStyle/>
                    <a:p>
                      <a:pPr algn="ctr" fontAlgn="b"/>
                      <a:r>
                        <a:rPr lang="en-US" sz="2000" b="1" u="none" strike="noStrike" dirty="0">
                          <a:effectLst/>
                          <a:latin typeface="Candara" panose="020E0502030303020204" pitchFamily="34" charset="0"/>
                        </a:rPr>
                        <a:t>2</a:t>
                      </a:r>
                      <a:endParaRPr lang="en-US" sz="2000" b="1" i="0" u="none" strike="noStrike" dirty="0">
                        <a:solidFill>
                          <a:srgbClr val="000000"/>
                        </a:solidFill>
                        <a:effectLst/>
                        <a:latin typeface="Candara" panose="020E0502030303020204" pitchFamily="34" charset="0"/>
                      </a:endParaRPr>
                    </a:p>
                  </a:txBody>
                  <a:tcPr marL="9525" marR="9525" marT="9525" marB="0" anchor="b"/>
                </a:tc>
                <a:tc>
                  <a:txBody>
                    <a:bodyPr/>
                    <a:lstStyle/>
                    <a:p>
                      <a:pPr algn="ctr" fontAlgn="b"/>
                      <a:r>
                        <a:rPr lang="en-US" sz="2000" b="1" u="none" strike="noStrike" dirty="0">
                          <a:effectLst/>
                          <a:latin typeface="Candara" panose="020E0502030303020204" pitchFamily="34" charset="0"/>
                        </a:rPr>
                        <a:t>3</a:t>
                      </a:r>
                      <a:endParaRPr lang="en-US" sz="2000" b="1" i="0" u="none" strike="noStrike" dirty="0">
                        <a:solidFill>
                          <a:srgbClr val="000000"/>
                        </a:solidFill>
                        <a:effectLst/>
                        <a:latin typeface="Candara" panose="020E0502030303020204" pitchFamily="34" charset="0"/>
                      </a:endParaRPr>
                    </a:p>
                  </a:txBody>
                  <a:tcPr marL="9525" marR="9525" marT="9525" marB="0" anchor="b"/>
                </a:tc>
                <a:tc>
                  <a:txBody>
                    <a:bodyPr/>
                    <a:lstStyle/>
                    <a:p>
                      <a:pPr algn="ctr" fontAlgn="b"/>
                      <a:r>
                        <a:rPr lang="en-US" sz="2000" b="1" u="none" strike="noStrike" dirty="0">
                          <a:effectLst/>
                          <a:latin typeface="Candara" panose="020E0502030303020204" pitchFamily="34" charset="0"/>
                        </a:rPr>
                        <a:t>4</a:t>
                      </a:r>
                      <a:endParaRPr lang="en-US" sz="2000" b="1" i="0" u="none" strike="noStrike" dirty="0">
                        <a:solidFill>
                          <a:srgbClr val="000000"/>
                        </a:solidFill>
                        <a:effectLst/>
                        <a:latin typeface="Candara" panose="020E0502030303020204" pitchFamily="34" charset="0"/>
                      </a:endParaRPr>
                    </a:p>
                  </a:txBody>
                  <a:tcPr marL="9525" marR="9525" marT="9525" marB="0" anchor="b"/>
                </a:tc>
                <a:extLst>
                  <a:ext uri="{0D108BD9-81ED-4DB2-BD59-A6C34878D82A}">
                    <a16:rowId xmlns:a16="http://schemas.microsoft.com/office/drawing/2014/main" val="2669902678"/>
                  </a:ext>
                </a:extLst>
              </a:tr>
              <a:tr h="370840">
                <a:tc>
                  <a:txBody>
                    <a:bodyPr/>
                    <a:lstStyle/>
                    <a:p>
                      <a:pPr algn="ctr" fontAlgn="b"/>
                      <a:r>
                        <a:rPr lang="en-US" sz="2000" u="none" strike="noStrike" dirty="0">
                          <a:effectLst/>
                          <a:latin typeface="Candara" panose="020E0502030303020204" pitchFamily="34" charset="0"/>
                        </a:rPr>
                        <a:t>Cash Inflows</a:t>
                      </a:r>
                      <a:endParaRPr lang="en-US" sz="2000" b="0" i="0" u="none" strike="noStrike" dirty="0">
                        <a:solidFill>
                          <a:srgbClr val="000000"/>
                        </a:solidFill>
                        <a:effectLst/>
                        <a:latin typeface="Candara" panose="020E0502030303020204" pitchFamily="34" charset="0"/>
                      </a:endParaRPr>
                    </a:p>
                  </a:txBody>
                  <a:tcPr marL="9525" marR="9525" marT="9525" marB="0" anchor="b"/>
                </a:tc>
                <a:tc>
                  <a:txBody>
                    <a:bodyPr/>
                    <a:lstStyle/>
                    <a:p>
                      <a:pPr algn="ctr" fontAlgn="b"/>
                      <a:endParaRPr lang="en-US" sz="2000" b="0" i="0" u="none" strike="noStrike" dirty="0">
                        <a:solidFill>
                          <a:srgbClr val="000000"/>
                        </a:solidFill>
                        <a:effectLst/>
                        <a:latin typeface="Candara" panose="020E0502030303020204" pitchFamily="34" charset="0"/>
                      </a:endParaRPr>
                    </a:p>
                  </a:txBody>
                  <a:tcPr marL="9525" marR="9525" marT="9525" marB="0" anchor="b"/>
                </a:tc>
                <a:tc>
                  <a:txBody>
                    <a:bodyPr/>
                    <a:lstStyle/>
                    <a:p>
                      <a:pPr algn="ctr" fontAlgn="b"/>
                      <a:r>
                        <a:rPr lang="en-US" sz="2000" u="none" strike="noStrike">
                          <a:effectLst/>
                          <a:latin typeface="Candara" panose="020E0502030303020204" pitchFamily="34" charset="0"/>
                        </a:rPr>
                        <a:t>350</a:t>
                      </a:r>
                      <a:endParaRPr lang="en-US" sz="2000" b="0" i="0" u="none" strike="noStrike">
                        <a:solidFill>
                          <a:srgbClr val="000000"/>
                        </a:solidFill>
                        <a:effectLst/>
                        <a:latin typeface="Candara" panose="020E0502030303020204" pitchFamily="34" charset="0"/>
                      </a:endParaRPr>
                    </a:p>
                  </a:txBody>
                  <a:tcPr marL="9525" marR="9525" marT="9525" marB="0" anchor="b"/>
                </a:tc>
                <a:tc>
                  <a:txBody>
                    <a:bodyPr/>
                    <a:lstStyle/>
                    <a:p>
                      <a:pPr algn="ctr" fontAlgn="b"/>
                      <a:r>
                        <a:rPr lang="en-US" sz="2000" u="none" strike="noStrike" dirty="0">
                          <a:effectLst/>
                          <a:latin typeface="Candara" panose="020E0502030303020204" pitchFamily="34" charset="0"/>
                        </a:rPr>
                        <a:t>350</a:t>
                      </a:r>
                      <a:endParaRPr lang="en-US" sz="2000" b="0" i="0" u="none" strike="noStrike" dirty="0">
                        <a:solidFill>
                          <a:srgbClr val="000000"/>
                        </a:solidFill>
                        <a:effectLst/>
                        <a:latin typeface="Candara" panose="020E0502030303020204" pitchFamily="34" charset="0"/>
                      </a:endParaRPr>
                    </a:p>
                  </a:txBody>
                  <a:tcPr marL="9525" marR="9525" marT="9525" marB="0" anchor="b"/>
                </a:tc>
                <a:tc>
                  <a:txBody>
                    <a:bodyPr/>
                    <a:lstStyle/>
                    <a:p>
                      <a:pPr algn="ctr" fontAlgn="b"/>
                      <a:r>
                        <a:rPr lang="en-US" sz="2000" u="none" strike="noStrike" dirty="0">
                          <a:effectLst/>
                          <a:latin typeface="Candara" panose="020E0502030303020204" pitchFamily="34" charset="0"/>
                        </a:rPr>
                        <a:t>350</a:t>
                      </a:r>
                      <a:endParaRPr lang="en-US" sz="2000" b="0" i="0" u="none" strike="noStrike" dirty="0">
                        <a:solidFill>
                          <a:srgbClr val="000000"/>
                        </a:solidFill>
                        <a:effectLst/>
                        <a:latin typeface="Candara" panose="020E0502030303020204" pitchFamily="34" charset="0"/>
                      </a:endParaRPr>
                    </a:p>
                  </a:txBody>
                  <a:tcPr marL="9525" marR="9525" marT="9525" marB="0" anchor="b"/>
                </a:tc>
                <a:tc>
                  <a:txBody>
                    <a:bodyPr/>
                    <a:lstStyle/>
                    <a:p>
                      <a:pPr algn="ctr" fontAlgn="b"/>
                      <a:r>
                        <a:rPr lang="en-US" sz="2000" u="none" strike="noStrike">
                          <a:effectLst/>
                          <a:latin typeface="Candara" panose="020E0502030303020204" pitchFamily="34" charset="0"/>
                        </a:rPr>
                        <a:t>350</a:t>
                      </a:r>
                      <a:endParaRPr lang="en-US" sz="2000" b="0" i="0" u="none" strike="noStrike">
                        <a:solidFill>
                          <a:srgbClr val="000000"/>
                        </a:solidFill>
                        <a:effectLst/>
                        <a:latin typeface="Candara" panose="020E0502030303020204" pitchFamily="34" charset="0"/>
                      </a:endParaRPr>
                    </a:p>
                  </a:txBody>
                  <a:tcPr marL="9525" marR="9525" marT="9525" marB="0" anchor="b"/>
                </a:tc>
                <a:extLst>
                  <a:ext uri="{0D108BD9-81ED-4DB2-BD59-A6C34878D82A}">
                    <a16:rowId xmlns:a16="http://schemas.microsoft.com/office/drawing/2014/main" val="110348837"/>
                  </a:ext>
                </a:extLst>
              </a:tr>
              <a:tr h="370840">
                <a:tc>
                  <a:txBody>
                    <a:bodyPr/>
                    <a:lstStyle/>
                    <a:p>
                      <a:pPr algn="ctr" fontAlgn="b"/>
                      <a:r>
                        <a:rPr lang="en-US" sz="2000" u="none" strike="noStrike" dirty="0">
                          <a:effectLst/>
                          <a:latin typeface="Candara" panose="020E0502030303020204" pitchFamily="34" charset="0"/>
                        </a:rPr>
                        <a:t>Cash Outflows</a:t>
                      </a:r>
                      <a:endParaRPr lang="en-US" sz="2000" b="0" i="0" u="none" strike="noStrike" dirty="0">
                        <a:solidFill>
                          <a:srgbClr val="000000"/>
                        </a:solidFill>
                        <a:effectLst/>
                        <a:latin typeface="Candara" panose="020E0502030303020204" pitchFamily="34" charset="0"/>
                      </a:endParaRPr>
                    </a:p>
                  </a:txBody>
                  <a:tcPr marL="9525" marR="9525" marT="9525" marB="0" anchor="b"/>
                </a:tc>
                <a:tc>
                  <a:txBody>
                    <a:bodyPr/>
                    <a:lstStyle/>
                    <a:p>
                      <a:pPr algn="ctr" fontAlgn="b"/>
                      <a:r>
                        <a:rPr lang="en-US" sz="2000" u="none" strike="noStrike" dirty="0">
                          <a:effectLst/>
                          <a:latin typeface="Candara" panose="020E0502030303020204" pitchFamily="34" charset="0"/>
                        </a:rPr>
                        <a:t>-700</a:t>
                      </a:r>
                      <a:endParaRPr lang="en-US" sz="2000" b="0" i="0" u="none" strike="noStrike" dirty="0">
                        <a:solidFill>
                          <a:srgbClr val="000000"/>
                        </a:solidFill>
                        <a:effectLst/>
                        <a:latin typeface="Candara" panose="020E0502030303020204" pitchFamily="34" charset="0"/>
                      </a:endParaRPr>
                    </a:p>
                  </a:txBody>
                  <a:tcPr marL="9525" marR="9525" marT="9525" marB="0" anchor="b"/>
                </a:tc>
                <a:tc>
                  <a:txBody>
                    <a:bodyPr/>
                    <a:lstStyle/>
                    <a:p>
                      <a:pPr algn="ctr" fontAlgn="b"/>
                      <a:r>
                        <a:rPr lang="en-US" sz="2000" u="none" strike="noStrike" dirty="0">
                          <a:effectLst/>
                          <a:latin typeface="Candara" panose="020E0502030303020204" pitchFamily="34" charset="0"/>
                        </a:rPr>
                        <a:t>-100</a:t>
                      </a:r>
                      <a:endParaRPr lang="en-US" sz="2000" b="0" i="0" u="none" strike="noStrike" dirty="0">
                        <a:solidFill>
                          <a:srgbClr val="000000"/>
                        </a:solidFill>
                        <a:effectLst/>
                        <a:latin typeface="Candara" panose="020E0502030303020204" pitchFamily="34" charset="0"/>
                      </a:endParaRPr>
                    </a:p>
                  </a:txBody>
                  <a:tcPr marL="9525" marR="9525" marT="9525" marB="0" anchor="b"/>
                </a:tc>
                <a:tc>
                  <a:txBody>
                    <a:bodyPr/>
                    <a:lstStyle/>
                    <a:p>
                      <a:pPr algn="ctr" fontAlgn="b"/>
                      <a:r>
                        <a:rPr lang="en-US" sz="2000" u="none" strike="noStrike" dirty="0">
                          <a:effectLst/>
                          <a:latin typeface="Candara" panose="020E0502030303020204" pitchFamily="34" charset="0"/>
                        </a:rPr>
                        <a:t>-100</a:t>
                      </a:r>
                      <a:endParaRPr lang="en-US" sz="2000" b="0" i="0" u="none" strike="noStrike" dirty="0">
                        <a:solidFill>
                          <a:srgbClr val="000000"/>
                        </a:solidFill>
                        <a:effectLst/>
                        <a:latin typeface="Candara" panose="020E0502030303020204" pitchFamily="34" charset="0"/>
                      </a:endParaRPr>
                    </a:p>
                  </a:txBody>
                  <a:tcPr marL="9525" marR="9525" marT="9525" marB="0" anchor="b"/>
                </a:tc>
                <a:tc>
                  <a:txBody>
                    <a:bodyPr/>
                    <a:lstStyle/>
                    <a:p>
                      <a:pPr algn="ctr" fontAlgn="b"/>
                      <a:r>
                        <a:rPr lang="en-US" sz="2000" u="none" strike="noStrike" dirty="0">
                          <a:effectLst/>
                          <a:latin typeface="Candara" panose="020E0502030303020204" pitchFamily="34" charset="0"/>
                        </a:rPr>
                        <a:t>-100</a:t>
                      </a:r>
                      <a:endParaRPr lang="en-US" sz="2000" b="0" i="0" u="none" strike="noStrike" dirty="0">
                        <a:solidFill>
                          <a:srgbClr val="000000"/>
                        </a:solidFill>
                        <a:effectLst/>
                        <a:latin typeface="Candara" panose="020E0502030303020204" pitchFamily="34" charset="0"/>
                      </a:endParaRPr>
                    </a:p>
                  </a:txBody>
                  <a:tcPr marL="9525" marR="9525" marT="9525" marB="0" anchor="b"/>
                </a:tc>
                <a:tc>
                  <a:txBody>
                    <a:bodyPr/>
                    <a:lstStyle/>
                    <a:p>
                      <a:pPr algn="ctr" fontAlgn="b"/>
                      <a:r>
                        <a:rPr lang="en-US" sz="2000" u="none" strike="noStrike" dirty="0">
                          <a:effectLst/>
                          <a:latin typeface="Candara" panose="020E0502030303020204" pitchFamily="34" charset="0"/>
                        </a:rPr>
                        <a:t>-100</a:t>
                      </a:r>
                      <a:endParaRPr lang="en-US" sz="2000" b="0" i="0" u="none" strike="noStrike" dirty="0">
                        <a:solidFill>
                          <a:srgbClr val="000000"/>
                        </a:solidFill>
                        <a:effectLst/>
                        <a:latin typeface="Candara" panose="020E0502030303020204" pitchFamily="34" charset="0"/>
                      </a:endParaRPr>
                    </a:p>
                  </a:txBody>
                  <a:tcPr marL="9525" marR="9525" marT="9525" marB="0" anchor="b"/>
                </a:tc>
                <a:extLst>
                  <a:ext uri="{0D108BD9-81ED-4DB2-BD59-A6C34878D82A}">
                    <a16:rowId xmlns:a16="http://schemas.microsoft.com/office/drawing/2014/main" val="1046416992"/>
                  </a:ext>
                </a:extLst>
              </a:tr>
            </a:tbl>
          </a:graphicData>
        </a:graphic>
      </p:graphicFrame>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BF322F1-B467-33F9-66E7-A0E2028880F9}"/>
                  </a:ext>
                </a:extLst>
              </p:cNvPr>
              <p:cNvSpPr txBox="1"/>
              <p:nvPr/>
            </p:nvSpPr>
            <p:spPr>
              <a:xfrm>
                <a:off x="759373" y="4394905"/>
                <a:ext cx="7746124" cy="6857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altLang="zh-CN" sz="1800" i="1" smtClean="0">
                              <a:latin typeface="Cambria Math" panose="02040503050406030204" pitchFamily="18" charset="0"/>
                            </a:rPr>
                          </m:ctrlPr>
                        </m:sSubPr>
                        <m:e>
                          <m:r>
                            <a:rPr lang="es-ES" altLang="zh-CN" sz="1800" b="0" i="1" smtClean="0">
                              <a:latin typeface="Cambria Math" panose="02040503050406030204" pitchFamily="18" charset="0"/>
                            </a:rPr>
                            <m:t>𝑃𝑉</m:t>
                          </m:r>
                        </m:e>
                        <m:sub>
                          <m:r>
                            <a:rPr lang="es-ES" altLang="zh-CN" sz="1800" b="0" i="1" smtClean="0">
                              <a:latin typeface="Cambria Math" panose="02040503050406030204" pitchFamily="18" charset="0"/>
                            </a:rPr>
                            <m:t>𝐼𝑛𝑓𝑙𝑜𝑤𝑠</m:t>
                          </m:r>
                        </m:sub>
                      </m:sSub>
                      <m:r>
                        <a:rPr lang="es-ES" altLang="zh-CN" sz="1800" b="0" i="1" smtClean="0">
                          <a:latin typeface="Cambria Math" panose="02040503050406030204" pitchFamily="18" charset="0"/>
                        </a:rPr>
                        <m:t>=</m:t>
                      </m:r>
                      <m:r>
                        <a:rPr lang="en-US" altLang="zh-CN" sz="1800" b="0" i="1" smtClean="0">
                          <a:latin typeface="Cambria Math" panose="02040503050406030204" pitchFamily="18" charset="0"/>
                        </a:rPr>
                        <m:t>0+</m:t>
                      </m:r>
                      <m:f>
                        <m:fPr>
                          <m:ctrlPr>
                            <a:rPr lang="es-ES" altLang="zh-CN" sz="1800" i="1" smtClean="0">
                              <a:latin typeface="Cambria Math" panose="02040503050406030204" pitchFamily="18" charset="0"/>
                            </a:rPr>
                          </m:ctrlPr>
                        </m:fPr>
                        <m:num>
                          <m:r>
                            <a:rPr lang="en-US" altLang="zh-CN" sz="1800" b="0" i="1" smtClean="0">
                              <a:latin typeface="Cambria Math" panose="02040503050406030204" pitchFamily="18" charset="0"/>
                            </a:rPr>
                            <m:t>350</m:t>
                          </m:r>
                        </m:num>
                        <m:den>
                          <m:sSup>
                            <m:sSupPr>
                              <m:ctrlPr>
                                <a:rPr lang="es-ES" altLang="zh-CN" sz="1800" i="1" smtClean="0">
                                  <a:latin typeface="Cambria Math" panose="02040503050406030204" pitchFamily="18" charset="0"/>
                                </a:rPr>
                              </m:ctrlPr>
                            </m:sSupPr>
                            <m:e>
                              <m:r>
                                <a:rPr lang="es-ES" altLang="zh-CN" sz="1800" b="0" i="1" smtClean="0">
                                  <a:latin typeface="Cambria Math" panose="02040503050406030204" pitchFamily="18" charset="0"/>
                                </a:rPr>
                                <m:t>(1+</m:t>
                              </m:r>
                              <m:r>
                                <a:rPr lang="en-US" altLang="zh-CN" sz="1800" b="0" i="1" smtClean="0">
                                  <a:latin typeface="Cambria Math" panose="02040503050406030204" pitchFamily="18" charset="0"/>
                                </a:rPr>
                                <m:t>𝑟</m:t>
                              </m:r>
                              <m:r>
                                <a:rPr lang="es-ES" altLang="zh-CN" sz="1800" b="0" i="1" smtClean="0">
                                  <a:latin typeface="Cambria Math" panose="02040503050406030204" pitchFamily="18" charset="0"/>
                                </a:rPr>
                                <m:t>)</m:t>
                              </m:r>
                            </m:e>
                            <m:sup>
                              <m:r>
                                <a:rPr lang="en-US" altLang="zh-CN" sz="1800" b="0" i="1" smtClean="0">
                                  <a:latin typeface="Cambria Math" panose="02040503050406030204" pitchFamily="18" charset="0"/>
                                </a:rPr>
                                <m:t>1</m:t>
                              </m:r>
                            </m:sup>
                          </m:sSup>
                        </m:den>
                      </m:f>
                      <m:r>
                        <a:rPr lang="es-ES" altLang="zh-CN" sz="1800" b="0" i="1" smtClean="0">
                          <a:latin typeface="Cambria Math" panose="02040503050406030204" pitchFamily="18" charset="0"/>
                        </a:rPr>
                        <m:t>+</m:t>
                      </m:r>
                      <m:f>
                        <m:fPr>
                          <m:ctrlPr>
                            <a:rPr lang="es-ES" altLang="zh-CN" sz="1800" i="1" smtClean="0">
                              <a:latin typeface="Cambria Math" panose="02040503050406030204" pitchFamily="18" charset="0"/>
                            </a:rPr>
                          </m:ctrlPr>
                        </m:fPr>
                        <m:num>
                          <m:r>
                            <a:rPr lang="en-US" altLang="zh-CN" sz="1800" b="0" i="1" smtClean="0">
                              <a:latin typeface="Cambria Math" panose="02040503050406030204" pitchFamily="18" charset="0"/>
                            </a:rPr>
                            <m:t>350</m:t>
                          </m:r>
                        </m:num>
                        <m:den>
                          <m:sSup>
                            <m:sSupPr>
                              <m:ctrlPr>
                                <a:rPr lang="es-ES" altLang="zh-CN" sz="1800" i="1" smtClean="0">
                                  <a:latin typeface="Cambria Math" panose="02040503050406030204" pitchFamily="18" charset="0"/>
                                </a:rPr>
                              </m:ctrlPr>
                            </m:sSupPr>
                            <m:e>
                              <m:r>
                                <a:rPr lang="es-ES" altLang="zh-CN" sz="1800" b="0" i="1" smtClean="0">
                                  <a:latin typeface="Cambria Math" panose="02040503050406030204" pitchFamily="18" charset="0"/>
                                </a:rPr>
                                <m:t>(1+</m:t>
                              </m:r>
                              <m:r>
                                <a:rPr lang="en-US" altLang="zh-CN" sz="1800" b="0" i="1" smtClean="0">
                                  <a:latin typeface="Cambria Math" panose="02040503050406030204" pitchFamily="18" charset="0"/>
                                </a:rPr>
                                <m:t>𝑟</m:t>
                              </m:r>
                              <m:r>
                                <a:rPr lang="es-ES" altLang="zh-CN" sz="1800" b="0" i="1" smtClean="0">
                                  <a:latin typeface="Cambria Math" panose="02040503050406030204" pitchFamily="18" charset="0"/>
                                </a:rPr>
                                <m:t>)</m:t>
                              </m:r>
                            </m:e>
                            <m:sup>
                              <m:r>
                                <a:rPr lang="es-ES" altLang="zh-CN" sz="1800" b="0" i="1" smtClean="0">
                                  <a:latin typeface="Cambria Math" panose="02040503050406030204" pitchFamily="18" charset="0"/>
                                </a:rPr>
                                <m:t>2</m:t>
                              </m:r>
                            </m:sup>
                          </m:sSup>
                        </m:den>
                      </m:f>
                      <m:r>
                        <a:rPr lang="es-ES" altLang="zh-CN" sz="1800" b="0" i="1" smtClean="0">
                          <a:latin typeface="Cambria Math" panose="02040503050406030204" pitchFamily="18" charset="0"/>
                        </a:rPr>
                        <m:t>+</m:t>
                      </m:r>
                      <m:f>
                        <m:fPr>
                          <m:ctrlPr>
                            <a:rPr lang="es-ES" altLang="zh-CN" sz="1800" i="1" smtClean="0">
                              <a:latin typeface="Cambria Math" panose="02040503050406030204" pitchFamily="18" charset="0"/>
                            </a:rPr>
                          </m:ctrlPr>
                        </m:fPr>
                        <m:num>
                          <m:r>
                            <a:rPr lang="en-US" altLang="zh-CN" i="1">
                              <a:latin typeface="Cambria Math" panose="02040503050406030204" pitchFamily="18" charset="0"/>
                            </a:rPr>
                            <m:t>350</m:t>
                          </m:r>
                        </m:num>
                        <m:den>
                          <m:sSup>
                            <m:sSupPr>
                              <m:ctrlPr>
                                <a:rPr lang="es-ES" altLang="zh-CN" sz="1800" i="1" smtClean="0">
                                  <a:latin typeface="Cambria Math" panose="02040503050406030204" pitchFamily="18" charset="0"/>
                                </a:rPr>
                              </m:ctrlPr>
                            </m:sSupPr>
                            <m:e>
                              <m:r>
                                <a:rPr lang="es-ES" altLang="zh-CN" sz="1800" b="0" i="1" smtClean="0">
                                  <a:latin typeface="Cambria Math" panose="02040503050406030204" pitchFamily="18" charset="0"/>
                                </a:rPr>
                                <m:t>(1+</m:t>
                              </m:r>
                              <m:r>
                                <a:rPr lang="en-US" altLang="zh-CN" sz="1800" b="0" i="1" smtClean="0">
                                  <a:latin typeface="Cambria Math" panose="02040503050406030204" pitchFamily="18" charset="0"/>
                                </a:rPr>
                                <m:t>𝑟</m:t>
                              </m:r>
                              <m:r>
                                <a:rPr lang="es-ES" altLang="zh-CN" sz="1800" b="0" i="1" smtClean="0">
                                  <a:latin typeface="Cambria Math" panose="02040503050406030204" pitchFamily="18" charset="0"/>
                                </a:rPr>
                                <m:t>)</m:t>
                              </m:r>
                            </m:e>
                            <m:sup>
                              <m:r>
                                <a:rPr lang="es-ES" altLang="zh-CN" sz="1800" b="0" i="1" smtClean="0">
                                  <a:latin typeface="Cambria Math" panose="02040503050406030204" pitchFamily="18" charset="0"/>
                                </a:rPr>
                                <m:t>3</m:t>
                              </m:r>
                            </m:sup>
                          </m:sSup>
                        </m:den>
                      </m:f>
                      <m:r>
                        <a:rPr lang="es-ES" altLang="zh-CN" sz="1800" b="0" i="1" smtClean="0">
                          <a:latin typeface="Cambria Math" panose="02040503050406030204" pitchFamily="18" charset="0"/>
                        </a:rPr>
                        <m:t>+</m:t>
                      </m:r>
                      <m:f>
                        <m:fPr>
                          <m:ctrlPr>
                            <a:rPr lang="es-ES" altLang="zh-CN" sz="1800" i="1" smtClean="0">
                              <a:latin typeface="Cambria Math" panose="02040503050406030204" pitchFamily="18" charset="0"/>
                            </a:rPr>
                          </m:ctrlPr>
                        </m:fPr>
                        <m:num>
                          <m:r>
                            <a:rPr lang="en-US" altLang="zh-CN" i="1">
                              <a:latin typeface="Cambria Math" panose="02040503050406030204" pitchFamily="18" charset="0"/>
                            </a:rPr>
                            <m:t>350</m:t>
                          </m:r>
                        </m:num>
                        <m:den>
                          <m:sSup>
                            <m:sSupPr>
                              <m:ctrlPr>
                                <a:rPr lang="es-ES" altLang="zh-CN" sz="1800" i="1" smtClean="0">
                                  <a:latin typeface="Cambria Math" panose="02040503050406030204" pitchFamily="18" charset="0"/>
                                </a:rPr>
                              </m:ctrlPr>
                            </m:sSupPr>
                            <m:e>
                              <m:r>
                                <a:rPr lang="es-ES" altLang="zh-CN" sz="1800" b="0" i="1" smtClean="0">
                                  <a:latin typeface="Cambria Math" panose="02040503050406030204" pitchFamily="18" charset="0"/>
                                </a:rPr>
                                <m:t>(1+</m:t>
                              </m:r>
                              <m:r>
                                <a:rPr lang="en-US" altLang="zh-CN" sz="1800" b="0" i="1" smtClean="0">
                                  <a:latin typeface="Cambria Math" panose="02040503050406030204" pitchFamily="18" charset="0"/>
                                </a:rPr>
                                <m:t>𝑟</m:t>
                              </m:r>
                              <m:r>
                                <a:rPr lang="es-ES" altLang="zh-CN" sz="1800" b="0" i="1" smtClean="0">
                                  <a:latin typeface="Cambria Math" panose="02040503050406030204" pitchFamily="18" charset="0"/>
                                </a:rPr>
                                <m:t>)</m:t>
                              </m:r>
                            </m:e>
                            <m:sup>
                              <m:r>
                                <a:rPr lang="es-ES" altLang="zh-CN" sz="1800" b="0" i="1" smtClean="0">
                                  <a:latin typeface="Cambria Math" panose="02040503050406030204" pitchFamily="18" charset="0"/>
                                </a:rPr>
                                <m:t>4</m:t>
                              </m:r>
                            </m:sup>
                          </m:sSup>
                        </m:den>
                      </m:f>
                    </m:oMath>
                  </m:oMathPara>
                </a14:m>
                <a:endParaRPr lang="zh-CN" altLang="en-US" dirty="0"/>
              </a:p>
            </p:txBody>
          </p:sp>
        </mc:Choice>
        <mc:Fallback xmlns="">
          <p:sp>
            <p:nvSpPr>
              <p:cNvPr id="3" name="TextBox 2">
                <a:extLst>
                  <a:ext uri="{FF2B5EF4-FFF2-40B4-BE49-F238E27FC236}">
                    <a16:creationId xmlns:a16="http://schemas.microsoft.com/office/drawing/2014/main" id="{DBF322F1-B467-33F9-66E7-A0E2028880F9}"/>
                  </a:ext>
                </a:extLst>
              </p:cNvPr>
              <p:cNvSpPr txBox="1">
                <a:spLocks noRot="1" noChangeAspect="1" noMove="1" noResize="1" noEditPoints="1" noAdjustHandles="1" noChangeArrowheads="1" noChangeShapeType="1" noTextEdit="1"/>
              </p:cNvSpPr>
              <p:nvPr/>
            </p:nvSpPr>
            <p:spPr>
              <a:xfrm>
                <a:off x="759373" y="4394905"/>
                <a:ext cx="7746124" cy="685765"/>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E18B57C-B8D6-6276-A4D1-FEE2B51A276A}"/>
                  </a:ext>
                </a:extLst>
              </p:cNvPr>
              <p:cNvSpPr txBox="1"/>
              <p:nvPr/>
            </p:nvSpPr>
            <p:spPr>
              <a:xfrm>
                <a:off x="759373" y="5216694"/>
                <a:ext cx="7916917" cy="66749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altLang="zh-CN" sz="1800" i="1" smtClean="0">
                              <a:latin typeface="Cambria Math" panose="02040503050406030204" pitchFamily="18" charset="0"/>
                            </a:rPr>
                          </m:ctrlPr>
                        </m:sSubPr>
                        <m:e>
                          <m:r>
                            <a:rPr lang="es-ES" altLang="zh-CN" sz="1800" b="0" i="1" smtClean="0">
                              <a:latin typeface="Cambria Math" panose="02040503050406030204" pitchFamily="18" charset="0"/>
                            </a:rPr>
                            <m:t>𝑃𝑉</m:t>
                          </m:r>
                        </m:e>
                        <m:sub>
                          <m:r>
                            <a:rPr lang="en-US" altLang="zh-CN" sz="1800" b="0" i="1" smtClean="0">
                              <a:latin typeface="Cambria Math" panose="02040503050406030204" pitchFamily="18" charset="0"/>
                            </a:rPr>
                            <m:t>𝑂𝑢𝑡</m:t>
                          </m:r>
                          <m:r>
                            <a:rPr lang="es-ES" altLang="zh-CN" sz="1800" b="0" i="1" smtClean="0">
                              <a:latin typeface="Cambria Math" panose="02040503050406030204" pitchFamily="18" charset="0"/>
                            </a:rPr>
                            <m:t>𝑓𝑙𝑜𝑤𝑠</m:t>
                          </m:r>
                        </m:sub>
                      </m:sSub>
                      <m:r>
                        <a:rPr lang="es-ES" altLang="zh-CN" sz="1800" b="0" i="1" smtClean="0">
                          <a:latin typeface="Cambria Math" panose="02040503050406030204" pitchFamily="18" charset="0"/>
                        </a:rPr>
                        <m:t>=</m:t>
                      </m:r>
                      <m:r>
                        <a:rPr lang="en-US" altLang="zh-CN" sz="1800" b="0" i="1" smtClean="0">
                          <a:latin typeface="Cambria Math" panose="02040503050406030204" pitchFamily="18" charset="0"/>
                        </a:rPr>
                        <m:t>700+</m:t>
                      </m:r>
                      <m:f>
                        <m:fPr>
                          <m:ctrlPr>
                            <a:rPr lang="es-ES" altLang="zh-CN" sz="1800" i="1" smtClean="0">
                              <a:latin typeface="Cambria Math" panose="02040503050406030204" pitchFamily="18" charset="0"/>
                            </a:rPr>
                          </m:ctrlPr>
                        </m:fPr>
                        <m:num>
                          <m:r>
                            <a:rPr lang="en-US" altLang="zh-CN" sz="1800" b="0" i="1" smtClean="0">
                              <a:latin typeface="Cambria Math" panose="02040503050406030204" pitchFamily="18" charset="0"/>
                            </a:rPr>
                            <m:t>100</m:t>
                          </m:r>
                        </m:num>
                        <m:den>
                          <m:sSup>
                            <m:sSupPr>
                              <m:ctrlPr>
                                <a:rPr lang="es-ES" altLang="zh-CN" sz="1800" i="1" smtClean="0">
                                  <a:latin typeface="Cambria Math" panose="02040503050406030204" pitchFamily="18" charset="0"/>
                                </a:rPr>
                              </m:ctrlPr>
                            </m:sSupPr>
                            <m:e>
                              <m:r>
                                <a:rPr lang="es-ES" altLang="zh-CN" sz="1800" b="0" i="1" smtClean="0">
                                  <a:latin typeface="Cambria Math" panose="02040503050406030204" pitchFamily="18" charset="0"/>
                                </a:rPr>
                                <m:t>(1+</m:t>
                              </m:r>
                              <m:r>
                                <a:rPr lang="en-US" altLang="zh-CN" sz="1800" b="0" i="1" smtClean="0">
                                  <a:latin typeface="Cambria Math" panose="02040503050406030204" pitchFamily="18" charset="0"/>
                                </a:rPr>
                                <m:t>𝑟</m:t>
                              </m:r>
                              <m:r>
                                <a:rPr lang="es-ES" altLang="zh-CN" sz="1800" b="0" i="1" smtClean="0">
                                  <a:latin typeface="Cambria Math" panose="02040503050406030204" pitchFamily="18" charset="0"/>
                                </a:rPr>
                                <m:t>)</m:t>
                              </m:r>
                            </m:e>
                            <m:sup>
                              <m:r>
                                <a:rPr lang="en-US" altLang="zh-CN" sz="1800" b="0" i="1" smtClean="0">
                                  <a:latin typeface="Cambria Math" panose="02040503050406030204" pitchFamily="18" charset="0"/>
                                </a:rPr>
                                <m:t>1</m:t>
                              </m:r>
                            </m:sup>
                          </m:sSup>
                        </m:den>
                      </m:f>
                      <m:r>
                        <a:rPr lang="es-ES" altLang="zh-CN" sz="1800" b="0" i="1" smtClean="0">
                          <a:latin typeface="Cambria Math" panose="02040503050406030204" pitchFamily="18" charset="0"/>
                        </a:rPr>
                        <m:t>+</m:t>
                      </m:r>
                      <m:f>
                        <m:fPr>
                          <m:ctrlPr>
                            <a:rPr lang="es-ES" altLang="zh-CN" sz="1800" i="1" smtClean="0">
                              <a:latin typeface="Cambria Math" panose="02040503050406030204" pitchFamily="18" charset="0"/>
                            </a:rPr>
                          </m:ctrlPr>
                        </m:fPr>
                        <m:num>
                          <m:r>
                            <a:rPr lang="en-US" altLang="zh-CN" i="1">
                              <a:latin typeface="Cambria Math" panose="02040503050406030204" pitchFamily="18" charset="0"/>
                            </a:rPr>
                            <m:t>100</m:t>
                          </m:r>
                        </m:num>
                        <m:den>
                          <m:sSup>
                            <m:sSupPr>
                              <m:ctrlPr>
                                <a:rPr lang="es-ES" altLang="zh-CN" sz="1800" i="1" smtClean="0">
                                  <a:latin typeface="Cambria Math" panose="02040503050406030204" pitchFamily="18" charset="0"/>
                                </a:rPr>
                              </m:ctrlPr>
                            </m:sSupPr>
                            <m:e>
                              <m:r>
                                <a:rPr lang="es-ES" altLang="zh-CN" sz="1800" b="0" i="1" smtClean="0">
                                  <a:latin typeface="Cambria Math" panose="02040503050406030204" pitchFamily="18" charset="0"/>
                                </a:rPr>
                                <m:t>(1+</m:t>
                              </m:r>
                              <m:r>
                                <a:rPr lang="en-US" altLang="zh-CN" sz="1800" b="0" i="1" smtClean="0">
                                  <a:latin typeface="Cambria Math" panose="02040503050406030204" pitchFamily="18" charset="0"/>
                                </a:rPr>
                                <m:t>𝑟</m:t>
                              </m:r>
                              <m:r>
                                <a:rPr lang="es-ES" altLang="zh-CN" sz="1800" b="0" i="1" smtClean="0">
                                  <a:latin typeface="Cambria Math" panose="02040503050406030204" pitchFamily="18" charset="0"/>
                                </a:rPr>
                                <m:t>)</m:t>
                              </m:r>
                            </m:e>
                            <m:sup>
                              <m:r>
                                <a:rPr lang="es-ES" altLang="zh-CN" sz="1800" b="0" i="1" smtClean="0">
                                  <a:latin typeface="Cambria Math" panose="02040503050406030204" pitchFamily="18" charset="0"/>
                                </a:rPr>
                                <m:t>2</m:t>
                              </m:r>
                            </m:sup>
                          </m:sSup>
                        </m:den>
                      </m:f>
                      <m:r>
                        <a:rPr lang="es-ES" altLang="zh-CN" sz="1800" b="0" i="1" smtClean="0">
                          <a:latin typeface="Cambria Math" panose="02040503050406030204" pitchFamily="18" charset="0"/>
                        </a:rPr>
                        <m:t>+</m:t>
                      </m:r>
                      <m:f>
                        <m:fPr>
                          <m:ctrlPr>
                            <a:rPr lang="es-ES" altLang="zh-CN" sz="1800" i="1" smtClean="0">
                              <a:latin typeface="Cambria Math" panose="02040503050406030204" pitchFamily="18" charset="0"/>
                            </a:rPr>
                          </m:ctrlPr>
                        </m:fPr>
                        <m:num>
                          <m:r>
                            <a:rPr lang="en-US" altLang="zh-CN" i="1">
                              <a:latin typeface="Cambria Math" panose="02040503050406030204" pitchFamily="18" charset="0"/>
                            </a:rPr>
                            <m:t>100</m:t>
                          </m:r>
                        </m:num>
                        <m:den>
                          <m:sSup>
                            <m:sSupPr>
                              <m:ctrlPr>
                                <a:rPr lang="es-ES" altLang="zh-CN" sz="1800" i="1" smtClean="0">
                                  <a:latin typeface="Cambria Math" panose="02040503050406030204" pitchFamily="18" charset="0"/>
                                </a:rPr>
                              </m:ctrlPr>
                            </m:sSupPr>
                            <m:e>
                              <m:r>
                                <a:rPr lang="es-ES" altLang="zh-CN" sz="1800" b="0" i="1" smtClean="0">
                                  <a:latin typeface="Cambria Math" panose="02040503050406030204" pitchFamily="18" charset="0"/>
                                </a:rPr>
                                <m:t>(1+</m:t>
                              </m:r>
                              <m:r>
                                <a:rPr lang="en-US" altLang="zh-CN" sz="1800" b="0" i="1" smtClean="0">
                                  <a:latin typeface="Cambria Math" panose="02040503050406030204" pitchFamily="18" charset="0"/>
                                </a:rPr>
                                <m:t>𝑟</m:t>
                              </m:r>
                              <m:r>
                                <a:rPr lang="es-ES" altLang="zh-CN" sz="1800" b="0" i="1" smtClean="0">
                                  <a:latin typeface="Cambria Math" panose="02040503050406030204" pitchFamily="18" charset="0"/>
                                </a:rPr>
                                <m:t>)</m:t>
                              </m:r>
                            </m:e>
                            <m:sup>
                              <m:r>
                                <a:rPr lang="es-ES" altLang="zh-CN" sz="1800" b="0" i="1" smtClean="0">
                                  <a:latin typeface="Cambria Math" panose="02040503050406030204" pitchFamily="18" charset="0"/>
                                </a:rPr>
                                <m:t>3</m:t>
                              </m:r>
                            </m:sup>
                          </m:sSup>
                        </m:den>
                      </m:f>
                      <m:r>
                        <a:rPr lang="es-ES" altLang="zh-CN" sz="1800" b="0" i="1" smtClean="0">
                          <a:latin typeface="Cambria Math" panose="02040503050406030204" pitchFamily="18" charset="0"/>
                        </a:rPr>
                        <m:t>+</m:t>
                      </m:r>
                      <m:f>
                        <m:fPr>
                          <m:ctrlPr>
                            <a:rPr lang="es-ES" altLang="zh-CN" sz="1800" i="1" smtClean="0">
                              <a:latin typeface="Cambria Math" panose="02040503050406030204" pitchFamily="18" charset="0"/>
                            </a:rPr>
                          </m:ctrlPr>
                        </m:fPr>
                        <m:num>
                          <m:r>
                            <a:rPr lang="en-US" altLang="zh-CN" i="1">
                              <a:latin typeface="Cambria Math" panose="02040503050406030204" pitchFamily="18" charset="0"/>
                            </a:rPr>
                            <m:t>100</m:t>
                          </m:r>
                        </m:num>
                        <m:den>
                          <m:sSup>
                            <m:sSupPr>
                              <m:ctrlPr>
                                <a:rPr lang="es-ES" altLang="zh-CN" sz="1800" i="1" smtClean="0">
                                  <a:latin typeface="Cambria Math" panose="02040503050406030204" pitchFamily="18" charset="0"/>
                                </a:rPr>
                              </m:ctrlPr>
                            </m:sSupPr>
                            <m:e>
                              <m:r>
                                <a:rPr lang="es-ES" altLang="zh-CN" sz="1800" b="0" i="1" smtClean="0">
                                  <a:latin typeface="Cambria Math" panose="02040503050406030204" pitchFamily="18" charset="0"/>
                                </a:rPr>
                                <m:t>(1+</m:t>
                              </m:r>
                              <m:r>
                                <a:rPr lang="en-US" altLang="zh-CN" sz="1800" b="0" i="1" smtClean="0">
                                  <a:latin typeface="Cambria Math" panose="02040503050406030204" pitchFamily="18" charset="0"/>
                                </a:rPr>
                                <m:t>𝑟</m:t>
                              </m:r>
                              <m:r>
                                <a:rPr lang="es-ES" altLang="zh-CN" sz="1800" b="0" i="1" smtClean="0">
                                  <a:latin typeface="Cambria Math" panose="02040503050406030204" pitchFamily="18" charset="0"/>
                                </a:rPr>
                                <m:t>)</m:t>
                              </m:r>
                            </m:e>
                            <m:sup>
                              <m:r>
                                <a:rPr lang="es-ES" altLang="zh-CN" sz="1800" b="0" i="1" smtClean="0">
                                  <a:latin typeface="Cambria Math" panose="02040503050406030204" pitchFamily="18" charset="0"/>
                                </a:rPr>
                                <m:t>4</m:t>
                              </m:r>
                            </m:sup>
                          </m:sSup>
                        </m:den>
                      </m:f>
                    </m:oMath>
                  </m:oMathPara>
                </a14:m>
                <a:endParaRPr lang="zh-CN" altLang="en-US" dirty="0"/>
              </a:p>
            </p:txBody>
          </p:sp>
        </mc:Choice>
        <mc:Fallback xmlns="">
          <p:sp>
            <p:nvSpPr>
              <p:cNvPr id="5" name="TextBox 4">
                <a:extLst>
                  <a:ext uri="{FF2B5EF4-FFF2-40B4-BE49-F238E27FC236}">
                    <a16:creationId xmlns:a16="http://schemas.microsoft.com/office/drawing/2014/main" id="{9E18B57C-B8D6-6276-A4D1-FEE2B51A276A}"/>
                  </a:ext>
                </a:extLst>
              </p:cNvPr>
              <p:cNvSpPr txBox="1">
                <a:spLocks noRot="1" noChangeAspect="1" noMove="1" noResize="1" noEditPoints="1" noAdjustHandles="1" noChangeArrowheads="1" noChangeShapeType="1" noTextEdit="1"/>
              </p:cNvSpPr>
              <p:nvPr/>
            </p:nvSpPr>
            <p:spPr>
              <a:xfrm>
                <a:off x="759373" y="5216694"/>
                <a:ext cx="7916917" cy="667490"/>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49556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3D9FC39-A134-6F43-9EB2-701531C84073}"/>
              </a:ext>
            </a:extLst>
          </p:cNvPr>
          <p:cNvSpPr/>
          <p:nvPr/>
        </p:nvSpPr>
        <p:spPr>
          <a:xfrm>
            <a:off x="0" y="1"/>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6C2BA1E0-3124-40E9-BC6D-CE49438AEC3B}"/>
              </a:ext>
            </a:extLst>
          </p:cNvPr>
          <p:cNvSpPr>
            <a:spLocks noGrp="1"/>
          </p:cNvSpPr>
          <p:nvPr>
            <p:ph type="title"/>
          </p:nvPr>
        </p:nvSpPr>
        <p:spPr>
          <a:xfrm>
            <a:off x="838200" y="18255"/>
            <a:ext cx="10515600" cy="1325563"/>
          </a:xfrm>
        </p:spPr>
        <p:txBody>
          <a:bodyPr>
            <a:normAutofit/>
          </a:bodyPr>
          <a:lstStyle/>
          <a:p>
            <a:r>
              <a:rPr lang="en-US" sz="4200" b="1" dirty="0">
                <a:solidFill>
                  <a:schemeClr val="bg1"/>
                </a:solidFill>
                <a:latin typeface="Georgia Pro Cond Black" panose="02040A06050405020203" pitchFamily="18" charset="0"/>
              </a:rPr>
              <a:t>4) Internal Rate of Return (IRR)</a:t>
            </a:r>
          </a:p>
        </p:txBody>
      </p:sp>
      <p:sp>
        <p:nvSpPr>
          <p:cNvPr id="10" name="Content Placeholder 2">
            <a:extLst>
              <a:ext uri="{FF2B5EF4-FFF2-40B4-BE49-F238E27FC236}">
                <a16:creationId xmlns:a16="http://schemas.microsoft.com/office/drawing/2014/main" id="{A57412B7-9BFC-47FE-9AEC-07DDCFEFEBDD}"/>
              </a:ext>
            </a:extLst>
          </p:cNvPr>
          <p:cNvSpPr>
            <a:spLocks noGrp="1"/>
          </p:cNvSpPr>
          <p:nvPr>
            <p:ph idx="1"/>
          </p:nvPr>
        </p:nvSpPr>
        <p:spPr>
          <a:xfrm>
            <a:off x="838200" y="1762563"/>
            <a:ext cx="10515600" cy="4351338"/>
          </a:xfrm>
        </p:spPr>
        <p:txBody>
          <a:bodyPr>
            <a:normAutofit/>
          </a:bodyPr>
          <a:lstStyle/>
          <a:p>
            <a:pPr marL="0" indent="0">
              <a:buNone/>
            </a:pPr>
            <a:r>
              <a:rPr lang="en-US" b="1" dirty="0">
                <a:latin typeface="Candara" panose="020E0502030303020204" pitchFamily="34" charset="0"/>
              </a:rPr>
              <a:t>Limitations: </a:t>
            </a:r>
          </a:p>
          <a:p>
            <a:r>
              <a:rPr lang="en-US" dirty="0">
                <a:latin typeface="Candara" panose="020E0502030303020204" pitchFamily="34" charset="0"/>
              </a:rPr>
              <a:t>Unrealistic assumption that cash inflows during the project are reinvested at the same rate that the project earns. </a:t>
            </a:r>
          </a:p>
          <a:p>
            <a:r>
              <a:rPr lang="en-US" dirty="0">
                <a:latin typeface="Candara" panose="020E0502030303020204" pitchFamily="34" charset="0"/>
              </a:rPr>
              <a:t>Can create erroneous results if the investment does not have a conventional pattern of cash flows </a:t>
            </a:r>
          </a:p>
          <a:p>
            <a:r>
              <a:rPr lang="en-US" dirty="0">
                <a:latin typeface="Candara" panose="020E0502030303020204" pitchFamily="34" charset="0"/>
              </a:rPr>
              <a:t>Sometimes, it will cause managers to select incorrectly from two mutually exclusive projects</a:t>
            </a:r>
          </a:p>
          <a:p>
            <a:pPr lvl="1"/>
            <a:r>
              <a:rPr lang="en-US" dirty="0">
                <a:latin typeface="Candara" panose="020E0502030303020204" pitchFamily="34" charset="0"/>
              </a:rPr>
              <a:t>Small projects may have higher IRR</a:t>
            </a:r>
          </a:p>
        </p:txBody>
      </p:sp>
      <p:graphicFrame>
        <p:nvGraphicFramePr>
          <p:cNvPr id="11" name="Table 10">
            <a:extLst>
              <a:ext uri="{FF2B5EF4-FFF2-40B4-BE49-F238E27FC236}">
                <a16:creationId xmlns:a16="http://schemas.microsoft.com/office/drawing/2014/main" id="{A47B968A-58F7-4CC2-84FE-096BF813F828}"/>
              </a:ext>
            </a:extLst>
          </p:cNvPr>
          <p:cNvGraphicFramePr>
            <a:graphicFrameLocks noGrp="1"/>
          </p:cNvGraphicFramePr>
          <p:nvPr>
            <p:extLst>
              <p:ext uri="{D42A27DB-BD31-4B8C-83A1-F6EECF244321}">
                <p14:modId xmlns:p14="http://schemas.microsoft.com/office/powerpoint/2010/main" val="1321272452"/>
              </p:ext>
            </p:extLst>
          </p:nvPr>
        </p:nvGraphicFramePr>
        <p:xfrm>
          <a:off x="3930604" y="5420126"/>
          <a:ext cx="3507409" cy="1112520"/>
        </p:xfrm>
        <a:graphic>
          <a:graphicData uri="http://schemas.openxmlformats.org/drawingml/2006/table">
            <a:tbl>
              <a:tblPr firstRow="1" bandRow="1">
                <a:tableStyleId>{F5AB1C69-6EDB-4FF4-983F-18BD219EF322}</a:tableStyleId>
              </a:tblPr>
              <a:tblGrid>
                <a:gridCol w="1095514">
                  <a:extLst>
                    <a:ext uri="{9D8B030D-6E8A-4147-A177-3AD203B41FA5}">
                      <a16:colId xmlns:a16="http://schemas.microsoft.com/office/drawing/2014/main" val="1808207014"/>
                    </a:ext>
                  </a:extLst>
                </a:gridCol>
                <a:gridCol w="1338469">
                  <a:extLst>
                    <a:ext uri="{9D8B030D-6E8A-4147-A177-3AD203B41FA5}">
                      <a16:colId xmlns:a16="http://schemas.microsoft.com/office/drawing/2014/main" val="412851383"/>
                    </a:ext>
                  </a:extLst>
                </a:gridCol>
                <a:gridCol w="1073426">
                  <a:extLst>
                    <a:ext uri="{9D8B030D-6E8A-4147-A177-3AD203B41FA5}">
                      <a16:colId xmlns:a16="http://schemas.microsoft.com/office/drawing/2014/main" val="1485733002"/>
                    </a:ext>
                  </a:extLst>
                </a:gridCol>
              </a:tblGrid>
              <a:tr h="370840">
                <a:tc>
                  <a:txBody>
                    <a:bodyPr/>
                    <a:lstStyle/>
                    <a:p>
                      <a:pPr algn="ctr"/>
                      <a:r>
                        <a:rPr lang="en-US" dirty="0">
                          <a:latin typeface="Candara" panose="020E0502030303020204" pitchFamily="34" charset="0"/>
                        </a:rPr>
                        <a:t>Project</a:t>
                      </a:r>
                    </a:p>
                  </a:txBody>
                  <a:tcPr/>
                </a:tc>
                <a:tc>
                  <a:txBody>
                    <a:bodyPr/>
                    <a:lstStyle/>
                    <a:p>
                      <a:pPr algn="ctr"/>
                      <a:r>
                        <a:rPr lang="en-US" dirty="0">
                          <a:latin typeface="Candara" panose="020E0502030303020204" pitchFamily="34" charset="0"/>
                        </a:rPr>
                        <a:t>Initial Cost</a:t>
                      </a:r>
                    </a:p>
                  </a:txBody>
                  <a:tcPr/>
                </a:tc>
                <a:tc>
                  <a:txBody>
                    <a:bodyPr/>
                    <a:lstStyle/>
                    <a:p>
                      <a:pPr algn="ctr"/>
                      <a:r>
                        <a:rPr lang="en-US" dirty="0">
                          <a:latin typeface="Candara" panose="020E0502030303020204" pitchFamily="34" charset="0"/>
                        </a:rPr>
                        <a:t>IRR</a:t>
                      </a:r>
                    </a:p>
                  </a:txBody>
                  <a:tcPr/>
                </a:tc>
                <a:extLst>
                  <a:ext uri="{0D108BD9-81ED-4DB2-BD59-A6C34878D82A}">
                    <a16:rowId xmlns:a16="http://schemas.microsoft.com/office/drawing/2014/main" val="1879521824"/>
                  </a:ext>
                </a:extLst>
              </a:tr>
              <a:tr h="370840">
                <a:tc>
                  <a:txBody>
                    <a:bodyPr/>
                    <a:lstStyle/>
                    <a:p>
                      <a:pPr algn="ctr"/>
                      <a:r>
                        <a:rPr lang="en-US" dirty="0">
                          <a:latin typeface="Candara" panose="020E0502030303020204" pitchFamily="34" charset="0"/>
                        </a:rPr>
                        <a:t>A</a:t>
                      </a:r>
                    </a:p>
                  </a:txBody>
                  <a:tcPr/>
                </a:tc>
                <a:tc>
                  <a:txBody>
                    <a:bodyPr/>
                    <a:lstStyle/>
                    <a:p>
                      <a:pPr algn="ctr"/>
                      <a:r>
                        <a:rPr lang="en-US" dirty="0">
                          <a:latin typeface="Candara" panose="020E0502030303020204" pitchFamily="34" charset="0"/>
                        </a:rPr>
                        <a:t>$100,000</a:t>
                      </a:r>
                    </a:p>
                  </a:txBody>
                  <a:tcPr/>
                </a:tc>
                <a:tc>
                  <a:txBody>
                    <a:bodyPr/>
                    <a:lstStyle/>
                    <a:p>
                      <a:pPr algn="ctr"/>
                      <a:r>
                        <a:rPr lang="en-US" dirty="0">
                          <a:latin typeface="Candara" panose="020E0502030303020204" pitchFamily="34" charset="0"/>
                        </a:rPr>
                        <a:t>28%</a:t>
                      </a:r>
                    </a:p>
                  </a:txBody>
                  <a:tcPr/>
                </a:tc>
                <a:extLst>
                  <a:ext uri="{0D108BD9-81ED-4DB2-BD59-A6C34878D82A}">
                    <a16:rowId xmlns:a16="http://schemas.microsoft.com/office/drawing/2014/main" val="1279278538"/>
                  </a:ext>
                </a:extLst>
              </a:tr>
              <a:tr h="370840">
                <a:tc>
                  <a:txBody>
                    <a:bodyPr/>
                    <a:lstStyle/>
                    <a:p>
                      <a:pPr algn="ctr"/>
                      <a:r>
                        <a:rPr lang="en-US" dirty="0">
                          <a:latin typeface="Candara" panose="020E0502030303020204" pitchFamily="34" charset="0"/>
                        </a:rPr>
                        <a:t>B</a:t>
                      </a:r>
                    </a:p>
                  </a:txBody>
                  <a:tcPr/>
                </a:tc>
                <a:tc>
                  <a:txBody>
                    <a:bodyPr/>
                    <a:lstStyle/>
                    <a:p>
                      <a:pPr algn="ctr"/>
                      <a:r>
                        <a:rPr lang="en-US" dirty="0">
                          <a:latin typeface="Candara" panose="020E0502030303020204" pitchFamily="34" charset="0"/>
                        </a:rPr>
                        <a:t>$50,000</a:t>
                      </a:r>
                    </a:p>
                  </a:txBody>
                  <a:tcPr/>
                </a:tc>
                <a:tc>
                  <a:txBody>
                    <a:bodyPr/>
                    <a:lstStyle/>
                    <a:p>
                      <a:pPr algn="ctr"/>
                      <a:r>
                        <a:rPr lang="en-US" dirty="0">
                          <a:latin typeface="Candara" panose="020E0502030303020204" pitchFamily="34" charset="0"/>
                        </a:rPr>
                        <a:t>35%</a:t>
                      </a:r>
                    </a:p>
                  </a:txBody>
                  <a:tcPr/>
                </a:tc>
                <a:extLst>
                  <a:ext uri="{0D108BD9-81ED-4DB2-BD59-A6C34878D82A}">
                    <a16:rowId xmlns:a16="http://schemas.microsoft.com/office/drawing/2014/main" val="1780555844"/>
                  </a:ext>
                </a:extLst>
              </a:tr>
            </a:tbl>
          </a:graphicData>
        </a:graphic>
      </p:graphicFrame>
    </p:spTree>
    <p:extLst>
      <p:ext uri="{BB962C8B-B14F-4D97-AF65-F5344CB8AC3E}">
        <p14:creationId xmlns:p14="http://schemas.microsoft.com/office/powerpoint/2010/main" val="2882654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0AF98A8-3BD7-9043-8E46-AE5F23EB0542}"/>
              </a:ext>
            </a:extLst>
          </p:cNvPr>
          <p:cNvSpPr/>
          <p:nvPr/>
        </p:nvSpPr>
        <p:spPr>
          <a:xfrm>
            <a:off x="0" y="1"/>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223A03-ABA6-6B4D-8D05-A31FB71BF6D5}"/>
              </a:ext>
            </a:extLst>
          </p:cNvPr>
          <p:cNvSpPr>
            <a:spLocks noGrp="1"/>
          </p:cNvSpPr>
          <p:nvPr>
            <p:ph type="title"/>
          </p:nvPr>
        </p:nvSpPr>
        <p:spPr>
          <a:xfrm>
            <a:off x="1" y="18255"/>
            <a:ext cx="12192000" cy="1325563"/>
          </a:xfrm>
        </p:spPr>
        <p:txBody>
          <a:bodyPr>
            <a:normAutofit/>
          </a:bodyPr>
          <a:lstStyle/>
          <a:p>
            <a:r>
              <a:rPr lang="en-US" sz="4200" b="1" dirty="0">
                <a:solidFill>
                  <a:schemeClr val="bg1"/>
                </a:solidFill>
                <a:latin typeface="Georgia Pro Cond Black" panose="02040A06050405020203" pitchFamily="18" charset="0"/>
              </a:rPr>
              <a:t>Methods of Evaluating Investment Proposals</a:t>
            </a:r>
          </a:p>
        </p:txBody>
      </p:sp>
      <p:sp>
        <p:nvSpPr>
          <p:cNvPr id="3" name="Content Placeholder 2">
            <a:extLst>
              <a:ext uri="{FF2B5EF4-FFF2-40B4-BE49-F238E27FC236}">
                <a16:creationId xmlns:a16="http://schemas.microsoft.com/office/drawing/2014/main" id="{471619A3-180F-C84E-8844-C4D74CE28B45}"/>
              </a:ext>
            </a:extLst>
          </p:cNvPr>
          <p:cNvSpPr>
            <a:spLocks noGrp="1"/>
          </p:cNvSpPr>
          <p:nvPr>
            <p:ph idx="1"/>
          </p:nvPr>
        </p:nvSpPr>
        <p:spPr/>
        <p:txBody>
          <a:bodyPr/>
          <a:lstStyle/>
          <a:p>
            <a:pPr>
              <a:buNone/>
            </a:pPr>
            <a:r>
              <a:rPr lang="en-US" altLang="en-US" dirty="0">
                <a:latin typeface="Candara" panose="020E0502030303020204" pitchFamily="34" charset="0"/>
              </a:rPr>
              <a:t>There are 5 widely used methods of evaluating capital investment proposals:</a:t>
            </a:r>
          </a:p>
          <a:p>
            <a:pPr>
              <a:buNone/>
            </a:pPr>
            <a:endParaRPr lang="en-US" altLang="en-US" dirty="0">
              <a:latin typeface="Candara" panose="020E0502030303020204" pitchFamily="34" charset="0"/>
            </a:endParaRPr>
          </a:p>
          <a:p>
            <a:pPr marL="514350" indent="-514350">
              <a:buFont typeface="+mj-lt"/>
              <a:buAutoNum type="arabicPeriod"/>
            </a:pPr>
            <a:r>
              <a:rPr lang="en-US" altLang="en-US" dirty="0">
                <a:latin typeface="Candara" panose="020E0502030303020204" pitchFamily="34" charset="0"/>
              </a:rPr>
              <a:t>Net present cost</a:t>
            </a:r>
          </a:p>
          <a:p>
            <a:pPr marL="514350" indent="-514350">
              <a:buFont typeface="+mj-lt"/>
              <a:buAutoNum type="arabicPeriod"/>
            </a:pPr>
            <a:r>
              <a:rPr lang="en-US" altLang="en-US" dirty="0">
                <a:latin typeface="Candara" panose="020E0502030303020204" pitchFamily="34" charset="0"/>
              </a:rPr>
              <a:t>Annualized cost</a:t>
            </a:r>
          </a:p>
          <a:p>
            <a:pPr marL="514350" indent="-514350">
              <a:buFont typeface="+mj-lt"/>
              <a:buAutoNum type="arabicPeriod"/>
            </a:pPr>
            <a:r>
              <a:rPr lang="en-US" altLang="en-US" dirty="0">
                <a:latin typeface="Candara" panose="020E0502030303020204" pitchFamily="34" charset="0"/>
              </a:rPr>
              <a:t>Net Present Value (NPV)</a:t>
            </a:r>
          </a:p>
          <a:p>
            <a:pPr marL="514350" indent="-514350">
              <a:buFont typeface="+mj-lt"/>
              <a:buAutoNum type="arabicPeriod"/>
            </a:pPr>
            <a:r>
              <a:rPr lang="en-US" altLang="en-US" dirty="0">
                <a:latin typeface="Candara" panose="020E0502030303020204" pitchFamily="34" charset="0"/>
              </a:rPr>
              <a:t>Internal Rate of Return (IRR)</a:t>
            </a:r>
          </a:p>
          <a:p>
            <a:pPr marL="514350" indent="-514350">
              <a:buFont typeface="+mj-lt"/>
              <a:buAutoNum type="arabicPeriod"/>
            </a:pPr>
            <a:r>
              <a:rPr lang="en-US" altLang="en-US" dirty="0">
                <a:latin typeface="Candara" panose="020E0502030303020204" pitchFamily="34" charset="0"/>
              </a:rPr>
              <a:t>Cost Benefit Analysis (CBA)</a:t>
            </a:r>
          </a:p>
          <a:p>
            <a:endParaRPr lang="en-US" dirty="0">
              <a:latin typeface="Candara" panose="020E0502030303020204" pitchFamily="34" charset="0"/>
            </a:endParaRPr>
          </a:p>
        </p:txBody>
      </p:sp>
    </p:spTree>
    <p:extLst>
      <p:ext uri="{BB962C8B-B14F-4D97-AF65-F5344CB8AC3E}">
        <p14:creationId xmlns:p14="http://schemas.microsoft.com/office/powerpoint/2010/main" val="3450757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3D9FC39-A134-6F43-9EB2-701531C84073}"/>
              </a:ext>
            </a:extLst>
          </p:cNvPr>
          <p:cNvSpPr/>
          <p:nvPr/>
        </p:nvSpPr>
        <p:spPr>
          <a:xfrm>
            <a:off x="0" y="1"/>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6C2BA1E0-3124-40E9-BC6D-CE49438AEC3B}"/>
              </a:ext>
            </a:extLst>
          </p:cNvPr>
          <p:cNvSpPr>
            <a:spLocks noGrp="1"/>
          </p:cNvSpPr>
          <p:nvPr>
            <p:ph type="title"/>
          </p:nvPr>
        </p:nvSpPr>
        <p:spPr>
          <a:xfrm>
            <a:off x="838200" y="18255"/>
            <a:ext cx="10515600" cy="1325563"/>
          </a:xfrm>
        </p:spPr>
        <p:txBody>
          <a:bodyPr>
            <a:normAutofit/>
          </a:bodyPr>
          <a:lstStyle/>
          <a:p>
            <a:r>
              <a:rPr lang="en-US" sz="4200" b="1" dirty="0">
                <a:solidFill>
                  <a:schemeClr val="bg1"/>
                </a:solidFill>
                <a:latin typeface="Georgia Pro Cond Black" panose="02040A06050405020203" pitchFamily="18" charset="0"/>
              </a:rPr>
              <a:t>5) Cost-Benefit Analysis</a:t>
            </a:r>
          </a:p>
        </p:txBody>
      </p:sp>
      <p:sp>
        <p:nvSpPr>
          <p:cNvPr id="10" name="Content Placeholder 2">
            <a:extLst>
              <a:ext uri="{FF2B5EF4-FFF2-40B4-BE49-F238E27FC236}">
                <a16:creationId xmlns:a16="http://schemas.microsoft.com/office/drawing/2014/main" id="{A57412B7-9BFC-47FE-9AEC-07DDCFEFEBDD}"/>
              </a:ext>
            </a:extLst>
          </p:cNvPr>
          <p:cNvSpPr>
            <a:spLocks noGrp="1"/>
          </p:cNvSpPr>
          <p:nvPr>
            <p:ph idx="1"/>
          </p:nvPr>
        </p:nvSpPr>
        <p:spPr>
          <a:xfrm>
            <a:off x="838200" y="1825625"/>
            <a:ext cx="10515600" cy="4351338"/>
          </a:xfrm>
        </p:spPr>
        <p:txBody>
          <a:bodyPr>
            <a:normAutofit/>
          </a:bodyPr>
          <a:lstStyle/>
          <a:p>
            <a:r>
              <a:rPr lang="en-US" dirty="0">
                <a:latin typeface="Candara" panose="020E0502030303020204" pitchFamily="34" charset="0"/>
              </a:rPr>
              <a:t>Compares costs with benefits</a:t>
            </a:r>
          </a:p>
          <a:p>
            <a:pPr lvl="1"/>
            <a:r>
              <a:rPr lang="en-US" dirty="0">
                <a:latin typeface="Candara" panose="020E0502030303020204" pitchFamily="34" charset="0"/>
              </a:rPr>
              <a:t>Private </a:t>
            </a:r>
          </a:p>
          <a:p>
            <a:pPr lvl="1"/>
            <a:r>
              <a:rPr lang="en-US" dirty="0">
                <a:latin typeface="Candara" panose="020E0502030303020204" pitchFamily="34" charset="0"/>
              </a:rPr>
              <a:t>Public </a:t>
            </a:r>
          </a:p>
          <a:p>
            <a:pPr lvl="1"/>
            <a:endParaRPr lang="en-US" dirty="0">
              <a:latin typeface="Candara" panose="020E0502030303020204" pitchFamily="34" charset="0"/>
            </a:endParaRPr>
          </a:p>
          <a:p>
            <a:r>
              <a:rPr lang="en-US" altLang="en-US" dirty="0">
                <a:latin typeface="Candara" panose="020E0502030303020204" pitchFamily="34" charset="0"/>
              </a:rPr>
              <a:t>Projects that have broader </a:t>
            </a:r>
            <a:r>
              <a:rPr lang="en-US" altLang="en-US" b="1" dirty="0">
                <a:latin typeface="Candara" panose="020E0502030303020204" pitchFamily="34" charset="0"/>
              </a:rPr>
              <a:t>community benefits </a:t>
            </a:r>
            <a:r>
              <a:rPr lang="en-US" altLang="en-US" dirty="0">
                <a:latin typeface="Candara" panose="020E0502030303020204" pitchFamily="34" charset="0"/>
              </a:rPr>
              <a:t>use cost-benefit analysis to analyze non-cash benefits and to prioritize projects</a:t>
            </a:r>
          </a:p>
          <a:p>
            <a:endParaRPr lang="en-US" dirty="0">
              <a:latin typeface="Candara" panose="020E0502030303020204" pitchFamily="34" charset="0"/>
            </a:endParaRPr>
          </a:p>
          <a:p>
            <a:r>
              <a:rPr lang="en-US" dirty="0">
                <a:latin typeface="Candara" panose="020E0502030303020204" pitchFamily="34" charset="0"/>
              </a:rPr>
              <a:t>Benefits &gt; Costs  </a:t>
            </a:r>
            <a:r>
              <a:rPr lang="en-US" dirty="0">
                <a:latin typeface="Candara" panose="020E0502030303020204" pitchFamily="34" charset="0"/>
                <a:sym typeface="Wingdings" pitchFamily="2" charset="2"/>
              </a:rPr>
              <a:t> Invest </a:t>
            </a:r>
          </a:p>
        </p:txBody>
      </p:sp>
    </p:spTree>
    <p:extLst>
      <p:ext uri="{BB962C8B-B14F-4D97-AF65-F5344CB8AC3E}">
        <p14:creationId xmlns:p14="http://schemas.microsoft.com/office/powerpoint/2010/main" val="4257311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3D9FC39-A134-6F43-9EB2-701531C84073}"/>
              </a:ext>
            </a:extLst>
          </p:cNvPr>
          <p:cNvSpPr/>
          <p:nvPr/>
        </p:nvSpPr>
        <p:spPr>
          <a:xfrm>
            <a:off x="0" y="1"/>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6C2BA1E0-3124-40E9-BC6D-CE49438AEC3B}"/>
              </a:ext>
            </a:extLst>
          </p:cNvPr>
          <p:cNvSpPr>
            <a:spLocks noGrp="1"/>
          </p:cNvSpPr>
          <p:nvPr>
            <p:ph type="title"/>
          </p:nvPr>
        </p:nvSpPr>
        <p:spPr>
          <a:xfrm>
            <a:off x="838200" y="18255"/>
            <a:ext cx="10515600" cy="1325563"/>
          </a:xfrm>
        </p:spPr>
        <p:txBody>
          <a:bodyPr>
            <a:normAutofit/>
          </a:bodyPr>
          <a:lstStyle/>
          <a:p>
            <a:r>
              <a:rPr lang="en-US" sz="4200" b="1" dirty="0">
                <a:solidFill>
                  <a:schemeClr val="bg1"/>
                </a:solidFill>
                <a:latin typeface="Georgia Pro Cond Black" panose="02040A06050405020203" pitchFamily="18" charset="0"/>
              </a:rPr>
              <a:t>5) Cost-Benefit Analysis</a:t>
            </a:r>
          </a:p>
        </p:txBody>
      </p:sp>
      <p:sp>
        <p:nvSpPr>
          <p:cNvPr id="8" name="Content Placeholder 2">
            <a:extLst>
              <a:ext uri="{FF2B5EF4-FFF2-40B4-BE49-F238E27FC236}">
                <a16:creationId xmlns:a16="http://schemas.microsoft.com/office/drawing/2014/main" id="{A6B9FF71-35CF-4E3D-BDC4-9D8F491CAA26}"/>
              </a:ext>
            </a:extLst>
          </p:cNvPr>
          <p:cNvSpPr>
            <a:spLocks noGrp="1"/>
          </p:cNvSpPr>
          <p:nvPr>
            <p:ph idx="1"/>
          </p:nvPr>
        </p:nvSpPr>
        <p:spPr>
          <a:xfrm>
            <a:off x="838200" y="1825625"/>
            <a:ext cx="5720255" cy="4606706"/>
          </a:xfrm>
        </p:spPr>
        <p:txBody>
          <a:bodyPr>
            <a:normAutofit/>
          </a:bodyPr>
          <a:lstStyle/>
          <a:p>
            <a:pPr marL="514350" indent="-514350">
              <a:buFont typeface="+mj-lt"/>
              <a:buAutoNum type="arabicPeriod"/>
            </a:pPr>
            <a:r>
              <a:rPr lang="en-US" b="1" dirty="0">
                <a:latin typeface="Candara" panose="020E0502030303020204" pitchFamily="34" charset="0"/>
              </a:rPr>
              <a:t>Identify benefits</a:t>
            </a:r>
          </a:p>
          <a:p>
            <a:pPr lvl="1"/>
            <a:r>
              <a:rPr lang="en-US" dirty="0">
                <a:latin typeface="Candara" panose="020E0502030303020204" pitchFamily="34" charset="0"/>
              </a:rPr>
              <a:t>Quantify benefits  </a:t>
            </a:r>
          </a:p>
          <a:p>
            <a:pPr lvl="1">
              <a:buFont typeface="Wingdings" pitchFamily="2" charset="2"/>
              <a:buChar char="à"/>
            </a:pPr>
            <a:r>
              <a:rPr lang="en-US" dirty="0">
                <a:latin typeface="Candara" panose="020E0502030303020204" pitchFamily="34" charset="0"/>
                <a:sym typeface="Wingdings" pitchFamily="2" charset="2"/>
              </a:rPr>
              <a:t>avoided public infrastructure costs, reduced travel time</a:t>
            </a:r>
          </a:p>
          <a:p>
            <a:pPr lvl="1">
              <a:buFont typeface="Wingdings" pitchFamily="2" charset="2"/>
              <a:buChar char="à"/>
            </a:pPr>
            <a:r>
              <a:rPr lang="en-US" dirty="0">
                <a:latin typeface="Candara" panose="020E0502030303020204" pitchFamily="34" charset="0"/>
                <a:sym typeface="Wingdings" pitchFamily="2" charset="2"/>
              </a:rPr>
              <a:t>Convenience of shopping or recreation</a:t>
            </a:r>
          </a:p>
          <a:p>
            <a:pPr marL="514350" indent="-514350">
              <a:buFont typeface="+mj-lt"/>
              <a:buAutoNum type="arabicPeriod"/>
            </a:pPr>
            <a:endParaRPr lang="en-US" dirty="0">
              <a:latin typeface="Candara" panose="020E0502030303020204" pitchFamily="34" charset="0"/>
            </a:endParaRPr>
          </a:p>
          <a:p>
            <a:pPr marL="514350" indent="-514350">
              <a:buFont typeface="+mj-lt"/>
              <a:buAutoNum type="arabicPeriod"/>
            </a:pPr>
            <a:r>
              <a:rPr lang="en-US" b="1" dirty="0">
                <a:latin typeface="Candara" panose="020E0502030303020204" pitchFamily="34" charset="0"/>
              </a:rPr>
              <a:t>Cost identification </a:t>
            </a:r>
          </a:p>
          <a:p>
            <a:pPr lvl="1"/>
            <a:r>
              <a:rPr lang="en-US" dirty="0">
                <a:latin typeface="Candara" panose="020E0502030303020204" pitchFamily="34" charset="0"/>
              </a:rPr>
              <a:t>Operating and capital costs </a:t>
            </a:r>
          </a:p>
          <a:p>
            <a:pPr lvl="1"/>
            <a:r>
              <a:rPr lang="en-US" dirty="0">
                <a:latin typeface="Candara" panose="020E0502030303020204" pitchFamily="34" charset="0"/>
              </a:rPr>
              <a:t>Environmental costs </a:t>
            </a:r>
          </a:p>
          <a:p>
            <a:pPr lvl="1"/>
            <a:r>
              <a:rPr lang="en-US" dirty="0">
                <a:latin typeface="Candara" panose="020E0502030303020204" pitchFamily="34" charset="0"/>
              </a:rPr>
              <a:t>Opportunity costs</a:t>
            </a:r>
          </a:p>
        </p:txBody>
      </p:sp>
      <p:sp>
        <p:nvSpPr>
          <p:cNvPr id="9" name="Content Placeholder 2">
            <a:extLst>
              <a:ext uri="{FF2B5EF4-FFF2-40B4-BE49-F238E27FC236}">
                <a16:creationId xmlns:a16="http://schemas.microsoft.com/office/drawing/2014/main" id="{A6720694-CEB3-4594-89F1-23E3B59FAFBF}"/>
              </a:ext>
            </a:extLst>
          </p:cNvPr>
          <p:cNvSpPr txBox="1">
            <a:spLocks/>
          </p:cNvSpPr>
          <p:nvPr/>
        </p:nvSpPr>
        <p:spPr>
          <a:xfrm>
            <a:off x="6754092" y="1825625"/>
            <a:ext cx="482138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latin typeface="Candara" panose="020E0502030303020204" pitchFamily="34" charset="0"/>
              </a:rPr>
              <a:t>3.  Financial quantification</a:t>
            </a:r>
          </a:p>
          <a:p>
            <a:pPr lvl="1"/>
            <a:r>
              <a:rPr lang="en-US" dirty="0">
                <a:latin typeface="Candara" panose="020E0502030303020204" pitchFamily="34" charset="0"/>
              </a:rPr>
              <a:t>Dollar value</a:t>
            </a:r>
          </a:p>
          <a:p>
            <a:pPr lvl="1"/>
            <a:r>
              <a:rPr lang="en-US" dirty="0">
                <a:latin typeface="Candara" panose="020E0502030303020204" pitchFamily="34" charset="0"/>
              </a:rPr>
              <a:t>Discount rate </a:t>
            </a:r>
          </a:p>
          <a:p>
            <a:pPr marL="0" indent="0">
              <a:buNone/>
            </a:pPr>
            <a:endParaRPr lang="en-US" dirty="0">
              <a:latin typeface="Candara" panose="020E0502030303020204" pitchFamily="34" charset="0"/>
            </a:endParaRPr>
          </a:p>
          <a:p>
            <a:pPr marL="0" indent="0">
              <a:buNone/>
            </a:pPr>
            <a:r>
              <a:rPr lang="en-US" b="1" dirty="0">
                <a:latin typeface="Candara" panose="020E0502030303020204" pitchFamily="34" charset="0"/>
              </a:rPr>
              <a:t>4. Investment decision</a:t>
            </a:r>
          </a:p>
          <a:p>
            <a:pPr lvl="1"/>
            <a:r>
              <a:rPr lang="en-US" dirty="0">
                <a:latin typeface="Candara" panose="020E0502030303020204" pitchFamily="34" charset="0"/>
              </a:rPr>
              <a:t>Benefit-Cost Ratio </a:t>
            </a:r>
          </a:p>
          <a:p>
            <a:pPr lvl="1"/>
            <a:r>
              <a:rPr lang="en-US" dirty="0">
                <a:latin typeface="Candara" panose="020E0502030303020204" pitchFamily="34" charset="0"/>
              </a:rPr>
              <a:t>If the ratio is higher than 1 </a:t>
            </a:r>
            <a:r>
              <a:rPr lang="en-US" dirty="0">
                <a:latin typeface="Candara" panose="020E0502030303020204" pitchFamily="34" charset="0"/>
                <a:sym typeface="Wingdings" pitchFamily="2" charset="2"/>
              </a:rPr>
              <a:t></a:t>
            </a:r>
            <a:r>
              <a:rPr lang="en-US" dirty="0">
                <a:latin typeface="Candara" panose="020E0502030303020204" pitchFamily="34" charset="0"/>
              </a:rPr>
              <a:t> the benefits outnumber the costs</a:t>
            </a:r>
          </a:p>
          <a:p>
            <a:pPr marL="457200" lvl="1" indent="0">
              <a:buNone/>
            </a:pPr>
            <a:r>
              <a:rPr lang="en-US" dirty="0">
                <a:latin typeface="Candara" panose="020E0502030303020204" pitchFamily="34" charset="0"/>
              </a:rPr>
              <a:t>Then the project is desirable </a:t>
            </a:r>
          </a:p>
        </p:txBody>
      </p:sp>
    </p:spTree>
    <p:extLst>
      <p:ext uri="{BB962C8B-B14F-4D97-AF65-F5344CB8AC3E}">
        <p14:creationId xmlns:p14="http://schemas.microsoft.com/office/powerpoint/2010/main" val="1088384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9">
                                            <p:txEl>
                                              <p:pRg st="1" end="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xEl>
                                              <p:pRg st="5" end="5"/>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
                                            <p:txEl>
                                              <p:pRg st="6" end="6"/>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A985E-EBB4-B64E-B4BB-6E68774BB05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1299ABE-03CE-0746-AAA5-57ADC0916388}"/>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E319D8DA-5BE2-504E-BBEA-4910E8A934E3}"/>
              </a:ext>
            </a:extLst>
          </p:cNvPr>
          <p:cNvPicPr>
            <a:picLocks noChangeAspect="1"/>
          </p:cNvPicPr>
          <p:nvPr/>
        </p:nvPicPr>
        <p:blipFill>
          <a:blip r:embed="rId3"/>
          <a:stretch>
            <a:fillRect/>
          </a:stretch>
        </p:blipFill>
        <p:spPr>
          <a:xfrm>
            <a:off x="342900" y="46037"/>
            <a:ext cx="5753100" cy="2565400"/>
          </a:xfrm>
          <a:prstGeom prst="rect">
            <a:avLst/>
          </a:prstGeom>
        </p:spPr>
      </p:pic>
      <p:pic>
        <p:nvPicPr>
          <p:cNvPr id="5" name="Picture 4">
            <a:extLst>
              <a:ext uri="{FF2B5EF4-FFF2-40B4-BE49-F238E27FC236}">
                <a16:creationId xmlns:a16="http://schemas.microsoft.com/office/drawing/2014/main" id="{1BC01470-140D-8D47-81D7-56479215FBC6}"/>
              </a:ext>
            </a:extLst>
          </p:cNvPr>
          <p:cNvPicPr>
            <a:picLocks noChangeAspect="1"/>
          </p:cNvPicPr>
          <p:nvPr/>
        </p:nvPicPr>
        <p:blipFill>
          <a:blip r:embed="rId4"/>
          <a:stretch>
            <a:fillRect/>
          </a:stretch>
        </p:blipFill>
        <p:spPr>
          <a:xfrm>
            <a:off x="2537237" y="2611437"/>
            <a:ext cx="8632002" cy="3881438"/>
          </a:xfrm>
          <a:prstGeom prst="rect">
            <a:avLst/>
          </a:prstGeom>
        </p:spPr>
      </p:pic>
    </p:spTree>
    <p:extLst>
      <p:ext uri="{BB962C8B-B14F-4D97-AF65-F5344CB8AC3E}">
        <p14:creationId xmlns:p14="http://schemas.microsoft.com/office/powerpoint/2010/main" val="883972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88D2AEE-F11E-4C49-88F6-A118DAEFD626}"/>
              </a:ext>
            </a:extLst>
          </p:cNvPr>
          <p:cNvSpPr/>
          <p:nvPr/>
        </p:nvSpPr>
        <p:spPr>
          <a:xfrm>
            <a:off x="0" y="1"/>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690AD0-2791-F144-8B61-9D3F4928696C}"/>
              </a:ext>
            </a:extLst>
          </p:cNvPr>
          <p:cNvSpPr>
            <a:spLocks noGrp="1"/>
          </p:cNvSpPr>
          <p:nvPr>
            <p:ph type="title"/>
          </p:nvPr>
        </p:nvSpPr>
        <p:spPr>
          <a:xfrm>
            <a:off x="790787" y="0"/>
            <a:ext cx="10515600" cy="1325563"/>
          </a:xfrm>
        </p:spPr>
        <p:txBody>
          <a:bodyPr>
            <a:normAutofit/>
          </a:bodyPr>
          <a:lstStyle/>
          <a:p>
            <a:r>
              <a:rPr lang="en-US" sz="4200" b="1" dirty="0">
                <a:solidFill>
                  <a:schemeClr val="bg1"/>
                </a:solidFill>
                <a:latin typeface="Georgia Pro Cond Black" panose="02040A06050405020203" pitchFamily="18" charset="0"/>
              </a:rPr>
              <a:t>1) Net Present Cost (NPC)</a:t>
            </a:r>
          </a:p>
        </p:txBody>
      </p:sp>
      <p:sp>
        <p:nvSpPr>
          <p:cNvPr id="3" name="Content Placeholder 2">
            <a:extLst>
              <a:ext uri="{FF2B5EF4-FFF2-40B4-BE49-F238E27FC236}">
                <a16:creationId xmlns:a16="http://schemas.microsoft.com/office/drawing/2014/main" id="{5672EC11-17AA-5F49-B7D0-7A5D4D4D2CB1}"/>
              </a:ext>
            </a:extLst>
          </p:cNvPr>
          <p:cNvSpPr>
            <a:spLocks noGrp="1"/>
          </p:cNvSpPr>
          <p:nvPr>
            <p:ph idx="1"/>
          </p:nvPr>
        </p:nvSpPr>
        <p:spPr/>
        <p:txBody>
          <a:bodyPr/>
          <a:lstStyle/>
          <a:p>
            <a:pPr>
              <a:lnSpc>
                <a:spcPct val="150000"/>
              </a:lnSpc>
            </a:pPr>
            <a:r>
              <a:rPr lang="en-US" dirty="0">
                <a:latin typeface="Candara" panose="020E0502030303020204" pitchFamily="34" charset="0"/>
              </a:rPr>
              <a:t>Net present costs </a:t>
            </a:r>
          </a:p>
          <a:p>
            <a:pPr lvl="1">
              <a:lnSpc>
                <a:spcPct val="150000"/>
              </a:lnSpc>
            </a:pPr>
            <a:r>
              <a:rPr lang="en-US" dirty="0">
                <a:latin typeface="Candara" panose="020E0502030303020204" pitchFamily="34" charset="0"/>
              </a:rPr>
              <a:t>The initial investment of an asset and </a:t>
            </a:r>
          </a:p>
          <a:p>
            <a:pPr lvl="1">
              <a:lnSpc>
                <a:spcPct val="150000"/>
              </a:lnSpc>
            </a:pPr>
            <a:r>
              <a:rPr lang="en-US" dirty="0">
                <a:latin typeface="Candara" panose="020E0502030303020204" pitchFamily="34" charset="0"/>
              </a:rPr>
              <a:t>The present value of the future payments</a:t>
            </a:r>
          </a:p>
          <a:p>
            <a:pPr>
              <a:lnSpc>
                <a:spcPct val="150000"/>
              </a:lnSpc>
            </a:pPr>
            <a:r>
              <a:rPr lang="en-US" dirty="0">
                <a:latin typeface="Candara" panose="020E0502030303020204" pitchFamily="34" charset="0"/>
              </a:rPr>
              <a:t>When comparing two proposals, the one with the lowest NPC is less expensive.</a:t>
            </a:r>
          </a:p>
          <a:p>
            <a:pPr>
              <a:lnSpc>
                <a:spcPct val="150000"/>
              </a:lnSpc>
            </a:pPr>
            <a:r>
              <a:rPr lang="en-US" altLang="zh-CN" dirty="0">
                <a:latin typeface="Candara" panose="020E0502030303020204" pitchFamily="34" charset="0"/>
              </a:rPr>
              <a:t>Allows comparison of proposals that have the same lifetime</a:t>
            </a:r>
          </a:p>
          <a:p>
            <a:pPr marL="0" indent="0">
              <a:lnSpc>
                <a:spcPct val="150000"/>
              </a:lnSpc>
              <a:buNone/>
            </a:pPr>
            <a:endParaRPr lang="en-US" dirty="0">
              <a:latin typeface="Candara" panose="020E0502030303020204" pitchFamily="34" charset="0"/>
            </a:endParaRPr>
          </a:p>
        </p:txBody>
      </p:sp>
    </p:spTree>
    <p:extLst>
      <p:ext uri="{BB962C8B-B14F-4D97-AF65-F5344CB8AC3E}">
        <p14:creationId xmlns:p14="http://schemas.microsoft.com/office/powerpoint/2010/main" val="3724604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59F31F7-B4BB-FA4D-AD03-7D55D3E058D5}"/>
              </a:ext>
            </a:extLst>
          </p:cNvPr>
          <p:cNvSpPr/>
          <p:nvPr/>
        </p:nvSpPr>
        <p:spPr>
          <a:xfrm>
            <a:off x="0" y="1"/>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7CC311A-E5D8-1541-BFE8-CBC6E47496DC}"/>
              </a:ext>
            </a:extLst>
          </p:cNvPr>
          <p:cNvSpPr>
            <a:spLocks noGrp="1"/>
          </p:cNvSpPr>
          <p:nvPr>
            <p:ph idx="1"/>
          </p:nvPr>
        </p:nvSpPr>
        <p:spPr/>
        <p:txBody>
          <a:bodyPr/>
          <a:lstStyle/>
          <a:p>
            <a:r>
              <a:rPr lang="en-US" dirty="0">
                <a:latin typeface="Candara" panose="020E0502030303020204" pitchFamily="34" charset="0"/>
              </a:rPr>
              <a:t>The University is thinking of replacing the computers in all the libraries of the central campus. The annual interest rate is 10%. The following are the costs of two replacement models:</a:t>
            </a:r>
          </a:p>
        </p:txBody>
      </p:sp>
      <p:graphicFrame>
        <p:nvGraphicFramePr>
          <p:cNvPr id="4" name="Table 3">
            <a:extLst>
              <a:ext uri="{FF2B5EF4-FFF2-40B4-BE49-F238E27FC236}">
                <a16:creationId xmlns:a16="http://schemas.microsoft.com/office/drawing/2014/main" id="{26CC4108-F587-5A42-9A5E-A1870E57FA6C}"/>
              </a:ext>
            </a:extLst>
          </p:cNvPr>
          <p:cNvGraphicFramePr>
            <a:graphicFrameLocks noGrp="1"/>
          </p:cNvGraphicFramePr>
          <p:nvPr>
            <p:extLst>
              <p:ext uri="{D42A27DB-BD31-4B8C-83A1-F6EECF244321}">
                <p14:modId xmlns:p14="http://schemas.microsoft.com/office/powerpoint/2010/main" val="3826204075"/>
              </p:ext>
            </p:extLst>
          </p:nvPr>
        </p:nvGraphicFramePr>
        <p:xfrm>
          <a:off x="2889251" y="3205691"/>
          <a:ext cx="6096000" cy="27736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536489034"/>
                    </a:ext>
                  </a:extLst>
                </a:gridCol>
                <a:gridCol w="2032000">
                  <a:extLst>
                    <a:ext uri="{9D8B030D-6E8A-4147-A177-3AD203B41FA5}">
                      <a16:colId xmlns:a16="http://schemas.microsoft.com/office/drawing/2014/main" val="3166233430"/>
                    </a:ext>
                  </a:extLst>
                </a:gridCol>
                <a:gridCol w="2032000">
                  <a:extLst>
                    <a:ext uri="{9D8B030D-6E8A-4147-A177-3AD203B41FA5}">
                      <a16:colId xmlns:a16="http://schemas.microsoft.com/office/drawing/2014/main" val="2536584436"/>
                    </a:ext>
                  </a:extLst>
                </a:gridCol>
              </a:tblGrid>
              <a:tr h="370840">
                <a:tc>
                  <a:txBody>
                    <a:bodyPr/>
                    <a:lstStyle/>
                    <a:p>
                      <a:pPr algn="ctr"/>
                      <a:endParaRPr lang="en-US" sz="2000" dirty="0">
                        <a:latin typeface="Candara" panose="020E0502030303020204" pitchFamily="34" charset="0"/>
                      </a:endParaRPr>
                    </a:p>
                  </a:txBody>
                  <a:tcPr/>
                </a:tc>
                <a:tc>
                  <a:txBody>
                    <a:bodyPr/>
                    <a:lstStyle/>
                    <a:p>
                      <a:pPr algn="ctr"/>
                      <a:r>
                        <a:rPr lang="en-US" sz="2000" dirty="0">
                          <a:latin typeface="Candara" panose="020E0502030303020204" pitchFamily="34" charset="0"/>
                        </a:rPr>
                        <a:t>Model A</a:t>
                      </a:r>
                    </a:p>
                  </a:txBody>
                  <a:tcPr/>
                </a:tc>
                <a:tc>
                  <a:txBody>
                    <a:bodyPr/>
                    <a:lstStyle/>
                    <a:p>
                      <a:pPr algn="ctr"/>
                      <a:r>
                        <a:rPr lang="en-US" sz="2000" dirty="0">
                          <a:latin typeface="Candara" panose="020E0502030303020204" pitchFamily="34" charset="0"/>
                        </a:rPr>
                        <a:t>Model B</a:t>
                      </a:r>
                    </a:p>
                  </a:txBody>
                  <a:tcPr/>
                </a:tc>
                <a:extLst>
                  <a:ext uri="{0D108BD9-81ED-4DB2-BD59-A6C34878D82A}">
                    <a16:rowId xmlns:a16="http://schemas.microsoft.com/office/drawing/2014/main" val="679333733"/>
                  </a:ext>
                </a:extLst>
              </a:tr>
              <a:tr h="370840">
                <a:tc>
                  <a:txBody>
                    <a:bodyPr/>
                    <a:lstStyle/>
                    <a:p>
                      <a:pPr algn="ctr"/>
                      <a:r>
                        <a:rPr lang="en-US" sz="2000" dirty="0">
                          <a:latin typeface="Candara" panose="020E0502030303020204" pitchFamily="34" charset="0"/>
                        </a:rPr>
                        <a:t>Purchase Price</a:t>
                      </a:r>
                    </a:p>
                  </a:txBody>
                  <a:tcPr/>
                </a:tc>
                <a:tc>
                  <a:txBody>
                    <a:bodyPr/>
                    <a:lstStyle/>
                    <a:p>
                      <a:pPr algn="ctr"/>
                      <a:r>
                        <a:rPr lang="en-US" sz="2000" dirty="0">
                          <a:latin typeface="Candara" panose="020E0502030303020204" pitchFamily="34" charset="0"/>
                        </a:rPr>
                        <a:t>$10,000</a:t>
                      </a:r>
                    </a:p>
                  </a:txBody>
                  <a:tcPr/>
                </a:tc>
                <a:tc>
                  <a:txBody>
                    <a:bodyPr/>
                    <a:lstStyle/>
                    <a:p>
                      <a:pPr algn="ctr"/>
                      <a:r>
                        <a:rPr lang="en-US" sz="2000" dirty="0">
                          <a:latin typeface="Candara" panose="020E0502030303020204" pitchFamily="34" charset="0"/>
                        </a:rPr>
                        <a:t>$5,500</a:t>
                      </a:r>
                    </a:p>
                  </a:txBody>
                  <a:tcPr/>
                </a:tc>
                <a:extLst>
                  <a:ext uri="{0D108BD9-81ED-4DB2-BD59-A6C34878D82A}">
                    <a16:rowId xmlns:a16="http://schemas.microsoft.com/office/drawing/2014/main" val="996931407"/>
                  </a:ext>
                </a:extLst>
              </a:tr>
              <a:tr h="370840">
                <a:tc>
                  <a:txBody>
                    <a:bodyPr/>
                    <a:lstStyle/>
                    <a:p>
                      <a:pPr algn="ctr"/>
                      <a:r>
                        <a:rPr lang="en-US" sz="2000" dirty="0">
                          <a:latin typeface="Candara" panose="020E0502030303020204" pitchFamily="34" charset="0"/>
                        </a:rPr>
                        <a:t>Payment Year 1</a:t>
                      </a:r>
                    </a:p>
                  </a:txBody>
                  <a:tcPr/>
                </a:tc>
                <a:tc>
                  <a:txBody>
                    <a:bodyPr/>
                    <a:lstStyle/>
                    <a:p>
                      <a:pPr algn="ctr"/>
                      <a:r>
                        <a:rPr lang="en-US" sz="2000" dirty="0">
                          <a:latin typeface="Candara" panose="020E0502030303020204" pitchFamily="34" charset="0"/>
                        </a:rPr>
                        <a:t>$3,500</a:t>
                      </a:r>
                    </a:p>
                  </a:txBody>
                  <a:tcPr/>
                </a:tc>
                <a:tc>
                  <a:txBody>
                    <a:bodyPr/>
                    <a:lstStyle/>
                    <a:p>
                      <a:pPr algn="ctr"/>
                      <a:r>
                        <a:rPr lang="en-US" sz="2000" dirty="0">
                          <a:latin typeface="Candara" panose="020E0502030303020204" pitchFamily="34" charset="0"/>
                        </a:rPr>
                        <a:t>$4,800</a:t>
                      </a:r>
                    </a:p>
                  </a:txBody>
                  <a:tcPr/>
                </a:tc>
                <a:extLst>
                  <a:ext uri="{0D108BD9-81ED-4DB2-BD59-A6C34878D82A}">
                    <a16:rowId xmlns:a16="http://schemas.microsoft.com/office/drawing/2014/main" val="3076054811"/>
                  </a:ext>
                </a:extLst>
              </a:tr>
              <a:tr h="370840">
                <a:tc>
                  <a:txBody>
                    <a:bodyPr/>
                    <a:lstStyle/>
                    <a:p>
                      <a:pPr algn="ctr"/>
                      <a:r>
                        <a:rPr lang="en-US" sz="2000" dirty="0">
                          <a:latin typeface="Candara" panose="020E0502030303020204" pitchFamily="34" charset="0"/>
                        </a:rPr>
                        <a:t>Payment Year 2</a:t>
                      </a:r>
                    </a:p>
                  </a:txBody>
                  <a:tcPr/>
                </a:tc>
                <a:tc>
                  <a:txBody>
                    <a:bodyPr/>
                    <a:lstStyle/>
                    <a:p>
                      <a:pPr algn="ctr"/>
                      <a:r>
                        <a:rPr lang="en-US" sz="2000" dirty="0">
                          <a:latin typeface="Candara" panose="020E0502030303020204" pitchFamily="34" charset="0"/>
                        </a:rPr>
                        <a:t>$3,500</a:t>
                      </a:r>
                    </a:p>
                  </a:txBody>
                  <a:tcPr/>
                </a:tc>
                <a:tc>
                  <a:txBody>
                    <a:bodyPr/>
                    <a:lstStyle/>
                    <a:p>
                      <a:pPr algn="ctr"/>
                      <a:r>
                        <a:rPr lang="en-US" sz="2000" dirty="0">
                          <a:latin typeface="Candara" panose="020E0502030303020204" pitchFamily="34" charset="0"/>
                        </a:rPr>
                        <a:t>$4,800</a:t>
                      </a:r>
                    </a:p>
                  </a:txBody>
                  <a:tcPr/>
                </a:tc>
                <a:extLst>
                  <a:ext uri="{0D108BD9-81ED-4DB2-BD59-A6C34878D82A}">
                    <a16:rowId xmlns:a16="http://schemas.microsoft.com/office/drawing/2014/main" val="4127938554"/>
                  </a:ext>
                </a:extLst>
              </a:tr>
              <a:tr h="370840">
                <a:tc>
                  <a:txBody>
                    <a:bodyPr/>
                    <a:lstStyle/>
                    <a:p>
                      <a:pPr algn="ctr"/>
                      <a:r>
                        <a:rPr lang="en-US" sz="2000" dirty="0">
                          <a:latin typeface="Candara" panose="020E0502030303020204" pitchFamily="34" charset="0"/>
                        </a:rPr>
                        <a:t>Payment Year 3</a:t>
                      </a:r>
                    </a:p>
                  </a:txBody>
                  <a:tcPr/>
                </a:tc>
                <a:tc>
                  <a:txBody>
                    <a:bodyPr/>
                    <a:lstStyle/>
                    <a:p>
                      <a:pPr algn="ctr"/>
                      <a:r>
                        <a:rPr lang="en-US" sz="2000" dirty="0">
                          <a:latin typeface="Candara" panose="020E0502030303020204" pitchFamily="34" charset="0"/>
                        </a:rPr>
                        <a:t>$3,500</a:t>
                      </a:r>
                    </a:p>
                  </a:txBody>
                  <a:tcPr/>
                </a:tc>
                <a:tc>
                  <a:txBody>
                    <a:bodyPr/>
                    <a:lstStyle/>
                    <a:p>
                      <a:pPr algn="ctr"/>
                      <a:r>
                        <a:rPr lang="en-US" sz="2000" dirty="0">
                          <a:latin typeface="Candara" panose="020E0502030303020204" pitchFamily="34" charset="0"/>
                        </a:rPr>
                        <a:t>$4,800</a:t>
                      </a:r>
                    </a:p>
                  </a:txBody>
                  <a:tcPr/>
                </a:tc>
                <a:extLst>
                  <a:ext uri="{0D108BD9-81ED-4DB2-BD59-A6C34878D82A}">
                    <a16:rowId xmlns:a16="http://schemas.microsoft.com/office/drawing/2014/main" val="3003916122"/>
                  </a:ext>
                </a:extLst>
              </a:tr>
              <a:tr h="370840">
                <a:tc>
                  <a:txBody>
                    <a:bodyPr/>
                    <a:lstStyle/>
                    <a:p>
                      <a:pPr algn="ctr"/>
                      <a:r>
                        <a:rPr lang="en-US" sz="2000" dirty="0">
                          <a:latin typeface="Candara" panose="020E0502030303020204" pitchFamily="34" charset="0"/>
                        </a:rPr>
                        <a:t>Payment Year 4</a:t>
                      </a:r>
                    </a:p>
                  </a:txBody>
                  <a:tcPr/>
                </a:tc>
                <a:tc>
                  <a:txBody>
                    <a:bodyPr/>
                    <a:lstStyle/>
                    <a:p>
                      <a:pPr algn="ctr"/>
                      <a:r>
                        <a:rPr lang="en-US" sz="2000" dirty="0">
                          <a:latin typeface="Candara" panose="020E0502030303020204" pitchFamily="34" charset="0"/>
                        </a:rPr>
                        <a:t>$3,500</a:t>
                      </a:r>
                    </a:p>
                  </a:txBody>
                  <a:tcPr/>
                </a:tc>
                <a:tc>
                  <a:txBody>
                    <a:bodyPr/>
                    <a:lstStyle/>
                    <a:p>
                      <a:pPr algn="ctr"/>
                      <a:r>
                        <a:rPr lang="en-US" sz="2000" dirty="0">
                          <a:latin typeface="Candara" panose="020E0502030303020204" pitchFamily="34" charset="0"/>
                        </a:rPr>
                        <a:t>$4,800</a:t>
                      </a:r>
                    </a:p>
                  </a:txBody>
                  <a:tcPr/>
                </a:tc>
                <a:extLst>
                  <a:ext uri="{0D108BD9-81ED-4DB2-BD59-A6C34878D82A}">
                    <a16:rowId xmlns:a16="http://schemas.microsoft.com/office/drawing/2014/main" val="3114252789"/>
                  </a:ext>
                </a:extLst>
              </a:tr>
              <a:tr h="370840">
                <a:tc>
                  <a:txBody>
                    <a:bodyPr/>
                    <a:lstStyle/>
                    <a:p>
                      <a:pPr algn="ctr"/>
                      <a:r>
                        <a:rPr lang="en-US" sz="2000" b="1" dirty="0">
                          <a:latin typeface="Candara" panose="020E0502030303020204" pitchFamily="34" charset="0"/>
                        </a:rPr>
                        <a:t>Total</a:t>
                      </a:r>
                    </a:p>
                  </a:txBody>
                  <a:tcPr/>
                </a:tc>
                <a:tc>
                  <a:txBody>
                    <a:bodyPr/>
                    <a:lstStyle/>
                    <a:p>
                      <a:pPr algn="ctr"/>
                      <a:r>
                        <a:rPr lang="en-US" sz="2000" b="1" dirty="0">
                          <a:latin typeface="Candara" panose="020E0502030303020204" pitchFamily="34" charset="0"/>
                        </a:rPr>
                        <a:t>$24,000</a:t>
                      </a:r>
                    </a:p>
                  </a:txBody>
                  <a:tcPr/>
                </a:tc>
                <a:tc>
                  <a:txBody>
                    <a:bodyPr/>
                    <a:lstStyle/>
                    <a:p>
                      <a:pPr algn="ctr"/>
                      <a:r>
                        <a:rPr lang="en-US" sz="2000" b="1" dirty="0">
                          <a:latin typeface="Candara" panose="020E0502030303020204" pitchFamily="34" charset="0"/>
                        </a:rPr>
                        <a:t>$24,700</a:t>
                      </a:r>
                    </a:p>
                  </a:txBody>
                  <a:tcPr/>
                </a:tc>
                <a:extLst>
                  <a:ext uri="{0D108BD9-81ED-4DB2-BD59-A6C34878D82A}">
                    <a16:rowId xmlns:a16="http://schemas.microsoft.com/office/drawing/2014/main" val="927503233"/>
                  </a:ext>
                </a:extLst>
              </a:tr>
            </a:tbl>
          </a:graphicData>
        </a:graphic>
      </p:graphicFrame>
      <p:sp>
        <p:nvSpPr>
          <p:cNvPr id="5" name="Up Arrow 4">
            <a:extLst>
              <a:ext uri="{FF2B5EF4-FFF2-40B4-BE49-F238E27FC236}">
                <a16:creationId xmlns:a16="http://schemas.microsoft.com/office/drawing/2014/main" id="{54DB60FB-6BAB-574B-BC51-72D5DDCB5E65}"/>
              </a:ext>
            </a:extLst>
          </p:cNvPr>
          <p:cNvSpPr/>
          <p:nvPr/>
        </p:nvSpPr>
        <p:spPr>
          <a:xfrm>
            <a:off x="5394326" y="6176963"/>
            <a:ext cx="542925" cy="523875"/>
          </a:xfrm>
          <a:prstGeom prst="up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A03555DB-E9A1-466A-8A6E-91639BDF4E9A}"/>
              </a:ext>
            </a:extLst>
          </p:cNvPr>
          <p:cNvSpPr>
            <a:spLocks noGrp="1"/>
          </p:cNvSpPr>
          <p:nvPr>
            <p:ph type="title"/>
          </p:nvPr>
        </p:nvSpPr>
        <p:spPr>
          <a:xfrm>
            <a:off x="790787" y="0"/>
            <a:ext cx="10515600" cy="1325563"/>
          </a:xfrm>
        </p:spPr>
        <p:txBody>
          <a:bodyPr>
            <a:normAutofit/>
          </a:bodyPr>
          <a:lstStyle/>
          <a:p>
            <a:r>
              <a:rPr lang="en-US" sz="4200" b="1" dirty="0">
                <a:solidFill>
                  <a:schemeClr val="bg1"/>
                </a:solidFill>
                <a:latin typeface="Georgia Pro Cond Black" panose="02040A06050405020203" pitchFamily="18" charset="0"/>
              </a:rPr>
              <a:t>1) Net Present Cost (NPC)</a:t>
            </a:r>
          </a:p>
        </p:txBody>
      </p:sp>
    </p:spTree>
    <p:extLst>
      <p:ext uri="{BB962C8B-B14F-4D97-AF65-F5344CB8AC3E}">
        <p14:creationId xmlns:p14="http://schemas.microsoft.com/office/powerpoint/2010/main" val="568480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7487FE82-3C14-9C48-907A-C66C5BD89A65}"/>
              </a:ext>
            </a:extLst>
          </p:cNvPr>
          <p:cNvSpPr/>
          <p:nvPr/>
        </p:nvSpPr>
        <p:spPr>
          <a:xfrm>
            <a:off x="0" y="1"/>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58D47304-42CE-A541-8E9A-9B7DC458FE44}"/>
              </a:ext>
            </a:extLst>
          </p:cNvPr>
          <p:cNvCxnSpPr>
            <a:cxnSpLocks/>
          </p:cNvCxnSpPr>
          <p:nvPr/>
        </p:nvCxnSpPr>
        <p:spPr>
          <a:xfrm>
            <a:off x="828550" y="3100541"/>
            <a:ext cx="460598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47540AE-337C-A240-A0B4-160F700B7071}"/>
              </a:ext>
            </a:extLst>
          </p:cNvPr>
          <p:cNvCxnSpPr/>
          <p:nvPr/>
        </p:nvCxnSpPr>
        <p:spPr>
          <a:xfrm>
            <a:off x="828550" y="2964617"/>
            <a:ext cx="0" cy="28420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92F85D1-FB99-7B4A-A2A8-5A398858C811}"/>
              </a:ext>
            </a:extLst>
          </p:cNvPr>
          <p:cNvCxnSpPr/>
          <p:nvPr/>
        </p:nvCxnSpPr>
        <p:spPr>
          <a:xfrm>
            <a:off x="1994204" y="2958438"/>
            <a:ext cx="0" cy="2842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12F8DD9-3AB9-E24A-97BF-77DAB60145CA}"/>
              </a:ext>
            </a:extLst>
          </p:cNvPr>
          <p:cNvCxnSpPr/>
          <p:nvPr/>
        </p:nvCxnSpPr>
        <p:spPr>
          <a:xfrm>
            <a:off x="3069242" y="2958438"/>
            <a:ext cx="0" cy="2842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6A57EBB-FBE1-4E4C-B79A-4EBCD42F31EF}"/>
              </a:ext>
            </a:extLst>
          </p:cNvPr>
          <p:cNvCxnSpPr/>
          <p:nvPr/>
        </p:nvCxnSpPr>
        <p:spPr>
          <a:xfrm>
            <a:off x="4243133" y="2958438"/>
            <a:ext cx="0" cy="28420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DE6D30-F49C-B94D-A79C-0B7E9E24C2B0}"/>
              </a:ext>
            </a:extLst>
          </p:cNvPr>
          <p:cNvCxnSpPr/>
          <p:nvPr/>
        </p:nvCxnSpPr>
        <p:spPr>
          <a:xfrm>
            <a:off x="5404669" y="2958438"/>
            <a:ext cx="0" cy="284206"/>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86A0848-6488-C64D-9508-7C12AA0948D2}"/>
              </a:ext>
            </a:extLst>
          </p:cNvPr>
          <p:cNvSpPr txBox="1"/>
          <p:nvPr/>
        </p:nvSpPr>
        <p:spPr>
          <a:xfrm>
            <a:off x="1894319" y="2503753"/>
            <a:ext cx="370702" cy="370703"/>
          </a:xfrm>
          <a:prstGeom prst="rect">
            <a:avLst/>
          </a:prstGeom>
          <a:noFill/>
        </p:spPr>
        <p:txBody>
          <a:bodyPr wrap="square" rtlCol="0">
            <a:spAutoFit/>
          </a:bodyPr>
          <a:lstStyle/>
          <a:p>
            <a:r>
              <a:rPr lang="en-US" dirty="0">
                <a:latin typeface="Candara" panose="020E0502030303020204" pitchFamily="34" charset="0"/>
              </a:rPr>
              <a:t>1</a:t>
            </a:r>
          </a:p>
        </p:txBody>
      </p:sp>
      <p:sp>
        <p:nvSpPr>
          <p:cNvPr id="12" name="TextBox 11">
            <a:extLst>
              <a:ext uri="{FF2B5EF4-FFF2-40B4-BE49-F238E27FC236}">
                <a16:creationId xmlns:a16="http://schemas.microsoft.com/office/drawing/2014/main" id="{929F1117-85E9-9349-AC0E-A576277876B2}"/>
              </a:ext>
            </a:extLst>
          </p:cNvPr>
          <p:cNvSpPr txBox="1"/>
          <p:nvPr/>
        </p:nvSpPr>
        <p:spPr>
          <a:xfrm>
            <a:off x="680270" y="2488113"/>
            <a:ext cx="370702" cy="370703"/>
          </a:xfrm>
          <a:prstGeom prst="rect">
            <a:avLst/>
          </a:prstGeom>
          <a:noFill/>
        </p:spPr>
        <p:txBody>
          <a:bodyPr wrap="square" rtlCol="0">
            <a:spAutoFit/>
          </a:bodyPr>
          <a:lstStyle/>
          <a:p>
            <a:r>
              <a:rPr lang="en-US" dirty="0">
                <a:latin typeface="Candara" panose="020E0502030303020204" pitchFamily="34" charset="0"/>
              </a:rPr>
              <a:t>0</a:t>
            </a:r>
          </a:p>
        </p:txBody>
      </p:sp>
      <p:sp>
        <p:nvSpPr>
          <p:cNvPr id="13" name="TextBox 12">
            <a:extLst>
              <a:ext uri="{FF2B5EF4-FFF2-40B4-BE49-F238E27FC236}">
                <a16:creationId xmlns:a16="http://schemas.microsoft.com/office/drawing/2014/main" id="{30E2B3DD-3E02-4442-89EA-2B3F4469CB8E}"/>
              </a:ext>
            </a:extLst>
          </p:cNvPr>
          <p:cNvSpPr txBox="1"/>
          <p:nvPr/>
        </p:nvSpPr>
        <p:spPr>
          <a:xfrm>
            <a:off x="2923017" y="2503752"/>
            <a:ext cx="370702" cy="370703"/>
          </a:xfrm>
          <a:prstGeom prst="rect">
            <a:avLst/>
          </a:prstGeom>
          <a:noFill/>
        </p:spPr>
        <p:txBody>
          <a:bodyPr wrap="square" rtlCol="0">
            <a:spAutoFit/>
          </a:bodyPr>
          <a:lstStyle/>
          <a:p>
            <a:r>
              <a:rPr lang="en-US" dirty="0">
                <a:latin typeface="Candara" panose="020E0502030303020204" pitchFamily="34" charset="0"/>
              </a:rPr>
              <a:t>2</a:t>
            </a:r>
          </a:p>
        </p:txBody>
      </p:sp>
      <p:sp>
        <p:nvSpPr>
          <p:cNvPr id="14" name="TextBox 13">
            <a:extLst>
              <a:ext uri="{FF2B5EF4-FFF2-40B4-BE49-F238E27FC236}">
                <a16:creationId xmlns:a16="http://schemas.microsoft.com/office/drawing/2014/main" id="{E0027756-6172-A045-AF81-BCD67E2658F4}"/>
              </a:ext>
            </a:extLst>
          </p:cNvPr>
          <p:cNvSpPr txBox="1"/>
          <p:nvPr/>
        </p:nvSpPr>
        <p:spPr>
          <a:xfrm>
            <a:off x="4107202" y="2503752"/>
            <a:ext cx="370702" cy="370703"/>
          </a:xfrm>
          <a:prstGeom prst="rect">
            <a:avLst/>
          </a:prstGeom>
          <a:noFill/>
        </p:spPr>
        <p:txBody>
          <a:bodyPr wrap="square" rtlCol="0">
            <a:spAutoFit/>
          </a:bodyPr>
          <a:lstStyle/>
          <a:p>
            <a:r>
              <a:rPr lang="en-US" dirty="0">
                <a:latin typeface="Candara" panose="020E0502030303020204" pitchFamily="34" charset="0"/>
              </a:rPr>
              <a:t>3</a:t>
            </a:r>
          </a:p>
        </p:txBody>
      </p:sp>
      <p:sp>
        <p:nvSpPr>
          <p:cNvPr id="15" name="TextBox 14">
            <a:extLst>
              <a:ext uri="{FF2B5EF4-FFF2-40B4-BE49-F238E27FC236}">
                <a16:creationId xmlns:a16="http://schemas.microsoft.com/office/drawing/2014/main" id="{E7A7C26D-BE35-3B40-A94C-E70F7D2C24E7}"/>
              </a:ext>
            </a:extLst>
          </p:cNvPr>
          <p:cNvSpPr txBox="1"/>
          <p:nvPr/>
        </p:nvSpPr>
        <p:spPr>
          <a:xfrm>
            <a:off x="5249185" y="2504241"/>
            <a:ext cx="370702" cy="370703"/>
          </a:xfrm>
          <a:prstGeom prst="rect">
            <a:avLst/>
          </a:prstGeom>
          <a:noFill/>
        </p:spPr>
        <p:txBody>
          <a:bodyPr wrap="square" rtlCol="0">
            <a:spAutoFit/>
          </a:bodyPr>
          <a:lstStyle/>
          <a:p>
            <a:r>
              <a:rPr lang="en-US" dirty="0">
                <a:latin typeface="Candara" panose="020E0502030303020204" pitchFamily="34" charset="0"/>
              </a:rPr>
              <a:t>4</a:t>
            </a:r>
          </a:p>
        </p:txBody>
      </p:sp>
      <p:sp>
        <p:nvSpPr>
          <p:cNvPr id="17" name="TextBox 16">
            <a:extLst>
              <a:ext uri="{FF2B5EF4-FFF2-40B4-BE49-F238E27FC236}">
                <a16:creationId xmlns:a16="http://schemas.microsoft.com/office/drawing/2014/main" id="{A1F5B890-2843-494A-90A3-4CC056FDD87B}"/>
              </a:ext>
            </a:extLst>
          </p:cNvPr>
          <p:cNvSpPr txBox="1"/>
          <p:nvPr/>
        </p:nvSpPr>
        <p:spPr>
          <a:xfrm>
            <a:off x="728692" y="3297935"/>
            <a:ext cx="807913" cy="276999"/>
          </a:xfrm>
          <a:prstGeom prst="rect">
            <a:avLst/>
          </a:prstGeom>
          <a:noFill/>
        </p:spPr>
        <p:txBody>
          <a:bodyPr wrap="none" lIns="0" tIns="0" rIns="0" bIns="0" rtlCol="0">
            <a:spAutoFit/>
          </a:bodyPr>
          <a:lstStyle/>
          <a:p>
            <a:r>
              <a:rPr lang="en-US" dirty="0">
                <a:latin typeface="Candara" panose="020E0502030303020204" pitchFamily="34" charset="0"/>
              </a:rPr>
              <a:t>(10,000)</a:t>
            </a:r>
          </a:p>
        </p:txBody>
      </p:sp>
      <p:sp>
        <p:nvSpPr>
          <p:cNvPr id="19" name="TextBox 18">
            <a:extLst>
              <a:ext uri="{FF2B5EF4-FFF2-40B4-BE49-F238E27FC236}">
                <a16:creationId xmlns:a16="http://schemas.microsoft.com/office/drawing/2014/main" id="{E1EAF05B-C4F4-DD43-A31E-28346CE15122}"/>
              </a:ext>
            </a:extLst>
          </p:cNvPr>
          <p:cNvSpPr txBox="1"/>
          <p:nvPr/>
        </p:nvSpPr>
        <p:spPr>
          <a:xfrm>
            <a:off x="1907657" y="3306174"/>
            <a:ext cx="647613" cy="276999"/>
          </a:xfrm>
          <a:prstGeom prst="rect">
            <a:avLst/>
          </a:prstGeom>
          <a:noFill/>
        </p:spPr>
        <p:txBody>
          <a:bodyPr wrap="none" lIns="0" tIns="0" rIns="0" bIns="0" rtlCol="0">
            <a:spAutoFit/>
          </a:bodyPr>
          <a:lstStyle/>
          <a:p>
            <a:r>
              <a:rPr lang="en-US" dirty="0">
                <a:latin typeface="Candara" panose="020E0502030303020204" pitchFamily="34" charset="0"/>
              </a:rPr>
              <a:t>(3,182)</a:t>
            </a:r>
          </a:p>
        </p:txBody>
      </p:sp>
      <p:sp>
        <p:nvSpPr>
          <p:cNvPr id="20" name="TextBox 19">
            <a:extLst>
              <a:ext uri="{FF2B5EF4-FFF2-40B4-BE49-F238E27FC236}">
                <a16:creationId xmlns:a16="http://schemas.microsoft.com/office/drawing/2014/main" id="{FE5E4471-BB08-084C-B0F2-6A00B9B7970B}"/>
              </a:ext>
            </a:extLst>
          </p:cNvPr>
          <p:cNvSpPr txBox="1"/>
          <p:nvPr/>
        </p:nvSpPr>
        <p:spPr>
          <a:xfrm>
            <a:off x="2934974" y="3337004"/>
            <a:ext cx="694101" cy="276999"/>
          </a:xfrm>
          <a:prstGeom prst="rect">
            <a:avLst/>
          </a:prstGeom>
          <a:noFill/>
        </p:spPr>
        <p:txBody>
          <a:bodyPr wrap="none" lIns="0" tIns="0" rIns="0" bIns="0" rtlCol="0">
            <a:spAutoFit/>
          </a:bodyPr>
          <a:lstStyle/>
          <a:p>
            <a:r>
              <a:rPr lang="en-US" dirty="0">
                <a:latin typeface="Candara" panose="020E0502030303020204" pitchFamily="34" charset="0"/>
              </a:rPr>
              <a:t>(2,893)</a:t>
            </a:r>
          </a:p>
        </p:txBody>
      </p:sp>
      <p:sp>
        <p:nvSpPr>
          <p:cNvPr id="23" name="TextBox 22">
            <a:extLst>
              <a:ext uri="{FF2B5EF4-FFF2-40B4-BE49-F238E27FC236}">
                <a16:creationId xmlns:a16="http://schemas.microsoft.com/office/drawing/2014/main" id="{BC48BBED-90DB-3544-BE61-7DFFB2D6ED02}"/>
              </a:ext>
            </a:extLst>
          </p:cNvPr>
          <p:cNvSpPr txBox="1"/>
          <p:nvPr/>
        </p:nvSpPr>
        <p:spPr>
          <a:xfrm>
            <a:off x="3913719" y="3317299"/>
            <a:ext cx="694101" cy="276999"/>
          </a:xfrm>
          <a:prstGeom prst="rect">
            <a:avLst/>
          </a:prstGeom>
          <a:noFill/>
        </p:spPr>
        <p:txBody>
          <a:bodyPr wrap="none" lIns="0" tIns="0" rIns="0" bIns="0" rtlCol="0">
            <a:spAutoFit/>
          </a:bodyPr>
          <a:lstStyle/>
          <a:p>
            <a:r>
              <a:rPr lang="en-US" dirty="0">
                <a:latin typeface="Candara" panose="020E0502030303020204" pitchFamily="34" charset="0"/>
              </a:rPr>
              <a:t>(2,630)</a:t>
            </a:r>
          </a:p>
        </p:txBody>
      </p:sp>
      <p:sp>
        <p:nvSpPr>
          <p:cNvPr id="24" name="TextBox 23">
            <a:extLst>
              <a:ext uri="{FF2B5EF4-FFF2-40B4-BE49-F238E27FC236}">
                <a16:creationId xmlns:a16="http://schemas.microsoft.com/office/drawing/2014/main" id="{ACC6186E-A2AB-8948-8726-02E884AFB03A}"/>
              </a:ext>
            </a:extLst>
          </p:cNvPr>
          <p:cNvSpPr txBox="1"/>
          <p:nvPr/>
        </p:nvSpPr>
        <p:spPr>
          <a:xfrm>
            <a:off x="5026245" y="3311147"/>
            <a:ext cx="647613" cy="276999"/>
          </a:xfrm>
          <a:prstGeom prst="rect">
            <a:avLst/>
          </a:prstGeom>
          <a:noFill/>
        </p:spPr>
        <p:txBody>
          <a:bodyPr wrap="none" lIns="0" tIns="0" rIns="0" bIns="0" rtlCol="0">
            <a:spAutoFit/>
          </a:bodyPr>
          <a:lstStyle/>
          <a:p>
            <a:r>
              <a:rPr lang="en-US" dirty="0">
                <a:latin typeface="Candara" panose="020E0502030303020204" pitchFamily="34" charset="0"/>
              </a:rPr>
              <a:t>(2,391)</a:t>
            </a:r>
          </a:p>
        </p:txBody>
      </p:sp>
      <p:cxnSp>
        <p:nvCxnSpPr>
          <p:cNvPr id="26" name="Straight Connector 25">
            <a:extLst>
              <a:ext uri="{FF2B5EF4-FFF2-40B4-BE49-F238E27FC236}">
                <a16:creationId xmlns:a16="http://schemas.microsoft.com/office/drawing/2014/main" id="{C48E9DB1-3DF8-E748-AA1A-2B4C85CCE469}"/>
              </a:ext>
            </a:extLst>
          </p:cNvPr>
          <p:cNvCxnSpPr>
            <a:cxnSpLocks/>
          </p:cNvCxnSpPr>
          <p:nvPr/>
        </p:nvCxnSpPr>
        <p:spPr>
          <a:xfrm>
            <a:off x="789088" y="5868095"/>
            <a:ext cx="460598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7386062-43ED-EF41-9690-65262C80D6EC}"/>
              </a:ext>
            </a:extLst>
          </p:cNvPr>
          <p:cNvCxnSpPr/>
          <p:nvPr/>
        </p:nvCxnSpPr>
        <p:spPr>
          <a:xfrm>
            <a:off x="789088" y="5732171"/>
            <a:ext cx="0" cy="28420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A674F91-0918-4348-ACE5-ED8FDA9C240D}"/>
              </a:ext>
            </a:extLst>
          </p:cNvPr>
          <p:cNvCxnSpPr/>
          <p:nvPr/>
        </p:nvCxnSpPr>
        <p:spPr>
          <a:xfrm>
            <a:off x="1954742" y="5725992"/>
            <a:ext cx="0" cy="28420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D388199-8BA0-0949-BD00-8931D35B5833}"/>
              </a:ext>
            </a:extLst>
          </p:cNvPr>
          <p:cNvCxnSpPr/>
          <p:nvPr/>
        </p:nvCxnSpPr>
        <p:spPr>
          <a:xfrm>
            <a:off x="3029780" y="5725992"/>
            <a:ext cx="0" cy="28420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CDCCFAC-EE72-C34E-BD02-8CF7DE6C8917}"/>
              </a:ext>
            </a:extLst>
          </p:cNvPr>
          <p:cNvCxnSpPr/>
          <p:nvPr/>
        </p:nvCxnSpPr>
        <p:spPr>
          <a:xfrm>
            <a:off x="4203671" y="5725992"/>
            <a:ext cx="0" cy="28420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CEE2E9E-AC34-D24E-8D98-B6088470EEED}"/>
              </a:ext>
            </a:extLst>
          </p:cNvPr>
          <p:cNvCxnSpPr/>
          <p:nvPr/>
        </p:nvCxnSpPr>
        <p:spPr>
          <a:xfrm>
            <a:off x="5365207" y="5725992"/>
            <a:ext cx="0" cy="284206"/>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8F281E6F-46EE-7248-8D5A-2E90EC851C22}"/>
              </a:ext>
            </a:extLst>
          </p:cNvPr>
          <p:cNvSpPr txBox="1"/>
          <p:nvPr/>
        </p:nvSpPr>
        <p:spPr>
          <a:xfrm>
            <a:off x="1854857" y="5271307"/>
            <a:ext cx="370702" cy="370703"/>
          </a:xfrm>
          <a:prstGeom prst="rect">
            <a:avLst/>
          </a:prstGeom>
          <a:noFill/>
        </p:spPr>
        <p:txBody>
          <a:bodyPr wrap="square" rtlCol="0">
            <a:spAutoFit/>
          </a:bodyPr>
          <a:lstStyle/>
          <a:p>
            <a:r>
              <a:rPr lang="en-US" dirty="0">
                <a:latin typeface="Candara" panose="020E0502030303020204" pitchFamily="34" charset="0"/>
              </a:rPr>
              <a:t>1</a:t>
            </a:r>
          </a:p>
        </p:txBody>
      </p:sp>
      <p:sp>
        <p:nvSpPr>
          <p:cNvPr id="33" name="TextBox 32">
            <a:extLst>
              <a:ext uri="{FF2B5EF4-FFF2-40B4-BE49-F238E27FC236}">
                <a16:creationId xmlns:a16="http://schemas.microsoft.com/office/drawing/2014/main" id="{B3D477A6-A27A-9045-B12B-397ADBF00E27}"/>
              </a:ext>
            </a:extLst>
          </p:cNvPr>
          <p:cNvSpPr txBox="1"/>
          <p:nvPr/>
        </p:nvSpPr>
        <p:spPr>
          <a:xfrm>
            <a:off x="639930" y="5298540"/>
            <a:ext cx="370702" cy="370703"/>
          </a:xfrm>
          <a:prstGeom prst="rect">
            <a:avLst/>
          </a:prstGeom>
          <a:noFill/>
        </p:spPr>
        <p:txBody>
          <a:bodyPr wrap="square" rtlCol="0">
            <a:spAutoFit/>
          </a:bodyPr>
          <a:lstStyle/>
          <a:p>
            <a:r>
              <a:rPr lang="en-US" dirty="0">
                <a:latin typeface="Candara" panose="020E0502030303020204" pitchFamily="34" charset="0"/>
              </a:rPr>
              <a:t>0</a:t>
            </a:r>
          </a:p>
        </p:txBody>
      </p:sp>
      <p:sp>
        <p:nvSpPr>
          <p:cNvPr id="34" name="TextBox 33">
            <a:extLst>
              <a:ext uri="{FF2B5EF4-FFF2-40B4-BE49-F238E27FC236}">
                <a16:creationId xmlns:a16="http://schemas.microsoft.com/office/drawing/2014/main" id="{50E37151-D923-9D4D-95B4-A2FE91353C76}"/>
              </a:ext>
            </a:extLst>
          </p:cNvPr>
          <p:cNvSpPr txBox="1"/>
          <p:nvPr/>
        </p:nvSpPr>
        <p:spPr>
          <a:xfrm>
            <a:off x="2883555" y="5271306"/>
            <a:ext cx="370702" cy="370703"/>
          </a:xfrm>
          <a:prstGeom prst="rect">
            <a:avLst/>
          </a:prstGeom>
          <a:noFill/>
        </p:spPr>
        <p:txBody>
          <a:bodyPr wrap="square" rtlCol="0">
            <a:spAutoFit/>
          </a:bodyPr>
          <a:lstStyle/>
          <a:p>
            <a:r>
              <a:rPr lang="en-US" dirty="0">
                <a:latin typeface="Candara" panose="020E0502030303020204" pitchFamily="34" charset="0"/>
              </a:rPr>
              <a:t>2</a:t>
            </a:r>
          </a:p>
        </p:txBody>
      </p:sp>
      <p:sp>
        <p:nvSpPr>
          <p:cNvPr id="35" name="TextBox 34">
            <a:extLst>
              <a:ext uri="{FF2B5EF4-FFF2-40B4-BE49-F238E27FC236}">
                <a16:creationId xmlns:a16="http://schemas.microsoft.com/office/drawing/2014/main" id="{ED605D94-8F70-2146-AA85-7821ED7BC93E}"/>
              </a:ext>
            </a:extLst>
          </p:cNvPr>
          <p:cNvSpPr txBox="1"/>
          <p:nvPr/>
        </p:nvSpPr>
        <p:spPr>
          <a:xfrm>
            <a:off x="4067740" y="5271306"/>
            <a:ext cx="370702" cy="370703"/>
          </a:xfrm>
          <a:prstGeom prst="rect">
            <a:avLst/>
          </a:prstGeom>
          <a:noFill/>
        </p:spPr>
        <p:txBody>
          <a:bodyPr wrap="square" rtlCol="0">
            <a:spAutoFit/>
          </a:bodyPr>
          <a:lstStyle/>
          <a:p>
            <a:r>
              <a:rPr lang="en-US" dirty="0">
                <a:latin typeface="Candara" panose="020E0502030303020204" pitchFamily="34" charset="0"/>
              </a:rPr>
              <a:t>3</a:t>
            </a:r>
          </a:p>
        </p:txBody>
      </p:sp>
      <p:sp>
        <p:nvSpPr>
          <p:cNvPr id="36" name="TextBox 35">
            <a:extLst>
              <a:ext uri="{FF2B5EF4-FFF2-40B4-BE49-F238E27FC236}">
                <a16:creationId xmlns:a16="http://schemas.microsoft.com/office/drawing/2014/main" id="{B4E4187B-681C-1C44-9D13-3850ADFB4030}"/>
              </a:ext>
            </a:extLst>
          </p:cNvPr>
          <p:cNvSpPr txBox="1"/>
          <p:nvPr/>
        </p:nvSpPr>
        <p:spPr>
          <a:xfrm>
            <a:off x="5209723" y="5271795"/>
            <a:ext cx="370702" cy="370703"/>
          </a:xfrm>
          <a:prstGeom prst="rect">
            <a:avLst/>
          </a:prstGeom>
          <a:noFill/>
        </p:spPr>
        <p:txBody>
          <a:bodyPr wrap="square" rtlCol="0">
            <a:spAutoFit/>
          </a:bodyPr>
          <a:lstStyle/>
          <a:p>
            <a:r>
              <a:rPr lang="en-US" dirty="0">
                <a:latin typeface="Candara" panose="020E0502030303020204" pitchFamily="34" charset="0"/>
              </a:rPr>
              <a:t>4</a:t>
            </a:r>
          </a:p>
        </p:txBody>
      </p:sp>
      <p:sp>
        <p:nvSpPr>
          <p:cNvPr id="37" name="TextBox 36">
            <a:extLst>
              <a:ext uri="{FF2B5EF4-FFF2-40B4-BE49-F238E27FC236}">
                <a16:creationId xmlns:a16="http://schemas.microsoft.com/office/drawing/2014/main" id="{E7187638-AD0F-CE4A-857A-24204EF14146}"/>
              </a:ext>
            </a:extLst>
          </p:cNvPr>
          <p:cNvSpPr txBox="1"/>
          <p:nvPr/>
        </p:nvSpPr>
        <p:spPr>
          <a:xfrm>
            <a:off x="689230" y="6065489"/>
            <a:ext cx="702115" cy="276999"/>
          </a:xfrm>
          <a:prstGeom prst="rect">
            <a:avLst/>
          </a:prstGeom>
          <a:noFill/>
        </p:spPr>
        <p:txBody>
          <a:bodyPr wrap="none" lIns="0" tIns="0" rIns="0" bIns="0" rtlCol="0">
            <a:spAutoFit/>
          </a:bodyPr>
          <a:lstStyle/>
          <a:p>
            <a:r>
              <a:rPr lang="en-US" dirty="0">
                <a:latin typeface="Candara" panose="020E0502030303020204" pitchFamily="34" charset="0"/>
              </a:rPr>
              <a:t>(5,500)</a:t>
            </a:r>
          </a:p>
        </p:txBody>
      </p:sp>
      <p:sp>
        <p:nvSpPr>
          <p:cNvPr id="38" name="TextBox 37">
            <a:extLst>
              <a:ext uri="{FF2B5EF4-FFF2-40B4-BE49-F238E27FC236}">
                <a16:creationId xmlns:a16="http://schemas.microsoft.com/office/drawing/2014/main" id="{CCC40053-2876-2443-A376-D13EB8861ED4}"/>
              </a:ext>
            </a:extLst>
          </p:cNvPr>
          <p:cNvSpPr txBox="1"/>
          <p:nvPr/>
        </p:nvSpPr>
        <p:spPr>
          <a:xfrm>
            <a:off x="1868195" y="6073728"/>
            <a:ext cx="706925" cy="276999"/>
          </a:xfrm>
          <a:prstGeom prst="rect">
            <a:avLst/>
          </a:prstGeom>
          <a:noFill/>
        </p:spPr>
        <p:txBody>
          <a:bodyPr wrap="none" lIns="0" tIns="0" rIns="0" bIns="0" rtlCol="0">
            <a:spAutoFit/>
          </a:bodyPr>
          <a:lstStyle/>
          <a:p>
            <a:r>
              <a:rPr lang="en-US" dirty="0">
                <a:latin typeface="Candara" panose="020E0502030303020204" pitchFamily="34" charset="0"/>
              </a:rPr>
              <a:t>(4,364)</a:t>
            </a:r>
          </a:p>
        </p:txBody>
      </p:sp>
      <p:sp>
        <p:nvSpPr>
          <p:cNvPr id="42" name="TextBox 41">
            <a:extLst>
              <a:ext uri="{FF2B5EF4-FFF2-40B4-BE49-F238E27FC236}">
                <a16:creationId xmlns:a16="http://schemas.microsoft.com/office/drawing/2014/main" id="{986174CC-83D6-534F-A1D7-192B0748A7BB}"/>
              </a:ext>
            </a:extLst>
          </p:cNvPr>
          <p:cNvSpPr txBox="1"/>
          <p:nvPr/>
        </p:nvSpPr>
        <p:spPr>
          <a:xfrm>
            <a:off x="2746223" y="6073728"/>
            <a:ext cx="724554" cy="276999"/>
          </a:xfrm>
          <a:prstGeom prst="rect">
            <a:avLst/>
          </a:prstGeom>
          <a:noFill/>
        </p:spPr>
        <p:txBody>
          <a:bodyPr wrap="square" lIns="0" tIns="0" rIns="0" bIns="0" rtlCol="0">
            <a:spAutoFit/>
          </a:bodyPr>
          <a:lstStyle/>
          <a:p>
            <a:r>
              <a:rPr lang="en-US" dirty="0">
                <a:latin typeface="Candara" panose="020E0502030303020204" pitchFamily="34" charset="0"/>
              </a:rPr>
              <a:t>(3,967)</a:t>
            </a:r>
          </a:p>
        </p:txBody>
      </p:sp>
      <p:sp>
        <p:nvSpPr>
          <p:cNvPr id="43" name="TextBox 42">
            <a:extLst>
              <a:ext uri="{FF2B5EF4-FFF2-40B4-BE49-F238E27FC236}">
                <a16:creationId xmlns:a16="http://schemas.microsoft.com/office/drawing/2014/main" id="{F4777A6B-C4D5-6A4B-A83F-E46F34C496A1}"/>
              </a:ext>
            </a:extLst>
          </p:cNvPr>
          <p:cNvSpPr txBox="1"/>
          <p:nvPr/>
        </p:nvSpPr>
        <p:spPr>
          <a:xfrm>
            <a:off x="3847528" y="6073728"/>
            <a:ext cx="713337" cy="276999"/>
          </a:xfrm>
          <a:prstGeom prst="rect">
            <a:avLst/>
          </a:prstGeom>
          <a:noFill/>
        </p:spPr>
        <p:txBody>
          <a:bodyPr wrap="none" lIns="0" tIns="0" rIns="0" bIns="0" rtlCol="0">
            <a:spAutoFit/>
          </a:bodyPr>
          <a:lstStyle/>
          <a:p>
            <a:r>
              <a:rPr lang="en-US" dirty="0">
                <a:latin typeface="Candara" panose="020E0502030303020204" pitchFamily="34" charset="0"/>
              </a:rPr>
              <a:t>(3,606)</a:t>
            </a:r>
          </a:p>
        </p:txBody>
      </p:sp>
      <p:sp>
        <p:nvSpPr>
          <p:cNvPr id="44" name="TextBox 43">
            <a:extLst>
              <a:ext uri="{FF2B5EF4-FFF2-40B4-BE49-F238E27FC236}">
                <a16:creationId xmlns:a16="http://schemas.microsoft.com/office/drawing/2014/main" id="{1DD3E2E0-E633-334B-8435-AEC42FFA2152}"/>
              </a:ext>
            </a:extLst>
          </p:cNvPr>
          <p:cNvSpPr txBox="1"/>
          <p:nvPr/>
        </p:nvSpPr>
        <p:spPr>
          <a:xfrm>
            <a:off x="5116918" y="6073728"/>
            <a:ext cx="676467" cy="276999"/>
          </a:xfrm>
          <a:prstGeom prst="rect">
            <a:avLst/>
          </a:prstGeom>
          <a:noFill/>
        </p:spPr>
        <p:txBody>
          <a:bodyPr wrap="none" lIns="0" tIns="0" rIns="0" bIns="0" rtlCol="0">
            <a:spAutoFit/>
          </a:bodyPr>
          <a:lstStyle/>
          <a:p>
            <a:r>
              <a:rPr lang="en-US" dirty="0">
                <a:latin typeface="Candara" panose="020E0502030303020204" pitchFamily="34" charset="0"/>
              </a:rPr>
              <a:t>(3,279)</a:t>
            </a:r>
          </a:p>
        </p:txBody>
      </p:sp>
      <p:sp>
        <p:nvSpPr>
          <p:cNvPr id="45" name="TextBox 44">
            <a:extLst>
              <a:ext uri="{FF2B5EF4-FFF2-40B4-BE49-F238E27FC236}">
                <a16:creationId xmlns:a16="http://schemas.microsoft.com/office/drawing/2014/main" id="{9D747F0F-0A67-5048-A378-BD8036652A98}"/>
              </a:ext>
            </a:extLst>
          </p:cNvPr>
          <p:cNvSpPr txBox="1"/>
          <p:nvPr/>
        </p:nvSpPr>
        <p:spPr>
          <a:xfrm>
            <a:off x="639930" y="1768646"/>
            <a:ext cx="1843087" cy="461665"/>
          </a:xfrm>
          <a:prstGeom prst="rect">
            <a:avLst/>
          </a:prstGeom>
          <a:noFill/>
        </p:spPr>
        <p:txBody>
          <a:bodyPr wrap="square" rtlCol="0">
            <a:spAutoFit/>
          </a:bodyPr>
          <a:lstStyle/>
          <a:p>
            <a:r>
              <a:rPr lang="en-US" sz="2400" b="1" dirty="0">
                <a:latin typeface="Candara" panose="020E0502030303020204" pitchFamily="34" charset="0"/>
              </a:rPr>
              <a:t>Model A</a:t>
            </a:r>
          </a:p>
        </p:txBody>
      </p:sp>
      <p:sp>
        <p:nvSpPr>
          <p:cNvPr id="46" name="TextBox 45">
            <a:extLst>
              <a:ext uri="{FF2B5EF4-FFF2-40B4-BE49-F238E27FC236}">
                <a16:creationId xmlns:a16="http://schemas.microsoft.com/office/drawing/2014/main" id="{539976BA-C4A7-594E-9AED-E25611A1CF20}"/>
              </a:ext>
            </a:extLst>
          </p:cNvPr>
          <p:cNvSpPr txBox="1"/>
          <p:nvPr/>
        </p:nvSpPr>
        <p:spPr>
          <a:xfrm>
            <a:off x="648171" y="4433424"/>
            <a:ext cx="1843087" cy="461665"/>
          </a:xfrm>
          <a:prstGeom prst="rect">
            <a:avLst/>
          </a:prstGeom>
          <a:noFill/>
        </p:spPr>
        <p:txBody>
          <a:bodyPr wrap="square" rtlCol="0">
            <a:spAutoFit/>
          </a:bodyPr>
          <a:lstStyle/>
          <a:p>
            <a:r>
              <a:rPr lang="en-US" sz="2400" b="1" dirty="0">
                <a:latin typeface="Candara" panose="020E0502030303020204" pitchFamily="34" charset="0"/>
              </a:rPr>
              <a:t>Model B</a:t>
            </a:r>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A2261A64-5DE1-DD45-9F47-C67B96218F86}"/>
                  </a:ext>
                </a:extLst>
              </p:cNvPr>
              <p:cNvSpPr txBox="1"/>
              <p:nvPr/>
            </p:nvSpPr>
            <p:spPr>
              <a:xfrm>
                <a:off x="5976937" y="2610747"/>
                <a:ext cx="5943598" cy="481029"/>
              </a:xfrm>
              <a:prstGeom prst="rect">
                <a:avLst/>
              </a:prstGeom>
              <a:noFill/>
            </p:spPr>
            <p:txBody>
              <a:bodyPr wrap="square" lIns="0" tIns="0" rIns="0" bIns="0" rtlCol="0">
                <a:spAutoFit/>
              </a:bodyPr>
              <a:lstStyle/>
              <a:p>
                <a:r>
                  <a:rPr lang="es-ES" sz="2000" dirty="0">
                    <a:latin typeface="Candara" panose="020E0502030303020204" pitchFamily="34" charset="0"/>
                  </a:rPr>
                  <a:t>NPC</a:t>
                </a:r>
                <a14:m>
                  <m:oMath xmlns:m="http://schemas.openxmlformats.org/officeDocument/2006/math">
                    <m:r>
                      <a:rPr lang="es-ES" sz="2000" b="0" i="1" smtClean="0">
                        <a:latin typeface="Cambria Math" panose="02040503050406030204" pitchFamily="18" charset="0"/>
                      </a:rPr>
                      <m:t>=10,000+</m:t>
                    </m:r>
                    <m:f>
                      <m:fPr>
                        <m:ctrlPr>
                          <a:rPr lang="es-ES" sz="2000" b="0" i="1" smtClean="0">
                            <a:latin typeface="Cambria Math" panose="02040503050406030204" pitchFamily="18" charset="0"/>
                          </a:rPr>
                        </m:ctrlPr>
                      </m:fPr>
                      <m:num>
                        <m:r>
                          <a:rPr lang="es-ES" sz="2000" b="0" i="1" smtClean="0">
                            <a:latin typeface="Cambria Math" panose="02040503050406030204" pitchFamily="18" charset="0"/>
                          </a:rPr>
                          <m:t>3,500</m:t>
                        </m:r>
                      </m:num>
                      <m:den>
                        <m:r>
                          <a:rPr lang="es-ES" sz="2000" b="0" i="1" smtClean="0">
                            <a:latin typeface="Cambria Math" panose="02040503050406030204" pitchFamily="18" charset="0"/>
                          </a:rPr>
                          <m:t>(1+0.1)</m:t>
                        </m:r>
                      </m:den>
                    </m:f>
                    <m:r>
                      <a:rPr lang="es-ES" sz="2000" b="0" i="1" smtClean="0">
                        <a:latin typeface="Cambria Math" panose="02040503050406030204" pitchFamily="18" charset="0"/>
                      </a:rPr>
                      <m:t>+</m:t>
                    </m:r>
                    <m:f>
                      <m:fPr>
                        <m:ctrlPr>
                          <a:rPr lang="es-ES" sz="2000" b="0" i="1" smtClean="0">
                            <a:latin typeface="Cambria Math" panose="02040503050406030204" pitchFamily="18" charset="0"/>
                          </a:rPr>
                        </m:ctrlPr>
                      </m:fPr>
                      <m:num>
                        <m:r>
                          <a:rPr lang="es-ES" sz="2000" b="0" i="1" smtClean="0">
                            <a:latin typeface="Cambria Math" panose="02040503050406030204" pitchFamily="18" charset="0"/>
                          </a:rPr>
                          <m:t>3,500</m:t>
                        </m:r>
                      </m:num>
                      <m:den>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(1+0.1)</m:t>
                            </m:r>
                          </m:e>
                          <m:sup>
                            <m:r>
                              <a:rPr lang="es-ES" sz="2000" b="0" i="1" smtClean="0">
                                <a:latin typeface="Cambria Math" panose="02040503050406030204" pitchFamily="18" charset="0"/>
                              </a:rPr>
                              <m:t>2</m:t>
                            </m:r>
                          </m:sup>
                        </m:sSup>
                      </m:den>
                    </m:f>
                    <m:r>
                      <a:rPr lang="es-ES" sz="2000" b="0" i="1" smtClean="0">
                        <a:latin typeface="Cambria Math" panose="02040503050406030204" pitchFamily="18" charset="0"/>
                      </a:rPr>
                      <m:t>+</m:t>
                    </m:r>
                    <m:f>
                      <m:fPr>
                        <m:ctrlPr>
                          <a:rPr lang="es-ES" sz="2000" b="0" i="1" smtClean="0">
                            <a:latin typeface="Cambria Math" panose="02040503050406030204" pitchFamily="18" charset="0"/>
                          </a:rPr>
                        </m:ctrlPr>
                      </m:fPr>
                      <m:num>
                        <m:r>
                          <a:rPr lang="es-ES" sz="2000" b="0" i="1" smtClean="0">
                            <a:latin typeface="Cambria Math" panose="02040503050406030204" pitchFamily="18" charset="0"/>
                          </a:rPr>
                          <m:t>3,500</m:t>
                        </m:r>
                      </m:num>
                      <m:den>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(1+0.1)</m:t>
                            </m:r>
                          </m:e>
                          <m:sup>
                            <m:r>
                              <a:rPr lang="es-ES" sz="2000" b="0" i="1" smtClean="0">
                                <a:latin typeface="Cambria Math" panose="02040503050406030204" pitchFamily="18" charset="0"/>
                              </a:rPr>
                              <m:t>3</m:t>
                            </m:r>
                          </m:sup>
                        </m:sSup>
                      </m:den>
                    </m:f>
                  </m:oMath>
                </a14:m>
                <a:r>
                  <a:rPr lang="en-US" sz="2000" dirty="0">
                    <a:latin typeface="Candara" panose="020E0502030303020204" pitchFamily="34" charset="0"/>
                  </a:rPr>
                  <a:t>+</a:t>
                </a:r>
                <a:r>
                  <a:rPr lang="es-ES" sz="2000" b="0" dirty="0">
                    <a:latin typeface="Candara" panose="020E0502030303020204" pitchFamily="34" charset="0"/>
                  </a:rPr>
                  <a:t> </a:t>
                </a:r>
                <a14:m>
                  <m:oMath xmlns:m="http://schemas.openxmlformats.org/officeDocument/2006/math">
                    <m:f>
                      <m:fPr>
                        <m:ctrlPr>
                          <a:rPr lang="es-ES" sz="2000" b="0" i="1" smtClean="0">
                            <a:latin typeface="Cambria Math" panose="02040503050406030204" pitchFamily="18" charset="0"/>
                          </a:rPr>
                        </m:ctrlPr>
                      </m:fPr>
                      <m:num>
                        <m:r>
                          <a:rPr lang="es-ES" sz="2000" b="0" i="1" smtClean="0">
                            <a:latin typeface="Cambria Math" panose="02040503050406030204" pitchFamily="18" charset="0"/>
                          </a:rPr>
                          <m:t>3,500</m:t>
                        </m:r>
                      </m:num>
                      <m:den>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(1+0.1)</m:t>
                            </m:r>
                          </m:e>
                          <m:sup>
                            <m:r>
                              <a:rPr lang="es-ES" sz="2000" b="0" i="1" smtClean="0">
                                <a:latin typeface="Cambria Math" panose="02040503050406030204" pitchFamily="18" charset="0"/>
                              </a:rPr>
                              <m:t>4</m:t>
                            </m:r>
                          </m:sup>
                        </m:sSup>
                      </m:den>
                    </m:f>
                  </m:oMath>
                </a14:m>
                <a:endParaRPr lang="en-US" sz="2000" dirty="0">
                  <a:latin typeface="Candara" panose="020E0502030303020204" pitchFamily="34" charset="0"/>
                </a:endParaRPr>
              </a:p>
            </p:txBody>
          </p:sp>
        </mc:Choice>
        <mc:Fallback xmlns="">
          <p:sp>
            <p:nvSpPr>
              <p:cNvPr id="47" name="TextBox 46">
                <a:extLst>
                  <a:ext uri="{FF2B5EF4-FFF2-40B4-BE49-F238E27FC236}">
                    <a16:creationId xmlns:a16="http://schemas.microsoft.com/office/drawing/2014/main" id="{A2261A64-5DE1-DD45-9F47-C67B96218F86}"/>
                  </a:ext>
                </a:extLst>
              </p:cNvPr>
              <p:cNvSpPr txBox="1">
                <a:spLocks noRot="1" noChangeAspect="1" noMove="1" noResize="1" noEditPoints="1" noAdjustHandles="1" noChangeArrowheads="1" noChangeShapeType="1" noTextEdit="1"/>
              </p:cNvSpPr>
              <p:nvPr/>
            </p:nvSpPr>
            <p:spPr>
              <a:xfrm>
                <a:off x="5976937" y="2610747"/>
                <a:ext cx="5943598" cy="481029"/>
              </a:xfrm>
              <a:prstGeom prst="rect">
                <a:avLst/>
              </a:prstGeom>
              <a:blipFill>
                <a:blip r:embed="rId3"/>
                <a:stretch>
                  <a:fillRect l="-2564" t="-2532" b="-101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BD1BDC40-0795-584A-A63D-B52DBD2A314E}"/>
                  </a:ext>
                </a:extLst>
              </p:cNvPr>
              <p:cNvSpPr txBox="1"/>
              <p:nvPr/>
            </p:nvSpPr>
            <p:spPr>
              <a:xfrm>
                <a:off x="6095999" y="5432989"/>
                <a:ext cx="5705475" cy="476605"/>
              </a:xfrm>
              <a:prstGeom prst="rect">
                <a:avLst/>
              </a:prstGeom>
              <a:noFill/>
            </p:spPr>
            <p:txBody>
              <a:bodyPr wrap="square" lIns="0" tIns="0" rIns="0" bIns="0" rtlCol="0">
                <a:spAutoFit/>
              </a:bodyPr>
              <a:lstStyle/>
              <a:p>
                <a:r>
                  <a:rPr lang="es-ES" sz="2000" b="0" dirty="0">
                    <a:latin typeface="Candara" panose="020E0502030303020204" pitchFamily="34" charset="0"/>
                  </a:rPr>
                  <a:t>NPC</a:t>
                </a:r>
                <a14:m>
                  <m:oMath xmlns:m="http://schemas.openxmlformats.org/officeDocument/2006/math">
                    <m:r>
                      <a:rPr lang="es-ES" sz="2000" b="0" i="1" smtClean="0">
                        <a:latin typeface="Cambria Math" panose="02040503050406030204" pitchFamily="18" charset="0"/>
                      </a:rPr>
                      <m:t>=5,500+</m:t>
                    </m:r>
                    <m:f>
                      <m:fPr>
                        <m:ctrlPr>
                          <a:rPr lang="es-ES" sz="2000" b="0" i="1" smtClean="0">
                            <a:latin typeface="Cambria Math" panose="02040503050406030204" pitchFamily="18" charset="0"/>
                          </a:rPr>
                        </m:ctrlPr>
                      </m:fPr>
                      <m:num>
                        <m:r>
                          <a:rPr lang="es-ES" sz="2000" b="0" i="1" smtClean="0">
                            <a:latin typeface="Cambria Math" panose="02040503050406030204" pitchFamily="18" charset="0"/>
                          </a:rPr>
                          <m:t>4,800</m:t>
                        </m:r>
                      </m:num>
                      <m:den>
                        <m:r>
                          <a:rPr lang="es-ES" sz="2000" b="0" i="1" smtClean="0">
                            <a:latin typeface="Cambria Math" panose="02040503050406030204" pitchFamily="18" charset="0"/>
                          </a:rPr>
                          <m:t>(1+0.1)</m:t>
                        </m:r>
                      </m:den>
                    </m:f>
                    <m:r>
                      <a:rPr lang="es-ES" sz="2000" b="0" i="1" smtClean="0">
                        <a:latin typeface="Cambria Math" panose="02040503050406030204" pitchFamily="18" charset="0"/>
                      </a:rPr>
                      <m:t>+</m:t>
                    </m:r>
                    <m:f>
                      <m:fPr>
                        <m:ctrlPr>
                          <a:rPr lang="es-ES" sz="2000" b="0" i="1" smtClean="0">
                            <a:latin typeface="Cambria Math" panose="02040503050406030204" pitchFamily="18" charset="0"/>
                          </a:rPr>
                        </m:ctrlPr>
                      </m:fPr>
                      <m:num>
                        <m:r>
                          <a:rPr lang="es-ES" sz="2000" b="0" i="1" smtClean="0">
                            <a:latin typeface="Cambria Math" panose="02040503050406030204" pitchFamily="18" charset="0"/>
                          </a:rPr>
                          <m:t>4,800</m:t>
                        </m:r>
                      </m:num>
                      <m:den>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(1+0.1)</m:t>
                            </m:r>
                          </m:e>
                          <m:sup>
                            <m:r>
                              <a:rPr lang="es-ES" sz="2000" b="0" i="1" smtClean="0">
                                <a:latin typeface="Cambria Math" panose="02040503050406030204" pitchFamily="18" charset="0"/>
                              </a:rPr>
                              <m:t>2</m:t>
                            </m:r>
                          </m:sup>
                        </m:sSup>
                      </m:den>
                    </m:f>
                    <m:r>
                      <a:rPr lang="es-ES" sz="2000" b="0" i="1" smtClean="0">
                        <a:latin typeface="Cambria Math" panose="02040503050406030204" pitchFamily="18" charset="0"/>
                      </a:rPr>
                      <m:t>+</m:t>
                    </m:r>
                    <m:f>
                      <m:fPr>
                        <m:ctrlPr>
                          <a:rPr lang="es-ES" sz="2000" b="0" i="1" smtClean="0">
                            <a:latin typeface="Cambria Math" panose="02040503050406030204" pitchFamily="18" charset="0"/>
                          </a:rPr>
                        </m:ctrlPr>
                      </m:fPr>
                      <m:num>
                        <m:r>
                          <a:rPr lang="es-ES" sz="2000" b="0" i="1" smtClean="0">
                            <a:latin typeface="Cambria Math" panose="02040503050406030204" pitchFamily="18" charset="0"/>
                          </a:rPr>
                          <m:t>4,800</m:t>
                        </m:r>
                      </m:num>
                      <m:den>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(1+0.1)</m:t>
                            </m:r>
                          </m:e>
                          <m:sup>
                            <m:r>
                              <a:rPr lang="es-ES" sz="2000" b="0" i="1" smtClean="0">
                                <a:latin typeface="Cambria Math" panose="02040503050406030204" pitchFamily="18" charset="0"/>
                              </a:rPr>
                              <m:t>3</m:t>
                            </m:r>
                          </m:sup>
                        </m:sSup>
                      </m:den>
                    </m:f>
                  </m:oMath>
                </a14:m>
                <a:r>
                  <a:rPr lang="en-US" sz="2000" dirty="0">
                    <a:latin typeface="Candara" panose="020E0502030303020204" pitchFamily="34" charset="0"/>
                  </a:rPr>
                  <a:t>+</a:t>
                </a:r>
                <a:r>
                  <a:rPr lang="es-ES" sz="2000" b="0" dirty="0">
                    <a:latin typeface="Candara" panose="020E0502030303020204" pitchFamily="34" charset="0"/>
                  </a:rPr>
                  <a:t> </a:t>
                </a:r>
                <a14:m>
                  <m:oMath xmlns:m="http://schemas.openxmlformats.org/officeDocument/2006/math">
                    <m:f>
                      <m:fPr>
                        <m:ctrlPr>
                          <a:rPr lang="es-ES" sz="2000" b="0" i="1" smtClean="0">
                            <a:latin typeface="Cambria Math" panose="02040503050406030204" pitchFamily="18" charset="0"/>
                          </a:rPr>
                        </m:ctrlPr>
                      </m:fPr>
                      <m:num>
                        <m:r>
                          <a:rPr lang="es-ES" sz="2000" b="0" i="1" smtClean="0">
                            <a:latin typeface="Cambria Math" panose="02040503050406030204" pitchFamily="18" charset="0"/>
                          </a:rPr>
                          <m:t>4,800</m:t>
                        </m:r>
                      </m:num>
                      <m:den>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(1+0.1)</m:t>
                            </m:r>
                          </m:e>
                          <m:sup>
                            <m:r>
                              <a:rPr lang="es-ES" sz="2000" b="0" i="1" smtClean="0">
                                <a:latin typeface="Cambria Math" panose="02040503050406030204" pitchFamily="18" charset="0"/>
                              </a:rPr>
                              <m:t>4</m:t>
                            </m:r>
                          </m:sup>
                        </m:sSup>
                      </m:den>
                    </m:f>
                  </m:oMath>
                </a14:m>
                <a:endParaRPr lang="en-US" sz="2000" dirty="0">
                  <a:latin typeface="Candara" panose="020E0502030303020204" pitchFamily="34" charset="0"/>
                </a:endParaRPr>
              </a:p>
            </p:txBody>
          </p:sp>
        </mc:Choice>
        <mc:Fallback xmlns="">
          <p:sp>
            <p:nvSpPr>
              <p:cNvPr id="49" name="TextBox 48">
                <a:extLst>
                  <a:ext uri="{FF2B5EF4-FFF2-40B4-BE49-F238E27FC236}">
                    <a16:creationId xmlns:a16="http://schemas.microsoft.com/office/drawing/2014/main" id="{BD1BDC40-0795-584A-A63D-B52DBD2A314E}"/>
                  </a:ext>
                </a:extLst>
              </p:cNvPr>
              <p:cNvSpPr txBox="1">
                <a:spLocks noRot="1" noChangeAspect="1" noMove="1" noResize="1" noEditPoints="1" noAdjustHandles="1" noChangeArrowheads="1" noChangeShapeType="1" noTextEdit="1"/>
              </p:cNvSpPr>
              <p:nvPr/>
            </p:nvSpPr>
            <p:spPr>
              <a:xfrm>
                <a:off x="6095999" y="5432989"/>
                <a:ext cx="5705475" cy="476605"/>
              </a:xfrm>
              <a:prstGeom prst="rect">
                <a:avLst/>
              </a:prstGeom>
              <a:blipFill>
                <a:blip r:embed="rId4"/>
                <a:stretch>
                  <a:fillRect l="-2671" t="-2564" b="-192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CB8E8AE1-1B57-B243-9C80-F36D649FA1B3}"/>
                  </a:ext>
                </a:extLst>
              </p:cNvPr>
              <p:cNvSpPr txBox="1"/>
              <p:nvPr/>
            </p:nvSpPr>
            <p:spPr>
              <a:xfrm>
                <a:off x="6004990" y="3401178"/>
                <a:ext cx="5943598" cy="307777"/>
              </a:xfrm>
              <a:prstGeom prst="rect">
                <a:avLst/>
              </a:prstGeom>
              <a:noFill/>
            </p:spPr>
            <p:txBody>
              <a:bodyPr wrap="square" lIns="0" tIns="0" rIns="0" bIns="0" rtlCol="0">
                <a:spAutoFit/>
              </a:bodyPr>
              <a:lstStyle/>
              <a:p>
                <a:r>
                  <a:rPr lang="es-ES" sz="2000" dirty="0">
                    <a:latin typeface="Candara" panose="020E0502030303020204" pitchFamily="34" charset="0"/>
                  </a:rPr>
                  <a:t>NPC</a:t>
                </a:r>
                <a14:m>
                  <m:oMath xmlns:m="http://schemas.openxmlformats.org/officeDocument/2006/math">
                    <m:r>
                      <a:rPr lang="es-ES" sz="2000" b="0" i="1" smtClean="0">
                        <a:latin typeface="Cambria Math" panose="02040503050406030204" pitchFamily="18" charset="0"/>
                      </a:rPr>
                      <m:t>=21,09</m:t>
                    </m:r>
                    <m:r>
                      <a:rPr lang="en-US" sz="2000" b="0" i="1" smtClean="0">
                        <a:latin typeface="Cambria Math" panose="02040503050406030204" pitchFamily="18" charset="0"/>
                      </a:rPr>
                      <m:t>5</m:t>
                    </m:r>
                  </m:oMath>
                </a14:m>
                <a:endParaRPr lang="en-US" sz="2000" dirty="0">
                  <a:latin typeface="Candara" panose="020E0502030303020204" pitchFamily="34" charset="0"/>
                </a:endParaRPr>
              </a:p>
            </p:txBody>
          </p:sp>
        </mc:Choice>
        <mc:Fallback xmlns="">
          <p:sp>
            <p:nvSpPr>
              <p:cNvPr id="51" name="TextBox 50">
                <a:extLst>
                  <a:ext uri="{FF2B5EF4-FFF2-40B4-BE49-F238E27FC236}">
                    <a16:creationId xmlns:a16="http://schemas.microsoft.com/office/drawing/2014/main" id="{CB8E8AE1-1B57-B243-9C80-F36D649FA1B3}"/>
                  </a:ext>
                </a:extLst>
              </p:cNvPr>
              <p:cNvSpPr txBox="1">
                <a:spLocks noRot="1" noChangeAspect="1" noMove="1" noResize="1" noEditPoints="1" noAdjustHandles="1" noChangeArrowheads="1" noChangeShapeType="1" noTextEdit="1"/>
              </p:cNvSpPr>
              <p:nvPr/>
            </p:nvSpPr>
            <p:spPr>
              <a:xfrm>
                <a:off x="6004990" y="3401178"/>
                <a:ext cx="5943598" cy="307777"/>
              </a:xfrm>
              <a:prstGeom prst="rect">
                <a:avLst/>
              </a:prstGeom>
              <a:blipFill>
                <a:blip r:embed="rId5"/>
                <a:stretch>
                  <a:fillRect l="-2564" t="-26000" b="-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26C032F8-3725-A640-994F-CCB1F24372CD}"/>
                  </a:ext>
                </a:extLst>
              </p:cNvPr>
              <p:cNvSpPr txBox="1"/>
              <p:nvPr/>
            </p:nvSpPr>
            <p:spPr>
              <a:xfrm>
                <a:off x="6095999" y="6172351"/>
                <a:ext cx="5943598" cy="307777"/>
              </a:xfrm>
              <a:prstGeom prst="rect">
                <a:avLst/>
              </a:prstGeom>
              <a:noFill/>
            </p:spPr>
            <p:txBody>
              <a:bodyPr wrap="square" lIns="0" tIns="0" rIns="0" bIns="0" rtlCol="0">
                <a:spAutoFit/>
              </a:bodyPr>
              <a:lstStyle/>
              <a:p>
                <a:r>
                  <a:rPr lang="es-ES" sz="2000" dirty="0">
                    <a:latin typeface="Candara" panose="020E0502030303020204" pitchFamily="34" charset="0"/>
                  </a:rPr>
                  <a:t>NPC</a:t>
                </a:r>
                <a14:m>
                  <m:oMath xmlns:m="http://schemas.openxmlformats.org/officeDocument/2006/math">
                    <m:r>
                      <a:rPr lang="es-ES" sz="2000" b="0" i="1" smtClean="0">
                        <a:latin typeface="Cambria Math" panose="02040503050406030204" pitchFamily="18" charset="0"/>
                      </a:rPr>
                      <m:t>=20,715</m:t>
                    </m:r>
                  </m:oMath>
                </a14:m>
                <a:endParaRPr lang="en-US" sz="2000" dirty="0">
                  <a:latin typeface="Candara" panose="020E0502030303020204" pitchFamily="34" charset="0"/>
                </a:endParaRPr>
              </a:p>
            </p:txBody>
          </p:sp>
        </mc:Choice>
        <mc:Fallback xmlns="">
          <p:sp>
            <p:nvSpPr>
              <p:cNvPr id="52" name="TextBox 51">
                <a:extLst>
                  <a:ext uri="{FF2B5EF4-FFF2-40B4-BE49-F238E27FC236}">
                    <a16:creationId xmlns:a16="http://schemas.microsoft.com/office/drawing/2014/main" id="{26C032F8-3725-A640-994F-CCB1F24372CD}"/>
                  </a:ext>
                </a:extLst>
              </p:cNvPr>
              <p:cNvSpPr txBox="1">
                <a:spLocks noRot="1" noChangeAspect="1" noMove="1" noResize="1" noEditPoints="1" noAdjustHandles="1" noChangeArrowheads="1" noChangeShapeType="1" noTextEdit="1"/>
              </p:cNvSpPr>
              <p:nvPr/>
            </p:nvSpPr>
            <p:spPr>
              <a:xfrm>
                <a:off x="6095999" y="6172351"/>
                <a:ext cx="5943598" cy="307777"/>
              </a:xfrm>
              <a:prstGeom prst="rect">
                <a:avLst/>
              </a:prstGeom>
              <a:blipFill>
                <a:blip r:embed="rId6"/>
                <a:stretch>
                  <a:fillRect l="-2564" t="-26000" b="-50000"/>
                </a:stretch>
              </a:blipFill>
            </p:spPr>
            <p:txBody>
              <a:bodyPr/>
              <a:lstStyle/>
              <a:p>
                <a:r>
                  <a:rPr lang="zh-CN" altLang="en-US">
                    <a:noFill/>
                  </a:rPr>
                  <a:t> </a:t>
                </a:r>
              </a:p>
            </p:txBody>
          </p:sp>
        </mc:Fallback>
      </mc:AlternateContent>
      <p:sp>
        <p:nvSpPr>
          <p:cNvPr id="53" name="Up Arrow 52">
            <a:extLst>
              <a:ext uri="{FF2B5EF4-FFF2-40B4-BE49-F238E27FC236}">
                <a16:creationId xmlns:a16="http://schemas.microsoft.com/office/drawing/2014/main" id="{B2B127FB-D887-DF40-AC81-83BF25D4E2A7}"/>
              </a:ext>
            </a:extLst>
          </p:cNvPr>
          <p:cNvSpPr/>
          <p:nvPr/>
        </p:nvSpPr>
        <p:spPr>
          <a:xfrm rot="16200000">
            <a:off x="7851300" y="6067231"/>
            <a:ext cx="542925" cy="523875"/>
          </a:xfrm>
          <a:prstGeom prst="up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50" name="Title 1">
            <a:extLst>
              <a:ext uri="{FF2B5EF4-FFF2-40B4-BE49-F238E27FC236}">
                <a16:creationId xmlns:a16="http://schemas.microsoft.com/office/drawing/2014/main" id="{27E93789-E2AD-4D87-9417-FD700FB490A7}"/>
              </a:ext>
            </a:extLst>
          </p:cNvPr>
          <p:cNvSpPr>
            <a:spLocks noGrp="1"/>
          </p:cNvSpPr>
          <p:nvPr>
            <p:ph type="title"/>
          </p:nvPr>
        </p:nvSpPr>
        <p:spPr>
          <a:xfrm>
            <a:off x="790787" y="0"/>
            <a:ext cx="10515600" cy="1325563"/>
          </a:xfrm>
        </p:spPr>
        <p:txBody>
          <a:bodyPr>
            <a:normAutofit/>
          </a:bodyPr>
          <a:lstStyle/>
          <a:p>
            <a:r>
              <a:rPr lang="en-US" sz="4200" b="1" dirty="0">
                <a:solidFill>
                  <a:schemeClr val="bg1"/>
                </a:solidFill>
                <a:latin typeface="Georgia Pro Cond Black" panose="02040A06050405020203" pitchFamily="18" charset="0"/>
              </a:rPr>
              <a:t>1) Net Present Cost (NPC)</a:t>
            </a:r>
          </a:p>
        </p:txBody>
      </p:sp>
    </p:spTree>
    <p:extLst>
      <p:ext uri="{BB962C8B-B14F-4D97-AF65-F5344CB8AC3E}">
        <p14:creationId xmlns:p14="http://schemas.microsoft.com/office/powerpoint/2010/main" val="4145865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2"/>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4"/>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47"/>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51"/>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49"/>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52"/>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7" grpId="0"/>
      <p:bldP spid="19" grpId="0"/>
      <p:bldP spid="20" grpId="0"/>
      <p:bldP spid="23" grpId="0"/>
      <p:bldP spid="24" grpId="0"/>
      <p:bldP spid="32" grpId="0"/>
      <p:bldP spid="33" grpId="0"/>
      <p:bldP spid="34" grpId="0"/>
      <p:bldP spid="35" grpId="0"/>
      <p:bldP spid="36" grpId="0"/>
      <p:bldP spid="37" grpId="0"/>
      <p:bldP spid="38" grpId="0"/>
      <p:bldP spid="42" grpId="0"/>
      <p:bldP spid="44" grpId="0"/>
      <p:bldP spid="45" grpId="0"/>
      <p:bldP spid="46" grpId="0"/>
      <p:bldP spid="47" grpId="0"/>
      <p:bldP spid="49" grpId="0"/>
      <p:bldP spid="51" grpId="0"/>
      <p:bldP spid="52" grpId="0"/>
      <p:bldP spid="5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785CD5A-CCFD-C748-8100-416CCB273416}"/>
              </a:ext>
            </a:extLst>
          </p:cNvPr>
          <p:cNvSpPr/>
          <p:nvPr/>
        </p:nvSpPr>
        <p:spPr>
          <a:xfrm>
            <a:off x="0" y="1"/>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E1F026-BDCF-8D46-ACDE-1D9D033271E1}"/>
              </a:ext>
            </a:extLst>
          </p:cNvPr>
          <p:cNvSpPr>
            <a:spLocks noGrp="1"/>
          </p:cNvSpPr>
          <p:nvPr>
            <p:ph type="title"/>
          </p:nvPr>
        </p:nvSpPr>
        <p:spPr>
          <a:xfrm>
            <a:off x="838200" y="0"/>
            <a:ext cx="10515600" cy="1325563"/>
          </a:xfrm>
        </p:spPr>
        <p:txBody>
          <a:bodyPr>
            <a:normAutofit/>
          </a:bodyPr>
          <a:lstStyle/>
          <a:p>
            <a:r>
              <a:rPr lang="en-US" sz="4200" b="1" dirty="0">
                <a:solidFill>
                  <a:schemeClr val="bg1"/>
                </a:solidFill>
                <a:latin typeface="Georgia Pro Cond Black" panose="02040A06050405020203" pitchFamily="18" charset="0"/>
              </a:rPr>
              <a:t>2) Annualized Cost</a:t>
            </a:r>
            <a:endParaRPr lang="en-US" sz="4200" dirty="0">
              <a:solidFill>
                <a:schemeClr val="bg1"/>
              </a:solidFill>
              <a:latin typeface="Georgia Pro Cond Black" panose="02040A06050405020203" pitchFamily="18" charset="0"/>
            </a:endParaRPr>
          </a:p>
        </p:txBody>
      </p:sp>
      <p:sp>
        <p:nvSpPr>
          <p:cNvPr id="3" name="Content Placeholder 2">
            <a:extLst>
              <a:ext uri="{FF2B5EF4-FFF2-40B4-BE49-F238E27FC236}">
                <a16:creationId xmlns:a16="http://schemas.microsoft.com/office/drawing/2014/main" id="{9EDBC525-126B-2D49-B53F-EE45A1C144C4}"/>
              </a:ext>
            </a:extLst>
          </p:cNvPr>
          <p:cNvSpPr>
            <a:spLocks noGrp="1"/>
          </p:cNvSpPr>
          <p:nvPr>
            <p:ph idx="1"/>
          </p:nvPr>
        </p:nvSpPr>
        <p:spPr/>
        <p:txBody>
          <a:bodyPr>
            <a:normAutofit/>
          </a:bodyPr>
          <a:lstStyle/>
          <a:p>
            <a:r>
              <a:rPr lang="en-US" dirty="0">
                <a:latin typeface="Candara" panose="020E0502030303020204" pitchFamily="34" charset="0"/>
              </a:rPr>
              <a:t>Similar to Net Present Costs – Considers</a:t>
            </a:r>
          </a:p>
          <a:p>
            <a:pPr lvl="1"/>
            <a:r>
              <a:rPr lang="en-US" sz="2600" dirty="0">
                <a:latin typeface="Candara" panose="020E0502030303020204" pitchFamily="34" charset="0"/>
              </a:rPr>
              <a:t>The initial investment of an asset and </a:t>
            </a:r>
          </a:p>
          <a:p>
            <a:pPr lvl="1"/>
            <a:r>
              <a:rPr lang="en-US" sz="2600" dirty="0">
                <a:latin typeface="Candara" panose="020E0502030303020204" pitchFamily="34" charset="0"/>
              </a:rPr>
              <a:t>The present value of the future payments</a:t>
            </a:r>
          </a:p>
          <a:p>
            <a:pPr marL="0" indent="0">
              <a:buNone/>
            </a:pPr>
            <a:endParaRPr lang="en-US" dirty="0">
              <a:latin typeface="Candara" panose="020E0502030303020204" pitchFamily="34" charset="0"/>
            </a:endParaRPr>
          </a:p>
          <a:p>
            <a:r>
              <a:rPr lang="en-US" dirty="0">
                <a:latin typeface="Candara" panose="020E0502030303020204" pitchFamily="34" charset="0"/>
              </a:rPr>
              <a:t>Allows the comparison of proposals with different lifetimes</a:t>
            </a:r>
          </a:p>
          <a:p>
            <a:pPr marL="457200" lvl="1" indent="0">
              <a:buNone/>
            </a:pPr>
            <a:endParaRPr lang="en-US" sz="2800" dirty="0">
              <a:latin typeface="Candara" panose="020E0502030303020204" pitchFamily="34" charset="0"/>
            </a:endParaRPr>
          </a:p>
          <a:p>
            <a:r>
              <a:rPr lang="en-US" sz="3000" dirty="0">
                <a:latin typeface="Candara" panose="020E0502030303020204" pitchFamily="34" charset="0"/>
              </a:rPr>
              <a:t>When comparing two proposals, after adjusting for their relative lifetimes, the one with the lowest periodic payment is the less expensive.</a:t>
            </a:r>
          </a:p>
          <a:p>
            <a:endParaRPr lang="en-US" sz="3200" dirty="0">
              <a:latin typeface="Candara" panose="020E0502030303020204" pitchFamily="34" charset="0"/>
            </a:endParaRPr>
          </a:p>
          <a:p>
            <a:pPr lvl="1"/>
            <a:endParaRPr lang="en-US" sz="2800" dirty="0">
              <a:latin typeface="Candara" panose="020E0502030303020204" pitchFamily="34" charset="0"/>
            </a:endParaRPr>
          </a:p>
        </p:txBody>
      </p:sp>
    </p:spTree>
    <p:extLst>
      <p:ext uri="{BB962C8B-B14F-4D97-AF65-F5344CB8AC3E}">
        <p14:creationId xmlns:p14="http://schemas.microsoft.com/office/powerpoint/2010/main" val="419229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304AA78-22F3-5D40-BB18-B95C02BAA1FB}"/>
              </a:ext>
            </a:extLst>
          </p:cNvPr>
          <p:cNvSpPr/>
          <p:nvPr/>
        </p:nvSpPr>
        <p:spPr>
          <a:xfrm>
            <a:off x="0" y="1"/>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97CA9C81-402F-0143-89FD-A2E152D4B9C7}"/>
              </a:ext>
            </a:extLst>
          </p:cNvPr>
          <p:cNvGraphicFramePr>
            <a:graphicFrameLocks noGrp="1"/>
          </p:cNvGraphicFramePr>
          <p:nvPr>
            <p:extLst>
              <p:ext uri="{D42A27DB-BD31-4B8C-83A1-F6EECF244321}">
                <p14:modId xmlns:p14="http://schemas.microsoft.com/office/powerpoint/2010/main" val="1441530296"/>
              </p:ext>
            </p:extLst>
          </p:nvPr>
        </p:nvGraphicFramePr>
        <p:xfrm>
          <a:off x="531814" y="1690688"/>
          <a:ext cx="6096000" cy="27736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536489034"/>
                    </a:ext>
                  </a:extLst>
                </a:gridCol>
                <a:gridCol w="2032000">
                  <a:extLst>
                    <a:ext uri="{9D8B030D-6E8A-4147-A177-3AD203B41FA5}">
                      <a16:colId xmlns:a16="http://schemas.microsoft.com/office/drawing/2014/main" val="3166233430"/>
                    </a:ext>
                  </a:extLst>
                </a:gridCol>
                <a:gridCol w="2032000">
                  <a:extLst>
                    <a:ext uri="{9D8B030D-6E8A-4147-A177-3AD203B41FA5}">
                      <a16:colId xmlns:a16="http://schemas.microsoft.com/office/drawing/2014/main" val="2536584436"/>
                    </a:ext>
                  </a:extLst>
                </a:gridCol>
              </a:tblGrid>
              <a:tr h="370840">
                <a:tc>
                  <a:txBody>
                    <a:bodyPr/>
                    <a:lstStyle/>
                    <a:p>
                      <a:pPr algn="ctr"/>
                      <a:endParaRPr lang="en-US" sz="2000" dirty="0">
                        <a:latin typeface="Candara" panose="020E0502030303020204" pitchFamily="34" charset="0"/>
                      </a:endParaRPr>
                    </a:p>
                  </a:txBody>
                  <a:tcPr/>
                </a:tc>
                <a:tc>
                  <a:txBody>
                    <a:bodyPr/>
                    <a:lstStyle/>
                    <a:p>
                      <a:pPr algn="ctr"/>
                      <a:r>
                        <a:rPr lang="en-US" sz="2000" dirty="0">
                          <a:latin typeface="Candara" panose="020E0502030303020204" pitchFamily="34" charset="0"/>
                        </a:rPr>
                        <a:t>Model A</a:t>
                      </a:r>
                    </a:p>
                  </a:txBody>
                  <a:tcPr/>
                </a:tc>
                <a:tc>
                  <a:txBody>
                    <a:bodyPr/>
                    <a:lstStyle/>
                    <a:p>
                      <a:pPr algn="ctr"/>
                      <a:r>
                        <a:rPr lang="en-US" sz="2000" dirty="0">
                          <a:latin typeface="Candara" panose="020E0502030303020204" pitchFamily="34" charset="0"/>
                        </a:rPr>
                        <a:t>Model 2</a:t>
                      </a:r>
                    </a:p>
                  </a:txBody>
                  <a:tcPr/>
                </a:tc>
                <a:extLst>
                  <a:ext uri="{0D108BD9-81ED-4DB2-BD59-A6C34878D82A}">
                    <a16:rowId xmlns:a16="http://schemas.microsoft.com/office/drawing/2014/main" val="679333733"/>
                  </a:ext>
                </a:extLst>
              </a:tr>
              <a:tr h="370840">
                <a:tc>
                  <a:txBody>
                    <a:bodyPr/>
                    <a:lstStyle/>
                    <a:p>
                      <a:pPr algn="ctr"/>
                      <a:r>
                        <a:rPr lang="en-US" sz="2000" dirty="0">
                          <a:latin typeface="Candara" panose="020E0502030303020204" pitchFamily="34" charset="0"/>
                        </a:rPr>
                        <a:t>Purchase Price</a:t>
                      </a:r>
                    </a:p>
                  </a:txBody>
                  <a:tcPr/>
                </a:tc>
                <a:tc>
                  <a:txBody>
                    <a:bodyPr/>
                    <a:lstStyle/>
                    <a:p>
                      <a:pPr algn="ctr"/>
                      <a:r>
                        <a:rPr lang="en-US" sz="2000" dirty="0">
                          <a:latin typeface="Candara" panose="020E0502030303020204" pitchFamily="34" charset="0"/>
                        </a:rPr>
                        <a:t>$10,000</a:t>
                      </a:r>
                    </a:p>
                  </a:txBody>
                  <a:tcPr/>
                </a:tc>
                <a:tc>
                  <a:txBody>
                    <a:bodyPr/>
                    <a:lstStyle/>
                    <a:p>
                      <a:pPr algn="ctr"/>
                      <a:r>
                        <a:rPr lang="en-US" sz="2000" dirty="0">
                          <a:latin typeface="Candara" panose="020E0502030303020204" pitchFamily="34" charset="0"/>
                        </a:rPr>
                        <a:t>$5,500</a:t>
                      </a:r>
                    </a:p>
                  </a:txBody>
                  <a:tcPr/>
                </a:tc>
                <a:extLst>
                  <a:ext uri="{0D108BD9-81ED-4DB2-BD59-A6C34878D82A}">
                    <a16:rowId xmlns:a16="http://schemas.microsoft.com/office/drawing/2014/main" val="996931407"/>
                  </a:ext>
                </a:extLst>
              </a:tr>
              <a:tr h="370840">
                <a:tc>
                  <a:txBody>
                    <a:bodyPr/>
                    <a:lstStyle/>
                    <a:p>
                      <a:pPr algn="ctr"/>
                      <a:r>
                        <a:rPr lang="en-US" sz="2000" dirty="0">
                          <a:latin typeface="Candara" panose="020E0502030303020204" pitchFamily="34" charset="0"/>
                        </a:rPr>
                        <a:t>Payment Year 1</a:t>
                      </a:r>
                    </a:p>
                  </a:txBody>
                  <a:tcPr/>
                </a:tc>
                <a:tc>
                  <a:txBody>
                    <a:bodyPr/>
                    <a:lstStyle/>
                    <a:p>
                      <a:pPr algn="ctr"/>
                      <a:r>
                        <a:rPr lang="en-US" sz="2000" dirty="0">
                          <a:latin typeface="Candara" panose="020E0502030303020204" pitchFamily="34" charset="0"/>
                        </a:rPr>
                        <a:t>$3,500</a:t>
                      </a:r>
                    </a:p>
                  </a:txBody>
                  <a:tcPr/>
                </a:tc>
                <a:tc>
                  <a:txBody>
                    <a:bodyPr/>
                    <a:lstStyle/>
                    <a:p>
                      <a:pPr algn="ctr"/>
                      <a:r>
                        <a:rPr lang="en-US" sz="2000" dirty="0">
                          <a:latin typeface="Candara" panose="020E0502030303020204" pitchFamily="34" charset="0"/>
                        </a:rPr>
                        <a:t>$4,800</a:t>
                      </a:r>
                    </a:p>
                  </a:txBody>
                  <a:tcPr/>
                </a:tc>
                <a:extLst>
                  <a:ext uri="{0D108BD9-81ED-4DB2-BD59-A6C34878D82A}">
                    <a16:rowId xmlns:a16="http://schemas.microsoft.com/office/drawing/2014/main" val="3076054811"/>
                  </a:ext>
                </a:extLst>
              </a:tr>
              <a:tr h="370840">
                <a:tc>
                  <a:txBody>
                    <a:bodyPr/>
                    <a:lstStyle/>
                    <a:p>
                      <a:pPr algn="ctr"/>
                      <a:r>
                        <a:rPr lang="en-US" sz="2000" dirty="0">
                          <a:latin typeface="Candara" panose="020E0502030303020204" pitchFamily="34" charset="0"/>
                        </a:rPr>
                        <a:t>Payment Year 2</a:t>
                      </a:r>
                    </a:p>
                  </a:txBody>
                  <a:tcPr/>
                </a:tc>
                <a:tc>
                  <a:txBody>
                    <a:bodyPr/>
                    <a:lstStyle/>
                    <a:p>
                      <a:pPr algn="ctr"/>
                      <a:r>
                        <a:rPr lang="en-US" sz="2000" dirty="0">
                          <a:latin typeface="Candara" panose="020E0502030303020204" pitchFamily="34" charset="0"/>
                        </a:rPr>
                        <a:t>$3,500</a:t>
                      </a:r>
                    </a:p>
                  </a:txBody>
                  <a:tcPr/>
                </a:tc>
                <a:tc>
                  <a:txBody>
                    <a:bodyPr/>
                    <a:lstStyle/>
                    <a:p>
                      <a:pPr algn="ctr"/>
                      <a:r>
                        <a:rPr lang="en-US" sz="2000" dirty="0">
                          <a:latin typeface="Candara" panose="020E0502030303020204" pitchFamily="34" charset="0"/>
                        </a:rPr>
                        <a:t>$4,800</a:t>
                      </a:r>
                    </a:p>
                  </a:txBody>
                  <a:tcPr/>
                </a:tc>
                <a:extLst>
                  <a:ext uri="{0D108BD9-81ED-4DB2-BD59-A6C34878D82A}">
                    <a16:rowId xmlns:a16="http://schemas.microsoft.com/office/drawing/2014/main" val="4127938554"/>
                  </a:ext>
                </a:extLst>
              </a:tr>
              <a:tr h="370840">
                <a:tc>
                  <a:txBody>
                    <a:bodyPr/>
                    <a:lstStyle/>
                    <a:p>
                      <a:pPr algn="ctr"/>
                      <a:r>
                        <a:rPr lang="en-US" sz="2000" dirty="0">
                          <a:latin typeface="Candara" panose="020E0502030303020204" pitchFamily="34" charset="0"/>
                        </a:rPr>
                        <a:t>Payment Year 3</a:t>
                      </a:r>
                    </a:p>
                  </a:txBody>
                  <a:tcPr/>
                </a:tc>
                <a:tc>
                  <a:txBody>
                    <a:bodyPr/>
                    <a:lstStyle/>
                    <a:p>
                      <a:pPr algn="ctr"/>
                      <a:r>
                        <a:rPr lang="en-US" sz="2000" dirty="0">
                          <a:latin typeface="Candara" panose="020E0502030303020204" pitchFamily="34" charset="0"/>
                        </a:rPr>
                        <a:t>$3,500</a:t>
                      </a:r>
                    </a:p>
                  </a:txBody>
                  <a:tcPr/>
                </a:tc>
                <a:tc>
                  <a:txBody>
                    <a:bodyPr/>
                    <a:lstStyle/>
                    <a:p>
                      <a:pPr algn="ctr"/>
                      <a:r>
                        <a:rPr lang="en-US" sz="2000" dirty="0">
                          <a:latin typeface="Candara" panose="020E0502030303020204" pitchFamily="34" charset="0"/>
                        </a:rPr>
                        <a:t>$4,800</a:t>
                      </a:r>
                    </a:p>
                  </a:txBody>
                  <a:tcPr/>
                </a:tc>
                <a:extLst>
                  <a:ext uri="{0D108BD9-81ED-4DB2-BD59-A6C34878D82A}">
                    <a16:rowId xmlns:a16="http://schemas.microsoft.com/office/drawing/2014/main" val="3003916122"/>
                  </a:ext>
                </a:extLst>
              </a:tr>
              <a:tr h="370840">
                <a:tc>
                  <a:txBody>
                    <a:bodyPr/>
                    <a:lstStyle/>
                    <a:p>
                      <a:pPr algn="ctr"/>
                      <a:r>
                        <a:rPr lang="en-US" sz="2000" dirty="0">
                          <a:latin typeface="Candara" panose="020E0502030303020204" pitchFamily="34" charset="0"/>
                        </a:rPr>
                        <a:t>Payment Year 4</a:t>
                      </a:r>
                    </a:p>
                  </a:txBody>
                  <a:tcPr/>
                </a:tc>
                <a:tc>
                  <a:txBody>
                    <a:bodyPr/>
                    <a:lstStyle/>
                    <a:p>
                      <a:pPr algn="ctr"/>
                      <a:r>
                        <a:rPr lang="en-US" sz="2000" dirty="0">
                          <a:latin typeface="Candara" panose="020E0502030303020204" pitchFamily="34" charset="0"/>
                        </a:rPr>
                        <a:t>$3,500</a:t>
                      </a:r>
                    </a:p>
                  </a:txBody>
                  <a:tcPr/>
                </a:tc>
                <a:tc>
                  <a:txBody>
                    <a:bodyPr/>
                    <a:lstStyle/>
                    <a:p>
                      <a:pPr algn="ctr"/>
                      <a:endParaRPr lang="en-US" sz="2000" dirty="0">
                        <a:latin typeface="Candara" panose="020E0502030303020204" pitchFamily="34" charset="0"/>
                      </a:endParaRPr>
                    </a:p>
                  </a:txBody>
                  <a:tcPr/>
                </a:tc>
                <a:extLst>
                  <a:ext uri="{0D108BD9-81ED-4DB2-BD59-A6C34878D82A}">
                    <a16:rowId xmlns:a16="http://schemas.microsoft.com/office/drawing/2014/main" val="3114252789"/>
                  </a:ext>
                </a:extLst>
              </a:tr>
              <a:tr h="370840">
                <a:tc>
                  <a:txBody>
                    <a:bodyPr/>
                    <a:lstStyle/>
                    <a:p>
                      <a:pPr algn="ctr"/>
                      <a:r>
                        <a:rPr lang="en-US" sz="2000" b="1" dirty="0">
                          <a:latin typeface="Candara" panose="020E0502030303020204" pitchFamily="34" charset="0"/>
                        </a:rPr>
                        <a:t>Total</a:t>
                      </a:r>
                    </a:p>
                  </a:txBody>
                  <a:tcPr/>
                </a:tc>
                <a:tc>
                  <a:txBody>
                    <a:bodyPr/>
                    <a:lstStyle/>
                    <a:p>
                      <a:pPr algn="ctr"/>
                      <a:r>
                        <a:rPr lang="en-US" sz="2000" b="1" dirty="0">
                          <a:latin typeface="Candara" panose="020E0502030303020204" pitchFamily="34" charset="0"/>
                        </a:rPr>
                        <a:t>$24,000</a:t>
                      </a:r>
                    </a:p>
                  </a:txBody>
                  <a:tcPr/>
                </a:tc>
                <a:tc>
                  <a:txBody>
                    <a:bodyPr/>
                    <a:lstStyle/>
                    <a:p>
                      <a:pPr algn="ctr"/>
                      <a:r>
                        <a:rPr lang="en-US" sz="2000" b="1" dirty="0">
                          <a:latin typeface="Candara" panose="020E0502030303020204" pitchFamily="34" charset="0"/>
                        </a:rPr>
                        <a:t>$19,900</a:t>
                      </a:r>
                    </a:p>
                  </a:txBody>
                  <a:tcPr/>
                </a:tc>
                <a:extLst>
                  <a:ext uri="{0D108BD9-81ED-4DB2-BD59-A6C34878D82A}">
                    <a16:rowId xmlns:a16="http://schemas.microsoft.com/office/drawing/2014/main" val="927503233"/>
                  </a:ext>
                </a:extLst>
              </a:tr>
            </a:tbl>
          </a:graphicData>
        </a:graphic>
      </p:graphicFrame>
      <p:sp>
        <p:nvSpPr>
          <p:cNvPr id="5" name="Up Arrow 4">
            <a:extLst>
              <a:ext uri="{FF2B5EF4-FFF2-40B4-BE49-F238E27FC236}">
                <a16:creationId xmlns:a16="http://schemas.microsoft.com/office/drawing/2014/main" id="{6E05C38F-1562-254F-87A5-A22E1DE97383}"/>
              </a:ext>
            </a:extLst>
          </p:cNvPr>
          <p:cNvSpPr/>
          <p:nvPr/>
        </p:nvSpPr>
        <p:spPr>
          <a:xfrm>
            <a:off x="5280026" y="4643437"/>
            <a:ext cx="542925" cy="523875"/>
          </a:xfrm>
          <a:prstGeom prst="up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EBF7FA7-841D-614D-8338-0128E85941F4}"/>
              </a:ext>
            </a:extLst>
          </p:cNvPr>
          <p:cNvSpPr/>
          <p:nvPr/>
        </p:nvSpPr>
        <p:spPr>
          <a:xfrm>
            <a:off x="273051" y="5346381"/>
            <a:ext cx="11356974" cy="954107"/>
          </a:xfrm>
          <a:prstGeom prst="rect">
            <a:avLst/>
          </a:prstGeom>
        </p:spPr>
        <p:txBody>
          <a:bodyPr wrap="square">
            <a:spAutoFit/>
          </a:bodyPr>
          <a:lstStyle/>
          <a:p>
            <a:pPr lvl="1"/>
            <a:r>
              <a:rPr lang="en-US" sz="2800" dirty="0">
                <a:latin typeface="Candara" panose="020E0502030303020204" pitchFamily="34" charset="0"/>
              </a:rPr>
              <a:t>However, if Model 2 is selected, we will need to replace assets sooner than with Model 1 </a:t>
            </a:r>
          </a:p>
        </p:txBody>
      </p:sp>
      <p:sp>
        <p:nvSpPr>
          <p:cNvPr id="9" name="Title 1">
            <a:extLst>
              <a:ext uri="{FF2B5EF4-FFF2-40B4-BE49-F238E27FC236}">
                <a16:creationId xmlns:a16="http://schemas.microsoft.com/office/drawing/2014/main" id="{2368A1CC-5399-472B-9B67-B0E0A36E184B}"/>
              </a:ext>
            </a:extLst>
          </p:cNvPr>
          <p:cNvSpPr>
            <a:spLocks noGrp="1"/>
          </p:cNvSpPr>
          <p:nvPr>
            <p:ph type="title"/>
          </p:nvPr>
        </p:nvSpPr>
        <p:spPr>
          <a:xfrm>
            <a:off x="838200" y="0"/>
            <a:ext cx="10515600" cy="1325563"/>
          </a:xfrm>
        </p:spPr>
        <p:txBody>
          <a:bodyPr>
            <a:normAutofit/>
          </a:bodyPr>
          <a:lstStyle/>
          <a:p>
            <a:r>
              <a:rPr lang="en-US" sz="4200" b="1" dirty="0">
                <a:solidFill>
                  <a:schemeClr val="bg1"/>
                </a:solidFill>
                <a:latin typeface="Georgia Pro Cond Black" panose="02040A06050405020203" pitchFamily="18" charset="0"/>
              </a:rPr>
              <a:t>2) Annualized Cost</a:t>
            </a:r>
            <a:endParaRPr lang="en-US" sz="4200" dirty="0">
              <a:solidFill>
                <a:schemeClr val="bg1"/>
              </a:solidFill>
              <a:latin typeface="Georgia Pro Cond Black" panose="02040A06050405020203" pitchFamily="18" charset="0"/>
            </a:endParaRPr>
          </a:p>
        </p:txBody>
      </p:sp>
    </p:spTree>
    <p:extLst>
      <p:ext uri="{BB962C8B-B14F-4D97-AF65-F5344CB8AC3E}">
        <p14:creationId xmlns:p14="http://schemas.microsoft.com/office/powerpoint/2010/main" val="2624916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B519464-490B-8D46-8601-32415CA5F542}"/>
              </a:ext>
            </a:extLst>
          </p:cNvPr>
          <p:cNvSpPr/>
          <p:nvPr/>
        </p:nvSpPr>
        <p:spPr>
          <a:xfrm>
            <a:off x="0" y="1"/>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05F1EBE3-0399-B74B-8BF9-F0E9709EC8DF}"/>
              </a:ext>
            </a:extLst>
          </p:cNvPr>
          <p:cNvCxnSpPr>
            <a:cxnSpLocks/>
          </p:cNvCxnSpPr>
          <p:nvPr/>
        </p:nvCxnSpPr>
        <p:spPr>
          <a:xfrm>
            <a:off x="828550" y="3100541"/>
            <a:ext cx="460598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F5AC90EA-85FC-D545-A5EB-1A26C87279F4}"/>
              </a:ext>
            </a:extLst>
          </p:cNvPr>
          <p:cNvCxnSpPr/>
          <p:nvPr/>
        </p:nvCxnSpPr>
        <p:spPr>
          <a:xfrm>
            <a:off x="828550" y="2964617"/>
            <a:ext cx="0" cy="28420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F409BE62-C4F9-BF4B-A9B8-26534785CBA0}"/>
              </a:ext>
            </a:extLst>
          </p:cNvPr>
          <p:cNvCxnSpPr/>
          <p:nvPr/>
        </p:nvCxnSpPr>
        <p:spPr>
          <a:xfrm>
            <a:off x="1994204" y="2958438"/>
            <a:ext cx="0" cy="2842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FFB639F0-54F6-6D45-BDBA-820A4BB7C678}"/>
              </a:ext>
            </a:extLst>
          </p:cNvPr>
          <p:cNvCxnSpPr/>
          <p:nvPr/>
        </p:nvCxnSpPr>
        <p:spPr>
          <a:xfrm>
            <a:off x="3069242" y="2958438"/>
            <a:ext cx="0" cy="2842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57A9238-A3B1-674A-ACC4-F9360C69BE2F}"/>
              </a:ext>
            </a:extLst>
          </p:cNvPr>
          <p:cNvCxnSpPr/>
          <p:nvPr/>
        </p:nvCxnSpPr>
        <p:spPr>
          <a:xfrm>
            <a:off x="4243133" y="2958438"/>
            <a:ext cx="0" cy="28420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7E015D8-3412-7342-BC13-D95BE86E9C30}"/>
              </a:ext>
            </a:extLst>
          </p:cNvPr>
          <p:cNvCxnSpPr/>
          <p:nvPr/>
        </p:nvCxnSpPr>
        <p:spPr>
          <a:xfrm>
            <a:off x="5404669" y="2958438"/>
            <a:ext cx="0" cy="284206"/>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AA3B248-2ACA-464E-BD16-A20981669B6D}"/>
              </a:ext>
            </a:extLst>
          </p:cNvPr>
          <p:cNvSpPr txBox="1"/>
          <p:nvPr/>
        </p:nvSpPr>
        <p:spPr>
          <a:xfrm>
            <a:off x="1894319" y="2503753"/>
            <a:ext cx="370702" cy="370703"/>
          </a:xfrm>
          <a:prstGeom prst="rect">
            <a:avLst/>
          </a:prstGeom>
          <a:noFill/>
        </p:spPr>
        <p:txBody>
          <a:bodyPr wrap="square" rtlCol="0">
            <a:spAutoFit/>
          </a:bodyPr>
          <a:lstStyle/>
          <a:p>
            <a:r>
              <a:rPr lang="en-US" dirty="0">
                <a:latin typeface="Candara" panose="020E0502030303020204" pitchFamily="34" charset="0"/>
              </a:rPr>
              <a:t>1</a:t>
            </a:r>
          </a:p>
        </p:txBody>
      </p:sp>
      <p:sp>
        <p:nvSpPr>
          <p:cNvPr id="11" name="TextBox 10">
            <a:extLst>
              <a:ext uri="{FF2B5EF4-FFF2-40B4-BE49-F238E27FC236}">
                <a16:creationId xmlns:a16="http://schemas.microsoft.com/office/drawing/2014/main" id="{0A5AFF6A-D8AA-9743-A169-BA8949D41801}"/>
              </a:ext>
            </a:extLst>
          </p:cNvPr>
          <p:cNvSpPr txBox="1"/>
          <p:nvPr/>
        </p:nvSpPr>
        <p:spPr>
          <a:xfrm>
            <a:off x="680270" y="2488113"/>
            <a:ext cx="370702" cy="370703"/>
          </a:xfrm>
          <a:prstGeom prst="rect">
            <a:avLst/>
          </a:prstGeom>
          <a:noFill/>
        </p:spPr>
        <p:txBody>
          <a:bodyPr wrap="square" rtlCol="0">
            <a:spAutoFit/>
          </a:bodyPr>
          <a:lstStyle/>
          <a:p>
            <a:r>
              <a:rPr lang="en-US" dirty="0">
                <a:latin typeface="Candara" panose="020E0502030303020204" pitchFamily="34" charset="0"/>
              </a:rPr>
              <a:t>0</a:t>
            </a:r>
          </a:p>
        </p:txBody>
      </p:sp>
      <p:sp>
        <p:nvSpPr>
          <p:cNvPr id="12" name="TextBox 11">
            <a:extLst>
              <a:ext uri="{FF2B5EF4-FFF2-40B4-BE49-F238E27FC236}">
                <a16:creationId xmlns:a16="http://schemas.microsoft.com/office/drawing/2014/main" id="{D41596A8-C36E-CA4F-B83C-FC9BECC56BBA}"/>
              </a:ext>
            </a:extLst>
          </p:cNvPr>
          <p:cNvSpPr txBox="1"/>
          <p:nvPr/>
        </p:nvSpPr>
        <p:spPr>
          <a:xfrm>
            <a:off x="2923017" y="2503752"/>
            <a:ext cx="370702" cy="370703"/>
          </a:xfrm>
          <a:prstGeom prst="rect">
            <a:avLst/>
          </a:prstGeom>
          <a:noFill/>
        </p:spPr>
        <p:txBody>
          <a:bodyPr wrap="square" rtlCol="0">
            <a:spAutoFit/>
          </a:bodyPr>
          <a:lstStyle/>
          <a:p>
            <a:r>
              <a:rPr lang="en-US" dirty="0">
                <a:latin typeface="Candara" panose="020E0502030303020204" pitchFamily="34" charset="0"/>
              </a:rPr>
              <a:t>2</a:t>
            </a:r>
          </a:p>
        </p:txBody>
      </p:sp>
      <p:sp>
        <p:nvSpPr>
          <p:cNvPr id="13" name="TextBox 12">
            <a:extLst>
              <a:ext uri="{FF2B5EF4-FFF2-40B4-BE49-F238E27FC236}">
                <a16:creationId xmlns:a16="http://schemas.microsoft.com/office/drawing/2014/main" id="{C3D1A95A-F9C6-134B-9B02-2BDA8F82C4AF}"/>
              </a:ext>
            </a:extLst>
          </p:cNvPr>
          <p:cNvSpPr txBox="1"/>
          <p:nvPr/>
        </p:nvSpPr>
        <p:spPr>
          <a:xfrm>
            <a:off x="4107202" y="2503752"/>
            <a:ext cx="370702" cy="370703"/>
          </a:xfrm>
          <a:prstGeom prst="rect">
            <a:avLst/>
          </a:prstGeom>
          <a:noFill/>
        </p:spPr>
        <p:txBody>
          <a:bodyPr wrap="square" rtlCol="0">
            <a:spAutoFit/>
          </a:bodyPr>
          <a:lstStyle/>
          <a:p>
            <a:r>
              <a:rPr lang="en-US" dirty="0">
                <a:latin typeface="Candara" panose="020E0502030303020204" pitchFamily="34" charset="0"/>
              </a:rPr>
              <a:t>3</a:t>
            </a:r>
          </a:p>
        </p:txBody>
      </p:sp>
      <p:sp>
        <p:nvSpPr>
          <p:cNvPr id="14" name="TextBox 13">
            <a:extLst>
              <a:ext uri="{FF2B5EF4-FFF2-40B4-BE49-F238E27FC236}">
                <a16:creationId xmlns:a16="http://schemas.microsoft.com/office/drawing/2014/main" id="{9883D9CB-ECE6-484A-B4C2-62EA2D8F40D9}"/>
              </a:ext>
            </a:extLst>
          </p:cNvPr>
          <p:cNvSpPr txBox="1"/>
          <p:nvPr/>
        </p:nvSpPr>
        <p:spPr>
          <a:xfrm>
            <a:off x="5249185" y="2504241"/>
            <a:ext cx="370702" cy="370703"/>
          </a:xfrm>
          <a:prstGeom prst="rect">
            <a:avLst/>
          </a:prstGeom>
          <a:noFill/>
        </p:spPr>
        <p:txBody>
          <a:bodyPr wrap="square" rtlCol="0">
            <a:spAutoFit/>
          </a:bodyPr>
          <a:lstStyle/>
          <a:p>
            <a:r>
              <a:rPr lang="en-US" dirty="0">
                <a:latin typeface="Candara" panose="020E0502030303020204" pitchFamily="34" charset="0"/>
              </a:rPr>
              <a:t>4</a:t>
            </a:r>
          </a:p>
        </p:txBody>
      </p:sp>
      <p:sp>
        <p:nvSpPr>
          <p:cNvPr id="15" name="TextBox 14">
            <a:extLst>
              <a:ext uri="{FF2B5EF4-FFF2-40B4-BE49-F238E27FC236}">
                <a16:creationId xmlns:a16="http://schemas.microsoft.com/office/drawing/2014/main" id="{D9121013-6396-BB40-A0AB-ED05EF68BBEA}"/>
              </a:ext>
            </a:extLst>
          </p:cNvPr>
          <p:cNvSpPr txBox="1"/>
          <p:nvPr/>
        </p:nvSpPr>
        <p:spPr>
          <a:xfrm>
            <a:off x="728692" y="3297935"/>
            <a:ext cx="807913" cy="276999"/>
          </a:xfrm>
          <a:prstGeom prst="rect">
            <a:avLst/>
          </a:prstGeom>
          <a:noFill/>
        </p:spPr>
        <p:txBody>
          <a:bodyPr wrap="none" lIns="0" tIns="0" rIns="0" bIns="0" rtlCol="0">
            <a:spAutoFit/>
          </a:bodyPr>
          <a:lstStyle/>
          <a:p>
            <a:r>
              <a:rPr lang="en-US" dirty="0">
                <a:latin typeface="Candara" panose="020E0502030303020204" pitchFamily="34" charset="0"/>
              </a:rPr>
              <a:t>(10,000)</a:t>
            </a:r>
          </a:p>
        </p:txBody>
      </p:sp>
      <p:cxnSp>
        <p:nvCxnSpPr>
          <p:cNvPr id="20" name="Straight Connector 19">
            <a:extLst>
              <a:ext uri="{FF2B5EF4-FFF2-40B4-BE49-F238E27FC236}">
                <a16:creationId xmlns:a16="http://schemas.microsoft.com/office/drawing/2014/main" id="{07710098-6CD5-304C-8DBB-C9F65CFD2CF9}"/>
              </a:ext>
            </a:extLst>
          </p:cNvPr>
          <p:cNvCxnSpPr>
            <a:cxnSpLocks/>
          </p:cNvCxnSpPr>
          <p:nvPr/>
        </p:nvCxnSpPr>
        <p:spPr>
          <a:xfrm>
            <a:off x="789088" y="5868095"/>
            <a:ext cx="341458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BFB5CA-54B9-D845-B812-5E25F28ED75A}"/>
              </a:ext>
            </a:extLst>
          </p:cNvPr>
          <p:cNvCxnSpPr/>
          <p:nvPr/>
        </p:nvCxnSpPr>
        <p:spPr>
          <a:xfrm>
            <a:off x="789088" y="5732171"/>
            <a:ext cx="0" cy="28420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5915134-BFB2-D343-B883-4EF3025A7E8D}"/>
              </a:ext>
            </a:extLst>
          </p:cNvPr>
          <p:cNvCxnSpPr/>
          <p:nvPr/>
        </p:nvCxnSpPr>
        <p:spPr>
          <a:xfrm>
            <a:off x="1954742" y="5725992"/>
            <a:ext cx="0" cy="28420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FCA5383-C865-6142-B3B2-1914D9BC7A5A}"/>
              </a:ext>
            </a:extLst>
          </p:cNvPr>
          <p:cNvCxnSpPr/>
          <p:nvPr/>
        </p:nvCxnSpPr>
        <p:spPr>
          <a:xfrm>
            <a:off x="3029780" y="5725992"/>
            <a:ext cx="0" cy="28420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992F477-160E-2F43-8AB0-42F4C69874DA}"/>
              </a:ext>
            </a:extLst>
          </p:cNvPr>
          <p:cNvCxnSpPr/>
          <p:nvPr/>
        </p:nvCxnSpPr>
        <p:spPr>
          <a:xfrm>
            <a:off x="4203671" y="5725992"/>
            <a:ext cx="0" cy="284206"/>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E1736EB-1951-D546-AFFB-7962D5998854}"/>
              </a:ext>
            </a:extLst>
          </p:cNvPr>
          <p:cNvSpPr txBox="1"/>
          <p:nvPr/>
        </p:nvSpPr>
        <p:spPr>
          <a:xfrm>
            <a:off x="1854857" y="5271307"/>
            <a:ext cx="370702" cy="370703"/>
          </a:xfrm>
          <a:prstGeom prst="rect">
            <a:avLst/>
          </a:prstGeom>
          <a:noFill/>
        </p:spPr>
        <p:txBody>
          <a:bodyPr wrap="square" rtlCol="0">
            <a:spAutoFit/>
          </a:bodyPr>
          <a:lstStyle/>
          <a:p>
            <a:r>
              <a:rPr lang="en-US" dirty="0">
                <a:latin typeface="Candara" panose="020E0502030303020204" pitchFamily="34" charset="0"/>
              </a:rPr>
              <a:t>1</a:t>
            </a:r>
          </a:p>
        </p:txBody>
      </p:sp>
      <p:sp>
        <p:nvSpPr>
          <p:cNvPr id="27" name="TextBox 26">
            <a:extLst>
              <a:ext uri="{FF2B5EF4-FFF2-40B4-BE49-F238E27FC236}">
                <a16:creationId xmlns:a16="http://schemas.microsoft.com/office/drawing/2014/main" id="{93239151-891F-0F4C-82D9-7E6456994F5C}"/>
              </a:ext>
            </a:extLst>
          </p:cNvPr>
          <p:cNvSpPr txBox="1"/>
          <p:nvPr/>
        </p:nvSpPr>
        <p:spPr>
          <a:xfrm>
            <a:off x="639930" y="5298540"/>
            <a:ext cx="370702" cy="370703"/>
          </a:xfrm>
          <a:prstGeom prst="rect">
            <a:avLst/>
          </a:prstGeom>
          <a:noFill/>
        </p:spPr>
        <p:txBody>
          <a:bodyPr wrap="square" rtlCol="0">
            <a:spAutoFit/>
          </a:bodyPr>
          <a:lstStyle/>
          <a:p>
            <a:r>
              <a:rPr lang="en-US" dirty="0">
                <a:latin typeface="Candara" panose="020E0502030303020204" pitchFamily="34" charset="0"/>
              </a:rPr>
              <a:t>0</a:t>
            </a:r>
          </a:p>
        </p:txBody>
      </p:sp>
      <p:sp>
        <p:nvSpPr>
          <p:cNvPr id="28" name="TextBox 27">
            <a:extLst>
              <a:ext uri="{FF2B5EF4-FFF2-40B4-BE49-F238E27FC236}">
                <a16:creationId xmlns:a16="http://schemas.microsoft.com/office/drawing/2014/main" id="{360C1885-6E8C-944C-899D-62BFC07806BB}"/>
              </a:ext>
            </a:extLst>
          </p:cNvPr>
          <p:cNvSpPr txBox="1"/>
          <p:nvPr/>
        </p:nvSpPr>
        <p:spPr>
          <a:xfrm>
            <a:off x="2883555" y="5271306"/>
            <a:ext cx="370702" cy="370703"/>
          </a:xfrm>
          <a:prstGeom prst="rect">
            <a:avLst/>
          </a:prstGeom>
          <a:noFill/>
        </p:spPr>
        <p:txBody>
          <a:bodyPr wrap="square" rtlCol="0">
            <a:spAutoFit/>
          </a:bodyPr>
          <a:lstStyle/>
          <a:p>
            <a:r>
              <a:rPr lang="en-US" dirty="0">
                <a:latin typeface="Candara" panose="020E0502030303020204" pitchFamily="34" charset="0"/>
              </a:rPr>
              <a:t>2</a:t>
            </a:r>
          </a:p>
        </p:txBody>
      </p:sp>
      <p:sp>
        <p:nvSpPr>
          <p:cNvPr id="29" name="TextBox 28">
            <a:extLst>
              <a:ext uri="{FF2B5EF4-FFF2-40B4-BE49-F238E27FC236}">
                <a16:creationId xmlns:a16="http://schemas.microsoft.com/office/drawing/2014/main" id="{B6A35E38-F099-E243-85D5-2AC7A4B3D690}"/>
              </a:ext>
            </a:extLst>
          </p:cNvPr>
          <p:cNvSpPr txBox="1"/>
          <p:nvPr/>
        </p:nvSpPr>
        <p:spPr>
          <a:xfrm>
            <a:off x="4067740" y="5271306"/>
            <a:ext cx="370702" cy="370703"/>
          </a:xfrm>
          <a:prstGeom prst="rect">
            <a:avLst/>
          </a:prstGeom>
          <a:noFill/>
        </p:spPr>
        <p:txBody>
          <a:bodyPr wrap="square" rtlCol="0">
            <a:spAutoFit/>
          </a:bodyPr>
          <a:lstStyle/>
          <a:p>
            <a:r>
              <a:rPr lang="en-US" dirty="0">
                <a:latin typeface="Candara" panose="020E0502030303020204" pitchFamily="34" charset="0"/>
              </a:rPr>
              <a:t>3</a:t>
            </a:r>
          </a:p>
        </p:txBody>
      </p:sp>
      <p:sp>
        <p:nvSpPr>
          <p:cNvPr id="31" name="TextBox 30">
            <a:extLst>
              <a:ext uri="{FF2B5EF4-FFF2-40B4-BE49-F238E27FC236}">
                <a16:creationId xmlns:a16="http://schemas.microsoft.com/office/drawing/2014/main" id="{CF8569F6-799D-C143-AC4C-F280D19A353B}"/>
              </a:ext>
            </a:extLst>
          </p:cNvPr>
          <p:cNvSpPr txBox="1"/>
          <p:nvPr/>
        </p:nvSpPr>
        <p:spPr>
          <a:xfrm>
            <a:off x="689230" y="6065489"/>
            <a:ext cx="702115" cy="276999"/>
          </a:xfrm>
          <a:prstGeom prst="rect">
            <a:avLst/>
          </a:prstGeom>
          <a:noFill/>
        </p:spPr>
        <p:txBody>
          <a:bodyPr wrap="none" lIns="0" tIns="0" rIns="0" bIns="0" rtlCol="0">
            <a:spAutoFit/>
          </a:bodyPr>
          <a:lstStyle/>
          <a:p>
            <a:r>
              <a:rPr lang="en-US" dirty="0">
                <a:latin typeface="Candara" panose="020E0502030303020204" pitchFamily="34" charset="0"/>
              </a:rPr>
              <a:t>(5,500)</a:t>
            </a:r>
          </a:p>
        </p:txBody>
      </p:sp>
      <p:sp>
        <p:nvSpPr>
          <p:cNvPr id="36" name="TextBox 35">
            <a:extLst>
              <a:ext uri="{FF2B5EF4-FFF2-40B4-BE49-F238E27FC236}">
                <a16:creationId xmlns:a16="http://schemas.microsoft.com/office/drawing/2014/main" id="{72B55F6E-620D-2E4D-80DA-82B2CBED41E3}"/>
              </a:ext>
            </a:extLst>
          </p:cNvPr>
          <p:cNvSpPr txBox="1"/>
          <p:nvPr/>
        </p:nvSpPr>
        <p:spPr>
          <a:xfrm>
            <a:off x="639930" y="1768646"/>
            <a:ext cx="1843087" cy="461665"/>
          </a:xfrm>
          <a:prstGeom prst="rect">
            <a:avLst/>
          </a:prstGeom>
          <a:noFill/>
        </p:spPr>
        <p:txBody>
          <a:bodyPr wrap="square" rtlCol="0">
            <a:spAutoFit/>
          </a:bodyPr>
          <a:lstStyle/>
          <a:p>
            <a:r>
              <a:rPr lang="en-US" sz="2400" b="1" dirty="0">
                <a:latin typeface="Candara" panose="020E0502030303020204" pitchFamily="34" charset="0"/>
              </a:rPr>
              <a:t>Model A</a:t>
            </a:r>
          </a:p>
        </p:txBody>
      </p:sp>
      <p:sp>
        <p:nvSpPr>
          <p:cNvPr id="37" name="TextBox 36">
            <a:extLst>
              <a:ext uri="{FF2B5EF4-FFF2-40B4-BE49-F238E27FC236}">
                <a16:creationId xmlns:a16="http://schemas.microsoft.com/office/drawing/2014/main" id="{C12E4648-1D8E-E44F-8D01-0945D926BBFD}"/>
              </a:ext>
            </a:extLst>
          </p:cNvPr>
          <p:cNvSpPr txBox="1"/>
          <p:nvPr/>
        </p:nvSpPr>
        <p:spPr>
          <a:xfrm>
            <a:off x="648171" y="4433424"/>
            <a:ext cx="1843087" cy="461665"/>
          </a:xfrm>
          <a:prstGeom prst="rect">
            <a:avLst/>
          </a:prstGeom>
          <a:noFill/>
        </p:spPr>
        <p:txBody>
          <a:bodyPr wrap="square" rtlCol="0">
            <a:spAutoFit/>
          </a:bodyPr>
          <a:lstStyle/>
          <a:p>
            <a:r>
              <a:rPr lang="en-US" sz="2400" b="1" dirty="0">
                <a:latin typeface="Candara" panose="020E0502030303020204" pitchFamily="34" charset="0"/>
              </a:rPr>
              <a:t>Model B</a:t>
            </a:r>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6EE4D994-F10E-604D-B6F7-475E44A551E7}"/>
                  </a:ext>
                </a:extLst>
              </p:cNvPr>
              <p:cNvSpPr txBox="1"/>
              <p:nvPr/>
            </p:nvSpPr>
            <p:spPr>
              <a:xfrm>
                <a:off x="5976937" y="2610747"/>
                <a:ext cx="5943598" cy="481029"/>
              </a:xfrm>
              <a:prstGeom prst="rect">
                <a:avLst/>
              </a:prstGeom>
              <a:noFill/>
            </p:spPr>
            <p:txBody>
              <a:bodyPr wrap="square" lIns="0" tIns="0" rIns="0" bIns="0" rtlCol="0">
                <a:spAutoFit/>
              </a:bodyPr>
              <a:lstStyle/>
              <a:p>
                <a:r>
                  <a:rPr lang="es-ES" sz="2000" dirty="0">
                    <a:latin typeface="Candara" panose="020E0502030303020204" pitchFamily="34" charset="0"/>
                  </a:rPr>
                  <a:t>NPC</a:t>
                </a:r>
                <a14:m>
                  <m:oMath xmlns:m="http://schemas.openxmlformats.org/officeDocument/2006/math">
                    <m:r>
                      <a:rPr lang="es-ES" sz="2000" b="0" i="1" smtClean="0">
                        <a:latin typeface="Cambria Math" panose="02040503050406030204" pitchFamily="18" charset="0"/>
                      </a:rPr>
                      <m:t>=10,000+</m:t>
                    </m:r>
                    <m:f>
                      <m:fPr>
                        <m:ctrlPr>
                          <a:rPr lang="es-ES" sz="2000" b="0" i="1" smtClean="0">
                            <a:latin typeface="Cambria Math" panose="02040503050406030204" pitchFamily="18" charset="0"/>
                          </a:rPr>
                        </m:ctrlPr>
                      </m:fPr>
                      <m:num>
                        <m:r>
                          <a:rPr lang="es-ES" sz="2000" b="0" i="1" smtClean="0">
                            <a:latin typeface="Cambria Math" panose="02040503050406030204" pitchFamily="18" charset="0"/>
                          </a:rPr>
                          <m:t>3,500</m:t>
                        </m:r>
                      </m:num>
                      <m:den>
                        <m:r>
                          <a:rPr lang="es-ES" sz="2000" b="0" i="1" smtClean="0">
                            <a:latin typeface="Cambria Math" panose="02040503050406030204" pitchFamily="18" charset="0"/>
                          </a:rPr>
                          <m:t>(1+0.1)</m:t>
                        </m:r>
                      </m:den>
                    </m:f>
                    <m:r>
                      <a:rPr lang="es-ES" sz="2000" b="0" i="1" smtClean="0">
                        <a:latin typeface="Cambria Math" panose="02040503050406030204" pitchFamily="18" charset="0"/>
                      </a:rPr>
                      <m:t>+</m:t>
                    </m:r>
                    <m:f>
                      <m:fPr>
                        <m:ctrlPr>
                          <a:rPr lang="es-ES" sz="2000" b="0" i="1" smtClean="0">
                            <a:latin typeface="Cambria Math" panose="02040503050406030204" pitchFamily="18" charset="0"/>
                          </a:rPr>
                        </m:ctrlPr>
                      </m:fPr>
                      <m:num>
                        <m:r>
                          <a:rPr lang="es-ES" sz="2000" b="0" i="1" smtClean="0">
                            <a:latin typeface="Cambria Math" panose="02040503050406030204" pitchFamily="18" charset="0"/>
                          </a:rPr>
                          <m:t>3,500</m:t>
                        </m:r>
                      </m:num>
                      <m:den>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(1+0.1)</m:t>
                            </m:r>
                          </m:e>
                          <m:sup>
                            <m:r>
                              <a:rPr lang="es-ES" sz="2000" b="0" i="1" smtClean="0">
                                <a:latin typeface="Cambria Math" panose="02040503050406030204" pitchFamily="18" charset="0"/>
                              </a:rPr>
                              <m:t>2</m:t>
                            </m:r>
                          </m:sup>
                        </m:sSup>
                      </m:den>
                    </m:f>
                    <m:r>
                      <a:rPr lang="es-ES" sz="2000" b="0" i="1" smtClean="0">
                        <a:latin typeface="Cambria Math" panose="02040503050406030204" pitchFamily="18" charset="0"/>
                      </a:rPr>
                      <m:t>+</m:t>
                    </m:r>
                    <m:f>
                      <m:fPr>
                        <m:ctrlPr>
                          <a:rPr lang="es-ES" sz="2000" b="0" i="1" smtClean="0">
                            <a:latin typeface="Cambria Math" panose="02040503050406030204" pitchFamily="18" charset="0"/>
                          </a:rPr>
                        </m:ctrlPr>
                      </m:fPr>
                      <m:num>
                        <m:r>
                          <a:rPr lang="es-ES" sz="2000" b="0" i="1" smtClean="0">
                            <a:latin typeface="Cambria Math" panose="02040503050406030204" pitchFamily="18" charset="0"/>
                          </a:rPr>
                          <m:t>3,500</m:t>
                        </m:r>
                      </m:num>
                      <m:den>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(1+0.1)</m:t>
                            </m:r>
                          </m:e>
                          <m:sup>
                            <m:r>
                              <a:rPr lang="es-ES" sz="2000" b="0" i="1" smtClean="0">
                                <a:latin typeface="Cambria Math" panose="02040503050406030204" pitchFamily="18" charset="0"/>
                              </a:rPr>
                              <m:t>3</m:t>
                            </m:r>
                          </m:sup>
                        </m:sSup>
                      </m:den>
                    </m:f>
                  </m:oMath>
                </a14:m>
                <a:r>
                  <a:rPr lang="en-US" sz="2000" dirty="0">
                    <a:latin typeface="Candara" panose="020E0502030303020204" pitchFamily="34" charset="0"/>
                  </a:rPr>
                  <a:t>+</a:t>
                </a:r>
                <a:r>
                  <a:rPr lang="es-ES" sz="2000" b="0" dirty="0">
                    <a:latin typeface="Candara" panose="020E0502030303020204" pitchFamily="34" charset="0"/>
                  </a:rPr>
                  <a:t> </a:t>
                </a:r>
                <a14:m>
                  <m:oMath xmlns:m="http://schemas.openxmlformats.org/officeDocument/2006/math">
                    <m:f>
                      <m:fPr>
                        <m:ctrlPr>
                          <a:rPr lang="es-ES" sz="2000" b="0" i="1" smtClean="0">
                            <a:latin typeface="Cambria Math" panose="02040503050406030204" pitchFamily="18" charset="0"/>
                          </a:rPr>
                        </m:ctrlPr>
                      </m:fPr>
                      <m:num>
                        <m:r>
                          <a:rPr lang="es-ES" sz="2000" b="0" i="1" smtClean="0">
                            <a:latin typeface="Cambria Math" panose="02040503050406030204" pitchFamily="18" charset="0"/>
                          </a:rPr>
                          <m:t>3,500</m:t>
                        </m:r>
                      </m:num>
                      <m:den>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(1+0.1)</m:t>
                            </m:r>
                          </m:e>
                          <m:sup>
                            <m:r>
                              <a:rPr lang="es-ES" sz="2000" b="0" i="1" smtClean="0">
                                <a:latin typeface="Cambria Math" panose="02040503050406030204" pitchFamily="18" charset="0"/>
                              </a:rPr>
                              <m:t>4</m:t>
                            </m:r>
                          </m:sup>
                        </m:sSup>
                      </m:den>
                    </m:f>
                  </m:oMath>
                </a14:m>
                <a:endParaRPr lang="en-US" sz="2000" dirty="0">
                  <a:latin typeface="Candara" panose="020E0502030303020204" pitchFamily="34" charset="0"/>
                </a:endParaRPr>
              </a:p>
            </p:txBody>
          </p:sp>
        </mc:Choice>
        <mc:Fallback xmlns="">
          <p:sp>
            <p:nvSpPr>
              <p:cNvPr id="38" name="TextBox 37">
                <a:extLst>
                  <a:ext uri="{FF2B5EF4-FFF2-40B4-BE49-F238E27FC236}">
                    <a16:creationId xmlns:a16="http://schemas.microsoft.com/office/drawing/2014/main" id="{6EE4D994-F10E-604D-B6F7-475E44A551E7}"/>
                  </a:ext>
                </a:extLst>
              </p:cNvPr>
              <p:cNvSpPr txBox="1">
                <a:spLocks noRot="1" noChangeAspect="1" noMove="1" noResize="1" noEditPoints="1" noAdjustHandles="1" noChangeArrowheads="1" noChangeShapeType="1" noTextEdit="1"/>
              </p:cNvSpPr>
              <p:nvPr/>
            </p:nvSpPr>
            <p:spPr>
              <a:xfrm>
                <a:off x="5976937" y="2610747"/>
                <a:ext cx="5943598" cy="481029"/>
              </a:xfrm>
              <a:prstGeom prst="rect">
                <a:avLst/>
              </a:prstGeom>
              <a:blipFill>
                <a:blip r:embed="rId2"/>
                <a:stretch>
                  <a:fillRect l="-2564" t="-2532" b="-101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62A9AADB-0F05-8041-A43B-9B1343BC6556}"/>
                  </a:ext>
                </a:extLst>
              </p:cNvPr>
              <p:cNvSpPr txBox="1"/>
              <p:nvPr/>
            </p:nvSpPr>
            <p:spPr>
              <a:xfrm>
                <a:off x="5846595" y="5165825"/>
                <a:ext cx="5705475" cy="476605"/>
              </a:xfrm>
              <a:prstGeom prst="rect">
                <a:avLst/>
              </a:prstGeom>
              <a:noFill/>
            </p:spPr>
            <p:txBody>
              <a:bodyPr wrap="square" lIns="0" tIns="0" rIns="0" bIns="0" rtlCol="0">
                <a:spAutoFit/>
              </a:bodyPr>
              <a:lstStyle/>
              <a:p>
                <a:r>
                  <a:rPr lang="es-ES" sz="2000" b="0" dirty="0">
                    <a:latin typeface="Candara" panose="020E0502030303020204" pitchFamily="34" charset="0"/>
                  </a:rPr>
                  <a:t>NPC</a:t>
                </a:r>
                <a14:m>
                  <m:oMath xmlns:m="http://schemas.openxmlformats.org/officeDocument/2006/math">
                    <m:r>
                      <a:rPr lang="es-ES" sz="2000" b="0" i="1" smtClean="0">
                        <a:latin typeface="Cambria Math" panose="02040503050406030204" pitchFamily="18" charset="0"/>
                      </a:rPr>
                      <m:t>=5,500+</m:t>
                    </m:r>
                    <m:f>
                      <m:fPr>
                        <m:ctrlPr>
                          <a:rPr lang="es-ES" sz="2000" b="0" i="1" smtClean="0">
                            <a:latin typeface="Cambria Math" panose="02040503050406030204" pitchFamily="18" charset="0"/>
                          </a:rPr>
                        </m:ctrlPr>
                      </m:fPr>
                      <m:num>
                        <m:r>
                          <a:rPr lang="es-ES" sz="2000" b="0" i="1" smtClean="0">
                            <a:latin typeface="Cambria Math" panose="02040503050406030204" pitchFamily="18" charset="0"/>
                          </a:rPr>
                          <m:t>4,800</m:t>
                        </m:r>
                      </m:num>
                      <m:den>
                        <m:r>
                          <a:rPr lang="es-ES" sz="2000" b="0" i="1" smtClean="0">
                            <a:latin typeface="Cambria Math" panose="02040503050406030204" pitchFamily="18" charset="0"/>
                          </a:rPr>
                          <m:t>(1+0.1)</m:t>
                        </m:r>
                      </m:den>
                    </m:f>
                    <m:r>
                      <a:rPr lang="es-ES" sz="2000" b="0" i="1" smtClean="0">
                        <a:latin typeface="Cambria Math" panose="02040503050406030204" pitchFamily="18" charset="0"/>
                      </a:rPr>
                      <m:t>+</m:t>
                    </m:r>
                    <m:f>
                      <m:fPr>
                        <m:ctrlPr>
                          <a:rPr lang="es-ES" sz="2000" b="0" i="1" smtClean="0">
                            <a:latin typeface="Cambria Math" panose="02040503050406030204" pitchFamily="18" charset="0"/>
                          </a:rPr>
                        </m:ctrlPr>
                      </m:fPr>
                      <m:num>
                        <m:r>
                          <a:rPr lang="es-ES" sz="2000" b="0" i="1" smtClean="0">
                            <a:latin typeface="Cambria Math" panose="02040503050406030204" pitchFamily="18" charset="0"/>
                          </a:rPr>
                          <m:t>4,800</m:t>
                        </m:r>
                      </m:num>
                      <m:den>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(1+0.1)</m:t>
                            </m:r>
                          </m:e>
                          <m:sup>
                            <m:r>
                              <a:rPr lang="es-ES" sz="2000" b="0" i="1" smtClean="0">
                                <a:latin typeface="Cambria Math" panose="02040503050406030204" pitchFamily="18" charset="0"/>
                              </a:rPr>
                              <m:t>2</m:t>
                            </m:r>
                          </m:sup>
                        </m:sSup>
                      </m:den>
                    </m:f>
                    <m:r>
                      <a:rPr lang="es-ES" sz="2000" b="0" i="1" smtClean="0">
                        <a:latin typeface="Cambria Math" panose="02040503050406030204" pitchFamily="18" charset="0"/>
                      </a:rPr>
                      <m:t>+</m:t>
                    </m:r>
                    <m:f>
                      <m:fPr>
                        <m:ctrlPr>
                          <a:rPr lang="es-ES" sz="2000" b="0" i="1" smtClean="0">
                            <a:latin typeface="Cambria Math" panose="02040503050406030204" pitchFamily="18" charset="0"/>
                          </a:rPr>
                        </m:ctrlPr>
                      </m:fPr>
                      <m:num>
                        <m:r>
                          <a:rPr lang="es-ES" sz="2000" b="0" i="1" smtClean="0">
                            <a:latin typeface="Cambria Math" panose="02040503050406030204" pitchFamily="18" charset="0"/>
                          </a:rPr>
                          <m:t>4,800</m:t>
                        </m:r>
                      </m:num>
                      <m:den>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(1+0.1)</m:t>
                            </m:r>
                          </m:e>
                          <m:sup>
                            <m:r>
                              <a:rPr lang="es-ES" sz="2000" b="0" i="1" smtClean="0">
                                <a:latin typeface="Cambria Math" panose="02040503050406030204" pitchFamily="18" charset="0"/>
                              </a:rPr>
                              <m:t>3</m:t>
                            </m:r>
                          </m:sup>
                        </m:sSup>
                      </m:den>
                    </m:f>
                  </m:oMath>
                </a14:m>
                <a:endParaRPr lang="en-US" sz="2000" dirty="0">
                  <a:latin typeface="Candara" panose="020E0502030303020204" pitchFamily="34" charset="0"/>
                </a:endParaRPr>
              </a:p>
            </p:txBody>
          </p:sp>
        </mc:Choice>
        <mc:Fallback xmlns="">
          <p:sp>
            <p:nvSpPr>
              <p:cNvPr id="39" name="TextBox 38">
                <a:extLst>
                  <a:ext uri="{FF2B5EF4-FFF2-40B4-BE49-F238E27FC236}">
                    <a16:creationId xmlns:a16="http://schemas.microsoft.com/office/drawing/2014/main" id="{62A9AADB-0F05-8041-A43B-9B1343BC6556}"/>
                  </a:ext>
                </a:extLst>
              </p:cNvPr>
              <p:cNvSpPr txBox="1">
                <a:spLocks noRot="1" noChangeAspect="1" noMove="1" noResize="1" noEditPoints="1" noAdjustHandles="1" noChangeArrowheads="1" noChangeShapeType="1" noTextEdit="1"/>
              </p:cNvSpPr>
              <p:nvPr/>
            </p:nvSpPr>
            <p:spPr>
              <a:xfrm>
                <a:off x="5846595" y="5165825"/>
                <a:ext cx="5705475" cy="476605"/>
              </a:xfrm>
              <a:prstGeom prst="rect">
                <a:avLst/>
              </a:prstGeom>
              <a:blipFill>
                <a:blip r:embed="rId3"/>
                <a:stretch>
                  <a:fillRect l="-2671" t="-2532" b="-177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69ED0D06-7B7C-114D-AFED-E33EE27228A8}"/>
                  </a:ext>
                </a:extLst>
              </p:cNvPr>
              <p:cNvSpPr txBox="1"/>
              <p:nvPr/>
            </p:nvSpPr>
            <p:spPr>
              <a:xfrm>
                <a:off x="5976937" y="3399612"/>
                <a:ext cx="5943598" cy="307777"/>
              </a:xfrm>
              <a:prstGeom prst="rect">
                <a:avLst/>
              </a:prstGeom>
              <a:noFill/>
            </p:spPr>
            <p:txBody>
              <a:bodyPr wrap="square" lIns="0" tIns="0" rIns="0" bIns="0" rtlCol="0">
                <a:spAutoFit/>
              </a:bodyPr>
              <a:lstStyle/>
              <a:p>
                <a:r>
                  <a:rPr lang="es-ES" sz="2000" dirty="0">
                    <a:latin typeface="Candara" panose="020E0502030303020204" pitchFamily="34" charset="0"/>
                  </a:rPr>
                  <a:t>NPC</a:t>
                </a:r>
                <a14:m>
                  <m:oMath xmlns:m="http://schemas.openxmlformats.org/officeDocument/2006/math">
                    <m:r>
                      <a:rPr lang="es-ES" sz="2000" b="0" i="1" smtClean="0">
                        <a:latin typeface="Cambria Math" panose="02040503050406030204" pitchFamily="18" charset="0"/>
                      </a:rPr>
                      <m:t>=21,0</m:t>
                    </m:r>
                    <m:r>
                      <a:rPr lang="en-US" sz="2000" b="0" i="1" smtClean="0">
                        <a:latin typeface="Cambria Math" panose="02040503050406030204" pitchFamily="18" charset="0"/>
                      </a:rPr>
                      <m:t>95</m:t>
                    </m:r>
                  </m:oMath>
                </a14:m>
                <a:endParaRPr lang="en-US" sz="2000" dirty="0">
                  <a:latin typeface="Candara" panose="020E0502030303020204" pitchFamily="34" charset="0"/>
                </a:endParaRPr>
              </a:p>
            </p:txBody>
          </p:sp>
        </mc:Choice>
        <mc:Fallback xmlns="">
          <p:sp>
            <p:nvSpPr>
              <p:cNvPr id="40" name="TextBox 39">
                <a:extLst>
                  <a:ext uri="{FF2B5EF4-FFF2-40B4-BE49-F238E27FC236}">
                    <a16:creationId xmlns:a16="http://schemas.microsoft.com/office/drawing/2014/main" id="{69ED0D06-7B7C-114D-AFED-E33EE27228A8}"/>
                  </a:ext>
                </a:extLst>
              </p:cNvPr>
              <p:cNvSpPr txBox="1">
                <a:spLocks noRot="1" noChangeAspect="1" noMove="1" noResize="1" noEditPoints="1" noAdjustHandles="1" noChangeArrowheads="1" noChangeShapeType="1" noTextEdit="1"/>
              </p:cNvSpPr>
              <p:nvPr/>
            </p:nvSpPr>
            <p:spPr>
              <a:xfrm>
                <a:off x="5976937" y="3399612"/>
                <a:ext cx="5943598" cy="307777"/>
              </a:xfrm>
              <a:prstGeom prst="rect">
                <a:avLst/>
              </a:prstGeom>
              <a:blipFill>
                <a:blip r:embed="rId4"/>
                <a:stretch>
                  <a:fillRect l="-2564" t="-26000" b="-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B17D3589-6AAB-F34F-BC31-9CC9A8576455}"/>
                  </a:ext>
                </a:extLst>
              </p:cNvPr>
              <p:cNvSpPr txBox="1"/>
              <p:nvPr/>
            </p:nvSpPr>
            <p:spPr>
              <a:xfrm>
                <a:off x="6095999" y="6172351"/>
                <a:ext cx="5943598" cy="307777"/>
              </a:xfrm>
              <a:prstGeom prst="rect">
                <a:avLst/>
              </a:prstGeom>
              <a:noFill/>
            </p:spPr>
            <p:txBody>
              <a:bodyPr wrap="square" lIns="0" tIns="0" rIns="0" bIns="0" rtlCol="0">
                <a:spAutoFit/>
              </a:bodyPr>
              <a:lstStyle/>
              <a:p>
                <a:r>
                  <a:rPr lang="es-ES" sz="2000" dirty="0">
                    <a:latin typeface="Candara" panose="020E0502030303020204" pitchFamily="34" charset="0"/>
                  </a:rPr>
                  <a:t>NPC</a:t>
                </a:r>
                <a14:m>
                  <m:oMath xmlns:m="http://schemas.openxmlformats.org/officeDocument/2006/math">
                    <m:r>
                      <a:rPr lang="es-ES" sz="2000" b="0" i="1" smtClean="0">
                        <a:latin typeface="Cambria Math" panose="02040503050406030204" pitchFamily="18" charset="0"/>
                      </a:rPr>
                      <m:t>=17,43</m:t>
                    </m:r>
                    <m:r>
                      <a:rPr lang="en-US" sz="2000" b="0" i="1" smtClean="0">
                        <a:latin typeface="Cambria Math" panose="02040503050406030204" pitchFamily="18" charset="0"/>
                      </a:rPr>
                      <m:t>7</m:t>
                    </m:r>
                  </m:oMath>
                </a14:m>
                <a:endParaRPr lang="en-US" sz="2000" dirty="0">
                  <a:latin typeface="Candara" panose="020E0502030303020204" pitchFamily="34" charset="0"/>
                </a:endParaRPr>
              </a:p>
            </p:txBody>
          </p:sp>
        </mc:Choice>
        <mc:Fallback xmlns="">
          <p:sp>
            <p:nvSpPr>
              <p:cNvPr id="41" name="TextBox 40">
                <a:extLst>
                  <a:ext uri="{FF2B5EF4-FFF2-40B4-BE49-F238E27FC236}">
                    <a16:creationId xmlns:a16="http://schemas.microsoft.com/office/drawing/2014/main" id="{B17D3589-6AAB-F34F-BC31-9CC9A8576455}"/>
                  </a:ext>
                </a:extLst>
              </p:cNvPr>
              <p:cNvSpPr txBox="1">
                <a:spLocks noRot="1" noChangeAspect="1" noMove="1" noResize="1" noEditPoints="1" noAdjustHandles="1" noChangeArrowheads="1" noChangeShapeType="1" noTextEdit="1"/>
              </p:cNvSpPr>
              <p:nvPr/>
            </p:nvSpPr>
            <p:spPr>
              <a:xfrm>
                <a:off x="6095999" y="6172351"/>
                <a:ext cx="5943598" cy="307777"/>
              </a:xfrm>
              <a:prstGeom prst="rect">
                <a:avLst/>
              </a:prstGeom>
              <a:blipFill>
                <a:blip r:embed="rId5"/>
                <a:stretch>
                  <a:fillRect l="-2564" t="-26000" b="-50000"/>
                </a:stretch>
              </a:blipFill>
            </p:spPr>
            <p:txBody>
              <a:bodyPr/>
              <a:lstStyle/>
              <a:p>
                <a:r>
                  <a:rPr lang="zh-CN" altLang="en-US">
                    <a:noFill/>
                  </a:rPr>
                  <a:t> </a:t>
                </a:r>
              </a:p>
            </p:txBody>
          </p:sp>
        </mc:Fallback>
      </mc:AlternateContent>
      <p:sp>
        <p:nvSpPr>
          <p:cNvPr id="44" name="Action Button: Help 43">
            <a:hlinkClick r:id="" action="ppaction://noaction" highlightClick="1"/>
            <a:extLst>
              <a:ext uri="{FF2B5EF4-FFF2-40B4-BE49-F238E27FC236}">
                <a16:creationId xmlns:a16="http://schemas.microsoft.com/office/drawing/2014/main" id="{577A20D9-EAA4-F44A-B0EA-1FCC6FA0CA50}"/>
              </a:ext>
            </a:extLst>
          </p:cNvPr>
          <p:cNvSpPr/>
          <p:nvPr/>
        </p:nvSpPr>
        <p:spPr>
          <a:xfrm>
            <a:off x="8429625" y="4057650"/>
            <a:ext cx="638173" cy="606606"/>
          </a:xfrm>
          <a:prstGeom prst="actionButtonHelp">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atin typeface="Candara" panose="020E0502030303020204" pitchFamily="34" charset="0"/>
            </a:endParaRPr>
          </a:p>
        </p:txBody>
      </p:sp>
      <p:sp>
        <p:nvSpPr>
          <p:cNvPr id="43" name="Title 1">
            <a:extLst>
              <a:ext uri="{FF2B5EF4-FFF2-40B4-BE49-F238E27FC236}">
                <a16:creationId xmlns:a16="http://schemas.microsoft.com/office/drawing/2014/main" id="{73D3A824-4E46-4616-B9D1-F358A2E099C0}"/>
              </a:ext>
            </a:extLst>
          </p:cNvPr>
          <p:cNvSpPr>
            <a:spLocks noGrp="1"/>
          </p:cNvSpPr>
          <p:nvPr>
            <p:ph type="title"/>
          </p:nvPr>
        </p:nvSpPr>
        <p:spPr>
          <a:xfrm>
            <a:off x="838200" y="0"/>
            <a:ext cx="10515600" cy="1325563"/>
          </a:xfrm>
        </p:spPr>
        <p:txBody>
          <a:bodyPr>
            <a:normAutofit/>
          </a:bodyPr>
          <a:lstStyle/>
          <a:p>
            <a:r>
              <a:rPr lang="en-US" sz="4200" b="1" dirty="0">
                <a:solidFill>
                  <a:schemeClr val="bg1"/>
                </a:solidFill>
                <a:latin typeface="Georgia Pro Cond Black" panose="02040A06050405020203" pitchFamily="18" charset="0"/>
              </a:rPr>
              <a:t>2) Annualized Cost</a:t>
            </a:r>
            <a:endParaRPr lang="en-US" sz="4200" dirty="0">
              <a:solidFill>
                <a:schemeClr val="bg1"/>
              </a:solidFill>
              <a:latin typeface="Georgia Pro Cond Black" panose="02040A06050405020203" pitchFamily="18" charset="0"/>
            </a:endParaRPr>
          </a:p>
        </p:txBody>
      </p:sp>
      <p:sp>
        <p:nvSpPr>
          <p:cNvPr id="2" name="TextBox 1">
            <a:extLst>
              <a:ext uri="{FF2B5EF4-FFF2-40B4-BE49-F238E27FC236}">
                <a16:creationId xmlns:a16="http://schemas.microsoft.com/office/drawing/2014/main" id="{1F004832-227D-C715-B37B-3304E115867E}"/>
              </a:ext>
            </a:extLst>
          </p:cNvPr>
          <p:cNvSpPr txBox="1"/>
          <p:nvPr/>
        </p:nvSpPr>
        <p:spPr>
          <a:xfrm>
            <a:off x="1796364" y="3297935"/>
            <a:ext cx="647613" cy="276999"/>
          </a:xfrm>
          <a:prstGeom prst="rect">
            <a:avLst/>
          </a:prstGeom>
          <a:noFill/>
        </p:spPr>
        <p:txBody>
          <a:bodyPr wrap="none" lIns="0" tIns="0" rIns="0" bIns="0" rtlCol="0">
            <a:spAutoFit/>
          </a:bodyPr>
          <a:lstStyle/>
          <a:p>
            <a:r>
              <a:rPr lang="en-US" dirty="0">
                <a:latin typeface="Candara" panose="020E0502030303020204" pitchFamily="34" charset="0"/>
              </a:rPr>
              <a:t>(3,182)</a:t>
            </a:r>
          </a:p>
        </p:txBody>
      </p:sp>
      <p:sp>
        <p:nvSpPr>
          <p:cNvPr id="3" name="TextBox 2">
            <a:extLst>
              <a:ext uri="{FF2B5EF4-FFF2-40B4-BE49-F238E27FC236}">
                <a16:creationId xmlns:a16="http://schemas.microsoft.com/office/drawing/2014/main" id="{6528D709-735F-601C-E38B-FEE497CF0B34}"/>
              </a:ext>
            </a:extLst>
          </p:cNvPr>
          <p:cNvSpPr txBox="1"/>
          <p:nvPr/>
        </p:nvSpPr>
        <p:spPr>
          <a:xfrm>
            <a:off x="2746223" y="3306174"/>
            <a:ext cx="694101" cy="276999"/>
          </a:xfrm>
          <a:prstGeom prst="rect">
            <a:avLst/>
          </a:prstGeom>
          <a:noFill/>
        </p:spPr>
        <p:txBody>
          <a:bodyPr wrap="none" lIns="0" tIns="0" rIns="0" bIns="0" rtlCol="0">
            <a:spAutoFit/>
          </a:bodyPr>
          <a:lstStyle/>
          <a:p>
            <a:r>
              <a:rPr lang="en-US" dirty="0">
                <a:latin typeface="Candara" panose="020E0502030303020204" pitchFamily="34" charset="0"/>
              </a:rPr>
              <a:t>(2,893)</a:t>
            </a:r>
          </a:p>
        </p:txBody>
      </p:sp>
      <p:sp>
        <p:nvSpPr>
          <p:cNvPr id="25" name="TextBox 24">
            <a:extLst>
              <a:ext uri="{FF2B5EF4-FFF2-40B4-BE49-F238E27FC236}">
                <a16:creationId xmlns:a16="http://schemas.microsoft.com/office/drawing/2014/main" id="{1B70A5C6-36F8-3F5D-FE01-DC7EF1BC8377}"/>
              </a:ext>
            </a:extLst>
          </p:cNvPr>
          <p:cNvSpPr txBox="1"/>
          <p:nvPr/>
        </p:nvSpPr>
        <p:spPr>
          <a:xfrm>
            <a:off x="3913719" y="3317299"/>
            <a:ext cx="694101" cy="276999"/>
          </a:xfrm>
          <a:prstGeom prst="rect">
            <a:avLst/>
          </a:prstGeom>
          <a:noFill/>
        </p:spPr>
        <p:txBody>
          <a:bodyPr wrap="none" lIns="0" tIns="0" rIns="0" bIns="0" rtlCol="0">
            <a:spAutoFit/>
          </a:bodyPr>
          <a:lstStyle/>
          <a:p>
            <a:r>
              <a:rPr lang="en-US" dirty="0">
                <a:latin typeface="Candara" panose="020E0502030303020204" pitchFamily="34" charset="0"/>
              </a:rPr>
              <a:t>(2,630)</a:t>
            </a:r>
          </a:p>
        </p:txBody>
      </p:sp>
      <p:sp>
        <p:nvSpPr>
          <p:cNvPr id="30" name="TextBox 29">
            <a:extLst>
              <a:ext uri="{FF2B5EF4-FFF2-40B4-BE49-F238E27FC236}">
                <a16:creationId xmlns:a16="http://schemas.microsoft.com/office/drawing/2014/main" id="{B253725F-E08C-F490-7F51-0909B2467E5E}"/>
              </a:ext>
            </a:extLst>
          </p:cNvPr>
          <p:cNvSpPr txBox="1"/>
          <p:nvPr/>
        </p:nvSpPr>
        <p:spPr>
          <a:xfrm>
            <a:off x="5026245" y="3311147"/>
            <a:ext cx="647613" cy="276999"/>
          </a:xfrm>
          <a:prstGeom prst="rect">
            <a:avLst/>
          </a:prstGeom>
          <a:noFill/>
        </p:spPr>
        <p:txBody>
          <a:bodyPr wrap="none" lIns="0" tIns="0" rIns="0" bIns="0" rtlCol="0">
            <a:spAutoFit/>
          </a:bodyPr>
          <a:lstStyle/>
          <a:p>
            <a:r>
              <a:rPr lang="en-US" dirty="0">
                <a:latin typeface="Candara" panose="020E0502030303020204" pitchFamily="34" charset="0"/>
              </a:rPr>
              <a:t>(2,391)</a:t>
            </a:r>
          </a:p>
        </p:txBody>
      </p:sp>
      <p:sp>
        <p:nvSpPr>
          <p:cNvPr id="35" name="TextBox 34">
            <a:extLst>
              <a:ext uri="{FF2B5EF4-FFF2-40B4-BE49-F238E27FC236}">
                <a16:creationId xmlns:a16="http://schemas.microsoft.com/office/drawing/2014/main" id="{3978C68E-DEA2-15A7-E7D7-F4FF9808B131}"/>
              </a:ext>
            </a:extLst>
          </p:cNvPr>
          <p:cNvSpPr txBox="1"/>
          <p:nvPr/>
        </p:nvSpPr>
        <p:spPr>
          <a:xfrm>
            <a:off x="1868195" y="6073728"/>
            <a:ext cx="706925" cy="276999"/>
          </a:xfrm>
          <a:prstGeom prst="rect">
            <a:avLst/>
          </a:prstGeom>
          <a:noFill/>
        </p:spPr>
        <p:txBody>
          <a:bodyPr wrap="none" lIns="0" tIns="0" rIns="0" bIns="0" rtlCol="0">
            <a:spAutoFit/>
          </a:bodyPr>
          <a:lstStyle/>
          <a:p>
            <a:r>
              <a:rPr lang="en-US" dirty="0">
                <a:latin typeface="Candara" panose="020E0502030303020204" pitchFamily="34" charset="0"/>
              </a:rPr>
              <a:t>(4,364)</a:t>
            </a:r>
          </a:p>
        </p:txBody>
      </p:sp>
      <p:sp>
        <p:nvSpPr>
          <p:cNvPr id="45" name="TextBox 44">
            <a:extLst>
              <a:ext uri="{FF2B5EF4-FFF2-40B4-BE49-F238E27FC236}">
                <a16:creationId xmlns:a16="http://schemas.microsoft.com/office/drawing/2014/main" id="{E6C852F0-3F64-9AF3-27C4-4F05972AE60A}"/>
              </a:ext>
            </a:extLst>
          </p:cNvPr>
          <p:cNvSpPr txBox="1"/>
          <p:nvPr/>
        </p:nvSpPr>
        <p:spPr>
          <a:xfrm>
            <a:off x="2746223" y="6073728"/>
            <a:ext cx="724554" cy="276999"/>
          </a:xfrm>
          <a:prstGeom prst="rect">
            <a:avLst/>
          </a:prstGeom>
          <a:noFill/>
        </p:spPr>
        <p:txBody>
          <a:bodyPr wrap="square" lIns="0" tIns="0" rIns="0" bIns="0" rtlCol="0">
            <a:spAutoFit/>
          </a:bodyPr>
          <a:lstStyle/>
          <a:p>
            <a:r>
              <a:rPr lang="en-US" dirty="0">
                <a:latin typeface="Candara" panose="020E0502030303020204" pitchFamily="34" charset="0"/>
              </a:rPr>
              <a:t>(3,967)</a:t>
            </a:r>
          </a:p>
        </p:txBody>
      </p:sp>
      <p:sp>
        <p:nvSpPr>
          <p:cNvPr id="46" name="TextBox 45">
            <a:extLst>
              <a:ext uri="{FF2B5EF4-FFF2-40B4-BE49-F238E27FC236}">
                <a16:creationId xmlns:a16="http://schemas.microsoft.com/office/drawing/2014/main" id="{F8273E80-E1DC-3BB6-035C-39CA0874D6D5}"/>
              </a:ext>
            </a:extLst>
          </p:cNvPr>
          <p:cNvSpPr txBox="1"/>
          <p:nvPr/>
        </p:nvSpPr>
        <p:spPr>
          <a:xfrm>
            <a:off x="3847528" y="6073728"/>
            <a:ext cx="713337" cy="276999"/>
          </a:xfrm>
          <a:prstGeom prst="rect">
            <a:avLst/>
          </a:prstGeom>
          <a:noFill/>
        </p:spPr>
        <p:txBody>
          <a:bodyPr wrap="none" lIns="0" tIns="0" rIns="0" bIns="0" rtlCol="0">
            <a:spAutoFit/>
          </a:bodyPr>
          <a:lstStyle/>
          <a:p>
            <a:r>
              <a:rPr lang="en-US" dirty="0">
                <a:latin typeface="Candara" panose="020E0502030303020204" pitchFamily="34" charset="0"/>
              </a:rPr>
              <a:t>(3,606)</a:t>
            </a:r>
          </a:p>
        </p:txBody>
      </p:sp>
    </p:spTree>
    <p:extLst>
      <p:ext uri="{BB962C8B-B14F-4D97-AF65-F5344CB8AC3E}">
        <p14:creationId xmlns:p14="http://schemas.microsoft.com/office/powerpoint/2010/main" val="1341952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0"/>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5"/>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P spid="26" grpId="0"/>
      <p:bldP spid="27" grpId="0"/>
      <p:bldP spid="28" grpId="0"/>
      <p:bldP spid="29" grpId="0"/>
      <p:bldP spid="31" grpId="0"/>
      <p:bldP spid="36" grpId="0"/>
      <p:bldP spid="37" grpId="0"/>
      <p:bldP spid="38" grpId="0"/>
      <p:bldP spid="39" grpId="0"/>
      <p:bldP spid="40" grpId="0"/>
      <p:bldP spid="41" grpId="0"/>
      <p:bldP spid="44" grpId="0" animBg="1"/>
      <p:bldP spid="2" grpId="0"/>
      <p:bldP spid="3" grpId="0"/>
      <p:bldP spid="25" grpId="0"/>
      <p:bldP spid="30" grpId="0"/>
      <p:bldP spid="35" grpId="0"/>
      <p:bldP spid="4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F27FE61-37C7-794E-860B-D2710FF7F481}"/>
              </a:ext>
            </a:extLst>
          </p:cNvPr>
          <p:cNvSpPr/>
          <p:nvPr/>
        </p:nvSpPr>
        <p:spPr>
          <a:xfrm>
            <a:off x="0" y="5"/>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E5B53A4-6ACF-EF42-A4AB-FD5BD1D04222}"/>
              </a:ext>
            </a:extLst>
          </p:cNvPr>
          <p:cNvSpPr>
            <a:spLocks noGrp="1"/>
          </p:cNvSpPr>
          <p:nvPr>
            <p:ph idx="1"/>
          </p:nvPr>
        </p:nvSpPr>
        <p:spPr>
          <a:xfrm>
            <a:off x="652462" y="1863725"/>
            <a:ext cx="10515600" cy="4351338"/>
          </a:xfrm>
        </p:spPr>
        <p:txBody>
          <a:bodyPr>
            <a:normAutofit/>
          </a:bodyPr>
          <a:lstStyle/>
          <a:p>
            <a:r>
              <a:rPr lang="en-US" dirty="0">
                <a:latin typeface="Candara" panose="020E0502030303020204" pitchFamily="34" charset="0"/>
              </a:rPr>
              <a:t>We need to compare the equivalent periodic payment over the lifetime of the model</a:t>
            </a:r>
          </a:p>
          <a:p>
            <a:pPr marL="0" indent="0">
              <a:buNone/>
            </a:pPr>
            <a:endParaRPr lang="en-US" dirty="0">
              <a:latin typeface="Candara" panose="020E0502030303020204" pitchFamily="34" charset="0"/>
            </a:endParaRPr>
          </a:p>
          <a:p>
            <a:pPr marL="0" indent="0">
              <a:buNone/>
            </a:pPr>
            <a:endParaRPr lang="en-US" dirty="0">
              <a:latin typeface="Candara" panose="020E0502030303020204" pitchFamily="34" charset="0"/>
            </a:endParaRPr>
          </a:p>
          <a:p>
            <a:pPr fontAlgn="base"/>
            <a:r>
              <a:rPr lang="en-US" b="1" dirty="0">
                <a:latin typeface="Candara" panose="020E0502030303020204" pitchFamily="34" charset="0"/>
              </a:rPr>
              <a:t>P</a:t>
            </a:r>
            <a:r>
              <a:rPr lang="en-US" dirty="0">
                <a:latin typeface="Candara" panose="020E0502030303020204" pitchFamily="34" charset="0"/>
              </a:rPr>
              <a:t> = Periodic Payment</a:t>
            </a:r>
          </a:p>
          <a:p>
            <a:pPr fontAlgn="base"/>
            <a:r>
              <a:rPr lang="en-US" b="1" dirty="0">
                <a:latin typeface="Candara" panose="020E0502030303020204" pitchFamily="34" charset="0"/>
              </a:rPr>
              <a:t>PV</a:t>
            </a:r>
            <a:r>
              <a:rPr lang="en-US" dirty="0">
                <a:latin typeface="Candara" panose="020E0502030303020204" pitchFamily="34" charset="0"/>
              </a:rPr>
              <a:t> = Present Value</a:t>
            </a:r>
          </a:p>
          <a:p>
            <a:pPr fontAlgn="base"/>
            <a:r>
              <a:rPr lang="en-US" b="1" dirty="0" err="1">
                <a:latin typeface="Candara" panose="020E0502030303020204" pitchFamily="34" charset="0"/>
              </a:rPr>
              <a:t>i</a:t>
            </a:r>
            <a:r>
              <a:rPr lang="en-US" dirty="0">
                <a:latin typeface="Candara" panose="020E0502030303020204" pitchFamily="34" charset="0"/>
              </a:rPr>
              <a:t> = Periodic Interest Rate </a:t>
            </a:r>
          </a:p>
          <a:p>
            <a:pPr fontAlgn="base"/>
            <a:r>
              <a:rPr lang="en-US" b="1" dirty="0">
                <a:latin typeface="Candara" panose="020E0502030303020204" pitchFamily="34" charset="0"/>
              </a:rPr>
              <a:t>n</a:t>
            </a:r>
            <a:r>
              <a:rPr lang="en-US" dirty="0">
                <a:latin typeface="Candara" panose="020E0502030303020204" pitchFamily="34" charset="0"/>
              </a:rPr>
              <a:t> = Total number of periods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B7EA01A-B332-B241-84DB-F1C2DC53BC54}"/>
                  </a:ext>
                </a:extLst>
              </p:cNvPr>
              <p:cNvSpPr txBox="1"/>
              <p:nvPr/>
            </p:nvSpPr>
            <p:spPr>
              <a:xfrm>
                <a:off x="3664744" y="2671100"/>
                <a:ext cx="4236243" cy="75790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𝑃</m:t>
                      </m:r>
                      <m:r>
                        <a:rPr lang="es-ES" sz="2400" b="0" i="1" smtClean="0">
                          <a:latin typeface="Cambria Math" panose="02040503050406030204" pitchFamily="18" charset="0"/>
                        </a:rPr>
                        <m:t>=</m:t>
                      </m:r>
                      <m:f>
                        <m:fPr>
                          <m:ctrlPr>
                            <a:rPr lang="es-ES" sz="2400" b="0" i="1" smtClean="0">
                              <a:latin typeface="Cambria Math" panose="02040503050406030204" pitchFamily="18" charset="0"/>
                            </a:rPr>
                          </m:ctrlPr>
                        </m:fPr>
                        <m:num>
                          <m:r>
                            <a:rPr lang="es-ES" sz="2400" b="0" i="1" smtClean="0">
                              <a:latin typeface="Cambria Math" panose="02040503050406030204" pitchFamily="18" charset="0"/>
                            </a:rPr>
                            <m:t>𝑃𝑉</m:t>
                          </m:r>
                          <m:r>
                            <a:rPr lang="es-ES" sz="2400" b="0" i="1" smtClean="0">
                              <a:latin typeface="Cambria Math" panose="02040503050406030204" pitchFamily="18" charset="0"/>
                            </a:rPr>
                            <m:t>∗</m:t>
                          </m:r>
                          <m:r>
                            <a:rPr lang="es-ES" sz="2400" b="0" i="1" smtClean="0">
                              <a:latin typeface="Cambria Math" panose="02040503050406030204" pitchFamily="18" charset="0"/>
                            </a:rPr>
                            <m:t>𝑖</m:t>
                          </m:r>
                        </m:num>
                        <m:den>
                          <m:r>
                            <a:rPr lang="es-ES" sz="2400" b="0" i="1" smtClean="0">
                              <a:latin typeface="Cambria Math" panose="02040503050406030204" pitchFamily="18" charset="0"/>
                            </a:rPr>
                            <m:t>[1−</m:t>
                          </m:r>
                          <m:sSup>
                            <m:sSupPr>
                              <m:ctrlPr>
                                <a:rPr lang="es-ES" sz="2400" b="0" i="1" smtClean="0">
                                  <a:latin typeface="Cambria Math" panose="02040503050406030204" pitchFamily="18" charset="0"/>
                                </a:rPr>
                              </m:ctrlPr>
                            </m:sSupPr>
                            <m:e>
                              <m:r>
                                <a:rPr lang="es-ES" sz="2400" b="0" i="1" smtClean="0">
                                  <a:latin typeface="Cambria Math" panose="02040503050406030204" pitchFamily="18" charset="0"/>
                                </a:rPr>
                                <m:t>(1+</m:t>
                              </m:r>
                              <m:r>
                                <a:rPr lang="es-ES" sz="2400" b="0" i="1" smtClean="0">
                                  <a:latin typeface="Cambria Math" panose="02040503050406030204" pitchFamily="18" charset="0"/>
                                </a:rPr>
                                <m:t>𝑖</m:t>
                              </m:r>
                              <m:r>
                                <a:rPr lang="es-ES" sz="2400" b="0" i="1" smtClean="0">
                                  <a:latin typeface="Cambria Math" panose="02040503050406030204" pitchFamily="18" charset="0"/>
                                </a:rPr>
                                <m:t>)</m:t>
                              </m:r>
                            </m:e>
                            <m:sup>
                              <m:r>
                                <a:rPr lang="es-ES" sz="2400" b="0" i="1" smtClean="0">
                                  <a:latin typeface="Cambria Math" panose="02040503050406030204" pitchFamily="18" charset="0"/>
                                </a:rPr>
                                <m:t>−</m:t>
                              </m:r>
                              <m:r>
                                <a:rPr lang="es-ES" sz="2400" b="0" i="1" smtClean="0">
                                  <a:latin typeface="Cambria Math" panose="02040503050406030204" pitchFamily="18" charset="0"/>
                                </a:rPr>
                                <m:t>𝑛</m:t>
                              </m:r>
                            </m:sup>
                          </m:sSup>
                          <m:r>
                            <a:rPr lang="es-ES" sz="2400" b="0" i="1" smtClean="0">
                              <a:latin typeface="Cambria Math" panose="02040503050406030204" pitchFamily="18" charset="0"/>
                            </a:rPr>
                            <m:t>]</m:t>
                          </m:r>
                        </m:den>
                      </m:f>
                    </m:oMath>
                  </m:oMathPara>
                </a14:m>
                <a:endParaRPr lang="en-US" sz="2400" dirty="0"/>
              </a:p>
            </p:txBody>
          </p:sp>
        </mc:Choice>
        <mc:Fallback xmlns="">
          <p:sp>
            <p:nvSpPr>
              <p:cNvPr id="4" name="TextBox 3">
                <a:extLst>
                  <a:ext uri="{FF2B5EF4-FFF2-40B4-BE49-F238E27FC236}">
                    <a16:creationId xmlns:a16="http://schemas.microsoft.com/office/drawing/2014/main" id="{5B7EA01A-B332-B241-84DB-F1C2DC53BC54}"/>
                  </a:ext>
                </a:extLst>
              </p:cNvPr>
              <p:cNvSpPr txBox="1">
                <a:spLocks noRot="1" noChangeAspect="1" noMove="1" noResize="1" noEditPoints="1" noAdjustHandles="1" noChangeArrowheads="1" noChangeShapeType="1" noTextEdit="1"/>
              </p:cNvSpPr>
              <p:nvPr/>
            </p:nvSpPr>
            <p:spPr>
              <a:xfrm>
                <a:off x="3664744" y="2671100"/>
                <a:ext cx="4236243" cy="757900"/>
              </a:xfrm>
              <a:prstGeom prst="rect">
                <a:avLst/>
              </a:prstGeom>
              <a:blipFill>
                <a:blip r:embed="rId2"/>
                <a:stretch>
                  <a:fillRect b="-16393"/>
                </a:stretch>
              </a:blipFill>
            </p:spPr>
            <p:txBody>
              <a:bodyPr/>
              <a:lstStyle/>
              <a:p>
                <a:r>
                  <a:rPr lang="en-US">
                    <a:noFill/>
                  </a:rPr>
                  <a:t> </a:t>
                </a:r>
              </a:p>
            </p:txBody>
          </p:sp>
        </mc:Fallback>
      </mc:AlternateContent>
      <p:sp>
        <p:nvSpPr>
          <p:cNvPr id="8" name="Title 1">
            <a:extLst>
              <a:ext uri="{FF2B5EF4-FFF2-40B4-BE49-F238E27FC236}">
                <a16:creationId xmlns:a16="http://schemas.microsoft.com/office/drawing/2014/main" id="{701F1C22-D408-4914-AD66-4B2F8476F57A}"/>
              </a:ext>
            </a:extLst>
          </p:cNvPr>
          <p:cNvSpPr>
            <a:spLocks noGrp="1"/>
          </p:cNvSpPr>
          <p:nvPr>
            <p:ph type="title"/>
          </p:nvPr>
        </p:nvSpPr>
        <p:spPr>
          <a:xfrm>
            <a:off x="838200" y="0"/>
            <a:ext cx="10515600" cy="1325563"/>
          </a:xfrm>
        </p:spPr>
        <p:txBody>
          <a:bodyPr>
            <a:normAutofit/>
          </a:bodyPr>
          <a:lstStyle/>
          <a:p>
            <a:r>
              <a:rPr lang="en-US" sz="4200" b="1" dirty="0">
                <a:solidFill>
                  <a:schemeClr val="bg1"/>
                </a:solidFill>
                <a:latin typeface="Georgia Pro Cond Black" panose="02040A06050405020203" pitchFamily="18" charset="0"/>
              </a:rPr>
              <a:t>2) Annualized Cost</a:t>
            </a:r>
            <a:endParaRPr lang="en-US" sz="4200" dirty="0">
              <a:solidFill>
                <a:schemeClr val="bg1"/>
              </a:solidFill>
              <a:latin typeface="Georgia Pro Cond Black" panose="02040A06050405020203" pitchFamily="18" charset="0"/>
            </a:endParaRPr>
          </a:p>
        </p:txBody>
      </p:sp>
    </p:spTree>
    <p:extLst>
      <p:ext uri="{BB962C8B-B14F-4D97-AF65-F5344CB8AC3E}">
        <p14:creationId xmlns:p14="http://schemas.microsoft.com/office/powerpoint/2010/main" val="20737171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1277</TotalTime>
  <Words>1877</Words>
  <Application>Microsoft Macintosh PowerPoint</Application>
  <PresentationFormat>Widescreen</PresentationFormat>
  <Paragraphs>342</Paragraphs>
  <Slides>22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Calibri Light</vt:lpstr>
      <vt:lpstr>Cambria Math</vt:lpstr>
      <vt:lpstr>Candara</vt:lpstr>
      <vt:lpstr>Georgia Pro Cond Black</vt:lpstr>
      <vt:lpstr>Wingdings</vt:lpstr>
      <vt:lpstr>Office Theme</vt:lpstr>
      <vt:lpstr>Evaluating Capital Investments</vt:lpstr>
      <vt:lpstr>Methods of Evaluating Investment Proposals</vt:lpstr>
      <vt:lpstr>1) Net Present Cost (NPC)</vt:lpstr>
      <vt:lpstr>1) Net Present Cost (NPC)</vt:lpstr>
      <vt:lpstr>1) Net Present Cost (NPC)</vt:lpstr>
      <vt:lpstr>2) Annualized Cost</vt:lpstr>
      <vt:lpstr>2) Annualized Cost</vt:lpstr>
      <vt:lpstr>2) Annualized Cost</vt:lpstr>
      <vt:lpstr>2) Annualized Cost</vt:lpstr>
      <vt:lpstr>2) Annualized Cost</vt:lpstr>
      <vt:lpstr>3) Net Present Value (NPV)</vt:lpstr>
      <vt:lpstr>3) Net Present Value (NPV)</vt:lpstr>
      <vt:lpstr>3) Net Present Value (NPV)</vt:lpstr>
      <vt:lpstr>3) Net Present Value (NPV)</vt:lpstr>
      <vt:lpstr>3) Net Present Value (NPV)</vt:lpstr>
      <vt:lpstr>4) Internal Rate of Return (IRR)</vt:lpstr>
      <vt:lpstr>4) Internal Rate of Return (IRR)</vt:lpstr>
      <vt:lpstr>4) Internal Rate of Return (IRR)</vt:lpstr>
      <vt:lpstr>4) Internal Rate of Return (IRR)</vt:lpstr>
      <vt:lpstr>5) Cost-Benefit Analysis</vt:lpstr>
      <vt:lpstr>5) Cost-Benefit Analysis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Evaluating Capital Investments</dc:title>
  <dc:creator>Nishank Varshney</dc:creator>
  <cp:lastModifiedBy>Wang, Wenchen</cp:lastModifiedBy>
  <cp:revision>20</cp:revision>
  <dcterms:created xsi:type="dcterms:W3CDTF">2021-02-11T00:19:31Z</dcterms:created>
  <dcterms:modified xsi:type="dcterms:W3CDTF">2024-03-08T05:39:26Z</dcterms:modified>
</cp:coreProperties>
</file>