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399" r:id="rId3"/>
    <p:sldId id="400" r:id="rId4"/>
    <p:sldId id="401" r:id="rId5"/>
    <p:sldId id="402" r:id="rId6"/>
    <p:sldId id="403" r:id="rId7"/>
    <p:sldId id="404" r:id="rId8"/>
    <p:sldId id="260" r:id="rId9"/>
    <p:sldId id="338" r:id="rId10"/>
    <p:sldId id="406" r:id="rId11"/>
    <p:sldId id="357" r:id="rId12"/>
    <p:sldId id="376" r:id="rId13"/>
    <p:sldId id="408" r:id="rId14"/>
    <p:sldId id="405" r:id="rId15"/>
    <p:sldId id="407" r:id="rId16"/>
    <p:sldId id="409" r:id="rId17"/>
    <p:sldId id="410" r:id="rId18"/>
    <p:sldId id="411" r:id="rId19"/>
    <p:sldId id="412" r:id="rId20"/>
    <p:sldId id="413" r:id="rId21"/>
    <p:sldId id="414" r:id="rId22"/>
    <p:sldId id="416" r:id="rId23"/>
    <p:sldId id="417" r:id="rId24"/>
    <p:sldId id="41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3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2"/>
    <p:restoredTop sz="72653"/>
  </p:normalViewPr>
  <p:slideViewPr>
    <p:cSldViewPr snapToGrid="0" snapToObjects="1">
      <p:cViewPr varScale="1">
        <p:scale>
          <a:sx n="91" d="100"/>
          <a:sy n="91" d="100"/>
        </p:scale>
        <p:origin x="16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F5F42-F62A-174C-95BC-E20401FB022B}" type="datetimeFigureOut">
              <a:rPr lang="en-US" smtClean="0"/>
              <a:t>3/7/24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CF5F6-30C2-3346-82E2-813DE132A534}" type="slidenum">
              <a:rPr lang="en-US" smtClean="0"/>
              <a:t>‹#›</a:t>
            </a:fld>
            <a:endParaRPr lang="en-US"/>
          </a:p>
        </p:txBody>
      </p:sp>
    </p:spTree>
    <p:extLst>
      <p:ext uri="{BB962C8B-B14F-4D97-AF65-F5344CB8AC3E}">
        <p14:creationId xmlns:p14="http://schemas.microsoft.com/office/powerpoint/2010/main" val="4181631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1</a:t>
            </a:fld>
            <a:endParaRPr lang="en-US"/>
          </a:p>
        </p:txBody>
      </p:sp>
    </p:spTree>
    <p:extLst>
      <p:ext uri="{BB962C8B-B14F-4D97-AF65-F5344CB8AC3E}">
        <p14:creationId xmlns:p14="http://schemas.microsoft.com/office/powerpoint/2010/main" val="2516075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10</a:t>
            </a:fld>
            <a:endParaRPr lang="en-US"/>
          </a:p>
        </p:txBody>
      </p:sp>
    </p:spTree>
    <p:extLst>
      <p:ext uri="{BB962C8B-B14F-4D97-AF65-F5344CB8AC3E}">
        <p14:creationId xmlns:p14="http://schemas.microsoft.com/office/powerpoint/2010/main" val="1416818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PV =&gt; (1+0.0025)^60 =&gt; [100/0.0025]*[1-(1/1.1616)] = 5564.73</a:t>
            </a:r>
          </a:p>
          <a:p>
            <a:r>
              <a:rPr lang="en-US" dirty="0"/>
              <a:t>FV =&gt; [100/0.0025]*[{(1+0.0025)^60}-1] = 6464</a:t>
            </a:r>
          </a:p>
        </p:txBody>
      </p:sp>
      <p:sp>
        <p:nvSpPr>
          <p:cNvPr id="4" name="Slide Number Placeholder 3"/>
          <p:cNvSpPr>
            <a:spLocks noGrp="1"/>
          </p:cNvSpPr>
          <p:nvPr>
            <p:ph type="sldNum" sz="quarter" idx="5"/>
          </p:nvPr>
        </p:nvSpPr>
        <p:spPr/>
        <p:txBody>
          <a:bodyPr/>
          <a:lstStyle/>
          <a:p>
            <a:fld id="{B430FBE7-A762-7C40-A0AD-5CFD28145FCB}" type="slidenum">
              <a:rPr lang="en-US" smtClean="0"/>
              <a:t>11</a:t>
            </a:fld>
            <a:endParaRPr lang="en-US"/>
          </a:p>
        </p:txBody>
      </p:sp>
    </p:spTree>
    <p:extLst>
      <p:ext uri="{BB962C8B-B14F-4D97-AF65-F5344CB8AC3E}">
        <p14:creationId xmlns:p14="http://schemas.microsoft.com/office/powerpoint/2010/main" val="3592189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12</a:t>
            </a:fld>
            <a:endParaRPr lang="en-US"/>
          </a:p>
        </p:txBody>
      </p:sp>
    </p:spTree>
    <p:extLst>
      <p:ext uri="{BB962C8B-B14F-4D97-AF65-F5344CB8AC3E}">
        <p14:creationId xmlns:p14="http://schemas.microsoft.com/office/powerpoint/2010/main" val="2475724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13</a:t>
            </a:fld>
            <a:endParaRPr lang="en-US"/>
          </a:p>
        </p:txBody>
      </p:sp>
    </p:spTree>
    <p:extLst>
      <p:ext uri="{BB962C8B-B14F-4D97-AF65-F5344CB8AC3E}">
        <p14:creationId xmlns:p14="http://schemas.microsoft.com/office/powerpoint/2010/main" val="3694948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14</a:t>
            </a:fld>
            <a:endParaRPr lang="en-US"/>
          </a:p>
        </p:txBody>
      </p:sp>
    </p:spTree>
    <p:extLst>
      <p:ext uri="{BB962C8B-B14F-4D97-AF65-F5344CB8AC3E}">
        <p14:creationId xmlns:p14="http://schemas.microsoft.com/office/powerpoint/2010/main" val="463547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15</a:t>
            </a:fld>
            <a:endParaRPr lang="en-US"/>
          </a:p>
        </p:txBody>
      </p:sp>
    </p:spTree>
    <p:extLst>
      <p:ext uri="{BB962C8B-B14F-4D97-AF65-F5344CB8AC3E}">
        <p14:creationId xmlns:p14="http://schemas.microsoft.com/office/powerpoint/2010/main" val="2136955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Bonds is the standardized payment agreements between the lenders and the borrowers.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When organizations borrow large amounts of money, they often issue (i.e., sell) a bond. Each individual investor in a bond lends a portion of the total amount to the organization in exchange for the organization’s promise to repay the loan. That promise is evidenced by a formal document called a bond.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Why bonds:</a:t>
            </a:r>
          </a:p>
          <a:p>
            <a:pPr marL="171450" indent="-171450">
              <a:buFont typeface="Arial" panose="020B0604020202020204" pitchFamily="34" charset="0"/>
              <a:buChar char="•"/>
            </a:pPr>
            <a:r>
              <a:rPr lang="en-US" dirty="0"/>
              <a:t>First, if one lender were to lend a very large amount of money to one borrower, it would be taking a tremendous risk. Lenders would prefer to lend smaller amounts to a larger number of borrowers.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Second, banks lend other people’s money. People put money in bank accounts, and the bank lends the money to borrowers. The bank acts as an intermediary between the individual and the borrower. If the borrower can eliminate the intermediary (disintermediate), it can save that cost.  (Cutting the bank out of the lending process).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Third, the interest on some bonds is exempt from income taxes. This provides investors an incentive to buy such bonds.</a:t>
            </a:r>
          </a:p>
        </p:txBody>
      </p:sp>
      <p:sp>
        <p:nvSpPr>
          <p:cNvPr id="4" name="Slide Number Placeholder 3"/>
          <p:cNvSpPr>
            <a:spLocks noGrp="1"/>
          </p:cNvSpPr>
          <p:nvPr>
            <p:ph type="sldNum" sz="quarter" idx="5"/>
          </p:nvPr>
        </p:nvSpPr>
        <p:spPr/>
        <p:txBody>
          <a:bodyPr/>
          <a:lstStyle/>
          <a:p>
            <a:fld id="{272CF5F6-30C2-3346-82E2-813DE132A534}" type="slidenum">
              <a:rPr lang="en-US" smtClean="0"/>
              <a:t>16</a:t>
            </a:fld>
            <a:endParaRPr lang="en-US"/>
          </a:p>
        </p:txBody>
      </p:sp>
    </p:spTree>
    <p:extLst>
      <p:ext uri="{BB962C8B-B14F-4D97-AF65-F5344CB8AC3E}">
        <p14:creationId xmlns:p14="http://schemas.microsoft.com/office/powerpoint/2010/main" val="1218360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bonds are initially issued, money is lent to the borrower in what is called the primary market. In primary-market transactions, borrowers issue the bonds and receive the proceeds of the bond issue directly or through a broker. In return, borrowers promise to make all interest payments and principal repayments when they are due throughout the life of the bond.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Bond obligations are generally transferable. After a bondholder lends money to an organization, the bondholder can wait until the maturity date to get the money back or sell the bond in what is called the secondary market. In secondary-market transactions, the owner of the bond sells it to a new investor and is paid the market value of the bond at the time of that sale. The original issuer is not involved in secondary-market transactions. The issuer’s only obligation is to pay the new owners the required amounts of principal and interest when they are due.</a:t>
            </a:r>
          </a:p>
        </p:txBody>
      </p:sp>
      <p:sp>
        <p:nvSpPr>
          <p:cNvPr id="4" name="Slide Number Placeholder 3"/>
          <p:cNvSpPr>
            <a:spLocks noGrp="1"/>
          </p:cNvSpPr>
          <p:nvPr>
            <p:ph type="sldNum" sz="quarter" idx="5"/>
          </p:nvPr>
        </p:nvSpPr>
        <p:spPr/>
        <p:txBody>
          <a:bodyPr/>
          <a:lstStyle/>
          <a:p>
            <a:fld id="{272CF5F6-30C2-3346-82E2-813DE132A534}" type="slidenum">
              <a:rPr lang="en-US" smtClean="0"/>
              <a:t>17</a:t>
            </a:fld>
            <a:endParaRPr lang="en-US"/>
          </a:p>
        </p:txBody>
      </p:sp>
    </p:spTree>
    <p:extLst>
      <p:ext uri="{BB962C8B-B14F-4D97-AF65-F5344CB8AC3E}">
        <p14:creationId xmlns:p14="http://schemas.microsoft.com/office/powerpoint/2010/main" val="1856399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this case, this bond would make a payment of $50,000 every 6 months until the maturity date.</a:t>
            </a:r>
          </a:p>
        </p:txBody>
      </p:sp>
      <p:sp>
        <p:nvSpPr>
          <p:cNvPr id="4" name="Slide Number Placeholder 3"/>
          <p:cNvSpPr>
            <a:spLocks noGrp="1"/>
          </p:cNvSpPr>
          <p:nvPr>
            <p:ph type="sldNum" sz="quarter" idx="5"/>
          </p:nvPr>
        </p:nvSpPr>
        <p:spPr/>
        <p:txBody>
          <a:bodyPr/>
          <a:lstStyle/>
          <a:p>
            <a:fld id="{272CF5F6-30C2-3346-82E2-813DE132A534}" type="slidenum">
              <a:rPr lang="en-US" smtClean="0"/>
              <a:t>18</a:t>
            </a:fld>
            <a:endParaRPr lang="en-US"/>
          </a:p>
        </p:txBody>
      </p:sp>
    </p:spTree>
    <p:extLst>
      <p:ext uri="{BB962C8B-B14F-4D97-AF65-F5344CB8AC3E}">
        <p14:creationId xmlns:p14="http://schemas.microsoft.com/office/powerpoint/2010/main" val="3665780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example, consider a 20-year, 10 percent bond. What if the bond is about to be issued, but interest rates rise in the general economy? No one will be willing to lend money to get 10 percent if they can get 12 percent elsewhere. The organization must offer to sell the bonds at a discount. (If interest rates have instead decreased, then the organization will be able to charge a premium for the bond.)</a:t>
            </a:r>
          </a:p>
        </p:txBody>
      </p:sp>
      <p:sp>
        <p:nvSpPr>
          <p:cNvPr id="4" name="Slide Number Placeholder 3"/>
          <p:cNvSpPr>
            <a:spLocks noGrp="1"/>
          </p:cNvSpPr>
          <p:nvPr>
            <p:ph type="sldNum" sz="quarter" idx="5"/>
          </p:nvPr>
        </p:nvSpPr>
        <p:spPr/>
        <p:txBody>
          <a:bodyPr/>
          <a:lstStyle/>
          <a:p>
            <a:fld id="{272CF5F6-30C2-3346-82E2-813DE132A534}" type="slidenum">
              <a:rPr lang="en-US" smtClean="0"/>
              <a:t>19</a:t>
            </a:fld>
            <a:endParaRPr lang="en-US"/>
          </a:p>
        </p:txBody>
      </p:sp>
    </p:spTree>
    <p:extLst>
      <p:ext uri="{BB962C8B-B14F-4D97-AF65-F5344CB8AC3E}">
        <p14:creationId xmlns:p14="http://schemas.microsoft.com/office/powerpoint/2010/main" val="2147674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Definition: Capital asset; amortization/distribution of the capital cost is called depreciation expense; accumulated depreciation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Four methods of calculating depreciation expense: usage rate depreciation; straight line depreciation; accelerated depreciation: sum of the year digits depreciation (years of life left); double declining balance method (straight line depreciation rate and net book value)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TVM– interest expense: simple interest expense calculation(adding interest back to the principal at the end of the time period); compound interest expense calculation (adding interest back to the principal each year)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Evaluation: NPC (compare the cost and for the same time period); Annualized cost: using annualized cost formula to compare cost for two projects with different time periods); NPV (both inflow and outflow); IRR (calculate the interest rate when inflow = outflow); CBA (quantify benefits and costs and get a cost-benefit ratio)</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2</a:t>
            </a:fld>
            <a:endParaRPr lang="en-US"/>
          </a:p>
        </p:txBody>
      </p:sp>
    </p:spTree>
    <p:extLst>
      <p:ext uri="{BB962C8B-B14F-4D97-AF65-F5344CB8AC3E}">
        <p14:creationId xmlns:p14="http://schemas.microsoft.com/office/powerpoint/2010/main" val="2761548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we know the current interest rate in the marketplace, the number of compounding periods, and the future interest payments and principal repayments, we can find the PV of the bond—that is, we can find its market value. </a:t>
            </a:r>
          </a:p>
        </p:txBody>
      </p:sp>
      <p:sp>
        <p:nvSpPr>
          <p:cNvPr id="4" name="Slide Number Placeholder 3"/>
          <p:cNvSpPr>
            <a:spLocks noGrp="1"/>
          </p:cNvSpPr>
          <p:nvPr>
            <p:ph type="sldNum" sz="quarter" idx="5"/>
          </p:nvPr>
        </p:nvSpPr>
        <p:spPr/>
        <p:txBody>
          <a:bodyPr/>
          <a:lstStyle/>
          <a:p>
            <a:fld id="{272CF5F6-30C2-3346-82E2-813DE132A534}" type="slidenum">
              <a:rPr lang="en-US" smtClean="0"/>
              <a:t>20</a:t>
            </a:fld>
            <a:endParaRPr lang="en-US"/>
          </a:p>
        </p:txBody>
      </p:sp>
    </p:spTree>
    <p:extLst>
      <p:ext uri="{BB962C8B-B14F-4D97-AF65-F5344CB8AC3E}">
        <p14:creationId xmlns:p14="http://schemas.microsoft.com/office/powerpoint/2010/main" val="755789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What if we use the </a:t>
            </a:r>
            <a:r>
              <a:rPr lang="en-US" dirty="0" err="1"/>
              <a:t>i</a:t>
            </a:r>
            <a:r>
              <a:rPr lang="en-US" dirty="0"/>
              <a:t> = 5%?</a:t>
            </a:r>
          </a:p>
        </p:txBody>
      </p:sp>
      <p:sp>
        <p:nvSpPr>
          <p:cNvPr id="4" name="Slide Number Placeholder 3"/>
          <p:cNvSpPr>
            <a:spLocks noGrp="1"/>
          </p:cNvSpPr>
          <p:nvPr>
            <p:ph type="sldNum" sz="quarter" idx="5"/>
          </p:nvPr>
        </p:nvSpPr>
        <p:spPr/>
        <p:txBody>
          <a:bodyPr/>
          <a:lstStyle/>
          <a:p>
            <a:fld id="{272CF5F6-30C2-3346-82E2-813DE132A534}" type="slidenum">
              <a:rPr lang="en-US" smtClean="0"/>
              <a:t>21</a:t>
            </a:fld>
            <a:endParaRPr lang="en-US"/>
          </a:p>
        </p:txBody>
      </p:sp>
    </p:spTree>
    <p:extLst>
      <p:ext uri="{BB962C8B-B14F-4D97-AF65-F5344CB8AC3E}">
        <p14:creationId xmlns:p14="http://schemas.microsoft.com/office/powerpoint/2010/main" val="3640755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Sometimes, rather than buying a capital asset and financing the purchase with direct borrowing from a bank or by issuing a bond, organizations lease capital assets. In the case of long-term, noncancellable contracts to lease buildings or equipment, the organization has made a long-term commitment to make payments in the future. This commitment is treated as a form of long-term financing, and the lease is referred to as a capital lease.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Advantages:</a:t>
            </a:r>
          </a:p>
          <a:p>
            <a:pPr marL="628650" lvl="1" indent="-171450">
              <a:buFont typeface="Arial" panose="020B0604020202020204" pitchFamily="34" charset="0"/>
              <a:buChar char="•"/>
            </a:pPr>
            <a:r>
              <a:rPr lang="en-US" dirty="0"/>
              <a:t>Flexibility: The term of the lease can be set for limited periods. If we expect to need a piece of equipment for only half of its useful life, we will not have to get involved with selling it as we would if we purchased the item. Also, leasing protects us if we are afraid that the equipment may become obsolete</a:t>
            </a:r>
          </a:p>
          <a:p>
            <a:pPr marL="628650" lvl="1" indent="-171450">
              <a:buFont typeface="Arial" panose="020B0604020202020204" pitchFamily="34" charset="0"/>
              <a:buChar char="•"/>
            </a:pPr>
            <a:r>
              <a:rPr lang="en-US" dirty="0"/>
              <a:t>Another factor is related to the leasing company’s market power. A large leasing company may be able to purchase equipment at larger discounts than are available to a single buyer and borrow money at a lower interest rate than a small organization. The leasing company may share some of those savings with the organization leasing the asset.</a:t>
            </a:r>
          </a:p>
          <a:p>
            <a:pPr marL="628650" lvl="1" indent="-171450">
              <a:buFont typeface="Arial" panose="020B0604020202020204" pitchFamily="34" charset="0"/>
              <a:buChar char="•"/>
            </a:pPr>
            <a:r>
              <a:rPr lang="en-US" dirty="0"/>
              <a:t>Sometimes it is possible that a for-profit organization can save taxes by purchasing certain items. It can then pass some of that tax savings on to the not-for-profit organization in the form of lower lease payments.</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Disadvantage:</a:t>
            </a:r>
          </a:p>
          <a:p>
            <a:pPr marL="628650" lvl="1" indent="-171450">
              <a:buFont typeface="Arial" panose="020B0604020202020204" pitchFamily="34" charset="0"/>
              <a:buChar char="•"/>
            </a:pPr>
            <a:r>
              <a:rPr lang="en-US" dirty="0"/>
              <a:t>Leasing does tend to be more expensive than purchasing assets. In contrast with the use of bonds to disintermediate, or remove an intermediary, leasing adds another intermediary—the leasing company. Therefore, there is one extra layer of profit making. This tends to drive the cost up.</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 common difference between lease payments and mortgage payments is that often lease payments are made at the beginning of the month before we use the asset, while mortgage payments typically come at the end of each month after we have used the asset. </a:t>
            </a:r>
          </a:p>
        </p:txBody>
      </p:sp>
      <p:sp>
        <p:nvSpPr>
          <p:cNvPr id="4" name="Slide Number Placeholder 3"/>
          <p:cNvSpPr>
            <a:spLocks noGrp="1"/>
          </p:cNvSpPr>
          <p:nvPr>
            <p:ph type="sldNum" sz="quarter" idx="5"/>
          </p:nvPr>
        </p:nvSpPr>
        <p:spPr/>
        <p:txBody>
          <a:bodyPr/>
          <a:lstStyle/>
          <a:p>
            <a:fld id="{272CF5F6-30C2-3346-82E2-813DE132A534}" type="slidenum">
              <a:rPr lang="en-US" smtClean="0"/>
              <a:t>22</a:t>
            </a:fld>
            <a:endParaRPr lang="en-US"/>
          </a:p>
        </p:txBody>
      </p:sp>
    </p:spTree>
    <p:extLst>
      <p:ext uri="{BB962C8B-B14F-4D97-AF65-F5344CB8AC3E}">
        <p14:creationId xmlns:p14="http://schemas.microsoft.com/office/powerpoint/2010/main" val="3141613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23</a:t>
            </a:fld>
            <a:endParaRPr lang="en-US"/>
          </a:p>
        </p:txBody>
      </p:sp>
    </p:spTree>
    <p:extLst>
      <p:ext uri="{BB962C8B-B14F-4D97-AF65-F5344CB8AC3E}">
        <p14:creationId xmlns:p14="http://schemas.microsoft.com/office/powerpoint/2010/main" val="790984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Leases often require payments to be made at the beginning of each time period instead of at the end. In the above example, suppose that the 10 payments of $1,000 had to be made at the start of the year rather than at the end. The PV of the lease would not be the same, because each of the payments is occurring 1 year sooner. When equal payments are made at the end of each period, they are referred to as an annuity in arrears or an ordinary annuity. When equal payments are made at the beginning of each period they are referred to as an annuity in advance.</a:t>
            </a:r>
          </a:p>
        </p:txBody>
      </p:sp>
      <p:sp>
        <p:nvSpPr>
          <p:cNvPr id="4" name="Slide Number Placeholder 3"/>
          <p:cNvSpPr>
            <a:spLocks noGrp="1"/>
          </p:cNvSpPr>
          <p:nvPr>
            <p:ph type="sldNum" sz="quarter" idx="5"/>
          </p:nvPr>
        </p:nvSpPr>
        <p:spPr/>
        <p:txBody>
          <a:bodyPr/>
          <a:lstStyle/>
          <a:p>
            <a:fld id="{272CF5F6-30C2-3346-82E2-813DE132A534}" type="slidenum">
              <a:rPr lang="en-US" smtClean="0"/>
              <a:t>24</a:t>
            </a:fld>
            <a:endParaRPr lang="en-US"/>
          </a:p>
        </p:txBody>
      </p:sp>
    </p:spTree>
    <p:extLst>
      <p:ext uri="{BB962C8B-B14F-4D97-AF65-F5344CB8AC3E}">
        <p14:creationId xmlns:p14="http://schemas.microsoft.com/office/powerpoint/2010/main" val="8424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3</a:t>
            </a:fld>
            <a:endParaRPr lang="en-US"/>
          </a:p>
        </p:txBody>
      </p:sp>
    </p:spTree>
    <p:extLst>
      <p:ext uri="{BB962C8B-B14F-4D97-AF65-F5344CB8AC3E}">
        <p14:creationId xmlns:p14="http://schemas.microsoft.com/office/powerpoint/2010/main" val="1218468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Obviously, equity financing has great advantages over debt. When money is borrowed, it places the organization at risk. </a:t>
            </a:r>
          </a:p>
        </p:txBody>
      </p:sp>
      <p:sp>
        <p:nvSpPr>
          <p:cNvPr id="4" name="Slide Number Placeholder 3"/>
          <p:cNvSpPr>
            <a:spLocks noGrp="1"/>
          </p:cNvSpPr>
          <p:nvPr>
            <p:ph type="sldNum" sz="quarter" idx="5"/>
          </p:nvPr>
        </p:nvSpPr>
        <p:spPr/>
        <p:txBody>
          <a:bodyPr/>
          <a:lstStyle/>
          <a:p>
            <a:fld id="{7FED5140-E487-6C41-925F-0FDF290E7026}" type="slidenum">
              <a:rPr lang="en-US" smtClean="0"/>
              <a:t>4</a:t>
            </a:fld>
            <a:endParaRPr lang="en-US"/>
          </a:p>
        </p:txBody>
      </p:sp>
    </p:spTree>
    <p:extLst>
      <p:ext uri="{BB962C8B-B14F-4D97-AF65-F5344CB8AC3E}">
        <p14:creationId xmlns:p14="http://schemas.microsoft.com/office/powerpoint/2010/main" val="288142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an organization earns a surplus or profit, that profit can be either retained within the organization or distributed to owners. Distributions made to owners of for-profit organizations are called dividends. Not-for-profit organizations do not have owners who are entitled to receive any of the profits that the organization earns. When profits are retained within the organization, regardless of whether it is a for-profit or not-for-profit organization, those profits can be used to finance capital assets such as buildings and equipment. A great advantage of using retained earnings is that there is no required repayment so there is less risk in using long-term financing from this source.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investors who provide money to the company receive shares of stock in exchange for their investment. The stock represents an ownership interest in the organization. The stockholders have equity in the company. if the company does poorly, it is not obligated to pay those dividends.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Governments can raise long-term financing through taxation. If there is a desire to build a new courthouse, town hall, or school, the government can raise enough taxes in 1 year to provide the entire desired financing. That money can then be used immediately to pay for the new building or other capital acquisitions. However, it might not be realistic. It might be more equitable to borrow the money for the courthouse and to repay it over the years that the citizens will benefit from the courthouse. The repayments can come from taxes each year the courthouse is used. Very large public capital projects are often financed by debt.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Like the other equity financing approaches, a big advantage of donations is that they do not have to be repaid. If the organization can raise a large enough amount of charitable contributions, it can acquire the capital items it wants without having to incur debt. Many not-for-profit organizations solicit donations annually to support operating activities. Those donations are typically unrestricted and can be used for any reasonable purpose related to the organization’s mission. But not-for-profit organizations can also initiate capital campaigns to raise money specifically for capital acquisitions. </a:t>
            </a:r>
          </a:p>
        </p:txBody>
      </p:sp>
      <p:sp>
        <p:nvSpPr>
          <p:cNvPr id="4" name="Slide Number Placeholder 3"/>
          <p:cNvSpPr>
            <a:spLocks noGrp="1"/>
          </p:cNvSpPr>
          <p:nvPr>
            <p:ph type="sldNum" sz="quarter" idx="5"/>
          </p:nvPr>
        </p:nvSpPr>
        <p:spPr/>
        <p:txBody>
          <a:bodyPr/>
          <a:lstStyle/>
          <a:p>
            <a:fld id="{7FED5140-E487-6C41-925F-0FDF290E7026}" type="slidenum">
              <a:rPr lang="en-US" smtClean="0"/>
              <a:t>5</a:t>
            </a:fld>
            <a:endParaRPr lang="en-US"/>
          </a:p>
        </p:txBody>
      </p:sp>
    </p:spTree>
    <p:extLst>
      <p:ext uri="{BB962C8B-B14F-4D97-AF65-F5344CB8AC3E}">
        <p14:creationId xmlns:p14="http://schemas.microsoft.com/office/powerpoint/2010/main" val="255634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is referred to as long-term debt if it will be paid back more than 1 year into the future. In contrast with equity financing, debt financing represents money the organization borrows that must be repaid in the future, often with interest.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r>
              <a:rPr lang="en-US" dirty="0"/>
              <a:t>Long-term notes refer to  when the organization borrows money and signs a note promising repayment. The note indicates the specific terms under which the money has been borrowed, such as the interest rate and timing of payments. Long-term notes are often unsecured loans. This means that the organization as a whole owes the money, but there is no one specific item that the organization pledges as collateral to ensure repayment. Thus, the lender is considered to be an unsecured creditor. If the organization has problems making repayments to its creditors, all the unsecured creditors share whatever resources are available to repay the organization’s various obligations. What would happen if the loan is not secured?</a:t>
            </a:r>
          </a:p>
          <a:p>
            <a:pPr marL="628650" lvl="1" indent="-171450">
              <a:buFont typeface="Arial" panose="020B0604020202020204" pitchFamily="34" charset="0"/>
              <a:buChar char="•"/>
            </a:pPr>
            <a:r>
              <a:rPr lang="en-US" dirty="0"/>
              <a:t>By contrast, a lender can ask for collateral. Collateral is a specific asset the lender can claim if the borrower fails to make principal repayments or interest payments when due. In general, the greater the likelihood that a borrower will not be able to repay a loan, the higher the interest rate the borrower pays unless it puts up adequate collateral.</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Mortgages are loans secured by a specific asset. The asset is generally real estate. That is, land and buildings are used as collateral for the loan. Often, the funds are being borrowed to purchase the collateral.</a:t>
            </a:r>
          </a:p>
        </p:txBody>
      </p:sp>
      <p:sp>
        <p:nvSpPr>
          <p:cNvPr id="4" name="Slide Number Placeholder 3"/>
          <p:cNvSpPr>
            <a:spLocks noGrp="1"/>
          </p:cNvSpPr>
          <p:nvPr>
            <p:ph type="sldNum" sz="quarter" idx="5"/>
          </p:nvPr>
        </p:nvSpPr>
        <p:spPr/>
        <p:txBody>
          <a:bodyPr/>
          <a:lstStyle/>
          <a:p>
            <a:fld id="{7FED5140-E487-6C41-925F-0FDF290E7026}" type="slidenum">
              <a:rPr lang="en-US" smtClean="0"/>
              <a:t>6</a:t>
            </a:fld>
            <a:endParaRPr lang="en-US"/>
          </a:p>
        </p:txBody>
      </p:sp>
    </p:spTree>
    <p:extLst>
      <p:ext uri="{BB962C8B-B14F-4D97-AF65-F5344CB8AC3E}">
        <p14:creationId xmlns:p14="http://schemas.microsoft.com/office/powerpoint/2010/main" val="3854148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7</a:t>
            </a:fld>
            <a:endParaRPr lang="en-US"/>
          </a:p>
        </p:txBody>
      </p:sp>
    </p:spTree>
    <p:extLst>
      <p:ext uri="{BB962C8B-B14F-4D97-AF65-F5344CB8AC3E}">
        <p14:creationId xmlns:p14="http://schemas.microsoft.com/office/powerpoint/2010/main" val="3741411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each mortgage payment repays part of the loan + the interest, after the payment the organization owes the lender less money. Interest is rent on the money borrowed. As the amount of the loan outstanding declines, the required interest payment declines as well. Since the monthly mortgage payment is calculated as a constant annuity payment, the same each period, the repayment portion increases as the interest portion of the payment declines. As a result, early mortgage payments are mostly interest and just small repayments of the loan itself. By the tail end of the mortgage, each payment is mostly principal and only a small amount of interest.</a:t>
            </a:r>
          </a:p>
          <a:p>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8</a:t>
            </a:fld>
            <a:endParaRPr lang="en-US"/>
          </a:p>
        </p:txBody>
      </p:sp>
    </p:spTree>
    <p:extLst>
      <p:ext uri="{BB962C8B-B14F-4D97-AF65-F5344CB8AC3E}">
        <p14:creationId xmlns:p14="http://schemas.microsoft.com/office/powerpoint/2010/main" val="3007459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9</a:t>
            </a:fld>
            <a:endParaRPr lang="en-US"/>
          </a:p>
        </p:txBody>
      </p:sp>
    </p:spTree>
    <p:extLst>
      <p:ext uri="{BB962C8B-B14F-4D97-AF65-F5344CB8AC3E}">
        <p14:creationId xmlns:p14="http://schemas.microsoft.com/office/powerpoint/2010/main" val="2733360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C5A7-5E28-FC44-B577-EB219CC009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CD7749-02F4-324D-A45B-4A38BB2F2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A5FB31-7CF6-9245-B1D6-99035AA09C06}"/>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8DA993BB-D064-6A48-879E-1FB0BDF67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BE2B1-A6E5-6840-9113-327E0D588662}"/>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2189869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A3DC-76C4-6E48-8B2E-7E94847AF2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0C15C-654C-2B41-93A9-B00F67F667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E8E7F-CD65-3248-BA75-D9778F05D1B8}"/>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3DC8C1A0-BDE3-6347-9D1C-12359869A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394BF-D644-D049-9181-35F7F9669365}"/>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36955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CED71B-7A8D-5F43-BB10-F0421570E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03545B-72F8-EE45-AF26-373E77724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3BE71A-25DA-A244-AAF4-8B8AB2A44B07}"/>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CF31F3D2-A4DD-C44B-9D7D-AF0B9F2B2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EF3DB-9CA4-1044-B4E2-967C05726A91}"/>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793609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FB82-7428-E54F-9E70-D8474B5F31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B45CBA-B631-1D43-AD0E-7182D2DBF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5BC986-8D2E-C943-9C0F-C4DC93B158D1}"/>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F39A8C26-B1D2-5D46-8070-6360510AE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2B6FB-E794-FD4D-ADE9-A7018771A4ED}"/>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270215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A672-37E2-0946-B233-9FD61FF581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F15828-B1D9-3B40-A620-8249A753E2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45B793-6808-484A-BEDD-2C62BC4A1788}"/>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C5C62BD9-3258-7244-BB27-28FBF8359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4DC2D-8C5D-FE46-B0B4-7CBEF14D3E61}"/>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2612010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59A9-7375-BC4F-BF53-AADF015A29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1E16C2-E2B8-BB4A-9177-B96F32AE9D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29A69-1A7B-FB4F-9CEB-51AFA785ED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862830-AD09-C441-A740-8FBE4CEB6938}"/>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6" name="Footer Placeholder 5">
            <a:extLst>
              <a:ext uri="{FF2B5EF4-FFF2-40B4-BE49-F238E27FC236}">
                <a16:creationId xmlns:a16="http://schemas.microsoft.com/office/drawing/2014/main" id="{8D224576-4225-1F4E-A1E4-0903B67561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87BCE-9996-D045-AC59-B1144913CE08}"/>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420344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8952-1453-9E4F-AF6B-714B65195C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F1A698-DF86-0D43-868B-1C8F474D5A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D0619C-15B9-934B-A537-2D31A6A796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C9DD-C002-8445-BF6B-11DD25F59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F04E92-93F9-A044-A17F-CABA3BF768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191E03-A18E-A748-8B35-7A613226512A}"/>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8" name="Footer Placeholder 7">
            <a:extLst>
              <a:ext uri="{FF2B5EF4-FFF2-40B4-BE49-F238E27FC236}">
                <a16:creationId xmlns:a16="http://schemas.microsoft.com/office/drawing/2014/main" id="{F621ADC0-2496-004D-8E53-98F2C5F3C0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10FAC0-C00A-A349-A772-416C3A028D73}"/>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59634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38DC-1D0F-3F47-B864-1899F6A9E3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1D27A7-0A22-6A41-9FAF-A5C54723132F}"/>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4" name="Footer Placeholder 3">
            <a:extLst>
              <a:ext uri="{FF2B5EF4-FFF2-40B4-BE49-F238E27FC236}">
                <a16:creationId xmlns:a16="http://schemas.microsoft.com/office/drawing/2014/main" id="{927B1B54-28D7-154B-9D29-966F72BCDD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C24629-D474-CF44-9A4D-686431A4DCFE}"/>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892644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2E3AEE-1FBF-084A-B19F-BF1EABAF1710}"/>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3" name="Footer Placeholder 2">
            <a:extLst>
              <a:ext uri="{FF2B5EF4-FFF2-40B4-BE49-F238E27FC236}">
                <a16:creationId xmlns:a16="http://schemas.microsoft.com/office/drawing/2014/main" id="{7AA2AFA3-79F9-1846-9832-D10695B39D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97BD1C-73DF-2D47-AC66-DA76F3818227}"/>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250407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345A-DC19-CB46-9651-9EF89AC0F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4E667D-BB1E-B243-A08C-1AB1CD5631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77276F-6EDD-7041-8466-8DDB45CEE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800AE-6DAD-7D44-BA8F-366C2F17E617}"/>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6" name="Footer Placeholder 5">
            <a:extLst>
              <a:ext uri="{FF2B5EF4-FFF2-40B4-BE49-F238E27FC236}">
                <a16:creationId xmlns:a16="http://schemas.microsoft.com/office/drawing/2014/main" id="{AB300CE3-F130-1044-9755-52871460E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C8EDF-E203-FD44-8839-2C06C0CF945D}"/>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491523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DC46-7746-AA41-9D7C-BE70806C8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AAF55D-BDE4-4A45-9225-407F1CB46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98D159-EE9D-1B42-9664-334C7C4A3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81A095-C7DA-8649-8AA8-A0682A009ACB}"/>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6" name="Footer Placeholder 5">
            <a:extLst>
              <a:ext uri="{FF2B5EF4-FFF2-40B4-BE49-F238E27FC236}">
                <a16:creationId xmlns:a16="http://schemas.microsoft.com/office/drawing/2014/main" id="{A79CB647-8326-8542-9C97-9B97270E73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07F227-DEDE-2044-BA7E-26CE6EA66B12}"/>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97314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529D9-09FA-A548-87C2-66BC4A20D8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622265-FF02-BD4F-94F0-0AC088C0BE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40FA6-F895-3945-B8CC-365C0681E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45F7C194-36A9-6240-B742-441F81D609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DE3E83-1E62-174B-A351-ACA3B3BA81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0A1B9-CC81-6849-8B6F-BC8CE17CD141}" type="slidenum">
              <a:rPr lang="en-US" smtClean="0"/>
              <a:t>‹#›</a:t>
            </a:fld>
            <a:endParaRPr lang="en-US"/>
          </a:p>
        </p:txBody>
      </p:sp>
    </p:spTree>
    <p:extLst>
      <p:ext uri="{BB962C8B-B14F-4D97-AF65-F5344CB8AC3E}">
        <p14:creationId xmlns:p14="http://schemas.microsoft.com/office/powerpoint/2010/main" val="2636043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5.pn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32B3B5-1A3D-5E4C-A0CB-C43EBFB8B5DE}"/>
              </a:ext>
            </a:extLst>
          </p:cNvPr>
          <p:cNvSpPr/>
          <p:nvPr/>
        </p:nvSpPr>
        <p:spPr>
          <a:xfrm>
            <a:off x="0" y="0"/>
            <a:ext cx="12192000" cy="3951890"/>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C4CDD-1307-ED47-9837-D1D5BFA46C2C}"/>
              </a:ext>
            </a:extLst>
          </p:cNvPr>
          <p:cNvSpPr>
            <a:spLocks noGrp="1"/>
          </p:cNvSpPr>
          <p:nvPr>
            <p:ph type="ctrTitle"/>
          </p:nvPr>
        </p:nvSpPr>
        <p:spPr/>
        <p:txBody>
          <a:bodyPr>
            <a:normAutofit/>
          </a:bodyPr>
          <a:lstStyle/>
          <a:p>
            <a:r>
              <a:rPr lang="en-US" b="1" dirty="0">
                <a:solidFill>
                  <a:schemeClr val="bg1"/>
                </a:solidFill>
                <a:latin typeface="Georgia Pro Cond Black" panose="02040A06050405020203" pitchFamily="18" charset="0"/>
              </a:rPr>
              <a:t>Long-Term Financing</a:t>
            </a:r>
          </a:p>
        </p:txBody>
      </p:sp>
      <p:sp>
        <p:nvSpPr>
          <p:cNvPr id="3" name="Subtitle 2">
            <a:extLst>
              <a:ext uri="{FF2B5EF4-FFF2-40B4-BE49-F238E27FC236}">
                <a16:creationId xmlns:a16="http://schemas.microsoft.com/office/drawing/2014/main" id="{D7595A3D-E25A-DD4D-BB73-96A1504F2CA4}"/>
              </a:ext>
            </a:extLst>
          </p:cNvPr>
          <p:cNvSpPr>
            <a:spLocks noGrp="1"/>
          </p:cNvSpPr>
          <p:nvPr>
            <p:ph type="subTitle" idx="1"/>
          </p:nvPr>
        </p:nvSpPr>
        <p:spPr>
          <a:xfrm>
            <a:off x="1524000" y="4061482"/>
            <a:ext cx="9144000" cy="1655762"/>
          </a:xfrm>
        </p:spPr>
        <p:txBody>
          <a:bodyPr>
            <a:normAutofit/>
          </a:bodyPr>
          <a:lstStyle/>
          <a:p>
            <a:r>
              <a:rPr lang="en-US" sz="2800" dirty="0">
                <a:latin typeface="Candara" panose="020E0502030303020204" pitchFamily="34" charset="0"/>
              </a:rPr>
              <a:t>October 13</a:t>
            </a:r>
            <a:r>
              <a:rPr lang="en-US" sz="2800" baseline="30000" dirty="0">
                <a:latin typeface="Candara" panose="020E0502030303020204" pitchFamily="34" charset="0"/>
              </a:rPr>
              <a:t>th</a:t>
            </a:r>
            <a:r>
              <a:rPr lang="en-US" sz="2800" dirty="0">
                <a:latin typeface="Candara" panose="020E0502030303020204" pitchFamily="34" charset="0"/>
              </a:rPr>
              <a:t>, 2022</a:t>
            </a:r>
          </a:p>
          <a:p>
            <a:r>
              <a:rPr lang="en-US" sz="2800" dirty="0" err="1">
                <a:latin typeface="Candara" panose="020E0502030303020204" pitchFamily="34" charset="0"/>
              </a:rPr>
              <a:t>Wenchen</a:t>
            </a:r>
            <a:r>
              <a:rPr lang="en-US" sz="2800">
                <a:latin typeface="Candara" panose="020E0502030303020204" pitchFamily="34" charset="0"/>
              </a:rPr>
              <a:t> Wang</a:t>
            </a:r>
            <a:endParaRPr lang="en-US" sz="2800" dirty="0">
              <a:latin typeface="Candara" panose="020E0502030303020204" pitchFamily="34" charset="0"/>
            </a:endParaRPr>
          </a:p>
        </p:txBody>
      </p:sp>
    </p:spTree>
    <p:extLst>
      <p:ext uri="{BB962C8B-B14F-4D97-AF65-F5344CB8AC3E}">
        <p14:creationId xmlns:p14="http://schemas.microsoft.com/office/powerpoint/2010/main" val="879369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43ADCB-F72D-944F-B8EF-A88A4E6A764B}"/>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5BE73-C605-054A-92F3-2E5B5D0F5109}"/>
              </a:ext>
            </a:extLst>
          </p:cNvPr>
          <p:cNvSpPr>
            <a:spLocks noGrp="1"/>
          </p:cNvSpPr>
          <p:nvPr>
            <p:ph type="title"/>
          </p:nvPr>
        </p:nvSpPr>
        <p:spPr>
          <a:xfrm>
            <a:off x="838200" y="1"/>
            <a:ext cx="10515600" cy="1325563"/>
          </a:xfrm>
        </p:spPr>
        <p:txBody>
          <a:bodyPr>
            <a:normAutofit/>
          </a:bodyPr>
          <a:lstStyle/>
          <a:p>
            <a:r>
              <a:rPr lang="en-US" sz="4200" b="1" dirty="0">
                <a:solidFill>
                  <a:schemeClr val="bg1"/>
                </a:solidFill>
                <a:latin typeface="Georgia Pro Cond Black" panose="02040A06050405020203" pitchFamily="18" charset="0"/>
              </a:rPr>
              <a:t>Annuities Example</a:t>
            </a:r>
          </a:p>
        </p:txBody>
      </p:sp>
      <p:sp>
        <p:nvSpPr>
          <p:cNvPr id="3" name="Content Placeholder 2">
            <a:extLst>
              <a:ext uri="{FF2B5EF4-FFF2-40B4-BE49-F238E27FC236}">
                <a16:creationId xmlns:a16="http://schemas.microsoft.com/office/drawing/2014/main" id="{4A00D78F-6CD1-0640-9384-7A064980C849}"/>
              </a:ext>
            </a:extLst>
          </p:cNvPr>
          <p:cNvSpPr>
            <a:spLocks noGrp="1"/>
          </p:cNvSpPr>
          <p:nvPr>
            <p:ph idx="1"/>
          </p:nvPr>
        </p:nvSpPr>
        <p:spPr>
          <a:xfrm>
            <a:off x="838200" y="1575594"/>
            <a:ext cx="10515600" cy="4667250"/>
          </a:xfrm>
        </p:spPr>
        <p:txBody>
          <a:bodyPr>
            <a:normAutofit/>
          </a:bodyPr>
          <a:lstStyle/>
          <a:p>
            <a:r>
              <a:rPr lang="en-US" altLang="en-US" dirty="0">
                <a:latin typeface="Candara" panose="020E0502030303020204" pitchFamily="34" charset="0"/>
              </a:rPr>
              <a:t>Assume you decide to invest $100 each month for 5 years. Calculate the present value and the future value after 5 years, considering the annual interest/discount rate of 2.5%.</a:t>
            </a:r>
          </a:p>
          <a:p>
            <a:endParaRPr lang="en-US" dirty="0">
              <a:latin typeface="Candara" panose="020E0502030303020204" pitchFamily="34" charset="0"/>
            </a:endParaRPr>
          </a:p>
          <a:p>
            <a:pPr marL="0" indent="0">
              <a:buNone/>
            </a:pPr>
            <a:endParaRPr lang="en-US" dirty="0">
              <a:latin typeface="Candara" panose="020E0502030303020204" pitchFamily="34" charset="0"/>
            </a:endParaRPr>
          </a:p>
          <a:p>
            <a:pPr marL="0" indent="0">
              <a:buNone/>
            </a:pPr>
            <a:endParaRPr lang="en-US"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A6EC5C6-48FA-FA47-9955-F78C12AFD96D}"/>
                  </a:ext>
                </a:extLst>
              </p:cNvPr>
              <p:cNvSpPr txBox="1"/>
              <p:nvPr/>
            </p:nvSpPr>
            <p:spPr>
              <a:xfrm>
                <a:off x="838200" y="3153782"/>
                <a:ext cx="4236243" cy="100546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𝑃</m:t>
                      </m:r>
                      <m:r>
                        <a:rPr lang="en-US" sz="2400" b="0" i="1" smtClean="0">
                          <a:latin typeface="Cambria Math" panose="02040503050406030204" pitchFamily="18" charset="0"/>
                        </a:rPr>
                        <m:t>𝑉</m:t>
                      </m:r>
                      <m:r>
                        <a:rPr lang="es-ES" sz="2400" i="1" smtClean="0">
                          <a:latin typeface="Cambria Math" panose="02040503050406030204" pitchFamily="18" charset="0"/>
                        </a:rPr>
                        <m:t>=</m:t>
                      </m:r>
                      <m:f>
                        <m:fPr>
                          <m:ctrlPr>
                            <a:rPr lang="es-ES" sz="2400" b="0" i="1" smtClean="0">
                              <a:latin typeface="Cambria Math" panose="02040503050406030204" pitchFamily="18" charset="0"/>
                            </a:rPr>
                          </m:ctrlPr>
                        </m:fPr>
                        <m:num>
                          <m:r>
                            <a:rPr lang="es-ES" sz="2400" i="1">
                              <a:latin typeface="Cambria Math" panose="02040503050406030204" pitchFamily="18" charset="0"/>
                            </a:rPr>
                            <m:t>𝑃</m:t>
                          </m:r>
                          <m:r>
                            <a:rPr lang="es-ES" sz="2400" i="1">
                              <a:latin typeface="Cambria Math" panose="02040503050406030204" pitchFamily="18" charset="0"/>
                            </a:rPr>
                            <m:t>[1−</m:t>
                          </m:r>
                          <m:f>
                            <m:fPr>
                              <m:ctrlPr>
                                <a:rPr lang="es-ES" sz="2400" i="1">
                                  <a:latin typeface="Cambria Math" panose="02040503050406030204" pitchFamily="18" charset="0"/>
                                </a:rPr>
                              </m:ctrlPr>
                            </m:fPr>
                            <m:num>
                              <m:r>
                                <a:rPr lang="es-ES" sz="2400" i="1">
                                  <a:latin typeface="Cambria Math" panose="02040503050406030204" pitchFamily="18" charset="0"/>
                                </a:rPr>
                                <m:t>1</m:t>
                              </m:r>
                            </m:num>
                            <m:den>
                              <m:sSup>
                                <m:sSupPr>
                                  <m:ctrlPr>
                                    <a:rPr lang="es-ES" sz="2400" i="1">
                                      <a:latin typeface="Cambria Math" panose="02040503050406030204" pitchFamily="18" charset="0"/>
                                    </a:rPr>
                                  </m:ctrlPr>
                                </m:sSupPr>
                                <m:e>
                                  <m:d>
                                    <m:dPr>
                                      <m:ctrlPr>
                                        <a:rPr lang="es-ES" sz="2400" i="1">
                                          <a:latin typeface="Cambria Math" panose="02040503050406030204" pitchFamily="18" charset="0"/>
                                        </a:rPr>
                                      </m:ctrlPr>
                                    </m:dPr>
                                    <m:e>
                                      <m:r>
                                        <a:rPr lang="es-ES" sz="2400" i="1">
                                          <a:latin typeface="Cambria Math" panose="02040503050406030204" pitchFamily="18" charset="0"/>
                                        </a:rPr>
                                        <m:t>1+ⅈ</m:t>
                                      </m:r>
                                    </m:e>
                                  </m:d>
                                </m:e>
                                <m:sup>
                                  <m:r>
                                    <a:rPr lang="es-ES" sz="2400" i="1">
                                      <a:latin typeface="Cambria Math" panose="02040503050406030204" pitchFamily="18" charset="0"/>
                                    </a:rPr>
                                    <m:t>𝑛</m:t>
                                  </m:r>
                                </m:sup>
                              </m:sSup>
                            </m:den>
                          </m:f>
                          <m:r>
                            <a:rPr lang="es-ES" sz="2400" i="1">
                              <a:latin typeface="Cambria Math" panose="02040503050406030204" pitchFamily="18" charset="0"/>
                            </a:rPr>
                            <m:t>]</m:t>
                          </m:r>
                        </m:num>
                        <m:den>
                          <m:r>
                            <a:rPr lang="en-US" sz="2400" b="0" i="1" smtClean="0">
                              <a:latin typeface="Cambria Math" panose="02040503050406030204" pitchFamily="18" charset="0"/>
                            </a:rPr>
                            <m:t>𝑖</m:t>
                          </m:r>
                        </m:den>
                      </m:f>
                    </m:oMath>
                  </m:oMathPara>
                </a14:m>
                <a:endParaRPr lang="en-US" sz="2400" dirty="0"/>
              </a:p>
            </p:txBody>
          </p:sp>
        </mc:Choice>
        <mc:Fallback xmlns="">
          <p:sp>
            <p:nvSpPr>
              <p:cNvPr id="22" name="TextBox 21">
                <a:extLst>
                  <a:ext uri="{FF2B5EF4-FFF2-40B4-BE49-F238E27FC236}">
                    <a16:creationId xmlns:a16="http://schemas.microsoft.com/office/drawing/2014/main" id="{FA6EC5C6-48FA-FA47-9955-F78C12AFD96D}"/>
                  </a:ext>
                </a:extLst>
              </p:cNvPr>
              <p:cNvSpPr txBox="1">
                <a:spLocks noRot="1" noChangeAspect="1" noMove="1" noResize="1" noEditPoints="1" noAdjustHandles="1" noChangeArrowheads="1" noChangeShapeType="1" noTextEdit="1"/>
              </p:cNvSpPr>
              <p:nvPr/>
            </p:nvSpPr>
            <p:spPr>
              <a:xfrm>
                <a:off x="838200" y="3153782"/>
                <a:ext cx="4236243" cy="100546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24ECC4E-927B-4751-A986-423DB7D87AFA}"/>
                  </a:ext>
                </a:extLst>
              </p:cNvPr>
              <p:cNvSpPr txBox="1"/>
              <p:nvPr/>
            </p:nvSpPr>
            <p:spPr>
              <a:xfrm>
                <a:off x="6514139" y="3230323"/>
                <a:ext cx="4236243" cy="7167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𝐹𝑉</m:t>
                      </m:r>
                      <m:r>
                        <a:rPr lang="es-ES" sz="2400" i="1" smtClean="0">
                          <a:latin typeface="Cambria Math" panose="02040503050406030204" pitchFamily="18" charset="0"/>
                        </a:rPr>
                        <m:t>=</m:t>
                      </m:r>
                      <m:f>
                        <m:fPr>
                          <m:ctrlPr>
                            <a:rPr lang="es-ES" sz="2400" b="0" i="1" smtClean="0">
                              <a:latin typeface="Cambria Math" panose="02040503050406030204" pitchFamily="18" charset="0"/>
                            </a:rPr>
                          </m:ctrlPr>
                        </m:fPr>
                        <m:num>
                          <m:r>
                            <a:rPr lang="es-ES" sz="2400" i="1">
                              <a:latin typeface="Cambria Math" panose="02040503050406030204" pitchFamily="18" charset="0"/>
                            </a:rPr>
                            <m:t>𝑃</m:t>
                          </m:r>
                          <m:r>
                            <a:rPr lang="es-ES" sz="2400" i="1">
                              <a:latin typeface="Cambria Math" panose="02040503050406030204" pitchFamily="18" charset="0"/>
                            </a:rPr>
                            <m:t>[</m:t>
                          </m:r>
                          <m:sSup>
                            <m:sSupPr>
                              <m:ctrlPr>
                                <a:rPr lang="es-ES" sz="2400" i="1">
                                  <a:latin typeface="Cambria Math" panose="02040503050406030204" pitchFamily="18" charset="0"/>
                                </a:rPr>
                              </m:ctrlPr>
                            </m:sSupPr>
                            <m:e>
                              <m:d>
                                <m:dPr>
                                  <m:ctrlPr>
                                    <a:rPr lang="es-ES" sz="2400" i="1">
                                      <a:latin typeface="Cambria Math" panose="02040503050406030204" pitchFamily="18" charset="0"/>
                                    </a:rPr>
                                  </m:ctrlPr>
                                </m:dPr>
                                <m:e>
                                  <m:r>
                                    <a:rPr lang="es-ES" sz="2400" i="1">
                                      <a:latin typeface="Cambria Math" panose="02040503050406030204" pitchFamily="18" charset="0"/>
                                    </a:rPr>
                                    <m:t>1+ⅈ</m:t>
                                  </m:r>
                                </m:e>
                              </m:d>
                            </m:e>
                            <m:sup>
                              <m:r>
                                <a:rPr lang="es-ES" sz="2400" i="1">
                                  <a:latin typeface="Cambria Math" panose="02040503050406030204" pitchFamily="18" charset="0"/>
                                </a:rPr>
                                <m:t>𝑛</m:t>
                              </m:r>
                            </m:sup>
                          </m:sSup>
                          <m:r>
                            <a:rPr lang="en-US" sz="2400" b="0" i="1" smtClean="0">
                              <a:latin typeface="Cambria Math" panose="02040503050406030204" pitchFamily="18" charset="0"/>
                            </a:rPr>
                            <m:t>−</m:t>
                          </m:r>
                          <m:r>
                            <a:rPr lang="es-ES" sz="2400" i="1">
                              <a:latin typeface="Cambria Math" panose="02040503050406030204" pitchFamily="18" charset="0"/>
                            </a:rPr>
                            <m:t>1]</m:t>
                          </m:r>
                        </m:num>
                        <m:den>
                          <m:r>
                            <a:rPr lang="en-US" sz="2400" b="0" i="1" smtClean="0">
                              <a:latin typeface="Cambria Math" panose="02040503050406030204" pitchFamily="18" charset="0"/>
                            </a:rPr>
                            <m:t>𝑖</m:t>
                          </m:r>
                        </m:den>
                      </m:f>
                    </m:oMath>
                  </m:oMathPara>
                </a14:m>
                <a:endParaRPr lang="en-US" sz="2400" dirty="0"/>
              </a:p>
            </p:txBody>
          </p:sp>
        </mc:Choice>
        <mc:Fallback xmlns="">
          <p:sp>
            <p:nvSpPr>
              <p:cNvPr id="6" name="TextBox 5">
                <a:extLst>
                  <a:ext uri="{FF2B5EF4-FFF2-40B4-BE49-F238E27FC236}">
                    <a16:creationId xmlns:a16="http://schemas.microsoft.com/office/drawing/2014/main" id="{E24ECC4E-927B-4751-A986-423DB7D87AFA}"/>
                  </a:ext>
                </a:extLst>
              </p:cNvPr>
              <p:cNvSpPr txBox="1">
                <a:spLocks noRot="1" noChangeAspect="1" noMove="1" noResize="1" noEditPoints="1" noAdjustHandles="1" noChangeArrowheads="1" noChangeShapeType="1" noTextEdit="1"/>
              </p:cNvSpPr>
              <p:nvPr/>
            </p:nvSpPr>
            <p:spPr>
              <a:xfrm>
                <a:off x="6514139" y="3230323"/>
                <a:ext cx="4236243" cy="71679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287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43ADCB-F72D-944F-B8EF-A88A4E6A764B}"/>
              </a:ext>
            </a:extLst>
          </p:cNvPr>
          <p:cNvSpPr/>
          <p:nvPr/>
        </p:nvSpPr>
        <p:spPr>
          <a:xfrm>
            <a:off x="0" y="1271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5BE73-C605-054A-92F3-2E5B5D0F5109}"/>
              </a:ext>
            </a:extLst>
          </p:cNvPr>
          <p:cNvSpPr>
            <a:spLocks noGrp="1"/>
          </p:cNvSpPr>
          <p:nvPr>
            <p:ph type="title"/>
          </p:nvPr>
        </p:nvSpPr>
        <p:spPr>
          <a:xfrm>
            <a:off x="838200" y="1"/>
            <a:ext cx="10515600" cy="1325563"/>
          </a:xfrm>
        </p:spPr>
        <p:txBody>
          <a:bodyPr>
            <a:normAutofit/>
          </a:bodyPr>
          <a:lstStyle/>
          <a:p>
            <a:r>
              <a:rPr lang="en-US" sz="4200" b="1" dirty="0">
                <a:solidFill>
                  <a:schemeClr val="bg1"/>
                </a:solidFill>
                <a:latin typeface="Georgia Pro Cond Black" panose="02040A06050405020203" pitchFamily="18" charset="0"/>
              </a:rPr>
              <a:t>Annuities Example</a:t>
            </a:r>
          </a:p>
        </p:txBody>
      </p:sp>
      <p:sp>
        <p:nvSpPr>
          <p:cNvPr id="3" name="Content Placeholder 2">
            <a:extLst>
              <a:ext uri="{FF2B5EF4-FFF2-40B4-BE49-F238E27FC236}">
                <a16:creationId xmlns:a16="http://schemas.microsoft.com/office/drawing/2014/main" id="{4A00D78F-6CD1-0640-9384-7A064980C849}"/>
              </a:ext>
            </a:extLst>
          </p:cNvPr>
          <p:cNvSpPr>
            <a:spLocks noGrp="1"/>
          </p:cNvSpPr>
          <p:nvPr>
            <p:ph idx="1"/>
          </p:nvPr>
        </p:nvSpPr>
        <p:spPr>
          <a:xfrm>
            <a:off x="838200" y="1575594"/>
            <a:ext cx="10515600" cy="4667250"/>
          </a:xfrm>
        </p:spPr>
        <p:txBody>
          <a:bodyPr>
            <a:normAutofit/>
          </a:bodyPr>
          <a:lstStyle/>
          <a:p>
            <a:r>
              <a:rPr lang="en-US" altLang="en-US" dirty="0">
                <a:latin typeface="Candara" panose="020E0502030303020204" pitchFamily="34" charset="0"/>
              </a:rPr>
              <a:t>Assume you decide to invest $100 each month for 5 years. Calculate the present value and the future value after 5 years, considering the annual interest/discount rate of 2.5%.</a:t>
            </a:r>
          </a:p>
          <a:p>
            <a:endParaRPr lang="en-US" dirty="0">
              <a:latin typeface="Candara" panose="020E0502030303020204" pitchFamily="34" charset="0"/>
            </a:endParaRPr>
          </a:p>
          <a:p>
            <a:pPr marL="0" indent="0">
              <a:buNone/>
            </a:pPr>
            <a:endParaRPr lang="en-US" dirty="0">
              <a:latin typeface="Candara" panose="020E0502030303020204" pitchFamily="34" charset="0"/>
            </a:endParaRPr>
          </a:p>
          <a:p>
            <a:pPr marL="0" indent="0">
              <a:buNone/>
            </a:pPr>
            <a:endParaRPr lang="en-US"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A6EC5C6-48FA-FA47-9955-F78C12AFD96D}"/>
                  </a:ext>
                </a:extLst>
              </p:cNvPr>
              <p:cNvSpPr txBox="1"/>
              <p:nvPr/>
            </p:nvSpPr>
            <p:spPr>
              <a:xfrm>
                <a:off x="838200" y="3153782"/>
                <a:ext cx="4236243" cy="100546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𝑃</m:t>
                      </m:r>
                      <m:r>
                        <a:rPr lang="en-US" sz="2400" b="0" i="1" smtClean="0">
                          <a:latin typeface="Cambria Math" panose="02040503050406030204" pitchFamily="18" charset="0"/>
                        </a:rPr>
                        <m:t>𝑉</m:t>
                      </m:r>
                      <m:r>
                        <a:rPr lang="es-ES" sz="2400" i="1" smtClean="0">
                          <a:latin typeface="Cambria Math" panose="02040503050406030204" pitchFamily="18" charset="0"/>
                        </a:rPr>
                        <m:t>=</m:t>
                      </m:r>
                      <m:f>
                        <m:fPr>
                          <m:ctrlPr>
                            <a:rPr lang="es-ES" sz="2400" b="0" i="1" smtClean="0">
                              <a:latin typeface="Cambria Math" panose="02040503050406030204" pitchFamily="18" charset="0"/>
                            </a:rPr>
                          </m:ctrlPr>
                        </m:fPr>
                        <m:num>
                          <m:r>
                            <a:rPr lang="es-ES" sz="2400" i="1">
                              <a:latin typeface="Cambria Math" panose="02040503050406030204" pitchFamily="18" charset="0"/>
                            </a:rPr>
                            <m:t>𝑃</m:t>
                          </m:r>
                          <m:r>
                            <a:rPr lang="es-ES" sz="2400" i="1">
                              <a:latin typeface="Cambria Math" panose="02040503050406030204" pitchFamily="18" charset="0"/>
                            </a:rPr>
                            <m:t>[1−</m:t>
                          </m:r>
                          <m:f>
                            <m:fPr>
                              <m:ctrlPr>
                                <a:rPr lang="es-ES" sz="2400" i="1">
                                  <a:latin typeface="Cambria Math" panose="02040503050406030204" pitchFamily="18" charset="0"/>
                                </a:rPr>
                              </m:ctrlPr>
                            </m:fPr>
                            <m:num>
                              <m:r>
                                <a:rPr lang="es-ES" sz="2400" i="1">
                                  <a:latin typeface="Cambria Math" panose="02040503050406030204" pitchFamily="18" charset="0"/>
                                </a:rPr>
                                <m:t>1</m:t>
                              </m:r>
                            </m:num>
                            <m:den>
                              <m:sSup>
                                <m:sSupPr>
                                  <m:ctrlPr>
                                    <a:rPr lang="es-ES" sz="2400" i="1">
                                      <a:latin typeface="Cambria Math" panose="02040503050406030204" pitchFamily="18" charset="0"/>
                                    </a:rPr>
                                  </m:ctrlPr>
                                </m:sSupPr>
                                <m:e>
                                  <m:d>
                                    <m:dPr>
                                      <m:ctrlPr>
                                        <a:rPr lang="es-ES" sz="2400" i="1">
                                          <a:latin typeface="Cambria Math" panose="02040503050406030204" pitchFamily="18" charset="0"/>
                                        </a:rPr>
                                      </m:ctrlPr>
                                    </m:dPr>
                                    <m:e>
                                      <m:r>
                                        <a:rPr lang="es-ES" sz="2400" i="1">
                                          <a:latin typeface="Cambria Math" panose="02040503050406030204" pitchFamily="18" charset="0"/>
                                        </a:rPr>
                                        <m:t>1+ⅈ</m:t>
                                      </m:r>
                                    </m:e>
                                  </m:d>
                                </m:e>
                                <m:sup>
                                  <m:r>
                                    <a:rPr lang="es-ES" sz="2400" i="1">
                                      <a:latin typeface="Cambria Math" panose="02040503050406030204" pitchFamily="18" charset="0"/>
                                    </a:rPr>
                                    <m:t>𝑛</m:t>
                                  </m:r>
                                </m:sup>
                              </m:sSup>
                            </m:den>
                          </m:f>
                          <m:r>
                            <a:rPr lang="es-ES" sz="2400" i="1">
                              <a:latin typeface="Cambria Math" panose="02040503050406030204" pitchFamily="18" charset="0"/>
                            </a:rPr>
                            <m:t>]</m:t>
                          </m:r>
                        </m:num>
                        <m:den>
                          <m:r>
                            <a:rPr lang="en-US" sz="2400" b="0" i="1" smtClean="0">
                              <a:latin typeface="Cambria Math" panose="02040503050406030204" pitchFamily="18" charset="0"/>
                            </a:rPr>
                            <m:t>𝑖</m:t>
                          </m:r>
                        </m:den>
                      </m:f>
                    </m:oMath>
                  </m:oMathPara>
                </a14:m>
                <a:endParaRPr lang="en-US" sz="2400" dirty="0"/>
              </a:p>
            </p:txBody>
          </p:sp>
        </mc:Choice>
        <mc:Fallback xmlns="">
          <p:sp>
            <p:nvSpPr>
              <p:cNvPr id="22" name="TextBox 21">
                <a:extLst>
                  <a:ext uri="{FF2B5EF4-FFF2-40B4-BE49-F238E27FC236}">
                    <a16:creationId xmlns:a16="http://schemas.microsoft.com/office/drawing/2014/main" id="{FA6EC5C6-48FA-FA47-9955-F78C12AFD96D}"/>
                  </a:ext>
                </a:extLst>
              </p:cNvPr>
              <p:cNvSpPr txBox="1">
                <a:spLocks noRot="1" noChangeAspect="1" noMove="1" noResize="1" noEditPoints="1" noAdjustHandles="1" noChangeArrowheads="1" noChangeShapeType="1" noTextEdit="1"/>
              </p:cNvSpPr>
              <p:nvPr/>
            </p:nvSpPr>
            <p:spPr>
              <a:xfrm>
                <a:off x="838200" y="3153782"/>
                <a:ext cx="4236243" cy="100546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24ECC4E-927B-4751-A986-423DB7D87AFA}"/>
                  </a:ext>
                </a:extLst>
              </p:cNvPr>
              <p:cNvSpPr txBox="1"/>
              <p:nvPr/>
            </p:nvSpPr>
            <p:spPr>
              <a:xfrm>
                <a:off x="6514139" y="3230323"/>
                <a:ext cx="4236243" cy="7167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𝐹𝑉</m:t>
                      </m:r>
                      <m:r>
                        <a:rPr lang="es-ES" sz="2400" i="1" smtClean="0">
                          <a:latin typeface="Cambria Math" panose="02040503050406030204" pitchFamily="18" charset="0"/>
                        </a:rPr>
                        <m:t>=</m:t>
                      </m:r>
                      <m:f>
                        <m:fPr>
                          <m:ctrlPr>
                            <a:rPr lang="es-ES" sz="2400" b="0" i="1" smtClean="0">
                              <a:latin typeface="Cambria Math" panose="02040503050406030204" pitchFamily="18" charset="0"/>
                            </a:rPr>
                          </m:ctrlPr>
                        </m:fPr>
                        <m:num>
                          <m:r>
                            <a:rPr lang="es-ES" sz="2400" i="1">
                              <a:latin typeface="Cambria Math" panose="02040503050406030204" pitchFamily="18" charset="0"/>
                            </a:rPr>
                            <m:t>𝑃</m:t>
                          </m:r>
                          <m:r>
                            <a:rPr lang="es-ES" sz="2400" i="1">
                              <a:latin typeface="Cambria Math" panose="02040503050406030204" pitchFamily="18" charset="0"/>
                            </a:rPr>
                            <m:t>[</m:t>
                          </m:r>
                          <m:sSup>
                            <m:sSupPr>
                              <m:ctrlPr>
                                <a:rPr lang="es-ES" sz="2400" i="1">
                                  <a:latin typeface="Cambria Math" panose="02040503050406030204" pitchFamily="18" charset="0"/>
                                </a:rPr>
                              </m:ctrlPr>
                            </m:sSupPr>
                            <m:e>
                              <m:d>
                                <m:dPr>
                                  <m:ctrlPr>
                                    <a:rPr lang="es-ES" sz="2400" i="1">
                                      <a:latin typeface="Cambria Math" panose="02040503050406030204" pitchFamily="18" charset="0"/>
                                    </a:rPr>
                                  </m:ctrlPr>
                                </m:dPr>
                                <m:e>
                                  <m:r>
                                    <a:rPr lang="es-ES" sz="2400" i="1">
                                      <a:latin typeface="Cambria Math" panose="02040503050406030204" pitchFamily="18" charset="0"/>
                                    </a:rPr>
                                    <m:t>1+ⅈ</m:t>
                                  </m:r>
                                </m:e>
                              </m:d>
                            </m:e>
                            <m:sup>
                              <m:r>
                                <a:rPr lang="es-ES" sz="2400" i="1">
                                  <a:latin typeface="Cambria Math" panose="02040503050406030204" pitchFamily="18" charset="0"/>
                                </a:rPr>
                                <m:t>𝑛</m:t>
                              </m:r>
                            </m:sup>
                          </m:sSup>
                          <m:r>
                            <a:rPr lang="en-US" sz="2400" b="0" i="1" smtClean="0">
                              <a:latin typeface="Cambria Math" panose="02040503050406030204" pitchFamily="18" charset="0"/>
                            </a:rPr>
                            <m:t>−</m:t>
                          </m:r>
                          <m:r>
                            <a:rPr lang="es-ES" sz="2400" i="1">
                              <a:latin typeface="Cambria Math" panose="02040503050406030204" pitchFamily="18" charset="0"/>
                            </a:rPr>
                            <m:t>1]</m:t>
                          </m:r>
                        </m:num>
                        <m:den>
                          <m:r>
                            <a:rPr lang="en-US" sz="2400" b="0" i="1" smtClean="0">
                              <a:latin typeface="Cambria Math" panose="02040503050406030204" pitchFamily="18" charset="0"/>
                            </a:rPr>
                            <m:t>𝑖</m:t>
                          </m:r>
                        </m:den>
                      </m:f>
                    </m:oMath>
                  </m:oMathPara>
                </a14:m>
                <a:endParaRPr lang="en-US" sz="2400" dirty="0"/>
              </a:p>
            </p:txBody>
          </p:sp>
        </mc:Choice>
        <mc:Fallback xmlns="">
          <p:sp>
            <p:nvSpPr>
              <p:cNvPr id="6" name="TextBox 5">
                <a:extLst>
                  <a:ext uri="{FF2B5EF4-FFF2-40B4-BE49-F238E27FC236}">
                    <a16:creationId xmlns:a16="http://schemas.microsoft.com/office/drawing/2014/main" id="{E24ECC4E-927B-4751-A986-423DB7D87AFA}"/>
                  </a:ext>
                </a:extLst>
              </p:cNvPr>
              <p:cNvSpPr txBox="1">
                <a:spLocks noRot="1" noChangeAspect="1" noMove="1" noResize="1" noEditPoints="1" noAdjustHandles="1" noChangeArrowheads="1" noChangeShapeType="1" noTextEdit="1"/>
              </p:cNvSpPr>
              <p:nvPr/>
            </p:nvSpPr>
            <p:spPr>
              <a:xfrm>
                <a:off x="6514139" y="3230323"/>
                <a:ext cx="4236243" cy="7167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A7AA9DB-3041-49C7-BFA9-023B63CA071F}"/>
                  </a:ext>
                </a:extLst>
              </p:cNvPr>
              <p:cNvSpPr txBox="1"/>
              <p:nvPr/>
            </p:nvSpPr>
            <p:spPr>
              <a:xfrm>
                <a:off x="936812" y="4250767"/>
                <a:ext cx="4480432" cy="1009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𝑃</m:t>
                      </m:r>
                      <m:r>
                        <a:rPr lang="en-US" sz="2400" b="0" i="1" smtClean="0">
                          <a:latin typeface="Cambria Math" panose="02040503050406030204" pitchFamily="18" charset="0"/>
                        </a:rPr>
                        <m:t>𝑉</m:t>
                      </m:r>
                      <m:r>
                        <a:rPr lang="es-ES" sz="2400" i="1" smtClean="0">
                          <a:latin typeface="Cambria Math" panose="02040503050406030204" pitchFamily="18" charset="0"/>
                        </a:rPr>
                        <m:t>=</m:t>
                      </m:r>
                      <m:f>
                        <m:fPr>
                          <m:ctrlPr>
                            <a:rPr lang="es-ES" sz="2400" b="0" i="1" smtClean="0">
                              <a:latin typeface="Cambria Math" panose="02040503050406030204" pitchFamily="18" charset="0"/>
                            </a:rPr>
                          </m:ctrlPr>
                        </m:fPr>
                        <m:num>
                          <m:r>
                            <a:rPr lang="en-US" sz="2400" b="0" i="1" smtClean="0">
                              <a:latin typeface="Cambria Math" panose="02040503050406030204" pitchFamily="18" charset="0"/>
                            </a:rPr>
                            <m:t>100∗</m:t>
                          </m:r>
                          <m:r>
                            <a:rPr lang="es-ES" sz="2400" i="1" smtClean="0">
                              <a:latin typeface="Cambria Math" panose="02040503050406030204" pitchFamily="18" charset="0"/>
                            </a:rPr>
                            <m:t>[</m:t>
                          </m:r>
                          <m:r>
                            <a:rPr lang="es-ES" sz="2400" i="1">
                              <a:latin typeface="Cambria Math" panose="02040503050406030204" pitchFamily="18" charset="0"/>
                            </a:rPr>
                            <m:t>1−</m:t>
                          </m:r>
                          <m:f>
                            <m:fPr>
                              <m:ctrlPr>
                                <a:rPr lang="es-ES" sz="2400" i="1">
                                  <a:latin typeface="Cambria Math" panose="02040503050406030204" pitchFamily="18" charset="0"/>
                                </a:rPr>
                              </m:ctrlPr>
                            </m:fPr>
                            <m:num>
                              <m:r>
                                <a:rPr lang="es-ES" sz="2400" i="1">
                                  <a:latin typeface="Cambria Math" panose="02040503050406030204" pitchFamily="18" charset="0"/>
                                </a:rPr>
                                <m:t>1</m:t>
                              </m:r>
                            </m:num>
                            <m:den>
                              <m:sSup>
                                <m:sSupPr>
                                  <m:ctrlPr>
                                    <a:rPr lang="es-ES" sz="2400" i="1">
                                      <a:latin typeface="Cambria Math" panose="02040503050406030204" pitchFamily="18" charset="0"/>
                                    </a:rPr>
                                  </m:ctrlPr>
                                </m:sSupPr>
                                <m:e>
                                  <m:d>
                                    <m:dPr>
                                      <m:ctrlPr>
                                        <a:rPr lang="es-ES" sz="2400" i="1">
                                          <a:latin typeface="Cambria Math" panose="02040503050406030204" pitchFamily="18" charset="0"/>
                                        </a:rPr>
                                      </m:ctrlPr>
                                    </m:dPr>
                                    <m:e>
                                      <m:r>
                                        <a:rPr lang="es-ES" sz="2400" i="1">
                                          <a:latin typeface="Cambria Math" panose="02040503050406030204" pitchFamily="18" charset="0"/>
                                        </a:rPr>
                                        <m:t>1+</m:t>
                                      </m:r>
                                      <m:r>
                                        <a:rPr lang="en-US" sz="2400" b="0" i="1" smtClean="0">
                                          <a:latin typeface="Cambria Math" panose="02040503050406030204" pitchFamily="18" charset="0"/>
                                        </a:rPr>
                                        <m:t>0.0025</m:t>
                                      </m:r>
                                    </m:e>
                                  </m:d>
                                </m:e>
                                <m:sup>
                                  <m:r>
                                    <a:rPr lang="en-US" sz="2400" b="0" i="1" smtClean="0">
                                      <a:latin typeface="Cambria Math" panose="02040503050406030204" pitchFamily="18" charset="0"/>
                                    </a:rPr>
                                    <m:t>60</m:t>
                                  </m:r>
                                </m:sup>
                              </m:sSup>
                            </m:den>
                          </m:f>
                          <m:r>
                            <a:rPr lang="es-ES" sz="2400" i="1">
                              <a:latin typeface="Cambria Math" panose="02040503050406030204" pitchFamily="18" charset="0"/>
                            </a:rPr>
                            <m:t>]</m:t>
                          </m:r>
                        </m:num>
                        <m:den>
                          <m:r>
                            <a:rPr lang="en-US" sz="2400" b="0" i="1" smtClean="0">
                              <a:latin typeface="Cambria Math" panose="02040503050406030204" pitchFamily="18" charset="0"/>
                            </a:rPr>
                            <m:t>0.0025</m:t>
                          </m:r>
                        </m:den>
                      </m:f>
                    </m:oMath>
                  </m:oMathPara>
                </a14:m>
                <a:endParaRPr lang="en-US" sz="2400" dirty="0"/>
              </a:p>
            </p:txBody>
          </p:sp>
        </mc:Choice>
        <mc:Fallback xmlns="">
          <p:sp>
            <p:nvSpPr>
              <p:cNvPr id="7" name="TextBox 6">
                <a:extLst>
                  <a:ext uri="{FF2B5EF4-FFF2-40B4-BE49-F238E27FC236}">
                    <a16:creationId xmlns:a16="http://schemas.microsoft.com/office/drawing/2014/main" id="{CA7AA9DB-3041-49C7-BFA9-023B63CA071F}"/>
                  </a:ext>
                </a:extLst>
              </p:cNvPr>
              <p:cNvSpPr txBox="1">
                <a:spLocks noRot="1" noChangeAspect="1" noMove="1" noResize="1" noEditPoints="1" noAdjustHandles="1" noChangeArrowheads="1" noChangeShapeType="1" noTextEdit="1"/>
              </p:cNvSpPr>
              <p:nvPr/>
            </p:nvSpPr>
            <p:spPr>
              <a:xfrm>
                <a:off x="936812" y="4250767"/>
                <a:ext cx="4480432" cy="100944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744C79-6DAF-4F1A-AA49-16DA7707B680}"/>
                  </a:ext>
                </a:extLst>
              </p:cNvPr>
              <p:cNvSpPr txBox="1"/>
              <p:nvPr/>
            </p:nvSpPr>
            <p:spPr>
              <a:xfrm>
                <a:off x="936812" y="5510241"/>
                <a:ext cx="4480432" cy="9672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𝑃</m:t>
                      </m:r>
                      <m:r>
                        <a:rPr lang="en-US" sz="2400" b="0" i="1" smtClean="0">
                          <a:latin typeface="Cambria Math" panose="02040503050406030204" pitchFamily="18" charset="0"/>
                        </a:rPr>
                        <m:t>𝑉</m:t>
                      </m:r>
                      <m:r>
                        <a:rPr lang="es-ES" sz="2400" i="1" smtClean="0">
                          <a:latin typeface="Cambria Math" panose="02040503050406030204" pitchFamily="18" charset="0"/>
                        </a:rPr>
                        <m:t>=</m:t>
                      </m:r>
                      <m:f>
                        <m:fPr>
                          <m:ctrlPr>
                            <a:rPr lang="es-ES" sz="2400" b="0" i="1" smtClean="0">
                              <a:latin typeface="Cambria Math" panose="02040503050406030204" pitchFamily="18" charset="0"/>
                            </a:rPr>
                          </m:ctrlPr>
                        </m:fPr>
                        <m:num>
                          <m:r>
                            <a:rPr lang="en-US" sz="2400" b="0" i="1" smtClean="0">
                              <a:latin typeface="Cambria Math" panose="02040503050406030204" pitchFamily="18" charset="0"/>
                            </a:rPr>
                            <m:t>100∗</m:t>
                          </m:r>
                          <m:r>
                            <a:rPr lang="es-ES" sz="2400" i="1" smtClean="0">
                              <a:latin typeface="Cambria Math" panose="02040503050406030204" pitchFamily="18" charset="0"/>
                            </a:rPr>
                            <m:t>[</m:t>
                          </m:r>
                          <m:f>
                            <m:fPr>
                              <m:ctrlPr>
                                <a:rPr lang="es-ES" sz="2400" i="1">
                                  <a:latin typeface="Cambria Math" panose="02040503050406030204" pitchFamily="18" charset="0"/>
                                </a:rPr>
                              </m:ctrlPr>
                            </m:fPr>
                            <m:num>
                              <m:r>
                                <a:rPr lang="en-US" sz="2400" b="0" i="1" smtClean="0">
                                  <a:latin typeface="Cambria Math" panose="02040503050406030204" pitchFamily="18" charset="0"/>
                                </a:rPr>
                                <m:t>0.1616</m:t>
                              </m:r>
                            </m:num>
                            <m:den>
                              <m:r>
                                <a:rPr lang="en-US" sz="2400" b="0" i="1" smtClean="0">
                                  <a:latin typeface="Cambria Math" panose="02040503050406030204" pitchFamily="18" charset="0"/>
                                </a:rPr>
                                <m:t>1.1616</m:t>
                              </m:r>
                            </m:den>
                          </m:f>
                          <m:r>
                            <a:rPr lang="es-ES" sz="2400" i="1">
                              <a:latin typeface="Cambria Math" panose="02040503050406030204" pitchFamily="18" charset="0"/>
                            </a:rPr>
                            <m:t>]</m:t>
                          </m:r>
                        </m:num>
                        <m:den>
                          <m:r>
                            <a:rPr lang="en-US" sz="2400" b="0" i="1" smtClean="0">
                              <a:latin typeface="Cambria Math" panose="02040503050406030204" pitchFamily="18" charset="0"/>
                            </a:rPr>
                            <m:t>0.0025</m:t>
                          </m:r>
                        </m:den>
                      </m:f>
                      <m:r>
                        <a:rPr lang="en-US" sz="2400" b="0" i="1" smtClean="0">
                          <a:latin typeface="Cambria Math" panose="02040503050406030204" pitchFamily="18" charset="0"/>
                        </a:rPr>
                        <m:t>=$5564.73</m:t>
                      </m:r>
                    </m:oMath>
                  </m:oMathPara>
                </a14:m>
                <a:endParaRPr lang="en-US" sz="2400" dirty="0"/>
              </a:p>
            </p:txBody>
          </p:sp>
        </mc:Choice>
        <mc:Fallback xmlns="">
          <p:sp>
            <p:nvSpPr>
              <p:cNvPr id="8" name="TextBox 7">
                <a:extLst>
                  <a:ext uri="{FF2B5EF4-FFF2-40B4-BE49-F238E27FC236}">
                    <a16:creationId xmlns:a16="http://schemas.microsoft.com/office/drawing/2014/main" id="{76744C79-6DAF-4F1A-AA49-16DA7707B680}"/>
                  </a:ext>
                </a:extLst>
              </p:cNvPr>
              <p:cNvSpPr txBox="1">
                <a:spLocks noRot="1" noChangeAspect="1" noMove="1" noResize="1" noEditPoints="1" noAdjustHandles="1" noChangeArrowheads="1" noChangeShapeType="1" noTextEdit="1"/>
              </p:cNvSpPr>
              <p:nvPr/>
            </p:nvSpPr>
            <p:spPr>
              <a:xfrm>
                <a:off x="936812" y="5510241"/>
                <a:ext cx="4480432" cy="96725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1677A38-52FA-4168-A031-AA997A695F5F}"/>
                  </a:ext>
                </a:extLst>
              </p:cNvPr>
              <p:cNvSpPr txBox="1"/>
              <p:nvPr/>
            </p:nvSpPr>
            <p:spPr>
              <a:xfrm>
                <a:off x="6514139" y="4384939"/>
                <a:ext cx="4741049" cy="7411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𝐹𝑉</m:t>
                      </m:r>
                      <m:r>
                        <a:rPr lang="es-ES" sz="2400" i="1" smtClean="0">
                          <a:latin typeface="Cambria Math" panose="02040503050406030204" pitchFamily="18" charset="0"/>
                        </a:rPr>
                        <m:t>=</m:t>
                      </m:r>
                      <m:f>
                        <m:fPr>
                          <m:ctrlPr>
                            <a:rPr lang="es-ES" sz="2400" b="0" i="1" smtClean="0">
                              <a:latin typeface="Cambria Math" panose="02040503050406030204" pitchFamily="18" charset="0"/>
                            </a:rPr>
                          </m:ctrlPr>
                        </m:fPr>
                        <m:num>
                          <m:r>
                            <a:rPr lang="en-US" sz="2400" b="0" i="1" smtClean="0">
                              <a:latin typeface="Cambria Math" panose="02040503050406030204" pitchFamily="18" charset="0"/>
                            </a:rPr>
                            <m:t>100∗</m:t>
                          </m:r>
                          <m:r>
                            <a:rPr lang="es-ES" sz="2400" i="1">
                              <a:latin typeface="Cambria Math" panose="02040503050406030204" pitchFamily="18" charset="0"/>
                            </a:rPr>
                            <m:t>[</m:t>
                          </m:r>
                          <m:sSup>
                            <m:sSupPr>
                              <m:ctrlPr>
                                <a:rPr lang="es-ES" sz="2400" i="1">
                                  <a:latin typeface="Cambria Math" panose="02040503050406030204" pitchFamily="18" charset="0"/>
                                </a:rPr>
                              </m:ctrlPr>
                            </m:sSupPr>
                            <m:e>
                              <m:d>
                                <m:dPr>
                                  <m:ctrlPr>
                                    <a:rPr lang="es-ES" sz="2400" i="1">
                                      <a:latin typeface="Cambria Math" panose="02040503050406030204" pitchFamily="18" charset="0"/>
                                    </a:rPr>
                                  </m:ctrlPr>
                                </m:dPr>
                                <m:e>
                                  <m:r>
                                    <a:rPr lang="es-ES" sz="2400" i="1">
                                      <a:latin typeface="Cambria Math" panose="02040503050406030204" pitchFamily="18" charset="0"/>
                                    </a:rPr>
                                    <m:t>1+</m:t>
                                  </m:r>
                                  <m:r>
                                    <a:rPr lang="en-US" sz="2400" b="0" i="1" smtClean="0">
                                      <a:latin typeface="Cambria Math" panose="02040503050406030204" pitchFamily="18" charset="0"/>
                                    </a:rPr>
                                    <m:t>0.0025</m:t>
                                  </m:r>
                                </m:e>
                              </m:d>
                            </m:e>
                            <m:sup>
                              <m:r>
                                <a:rPr lang="en-US" sz="2400" b="0" i="1" smtClean="0">
                                  <a:latin typeface="Cambria Math" panose="02040503050406030204" pitchFamily="18" charset="0"/>
                                </a:rPr>
                                <m:t>60</m:t>
                              </m:r>
                            </m:sup>
                          </m:sSup>
                          <m:r>
                            <a:rPr lang="en-US" sz="2400" b="0" i="1" smtClean="0">
                              <a:latin typeface="Cambria Math" panose="02040503050406030204" pitchFamily="18" charset="0"/>
                            </a:rPr>
                            <m:t>−</m:t>
                          </m:r>
                          <m:r>
                            <a:rPr lang="es-ES" sz="2400" i="1">
                              <a:latin typeface="Cambria Math" panose="02040503050406030204" pitchFamily="18" charset="0"/>
                            </a:rPr>
                            <m:t>1]</m:t>
                          </m:r>
                        </m:num>
                        <m:den>
                          <m:r>
                            <a:rPr lang="en-US" sz="2400" b="0" i="1" smtClean="0">
                              <a:latin typeface="Cambria Math" panose="02040503050406030204" pitchFamily="18" charset="0"/>
                            </a:rPr>
                            <m:t>0.0025</m:t>
                          </m:r>
                        </m:den>
                      </m:f>
                    </m:oMath>
                  </m:oMathPara>
                </a14:m>
                <a:endParaRPr lang="en-US" sz="2400" dirty="0"/>
              </a:p>
            </p:txBody>
          </p:sp>
        </mc:Choice>
        <mc:Fallback xmlns="">
          <p:sp>
            <p:nvSpPr>
              <p:cNvPr id="9" name="TextBox 8">
                <a:extLst>
                  <a:ext uri="{FF2B5EF4-FFF2-40B4-BE49-F238E27FC236}">
                    <a16:creationId xmlns:a16="http://schemas.microsoft.com/office/drawing/2014/main" id="{81677A38-52FA-4168-A031-AA997A695F5F}"/>
                  </a:ext>
                </a:extLst>
              </p:cNvPr>
              <p:cNvSpPr txBox="1">
                <a:spLocks noRot="1" noChangeAspect="1" noMove="1" noResize="1" noEditPoints="1" noAdjustHandles="1" noChangeArrowheads="1" noChangeShapeType="1" noTextEdit="1"/>
              </p:cNvSpPr>
              <p:nvPr/>
            </p:nvSpPr>
            <p:spPr>
              <a:xfrm>
                <a:off x="6514139" y="4384939"/>
                <a:ext cx="4741049" cy="7411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7F351FF-D8A8-4D38-80D7-80E424D014BD}"/>
                  </a:ext>
                </a:extLst>
              </p:cNvPr>
              <p:cNvSpPr txBox="1"/>
              <p:nvPr/>
            </p:nvSpPr>
            <p:spPr>
              <a:xfrm>
                <a:off x="6514139" y="5438907"/>
                <a:ext cx="4741049" cy="7040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𝐹𝑉</m:t>
                      </m:r>
                      <m:r>
                        <a:rPr lang="es-ES" sz="2400" i="1" smtClean="0">
                          <a:latin typeface="Cambria Math" panose="02040503050406030204" pitchFamily="18" charset="0"/>
                        </a:rPr>
                        <m:t>=</m:t>
                      </m:r>
                      <m:f>
                        <m:fPr>
                          <m:ctrlPr>
                            <a:rPr lang="es-ES" sz="2400" b="0" i="1" smtClean="0">
                              <a:latin typeface="Cambria Math" panose="02040503050406030204" pitchFamily="18" charset="0"/>
                            </a:rPr>
                          </m:ctrlPr>
                        </m:fPr>
                        <m:num>
                          <m:r>
                            <a:rPr lang="en-US" sz="2400" b="0" i="1" smtClean="0">
                              <a:latin typeface="Cambria Math" panose="02040503050406030204" pitchFamily="18" charset="0"/>
                            </a:rPr>
                            <m:t>100∗</m:t>
                          </m:r>
                          <m:r>
                            <a:rPr lang="es-ES" sz="2400" i="1">
                              <a:latin typeface="Cambria Math" panose="02040503050406030204" pitchFamily="18" charset="0"/>
                            </a:rPr>
                            <m:t>[</m:t>
                          </m:r>
                          <m:r>
                            <a:rPr lang="en-US" sz="2400" b="0" i="1" smtClean="0">
                              <a:latin typeface="Cambria Math" panose="02040503050406030204" pitchFamily="18" charset="0"/>
                            </a:rPr>
                            <m:t>1.1616−</m:t>
                          </m:r>
                          <m:r>
                            <a:rPr lang="es-ES" sz="2400" i="1">
                              <a:latin typeface="Cambria Math" panose="02040503050406030204" pitchFamily="18" charset="0"/>
                            </a:rPr>
                            <m:t>1]</m:t>
                          </m:r>
                        </m:num>
                        <m:den>
                          <m:r>
                            <a:rPr lang="en-US" sz="2400" b="0" i="1" smtClean="0">
                              <a:latin typeface="Cambria Math" panose="02040503050406030204" pitchFamily="18" charset="0"/>
                            </a:rPr>
                            <m:t>0.0025</m:t>
                          </m:r>
                        </m:den>
                      </m:f>
                      <m:r>
                        <a:rPr lang="en-US" sz="2400" b="0" i="1" smtClean="0">
                          <a:latin typeface="Cambria Math" panose="02040503050406030204" pitchFamily="18" charset="0"/>
                        </a:rPr>
                        <m:t>=$6464</m:t>
                      </m:r>
                    </m:oMath>
                  </m:oMathPara>
                </a14:m>
                <a:endParaRPr lang="en-US" sz="2400" dirty="0"/>
              </a:p>
            </p:txBody>
          </p:sp>
        </mc:Choice>
        <mc:Fallback xmlns="">
          <p:sp>
            <p:nvSpPr>
              <p:cNvPr id="10" name="TextBox 9">
                <a:extLst>
                  <a:ext uri="{FF2B5EF4-FFF2-40B4-BE49-F238E27FC236}">
                    <a16:creationId xmlns:a16="http://schemas.microsoft.com/office/drawing/2014/main" id="{77F351FF-D8A8-4D38-80D7-80E424D014BD}"/>
                  </a:ext>
                </a:extLst>
              </p:cNvPr>
              <p:cNvSpPr txBox="1">
                <a:spLocks noRot="1" noChangeAspect="1" noMove="1" noResize="1" noEditPoints="1" noAdjustHandles="1" noChangeArrowheads="1" noChangeShapeType="1" noTextEdit="1"/>
              </p:cNvSpPr>
              <p:nvPr/>
            </p:nvSpPr>
            <p:spPr>
              <a:xfrm>
                <a:off x="6514139" y="5438907"/>
                <a:ext cx="4741049" cy="704039"/>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9426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P spid="6" grpId="0"/>
      <p:bldP spid="7"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43ADCB-F72D-944F-B8EF-A88A4E6A764B}"/>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5BE73-C605-054A-92F3-2E5B5D0F5109}"/>
              </a:ext>
            </a:extLst>
          </p:cNvPr>
          <p:cNvSpPr>
            <a:spLocks noGrp="1"/>
          </p:cNvSpPr>
          <p:nvPr>
            <p:ph type="title"/>
          </p:nvPr>
        </p:nvSpPr>
        <p:spPr>
          <a:xfrm>
            <a:off x="838200" y="1"/>
            <a:ext cx="10515600" cy="1325563"/>
          </a:xfrm>
        </p:spPr>
        <p:txBody>
          <a:bodyPr>
            <a:normAutofit/>
          </a:bodyPr>
          <a:lstStyle/>
          <a:p>
            <a:r>
              <a:rPr lang="en-US" sz="4200" b="1" dirty="0">
                <a:solidFill>
                  <a:schemeClr val="bg1"/>
                </a:solidFill>
                <a:latin typeface="Georgia Pro Cond Black" panose="02040A06050405020203" pitchFamily="18" charset="0"/>
              </a:rPr>
              <a:t>Annuities Example</a:t>
            </a:r>
          </a:p>
        </p:txBody>
      </p:sp>
      <p:sp>
        <p:nvSpPr>
          <p:cNvPr id="3" name="Content Placeholder 2">
            <a:extLst>
              <a:ext uri="{FF2B5EF4-FFF2-40B4-BE49-F238E27FC236}">
                <a16:creationId xmlns:a16="http://schemas.microsoft.com/office/drawing/2014/main" id="{4A00D78F-6CD1-0640-9384-7A064980C849}"/>
              </a:ext>
            </a:extLst>
          </p:cNvPr>
          <p:cNvSpPr>
            <a:spLocks noGrp="1"/>
          </p:cNvSpPr>
          <p:nvPr>
            <p:ph idx="1"/>
          </p:nvPr>
        </p:nvSpPr>
        <p:spPr>
          <a:xfrm>
            <a:off x="838200" y="1575594"/>
            <a:ext cx="10515600" cy="4667250"/>
          </a:xfrm>
        </p:spPr>
        <p:txBody>
          <a:bodyPr>
            <a:normAutofit/>
          </a:bodyPr>
          <a:lstStyle/>
          <a:p>
            <a:r>
              <a:rPr lang="en-US" altLang="en-US" dirty="0">
                <a:latin typeface="Candara" panose="020E0502030303020204" pitchFamily="34" charset="0"/>
              </a:rPr>
              <a:t>Assume you took a loan of $500,000 for 10 years at an annual interest rate of 12%. Calculate the annual payments you need to make each year to pay off the loan in 10 years.</a:t>
            </a:r>
          </a:p>
          <a:p>
            <a:endParaRPr lang="en-US" dirty="0">
              <a:latin typeface="Candara" panose="020E0502030303020204" pitchFamily="34" charset="0"/>
            </a:endParaRPr>
          </a:p>
          <a:p>
            <a:pPr marL="0" indent="0">
              <a:buNone/>
            </a:pPr>
            <a:endParaRPr lang="en-US" dirty="0">
              <a:latin typeface="Candara" panose="020E0502030303020204" pitchFamily="34" charset="0"/>
            </a:endParaRPr>
          </a:p>
          <a:p>
            <a:pPr marL="0" indent="0">
              <a:buNone/>
            </a:pPr>
            <a:endParaRPr lang="en-US"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A6EC5C6-48FA-FA47-9955-F78C12AFD96D}"/>
                  </a:ext>
                </a:extLst>
              </p:cNvPr>
              <p:cNvSpPr txBox="1"/>
              <p:nvPr/>
            </p:nvSpPr>
            <p:spPr>
              <a:xfrm>
                <a:off x="3489180" y="3153782"/>
                <a:ext cx="4236243" cy="100546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𝑃</m:t>
                      </m:r>
                      <m:r>
                        <a:rPr lang="en-US" sz="2400" b="0" i="1" smtClean="0">
                          <a:latin typeface="Cambria Math" panose="02040503050406030204" pitchFamily="18" charset="0"/>
                        </a:rPr>
                        <m:t>𝑉</m:t>
                      </m:r>
                      <m:r>
                        <a:rPr lang="es-ES" sz="2400" i="1" smtClean="0">
                          <a:latin typeface="Cambria Math" panose="02040503050406030204" pitchFamily="18" charset="0"/>
                        </a:rPr>
                        <m:t>=</m:t>
                      </m:r>
                      <m:f>
                        <m:fPr>
                          <m:ctrlPr>
                            <a:rPr lang="es-ES" sz="2400" b="0" i="1" smtClean="0">
                              <a:latin typeface="Cambria Math" panose="02040503050406030204" pitchFamily="18" charset="0"/>
                            </a:rPr>
                          </m:ctrlPr>
                        </m:fPr>
                        <m:num>
                          <m:r>
                            <a:rPr lang="es-ES" sz="2400" i="1">
                              <a:latin typeface="Cambria Math" panose="02040503050406030204" pitchFamily="18" charset="0"/>
                            </a:rPr>
                            <m:t>𝑃</m:t>
                          </m:r>
                          <m:r>
                            <a:rPr lang="es-ES" sz="2400" i="1">
                              <a:latin typeface="Cambria Math" panose="02040503050406030204" pitchFamily="18" charset="0"/>
                            </a:rPr>
                            <m:t>[1−</m:t>
                          </m:r>
                          <m:f>
                            <m:fPr>
                              <m:ctrlPr>
                                <a:rPr lang="es-ES" sz="2400" i="1">
                                  <a:latin typeface="Cambria Math" panose="02040503050406030204" pitchFamily="18" charset="0"/>
                                </a:rPr>
                              </m:ctrlPr>
                            </m:fPr>
                            <m:num>
                              <m:r>
                                <a:rPr lang="es-ES" sz="2400" i="1">
                                  <a:latin typeface="Cambria Math" panose="02040503050406030204" pitchFamily="18" charset="0"/>
                                </a:rPr>
                                <m:t>1</m:t>
                              </m:r>
                            </m:num>
                            <m:den>
                              <m:sSup>
                                <m:sSupPr>
                                  <m:ctrlPr>
                                    <a:rPr lang="es-ES" sz="2400" i="1">
                                      <a:latin typeface="Cambria Math" panose="02040503050406030204" pitchFamily="18" charset="0"/>
                                    </a:rPr>
                                  </m:ctrlPr>
                                </m:sSupPr>
                                <m:e>
                                  <m:d>
                                    <m:dPr>
                                      <m:ctrlPr>
                                        <a:rPr lang="es-ES" sz="2400" i="1">
                                          <a:latin typeface="Cambria Math" panose="02040503050406030204" pitchFamily="18" charset="0"/>
                                        </a:rPr>
                                      </m:ctrlPr>
                                    </m:dPr>
                                    <m:e>
                                      <m:r>
                                        <a:rPr lang="es-ES" sz="2400" i="1">
                                          <a:latin typeface="Cambria Math" panose="02040503050406030204" pitchFamily="18" charset="0"/>
                                        </a:rPr>
                                        <m:t>1+ⅈ</m:t>
                                      </m:r>
                                    </m:e>
                                  </m:d>
                                </m:e>
                                <m:sup>
                                  <m:r>
                                    <a:rPr lang="es-ES" sz="2400" i="1">
                                      <a:latin typeface="Cambria Math" panose="02040503050406030204" pitchFamily="18" charset="0"/>
                                    </a:rPr>
                                    <m:t>𝑛</m:t>
                                  </m:r>
                                </m:sup>
                              </m:sSup>
                            </m:den>
                          </m:f>
                          <m:r>
                            <a:rPr lang="es-ES" sz="2400" i="1">
                              <a:latin typeface="Cambria Math" panose="02040503050406030204" pitchFamily="18" charset="0"/>
                            </a:rPr>
                            <m:t>]</m:t>
                          </m:r>
                        </m:num>
                        <m:den>
                          <m:r>
                            <a:rPr lang="en-US" sz="2400" b="0" i="1" smtClean="0">
                              <a:latin typeface="Cambria Math" panose="02040503050406030204" pitchFamily="18" charset="0"/>
                            </a:rPr>
                            <m:t>𝑖</m:t>
                          </m:r>
                        </m:den>
                      </m:f>
                    </m:oMath>
                  </m:oMathPara>
                </a14:m>
                <a:endParaRPr lang="en-US" sz="2400" dirty="0"/>
              </a:p>
            </p:txBody>
          </p:sp>
        </mc:Choice>
        <mc:Fallback xmlns="">
          <p:sp>
            <p:nvSpPr>
              <p:cNvPr id="22" name="TextBox 21">
                <a:extLst>
                  <a:ext uri="{FF2B5EF4-FFF2-40B4-BE49-F238E27FC236}">
                    <a16:creationId xmlns:a16="http://schemas.microsoft.com/office/drawing/2014/main" id="{FA6EC5C6-48FA-FA47-9955-F78C12AFD96D}"/>
                  </a:ext>
                </a:extLst>
              </p:cNvPr>
              <p:cNvSpPr txBox="1">
                <a:spLocks noRot="1" noChangeAspect="1" noMove="1" noResize="1" noEditPoints="1" noAdjustHandles="1" noChangeArrowheads="1" noChangeShapeType="1" noTextEdit="1"/>
              </p:cNvSpPr>
              <p:nvPr/>
            </p:nvSpPr>
            <p:spPr>
              <a:xfrm>
                <a:off x="3489180" y="3153782"/>
                <a:ext cx="4236243" cy="1005468"/>
              </a:xfrm>
              <a:prstGeom prst="rect">
                <a:avLst/>
              </a:prstGeom>
              <a:blipFill>
                <a:blip r:embed="rId3"/>
                <a:stretch>
                  <a:fillRect t="-1250" b="-8750"/>
                </a:stretch>
              </a:blipFill>
            </p:spPr>
            <p:txBody>
              <a:bodyPr/>
              <a:lstStyle/>
              <a:p>
                <a:r>
                  <a:rPr lang="en-US">
                    <a:noFill/>
                  </a:rPr>
                  <a:t> </a:t>
                </a:r>
              </a:p>
            </p:txBody>
          </p:sp>
        </mc:Fallback>
      </mc:AlternateContent>
    </p:spTree>
    <p:extLst>
      <p:ext uri="{BB962C8B-B14F-4D97-AF65-F5344CB8AC3E}">
        <p14:creationId xmlns:p14="http://schemas.microsoft.com/office/powerpoint/2010/main" val="90884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43ADCB-F72D-944F-B8EF-A88A4E6A764B}"/>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5BE73-C605-054A-92F3-2E5B5D0F5109}"/>
              </a:ext>
            </a:extLst>
          </p:cNvPr>
          <p:cNvSpPr>
            <a:spLocks noGrp="1"/>
          </p:cNvSpPr>
          <p:nvPr>
            <p:ph type="title"/>
          </p:nvPr>
        </p:nvSpPr>
        <p:spPr>
          <a:xfrm>
            <a:off x="838200" y="1"/>
            <a:ext cx="10515600" cy="1325563"/>
          </a:xfrm>
        </p:spPr>
        <p:txBody>
          <a:bodyPr>
            <a:normAutofit/>
          </a:bodyPr>
          <a:lstStyle/>
          <a:p>
            <a:r>
              <a:rPr lang="en-US" sz="4200" b="1" dirty="0">
                <a:solidFill>
                  <a:schemeClr val="bg1"/>
                </a:solidFill>
                <a:latin typeface="Georgia Pro Cond Black" panose="02040A06050405020203" pitchFamily="18" charset="0"/>
              </a:rPr>
              <a:t>Annuities Example</a:t>
            </a:r>
          </a:p>
        </p:txBody>
      </p:sp>
      <p:sp>
        <p:nvSpPr>
          <p:cNvPr id="3" name="Content Placeholder 2">
            <a:extLst>
              <a:ext uri="{FF2B5EF4-FFF2-40B4-BE49-F238E27FC236}">
                <a16:creationId xmlns:a16="http://schemas.microsoft.com/office/drawing/2014/main" id="{4A00D78F-6CD1-0640-9384-7A064980C849}"/>
              </a:ext>
            </a:extLst>
          </p:cNvPr>
          <p:cNvSpPr>
            <a:spLocks noGrp="1"/>
          </p:cNvSpPr>
          <p:nvPr>
            <p:ph idx="1"/>
          </p:nvPr>
        </p:nvSpPr>
        <p:spPr>
          <a:xfrm>
            <a:off x="838200" y="1575594"/>
            <a:ext cx="10515600" cy="4667250"/>
          </a:xfrm>
        </p:spPr>
        <p:txBody>
          <a:bodyPr>
            <a:normAutofit/>
          </a:bodyPr>
          <a:lstStyle/>
          <a:p>
            <a:r>
              <a:rPr lang="en-US" altLang="en-US" dirty="0">
                <a:latin typeface="Candara" panose="020E0502030303020204" pitchFamily="34" charset="0"/>
              </a:rPr>
              <a:t>Assume you took a loan of $500,000 for 10 years at an annual interest rate of 12%. Calculate the annual payments you need to make each year to pay off the loan in 10 years.</a:t>
            </a:r>
          </a:p>
          <a:p>
            <a:endParaRPr lang="en-US" dirty="0">
              <a:latin typeface="Candara" panose="020E0502030303020204" pitchFamily="34" charset="0"/>
            </a:endParaRPr>
          </a:p>
          <a:p>
            <a:pPr marL="0" indent="0">
              <a:buNone/>
            </a:pPr>
            <a:endParaRPr lang="en-US" dirty="0">
              <a:latin typeface="Candara" panose="020E0502030303020204" pitchFamily="34" charset="0"/>
            </a:endParaRPr>
          </a:p>
          <a:p>
            <a:pPr marL="0" indent="0">
              <a:buNone/>
            </a:pPr>
            <a:endParaRPr lang="en-US"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A6EC5C6-48FA-FA47-9955-F78C12AFD96D}"/>
                  </a:ext>
                </a:extLst>
              </p:cNvPr>
              <p:cNvSpPr txBox="1"/>
              <p:nvPr/>
            </p:nvSpPr>
            <p:spPr>
              <a:xfrm>
                <a:off x="3489180" y="3153782"/>
                <a:ext cx="4236243" cy="100546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𝑃</m:t>
                      </m:r>
                      <m:r>
                        <a:rPr lang="en-US" sz="2400" b="0" i="1" smtClean="0">
                          <a:latin typeface="Cambria Math" panose="02040503050406030204" pitchFamily="18" charset="0"/>
                        </a:rPr>
                        <m:t>𝑉</m:t>
                      </m:r>
                      <m:r>
                        <a:rPr lang="es-ES" sz="2400" i="1" smtClean="0">
                          <a:latin typeface="Cambria Math" panose="02040503050406030204" pitchFamily="18" charset="0"/>
                        </a:rPr>
                        <m:t>=</m:t>
                      </m:r>
                      <m:f>
                        <m:fPr>
                          <m:ctrlPr>
                            <a:rPr lang="es-ES" sz="2400" b="0" i="1" smtClean="0">
                              <a:latin typeface="Cambria Math" panose="02040503050406030204" pitchFamily="18" charset="0"/>
                            </a:rPr>
                          </m:ctrlPr>
                        </m:fPr>
                        <m:num>
                          <m:r>
                            <a:rPr lang="es-ES" sz="2400" i="1">
                              <a:latin typeface="Cambria Math" panose="02040503050406030204" pitchFamily="18" charset="0"/>
                            </a:rPr>
                            <m:t>𝑃</m:t>
                          </m:r>
                          <m:r>
                            <a:rPr lang="es-ES" sz="2400" i="1">
                              <a:latin typeface="Cambria Math" panose="02040503050406030204" pitchFamily="18" charset="0"/>
                            </a:rPr>
                            <m:t>[1−</m:t>
                          </m:r>
                          <m:f>
                            <m:fPr>
                              <m:ctrlPr>
                                <a:rPr lang="es-ES" sz="2400" i="1">
                                  <a:latin typeface="Cambria Math" panose="02040503050406030204" pitchFamily="18" charset="0"/>
                                </a:rPr>
                              </m:ctrlPr>
                            </m:fPr>
                            <m:num>
                              <m:r>
                                <a:rPr lang="es-ES" sz="2400" i="1">
                                  <a:latin typeface="Cambria Math" panose="02040503050406030204" pitchFamily="18" charset="0"/>
                                </a:rPr>
                                <m:t>1</m:t>
                              </m:r>
                            </m:num>
                            <m:den>
                              <m:sSup>
                                <m:sSupPr>
                                  <m:ctrlPr>
                                    <a:rPr lang="es-ES" sz="2400" i="1">
                                      <a:latin typeface="Cambria Math" panose="02040503050406030204" pitchFamily="18" charset="0"/>
                                    </a:rPr>
                                  </m:ctrlPr>
                                </m:sSupPr>
                                <m:e>
                                  <m:d>
                                    <m:dPr>
                                      <m:ctrlPr>
                                        <a:rPr lang="es-ES" sz="2400" i="1">
                                          <a:latin typeface="Cambria Math" panose="02040503050406030204" pitchFamily="18" charset="0"/>
                                        </a:rPr>
                                      </m:ctrlPr>
                                    </m:dPr>
                                    <m:e>
                                      <m:r>
                                        <a:rPr lang="es-ES" sz="2400" i="1">
                                          <a:latin typeface="Cambria Math" panose="02040503050406030204" pitchFamily="18" charset="0"/>
                                        </a:rPr>
                                        <m:t>1+ⅈ</m:t>
                                      </m:r>
                                    </m:e>
                                  </m:d>
                                </m:e>
                                <m:sup>
                                  <m:r>
                                    <a:rPr lang="es-ES" sz="2400" i="1">
                                      <a:latin typeface="Cambria Math" panose="02040503050406030204" pitchFamily="18" charset="0"/>
                                    </a:rPr>
                                    <m:t>𝑛</m:t>
                                  </m:r>
                                </m:sup>
                              </m:sSup>
                            </m:den>
                          </m:f>
                          <m:r>
                            <a:rPr lang="es-ES" sz="2400" i="1">
                              <a:latin typeface="Cambria Math" panose="02040503050406030204" pitchFamily="18" charset="0"/>
                            </a:rPr>
                            <m:t>]</m:t>
                          </m:r>
                        </m:num>
                        <m:den>
                          <m:r>
                            <a:rPr lang="en-US" sz="2400" b="0" i="1" smtClean="0">
                              <a:latin typeface="Cambria Math" panose="02040503050406030204" pitchFamily="18" charset="0"/>
                            </a:rPr>
                            <m:t>𝑖</m:t>
                          </m:r>
                        </m:den>
                      </m:f>
                    </m:oMath>
                  </m:oMathPara>
                </a14:m>
                <a:endParaRPr lang="en-US" sz="2400" dirty="0"/>
              </a:p>
            </p:txBody>
          </p:sp>
        </mc:Choice>
        <mc:Fallback xmlns="">
          <p:sp>
            <p:nvSpPr>
              <p:cNvPr id="22" name="TextBox 21">
                <a:extLst>
                  <a:ext uri="{FF2B5EF4-FFF2-40B4-BE49-F238E27FC236}">
                    <a16:creationId xmlns:a16="http://schemas.microsoft.com/office/drawing/2014/main" id="{FA6EC5C6-48FA-FA47-9955-F78C12AFD96D}"/>
                  </a:ext>
                </a:extLst>
              </p:cNvPr>
              <p:cNvSpPr txBox="1">
                <a:spLocks noRot="1" noChangeAspect="1" noMove="1" noResize="1" noEditPoints="1" noAdjustHandles="1" noChangeArrowheads="1" noChangeShapeType="1" noTextEdit="1"/>
              </p:cNvSpPr>
              <p:nvPr/>
            </p:nvSpPr>
            <p:spPr>
              <a:xfrm>
                <a:off x="3489180" y="3153782"/>
                <a:ext cx="4236243" cy="100546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A7AA9DB-3041-49C7-BFA9-023B63CA071F}"/>
                  </a:ext>
                </a:extLst>
              </p:cNvPr>
              <p:cNvSpPr txBox="1"/>
              <p:nvPr/>
            </p:nvSpPr>
            <p:spPr>
              <a:xfrm>
                <a:off x="3058234" y="4250767"/>
                <a:ext cx="5009990" cy="1009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500,000</m:t>
                      </m:r>
                      <m:r>
                        <a:rPr lang="es-ES" sz="2400" i="1" smtClean="0">
                          <a:latin typeface="Cambria Math" panose="02040503050406030204" pitchFamily="18" charset="0"/>
                        </a:rPr>
                        <m:t>=</m:t>
                      </m:r>
                      <m:f>
                        <m:fPr>
                          <m:ctrlPr>
                            <a:rPr lang="es-ES" sz="2400" b="0" i="1" smtClean="0">
                              <a:latin typeface="Cambria Math" panose="02040503050406030204" pitchFamily="18" charset="0"/>
                            </a:rPr>
                          </m:ctrlPr>
                        </m:fPr>
                        <m:num>
                          <m:r>
                            <a:rPr lang="en-US" sz="2400" b="0" i="1" smtClean="0">
                              <a:latin typeface="Cambria Math" panose="02040503050406030204" pitchFamily="18" charset="0"/>
                            </a:rPr>
                            <m:t>𝑃</m:t>
                          </m:r>
                          <m:r>
                            <a:rPr lang="en-US" sz="2400" b="0" i="1" smtClean="0">
                              <a:latin typeface="Cambria Math" panose="02040503050406030204" pitchFamily="18" charset="0"/>
                            </a:rPr>
                            <m:t>∗[1−</m:t>
                          </m:r>
                          <m:f>
                            <m:fPr>
                              <m:ctrlPr>
                                <a:rPr lang="es-ES" sz="2400" i="1">
                                  <a:latin typeface="Cambria Math" panose="02040503050406030204" pitchFamily="18" charset="0"/>
                                </a:rPr>
                              </m:ctrlPr>
                            </m:fPr>
                            <m:num>
                              <m:r>
                                <a:rPr lang="es-ES" sz="2400" i="1">
                                  <a:latin typeface="Cambria Math" panose="02040503050406030204" pitchFamily="18" charset="0"/>
                                </a:rPr>
                                <m:t>1</m:t>
                              </m:r>
                            </m:num>
                            <m:den>
                              <m:sSup>
                                <m:sSupPr>
                                  <m:ctrlPr>
                                    <a:rPr lang="es-ES" sz="2400" i="1">
                                      <a:latin typeface="Cambria Math" panose="02040503050406030204" pitchFamily="18" charset="0"/>
                                    </a:rPr>
                                  </m:ctrlPr>
                                </m:sSupPr>
                                <m:e>
                                  <m:d>
                                    <m:dPr>
                                      <m:ctrlPr>
                                        <a:rPr lang="es-ES" sz="2400" i="1">
                                          <a:latin typeface="Cambria Math" panose="02040503050406030204" pitchFamily="18" charset="0"/>
                                        </a:rPr>
                                      </m:ctrlPr>
                                    </m:dPr>
                                    <m:e>
                                      <m:r>
                                        <a:rPr lang="es-ES" sz="2400" i="1">
                                          <a:latin typeface="Cambria Math" panose="02040503050406030204" pitchFamily="18" charset="0"/>
                                        </a:rPr>
                                        <m:t>1+</m:t>
                                      </m:r>
                                      <m:r>
                                        <a:rPr lang="en-US" sz="2400" b="0" i="1" smtClean="0">
                                          <a:latin typeface="Cambria Math" panose="02040503050406030204" pitchFamily="18" charset="0"/>
                                        </a:rPr>
                                        <m:t>0.12</m:t>
                                      </m:r>
                                    </m:e>
                                  </m:d>
                                </m:e>
                                <m:sup>
                                  <m:r>
                                    <a:rPr lang="en-US" sz="2400" b="0" i="1" smtClean="0">
                                      <a:latin typeface="Cambria Math" panose="02040503050406030204" pitchFamily="18" charset="0"/>
                                    </a:rPr>
                                    <m:t>10</m:t>
                                  </m:r>
                                </m:sup>
                              </m:sSup>
                            </m:den>
                          </m:f>
                          <m:r>
                            <a:rPr lang="es-ES" sz="2400" i="1">
                              <a:latin typeface="Cambria Math" panose="02040503050406030204" pitchFamily="18" charset="0"/>
                            </a:rPr>
                            <m:t>]</m:t>
                          </m:r>
                        </m:num>
                        <m:den>
                          <m:r>
                            <a:rPr lang="en-US" sz="2400" b="0" i="1" smtClean="0">
                              <a:latin typeface="Cambria Math" panose="02040503050406030204" pitchFamily="18" charset="0"/>
                            </a:rPr>
                            <m:t>0.12</m:t>
                          </m:r>
                        </m:den>
                      </m:f>
                    </m:oMath>
                  </m:oMathPara>
                </a14:m>
                <a:endParaRPr lang="en-US" sz="2400" dirty="0"/>
              </a:p>
            </p:txBody>
          </p:sp>
        </mc:Choice>
        <mc:Fallback xmlns="">
          <p:sp>
            <p:nvSpPr>
              <p:cNvPr id="7" name="TextBox 6">
                <a:extLst>
                  <a:ext uri="{FF2B5EF4-FFF2-40B4-BE49-F238E27FC236}">
                    <a16:creationId xmlns:a16="http://schemas.microsoft.com/office/drawing/2014/main" id="{CA7AA9DB-3041-49C7-BFA9-023B63CA071F}"/>
                  </a:ext>
                </a:extLst>
              </p:cNvPr>
              <p:cNvSpPr txBox="1">
                <a:spLocks noRot="1" noChangeAspect="1" noMove="1" noResize="1" noEditPoints="1" noAdjustHandles="1" noChangeArrowheads="1" noChangeShapeType="1" noTextEdit="1"/>
              </p:cNvSpPr>
              <p:nvPr/>
            </p:nvSpPr>
            <p:spPr>
              <a:xfrm>
                <a:off x="3058234" y="4250767"/>
                <a:ext cx="5009990" cy="100944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744C79-6DAF-4F1A-AA49-16DA7707B680}"/>
                  </a:ext>
                </a:extLst>
              </p:cNvPr>
              <p:cNvSpPr txBox="1"/>
              <p:nvPr/>
            </p:nvSpPr>
            <p:spPr>
              <a:xfrm>
                <a:off x="3058234" y="5510241"/>
                <a:ext cx="5609344" cy="9452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500,000</m:t>
                      </m:r>
                      <m:r>
                        <a:rPr lang="es-ES" sz="2400" i="1" smtClean="0">
                          <a:latin typeface="Cambria Math" panose="02040503050406030204" pitchFamily="18" charset="0"/>
                        </a:rPr>
                        <m:t>=</m:t>
                      </m:r>
                      <m:f>
                        <m:fPr>
                          <m:ctrlPr>
                            <a:rPr lang="es-ES" sz="2400" b="0" i="1" smtClean="0">
                              <a:latin typeface="Cambria Math" panose="02040503050406030204" pitchFamily="18" charset="0"/>
                            </a:rPr>
                          </m:ctrlPr>
                        </m:fPr>
                        <m:num>
                          <m:r>
                            <a:rPr lang="en-US" sz="2400" b="0" i="1" smtClean="0">
                              <a:latin typeface="Cambria Math" panose="02040503050406030204" pitchFamily="18" charset="0"/>
                            </a:rPr>
                            <m:t>𝑃</m:t>
                          </m:r>
                          <m:r>
                            <a:rPr lang="en-US" sz="2400" b="0" i="1" smtClean="0">
                              <a:latin typeface="Cambria Math" panose="02040503050406030204" pitchFamily="18" charset="0"/>
                            </a:rPr>
                            <m:t>∗</m:t>
                          </m:r>
                          <m:f>
                            <m:fPr>
                              <m:ctrlPr>
                                <a:rPr lang="es-ES" sz="2400" i="1">
                                  <a:latin typeface="Cambria Math" panose="02040503050406030204" pitchFamily="18" charset="0"/>
                                </a:rPr>
                              </m:ctrlPr>
                            </m:fPr>
                            <m:num>
                              <m:r>
                                <a:rPr lang="en-US" sz="2400" b="0" i="1" smtClean="0">
                                  <a:latin typeface="Cambria Math" panose="02040503050406030204" pitchFamily="18" charset="0"/>
                                </a:rPr>
                                <m:t>2.1058</m:t>
                              </m:r>
                            </m:num>
                            <m:den>
                              <m:r>
                                <a:rPr lang="en-US" sz="2400" b="0" i="1" smtClean="0">
                                  <a:latin typeface="Cambria Math" panose="02040503050406030204" pitchFamily="18" charset="0"/>
                                </a:rPr>
                                <m:t>3.1058</m:t>
                              </m:r>
                            </m:den>
                          </m:f>
                        </m:num>
                        <m:den>
                          <m:r>
                            <a:rPr lang="en-US" sz="2400" b="0" i="1" smtClean="0">
                              <a:latin typeface="Cambria Math" panose="02040503050406030204" pitchFamily="18" charset="0"/>
                            </a:rPr>
                            <m:t>0.12</m:t>
                          </m:r>
                        </m:den>
                      </m:f>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 $88,493</m:t>
                      </m:r>
                    </m:oMath>
                  </m:oMathPara>
                </a14:m>
                <a:endParaRPr lang="en-US" sz="2400" dirty="0"/>
              </a:p>
            </p:txBody>
          </p:sp>
        </mc:Choice>
        <mc:Fallback xmlns="">
          <p:sp>
            <p:nvSpPr>
              <p:cNvPr id="8" name="TextBox 7">
                <a:extLst>
                  <a:ext uri="{FF2B5EF4-FFF2-40B4-BE49-F238E27FC236}">
                    <a16:creationId xmlns:a16="http://schemas.microsoft.com/office/drawing/2014/main" id="{76744C79-6DAF-4F1A-AA49-16DA7707B680}"/>
                  </a:ext>
                </a:extLst>
              </p:cNvPr>
              <p:cNvSpPr txBox="1">
                <a:spLocks noRot="1" noChangeAspect="1" noMove="1" noResize="1" noEditPoints="1" noAdjustHandles="1" noChangeArrowheads="1" noChangeShapeType="1" noTextEdit="1"/>
              </p:cNvSpPr>
              <p:nvPr/>
            </p:nvSpPr>
            <p:spPr>
              <a:xfrm>
                <a:off x="3058234" y="5510241"/>
                <a:ext cx="5609344" cy="94525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980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Calculating Mortgage Payments</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509719" y="1583495"/>
            <a:ext cx="10974710" cy="4643890"/>
          </a:xfrm>
        </p:spPr>
        <p:txBody>
          <a:bodyPr>
            <a:normAutofit/>
          </a:bodyPr>
          <a:lstStyle/>
          <a:p>
            <a:pPr>
              <a:buClr>
                <a:srgbClr val="808080"/>
              </a:buClr>
              <a:buSzPct val="46000"/>
              <a:buFont typeface="Monotype Sorts" pitchFamily="2" charset="2"/>
              <a:buChar char="n"/>
            </a:pPr>
            <a:r>
              <a:rPr lang="en-US" altLang="en-US" sz="2800" dirty="0">
                <a:latin typeface="Candara" panose="020E0502030303020204" pitchFamily="34" charset="0"/>
              </a:rPr>
              <a:t>Assume a 30-year, $500,000, 12% per year mortgage with monthly payments:</a:t>
            </a: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marL="0" indent="0">
              <a:lnSpc>
                <a:spcPct val="100000"/>
              </a:lnSpc>
              <a:buNone/>
            </a:pPr>
            <a:endParaRPr lang="en-US" dirty="0">
              <a:latin typeface="Candara" panose="020E0502030303020204" pitchFamily="34" charset="0"/>
            </a:endParaRPr>
          </a:p>
          <a:p>
            <a:pPr marL="0" indent="0">
              <a:lnSpc>
                <a:spcPct val="100000"/>
              </a:lnSpc>
              <a:buNone/>
            </a:pPr>
            <a:endParaRPr lang="en-US" dirty="0">
              <a:latin typeface="Candara" panose="020E0502030303020204" pitchFamily="34" charset="0"/>
            </a:endParaRPr>
          </a:p>
          <a:p>
            <a:pPr>
              <a:buClr>
                <a:srgbClr val="808080"/>
              </a:buClr>
              <a:buSzPct val="90000"/>
              <a:buFont typeface="Monotype Sorts" pitchFamily="2" charset="2"/>
              <a:buNone/>
            </a:pPr>
            <a:r>
              <a:rPr lang="en-US" altLang="en-US" sz="2400" dirty="0">
                <a:latin typeface="Candara" panose="020E0502030303020204" pitchFamily="34" charset="0"/>
              </a:rPr>
              <a:t>	</a:t>
            </a:r>
            <a:r>
              <a:rPr lang="en-US" altLang="en-US" sz="2800" i="1" dirty="0">
                <a:latin typeface="Candara" panose="020E0502030303020204" pitchFamily="34" charset="0"/>
              </a:rPr>
              <a:t>N</a:t>
            </a:r>
            <a:r>
              <a:rPr lang="en-US" altLang="en-US" sz="2800" dirty="0">
                <a:latin typeface="Candara" panose="020E0502030303020204" pitchFamily="34" charset="0"/>
              </a:rPr>
              <a:t> = ?, </a:t>
            </a:r>
            <a:r>
              <a:rPr lang="en-US" altLang="en-US" sz="2800" i="1" dirty="0" err="1">
                <a:latin typeface="Candara" panose="020E0502030303020204" pitchFamily="34" charset="0"/>
              </a:rPr>
              <a:t>i</a:t>
            </a:r>
            <a:r>
              <a:rPr lang="en-US" altLang="en-US" sz="2800" dirty="0">
                <a:latin typeface="Candara" panose="020E0502030303020204" pitchFamily="34" charset="0"/>
              </a:rPr>
              <a:t> = ?, PV = $500,000, PMT = ?</a:t>
            </a:r>
          </a:p>
          <a:p>
            <a:pPr>
              <a:buClr>
                <a:srgbClr val="808080"/>
              </a:buClr>
              <a:buSzPct val="90000"/>
              <a:buFont typeface="Monotype Sorts" pitchFamily="2" charset="2"/>
              <a:buNone/>
            </a:pPr>
            <a:r>
              <a:rPr lang="en-US" altLang="en-US" sz="2800" dirty="0">
                <a:latin typeface="Candara" panose="020E0502030303020204" pitchFamily="34" charset="0"/>
              </a:rPr>
              <a:t>	</a:t>
            </a:r>
            <a:endParaRPr lang="en-US" dirty="0">
              <a:latin typeface="Candara" panose="020E0502030303020204" pitchFamily="34" charset="0"/>
            </a:endParaRPr>
          </a:p>
          <a:p>
            <a:pPr>
              <a:lnSpc>
                <a:spcPct val="100000"/>
              </a:lnSpc>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14</a:t>
            </a:fld>
            <a:endParaRPr lang="en-US" dirty="0"/>
          </a:p>
        </p:txBody>
      </p:sp>
      <p:grpSp>
        <p:nvGrpSpPr>
          <p:cNvPr id="5" name="Group 13">
            <a:extLst>
              <a:ext uri="{FF2B5EF4-FFF2-40B4-BE49-F238E27FC236}">
                <a16:creationId xmlns:a16="http://schemas.microsoft.com/office/drawing/2014/main" id="{778C10A9-A69C-237C-3920-3A249C2D978C}"/>
              </a:ext>
            </a:extLst>
          </p:cNvPr>
          <p:cNvGrpSpPr>
            <a:grpSpLocks/>
          </p:cNvGrpSpPr>
          <p:nvPr/>
        </p:nvGrpSpPr>
        <p:grpSpPr bwMode="auto">
          <a:xfrm>
            <a:off x="1548606" y="2603085"/>
            <a:ext cx="8433594" cy="1366837"/>
            <a:chOff x="659" y="2831"/>
            <a:chExt cx="5152" cy="1052"/>
          </a:xfrm>
        </p:grpSpPr>
        <p:sp>
          <p:nvSpPr>
            <p:cNvPr id="7" name="Line 6">
              <a:extLst>
                <a:ext uri="{FF2B5EF4-FFF2-40B4-BE49-F238E27FC236}">
                  <a16:creationId xmlns:a16="http://schemas.microsoft.com/office/drawing/2014/main" id="{F69A43B0-4DE6-9F9C-BB1D-5E5DAF0296BE}"/>
                </a:ext>
              </a:extLst>
            </p:cNvPr>
            <p:cNvSpPr>
              <a:spLocks noChangeShapeType="1"/>
            </p:cNvSpPr>
            <p:nvPr/>
          </p:nvSpPr>
          <p:spPr bwMode="auto">
            <a:xfrm>
              <a:off x="906" y="3370"/>
              <a:ext cx="4337" cy="0"/>
            </a:xfrm>
            <a:prstGeom prst="line">
              <a:avLst/>
            </a:prstGeom>
            <a:noFill/>
            <a:ln w="18796">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a:extLst>
                <a:ext uri="{FF2B5EF4-FFF2-40B4-BE49-F238E27FC236}">
                  <a16:creationId xmlns:a16="http://schemas.microsoft.com/office/drawing/2014/main" id="{3F47347A-5936-8193-081D-8FD59184B58C}"/>
                </a:ext>
              </a:extLst>
            </p:cNvPr>
            <p:cNvSpPr>
              <a:spLocks noChangeShapeType="1"/>
            </p:cNvSpPr>
            <p:nvPr/>
          </p:nvSpPr>
          <p:spPr bwMode="auto">
            <a:xfrm flipV="1">
              <a:off x="920" y="3179"/>
              <a:ext cx="0" cy="191"/>
            </a:xfrm>
            <a:prstGeom prst="line">
              <a:avLst/>
            </a:prstGeom>
            <a:noFill/>
            <a:ln w="18732">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9">
              <a:extLst>
                <a:ext uri="{FF2B5EF4-FFF2-40B4-BE49-F238E27FC236}">
                  <a16:creationId xmlns:a16="http://schemas.microsoft.com/office/drawing/2014/main" id="{36069E53-5E34-A24B-608E-C5615BE422BD}"/>
                </a:ext>
              </a:extLst>
            </p:cNvPr>
            <p:cNvSpPr>
              <a:spLocks noChangeShapeType="1"/>
            </p:cNvSpPr>
            <p:nvPr/>
          </p:nvSpPr>
          <p:spPr bwMode="auto">
            <a:xfrm flipV="1">
              <a:off x="5229" y="3179"/>
              <a:ext cx="0" cy="191"/>
            </a:xfrm>
            <a:prstGeom prst="line">
              <a:avLst/>
            </a:prstGeom>
            <a:noFill/>
            <a:ln w="18732">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Text Box 10">
              <a:extLst>
                <a:ext uri="{FF2B5EF4-FFF2-40B4-BE49-F238E27FC236}">
                  <a16:creationId xmlns:a16="http://schemas.microsoft.com/office/drawing/2014/main" id="{410E5FB3-43CB-EFE1-C20F-AD880FFD2E4B}"/>
                </a:ext>
              </a:extLst>
            </p:cNvPr>
            <p:cNvSpPr txBox="1">
              <a:spLocks noChangeArrowheads="1"/>
            </p:cNvSpPr>
            <p:nvPr/>
          </p:nvSpPr>
          <p:spPr bwMode="auto">
            <a:xfrm>
              <a:off x="659" y="2831"/>
              <a:ext cx="5134"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90000"/>
                <a:buFont typeface="Monotype Sorts" pitchFamily="2" charset="2"/>
                <a:buNone/>
              </a:pPr>
              <a:r>
                <a:rPr lang="en-US" altLang="en-US" sz="2200" dirty="0">
                  <a:solidFill>
                    <a:srgbClr val="000000"/>
                  </a:solidFill>
                  <a:latin typeface="Photina Casual Black" pitchFamily="18" charset="0"/>
                </a:rPr>
                <a:t>    </a:t>
              </a:r>
              <a:r>
                <a:rPr lang="en-US" altLang="en-US" sz="2200" dirty="0"/>
                <a:t>0                   1                   …                359           360                                       		 1%                          </a:t>
              </a:r>
            </a:p>
          </p:txBody>
        </p:sp>
        <p:sp>
          <p:nvSpPr>
            <p:cNvPr id="11" name="Text Box 11">
              <a:extLst>
                <a:ext uri="{FF2B5EF4-FFF2-40B4-BE49-F238E27FC236}">
                  <a16:creationId xmlns:a16="http://schemas.microsoft.com/office/drawing/2014/main" id="{BED5F3A1-ABAF-D4DF-CE3D-E142F1EDC721}"/>
                </a:ext>
              </a:extLst>
            </p:cNvPr>
            <p:cNvSpPr txBox="1">
              <a:spLocks noChangeArrowheads="1"/>
            </p:cNvSpPr>
            <p:nvPr/>
          </p:nvSpPr>
          <p:spPr bwMode="auto">
            <a:xfrm>
              <a:off x="672" y="3472"/>
              <a:ext cx="5139"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90000"/>
                <a:buFont typeface="Monotype Sorts" pitchFamily="2" charset="2"/>
                <a:buNone/>
              </a:pPr>
              <a:r>
                <a:rPr lang="en-US" altLang="en-US" sz="2200" dirty="0"/>
                <a:t>$500,000      PMT                                    PMT           PMT</a:t>
              </a:r>
              <a:endParaRPr lang="en-US" altLang="en-US" sz="2200" dirty="0">
                <a:latin typeface="Times New Roman" panose="02020603050405020304" pitchFamily="18" charset="0"/>
              </a:endParaRPr>
            </a:p>
          </p:txBody>
        </p:sp>
        <p:sp>
          <p:nvSpPr>
            <p:cNvPr id="12" name="Text Box 12">
              <a:extLst>
                <a:ext uri="{FF2B5EF4-FFF2-40B4-BE49-F238E27FC236}">
                  <a16:creationId xmlns:a16="http://schemas.microsoft.com/office/drawing/2014/main" id="{C84B4A5C-0CDF-9BEC-0531-4AF225F38090}"/>
                </a:ext>
              </a:extLst>
            </p:cNvPr>
            <p:cNvSpPr txBox="1">
              <a:spLocks noChangeArrowheads="1"/>
            </p:cNvSpPr>
            <p:nvPr/>
          </p:nvSpPr>
          <p:spPr bwMode="auto">
            <a:xfrm>
              <a:off x="1078" y="3088"/>
              <a:ext cx="107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90000"/>
                <a:buFont typeface="Monotype Sorts" pitchFamily="2" charset="2"/>
                <a:buNone/>
              </a:pPr>
              <a:r>
                <a:rPr lang="en-US" altLang="en-US" sz="1800">
                  <a:solidFill>
                    <a:srgbClr val="000000"/>
                  </a:solidFill>
                  <a:latin typeface="Photina Casual Black" pitchFamily="18" charset="0"/>
                </a:rPr>
                <a:t> </a:t>
              </a:r>
              <a:endParaRPr lang="en-US" altLang="en-US" sz="2200">
                <a:latin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37CA65C-12F8-E1B9-16C1-731F628CF284}"/>
                  </a:ext>
                </a:extLst>
              </p:cNvPr>
              <p:cNvSpPr txBox="1"/>
              <p:nvPr/>
            </p:nvSpPr>
            <p:spPr>
              <a:xfrm>
                <a:off x="116368" y="5479848"/>
                <a:ext cx="4236243" cy="100546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𝑃</m:t>
                      </m:r>
                      <m:r>
                        <a:rPr lang="en-US" sz="2400" b="0" i="1" smtClean="0">
                          <a:latin typeface="Cambria Math" panose="02040503050406030204" pitchFamily="18" charset="0"/>
                        </a:rPr>
                        <m:t>𝑉</m:t>
                      </m:r>
                      <m:r>
                        <a:rPr lang="es-ES" sz="2400" i="1" smtClean="0">
                          <a:latin typeface="Cambria Math" panose="02040503050406030204" pitchFamily="18" charset="0"/>
                        </a:rPr>
                        <m:t>=</m:t>
                      </m:r>
                      <m:f>
                        <m:fPr>
                          <m:ctrlPr>
                            <a:rPr lang="es-ES" sz="2400" b="0" i="1" smtClean="0">
                              <a:latin typeface="Cambria Math" panose="02040503050406030204" pitchFamily="18" charset="0"/>
                            </a:rPr>
                          </m:ctrlPr>
                        </m:fPr>
                        <m:num>
                          <m:r>
                            <a:rPr lang="es-ES" sz="2400" i="1">
                              <a:latin typeface="Cambria Math" panose="02040503050406030204" pitchFamily="18" charset="0"/>
                            </a:rPr>
                            <m:t>𝑃</m:t>
                          </m:r>
                          <m:r>
                            <a:rPr lang="es-ES" sz="2400" i="1">
                              <a:latin typeface="Cambria Math" panose="02040503050406030204" pitchFamily="18" charset="0"/>
                            </a:rPr>
                            <m:t>[1−</m:t>
                          </m:r>
                          <m:f>
                            <m:fPr>
                              <m:ctrlPr>
                                <a:rPr lang="es-ES" sz="2400" i="1">
                                  <a:latin typeface="Cambria Math" panose="02040503050406030204" pitchFamily="18" charset="0"/>
                                </a:rPr>
                              </m:ctrlPr>
                            </m:fPr>
                            <m:num>
                              <m:r>
                                <a:rPr lang="es-ES" sz="2400" i="1">
                                  <a:latin typeface="Cambria Math" panose="02040503050406030204" pitchFamily="18" charset="0"/>
                                </a:rPr>
                                <m:t>1</m:t>
                              </m:r>
                            </m:num>
                            <m:den>
                              <m:sSup>
                                <m:sSupPr>
                                  <m:ctrlPr>
                                    <a:rPr lang="es-ES" sz="2400" i="1">
                                      <a:latin typeface="Cambria Math" panose="02040503050406030204" pitchFamily="18" charset="0"/>
                                    </a:rPr>
                                  </m:ctrlPr>
                                </m:sSupPr>
                                <m:e>
                                  <m:d>
                                    <m:dPr>
                                      <m:ctrlPr>
                                        <a:rPr lang="es-ES" sz="2400" i="1">
                                          <a:latin typeface="Cambria Math" panose="02040503050406030204" pitchFamily="18" charset="0"/>
                                        </a:rPr>
                                      </m:ctrlPr>
                                    </m:dPr>
                                    <m:e>
                                      <m:r>
                                        <a:rPr lang="es-ES" sz="2400" i="1">
                                          <a:latin typeface="Cambria Math" panose="02040503050406030204" pitchFamily="18" charset="0"/>
                                        </a:rPr>
                                        <m:t>1+ⅈ</m:t>
                                      </m:r>
                                    </m:e>
                                  </m:d>
                                </m:e>
                                <m:sup>
                                  <m:r>
                                    <a:rPr lang="es-ES" sz="2400" i="1">
                                      <a:latin typeface="Cambria Math" panose="02040503050406030204" pitchFamily="18" charset="0"/>
                                    </a:rPr>
                                    <m:t>𝑛</m:t>
                                  </m:r>
                                </m:sup>
                              </m:sSup>
                            </m:den>
                          </m:f>
                          <m:r>
                            <a:rPr lang="es-ES" sz="2400" i="1">
                              <a:latin typeface="Cambria Math" panose="02040503050406030204" pitchFamily="18" charset="0"/>
                            </a:rPr>
                            <m:t>]</m:t>
                          </m:r>
                        </m:num>
                        <m:den>
                          <m:r>
                            <a:rPr lang="en-US" sz="2400" b="0" i="1" smtClean="0">
                              <a:latin typeface="Cambria Math" panose="02040503050406030204" pitchFamily="18" charset="0"/>
                            </a:rPr>
                            <m:t>𝑖</m:t>
                          </m:r>
                        </m:den>
                      </m:f>
                    </m:oMath>
                  </m:oMathPara>
                </a14:m>
                <a:endParaRPr lang="en-US" sz="2400" dirty="0"/>
              </a:p>
            </p:txBody>
          </p:sp>
        </mc:Choice>
        <mc:Fallback xmlns="">
          <p:sp>
            <p:nvSpPr>
              <p:cNvPr id="13" name="TextBox 12">
                <a:extLst>
                  <a:ext uri="{FF2B5EF4-FFF2-40B4-BE49-F238E27FC236}">
                    <a16:creationId xmlns:a16="http://schemas.microsoft.com/office/drawing/2014/main" id="{D37CA65C-12F8-E1B9-16C1-731F628CF284}"/>
                  </a:ext>
                </a:extLst>
              </p:cNvPr>
              <p:cNvSpPr txBox="1">
                <a:spLocks noRot="1" noChangeAspect="1" noMove="1" noResize="1" noEditPoints="1" noAdjustHandles="1" noChangeArrowheads="1" noChangeShapeType="1" noTextEdit="1"/>
              </p:cNvSpPr>
              <p:nvPr/>
            </p:nvSpPr>
            <p:spPr>
              <a:xfrm>
                <a:off x="116368" y="5479848"/>
                <a:ext cx="4236243" cy="1005468"/>
              </a:xfrm>
              <a:prstGeom prst="rect">
                <a:avLst/>
              </a:prstGeom>
              <a:blipFill>
                <a:blip r:embed="rId3"/>
                <a:stretch>
                  <a:fillRect t="-1250" b="-8750"/>
                </a:stretch>
              </a:blipFill>
            </p:spPr>
            <p:txBody>
              <a:bodyPr/>
              <a:lstStyle/>
              <a:p>
                <a:r>
                  <a:rPr lang="en-US">
                    <a:noFill/>
                  </a:rPr>
                  <a:t> </a:t>
                </a:r>
              </a:p>
            </p:txBody>
          </p:sp>
        </mc:Fallback>
      </mc:AlternateContent>
    </p:spTree>
    <p:extLst>
      <p:ext uri="{BB962C8B-B14F-4D97-AF65-F5344CB8AC3E}">
        <p14:creationId xmlns:p14="http://schemas.microsoft.com/office/powerpoint/2010/main" val="383167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Calculating Mortgage Payments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501382" y="1454529"/>
                <a:ext cx="11159767" cy="5372476"/>
              </a:xfrm>
            </p:spPr>
            <p:txBody>
              <a:bodyPr>
                <a:normAutofit fontScale="77500" lnSpcReduction="20000"/>
              </a:bodyPr>
              <a:lstStyle/>
              <a:p>
                <a:pPr>
                  <a:buClr>
                    <a:srgbClr val="808080"/>
                  </a:buClr>
                  <a:buSzPct val="46000"/>
                  <a:buFont typeface="Monotype Sorts" pitchFamily="2" charset="2"/>
                  <a:buChar char="n"/>
                </a:pPr>
                <a:r>
                  <a:rPr lang="en-US" altLang="en-US" sz="2800" dirty="0">
                    <a:latin typeface="Candara" panose="020E0502030303020204" pitchFamily="34" charset="0"/>
                  </a:rPr>
                  <a:t>Assume a 30-year, $500,000, 12% per year mortgage with monthly payments:</a:t>
                </a: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marL="0" indent="0">
                  <a:lnSpc>
                    <a:spcPct val="100000"/>
                  </a:lnSpc>
                  <a:buNone/>
                </a:pPr>
                <a:endParaRPr lang="en-US" dirty="0">
                  <a:latin typeface="Candara" panose="020E0502030303020204" pitchFamily="34" charset="0"/>
                </a:endParaRPr>
              </a:p>
              <a:p>
                <a:pPr>
                  <a:buClr>
                    <a:srgbClr val="808080"/>
                  </a:buClr>
                  <a:buSzPct val="90000"/>
                  <a:buFont typeface="Monotype Sorts" pitchFamily="2" charset="2"/>
                  <a:buNone/>
                </a:pPr>
                <a:r>
                  <a:rPr lang="en-US" altLang="en-US" dirty="0">
                    <a:latin typeface="Candara" panose="020E0502030303020204" pitchFamily="34" charset="0"/>
                  </a:rPr>
                  <a:t>	</a:t>
                </a:r>
              </a:p>
              <a:p>
                <a:pPr>
                  <a:buClr>
                    <a:srgbClr val="808080"/>
                  </a:buClr>
                  <a:buSzPct val="90000"/>
                  <a:buFont typeface="Monotype Sorts" pitchFamily="2" charset="2"/>
                  <a:buNone/>
                </a:pPr>
                <a:endParaRPr lang="en-US" altLang="en-US" sz="2800" i="1" dirty="0">
                  <a:latin typeface="Candara" panose="020E0502030303020204" pitchFamily="34" charset="0"/>
                </a:endParaRPr>
              </a:p>
              <a:p>
                <a:pPr>
                  <a:buClr>
                    <a:srgbClr val="808080"/>
                  </a:buClr>
                  <a:buSzPct val="90000"/>
                  <a:buFont typeface="Monotype Sorts" pitchFamily="2" charset="2"/>
                  <a:buNone/>
                </a:pPr>
                <a:r>
                  <a:rPr lang="en-US" altLang="en-US" sz="2800" i="1" dirty="0">
                    <a:latin typeface="Candara" panose="020E0502030303020204" pitchFamily="34" charset="0"/>
                  </a:rPr>
                  <a:t>	N</a:t>
                </a:r>
                <a:r>
                  <a:rPr lang="en-US" altLang="en-US" sz="2800" dirty="0">
                    <a:latin typeface="Candara" panose="020E0502030303020204" pitchFamily="34" charset="0"/>
                  </a:rPr>
                  <a:t> = 360, </a:t>
                </a:r>
                <a:r>
                  <a:rPr lang="en-US" altLang="en-US" sz="2800" i="1" dirty="0" err="1">
                    <a:latin typeface="Candara" panose="020E0502030303020204" pitchFamily="34" charset="0"/>
                  </a:rPr>
                  <a:t>i</a:t>
                </a:r>
                <a:r>
                  <a:rPr lang="en-US" altLang="en-US" sz="2800" dirty="0">
                    <a:latin typeface="Candara" panose="020E0502030303020204" pitchFamily="34" charset="0"/>
                  </a:rPr>
                  <a:t> = 1%, PV = $500,000:</a:t>
                </a:r>
              </a:p>
              <a:p>
                <a:pPr algn="ctr">
                  <a:buClr>
                    <a:srgbClr val="808080"/>
                  </a:buClr>
                  <a:buSzPct val="90000"/>
                  <a:buFont typeface="Monotype Sorts" pitchFamily="2" charset="2"/>
                  <a:buNone/>
                </a:pPr>
                <a14:m>
                  <m:oMath xmlns:m="http://schemas.openxmlformats.org/officeDocument/2006/math">
                    <m:r>
                      <a:rPr lang="en-US" altLang="en-US" sz="2800" b="0" i="1" smtClean="0">
                        <a:latin typeface="Cambria Math" panose="02040503050406030204" pitchFamily="18" charset="0"/>
                      </a:rPr>
                      <m:t>500,000=</m:t>
                    </m:r>
                    <m:f>
                      <m:fPr>
                        <m:ctrlPr>
                          <a:rPr lang="en-US" altLang="en-US" sz="2800" b="0" i="1" smtClean="0">
                            <a:latin typeface="Cambria Math" panose="02040503050406030204" pitchFamily="18" charset="0"/>
                          </a:rPr>
                        </m:ctrlPr>
                      </m:fPr>
                      <m:num>
                        <m:r>
                          <a:rPr lang="en-US" altLang="en-US" sz="2800" b="0" i="1" smtClean="0">
                            <a:latin typeface="Cambria Math" panose="02040503050406030204" pitchFamily="18" charset="0"/>
                          </a:rPr>
                          <m:t>𝑃</m:t>
                        </m:r>
                        <m:r>
                          <a:rPr lang="en-US" altLang="en-US" sz="2800" b="0" i="1" smtClean="0">
                            <a:latin typeface="Cambria Math" panose="02040503050406030204" pitchFamily="18" charset="0"/>
                          </a:rPr>
                          <m:t>(1−</m:t>
                        </m:r>
                        <m:f>
                          <m:fPr>
                            <m:ctrlPr>
                              <a:rPr lang="en-US" altLang="en-US" sz="2800" b="0" i="1" smtClean="0">
                                <a:latin typeface="Cambria Math" panose="02040503050406030204" pitchFamily="18" charset="0"/>
                              </a:rPr>
                            </m:ctrlPr>
                          </m:fPr>
                          <m:num>
                            <m:r>
                              <a:rPr lang="en-US" altLang="en-US" sz="2800" b="0" i="1" smtClean="0">
                                <a:latin typeface="Cambria Math" panose="02040503050406030204" pitchFamily="18" charset="0"/>
                              </a:rPr>
                              <m:t>1</m:t>
                            </m:r>
                          </m:num>
                          <m:den>
                            <m:sSup>
                              <m:sSupPr>
                                <m:ctrlPr>
                                  <a:rPr lang="en-US" altLang="en-US" sz="2800" b="0" i="1" smtClean="0">
                                    <a:latin typeface="Cambria Math" panose="02040503050406030204" pitchFamily="18" charset="0"/>
                                  </a:rPr>
                                </m:ctrlPr>
                              </m:sSupPr>
                              <m:e>
                                <m:d>
                                  <m:dPr>
                                    <m:ctrlPr>
                                      <a:rPr lang="en-US" altLang="en-US" sz="2800" b="0" i="1" smtClean="0">
                                        <a:latin typeface="Cambria Math" panose="02040503050406030204" pitchFamily="18" charset="0"/>
                                      </a:rPr>
                                    </m:ctrlPr>
                                  </m:dPr>
                                  <m:e>
                                    <m:r>
                                      <a:rPr lang="en-US" altLang="en-US" sz="2800" b="0" i="1" smtClean="0">
                                        <a:latin typeface="Cambria Math" panose="02040503050406030204" pitchFamily="18" charset="0"/>
                                      </a:rPr>
                                      <m:t>1+0.01</m:t>
                                    </m:r>
                                  </m:e>
                                </m:d>
                              </m:e>
                              <m:sup>
                                <m:r>
                                  <a:rPr lang="en-US" altLang="en-US" sz="2800" b="0" i="1" smtClean="0">
                                    <a:latin typeface="Cambria Math" panose="02040503050406030204" pitchFamily="18" charset="0"/>
                                  </a:rPr>
                                  <m:t>360</m:t>
                                </m:r>
                              </m:sup>
                            </m:sSup>
                          </m:den>
                        </m:f>
                        <m:r>
                          <a:rPr lang="en-US" altLang="en-US" sz="2800" b="0" i="1" smtClean="0">
                            <a:latin typeface="Cambria Math" panose="02040503050406030204" pitchFamily="18" charset="0"/>
                          </a:rPr>
                          <m:t>)</m:t>
                        </m:r>
                      </m:num>
                      <m:den>
                        <m:r>
                          <a:rPr lang="en-US" altLang="en-US" sz="2800" b="0" i="1" smtClean="0">
                            <a:latin typeface="Cambria Math" panose="02040503050406030204" pitchFamily="18" charset="0"/>
                          </a:rPr>
                          <m:t>0.12</m:t>
                        </m:r>
                      </m:den>
                    </m:f>
                  </m:oMath>
                </a14:m>
                <a:r>
                  <a:rPr lang="en-US" altLang="en-US" sz="2800" dirty="0">
                    <a:latin typeface="Candara" panose="020E0502030303020204" pitchFamily="34" charset="0"/>
                  </a:rPr>
                  <a:t>	</a:t>
                </a:r>
              </a:p>
              <a:p>
                <a:pPr algn="ctr">
                  <a:buClr>
                    <a:srgbClr val="808080"/>
                  </a:buClr>
                  <a:buSzPct val="90000"/>
                  <a:buFont typeface="Monotype Sorts" pitchFamily="2" charset="2"/>
                  <a:buNone/>
                </a:pPr>
                <a:endParaRPr lang="en-US" altLang="en-US" sz="2800" dirty="0">
                  <a:latin typeface="Candara" panose="020E0502030303020204" pitchFamily="34" charset="0"/>
                </a:endParaRPr>
              </a:p>
              <a:p>
                <a:pPr algn="ctr">
                  <a:buClr>
                    <a:srgbClr val="808080"/>
                  </a:buClr>
                  <a:buSzPct val="90000"/>
                  <a:buFont typeface="Monotype Sorts" pitchFamily="2" charset="2"/>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=61716.76</m:t>
                      </m:r>
                    </m:oMath>
                  </m:oMathPara>
                </a14:m>
                <a:endParaRPr lang="en-US" sz="2400" b="0" dirty="0">
                  <a:latin typeface="Candara" panose="020E0502030303020204" pitchFamily="34" charset="0"/>
                </a:endParaRPr>
              </a:p>
              <a:p>
                <a:pPr algn="ctr">
                  <a:buClr>
                    <a:srgbClr val="808080"/>
                  </a:buClr>
                  <a:buSzPct val="90000"/>
                  <a:buFont typeface="Monotype Sorts" pitchFamily="2" charset="2"/>
                  <a:buNone/>
                </a:pPr>
                <a:endParaRPr lang="en-US" b="0" dirty="0">
                  <a:latin typeface="Candara" panose="020E0502030303020204" pitchFamily="34" charset="0"/>
                </a:endParaRPr>
              </a:p>
              <a:p>
                <a:pPr algn="ctr">
                  <a:buClr>
                    <a:srgbClr val="808080"/>
                  </a:buClr>
                  <a:buSzPct val="90000"/>
                  <a:buFont typeface="Monotype Sorts" pitchFamily="2" charset="2"/>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𝑃𝑀𝑇</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num>
                        <m:den>
                          <m:r>
                            <a:rPr lang="en-US" sz="2400" b="0" i="1" smtClean="0">
                              <a:latin typeface="Cambria Math" panose="02040503050406030204" pitchFamily="18" charset="0"/>
                            </a:rPr>
                            <m:t>12</m:t>
                          </m:r>
                        </m:den>
                      </m:f>
                      <m:r>
                        <a:rPr lang="en-US" sz="2400" b="0" i="1" smtClean="0">
                          <a:latin typeface="Cambria Math" panose="02040503050406030204" pitchFamily="18" charset="0"/>
                        </a:rPr>
                        <m:t>=5143.06</m:t>
                      </m:r>
                    </m:oMath>
                  </m:oMathPara>
                </a14:m>
                <a:endParaRPr lang="en-US" sz="2400" dirty="0">
                  <a:latin typeface="Candara" panose="020E0502030303020204" pitchFamily="34" charset="0"/>
                </a:endParaRPr>
              </a:p>
              <a:p>
                <a:pPr algn="ctr">
                  <a:buClr>
                    <a:srgbClr val="808080"/>
                  </a:buClr>
                  <a:buSzPct val="90000"/>
                  <a:buFont typeface="Monotype Sorts" pitchFamily="2" charset="2"/>
                  <a:buNone/>
                </a:pPr>
                <a:endParaRPr lang="en-US" sz="2400" dirty="0">
                  <a:latin typeface="Candara" panose="020E0502030303020204" pitchFamily="34" charset="0"/>
                </a:endParaRPr>
              </a:p>
              <a:p>
                <a:pPr algn="ctr">
                  <a:buClr>
                    <a:srgbClr val="808080"/>
                  </a:buClr>
                  <a:buSzPct val="90000"/>
                  <a:buFont typeface="Monotype Sorts" pitchFamily="2" charset="2"/>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𝐸𝑥𝑐𝑒𝑙</m:t>
                      </m:r>
                      <m:r>
                        <a:rPr lang="en-US" sz="2400" b="0" i="1" smtClean="0">
                          <a:latin typeface="Cambria Math" panose="02040503050406030204" pitchFamily="18" charset="0"/>
                        </a:rPr>
                        <m:t> </m:t>
                      </m:r>
                      <m:r>
                        <a:rPr lang="en-US" sz="2400" b="0" i="1" smtClean="0">
                          <a:latin typeface="Cambria Math" panose="02040503050406030204" pitchFamily="18" charset="0"/>
                        </a:rPr>
                        <m:t>𝐹𝑜𝑟𝑚𝑢𝑙𝑎</m:t>
                      </m:r>
                      <m:r>
                        <a:rPr lang="en-US" sz="2400" b="0" i="1" smtClean="0">
                          <a:latin typeface="Cambria Math" panose="02040503050406030204" pitchFamily="18" charset="0"/>
                        </a:rPr>
                        <m:t>=</m:t>
                      </m:r>
                      <m:r>
                        <a:rPr lang="en-US" sz="2400" b="0" i="1" smtClean="0">
                          <a:latin typeface="Cambria Math" panose="02040503050406030204" pitchFamily="18" charset="0"/>
                        </a:rPr>
                        <m:t>𝑃𝑀𝑇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𝑟𝑎𝑡𝑒</m:t>
                          </m:r>
                          <m:r>
                            <a:rPr lang="en-US" sz="2400" b="0" i="1" smtClean="0">
                              <a:latin typeface="Cambria Math" panose="02040503050406030204" pitchFamily="18" charset="0"/>
                            </a:rPr>
                            <m:t>, </m:t>
                          </m:r>
                          <m:r>
                            <a:rPr lang="en-US" sz="2400" b="0" i="1" smtClean="0">
                              <a:latin typeface="Cambria Math" panose="02040503050406030204" pitchFamily="18" charset="0"/>
                            </a:rPr>
                            <m:t>𝑛𝑝𝑒𝑟</m:t>
                          </m:r>
                          <m:r>
                            <a:rPr lang="en-US" sz="2400" b="0" i="1" smtClean="0">
                              <a:latin typeface="Cambria Math" panose="02040503050406030204" pitchFamily="18" charset="0"/>
                            </a:rPr>
                            <m:t>, </m:t>
                          </m:r>
                          <m:r>
                            <a:rPr lang="en-US" sz="2400" b="0" i="1" smtClean="0">
                              <a:latin typeface="Cambria Math" panose="02040503050406030204" pitchFamily="18" charset="0"/>
                            </a:rPr>
                            <m:t>𝑝𝑣</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𝑓𝑣</m:t>
                              </m:r>
                            </m:e>
                          </m:d>
                        </m:e>
                      </m:d>
                    </m:oMath>
                  </m:oMathPara>
                </a14:m>
                <a:endParaRPr lang="en-US" sz="2400" b="0" dirty="0">
                  <a:latin typeface="Candara" panose="020E0502030303020204" pitchFamily="34" charset="0"/>
                </a:endParaRPr>
              </a:p>
              <a:p>
                <a:pPr algn="ctr">
                  <a:buClr>
                    <a:srgbClr val="808080"/>
                  </a:buClr>
                  <a:buSzPct val="90000"/>
                  <a:buFont typeface="Monotype Sorts" pitchFamily="2" charset="2"/>
                  <a:buNone/>
                </a:pPr>
                <a:endParaRPr lang="en-US" sz="2400" b="0" dirty="0">
                  <a:latin typeface="Candara" panose="020E0502030303020204" pitchFamily="34" charset="0"/>
                </a:endParaRPr>
              </a:p>
              <a:p>
                <a:pPr algn="ctr">
                  <a:buClr>
                    <a:srgbClr val="808080"/>
                  </a:buClr>
                  <a:buSzPct val="90000"/>
                  <a:buFont typeface="Monotype Sorts" pitchFamily="2" charset="2"/>
                  <a:buNone/>
                </a:pPr>
                <a:endParaRPr lang="en-US" sz="2400" dirty="0">
                  <a:latin typeface="Candara" panose="020E0502030303020204" pitchFamily="34" charset="0"/>
                </a:endParaRPr>
              </a:p>
              <a:p>
                <a:pPr>
                  <a:lnSpc>
                    <a:spcPct val="100000"/>
                  </a:lnSpc>
                </a:pPr>
                <a:endParaRPr lang="en-US" dirty="0">
                  <a:latin typeface="Candara" panose="020E0502030303020204" pitchFamily="34" charset="0"/>
                </a:endParaRPr>
              </a:p>
            </p:txBody>
          </p:sp>
        </mc:Choice>
        <mc:Fallback xmlns="">
          <p:sp>
            <p:nvSpPr>
              <p:cNvPr id="3" name="Content Placeholder 2">
                <a:extLst>
                  <a:ext uri="{FF2B5EF4-FFF2-40B4-BE49-F238E27FC236}">
                    <a16:creationId xmlns:a16="http://schemas.microsoft.com/office/drawing/2014/main" id="{1707090B-ABD9-8C49-8413-44760EC548A7}"/>
                  </a:ext>
                </a:extLst>
              </p:cNvPr>
              <p:cNvSpPr>
                <a:spLocks noGrp="1" noRot="1" noChangeAspect="1" noMove="1" noResize="1" noEditPoints="1" noAdjustHandles="1" noChangeArrowheads="1" noChangeShapeType="1" noTextEdit="1"/>
              </p:cNvSpPr>
              <p:nvPr>
                <p:ph idx="1"/>
              </p:nvPr>
            </p:nvSpPr>
            <p:spPr>
              <a:xfrm>
                <a:off x="501382" y="1454529"/>
                <a:ext cx="11159767" cy="5372476"/>
              </a:xfrm>
              <a:blipFill>
                <a:blip r:embed="rId3"/>
                <a:stretch>
                  <a:fillRect t="-23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15</a:t>
            </a:fld>
            <a:endParaRPr lang="en-US" dirty="0"/>
          </a:p>
        </p:txBody>
      </p:sp>
      <p:grpSp>
        <p:nvGrpSpPr>
          <p:cNvPr id="5" name="Group 13">
            <a:extLst>
              <a:ext uri="{FF2B5EF4-FFF2-40B4-BE49-F238E27FC236}">
                <a16:creationId xmlns:a16="http://schemas.microsoft.com/office/drawing/2014/main" id="{778C10A9-A69C-237C-3920-3A249C2D978C}"/>
              </a:ext>
            </a:extLst>
          </p:cNvPr>
          <p:cNvGrpSpPr>
            <a:grpSpLocks/>
          </p:cNvGrpSpPr>
          <p:nvPr/>
        </p:nvGrpSpPr>
        <p:grpSpPr bwMode="auto">
          <a:xfrm>
            <a:off x="1879202" y="2320057"/>
            <a:ext cx="8433594" cy="1366837"/>
            <a:chOff x="659" y="2831"/>
            <a:chExt cx="5152" cy="1052"/>
          </a:xfrm>
        </p:grpSpPr>
        <p:sp>
          <p:nvSpPr>
            <p:cNvPr id="7" name="Line 6">
              <a:extLst>
                <a:ext uri="{FF2B5EF4-FFF2-40B4-BE49-F238E27FC236}">
                  <a16:creationId xmlns:a16="http://schemas.microsoft.com/office/drawing/2014/main" id="{F69A43B0-4DE6-9F9C-BB1D-5E5DAF0296BE}"/>
                </a:ext>
              </a:extLst>
            </p:cNvPr>
            <p:cNvSpPr>
              <a:spLocks noChangeShapeType="1"/>
            </p:cNvSpPr>
            <p:nvPr/>
          </p:nvSpPr>
          <p:spPr bwMode="auto">
            <a:xfrm>
              <a:off x="906" y="3370"/>
              <a:ext cx="4337" cy="0"/>
            </a:xfrm>
            <a:prstGeom prst="line">
              <a:avLst/>
            </a:prstGeom>
            <a:noFill/>
            <a:ln w="18796">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a:extLst>
                <a:ext uri="{FF2B5EF4-FFF2-40B4-BE49-F238E27FC236}">
                  <a16:creationId xmlns:a16="http://schemas.microsoft.com/office/drawing/2014/main" id="{3F47347A-5936-8193-081D-8FD59184B58C}"/>
                </a:ext>
              </a:extLst>
            </p:cNvPr>
            <p:cNvSpPr>
              <a:spLocks noChangeShapeType="1"/>
            </p:cNvSpPr>
            <p:nvPr/>
          </p:nvSpPr>
          <p:spPr bwMode="auto">
            <a:xfrm flipV="1">
              <a:off x="920" y="3179"/>
              <a:ext cx="0" cy="191"/>
            </a:xfrm>
            <a:prstGeom prst="line">
              <a:avLst/>
            </a:prstGeom>
            <a:noFill/>
            <a:ln w="18732">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9">
              <a:extLst>
                <a:ext uri="{FF2B5EF4-FFF2-40B4-BE49-F238E27FC236}">
                  <a16:creationId xmlns:a16="http://schemas.microsoft.com/office/drawing/2014/main" id="{36069E53-5E34-A24B-608E-C5615BE422BD}"/>
                </a:ext>
              </a:extLst>
            </p:cNvPr>
            <p:cNvSpPr>
              <a:spLocks noChangeShapeType="1"/>
            </p:cNvSpPr>
            <p:nvPr/>
          </p:nvSpPr>
          <p:spPr bwMode="auto">
            <a:xfrm flipV="1">
              <a:off x="5229" y="3179"/>
              <a:ext cx="0" cy="191"/>
            </a:xfrm>
            <a:prstGeom prst="line">
              <a:avLst/>
            </a:prstGeom>
            <a:noFill/>
            <a:ln w="18732">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Text Box 10">
              <a:extLst>
                <a:ext uri="{FF2B5EF4-FFF2-40B4-BE49-F238E27FC236}">
                  <a16:creationId xmlns:a16="http://schemas.microsoft.com/office/drawing/2014/main" id="{410E5FB3-43CB-EFE1-C20F-AD880FFD2E4B}"/>
                </a:ext>
              </a:extLst>
            </p:cNvPr>
            <p:cNvSpPr txBox="1">
              <a:spLocks noChangeArrowheads="1"/>
            </p:cNvSpPr>
            <p:nvPr/>
          </p:nvSpPr>
          <p:spPr bwMode="auto">
            <a:xfrm>
              <a:off x="659" y="2831"/>
              <a:ext cx="5134"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90000"/>
                <a:buFont typeface="Monotype Sorts" pitchFamily="2" charset="2"/>
                <a:buNone/>
              </a:pPr>
              <a:r>
                <a:rPr lang="en-US" altLang="en-US" sz="2200" dirty="0">
                  <a:solidFill>
                    <a:srgbClr val="000000"/>
                  </a:solidFill>
                  <a:latin typeface="Photina Casual Black" pitchFamily="18" charset="0"/>
                </a:rPr>
                <a:t>    </a:t>
              </a:r>
              <a:r>
                <a:rPr lang="en-US" altLang="en-US" sz="2200" dirty="0"/>
                <a:t>0                   1                   …                359           360                                       		 1%                          </a:t>
              </a:r>
            </a:p>
          </p:txBody>
        </p:sp>
        <p:sp>
          <p:nvSpPr>
            <p:cNvPr id="11" name="Text Box 11">
              <a:extLst>
                <a:ext uri="{FF2B5EF4-FFF2-40B4-BE49-F238E27FC236}">
                  <a16:creationId xmlns:a16="http://schemas.microsoft.com/office/drawing/2014/main" id="{BED5F3A1-ABAF-D4DF-CE3D-E142F1EDC721}"/>
                </a:ext>
              </a:extLst>
            </p:cNvPr>
            <p:cNvSpPr txBox="1">
              <a:spLocks noChangeArrowheads="1"/>
            </p:cNvSpPr>
            <p:nvPr/>
          </p:nvSpPr>
          <p:spPr bwMode="auto">
            <a:xfrm>
              <a:off x="672" y="3472"/>
              <a:ext cx="5139"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90000"/>
                <a:buFont typeface="Monotype Sorts" pitchFamily="2" charset="2"/>
                <a:buNone/>
              </a:pPr>
              <a:r>
                <a:rPr lang="en-US" altLang="en-US" sz="2200" dirty="0"/>
                <a:t>$500,000      PMT                                    PMT           PMT</a:t>
              </a:r>
              <a:endParaRPr lang="en-US" altLang="en-US" sz="2200" dirty="0">
                <a:latin typeface="Times New Roman" panose="02020603050405020304" pitchFamily="18" charset="0"/>
              </a:endParaRPr>
            </a:p>
          </p:txBody>
        </p:sp>
        <p:sp>
          <p:nvSpPr>
            <p:cNvPr id="12" name="Text Box 12">
              <a:extLst>
                <a:ext uri="{FF2B5EF4-FFF2-40B4-BE49-F238E27FC236}">
                  <a16:creationId xmlns:a16="http://schemas.microsoft.com/office/drawing/2014/main" id="{C84B4A5C-0CDF-9BEC-0531-4AF225F38090}"/>
                </a:ext>
              </a:extLst>
            </p:cNvPr>
            <p:cNvSpPr txBox="1">
              <a:spLocks noChangeArrowheads="1"/>
            </p:cNvSpPr>
            <p:nvPr/>
          </p:nvSpPr>
          <p:spPr bwMode="auto">
            <a:xfrm>
              <a:off x="1078" y="3088"/>
              <a:ext cx="107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90000"/>
                <a:buFont typeface="Monotype Sorts" pitchFamily="2" charset="2"/>
                <a:buNone/>
              </a:pPr>
              <a:r>
                <a:rPr lang="en-US" altLang="en-US" sz="1800">
                  <a:solidFill>
                    <a:srgbClr val="000000"/>
                  </a:solidFill>
                  <a:latin typeface="Photina Casual Black" pitchFamily="18" charset="0"/>
                </a:rPr>
                <a:t> </a:t>
              </a:r>
              <a:endParaRPr lang="en-US" altLang="en-US" sz="2200">
                <a:latin typeface="Times New Roman" panose="02020603050405020304" pitchFamily="18" charset="0"/>
              </a:endParaRPr>
            </a:p>
          </p:txBody>
        </p:sp>
      </p:grpSp>
    </p:spTree>
    <p:extLst>
      <p:ext uri="{BB962C8B-B14F-4D97-AF65-F5344CB8AC3E}">
        <p14:creationId xmlns:p14="http://schemas.microsoft.com/office/powerpoint/2010/main" val="324180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50060"/>
            <a:ext cx="10515600" cy="1325563"/>
          </a:xfrm>
        </p:spPr>
        <p:txBody>
          <a:bodyPr>
            <a:normAutofit/>
          </a:bodyPr>
          <a:lstStyle/>
          <a:p>
            <a:r>
              <a:rPr lang="en-US" sz="4200" dirty="0">
                <a:solidFill>
                  <a:schemeClr val="bg1"/>
                </a:solidFill>
                <a:latin typeface="Georgia Pro Cond Black" panose="02040A06050405020203" pitchFamily="18" charset="0"/>
              </a:rPr>
              <a:t>Bonds</a:t>
            </a:r>
          </a:p>
        </p:txBody>
      </p:sp>
      <p:sp>
        <p:nvSpPr>
          <p:cNvPr id="5" name="TextBox 4">
            <a:extLst>
              <a:ext uri="{FF2B5EF4-FFF2-40B4-BE49-F238E27FC236}">
                <a16:creationId xmlns:a16="http://schemas.microsoft.com/office/drawing/2014/main" id="{FAE75E55-A2C5-F33D-DF45-F664B13E5B7B}"/>
              </a:ext>
            </a:extLst>
          </p:cNvPr>
          <p:cNvSpPr txBox="1"/>
          <p:nvPr/>
        </p:nvSpPr>
        <p:spPr>
          <a:xfrm>
            <a:off x="659524" y="1475622"/>
            <a:ext cx="10313276" cy="5632311"/>
          </a:xfrm>
          <a:prstGeom prst="rect">
            <a:avLst/>
          </a:prstGeom>
          <a:noFill/>
        </p:spPr>
        <p:txBody>
          <a:bodyPr wrap="square">
            <a:spAutoFit/>
          </a:bodyPr>
          <a:lstStyle/>
          <a:p>
            <a:pPr>
              <a:buClr>
                <a:srgbClr val="808080"/>
              </a:buClr>
              <a:buSzPct val="46000"/>
              <a:buFont typeface="Monotype Sorts" pitchFamily="2" charset="2"/>
              <a:buChar char="n"/>
            </a:pPr>
            <a:r>
              <a:rPr lang="en-US" altLang="en-US" sz="2400" dirty="0">
                <a:latin typeface="Candara" panose="020E0502030303020204" pitchFamily="34" charset="0"/>
              </a:rPr>
              <a:t>Bond agreements specify:</a:t>
            </a:r>
          </a:p>
          <a:p>
            <a:pPr lvl="1">
              <a:buClr>
                <a:srgbClr val="808080"/>
              </a:buClr>
              <a:buSzPct val="46000"/>
              <a:buFont typeface="Monotype Sorts" pitchFamily="2" charset="2"/>
              <a:buChar char="n"/>
            </a:pPr>
            <a:r>
              <a:rPr lang="en-US" altLang="en-US" sz="2400" dirty="0">
                <a:latin typeface="Candara" panose="020E0502030303020204" pitchFamily="34" charset="0"/>
              </a:rPr>
              <a:t> the amount to be repaid, called the </a:t>
            </a:r>
            <a:r>
              <a:rPr lang="en-US" altLang="en-US" sz="2400" b="1" dirty="0">
                <a:latin typeface="Candara" panose="020E0502030303020204" pitchFamily="34" charset="0"/>
              </a:rPr>
              <a:t>par, principal,</a:t>
            </a:r>
            <a:r>
              <a:rPr lang="en-US" altLang="en-US" sz="2400" dirty="0">
                <a:latin typeface="Candara" panose="020E0502030303020204" pitchFamily="34" charset="0"/>
              </a:rPr>
              <a:t> </a:t>
            </a:r>
            <a:r>
              <a:rPr lang="en-US" altLang="en-US" sz="2400" b="1" dirty="0">
                <a:latin typeface="Candara" panose="020E0502030303020204" pitchFamily="34" charset="0"/>
              </a:rPr>
              <a:t>stated, face, or maturity value </a:t>
            </a:r>
            <a:r>
              <a:rPr lang="en-US" altLang="en-US" sz="2400" dirty="0">
                <a:latin typeface="Candara" panose="020E0502030303020204" pitchFamily="34" charset="0"/>
              </a:rPr>
              <a:t>of the bond;</a:t>
            </a:r>
          </a:p>
          <a:p>
            <a:pPr lvl="1">
              <a:buClr>
                <a:srgbClr val="808080"/>
              </a:buClr>
              <a:buSzPct val="46000"/>
              <a:buFont typeface="Monotype Sorts" pitchFamily="2" charset="2"/>
              <a:buChar char="n"/>
            </a:pPr>
            <a:r>
              <a:rPr lang="en-US" altLang="en-US" sz="2400" dirty="0">
                <a:latin typeface="Candara" panose="020E0502030303020204" pitchFamily="34" charset="0"/>
              </a:rPr>
              <a:t> the </a:t>
            </a:r>
            <a:r>
              <a:rPr lang="en-US" altLang="en-US" sz="2400" b="1" dirty="0">
                <a:latin typeface="Candara" panose="020E0502030303020204" pitchFamily="34" charset="0"/>
              </a:rPr>
              <a:t>maturity date</a:t>
            </a:r>
            <a:r>
              <a:rPr lang="en-US" altLang="en-US" sz="2400" dirty="0">
                <a:latin typeface="Candara" panose="020E0502030303020204" pitchFamily="34" charset="0"/>
              </a:rPr>
              <a:t> when the money must be repaid;</a:t>
            </a:r>
          </a:p>
          <a:p>
            <a:pPr lvl="1">
              <a:buClr>
                <a:srgbClr val="808080"/>
              </a:buClr>
              <a:buSzPct val="46000"/>
              <a:buFont typeface="Monotype Sorts" pitchFamily="2" charset="2"/>
              <a:buChar char="n"/>
            </a:pPr>
            <a:r>
              <a:rPr lang="en-US" altLang="en-US" sz="2400" dirty="0">
                <a:latin typeface="Candara" panose="020E0502030303020204" pitchFamily="34" charset="0"/>
              </a:rPr>
              <a:t> the </a:t>
            </a:r>
            <a:r>
              <a:rPr lang="en-US" altLang="en-US" sz="2400" b="1" dirty="0">
                <a:latin typeface="Candara" panose="020E0502030303020204" pitchFamily="34" charset="0"/>
              </a:rPr>
              <a:t>rate of interest</a:t>
            </a:r>
            <a:r>
              <a:rPr lang="en-US" altLang="en-US" sz="2400" b="1" i="1" dirty="0">
                <a:latin typeface="Candara" panose="020E0502030303020204" pitchFamily="34" charset="0"/>
              </a:rPr>
              <a:t>, </a:t>
            </a:r>
            <a:r>
              <a:rPr lang="en-US" altLang="en-US" sz="2400" dirty="0">
                <a:latin typeface="Candara" panose="020E0502030303020204" pitchFamily="34" charset="0"/>
              </a:rPr>
              <a:t>called a</a:t>
            </a:r>
            <a:r>
              <a:rPr lang="en-US" altLang="en-US" sz="2400" b="1" i="1" dirty="0">
                <a:latin typeface="Candara" panose="020E0502030303020204" pitchFamily="34" charset="0"/>
              </a:rPr>
              <a:t> </a:t>
            </a:r>
            <a:r>
              <a:rPr lang="en-US" altLang="en-US" sz="2400" b="1" dirty="0">
                <a:latin typeface="Candara" panose="020E0502030303020204" pitchFamily="34" charset="0"/>
              </a:rPr>
              <a:t>coupon rate</a:t>
            </a:r>
            <a:r>
              <a:rPr lang="en-US" altLang="en-US" sz="2400" dirty="0">
                <a:latin typeface="Candara" panose="020E0502030303020204" pitchFamily="34" charset="0"/>
              </a:rPr>
              <a:t>, which will be paid on the face value of the bond; and,</a:t>
            </a:r>
          </a:p>
          <a:p>
            <a:pPr lvl="1">
              <a:buClr>
                <a:srgbClr val="808080"/>
              </a:buClr>
              <a:buSzPct val="46000"/>
              <a:buFont typeface="Monotype Sorts" pitchFamily="2" charset="2"/>
              <a:buChar char="n"/>
            </a:pPr>
            <a:r>
              <a:rPr lang="en-US" altLang="en-US" sz="2400" dirty="0">
                <a:latin typeface="Candara" panose="020E0502030303020204" pitchFamily="34" charset="0"/>
              </a:rPr>
              <a:t> the time intervals at which the interest must be paid, usually every 6 months.</a:t>
            </a:r>
          </a:p>
          <a:p>
            <a:pPr lvl="1">
              <a:buClr>
                <a:srgbClr val="808080"/>
              </a:buClr>
              <a:buSzPct val="46000"/>
              <a:buFont typeface="Monotype Sorts" pitchFamily="2" charset="2"/>
              <a:buChar char="n"/>
            </a:pPr>
            <a:endParaRPr lang="en-US" altLang="en-US" sz="2400" dirty="0">
              <a:latin typeface="Candara" panose="020E0502030303020204" pitchFamily="34" charset="0"/>
            </a:endParaRPr>
          </a:p>
          <a:p>
            <a:pPr>
              <a:buClr>
                <a:srgbClr val="808080"/>
              </a:buClr>
              <a:buSzPct val="46000"/>
              <a:buFont typeface="Monotype Sorts" pitchFamily="2" charset="2"/>
              <a:buChar char="n"/>
            </a:pPr>
            <a:r>
              <a:rPr lang="en-US" altLang="en-US" sz="2400" dirty="0">
                <a:latin typeface="Candara" panose="020E0502030303020204" pitchFamily="34" charset="0"/>
              </a:rPr>
              <a:t> Why Bonds: </a:t>
            </a:r>
          </a:p>
          <a:p>
            <a:pPr lvl="1">
              <a:buClr>
                <a:srgbClr val="808080"/>
              </a:buClr>
              <a:buSzPct val="46000"/>
              <a:buFont typeface="Monotype Sorts" pitchFamily="2" charset="2"/>
              <a:buChar char="n"/>
            </a:pPr>
            <a:r>
              <a:rPr lang="en-US" altLang="en-US" sz="2400" dirty="0">
                <a:latin typeface="Candara" panose="020E0502030303020204" pitchFamily="34" charset="0"/>
              </a:rPr>
              <a:t> to spread risk</a:t>
            </a:r>
          </a:p>
          <a:p>
            <a:pPr lvl="1">
              <a:buClr>
                <a:srgbClr val="808080"/>
              </a:buClr>
              <a:buSzPct val="46000"/>
              <a:buFont typeface="Monotype Sorts" pitchFamily="2" charset="2"/>
              <a:buChar char="n"/>
            </a:pPr>
            <a:r>
              <a:rPr lang="en-US" altLang="en-US" sz="2400" dirty="0">
                <a:latin typeface="Candara" panose="020E0502030303020204" pitchFamily="34" charset="0"/>
              </a:rPr>
              <a:t> to disintermediate</a:t>
            </a:r>
          </a:p>
          <a:p>
            <a:pPr lvl="1">
              <a:buClr>
                <a:srgbClr val="808080"/>
              </a:buClr>
              <a:buSzPct val="46000"/>
              <a:buFont typeface="Monotype Sorts" pitchFamily="2" charset="2"/>
              <a:buChar char="n"/>
            </a:pPr>
            <a:r>
              <a:rPr lang="en-US" altLang="en-US" sz="2400" dirty="0">
                <a:latin typeface="Candara" panose="020E0502030303020204" pitchFamily="34" charset="0"/>
              </a:rPr>
              <a:t> to benefit from investor’s tax incentive to buy tax exempt bonds</a:t>
            </a:r>
          </a:p>
          <a:p>
            <a:pPr>
              <a:buClr>
                <a:srgbClr val="808080"/>
              </a:buClr>
              <a:buSzPct val="46000"/>
              <a:buFont typeface="Monotype Sorts" pitchFamily="2" charset="2"/>
              <a:buChar char="n"/>
            </a:pPr>
            <a:endParaRPr lang="en-US" altLang="en-US" sz="2400" dirty="0">
              <a:latin typeface="Candara" panose="020E0502030303020204" pitchFamily="34" charset="0"/>
            </a:endParaRPr>
          </a:p>
          <a:p>
            <a:pPr>
              <a:buClr>
                <a:srgbClr val="808080"/>
              </a:buClr>
              <a:buSzPct val="46000"/>
            </a:pPr>
            <a:endParaRPr lang="en-US" altLang="en-US" sz="2400" dirty="0">
              <a:latin typeface="Candara" panose="020E0502030303020204" pitchFamily="34" charset="0"/>
            </a:endParaRPr>
          </a:p>
        </p:txBody>
      </p:sp>
    </p:spTree>
    <p:extLst>
      <p:ext uri="{BB962C8B-B14F-4D97-AF65-F5344CB8AC3E}">
        <p14:creationId xmlns:p14="http://schemas.microsoft.com/office/powerpoint/2010/main" val="596763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50060"/>
            <a:ext cx="10515600" cy="1325563"/>
          </a:xfrm>
        </p:spPr>
        <p:txBody>
          <a:bodyPr>
            <a:normAutofit/>
          </a:bodyPr>
          <a:lstStyle/>
          <a:p>
            <a:r>
              <a:rPr lang="en-US" sz="4200" dirty="0">
                <a:solidFill>
                  <a:schemeClr val="bg1"/>
                </a:solidFill>
                <a:latin typeface="Georgia Pro Cond Black" panose="02040A06050405020203" pitchFamily="18" charset="0"/>
              </a:rPr>
              <a:t>Bonds</a:t>
            </a:r>
          </a:p>
        </p:txBody>
      </p:sp>
      <p:sp>
        <p:nvSpPr>
          <p:cNvPr id="3" name="Text Box 6">
            <a:extLst>
              <a:ext uri="{FF2B5EF4-FFF2-40B4-BE49-F238E27FC236}">
                <a16:creationId xmlns:a16="http://schemas.microsoft.com/office/drawing/2014/main" id="{F6A69642-4D39-2327-EBDE-1ACEC9EC1153}"/>
              </a:ext>
            </a:extLst>
          </p:cNvPr>
          <p:cNvSpPr txBox="1">
            <a:spLocks noChangeArrowheads="1"/>
          </p:cNvSpPr>
          <p:nvPr/>
        </p:nvSpPr>
        <p:spPr bwMode="auto">
          <a:xfrm>
            <a:off x="1907600" y="2230663"/>
            <a:ext cx="1447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400" b="1" u="sng">
                <a:latin typeface="Candara" panose="020E0502030303020204" pitchFamily="34" charset="0"/>
              </a:rPr>
              <a:t>Primary Market</a:t>
            </a:r>
          </a:p>
        </p:txBody>
      </p:sp>
      <p:sp>
        <p:nvSpPr>
          <p:cNvPr id="6" name="Text Box 7">
            <a:extLst>
              <a:ext uri="{FF2B5EF4-FFF2-40B4-BE49-F238E27FC236}">
                <a16:creationId xmlns:a16="http://schemas.microsoft.com/office/drawing/2014/main" id="{7180CB80-441D-09D6-C7AE-5682B50BC3B1}"/>
              </a:ext>
            </a:extLst>
          </p:cNvPr>
          <p:cNvSpPr txBox="1">
            <a:spLocks noChangeArrowheads="1"/>
          </p:cNvSpPr>
          <p:nvPr/>
        </p:nvSpPr>
        <p:spPr bwMode="auto">
          <a:xfrm>
            <a:off x="3888800" y="2230663"/>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b="1" dirty="0">
                <a:latin typeface="Candara" panose="020E0502030303020204" pitchFamily="34" charset="0"/>
              </a:rPr>
              <a:t>Issuer</a:t>
            </a:r>
          </a:p>
        </p:txBody>
      </p:sp>
      <p:sp>
        <p:nvSpPr>
          <p:cNvPr id="7" name="Text Box 8">
            <a:extLst>
              <a:ext uri="{FF2B5EF4-FFF2-40B4-BE49-F238E27FC236}">
                <a16:creationId xmlns:a16="http://schemas.microsoft.com/office/drawing/2014/main" id="{641D7BC7-AA65-2521-24D8-92B4183ACB58}"/>
              </a:ext>
            </a:extLst>
          </p:cNvPr>
          <p:cNvSpPr txBox="1">
            <a:spLocks noChangeArrowheads="1"/>
          </p:cNvSpPr>
          <p:nvPr/>
        </p:nvSpPr>
        <p:spPr bwMode="auto">
          <a:xfrm>
            <a:off x="3965000" y="5038138"/>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b="1">
                <a:latin typeface="Candara" panose="020E0502030303020204" pitchFamily="34" charset="0"/>
              </a:rPr>
              <a:t>Buyer</a:t>
            </a:r>
          </a:p>
        </p:txBody>
      </p:sp>
      <p:sp>
        <p:nvSpPr>
          <p:cNvPr id="8" name="Line 11">
            <a:extLst>
              <a:ext uri="{FF2B5EF4-FFF2-40B4-BE49-F238E27FC236}">
                <a16:creationId xmlns:a16="http://schemas.microsoft.com/office/drawing/2014/main" id="{94D13956-88B2-37E4-9DD7-9B65A472B186}"/>
              </a:ext>
            </a:extLst>
          </p:cNvPr>
          <p:cNvSpPr>
            <a:spLocks noChangeShapeType="1"/>
          </p:cNvSpPr>
          <p:nvPr/>
        </p:nvSpPr>
        <p:spPr bwMode="auto">
          <a:xfrm flipV="1">
            <a:off x="8232200" y="2687863"/>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9" name="Line 12">
            <a:extLst>
              <a:ext uri="{FF2B5EF4-FFF2-40B4-BE49-F238E27FC236}">
                <a16:creationId xmlns:a16="http://schemas.microsoft.com/office/drawing/2014/main" id="{91489348-1E67-18BF-ECA1-F2C8D0009A2F}"/>
              </a:ext>
            </a:extLst>
          </p:cNvPr>
          <p:cNvSpPr>
            <a:spLocks noChangeShapeType="1"/>
          </p:cNvSpPr>
          <p:nvPr/>
        </p:nvSpPr>
        <p:spPr bwMode="auto">
          <a:xfrm>
            <a:off x="4422200" y="2764063"/>
            <a:ext cx="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0" name="Text Box 13">
            <a:extLst>
              <a:ext uri="{FF2B5EF4-FFF2-40B4-BE49-F238E27FC236}">
                <a16:creationId xmlns:a16="http://schemas.microsoft.com/office/drawing/2014/main" id="{EA98535C-1B5C-E1E0-817C-CB5F604AF691}"/>
              </a:ext>
            </a:extLst>
          </p:cNvPr>
          <p:cNvSpPr txBox="1">
            <a:spLocks noChangeArrowheads="1"/>
          </p:cNvSpPr>
          <p:nvPr/>
        </p:nvSpPr>
        <p:spPr bwMode="auto">
          <a:xfrm>
            <a:off x="5740347" y="2724317"/>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400" dirty="0">
                <a:latin typeface="Candara" panose="020E0502030303020204" pitchFamily="34" charset="0"/>
              </a:rPr>
              <a:t>Bonds</a:t>
            </a:r>
          </a:p>
        </p:txBody>
      </p:sp>
      <p:sp>
        <p:nvSpPr>
          <p:cNvPr id="11" name="Text Box 14">
            <a:extLst>
              <a:ext uri="{FF2B5EF4-FFF2-40B4-BE49-F238E27FC236}">
                <a16:creationId xmlns:a16="http://schemas.microsoft.com/office/drawing/2014/main" id="{9BDBA0E9-7423-3690-2E03-6465B4453575}"/>
              </a:ext>
            </a:extLst>
          </p:cNvPr>
          <p:cNvSpPr txBox="1">
            <a:spLocks noChangeArrowheads="1"/>
          </p:cNvSpPr>
          <p:nvPr/>
        </p:nvSpPr>
        <p:spPr bwMode="auto">
          <a:xfrm>
            <a:off x="4041200" y="3145063"/>
            <a:ext cx="46561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400" dirty="0">
                <a:latin typeface="Candara" panose="020E0502030303020204" pitchFamily="34" charset="0"/>
              </a:rPr>
              <a:t>Interest and Principal Payments</a:t>
            </a:r>
          </a:p>
        </p:txBody>
      </p:sp>
      <p:sp>
        <p:nvSpPr>
          <p:cNvPr id="12" name="Line 17">
            <a:extLst>
              <a:ext uri="{FF2B5EF4-FFF2-40B4-BE49-F238E27FC236}">
                <a16:creationId xmlns:a16="http://schemas.microsoft.com/office/drawing/2014/main" id="{89984BE5-9831-6A0A-2F17-E921829F1002}"/>
              </a:ext>
            </a:extLst>
          </p:cNvPr>
          <p:cNvSpPr>
            <a:spLocks noChangeShapeType="1"/>
          </p:cNvSpPr>
          <p:nvPr/>
        </p:nvSpPr>
        <p:spPr bwMode="auto">
          <a:xfrm flipV="1">
            <a:off x="8232200" y="1773463"/>
            <a:ext cx="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3" name="Line 20">
            <a:extLst>
              <a:ext uri="{FF2B5EF4-FFF2-40B4-BE49-F238E27FC236}">
                <a16:creationId xmlns:a16="http://schemas.microsoft.com/office/drawing/2014/main" id="{5AF2538E-179A-6B95-A7CE-21EAFC4CB03E}"/>
              </a:ext>
            </a:extLst>
          </p:cNvPr>
          <p:cNvSpPr>
            <a:spLocks noChangeShapeType="1"/>
          </p:cNvSpPr>
          <p:nvPr/>
        </p:nvSpPr>
        <p:spPr bwMode="auto">
          <a:xfrm flipH="1">
            <a:off x="4422200" y="1773463"/>
            <a:ext cx="3810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4" name="Line 21">
            <a:extLst>
              <a:ext uri="{FF2B5EF4-FFF2-40B4-BE49-F238E27FC236}">
                <a16:creationId xmlns:a16="http://schemas.microsoft.com/office/drawing/2014/main" id="{910CCE9E-B323-39DC-275C-C63AA898953F}"/>
              </a:ext>
            </a:extLst>
          </p:cNvPr>
          <p:cNvSpPr>
            <a:spLocks noChangeShapeType="1"/>
          </p:cNvSpPr>
          <p:nvPr/>
        </p:nvSpPr>
        <p:spPr bwMode="auto">
          <a:xfrm>
            <a:off x="4422200" y="1773463"/>
            <a:ext cx="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5" name="Text Box 22">
            <a:extLst>
              <a:ext uri="{FF2B5EF4-FFF2-40B4-BE49-F238E27FC236}">
                <a16:creationId xmlns:a16="http://schemas.microsoft.com/office/drawing/2014/main" id="{C308E5FA-6810-4D1C-EACF-9D006D2DE5F1}"/>
              </a:ext>
            </a:extLst>
          </p:cNvPr>
          <p:cNvSpPr txBox="1">
            <a:spLocks noChangeArrowheads="1"/>
          </p:cNvSpPr>
          <p:nvPr/>
        </p:nvSpPr>
        <p:spPr bwMode="auto">
          <a:xfrm>
            <a:off x="5181357" y="1811185"/>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400" dirty="0">
                <a:latin typeface="Candara" panose="020E0502030303020204" pitchFamily="34" charset="0"/>
              </a:rPr>
              <a:t>Sale Proceeds</a:t>
            </a:r>
          </a:p>
        </p:txBody>
      </p:sp>
      <p:sp>
        <p:nvSpPr>
          <p:cNvPr id="16" name="Text Box 23">
            <a:extLst>
              <a:ext uri="{FF2B5EF4-FFF2-40B4-BE49-F238E27FC236}">
                <a16:creationId xmlns:a16="http://schemas.microsoft.com/office/drawing/2014/main" id="{D4D4A671-3BA7-9CFB-0210-9BD6A3192F24}"/>
              </a:ext>
            </a:extLst>
          </p:cNvPr>
          <p:cNvSpPr txBox="1">
            <a:spLocks noChangeArrowheads="1"/>
          </p:cNvSpPr>
          <p:nvPr/>
        </p:nvSpPr>
        <p:spPr bwMode="auto">
          <a:xfrm>
            <a:off x="1907600" y="4961938"/>
            <a:ext cx="175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400" b="1" u="sng">
                <a:latin typeface="Candara" panose="020E0502030303020204" pitchFamily="34" charset="0"/>
              </a:rPr>
              <a:t>Secondary Market</a:t>
            </a:r>
          </a:p>
        </p:txBody>
      </p:sp>
      <p:sp>
        <p:nvSpPr>
          <p:cNvPr id="17" name="Text Box 24">
            <a:extLst>
              <a:ext uri="{FF2B5EF4-FFF2-40B4-BE49-F238E27FC236}">
                <a16:creationId xmlns:a16="http://schemas.microsoft.com/office/drawing/2014/main" id="{F43685C8-39EE-84FA-D214-A7BE16CD75C6}"/>
              </a:ext>
            </a:extLst>
          </p:cNvPr>
          <p:cNvSpPr txBox="1">
            <a:spLocks noChangeArrowheads="1"/>
          </p:cNvSpPr>
          <p:nvPr/>
        </p:nvSpPr>
        <p:spPr bwMode="auto">
          <a:xfrm>
            <a:off x="7851200" y="2230663"/>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b="1">
                <a:latin typeface="Candara" panose="020E0502030303020204" pitchFamily="34" charset="0"/>
              </a:rPr>
              <a:t>Buyer</a:t>
            </a:r>
          </a:p>
        </p:txBody>
      </p:sp>
      <p:sp>
        <p:nvSpPr>
          <p:cNvPr id="18" name="Text Box 25">
            <a:extLst>
              <a:ext uri="{FF2B5EF4-FFF2-40B4-BE49-F238E27FC236}">
                <a16:creationId xmlns:a16="http://schemas.microsoft.com/office/drawing/2014/main" id="{830A31A5-DFD9-A100-0076-457DEF09E9AF}"/>
              </a:ext>
            </a:extLst>
          </p:cNvPr>
          <p:cNvSpPr txBox="1">
            <a:spLocks noChangeArrowheads="1"/>
          </p:cNvSpPr>
          <p:nvPr/>
        </p:nvSpPr>
        <p:spPr bwMode="auto">
          <a:xfrm>
            <a:off x="7851200" y="5114338"/>
            <a:ext cx="121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b="1">
                <a:latin typeface="Candara" panose="020E0502030303020204" pitchFamily="34" charset="0"/>
              </a:rPr>
              <a:t>Seller</a:t>
            </a:r>
          </a:p>
        </p:txBody>
      </p:sp>
      <p:sp>
        <p:nvSpPr>
          <p:cNvPr id="19" name="Line 30">
            <a:extLst>
              <a:ext uri="{FF2B5EF4-FFF2-40B4-BE49-F238E27FC236}">
                <a16:creationId xmlns:a16="http://schemas.microsoft.com/office/drawing/2014/main" id="{18F003F8-BEB6-07B7-1789-9F2F754C79E1}"/>
              </a:ext>
            </a:extLst>
          </p:cNvPr>
          <p:cNvSpPr>
            <a:spLocks noChangeShapeType="1"/>
          </p:cNvSpPr>
          <p:nvPr/>
        </p:nvSpPr>
        <p:spPr bwMode="auto">
          <a:xfrm flipH="1">
            <a:off x="4355667" y="6104939"/>
            <a:ext cx="3886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0" name="Line 31">
            <a:extLst>
              <a:ext uri="{FF2B5EF4-FFF2-40B4-BE49-F238E27FC236}">
                <a16:creationId xmlns:a16="http://schemas.microsoft.com/office/drawing/2014/main" id="{5F972516-830B-D398-D774-D98BADBE4289}"/>
              </a:ext>
            </a:extLst>
          </p:cNvPr>
          <p:cNvSpPr>
            <a:spLocks noChangeShapeType="1"/>
          </p:cNvSpPr>
          <p:nvPr/>
        </p:nvSpPr>
        <p:spPr bwMode="auto">
          <a:xfrm flipH="1" flipV="1">
            <a:off x="4355667" y="5571539"/>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1" name="Text Box 32">
            <a:extLst>
              <a:ext uri="{FF2B5EF4-FFF2-40B4-BE49-F238E27FC236}">
                <a16:creationId xmlns:a16="http://schemas.microsoft.com/office/drawing/2014/main" id="{E431B7BB-CBC5-783F-89D2-B83D21D691C5}"/>
              </a:ext>
            </a:extLst>
          </p:cNvPr>
          <p:cNvSpPr txBox="1">
            <a:spLocks noChangeArrowheads="1"/>
          </p:cNvSpPr>
          <p:nvPr/>
        </p:nvSpPr>
        <p:spPr bwMode="auto">
          <a:xfrm>
            <a:off x="4381257" y="4054267"/>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400" dirty="0">
                <a:latin typeface="Candara" panose="020E0502030303020204" pitchFamily="34" charset="0"/>
              </a:rPr>
              <a:t>Fair Market Value of Bonds</a:t>
            </a:r>
          </a:p>
        </p:txBody>
      </p:sp>
      <p:sp>
        <p:nvSpPr>
          <p:cNvPr id="22" name="Text Box 33">
            <a:extLst>
              <a:ext uri="{FF2B5EF4-FFF2-40B4-BE49-F238E27FC236}">
                <a16:creationId xmlns:a16="http://schemas.microsoft.com/office/drawing/2014/main" id="{E5D9FB7B-E8A2-E965-49E7-8EBD893FE053}"/>
              </a:ext>
            </a:extLst>
          </p:cNvPr>
          <p:cNvSpPr txBox="1">
            <a:spLocks noChangeArrowheads="1"/>
          </p:cNvSpPr>
          <p:nvPr/>
        </p:nvSpPr>
        <p:spPr bwMode="auto">
          <a:xfrm>
            <a:off x="5574867" y="5678044"/>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400" dirty="0">
                <a:latin typeface="Candara" panose="020E0502030303020204" pitchFamily="34" charset="0"/>
              </a:rPr>
              <a:t>Bonds</a:t>
            </a:r>
          </a:p>
        </p:txBody>
      </p:sp>
      <p:sp>
        <p:nvSpPr>
          <p:cNvPr id="23" name="Line 26">
            <a:extLst>
              <a:ext uri="{FF2B5EF4-FFF2-40B4-BE49-F238E27FC236}">
                <a16:creationId xmlns:a16="http://schemas.microsoft.com/office/drawing/2014/main" id="{BE429345-99DE-AF46-C8DF-E9157A11522D}"/>
              </a:ext>
            </a:extLst>
          </p:cNvPr>
          <p:cNvSpPr>
            <a:spLocks noChangeShapeType="1"/>
          </p:cNvSpPr>
          <p:nvPr/>
        </p:nvSpPr>
        <p:spPr bwMode="auto">
          <a:xfrm flipV="1">
            <a:off x="4355667" y="4504739"/>
            <a:ext cx="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 name="Line 28">
            <a:extLst>
              <a:ext uri="{FF2B5EF4-FFF2-40B4-BE49-F238E27FC236}">
                <a16:creationId xmlns:a16="http://schemas.microsoft.com/office/drawing/2014/main" id="{70819985-C655-0E66-EC38-BAF82EC6B5A5}"/>
              </a:ext>
            </a:extLst>
          </p:cNvPr>
          <p:cNvSpPr>
            <a:spLocks noChangeShapeType="1"/>
          </p:cNvSpPr>
          <p:nvPr/>
        </p:nvSpPr>
        <p:spPr bwMode="auto">
          <a:xfrm>
            <a:off x="8241867" y="4504739"/>
            <a:ext cx="0" cy="685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5" name="Line 27">
            <a:extLst>
              <a:ext uri="{FF2B5EF4-FFF2-40B4-BE49-F238E27FC236}">
                <a16:creationId xmlns:a16="http://schemas.microsoft.com/office/drawing/2014/main" id="{313170D5-5421-A250-5490-B7E016769C99}"/>
              </a:ext>
            </a:extLst>
          </p:cNvPr>
          <p:cNvSpPr>
            <a:spLocks noChangeShapeType="1"/>
          </p:cNvSpPr>
          <p:nvPr/>
        </p:nvSpPr>
        <p:spPr bwMode="auto">
          <a:xfrm>
            <a:off x="4325528" y="4504739"/>
            <a:ext cx="3886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6" name="Line 29">
            <a:extLst>
              <a:ext uri="{FF2B5EF4-FFF2-40B4-BE49-F238E27FC236}">
                <a16:creationId xmlns:a16="http://schemas.microsoft.com/office/drawing/2014/main" id="{FE73C50C-4D84-695C-77F1-69FAA6E459AA}"/>
              </a:ext>
            </a:extLst>
          </p:cNvPr>
          <p:cNvSpPr>
            <a:spLocks noChangeShapeType="1"/>
          </p:cNvSpPr>
          <p:nvPr/>
        </p:nvSpPr>
        <p:spPr bwMode="auto">
          <a:xfrm>
            <a:off x="8241867" y="5571539"/>
            <a:ext cx="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7" name="Line 10">
            <a:extLst>
              <a:ext uri="{FF2B5EF4-FFF2-40B4-BE49-F238E27FC236}">
                <a16:creationId xmlns:a16="http://schemas.microsoft.com/office/drawing/2014/main" id="{3AD52A98-0869-324B-88D9-91C327C31370}"/>
              </a:ext>
            </a:extLst>
          </p:cNvPr>
          <p:cNvSpPr>
            <a:spLocks noChangeShapeType="1"/>
          </p:cNvSpPr>
          <p:nvPr/>
        </p:nvSpPr>
        <p:spPr bwMode="auto">
          <a:xfrm>
            <a:off x="4422200" y="3161081"/>
            <a:ext cx="3810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Tree>
    <p:extLst>
      <p:ext uri="{BB962C8B-B14F-4D97-AF65-F5344CB8AC3E}">
        <p14:creationId xmlns:p14="http://schemas.microsoft.com/office/powerpoint/2010/main" val="1762109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50060"/>
            <a:ext cx="10515600" cy="1325563"/>
          </a:xfrm>
        </p:spPr>
        <p:txBody>
          <a:bodyPr>
            <a:normAutofit/>
          </a:bodyPr>
          <a:lstStyle/>
          <a:p>
            <a:r>
              <a:rPr lang="en-US" sz="4200" dirty="0">
                <a:solidFill>
                  <a:schemeClr val="bg1"/>
                </a:solidFill>
                <a:latin typeface="Georgia Pro Cond Black" panose="02040A06050405020203" pitchFamily="18" charset="0"/>
              </a:rPr>
              <a:t>Bonds</a:t>
            </a:r>
          </a:p>
        </p:txBody>
      </p:sp>
      <p:sp>
        <p:nvSpPr>
          <p:cNvPr id="29" name="Text Box 4">
            <a:extLst>
              <a:ext uri="{FF2B5EF4-FFF2-40B4-BE49-F238E27FC236}">
                <a16:creationId xmlns:a16="http://schemas.microsoft.com/office/drawing/2014/main" id="{DA386E73-58AF-43E6-2ECB-D1B5EC42FD66}"/>
              </a:ext>
            </a:extLst>
          </p:cNvPr>
          <p:cNvSpPr txBox="1">
            <a:spLocks noChangeArrowheads="1"/>
          </p:cNvSpPr>
          <p:nvPr/>
        </p:nvSpPr>
        <p:spPr bwMode="auto">
          <a:xfrm>
            <a:off x="659524" y="1475623"/>
            <a:ext cx="11323369" cy="1820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96850" indent="-196850"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46000"/>
              <a:buFont typeface="Monotype Sorts" pitchFamily="2" charset="2"/>
              <a:buChar char="n"/>
            </a:pPr>
            <a:r>
              <a:rPr lang="en-US" altLang="en-US" sz="2400" dirty="0">
                <a:latin typeface="Candara" panose="020E0502030303020204" pitchFamily="34" charset="0"/>
              </a:rPr>
              <a:t>Bonds are an example of mixed cash flows. Here is the timeline for a 10-year, $1,000,000 face value bond that bears an interest rate of 10% per annum and pays interest every 6 months. 					</a:t>
            </a:r>
            <a:r>
              <a:rPr lang="en-US" altLang="en-US" sz="2400" dirty="0"/>
              <a:t>											</a:t>
            </a:r>
            <a:endParaRPr lang="en-US" altLang="en-US" sz="2400" dirty="0">
              <a:latin typeface="Times New Roman" panose="02020603050405020304" pitchFamily="18" charset="0"/>
            </a:endParaRPr>
          </a:p>
        </p:txBody>
      </p:sp>
      <p:grpSp>
        <p:nvGrpSpPr>
          <p:cNvPr id="30" name="Group 19">
            <a:extLst>
              <a:ext uri="{FF2B5EF4-FFF2-40B4-BE49-F238E27FC236}">
                <a16:creationId xmlns:a16="http://schemas.microsoft.com/office/drawing/2014/main" id="{FC331F94-71BD-B165-80DD-47E4033968E4}"/>
              </a:ext>
            </a:extLst>
          </p:cNvPr>
          <p:cNvGrpSpPr>
            <a:grpSpLocks/>
          </p:cNvGrpSpPr>
          <p:nvPr/>
        </p:nvGrpSpPr>
        <p:grpSpPr bwMode="auto">
          <a:xfrm>
            <a:off x="1968500" y="3187400"/>
            <a:ext cx="8255000" cy="2653545"/>
            <a:chOff x="677" y="2421"/>
            <a:chExt cx="5523" cy="1585"/>
          </a:xfrm>
        </p:grpSpPr>
        <p:grpSp>
          <p:nvGrpSpPr>
            <p:cNvPr id="31" name="Group 16">
              <a:extLst>
                <a:ext uri="{FF2B5EF4-FFF2-40B4-BE49-F238E27FC236}">
                  <a16:creationId xmlns:a16="http://schemas.microsoft.com/office/drawing/2014/main" id="{B33BD57D-8E92-C2B1-CFE7-F121B79823D2}"/>
                </a:ext>
              </a:extLst>
            </p:cNvPr>
            <p:cNvGrpSpPr>
              <a:grpSpLocks/>
            </p:cNvGrpSpPr>
            <p:nvPr/>
          </p:nvGrpSpPr>
          <p:grpSpPr bwMode="auto">
            <a:xfrm>
              <a:off x="677" y="2421"/>
              <a:ext cx="5523" cy="1554"/>
              <a:chOff x="677" y="2421"/>
              <a:chExt cx="5523" cy="1554"/>
            </a:xfrm>
          </p:grpSpPr>
          <p:sp>
            <p:nvSpPr>
              <p:cNvPr id="34" name="Line 8">
                <a:extLst>
                  <a:ext uri="{FF2B5EF4-FFF2-40B4-BE49-F238E27FC236}">
                    <a16:creationId xmlns:a16="http://schemas.microsoft.com/office/drawing/2014/main" id="{E027914D-5038-C40A-30C8-9BAC4855B9EA}"/>
                  </a:ext>
                </a:extLst>
              </p:cNvPr>
              <p:cNvSpPr>
                <a:spLocks noChangeShapeType="1"/>
              </p:cNvSpPr>
              <p:nvPr/>
            </p:nvSpPr>
            <p:spPr bwMode="auto">
              <a:xfrm>
                <a:off x="773" y="2967"/>
                <a:ext cx="4675" cy="0"/>
              </a:xfrm>
              <a:prstGeom prst="line">
                <a:avLst/>
              </a:prstGeom>
              <a:noFill/>
              <a:ln w="18796">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5" name="Line 9">
                <a:extLst>
                  <a:ext uri="{FF2B5EF4-FFF2-40B4-BE49-F238E27FC236}">
                    <a16:creationId xmlns:a16="http://schemas.microsoft.com/office/drawing/2014/main" id="{50652DB5-9ACA-5D76-E47B-80EAE751E0CE}"/>
                  </a:ext>
                </a:extLst>
              </p:cNvPr>
              <p:cNvSpPr>
                <a:spLocks noChangeShapeType="1"/>
              </p:cNvSpPr>
              <p:nvPr/>
            </p:nvSpPr>
            <p:spPr bwMode="auto">
              <a:xfrm flipV="1">
                <a:off x="773" y="2806"/>
                <a:ext cx="0" cy="161"/>
              </a:xfrm>
              <a:prstGeom prst="line">
                <a:avLst/>
              </a:prstGeom>
              <a:noFill/>
              <a:ln w="18732">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6" name="Line 10">
                <a:extLst>
                  <a:ext uri="{FF2B5EF4-FFF2-40B4-BE49-F238E27FC236}">
                    <a16:creationId xmlns:a16="http://schemas.microsoft.com/office/drawing/2014/main" id="{7F16F6DB-93CF-8A76-124C-534B17A9A345}"/>
                  </a:ext>
                </a:extLst>
              </p:cNvPr>
              <p:cNvSpPr>
                <a:spLocks noChangeShapeType="1"/>
              </p:cNvSpPr>
              <p:nvPr/>
            </p:nvSpPr>
            <p:spPr bwMode="auto">
              <a:xfrm flipV="1">
                <a:off x="1594" y="2777"/>
                <a:ext cx="0" cy="190"/>
              </a:xfrm>
              <a:prstGeom prst="line">
                <a:avLst/>
              </a:prstGeom>
              <a:noFill/>
              <a:ln w="18732">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7" name="Line 11">
                <a:extLst>
                  <a:ext uri="{FF2B5EF4-FFF2-40B4-BE49-F238E27FC236}">
                    <a16:creationId xmlns:a16="http://schemas.microsoft.com/office/drawing/2014/main" id="{5D56FCFA-6D67-FB71-77F3-BD3F0EC34F00}"/>
                  </a:ext>
                </a:extLst>
              </p:cNvPr>
              <p:cNvSpPr>
                <a:spLocks noChangeShapeType="1"/>
              </p:cNvSpPr>
              <p:nvPr/>
            </p:nvSpPr>
            <p:spPr bwMode="auto">
              <a:xfrm flipV="1">
                <a:off x="4406" y="2762"/>
                <a:ext cx="0" cy="205"/>
              </a:xfrm>
              <a:prstGeom prst="line">
                <a:avLst/>
              </a:prstGeom>
              <a:noFill/>
              <a:ln w="18732">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8" name="Line 12">
                <a:extLst>
                  <a:ext uri="{FF2B5EF4-FFF2-40B4-BE49-F238E27FC236}">
                    <a16:creationId xmlns:a16="http://schemas.microsoft.com/office/drawing/2014/main" id="{C6D0330E-E101-3BDD-2CAE-14841FA9074B}"/>
                  </a:ext>
                </a:extLst>
              </p:cNvPr>
              <p:cNvSpPr>
                <a:spLocks noChangeShapeType="1"/>
              </p:cNvSpPr>
              <p:nvPr/>
            </p:nvSpPr>
            <p:spPr bwMode="auto">
              <a:xfrm flipV="1">
                <a:off x="5448" y="2762"/>
                <a:ext cx="0" cy="205"/>
              </a:xfrm>
              <a:prstGeom prst="line">
                <a:avLst/>
              </a:prstGeom>
              <a:noFill/>
              <a:ln w="18732">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9" name="Text Box 13">
                <a:extLst>
                  <a:ext uri="{FF2B5EF4-FFF2-40B4-BE49-F238E27FC236}">
                    <a16:creationId xmlns:a16="http://schemas.microsoft.com/office/drawing/2014/main" id="{DD648CC5-DB82-3047-4B9C-BCD4D3D57254}"/>
                  </a:ext>
                </a:extLst>
              </p:cNvPr>
              <p:cNvSpPr txBox="1">
                <a:spLocks noChangeArrowheads="1"/>
              </p:cNvSpPr>
              <p:nvPr/>
            </p:nvSpPr>
            <p:spPr bwMode="auto">
              <a:xfrm>
                <a:off x="681" y="2421"/>
                <a:ext cx="5301"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90000"/>
                  <a:buFont typeface="Monotype Sorts" pitchFamily="2" charset="2"/>
                  <a:buNone/>
                </a:pPr>
                <a:r>
                  <a:rPr lang="en-US" altLang="en-US" sz="2000">
                    <a:latin typeface="Photina Casual Black" pitchFamily="18" charset="0"/>
                  </a:rPr>
                  <a:t>  </a:t>
                </a:r>
                <a:r>
                  <a:rPr lang="en-US" altLang="en-US" sz="2000"/>
                  <a:t>0               1                                                        19                  20</a:t>
                </a:r>
                <a:endParaRPr lang="en-US" altLang="en-US" sz="1400"/>
              </a:p>
            </p:txBody>
          </p:sp>
          <p:sp>
            <p:nvSpPr>
              <p:cNvPr id="40" name="Text Box 14">
                <a:extLst>
                  <a:ext uri="{FF2B5EF4-FFF2-40B4-BE49-F238E27FC236}">
                    <a16:creationId xmlns:a16="http://schemas.microsoft.com/office/drawing/2014/main" id="{EC29D9D3-EB95-7906-9A48-399482E8F6F2}"/>
                  </a:ext>
                </a:extLst>
              </p:cNvPr>
              <p:cNvSpPr txBox="1">
                <a:spLocks noChangeArrowheads="1"/>
              </p:cNvSpPr>
              <p:nvPr/>
            </p:nvSpPr>
            <p:spPr bwMode="auto">
              <a:xfrm>
                <a:off x="1020" y="2675"/>
                <a:ext cx="739"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90000"/>
                  <a:buFont typeface="Monotype Sorts" pitchFamily="2" charset="2"/>
                  <a:buNone/>
                </a:pPr>
                <a:r>
                  <a:rPr lang="en-US" altLang="en-US" sz="2000"/>
                  <a:t>5%</a:t>
                </a:r>
                <a:endParaRPr lang="en-US" altLang="en-US" sz="2000">
                  <a:latin typeface="Photina Casual Black" pitchFamily="18" charset="0"/>
                </a:endParaRPr>
              </a:p>
            </p:txBody>
          </p:sp>
          <p:sp>
            <p:nvSpPr>
              <p:cNvPr id="41" name="Text Box 15">
                <a:extLst>
                  <a:ext uri="{FF2B5EF4-FFF2-40B4-BE49-F238E27FC236}">
                    <a16:creationId xmlns:a16="http://schemas.microsoft.com/office/drawing/2014/main" id="{249BE7D2-F384-E7CD-75B3-EF3F454B07BA}"/>
                  </a:ext>
                </a:extLst>
              </p:cNvPr>
              <p:cNvSpPr txBox="1">
                <a:spLocks noChangeArrowheads="1"/>
              </p:cNvSpPr>
              <p:nvPr/>
            </p:nvSpPr>
            <p:spPr bwMode="auto">
              <a:xfrm>
                <a:off x="677" y="3165"/>
                <a:ext cx="5523" cy="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90000"/>
                  <a:buFont typeface="Monotype Sorts" pitchFamily="2" charset="2"/>
                  <a:buNone/>
                </a:pPr>
                <a:r>
                  <a:rPr lang="en-US" altLang="en-US" sz="1800" dirty="0">
                    <a:latin typeface="Photina Casual Black" pitchFamily="18" charset="0"/>
                  </a:rPr>
                  <a:t>  </a:t>
                </a:r>
                <a:r>
                  <a:rPr lang="en-US" altLang="en-US" sz="1800" dirty="0"/>
                  <a:t>0            $50,000                  					    $50,000             $50,000</a:t>
                </a:r>
              </a:p>
              <a:p>
                <a:pPr>
                  <a:buClr>
                    <a:srgbClr val="808080"/>
                  </a:buClr>
                  <a:buSzPct val="90000"/>
                  <a:buFont typeface="Monotype Sorts" pitchFamily="2" charset="2"/>
                  <a:buNone/>
                </a:pPr>
                <a:r>
                  <a:rPr lang="en-US" altLang="en-US" sz="1800" dirty="0"/>
                  <a:t>		                                                                                       $1,000,000																  	 Principal</a:t>
                </a:r>
                <a:endParaRPr lang="en-US" altLang="en-US" sz="2200" dirty="0">
                  <a:latin typeface="Times New Roman" panose="02020603050405020304" pitchFamily="18" charset="0"/>
                </a:endParaRPr>
              </a:p>
            </p:txBody>
          </p:sp>
        </p:grpSp>
        <p:sp>
          <p:nvSpPr>
            <p:cNvPr id="32" name="Text Box 17">
              <a:extLst>
                <a:ext uri="{FF2B5EF4-FFF2-40B4-BE49-F238E27FC236}">
                  <a16:creationId xmlns:a16="http://schemas.microsoft.com/office/drawing/2014/main" id="{5A791C04-7501-AC04-961D-DA70F7945B9D}"/>
                </a:ext>
              </a:extLst>
            </p:cNvPr>
            <p:cNvSpPr txBox="1">
              <a:spLocks noChangeArrowheads="1"/>
            </p:cNvSpPr>
            <p:nvPr/>
          </p:nvSpPr>
          <p:spPr bwMode="auto">
            <a:xfrm>
              <a:off x="1123" y="3661"/>
              <a:ext cx="161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90000"/>
                <a:buFont typeface="Monotype Sorts" pitchFamily="2" charset="2"/>
                <a:buNone/>
              </a:pPr>
              <a:r>
                <a:rPr lang="en-US" altLang="en-US" sz="2200" dirty="0"/>
                <a:t>Annuity</a:t>
              </a:r>
            </a:p>
          </p:txBody>
        </p:sp>
        <p:sp>
          <p:nvSpPr>
            <p:cNvPr id="33" name="Text Box 18">
              <a:extLst>
                <a:ext uri="{FF2B5EF4-FFF2-40B4-BE49-F238E27FC236}">
                  <a16:creationId xmlns:a16="http://schemas.microsoft.com/office/drawing/2014/main" id="{1F925869-FCED-8F39-1870-94A6D189C540}"/>
                </a:ext>
              </a:extLst>
            </p:cNvPr>
            <p:cNvSpPr txBox="1">
              <a:spLocks noChangeArrowheads="1"/>
            </p:cNvSpPr>
            <p:nvPr/>
          </p:nvSpPr>
          <p:spPr bwMode="auto">
            <a:xfrm>
              <a:off x="3466" y="3683"/>
              <a:ext cx="178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90000"/>
                <a:buFont typeface="Monotype Sorts" pitchFamily="2" charset="2"/>
                <a:buNone/>
              </a:pPr>
              <a:r>
                <a:rPr lang="en-US" altLang="en-US" sz="2200" dirty="0"/>
                <a:t>Single Payment</a:t>
              </a:r>
              <a:endParaRPr lang="en-US" altLang="en-US" sz="2200" dirty="0">
                <a:latin typeface="Photina Casual Black" pitchFamily="18" charset="0"/>
              </a:endParaRPr>
            </a:p>
            <a:p>
              <a:pPr>
                <a:buClr>
                  <a:srgbClr val="808080"/>
                </a:buClr>
                <a:buSzPct val="90000"/>
                <a:buFont typeface="Monotype Sorts" pitchFamily="2" charset="2"/>
                <a:buNone/>
              </a:pPr>
              <a:endParaRPr lang="en-US" altLang="en-US" sz="2200" dirty="0">
                <a:latin typeface="Photina Casual Black" pitchFamily="18" charset="0"/>
              </a:endParaRPr>
            </a:p>
            <a:p>
              <a:pPr>
                <a:buClr>
                  <a:srgbClr val="808080"/>
                </a:buClr>
                <a:buSzPct val="90000"/>
                <a:buFont typeface="Monotype Sorts" pitchFamily="2" charset="2"/>
                <a:buNone/>
              </a:pPr>
              <a:endParaRPr lang="en-US" altLang="en-US" sz="2200" dirty="0">
                <a:latin typeface="Times New Roman" panose="02020603050405020304" pitchFamily="18" charset="0"/>
              </a:endParaRPr>
            </a:p>
          </p:txBody>
        </p:sp>
      </p:grpSp>
      <p:sp>
        <p:nvSpPr>
          <p:cNvPr id="42" name="Line 5">
            <a:extLst>
              <a:ext uri="{FF2B5EF4-FFF2-40B4-BE49-F238E27FC236}">
                <a16:creationId xmlns:a16="http://schemas.microsoft.com/office/drawing/2014/main" id="{7E6C1578-7895-AA26-D167-6DA1D8D4E135}"/>
              </a:ext>
            </a:extLst>
          </p:cNvPr>
          <p:cNvSpPr>
            <a:spLocks noChangeShapeType="1"/>
          </p:cNvSpPr>
          <p:nvPr/>
        </p:nvSpPr>
        <p:spPr bwMode="auto">
          <a:xfrm flipV="1">
            <a:off x="3112679" y="4671113"/>
            <a:ext cx="226423" cy="665484"/>
          </a:xfrm>
          <a:prstGeom prst="line">
            <a:avLst/>
          </a:prstGeom>
          <a:noFill/>
          <a:ln w="18796">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6">
            <a:extLst>
              <a:ext uri="{FF2B5EF4-FFF2-40B4-BE49-F238E27FC236}">
                <a16:creationId xmlns:a16="http://schemas.microsoft.com/office/drawing/2014/main" id="{3E038406-E9E9-65AB-B3B5-B1BC6DA24FA0}"/>
              </a:ext>
            </a:extLst>
          </p:cNvPr>
          <p:cNvSpPr>
            <a:spLocks noChangeShapeType="1"/>
          </p:cNvSpPr>
          <p:nvPr/>
        </p:nvSpPr>
        <p:spPr bwMode="auto">
          <a:xfrm flipV="1">
            <a:off x="3564584" y="4654975"/>
            <a:ext cx="5062831" cy="851800"/>
          </a:xfrm>
          <a:prstGeom prst="line">
            <a:avLst/>
          </a:prstGeom>
          <a:noFill/>
          <a:ln w="18796">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6">
            <a:extLst>
              <a:ext uri="{FF2B5EF4-FFF2-40B4-BE49-F238E27FC236}">
                <a16:creationId xmlns:a16="http://schemas.microsoft.com/office/drawing/2014/main" id="{C22D7E5F-AABA-92AD-1FD5-039050359D3B}"/>
              </a:ext>
            </a:extLst>
          </p:cNvPr>
          <p:cNvSpPr>
            <a:spLocks noChangeShapeType="1"/>
          </p:cNvSpPr>
          <p:nvPr/>
        </p:nvSpPr>
        <p:spPr bwMode="auto">
          <a:xfrm flipV="1">
            <a:off x="3496925" y="4525718"/>
            <a:ext cx="3332604" cy="800198"/>
          </a:xfrm>
          <a:prstGeom prst="line">
            <a:avLst/>
          </a:prstGeom>
          <a:noFill/>
          <a:ln w="18796">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5">
            <a:extLst>
              <a:ext uri="{FF2B5EF4-FFF2-40B4-BE49-F238E27FC236}">
                <a16:creationId xmlns:a16="http://schemas.microsoft.com/office/drawing/2014/main" id="{645CC71F-B8C1-B201-87E3-1DD3F8D5439C}"/>
              </a:ext>
            </a:extLst>
          </p:cNvPr>
          <p:cNvSpPr>
            <a:spLocks noChangeShapeType="1"/>
          </p:cNvSpPr>
          <p:nvPr/>
        </p:nvSpPr>
        <p:spPr bwMode="auto">
          <a:xfrm flipV="1">
            <a:off x="8233891" y="5300191"/>
            <a:ext cx="461183" cy="192113"/>
          </a:xfrm>
          <a:prstGeom prst="line">
            <a:avLst/>
          </a:prstGeom>
          <a:noFill/>
          <a:ln w="18796">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250952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50060"/>
            <a:ext cx="10515600" cy="1325563"/>
          </a:xfrm>
        </p:spPr>
        <p:txBody>
          <a:bodyPr>
            <a:normAutofit/>
          </a:bodyPr>
          <a:lstStyle/>
          <a:p>
            <a:r>
              <a:rPr lang="en-US" sz="4200" dirty="0">
                <a:solidFill>
                  <a:schemeClr val="bg1"/>
                </a:solidFill>
                <a:latin typeface="Georgia Pro Cond Black" panose="02040A06050405020203" pitchFamily="18" charset="0"/>
              </a:rPr>
              <a:t>Bonds</a:t>
            </a:r>
          </a:p>
        </p:txBody>
      </p:sp>
      <p:sp>
        <p:nvSpPr>
          <p:cNvPr id="5" name="Text Box 4">
            <a:extLst>
              <a:ext uri="{FF2B5EF4-FFF2-40B4-BE49-F238E27FC236}">
                <a16:creationId xmlns:a16="http://schemas.microsoft.com/office/drawing/2014/main" id="{F461C804-273F-37F6-399D-5291E79F3666}"/>
              </a:ext>
            </a:extLst>
          </p:cNvPr>
          <p:cNvSpPr txBox="1">
            <a:spLocks noChangeArrowheads="1"/>
          </p:cNvSpPr>
          <p:nvPr/>
        </p:nvSpPr>
        <p:spPr bwMode="auto">
          <a:xfrm>
            <a:off x="659524" y="1625683"/>
            <a:ext cx="10791741" cy="493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96850" indent="-196850"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46000"/>
              <a:buFont typeface="Monotype Sorts" pitchFamily="2" charset="2"/>
              <a:buChar char="n"/>
            </a:pPr>
            <a:r>
              <a:rPr lang="en-US" altLang="en-US" sz="2400" dirty="0">
                <a:latin typeface="Candara" panose="020E0502030303020204" pitchFamily="34" charset="0"/>
              </a:rPr>
              <a:t>Normally, bonds can be sold by their owners. But, interest rates fluctuate on a daily basis. </a:t>
            </a:r>
          </a:p>
          <a:p>
            <a:pPr marL="0" indent="0">
              <a:buClr>
                <a:srgbClr val="808080"/>
              </a:buClr>
              <a:buSzPct val="46000"/>
            </a:pPr>
            <a:r>
              <a:rPr lang="en-US" altLang="en-US" sz="2400" dirty="0">
                <a:latin typeface="Candara" panose="020E0502030303020204" pitchFamily="34" charset="0"/>
              </a:rPr>
              <a:t>												</a:t>
            </a:r>
          </a:p>
          <a:p>
            <a:pPr>
              <a:buClr>
                <a:srgbClr val="808080"/>
              </a:buClr>
              <a:buSzPct val="46000"/>
              <a:buFont typeface="Monotype Sorts" pitchFamily="2" charset="2"/>
              <a:buChar char="n"/>
            </a:pPr>
            <a:r>
              <a:rPr lang="en-US" altLang="en-US" sz="2400" dirty="0">
                <a:latin typeface="Candara" panose="020E0502030303020204" pitchFamily="34" charset="0"/>
              </a:rPr>
              <a:t>Since the cash flows from bonds are fixed, bond prices vary with changes in interest rates.</a:t>
            </a:r>
          </a:p>
          <a:p>
            <a:pPr marL="0" indent="0">
              <a:buClr>
                <a:srgbClr val="808080"/>
              </a:buClr>
              <a:buSzPct val="46000"/>
            </a:pPr>
            <a:r>
              <a:rPr lang="en-US" altLang="en-US" sz="2400" dirty="0">
                <a:latin typeface="Candara" panose="020E0502030303020204" pitchFamily="34" charset="0"/>
              </a:rPr>
              <a:t>											</a:t>
            </a:r>
          </a:p>
          <a:p>
            <a:pPr>
              <a:buClr>
                <a:srgbClr val="808080"/>
              </a:buClr>
              <a:buSzPct val="46000"/>
              <a:buFont typeface="Monotype Sorts" pitchFamily="2" charset="2"/>
              <a:buChar char="n"/>
            </a:pPr>
            <a:r>
              <a:rPr lang="en-US" altLang="en-US" sz="2400" dirty="0">
                <a:latin typeface="Candara" panose="020E0502030303020204" pitchFamily="34" charset="0"/>
              </a:rPr>
              <a:t>The general rule: bonds are worth the present value of the stream of cash flows that they generate discounted at the prevailing market rate of interest. 												</a:t>
            </a:r>
          </a:p>
          <a:p>
            <a:pPr>
              <a:buClr>
                <a:srgbClr val="808080"/>
              </a:buClr>
              <a:buSzPct val="46000"/>
              <a:buFont typeface="Monotype Sorts" pitchFamily="2" charset="2"/>
              <a:buNone/>
            </a:pPr>
            <a:r>
              <a:rPr lang="en-US" altLang="en-US" sz="2400" dirty="0">
                <a:latin typeface="Candara" panose="020E0502030303020204" pitchFamily="34" charset="0"/>
              </a:rPr>
              <a:t>	</a:t>
            </a:r>
          </a:p>
          <a:p>
            <a:pPr>
              <a:buClr>
                <a:srgbClr val="808080"/>
              </a:buClr>
              <a:buSzPct val="46000"/>
              <a:buFont typeface="Monotype Sorts" pitchFamily="2" charset="2"/>
              <a:buNone/>
            </a:pPr>
            <a:endParaRPr lang="en-US" altLang="en-US" sz="2400" dirty="0">
              <a:latin typeface="Candara" panose="020E0502030303020204" pitchFamily="34" charset="0"/>
            </a:endParaRPr>
          </a:p>
          <a:p>
            <a:pPr>
              <a:buClr>
                <a:srgbClr val="808080"/>
              </a:buClr>
              <a:buSzPct val="46000"/>
              <a:buFont typeface="Monotype Sorts" pitchFamily="2" charset="2"/>
              <a:buNone/>
            </a:pP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63942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Last Week</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670034" y="1875553"/>
            <a:ext cx="11172561" cy="5195678"/>
          </a:xfrm>
        </p:spPr>
        <p:txBody>
          <a:bodyPr>
            <a:normAutofit/>
          </a:bodyPr>
          <a:lstStyle/>
          <a:p>
            <a:pPr>
              <a:lnSpc>
                <a:spcPct val="100000"/>
              </a:lnSpc>
            </a:pPr>
            <a:r>
              <a:rPr lang="en-US" dirty="0">
                <a:latin typeface="Candara" panose="020E0502030303020204" pitchFamily="34" charset="0"/>
              </a:rPr>
              <a:t>Capital Budget Definitions</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Depreciation</a:t>
            </a:r>
          </a:p>
          <a:p>
            <a:pPr marL="0" indent="0">
              <a:lnSpc>
                <a:spcPct val="100000"/>
              </a:lnSpc>
              <a:buNone/>
            </a:pPr>
            <a:endParaRPr lang="en-US" dirty="0">
              <a:latin typeface="Candara" panose="020E0502030303020204" pitchFamily="34" charset="0"/>
            </a:endParaRPr>
          </a:p>
          <a:p>
            <a:pPr>
              <a:lnSpc>
                <a:spcPct val="100000"/>
              </a:lnSpc>
            </a:pPr>
            <a:r>
              <a:rPr lang="en-US" dirty="0">
                <a:latin typeface="Candara" panose="020E0502030303020204" pitchFamily="34" charset="0"/>
              </a:rPr>
              <a:t>Time Value of Money (TVM)</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Evaluating Capital Investments</a:t>
            </a:r>
          </a:p>
          <a:p>
            <a:pPr>
              <a:lnSpc>
                <a:spcPct val="100000"/>
              </a:lnSpc>
            </a:pPr>
            <a:endParaRPr lang="en-US" dirty="0">
              <a:latin typeface="Candara" panose="020E0502030303020204" pitchFamily="34" charset="0"/>
            </a:endParaRPr>
          </a:p>
          <a:p>
            <a:pPr marL="0" indent="0">
              <a:lnSpc>
                <a:spcPct val="100000"/>
              </a:lnSpc>
              <a:buNone/>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2</a:t>
            </a:fld>
            <a:endParaRPr lang="en-US" dirty="0"/>
          </a:p>
        </p:txBody>
      </p:sp>
    </p:spTree>
    <p:extLst>
      <p:ext uri="{BB962C8B-B14F-4D97-AF65-F5344CB8AC3E}">
        <p14:creationId xmlns:p14="http://schemas.microsoft.com/office/powerpoint/2010/main" val="92103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50060"/>
            <a:ext cx="10515600" cy="1325563"/>
          </a:xfrm>
        </p:spPr>
        <p:txBody>
          <a:bodyPr>
            <a:normAutofit/>
          </a:bodyPr>
          <a:lstStyle/>
          <a:p>
            <a:r>
              <a:rPr lang="en-US" sz="4200" dirty="0">
                <a:solidFill>
                  <a:schemeClr val="bg1"/>
                </a:solidFill>
                <a:latin typeface="Georgia Pro Cond Black" panose="02040A06050405020203" pitchFamily="18" charset="0"/>
              </a:rPr>
              <a:t>Bonds Example</a:t>
            </a:r>
          </a:p>
        </p:txBody>
      </p:sp>
      <p:sp>
        <p:nvSpPr>
          <p:cNvPr id="29" name="Text Box 4">
            <a:extLst>
              <a:ext uri="{FF2B5EF4-FFF2-40B4-BE49-F238E27FC236}">
                <a16:creationId xmlns:a16="http://schemas.microsoft.com/office/drawing/2014/main" id="{DA386E73-58AF-43E6-2ECB-D1B5EC42FD66}"/>
              </a:ext>
            </a:extLst>
          </p:cNvPr>
          <p:cNvSpPr txBox="1">
            <a:spLocks noChangeArrowheads="1"/>
          </p:cNvSpPr>
          <p:nvPr/>
        </p:nvSpPr>
        <p:spPr bwMode="auto">
          <a:xfrm>
            <a:off x="659524" y="1475623"/>
            <a:ext cx="11323369" cy="1820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96850" indent="-196850"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46000"/>
              <a:buFont typeface="Monotype Sorts" pitchFamily="2" charset="2"/>
              <a:buChar char="n"/>
            </a:pPr>
            <a:r>
              <a:rPr lang="en-US" altLang="en-US" sz="2400" dirty="0">
                <a:latin typeface="Candara" panose="020E0502030303020204" pitchFamily="34" charset="0"/>
              </a:rPr>
              <a:t>Example: Suppose that we own a $1,000,000, 10%, 10-year semiannual bond and want to sell it in a market where interest rates have risen to 12%. What will the bond be worth?</a:t>
            </a:r>
          </a:p>
          <a:p>
            <a:pPr>
              <a:buClr>
                <a:srgbClr val="808080"/>
              </a:buClr>
              <a:buSzPct val="46000"/>
              <a:buFont typeface="Monotype Sorts" pitchFamily="2" charset="2"/>
              <a:buChar char="n"/>
            </a:pPr>
            <a:endParaRPr lang="en-US" altLang="en-US" sz="2400" dirty="0">
              <a:latin typeface="Candara" panose="020E0502030303020204" pitchFamily="34" charset="0"/>
            </a:endParaRPr>
          </a:p>
          <a:p>
            <a:pPr>
              <a:buClr>
                <a:srgbClr val="808080"/>
              </a:buClr>
              <a:buSzPct val="46000"/>
              <a:buFont typeface="Monotype Sorts" pitchFamily="2" charset="2"/>
              <a:buChar char="n"/>
            </a:pPr>
            <a:r>
              <a:rPr lang="en-US" altLang="en-US" sz="2400" dirty="0">
                <a:latin typeface="Candara" panose="020E0502030303020204" pitchFamily="34" charset="0"/>
              </a:rPr>
              <a:t>The cash flows are unchanged! To value the bond, we only change the interest rate used in the PV calculations to reflect the prevailing market rate!			</a:t>
            </a:r>
            <a:r>
              <a:rPr lang="en-US" altLang="en-US" sz="2400" dirty="0"/>
              <a:t>											</a:t>
            </a:r>
            <a:endParaRPr lang="en-US" altLang="en-US" sz="2400" dirty="0">
              <a:latin typeface="Times New Roman" panose="02020603050405020304" pitchFamily="18" charset="0"/>
            </a:endParaRPr>
          </a:p>
        </p:txBody>
      </p:sp>
      <p:grpSp>
        <p:nvGrpSpPr>
          <p:cNvPr id="30" name="Group 19">
            <a:extLst>
              <a:ext uri="{FF2B5EF4-FFF2-40B4-BE49-F238E27FC236}">
                <a16:creationId xmlns:a16="http://schemas.microsoft.com/office/drawing/2014/main" id="{FC331F94-71BD-B165-80DD-47E4033968E4}"/>
              </a:ext>
            </a:extLst>
          </p:cNvPr>
          <p:cNvGrpSpPr>
            <a:grpSpLocks/>
          </p:cNvGrpSpPr>
          <p:nvPr/>
        </p:nvGrpSpPr>
        <p:grpSpPr bwMode="auto">
          <a:xfrm>
            <a:off x="1789824" y="3754102"/>
            <a:ext cx="8255000" cy="2653545"/>
            <a:chOff x="677" y="2421"/>
            <a:chExt cx="5523" cy="1585"/>
          </a:xfrm>
        </p:grpSpPr>
        <p:grpSp>
          <p:nvGrpSpPr>
            <p:cNvPr id="31" name="Group 16">
              <a:extLst>
                <a:ext uri="{FF2B5EF4-FFF2-40B4-BE49-F238E27FC236}">
                  <a16:creationId xmlns:a16="http://schemas.microsoft.com/office/drawing/2014/main" id="{B33BD57D-8E92-C2B1-CFE7-F121B79823D2}"/>
                </a:ext>
              </a:extLst>
            </p:cNvPr>
            <p:cNvGrpSpPr>
              <a:grpSpLocks/>
            </p:cNvGrpSpPr>
            <p:nvPr/>
          </p:nvGrpSpPr>
          <p:grpSpPr bwMode="auto">
            <a:xfrm>
              <a:off x="677" y="2421"/>
              <a:ext cx="5523" cy="1554"/>
              <a:chOff x="677" y="2421"/>
              <a:chExt cx="5523" cy="1554"/>
            </a:xfrm>
          </p:grpSpPr>
          <p:sp>
            <p:nvSpPr>
              <p:cNvPr id="34" name="Line 8">
                <a:extLst>
                  <a:ext uri="{FF2B5EF4-FFF2-40B4-BE49-F238E27FC236}">
                    <a16:creationId xmlns:a16="http://schemas.microsoft.com/office/drawing/2014/main" id="{E027914D-5038-C40A-30C8-9BAC4855B9EA}"/>
                  </a:ext>
                </a:extLst>
              </p:cNvPr>
              <p:cNvSpPr>
                <a:spLocks noChangeShapeType="1"/>
              </p:cNvSpPr>
              <p:nvPr/>
            </p:nvSpPr>
            <p:spPr bwMode="auto">
              <a:xfrm>
                <a:off x="773" y="2967"/>
                <a:ext cx="4675" cy="0"/>
              </a:xfrm>
              <a:prstGeom prst="line">
                <a:avLst/>
              </a:prstGeom>
              <a:noFill/>
              <a:ln w="18796">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5" name="Line 9">
                <a:extLst>
                  <a:ext uri="{FF2B5EF4-FFF2-40B4-BE49-F238E27FC236}">
                    <a16:creationId xmlns:a16="http://schemas.microsoft.com/office/drawing/2014/main" id="{50652DB5-9ACA-5D76-E47B-80EAE751E0CE}"/>
                  </a:ext>
                </a:extLst>
              </p:cNvPr>
              <p:cNvSpPr>
                <a:spLocks noChangeShapeType="1"/>
              </p:cNvSpPr>
              <p:nvPr/>
            </p:nvSpPr>
            <p:spPr bwMode="auto">
              <a:xfrm flipV="1">
                <a:off x="773" y="2806"/>
                <a:ext cx="0" cy="161"/>
              </a:xfrm>
              <a:prstGeom prst="line">
                <a:avLst/>
              </a:prstGeom>
              <a:noFill/>
              <a:ln w="18732">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6" name="Line 10">
                <a:extLst>
                  <a:ext uri="{FF2B5EF4-FFF2-40B4-BE49-F238E27FC236}">
                    <a16:creationId xmlns:a16="http://schemas.microsoft.com/office/drawing/2014/main" id="{7F16F6DB-93CF-8A76-124C-534B17A9A345}"/>
                  </a:ext>
                </a:extLst>
              </p:cNvPr>
              <p:cNvSpPr>
                <a:spLocks noChangeShapeType="1"/>
              </p:cNvSpPr>
              <p:nvPr/>
            </p:nvSpPr>
            <p:spPr bwMode="auto">
              <a:xfrm flipV="1">
                <a:off x="1594" y="2777"/>
                <a:ext cx="0" cy="190"/>
              </a:xfrm>
              <a:prstGeom prst="line">
                <a:avLst/>
              </a:prstGeom>
              <a:noFill/>
              <a:ln w="18732">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7" name="Line 11">
                <a:extLst>
                  <a:ext uri="{FF2B5EF4-FFF2-40B4-BE49-F238E27FC236}">
                    <a16:creationId xmlns:a16="http://schemas.microsoft.com/office/drawing/2014/main" id="{5D56FCFA-6D67-FB71-77F3-BD3F0EC34F00}"/>
                  </a:ext>
                </a:extLst>
              </p:cNvPr>
              <p:cNvSpPr>
                <a:spLocks noChangeShapeType="1"/>
              </p:cNvSpPr>
              <p:nvPr/>
            </p:nvSpPr>
            <p:spPr bwMode="auto">
              <a:xfrm flipV="1">
                <a:off x="4406" y="2762"/>
                <a:ext cx="0" cy="205"/>
              </a:xfrm>
              <a:prstGeom prst="line">
                <a:avLst/>
              </a:prstGeom>
              <a:noFill/>
              <a:ln w="18732">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8" name="Line 12">
                <a:extLst>
                  <a:ext uri="{FF2B5EF4-FFF2-40B4-BE49-F238E27FC236}">
                    <a16:creationId xmlns:a16="http://schemas.microsoft.com/office/drawing/2014/main" id="{C6D0330E-E101-3BDD-2CAE-14841FA9074B}"/>
                  </a:ext>
                </a:extLst>
              </p:cNvPr>
              <p:cNvSpPr>
                <a:spLocks noChangeShapeType="1"/>
              </p:cNvSpPr>
              <p:nvPr/>
            </p:nvSpPr>
            <p:spPr bwMode="auto">
              <a:xfrm flipV="1">
                <a:off x="5448" y="2762"/>
                <a:ext cx="0" cy="205"/>
              </a:xfrm>
              <a:prstGeom prst="line">
                <a:avLst/>
              </a:prstGeom>
              <a:noFill/>
              <a:ln w="18732">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9" name="Text Box 13">
                <a:extLst>
                  <a:ext uri="{FF2B5EF4-FFF2-40B4-BE49-F238E27FC236}">
                    <a16:creationId xmlns:a16="http://schemas.microsoft.com/office/drawing/2014/main" id="{DD648CC5-DB82-3047-4B9C-BCD4D3D57254}"/>
                  </a:ext>
                </a:extLst>
              </p:cNvPr>
              <p:cNvSpPr txBox="1">
                <a:spLocks noChangeArrowheads="1"/>
              </p:cNvSpPr>
              <p:nvPr/>
            </p:nvSpPr>
            <p:spPr bwMode="auto">
              <a:xfrm>
                <a:off x="681" y="2421"/>
                <a:ext cx="5301"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90000"/>
                  <a:buFont typeface="Monotype Sorts" pitchFamily="2" charset="2"/>
                  <a:buNone/>
                </a:pPr>
                <a:r>
                  <a:rPr lang="en-US" altLang="en-US" sz="2000">
                    <a:latin typeface="Photina Casual Black" pitchFamily="18" charset="0"/>
                  </a:rPr>
                  <a:t>  </a:t>
                </a:r>
                <a:r>
                  <a:rPr lang="en-US" altLang="en-US" sz="2000"/>
                  <a:t>0               1                                                        19                  20</a:t>
                </a:r>
                <a:endParaRPr lang="en-US" altLang="en-US" sz="1400"/>
              </a:p>
            </p:txBody>
          </p:sp>
          <p:sp>
            <p:nvSpPr>
              <p:cNvPr id="40" name="Text Box 14">
                <a:extLst>
                  <a:ext uri="{FF2B5EF4-FFF2-40B4-BE49-F238E27FC236}">
                    <a16:creationId xmlns:a16="http://schemas.microsoft.com/office/drawing/2014/main" id="{EC29D9D3-EB95-7906-9A48-399482E8F6F2}"/>
                  </a:ext>
                </a:extLst>
              </p:cNvPr>
              <p:cNvSpPr txBox="1">
                <a:spLocks noChangeArrowheads="1"/>
              </p:cNvSpPr>
              <p:nvPr/>
            </p:nvSpPr>
            <p:spPr bwMode="auto">
              <a:xfrm>
                <a:off x="1020" y="2675"/>
                <a:ext cx="739"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90000"/>
                  <a:buFont typeface="Monotype Sorts" pitchFamily="2" charset="2"/>
                  <a:buNone/>
                </a:pPr>
                <a:r>
                  <a:rPr lang="en-US" altLang="en-US" sz="2000" dirty="0"/>
                  <a:t>6%</a:t>
                </a:r>
                <a:endParaRPr lang="en-US" altLang="en-US" sz="2000" dirty="0">
                  <a:latin typeface="Photina Casual Black" pitchFamily="18" charset="0"/>
                </a:endParaRPr>
              </a:p>
            </p:txBody>
          </p:sp>
          <p:sp>
            <p:nvSpPr>
              <p:cNvPr id="41" name="Text Box 15">
                <a:extLst>
                  <a:ext uri="{FF2B5EF4-FFF2-40B4-BE49-F238E27FC236}">
                    <a16:creationId xmlns:a16="http://schemas.microsoft.com/office/drawing/2014/main" id="{249BE7D2-F384-E7CD-75B3-EF3F454B07BA}"/>
                  </a:ext>
                </a:extLst>
              </p:cNvPr>
              <p:cNvSpPr txBox="1">
                <a:spLocks noChangeArrowheads="1"/>
              </p:cNvSpPr>
              <p:nvPr/>
            </p:nvSpPr>
            <p:spPr bwMode="auto">
              <a:xfrm>
                <a:off x="677" y="3165"/>
                <a:ext cx="5523" cy="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90000"/>
                  <a:buFont typeface="Monotype Sorts" pitchFamily="2" charset="2"/>
                  <a:buNone/>
                </a:pPr>
                <a:r>
                  <a:rPr lang="en-US" altLang="en-US" sz="1800" dirty="0">
                    <a:latin typeface="Photina Casual Black" pitchFamily="18" charset="0"/>
                  </a:rPr>
                  <a:t>  </a:t>
                </a:r>
                <a:r>
                  <a:rPr lang="en-US" altLang="en-US" sz="1800" dirty="0"/>
                  <a:t>0            $50,000                  					    $50,000             $50,000</a:t>
                </a:r>
              </a:p>
              <a:p>
                <a:pPr>
                  <a:buClr>
                    <a:srgbClr val="808080"/>
                  </a:buClr>
                  <a:buSzPct val="90000"/>
                  <a:buFont typeface="Monotype Sorts" pitchFamily="2" charset="2"/>
                  <a:buNone/>
                </a:pPr>
                <a:r>
                  <a:rPr lang="en-US" altLang="en-US" sz="1800" dirty="0"/>
                  <a:t>		                                                                                       $1,000,000																  	 Principal</a:t>
                </a:r>
                <a:endParaRPr lang="en-US" altLang="en-US" sz="2200" dirty="0">
                  <a:latin typeface="Times New Roman" panose="02020603050405020304" pitchFamily="18" charset="0"/>
                </a:endParaRPr>
              </a:p>
            </p:txBody>
          </p:sp>
        </p:grpSp>
        <p:sp>
          <p:nvSpPr>
            <p:cNvPr id="32" name="Text Box 17">
              <a:extLst>
                <a:ext uri="{FF2B5EF4-FFF2-40B4-BE49-F238E27FC236}">
                  <a16:creationId xmlns:a16="http://schemas.microsoft.com/office/drawing/2014/main" id="{5A791C04-7501-AC04-961D-DA70F7945B9D}"/>
                </a:ext>
              </a:extLst>
            </p:cNvPr>
            <p:cNvSpPr txBox="1">
              <a:spLocks noChangeArrowheads="1"/>
            </p:cNvSpPr>
            <p:nvPr/>
          </p:nvSpPr>
          <p:spPr bwMode="auto">
            <a:xfrm>
              <a:off x="1123" y="3661"/>
              <a:ext cx="161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90000"/>
                <a:buFont typeface="Monotype Sorts" pitchFamily="2" charset="2"/>
                <a:buNone/>
              </a:pPr>
              <a:r>
                <a:rPr lang="en-US" altLang="en-US" sz="2200" dirty="0"/>
                <a:t>Annuity</a:t>
              </a:r>
            </a:p>
          </p:txBody>
        </p:sp>
        <p:sp>
          <p:nvSpPr>
            <p:cNvPr id="33" name="Text Box 18">
              <a:extLst>
                <a:ext uri="{FF2B5EF4-FFF2-40B4-BE49-F238E27FC236}">
                  <a16:creationId xmlns:a16="http://schemas.microsoft.com/office/drawing/2014/main" id="{1F925869-FCED-8F39-1870-94A6D189C540}"/>
                </a:ext>
              </a:extLst>
            </p:cNvPr>
            <p:cNvSpPr txBox="1">
              <a:spLocks noChangeArrowheads="1"/>
            </p:cNvSpPr>
            <p:nvPr/>
          </p:nvSpPr>
          <p:spPr bwMode="auto">
            <a:xfrm>
              <a:off x="3466" y="3683"/>
              <a:ext cx="178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90000"/>
                <a:buFont typeface="Monotype Sorts" pitchFamily="2" charset="2"/>
                <a:buNone/>
              </a:pPr>
              <a:r>
                <a:rPr lang="en-US" altLang="en-US" sz="2200" dirty="0"/>
                <a:t>Single Payment</a:t>
              </a:r>
              <a:endParaRPr lang="en-US" altLang="en-US" sz="2200" dirty="0">
                <a:latin typeface="Photina Casual Black" pitchFamily="18" charset="0"/>
              </a:endParaRPr>
            </a:p>
            <a:p>
              <a:pPr>
                <a:buClr>
                  <a:srgbClr val="808080"/>
                </a:buClr>
                <a:buSzPct val="90000"/>
                <a:buFont typeface="Monotype Sorts" pitchFamily="2" charset="2"/>
                <a:buNone/>
              </a:pPr>
              <a:endParaRPr lang="en-US" altLang="en-US" sz="2200" dirty="0">
                <a:latin typeface="Photina Casual Black" pitchFamily="18" charset="0"/>
              </a:endParaRPr>
            </a:p>
            <a:p>
              <a:pPr>
                <a:buClr>
                  <a:srgbClr val="808080"/>
                </a:buClr>
                <a:buSzPct val="90000"/>
                <a:buFont typeface="Monotype Sorts" pitchFamily="2" charset="2"/>
                <a:buNone/>
              </a:pPr>
              <a:endParaRPr lang="en-US" altLang="en-US" sz="2200" dirty="0">
                <a:latin typeface="Times New Roman" panose="02020603050405020304" pitchFamily="18" charset="0"/>
              </a:endParaRPr>
            </a:p>
          </p:txBody>
        </p:sp>
      </p:grpSp>
      <p:sp>
        <p:nvSpPr>
          <p:cNvPr id="42" name="Line 5">
            <a:extLst>
              <a:ext uri="{FF2B5EF4-FFF2-40B4-BE49-F238E27FC236}">
                <a16:creationId xmlns:a16="http://schemas.microsoft.com/office/drawing/2014/main" id="{7E6C1578-7895-AA26-D167-6DA1D8D4E135}"/>
              </a:ext>
            </a:extLst>
          </p:cNvPr>
          <p:cNvSpPr>
            <a:spLocks noChangeShapeType="1"/>
          </p:cNvSpPr>
          <p:nvPr/>
        </p:nvSpPr>
        <p:spPr bwMode="auto">
          <a:xfrm flipV="1">
            <a:off x="2840405" y="5239498"/>
            <a:ext cx="226423" cy="665484"/>
          </a:xfrm>
          <a:prstGeom prst="line">
            <a:avLst/>
          </a:prstGeom>
          <a:noFill/>
          <a:ln w="18796">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6">
            <a:extLst>
              <a:ext uri="{FF2B5EF4-FFF2-40B4-BE49-F238E27FC236}">
                <a16:creationId xmlns:a16="http://schemas.microsoft.com/office/drawing/2014/main" id="{3E038406-E9E9-65AB-B3B5-B1BC6DA24FA0}"/>
              </a:ext>
            </a:extLst>
          </p:cNvPr>
          <p:cNvSpPr>
            <a:spLocks noChangeShapeType="1"/>
          </p:cNvSpPr>
          <p:nvPr/>
        </p:nvSpPr>
        <p:spPr bwMode="auto">
          <a:xfrm flipV="1">
            <a:off x="3407045" y="5258509"/>
            <a:ext cx="5062831" cy="851800"/>
          </a:xfrm>
          <a:prstGeom prst="line">
            <a:avLst/>
          </a:prstGeom>
          <a:noFill/>
          <a:ln w="18796">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6">
            <a:extLst>
              <a:ext uri="{FF2B5EF4-FFF2-40B4-BE49-F238E27FC236}">
                <a16:creationId xmlns:a16="http://schemas.microsoft.com/office/drawing/2014/main" id="{C22D7E5F-AABA-92AD-1FD5-039050359D3B}"/>
              </a:ext>
            </a:extLst>
          </p:cNvPr>
          <p:cNvSpPr>
            <a:spLocks noChangeShapeType="1"/>
          </p:cNvSpPr>
          <p:nvPr/>
        </p:nvSpPr>
        <p:spPr bwMode="auto">
          <a:xfrm flipV="1">
            <a:off x="3450791" y="5144186"/>
            <a:ext cx="3332604" cy="800198"/>
          </a:xfrm>
          <a:prstGeom prst="line">
            <a:avLst/>
          </a:prstGeom>
          <a:noFill/>
          <a:ln w="18796">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5">
            <a:extLst>
              <a:ext uri="{FF2B5EF4-FFF2-40B4-BE49-F238E27FC236}">
                <a16:creationId xmlns:a16="http://schemas.microsoft.com/office/drawing/2014/main" id="{645CC71F-B8C1-B201-87E3-1DD3F8D5439C}"/>
              </a:ext>
            </a:extLst>
          </p:cNvPr>
          <p:cNvSpPr>
            <a:spLocks noChangeShapeType="1"/>
          </p:cNvSpPr>
          <p:nvPr/>
        </p:nvSpPr>
        <p:spPr bwMode="auto">
          <a:xfrm flipV="1">
            <a:off x="7748620" y="5651355"/>
            <a:ext cx="461183" cy="192113"/>
          </a:xfrm>
          <a:prstGeom prst="line">
            <a:avLst/>
          </a:prstGeom>
          <a:noFill/>
          <a:ln w="18796">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193303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50060"/>
            <a:ext cx="10515600" cy="1325563"/>
          </a:xfrm>
        </p:spPr>
        <p:txBody>
          <a:bodyPr>
            <a:normAutofit/>
          </a:bodyPr>
          <a:lstStyle/>
          <a:p>
            <a:r>
              <a:rPr lang="en-US" sz="4200" dirty="0">
                <a:solidFill>
                  <a:schemeClr val="bg1"/>
                </a:solidFill>
                <a:latin typeface="Georgia Pro Cond Black" panose="02040A06050405020203" pitchFamily="18" charset="0"/>
              </a:rPr>
              <a:t>Bonds Calculations</a:t>
            </a:r>
          </a:p>
        </p:txBody>
      </p:sp>
      <p:sp>
        <p:nvSpPr>
          <p:cNvPr id="5" name="Text Box 4">
            <a:extLst>
              <a:ext uri="{FF2B5EF4-FFF2-40B4-BE49-F238E27FC236}">
                <a16:creationId xmlns:a16="http://schemas.microsoft.com/office/drawing/2014/main" id="{F461C804-273F-37F6-399D-5291E79F3666}"/>
              </a:ext>
            </a:extLst>
          </p:cNvPr>
          <p:cNvSpPr txBox="1">
            <a:spLocks noChangeArrowheads="1"/>
          </p:cNvSpPr>
          <p:nvPr/>
        </p:nvSpPr>
        <p:spPr bwMode="auto">
          <a:xfrm>
            <a:off x="659524" y="1475623"/>
            <a:ext cx="10791741" cy="493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96850" indent="-196850"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46000"/>
              <a:buFont typeface="Monotype Sorts" pitchFamily="2" charset="2"/>
              <a:buChar char="n"/>
            </a:pPr>
            <a:r>
              <a:rPr lang="en-US" altLang="en-US" sz="2400" dirty="0">
                <a:latin typeface="Candara" panose="020E0502030303020204" pitchFamily="34" charset="0"/>
              </a:rPr>
              <a:t>First, calculate the PV of the $50,000 annuity using the 12% market interest rate. </a:t>
            </a:r>
          </a:p>
          <a:p>
            <a:pPr lvl="2">
              <a:buClr>
                <a:srgbClr val="808080"/>
              </a:buClr>
              <a:buSzPct val="90000"/>
              <a:buFont typeface="Monotype Sorts" pitchFamily="2" charset="2"/>
              <a:buNone/>
            </a:pPr>
            <a:r>
              <a:rPr lang="en-US" altLang="en-US" sz="2400" i="1" dirty="0">
                <a:latin typeface="Candara" panose="020E0502030303020204" pitchFamily="34" charset="0"/>
              </a:rPr>
              <a:t>N</a:t>
            </a:r>
            <a:r>
              <a:rPr lang="en-US" altLang="en-US" sz="2400" dirty="0">
                <a:latin typeface="Candara" panose="020E0502030303020204" pitchFamily="34" charset="0"/>
              </a:rPr>
              <a:t> = 20, </a:t>
            </a:r>
            <a:r>
              <a:rPr lang="en-US" altLang="en-US" sz="2400" b="1" i="1" dirty="0" err="1">
                <a:latin typeface="Candara" panose="020E0502030303020204" pitchFamily="34" charset="0"/>
              </a:rPr>
              <a:t>i</a:t>
            </a:r>
            <a:r>
              <a:rPr lang="en-US" altLang="en-US" sz="2400" b="1" dirty="0">
                <a:latin typeface="Candara" panose="020E0502030303020204" pitchFamily="34" charset="0"/>
              </a:rPr>
              <a:t> = 6%,</a:t>
            </a:r>
            <a:r>
              <a:rPr lang="en-US" altLang="en-US" sz="2400" dirty="0">
                <a:latin typeface="Candara" panose="020E0502030303020204" pitchFamily="34" charset="0"/>
              </a:rPr>
              <a:t> PMT = $50,000,  PV = ?</a:t>
            </a:r>
          </a:p>
          <a:p>
            <a:pPr lvl="2">
              <a:buClr>
                <a:srgbClr val="808080"/>
              </a:buClr>
              <a:buSzPct val="90000"/>
              <a:buFont typeface="Monotype Sorts" pitchFamily="2" charset="2"/>
              <a:buNone/>
            </a:pPr>
            <a:r>
              <a:rPr lang="en-US" altLang="en-US" sz="2400" dirty="0">
                <a:latin typeface="Candara" panose="020E0502030303020204" pitchFamily="34" charset="0"/>
              </a:rPr>
              <a:t>PV = $573,496		</a:t>
            </a:r>
          </a:p>
          <a:p>
            <a:pPr lvl="2">
              <a:buClr>
                <a:srgbClr val="808080"/>
              </a:buClr>
              <a:buSzPct val="90000"/>
              <a:buFont typeface="Monotype Sorts" pitchFamily="2" charset="2"/>
              <a:buNone/>
            </a:pPr>
            <a:endParaRPr lang="en-US" altLang="en-US" sz="2400" dirty="0">
              <a:latin typeface="Candara" panose="020E0502030303020204" pitchFamily="34" charset="0"/>
            </a:endParaRPr>
          </a:p>
          <a:p>
            <a:pPr>
              <a:buClr>
                <a:srgbClr val="808080"/>
              </a:buClr>
              <a:buSzPct val="46000"/>
              <a:buFont typeface="Monotype Sorts" pitchFamily="2" charset="2"/>
              <a:buChar char="n"/>
            </a:pPr>
            <a:r>
              <a:rPr lang="en-US" altLang="en-US" sz="2400" dirty="0">
                <a:latin typeface="Candara" panose="020E0502030303020204" pitchFamily="34" charset="0"/>
              </a:rPr>
              <a:t>Second, calculate the PV of the $1,000,000 principal repayment.</a:t>
            </a:r>
          </a:p>
          <a:p>
            <a:pPr lvl="2">
              <a:buClr>
                <a:srgbClr val="808080"/>
              </a:buClr>
              <a:buSzPct val="90000"/>
              <a:buFont typeface="Monotype Sorts" pitchFamily="2" charset="2"/>
              <a:buNone/>
            </a:pPr>
            <a:r>
              <a:rPr lang="en-US" altLang="en-US" sz="2400" i="1" dirty="0">
                <a:latin typeface="Candara" panose="020E0502030303020204" pitchFamily="34" charset="0"/>
              </a:rPr>
              <a:t>N</a:t>
            </a:r>
            <a:r>
              <a:rPr lang="en-US" altLang="en-US" sz="2400" dirty="0">
                <a:latin typeface="Candara" panose="020E0502030303020204" pitchFamily="34" charset="0"/>
              </a:rPr>
              <a:t> = 20,  </a:t>
            </a:r>
            <a:r>
              <a:rPr lang="en-US" altLang="en-US" sz="2400" b="1" i="1" dirty="0" err="1">
                <a:latin typeface="Candara" panose="020E0502030303020204" pitchFamily="34" charset="0"/>
              </a:rPr>
              <a:t>i</a:t>
            </a:r>
            <a:r>
              <a:rPr lang="en-US" altLang="en-US" sz="2400" b="1" dirty="0">
                <a:latin typeface="Candara" panose="020E0502030303020204" pitchFamily="34" charset="0"/>
              </a:rPr>
              <a:t> = 6%,</a:t>
            </a:r>
            <a:r>
              <a:rPr lang="en-US" altLang="en-US" sz="2400" dirty="0">
                <a:latin typeface="Candara" panose="020E0502030303020204" pitchFamily="34" charset="0"/>
              </a:rPr>
              <a:t> FV = $1,000,000, PV = ?</a:t>
            </a:r>
          </a:p>
          <a:p>
            <a:pPr lvl="2">
              <a:buClr>
                <a:srgbClr val="808080"/>
              </a:buClr>
              <a:buSzPct val="90000"/>
              <a:buFont typeface="Monotype Sorts" pitchFamily="2" charset="2"/>
              <a:buNone/>
            </a:pPr>
            <a:r>
              <a:rPr lang="en-US" altLang="en-US" sz="2400" dirty="0">
                <a:latin typeface="Candara" panose="020E0502030303020204" pitchFamily="34" charset="0"/>
              </a:rPr>
              <a:t>PV = $311,805</a:t>
            </a:r>
          </a:p>
          <a:p>
            <a:pPr lvl="2">
              <a:buClr>
                <a:srgbClr val="808080"/>
              </a:buClr>
              <a:buSzPct val="90000"/>
              <a:buFont typeface="Monotype Sorts" pitchFamily="2" charset="2"/>
              <a:buNone/>
            </a:pPr>
            <a:endParaRPr lang="en-US" altLang="en-US" sz="2400" dirty="0">
              <a:latin typeface="Candara" panose="020E0502030303020204" pitchFamily="34" charset="0"/>
            </a:endParaRPr>
          </a:p>
          <a:p>
            <a:pPr>
              <a:buClr>
                <a:srgbClr val="808080"/>
              </a:buClr>
              <a:buSzPct val="46000"/>
              <a:buFont typeface="Monotype Sorts" pitchFamily="2" charset="2"/>
              <a:buChar char="n"/>
            </a:pPr>
            <a:r>
              <a:rPr lang="en-US" altLang="en-US" sz="2400" dirty="0">
                <a:latin typeface="Candara" panose="020E0502030303020204" pitchFamily="34" charset="0"/>
              </a:rPr>
              <a:t>Then, add the two PVs to get the value of the bond.</a:t>
            </a:r>
          </a:p>
          <a:p>
            <a:pPr marL="0" indent="0">
              <a:buClr>
                <a:srgbClr val="808080"/>
              </a:buClr>
              <a:buSzPct val="46000"/>
            </a:pPr>
            <a:r>
              <a:rPr lang="en-US" altLang="en-US" sz="2400" dirty="0">
                <a:latin typeface="Candara" panose="020E0502030303020204" pitchFamily="34" charset="0"/>
              </a:rPr>
              <a:t>		Value of Bond = $573,496 + $311,805 = $885,301</a:t>
            </a:r>
          </a:p>
          <a:p>
            <a:pPr>
              <a:buClr>
                <a:srgbClr val="808080"/>
              </a:buClr>
              <a:buSzPct val="46000"/>
              <a:buFont typeface="Monotype Sorts" pitchFamily="2" charset="2"/>
              <a:buChar char="n"/>
            </a:pPr>
            <a:endParaRPr lang="en-US" altLang="en-US" sz="2400" dirty="0">
              <a:latin typeface="Candara" panose="020E0502030303020204" pitchFamily="34" charset="0"/>
            </a:endParaRPr>
          </a:p>
          <a:p>
            <a:pPr>
              <a:buClr>
                <a:srgbClr val="808080"/>
              </a:buClr>
              <a:buSzPct val="46000"/>
              <a:buFont typeface="Monotype Sorts" pitchFamily="2" charset="2"/>
              <a:buChar char="n"/>
            </a:pPr>
            <a:r>
              <a:rPr lang="en-US" altLang="en-US" sz="2300" dirty="0">
                <a:latin typeface="Candara" panose="020E0502030303020204" pitchFamily="34" charset="0"/>
              </a:rPr>
              <a:t>Note: Excel and some calculators can do this as one calculation. </a:t>
            </a:r>
          </a:p>
          <a:p>
            <a:pPr lvl="3">
              <a:buClr>
                <a:srgbClr val="808080"/>
              </a:buClr>
              <a:buSzPct val="90000"/>
              <a:buFont typeface="Monotype Sorts" pitchFamily="2" charset="2"/>
              <a:buNone/>
            </a:pPr>
            <a:r>
              <a:rPr lang="en-US" altLang="en-US" sz="2300" dirty="0">
                <a:latin typeface="Candara" panose="020E0502030303020204" pitchFamily="34" charset="0"/>
              </a:rPr>
              <a:t>Enter N, </a:t>
            </a:r>
            <a:r>
              <a:rPr lang="en-US" altLang="en-US" sz="2300" dirty="0" err="1">
                <a:latin typeface="Candara" panose="020E0502030303020204" pitchFamily="34" charset="0"/>
              </a:rPr>
              <a:t>i</a:t>
            </a:r>
            <a:r>
              <a:rPr lang="en-US" altLang="en-US" sz="2300" dirty="0">
                <a:latin typeface="Candara" panose="020E0502030303020204" pitchFamily="34" charset="0"/>
              </a:rPr>
              <a:t>, FV, and PMT. Solve for PV.</a:t>
            </a:r>
          </a:p>
          <a:p>
            <a:pPr>
              <a:buClr>
                <a:srgbClr val="808080"/>
              </a:buClr>
              <a:buSzPct val="46000"/>
              <a:buFont typeface="Monotype Sorts" pitchFamily="2" charset="2"/>
              <a:buNone/>
            </a:pPr>
            <a:r>
              <a:rPr lang="en-US" altLang="en-US" sz="2300" dirty="0">
                <a:latin typeface="Candara" panose="020E0502030303020204" pitchFamily="34" charset="0"/>
              </a:rPr>
              <a:t>			=PV(rate, </a:t>
            </a:r>
            <a:r>
              <a:rPr lang="en-US" altLang="en-US" sz="2300" dirty="0" err="1">
                <a:latin typeface="Candara" panose="020E0502030303020204" pitchFamily="34" charset="0"/>
              </a:rPr>
              <a:t>nper</a:t>
            </a:r>
            <a:r>
              <a:rPr lang="en-US" altLang="en-US" sz="2300" dirty="0">
                <a:latin typeface="Candara" panose="020E0502030303020204" pitchFamily="34" charset="0"/>
              </a:rPr>
              <a:t>, </a:t>
            </a:r>
            <a:r>
              <a:rPr lang="en-US" altLang="en-US" sz="2300" dirty="0" err="1">
                <a:latin typeface="Candara" panose="020E0502030303020204" pitchFamily="34" charset="0"/>
              </a:rPr>
              <a:t>pmt</a:t>
            </a:r>
            <a:r>
              <a:rPr lang="en-US" altLang="en-US" sz="2300" dirty="0">
                <a:latin typeface="Candara" panose="020E0502030303020204" pitchFamily="34" charset="0"/>
              </a:rPr>
              <a:t>, </a:t>
            </a:r>
            <a:r>
              <a:rPr lang="en-US" altLang="en-US" sz="2300" dirty="0" err="1">
                <a:latin typeface="Candara" panose="020E0502030303020204" pitchFamily="34" charset="0"/>
              </a:rPr>
              <a:t>fv</a:t>
            </a:r>
            <a:r>
              <a:rPr lang="en-US" altLang="en-US" sz="2300" dirty="0">
                <a:latin typeface="Candara" panose="020E0502030303020204" pitchFamily="34" charset="0"/>
              </a:rPr>
              <a:t>) 	=PV(6%, 20, 50000, 1000000)</a:t>
            </a:r>
          </a:p>
          <a:p>
            <a:pPr marL="0" indent="0">
              <a:buClr>
                <a:srgbClr val="808080"/>
              </a:buClr>
              <a:buSzPct val="46000"/>
            </a:pPr>
            <a:r>
              <a:rPr lang="en-US" altLang="en-US" sz="2400" dirty="0"/>
              <a:t>	</a:t>
            </a:r>
            <a:endParaRPr lang="en-US" altLang="en-US" sz="2400" dirty="0">
              <a:latin typeface="Candara" panose="020E0502030303020204" pitchFamily="34" charset="0"/>
            </a:endParaRPr>
          </a:p>
          <a:p>
            <a:pPr>
              <a:buClr>
                <a:srgbClr val="808080"/>
              </a:buClr>
              <a:buSzPct val="46000"/>
              <a:buFont typeface="Monotype Sorts" pitchFamily="2" charset="2"/>
              <a:buNone/>
            </a:pPr>
            <a:endParaRPr lang="en-US" altLang="en-US" sz="2400"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9FA486C-E9A8-0BC4-D438-AE7CF120552C}"/>
                  </a:ext>
                </a:extLst>
              </p:cNvPr>
              <p:cNvSpPr txBox="1"/>
              <p:nvPr/>
            </p:nvSpPr>
            <p:spPr>
              <a:xfrm>
                <a:off x="6923496" y="1909772"/>
                <a:ext cx="3049843" cy="7540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𝑃</m:t>
                      </m:r>
                      <m:r>
                        <a:rPr lang="en-US" b="0" i="1" smtClean="0">
                          <a:latin typeface="Cambria Math" panose="02040503050406030204" pitchFamily="18" charset="0"/>
                        </a:rPr>
                        <m:t>𝑉</m:t>
                      </m:r>
                      <m:r>
                        <a:rPr lang="es-ES" i="1" smtClean="0">
                          <a:latin typeface="Cambria Math" panose="02040503050406030204" pitchFamily="18" charset="0"/>
                        </a:rPr>
                        <m:t>=</m:t>
                      </m:r>
                      <m:f>
                        <m:fPr>
                          <m:ctrlPr>
                            <a:rPr lang="es-ES" b="0" i="1" smtClean="0">
                              <a:latin typeface="Cambria Math" panose="02040503050406030204" pitchFamily="18" charset="0"/>
                            </a:rPr>
                          </m:ctrlPr>
                        </m:fPr>
                        <m:num>
                          <m:r>
                            <a:rPr lang="es-ES" i="1">
                              <a:latin typeface="Cambria Math" panose="02040503050406030204" pitchFamily="18" charset="0"/>
                            </a:rPr>
                            <m:t>𝑃</m:t>
                          </m:r>
                          <m:r>
                            <a:rPr lang="es-ES" i="1">
                              <a:latin typeface="Cambria Math" panose="02040503050406030204" pitchFamily="18" charset="0"/>
                            </a:rPr>
                            <m:t>[1−</m:t>
                          </m:r>
                          <m:f>
                            <m:fPr>
                              <m:ctrlPr>
                                <a:rPr lang="es-ES" i="1">
                                  <a:latin typeface="Cambria Math" panose="02040503050406030204" pitchFamily="18" charset="0"/>
                                </a:rPr>
                              </m:ctrlPr>
                            </m:fPr>
                            <m:num>
                              <m:r>
                                <a:rPr lang="es-ES" i="1">
                                  <a:latin typeface="Cambria Math" panose="02040503050406030204" pitchFamily="18" charset="0"/>
                                </a:rPr>
                                <m:t>1</m:t>
                              </m:r>
                            </m:num>
                            <m:den>
                              <m:sSup>
                                <m:sSupPr>
                                  <m:ctrlPr>
                                    <a:rPr lang="es-ES" i="1">
                                      <a:latin typeface="Cambria Math" panose="02040503050406030204" pitchFamily="18" charset="0"/>
                                    </a:rPr>
                                  </m:ctrlPr>
                                </m:sSupPr>
                                <m:e>
                                  <m:d>
                                    <m:dPr>
                                      <m:ctrlPr>
                                        <a:rPr lang="es-ES" i="1">
                                          <a:latin typeface="Cambria Math" panose="02040503050406030204" pitchFamily="18" charset="0"/>
                                        </a:rPr>
                                      </m:ctrlPr>
                                    </m:dPr>
                                    <m:e>
                                      <m:r>
                                        <a:rPr lang="es-ES" i="1">
                                          <a:latin typeface="Cambria Math" panose="02040503050406030204" pitchFamily="18" charset="0"/>
                                        </a:rPr>
                                        <m:t>1+ⅈ</m:t>
                                      </m:r>
                                    </m:e>
                                  </m:d>
                                </m:e>
                                <m:sup>
                                  <m:r>
                                    <a:rPr lang="es-ES" i="1">
                                      <a:latin typeface="Cambria Math" panose="02040503050406030204" pitchFamily="18" charset="0"/>
                                    </a:rPr>
                                    <m:t>𝑛</m:t>
                                  </m:r>
                                </m:sup>
                              </m:sSup>
                            </m:den>
                          </m:f>
                          <m:r>
                            <a:rPr lang="es-ES" i="1">
                              <a:latin typeface="Cambria Math" panose="02040503050406030204" pitchFamily="18" charset="0"/>
                            </a:rPr>
                            <m:t>]</m:t>
                          </m:r>
                        </m:num>
                        <m:den>
                          <m:r>
                            <a:rPr lang="en-US" b="0" i="1" smtClean="0">
                              <a:latin typeface="Cambria Math" panose="02040503050406030204" pitchFamily="18" charset="0"/>
                            </a:rPr>
                            <m:t>𝑖</m:t>
                          </m:r>
                        </m:den>
                      </m:f>
                    </m:oMath>
                  </m:oMathPara>
                </a14:m>
                <a:endParaRPr lang="en-US" dirty="0"/>
              </a:p>
            </p:txBody>
          </p:sp>
        </mc:Choice>
        <mc:Fallback xmlns="">
          <p:sp>
            <p:nvSpPr>
              <p:cNvPr id="3" name="TextBox 2">
                <a:extLst>
                  <a:ext uri="{FF2B5EF4-FFF2-40B4-BE49-F238E27FC236}">
                    <a16:creationId xmlns:a16="http://schemas.microsoft.com/office/drawing/2014/main" id="{19FA486C-E9A8-0BC4-D438-AE7CF120552C}"/>
                  </a:ext>
                </a:extLst>
              </p:cNvPr>
              <p:cNvSpPr txBox="1">
                <a:spLocks noRot="1" noChangeAspect="1" noMove="1" noResize="1" noEditPoints="1" noAdjustHandles="1" noChangeArrowheads="1" noChangeShapeType="1" noTextEdit="1"/>
              </p:cNvSpPr>
              <p:nvPr/>
            </p:nvSpPr>
            <p:spPr>
              <a:xfrm>
                <a:off x="6923496" y="1909772"/>
                <a:ext cx="3049843" cy="754053"/>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95B9D3D-41E8-C2A9-2E0F-5E1A8162A32B}"/>
                  </a:ext>
                </a:extLst>
              </p:cNvPr>
              <p:cNvSpPr txBox="1"/>
              <p:nvPr/>
            </p:nvSpPr>
            <p:spPr>
              <a:xfrm>
                <a:off x="7553863" y="3563362"/>
                <a:ext cx="1622035" cy="63081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s-ES" sz="2000" b="0" i="1" smtClean="0">
                          <a:latin typeface="Cambria Math" panose="02040503050406030204" pitchFamily="18" charset="0"/>
                        </a:rPr>
                        <m:t>𝑃𝑉</m:t>
                      </m:r>
                      <m:r>
                        <a:rPr lang="es-ES" sz="2000" b="0" i="1" smtClean="0">
                          <a:latin typeface="Cambria Math" panose="02040503050406030204" pitchFamily="18" charset="0"/>
                        </a:rPr>
                        <m:t>=</m:t>
                      </m:r>
                      <m:f>
                        <m:fPr>
                          <m:ctrlPr>
                            <a:rPr lang="es-ES" sz="2000" i="1" smtClean="0">
                              <a:latin typeface="Cambria Math" panose="02040503050406030204" pitchFamily="18" charset="0"/>
                            </a:rPr>
                          </m:ctrlPr>
                        </m:fPr>
                        <m:num>
                          <m:r>
                            <a:rPr lang="es-ES" sz="2000" b="0" i="1" smtClean="0">
                              <a:latin typeface="Cambria Math" panose="02040503050406030204" pitchFamily="18" charset="0"/>
                            </a:rPr>
                            <m:t>𝐹</m:t>
                          </m:r>
                          <m:r>
                            <a:rPr lang="en-US" sz="2000" b="0" i="1" smtClean="0">
                              <a:latin typeface="Cambria Math" panose="02040503050406030204" pitchFamily="18" charset="0"/>
                            </a:rPr>
                            <m:t>𝑉</m:t>
                          </m:r>
                        </m:num>
                        <m:den>
                          <m:sSup>
                            <m:sSupPr>
                              <m:ctrlPr>
                                <a:rPr lang="es-ES" sz="2000" i="1" smtClean="0">
                                  <a:latin typeface="Cambria Math" panose="02040503050406030204" pitchFamily="18" charset="0"/>
                                </a:rPr>
                              </m:ctrlPr>
                            </m:sSupPr>
                            <m:e>
                              <m:r>
                                <a:rPr lang="es-ES" sz="2000" b="0" i="1" smtClean="0">
                                  <a:latin typeface="Cambria Math" panose="02040503050406030204" pitchFamily="18" charset="0"/>
                                </a:rPr>
                                <m:t>(1+</m:t>
                              </m:r>
                              <m:r>
                                <a:rPr lang="es-ES" sz="2000" b="0" i="1" smtClean="0">
                                  <a:latin typeface="Cambria Math" panose="02040503050406030204" pitchFamily="18" charset="0"/>
                                </a:rPr>
                                <m:t>𝑖</m:t>
                              </m:r>
                              <m:r>
                                <a:rPr lang="es-ES" sz="2000" b="0" i="1" smtClean="0">
                                  <a:latin typeface="Cambria Math" panose="02040503050406030204" pitchFamily="18" charset="0"/>
                                </a:rPr>
                                <m:t>)</m:t>
                              </m:r>
                            </m:e>
                            <m:sup>
                              <m:r>
                                <a:rPr lang="es-ES" sz="2000" b="0" i="1" smtClean="0">
                                  <a:latin typeface="Cambria Math" panose="02040503050406030204" pitchFamily="18" charset="0"/>
                                </a:rPr>
                                <m:t>𝑛</m:t>
                              </m:r>
                            </m:sup>
                          </m:sSup>
                        </m:den>
                      </m:f>
                    </m:oMath>
                  </m:oMathPara>
                </a14:m>
                <a:endParaRPr lang="en-US" sz="2000" dirty="0"/>
              </a:p>
            </p:txBody>
          </p:sp>
        </mc:Choice>
        <mc:Fallback xmlns="">
          <p:sp>
            <p:nvSpPr>
              <p:cNvPr id="6" name="TextBox 5">
                <a:extLst>
                  <a:ext uri="{FF2B5EF4-FFF2-40B4-BE49-F238E27FC236}">
                    <a16:creationId xmlns:a16="http://schemas.microsoft.com/office/drawing/2014/main" id="{295B9D3D-41E8-C2A9-2E0F-5E1A8162A32B}"/>
                  </a:ext>
                </a:extLst>
              </p:cNvPr>
              <p:cNvSpPr txBox="1">
                <a:spLocks noRot="1" noChangeAspect="1" noMove="1" noResize="1" noEditPoints="1" noAdjustHandles="1" noChangeArrowheads="1" noChangeShapeType="1" noTextEdit="1"/>
              </p:cNvSpPr>
              <p:nvPr/>
            </p:nvSpPr>
            <p:spPr>
              <a:xfrm>
                <a:off x="7553863" y="3563362"/>
                <a:ext cx="1622035" cy="630814"/>
              </a:xfrm>
              <a:prstGeom prst="rect">
                <a:avLst/>
              </a:prstGeom>
              <a:blipFill>
                <a:blip r:embed="rId4"/>
                <a:stretch>
                  <a:fillRect l="-4651" t="-1961" b="-15686"/>
                </a:stretch>
              </a:blipFill>
            </p:spPr>
            <p:txBody>
              <a:bodyPr/>
              <a:lstStyle/>
              <a:p>
                <a:r>
                  <a:rPr lang="en-US">
                    <a:noFill/>
                  </a:rPr>
                  <a:t> </a:t>
                </a:r>
              </a:p>
            </p:txBody>
          </p:sp>
        </mc:Fallback>
      </mc:AlternateContent>
    </p:spTree>
    <p:extLst>
      <p:ext uri="{BB962C8B-B14F-4D97-AF65-F5344CB8AC3E}">
        <p14:creationId xmlns:p14="http://schemas.microsoft.com/office/powerpoint/2010/main" val="322075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50060"/>
            <a:ext cx="10515600" cy="1325563"/>
          </a:xfrm>
        </p:spPr>
        <p:txBody>
          <a:bodyPr>
            <a:normAutofit/>
          </a:bodyPr>
          <a:lstStyle/>
          <a:p>
            <a:r>
              <a:rPr lang="en-US" sz="4200" dirty="0">
                <a:solidFill>
                  <a:schemeClr val="bg1"/>
                </a:solidFill>
                <a:latin typeface="Georgia Pro Cond Black" panose="02040A06050405020203" pitchFamily="18" charset="0"/>
              </a:rPr>
              <a:t>Leases</a:t>
            </a:r>
          </a:p>
        </p:txBody>
      </p:sp>
      <p:sp>
        <p:nvSpPr>
          <p:cNvPr id="3" name="Text Box 4">
            <a:extLst>
              <a:ext uri="{FF2B5EF4-FFF2-40B4-BE49-F238E27FC236}">
                <a16:creationId xmlns:a16="http://schemas.microsoft.com/office/drawing/2014/main" id="{A978C0B1-096B-42A4-66EE-9CDC3E4FB400}"/>
              </a:ext>
            </a:extLst>
          </p:cNvPr>
          <p:cNvSpPr txBox="1">
            <a:spLocks noChangeArrowheads="1"/>
          </p:cNvSpPr>
          <p:nvPr/>
        </p:nvSpPr>
        <p:spPr bwMode="auto">
          <a:xfrm>
            <a:off x="868325" y="1475623"/>
            <a:ext cx="11220893" cy="5082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96850" indent="-196850"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635000" indent="-225425"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120000"/>
              <a:buFont typeface="Wingdings" pitchFamily="2" charset="2"/>
              <a:buChar char="§"/>
            </a:pPr>
            <a:r>
              <a:rPr lang="en-US" altLang="en-US" sz="2400" dirty="0">
                <a:latin typeface="Candara" panose="020E0502030303020204" pitchFamily="34" charset="0"/>
              </a:rPr>
              <a:t>Types of leases</a:t>
            </a:r>
          </a:p>
          <a:p>
            <a:pPr lvl="1">
              <a:buClr>
                <a:srgbClr val="808080"/>
              </a:buClr>
              <a:buSzPct val="90000"/>
              <a:buFont typeface="Wingdings" pitchFamily="2" charset="2"/>
              <a:buChar char="§"/>
            </a:pPr>
            <a:r>
              <a:rPr lang="en-US" altLang="en-US" sz="2400" dirty="0">
                <a:latin typeface="Candara" panose="020E0502030303020204" pitchFamily="34" charset="0"/>
              </a:rPr>
              <a:t>Operating Leases:  All short-term or cancelable leases</a:t>
            </a:r>
          </a:p>
          <a:p>
            <a:pPr lvl="1">
              <a:buClr>
                <a:srgbClr val="808080"/>
              </a:buClr>
              <a:buSzPct val="90000"/>
              <a:buFont typeface="Wingdings" pitchFamily="2" charset="2"/>
              <a:buChar char="§"/>
            </a:pPr>
            <a:r>
              <a:rPr lang="en-US" altLang="en-US" sz="2400" dirty="0">
                <a:latin typeface="Candara" panose="020E0502030303020204" pitchFamily="34" charset="0"/>
              </a:rPr>
              <a:t>Capital Leases:  Some long-term and non-cancelable leases		</a:t>
            </a:r>
          </a:p>
          <a:p>
            <a:pPr marL="409575" lvl="1" indent="0">
              <a:buClr>
                <a:srgbClr val="808080"/>
              </a:buClr>
              <a:buSzPct val="90000"/>
            </a:pPr>
            <a:endParaRPr lang="en-US" altLang="en-US" sz="2400" dirty="0">
              <a:latin typeface="Candara" panose="020E0502030303020204" pitchFamily="34" charset="0"/>
            </a:endParaRPr>
          </a:p>
          <a:p>
            <a:pPr>
              <a:buClr>
                <a:srgbClr val="808080"/>
              </a:buClr>
              <a:buSzPct val="120000"/>
              <a:buFont typeface="Wingdings" pitchFamily="2" charset="2"/>
              <a:buChar char="§"/>
            </a:pPr>
            <a:r>
              <a:rPr lang="en-US" altLang="en-US" sz="2400" dirty="0">
                <a:latin typeface="Candara" panose="020E0502030303020204" pitchFamily="34" charset="0"/>
              </a:rPr>
              <a:t>Possible advantages of leasing</a:t>
            </a:r>
          </a:p>
          <a:p>
            <a:pPr lvl="1">
              <a:buClr>
                <a:srgbClr val="808080"/>
              </a:buClr>
              <a:buSzPct val="90000"/>
              <a:buFont typeface="Wingdings" pitchFamily="2" charset="2"/>
              <a:buChar char="§"/>
            </a:pPr>
            <a:r>
              <a:rPr lang="en-US" altLang="en-US" sz="2400" dirty="0">
                <a:latin typeface="Candara" panose="020E0502030303020204" pitchFamily="34" charset="0"/>
              </a:rPr>
              <a:t>flexibility and protection against obsolescence</a:t>
            </a:r>
          </a:p>
          <a:p>
            <a:pPr lvl="1">
              <a:buClr>
                <a:srgbClr val="808080"/>
              </a:buClr>
              <a:buSzPct val="90000"/>
              <a:buFont typeface="Wingdings" pitchFamily="2" charset="2"/>
              <a:buChar char="§"/>
            </a:pPr>
            <a:r>
              <a:rPr lang="en-US" altLang="en-US" sz="2400" dirty="0">
                <a:latin typeface="Candara" panose="020E0502030303020204" pitchFamily="34" charset="0"/>
              </a:rPr>
              <a:t>lower costs from pass-throughs of interest</a:t>
            </a:r>
          </a:p>
          <a:p>
            <a:pPr lvl="1">
              <a:buClr>
                <a:srgbClr val="808080"/>
              </a:buClr>
              <a:buSzPct val="90000"/>
              <a:buFont typeface="Wingdings" pitchFamily="2" charset="2"/>
              <a:buChar char="§"/>
            </a:pPr>
            <a:r>
              <a:rPr lang="en-US" altLang="en-US" sz="2400" dirty="0">
                <a:latin typeface="Candara" panose="020E0502030303020204" pitchFamily="34" charset="0"/>
              </a:rPr>
              <a:t>equipment cost and tax-related savings		</a:t>
            </a:r>
          </a:p>
          <a:p>
            <a:pPr marL="409575" lvl="1" indent="0">
              <a:buClr>
                <a:srgbClr val="808080"/>
              </a:buClr>
              <a:buSzPct val="90000"/>
            </a:pPr>
            <a:r>
              <a:rPr lang="en-US" altLang="en-US" sz="2400" dirty="0">
                <a:latin typeface="Candara" panose="020E0502030303020204" pitchFamily="34" charset="0"/>
              </a:rPr>
              <a:t>					</a:t>
            </a:r>
          </a:p>
          <a:p>
            <a:pPr>
              <a:buClr>
                <a:srgbClr val="808080"/>
              </a:buClr>
              <a:buSzPct val="120000"/>
              <a:buFont typeface="Wingdings" pitchFamily="2" charset="2"/>
              <a:buChar char="§"/>
            </a:pPr>
            <a:r>
              <a:rPr lang="en-US" altLang="en-US" sz="2400" dirty="0">
                <a:latin typeface="Candara" panose="020E0502030303020204" pitchFamily="34" charset="0"/>
              </a:rPr>
              <a:t>Possible disadvantages of leasing</a:t>
            </a:r>
          </a:p>
          <a:p>
            <a:pPr lvl="1">
              <a:buClr>
                <a:srgbClr val="808080"/>
              </a:buClr>
              <a:buSzPct val="90000"/>
              <a:buFont typeface="Wingdings" pitchFamily="2" charset="2"/>
              <a:buChar char="§"/>
            </a:pPr>
            <a:r>
              <a:rPr lang="en-US" altLang="en-US" sz="2400" dirty="0">
                <a:latin typeface="Candara" panose="020E0502030303020204" pitchFamily="34" charset="0"/>
              </a:rPr>
              <a:t> tendency toward higher costs</a:t>
            </a:r>
          </a:p>
          <a:p>
            <a:pPr lvl="1">
              <a:buClr>
                <a:srgbClr val="808080"/>
              </a:buClr>
              <a:buSzPct val="90000"/>
              <a:buFont typeface="Wingdings" pitchFamily="2" charset="2"/>
              <a:buChar char="§"/>
            </a:pPr>
            <a:endParaRPr lang="en-US" altLang="en-US" sz="2400" dirty="0">
              <a:latin typeface="Candara" panose="020E0502030303020204" pitchFamily="34" charset="0"/>
            </a:endParaRPr>
          </a:p>
          <a:p>
            <a:pPr>
              <a:buClr>
                <a:srgbClr val="808080"/>
              </a:buClr>
              <a:buSzPct val="120000"/>
              <a:buFont typeface="Wingdings" pitchFamily="2" charset="2"/>
              <a:buChar char="§"/>
            </a:pPr>
            <a:r>
              <a:rPr lang="en-US" altLang="en-US" sz="2400" dirty="0">
                <a:latin typeface="Candara" panose="020E0502030303020204" pitchFamily="34" charset="0"/>
              </a:rPr>
              <a:t>Lease payments are made at the beginning of the month before we use the asset.</a:t>
            </a:r>
            <a:br>
              <a:rPr lang="en-US" altLang="en-US" sz="2400" dirty="0"/>
            </a:b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1832687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50060"/>
            <a:ext cx="10515600" cy="1325563"/>
          </a:xfrm>
        </p:spPr>
        <p:txBody>
          <a:bodyPr>
            <a:normAutofit/>
          </a:bodyPr>
          <a:lstStyle/>
          <a:p>
            <a:r>
              <a:rPr lang="en-US" sz="4200" dirty="0">
                <a:solidFill>
                  <a:schemeClr val="bg1"/>
                </a:solidFill>
                <a:latin typeface="Georgia Pro Cond Black" panose="02040A06050405020203" pitchFamily="18" charset="0"/>
              </a:rPr>
              <a:t>Leases Example</a:t>
            </a:r>
          </a:p>
        </p:txBody>
      </p:sp>
      <mc:AlternateContent xmlns:mc="http://schemas.openxmlformats.org/markup-compatibility/2006" xmlns:a14="http://schemas.microsoft.com/office/drawing/2010/main">
        <mc:Choice Requires="a14">
          <p:sp>
            <p:nvSpPr>
              <p:cNvPr id="3" name="Text Box 4">
                <a:extLst>
                  <a:ext uri="{FF2B5EF4-FFF2-40B4-BE49-F238E27FC236}">
                    <a16:creationId xmlns:a16="http://schemas.microsoft.com/office/drawing/2014/main" id="{A978C0B1-096B-42A4-66EE-9CDC3E4FB400}"/>
                  </a:ext>
                </a:extLst>
              </p:cNvPr>
              <p:cNvSpPr txBox="1">
                <a:spLocks noChangeArrowheads="1"/>
              </p:cNvSpPr>
              <p:nvPr/>
            </p:nvSpPr>
            <p:spPr bwMode="auto">
              <a:xfrm>
                <a:off x="659524" y="1475623"/>
                <a:ext cx="11220893" cy="50822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0" tIns="0" rIns="0" bIns="0"/>
              <a:lstStyle>
                <a:lvl1pPr marL="196850" indent="-196850"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635000" indent="-225425"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120000"/>
                  <a:buFont typeface="Wingdings" pitchFamily="2" charset="2"/>
                  <a:buChar char="§"/>
                </a:pPr>
                <a:r>
                  <a:rPr lang="en-US" altLang="en-US" sz="2400" dirty="0">
                    <a:latin typeface="Candara" panose="020E0502030303020204" pitchFamily="34" charset="0"/>
                  </a:rPr>
                  <a:t>Suppose that an organization agrees to lease a piece of equipment for $1,000 per year for 10 years. Assume that this lease calls for payments at the end of each year of use. Also assume that there is an implicit interest rate of 12 percent built into the lease and we treat this as a long-term obligation. How much do we owe?</a:t>
                </a:r>
              </a:p>
              <a:p>
                <a:pPr>
                  <a:buClr>
                    <a:srgbClr val="808080"/>
                  </a:buClr>
                  <a:buSzPct val="120000"/>
                  <a:buFont typeface="Wingdings" pitchFamily="2" charset="2"/>
                  <a:buChar char="§"/>
                </a:pPr>
                <a:endParaRPr lang="en-US" altLang="en-US" sz="2400" dirty="0">
                  <a:latin typeface="Candara" panose="020E0502030303020204" pitchFamily="34" charset="0"/>
                </a:endParaRPr>
              </a:p>
              <a:p>
                <a:pPr>
                  <a:buClr>
                    <a:srgbClr val="808080"/>
                  </a:buClr>
                  <a:buSzPct val="120000"/>
                  <a:buFont typeface="Wingdings" pitchFamily="2" charset="2"/>
                  <a:buChar char="§"/>
                </a:pPr>
                <a:endParaRPr lang="en-US" altLang="en-US" sz="2400" dirty="0">
                  <a:latin typeface="Candara" panose="020E0502030303020204" pitchFamily="34" charset="0"/>
                </a:endParaRPr>
              </a:p>
              <a:p>
                <a:pPr>
                  <a:buClr>
                    <a:srgbClr val="808080"/>
                  </a:buClr>
                  <a:buSzPct val="120000"/>
                  <a:buFont typeface="Wingdings" pitchFamily="2" charset="2"/>
                  <a:buChar char="§"/>
                </a:pPr>
                <a:endParaRPr lang="en-US" altLang="en-US" sz="2400" dirty="0">
                  <a:latin typeface="Candara" panose="020E0502030303020204" pitchFamily="34" charset="0"/>
                </a:endParaRPr>
              </a:p>
              <a:p>
                <a:pPr>
                  <a:buClr>
                    <a:srgbClr val="808080"/>
                  </a:buClr>
                  <a:buSzPct val="120000"/>
                  <a:buFont typeface="Wingdings" pitchFamily="2" charset="2"/>
                  <a:buChar char="§"/>
                </a:pPr>
                <a:endParaRPr lang="en-US" altLang="en-US" sz="2400" dirty="0">
                  <a:latin typeface="Candara" panose="020E0502030303020204" pitchFamily="34" charset="0"/>
                </a:endParaRPr>
              </a:p>
              <a:p>
                <a:pPr>
                  <a:buClr>
                    <a:srgbClr val="808080"/>
                  </a:buClr>
                  <a:buSzPct val="120000"/>
                  <a:buFont typeface="Wingdings" pitchFamily="2" charset="2"/>
                  <a:buChar char="§"/>
                </a:pPr>
                <a:endParaRPr lang="en-US" altLang="en-US" sz="2400" dirty="0">
                  <a:latin typeface="Candara" panose="020E0502030303020204" pitchFamily="34" charset="0"/>
                </a:endParaRPr>
              </a:p>
              <a:p>
                <a:pPr>
                  <a:buClr>
                    <a:srgbClr val="808080"/>
                  </a:buClr>
                  <a:buSzPct val="120000"/>
                  <a:buFont typeface="Wingdings" pitchFamily="2" charset="2"/>
                  <a:buChar char="§"/>
                </a:pPr>
                <a:endParaRPr lang="en-US" altLang="en-US" sz="2400" dirty="0">
                  <a:latin typeface="Candara" panose="020E0502030303020204" pitchFamily="34" charset="0"/>
                </a:endParaRPr>
              </a:p>
              <a:p>
                <a:pPr>
                  <a:buClr>
                    <a:srgbClr val="808080"/>
                  </a:buClr>
                  <a:buSzPct val="120000"/>
                  <a:buFont typeface="Wingdings" pitchFamily="2" charset="2"/>
                  <a:buChar char="§"/>
                </a:pPr>
                <a:endParaRPr lang="en-US" altLang="en-US" sz="2400" dirty="0">
                  <a:latin typeface="Candara" panose="020E0502030303020204" pitchFamily="34" charset="0"/>
                </a:endParaRPr>
              </a:p>
              <a:p>
                <a:pPr>
                  <a:buClr>
                    <a:srgbClr val="808080"/>
                  </a:buClr>
                  <a:buSzPct val="120000"/>
                  <a:buFont typeface="Wingdings" pitchFamily="2" charset="2"/>
                  <a:buChar char="§"/>
                </a:pPr>
                <a14:m>
                  <m:oMath xmlns:m="http://schemas.openxmlformats.org/officeDocument/2006/math">
                    <m:r>
                      <a:rPr lang="en-US" sz="2400" b="0" i="1" smtClean="0">
                        <a:latin typeface="Cambria Math" panose="02040503050406030204" pitchFamily="18" charset="0"/>
                      </a:rPr>
                      <m:t>𝐸𝑥𝑐𝑒𝑙</m:t>
                    </m:r>
                    <m:r>
                      <a:rPr lang="en-US" sz="2400" b="0" i="1" smtClean="0">
                        <a:latin typeface="Cambria Math" panose="02040503050406030204" pitchFamily="18" charset="0"/>
                      </a:rPr>
                      <m:t> </m:t>
                    </m:r>
                    <m:r>
                      <a:rPr lang="en-US" sz="2400" b="0" i="1" smtClean="0">
                        <a:latin typeface="Cambria Math" panose="02040503050406030204" pitchFamily="18" charset="0"/>
                      </a:rPr>
                      <m:t>𝐹𝑜𝑟𝑚𝑢𝑙𝑎</m:t>
                    </m:r>
                    <m:r>
                      <a:rPr lang="en-US" sz="2400" b="0" i="1" smtClean="0">
                        <a:latin typeface="Cambria Math" panose="02040503050406030204" pitchFamily="18" charset="0"/>
                      </a:rPr>
                      <m:t>=</m:t>
                    </m:r>
                    <m:r>
                      <a:rPr lang="en-US" sz="2400" b="0" i="1" smtClean="0">
                        <a:latin typeface="Cambria Math" panose="02040503050406030204" pitchFamily="18" charset="0"/>
                      </a:rPr>
                      <m:t>𝑃𝑉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𝑟𝑎𝑡𝑒</m:t>
                        </m:r>
                        <m:r>
                          <a:rPr lang="en-US" sz="2400" b="0" i="1" smtClean="0">
                            <a:latin typeface="Cambria Math" panose="02040503050406030204" pitchFamily="18" charset="0"/>
                          </a:rPr>
                          <m:t>, </m:t>
                        </m:r>
                        <m:r>
                          <a:rPr lang="en-US" sz="2400" b="0" i="1" smtClean="0">
                            <a:latin typeface="Cambria Math" panose="02040503050406030204" pitchFamily="18" charset="0"/>
                          </a:rPr>
                          <m:t>𝑛𝑝𝑒𝑟</m:t>
                        </m:r>
                        <m:r>
                          <a:rPr lang="en-US" sz="2400" b="0" i="1" smtClean="0">
                            <a:latin typeface="Cambria Math" panose="02040503050406030204" pitchFamily="18" charset="0"/>
                          </a:rPr>
                          <m:t>, </m:t>
                        </m:r>
                        <m:r>
                          <a:rPr lang="en-US" sz="2400" b="0" i="1" smtClean="0">
                            <a:latin typeface="Cambria Math" panose="02040503050406030204" pitchFamily="18" charset="0"/>
                          </a:rPr>
                          <m:t>𝑝𝑚𝑡</m:t>
                        </m:r>
                      </m:e>
                    </m:d>
                  </m:oMath>
                </a14:m>
                <a:endParaRPr lang="en-US" altLang="en-US" sz="2400" dirty="0">
                  <a:latin typeface="Times New Roman" panose="02020603050405020304" pitchFamily="18" charset="0"/>
                </a:endParaRPr>
              </a:p>
            </p:txBody>
          </p:sp>
        </mc:Choice>
        <mc:Fallback xmlns="">
          <p:sp>
            <p:nvSpPr>
              <p:cNvPr id="3" name="Text Box 4">
                <a:extLst>
                  <a:ext uri="{FF2B5EF4-FFF2-40B4-BE49-F238E27FC236}">
                    <a16:creationId xmlns:a16="http://schemas.microsoft.com/office/drawing/2014/main" id="{A978C0B1-096B-42A4-66EE-9CDC3E4FB400}"/>
                  </a:ext>
                </a:extLst>
              </p:cNvPr>
              <p:cNvSpPr txBox="1">
                <a:spLocks noRot="1" noChangeAspect="1" noMove="1" noResize="1" noEditPoints="1" noAdjustHandles="1" noChangeArrowheads="1" noChangeShapeType="1" noTextEdit="1"/>
              </p:cNvSpPr>
              <p:nvPr/>
            </p:nvSpPr>
            <p:spPr bwMode="auto">
              <a:xfrm>
                <a:off x="659524" y="1475623"/>
                <a:ext cx="11220893" cy="5082257"/>
              </a:xfrm>
              <a:prstGeom prst="rect">
                <a:avLst/>
              </a:prstGeom>
              <a:blipFill>
                <a:blip r:embed="rId3"/>
                <a:stretch>
                  <a:fillRect l="-1808" t="-2993" r="-90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5" name="Group 13">
            <a:extLst>
              <a:ext uri="{FF2B5EF4-FFF2-40B4-BE49-F238E27FC236}">
                <a16:creationId xmlns:a16="http://schemas.microsoft.com/office/drawing/2014/main" id="{79DF33B8-6C88-CA7F-9504-EEE52BB92947}"/>
              </a:ext>
            </a:extLst>
          </p:cNvPr>
          <p:cNvGrpSpPr>
            <a:grpSpLocks/>
          </p:cNvGrpSpPr>
          <p:nvPr/>
        </p:nvGrpSpPr>
        <p:grpSpPr bwMode="auto">
          <a:xfrm>
            <a:off x="1879203" y="3183273"/>
            <a:ext cx="8433594" cy="1366837"/>
            <a:chOff x="659" y="2831"/>
            <a:chExt cx="5152" cy="1052"/>
          </a:xfrm>
        </p:grpSpPr>
        <p:sp>
          <p:nvSpPr>
            <p:cNvPr id="6" name="Line 6">
              <a:extLst>
                <a:ext uri="{FF2B5EF4-FFF2-40B4-BE49-F238E27FC236}">
                  <a16:creationId xmlns:a16="http://schemas.microsoft.com/office/drawing/2014/main" id="{9860A867-3972-1501-8A08-F53A6C72A10E}"/>
                </a:ext>
              </a:extLst>
            </p:cNvPr>
            <p:cNvSpPr>
              <a:spLocks noChangeShapeType="1"/>
            </p:cNvSpPr>
            <p:nvPr/>
          </p:nvSpPr>
          <p:spPr bwMode="auto">
            <a:xfrm>
              <a:off x="906" y="3370"/>
              <a:ext cx="4337" cy="0"/>
            </a:xfrm>
            <a:prstGeom prst="line">
              <a:avLst/>
            </a:prstGeom>
            <a:noFill/>
            <a:ln w="18796">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a:extLst>
                <a:ext uri="{FF2B5EF4-FFF2-40B4-BE49-F238E27FC236}">
                  <a16:creationId xmlns:a16="http://schemas.microsoft.com/office/drawing/2014/main" id="{8C24EC3B-F352-D596-8580-8BB8B6BB369F}"/>
                </a:ext>
              </a:extLst>
            </p:cNvPr>
            <p:cNvSpPr>
              <a:spLocks noChangeShapeType="1"/>
            </p:cNvSpPr>
            <p:nvPr/>
          </p:nvSpPr>
          <p:spPr bwMode="auto">
            <a:xfrm flipV="1">
              <a:off x="920" y="3179"/>
              <a:ext cx="0" cy="191"/>
            </a:xfrm>
            <a:prstGeom prst="line">
              <a:avLst/>
            </a:prstGeom>
            <a:noFill/>
            <a:ln w="18732">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9">
              <a:extLst>
                <a:ext uri="{FF2B5EF4-FFF2-40B4-BE49-F238E27FC236}">
                  <a16:creationId xmlns:a16="http://schemas.microsoft.com/office/drawing/2014/main" id="{3FA6E42A-947F-13F5-8E6D-1BC27C78370F}"/>
                </a:ext>
              </a:extLst>
            </p:cNvPr>
            <p:cNvSpPr>
              <a:spLocks noChangeShapeType="1"/>
            </p:cNvSpPr>
            <p:nvPr/>
          </p:nvSpPr>
          <p:spPr bwMode="auto">
            <a:xfrm flipV="1">
              <a:off x="5229" y="3179"/>
              <a:ext cx="0" cy="191"/>
            </a:xfrm>
            <a:prstGeom prst="line">
              <a:avLst/>
            </a:prstGeom>
            <a:noFill/>
            <a:ln w="18732">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 name="Text Box 10">
              <a:extLst>
                <a:ext uri="{FF2B5EF4-FFF2-40B4-BE49-F238E27FC236}">
                  <a16:creationId xmlns:a16="http://schemas.microsoft.com/office/drawing/2014/main" id="{FB3510E3-934A-79A0-9E0E-EADB63E51F73}"/>
                </a:ext>
              </a:extLst>
            </p:cNvPr>
            <p:cNvSpPr txBox="1">
              <a:spLocks noChangeArrowheads="1"/>
            </p:cNvSpPr>
            <p:nvPr/>
          </p:nvSpPr>
          <p:spPr bwMode="auto">
            <a:xfrm>
              <a:off x="659" y="2831"/>
              <a:ext cx="5134"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90000"/>
                <a:buFont typeface="Monotype Sorts" pitchFamily="2" charset="2"/>
                <a:buNone/>
              </a:pPr>
              <a:r>
                <a:rPr lang="en-US" altLang="en-US" sz="2200" dirty="0">
                  <a:solidFill>
                    <a:srgbClr val="000000"/>
                  </a:solidFill>
                  <a:latin typeface="Photina Casual Black" pitchFamily="18" charset="0"/>
                </a:rPr>
                <a:t>    </a:t>
              </a:r>
              <a:r>
                <a:rPr lang="en-US" altLang="en-US" sz="2200" dirty="0"/>
                <a:t>0                   1                   …                9               10                                       		 12%                          </a:t>
              </a:r>
            </a:p>
          </p:txBody>
        </p:sp>
        <p:sp>
          <p:nvSpPr>
            <p:cNvPr id="10" name="Text Box 11">
              <a:extLst>
                <a:ext uri="{FF2B5EF4-FFF2-40B4-BE49-F238E27FC236}">
                  <a16:creationId xmlns:a16="http://schemas.microsoft.com/office/drawing/2014/main" id="{AD35E8DE-581C-26F3-F71D-DDDACABA25AA}"/>
                </a:ext>
              </a:extLst>
            </p:cNvPr>
            <p:cNvSpPr txBox="1">
              <a:spLocks noChangeArrowheads="1"/>
            </p:cNvSpPr>
            <p:nvPr/>
          </p:nvSpPr>
          <p:spPr bwMode="auto">
            <a:xfrm>
              <a:off x="672" y="3472"/>
              <a:ext cx="5139"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90000"/>
                <a:buFont typeface="Monotype Sorts" pitchFamily="2" charset="2"/>
                <a:buNone/>
              </a:pPr>
              <a:r>
                <a:rPr lang="en-US" altLang="en-US" sz="2200" dirty="0"/>
                <a:t>PV              $1,000                               $1,000        $1,000</a:t>
              </a:r>
              <a:endParaRPr lang="en-US" altLang="en-US" sz="2200" dirty="0">
                <a:latin typeface="Times New Roman" panose="02020603050405020304" pitchFamily="18" charset="0"/>
              </a:endParaRPr>
            </a:p>
          </p:txBody>
        </p:sp>
      </p:grpSp>
    </p:spTree>
    <p:extLst>
      <p:ext uri="{BB962C8B-B14F-4D97-AF65-F5344CB8AC3E}">
        <p14:creationId xmlns:p14="http://schemas.microsoft.com/office/powerpoint/2010/main" val="2739421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50060"/>
            <a:ext cx="10515600" cy="1325563"/>
          </a:xfrm>
        </p:spPr>
        <p:txBody>
          <a:bodyPr>
            <a:normAutofit/>
          </a:bodyPr>
          <a:lstStyle/>
          <a:p>
            <a:r>
              <a:rPr lang="en-US" sz="4200" dirty="0">
                <a:solidFill>
                  <a:schemeClr val="bg1"/>
                </a:solidFill>
                <a:latin typeface="Georgia Pro Cond Black" panose="02040A06050405020203" pitchFamily="18" charset="0"/>
              </a:rPr>
              <a:t>Leases Example</a:t>
            </a:r>
          </a:p>
        </p:txBody>
      </p:sp>
      <mc:AlternateContent xmlns:mc="http://schemas.openxmlformats.org/markup-compatibility/2006" xmlns:a14="http://schemas.microsoft.com/office/drawing/2010/main">
        <mc:Choice Requires="a14">
          <p:sp>
            <p:nvSpPr>
              <p:cNvPr id="3" name="Text Box 4">
                <a:extLst>
                  <a:ext uri="{FF2B5EF4-FFF2-40B4-BE49-F238E27FC236}">
                    <a16:creationId xmlns:a16="http://schemas.microsoft.com/office/drawing/2014/main" id="{A978C0B1-096B-42A4-66EE-9CDC3E4FB400}"/>
                  </a:ext>
                </a:extLst>
              </p:cNvPr>
              <p:cNvSpPr txBox="1">
                <a:spLocks noChangeArrowheads="1"/>
              </p:cNvSpPr>
              <p:nvPr/>
            </p:nvSpPr>
            <p:spPr bwMode="auto">
              <a:xfrm>
                <a:off x="659524" y="1475623"/>
                <a:ext cx="11220893" cy="50822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0" tIns="0" rIns="0" bIns="0"/>
              <a:lstStyle>
                <a:lvl1pPr marL="196850" indent="-196850"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635000" indent="-225425"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120000"/>
                  <a:buFont typeface="Wingdings" pitchFamily="2" charset="2"/>
                  <a:buChar char="§"/>
                </a:pPr>
                <a:r>
                  <a:rPr lang="en-US" altLang="en-US" sz="2400" dirty="0">
                    <a:latin typeface="Candara" panose="020E0502030303020204" pitchFamily="34" charset="0"/>
                  </a:rPr>
                  <a:t>Suppose that an organization agrees to lease a piece of equipment for $1,000 per year for 10 years. Assume that this lease calls for payments at the beginning of each year of use. Also assume that there is an implicit interest rate of 12 percent built into the lease and we treat this as a long-term obligation. How much do we owe?</a:t>
                </a:r>
              </a:p>
              <a:p>
                <a:pPr>
                  <a:buClr>
                    <a:srgbClr val="808080"/>
                  </a:buClr>
                  <a:buSzPct val="120000"/>
                  <a:buFont typeface="Wingdings" pitchFamily="2" charset="2"/>
                  <a:buChar char="§"/>
                </a:pPr>
                <a:endParaRPr lang="en-US" altLang="en-US" sz="2400" dirty="0">
                  <a:latin typeface="Candara" panose="020E0502030303020204" pitchFamily="34" charset="0"/>
                </a:endParaRPr>
              </a:p>
              <a:p>
                <a:pPr>
                  <a:buClr>
                    <a:srgbClr val="808080"/>
                  </a:buClr>
                  <a:buSzPct val="120000"/>
                  <a:buFont typeface="Wingdings" pitchFamily="2" charset="2"/>
                  <a:buChar char="§"/>
                </a:pPr>
                <a:endParaRPr lang="en-US" altLang="en-US" sz="2400" dirty="0">
                  <a:latin typeface="Candara" panose="020E0502030303020204" pitchFamily="34" charset="0"/>
                </a:endParaRPr>
              </a:p>
              <a:p>
                <a:pPr>
                  <a:buClr>
                    <a:srgbClr val="808080"/>
                  </a:buClr>
                  <a:buSzPct val="120000"/>
                  <a:buFont typeface="Wingdings" pitchFamily="2" charset="2"/>
                  <a:buChar char="§"/>
                </a:pPr>
                <a:endParaRPr lang="en-US" altLang="en-US" sz="2400" dirty="0">
                  <a:latin typeface="Candara" panose="020E0502030303020204" pitchFamily="34" charset="0"/>
                </a:endParaRPr>
              </a:p>
              <a:p>
                <a:pPr>
                  <a:buClr>
                    <a:srgbClr val="808080"/>
                  </a:buClr>
                  <a:buSzPct val="120000"/>
                  <a:buFont typeface="Wingdings" pitchFamily="2" charset="2"/>
                  <a:buChar char="§"/>
                </a:pPr>
                <a:endParaRPr lang="en-US" altLang="en-US" sz="2400" dirty="0">
                  <a:latin typeface="Candara" panose="020E0502030303020204" pitchFamily="34" charset="0"/>
                </a:endParaRPr>
              </a:p>
              <a:p>
                <a:pPr>
                  <a:buClr>
                    <a:srgbClr val="808080"/>
                  </a:buClr>
                  <a:buSzPct val="120000"/>
                  <a:buFont typeface="Wingdings" pitchFamily="2" charset="2"/>
                  <a:buChar char="§"/>
                </a:pPr>
                <a:endParaRPr lang="en-US" altLang="en-US" sz="2400" dirty="0">
                  <a:latin typeface="Candara" panose="020E0502030303020204" pitchFamily="34" charset="0"/>
                </a:endParaRPr>
              </a:p>
              <a:p>
                <a:pPr>
                  <a:buClr>
                    <a:srgbClr val="808080"/>
                  </a:buClr>
                  <a:buSzPct val="120000"/>
                  <a:buFont typeface="Wingdings" pitchFamily="2" charset="2"/>
                  <a:buChar char="§"/>
                </a:pPr>
                <a:endParaRPr lang="en-US" altLang="en-US" sz="2400" dirty="0">
                  <a:latin typeface="Candara" panose="020E0502030303020204" pitchFamily="34" charset="0"/>
                </a:endParaRPr>
              </a:p>
              <a:p>
                <a:pPr>
                  <a:buClr>
                    <a:srgbClr val="808080"/>
                  </a:buClr>
                  <a:buSzPct val="120000"/>
                  <a:buFont typeface="Wingdings" pitchFamily="2" charset="2"/>
                  <a:buChar char="§"/>
                </a:pPr>
                <a:endParaRPr lang="en-US" altLang="en-US" sz="2400" dirty="0">
                  <a:latin typeface="Candara" panose="020E0502030303020204" pitchFamily="34" charset="0"/>
                </a:endParaRPr>
              </a:p>
              <a:p>
                <a:pPr>
                  <a:buClr>
                    <a:srgbClr val="808080"/>
                  </a:buClr>
                  <a:buSzPct val="120000"/>
                  <a:buFont typeface="Wingdings" pitchFamily="2" charset="2"/>
                  <a:buChar char="§"/>
                </a:pPr>
                <a14:m>
                  <m:oMath xmlns:m="http://schemas.openxmlformats.org/officeDocument/2006/math">
                    <m:r>
                      <a:rPr lang="en-US" sz="2400" b="0" i="1" smtClean="0">
                        <a:latin typeface="Cambria Math" panose="02040503050406030204" pitchFamily="18" charset="0"/>
                      </a:rPr>
                      <m:t>𝐸𝑥𝑐𝑒𝑙</m:t>
                    </m:r>
                    <m:r>
                      <a:rPr lang="en-US" sz="2400" b="0" i="1" smtClean="0">
                        <a:latin typeface="Cambria Math" panose="02040503050406030204" pitchFamily="18" charset="0"/>
                      </a:rPr>
                      <m:t> </m:t>
                    </m:r>
                    <m:r>
                      <a:rPr lang="en-US" sz="2400" b="0" i="1" smtClean="0">
                        <a:latin typeface="Cambria Math" panose="02040503050406030204" pitchFamily="18" charset="0"/>
                      </a:rPr>
                      <m:t>𝐹𝑜𝑟𝑚𝑢𝑙𝑎</m:t>
                    </m:r>
                    <m:r>
                      <a:rPr lang="en-US" sz="2400" b="0" i="1" smtClean="0">
                        <a:latin typeface="Cambria Math" panose="02040503050406030204" pitchFamily="18" charset="0"/>
                      </a:rPr>
                      <m:t>=</m:t>
                    </m:r>
                    <m:r>
                      <a:rPr lang="en-US" sz="2400" b="0" i="1" smtClean="0">
                        <a:latin typeface="Cambria Math" panose="02040503050406030204" pitchFamily="18" charset="0"/>
                      </a:rPr>
                      <m:t>𝑃𝑉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𝑟𝑎𝑡𝑒</m:t>
                        </m:r>
                        <m:r>
                          <a:rPr lang="en-US" sz="2400" b="0" i="1" smtClean="0">
                            <a:latin typeface="Cambria Math" panose="02040503050406030204" pitchFamily="18" charset="0"/>
                          </a:rPr>
                          <m:t>, </m:t>
                        </m:r>
                        <m:r>
                          <a:rPr lang="en-US" sz="2400" b="0" i="1" smtClean="0">
                            <a:latin typeface="Cambria Math" panose="02040503050406030204" pitchFamily="18" charset="0"/>
                          </a:rPr>
                          <m:t>𝑛𝑝𝑒𝑟</m:t>
                        </m:r>
                        <m:r>
                          <a:rPr lang="en-US" sz="2400" b="0" i="1" smtClean="0">
                            <a:latin typeface="Cambria Math" panose="02040503050406030204" pitchFamily="18" charset="0"/>
                          </a:rPr>
                          <m:t>, </m:t>
                        </m:r>
                        <m:r>
                          <a:rPr lang="en-US" sz="2400" b="0" i="1" smtClean="0">
                            <a:latin typeface="Cambria Math" panose="02040503050406030204" pitchFamily="18" charset="0"/>
                          </a:rPr>
                          <m:t>𝑝𝑚𝑡</m:t>
                        </m:r>
                        <m:r>
                          <a:rPr lang="en-US" sz="2400" b="0" i="1" smtClean="0">
                            <a:latin typeface="Cambria Math" panose="02040503050406030204" pitchFamily="18" charset="0"/>
                          </a:rPr>
                          <m:t>,</m:t>
                        </m:r>
                        <m:r>
                          <a:rPr lang="en-US" sz="2400" b="0" i="1" smtClean="0">
                            <a:latin typeface="Cambria Math" panose="02040503050406030204" pitchFamily="18" charset="0"/>
                          </a:rPr>
                          <m:t>𝑡𝑦𝑝𝑒</m:t>
                        </m:r>
                      </m:e>
                    </m:d>
                  </m:oMath>
                </a14:m>
                <a:endParaRPr lang="en-US" altLang="en-US" sz="2400" dirty="0">
                  <a:latin typeface="Times New Roman" panose="02020603050405020304" pitchFamily="18" charset="0"/>
                </a:endParaRPr>
              </a:p>
            </p:txBody>
          </p:sp>
        </mc:Choice>
        <mc:Fallback xmlns="">
          <p:sp>
            <p:nvSpPr>
              <p:cNvPr id="3" name="Text Box 4">
                <a:extLst>
                  <a:ext uri="{FF2B5EF4-FFF2-40B4-BE49-F238E27FC236}">
                    <a16:creationId xmlns:a16="http://schemas.microsoft.com/office/drawing/2014/main" id="{A978C0B1-096B-42A4-66EE-9CDC3E4FB400}"/>
                  </a:ext>
                </a:extLst>
              </p:cNvPr>
              <p:cNvSpPr txBox="1">
                <a:spLocks noRot="1" noChangeAspect="1" noMove="1" noResize="1" noEditPoints="1" noAdjustHandles="1" noChangeArrowheads="1" noChangeShapeType="1" noTextEdit="1"/>
              </p:cNvSpPr>
              <p:nvPr/>
            </p:nvSpPr>
            <p:spPr bwMode="auto">
              <a:xfrm>
                <a:off x="659524" y="1475623"/>
                <a:ext cx="11220893" cy="5082257"/>
              </a:xfrm>
              <a:prstGeom prst="rect">
                <a:avLst/>
              </a:prstGeom>
              <a:blipFill>
                <a:blip r:embed="rId3"/>
                <a:stretch>
                  <a:fillRect l="-1808" t="-29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5" name="Group 13">
            <a:extLst>
              <a:ext uri="{FF2B5EF4-FFF2-40B4-BE49-F238E27FC236}">
                <a16:creationId xmlns:a16="http://schemas.microsoft.com/office/drawing/2014/main" id="{79DF33B8-6C88-CA7F-9504-EEE52BB92947}"/>
              </a:ext>
            </a:extLst>
          </p:cNvPr>
          <p:cNvGrpSpPr>
            <a:grpSpLocks/>
          </p:cNvGrpSpPr>
          <p:nvPr/>
        </p:nvGrpSpPr>
        <p:grpSpPr bwMode="auto">
          <a:xfrm>
            <a:off x="1879203" y="3183273"/>
            <a:ext cx="8433594" cy="1366837"/>
            <a:chOff x="659" y="2831"/>
            <a:chExt cx="5152" cy="1052"/>
          </a:xfrm>
        </p:grpSpPr>
        <p:sp>
          <p:nvSpPr>
            <p:cNvPr id="6" name="Line 6">
              <a:extLst>
                <a:ext uri="{FF2B5EF4-FFF2-40B4-BE49-F238E27FC236}">
                  <a16:creationId xmlns:a16="http://schemas.microsoft.com/office/drawing/2014/main" id="{9860A867-3972-1501-8A08-F53A6C72A10E}"/>
                </a:ext>
              </a:extLst>
            </p:cNvPr>
            <p:cNvSpPr>
              <a:spLocks noChangeShapeType="1"/>
            </p:cNvSpPr>
            <p:nvPr/>
          </p:nvSpPr>
          <p:spPr bwMode="auto">
            <a:xfrm>
              <a:off x="906" y="3370"/>
              <a:ext cx="4337" cy="0"/>
            </a:xfrm>
            <a:prstGeom prst="line">
              <a:avLst/>
            </a:prstGeom>
            <a:noFill/>
            <a:ln w="18796">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a:extLst>
                <a:ext uri="{FF2B5EF4-FFF2-40B4-BE49-F238E27FC236}">
                  <a16:creationId xmlns:a16="http://schemas.microsoft.com/office/drawing/2014/main" id="{8C24EC3B-F352-D596-8580-8BB8B6BB369F}"/>
                </a:ext>
              </a:extLst>
            </p:cNvPr>
            <p:cNvSpPr>
              <a:spLocks noChangeShapeType="1"/>
            </p:cNvSpPr>
            <p:nvPr/>
          </p:nvSpPr>
          <p:spPr bwMode="auto">
            <a:xfrm flipV="1">
              <a:off x="920" y="3179"/>
              <a:ext cx="0" cy="191"/>
            </a:xfrm>
            <a:prstGeom prst="line">
              <a:avLst/>
            </a:prstGeom>
            <a:noFill/>
            <a:ln w="18732">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9">
              <a:extLst>
                <a:ext uri="{FF2B5EF4-FFF2-40B4-BE49-F238E27FC236}">
                  <a16:creationId xmlns:a16="http://schemas.microsoft.com/office/drawing/2014/main" id="{3FA6E42A-947F-13F5-8E6D-1BC27C78370F}"/>
                </a:ext>
              </a:extLst>
            </p:cNvPr>
            <p:cNvSpPr>
              <a:spLocks noChangeShapeType="1"/>
            </p:cNvSpPr>
            <p:nvPr/>
          </p:nvSpPr>
          <p:spPr bwMode="auto">
            <a:xfrm flipV="1">
              <a:off x="5229" y="3179"/>
              <a:ext cx="0" cy="191"/>
            </a:xfrm>
            <a:prstGeom prst="line">
              <a:avLst/>
            </a:prstGeom>
            <a:noFill/>
            <a:ln w="18732">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 name="Text Box 10">
              <a:extLst>
                <a:ext uri="{FF2B5EF4-FFF2-40B4-BE49-F238E27FC236}">
                  <a16:creationId xmlns:a16="http://schemas.microsoft.com/office/drawing/2014/main" id="{FB3510E3-934A-79A0-9E0E-EADB63E51F73}"/>
                </a:ext>
              </a:extLst>
            </p:cNvPr>
            <p:cNvSpPr txBox="1">
              <a:spLocks noChangeArrowheads="1"/>
            </p:cNvSpPr>
            <p:nvPr/>
          </p:nvSpPr>
          <p:spPr bwMode="auto">
            <a:xfrm>
              <a:off x="659" y="2831"/>
              <a:ext cx="5134"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90000"/>
                <a:buFont typeface="Monotype Sorts" pitchFamily="2" charset="2"/>
                <a:buNone/>
              </a:pPr>
              <a:r>
                <a:rPr lang="en-US" altLang="en-US" sz="2200" dirty="0">
                  <a:solidFill>
                    <a:srgbClr val="000000"/>
                  </a:solidFill>
                  <a:latin typeface="Photina Casual Black" pitchFamily="18" charset="0"/>
                </a:rPr>
                <a:t>    -1</a:t>
              </a:r>
              <a:r>
                <a:rPr lang="en-US" altLang="en-US" sz="2200" dirty="0"/>
                <a:t>                   0                   …               8               9                                      		 12%                          </a:t>
              </a:r>
            </a:p>
          </p:txBody>
        </p:sp>
        <p:sp>
          <p:nvSpPr>
            <p:cNvPr id="10" name="Text Box 11">
              <a:extLst>
                <a:ext uri="{FF2B5EF4-FFF2-40B4-BE49-F238E27FC236}">
                  <a16:creationId xmlns:a16="http://schemas.microsoft.com/office/drawing/2014/main" id="{AD35E8DE-581C-26F3-F71D-DDDACABA25AA}"/>
                </a:ext>
              </a:extLst>
            </p:cNvPr>
            <p:cNvSpPr txBox="1">
              <a:spLocks noChangeArrowheads="1"/>
            </p:cNvSpPr>
            <p:nvPr/>
          </p:nvSpPr>
          <p:spPr bwMode="auto">
            <a:xfrm>
              <a:off x="672" y="3472"/>
              <a:ext cx="5139"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3388" eaLnBrk="0" hangingPunct="0">
                <a:defRPr sz="4000">
                  <a:solidFill>
                    <a:schemeClr val="tx1"/>
                  </a:solidFill>
                  <a:latin typeface="Arial" panose="020B0604020202020204" pitchFamily="34" charset="0"/>
                  <a:ea typeface="ＭＳ Ｐゴシック" panose="020B0600070205080204" pitchFamily="34" charset="-128"/>
                </a:defRPr>
              </a:lvl1pPr>
              <a:lvl2pPr marL="742950" indent="-285750" defTabSz="433388" eaLnBrk="0" hangingPunct="0">
                <a:defRPr sz="4000">
                  <a:solidFill>
                    <a:schemeClr val="tx1"/>
                  </a:solidFill>
                  <a:latin typeface="Arial" panose="020B0604020202020204" pitchFamily="34" charset="0"/>
                  <a:ea typeface="ＭＳ Ｐゴシック" panose="020B0600070205080204" pitchFamily="34" charset="-128"/>
                </a:defRPr>
              </a:lvl2pPr>
              <a:lvl3pPr marL="1143000" indent="-228600" defTabSz="433388" eaLnBrk="0" hangingPunct="0">
                <a:defRPr sz="4000">
                  <a:solidFill>
                    <a:schemeClr val="tx1"/>
                  </a:solidFill>
                  <a:latin typeface="Arial" panose="020B0604020202020204" pitchFamily="34" charset="0"/>
                  <a:ea typeface="ＭＳ Ｐゴシック" panose="020B0600070205080204" pitchFamily="34" charset="-128"/>
                </a:defRPr>
              </a:lvl3pPr>
              <a:lvl4pPr marL="1600200" indent="-228600" defTabSz="433388" eaLnBrk="0" hangingPunct="0">
                <a:defRPr sz="4000">
                  <a:solidFill>
                    <a:schemeClr val="tx1"/>
                  </a:solidFill>
                  <a:latin typeface="Arial" panose="020B0604020202020204" pitchFamily="34" charset="0"/>
                  <a:ea typeface="ＭＳ Ｐゴシック" panose="020B0600070205080204" pitchFamily="34" charset="-128"/>
                </a:defRPr>
              </a:lvl4pPr>
              <a:lvl5pPr marL="2057400" indent="-228600" defTabSz="433388" eaLnBrk="0" hangingPunct="0">
                <a:defRPr sz="4000">
                  <a:solidFill>
                    <a:schemeClr val="tx1"/>
                  </a:solidFill>
                  <a:latin typeface="Arial" panose="020B0604020202020204" pitchFamily="34" charset="0"/>
                  <a:ea typeface="ＭＳ Ｐゴシック" panose="020B0600070205080204" pitchFamily="34" charset="-128"/>
                </a:defRPr>
              </a:lvl5pPr>
              <a:lvl6pPr marL="25146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6pPr>
              <a:lvl7pPr marL="29718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7pPr>
              <a:lvl8pPr marL="34290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8pPr>
              <a:lvl9pPr marL="3886200" indent="-228600" defTabSz="433388" eaLnBrk="0" fontAlgn="base" hangingPunct="0">
                <a:spcBef>
                  <a:spcPct val="0"/>
                </a:spcBef>
                <a:spcAft>
                  <a:spcPct val="0"/>
                </a:spcAft>
                <a:defRPr sz="4000">
                  <a:solidFill>
                    <a:schemeClr val="tx1"/>
                  </a:solidFill>
                  <a:latin typeface="Arial" panose="020B0604020202020204" pitchFamily="34" charset="0"/>
                  <a:ea typeface="ＭＳ Ｐゴシック" panose="020B0600070205080204" pitchFamily="34" charset="-128"/>
                </a:defRPr>
              </a:lvl9pPr>
            </a:lstStyle>
            <a:p>
              <a:pPr>
                <a:buClr>
                  <a:srgbClr val="808080"/>
                </a:buClr>
                <a:buSzPct val="90000"/>
                <a:buFont typeface="Monotype Sorts" pitchFamily="2" charset="2"/>
                <a:buNone/>
              </a:pPr>
              <a:r>
                <a:rPr lang="en-US" altLang="en-US" sz="2200" dirty="0"/>
                <a:t>PV              $1,000                               $1,000        $1,000</a:t>
              </a:r>
              <a:endParaRPr lang="en-US" altLang="en-US" sz="2200" dirty="0">
                <a:latin typeface="Times New Roman" panose="02020603050405020304" pitchFamily="18" charset="0"/>
              </a:endParaRPr>
            </a:p>
          </p:txBody>
        </p:sp>
      </p:grpSp>
    </p:spTree>
    <p:extLst>
      <p:ext uri="{BB962C8B-B14F-4D97-AF65-F5344CB8AC3E}">
        <p14:creationId xmlns:p14="http://schemas.microsoft.com/office/powerpoint/2010/main" val="266491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Learning Objective</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670034" y="1743473"/>
            <a:ext cx="11172561" cy="5195678"/>
          </a:xfrm>
        </p:spPr>
        <p:txBody>
          <a:bodyPr>
            <a:normAutofit/>
          </a:bodyPr>
          <a:lstStyle/>
          <a:p>
            <a:pPr>
              <a:lnSpc>
                <a:spcPct val="100000"/>
              </a:lnSpc>
            </a:pPr>
            <a:r>
              <a:rPr lang="en-US" dirty="0">
                <a:latin typeface="Candara" panose="020E0502030303020204" pitchFamily="34" charset="0"/>
              </a:rPr>
              <a:t>Equity Financing</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Long-term Debt</a:t>
            </a:r>
          </a:p>
          <a:p>
            <a:pPr lvl="1">
              <a:lnSpc>
                <a:spcPct val="100000"/>
              </a:lnSpc>
            </a:pPr>
            <a:r>
              <a:rPr lang="en-US" sz="2800" dirty="0">
                <a:latin typeface="Candara" panose="020E0502030303020204" pitchFamily="34" charset="0"/>
              </a:rPr>
              <a:t>Long-term Notes</a:t>
            </a:r>
          </a:p>
          <a:p>
            <a:pPr lvl="1">
              <a:lnSpc>
                <a:spcPct val="100000"/>
              </a:lnSpc>
            </a:pPr>
            <a:r>
              <a:rPr lang="en-US" sz="2800" dirty="0">
                <a:latin typeface="Candara" panose="020E0502030303020204" pitchFamily="34" charset="0"/>
              </a:rPr>
              <a:t>Mortgages</a:t>
            </a:r>
          </a:p>
          <a:p>
            <a:pPr lvl="1">
              <a:lnSpc>
                <a:spcPct val="100000"/>
              </a:lnSpc>
            </a:pPr>
            <a:r>
              <a:rPr lang="en-US" sz="2800" dirty="0">
                <a:latin typeface="Candara" panose="020E0502030303020204" pitchFamily="34" charset="0"/>
              </a:rPr>
              <a:t>Bonds</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Leases</a:t>
            </a: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marL="0" indent="0">
              <a:lnSpc>
                <a:spcPct val="100000"/>
              </a:lnSpc>
              <a:buNone/>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3</a:t>
            </a:fld>
            <a:endParaRPr lang="en-US" dirty="0"/>
          </a:p>
        </p:txBody>
      </p:sp>
    </p:spTree>
    <p:extLst>
      <p:ext uri="{BB962C8B-B14F-4D97-AF65-F5344CB8AC3E}">
        <p14:creationId xmlns:p14="http://schemas.microsoft.com/office/powerpoint/2010/main" val="51014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Long-term Financing</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509719" y="1533356"/>
            <a:ext cx="11172561" cy="5195678"/>
          </a:xfrm>
        </p:spPr>
        <p:txBody>
          <a:bodyPr>
            <a:normAutofit/>
          </a:bodyPr>
          <a:lstStyle/>
          <a:p>
            <a:pPr>
              <a:buClr>
                <a:srgbClr val="808080"/>
              </a:buClr>
              <a:buSzPct val="110000"/>
              <a:buFont typeface="Wingdings" pitchFamily="2" charset="2"/>
              <a:buChar char="§"/>
            </a:pPr>
            <a:r>
              <a:rPr lang="en-US" altLang="en-US" sz="2800" dirty="0">
                <a:latin typeface="Candara" panose="020E0502030303020204" pitchFamily="34" charset="0"/>
              </a:rPr>
              <a:t>Used to pay for capital assets when capital costs exceed the cash available from operations or it would not be prudent to use operating cash flow for capital purposes.</a:t>
            </a:r>
            <a:br>
              <a:rPr lang="en-US" altLang="en-US" sz="2800" dirty="0">
                <a:latin typeface="Candara" panose="020E0502030303020204" pitchFamily="34" charset="0"/>
              </a:rPr>
            </a:br>
            <a:endParaRPr lang="en-US" altLang="en-US" sz="2800" dirty="0">
              <a:latin typeface="Candara" panose="020E0502030303020204" pitchFamily="34" charset="0"/>
            </a:endParaRPr>
          </a:p>
          <a:p>
            <a:pPr>
              <a:buClr>
                <a:srgbClr val="808080"/>
              </a:buClr>
              <a:buSzPct val="110000"/>
              <a:buFont typeface="Wingdings" pitchFamily="2" charset="2"/>
              <a:buChar char="§"/>
            </a:pPr>
            <a:r>
              <a:rPr lang="en-US" altLang="en-US" sz="2800" b="1" dirty="0">
                <a:latin typeface="Candara" panose="020E0502030303020204" pitchFamily="34" charset="0"/>
              </a:rPr>
              <a:t>Equity Financing—</a:t>
            </a:r>
            <a:r>
              <a:rPr lang="en-US" altLang="en-US" sz="2800" dirty="0">
                <a:latin typeface="Candara" panose="020E0502030303020204" pitchFamily="34" charset="0"/>
              </a:rPr>
              <a:t>money raised that never has to be repaid.</a:t>
            </a:r>
            <a:br>
              <a:rPr lang="en-US" altLang="en-US" sz="2800" dirty="0">
                <a:latin typeface="Candara" panose="020E0502030303020204" pitchFamily="34" charset="0"/>
              </a:rPr>
            </a:br>
            <a:endParaRPr lang="en-US" altLang="en-US" sz="2800" dirty="0">
              <a:latin typeface="Candara" panose="020E0502030303020204" pitchFamily="34" charset="0"/>
            </a:endParaRPr>
          </a:p>
          <a:p>
            <a:pPr>
              <a:buClr>
                <a:srgbClr val="808080"/>
              </a:buClr>
              <a:buSzPct val="110000"/>
              <a:buFont typeface="Wingdings" pitchFamily="2" charset="2"/>
              <a:buChar char="§"/>
            </a:pPr>
            <a:r>
              <a:rPr lang="en-US" altLang="en-US" sz="2800" b="1" dirty="0">
                <a:latin typeface="Candara" panose="020E0502030303020204" pitchFamily="34" charset="0"/>
              </a:rPr>
              <a:t>Long-Term Debt--</a:t>
            </a:r>
            <a:r>
              <a:rPr lang="en-US" altLang="en-US" sz="2800" dirty="0">
                <a:latin typeface="Candara" panose="020E0502030303020204" pitchFamily="34" charset="0"/>
              </a:rPr>
              <a:t>borrowed money with a </a:t>
            </a:r>
            <a:r>
              <a:rPr lang="en-US" altLang="en-US" sz="2800" i="1" dirty="0">
                <a:latin typeface="Candara" panose="020E0502030303020204" pitchFamily="34" charset="0"/>
              </a:rPr>
              <a:t>maturity</a:t>
            </a:r>
            <a:r>
              <a:rPr lang="en-US" altLang="en-US" sz="2800" dirty="0">
                <a:latin typeface="Candara" panose="020E0502030303020204" pitchFamily="34" charset="0"/>
              </a:rPr>
              <a:t> of more than 1 year (Short-term debt refers to borrowed money that must be repaid within 1 year). </a:t>
            </a:r>
            <a:br>
              <a:rPr lang="en-US" altLang="en-US" sz="2800" dirty="0">
                <a:latin typeface="Candara" panose="020E0502030303020204" pitchFamily="34" charset="0"/>
              </a:rPr>
            </a:br>
            <a:endParaRPr lang="en-US" altLang="en-US" sz="2800" dirty="0">
              <a:latin typeface="Candara" panose="020E0502030303020204" pitchFamily="34" charset="0"/>
            </a:endParaRPr>
          </a:p>
          <a:p>
            <a:pPr>
              <a:buClr>
                <a:srgbClr val="808080"/>
              </a:buClr>
              <a:buSzPct val="110000"/>
              <a:buFont typeface="Wingdings" pitchFamily="2" charset="2"/>
              <a:buChar char="§"/>
            </a:pPr>
            <a:r>
              <a:rPr lang="en-US" altLang="en-US" sz="2800" b="1" dirty="0">
                <a:latin typeface="Candara" panose="020E0502030303020204" pitchFamily="34" charset="0"/>
              </a:rPr>
              <a:t>Leases--</a:t>
            </a:r>
            <a:r>
              <a:rPr lang="en-US" altLang="en-US" sz="2800" dirty="0">
                <a:latin typeface="Candara" panose="020E0502030303020204" pitchFamily="34" charset="0"/>
              </a:rPr>
              <a:t>contracts to make fixed payments in return for the right to use a capital asset.</a:t>
            </a:r>
            <a:r>
              <a:rPr lang="en-US" altLang="en-US" sz="2800" dirty="0"/>
              <a:t>	</a:t>
            </a: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marL="0" indent="0">
              <a:lnSpc>
                <a:spcPct val="100000"/>
              </a:lnSpc>
              <a:buNone/>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4</a:t>
            </a:fld>
            <a:endParaRPr lang="en-US" dirty="0"/>
          </a:p>
        </p:txBody>
      </p:sp>
    </p:spTree>
    <p:extLst>
      <p:ext uri="{BB962C8B-B14F-4D97-AF65-F5344CB8AC3E}">
        <p14:creationId xmlns:p14="http://schemas.microsoft.com/office/powerpoint/2010/main" val="413456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Equity Financing</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670034" y="1662322"/>
            <a:ext cx="11172561" cy="5195678"/>
          </a:xfrm>
        </p:spPr>
        <p:txBody>
          <a:bodyPr>
            <a:normAutofit/>
          </a:bodyPr>
          <a:lstStyle/>
          <a:p>
            <a:pPr>
              <a:lnSpc>
                <a:spcPct val="100000"/>
              </a:lnSpc>
            </a:pPr>
            <a:r>
              <a:rPr lang="en-US" dirty="0">
                <a:latin typeface="Candara" panose="020E0502030303020204" pitchFamily="34" charset="0"/>
              </a:rPr>
              <a:t>Retained Earnings</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Issuance of Stock: mostly for-profit organizations</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Taxation: governments</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Contributions</a:t>
            </a: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marL="0" indent="0">
              <a:lnSpc>
                <a:spcPct val="100000"/>
              </a:lnSpc>
              <a:buNone/>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5</a:t>
            </a:fld>
            <a:endParaRPr lang="en-US" dirty="0"/>
          </a:p>
        </p:txBody>
      </p:sp>
    </p:spTree>
    <p:extLst>
      <p:ext uri="{BB962C8B-B14F-4D97-AF65-F5344CB8AC3E}">
        <p14:creationId xmlns:p14="http://schemas.microsoft.com/office/powerpoint/2010/main" val="1278765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Long-term Debt</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509719" y="1583495"/>
            <a:ext cx="11172561" cy="5195678"/>
          </a:xfrm>
        </p:spPr>
        <p:txBody>
          <a:bodyPr>
            <a:normAutofit/>
          </a:bodyPr>
          <a:lstStyle/>
          <a:p>
            <a:pPr>
              <a:buClr>
                <a:srgbClr val="808080"/>
              </a:buClr>
              <a:buSzPct val="46000"/>
              <a:buFont typeface="Monotype Sorts" pitchFamily="2" charset="2"/>
              <a:buChar char="n"/>
            </a:pPr>
            <a:r>
              <a:rPr lang="en-US" altLang="en-US" sz="2800" b="1" dirty="0">
                <a:latin typeface="Candara" panose="020E0502030303020204" pitchFamily="34" charset="0"/>
              </a:rPr>
              <a:t>Long-Term Notes</a:t>
            </a:r>
            <a:r>
              <a:rPr lang="en-US" altLang="en-US" sz="2800" dirty="0">
                <a:latin typeface="Candara" panose="020E0502030303020204" pitchFamily="34" charset="0"/>
              </a:rPr>
              <a:t>--unsecured loans. </a:t>
            </a:r>
          </a:p>
          <a:p>
            <a:pPr lvl="1">
              <a:buClr>
                <a:srgbClr val="808080"/>
              </a:buClr>
              <a:buSzPct val="46000"/>
              <a:buFont typeface="Monotype Sorts" pitchFamily="2" charset="2"/>
              <a:buChar char="n"/>
            </a:pPr>
            <a:r>
              <a:rPr lang="en-US" altLang="en-US" sz="2800" dirty="0">
                <a:latin typeface="Candara" panose="020E0502030303020204" pitchFamily="34" charset="0"/>
              </a:rPr>
              <a:t>Lender can ask for collateral</a:t>
            </a:r>
          </a:p>
          <a:p>
            <a:pPr marL="457200" lvl="1" indent="0">
              <a:buClr>
                <a:srgbClr val="808080"/>
              </a:buClr>
              <a:buSzPct val="46000"/>
              <a:buNone/>
            </a:pPr>
            <a:br>
              <a:rPr lang="en-US" altLang="en-US" dirty="0">
                <a:latin typeface="Candara" panose="020E0502030303020204" pitchFamily="34" charset="0"/>
              </a:rPr>
            </a:br>
            <a:endParaRPr lang="en-US" altLang="en-US" dirty="0">
              <a:latin typeface="Candara" panose="020E0502030303020204" pitchFamily="34" charset="0"/>
            </a:endParaRPr>
          </a:p>
          <a:p>
            <a:pPr>
              <a:buClr>
                <a:srgbClr val="808080"/>
              </a:buClr>
              <a:buSzPct val="46000"/>
              <a:buFont typeface="Monotype Sorts" pitchFamily="2" charset="2"/>
              <a:buChar char="n"/>
            </a:pPr>
            <a:r>
              <a:rPr lang="en-US" altLang="en-US" sz="2800" b="1" dirty="0">
                <a:latin typeface="Candara" panose="020E0502030303020204" pitchFamily="34" charset="0"/>
              </a:rPr>
              <a:t>Mortgages</a:t>
            </a:r>
            <a:r>
              <a:rPr lang="en-US" altLang="en-US" sz="2800" dirty="0">
                <a:latin typeface="Candara" panose="020E0502030303020204" pitchFamily="34" charset="0"/>
              </a:rPr>
              <a:t>--loans that are backed by a security interest </a:t>
            </a:r>
          </a:p>
          <a:p>
            <a:pPr>
              <a:buClr>
                <a:srgbClr val="808080"/>
              </a:buClr>
              <a:buSzPct val="46000"/>
              <a:buFont typeface="Monotype Sorts" pitchFamily="2" charset="2"/>
              <a:buNone/>
            </a:pPr>
            <a:r>
              <a:rPr lang="en-US" altLang="en-US" sz="2800" dirty="0">
                <a:latin typeface="Candara" panose="020E0502030303020204" pitchFamily="34" charset="0"/>
              </a:rPr>
              <a:t>   in land and/or buildings (collateral) that are owned by the borrower.</a:t>
            </a:r>
          </a:p>
          <a:p>
            <a:pPr>
              <a:buClr>
                <a:srgbClr val="808080"/>
              </a:buClr>
              <a:buSzPct val="46000"/>
              <a:buFont typeface="Monotype Sorts" pitchFamily="2" charset="2"/>
              <a:buNone/>
            </a:pPr>
            <a:br>
              <a:rPr lang="en-US" altLang="en-US" sz="2800" dirty="0">
                <a:latin typeface="Candara" panose="020E0502030303020204" pitchFamily="34" charset="0"/>
              </a:rPr>
            </a:br>
            <a:endParaRPr lang="en-US" altLang="en-US" sz="2800" dirty="0">
              <a:latin typeface="Candara" panose="020E0502030303020204" pitchFamily="34" charset="0"/>
            </a:endParaRPr>
          </a:p>
          <a:p>
            <a:pPr>
              <a:buClr>
                <a:srgbClr val="808080"/>
              </a:buClr>
              <a:buSzPct val="46000"/>
              <a:buFont typeface="Monotype Sorts" pitchFamily="2" charset="2"/>
              <a:buChar char="n"/>
            </a:pPr>
            <a:r>
              <a:rPr lang="en-US" altLang="en-US" sz="2800" b="1" dirty="0">
                <a:latin typeface="Candara" panose="020E0502030303020204" pitchFamily="34" charset="0"/>
              </a:rPr>
              <a:t>Bonds</a:t>
            </a:r>
            <a:r>
              <a:rPr lang="en-US" altLang="en-US" sz="2800" dirty="0">
                <a:latin typeface="Candara" panose="020E0502030303020204" pitchFamily="34" charset="0"/>
              </a:rPr>
              <a:t>--standardized loan agreements between borrowers  and lenders. </a:t>
            </a: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marL="0" indent="0">
              <a:lnSpc>
                <a:spcPct val="100000"/>
              </a:lnSpc>
              <a:buNone/>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6</a:t>
            </a:fld>
            <a:endParaRPr lang="en-US" dirty="0"/>
          </a:p>
        </p:txBody>
      </p:sp>
    </p:spTree>
    <p:extLst>
      <p:ext uri="{BB962C8B-B14F-4D97-AF65-F5344CB8AC3E}">
        <p14:creationId xmlns:p14="http://schemas.microsoft.com/office/powerpoint/2010/main" val="1595965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Mortgage Payments</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509719" y="1662322"/>
            <a:ext cx="11172561" cy="5195678"/>
          </a:xfrm>
        </p:spPr>
        <p:txBody>
          <a:bodyPr>
            <a:normAutofit lnSpcReduction="10000"/>
          </a:bodyPr>
          <a:lstStyle/>
          <a:p>
            <a:pPr>
              <a:buClr>
                <a:srgbClr val="808080"/>
              </a:buClr>
              <a:buSzPct val="46000"/>
              <a:buFont typeface="Monotype Sorts" pitchFamily="2" charset="2"/>
              <a:buChar char="n"/>
            </a:pPr>
            <a:r>
              <a:rPr lang="en-US" altLang="en-US" sz="2800" dirty="0">
                <a:latin typeface="Candara" panose="020E0502030303020204" pitchFamily="34" charset="0"/>
              </a:rPr>
              <a:t>Mortgages call for equal periodic payments which repay the amount </a:t>
            </a:r>
          </a:p>
          <a:p>
            <a:pPr>
              <a:buClr>
                <a:srgbClr val="808080"/>
              </a:buClr>
              <a:buSzPct val="46000"/>
              <a:buFont typeface="Monotype Sorts" pitchFamily="2" charset="2"/>
              <a:buNone/>
            </a:pPr>
            <a:r>
              <a:rPr lang="en-US" altLang="en-US" sz="2800" dirty="0">
                <a:latin typeface="Candara" panose="020E0502030303020204" pitchFamily="34" charset="0"/>
              </a:rPr>
              <a:t>   borrowed and pay interest to the lender.								</a:t>
            </a:r>
          </a:p>
          <a:p>
            <a:pPr>
              <a:buClr>
                <a:srgbClr val="808080"/>
              </a:buClr>
              <a:buSzPct val="46000"/>
              <a:buFont typeface="Monotype Sorts" pitchFamily="2" charset="2"/>
              <a:buChar char="n"/>
            </a:pPr>
            <a:r>
              <a:rPr lang="en-US" altLang="en-US" sz="2800" dirty="0">
                <a:latin typeface="Candara" panose="020E0502030303020204" pitchFamily="34" charset="0"/>
              </a:rPr>
              <a:t>Mortgage payments are annuities, and they are the same for each time period</a:t>
            </a:r>
          </a:p>
          <a:p>
            <a:pPr marL="0" indent="0">
              <a:buClr>
                <a:srgbClr val="808080"/>
              </a:buClr>
              <a:buSzPct val="46000"/>
              <a:buNone/>
            </a:pPr>
            <a:endParaRPr lang="en-US" altLang="en-US" sz="2800" dirty="0">
              <a:latin typeface="Candara" panose="020E0502030303020204" pitchFamily="34" charset="0"/>
            </a:endParaRPr>
          </a:p>
          <a:p>
            <a:pPr>
              <a:buClr>
                <a:srgbClr val="808080"/>
              </a:buClr>
              <a:buSzPct val="46000"/>
              <a:buFont typeface="Monotype Sorts" pitchFamily="2" charset="2"/>
              <a:buChar char="n"/>
            </a:pPr>
            <a:r>
              <a:rPr lang="en-US" altLang="en-US" sz="2800" dirty="0">
                <a:latin typeface="Candara" panose="020E0502030303020204" pitchFamily="34" charset="0"/>
              </a:rPr>
              <a:t>At the beginning, payments are mostly interest and near the end, they are mostly principal. </a:t>
            </a:r>
          </a:p>
          <a:p>
            <a:pPr>
              <a:buClr>
                <a:srgbClr val="808080"/>
              </a:buClr>
              <a:buSzPct val="46000"/>
              <a:buFont typeface="Monotype Sorts" pitchFamily="2" charset="2"/>
              <a:buChar char="n"/>
            </a:pPr>
            <a:endParaRPr lang="en-US" altLang="en-US" dirty="0">
              <a:latin typeface="Candara" panose="020E0502030303020204" pitchFamily="34" charset="0"/>
            </a:endParaRPr>
          </a:p>
          <a:p>
            <a:pPr marL="0" indent="0">
              <a:buClr>
                <a:srgbClr val="808080"/>
              </a:buClr>
              <a:buSzPct val="46000"/>
              <a:buNone/>
            </a:pPr>
            <a:endParaRPr lang="en-US" altLang="en-US" sz="2800" dirty="0">
              <a:latin typeface="Candara" panose="020E0502030303020204" pitchFamily="34" charset="0"/>
            </a:endParaRPr>
          </a:p>
          <a:p>
            <a:pPr marL="0" indent="0">
              <a:buClr>
                <a:srgbClr val="808080"/>
              </a:buClr>
              <a:buSzPct val="46000"/>
              <a:buNone/>
            </a:pPr>
            <a:r>
              <a:rPr lang="en-US" altLang="en-US" sz="2800" dirty="0">
                <a:latin typeface="Candara" panose="020E0502030303020204" pitchFamily="34" charset="0"/>
              </a:rPr>
              <a:t>		</a:t>
            </a:r>
          </a:p>
          <a:p>
            <a:pPr marL="0" indent="0">
              <a:lnSpc>
                <a:spcPct val="100000"/>
              </a:lnSpc>
              <a:buNone/>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marL="0" indent="0">
              <a:lnSpc>
                <a:spcPct val="100000"/>
              </a:lnSpc>
              <a:buNone/>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7</a:t>
            </a:fld>
            <a:endParaRPr lang="en-US" dirty="0"/>
          </a:p>
        </p:txBody>
      </p:sp>
      <p:sp>
        <p:nvSpPr>
          <p:cNvPr id="5" name="Left Brace 4">
            <a:extLst>
              <a:ext uri="{FF2B5EF4-FFF2-40B4-BE49-F238E27FC236}">
                <a16:creationId xmlns:a16="http://schemas.microsoft.com/office/drawing/2014/main" id="{A4EDBCEE-E366-3E1E-0858-18548C691E58}"/>
              </a:ext>
            </a:extLst>
          </p:cNvPr>
          <p:cNvSpPr/>
          <p:nvPr/>
        </p:nvSpPr>
        <p:spPr>
          <a:xfrm>
            <a:off x="4686863" y="5130153"/>
            <a:ext cx="1273629" cy="14010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9F535302-DA59-9B76-59ED-F8922DC52369}"/>
              </a:ext>
            </a:extLst>
          </p:cNvPr>
          <p:cNvSpPr txBox="1"/>
          <p:nvPr/>
        </p:nvSpPr>
        <p:spPr>
          <a:xfrm>
            <a:off x="6195851" y="4964845"/>
            <a:ext cx="2725916" cy="461665"/>
          </a:xfrm>
          <a:prstGeom prst="rect">
            <a:avLst/>
          </a:prstGeom>
          <a:noFill/>
        </p:spPr>
        <p:txBody>
          <a:bodyPr wrap="square" rtlCol="0">
            <a:spAutoFit/>
          </a:bodyPr>
          <a:lstStyle/>
          <a:p>
            <a:r>
              <a:rPr lang="en-US" sz="2400" dirty="0">
                <a:latin typeface="Candara" panose="020E0502030303020204" pitchFamily="34" charset="0"/>
              </a:rPr>
              <a:t>Loan Repayment</a:t>
            </a:r>
          </a:p>
        </p:txBody>
      </p:sp>
      <p:sp>
        <p:nvSpPr>
          <p:cNvPr id="8" name="TextBox 7">
            <a:extLst>
              <a:ext uri="{FF2B5EF4-FFF2-40B4-BE49-F238E27FC236}">
                <a16:creationId xmlns:a16="http://schemas.microsoft.com/office/drawing/2014/main" id="{D63C7DBA-BCD8-CB76-880D-92AD56C8C8BB}"/>
              </a:ext>
            </a:extLst>
          </p:cNvPr>
          <p:cNvSpPr txBox="1"/>
          <p:nvPr/>
        </p:nvSpPr>
        <p:spPr>
          <a:xfrm>
            <a:off x="6195851" y="6219825"/>
            <a:ext cx="3261953" cy="461665"/>
          </a:xfrm>
          <a:prstGeom prst="rect">
            <a:avLst/>
          </a:prstGeom>
          <a:noFill/>
        </p:spPr>
        <p:txBody>
          <a:bodyPr wrap="square" rtlCol="0">
            <a:spAutoFit/>
          </a:bodyPr>
          <a:lstStyle/>
          <a:p>
            <a:r>
              <a:rPr lang="en-US" sz="2400" dirty="0">
                <a:latin typeface="Candara" panose="020E0502030303020204" pitchFamily="34" charset="0"/>
              </a:rPr>
              <a:t>Interest (Rent on loan)</a:t>
            </a:r>
          </a:p>
        </p:txBody>
      </p:sp>
      <p:sp>
        <p:nvSpPr>
          <p:cNvPr id="9" name="TextBox 8">
            <a:extLst>
              <a:ext uri="{FF2B5EF4-FFF2-40B4-BE49-F238E27FC236}">
                <a16:creationId xmlns:a16="http://schemas.microsoft.com/office/drawing/2014/main" id="{F9869D3F-66AD-6142-30BA-CECAF3DE4F67}"/>
              </a:ext>
            </a:extLst>
          </p:cNvPr>
          <p:cNvSpPr txBox="1"/>
          <p:nvPr/>
        </p:nvSpPr>
        <p:spPr>
          <a:xfrm>
            <a:off x="1532977" y="5599852"/>
            <a:ext cx="3261953" cy="461665"/>
          </a:xfrm>
          <a:prstGeom prst="rect">
            <a:avLst/>
          </a:prstGeom>
          <a:noFill/>
        </p:spPr>
        <p:txBody>
          <a:bodyPr wrap="square" rtlCol="0">
            <a:spAutoFit/>
          </a:bodyPr>
          <a:lstStyle/>
          <a:p>
            <a:r>
              <a:rPr lang="en-US" sz="2400" dirty="0">
                <a:latin typeface="Candara" panose="020E0502030303020204" pitchFamily="34" charset="0"/>
              </a:rPr>
              <a:t>Mortgage Payment</a:t>
            </a:r>
          </a:p>
        </p:txBody>
      </p:sp>
    </p:spTree>
    <p:extLst>
      <p:ext uri="{BB962C8B-B14F-4D97-AF65-F5344CB8AC3E}">
        <p14:creationId xmlns:p14="http://schemas.microsoft.com/office/powerpoint/2010/main" val="3255316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50060"/>
            <a:ext cx="10515600" cy="1325563"/>
          </a:xfrm>
        </p:spPr>
        <p:txBody>
          <a:bodyPr>
            <a:normAutofit/>
          </a:bodyPr>
          <a:lstStyle/>
          <a:p>
            <a:r>
              <a:rPr lang="en-US" sz="4200" dirty="0">
                <a:solidFill>
                  <a:schemeClr val="bg1"/>
                </a:solidFill>
                <a:latin typeface="Georgia Pro Cond Black" panose="02040A06050405020203" pitchFamily="18" charset="0"/>
              </a:rPr>
              <a:t>Long-Term Loans</a:t>
            </a:r>
          </a:p>
        </p:txBody>
      </p:sp>
      <p:graphicFrame>
        <p:nvGraphicFramePr>
          <p:cNvPr id="8" name="Table 7">
            <a:extLst>
              <a:ext uri="{FF2B5EF4-FFF2-40B4-BE49-F238E27FC236}">
                <a16:creationId xmlns:a16="http://schemas.microsoft.com/office/drawing/2014/main" id="{7D527D00-4F79-4369-B1D2-E97727D04368}"/>
              </a:ext>
            </a:extLst>
          </p:cNvPr>
          <p:cNvGraphicFramePr>
            <a:graphicFrameLocks noGrp="1"/>
          </p:cNvGraphicFramePr>
          <p:nvPr>
            <p:extLst>
              <p:ext uri="{D42A27DB-BD31-4B8C-83A1-F6EECF244321}">
                <p14:modId xmlns:p14="http://schemas.microsoft.com/office/powerpoint/2010/main" val="518065557"/>
              </p:ext>
            </p:extLst>
          </p:nvPr>
        </p:nvGraphicFramePr>
        <p:xfrm>
          <a:off x="903514" y="1325563"/>
          <a:ext cx="10678889" cy="5436445"/>
        </p:xfrm>
        <a:graphic>
          <a:graphicData uri="http://schemas.openxmlformats.org/drawingml/2006/table">
            <a:tbl>
              <a:tblPr firstRow="1" bandRow="1">
                <a:tableStyleId>{F5AB1C69-6EDB-4FF4-983F-18BD219EF322}</a:tableStyleId>
              </a:tblPr>
              <a:tblGrid>
                <a:gridCol w="1779815">
                  <a:extLst>
                    <a:ext uri="{9D8B030D-6E8A-4147-A177-3AD203B41FA5}">
                      <a16:colId xmlns:a16="http://schemas.microsoft.com/office/drawing/2014/main" val="1149159479"/>
                    </a:ext>
                  </a:extLst>
                </a:gridCol>
                <a:gridCol w="1779815">
                  <a:extLst>
                    <a:ext uri="{9D8B030D-6E8A-4147-A177-3AD203B41FA5}">
                      <a16:colId xmlns:a16="http://schemas.microsoft.com/office/drawing/2014/main" val="1419702569"/>
                    </a:ext>
                  </a:extLst>
                </a:gridCol>
                <a:gridCol w="1543218">
                  <a:extLst>
                    <a:ext uri="{9D8B030D-6E8A-4147-A177-3AD203B41FA5}">
                      <a16:colId xmlns:a16="http://schemas.microsoft.com/office/drawing/2014/main" val="572717616"/>
                    </a:ext>
                  </a:extLst>
                </a:gridCol>
                <a:gridCol w="2016411">
                  <a:extLst>
                    <a:ext uri="{9D8B030D-6E8A-4147-A177-3AD203B41FA5}">
                      <a16:colId xmlns:a16="http://schemas.microsoft.com/office/drawing/2014/main" val="2018014256"/>
                    </a:ext>
                  </a:extLst>
                </a:gridCol>
                <a:gridCol w="1779815">
                  <a:extLst>
                    <a:ext uri="{9D8B030D-6E8A-4147-A177-3AD203B41FA5}">
                      <a16:colId xmlns:a16="http://schemas.microsoft.com/office/drawing/2014/main" val="2532521590"/>
                    </a:ext>
                  </a:extLst>
                </a:gridCol>
                <a:gridCol w="1779815">
                  <a:extLst>
                    <a:ext uri="{9D8B030D-6E8A-4147-A177-3AD203B41FA5}">
                      <a16:colId xmlns:a16="http://schemas.microsoft.com/office/drawing/2014/main" val="2601317834"/>
                    </a:ext>
                  </a:extLst>
                </a:gridCol>
              </a:tblGrid>
              <a:tr h="1351255">
                <a:tc>
                  <a:txBody>
                    <a:bodyPr/>
                    <a:lstStyle/>
                    <a:p>
                      <a:pPr algn="ctr"/>
                      <a:r>
                        <a:rPr lang="en-US" sz="2000" dirty="0">
                          <a:solidFill>
                            <a:schemeClr val="tx1"/>
                          </a:solidFill>
                          <a:latin typeface="Candara" panose="020E0502030303020204" pitchFamily="34" charset="0"/>
                        </a:rPr>
                        <a:t>Year </a:t>
                      </a:r>
                    </a:p>
                  </a:txBody>
                  <a:tcPr/>
                </a:tc>
                <a:tc>
                  <a:txBody>
                    <a:bodyPr/>
                    <a:lstStyle/>
                    <a:p>
                      <a:pPr algn="ctr"/>
                      <a:r>
                        <a:rPr lang="en-US" sz="2000" dirty="0">
                          <a:solidFill>
                            <a:schemeClr val="tx1"/>
                          </a:solidFill>
                          <a:latin typeface="Candara" panose="020E0502030303020204" pitchFamily="34" charset="0"/>
                        </a:rPr>
                        <a:t>Beginning Loan Balance</a:t>
                      </a:r>
                    </a:p>
                    <a:p>
                      <a:pPr algn="ctr"/>
                      <a:r>
                        <a:rPr lang="en-US" sz="2000" dirty="0">
                          <a:solidFill>
                            <a:schemeClr val="tx1"/>
                          </a:solidFill>
                          <a:latin typeface="Candara" panose="020E0502030303020204" pitchFamily="34" charset="0"/>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Candara" panose="020E0502030303020204" pitchFamily="34" charset="0"/>
                        </a:rPr>
                        <a:t>Interest Accrued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Candara" panose="020E0502030303020204" pitchFamily="34" charset="0"/>
                        </a:rPr>
                        <a:t>(B = A x 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Candara" panose="020E0502030303020204" pitchFamily="34" charset="0"/>
                        </a:rPr>
                        <a:t>Total Payment in a Year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Candara" panose="020E0502030303020204" pitchFamily="34" charset="0"/>
                        </a:rPr>
                        <a:t>(C)</a:t>
                      </a:r>
                    </a:p>
                  </a:txBody>
                  <a:tcPr/>
                </a:tc>
                <a:tc>
                  <a:txBody>
                    <a:bodyPr/>
                    <a:lstStyle/>
                    <a:p>
                      <a:pPr algn="ctr"/>
                      <a:r>
                        <a:rPr lang="en-US" sz="2000" dirty="0">
                          <a:solidFill>
                            <a:schemeClr val="tx1"/>
                          </a:solidFill>
                          <a:latin typeface="Candara" panose="020E0502030303020204" pitchFamily="34" charset="0"/>
                        </a:rPr>
                        <a:t>Principal Repayment Portion</a:t>
                      </a:r>
                    </a:p>
                    <a:p>
                      <a:pPr algn="ctr"/>
                      <a:r>
                        <a:rPr lang="en-US" sz="2000" dirty="0">
                          <a:solidFill>
                            <a:schemeClr val="tx1"/>
                          </a:solidFill>
                          <a:latin typeface="Candara" panose="020E0502030303020204" pitchFamily="34" charset="0"/>
                        </a:rPr>
                        <a:t>(D = C – B)</a:t>
                      </a:r>
                    </a:p>
                  </a:txBody>
                  <a:tcPr/>
                </a:tc>
                <a:tc>
                  <a:txBody>
                    <a:bodyPr/>
                    <a:lstStyle/>
                    <a:p>
                      <a:pPr algn="ctr"/>
                      <a:r>
                        <a:rPr lang="en-US" sz="2000" dirty="0">
                          <a:solidFill>
                            <a:schemeClr val="tx1"/>
                          </a:solidFill>
                          <a:latin typeface="Candara" panose="020E0502030303020204" pitchFamily="34" charset="0"/>
                        </a:rPr>
                        <a:t>Ending Loan Balance</a:t>
                      </a:r>
                    </a:p>
                    <a:p>
                      <a:pPr algn="ctr"/>
                      <a:r>
                        <a:rPr lang="en-US" sz="2000" dirty="0">
                          <a:solidFill>
                            <a:schemeClr val="tx1"/>
                          </a:solidFill>
                          <a:latin typeface="Candara" panose="020E0502030303020204" pitchFamily="34" charset="0"/>
                        </a:rPr>
                        <a:t>(E = A– D)</a:t>
                      </a:r>
                    </a:p>
                  </a:txBody>
                  <a:tcPr/>
                </a:tc>
                <a:extLst>
                  <a:ext uri="{0D108BD9-81ED-4DB2-BD59-A6C34878D82A}">
                    <a16:rowId xmlns:a16="http://schemas.microsoft.com/office/drawing/2014/main" val="1403308940"/>
                  </a:ext>
                </a:extLst>
              </a:tr>
              <a:tr h="408519">
                <a:tc>
                  <a:txBody>
                    <a:bodyPr/>
                    <a:lstStyle/>
                    <a:p>
                      <a:pPr algn="ctr"/>
                      <a:r>
                        <a:rPr lang="en-US" sz="2000" dirty="0">
                          <a:latin typeface="Candara" panose="020E0502030303020204" pitchFamily="34" charset="0"/>
                        </a:rPr>
                        <a:t>1</a:t>
                      </a:r>
                    </a:p>
                  </a:txBody>
                  <a:tcPr/>
                </a:tc>
                <a:tc>
                  <a:txBody>
                    <a:bodyPr/>
                    <a:lstStyle/>
                    <a:p>
                      <a:pPr algn="ctr" fontAlgn="ctr"/>
                      <a:r>
                        <a:rPr lang="en-US" sz="2000" b="0" i="0" u="none" strike="noStrike">
                          <a:solidFill>
                            <a:srgbClr val="000000"/>
                          </a:solidFill>
                          <a:effectLst/>
                          <a:latin typeface="Candara" panose="020E0502030303020204" pitchFamily="34" charset="0"/>
                        </a:rPr>
                        <a:t>$500,000 </a:t>
                      </a:r>
                    </a:p>
                  </a:txBody>
                  <a:tcPr marL="6350" marR="6350" marT="19050" marB="12700" anchor="ctr"/>
                </a:tc>
                <a:tc>
                  <a:txBody>
                    <a:bodyPr/>
                    <a:lstStyle/>
                    <a:p>
                      <a:pPr algn="ctr" fontAlgn="ctr"/>
                      <a:r>
                        <a:rPr lang="en-US" sz="2000" b="0" i="0" u="none" strike="noStrike" dirty="0">
                          <a:solidFill>
                            <a:srgbClr val="000000"/>
                          </a:solidFill>
                          <a:effectLst/>
                          <a:latin typeface="Candara" panose="020E0502030303020204" pitchFamily="34" charset="0"/>
                        </a:rPr>
                        <a:t>$60,000 </a:t>
                      </a:r>
                    </a:p>
                  </a:txBody>
                  <a:tcPr marL="6350" marR="6350" marT="19050" marB="12700" anchor="ctr"/>
                </a:tc>
                <a:tc>
                  <a:txBody>
                    <a:bodyPr/>
                    <a:lstStyle/>
                    <a:p>
                      <a:pPr algn="ctr" fontAlgn="ctr"/>
                      <a:r>
                        <a:rPr lang="en-US" sz="2000" b="0" i="0" u="none" strike="noStrike" dirty="0">
                          <a:solidFill>
                            <a:srgbClr val="000000"/>
                          </a:solidFill>
                          <a:effectLst/>
                          <a:latin typeface="Candara" panose="020E0502030303020204" pitchFamily="34" charset="0"/>
                        </a:rPr>
                        <a:t>$88,493 </a:t>
                      </a:r>
                    </a:p>
                  </a:txBody>
                  <a:tcPr marL="6350" marR="6350" marT="19050" marB="12700" anchor="ctr"/>
                </a:tc>
                <a:tc>
                  <a:txBody>
                    <a:bodyPr/>
                    <a:lstStyle/>
                    <a:p>
                      <a:pPr algn="ctr" fontAlgn="ctr"/>
                      <a:r>
                        <a:rPr lang="en-US" sz="2000" b="0" i="0" u="none" strike="noStrike" dirty="0">
                          <a:solidFill>
                            <a:srgbClr val="000000"/>
                          </a:solidFill>
                          <a:effectLst/>
                          <a:latin typeface="Candara" panose="020E0502030303020204" pitchFamily="34" charset="0"/>
                        </a:rPr>
                        <a:t>$28,493 </a:t>
                      </a:r>
                    </a:p>
                  </a:txBody>
                  <a:tcPr marL="6350" marR="6350" marT="19050" marB="12700" anchor="ctr"/>
                </a:tc>
                <a:tc>
                  <a:txBody>
                    <a:bodyPr/>
                    <a:lstStyle/>
                    <a:p>
                      <a:pPr algn="ctr" fontAlgn="ctr"/>
                      <a:r>
                        <a:rPr lang="en-US" sz="2000" b="0" i="0" u="none" strike="noStrike" dirty="0">
                          <a:solidFill>
                            <a:srgbClr val="000000"/>
                          </a:solidFill>
                          <a:effectLst/>
                          <a:latin typeface="Candara" panose="020E0502030303020204" pitchFamily="34" charset="0"/>
                        </a:rPr>
                        <a:t>$471,507 </a:t>
                      </a:r>
                    </a:p>
                  </a:txBody>
                  <a:tcPr marL="6350" marR="6350" marT="19050" marB="12700" anchor="ctr"/>
                </a:tc>
                <a:extLst>
                  <a:ext uri="{0D108BD9-81ED-4DB2-BD59-A6C34878D82A}">
                    <a16:rowId xmlns:a16="http://schemas.microsoft.com/office/drawing/2014/main" val="1111175278"/>
                  </a:ext>
                </a:extLst>
              </a:tr>
              <a:tr h="408519">
                <a:tc>
                  <a:txBody>
                    <a:bodyPr/>
                    <a:lstStyle/>
                    <a:p>
                      <a:pPr algn="ctr"/>
                      <a:r>
                        <a:rPr lang="en-US" sz="2000" dirty="0">
                          <a:latin typeface="Candara" panose="020E0502030303020204" pitchFamily="34" charset="0"/>
                        </a:rPr>
                        <a:t>2</a:t>
                      </a:r>
                    </a:p>
                  </a:txBody>
                  <a:tcPr/>
                </a:tc>
                <a:tc>
                  <a:txBody>
                    <a:bodyPr/>
                    <a:lstStyle/>
                    <a:p>
                      <a:pPr algn="ctr" fontAlgn="ctr"/>
                      <a:r>
                        <a:rPr lang="en-US" sz="2000" b="0" i="0" u="none" strike="noStrike" dirty="0">
                          <a:solidFill>
                            <a:srgbClr val="000000"/>
                          </a:solidFill>
                          <a:effectLst/>
                          <a:latin typeface="Candara" panose="020E0502030303020204" pitchFamily="34" charset="0"/>
                        </a:rPr>
                        <a:t>$471,507 </a:t>
                      </a:r>
                    </a:p>
                  </a:txBody>
                  <a:tcPr marL="6350" marR="6350" marT="19050" marB="12700" anchor="ctr"/>
                </a:tc>
                <a:tc>
                  <a:txBody>
                    <a:bodyPr/>
                    <a:lstStyle/>
                    <a:p>
                      <a:pPr algn="ctr" fontAlgn="ctr"/>
                      <a:r>
                        <a:rPr lang="en-US" sz="2000" b="0" i="0" u="none" strike="noStrike" dirty="0">
                          <a:solidFill>
                            <a:srgbClr val="000000"/>
                          </a:solidFill>
                          <a:effectLst/>
                          <a:latin typeface="Candara" panose="020E0502030303020204" pitchFamily="34" charset="0"/>
                        </a:rPr>
                        <a:t>$56,581 </a:t>
                      </a:r>
                    </a:p>
                  </a:txBody>
                  <a:tcPr marL="6350" marR="6350" marT="19050" marB="12700" anchor="ctr"/>
                </a:tc>
                <a:tc>
                  <a:txBody>
                    <a:bodyPr/>
                    <a:lstStyle/>
                    <a:p>
                      <a:pPr algn="ctr" fontAlgn="ctr"/>
                      <a:r>
                        <a:rPr lang="en-US" sz="2000" b="0" i="0" u="none" strike="noStrike">
                          <a:solidFill>
                            <a:srgbClr val="000000"/>
                          </a:solidFill>
                          <a:effectLst/>
                          <a:latin typeface="Candara" panose="020E0502030303020204" pitchFamily="34" charset="0"/>
                        </a:rPr>
                        <a:t>$88,493 </a:t>
                      </a:r>
                    </a:p>
                  </a:txBody>
                  <a:tcPr marL="6350" marR="6350" marT="19050" marB="12700" anchor="ctr"/>
                </a:tc>
                <a:tc>
                  <a:txBody>
                    <a:bodyPr/>
                    <a:lstStyle/>
                    <a:p>
                      <a:pPr algn="ctr" fontAlgn="ctr"/>
                      <a:r>
                        <a:rPr lang="en-US" sz="2000" b="0" i="0" u="none" strike="noStrike" dirty="0">
                          <a:solidFill>
                            <a:srgbClr val="000000"/>
                          </a:solidFill>
                          <a:effectLst/>
                          <a:latin typeface="Candara" panose="020E0502030303020204" pitchFamily="34" charset="0"/>
                        </a:rPr>
                        <a:t>$31,912 </a:t>
                      </a:r>
                    </a:p>
                  </a:txBody>
                  <a:tcPr marL="6350" marR="6350" marT="19050" marB="12700" anchor="ctr"/>
                </a:tc>
                <a:tc>
                  <a:txBody>
                    <a:bodyPr/>
                    <a:lstStyle/>
                    <a:p>
                      <a:pPr algn="ctr" fontAlgn="ctr"/>
                      <a:r>
                        <a:rPr lang="en-US" sz="2000" b="0" i="0" u="none" strike="noStrike" dirty="0">
                          <a:solidFill>
                            <a:srgbClr val="000000"/>
                          </a:solidFill>
                          <a:effectLst/>
                          <a:latin typeface="Candara" panose="020E0502030303020204" pitchFamily="34" charset="0"/>
                        </a:rPr>
                        <a:t>$439,595 </a:t>
                      </a:r>
                    </a:p>
                  </a:txBody>
                  <a:tcPr marL="6350" marR="6350" marT="19050" marB="12700" anchor="ctr"/>
                </a:tc>
                <a:extLst>
                  <a:ext uri="{0D108BD9-81ED-4DB2-BD59-A6C34878D82A}">
                    <a16:rowId xmlns:a16="http://schemas.microsoft.com/office/drawing/2014/main" val="1838838263"/>
                  </a:ext>
                </a:extLst>
              </a:tr>
              <a:tr h="408519">
                <a:tc>
                  <a:txBody>
                    <a:bodyPr/>
                    <a:lstStyle/>
                    <a:p>
                      <a:pPr algn="ctr"/>
                      <a:r>
                        <a:rPr lang="en-US" sz="2000" dirty="0">
                          <a:latin typeface="Candara" panose="020E0502030303020204" pitchFamily="34" charset="0"/>
                        </a:rPr>
                        <a:t>3</a:t>
                      </a:r>
                    </a:p>
                  </a:txBody>
                  <a:tcPr/>
                </a:tc>
                <a:tc>
                  <a:txBody>
                    <a:bodyPr/>
                    <a:lstStyle/>
                    <a:p>
                      <a:pPr algn="ctr" fontAlgn="ctr"/>
                      <a:r>
                        <a:rPr lang="en-US" sz="2000" b="0" i="0" u="none" strike="noStrike">
                          <a:solidFill>
                            <a:srgbClr val="000000"/>
                          </a:solidFill>
                          <a:effectLst/>
                          <a:latin typeface="Candara" panose="020E0502030303020204" pitchFamily="34" charset="0"/>
                        </a:rPr>
                        <a:t>$439,595 </a:t>
                      </a:r>
                    </a:p>
                  </a:txBody>
                  <a:tcPr marL="6350" marR="6350" marT="19050" marB="12700" anchor="ctr"/>
                </a:tc>
                <a:tc>
                  <a:txBody>
                    <a:bodyPr/>
                    <a:lstStyle/>
                    <a:p>
                      <a:pPr algn="ctr" fontAlgn="ctr"/>
                      <a:r>
                        <a:rPr lang="en-US" sz="2000" b="0" i="0" u="none" strike="noStrike">
                          <a:solidFill>
                            <a:srgbClr val="000000"/>
                          </a:solidFill>
                          <a:effectLst/>
                          <a:latin typeface="Candara" panose="020E0502030303020204" pitchFamily="34" charset="0"/>
                        </a:rPr>
                        <a:t>$52,751 </a:t>
                      </a:r>
                    </a:p>
                  </a:txBody>
                  <a:tcPr marL="6350" marR="6350" marT="19050" marB="12700" anchor="ctr"/>
                </a:tc>
                <a:tc>
                  <a:txBody>
                    <a:bodyPr/>
                    <a:lstStyle/>
                    <a:p>
                      <a:pPr algn="ctr" fontAlgn="ctr"/>
                      <a:r>
                        <a:rPr lang="en-US" sz="2000" b="0" i="0" u="none" strike="noStrike" dirty="0">
                          <a:solidFill>
                            <a:srgbClr val="000000"/>
                          </a:solidFill>
                          <a:effectLst/>
                          <a:latin typeface="Candara" panose="020E0502030303020204" pitchFamily="34" charset="0"/>
                        </a:rPr>
                        <a:t>$88,493 </a:t>
                      </a:r>
                    </a:p>
                  </a:txBody>
                  <a:tcPr marL="6350" marR="6350" marT="19050" marB="12700" anchor="ctr"/>
                </a:tc>
                <a:tc>
                  <a:txBody>
                    <a:bodyPr/>
                    <a:lstStyle/>
                    <a:p>
                      <a:pPr algn="ctr" fontAlgn="ctr"/>
                      <a:r>
                        <a:rPr lang="en-US" sz="2000" b="0" i="0" u="none" strike="noStrike">
                          <a:solidFill>
                            <a:srgbClr val="000000"/>
                          </a:solidFill>
                          <a:effectLst/>
                          <a:latin typeface="Candara" panose="020E0502030303020204" pitchFamily="34" charset="0"/>
                        </a:rPr>
                        <a:t>$35,742 </a:t>
                      </a:r>
                    </a:p>
                  </a:txBody>
                  <a:tcPr marL="6350" marR="6350" marT="19050" marB="12700" anchor="ctr"/>
                </a:tc>
                <a:tc>
                  <a:txBody>
                    <a:bodyPr/>
                    <a:lstStyle/>
                    <a:p>
                      <a:pPr algn="ctr" fontAlgn="ctr"/>
                      <a:r>
                        <a:rPr lang="en-US" sz="2000" b="0" i="0" u="none" strike="noStrike">
                          <a:solidFill>
                            <a:srgbClr val="000000"/>
                          </a:solidFill>
                          <a:effectLst/>
                          <a:latin typeface="Candara" panose="020E0502030303020204" pitchFamily="34" charset="0"/>
                        </a:rPr>
                        <a:t>$403,853 </a:t>
                      </a:r>
                    </a:p>
                  </a:txBody>
                  <a:tcPr marL="6350" marR="6350" marT="19050" marB="12700" anchor="ctr"/>
                </a:tc>
                <a:extLst>
                  <a:ext uri="{0D108BD9-81ED-4DB2-BD59-A6C34878D82A}">
                    <a16:rowId xmlns:a16="http://schemas.microsoft.com/office/drawing/2014/main" val="1349423889"/>
                  </a:ext>
                </a:extLst>
              </a:tr>
              <a:tr h="408519">
                <a:tc>
                  <a:txBody>
                    <a:bodyPr/>
                    <a:lstStyle/>
                    <a:p>
                      <a:pPr algn="ctr"/>
                      <a:r>
                        <a:rPr lang="en-US" sz="2000" dirty="0">
                          <a:latin typeface="Candara" panose="020E0502030303020204" pitchFamily="34" charset="0"/>
                        </a:rPr>
                        <a:t>4</a:t>
                      </a:r>
                    </a:p>
                  </a:txBody>
                  <a:tcPr/>
                </a:tc>
                <a:tc>
                  <a:txBody>
                    <a:bodyPr/>
                    <a:lstStyle/>
                    <a:p>
                      <a:pPr algn="ctr" fontAlgn="ctr"/>
                      <a:r>
                        <a:rPr lang="en-US" sz="2000" b="0" i="0" u="none" strike="noStrike">
                          <a:solidFill>
                            <a:srgbClr val="000000"/>
                          </a:solidFill>
                          <a:effectLst/>
                          <a:latin typeface="Candara" panose="020E0502030303020204" pitchFamily="34" charset="0"/>
                        </a:rPr>
                        <a:t>$403,853 </a:t>
                      </a:r>
                    </a:p>
                  </a:txBody>
                  <a:tcPr marL="6350" marR="6350" marT="19050" marB="12700" anchor="ctr"/>
                </a:tc>
                <a:tc>
                  <a:txBody>
                    <a:bodyPr/>
                    <a:lstStyle/>
                    <a:p>
                      <a:pPr algn="ctr" fontAlgn="ctr"/>
                      <a:r>
                        <a:rPr lang="en-US" sz="2000" b="0" i="0" u="none" strike="noStrike">
                          <a:solidFill>
                            <a:srgbClr val="000000"/>
                          </a:solidFill>
                          <a:effectLst/>
                          <a:latin typeface="Candara" panose="020E0502030303020204" pitchFamily="34" charset="0"/>
                        </a:rPr>
                        <a:t>$48,462 </a:t>
                      </a:r>
                    </a:p>
                  </a:txBody>
                  <a:tcPr marL="6350" marR="6350" marT="19050" marB="12700" anchor="ctr"/>
                </a:tc>
                <a:tc>
                  <a:txBody>
                    <a:bodyPr/>
                    <a:lstStyle/>
                    <a:p>
                      <a:pPr algn="ctr" fontAlgn="ctr"/>
                      <a:r>
                        <a:rPr lang="en-US" sz="2000" b="0" i="0" u="none" strike="noStrike">
                          <a:solidFill>
                            <a:srgbClr val="000000"/>
                          </a:solidFill>
                          <a:effectLst/>
                          <a:latin typeface="Candara" panose="020E0502030303020204" pitchFamily="34" charset="0"/>
                        </a:rPr>
                        <a:t>$88,493 </a:t>
                      </a:r>
                    </a:p>
                  </a:txBody>
                  <a:tcPr marL="6350" marR="6350" marT="19050" marB="12700" anchor="ctr"/>
                </a:tc>
                <a:tc>
                  <a:txBody>
                    <a:bodyPr/>
                    <a:lstStyle/>
                    <a:p>
                      <a:pPr algn="ctr" fontAlgn="ctr"/>
                      <a:r>
                        <a:rPr lang="en-US" sz="2000" b="0" i="0" u="none" strike="noStrike" dirty="0">
                          <a:solidFill>
                            <a:srgbClr val="000000"/>
                          </a:solidFill>
                          <a:effectLst/>
                          <a:latin typeface="Candara" panose="020E0502030303020204" pitchFamily="34" charset="0"/>
                        </a:rPr>
                        <a:t>$40,031 </a:t>
                      </a:r>
                    </a:p>
                  </a:txBody>
                  <a:tcPr marL="6350" marR="6350" marT="19050" marB="12700" anchor="ctr"/>
                </a:tc>
                <a:tc>
                  <a:txBody>
                    <a:bodyPr/>
                    <a:lstStyle/>
                    <a:p>
                      <a:pPr algn="ctr" fontAlgn="ctr"/>
                      <a:r>
                        <a:rPr lang="en-US" sz="2000" b="0" i="0" u="none" strike="noStrike">
                          <a:solidFill>
                            <a:srgbClr val="000000"/>
                          </a:solidFill>
                          <a:effectLst/>
                          <a:latin typeface="Candara" panose="020E0502030303020204" pitchFamily="34" charset="0"/>
                        </a:rPr>
                        <a:t>$363,823 </a:t>
                      </a:r>
                    </a:p>
                  </a:txBody>
                  <a:tcPr marL="6350" marR="6350" marT="19050" marB="12700" anchor="ctr"/>
                </a:tc>
                <a:extLst>
                  <a:ext uri="{0D108BD9-81ED-4DB2-BD59-A6C34878D82A}">
                    <a16:rowId xmlns:a16="http://schemas.microsoft.com/office/drawing/2014/main" val="2603602729"/>
                  </a:ext>
                </a:extLst>
              </a:tr>
              <a:tr h="408519">
                <a:tc>
                  <a:txBody>
                    <a:bodyPr/>
                    <a:lstStyle/>
                    <a:p>
                      <a:pPr algn="ctr"/>
                      <a:r>
                        <a:rPr lang="en-US" sz="2000" dirty="0">
                          <a:latin typeface="Candara" panose="020E0502030303020204" pitchFamily="34" charset="0"/>
                        </a:rPr>
                        <a:t>5</a:t>
                      </a:r>
                    </a:p>
                  </a:txBody>
                  <a:tcPr/>
                </a:tc>
                <a:tc>
                  <a:txBody>
                    <a:bodyPr/>
                    <a:lstStyle/>
                    <a:p>
                      <a:pPr algn="ctr" fontAlgn="ctr"/>
                      <a:r>
                        <a:rPr lang="en-US" sz="2000" b="0" i="0" u="none" strike="noStrike">
                          <a:solidFill>
                            <a:srgbClr val="000000"/>
                          </a:solidFill>
                          <a:effectLst/>
                          <a:latin typeface="Candara" panose="020E0502030303020204" pitchFamily="34" charset="0"/>
                        </a:rPr>
                        <a:t>$363,823 </a:t>
                      </a:r>
                    </a:p>
                  </a:txBody>
                  <a:tcPr marL="6350" marR="6350" marT="19050" marB="12700" anchor="ctr"/>
                </a:tc>
                <a:tc>
                  <a:txBody>
                    <a:bodyPr/>
                    <a:lstStyle/>
                    <a:p>
                      <a:pPr algn="ctr" fontAlgn="ctr"/>
                      <a:r>
                        <a:rPr lang="en-US" sz="2000" b="0" i="0" u="none" strike="noStrike">
                          <a:solidFill>
                            <a:srgbClr val="000000"/>
                          </a:solidFill>
                          <a:effectLst/>
                          <a:latin typeface="Candara" panose="020E0502030303020204" pitchFamily="34" charset="0"/>
                        </a:rPr>
                        <a:t>$43,659 </a:t>
                      </a:r>
                    </a:p>
                  </a:txBody>
                  <a:tcPr marL="6350" marR="6350" marT="19050" marB="12700" anchor="ctr"/>
                </a:tc>
                <a:tc>
                  <a:txBody>
                    <a:bodyPr/>
                    <a:lstStyle/>
                    <a:p>
                      <a:pPr algn="ctr" fontAlgn="ctr"/>
                      <a:r>
                        <a:rPr lang="en-US" sz="2000" b="0" i="0" u="none" strike="noStrike">
                          <a:solidFill>
                            <a:srgbClr val="000000"/>
                          </a:solidFill>
                          <a:effectLst/>
                          <a:latin typeface="Candara" panose="020E0502030303020204" pitchFamily="34" charset="0"/>
                        </a:rPr>
                        <a:t>$88,493 </a:t>
                      </a:r>
                    </a:p>
                  </a:txBody>
                  <a:tcPr marL="6350" marR="6350" marT="19050" marB="12700" anchor="ctr"/>
                </a:tc>
                <a:tc>
                  <a:txBody>
                    <a:bodyPr/>
                    <a:lstStyle/>
                    <a:p>
                      <a:pPr algn="ctr" fontAlgn="ctr"/>
                      <a:r>
                        <a:rPr lang="en-US" sz="2000" b="0" i="0" u="none" strike="noStrike" dirty="0">
                          <a:solidFill>
                            <a:srgbClr val="000000"/>
                          </a:solidFill>
                          <a:effectLst/>
                          <a:latin typeface="Candara" panose="020E0502030303020204" pitchFamily="34" charset="0"/>
                        </a:rPr>
                        <a:t>$44,834 </a:t>
                      </a:r>
                    </a:p>
                  </a:txBody>
                  <a:tcPr marL="6350" marR="6350" marT="19050" marB="12700" anchor="ctr"/>
                </a:tc>
                <a:tc>
                  <a:txBody>
                    <a:bodyPr/>
                    <a:lstStyle/>
                    <a:p>
                      <a:pPr algn="ctr" fontAlgn="ctr"/>
                      <a:r>
                        <a:rPr lang="en-US" sz="2000" b="0" i="0" u="none" strike="noStrike">
                          <a:solidFill>
                            <a:srgbClr val="000000"/>
                          </a:solidFill>
                          <a:effectLst/>
                          <a:latin typeface="Candara" panose="020E0502030303020204" pitchFamily="34" charset="0"/>
                        </a:rPr>
                        <a:t>$318,988 </a:t>
                      </a:r>
                    </a:p>
                  </a:txBody>
                  <a:tcPr marL="6350" marR="6350" marT="19050" marB="12700" anchor="ctr"/>
                </a:tc>
                <a:extLst>
                  <a:ext uri="{0D108BD9-81ED-4DB2-BD59-A6C34878D82A}">
                    <a16:rowId xmlns:a16="http://schemas.microsoft.com/office/drawing/2014/main" val="2989562821"/>
                  </a:ext>
                </a:extLst>
              </a:tr>
              <a:tr h="408519">
                <a:tc>
                  <a:txBody>
                    <a:bodyPr/>
                    <a:lstStyle/>
                    <a:p>
                      <a:pPr algn="ctr"/>
                      <a:r>
                        <a:rPr lang="en-US" sz="2000" dirty="0">
                          <a:latin typeface="Candara" panose="020E0502030303020204" pitchFamily="34" charset="0"/>
                        </a:rPr>
                        <a:t>6</a:t>
                      </a:r>
                    </a:p>
                  </a:txBody>
                  <a:tcPr/>
                </a:tc>
                <a:tc>
                  <a:txBody>
                    <a:bodyPr/>
                    <a:lstStyle/>
                    <a:p>
                      <a:pPr algn="ctr" fontAlgn="ctr"/>
                      <a:r>
                        <a:rPr lang="en-US" sz="2000" b="0" i="0" u="none" strike="noStrike">
                          <a:solidFill>
                            <a:srgbClr val="000000"/>
                          </a:solidFill>
                          <a:effectLst/>
                          <a:latin typeface="Candara" panose="020E0502030303020204" pitchFamily="34" charset="0"/>
                        </a:rPr>
                        <a:t>$318,988 </a:t>
                      </a:r>
                    </a:p>
                  </a:txBody>
                  <a:tcPr marL="6350" marR="6350" marT="19050" marB="12700" anchor="ctr"/>
                </a:tc>
                <a:tc>
                  <a:txBody>
                    <a:bodyPr/>
                    <a:lstStyle/>
                    <a:p>
                      <a:pPr algn="ctr" fontAlgn="ctr"/>
                      <a:r>
                        <a:rPr lang="en-US" sz="2000" b="0" i="0" u="none" strike="noStrike">
                          <a:solidFill>
                            <a:srgbClr val="000000"/>
                          </a:solidFill>
                          <a:effectLst/>
                          <a:latin typeface="Candara" panose="020E0502030303020204" pitchFamily="34" charset="0"/>
                        </a:rPr>
                        <a:t>$38,279 </a:t>
                      </a:r>
                    </a:p>
                  </a:txBody>
                  <a:tcPr marL="6350" marR="6350" marT="19050" marB="12700" anchor="ctr"/>
                </a:tc>
                <a:tc>
                  <a:txBody>
                    <a:bodyPr/>
                    <a:lstStyle/>
                    <a:p>
                      <a:pPr algn="ctr" fontAlgn="ctr"/>
                      <a:r>
                        <a:rPr lang="en-US" sz="2000" b="0" i="0" u="none" strike="noStrike">
                          <a:solidFill>
                            <a:srgbClr val="000000"/>
                          </a:solidFill>
                          <a:effectLst/>
                          <a:latin typeface="Candara" panose="020E0502030303020204" pitchFamily="34" charset="0"/>
                        </a:rPr>
                        <a:t>$88,493 </a:t>
                      </a:r>
                    </a:p>
                  </a:txBody>
                  <a:tcPr marL="6350" marR="6350" marT="19050" marB="12700" anchor="ctr"/>
                </a:tc>
                <a:tc>
                  <a:txBody>
                    <a:bodyPr/>
                    <a:lstStyle/>
                    <a:p>
                      <a:pPr algn="ctr" fontAlgn="ctr"/>
                      <a:r>
                        <a:rPr lang="en-US" sz="2000" b="0" i="0" u="none" strike="noStrike">
                          <a:solidFill>
                            <a:srgbClr val="000000"/>
                          </a:solidFill>
                          <a:effectLst/>
                          <a:latin typeface="Candara" panose="020E0502030303020204" pitchFamily="34" charset="0"/>
                        </a:rPr>
                        <a:t>$50,214 </a:t>
                      </a:r>
                    </a:p>
                  </a:txBody>
                  <a:tcPr marL="6350" marR="6350" marT="19050" marB="12700" anchor="ctr"/>
                </a:tc>
                <a:tc>
                  <a:txBody>
                    <a:bodyPr/>
                    <a:lstStyle/>
                    <a:p>
                      <a:pPr algn="ctr" fontAlgn="ctr"/>
                      <a:r>
                        <a:rPr lang="en-US" sz="2000" b="0" i="0" u="none" strike="noStrike" dirty="0">
                          <a:solidFill>
                            <a:srgbClr val="000000"/>
                          </a:solidFill>
                          <a:effectLst/>
                          <a:latin typeface="Candara" panose="020E0502030303020204" pitchFamily="34" charset="0"/>
                        </a:rPr>
                        <a:t>$268,774 </a:t>
                      </a:r>
                    </a:p>
                  </a:txBody>
                  <a:tcPr marL="6350" marR="6350" marT="19050" marB="12700" anchor="ctr"/>
                </a:tc>
                <a:extLst>
                  <a:ext uri="{0D108BD9-81ED-4DB2-BD59-A6C34878D82A}">
                    <a16:rowId xmlns:a16="http://schemas.microsoft.com/office/drawing/2014/main" val="4159656755"/>
                  </a:ext>
                </a:extLst>
              </a:tr>
              <a:tr h="408519">
                <a:tc>
                  <a:txBody>
                    <a:bodyPr/>
                    <a:lstStyle/>
                    <a:p>
                      <a:pPr algn="ctr"/>
                      <a:r>
                        <a:rPr lang="en-US" sz="2000" dirty="0">
                          <a:latin typeface="Candara" panose="020E0502030303020204" pitchFamily="34" charset="0"/>
                        </a:rPr>
                        <a:t>7</a:t>
                      </a:r>
                    </a:p>
                  </a:txBody>
                  <a:tcPr/>
                </a:tc>
                <a:tc>
                  <a:txBody>
                    <a:bodyPr/>
                    <a:lstStyle/>
                    <a:p>
                      <a:pPr algn="ctr" fontAlgn="ctr"/>
                      <a:r>
                        <a:rPr lang="en-US" sz="2000" b="0" i="0" u="none" strike="noStrike">
                          <a:solidFill>
                            <a:srgbClr val="000000"/>
                          </a:solidFill>
                          <a:effectLst/>
                          <a:latin typeface="Candara" panose="020E0502030303020204" pitchFamily="34" charset="0"/>
                        </a:rPr>
                        <a:t>$268,774 </a:t>
                      </a:r>
                    </a:p>
                  </a:txBody>
                  <a:tcPr marL="6350" marR="6350" marT="19050" marB="12700" anchor="ctr"/>
                </a:tc>
                <a:tc>
                  <a:txBody>
                    <a:bodyPr/>
                    <a:lstStyle/>
                    <a:p>
                      <a:pPr algn="ctr" fontAlgn="ctr"/>
                      <a:r>
                        <a:rPr lang="en-US" sz="2000" b="0" i="0" u="none" strike="noStrike">
                          <a:solidFill>
                            <a:srgbClr val="000000"/>
                          </a:solidFill>
                          <a:effectLst/>
                          <a:latin typeface="Candara" panose="020E0502030303020204" pitchFamily="34" charset="0"/>
                        </a:rPr>
                        <a:t>$32,253 </a:t>
                      </a:r>
                    </a:p>
                  </a:txBody>
                  <a:tcPr marL="6350" marR="6350" marT="19050" marB="12700" anchor="ctr"/>
                </a:tc>
                <a:tc>
                  <a:txBody>
                    <a:bodyPr/>
                    <a:lstStyle/>
                    <a:p>
                      <a:pPr algn="ctr" fontAlgn="ctr"/>
                      <a:r>
                        <a:rPr lang="en-US" sz="2000" b="0" i="0" u="none" strike="noStrike">
                          <a:solidFill>
                            <a:srgbClr val="000000"/>
                          </a:solidFill>
                          <a:effectLst/>
                          <a:latin typeface="Candara" panose="020E0502030303020204" pitchFamily="34" charset="0"/>
                        </a:rPr>
                        <a:t>$88,493 </a:t>
                      </a:r>
                    </a:p>
                  </a:txBody>
                  <a:tcPr marL="6350" marR="6350" marT="19050" marB="12700" anchor="ctr"/>
                </a:tc>
                <a:tc>
                  <a:txBody>
                    <a:bodyPr/>
                    <a:lstStyle/>
                    <a:p>
                      <a:pPr algn="ctr" fontAlgn="ctr"/>
                      <a:r>
                        <a:rPr lang="en-US" sz="2000" b="0" i="0" u="none" strike="noStrike" dirty="0">
                          <a:solidFill>
                            <a:srgbClr val="000000"/>
                          </a:solidFill>
                          <a:effectLst/>
                          <a:latin typeface="Candara" panose="020E0502030303020204" pitchFamily="34" charset="0"/>
                        </a:rPr>
                        <a:t>$56,240 </a:t>
                      </a:r>
                    </a:p>
                  </a:txBody>
                  <a:tcPr marL="6350" marR="6350" marT="19050" marB="12700" anchor="ctr"/>
                </a:tc>
                <a:tc>
                  <a:txBody>
                    <a:bodyPr/>
                    <a:lstStyle/>
                    <a:p>
                      <a:pPr algn="ctr" fontAlgn="ctr"/>
                      <a:r>
                        <a:rPr lang="en-US" sz="2000" b="0" i="0" u="none" strike="noStrike" dirty="0">
                          <a:solidFill>
                            <a:srgbClr val="000000"/>
                          </a:solidFill>
                          <a:effectLst/>
                          <a:latin typeface="Candara" panose="020E0502030303020204" pitchFamily="34" charset="0"/>
                        </a:rPr>
                        <a:t>$212,534 </a:t>
                      </a:r>
                    </a:p>
                  </a:txBody>
                  <a:tcPr marL="6350" marR="6350" marT="19050" marB="12700" anchor="ctr"/>
                </a:tc>
                <a:extLst>
                  <a:ext uri="{0D108BD9-81ED-4DB2-BD59-A6C34878D82A}">
                    <a16:rowId xmlns:a16="http://schemas.microsoft.com/office/drawing/2014/main" val="1542581337"/>
                  </a:ext>
                </a:extLst>
              </a:tr>
              <a:tr h="408519">
                <a:tc>
                  <a:txBody>
                    <a:bodyPr/>
                    <a:lstStyle/>
                    <a:p>
                      <a:pPr algn="ctr"/>
                      <a:r>
                        <a:rPr lang="en-US" sz="2000" dirty="0">
                          <a:latin typeface="Candara" panose="020E0502030303020204" pitchFamily="34" charset="0"/>
                        </a:rPr>
                        <a:t>8</a:t>
                      </a:r>
                    </a:p>
                  </a:txBody>
                  <a:tcPr/>
                </a:tc>
                <a:tc>
                  <a:txBody>
                    <a:bodyPr/>
                    <a:lstStyle/>
                    <a:p>
                      <a:pPr algn="ctr" fontAlgn="ctr"/>
                      <a:r>
                        <a:rPr lang="en-US" sz="2000" b="0" i="0" u="none" strike="noStrike">
                          <a:solidFill>
                            <a:srgbClr val="000000"/>
                          </a:solidFill>
                          <a:effectLst/>
                          <a:latin typeface="Candara" panose="020E0502030303020204" pitchFamily="34" charset="0"/>
                        </a:rPr>
                        <a:t>$212,534 </a:t>
                      </a:r>
                    </a:p>
                  </a:txBody>
                  <a:tcPr marL="6350" marR="6350" marT="19050" marB="12700" anchor="ctr"/>
                </a:tc>
                <a:tc>
                  <a:txBody>
                    <a:bodyPr/>
                    <a:lstStyle/>
                    <a:p>
                      <a:pPr algn="ctr" fontAlgn="ctr"/>
                      <a:r>
                        <a:rPr lang="en-US" sz="2000" b="0" i="0" u="none" strike="noStrike">
                          <a:solidFill>
                            <a:srgbClr val="000000"/>
                          </a:solidFill>
                          <a:effectLst/>
                          <a:latin typeface="Candara" panose="020E0502030303020204" pitchFamily="34" charset="0"/>
                        </a:rPr>
                        <a:t>$25,504 </a:t>
                      </a:r>
                    </a:p>
                  </a:txBody>
                  <a:tcPr marL="6350" marR="6350" marT="19050" marB="12700" anchor="ctr"/>
                </a:tc>
                <a:tc>
                  <a:txBody>
                    <a:bodyPr/>
                    <a:lstStyle/>
                    <a:p>
                      <a:pPr algn="ctr" fontAlgn="ctr"/>
                      <a:r>
                        <a:rPr lang="en-US" sz="2000" b="0" i="0" u="none" strike="noStrike">
                          <a:solidFill>
                            <a:srgbClr val="000000"/>
                          </a:solidFill>
                          <a:effectLst/>
                          <a:latin typeface="Candara" panose="020E0502030303020204" pitchFamily="34" charset="0"/>
                        </a:rPr>
                        <a:t>$88,493 </a:t>
                      </a:r>
                    </a:p>
                  </a:txBody>
                  <a:tcPr marL="6350" marR="6350" marT="19050" marB="12700" anchor="ctr"/>
                </a:tc>
                <a:tc>
                  <a:txBody>
                    <a:bodyPr/>
                    <a:lstStyle/>
                    <a:p>
                      <a:pPr algn="ctr" fontAlgn="ctr"/>
                      <a:r>
                        <a:rPr lang="en-US" sz="2000" b="0" i="0" u="none" strike="noStrike" dirty="0">
                          <a:solidFill>
                            <a:srgbClr val="000000"/>
                          </a:solidFill>
                          <a:effectLst/>
                          <a:latin typeface="Candara" panose="020E0502030303020204" pitchFamily="34" charset="0"/>
                        </a:rPr>
                        <a:t>$62,989 </a:t>
                      </a:r>
                    </a:p>
                  </a:txBody>
                  <a:tcPr marL="6350" marR="6350" marT="19050" marB="12700" anchor="ctr"/>
                </a:tc>
                <a:tc>
                  <a:txBody>
                    <a:bodyPr/>
                    <a:lstStyle/>
                    <a:p>
                      <a:pPr algn="ctr" fontAlgn="ctr"/>
                      <a:r>
                        <a:rPr lang="en-US" sz="2000" b="0" i="0" u="none" strike="noStrike" dirty="0">
                          <a:solidFill>
                            <a:srgbClr val="000000"/>
                          </a:solidFill>
                          <a:effectLst/>
                          <a:latin typeface="Candara" panose="020E0502030303020204" pitchFamily="34" charset="0"/>
                        </a:rPr>
                        <a:t>$149,545 </a:t>
                      </a:r>
                    </a:p>
                  </a:txBody>
                  <a:tcPr marL="6350" marR="6350" marT="19050" marB="12700" anchor="ctr"/>
                </a:tc>
                <a:extLst>
                  <a:ext uri="{0D108BD9-81ED-4DB2-BD59-A6C34878D82A}">
                    <a16:rowId xmlns:a16="http://schemas.microsoft.com/office/drawing/2014/main" val="2681472854"/>
                  </a:ext>
                </a:extLst>
              </a:tr>
              <a:tr h="408519">
                <a:tc>
                  <a:txBody>
                    <a:bodyPr/>
                    <a:lstStyle/>
                    <a:p>
                      <a:pPr algn="ctr"/>
                      <a:r>
                        <a:rPr lang="en-US" sz="2000" dirty="0">
                          <a:latin typeface="Candara" panose="020E0502030303020204" pitchFamily="34" charset="0"/>
                        </a:rPr>
                        <a:t>9</a:t>
                      </a:r>
                    </a:p>
                  </a:txBody>
                  <a:tcPr/>
                </a:tc>
                <a:tc>
                  <a:txBody>
                    <a:bodyPr/>
                    <a:lstStyle/>
                    <a:p>
                      <a:pPr algn="ctr" fontAlgn="ctr"/>
                      <a:r>
                        <a:rPr lang="en-US" sz="2000" b="0" i="0" u="none" strike="noStrike">
                          <a:solidFill>
                            <a:srgbClr val="000000"/>
                          </a:solidFill>
                          <a:effectLst/>
                          <a:latin typeface="Candara" panose="020E0502030303020204" pitchFamily="34" charset="0"/>
                        </a:rPr>
                        <a:t>$149,545 </a:t>
                      </a:r>
                    </a:p>
                  </a:txBody>
                  <a:tcPr marL="6350" marR="6350" marT="19050" marB="12700" anchor="ctr"/>
                </a:tc>
                <a:tc>
                  <a:txBody>
                    <a:bodyPr/>
                    <a:lstStyle/>
                    <a:p>
                      <a:pPr algn="ctr" fontAlgn="ctr"/>
                      <a:r>
                        <a:rPr lang="en-US" sz="2000" b="0" i="0" u="none" strike="noStrike">
                          <a:solidFill>
                            <a:srgbClr val="000000"/>
                          </a:solidFill>
                          <a:effectLst/>
                          <a:latin typeface="Candara" panose="020E0502030303020204" pitchFamily="34" charset="0"/>
                        </a:rPr>
                        <a:t>$17,945 </a:t>
                      </a:r>
                    </a:p>
                  </a:txBody>
                  <a:tcPr marL="6350" marR="6350" marT="19050" marB="12700" anchor="ctr"/>
                </a:tc>
                <a:tc>
                  <a:txBody>
                    <a:bodyPr/>
                    <a:lstStyle/>
                    <a:p>
                      <a:pPr algn="ctr" fontAlgn="ctr"/>
                      <a:r>
                        <a:rPr lang="en-US" sz="2000" b="0" i="0" u="none" strike="noStrike">
                          <a:solidFill>
                            <a:srgbClr val="000000"/>
                          </a:solidFill>
                          <a:effectLst/>
                          <a:latin typeface="Candara" panose="020E0502030303020204" pitchFamily="34" charset="0"/>
                        </a:rPr>
                        <a:t>$88,493 </a:t>
                      </a:r>
                    </a:p>
                  </a:txBody>
                  <a:tcPr marL="6350" marR="6350" marT="19050" marB="12700" anchor="ctr"/>
                </a:tc>
                <a:tc>
                  <a:txBody>
                    <a:bodyPr/>
                    <a:lstStyle/>
                    <a:p>
                      <a:pPr algn="ctr" fontAlgn="ctr"/>
                      <a:r>
                        <a:rPr lang="en-US" sz="2000" b="0" i="0" u="none" strike="noStrike" dirty="0">
                          <a:solidFill>
                            <a:srgbClr val="000000"/>
                          </a:solidFill>
                          <a:effectLst/>
                          <a:latin typeface="Candara" panose="020E0502030303020204" pitchFamily="34" charset="0"/>
                        </a:rPr>
                        <a:t>$70,548 </a:t>
                      </a:r>
                    </a:p>
                  </a:txBody>
                  <a:tcPr marL="6350" marR="6350" marT="19050" marB="12700" anchor="ctr"/>
                </a:tc>
                <a:tc>
                  <a:txBody>
                    <a:bodyPr/>
                    <a:lstStyle/>
                    <a:p>
                      <a:pPr algn="ctr" fontAlgn="ctr"/>
                      <a:r>
                        <a:rPr lang="en-US" sz="2000" b="0" i="0" u="none" strike="noStrike" dirty="0">
                          <a:solidFill>
                            <a:srgbClr val="000000"/>
                          </a:solidFill>
                          <a:effectLst/>
                          <a:latin typeface="Candara" panose="020E0502030303020204" pitchFamily="34" charset="0"/>
                        </a:rPr>
                        <a:t>$78,997 </a:t>
                      </a:r>
                    </a:p>
                  </a:txBody>
                  <a:tcPr marL="6350" marR="6350" marT="19050" marB="12700" anchor="ctr"/>
                </a:tc>
                <a:extLst>
                  <a:ext uri="{0D108BD9-81ED-4DB2-BD59-A6C34878D82A}">
                    <a16:rowId xmlns:a16="http://schemas.microsoft.com/office/drawing/2014/main" val="1463545557"/>
                  </a:ext>
                </a:extLst>
              </a:tr>
              <a:tr h="408519">
                <a:tc>
                  <a:txBody>
                    <a:bodyPr/>
                    <a:lstStyle/>
                    <a:p>
                      <a:pPr algn="ctr"/>
                      <a:r>
                        <a:rPr lang="en-US" sz="2000" dirty="0">
                          <a:latin typeface="Candara" panose="020E0502030303020204" pitchFamily="34" charset="0"/>
                        </a:rPr>
                        <a:t>10</a:t>
                      </a:r>
                    </a:p>
                  </a:txBody>
                  <a:tcPr/>
                </a:tc>
                <a:tc>
                  <a:txBody>
                    <a:bodyPr/>
                    <a:lstStyle/>
                    <a:p>
                      <a:pPr algn="ctr" fontAlgn="ctr"/>
                      <a:r>
                        <a:rPr lang="en-US" sz="2000" b="0" i="0" u="none" strike="noStrike">
                          <a:solidFill>
                            <a:srgbClr val="000000"/>
                          </a:solidFill>
                          <a:effectLst/>
                          <a:latin typeface="Candara" panose="020E0502030303020204" pitchFamily="34" charset="0"/>
                        </a:rPr>
                        <a:t>$78,997 </a:t>
                      </a:r>
                    </a:p>
                  </a:txBody>
                  <a:tcPr marL="6350" marR="6350" marT="19050" marB="12700" anchor="ctr"/>
                </a:tc>
                <a:tc>
                  <a:txBody>
                    <a:bodyPr/>
                    <a:lstStyle/>
                    <a:p>
                      <a:pPr algn="ctr" fontAlgn="ctr"/>
                      <a:r>
                        <a:rPr lang="en-US" sz="2000" b="0" i="0" u="none" strike="noStrike">
                          <a:solidFill>
                            <a:srgbClr val="000000"/>
                          </a:solidFill>
                          <a:effectLst/>
                          <a:latin typeface="Candara" panose="020E0502030303020204" pitchFamily="34" charset="0"/>
                        </a:rPr>
                        <a:t>$9,480 </a:t>
                      </a:r>
                    </a:p>
                  </a:txBody>
                  <a:tcPr marL="6350" marR="6350" marT="19050" marB="12700" anchor="ctr"/>
                </a:tc>
                <a:tc>
                  <a:txBody>
                    <a:bodyPr/>
                    <a:lstStyle/>
                    <a:p>
                      <a:pPr algn="ctr" fontAlgn="ctr"/>
                      <a:r>
                        <a:rPr lang="en-US" sz="2000" b="0" i="0" u="none" strike="noStrike">
                          <a:solidFill>
                            <a:srgbClr val="000000"/>
                          </a:solidFill>
                          <a:effectLst/>
                          <a:latin typeface="Candara" panose="020E0502030303020204" pitchFamily="34" charset="0"/>
                        </a:rPr>
                        <a:t>$88,493 </a:t>
                      </a:r>
                    </a:p>
                  </a:txBody>
                  <a:tcPr marL="6350" marR="6350" marT="19050" marB="12700" anchor="ctr"/>
                </a:tc>
                <a:tc>
                  <a:txBody>
                    <a:bodyPr/>
                    <a:lstStyle/>
                    <a:p>
                      <a:pPr algn="ctr" fontAlgn="ctr"/>
                      <a:r>
                        <a:rPr lang="en-US" sz="2000" b="0" i="0" u="none" strike="noStrike" dirty="0">
                          <a:solidFill>
                            <a:srgbClr val="000000"/>
                          </a:solidFill>
                          <a:effectLst/>
                          <a:latin typeface="Candara" panose="020E0502030303020204" pitchFamily="34" charset="0"/>
                        </a:rPr>
                        <a:t>$79,013 </a:t>
                      </a:r>
                    </a:p>
                  </a:txBody>
                  <a:tcPr marL="6350" marR="6350" marT="19050" marB="12700" anchor="ctr"/>
                </a:tc>
                <a:tc>
                  <a:txBody>
                    <a:bodyPr/>
                    <a:lstStyle/>
                    <a:p>
                      <a:pPr algn="ctr" fontAlgn="ctr"/>
                      <a:r>
                        <a:rPr lang="en-US" sz="2000" b="0" i="0" u="none" strike="noStrike" dirty="0">
                          <a:solidFill>
                            <a:srgbClr val="000000"/>
                          </a:solidFill>
                          <a:effectLst/>
                          <a:latin typeface="Candara" panose="020E0502030303020204" pitchFamily="34" charset="0"/>
                        </a:rPr>
                        <a:t>($16)</a:t>
                      </a:r>
                    </a:p>
                  </a:txBody>
                  <a:tcPr marL="6350" marR="6350" marT="19050" marB="12700" anchor="ctr"/>
                </a:tc>
                <a:extLst>
                  <a:ext uri="{0D108BD9-81ED-4DB2-BD59-A6C34878D82A}">
                    <a16:rowId xmlns:a16="http://schemas.microsoft.com/office/drawing/2014/main" val="1339286486"/>
                  </a:ext>
                </a:extLst>
              </a:tr>
            </a:tbl>
          </a:graphicData>
        </a:graphic>
      </p:graphicFrame>
    </p:spTree>
    <p:extLst>
      <p:ext uri="{BB962C8B-B14F-4D97-AF65-F5344CB8AC3E}">
        <p14:creationId xmlns:p14="http://schemas.microsoft.com/office/powerpoint/2010/main" val="399728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43ADCB-F72D-944F-B8EF-A88A4E6A764B}"/>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5BE73-C605-054A-92F3-2E5B5D0F5109}"/>
              </a:ext>
            </a:extLst>
          </p:cNvPr>
          <p:cNvSpPr>
            <a:spLocks noGrp="1"/>
          </p:cNvSpPr>
          <p:nvPr>
            <p:ph type="title"/>
          </p:nvPr>
        </p:nvSpPr>
        <p:spPr>
          <a:xfrm>
            <a:off x="838200" y="6774"/>
            <a:ext cx="10515600" cy="1325563"/>
          </a:xfrm>
        </p:spPr>
        <p:txBody>
          <a:bodyPr/>
          <a:lstStyle/>
          <a:p>
            <a:r>
              <a:rPr lang="en-US" sz="4200" b="1" dirty="0">
                <a:solidFill>
                  <a:schemeClr val="bg1"/>
                </a:solidFill>
                <a:latin typeface="Georgia Pro Cond Black" panose="02040A06050405020203" pitchFamily="18" charset="0"/>
              </a:rPr>
              <a:t>Annuities</a:t>
            </a:r>
          </a:p>
        </p:txBody>
      </p:sp>
      <p:sp>
        <p:nvSpPr>
          <p:cNvPr id="3" name="Content Placeholder 2">
            <a:extLst>
              <a:ext uri="{FF2B5EF4-FFF2-40B4-BE49-F238E27FC236}">
                <a16:creationId xmlns:a16="http://schemas.microsoft.com/office/drawing/2014/main" id="{4A00D78F-6CD1-0640-9384-7A064980C849}"/>
              </a:ext>
            </a:extLst>
          </p:cNvPr>
          <p:cNvSpPr>
            <a:spLocks noGrp="1"/>
          </p:cNvSpPr>
          <p:nvPr>
            <p:ph idx="1"/>
          </p:nvPr>
        </p:nvSpPr>
        <p:spPr>
          <a:xfrm>
            <a:off x="838200" y="1825625"/>
            <a:ext cx="10515600" cy="4667250"/>
          </a:xfrm>
        </p:spPr>
        <p:txBody>
          <a:bodyPr>
            <a:normAutofit fontScale="92500" lnSpcReduction="10000"/>
          </a:bodyPr>
          <a:lstStyle/>
          <a:p>
            <a:r>
              <a:rPr lang="en-US" altLang="en-US" dirty="0">
                <a:latin typeface="Candara" panose="020E0502030303020204" pitchFamily="34" charset="0"/>
              </a:rPr>
              <a:t>Amount of money paid at equal time intervals in the same amount each time </a:t>
            </a:r>
          </a:p>
          <a:p>
            <a:pPr lvl="1"/>
            <a:r>
              <a:rPr lang="en-US" altLang="en-US" sz="2600" dirty="0">
                <a:latin typeface="Candara" panose="020E0502030303020204" pitchFamily="34" charset="0"/>
              </a:rPr>
              <a:t>$100 per week / $200 per month </a:t>
            </a:r>
          </a:p>
          <a:p>
            <a:endParaRPr lang="en-US" dirty="0">
              <a:latin typeface="Candara" panose="020E0502030303020204" pitchFamily="34" charset="0"/>
            </a:endParaRPr>
          </a:p>
          <a:p>
            <a:pPr marL="0" indent="0">
              <a:buNone/>
            </a:pPr>
            <a:endParaRPr lang="en-US" dirty="0">
              <a:latin typeface="Candara" panose="020E0502030303020204" pitchFamily="34" charset="0"/>
            </a:endParaRPr>
          </a:p>
          <a:p>
            <a:pPr marL="0" indent="0">
              <a:buNone/>
            </a:pPr>
            <a:endParaRPr lang="en-US" dirty="0">
              <a:latin typeface="Candara" panose="020E0502030303020204" pitchFamily="34" charset="0"/>
            </a:endParaRPr>
          </a:p>
          <a:p>
            <a:pPr fontAlgn="base"/>
            <a:r>
              <a:rPr lang="en-US" b="1" dirty="0">
                <a:latin typeface="Candara" panose="020E0502030303020204" pitchFamily="34" charset="0"/>
              </a:rPr>
              <a:t>P</a:t>
            </a:r>
            <a:r>
              <a:rPr lang="en-US" dirty="0">
                <a:latin typeface="Candara" panose="020E0502030303020204" pitchFamily="34" charset="0"/>
              </a:rPr>
              <a:t> = Periodic Payment</a:t>
            </a:r>
          </a:p>
          <a:p>
            <a:pPr fontAlgn="base"/>
            <a:r>
              <a:rPr lang="en-US" b="1" dirty="0" err="1">
                <a:latin typeface="Candara" panose="020E0502030303020204" pitchFamily="34" charset="0"/>
              </a:rPr>
              <a:t>i</a:t>
            </a:r>
            <a:r>
              <a:rPr lang="en-US" dirty="0">
                <a:latin typeface="Candara" panose="020E0502030303020204" pitchFamily="34" charset="0"/>
              </a:rPr>
              <a:t> = Periodic Interest Rate </a:t>
            </a:r>
          </a:p>
          <a:p>
            <a:pPr fontAlgn="base"/>
            <a:r>
              <a:rPr lang="en-US" b="1" dirty="0">
                <a:latin typeface="Candara" panose="020E0502030303020204" pitchFamily="34" charset="0"/>
              </a:rPr>
              <a:t>n</a:t>
            </a:r>
            <a:r>
              <a:rPr lang="en-US" dirty="0">
                <a:latin typeface="Candara" panose="020E0502030303020204" pitchFamily="34" charset="0"/>
              </a:rPr>
              <a:t> = Total number of periods</a:t>
            </a:r>
          </a:p>
          <a:p>
            <a:pPr fontAlgn="base"/>
            <a:r>
              <a:rPr lang="en-US" b="1" dirty="0">
                <a:latin typeface="Candara" panose="020E0502030303020204" pitchFamily="34" charset="0"/>
              </a:rPr>
              <a:t>PV</a:t>
            </a:r>
            <a:r>
              <a:rPr lang="en-US" dirty="0">
                <a:latin typeface="Candara" panose="020E0502030303020204" pitchFamily="34" charset="0"/>
              </a:rPr>
              <a:t> = Present Value</a:t>
            </a:r>
          </a:p>
          <a:p>
            <a:pPr fontAlgn="base"/>
            <a:r>
              <a:rPr lang="en-US" b="1" dirty="0">
                <a:latin typeface="Candara" panose="020E0502030303020204" pitchFamily="34" charset="0"/>
              </a:rPr>
              <a:t>FV</a:t>
            </a:r>
            <a:r>
              <a:rPr lang="en-US" dirty="0">
                <a:latin typeface="Candara" panose="020E0502030303020204" pitchFamily="34" charset="0"/>
              </a:rPr>
              <a:t> = Future Value</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A6EC5C6-48FA-FA47-9955-F78C12AFD96D}"/>
                  </a:ext>
                </a:extLst>
              </p:cNvPr>
              <p:cNvSpPr txBox="1"/>
              <p:nvPr/>
            </p:nvSpPr>
            <p:spPr>
              <a:xfrm>
                <a:off x="838200" y="3153782"/>
                <a:ext cx="4236243" cy="100546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𝑃</m:t>
                      </m:r>
                      <m:r>
                        <a:rPr lang="en-US" sz="2400" b="0" i="1" smtClean="0">
                          <a:latin typeface="Cambria Math" panose="02040503050406030204" pitchFamily="18" charset="0"/>
                        </a:rPr>
                        <m:t>𝑉</m:t>
                      </m:r>
                      <m:r>
                        <a:rPr lang="es-ES" sz="2400" i="1" smtClean="0">
                          <a:latin typeface="Cambria Math" panose="02040503050406030204" pitchFamily="18" charset="0"/>
                        </a:rPr>
                        <m:t>=</m:t>
                      </m:r>
                      <m:f>
                        <m:fPr>
                          <m:ctrlPr>
                            <a:rPr lang="es-ES" sz="2400" b="0" i="1" smtClean="0">
                              <a:latin typeface="Cambria Math" panose="02040503050406030204" pitchFamily="18" charset="0"/>
                            </a:rPr>
                          </m:ctrlPr>
                        </m:fPr>
                        <m:num>
                          <m:r>
                            <a:rPr lang="es-ES" sz="2400" i="1">
                              <a:latin typeface="Cambria Math" panose="02040503050406030204" pitchFamily="18" charset="0"/>
                            </a:rPr>
                            <m:t>𝑃</m:t>
                          </m:r>
                          <m:r>
                            <a:rPr lang="es-ES" sz="2400" i="1">
                              <a:latin typeface="Cambria Math" panose="02040503050406030204" pitchFamily="18" charset="0"/>
                            </a:rPr>
                            <m:t>[1−</m:t>
                          </m:r>
                          <m:f>
                            <m:fPr>
                              <m:ctrlPr>
                                <a:rPr lang="es-ES" sz="2400" i="1">
                                  <a:latin typeface="Cambria Math" panose="02040503050406030204" pitchFamily="18" charset="0"/>
                                </a:rPr>
                              </m:ctrlPr>
                            </m:fPr>
                            <m:num>
                              <m:r>
                                <a:rPr lang="es-ES" sz="2400" i="1">
                                  <a:latin typeface="Cambria Math" panose="02040503050406030204" pitchFamily="18" charset="0"/>
                                </a:rPr>
                                <m:t>1</m:t>
                              </m:r>
                            </m:num>
                            <m:den>
                              <m:sSup>
                                <m:sSupPr>
                                  <m:ctrlPr>
                                    <a:rPr lang="es-ES" sz="2400" i="1">
                                      <a:latin typeface="Cambria Math" panose="02040503050406030204" pitchFamily="18" charset="0"/>
                                    </a:rPr>
                                  </m:ctrlPr>
                                </m:sSupPr>
                                <m:e>
                                  <m:d>
                                    <m:dPr>
                                      <m:ctrlPr>
                                        <a:rPr lang="es-ES" sz="2400" i="1">
                                          <a:latin typeface="Cambria Math" panose="02040503050406030204" pitchFamily="18" charset="0"/>
                                        </a:rPr>
                                      </m:ctrlPr>
                                    </m:dPr>
                                    <m:e>
                                      <m:r>
                                        <a:rPr lang="es-ES" sz="2400" i="1">
                                          <a:latin typeface="Cambria Math" panose="02040503050406030204" pitchFamily="18" charset="0"/>
                                        </a:rPr>
                                        <m:t>1+ⅈ</m:t>
                                      </m:r>
                                    </m:e>
                                  </m:d>
                                </m:e>
                                <m:sup>
                                  <m:r>
                                    <a:rPr lang="es-ES" sz="2400" i="1">
                                      <a:latin typeface="Cambria Math" panose="02040503050406030204" pitchFamily="18" charset="0"/>
                                    </a:rPr>
                                    <m:t>𝑛</m:t>
                                  </m:r>
                                </m:sup>
                              </m:sSup>
                            </m:den>
                          </m:f>
                          <m:r>
                            <a:rPr lang="es-ES" sz="2400" i="1">
                              <a:latin typeface="Cambria Math" panose="02040503050406030204" pitchFamily="18" charset="0"/>
                            </a:rPr>
                            <m:t>]</m:t>
                          </m:r>
                        </m:num>
                        <m:den>
                          <m:r>
                            <a:rPr lang="en-US" sz="2400" b="0" i="1" smtClean="0">
                              <a:latin typeface="Cambria Math" panose="02040503050406030204" pitchFamily="18" charset="0"/>
                            </a:rPr>
                            <m:t>𝑖</m:t>
                          </m:r>
                        </m:den>
                      </m:f>
                    </m:oMath>
                  </m:oMathPara>
                </a14:m>
                <a:endParaRPr lang="en-US" sz="2400" dirty="0"/>
              </a:p>
            </p:txBody>
          </p:sp>
        </mc:Choice>
        <mc:Fallback xmlns="">
          <p:sp>
            <p:nvSpPr>
              <p:cNvPr id="22" name="TextBox 21">
                <a:extLst>
                  <a:ext uri="{FF2B5EF4-FFF2-40B4-BE49-F238E27FC236}">
                    <a16:creationId xmlns:a16="http://schemas.microsoft.com/office/drawing/2014/main" id="{FA6EC5C6-48FA-FA47-9955-F78C12AFD96D}"/>
                  </a:ext>
                </a:extLst>
              </p:cNvPr>
              <p:cNvSpPr txBox="1">
                <a:spLocks noRot="1" noChangeAspect="1" noMove="1" noResize="1" noEditPoints="1" noAdjustHandles="1" noChangeArrowheads="1" noChangeShapeType="1" noTextEdit="1"/>
              </p:cNvSpPr>
              <p:nvPr/>
            </p:nvSpPr>
            <p:spPr>
              <a:xfrm>
                <a:off x="838200" y="3153782"/>
                <a:ext cx="4236243" cy="100546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24ECC4E-927B-4751-A986-423DB7D87AFA}"/>
                  </a:ext>
                </a:extLst>
              </p:cNvPr>
              <p:cNvSpPr txBox="1"/>
              <p:nvPr/>
            </p:nvSpPr>
            <p:spPr>
              <a:xfrm>
                <a:off x="5831541" y="3153782"/>
                <a:ext cx="4236243" cy="7167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𝐹𝑉</m:t>
                      </m:r>
                      <m:r>
                        <a:rPr lang="es-ES" sz="2400" i="1" smtClean="0">
                          <a:latin typeface="Cambria Math" panose="02040503050406030204" pitchFamily="18" charset="0"/>
                        </a:rPr>
                        <m:t>=</m:t>
                      </m:r>
                      <m:f>
                        <m:fPr>
                          <m:ctrlPr>
                            <a:rPr lang="es-ES" sz="2400" b="0" i="1" smtClean="0">
                              <a:latin typeface="Cambria Math" panose="02040503050406030204" pitchFamily="18" charset="0"/>
                            </a:rPr>
                          </m:ctrlPr>
                        </m:fPr>
                        <m:num>
                          <m:r>
                            <a:rPr lang="es-ES" sz="2400" i="1">
                              <a:latin typeface="Cambria Math" panose="02040503050406030204" pitchFamily="18" charset="0"/>
                            </a:rPr>
                            <m:t>𝑃</m:t>
                          </m:r>
                          <m:r>
                            <a:rPr lang="es-ES" sz="2400" i="1">
                              <a:latin typeface="Cambria Math" panose="02040503050406030204" pitchFamily="18" charset="0"/>
                            </a:rPr>
                            <m:t>[</m:t>
                          </m:r>
                          <m:sSup>
                            <m:sSupPr>
                              <m:ctrlPr>
                                <a:rPr lang="es-ES" sz="2400" i="1">
                                  <a:latin typeface="Cambria Math" panose="02040503050406030204" pitchFamily="18" charset="0"/>
                                </a:rPr>
                              </m:ctrlPr>
                            </m:sSupPr>
                            <m:e>
                              <m:d>
                                <m:dPr>
                                  <m:ctrlPr>
                                    <a:rPr lang="es-ES" sz="2400" i="1">
                                      <a:latin typeface="Cambria Math" panose="02040503050406030204" pitchFamily="18" charset="0"/>
                                    </a:rPr>
                                  </m:ctrlPr>
                                </m:dPr>
                                <m:e>
                                  <m:r>
                                    <a:rPr lang="es-ES" sz="2400" i="1">
                                      <a:latin typeface="Cambria Math" panose="02040503050406030204" pitchFamily="18" charset="0"/>
                                    </a:rPr>
                                    <m:t>1+ⅈ</m:t>
                                  </m:r>
                                </m:e>
                              </m:d>
                            </m:e>
                            <m:sup>
                              <m:r>
                                <a:rPr lang="es-ES" sz="2400" i="1">
                                  <a:latin typeface="Cambria Math" panose="02040503050406030204" pitchFamily="18" charset="0"/>
                                </a:rPr>
                                <m:t>𝑛</m:t>
                              </m:r>
                            </m:sup>
                          </m:sSup>
                          <m:r>
                            <a:rPr lang="en-US" sz="2400" b="0" i="1" smtClean="0">
                              <a:latin typeface="Cambria Math" panose="02040503050406030204" pitchFamily="18" charset="0"/>
                            </a:rPr>
                            <m:t>−</m:t>
                          </m:r>
                          <m:r>
                            <a:rPr lang="es-ES" sz="2400" i="1">
                              <a:latin typeface="Cambria Math" panose="02040503050406030204" pitchFamily="18" charset="0"/>
                            </a:rPr>
                            <m:t>1]</m:t>
                          </m:r>
                        </m:num>
                        <m:den>
                          <m:r>
                            <a:rPr lang="en-US" sz="2400" b="0" i="1" smtClean="0">
                              <a:latin typeface="Cambria Math" panose="02040503050406030204" pitchFamily="18" charset="0"/>
                            </a:rPr>
                            <m:t>𝑖</m:t>
                          </m:r>
                        </m:den>
                      </m:f>
                    </m:oMath>
                  </m:oMathPara>
                </a14:m>
                <a:endParaRPr lang="en-US" sz="2400" dirty="0"/>
              </a:p>
            </p:txBody>
          </p:sp>
        </mc:Choice>
        <mc:Fallback xmlns="">
          <p:sp>
            <p:nvSpPr>
              <p:cNvPr id="6" name="TextBox 5">
                <a:extLst>
                  <a:ext uri="{FF2B5EF4-FFF2-40B4-BE49-F238E27FC236}">
                    <a16:creationId xmlns:a16="http://schemas.microsoft.com/office/drawing/2014/main" id="{E24ECC4E-927B-4751-A986-423DB7D87AFA}"/>
                  </a:ext>
                </a:extLst>
              </p:cNvPr>
              <p:cNvSpPr txBox="1">
                <a:spLocks noRot="1" noChangeAspect="1" noMove="1" noResize="1" noEditPoints="1" noAdjustHandles="1" noChangeArrowheads="1" noChangeShapeType="1" noTextEdit="1"/>
              </p:cNvSpPr>
              <p:nvPr/>
            </p:nvSpPr>
            <p:spPr>
              <a:xfrm>
                <a:off x="5831541" y="3153782"/>
                <a:ext cx="4236243" cy="71679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563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5358</TotalTime>
  <Words>3719</Words>
  <Application>Microsoft Macintosh PowerPoint</Application>
  <PresentationFormat>Widescreen</PresentationFormat>
  <Paragraphs>405</Paragraphs>
  <Slides>24</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Photina Casual Black</vt:lpstr>
      <vt:lpstr>Arial</vt:lpstr>
      <vt:lpstr>Calibri</vt:lpstr>
      <vt:lpstr>Calibri Light</vt:lpstr>
      <vt:lpstr>Cambria Math</vt:lpstr>
      <vt:lpstr>Candara</vt:lpstr>
      <vt:lpstr>Georgia Pro Cond Black</vt:lpstr>
      <vt:lpstr>Monotype Sorts</vt:lpstr>
      <vt:lpstr>Times New Roman</vt:lpstr>
      <vt:lpstr>Wingdings</vt:lpstr>
      <vt:lpstr>Office Theme</vt:lpstr>
      <vt:lpstr>Long-Term Financing</vt:lpstr>
      <vt:lpstr>Last Week</vt:lpstr>
      <vt:lpstr>Learning Objective</vt:lpstr>
      <vt:lpstr>Long-term Financing</vt:lpstr>
      <vt:lpstr>Equity Financing</vt:lpstr>
      <vt:lpstr>Long-term Debt</vt:lpstr>
      <vt:lpstr>Mortgage Payments</vt:lpstr>
      <vt:lpstr>Long-Term Loans</vt:lpstr>
      <vt:lpstr>Annuities</vt:lpstr>
      <vt:lpstr>Annuities Example</vt:lpstr>
      <vt:lpstr>Annuities Example</vt:lpstr>
      <vt:lpstr>Annuities Example</vt:lpstr>
      <vt:lpstr>Annuities Example</vt:lpstr>
      <vt:lpstr>Calculating Mortgage Payments</vt:lpstr>
      <vt:lpstr>Calculating Mortgage Payments</vt:lpstr>
      <vt:lpstr>Bonds</vt:lpstr>
      <vt:lpstr>Bonds</vt:lpstr>
      <vt:lpstr>Bonds</vt:lpstr>
      <vt:lpstr>Bonds</vt:lpstr>
      <vt:lpstr>Bonds Example</vt:lpstr>
      <vt:lpstr>Bonds Calculations</vt:lpstr>
      <vt:lpstr>Leases</vt:lpstr>
      <vt:lpstr>Leases Example</vt:lpstr>
      <vt:lpstr>Leases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Short-Term Resources and Obligations</dc:title>
  <dc:creator>Nishank Varshney</dc:creator>
  <cp:lastModifiedBy>Wang, Wenchen</cp:lastModifiedBy>
  <cp:revision>97</cp:revision>
  <dcterms:created xsi:type="dcterms:W3CDTF">2020-02-13T01:28:08Z</dcterms:created>
  <dcterms:modified xsi:type="dcterms:W3CDTF">2024-03-08T05:39:33Z</dcterms:modified>
</cp:coreProperties>
</file>