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330" r:id="rId3"/>
    <p:sldId id="331" r:id="rId4"/>
    <p:sldId id="260" r:id="rId5"/>
    <p:sldId id="261" r:id="rId6"/>
    <p:sldId id="298" r:id="rId7"/>
    <p:sldId id="300" r:id="rId8"/>
    <p:sldId id="308" r:id="rId9"/>
    <p:sldId id="302" r:id="rId10"/>
    <p:sldId id="332" r:id="rId11"/>
    <p:sldId id="303" r:id="rId12"/>
    <p:sldId id="313" r:id="rId13"/>
    <p:sldId id="314" r:id="rId14"/>
    <p:sldId id="315" r:id="rId15"/>
    <p:sldId id="318" r:id="rId16"/>
    <p:sldId id="319" r:id="rId17"/>
    <p:sldId id="321" r:id="rId18"/>
    <p:sldId id="322" r:id="rId19"/>
    <p:sldId id="323" r:id="rId20"/>
    <p:sldId id="317" r:id="rId21"/>
    <p:sldId id="324" r:id="rId22"/>
    <p:sldId id="403" r:id="rId23"/>
    <p:sldId id="3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3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2"/>
    <p:restoredTop sz="76803"/>
  </p:normalViewPr>
  <p:slideViewPr>
    <p:cSldViewPr snapToGrid="0" snapToObjects="1">
      <p:cViewPr varScale="1">
        <p:scale>
          <a:sx n="97" d="100"/>
          <a:sy n="97" d="100"/>
        </p:scale>
        <p:origin x="1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F768A-EA65-D244-A21E-1E2AD2D8D1A1}" type="doc">
      <dgm:prSet loTypeId="urn:microsoft.com/office/officeart/2005/8/layout/chevron1" loCatId="" qsTypeId="urn:microsoft.com/office/officeart/2005/8/quickstyle/simple1" qsCatId="simple" csTypeId="urn:microsoft.com/office/officeart/2005/8/colors/accent3_2" csCatId="accent3" phldr="1"/>
      <dgm:spPr/>
      <dgm:t>
        <a:bodyPr/>
        <a:lstStyle/>
        <a:p>
          <a:endParaRPr lang="en-US"/>
        </a:p>
      </dgm:t>
    </dgm:pt>
    <dgm:pt modelId="{292B30F0-92D6-7C47-972F-CF8278552506}">
      <dgm:prSet phldrT="[Text]"/>
      <dgm:spPr/>
      <dgm:t>
        <a:bodyPr/>
        <a:lstStyle/>
        <a:p>
          <a:r>
            <a:rPr lang="en-US" dirty="0">
              <a:solidFill>
                <a:schemeClr val="tx1"/>
              </a:solidFill>
              <a:latin typeface="Candara" panose="020E0502030303020204" pitchFamily="34" charset="0"/>
            </a:rPr>
            <a:t>Invoice issues</a:t>
          </a:r>
        </a:p>
      </dgm:t>
    </dgm:pt>
    <dgm:pt modelId="{7F3BA855-EA6D-8C46-BFD9-C904B57C82EB}" type="parTrans" cxnId="{DDE4E05D-DCD9-0D44-B882-5626A2F2178A}">
      <dgm:prSet/>
      <dgm:spPr/>
      <dgm:t>
        <a:bodyPr/>
        <a:lstStyle/>
        <a:p>
          <a:endParaRPr lang="en-US">
            <a:solidFill>
              <a:schemeClr val="tx1"/>
            </a:solidFill>
          </a:endParaRPr>
        </a:p>
      </dgm:t>
    </dgm:pt>
    <dgm:pt modelId="{AD976AFD-A0CF-4A40-A082-7F9FDC47B076}" type="sibTrans" cxnId="{DDE4E05D-DCD9-0D44-B882-5626A2F2178A}">
      <dgm:prSet/>
      <dgm:spPr/>
      <dgm:t>
        <a:bodyPr/>
        <a:lstStyle/>
        <a:p>
          <a:endParaRPr lang="en-US">
            <a:solidFill>
              <a:schemeClr val="tx1"/>
            </a:solidFill>
          </a:endParaRPr>
        </a:p>
      </dgm:t>
    </dgm:pt>
    <dgm:pt modelId="{7519AD5A-A45C-2A42-954A-A6481BD13836}">
      <dgm:prSet phldrT="[Text]"/>
      <dgm:spPr/>
      <dgm:t>
        <a:bodyPr/>
        <a:lstStyle/>
        <a:p>
          <a:r>
            <a:rPr lang="en-US" dirty="0">
              <a:solidFill>
                <a:schemeClr val="tx1"/>
              </a:solidFill>
              <a:latin typeface="Candara" panose="020E0502030303020204" pitchFamily="34" charset="0"/>
            </a:rPr>
            <a:t>Invoice received by customer</a:t>
          </a:r>
        </a:p>
      </dgm:t>
    </dgm:pt>
    <dgm:pt modelId="{F647E0C4-38AA-C74C-BAF8-E84F8EB1BF8C}" type="parTrans" cxnId="{A7506ECA-76BB-B143-8E57-E1AD397D0659}">
      <dgm:prSet/>
      <dgm:spPr/>
      <dgm:t>
        <a:bodyPr/>
        <a:lstStyle/>
        <a:p>
          <a:endParaRPr lang="en-US">
            <a:solidFill>
              <a:schemeClr val="tx1"/>
            </a:solidFill>
          </a:endParaRPr>
        </a:p>
      </dgm:t>
    </dgm:pt>
    <dgm:pt modelId="{1DEF8940-3B4F-9F4E-8C39-6201705A8168}" type="sibTrans" cxnId="{A7506ECA-76BB-B143-8E57-E1AD397D0659}">
      <dgm:prSet/>
      <dgm:spPr/>
      <dgm:t>
        <a:bodyPr/>
        <a:lstStyle/>
        <a:p>
          <a:endParaRPr lang="en-US">
            <a:solidFill>
              <a:schemeClr val="tx1"/>
            </a:solidFill>
          </a:endParaRPr>
        </a:p>
      </dgm:t>
    </dgm:pt>
    <dgm:pt modelId="{E091BC1D-06A2-7C48-87BA-53A1EA8EB468}">
      <dgm:prSet phldrT="[Text]"/>
      <dgm:spPr/>
      <dgm:t>
        <a:bodyPr/>
        <a:lstStyle/>
        <a:p>
          <a:r>
            <a:rPr lang="en-US" dirty="0">
              <a:solidFill>
                <a:schemeClr val="tx1"/>
              </a:solidFill>
              <a:latin typeface="Candara" panose="020E0502030303020204" pitchFamily="34" charset="0"/>
            </a:rPr>
            <a:t>Invoice paid by customer</a:t>
          </a:r>
        </a:p>
      </dgm:t>
    </dgm:pt>
    <dgm:pt modelId="{E48A113F-D0F7-4348-8DDE-51D1A81AFA77}" type="parTrans" cxnId="{2F9057FD-E41A-684B-ADAC-3E0BF94D837B}">
      <dgm:prSet/>
      <dgm:spPr/>
      <dgm:t>
        <a:bodyPr/>
        <a:lstStyle/>
        <a:p>
          <a:endParaRPr lang="en-US">
            <a:solidFill>
              <a:schemeClr val="tx1"/>
            </a:solidFill>
          </a:endParaRPr>
        </a:p>
      </dgm:t>
    </dgm:pt>
    <dgm:pt modelId="{5CC00BAE-5C67-8442-A470-17AB51CB0C0C}" type="sibTrans" cxnId="{2F9057FD-E41A-684B-ADAC-3E0BF94D837B}">
      <dgm:prSet/>
      <dgm:spPr/>
      <dgm:t>
        <a:bodyPr/>
        <a:lstStyle/>
        <a:p>
          <a:endParaRPr lang="en-US">
            <a:solidFill>
              <a:schemeClr val="tx1"/>
            </a:solidFill>
          </a:endParaRPr>
        </a:p>
      </dgm:t>
    </dgm:pt>
    <dgm:pt modelId="{1C904846-A446-4B4C-B14E-94D6B3CC22E0}">
      <dgm:prSet/>
      <dgm:spPr/>
      <dgm:t>
        <a:bodyPr/>
        <a:lstStyle/>
        <a:p>
          <a:r>
            <a:rPr lang="en-US" dirty="0">
              <a:solidFill>
                <a:schemeClr val="tx1"/>
              </a:solidFill>
              <a:latin typeface="Candara" panose="020E0502030303020204" pitchFamily="34" charset="0"/>
            </a:rPr>
            <a:t>Payment received</a:t>
          </a:r>
        </a:p>
      </dgm:t>
    </dgm:pt>
    <dgm:pt modelId="{C49F5A04-86E0-7143-A648-8EFD305A1D3B}" type="parTrans" cxnId="{312F9B94-10C3-4F4A-AE56-22D9A69EBB22}">
      <dgm:prSet/>
      <dgm:spPr/>
      <dgm:t>
        <a:bodyPr/>
        <a:lstStyle/>
        <a:p>
          <a:endParaRPr lang="en-US">
            <a:solidFill>
              <a:schemeClr val="tx1"/>
            </a:solidFill>
          </a:endParaRPr>
        </a:p>
      </dgm:t>
    </dgm:pt>
    <dgm:pt modelId="{232E13DF-70EB-2B43-84CD-FB46A1E0FD15}" type="sibTrans" cxnId="{312F9B94-10C3-4F4A-AE56-22D9A69EBB22}">
      <dgm:prSet/>
      <dgm:spPr/>
      <dgm:t>
        <a:bodyPr/>
        <a:lstStyle/>
        <a:p>
          <a:endParaRPr lang="en-US">
            <a:solidFill>
              <a:schemeClr val="tx1"/>
            </a:solidFill>
          </a:endParaRPr>
        </a:p>
      </dgm:t>
    </dgm:pt>
    <dgm:pt modelId="{89156AAF-C73A-574F-882E-8CD3A86D851F}">
      <dgm:prSet/>
      <dgm:spPr/>
      <dgm:t>
        <a:bodyPr/>
        <a:lstStyle/>
        <a:p>
          <a:r>
            <a:rPr lang="en-US" dirty="0">
              <a:solidFill>
                <a:schemeClr val="tx1"/>
              </a:solidFill>
              <a:latin typeface="Candara" panose="020E0502030303020204" pitchFamily="34" charset="0"/>
            </a:rPr>
            <a:t>Payment deposited</a:t>
          </a:r>
        </a:p>
      </dgm:t>
    </dgm:pt>
    <dgm:pt modelId="{519389EF-2BF3-9D4F-A307-881A01423C59}" type="parTrans" cxnId="{537913CA-47B4-BA40-99BA-1D930AC0E8DA}">
      <dgm:prSet/>
      <dgm:spPr/>
      <dgm:t>
        <a:bodyPr/>
        <a:lstStyle/>
        <a:p>
          <a:endParaRPr lang="en-US">
            <a:solidFill>
              <a:schemeClr val="tx1"/>
            </a:solidFill>
          </a:endParaRPr>
        </a:p>
      </dgm:t>
    </dgm:pt>
    <dgm:pt modelId="{D1327753-44B6-9546-A4F9-A57C5C747667}" type="sibTrans" cxnId="{537913CA-47B4-BA40-99BA-1D930AC0E8DA}">
      <dgm:prSet/>
      <dgm:spPr/>
      <dgm:t>
        <a:bodyPr/>
        <a:lstStyle/>
        <a:p>
          <a:endParaRPr lang="en-US">
            <a:solidFill>
              <a:schemeClr val="tx1"/>
            </a:solidFill>
          </a:endParaRPr>
        </a:p>
      </dgm:t>
    </dgm:pt>
    <dgm:pt modelId="{2FC8D264-5C40-C347-9E6B-C785CCF91342}" type="pres">
      <dgm:prSet presAssocID="{952F768A-EA65-D244-A21E-1E2AD2D8D1A1}" presName="Name0" presStyleCnt="0">
        <dgm:presLayoutVars>
          <dgm:dir/>
          <dgm:animLvl val="lvl"/>
          <dgm:resizeHandles val="exact"/>
        </dgm:presLayoutVars>
      </dgm:prSet>
      <dgm:spPr/>
    </dgm:pt>
    <dgm:pt modelId="{16C61387-D03F-D54F-8B17-A0BC841D7318}" type="pres">
      <dgm:prSet presAssocID="{292B30F0-92D6-7C47-972F-CF8278552506}" presName="parTxOnly" presStyleLbl="node1" presStyleIdx="0" presStyleCnt="5" custLinFactNeighborX="-1123">
        <dgm:presLayoutVars>
          <dgm:chMax val="0"/>
          <dgm:chPref val="0"/>
          <dgm:bulletEnabled val="1"/>
        </dgm:presLayoutVars>
      </dgm:prSet>
      <dgm:spPr/>
    </dgm:pt>
    <dgm:pt modelId="{F54A386B-68EA-1E44-A49D-605DA0CC4135}" type="pres">
      <dgm:prSet presAssocID="{AD976AFD-A0CF-4A40-A082-7F9FDC47B076}" presName="parTxOnlySpace" presStyleCnt="0"/>
      <dgm:spPr/>
    </dgm:pt>
    <dgm:pt modelId="{25001213-F1B4-4F4B-A829-76B9087FFA75}" type="pres">
      <dgm:prSet presAssocID="{7519AD5A-A45C-2A42-954A-A6481BD13836}" presName="parTxOnly" presStyleLbl="node1" presStyleIdx="1" presStyleCnt="5">
        <dgm:presLayoutVars>
          <dgm:chMax val="0"/>
          <dgm:chPref val="0"/>
          <dgm:bulletEnabled val="1"/>
        </dgm:presLayoutVars>
      </dgm:prSet>
      <dgm:spPr/>
    </dgm:pt>
    <dgm:pt modelId="{FB8A7CC6-760A-1F43-9173-8ECA6D4D49D4}" type="pres">
      <dgm:prSet presAssocID="{1DEF8940-3B4F-9F4E-8C39-6201705A8168}" presName="parTxOnlySpace" presStyleCnt="0"/>
      <dgm:spPr/>
    </dgm:pt>
    <dgm:pt modelId="{290CA4BA-8A00-9444-B478-1DCCA2426DEF}" type="pres">
      <dgm:prSet presAssocID="{E091BC1D-06A2-7C48-87BA-53A1EA8EB468}" presName="parTxOnly" presStyleLbl="node1" presStyleIdx="2" presStyleCnt="5">
        <dgm:presLayoutVars>
          <dgm:chMax val="0"/>
          <dgm:chPref val="0"/>
          <dgm:bulletEnabled val="1"/>
        </dgm:presLayoutVars>
      </dgm:prSet>
      <dgm:spPr/>
    </dgm:pt>
    <dgm:pt modelId="{FE4DC09E-4637-C345-82A0-D9C52EFFA94C}" type="pres">
      <dgm:prSet presAssocID="{5CC00BAE-5C67-8442-A470-17AB51CB0C0C}" presName="parTxOnlySpace" presStyleCnt="0"/>
      <dgm:spPr/>
    </dgm:pt>
    <dgm:pt modelId="{6D1796F3-1250-9A4C-82F4-16AC92BE6778}" type="pres">
      <dgm:prSet presAssocID="{1C904846-A446-4B4C-B14E-94D6B3CC22E0}" presName="parTxOnly" presStyleLbl="node1" presStyleIdx="3" presStyleCnt="5">
        <dgm:presLayoutVars>
          <dgm:chMax val="0"/>
          <dgm:chPref val="0"/>
          <dgm:bulletEnabled val="1"/>
        </dgm:presLayoutVars>
      </dgm:prSet>
      <dgm:spPr/>
    </dgm:pt>
    <dgm:pt modelId="{0733FB3F-F3DA-CC42-8D2B-05FA02A7F5D7}" type="pres">
      <dgm:prSet presAssocID="{232E13DF-70EB-2B43-84CD-FB46A1E0FD15}" presName="parTxOnlySpace" presStyleCnt="0"/>
      <dgm:spPr/>
    </dgm:pt>
    <dgm:pt modelId="{F865E36A-103A-7A47-AF28-33EB4F6E0B36}" type="pres">
      <dgm:prSet presAssocID="{89156AAF-C73A-574F-882E-8CD3A86D851F}" presName="parTxOnly" presStyleLbl="node1" presStyleIdx="4" presStyleCnt="5">
        <dgm:presLayoutVars>
          <dgm:chMax val="0"/>
          <dgm:chPref val="0"/>
          <dgm:bulletEnabled val="1"/>
        </dgm:presLayoutVars>
      </dgm:prSet>
      <dgm:spPr/>
    </dgm:pt>
  </dgm:ptLst>
  <dgm:cxnLst>
    <dgm:cxn modelId="{7A770E52-DCB9-D14A-A7B8-C1E5D7BEB64A}" type="presOf" srcId="{7519AD5A-A45C-2A42-954A-A6481BD13836}" destId="{25001213-F1B4-4F4B-A829-76B9087FFA75}" srcOrd="0" destOrd="0" presId="urn:microsoft.com/office/officeart/2005/8/layout/chevron1"/>
    <dgm:cxn modelId="{EE586557-68B7-934E-9AEF-03A41443A863}" type="presOf" srcId="{89156AAF-C73A-574F-882E-8CD3A86D851F}" destId="{F865E36A-103A-7A47-AF28-33EB4F6E0B36}" srcOrd="0" destOrd="0" presId="urn:microsoft.com/office/officeart/2005/8/layout/chevron1"/>
    <dgm:cxn modelId="{DDE4E05D-DCD9-0D44-B882-5626A2F2178A}" srcId="{952F768A-EA65-D244-A21E-1E2AD2D8D1A1}" destId="{292B30F0-92D6-7C47-972F-CF8278552506}" srcOrd="0" destOrd="0" parTransId="{7F3BA855-EA6D-8C46-BFD9-C904B57C82EB}" sibTransId="{AD976AFD-A0CF-4A40-A082-7F9FDC47B076}"/>
    <dgm:cxn modelId="{9E0AAF71-151B-1547-8A2F-AA539533B69E}" type="presOf" srcId="{292B30F0-92D6-7C47-972F-CF8278552506}" destId="{16C61387-D03F-D54F-8B17-A0BC841D7318}" srcOrd="0" destOrd="0" presId="urn:microsoft.com/office/officeart/2005/8/layout/chevron1"/>
    <dgm:cxn modelId="{0222FB91-3672-2C4D-8FA1-AD0C1E0C5F24}" type="presOf" srcId="{952F768A-EA65-D244-A21E-1E2AD2D8D1A1}" destId="{2FC8D264-5C40-C347-9E6B-C785CCF91342}" srcOrd="0" destOrd="0" presId="urn:microsoft.com/office/officeart/2005/8/layout/chevron1"/>
    <dgm:cxn modelId="{312F9B94-10C3-4F4A-AE56-22D9A69EBB22}" srcId="{952F768A-EA65-D244-A21E-1E2AD2D8D1A1}" destId="{1C904846-A446-4B4C-B14E-94D6B3CC22E0}" srcOrd="3" destOrd="0" parTransId="{C49F5A04-86E0-7143-A648-8EFD305A1D3B}" sibTransId="{232E13DF-70EB-2B43-84CD-FB46A1E0FD15}"/>
    <dgm:cxn modelId="{2D8B9798-17BD-C249-AAB8-1EF9E2FD4572}" type="presOf" srcId="{1C904846-A446-4B4C-B14E-94D6B3CC22E0}" destId="{6D1796F3-1250-9A4C-82F4-16AC92BE6778}" srcOrd="0" destOrd="0" presId="urn:microsoft.com/office/officeart/2005/8/layout/chevron1"/>
    <dgm:cxn modelId="{345A549E-44B0-8744-ADA0-03D9B468D350}" type="presOf" srcId="{E091BC1D-06A2-7C48-87BA-53A1EA8EB468}" destId="{290CA4BA-8A00-9444-B478-1DCCA2426DEF}" srcOrd="0" destOrd="0" presId="urn:microsoft.com/office/officeart/2005/8/layout/chevron1"/>
    <dgm:cxn modelId="{537913CA-47B4-BA40-99BA-1D930AC0E8DA}" srcId="{952F768A-EA65-D244-A21E-1E2AD2D8D1A1}" destId="{89156AAF-C73A-574F-882E-8CD3A86D851F}" srcOrd="4" destOrd="0" parTransId="{519389EF-2BF3-9D4F-A307-881A01423C59}" sibTransId="{D1327753-44B6-9546-A4F9-A57C5C747667}"/>
    <dgm:cxn modelId="{A7506ECA-76BB-B143-8E57-E1AD397D0659}" srcId="{952F768A-EA65-D244-A21E-1E2AD2D8D1A1}" destId="{7519AD5A-A45C-2A42-954A-A6481BD13836}" srcOrd="1" destOrd="0" parTransId="{F647E0C4-38AA-C74C-BAF8-E84F8EB1BF8C}" sibTransId="{1DEF8940-3B4F-9F4E-8C39-6201705A8168}"/>
    <dgm:cxn modelId="{2F9057FD-E41A-684B-ADAC-3E0BF94D837B}" srcId="{952F768A-EA65-D244-A21E-1E2AD2D8D1A1}" destId="{E091BC1D-06A2-7C48-87BA-53A1EA8EB468}" srcOrd="2" destOrd="0" parTransId="{E48A113F-D0F7-4348-8DDE-51D1A81AFA77}" sibTransId="{5CC00BAE-5C67-8442-A470-17AB51CB0C0C}"/>
    <dgm:cxn modelId="{C25A88ED-8E94-9848-AB4D-991FCC5B6184}" type="presParOf" srcId="{2FC8D264-5C40-C347-9E6B-C785CCF91342}" destId="{16C61387-D03F-D54F-8B17-A0BC841D7318}" srcOrd="0" destOrd="0" presId="urn:microsoft.com/office/officeart/2005/8/layout/chevron1"/>
    <dgm:cxn modelId="{0DF5D3B0-449E-D847-8BEE-2307CB2A72E8}" type="presParOf" srcId="{2FC8D264-5C40-C347-9E6B-C785CCF91342}" destId="{F54A386B-68EA-1E44-A49D-605DA0CC4135}" srcOrd="1" destOrd="0" presId="urn:microsoft.com/office/officeart/2005/8/layout/chevron1"/>
    <dgm:cxn modelId="{54005F79-09CA-DE44-9259-1ADEAA832B34}" type="presParOf" srcId="{2FC8D264-5C40-C347-9E6B-C785CCF91342}" destId="{25001213-F1B4-4F4B-A829-76B9087FFA75}" srcOrd="2" destOrd="0" presId="urn:microsoft.com/office/officeart/2005/8/layout/chevron1"/>
    <dgm:cxn modelId="{1D59CCAA-AEC6-4342-8D59-77A145EC9AE8}" type="presParOf" srcId="{2FC8D264-5C40-C347-9E6B-C785CCF91342}" destId="{FB8A7CC6-760A-1F43-9173-8ECA6D4D49D4}" srcOrd="3" destOrd="0" presId="urn:microsoft.com/office/officeart/2005/8/layout/chevron1"/>
    <dgm:cxn modelId="{B3825003-4250-F745-8977-F787922D7DB5}" type="presParOf" srcId="{2FC8D264-5C40-C347-9E6B-C785CCF91342}" destId="{290CA4BA-8A00-9444-B478-1DCCA2426DEF}" srcOrd="4" destOrd="0" presId="urn:microsoft.com/office/officeart/2005/8/layout/chevron1"/>
    <dgm:cxn modelId="{0BEC6C19-DE3F-364B-9E1F-40C7BA9F1CC3}" type="presParOf" srcId="{2FC8D264-5C40-C347-9E6B-C785CCF91342}" destId="{FE4DC09E-4637-C345-82A0-D9C52EFFA94C}" srcOrd="5" destOrd="0" presId="urn:microsoft.com/office/officeart/2005/8/layout/chevron1"/>
    <dgm:cxn modelId="{4486694A-B1D9-F044-8EA4-D2E80692B1AE}" type="presParOf" srcId="{2FC8D264-5C40-C347-9E6B-C785CCF91342}" destId="{6D1796F3-1250-9A4C-82F4-16AC92BE6778}" srcOrd="6" destOrd="0" presId="urn:microsoft.com/office/officeart/2005/8/layout/chevron1"/>
    <dgm:cxn modelId="{DA5C387B-F2E9-344E-9E72-801B681A4511}" type="presParOf" srcId="{2FC8D264-5C40-C347-9E6B-C785CCF91342}" destId="{0733FB3F-F3DA-CC42-8D2B-05FA02A7F5D7}" srcOrd="7" destOrd="0" presId="urn:microsoft.com/office/officeart/2005/8/layout/chevron1"/>
    <dgm:cxn modelId="{A2EE1C5C-E2CD-2943-94FB-5326E20C716F}" type="presParOf" srcId="{2FC8D264-5C40-C347-9E6B-C785CCF91342}" destId="{F865E36A-103A-7A47-AF28-33EB4F6E0B36}"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61387-D03F-D54F-8B17-A0BC841D7318}">
      <dsp:nvSpPr>
        <dsp:cNvPr id="0" name=""/>
        <dsp:cNvSpPr/>
      </dsp:nvSpPr>
      <dsp:spPr>
        <a:xfrm>
          <a:off x="1" y="1718692"/>
          <a:ext cx="2284883" cy="91395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ndara" panose="020E0502030303020204" pitchFamily="34" charset="0"/>
            </a:rPr>
            <a:t>Invoice issues</a:t>
          </a:r>
        </a:p>
      </dsp:txBody>
      <dsp:txXfrm>
        <a:off x="456978" y="1718692"/>
        <a:ext cx="1370930" cy="913953"/>
      </dsp:txXfrm>
    </dsp:sp>
    <dsp:sp modelId="{25001213-F1B4-4F4B-A829-76B9087FFA75}">
      <dsp:nvSpPr>
        <dsp:cNvPr id="0" name=""/>
        <dsp:cNvSpPr/>
      </dsp:nvSpPr>
      <dsp:spPr>
        <a:xfrm>
          <a:off x="2058962" y="1718692"/>
          <a:ext cx="2284883" cy="91395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ndara" panose="020E0502030303020204" pitchFamily="34" charset="0"/>
            </a:rPr>
            <a:t>Invoice received by customer</a:t>
          </a:r>
        </a:p>
      </dsp:txBody>
      <dsp:txXfrm>
        <a:off x="2515939" y="1718692"/>
        <a:ext cx="1370930" cy="913953"/>
      </dsp:txXfrm>
    </dsp:sp>
    <dsp:sp modelId="{290CA4BA-8A00-9444-B478-1DCCA2426DEF}">
      <dsp:nvSpPr>
        <dsp:cNvPr id="0" name=""/>
        <dsp:cNvSpPr/>
      </dsp:nvSpPr>
      <dsp:spPr>
        <a:xfrm>
          <a:off x="4115358" y="1718692"/>
          <a:ext cx="2284883" cy="91395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ndara" panose="020E0502030303020204" pitchFamily="34" charset="0"/>
            </a:rPr>
            <a:t>Invoice paid by customer</a:t>
          </a:r>
        </a:p>
      </dsp:txBody>
      <dsp:txXfrm>
        <a:off x="4572335" y="1718692"/>
        <a:ext cx="1370930" cy="913953"/>
      </dsp:txXfrm>
    </dsp:sp>
    <dsp:sp modelId="{6D1796F3-1250-9A4C-82F4-16AC92BE6778}">
      <dsp:nvSpPr>
        <dsp:cNvPr id="0" name=""/>
        <dsp:cNvSpPr/>
      </dsp:nvSpPr>
      <dsp:spPr>
        <a:xfrm>
          <a:off x="6171753" y="1718692"/>
          <a:ext cx="2284883" cy="91395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ndara" panose="020E0502030303020204" pitchFamily="34" charset="0"/>
            </a:rPr>
            <a:t>Payment received</a:t>
          </a:r>
        </a:p>
      </dsp:txBody>
      <dsp:txXfrm>
        <a:off x="6628730" y="1718692"/>
        <a:ext cx="1370930" cy="913953"/>
      </dsp:txXfrm>
    </dsp:sp>
    <dsp:sp modelId="{F865E36A-103A-7A47-AF28-33EB4F6E0B36}">
      <dsp:nvSpPr>
        <dsp:cNvPr id="0" name=""/>
        <dsp:cNvSpPr/>
      </dsp:nvSpPr>
      <dsp:spPr>
        <a:xfrm>
          <a:off x="8228148" y="1718692"/>
          <a:ext cx="2284883" cy="91395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ndara" panose="020E0502030303020204" pitchFamily="34" charset="0"/>
            </a:rPr>
            <a:t>Payment deposited</a:t>
          </a:r>
        </a:p>
      </dsp:txBody>
      <dsp:txXfrm>
        <a:off x="8685125" y="1718692"/>
        <a:ext cx="1370930" cy="9139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F5F42-F62A-174C-95BC-E20401FB022B}"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CF5F6-30C2-3346-82E2-813DE132A534}" type="slidenum">
              <a:rPr lang="en-US" smtClean="0"/>
              <a:t>‹#›</a:t>
            </a:fld>
            <a:endParaRPr lang="en-US"/>
          </a:p>
        </p:txBody>
      </p:sp>
    </p:spTree>
    <p:extLst>
      <p:ext uri="{BB962C8B-B14F-4D97-AF65-F5344CB8AC3E}">
        <p14:creationId xmlns:p14="http://schemas.microsoft.com/office/powerpoint/2010/main" val="4181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Chapters 7 and 8 the focus shifts from planning for the organization, to implementation of the organization’s plans and control of the organization’s results. An important part of the implementation of plans is the careful use of short-term resources and obligations. We are going to talk about techniques and approaches designed to maximize the benefit of short-term resources and minimize the cost of short-term obligations. By short-term, we are generally referring to a period of less than 1 year. Short-term resources, often called short-term assets, current assets, or near-term assets, are those resources that are cash or will be either converted to cash or used up within 1 year. Short-term obligations are those that will have to be paid in cash within 1 year.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Careful management of short-term resources and obligations can, in some cases, make the difference between ceasing operations and continuing to stay in existence.</a:t>
            </a:r>
          </a:p>
        </p:txBody>
      </p:sp>
      <p:sp>
        <p:nvSpPr>
          <p:cNvPr id="4" name="Slide Number Placeholder 3"/>
          <p:cNvSpPr>
            <a:spLocks noGrp="1"/>
          </p:cNvSpPr>
          <p:nvPr>
            <p:ph type="sldNum" sz="quarter" idx="5"/>
          </p:nvPr>
        </p:nvSpPr>
        <p:spPr/>
        <p:txBody>
          <a:bodyPr/>
          <a:lstStyle/>
          <a:p>
            <a:fld id="{272CF5F6-30C2-3346-82E2-813DE132A534}" type="slidenum">
              <a:rPr lang="en-US" smtClean="0"/>
              <a:t>1</a:t>
            </a:fld>
            <a:endParaRPr lang="en-US"/>
          </a:p>
        </p:txBody>
      </p:sp>
    </p:spTree>
    <p:extLst>
      <p:ext uri="{BB962C8B-B14F-4D97-AF65-F5344CB8AC3E}">
        <p14:creationId xmlns:p14="http://schemas.microsoft.com/office/powerpoint/2010/main" val="679183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Meals might purchase cans of food to use when inadequate donations of fresh food are received on a given day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lower the level of inventory, the less an organization must pay out to suppliers, and the greater the amount of money it can keep in interest-bearing savings accounts or investments.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possible, inventory storage should be centralized. If an organization creates separate locations for inventory, convenience rises but so do costs. The more geographically separated the storage sites are, the greater the amount of each inventory item the organization is likely to have.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ordering process should also be as centralized as possible. The more decentralized the ordering process, the more time employees spend ordering the same item. Ordering decentralization is also likely to lead to payment of a higher price per unit since the organization is less likely to take advantage of volume discounts.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11</a:t>
            </a:fld>
            <a:endParaRPr lang="en-US"/>
          </a:p>
        </p:txBody>
      </p:sp>
    </p:spTree>
    <p:extLst>
      <p:ext uri="{BB962C8B-B14F-4D97-AF65-F5344CB8AC3E}">
        <p14:creationId xmlns:p14="http://schemas.microsoft.com/office/powerpoint/2010/main" val="3524008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many costs associated with inventory other than the cost for purchasing: An organization must have physical space to store it, it may need to pay to insure it, and there are costs related to placing an order and having it shipped. A method called the economic order quantity (EOQ) considers all these factors in calculating the inventory level at which additional inventory should be ordered.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more inventory that is ordered at one time, the sooner an organization pays for inventory and the greater the costs for things such as inventory storage. These are called carrying costs or holding costs of inventory.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Conversely, if the organization keeps relatively little inventory on hand to keep carrying costs low, it will have to order inventory more often. That drives ordering costs up. </a:t>
            </a:r>
          </a:p>
        </p:txBody>
      </p:sp>
      <p:sp>
        <p:nvSpPr>
          <p:cNvPr id="4" name="Slide Number Placeholder 3"/>
          <p:cNvSpPr>
            <a:spLocks noGrp="1"/>
          </p:cNvSpPr>
          <p:nvPr>
            <p:ph type="sldNum" sz="quarter" idx="5"/>
          </p:nvPr>
        </p:nvSpPr>
        <p:spPr/>
        <p:txBody>
          <a:bodyPr/>
          <a:lstStyle/>
          <a:p>
            <a:fld id="{272CF5F6-30C2-3346-82E2-813DE132A534}" type="slidenum">
              <a:rPr lang="en-US" smtClean="0"/>
              <a:t>12</a:t>
            </a:fld>
            <a:endParaRPr lang="en-US"/>
          </a:p>
        </p:txBody>
      </p:sp>
    </p:spTree>
    <p:extLst>
      <p:ext uri="{BB962C8B-B14F-4D97-AF65-F5344CB8AC3E}">
        <p14:creationId xmlns:p14="http://schemas.microsoft.com/office/powerpoint/2010/main" val="2261167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13</a:t>
            </a:fld>
            <a:endParaRPr lang="en-US"/>
          </a:p>
        </p:txBody>
      </p:sp>
    </p:spTree>
    <p:extLst>
      <p:ext uri="{BB962C8B-B14F-4D97-AF65-F5344CB8AC3E}">
        <p14:creationId xmlns:p14="http://schemas.microsoft.com/office/powerpoint/2010/main" val="2337864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14</a:t>
            </a:fld>
            <a:endParaRPr lang="en-US"/>
          </a:p>
        </p:txBody>
      </p:sp>
    </p:spTree>
    <p:extLst>
      <p:ext uri="{BB962C8B-B14F-4D97-AF65-F5344CB8AC3E}">
        <p14:creationId xmlns:p14="http://schemas.microsoft.com/office/powerpoint/2010/main" val="234519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15</a:t>
            </a:fld>
            <a:endParaRPr lang="en-US"/>
          </a:p>
        </p:txBody>
      </p:sp>
    </p:spTree>
    <p:extLst>
      <p:ext uri="{BB962C8B-B14F-4D97-AF65-F5344CB8AC3E}">
        <p14:creationId xmlns:p14="http://schemas.microsoft.com/office/powerpoint/2010/main" val="405529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16</a:t>
            </a:fld>
            <a:endParaRPr lang="en-US"/>
          </a:p>
        </p:txBody>
      </p:sp>
    </p:spTree>
    <p:extLst>
      <p:ext uri="{BB962C8B-B14F-4D97-AF65-F5344CB8AC3E}">
        <p14:creationId xmlns:p14="http://schemas.microsoft.com/office/powerpoint/2010/main" val="1912291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Working capital management calls on managers to control costs related to both short-term resources and short-term obligations. To this point, this chapter has focused on short-term resources. We now turn our attention to management of short-term obligations, or current liabilities.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Accounts payable represent amounts that the organization owes to its suppliers. It is the flip side of accounts receivable.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payroll payable is an amount owed to employees.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Short-term debt represents an obligation to repay money that has been borrowed.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Taxes payable represent not only income, sales, or real estate taxes, which many public service organizations are exempt from, but also payroll taxes that many tax-exempt organizations must pay.</a:t>
            </a:r>
          </a:p>
        </p:txBody>
      </p:sp>
      <p:sp>
        <p:nvSpPr>
          <p:cNvPr id="4" name="Slide Number Placeholder 3"/>
          <p:cNvSpPr>
            <a:spLocks noGrp="1"/>
          </p:cNvSpPr>
          <p:nvPr>
            <p:ph type="sldNum" sz="quarter" idx="5"/>
          </p:nvPr>
        </p:nvSpPr>
        <p:spPr/>
        <p:txBody>
          <a:bodyPr/>
          <a:lstStyle/>
          <a:p>
            <a:fld id="{272CF5F6-30C2-3346-82E2-813DE132A534}" type="slidenum">
              <a:rPr lang="en-US" smtClean="0"/>
              <a:t>17</a:t>
            </a:fld>
            <a:endParaRPr lang="en-US"/>
          </a:p>
        </p:txBody>
      </p:sp>
    </p:spTree>
    <p:extLst>
      <p:ext uri="{BB962C8B-B14F-4D97-AF65-F5344CB8AC3E}">
        <p14:creationId xmlns:p14="http://schemas.microsoft.com/office/powerpoint/2010/main" val="2545523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an organization purchases items without making an immediate cash payment for the full amount due, an account payable arises. Accounts payable are often called trade credit. In most cases, there is no interest charge for trade credit, if that payment is made when due.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18</a:t>
            </a:fld>
            <a:endParaRPr lang="en-US"/>
          </a:p>
        </p:txBody>
      </p:sp>
    </p:spTree>
    <p:extLst>
      <p:ext uri="{BB962C8B-B14F-4D97-AF65-F5344CB8AC3E}">
        <p14:creationId xmlns:p14="http://schemas.microsoft.com/office/powerpoint/2010/main" val="4227973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suppliers charge interest for payments received after the due date. Others do not. A common practice in many industries is to offer a discount for prompt payment.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Although a 2 percent discount might seem small, the organization earns that discount by paying perhaps 20 days sooner than it would otherwise pay the amount due. So the true interest rate is not 2 percent per year but rather 2 percent per 20 days. This generally works out to be a high annual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19</a:t>
            </a:fld>
            <a:endParaRPr lang="en-US"/>
          </a:p>
        </p:txBody>
      </p:sp>
    </p:spTree>
    <p:extLst>
      <p:ext uri="{BB962C8B-B14F-4D97-AF65-F5344CB8AC3E}">
        <p14:creationId xmlns:p14="http://schemas.microsoft.com/office/powerpoint/2010/main" val="313702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20</a:t>
            </a:fld>
            <a:endParaRPr lang="en-US"/>
          </a:p>
        </p:txBody>
      </p:sp>
    </p:spTree>
    <p:extLst>
      <p:ext uri="{BB962C8B-B14F-4D97-AF65-F5344CB8AC3E}">
        <p14:creationId xmlns:p14="http://schemas.microsoft.com/office/powerpoint/2010/main" val="118073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Management of current assets and current liabilities to maximize results. </a:t>
            </a:r>
            <a:r>
              <a:rPr lang="en-US" sz="1200" b="1" dirty="0"/>
              <a:t>Working capital management</a:t>
            </a:r>
            <a:r>
              <a:rPr lang="en-US" sz="1200" dirty="0"/>
              <a:t> focuses on making sure that the organization has the resources it needs to operate during the current year. It is a continuous process.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Working capital is based on a cycle of inflows and outflows. Short-term resources and short-term obligations</a:t>
            </a:r>
          </a:p>
        </p:txBody>
      </p:sp>
      <p:sp>
        <p:nvSpPr>
          <p:cNvPr id="4" name="Slide Number Placeholder 3"/>
          <p:cNvSpPr>
            <a:spLocks noGrp="1"/>
          </p:cNvSpPr>
          <p:nvPr>
            <p:ph type="sldNum" sz="quarter" idx="5"/>
          </p:nvPr>
        </p:nvSpPr>
        <p:spPr/>
        <p:txBody>
          <a:bodyPr/>
          <a:lstStyle/>
          <a:p>
            <a:fld id="{272CF5F6-30C2-3346-82E2-813DE132A534}" type="slidenum">
              <a:rPr lang="en-US" smtClean="0"/>
              <a:t>3</a:t>
            </a:fld>
            <a:endParaRPr lang="en-US"/>
          </a:p>
        </p:txBody>
      </p:sp>
    </p:spTree>
    <p:extLst>
      <p:ext uri="{BB962C8B-B14F-4D97-AF65-F5344CB8AC3E}">
        <p14:creationId xmlns:p14="http://schemas.microsoft.com/office/powerpoint/2010/main" val="1363949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 2 percent discount might seem small, the organization earns that discount by paying perhaps 20 days sooner than it would otherwise pay the amount due. So the true interest rate is not 2 percent per year but rather 2 percent per 20 days. This generally works out to be a high annual rate</a:t>
            </a:r>
          </a:p>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21</a:t>
            </a:fld>
            <a:endParaRPr lang="en-US"/>
          </a:p>
        </p:txBody>
      </p:sp>
    </p:spTree>
    <p:extLst>
      <p:ext uri="{BB962C8B-B14F-4D97-AF65-F5344CB8AC3E}">
        <p14:creationId xmlns:p14="http://schemas.microsoft.com/office/powerpoint/2010/main" val="3417488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Typically, organizations obtain short-term debt by borrowing money from banks using unsecured notes.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However, in some cases money can be borrowed from financing and factoring companies, using inventory or accounts receivable as collateral, and in those cases the loans would be referred to as being secured loans.</a:t>
            </a:r>
          </a:p>
        </p:txBody>
      </p:sp>
      <p:sp>
        <p:nvSpPr>
          <p:cNvPr id="4" name="Slide Number Placeholder 3"/>
          <p:cNvSpPr>
            <a:spLocks noGrp="1"/>
          </p:cNvSpPr>
          <p:nvPr>
            <p:ph type="sldNum" sz="quarter" idx="5"/>
          </p:nvPr>
        </p:nvSpPr>
        <p:spPr/>
        <p:txBody>
          <a:bodyPr/>
          <a:lstStyle/>
          <a:p>
            <a:fld id="{7FED5140-E487-6C41-925F-0FDF290E7026}" type="slidenum">
              <a:rPr lang="en-US" smtClean="0"/>
              <a:t>22</a:t>
            </a:fld>
            <a:endParaRPr lang="en-US"/>
          </a:p>
        </p:txBody>
      </p:sp>
    </p:spTree>
    <p:extLst>
      <p:ext uri="{BB962C8B-B14F-4D97-AF65-F5344CB8AC3E}">
        <p14:creationId xmlns:p14="http://schemas.microsoft.com/office/powerpoint/2010/main" val="3854148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23</a:t>
            </a:fld>
            <a:endParaRPr lang="en-US"/>
          </a:p>
        </p:txBody>
      </p:sp>
    </p:spTree>
    <p:extLst>
      <p:ext uri="{BB962C8B-B14F-4D97-AF65-F5344CB8AC3E}">
        <p14:creationId xmlns:p14="http://schemas.microsoft.com/office/powerpoint/2010/main" val="3262124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essential financial resource is cash. Cash is needed to pay obligations as they come due. Cash is generally defined as both currency on hand and also amounts that can be withdrawn from bank accounts.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r>
              <a:rPr lang="en-US" dirty="0"/>
              <a:t>A second type of short-term resource is marketable securities. These investments can be bought and sold in financial markets, such as stock and debt markets. Marketable securities provide managers with an outlet to invest idle resources while maintaining access to the resources when needed.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Receivables often are the largest working capital item.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Inventories, which are goods available for sale or supplies that organizations have purchased to provide goods and services to clients but have not yet used.</a:t>
            </a:r>
          </a:p>
        </p:txBody>
      </p:sp>
      <p:sp>
        <p:nvSpPr>
          <p:cNvPr id="4" name="Slide Number Placeholder 3"/>
          <p:cNvSpPr>
            <a:spLocks noGrp="1"/>
          </p:cNvSpPr>
          <p:nvPr>
            <p:ph type="sldNum" sz="quarter" idx="5"/>
          </p:nvPr>
        </p:nvSpPr>
        <p:spPr/>
        <p:txBody>
          <a:bodyPr/>
          <a:lstStyle/>
          <a:p>
            <a:fld id="{272CF5F6-30C2-3346-82E2-813DE132A534}" type="slidenum">
              <a:rPr lang="en-US" smtClean="0"/>
              <a:t>4</a:t>
            </a:fld>
            <a:endParaRPr lang="en-US"/>
          </a:p>
        </p:txBody>
      </p:sp>
    </p:spTree>
    <p:extLst>
      <p:ext uri="{BB962C8B-B14F-4D97-AF65-F5344CB8AC3E}">
        <p14:creationId xmlns:p14="http://schemas.microsoft.com/office/powerpoint/2010/main" val="1547467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Cash is essential for working capital management due to a 3 reasons:</a:t>
            </a:r>
          </a:p>
          <a:p>
            <a:pPr marL="628650" lvl="1" indent="-171450">
              <a:buFont typeface="Arial" panose="020B0604020202020204" pitchFamily="34" charset="0"/>
              <a:buChar char="•"/>
            </a:pPr>
            <a:r>
              <a:rPr lang="en-US" dirty="0"/>
              <a:t>First, cash is needed for the normal daily transactions of any activity. For example, cash is needed to pay employees and suppliers.</a:t>
            </a:r>
          </a:p>
          <a:p>
            <a:pPr marL="628650" lvl="1" indent="-171450">
              <a:buFont typeface="Arial" panose="020B0604020202020204" pitchFamily="34" charset="0"/>
              <a:buChar char="•"/>
            </a:pPr>
            <a:r>
              <a:rPr lang="en-US" dirty="0"/>
              <a:t>Future is unforeseeable therefore cash can provide a safety margin for the organization.</a:t>
            </a:r>
          </a:p>
          <a:p>
            <a:pPr marL="628650" lvl="1" indent="-171450">
              <a:buFont typeface="Arial" panose="020B0604020202020204" pitchFamily="34" charset="0"/>
              <a:buChar char="•"/>
            </a:pPr>
            <a:r>
              <a:rPr lang="en-US" dirty="0"/>
              <a:t>Investments—new profits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Managers must find an appropriate cash level that is reasonably safe but does not unduly restrict the organization’s pursuit of its primary mission. </a:t>
            </a:r>
            <a:r>
              <a:rPr lang="en-US" dirty="0" err="1"/>
              <a:t>Eg</a:t>
            </a:r>
            <a:r>
              <a:rPr lang="en-US" dirty="0"/>
              <a:t>: only buying one truck and leaving the rest in the bank would hinder the mission accomplishment of the organization</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managers must anticipate when organizations will receive the cash. Similarly, managers must anticipate what cash will be required for payments and when they must be made. The cash excess or shortfall is calculated for each period. This is what we talked about accounting in Chapter 2.</a:t>
            </a:r>
          </a:p>
        </p:txBody>
      </p:sp>
      <p:sp>
        <p:nvSpPr>
          <p:cNvPr id="4" name="Slide Number Placeholder 3"/>
          <p:cNvSpPr>
            <a:spLocks noGrp="1"/>
          </p:cNvSpPr>
          <p:nvPr>
            <p:ph type="sldNum" sz="quarter" idx="5"/>
          </p:nvPr>
        </p:nvSpPr>
        <p:spPr/>
        <p:txBody>
          <a:bodyPr/>
          <a:lstStyle/>
          <a:p>
            <a:fld id="{272CF5F6-30C2-3346-82E2-813DE132A534}" type="slidenum">
              <a:rPr lang="en-US" smtClean="0"/>
              <a:t>5</a:t>
            </a:fld>
            <a:endParaRPr lang="en-US"/>
          </a:p>
        </p:txBody>
      </p:sp>
    </p:spTree>
    <p:extLst>
      <p:ext uri="{BB962C8B-B14F-4D97-AF65-F5344CB8AC3E}">
        <p14:creationId xmlns:p14="http://schemas.microsoft.com/office/powerpoint/2010/main" val="344962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By contrast, if money is put into a higher-yielding investment such as a certificate of deposit (CD), there may be a penalty for early withdrawal. CDs generally tie up the organization’s money for at least a month. However, they pay interest rates higher than savings accounts.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Other investments hold promise of even higher rates of return but entail greater risks. For example, cash can be invested in marketable securities such as corporate stocks and bonds. Such investments are subject to market fluctuations. That means that their value might fall.</a:t>
            </a:r>
          </a:p>
        </p:txBody>
      </p:sp>
      <p:sp>
        <p:nvSpPr>
          <p:cNvPr id="4" name="Slide Number Placeholder 3"/>
          <p:cNvSpPr>
            <a:spLocks noGrp="1"/>
          </p:cNvSpPr>
          <p:nvPr>
            <p:ph type="sldNum" sz="quarter" idx="5"/>
          </p:nvPr>
        </p:nvSpPr>
        <p:spPr/>
        <p:txBody>
          <a:bodyPr/>
          <a:lstStyle/>
          <a:p>
            <a:fld id="{272CF5F6-30C2-3346-82E2-813DE132A534}" type="slidenum">
              <a:rPr lang="en-US" smtClean="0"/>
              <a:t>6</a:t>
            </a:fld>
            <a:endParaRPr lang="en-US"/>
          </a:p>
        </p:txBody>
      </p:sp>
    </p:spTree>
    <p:extLst>
      <p:ext uri="{BB962C8B-B14F-4D97-AF65-F5344CB8AC3E}">
        <p14:creationId xmlns:p14="http://schemas.microsoft.com/office/powerpoint/2010/main" val="300444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two major categories of marketable securities: equity securities and nonequity instruments. Equity is an ownership interest. Shares of stock, which for-profit corporations issue in exchange for money, are equity securities. The people who buy the stock become owners of the corporation, though any one person usually owns just a tiny fraction of the company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Bonds and notes, meanwhile, are referred to as either debt instruments or nonequity instruments. The borrower sells the debt instrument to the lender—the lender is the buyer. . The lender owns the debt instrument but does not own any part of the organization borrowing the money. If an organization that has sold bonds does poorly, it is still obligated to repay the full amount it has borrowed. The market value of bonds may rise or fall, but the buyer of the bond is reasonably certain to be repaid the face value of the bond at maturity, in addition to periodic interest payments, if the borrower remains solvent.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7</a:t>
            </a:fld>
            <a:endParaRPr lang="en-US"/>
          </a:p>
        </p:txBody>
      </p:sp>
    </p:spTree>
    <p:extLst>
      <p:ext uri="{BB962C8B-B14F-4D97-AF65-F5344CB8AC3E}">
        <p14:creationId xmlns:p14="http://schemas.microsoft.com/office/powerpoint/2010/main" val="8394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Accounts Receivable</a:t>
            </a:r>
            <a:r>
              <a:rPr lang="en-US" sz="1200" dirty="0"/>
              <a:t>--bills that have been sent out by the organization but have not yet been collected. Although some organizations collect payment at the same time they provide goods or services, that is not always the case. Sometimes people owe money for goods and services provided to them now and pay at some time in the future. In that case, they are buying the service on account. The amounts they owe are called receivables by the organization that has provided the goods or services. Because organizations want to keep track of or account for how much is owed to them, the amounts owed are often called accounts receivable.</a:t>
            </a:r>
          </a:p>
        </p:txBody>
      </p:sp>
      <p:sp>
        <p:nvSpPr>
          <p:cNvPr id="4" name="Slide Number Placeholder 3"/>
          <p:cNvSpPr>
            <a:spLocks noGrp="1"/>
          </p:cNvSpPr>
          <p:nvPr>
            <p:ph type="sldNum" sz="quarter" idx="5"/>
          </p:nvPr>
        </p:nvSpPr>
        <p:spPr/>
        <p:txBody>
          <a:bodyPr/>
          <a:lstStyle/>
          <a:p>
            <a:fld id="{272CF5F6-30C2-3346-82E2-813DE132A534}" type="slidenum">
              <a:rPr lang="en-US" smtClean="0"/>
              <a:t>8</a:t>
            </a:fld>
            <a:endParaRPr lang="en-US"/>
          </a:p>
        </p:txBody>
      </p:sp>
    </p:spTree>
    <p:extLst>
      <p:ext uri="{BB962C8B-B14F-4D97-AF65-F5344CB8AC3E}">
        <p14:creationId xmlns:p14="http://schemas.microsoft.com/office/powerpoint/2010/main" val="9726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most important issues confronting the manager is how to collect receivables as quickly as possible. This is sometimes referred to as revenue cycle management. The sooner receivables are collected, the sooner the money can earn interest or be used to pay bills or expand services. Organizations are also concerned that some receivables will never be collected. Efforts to collect receivables promptly reduce that likelihood. Therefore, there should be an attempt to reduce the time required for each step in the accounts receivable cycle, shown in the flow chart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Credit </a:t>
            </a:r>
            <a:r>
              <a:rPr lang="en-US" dirty="0" err="1"/>
              <a:t>PoliciesBy</a:t>
            </a:r>
            <a:r>
              <a:rPr lang="en-US" dirty="0"/>
              <a:t> excluding individuals or organizations from buying goods or services on account, an organization takes a chance of losing the opportunity to provide some services. The manager must weigh the risk of nonpayment against the potential loss of business.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Accounts receivable aging schedule, which shows how long it has been between the current date and the date when uncollected bills were issued. The aging schedule is a valuable tool because problem areas can be quickly identified.</a:t>
            </a:r>
          </a:p>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9</a:t>
            </a:fld>
            <a:endParaRPr lang="en-US"/>
          </a:p>
        </p:txBody>
      </p:sp>
    </p:spTree>
    <p:extLst>
      <p:ext uri="{BB962C8B-B14F-4D97-AF65-F5344CB8AC3E}">
        <p14:creationId xmlns:p14="http://schemas.microsoft.com/office/powerpoint/2010/main" val="168774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For Account Receivable management, efforts to collect payment should begin as soon as the invoice is issued. If anything goes beyond the current column (i.e., 1–30 days), there should be a formal procedure, such as the issuance of a reminder statement. If an account exceeds 60 days there should be procedures such as mailing another statement, often colored pink to get greater attention. The &gt; 90-day category in an aging schedule is a particular concern, even though it may be a small part of the total. Amounts in that category probably reflect problems encountered in processing the bills or else an inability or unwillingness to pay. All organizations should have specific follow-up procedures for accounts that fall into this category. These procedures should include not only monthly statements, but also late charges and telephone calls to determine why payment has not been made. The longer a payment goes unpaid, the less likely it will ever be paid.</a:t>
            </a:r>
          </a:p>
        </p:txBody>
      </p:sp>
      <p:sp>
        <p:nvSpPr>
          <p:cNvPr id="4" name="Slide Number Placeholder 3"/>
          <p:cNvSpPr>
            <a:spLocks noGrp="1"/>
          </p:cNvSpPr>
          <p:nvPr>
            <p:ph type="sldNum" sz="quarter" idx="5"/>
          </p:nvPr>
        </p:nvSpPr>
        <p:spPr/>
        <p:txBody>
          <a:bodyPr/>
          <a:lstStyle/>
          <a:p>
            <a:fld id="{272CF5F6-30C2-3346-82E2-813DE132A534}" type="slidenum">
              <a:rPr lang="en-US" smtClean="0"/>
              <a:t>10</a:t>
            </a:fld>
            <a:endParaRPr lang="en-US"/>
          </a:p>
        </p:txBody>
      </p:sp>
    </p:spTree>
    <p:extLst>
      <p:ext uri="{BB962C8B-B14F-4D97-AF65-F5344CB8AC3E}">
        <p14:creationId xmlns:p14="http://schemas.microsoft.com/office/powerpoint/2010/main" val="253974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C5A7-5E28-FC44-B577-EB219CC00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D7749-02F4-324D-A45B-4A38BB2F2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5FB31-7CF6-9245-B1D6-99035AA09C06}"/>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8DA993BB-D064-6A48-879E-1FB0BDF67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BE2B1-A6E5-6840-9113-327E0D58866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1898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A3DC-76C4-6E48-8B2E-7E94847AF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0C15C-654C-2B41-93A9-B00F67F66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8E7F-CD65-3248-BA75-D9778F05D1B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3DC8C1A0-BDE3-6347-9D1C-12359869A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94BF-D644-D049-9181-35F7F9669365}"/>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3695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ED71B-7A8D-5F43-BB10-F0421570E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3545B-72F8-EE45-AF26-373E77724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BE71A-25DA-A244-AAF4-8B8AB2A44B0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F31F3D2-A4DD-C44B-9D7D-AF0B9F2B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EF3DB-9CA4-1044-B4E2-967C05726A9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7936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FB82-7428-E54F-9E70-D8474B5F3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45CBA-B631-1D43-AD0E-7182D2DBF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BC986-8D2E-C943-9C0F-C4DC93B158D1}"/>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F39A8C26-B1D2-5D46-8070-6360510AE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2B6FB-E794-FD4D-ADE9-A7018771A4E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70215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A672-37E2-0946-B233-9FD61FF58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15828-B1D9-3B40-A620-8249A753E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5B793-6808-484A-BEDD-2C62BC4A178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5C62BD9-3258-7244-BB27-28FBF835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4DC2D-8C5D-FE46-B0B4-7CBEF14D3E6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6120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9A9-7375-BC4F-BF53-AADF015A2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E16C2-E2B8-BB4A-9177-B96F32AE9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29A69-1A7B-FB4F-9CEB-51AFA785E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62830-AD09-C441-A740-8FBE4CEB693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8D224576-4225-1F4E-A1E4-0903B6756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87BCE-9996-D045-AC59-B1144913CE08}"/>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42034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8952-1453-9E4F-AF6B-714B65195C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1A698-DF86-0D43-868B-1C8F474D5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0619C-15B9-934B-A537-2D31A6A79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C9DD-C002-8445-BF6B-11DD25F59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04E92-93F9-A044-A17F-CABA3BF76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91E03-A18E-A748-8B35-7A613226512A}"/>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8" name="Footer Placeholder 7">
            <a:extLst>
              <a:ext uri="{FF2B5EF4-FFF2-40B4-BE49-F238E27FC236}">
                <a16:creationId xmlns:a16="http://schemas.microsoft.com/office/drawing/2014/main" id="{F621ADC0-2496-004D-8E53-98F2C5F3C0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FAC0-C00A-A349-A772-416C3A028D73}"/>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59634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38DC-1D0F-3F47-B864-1899F6A9E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D27A7-0A22-6A41-9FAF-A5C54723132F}"/>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4" name="Footer Placeholder 3">
            <a:extLst>
              <a:ext uri="{FF2B5EF4-FFF2-40B4-BE49-F238E27FC236}">
                <a16:creationId xmlns:a16="http://schemas.microsoft.com/office/drawing/2014/main" id="{927B1B54-28D7-154B-9D29-966F72BCD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24629-D474-CF44-9A4D-686431A4DCFE}"/>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89264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E3AEE-1FBF-084A-B19F-BF1EABAF1710}"/>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3" name="Footer Placeholder 2">
            <a:extLst>
              <a:ext uri="{FF2B5EF4-FFF2-40B4-BE49-F238E27FC236}">
                <a16:creationId xmlns:a16="http://schemas.microsoft.com/office/drawing/2014/main" id="{7AA2AFA3-79F9-1846-9832-D10695B39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97BD1C-73DF-2D47-AC66-DA76F3818227}"/>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50407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45A-DC19-CB46-9651-9EF89AC0F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E667D-BB1E-B243-A08C-1AB1CD563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7276F-6EDD-7041-8466-8DDB45CE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800AE-6DAD-7D44-BA8F-366C2F17E61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B300CE3-F130-1044-9755-52871460E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C8EDF-E203-FD44-8839-2C06C0CF945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49152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DC46-7746-AA41-9D7C-BE70806C8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AAF55D-BDE4-4A45-9225-407F1CB46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8D159-EE9D-1B42-9664-334C7C4A3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1A095-C7DA-8649-8AA8-A0682A009ACB}"/>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79CB647-8326-8542-9C97-9B97270E7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227-DEDE-2044-BA7E-26CE6EA66B1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97314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529D9-09FA-A548-87C2-66BC4A20D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22265-FF02-BD4F-94F0-0AC088C0B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0FA6-F895-3945-B8CC-365C0681E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45F7C194-36A9-6240-B742-441F81D60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E3E83-1E62-174B-A351-ACA3B3BA8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0A1B9-CC81-6849-8B6F-BC8CE17CD141}" type="slidenum">
              <a:rPr lang="en-US" smtClean="0"/>
              <a:t>‹#›</a:t>
            </a:fld>
            <a:endParaRPr lang="en-US"/>
          </a:p>
        </p:txBody>
      </p:sp>
    </p:spTree>
    <p:extLst>
      <p:ext uri="{BB962C8B-B14F-4D97-AF65-F5344CB8AC3E}">
        <p14:creationId xmlns:p14="http://schemas.microsoft.com/office/powerpoint/2010/main" val="263604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fontScale="90000"/>
          </a:bodyPr>
          <a:lstStyle/>
          <a:p>
            <a:r>
              <a:rPr lang="en-US" b="1" dirty="0">
                <a:solidFill>
                  <a:schemeClr val="bg1"/>
                </a:solidFill>
                <a:latin typeface="Georgia Pro Cond Black" panose="02040A06050405020203" pitchFamily="18" charset="0"/>
              </a:rPr>
              <a:t>Managing Short-Term Resources and Obligations</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061482"/>
            <a:ext cx="9144000" cy="1655762"/>
          </a:xfrm>
        </p:spPr>
        <p:txBody>
          <a:bodyPr>
            <a:normAutofit/>
          </a:bodyPr>
          <a:lstStyle/>
          <a:p>
            <a:r>
              <a:rPr lang="en-US" sz="2800" dirty="0">
                <a:latin typeface="Candara" panose="020E0502030303020204" pitchFamily="34" charset="0"/>
              </a:rPr>
              <a:t>October 13</a:t>
            </a:r>
            <a:r>
              <a:rPr lang="en-US" sz="2800" baseline="30000" dirty="0">
                <a:latin typeface="Candara" panose="020E0502030303020204" pitchFamily="34" charset="0"/>
              </a:rPr>
              <a:t>th</a:t>
            </a:r>
            <a:r>
              <a:rPr lang="en-US" sz="2800" dirty="0">
                <a:latin typeface="Candara" panose="020E0502030303020204" pitchFamily="34" charset="0"/>
              </a:rPr>
              <a:t>,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 Receivables</a:t>
            </a:r>
          </a:p>
        </p:txBody>
      </p:sp>
      <p:pic>
        <p:nvPicPr>
          <p:cNvPr id="5" name="Picture 4">
            <a:extLst>
              <a:ext uri="{FF2B5EF4-FFF2-40B4-BE49-F238E27FC236}">
                <a16:creationId xmlns:a16="http://schemas.microsoft.com/office/drawing/2014/main" id="{F0A357CF-7535-909E-88CA-FD5E88EA7349}"/>
              </a:ext>
            </a:extLst>
          </p:cNvPr>
          <p:cNvPicPr>
            <a:picLocks noChangeAspect="1"/>
          </p:cNvPicPr>
          <p:nvPr/>
        </p:nvPicPr>
        <p:blipFill>
          <a:blip r:embed="rId3"/>
          <a:stretch>
            <a:fillRect/>
          </a:stretch>
        </p:blipFill>
        <p:spPr>
          <a:xfrm>
            <a:off x="2298002" y="1457521"/>
            <a:ext cx="7931220" cy="5187018"/>
          </a:xfrm>
          <a:prstGeom prst="rect">
            <a:avLst/>
          </a:prstGeom>
        </p:spPr>
      </p:pic>
    </p:spTree>
    <p:extLst>
      <p:ext uri="{BB962C8B-B14F-4D97-AF65-F5344CB8AC3E}">
        <p14:creationId xmlns:p14="http://schemas.microsoft.com/office/powerpoint/2010/main" val="67378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Inventory</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490990"/>
            <a:ext cx="10951142" cy="4960609"/>
          </a:xfrm>
        </p:spPr>
        <p:txBody>
          <a:bodyPr>
            <a:normAutofit/>
          </a:bodyPr>
          <a:lstStyle/>
          <a:p>
            <a:endParaRPr lang="en-US" dirty="0">
              <a:latin typeface="Candara" panose="020E0502030303020204" pitchFamily="34" charset="0"/>
            </a:endParaRPr>
          </a:p>
          <a:p>
            <a:r>
              <a:rPr lang="en-US" dirty="0">
                <a:latin typeface="Candara" panose="020E0502030303020204" pitchFamily="34" charset="0"/>
              </a:rPr>
              <a:t>Supply items that an organization buys and uses to make products or services</a:t>
            </a:r>
          </a:p>
          <a:p>
            <a:endParaRPr lang="en-US" dirty="0">
              <a:latin typeface="Candara" panose="020E0502030303020204" pitchFamily="34" charset="0"/>
            </a:endParaRPr>
          </a:p>
          <a:p>
            <a:r>
              <a:rPr lang="en-US" u="sng" dirty="0">
                <a:latin typeface="Candara" panose="020E0502030303020204" pitchFamily="34" charset="0"/>
              </a:rPr>
              <a:t>General rule of thumb:</a:t>
            </a:r>
            <a:r>
              <a:rPr lang="en-US" dirty="0">
                <a:latin typeface="Candara" panose="020E0502030303020204" pitchFamily="34" charset="0"/>
              </a:rPr>
              <a:t> Inventory levels should be kept as low as possible</a:t>
            </a:r>
          </a:p>
          <a:p>
            <a:endParaRPr lang="en-US" dirty="0">
              <a:latin typeface="Candara" panose="020E0502030303020204" pitchFamily="34" charset="0"/>
            </a:endParaRPr>
          </a:p>
          <a:p>
            <a:r>
              <a:rPr lang="en-US" dirty="0">
                <a:latin typeface="Candara" panose="020E0502030303020204" pitchFamily="34" charset="0"/>
              </a:rPr>
              <a:t>Centralized</a:t>
            </a:r>
          </a:p>
          <a:p>
            <a:pPr lvl="1"/>
            <a:r>
              <a:rPr lang="en-US" dirty="0">
                <a:latin typeface="Candara" panose="020E0502030303020204" pitchFamily="34" charset="0"/>
              </a:rPr>
              <a:t>Inventory storage </a:t>
            </a:r>
          </a:p>
          <a:p>
            <a:pPr lvl="1"/>
            <a:r>
              <a:rPr lang="en-US" dirty="0">
                <a:latin typeface="Candara" panose="020E0502030303020204" pitchFamily="34" charset="0"/>
              </a:rPr>
              <a:t>Ordering process</a:t>
            </a:r>
          </a:p>
        </p:txBody>
      </p:sp>
    </p:spTree>
    <p:extLst>
      <p:ext uri="{BB962C8B-B14F-4D97-AF65-F5344CB8AC3E}">
        <p14:creationId xmlns:p14="http://schemas.microsoft.com/office/powerpoint/2010/main" val="5901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Inventory</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918544"/>
            <a:ext cx="10951142" cy="4364007"/>
          </a:xfrm>
        </p:spPr>
        <p:txBody>
          <a:bodyPr>
            <a:normAutofit/>
          </a:bodyPr>
          <a:lstStyle/>
          <a:p>
            <a:pPr marL="0" indent="0">
              <a:buNone/>
            </a:pPr>
            <a:r>
              <a:rPr lang="en-US" b="1" dirty="0">
                <a:latin typeface="Candara" panose="020E0502030303020204" pitchFamily="34" charset="0"/>
              </a:rPr>
              <a:t>Economic Order Quantity (EOQ)</a:t>
            </a:r>
          </a:p>
          <a:p>
            <a:r>
              <a:rPr lang="en-US" dirty="0">
                <a:latin typeface="Candara" panose="020E0502030303020204" pitchFamily="34" charset="0"/>
              </a:rPr>
              <a:t>Considers additional costs related to the inventory </a:t>
            </a:r>
          </a:p>
          <a:p>
            <a:pPr marL="0" indent="0">
              <a:buNone/>
            </a:pPr>
            <a:endParaRPr lang="en-US" dirty="0">
              <a:latin typeface="Candara" panose="020E0502030303020204" pitchFamily="34" charset="0"/>
            </a:endParaRPr>
          </a:p>
          <a:p>
            <a:r>
              <a:rPr lang="en-US" dirty="0">
                <a:latin typeface="Candara" panose="020E0502030303020204" pitchFamily="34" charset="0"/>
              </a:rPr>
              <a:t>Relative costs of ordering large amounts of inventory infrequently VS ordering small amounts more frequently </a:t>
            </a:r>
          </a:p>
          <a:p>
            <a:pPr lvl="1"/>
            <a:r>
              <a:rPr lang="en-US" u="sng" dirty="0">
                <a:latin typeface="Candara" panose="020E0502030303020204" pitchFamily="34" charset="0"/>
              </a:rPr>
              <a:t>Carrying costs / Holding costs </a:t>
            </a:r>
            <a:endParaRPr lang="en-US" dirty="0">
              <a:latin typeface="Candara" panose="020E0502030303020204" pitchFamily="34" charset="0"/>
            </a:endParaRPr>
          </a:p>
          <a:p>
            <a:pPr lvl="1"/>
            <a:r>
              <a:rPr lang="en-US" u="sng" dirty="0">
                <a:latin typeface="Candara" panose="020E0502030303020204" pitchFamily="34" charset="0"/>
              </a:rPr>
              <a:t>Ordering costs</a:t>
            </a:r>
          </a:p>
          <a:p>
            <a:pPr marL="457200" lvl="1" indent="0">
              <a:buNone/>
            </a:pPr>
            <a:endParaRPr lang="en-US" dirty="0">
              <a:latin typeface="Candara" panose="020E0502030303020204" pitchFamily="34" charset="0"/>
            </a:endParaRPr>
          </a:p>
          <a:p>
            <a:r>
              <a:rPr lang="en-US" dirty="0">
                <a:latin typeface="Candara" panose="020E0502030303020204" pitchFamily="34" charset="0"/>
              </a:rPr>
              <a:t>EOQ balance the two factors to find the optimal amount to order</a:t>
            </a:r>
          </a:p>
          <a:p>
            <a:pPr lvl="1"/>
            <a:endParaRPr lang="en-US" dirty="0">
              <a:latin typeface="Candara" panose="020E0502030303020204" pitchFamily="34" charset="0"/>
            </a:endParaRPr>
          </a:p>
        </p:txBody>
      </p:sp>
    </p:spTree>
    <p:extLst>
      <p:ext uri="{BB962C8B-B14F-4D97-AF65-F5344CB8AC3E}">
        <p14:creationId xmlns:p14="http://schemas.microsoft.com/office/powerpoint/2010/main" val="232258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932318"/>
                <a:ext cx="5206438" cy="45192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𝑻𝑪</m:t>
                      </m:r>
                      <m:r>
                        <a:rPr lang="en-US" b="1" i="1" smtClean="0">
                          <a:latin typeface="Cambria Math" panose="02040503050406030204" pitchFamily="18" charset="0"/>
                        </a:rPr>
                        <m:t>=</m:t>
                      </m:r>
                      <m:r>
                        <a:rPr lang="en-US" b="1" i="1" smtClean="0">
                          <a:latin typeface="Cambria Math" panose="02040503050406030204" pitchFamily="18" charset="0"/>
                        </a:rPr>
                        <m:t>𝑷𝑪</m:t>
                      </m:r>
                      <m:r>
                        <a:rPr lang="en-US" b="1" i="1" smtClean="0">
                          <a:latin typeface="Cambria Math" panose="02040503050406030204" pitchFamily="18" charset="0"/>
                        </a:rPr>
                        <m:t>+</m:t>
                      </m:r>
                      <m:r>
                        <a:rPr lang="en-US" b="1" i="1" smtClean="0">
                          <a:latin typeface="Cambria Math" panose="02040503050406030204" pitchFamily="18" charset="0"/>
                        </a:rPr>
                        <m:t>𝑪𝑪</m:t>
                      </m:r>
                      <m:r>
                        <a:rPr lang="en-US" b="1" i="1" smtClean="0">
                          <a:latin typeface="Cambria Math" panose="02040503050406030204" pitchFamily="18" charset="0"/>
                        </a:rPr>
                        <m:t>+</m:t>
                      </m:r>
                      <m:r>
                        <a:rPr lang="en-US" b="1" i="1" smtClean="0">
                          <a:latin typeface="Cambria Math" panose="02040503050406030204" pitchFamily="18" charset="0"/>
                        </a:rPr>
                        <m:t>𝑶𝑪</m:t>
                      </m:r>
                    </m:oMath>
                  </m:oMathPara>
                </a14:m>
                <a:endParaRPr lang="en-US" b="1" dirty="0">
                  <a:latin typeface="Candara" panose="020E0502030303020204" pitchFamily="34" charset="0"/>
                </a:endParaRPr>
              </a:p>
              <a:p>
                <a:endParaRPr lang="en-US" b="0" i="1" dirty="0">
                  <a:latin typeface="Candara" panose="020E0502030303020204" pitchFamily="34" charset="0"/>
                </a:endParaRPr>
              </a:p>
              <a:p>
                <a:r>
                  <a:rPr lang="en-US" b="0" i="1" dirty="0">
                    <a:latin typeface="Candara" panose="020E0502030303020204" pitchFamily="34" charset="0"/>
                  </a:rPr>
                  <a:t>PC = P*N</a:t>
                </a:r>
              </a:p>
              <a:p>
                <a:endParaRPr lang="en-US" b="0" i="1"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𝐶𝐶</m:t>
                    </m:r>
                    <m:r>
                      <a:rPr lang="en-US" i="1">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2</m:t>
                        </m:r>
                      </m:den>
                    </m:f>
                  </m:oMath>
                </a14:m>
                <a:endParaRPr lang="en-US" dirty="0">
                  <a:latin typeface="Candara" panose="020E0502030303020204" pitchFamily="34" charset="0"/>
                </a:endParaRPr>
              </a:p>
              <a:p>
                <a:endParaRPr lang="en-US" i="1"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𝑂𝐶</m:t>
                    </m:r>
                    <m:r>
                      <a:rPr lang="en-US" i="1">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𝑄</m:t>
                        </m:r>
                      </m:den>
                    </m:f>
                  </m:oMath>
                </a14:m>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659524" y="1932318"/>
                <a:ext cx="5206438" cy="4519282"/>
              </a:xfrm>
              <a:blipFill>
                <a:blip r:embed="rId3"/>
                <a:stretch>
                  <a:fillRect l="-2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17039C2-2437-1D49-A18E-EDB4C64E0198}"/>
                  </a:ext>
                </a:extLst>
              </p:cNvPr>
              <p:cNvSpPr txBox="1">
                <a:spLocks/>
              </p:cNvSpPr>
              <p:nvPr/>
            </p:nvSpPr>
            <p:spPr>
              <a:xfrm>
                <a:off x="6326040" y="2758056"/>
                <a:ext cx="5206438" cy="3363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The optimal amount to order each time:</a:t>
                </a:r>
              </a:p>
              <a:p>
                <a:pPr marL="0" indent="0">
                  <a:buNone/>
                </a:pPr>
                <a14:m>
                  <m:oMathPara xmlns:m="http://schemas.openxmlformats.org/officeDocument/2006/math">
                    <m:oMathParaPr>
                      <m:jc m:val="center"/>
                    </m:oMathParaPr>
                    <m:oMath xmlns:m="http://schemas.openxmlformats.org/officeDocument/2006/math">
                      <m:sSup>
                        <m:sSupPr>
                          <m:ctrlPr>
                            <a:rPr lang="en-US" i="1" smtClean="0">
                              <a:solidFill>
                                <a:srgbClr val="A20305"/>
                              </a:solidFill>
                              <a:latin typeface="Cambria Math" panose="02040503050406030204" pitchFamily="18" charset="0"/>
                            </a:rPr>
                          </m:ctrlPr>
                        </m:sSupPr>
                        <m:e>
                          <m:r>
                            <a:rPr lang="en-US" i="1" smtClean="0">
                              <a:solidFill>
                                <a:srgbClr val="A20305"/>
                              </a:solidFill>
                              <a:latin typeface="Cambria Math" panose="02040503050406030204" pitchFamily="18" charset="0"/>
                            </a:rPr>
                            <m:t>𝑄</m:t>
                          </m:r>
                        </m:e>
                        <m:sup>
                          <m:r>
                            <a:rPr lang="en-US" i="1" smtClean="0">
                              <a:solidFill>
                                <a:srgbClr val="A20305"/>
                              </a:solidFill>
                              <a:latin typeface="Cambria Math" panose="02040503050406030204" pitchFamily="18" charset="0"/>
                            </a:rPr>
                            <m:t>∗</m:t>
                          </m:r>
                        </m:sup>
                      </m:sSup>
                      <m:r>
                        <a:rPr lang="en-US" i="1" smtClean="0">
                          <a:solidFill>
                            <a:srgbClr val="A20305"/>
                          </a:solidFill>
                          <a:latin typeface="Cambria Math" panose="02040503050406030204" pitchFamily="18" charset="0"/>
                        </a:rPr>
                        <m:t>=</m:t>
                      </m:r>
                      <m:rad>
                        <m:radPr>
                          <m:degHide m:val="on"/>
                          <m:ctrlPr>
                            <a:rPr lang="en-US" i="1" smtClean="0">
                              <a:solidFill>
                                <a:srgbClr val="A20305"/>
                              </a:solidFill>
                              <a:latin typeface="Cambria Math" panose="02040503050406030204" pitchFamily="18" charset="0"/>
                            </a:rPr>
                          </m:ctrlPr>
                        </m:radPr>
                        <m:deg/>
                        <m:e>
                          <m:f>
                            <m:fPr>
                              <m:ctrlPr>
                                <a:rPr lang="en-US" i="1" smtClean="0">
                                  <a:solidFill>
                                    <a:srgbClr val="A20305"/>
                                  </a:solidFill>
                                  <a:latin typeface="Cambria Math" panose="02040503050406030204" pitchFamily="18" charset="0"/>
                                </a:rPr>
                              </m:ctrlPr>
                            </m:fPr>
                            <m:num>
                              <m:r>
                                <a:rPr lang="en-US" i="1" smtClean="0">
                                  <a:solidFill>
                                    <a:srgbClr val="A20305"/>
                                  </a:solidFill>
                                  <a:latin typeface="Cambria Math" panose="02040503050406030204" pitchFamily="18" charset="0"/>
                                </a:rPr>
                                <m:t>2</m:t>
                              </m:r>
                              <m:r>
                                <a:rPr lang="en-US" i="1" smtClean="0">
                                  <a:solidFill>
                                    <a:srgbClr val="A20305"/>
                                  </a:solidFill>
                                  <a:latin typeface="Cambria Math" panose="02040503050406030204" pitchFamily="18" charset="0"/>
                                </a:rPr>
                                <m:t>𝑂𝑁</m:t>
                              </m:r>
                            </m:num>
                            <m:den>
                              <m:r>
                                <a:rPr lang="en-US" i="1" smtClean="0">
                                  <a:solidFill>
                                    <a:srgbClr val="A20305"/>
                                  </a:solidFill>
                                  <a:latin typeface="Cambria Math" panose="02040503050406030204" pitchFamily="18" charset="0"/>
                                </a:rPr>
                                <m:t>𝐶</m:t>
                              </m:r>
                            </m:den>
                          </m:f>
                        </m:e>
                      </m:rad>
                    </m:oMath>
                  </m:oMathPara>
                </a14:m>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5" name="Content Placeholder 2">
                <a:extLst>
                  <a:ext uri="{FF2B5EF4-FFF2-40B4-BE49-F238E27FC236}">
                    <a16:creationId xmlns:a16="http://schemas.microsoft.com/office/drawing/2014/main" id="{C17039C2-2437-1D49-A18E-EDB4C64E0198}"/>
                  </a:ext>
                </a:extLst>
              </p:cNvPr>
              <p:cNvSpPr txBox="1">
                <a:spLocks noRot="1" noChangeAspect="1" noMove="1" noResize="1" noEditPoints="1" noAdjustHandles="1" noChangeArrowheads="1" noChangeShapeType="1" noTextEdit="1"/>
              </p:cNvSpPr>
              <p:nvPr/>
            </p:nvSpPr>
            <p:spPr>
              <a:xfrm>
                <a:off x="6326040" y="2758056"/>
                <a:ext cx="5206438" cy="3363343"/>
              </a:xfrm>
              <a:prstGeom prst="rect">
                <a:avLst/>
              </a:prstGeom>
              <a:blipFill>
                <a:blip r:embed="rId4"/>
                <a:stretch>
                  <a:fillRect l="-2108" t="-289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8EDA20A-FD12-7B4F-839D-5336D4C181B8}"/>
              </a:ext>
            </a:extLst>
          </p:cNvPr>
          <p:cNvSpPr txBox="1"/>
          <p:nvPr/>
        </p:nvSpPr>
        <p:spPr>
          <a:xfrm>
            <a:off x="6654800" y="4976916"/>
            <a:ext cx="4877678" cy="1815882"/>
          </a:xfrm>
          <a:prstGeom prst="rect">
            <a:avLst/>
          </a:prstGeom>
          <a:noFill/>
        </p:spPr>
        <p:txBody>
          <a:bodyPr wrap="square" rtlCol="0">
            <a:spAutoFit/>
          </a:bodyPr>
          <a:lstStyle/>
          <a:p>
            <a:r>
              <a:rPr lang="en-US" sz="1600" dirty="0">
                <a:latin typeface="Candara" panose="020E0502030303020204" pitchFamily="34" charset="0"/>
              </a:rPr>
              <a:t>P: Price of each unit</a:t>
            </a:r>
          </a:p>
          <a:p>
            <a:r>
              <a:rPr lang="en-US" sz="1600" dirty="0">
                <a:latin typeface="Candara" panose="020E0502030303020204" pitchFamily="34" charset="0"/>
              </a:rPr>
              <a:t>N: Units needed in a year</a:t>
            </a:r>
          </a:p>
          <a:p>
            <a:r>
              <a:rPr lang="en-US" sz="1600" dirty="0">
                <a:latin typeface="Candara" panose="020E0502030303020204" pitchFamily="34" charset="0"/>
              </a:rPr>
              <a:t>Q: Number of units ordered each time</a:t>
            </a:r>
          </a:p>
          <a:p>
            <a:r>
              <a:rPr lang="en-US" sz="1600" dirty="0">
                <a:latin typeface="Candara" panose="020E0502030303020204" pitchFamily="34" charset="0"/>
              </a:rPr>
              <a:t>C: Carrying costs per unit</a:t>
            </a:r>
          </a:p>
          <a:p>
            <a:r>
              <a:rPr lang="en-US" sz="1600" dirty="0">
                <a:latin typeface="Candara" panose="020E0502030303020204" pitchFamily="34" charset="0"/>
              </a:rPr>
              <a:t>Q/2: Units on hand at any given time</a:t>
            </a:r>
          </a:p>
          <a:p>
            <a:r>
              <a:rPr lang="en-US" sz="1600" dirty="0">
                <a:latin typeface="Candara" panose="020E0502030303020204" pitchFamily="34" charset="0"/>
              </a:rPr>
              <a:t>O: Costs of making an order</a:t>
            </a:r>
          </a:p>
          <a:p>
            <a:r>
              <a:rPr lang="en-US" sz="1600" dirty="0">
                <a:latin typeface="Candara" panose="020E0502030303020204" pitchFamily="34" charset="0"/>
              </a:rPr>
              <a:t>N/Q: Number of orders per year</a:t>
            </a:r>
          </a:p>
        </p:txBody>
      </p:sp>
    </p:spTree>
    <p:extLst>
      <p:ext uri="{BB962C8B-B14F-4D97-AF65-F5344CB8AC3E}">
        <p14:creationId xmlns:p14="http://schemas.microsoft.com/office/powerpoint/2010/main" val="239075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713826"/>
            <a:ext cx="10951142" cy="4960609"/>
          </a:xfrm>
        </p:spPr>
        <p:txBody>
          <a:bodyPr>
            <a:normAutofit/>
          </a:bodyPr>
          <a:lstStyle/>
          <a:p>
            <a:pPr marL="0" indent="0">
              <a:buNone/>
            </a:pPr>
            <a:r>
              <a:rPr lang="en-US" b="1" dirty="0">
                <a:latin typeface="Candara" panose="020E0502030303020204" pitchFamily="34" charset="0"/>
              </a:rPr>
              <a:t>Example</a:t>
            </a:r>
          </a:p>
          <a:p>
            <a:r>
              <a:rPr lang="en-US" dirty="0">
                <a:latin typeface="Candara" panose="020E0502030303020204" pitchFamily="34" charset="0"/>
              </a:rPr>
              <a:t>A nonprofit needs 10,000 bags of rice every year. Each bag costs $7. The cost of placing an order is estimated at $50 per order. Carrying costs are estimated at 50 cents per bag per year. </a:t>
            </a:r>
          </a:p>
          <a:p>
            <a:r>
              <a:rPr lang="en-US" dirty="0">
                <a:latin typeface="Candara" panose="020E0502030303020204" pitchFamily="34" charset="0"/>
              </a:rPr>
              <a:t>How many bags should be ordered at a time? </a:t>
            </a:r>
          </a:p>
          <a:p>
            <a:r>
              <a:rPr lang="en-US" dirty="0">
                <a:latin typeface="Candara" panose="020E0502030303020204" pitchFamily="34" charset="0"/>
              </a:rPr>
              <a:t>How many orders per year should there be? </a:t>
            </a:r>
          </a:p>
          <a:p>
            <a:r>
              <a:rPr lang="en-US" dirty="0">
                <a:latin typeface="Candara" panose="020E0502030303020204" pitchFamily="34" charset="0"/>
              </a:rPr>
              <a:t>What is the total inventory cost? </a:t>
            </a:r>
          </a:p>
          <a:p>
            <a:r>
              <a:rPr lang="en-US" dirty="0">
                <a:latin typeface="Candara" panose="020E0502030303020204" pitchFamily="34" charset="0"/>
              </a:rPr>
              <a:t>How does it change if all the bags are purchased at the beginning of the year? </a:t>
            </a:r>
          </a:p>
        </p:txBody>
      </p:sp>
    </p:spTree>
    <p:extLst>
      <p:ext uri="{BB962C8B-B14F-4D97-AF65-F5344CB8AC3E}">
        <p14:creationId xmlns:p14="http://schemas.microsoft.com/office/powerpoint/2010/main" val="34402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490990"/>
                <a:ext cx="5079124" cy="4960609"/>
              </a:xfrm>
            </p:spPr>
            <p:txBody>
              <a:bodyPr>
                <a:normAutofit/>
              </a:bodyPr>
              <a:lstStyle/>
              <a:p>
                <a:pPr marL="0" indent="0">
                  <a:buNone/>
                </a:pPr>
                <a:r>
                  <a:rPr lang="en-US" b="1" dirty="0">
                    <a:latin typeface="Candara" panose="020E0502030303020204" pitchFamily="34" charset="0"/>
                  </a:rPr>
                  <a:t>Example</a:t>
                </a:r>
              </a:p>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=10,000</m:t>
                    </m:r>
                  </m:oMath>
                </a14:m>
                <a:endParaRPr lang="en-US" b="0" dirty="0">
                  <a:latin typeface="Candara" panose="020E0502030303020204" pitchFamily="34" charset="0"/>
                </a:endParaRPr>
              </a:p>
              <a:p>
                <a14:m>
                  <m:oMath xmlns:m="http://schemas.openxmlformats.org/officeDocument/2006/math">
                    <m:r>
                      <m:rPr>
                        <m:sty m:val="p"/>
                      </m:rPr>
                      <a:rPr lang="en-US" b="0" i="0" smtClean="0">
                        <a:latin typeface="Cambria Math" panose="02040503050406030204" pitchFamily="18" charset="0"/>
                      </a:rPr>
                      <m:t>P</m:t>
                    </m:r>
                    <m:r>
                      <a:rPr lang="en-US" i="1" smtClean="0">
                        <a:latin typeface="Cambria Math" panose="02040503050406030204" pitchFamily="18" charset="0"/>
                      </a:rPr>
                      <m:t>=</m:t>
                    </m:r>
                    <m:r>
                      <a:rPr lang="en-US" b="0" i="1" smtClean="0">
                        <a:latin typeface="Cambria Math" panose="02040503050406030204" pitchFamily="18" charset="0"/>
                      </a:rPr>
                      <m:t>$7</m:t>
                    </m:r>
                  </m:oMath>
                </a14:m>
                <a:endParaRPr lang="en-US" b="0"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𝑂</m:t>
                    </m:r>
                    <m:r>
                      <a:rPr lang="en-US" i="1" smtClean="0">
                        <a:latin typeface="Cambria Math" panose="02040503050406030204" pitchFamily="18" charset="0"/>
                      </a:rPr>
                      <m:t>=</m:t>
                    </m:r>
                    <m:r>
                      <a:rPr lang="en-US" b="0" i="1" smtClean="0">
                        <a:latin typeface="Cambria Math" panose="02040503050406030204" pitchFamily="18" charset="0"/>
                      </a:rPr>
                      <m:t>$50</m:t>
                    </m:r>
                  </m:oMath>
                </a14:m>
                <a:endParaRPr lang="en-US" b="0"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𝐶</m:t>
                    </m:r>
                    <m:r>
                      <a:rPr lang="en-US" i="1" smtClean="0">
                        <a:latin typeface="Cambria Math" panose="02040503050406030204" pitchFamily="18" charset="0"/>
                      </a:rPr>
                      <m:t>=</m:t>
                    </m:r>
                    <m:r>
                      <a:rPr lang="en-US" b="0" i="1" smtClean="0">
                        <a:latin typeface="Cambria Math" panose="02040503050406030204" pitchFamily="18" charset="0"/>
                      </a:rPr>
                      <m:t>$0.</m:t>
                    </m:r>
                    <m:r>
                      <a:rPr lang="en-US" i="1" smtClean="0">
                        <a:latin typeface="Cambria Math" panose="02040503050406030204" pitchFamily="18" charset="0"/>
                      </a:rPr>
                      <m:t>50</m:t>
                    </m:r>
                  </m:oMath>
                </a14:m>
                <a:r>
                  <a:rPr lang="en-US" dirty="0">
                    <a:latin typeface="Candara" panose="020E0502030303020204" pitchFamily="34" charset="0"/>
                  </a:rPr>
                  <a:t> </a:t>
                </a:r>
              </a:p>
              <a:p>
                <a:pPr lvl="1"/>
                <a:r>
                  <a:rPr lang="en-US" dirty="0">
                    <a:latin typeface="Candara" panose="020E0502030303020204" pitchFamily="34" charset="0"/>
                  </a:rPr>
                  <a:t>We need to have all the items of the equation in the same unit - Dollars</a:t>
                </a:r>
              </a:p>
              <a:p>
                <a:endParaRPr lang="en-US" b="1"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659524" y="1490990"/>
                <a:ext cx="5079124" cy="4960609"/>
              </a:xfrm>
              <a:blipFill>
                <a:blip r:embed="rId3"/>
                <a:stretch>
                  <a:fillRect l="-2494" t="-2046" r="-1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F805C12-F0D1-BF4B-8C4B-9D8E78D4D386}"/>
                  </a:ext>
                </a:extLst>
              </p:cNvPr>
              <p:cNvSpPr txBox="1">
                <a:spLocks/>
              </p:cNvSpPr>
              <p:nvPr/>
            </p:nvSpPr>
            <p:spPr>
              <a:xfrm>
                <a:off x="6096000" y="1490990"/>
                <a:ext cx="5741523" cy="4960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ndara" panose="020E0502030303020204" pitchFamily="34" charset="0"/>
                  </a:rPr>
                  <a:t>How many bags should be ordered at a time? </a:t>
                </a:r>
              </a:p>
              <a:p>
                <a:pPr lvl="1"/>
                <a14:m>
                  <m:oMath xmlns:m="http://schemas.openxmlformats.org/officeDocument/2006/math">
                    <m:sSup>
                      <m:sSupPr>
                        <m:ctrlPr>
                          <a:rPr lang="en-US" i="1">
                            <a:solidFill>
                              <a:srgbClr val="A20305"/>
                            </a:solidFill>
                            <a:latin typeface="Cambria Math" panose="02040503050406030204" pitchFamily="18" charset="0"/>
                          </a:rPr>
                        </m:ctrlPr>
                      </m:sSupPr>
                      <m:e>
                        <m:r>
                          <a:rPr lang="en-US" i="1">
                            <a:solidFill>
                              <a:srgbClr val="A20305"/>
                            </a:solidFill>
                            <a:latin typeface="Cambria Math" panose="02040503050406030204" pitchFamily="18" charset="0"/>
                          </a:rPr>
                          <m:t>𝑄</m:t>
                        </m:r>
                      </m:e>
                      <m:sup>
                        <m:r>
                          <a:rPr lang="en-US" i="1">
                            <a:solidFill>
                              <a:srgbClr val="A20305"/>
                            </a:solidFill>
                            <a:latin typeface="Cambria Math" panose="02040503050406030204" pitchFamily="18" charset="0"/>
                          </a:rPr>
                          <m:t>∗</m:t>
                        </m:r>
                      </m:sup>
                    </m:sSup>
                    <m:r>
                      <a:rPr lang="en-US" i="1">
                        <a:solidFill>
                          <a:srgbClr val="A20305"/>
                        </a:solidFill>
                        <a:latin typeface="Cambria Math" panose="02040503050406030204" pitchFamily="18" charset="0"/>
                      </a:rPr>
                      <m:t>=</m:t>
                    </m:r>
                    <m:rad>
                      <m:radPr>
                        <m:degHide m:val="on"/>
                        <m:ctrlPr>
                          <a:rPr lang="en-US" i="1">
                            <a:solidFill>
                              <a:srgbClr val="A20305"/>
                            </a:solidFill>
                            <a:latin typeface="Cambria Math" panose="02040503050406030204" pitchFamily="18" charset="0"/>
                          </a:rPr>
                        </m:ctrlPr>
                      </m:radPr>
                      <m:deg/>
                      <m:e>
                        <m:f>
                          <m:fPr>
                            <m:ctrlPr>
                              <a:rPr lang="en-US" i="1">
                                <a:solidFill>
                                  <a:srgbClr val="A20305"/>
                                </a:solidFill>
                                <a:latin typeface="Cambria Math" panose="02040503050406030204" pitchFamily="18" charset="0"/>
                              </a:rPr>
                            </m:ctrlPr>
                          </m:fPr>
                          <m:num>
                            <m:r>
                              <a:rPr lang="en-US" i="1">
                                <a:solidFill>
                                  <a:srgbClr val="A20305"/>
                                </a:solidFill>
                                <a:latin typeface="Cambria Math" panose="02040503050406030204" pitchFamily="18" charset="0"/>
                              </a:rPr>
                              <m:t>2</m:t>
                            </m:r>
                            <m:r>
                              <a:rPr lang="en-US" i="1">
                                <a:solidFill>
                                  <a:srgbClr val="A20305"/>
                                </a:solidFill>
                                <a:latin typeface="Cambria Math" panose="02040503050406030204" pitchFamily="18" charset="0"/>
                              </a:rPr>
                              <m:t>𝑂𝑁</m:t>
                            </m:r>
                          </m:num>
                          <m:den>
                            <m:r>
                              <a:rPr lang="en-US" i="1">
                                <a:solidFill>
                                  <a:srgbClr val="A20305"/>
                                </a:solidFill>
                                <a:latin typeface="Cambria Math" panose="02040503050406030204" pitchFamily="18" charset="0"/>
                              </a:rPr>
                              <m:t>𝐶</m:t>
                            </m:r>
                          </m:den>
                        </m:f>
                      </m:e>
                    </m:rad>
                    <m:r>
                      <a:rPr lang="es-ES"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r>
                              <a:rPr lang="es-ES" i="1" smtClean="0">
                                <a:latin typeface="Cambria Math" panose="02040503050406030204" pitchFamily="18" charset="0"/>
                              </a:rPr>
                              <m:t>∗50∗10,000</m:t>
                            </m:r>
                          </m:num>
                          <m:den>
                            <m:r>
                              <a:rPr lang="es-ES" i="1" smtClean="0">
                                <a:latin typeface="Cambria Math" panose="02040503050406030204" pitchFamily="18" charset="0"/>
                              </a:rPr>
                              <m:t>0.50</m:t>
                            </m:r>
                          </m:den>
                        </m:f>
                      </m:e>
                    </m:rad>
                    <m:r>
                      <a:rPr lang="es-ES" i="1">
                        <a:latin typeface="Cambria Math" panose="02040503050406030204" pitchFamily="18" charset="0"/>
                      </a:rPr>
                      <m:t>=1,414</m:t>
                    </m:r>
                  </m:oMath>
                </a14:m>
                <a:r>
                  <a:rPr lang="en-US" b="1" dirty="0">
                    <a:latin typeface="Candara" panose="020E0502030303020204" pitchFamily="34" charset="0"/>
                  </a:rPr>
                  <a:t>    </a:t>
                </a:r>
              </a:p>
              <a:p>
                <a:pPr lvl="1"/>
                <a:r>
                  <a:rPr lang="en-US" dirty="0">
                    <a:latin typeface="Candara" panose="020E0502030303020204" pitchFamily="34" charset="0"/>
                  </a:rPr>
                  <a:t>Every time we order, we should order 1,414 bags of rice</a:t>
                </a:r>
              </a:p>
              <a:p>
                <a:endParaRPr lang="en-US" b="1" dirty="0">
                  <a:latin typeface="Candara" panose="020E0502030303020204" pitchFamily="34" charset="0"/>
                </a:endParaRPr>
              </a:p>
              <a:p>
                <a:r>
                  <a:rPr lang="en-US" b="1" dirty="0">
                    <a:latin typeface="Candara" panose="020E0502030303020204" pitchFamily="34" charset="0"/>
                  </a:rPr>
                  <a:t>How many orders per year should there be? </a:t>
                </a:r>
              </a:p>
              <a:p>
                <a:pPr lvl="1"/>
                <a14:m>
                  <m:oMath xmlns:m="http://schemas.openxmlformats.org/officeDocument/2006/math">
                    <m:f>
                      <m:fPr>
                        <m:ctrlPr>
                          <a:rPr lang="en-US" i="1" smtClean="0">
                            <a:latin typeface="Cambria Math" panose="02040503050406030204" pitchFamily="18" charset="0"/>
                          </a:rPr>
                        </m:ctrlPr>
                      </m:fPr>
                      <m:num>
                        <m:r>
                          <a:rPr lang="es-ES" i="1" smtClean="0">
                            <a:latin typeface="Cambria Math" panose="02040503050406030204" pitchFamily="18" charset="0"/>
                          </a:rPr>
                          <m:t>𝑁</m:t>
                        </m:r>
                      </m:num>
                      <m:den>
                        <m:r>
                          <a:rPr lang="es-ES" i="1" smtClean="0">
                            <a:latin typeface="Cambria Math" panose="02040503050406030204" pitchFamily="18" charset="0"/>
                          </a:rPr>
                          <m:t>𝑄</m:t>
                        </m:r>
                      </m:den>
                    </m:f>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i="1" smtClean="0">
                            <a:latin typeface="Cambria Math" panose="02040503050406030204" pitchFamily="18" charset="0"/>
                          </a:rPr>
                          <m:t>10,000</m:t>
                        </m:r>
                      </m:num>
                      <m:den>
                        <m:r>
                          <a:rPr lang="es-ES" i="1" smtClean="0">
                            <a:latin typeface="Cambria Math" panose="02040503050406030204" pitchFamily="18" charset="0"/>
                          </a:rPr>
                          <m:t>1,414</m:t>
                        </m:r>
                      </m:den>
                    </m:f>
                    <m:r>
                      <a:rPr lang="es-ES" i="1" smtClean="0">
                        <a:latin typeface="Cambria Math" panose="02040503050406030204" pitchFamily="18" charset="0"/>
                      </a:rPr>
                      <m:t>=7</m:t>
                    </m:r>
                  </m:oMath>
                </a14:m>
                <a:r>
                  <a:rPr lang="en-US" dirty="0">
                    <a:latin typeface="Candara" panose="020E0502030303020204" pitchFamily="34" charset="0"/>
                  </a:rPr>
                  <a:t> </a:t>
                </a:r>
              </a:p>
              <a:p>
                <a:pPr lvl="1"/>
                <a:r>
                  <a:rPr lang="en-US" dirty="0">
                    <a:latin typeface="Candara" panose="020E0502030303020204" pitchFamily="34" charset="0"/>
                  </a:rPr>
                  <a:t>We should do 7 orders per year</a:t>
                </a:r>
              </a:p>
              <a:p>
                <a:endParaRPr lang="en-US" b="1" dirty="0">
                  <a:latin typeface="Candara" panose="020E0502030303020204" pitchFamily="34" charset="0"/>
                </a:endParaRPr>
              </a:p>
            </p:txBody>
          </p:sp>
        </mc:Choice>
        <mc:Fallback xmlns="">
          <p:sp>
            <p:nvSpPr>
              <p:cNvPr id="5" name="Content Placeholder 2">
                <a:extLst>
                  <a:ext uri="{FF2B5EF4-FFF2-40B4-BE49-F238E27FC236}">
                    <a16:creationId xmlns:a16="http://schemas.microsoft.com/office/drawing/2014/main" id="{EF805C12-F0D1-BF4B-8C4B-9D8E78D4D386}"/>
                  </a:ext>
                </a:extLst>
              </p:cNvPr>
              <p:cNvSpPr txBox="1">
                <a:spLocks noRot="1" noChangeAspect="1" noMove="1" noResize="1" noEditPoints="1" noAdjustHandles="1" noChangeArrowheads="1" noChangeShapeType="1" noTextEdit="1"/>
              </p:cNvSpPr>
              <p:nvPr/>
            </p:nvSpPr>
            <p:spPr>
              <a:xfrm>
                <a:off x="6096000" y="1490990"/>
                <a:ext cx="5741523" cy="4960609"/>
              </a:xfrm>
              <a:prstGeom prst="rect">
                <a:avLst/>
              </a:prstGeom>
              <a:blipFill>
                <a:blip r:embed="rId4"/>
                <a:stretch>
                  <a:fillRect l="-1911" t="-2091" r="-2654"/>
                </a:stretch>
              </a:blipFill>
            </p:spPr>
            <p:txBody>
              <a:bodyPr/>
              <a:lstStyle/>
              <a:p>
                <a:r>
                  <a:rPr lang="en-US">
                    <a:noFill/>
                  </a:rPr>
                  <a:t> </a:t>
                </a:r>
              </a:p>
            </p:txBody>
          </p:sp>
        </mc:Fallback>
      </mc:AlternateContent>
    </p:spTree>
    <p:extLst>
      <p:ext uri="{BB962C8B-B14F-4D97-AF65-F5344CB8AC3E}">
        <p14:creationId xmlns:p14="http://schemas.microsoft.com/office/powerpoint/2010/main" val="174049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490990"/>
                <a:ext cx="10951142" cy="4960609"/>
              </a:xfrm>
            </p:spPr>
            <p:txBody>
              <a:bodyPr>
                <a:normAutofit fontScale="70000" lnSpcReduction="20000"/>
              </a:bodyPr>
              <a:lstStyle/>
              <a:p>
                <a:r>
                  <a:rPr lang="en-US" b="1" dirty="0">
                    <a:latin typeface="Candara" panose="020E0502030303020204" pitchFamily="34" charset="0"/>
                  </a:rPr>
                  <a:t>What is the total inventory cost? </a:t>
                </a:r>
              </a:p>
              <a:p>
                <a:pPr lvl="1"/>
                <a14:m>
                  <m:oMath xmlns:m="http://schemas.openxmlformats.org/officeDocument/2006/math">
                    <m:r>
                      <a:rPr lang="es-ES" b="0" i="1" dirty="0" smtClean="0">
                        <a:latin typeface="Cambria Math" panose="02040503050406030204" pitchFamily="18" charset="0"/>
                      </a:rPr>
                      <m:t>𝑇𝐶</m:t>
                    </m:r>
                    <m:r>
                      <a:rPr lang="es-ES" b="0" i="1" dirty="0" smtClean="0">
                        <a:latin typeface="Cambria Math" panose="02040503050406030204" pitchFamily="18" charset="0"/>
                      </a:rPr>
                      <m:t>=</m:t>
                    </m:r>
                    <m:d>
                      <m:dPr>
                        <m:ctrlPr>
                          <a:rPr lang="es-ES" b="0" i="1" dirty="0" smtClean="0">
                            <a:latin typeface="Cambria Math" panose="02040503050406030204" pitchFamily="18" charset="0"/>
                          </a:rPr>
                        </m:ctrlPr>
                      </m:dPr>
                      <m:e>
                        <m:r>
                          <a:rPr lang="es-ES" b="0" i="1" dirty="0" smtClean="0">
                            <a:latin typeface="Cambria Math" panose="02040503050406030204" pitchFamily="18" charset="0"/>
                          </a:rPr>
                          <m:t>𝑃</m:t>
                        </m:r>
                        <m:r>
                          <a:rPr lang="es-ES" b="0" i="1" dirty="0" smtClean="0">
                            <a:latin typeface="Cambria Math" panose="02040503050406030204" pitchFamily="18" charset="0"/>
                          </a:rPr>
                          <m:t>∗</m:t>
                        </m:r>
                        <m:r>
                          <a:rPr lang="es-ES" b="0" i="1" dirty="0" smtClean="0">
                            <a:latin typeface="Cambria Math" panose="02040503050406030204" pitchFamily="18" charset="0"/>
                          </a:rPr>
                          <m:t>𝑁</m:t>
                        </m:r>
                      </m:e>
                    </m:d>
                    <m:r>
                      <a:rPr lang="es-ES" b="0" i="1" dirty="0" smtClean="0">
                        <a:latin typeface="Cambria Math" panose="02040503050406030204" pitchFamily="18" charset="0"/>
                      </a:rPr>
                      <m:t>+</m:t>
                    </m:r>
                    <m:r>
                      <a:rPr lang="es-ES" b="0" i="1" dirty="0" smtClean="0">
                        <a:latin typeface="Cambria Math" panose="02040503050406030204" pitchFamily="18" charset="0"/>
                      </a:rPr>
                      <m:t>𝐶𝐶</m:t>
                    </m:r>
                    <m:r>
                      <a:rPr lang="es-ES" b="0" i="1" dirty="0" smtClean="0">
                        <a:latin typeface="Cambria Math" panose="02040503050406030204" pitchFamily="18" charset="0"/>
                      </a:rPr>
                      <m:t>+</m:t>
                    </m:r>
                    <m:r>
                      <a:rPr lang="es-ES" b="0" i="1" dirty="0" smtClean="0">
                        <a:latin typeface="Cambria Math" panose="02040503050406030204" pitchFamily="18" charset="0"/>
                      </a:rPr>
                      <m:t>𝐶𝑂</m:t>
                    </m:r>
                  </m:oMath>
                </a14:m>
                <a:endParaRPr lang="en-US" dirty="0">
                  <a:latin typeface="Candara" panose="020E0502030303020204" pitchFamily="34" charset="0"/>
                </a:endParaRPr>
              </a:p>
              <a:p>
                <a:pPr lvl="1"/>
                <a14:m>
                  <m:oMath xmlns:m="http://schemas.openxmlformats.org/officeDocument/2006/math">
                    <m:d>
                      <m:dPr>
                        <m:ctrlPr>
                          <a:rPr lang="es-ES" i="1" dirty="0">
                            <a:latin typeface="Cambria Math" panose="02040503050406030204" pitchFamily="18" charset="0"/>
                          </a:rPr>
                        </m:ctrlPr>
                      </m:dPr>
                      <m:e>
                        <m:r>
                          <a:rPr lang="es-ES" i="1" dirty="0">
                            <a:latin typeface="Cambria Math" panose="02040503050406030204" pitchFamily="18" charset="0"/>
                          </a:rPr>
                          <m:t>𝑃</m:t>
                        </m:r>
                        <m:r>
                          <a:rPr lang="es-ES" i="1" dirty="0">
                            <a:latin typeface="Cambria Math" panose="02040503050406030204" pitchFamily="18" charset="0"/>
                          </a:rPr>
                          <m:t>∗</m:t>
                        </m:r>
                        <m:r>
                          <a:rPr lang="es-ES" b="0" i="1" dirty="0" smtClean="0">
                            <a:latin typeface="Cambria Math" panose="02040503050406030204" pitchFamily="18" charset="0"/>
                          </a:rPr>
                          <m:t>𝑁</m:t>
                        </m:r>
                      </m:e>
                    </m:d>
                    <m:r>
                      <a:rPr lang="es-ES" b="0" i="1" dirty="0" smtClean="0">
                        <a:latin typeface="Cambria Math" panose="02040503050406030204" pitchFamily="18" charset="0"/>
                      </a:rPr>
                      <m:t>=$7∗10,000=70,000</m:t>
                    </m:r>
                  </m:oMath>
                </a14:m>
                <a:endParaRPr lang="es-ES" b="0" i="1"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𝐶</m:t>
                    </m:r>
                    <m:r>
                      <a:rPr lang="es-ES" b="0" i="1" dirty="0" smtClean="0">
                        <a:latin typeface="Cambria Math" panose="02040503050406030204" pitchFamily="18" charset="0"/>
                      </a:rPr>
                      <m:t>𝐶</m:t>
                    </m:r>
                    <m:r>
                      <a:rPr lang="es-ES" i="1" dirty="0">
                        <a:latin typeface="Cambria Math" panose="02040503050406030204" pitchFamily="18" charset="0"/>
                      </a:rPr>
                      <m:t>=</m:t>
                    </m:r>
                    <m:r>
                      <a:rPr lang="es-ES" b="0" i="1" dirty="0" smtClean="0">
                        <a:latin typeface="Cambria Math" panose="02040503050406030204" pitchFamily="18" charset="0"/>
                      </a:rPr>
                      <m:t>𝐶</m:t>
                    </m:r>
                    <m:r>
                      <a:rPr lang="es-ES" b="0" i="1" dirty="0" smtClean="0">
                        <a:latin typeface="Cambria Math" panose="02040503050406030204" pitchFamily="18" charset="0"/>
                      </a:rPr>
                      <m:t>∗</m:t>
                    </m:r>
                    <m:f>
                      <m:fPr>
                        <m:ctrlPr>
                          <a:rPr lang="es-ES" b="0" i="1" dirty="0" smtClean="0">
                            <a:latin typeface="Cambria Math" panose="02040503050406030204" pitchFamily="18" charset="0"/>
                          </a:rPr>
                        </m:ctrlPr>
                      </m:fPr>
                      <m:num>
                        <m:r>
                          <a:rPr lang="es-ES" b="0" i="1" dirty="0" smtClean="0">
                            <a:latin typeface="Cambria Math" panose="02040503050406030204" pitchFamily="18" charset="0"/>
                          </a:rPr>
                          <m:t>𝑄</m:t>
                        </m:r>
                      </m:num>
                      <m:den>
                        <m:r>
                          <a:rPr lang="es-ES" b="0" i="1" dirty="0" smtClean="0">
                            <a:latin typeface="Cambria Math" panose="02040503050406030204" pitchFamily="18" charset="0"/>
                          </a:rPr>
                          <m:t>2</m:t>
                        </m:r>
                      </m:den>
                    </m:f>
                    <m:r>
                      <a:rPr lang="es-ES" b="0" i="1" dirty="0" smtClean="0">
                        <a:latin typeface="Cambria Math" panose="02040503050406030204" pitchFamily="18" charset="0"/>
                      </a:rPr>
                      <m:t>=$0.50</m:t>
                    </m:r>
                    <m:r>
                      <a:rPr lang="es-ES" i="1" dirty="0">
                        <a:latin typeface="Cambria Math" panose="02040503050406030204" pitchFamily="18" charset="0"/>
                      </a:rPr>
                      <m:t>∗</m:t>
                    </m:r>
                    <m:f>
                      <m:fPr>
                        <m:ctrlPr>
                          <a:rPr lang="es-ES" i="1" dirty="0">
                            <a:latin typeface="Cambria Math" panose="02040503050406030204" pitchFamily="18" charset="0"/>
                          </a:rPr>
                        </m:ctrlPr>
                      </m:fPr>
                      <m:num>
                        <m:r>
                          <a:rPr lang="es-ES" b="0" i="1" dirty="0" smtClean="0">
                            <a:latin typeface="Cambria Math" panose="02040503050406030204" pitchFamily="18" charset="0"/>
                          </a:rPr>
                          <m:t>1,414.21</m:t>
                        </m:r>
                      </m:num>
                      <m:den>
                        <m:r>
                          <a:rPr lang="es-ES" i="1" dirty="0">
                            <a:latin typeface="Cambria Math" panose="02040503050406030204" pitchFamily="18" charset="0"/>
                          </a:rPr>
                          <m:t>2</m:t>
                        </m:r>
                      </m:den>
                    </m:f>
                    <m:r>
                      <a:rPr lang="es-ES" b="0" i="1" dirty="0" smtClean="0">
                        <a:latin typeface="Cambria Math" panose="02040503050406030204" pitchFamily="18" charset="0"/>
                      </a:rPr>
                      <m:t>=$353.5</m:t>
                    </m:r>
                  </m:oMath>
                </a14:m>
                <a:endParaRPr lang="en-US" dirty="0">
                  <a:latin typeface="Candara" panose="020E0502030303020204" pitchFamily="34" charset="0"/>
                </a:endParaRPr>
              </a:p>
              <a:p>
                <a:pPr lvl="1">
                  <a:spcBef>
                    <a:spcPts val="1200"/>
                  </a:spcBef>
                </a:pPr>
                <a14:m>
                  <m:oMath xmlns:m="http://schemas.openxmlformats.org/officeDocument/2006/math">
                    <m:r>
                      <a:rPr lang="es-ES" b="0" i="1" dirty="0" smtClean="0">
                        <a:latin typeface="Cambria Math" panose="02040503050406030204" pitchFamily="18" charset="0"/>
                      </a:rPr>
                      <m:t>𝑂</m:t>
                    </m:r>
                    <m:r>
                      <a:rPr lang="en-US" b="0" i="1" dirty="0" smtClean="0">
                        <a:latin typeface="Cambria Math" panose="02040503050406030204" pitchFamily="18" charset="0"/>
                      </a:rPr>
                      <m:t>𝐶</m:t>
                    </m:r>
                    <m:r>
                      <a:rPr lang="es-ES" b="0" i="1" dirty="0" smtClean="0">
                        <a:latin typeface="Cambria Math" panose="02040503050406030204" pitchFamily="18" charset="0"/>
                      </a:rPr>
                      <m:t>=</m:t>
                    </m:r>
                    <m:r>
                      <a:rPr lang="es-ES" b="0" i="1" dirty="0" smtClean="0">
                        <a:latin typeface="Cambria Math" panose="02040503050406030204" pitchFamily="18" charset="0"/>
                      </a:rPr>
                      <m:t>𝑂</m:t>
                    </m:r>
                    <m:r>
                      <a:rPr lang="es-ES" b="0" i="1" dirty="0" smtClean="0">
                        <a:latin typeface="Cambria Math" panose="02040503050406030204" pitchFamily="18" charset="0"/>
                      </a:rPr>
                      <m:t>∗</m:t>
                    </m:r>
                    <m:f>
                      <m:fPr>
                        <m:ctrlPr>
                          <a:rPr lang="es-ES" b="0" i="1" dirty="0" smtClean="0">
                            <a:latin typeface="Cambria Math" panose="02040503050406030204" pitchFamily="18" charset="0"/>
                          </a:rPr>
                        </m:ctrlPr>
                      </m:fPr>
                      <m:num>
                        <m:r>
                          <a:rPr lang="es-ES" b="0" i="1" dirty="0" smtClean="0">
                            <a:latin typeface="Cambria Math" panose="02040503050406030204" pitchFamily="18" charset="0"/>
                          </a:rPr>
                          <m:t>𝑁</m:t>
                        </m:r>
                      </m:num>
                      <m:den>
                        <m:r>
                          <a:rPr lang="es-ES" b="0" i="1" dirty="0" smtClean="0">
                            <a:latin typeface="Cambria Math" panose="02040503050406030204" pitchFamily="18" charset="0"/>
                          </a:rPr>
                          <m:t>𝑄</m:t>
                        </m:r>
                      </m:den>
                    </m:f>
                    <m:r>
                      <a:rPr lang="es-ES" i="1" dirty="0">
                        <a:latin typeface="Cambria Math" panose="02040503050406030204" pitchFamily="18" charset="0"/>
                      </a:rPr>
                      <m:t>=</m:t>
                    </m:r>
                    <m:r>
                      <a:rPr lang="es-ES" b="0" i="1" dirty="0" smtClean="0">
                        <a:latin typeface="Cambria Math" panose="02040503050406030204" pitchFamily="18" charset="0"/>
                      </a:rPr>
                      <m:t>$50∗7.07=</m:t>
                    </m:r>
                    <m:r>
                      <a:rPr lang="en-US" b="0" i="1" dirty="0" smtClean="0">
                        <a:latin typeface="Cambria Math" panose="02040503050406030204" pitchFamily="18" charset="0"/>
                      </a:rPr>
                      <m:t>$353.5</m:t>
                    </m:r>
                  </m:oMath>
                </a14:m>
                <a:endParaRPr lang="en-US"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𝑇𝐶</m:t>
                    </m:r>
                    <m:r>
                      <a:rPr lang="es-ES" b="0" i="1" dirty="0" smtClean="0">
                        <a:latin typeface="Cambria Math" panose="02040503050406030204" pitchFamily="18" charset="0"/>
                      </a:rPr>
                      <m:t>=70,707</m:t>
                    </m:r>
                  </m:oMath>
                </a14:m>
                <a:endParaRPr lang="en-US" dirty="0">
                  <a:latin typeface="Candara" panose="020E0502030303020204" pitchFamily="34" charset="0"/>
                </a:endParaRPr>
              </a:p>
              <a:p>
                <a:pPr marL="457200" lvl="1" indent="0">
                  <a:buNone/>
                </a:pPr>
                <a:endParaRPr lang="en-US" dirty="0">
                  <a:latin typeface="Candara" panose="020E0502030303020204" pitchFamily="34" charset="0"/>
                </a:endParaRPr>
              </a:p>
              <a:p>
                <a:r>
                  <a:rPr lang="en-US" b="1" dirty="0">
                    <a:latin typeface="Candara" panose="020E0502030303020204" pitchFamily="34" charset="0"/>
                  </a:rPr>
                  <a:t>How does it change if all the bags are purchased at the beginning of the year?</a:t>
                </a:r>
              </a:p>
              <a:p>
                <a:pPr marL="0" indent="0" algn="ctr">
                  <a:buNone/>
                </a:pPr>
                <a:r>
                  <a:rPr lang="en-US" b="1" dirty="0">
                    <a:latin typeface="Candara" panose="020E0502030303020204" pitchFamily="34" charset="0"/>
                  </a:rPr>
                  <a:t>N = Q </a:t>
                </a:r>
              </a:p>
              <a:p>
                <a:pPr lvl="1"/>
                <a14:m>
                  <m:oMath xmlns:m="http://schemas.openxmlformats.org/officeDocument/2006/math">
                    <m:r>
                      <a:rPr lang="es-ES" i="1" dirty="0">
                        <a:latin typeface="Cambria Math" panose="02040503050406030204" pitchFamily="18" charset="0"/>
                      </a:rPr>
                      <m:t>𝑇𝐶</m:t>
                    </m:r>
                    <m:r>
                      <a:rPr lang="es-ES" i="1" dirty="0">
                        <a:latin typeface="Cambria Math" panose="02040503050406030204" pitchFamily="18" charset="0"/>
                      </a:rPr>
                      <m:t>=</m:t>
                    </m:r>
                    <m:d>
                      <m:dPr>
                        <m:ctrlPr>
                          <a:rPr lang="es-ES" i="1" dirty="0">
                            <a:latin typeface="Cambria Math" panose="02040503050406030204" pitchFamily="18" charset="0"/>
                          </a:rPr>
                        </m:ctrlPr>
                      </m:dPr>
                      <m:e>
                        <m:r>
                          <a:rPr lang="es-ES" i="1" dirty="0">
                            <a:latin typeface="Cambria Math" panose="02040503050406030204" pitchFamily="18" charset="0"/>
                          </a:rPr>
                          <m:t>𝑃</m:t>
                        </m:r>
                        <m:r>
                          <a:rPr lang="es-ES" i="1" dirty="0">
                            <a:latin typeface="Cambria Math" panose="02040503050406030204" pitchFamily="18" charset="0"/>
                          </a:rPr>
                          <m:t>∗</m:t>
                        </m:r>
                        <m:r>
                          <a:rPr lang="es-ES" b="0" i="1" dirty="0" smtClean="0">
                            <a:latin typeface="Cambria Math" panose="02040503050406030204" pitchFamily="18" charset="0"/>
                          </a:rPr>
                          <m:t>𝑁</m:t>
                        </m:r>
                      </m:e>
                    </m:d>
                    <m:r>
                      <a:rPr lang="es-ES" i="1" dirty="0">
                        <a:latin typeface="Cambria Math" panose="02040503050406030204" pitchFamily="18" charset="0"/>
                      </a:rPr>
                      <m:t>+</m:t>
                    </m:r>
                    <m:r>
                      <a:rPr lang="es-ES" i="1" dirty="0">
                        <a:latin typeface="Cambria Math" panose="02040503050406030204" pitchFamily="18" charset="0"/>
                      </a:rPr>
                      <m:t>𝐶𝐶</m:t>
                    </m:r>
                    <m:r>
                      <a:rPr lang="es-ES" i="1" dirty="0">
                        <a:latin typeface="Cambria Math" panose="02040503050406030204" pitchFamily="18" charset="0"/>
                      </a:rPr>
                      <m:t>+</m:t>
                    </m:r>
                    <m:r>
                      <a:rPr lang="es-ES" i="1" dirty="0">
                        <a:latin typeface="Cambria Math" panose="02040503050406030204" pitchFamily="18" charset="0"/>
                      </a:rPr>
                      <m:t>𝐶𝑂</m:t>
                    </m:r>
                  </m:oMath>
                </a14:m>
                <a:endParaRPr lang="en-US" dirty="0">
                  <a:latin typeface="Candara" panose="020E0502030303020204" pitchFamily="34" charset="0"/>
                </a:endParaRPr>
              </a:p>
              <a:p>
                <a:pPr lvl="1"/>
                <a14:m>
                  <m:oMath xmlns:m="http://schemas.openxmlformats.org/officeDocument/2006/math">
                    <m:d>
                      <m:dPr>
                        <m:ctrlPr>
                          <a:rPr lang="es-ES" i="1" dirty="0">
                            <a:latin typeface="Cambria Math" panose="02040503050406030204" pitchFamily="18" charset="0"/>
                          </a:rPr>
                        </m:ctrlPr>
                      </m:dPr>
                      <m:e>
                        <m:r>
                          <a:rPr lang="es-ES" i="1" dirty="0">
                            <a:latin typeface="Cambria Math" panose="02040503050406030204" pitchFamily="18" charset="0"/>
                          </a:rPr>
                          <m:t>𝑃</m:t>
                        </m:r>
                        <m:r>
                          <a:rPr lang="es-ES" i="1" dirty="0">
                            <a:latin typeface="Cambria Math" panose="02040503050406030204" pitchFamily="18" charset="0"/>
                          </a:rPr>
                          <m:t>∗</m:t>
                        </m:r>
                        <m:r>
                          <a:rPr lang="es-ES" b="0" i="1" dirty="0" smtClean="0">
                            <a:latin typeface="Cambria Math" panose="02040503050406030204" pitchFamily="18" charset="0"/>
                          </a:rPr>
                          <m:t>𝑁</m:t>
                        </m:r>
                      </m:e>
                    </m:d>
                    <m:r>
                      <a:rPr lang="es-ES" i="1" dirty="0">
                        <a:latin typeface="Cambria Math" panose="02040503050406030204" pitchFamily="18" charset="0"/>
                      </a:rPr>
                      <m:t>=$7∗1</m:t>
                    </m:r>
                    <m:r>
                      <a:rPr lang="es-ES" b="0" i="1" dirty="0" smtClean="0">
                        <a:latin typeface="Cambria Math" panose="02040503050406030204" pitchFamily="18" charset="0"/>
                      </a:rPr>
                      <m:t>0,000</m:t>
                    </m:r>
                    <m:r>
                      <a:rPr lang="es-ES" i="1" dirty="0">
                        <a:latin typeface="Cambria Math" panose="02040503050406030204" pitchFamily="18" charset="0"/>
                      </a:rPr>
                      <m:t>=</m:t>
                    </m:r>
                    <m:r>
                      <a:rPr lang="es-ES" b="0" i="1" dirty="0" smtClean="0">
                        <a:latin typeface="Cambria Math" panose="02040503050406030204" pitchFamily="18" charset="0"/>
                      </a:rPr>
                      <m:t>70,000</m:t>
                    </m:r>
                  </m:oMath>
                </a14:m>
                <a:endParaRPr lang="es-ES" i="1"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𝐶𝐶</m:t>
                    </m:r>
                    <m:r>
                      <a:rPr lang="es-ES" i="1" dirty="0">
                        <a:latin typeface="Cambria Math" panose="02040503050406030204" pitchFamily="18" charset="0"/>
                      </a:rPr>
                      <m:t>=</m:t>
                    </m:r>
                    <m:r>
                      <a:rPr lang="es-ES" i="1" dirty="0">
                        <a:latin typeface="Cambria Math" panose="02040503050406030204" pitchFamily="18" charset="0"/>
                      </a:rPr>
                      <m:t>𝐶</m:t>
                    </m:r>
                    <m:r>
                      <a:rPr lang="es-ES" i="1" dirty="0">
                        <a:latin typeface="Cambria Math" panose="02040503050406030204" pitchFamily="18" charset="0"/>
                      </a:rPr>
                      <m:t>∗</m:t>
                    </m:r>
                    <m:f>
                      <m:fPr>
                        <m:ctrlPr>
                          <a:rPr lang="es-ES" i="1" dirty="0">
                            <a:latin typeface="Cambria Math" panose="02040503050406030204" pitchFamily="18" charset="0"/>
                          </a:rPr>
                        </m:ctrlPr>
                      </m:fPr>
                      <m:num>
                        <m:r>
                          <a:rPr lang="es-ES" i="1" dirty="0">
                            <a:latin typeface="Cambria Math" panose="02040503050406030204" pitchFamily="18" charset="0"/>
                          </a:rPr>
                          <m:t>𝑄</m:t>
                        </m:r>
                      </m:num>
                      <m:den>
                        <m:r>
                          <a:rPr lang="es-ES" i="1" dirty="0">
                            <a:latin typeface="Cambria Math" panose="02040503050406030204" pitchFamily="18" charset="0"/>
                          </a:rPr>
                          <m:t>2</m:t>
                        </m:r>
                      </m:den>
                    </m:f>
                    <m:r>
                      <a:rPr lang="es-ES" i="1" dirty="0">
                        <a:latin typeface="Cambria Math" panose="02040503050406030204" pitchFamily="18" charset="0"/>
                      </a:rPr>
                      <m:t>=$0.50∗</m:t>
                    </m:r>
                    <m:f>
                      <m:fPr>
                        <m:ctrlPr>
                          <a:rPr lang="es-ES" i="1" dirty="0">
                            <a:latin typeface="Cambria Math" panose="02040503050406030204" pitchFamily="18" charset="0"/>
                          </a:rPr>
                        </m:ctrlPr>
                      </m:fPr>
                      <m:num>
                        <m:r>
                          <a:rPr lang="es-ES" b="0" i="1" dirty="0" smtClean="0">
                            <a:latin typeface="Cambria Math" panose="02040503050406030204" pitchFamily="18" charset="0"/>
                          </a:rPr>
                          <m:t>10,000</m:t>
                        </m:r>
                      </m:num>
                      <m:den>
                        <m:r>
                          <a:rPr lang="es-ES" i="1" dirty="0">
                            <a:latin typeface="Cambria Math" panose="02040503050406030204" pitchFamily="18" charset="0"/>
                          </a:rPr>
                          <m:t>2</m:t>
                        </m:r>
                      </m:den>
                    </m:f>
                    <m:r>
                      <a:rPr lang="es-ES" i="1" dirty="0">
                        <a:latin typeface="Cambria Math" panose="02040503050406030204" pitchFamily="18" charset="0"/>
                      </a:rPr>
                      <m:t>=$</m:t>
                    </m:r>
                    <m:r>
                      <a:rPr lang="es-ES" b="0" i="1" dirty="0" smtClean="0">
                        <a:latin typeface="Cambria Math" panose="02040503050406030204" pitchFamily="18" charset="0"/>
                      </a:rPr>
                      <m:t>2,500</m:t>
                    </m:r>
                  </m:oMath>
                </a14:m>
                <a:endParaRPr lang="en-US"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𝑂</m:t>
                    </m:r>
                    <m:r>
                      <a:rPr lang="en-US" b="0" i="1" dirty="0" smtClean="0">
                        <a:latin typeface="Cambria Math" panose="02040503050406030204" pitchFamily="18" charset="0"/>
                      </a:rPr>
                      <m:t>𝐶</m:t>
                    </m:r>
                    <m:r>
                      <a:rPr lang="es-ES" i="1" dirty="0">
                        <a:latin typeface="Cambria Math" panose="02040503050406030204" pitchFamily="18" charset="0"/>
                      </a:rPr>
                      <m:t>=</m:t>
                    </m:r>
                    <m:r>
                      <a:rPr lang="es-ES" i="1" dirty="0">
                        <a:latin typeface="Cambria Math" panose="02040503050406030204" pitchFamily="18" charset="0"/>
                      </a:rPr>
                      <m:t>𝑂</m:t>
                    </m:r>
                    <m:r>
                      <a:rPr lang="es-ES" i="1" dirty="0">
                        <a:latin typeface="Cambria Math" panose="02040503050406030204" pitchFamily="18" charset="0"/>
                      </a:rPr>
                      <m:t>∗</m:t>
                    </m:r>
                    <m:f>
                      <m:fPr>
                        <m:ctrlPr>
                          <a:rPr lang="es-ES" i="1" dirty="0">
                            <a:latin typeface="Cambria Math" panose="02040503050406030204" pitchFamily="18" charset="0"/>
                          </a:rPr>
                        </m:ctrlPr>
                      </m:fPr>
                      <m:num>
                        <m:r>
                          <a:rPr lang="es-ES" i="1" dirty="0">
                            <a:latin typeface="Cambria Math" panose="02040503050406030204" pitchFamily="18" charset="0"/>
                          </a:rPr>
                          <m:t>𝑁</m:t>
                        </m:r>
                      </m:num>
                      <m:den>
                        <m:r>
                          <a:rPr lang="es-ES" i="1" dirty="0">
                            <a:latin typeface="Cambria Math" panose="02040503050406030204" pitchFamily="18" charset="0"/>
                          </a:rPr>
                          <m:t>𝑄</m:t>
                        </m:r>
                      </m:den>
                    </m:f>
                    <m:r>
                      <a:rPr lang="es-ES" i="1" dirty="0">
                        <a:latin typeface="Cambria Math" panose="02040503050406030204" pitchFamily="18" charset="0"/>
                      </a:rPr>
                      <m:t>=$50</m:t>
                    </m:r>
                  </m:oMath>
                </a14:m>
                <a:endParaRPr lang="en-US"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𝑇𝐶</m:t>
                    </m:r>
                    <m:r>
                      <a:rPr lang="es-ES" i="1" dirty="0">
                        <a:latin typeface="Cambria Math" panose="02040503050406030204" pitchFamily="18" charset="0"/>
                      </a:rPr>
                      <m:t>=72,550</m:t>
                    </m:r>
                  </m:oMath>
                </a14:m>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659524" y="1490990"/>
                <a:ext cx="10951142" cy="4960609"/>
              </a:xfrm>
              <a:blipFill>
                <a:blip r:embed="rId3"/>
                <a:stretch>
                  <a:fillRect l="-347" t="-2302"/>
                </a:stretch>
              </a:blipFill>
            </p:spPr>
            <p:txBody>
              <a:bodyPr/>
              <a:lstStyle/>
              <a:p>
                <a:r>
                  <a:rPr lang="en-US">
                    <a:noFill/>
                  </a:rPr>
                  <a:t> </a:t>
                </a:r>
              </a:p>
            </p:txBody>
          </p:sp>
        </mc:Fallback>
      </mc:AlternateContent>
    </p:spTree>
    <p:extLst>
      <p:ext uri="{BB962C8B-B14F-4D97-AF65-F5344CB8AC3E}">
        <p14:creationId xmlns:p14="http://schemas.microsoft.com/office/powerpoint/2010/main" val="268783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Short-Term Obligations</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656419"/>
            <a:ext cx="10951142" cy="4535714"/>
          </a:xfrm>
        </p:spPr>
        <p:txBody>
          <a:bodyPr>
            <a:normAutofit lnSpcReduction="10000"/>
          </a:bodyPr>
          <a:lstStyle/>
          <a:p>
            <a:r>
              <a:rPr lang="en-US" dirty="0">
                <a:latin typeface="Candara" panose="020E0502030303020204" pitchFamily="34" charset="0"/>
              </a:rPr>
              <a:t>Accounts payable</a:t>
            </a:r>
          </a:p>
          <a:p>
            <a:pPr lvl="1"/>
            <a:r>
              <a:rPr lang="en-US" dirty="0">
                <a:latin typeface="Candara" panose="020E0502030303020204" pitchFamily="34" charset="0"/>
              </a:rPr>
              <a:t>Amounts owed to suppliers </a:t>
            </a:r>
          </a:p>
          <a:p>
            <a:pPr marL="457200" lvl="1" indent="0">
              <a:buNone/>
            </a:pPr>
            <a:endParaRPr lang="en-US" dirty="0">
              <a:latin typeface="Candara" panose="020E0502030303020204" pitchFamily="34" charset="0"/>
            </a:endParaRPr>
          </a:p>
          <a:p>
            <a:r>
              <a:rPr lang="en-US" dirty="0">
                <a:latin typeface="Candara" panose="020E0502030303020204" pitchFamily="34" charset="0"/>
              </a:rPr>
              <a:t>Payroll payable</a:t>
            </a:r>
          </a:p>
          <a:p>
            <a:pPr lvl="1"/>
            <a:r>
              <a:rPr lang="en-US" dirty="0">
                <a:latin typeface="Candara" panose="020E0502030303020204" pitchFamily="34" charset="0"/>
              </a:rPr>
              <a:t>Amounts owed to employees</a:t>
            </a:r>
          </a:p>
          <a:p>
            <a:pPr marL="457200" lvl="1" indent="0">
              <a:buNone/>
            </a:pPr>
            <a:r>
              <a:rPr lang="en-US" dirty="0">
                <a:latin typeface="Candara" panose="020E0502030303020204" pitchFamily="34" charset="0"/>
              </a:rPr>
              <a:t> </a:t>
            </a:r>
          </a:p>
          <a:p>
            <a:r>
              <a:rPr lang="en-US" dirty="0">
                <a:latin typeface="Candara" panose="020E0502030303020204" pitchFamily="34" charset="0"/>
              </a:rPr>
              <a:t>Short-term debt</a:t>
            </a:r>
          </a:p>
          <a:p>
            <a:pPr lvl="1"/>
            <a:r>
              <a:rPr lang="en-US" dirty="0">
                <a:latin typeface="Candara" panose="020E0502030303020204" pitchFamily="34" charset="0"/>
              </a:rPr>
              <a:t>Repay money that has been borrowed</a:t>
            </a:r>
          </a:p>
          <a:p>
            <a:pPr marL="457200" lvl="1" indent="0">
              <a:buNone/>
            </a:pPr>
            <a:endParaRPr lang="en-US" dirty="0">
              <a:latin typeface="Candara" panose="020E0502030303020204" pitchFamily="34" charset="0"/>
            </a:endParaRPr>
          </a:p>
          <a:p>
            <a:r>
              <a:rPr lang="en-US" dirty="0">
                <a:latin typeface="Candara" panose="020E0502030303020204" pitchFamily="34" charset="0"/>
              </a:rPr>
              <a:t>Taxes payable</a:t>
            </a:r>
          </a:p>
          <a:p>
            <a:pPr lvl="1"/>
            <a:r>
              <a:rPr lang="en-US" dirty="0">
                <a:latin typeface="Candara" panose="020E0502030303020204" pitchFamily="34" charset="0"/>
              </a:rPr>
              <a:t>Payroll taxes</a:t>
            </a:r>
          </a:p>
          <a:p>
            <a:pPr lvl="1"/>
            <a:endParaRPr lang="en-US" dirty="0">
              <a:latin typeface="Candara" panose="020E0502030303020204" pitchFamily="34" charset="0"/>
            </a:endParaRPr>
          </a:p>
        </p:txBody>
      </p:sp>
    </p:spTree>
    <p:extLst>
      <p:ext uri="{BB962C8B-B14F-4D97-AF65-F5344CB8AC3E}">
        <p14:creationId xmlns:p14="http://schemas.microsoft.com/office/powerpoint/2010/main" val="15088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Accounts Payable</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441753" y="1625164"/>
            <a:ext cx="10951142" cy="1094517"/>
          </a:xfrm>
        </p:spPr>
        <p:txBody>
          <a:bodyPr>
            <a:normAutofit/>
          </a:bodyPr>
          <a:lstStyle/>
          <a:p>
            <a:r>
              <a:rPr lang="en-US" dirty="0">
                <a:latin typeface="Candara" panose="020E0502030303020204" pitchFamily="34" charset="0"/>
              </a:rPr>
              <a:t>Purchase items without paying immediately</a:t>
            </a:r>
          </a:p>
        </p:txBody>
      </p:sp>
      <p:cxnSp>
        <p:nvCxnSpPr>
          <p:cNvPr id="6" name="Straight Connector 5">
            <a:extLst>
              <a:ext uri="{FF2B5EF4-FFF2-40B4-BE49-F238E27FC236}">
                <a16:creationId xmlns:a16="http://schemas.microsoft.com/office/drawing/2014/main" id="{90F34E03-0886-F049-8A71-422012164231}"/>
              </a:ext>
            </a:extLst>
          </p:cNvPr>
          <p:cNvCxnSpPr/>
          <p:nvPr/>
        </p:nvCxnSpPr>
        <p:spPr>
          <a:xfrm>
            <a:off x="1526748" y="4399907"/>
            <a:ext cx="8316686" cy="0"/>
          </a:xfrm>
          <a:prstGeom prst="line">
            <a:avLst/>
          </a:prstGeom>
          <a:ln w="28575">
            <a:solidFill>
              <a:srgbClr val="A2030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6BC7E2-9E71-FE4A-8CD7-DA0BB5676310}"/>
              </a:ext>
            </a:extLst>
          </p:cNvPr>
          <p:cNvCxnSpPr>
            <a:cxnSpLocks/>
          </p:cNvCxnSpPr>
          <p:nvPr/>
        </p:nvCxnSpPr>
        <p:spPr>
          <a:xfrm>
            <a:off x="1519491" y="4320083"/>
            <a:ext cx="0" cy="166914"/>
          </a:xfrm>
          <a:prstGeom prst="line">
            <a:avLst/>
          </a:prstGeom>
          <a:ln w="28575">
            <a:solidFill>
              <a:srgbClr val="A2030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7839FD-D6AE-584E-BBA0-B14C72053BBC}"/>
              </a:ext>
            </a:extLst>
          </p:cNvPr>
          <p:cNvCxnSpPr>
            <a:cxnSpLocks/>
          </p:cNvCxnSpPr>
          <p:nvPr/>
        </p:nvCxnSpPr>
        <p:spPr>
          <a:xfrm>
            <a:off x="4139320" y="4316450"/>
            <a:ext cx="0" cy="166914"/>
          </a:xfrm>
          <a:prstGeom prst="line">
            <a:avLst/>
          </a:prstGeom>
          <a:ln w="28575">
            <a:solidFill>
              <a:srgbClr val="A2030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AE24DA-F536-3641-8938-BF7310E70654}"/>
              </a:ext>
            </a:extLst>
          </p:cNvPr>
          <p:cNvCxnSpPr>
            <a:cxnSpLocks/>
          </p:cNvCxnSpPr>
          <p:nvPr/>
        </p:nvCxnSpPr>
        <p:spPr>
          <a:xfrm flipV="1">
            <a:off x="7027664" y="4316450"/>
            <a:ext cx="0" cy="166910"/>
          </a:xfrm>
          <a:prstGeom prst="line">
            <a:avLst/>
          </a:prstGeom>
          <a:ln w="28575">
            <a:solidFill>
              <a:srgbClr val="A20305"/>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4FA2A91-59C0-424D-9EE3-F2F4D36BDCC3}"/>
              </a:ext>
            </a:extLst>
          </p:cNvPr>
          <p:cNvSpPr txBox="1"/>
          <p:nvPr/>
        </p:nvSpPr>
        <p:spPr>
          <a:xfrm>
            <a:off x="975212" y="4563943"/>
            <a:ext cx="1378844" cy="646331"/>
          </a:xfrm>
          <a:prstGeom prst="rect">
            <a:avLst/>
          </a:prstGeom>
          <a:noFill/>
        </p:spPr>
        <p:txBody>
          <a:bodyPr wrap="square" rtlCol="0">
            <a:spAutoFit/>
          </a:bodyPr>
          <a:lstStyle/>
          <a:p>
            <a:pPr algn="ctr"/>
            <a:r>
              <a:rPr lang="en-US" dirty="0">
                <a:latin typeface="Candara" panose="020E0502030303020204" pitchFamily="34" charset="0"/>
              </a:rPr>
              <a:t>Place an order</a:t>
            </a:r>
          </a:p>
        </p:txBody>
      </p:sp>
      <p:sp>
        <p:nvSpPr>
          <p:cNvPr id="15" name="TextBox 14">
            <a:extLst>
              <a:ext uri="{FF2B5EF4-FFF2-40B4-BE49-F238E27FC236}">
                <a16:creationId xmlns:a16="http://schemas.microsoft.com/office/drawing/2014/main" id="{52656EE1-9916-824A-8F0C-E56B83B60FA1}"/>
              </a:ext>
            </a:extLst>
          </p:cNvPr>
          <p:cNvSpPr txBox="1"/>
          <p:nvPr/>
        </p:nvSpPr>
        <p:spPr>
          <a:xfrm>
            <a:off x="3079785" y="4538089"/>
            <a:ext cx="2119078" cy="646331"/>
          </a:xfrm>
          <a:prstGeom prst="rect">
            <a:avLst/>
          </a:prstGeom>
          <a:noFill/>
        </p:spPr>
        <p:txBody>
          <a:bodyPr wrap="square" rtlCol="0">
            <a:spAutoFit/>
          </a:bodyPr>
          <a:lstStyle/>
          <a:p>
            <a:pPr algn="ctr"/>
            <a:r>
              <a:rPr lang="en-US" dirty="0">
                <a:latin typeface="Candara" panose="020E0502030303020204" pitchFamily="34" charset="0"/>
              </a:rPr>
              <a:t>Order is delivered An invoice is issued</a:t>
            </a:r>
          </a:p>
        </p:txBody>
      </p:sp>
      <p:sp>
        <p:nvSpPr>
          <p:cNvPr id="17" name="TextBox 16">
            <a:extLst>
              <a:ext uri="{FF2B5EF4-FFF2-40B4-BE49-F238E27FC236}">
                <a16:creationId xmlns:a16="http://schemas.microsoft.com/office/drawing/2014/main" id="{153AC90E-3BD3-174A-AC94-F4F45A67C970}"/>
              </a:ext>
            </a:extLst>
          </p:cNvPr>
          <p:cNvSpPr txBox="1"/>
          <p:nvPr/>
        </p:nvSpPr>
        <p:spPr>
          <a:xfrm>
            <a:off x="5968125" y="4445756"/>
            <a:ext cx="2119078" cy="369332"/>
          </a:xfrm>
          <a:prstGeom prst="rect">
            <a:avLst/>
          </a:prstGeom>
          <a:noFill/>
        </p:spPr>
        <p:txBody>
          <a:bodyPr wrap="square" rtlCol="0">
            <a:spAutoFit/>
          </a:bodyPr>
          <a:lstStyle/>
          <a:p>
            <a:pPr algn="ctr"/>
            <a:r>
              <a:rPr lang="en-US" dirty="0">
                <a:latin typeface="Candara" panose="020E0502030303020204" pitchFamily="34" charset="0"/>
              </a:rPr>
              <a:t>Due date</a:t>
            </a:r>
          </a:p>
        </p:txBody>
      </p:sp>
      <p:sp>
        <p:nvSpPr>
          <p:cNvPr id="18" name="TextBox 17">
            <a:extLst>
              <a:ext uri="{FF2B5EF4-FFF2-40B4-BE49-F238E27FC236}">
                <a16:creationId xmlns:a16="http://schemas.microsoft.com/office/drawing/2014/main" id="{C70346C6-0492-3842-859C-F901C7172A7A}"/>
              </a:ext>
            </a:extLst>
          </p:cNvPr>
          <p:cNvSpPr txBox="1"/>
          <p:nvPr/>
        </p:nvSpPr>
        <p:spPr>
          <a:xfrm>
            <a:off x="4585646" y="3658341"/>
            <a:ext cx="2119078" cy="369332"/>
          </a:xfrm>
          <a:prstGeom prst="rect">
            <a:avLst/>
          </a:prstGeom>
          <a:noFill/>
        </p:spPr>
        <p:txBody>
          <a:bodyPr wrap="square" rtlCol="0">
            <a:spAutoFit/>
          </a:bodyPr>
          <a:lstStyle/>
          <a:p>
            <a:pPr algn="ctr"/>
            <a:r>
              <a:rPr lang="en-US" dirty="0">
                <a:latin typeface="Candara" panose="020E0502030303020204" pitchFamily="34" charset="0"/>
              </a:rPr>
              <a:t>No interest</a:t>
            </a:r>
          </a:p>
        </p:txBody>
      </p:sp>
      <p:sp>
        <p:nvSpPr>
          <p:cNvPr id="19" name="TextBox 18">
            <a:extLst>
              <a:ext uri="{FF2B5EF4-FFF2-40B4-BE49-F238E27FC236}">
                <a16:creationId xmlns:a16="http://schemas.microsoft.com/office/drawing/2014/main" id="{0AFBD242-6420-8F4C-98DD-3D74D5452A14}"/>
              </a:ext>
            </a:extLst>
          </p:cNvPr>
          <p:cNvSpPr txBox="1"/>
          <p:nvPr/>
        </p:nvSpPr>
        <p:spPr>
          <a:xfrm>
            <a:off x="7519270" y="3691230"/>
            <a:ext cx="2119078" cy="369332"/>
          </a:xfrm>
          <a:prstGeom prst="rect">
            <a:avLst/>
          </a:prstGeom>
          <a:noFill/>
        </p:spPr>
        <p:txBody>
          <a:bodyPr wrap="square" rtlCol="0">
            <a:spAutoFit/>
          </a:bodyPr>
          <a:lstStyle/>
          <a:p>
            <a:pPr algn="ctr"/>
            <a:r>
              <a:rPr lang="en-US" dirty="0">
                <a:latin typeface="Candara" panose="020E0502030303020204" pitchFamily="34" charset="0"/>
              </a:rPr>
              <a:t>Interest</a:t>
            </a:r>
          </a:p>
        </p:txBody>
      </p:sp>
      <p:sp>
        <p:nvSpPr>
          <p:cNvPr id="22" name="Left Brace 21">
            <a:extLst>
              <a:ext uri="{FF2B5EF4-FFF2-40B4-BE49-F238E27FC236}">
                <a16:creationId xmlns:a16="http://schemas.microsoft.com/office/drawing/2014/main" id="{8934C015-B8E4-1241-A737-3F8C45FD379F}"/>
              </a:ext>
            </a:extLst>
          </p:cNvPr>
          <p:cNvSpPr/>
          <p:nvPr/>
        </p:nvSpPr>
        <p:spPr>
          <a:xfrm rot="5400000">
            <a:off x="5380291" y="2704015"/>
            <a:ext cx="406400" cy="28883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332681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19" grpId="0"/>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Accounts Payable</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441753" y="1625164"/>
            <a:ext cx="10951142" cy="4703065"/>
          </a:xfrm>
        </p:spPr>
        <p:txBody>
          <a:bodyPr>
            <a:normAutofit/>
          </a:bodyPr>
          <a:lstStyle/>
          <a:p>
            <a:pPr marL="0" indent="0">
              <a:buNone/>
            </a:pPr>
            <a:r>
              <a:rPr lang="en-US" b="1" dirty="0">
                <a:latin typeface="Candara" panose="020E0502030303020204" pitchFamily="34" charset="0"/>
              </a:rPr>
              <a:t>Discounts</a:t>
            </a:r>
          </a:p>
          <a:p>
            <a:r>
              <a:rPr lang="en-US" dirty="0">
                <a:latin typeface="Candara" panose="020E0502030303020204" pitchFamily="34" charset="0"/>
              </a:rPr>
              <a:t>2/10 N/30 </a:t>
            </a:r>
          </a:p>
          <a:p>
            <a:pPr lvl="1"/>
            <a:r>
              <a:rPr lang="en-US" dirty="0">
                <a:latin typeface="Candara" panose="020E0502030303020204" pitchFamily="34" charset="0"/>
              </a:rPr>
              <a:t>2 percent discount if paid within the first 10 days of the invoice date</a:t>
            </a:r>
          </a:p>
          <a:p>
            <a:pPr lvl="1"/>
            <a:r>
              <a:rPr lang="en-US" dirty="0">
                <a:latin typeface="Candara" panose="020E0502030303020204" pitchFamily="34" charset="0"/>
              </a:rPr>
              <a:t>IF NOT</a:t>
            </a:r>
          </a:p>
          <a:p>
            <a:pPr lvl="1"/>
            <a:r>
              <a:rPr lang="en-US" dirty="0">
                <a:latin typeface="Candara" panose="020E0502030303020204" pitchFamily="34" charset="0"/>
              </a:rPr>
              <a:t>The full amount of the invoice is due in 30 days</a:t>
            </a:r>
          </a:p>
          <a:p>
            <a:pPr lvl="1"/>
            <a:endParaRPr lang="en-US" dirty="0">
              <a:latin typeface="Candara" panose="020E0502030303020204" pitchFamily="34" charset="0"/>
            </a:endParaRPr>
          </a:p>
          <a:p>
            <a:r>
              <a:rPr lang="en-US" dirty="0">
                <a:latin typeface="Candara" panose="020E0502030303020204" pitchFamily="34" charset="0"/>
              </a:rPr>
              <a:t>2/10 EOM (end of month)</a:t>
            </a:r>
          </a:p>
          <a:p>
            <a:pPr lvl="1"/>
            <a:r>
              <a:rPr lang="en-US" dirty="0">
                <a:latin typeface="Candara" panose="020E0502030303020204" pitchFamily="34" charset="0"/>
              </a:rPr>
              <a:t>2 percent discount  in payments made no later than 10 days after the end of the month in which the invoice is issued</a:t>
            </a:r>
          </a:p>
          <a:p>
            <a:pPr lvl="1"/>
            <a:endParaRPr lang="en-US" dirty="0">
              <a:latin typeface="Candara" panose="020E0502030303020204" pitchFamily="34" charset="0"/>
            </a:endParaRPr>
          </a:p>
          <a:p>
            <a:r>
              <a:rPr lang="en-US" dirty="0">
                <a:latin typeface="Candara" panose="020E0502030303020204" pitchFamily="34" charset="0"/>
              </a:rPr>
              <a:t>If it is offered, it usually pays to take the discount </a:t>
            </a:r>
          </a:p>
        </p:txBody>
      </p:sp>
    </p:spTree>
    <p:extLst>
      <p:ext uri="{BB962C8B-B14F-4D97-AF65-F5344CB8AC3E}">
        <p14:creationId xmlns:p14="http://schemas.microsoft.com/office/powerpoint/2010/main" val="134986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Learning Objective</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838200" y="1895963"/>
            <a:ext cx="10515600" cy="4351338"/>
          </a:xfrm>
        </p:spPr>
        <p:txBody>
          <a:bodyPr>
            <a:normAutofit/>
          </a:bodyPr>
          <a:lstStyle/>
          <a:p>
            <a:r>
              <a:rPr lang="en-US" dirty="0">
                <a:latin typeface="Candara" panose="020E0502030303020204" pitchFamily="34" charset="0"/>
              </a:rPr>
              <a:t>Working Capital Management</a:t>
            </a:r>
          </a:p>
          <a:p>
            <a:endParaRPr lang="en-US" dirty="0">
              <a:latin typeface="Candara" panose="020E0502030303020204" pitchFamily="34" charset="0"/>
            </a:endParaRPr>
          </a:p>
          <a:p>
            <a:r>
              <a:rPr lang="en-US" dirty="0">
                <a:latin typeface="Candara" panose="020E0502030303020204" pitchFamily="34" charset="0"/>
              </a:rPr>
              <a:t>Short-Term Resources</a:t>
            </a:r>
          </a:p>
          <a:p>
            <a:endParaRPr lang="en-US" dirty="0">
              <a:latin typeface="Candara" panose="020E0502030303020204" pitchFamily="34" charset="0"/>
            </a:endParaRPr>
          </a:p>
          <a:p>
            <a:r>
              <a:rPr lang="en-US" dirty="0">
                <a:latin typeface="Candara" panose="020E0502030303020204" pitchFamily="34" charset="0"/>
              </a:rPr>
              <a:t>Short-Term Obligations</a:t>
            </a:r>
          </a:p>
        </p:txBody>
      </p:sp>
    </p:spTree>
    <p:extLst>
      <p:ext uri="{BB962C8B-B14F-4D97-AF65-F5344CB8AC3E}">
        <p14:creationId xmlns:p14="http://schemas.microsoft.com/office/powerpoint/2010/main" val="10572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Accounts Payable</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441753" y="1455947"/>
            <a:ext cx="10951142" cy="2103437"/>
          </a:xfrm>
        </p:spPr>
        <p:txBody>
          <a:bodyPr>
            <a:normAutofit/>
          </a:bodyPr>
          <a:lstStyle/>
          <a:p>
            <a:pPr marL="0" indent="0">
              <a:buNone/>
            </a:pPr>
            <a:r>
              <a:rPr lang="en-US" b="1" dirty="0">
                <a:latin typeface="Candara" panose="020E0502030303020204" pitchFamily="34" charset="0"/>
              </a:rPr>
              <a:t>Example</a:t>
            </a:r>
          </a:p>
          <a:p>
            <a:pPr marL="0" indent="0">
              <a:buNone/>
            </a:pPr>
            <a:r>
              <a:rPr lang="en-US" dirty="0">
                <a:latin typeface="Candara" panose="020E0502030303020204" pitchFamily="34" charset="0"/>
              </a:rPr>
              <a:t>A nonprofit organization orders supplies for $5,000. The NPO receives the supplies and the invoice the same day. In addition, it is offered a discount  (2/10 N/30). What is the annual rate of return of the discount? </a:t>
            </a:r>
          </a:p>
        </p:txBody>
      </p:sp>
      <p:cxnSp>
        <p:nvCxnSpPr>
          <p:cNvPr id="6" name="Straight Connector 5">
            <a:extLst>
              <a:ext uri="{FF2B5EF4-FFF2-40B4-BE49-F238E27FC236}">
                <a16:creationId xmlns:a16="http://schemas.microsoft.com/office/drawing/2014/main" id="{E5D90371-0DA0-9049-A745-CB894B22409E}"/>
              </a:ext>
            </a:extLst>
          </p:cNvPr>
          <p:cNvCxnSpPr/>
          <p:nvPr/>
        </p:nvCxnSpPr>
        <p:spPr>
          <a:xfrm>
            <a:off x="2598057" y="3722132"/>
            <a:ext cx="523965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DA3E8E-1A66-0F40-BFBD-D471B951DC66}"/>
              </a:ext>
            </a:extLst>
          </p:cNvPr>
          <p:cNvCxnSpPr>
            <a:cxnSpLocks/>
          </p:cNvCxnSpPr>
          <p:nvPr/>
        </p:nvCxnSpPr>
        <p:spPr>
          <a:xfrm>
            <a:off x="2605314" y="361327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2B7B35-90A5-5945-B5CC-3D597C6D5042}"/>
              </a:ext>
            </a:extLst>
          </p:cNvPr>
          <p:cNvCxnSpPr>
            <a:cxnSpLocks/>
          </p:cNvCxnSpPr>
          <p:nvPr/>
        </p:nvCxnSpPr>
        <p:spPr>
          <a:xfrm>
            <a:off x="3991429" y="3602389"/>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8F2D8F-3CC6-EA44-8F78-EAB72F3BC6F9}"/>
              </a:ext>
            </a:extLst>
          </p:cNvPr>
          <p:cNvCxnSpPr>
            <a:cxnSpLocks/>
          </p:cNvCxnSpPr>
          <p:nvPr/>
        </p:nvCxnSpPr>
        <p:spPr>
          <a:xfrm>
            <a:off x="7830458" y="361327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E8CD29-0315-8F44-868E-E23DD1C61AFA}"/>
              </a:ext>
            </a:extLst>
          </p:cNvPr>
          <p:cNvSpPr txBox="1"/>
          <p:nvPr/>
        </p:nvSpPr>
        <p:spPr>
          <a:xfrm>
            <a:off x="3707117" y="3244725"/>
            <a:ext cx="568624" cy="369332"/>
          </a:xfrm>
          <a:prstGeom prst="rect">
            <a:avLst/>
          </a:prstGeom>
          <a:noFill/>
        </p:spPr>
        <p:txBody>
          <a:bodyPr wrap="square" rtlCol="0">
            <a:spAutoFit/>
          </a:bodyPr>
          <a:lstStyle/>
          <a:p>
            <a:r>
              <a:rPr lang="en-US" dirty="0">
                <a:latin typeface="Candara" panose="020E0502030303020204" pitchFamily="34" charset="0"/>
              </a:rPr>
              <a:t>d10</a:t>
            </a:r>
          </a:p>
        </p:txBody>
      </p:sp>
      <p:sp>
        <p:nvSpPr>
          <p:cNvPr id="13" name="TextBox 12">
            <a:extLst>
              <a:ext uri="{FF2B5EF4-FFF2-40B4-BE49-F238E27FC236}">
                <a16:creationId xmlns:a16="http://schemas.microsoft.com/office/drawing/2014/main" id="{0893614E-D348-0B43-8631-9A3CA63259BE}"/>
              </a:ext>
            </a:extLst>
          </p:cNvPr>
          <p:cNvSpPr txBox="1"/>
          <p:nvPr/>
        </p:nvSpPr>
        <p:spPr>
          <a:xfrm>
            <a:off x="7553403" y="3243943"/>
            <a:ext cx="568624" cy="369332"/>
          </a:xfrm>
          <a:prstGeom prst="rect">
            <a:avLst/>
          </a:prstGeom>
          <a:noFill/>
        </p:spPr>
        <p:txBody>
          <a:bodyPr wrap="square" rtlCol="0">
            <a:spAutoFit/>
          </a:bodyPr>
          <a:lstStyle/>
          <a:p>
            <a:r>
              <a:rPr lang="en-US" dirty="0">
                <a:latin typeface="Candara" panose="020E0502030303020204" pitchFamily="34" charset="0"/>
              </a:rPr>
              <a:t>d30</a:t>
            </a:r>
          </a:p>
        </p:txBody>
      </p:sp>
      <p:sp>
        <p:nvSpPr>
          <p:cNvPr id="14" name="TextBox 13">
            <a:extLst>
              <a:ext uri="{FF2B5EF4-FFF2-40B4-BE49-F238E27FC236}">
                <a16:creationId xmlns:a16="http://schemas.microsoft.com/office/drawing/2014/main" id="{F3AB70D9-B4D9-5B4F-843C-007666EEC880}"/>
              </a:ext>
            </a:extLst>
          </p:cNvPr>
          <p:cNvSpPr txBox="1"/>
          <p:nvPr/>
        </p:nvSpPr>
        <p:spPr>
          <a:xfrm>
            <a:off x="7431324" y="3863647"/>
            <a:ext cx="1088558" cy="369332"/>
          </a:xfrm>
          <a:prstGeom prst="rect">
            <a:avLst/>
          </a:prstGeom>
          <a:noFill/>
        </p:spPr>
        <p:txBody>
          <a:bodyPr wrap="square" rtlCol="0">
            <a:spAutoFit/>
          </a:bodyPr>
          <a:lstStyle/>
          <a:p>
            <a:r>
              <a:rPr lang="en-US" dirty="0">
                <a:latin typeface="Candara" panose="020E0502030303020204" pitchFamily="34" charset="0"/>
              </a:rPr>
              <a:t>$5,000</a:t>
            </a:r>
          </a:p>
        </p:txBody>
      </p:sp>
      <p:sp>
        <p:nvSpPr>
          <p:cNvPr id="15" name="TextBox 14">
            <a:extLst>
              <a:ext uri="{FF2B5EF4-FFF2-40B4-BE49-F238E27FC236}">
                <a16:creationId xmlns:a16="http://schemas.microsoft.com/office/drawing/2014/main" id="{B90494E2-789C-2F44-86D9-51A13B1F55D6}"/>
              </a:ext>
            </a:extLst>
          </p:cNvPr>
          <p:cNvSpPr txBox="1"/>
          <p:nvPr/>
        </p:nvSpPr>
        <p:spPr>
          <a:xfrm>
            <a:off x="3643091" y="3931807"/>
            <a:ext cx="856337" cy="369332"/>
          </a:xfrm>
          <a:prstGeom prst="rect">
            <a:avLst/>
          </a:prstGeom>
          <a:noFill/>
        </p:spPr>
        <p:txBody>
          <a:bodyPr wrap="square" rtlCol="0">
            <a:spAutoFit/>
          </a:bodyPr>
          <a:lstStyle/>
          <a:p>
            <a:r>
              <a:rPr lang="en-US" dirty="0">
                <a:latin typeface="Candara" panose="020E0502030303020204" pitchFamily="34" charset="0"/>
              </a:rPr>
              <a:t>$4,900</a:t>
            </a:r>
          </a:p>
        </p:txBody>
      </p:sp>
      <p:sp>
        <p:nvSpPr>
          <p:cNvPr id="16" name="Rectangle 15">
            <a:extLst>
              <a:ext uri="{FF2B5EF4-FFF2-40B4-BE49-F238E27FC236}">
                <a16:creationId xmlns:a16="http://schemas.microsoft.com/office/drawing/2014/main" id="{C5D141CC-BE18-4842-99FC-F366B56D999F}"/>
              </a:ext>
            </a:extLst>
          </p:cNvPr>
          <p:cNvSpPr/>
          <p:nvPr/>
        </p:nvSpPr>
        <p:spPr>
          <a:xfrm>
            <a:off x="659524" y="4537242"/>
            <a:ext cx="9919703" cy="523220"/>
          </a:xfrm>
          <a:prstGeom prst="rect">
            <a:avLst/>
          </a:prstGeom>
        </p:spPr>
        <p:txBody>
          <a:bodyPr wrap="none">
            <a:spAutoFit/>
          </a:bodyPr>
          <a:lstStyle/>
          <a:p>
            <a:r>
              <a:rPr lang="en-US" sz="2800" dirty="0">
                <a:latin typeface="Candara" panose="020E0502030303020204" pitchFamily="34" charset="0"/>
              </a:rPr>
              <a:t>Need to find the interest rate that makes these two values equal</a:t>
            </a:r>
          </a:p>
        </p:txBody>
      </p:sp>
    </p:spTree>
    <p:extLst>
      <p:ext uri="{BB962C8B-B14F-4D97-AF65-F5344CB8AC3E}">
        <p14:creationId xmlns:p14="http://schemas.microsoft.com/office/powerpoint/2010/main" val="38811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Accounts Payable</a:t>
            </a:r>
          </a:p>
        </p:txBody>
      </p:sp>
      <p:cxnSp>
        <p:nvCxnSpPr>
          <p:cNvPr id="6" name="Straight Connector 5">
            <a:extLst>
              <a:ext uri="{FF2B5EF4-FFF2-40B4-BE49-F238E27FC236}">
                <a16:creationId xmlns:a16="http://schemas.microsoft.com/office/drawing/2014/main" id="{E5D90371-0DA0-9049-A745-CB894B22409E}"/>
              </a:ext>
            </a:extLst>
          </p:cNvPr>
          <p:cNvCxnSpPr/>
          <p:nvPr/>
        </p:nvCxnSpPr>
        <p:spPr>
          <a:xfrm>
            <a:off x="2837898" y="1969012"/>
            <a:ext cx="523965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DA3E8E-1A66-0F40-BFBD-D471B951DC66}"/>
              </a:ext>
            </a:extLst>
          </p:cNvPr>
          <p:cNvCxnSpPr>
            <a:cxnSpLocks/>
          </p:cNvCxnSpPr>
          <p:nvPr/>
        </p:nvCxnSpPr>
        <p:spPr>
          <a:xfrm>
            <a:off x="2845155" y="186015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2B7B35-90A5-5945-B5CC-3D597C6D5042}"/>
              </a:ext>
            </a:extLst>
          </p:cNvPr>
          <p:cNvCxnSpPr>
            <a:cxnSpLocks/>
          </p:cNvCxnSpPr>
          <p:nvPr/>
        </p:nvCxnSpPr>
        <p:spPr>
          <a:xfrm>
            <a:off x="4231270" y="1849269"/>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8F2D8F-3CC6-EA44-8F78-EAB72F3BC6F9}"/>
              </a:ext>
            </a:extLst>
          </p:cNvPr>
          <p:cNvCxnSpPr>
            <a:cxnSpLocks/>
          </p:cNvCxnSpPr>
          <p:nvPr/>
        </p:nvCxnSpPr>
        <p:spPr>
          <a:xfrm>
            <a:off x="8070299" y="186015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E8CD29-0315-8F44-868E-E23DD1C61AFA}"/>
              </a:ext>
            </a:extLst>
          </p:cNvPr>
          <p:cNvSpPr txBox="1"/>
          <p:nvPr/>
        </p:nvSpPr>
        <p:spPr>
          <a:xfrm>
            <a:off x="3946958" y="1491605"/>
            <a:ext cx="568624" cy="369332"/>
          </a:xfrm>
          <a:prstGeom prst="rect">
            <a:avLst/>
          </a:prstGeom>
          <a:noFill/>
        </p:spPr>
        <p:txBody>
          <a:bodyPr wrap="square" rtlCol="0">
            <a:spAutoFit/>
          </a:bodyPr>
          <a:lstStyle/>
          <a:p>
            <a:r>
              <a:rPr lang="en-US" dirty="0">
                <a:latin typeface="Candara" panose="020E0502030303020204" pitchFamily="34" charset="0"/>
              </a:rPr>
              <a:t>d10</a:t>
            </a:r>
          </a:p>
        </p:txBody>
      </p:sp>
      <p:sp>
        <p:nvSpPr>
          <p:cNvPr id="13" name="TextBox 12">
            <a:extLst>
              <a:ext uri="{FF2B5EF4-FFF2-40B4-BE49-F238E27FC236}">
                <a16:creationId xmlns:a16="http://schemas.microsoft.com/office/drawing/2014/main" id="{0893614E-D348-0B43-8631-9A3CA63259BE}"/>
              </a:ext>
            </a:extLst>
          </p:cNvPr>
          <p:cNvSpPr txBox="1"/>
          <p:nvPr/>
        </p:nvSpPr>
        <p:spPr>
          <a:xfrm>
            <a:off x="7793244" y="1490823"/>
            <a:ext cx="568624" cy="369332"/>
          </a:xfrm>
          <a:prstGeom prst="rect">
            <a:avLst/>
          </a:prstGeom>
          <a:noFill/>
        </p:spPr>
        <p:txBody>
          <a:bodyPr wrap="square" rtlCol="0">
            <a:spAutoFit/>
          </a:bodyPr>
          <a:lstStyle/>
          <a:p>
            <a:r>
              <a:rPr lang="en-US" dirty="0">
                <a:latin typeface="Candara" panose="020E0502030303020204" pitchFamily="34" charset="0"/>
              </a:rPr>
              <a:t>d30</a:t>
            </a:r>
          </a:p>
        </p:txBody>
      </p:sp>
      <p:sp>
        <p:nvSpPr>
          <p:cNvPr id="14" name="TextBox 13">
            <a:extLst>
              <a:ext uri="{FF2B5EF4-FFF2-40B4-BE49-F238E27FC236}">
                <a16:creationId xmlns:a16="http://schemas.microsoft.com/office/drawing/2014/main" id="{F3AB70D9-B4D9-5B4F-843C-007666EEC880}"/>
              </a:ext>
            </a:extLst>
          </p:cNvPr>
          <p:cNvSpPr txBox="1"/>
          <p:nvPr/>
        </p:nvSpPr>
        <p:spPr>
          <a:xfrm>
            <a:off x="7671165" y="2110527"/>
            <a:ext cx="1088558" cy="369332"/>
          </a:xfrm>
          <a:prstGeom prst="rect">
            <a:avLst/>
          </a:prstGeom>
          <a:noFill/>
        </p:spPr>
        <p:txBody>
          <a:bodyPr wrap="square" rtlCol="0">
            <a:spAutoFit/>
          </a:bodyPr>
          <a:lstStyle/>
          <a:p>
            <a:r>
              <a:rPr lang="en-US" dirty="0">
                <a:latin typeface="Candara" panose="020E0502030303020204" pitchFamily="34" charset="0"/>
              </a:rPr>
              <a:t>$5,000</a:t>
            </a:r>
          </a:p>
        </p:txBody>
      </p:sp>
      <p:sp>
        <p:nvSpPr>
          <p:cNvPr id="15" name="TextBox 14">
            <a:extLst>
              <a:ext uri="{FF2B5EF4-FFF2-40B4-BE49-F238E27FC236}">
                <a16:creationId xmlns:a16="http://schemas.microsoft.com/office/drawing/2014/main" id="{B90494E2-789C-2F44-86D9-51A13B1F55D6}"/>
              </a:ext>
            </a:extLst>
          </p:cNvPr>
          <p:cNvSpPr txBox="1"/>
          <p:nvPr/>
        </p:nvSpPr>
        <p:spPr>
          <a:xfrm>
            <a:off x="3882932" y="2178687"/>
            <a:ext cx="856337" cy="369332"/>
          </a:xfrm>
          <a:prstGeom prst="rect">
            <a:avLst/>
          </a:prstGeom>
          <a:noFill/>
        </p:spPr>
        <p:txBody>
          <a:bodyPr wrap="square" rtlCol="0">
            <a:spAutoFit/>
          </a:bodyPr>
          <a:lstStyle/>
          <a:p>
            <a:r>
              <a:rPr lang="en-US" dirty="0">
                <a:latin typeface="Candara" panose="020E0502030303020204" pitchFamily="34" charset="0"/>
              </a:rPr>
              <a:t>$4,900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193001-9BE0-204F-83B3-6285629E6029}"/>
                  </a:ext>
                </a:extLst>
              </p:cNvPr>
              <p:cNvSpPr txBox="1"/>
              <p:nvPr/>
            </p:nvSpPr>
            <p:spPr>
              <a:xfrm>
                <a:off x="1378150" y="2901878"/>
                <a:ext cx="23130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𝐹𝑉</m:t>
                      </m:r>
                      <m:r>
                        <a:rPr lang="es-ES" sz="2400" b="0" i="1" smtClean="0">
                          <a:latin typeface="Cambria Math" panose="02040503050406030204" pitchFamily="18" charset="0"/>
                        </a:rPr>
                        <m:t>=</m:t>
                      </m:r>
                      <m:r>
                        <a:rPr lang="es-ES" sz="2400" b="0" i="1" smtClean="0">
                          <a:latin typeface="Cambria Math" panose="02040503050406030204" pitchFamily="18" charset="0"/>
                        </a:rPr>
                        <m:t>𝑃𝑉</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r>
                                <a:rPr lang="es-ES" sz="2400" b="0" i="1" smtClean="0">
                                  <a:latin typeface="Cambria Math" panose="02040503050406030204" pitchFamily="18" charset="0"/>
                                </a:rPr>
                                <m:t>𝑖</m:t>
                              </m:r>
                            </m:e>
                          </m:d>
                        </m:e>
                        <m:sup>
                          <m:r>
                            <a:rPr lang="es-ES" sz="2400" b="0" i="1" smtClean="0">
                              <a:latin typeface="Cambria Math" panose="02040503050406030204" pitchFamily="18" charset="0"/>
                            </a:rPr>
                            <m:t>𝑛</m:t>
                          </m:r>
                        </m:sup>
                      </m:sSup>
                    </m:oMath>
                  </m:oMathPara>
                </a14:m>
                <a:endParaRPr lang="en-US" sz="2400" dirty="0"/>
              </a:p>
            </p:txBody>
          </p:sp>
        </mc:Choice>
        <mc:Fallback xmlns="">
          <p:sp>
            <p:nvSpPr>
              <p:cNvPr id="17" name="TextBox 16">
                <a:extLst>
                  <a:ext uri="{FF2B5EF4-FFF2-40B4-BE49-F238E27FC236}">
                    <a16:creationId xmlns:a16="http://schemas.microsoft.com/office/drawing/2014/main" id="{3C193001-9BE0-204F-83B3-6285629E6029}"/>
                  </a:ext>
                </a:extLst>
              </p:cNvPr>
              <p:cNvSpPr txBox="1">
                <a:spLocks noRot="1" noChangeAspect="1" noMove="1" noResize="1" noEditPoints="1" noAdjustHandles="1" noChangeArrowheads="1" noChangeShapeType="1" noTextEdit="1"/>
              </p:cNvSpPr>
              <p:nvPr/>
            </p:nvSpPr>
            <p:spPr>
              <a:xfrm>
                <a:off x="1378150" y="2901878"/>
                <a:ext cx="2313069" cy="369332"/>
              </a:xfrm>
              <a:prstGeom prst="rect">
                <a:avLst/>
              </a:prstGeom>
              <a:blipFill>
                <a:blip r:embed="rId3"/>
                <a:stretch>
                  <a:fillRect l="-273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EDD646-0051-9647-BF18-A7D26C590FC7}"/>
                  </a:ext>
                </a:extLst>
              </p:cNvPr>
              <p:cNvSpPr txBox="1"/>
              <p:nvPr/>
            </p:nvSpPr>
            <p:spPr>
              <a:xfrm>
                <a:off x="816745" y="3549449"/>
                <a:ext cx="3435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$5,000=</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$4,900</m:t>
                          </m:r>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r>
                                <a:rPr lang="es-ES" sz="2400" b="0" i="1" smtClean="0">
                                  <a:latin typeface="Cambria Math" panose="02040503050406030204" pitchFamily="18" charset="0"/>
                                </a:rPr>
                                <m:t>𝑖</m:t>
                              </m:r>
                            </m:e>
                          </m:d>
                        </m:e>
                        <m:sup>
                          <m:r>
                            <a:rPr lang="es-ES" sz="2400" b="0" i="1" smtClean="0">
                              <a:latin typeface="Cambria Math" panose="02040503050406030204" pitchFamily="18" charset="0"/>
                            </a:rPr>
                            <m:t>20</m:t>
                          </m:r>
                        </m:sup>
                      </m:sSup>
                    </m:oMath>
                  </m:oMathPara>
                </a14:m>
                <a:endParaRPr lang="en-US" sz="2400" dirty="0"/>
              </a:p>
            </p:txBody>
          </p:sp>
        </mc:Choice>
        <mc:Fallback xmlns="">
          <p:sp>
            <p:nvSpPr>
              <p:cNvPr id="18" name="TextBox 17">
                <a:extLst>
                  <a:ext uri="{FF2B5EF4-FFF2-40B4-BE49-F238E27FC236}">
                    <a16:creationId xmlns:a16="http://schemas.microsoft.com/office/drawing/2014/main" id="{BFEDD646-0051-9647-BF18-A7D26C590FC7}"/>
                  </a:ext>
                </a:extLst>
              </p:cNvPr>
              <p:cNvSpPr txBox="1">
                <a:spLocks noRot="1" noChangeAspect="1" noMove="1" noResize="1" noEditPoints="1" noAdjustHandles="1" noChangeArrowheads="1" noChangeShapeType="1" noTextEdit="1"/>
              </p:cNvSpPr>
              <p:nvPr/>
            </p:nvSpPr>
            <p:spPr>
              <a:xfrm>
                <a:off x="816745" y="3549449"/>
                <a:ext cx="3435877" cy="369332"/>
              </a:xfrm>
              <a:prstGeom prst="rect">
                <a:avLst/>
              </a:prstGeom>
              <a:blipFill>
                <a:blip r:embed="rId4"/>
                <a:stretch>
                  <a:fillRect l="-1838"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BD03092-7443-104E-9440-E4651C77AF2D}"/>
                  </a:ext>
                </a:extLst>
              </p:cNvPr>
              <p:cNvSpPr txBox="1"/>
              <p:nvPr/>
            </p:nvSpPr>
            <p:spPr>
              <a:xfrm>
                <a:off x="479117" y="4156762"/>
                <a:ext cx="2605521" cy="755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r>
                                <a:rPr lang="es-ES" sz="2400" b="0" i="1" smtClean="0">
                                  <a:latin typeface="Cambria Math" panose="02040503050406030204" pitchFamily="18" charset="0"/>
                                </a:rPr>
                                <m:t>𝑖</m:t>
                              </m:r>
                            </m:e>
                          </m:d>
                        </m:e>
                        <m:sup>
                          <m:r>
                            <a:rPr lang="es-ES" sz="2400" b="0" i="1" smtClean="0">
                              <a:latin typeface="Cambria Math" panose="02040503050406030204" pitchFamily="18" charset="0"/>
                            </a:rPr>
                            <m:t>20</m:t>
                          </m:r>
                        </m:sup>
                      </m:sSup>
                      <m:r>
                        <a:rPr lang="es-ES" sz="2400" b="0" i="1" smtClean="0">
                          <a:latin typeface="Cambria Math" panose="02040503050406030204" pitchFamily="18" charset="0"/>
                        </a:rPr>
                        <m:t> =</m:t>
                      </m:r>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$5,000</m:t>
                          </m:r>
                        </m:num>
                        <m:den>
                          <m:r>
                            <a:rPr lang="es-ES" sz="2400" b="0" i="1" smtClean="0">
                              <a:latin typeface="Cambria Math" panose="02040503050406030204" pitchFamily="18" charset="0"/>
                            </a:rPr>
                            <m:t>$4,900</m:t>
                          </m:r>
                        </m:den>
                      </m:f>
                    </m:oMath>
                  </m:oMathPara>
                </a14:m>
                <a:endParaRPr lang="en-US" sz="2400" dirty="0"/>
              </a:p>
            </p:txBody>
          </p:sp>
        </mc:Choice>
        <mc:Fallback xmlns="">
          <p:sp>
            <p:nvSpPr>
              <p:cNvPr id="21" name="TextBox 20">
                <a:extLst>
                  <a:ext uri="{FF2B5EF4-FFF2-40B4-BE49-F238E27FC236}">
                    <a16:creationId xmlns:a16="http://schemas.microsoft.com/office/drawing/2014/main" id="{4BD03092-7443-104E-9440-E4651C77AF2D}"/>
                  </a:ext>
                </a:extLst>
              </p:cNvPr>
              <p:cNvSpPr txBox="1">
                <a:spLocks noRot="1" noChangeAspect="1" noMove="1" noResize="1" noEditPoints="1" noAdjustHandles="1" noChangeArrowheads="1" noChangeShapeType="1" noTextEdit="1"/>
              </p:cNvSpPr>
              <p:nvPr/>
            </p:nvSpPr>
            <p:spPr>
              <a:xfrm>
                <a:off x="479117" y="4156762"/>
                <a:ext cx="2605521" cy="755207"/>
              </a:xfrm>
              <a:prstGeom prst="rect">
                <a:avLst/>
              </a:prstGeom>
              <a:blipFill>
                <a:blip r:embed="rId5"/>
                <a:stretch>
                  <a:fillRect t="-1639" r="-194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A0DF17-626F-5F4B-93EC-F178D0A7B791}"/>
                  </a:ext>
                </a:extLst>
              </p:cNvPr>
              <p:cNvSpPr txBox="1"/>
              <p:nvPr/>
            </p:nvSpPr>
            <p:spPr>
              <a:xfrm>
                <a:off x="1583031" y="5052701"/>
                <a:ext cx="2560795" cy="1033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𝑖</m:t>
                      </m:r>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$5,000</m:t>
                                  </m:r>
                                </m:num>
                                <m:den>
                                  <m:r>
                                    <a:rPr lang="es-ES" sz="2400" b="0" i="1" smtClean="0">
                                      <a:latin typeface="Cambria Math" panose="02040503050406030204" pitchFamily="18" charset="0"/>
                                    </a:rPr>
                                    <m:t>$4,900</m:t>
                                  </m:r>
                                </m:den>
                              </m:f>
                            </m:e>
                          </m:d>
                        </m:e>
                        <m:sup>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1</m:t>
                              </m:r>
                            </m:num>
                            <m:den>
                              <m:r>
                                <a:rPr lang="es-ES" sz="2400" b="0" i="1" smtClean="0">
                                  <a:latin typeface="Cambria Math" panose="02040503050406030204" pitchFamily="18" charset="0"/>
                                </a:rPr>
                                <m:t>20</m:t>
                              </m:r>
                            </m:den>
                          </m:f>
                        </m:sup>
                      </m:sSup>
                      <m:r>
                        <a:rPr lang="es-ES" sz="2400" b="0" i="1" smtClean="0">
                          <a:latin typeface="Cambria Math" panose="02040503050406030204" pitchFamily="18" charset="0"/>
                        </a:rPr>
                        <m:t>−1</m:t>
                      </m:r>
                    </m:oMath>
                  </m:oMathPara>
                </a14:m>
                <a:endParaRPr lang="en-US" sz="2400" dirty="0"/>
              </a:p>
            </p:txBody>
          </p:sp>
        </mc:Choice>
        <mc:Fallback xmlns="">
          <p:sp>
            <p:nvSpPr>
              <p:cNvPr id="22" name="TextBox 21">
                <a:extLst>
                  <a:ext uri="{FF2B5EF4-FFF2-40B4-BE49-F238E27FC236}">
                    <a16:creationId xmlns:a16="http://schemas.microsoft.com/office/drawing/2014/main" id="{1DA0DF17-626F-5F4B-93EC-F178D0A7B791}"/>
                  </a:ext>
                </a:extLst>
              </p:cNvPr>
              <p:cNvSpPr txBox="1">
                <a:spLocks noRot="1" noChangeAspect="1" noMove="1" noResize="1" noEditPoints="1" noAdjustHandles="1" noChangeArrowheads="1" noChangeShapeType="1" noTextEdit="1"/>
              </p:cNvSpPr>
              <p:nvPr/>
            </p:nvSpPr>
            <p:spPr>
              <a:xfrm>
                <a:off x="1583031" y="5052701"/>
                <a:ext cx="2560795" cy="1033553"/>
              </a:xfrm>
              <a:prstGeom prst="rect">
                <a:avLst/>
              </a:prstGeom>
              <a:blipFill>
                <a:blip r:embed="rId6"/>
                <a:stretch>
                  <a:fillRect l="-3465" r="-3465"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F8B3E77-871D-A243-AE67-1E615A9AB765}"/>
                  </a:ext>
                </a:extLst>
              </p:cNvPr>
              <p:cNvSpPr txBox="1"/>
              <p:nvPr/>
            </p:nvSpPr>
            <p:spPr>
              <a:xfrm>
                <a:off x="4856090" y="5384812"/>
                <a:ext cx="212246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𝑖</m:t>
                      </m:r>
                      <m:r>
                        <a:rPr lang="es-ES" sz="2400" b="0" i="1" smtClean="0">
                          <a:latin typeface="Cambria Math" panose="02040503050406030204" pitchFamily="18" charset="0"/>
                        </a:rPr>
                        <m:t>=0.1% </m:t>
                      </m:r>
                      <m:r>
                        <a:rPr lang="es-ES" sz="2400" b="0" i="1" smtClean="0">
                          <a:latin typeface="Cambria Math" panose="02040503050406030204" pitchFamily="18" charset="0"/>
                        </a:rPr>
                        <m:t>𝑑𝑎𝑖𝑙𝑦</m:t>
                      </m:r>
                    </m:oMath>
                  </m:oMathPara>
                </a14:m>
                <a:endParaRPr lang="en-US" sz="2400" dirty="0"/>
              </a:p>
            </p:txBody>
          </p:sp>
        </mc:Choice>
        <mc:Fallback xmlns="">
          <p:sp>
            <p:nvSpPr>
              <p:cNvPr id="23" name="TextBox 22">
                <a:extLst>
                  <a:ext uri="{FF2B5EF4-FFF2-40B4-BE49-F238E27FC236}">
                    <a16:creationId xmlns:a16="http://schemas.microsoft.com/office/drawing/2014/main" id="{7F8B3E77-871D-A243-AE67-1E615A9AB765}"/>
                  </a:ext>
                </a:extLst>
              </p:cNvPr>
              <p:cNvSpPr txBox="1">
                <a:spLocks noRot="1" noChangeAspect="1" noMove="1" noResize="1" noEditPoints="1" noAdjustHandles="1" noChangeArrowheads="1" noChangeShapeType="1" noTextEdit="1"/>
              </p:cNvSpPr>
              <p:nvPr/>
            </p:nvSpPr>
            <p:spPr>
              <a:xfrm>
                <a:off x="4856090" y="5384812"/>
                <a:ext cx="2122467" cy="369332"/>
              </a:xfrm>
              <a:prstGeom prst="rect">
                <a:avLst/>
              </a:prstGeom>
              <a:blipFill>
                <a:blip r:embed="rId7"/>
                <a:stretch>
                  <a:fillRect l="-595" t="-6667" r="-2381"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A4A932B-2850-B94C-8071-7840FF7A361A}"/>
                  </a:ext>
                </a:extLst>
              </p:cNvPr>
              <p:cNvSpPr txBox="1"/>
              <p:nvPr/>
            </p:nvSpPr>
            <p:spPr>
              <a:xfrm>
                <a:off x="8070299" y="5367177"/>
                <a:ext cx="29912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𝑖</m:t>
                      </m:r>
                      <m:r>
                        <a:rPr lang="es-ES" sz="2400" b="0" i="1" smtClean="0">
                          <a:latin typeface="Cambria Math" panose="02040503050406030204" pitchFamily="18" charset="0"/>
                        </a:rPr>
                        <m:t>=36.5% </m:t>
                      </m:r>
                      <m:r>
                        <a:rPr lang="es-ES" sz="2400" b="0" i="1" smtClean="0">
                          <a:latin typeface="Cambria Math" panose="02040503050406030204" pitchFamily="18" charset="0"/>
                        </a:rPr>
                        <m:t>𝑎𝑛𝑛𝑢𝑎𝑙</m:t>
                      </m:r>
                    </m:oMath>
                  </m:oMathPara>
                </a14:m>
                <a:endParaRPr lang="en-US" sz="2400" dirty="0"/>
              </a:p>
            </p:txBody>
          </p:sp>
        </mc:Choice>
        <mc:Fallback xmlns="">
          <p:sp>
            <p:nvSpPr>
              <p:cNvPr id="24" name="TextBox 23">
                <a:extLst>
                  <a:ext uri="{FF2B5EF4-FFF2-40B4-BE49-F238E27FC236}">
                    <a16:creationId xmlns:a16="http://schemas.microsoft.com/office/drawing/2014/main" id="{2A4A932B-2850-B94C-8071-7840FF7A361A}"/>
                  </a:ext>
                </a:extLst>
              </p:cNvPr>
              <p:cNvSpPr txBox="1">
                <a:spLocks noRot="1" noChangeAspect="1" noMove="1" noResize="1" noEditPoints="1" noAdjustHandles="1" noChangeArrowheads="1" noChangeShapeType="1" noTextEdit="1"/>
              </p:cNvSpPr>
              <p:nvPr/>
            </p:nvSpPr>
            <p:spPr>
              <a:xfrm>
                <a:off x="8070299" y="5367177"/>
                <a:ext cx="2991277" cy="369332"/>
              </a:xfrm>
              <a:prstGeom prst="rect">
                <a:avLst/>
              </a:prstGeom>
              <a:blipFill>
                <a:blip r:embed="rId8"/>
                <a:stretch>
                  <a:fillRect t="-6667" b="-3666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DCB8652-E850-D545-8CBE-CC5CE548B212}"/>
              </a:ext>
            </a:extLst>
          </p:cNvPr>
          <p:cNvSpPr txBox="1"/>
          <p:nvPr/>
        </p:nvSpPr>
        <p:spPr>
          <a:xfrm>
            <a:off x="6642016" y="3345875"/>
            <a:ext cx="3435876" cy="646331"/>
          </a:xfrm>
          <a:prstGeom prst="rect">
            <a:avLst/>
          </a:prstGeom>
          <a:noFill/>
        </p:spPr>
        <p:txBody>
          <a:bodyPr wrap="square" rtlCol="0">
            <a:spAutoFit/>
          </a:bodyPr>
          <a:lstStyle/>
          <a:p>
            <a:pPr algn="ctr"/>
            <a:r>
              <a:rPr lang="en-US" b="1" dirty="0">
                <a:solidFill>
                  <a:srgbClr val="A20305"/>
                </a:solidFill>
              </a:rPr>
              <a:t>2% discount is as if you were earning 36.5% on an annual basis</a:t>
            </a:r>
          </a:p>
        </p:txBody>
      </p:sp>
    </p:spTree>
    <p:extLst>
      <p:ext uri="{BB962C8B-B14F-4D97-AF65-F5344CB8AC3E}">
        <p14:creationId xmlns:p14="http://schemas.microsoft.com/office/powerpoint/2010/main" val="426257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P spid="23" grpId="0"/>
      <p:bldP spid="2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Short-Term Debt</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509719" y="1583495"/>
            <a:ext cx="11172561" cy="5195678"/>
          </a:xfrm>
        </p:spPr>
        <p:txBody>
          <a:bodyPr>
            <a:normAutofit/>
          </a:bodyPr>
          <a:lstStyle/>
          <a:p>
            <a:pPr>
              <a:buClr>
                <a:srgbClr val="808080"/>
              </a:buClr>
              <a:buSzPct val="46000"/>
              <a:buFont typeface="Monotype Sorts" pitchFamily="2" charset="2"/>
              <a:buChar char="n"/>
            </a:pPr>
            <a:r>
              <a:rPr lang="en-US" altLang="en-US" b="1" dirty="0">
                <a:latin typeface="Candara" panose="020E0502030303020204" pitchFamily="34" charset="0"/>
              </a:rPr>
              <a:t>Unsecured</a:t>
            </a:r>
            <a:r>
              <a:rPr lang="en-US" altLang="en-US" sz="2800" b="1" dirty="0">
                <a:latin typeface="Candara" panose="020E0502030303020204" pitchFamily="34" charset="0"/>
              </a:rPr>
              <a:t> Loans</a:t>
            </a:r>
            <a:r>
              <a:rPr lang="en-US" altLang="en-US" sz="2800" dirty="0">
                <a:latin typeface="Candara" panose="020E0502030303020204" pitchFamily="34" charset="0"/>
              </a:rPr>
              <a:t>—note payable</a:t>
            </a:r>
            <a:br>
              <a:rPr lang="en-US" altLang="en-US" dirty="0">
                <a:latin typeface="Candara" panose="020E0502030303020204" pitchFamily="34" charset="0"/>
              </a:rPr>
            </a:br>
            <a:endParaRPr lang="en-US" altLang="en-US" dirty="0">
              <a:latin typeface="Candara" panose="020E0502030303020204" pitchFamily="34" charset="0"/>
            </a:endParaRPr>
          </a:p>
          <a:p>
            <a:pPr>
              <a:buClr>
                <a:srgbClr val="808080"/>
              </a:buClr>
              <a:buSzPct val="46000"/>
              <a:buFont typeface="Monotype Sorts" pitchFamily="2" charset="2"/>
              <a:buChar char="n"/>
            </a:pPr>
            <a:r>
              <a:rPr lang="en-US" b="1" dirty="0">
                <a:solidFill>
                  <a:srgbClr val="000000"/>
                </a:solidFill>
                <a:latin typeface="Candara" panose="020E0502030303020204" pitchFamily="34" charset="0"/>
              </a:rPr>
              <a:t>Secured Loans</a:t>
            </a:r>
            <a:r>
              <a:rPr lang="en-US" dirty="0">
                <a:solidFill>
                  <a:srgbClr val="000000"/>
                </a:solidFill>
                <a:latin typeface="Candara" panose="020E0502030303020204" pitchFamily="34" charset="0"/>
              </a:rPr>
              <a:t>– m</a:t>
            </a:r>
            <a:r>
              <a:rPr lang="en-US" b="0" i="0" u="none" strike="noStrike" dirty="0">
                <a:solidFill>
                  <a:srgbClr val="000000"/>
                </a:solidFill>
                <a:effectLst/>
                <a:latin typeface="Candara" panose="020E0502030303020204" pitchFamily="34" charset="0"/>
              </a:rPr>
              <a:t>oney can be borrowed from collateral</a:t>
            </a:r>
          </a:p>
          <a:p>
            <a:pPr marL="0" indent="0">
              <a:buClr>
                <a:srgbClr val="808080"/>
              </a:buClr>
              <a:buSzPct val="46000"/>
              <a:buNone/>
            </a:pPr>
            <a:endParaRPr lang="en-US" altLang="en-US" sz="2800" dirty="0">
              <a:solidFill>
                <a:srgbClr val="000000"/>
              </a:solidFill>
              <a:latin typeface="Candara" panose="020E0502030303020204" pitchFamily="34" charset="0"/>
            </a:endParaRPr>
          </a:p>
          <a:p>
            <a:pPr>
              <a:buClr>
                <a:srgbClr val="808080"/>
              </a:buClr>
              <a:buSzPct val="46000"/>
              <a:buFont typeface="Monotype Sorts" pitchFamily="2" charset="2"/>
              <a:buChar char="n"/>
            </a:pPr>
            <a:r>
              <a:rPr lang="en-US" altLang="en-US" sz="2800" dirty="0">
                <a:latin typeface="Candara" panose="020E0502030303020204" pitchFamily="34" charset="0"/>
              </a:rPr>
              <a:t>The interest on a loan is equal to the amount of the loan multiplied by the annual interest rate multiplied by the fraction of the year that the loan is outstanding:</a:t>
            </a:r>
          </a:p>
          <a:p>
            <a:pPr marL="0" indent="0" algn="ctr">
              <a:buClr>
                <a:srgbClr val="808080"/>
              </a:buClr>
              <a:buSzPct val="46000"/>
              <a:buNone/>
            </a:pPr>
            <a:r>
              <a:rPr lang="en-US" altLang="en-US" sz="2400" b="1" dirty="0">
                <a:latin typeface="Candara" panose="020E0502030303020204" pitchFamily="34" charset="0"/>
              </a:rPr>
              <a:t>Interest=Loan Amount × Interest Rate per Year × Fraction of Year </a:t>
            </a:r>
            <a:br>
              <a:rPr lang="en-US" altLang="en-US" sz="2800" dirty="0">
                <a:latin typeface="Candara" panose="020E0502030303020204" pitchFamily="34" charset="0"/>
              </a:rPr>
            </a:br>
            <a:endParaRPr lang="en-US" altLang="en-US" sz="2800"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22</a:t>
            </a:fld>
            <a:endParaRPr lang="en-US" dirty="0"/>
          </a:p>
        </p:txBody>
      </p:sp>
    </p:spTree>
    <p:extLst>
      <p:ext uri="{BB962C8B-B14F-4D97-AF65-F5344CB8AC3E}">
        <p14:creationId xmlns:p14="http://schemas.microsoft.com/office/powerpoint/2010/main" val="159596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Short-Term Debt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441753" y="1455946"/>
                <a:ext cx="11300304" cy="4756168"/>
              </a:xfrm>
            </p:spPr>
            <p:txBody>
              <a:bodyPr>
                <a:normAutofit/>
              </a:bodyPr>
              <a:lstStyle/>
              <a:p>
                <a:pPr marL="0" indent="0">
                  <a:buNone/>
                </a:pPr>
                <a:r>
                  <a:rPr lang="en-US" altLang="en-US" dirty="0">
                    <a:latin typeface="Candara" panose="020E0502030303020204" pitchFamily="34" charset="0"/>
                  </a:rPr>
                  <a:t>Suppose that an organization borrows $1,000,000 at an annual interest rate of 5.5% for a period of 45 days. How much interest will they have to pay?</a:t>
                </a:r>
              </a:p>
              <a:p>
                <a:pPr marL="0" indent="0">
                  <a:buNone/>
                </a:pPr>
                <a:endParaRPr lang="en-US" altLang="en-US" dirty="0">
                  <a:latin typeface="Candara" panose="020E0502030303020204" pitchFamily="34" charset="0"/>
                </a:endParaRPr>
              </a:p>
              <a:p>
                <a:pPr marL="0" indent="0">
                  <a:buNone/>
                </a:pPr>
                <a14:m>
                  <m:oMathPara xmlns:m="http://schemas.openxmlformats.org/officeDocument/2006/math">
                    <m:oMathParaPr>
                      <m:jc m:val="left"/>
                    </m:oMathParaPr>
                    <m:oMath xmlns:m="http://schemas.openxmlformats.org/officeDocument/2006/math">
                      <m:r>
                        <a:rPr lang="es-ES" b="0" i="1" smtClean="0">
                          <a:latin typeface="Cambria Math" panose="02040503050406030204" pitchFamily="18" charset="0"/>
                        </a:rPr>
                        <m:t>𝐼𝑛𝑡𝑒𝑟𝑒𝑠𝑡</m:t>
                      </m:r>
                      <m:r>
                        <a:rPr lang="es-ES" b="0" i="1" smtClean="0">
                          <a:latin typeface="Cambria Math" panose="02040503050406030204" pitchFamily="18" charset="0"/>
                        </a:rPr>
                        <m:t>=$1,000,000∗5.5%∗</m:t>
                      </m:r>
                      <m:f>
                        <m:fPr>
                          <m:ctrlPr>
                            <a:rPr lang="es-ES" b="0" i="1" smtClean="0">
                              <a:latin typeface="Cambria Math" panose="02040503050406030204" pitchFamily="18" charset="0"/>
                            </a:rPr>
                          </m:ctrlPr>
                        </m:fPr>
                        <m:num>
                          <m:r>
                            <a:rPr lang="es-ES" b="0" i="1" smtClean="0">
                              <a:latin typeface="Cambria Math" panose="02040503050406030204" pitchFamily="18" charset="0"/>
                            </a:rPr>
                            <m:t>45</m:t>
                          </m:r>
                        </m:num>
                        <m:den>
                          <m:r>
                            <a:rPr lang="es-ES" b="0" i="1" smtClean="0">
                              <a:latin typeface="Cambria Math" panose="02040503050406030204" pitchFamily="18" charset="0"/>
                            </a:rPr>
                            <m:t>365</m:t>
                          </m:r>
                        </m:den>
                      </m:f>
                    </m:oMath>
                  </m:oMathPara>
                </a14:m>
                <a:endParaRPr lang="en-US" altLang="en-US" dirty="0">
                  <a:latin typeface="Candara" panose="020E0502030303020204" pitchFamily="34" charset="0"/>
                </a:endParaRPr>
              </a:p>
              <a:p>
                <a:pPr marL="0" indent="0">
                  <a:buNone/>
                </a:pPr>
                <a:endParaRPr lang="en-US" altLang="en-US" dirty="0">
                  <a:latin typeface="Candara" panose="020E0502030303020204" pitchFamily="34" charset="0"/>
                </a:endParaRPr>
              </a:p>
              <a:p>
                <a:pPr marL="0" indent="0">
                  <a:buNone/>
                </a:pPr>
                <a14:m>
                  <m:oMathPara xmlns:m="http://schemas.openxmlformats.org/officeDocument/2006/math">
                    <m:oMathParaPr>
                      <m:jc m:val="left"/>
                    </m:oMathParaPr>
                    <m:oMath xmlns:m="http://schemas.openxmlformats.org/officeDocument/2006/math">
                      <m:r>
                        <a:rPr lang="es-ES" b="0" i="1" smtClean="0">
                          <a:latin typeface="Cambria Math" panose="02040503050406030204" pitchFamily="18" charset="0"/>
                        </a:rPr>
                        <m:t>𝐼𝑛𝑡𝑒𝑟𝑒𝑠𝑡</m:t>
                      </m:r>
                      <m:r>
                        <a:rPr lang="es-ES" b="0" i="1" smtClean="0">
                          <a:latin typeface="Cambria Math" panose="02040503050406030204" pitchFamily="18" charset="0"/>
                        </a:rPr>
                        <m:t>=$6,780.8</m:t>
                      </m:r>
                    </m:oMath>
                  </m:oMathPara>
                </a14:m>
                <a:endParaRPr lang="en-US" alt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441753" y="1455946"/>
                <a:ext cx="11300304" cy="4756168"/>
              </a:xfrm>
              <a:blipFill>
                <a:blip r:embed="rId3"/>
                <a:stretch>
                  <a:fillRect l="-1079" t="-2179"/>
                </a:stretch>
              </a:blipFill>
            </p:spPr>
            <p:txBody>
              <a:bodyPr/>
              <a:lstStyle/>
              <a:p>
                <a:r>
                  <a:rPr lang="en-US">
                    <a:noFill/>
                  </a:rPr>
                  <a:t> </a:t>
                </a:r>
              </a:p>
            </p:txBody>
          </p:sp>
        </mc:Fallback>
      </mc:AlternateContent>
    </p:spTree>
    <p:extLst>
      <p:ext uri="{BB962C8B-B14F-4D97-AF65-F5344CB8AC3E}">
        <p14:creationId xmlns:p14="http://schemas.microsoft.com/office/powerpoint/2010/main" val="39616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Working Capital Management</a:t>
            </a:r>
          </a:p>
        </p:txBody>
      </p:sp>
      <p:pic>
        <p:nvPicPr>
          <p:cNvPr id="6" name="Picture 5">
            <a:extLst>
              <a:ext uri="{FF2B5EF4-FFF2-40B4-BE49-F238E27FC236}">
                <a16:creationId xmlns:a16="http://schemas.microsoft.com/office/drawing/2014/main" id="{A098F1ED-9FEC-0ED4-83D4-312BAB8BF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26" y="1477205"/>
            <a:ext cx="5792287" cy="5215367"/>
          </a:xfrm>
          <a:prstGeom prst="rect">
            <a:avLst/>
          </a:prstGeom>
        </p:spPr>
      </p:pic>
      <p:sp>
        <p:nvSpPr>
          <p:cNvPr id="11" name="TextBox 10">
            <a:extLst>
              <a:ext uri="{FF2B5EF4-FFF2-40B4-BE49-F238E27FC236}">
                <a16:creationId xmlns:a16="http://schemas.microsoft.com/office/drawing/2014/main" id="{9FCF592C-8884-C6D5-3769-31CA372947E5}"/>
              </a:ext>
            </a:extLst>
          </p:cNvPr>
          <p:cNvSpPr txBox="1"/>
          <p:nvPr/>
        </p:nvSpPr>
        <p:spPr>
          <a:xfrm>
            <a:off x="6459947" y="1631820"/>
            <a:ext cx="5315527" cy="3477875"/>
          </a:xfrm>
          <a:prstGeom prst="rect">
            <a:avLst/>
          </a:prstGeom>
          <a:noFill/>
        </p:spPr>
        <p:txBody>
          <a:bodyPr wrap="square">
            <a:spAutoFit/>
          </a:bodyPr>
          <a:lstStyle/>
          <a:p>
            <a:pPr marL="196850" indent="-196850" defTabSz="433388">
              <a:buClr>
                <a:srgbClr val="808080"/>
              </a:buClr>
              <a:buSzPct val="46000"/>
              <a:buFont typeface="Monotype Sorts" charset="2"/>
              <a:buChar char="n"/>
            </a:pPr>
            <a:r>
              <a:rPr lang="en-US" sz="2000" b="1" dirty="0">
                <a:latin typeface="Candara" panose="020E0502030303020204" pitchFamily="34" charset="0"/>
              </a:rPr>
              <a:t>Net Working Capital</a:t>
            </a:r>
            <a:r>
              <a:rPr lang="en-US" sz="2000" dirty="0">
                <a:latin typeface="Candara" panose="020E0502030303020204" pitchFamily="34" charset="0"/>
              </a:rPr>
              <a:t> is defined as the resources that an </a:t>
            </a:r>
          </a:p>
          <a:p>
            <a:pPr marL="196850" indent="-196850" defTabSz="433388">
              <a:buClr>
                <a:srgbClr val="808080"/>
              </a:buClr>
              <a:buSzPct val="46000"/>
              <a:buFont typeface="Monotype Sorts" charset="2"/>
              <a:buNone/>
            </a:pPr>
            <a:r>
              <a:rPr lang="en-US" sz="2000" dirty="0">
                <a:latin typeface="Candara" panose="020E0502030303020204" pitchFamily="34" charset="0"/>
              </a:rPr>
              <a:t> 	organization can use to provide goods and services over the next year (</a:t>
            </a:r>
            <a:r>
              <a:rPr lang="en-US" sz="2000" b="1" dirty="0">
                <a:latin typeface="Candara" panose="020E0502030303020204" pitchFamily="34" charset="0"/>
              </a:rPr>
              <a:t>Short-Term Assets</a:t>
            </a:r>
            <a:r>
              <a:rPr lang="en-US" sz="2000" dirty="0">
                <a:latin typeface="Candara" panose="020E0502030303020204" pitchFamily="34" charset="0"/>
              </a:rPr>
              <a:t>) less what the amount that will have to be paid to other organizations and individuals over the coming year (</a:t>
            </a:r>
            <a:r>
              <a:rPr lang="en-US" sz="2000" b="1" dirty="0">
                <a:latin typeface="Candara" panose="020E0502030303020204" pitchFamily="34" charset="0"/>
              </a:rPr>
              <a:t>Short-Term</a:t>
            </a:r>
            <a:r>
              <a:rPr lang="en-US" sz="2000" dirty="0">
                <a:latin typeface="Candara" panose="020E0502030303020204" pitchFamily="34" charset="0"/>
              </a:rPr>
              <a:t> </a:t>
            </a:r>
            <a:r>
              <a:rPr lang="en-US" sz="2000" b="1" dirty="0">
                <a:latin typeface="Candara" panose="020E0502030303020204" pitchFamily="34" charset="0"/>
              </a:rPr>
              <a:t>Liabilities</a:t>
            </a:r>
            <a:r>
              <a:rPr lang="en-US" sz="2000" dirty="0">
                <a:latin typeface="Candara" panose="020E0502030303020204" pitchFamily="34" charset="0"/>
              </a:rPr>
              <a:t>).</a:t>
            </a:r>
          </a:p>
          <a:p>
            <a:pPr marL="196850" indent="-196850" defTabSz="433388">
              <a:buClr>
                <a:srgbClr val="808080"/>
              </a:buClr>
              <a:buSzPct val="46000"/>
              <a:buFont typeface="Monotype Sorts" charset="2"/>
              <a:buNone/>
            </a:pPr>
            <a:r>
              <a:rPr lang="en-US" sz="2000" dirty="0">
                <a:latin typeface="Candara" panose="020E0502030303020204" pitchFamily="34" charset="0"/>
              </a:rPr>
              <a:t>		</a:t>
            </a:r>
          </a:p>
          <a:p>
            <a:pPr marL="196850" indent="-196850" defTabSz="433388">
              <a:buClr>
                <a:srgbClr val="808080"/>
              </a:buClr>
              <a:buSzPct val="46000"/>
              <a:buFont typeface="Monotype Sorts" charset="2"/>
              <a:buNone/>
            </a:pPr>
            <a:r>
              <a:rPr lang="en-US" sz="2000" dirty="0">
                <a:latin typeface="Candara" panose="020E0502030303020204" pitchFamily="34" charset="0"/>
              </a:rPr>
              <a:t>	Net Working Capital = Current Assets--Current Liabilities</a:t>
            </a:r>
          </a:p>
        </p:txBody>
      </p:sp>
    </p:spTree>
    <p:extLst>
      <p:ext uri="{BB962C8B-B14F-4D97-AF65-F5344CB8AC3E}">
        <p14:creationId xmlns:p14="http://schemas.microsoft.com/office/powerpoint/2010/main" val="80120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Short-Term Resources</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p:txBody>
          <a:bodyPr>
            <a:normAutofit/>
          </a:bodyPr>
          <a:lstStyle/>
          <a:p>
            <a:r>
              <a:rPr lang="en-US" dirty="0">
                <a:latin typeface="Candara" panose="020E0502030303020204" pitchFamily="34" charset="0"/>
              </a:rPr>
              <a:t>Cash</a:t>
            </a:r>
          </a:p>
          <a:p>
            <a:pPr lvl="1"/>
            <a:r>
              <a:rPr lang="en-US" dirty="0">
                <a:latin typeface="Candara" panose="020E0502030303020204" pitchFamily="34" charset="0"/>
              </a:rPr>
              <a:t>Cash on hand and cash that can be withdrawn from the bank </a:t>
            </a:r>
          </a:p>
          <a:p>
            <a:r>
              <a:rPr lang="en-US" dirty="0">
                <a:latin typeface="Candara" panose="020E0502030303020204" pitchFamily="34" charset="0"/>
              </a:rPr>
              <a:t>Marketable securities</a:t>
            </a:r>
          </a:p>
          <a:p>
            <a:pPr lvl="1"/>
            <a:r>
              <a:rPr lang="en-US" dirty="0">
                <a:latin typeface="Candara" panose="020E0502030303020204" pitchFamily="34" charset="0"/>
              </a:rPr>
              <a:t>Investments that the organization can buy/sell in financial markets </a:t>
            </a:r>
          </a:p>
          <a:p>
            <a:r>
              <a:rPr lang="en-US" dirty="0">
                <a:latin typeface="Candara" panose="020E0502030303020204" pitchFamily="34" charset="0"/>
              </a:rPr>
              <a:t>Receivables</a:t>
            </a:r>
          </a:p>
          <a:p>
            <a:pPr lvl="1"/>
            <a:r>
              <a:rPr lang="en-US" dirty="0">
                <a:latin typeface="Candara" panose="020E0502030303020204" pitchFamily="34" charset="0"/>
              </a:rPr>
              <a:t>Bills that have been sent out by the organization but have not yet been collected</a:t>
            </a:r>
          </a:p>
          <a:p>
            <a:r>
              <a:rPr lang="en-US" dirty="0">
                <a:latin typeface="Candara" panose="020E0502030303020204" pitchFamily="34" charset="0"/>
              </a:rPr>
              <a:t>Inventory </a:t>
            </a:r>
          </a:p>
          <a:p>
            <a:pPr lvl="1"/>
            <a:r>
              <a:rPr lang="en-US" dirty="0">
                <a:latin typeface="Candara" panose="020E0502030303020204" pitchFamily="34" charset="0"/>
              </a:rPr>
              <a:t>Goods available for sale </a:t>
            </a:r>
          </a:p>
          <a:p>
            <a:pPr lvl="1"/>
            <a:r>
              <a:rPr lang="en-US" dirty="0">
                <a:latin typeface="Candara" panose="020E0502030303020204" pitchFamily="34" charset="0"/>
              </a:rPr>
              <a:t>Supplies to provide goods or services to clients</a:t>
            </a:r>
          </a:p>
        </p:txBody>
      </p:sp>
    </p:spTree>
    <p:extLst>
      <p:ext uri="{BB962C8B-B14F-4D97-AF65-F5344CB8AC3E}">
        <p14:creationId xmlns:p14="http://schemas.microsoft.com/office/powerpoint/2010/main" val="39972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Cash</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p:txBody>
          <a:bodyPr>
            <a:normAutofit lnSpcReduction="10000"/>
          </a:bodyPr>
          <a:lstStyle/>
          <a:p>
            <a:pPr marL="0" indent="0">
              <a:buNone/>
            </a:pPr>
            <a:r>
              <a:rPr lang="en-US" b="1" dirty="0">
                <a:latin typeface="Candara" panose="020E0502030303020204" pitchFamily="34" charset="0"/>
              </a:rPr>
              <a:t>Main reasons to have cash on hand</a:t>
            </a:r>
          </a:p>
          <a:p>
            <a:pPr marL="514350" indent="-514350">
              <a:buFont typeface="+mj-lt"/>
              <a:buAutoNum type="arabicPeriod"/>
            </a:pPr>
            <a:r>
              <a:rPr lang="en-US" dirty="0">
                <a:latin typeface="Candara" panose="020E0502030303020204" pitchFamily="34" charset="0"/>
              </a:rPr>
              <a:t>Transactions</a:t>
            </a:r>
          </a:p>
          <a:p>
            <a:pPr marL="514350" indent="-514350">
              <a:buFont typeface="+mj-lt"/>
              <a:buAutoNum type="arabicPeriod"/>
            </a:pPr>
            <a:r>
              <a:rPr lang="en-US" dirty="0">
                <a:latin typeface="Candara" panose="020E0502030303020204" pitchFamily="34" charset="0"/>
              </a:rPr>
              <a:t>Safety</a:t>
            </a:r>
          </a:p>
          <a:p>
            <a:pPr marL="514350" indent="-514350">
              <a:buFont typeface="+mj-lt"/>
              <a:buAutoNum type="arabicPeriod"/>
            </a:pPr>
            <a:r>
              <a:rPr lang="en-US" dirty="0">
                <a:latin typeface="Candara" panose="020E0502030303020204" pitchFamily="34" charset="0"/>
              </a:rPr>
              <a:t>Investments</a:t>
            </a:r>
          </a:p>
          <a:p>
            <a:pPr marL="0" indent="0">
              <a:buNone/>
            </a:pPr>
            <a:endParaRPr lang="en-US" dirty="0">
              <a:latin typeface="Candara" panose="020E0502030303020204" pitchFamily="34" charset="0"/>
            </a:endParaRPr>
          </a:p>
          <a:p>
            <a:pPr marL="0" indent="0">
              <a:buNone/>
            </a:pPr>
            <a:r>
              <a:rPr lang="en-US" i="1" u="sng" dirty="0">
                <a:latin typeface="Candara" panose="020E0502030303020204" pitchFamily="34" charset="0"/>
              </a:rPr>
              <a:t>The more cash the organization has, the better ?</a:t>
            </a:r>
          </a:p>
          <a:p>
            <a:pPr marL="0" indent="0">
              <a:buNone/>
            </a:pPr>
            <a:r>
              <a:rPr lang="en-US" dirty="0">
                <a:latin typeface="Candara" panose="020E0502030303020204" pitchFamily="34" charset="0"/>
              </a:rPr>
              <a:t>No → Trade-offs</a:t>
            </a:r>
            <a:r>
              <a:rPr lang="en-US" i="1" u="sng" dirty="0">
                <a:latin typeface="Candara" panose="020E0502030303020204" pitchFamily="34" charset="0"/>
              </a:rPr>
              <a:t> </a:t>
            </a:r>
          </a:p>
          <a:p>
            <a:r>
              <a:rPr lang="en-US" dirty="0">
                <a:latin typeface="Candara" panose="020E0502030303020204" pitchFamily="34" charset="0"/>
              </a:rPr>
              <a:t>Bank: Provides safety </a:t>
            </a:r>
          </a:p>
          <a:p>
            <a:pPr marL="0" indent="0">
              <a:buNone/>
            </a:pPr>
            <a:r>
              <a:rPr lang="en-US" dirty="0">
                <a:latin typeface="Candara" panose="020E0502030303020204" pitchFamily="34" charset="0"/>
              </a:rPr>
              <a:t>	→ May reduce the level of service provided</a:t>
            </a:r>
          </a:p>
          <a:p>
            <a:endParaRPr lang="en-US" dirty="0">
              <a:latin typeface="Candara" panose="020E0502030303020204" pitchFamily="34" charset="0"/>
            </a:endParaRPr>
          </a:p>
        </p:txBody>
      </p:sp>
    </p:spTree>
    <p:extLst>
      <p:ext uri="{BB962C8B-B14F-4D97-AF65-F5344CB8AC3E}">
        <p14:creationId xmlns:p14="http://schemas.microsoft.com/office/powerpoint/2010/main" val="152125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Cash</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838200" y="1825624"/>
            <a:ext cx="5257800" cy="4866947"/>
          </a:xfrm>
        </p:spPr>
        <p:txBody>
          <a:bodyPr>
            <a:normAutofit/>
          </a:bodyPr>
          <a:lstStyle/>
          <a:p>
            <a:pPr marL="0" indent="0">
              <a:buNone/>
            </a:pPr>
            <a:r>
              <a:rPr lang="en-US" b="1" dirty="0">
                <a:latin typeface="Candara" panose="020E0502030303020204" pitchFamily="34" charset="0"/>
              </a:rPr>
              <a:t>Cash excess</a:t>
            </a:r>
          </a:p>
          <a:p>
            <a:r>
              <a:rPr lang="en-US" dirty="0">
                <a:latin typeface="Candara" panose="020E0502030303020204" pitchFamily="34" charset="0"/>
              </a:rPr>
              <a:t>Bank account → interest-bearing accounts</a:t>
            </a:r>
          </a:p>
          <a:p>
            <a:r>
              <a:rPr lang="en-US" dirty="0">
                <a:latin typeface="Candara" panose="020E0502030303020204" pitchFamily="34" charset="0"/>
              </a:rPr>
              <a:t>Look for higher rates of return</a:t>
            </a:r>
          </a:p>
          <a:p>
            <a:pPr lvl="1"/>
            <a:r>
              <a:rPr lang="en-US" dirty="0">
                <a:latin typeface="Candara" panose="020E0502030303020204" pitchFamily="34" charset="0"/>
              </a:rPr>
              <a:t>Decrease liquidity </a:t>
            </a:r>
          </a:p>
          <a:p>
            <a:pPr lvl="1"/>
            <a:r>
              <a:rPr lang="en-US" dirty="0">
                <a:latin typeface="Candara" panose="020E0502030303020204" pitchFamily="34" charset="0"/>
              </a:rPr>
              <a:t>Increase risk</a:t>
            </a:r>
          </a:p>
          <a:p>
            <a:pPr lvl="1"/>
            <a:r>
              <a:rPr lang="en-US" dirty="0" err="1">
                <a:latin typeface="Candara" panose="020E0502030303020204" pitchFamily="34" charset="0"/>
              </a:rPr>
              <a:t>Eg</a:t>
            </a:r>
            <a:r>
              <a:rPr lang="en-US" dirty="0">
                <a:latin typeface="Candara" panose="020E0502030303020204" pitchFamily="34" charset="0"/>
              </a:rPr>
              <a:t>:</a:t>
            </a:r>
          </a:p>
          <a:p>
            <a:pPr lvl="2"/>
            <a:r>
              <a:rPr lang="en-US" dirty="0">
                <a:latin typeface="Candara" panose="020E0502030303020204" pitchFamily="34" charset="0"/>
              </a:rPr>
              <a:t>Certificate of deposit (CD)</a:t>
            </a:r>
          </a:p>
          <a:p>
            <a:pPr lvl="2"/>
            <a:r>
              <a:rPr lang="en-US" dirty="0">
                <a:latin typeface="Candara" panose="020E0502030303020204" pitchFamily="34" charset="0"/>
              </a:rPr>
              <a:t>Marketable Securities</a:t>
            </a:r>
          </a:p>
          <a:p>
            <a:r>
              <a:rPr lang="en-US" dirty="0">
                <a:latin typeface="Candara" panose="020E0502030303020204" pitchFamily="34" charset="0"/>
              </a:rPr>
              <a:t>Repay loans &amp; expand services</a:t>
            </a:r>
          </a:p>
        </p:txBody>
      </p:sp>
      <p:sp>
        <p:nvSpPr>
          <p:cNvPr id="5" name="Content Placeholder 2">
            <a:extLst>
              <a:ext uri="{FF2B5EF4-FFF2-40B4-BE49-F238E27FC236}">
                <a16:creationId xmlns:a16="http://schemas.microsoft.com/office/drawing/2014/main" id="{4DC83549-0A70-C743-B1C5-20A3795C1B61}"/>
              </a:ext>
            </a:extLst>
          </p:cNvPr>
          <p:cNvSpPr txBox="1">
            <a:spLocks/>
          </p:cNvSpPr>
          <p:nvPr/>
        </p:nvSpPr>
        <p:spPr>
          <a:xfrm>
            <a:off x="6602418" y="1825624"/>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ndara" panose="020E0502030303020204" pitchFamily="34" charset="0"/>
              </a:rPr>
              <a:t>Cash shortage </a:t>
            </a:r>
          </a:p>
          <a:p>
            <a:r>
              <a:rPr lang="en-US" dirty="0">
                <a:latin typeface="Candara" panose="020E0502030303020204" pitchFamily="34" charset="0"/>
              </a:rPr>
              <a:t>Collect receivables</a:t>
            </a:r>
          </a:p>
          <a:p>
            <a:r>
              <a:rPr lang="en-US" dirty="0">
                <a:latin typeface="Candara" panose="020E0502030303020204" pitchFamily="34" charset="0"/>
              </a:rPr>
              <a:t>Hold off on payments </a:t>
            </a:r>
          </a:p>
          <a:p>
            <a:r>
              <a:rPr lang="en-US" dirty="0">
                <a:latin typeface="Candara" panose="020E0502030303020204" pitchFamily="34" charset="0"/>
              </a:rPr>
              <a:t>Ask for a loan</a:t>
            </a:r>
          </a:p>
          <a:p>
            <a:pPr marL="457200" lvl="1" indent="0">
              <a:buNone/>
            </a:pPr>
            <a:endParaRPr lang="en-US" dirty="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332310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Marketable Securities</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744562"/>
            <a:ext cx="10951142" cy="4960609"/>
          </a:xfrm>
        </p:spPr>
        <p:txBody>
          <a:bodyPr>
            <a:normAutofit fontScale="92500" lnSpcReduction="10000"/>
          </a:bodyPr>
          <a:lstStyle/>
          <a:p>
            <a:r>
              <a:rPr lang="en-US" dirty="0">
                <a:latin typeface="Candara" panose="020E0502030303020204" pitchFamily="34" charset="0"/>
              </a:rPr>
              <a:t>Cash investments that have a ready market for purchase and sale</a:t>
            </a:r>
          </a:p>
          <a:p>
            <a:pPr lvl="1"/>
            <a:r>
              <a:rPr lang="en-US" dirty="0">
                <a:latin typeface="Candara" panose="020E0502030303020204" pitchFamily="34" charset="0"/>
              </a:rPr>
              <a:t>Can be sold almost immediately </a:t>
            </a:r>
          </a:p>
          <a:p>
            <a:pPr lvl="1"/>
            <a:r>
              <a:rPr lang="en-US" dirty="0">
                <a:latin typeface="Candara" panose="020E0502030303020204" pitchFamily="34" charset="0"/>
              </a:rPr>
              <a:t>Cash from the sale will be received in a few days</a:t>
            </a:r>
          </a:p>
          <a:p>
            <a:pPr marL="0" indent="0">
              <a:buNone/>
            </a:pPr>
            <a:endParaRPr lang="en-US" b="1" dirty="0">
              <a:latin typeface="Candara" panose="020E0502030303020204" pitchFamily="34" charset="0"/>
            </a:endParaRPr>
          </a:p>
          <a:p>
            <a:pPr marL="0" indent="0">
              <a:buNone/>
            </a:pPr>
            <a:r>
              <a:rPr lang="en-US" b="1" dirty="0">
                <a:latin typeface="Candara" panose="020E0502030303020204" pitchFamily="34" charset="0"/>
              </a:rPr>
              <a:t>Factors to consider when making investments </a:t>
            </a:r>
          </a:p>
          <a:p>
            <a:r>
              <a:rPr lang="en-US" dirty="0">
                <a:latin typeface="Candara" panose="020E0502030303020204" pitchFamily="34" charset="0"/>
              </a:rPr>
              <a:t>Investment is legal </a:t>
            </a:r>
          </a:p>
          <a:p>
            <a:r>
              <a:rPr lang="en-US" dirty="0">
                <a:latin typeface="Candara" panose="020E0502030303020204" pitchFamily="34" charset="0"/>
              </a:rPr>
              <a:t>Risk</a:t>
            </a:r>
          </a:p>
          <a:p>
            <a:r>
              <a:rPr lang="en-US" dirty="0">
                <a:latin typeface="Candara" panose="020E0502030303020204" pitchFamily="34" charset="0"/>
              </a:rPr>
              <a:t>Return</a:t>
            </a:r>
          </a:p>
          <a:p>
            <a:pPr lvl="1"/>
            <a:r>
              <a:rPr lang="en-US" dirty="0">
                <a:latin typeface="Candara" panose="020E0502030303020204" pitchFamily="34" charset="0"/>
              </a:rPr>
              <a:t>Risk/Return Trade-off: Riskier the investment – The higher its expected return</a:t>
            </a:r>
          </a:p>
          <a:p>
            <a:r>
              <a:rPr lang="en-US" dirty="0">
                <a:latin typeface="Candara" panose="020E0502030303020204" pitchFamily="34" charset="0"/>
              </a:rPr>
              <a:t>Liquidity</a:t>
            </a:r>
          </a:p>
          <a:p>
            <a:pPr lvl="1"/>
            <a:r>
              <a:rPr lang="en-US" dirty="0">
                <a:latin typeface="Candara" panose="020E0502030303020204" pitchFamily="34" charset="0"/>
              </a:rPr>
              <a:t>How quickly it is converted to cash </a:t>
            </a:r>
          </a:p>
          <a:p>
            <a:pPr lvl="1"/>
            <a:r>
              <a:rPr lang="en-US" dirty="0">
                <a:latin typeface="Candara" panose="020E0502030303020204" pitchFamily="34" charset="0"/>
              </a:rPr>
              <a:t>Trade-off: Return &amp; Liquidity</a:t>
            </a:r>
          </a:p>
        </p:txBody>
      </p:sp>
    </p:spTree>
    <p:extLst>
      <p:ext uri="{BB962C8B-B14F-4D97-AF65-F5344CB8AC3E}">
        <p14:creationId xmlns:p14="http://schemas.microsoft.com/office/powerpoint/2010/main" val="125330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 Receivables</a:t>
            </a:r>
          </a:p>
        </p:txBody>
      </p:sp>
      <p:graphicFrame>
        <p:nvGraphicFramePr>
          <p:cNvPr id="7" name="Content Placeholder 6">
            <a:extLst>
              <a:ext uri="{FF2B5EF4-FFF2-40B4-BE49-F238E27FC236}">
                <a16:creationId xmlns:a16="http://schemas.microsoft.com/office/drawing/2014/main" id="{CD9CBCE3-278D-7846-BB80-EF01DF306AA3}"/>
              </a:ext>
            </a:extLst>
          </p:cNvPr>
          <p:cNvGraphicFramePr>
            <a:graphicFrameLocks noGrp="1"/>
          </p:cNvGraphicFramePr>
          <p:nvPr>
            <p:ph idx="1"/>
            <p:extLst>
              <p:ext uri="{D42A27DB-BD31-4B8C-83A1-F6EECF244321}">
                <p14:modId xmlns:p14="http://schemas.microsoft.com/office/powerpoint/2010/main" val="14806733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A07975A7-E8F5-4328-AED1-1A3EC20747BE}"/>
              </a:ext>
            </a:extLst>
          </p:cNvPr>
          <p:cNvSpPr/>
          <p:nvPr/>
        </p:nvSpPr>
        <p:spPr>
          <a:xfrm>
            <a:off x="838200" y="1850163"/>
            <a:ext cx="6096000" cy="892552"/>
          </a:xfrm>
          <a:prstGeom prst="rect">
            <a:avLst/>
          </a:prstGeom>
        </p:spPr>
        <p:txBody>
          <a:bodyPr>
            <a:spAutoFit/>
          </a:bodyPr>
          <a:lstStyle/>
          <a:p>
            <a:r>
              <a:rPr lang="en-US" sz="2800" dirty="0">
                <a:latin typeface="Candara" panose="020E0502030303020204" pitchFamily="34" charset="0"/>
              </a:rPr>
              <a:t>Receive payments in the future </a:t>
            </a:r>
          </a:p>
          <a:p>
            <a:pPr marL="742950" lvl="1" indent="-285750">
              <a:buFont typeface="Arial" panose="020B0604020202020204" pitchFamily="34" charset="0"/>
              <a:buChar char="•"/>
            </a:pPr>
            <a:r>
              <a:rPr lang="en-US" sz="2400" dirty="0">
                <a:latin typeface="Candara" panose="020E0502030303020204" pitchFamily="34" charset="0"/>
              </a:rPr>
              <a:t>Buying the service on account </a:t>
            </a:r>
          </a:p>
        </p:txBody>
      </p:sp>
    </p:spTree>
    <p:extLst>
      <p:ext uri="{BB962C8B-B14F-4D97-AF65-F5344CB8AC3E}">
        <p14:creationId xmlns:p14="http://schemas.microsoft.com/office/powerpoint/2010/main" val="44960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 Receivables</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19012" y="1656419"/>
            <a:ext cx="12101883" cy="4915203"/>
          </a:xfrm>
        </p:spPr>
        <p:txBody>
          <a:bodyPr>
            <a:normAutofit fontScale="92500" lnSpcReduction="20000"/>
          </a:bodyPr>
          <a:lstStyle/>
          <a:p>
            <a:r>
              <a:rPr lang="en-US" dirty="0">
                <a:latin typeface="Candara" panose="020E0502030303020204" pitchFamily="34" charset="0"/>
              </a:rPr>
              <a:t>Monitor unpaid receivables</a:t>
            </a:r>
          </a:p>
          <a:p>
            <a:endParaRPr lang="en-US" dirty="0">
              <a:latin typeface="Candara" panose="020E0502030303020204" pitchFamily="34" charset="0"/>
            </a:endParaRPr>
          </a:p>
          <a:p>
            <a:r>
              <a:rPr lang="en-US" dirty="0">
                <a:latin typeface="Candara" panose="020E0502030303020204" pitchFamily="34" charset="0"/>
              </a:rPr>
              <a:t>Collect receivables as quick as possible </a:t>
            </a:r>
          </a:p>
          <a:p>
            <a:pPr lvl="1"/>
            <a:r>
              <a:rPr lang="en-US" dirty="0">
                <a:latin typeface="Candara" panose="020E0502030303020204" pitchFamily="34" charset="0"/>
              </a:rPr>
              <a:t>To be invested, pay bills, or expand services</a:t>
            </a:r>
          </a:p>
          <a:p>
            <a:pPr lvl="1"/>
            <a:endParaRPr lang="en-US" dirty="0">
              <a:latin typeface="Candara" panose="020E0502030303020204" pitchFamily="34" charset="0"/>
            </a:endParaRPr>
          </a:p>
          <a:p>
            <a:r>
              <a:rPr lang="en-US" dirty="0">
                <a:latin typeface="Candara" panose="020E0502030303020204" pitchFamily="34" charset="0"/>
              </a:rPr>
              <a:t>Risk: Some are not collected / bad debts</a:t>
            </a:r>
          </a:p>
          <a:p>
            <a:r>
              <a:rPr lang="en-US" dirty="0">
                <a:latin typeface="Candara" panose="020E0502030303020204" pitchFamily="34" charset="0"/>
              </a:rPr>
              <a:t> </a:t>
            </a:r>
          </a:p>
          <a:p>
            <a:r>
              <a:rPr lang="en-US" dirty="0">
                <a:latin typeface="Candara" panose="020E0502030303020204" pitchFamily="34" charset="0"/>
              </a:rPr>
              <a:t>Develop </a:t>
            </a:r>
            <a:r>
              <a:rPr lang="en-US" b="1" dirty="0">
                <a:latin typeface="Candara" panose="020E0502030303020204" pitchFamily="34" charset="0"/>
              </a:rPr>
              <a:t>credit policies</a:t>
            </a:r>
          </a:p>
          <a:p>
            <a:pPr lvl="1"/>
            <a:r>
              <a:rPr lang="en-US" dirty="0">
                <a:latin typeface="Candara" panose="020E0502030303020204" pitchFamily="34" charset="0"/>
              </a:rPr>
              <a:t>To whom services will be provided  </a:t>
            </a:r>
          </a:p>
          <a:p>
            <a:pPr lvl="1"/>
            <a:r>
              <a:rPr lang="en-US" dirty="0">
                <a:latin typeface="Candara" panose="020E0502030303020204" pitchFamily="34" charset="0"/>
              </a:rPr>
              <a:t>who it will charge for the services</a:t>
            </a:r>
          </a:p>
          <a:p>
            <a:pPr marL="457200" lvl="1" indent="0">
              <a:buNone/>
            </a:pPr>
            <a:endParaRPr lang="en-US" dirty="0">
              <a:latin typeface="Candara" panose="020E0502030303020204" pitchFamily="34" charset="0"/>
            </a:endParaRPr>
          </a:p>
          <a:p>
            <a:r>
              <a:rPr lang="en-US" dirty="0">
                <a:latin typeface="Candara" panose="020E0502030303020204" pitchFamily="34" charset="0"/>
              </a:rPr>
              <a:t>Aging Schedules are a valuable management tool</a:t>
            </a:r>
            <a:br>
              <a:rPr lang="en-US" dirty="0">
                <a:latin typeface="Candara" panose="020E0502030303020204" pitchFamily="34" charset="0"/>
              </a:rPr>
            </a:br>
            <a:endParaRPr lang="en-US" dirty="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116757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4995</TotalTime>
  <Words>3144</Words>
  <Application>Microsoft Macintosh PowerPoint</Application>
  <PresentationFormat>Widescreen</PresentationFormat>
  <Paragraphs>308</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Candara</vt:lpstr>
      <vt:lpstr>Georgia Pro Cond Black</vt:lpstr>
      <vt:lpstr>Monotype Sorts</vt:lpstr>
      <vt:lpstr>Office Theme</vt:lpstr>
      <vt:lpstr>Managing Short-Term Resources and Obligations</vt:lpstr>
      <vt:lpstr>Learning Objective</vt:lpstr>
      <vt:lpstr>Working Capital Management</vt:lpstr>
      <vt:lpstr>Short-Term Resources</vt:lpstr>
      <vt:lpstr>Cash</vt:lpstr>
      <vt:lpstr>Cash</vt:lpstr>
      <vt:lpstr>Marketable Securities</vt:lpstr>
      <vt:lpstr>Account Receivables</vt:lpstr>
      <vt:lpstr>Account Receivables</vt:lpstr>
      <vt:lpstr>Account Receivables</vt:lpstr>
      <vt:lpstr>Inventory</vt:lpstr>
      <vt:lpstr>Inventory</vt:lpstr>
      <vt:lpstr>Economic Order Quantity (EOQ)</vt:lpstr>
      <vt:lpstr>Economic Order Quantity (EOQ)</vt:lpstr>
      <vt:lpstr>Economic Order Quantity (EOQ)</vt:lpstr>
      <vt:lpstr>Economic Order Quantity (EOQ)</vt:lpstr>
      <vt:lpstr>Short-Term Obligations</vt:lpstr>
      <vt:lpstr>Accounts Payable</vt:lpstr>
      <vt:lpstr>Accounts Payable</vt:lpstr>
      <vt:lpstr>Accounts Payable</vt:lpstr>
      <vt:lpstr>Accounts Payable</vt:lpstr>
      <vt:lpstr>Short-Term Debt</vt:lpstr>
      <vt:lpstr>Short-Term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Short-Term Resources and Obligations</dc:title>
  <dc:creator>Nishank Varshney</dc:creator>
  <cp:lastModifiedBy>Wang, Wenchen</cp:lastModifiedBy>
  <cp:revision>88</cp:revision>
  <dcterms:created xsi:type="dcterms:W3CDTF">2020-02-13T01:28:08Z</dcterms:created>
  <dcterms:modified xsi:type="dcterms:W3CDTF">2024-03-08T05:39:41Z</dcterms:modified>
</cp:coreProperties>
</file>