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348" r:id="rId3"/>
    <p:sldId id="263" r:id="rId4"/>
    <p:sldId id="262" r:id="rId5"/>
    <p:sldId id="378" r:id="rId6"/>
    <p:sldId id="310" r:id="rId7"/>
    <p:sldId id="361" r:id="rId8"/>
    <p:sldId id="265" r:id="rId9"/>
    <p:sldId id="381" r:id="rId10"/>
    <p:sldId id="379" r:id="rId11"/>
    <p:sldId id="389" r:id="rId12"/>
    <p:sldId id="391" r:id="rId13"/>
    <p:sldId id="392" r:id="rId14"/>
    <p:sldId id="395" r:id="rId15"/>
    <p:sldId id="260" r:id="rId16"/>
    <p:sldId id="374" r:id="rId17"/>
    <p:sldId id="370" r:id="rId18"/>
    <p:sldId id="402" r:id="rId19"/>
    <p:sldId id="375" r:id="rId20"/>
    <p:sldId id="404" r:id="rId21"/>
    <p:sldId id="327" r:id="rId22"/>
    <p:sldId id="321" r:id="rId23"/>
    <p:sldId id="325" r:id="rId24"/>
    <p:sldId id="332" r:id="rId25"/>
    <p:sldId id="322" r:id="rId26"/>
    <p:sldId id="358" r:id="rId27"/>
    <p:sldId id="338" r:id="rId28"/>
    <p:sldId id="314" r:id="rId29"/>
    <p:sldId id="315" r:id="rId30"/>
    <p:sldId id="318" r:id="rId31"/>
    <p:sldId id="319" r:id="rId32"/>
    <p:sldId id="323" r:id="rId33"/>
    <p:sldId id="317" r:id="rId34"/>
    <p:sldId id="324" r:id="rId35"/>
    <p:sldId id="32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3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76"/>
    <p:restoredTop sz="73061"/>
  </p:normalViewPr>
  <p:slideViewPr>
    <p:cSldViewPr snapToGrid="0" snapToObjects="1">
      <p:cViewPr varScale="1">
        <p:scale>
          <a:sx n="92" d="100"/>
          <a:sy n="92" d="100"/>
        </p:scale>
        <p:origin x="168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F5F42-F62A-174C-95BC-E20401FB022B}" type="datetimeFigureOut">
              <a:rPr lang="en-US" smtClean="0"/>
              <a:t>3/7/24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CF5F6-30C2-3346-82E2-813DE132A534}" type="slidenum">
              <a:rPr lang="en-US" smtClean="0"/>
              <a:t>‹#›</a:t>
            </a:fld>
            <a:endParaRPr lang="en-US"/>
          </a:p>
        </p:txBody>
      </p:sp>
    </p:spTree>
    <p:extLst>
      <p:ext uri="{BB962C8B-B14F-4D97-AF65-F5344CB8AC3E}">
        <p14:creationId xmlns:p14="http://schemas.microsoft.com/office/powerpoint/2010/main" val="4181631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0B8BCD-6734-C241-86C7-09859B6ACC36}" type="slidenum">
              <a:rPr lang="en-US" smtClean="0"/>
              <a:t>2</a:t>
            </a:fld>
            <a:endParaRPr lang="en-US"/>
          </a:p>
        </p:txBody>
      </p:sp>
    </p:spTree>
    <p:extLst>
      <p:ext uri="{BB962C8B-B14F-4D97-AF65-F5344CB8AC3E}">
        <p14:creationId xmlns:p14="http://schemas.microsoft.com/office/powerpoint/2010/main" val="1279906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96875443-6E77-D543-AA29-38979DD28A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ZapfHumnst BT" pitchFamily="34" charset="0"/>
                <a:ea typeface="MS PGothic" panose="020B0600070205080204" pitchFamily="34" charset="-128"/>
              </a:defRPr>
            </a:lvl1pPr>
            <a:lvl2pPr marL="742950" indent="-285750" defTabSz="966788">
              <a:defRPr sz="2400">
                <a:solidFill>
                  <a:schemeClr val="tx1"/>
                </a:solidFill>
                <a:latin typeface="ZapfHumnst BT" pitchFamily="34" charset="0"/>
                <a:ea typeface="MS PGothic" panose="020B0600070205080204" pitchFamily="34" charset="-128"/>
              </a:defRPr>
            </a:lvl2pPr>
            <a:lvl3pPr marL="1143000" indent="-228600" defTabSz="966788">
              <a:defRPr sz="2400">
                <a:solidFill>
                  <a:schemeClr val="tx1"/>
                </a:solidFill>
                <a:latin typeface="ZapfHumnst BT" pitchFamily="34" charset="0"/>
                <a:ea typeface="MS PGothic" panose="020B0600070205080204" pitchFamily="34" charset="-128"/>
              </a:defRPr>
            </a:lvl3pPr>
            <a:lvl4pPr marL="1600200" indent="-228600" defTabSz="966788">
              <a:defRPr sz="2400">
                <a:solidFill>
                  <a:schemeClr val="tx1"/>
                </a:solidFill>
                <a:latin typeface="ZapfHumnst BT" pitchFamily="34" charset="0"/>
                <a:ea typeface="MS PGothic" panose="020B0600070205080204" pitchFamily="34" charset="-128"/>
              </a:defRPr>
            </a:lvl4pPr>
            <a:lvl5pPr marL="2057400" indent="-228600" defTabSz="966788">
              <a:defRPr sz="2400">
                <a:solidFill>
                  <a:schemeClr val="tx1"/>
                </a:solidFill>
                <a:latin typeface="ZapfHumnst BT"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9pPr>
          </a:lstStyle>
          <a:p>
            <a:fld id="{89BA852D-4AA6-4E43-8E15-54FA0428EA99}" type="slidenum">
              <a:rPr lang="en-US" altLang="zh-CN" sz="1300" smtClean="0">
                <a:latin typeface="Tahoma" panose="020B0604030504040204" pitchFamily="34" charset="0"/>
                <a:ea typeface="SimSun" panose="02010600030101010101" pitchFamily="2" charset="-122"/>
              </a:rPr>
              <a:pPr/>
              <a:t>12</a:t>
            </a:fld>
            <a:endParaRPr lang="en-US" altLang="zh-CN" sz="1300">
              <a:latin typeface="Tahoma" panose="020B0604030504040204" pitchFamily="34" charset="0"/>
              <a:ea typeface="SimSun" panose="02010600030101010101" pitchFamily="2" charset="-122"/>
            </a:endParaRPr>
          </a:p>
        </p:txBody>
      </p:sp>
      <p:sp>
        <p:nvSpPr>
          <p:cNvPr id="40962" name="Rectangle 2">
            <a:extLst>
              <a:ext uri="{FF2B5EF4-FFF2-40B4-BE49-F238E27FC236}">
                <a16:creationId xmlns:a16="http://schemas.microsoft.com/office/drawing/2014/main" id="{A2E4D5F9-EEE8-F14B-BC86-A589B1D23C15}"/>
              </a:ext>
            </a:extLst>
          </p:cNvPr>
          <p:cNvSpPr>
            <a:spLocks noGrp="1" noRot="1" noChangeAspect="1" noChangeArrowheads="1" noTextEdit="1"/>
          </p:cNvSpPr>
          <p:nvPr>
            <p:ph type="sldImg"/>
          </p:nvPr>
        </p:nvSpPr>
        <p:spPr>
          <a:xfrm>
            <a:off x="141288" y="768350"/>
            <a:ext cx="6819900" cy="3836988"/>
          </a:xfrm>
          <a:ln/>
        </p:spPr>
      </p:sp>
      <p:sp>
        <p:nvSpPr>
          <p:cNvPr id="40963" name="Rectangle 3">
            <a:extLst>
              <a:ext uri="{FF2B5EF4-FFF2-40B4-BE49-F238E27FC236}">
                <a16:creationId xmlns:a16="http://schemas.microsoft.com/office/drawing/2014/main" id="{FE2C0B06-2FBD-BD46-BAFB-FC1CE200BD2E}"/>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6" tIns="49518" rIns="99036" bIns="49518"/>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3547971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96875443-6E77-D543-AA29-38979DD28A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ZapfHumnst BT" pitchFamily="34" charset="0"/>
                <a:ea typeface="MS PGothic" panose="020B0600070205080204" pitchFamily="34" charset="-128"/>
              </a:defRPr>
            </a:lvl1pPr>
            <a:lvl2pPr marL="742950" indent="-285750" defTabSz="966788">
              <a:defRPr sz="2400">
                <a:solidFill>
                  <a:schemeClr val="tx1"/>
                </a:solidFill>
                <a:latin typeface="ZapfHumnst BT" pitchFamily="34" charset="0"/>
                <a:ea typeface="MS PGothic" panose="020B0600070205080204" pitchFamily="34" charset="-128"/>
              </a:defRPr>
            </a:lvl2pPr>
            <a:lvl3pPr marL="1143000" indent="-228600" defTabSz="966788">
              <a:defRPr sz="2400">
                <a:solidFill>
                  <a:schemeClr val="tx1"/>
                </a:solidFill>
                <a:latin typeface="ZapfHumnst BT" pitchFamily="34" charset="0"/>
                <a:ea typeface="MS PGothic" panose="020B0600070205080204" pitchFamily="34" charset="-128"/>
              </a:defRPr>
            </a:lvl3pPr>
            <a:lvl4pPr marL="1600200" indent="-228600" defTabSz="966788">
              <a:defRPr sz="2400">
                <a:solidFill>
                  <a:schemeClr val="tx1"/>
                </a:solidFill>
                <a:latin typeface="ZapfHumnst BT" pitchFamily="34" charset="0"/>
                <a:ea typeface="MS PGothic" panose="020B0600070205080204" pitchFamily="34" charset="-128"/>
              </a:defRPr>
            </a:lvl4pPr>
            <a:lvl5pPr marL="2057400" indent="-228600" defTabSz="966788">
              <a:defRPr sz="2400">
                <a:solidFill>
                  <a:schemeClr val="tx1"/>
                </a:solidFill>
                <a:latin typeface="ZapfHumnst BT"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9pPr>
          </a:lstStyle>
          <a:p>
            <a:fld id="{89BA852D-4AA6-4E43-8E15-54FA0428EA99}" type="slidenum">
              <a:rPr lang="en-US" altLang="zh-CN" sz="1300" smtClean="0">
                <a:latin typeface="Tahoma" panose="020B0604030504040204" pitchFamily="34" charset="0"/>
                <a:ea typeface="SimSun" panose="02010600030101010101" pitchFamily="2" charset="-122"/>
              </a:rPr>
              <a:pPr/>
              <a:t>13</a:t>
            </a:fld>
            <a:endParaRPr lang="en-US" altLang="zh-CN" sz="1300">
              <a:latin typeface="Tahoma" panose="020B0604030504040204" pitchFamily="34" charset="0"/>
              <a:ea typeface="SimSun" panose="02010600030101010101" pitchFamily="2" charset="-122"/>
            </a:endParaRPr>
          </a:p>
        </p:txBody>
      </p:sp>
      <p:sp>
        <p:nvSpPr>
          <p:cNvPr id="40962" name="Rectangle 2">
            <a:extLst>
              <a:ext uri="{FF2B5EF4-FFF2-40B4-BE49-F238E27FC236}">
                <a16:creationId xmlns:a16="http://schemas.microsoft.com/office/drawing/2014/main" id="{A2E4D5F9-EEE8-F14B-BC86-A589B1D23C15}"/>
              </a:ext>
            </a:extLst>
          </p:cNvPr>
          <p:cNvSpPr>
            <a:spLocks noGrp="1" noRot="1" noChangeAspect="1" noChangeArrowheads="1" noTextEdit="1"/>
          </p:cNvSpPr>
          <p:nvPr>
            <p:ph type="sldImg"/>
          </p:nvPr>
        </p:nvSpPr>
        <p:spPr>
          <a:xfrm>
            <a:off x="141288" y="768350"/>
            <a:ext cx="6819900" cy="3836988"/>
          </a:xfrm>
          <a:ln/>
        </p:spPr>
      </p:sp>
      <p:sp>
        <p:nvSpPr>
          <p:cNvPr id="40963" name="Rectangle 3">
            <a:extLst>
              <a:ext uri="{FF2B5EF4-FFF2-40B4-BE49-F238E27FC236}">
                <a16:creationId xmlns:a16="http://schemas.microsoft.com/office/drawing/2014/main" id="{FE2C0B06-2FBD-BD46-BAFB-FC1CE200BD2E}"/>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6" tIns="49518" rIns="99036" bIns="49518"/>
          <a:lstStyle/>
          <a:p>
            <a:pPr marL="171450" indent="-171450">
              <a:buFont typeface="Arial" panose="020B0604020202020204" pitchFamily="34" charset="0"/>
              <a:buChar char="•"/>
            </a:pPr>
            <a:endParaRPr lang="en-US" altLang="en-US" dirty="0">
              <a:latin typeface="Arial" panose="020B0604020202020204" pitchFamily="34" charset="0"/>
            </a:endParaRPr>
          </a:p>
        </p:txBody>
      </p:sp>
    </p:spTree>
    <p:extLst>
      <p:ext uri="{BB962C8B-B14F-4D97-AF65-F5344CB8AC3E}">
        <p14:creationId xmlns:p14="http://schemas.microsoft.com/office/powerpoint/2010/main" val="3162992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96875443-6E77-D543-AA29-38979DD28A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ZapfHumnst BT" pitchFamily="34" charset="0"/>
                <a:ea typeface="MS PGothic" panose="020B0600070205080204" pitchFamily="34" charset="-128"/>
              </a:defRPr>
            </a:lvl1pPr>
            <a:lvl2pPr marL="742950" indent="-285750" defTabSz="966788">
              <a:defRPr sz="2400">
                <a:solidFill>
                  <a:schemeClr val="tx1"/>
                </a:solidFill>
                <a:latin typeface="ZapfHumnst BT" pitchFamily="34" charset="0"/>
                <a:ea typeface="MS PGothic" panose="020B0600070205080204" pitchFamily="34" charset="-128"/>
              </a:defRPr>
            </a:lvl2pPr>
            <a:lvl3pPr marL="1143000" indent="-228600" defTabSz="966788">
              <a:defRPr sz="2400">
                <a:solidFill>
                  <a:schemeClr val="tx1"/>
                </a:solidFill>
                <a:latin typeface="ZapfHumnst BT" pitchFamily="34" charset="0"/>
                <a:ea typeface="MS PGothic" panose="020B0600070205080204" pitchFamily="34" charset="-128"/>
              </a:defRPr>
            </a:lvl3pPr>
            <a:lvl4pPr marL="1600200" indent="-228600" defTabSz="966788">
              <a:defRPr sz="2400">
                <a:solidFill>
                  <a:schemeClr val="tx1"/>
                </a:solidFill>
                <a:latin typeface="ZapfHumnst BT" pitchFamily="34" charset="0"/>
                <a:ea typeface="MS PGothic" panose="020B0600070205080204" pitchFamily="34" charset="-128"/>
              </a:defRPr>
            </a:lvl4pPr>
            <a:lvl5pPr marL="2057400" indent="-228600" defTabSz="966788">
              <a:defRPr sz="2400">
                <a:solidFill>
                  <a:schemeClr val="tx1"/>
                </a:solidFill>
                <a:latin typeface="ZapfHumnst BT"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9pPr>
          </a:lstStyle>
          <a:p>
            <a:fld id="{89BA852D-4AA6-4E43-8E15-54FA0428EA99}" type="slidenum">
              <a:rPr lang="en-US" altLang="zh-CN" sz="1300" smtClean="0">
                <a:latin typeface="Tahoma" panose="020B0604030504040204" pitchFamily="34" charset="0"/>
                <a:ea typeface="SimSun" panose="02010600030101010101" pitchFamily="2" charset="-122"/>
              </a:rPr>
              <a:pPr/>
              <a:t>14</a:t>
            </a:fld>
            <a:endParaRPr lang="en-US" altLang="zh-CN" sz="1300">
              <a:latin typeface="Tahoma" panose="020B0604030504040204" pitchFamily="34" charset="0"/>
              <a:ea typeface="SimSun" panose="02010600030101010101" pitchFamily="2" charset="-122"/>
            </a:endParaRPr>
          </a:p>
        </p:txBody>
      </p:sp>
      <p:sp>
        <p:nvSpPr>
          <p:cNvPr id="40962" name="Rectangle 2">
            <a:extLst>
              <a:ext uri="{FF2B5EF4-FFF2-40B4-BE49-F238E27FC236}">
                <a16:creationId xmlns:a16="http://schemas.microsoft.com/office/drawing/2014/main" id="{A2E4D5F9-EEE8-F14B-BC86-A589B1D23C15}"/>
              </a:ext>
            </a:extLst>
          </p:cNvPr>
          <p:cNvSpPr>
            <a:spLocks noGrp="1" noRot="1" noChangeAspect="1" noChangeArrowheads="1" noTextEdit="1"/>
          </p:cNvSpPr>
          <p:nvPr>
            <p:ph type="sldImg"/>
          </p:nvPr>
        </p:nvSpPr>
        <p:spPr>
          <a:xfrm>
            <a:off x="141288" y="768350"/>
            <a:ext cx="6819900" cy="3836988"/>
          </a:xfrm>
          <a:ln/>
        </p:spPr>
      </p:sp>
      <p:sp>
        <p:nvSpPr>
          <p:cNvPr id="40963" name="Rectangle 3">
            <a:extLst>
              <a:ext uri="{FF2B5EF4-FFF2-40B4-BE49-F238E27FC236}">
                <a16:creationId xmlns:a16="http://schemas.microsoft.com/office/drawing/2014/main" id="{FE2C0B06-2FBD-BD46-BAFB-FC1CE200BD2E}"/>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6" tIns="49518" rIns="99036" bIns="49518"/>
          <a:lstStyle/>
          <a:p>
            <a:endParaRPr lang="en-US" altLang="en-US" dirty="0">
              <a:latin typeface="Arial" panose="020B0604020202020204" pitchFamily="34" charset="0"/>
            </a:endParaRPr>
          </a:p>
          <a:p>
            <a:r>
              <a:rPr lang="en-US" altLang="en-US" dirty="0">
                <a:latin typeface="Arial" panose="020B0604020202020204" pitchFamily="34" charset="0"/>
              </a:rPr>
              <a:t>        </a:t>
            </a:r>
          </a:p>
        </p:txBody>
      </p:sp>
    </p:spTree>
    <p:extLst>
      <p:ext uri="{BB962C8B-B14F-4D97-AF65-F5344CB8AC3E}">
        <p14:creationId xmlns:p14="http://schemas.microsoft.com/office/powerpoint/2010/main" val="2251918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15</a:t>
            </a:fld>
            <a:endParaRPr lang="en-US"/>
          </a:p>
        </p:txBody>
      </p:sp>
    </p:spTree>
    <p:extLst>
      <p:ext uri="{BB962C8B-B14F-4D97-AF65-F5344CB8AC3E}">
        <p14:creationId xmlns:p14="http://schemas.microsoft.com/office/powerpoint/2010/main" val="749756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16</a:t>
            </a:fld>
            <a:endParaRPr lang="en-US"/>
          </a:p>
        </p:txBody>
      </p:sp>
    </p:spTree>
    <p:extLst>
      <p:ext uri="{BB962C8B-B14F-4D97-AF65-F5344CB8AC3E}">
        <p14:creationId xmlns:p14="http://schemas.microsoft.com/office/powerpoint/2010/main" val="3446670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18</a:t>
            </a:fld>
            <a:endParaRPr lang="en-US"/>
          </a:p>
        </p:txBody>
      </p:sp>
    </p:spTree>
    <p:extLst>
      <p:ext uri="{BB962C8B-B14F-4D97-AF65-F5344CB8AC3E}">
        <p14:creationId xmlns:p14="http://schemas.microsoft.com/office/powerpoint/2010/main" val="3701027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19</a:t>
            </a:fld>
            <a:endParaRPr lang="en-US"/>
          </a:p>
        </p:txBody>
      </p:sp>
    </p:spTree>
    <p:extLst>
      <p:ext uri="{BB962C8B-B14F-4D97-AF65-F5344CB8AC3E}">
        <p14:creationId xmlns:p14="http://schemas.microsoft.com/office/powerpoint/2010/main" val="3610664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20</a:t>
            </a:fld>
            <a:endParaRPr lang="en-US"/>
          </a:p>
        </p:txBody>
      </p:sp>
    </p:spTree>
    <p:extLst>
      <p:ext uri="{BB962C8B-B14F-4D97-AF65-F5344CB8AC3E}">
        <p14:creationId xmlns:p14="http://schemas.microsoft.com/office/powerpoint/2010/main" val="2221290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21</a:t>
            </a:fld>
            <a:endParaRPr lang="en-US"/>
          </a:p>
        </p:txBody>
      </p:sp>
    </p:spTree>
    <p:extLst>
      <p:ext uri="{BB962C8B-B14F-4D97-AF65-F5344CB8AC3E}">
        <p14:creationId xmlns:p14="http://schemas.microsoft.com/office/powerpoint/2010/main" val="1018064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Slide Number Placeholder 3"/>
          <p:cNvSpPr>
            <a:spLocks noGrp="1"/>
          </p:cNvSpPr>
          <p:nvPr>
            <p:ph type="sldNum" sz="quarter" idx="5"/>
          </p:nvPr>
        </p:nvSpPr>
        <p:spPr/>
        <p:txBody>
          <a:bodyPr/>
          <a:lstStyle/>
          <a:p>
            <a:fld id="{B430FBE7-A762-7C40-A0AD-5CFD28145FCB}" type="slidenum">
              <a:rPr lang="en-US" smtClean="0"/>
              <a:t>22</a:t>
            </a:fld>
            <a:endParaRPr lang="en-US"/>
          </a:p>
        </p:txBody>
      </p:sp>
    </p:spTree>
    <p:extLst>
      <p:ext uri="{BB962C8B-B14F-4D97-AF65-F5344CB8AC3E}">
        <p14:creationId xmlns:p14="http://schemas.microsoft.com/office/powerpoint/2010/main" val="1027862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0B8BCD-6734-C241-86C7-09859B6ACC36}" type="slidenum">
              <a:rPr lang="en-US" smtClean="0"/>
              <a:t>3</a:t>
            </a:fld>
            <a:endParaRPr lang="en-US"/>
          </a:p>
        </p:txBody>
      </p:sp>
    </p:spTree>
    <p:extLst>
      <p:ext uri="{BB962C8B-B14F-4D97-AF65-F5344CB8AC3E}">
        <p14:creationId xmlns:p14="http://schemas.microsoft.com/office/powerpoint/2010/main" val="3893707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26</a:t>
            </a:fld>
            <a:endParaRPr lang="en-US"/>
          </a:p>
        </p:txBody>
      </p:sp>
    </p:spTree>
    <p:extLst>
      <p:ext uri="{BB962C8B-B14F-4D97-AF65-F5344CB8AC3E}">
        <p14:creationId xmlns:p14="http://schemas.microsoft.com/office/powerpoint/2010/main" val="2562538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30FBE7-A762-7C40-A0AD-5CFD28145FCB}" type="slidenum">
              <a:rPr lang="en-US" smtClean="0"/>
              <a:t>27</a:t>
            </a:fld>
            <a:endParaRPr lang="en-US"/>
          </a:p>
        </p:txBody>
      </p:sp>
    </p:spTree>
    <p:extLst>
      <p:ext uri="{BB962C8B-B14F-4D97-AF65-F5344CB8AC3E}">
        <p14:creationId xmlns:p14="http://schemas.microsoft.com/office/powerpoint/2010/main" val="27333605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2CF5F6-30C2-3346-82E2-813DE132A534}" type="slidenum">
              <a:rPr lang="en-US" smtClean="0"/>
              <a:t>28</a:t>
            </a:fld>
            <a:endParaRPr lang="en-US"/>
          </a:p>
        </p:txBody>
      </p:sp>
    </p:spTree>
    <p:extLst>
      <p:ext uri="{BB962C8B-B14F-4D97-AF65-F5344CB8AC3E}">
        <p14:creationId xmlns:p14="http://schemas.microsoft.com/office/powerpoint/2010/main" val="2337864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2CF5F6-30C2-3346-82E2-813DE132A534}" type="slidenum">
              <a:rPr lang="en-US" smtClean="0"/>
              <a:t>29</a:t>
            </a:fld>
            <a:endParaRPr lang="en-US"/>
          </a:p>
        </p:txBody>
      </p:sp>
    </p:spTree>
    <p:extLst>
      <p:ext uri="{BB962C8B-B14F-4D97-AF65-F5344CB8AC3E}">
        <p14:creationId xmlns:p14="http://schemas.microsoft.com/office/powerpoint/2010/main" val="2345194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2CF5F6-30C2-3346-82E2-813DE132A534}" type="slidenum">
              <a:rPr lang="en-US" smtClean="0"/>
              <a:t>30</a:t>
            </a:fld>
            <a:endParaRPr lang="en-US"/>
          </a:p>
        </p:txBody>
      </p:sp>
    </p:spTree>
    <p:extLst>
      <p:ext uri="{BB962C8B-B14F-4D97-AF65-F5344CB8AC3E}">
        <p14:creationId xmlns:p14="http://schemas.microsoft.com/office/powerpoint/2010/main" val="4055292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2CF5F6-30C2-3346-82E2-813DE132A534}" type="slidenum">
              <a:rPr lang="en-US" smtClean="0"/>
              <a:t>31</a:t>
            </a:fld>
            <a:endParaRPr lang="en-US"/>
          </a:p>
        </p:txBody>
      </p:sp>
    </p:spTree>
    <p:extLst>
      <p:ext uri="{BB962C8B-B14F-4D97-AF65-F5344CB8AC3E}">
        <p14:creationId xmlns:p14="http://schemas.microsoft.com/office/powerpoint/2010/main" val="1912291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72CF5F6-30C2-3346-82E2-813DE132A534}" type="slidenum">
              <a:rPr lang="en-US" smtClean="0"/>
              <a:t>32</a:t>
            </a:fld>
            <a:endParaRPr lang="en-US"/>
          </a:p>
        </p:txBody>
      </p:sp>
    </p:spTree>
    <p:extLst>
      <p:ext uri="{BB962C8B-B14F-4D97-AF65-F5344CB8AC3E}">
        <p14:creationId xmlns:p14="http://schemas.microsoft.com/office/powerpoint/2010/main" val="313702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2CF5F6-30C2-3346-82E2-813DE132A534}" type="slidenum">
              <a:rPr lang="en-US" smtClean="0"/>
              <a:t>33</a:t>
            </a:fld>
            <a:endParaRPr lang="en-US"/>
          </a:p>
        </p:txBody>
      </p:sp>
    </p:spTree>
    <p:extLst>
      <p:ext uri="{BB962C8B-B14F-4D97-AF65-F5344CB8AC3E}">
        <p14:creationId xmlns:p14="http://schemas.microsoft.com/office/powerpoint/2010/main" val="11807367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2CF5F6-30C2-3346-82E2-813DE132A534}" type="slidenum">
              <a:rPr lang="en-US" smtClean="0"/>
              <a:t>34</a:t>
            </a:fld>
            <a:endParaRPr lang="en-US"/>
          </a:p>
        </p:txBody>
      </p:sp>
    </p:spTree>
    <p:extLst>
      <p:ext uri="{BB962C8B-B14F-4D97-AF65-F5344CB8AC3E}">
        <p14:creationId xmlns:p14="http://schemas.microsoft.com/office/powerpoint/2010/main" val="3417488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2CF5F6-30C2-3346-82E2-813DE132A534}" type="slidenum">
              <a:rPr lang="en-US" smtClean="0"/>
              <a:t>35</a:t>
            </a:fld>
            <a:endParaRPr lang="en-US"/>
          </a:p>
        </p:txBody>
      </p:sp>
    </p:spTree>
    <p:extLst>
      <p:ext uri="{BB962C8B-B14F-4D97-AF65-F5344CB8AC3E}">
        <p14:creationId xmlns:p14="http://schemas.microsoft.com/office/powerpoint/2010/main" val="3262124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3AA85AE-C835-0740-9606-3CEFC6E13E3A}" type="slidenum">
              <a:rPr lang="en-US" smtClean="0"/>
              <a:t>4</a:t>
            </a:fld>
            <a:endParaRPr lang="en-US"/>
          </a:p>
        </p:txBody>
      </p:sp>
    </p:spTree>
    <p:extLst>
      <p:ext uri="{BB962C8B-B14F-4D97-AF65-F5344CB8AC3E}">
        <p14:creationId xmlns:p14="http://schemas.microsoft.com/office/powerpoint/2010/main" val="1405456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AA85AE-C835-0740-9606-3CEFC6E13E3A}" type="slidenum">
              <a:rPr lang="en-US" smtClean="0"/>
              <a:t>5</a:t>
            </a:fld>
            <a:endParaRPr lang="en-US"/>
          </a:p>
        </p:txBody>
      </p:sp>
    </p:spTree>
    <p:extLst>
      <p:ext uri="{BB962C8B-B14F-4D97-AF65-F5344CB8AC3E}">
        <p14:creationId xmlns:p14="http://schemas.microsoft.com/office/powerpoint/2010/main" val="2330282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4E1377F1-64EB-0C46-978A-81058DCB19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ZapfHumnst BT" pitchFamily="34" charset="0"/>
                <a:ea typeface="MS PGothic" panose="020B0600070205080204" pitchFamily="34" charset="-128"/>
              </a:defRPr>
            </a:lvl1pPr>
            <a:lvl2pPr marL="742950" indent="-285750" defTabSz="966788">
              <a:defRPr sz="2400">
                <a:solidFill>
                  <a:schemeClr val="tx1"/>
                </a:solidFill>
                <a:latin typeface="ZapfHumnst BT" pitchFamily="34" charset="0"/>
                <a:ea typeface="MS PGothic" panose="020B0600070205080204" pitchFamily="34" charset="-128"/>
              </a:defRPr>
            </a:lvl2pPr>
            <a:lvl3pPr marL="1143000" indent="-228600" defTabSz="966788">
              <a:defRPr sz="2400">
                <a:solidFill>
                  <a:schemeClr val="tx1"/>
                </a:solidFill>
                <a:latin typeface="ZapfHumnst BT" pitchFamily="34" charset="0"/>
                <a:ea typeface="MS PGothic" panose="020B0600070205080204" pitchFamily="34" charset="-128"/>
              </a:defRPr>
            </a:lvl3pPr>
            <a:lvl4pPr marL="1600200" indent="-228600" defTabSz="966788">
              <a:defRPr sz="2400">
                <a:solidFill>
                  <a:schemeClr val="tx1"/>
                </a:solidFill>
                <a:latin typeface="ZapfHumnst BT" pitchFamily="34" charset="0"/>
                <a:ea typeface="MS PGothic" panose="020B0600070205080204" pitchFamily="34" charset="-128"/>
              </a:defRPr>
            </a:lvl4pPr>
            <a:lvl5pPr marL="2057400" indent="-228600" defTabSz="966788">
              <a:defRPr sz="2400">
                <a:solidFill>
                  <a:schemeClr val="tx1"/>
                </a:solidFill>
                <a:latin typeface="ZapfHumnst BT"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9pPr>
          </a:lstStyle>
          <a:p>
            <a:fld id="{4AB6F5A0-2B9E-8441-93E8-44439EA7DB9D}" type="slidenum">
              <a:rPr lang="en-US" altLang="zh-CN" sz="1300">
                <a:latin typeface="Tahoma" panose="020B0604030504040204" pitchFamily="34" charset="0"/>
                <a:ea typeface="SimSun" panose="02010600030101010101" pitchFamily="2" charset="-122"/>
              </a:rPr>
              <a:pPr/>
              <a:t>6</a:t>
            </a:fld>
            <a:endParaRPr lang="en-US" altLang="zh-CN" sz="1300">
              <a:latin typeface="Tahoma" panose="020B0604030504040204" pitchFamily="34" charset="0"/>
              <a:ea typeface="SimSun" panose="02010600030101010101" pitchFamily="2" charset="-122"/>
            </a:endParaRPr>
          </a:p>
        </p:txBody>
      </p:sp>
      <p:sp>
        <p:nvSpPr>
          <p:cNvPr id="32770" name="Rectangle 2">
            <a:extLst>
              <a:ext uri="{FF2B5EF4-FFF2-40B4-BE49-F238E27FC236}">
                <a16:creationId xmlns:a16="http://schemas.microsoft.com/office/drawing/2014/main" id="{87F4103C-7D75-4A48-B0BC-D150B4FD4E96}"/>
              </a:ext>
            </a:extLst>
          </p:cNvPr>
          <p:cNvSpPr>
            <a:spLocks noGrp="1" noRot="1" noChangeAspect="1" noChangeArrowheads="1" noTextEdit="1"/>
          </p:cNvSpPr>
          <p:nvPr>
            <p:ph type="sldImg"/>
          </p:nvPr>
        </p:nvSpPr>
        <p:spPr>
          <a:xfrm>
            <a:off x="138113" y="768350"/>
            <a:ext cx="6823075" cy="3838575"/>
          </a:xfrm>
          <a:solidFill>
            <a:srgbClr val="FFFFFF"/>
          </a:solidFill>
          <a:ln/>
        </p:spPr>
      </p:sp>
      <p:sp>
        <p:nvSpPr>
          <p:cNvPr id="32771" name="Rectangle 3">
            <a:extLst>
              <a:ext uri="{FF2B5EF4-FFF2-40B4-BE49-F238E27FC236}">
                <a16:creationId xmlns:a16="http://schemas.microsoft.com/office/drawing/2014/main" id="{BFB13F08-E1E6-AE49-80E4-7994A7CF007D}"/>
              </a:ext>
            </a:extLst>
          </p:cNvPr>
          <p:cNvSpPr>
            <a:spLocks noGrp="1" noChangeArrowheads="1"/>
          </p:cNvSpPr>
          <p:nvPr>
            <p:ph type="body" idx="1"/>
          </p:nvPr>
        </p:nvSpPr>
        <p:spPr>
          <a:xfrm>
            <a:off x="946150" y="4862513"/>
            <a:ext cx="5207000" cy="4603750"/>
          </a:xfrm>
          <a:solidFill>
            <a:srgbClr val="FFFFFF"/>
          </a:solidFill>
          <a:ln>
            <a:solidFill>
              <a:srgbClr val="000000"/>
            </a:solidFill>
          </a:ln>
        </p:spPr>
        <p:txBody>
          <a:bodyPr lIns="96661" tIns="48331" rIns="96661" bIns="48331"/>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1798603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3AA85AE-C835-0740-9606-3CEFC6E13E3A}" type="slidenum">
              <a:rPr lang="en-US" smtClean="0"/>
              <a:t>7</a:t>
            </a:fld>
            <a:endParaRPr lang="en-US"/>
          </a:p>
        </p:txBody>
      </p:sp>
    </p:spTree>
    <p:extLst>
      <p:ext uri="{BB962C8B-B14F-4D97-AF65-F5344CB8AC3E}">
        <p14:creationId xmlns:p14="http://schemas.microsoft.com/office/powerpoint/2010/main" val="738690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7A95D2-7F82-AB49-BA81-9F69102ECB77}" type="slidenum">
              <a:rPr lang="en-US" smtClean="0"/>
              <a:t>8</a:t>
            </a:fld>
            <a:endParaRPr lang="en-US"/>
          </a:p>
        </p:txBody>
      </p:sp>
    </p:spTree>
    <p:extLst>
      <p:ext uri="{BB962C8B-B14F-4D97-AF65-F5344CB8AC3E}">
        <p14:creationId xmlns:p14="http://schemas.microsoft.com/office/powerpoint/2010/main" val="2957245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96875443-6E77-D543-AA29-38979DD28A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ZapfHumnst BT" pitchFamily="34" charset="0"/>
                <a:ea typeface="MS PGothic" panose="020B0600070205080204" pitchFamily="34" charset="-128"/>
              </a:defRPr>
            </a:lvl1pPr>
            <a:lvl2pPr marL="742950" indent="-285750" defTabSz="966788">
              <a:defRPr sz="2400">
                <a:solidFill>
                  <a:schemeClr val="tx1"/>
                </a:solidFill>
                <a:latin typeface="ZapfHumnst BT" pitchFamily="34" charset="0"/>
                <a:ea typeface="MS PGothic" panose="020B0600070205080204" pitchFamily="34" charset="-128"/>
              </a:defRPr>
            </a:lvl2pPr>
            <a:lvl3pPr marL="1143000" indent="-228600" defTabSz="966788">
              <a:defRPr sz="2400">
                <a:solidFill>
                  <a:schemeClr val="tx1"/>
                </a:solidFill>
                <a:latin typeface="ZapfHumnst BT" pitchFamily="34" charset="0"/>
                <a:ea typeface="MS PGothic" panose="020B0600070205080204" pitchFamily="34" charset="-128"/>
              </a:defRPr>
            </a:lvl3pPr>
            <a:lvl4pPr marL="1600200" indent="-228600" defTabSz="966788">
              <a:defRPr sz="2400">
                <a:solidFill>
                  <a:schemeClr val="tx1"/>
                </a:solidFill>
                <a:latin typeface="ZapfHumnst BT" pitchFamily="34" charset="0"/>
                <a:ea typeface="MS PGothic" panose="020B0600070205080204" pitchFamily="34" charset="-128"/>
              </a:defRPr>
            </a:lvl4pPr>
            <a:lvl5pPr marL="2057400" indent="-228600" defTabSz="966788">
              <a:defRPr sz="2400">
                <a:solidFill>
                  <a:schemeClr val="tx1"/>
                </a:solidFill>
                <a:latin typeface="ZapfHumnst BT"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9pPr>
          </a:lstStyle>
          <a:p>
            <a:fld id="{89BA852D-4AA6-4E43-8E15-54FA0428EA99}" type="slidenum">
              <a:rPr lang="en-US" altLang="zh-CN" sz="1300" smtClean="0">
                <a:latin typeface="Tahoma" panose="020B0604030504040204" pitchFamily="34" charset="0"/>
                <a:ea typeface="SimSun" panose="02010600030101010101" pitchFamily="2" charset="-122"/>
              </a:rPr>
              <a:pPr/>
              <a:t>10</a:t>
            </a:fld>
            <a:endParaRPr lang="en-US" altLang="zh-CN" sz="1300">
              <a:latin typeface="Tahoma" panose="020B0604030504040204" pitchFamily="34" charset="0"/>
              <a:ea typeface="SimSun" panose="02010600030101010101" pitchFamily="2" charset="-122"/>
            </a:endParaRPr>
          </a:p>
        </p:txBody>
      </p:sp>
      <p:sp>
        <p:nvSpPr>
          <p:cNvPr id="40962" name="Rectangle 2">
            <a:extLst>
              <a:ext uri="{FF2B5EF4-FFF2-40B4-BE49-F238E27FC236}">
                <a16:creationId xmlns:a16="http://schemas.microsoft.com/office/drawing/2014/main" id="{A2E4D5F9-EEE8-F14B-BC86-A589B1D23C15}"/>
              </a:ext>
            </a:extLst>
          </p:cNvPr>
          <p:cNvSpPr>
            <a:spLocks noGrp="1" noRot="1" noChangeAspect="1" noChangeArrowheads="1" noTextEdit="1"/>
          </p:cNvSpPr>
          <p:nvPr>
            <p:ph type="sldImg"/>
          </p:nvPr>
        </p:nvSpPr>
        <p:spPr>
          <a:xfrm>
            <a:off x="141288" y="768350"/>
            <a:ext cx="6819900" cy="3836988"/>
          </a:xfrm>
          <a:ln/>
        </p:spPr>
      </p:sp>
      <p:sp>
        <p:nvSpPr>
          <p:cNvPr id="40963" name="Rectangle 3">
            <a:extLst>
              <a:ext uri="{FF2B5EF4-FFF2-40B4-BE49-F238E27FC236}">
                <a16:creationId xmlns:a16="http://schemas.microsoft.com/office/drawing/2014/main" id="{FE2C0B06-2FBD-BD46-BAFB-FC1CE200BD2E}"/>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6" tIns="49518" rIns="99036" bIns="49518"/>
          <a:lstStyle/>
          <a:p>
            <a:pPr marL="171450" indent="-171450">
              <a:buFont typeface="Arial" panose="020B0604020202020204" pitchFamily="34" charset="0"/>
              <a:buChar char="•"/>
            </a:pPr>
            <a:r>
              <a:rPr lang="en-US" altLang="en-US" dirty="0">
                <a:latin typeface="Arial" panose="020B0604020202020204" pitchFamily="34" charset="0"/>
              </a:rPr>
              <a:t>=</a:t>
            </a:r>
          </a:p>
          <a:p>
            <a:r>
              <a:rPr lang="en-US" altLang="en-US" dirty="0">
                <a:latin typeface="Arial" panose="020B0604020202020204" pitchFamily="34" charset="0"/>
              </a:rPr>
              <a:t>        </a:t>
            </a:r>
          </a:p>
        </p:txBody>
      </p:sp>
    </p:spTree>
    <p:extLst>
      <p:ext uri="{BB962C8B-B14F-4D97-AF65-F5344CB8AC3E}">
        <p14:creationId xmlns:p14="http://schemas.microsoft.com/office/powerpoint/2010/main" val="154018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96875443-6E77-D543-AA29-38979DD28A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ZapfHumnst BT" pitchFamily="34" charset="0"/>
                <a:ea typeface="MS PGothic" panose="020B0600070205080204" pitchFamily="34" charset="-128"/>
              </a:defRPr>
            </a:lvl1pPr>
            <a:lvl2pPr marL="742950" indent="-285750" defTabSz="966788">
              <a:defRPr sz="2400">
                <a:solidFill>
                  <a:schemeClr val="tx1"/>
                </a:solidFill>
                <a:latin typeface="ZapfHumnst BT" pitchFamily="34" charset="0"/>
                <a:ea typeface="MS PGothic" panose="020B0600070205080204" pitchFamily="34" charset="-128"/>
              </a:defRPr>
            </a:lvl2pPr>
            <a:lvl3pPr marL="1143000" indent="-228600" defTabSz="966788">
              <a:defRPr sz="2400">
                <a:solidFill>
                  <a:schemeClr val="tx1"/>
                </a:solidFill>
                <a:latin typeface="ZapfHumnst BT" pitchFamily="34" charset="0"/>
                <a:ea typeface="MS PGothic" panose="020B0600070205080204" pitchFamily="34" charset="-128"/>
              </a:defRPr>
            </a:lvl3pPr>
            <a:lvl4pPr marL="1600200" indent="-228600" defTabSz="966788">
              <a:defRPr sz="2400">
                <a:solidFill>
                  <a:schemeClr val="tx1"/>
                </a:solidFill>
                <a:latin typeface="ZapfHumnst BT" pitchFamily="34" charset="0"/>
                <a:ea typeface="MS PGothic" panose="020B0600070205080204" pitchFamily="34" charset="-128"/>
              </a:defRPr>
            </a:lvl4pPr>
            <a:lvl5pPr marL="2057400" indent="-228600" defTabSz="966788">
              <a:defRPr sz="2400">
                <a:solidFill>
                  <a:schemeClr val="tx1"/>
                </a:solidFill>
                <a:latin typeface="ZapfHumnst BT"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ZapfHumnst BT" pitchFamily="34" charset="0"/>
                <a:ea typeface="MS PGothic" panose="020B0600070205080204" pitchFamily="34" charset="-128"/>
              </a:defRPr>
            </a:lvl9pPr>
          </a:lstStyle>
          <a:p>
            <a:fld id="{89BA852D-4AA6-4E43-8E15-54FA0428EA99}" type="slidenum">
              <a:rPr lang="en-US" altLang="zh-CN" sz="1300" smtClean="0">
                <a:latin typeface="Tahoma" panose="020B0604030504040204" pitchFamily="34" charset="0"/>
                <a:ea typeface="SimSun" panose="02010600030101010101" pitchFamily="2" charset="-122"/>
              </a:rPr>
              <a:pPr/>
              <a:t>11</a:t>
            </a:fld>
            <a:endParaRPr lang="en-US" altLang="zh-CN" sz="1300">
              <a:latin typeface="Tahoma" panose="020B0604030504040204" pitchFamily="34" charset="0"/>
              <a:ea typeface="SimSun" panose="02010600030101010101" pitchFamily="2" charset="-122"/>
            </a:endParaRPr>
          </a:p>
        </p:txBody>
      </p:sp>
      <p:sp>
        <p:nvSpPr>
          <p:cNvPr id="40962" name="Rectangle 2">
            <a:extLst>
              <a:ext uri="{FF2B5EF4-FFF2-40B4-BE49-F238E27FC236}">
                <a16:creationId xmlns:a16="http://schemas.microsoft.com/office/drawing/2014/main" id="{A2E4D5F9-EEE8-F14B-BC86-A589B1D23C15}"/>
              </a:ext>
            </a:extLst>
          </p:cNvPr>
          <p:cNvSpPr>
            <a:spLocks noGrp="1" noRot="1" noChangeAspect="1" noChangeArrowheads="1" noTextEdit="1"/>
          </p:cNvSpPr>
          <p:nvPr>
            <p:ph type="sldImg"/>
          </p:nvPr>
        </p:nvSpPr>
        <p:spPr>
          <a:xfrm>
            <a:off x="141288" y="768350"/>
            <a:ext cx="6819900" cy="3836988"/>
          </a:xfrm>
          <a:ln/>
        </p:spPr>
      </p:sp>
      <p:sp>
        <p:nvSpPr>
          <p:cNvPr id="40963" name="Rectangle 3">
            <a:extLst>
              <a:ext uri="{FF2B5EF4-FFF2-40B4-BE49-F238E27FC236}">
                <a16:creationId xmlns:a16="http://schemas.microsoft.com/office/drawing/2014/main" id="{FE2C0B06-2FBD-BD46-BAFB-FC1CE200BD2E}"/>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6" tIns="49518" rIns="99036" bIns="49518"/>
          <a:lstStyle/>
          <a:p>
            <a:endParaRPr lang="en-US" altLang="en-US" dirty="0">
              <a:latin typeface="Arial" panose="020B0604020202020204" pitchFamily="34" charset="0"/>
            </a:endParaRPr>
          </a:p>
          <a:p>
            <a:r>
              <a:rPr lang="en-US" altLang="en-US" dirty="0">
                <a:latin typeface="Arial" panose="020B0604020202020204" pitchFamily="34" charset="0"/>
              </a:rPr>
              <a:t>        </a:t>
            </a:r>
          </a:p>
        </p:txBody>
      </p:sp>
    </p:spTree>
    <p:extLst>
      <p:ext uri="{BB962C8B-B14F-4D97-AF65-F5344CB8AC3E}">
        <p14:creationId xmlns:p14="http://schemas.microsoft.com/office/powerpoint/2010/main" val="2794296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C5A7-5E28-FC44-B577-EB219CC009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CD7749-02F4-324D-A45B-4A38BB2F2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A5FB31-7CF6-9245-B1D6-99035AA09C06}"/>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5" name="Footer Placeholder 4">
            <a:extLst>
              <a:ext uri="{FF2B5EF4-FFF2-40B4-BE49-F238E27FC236}">
                <a16:creationId xmlns:a16="http://schemas.microsoft.com/office/drawing/2014/main" id="{8DA993BB-D064-6A48-879E-1FB0BDF67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BE2B1-A6E5-6840-9113-327E0D588662}"/>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2189869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A3DC-76C4-6E48-8B2E-7E94847AF2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0C15C-654C-2B41-93A9-B00F67F667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E8E7F-CD65-3248-BA75-D9778F05D1B8}"/>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5" name="Footer Placeholder 4">
            <a:extLst>
              <a:ext uri="{FF2B5EF4-FFF2-40B4-BE49-F238E27FC236}">
                <a16:creationId xmlns:a16="http://schemas.microsoft.com/office/drawing/2014/main" id="{3DC8C1A0-BDE3-6347-9D1C-12359869A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394BF-D644-D049-9181-35F7F9669365}"/>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36955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CED71B-7A8D-5F43-BB10-F0421570E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03545B-72F8-EE45-AF26-373E77724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3BE71A-25DA-A244-AAF4-8B8AB2A44B07}"/>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5" name="Footer Placeholder 4">
            <a:extLst>
              <a:ext uri="{FF2B5EF4-FFF2-40B4-BE49-F238E27FC236}">
                <a16:creationId xmlns:a16="http://schemas.microsoft.com/office/drawing/2014/main" id="{CF31F3D2-A4DD-C44B-9D7D-AF0B9F2B2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EF3DB-9CA4-1044-B4E2-967C05726A91}"/>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793609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FB82-7428-E54F-9E70-D8474B5F31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B45CBA-B631-1D43-AD0E-7182D2DBF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5BC986-8D2E-C943-9C0F-C4DC93B158D1}"/>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5" name="Footer Placeholder 4">
            <a:extLst>
              <a:ext uri="{FF2B5EF4-FFF2-40B4-BE49-F238E27FC236}">
                <a16:creationId xmlns:a16="http://schemas.microsoft.com/office/drawing/2014/main" id="{F39A8C26-B1D2-5D46-8070-6360510AE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2B6FB-E794-FD4D-ADE9-A7018771A4ED}"/>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270215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A672-37E2-0946-B233-9FD61FF581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F15828-B1D9-3B40-A620-8249A753E2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45B793-6808-484A-BEDD-2C62BC4A1788}"/>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5" name="Footer Placeholder 4">
            <a:extLst>
              <a:ext uri="{FF2B5EF4-FFF2-40B4-BE49-F238E27FC236}">
                <a16:creationId xmlns:a16="http://schemas.microsoft.com/office/drawing/2014/main" id="{C5C62BD9-3258-7244-BB27-28FBF8359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4DC2D-8C5D-FE46-B0B4-7CBEF14D3E61}"/>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2612010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59A9-7375-BC4F-BF53-AADF015A29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1E16C2-E2B8-BB4A-9177-B96F32AE9D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29A69-1A7B-FB4F-9CEB-51AFA785ED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862830-AD09-C441-A740-8FBE4CEB6938}"/>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6" name="Footer Placeholder 5">
            <a:extLst>
              <a:ext uri="{FF2B5EF4-FFF2-40B4-BE49-F238E27FC236}">
                <a16:creationId xmlns:a16="http://schemas.microsoft.com/office/drawing/2014/main" id="{8D224576-4225-1F4E-A1E4-0903B67561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687BCE-9996-D045-AC59-B1144913CE08}"/>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4203440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A8952-1453-9E4F-AF6B-714B65195C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F1A698-DF86-0D43-868B-1C8F474D5A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D0619C-15B9-934B-A537-2D31A6A796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C9DD-C002-8445-BF6B-11DD25F59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F04E92-93F9-A044-A17F-CABA3BF768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191E03-A18E-A748-8B35-7A613226512A}"/>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8" name="Footer Placeholder 7">
            <a:extLst>
              <a:ext uri="{FF2B5EF4-FFF2-40B4-BE49-F238E27FC236}">
                <a16:creationId xmlns:a16="http://schemas.microsoft.com/office/drawing/2014/main" id="{F621ADC0-2496-004D-8E53-98F2C5F3C0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10FAC0-C00A-A349-A772-416C3A028D73}"/>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59634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38DC-1D0F-3F47-B864-1899F6A9E3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1D27A7-0A22-6A41-9FAF-A5C54723132F}"/>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4" name="Footer Placeholder 3">
            <a:extLst>
              <a:ext uri="{FF2B5EF4-FFF2-40B4-BE49-F238E27FC236}">
                <a16:creationId xmlns:a16="http://schemas.microsoft.com/office/drawing/2014/main" id="{927B1B54-28D7-154B-9D29-966F72BCDD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C24629-D474-CF44-9A4D-686431A4DCFE}"/>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892644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2E3AEE-1FBF-084A-B19F-BF1EABAF1710}"/>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3" name="Footer Placeholder 2">
            <a:extLst>
              <a:ext uri="{FF2B5EF4-FFF2-40B4-BE49-F238E27FC236}">
                <a16:creationId xmlns:a16="http://schemas.microsoft.com/office/drawing/2014/main" id="{7AA2AFA3-79F9-1846-9832-D10695B39D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97BD1C-73DF-2D47-AC66-DA76F3818227}"/>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250407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345A-DC19-CB46-9651-9EF89AC0F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4E667D-BB1E-B243-A08C-1AB1CD5631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77276F-6EDD-7041-8466-8DDB45CEE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4800AE-6DAD-7D44-BA8F-366C2F17E617}"/>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6" name="Footer Placeholder 5">
            <a:extLst>
              <a:ext uri="{FF2B5EF4-FFF2-40B4-BE49-F238E27FC236}">
                <a16:creationId xmlns:a16="http://schemas.microsoft.com/office/drawing/2014/main" id="{AB300CE3-F130-1044-9755-52871460E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EC8EDF-E203-FD44-8839-2C06C0CF945D}"/>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491523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DC46-7746-AA41-9D7C-BE70806C86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AAF55D-BDE4-4A45-9225-407F1CB46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98D159-EE9D-1B42-9664-334C7C4A3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81A095-C7DA-8649-8AA8-A0682A009ACB}"/>
              </a:ext>
            </a:extLst>
          </p:cNvPr>
          <p:cNvSpPr>
            <a:spLocks noGrp="1"/>
          </p:cNvSpPr>
          <p:nvPr>
            <p:ph type="dt" sz="half" idx="10"/>
          </p:nvPr>
        </p:nvSpPr>
        <p:spPr/>
        <p:txBody>
          <a:bodyPr/>
          <a:lstStyle/>
          <a:p>
            <a:fld id="{6CBCF761-52D6-6946-9ED3-D56D011520E4}" type="datetimeFigureOut">
              <a:rPr lang="en-US" smtClean="0"/>
              <a:t>3/7/24</a:t>
            </a:fld>
            <a:endParaRPr lang="en-US"/>
          </a:p>
        </p:txBody>
      </p:sp>
      <p:sp>
        <p:nvSpPr>
          <p:cNvPr id="6" name="Footer Placeholder 5">
            <a:extLst>
              <a:ext uri="{FF2B5EF4-FFF2-40B4-BE49-F238E27FC236}">
                <a16:creationId xmlns:a16="http://schemas.microsoft.com/office/drawing/2014/main" id="{A79CB647-8326-8542-9C97-9B97270E73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07F227-DEDE-2044-BA7E-26CE6EA66B12}"/>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97314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529D9-09FA-A548-87C2-66BC4A20D8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622265-FF02-BD4F-94F0-0AC088C0BE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40FA6-F895-3945-B8CC-365C0681E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CF761-52D6-6946-9ED3-D56D011520E4}" type="datetimeFigureOut">
              <a:rPr lang="en-US" smtClean="0"/>
              <a:t>3/7/24</a:t>
            </a:fld>
            <a:endParaRPr lang="en-US"/>
          </a:p>
        </p:txBody>
      </p:sp>
      <p:sp>
        <p:nvSpPr>
          <p:cNvPr id="5" name="Footer Placeholder 4">
            <a:extLst>
              <a:ext uri="{FF2B5EF4-FFF2-40B4-BE49-F238E27FC236}">
                <a16:creationId xmlns:a16="http://schemas.microsoft.com/office/drawing/2014/main" id="{45F7C194-36A9-6240-B742-441F81D609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DE3E83-1E62-174B-A351-ACA3B3BA81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0A1B9-CC81-6849-8B6F-BC8CE17CD141}" type="slidenum">
              <a:rPr lang="en-US" smtClean="0"/>
              <a:t>‹#›</a:t>
            </a:fld>
            <a:endParaRPr lang="en-US"/>
          </a:p>
        </p:txBody>
      </p:sp>
    </p:spTree>
    <p:extLst>
      <p:ext uri="{BB962C8B-B14F-4D97-AF65-F5344CB8AC3E}">
        <p14:creationId xmlns:p14="http://schemas.microsoft.com/office/powerpoint/2010/main" val="2636043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NUL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media/image12.png"/><Relationship Id="rId4" Type="http://schemas.openxmlformats.org/officeDocument/2006/relationships/image" Target="NUL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NULL"/></Relationships>
</file>

<file path=ppt/slides/_rels/slide22.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8.png"/><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media/image34.png"/><Relationship Id="rId10" Type="http://schemas.openxmlformats.org/officeDocument/2006/relationships/image" Target="../media/image33.png"/><Relationship Id="rId9"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7.png"/><Relationship Id="rId4" Type="http://schemas.openxmlformats.org/officeDocument/2006/relationships/image" Target="NULL"/></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NUL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NULL"/></Relationships>
</file>

<file path=ppt/slides/_rels/slide3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NUL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32B3B5-1A3D-5E4C-A0CB-C43EBFB8B5DE}"/>
              </a:ext>
            </a:extLst>
          </p:cNvPr>
          <p:cNvSpPr/>
          <p:nvPr/>
        </p:nvSpPr>
        <p:spPr>
          <a:xfrm>
            <a:off x="0" y="0"/>
            <a:ext cx="12192000" cy="3951890"/>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CC4CDD-1307-ED47-9837-D1D5BFA46C2C}"/>
              </a:ext>
            </a:extLst>
          </p:cNvPr>
          <p:cNvSpPr>
            <a:spLocks noGrp="1"/>
          </p:cNvSpPr>
          <p:nvPr>
            <p:ph type="ctrTitle"/>
          </p:nvPr>
        </p:nvSpPr>
        <p:spPr/>
        <p:txBody>
          <a:bodyPr>
            <a:normAutofit/>
          </a:bodyPr>
          <a:lstStyle/>
          <a:p>
            <a:r>
              <a:rPr lang="en-US" b="1" dirty="0">
                <a:solidFill>
                  <a:schemeClr val="bg1"/>
                </a:solidFill>
                <a:latin typeface="Georgia Pro Cond Black" panose="02040A06050405020203" pitchFamily="18" charset="0"/>
              </a:rPr>
              <a:t>Midterm Math Review</a:t>
            </a:r>
          </a:p>
        </p:txBody>
      </p:sp>
      <p:sp>
        <p:nvSpPr>
          <p:cNvPr id="3" name="Subtitle 2">
            <a:extLst>
              <a:ext uri="{FF2B5EF4-FFF2-40B4-BE49-F238E27FC236}">
                <a16:creationId xmlns:a16="http://schemas.microsoft.com/office/drawing/2014/main" id="{D7595A3D-E25A-DD4D-BB73-96A1504F2CA4}"/>
              </a:ext>
            </a:extLst>
          </p:cNvPr>
          <p:cNvSpPr>
            <a:spLocks noGrp="1"/>
          </p:cNvSpPr>
          <p:nvPr>
            <p:ph type="subTitle" idx="1"/>
          </p:nvPr>
        </p:nvSpPr>
        <p:spPr>
          <a:xfrm>
            <a:off x="1524000" y="4061482"/>
            <a:ext cx="9144000" cy="1655762"/>
          </a:xfrm>
        </p:spPr>
        <p:txBody>
          <a:bodyPr>
            <a:normAutofit/>
          </a:bodyPr>
          <a:lstStyle/>
          <a:p>
            <a:r>
              <a:rPr lang="en-US" sz="2800" dirty="0">
                <a:latin typeface="Candara" panose="020E0502030303020204" pitchFamily="34" charset="0"/>
              </a:rPr>
              <a:t>October 20</a:t>
            </a:r>
            <a:r>
              <a:rPr lang="en-US" sz="2800" baseline="30000" dirty="0">
                <a:latin typeface="Candara" panose="020E0502030303020204" pitchFamily="34" charset="0"/>
              </a:rPr>
              <a:t>th</a:t>
            </a:r>
            <a:r>
              <a:rPr lang="en-US" sz="2800" dirty="0">
                <a:latin typeface="Candara" panose="020E0502030303020204" pitchFamily="34" charset="0"/>
              </a:rPr>
              <a:t>, 2022</a:t>
            </a:r>
          </a:p>
          <a:p>
            <a:r>
              <a:rPr lang="en-US" sz="2800" dirty="0" err="1">
                <a:latin typeface="Candara" panose="020E0502030303020204" pitchFamily="34" charset="0"/>
              </a:rPr>
              <a:t>Wenchen</a:t>
            </a:r>
            <a:r>
              <a:rPr lang="en-US" sz="2800">
                <a:latin typeface="Candara" panose="020E0502030303020204" pitchFamily="34" charset="0"/>
              </a:rPr>
              <a:t> Wang</a:t>
            </a:r>
            <a:endParaRPr lang="en-US" sz="2800" dirty="0">
              <a:latin typeface="Candara" panose="020E0502030303020204" pitchFamily="34" charset="0"/>
            </a:endParaRPr>
          </a:p>
        </p:txBody>
      </p:sp>
    </p:spTree>
    <p:extLst>
      <p:ext uri="{BB962C8B-B14F-4D97-AF65-F5344CB8AC3E}">
        <p14:creationId xmlns:p14="http://schemas.microsoft.com/office/powerpoint/2010/main" val="879369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73EBA77-34D5-0541-A853-AB5CC43BFF2D}"/>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9" name="Rectangle 3">
            <a:extLst>
              <a:ext uri="{FF2B5EF4-FFF2-40B4-BE49-F238E27FC236}">
                <a16:creationId xmlns:a16="http://schemas.microsoft.com/office/drawing/2014/main" id="{A8EC87F0-09DA-4742-8175-9DCBC78CA819}"/>
              </a:ext>
            </a:extLst>
          </p:cNvPr>
          <p:cNvSpPr>
            <a:spLocks noGrp="1" noChangeArrowheads="1"/>
          </p:cNvSpPr>
          <p:nvPr>
            <p:ph type="body" idx="1"/>
          </p:nvPr>
        </p:nvSpPr>
        <p:spPr>
          <a:xfrm>
            <a:off x="1033992" y="1687484"/>
            <a:ext cx="10672763" cy="4727055"/>
          </a:xfrm>
        </p:spPr>
        <p:txBody>
          <a:bodyPr>
            <a:normAutofit lnSpcReduction="10000"/>
          </a:bodyPr>
          <a:lstStyle/>
          <a:p>
            <a:pPr marL="0" indent="0" eaLnBrk="1" hangingPunct="1">
              <a:buNone/>
            </a:pPr>
            <a:r>
              <a:rPr lang="en-US" altLang="en-US" sz="2400" b="1" dirty="0">
                <a:latin typeface="Candara" panose="020E0502030303020204" pitchFamily="34" charset="0"/>
              </a:rPr>
              <a:t>Cost Allocation: </a:t>
            </a:r>
            <a:r>
              <a:rPr lang="en-US" altLang="en-US" sz="2400" dirty="0">
                <a:latin typeface="Candara" panose="020E0502030303020204" pitchFamily="34" charset="0"/>
              </a:rPr>
              <a:t>Allocation of indirect costs from one cost objective and allocating them to other cost objectives</a:t>
            </a:r>
          </a:p>
          <a:p>
            <a:pPr marL="0" indent="0" eaLnBrk="1" hangingPunct="1">
              <a:buNone/>
            </a:pPr>
            <a:endParaRPr lang="en-US" altLang="en-US" sz="2400" dirty="0">
              <a:latin typeface="Candara" panose="020E0502030303020204" pitchFamily="34" charset="0"/>
            </a:endParaRPr>
          </a:p>
          <a:p>
            <a:r>
              <a:rPr lang="en-US" altLang="en-US" sz="2400" dirty="0">
                <a:latin typeface="Candara" panose="020E0502030303020204" pitchFamily="34" charset="0"/>
              </a:rPr>
              <a:t>Overhead rate</a:t>
            </a:r>
          </a:p>
          <a:p>
            <a:pPr marL="0" indent="0" eaLnBrk="1" hangingPunct="1">
              <a:buNone/>
            </a:pPr>
            <a:endParaRPr lang="en-US" altLang="en-US" sz="2400" dirty="0">
              <a:latin typeface="Candara" panose="020E0502030303020204" pitchFamily="34" charset="0"/>
            </a:endParaRPr>
          </a:p>
          <a:p>
            <a:pPr marL="0" indent="0" eaLnBrk="1" hangingPunct="1">
              <a:buNone/>
            </a:pPr>
            <a:endParaRPr lang="en-US" altLang="en-US" sz="2400" dirty="0">
              <a:latin typeface="Candara" panose="020E0502030303020204" pitchFamily="34" charset="0"/>
            </a:endParaRPr>
          </a:p>
          <a:p>
            <a:pPr marL="0" indent="0" eaLnBrk="1" hangingPunct="1">
              <a:buNone/>
            </a:pPr>
            <a:endParaRPr lang="en-US" altLang="en-US" sz="2400" dirty="0">
              <a:latin typeface="Candara" panose="020E0502030303020204" pitchFamily="34" charset="0"/>
            </a:endParaRPr>
          </a:p>
          <a:p>
            <a:pPr marL="0" indent="0" eaLnBrk="1" hangingPunct="1">
              <a:buNone/>
            </a:pPr>
            <a:endParaRPr lang="en-US" altLang="en-US" sz="2400" dirty="0">
              <a:latin typeface="Candara" panose="020E0502030303020204" pitchFamily="34" charset="0"/>
            </a:endParaRPr>
          </a:p>
          <a:p>
            <a:endParaRPr lang="en-US" altLang="en-US" sz="2400" b="1" dirty="0">
              <a:latin typeface="Candara" panose="020E0502030303020204" pitchFamily="34" charset="0"/>
            </a:endParaRPr>
          </a:p>
          <a:p>
            <a:r>
              <a:rPr lang="en-US" altLang="en-US" sz="2400" b="1" dirty="0">
                <a:latin typeface="Candara" panose="020E0502030303020204" pitchFamily="34" charset="0"/>
              </a:rPr>
              <a:t>Cost allocated to a program</a:t>
            </a:r>
          </a:p>
          <a:p>
            <a:pPr lvl="1"/>
            <a:r>
              <a:rPr lang="en-US" altLang="en-US" sz="1800" dirty="0">
                <a:latin typeface="Candara" panose="020E0502030303020204" pitchFamily="34" charset="0"/>
              </a:rPr>
              <a:t> </a:t>
            </a:r>
            <a:r>
              <a:rPr lang="en-US" altLang="en-US" sz="2000" dirty="0">
                <a:latin typeface="Candara" panose="020E0502030303020204" pitchFamily="34" charset="0"/>
              </a:rPr>
              <a:t>= overhead rate*The cost base of the program/department </a:t>
            </a:r>
          </a:p>
          <a:p>
            <a:pPr marL="0" indent="0" eaLnBrk="1" hangingPunct="1">
              <a:buNone/>
            </a:pPr>
            <a:endParaRPr lang="en-US" altLang="en-US" sz="2400" dirty="0">
              <a:latin typeface="Candara" panose="020E0502030303020204" pitchFamily="34" charset="0"/>
            </a:endParaRPr>
          </a:p>
        </p:txBody>
      </p:sp>
      <p:sp>
        <p:nvSpPr>
          <p:cNvPr id="8" name="Title 1">
            <a:extLst>
              <a:ext uri="{FF2B5EF4-FFF2-40B4-BE49-F238E27FC236}">
                <a16:creationId xmlns:a16="http://schemas.microsoft.com/office/drawing/2014/main" id="{92BE7152-3B43-1D43-8B68-E48A2322CEB1}"/>
              </a:ext>
            </a:extLst>
          </p:cNvPr>
          <p:cNvSpPr txBox="1">
            <a:spLocks/>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Overhead Rate</a:t>
            </a:r>
          </a:p>
        </p:txBody>
      </p:sp>
      <p:sp>
        <p:nvSpPr>
          <p:cNvPr id="7" name="Slide Number Placeholder 6">
            <a:extLst>
              <a:ext uri="{FF2B5EF4-FFF2-40B4-BE49-F238E27FC236}">
                <a16:creationId xmlns:a16="http://schemas.microsoft.com/office/drawing/2014/main" id="{825B6305-0582-FE46-8B75-9563E868F825}"/>
              </a:ext>
            </a:extLst>
          </p:cNvPr>
          <p:cNvSpPr>
            <a:spLocks noGrp="1"/>
          </p:cNvSpPr>
          <p:nvPr>
            <p:ph type="sldNum" sz="quarter" idx="12"/>
          </p:nvPr>
        </p:nvSpPr>
        <p:spPr/>
        <p:txBody>
          <a:bodyPr/>
          <a:lstStyle/>
          <a:p>
            <a:fld id="{958BD988-D88B-EB4E-A60B-5AD3869691CF}" type="slidenum">
              <a:rPr lang="en-US" smtClean="0"/>
              <a:t>10</a:t>
            </a:fld>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0B9E4D7-0A0F-B843-8AB3-41EA0CF38273}"/>
                  </a:ext>
                </a:extLst>
              </p:cNvPr>
              <p:cNvSpPr txBox="1"/>
              <p:nvPr/>
            </p:nvSpPr>
            <p:spPr>
              <a:xfrm>
                <a:off x="1863079" y="3936552"/>
                <a:ext cx="3273845" cy="539058"/>
              </a:xfrm>
              <a:prstGeom prst="rect">
                <a:avLst/>
              </a:prstGeom>
              <a:noFill/>
            </p:spPr>
            <p:txBody>
              <a:bodyPr wrap="none" lIns="0" tIns="0" rIns="0" bIns="0" rtlCol="0">
                <a:spAutoFit/>
              </a:bodyPr>
              <a:lstStyle/>
              <a:p>
                <a:r>
                  <a:rPr lang="en-US" sz="2400" b="1" dirty="0">
                    <a:latin typeface="Candara" panose="020E0502030303020204" pitchFamily="34" charset="0"/>
                  </a:rPr>
                  <a:t>Overhead rate</a:t>
                </a:r>
                <a14:m>
                  <m:oMath xmlns:m="http://schemas.openxmlformats.org/officeDocument/2006/math">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r>
                          <a:rPr lang="es-ES" sz="2400" b="1" i="1" smtClean="0">
                            <a:latin typeface="Cambria Math" panose="02040503050406030204" pitchFamily="18" charset="0"/>
                          </a:rPr>
                          <m:t>𝑪𝒐𝒔𝒕</m:t>
                        </m:r>
                        <m:r>
                          <a:rPr lang="es-ES" sz="2400" b="1" i="1" smtClean="0">
                            <a:latin typeface="Cambria Math" panose="02040503050406030204" pitchFamily="18" charset="0"/>
                          </a:rPr>
                          <m:t> </m:t>
                        </m:r>
                        <m:r>
                          <a:rPr lang="es-ES" sz="2400" b="1" i="1" smtClean="0">
                            <a:latin typeface="Cambria Math" panose="02040503050406030204" pitchFamily="18" charset="0"/>
                          </a:rPr>
                          <m:t>𝑷𝒐𝒐𝒍</m:t>
                        </m:r>
                      </m:num>
                      <m:den>
                        <m:r>
                          <a:rPr lang="es-ES" sz="2400" b="1" i="1" smtClean="0">
                            <a:latin typeface="Cambria Math" panose="02040503050406030204" pitchFamily="18" charset="0"/>
                          </a:rPr>
                          <m:t>𝑪𝒐𝒔𝒕</m:t>
                        </m:r>
                        <m:r>
                          <a:rPr lang="es-ES" sz="2400" b="1" i="1" smtClean="0">
                            <a:latin typeface="Cambria Math" panose="02040503050406030204" pitchFamily="18" charset="0"/>
                          </a:rPr>
                          <m:t> </m:t>
                        </m:r>
                        <m:r>
                          <a:rPr lang="es-ES" sz="2400" b="1" i="1" smtClean="0">
                            <a:latin typeface="Cambria Math" panose="02040503050406030204" pitchFamily="18" charset="0"/>
                          </a:rPr>
                          <m:t>𝑩𝒂𝒔𝒆</m:t>
                        </m:r>
                      </m:den>
                    </m:f>
                  </m:oMath>
                </a14:m>
                <a:endParaRPr lang="en-US" sz="2400" b="1" dirty="0">
                  <a:latin typeface="Candara" panose="020E0502030303020204" pitchFamily="34" charset="0"/>
                </a:endParaRPr>
              </a:p>
            </p:txBody>
          </p:sp>
        </mc:Choice>
        <mc:Fallback xmlns="">
          <p:sp>
            <p:nvSpPr>
              <p:cNvPr id="2" name="TextBox 1">
                <a:extLst>
                  <a:ext uri="{FF2B5EF4-FFF2-40B4-BE49-F238E27FC236}">
                    <a16:creationId xmlns:a16="http://schemas.microsoft.com/office/drawing/2014/main" id="{90B9E4D7-0A0F-B843-8AB3-41EA0CF38273}"/>
                  </a:ext>
                </a:extLst>
              </p:cNvPr>
              <p:cNvSpPr txBox="1">
                <a:spLocks noRot="1" noChangeAspect="1" noMove="1" noResize="1" noEditPoints="1" noAdjustHandles="1" noChangeArrowheads="1" noChangeShapeType="1" noTextEdit="1"/>
              </p:cNvSpPr>
              <p:nvPr/>
            </p:nvSpPr>
            <p:spPr>
              <a:xfrm>
                <a:off x="1863079" y="3936552"/>
                <a:ext cx="3273845" cy="539058"/>
              </a:xfrm>
              <a:prstGeom prst="rect">
                <a:avLst/>
              </a:prstGeom>
              <a:blipFill>
                <a:blip r:embed="rId3"/>
                <a:stretch>
                  <a:fillRect l="-5773" t="-1136" b="-19318"/>
                </a:stretch>
              </a:blipFill>
            </p:spPr>
            <p:txBody>
              <a:bodyPr/>
              <a:lstStyle/>
              <a:p>
                <a:r>
                  <a:rPr lang="en-US">
                    <a:noFill/>
                  </a:rPr>
                  <a:t> </a:t>
                </a:r>
              </a:p>
            </p:txBody>
          </p:sp>
        </mc:Fallback>
      </mc:AlternateContent>
      <p:sp>
        <p:nvSpPr>
          <p:cNvPr id="9" name="Rectangle 3">
            <a:extLst>
              <a:ext uri="{FF2B5EF4-FFF2-40B4-BE49-F238E27FC236}">
                <a16:creationId xmlns:a16="http://schemas.microsoft.com/office/drawing/2014/main" id="{9E579D0C-04DB-B240-837D-97D510C2D740}"/>
              </a:ext>
            </a:extLst>
          </p:cNvPr>
          <p:cNvSpPr txBox="1">
            <a:spLocks noChangeArrowheads="1"/>
          </p:cNvSpPr>
          <p:nvPr/>
        </p:nvSpPr>
        <p:spPr>
          <a:xfrm>
            <a:off x="6654799" y="3283528"/>
            <a:ext cx="5051955" cy="18869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a:latin typeface="Candara" panose="020E0502030303020204" pitchFamily="34" charset="0"/>
              </a:rPr>
              <a:t>Cost pool</a:t>
            </a:r>
          </a:p>
          <a:p>
            <a:pPr lvl="1"/>
            <a:r>
              <a:rPr lang="en-US" altLang="en-US" sz="2000" dirty="0">
                <a:latin typeface="Candara" panose="020E0502030303020204" pitchFamily="34" charset="0"/>
              </a:rPr>
              <a:t>The total cost to be allocated</a:t>
            </a:r>
          </a:p>
          <a:p>
            <a:r>
              <a:rPr lang="en-US" altLang="en-US" sz="2400" b="1" dirty="0">
                <a:latin typeface="Candara" panose="020E0502030303020204" pitchFamily="34" charset="0"/>
              </a:rPr>
              <a:t>Cost base</a:t>
            </a:r>
          </a:p>
          <a:p>
            <a:pPr lvl="1"/>
            <a:r>
              <a:rPr lang="en-US" altLang="en-US" sz="2000" dirty="0">
                <a:latin typeface="Candara" panose="020E0502030303020204" pitchFamily="34" charset="0"/>
              </a:rPr>
              <a:t>Measure of an activity that incurs the cost</a:t>
            </a:r>
          </a:p>
        </p:txBody>
      </p:sp>
      <p:sp>
        <p:nvSpPr>
          <p:cNvPr id="3" name="Left Brace 2">
            <a:extLst>
              <a:ext uri="{FF2B5EF4-FFF2-40B4-BE49-F238E27FC236}">
                <a16:creationId xmlns:a16="http://schemas.microsoft.com/office/drawing/2014/main" id="{750AB4E5-9705-FB45-BC42-DBAB28146190}"/>
              </a:ext>
            </a:extLst>
          </p:cNvPr>
          <p:cNvSpPr/>
          <p:nvPr/>
        </p:nvSpPr>
        <p:spPr>
          <a:xfrm>
            <a:off x="5748866" y="3429000"/>
            <a:ext cx="694267" cy="1539875"/>
          </a:xfrm>
          <a:prstGeom prst="leftBrace">
            <a:avLst/>
          </a:prstGeom>
          <a:ln w="19050">
            <a:solidFill>
              <a:srgbClr val="A4030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081684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93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5882BA-94CD-B544-ADF7-FE6C66298D35}"/>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7" name="Slide Number Placeholder 4">
            <a:extLst>
              <a:ext uri="{FF2B5EF4-FFF2-40B4-BE49-F238E27FC236}">
                <a16:creationId xmlns:a16="http://schemas.microsoft.com/office/drawing/2014/main" id="{CB9AC3B9-03BB-1645-89F7-CC8FF85A2E3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60000"/>
              <a:buFont typeface="Wingdings" pitchFamily="2" charset="2"/>
              <a:buChar char="n"/>
              <a:defRPr sz="3200">
                <a:solidFill>
                  <a:schemeClr val="tx1"/>
                </a:solidFill>
                <a:latin typeface="ZapfHumnst BT" pitchFamily="34" charset="0"/>
                <a:ea typeface="MS PGothic" panose="020B0600070205080204" pitchFamily="34" charset="-128"/>
              </a:defRPr>
            </a:lvl1pPr>
            <a:lvl2pPr marL="742950" indent="-285750">
              <a:spcBef>
                <a:spcPct val="20000"/>
              </a:spcBef>
              <a:buClr>
                <a:schemeClr val="accent2"/>
              </a:buClr>
              <a:buSzPct val="60000"/>
              <a:buFont typeface="Wingdings" pitchFamily="2" charset="2"/>
              <a:buChar char="¨"/>
              <a:defRPr sz="2800">
                <a:solidFill>
                  <a:schemeClr val="tx1"/>
                </a:solidFill>
                <a:latin typeface="ZapfHumnst BT" pitchFamily="34" charset="0"/>
                <a:ea typeface="MS PGothic" panose="020B0600070205080204" pitchFamily="34" charset="-128"/>
              </a:defRPr>
            </a:lvl2pPr>
            <a:lvl3pPr marL="1143000" indent="-228600">
              <a:spcBef>
                <a:spcPct val="20000"/>
              </a:spcBef>
              <a:buClr>
                <a:schemeClr val="bg2"/>
              </a:buClr>
              <a:buSzPct val="70000"/>
              <a:buFont typeface="Wingdings" pitchFamily="2" charset="2"/>
              <a:buChar char="n"/>
              <a:defRPr sz="2400">
                <a:solidFill>
                  <a:schemeClr val="tx1"/>
                </a:solidFill>
                <a:latin typeface="ZapfHumnst BT" pitchFamily="34" charset="0"/>
                <a:ea typeface="MS PGothic" panose="020B0600070205080204" pitchFamily="34" charset="-128"/>
              </a:defRPr>
            </a:lvl3pPr>
            <a:lvl4pPr marL="1600200" indent="-228600">
              <a:spcBef>
                <a:spcPct val="20000"/>
              </a:spcBef>
              <a:buClr>
                <a:schemeClr val="accent2"/>
              </a:buClr>
              <a:buSzPct val="60000"/>
              <a:buFont typeface="Wingdings" pitchFamily="2" charset="2"/>
              <a:buChar char="¨"/>
              <a:defRPr sz="2000">
                <a:solidFill>
                  <a:schemeClr val="tx1"/>
                </a:solidFill>
                <a:latin typeface="ZapfHumnst BT" pitchFamily="34" charset="0"/>
                <a:ea typeface="MS PGothic" panose="020B0600070205080204" pitchFamily="34" charset="-128"/>
              </a:defRPr>
            </a:lvl4pPr>
            <a:lvl5pPr marL="2057400" indent="-228600">
              <a:spcBef>
                <a:spcPct val="20000"/>
              </a:spcBef>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9pPr>
          </a:lstStyle>
          <a:p>
            <a:pPr>
              <a:spcBef>
                <a:spcPct val="0"/>
              </a:spcBef>
              <a:buClrTx/>
              <a:buSzTx/>
              <a:buFontTx/>
              <a:buNone/>
            </a:pPr>
            <a:fld id="{BAD89803-6B48-A946-A4B2-0C8D95699596}" type="slidenum">
              <a:rPr lang="en-US" altLang="zh-CN" sz="1400">
                <a:solidFill>
                  <a:srgbClr val="5F5F5F"/>
                </a:solidFill>
                <a:ea typeface="SimSun" panose="02010600030101010101" pitchFamily="2" charset="-122"/>
              </a:rPr>
              <a:pPr>
                <a:spcBef>
                  <a:spcPct val="0"/>
                </a:spcBef>
                <a:buClrTx/>
                <a:buSzTx/>
                <a:buFontTx/>
                <a:buNone/>
              </a:pPr>
              <a:t>11</a:t>
            </a:fld>
            <a:endParaRPr lang="en-US" altLang="zh-CN" sz="1400">
              <a:solidFill>
                <a:srgbClr val="5F5F5F"/>
              </a:solidFill>
              <a:ea typeface="SimSun" panose="02010600030101010101" pitchFamily="2" charset="-122"/>
            </a:endParaRPr>
          </a:p>
        </p:txBody>
      </p:sp>
      <p:sp>
        <p:nvSpPr>
          <p:cNvPr id="39939" name="Rectangle 3">
            <a:extLst>
              <a:ext uri="{FF2B5EF4-FFF2-40B4-BE49-F238E27FC236}">
                <a16:creationId xmlns:a16="http://schemas.microsoft.com/office/drawing/2014/main" id="{A8EC87F0-09DA-4742-8175-9DCBC78CA819}"/>
              </a:ext>
            </a:extLst>
          </p:cNvPr>
          <p:cNvSpPr>
            <a:spLocks noGrp="1" noChangeArrowheads="1"/>
          </p:cNvSpPr>
          <p:nvPr>
            <p:ph type="body" idx="1"/>
          </p:nvPr>
        </p:nvSpPr>
        <p:spPr>
          <a:xfrm>
            <a:off x="759618" y="1638300"/>
            <a:ext cx="10672763" cy="3581400"/>
          </a:xfrm>
        </p:spPr>
        <p:txBody>
          <a:bodyPr>
            <a:normAutofit/>
          </a:bodyPr>
          <a:lstStyle/>
          <a:p>
            <a:pPr eaLnBrk="1" hangingPunct="1"/>
            <a:r>
              <a:rPr lang="en-US" altLang="en-US" sz="2400" dirty="0">
                <a:latin typeface="Candara" panose="020E0502030303020204" pitchFamily="34" charset="0"/>
              </a:rPr>
              <a:t>University of Minnesota Twin-Cities campus pays $250,000 every year to the UMPD for security of the campus. The campus has 50,000 students enrolled across the Graduate and Undergraduate courses. What is the overhead rate?</a:t>
            </a:r>
          </a:p>
          <a:p>
            <a:pPr eaLnBrk="1" hangingPunct="1"/>
            <a:r>
              <a:rPr lang="en-US" altLang="en-US" sz="2400" dirty="0">
                <a:latin typeface="Candara" panose="020E0502030303020204" pitchFamily="34" charset="0"/>
              </a:rPr>
              <a:t>If 60% of the students are undergraduates, and 40% are graduate students, how much should the university charge for each department?</a:t>
            </a:r>
            <a:endParaRPr lang="en-US" altLang="en-US" sz="2000" dirty="0">
              <a:latin typeface="Candara" panose="020E0502030303020204" pitchFamily="34" charset="0"/>
            </a:endParaRPr>
          </a:p>
        </p:txBody>
      </p:sp>
      <p:graphicFrame>
        <p:nvGraphicFramePr>
          <p:cNvPr id="362500" name="Group 4">
            <a:extLst>
              <a:ext uri="{FF2B5EF4-FFF2-40B4-BE49-F238E27FC236}">
                <a16:creationId xmlns:a16="http://schemas.microsoft.com/office/drawing/2014/main" id="{E8693ADD-5D10-8C45-A4EF-B07BFB849548}"/>
              </a:ext>
            </a:extLst>
          </p:cNvPr>
          <p:cNvGraphicFramePr>
            <a:graphicFrameLocks noGrp="1"/>
          </p:cNvGraphicFramePr>
          <p:nvPr/>
        </p:nvGraphicFramePr>
        <p:xfrm>
          <a:off x="3361111" y="3904841"/>
          <a:ext cx="4572000" cy="812800"/>
        </p:xfrm>
        <a:graphic>
          <a:graphicData uri="http://schemas.openxmlformats.org/drawingml/2006/table">
            <a:tbl>
              <a:tblPr/>
              <a:tblGrid>
                <a:gridCol w="1397000">
                  <a:extLst>
                    <a:ext uri="{9D8B030D-6E8A-4147-A177-3AD203B41FA5}">
                      <a16:colId xmlns:a16="http://schemas.microsoft.com/office/drawing/2014/main" val="20000"/>
                    </a:ext>
                  </a:extLst>
                </a:gridCol>
                <a:gridCol w="1385888">
                  <a:extLst>
                    <a:ext uri="{9D8B030D-6E8A-4147-A177-3AD203B41FA5}">
                      <a16:colId xmlns:a16="http://schemas.microsoft.com/office/drawing/2014/main" val="20001"/>
                    </a:ext>
                  </a:extLst>
                </a:gridCol>
                <a:gridCol w="1789112">
                  <a:extLst>
                    <a:ext uri="{9D8B030D-6E8A-4147-A177-3AD203B41FA5}">
                      <a16:colId xmlns:a16="http://schemas.microsoft.com/office/drawing/2014/main" val="20002"/>
                    </a:ext>
                  </a:extLst>
                </a:gridCol>
              </a:tblGrid>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Cost pool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Cost base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1" i="0" u="none" strike="noStrike" cap="none" normalizeH="0" baseline="0">
                          <a:ln>
                            <a:noFill/>
                          </a:ln>
                          <a:solidFill>
                            <a:srgbClr val="FF0000"/>
                          </a:solidFill>
                          <a:effectLst/>
                          <a:latin typeface="Candara" panose="020E0502030303020204" pitchFamily="34" charset="0"/>
                          <a:ea typeface="ＭＳ Ｐゴシック" charset="0"/>
                          <a:cs typeface="ＭＳ Ｐゴシック" charset="0"/>
                        </a:rPr>
                        <a:t>Overhead 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$250,000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50,000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0" i="0" u="none" strike="noStrike" cap="none" normalizeH="0" baseline="0" dirty="0">
                          <a:ln>
                            <a:noFill/>
                          </a:ln>
                          <a:solidFill>
                            <a:srgbClr val="FF0000"/>
                          </a:solidFill>
                          <a:effectLst/>
                          <a:latin typeface="Candara" panose="020E0502030303020204" pitchFamily="34" charset="0"/>
                          <a:ea typeface="ＭＳ Ｐゴシック" charset="0"/>
                          <a:cs typeface="ＭＳ Ｐゴシック"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9" name="Group 4">
            <a:extLst>
              <a:ext uri="{FF2B5EF4-FFF2-40B4-BE49-F238E27FC236}">
                <a16:creationId xmlns:a16="http://schemas.microsoft.com/office/drawing/2014/main" id="{43D56EE9-5A4D-4E55-8097-E32F64374882}"/>
              </a:ext>
            </a:extLst>
          </p:cNvPr>
          <p:cNvGraphicFramePr>
            <a:graphicFrameLocks noGrp="1"/>
          </p:cNvGraphicFramePr>
          <p:nvPr/>
        </p:nvGraphicFramePr>
        <p:xfrm>
          <a:off x="2294313" y="5004146"/>
          <a:ext cx="7044950" cy="1219200"/>
        </p:xfrm>
        <a:graphic>
          <a:graphicData uri="http://schemas.openxmlformats.org/drawingml/2006/table">
            <a:tbl>
              <a:tblPr/>
              <a:tblGrid>
                <a:gridCol w="1704109">
                  <a:extLst>
                    <a:ext uri="{9D8B030D-6E8A-4147-A177-3AD203B41FA5}">
                      <a16:colId xmlns:a16="http://schemas.microsoft.com/office/drawing/2014/main" val="20000"/>
                    </a:ext>
                  </a:extLst>
                </a:gridCol>
                <a:gridCol w="1318357">
                  <a:extLst>
                    <a:ext uri="{9D8B030D-6E8A-4147-A177-3AD203B41FA5}">
                      <a16:colId xmlns:a16="http://schemas.microsoft.com/office/drawing/2014/main" val="20001"/>
                    </a:ext>
                  </a:extLst>
                </a:gridCol>
                <a:gridCol w="1943137">
                  <a:extLst>
                    <a:ext uri="{9D8B030D-6E8A-4147-A177-3AD203B41FA5}">
                      <a16:colId xmlns:a16="http://schemas.microsoft.com/office/drawing/2014/main" val="20002"/>
                    </a:ext>
                  </a:extLst>
                </a:gridCol>
                <a:gridCol w="2079347">
                  <a:extLst>
                    <a:ext uri="{9D8B030D-6E8A-4147-A177-3AD203B41FA5}">
                      <a16:colId xmlns:a16="http://schemas.microsoft.com/office/drawing/2014/main" val="20004"/>
                    </a:ext>
                  </a:extLst>
                </a:gridCol>
              </a:tblGrid>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Department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Cost base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1"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Overhead 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1" i="0" u="none" strike="noStrike" cap="none" normalizeH="0" baseline="0" dirty="0">
                          <a:ln>
                            <a:noFill/>
                          </a:ln>
                          <a:solidFill>
                            <a:srgbClr val="FF0000"/>
                          </a:solidFill>
                          <a:effectLst/>
                          <a:latin typeface="Candara" panose="020E0502030303020204" pitchFamily="34" charset="0"/>
                          <a:ea typeface="ＭＳ Ｐゴシック" charset="0"/>
                          <a:cs typeface="ＭＳ Ｐゴシック" charset="0"/>
                        </a:rPr>
                        <a:t>Cost for Dept.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Undergraduate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30,000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0" i="0" u="none" strike="noStrike" cap="none" normalizeH="0" baseline="0" dirty="0">
                          <a:ln>
                            <a:noFill/>
                          </a:ln>
                          <a:solidFill>
                            <a:srgbClr val="FF0000"/>
                          </a:solidFill>
                          <a:effectLst/>
                          <a:latin typeface="Candara" panose="020E0502030303020204" pitchFamily="34" charset="0"/>
                          <a:ea typeface="ＭＳ Ｐゴシック" charset="0"/>
                          <a:cs typeface="ＭＳ Ｐゴシック" charset="0"/>
                        </a:rPr>
                        <a:t>$150,000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Graduate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20,000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0" i="0" u="none" strike="noStrike" cap="none" normalizeH="0" baseline="0" dirty="0">
                          <a:ln>
                            <a:noFill/>
                          </a:ln>
                          <a:solidFill>
                            <a:schemeClr val="tx1"/>
                          </a:solidFill>
                          <a:effectLst/>
                          <a:latin typeface="Candara" panose="020E0502030303020204" pitchFamily="34" charset="0"/>
                          <a:ea typeface="ＭＳ Ｐゴシック" charset="0"/>
                          <a:cs typeface="ＭＳ Ｐゴシック"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0000"/>
                        <a:buFont typeface="Wingdings" charset="0"/>
                        <a:buNone/>
                        <a:tabLst/>
                      </a:pPr>
                      <a:r>
                        <a:rPr kumimoji="0" lang="en-US" sz="1800" b="0" i="0" u="none" strike="noStrike" cap="none" normalizeH="0" baseline="0" dirty="0">
                          <a:ln>
                            <a:noFill/>
                          </a:ln>
                          <a:solidFill>
                            <a:srgbClr val="FF0000"/>
                          </a:solidFill>
                          <a:effectLst/>
                          <a:latin typeface="Candara" panose="020E0502030303020204" pitchFamily="34" charset="0"/>
                          <a:ea typeface="ＭＳ Ｐゴシック" charset="0"/>
                          <a:cs typeface="ＭＳ Ｐゴシック" charset="0"/>
                        </a:rPr>
                        <a:t>$100,000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24631436"/>
                  </a:ext>
                </a:extLst>
              </a:tr>
            </a:tbl>
          </a:graphicData>
        </a:graphic>
      </p:graphicFrame>
      <p:sp>
        <p:nvSpPr>
          <p:cNvPr id="10" name="Title 1">
            <a:extLst>
              <a:ext uri="{FF2B5EF4-FFF2-40B4-BE49-F238E27FC236}">
                <a16:creationId xmlns:a16="http://schemas.microsoft.com/office/drawing/2014/main" id="{5BEA4AEA-3A17-42D2-B04F-A121AE535BEC}"/>
              </a:ext>
            </a:extLst>
          </p:cNvPr>
          <p:cNvSpPr txBox="1">
            <a:spLocks/>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Overhead Rate</a:t>
            </a:r>
          </a:p>
        </p:txBody>
      </p:sp>
    </p:spTree>
    <p:extLst>
      <p:ext uri="{BB962C8B-B14F-4D97-AF65-F5344CB8AC3E}">
        <p14:creationId xmlns:p14="http://schemas.microsoft.com/office/powerpoint/2010/main" val="41219285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5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5882BA-94CD-B544-ADF7-FE6C66298D35}"/>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7" name="Slide Number Placeholder 4">
            <a:extLst>
              <a:ext uri="{FF2B5EF4-FFF2-40B4-BE49-F238E27FC236}">
                <a16:creationId xmlns:a16="http://schemas.microsoft.com/office/drawing/2014/main" id="{CB9AC3B9-03BB-1645-89F7-CC8FF85A2E3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60000"/>
              <a:buFont typeface="Wingdings" pitchFamily="2" charset="2"/>
              <a:buChar char="n"/>
              <a:defRPr sz="3200">
                <a:solidFill>
                  <a:schemeClr val="tx1"/>
                </a:solidFill>
                <a:latin typeface="ZapfHumnst BT" pitchFamily="34" charset="0"/>
                <a:ea typeface="MS PGothic" panose="020B0600070205080204" pitchFamily="34" charset="-128"/>
              </a:defRPr>
            </a:lvl1pPr>
            <a:lvl2pPr marL="742950" indent="-285750">
              <a:spcBef>
                <a:spcPct val="20000"/>
              </a:spcBef>
              <a:buClr>
                <a:schemeClr val="accent2"/>
              </a:buClr>
              <a:buSzPct val="60000"/>
              <a:buFont typeface="Wingdings" pitchFamily="2" charset="2"/>
              <a:buChar char="¨"/>
              <a:defRPr sz="2800">
                <a:solidFill>
                  <a:schemeClr val="tx1"/>
                </a:solidFill>
                <a:latin typeface="ZapfHumnst BT" pitchFamily="34" charset="0"/>
                <a:ea typeface="MS PGothic" panose="020B0600070205080204" pitchFamily="34" charset="-128"/>
              </a:defRPr>
            </a:lvl2pPr>
            <a:lvl3pPr marL="1143000" indent="-228600">
              <a:spcBef>
                <a:spcPct val="20000"/>
              </a:spcBef>
              <a:buClr>
                <a:schemeClr val="bg2"/>
              </a:buClr>
              <a:buSzPct val="70000"/>
              <a:buFont typeface="Wingdings" pitchFamily="2" charset="2"/>
              <a:buChar char="n"/>
              <a:defRPr sz="2400">
                <a:solidFill>
                  <a:schemeClr val="tx1"/>
                </a:solidFill>
                <a:latin typeface="ZapfHumnst BT" pitchFamily="34" charset="0"/>
                <a:ea typeface="MS PGothic" panose="020B0600070205080204" pitchFamily="34" charset="-128"/>
              </a:defRPr>
            </a:lvl3pPr>
            <a:lvl4pPr marL="1600200" indent="-228600">
              <a:spcBef>
                <a:spcPct val="20000"/>
              </a:spcBef>
              <a:buClr>
                <a:schemeClr val="accent2"/>
              </a:buClr>
              <a:buSzPct val="60000"/>
              <a:buFont typeface="Wingdings" pitchFamily="2" charset="2"/>
              <a:buChar char="¨"/>
              <a:defRPr sz="2000">
                <a:solidFill>
                  <a:schemeClr val="tx1"/>
                </a:solidFill>
                <a:latin typeface="ZapfHumnst BT" pitchFamily="34" charset="0"/>
                <a:ea typeface="MS PGothic" panose="020B0600070205080204" pitchFamily="34" charset="-128"/>
              </a:defRPr>
            </a:lvl4pPr>
            <a:lvl5pPr marL="2057400" indent="-228600">
              <a:spcBef>
                <a:spcPct val="20000"/>
              </a:spcBef>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9pPr>
          </a:lstStyle>
          <a:p>
            <a:pPr>
              <a:spcBef>
                <a:spcPct val="0"/>
              </a:spcBef>
              <a:buClrTx/>
              <a:buSzTx/>
              <a:buFontTx/>
              <a:buNone/>
            </a:pPr>
            <a:fld id="{BAD89803-6B48-A946-A4B2-0C8D95699596}" type="slidenum">
              <a:rPr lang="en-US" altLang="zh-CN" sz="1400">
                <a:solidFill>
                  <a:srgbClr val="5F5F5F"/>
                </a:solidFill>
                <a:ea typeface="SimSun" panose="02010600030101010101" pitchFamily="2" charset="-122"/>
              </a:rPr>
              <a:pPr>
                <a:spcBef>
                  <a:spcPct val="0"/>
                </a:spcBef>
                <a:buClrTx/>
                <a:buSzTx/>
                <a:buFontTx/>
                <a:buNone/>
              </a:pPr>
              <a:t>12</a:t>
            </a:fld>
            <a:endParaRPr lang="en-US" altLang="zh-CN" sz="1400">
              <a:solidFill>
                <a:srgbClr val="5F5F5F"/>
              </a:solidFill>
              <a:ea typeface="SimSun" panose="02010600030101010101" pitchFamily="2" charset="-122"/>
            </a:endParaRPr>
          </a:p>
        </p:txBody>
      </p:sp>
      <mc:AlternateContent xmlns:mc="http://schemas.openxmlformats.org/markup-compatibility/2006" xmlns:a14="http://schemas.microsoft.com/office/drawing/2010/main">
        <mc:Choice Requires="a14">
          <p:sp>
            <p:nvSpPr>
              <p:cNvPr id="39939" name="Rectangle 3">
                <a:extLst>
                  <a:ext uri="{FF2B5EF4-FFF2-40B4-BE49-F238E27FC236}">
                    <a16:creationId xmlns:a16="http://schemas.microsoft.com/office/drawing/2014/main" id="{A8EC87F0-09DA-4742-8175-9DCBC78CA819}"/>
                  </a:ext>
                </a:extLst>
              </p:cNvPr>
              <p:cNvSpPr>
                <a:spLocks noGrp="1" noChangeArrowheads="1"/>
              </p:cNvSpPr>
              <p:nvPr>
                <p:ph type="body" idx="1"/>
              </p:nvPr>
            </p:nvSpPr>
            <p:spPr>
              <a:xfrm>
                <a:off x="647956" y="1568036"/>
                <a:ext cx="10896088" cy="4718051"/>
              </a:xfrm>
            </p:spPr>
            <p:txBody>
              <a:bodyPr>
                <a:normAutofit fontScale="92500" lnSpcReduction="20000"/>
              </a:bodyPr>
              <a:lstStyle/>
              <a:p>
                <a:r>
                  <a:rPr lang="en-US" dirty="0">
                    <a:latin typeface="Candara" panose="020E0502030303020204" pitchFamily="34" charset="0"/>
                  </a:rPr>
                  <a:t>Example Printing Department:</a:t>
                </a:r>
              </a:p>
              <a:p>
                <a:r>
                  <a:rPr lang="en-US" dirty="0">
                    <a:latin typeface="Candara" panose="020E0502030303020204" pitchFamily="34" charset="0"/>
                  </a:rPr>
                  <a:t>Overhead rate:</a:t>
                </a:r>
              </a:p>
              <a:p>
                <a:pPr lvl="1"/>
                <a:r>
                  <a:rPr lang="en-US" dirty="0">
                    <a:latin typeface="Candara" panose="020E0502030303020204" pitchFamily="34" charset="0"/>
                  </a:rPr>
                  <a:t>Based on the number of orders  </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𝐶𝑜𝑠𝑡</m:t>
                      </m:r>
                      <m:r>
                        <a:rPr lang="en-US" b="0" i="1" smtClean="0">
                          <a:latin typeface="Cambria Math" panose="02040503050406030204" pitchFamily="18" charset="0"/>
                        </a:rPr>
                        <m:t> </m:t>
                      </m:r>
                      <m:r>
                        <a:rPr lang="en-US" b="0" i="1" smtClean="0">
                          <a:latin typeface="Cambria Math" panose="02040503050406030204" pitchFamily="18" charset="0"/>
                        </a:rPr>
                        <m:t>𝐴𝑙𝑙𝑜𝑐𝑎𝑡𝑖𝑜𝑛</m:t>
                      </m:r>
                      <m:r>
                        <a:rPr lang="en-US" i="1" smtClean="0">
                          <a:latin typeface="Cambria Math" panose="02040503050406030204" pitchFamily="18" charset="0"/>
                        </a:rPr>
                        <m:t>=</m:t>
                      </m:r>
                      <m:r>
                        <a:rPr lang="en-US" b="0" i="1" smtClean="0">
                          <a:latin typeface="Cambria Math" panose="02040503050406030204" pitchFamily="18" charset="0"/>
                        </a:rPr>
                        <m:t>𝑜𝑣𝑒𝑟h𝑒𝑎𝑑</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m:t>
                      </m:r>
                      <m:r>
                        <a:rPr lang="en-US" b="0" i="1" smtClean="0">
                          <a:latin typeface="Cambria Math" panose="02040503050406030204" pitchFamily="18" charset="0"/>
                        </a:rPr>
                        <m:t>𝑐𝑜𝑠𝑡</m:t>
                      </m:r>
                      <m:r>
                        <a:rPr lang="en-US" b="0" i="1" smtClean="0">
                          <a:latin typeface="Cambria Math" panose="02040503050406030204" pitchFamily="18" charset="0"/>
                        </a:rPr>
                        <m:t> </m:t>
                      </m:r>
                      <m:r>
                        <a:rPr lang="en-US" b="0" i="1" smtClean="0">
                          <a:latin typeface="Cambria Math" panose="02040503050406030204" pitchFamily="18" charset="0"/>
                        </a:rPr>
                        <m:t>𝑏𝑎𝑠𝑒</m:t>
                      </m:r>
                    </m:oMath>
                  </m:oMathPara>
                </a14:m>
                <a:endParaRPr lang="en-US" dirty="0">
                  <a:latin typeface="Candara" panose="020E0502030303020204" pitchFamily="34" charset="0"/>
                </a:endParaRPr>
              </a:p>
              <a:p>
                <a:r>
                  <a:rPr lang="en-US" dirty="0">
                    <a:latin typeface="Candara" panose="020E0502030303020204" pitchFamily="34" charset="0"/>
                  </a:rPr>
                  <a:t> ABC - Activities: </a:t>
                </a:r>
              </a:p>
              <a:p>
                <a:pPr lvl="1"/>
                <a:r>
                  <a:rPr lang="en-US" b="1" dirty="0">
                    <a:latin typeface="Candara" panose="020E0502030303020204" pitchFamily="34" charset="0"/>
                  </a:rPr>
                  <a:t>A: </a:t>
                </a:r>
                <a:r>
                  <a:rPr lang="en-US" dirty="0">
                    <a:latin typeface="Candara" panose="020E0502030303020204" pitchFamily="34" charset="0"/>
                  </a:rPr>
                  <a:t>Filling a form to request printing services</a:t>
                </a:r>
              </a:p>
              <a:p>
                <a:pPr lvl="1"/>
                <a:r>
                  <a:rPr lang="en-US" b="1" dirty="0">
                    <a:latin typeface="Candara" panose="020E0502030303020204" pitchFamily="34" charset="0"/>
                  </a:rPr>
                  <a:t>B: </a:t>
                </a:r>
                <a:r>
                  <a:rPr lang="en-US" dirty="0">
                    <a:latin typeface="Candara" panose="020E0502030303020204" pitchFamily="34" charset="0"/>
                  </a:rPr>
                  <a:t>Printing</a:t>
                </a:r>
                <a:endParaRPr lang="en-US" b="1" dirty="0">
                  <a:latin typeface="Candara" panose="020E0502030303020204" pitchFamily="34" charset="0"/>
                </a:endParaRPr>
              </a:p>
              <a:p>
                <a:pPr lvl="1"/>
                <a:r>
                  <a:rPr lang="en-US" b="1" dirty="0">
                    <a:latin typeface="Candara" panose="020E0502030303020204" pitchFamily="34" charset="0"/>
                  </a:rPr>
                  <a:t>C: </a:t>
                </a:r>
                <a:r>
                  <a:rPr lang="en-US" dirty="0">
                    <a:latin typeface="Candara" panose="020E0502030303020204" pitchFamily="34" charset="0"/>
                  </a:rPr>
                  <a:t>Rush orders - Stopping every activity and then start the activity again</a:t>
                </a:r>
              </a:p>
              <a:p>
                <a:pPr lvl="1"/>
                <a:r>
                  <a:rPr lang="en-US" b="1" dirty="0">
                    <a:latin typeface="Candara" panose="020E0502030303020204" pitchFamily="34" charset="0"/>
                  </a:rPr>
                  <a:t>D: </a:t>
                </a:r>
                <a:r>
                  <a:rPr lang="en-US" dirty="0">
                    <a:latin typeface="Candara" panose="020E0502030303020204" pitchFamily="34" charset="0"/>
                  </a:rPr>
                  <a:t>Paper </a:t>
                </a:r>
              </a:p>
              <a:p>
                <a:pPr lvl="1"/>
                <a:r>
                  <a:rPr lang="en-US" b="1" dirty="0">
                    <a:latin typeface="Candara" panose="020E0502030303020204" pitchFamily="34" charset="0"/>
                  </a:rPr>
                  <a:t>E: </a:t>
                </a:r>
                <a:r>
                  <a:rPr lang="en-US" dirty="0">
                    <a:latin typeface="Candara" panose="020E0502030303020204" pitchFamily="34" charset="0"/>
                  </a:rPr>
                  <a:t>Shipping</a:t>
                </a:r>
              </a:p>
              <a:p>
                <a:pPr lvl="1"/>
                <a:endParaRPr lang="en-US" dirty="0">
                  <a:latin typeface="Candara" panose="020E0502030303020204" pitchFamily="34" charset="0"/>
                </a:endParaRP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𝐴𝐵𝐶</m:t>
                      </m:r>
                      <m:r>
                        <a:rPr lang="en-US" b="0" i="1" smtClean="0">
                          <a:latin typeface="Cambria Math" panose="02040503050406030204" pitchFamily="18" charset="0"/>
                        </a:rPr>
                        <m:t> </m:t>
                      </m:r>
                      <m:r>
                        <a:rPr lang="en-US" b="0" i="1" smtClean="0">
                          <a:latin typeface="Cambria Math" panose="02040503050406030204" pitchFamily="18" charset="0"/>
                        </a:rPr>
                        <m:t>𝐶𝑜𝑠𝑡</m:t>
                      </m:r>
                      <m:r>
                        <a:rPr lang="en-US" b="0" i="1" smtClean="0">
                          <a:latin typeface="Cambria Math" panose="02040503050406030204" pitchFamily="18" charset="0"/>
                        </a:rPr>
                        <m:t> </m:t>
                      </m:r>
                      <m:r>
                        <a:rPr lang="en-US" b="0" i="1" smtClean="0">
                          <a:latin typeface="Cambria Math" panose="02040503050406030204" pitchFamily="18" charset="0"/>
                        </a:rPr>
                        <m:t>𝐴𝑙𝑙𝑜𝑐𝑎𝑡𝑖𝑜𝑛</m:t>
                      </m:r>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𝑐𝑜𝑠𝑡</m:t>
                          </m:r>
                          <m:r>
                            <a:rPr lang="en-US" b="0" i="1" smtClean="0">
                              <a:latin typeface="Cambria Math" panose="02040503050406030204" pitchFamily="18" charset="0"/>
                            </a:rPr>
                            <m:t> </m:t>
                          </m:r>
                          <m:r>
                            <a:rPr lang="en-US" b="0" i="1" smtClean="0">
                              <a:latin typeface="Cambria Math" panose="02040503050406030204" pitchFamily="18" charset="0"/>
                            </a:rPr>
                            <m:t>𝑏𝑎𝑠𝑒</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𝑒𝑎𝑐h</m:t>
                          </m:r>
                          <m:r>
                            <a:rPr lang="en-US" b="0" i="1" smtClean="0">
                              <a:latin typeface="Cambria Math" panose="02040503050406030204" pitchFamily="18" charset="0"/>
                            </a:rPr>
                            <m:t> </m:t>
                          </m:r>
                          <m:r>
                            <a:rPr lang="en-US" b="0" i="1" smtClean="0">
                              <a:latin typeface="Cambria Math" panose="02040503050406030204" pitchFamily="18" charset="0"/>
                            </a:rPr>
                            <m:t>𝑎𝑐𝑖𝑡𝑖𝑣𝑖𝑡𝑖𝑒𝑠</m:t>
                          </m:r>
                          <m:r>
                            <a:rPr lang="en-US" b="0" i="1" smtClean="0">
                              <a:latin typeface="Cambria Math" panose="02040503050406030204" pitchFamily="18" charset="0"/>
                            </a:rPr>
                            <m:t>∗</m:t>
                          </m:r>
                          <m:r>
                            <a:rPr lang="en-US" b="0" i="1" smtClean="0">
                              <a:latin typeface="Cambria Math" panose="02040503050406030204" pitchFamily="18" charset="0"/>
                            </a:rPr>
                            <m:t>𝑢𝑛𝑖𝑡</m:t>
                          </m:r>
                          <m:r>
                            <a:rPr lang="en-US" b="0" i="1" smtClean="0">
                              <a:latin typeface="Cambria Math" panose="02040503050406030204" pitchFamily="18" charset="0"/>
                            </a:rPr>
                            <m:t> </m:t>
                          </m:r>
                          <m:r>
                            <a:rPr lang="en-US" b="0" i="1" smtClean="0">
                              <a:latin typeface="Cambria Math" panose="02040503050406030204" pitchFamily="18" charset="0"/>
                            </a:rPr>
                            <m:t>𝑐𝑜𝑠𝑡</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𝑒𝑎𝑐h</m:t>
                          </m:r>
                          <m:r>
                            <a:rPr lang="en-US" b="0" i="1" smtClean="0">
                              <a:latin typeface="Cambria Math" panose="02040503050406030204" pitchFamily="18" charset="0"/>
                            </a:rPr>
                            <m:t> </m:t>
                          </m:r>
                          <m:r>
                            <a:rPr lang="en-US" b="0" i="1" smtClean="0">
                              <a:latin typeface="Cambria Math" panose="02040503050406030204" pitchFamily="18" charset="0"/>
                            </a:rPr>
                            <m:t>𝑎𝑐𝑖𝑡𝑖𝑣𝑖𝑡𝑖𝑒𝑠</m:t>
                          </m:r>
                        </m:e>
                      </m:nary>
                    </m:oMath>
                  </m:oMathPara>
                </a14:m>
                <a:endParaRPr lang="en-US" dirty="0">
                  <a:latin typeface="Candara" panose="020E0502030303020204" pitchFamily="34" charset="0"/>
                </a:endParaRPr>
              </a:p>
            </p:txBody>
          </p:sp>
        </mc:Choice>
        <mc:Fallback xmlns="">
          <p:sp>
            <p:nvSpPr>
              <p:cNvPr id="39939" name="Rectangle 3">
                <a:extLst>
                  <a:ext uri="{FF2B5EF4-FFF2-40B4-BE49-F238E27FC236}">
                    <a16:creationId xmlns:a16="http://schemas.microsoft.com/office/drawing/2014/main" id="{A8EC87F0-09DA-4742-8175-9DCBC78CA819}"/>
                  </a:ext>
                </a:extLst>
              </p:cNvPr>
              <p:cNvSpPr>
                <a:spLocks noGrp="1" noRot="1" noChangeAspect="1" noMove="1" noResize="1" noEditPoints="1" noAdjustHandles="1" noChangeArrowheads="1" noChangeShapeType="1" noTextEdit="1"/>
              </p:cNvSpPr>
              <p:nvPr>
                <p:ph type="body" idx="1"/>
              </p:nvPr>
            </p:nvSpPr>
            <p:spPr>
              <a:xfrm>
                <a:off x="647956" y="1568036"/>
                <a:ext cx="10896088" cy="4718051"/>
              </a:xfrm>
              <a:blipFill>
                <a:blip r:embed="rId3"/>
                <a:stretch>
                  <a:fillRect l="-839" t="-3230"/>
                </a:stretch>
              </a:blipFill>
            </p:spPr>
            <p:txBody>
              <a:bodyPr/>
              <a:lstStyle/>
              <a:p>
                <a:r>
                  <a:rPr lang="en-US">
                    <a:noFill/>
                  </a:rPr>
                  <a:t> </a:t>
                </a:r>
              </a:p>
            </p:txBody>
          </p:sp>
        </mc:Fallback>
      </mc:AlternateContent>
      <p:sp>
        <p:nvSpPr>
          <p:cNvPr id="10" name="Title 1">
            <a:extLst>
              <a:ext uri="{FF2B5EF4-FFF2-40B4-BE49-F238E27FC236}">
                <a16:creationId xmlns:a16="http://schemas.microsoft.com/office/drawing/2014/main" id="{5BEA4AEA-3A17-42D2-B04F-A121AE535BEC}"/>
              </a:ext>
            </a:extLst>
          </p:cNvPr>
          <p:cNvSpPr txBox="1">
            <a:spLocks/>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Activity Based Costing (ABC)</a:t>
            </a:r>
          </a:p>
        </p:txBody>
      </p:sp>
    </p:spTree>
    <p:extLst>
      <p:ext uri="{BB962C8B-B14F-4D97-AF65-F5344CB8AC3E}">
        <p14:creationId xmlns:p14="http://schemas.microsoft.com/office/powerpoint/2010/main" val="95513117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5882BA-94CD-B544-ADF7-FE6C66298D35}"/>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7" name="Slide Number Placeholder 4">
            <a:extLst>
              <a:ext uri="{FF2B5EF4-FFF2-40B4-BE49-F238E27FC236}">
                <a16:creationId xmlns:a16="http://schemas.microsoft.com/office/drawing/2014/main" id="{CB9AC3B9-03BB-1645-89F7-CC8FF85A2E3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60000"/>
              <a:buFont typeface="Wingdings" pitchFamily="2" charset="2"/>
              <a:buChar char="n"/>
              <a:defRPr sz="3200">
                <a:solidFill>
                  <a:schemeClr val="tx1"/>
                </a:solidFill>
                <a:latin typeface="ZapfHumnst BT" pitchFamily="34" charset="0"/>
                <a:ea typeface="MS PGothic" panose="020B0600070205080204" pitchFamily="34" charset="-128"/>
              </a:defRPr>
            </a:lvl1pPr>
            <a:lvl2pPr marL="742950" indent="-285750">
              <a:spcBef>
                <a:spcPct val="20000"/>
              </a:spcBef>
              <a:buClr>
                <a:schemeClr val="accent2"/>
              </a:buClr>
              <a:buSzPct val="60000"/>
              <a:buFont typeface="Wingdings" pitchFamily="2" charset="2"/>
              <a:buChar char="¨"/>
              <a:defRPr sz="2800">
                <a:solidFill>
                  <a:schemeClr val="tx1"/>
                </a:solidFill>
                <a:latin typeface="ZapfHumnst BT" pitchFamily="34" charset="0"/>
                <a:ea typeface="MS PGothic" panose="020B0600070205080204" pitchFamily="34" charset="-128"/>
              </a:defRPr>
            </a:lvl2pPr>
            <a:lvl3pPr marL="1143000" indent="-228600">
              <a:spcBef>
                <a:spcPct val="20000"/>
              </a:spcBef>
              <a:buClr>
                <a:schemeClr val="bg2"/>
              </a:buClr>
              <a:buSzPct val="70000"/>
              <a:buFont typeface="Wingdings" pitchFamily="2" charset="2"/>
              <a:buChar char="n"/>
              <a:defRPr sz="2400">
                <a:solidFill>
                  <a:schemeClr val="tx1"/>
                </a:solidFill>
                <a:latin typeface="ZapfHumnst BT" pitchFamily="34" charset="0"/>
                <a:ea typeface="MS PGothic" panose="020B0600070205080204" pitchFamily="34" charset="-128"/>
              </a:defRPr>
            </a:lvl3pPr>
            <a:lvl4pPr marL="1600200" indent="-228600">
              <a:spcBef>
                <a:spcPct val="20000"/>
              </a:spcBef>
              <a:buClr>
                <a:schemeClr val="accent2"/>
              </a:buClr>
              <a:buSzPct val="60000"/>
              <a:buFont typeface="Wingdings" pitchFamily="2" charset="2"/>
              <a:buChar char="¨"/>
              <a:defRPr sz="2000">
                <a:solidFill>
                  <a:schemeClr val="tx1"/>
                </a:solidFill>
                <a:latin typeface="ZapfHumnst BT" pitchFamily="34" charset="0"/>
                <a:ea typeface="MS PGothic" panose="020B0600070205080204" pitchFamily="34" charset="-128"/>
              </a:defRPr>
            </a:lvl4pPr>
            <a:lvl5pPr marL="2057400" indent="-228600">
              <a:spcBef>
                <a:spcPct val="20000"/>
              </a:spcBef>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9pPr>
          </a:lstStyle>
          <a:p>
            <a:pPr>
              <a:spcBef>
                <a:spcPct val="0"/>
              </a:spcBef>
              <a:buClrTx/>
              <a:buSzTx/>
              <a:buFontTx/>
              <a:buNone/>
            </a:pPr>
            <a:fld id="{BAD89803-6B48-A946-A4B2-0C8D95699596}" type="slidenum">
              <a:rPr lang="en-US" altLang="zh-CN" sz="1400">
                <a:solidFill>
                  <a:srgbClr val="5F5F5F"/>
                </a:solidFill>
                <a:ea typeface="SimSun" panose="02010600030101010101" pitchFamily="2" charset="-122"/>
              </a:rPr>
              <a:pPr>
                <a:spcBef>
                  <a:spcPct val="0"/>
                </a:spcBef>
                <a:buClrTx/>
                <a:buSzTx/>
                <a:buFontTx/>
                <a:buNone/>
              </a:pPr>
              <a:t>13</a:t>
            </a:fld>
            <a:endParaRPr lang="en-US" altLang="zh-CN" sz="1400">
              <a:solidFill>
                <a:srgbClr val="5F5F5F"/>
              </a:solidFill>
              <a:ea typeface="SimSun" panose="02010600030101010101" pitchFamily="2" charset="-122"/>
            </a:endParaRPr>
          </a:p>
        </p:txBody>
      </p:sp>
      <p:sp>
        <p:nvSpPr>
          <p:cNvPr id="39939" name="Rectangle 3">
            <a:extLst>
              <a:ext uri="{FF2B5EF4-FFF2-40B4-BE49-F238E27FC236}">
                <a16:creationId xmlns:a16="http://schemas.microsoft.com/office/drawing/2014/main" id="{A8EC87F0-09DA-4742-8175-9DCBC78CA819}"/>
              </a:ext>
            </a:extLst>
          </p:cNvPr>
          <p:cNvSpPr>
            <a:spLocks noGrp="1" noChangeArrowheads="1"/>
          </p:cNvSpPr>
          <p:nvPr>
            <p:ph type="body" idx="1"/>
          </p:nvPr>
        </p:nvSpPr>
        <p:spPr>
          <a:xfrm>
            <a:off x="759618" y="1638299"/>
            <a:ext cx="10672763" cy="4471555"/>
          </a:xfrm>
        </p:spPr>
        <p:txBody>
          <a:bodyPr>
            <a:normAutofit/>
          </a:bodyPr>
          <a:lstStyle/>
          <a:p>
            <a:r>
              <a:rPr lang="en-US" dirty="0">
                <a:latin typeface="Candara" panose="020E0502030303020204" pitchFamily="34" charset="0"/>
              </a:rPr>
              <a:t>Printing Department</a:t>
            </a:r>
          </a:p>
          <a:p>
            <a:r>
              <a:rPr lang="en-US" dirty="0">
                <a:latin typeface="Candara" panose="020E0502030303020204" pitchFamily="34" charset="0"/>
              </a:rPr>
              <a:t>Total cost: 384,500</a:t>
            </a:r>
          </a:p>
          <a:p>
            <a:r>
              <a:rPr lang="en-US" dirty="0">
                <a:latin typeface="Candara" panose="020E0502030303020204" pitchFamily="34" charset="0"/>
              </a:rPr>
              <a:t>Number of orders: 7,400</a:t>
            </a:r>
          </a:p>
          <a:p>
            <a:r>
              <a:rPr lang="en-US" dirty="0">
                <a:latin typeface="Candara" panose="020E0502030303020204" pitchFamily="34" charset="0"/>
              </a:rPr>
              <a:t>Orders from the Economics Department: 300</a:t>
            </a:r>
          </a:p>
          <a:p>
            <a:endParaRPr lang="en-US" dirty="0">
              <a:latin typeface="Candara" panose="020E0502030303020204" pitchFamily="34" charset="0"/>
            </a:endParaRPr>
          </a:p>
          <a:p>
            <a:r>
              <a:rPr lang="en-US" dirty="0">
                <a:latin typeface="Candara" panose="020E0502030303020204" pitchFamily="34" charset="0"/>
              </a:rPr>
              <a:t>Overhead rate: ?</a:t>
            </a:r>
          </a:p>
          <a:p>
            <a:r>
              <a:rPr lang="en-US" b="1" dirty="0">
                <a:latin typeface="Candara" panose="020E0502030303020204" pitchFamily="34" charset="0"/>
              </a:rPr>
              <a:t> </a:t>
            </a:r>
            <a:r>
              <a:rPr lang="en-US" dirty="0">
                <a:latin typeface="Candara" panose="020E0502030303020204" pitchFamily="34" charset="0"/>
              </a:rPr>
              <a:t>Cost allocated to the economics department:?</a:t>
            </a:r>
            <a:endParaRPr lang="en-US" b="1" dirty="0">
              <a:latin typeface="Candara" panose="020E0502030303020204" pitchFamily="34" charset="0"/>
            </a:endParaRPr>
          </a:p>
        </p:txBody>
      </p:sp>
      <p:sp>
        <p:nvSpPr>
          <p:cNvPr id="10" name="Title 1">
            <a:extLst>
              <a:ext uri="{FF2B5EF4-FFF2-40B4-BE49-F238E27FC236}">
                <a16:creationId xmlns:a16="http://schemas.microsoft.com/office/drawing/2014/main" id="{5BEA4AEA-3A17-42D2-B04F-A121AE535BEC}"/>
              </a:ext>
            </a:extLst>
          </p:cNvPr>
          <p:cNvSpPr txBox="1">
            <a:spLocks/>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Activity Based Costing (ABC)</a:t>
            </a:r>
          </a:p>
        </p:txBody>
      </p:sp>
    </p:spTree>
    <p:extLst>
      <p:ext uri="{BB962C8B-B14F-4D97-AF65-F5344CB8AC3E}">
        <p14:creationId xmlns:p14="http://schemas.microsoft.com/office/powerpoint/2010/main" val="279413034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5882BA-94CD-B544-ADF7-FE6C66298D35}"/>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7" name="Slide Number Placeholder 4">
            <a:extLst>
              <a:ext uri="{FF2B5EF4-FFF2-40B4-BE49-F238E27FC236}">
                <a16:creationId xmlns:a16="http://schemas.microsoft.com/office/drawing/2014/main" id="{CB9AC3B9-03BB-1645-89F7-CC8FF85A2E3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60000"/>
              <a:buFont typeface="Wingdings" pitchFamily="2" charset="2"/>
              <a:buChar char="n"/>
              <a:defRPr sz="3200">
                <a:solidFill>
                  <a:schemeClr val="tx1"/>
                </a:solidFill>
                <a:latin typeface="ZapfHumnst BT" pitchFamily="34" charset="0"/>
                <a:ea typeface="MS PGothic" panose="020B0600070205080204" pitchFamily="34" charset="-128"/>
              </a:defRPr>
            </a:lvl1pPr>
            <a:lvl2pPr marL="742950" indent="-285750">
              <a:spcBef>
                <a:spcPct val="20000"/>
              </a:spcBef>
              <a:buClr>
                <a:schemeClr val="accent2"/>
              </a:buClr>
              <a:buSzPct val="60000"/>
              <a:buFont typeface="Wingdings" pitchFamily="2" charset="2"/>
              <a:buChar char="¨"/>
              <a:defRPr sz="2800">
                <a:solidFill>
                  <a:schemeClr val="tx1"/>
                </a:solidFill>
                <a:latin typeface="ZapfHumnst BT" pitchFamily="34" charset="0"/>
                <a:ea typeface="MS PGothic" panose="020B0600070205080204" pitchFamily="34" charset="-128"/>
              </a:defRPr>
            </a:lvl2pPr>
            <a:lvl3pPr marL="1143000" indent="-228600">
              <a:spcBef>
                <a:spcPct val="20000"/>
              </a:spcBef>
              <a:buClr>
                <a:schemeClr val="bg2"/>
              </a:buClr>
              <a:buSzPct val="70000"/>
              <a:buFont typeface="Wingdings" pitchFamily="2" charset="2"/>
              <a:buChar char="n"/>
              <a:defRPr sz="2400">
                <a:solidFill>
                  <a:schemeClr val="tx1"/>
                </a:solidFill>
                <a:latin typeface="ZapfHumnst BT" pitchFamily="34" charset="0"/>
                <a:ea typeface="MS PGothic" panose="020B0600070205080204" pitchFamily="34" charset="-128"/>
              </a:defRPr>
            </a:lvl3pPr>
            <a:lvl4pPr marL="1600200" indent="-228600">
              <a:spcBef>
                <a:spcPct val="20000"/>
              </a:spcBef>
              <a:buClr>
                <a:schemeClr val="accent2"/>
              </a:buClr>
              <a:buSzPct val="60000"/>
              <a:buFont typeface="Wingdings" pitchFamily="2" charset="2"/>
              <a:buChar char="¨"/>
              <a:defRPr sz="2000">
                <a:solidFill>
                  <a:schemeClr val="tx1"/>
                </a:solidFill>
                <a:latin typeface="ZapfHumnst BT" pitchFamily="34" charset="0"/>
                <a:ea typeface="MS PGothic" panose="020B0600070205080204" pitchFamily="34" charset="-128"/>
              </a:defRPr>
            </a:lvl4pPr>
            <a:lvl5pPr marL="2057400" indent="-228600">
              <a:spcBef>
                <a:spcPct val="20000"/>
              </a:spcBef>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ZapfHumnst BT" pitchFamily="34" charset="0"/>
                <a:ea typeface="MS PGothic" panose="020B0600070205080204" pitchFamily="34" charset="-128"/>
              </a:defRPr>
            </a:lvl9pPr>
          </a:lstStyle>
          <a:p>
            <a:pPr>
              <a:spcBef>
                <a:spcPct val="0"/>
              </a:spcBef>
              <a:buClrTx/>
              <a:buSzTx/>
              <a:buFontTx/>
              <a:buNone/>
            </a:pPr>
            <a:fld id="{BAD89803-6B48-A946-A4B2-0C8D95699596}" type="slidenum">
              <a:rPr lang="en-US" altLang="zh-CN" sz="1400">
                <a:solidFill>
                  <a:srgbClr val="5F5F5F"/>
                </a:solidFill>
                <a:ea typeface="SimSun" panose="02010600030101010101" pitchFamily="2" charset="-122"/>
              </a:rPr>
              <a:pPr>
                <a:spcBef>
                  <a:spcPct val="0"/>
                </a:spcBef>
                <a:buClrTx/>
                <a:buSzTx/>
                <a:buFontTx/>
                <a:buNone/>
              </a:pPr>
              <a:t>14</a:t>
            </a:fld>
            <a:endParaRPr lang="en-US" altLang="zh-CN" sz="1400">
              <a:solidFill>
                <a:srgbClr val="5F5F5F"/>
              </a:solidFill>
              <a:ea typeface="SimSun" panose="02010600030101010101" pitchFamily="2" charset="-122"/>
            </a:endParaRPr>
          </a:p>
        </p:txBody>
      </p:sp>
      <p:sp>
        <p:nvSpPr>
          <p:cNvPr id="10" name="Title 1">
            <a:extLst>
              <a:ext uri="{FF2B5EF4-FFF2-40B4-BE49-F238E27FC236}">
                <a16:creationId xmlns:a16="http://schemas.microsoft.com/office/drawing/2014/main" id="{5BEA4AEA-3A17-42D2-B04F-A121AE535BEC}"/>
              </a:ext>
            </a:extLst>
          </p:cNvPr>
          <p:cNvSpPr txBox="1">
            <a:spLocks/>
          </p:cNvSpPr>
          <p:nvPr/>
        </p:nvSpPr>
        <p:spPr>
          <a:xfrm>
            <a:off x="838200" y="136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b="1" dirty="0">
                <a:solidFill>
                  <a:schemeClr val="bg1"/>
                </a:solidFill>
                <a:latin typeface="Georgia Pro Cond Black" panose="02040A06050405020203" pitchFamily="18" charset="0"/>
              </a:rPr>
              <a:t>Activity Based Costing (ABC)</a:t>
            </a:r>
          </a:p>
        </p:txBody>
      </p:sp>
      <p:graphicFrame>
        <p:nvGraphicFramePr>
          <p:cNvPr id="8" name="Content Placeholder 3">
            <a:extLst>
              <a:ext uri="{FF2B5EF4-FFF2-40B4-BE49-F238E27FC236}">
                <a16:creationId xmlns:a16="http://schemas.microsoft.com/office/drawing/2014/main" id="{D3348225-095A-47B5-8197-227686648092}"/>
              </a:ext>
            </a:extLst>
          </p:cNvPr>
          <p:cNvGraphicFramePr>
            <a:graphicFrameLocks noGrp="1"/>
          </p:cNvGraphicFramePr>
          <p:nvPr>
            <p:ph idx="1"/>
          </p:nvPr>
        </p:nvGraphicFramePr>
        <p:xfrm>
          <a:off x="838199" y="1705293"/>
          <a:ext cx="4206240" cy="22250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925474393"/>
                    </a:ext>
                  </a:extLst>
                </a:gridCol>
                <a:gridCol w="2103120">
                  <a:extLst>
                    <a:ext uri="{9D8B030D-6E8A-4147-A177-3AD203B41FA5}">
                      <a16:colId xmlns:a16="http://schemas.microsoft.com/office/drawing/2014/main" val="2657479433"/>
                    </a:ext>
                  </a:extLst>
                </a:gridCol>
              </a:tblGrid>
              <a:tr h="370840">
                <a:tc>
                  <a:txBody>
                    <a:bodyPr/>
                    <a:lstStyle/>
                    <a:p>
                      <a:pPr algn="ctr"/>
                      <a:r>
                        <a:rPr lang="en-US" dirty="0">
                          <a:latin typeface="Candara" panose="020E0502030303020204" pitchFamily="34" charset="0"/>
                        </a:rPr>
                        <a:t>Activity</a:t>
                      </a:r>
                    </a:p>
                  </a:txBody>
                  <a:tcPr/>
                </a:tc>
                <a:tc>
                  <a:txBody>
                    <a:bodyPr/>
                    <a:lstStyle/>
                    <a:p>
                      <a:pPr algn="ctr"/>
                      <a:r>
                        <a:rPr lang="en-US" dirty="0">
                          <a:latin typeface="Candara" panose="020E0502030303020204" pitchFamily="34" charset="0"/>
                        </a:rPr>
                        <a:t>Cost</a:t>
                      </a:r>
                    </a:p>
                  </a:txBody>
                  <a:tcPr/>
                </a:tc>
                <a:extLst>
                  <a:ext uri="{0D108BD9-81ED-4DB2-BD59-A6C34878D82A}">
                    <a16:rowId xmlns:a16="http://schemas.microsoft.com/office/drawing/2014/main" val="1856427030"/>
                  </a:ext>
                </a:extLst>
              </a:tr>
              <a:tr h="370840">
                <a:tc>
                  <a:txBody>
                    <a:bodyPr/>
                    <a:lstStyle/>
                    <a:p>
                      <a:r>
                        <a:rPr lang="en-US" dirty="0">
                          <a:latin typeface="Candara" panose="020E0502030303020204" pitchFamily="34" charset="0"/>
                        </a:rPr>
                        <a:t>A – Filling form</a:t>
                      </a:r>
                    </a:p>
                  </a:txBody>
                  <a:tcPr/>
                </a:tc>
                <a:tc>
                  <a:txBody>
                    <a:bodyPr/>
                    <a:lstStyle/>
                    <a:p>
                      <a:pPr algn="r"/>
                      <a:r>
                        <a:rPr lang="en-US" dirty="0">
                          <a:latin typeface="Candara" panose="020E0502030303020204" pitchFamily="34" charset="0"/>
                        </a:rPr>
                        <a:t>$1.0</a:t>
                      </a:r>
                    </a:p>
                  </a:txBody>
                  <a:tcPr/>
                </a:tc>
                <a:extLst>
                  <a:ext uri="{0D108BD9-81ED-4DB2-BD59-A6C34878D82A}">
                    <a16:rowId xmlns:a16="http://schemas.microsoft.com/office/drawing/2014/main" val="2551788656"/>
                  </a:ext>
                </a:extLst>
              </a:tr>
              <a:tr h="370840">
                <a:tc>
                  <a:txBody>
                    <a:bodyPr/>
                    <a:lstStyle/>
                    <a:p>
                      <a:r>
                        <a:rPr lang="en-US" dirty="0">
                          <a:latin typeface="Candara" panose="020E0502030303020204" pitchFamily="34" charset="0"/>
                        </a:rPr>
                        <a:t>B - Printing</a:t>
                      </a:r>
                    </a:p>
                  </a:txBody>
                  <a:tcPr/>
                </a:tc>
                <a:tc>
                  <a:txBody>
                    <a:bodyPr/>
                    <a:lstStyle/>
                    <a:p>
                      <a:pPr algn="r"/>
                      <a:r>
                        <a:rPr lang="en-US" dirty="0">
                          <a:latin typeface="Candara" panose="020E0502030303020204" pitchFamily="34" charset="0"/>
                        </a:rPr>
                        <a:t>$50</a:t>
                      </a:r>
                    </a:p>
                  </a:txBody>
                  <a:tcPr/>
                </a:tc>
                <a:extLst>
                  <a:ext uri="{0D108BD9-81ED-4DB2-BD59-A6C34878D82A}">
                    <a16:rowId xmlns:a16="http://schemas.microsoft.com/office/drawing/2014/main" val="3435686881"/>
                  </a:ext>
                </a:extLst>
              </a:tr>
              <a:tr h="370840">
                <a:tc>
                  <a:txBody>
                    <a:bodyPr/>
                    <a:lstStyle/>
                    <a:p>
                      <a:r>
                        <a:rPr lang="en-US" dirty="0">
                          <a:latin typeface="Candara" panose="020E0502030303020204" pitchFamily="34" charset="0"/>
                        </a:rPr>
                        <a:t>C – Rush order</a:t>
                      </a:r>
                    </a:p>
                  </a:txBody>
                  <a:tcPr/>
                </a:tc>
                <a:tc>
                  <a:txBody>
                    <a:bodyPr/>
                    <a:lstStyle/>
                    <a:p>
                      <a:pPr algn="r"/>
                      <a:r>
                        <a:rPr lang="en-US" dirty="0">
                          <a:latin typeface="Candara" panose="020E0502030303020204" pitchFamily="34" charset="0"/>
                        </a:rPr>
                        <a:t>$2.0</a:t>
                      </a:r>
                    </a:p>
                  </a:txBody>
                  <a:tcPr/>
                </a:tc>
                <a:extLst>
                  <a:ext uri="{0D108BD9-81ED-4DB2-BD59-A6C34878D82A}">
                    <a16:rowId xmlns:a16="http://schemas.microsoft.com/office/drawing/2014/main" val="335087855"/>
                  </a:ext>
                </a:extLst>
              </a:tr>
              <a:tr h="370840">
                <a:tc>
                  <a:txBody>
                    <a:bodyPr/>
                    <a:lstStyle/>
                    <a:p>
                      <a:r>
                        <a:rPr lang="en-US" dirty="0">
                          <a:latin typeface="Candara" panose="020E0502030303020204" pitchFamily="34" charset="0"/>
                        </a:rPr>
                        <a:t>C – Paper</a:t>
                      </a:r>
                    </a:p>
                  </a:txBody>
                  <a:tcPr/>
                </a:tc>
                <a:tc>
                  <a:txBody>
                    <a:bodyPr/>
                    <a:lstStyle/>
                    <a:p>
                      <a:pPr algn="r"/>
                      <a:r>
                        <a:rPr lang="en-US" dirty="0">
                          <a:latin typeface="Candara" panose="020E0502030303020204" pitchFamily="34" charset="0"/>
                        </a:rPr>
                        <a:t>$1.5</a:t>
                      </a:r>
                    </a:p>
                  </a:txBody>
                  <a:tcPr/>
                </a:tc>
                <a:extLst>
                  <a:ext uri="{0D108BD9-81ED-4DB2-BD59-A6C34878D82A}">
                    <a16:rowId xmlns:a16="http://schemas.microsoft.com/office/drawing/2014/main" val="3125801552"/>
                  </a:ext>
                </a:extLst>
              </a:tr>
              <a:tr h="370840">
                <a:tc>
                  <a:txBody>
                    <a:bodyPr/>
                    <a:lstStyle/>
                    <a:p>
                      <a:r>
                        <a:rPr lang="en-US" dirty="0">
                          <a:latin typeface="Candara" panose="020E0502030303020204" pitchFamily="34" charset="0"/>
                        </a:rPr>
                        <a:t>D - Shipping</a:t>
                      </a:r>
                    </a:p>
                  </a:txBody>
                  <a:tcPr/>
                </a:tc>
                <a:tc>
                  <a:txBody>
                    <a:bodyPr/>
                    <a:lstStyle/>
                    <a:p>
                      <a:pPr algn="r"/>
                      <a:r>
                        <a:rPr lang="en-US" dirty="0">
                          <a:latin typeface="Candara" panose="020E0502030303020204" pitchFamily="34" charset="0"/>
                        </a:rPr>
                        <a:t>$3.0</a:t>
                      </a:r>
                    </a:p>
                  </a:txBody>
                  <a:tcPr/>
                </a:tc>
                <a:extLst>
                  <a:ext uri="{0D108BD9-81ED-4DB2-BD59-A6C34878D82A}">
                    <a16:rowId xmlns:a16="http://schemas.microsoft.com/office/drawing/2014/main" val="668959047"/>
                  </a:ext>
                </a:extLst>
              </a:tr>
            </a:tbl>
          </a:graphicData>
        </a:graphic>
      </p:graphicFrame>
      <p:sp>
        <p:nvSpPr>
          <p:cNvPr id="9" name="TextBox 8">
            <a:extLst>
              <a:ext uri="{FF2B5EF4-FFF2-40B4-BE49-F238E27FC236}">
                <a16:creationId xmlns:a16="http://schemas.microsoft.com/office/drawing/2014/main" id="{BB273E84-9254-4A5B-B4E6-1193296221BC}"/>
              </a:ext>
            </a:extLst>
          </p:cNvPr>
          <p:cNvSpPr txBox="1"/>
          <p:nvPr/>
        </p:nvSpPr>
        <p:spPr>
          <a:xfrm>
            <a:off x="5345904" y="1738919"/>
            <a:ext cx="3334962" cy="2246769"/>
          </a:xfrm>
          <a:prstGeom prst="rect">
            <a:avLst/>
          </a:prstGeom>
          <a:noFill/>
        </p:spPr>
        <p:txBody>
          <a:bodyPr wrap="square" rtlCol="0">
            <a:spAutoFit/>
          </a:bodyPr>
          <a:lstStyle/>
          <a:p>
            <a:r>
              <a:rPr lang="en-US" sz="2000" dirty="0">
                <a:latin typeface="Candara" panose="020E0502030303020204" pitchFamily="34" charset="0"/>
              </a:rPr>
              <a:t>Assume that:</a:t>
            </a:r>
          </a:p>
          <a:p>
            <a:pPr marL="285750" indent="-285750">
              <a:buFontTx/>
              <a:buChar char="-"/>
            </a:pPr>
            <a:r>
              <a:rPr lang="en-US" sz="2000" dirty="0">
                <a:latin typeface="Candara" panose="020E0502030303020204" pitchFamily="34" charset="0"/>
              </a:rPr>
              <a:t>4000 regular orders,</a:t>
            </a:r>
          </a:p>
          <a:p>
            <a:pPr marL="285750" indent="-285750">
              <a:buFontTx/>
              <a:buChar char="-"/>
            </a:pPr>
            <a:r>
              <a:rPr lang="en-US" sz="2000" dirty="0">
                <a:latin typeface="Candara" panose="020E0502030303020204" pitchFamily="34" charset="0"/>
              </a:rPr>
              <a:t>2500 rush orders,</a:t>
            </a:r>
          </a:p>
          <a:p>
            <a:pPr marL="285750" indent="-285750">
              <a:buFontTx/>
              <a:buChar char="-"/>
            </a:pPr>
            <a:r>
              <a:rPr lang="en-US" sz="2000" dirty="0">
                <a:latin typeface="Candara" panose="020E0502030303020204" pitchFamily="34" charset="0"/>
              </a:rPr>
              <a:t>400 orders that require other type of paper, and </a:t>
            </a:r>
          </a:p>
          <a:p>
            <a:pPr marL="285750" indent="-285750">
              <a:buFontTx/>
              <a:buChar char="-"/>
            </a:pPr>
            <a:r>
              <a:rPr lang="en-US" sz="2000" dirty="0">
                <a:latin typeface="Candara" panose="020E0502030303020204" pitchFamily="34" charset="0"/>
              </a:rPr>
              <a:t>500 orders require shipping</a:t>
            </a:r>
          </a:p>
        </p:txBody>
      </p:sp>
      <p:graphicFrame>
        <p:nvGraphicFramePr>
          <p:cNvPr id="11" name="Content Placeholder 3">
            <a:extLst>
              <a:ext uri="{FF2B5EF4-FFF2-40B4-BE49-F238E27FC236}">
                <a16:creationId xmlns:a16="http://schemas.microsoft.com/office/drawing/2014/main" id="{6A633C83-751B-4974-8A26-7F23617E4F42}"/>
              </a:ext>
            </a:extLst>
          </p:cNvPr>
          <p:cNvGraphicFramePr>
            <a:graphicFrameLocks/>
          </p:cNvGraphicFramePr>
          <p:nvPr/>
        </p:nvGraphicFramePr>
        <p:xfrm>
          <a:off x="838199" y="4192588"/>
          <a:ext cx="7477124" cy="2595880"/>
        </p:xfrm>
        <a:graphic>
          <a:graphicData uri="http://schemas.openxmlformats.org/drawingml/2006/table">
            <a:tbl>
              <a:tblPr firstRow="1" bandRow="1">
                <a:tableStyleId>{5C22544A-7EE6-4342-B048-85BDC9FD1C3A}</a:tableStyleId>
              </a:tblPr>
              <a:tblGrid>
                <a:gridCol w="1869281">
                  <a:extLst>
                    <a:ext uri="{9D8B030D-6E8A-4147-A177-3AD203B41FA5}">
                      <a16:colId xmlns:a16="http://schemas.microsoft.com/office/drawing/2014/main" val="3925474393"/>
                    </a:ext>
                  </a:extLst>
                </a:gridCol>
                <a:gridCol w="1869281">
                  <a:extLst>
                    <a:ext uri="{9D8B030D-6E8A-4147-A177-3AD203B41FA5}">
                      <a16:colId xmlns:a16="http://schemas.microsoft.com/office/drawing/2014/main" val="1705700953"/>
                    </a:ext>
                  </a:extLst>
                </a:gridCol>
                <a:gridCol w="1869281">
                  <a:extLst>
                    <a:ext uri="{9D8B030D-6E8A-4147-A177-3AD203B41FA5}">
                      <a16:colId xmlns:a16="http://schemas.microsoft.com/office/drawing/2014/main" val="3706014039"/>
                    </a:ext>
                  </a:extLst>
                </a:gridCol>
                <a:gridCol w="1869281">
                  <a:extLst>
                    <a:ext uri="{9D8B030D-6E8A-4147-A177-3AD203B41FA5}">
                      <a16:colId xmlns:a16="http://schemas.microsoft.com/office/drawing/2014/main" val="736438713"/>
                    </a:ext>
                  </a:extLst>
                </a:gridCol>
              </a:tblGrid>
              <a:tr h="370840">
                <a:tc>
                  <a:txBody>
                    <a:bodyPr/>
                    <a:lstStyle/>
                    <a:p>
                      <a:pPr algn="ctr"/>
                      <a:r>
                        <a:rPr lang="en-US" dirty="0">
                          <a:latin typeface="Candara" panose="020E0502030303020204" pitchFamily="34" charset="0"/>
                        </a:rPr>
                        <a:t>Activity</a:t>
                      </a:r>
                    </a:p>
                  </a:txBody>
                  <a:tcPr/>
                </a:tc>
                <a:tc>
                  <a:txBody>
                    <a:bodyPr/>
                    <a:lstStyle/>
                    <a:p>
                      <a:pPr algn="ctr"/>
                      <a:r>
                        <a:rPr lang="en-US" dirty="0">
                          <a:latin typeface="Candara" panose="020E0502030303020204" pitchFamily="34" charset="0"/>
                        </a:rPr>
                        <a:t>Cost</a:t>
                      </a:r>
                    </a:p>
                  </a:txBody>
                  <a:tcPr/>
                </a:tc>
                <a:tc>
                  <a:txBody>
                    <a:bodyPr/>
                    <a:lstStyle/>
                    <a:p>
                      <a:pPr algn="ctr"/>
                      <a:r>
                        <a:rPr lang="en-US" dirty="0">
                          <a:latin typeface="Candara" panose="020E0502030303020204" pitchFamily="34" charset="0"/>
                        </a:rPr>
                        <a:t>Orders</a:t>
                      </a:r>
                    </a:p>
                  </a:txBody>
                  <a:tcPr/>
                </a:tc>
                <a:tc>
                  <a:txBody>
                    <a:bodyPr/>
                    <a:lstStyle/>
                    <a:p>
                      <a:pPr algn="ctr"/>
                      <a:r>
                        <a:rPr lang="en-US" dirty="0">
                          <a:latin typeface="Candara" panose="020E0502030303020204" pitchFamily="34" charset="0"/>
                        </a:rPr>
                        <a:t>Total</a:t>
                      </a:r>
                    </a:p>
                  </a:txBody>
                  <a:tcPr/>
                </a:tc>
                <a:extLst>
                  <a:ext uri="{0D108BD9-81ED-4DB2-BD59-A6C34878D82A}">
                    <a16:rowId xmlns:a16="http://schemas.microsoft.com/office/drawing/2014/main" val="1856427030"/>
                  </a:ext>
                </a:extLst>
              </a:tr>
              <a:tr h="370840">
                <a:tc>
                  <a:txBody>
                    <a:bodyPr/>
                    <a:lstStyle/>
                    <a:p>
                      <a:r>
                        <a:rPr lang="en-US" dirty="0">
                          <a:latin typeface="Candara" panose="020E0502030303020204" pitchFamily="34" charset="0"/>
                        </a:rPr>
                        <a:t>A – Filling form</a:t>
                      </a:r>
                    </a:p>
                  </a:txBody>
                  <a:tcPr/>
                </a:tc>
                <a:tc>
                  <a:txBody>
                    <a:bodyPr/>
                    <a:lstStyle/>
                    <a:p>
                      <a:pPr algn="r"/>
                      <a:r>
                        <a:rPr lang="en-US" dirty="0">
                          <a:latin typeface="Candara" panose="020E0502030303020204" pitchFamily="34" charset="0"/>
                        </a:rPr>
                        <a:t>$1.0</a:t>
                      </a: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extLst>
                  <a:ext uri="{0D108BD9-81ED-4DB2-BD59-A6C34878D82A}">
                    <a16:rowId xmlns:a16="http://schemas.microsoft.com/office/drawing/2014/main" val="2551788656"/>
                  </a:ext>
                </a:extLst>
              </a:tr>
              <a:tr h="370840">
                <a:tc>
                  <a:txBody>
                    <a:bodyPr/>
                    <a:lstStyle/>
                    <a:p>
                      <a:r>
                        <a:rPr lang="en-US" dirty="0">
                          <a:latin typeface="Candara" panose="020E0502030303020204" pitchFamily="34" charset="0"/>
                        </a:rPr>
                        <a:t>B - Printing</a:t>
                      </a:r>
                    </a:p>
                  </a:txBody>
                  <a:tcPr/>
                </a:tc>
                <a:tc>
                  <a:txBody>
                    <a:bodyPr/>
                    <a:lstStyle/>
                    <a:p>
                      <a:pPr algn="r"/>
                      <a:r>
                        <a:rPr lang="en-US" dirty="0">
                          <a:latin typeface="Candara" panose="020E0502030303020204" pitchFamily="34" charset="0"/>
                        </a:rPr>
                        <a:t>$50</a:t>
                      </a: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extLst>
                  <a:ext uri="{0D108BD9-81ED-4DB2-BD59-A6C34878D82A}">
                    <a16:rowId xmlns:a16="http://schemas.microsoft.com/office/drawing/2014/main" val="1508848002"/>
                  </a:ext>
                </a:extLst>
              </a:tr>
              <a:tr h="370840">
                <a:tc>
                  <a:txBody>
                    <a:bodyPr/>
                    <a:lstStyle/>
                    <a:p>
                      <a:r>
                        <a:rPr lang="en-US" dirty="0">
                          <a:latin typeface="Candara" panose="020E0502030303020204" pitchFamily="34" charset="0"/>
                        </a:rPr>
                        <a:t>C – Rush order</a:t>
                      </a:r>
                    </a:p>
                  </a:txBody>
                  <a:tcPr/>
                </a:tc>
                <a:tc>
                  <a:txBody>
                    <a:bodyPr/>
                    <a:lstStyle/>
                    <a:p>
                      <a:pPr algn="r"/>
                      <a:r>
                        <a:rPr lang="en-US" dirty="0">
                          <a:latin typeface="Candara" panose="020E0502030303020204" pitchFamily="34" charset="0"/>
                        </a:rPr>
                        <a:t>$2.0</a:t>
                      </a: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extLst>
                  <a:ext uri="{0D108BD9-81ED-4DB2-BD59-A6C34878D82A}">
                    <a16:rowId xmlns:a16="http://schemas.microsoft.com/office/drawing/2014/main" val="335087855"/>
                  </a:ext>
                </a:extLst>
              </a:tr>
              <a:tr h="370840">
                <a:tc>
                  <a:txBody>
                    <a:bodyPr/>
                    <a:lstStyle/>
                    <a:p>
                      <a:r>
                        <a:rPr lang="en-US" dirty="0">
                          <a:latin typeface="Candara" panose="020E0502030303020204" pitchFamily="34" charset="0"/>
                        </a:rPr>
                        <a:t>D – Paper</a:t>
                      </a:r>
                    </a:p>
                  </a:txBody>
                  <a:tcPr/>
                </a:tc>
                <a:tc>
                  <a:txBody>
                    <a:bodyPr/>
                    <a:lstStyle/>
                    <a:p>
                      <a:pPr algn="r"/>
                      <a:r>
                        <a:rPr lang="en-US" dirty="0">
                          <a:latin typeface="Candara" panose="020E0502030303020204" pitchFamily="34" charset="0"/>
                        </a:rPr>
                        <a:t>$1.5</a:t>
                      </a: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extLst>
                  <a:ext uri="{0D108BD9-81ED-4DB2-BD59-A6C34878D82A}">
                    <a16:rowId xmlns:a16="http://schemas.microsoft.com/office/drawing/2014/main" val="3125801552"/>
                  </a:ext>
                </a:extLst>
              </a:tr>
              <a:tr h="370840">
                <a:tc>
                  <a:txBody>
                    <a:bodyPr/>
                    <a:lstStyle/>
                    <a:p>
                      <a:r>
                        <a:rPr lang="en-US" dirty="0">
                          <a:latin typeface="Candara" panose="020E0502030303020204" pitchFamily="34" charset="0"/>
                        </a:rPr>
                        <a:t>E - Shipping</a:t>
                      </a:r>
                    </a:p>
                  </a:txBody>
                  <a:tcPr/>
                </a:tc>
                <a:tc>
                  <a:txBody>
                    <a:bodyPr/>
                    <a:lstStyle/>
                    <a:p>
                      <a:pPr algn="r"/>
                      <a:r>
                        <a:rPr lang="en-US" dirty="0">
                          <a:latin typeface="Candara" panose="020E0502030303020204" pitchFamily="34" charset="0"/>
                        </a:rPr>
                        <a:t>$3.0</a:t>
                      </a: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extLst>
                  <a:ext uri="{0D108BD9-81ED-4DB2-BD59-A6C34878D82A}">
                    <a16:rowId xmlns:a16="http://schemas.microsoft.com/office/drawing/2014/main" val="668959047"/>
                  </a:ext>
                </a:extLst>
              </a:tr>
              <a:tr h="370840">
                <a:tc>
                  <a:txBody>
                    <a:bodyPr/>
                    <a:lstStyle/>
                    <a:p>
                      <a:r>
                        <a:rPr lang="en-US" dirty="0">
                          <a:latin typeface="Candara" panose="020E0502030303020204" pitchFamily="34" charset="0"/>
                        </a:rPr>
                        <a:t>TOTAL</a:t>
                      </a: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extLst>
                  <a:ext uri="{0D108BD9-81ED-4DB2-BD59-A6C34878D82A}">
                    <a16:rowId xmlns:a16="http://schemas.microsoft.com/office/drawing/2014/main" val="2380058543"/>
                  </a:ext>
                </a:extLst>
              </a:tr>
            </a:tbl>
          </a:graphicData>
        </a:graphic>
      </p:graphicFrame>
      <p:sp>
        <p:nvSpPr>
          <p:cNvPr id="12" name="TextBox 11">
            <a:extLst>
              <a:ext uri="{FF2B5EF4-FFF2-40B4-BE49-F238E27FC236}">
                <a16:creationId xmlns:a16="http://schemas.microsoft.com/office/drawing/2014/main" id="{3E049676-70F9-492A-95E7-069A31A2F773}"/>
              </a:ext>
            </a:extLst>
          </p:cNvPr>
          <p:cNvSpPr txBox="1"/>
          <p:nvPr/>
        </p:nvSpPr>
        <p:spPr>
          <a:xfrm>
            <a:off x="5338760" y="5295583"/>
            <a:ext cx="728663" cy="369332"/>
          </a:xfrm>
          <a:prstGeom prst="rect">
            <a:avLst/>
          </a:prstGeom>
          <a:noFill/>
        </p:spPr>
        <p:txBody>
          <a:bodyPr wrap="square" rtlCol="0">
            <a:spAutoFit/>
          </a:bodyPr>
          <a:lstStyle/>
          <a:p>
            <a:r>
              <a:rPr lang="en-US" dirty="0">
                <a:latin typeface="Candara" panose="020E0502030303020204" pitchFamily="34" charset="0"/>
              </a:rPr>
              <a:t>2,500</a:t>
            </a:r>
          </a:p>
        </p:txBody>
      </p:sp>
      <p:sp>
        <p:nvSpPr>
          <p:cNvPr id="13" name="TextBox 12">
            <a:extLst>
              <a:ext uri="{FF2B5EF4-FFF2-40B4-BE49-F238E27FC236}">
                <a16:creationId xmlns:a16="http://schemas.microsoft.com/office/drawing/2014/main" id="{88DB13C9-011B-45E5-9A34-B4547EA94045}"/>
              </a:ext>
            </a:extLst>
          </p:cNvPr>
          <p:cNvSpPr txBox="1"/>
          <p:nvPr/>
        </p:nvSpPr>
        <p:spPr>
          <a:xfrm>
            <a:off x="5367337" y="5677456"/>
            <a:ext cx="728663" cy="369332"/>
          </a:xfrm>
          <a:prstGeom prst="rect">
            <a:avLst/>
          </a:prstGeom>
          <a:noFill/>
        </p:spPr>
        <p:txBody>
          <a:bodyPr wrap="square" rtlCol="0">
            <a:spAutoFit/>
          </a:bodyPr>
          <a:lstStyle/>
          <a:p>
            <a:r>
              <a:rPr lang="en-US" dirty="0">
                <a:latin typeface="Candara" panose="020E0502030303020204" pitchFamily="34" charset="0"/>
              </a:rPr>
              <a:t>400</a:t>
            </a:r>
          </a:p>
        </p:txBody>
      </p:sp>
      <p:sp>
        <p:nvSpPr>
          <p:cNvPr id="14" name="TextBox 13">
            <a:extLst>
              <a:ext uri="{FF2B5EF4-FFF2-40B4-BE49-F238E27FC236}">
                <a16:creationId xmlns:a16="http://schemas.microsoft.com/office/drawing/2014/main" id="{55D3E759-FB7E-45F6-8E05-7D1A52B4944B}"/>
              </a:ext>
            </a:extLst>
          </p:cNvPr>
          <p:cNvSpPr txBox="1"/>
          <p:nvPr/>
        </p:nvSpPr>
        <p:spPr>
          <a:xfrm>
            <a:off x="5338761" y="6029246"/>
            <a:ext cx="728663" cy="369332"/>
          </a:xfrm>
          <a:prstGeom prst="rect">
            <a:avLst/>
          </a:prstGeom>
          <a:noFill/>
        </p:spPr>
        <p:txBody>
          <a:bodyPr wrap="square" rtlCol="0">
            <a:spAutoFit/>
          </a:bodyPr>
          <a:lstStyle/>
          <a:p>
            <a:r>
              <a:rPr lang="en-US" dirty="0">
                <a:latin typeface="Candara" panose="020E0502030303020204" pitchFamily="34" charset="0"/>
              </a:rPr>
              <a:t>500</a:t>
            </a:r>
          </a:p>
        </p:txBody>
      </p:sp>
      <p:sp>
        <p:nvSpPr>
          <p:cNvPr id="15" name="TextBox 14">
            <a:extLst>
              <a:ext uri="{FF2B5EF4-FFF2-40B4-BE49-F238E27FC236}">
                <a16:creationId xmlns:a16="http://schemas.microsoft.com/office/drawing/2014/main" id="{A346B837-6597-44B8-8C05-6CF242074DAB}"/>
              </a:ext>
            </a:extLst>
          </p:cNvPr>
          <p:cNvSpPr txBox="1"/>
          <p:nvPr/>
        </p:nvSpPr>
        <p:spPr>
          <a:xfrm>
            <a:off x="5338761" y="4561920"/>
            <a:ext cx="728663" cy="369332"/>
          </a:xfrm>
          <a:prstGeom prst="rect">
            <a:avLst/>
          </a:prstGeom>
          <a:noFill/>
        </p:spPr>
        <p:txBody>
          <a:bodyPr wrap="square" rtlCol="0">
            <a:spAutoFit/>
          </a:bodyPr>
          <a:lstStyle/>
          <a:p>
            <a:r>
              <a:rPr lang="en-US" dirty="0">
                <a:latin typeface="Candara" panose="020E0502030303020204" pitchFamily="34" charset="0"/>
              </a:rPr>
              <a:t>7,400</a:t>
            </a:r>
          </a:p>
        </p:txBody>
      </p:sp>
      <p:sp>
        <p:nvSpPr>
          <p:cNvPr id="16" name="TextBox 15">
            <a:extLst>
              <a:ext uri="{FF2B5EF4-FFF2-40B4-BE49-F238E27FC236}">
                <a16:creationId xmlns:a16="http://schemas.microsoft.com/office/drawing/2014/main" id="{775BADC9-D060-4400-BB1D-16971633D6C0}"/>
              </a:ext>
            </a:extLst>
          </p:cNvPr>
          <p:cNvSpPr txBox="1"/>
          <p:nvPr/>
        </p:nvSpPr>
        <p:spPr>
          <a:xfrm>
            <a:off x="6943725" y="4561920"/>
            <a:ext cx="966789" cy="369332"/>
          </a:xfrm>
          <a:prstGeom prst="rect">
            <a:avLst/>
          </a:prstGeom>
          <a:noFill/>
        </p:spPr>
        <p:txBody>
          <a:bodyPr wrap="square" rtlCol="0">
            <a:spAutoFit/>
          </a:bodyPr>
          <a:lstStyle/>
          <a:p>
            <a:r>
              <a:rPr lang="en-US" dirty="0">
                <a:latin typeface="Candara" panose="020E0502030303020204" pitchFamily="34" charset="0"/>
              </a:rPr>
              <a:t>$7,400</a:t>
            </a:r>
          </a:p>
        </p:txBody>
      </p:sp>
      <p:sp>
        <p:nvSpPr>
          <p:cNvPr id="17" name="TextBox 16">
            <a:extLst>
              <a:ext uri="{FF2B5EF4-FFF2-40B4-BE49-F238E27FC236}">
                <a16:creationId xmlns:a16="http://schemas.microsoft.com/office/drawing/2014/main" id="{714C1589-3624-47ED-8701-68F8837F132C}"/>
              </a:ext>
            </a:extLst>
          </p:cNvPr>
          <p:cNvSpPr txBox="1"/>
          <p:nvPr/>
        </p:nvSpPr>
        <p:spPr>
          <a:xfrm>
            <a:off x="6940148" y="5270105"/>
            <a:ext cx="966789" cy="369332"/>
          </a:xfrm>
          <a:prstGeom prst="rect">
            <a:avLst/>
          </a:prstGeom>
          <a:noFill/>
        </p:spPr>
        <p:txBody>
          <a:bodyPr wrap="square" rtlCol="0">
            <a:spAutoFit/>
          </a:bodyPr>
          <a:lstStyle/>
          <a:p>
            <a:r>
              <a:rPr lang="en-US" dirty="0">
                <a:latin typeface="Candara" panose="020E0502030303020204" pitchFamily="34" charset="0"/>
              </a:rPr>
              <a:t>$5,000</a:t>
            </a:r>
          </a:p>
        </p:txBody>
      </p:sp>
      <p:sp>
        <p:nvSpPr>
          <p:cNvPr id="18" name="TextBox 17">
            <a:extLst>
              <a:ext uri="{FF2B5EF4-FFF2-40B4-BE49-F238E27FC236}">
                <a16:creationId xmlns:a16="http://schemas.microsoft.com/office/drawing/2014/main" id="{F4619DD3-9D5D-483F-990B-B10DAC6E30E0}"/>
              </a:ext>
            </a:extLst>
          </p:cNvPr>
          <p:cNvSpPr txBox="1"/>
          <p:nvPr/>
        </p:nvSpPr>
        <p:spPr>
          <a:xfrm>
            <a:off x="6993733" y="5659995"/>
            <a:ext cx="728664" cy="369332"/>
          </a:xfrm>
          <a:prstGeom prst="rect">
            <a:avLst/>
          </a:prstGeom>
          <a:noFill/>
        </p:spPr>
        <p:txBody>
          <a:bodyPr wrap="square" rtlCol="0">
            <a:spAutoFit/>
          </a:bodyPr>
          <a:lstStyle/>
          <a:p>
            <a:r>
              <a:rPr lang="en-US" dirty="0">
                <a:latin typeface="Candara" panose="020E0502030303020204" pitchFamily="34" charset="0"/>
              </a:rPr>
              <a:t>$600</a:t>
            </a:r>
          </a:p>
        </p:txBody>
      </p:sp>
      <p:sp>
        <p:nvSpPr>
          <p:cNvPr id="19" name="TextBox 18">
            <a:extLst>
              <a:ext uri="{FF2B5EF4-FFF2-40B4-BE49-F238E27FC236}">
                <a16:creationId xmlns:a16="http://schemas.microsoft.com/office/drawing/2014/main" id="{CFB798D2-E7E3-476B-9CB7-94CF183AED73}"/>
              </a:ext>
            </a:extLst>
          </p:cNvPr>
          <p:cNvSpPr txBox="1"/>
          <p:nvPr/>
        </p:nvSpPr>
        <p:spPr>
          <a:xfrm>
            <a:off x="6953256" y="6025556"/>
            <a:ext cx="966789" cy="369332"/>
          </a:xfrm>
          <a:prstGeom prst="rect">
            <a:avLst/>
          </a:prstGeom>
          <a:noFill/>
        </p:spPr>
        <p:txBody>
          <a:bodyPr wrap="square" rtlCol="0">
            <a:spAutoFit/>
          </a:bodyPr>
          <a:lstStyle/>
          <a:p>
            <a:r>
              <a:rPr lang="en-US" dirty="0">
                <a:latin typeface="Candara" panose="020E0502030303020204" pitchFamily="34" charset="0"/>
              </a:rPr>
              <a:t>$1,500</a:t>
            </a:r>
          </a:p>
        </p:txBody>
      </p:sp>
      <p:sp>
        <p:nvSpPr>
          <p:cNvPr id="20" name="TextBox 19">
            <a:extLst>
              <a:ext uri="{FF2B5EF4-FFF2-40B4-BE49-F238E27FC236}">
                <a16:creationId xmlns:a16="http://schemas.microsoft.com/office/drawing/2014/main" id="{E23CFCBF-3A6B-44B3-AABE-24C76278FCE3}"/>
              </a:ext>
            </a:extLst>
          </p:cNvPr>
          <p:cNvSpPr txBox="1"/>
          <p:nvPr/>
        </p:nvSpPr>
        <p:spPr>
          <a:xfrm>
            <a:off x="6793722" y="6411675"/>
            <a:ext cx="1543034" cy="369332"/>
          </a:xfrm>
          <a:prstGeom prst="rect">
            <a:avLst/>
          </a:prstGeom>
          <a:noFill/>
        </p:spPr>
        <p:txBody>
          <a:bodyPr wrap="square" rtlCol="0">
            <a:spAutoFit/>
          </a:bodyPr>
          <a:lstStyle/>
          <a:p>
            <a:r>
              <a:rPr lang="en-US" b="1" dirty="0">
                <a:latin typeface="Candara" panose="020E0502030303020204" pitchFamily="34" charset="0"/>
              </a:rPr>
              <a:t>$384,500</a:t>
            </a:r>
          </a:p>
        </p:txBody>
      </p:sp>
      <p:sp>
        <p:nvSpPr>
          <p:cNvPr id="21" name="TextBox 20">
            <a:extLst>
              <a:ext uri="{FF2B5EF4-FFF2-40B4-BE49-F238E27FC236}">
                <a16:creationId xmlns:a16="http://schemas.microsoft.com/office/drawing/2014/main" id="{8C682FB7-102F-4098-971F-67A7CB69FE63}"/>
              </a:ext>
            </a:extLst>
          </p:cNvPr>
          <p:cNvSpPr txBox="1"/>
          <p:nvPr/>
        </p:nvSpPr>
        <p:spPr>
          <a:xfrm>
            <a:off x="5345904" y="4944032"/>
            <a:ext cx="728663" cy="369332"/>
          </a:xfrm>
          <a:prstGeom prst="rect">
            <a:avLst/>
          </a:prstGeom>
          <a:noFill/>
        </p:spPr>
        <p:txBody>
          <a:bodyPr wrap="square" rtlCol="0">
            <a:spAutoFit/>
          </a:bodyPr>
          <a:lstStyle/>
          <a:p>
            <a:r>
              <a:rPr lang="en-US" dirty="0">
                <a:latin typeface="Candara" panose="020E0502030303020204" pitchFamily="34" charset="0"/>
              </a:rPr>
              <a:t>7,400</a:t>
            </a:r>
          </a:p>
        </p:txBody>
      </p:sp>
      <p:sp>
        <p:nvSpPr>
          <p:cNvPr id="22" name="TextBox 21">
            <a:extLst>
              <a:ext uri="{FF2B5EF4-FFF2-40B4-BE49-F238E27FC236}">
                <a16:creationId xmlns:a16="http://schemas.microsoft.com/office/drawing/2014/main" id="{988A58CB-B09B-4953-BB51-9FB92BCDAA40}"/>
              </a:ext>
            </a:extLst>
          </p:cNvPr>
          <p:cNvSpPr txBox="1"/>
          <p:nvPr/>
        </p:nvSpPr>
        <p:spPr>
          <a:xfrm>
            <a:off x="6743701" y="4939645"/>
            <a:ext cx="1147756" cy="369332"/>
          </a:xfrm>
          <a:prstGeom prst="rect">
            <a:avLst/>
          </a:prstGeom>
          <a:noFill/>
        </p:spPr>
        <p:txBody>
          <a:bodyPr wrap="square" rtlCol="0">
            <a:spAutoFit/>
          </a:bodyPr>
          <a:lstStyle/>
          <a:p>
            <a:r>
              <a:rPr lang="en-US" dirty="0">
                <a:latin typeface="Candara" panose="020E0502030303020204" pitchFamily="34" charset="0"/>
              </a:rPr>
              <a:t>$370,000</a:t>
            </a:r>
          </a:p>
        </p:txBody>
      </p:sp>
      <p:sp>
        <p:nvSpPr>
          <p:cNvPr id="23" name="TextBox 22">
            <a:extLst>
              <a:ext uri="{FF2B5EF4-FFF2-40B4-BE49-F238E27FC236}">
                <a16:creationId xmlns:a16="http://schemas.microsoft.com/office/drawing/2014/main" id="{73BC8DD0-2537-403A-B0DF-631EF3A4D169}"/>
              </a:ext>
            </a:extLst>
          </p:cNvPr>
          <p:cNvSpPr txBox="1"/>
          <p:nvPr/>
        </p:nvSpPr>
        <p:spPr>
          <a:xfrm>
            <a:off x="8748713" y="1892807"/>
            <a:ext cx="3043238" cy="1938992"/>
          </a:xfrm>
          <a:prstGeom prst="rect">
            <a:avLst/>
          </a:prstGeom>
          <a:noFill/>
        </p:spPr>
        <p:txBody>
          <a:bodyPr wrap="square" rtlCol="0">
            <a:spAutoFit/>
          </a:bodyPr>
          <a:lstStyle/>
          <a:p>
            <a:r>
              <a:rPr lang="en-US" sz="2000" dirty="0">
                <a:latin typeface="Candara" panose="020E0502030303020204" pitchFamily="34" charset="0"/>
              </a:rPr>
              <a:t>What would be the cost for the economics department? If they ask for 250 regular orders, 50 rush orders, and all of them require shipping? </a:t>
            </a:r>
          </a:p>
        </p:txBody>
      </p:sp>
      <p:sp>
        <p:nvSpPr>
          <p:cNvPr id="24" name="TextBox 23">
            <a:extLst>
              <a:ext uri="{FF2B5EF4-FFF2-40B4-BE49-F238E27FC236}">
                <a16:creationId xmlns:a16="http://schemas.microsoft.com/office/drawing/2014/main" id="{59378B93-70AA-402D-A13E-F4E17BA30832}"/>
              </a:ext>
            </a:extLst>
          </p:cNvPr>
          <p:cNvSpPr txBox="1"/>
          <p:nvPr/>
        </p:nvSpPr>
        <p:spPr>
          <a:xfrm>
            <a:off x="8779662" y="3985688"/>
            <a:ext cx="3043238" cy="3170099"/>
          </a:xfrm>
          <a:prstGeom prst="rect">
            <a:avLst/>
          </a:prstGeom>
          <a:noFill/>
        </p:spPr>
        <p:txBody>
          <a:bodyPr wrap="square" rtlCol="0">
            <a:spAutoFit/>
          </a:bodyPr>
          <a:lstStyle/>
          <a:p>
            <a:r>
              <a:rPr lang="en-US" sz="2000" b="1" dirty="0">
                <a:latin typeface="Candara" panose="020E0502030303020204" pitchFamily="34" charset="0"/>
              </a:rPr>
              <a:t>ABC Method Cost Allocation:</a:t>
            </a:r>
          </a:p>
          <a:p>
            <a:r>
              <a:rPr lang="en-US" sz="2000" dirty="0">
                <a:latin typeface="Candara" panose="020E0502030303020204" pitchFamily="34" charset="0"/>
              </a:rPr>
              <a:t>(300*1) + (300*50) + (50*2) + (300*3)</a:t>
            </a:r>
          </a:p>
          <a:p>
            <a:r>
              <a:rPr lang="en-US" sz="2000" dirty="0">
                <a:latin typeface="Candara" panose="020E0502030303020204" pitchFamily="34" charset="0"/>
              </a:rPr>
              <a:t>= </a:t>
            </a:r>
            <a:r>
              <a:rPr lang="en-US" sz="2000" b="1" dirty="0">
                <a:latin typeface="Candara" panose="020E0502030303020204" pitchFamily="34" charset="0"/>
              </a:rPr>
              <a:t>$16,300</a:t>
            </a:r>
          </a:p>
          <a:p>
            <a:endParaRPr lang="en-US" sz="2000" b="1" dirty="0">
              <a:latin typeface="Candara" panose="020E0502030303020204" pitchFamily="34" charset="0"/>
            </a:endParaRPr>
          </a:p>
          <a:p>
            <a:r>
              <a:rPr lang="en-US" sz="2000" b="1" dirty="0">
                <a:latin typeface="Candara" panose="020E0502030303020204" pitchFamily="34" charset="0"/>
              </a:rPr>
              <a:t>Overhead Rate Method Cost Allocation: </a:t>
            </a:r>
          </a:p>
          <a:p>
            <a:r>
              <a:rPr lang="en-US" sz="2000" b="1" dirty="0">
                <a:latin typeface="Candara" panose="020E0502030303020204" pitchFamily="34" charset="0"/>
              </a:rPr>
              <a:t>$15,600</a:t>
            </a:r>
            <a:endParaRPr lang="en-US" sz="2000" dirty="0">
              <a:latin typeface="Candara" panose="020E0502030303020204" pitchFamily="34" charset="0"/>
            </a:endParaRPr>
          </a:p>
          <a:p>
            <a:endParaRPr lang="en-US" sz="2000" dirty="0">
              <a:latin typeface="Candara" panose="020E0502030303020204" pitchFamily="34" charset="0"/>
            </a:endParaRPr>
          </a:p>
        </p:txBody>
      </p:sp>
    </p:spTree>
    <p:extLst>
      <p:ext uri="{BB962C8B-B14F-4D97-AF65-F5344CB8AC3E}">
        <p14:creationId xmlns:p14="http://schemas.microsoft.com/office/powerpoint/2010/main" val="3472753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4" grpId="0"/>
      <p:bldP spid="15" grpId="0"/>
      <p:bldP spid="16" grpId="0"/>
      <p:bldP spid="17" grpId="0"/>
      <p:bldP spid="18" grpId="0"/>
      <p:bldP spid="19" grpId="0"/>
      <p:bldP spid="20" grpId="0"/>
      <p:bldP spid="21" grpId="0"/>
      <p:bldP spid="22" grpId="0"/>
      <p:bldP spid="2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2618E1-7BD4-F541-9F0C-3F0056252128}"/>
              </a:ext>
            </a:extLst>
          </p:cNvPr>
          <p:cNvSpPr/>
          <p:nvPr/>
        </p:nvSpPr>
        <p:spPr>
          <a:xfrm>
            <a:off x="0" y="-10757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099F9-00DF-7447-B7AC-0B1CF2C67832}"/>
              </a:ext>
            </a:extLst>
          </p:cNvPr>
          <p:cNvSpPr>
            <a:spLocks noGrp="1"/>
          </p:cNvSpPr>
          <p:nvPr>
            <p:ph type="title"/>
          </p:nvPr>
        </p:nvSpPr>
        <p:spPr>
          <a:xfrm>
            <a:off x="838200" y="-84637"/>
            <a:ext cx="10515600" cy="1325563"/>
          </a:xfrm>
        </p:spPr>
        <p:txBody>
          <a:bodyPr>
            <a:normAutofit/>
          </a:bodyPr>
          <a:lstStyle/>
          <a:p>
            <a:r>
              <a:rPr lang="en-US" sz="4200" b="1" dirty="0">
                <a:solidFill>
                  <a:schemeClr val="bg1"/>
                </a:solidFill>
                <a:latin typeface="Georgia Pro Cond Black" panose="02040A06050405020203" pitchFamily="18" charset="0"/>
              </a:rPr>
              <a:t>Depreciation</a:t>
            </a:r>
          </a:p>
        </p:txBody>
      </p:sp>
      <p:sp>
        <p:nvSpPr>
          <p:cNvPr id="4" name="Content Placeholder 2">
            <a:extLst>
              <a:ext uri="{FF2B5EF4-FFF2-40B4-BE49-F238E27FC236}">
                <a16:creationId xmlns:a16="http://schemas.microsoft.com/office/drawing/2014/main" id="{74E45B8D-C6B1-7245-971A-B6A98C61FEA7}"/>
              </a:ext>
            </a:extLst>
          </p:cNvPr>
          <p:cNvSpPr txBox="1">
            <a:spLocks/>
          </p:cNvSpPr>
          <p:nvPr/>
        </p:nvSpPr>
        <p:spPr>
          <a:xfrm>
            <a:off x="6662036" y="1453472"/>
            <a:ext cx="4847897" cy="48263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Candara" panose="020E0502030303020204" pitchFamily="34" charset="0"/>
              </a:rPr>
              <a:t>Straight Line Depreciation</a:t>
            </a:r>
          </a:p>
          <a:p>
            <a:endParaRPr lang="en-US" dirty="0">
              <a:latin typeface="Candara" panose="020E0502030303020204" pitchFamily="34" charset="0"/>
            </a:endParaRPr>
          </a:p>
          <a:p>
            <a:endParaRPr lang="en-US" dirty="0">
              <a:latin typeface="Candara" panose="020E0502030303020204" pitchFamily="34" charset="0"/>
            </a:endParaRPr>
          </a:p>
          <a:p>
            <a:endParaRPr lang="en-US" dirty="0">
              <a:latin typeface="Candara" panose="020E0502030303020204" pitchFamily="34" charset="0"/>
            </a:endParaRPr>
          </a:p>
          <a:p>
            <a:r>
              <a:rPr lang="en-US" dirty="0">
                <a:latin typeface="Candara" panose="020E0502030303020204" pitchFamily="34" charset="0"/>
              </a:rPr>
              <a:t>C: cost of the asset</a:t>
            </a:r>
          </a:p>
          <a:p>
            <a:r>
              <a:rPr lang="en-US" dirty="0">
                <a:latin typeface="Candara" panose="020E0502030303020204" pitchFamily="34" charset="0"/>
              </a:rPr>
              <a:t>S: salvage or residual value</a:t>
            </a:r>
          </a:p>
          <a:p>
            <a:r>
              <a:rPr lang="en-US" dirty="0">
                <a:latin typeface="Candara" panose="020E0502030303020204" pitchFamily="34" charset="0"/>
              </a:rPr>
              <a:t>N: Lifetime of usage</a:t>
            </a:r>
          </a:p>
          <a:p>
            <a:endParaRPr lang="en-US" dirty="0">
              <a:latin typeface="Candara" panose="020E0502030303020204" pitchFamily="34" charset="0"/>
            </a:endParaRPr>
          </a:p>
          <a:p>
            <a:r>
              <a:rPr lang="en-US" dirty="0">
                <a:latin typeface="Candara" panose="020E0502030303020204" pitchFamily="34" charset="0"/>
              </a:rPr>
              <a:t>Allocates the same cost each year</a:t>
            </a:r>
          </a:p>
        </p:txBody>
      </p:sp>
      <p:pic>
        <p:nvPicPr>
          <p:cNvPr id="5" name="Picture 4">
            <a:extLst>
              <a:ext uri="{FF2B5EF4-FFF2-40B4-BE49-F238E27FC236}">
                <a16:creationId xmlns:a16="http://schemas.microsoft.com/office/drawing/2014/main" id="{24DA8F33-1669-9049-B09B-084E77A24ADF}"/>
              </a:ext>
            </a:extLst>
          </p:cNvPr>
          <p:cNvPicPr>
            <a:picLocks noChangeAspect="1"/>
          </p:cNvPicPr>
          <p:nvPr/>
        </p:nvPicPr>
        <p:blipFill>
          <a:blip r:embed="rId3"/>
          <a:stretch>
            <a:fillRect/>
          </a:stretch>
        </p:blipFill>
        <p:spPr>
          <a:xfrm>
            <a:off x="8216543" y="2153104"/>
            <a:ext cx="2336800" cy="863600"/>
          </a:xfrm>
          <a:prstGeom prst="rect">
            <a:avLst/>
          </a:prstGeom>
        </p:spPr>
      </p:pic>
      <p:pic>
        <p:nvPicPr>
          <p:cNvPr id="6" name="Picture 5">
            <a:extLst>
              <a:ext uri="{FF2B5EF4-FFF2-40B4-BE49-F238E27FC236}">
                <a16:creationId xmlns:a16="http://schemas.microsoft.com/office/drawing/2014/main" id="{D1665428-1F13-C943-AB10-EF37C96BE04F}"/>
              </a:ext>
            </a:extLst>
          </p:cNvPr>
          <p:cNvPicPr>
            <a:picLocks noChangeAspect="1"/>
          </p:cNvPicPr>
          <p:nvPr/>
        </p:nvPicPr>
        <p:blipFill>
          <a:blip r:embed="rId4"/>
          <a:stretch>
            <a:fillRect/>
          </a:stretch>
        </p:blipFill>
        <p:spPr>
          <a:xfrm>
            <a:off x="1265571" y="2003625"/>
            <a:ext cx="3352800" cy="863600"/>
          </a:xfrm>
          <a:prstGeom prst="rect">
            <a:avLst/>
          </a:prstGeom>
        </p:spPr>
      </p:pic>
      <p:sp>
        <p:nvSpPr>
          <p:cNvPr id="7" name="Content Placeholder 2">
            <a:extLst>
              <a:ext uri="{FF2B5EF4-FFF2-40B4-BE49-F238E27FC236}">
                <a16:creationId xmlns:a16="http://schemas.microsoft.com/office/drawing/2014/main" id="{0E171F4F-F912-5D4A-8ABA-FBF9FDB2B2ED}"/>
              </a:ext>
            </a:extLst>
          </p:cNvPr>
          <p:cNvSpPr txBox="1">
            <a:spLocks/>
          </p:cNvSpPr>
          <p:nvPr/>
        </p:nvSpPr>
        <p:spPr>
          <a:xfrm>
            <a:off x="681550" y="1459455"/>
            <a:ext cx="5791200" cy="5202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Candara" panose="020E0502030303020204" pitchFamily="34" charset="0"/>
              </a:rPr>
              <a:t>Usage Rate Depreciation</a:t>
            </a:r>
          </a:p>
          <a:p>
            <a:endParaRPr lang="en-US" dirty="0">
              <a:latin typeface="Candara" panose="020E0502030303020204" pitchFamily="34" charset="0"/>
            </a:endParaRPr>
          </a:p>
          <a:p>
            <a:pPr marL="0" indent="0">
              <a:buNone/>
            </a:pPr>
            <a:endParaRPr lang="en-US" dirty="0">
              <a:latin typeface="Candara" panose="020E0502030303020204" pitchFamily="34" charset="0"/>
            </a:endParaRPr>
          </a:p>
          <a:p>
            <a:r>
              <a:rPr lang="en-US" dirty="0">
                <a:latin typeface="Candara" panose="020E0502030303020204" pitchFamily="34" charset="0"/>
              </a:rPr>
              <a:t>C: cost of the asset</a:t>
            </a:r>
          </a:p>
          <a:p>
            <a:r>
              <a:rPr lang="en-US" dirty="0">
                <a:latin typeface="Candara" panose="020E0502030303020204" pitchFamily="34" charset="0"/>
              </a:rPr>
              <a:t>S: salvage or residual value</a:t>
            </a:r>
          </a:p>
          <a:p>
            <a:r>
              <a:rPr lang="en-US" dirty="0">
                <a:latin typeface="Candara" panose="020E0502030303020204" pitchFamily="34" charset="0"/>
              </a:rPr>
              <a:t>U: Total estimated usage units during the time of the asset</a:t>
            </a:r>
          </a:p>
          <a:p>
            <a:r>
              <a:rPr lang="en-US" dirty="0">
                <a:latin typeface="Candara" panose="020E0502030303020204" pitchFamily="34" charset="0"/>
              </a:rPr>
              <a:t>u: Estimated usage in a particular period </a:t>
            </a:r>
          </a:p>
          <a:p>
            <a:r>
              <a:rPr lang="en-US" dirty="0">
                <a:latin typeface="Candara" panose="020E0502030303020204" pitchFamily="34" charset="0"/>
              </a:rPr>
              <a:t>Annual cost depends on usage</a:t>
            </a:r>
          </a:p>
        </p:txBody>
      </p:sp>
    </p:spTree>
    <p:extLst>
      <p:ext uri="{BB962C8B-B14F-4D97-AF65-F5344CB8AC3E}">
        <p14:creationId xmlns:p14="http://schemas.microsoft.com/office/powerpoint/2010/main" val="129830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F1098FD-1980-D249-A400-B9B4FAC530CE}"/>
              </a:ext>
            </a:extLst>
          </p:cNvPr>
          <p:cNvSpPr/>
          <p:nvPr/>
        </p:nvSpPr>
        <p:spPr>
          <a:xfrm>
            <a:off x="0" y="-107576"/>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71042-551B-964C-AC59-0D31B7AFD135}"/>
              </a:ext>
            </a:extLst>
          </p:cNvPr>
          <p:cNvSpPr>
            <a:spLocks noGrp="1"/>
          </p:cNvSpPr>
          <p:nvPr>
            <p:ph type="title"/>
          </p:nvPr>
        </p:nvSpPr>
        <p:spPr>
          <a:xfrm>
            <a:off x="838200" y="0"/>
            <a:ext cx="10515600" cy="1325563"/>
          </a:xfrm>
        </p:spPr>
        <p:txBody>
          <a:bodyPr>
            <a:normAutofit/>
          </a:bodyPr>
          <a:lstStyle/>
          <a:p>
            <a:r>
              <a:rPr lang="en-US" sz="4200" b="1" dirty="0">
                <a:solidFill>
                  <a:schemeClr val="bg1"/>
                </a:solidFill>
                <a:latin typeface="Georgia Pro Cond Black" panose="02040A06050405020203" pitchFamily="18" charset="0"/>
              </a:rPr>
              <a:t>Usage Rate Depreciation - Example</a:t>
            </a:r>
          </a:p>
        </p:txBody>
      </p:sp>
      <p:sp>
        <p:nvSpPr>
          <p:cNvPr id="3" name="Content Placeholder 2">
            <a:extLst>
              <a:ext uri="{FF2B5EF4-FFF2-40B4-BE49-F238E27FC236}">
                <a16:creationId xmlns:a16="http://schemas.microsoft.com/office/drawing/2014/main" id="{8367BE92-0D5B-BF4B-9445-2E4C2FC37BAA}"/>
              </a:ext>
            </a:extLst>
          </p:cNvPr>
          <p:cNvSpPr>
            <a:spLocks noGrp="1"/>
          </p:cNvSpPr>
          <p:nvPr>
            <p:ph idx="1"/>
          </p:nvPr>
        </p:nvSpPr>
        <p:spPr>
          <a:xfrm>
            <a:off x="396930" y="1295345"/>
            <a:ext cx="11204520" cy="3524140"/>
          </a:xfrm>
        </p:spPr>
        <p:txBody>
          <a:bodyPr/>
          <a:lstStyle/>
          <a:p>
            <a:r>
              <a:rPr lang="en-US" dirty="0">
                <a:latin typeface="Candara" panose="020E0502030303020204" pitchFamily="34" charset="0"/>
              </a:rPr>
              <a:t>A police vehicle is purchased for $30,000. The vehicle will be used for 5 years. The residual value of the vehicle after five years is $4,000.</a:t>
            </a:r>
          </a:p>
          <a:p>
            <a:r>
              <a:rPr lang="en-US" dirty="0">
                <a:latin typeface="Candara" panose="020E0502030303020204" pitchFamily="34" charset="0"/>
              </a:rPr>
              <a:t>It is driven 20,000 miles for the first three years; 5,000 for the fourth year; and 15,000 for the fifth year. </a:t>
            </a:r>
          </a:p>
          <a:p>
            <a:pPr marL="0" indent="0">
              <a:buNone/>
            </a:pPr>
            <a:r>
              <a:rPr lang="en-US" dirty="0">
                <a:latin typeface="Candara" panose="020E0502030303020204" pitchFamily="34" charset="0"/>
              </a:rPr>
              <a:t>Total usage units = (20,000*3)+15,000+5,000=80,000</a:t>
            </a:r>
          </a:p>
          <a:p>
            <a:pPr marL="0" indent="0">
              <a:buNone/>
            </a:pPr>
            <a:r>
              <a:rPr lang="en-US" dirty="0">
                <a:latin typeface="Candara" panose="020E0502030303020204" pitchFamily="34" charset="0"/>
              </a:rPr>
              <a:t>Usage units (y=1) = 20,000</a:t>
            </a:r>
          </a:p>
          <a:p>
            <a:pPr marL="0" indent="0">
              <a:buNone/>
            </a:pPr>
            <a:r>
              <a:rPr lang="en-US" dirty="0">
                <a:latin typeface="Candara" panose="020E0502030303020204" pitchFamily="34" charset="0"/>
              </a:rPr>
              <a:t>Usage units (y=4) = 5,000</a:t>
            </a:r>
          </a:p>
          <a:p>
            <a:pPr marL="0" indent="0">
              <a:buNone/>
            </a:pPr>
            <a:endParaRPr lang="en-US" dirty="0">
              <a:latin typeface="Candara" panose="020E0502030303020204" pitchFamily="34" charset="0"/>
            </a:endParaRPr>
          </a:p>
        </p:txBody>
      </p:sp>
      <p:pic>
        <p:nvPicPr>
          <p:cNvPr id="5" name="Picture 4">
            <a:extLst>
              <a:ext uri="{FF2B5EF4-FFF2-40B4-BE49-F238E27FC236}">
                <a16:creationId xmlns:a16="http://schemas.microsoft.com/office/drawing/2014/main" id="{21256807-673E-2644-8426-FD0939A0E8D7}"/>
              </a:ext>
            </a:extLst>
          </p:cNvPr>
          <p:cNvPicPr>
            <a:picLocks noChangeAspect="1"/>
          </p:cNvPicPr>
          <p:nvPr/>
        </p:nvPicPr>
        <p:blipFill>
          <a:blip r:embed="rId3"/>
          <a:stretch>
            <a:fillRect/>
          </a:stretch>
        </p:blipFill>
        <p:spPr>
          <a:xfrm>
            <a:off x="1148457" y="4805404"/>
            <a:ext cx="5820961" cy="548572"/>
          </a:xfrm>
          <a:prstGeom prst="rect">
            <a:avLst/>
          </a:prstGeom>
        </p:spPr>
      </p:pic>
      <p:pic>
        <p:nvPicPr>
          <p:cNvPr id="6" name="Picture 5">
            <a:extLst>
              <a:ext uri="{FF2B5EF4-FFF2-40B4-BE49-F238E27FC236}">
                <a16:creationId xmlns:a16="http://schemas.microsoft.com/office/drawing/2014/main" id="{4168093A-C227-7441-9132-1A7CC7B14D02}"/>
              </a:ext>
            </a:extLst>
          </p:cNvPr>
          <p:cNvPicPr>
            <a:picLocks noChangeAspect="1"/>
          </p:cNvPicPr>
          <p:nvPr/>
        </p:nvPicPr>
        <p:blipFill>
          <a:blip r:embed="rId4"/>
          <a:stretch>
            <a:fillRect/>
          </a:stretch>
        </p:blipFill>
        <p:spPr>
          <a:xfrm>
            <a:off x="995417" y="5436967"/>
            <a:ext cx="5974001" cy="608068"/>
          </a:xfrm>
          <a:prstGeom prst="rect">
            <a:avLst/>
          </a:prstGeom>
        </p:spPr>
      </p:pic>
      <p:pic>
        <p:nvPicPr>
          <p:cNvPr id="7" name="Picture 6">
            <a:extLst>
              <a:ext uri="{FF2B5EF4-FFF2-40B4-BE49-F238E27FC236}">
                <a16:creationId xmlns:a16="http://schemas.microsoft.com/office/drawing/2014/main" id="{C5E9BA25-206B-9942-9C3D-C352FE34163B}"/>
              </a:ext>
            </a:extLst>
          </p:cNvPr>
          <p:cNvPicPr>
            <a:picLocks noChangeAspect="1"/>
          </p:cNvPicPr>
          <p:nvPr/>
        </p:nvPicPr>
        <p:blipFill>
          <a:blip r:embed="rId5"/>
          <a:stretch>
            <a:fillRect/>
          </a:stretch>
        </p:blipFill>
        <p:spPr>
          <a:xfrm>
            <a:off x="8442270" y="3791331"/>
            <a:ext cx="3352800" cy="863600"/>
          </a:xfrm>
          <a:prstGeom prst="rect">
            <a:avLst/>
          </a:prstGeom>
        </p:spPr>
      </p:pic>
      <p:pic>
        <p:nvPicPr>
          <p:cNvPr id="8" name="Picture 7">
            <a:extLst>
              <a:ext uri="{FF2B5EF4-FFF2-40B4-BE49-F238E27FC236}">
                <a16:creationId xmlns:a16="http://schemas.microsoft.com/office/drawing/2014/main" id="{5F7F8632-65B0-1341-A200-CB9B665372C0}"/>
              </a:ext>
            </a:extLst>
          </p:cNvPr>
          <p:cNvPicPr>
            <a:picLocks noChangeAspect="1"/>
          </p:cNvPicPr>
          <p:nvPr/>
        </p:nvPicPr>
        <p:blipFill>
          <a:blip r:embed="rId6"/>
          <a:stretch>
            <a:fillRect/>
          </a:stretch>
        </p:blipFill>
        <p:spPr>
          <a:xfrm>
            <a:off x="912867" y="6128026"/>
            <a:ext cx="6056551" cy="567169"/>
          </a:xfrm>
          <a:prstGeom prst="rect">
            <a:avLst/>
          </a:prstGeom>
        </p:spPr>
      </p:pic>
    </p:spTree>
    <p:extLst>
      <p:ext uri="{BB962C8B-B14F-4D97-AF65-F5344CB8AC3E}">
        <p14:creationId xmlns:p14="http://schemas.microsoft.com/office/powerpoint/2010/main" val="21412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3C0389-A97B-F84B-8ED0-C5C7216B4106}"/>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099F9-00DF-7447-B7AC-0B1CF2C67832}"/>
              </a:ext>
            </a:extLst>
          </p:cNvPr>
          <p:cNvSpPr>
            <a:spLocks noGrp="1"/>
          </p:cNvSpPr>
          <p:nvPr>
            <p:ph type="title"/>
          </p:nvPr>
        </p:nvSpPr>
        <p:spPr>
          <a:xfrm>
            <a:off x="838200" y="126013"/>
            <a:ext cx="10515600" cy="1325563"/>
          </a:xfrm>
        </p:spPr>
        <p:txBody>
          <a:bodyPr>
            <a:normAutofit/>
          </a:bodyPr>
          <a:lstStyle/>
          <a:p>
            <a:r>
              <a:rPr lang="en-US" sz="4200" b="1" dirty="0">
                <a:solidFill>
                  <a:schemeClr val="bg1"/>
                </a:solidFill>
                <a:latin typeface="Georgia Pro Cond Black" panose="02040A06050405020203" pitchFamily="18" charset="0"/>
              </a:rPr>
              <a:t>Straight Line Depreciation - Example</a:t>
            </a:r>
          </a:p>
        </p:txBody>
      </p:sp>
      <p:sp>
        <p:nvSpPr>
          <p:cNvPr id="3" name="Content Placeholder 2">
            <a:extLst>
              <a:ext uri="{FF2B5EF4-FFF2-40B4-BE49-F238E27FC236}">
                <a16:creationId xmlns:a16="http://schemas.microsoft.com/office/drawing/2014/main" id="{7D74CCD2-B843-264B-8ED4-6B372C86B30E}"/>
              </a:ext>
            </a:extLst>
          </p:cNvPr>
          <p:cNvSpPr>
            <a:spLocks noGrp="1"/>
          </p:cNvSpPr>
          <p:nvPr>
            <p:ph idx="1"/>
          </p:nvPr>
        </p:nvSpPr>
        <p:spPr>
          <a:xfrm>
            <a:off x="641131" y="1562861"/>
            <a:ext cx="11067393" cy="4479542"/>
          </a:xfrm>
        </p:spPr>
        <p:txBody>
          <a:bodyPr/>
          <a:lstStyle/>
          <a:p>
            <a:pPr marL="0" indent="0">
              <a:buNone/>
            </a:pPr>
            <a:r>
              <a:rPr lang="en-US" dirty="0">
                <a:latin typeface="Candara" panose="020E0502030303020204" pitchFamily="34" charset="0"/>
              </a:rPr>
              <a:t>A police vehicle is purchased for $30,000. The vehicle will be used for 5 years. The residual value of the vehicle after five years is $4,000.</a:t>
            </a:r>
          </a:p>
          <a:p>
            <a:r>
              <a:rPr lang="en-US" dirty="0">
                <a:latin typeface="Candara" panose="020E0502030303020204" pitchFamily="34" charset="0"/>
              </a:rPr>
              <a:t>What depreciation should you use? </a:t>
            </a:r>
          </a:p>
          <a:p>
            <a:r>
              <a:rPr lang="en-US" dirty="0">
                <a:latin typeface="Candara" panose="020E0502030303020204" pitchFamily="34" charset="0"/>
              </a:rPr>
              <a:t>What is the depreciation in the first year? </a:t>
            </a:r>
          </a:p>
          <a:p>
            <a:r>
              <a:rPr lang="en-US" dirty="0">
                <a:latin typeface="Candara" panose="020E0502030303020204" pitchFamily="34" charset="0"/>
              </a:rPr>
              <a:t>What is the depreciation in the fourth year? </a:t>
            </a:r>
          </a:p>
          <a:p>
            <a:r>
              <a:rPr lang="en-US" dirty="0">
                <a:latin typeface="Candara" panose="020E0502030303020204" pitchFamily="34" charset="0"/>
              </a:rPr>
              <a:t>What is the </a:t>
            </a:r>
            <a:r>
              <a:rPr lang="en-US" u="sng" dirty="0">
                <a:latin typeface="Candara" panose="020E0502030303020204" pitchFamily="34" charset="0"/>
              </a:rPr>
              <a:t>accumulated</a:t>
            </a:r>
            <a:r>
              <a:rPr lang="en-US" dirty="0">
                <a:latin typeface="Candara" panose="020E0502030303020204" pitchFamily="34" charset="0"/>
              </a:rPr>
              <a:t> depreciation in the fourth year? </a:t>
            </a:r>
          </a:p>
          <a:p>
            <a:pPr marL="0" indent="0">
              <a:buNone/>
            </a:pPr>
            <a:endParaRPr lang="en-US" dirty="0">
              <a:latin typeface="Candara" panose="020E0502030303020204" pitchFamily="34" charset="0"/>
            </a:endParaRPr>
          </a:p>
        </p:txBody>
      </p:sp>
      <p:pic>
        <p:nvPicPr>
          <p:cNvPr id="5" name="Picture 4">
            <a:extLst>
              <a:ext uri="{FF2B5EF4-FFF2-40B4-BE49-F238E27FC236}">
                <a16:creationId xmlns:a16="http://schemas.microsoft.com/office/drawing/2014/main" id="{24DA8F33-1669-9049-B09B-084E77A24ADF}"/>
              </a:ext>
            </a:extLst>
          </p:cNvPr>
          <p:cNvPicPr>
            <a:picLocks noChangeAspect="1"/>
          </p:cNvPicPr>
          <p:nvPr/>
        </p:nvPicPr>
        <p:blipFill>
          <a:blip r:embed="rId2"/>
          <a:stretch>
            <a:fillRect/>
          </a:stretch>
        </p:blipFill>
        <p:spPr>
          <a:xfrm>
            <a:off x="8618764" y="2565400"/>
            <a:ext cx="2336800" cy="863600"/>
          </a:xfrm>
          <a:prstGeom prst="rect">
            <a:avLst/>
          </a:prstGeom>
        </p:spPr>
      </p:pic>
      <p:pic>
        <p:nvPicPr>
          <p:cNvPr id="7" name="Picture 6">
            <a:extLst>
              <a:ext uri="{FF2B5EF4-FFF2-40B4-BE49-F238E27FC236}">
                <a16:creationId xmlns:a16="http://schemas.microsoft.com/office/drawing/2014/main" id="{DF69A64D-4C79-0F4A-A95C-ECE5230DDA10}"/>
              </a:ext>
            </a:extLst>
          </p:cNvPr>
          <p:cNvPicPr>
            <a:picLocks noChangeAspect="1"/>
          </p:cNvPicPr>
          <p:nvPr/>
        </p:nvPicPr>
        <p:blipFill>
          <a:blip r:embed="rId3"/>
          <a:stretch>
            <a:fillRect/>
          </a:stretch>
        </p:blipFill>
        <p:spPr>
          <a:xfrm>
            <a:off x="3541985" y="4671629"/>
            <a:ext cx="4892145" cy="746454"/>
          </a:xfrm>
          <a:prstGeom prst="rect">
            <a:avLst/>
          </a:prstGeom>
        </p:spPr>
      </p:pic>
      <p:pic>
        <p:nvPicPr>
          <p:cNvPr id="4" name="Picture 3">
            <a:extLst>
              <a:ext uri="{FF2B5EF4-FFF2-40B4-BE49-F238E27FC236}">
                <a16:creationId xmlns:a16="http://schemas.microsoft.com/office/drawing/2014/main" id="{FEC6E2E9-1C4A-DC41-AFFC-DD27BC558C83}"/>
              </a:ext>
            </a:extLst>
          </p:cNvPr>
          <p:cNvPicPr>
            <a:picLocks noChangeAspect="1"/>
          </p:cNvPicPr>
          <p:nvPr/>
        </p:nvPicPr>
        <p:blipFill>
          <a:blip r:embed="rId4"/>
          <a:stretch>
            <a:fillRect/>
          </a:stretch>
        </p:blipFill>
        <p:spPr>
          <a:xfrm>
            <a:off x="3216275" y="5885355"/>
            <a:ext cx="6159500" cy="571500"/>
          </a:xfrm>
          <a:prstGeom prst="rect">
            <a:avLst/>
          </a:prstGeom>
        </p:spPr>
      </p:pic>
    </p:spTree>
    <p:extLst>
      <p:ext uri="{BB962C8B-B14F-4D97-AF65-F5344CB8AC3E}">
        <p14:creationId xmlns:p14="http://schemas.microsoft.com/office/powerpoint/2010/main" val="256408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2618E1-7BD4-F541-9F0C-3F0056252128}"/>
              </a:ext>
            </a:extLst>
          </p:cNvPr>
          <p:cNvSpPr/>
          <p:nvPr/>
        </p:nvSpPr>
        <p:spPr>
          <a:xfrm>
            <a:off x="0" y="-107575"/>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099F9-00DF-7447-B7AC-0B1CF2C67832}"/>
              </a:ext>
            </a:extLst>
          </p:cNvPr>
          <p:cNvSpPr>
            <a:spLocks noGrp="1"/>
          </p:cNvSpPr>
          <p:nvPr>
            <p:ph type="title"/>
          </p:nvPr>
        </p:nvSpPr>
        <p:spPr>
          <a:xfrm>
            <a:off x="838200" y="-84637"/>
            <a:ext cx="10515600" cy="1325563"/>
          </a:xfrm>
        </p:spPr>
        <p:txBody>
          <a:bodyPr>
            <a:normAutofit/>
          </a:bodyPr>
          <a:lstStyle/>
          <a:p>
            <a:r>
              <a:rPr lang="en-US" sz="4200" b="1" dirty="0">
                <a:solidFill>
                  <a:schemeClr val="bg1"/>
                </a:solidFill>
                <a:latin typeface="Georgia Pro Cond Black" panose="02040A06050405020203" pitchFamily="18" charset="0"/>
              </a:rPr>
              <a:t>Accelerated Depreciation</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E171F4F-F912-5D4A-8ABA-FBF9FDB2B2ED}"/>
                  </a:ext>
                </a:extLst>
              </p:cNvPr>
              <p:cNvSpPr txBox="1">
                <a:spLocks/>
              </p:cNvSpPr>
              <p:nvPr/>
            </p:nvSpPr>
            <p:spPr>
              <a:xfrm>
                <a:off x="472323" y="1446571"/>
                <a:ext cx="5791200" cy="5202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Candara" panose="020E0502030303020204" pitchFamily="34" charset="0"/>
                  </a:rPr>
                  <a:t>Sum-of-the-year digits </a:t>
                </a:r>
                <a:r>
                  <a:rPr lang="en-US" altLang="zh-CN" b="1" dirty="0">
                    <a:latin typeface="Candara" panose="020E0502030303020204" pitchFamily="34" charset="0"/>
                  </a:rPr>
                  <a:t>Depreciation</a:t>
                </a:r>
              </a:p>
              <a:p>
                <a:pPr marL="0" indent="0" algn="ctr">
                  <a:buNone/>
                </a:pPr>
                <a:r>
                  <a:rPr lang="en-US" b="1" dirty="0">
                    <a:latin typeface="Candara" panose="020E0502030303020204" pitchFamily="34" charset="0"/>
                  </a:rPr>
                  <a:t>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𝐷</m:t>
                        </m:r>
                      </m:e>
                      <m:sub>
                        <m:r>
                          <a:rPr lang="en-US" sz="3200" b="0" i="1" smtClean="0">
                            <a:latin typeface="Cambria Math" panose="02040503050406030204" pitchFamily="18" charset="0"/>
                          </a:rPr>
                          <m:t>𝑆𝑌𝐷</m:t>
                        </m:r>
                      </m:sub>
                    </m:sSub>
                    <m:r>
                      <a:rPr lang="en-US" sz="3200" b="0" i="1" smtClean="0">
                        <a:latin typeface="Cambria Math" panose="02040503050406030204" pitchFamily="18" charset="0"/>
                      </a:rPr>
                      <m:t>= </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𝐶</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𝑆</m:t>
                        </m:r>
                      </m:num>
                      <m:den>
                        <m:r>
                          <a:rPr lang="en-US" altLang="zh-CN" sz="3200" b="0" i="1" smtClean="0">
                            <a:latin typeface="Cambria Math" panose="02040503050406030204" pitchFamily="18" charset="0"/>
                          </a:rPr>
                          <m:t>𝑆𝑌𝐷</m:t>
                        </m:r>
                      </m:den>
                    </m:f>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𝑌</m:t>
                    </m:r>
                  </m:oMath>
                </a14:m>
                <a:endParaRPr lang="en-US" altLang="zh-CN" b="0" dirty="0">
                  <a:latin typeface="Candara" panose="020E0502030303020204" pitchFamily="34" charset="0"/>
                </a:endParaRPr>
              </a:p>
              <a:p>
                <a:r>
                  <a:rPr lang="en-US" altLang="zh-CN" dirty="0">
                    <a:latin typeface="Candara" panose="020E0502030303020204" pitchFamily="34" charset="0"/>
                  </a:rPr>
                  <a:t>C: cost of the asset</a:t>
                </a:r>
              </a:p>
              <a:p>
                <a:r>
                  <a:rPr lang="en-US" altLang="zh-CN" dirty="0">
                    <a:latin typeface="Candara" panose="020E0502030303020204" pitchFamily="34" charset="0"/>
                  </a:rPr>
                  <a:t>S: salvage or residual value</a:t>
                </a:r>
              </a:p>
              <a:p>
                <a:r>
                  <a:rPr lang="en-US" altLang="zh-CN" dirty="0">
                    <a:latin typeface="Candara" panose="020E0502030303020204" pitchFamily="34" charset="0"/>
                  </a:rPr>
                  <a:t>Y: years of life left</a:t>
                </a:r>
              </a:p>
              <a:p>
                <a:r>
                  <a:rPr lang="en-US" altLang="zh-CN" dirty="0">
                    <a:latin typeface="Candara" panose="020E0502030303020204" pitchFamily="34" charset="0"/>
                  </a:rPr>
                  <a:t>SYD: sum of the years’ digit</a:t>
                </a:r>
              </a:p>
              <a:p>
                <a:pPr marL="0" indent="0">
                  <a:buNone/>
                </a:pPr>
                <a:endParaRPr lang="en-US" altLang="zh-CN" dirty="0">
                  <a:latin typeface="Candara" panose="020E0502030303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𝑆𝑌𝐷</m:t>
                      </m:r>
                      <m:r>
                        <a:rPr lang="en-US" altLang="zh-CN" sz="2400" b="0" i="1" smtClean="0">
                          <a:latin typeface="Cambria Math" panose="02040503050406030204" pitchFamily="18" charset="0"/>
                        </a:rPr>
                        <m:t>=</m:t>
                      </m:r>
                      <m:nary>
                        <m:naryPr>
                          <m:chr m:val="∑"/>
                          <m:subHide m:val="on"/>
                          <m:supHide m:val="on"/>
                          <m:ctrlPr>
                            <a:rPr lang="en-US" altLang="zh-CN" sz="2400" b="0" i="1" smtClean="0">
                              <a:latin typeface="Cambria Math" panose="02040503050406030204" pitchFamily="18" charset="0"/>
                            </a:rPr>
                          </m:ctrlPr>
                        </m:naryPr>
                        <m:sub/>
                        <m:sup/>
                        <m:e>
                          <m:r>
                            <a:rPr lang="en-US" altLang="zh-CN" sz="2400" b="0" i="1" smtClean="0">
                              <a:latin typeface="Cambria Math" panose="02040503050406030204" pitchFamily="18" charset="0"/>
                            </a:rPr>
                            <m:t>𝑁</m:t>
                          </m:r>
                        </m:e>
                      </m:nary>
                      <m:r>
                        <a:rPr lang="en-US" altLang="zh-CN" sz="2400" b="0" i="1" smtClean="0">
                          <a:latin typeface="Cambria Math" panose="02040503050406030204" pitchFamily="18" charset="0"/>
                        </a:rPr>
                        <m:t>= </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oMath>
                  </m:oMathPara>
                </a14:m>
                <a:endParaRPr lang="en-US" altLang="zh-CN" dirty="0">
                  <a:latin typeface="Candara" panose="020E0502030303020204" pitchFamily="34" charset="0"/>
                </a:endParaRPr>
              </a:p>
              <a:p>
                <a:r>
                  <a:rPr lang="en-US" altLang="zh-CN" dirty="0">
                    <a:latin typeface="Candara" panose="020E0502030303020204" pitchFamily="34" charset="0"/>
                  </a:rPr>
                  <a:t>N: number of years</a:t>
                </a:r>
              </a:p>
              <a:p>
                <a:pPr marL="0" indent="0" algn="ctr">
                  <a:buNone/>
                </a:pPr>
                <a:endParaRPr lang="en-US" b="0" dirty="0">
                  <a:latin typeface="Candara" panose="020E0502030303020204" pitchFamily="34" charset="0"/>
                </a:endParaRPr>
              </a:p>
              <a:p>
                <a:endParaRPr lang="en-US" u="sng" dirty="0">
                  <a:latin typeface="Candara" panose="020E0502030303020204" pitchFamily="34" charset="0"/>
                </a:endParaRPr>
              </a:p>
            </p:txBody>
          </p:sp>
        </mc:Choice>
        <mc:Fallback xmlns="">
          <p:sp>
            <p:nvSpPr>
              <p:cNvPr id="7" name="Content Placeholder 2">
                <a:extLst>
                  <a:ext uri="{FF2B5EF4-FFF2-40B4-BE49-F238E27FC236}">
                    <a16:creationId xmlns:a16="http://schemas.microsoft.com/office/drawing/2014/main" id="{0E171F4F-F912-5D4A-8ABA-FBF9FDB2B2ED}"/>
                  </a:ext>
                </a:extLst>
              </p:cNvPr>
              <p:cNvSpPr txBox="1">
                <a:spLocks noRot="1" noChangeAspect="1" noMove="1" noResize="1" noEditPoints="1" noAdjustHandles="1" noChangeArrowheads="1" noChangeShapeType="1" noTextEdit="1"/>
              </p:cNvSpPr>
              <p:nvPr/>
            </p:nvSpPr>
            <p:spPr>
              <a:xfrm>
                <a:off x="472323" y="1446571"/>
                <a:ext cx="5791200" cy="5202620"/>
              </a:xfrm>
              <a:prstGeom prst="rect">
                <a:avLst/>
              </a:prstGeom>
              <a:blipFill>
                <a:blip r:embed="rId3"/>
                <a:stretch>
                  <a:fillRect l="-2105" t="-1874" b="-11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F02D98-D7A6-7606-CE36-655DC6B08DA0}"/>
                  </a:ext>
                </a:extLst>
              </p:cNvPr>
              <p:cNvSpPr txBox="1">
                <a:spLocks/>
              </p:cNvSpPr>
              <p:nvPr/>
            </p:nvSpPr>
            <p:spPr>
              <a:xfrm>
                <a:off x="6263523" y="1446571"/>
                <a:ext cx="5791200" cy="5202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Candara" panose="020E0502030303020204" pitchFamily="34" charset="0"/>
                  </a:rPr>
                  <a:t>Double Declining Balance Method</a:t>
                </a:r>
              </a:p>
              <a:p>
                <a:pPr marL="0" indent="0" algn="ctr">
                  <a:buNone/>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𝐷𝐷𝐵</m:t>
                        </m:r>
                      </m:sub>
                    </m:sSub>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𝑆𝐿𝐷𝑃</m:t>
                    </m:r>
                    <m:r>
                      <a:rPr lang="en-US" altLang="zh-CN" b="0" i="1" smtClean="0">
                        <a:latin typeface="Cambria Math" panose="02040503050406030204" pitchFamily="18" charset="0"/>
                      </a:rPr>
                      <m:t>∗</m:t>
                    </m:r>
                    <m:r>
                      <a:rPr lang="en-US" altLang="zh-CN" b="0" i="1" smtClean="0">
                        <a:latin typeface="Cambria Math" panose="02040503050406030204" pitchFamily="18" charset="0"/>
                      </a:rPr>
                      <m:t>𝑁𝐵𝑉</m:t>
                    </m:r>
                  </m:oMath>
                </a14:m>
                <a:r>
                  <a:rPr lang="en-US" b="1" dirty="0">
                    <a:latin typeface="Candara" panose="020E0502030303020204" pitchFamily="34" charset="0"/>
                  </a:rPr>
                  <a:t> </a:t>
                </a:r>
              </a:p>
              <a:p>
                <a:pPr marL="0" indent="0" algn="ctr">
                  <a:buNone/>
                </a:pPr>
                <a:endParaRPr lang="en-US" b="1" dirty="0">
                  <a:latin typeface="Candara" panose="020E0502030303020204" pitchFamily="34" charset="0"/>
                </a:endParaRPr>
              </a:p>
              <a:p>
                <a:r>
                  <a:rPr lang="en-US" dirty="0">
                    <a:latin typeface="Candara" panose="020E0502030303020204" pitchFamily="34" charset="0"/>
                  </a:rPr>
                  <a:t>SLDP: straight-line depreciation:</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𝑆𝐿𝐷𝑃</m:t>
                      </m:r>
                      <m:r>
                        <a:rPr lang="en-US"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𝑆𝐿</m:t>
                              </m:r>
                            </m:sub>
                          </m:sSub>
                        </m:num>
                        <m:den>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den>
                      </m:f>
                    </m:oMath>
                  </m:oMathPara>
                </a14:m>
                <a:endParaRPr lang="en-US" dirty="0">
                  <a:latin typeface="Candara" panose="020E0502030303020204" pitchFamily="34" charset="0"/>
                </a:endParaRPr>
              </a:p>
              <a:p>
                <a:pPr marL="0" indent="0">
                  <a:buNone/>
                </a:pPr>
                <a:endParaRPr lang="en-US" dirty="0">
                  <a:latin typeface="Candara" panose="020E0502030303020204" pitchFamily="34" charset="0"/>
                </a:endParaRPr>
              </a:p>
              <a:p>
                <a:r>
                  <a:rPr lang="en-US" dirty="0">
                    <a:latin typeface="Candara" panose="020E0502030303020204" pitchFamily="34" charset="0"/>
                  </a:rPr>
                  <a:t>NBV: net book value:</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𝑁𝐵</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m:oMathPara>
                </a14:m>
                <a:endParaRPr lang="en-US" dirty="0">
                  <a:latin typeface="Candara" panose="020E0502030303020204" pitchFamily="34" charset="0"/>
                </a:endParaRPr>
              </a:p>
              <a:p>
                <a:pPr marL="0" indent="0">
                  <a:buNone/>
                </a:pPr>
                <a:endParaRPr lang="en-US" dirty="0">
                  <a:latin typeface="Candara" panose="020E0502030303020204" pitchFamily="34" charset="0"/>
                </a:endParaRPr>
              </a:p>
            </p:txBody>
          </p:sp>
        </mc:Choice>
        <mc:Fallback xmlns="">
          <p:sp>
            <p:nvSpPr>
              <p:cNvPr id="3" name="Content Placeholder 2">
                <a:extLst>
                  <a:ext uri="{FF2B5EF4-FFF2-40B4-BE49-F238E27FC236}">
                    <a16:creationId xmlns:a16="http://schemas.microsoft.com/office/drawing/2014/main" id="{E3F02D98-D7A6-7606-CE36-655DC6B08DA0}"/>
                  </a:ext>
                </a:extLst>
              </p:cNvPr>
              <p:cNvSpPr txBox="1">
                <a:spLocks noRot="1" noChangeAspect="1" noMove="1" noResize="1" noEditPoints="1" noAdjustHandles="1" noChangeArrowheads="1" noChangeShapeType="1" noTextEdit="1"/>
              </p:cNvSpPr>
              <p:nvPr/>
            </p:nvSpPr>
            <p:spPr>
              <a:xfrm>
                <a:off x="6263523" y="1446571"/>
                <a:ext cx="5791200" cy="5202620"/>
              </a:xfrm>
              <a:prstGeom prst="rect">
                <a:avLst/>
              </a:prstGeom>
              <a:blipFill>
                <a:blip r:embed="rId4"/>
                <a:stretch>
                  <a:fillRect l="-2105" t="-18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46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F1098FD-1980-D249-A400-B9B4FAC530CE}"/>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71042-551B-964C-AC59-0D31B7AFD135}"/>
              </a:ext>
            </a:extLst>
          </p:cNvPr>
          <p:cNvSpPr>
            <a:spLocks noGrp="1"/>
          </p:cNvSpPr>
          <p:nvPr>
            <p:ph type="title"/>
          </p:nvPr>
        </p:nvSpPr>
        <p:spPr>
          <a:xfrm>
            <a:off x="838200" y="0"/>
            <a:ext cx="10515600" cy="1325563"/>
          </a:xfrm>
        </p:spPr>
        <p:txBody>
          <a:bodyPr>
            <a:normAutofit/>
          </a:bodyPr>
          <a:lstStyle/>
          <a:p>
            <a:r>
              <a:rPr lang="en-US" sz="4200" b="1" dirty="0">
                <a:solidFill>
                  <a:schemeClr val="bg1"/>
                </a:solidFill>
                <a:latin typeface="Georgia Pro Cond Black" panose="02040A06050405020203" pitchFamily="18" charset="0"/>
              </a:rPr>
              <a:t>SYD Depreciation - Example</a:t>
            </a:r>
          </a:p>
        </p:txBody>
      </p:sp>
      <p:sp>
        <p:nvSpPr>
          <p:cNvPr id="3" name="Content Placeholder 2">
            <a:extLst>
              <a:ext uri="{FF2B5EF4-FFF2-40B4-BE49-F238E27FC236}">
                <a16:creationId xmlns:a16="http://schemas.microsoft.com/office/drawing/2014/main" id="{8367BE92-0D5B-BF4B-9445-2E4C2FC37BAA}"/>
              </a:ext>
            </a:extLst>
          </p:cNvPr>
          <p:cNvSpPr>
            <a:spLocks noGrp="1"/>
          </p:cNvSpPr>
          <p:nvPr>
            <p:ph idx="1"/>
          </p:nvPr>
        </p:nvSpPr>
        <p:spPr>
          <a:xfrm>
            <a:off x="619767" y="1705593"/>
            <a:ext cx="11204520" cy="3524140"/>
          </a:xfrm>
        </p:spPr>
        <p:txBody>
          <a:bodyPr/>
          <a:lstStyle/>
          <a:p>
            <a:pPr marL="0" indent="0">
              <a:buNone/>
            </a:pPr>
            <a:r>
              <a:rPr lang="en-US" dirty="0">
                <a:latin typeface="Candara" panose="020E0502030303020204" pitchFamily="34" charset="0"/>
              </a:rPr>
              <a:t>A police vehicle is purchased for $30,000. The vehicle will be used for 5 years. The residual value of the vehicle after five years is $4,000.</a:t>
            </a:r>
          </a:p>
          <a:p>
            <a:pPr marL="0" indent="0">
              <a:buNone/>
            </a:pPr>
            <a:r>
              <a:rPr lang="en-US" dirty="0">
                <a:latin typeface="Candara" panose="020E0502030303020204" pitchFamily="34" charset="0"/>
              </a:rPr>
              <a:t>Using Sum-of-the digit-depreciation method (SYD)</a:t>
            </a:r>
          </a:p>
          <a:p>
            <a:r>
              <a:rPr lang="en-US" dirty="0">
                <a:latin typeface="Candara" panose="020E0502030303020204" pitchFamily="34" charset="0"/>
              </a:rPr>
              <a:t>What is the depreciation in the first year? </a:t>
            </a:r>
          </a:p>
          <a:p>
            <a:r>
              <a:rPr lang="en-US" dirty="0">
                <a:latin typeface="Candara" panose="020E0502030303020204" pitchFamily="34" charset="0"/>
              </a:rPr>
              <a:t>What is the depreciation in the fourth year? </a:t>
            </a:r>
          </a:p>
        </p:txBody>
      </p:sp>
      <p:pic>
        <p:nvPicPr>
          <p:cNvPr id="6" name="Picture 5">
            <a:extLst>
              <a:ext uri="{FF2B5EF4-FFF2-40B4-BE49-F238E27FC236}">
                <a16:creationId xmlns:a16="http://schemas.microsoft.com/office/drawing/2014/main" id="{4168093A-C227-7441-9132-1A7CC7B14D02}"/>
              </a:ext>
            </a:extLst>
          </p:cNvPr>
          <p:cNvPicPr>
            <a:picLocks noChangeAspect="1"/>
          </p:cNvPicPr>
          <p:nvPr/>
        </p:nvPicPr>
        <p:blipFill rotWithShape="1">
          <a:blip r:embed="rId3"/>
          <a:srcRect t="5264" r="76820"/>
          <a:stretch/>
        </p:blipFill>
        <p:spPr>
          <a:xfrm>
            <a:off x="945500" y="5229733"/>
            <a:ext cx="1648531" cy="685800"/>
          </a:xfrm>
          <a:prstGeom prst="rect">
            <a:avLst/>
          </a:prstGeom>
        </p:spPr>
      </p:pic>
      <p:pic>
        <p:nvPicPr>
          <p:cNvPr id="10" name="Picture 9">
            <a:extLst>
              <a:ext uri="{FF2B5EF4-FFF2-40B4-BE49-F238E27FC236}">
                <a16:creationId xmlns:a16="http://schemas.microsoft.com/office/drawing/2014/main" id="{F0826F69-795D-416F-854D-866209F5B462}"/>
              </a:ext>
            </a:extLst>
          </p:cNvPr>
          <p:cNvPicPr>
            <a:picLocks noChangeAspect="1"/>
          </p:cNvPicPr>
          <p:nvPr/>
        </p:nvPicPr>
        <p:blipFill rotWithShape="1">
          <a:blip r:embed="rId4"/>
          <a:srcRect r="77346"/>
          <a:stretch/>
        </p:blipFill>
        <p:spPr>
          <a:xfrm>
            <a:off x="1163845" y="4252833"/>
            <a:ext cx="1648531" cy="6858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A331D42-A447-473E-B785-803DCB4B5CE5}"/>
                  </a:ext>
                </a:extLst>
              </p:cNvPr>
              <p:cNvSpPr txBox="1"/>
              <p:nvPr/>
            </p:nvSpPr>
            <p:spPr>
              <a:xfrm>
                <a:off x="2992245" y="4389394"/>
                <a:ext cx="4425892" cy="550279"/>
              </a:xfrm>
              <a:prstGeom prst="rect">
                <a:avLst/>
              </a:prstGeom>
              <a:noFill/>
            </p:spPr>
            <p:txBody>
              <a:bodyPr wrap="none" lIns="0" tIns="0" rIns="0" bIns="0" rtlCol="0">
                <a:spAutoFit/>
              </a:bodyPr>
              <a:lstStyle/>
              <a:p>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$30,000 −$4,000</m:t>
                        </m:r>
                      </m:num>
                      <m:den>
                        <m:r>
                          <a:rPr lang="en-US" sz="2400" b="0" i="1" smtClean="0">
                            <a:latin typeface="Cambria Math" panose="02040503050406030204" pitchFamily="18" charset="0"/>
                          </a:rPr>
                          <m:t>5+4+3+2+1</m:t>
                        </m:r>
                      </m:den>
                    </m:f>
                  </m:oMath>
                </a14:m>
                <a:r>
                  <a:rPr lang="en-US" sz="2400" dirty="0">
                    <a:latin typeface="Candara" panose="020E0502030303020204" pitchFamily="34" charset="0"/>
                  </a:rPr>
                  <a:t> X 5 = (26,000)*(5/15)</a:t>
                </a:r>
                <a:endParaRPr lang="en-US" dirty="0">
                  <a:latin typeface="Candara" panose="020E0502030303020204" pitchFamily="34" charset="0"/>
                </a:endParaRPr>
              </a:p>
            </p:txBody>
          </p:sp>
        </mc:Choice>
        <mc:Fallback xmlns="">
          <p:sp>
            <p:nvSpPr>
              <p:cNvPr id="4" name="TextBox 3">
                <a:extLst>
                  <a:ext uri="{FF2B5EF4-FFF2-40B4-BE49-F238E27FC236}">
                    <a16:creationId xmlns:a16="http://schemas.microsoft.com/office/drawing/2014/main" id="{BA331D42-A447-473E-B785-803DCB4B5CE5}"/>
                  </a:ext>
                </a:extLst>
              </p:cNvPr>
              <p:cNvSpPr txBox="1">
                <a:spLocks noRot="1" noChangeAspect="1" noMove="1" noResize="1" noEditPoints="1" noAdjustHandles="1" noChangeArrowheads="1" noChangeShapeType="1" noTextEdit="1"/>
              </p:cNvSpPr>
              <p:nvPr/>
            </p:nvSpPr>
            <p:spPr>
              <a:xfrm>
                <a:off x="2992245" y="4389394"/>
                <a:ext cx="4425892" cy="550279"/>
              </a:xfrm>
              <a:prstGeom prst="rect">
                <a:avLst/>
              </a:prstGeom>
              <a:blipFill>
                <a:blip r:embed="rId5"/>
                <a:stretch>
                  <a:fillRect l="-138" r="-3306"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13A078D-D854-49E4-BCCE-69947CC0B905}"/>
                  </a:ext>
                </a:extLst>
              </p:cNvPr>
              <p:cNvSpPr/>
              <p:nvPr/>
            </p:nvSpPr>
            <p:spPr>
              <a:xfrm>
                <a:off x="2807579" y="5334753"/>
                <a:ext cx="4594528" cy="642612"/>
              </a:xfrm>
              <a:prstGeom prst="rect">
                <a:avLst/>
              </a:prstGeom>
            </p:spPr>
            <p:txBody>
              <a:bodyPr wrap="none">
                <a:spAutoFit/>
              </a:bodyPr>
              <a:lstStyle/>
              <a:p>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$30,000 −$4,000</m:t>
                        </m:r>
                      </m:num>
                      <m:den>
                        <m:r>
                          <a:rPr lang="en-US" sz="2400" i="1">
                            <a:latin typeface="Cambria Math" panose="02040503050406030204" pitchFamily="18" charset="0"/>
                          </a:rPr>
                          <m:t>5+4+3+2+1</m:t>
                        </m:r>
                      </m:den>
                    </m:f>
                  </m:oMath>
                </a14:m>
                <a:r>
                  <a:rPr lang="en-US" sz="2400" dirty="0">
                    <a:latin typeface="Candara" panose="020E0502030303020204" pitchFamily="34" charset="0"/>
                  </a:rPr>
                  <a:t> X 2 = (26,000)*(2/15)</a:t>
                </a:r>
                <a:endParaRPr lang="en-US" dirty="0">
                  <a:latin typeface="Candara" panose="020E0502030303020204" pitchFamily="34" charset="0"/>
                </a:endParaRPr>
              </a:p>
            </p:txBody>
          </p:sp>
        </mc:Choice>
        <mc:Fallback xmlns="">
          <p:sp>
            <p:nvSpPr>
              <p:cNvPr id="5" name="Rectangle 4">
                <a:extLst>
                  <a:ext uri="{FF2B5EF4-FFF2-40B4-BE49-F238E27FC236}">
                    <a16:creationId xmlns:a16="http://schemas.microsoft.com/office/drawing/2014/main" id="{B13A078D-D854-49E4-BCCE-69947CC0B905}"/>
                  </a:ext>
                </a:extLst>
              </p:cNvPr>
              <p:cNvSpPr>
                <a:spLocks noRot="1" noChangeAspect="1" noMove="1" noResize="1" noEditPoints="1" noAdjustHandles="1" noChangeArrowheads="1" noChangeShapeType="1" noTextEdit="1"/>
              </p:cNvSpPr>
              <p:nvPr/>
            </p:nvSpPr>
            <p:spPr>
              <a:xfrm>
                <a:off x="2807579" y="5334753"/>
                <a:ext cx="4594528" cy="642612"/>
              </a:xfrm>
              <a:prstGeom prst="rect">
                <a:avLst/>
              </a:prstGeom>
              <a:blipFill>
                <a:blip r:embed="rId6"/>
                <a:stretch>
                  <a:fillRect r="-1195" b="-8491"/>
                </a:stretch>
              </a:blipFill>
            </p:spPr>
            <p:txBody>
              <a:bodyPr/>
              <a:lstStyle/>
              <a:p>
                <a:r>
                  <a:rPr lang="zh-CN" altLang="en-US">
                    <a:noFill/>
                  </a:rPr>
                  <a:t> </a:t>
                </a:r>
              </a:p>
            </p:txBody>
          </p:sp>
        </mc:Fallback>
      </mc:AlternateContent>
      <p:pic>
        <p:nvPicPr>
          <p:cNvPr id="11" name="Picture 10">
            <a:extLst>
              <a:ext uri="{FF2B5EF4-FFF2-40B4-BE49-F238E27FC236}">
                <a16:creationId xmlns:a16="http://schemas.microsoft.com/office/drawing/2014/main" id="{01CD75C7-7409-590E-65DF-ED3D8E8A0F1A}"/>
              </a:ext>
            </a:extLst>
          </p:cNvPr>
          <p:cNvPicPr>
            <a:picLocks noChangeAspect="1"/>
          </p:cNvPicPr>
          <p:nvPr/>
        </p:nvPicPr>
        <p:blipFill>
          <a:blip r:embed="rId7"/>
          <a:stretch>
            <a:fillRect/>
          </a:stretch>
        </p:blipFill>
        <p:spPr>
          <a:xfrm>
            <a:off x="8240255" y="2921585"/>
            <a:ext cx="3009560" cy="804536"/>
          </a:xfrm>
          <a:prstGeom prst="rect">
            <a:avLst/>
          </a:prstGeom>
        </p:spPr>
      </p:pic>
    </p:spTree>
    <p:extLst>
      <p:ext uri="{BB962C8B-B14F-4D97-AF65-F5344CB8AC3E}">
        <p14:creationId xmlns:p14="http://schemas.microsoft.com/office/powerpoint/2010/main" val="194608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570ECA-C10E-4943-B73B-E1F12EFBEB33}"/>
              </a:ext>
            </a:extLst>
          </p:cNvPr>
          <p:cNvSpPr>
            <a:spLocks noGrp="1"/>
          </p:cNvSpPr>
          <p:nvPr>
            <p:ph idx="1"/>
          </p:nvPr>
        </p:nvSpPr>
        <p:spPr>
          <a:xfrm>
            <a:off x="911352" y="1289202"/>
            <a:ext cx="10515600" cy="5203673"/>
          </a:xfrm>
        </p:spPr>
        <p:txBody>
          <a:bodyPr/>
          <a:lstStyle/>
          <a:p>
            <a:r>
              <a:rPr lang="en-US" dirty="0">
                <a:latin typeface="Candara" panose="020E0502030303020204" pitchFamily="34" charset="0"/>
              </a:rPr>
              <a:t>Plan for an organization’s cash inflows and outflows</a:t>
            </a:r>
          </a:p>
          <a:p>
            <a:endParaRPr lang="en-US" dirty="0">
              <a:latin typeface="Candara" panose="020E0502030303020204" pitchFamily="34" charset="0"/>
            </a:endParaRPr>
          </a:p>
          <a:p>
            <a:endParaRPr lang="en-US" dirty="0">
              <a:latin typeface="Candara" panose="020E0502030303020204" pitchFamily="34" charset="0"/>
            </a:endParaRPr>
          </a:p>
          <a:p>
            <a:endParaRPr lang="en-US" dirty="0">
              <a:latin typeface="Candara" panose="020E0502030303020204" pitchFamily="34" charset="0"/>
            </a:endParaRPr>
          </a:p>
          <a:p>
            <a:endParaRPr lang="en-US" dirty="0">
              <a:latin typeface="Candara" panose="020E0502030303020204" pitchFamily="34" charset="0"/>
            </a:endParaRPr>
          </a:p>
          <a:p>
            <a:endParaRPr lang="en-US" dirty="0">
              <a:latin typeface="Candara" panose="020E0502030303020204" pitchFamily="34" charset="0"/>
            </a:endParaRPr>
          </a:p>
          <a:p>
            <a:endParaRPr lang="en-US" dirty="0">
              <a:latin typeface="Candara" panose="020E0502030303020204" pitchFamily="34" charset="0"/>
            </a:endParaRPr>
          </a:p>
          <a:p>
            <a:endParaRPr lang="en-US" dirty="0">
              <a:latin typeface="Candara" panose="020E0502030303020204" pitchFamily="34" charset="0"/>
            </a:endParaRPr>
          </a:p>
          <a:p>
            <a:r>
              <a:rPr lang="en-US" dirty="0">
                <a:latin typeface="Candara" panose="020E0502030303020204" pitchFamily="34" charset="0"/>
              </a:rPr>
              <a:t>It is the same to the operating budget if the organization uses ________ basis of accounting </a:t>
            </a:r>
          </a:p>
          <a:p>
            <a:endParaRPr lang="en-US" dirty="0">
              <a:latin typeface="Candara" panose="020E0502030303020204" pitchFamily="34" charset="0"/>
            </a:endParaRPr>
          </a:p>
        </p:txBody>
      </p:sp>
      <p:sp>
        <p:nvSpPr>
          <p:cNvPr id="4" name="TextBox 3">
            <a:extLst>
              <a:ext uri="{FF2B5EF4-FFF2-40B4-BE49-F238E27FC236}">
                <a16:creationId xmlns:a16="http://schemas.microsoft.com/office/drawing/2014/main" id="{797FAF94-A450-2E47-8C32-3E909CC410B4}"/>
              </a:ext>
            </a:extLst>
          </p:cNvPr>
          <p:cNvSpPr txBox="1"/>
          <p:nvPr/>
        </p:nvSpPr>
        <p:spPr>
          <a:xfrm>
            <a:off x="3376246" y="2054117"/>
            <a:ext cx="6049108" cy="3108543"/>
          </a:xfrm>
          <a:prstGeom prst="rect">
            <a:avLst/>
          </a:prstGeom>
          <a:noFill/>
        </p:spPr>
        <p:txBody>
          <a:bodyPr wrap="square" rtlCol="0">
            <a:spAutoFit/>
          </a:bodyPr>
          <a:lstStyle/>
          <a:p>
            <a:r>
              <a:rPr lang="en-US" sz="2800" dirty="0"/>
              <a:t>Beginning Cash Balance</a:t>
            </a:r>
          </a:p>
          <a:p>
            <a:r>
              <a:rPr lang="en-US" sz="2800" dirty="0"/>
              <a:t>+ Cash receipts</a:t>
            </a:r>
          </a:p>
          <a:p>
            <a:r>
              <a:rPr lang="en-US" sz="2800" b="1" dirty="0"/>
              <a:t>= Available cash </a:t>
            </a:r>
          </a:p>
          <a:p>
            <a:r>
              <a:rPr lang="en-US" sz="2800" dirty="0"/>
              <a:t>- Cash payments</a:t>
            </a:r>
          </a:p>
          <a:p>
            <a:r>
              <a:rPr lang="en-US" sz="2800" b="1" dirty="0"/>
              <a:t>= Subtotal</a:t>
            </a:r>
          </a:p>
          <a:p>
            <a:r>
              <a:rPr lang="en-US" sz="2800" dirty="0"/>
              <a:t>+/- Cash from borrowing (lending)</a:t>
            </a:r>
          </a:p>
          <a:p>
            <a:r>
              <a:rPr lang="en-US" sz="2800" b="1" dirty="0"/>
              <a:t>= Ending cash balance</a:t>
            </a:r>
          </a:p>
        </p:txBody>
      </p:sp>
      <p:cxnSp>
        <p:nvCxnSpPr>
          <p:cNvPr id="6" name="Straight Connector 5">
            <a:extLst>
              <a:ext uri="{FF2B5EF4-FFF2-40B4-BE49-F238E27FC236}">
                <a16:creationId xmlns:a16="http://schemas.microsoft.com/office/drawing/2014/main" id="{1B68C0DF-426C-E94D-B1A3-1F4F6A165388}"/>
              </a:ext>
            </a:extLst>
          </p:cNvPr>
          <p:cNvCxnSpPr/>
          <p:nvPr/>
        </p:nvCxnSpPr>
        <p:spPr>
          <a:xfrm>
            <a:off x="3138267" y="2933115"/>
            <a:ext cx="5486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795723F-7C70-5D46-8D60-89134A1B911F}"/>
              </a:ext>
            </a:extLst>
          </p:cNvPr>
          <p:cNvCxnSpPr/>
          <p:nvPr/>
        </p:nvCxnSpPr>
        <p:spPr>
          <a:xfrm>
            <a:off x="3138267" y="3838283"/>
            <a:ext cx="5486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4493B23-2322-594E-8AB9-610ED8375F4D}"/>
              </a:ext>
            </a:extLst>
          </p:cNvPr>
          <p:cNvCxnSpPr>
            <a:cxnSpLocks/>
          </p:cNvCxnSpPr>
          <p:nvPr/>
        </p:nvCxnSpPr>
        <p:spPr>
          <a:xfrm>
            <a:off x="3138267" y="4685714"/>
            <a:ext cx="5486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Slide Number Placeholder 9">
            <a:extLst>
              <a:ext uri="{FF2B5EF4-FFF2-40B4-BE49-F238E27FC236}">
                <a16:creationId xmlns:a16="http://schemas.microsoft.com/office/drawing/2014/main" id="{192A3544-D456-2645-BD85-2E93E4B5FD90}"/>
              </a:ext>
            </a:extLst>
          </p:cNvPr>
          <p:cNvSpPr>
            <a:spLocks noGrp="1"/>
          </p:cNvSpPr>
          <p:nvPr>
            <p:ph type="sldNum" sz="quarter" idx="12"/>
          </p:nvPr>
        </p:nvSpPr>
        <p:spPr/>
        <p:txBody>
          <a:bodyPr/>
          <a:lstStyle/>
          <a:p>
            <a:fld id="{53016C18-756E-4A47-8C9E-151739D034AC}" type="slidenum">
              <a:rPr lang="en-US" smtClean="0"/>
              <a:t>2</a:t>
            </a:fld>
            <a:endParaRPr lang="en-US"/>
          </a:p>
        </p:txBody>
      </p:sp>
      <p:sp>
        <p:nvSpPr>
          <p:cNvPr id="9" name="Rectangle 8">
            <a:extLst>
              <a:ext uri="{FF2B5EF4-FFF2-40B4-BE49-F238E27FC236}">
                <a16:creationId xmlns:a16="http://schemas.microsoft.com/office/drawing/2014/main" id="{AAEA7334-A71F-CB4D-BEEE-54EE491EA5C2}"/>
              </a:ext>
            </a:extLst>
          </p:cNvPr>
          <p:cNvSpPr/>
          <p:nvPr/>
        </p:nvSpPr>
        <p:spPr>
          <a:xfrm>
            <a:off x="0" y="0"/>
            <a:ext cx="12192000" cy="1135626"/>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D1A759-A375-1E4C-AFB8-E2E540FF265A}"/>
              </a:ext>
            </a:extLst>
          </p:cNvPr>
          <p:cNvSpPr>
            <a:spLocks noGrp="1"/>
          </p:cNvSpPr>
          <p:nvPr>
            <p:ph type="title"/>
          </p:nvPr>
        </p:nvSpPr>
        <p:spPr>
          <a:xfrm>
            <a:off x="838200" y="31701"/>
            <a:ext cx="10515600" cy="1325563"/>
          </a:xfrm>
        </p:spPr>
        <p:txBody>
          <a:bodyPr>
            <a:normAutofit/>
          </a:bodyPr>
          <a:lstStyle/>
          <a:p>
            <a:r>
              <a:rPr lang="en-US" sz="4200" b="1" dirty="0">
                <a:solidFill>
                  <a:schemeClr val="bg1"/>
                </a:solidFill>
                <a:latin typeface="Georgia Pro Cond Black" panose="02040A06050405020203" pitchFamily="18" charset="0"/>
              </a:rPr>
              <a:t>Cash Budget</a:t>
            </a:r>
          </a:p>
        </p:txBody>
      </p:sp>
    </p:spTree>
    <p:extLst>
      <p:ext uri="{BB962C8B-B14F-4D97-AF65-F5344CB8AC3E}">
        <p14:creationId xmlns:p14="http://schemas.microsoft.com/office/powerpoint/2010/main" val="466556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F1098FD-1980-D249-A400-B9B4FAC530CE}"/>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71042-551B-964C-AC59-0D31B7AFD135}"/>
              </a:ext>
            </a:extLst>
          </p:cNvPr>
          <p:cNvSpPr>
            <a:spLocks noGrp="1"/>
          </p:cNvSpPr>
          <p:nvPr>
            <p:ph type="title"/>
          </p:nvPr>
        </p:nvSpPr>
        <p:spPr>
          <a:xfrm>
            <a:off x="838200" y="0"/>
            <a:ext cx="10515600" cy="1325563"/>
          </a:xfrm>
        </p:spPr>
        <p:txBody>
          <a:bodyPr>
            <a:normAutofit/>
          </a:bodyPr>
          <a:lstStyle/>
          <a:p>
            <a:r>
              <a:rPr lang="en-US" sz="4200" b="1" dirty="0">
                <a:solidFill>
                  <a:schemeClr val="bg1"/>
                </a:solidFill>
                <a:latin typeface="Georgia Pro Cond Black" panose="02040A06050405020203" pitchFamily="18" charset="0"/>
              </a:rPr>
              <a:t>DDB Depreciation - Example</a:t>
            </a:r>
          </a:p>
        </p:txBody>
      </p:sp>
      <p:sp>
        <p:nvSpPr>
          <p:cNvPr id="3" name="Content Placeholder 2">
            <a:extLst>
              <a:ext uri="{FF2B5EF4-FFF2-40B4-BE49-F238E27FC236}">
                <a16:creationId xmlns:a16="http://schemas.microsoft.com/office/drawing/2014/main" id="{8367BE92-0D5B-BF4B-9445-2E4C2FC37BAA}"/>
              </a:ext>
            </a:extLst>
          </p:cNvPr>
          <p:cNvSpPr>
            <a:spLocks noGrp="1"/>
          </p:cNvSpPr>
          <p:nvPr>
            <p:ph idx="1"/>
          </p:nvPr>
        </p:nvSpPr>
        <p:spPr>
          <a:xfrm>
            <a:off x="619767" y="1705593"/>
            <a:ext cx="11204520" cy="3524140"/>
          </a:xfrm>
        </p:spPr>
        <p:txBody>
          <a:bodyPr/>
          <a:lstStyle/>
          <a:p>
            <a:pPr marL="0" indent="0">
              <a:buNone/>
            </a:pPr>
            <a:r>
              <a:rPr lang="en-US" dirty="0">
                <a:latin typeface="Candara" panose="020E0502030303020204" pitchFamily="34" charset="0"/>
              </a:rPr>
              <a:t>A police vehicle is purchased for $30,000. The vehicle will be used for 5 years. The residual value of the vehicle after five years is $4,000.</a:t>
            </a:r>
          </a:p>
          <a:p>
            <a:pPr marL="0" indent="0">
              <a:buNone/>
            </a:pPr>
            <a:r>
              <a:rPr lang="en-US" dirty="0">
                <a:latin typeface="Candara" panose="020E0502030303020204" pitchFamily="34" charset="0"/>
              </a:rPr>
              <a:t>Using </a:t>
            </a:r>
            <a:r>
              <a:rPr lang="en-US" altLang="zh-CN" dirty="0">
                <a:latin typeface="Candara" panose="020E0502030303020204" pitchFamily="34" charset="0"/>
              </a:rPr>
              <a:t>Double declining balance method (DDB)</a:t>
            </a:r>
          </a:p>
          <a:p>
            <a:r>
              <a:rPr lang="en-US" dirty="0">
                <a:latin typeface="Candara" panose="020E0502030303020204" pitchFamily="34" charset="0"/>
              </a:rPr>
              <a:t>What is the depreciation in the first year? </a:t>
            </a:r>
          </a:p>
          <a:p>
            <a:r>
              <a:rPr lang="en-US" dirty="0">
                <a:latin typeface="Candara" panose="020E0502030303020204" pitchFamily="34" charset="0"/>
              </a:rPr>
              <a:t>What is the depreciation in the fourth year? </a:t>
            </a:r>
          </a:p>
          <a:p>
            <a:pPr marL="0" indent="0">
              <a:buNone/>
            </a:pPr>
            <a:endParaRPr lang="en-US" dirty="0">
              <a:latin typeface="Candara" panose="020E0502030303020204" pitchFamily="34" charset="0"/>
            </a:endParaRPr>
          </a:p>
          <a:p>
            <a:pPr marL="0" indent="0">
              <a:buNone/>
            </a:pPr>
            <a:endParaRPr lang="en-US"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A331D42-A447-473E-B785-803DCB4B5CE5}"/>
                  </a:ext>
                </a:extLst>
              </p:cNvPr>
              <p:cNvSpPr txBox="1"/>
              <p:nvPr/>
            </p:nvSpPr>
            <p:spPr>
              <a:xfrm>
                <a:off x="1590322" y="4809481"/>
                <a:ext cx="37539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𝑌</m:t>
                          </m:r>
                          <m:r>
                            <a:rPr lang="en-US" sz="2000" b="0" i="1" smtClean="0">
                              <a:latin typeface="Cambria Math" panose="02040503050406030204" pitchFamily="18" charset="0"/>
                            </a:rPr>
                            <m:t>=1</m:t>
                          </m:r>
                        </m:sub>
                      </m:sSub>
                      <m:r>
                        <a:rPr lang="en-US" sz="2000" b="0" i="1" smtClean="0">
                          <a:latin typeface="Cambria Math" panose="02040503050406030204" pitchFamily="18" charset="0"/>
                        </a:rPr>
                        <m:t>=30,000∗2∗0.2</m:t>
                      </m:r>
                      <m:r>
                        <a:rPr lang="en-US" sz="2000" b="0" i="0" smtClean="0">
                          <a:latin typeface="Cambria Math" panose="02040503050406030204" pitchFamily="18" charset="0"/>
                        </a:rPr>
                        <m:t>=12,000</m:t>
                      </m:r>
                    </m:oMath>
                  </m:oMathPara>
                </a14:m>
                <a:endParaRPr lang="en-US" dirty="0">
                  <a:latin typeface="Candara" panose="020E0502030303020204" pitchFamily="34" charset="0"/>
                </a:endParaRPr>
              </a:p>
            </p:txBody>
          </p:sp>
        </mc:Choice>
        <mc:Fallback xmlns="">
          <p:sp>
            <p:nvSpPr>
              <p:cNvPr id="4" name="TextBox 3">
                <a:extLst>
                  <a:ext uri="{FF2B5EF4-FFF2-40B4-BE49-F238E27FC236}">
                    <a16:creationId xmlns:a16="http://schemas.microsoft.com/office/drawing/2014/main" id="{BA331D42-A447-473E-B785-803DCB4B5CE5}"/>
                  </a:ext>
                </a:extLst>
              </p:cNvPr>
              <p:cNvSpPr txBox="1">
                <a:spLocks noRot="1" noChangeAspect="1" noMove="1" noResize="1" noEditPoints="1" noAdjustHandles="1" noChangeArrowheads="1" noChangeShapeType="1" noTextEdit="1"/>
              </p:cNvSpPr>
              <p:nvPr/>
            </p:nvSpPr>
            <p:spPr>
              <a:xfrm>
                <a:off x="1590322" y="4809481"/>
                <a:ext cx="3753976" cy="307777"/>
              </a:xfrm>
              <a:prstGeom prst="rect">
                <a:avLst/>
              </a:prstGeom>
              <a:blipFill>
                <a:blip r:embed="rId3"/>
                <a:stretch>
                  <a:fillRect l="-1299" r="-974"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13A078D-D854-49E4-BCCE-69947CC0B905}"/>
                  </a:ext>
                </a:extLst>
              </p:cNvPr>
              <p:cNvSpPr/>
              <p:nvPr/>
            </p:nvSpPr>
            <p:spPr>
              <a:xfrm>
                <a:off x="1413433" y="5263146"/>
                <a:ext cx="521129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𝑌</m:t>
                          </m:r>
                          <m:r>
                            <a:rPr lang="en-US" sz="2000" b="0" i="1" smtClean="0">
                              <a:latin typeface="Cambria Math" panose="02040503050406030204" pitchFamily="18" charset="0"/>
                            </a:rPr>
                            <m:t>=2</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30,000−12,000</m:t>
                          </m:r>
                        </m:e>
                      </m:d>
                      <m:r>
                        <a:rPr lang="en-US" sz="2000" b="0" i="0" smtClean="0">
                          <a:latin typeface="Cambria Math" panose="02040503050406030204" pitchFamily="18" charset="0"/>
                        </a:rPr>
                        <m:t>∗2∗0.2=7,200</m:t>
                      </m:r>
                    </m:oMath>
                  </m:oMathPara>
                </a14:m>
                <a:endParaRPr lang="en-US" sz="1600" dirty="0">
                  <a:latin typeface="Candara" panose="020E0502030303020204" pitchFamily="34" charset="0"/>
                </a:endParaRPr>
              </a:p>
            </p:txBody>
          </p:sp>
        </mc:Choice>
        <mc:Fallback xmlns="">
          <p:sp>
            <p:nvSpPr>
              <p:cNvPr id="5" name="Rectangle 4">
                <a:extLst>
                  <a:ext uri="{FF2B5EF4-FFF2-40B4-BE49-F238E27FC236}">
                    <a16:creationId xmlns:a16="http://schemas.microsoft.com/office/drawing/2014/main" id="{B13A078D-D854-49E4-BCCE-69947CC0B905}"/>
                  </a:ext>
                </a:extLst>
              </p:cNvPr>
              <p:cNvSpPr>
                <a:spLocks noRot="1" noChangeAspect="1" noMove="1" noResize="1" noEditPoints="1" noAdjustHandles="1" noChangeArrowheads="1" noChangeShapeType="1" noTextEdit="1"/>
              </p:cNvSpPr>
              <p:nvPr/>
            </p:nvSpPr>
            <p:spPr>
              <a:xfrm>
                <a:off x="1413433" y="5263146"/>
                <a:ext cx="5211298" cy="400110"/>
              </a:xfrm>
              <a:prstGeom prst="rect">
                <a:avLst/>
              </a:prstGeom>
              <a:blipFill>
                <a:blip r:embed="rId4"/>
                <a:stretch>
                  <a:fillRect/>
                </a:stretch>
              </a:blipFill>
            </p:spPr>
            <p:txBody>
              <a:bodyPr/>
              <a:lstStyle/>
              <a:p>
                <a:r>
                  <a:rPr lang="zh-CN" altLang="en-US">
                    <a:noFill/>
                  </a:rPr>
                  <a:t> </a:t>
                </a:r>
              </a:p>
            </p:txBody>
          </p:sp>
        </mc:Fallback>
      </mc:AlternateContent>
      <p:pic>
        <p:nvPicPr>
          <p:cNvPr id="7" name="Picture 6">
            <a:extLst>
              <a:ext uri="{FF2B5EF4-FFF2-40B4-BE49-F238E27FC236}">
                <a16:creationId xmlns:a16="http://schemas.microsoft.com/office/drawing/2014/main" id="{ABF4EA69-4A7D-BF82-E786-E505D7BAB406}"/>
              </a:ext>
            </a:extLst>
          </p:cNvPr>
          <p:cNvPicPr>
            <a:picLocks noChangeAspect="1"/>
          </p:cNvPicPr>
          <p:nvPr/>
        </p:nvPicPr>
        <p:blipFill>
          <a:blip r:embed="rId5"/>
          <a:stretch>
            <a:fillRect/>
          </a:stretch>
        </p:blipFill>
        <p:spPr>
          <a:xfrm>
            <a:off x="7914952" y="2980033"/>
            <a:ext cx="3524085" cy="522583"/>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4C23696-A23C-91F5-E762-8D5CE2EBFC18}"/>
                  </a:ext>
                </a:extLst>
              </p:cNvPr>
              <p:cNvSpPr/>
              <p:nvPr/>
            </p:nvSpPr>
            <p:spPr>
              <a:xfrm>
                <a:off x="1590322" y="4066707"/>
                <a:ext cx="5833366" cy="70936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𝑆𝐿𝐷𝑃</m:t>
                      </m:r>
                      <m:r>
                        <a:rPr lang="en-US"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5200</m:t>
                          </m:r>
                        </m:num>
                        <m:den>
                          <m:r>
                            <a:rPr lang="en-US" altLang="zh-CN" sz="2000" i="1">
                              <a:latin typeface="Cambria Math" panose="02040503050406030204" pitchFamily="18" charset="0"/>
                            </a:rPr>
                            <m:t>30,000−4,000</m:t>
                          </m:r>
                        </m:den>
                      </m:f>
                      <m:r>
                        <a:rPr lang="en-US" altLang="zh-CN" sz="2000" b="0" i="1" smtClean="0">
                          <a:latin typeface="Cambria Math" panose="02040503050406030204" pitchFamily="18" charset="0"/>
                        </a:rPr>
                        <m:t>=0.2</m:t>
                      </m:r>
                    </m:oMath>
                  </m:oMathPara>
                </a14:m>
                <a:endParaRPr lang="en-US" sz="1600" dirty="0">
                  <a:latin typeface="Candara" panose="020E0502030303020204" pitchFamily="34" charset="0"/>
                </a:endParaRPr>
              </a:p>
            </p:txBody>
          </p:sp>
        </mc:Choice>
        <mc:Fallback xmlns="">
          <p:sp>
            <p:nvSpPr>
              <p:cNvPr id="8" name="Rectangle 7">
                <a:extLst>
                  <a:ext uri="{FF2B5EF4-FFF2-40B4-BE49-F238E27FC236}">
                    <a16:creationId xmlns:a16="http://schemas.microsoft.com/office/drawing/2014/main" id="{F4C23696-A23C-91F5-E762-8D5CE2EBFC18}"/>
                  </a:ext>
                </a:extLst>
              </p:cNvPr>
              <p:cNvSpPr>
                <a:spLocks noRot="1" noChangeAspect="1" noMove="1" noResize="1" noEditPoints="1" noAdjustHandles="1" noChangeArrowheads="1" noChangeShapeType="1" noTextEdit="1"/>
              </p:cNvSpPr>
              <p:nvPr/>
            </p:nvSpPr>
            <p:spPr>
              <a:xfrm>
                <a:off x="1590322" y="4066707"/>
                <a:ext cx="5833366" cy="70936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D85C920-BE24-4ECA-544B-2C90D10B2323}"/>
                  </a:ext>
                </a:extLst>
              </p:cNvPr>
              <p:cNvSpPr txBox="1"/>
              <p:nvPr/>
            </p:nvSpPr>
            <p:spPr>
              <a:xfrm>
                <a:off x="1100215" y="5791190"/>
                <a:ext cx="61024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𝐷</m:t>
                          </m:r>
                        </m:e>
                        <m:sub>
                          <m:r>
                            <a:rPr lang="en-US" altLang="zh-CN" sz="1800" b="0" i="1" smtClean="0">
                              <a:latin typeface="Cambria Math" panose="02040503050406030204" pitchFamily="18" charset="0"/>
                            </a:rPr>
                            <m:t>𝑌</m:t>
                          </m:r>
                          <m:r>
                            <a:rPr lang="en-US" altLang="zh-CN" sz="1800" b="0" i="1" smtClean="0">
                              <a:latin typeface="Cambria Math" panose="02040503050406030204" pitchFamily="18" charset="0"/>
                            </a:rPr>
                            <m:t>=3</m:t>
                          </m:r>
                        </m:sub>
                      </m:sSub>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30,000−12,000−7,200</m:t>
                          </m:r>
                        </m:e>
                      </m:d>
                      <m:r>
                        <a:rPr lang="en-US" altLang="zh-CN" sz="1800" b="0" i="0" smtClean="0">
                          <a:latin typeface="Cambria Math" panose="02040503050406030204" pitchFamily="18" charset="0"/>
                        </a:rPr>
                        <m:t>∗2∗0.2=4,320</m:t>
                      </m:r>
                    </m:oMath>
                  </m:oMathPara>
                </a14:m>
                <a:endParaRPr lang="zh-CN" altLang="en-US" dirty="0"/>
              </a:p>
            </p:txBody>
          </p:sp>
        </mc:Choice>
        <mc:Fallback xmlns="">
          <p:sp>
            <p:nvSpPr>
              <p:cNvPr id="13" name="TextBox 12">
                <a:extLst>
                  <a:ext uri="{FF2B5EF4-FFF2-40B4-BE49-F238E27FC236}">
                    <a16:creationId xmlns:a16="http://schemas.microsoft.com/office/drawing/2014/main" id="{8D85C920-BE24-4ECA-544B-2C90D10B2323}"/>
                  </a:ext>
                </a:extLst>
              </p:cNvPr>
              <p:cNvSpPr txBox="1">
                <a:spLocks noRot="1" noChangeAspect="1" noMove="1" noResize="1" noEditPoints="1" noAdjustHandles="1" noChangeArrowheads="1" noChangeShapeType="1" noTextEdit="1"/>
              </p:cNvSpPr>
              <p:nvPr/>
            </p:nvSpPr>
            <p:spPr>
              <a:xfrm>
                <a:off x="1100215" y="5791190"/>
                <a:ext cx="6102456"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1B0EA17-AC4F-4447-B755-DAFCD43E847C}"/>
                  </a:ext>
                </a:extLst>
              </p:cNvPr>
              <p:cNvSpPr txBox="1"/>
              <p:nvPr/>
            </p:nvSpPr>
            <p:spPr>
              <a:xfrm>
                <a:off x="950061" y="6330299"/>
                <a:ext cx="729986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𝐷</m:t>
                          </m:r>
                        </m:e>
                        <m:sub>
                          <m:r>
                            <a:rPr lang="en-US" altLang="zh-CN" sz="1800" b="0" i="1" smtClean="0">
                              <a:latin typeface="Cambria Math" panose="02040503050406030204" pitchFamily="18" charset="0"/>
                            </a:rPr>
                            <m:t>𝑌</m:t>
                          </m:r>
                          <m:r>
                            <a:rPr lang="en-US" altLang="zh-CN" sz="1800" b="0" i="1" smtClean="0">
                              <a:latin typeface="Cambria Math" panose="02040503050406030204" pitchFamily="18" charset="0"/>
                            </a:rPr>
                            <m:t>=4</m:t>
                          </m:r>
                        </m:sub>
                      </m:sSub>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30,000−12,000−7,200−4,320</m:t>
                          </m:r>
                        </m:e>
                      </m:d>
                      <m:r>
                        <a:rPr lang="en-US" altLang="zh-CN" sz="1800" b="0" i="0" smtClean="0">
                          <a:latin typeface="Cambria Math" panose="02040503050406030204" pitchFamily="18" charset="0"/>
                        </a:rPr>
                        <m:t>∗2∗0.2=2,592</m:t>
                      </m:r>
                    </m:oMath>
                  </m:oMathPara>
                </a14:m>
                <a:endParaRPr lang="zh-CN" altLang="en-US" dirty="0"/>
              </a:p>
            </p:txBody>
          </p:sp>
        </mc:Choice>
        <mc:Fallback xmlns="">
          <p:sp>
            <p:nvSpPr>
              <p:cNvPr id="14" name="TextBox 13">
                <a:extLst>
                  <a:ext uri="{FF2B5EF4-FFF2-40B4-BE49-F238E27FC236}">
                    <a16:creationId xmlns:a16="http://schemas.microsoft.com/office/drawing/2014/main" id="{E1B0EA17-AC4F-4447-B755-DAFCD43E847C}"/>
                  </a:ext>
                </a:extLst>
              </p:cNvPr>
              <p:cNvSpPr txBox="1">
                <a:spLocks noRot="1" noChangeAspect="1" noMove="1" noResize="1" noEditPoints="1" noAdjustHandles="1" noChangeArrowheads="1" noChangeShapeType="1" noTextEdit="1"/>
              </p:cNvSpPr>
              <p:nvPr/>
            </p:nvSpPr>
            <p:spPr>
              <a:xfrm>
                <a:off x="950061" y="6330299"/>
                <a:ext cx="7299867" cy="369332"/>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6413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47870E-242F-A140-B390-24C7774CD049}"/>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FA5C47-C5A6-3A41-B277-F5030BC8DACF}"/>
              </a:ext>
            </a:extLst>
          </p:cNvPr>
          <p:cNvSpPr>
            <a:spLocks noGrp="1"/>
          </p:cNvSpPr>
          <p:nvPr>
            <p:ph type="title"/>
          </p:nvPr>
        </p:nvSpPr>
        <p:spPr>
          <a:xfrm>
            <a:off x="854677" y="18255"/>
            <a:ext cx="10515600" cy="1325563"/>
          </a:xfrm>
        </p:spPr>
        <p:txBody>
          <a:bodyPr>
            <a:normAutofit/>
          </a:bodyPr>
          <a:lstStyle/>
          <a:p>
            <a:r>
              <a:rPr lang="en-US" sz="4200" b="1" dirty="0">
                <a:solidFill>
                  <a:schemeClr val="bg1"/>
                </a:solidFill>
                <a:latin typeface="Georgia Pro Cond Black" panose="02040A06050405020203" pitchFamily="18" charset="0"/>
              </a:rPr>
              <a:t>Interest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06152F-A761-4947-AF2B-B8C9E4731FC0}"/>
                  </a:ext>
                </a:extLst>
              </p:cNvPr>
              <p:cNvSpPr>
                <a:spLocks noGrp="1"/>
              </p:cNvSpPr>
              <p:nvPr>
                <p:ph idx="1"/>
              </p:nvPr>
            </p:nvSpPr>
            <p:spPr>
              <a:xfrm>
                <a:off x="838200" y="1825625"/>
                <a:ext cx="4784124" cy="4351338"/>
              </a:xfrm>
            </p:spPr>
            <p:txBody>
              <a:bodyPr>
                <a:normAutofit/>
              </a:bodyPr>
              <a:lstStyle/>
              <a:p>
                <a:r>
                  <a:rPr lang="en-US" b="1" dirty="0">
                    <a:latin typeface="Candara" panose="020E0502030303020204" pitchFamily="34" charset="0"/>
                  </a:rPr>
                  <a:t>Simple</a:t>
                </a:r>
              </a:p>
              <a:p>
                <a:pPr lvl="1"/>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𝑡</m:t>
                        </m:r>
                      </m:sub>
                    </m:sSub>
                    <m:r>
                      <a:rPr lang="es-ES" b="0" i="1" smtClean="0">
                        <a:latin typeface="Cambria Math" panose="02040503050406030204" pitchFamily="18" charset="0"/>
                      </a:rPr>
                      <m:t>=$10,000</m:t>
                    </m:r>
                  </m:oMath>
                </a14:m>
                <a:r>
                  <a:rPr lang="en-US" dirty="0">
                    <a:latin typeface="Candara" panose="020E0502030303020204" pitchFamily="34" charset="0"/>
                  </a:rPr>
                  <a:t>   </a:t>
                </a:r>
                <a:r>
                  <a:rPr lang="en-US" dirty="0">
                    <a:latin typeface="Candara" panose="020E0502030303020204" pitchFamily="34" charset="0"/>
                    <a:sym typeface="Wingdings" pitchFamily="2" charset="2"/>
                  </a:rPr>
                  <a:t></a:t>
                </a:r>
                <a:r>
                  <a:rPr lang="en-US" dirty="0">
                    <a:latin typeface="Candara" panose="020E0502030303020204" pitchFamily="34" charset="0"/>
                  </a:rPr>
                  <a:t> Principal</a:t>
                </a:r>
              </a:p>
              <a:p>
                <a:pPr lvl="1"/>
                <a:r>
                  <a:rPr lang="en-US" dirty="0">
                    <a:latin typeface="Candara" panose="020E0502030303020204" pitchFamily="34" charset="0"/>
                  </a:rPr>
                  <a:t>Interest on principal</a:t>
                </a:r>
              </a:p>
              <a:p>
                <a:pPr lvl="1"/>
                <a14:m>
                  <m:oMath xmlns:m="http://schemas.openxmlformats.org/officeDocument/2006/math">
                    <m:r>
                      <a:rPr lang="es-ES" b="0" i="1" smtClean="0">
                        <a:latin typeface="Cambria Math" panose="02040503050406030204" pitchFamily="18" charset="0"/>
                      </a:rPr>
                      <m:t>𝑖</m:t>
                    </m:r>
                    <m:r>
                      <a:rPr lang="es-ES" b="0" i="1" smtClean="0">
                        <a:latin typeface="Cambria Math" panose="02040503050406030204" pitchFamily="18" charset="0"/>
                      </a:rPr>
                      <m:t>=5%</m:t>
                    </m:r>
                  </m:oMath>
                </a14:m>
                <a:r>
                  <a:rPr lang="en-US" dirty="0">
                    <a:latin typeface="Candara" panose="020E0502030303020204" pitchFamily="34" charset="0"/>
                  </a:rPr>
                  <a:t>    </a:t>
                </a:r>
                <a:r>
                  <a:rPr lang="en-US" dirty="0">
                    <a:latin typeface="Candara" panose="020E0502030303020204" pitchFamily="34" charset="0"/>
                    <a:sym typeface="Wingdings" pitchFamily="2" charset="2"/>
                  </a:rPr>
                  <a:t> $500</a:t>
                </a:r>
              </a:p>
              <a:p>
                <a:pPr lvl="1"/>
                <a14:m>
                  <m:oMath xmlns:m="http://schemas.openxmlformats.org/officeDocument/2006/math">
                    <m:r>
                      <a:rPr lang="en-US" b="0" i="1" smtClean="0">
                        <a:latin typeface="Cambria Math" panose="02040503050406030204" pitchFamily="18" charset="0"/>
                      </a:rPr>
                      <m:t>𝑡</m:t>
                    </m:r>
                    <m:r>
                      <a:rPr lang="es-ES" b="0" i="1" smtClean="0">
                        <a:latin typeface="Cambria Math" panose="02040503050406030204" pitchFamily="18" charset="0"/>
                      </a:rPr>
                      <m:t>=3</m:t>
                    </m:r>
                    <m:r>
                      <a:rPr lang="en-US" b="0" i="1" smtClean="0">
                        <a:latin typeface="Cambria Math" panose="02040503050406030204" pitchFamily="18" charset="0"/>
                      </a:rPr>
                      <m:t> </m:t>
                    </m:r>
                    <m:r>
                      <a:rPr lang="en-US" b="0" i="1" smtClean="0">
                        <a:latin typeface="Cambria Math" panose="02040503050406030204" pitchFamily="18" charset="0"/>
                      </a:rPr>
                      <m:t>𝑦𝑒𝑎𝑟𝑠</m:t>
                    </m:r>
                  </m:oMath>
                </a14:m>
                <a:r>
                  <a:rPr lang="en-US" dirty="0">
                    <a:latin typeface="Candara" panose="020E0502030303020204" pitchFamily="34" charset="0"/>
                  </a:rPr>
                  <a:t>     </a:t>
                </a:r>
                <a:r>
                  <a:rPr lang="en-US" dirty="0">
                    <a:latin typeface="Candara" panose="020E0502030303020204" pitchFamily="34" charset="0"/>
                    <a:sym typeface="Wingdings" pitchFamily="2" charset="2"/>
                  </a:rPr>
                  <a:t> $1,500</a:t>
                </a:r>
              </a:p>
              <a:p>
                <a:pPr lvl="1"/>
                <a:r>
                  <a:rPr lang="en-US" dirty="0">
                    <a:latin typeface="Candara" panose="020E0502030303020204" pitchFamily="34" charset="0"/>
                    <a:sym typeface="Wingdings" pitchFamily="2" charset="2"/>
                  </a:rPr>
                  <a:t>Interest = P*</a:t>
                </a:r>
                <a:r>
                  <a:rPr lang="en-US" dirty="0" err="1">
                    <a:latin typeface="Candara" panose="020E0502030303020204" pitchFamily="34" charset="0"/>
                    <a:sym typeface="Wingdings" pitchFamily="2" charset="2"/>
                  </a:rPr>
                  <a:t>i</a:t>
                </a:r>
                <a:r>
                  <a:rPr lang="en-US" dirty="0">
                    <a:latin typeface="Candara" panose="020E0502030303020204" pitchFamily="34" charset="0"/>
                    <a:sym typeface="Wingdings" pitchFamily="2" charset="2"/>
                  </a:rPr>
                  <a:t>*t</a:t>
                </a:r>
                <a:endParaRPr lang="en-US" dirty="0">
                  <a:latin typeface="Candara" panose="020E0502030303020204" pitchFamily="34" charset="0"/>
                </a:endParaRPr>
              </a:p>
              <a:p>
                <a:pPr lvl="1"/>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𝑡</m:t>
                        </m:r>
                        <m:r>
                          <a:rPr lang="es-ES" b="0" i="1" smtClean="0">
                            <a:latin typeface="Cambria Math" panose="02040503050406030204" pitchFamily="18" charset="0"/>
                          </a:rPr>
                          <m:t>+3</m:t>
                        </m:r>
                      </m:sub>
                    </m:sSub>
                    <m:r>
                      <a:rPr lang="es-ES" b="0" i="1" smtClean="0">
                        <a:latin typeface="Cambria Math" panose="02040503050406030204" pitchFamily="18" charset="0"/>
                      </a:rPr>
                      <m:t>=$11,500</m:t>
                    </m:r>
                  </m:oMath>
                </a14:m>
                <a:endParaRPr lang="en-US" dirty="0">
                  <a:latin typeface="Candara" panose="020E0502030303020204" pitchFamily="34" charset="0"/>
                </a:endParaRPr>
              </a:p>
            </p:txBody>
          </p:sp>
        </mc:Choice>
        <mc:Fallback xmlns="">
          <p:sp>
            <p:nvSpPr>
              <p:cNvPr id="3" name="Content Placeholder 2">
                <a:extLst>
                  <a:ext uri="{FF2B5EF4-FFF2-40B4-BE49-F238E27FC236}">
                    <a16:creationId xmlns:a16="http://schemas.microsoft.com/office/drawing/2014/main" id="{EF06152F-A761-4947-AF2B-B8C9E4731FC0}"/>
                  </a:ext>
                </a:extLst>
              </p:cNvPr>
              <p:cNvSpPr>
                <a:spLocks noGrp="1" noRot="1" noChangeAspect="1" noMove="1" noResize="1" noEditPoints="1" noAdjustHandles="1" noChangeArrowheads="1" noChangeShapeType="1" noTextEdit="1"/>
              </p:cNvSpPr>
              <p:nvPr>
                <p:ph idx="1"/>
              </p:nvPr>
            </p:nvSpPr>
            <p:spPr>
              <a:xfrm>
                <a:off x="838200" y="1825625"/>
                <a:ext cx="4784124" cy="4351338"/>
              </a:xfrm>
              <a:blipFill>
                <a:blip r:embed="rId3"/>
                <a:stretch>
                  <a:fillRect l="-2296"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94DC081-97C9-D04B-A60B-E29E72DDCF52}"/>
                  </a:ext>
                </a:extLst>
              </p:cNvPr>
              <p:cNvSpPr txBox="1">
                <a:spLocks/>
              </p:cNvSpPr>
              <p:nvPr/>
            </p:nvSpPr>
            <p:spPr>
              <a:xfrm>
                <a:off x="6400800" y="1825625"/>
                <a:ext cx="49694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Candara" panose="020E0502030303020204" pitchFamily="34" charset="0"/>
                  </a:rPr>
                  <a:t>Compound</a:t>
                </a:r>
              </a:p>
              <a:p>
                <a:pPr lvl="1"/>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𝑉</m:t>
                        </m:r>
                      </m:e>
                      <m:sub>
                        <m:r>
                          <a:rPr lang="es-ES" b="0" i="1" smtClean="0">
                            <a:latin typeface="Cambria Math" panose="02040503050406030204" pitchFamily="18" charset="0"/>
                          </a:rPr>
                          <m:t>𝑡</m:t>
                        </m:r>
                      </m:sub>
                    </m:sSub>
                    <m:r>
                      <a:rPr lang="es-ES" i="1">
                        <a:latin typeface="Cambria Math" panose="02040503050406030204" pitchFamily="18" charset="0"/>
                      </a:rPr>
                      <m:t>=$10,000</m:t>
                    </m:r>
                  </m:oMath>
                </a14:m>
                <a:r>
                  <a:rPr lang="en-US" dirty="0">
                    <a:latin typeface="Candara" panose="020E0502030303020204" pitchFamily="34" charset="0"/>
                  </a:rPr>
                  <a:t>   </a:t>
                </a:r>
                <a:r>
                  <a:rPr lang="en-US" dirty="0">
                    <a:latin typeface="Candara" panose="020E0502030303020204" pitchFamily="34" charset="0"/>
                    <a:sym typeface="Wingdings" pitchFamily="2" charset="2"/>
                  </a:rPr>
                  <a:t></a:t>
                </a:r>
                <a:r>
                  <a:rPr lang="en-US" dirty="0">
                    <a:latin typeface="Candara" panose="020E0502030303020204" pitchFamily="34" charset="0"/>
                  </a:rPr>
                  <a:t> Principal</a:t>
                </a:r>
              </a:p>
              <a:p>
                <a:pPr lvl="1"/>
                <a14:m>
                  <m:oMath xmlns:m="http://schemas.openxmlformats.org/officeDocument/2006/math">
                    <m:r>
                      <a:rPr lang="es-ES" i="1">
                        <a:latin typeface="Cambria Math" panose="02040503050406030204" pitchFamily="18" charset="0"/>
                      </a:rPr>
                      <m:t>𝑖</m:t>
                    </m:r>
                    <m:r>
                      <a:rPr lang="es-ES" i="1">
                        <a:latin typeface="Cambria Math" panose="02040503050406030204" pitchFamily="18" charset="0"/>
                      </a:rPr>
                      <m:t>=5%</m:t>
                    </m:r>
                  </m:oMath>
                </a14:m>
                <a:r>
                  <a:rPr lang="en-US" dirty="0">
                    <a:latin typeface="Candara" panose="020E0502030303020204" pitchFamily="34" charset="0"/>
                  </a:rPr>
                  <a:t>    </a:t>
                </a:r>
                <a:r>
                  <a:rPr lang="en-US" dirty="0">
                    <a:latin typeface="Candara" panose="020E0502030303020204" pitchFamily="34" charset="0"/>
                    <a:sym typeface="Wingdings" pitchFamily="2" charset="2"/>
                  </a:rPr>
                  <a:t> $500</a:t>
                </a:r>
              </a:p>
              <a:p>
                <a:pPr lvl="1"/>
                <a14:m>
                  <m:oMath xmlns:m="http://schemas.openxmlformats.org/officeDocument/2006/math">
                    <m:sSub>
                      <m:sSubPr>
                        <m:ctrlPr>
                          <a:rPr lang="es-ES" i="1" smtClean="0">
                            <a:latin typeface="Cambria Math" panose="02040503050406030204" pitchFamily="18" charset="0"/>
                          </a:rPr>
                        </m:ctrlPr>
                      </m:sSubPr>
                      <m:e>
                        <m:r>
                          <a:rPr lang="es-ES" i="1">
                            <a:latin typeface="Cambria Math" panose="02040503050406030204" pitchFamily="18" charset="0"/>
                          </a:rPr>
                          <m:t>𝑉</m:t>
                        </m:r>
                      </m:e>
                      <m:sub>
                        <m:r>
                          <a:rPr lang="es-ES" b="0" i="1" smtClean="0">
                            <a:latin typeface="Cambria Math" panose="02040503050406030204" pitchFamily="18" charset="0"/>
                          </a:rPr>
                          <m:t>𝑡</m:t>
                        </m:r>
                        <m:r>
                          <a:rPr lang="es-ES" b="0" i="1" smtClean="0">
                            <a:latin typeface="Cambria Math" panose="02040503050406030204" pitchFamily="18" charset="0"/>
                          </a:rPr>
                          <m:t>+1</m:t>
                        </m:r>
                      </m:sub>
                    </m:sSub>
                    <m:r>
                      <a:rPr lang="es-ES" i="1">
                        <a:latin typeface="Cambria Math" panose="02040503050406030204" pitchFamily="18" charset="0"/>
                      </a:rPr>
                      <m:t>=$1</m:t>
                    </m:r>
                    <m:r>
                      <a:rPr lang="es-ES" b="0" i="1" smtClean="0">
                        <a:latin typeface="Cambria Math" panose="02040503050406030204" pitchFamily="18" charset="0"/>
                      </a:rPr>
                      <m:t>0</m:t>
                    </m:r>
                    <m:r>
                      <a:rPr lang="es-ES" i="1">
                        <a:latin typeface="Cambria Math" panose="02040503050406030204" pitchFamily="18" charset="0"/>
                      </a:rPr>
                      <m:t>,500</m:t>
                    </m:r>
                  </m:oMath>
                </a14:m>
                <a:r>
                  <a:rPr lang="en-US" dirty="0">
                    <a:latin typeface="Candara" panose="020E0502030303020204" pitchFamily="34" charset="0"/>
                  </a:rPr>
                  <a:t> </a:t>
                </a:r>
                <a:r>
                  <a:rPr lang="en-US" dirty="0">
                    <a:latin typeface="Candara" panose="020E0502030303020204" pitchFamily="34" charset="0"/>
                    <a:sym typeface="Wingdings" pitchFamily="2" charset="2"/>
                  </a:rPr>
                  <a:t></a:t>
                </a:r>
                <a:r>
                  <a:rPr lang="en-US" dirty="0">
                    <a:latin typeface="Candara" panose="020E0502030303020204" pitchFamily="34" charset="0"/>
                  </a:rPr>
                  <a:t> Principal</a:t>
                </a:r>
              </a:p>
              <a:p>
                <a:pPr lvl="1"/>
                <a14:m>
                  <m:oMath xmlns:m="http://schemas.openxmlformats.org/officeDocument/2006/math">
                    <m:r>
                      <a:rPr lang="es-ES" i="1" smtClean="0">
                        <a:latin typeface="Cambria Math" panose="02040503050406030204" pitchFamily="18" charset="0"/>
                      </a:rPr>
                      <m:t>𝑖</m:t>
                    </m:r>
                    <m:r>
                      <a:rPr lang="es-ES" i="1" smtClean="0">
                        <a:latin typeface="Cambria Math" panose="02040503050406030204" pitchFamily="18" charset="0"/>
                      </a:rPr>
                      <m:t>=5%</m:t>
                    </m:r>
                  </m:oMath>
                </a14:m>
                <a:r>
                  <a:rPr lang="en-US" dirty="0">
                    <a:latin typeface="Candara" panose="020E0502030303020204" pitchFamily="34" charset="0"/>
                  </a:rPr>
                  <a:t>    </a:t>
                </a:r>
                <a:r>
                  <a:rPr lang="en-US" dirty="0">
                    <a:latin typeface="Candara" panose="020E0502030303020204" pitchFamily="34" charset="0"/>
                    <a:sym typeface="Wingdings" pitchFamily="2" charset="2"/>
                  </a:rPr>
                  <a:t> $525</a:t>
                </a:r>
                <a:endParaRPr lang="en-US" dirty="0">
                  <a:latin typeface="Candara" panose="020E0502030303020204" pitchFamily="34" charset="0"/>
                </a:endParaRPr>
              </a:p>
              <a:p>
                <a:pPr lvl="1"/>
                <a14:m>
                  <m:oMath xmlns:m="http://schemas.openxmlformats.org/officeDocument/2006/math">
                    <m:sSub>
                      <m:sSubPr>
                        <m:ctrlPr>
                          <a:rPr lang="es-ES" i="1" smtClean="0">
                            <a:latin typeface="Cambria Math" panose="02040503050406030204" pitchFamily="18" charset="0"/>
                          </a:rPr>
                        </m:ctrlPr>
                      </m:sSubPr>
                      <m:e>
                        <m:r>
                          <a:rPr lang="es-ES" i="1">
                            <a:latin typeface="Cambria Math" panose="02040503050406030204" pitchFamily="18" charset="0"/>
                          </a:rPr>
                          <m:t>𝑉</m:t>
                        </m:r>
                      </m:e>
                      <m:sub>
                        <m:r>
                          <a:rPr lang="es-ES" b="0" i="1" smtClean="0">
                            <a:latin typeface="Cambria Math" panose="02040503050406030204" pitchFamily="18" charset="0"/>
                          </a:rPr>
                          <m:t>𝑡</m:t>
                        </m:r>
                        <m:r>
                          <a:rPr lang="es-ES" b="0" i="1" smtClean="0">
                            <a:latin typeface="Cambria Math" panose="02040503050406030204" pitchFamily="18" charset="0"/>
                          </a:rPr>
                          <m:t>+2</m:t>
                        </m:r>
                      </m:sub>
                    </m:sSub>
                    <m:r>
                      <a:rPr lang="es-ES" i="1">
                        <a:latin typeface="Cambria Math" panose="02040503050406030204" pitchFamily="18" charset="0"/>
                      </a:rPr>
                      <m:t>=$1</m:t>
                    </m:r>
                    <m:r>
                      <a:rPr lang="es-ES" b="0" i="1" smtClean="0">
                        <a:latin typeface="Cambria Math" panose="02040503050406030204" pitchFamily="18" charset="0"/>
                      </a:rPr>
                      <m:t>1,025</m:t>
                    </m:r>
                  </m:oMath>
                </a14:m>
                <a:r>
                  <a:rPr lang="en-US" dirty="0">
                    <a:latin typeface="Candara" panose="020E0502030303020204" pitchFamily="34" charset="0"/>
                  </a:rPr>
                  <a:t> </a:t>
                </a:r>
                <a:r>
                  <a:rPr lang="en-US" dirty="0">
                    <a:latin typeface="Candara" panose="020E0502030303020204" pitchFamily="34" charset="0"/>
                    <a:sym typeface="Wingdings" pitchFamily="2" charset="2"/>
                  </a:rPr>
                  <a:t></a:t>
                </a:r>
                <a:r>
                  <a:rPr lang="en-US" dirty="0">
                    <a:latin typeface="Candara" panose="020E0502030303020204" pitchFamily="34" charset="0"/>
                  </a:rPr>
                  <a:t> Principal</a:t>
                </a:r>
              </a:p>
              <a:p>
                <a:pPr lvl="1"/>
                <a14:m>
                  <m:oMath xmlns:m="http://schemas.openxmlformats.org/officeDocument/2006/math">
                    <m:r>
                      <a:rPr lang="es-ES" i="1" smtClean="0">
                        <a:latin typeface="Cambria Math" panose="02040503050406030204" pitchFamily="18" charset="0"/>
                      </a:rPr>
                      <m:t>𝑖</m:t>
                    </m:r>
                    <m:r>
                      <a:rPr lang="es-ES" i="1" smtClean="0">
                        <a:latin typeface="Cambria Math" panose="02040503050406030204" pitchFamily="18" charset="0"/>
                      </a:rPr>
                      <m:t>=5%</m:t>
                    </m:r>
                  </m:oMath>
                </a14:m>
                <a:r>
                  <a:rPr lang="en-US" dirty="0">
                    <a:latin typeface="Candara" panose="020E0502030303020204" pitchFamily="34" charset="0"/>
                  </a:rPr>
                  <a:t>    </a:t>
                </a:r>
                <a:r>
                  <a:rPr lang="en-US" dirty="0">
                    <a:latin typeface="Candara" panose="020E0502030303020204" pitchFamily="34" charset="0"/>
                    <a:sym typeface="Wingdings" pitchFamily="2" charset="2"/>
                  </a:rPr>
                  <a:t> $551.25</a:t>
                </a:r>
                <a:endParaRPr lang="en-US" dirty="0">
                  <a:latin typeface="Candara" panose="020E0502030303020204" pitchFamily="34" charset="0"/>
                </a:endParaRPr>
              </a:p>
              <a:p>
                <a:pPr lvl="1"/>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𝑉</m:t>
                        </m:r>
                      </m:e>
                      <m:sub>
                        <m:r>
                          <a:rPr lang="es-ES" b="0" i="1" smtClean="0">
                            <a:latin typeface="Cambria Math" panose="02040503050406030204" pitchFamily="18" charset="0"/>
                          </a:rPr>
                          <m:t>𝑡</m:t>
                        </m:r>
                        <m:r>
                          <a:rPr lang="es-ES" b="0" i="1" smtClean="0">
                            <a:latin typeface="Cambria Math" panose="02040503050406030204" pitchFamily="18" charset="0"/>
                          </a:rPr>
                          <m:t>+3</m:t>
                        </m:r>
                      </m:sub>
                    </m:sSub>
                    <m:r>
                      <a:rPr lang="es-ES" i="1">
                        <a:latin typeface="Cambria Math" panose="02040503050406030204" pitchFamily="18" charset="0"/>
                      </a:rPr>
                      <m:t>=$1</m:t>
                    </m:r>
                    <m:r>
                      <a:rPr lang="es-ES" b="0" i="1" smtClean="0">
                        <a:latin typeface="Cambria Math" panose="02040503050406030204" pitchFamily="18" charset="0"/>
                      </a:rPr>
                      <m:t>1,576.25</m:t>
                    </m:r>
                  </m:oMath>
                </a14:m>
                <a:endParaRPr lang="en-US" dirty="0">
                  <a:latin typeface="Candara" panose="020E0502030303020204" pitchFamily="34" charset="0"/>
                </a:endParaRPr>
              </a:p>
              <a:p>
                <a:pPr marL="0" indent="0">
                  <a:buFont typeface="Arial" panose="020B0604020202020204" pitchFamily="34" charset="0"/>
                  <a:buNone/>
                </a:pPr>
                <a:endParaRPr lang="en-US" dirty="0">
                  <a:latin typeface="Candara" panose="020E0502030303020204" pitchFamily="34" charset="0"/>
                </a:endParaRPr>
              </a:p>
            </p:txBody>
          </p:sp>
        </mc:Choice>
        <mc:Fallback xmlns="">
          <p:sp>
            <p:nvSpPr>
              <p:cNvPr id="4" name="Content Placeholder 2">
                <a:extLst>
                  <a:ext uri="{FF2B5EF4-FFF2-40B4-BE49-F238E27FC236}">
                    <a16:creationId xmlns:a16="http://schemas.microsoft.com/office/drawing/2014/main" id="{B94DC081-97C9-D04B-A60B-E29E72DDCF52}"/>
                  </a:ext>
                </a:extLst>
              </p:cNvPr>
              <p:cNvSpPr txBox="1">
                <a:spLocks noRot="1" noChangeAspect="1" noMove="1" noResize="1" noEditPoints="1" noAdjustHandles="1" noChangeArrowheads="1" noChangeShapeType="1" noTextEdit="1"/>
              </p:cNvSpPr>
              <p:nvPr/>
            </p:nvSpPr>
            <p:spPr>
              <a:xfrm>
                <a:off x="6400800" y="1825625"/>
                <a:ext cx="4969477" cy="4351338"/>
              </a:xfrm>
              <a:prstGeom prst="rect">
                <a:avLst/>
              </a:prstGeom>
              <a:blipFill>
                <a:blip r:embed="rId4"/>
                <a:stretch>
                  <a:fillRect l="-2209" t="-2241"/>
                </a:stretch>
              </a:blipFill>
            </p:spPr>
            <p:txBody>
              <a:bodyPr/>
              <a:lstStyle/>
              <a:p>
                <a:r>
                  <a:rPr lang="en-US">
                    <a:noFill/>
                  </a:rPr>
                  <a:t> </a:t>
                </a:r>
              </a:p>
            </p:txBody>
          </p:sp>
        </mc:Fallback>
      </mc:AlternateContent>
    </p:spTree>
    <p:extLst>
      <p:ext uri="{BB962C8B-B14F-4D97-AF65-F5344CB8AC3E}">
        <p14:creationId xmlns:p14="http://schemas.microsoft.com/office/powerpoint/2010/main" val="367353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B053AD8-9A81-6245-821A-D8383B666915}"/>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DFBC6-8FE0-0646-ACA6-9B439D4C3D26}"/>
              </a:ext>
            </a:extLst>
          </p:cNvPr>
          <p:cNvSpPr>
            <a:spLocks noGrp="1"/>
          </p:cNvSpPr>
          <p:nvPr>
            <p:ph type="title"/>
          </p:nvPr>
        </p:nvSpPr>
        <p:spPr>
          <a:xfrm>
            <a:off x="838200" y="43081"/>
            <a:ext cx="10515600" cy="1325563"/>
          </a:xfrm>
        </p:spPr>
        <p:txBody>
          <a:bodyPr>
            <a:normAutofit/>
          </a:bodyPr>
          <a:lstStyle/>
          <a:p>
            <a:r>
              <a:rPr lang="en-US" sz="4200" b="1" dirty="0">
                <a:solidFill>
                  <a:schemeClr val="bg1"/>
                </a:solidFill>
                <a:latin typeface="Georgia Pro Cond Black" panose="02040A06050405020203" pitchFamily="18" charset="0"/>
              </a:rPr>
              <a:t>Time Value of Money</a:t>
            </a:r>
          </a:p>
        </p:txBody>
      </p:sp>
      <p:cxnSp>
        <p:nvCxnSpPr>
          <p:cNvPr id="4" name="Straight Connector 3">
            <a:extLst>
              <a:ext uri="{FF2B5EF4-FFF2-40B4-BE49-F238E27FC236}">
                <a16:creationId xmlns:a16="http://schemas.microsoft.com/office/drawing/2014/main" id="{9875F59E-D647-F246-838F-AEFF589EA766}"/>
              </a:ext>
            </a:extLst>
          </p:cNvPr>
          <p:cNvCxnSpPr/>
          <p:nvPr/>
        </p:nvCxnSpPr>
        <p:spPr>
          <a:xfrm>
            <a:off x="3291016" y="2222797"/>
            <a:ext cx="58571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A2F6EE4-9EA4-B948-B1F3-F6881C9C9121}"/>
              </a:ext>
            </a:extLst>
          </p:cNvPr>
          <p:cNvCxnSpPr/>
          <p:nvPr/>
        </p:nvCxnSpPr>
        <p:spPr>
          <a:xfrm>
            <a:off x="3291016" y="2086873"/>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EC988EE-782B-CF40-AD6C-5C330C6C2EDD}"/>
              </a:ext>
            </a:extLst>
          </p:cNvPr>
          <p:cNvCxnSpPr/>
          <p:nvPr/>
        </p:nvCxnSpPr>
        <p:spPr>
          <a:xfrm>
            <a:off x="4456670" y="2080694"/>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DAA10CB-5BCB-B34C-9D4D-10CD7CAFB09B}"/>
              </a:ext>
            </a:extLst>
          </p:cNvPr>
          <p:cNvCxnSpPr/>
          <p:nvPr/>
        </p:nvCxnSpPr>
        <p:spPr>
          <a:xfrm>
            <a:off x="5531708" y="2080694"/>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51DF739-BDFA-8045-8C53-AF5E19C21720}"/>
              </a:ext>
            </a:extLst>
          </p:cNvPr>
          <p:cNvCxnSpPr/>
          <p:nvPr/>
        </p:nvCxnSpPr>
        <p:spPr>
          <a:xfrm>
            <a:off x="6705599" y="2080694"/>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53BB1B3-CF03-504E-86B3-3FD9D87CD2F7}"/>
              </a:ext>
            </a:extLst>
          </p:cNvPr>
          <p:cNvCxnSpPr/>
          <p:nvPr/>
        </p:nvCxnSpPr>
        <p:spPr>
          <a:xfrm>
            <a:off x="7867135" y="2080694"/>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4F7C286-D61F-3343-A737-14E4F88AD9C1}"/>
              </a:ext>
            </a:extLst>
          </p:cNvPr>
          <p:cNvCxnSpPr/>
          <p:nvPr/>
        </p:nvCxnSpPr>
        <p:spPr>
          <a:xfrm>
            <a:off x="9131643" y="2080694"/>
            <a:ext cx="0" cy="284206"/>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3556AF4-092D-944F-81EE-15E1CEE272E8}"/>
              </a:ext>
            </a:extLst>
          </p:cNvPr>
          <p:cNvSpPr txBox="1"/>
          <p:nvPr/>
        </p:nvSpPr>
        <p:spPr>
          <a:xfrm>
            <a:off x="4356785" y="1626009"/>
            <a:ext cx="370702" cy="370703"/>
          </a:xfrm>
          <a:prstGeom prst="rect">
            <a:avLst/>
          </a:prstGeom>
          <a:noFill/>
        </p:spPr>
        <p:txBody>
          <a:bodyPr wrap="square" rtlCol="0">
            <a:spAutoFit/>
          </a:bodyPr>
          <a:lstStyle/>
          <a:p>
            <a:r>
              <a:rPr lang="en-US" dirty="0"/>
              <a:t>1</a:t>
            </a:r>
          </a:p>
        </p:txBody>
      </p:sp>
      <p:sp>
        <p:nvSpPr>
          <p:cNvPr id="12" name="TextBox 11">
            <a:extLst>
              <a:ext uri="{FF2B5EF4-FFF2-40B4-BE49-F238E27FC236}">
                <a16:creationId xmlns:a16="http://schemas.microsoft.com/office/drawing/2014/main" id="{29F8B0F6-E886-8E49-8B9B-99DA58E55F31}"/>
              </a:ext>
            </a:extLst>
          </p:cNvPr>
          <p:cNvSpPr txBox="1"/>
          <p:nvPr/>
        </p:nvSpPr>
        <p:spPr>
          <a:xfrm>
            <a:off x="3142736" y="1610369"/>
            <a:ext cx="370702" cy="370703"/>
          </a:xfrm>
          <a:prstGeom prst="rect">
            <a:avLst/>
          </a:prstGeom>
          <a:noFill/>
        </p:spPr>
        <p:txBody>
          <a:bodyPr wrap="square" rtlCol="0">
            <a:spAutoFit/>
          </a:bodyPr>
          <a:lstStyle/>
          <a:p>
            <a:r>
              <a:rPr lang="en-US" dirty="0"/>
              <a:t>0</a:t>
            </a:r>
          </a:p>
        </p:txBody>
      </p:sp>
      <p:sp>
        <p:nvSpPr>
          <p:cNvPr id="13" name="TextBox 12">
            <a:extLst>
              <a:ext uri="{FF2B5EF4-FFF2-40B4-BE49-F238E27FC236}">
                <a16:creationId xmlns:a16="http://schemas.microsoft.com/office/drawing/2014/main" id="{D24ED9FD-A131-7248-8FD7-7BD2A66F2E8F}"/>
              </a:ext>
            </a:extLst>
          </p:cNvPr>
          <p:cNvSpPr txBox="1"/>
          <p:nvPr/>
        </p:nvSpPr>
        <p:spPr>
          <a:xfrm>
            <a:off x="5385483" y="1626008"/>
            <a:ext cx="370702" cy="370703"/>
          </a:xfrm>
          <a:prstGeom prst="rect">
            <a:avLst/>
          </a:prstGeom>
          <a:noFill/>
        </p:spPr>
        <p:txBody>
          <a:bodyPr wrap="square" rtlCol="0">
            <a:spAutoFit/>
          </a:bodyPr>
          <a:lstStyle/>
          <a:p>
            <a:r>
              <a:rPr lang="en-US" dirty="0"/>
              <a:t>2</a:t>
            </a:r>
          </a:p>
        </p:txBody>
      </p:sp>
      <p:sp>
        <p:nvSpPr>
          <p:cNvPr id="14" name="TextBox 13">
            <a:extLst>
              <a:ext uri="{FF2B5EF4-FFF2-40B4-BE49-F238E27FC236}">
                <a16:creationId xmlns:a16="http://schemas.microsoft.com/office/drawing/2014/main" id="{8C4A28BA-6373-004C-A34B-AEED96A0BA8B}"/>
              </a:ext>
            </a:extLst>
          </p:cNvPr>
          <p:cNvSpPr txBox="1"/>
          <p:nvPr/>
        </p:nvSpPr>
        <p:spPr>
          <a:xfrm>
            <a:off x="6569668" y="1626008"/>
            <a:ext cx="370702" cy="370703"/>
          </a:xfrm>
          <a:prstGeom prst="rect">
            <a:avLst/>
          </a:prstGeom>
          <a:noFill/>
        </p:spPr>
        <p:txBody>
          <a:bodyPr wrap="square" rtlCol="0">
            <a:spAutoFit/>
          </a:bodyPr>
          <a:lstStyle/>
          <a:p>
            <a:r>
              <a:rPr lang="en-US" dirty="0"/>
              <a:t>3</a:t>
            </a:r>
          </a:p>
        </p:txBody>
      </p:sp>
      <p:sp>
        <p:nvSpPr>
          <p:cNvPr id="15" name="TextBox 14">
            <a:extLst>
              <a:ext uri="{FF2B5EF4-FFF2-40B4-BE49-F238E27FC236}">
                <a16:creationId xmlns:a16="http://schemas.microsoft.com/office/drawing/2014/main" id="{7D447AF7-2AA1-A14A-B591-454A629844D2}"/>
              </a:ext>
            </a:extLst>
          </p:cNvPr>
          <p:cNvSpPr txBox="1"/>
          <p:nvPr/>
        </p:nvSpPr>
        <p:spPr>
          <a:xfrm>
            <a:off x="7711651" y="1626497"/>
            <a:ext cx="370702" cy="370703"/>
          </a:xfrm>
          <a:prstGeom prst="rect">
            <a:avLst/>
          </a:prstGeom>
          <a:noFill/>
        </p:spPr>
        <p:txBody>
          <a:bodyPr wrap="square" rtlCol="0">
            <a:spAutoFit/>
          </a:bodyPr>
          <a:lstStyle/>
          <a:p>
            <a:r>
              <a:rPr lang="en-US" dirty="0"/>
              <a:t>4</a:t>
            </a:r>
          </a:p>
        </p:txBody>
      </p:sp>
      <p:sp>
        <p:nvSpPr>
          <p:cNvPr id="16" name="TextBox 15">
            <a:extLst>
              <a:ext uri="{FF2B5EF4-FFF2-40B4-BE49-F238E27FC236}">
                <a16:creationId xmlns:a16="http://schemas.microsoft.com/office/drawing/2014/main" id="{A9173689-1DF7-A64C-872C-B24EDD52B906}"/>
              </a:ext>
            </a:extLst>
          </p:cNvPr>
          <p:cNvSpPr txBox="1"/>
          <p:nvPr/>
        </p:nvSpPr>
        <p:spPr>
          <a:xfrm>
            <a:off x="8965853" y="1638939"/>
            <a:ext cx="370702" cy="370703"/>
          </a:xfrm>
          <a:prstGeom prst="rect">
            <a:avLst/>
          </a:prstGeom>
          <a:noFill/>
        </p:spPr>
        <p:txBody>
          <a:bodyPr wrap="square" rtlCol="0">
            <a:spAutoFit/>
          </a:bodyPr>
          <a:lstStyle/>
          <a:p>
            <a:r>
              <a:rPr lang="en-US" dirty="0"/>
              <a:t>n</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DF5A438-2CFF-B14F-A2C3-4A2FCBE5AE17}"/>
                  </a:ext>
                </a:extLst>
              </p:cNvPr>
              <p:cNvSpPr txBox="1"/>
              <p:nvPr/>
            </p:nvSpPr>
            <p:spPr>
              <a:xfrm>
                <a:off x="3191158" y="2420191"/>
                <a:ext cx="2738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0</m:t>
                          </m:r>
                        </m:sub>
                      </m:sSub>
                    </m:oMath>
                  </m:oMathPara>
                </a14:m>
                <a:endParaRPr lang="en-US" dirty="0"/>
              </a:p>
            </p:txBody>
          </p:sp>
        </mc:Choice>
        <mc:Fallback xmlns="">
          <p:sp>
            <p:nvSpPr>
              <p:cNvPr id="23" name="TextBox 22">
                <a:extLst>
                  <a:ext uri="{FF2B5EF4-FFF2-40B4-BE49-F238E27FC236}">
                    <a16:creationId xmlns:a16="http://schemas.microsoft.com/office/drawing/2014/main" id="{DDF5A438-2CFF-B14F-A2C3-4A2FCBE5AE17}"/>
                  </a:ext>
                </a:extLst>
              </p:cNvPr>
              <p:cNvSpPr txBox="1">
                <a:spLocks noRot="1" noChangeAspect="1" noMove="1" noResize="1" noEditPoints="1" noAdjustHandles="1" noChangeArrowheads="1" noChangeShapeType="1" noTextEdit="1"/>
              </p:cNvSpPr>
              <p:nvPr/>
            </p:nvSpPr>
            <p:spPr>
              <a:xfrm>
                <a:off x="3191158" y="2420191"/>
                <a:ext cx="273857" cy="276999"/>
              </a:xfrm>
              <a:prstGeom prst="rect">
                <a:avLst/>
              </a:prstGeom>
              <a:blipFill>
                <a:blip r:embed="rId3"/>
                <a:stretch>
                  <a:fillRect l="-13043" r="-4348"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9A124A2-30FE-CD42-BEF6-4832F67E6A96}"/>
                  </a:ext>
                </a:extLst>
              </p:cNvPr>
              <p:cNvSpPr txBox="1"/>
              <p:nvPr/>
            </p:nvSpPr>
            <p:spPr>
              <a:xfrm>
                <a:off x="8997824" y="2339332"/>
                <a:ext cx="264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𝑛</m:t>
                          </m:r>
                        </m:sub>
                      </m:sSub>
                    </m:oMath>
                  </m:oMathPara>
                </a14:m>
                <a:endParaRPr lang="en-US" dirty="0"/>
              </a:p>
            </p:txBody>
          </p:sp>
        </mc:Choice>
        <mc:Fallback xmlns="">
          <p:sp>
            <p:nvSpPr>
              <p:cNvPr id="25" name="TextBox 24">
                <a:extLst>
                  <a:ext uri="{FF2B5EF4-FFF2-40B4-BE49-F238E27FC236}">
                    <a16:creationId xmlns:a16="http://schemas.microsoft.com/office/drawing/2014/main" id="{A9A124A2-30FE-CD42-BEF6-4832F67E6A96}"/>
                  </a:ext>
                </a:extLst>
              </p:cNvPr>
              <p:cNvSpPr txBox="1">
                <a:spLocks noRot="1" noChangeAspect="1" noMove="1" noResize="1" noEditPoints="1" noAdjustHandles="1" noChangeArrowheads="1" noChangeShapeType="1" noTextEdit="1"/>
              </p:cNvSpPr>
              <p:nvPr/>
            </p:nvSpPr>
            <p:spPr>
              <a:xfrm>
                <a:off x="8997824" y="2339332"/>
                <a:ext cx="264496" cy="276999"/>
              </a:xfrm>
              <a:prstGeom prst="rect">
                <a:avLst/>
              </a:prstGeom>
              <a:blipFill>
                <a:blip r:embed="rId4"/>
                <a:stretch>
                  <a:fillRect l="-19048"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1E97D66-EF13-B14B-80C6-F49F10971FFF}"/>
                  </a:ext>
                </a:extLst>
              </p:cNvPr>
              <p:cNvSpPr txBox="1"/>
              <p:nvPr/>
            </p:nvSpPr>
            <p:spPr>
              <a:xfrm>
                <a:off x="4370123" y="2428430"/>
                <a:ext cx="2685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1</m:t>
                          </m:r>
                        </m:sub>
                      </m:sSub>
                    </m:oMath>
                  </m:oMathPara>
                </a14:m>
                <a:endParaRPr lang="en-US" dirty="0"/>
              </a:p>
            </p:txBody>
          </p:sp>
        </mc:Choice>
        <mc:Fallback xmlns="">
          <p:sp>
            <p:nvSpPr>
              <p:cNvPr id="27" name="TextBox 26">
                <a:extLst>
                  <a:ext uri="{FF2B5EF4-FFF2-40B4-BE49-F238E27FC236}">
                    <a16:creationId xmlns:a16="http://schemas.microsoft.com/office/drawing/2014/main" id="{01E97D66-EF13-B14B-80C6-F49F10971FFF}"/>
                  </a:ext>
                </a:extLst>
              </p:cNvPr>
              <p:cNvSpPr txBox="1">
                <a:spLocks noRot="1" noChangeAspect="1" noMove="1" noResize="1" noEditPoints="1" noAdjustHandles="1" noChangeArrowheads="1" noChangeShapeType="1" noTextEdit="1"/>
              </p:cNvSpPr>
              <p:nvPr/>
            </p:nvSpPr>
            <p:spPr>
              <a:xfrm>
                <a:off x="4370123" y="2428430"/>
                <a:ext cx="268535" cy="276999"/>
              </a:xfrm>
              <a:prstGeom prst="rect">
                <a:avLst/>
              </a:prstGeom>
              <a:blipFill>
                <a:blip r:embed="rId5"/>
                <a:stretch>
                  <a:fillRect l="-18182" r="-4545"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7B998A3-53F1-3444-BFE2-EF7B522D5738}"/>
                  </a:ext>
                </a:extLst>
              </p:cNvPr>
              <p:cNvSpPr txBox="1"/>
              <p:nvPr/>
            </p:nvSpPr>
            <p:spPr>
              <a:xfrm>
                <a:off x="5397440" y="2459260"/>
                <a:ext cx="2738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2</m:t>
                          </m:r>
                        </m:sub>
                      </m:sSub>
                    </m:oMath>
                  </m:oMathPara>
                </a14:m>
                <a:endParaRPr lang="en-US" dirty="0"/>
              </a:p>
            </p:txBody>
          </p:sp>
        </mc:Choice>
        <mc:Fallback xmlns="">
          <p:sp>
            <p:nvSpPr>
              <p:cNvPr id="28" name="TextBox 27">
                <a:extLst>
                  <a:ext uri="{FF2B5EF4-FFF2-40B4-BE49-F238E27FC236}">
                    <a16:creationId xmlns:a16="http://schemas.microsoft.com/office/drawing/2014/main" id="{A7B998A3-53F1-3444-BFE2-EF7B522D5738}"/>
                  </a:ext>
                </a:extLst>
              </p:cNvPr>
              <p:cNvSpPr txBox="1">
                <a:spLocks noRot="1" noChangeAspect="1" noMove="1" noResize="1" noEditPoints="1" noAdjustHandles="1" noChangeArrowheads="1" noChangeShapeType="1" noTextEdit="1"/>
              </p:cNvSpPr>
              <p:nvPr/>
            </p:nvSpPr>
            <p:spPr>
              <a:xfrm>
                <a:off x="5397440" y="2459260"/>
                <a:ext cx="273857" cy="276999"/>
              </a:xfrm>
              <a:prstGeom prst="rect">
                <a:avLst/>
              </a:prstGeom>
              <a:blipFill>
                <a:blip r:embed="rId6"/>
                <a:stretch>
                  <a:fillRect l="-17391"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C6D7772-BA20-8B47-81B6-DD8BA0059B7A}"/>
                  </a:ext>
                </a:extLst>
              </p:cNvPr>
              <p:cNvSpPr txBox="1"/>
              <p:nvPr/>
            </p:nvSpPr>
            <p:spPr>
              <a:xfrm>
                <a:off x="6568670" y="2439555"/>
                <a:ext cx="2738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3</m:t>
                          </m:r>
                        </m:sub>
                      </m:sSub>
                    </m:oMath>
                  </m:oMathPara>
                </a14:m>
                <a:endParaRPr lang="en-US" dirty="0"/>
              </a:p>
            </p:txBody>
          </p:sp>
        </mc:Choice>
        <mc:Fallback xmlns="">
          <p:sp>
            <p:nvSpPr>
              <p:cNvPr id="29" name="TextBox 28">
                <a:extLst>
                  <a:ext uri="{FF2B5EF4-FFF2-40B4-BE49-F238E27FC236}">
                    <a16:creationId xmlns:a16="http://schemas.microsoft.com/office/drawing/2014/main" id="{7C6D7772-BA20-8B47-81B6-DD8BA0059B7A}"/>
                  </a:ext>
                </a:extLst>
              </p:cNvPr>
              <p:cNvSpPr txBox="1">
                <a:spLocks noRot="1" noChangeAspect="1" noMove="1" noResize="1" noEditPoints="1" noAdjustHandles="1" noChangeArrowheads="1" noChangeShapeType="1" noTextEdit="1"/>
              </p:cNvSpPr>
              <p:nvPr/>
            </p:nvSpPr>
            <p:spPr>
              <a:xfrm>
                <a:off x="6568670" y="2439555"/>
                <a:ext cx="273857" cy="276999"/>
              </a:xfrm>
              <a:prstGeom prst="rect">
                <a:avLst/>
              </a:prstGeom>
              <a:blipFill>
                <a:blip r:embed="rId7"/>
                <a:stretch>
                  <a:fillRect l="-13043" r="-4348"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376DD9F-F85D-2E41-BDB7-04C9E9DFA540}"/>
                  </a:ext>
                </a:extLst>
              </p:cNvPr>
              <p:cNvSpPr txBox="1"/>
              <p:nvPr/>
            </p:nvSpPr>
            <p:spPr>
              <a:xfrm>
                <a:off x="7730206" y="2400540"/>
                <a:ext cx="2738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𝑉</m:t>
                          </m:r>
                        </m:e>
                        <m:sub>
                          <m:r>
                            <a:rPr lang="es-ES" b="0" i="1" smtClean="0">
                              <a:latin typeface="Cambria Math" panose="02040503050406030204" pitchFamily="18" charset="0"/>
                            </a:rPr>
                            <m:t>4</m:t>
                          </m:r>
                        </m:sub>
                      </m:sSub>
                    </m:oMath>
                  </m:oMathPara>
                </a14:m>
                <a:endParaRPr lang="en-US" dirty="0"/>
              </a:p>
            </p:txBody>
          </p:sp>
        </mc:Choice>
        <mc:Fallback xmlns="">
          <p:sp>
            <p:nvSpPr>
              <p:cNvPr id="30" name="TextBox 29">
                <a:extLst>
                  <a:ext uri="{FF2B5EF4-FFF2-40B4-BE49-F238E27FC236}">
                    <a16:creationId xmlns:a16="http://schemas.microsoft.com/office/drawing/2014/main" id="{B376DD9F-F85D-2E41-BDB7-04C9E9DFA540}"/>
                  </a:ext>
                </a:extLst>
              </p:cNvPr>
              <p:cNvSpPr txBox="1">
                <a:spLocks noRot="1" noChangeAspect="1" noMove="1" noResize="1" noEditPoints="1" noAdjustHandles="1" noChangeArrowheads="1" noChangeShapeType="1" noTextEdit="1"/>
              </p:cNvSpPr>
              <p:nvPr/>
            </p:nvSpPr>
            <p:spPr>
              <a:xfrm>
                <a:off x="7730206" y="2400540"/>
                <a:ext cx="273857" cy="276999"/>
              </a:xfrm>
              <a:prstGeom prst="rect">
                <a:avLst/>
              </a:prstGeom>
              <a:blipFill>
                <a:blip r:embed="rId8"/>
                <a:stretch>
                  <a:fillRect l="-18182" r="-4545"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6CEB3AC-A073-9B49-9E1C-BD06161ED90A}"/>
                  </a:ext>
                </a:extLst>
              </p:cNvPr>
              <p:cNvSpPr txBox="1"/>
              <p:nvPr/>
            </p:nvSpPr>
            <p:spPr>
              <a:xfrm>
                <a:off x="1181126" y="3108377"/>
                <a:ext cx="4914874"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1</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0</m:t>
                          </m:r>
                        </m:sub>
                      </m:sSub>
                      <m:r>
                        <a:rPr lang="es-ES" sz="2000" b="0" i="1" smtClean="0">
                          <a:latin typeface="Cambria Math" panose="02040503050406030204" pitchFamily="18" charset="0"/>
                        </a:rPr>
                        <m:t>(1+</m:t>
                      </m:r>
                      <m:r>
                        <a:rPr lang="es-ES" sz="2000" b="0" i="1" smtClean="0">
                          <a:latin typeface="Cambria Math" panose="02040503050406030204" pitchFamily="18" charset="0"/>
                        </a:rPr>
                        <m:t>𝑖</m:t>
                      </m:r>
                      <m:r>
                        <a:rPr lang="es-ES" sz="2000" b="0" i="1" smtClean="0">
                          <a:latin typeface="Cambria Math" panose="02040503050406030204" pitchFamily="18" charset="0"/>
                        </a:rPr>
                        <m:t>)</m:t>
                      </m:r>
                    </m:oMath>
                  </m:oMathPara>
                </a14:m>
                <a:endParaRPr lang="en-US" sz="2000" dirty="0"/>
              </a:p>
            </p:txBody>
          </p:sp>
        </mc:Choice>
        <mc:Fallback xmlns="">
          <p:sp>
            <p:nvSpPr>
              <p:cNvPr id="31" name="TextBox 30">
                <a:extLst>
                  <a:ext uri="{FF2B5EF4-FFF2-40B4-BE49-F238E27FC236}">
                    <a16:creationId xmlns:a16="http://schemas.microsoft.com/office/drawing/2014/main" id="{E6CEB3AC-A073-9B49-9E1C-BD06161ED90A}"/>
                  </a:ext>
                </a:extLst>
              </p:cNvPr>
              <p:cNvSpPr txBox="1">
                <a:spLocks noRot="1" noChangeAspect="1" noMove="1" noResize="1" noEditPoints="1" noAdjustHandles="1" noChangeArrowheads="1" noChangeShapeType="1" noTextEdit="1"/>
              </p:cNvSpPr>
              <p:nvPr/>
            </p:nvSpPr>
            <p:spPr>
              <a:xfrm>
                <a:off x="1181126" y="3108377"/>
                <a:ext cx="4914874" cy="307777"/>
              </a:xfrm>
              <a:prstGeom prst="rect">
                <a:avLst/>
              </a:prstGeom>
              <a:blipFill>
                <a:blip r:embed="rId9"/>
                <a:stretch>
                  <a:fillRect l="-1546"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42597E1-486B-C847-8450-3A9435C50922}"/>
                  </a:ext>
                </a:extLst>
              </p:cNvPr>
              <p:cNvSpPr txBox="1"/>
              <p:nvPr/>
            </p:nvSpPr>
            <p:spPr>
              <a:xfrm>
                <a:off x="1181125" y="3498384"/>
                <a:ext cx="9507469"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1</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r>
                            <a:rPr lang="es-ES" sz="2000" b="0" i="1" smtClean="0">
                              <a:latin typeface="Cambria Math" panose="02040503050406030204" pitchFamily="18" charset="0"/>
                            </a:rPr>
                            <m:t>𝑖</m:t>
                          </m:r>
                        </m:e>
                      </m:d>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0</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r>
                            <a:rPr lang="es-ES" sz="2000" b="0" i="1" smtClean="0">
                              <a:latin typeface="Cambria Math" panose="02040503050406030204" pitchFamily="18" charset="0"/>
                            </a:rPr>
                            <m:t>𝑖</m:t>
                          </m:r>
                        </m:e>
                      </m:d>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r>
                            <a:rPr lang="es-ES" sz="2000" b="0" i="1" smtClean="0">
                              <a:latin typeface="Cambria Math" panose="02040503050406030204" pitchFamily="18" charset="0"/>
                            </a:rPr>
                            <m:t>𝑖</m:t>
                          </m:r>
                        </m:e>
                      </m:d>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0</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(1+</m:t>
                          </m:r>
                          <m:r>
                            <a:rPr lang="es-ES" sz="2000" b="0" i="1" smtClean="0">
                              <a:latin typeface="Cambria Math" panose="02040503050406030204" pitchFamily="18" charset="0"/>
                            </a:rPr>
                            <m:t>𝑖</m:t>
                          </m:r>
                          <m:r>
                            <a:rPr lang="es-ES" sz="2000" b="0" i="1" smtClean="0">
                              <a:latin typeface="Cambria Math" panose="02040503050406030204" pitchFamily="18" charset="0"/>
                            </a:rPr>
                            <m:t>)</m:t>
                          </m:r>
                        </m:e>
                        <m:sup>
                          <m:r>
                            <a:rPr lang="es-ES" sz="2000" b="0" i="1" smtClean="0">
                              <a:latin typeface="Cambria Math" panose="02040503050406030204" pitchFamily="18" charset="0"/>
                            </a:rPr>
                            <m:t>2</m:t>
                          </m:r>
                        </m:sup>
                      </m:sSup>
                    </m:oMath>
                  </m:oMathPara>
                </a14:m>
                <a:endParaRPr lang="en-US" sz="2000" dirty="0"/>
              </a:p>
            </p:txBody>
          </p:sp>
        </mc:Choice>
        <mc:Fallback xmlns="">
          <p:sp>
            <p:nvSpPr>
              <p:cNvPr id="33" name="TextBox 32">
                <a:extLst>
                  <a:ext uri="{FF2B5EF4-FFF2-40B4-BE49-F238E27FC236}">
                    <a16:creationId xmlns:a16="http://schemas.microsoft.com/office/drawing/2014/main" id="{042597E1-486B-C847-8450-3A9435C50922}"/>
                  </a:ext>
                </a:extLst>
              </p:cNvPr>
              <p:cNvSpPr txBox="1">
                <a:spLocks noRot="1" noChangeAspect="1" noMove="1" noResize="1" noEditPoints="1" noAdjustHandles="1" noChangeArrowheads="1" noChangeShapeType="1" noTextEdit="1"/>
              </p:cNvSpPr>
              <p:nvPr/>
            </p:nvSpPr>
            <p:spPr>
              <a:xfrm>
                <a:off x="1181125" y="3498384"/>
                <a:ext cx="9507469" cy="307777"/>
              </a:xfrm>
              <a:prstGeom prst="rect">
                <a:avLst/>
              </a:prstGeom>
              <a:blipFill>
                <a:blip r:embed="rId10"/>
                <a:stretch>
                  <a:fillRect l="-800" b="-2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08BEE16-0138-D140-B7E8-CCD80EDF5CA0}"/>
                  </a:ext>
                </a:extLst>
              </p:cNvPr>
              <p:cNvSpPr txBox="1"/>
              <p:nvPr/>
            </p:nvSpPr>
            <p:spPr>
              <a:xfrm>
                <a:off x="1181126" y="3936132"/>
                <a:ext cx="8444788"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3</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2</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r>
                            <a:rPr lang="es-ES" sz="2000" b="0" i="1" smtClean="0">
                              <a:latin typeface="Cambria Math" panose="02040503050406030204" pitchFamily="18" charset="0"/>
                            </a:rPr>
                            <m:t>𝑖</m:t>
                          </m:r>
                        </m:e>
                      </m:d>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0</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(1+</m:t>
                          </m:r>
                          <m:r>
                            <a:rPr lang="es-ES" sz="2000" b="0" i="1" smtClean="0">
                              <a:latin typeface="Cambria Math" panose="02040503050406030204" pitchFamily="18" charset="0"/>
                            </a:rPr>
                            <m:t>𝑖</m:t>
                          </m:r>
                          <m:r>
                            <a:rPr lang="es-ES" sz="2000" b="0" i="1" smtClean="0">
                              <a:latin typeface="Cambria Math" panose="02040503050406030204" pitchFamily="18" charset="0"/>
                            </a:rPr>
                            <m:t>)</m:t>
                          </m:r>
                        </m:e>
                        <m:sup>
                          <m:r>
                            <a:rPr lang="es-ES" sz="2000" b="0" i="1" smtClean="0">
                              <a:latin typeface="Cambria Math" panose="02040503050406030204" pitchFamily="18" charset="0"/>
                            </a:rPr>
                            <m:t>2</m:t>
                          </m:r>
                        </m:sup>
                      </m:sSup>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r>
                            <a:rPr lang="es-ES" sz="2000" b="0" i="1" smtClean="0">
                              <a:latin typeface="Cambria Math" panose="02040503050406030204" pitchFamily="18" charset="0"/>
                            </a:rPr>
                            <m:t>𝑖</m:t>
                          </m:r>
                        </m:e>
                      </m:d>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𝑉</m:t>
                          </m:r>
                        </m:e>
                        <m:sub>
                          <m:r>
                            <a:rPr lang="es-ES" sz="2000" b="0" i="1" smtClean="0">
                              <a:latin typeface="Cambria Math" panose="02040503050406030204" pitchFamily="18" charset="0"/>
                            </a:rPr>
                            <m:t>0</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(1+</m:t>
                          </m:r>
                          <m:r>
                            <a:rPr lang="es-ES" sz="2000" b="0" i="1" smtClean="0">
                              <a:latin typeface="Cambria Math" panose="02040503050406030204" pitchFamily="18" charset="0"/>
                            </a:rPr>
                            <m:t>𝑖</m:t>
                          </m:r>
                          <m:r>
                            <a:rPr lang="es-ES" sz="2000" b="0" i="1" smtClean="0">
                              <a:latin typeface="Cambria Math" panose="02040503050406030204" pitchFamily="18" charset="0"/>
                            </a:rPr>
                            <m:t>)</m:t>
                          </m:r>
                        </m:e>
                        <m:sup>
                          <m:r>
                            <a:rPr lang="es-ES" sz="2000" b="0" i="1" smtClean="0">
                              <a:latin typeface="Cambria Math" panose="02040503050406030204" pitchFamily="18" charset="0"/>
                            </a:rPr>
                            <m:t>3</m:t>
                          </m:r>
                        </m:sup>
                      </m:sSup>
                    </m:oMath>
                  </m:oMathPara>
                </a14:m>
                <a:endParaRPr lang="en-US" sz="2000" dirty="0"/>
              </a:p>
            </p:txBody>
          </p:sp>
        </mc:Choice>
        <mc:Fallback xmlns="">
          <p:sp>
            <p:nvSpPr>
              <p:cNvPr id="34" name="TextBox 33">
                <a:extLst>
                  <a:ext uri="{FF2B5EF4-FFF2-40B4-BE49-F238E27FC236}">
                    <a16:creationId xmlns:a16="http://schemas.microsoft.com/office/drawing/2014/main" id="{C08BEE16-0138-D140-B7E8-CCD80EDF5CA0}"/>
                  </a:ext>
                </a:extLst>
              </p:cNvPr>
              <p:cNvSpPr txBox="1">
                <a:spLocks noRot="1" noChangeAspect="1" noMove="1" noResize="1" noEditPoints="1" noAdjustHandles="1" noChangeArrowheads="1" noChangeShapeType="1" noTextEdit="1"/>
              </p:cNvSpPr>
              <p:nvPr/>
            </p:nvSpPr>
            <p:spPr>
              <a:xfrm>
                <a:off x="1181126" y="3936132"/>
                <a:ext cx="8444788" cy="307777"/>
              </a:xfrm>
              <a:prstGeom prst="rect">
                <a:avLst/>
              </a:prstGeom>
              <a:blipFill>
                <a:blip r:embed="rId11"/>
                <a:stretch>
                  <a:fillRect l="-901"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C4A99B2-E555-C141-BD7E-2DECC3F3E16B}"/>
                  </a:ext>
                </a:extLst>
              </p:cNvPr>
              <p:cNvSpPr txBox="1"/>
              <p:nvPr/>
            </p:nvSpPr>
            <p:spPr>
              <a:xfrm>
                <a:off x="1219231" y="5206493"/>
                <a:ext cx="2294207"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s-ES" sz="2000" b="1" i="1" smtClean="0">
                          <a:latin typeface="Cambria Math" panose="02040503050406030204" pitchFamily="18" charset="0"/>
                        </a:rPr>
                        <m:t>𝑭𝑽</m:t>
                      </m:r>
                      <m:r>
                        <a:rPr lang="es-ES" sz="2000" b="1" i="1" smtClean="0">
                          <a:latin typeface="Cambria Math" panose="02040503050406030204" pitchFamily="18" charset="0"/>
                        </a:rPr>
                        <m:t>=</m:t>
                      </m:r>
                      <m:r>
                        <a:rPr lang="es-ES" sz="2000" b="1" i="1" smtClean="0">
                          <a:latin typeface="Cambria Math" panose="02040503050406030204" pitchFamily="18" charset="0"/>
                        </a:rPr>
                        <m:t>𝑷𝑽</m:t>
                      </m:r>
                      <m:sSup>
                        <m:sSupPr>
                          <m:ctrlPr>
                            <a:rPr lang="es-ES" sz="2000" b="1" i="1" smtClean="0">
                              <a:latin typeface="Cambria Math" panose="02040503050406030204" pitchFamily="18" charset="0"/>
                            </a:rPr>
                          </m:ctrlPr>
                        </m:sSupPr>
                        <m:e>
                          <m:r>
                            <a:rPr lang="es-ES" sz="2000" b="1" i="1" smtClean="0">
                              <a:latin typeface="Cambria Math" panose="02040503050406030204" pitchFamily="18" charset="0"/>
                            </a:rPr>
                            <m:t>(</m:t>
                          </m:r>
                          <m:r>
                            <a:rPr lang="es-ES" sz="2000" b="1" i="1" smtClean="0">
                              <a:latin typeface="Cambria Math" panose="02040503050406030204" pitchFamily="18" charset="0"/>
                            </a:rPr>
                            <m:t>𝟏</m:t>
                          </m:r>
                          <m:r>
                            <a:rPr lang="es-ES" sz="2000" b="1" i="1" smtClean="0">
                              <a:latin typeface="Cambria Math" panose="02040503050406030204" pitchFamily="18" charset="0"/>
                            </a:rPr>
                            <m:t>+</m:t>
                          </m:r>
                          <m:r>
                            <a:rPr lang="es-ES" sz="2000" b="1" i="1" smtClean="0">
                              <a:latin typeface="Cambria Math" panose="02040503050406030204" pitchFamily="18" charset="0"/>
                            </a:rPr>
                            <m:t>𝒊</m:t>
                          </m:r>
                          <m:r>
                            <a:rPr lang="es-ES" sz="2000" b="1" i="1" smtClean="0">
                              <a:latin typeface="Cambria Math" panose="02040503050406030204" pitchFamily="18" charset="0"/>
                            </a:rPr>
                            <m:t>)</m:t>
                          </m:r>
                        </m:e>
                        <m:sup>
                          <m:r>
                            <a:rPr lang="es-ES" sz="2000" b="1" i="1" smtClean="0">
                              <a:latin typeface="Cambria Math" panose="02040503050406030204" pitchFamily="18" charset="0"/>
                            </a:rPr>
                            <m:t>𝒏</m:t>
                          </m:r>
                        </m:sup>
                      </m:sSup>
                    </m:oMath>
                  </m:oMathPara>
                </a14:m>
                <a:endParaRPr lang="en-US" sz="2000" b="1" dirty="0"/>
              </a:p>
            </p:txBody>
          </p:sp>
        </mc:Choice>
        <mc:Fallback xmlns="">
          <p:sp>
            <p:nvSpPr>
              <p:cNvPr id="35" name="TextBox 34">
                <a:extLst>
                  <a:ext uri="{FF2B5EF4-FFF2-40B4-BE49-F238E27FC236}">
                    <a16:creationId xmlns:a16="http://schemas.microsoft.com/office/drawing/2014/main" id="{1C4A99B2-E555-C141-BD7E-2DECC3F3E16B}"/>
                  </a:ext>
                </a:extLst>
              </p:cNvPr>
              <p:cNvSpPr txBox="1">
                <a:spLocks noRot="1" noChangeAspect="1" noMove="1" noResize="1" noEditPoints="1" noAdjustHandles="1" noChangeArrowheads="1" noChangeShapeType="1" noTextEdit="1"/>
              </p:cNvSpPr>
              <p:nvPr/>
            </p:nvSpPr>
            <p:spPr>
              <a:xfrm>
                <a:off x="1219231" y="5206493"/>
                <a:ext cx="2294207" cy="307777"/>
              </a:xfrm>
              <a:prstGeom prst="rect">
                <a:avLst/>
              </a:prstGeom>
              <a:blipFill>
                <a:blip r:embed="rId12"/>
                <a:stretch>
                  <a:fillRect l="-3867" b="-32000"/>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62B0300A-120A-5D44-ACF7-4A1616E80F2F}"/>
              </a:ext>
            </a:extLst>
          </p:cNvPr>
          <p:cNvSpPr txBox="1"/>
          <p:nvPr/>
        </p:nvSpPr>
        <p:spPr>
          <a:xfrm>
            <a:off x="1112632" y="4462325"/>
            <a:ext cx="1280984" cy="400110"/>
          </a:xfrm>
          <a:prstGeom prst="rect">
            <a:avLst/>
          </a:prstGeom>
          <a:noFill/>
        </p:spPr>
        <p:txBody>
          <a:bodyPr wrap="square" rtlCol="0">
            <a:spAutoFit/>
          </a:bodyPr>
          <a:lstStyle/>
          <a:p>
            <a:r>
              <a:rPr lang="en-US" sz="2000" dirty="0"/>
              <a:t>…</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3BDDB8C-1B7C-1048-8CA3-03BC40EBF475}"/>
                  </a:ext>
                </a:extLst>
              </p:cNvPr>
              <p:cNvSpPr txBox="1"/>
              <p:nvPr/>
            </p:nvSpPr>
            <p:spPr>
              <a:xfrm>
                <a:off x="5385483" y="5081747"/>
                <a:ext cx="2059460" cy="63081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s-ES" sz="2000" b="1" i="1" smtClean="0">
                          <a:latin typeface="Cambria Math" panose="02040503050406030204" pitchFamily="18" charset="0"/>
                        </a:rPr>
                        <m:t>𝑷𝑽</m:t>
                      </m:r>
                      <m:r>
                        <a:rPr lang="es-ES" sz="2000" b="1" i="1" smtClean="0">
                          <a:latin typeface="Cambria Math" panose="02040503050406030204" pitchFamily="18" charset="0"/>
                        </a:rPr>
                        <m:t>=</m:t>
                      </m:r>
                      <m:f>
                        <m:fPr>
                          <m:ctrlPr>
                            <a:rPr lang="es-ES" sz="2000" b="1" i="1" smtClean="0">
                              <a:latin typeface="Cambria Math" panose="02040503050406030204" pitchFamily="18" charset="0"/>
                            </a:rPr>
                          </m:ctrlPr>
                        </m:fPr>
                        <m:num>
                          <m:r>
                            <a:rPr lang="es-ES" sz="2000" b="1" i="1" smtClean="0">
                              <a:latin typeface="Cambria Math" panose="02040503050406030204" pitchFamily="18" charset="0"/>
                            </a:rPr>
                            <m:t>𝑭</m:t>
                          </m:r>
                          <m:r>
                            <a:rPr lang="en-US" sz="2000" b="1" i="1" smtClean="0">
                              <a:latin typeface="Cambria Math" panose="02040503050406030204" pitchFamily="18" charset="0"/>
                            </a:rPr>
                            <m:t>𝑽</m:t>
                          </m:r>
                        </m:num>
                        <m:den>
                          <m:sSup>
                            <m:sSupPr>
                              <m:ctrlPr>
                                <a:rPr lang="es-ES" sz="2000" b="1" i="1" smtClean="0">
                                  <a:latin typeface="Cambria Math" panose="02040503050406030204" pitchFamily="18" charset="0"/>
                                </a:rPr>
                              </m:ctrlPr>
                            </m:sSupPr>
                            <m:e>
                              <m:r>
                                <a:rPr lang="es-ES" sz="2000" b="1" i="1" smtClean="0">
                                  <a:latin typeface="Cambria Math" panose="02040503050406030204" pitchFamily="18" charset="0"/>
                                </a:rPr>
                                <m:t>(</m:t>
                              </m:r>
                              <m:r>
                                <a:rPr lang="es-ES" sz="2000" b="1" i="1" smtClean="0">
                                  <a:latin typeface="Cambria Math" panose="02040503050406030204" pitchFamily="18" charset="0"/>
                                </a:rPr>
                                <m:t>𝟏</m:t>
                              </m:r>
                              <m:r>
                                <a:rPr lang="es-ES" sz="2000" b="1" i="1" smtClean="0">
                                  <a:latin typeface="Cambria Math" panose="02040503050406030204" pitchFamily="18" charset="0"/>
                                </a:rPr>
                                <m:t>+</m:t>
                              </m:r>
                              <m:r>
                                <a:rPr lang="es-ES" sz="2000" b="1" i="1" smtClean="0">
                                  <a:latin typeface="Cambria Math" panose="02040503050406030204" pitchFamily="18" charset="0"/>
                                </a:rPr>
                                <m:t>𝒊</m:t>
                              </m:r>
                              <m:r>
                                <a:rPr lang="es-ES" sz="2000" b="1" i="1" smtClean="0">
                                  <a:latin typeface="Cambria Math" panose="02040503050406030204" pitchFamily="18" charset="0"/>
                                </a:rPr>
                                <m:t>)</m:t>
                              </m:r>
                            </m:e>
                            <m:sup>
                              <m:r>
                                <a:rPr lang="es-ES" sz="2000" b="1" i="1" smtClean="0">
                                  <a:latin typeface="Cambria Math" panose="02040503050406030204" pitchFamily="18" charset="0"/>
                                </a:rPr>
                                <m:t>𝒏</m:t>
                              </m:r>
                            </m:sup>
                          </m:sSup>
                        </m:den>
                      </m:f>
                    </m:oMath>
                  </m:oMathPara>
                </a14:m>
                <a:endParaRPr lang="en-US" sz="2000" b="1" dirty="0"/>
              </a:p>
            </p:txBody>
          </p:sp>
        </mc:Choice>
        <mc:Fallback xmlns="">
          <p:sp>
            <p:nvSpPr>
              <p:cNvPr id="36" name="TextBox 35">
                <a:extLst>
                  <a:ext uri="{FF2B5EF4-FFF2-40B4-BE49-F238E27FC236}">
                    <a16:creationId xmlns:a16="http://schemas.microsoft.com/office/drawing/2014/main" id="{53BDDB8C-1B7C-1048-8CA3-03BC40EBF475}"/>
                  </a:ext>
                </a:extLst>
              </p:cNvPr>
              <p:cNvSpPr txBox="1">
                <a:spLocks noRot="1" noChangeAspect="1" noMove="1" noResize="1" noEditPoints="1" noAdjustHandles="1" noChangeArrowheads="1" noChangeShapeType="1" noTextEdit="1"/>
              </p:cNvSpPr>
              <p:nvPr/>
            </p:nvSpPr>
            <p:spPr>
              <a:xfrm>
                <a:off x="5385483" y="5081747"/>
                <a:ext cx="2059460" cy="630814"/>
              </a:xfrm>
              <a:prstGeom prst="rect">
                <a:avLst/>
              </a:prstGeom>
              <a:blipFill>
                <a:blip r:embed="rId13"/>
                <a:stretch>
                  <a:fillRect/>
                </a:stretch>
              </a:blipFill>
            </p:spPr>
            <p:txBody>
              <a:bodyPr/>
              <a:lstStyle/>
              <a:p>
                <a:r>
                  <a:rPr lang="en-US">
                    <a:noFill/>
                  </a:rPr>
                  <a:t> </a:t>
                </a:r>
              </a:p>
            </p:txBody>
          </p:sp>
        </mc:Fallback>
      </mc:AlternateContent>
      <p:sp>
        <p:nvSpPr>
          <p:cNvPr id="37" name="Right Arrow 36">
            <a:extLst>
              <a:ext uri="{FF2B5EF4-FFF2-40B4-BE49-F238E27FC236}">
                <a16:creationId xmlns:a16="http://schemas.microsoft.com/office/drawing/2014/main" id="{F5A9E593-F8C0-7D48-AC91-7A8485D20084}"/>
              </a:ext>
            </a:extLst>
          </p:cNvPr>
          <p:cNvSpPr/>
          <p:nvPr/>
        </p:nvSpPr>
        <p:spPr>
          <a:xfrm>
            <a:off x="3986148" y="5231991"/>
            <a:ext cx="741274" cy="333441"/>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298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23" grpId="0"/>
      <p:bldP spid="25" grpId="0"/>
      <p:bldP spid="27" grpId="0"/>
      <p:bldP spid="28" grpId="0"/>
      <p:bldP spid="29" grpId="0"/>
      <p:bldP spid="30" grpId="0"/>
      <p:bldP spid="31" grpId="0"/>
      <p:bldP spid="33" grpId="0"/>
      <p:bldP spid="34" grpId="0"/>
      <p:bldP spid="35" grpId="0"/>
      <p:bldP spid="24" grpId="0"/>
      <p:bldP spid="36" grpId="0"/>
      <p:bldP spid="3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DCB72D-F722-BC47-9F41-FA3129BC75AE}"/>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817A58-28E7-A64C-885A-33D345DEEE6D}"/>
              </a:ext>
            </a:extLst>
          </p:cNvPr>
          <p:cNvSpPr>
            <a:spLocks noGrp="1"/>
          </p:cNvSpPr>
          <p:nvPr>
            <p:ph type="title"/>
          </p:nvPr>
        </p:nvSpPr>
        <p:spPr>
          <a:xfrm>
            <a:off x="838200" y="59105"/>
            <a:ext cx="10515600" cy="1325563"/>
          </a:xfrm>
        </p:spPr>
        <p:txBody>
          <a:bodyPr>
            <a:normAutofit/>
          </a:bodyPr>
          <a:lstStyle/>
          <a:p>
            <a:r>
              <a:rPr lang="en-US" altLang="zh-CN" sz="4200" b="1" dirty="0">
                <a:solidFill>
                  <a:schemeClr val="bg1"/>
                </a:solidFill>
                <a:latin typeface="Georgia Pro Cond Black" panose="02040A06050405020203" pitchFamily="18" charset="0"/>
              </a:rPr>
              <a:t>Time Value of Money - Example</a:t>
            </a:r>
            <a:endParaRPr lang="en-US" sz="4200" b="1" dirty="0">
              <a:solidFill>
                <a:schemeClr val="bg1"/>
              </a:solidFill>
              <a:latin typeface="Georgia Pro Cond Black" panose="02040A06050405020203" pitchFamily="18" charset="0"/>
            </a:endParaRPr>
          </a:p>
        </p:txBody>
      </p:sp>
      <p:sp>
        <p:nvSpPr>
          <p:cNvPr id="3" name="Content Placeholder 2">
            <a:extLst>
              <a:ext uri="{FF2B5EF4-FFF2-40B4-BE49-F238E27FC236}">
                <a16:creationId xmlns:a16="http://schemas.microsoft.com/office/drawing/2014/main" id="{A0397053-BF51-DB4D-B20A-F7A22BA6B448}"/>
              </a:ext>
            </a:extLst>
          </p:cNvPr>
          <p:cNvSpPr>
            <a:spLocks noGrp="1"/>
          </p:cNvSpPr>
          <p:nvPr>
            <p:ph idx="1"/>
          </p:nvPr>
        </p:nvSpPr>
        <p:spPr>
          <a:xfrm>
            <a:off x="838200" y="1825625"/>
            <a:ext cx="10515600" cy="967002"/>
          </a:xfrm>
        </p:spPr>
        <p:txBody>
          <a:bodyPr/>
          <a:lstStyle/>
          <a:p>
            <a:r>
              <a:rPr lang="en-US" dirty="0">
                <a:latin typeface="Candara" panose="020E0502030303020204" pitchFamily="34" charset="0"/>
              </a:rPr>
              <a:t>Assume that you are investing $25,000 today for 10 years at an annual rate of 3.2%. How much will you have in 10 years?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F9D3E9-41CB-1840-A346-371405166631}"/>
                  </a:ext>
                </a:extLst>
              </p:cNvPr>
              <p:cNvSpPr txBox="1"/>
              <p:nvPr/>
            </p:nvSpPr>
            <p:spPr>
              <a:xfrm>
                <a:off x="1355155" y="2994634"/>
                <a:ext cx="9852423" cy="34624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s-ES" sz="2200" b="1" i="0" smtClean="0">
                          <a:latin typeface="Cambria Math" panose="02040503050406030204" pitchFamily="18" charset="0"/>
                        </a:rPr>
                        <m:t>𝐅𝐕</m:t>
                      </m:r>
                      <m:r>
                        <a:rPr lang="es-ES" sz="2200" b="1" i="1" smtClean="0">
                          <a:latin typeface="Cambria Math" panose="02040503050406030204" pitchFamily="18" charset="0"/>
                        </a:rPr>
                        <m:t>=</m:t>
                      </m:r>
                      <m:r>
                        <a:rPr lang="es-ES" sz="2200" b="1" i="1" smtClean="0">
                          <a:latin typeface="Cambria Math" panose="02040503050406030204" pitchFamily="18" charset="0"/>
                        </a:rPr>
                        <m:t>𝑷𝑽</m:t>
                      </m:r>
                      <m:sSup>
                        <m:sSupPr>
                          <m:ctrlPr>
                            <a:rPr lang="es-ES" sz="2200" b="1" i="1" smtClean="0">
                              <a:latin typeface="Cambria Math" panose="02040503050406030204" pitchFamily="18" charset="0"/>
                            </a:rPr>
                          </m:ctrlPr>
                        </m:sSupPr>
                        <m:e>
                          <m:r>
                            <a:rPr lang="es-ES" sz="2200" b="1" i="1" smtClean="0">
                              <a:latin typeface="Cambria Math" panose="02040503050406030204" pitchFamily="18" charset="0"/>
                            </a:rPr>
                            <m:t>(</m:t>
                          </m:r>
                          <m:r>
                            <a:rPr lang="es-ES" sz="2200" b="1" i="1" smtClean="0">
                              <a:latin typeface="Cambria Math" panose="02040503050406030204" pitchFamily="18" charset="0"/>
                            </a:rPr>
                            <m:t>𝟏</m:t>
                          </m:r>
                          <m:r>
                            <a:rPr lang="es-ES" sz="2200" b="1" i="1" smtClean="0">
                              <a:latin typeface="Cambria Math" panose="02040503050406030204" pitchFamily="18" charset="0"/>
                            </a:rPr>
                            <m:t>+</m:t>
                          </m:r>
                          <m:r>
                            <a:rPr lang="es-ES" sz="2200" b="1" i="1" smtClean="0">
                              <a:latin typeface="Cambria Math" panose="02040503050406030204" pitchFamily="18" charset="0"/>
                            </a:rPr>
                            <m:t>𝒊</m:t>
                          </m:r>
                          <m:r>
                            <a:rPr lang="es-ES" sz="2200" b="1" i="1" smtClean="0">
                              <a:latin typeface="Cambria Math" panose="02040503050406030204" pitchFamily="18" charset="0"/>
                            </a:rPr>
                            <m:t>)</m:t>
                          </m:r>
                        </m:e>
                        <m:sup>
                          <m:r>
                            <a:rPr lang="es-ES" sz="2200" b="1" i="1" smtClean="0">
                              <a:latin typeface="Cambria Math" panose="02040503050406030204" pitchFamily="18" charset="0"/>
                            </a:rPr>
                            <m:t>𝒏</m:t>
                          </m:r>
                        </m:sup>
                      </m:sSup>
                      <m:r>
                        <a:rPr lang="es-ES" sz="2200" b="1" i="1" smtClean="0">
                          <a:latin typeface="Cambria Math" panose="02040503050406030204" pitchFamily="18" charset="0"/>
                        </a:rPr>
                        <m:t>=</m:t>
                      </m:r>
                      <m:r>
                        <a:rPr lang="es-ES" sz="2200" b="1" i="1" smtClean="0">
                          <a:latin typeface="Cambria Math" panose="02040503050406030204" pitchFamily="18" charset="0"/>
                        </a:rPr>
                        <m:t>𝟐𝟓</m:t>
                      </m:r>
                      <m:r>
                        <a:rPr lang="es-ES" sz="2200" b="1" i="1" smtClean="0">
                          <a:latin typeface="Cambria Math" panose="02040503050406030204" pitchFamily="18" charset="0"/>
                        </a:rPr>
                        <m:t>,</m:t>
                      </m:r>
                      <m:r>
                        <a:rPr lang="es-ES" sz="2200" b="1" i="1" smtClean="0">
                          <a:latin typeface="Cambria Math" panose="02040503050406030204" pitchFamily="18" charset="0"/>
                        </a:rPr>
                        <m:t>𝟎𝟎𝟎</m:t>
                      </m:r>
                      <m:sSup>
                        <m:sSupPr>
                          <m:ctrlPr>
                            <a:rPr lang="es-ES" sz="2200" b="1" i="1" smtClean="0">
                              <a:latin typeface="Cambria Math" panose="02040503050406030204" pitchFamily="18" charset="0"/>
                            </a:rPr>
                          </m:ctrlPr>
                        </m:sSupPr>
                        <m:e>
                          <m:r>
                            <a:rPr lang="es-ES" sz="2200" b="1" i="1" smtClean="0">
                              <a:latin typeface="Cambria Math" panose="02040503050406030204" pitchFamily="18" charset="0"/>
                            </a:rPr>
                            <m:t>(</m:t>
                          </m:r>
                          <m:r>
                            <a:rPr lang="es-ES" sz="2200" b="1" i="1" smtClean="0">
                              <a:latin typeface="Cambria Math" panose="02040503050406030204" pitchFamily="18" charset="0"/>
                            </a:rPr>
                            <m:t>𝟏</m:t>
                          </m:r>
                          <m:r>
                            <a:rPr lang="es-ES" sz="2200" b="1" i="1" smtClean="0">
                              <a:latin typeface="Cambria Math" panose="02040503050406030204" pitchFamily="18" charset="0"/>
                            </a:rPr>
                            <m:t>+</m:t>
                          </m:r>
                          <m:r>
                            <a:rPr lang="en-US" sz="2200" b="1" i="1" smtClean="0">
                              <a:latin typeface="Cambria Math" panose="02040503050406030204" pitchFamily="18" charset="0"/>
                            </a:rPr>
                            <m:t>𝟎</m:t>
                          </m:r>
                          <m:r>
                            <a:rPr lang="en-US" sz="2200" b="1" i="1" smtClean="0">
                              <a:latin typeface="Cambria Math" panose="02040503050406030204" pitchFamily="18" charset="0"/>
                            </a:rPr>
                            <m:t>.</m:t>
                          </m:r>
                          <m:r>
                            <a:rPr lang="en-US" sz="2200" b="1" i="1" smtClean="0">
                              <a:latin typeface="Cambria Math" panose="02040503050406030204" pitchFamily="18" charset="0"/>
                            </a:rPr>
                            <m:t>𝟎𝟑𝟐</m:t>
                          </m:r>
                          <m:r>
                            <a:rPr lang="en-US" sz="2200" b="1" i="1" smtClean="0">
                              <a:latin typeface="Cambria Math" panose="02040503050406030204" pitchFamily="18" charset="0"/>
                            </a:rPr>
                            <m:t>)</m:t>
                          </m:r>
                        </m:e>
                        <m:sup>
                          <m:r>
                            <a:rPr lang="es-ES" sz="2200" b="1" i="1" smtClean="0">
                              <a:latin typeface="Cambria Math" panose="02040503050406030204" pitchFamily="18" charset="0"/>
                            </a:rPr>
                            <m:t>𝟏𝟎</m:t>
                          </m:r>
                        </m:sup>
                      </m:sSup>
                      <m:r>
                        <a:rPr lang="es-ES" sz="2200" b="1" i="1" smtClean="0">
                          <a:latin typeface="Cambria Math" panose="02040503050406030204" pitchFamily="18" charset="0"/>
                        </a:rPr>
                        <m:t>=</m:t>
                      </m:r>
                      <m:r>
                        <a:rPr lang="es-ES" sz="2200" b="1" i="1" smtClean="0">
                          <a:latin typeface="Cambria Math" panose="02040503050406030204" pitchFamily="18" charset="0"/>
                        </a:rPr>
                        <m:t>𝟑𝟒</m:t>
                      </m:r>
                      <m:r>
                        <a:rPr lang="es-ES" sz="2200" b="1" i="1" smtClean="0">
                          <a:latin typeface="Cambria Math" panose="02040503050406030204" pitchFamily="18" charset="0"/>
                        </a:rPr>
                        <m:t>,</m:t>
                      </m:r>
                      <m:r>
                        <a:rPr lang="es-ES" sz="2200" b="1" i="1" smtClean="0">
                          <a:latin typeface="Cambria Math" panose="02040503050406030204" pitchFamily="18" charset="0"/>
                        </a:rPr>
                        <m:t>𝟐𝟓𝟔</m:t>
                      </m:r>
                      <m:r>
                        <a:rPr lang="es-ES" sz="2200" b="1" i="1" smtClean="0">
                          <a:latin typeface="Cambria Math" panose="02040503050406030204" pitchFamily="18" charset="0"/>
                        </a:rPr>
                        <m:t>.</m:t>
                      </m:r>
                      <m:r>
                        <a:rPr lang="es-ES" sz="2200" b="1" i="1" smtClean="0">
                          <a:latin typeface="Cambria Math" panose="02040503050406030204" pitchFamily="18" charset="0"/>
                        </a:rPr>
                        <m:t>𝟎𝟑</m:t>
                      </m:r>
                    </m:oMath>
                  </m:oMathPara>
                </a14:m>
                <a:endParaRPr lang="en-US" sz="2200" b="1" dirty="0"/>
              </a:p>
            </p:txBody>
          </p:sp>
        </mc:Choice>
        <mc:Fallback xmlns="">
          <p:sp>
            <p:nvSpPr>
              <p:cNvPr id="4" name="TextBox 3">
                <a:extLst>
                  <a:ext uri="{FF2B5EF4-FFF2-40B4-BE49-F238E27FC236}">
                    <a16:creationId xmlns:a16="http://schemas.microsoft.com/office/drawing/2014/main" id="{05F9D3E9-41CB-1840-A346-371405166631}"/>
                  </a:ext>
                </a:extLst>
              </p:cNvPr>
              <p:cNvSpPr txBox="1">
                <a:spLocks noRot="1" noChangeAspect="1" noMove="1" noResize="1" noEditPoints="1" noAdjustHandles="1" noChangeArrowheads="1" noChangeShapeType="1" noTextEdit="1"/>
              </p:cNvSpPr>
              <p:nvPr/>
            </p:nvSpPr>
            <p:spPr>
              <a:xfrm>
                <a:off x="1355155" y="2994634"/>
                <a:ext cx="9852423" cy="346249"/>
              </a:xfrm>
              <a:prstGeom prst="rect">
                <a:avLst/>
              </a:prstGeom>
              <a:blipFill>
                <a:blip r:embed="rId2"/>
                <a:stretch>
                  <a:fillRect l="-989" t="-1754" b="-35088"/>
                </a:stretch>
              </a:blipFill>
            </p:spPr>
            <p:txBody>
              <a:bodyPr/>
              <a:lstStyle/>
              <a:p>
                <a:r>
                  <a:rPr lang="en-US">
                    <a:noFill/>
                  </a:rPr>
                  <a:t> </a:t>
                </a:r>
              </a:p>
            </p:txBody>
          </p:sp>
        </mc:Fallback>
      </mc:AlternateContent>
      <p:sp>
        <p:nvSpPr>
          <p:cNvPr id="5" name="Content Placeholder 2">
            <a:extLst>
              <a:ext uri="{FF2B5EF4-FFF2-40B4-BE49-F238E27FC236}">
                <a16:creationId xmlns:a16="http://schemas.microsoft.com/office/drawing/2014/main" id="{3EC51F1A-F0AC-F744-8762-F8BD1BE131A1}"/>
              </a:ext>
            </a:extLst>
          </p:cNvPr>
          <p:cNvSpPr txBox="1">
            <a:spLocks/>
          </p:cNvSpPr>
          <p:nvPr/>
        </p:nvSpPr>
        <p:spPr>
          <a:xfrm>
            <a:off x="838200" y="3707971"/>
            <a:ext cx="10515600" cy="967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ndara" panose="020E0502030303020204" pitchFamily="34" charset="0"/>
              </a:rPr>
              <a:t>Assume that you are investing the same amount for the same time of period, but the interest is compounded monthly.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19D78CB-835E-2C48-9A90-39FBC2FBF736}"/>
                  </a:ext>
                </a:extLst>
              </p:cNvPr>
              <p:cNvSpPr txBox="1"/>
              <p:nvPr/>
            </p:nvSpPr>
            <p:spPr>
              <a:xfrm>
                <a:off x="1355153" y="5729595"/>
                <a:ext cx="9852423" cy="346249"/>
              </a:xfrm>
              <a:prstGeom prst="rect">
                <a:avLst/>
              </a:prstGeom>
              <a:noFill/>
            </p:spPr>
            <p:txBody>
              <a:bodyPr wrap="square" lIns="0" tIns="0" rIns="0" bIns="0" rtlCol="0">
                <a:spAutoFit/>
              </a:bodyPr>
              <a:lstStyle/>
              <a:p>
                <a:r>
                  <a:rPr lang="es-ES" sz="2200" b="1" dirty="0"/>
                  <a:t>FV</a:t>
                </a:r>
                <a14:m>
                  <m:oMath xmlns:m="http://schemas.openxmlformats.org/officeDocument/2006/math">
                    <m:r>
                      <a:rPr lang="es-ES" sz="2200" b="1" i="1" smtClean="0">
                        <a:latin typeface="Cambria Math" panose="02040503050406030204" pitchFamily="18" charset="0"/>
                      </a:rPr>
                      <m:t>=</m:t>
                    </m:r>
                    <m:r>
                      <a:rPr lang="es-ES" sz="2200" b="1" i="1" smtClean="0">
                        <a:latin typeface="Cambria Math" panose="02040503050406030204" pitchFamily="18" charset="0"/>
                      </a:rPr>
                      <m:t>𝑷𝑽</m:t>
                    </m:r>
                    <m:sSup>
                      <m:sSupPr>
                        <m:ctrlPr>
                          <a:rPr lang="es-ES" sz="2200" b="1" i="1" smtClean="0">
                            <a:latin typeface="Cambria Math" panose="02040503050406030204" pitchFamily="18" charset="0"/>
                          </a:rPr>
                        </m:ctrlPr>
                      </m:sSupPr>
                      <m:e>
                        <m:r>
                          <a:rPr lang="es-ES" sz="2200" b="1" i="1" smtClean="0">
                            <a:latin typeface="Cambria Math" panose="02040503050406030204" pitchFamily="18" charset="0"/>
                          </a:rPr>
                          <m:t>(</m:t>
                        </m:r>
                        <m:r>
                          <a:rPr lang="es-ES" sz="2200" b="1" i="1" smtClean="0">
                            <a:latin typeface="Cambria Math" panose="02040503050406030204" pitchFamily="18" charset="0"/>
                          </a:rPr>
                          <m:t>𝟏</m:t>
                        </m:r>
                        <m:r>
                          <a:rPr lang="es-ES" sz="2200" b="1" i="1" smtClean="0">
                            <a:latin typeface="Cambria Math" panose="02040503050406030204" pitchFamily="18" charset="0"/>
                          </a:rPr>
                          <m:t>+</m:t>
                        </m:r>
                        <m:r>
                          <a:rPr lang="es-ES" sz="2200" b="1" i="1" smtClean="0">
                            <a:latin typeface="Cambria Math" panose="02040503050406030204" pitchFamily="18" charset="0"/>
                          </a:rPr>
                          <m:t>𝒊</m:t>
                        </m:r>
                        <m:r>
                          <a:rPr lang="es-ES" sz="2200" b="1" i="1" smtClean="0">
                            <a:latin typeface="Cambria Math" panose="02040503050406030204" pitchFamily="18" charset="0"/>
                          </a:rPr>
                          <m:t>)</m:t>
                        </m:r>
                      </m:e>
                      <m:sup>
                        <m:r>
                          <a:rPr lang="es-ES" sz="2200" b="1" i="1" smtClean="0">
                            <a:latin typeface="Cambria Math" panose="02040503050406030204" pitchFamily="18" charset="0"/>
                          </a:rPr>
                          <m:t>𝒏</m:t>
                        </m:r>
                      </m:sup>
                    </m:sSup>
                    <m:r>
                      <a:rPr lang="es-ES" sz="2200" b="1" i="1" smtClean="0">
                        <a:latin typeface="Cambria Math" panose="02040503050406030204" pitchFamily="18" charset="0"/>
                      </a:rPr>
                      <m:t>=</m:t>
                    </m:r>
                    <m:r>
                      <a:rPr lang="es-ES" sz="2200" b="1" i="1" smtClean="0">
                        <a:latin typeface="Cambria Math" panose="02040503050406030204" pitchFamily="18" charset="0"/>
                      </a:rPr>
                      <m:t>𝟐𝟓</m:t>
                    </m:r>
                    <m:r>
                      <a:rPr lang="es-ES" sz="2200" b="1" i="1" smtClean="0">
                        <a:latin typeface="Cambria Math" panose="02040503050406030204" pitchFamily="18" charset="0"/>
                      </a:rPr>
                      <m:t>,</m:t>
                    </m:r>
                    <m:r>
                      <a:rPr lang="es-ES" sz="2200" b="1" i="1" smtClean="0">
                        <a:latin typeface="Cambria Math" panose="02040503050406030204" pitchFamily="18" charset="0"/>
                      </a:rPr>
                      <m:t>𝟎𝟎𝟎</m:t>
                    </m:r>
                    <m:sSup>
                      <m:sSupPr>
                        <m:ctrlPr>
                          <a:rPr lang="es-ES" sz="2200" b="1" i="1" smtClean="0">
                            <a:latin typeface="Cambria Math" panose="02040503050406030204" pitchFamily="18" charset="0"/>
                          </a:rPr>
                        </m:ctrlPr>
                      </m:sSupPr>
                      <m:e>
                        <m:r>
                          <a:rPr lang="es-ES" sz="2200" b="1" i="1" smtClean="0">
                            <a:latin typeface="Cambria Math" panose="02040503050406030204" pitchFamily="18" charset="0"/>
                          </a:rPr>
                          <m:t>(</m:t>
                        </m:r>
                        <m:r>
                          <a:rPr lang="es-ES" sz="2200" b="1" i="1" smtClean="0">
                            <a:latin typeface="Cambria Math" panose="02040503050406030204" pitchFamily="18" charset="0"/>
                          </a:rPr>
                          <m:t>𝟏</m:t>
                        </m:r>
                        <m:r>
                          <a:rPr lang="es-ES" sz="2200" b="1" i="1" smtClean="0">
                            <a:latin typeface="Cambria Math" panose="02040503050406030204" pitchFamily="18" charset="0"/>
                          </a:rPr>
                          <m:t>+</m:t>
                        </m:r>
                        <m:r>
                          <a:rPr lang="es-ES" sz="2200" b="1" i="1" smtClean="0">
                            <a:latin typeface="Cambria Math" panose="02040503050406030204" pitchFamily="18" charset="0"/>
                          </a:rPr>
                          <m:t>𝟎</m:t>
                        </m:r>
                        <m:r>
                          <a:rPr lang="es-ES" sz="2200" b="1" i="1" smtClean="0">
                            <a:latin typeface="Cambria Math" panose="02040503050406030204" pitchFamily="18" charset="0"/>
                          </a:rPr>
                          <m:t>.</m:t>
                        </m:r>
                        <m:r>
                          <a:rPr lang="es-ES" sz="2200" b="1" i="1" smtClean="0">
                            <a:latin typeface="Cambria Math" panose="02040503050406030204" pitchFamily="18" charset="0"/>
                          </a:rPr>
                          <m:t>𝟐𝟕</m:t>
                        </m:r>
                        <m:r>
                          <a:rPr lang="es-ES" sz="2200" b="1" i="1" smtClean="0">
                            <a:latin typeface="Cambria Math" panose="02040503050406030204" pitchFamily="18" charset="0"/>
                          </a:rPr>
                          <m:t>%)</m:t>
                        </m:r>
                      </m:e>
                      <m:sup>
                        <m:r>
                          <a:rPr lang="es-ES" sz="2200" b="1" i="1" smtClean="0">
                            <a:latin typeface="Cambria Math" panose="02040503050406030204" pitchFamily="18" charset="0"/>
                          </a:rPr>
                          <m:t>𝟏𝟐𝟎</m:t>
                        </m:r>
                      </m:sup>
                    </m:sSup>
                    <m:r>
                      <a:rPr lang="es-ES" sz="2200" b="1" i="1" smtClean="0">
                        <a:latin typeface="Cambria Math" panose="02040503050406030204" pitchFamily="18" charset="0"/>
                      </a:rPr>
                      <m:t>=</m:t>
                    </m:r>
                    <m:r>
                      <a:rPr lang="es-ES" sz="2200" b="1" i="1" smtClean="0">
                        <a:latin typeface="Cambria Math" panose="02040503050406030204" pitchFamily="18" charset="0"/>
                      </a:rPr>
                      <m:t>𝟑𝟒</m:t>
                    </m:r>
                    <m:r>
                      <a:rPr lang="es-ES" sz="2200" b="1" i="1" smtClean="0">
                        <a:latin typeface="Cambria Math" panose="02040503050406030204" pitchFamily="18" charset="0"/>
                      </a:rPr>
                      <m:t>,</m:t>
                    </m:r>
                    <m:r>
                      <a:rPr lang="es-ES" sz="2200" b="1" i="1" smtClean="0">
                        <a:latin typeface="Cambria Math" panose="02040503050406030204" pitchFamily="18" charset="0"/>
                      </a:rPr>
                      <m:t>𝟓𝟓𝟏</m:t>
                    </m:r>
                    <m:r>
                      <a:rPr lang="es-ES" sz="2200" b="1" i="1" smtClean="0">
                        <a:latin typeface="Cambria Math" panose="02040503050406030204" pitchFamily="18" charset="0"/>
                      </a:rPr>
                      <m:t>.</m:t>
                    </m:r>
                    <m:r>
                      <a:rPr lang="es-ES" sz="2200" b="1" i="1" smtClean="0">
                        <a:latin typeface="Cambria Math" panose="02040503050406030204" pitchFamily="18" charset="0"/>
                      </a:rPr>
                      <m:t>𝟎𝟗</m:t>
                    </m:r>
                  </m:oMath>
                </a14:m>
                <a:endParaRPr lang="en-US" sz="2200" b="1" dirty="0"/>
              </a:p>
            </p:txBody>
          </p:sp>
        </mc:Choice>
        <mc:Fallback xmlns="">
          <p:sp>
            <p:nvSpPr>
              <p:cNvPr id="6" name="TextBox 5">
                <a:extLst>
                  <a:ext uri="{FF2B5EF4-FFF2-40B4-BE49-F238E27FC236}">
                    <a16:creationId xmlns:a16="http://schemas.microsoft.com/office/drawing/2014/main" id="{F19D78CB-835E-2C48-9A90-39FBC2FBF736}"/>
                  </a:ext>
                </a:extLst>
              </p:cNvPr>
              <p:cNvSpPr txBox="1">
                <a:spLocks noRot="1" noChangeAspect="1" noMove="1" noResize="1" noEditPoints="1" noAdjustHandles="1" noChangeArrowheads="1" noChangeShapeType="1" noTextEdit="1"/>
              </p:cNvSpPr>
              <p:nvPr/>
            </p:nvSpPr>
            <p:spPr>
              <a:xfrm>
                <a:off x="1355153" y="5729595"/>
                <a:ext cx="9852423" cy="346249"/>
              </a:xfrm>
              <a:prstGeom prst="rect">
                <a:avLst/>
              </a:prstGeom>
              <a:blipFill>
                <a:blip r:embed="rId3"/>
                <a:stretch>
                  <a:fillRect l="-1675" t="-21429" b="-46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825B2ED-94C4-6E48-A8C2-1C605FC46AAB}"/>
                  </a:ext>
                </a:extLst>
              </p:cNvPr>
              <p:cNvSpPr txBox="1"/>
              <p:nvPr/>
            </p:nvSpPr>
            <p:spPr>
              <a:xfrm>
                <a:off x="1355154" y="4793182"/>
                <a:ext cx="3488696" cy="63517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s-ES" sz="2200" b="1" i="1" smtClean="0">
                              <a:latin typeface="Cambria Math" panose="02040503050406030204" pitchFamily="18" charset="0"/>
                            </a:rPr>
                          </m:ctrlPr>
                        </m:sSubPr>
                        <m:e>
                          <m:r>
                            <a:rPr lang="es-ES" sz="2200" b="1" i="1" smtClean="0">
                              <a:latin typeface="Cambria Math" panose="02040503050406030204" pitchFamily="18" charset="0"/>
                            </a:rPr>
                            <m:t>𝒊</m:t>
                          </m:r>
                        </m:e>
                        <m:sub>
                          <m:r>
                            <a:rPr lang="en-US" sz="2200" b="1" i="1" smtClean="0">
                              <a:latin typeface="Cambria Math" panose="02040503050406030204" pitchFamily="18" charset="0"/>
                            </a:rPr>
                            <m:t>𝑴</m:t>
                          </m:r>
                        </m:sub>
                      </m:sSub>
                      <m:r>
                        <a:rPr lang="es-ES" sz="2200" b="1" i="1" smtClean="0">
                          <a:latin typeface="Cambria Math" panose="02040503050406030204" pitchFamily="18" charset="0"/>
                        </a:rPr>
                        <m:t>=</m:t>
                      </m:r>
                      <m:f>
                        <m:fPr>
                          <m:ctrlPr>
                            <a:rPr lang="es-ES" sz="2200" b="1" i="1" smtClean="0">
                              <a:latin typeface="Cambria Math" panose="02040503050406030204" pitchFamily="18" charset="0"/>
                            </a:rPr>
                          </m:ctrlPr>
                        </m:fPr>
                        <m:num>
                          <m:sSub>
                            <m:sSubPr>
                              <m:ctrlPr>
                                <a:rPr lang="es-ES" sz="2200" b="1" i="1" smtClean="0">
                                  <a:latin typeface="Cambria Math" panose="02040503050406030204" pitchFamily="18" charset="0"/>
                                </a:rPr>
                              </m:ctrlPr>
                            </m:sSubPr>
                            <m:e>
                              <m:r>
                                <a:rPr lang="es-ES" sz="2200" b="1" i="1" smtClean="0">
                                  <a:latin typeface="Cambria Math" panose="02040503050406030204" pitchFamily="18" charset="0"/>
                                </a:rPr>
                                <m:t>𝒊</m:t>
                              </m:r>
                            </m:e>
                            <m:sub>
                              <m:r>
                                <a:rPr lang="es-ES" sz="2200" b="1" i="1" smtClean="0">
                                  <a:latin typeface="Cambria Math" panose="02040503050406030204" pitchFamily="18" charset="0"/>
                                </a:rPr>
                                <m:t>𝑨</m:t>
                              </m:r>
                            </m:sub>
                          </m:sSub>
                        </m:num>
                        <m:den>
                          <m:r>
                            <a:rPr lang="es-ES" sz="2200" b="1" i="1" smtClean="0">
                              <a:latin typeface="Cambria Math" panose="02040503050406030204" pitchFamily="18" charset="0"/>
                            </a:rPr>
                            <m:t>𝑵</m:t>
                          </m:r>
                        </m:den>
                      </m:f>
                      <m:r>
                        <a:rPr lang="es-ES" sz="2200" b="1" i="1" smtClean="0">
                          <a:latin typeface="Cambria Math" panose="02040503050406030204" pitchFamily="18" charset="0"/>
                        </a:rPr>
                        <m:t>=</m:t>
                      </m:r>
                      <m:f>
                        <m:fPr>
                          <m:ctrlPr>
                            <a:rPr lang="es-ES" sz="2200" b="1" i="1" smtClean="0">
                              <a:latin typeface="Cambria Math" panose="02040503050406030204" pitchFamily="18" charset="0"/>
                            </a:rPr>
                          </m:ctrlPr>
                        </m:fPr>
                        <m:num>
                          <m:r>
                            <a:rPr lang="es-ES" sz="2200" b="1" i="1" smtClean="0">
                              <a:latin typeface="Cambria Math" panose="02040503050406030204" pitchFamily="18" charset="0"/>
                            </a:rPr>
                            <m:t>𝟑</m:t>
                          </m:r>
                          <m:r>
                            <a:rPr lang="es-ES" sz="2200" b="1" i="1" smtClean="0">
                              <a:latin typeface="Cambria Math" panose="02040503050406030204" pitchFamily="18" charset="0"/>
                            </a:rPr>
                            <m:t>.</m:t>
                          </m:r>
                          <m:r>
                            <a:rPr lang="es-ES" sz="2200" b="1" i="1" smtClean="0">
                              <a:latin typeface="Cambria Math" panose="02040503050406030204" pitchFamily="18" charset="0"/>
                            </a:rPr>
                            <m:t>𝟐</m:t>
                          </m:r>
                          <m:r>
                            <a:rPr lang="es-ES" sz="2200" b="1" i="1" smtClean="0">
                              <a:latin typeface="Cambria Math" panose="02040503050406030204" pitchFamily="18" charset="0"/>
                            </a:rPr>
                            <m:t>%</m:t>
                          </m:r>
                        </m:num>
                        <m:den>
                          <m:r>
                            <a:rPr lang="es-ES" sz="2200" b="1" i="1" smtClean="0">
                              <a:latin typeface="Cambria Math" panose="02040503050406030204" pitchFamily="18" charset="0"/>
                            </a:rPr>
                            <m:t>𝟏𝟐</m:t>
                          </m:r>
                        </m:den>
                      </m:f>
                      <m:r>
                        <a:rPr lang="es-ES" sz="2200" b="1" i="1" smtClean="0">
                          <a:latin typeface="Cambria Math" panose="02040503050406030204" pitchFamily="18" charset="0"/>
                        </a:rPr>
                        <m:t>=</m:t>
                      </m:r>
                      <m:r>
                        <a:rPr lang="es-ES" sz="2200" b="1" i="1" smtClean="0">
                          <a:latin typeface="Cambria Math" panose="02040503050406030204" pitchFamily="18" charset="0"/>
                        </a:rPr>
                        <m:t>𝟎</m:t>
                      </m:r>
                      <m:r>
                        <a:rPr lang="es-ES" sz="2200" b="1" i="1" smtClean="0">
                          <a:latin typeface="Cambria Math" panose="02040503050406030204" pitchFamily="18" charset="0"/>
                        </a:rPr>
                        <m:t>.</m:t>
                      </m:r>
                      <m:r>
                        <a:rPr lang="es-ES" sz="2200" b="1" i="1" smtClean="0">
                          <a:latin typeface="Cambria Math" panose="02040503050406030204" pitchFamily="18" charset="0"/>
                        </a:rPr>
                        <m:t>𝟐𝟕</m:t>
                      </m:r>
                      <m:r>
                        <a:rPr lang="es-ES" sz="2200" b="1" i="1" smtClean="0">
                          <a:latin typeface="Cambria Math" panose="02040503050406030204" pitchFamily="18" charset="0"/>
                        </a:rPr>
                        <m:t>%</m:t>
                      </m:r>
                    </m:oMath>
                  </m:oMathPara>
                </a14:m>
                <a:endParaRPr lang="en-US" sz="2200" b="1" dirty="0"/>
              </a:p>
            </p:txBody>
          </p:sp>
        </mc:Choice>
        <mc:Fallback xmlns="">
          <p:sp>
            <p:nvSpPr>
              <p:cNvPr id="7" name="TextBox 6">
                <a:extLst>
                  <a:ext uri="{FF2B5EF4-FFF2-40B4-BE49-F238E27FC236}">
                    <a16:creationId xmlns:a16="http://schemas.microsoft.com/office/drawing/2014/main" id="{F825B2ED-94C4-6E48-A8C2-1C605FC46AAB}"/>
                  </a:ext>
                </a:extLst>
              </p:cNvPr>
              <p:cNvSpPr txBox="1">
                <a:spLocks noRot="1" noChangeAspect="1" noMove="1" noResize="1" noEditPoints="1" noAdjustHandles="1" noChangeArrowheads="1" noChangeShapeType="1" noTextEdit="1"/>
              </p:cNvSpPr>
              <p:nvPr/>
            </p:nvSpPr>
            <p:spPr>
              <a:xfrm>
                <a:off x="1355154" y="4793182"/>
                <a:ext cx="3488696" cy="635174"/>
              </a:xfrm>
              <a:prstGeom prst="rect">
                <a:avLst/>
              </a:prstGeom>
              <a:blipFill>
                <a:blip r:embed="rId4"/>
                <a:stretch>
                  <a:fillRect b="-9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0507809-D133-6F44-9187-B17873255F90}"/>
                  </a:ext>
                </a:extLst>
              </p:cNvPr>
              <p:cNvSpPr txBox="1"/>
              <p:nvPr/>
            </p:nvSpPr>
            <p:spPr>
              <a:xfrm>
                <a:off x="5943630" y="4880031"/>
                <a:ext cx="3488696" cy="33855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s-ES" sz="2200" b="1" i="1" smtClean="0">
                          <a:latin typeface="Cambria Math" panose="02040503050406030204" pitchFamily="18" charset="0"/>
                        </a:rPr>
                        <m:t>𝒏</m:t>
                      </m:r>
                      <m:r>
                        <a:rPr lang="es-ES" sz="2200" b="1" i="1" smtClean="0">
                          <a:latin typeface="Cambria Math" panose="02040503050406030204" pitchFamily="18" charset="0"/>
                        </a:rPr>
                        <m:t>=</m:t>
                      </m:r>
                      <m:r>
                        <a:rPr lang="es-ES" sz="2200" b="1" i="1" smtClean="0">
                          <a:latin typeface="Cambria Math" panose="02040503050406030204" pitchFamily="18" charset="0"/>
                        </a:rPr>
                        <m:t>𝟏𝟐</m:t>
                      </m:r>
                      <m:r>
                        <a:rPr lang="es-ES" sz="2200" b="1" i="1" smtClean="0">
                          <a:latin typeface="Cambria Math" panose="02040503050406030204" pitchFamily="18" charset="0"/>
                        </a:rPr>
                        <m:t>∗</m:t>
                      </m:r>
                      <m:r>
                        <a:rPr lang="es-ES" sz="2200" b="1" i="1" smtClean="0">
                          <a:latin typeface="Cambria Math" panose="02040503050406030204" pitchFamily="18" charset="0"/>
                        </a:rPr>
                        <m:t>𝟏𝟎</m:t>
                      </m:r>
                      <m:r>
                        <a:rPr lang="es-ES" sz="2200" b="1" i="1" smtClean="0">
                          <a:latin typeface="Cambria Math" panose="02040503050406030204" pitchFamily="18" charset="0"/>
                        </a:rPr>
                        <m:t>=</m:t>
                      </m:r>
                      <m:r>
                        <a:rPr lang="es-ES" sz="2200" b="1" i="1" smtClean="0">
                          <a:latin typeface="Cambria Math" panose="02040503050406030204" pitchFamily="18" charset="0"/>
                        </a:rPr>
                        <m:t>𝟏𝟐𝟎</m:t>
                      </m:r>
                    </m:oMath>
                  </m:oMathPara>
                </a14:m>
                <a:endParaRPr lang="en-US" sz="2200" b="1" dirty="0"/>
              </a:p>
            </p:txBody>
          </p:sp>
        </mc:Choice>
        <mc:Fallback xmlns="">
          <p:sp>
            <p:nvSpPr>
              <p:cNvPr id="8" name="TextBox 7">
                <a:extLst>
                  <a:ext uri="{FF2B5EF4-FFF2-40B4-BE49-F238E27FC236}">
                    <a16:creationId xmlns:a16="http://schemas.microsoft.com/office/drawing/2014/main" id="{B0507809-D133-6F44-9187-B17873255F90}"/>
                  </a:ext>
                </a:extLst>
              </p:cNvPr>
              <p:cNvSpPr txBox="1">
                <a:spLocks noRot="1" noChangeAspect="1" noMove="1" noResize="1" noEditPoints="1" noAdjustHandles="1" noChangeArrowheads="1" noChangeShapeType="1" noTextEdit="1"/>
              </p:cNvSpPr>
              <p:nvPr/>
            </p:nvSpPr>
            <p:spPr>
              <a:xfrm>
                <a:off x="5943630" y="4880031"/>
                <a:ext cx="3488696" cy="338554"/>
              </a:xfrm>
              <a:prstGeom prst="rect">
                <a:avLst/>
              </a:prstGeom>
              <a:blipFill>
                <a:blip r:embed="rId5"/>
                <a:stretch>
                  <a:fillRect l="-2182" b="-3704"/>
                </a:stretch>
              </a:blipFill>
            </p:spPr>
            <p:txBody>
              <a:bodyPr/>
              <a:lstStyle/>
              <a:p>
                <a:r>
                  <a:rPr lang="en-US">
                    <a:noFill/>
                  </a:rPr>
                  <a:t> </a:t>
                </a:r>
              </a:p>
            </p:txBody>
          </p:sp>
        </mc:Fallback>
      </mc:AlternateContent>
    </p:spTree>
    <p:extLst>
      <p:ext uri="{BB962C8B-B14F-4D97-AF65-F5344CB8AC3E}">
        <p14:creationId xmlns:p14="http://schemas.microsoft.com/office/powerpoint/2010/main" val="290842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43ADCB-F72D-944F-B8EF-A88A4E6A764B}"/>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5BE73-C605-054A-92F3-2E5B5D0F5109}"/>
              </a:ext>
            </a:extLst>
          </p:cNvPr>
          <p:cNvSpPr>
            <a:spLocks noGrp="1"/>
          </p:cNvSpPr>
          <p:nvPr>
            <p:ph type="title"/>
          </p:nvPr>
        </p:nvSpPr>
        <p:spPr>
          <a:xfrm>
            <a:off x="838200" y="18255"/>
            <a:ext cx="10515600" cy="1325563"/>
          </a:xfrm>
        </p:spPr>
        <p:txBody>
          <a:bodyPr>
            <a:normAutofit/>
          </a:bodyPr>
          <a:lstStyle/>
          <a:p>
            <a:r>
              <a:rPr lang="en-US" altLang="zh-CN" sz="4200" b="1" dirty="0">
                <a:solidFill>
                  <a:schemeClr val="bg1"/>
                </a:solidFill>
                <a:latin typeface="Georgia Pro Cond Black" panose="02040A06050405020203" pitchFamily="18" charset="0"/>
              </a:rPr>
              <a:t>Time Value of Money - Example</a:t>
            </a:r>
            <a:endParaRPr lang="en-US" sz="4200" b="1" dirty="0">
              <a:solidFill>
                <a:schemeClr val="bg1"/>
              </a:solidFill>
              <a:latin typeface="Georgia Pro Cond Black" panose="02040A06050405020203" pitchFamily="18" charset="0"/>
            </a:endParaRPr>
          </a:p>
        </p:txBody>
      </p:sp>
      <p:sp>
        <p:nvSpPr>
          <p:cNvPr id="3" name="Content Placeholder 2">
            <a:extLst>
              <a:ext uri="{FF2B5EF4-FFF2-40B4-BE49-F238E27FC236}">
                <a16:creationId xmlns:a16="http://schemas.microsoft.com/office/drawing/2014/main" id="{4A00D78F-6CD1-0640-9384-7A064980C849}"/>
              </a:ext>
            </a:extLst>
          </p:cNvPr>
          <p:cNvSpPr>
            <a:spLocks noGrp="1"/>
          </p:cNvSpPr>
          <p:nvPr>
            <p:ph idx="1"/>
          </p:nvPr>
        </p:nvSpPr>
        <p:spPr/>
        <p:txBody>
          <a:bodyPr/>
          <a:lstStyle/>
          <a:p>
            <a:r>
              <a:rPr lang="en-US" altLang="en-US" dirty="0">
                <a:latin typeface="Candara" panose="020E0502030303020204" pitchFamily="34" charset="0"/>
              </a:rPr>
              <a:t>What is the present value of a stream of future values that include $200 now, $500 one year from now, $500 two years from now, and $500  three years from now? At an annual discount rate of 10%</a:t>
            </a:r>
          </a:p>
          <a:p>
            <a:r>
              <a:rPr lang="en-US" altLang="en-US" dirty="0">
                <a:latin typeface="Candara" panose="020E0502030303020204" pitchFamily="34" charset="0"/>
              </a:rPr>
              <a:t>Draw the cash-flow time-line</a:t>
            </a:r>
          </a:p>
          <a:p>
            <a:endParaRPr lang="en-US" dirty="0">
              <a:latin typeface="Candara" panose="020E0502030303020204" pitchFamily="34" charset="0"/>
            </a:endParaRPr>
          </a:p>
        </p:txBody>
      </p:sp>
      <p:cxnSp>
        <p:nvCxnSpPr>
          <p:cNvPr id="4" name="Straight Connector 3">
            <a:extLst>
              <a:ext uri="{FF2B5EF4-FFF2-40B4-BE49-F238E27FC236}">
                <a16:creationId xmlns:a16="http://schemas.microsoft.com/office/drawing/2014/main" id="{61C68F13-8535-CE44-8EB0-5316C0D20416}"/>
              </a:ext>
            </a:extLst>
          </p:cNvPr>
          <p:cNvCxnSpPr>
            <a:cxnSpLocks/>
          </p:cNvCxnSpPr>
          <p:nvPr/>
        </p:nvCxnSpPr>
        <p:spPr>
          <a:xfrm>
            <a:off x="2796746" y="4274019"/>
            <a:ext cx="34145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B870955-0AF1-3F4F-80B4-B3CC37D63174}"/>
              </a:ext>
            </a:extLst>
          </p:cNvPr>
          <p:cNvCxnSpPr/>
          <p:nvPr/>
        </p:nvCxnSpPr>
        <p:spPr>
          <a:xfrm>
            <a:off x="2796746" y="4138095"/>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CC6221D-A1DD-6F45-97E3-032FBD4D5768}"/>
              </a:ext>
            </a:extLst>
          </p:cNvPr>
          <p:cNvCxnSpPr/>
          <p:nvPr/>
        </p:nvCxnSpPr>
        <p:spPr>
          <a:xfrm>
            <a:off x="3962400" y="4131916"/>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98171B7-0659-AE49-AAB5-12D9AF070762}"/>
              </a:ext>
            </a:extLst>
          </p:cNvPr>
          <p:cNvCxnSpPr/>
          <p:nvPr/>
        </p:nvCxnSpPr>
        <p:spPr>
          <a:xfrm>
            <a:off x="5037438" y="4131916"/>
            <a:ext cx="0" cy="28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DC50D71-D3F8-4B45-A541-BE7AC036612D}"/>
              </a:ext>
            </a:extLst>
          </p:cNvPr>
          <p:cNvCxnSpPr/>
          <p:nvPr/>
        </p:nvCxnSpPr>
        <p:spPr>
          <a:xfrm>
            <a:off x="6211329" y="4131916"/>
            <a:ext cx="0" cy="284206"/>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7E577FD-A690-4940-A272-0F4BF45FE6D4}"/>
              </a:ext>
            </a:extLst>
          </p:cNvPr>
          <p:cNvSpPr txBox="1"/>
          <p:nvPr/>
        </p:nvSpPr>
        <p:spPr>
          <a:xfrm>
            <a:off x="3862515" y="3677231"/>
            <a:ext cx="370702" cy="370703"/>
          </a:xfrm>
          <a:prstGeom prst="rect">
            <a:avLst/>
          </a:prstGeom>
          <a:noFill/>
        </p:spPr>
        <p:txBody>
          <a:bodyPr wrap="square" rtlCol="0">
            <a:spAutoFit/>
          </a:bodyPr>
          <a:lstStyle/>
          <a:p>
            <a:r>
              <a:rPr lang="en-US" dirty="0"/>
              <a:t>1</a:t>
            </a:r>
          </a:p>
        </p:txBody>
      </p:sp>
      <p:sp>
        <p:nvSpPr>
          <p:cNvPr id="12" name="TextBox 11">
            <a:extLst>
              <a:ext uri="{FF2B5EF4-FFF2-40B4-BE49-F238E27FC236}">
                <a16:creationId xmlns:a16="http://schemas.microsoft.com/office/drawing/2014/main" id="{D7FDED6D-B89A-5749-94F0-0897BFA9E7A2}"/>
              </a:ext>
            </a:extLst>
          </p:cNvPr>
          <p:cNvSpPr txBox="1"/>
          <p:nvPr/>
        </p:nvSpPr>
        <p:spPr>
          <a:xfrm>
            <a:off x="2648466" y="3661591"/>
            <a:ext cx="370702" cy="370703"/>
          </a:xfrm>
          <a:prstGeom prst="rect">
            <a:avLst/>
          </a:prstGeom>
          <a:noFill/>
        </p:spPr>
        <p:txBody>
          <a:bodyPr wrap="square" rtlCol="0">
            <a:spAutoFit/>
          </a:bodyPr>
          <a:lstStyle/>
          <a:p>
            <a:r>
              <a:rPr lang="en-US" dirty="0"/>
              <a:t>0</a:t>
            </a:r>
          </a:p>
        </p:txBody>
      </p:sp>
      <p:sp>
        <p:nvSpPr>
          <p:cNvPr id="13" name="TextBox 12">
            <a:extLst>
              <a:ext uri="{FF2B5EF4-FFF2-40B4-BE49-F238E27FC236}">
                <a16:creationId xmlns:a16="http://schemas.microsoft.com/office/drawing/2014/main" id="{2CA7F0B5-EB1F-AD48-ADFA-756876F8FEDB}"/>
              </a:ext>
            </a:extLst>
          </p:cNvPr>
          <p:cNvSpPr txBox="1"/>
          <p:nvPr/>
        </p:nvSpPr>
        <p:spPr>
          <a:xfrm>
            <a:off x="4891213" y="3677230"/>
            <a:ext cx="370702" cy="370703"/>
          </a:xfrm>
          <a:prstGeom prst="rect">
            <a:avLst/>
          </a:prstGeom>
          <a:noFill/>
        </p:spPr>
        <p:txBody>
          <a:bodyPr wrap="square" rtlCol="0">
            <a:spAutoFit/>
          </a:bodyPr>
          <a:lstStyle/>
          <a:p>
            <a:r>
              <a:rPr lang="en-US" dirty="0"/>
              <a:t>2</a:t>
            </a:r>
          </a:p>
        </p:txBody>
      </p:sp>
      <p:sp>
        <p:nvSpPr>
          <p:cNvPr id="14" name="TextBox 13">
            <a:extLst>
              <a:ext uri="{FF2B5EF4-FFF2-40B4-BE49-F238E27FC236}">
                <a16:creationId xmlns:a16="http://schemas.microsoft.com/office/drawing/2014/main" id="{70806C58-F4F0-B74F-A9A5-AA916EE0DEB3}"/>
              </a:ext>
            </a:extLst>
          </p:cNvPr>
          <p:cNvSpPr txBox="1"/>
          <p:nvPr/>
        </p:nvSpPr>
        <p:spPr>
          <a:xfrm>
            <a:off x="6075398" y="3677230"/>
            <a:ext cx="370702" cy="370703"/>
          </a:xfrm>
          <a:prstGeom prst="rect">
            <a:avLst/>
          </a:prstGeom>
          <a:noFill/>
        </p:spPr>
        <p:txBody>
          <a:bodyPr wrap="square" rtlCol="0">
            <a:spAutoFit/>
          </a:bodyPr>
          <a:lstStyle/>
          <a:p>
            <a:r>
              <a:rPr lang="en-US" dirty="0"/>
              <a:t>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D7A6FEF-2C54-F047-82F1-3DE47678B9DE}"/>
                  </a:ext>
                </a:extLst>
              </p:cNvPr>
              <p:cNvSpPr txBox="1"/>
              <p:nvPr/>
            </p:nvSpPr>
            <p:spPr>
              <a:xfrm>
                <a:off x="2554148" y="4537284"/>
                <a:ext cx="4376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200</m:t>
                      </m:r>
                    </m:oMath>
                  </m:oMathPara>
                </a14:m>
                <a:endParaRPr lang="en-US" dirty="0"/>
              </a:p>
            </p:txBody>
          </p:sp>
        </mc:Choice>
        <mc:Fallback xmlns="">
          <p:sp>
            <p:nvSpPr>
              <p:cNvPr id="17" name="TextBox 16">
                <a:extLst>
                  <a:ext uri="{FF2B5EF4-FFF2-40B4-BE49-F238E27FC236}">
                    <a16:creationId xmlns:a16="http://schemas.microsoft.com/office/drawing/2014/main" id="{ED7A6FEF-2C54-F047-82F1-3DE47678B9DE}"/>
                  </a:ext>
                </a:extLst>
              </p:cNvPr>
              <p:cNvSpPr txBox="1">
                <a:spLocks noRot="1" noChangeAspect="1" noMove="1" noResize="1" noEditPoints="1" noAdjustHandles="1" noChangeArrowheads="1" noChangeShapeType="1" noTextEdit="1"/>
              </p:cNvSpPr>
              <p:nvPr/>
            </p:nvSpPr>
            <p:spPr>
              <a:xfrm>
                <a:off x="2554148" y="4537284"/>
                <a:ext cx="437620" cy="276999"/>
              </a:xfrm>
              <a:prstGeom prst="rect">
                <a:avLst/>
              </a:prstGeom>
              <a:blipFill>
                <a:blip r:embed="rId2"/>
                <a:stretch>
                  <a:fillRect l="-8333" r="-8333"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D39FB67-CD79-AE4B-8860-8CD9170C7734}"/>
                  </a:ext>
                </a:extLst>
              </p:cNvPr>
              <p:cNvSpPr txBox="1"/>
              <p:nvPr/>
            </p:nvSpPr>
            <p:spPr>
              <a:xfrm>
                <a:off x="3757758" y="4498371"/>
                <a:ext cx="4376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500</m:t>
                      </m:r>
                    </m:oMath>
                  </m:oMathPara>
                </a14:m>
                <a:endParaRPr lang="en-US" dirty="0"/>
              </a:p>
            </p:txBody>
          </p:sp>
        </mc:Choice>
        <mc:Fallback xmlns="">
          <p:sp>
            <p:nvSpPr>
              <p:cNvPr id="19" name="TextBox 18">
                <a:extLst>
                  <a:ext uri="{FF2B5EF4-FFF2-40B4-BE49-F238E27FC236}">
                    <a16:creationId xmlns:a16="http://schemas.microsoft.com/office/drawing/2014/main" id="{8D39FB67-CD79-AE4B-8860-8CD9170C7734}"/>
                  </a:ext>
                </a:extLst>
              </p:cNvPr>
              <p:cNvSpPr txBox="1">
                <a:spLocks noRot="1" noChangeAspect="1" noMove="1" noResize="1" noEditPoints="1" noAdjustHandles="1" noChangeArrowheads="1" noChangeShapeType="1" noTextEdit="1"/>
              </p:cNvSpPr>
              <p:nvPr/>
            </p:nvSpPr>
            <p:spPr>
              <a:xfrm>
                <a:off x="3757758" y="4498371"/>
                <a:ext cx="437620" cy="276999"/>
              </a:xfrm>
              <a:prstGeom prst="rect">
                <a:avLst/>
              </a:prstGeom>
              <a:blipFill>
                <a:blip r:embed="rId3"/>
                <a:stretch>
                  <a:fillRect l="-11111" r="-13889"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D6F80FD-65A0-1D4C-AF01-D781B7A44248}"/>
                  </a:ext>
                </a:extLst>
              </p:cNvPr>
              <p:cNvSpPr txBox="1"/>
              <p:nvPr/>
            </p:nvSpPr>
            <p:spPr>
              <a:xfrm>
                <a:off x="984808" y="5355576"/>
                <a:ext cx="10630930" cy="673326"/>
              </a:xfrm>
              <a:prstGeom prst="rect">
                <a:avLst/>
              </a:prstGeom>
              <a:noFill/>
            </p:spPr>
            <p:txBody>
              <a:bodyPr wrap="square" lIns="0" tIns="0" rIns="0" bIns="0" rtlCol="0">
                <a:spAutoFit/>
              </a:bodyPr>
              <a:lstStyle/>
              <a:p>
                <a14:m>
                  <m:oMath xmlns:m="http://schemas.openxmlformats.org/officeDocument/2006/math">
                    <m:r>
                      <a:rPr lang="es-ES" sz="2800" b="0" i="1" smtClean="0">
                        <a:latin typeface="Cambria Math" panose="02040503050406030204" pitchFamily="18" charset="0"/>
                      </a:rPr>
                      <m:t>𝑃𝑉</m:t>
                    </m:r>
                    <m:r>
                      <a:rPr lang="es-ES" sz="2800" b="0" i="1" smtClean="0">
                        <a:latin typeface="Cambria Math" panose="02040503050406030204" pitchFamily="18" charset="0"/>
                      </a:rPr>
                      <m:t>=200+</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500</m:t>
                        </m:r>
                      </m:num>
                      <m:den>
                        <m:sSup>
                          <m:sSupPr>
                            <m:ctrlPr>
                              <a:rPr lang="es-ES" sz="2800" b="0" i="1" smtClean="0">
                                <a:latin typeface="Cambria Math" panose="02040503050406030204" pitchFamily="18" charset="0"/>
                              </a:rPr>
                            </m:ctrlPr>
                          </m:sSupPr>
                          <m:e>
                            <m:r>
                              <a:rPr lang="es-ES" sz="2800" b="0" i="1" smtClean="0">
                                <a:latin typeface="Cambria Math" panose="02040503050406030204" pitchFamily="18" charset="0"/>
                              </a:rPr>
                              <m:t>(1+0.10)</m:t>
                            </m:r>
                          </m:e>
                          <m:sup>
                            <m:r>
                              <a:rPr lang="es-ES" sz="2800" b="0" i="1" smtClean="0">
                                <a:latin typeface="Cambria Math" panose="02040503050406030204" pitchFamily="18" charset="0"/>
                              </a:rPr>
                              <m:t>1</m:t>
                            </m:r>
                          </m:sup>
                        </m:sSup>
                      </m:den>
                    </m:f>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500</m:t>
                        </m:r>
                      </m:num>
                      <m:den>
                        <m:sSup>
                          <m:sSupPr>
                            <m:ctrlPr>
                              <a:rPr lang="es-ES" sz="2800" b="0" i="1" smtClean="0">
                                <a:latin typeface="Cambria Math" panose="02040503050406030204" pitchFamily="18" charset="0"/>
                              </a:rPr>
                            </m:ctrlPr>
                          </m:sSupPr>
                          <m:e>
                            <m:r>
                              <a:rPr lang="es-ES" sz="2800" b="0" i="1" smtClean="0">
                                <a:latin typeface="Cambria Math" panose="02040503050406030204" pitchFamily="18" charset="0"/>
                              </a:rPr>
                              <m:t>(1+0.10)</m:t>
                            </m:r>
                          </m:e>
                          <m:sup>
                            <m:r>
                              <a:rPr lang="es-ES" sz="2800" b="0" i="1" smtClean="0">
                                <a:latin typeface="Cambria Math" panose="02040503050406030204" pitchFamily="18" charset="0"/>
                              </a:rPr>
                              <m:t>2</m:t>
                            </m:r>
                          </m:sup>
                        </m:sSup>
                      </m:den>
                    </m:f>
                  </m:oMath>
                </a14:m>
                <a:r>
                  <a:rPr lang="en-US" sz="2800" dirty="0"/>
                  <a:t>+</a:t>
                </a:r>
                <a:r>
                  <a:rPr lang="es-ES" sz="2800" b="0" dirty="0"/>
                  <a:t> </a:t>
                </a:r>
                <a14:m>
                  <m:oMath xmlns:m="http://schemas.openxmlformats.org/officeDocument/2006/math">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500</m:t>
                        </m:r>
                      </m:num>
                      <m:den>
                        <m:sSup>
                          <m:sSupPr>
                            <m:ctrlPr>
                              <a:rPr lang="es-ES" sz="2800" b="0" i="1" smtClean="0">
                                <a:latin typeface="Cambria Math" panose="02040503050406030204" pitchFamily="18" charset="0"/>
                              </a:rPr>
                            </m:ctrlPr>
                          </m:sSupPr>
                          <m:e>
                            <m:r>
                              <a:rPr lang="es-ES" sz="2800" b="0" i="1" smtClean="0">
                                <a:latin typeface="Cambria Math" panose="02040503050406030204" pitchFamily="18" charset="0"/>
                              </a:rPr>
                              <m:t>(1+0.10)</m:t>
                            </m:r>
                          </m:e>
                          <m:sup>
                            <m:r>
                              <a:rPr lang="es-ES" sz="2800" b="0" i="1" smtClean="0">
                                <a:latin typeface="Cambria Math" panose="02040503050406030204" pitchFamily="18" charset="0"/>
                              </a:rPr>
                              <m:t>3</m:t>
                            </m:r>
                          </m:sup>
                        </m:sSup>
                      </m:den>
                    </m:f>
                    <m:r>
                      <a:rPr lang="es-ES" sz="2800" b="0" i="1" smtClean="0">
                        <a:latin typeface="Cambria Math" panose="02040503050406030204" pitchFamily="18" charset="0"/>
                      </a:rPr>
                      <m:t>=1,443.426</m:t>
                    </m:r>
                  </m:oMath>
                </a14:m>
                <a:endParaRPr lang="en-US" sz="2800" dirty="0"/>
              </a:p>
            </p:txBody>
          </p:sp>
        </mc:Choice>
        <mc:Fallback xmlns="">
          <p:sp>
            <p:nvSpPr>
              <p:cNvPr id="24" name="TextBox 23">
                <a:extLst>
                  <a:ext uri="{FF2B5EF4-FFF2-40B4-BE49-F238E27FC236}">
                    <a16:creationId xmlns:a16="http://schemas.microsoft.com/office/drawing/2014/main" id="{7D6F80FD-65A0-1D4C-AF01-D781B7A44248}"/>
                  </a:ext>
                </a:extLst>
              </p:cNvPr>
              <p:cNvSpPr txBox="1">
                <a:spLocks noRot="1" noChangeAspect="1" noMove="1" noResize="1" noEditPoints="1" noAdjustHandles="1" noChangeArrowheads="1" noChangeShapeType="1" noTextEdit="1"/>
              </p:cNvSpPr>
              <p:nvPr/>
            </p:nvSpPr>
            <p:spPr>
              <a:xfrm>
                <a:off x="984808" y="5355576"/>
                <a:ext cx="10630930" cy="673326"/>
              </a:xfrm>
              <a:prstGeom prst="rect">
                <a:avLst/>
              </a:prstGeom>
              <a:blipFill>
                <a:blip r:embed="rId6"/>
                <a:stretch>
                  <a:fillRect l="-1193" t="-1852" b="-14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F51C21E-4CB8-12D7-CFB9-1234F73CF9DA}"/>
                  </a:ext>
                </a:extLst>
              </p:cNvPr>
              <p:cNvSpPr txBox="1"/>
              <p:nvPr/>
            </p:nvSpPr>
            <p:spPr>
              <a:xfrm>
                <a:off x="4816982" y="4529740"/>
                <a:ext cx="4376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500</m:t>
                      </m:r>
                    </m:oMath>
                  </m:oMathPara>
                </a14:m>
                <a:endParaRPr lang="en-US" dirty="0"/>
              </a:p>
            </p:txBody>
          </p:sp>
        </mc:Choice>
        <mc:Fallback xmlns="">
          <p:sp>
            <p:nvSpPr>
              <p:cNvPr id="9" name="TextBox 8">
                <a:extLst>
                  <a:ext uri="{FF2B5EF4-FFF2-40B4-BE49-F238E27FC236}">
                    <a16:creationId xmlns:a16="http://schemas.microsoft.com/office/drawing/2014/main" id="{0F51C21E-4CB8-12D7-CFB9-1234F73CF9DA}"/>
                  </a:ext>
                </a:extLst>
              </p:cNvPr>
              <p:cNvSpPr txBox="1">
                <a:spLocks noRot="1" noChangeAspect="1" noMove="1" noResize="1" noEditPoints="1" noAdjustHandles="1" noChangeArrowheads="1" noChangeShapeType="1" noTextEdit="1"/>
              </p:cNvSpPr>
              <p:nvPr/>
            </p:nvSpPr>
            <p:spPr>
              <a:xfrm>
                <a:off x="4816982" y="4529740"/>
                <a:ext cx="437620" cy="276999"/>
              </a:xfrm>
              <a:prstGeom prst="rect">
                <a:avLst/>
              </a:prstGeom>
              <a:blipFill>
                <a:blip r:embed="rId7"/>
                <a:stretch>
                  <a:fillRect l="-14286" r="-14286"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2F03F86-1D52-EA60-C5F2-36DBD79CE071}"/>
                  </a:ext>
                </a:extLst>
              </p:cNvPr>
              <p:cNvSpPr txBox="1"/>
              <p:nvPr/>
            </p:nvSpPr>
            <p:spPr>
              <a:xfrm>
                <a:off x="5884374" y="4498371"/>
                <a:ext cx="4376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500</m:t>
                      </m:r>
                    </m:oMath>
                  </m:oMathPara>
                </a14:m>
                <a:endParaRPr lang="en-US" dirty="0"/>
              </a:p>
            </p:txBody>
          </p:sp>
        </mc:Choice>
        <mc:Fallback xmlns="">
          <p:sp>
            <p:nvSpPr>
              <p:cNvPr id="10" name="TextBox 9">
                <a:extLst>
                  <a:ext uri="{FF2B5EF4-FFF2-40B4-BE49-F238E27FC236}">
                    <a16:creationId xmlns:a16="http://schemas.microsoft.com/office/drawing/2014/main" id="{A2F03F86-1D52-EA60-C5F2-36DBD79CE071}"/>
                  </a:ext>
                </a:extLst>
              </p:cNvPr>
              <p:cNvSpPr txBox="1">
                <a:spLocks noRot="1" noChangeAspect="1" noMove="1" noResize="1" noEditPoints="1" noAdjustHandles="1" noChangeArrowheads="1" noChangeShapeType="1" noTextEdit="1"/>
              </p:cNvSpPr>
              <p:nvPr/>
            </p:nvSpPr>
            <p:spPr>
              <a:xfrm>
                <a:off x="5884374" y="4498371"/>
                <a:ext cx="437620" cy="276999"/>
              </a:xfrm>
              <a:prstGeom prst="rect">
                <a:avLst/>
              </a:prstGeom>
              <a:blipFill>
                <a:blip r:embed="rId8"/>
                <a:stretch>
                  <a:fillRect l="-14286" r="-14286"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5BB7885-A680-0689-106D-5C7287F1A509}"/>
                  </a:ext>
                </a:extLst>
              </p:cNvPr>
              <p:cNvSpPr txBox="1"/>
              <p:nvPr/>
            </p:nvSpPr>
            <p:spPr>
              <a:xfrm>
                <a:off x="3140786" y="3848739"/>
                <a:ext cx="5145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m:t>
                      </m:r>
                    </m:oMath>
                  </m:oMathPara>
                </a14:m>
                <a:endParaRPr lang="en-US" dirty="0"/>
              </a:p>
            </p:txBody>
          </p:sp>
        </mc:Choice>
        <mc:Fallback xmlns="">
          <p:sp>
            <p:nvSpPr>
              <p:cNvPr id="15" name="TextBox 14">
                <a:extLst>
                  <a:ext uri="{FF2B5EF4-FFF2-40B4-BE49-F238E27FC236}">
                    <a16:creationId xmlns:a16="http://schemas.microsoft.com/office/drawing/2014/main" id="{65BB7885-A680-0689-106D-5C7287F1A509}"/>
                  </a:ext>
                </a:extLst>
              </p:cNvPr>
              <p:cNvSpPr txBox="1">
                <a:spLocks noRot="1" noChangeAspect="1" noMove="1" noResize="1" noEditPoints="1" noAdjustHandles="1" noChangeArrowheads="1" noChangeShapeType="1" noTextEdit="1"/>
              </p:cNvSpPr>
              <p:nvPr/>
            </p:nvSpPr>
            <p:spPr>
              <a:xfrm>
                <a:off x="3140786" y="3848739"/>
                <a:ext cx="514564" cy="276999"/>
              </a:xfrm>
              <a:prstGeom prst="rect">
                <a:avLst/>
              </a:prstGeom>
              <a:blipFill>
                <a:blip r:embed="rId9"/>
                <a:stretch>
                  <a:fillRect l="-12195" r="-12195"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A81279C-DD77-F967-C290-2AD1EA013F3E}"/>
                  </a:ext>
                </a:extLst>
              </p:cNvPr>
              <p:cNvSpPr txBox="1"/>
              <p:nvPr/>
            </p:nvSpPr>
            <p:spPr>
              <a:xfrm>
                <a:off x="4269808" y="3845417"/>
                <a:ext cx="5145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m:t>
                      </m:r>
                    </m:oMath>
                  </m:oMathPara>
                </a14:m>
                <a:endParaRPr lang="en-US" dirty="0"/>
              </a:p>
            </p:txBody>
          </p:sp>
        </mc:Choice>
        <mc:Fallback xmlns="">
          <p:sp>
            <p:nvSpPr>
              <p:cNvPr id="16" name="TextBox 15">
                <a:extLst>
                  <a:ext uri="{FF2B5EF4-FFF2-40B4-BE49-F238E27FC236}">
                    <a16:creationId xmlns:a16="http://schemas.microsoft.com/office/drawing/2014/main" id="{2A81279C-DD77-F967-C290-2AD1EA013F3E}"/>
                  </a:ext>
                </a:extLst>
              </p:cNvPr>
              <p:cNvSpPr txBox="1">
                <a:spLocks noRot="1" noChangeAspect="1" noMove="1" noResize="1" noEditPoints="1" noAdjustHandles="1" noChangeArrowheads="1" noChangeShapeType="1" noTextEdit="1"/>
              </p:cNvSpPr>
              <p:nvPr/>
            </p:nvSpPr>
            <p:spPr>
              <a:xfrm>
                <a:off x="4269808" y="3845417"/>
                <a:ext cx="514564" cy="276999"/>
              </a:xfrm>
              <a:prstGeom prst="rect">
                <a:avLst/>
              </a:prstGeom>
              <a:blipFill>
                <a:blip r:embed="rId10"/>
                <a:stretch>
                  <a:fillRect l="-12195" r="-12195"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250A1BF-C414-5490-96B2-EB766C55BCEC}"/>
                  </a:ext>
                </a:extLst>
              </p:cNvPr>
              <p:cNvSpPr txBox="1"/>
              <p:nvPr/>
            </p:nvSpPr>
            <p:spPr>
              <a:xfrm>
                <a:off x="5398830" y="3819094"/>
                <a:ext cx="5145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m:t>
                      </m:r>
                    </m:oMath>
                  </m:oMathPara>
                </a14:m>
                <a:endParaRPr lang="en-US" dirty="0"/>
              </a:p>
            </p:txBody>
          </p:sp>
        </mc:Choice>
        <mc:Fallback xmlns="">
          <p:sp>
            <p:nvSpPr>
              <p:cNvPr id="22" name="TextBox 21">
                <a:extLst>
                  <a:ext uri="{FF2B5EF4-FFF2-40B4-BE49-F238E27FC236}">
                    <a16:creationId xmlns:a16="http://schemas.microsoft.com/office/drawing/2014/main" id="{E250A1BF-C414-5490-96B2-EB766C55BCEC}"/>
                  </a:ext>
                </a:extLst>
              </p:cNvPr>
              <p:cNvSpPr txBox="1">
                <a:spLocks noRot="1" noChangeAspect="1" noMove="1" noResize="1" noEditPoints="1" noAdjustHandles="1" noChangeArrowheads="1" noChangeShapeType="1" noTextEdit="1"/>
              </p:cNvSpPr>
              <p:nvPr/>
            </p:nvSpPr>
            <p:spPr>
              <a:xfrm>
                <a:off x="5398830" y="3819094"/>
                <a:ext cx="514564" cy="276999"/>
              </a:xfrm>
              <a:prstGeom prst="rect">
                <a:avLst/>
              </a:prstGeom>
              <a:blipFill>
                <a:blip r:embed="rId11"/>
                <a:stretch>
                  <a:fillRect l="-12195" r="-9756" b="-13043"/>
                </a:stretch>
              </a:blipFill>
            </p:spPr>
            <p:txBody>
              <a:bodyPr/>
              <a:lstStyle/>
              <a:p>
                <a:r>
                  <a:rPr lang="en-US">
                    <a:noFill/>
                  </a:rPr>
                  <a:t> </a:t>
                </a:r>
              </a:p>
            </p:txBody>
          </p:sp>
        </mc:Fallback>
      </mc:AlternateContent>
    </p:spTree>
    <p:extLst>
      <p:ext uri="{BB962C8B-B14F-4D97-AF65-F5344CB8AC3E}">
        <p14:creationId xmlns:p14="http://schemas.microsoft.com/office/powerpoint/2010/main" val="199860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13" grpId="0"/>
      <p:bldP spid="14" grpId="0"/>
      <p:bldP spid="17" grpId="0"/>
      <p:bldP spid="19" grpId="0"/>
      <p:bldP spid="24" grpId="0"/>
      <p:bldP spid="9" grpId="0"/>
      <p:bldP spid="10" grpId="0"/>
      <p:bldP spid="15" grpId="0"/>
      <p:bldP spid="16"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12774B-0C51-5343-83C7-E3DABFFB3D76}"/>
              </a:ext>
            </a:extLst>
          </p:cNvPr>
          <p:cNvSpPr/>
          <p:nvPr/>
        </p:nvSpPr>
        <p:spPr>
          <a:xfrm>
            <a:off x="508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BA8B5A-B464-3A44-9E30-AF0BA36448EA}"/>
              </a:ext>
            </a:extLst>
          </p:cNvPr>
          <p:cNvSpPr>
            <a:spLocks noGrp="1"/>
          </p:cNvSpPr>
          <p:nvPr>
            <p:ph idx="1"/>
          </p:nvPr>
        </p:nvSpPr>
        <p:spPr/>
        <p:txBody>
          <a:bodyPr>
            <a:normAutofit/>
          </a:bodyPr>
          <a:lstStyle/>
          <a:p>
            <a:r>
              <a:rPr lang="en-US" dirty="0">
                <a:latin typeface="Candara" panose="020E0502030303020204" pitchFamily="34" charset="0"/>
              </a:rPr>
              <a:t>A nonprofit organization that provides shelter and medical care to animals is thinking on building new rooms that will increase the capacity of the shelter. The addition will cost 3,000,000 today and then the organization will have to pay 500,000 annually during 4 years for maintenance and last constructions. After one year of constructions, the new space will be available and will generate 800,000 of revenues the first two years, and 1,000,000 during year 3 and 4. The organization has decided to do the project only if it earns a return of at least 8%. </a:t>
            </a:r>
          </a:p>
          <a:p>
            <a:r>
              <a:rPr lang="en-US" dirty="0">
                <a:latin typeface="Candara" panose="020E0502030303020204" pitchFamily="34" charset="0"/>
              </a:rPr>
              <a:t>Should the organization invest in the new rooms?</a:t>
            </a:r>
          </a:p>
        </p:txBody>
      </p:sp>
      <p:sp>
        <p:nvSpPr>
          <p:cNvPr id="7" name="Title 1">
            <a:extLst>
              <a:ext uri="{FF2B5EF4-FFF2-40B4-BE49-F238E27FC236}">
                <a16:creationId xmlns:a16="http://schemas.microsoft.com/office/drawing/2014/main" id="{1AFEBE65-0730-4BB7-8909-0193B5D97450}"/>
              </a:ext>
            </a:extLst>
          </p:cNvPr>
          <p:cNvSpPr>
            <a:spLocks noGrp="1"/>
          </p:cNvSpPr>
          <p:nvPr>
            <p:ph type="title"/>
          </p:nvPr>
        </p:nvSpPr>
        <p:spPr>
          <a:xfrm>
            <a:off x="838200" y="18255"/>
            <a:ext cx="10515600" cy="1325563"/>
          </a:xfrm>
        </p:spPr>
        <p:txBody>
          <a:bodyPr>
            <a:normAutofit/>
          </a:bodyPr>
          <a:lstStyle/>
          <a:p>
            <a:r>
              <a:rPr lang="en-US" sz="4200" b="1" dirty="0">
                <a:solidFill>
                  <a:schemeClr val="bg1"/>
                </a:solidFill>
                <a:latin typeface="Georgia Pro Cond Black" panose="02040A06050405020203" pitchFamily="18" charset="0"/>
              </a:rPr>
              <a:t>NPC &amp; NPV</a:t>
            </a:r>
          </a:p>
        </p:txBody>
      </p:sp>
    </p:spTree>
    <p:extLst>
      <p:ext uri="{BB962C8B-B14F-4D97-AF65-F5344CB8AC3E}">
        <p14:creationId xmlns:p14="http://schemas.microsoft.com/office/powerpoint/2010/main" val="515719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6E152BE-7E3C-8F47-B9DC-09847EBCB80C}"/>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8B931F1C-CF8D-7345-A79E-EF30DD867AB5}"/>
              </a:ext>
            </a:extLst>
          </p:cNvPr>
          <p:cNvGraphicFramePr>
            <a:graphicFrameLocks noGrp="1"/>
          </p:cNvGraphicFramePr>
          <p:nvPr>
            <p:ph idx="1"/>
          </p:nvPr>
        </p:nvGraphicFramePr>
        <p:xfrm>
          <a:off x="838200" y="1825625"/>
          <a:ext cx="10515600" cy="1483360"/>
        </p:xfrm>
        <a:graphic>
          <a:graphicData uri="http://schemas.openxmlformats.org/drawingml/2006/table">
            <a:tbl>
              <a:tblPr firstRow="1" bandRow="1">
                <a:tableStyleId>{5C22544A-7EE6-4342-B048-85BDC9FD1C3A}</a:tableStyleId>
              </a:tblPr>
              <a:tblGrid>
                <a:gridCol w="1579880">
                  <a:extLst>
                    <a:ext uri="{9D8B030D-6E8A-4147-A177-3AD203B41FA5}">
                      <a16:colId xmlns:a16="http://schemas.microsoft.com/office/drawing/2014/main" val="759122805"/>
                    </a:ext>
                  </a:extLst>
                </a:gridCol>
                <a:gridCol w="1925320">
                  <a:extLst>
                    <a:ext uri="{9D8B030D-6E8A-4147-A177-3AD203B41FA5}">
                      <a16:colId xmlns:a16="http://schemas.microsoft.com/office/drawing/2014/main" val="2277002692"/>
                    </a:ext>
                  </a:extLst>
                </a:gridCol>
                <a:gridCol w="1752600">
                  <a:extLst>
                    <a:ext uri="{9D8B030D-6E8A-4147-A177-3AD203B41FA5}">
                      <a16:colId xmlns:a16="http://schemas.microsoft.com/office/drawing/2014/main" val="1130778103"/>
                    </a:ext>
                  </a:extLst>
                </a:gridCol>
                <a:gridCol w="1752600">
                  <a:extLst>
                    <a:ext uri="{9D8B030D-6E8A-4147-A177-3AD203B41FA5}">
                      <a16:colId xmlns:a16="http://schemas.microsoft.com/office/drawing/2014/main" val="4247570287"/>
                    </a:ext>
                  </a:extLst>
                </a:gridCol>
                <a:gridCol w="1752600">
                  <a:extLst>
                    <a:ext uri="{9D8B030D-6E8A-4147-A177-3AD203B41FA5}">
                      <a16:colId xmlns:a16="http://schemas.microsoft.com/office/drawing/2014/main" val="1603374080"/>
                    </a:ext>
                  </a:extLst>
                </a:gridCol>
                <a:gridCol w="1752600">
                  <a:extLst>
                    <a:ext uri="{9D8B030D-6E8A-4147-A177-3AD203B41FA5}">
                      <a16:colId xmlns:a16="http://schemas.microsoft.com/office/drawing/2014/main" val="2845813628"/>
                    </a:ext>
                  </a:extLst>
                </a:gridCol>
              </a:tblGrid>
              <a:tr h="370840">
                <a:tc>
                  <a:txBody>
                    <a:bodyPr/>
                    <a:lstStyle/>
                    <a:p>
                      <a:pPr algn="l" fontAlgn="b"/>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ctr" fontAlgn="b"/>
                      <a:r>
                        <a:rPr lang="en-US" sz="2000" b="1" i="0" u="none" strike="noStrike" dirty="0">
                          <a:solidFill>
                            <a:schemeClr val="bg1"/>
                          </a:solidFill>
                          <a:effectLst/>
                          <a:latin typeface="Candara" panose="020E0502030303020204" pitchFamily="34" charset="0"/>
                        </a:rPr>
                        <a:t>0</a:t>
                      </a:r>
                    </a:p>
                  </a:txBody>
                  <a:tcPr marL="9525" marR="9525" marT="9525" marB="0" anchor="b"/>
                </a:tc>
                <a:tc>
                  <a:txBody>
                    <a:bodyPr/>
                    <a:lstStyle/>
                    <a:p>
                      <a:pPr algn="ctr" fontAlgn="b"/>
                      <a:r>
                        <a:rPr lang="en-US" sz="2000" b="1" i="0" u="none" strike="noStrike" dirty="0">
                          <a:solidFill>
                            <a:schemeClr val="bg1"/>
                          </a:solidFill>
                          <a:effectLst/>
                          <a:latin typeface="Candara" panose="020E0502030303020204" pitchFamily="34" charset="0"/>
                        </a:rPr>
                        <a:t>1</a:t>
                      </a:r>
                    </a:p>
                  </a:txBody>
                  <a:tcPr marL="9525" marR="9525" marT="9525" marB="0" anchor="b"/>
                </a:tc>
                <a:tc>
                  <a:txBody>
                    <a:bodyPr/>
                    <a:lstStyle/>
                    <a:p>
                      <a:pPr algn="ctr" fontAlgn="b"/>
                      <a:r>
                        <a:rPr lang="en-US" sz="2000" b="1" i="0" u="none" strike="noStrike" dirty="0">
                          <a:solidFill>
                            <a:schemeClr val="bg1"/>
                          </a:solidFill>
                          <a:effectLst/>
                          <a:latin typeface="Candara" panose="020E0502030303020204" pitchFamily="34" charset="0"/>
                        </a:rPr>
                        <a:t>2</a:t>
                      </a:r>
                    </a:p>
                  </a:txBody>
                  <a:tcPr marL="9525" marR="9525" marT="9525" marB="0" anchor="b"/>
                </a:tc>
                <a:tc>
                  <a:txBody>
                    <a:bodyPr/>
                    <a:lstStyle/>
                    <a:p>
                      <a:pPr algn="ctr" fontAlgn="b"/>
                      <a:r>
                        <a:rPr lang="en-US" sz="2000" b="1" i="0" u="none" strike="noStrike" dirty="0">
                          <a:solidFill>
                            <a:schemeClr val="bg1"/>
                          </a:solidFill>
                          <a:effectLst/>
                          <a:latin typeface="Candara" panose="020E0502030303020204" pitchFamily="34" charset="0"/>
                        </a:rPr>
                        <a:t>3</a:t>
                      </a:r>
                    </a:p>
                  </a:txBody>
                  <a:tcPr marL="9525" marR="9525" marT="9525" marB="0" anchor="b"/>
                </a:tc>
                <a:tc>
                  <a:txBody>
                    <a:bodyPr/>
                    <a:lstStyle/>
                    <a:p>
                      <a:pPr algn="ctr" fontAlgn="b"/>
                      <a:r>
                        <a:rPr lang="en-US" sz="2000" b="1" i="0" u="none" strike="noStrike" dirty="0">
                          <a:solidFill>
                            <a:schemeClr val="bg1"/>
                          </a:solidFill>
                          <a:effectLst/>
                          <a:latin typeface="Candara" panose="020E0502030303020204" pitchFamily="34" charset="0"/>
                        </a:rPr>
                        <a:t>4</a:t>
                      </a:r>
                    </a:p>
                  </a:txBody>
                  <a:tcPr marL="9525" marR="9525" marT="9525" marB="0" anchor="b"/>
                </a:tc>
                <a:extLst>
                  <a:ext uri="{0D108BD9-81ED-4DB2-BD59-A6C34878D82A}">
                    <a16:rowId xmlns:a16="http://schemas.microsoft.com/office/drawing/2014/main" val="3515812387"/>
                  </a:ext>
                </a:extLst>
              </a:tr>
              <a:tr h="370840">
                <a:tc>
                  <a:txBody>
                    <a:bodyPr/>
                    <a:lstStyle/>
                    <a:p>
                      <a:pPr algn="l" fontAlgn="b"/>
                      <a:r>
                        <a:rPr lang="en-US" sz="2000" b="0" i="0" u="none" strike="noStrike" dirty="0">
                          <a:solidFill>
                            <a:srgbClr val="000000"/>
                          </a:solidFill>
                          <a:effectLst/>
                          <a:latin typeface="Candara" panose="020E0502030303020204" pitchFamily="34" charset="0"/>
                        </a:rPr>
                        <a:t>Inflows</a:t>
                      </a:r>
                    </a:p>
                  </a:txBody>
                  <a:tcPr marL="9525" marR="9525" marT="9525" marB="0" anchor="b"/>
                </a:tc>
                <a:tc>
                  <a:txBody>
                    <a:bodyPr/>
                    <a:lstStyle/>
                    <a:p>
                      <a:pPr algn="l" fontAlgn="b"/>
                      <a:endParaRPr lang="en-US" sz="2000" b="0" i="0" u="none" strike="noStrike" dirty="0">
                        <a:solidFill>
                          <a:srgbClr val="000000"/>
                        </a:solidFill>
                        <a:effectLst/>
                        <a:latin typeface="Candara" panose="020E0502030303020204" pitchFamily="34" charset="0"/>
                      </a:endParaRPr>
                    </a:p>
                  </a:txBody>
                  <a:tcPr marL="9525" marR="9525" marT="9525" marB="0" anchor="b"/>
                </a:tc>
                <a:tc>
                  <a:txBody>
                    <a:bodyPr/>
                    <a:lstStyle/>
                    <a:p>
                      <a:pPr algn="l" fontAlgn="b"/>
                      <a:r>
                        <a:rPr lang="en-US" sz="2000" b="0" i="0" u="none" strike="noStrike" dirty="0">
                          <a:solidFill>
                            <a:srgbClr val="000000"/>
                          </a:solidFill>
                          <a:effectLst/>
                          <a:latin typeface="Candara" panose="020E0502030303020204" pitchFamily="34" charset="0"/>
                        </a:rPr>
                        <a:t> $        800,000 </a:t>
                      </a:r>
                    </a:p>
                  </a:txBody>
                  <a:tcPr marL="9525" marR="9525" marT="9525" marB="0" anchor="b"/>
                </a:tc>
                <a:tc>
                  <a:txBody>
                    <a:bodyPr/>
                    <a:lstStyle/>
                    <a:p>
                      <a:pPr algn="l" fontAlgn="b"/>
                      <a:r>
                        <a:rPr lang="en-US" sz="2000" b="0" i="0" u="none" strike="noStrike">
                          <a:solidFill>
                            <a:srgbClr val="000000"/>
                          </a:solidFill>
                          <a:effectLst/>
                          <a:latin typeface="Candara" panose="020E0502030303020204" pitchFamily="34" charset="0"/>
                        </a:rPr>
                        <a:t> $        800,000 </a:t>
                      </a:r>
                    </a:p>
                  </a:txBody>
                  <a:tcPr marL="9525" marR="9525" marT="9525" marB="0" anchor="b"/>
                </a:tc>
                <a:tc>
                  <a:txBody>
                    <a:bodyPr/>
                    <a:lstStyle/>
                    <a:p>
                      <a:pPr algn="l" fontAlgn="b"/>
                      <a:r>
                        <a:rPr lang="en-US" sz="2000" b="0" i="0" u="none" strike="noStrike">
                          <a:solidFill>
                            <a:srgbClr val="000000"/>
                          </a:solidFill>
                          <a:effectLst/>
                          <a:latin typeface="Candara" panose="020E0502030303020204" pitchFamily="34" charset="0"/>
                        </a:rPr>
                        <a:t> $       1,000,000 </a:t>
                      </a:r>
                    </a:p>
                  </a:txBody>
                  <a:tcPr marL="9525" marR="9525" marT="9525" marB="0" anchor="b"/>
                </a:tc>
                <a:tc>
                  <a:txBody>
                    <a:bodyPr/>
                    <a:lstStyle/>
                    <a:p>
                      <a:pPr algn="l" fontAlgn="b"/>
                      <a:r>
                        <a:rPr lang="en-US" sz="2000" b="0" i="0" u="none" strike="noStrike" dirty="0">
                          <a:solidFill>
                            <a:srgbClr val="000000"/>
                          </a:solidFill>
                          <a:effectLst/>
                          <a:latin typeface="Candara" panose="020E0502030303020204" pitchFamily="34" charset="0"/>
                        </a:rPr>
                        <a:t> $       1,000,000 </a:t>
                      </a:r>
                    </a:p>
                  </a:txBody>
                  <a:tcPr marL="9525" marR="9525" marT="9525" marB="0" anchor="b"/>
                </a:tc>
                <a:extLst>
                  <a:ext uri="{0D108BD9-81ED-4DB2-BD59-A6C34878D82A}">
                    <a16:rowId xmlns:a16="http://schemas.microsoft.com/office/drawing/2014/main" val="2430882357"/>
                  </a:ext>
                </a:extLst>
              </a:tr>
              <a:tr h="370840">
                <a:tc>
                  <a:txBody>
                    <a:bodyPr/>
                    <a:lstStyle/>
                    <a:p>
                      <a:pPr algn="l" fontAlgn="b"/>
                      <a:r>
                        <a:rPr lang="en-US" sz="2000" b="0" i="0" u="none" strike="noStrike">
                          <a:solidFill>
                            <a:srgbClr val="000000"/>
                          </a:solidFill>
                          <a:effectLst/>
                          <a:latin typeface="Candara" panose="020E0502030303020204" pitchFamily="34" charset="0"/>
                        </a:rPr>
                        <a:t>Outflows</a:t>
                      </a:r>
                    </a:p>
                  </a:txBody>
                  <a:tcPr marL="9525" marR="9525" marT="9525" marB="0" anchor="b"/>
                </a:tc>
                <a:tc>
                  <a:txBody>
                    <a:bodyPr/>
                    <a:lstStyle/>
                    <a:p>
                      <a:pPr algn="l" fontAlgn="b"/>
                      <a:r>
                        <a:rPr lang="en-US" sz="2000" b="0" i="0" u="none" strike="noStrike">
                          <a:solidFill>
                            <a:srgbClr val="000000"/>
                          </a:solidFill>
                          <a:effectLst/>
                          <a:latin typeface="Candara" panose="020E0502030303020204" pitchFamily="34" charset="0"/>
                        </a:rPr>
                        <a:t> $      (3,000,000)</a:t>
                      </a:r>
                    </a:p>
                  </a:txBody>
                  <a:tcPr marL="9525" marR="9525" marT="9525" marB="0" anchor="b"/>
                </a:tc>
                <a:tc>
                  <a:txBody>
                    <a:bodyPr/>
                    <a:lstStyle/>
                    <a:p>
                      <a:pPr algn="l" fontAlgn="b"/>
                      <a:r>
                        <a:rPr lang="en-US" sz="2000" b="0" i="0" u="none" strike="noStrike" dirty="0">
                          <a:solidFill>
                            <a:srgbClr val="000000"/>
                          </a:solidFill>
                          <a:effectLst/>
                          <a:latin typeface="Candara" panose="020E0502030303020204" pitchFamily="34" charset="0"/>
                        </a:rPr>
                        <a:t> $      (500,000)</a:t>
                      </a:r>
                    </a:p>
                  </a:txBody>
                  <a:tcPr marL="9525" marR="9525" marT="9525" marB="0" anchor="b"/>
                </a:tc>
                <a:tc>
                  <a:txBody>
                    <a:bodyPr/>
                    <a:lstStyle/>
                    <a:p>
                      <a:pPr algn="l" fontAlgn="b"/>
                      <a:r>
                        <a:rPr lang="en-US" sz="2000" b="0" i="0" u="none" strike="noStrike">
                          <a:solidFill>
                            <a:srgbClr val="000000"/>
                          </a:solidFill>
                          <a:effectLst/>
                          <a:latin typeface="Candara" panose="020E0502030303020204" pitchFamily="34" charset="0"/>
                        </a:rPr>
                        <a:t> $      (500,000)</a:t>
                      </a:r>
                    </a:p>
                  </a:txBody>
                  <a:tcPr marL="9525" marR="9525" marT="9525" marB="0" anchor="b"/>
                </a:tc>
                <a:tc>
                  <a:txBody>
                    <a:bodyPr/>
                    <a:lstStyle/>
                    <a:p>
                      <a:pPr algn="l" fontAlgn="b"/>
                      <a:r>
                        <a:rPr lang="en-US" sz="2000" b="0" i="0" u="none" strike="noStrike">
                          <a:solidFill>
                            <a:srgbClr val="000000"/>
                          </a:solidFill>
                          <a:effectLst/>
                          <a:latin typeface="Candara" panose="020E0502030303020204" pitchFamily="34" charset="0"/>
                        </a:rPr>
                        <a:t> $        (500,000)</a:t>
                      </a:r>
                    </a:p>
                  </a:txBody>
                  <a:tcPr marL="9525" marR="9525" marT="9525" marB="0" anchor="b"/>
                </a:tc>
                <a:tc>
                  <a:txBody>
                    <a:bodyPr/>
                    <a:lstStyle/>
                    <a:p>
                      <a:pPr algn="l" fontAlgn="b"/>
                      <a:r>
                        <a:rPr lang="en-US" sz="2000" b="0" i="0" u="none" strike="noStrike">
                          <a:solidFill>
                            <a:srgbClr val="000000"/>
                          </a:solidFill>
                          <a:effectLst/>
                          <a:latin typeface="Candara" panose="020E0502030303020204" pitchFamily="34" charset="0"/>
                        </a:rPr>
                        <a:t> $        (500,000)</a:t>
                      </a:r>
                    </a:p>
                  </a:txBody>
                  <a:tcPr marL="9525" marR="9525" marT="9525" marB="0" anchor="b"/>
                </a:tc>
                <a:extLst>
                  <a:ext uri="{0D108BD9-81ED-4DB2-BD59-A6C34878D82A}">
                    <a16:rowId xmlns:a16="http://schemas.microsoft.com/office/drawing/2014/main" val="4048963994"/>
                  </a:ext>
                </a:extLst>
              </a:tr>
              <a:tr h="370840">
                <a:tc>
                  <a:txBody>
                    <a:bodyPr/>
                    <a:lstStyle/>
                    <a:p>
                      <a:pPr algn="l" fontAlgn="b"/>
                      <a:r>
                        <a:rPr lang="en-US" sz="2000" b="1" i="0" u="none" strike="noStrike" dirty="0">
                          <a:solidFill>
                            <a:srgbClr val="000000"/>
                          </a:solidFill>
                          <a:effectLst/>
                          <a:latin typeface="Candara" panose="020E0502030303020204" pitchFamily="34" charset="0"/>
                        </a:rPr>
                        <a:t>Total</a:t>
                      </a:r>
                    </a:p>
                  </a:txBody>
                  <a:tcPr marL="9525" marR="9525" marT="9525" marB="0" anchor="b"/>
                </a:tc>
                <a:tc>
                  <a:txBody>
                    <a:bodyPr/>
                    <a:lstStyle/>
                    <a:p>
                      <a:pPr algn="l" fontAlgn="b"/>
                      <a:r>
                        <a:rPr lang="en-US" sz="2000" b="1" i="0" u="none" strike="noStrike" dirty="0">
                          <a:solidFill>
                            <a:srgbClr val="000000"/>
                          </a:solidFill>
                          <a:effectLst/>
                          <a:latin typeface="Candara" panose="020E0502030303020204" pitchFamily="34" charset="0"/>
                        </a:rPr>
                        <a:t> $      (3,000,000)</a:t>
                      </a:r>
                    </a:p>
                  </a:txBody>
                  <a:tcPr marL="9525" marR="9525" marT="9525" marB="0" anchor="b"/>
                </a:tc>
                <a:tc>
                  <a:txBody>
                    <a:bodyPr/>
                    <a:lstStyle/>
                    <a:p>
                      <a:pPr algn="l" fontAlgn="b"/>
                      <a:r>
                        <a:rPr lang="en-US" sz="2000" b="1" i="0" u="none" strike="noStrike" dirty="0">
                          <a:solidFill>
                            <a:srgbClr val="000000"/>
                          </a:solidFill>
                          <a:effectLst/>
                          <a:latin typeface="Candara" panose="020E0502030303020204" pitchFamily="34" charset="0"/>
                        </a:rPr>
                        <a:t> $        300,000 </a:t>
                      </a:r>
                    </a:p>
                  </a:txBody>
                  <a:tcPr marL="9525" marR="9525" marT="9525" marB="0" anchor="b"/>
                </a:tc>
                <a:tc>
                  <a:txBody>
                    <a:bodyPr/>
                    <a:lstStyle/>
                    <a:p>
                      <a:pPr algn="l" fontAlgn="b"/>
                      <a:r>
                        <a:rPr lang="en-US" sz="2000" b="1" i="0" u="none" strike="noStrike" dirty="0">
                          <a:solidFill>
                            <a:srgbClr val="000000"/>
                          </a:solidFill>
                          <a:effectLst/>
                          <a:latin typeface="Candara" panose="020E0502030303020204" pitchFamily="34" charset="0"/>
                        </a:rPr>
                        <a:t> $        300,000 </a:t>
                      </a:r>
                    </a:p>
                  </a:txBody>
                  <a:tcPr marL="9525" marR="9525" marT="9525" marB="0" anchor="b"/>
                </a:tc>
                <a:tc>
                  <a:txBody>
                    <a:bodyPr/>
                    <a:lstStyle/>
                    <a:p>
                      <a:pPr algn="l" fontAlgn="b"/>
                      <a:r>
                        <a:rPr lang="en-US" sz="2000" b="1" i="0" u="none" strike="noStrike" dirty="0">
                          <a:solidFill>
                            <a:srgbClr val="000000"/>
                          </a:solidFill>
                          <a:effectLst/>
                          <a:latin typeface="Candara" panose="020E0502030303020204" pitchFamily="34" charset="0"/>
                        </a:rPr>
                        <a:t> $          500,000 </a:t>
                      </a:r>
                    </a:p>
                  </a:txBody>
                  <a:tcPr marL="9525" marR="9525" marT="9525" marB="0" anchor="b"/>
                </a:tc>
                <a:tc>
                  <a:txBody>
                    <a:bodyPr/>
                    <a:lstStyle/>
                    <a:p>
                      <a:pPr algn="l" fontAlgn="b"/>
                      <a:r>
                        <a:rPr lang="en-US" sz="2000" b="1" i="0" u="none" strike="noStrike" dirty="0">
                          <a:solidFill>
                            <a:srgbClr val="000000"/>
                          </a:solidFill>
                          <a:effectLst/>
                          <a:latin typeface="Candara" panose="020E0502030303020204" pitchFamily="34" charset="0"/>
                        </a:rPr>
                        <a:t> $          500,000 </a:t>
                      </a:r>
                    </a:p>
                  </a:txBody>
                  <a:tcPr marL="9525" marR="9525" marT="9525" marB="0" anchor="b"/>
                </a:tc>
                <a:extLst>
                  <a:ext uri="{0D108BD9-81ED-4DB2-BD59-A6C34878D82A}">
                    <a16:rowId xmlns:a16="http://schemas.microsoft.com/office/drawing/2014/main" val="144046960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8A0891F-C143-7D49-BEC1-10D3DC6933B6}"/>
                  </a:ext>
                </a:extLst>
              </p:cNvPr>
              <p:cNvSpPr txBox="1"/>
              <p:nvPr/>
            </p:nvSpPr>
            <p:spPr>
              <a:xfrm>
                <a:off x="300038" y="3937609"/>
                <a:ext cx="11049000" cy="65146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𝑃𝑉</m:t>
                          </m:r>
                        </m:e>
                        <m:sub>
                          <m:r>
                            <a:rPr lang="es-ES" sz="2000" b="0" i="1" smtClean="0">
                              <a:latin typeface="Cambria Math" panose="02040503050406030204" pitchFamily="18" charset="0"/>
                            </a:rPr>
                            <m:t>𝐼𝑛𝑓𝑙𝑜𝑤𝑠</m:t>
                          </m:r>
                        </m:sub>
                      </m:sSub>
                      <m:r>
                        <a:rPr lang="es-ES" sz="2000" b="0" i="1" smtClean="0">
                          <a:latin typeface="Cambria Math" panose="02040503050406030204" pitchFamily="18" charset="0"/>
                        </a:rPr>
                        <m:t>=</m:t>
                      </m:r>
                      <m:r>
                        <a:rPr lang="en-US" sz="2000" b="0" i="1" smtClean="0">
                          <a:latin typeface="Cambria Math" panose="02040503050406030204" pitchFamily="18" charset="0"/>
                        </a:rPr>
                        <m:t>0+</m:t>
                      </m:r>
                      <m:f>
                        <m:fPr>
                          <m:ctrlPr>
                            <a:rPr lang="es-ES" sz="2000" i="1" smtClean="0">
                              <a:latin typeface="Cambria Math" panose="02040503050406030204" pitchFamily="18" charset="0"/>
                            </a:rPr>
                          </m:ctrlPr>
                        </m:fPr>
                        <m:num>
                          <m:r>
                            <a:rPr lang="es-ES" sz="2000" b="0" i="1" smtClean="0">
                              <a:latin typeface="Cambria Math" panose="02040503050406030204" pitchFamily="18" charset="0"/>
                            </a:rPr>
                            <m:t>800,000</m:t>
                          </m:r>
                        </m:num>
                        <m:den>
                          <m:sSup>
                            <m:sSupPr>
                              <m:ctrlPr>
                                <a:rPr lang="es-ES" sz="2000" i="1" smtClean="0">
                                  <a:latin typeface="Cambria Math" panose="02040503050406030204" pitchFamily="18" charset="0"/>
                                </a:rPr>
                              </m:ctrlPr>
                            </m:sSupPr>
                            <m:e>
                              <m:r>
                                <a:rPr lang="es-ES" sz="2000" b="0" i="1" smtClean="0">
                                  <a:latin typeface="Cambria Math" panose="02040503050406030204" pitchFamily="18" charset="0"/>
                                </a:rPr>
                                <m:t>(1+8%)</m:t>
                              </m:r>
                            </m:e>
                            <m:sup>
                              <m:r>
                                <a:rPr lang="en-US" sz="2000" b="0" i="1" smtClean="0">
                                  <a:latin typeface="Cambria Math" panose="02040503050406030204" pitchFamily="18" charset="0"/>
                                </a:rPr>
                                <m:t>1</m:t>
                              </m:r>
                            </m:sup>
                          </m:sSup>
                        </m:den>
                      </m:f>
                      <m:r>
                        <a:rPr lang="es-ES" sz="2000" b="0" i="1" smtClean="0">
                          <a:latin typeface="Cambria Math" panose="02040503050406030204" pitchFamily="18" charset="0"/>
                        </a:rPr>
                        <m:t>+</m:t>
                      </m:r>
                      <m:f>
                        <m:fPr>
                          <m:ctrlPr>
                            <a:rPr lang="es-ES" sz="2000" i="1" smtClean="0">
                              <a:latin typeface="Cambria Math" panose="02040503050406030204" pitchFamily="18" charset="0"/>
                            </a:rPr>
                          </m:ctrlPr>
                        </m:fPr>
                        <m:num>
                          <m:r>
                            <a:rPr lang="es-ES" sz="2000" b="0" i="1" smtClean="0">
                              <a:latin typeface="Cambria Math" panose="02040503050406030204" pitchFamily="18" charset="0"/>
                            </a:rPr>
                            <m:t>800,000</m:t>
                          </m:r>
                        </m:num>
                        <m:den>
                          <m:sSup>
                            <m:sSupPr>
                              <m:ctrlPr>
                                <a:rPr lang="es-ES" sz="2000" i="1" smtClean="0">
                                  <a:latin typeface="Cambria Math" panose="02040503050406030204" pitchFamily="18" charset="0"/>
                                </a:rPr>
                              </m:ctrlPr>
                            </m:sSupPr>
                            <m:e>
                              <m:r>
                                <a:rPr lang="es-ES" sz="2000" b="0" i="1" smtClean="0">
                                  <a:latin typeface="Cambria Math" panose="02040503050406030204" pitchFamily="18" charset="0"/>
                                </a:rPr>
                                <m:t>(1+8%)</m:t>
                              </m:r>
                            </m:e>
                            <m:sup>
                              <m:r>
                                <a:rPr lang="es-ES" sz="2000" b="0" i="1" smtClean="0">
                                  <a:latin typeface="Cambria Math" panose="02040503050406030204" pitchFamily="18" charset="0"/>
                                </a:rPr>
                                <m:t>2</m:t>
                              </m:r>
                            </m:sup>
                          </m:sSup>
                        </m:den>
                      </m:f>
                      <m:r>
                        <a:rPr lang="es-ES" sz="2000" b="0" i="1" smtClean="0">
                          <a:latin typeface="Cambria Math" panose="02040503050406030204" pitchFamily="18" charset="0"/>
                        </a:rPr>
                        <m:t>+</m:t>
                      </m:r>
                      <m:f>
                        <m:fPr>
                          <m:ctrlPr>
                            <a:rPr lang="es-ES" sz="2000" i="1" smtClean="0">
                              <a:latin typeface="Cambria Math" panose="02040503050406030204" pitchFamily="18" charset="0"/>
                            </a:rPr>
                          </m:ctrlPr>
                        </m:fPr>
                        <m:num>
                          <m:r>
                            <a:rPr lang="es-ES" sz="2000" b="0" i="1" smtClean="0">
                              <a:latin typeface="Cambria Math" panose="02040503050406030204" pitchFamily="18" charset="0"/>
                            </a:rPr>
                            <m:t>1,000,000</m:t>
                          </m:r>
                        </m:num>
                        <m:den>
                          <m:sSup>
                            <m:sSupPr>
                              <m:ctrlPr>
                                <a:rPr lang="es-ES" sz="2000" i="1" smtClean="0">
                                  <a:latin typeface="Cambria Math" panose="02040503050406030204" pitchFamily="18" charset="0"/>
                                </a:rPr>
                              </m:ctrlPr>
                            </m:sSupPr>
                            <m:e>
                              <m:r>
                                <a:rPr lang="es-ES" sz="2000" b="0" i="1" smtClean="0">
                                  <a:latin typeface="Cambria Math" panose="02040503050406030204" pitchFamily="18" charset="0"/>
                                </a:rPr>
                                <m:t>(1+8%)</m:t>
                              </m:r>
                            </m:e>
                            <m:sup>
                              <m:r>
                                <a:rPr lang="es-ES" sz="2000" b="0" i="1" smtClean="0">
                                  <a:latin typeface="Cambria Math" panose="02040503050406030204" pitchFamily="18" charset="0"/>
                                </a:rPr>
                                <m:t>3</m:t>
                              </m:r>
                            </m:sup>
                          </m:sSup>
                        </m:den>
                      </m:f>
                      <m:r>
                        <a:rPr lang="es-ES" sz="2000" b="0" i="1" smtClean="0">
                          <a:latin typeface="Cambria Math" panose="02040503050406030204" pitchFamily="18" charset="0"/>
                        </a:rPr>
                        <m:t>+</m:t>
                      </m:r>
                      <m:f>
                        <m:fPr>
                          <m:ctrlPr>
                            <a:rPr lang="es-ES" sz="2000" i="1" smtClean="0">
                              <a:latin typeface="Cambria Math" panose="02040503050406030204" pitchFamily="18" charset="0"/>
                            </a:rPr>
                          </m:ctrlPr>
                        </m:fPr>
                        <m:num>
                          <m:r>
                            <a:rPr lang="es-ES" sz="2000" b="0" i="1" smtClean="0">
                              <a:latin typeface="Cambria Math" panose="02040503050406030204" pitchFamily="18" charset="0"/>
                            </a:rPr>
                            <m:t>1,000,000</m:t>
                          </m:r>
                        </m:num>
                        <m:den>
                          <m:sSup>
                            <m:sSupPr>
                              <m:ctrlPr>
                                <a:rPr lang="es-ES" sz="2000" i="1" smtClean="0">
                                  <a:latin typeface="Cambria Math" panose="02040503050406030204" pitchFamily="18" charset="0"/>
                                </a:rPr>
                              </m:ctrlPr>
                            </m:sSupPr>
                            <m:e>
                              <m:r>
                                <a:rPr lang="es-ES" sz="2000" b="0" i="1" smtClean="0">
                                  <a:latin typeface="Cambria Math" panose="02040503050406030204" pitchFamily="18" charset="0"/>
                                </a:rPr>
                                <m:t>(1+8%)</m:t>
                              </m:r>
                            </m:e>
                            <m:sup>
                              <m:r>
                                <a:rPr lang="es-ES" sz="2000" b="0" i="1" smtClean="0">
                                  <a:latin typeface="Cambria Math" panose="02040503050406030204" pitchFamily="18" charset="0"/>
                                </a:rPr>
                                <m:t>4</m:t>
                              </m:r>
                            </m:sup>
                          </m:sSup>
                        </m:den>
                      </m:f>
                      <m:r>
                        <a:rPr lang="es-ES" sz="2000" b="0" i="1" smtClean="0">
                          <a:latin typeface="Cambria Math" panose="02040503050406030204" pitchFamily="18" charset="0"/>
                        </a:rPr>
                        <m:t>=2,955,473.9</m:t>
                      </m:r>
                    </m:oMath>
                  </m:oMathPara>
                </a14:m>
                <a:endParaRPr lang="en-US" sz="2000" dirty="0"/>
              </a:p>
            </p:txBody>
          </p:sp>
        </mc:Choice>
        <mc:Fallback xmlns="">
          <p:sp>
            <p:nvSpPr>
              <p:cNvPr id="5" name="TextBox 4">
                <a:extLst>
                  <a:ext uri="{FF2B5EF4-FFF2-40B4-BE49-F238E27FC236}">
                    <a16:creationId xmlns:a16="http://schemas.microsoft.com/office/drawing/2014/main" id="{B8A0891F-C143-7D49-BEC1-10D3DC6933B6}"/>
                  </a:ext>
                </a:extLst>
              </p:cNvPr>
              <p:cNvSpPr txBox="1">
                <a:spLocks noRot="1" noChangeAspect="1" noMove="1" noResize="1" noEditPoints="1" noAdjustHandles="1" noChangeArrowheads="1" noChangeShapeType="1" noTextEdit="1"/>
              </p:cNvSpPr>
              <p:nvPr/>
            </p:nvSpPr>
            <p:spPr>
              <a:xfrm>
                <a:off x="300038" y="3937609"/>
                <a:ext cx="11049000" cy="65146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13795AE-8F36-3A40-B76E-30E0FF1F45E2}"/>
                  </a:ext>
                </a:extLst>
              </p:cNvPr>
              <p:cNvSpPr txBox="1"/>
              <p:nvPr/>
            </p:nvSpPr>
            <p:spPr>
              <a:xfrm>
                <a:off x="300038" y="4865954"/>
                <a:ext cx="11587162" cy="64665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𝑃𝑉</m:t>
                          </m:r>
                        </m:e>
                        <m:sub>
                          <m:r>
                            <a:rPr lang="es-ES" sz="2000" b="0" i="1" smtClean="0">
                              <a:latin typeface="Cambria Math" panose="02040503050406030204" pitchFamily="18" charset="0"/>
                            </a:rPr>
                            <m:t>𝑂𝑢𝑡𝑓𝑙𝑜𝑤𝑠</m:t>
                          </m:r>
                        </m:sub>
                      </m:sSub>
                      <m:r>
                        <a:rPr lang="es-ES" sz="2000" b="0" i="1" smtClean="0">
                          <a:latin typeface="Cambria Math" panose="02040503050406030204" pitchFamily="18" charset="0"/>
                        </a:rPr>
                        <m:t>=3,000,000+</m:t>
                      </m:r>
                      <m:f>
                        <m:fPr>
                          <m:ctrlPr>
                            <a:rPr lang="es-ES" sz="2000" i="1" smtClean="0">
                              <a:latin typeface="Cambria Math" panose="02040503050406030204" pitchFamily="18" charset="0"/>
                            </a:rPr>
                          </m:ctrlPr>
                        </m:fPr>
                        <m:num>
                          <m:r>
                            <a:rPr lang="es-ES" sz="2000" b="0" i="1" smtClean="0">
                              <a:latin typeface="Cambria Math" panose="02040503050406030204" pitchFamily="18" charset="0"/>
                            </a:rPr>
                            <m:t>500,000</m:t>
                          </m:r>
                        </m:num>
                        <m:den>
                          <m:sSup>
                            <m:sSupPr>
                              <m:ctrlPr>
                                <a:rPr lang="es-ES" sz="2000" i="1" smtClean="0">
                                  <a:latin typeface="Cambria Math" panose="02040503050406030204" pitchFamily="18" charset="0"/>
                                </a:rPr>
                              </m:ctrlPr>
                            </m:sSupPr>
                            <m:e>
                              <m:d>
                                <m:dPr>
                                  <m:ctrlPr>
                                    <a:rPr lang="es-ES" sz="2000" i="1" smtClean="0">
                                      <a:latin typeface="Cambria Math" panose="02040503050406030204" pitchFamily="18" charset="0"/>
                                    </a:rPr>
                                  </m:ctrlPr>
                                </m:dPr>
                                <m:e>
                                  <m:r>
                                    <a:rPr lang="es-ES" sz="2000" b="0" i="1" smtClean="0">
                                      <a:latin typeface="Cambria Math" panose="02040503050406030204" pitchFamily="18" charset="0"/>
                                    </a:rPr>
                                    <m:t>1+8%</m:t>
                                  </m:r>
                                </m:e>
                              </m:d>
                            </m:e>
                            <m:sup>
                              <m:r>
                                <a:rPr lang="en-US" sz="2000" b="0" i="1" smtClean="0">
                                  <a:latin typeface="Cambria Math" panose="02040503050406030204" pitchFamily="18" charset="0"/>
                                </a:rPr>
                                <m:t>1</m:t>
                              </m:r>
                            </m:sup>
                          </m:sSup>
                        </m:den>
                      </m:f>
                      <m:r>
                        <a:rPr lang="es-ES" sz="2000" b="0" i="1" smtClean="0">
                          <a:latin typeface="Cambria Math" panose="02040503050406030204" pitchFamily="18" charset="0"/>
                        </a:rPr>
                        <m:t>+</m:t>
                      </m:r>
                      <m:f>
                        <m:fPr>
                          <m:ctrlPr>
                            <a:rPr lang="es-ES" sz="2000" i="1" smtClean="0">
                              <a:latin typeface="Cambria Math" panose="02040503050406030204" pitchFamily="18" charset="0"/>
                            </a:rPr>
                          </m:ctrlPr>
                        </m:fPr>
                        <m:num>
                          <m:r>
                            <a:rPr lang="es-ES" sz="2000" b="0" i="1" smtClean="0">
                              <a:latin typeface="Cambria Math" panose="02040503050406030204" pitchFamily="18" charset="0"/>
                            </a:rPr>
                            <m:t>500,000</m:t>
                          </m:r>
                        </m:num>
                        <m:den>
                          <m:sSup>
                            <m:sSupPr>
                              <m:ctrlPr>
                                <a:rPr lang="es-ES" sz="2000" i="1" smtClean="0">
                                  <a:latin typeface="Cambria Math" panose="02040503050406030204" pitchFamily="18" charset="0"/>
                                </a:rPr>
                              </m:ctrlPr>
                            </m:sSupPr>
                            <m:e>
                              <m:d>
                                <m:dPr>
                                  <m:ctrlPr>
                                    <a:rPr lang="es-ES" sz="2000" i="1" smtClean="0">
                                      <a:latin typeface="Cambria Math" panose="02040503050406030204" pitchFamily="18" charset="0"/>
                                    </a:rPr>
                                  </m:ctrlPr>
                                </m:dPr>
                                <m:e>
                                  <m:r>
                                    <a:rPr lang="es-ES" sz="2000" b="0" i="1" smtClean="0">
                                      <a:latin typeface="Cambria Math" panose="02040503050406030204" pitchFamily="18" charset="0"/>
                                    </a:rPr>
                                    <m:t>1+8%</m:t>
                                  </m:r>
                                </m:e>
                              </m:d>
                            </m:e>
                            <m:sup>
                              <m:r>
                                <a:rPr lang="es-ES" sz="2000" b="0" i="1" smtClean="0">
                                  <a:latin typeface="Cambria Math" panose="02040503050406030204" pitchFamily="18" charset="0"/>
                                </a:rPr>
                                <m:t>2</m:t>
                              </m:r>
                            </m:sup>
                          </m:sSup>
                        </m:den>
                      </m:f>
                      <m:r>
                        <a:rPr lang="es-ES" sz="2000" b="0" i="1" smtClean="0">
                          <a:latin typeface="Cambria Math" panose="02040503050406030204" pitchFamily="18" charset="0"/>
                        </a:rPr>
                        <m:t>+</m:t>
                      </m:r>
                      <m:f>
                        <m:fPr>
                          <m:ctrlPr>
                            <a:rPr lang="es-ES" sz="2000" i="1" smtClean="0">
                              <a:latin typeface="Cambria Math" panose="02040503050406030204" pitchFamily="18" charset="0"/>
                            </a:rPr>
                          </m:ctrlPr>
                        </m:fPr>
                        <m:num>
                          <m:r>
                            <a:rPr lang="es-ES" sz="2000" b="0" i="1" smtClean="0">
                              <a:latin typeface="Cambria Math" panose="02040503050406030204" pitchFamily="18" charset="0"/>
                            </a:rPr>
                            <m:t>500,000</m:t>
                          </m:r>
                        </m:num>
                        <m:den>
                          <m:sSup>
                            <m:sSupPr>
                              <m:ctrlPr>
                                <a:rPr lang="es-ES" sz="2000" i="1" smtClean="0">
                                  <a:latin typeface="Cambria Math" panose="02040503050406030204" pitchFamily="18" charset="0"/>
                                </a:rPr>
                              </m:ctrlPr>
                            </m:sSupPr>
                            <m:e>
                              <m:d>
                                <m:dPr>
                                  <m:ctrlPr>
                                    <a:rPr lang="es-ES" sz="2000" i="1" smtClean="0">
                                      <a:latin typeface="Cambria Math" panose="02040503050406030204" pitchFamily="18" charset="0"/>
                                    </a:rPr>
                                  </m:ctrlPr>
                                </m:dPr>
                                <m:e>
                                  <m:r>
                                    <a:rPr lang="es-ES" sz="2000" b="0" i="1" smtClean="0">
                                      <a:latin typeface="Cambria Math" panose="02040503050406030204" pitchFamily="18" charset="0"/>
                                    </a:rPr>
                                    <m:t>1+8%</m:t>
                                  </m:r>
                                </m:e>
                              </m:d>
                            </m:e>
                            <m:sup>
                              <m:r>
                                <a:rPr lang="es-ES" sz="2000" b="0" i="1" smtClean="0">
                                  <a:latin typeface="Cambria Math" panose="02040503050406030204" pitchFamily="18" charset="0"/>
                                </a:rPr>
                                <m:t>3</m:t>
                              </m:r>
                            </m:sup>
                          </m:sSup>
                        </m:den>
                      </m:f>
                      <m:r>
                        <a:rPr lang="es-ES" sz="2000" b="0" i="1" smtClean="0">
                          <a:latin typeface="Cambria Math" panose="02040503050406030204" pitchFamily="18" charset="0"/>
                        </a:rPr>
                        <m:t>+</m:t>
                      </m:r>
                      <m:f>
                        <m:fPr>
                          <m:ctrlPr>
                            <a:rPr lang="es-ES" sz="2000" i="1" smtClean="0">
                              <a:latin typeface="Cambria Math" panose="02040503050406030204" pitchFamily="18" charset="0"/>
                            </a:rPr>
                          </m:ctrlPr>
                        </m:fPr>
                        <m:num>
                          <m:r>
                            <a:rPr lang="es-ES" sz="2000" b="0" i="1" smtClean="0">
                              <a:latin typeface="Cambria Math" panose="02040503050406030204" pitchFamily="18" charset="0"/>
                            </a:rPr>
                            <m:t>500,000</m:t>
                          </m:r>
                        </m:num>
                        <m:den>
                          <m:sSup>
                            <m:sSupPr>
                              <m:ctrlPr>
                                <a:rPr lang="es-ES" sz="2000" i="1" smtClean="0">
                                  <a:latin typeface="Cambria Math" panose="02040503050406030204" pitchFamily="18" charset="0"/>
                                </a:rPr>
                              </m:ctrlPr>
                            </m:sSupPr>
                            <m:e>
                              <m:d>
                                <m:dPr>
                                  <m:ctrlPr>
                                    <a:rPr lang="es-ES" sz="2000" i="1" smtClean="0">
                                      <a:latin typeface="Cambria Math" panose="02040503050406030204" pitchFamily="18" charset="0"/>
                                    </a:rPr>
                                  </m:ctrlPr>
                                </m:dPr>
                                <m:e>
                                  <m:r>
                                    <a:rPr lang="es-ES" sz="2000" b="0" i="1" smtClean="0">
                                      <a:latin typeface="Cambria Math" panose="02040503050406030204" pitchFamily="18" charset="0"/>
                                    </a:rPr>
                                    <m:t>1+8%</m:t>
                                  </m:r>
                                </m:e>
                              </m:d>
                            </m:e>
                            <m:sup>
                              <m:r>
                                <a:rPr lang="es-ES" sz="2000" b="0" i="1" smtClean="0">
                                  <a:latin typeface="Cambria Math" panose="02040503050406030204" pitchFamily="18" charset="0"/>
                                </a:rPr>
                                <m:t>4</m:t>
                              </m:r>
                            </m:sup>
                          </m:sSup>
                        </m:den>
                      </m:f>
                      <m:r>
                        <a:rPr lang="es-ES" sz="2000" b="0" i="1" smtClean="0">
                          <a:latin typeface="Cambria Math" panose="02040503050406030204" pitchFamily="18" charset="0"/>
                        </a:rPr>
                        <m:t>=4,656,063.42</m:t>
                      </m:r>
                    </m:oMath>
                  </m:oMathPara>
                </a14:m>
                <a:endParaRPr lang="en-US" sz="2000" dirty="0"/>
              </a:p>
            </p:txBody>
          </p:sp>
        </mc:Choice>
        <mc:Fallback xmlns="">
          <p:sp>
            <p:nvSpPr>
              <p:cNvPr id="10" name="TextBox 9">
                <a:extLst>
                  <a:ext uri="{FF2B5EF4-FFF2-40B4-BE49-F238E27FC236}">
                    <a16:creationId xmlns:a16="http://schemas.microsoft.com/office/drawing/2014/main" id="{113795AE-8F36-3A40-B76E-30E0FF1F45E2}"/>
                  </a:ext>
                </a:extLst>
              </p:cNvPr>
              <p:cNvSpPr txBox="1">
                <a:spLocks noRot="1" noChangeAspect="1" noMove="1" noResize="1" noEditPoints="1" noAdjustHandles="1" noChangeArrowheads="1" noChangeShapeType="1" noTextEdit="1"/>
              </p:cNvSpPr>
              <p:nvPr/>
            </p:nvSpPr>
            <p:spPr>
              <a:xfrm>
                <a:off x="300038" y="4865954"/>
                <a:ext cx="11587162" cy="64665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11C4D8A-4E2E-6E4F-9F76-91EBF1304ACC}"/>
                  </a:ext>
                </a:extLst>
              </p:cNvPr>
              <p:cNvSpPr txBox="1"/>
              <p:nvPr/>
            </p:nvSpPr>
            <p:spPr>
              <a:xfrm>
                <a:off x="352426" y="5845165"/>
                <a:ext cx="11587162" cy="336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s-ES" sz="2000" b="1" i="1" smtClean="0">
                              <a:latin typeface="Cambria Math" panose="02040503050406030204" pitchFamily="18" charset="0"/>
                            </a:rPr>
                          </m:ctrlPr>
                        </m:sSubPr>
                        <m:e>
                          <m:r>
                            <a:rPr lang="es-ES" sz="2000" b="1" i="1" smtClean="0">
                              <a:latin typeface="Cambria Math" panose="02040503050406030204" pitchFamily="18" charset="0"/>
                            </a:rPr>
                            <m:t>𝑵𝑷</m:t>
                          </m:r>
                          <m:r>
                            <a:rPr lang="en-US" sz="2000" b="1" i="1" smtClean="0">
                              <a:latin typeface="Cambria Math" panose="02040503050406030204" pitchFamily="18" charset="0"/>
                            </a:rPr>
                            <m:t>𝑽</m:t>
                          </m:r>
                          <m:r>
                            <a:rPr lang="es-ES" sz="2000" b="1" i="1" smtClean="0">
                              <a:latin typeface="Cambria Math" panose="02040503050406030204" pitchFamily="18" charset="0"/>
                            </a:rPr>
                            <m:t>=</m:t>
                          </m:r>
                          <m:sSub>
                            <m:sSubPr>
                              <m:ctrlPr>
                                <a:rPr lang="es-ES" sz="2000" b="1" i="1" smtClean="0">
                                  <a:latin typeface="Cambria Math" panose="02040503050406030204" pitchFamily="18" charset="0"/>
                                </a:rPr>
                              </m:ctrlPr>
                            </m:sSubPr>
                            <m:e>
                              <m:r>
                                <a:rPr lang="es-ES" sz="2000" b="1" i="1" smtClean="0">
                                  <a:latin typeface="Cambria Math" panose="02040503050406030204" pitchFamily="18" charset="0"/>
                                </a:rPr>
                                <m:t>𝑷𝑽</m:t>
                              </m:r>
                            </m:e>
                            <m:sub>
                              <m:r>
                                <a:rPr lang="es-ES" sz="2000" b="1" i="1" smtClean="0">
                                  <a:latin typeface="Cambria Math" panose="02040503050406030204" pitchFamily="18" charset="0"/>
                                </a:rPr>
                                <m:t>𝑰𝒏𝒇𝒍𝒐𝒘𝒔</m:t>
                              </m:r>
                            </m:sub>
                          </m:sSub>
                          <m:r>
                            <a:rPr lang="es-ES" sz="2000" b="1" i="1" smtClean="0">
                              <a:latin typeface="Cambria Math" panose="02040503050406030204" pitchFamily="18" charset="0"/>
                            </a:rPr>
                            <m:t>− </m:t>
                          </m:r>
                          <m:r>
                            <a:rPr lang="es-ES" sz="2000" b="1" i="1" smtClean="0">
                              <a:latin typeface="Cambria Math" panose="02040503050406030204" pitchFamily="18" charset="0"/>
                            </a:rPr>
                            <m:t>𝑷𝑽</m:t>
                          </m:r>
                        </m:e>
                        <m:sub>
                          <m:r>
                            <a:rPr lang="es-ES" sz="2000" b="1" i="1" smtClean="0">
                              <a:latin typeface="Cambria Math" panose="02040503050406030204" pitchFamily="18" charset="0"/>
                            </a:rPr>
                            <m:t>𝑶𝒖𝒕𝒇𝒍𝒐𝒘𝒔</m:t>
                          </m:r>
                        </m:sub>
                      </m:sSub>
                      <m:r>
                        <a:rPr lang="es-ES" sz="2000" b="1" i="1" smtClean="0">
                          <a:latin typeface="Cambria Math" panose="02040503050406030204" pitchFamily="18" charset="0"/>
                        </a:rPr>
                        <m:t>=</m:t>
                      </m:r>
                      <m:r>
                        <a:rPr lang="es-ES" sz="2000" b="1" i="1" smtClean="0">
                          <a:latin typeface="Cambria Math" panose="02040503050406030204" pitchFamily="18" charset="0"/>
                        </a:rPr>
                        <m:t>𝟐</m:t>
                      </m:r>
                      <m:r>
                        <a:rPr lang="es-ES" sz="2000" b="1" i="1" smtClean="0">
                          <a:latin typeface="Cambria Math" panose="02040503050406030204" pitchFamily="18" charset="0"/>
                        </a:rPr>
                        <m:t>,</m:t>
                      </m:r>
                      <m:r>
                        <a:rPr lang="es-ES" sz="2000" b="1" i="1" smtClean="0">
                          <a:latin typeface="Cambria Math" panose="02040503050406030204" pitchFamily="18" charset="0"/>
                        </a:rPr>
                        <m:t>𝟗𝟓𝟓</m:t>
                      </m:r>
                      <m:r>
                        <a:rPr lang="es-ES" sz="2000" b="1" i="1" smtClean="0">
                          <a:latin typeface="Cambria Math" panose="02040503050406030204" pitchFamily="18" charset="0"/>
                        </a:rPr>
                        <m:t>,</m:t>
                      </m:r>
                      <m:r>
                        <a:rPr lang="es-ES" sz="2000" b="1" i="1" smtClean="0">
                          <a:latin typeface="Cambria Math" panose="02040503050406030204" pitchFamily="18" charset="0"/>
                        </a:rPr>
                        <m:t>𝟒𝟕𝟑</m:t>
                      </m:r>
                      <m:r>
                        <a:rPr lang="es-ES" sz="2000" b="1" i="1" smtClean="0">
                          <a:latin typeface="Cambria Math" panose="02040503050406030204" pitchFamily="18" charset="0"/>
                        </a:rPr>
                        <m:t>.</m:t>
                      </m:r>
                      <m:r>
                        <a:rPr lang="es-ES" sz="2000" b="1" i="1" smtClean="0">
                          <a:latin typeface="Cambria Math" panose="02040503050406030204" pitchFamily="18" charset="0"/>
                        </a:rPr>
                        <m:t>𝟗</m:t>
                      </m:r>
                      <m:r>
                        <a:rPr lang="es-ES" sz="2000" b="1" i="1" smtClean="0">
                          <a:latin typeface="Cambria Math" panose="02040503050406030204" pitchFamily="18" charset="0"/>
                        </a:rPr>
                        <m:t> − </m:t>
                      </m:r>
                      <m:r>
                        <a:rPr lang="es-ES" sz="2000" b="1" i="1" smtClean="0">
                          <a:latin typeface="Cambria Math" panose="02040503050406030204" pitchFamily="18" charset="0"/>
                        </a:rPr>
                        <m:t>𝟒</m:t>
                      </m:r>
                      <m:r>
                        <a:rPr lang="es-ES" sz="2000" b="1" i="1" smtClean="0">
                          <a:latin typeface="Cambria Math" panose="02040503050406030204" pitchFamily="18" charset="0"/>
                        </a:rPr>
                        <m:t>,</m:t>
                      </m:r>
                      <m:r>
                        <a:rPr lang="es-ES" sz="2000" b="1" i="1" smtClean="0">
                          <a:latin typeface="Cambria Math" panose="02040503050406030204" pitchFamily="18" charset="0"/>
                        </a:rPr>
                        <m:t>𝟔𝟓𝟔</m:t>
                      </m:r>
                      <m:r>
                        <a:rPr lang="es-ES" sz="2000" b="1" i="1" smtClean="0">
                          <a:latin typeface="Cambria Math" panose="02040503050406030204" pitchFamily="18" charset="0"/>
                        </a:rPr>
                        <m:t>,</m:t>
                      </m:r>
                      <m:r>
                        <a:rPr lang="es-ES" sz="2000" b="1" i="1" smtClean="0">
                          <a:latin typeface="Cambria Math" panose="02040503050406030204" pitchFamily="18" charset="0"/>
                        </a:rPr>
                        <m:t>𝟎𝟔𝟑</m:t>
                      </m:r>
                      <m:r>
                        <a:rPr lang="es-ES" sz="2000" b="1" i="1" smtClean="0">
                          <a:latin typeface="Cambria Math" panose="02040503050406030204" pitchFamily="18" charset="0"/>
                        </a:rPr>
                        <m:t>.</m:t>
                      </m:r>
                      <m:r>
                        <a:rPr lang="es-ES" sz="2000" b="1" i="1" smtClean="0">
                          <a:latin typeface="Cambria Math" panose="02040503050406030204" pitchFamily="18" charset="0"/>
                        </a:rPr>
                        <m:t>𝟒𝟐</m:t>
                      </m:r>
                      <m:r>
                        <a:rPr lang="es-ES" sz="2000" b="1" i="1" smtClean="0">
                          <a:latin typeface="Cambria Math" panose="02040503050406030204" pitchFamily="18" charset="0"/>
                        </a:rPr>
                        <m:t>=−</m:t>
                      </m:r>
                      <m:r>
                        <a:rPr lang="es-ES" sz="2000" b="1" i="1" smtClean="0">
                          <a:solidFill>
                            <a:srgbClr val="C00000"/>
                          </a:solidFill>
                          <a:latin typeface="Cambria Math" panose="02040503050406030204" pitchFamily="18" charset="0"/>
                        </a:rPr>
                        <m:t>𝟏</m:t>
                      </m:r>
                      <m:r>
                        <a:rPr lang="es-ES" sz="2000" b="1" i="1" smtClean="0">
                          <a:solidFill>
                            <a:srgbClr val="C00000"/>
                          </a:solidFill>
                          <a:latin typeface="Cambria Math" panose="02040503050406030204" pitchFamily="18" charset="0"/>
                        </a:rPr>
                        <m:t>,</m:t>
                      </m:r>
                      <m:r>
                        <a:rPr lang="es-ES" sz="2000" b="1" i="1" smtClean="0">
                          <a:solidFill>
                            <a:srgbClr val="C00000"/>
                          </a:solidFill>
                          <a:latin typeface="Cambria Math" panose="02040503050406030204" pitchFamily="18" charset="0"/>
                        </a:rPr>
                        <m:t>𝟕𝟎𝟎</m:t>
                      </m:r>
                      <m:r>
                        <a:rPr lang="es-ES" sz="2000" b="1" i="1" smtClean="0">
                          <a:solidFill>
                            <a:srgbClr val="C00000"/>
                          </a:solidFill>
                          <a:latin typeface="Cambria Math" panose="02040503050406030204" pitchFamily="18" charset="0"/>
                        </a:rPr>
                        <m:t>,</m:t>
                      </m:r>
                      <m:r>
                        <a:rPr lang="es-ES" sz="2000" b="1" i="1" smtClean="0">
                          <a:solidFill>
                            <a:srgbClr val="C00000"/>
                          </a:solidFill>
                          <a:latin typeface="Cambria Math" panose="02040503050406030204" pitchFamily="18" charset="0"/>
                        </a:rPr>
                        <m:t>𝟓𝟖𝟗</m:t>
                      </m:r>
                      <m:r>
                        <a:rPr lang="es-ES" sz="2000" b="1" i="1" smtClean="0">
                          <a:solidFill>
                            <a:srgbClr val="C00000"/>
                          </a:solidFill>
                          <a:latin typeface="Cambria Math" panose="02040503050406030204" pitchFamily="18" charset="0"/>
                        </a:rPr>
                        <m:t>.</m:t>
                      </m:r>
                      <m:r>
                        <a:rPr lang="es-ES" sz="2000" b="1" i="1" smtClean="0">
                          <a:solidFill>
                            <a:srgbClr val="C00000"/>
                          </a:solidFill>
                          <a:latin typeface="Cambria Math" panose="02040503050406030204" pitchFamily="18" charset="0"/>
                        </a:rPr>
                        <m:t>𝟓𝟑</m:t>
                      </m:r>
                    </m:oMath>
                  </m:oMathPara>
                </a14:m>
                <a:endParaRPr lang="en-US" sz="2000" b="1" dirty="0"/>
              </a:p>
            </p:txBody>
          </p:sp>
        </mc:Choice>
        <mc:Fallback xmlns="">
          <p:sp>
            <p:nvSpPr>
              <p:cNvPr id="11" name="TextBox 10">
                <a:extLst>
                  <a:ext uri="{FF2B5EF4-FFF2-40B4-BE49-F238E27FC236}">
                    <a16:creationId xmlns:a16="http://schemas.microsoft.com/office/drawing/2014/main" id="{211C4D8A-4E2E-6E4F-9F76-91EBF1304ACC}"/>
                  </a:ext>
                </a:extLst>
              </p:cNvPr>
              <p:cNvSpPr txBox="1">
                <a:spLocks noRot="1" noChangeAspect="1" noMove="1" noResize="1" noEditPoints="1" noAdjustHandles="1" noChangeArrowheads="1" noChangeShapeType="1" noTextEdit="1"/>
              </p:cNvSpPr>
              <p:nvPr/>
            </p:nvSpPr>
            <p:spPr>
              <a:xfrm>
                <a:off x="352426" y="5845165"/>
                <a:ext cx="11587162" cy="336887"/>
              </a:xfrm>
              <a:prstGeom prst="rect">
                <a:avLst/>
              </a:prstGeom>
              <a:blipFill>
                <a:blip r:embed="rId5"/>
                <a:stretch>
                  <a:fillRect l="-789" b="-29091"/>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2AD6E249-9017-4138-9E72-370F50E2DEFE}"/>
              </a:ext>
            </a:extLst>
          </p:cNvPr>
          <p:cNvSpPr>
            <a:spLocks noGrp="1"/>
          </p:cNvSpPr>
          <p:nvPr>
            <p:ph type="title"/>
          </p:nvPr>
        </p:nvSpPr>
        <p:spPr>
          <a:xfrm>
            <a:off x="838200" y="18255"/>
            <a:ext cx="10515600" cy="1325563"/>
          </a:xfrm>
        </p:spPr>
        <p:txBody>
          <a:bodyPr>
            <a:normAutofit/>
          </a:bodyPr>
          <a:lstStyle/>
          <a:p>
            <a:r>
              <a:rPr lang="en-US" sz="4200" b="1" dirty="0">
                <a:solidFill>
                  <a:schemeClr val="bg1"/>
                </a:solidFill>
                <a:latin typeface="Georgia Pro Cond Black" panose="02040A06050405020203" pitchFamily="18" charset="0"/>
              </a:rPr>
              <a:t>NPC &amp; NPV</a:t>
            </a:r>
          </a:p>
        </p:txBody>
      </p:sp>
    </p:spTree>
    <p:extLst>
      <p:ext uri="{BB962C8B-B14F-4D97-AF65-F5344CB8AC3E}">
        <p14:creationId xmlns:p14="http://schemas.microsoft.com/office/powerpoint/2010/main" val="322161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43ADCB-F72D-944F-B8EF-A88A4E6A764B}"/>
              </a:ext>
            </a:extLst>
          </p:cNvPr>
          <p:cNvSpPr/>
          <p:nvPr/>
        </p:nvSpPr>
        <p:spPr>
          <a:xfrm>
            <a:off x="0" y="1"/>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5BE73-C605-054A-92F3-2E5B5D0F5109}"/>
              </a:ext>
            </a:extLst>
          </p:cNvPr>
          <p:cNvSpPr>
            <a:spLocks noGrp="1"/>
          </p:cNvSpPr>
          <p:nvPr>
            <p:ph type="title"/>
          </p:nvPr>
        </p:nvSpPr>
        <p:spPr>
          <a:xfrm>
            <a:off x="838200" y="6774"/>
            <a:ext cx="10515600" cy="1325563"/>
          </a:xfrm>
        </p:spPr>
        <p:txBody>
          <a:bodyPr/>
          <a:lstStyle/>
          <a:p>
            <a:r>
              <a:rPr lang="en-US" sz="4200" b="1" dirty="0">
                <a:solidFill>
                  <a:schemeClr val="bg1"/>
                </a:solidFill>
                <a:latin typeface="Georgia Pro Cond Black" panose="02040A06050405020203" pitchFamily="18" charset="0"/>
              </a:rPr>
              <a:t>Annuities</a:t>
            </a:r>
          </a:p>
        </p:txBody>
      </p:sp>
      <p:sp>
        <p:nvSpPr>
          <p:cNvPr id="3" name="Content Placeholder 2">
            <a:extLst>
              <a:ext uri="{FF2B5EF4-FFF2-40B4-BE49-F238E27FC236}">
                <a16:creationId xmlns:a16="http://schemas.microsoft.com/office/drawing/2014/main" id="{4A00D78F-6CD1-0640-9384-7A064980C849}"/>
              </a:ext>
            </a:extLst>
          </p:cNvPr>
          <p:cNvSpPr>
            <a:spLocks noGrp="1"/>
          </p:cNvSpPr>
          <p:nvPr>
            <p:ph idx="1"/>
          </p:nvPr>
        </p:nvSpPr>
        <p:spPr>
          <a:xfrm>
            <a:off x="838200" y="1825625"/>
            <a:ext cx="10515600" cy="4667250"/>
          </a:xfrm>
        </p:spPr>
        <p:txBody>
          <a:bodyPr>
            <a:normAutofit fontScale="92500" lnSpcReduction="10000"/>
          </a:bodyPr>
          <a:lstStyle/>
          <a:p>
            <a:r>
              <a:rPr lang="en-US" altLang="en-US" dirty="0">
                <a:latin typeface="Candara" panose="020E0502030303020204" pitchFamily="34" charset="0"/>
              </a:rPr>
              <a:t>Amount of money paid at equal time intervals in the same amount each time </a:t>
            </a:r>
          </a:p>
          <a:p>
            <a:pPr lvl="1"/>
            <a:r>
              <a:rPr lang="en-US" altLang="en-US" sz="2600" dirty="0">
                <a:latin typeface="Candara" panose="020E0502030303020204" pitchFamily="34" charset="0"/>
              </a:rPr>
              <a:t>$100 per week / $200 per month </a:t>
            </a:r>
          </a:p>
          <a:p>
            <a:endParaRPr lang="en-US" dirty="0">
              <a:latin typeface="Candara" panose="020E0502030303020204" pitchFamily="34" charset="0"/>
            </a:endParaRPr>
          </a:p>
          <a:p>
            <a:pPr marL="0" indent="0">
              <a:buNone/>
            </a:pPr>
            <a:endParaRPr lang="en-US" dirty="0">
              <a:latin typeface="Candara" panose="020E0502030303020204" pitchFamily="34" charset="0"/>
            </a:endParaRPr>
          </a:p>
          <a:p>
            <a:pPr marL="0" indent="0">
              <a:buNone/>
            </a:pPr>
            <a:endParaRPr lang="en-US" dirty="0">
              <a:latin typeface="Candara" panose="020E0502030303020204" pitchFamily="34" charset="0"/>
            </a:endParaRPr>
          </a:p>
          <a:p>
            <a:pPr fontAlgn="base"/>
            <a:r>
              <a:rPr lang="en-US" b="1" dirty="0">
                <a:latin typeface="Candara" panose="020E0502030303020204" pitchFamily="34" charset="0"/>
              </a:rPr>
              <a:t>P</a:t>
            </a:r>
            <a:r>
              <a:rPr lang="en-US" dirty="0">
                <a:latin typeface="Candara" panose="020E0502030303020204" pitchFamily="34" charset="0"/>
              </a:rPr>
              <a:t> = Periodic Payment</a:t>
            </a:r>
          </a:p>
          <a:p>
            <a:pPr fontAlgn="base"/>
            <a:r>
              <a:rPr lang="en-US" b="1" dirty="0" err="1">
                <a:latin typeface="Candara" panose="020E0502030303020204" pitchFamily="34" charset="0"/>
              </a:rPr>
              <a:t>i</a:t>
            </a:r>
            <a:r>
              <a:rPr lang="en-US" dirty="0">
                <a:latin typeface="Candara" panose="020E0502030303020204" pitchFamily="34" charset="0"/>
              </a:rPr>
              <a:t> = Periodic Interest Rate </a:t>
            </a:r>
          </a:p>
          <a:p>
            <a:pPr fontAlgn="base"/>
            <a:r>
              <a:rPr lang="en-US" b="1" dirty="0">
                <a:latin typeface="Candara" panose="020E0502030303020204" pitchFamily="34" charset="0"/>
              </a:rPr>
              <a:t>n</a:t>
            </a:r>
            <a:r>
              <a:rPr lang="en-US" dirty="0">
                <a:latin typeface="Candara" panose="020E0502030303020204" pitchFamily="34" charset="0"/>
              </a:rPr>
              <a:t> = Total number of periods</a:t>
            </a:r>
          </a:p>
          <a:p>
            <a:pPr fontAlgn="base"/>
            <a:r>
              <a:rPr lang="en-US" b="1" dirty="0">
                <a:latin typeface="Candara" panose="020E0502030303020204" pitchFamily="34" charset="0"/>
              </a:rPr>
              <a:t>PV</a:t>
            </a:r>
            <a:r>
              <a:rPr lang="en-US" dirty="0">
                <a:latin typeface="Candara" panose="020E0502030303020204" pitchFamily="34" charset="0"/>
              </a:rPr>
              <a:t> = Present Value</a:t>
            </a:r>
          </a:p>
          <a:p>
            <a:pPr fontAlgn="base"/>
            <a:r>
              <a:rPr lang="en-US" b="1" dirty="0">
                <a:latin typeface="Candara" panose="020E0502030303020204" pitchFamily="34" charset="0"/>
              </a:rPr>
              <a:t>FV</a:t>
            </a:r>
            <a:r>
              <a:rPr lang="en-US" dirty="0">
                <a:latin typeface="Candara" panose="020E0502030303020204" pitchFamily="34" charset="0"/>
              </a:rPr>
              <a:t> = Future Value</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A6EC5C6-48FA-FA47-9955-F78C12AFD96D}"/>
                  </a:ext>
                </a:extLst>
              </p:cNvPr>
              <p:cNvSpPr txBox="1"/>
              <p:nvPr/>
            </p:nvSpPr>
            <p:spPr>
              <a:xfrm>
                <a:off x="838200" y="3153782"/>
                <a:ext cx="4236243" cy="100546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𝑃</m:t>
                      </m:r>
                      <m:r>
                        <a:rPr lang="en-US" sz="2400" b="0" i="1" smtClean="0">
                          <a:latin typeface="Cambria Math" panose="02040503050406030204" pitchFamily="18" charset="0"/>
                        </a:rPr>
                        <m:t>𝑉</m:t>
                      </m:r>
                      <m:r>
                        <a:rPr lang="es-ES" sz="2400" i="1" smtClean="0">
                          <a:latin typeface="Cambria Math" panose="02040503050406030204" pitchFamily="18" charset="0"/>
                        </a:rPr>
                        <m:t>=</m:t>
                      </m:r>
                      <m:f>
                        <m:fPr>
                          <m:ctrlPr>
                            <a:rPr lang="es-ES" sz="2400" b="0" i="1" smtClean="0">
                              <a:latin typeface="Cambria Math" panose="02040503050406030204" pitchFamily="18" charset="0"/>
                            </a:rPr>
                          </m:ctrlPr>
                        </m:fPr>
                        <m:num>
                          <m:r>
                            <a:rPr lang="es-ES" sz="2400" i="1">
                              <a:latin typeface="Cambria Math" panose="02040503050406030204" pitchFamily="18" charset="0"/>
                            </a:rPr>
                            <m:t>𝑃</m:t>
                          </m:r>
                          <m:r>
                            <a:rPr lang="es-ES" sz="2400" i="1">
                              <a:latin typeface="Cambria Math" panose="02040503050406030204" pitchFamily="18" charset="0"/>
                            </a:rPr>
                            <m:t>[1−</m:t>
                          </m:r>
                          <m:f>
                            <m:fPr>
                              <m:ctrlPr>
                                <a:rPr lang="es-ES" sz="2400" i="1">
                                  <a:latin typeface="Cambria Math" panose="02040503050406030204" pitchFamily="18" charset="0"/>
                                </a:rPr>
                              </m:ctrlPr>
                            </m:fPr>
                            <m:num>
                              <m:r>
                                <a:rPr lang="es-ES" sz="2400" i="1">
                                  <a:latin typeface="Cambria Math" panose="02040503050406030204" pitchFamily="18" charset="0"/>
                                </a:rPr>
                                <m:t>1</m:t>
                              </m:r>
                            </m:num>
                            <m:den>
                              <m:sSup>
                                <m:sSupPr>
                                  <m:ctrlPr>
                                    <a:rPr lang="es-ES" sz="2400" i="1">
                                      <a:latin typeface="Cambria Math" panose="02040503050406030204" pitchFamily="18" charset="0"/>
                                    </a:rPr>
                                  </m:ctrlPr>
                                </m:sSupPr>
                                <m:e>
                                  <m:d>
                                    <m:dPr>
                                      <m:ctrlPr>
                                        <a:rPr lang="es-ES" sz="2400" i="1">
                                          <a:latin typeface="Cambria Math" panose="02040503050406030204" pitchFamily="18" charset="0"/>
                                        </a:rPr>
                                      </m:ctrlPr>
                                    </m:dPr>
                                    <m:e>
                                      <m:r>
                                        <a:rPr lang="es-ES" sz="2400" i="1">
                                          <a:latin typeface="Cambria Math" panose="02040503050406030204" pitchFamily="18" charset="0"/>
                                        </a:rPr>
                                        <m:t>1+ⅈ</m:t>
                                      </m:r>
                                    </m:e>
                                  </m:d>
                                </m:e>
                                <m:sup>
                                  <m:r>
                                    <a:rPr lang="es-ES" sz="2400" i="1">
                                      <a:latin typeface="Cambria Math" panose="02040503050406030204" pitchFamily="18" charset="0"/>
                                    </a:rPr>
                                    <m:t>𝑛</m:t>
                                  </m:r>
                                </m:sup>
                              </m:sSup>
                            </m:den>
                          </m:f>
                          <m:r>
                            <a:rPr lang="es-ES" sz="2400" i="1">
                              <a:latin typeface="Cambria Math" panose="02040503050406030204" pitchFamily="18" charset="0"/>
                            </a:rPr>
                            <m:t>]</m:t>
                          </m:r>
                        </m:num>
                        <m:den>
                          <m:r>
                            <a:rPr lang="en-US" sz="2400" b="0" i="1" smtClean="0">
                              <a:latin typeface="Cambria Math" panose="02040503050406030204" pitchFamily="18" charset="0"/>
                            </a:rPr>
                            <m:t>𝑖</m:t>
                          </m:r>
                        </m:den>
                      </m:f>
                    </m:oMath>
                  </m:oMathPara>
                </a14:m>
                <a:endParaRPr lang="en-US" sz="2400" dirty="0"/>
              </a:p>
            </p:txBody>
          </p:sp>
        </mc:Choice>
        <mc:Fallback xmlns="">
          <p:sp>
            <p:nvSpPr>
              <p:cNvPr id="22" name="TextBox 21">
                <a:extLst>
                  <a:ext uri="{FF2B5EF4-FFF2-40B4-BE49-F238E27FC236}">
                    <a16:creationId xmlns:a16="http://schemas.microsoft.com/office/drawing/2014/main" id="{FA6EC5C6-48FA-FA47-9955-F78C12AFD96D}"/>
                  </a:ext>
                </a:extLst>
              </p:cNvPr>
              <p:cNvSpPr txBox="1">
                <a:spLocks noRot="1" noChangeAspect="1" noMove="1" noResize="1" noEditPoints="1" noAdjustHandles="1" noChangeArrowheads="1" noChangeShapeType="1" noTextEdit="1"/>
              </p:cNvSpPr>
              <p:nvPr/>
            </p:nvSpPr>
            <p:spPr>
              <a:xfrm>
                <a:off x="838200" y="3153782"/>
                <a:ext cx="4236243" cy="100546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24ECC4E-927B-4751-A986-423DB7D87AFA}"/>
                  </a:ext>
                </a:extLst>
              </p:cNvPr>
              <p:cNvSpPr txBox="1"/>
              <p:nvPr/>
            </p:nvSpPr>
            <p:spPr>
              <a:xfrm>
                <a:off x="5831541" y="3153782"/>
                <a:ext cx="4236243" cy="7167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𝐹𝑉</m:t>
                      </m:r>
                      <m:r>
                        <a:rPr lang="es-ES" sz="2400" i="1" smtClean="0">
                          <a:latin typeface="Cambria Math" panose="02040503050406030204" pitchFamily="18" charset="0"/>
                        </a:rPr>
                        <m:t>=</m:t>
                      </m:r>
                      <m:f>
                        <m:fPr>
                          <m:ctrlPr>
                            <a:rPr lang="es-ES" sz="2400" b="0" i="1" smtClean="0">
                              <a:latin typeface="Cambria Math" panose="02040503050406030204" pitchFamily="18" charset="0"/>
                            </a:rPr>
                          </m:ctrlPr>
                        </m:fPr>
                        <m:num>
                          <m:r>
                            <a:rPr lang="es-ES" sz="2400" i="1">
                              <a:latin typeface="Cambria Math" panose="02040503050406030204" pitchFamily="18" charset="0"/>
                            </a:rPr>
                            <m:t>𝑃</m:t>
                          </m:r>
                          <m:r>
                            <a:rPr lang="es-ES" sz="2400" i="1">
                              <a:latin typeface="Cambria Math" panose="02040503050406030204" pitchFamily="18" charset="0"/>
                            </a:rPr>
                            <m:t>[</m:t>
                          </m:r>
                          <m:sSup>
                            <m:sSupPr>
                              <m:ctrlPr>
                                <a:rPr lang="es-ES" sz="2400" i="1">
                                  <a:latin typeface="Cambria Math" panose="02040503050406030204" pitchFamily="18" charset="0"/>
                                </a:rPr>
                              </m:ctrlPr>
                            </m:sSupPr>
                            <m:e>
                              <m:d>
                                <m:dPr>
                                  <m:ctrlPr>
                                    <a:rPr lang="es-ES" sz="2400" i="1">
                                      <a:latin typeface="Cambria Math" panose="02040503050406030204" pitchFamily="18" charset="0"/>
                                    </a:rPr>
                                  </m:ctrlPr>
                                </m:dPr>
                                <m:e>
                                  <m:r>
                                    <a:rPr lang="es-ES" sz="2400" i="1">
                                      <a:latin typeface="Cambria Math" panose="02040503050406030204" pitchFamily="18" charset="0"/>
                                    </a:rPr>
                                    <m:t>1+ⅈ</m:t>
                                  </m:r>
                                </m:e>
                              </m:d>
                            </m:e>
                            <m:sup>
                              <m:r>
                                <a:rPr lang="es-ES" sz="2400" i="1">
                                  <a:latin typeface="Cambria Math" panose="02040503050406030204" pitchFamily="18" charset="0"/>
                                </a:rPr>
                                <m:t>𝑛</m:t>
                              </m:r>
                            </m:sup>
                          </m:sSup>
                          <m:r>
                            <a:rPr lang="en-US" sz="2400" b="0" i="1" smtClean="0">
                              <a:latin typeface="Cambria Math" panose="02040503050406030204" pitchFamily="18" charset="0"/>
                            </a:rPr>
                            <m:t>−</m:t>
                          </m:r>
                          <m:r>
                            <a:rPr lang="es-ES" sz="2400" i="1">
                              <a:latin typeface="Cambria Math" panose="02040503050406030204" pitchFamily="18" charset="0"/>
                            </a:rPr>
                            <m:t>1]</m:t>
                          </m:r>
                        </m:num>
                        <m:den>
                          <m:r>
                            <a:rPr lang="en-US" sz="2400" b="0" i="1" smtClean="0">
                              <a:latin typeface="Cambria Math" panose="02040503050406030204" pitchFamily="18" charset="0"/>
                            </a:rPr>
                            <m:t>𝑖</m:t>
                          </m:r>
                        </m:den>
                      </m:f>
                    </m:oMath>
                  </m:oMathPara>
                </a14:m>
                <a:endParaRPr lang="en-US" sz="2400" dirty="0"/>
              </a:p>
            </p:txBody>
          </p:sp>
        </mc:Choice>
        <mc:Fallback xmlns="">
          <p:sp>
            <p:nvSpPr>
              <p:cNvPr id="6" name="TextBox 5">
                <a:extLst>
                  <a:ext uri="{FF2B5EF4-FFF2-40B4-BE49-F238E27FC236}">
                    <a16:creationId xmlns:a16="http://schemas.microsoft.com/office/drawing/2014/main" id="{E24ECC4E-927B-4751-A986-423DB7D87AFA}"/>
                  </a:ext>
                </a:extLst>
              </p:cNvPr>
              <p:cNvSpPr txBox="1">
                <a:spLocks noRot="1" noChangeAspect="1" noMove="1" noResize="1" noEditPoints="1" noAdjustHandles="1" noChangeArrowheads="1" noChangeShapeType="1" noTextEdit="1"/>
              </p:cNvSpPr>
              <p:nvPr/>
            </p:nvSpPr>
            <p:spPr>
              <a:xfrm>
                <a:off x="5831541" y="3153782"/>
                <a:ext cx="4236243" cy="7167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F2ADB7D-AF88-8EBD-BAD8-EA853CD5DE08}"/>
                  </a:ext>
                </a:extLst>
              </p:cNvPr>
              <p:cNvSpPr txBox="1"/>
              <p:nvPr/>
            </p:nvSpPr>
            <p:spPr>
              <a:xfrm>
                <a:off x="5074443" y="5141396"/>
                <a:ext cx="61036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𝐸𝑥𝑐𝑒𝑙</m:t>
                      </m:r>
                      <m:r>
                        <a:rPr lang="en-US" i="1" smtClean="0">
                          <a:latin typeface="Cambria Math" panose="02040503050406030204" pitchFamily="18" charset="0"/>
                        </a:rPr>
                        <m:t> </m:t>
                      </m:r>
                      <m:r>
                        <a:rPr lang="en-US" i="1" smtClean="0">
                          <a:latin typeface="Cambria Math" panose="02040503050406030204" pitchFamily="18" charset="0"/>
                        </a:rPr>
                        <m:t>𝐹𝑜𝑟𝑚𝑢𝑙𝑎</m:t>
                      </m:r>
                      <m:r>
                        <a:rPr lang="en-US" i="1" smtClean="0">
                          <a:latin typeface="Cambria Math" panose="02040503050406030204" pitchFamily="18" charset="0"/>
                        </a:rPr>
                        <m:t>=</m:t>
                      </m:r>
                      <m:r>
                        <a:rPr lang="en-US" i="1" smtClean="0">
                          <a:latin typeface="Cambria Math" panose="02040503050406030204" pitchFamily="18" charset="0"/>
                        </a:rPr>
                        <m:t>𝑃𝑉</m:t>
                      </m:r>
                      <m:d>
                        <m:dPr>
                          <m:ctrlPr>
                            <a:rPr lang="en-US" i="1">
                              <a:latin typeface="Cambria Math" panose="02040503050406030204" pitchFamily="18" charset="0"/>
                            </a:rPr>
                          </m:ctrlPr>
                        </m:dPr>
                        <m:e>
                          <m:r>
                            <a:rPr lang="en-US" i="1">
                              <a:latin typeface="Cambria Math" panose="02040503050406030204" pitchFamily="18" charset="0"/>
                            </a:rPr>
                            <m:t>𝑟𝑎𝑡𝑒</m:t>
                          </m:r>
                          <m:r>
                            <a:rPr lang="en-US" i="1">
                              <a:latin typeface="Cambria Math" panose="02040503050406030204" pitchFamily="18" charset="0"/>
                            </a:rPr>
                            <m:t>, </m:t>
                          </m:r>
                          <m:r>
                            <a:rPr lang="en-US" i="1">
                              <a:latin typeface="Cambria Math" panose="02040503050406030204" pitchFamily="18" charset="0"/>
                            </a:rPr>
                            <m:t>𝑛𝑝𝑒𝑟</m:t>
                          </m:r>
                          <m:r>
                            <a:rPr lang="en-US" i="1">
                              <a:latin typeface="Cambria Math" panose="02040503050406030204" pitchFamily="18" charset="0"/>
                            </a:rPr>
                            <m:t>, </m:t>
                          </m:r>
                          <m:r>
                            <a:rPr lang="en-US" i="1">
                              <a:latin typeface="Cambria Math" panose="02040503050406030204" pitchFamily="18" charset="0"/>
                            </a:rPr>
                            <m:t>𝑝𝑚𝑡</m:t>
                          </m:r>
                          <m:r>
                            <a:rPr lang="en-US" i="1">
                              <a:latin typeface="Cambria Math" panose="02040503050406030204" pitchFamily="18" charset="0"/>
                            </a:rPr>
                            <m:t>,</m:t>
                          </m:r>
                          <m:r>
                            <a:rPr lang="en-US" i="1">
                              <a:latin typeface="Cambria Math" panose="02040503050406030204" pitchFamily="18" charset="0"/>
                            </a:rPr>
                            <m:t>𝑓𝑣</m:t>
                          </m:r>
                          <m:r>
                            <a:rPr lang="en-US" i="1">
                              <a:latin typeface="Cambria Math" panose="02040503050406030204" pitchFamily="18" charset="0"/>
                            </a:rPr>
                            <m:t>,</m:t>
                          </m:r>
                          <m:r>
                            <a:rPr lang="en-US" i="1">
                              <a:latin typeface="Cambria Math" panose="02040503050406030204" pitchFamily="18" charset="0"/>
                            </a:rPr>
                            <m:t>𝑡𝑦𝑝𝑒</m:t>
                          </m:r>
                        </m:e>
                      </m:d>
                    </m:oMath>
                  </m:oMathPara>
                </a14:m>
                <a:endParaRPr lang="en-US" dirty="0"/>
              </a:p>
            </p:txBody>
          </p:sp>
        </mc:Choice>
        <mc:Fallback xmlns="">
          <p:sp>
            <p:nvSpPr>
              <p:cNvPr id="5" name="TextBox 4">
                <a:extLst>
                  <a:ext uri="{FF2B5EF4-FFF2-40B4-BE49-F238E27FC236}">
                    <a16:creationId xmlns:a16="http://schemas.microsoft.com/office/drawing/2014/main" id="{1F2ADB7D-AF88-8EBD-BAD8-EA853CD5DE08}"/>
                  </a:ext>
                </a:extLst>
              </p:cNvPr>
              <p:cNvSpPr txBox="1">
                <a:spLocks noRot="1" noChangeAspect="1" noMove="1" noResize="1" noEditPoints="1" noAdjustHandles="1" noChangeArrowheads="1" noChangeShapeType="1" noTextEdit="1"/>
              </p:cNvSpPr>
              <p:nvPr/>
            </p:nvSpPr>
            <p:spPr>
              <a:xfrm>
                <a:off x="5074443" y="5141396"/>
                <a:ext cx="6103620" cy="369332"/>
              </a:xfrm>
              <a:prstGeom prst="rect">
                <a:avLst/>
              </a:prstGeom>
              <a:blipFill>
                <a:blip r:embed="rId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0206F79-15FA-CD04-D7E1-3940EE4AD498}"/>
                  </a:ext>
                </a:extLst>
              </p:cNvPr>
              <p:cNvSpPr txBox="1"/>
              <p:nvPr/>
            </p:nvSpPr>
            <p:spPr>
              <a:xfrm>
                <a:off x="5074443" y="5817135"/>
                <a:ext cx="61036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𝐸𝑥𝑐𝑒𝑙</m:t>
                      </m:r>
                      <m:r>
                        <a:rPr lang="en-US" i="1" smtClean="0">
                          <a:latin typeface="Cambria Math" panose="02040503050406030204" pitchFamily="18" charset="0"/>
                        </a:rPr>
                        <m:t> </m:t>
                      </m:r>
                      <m:r>
                        <a:rPr lang="en-US" i="1" smtClean="0">
                          <a:latin typeface="Cambria Math" panose="02040503050406030204" pitchFamily="18" charset="0"/>
                        </a:rPr>
                        <m:t>𝐹𝑜𝑟𝑚𝑢𝑙𝑎</m:t>
                      </m:r>
                      <m:r>
                        <a:rPr lang="en-US" i="1" smtClean="0">
                          <a:latin typeface="Cambria Math" panose="02040503050406030204" pitchFamily="18" charset="0"/>
                        </a:rPr>
                        <m:t>=</m:t>
                      </m:r>
                      <m:r>
                        <a:rPr lang="en-US" b="0" i="1" smtClean="0">
                          <a:latin typeface="Cambria Math" panose="02040503050406030204" pitchFamily="18" charset="0"/>
                        </a:rPr>
                        <m:t>𝐹</m:t>
                      </m:r>
                      <m:r>
                        <a:rPr lang="en-US" i="1" smtClean="0">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𝑟𝑎𝑡𝑒</m:t>
                          </m:r>
                          <m:r>
                            <a:rPr lang="en-US" i="1">
                              <a:latin typeface="Cambria Math" panose="02040503050406030204" pitchFamily="18" charset="0"/>
                            </a:rPr>
                            <m:t>, </m:t>
                          </m:r>
                          <m:r>
                            <a:rPr lang="en-US" i="1">
                              <a:latin typeface="Cambria Math" panose="02040503050406030204" pitchFamily="18" charset="0"/>
                            </a:rPr>
                            <m:t>𝑛𝑝𝑒𝑟</m:t>
                          </m:r>
                          <m:r>
                            <a:rPr lang="en-US" i="1">
                              <a:latin typeface="Cambria Math" panose="02040503050406030204" pitchFamily="18" charset="0"/>
                            </a:rPr>
                            <m:t>, </m:t>
                          </m:r>
                          <m:r>
                            <a:rPr lang="en-US" i="1">
                              <a:latin typeface="Cambria Math" panose="02040503050406030204" pitchFamily="18" charset="0"/>
                            </a:rPr>
                            <m:t>𝑝𝑚𝑡</m:t>
                          </m:r>
                          <m:r>
                            <a:rPr lang="en-US" i="1">
                              <a:latin typeface="Cambria Math" panose="02040503050406030204" pitchFamily="18" charset="0"/>
                            </a:rPr>
                            <m:t>,</m:t>
                          </m:r>
                          <m:r>
                            <a:rPr lang="en-US" b="0" i="1" smtClean="0">
                              <a:latin typeface="Cambria Math" panose="02040503050406030204" pitchFamily="18" charset="0"/>
                            </a:rPr>
                            <m:t>𝑝𝑣</m:t>
                          </m:r>
                          <m:r>
                            <a:rPr lang="en-US" i="1">
                              <a:latin typeface="Cambria Math" panose="02040503050406030204" pitchFamily="18" charset="0"/>
                            </a:rPr>
                            <m:t>,</m:t>
                          </m:r>
                          <m:r>
                            <a:rPr lang="en-US" i="1">
                              <a:latin typeface="Cambria Math" panose="02040503050406030204" pitchFamily="18" charset="0"/>
                            </a:rPr>
                            <m:t>𝑡𝑦𝑝𝑒</m:t>
                          </m:r>
                        </m:e>
                      </m:d>
                    </m:oMath>
                  </m:oMathPara>
                </a14:m>
                <a:endParaRPr lang="en-US" dirty="0"/>
              </a:p>
            </p:txBody>
          </p:sp>
        </mc:Choice>
        <mc:Fallback xmlns="">
          <p:sp>
            <p:nvSpPr>
              <p:cNvPr id="7" name="TextBox 6">
                <a:extLst>
                  <a:ext uri="{FF2B5EF4-FFF2-40B4-BE49-F238E27FC236}">
                    <a16:creationId xmlns:a16="http://schemas.microsoft.com/office/drawing/2014/main" id="{10206F79-15FA-CD04-D7E1-3940EE4AD498}"/>
                  </a:ext>
                </a:extLst>
              </p:cNvPr>
              <p:cNvSpPr txBox="1">
                <a:spLocks noRot="1" noChangeAspect="1" noMove="1" noResize="1" noEditPoints="1" noAdjustHandles="1" noChangeArrowheads="1" noChangeShapeType="1" noTextEdit="1"/>
              </p:cNvSpPr>
              <p:nvPr/>
            </p:nvSpPr>
            <p:spPr>
              <a:xfrm>
                <a:off x="5074443" y="5817135"/>
                <a:ext cx="6103620" cy="369332"/>
              </a:xfrm>
              <a:prstGeom prst="rect">
                <a:avLst/>
              </a:prstGeom>
              <a:blipFill>
                <a:blip r:embed="rId6"/>
                <a:stretch>
                  <a:fillRect b="-16129"/>
                </a:stretch>
              </a:blipFill>
            </p:spPr>
            <p:txBody>
              <a:bodyPr/>
              <a:lstStyle/>
              <a:p>
                <a:r>
                  <a:rPr lang="en-US">
                    <a:noFill/>
                  </a:rPr>
                  <a:t> </a:t>
                </a:r>
              </a:p>
            </p:txBody>
          </p:sp>
        </mc:Fallback>
      </mc:AlternateContent>
    </p:spTree>
    <p:extLst>
      <p:ext uri="{BB962C8B-B14F-4D97-AF65-F5344CB8AC3E}">
        <p14:creationId xmlns:p14="http://schemas.microsoft.com/office/powerpoint/2010/main" val="278563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Economic Order Quantity (EOQ)</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7BF665-0759-7341-956D-72E90B3D544D}"/>
                  </a:ext>
                </a:extLst>
              </p:cNvPr>
              <p:cNvSpPr>
                <a:spLocks noGrp="1"/>
              </p:cNvSpPr>
              <p:nvPr>
                <p:ph idx="1"/>
              </p:nvPr>
            </p:nvSpPr>
            <p:spPr>
              <a:xfrm>
                <a:off x="659524" y="1932318"/>
                <a:ext cx="5206438" cy="4519282"/>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𝑻𝑪</m:t>
                      </m:r>
                      <m:r>
                        <a:rPr lang="en-US" b="1" i="1" smtClean="0">
                          <a:latin typeface="Cambria Math" panose="02040503050406030204" pitchFamily="18" charset="0"/>
                        </a:rPr>
                        <m:t>=</m:t>
                      </m:r>
                      <m:r>
                        <a:rPr lang="en-US" b="1" i="1" smtClean="0">
                          <a:latin typeface="Cambria Math" panose="02040503050406030204" pitchFamily="18" charset="0"/>
                        </a:rPr>
                        <m:t>𝑷𝑪</m:t>
                      </m:r>
                      <m:r>
                        <a:rPr lang="en-US" b="1" i="1" smtClean="0">
                          <a:latin typeface="Cambria Math" panose="02040503050406030204" pitchFamily="18" charset="0"/>
                        </a:rPr>
                        <m:t>+</m:t>
                      </m:r>
                      <m:r>
                        <a:rPr lang="en-US" b="1" i="1" smtClean="0">
                          <a:latin typeface="Cambria Math" panose="02040503050406030204" pitchFamily="18" charset="0"/>
                        </a:rPr>
                        <m:t>𝑪𝑪</m:t>
                      </m:r>
                      <m:r>
                        <a:rPr lang="en-US" b="1" i="1" smtClean="0">
                          <a:latin typeface="Cambria Math" panose="02040503050406030204" pitchFamily="18" charset="0"/>
                        </a:rPr>
                        <m:t>+</m:t>
                      </m:r>
                      <m:r>
                        <a:rPr lang="en-US" b="1" i="1" smtClean="0">
                          <a:latin typeface="Cambria Math" panose="02040503050406030204" pitchFamily="18" charset="0"/>
                        </a:rPr>
                        <m:t>𝑶𝑪</m:t>
                      </m:r>
                    </m:oMath>
                  </m:oMathPara>
                </a14:m>
                <a:endParaRPr lang="en-US" b="1" dirty="0">
                  <a:latin typeface="Candara" panose="020E0502030303020204" pitchFamily="34" charset="0"/>
                </a:endParaRPr>
              </a:p>
              <a:p>
                <a:endParaRPr lang="en-US" b="0" i="1" dirty="0">
                  <a:latin typeface="Candara" panose="020E0502030303020204" pitchFamily="34" charset="0"/>
                </a:endParaRPr>
              </a:p>
              <a:p>
                <a:r>
                  <a:rPr lang="en-US" b="0" i="1" dirty="0">
                    <a:latin typeface="Candara" panose="020E0502030303020204" pitchFamily="34" charset="0"/>
                  </a:rPr>
                  <a:t>PC = P*N</a:t>
                </a:r>
              </a:p>
              <a:p>
                <a:endParaRPr lang="en-US" b="0" i="1" dirty="0">
                  <a:latin typeface="Candara" panose="020E0502030303020204" pitchFamily="34" charset="0"/>
                </a:endParaRPr>
              </a:p>
              <a:p>
                <a14:m>
                  <m:oMath xmlns:m="http://schemas.openxmlformats.org/officeDocument/2006/math">
                    <m:r>
                      <a:rPr lang="en-US" b="0" i="1" smtClean="0">
                        <a:latin typeface="Cambria Math" panose="02040503050406030204" pitchFamily="18" charset="0"/>
                      </a:rPr>
                      <m:t>𝐶𝐶</m:t>
                    </m:r>
                    <m:r>
                      <a:rPr lang="en-US" i="1">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𝑄</m:t>
                        </m:r>
                      </m:num>
                      <m:den>
                        <m:r>
                          <a:rPr lang="en-US" b="0" i="1" smtClean="0">
                            <a:latin typeface="Cambria Math" panose="02040503050406030204" pitchFamily="18" charset="0"/>
                          </a:rPr>
                          <m:t>2</m:t>
                        </m:r>
                      </m:den>
                    </m:f>
                  </m:oMath>
                </a14:m>
                <a:endParaRPr lang="en-US" dirty="0">
                  <a:latin typeface="Candara" panose="020E0502030303020204" pitchFamily="34" charset="0"/>
                </a:endParaRPr>
              </a:p>
              <a:p>
                <a:endParaRPr lang="en-US" i="1" dirty="0">
                  <a:latin typeface="Candara" panose="020E0502030303020204" pitchFamily="34" charset="0"/>
                </a:endParaRPr>
              </a:p>
              <a:p>
                <a14:m>
                  <m:oMath xmlns:m="http://schemas.openxmlformats.org/officeDocument/2006/math">
                    <m:r>
                      <a:rPr lang="en-US" b="0" i="1" smtClean="0">
                        <a:latin typeface="Cambria Math" panose="02040503050406030204" pitchFamily="18" charset="0"/>
                      </a:rPr>
                      <m:t>𝑂𝐶</m:t>
                    </m:r>
                    <m:r>
                      <a:rPr lang="en-US" i="1">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𝑄</m:t>
                        </m:r>
                      </m:den>
                    </m:f>
                  </m:oMath>
                </a14:m>
                <a:endParaRPr lang="en-US" dirty="0">
                  <a:latin typeface="Candara" panose="020E0502030303020204" pitchFamily="34" charset="0"/>
                </a:endParaRPr>
              </a:p>
              <a:p>
                <a:endParaRPr lang="en-US" dirty="0">
                  <a:latin typeface="Candara" panose="020E0502030303020204" pitchFamily="34" charset="0"/>
                </a:endParaRPr>
              </a:p>
            </p:txBody>
          </p:sp>
        </mc:Choice>
        <mc:Fallback xmlns="">
          <p:sp>
            <p:nvSpPr>
              <p:cNvPr id="3" name="Content Placeholder 2">
                <a:extLst>
                  <a:ext uri="{FF2B5EF4-FFF2-40B4-BE49-F238E27FC236}">
                    <a16:creationId xmlns:a16="http://schemas.microsoft.com/office/drawing/2014/main" id="{DF7BF665-0759-7341-956D-72E90B3D544D}"/>
                  </a:ext>
                </a:extLst>
              </p:cNvPr>
              <p:cNvSpPr>
                <a:spLocks noGrp="1" noRot="1" noChangeAspect="1" noMove="1" noResize="1" noEditPoints="1" noAdjustHandles="1" noChangeArrowheads="1" noChangeShapeType="1" noTextEdit="1"/>
              </p:cNvSpPr>
              <p:nvPr>
                <p:ph idx="1"/>
              </p:nvPr>
            </p:nvSpPr>
            <p:spPr>
              <a:xfrm>
                <a:off x="659524" y="1932318"/>
                <a:ext cx="5206438" cy="4519282"/>
              </a:xfrm>
              <a:blipFill>
                <a:blip r:embed="rId3"/>
                <a:stretch>
                  <a:fillRect l="-21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C17039C2-2437-1D49-A18E-EDB4C64E0198}"/>
                  </a:ext>
                </a:extLst>
              </p:cNvPr>
              <p:cNvSpPr txBox="1">
                <a:spLocks/>
              </p:cNvSpPr>
              <p:nvPr/>
            </p:nvSpPr>
            <p:spPr>
              <a:xfrm>
                <a:off x="6326040" y="2758056"/>
                <a:ext cx="5206438" cy="33633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ndara" panose="020E0502030303020204" pitchFamily="34" charset="0"/>
                  </a:rPr>
                  <a:t>The optimal amount to order each time:</a:t>
                </a:r>
              </a:p>
              <a:p>
                <a:pPr marL="0" indent="0">
                  <a:buNone/>
                </a:pPr>
                <a14:m>
                  <m:oMathPara xmlns:m="http://schemas.openxmlformats.org/officeDocument/2006/math">
                    <m:oMathParaPr>
                      <m:jc m:val="center"/>
                    </m:oMathParaPr>
                    <m:oMath xmlns:m="http://schemas.openxmlformats.org/officeDocument/2006/math">
                      <m:sSup>
                        <m:sSupPr>
                          <m:ctrlPr>
                            <a:rPr lang="en-US" i="1" smtClean="0">
                              <a:solidFill>
                                <a:srgbClr val="A20305"/>
                              </a:solidFill>
                              <a:latin typeface="Cambria Math" panose="02040503050406030204" pitchFamily="18" charset="0"/>
                            </a:rPr>
                          </m:ctrlPr>
                        </m:sSupPr>
                        <m:e>
                          <m:r>
                            <a:rPr lang="en-US" i="1" smtClean="0">
                              <a:solidFill>
                                <a:srgbClr val="A20305"/>
                              </a:solidFill>
                              <a:latin typeface="Cambria Math" panose="02040503050406030204" pitchFamily="18" charset="0"/>
                            </a:rPr>
                            <m:t>𝑄</m:t>
                          </m:r>
                        </m:e>
                        <m:sup>
                          <m:r>
                            <a:rPr lang="en-US" i="1" smtClean="0">
                              <a:solidFill>
                                <a:srgbClr val="A20305"/>
                              </a:solidFill>
                              <a:latin typeface="Cambria Math" panose="02040503050406030204" pitchFamily="18" charset="0"/>
                            </a:rPr>
                            <m:t>∗</m:t>
                          </m:r>
                        </m:sup>
                      </m:sSup>
                      <m:r>
                        <a:rPr lang="en-US" i="1" smtClean="0">
                          <a:solidFill>
                            <a:srgbClr val="A20305"/>
                          </a:solidFill>
                          <a:latin typeface="Cambria Math" panose="02040503050406030204" pitchFamily="18" charset="0"/>
                        </a:rPr>
                        <m:t>=</m:t>
                      </m:r>
                      <m:rad>
                        <m:radPr>
                          <m:degHide m:val="on"/>
                          <m:ctrlPr>
                            <a:rPr lang="en-US" i="1" smtClean="0">
                              <a:solidFill>
                                <a:srgbClr val="A20305"/>
                              </a:solidFill>
                              <a:latin typeface="Cambria Math" panose="02040503050406030204" pitchFamily="18" charset="0"/>
                            </a:rPr>
                          </m:ctrlPr>
                        </m:radPr>
                        <m:deg/>
                        <m:e>
                          <m:f>
                            <m:fPr>
                              <m:ctrlPr>
                                <a:rPr lang="en-US" i="1" smtClean="0">
                                  <a:solidFill>
                                    <a:srgbClr val="A20305"/>
                                  </a:solidFill>
                                  <a:latin typeface="Cambria Math" panose="02040503050406030204" pitchFamily="18" charset="0"/>
                                </a:rPr>
                              </m:ctrlPr>
                            </m:fPr>
                            <m:num>
                              <m:r>
                                <a:rPr lang="en-US" i="1" smtClean="0">
                                  <a:solidFill>
                                    <a:srgbClr val="A20305"/>
                                  </a:solidFill>
                                  <a:latin typeface="Cambria Math" panose="02040503050406030204" pitchFamily="18" charset="0"/>
                                </a:rPr>
                                <m:t>2</m:t>
                              </m:r>
                              <m:r>
                                <a:rPr lang="en-US" i="1" smtClean="0">
                                  <a:solidFill>
                                    <a:srgbClr val="A20305"/>
                                  </a:solidFill>
                                  <a:latin typeface="Cambria Math" panose="02040503050406030204" pitchFamily="18" charset="0"/>
                                </a:rPr>
                                <m:t>𝑂𝑁</m:t>
                              </m:r>
                            </m:num>
                            <m:den>
                              <m:r>
                                <a:rPr lang="en-US" i="1" smtClean="0">
                                  <a:solidFill>
                                    <a:srgbClr val="A20305"/>
                                  </a:solidFill>
                                  <a:latin typeface="Cambria Math" panose="02040503050406030204" pitchFamily="18" charset="0"/>
                                </a:rPr>
                                <m:t>𝐶</m:t>
                              </m:r>
                            </m:den>
                          </m:f>
                        </m:e>
                      </m:rad>
                    </m:oMath>
                  </m:oMathPara>
                </a14:m>
                <a:endParaRPr lang="en-US" dirty="0">
                  <a:latin typeface="Candara" panose="020E0502030303020204" pitchFamily="34" charset="0"/>
                </a:endParaRPr>
              </a:p>
              <a:p>
                <a:endParaRPr lang="en-US" dirty="0">
                  <a:latin typeface="Candara" panose="020E0502030303020204" pitchFamily="34" charset="0"/>
                </a:endParaRPr>
              </a:p>
            </p:txBody>
          </p:sp>
        </mc:Choice>
        <mc:Fallback xmlns="">
          <p:sp>
            <p:nvSpPr>
              <p:cNvPr id="5" name="Content Placeholder 2">
                <a:extLst>
                  <a:ext uri="{FF2B5EF4-FFF2-40B4-BE49-F238E27FC236}">
                    <a16:creationId xmlns:a16="http://schemas.microsoft.com/office/drawing/2014/main" id="{C17039C2-2437-1D49-A18E-EDB4C64E0198}"/>
                  </a:ext>
                </a:extLst>
              </p:cNvPr>
              <p:cNvSpPr txBox="1">
                <a:spLocks noRot="1" noChangeAspect="1" noMove="1" noResize="1" noEditPoints="1" noAdjustHandles="1" noChangeArrowheads="1" noChangeShapeType="1" noTextEdit="1"/>
              </p:cNvSpPr>
              <p:nvPr/>
            </p:nvSpPr>
            <p:spPr>
              <a:xfrm>
                <a:off x="6326040" y="2758056"/>
                <a:ext cx="5206438" cy="3363343"/>
              </a:xfrm>
              <a:prstGeom prst="rect">
                <a:avLst/>
              </a:prstGeom>
              <a:blipFill>
                <a:blip r:embed="rId4"/>
                <a:stretch>
                  <a:fillRect l="-2108" t="-2899"/>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68EDA20A-FD12-7B4F-839D-5336D4C181B8}"/>
              </a:ext>
            </a:extLst>
          </p:cNvPr>
          <p:cNvSpPr txBox="1"/>
          <p:nvPr/>
        </p:nvSpPr>
        <p:spPr>
          <a:xfrm>
            <a:off x="6654800" y="4976916"/>
            <a:ext cx="4877678" cy="1815882"/>
          </a:xfrm>
          <a:prstGeom prst="rect">
            <a:avLst/>
          </a:prstGeom>
          <a:noFill/>
        </p:spPr>
        <p:txBody>
          <a:bodyPr wrap="square" rtlCol="0">
            <a:spAutoFit/>
          </a:bodyPr>
          <a:lstStyle/>
          <a:p>
            <a:r>
              <a:rPr lang="en-US" sz="1600" dirty="0">
                <a:latin typeface="Candara" panose="020E0502030303020204" pitchFamily="34" charset="0"/>
              </a:rPr>
              <a:t>P: Price of each unit</a:t>
            </a:r>
          </a:p>
          <a:p>
            <a:r>
              <a:rPr lang="en-US" sz="1600" dirty="0">
                <a:latin typeface="Candara" panose="020E0502030303020204" pitchFamily="34" charset="0"/>
              </a:rPr>
              <a:t>N: Units needed in a year</a:t>
            </a:r>
          </a:p>
          <a:p>
            <a:r>
              <a:rPr lang="en-US" sz="1600" dirty="0">
                <a:latin typeface="Candara" panose="020E0502030303020204" pitchFamily="34" charset="0"/>
              </a:rPr>
              <a:t>Q: Number of units ordered each time</a:t>
            </a:r>
          </a:p>
          <a:p>
            <a:r>
              <a:rPr lang="en-US" sz="1600" dirty="0">
                <a:latin typeface="Candara" panose="020E0502030303020204" pitchFamily="34" charset="0"/>
              </a:rPr>
              <a:t>C: Carrying costs per unit</a:t>
            </a:r>
          </a:p>
          <a:p>
            <a:r>
              <a:rPr lang="en-US" sz="1600" dirty="0">
                <a:latin typeface="Candara" panose="020E0502030303020204" pitchFamily="34" charset="0"/>
              </a:rPr>
              <a:t>Q/2: Units on hand at any given time</a:t>
            </a:r>
          </a:p>
          <a:p>
            <a:r>
              <a:rPr lang="en-US" sz="1600" dirty="0">
                <a:latin typeface="Candara" panose="020E0502030303020204" pitchFamily="34" charset="0"/>
              </a:rPr>
              <a:t>O: Costs of making an order</a:t>
            </a:r>
          </a:p>
          <a:p>
            <a:r>
              <a:rPr lang="en-US" sz="1600" dirty="0">
                <a:latin typeface="Candara" panose="020E0502030303020204" pitchFamily="34" charset="0"/>
              </a:rPr>
              <a:t>N/Q: Number of orders per year</a:t>
            </a:r>
          </a:p>
        </p:txBody>
      </p:sp>
    </p:spTree>
    <p:extLst>
      <p:ext uri="{BB962C8B-B14F-4D97-AF65-F5344CB8AC3E}">
        <p14:creationId xmlns:p14="http://schemas.microsoft.com/office/powerpoint/2010/main" val="239075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Economic Order Quantity (EOQ)</a:t>
            </a:r>
          </a:p>
        </p:txBody>
      </p:sp>
      <p:sp>
        <p:nvSpPr>
          <p:cNvPr id="3" name="Content Placeholder 2">
            <a:extLst>
              <a:ext uri="{FF2B5EF4-FFF2-40B4-BE49-F238E27FC236}">
                <a16:creationId xmlns:a16="http://schemas.microsoft.com/office/drawing/2014/main" id="{DF7BF665-0759-7341-956D-72E90B3D544D}"/>
              </a:ext>
            </a:extLst>
          </p:cNvPr>
          <p:cNvSpPr>
            <a:spLocks noGrp="1"/>
          </p:cNvSpPr>
          <p:nvPr>
            <p:ph idx="1"/>
          </p:nvPr>
        </p:nvSpPr>
        <p:spPr>
          <a:xfrm>
            <a:off x="659524" y="1713826"/>
            <a:ext cx="10951142" cy="4960609"/>
          </a:xfrm>
        </p:spPr>
        <p:txBody>
          <a:bodyPr>
            <a:normAutofit/>
          </a:bodyPr>
          <a:lstStyle/>
          <a:p>
            <a:pPr marL="0" indent="0">
              <a:buNone/>
            </a:pPr>
            <a:r>
              <a:rPr lang="en-US" b="1" dirty="0">
                <a:latin typeface="Candara" panose="020E0502030303020204" pitchFamily="34" charset="0"/>
              </a:rPr>
              <a:t>Example</a:t>
            </a:r>
          </a:p>
          <a:p>
            <a:r>
              <a:rPr lang="en-US" dirty="0">
                <a:latin typeface="Candara" panose="020E0502030303020204" pitchFamily="34" charset="0"/>
              </a:rPr>
              <a:t>A nonprofit needs 10,000 bags of rice every year. Each bag costs $7. The cost of placing an order is estimated at $50 per order. Carrying costs are estimated at 50 cents per bag per year. </a:t>
            </a:r>
          </a:p>
          <a:p>
            <a:r>
              <a:rPr lang="en-US" dirty="0">
                <a:latin typeface="Candara" panose="020E0502030303020204" pitchFamily="34" charset="0"/>
              </a:rPr>
              <a:t>How many bags should be ordered at a time? </a:t>
            </a:r>
          </a:p>
          <a:p>
            <a:r>
              <a:rPr lang="en-US" dirty="0">
                <a:latin typeface="Candara" panose="020E0502030303020204" pitchFamily="34" charset="0"/>
              </a:rPr>
              <a:t>How many orders per year should there be? </a:t>
            </a:r>
          </a:p>
          <a:p>
            <a:r>
              <a:rPr lang="en-US" dirty="0">
                <a:latin typeface="Candara" panose="020E0502030303020204" pitchFamily="34" charset="0"/>
              </a:rPr>
              <a:t>What is the total inventory cost? </a:t>
            </a:r>
          </a:p>
          <a:p>
            <a:r>
              <a:rPr lang="en-US" dirty="0">
                <a:latin typeface="Candara" panose="020E0502030303020204" pitchFamily="34" charset="0"/>
              </a:rPr>
              <a:t>How does it change if all the bags are purchased at the beginning of the year? </a:t>
            </a:r>
          </a:p>
        </p:txBody>
      </p:sp>
    </p:spTree>
    <p:extLst>
      <p:ext uri="{BB962C8B-B14F-4D97-AF65-F5344CB8AC3E}">
        <p14:creationId xmlns:p14="http://schemas.microsoft.com/office/powerpoint/2010/main" val="3440250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09F9A16-273B-8E4C-AFDB-69A59BB0E10D}"/>
              </a:ext>
            </a:extLst>
          </p:cNvPr>
          <p:cNvSpPr/>
          <p:nvPr/>
        </p:nvSpPr>
        <p:spPr>
          <a:xfrm>
            <a:off x="0" y="0"/>
            <a:ext cx="12192000" cy="1135626"/>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0DA65-BAF7-9645-92D8-251154EF5367}"/>
              </a:ext>
            </a:extLst>
          </p:cNvPr>
          <p:cNvSpPr>
            <a:spLocks noGrp="1"/>
          </p:cNvSpPr>
          <p:nvPr>
            <p:ph type="title"/>
          </p:nvPr>
        </p:nvSpPr>
        <p:spPr>
          <a:xfrm>
            <a:off x="838200" y="122487"/>
            <a:ext cx="10515600" cy="890651"/>
          </a:xfrm>
        </p:spPr>
        <p:txBody>
          <a:bodyPr>
            <a:normAutofit/>
          </a:bodyPr>
          <a:lstStyle/>
          <a:p>
            <a:r>
              <a:rPr lang="en-US" sz="4200" b="1" dirty="0">
                <a:solidFill>
                  <a:schemeClr val="bg1"/>
                </a:solidFill>
                <a:latin typeface="Georgia Pro Cond Black" panose="02040A06050405020203" pitchFamily="18" charset="0"/>
              </a:rPr>
              <a:t>Cash vs Accrual Example </a:t>
            </a:r>
          </a:p>
        </p:txBody>
      </p:sp>
      <p:sp>
        <p:nvSpPr>
          <p:cNvPr id="3" name="Content Placeholder 2">
            <a:extLst>
              <a:ext uri="{FF2B5EF4-FFF2-40B4-BE49-F238E27FC236}">
                <a16:creationId xmlns:a16="http://schemas.microsoft.com/office/drawing/2014/main" id="{52A2D327-ACCC-E449-B97C-F037BD9CA683}"/>
              </a:ext>
            </a:extLst>
          </p:cNvPr>
          <p:cNvSpPr>
            <a:spLocks noGrp="1"/>
          </p:cNvSpPr>
          <p:nvPr>
            <p:ph idx="1"/>
          </p:nvPr>
        </p:nvSpPr>
        <p:spPr>
          <a:xfrm>
            <a:off x="838200" y="1450849"/>
            <a:ext cx="10515600" cy="2535936"/>
          </a:xfrm>
        </p:spPr>
        <p:txBody>
          <a:bodyPr/>
          <a:lstStyle/>
          <a:p>
            <a:pPr marL="0" indent="0">
              <a:buNone/>
            </a:pPr>
            <a:r>
              <a:rPr lang="en-US" dirty="0">
                <a:latin typeface="Candara" panose="020E0502030303020204" pitchFamily="34" charset="0"/>
              </a:rPr>
              <a:t>Assume that an organization charges $5,000 for its services, but only collects $3,000 this year. The remainder will be collected next year. </a:t>
            </a:r>
          </a:p>
          <a:p>
            <a:pPr marL="0" indent="0">
              <a:buNone/>
            </a:pPr>
            <a:endParaRPr lang="en-US" dirty="0">
              <a:latin typeface="Candara" panose="020E0502030303020204" pitchFamily="34" charset="0"/>
            </a:endParaRPr>
          </a:p>
          <a:p>
            <a:pPr marL="0" indent="0">
              <a:buNone/>
            </a:pPr>
            <a:r>
              <a:rPr lang="en-US" dirty="0">
                <a:latin typeface="Candara" panose="020E0502030303020204" pitchFamily="34" charset="0"/>
              </a:rPr>
              <a:t>The organization’s only cost is salary of its manager who earned $4,500 but was only paid $3,750. The balance will be paid next year.</a:t>
            </a:r>
          </a:p>
        </p:txBody>
      </p:sp>
      <p:graphicFrame>
        <p:nvGraphicFramePr>
          <p:cNvPr id="4" name="Table 3">
            <a:extLst>
              <a:ext uri="{FF2B5EF4-FFF2-40B4-BE49-F238E27FC236}">
                <a16:creationId xmlns:a16="http://schemas.microsoft.com/office/drawing/2014/main" id="{53C100CE-BBA6-4C4D-B419-60D8548BCDCC}"/>
              </a:ext>
            </a:extLst>
          </p:cNvPr>
          <p:cNvGraphicFramePr>
            <a:graphicFrameLocks noGrp="1"/>
          </p:cNvGraphicFramePr>
          <p:nvPr/>
        </p:nvGraphicFramePr>
        <p:xfrm>
          <a:off x="1873504" y="3986785"/>
          <a:ext cx="8127999" cy="170688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3605622634"/>
                    </a:ext>
                  </a:extLst>
                </a:gridCol>
                <a:gridCol w="2709333">
                  <a:extLst>
                    <a:ext uri="{9D8B030D-6E8A-4147-A177-3AD203B41FA5}">
                      <a16:colId xmlns:a16="http://schemas.microsoft.com/office/drawing/2014/main" val="2032112274"/>
                    </a:ext>
                  </a:extLst>
                </a:gridCol>
                <a:gridCol w="2709333">
                  <a:extLst>
                    <a:ext uri="{9D8B030D-6E8A-4147-A177-3AD203B41FA5}">
                      <a16:colId xmlns:a16="http://schemas.microsoft.com/office/drawing/2014/main" val="2222350040"/>
                    </a:ext>
                  </a:extLst>
                </a:gridCol>
              </a:tblGrid>
              <a:tr h="370840">
                <a:tc>
                  <a:txBody>
                    <a:bodyPr/>
                    <a:lstStyle/>
                    <a:p>
                      <a:pPr algn="ctr"/>
                      <a:endParaRPr lang="en-US" sz="2200" dirty="0">
                        <a:latin typeface="Candara" panose="020E0502030303020204" pitchFamily="34" charset="0"/>
                      </a:endParaRPr>
                    </a:p>
                  </a:txBody>
                  <a:tcPr/>
                </a:tc>
                <a:tc>
                  <a:txBody>
                    <a:bodyPr/>
                    <a:lstStyle/>
                    <a:p>
                      <a:pPr algn="ctr"/>
                      <a:r>
                        <a:rPr lang="en-US" sz="2200" dirty="0">
                          <a:latin typeface="Candara" panose="020E0502030303020204" pitchFamily="34" charset="0"/>
                        </a:rPr>
                        <a:t>CASH</a:t>
                      </a:r>
                    </a:p>
                  </a:txBody>
                  <a:tcPr/>
                </a:tc>
                <a:tc>
                  <a:txBody>
                    <a:bodyPr/>
                    <a:lstStyle/>
                    <a:p>
                      <a:pPr algn="ctr"/>
                      <a:r>
                        <a:rPr lang="en-US" sz="2200" dirty="0">
                          <a:latin typeface="Candara" panose="020E0502030303020204" pitchFamily="34" charset="0"/>
                        </a:rPr>
                        <a:t>ACCRUAL</a:t>
                      </a:r>
                    </a:p>
                  </a:txBody>
                  <a:tcPr/>
                </a:tc>
                <a:extLst>
                  <a:ext uri="{0D108BD9-81ED-4DB2-BD59-A6C34878D82A}">
                    <a16:rowId xmlns:a16="http://schemas.microsoft.com/office/drawing/2014/main" val="4283910700"/>
                  </a:ext>
                </a:extLst>
              </a:tr>
              <a:tr h="370840">
                <a:tc>
                  <a:txBody>
                    <a:bodyPr/>
                    <a:lstStyle/>
                    <a:p>
                      <a:pPr algn="ctr"/>
                      <a:r>
                        <a:rPr lang="en-US" sz="2200" dirty="0">
                          <a:latin typeface="Candara" panose="020E0502030303020204" pitchFamily="34" charset="0"/>
                        </a:rPr>
                        <a:t>Revenue</a:t>
                      </a:r>
                    </a:p>
                  </a:txBody>
                  <a:tcPr/>
                </a:tc>
                <a:tc>
                  <a:txBody>
                    <a:bodyPr/>
                    <a:lstStyle/>
                    <a:p>
                      <a:pPr algn="ctr"/>
                      <a:r>
                        <a:rPr lang="en-US" sz="2200" dirty="0">
                          <a:latin typeface="Candara" panose="020E0502030303020204" pitchFamily="34" charset="0"/>
                        </a:rPr>
                        <a:t>$3,000</a:t>
                      </a:r>
                    </a:p>
                  </a:txBody>
                  <a:tcPr/>
                </a:tc>
                <a:tc>
                  <a:txBody>
                    <a:bodyPr/>
                    <a:lstStyle/>
                    <a:p>
                      <a:pPr algn="ctr"/>
                      <a:r>
                        <a:rPr lang="en-US" sz="2200" dirty="0">
                          <a:latin typeface="Candara" panose="020E0502030303020204" pitchFamily="34" charset="0"/>
                        </a:rPr>
                        <a:t>$5,000</a:t>
                      </a:r>
                    </a:p>
                  </a:txBody>
                  <a:tcPr/>
                </a:tc>
                <a:extLst>
                  <a:ext uri="{0D108BD9-81ED-4DB2-BD59-A6C34878D82A}">
                    <a16:rowId xmlns:a16="http://schemas.microsoft.com/office/drawing/2014/main" val="231900299"/>
                  </a:ext>
                </a:extLst>
              </a:tr>
              <a:tr h="370840">
                <a:tc>
                  <a:txBody>
                    <a:bodyPr/>
                    <a:lstStyle/>
                    <a:p>
                      <a:pPr algn="ctr"/>
                      <a:r>
                        <a:rPr lang="en-US" sz="2200" dirty="0">
                          <a:latin typeface="Candara" panose="020E0502030303020204" pitchFamily="34" charset="0"/>
                        </a:rPr>
                        <a:t>Expense</a:t>
                      </a:r>
                    </a:p>
                  </a:txBody>
                  <a:tcPr/>
                </a:tc>
                <a:tc>
                  <a:txBody>
                    <a:bodyPr/>
                    <a:lstStyle/>
                    <a:p>
                      <a:pPr algn="ctr"/>
                      <a:r>
                        <a:rPr lang="en-US" sz="2200" dirty="0">
                          <a:latin typeface="Candara" panose="020E0502030303020204" pitchFamily="34" charset="0"/>
                        </a:rPr>
                        <a:t>$3,750</a:t>
                      </a:r>
                    </a:p>
                  </a:txBody>
                  <a:tcPr/>
                </a:tc>
                <a:tc>
                  <a:txBody>
                    <a:bodyPr/>
                    <a:lstStyle/>
                    <a:p>
                      <a:pPr algn="ctr"/>
                      <a:r>
                        <a:rPr lang="en-US" sz="2200" dirty="0">
                          <a:latin typeface="Candara" panose="020E0502030303020204" pitchFamily="34" charset="0"/>
                        </a:rPr>
                        <a:t>$4,500</a:t>
                      </a:r>
                    </a:p>
                  </a:txBody>
                  <a:tcPr/>
                </a:tc>
                <a:extLst>
                  <a:ext uri="{0D108BD9-81ED-4DB2-BD59-A6C34878D82A}">
                    <a16:rowId xmlns:a16="http://schemas.microsoft.com/office/drawing/2014/main" val="2363429457"/>
                  </a:ext>
                </a:extLst>
              </a:tr>
              <a:tr h="224535">
                <a:tc>
                  <a:txBody>
                    <a:bodyPr/>
                    <a:lstStyle/>
                    <a:p>
                      <a:pPr algn="ctr"/>
                      <a:r>
                        <a:rPr lang="en-US" sz="2200" b="1" dirty="0">
                          <a:latin typeface="Candara" panose="020E0502030303020204" pitchFamily="34" charset="0"/>
                        </a:rPr>
                        <a:t>Surplus/(Deficit)</a:t>
                      </a:r>
                    </a:p>
                  </a:txBody>
                  <a:tcPr/>
                </a:tc>
                <a:tc>
                  <a:txBody>
                    <a:bodyPr/>
                    <a:lstStyle/>
                    <a:p>
                      <a:pPr algn="ctr"/>
                      <a:r>
                        <a:rPr lang="en-US" sz="2200" b="1" dirty="0">
                          <a:latin typeface="Candara" panose="020E0502030303020204" pitchFamily="34" charset="0"/>
                        </a:rPr>
                        <a:t>$(750)</a:t>
                      </a:r>
                    </a:p>
                  </a:txBody>
                  <a:tcPr/>
                </a:tc>
                <a:tc>
                  <a:txBody>
                    <a:bodyPr/>
                    <a:lstStyle/>
                    <a:p>
                      <a:pPr algn="ctr"/>
                      <a:r>
                        <a:rPr lang="en-US" sz="2200" b="1" dirty="0">
                          <a:latin typeface="Candara" panose="020E0502030303020204" pitchFamily="34" charset="0"/>
                        </a:rPr>
                        <a:t>$500</a:t>
                      </a:r>
                    </a:p>
                  </a:txBody>
                  <a:tcPr/>
                </a:tc>
                <a:extLst>
                  <a:ext uri="{0D108BD9-81ED-4DB2-BD59-A6C34878D82A}">
                    <a16:rowId xmlns:a16="http://schemas.microsoft.com/office/drawing/2014/main" val="2452600100"/>
                  </a:ext>
                </a:extLst>
              </a:tr>
            </a:tbl>
          </a:graphicData>
        </a:graphic>
      </p:graphicFrame>
      <p:sp>
        <p:nvSpPr>
          <p:cNvPr id="6" name="Slide Number Placeholder 5">
            <a:extLst>
              <a:ext uri="{FF2B5EF4-FFF2-40B4-BE49-F238E27FC236}">
                <a16:creationId xmlns:a16="http://schemas.microsoft.com/office/drawing/2014/main" id="{F9616689-7149-D842-984D-338A26568A5D}"/>
              </a:ext>
            </a:extLst>
          </p:cNvPr>
          <p:cNvSpPr>
            <a:spLocks noGrp="1"/>
          </p:cNvSpPr>
          <p:nvPr>
            <p:ph type="sldNum" sz="quarter" idx="12"/>
          </p:nvPr>
        </p:nvSpPr>
        <p:spPr/>
        <p:txBody>
          <a:bodyPr/>
          <a:lstStyle/>
          <a:p>
            <a:fld id="{53016C18-756E-4A47-8C9E-151739D034AC}" type="slidenum">
              <a:rPr lang="en-US" smtClean="0"/>
              <a:t>3</a:t>
            </a:fld>
            <a:endParaRPr lang="en-US"/>
          </a:p>
        </p:txBody>
      </p:sp>
    </p:spTree>
    <p:extLst>
      <p:ext uri="{BB962C8B-B14F-4D97-AF65-F5344CB8AC3E}">
        <p14:creationId xmlns:p14="http://schemas.microsoft.com/office/powerpoint/2010/main" val="137879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Economic Order Quantity (EOQ)</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7BF665-0759-7341-956D-72E90B3D544D}"/>
                  </a:ext>
                </a:extLst>
              </p:cNvPr>
              <p:cNvSpPr>
                <a:spLocks noGrp="1"/>
              </p:cNvSpPr>
              <p:nvPr>
                <p:ph idx="1"/>
              </p:nvPr>
            </p:nvSpPr>
            <p:spPr>
              <a:xfrm>
                <a:off x="659524" y="1490990"/>
                <a:ext cx="5079124" cy="4960609"/>
              </a:xfrm>
            </p:spPr>
            <p:txBody>
              <a:bodyPr>
                <a:normAutofit/>
              </a:bodyPr>
              <a:lstStyle/>
              <a:p>
                <a:pPr marL="0" indent="0">
                  <a:buNone/>
                </a:pPr>
                <a:r>
                  <a:rPr lang="en-US" b="1" dirty="0">
                    <a:latin typeface="Candara" panose="020E0502030303020204" pitchFamily="34" charset="0"/>
                  </a:rPr>
                  <a:t>Example</a:t>
                </a:r>
              </a:p>
              <a:p>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=10,000</m:t>
                    </m:r>
                  </m:oMath>
                </a14:m>
                <a:endParaRPr lang="en-US" b="0" dirty="0">
                  <a:latin typeface="Candara" panose="020E0502030303020204" pitchFamily="34" charset="0"/>
                </a:endParaRPr>
              </a:p>
              <a:p>
                <a14:m>
                  <m:oMath xmlns:m="http://schemas.openxmlformats.org/officeDocument/2006/math">
                    <m:r>
                      <m:rPr>
                        <m:sty m:val="p"/>
                      </m:rPr>
                      <a:rPr lang="en-US" b="0" i="0" smtClean="0">
                        <a:latin typeface="Cambria Math" panose="02040503050406030204" pitchFamily="18" charset="0"/>
                      </a:rPr>
                      <m:t>P</m:t>
                    </m:r>
                    <m:r>
                      <a:rPr lang="en-US" i="1" smtClean="0">
                        <a:latin typeface="Cambria Math" panose="02040503050406030204" pitchFamily="18" charset="0"/>
                      </a:rPr>
                      <m:t>=</m:t>
                    </m:r>
                    <m:r>
                      <a:rPr lang="en-US" b="0" i="1" smtClean="0">
                        <a:latin typeface="Cambria Math" panose="02040503050406030204" pitchFamily="18" charset="0"/>
                      </a:rPr>
                      <m:t>$7</m:t>
                    </m:r>
                  </m:oMath>
                </a14:m>
                <a:endParaRPr lang="en-US" b="0" dirty="0">
                  <a:latin typeface="Candara" panose="020E0502030303020204" pitchFamily="34" charset="0"/>
                </a:endParaRPr>
              </a:p>
              <a:p>
                <a14:m>
                  <m:oMath xmlns:m="http://schemas.openxmlformats.org/officeDocument/2006/math">
                    <m:r>
                      <a:rPr lang="en-US" b="0" i="1" smtClean="0">
                        <a:latin typeface="Cambria Math" panose="02040503050406030204" pitchFamily="18" charset="0"/>
                      </a:rPr>
                      <m:t>𝑂</m:t>
                    </m:r>
                    <m:r>
                      <a:rPr lang="en-US" i="1" smtClean="0">
                        <a:latin typeface="Cambria Math" panose="02040503050406030204" pitchFamily="18" charset="0"/>
                      </a:rPr>
                      <m:t>=</m:t>
                    </m:r>
                    <m:r>
                      <a:rPr lang="en-US" b="0" i="1" smtClean="0">
                        <a:latin typeface="Cambria Math" panose="02040503050406030204" pitchFamily="18" charset="0"/>
                      </a:rPr>
                      <m:t>$50</m:t>
                    </m:r>
                  </m:oMath>
                </a14:m>
                <a:endParaRPr lang="en-US" b="0" dirty="0">
                  <a:latin typeface="Candara" panose="020E0502030303020204" pitchFamily="34" charset="0"/>
                </a:endParaRPr>
              </a:p>
              <a:p>
                <a14:m>
                  <m:oMath xmlns:m="http://schemas.openxmlformats.org/officeDocument/2006/math">
                    <m:r>
                      <a:rPr lang="en-US" b="0" i="1" smtClean="0">
                        <a:latin typeface="Cambria Math" panose="02040503050406030204" pitchFamily="18" charset="0"/>
                      </a:rPr>
                      <m:t>𝐶</m:t>
                    </m:r>
                    <m:r>
                      <a:rPr lang="en-US" i="1" smtClean="0">
                        <a:latin typeface="Cambria Math" panose="02040503050406030204" pitchFamily="18" charset="0"/>
                      </a:rPr>
                      <m:t>=</m:t>
                    </m:r>
                    <m:r>
                      <a:rPr lang="en-US" b="0" i="1" smtClean="0">
                        <a:latin typeface="Cambria Math" panose="02040503050406030204" pitchFamily="18" charset="0"/>
                      </a:rPr>
                      <m:t>$0.</m:t>
                    </m:r>
                    <m:r>
                      <a:rPr lang="en-US" i="1" smtClean="0">
                        <a:latin typeface="Cambria Math" panose="02040503050406030204" pitchFamily="18" charset="0"/>
                      </a:rPr>
                      <m:t>50</m:t>
                    </m:r>
                  </m:oMath>
                </a14:m>
                <a:r>
                  <a:rPr lang="en-US" dirty="0">
                    <a:latin typeface="Candara" panose="020E0502030303020204" pitchFamily="34" charset="0"/>
                  </a:rPr>
                  <a:t> </a:t>
                </a:r>
              </a:p>
              <a:p>
                <a:pPr lvl="1"/>
                <a:r>
                  <a:rPr lang="en-US" dirty="0">
                    <a:latin typeface="Candara" panose="020E0502030303020204" pitchFamily="34" charset="0"/>
                  </a:rPr>
                  <a:t>We need to have all the items of the equation in the same unit - Dollars</a:t>
                </a:r>
              </a:p>
              <a:p>
                <a:endParaRPr lang="en-US" b="1" dirty="0">
                  <a:latin typeface="Candara" panose="020E0502030303020204" pitchFamily="34" charset="0"/>
                </a:endParaRPr>
              </a:p>
            </p:txBody>
          </p:sp>
        </mc:Choice>
        <mc:Fallback xmlns="">
          <p:sp>
            <p:nvSpPr>
              <p:cNvPr id="3" name="Content Placeholder 2">
                <a:extLst>
                  <a:ext uri="{FF2B5EF4-FFF2-40B4-BE49-F238E27FC236}">
                    <a16:creationId xmlns:a16="http://schemas.microsoft.com/office/drawing/2014/main" id="{DF7BF665-0759-7341-956D-72E90B3D544D}"/>
                  </a:ext>
                </a:extLst>
              </p:cNvPr>
              <p:cNvSpPr>
                <a:spLocks noGrp="1" noRot="1" noChangeAspect="1" noMove="1" noResize="1" noEditPoints="1" noAdjustHandles="1" noChangeArrowheads="1" noChangeShapeType="1" noTextEdit="1"/>
              </p:cNvSpPr>
              <p:nvPr>
                <p:ph idx="1"/>
              </p:nvPr>
            </p:nvSpPr>
            <p:spPr>
              <a:xfrm>
                <a:off x="659524" y="1490990"/>
                <a:ext cx="5079124" cy="4960609"/>
              </a:xfrm>
              <a:blipFill>
                <a:blip r:embed="rId3"/>
                <a:stretch>
                  <a:fillRect l="-2494" t="-2046" r="-17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F805C12-F0D1-BF4B-8C4B-9D8E78D4D386}"/>
                  </a:ext>
                </a:extLst>
              </p:cNvPr>
              <p:cNvSpPr txBox="1">
                <a:spLocks/>
              </p:cNvSpPr>
              <p:nvPr/>
            </p:nvSpPr>
            <p:spPr>
              <a:xfrm>
                <a:off x="6096000" y="1490990"/>
                <a:ext cx="5741523" cy="49606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Candara" panose="020E0502030303020204" pitchFamily="34" charset="0"/>
                  </a:rPr>
                  <a:t>How many bags should be ordered at a time? </a:t>
                </a:r>
              </a:p>
              <a:p>
                <a:pPr lvl="1"/>
                <a14:m>
                  <m:oMath xmlns:m="http://schemas.openxmlformats.org/officeDocument/2006/math">
                    <m:sSup>
                      <m:sSupPr>
                        <m:ctrlPr>
                          <a:rPr lang="en-US" i="1">
                            <a:solidFill>
                              <a:srgbClr val="A20305"/>
                            </a:solidFill>
                            <a:latin typeface="Cambria Math" panose="02040503050406030204" pitchFamily="18" charset="0"/>
                          </a:rPr>
                        </m:ctrlPr>
                      </m:sSupPr>
                      <m:e>
                        <m:r>
                          <a:rPr lang="en-US" i="1">
                            <a:solidFill>
                              <a:srgbClr val="A20305"/>
                            </a:solidFill>
                            <a:latin typeface="Cambria Math" panose="02040503050406030204" pitchFamily="18" charset="0"/>
                          </a:rPr>
                          <m:t>𝑄</m:t>
                        </m:r>
                      </m:e>
                      <m:sup>
                        <m:r>
                          <a:rPr lang="en-US" i="1">
                            <a:solidFill>
                              <a:srgbClr val="A20305"/>
                            </a:solidFill>
                            <a:latin typeface="Cambria Math" panose="02040503050406030204" pitchFamily="18" charset="0"/>
                          </a:rPr>
                          <m:t>∗</m:t>
                        </m:r>
                      </m:sup>
                    </m:sSup>
                    <m:r>
                      <a:rPr lang="en-US" i="1">
                        <a:solidFill>
                          <a:srgbClr val="A20305"/>
                        </a:solidFill>
                        <a:latin typeface="Cambria Math" panose="02040503050406030204" pitchFamily="18" charset="0"/>
                      </a:rPr>
                      <m:t>=</m:t>
                    </m:r>
                    <m:rad>
                      <m:radPr>
                        <m:degHide m:val="on"/>
                        <m:ctrlPr>
                          <a:rPr lang="en-US" i="1">
                            <a:solidFill>
                              <a:srgbClr val="A20305"/>
                            </a:solidFill>
                            <a:latin typeface="Cambria Math" panose="02040503050406030204" pitchFamily="18" charset="0"/>
                          </a:rPr>
                        </m:ctrlPr>
                      </m:radPr>
                      <m:deg/>
                      <m:e>
                        <m:f>
                          <m:fPr>
                            <m:ctrlPr>
                              <a:rPr lang="en-US" i="1">
                                <a:solidFill>
                                  <a:srgbClr val="A20305"/>
                                </a:solidFill>
                                <a:latin typeface="Cambria Math" panose="02040503050406030204" pitchFamily="18" charset="0"/>
                              </a:rPr>
                            </m:ctrlPr>
                          </m:fPr>
                          <m:num>
                            <m:r>
                              <a:rPr lang="en-US" i="1">
                                <a:solidFill>
                                  <a:srgbClr val="A20305"/>
                                </a:solidFill>
                                <a:latin typeface="Cambria Math" panose="02040503050406030204" pitchFamily="18" charset="0"/>
                              </a:rPr>
                              <m:t>2</m:t>
                            </m:r>
                            <m:r>
                              <a:rPr lang="en-US" i="1">
                                <a:solidFill>
                                  <a:srgbClr val="A20305"/>
                                </a:solidFill>
                                <a:latin typeface="Cambria Math" panose="02040503050406030204" pitchFamily="18" charset="0"/>
                              </a:rPr>
                              <m:t>𝑂𝑁</m:t>
                            </m:r>
                          </m:num>
                          <m:den>
                            <m:r>
                              <a:rPr lang="en-US" i="1">
                                <a:solidFill>
                                  <a:srgbClr val="A20305"/>
                                </a:solidFill>
                                <a:latin typeface="Cambria Math" panose="02040503050406030204" pitchFamily="18" charset="0"/>
                              </a:rPr>
                              <m:t>𝐶</m:t>
                            </m:r>
                          </m:den>
                        </m:f>
                      </m:e>
                    </m:rad>
                    <m:r>
                      <a:rPr lang="es-ES" i="1" smtClean="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r>
                              <a:rPr lang="es-ES" i="1" smtClean="0">
                                <a:latin typeface="Cambria Math" panose="02040503050406030204" pitchFamily="18" charset="0"/>
                              </a:rPr>
                              <m:t>∗50∗10,000</m:t>
                            </m:r>
                          </m:num>
                          <m:den>
                            <m:r>
                              <a:rPr lang="es-ES" i="1" smtClean="0">
                                <a:latin typeface="Cambria Math" panose="02040503050406030204" pitchFamily="18" charset="0"/>
                              </a:rPr>
                              <m:t>0.50</m:t>
                            </m:r>
                          </m:den>
                        </m:f>
                      </m:e>
                    </m:rad>
                    <m:r>
                      <a:rPr lang="es-ES" i="1">
                        <a:latin typeface="Cambria Math" panose="02040503050406030204" pitchFamily="18" charset="0"/>
                      </a:rPr>
                      <m:t>=1,414</m:t>
                    </m:r>
                  </m:oMath>
                </a14:m>
                <a:r>
                  <a:rPr lang="en-US" b="1" dirty="0">
                    <a:latin typeface="Candara" panose="020E0502030303020204" pitchFamily="34" charset="0"/>
                  </a:rPr>
                  <a:t>    </a:t>
                </a:r>
              </a:p>
              <a:p>
                <a:pPr lvl="1"/>
                <a:r>
                  <a:rPr lang="en-US" dirty="0">
                    <a:latin typeface="Candara" panose="020E0502030303020204" pitchFamily="34" charset="0"/>
                  </a:rPr>
                  <a:t>Every time we order, we should order 1,414 bags of rice</a:t>
                </a:r>
              </a:p>
              <a:p>
                <a:endParaRPr lang="en-US" b="1" dirty="0">
                  <a:latin typeface="Candara" panose="020E0502030303020204" pitchFamily="34" charset="0"/>
                </a:endParaRPr>
              </a:p>
              <a:p>
                <a:r>
                  <a:rPr lang="en-US" b="1" dirty="0">
                    <a:latin typeface="Candara" panose="020E0502030303020204" pitchFamily="34" charset="0"/>
                  </a:rPr>
                  <a:t>How many orders per year should there be? </a:t>
                </a:r>
              </a:p>
              <a:p>
                <a:pPr lvl="1"/>
                <a14:m>
                  <m:oMath xmlns:m="http://schemas.openxmlformats.org/officeDocument/2006/math">
                    <m:f>
                      <m:fPr>
                        <m:ctrlPr>
                          <a:rPr lang="en-US" i="1" smtClean="0">
                            <a:latin typeface="Cambria Math" panose="02040503050406030204" pitchFamily="18" charset="0"/>
                          </a:rPr>
                        </m:ctrlPr>
                      </m:fPr>
                      <m:num>
                        <m:r>
                          <a:rPr lang="es-ES" i="1" smtClean="0">
                            <a:latin typeface="Cambria Math" panose="02040503050406030204" pitchFamily="18" charset="0"/>
                          </a:rPr>
                          <m:t>𝑁</m:t>
                        </m:r>
                      </m:num>
                      <m:den>
                        <m:r>
                          <a:rPr lang="es-ES" i="1" smtClean="0">
                            <a:latin typeface="Cambria Math" panose="02040503050406030204" pitchFamily="18" charset="0"/>
                          </a:rPr>
                          <m:t>𝑄</m:t>
                        </m:r>
                      </m:den>
                    </m:f>
                    <m:r>
                      <a:rPr lang="es-ES" i="1" smtClean="0">
                        <a:latin typeface="Cambria Math" panose="02040503050406030204" pitchFamily="18" charset="0"/>
                      </a:rPr>
                      <m:t>=</m:t>
                    </m:r>
                    <m:f>
                      <m:fPr>
                        <m:ctrlPr>
                          <a:rPr lang="es-ES" i="1" smtClean="0">
                            <a:latin typeface="Cambria Math" panose="02040503050406030204" pitchFamily="18" charset="0"/>
                          </a:rPr>
                        </m:ctrlPr>
                      </m:fPr>
                      <m:num>
                        <m:r>
                          <a:rPr lang="es-ES" i="1" smtClean="0">
                            <a:latin typeface="Cambria Math" panose="02040503050406030204" pitchFamily="18" charset="0"/>
                          </a:rPr>
                          <m:t>10,000</m:t>
                        </m:r>
                      </m:num>
                      <m:den>
                        <m:r>
                          <a:rPr lang="es-ES" i="1" smtClean="0">
                            <a:latin typeface="Cambria Math" panose="02040503050406030204" pitchFamily="18" charset="0"/>
                          </a:rPr>
                          <m:t>1,414</m:t>
                        </m:r>
                      </m:den>
                    </m:f>
                    <m:r>
                      <a:rPr lang="es-ES" i="1" smtClean="0">
                        <a:latin typeface="Cambria Math" panose="02040503050406030204" pitchFamily="18" charset="0"/>
                      </a:rPr>
                      <m:t>=7</m:t>
                    </m:r>
                  </m:oMath>
                </a14:m>
                <a:r>
                  <a:rPr lang="en-US" dirty="0">
                    <a:latin typeface="Candara" panose="020E0502030303020204" pitchFamily="34" charset="0"/>
                  </a:rPr>
                  <a:t> </a:t>
                </a:r>
              </a:p>
              <a:p>
                <a:pPr lvl="1"/>
                <a:r>
                  <a:rPr lang="en-US" dirty="0">
                    <a:latin typeface="Candara" panose="020E0502030303020204" pitchFamily="34" charset="0"/>
                  </a:rPr>
                  <a:t>We should do 7 orders per year</a:t>
                </a:r>
              </a:p>
              <a:p>
                <a:endParaRPr lang="en-US" b="1" dirty="0">
                  <a:latin typeface="Candara" panose="020E0502030303020204" pitchFamily="34" charset="0"/>
                </a:endParaRPr>
              </a:p>
            </p:txBody>
          </p:sp>
        </mc:Choice>
        <mc:Fallback xmlns="">
          <p:sp>
            <p:nvSpPr>
              <p:cNvPr id="5" name="Content Placeholder 2">
                <a:extLst>
                  <a:ext uri="{FF2B5EF4-FFF2-40B4-BE49-F238E27FC236}">
                    <a16:creationId xmlns:a16="http://schemas.microsoft.com/office/drawing/2014/main" id="{EF805C12-F0D1-BF4B-8C4B-9D8E78D4D386}"/>
                  </a:ext>
                </a:extLst>
              </p:cNvPr>
              <p:cNvSpPr txBox="1">
                <a:spLocks noRot="1" noChangeAspect="1" noMove="1" noResize="1" noEditPoints="1" noAdjustHandles="1" noChangeArrowheads="1" noChangeShapeType="1" noTextEdit="1"/>
              </p:cNvSpPr>
              <p:nvPr/>
            </p:nvSpPr>
            <p:spPr>
              <a:xfrm>
                <a:off x="6096000" y="1490990"/>
                <a:ext cx="5741523" cy="4960609"/>
              </a:xfrm>
              <a:prstGeom prst="rect">
                <a:avLst/>
              </a:prstGeom>
              <a:blipFill>
                <a:blip r:embed="rId4"/>
                <a:stretch>
                  <a:fillRect l="-1911" t="-2091" r="-2654"/>
                </a:stretch>
              </a:blipFill>
            </p:spPr>
            <p:txBody>
              <a:bodyPr/>
              <a:lstStyle/>
              <a:p>
                <a:r>
                  <a:rPr lang="en-US">
                    <a:noFill/>
                  </a:rPr>
                  <a:t> </a:t>
                </a:r>
              </a:p>
            </p:txBody>
          </p:sp>
        </mc:Fallback>
      </mc:AlternateContent>
    </p:spTree>
    <p:extLst>
      <p:ext uri="{BB962C8B-B14F-4D97-AF65-F5344CB8AC3E}">
        <p14:creationId xmlns:p14="http://schemas.microsoft.com/office/powerpoint/2010/main" val="1740491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Economic Order Quantity (EOQ)</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7BF665-0759-7341-956D-72E90B3D544D}"/>
                  </a:ext>
                </a:extLst>
              </p:cNvPr>
              <p:cNvSpPr>
                <a:spLocks noGrp="1"/>
              </p:cNvSpPr>
              <p:nvPr>
                <p:ph idx="1"/>
              </p:nvPr>
            </p:nvSpPr>
            <p:spPr>
              <a:xfrm>
                <a:off x="659524" y="1490990"/>
                <a:ext cx="10951142" cy="4960609"/>
              </a:xfrm>
            </p:spPr>
            <p:txBody>
              <a:bodyPr>
                <a:normAutofit fontScale="70000" lnSpcReduction="20000"/>
              </a:bodyPr>
              <a:lstStyle/>
              <a:p>
                <a:r>
                  <a:rPr lang="en-US" b="1" dirty="0">
                    <a:latin typeface="Candara" panose="020E0502030303020204" pitchFamily="34" charset="0"/>
                  </a:rPr>
                  <a:t>What is the total inventory cost? </a:t>
                </a:r>
              </a:p>
              <a:p>
                <a:pPr lvl="1"/>
                <a14:m>
                  <m:oMath xmlns:m="http://schemas.openxmlformats.org/officeDocument/2006/math">
                    <m:r>
                      <a:rPr lang="es-ES" b="0" i="1" dirty="0" smtClean="0">
                        <a:latin typeface="Cambria Math" panose="02040503050406030204" pitchFamily="18" charset="0"/>
                      </a:rPr>
                      <m:t>𝑇𝐶</m:t>
                    </m:r>
                    <m:r>
                      <a:rPr lang="es-ES" b="0" i="1" dirty="0" smtClean="0">
                        <a:latin typeface="Cambria Math" panose="02040503050406030204" pitchFamily="18" charset="0"/>
                      </a:rPr>
                      <m:t>=</m:t>
                    </m:r>
                    <m:d>
                      <m:dPr>
                        <m:ctrlPr>
                          <a:rPr lang="es-ES" b="0" i="1" dirty="0" smtClean="0">
                            <a:latin typeface="Cambria Math" panose="02040503050406030204" pitchFamily="18" charset="0"/>
                          </a:rPr>
                        </m:ctrlPr>
                      </m:dPr>
                      <m:e>
                        <m:r>
                          <a:rPr lang="es-ES" b="0" i="1" dirty="0" smtClean="0">
                            <a:latin typeface="Cambria Math" panose="02040503050406030204" pitchFamily="18" charset="0"/>
                          </a:rPr>
                          <m:t>𝑃</m:t>
                        </m:r>
                        <m:r>
                          <a:rPr lang="es-ES" b="0" i="1" dirty="0" smtClean="0">
                            <a:latin typeface="Cambria Math" panose="02040503050406030204" pitchFamily="18" charset="0"/>
                          </a:rPr>
                          <m:t>∗</m:t>
                        </m:r>
                        <m:r>
                          <a:rPr lang="es-ES" b="0" i="1" dirty="0" smtClean="0">
                            <a:latin typeface="Cambria Math" panose="02040503050406030204" pitchFamily="18" charset="0"/>
                          </a:rPr>
                          <m:t>𝑁</m:t>
                        </m:r>
                      </m:e>
                    </m:d>
                    <m:r>
                      <a:rPr lang="es-ES" b="0" i="1" dirty="0" smtClean="0">
                        <a:latin typeface="Cambria Math" panose="02040503050406030204" pitchFamily="18" charset="0"/>
                      </a:rPr>
                      <m:t>+</m:t>
                    </m:r>
                    <m:r>
                      <a:rPr lang="es-ES" b="0" i="1" dirty="0" smtClean="0">
                        <a:latin typeface="Cambria Math" panose="02040503050406030204" pitchFamily="18" charset="0"/>
                      </a:rPr>
                      <m:t>𝐶𝐶</m:t>
                    </m:r>
                    <m:r>
                      <a:rPr lang="es-ES" b="0" i="1" dirty="0" smtClean="0">
                        <a:latin typeface="Cambria Math" panose="02040503050406030204" pitchFamily="18" charset="0"/>
                      </a:rPr>
                      <m:t>+</m:t>
                    </m:r>
                    <m:r>
                      <a:rPr lang="es-ES" b="0" i="1" dirty="0" smtClean="0">
                        <a:latin typeface="Cambria Math" panose="02040503050406030204" pitchFamily="18" charset="0"/>
                      </a:rPr>
                      <m:t>𝐶𝑂</m:t>
                    </m:r>
                  </m:oMath>
                </a14:m>
                <a:endParaRPr lang="en-US" dirty="0">
                  <a:latin typeface="Candara" panose="020E0502030303020204" pitchFamily="34" charset="0"/>
                </a:endParaRPr>
              </a:p>
              <a:p>
                <a:pPr lvl="1"/>
                <a14:m>
                  <m:oMath xmlns:m="http://schemas.openxmlformats.org/officeDocument/2006/math">
                    <m:d>
                      <m:dPr>
                        <m:ctrlPr>
                          <a:rPr lang="es-ES" i="1" dirty="0">
                            <a:latin typeface="Cambria Math" panose="02040503050406030204" pitchFamily="18" charset="0"/>
                          </a:rPr>
                        </m:ctrlPr>
                      </m:dPr>
                      <m:e>
                        <m:r>
                          <a:rPr lang="es-ES" i="1" dirty="0">
                            <a:latin typeface="Cambria Math" panose="02040503050406030204" pitchFamily="18" charset="0"/>
                          </a:rPr>
                          <m:t>𝑃</m:t>
                        </m:r>
                        <m:r>
                          <a:rPr lang="es-ES" i="1" dirty="0">
                            <a:latin typeface="Cambria Math" panose="02040503050406030204" pitchFamily="18" charset="0"/>
                          </a:rPr>
                          <m:t>∗</m:t>
                        </m:r>
                        <m:r>
                          <a:rPr lang="es-ES" b="0" i="1" dirty="0" smtClean="0">
                            <a:latin typeface="Cambria Math" panose="02040503050406030204" pitchFamily="18" charset="0"/>
                          </a:rPr>
                          <m:t>𝑁</m:t>
                        </m:r>
                      </m:e>
                    </m:d>
                    <m:r>
                      <a:rPr lang="es-ES" b="0" i="1" dirty="0" smtClean="0">
                        <a:latin typeface="Cambria Math" panose="02040503050406030204" pitchFamily="18" charset="0"/>
                      </a:rPr>
                      <m:t>=$7∗10,000=70,000</m:t>
                    </m:r>
                  </m:oMath>
                </a14:m>
                <a:endParaRPr lang="es-ES" b="0" i="1" dirty="0">
                  <a:latin typeface="Candara" panose="020E0502030303020204" pitchFamily="34" charset="0"/>
                </a:endParaRPr>
              </a:p>
              <a:p>
                <a:pPr lvl="1"/>
                <a14:m>
                  <m:oMath xmlns:m="http://schemas.openxmlformats.org/officeDocument/2006/math">
                    <m:r>
                      <a:rPr lang="es-ES" i="1" dirty="0">
                        <a:latin typeface="Cambria Math" panose="02040503050406030204" pitchFamily="18" charset="0"/>
                      </a:rPr>
                      <m:t>𝐶</m:t>
                    </m:r>
                    <m:r>
                      <a:rPr lang="es-ES" b="0" i="1" dirty="0" smtClean="0">
                        <a:latin typeface="Cambria Math" panose="02040503050406030204" pitchFamily="18" charset="0"/>
                      </a:rPr>
                      <m:t>𝐶</m:t>
                    </m:r>
                    <m:r>
                      <a:rPr lang="es-ES" i="1" dirty="0">
                        <a:latin typeface="Cambria Math" panose="02040503050406030204" pitchFamily="18" charset="0"/>
                      </a:rPr>
                      <m:t>=</m:t>
                    </m:r>
                    <m:r>
                      <a:rPr lang="es-ES" b="0" i="1" dirty="0" smtClean="0">
                        <a:latin typeface="Cambria Math" panose="02040503050406030204" pitchFamily="18" charset="0"/>
                      </a:rPr>
                      <m:t>𝐶</m:t>
                    </m:r>
                    <m:r>
                      <a:rPr lang="es-ES" b="0" i="1" dirty="0" smtClean="0">
                        <a:latin typeface="Cambria Math" panose="02040503050406030204" pitchFamily="18" charset="0"/>
                      </a:rPr>
                      <m:t>∗</m:t>
                    </m:r>
                    <m:f>
                      <m:fPr>
                        <m:ctrlPr>
                          <a:rPr lang="es-ES" b="0" i="1" dirty="0" smtClean="0">
                            <a:latin typeface="Cambria Math" panose="02040503050406030204" pitchFamily="18" charset="0"/>
                          </a:rPr>
                        </m:ctrlPr>
                      </m:fPr>
                      <m:num>
                        <m:r>
                          <a:rPr lang="es-ES" b="0" i="1" dirty="0" smtClean="0">
                            <a:latin typeface="Cambria Math" panose="02040503050406030204" pitchFamily="18" charset="0"/>
                          </a:rPr>
                          <m:t>𝑄</m:t>
                        </m:r>
                      </m:num>
                      <m:den>
                        <m:r>
                          <a:rPr lang="es-ES" b="0" i="1" dirty="0" smtClean="0">
                            <a:latin typeface="Cambria Math" panose="02040503050406030204" pitchFamily="18" charset="0"/>
                          </a:rPr>
                          <m:t>2</m:t>
                        </m:r>
                      </m:den>
                    </m:f>
                    <m:r>
                      <a:rPr lang="es-ES" b="0" i="1" dirty="0" smtClean="0">
                        <a:latin typeface="Cambria Math" panose="02040503050406030204" pitchFamily="18" charset="0"/>
                      </a:rPr>
                      <m:t>=$0.50</m:t>
                    </m:r>
                    <m:r>
                      <a:rPr lang="es-ES" i="1" dirty="0">
                        <a:latin typeface="Cambria Math" panose="02040503050406030204" pitchFamily="18" charset="0"/>
                      </a:rPr>
                      <m:t>∗</m:t>
                    </m:r>
                    <m:f>
                      <m:fPr>
                        <m:ctrlPr>
                          <a:rPr lang="es-ES" i="1" dirty="0">
                            <a:latin typeface="Cambria Math" panose="02040503050406030204" pitchFamily="18" charset="0"/>
                          </a:rPr>
                        </m:ctrlPr>
                      </m:fPr>
                      <m:num>
                        <m:r>
                          <a:rPr lang="es-ES" b="0" i="1" dirty="0" smtClean="0">
                            <a:latin typeface="Cambria Math" panose="02040503050406030204" pitchFamily="18" charset="0"/>
                          </a:rPr>
                          <m:t>1,414.21</m:t>
                        </m:r>
                      </m:num>
                      <m:den>
                        <m:r>
                          <a:rPr lang="es-ES" i="1" dirty="0">
                            <a:latin typeface="Cambria Math" panose="02040503050406030204" pitchFamily="18" charset="0"/>
                          </a:rPr>
                          <m:t>2</m:t>
                        </m:r>
                      </m:den>
                    </m:f>
                    <m:r>
                      <a:rPr lang="es-ES" b="0" i="1" dirty="0" smtClean="0">
                        <a:latin typeface="Cambria Math" panose="02040503050406030204" pitchFamily="18" charset="0"/>
                      </a:rPr>
                      <m:t>=$353.5</m:t>
                    </m:r>
                  </m:oMath>
                </a14:m>
                <a:endParaRPr lang="en-US" dirty="0">
                  <a:latin typeface="Candara" panose="020E0502030303020204" pitchFamily="34" charset="0"/>
                </a:endParaRPr>
              </a:p>
              <a:p>
                <a:pPr lvl="1">
                  <a:spcBef>
                    <a:spcPts val="1200"/>
                  </a:spcBef>
                </a:pPr>
                <a14:m>
                  <m:oMath xmlns:m="http://schemas.openxmlformats.org/officeDocument/2006/math">
                    <m:r>
                      <a:rPr lang="es-ES" b="0" i="1" dirty="0" smtClean="0">
                        <a:latin typeface="Cambria Math" panose="02040503050406030204" pitchFamily="18" charset="0"/>
                      </a:rPr>
                      <m:t>𝑂</m:t>
                    </m:r>
                    <m:r>
                      <a:rPr lang="en-US" b="0" i="1" dirty="0" smtClean="0">
                        <a:latin typeface="Cambria Math" panose="02040503050406030204" pitchFamily="18" charset="0"/>
                      </a:rPr>
                      <m:t>𝐶</m:t>
                    </m:r>
                    <m:r>
                      <a:rPr lang="es-ES" b="0" i="1" dirty="0" smtClean="0">
                        <a:latin typeface="Cambria Math" panose="02040503050406030204" pitchFamily="18" charset="0"/>
                      </a:rPr>
                      <m:t>=</m:t>
                    </m:r>
                    <m:r>
                      <a:rPr lang="es-ES" b="0" i="1" dirty="0" smtClean="0">
                        <a:latin typeface="Cambria Math" panose="02040503050406030204" pitchFamily="18" charset="0"/>
                      </a:rPr>
                      <m:t>𝑂</m:t>
                    </m:r>
                    <m:r>
                      <a:rPr lang="es-ES" b="0" i="1" dirty="0" smtClean="0">
                        <a:latin typeface="Cambria Math" panose="02040503050406030204" pitchFamily="18" charset="0"/>
                      </a:rPr>
                      <m:t>∗</m:t>
                    </m:r>
                    <m:f>
                      <m:fPr>
                        <m:ctrlPr>
                          <a:rPr lang="es-ES" b="0" i="1" dirty="0" smtClean="0">
                            <a:latin typeface="Cambria Math" panose="02040503050406030204" pitchFamily="18" charset="0"/>
                          </a:rPr>
                        </m:ctrlPr>
                      </m:fPr>
                      <m:num>
                        <m:r>
                          <a:rPr lang="es-ES" b="0" i="1" dirty="0" smtClean="0">
                            <a:latin typeface="Cambria Math" panose="02040503050406030204" pitchFamily="18" charset="0"/>
                          </a:rPr>
                          <m:t>𝑁</m:t>
                        </m:r>
                      </m:num>
                      <m:den>
                        <m:r>
                          <a:rPr lang="es-ES" b="0" i="1" dirty="0" smtClean="0">
                            <a:latin typeface="Cambria Math" panose="02040503050406030204" pitchFamily="18" charset="0"/>
                          </a:rPr>
                          <m:t>𝑄</m:t>
                        </m:r>
                      </m:den>
                    </m:f>
                    <m:r>
                      <a:rPr lang="es-ES" i="1" dirty="0">
                        <a:latin typeface="Cambria Math" panose="02040503050406030204" pitchFamily="18" charset="0"/>
                      </a:rPr>
                      <m:t>=</m:t>
                    </m:r>
                    <m:r>
                      <a:rPr lang="es-ES" b="0" i="1" dirty="0" smtClean="0">
                        <a:latin typeface="Cambria Math" panose="02040503050406030204" pitchFamily="18" charset="0"/>
                      </a:rPr>
                      <m:t>$50∗7.07=</m:t>
                    </m:r>
                    <m:r>
                      <a:rPr lang="en-US" b="0" i="1" dirty="0" smtClean="0">
                        <a:latin typeface="Cambria Math" panose="02040503050406030204" pitchFamily="18" charset="0"/>
                      </a:rPr>
                      <m:t>$353.5</m:t>
                    </m:r>
                  </m:oMath>
                </a14:m>
                <a:endParaRPr lang="en-US" dirty="0">
                  <a:latin typeface="Candara" panose="020E0502030303020204" pitchFamily="34" charset="0"/>
                </a:endParaRPr>
              </a:p>
              <a:p>
                <a:pPr lvl="1"/>
                <a14:m>
                  <m:oMath xmlns:m="http://schemas.openxmlformats.org/officeDocument/2006/math">
                    <m:r>
                      <a:rPr lang="es-ES" i="1" dirty="0">
                        <a:latin typeface="Cambria Math" panose="02040503050406030204" pitchFamily="18" charset="0"/>
                      </a:rPr>
                      <m:t>𝑇𝐶</m:t>
                    </m:r>
                    <m:r>
                      <a:rPr lang="es-ES" b="0" i="1" dirty="0" smtClean="0">
                        <a:latin typeface="Cambria Math" panose="02040503050406030204" pitchFamily="18" charset="0"/>
                      </a:rPr>
                      <m:t>=70,707</m:t>
                    </m:r>
                  </m:oMath>
                </a14:m>
                <a:endParaRPr lang="en-US" dirty="0">
                  <a:latin typeface="Candara" panose="020E0502030303020204" pitchFamily="34" charset="0"/>
                </a:endParaRPr>
              </a:p>
              <a:p>
                <a:pPr marL="457200" lvl="1" indent="0">
                  <a:buNone/>
                </a:pPr>
                <a:endParaRPr lang="en-US" dirty="0">
                  <a:latin typeface="Candara" panose="020E0502030303020204" pitchFamily="34" charset="0"/>
                </a:endParaRPr>
              </a:p>
              <a:p>
                <a:r>
                  <a:rPr lang="en-US" b="1" dirty="0">
                    <a:latin typeface="Candara" panose="020E0502030303020204" pitchFamily="34" charset="0"/>
                  </a:rPr>
                  <a:t>How does it change if all the bags are purchased at the beginning of the year?</a:t>
                </a:r>
              </a:p>
              <a:p>
                <a:pPr marL="0" indent="0" algn="ctr">
                  <a:buNone/>
                </a:pPr>
                <a:r>
                  <a:rPr lang="en-US" b="1" dirty="0">
                    <a:latin typeface="Candara" panose="020E0502030303020204" pitchFamily="34" charset="0"/>
                  </a:rPr>
                  <a:t>N = Q </a:t>
                </a:r>
              </a:p>
              <a:p>
                <a:pPr lvl="1"/>
                <a14:m>
                  <m:oMath xmlns:m="http://schemas.openxmlformats.org/officeDocument/2006/math">
                    <m:r>
                      <a:rPr lang="es-ES" i="1" dirty="0">
                        <a:latin typeface="Cambria Math" panose="02040503050406030204" pitchFamily="18" charset="0"/>
                      </a:rPr>
                      <m:t>𝑇𝐶</m:t>
                    </m:r>
                    <m:r>
                      <a:rPr lang="es-ES" i="1" dirty="0">
                        <a:latin typeface="Cambria Math" panose="02040503050406030204" pitchFamily="18" charset="0"/>
                      </a:rPr>
                      <m:t>=</m:t>
                    </m:r>
                    <m:d>
                      <m:dPr>
                        <m:ctrlPr>
                          <a:rPr lang="es-ES" i="1" dirty="0">
                            <a:latin typeface="Cambria Math" panose="02040503050406030204" pitchFamily="18" charset="0"/>
                          </a:rPr>
                        </m:ctrlPr>
                      </m:dPr>
                      <m:e>
                        <m:r>
                          <a:rPr lang="es-ES" i="1" dirty="0">
                            <a:latin typeface="Cambria Math" panose="02040503050406030204" pitchFamily="18" charset="0"/>
                          </a:rPr>
                          <m:t>𝑃</m:t>
                        </m:r>
                        <m:r>
                          <a:rPr lang="es-ES" i="1" dirty="0">
                            <a:latin typeface="Cambria Math" panose="02040503050406030204" pitchFamily="18" charset="0"/>
                          </a:rPr>
                          <m:t>∗</m:t>
                        </m:r>
                        <m:r>
                          <a:rPr lang="es-ES" b="0" i="1" dirty="0" smtClean="0">
                            <a:latin typeface="Cambria Math" panose="02040503050406030204" pitchFamily="18" charset="0"/>
                          </a:rPr>
                          <m:t>𝑁</m:t>
                        </m:r>
                      </m:e>
                    </m:d>
                    <m:r>
                      <a:rPr lang="es-ES" i="1" dirty="0">
                        <a:latin typeface="Cambria Math" panose="02040503050406030204" pitchFamily="18" charset="0"/>
                      </a:rPr>
                      <m:t>+</m:t>
                    </m:r>
                    <m:r>
                      <a:rPr lang="es-ES" i="1" dirty="0">
                        <a:latin typeface="Cambria Math" panose="02040503050406030204" pitchFamily="18" charset="0"/>
                      </a:rPr>
                      <m:t>𝐶𝐶</m:t>
                    </m:r>
                    <m:r>
                      <a:rPr lang="es-ES" i="1" dirty="0">
                        <a:latin typeface="Cambria Math" panose="02040503050406030204" pitchFamily="18" charset="0"/>
                      </a:rPr>
                      <m:t>+</m:t>
                    </m:r>
                    <m:r>
                      <a:rPr lang="es-ES" i="1" dirty="0">
                        <a:latin typeface="Cambria Math" panose="02040503050406030204" pitchFamily="18" charset="0"/>
                      </a:rPr>
                      <m:t>𝐶𝑂</m:t>
                    </m:r>
                  </m:oMath>
                </a14:m>
                <a:endParaRPr lang="en-US" dirty="0">
                  <a:latin typeface="Candara" panose="020E0502030303020204" pitchFamily="34" charset="0"/>
                </a:endParaRPr>
              </a:p>
              <a:p>
                <a:pPr lvl="1"/>
                <a14:m>
                  <m:oMath xmlns:m="http://schemas.openxmlformats.org/officeDocument/2006/math">
                    <m:d>
                      <m:dPr>
                        <m:ctrlPr>
                          <a:rPr lang="es-ES" i="1" dirty="0">
                            <a:latin typeface="Cambria Math" panose="02040503050406030204" pitchFamily="18" charset="0"/>
                          </a:rPr>
                        </m:ctrlPr>
                      </m:dPr>
                      <m:e>
                        <m:r>
                          <a:rPr lang="es-ES" i="1" dirty="0">
                            <a:latin typeface="Cambria Math" panose="02040503050406030204" pitchFamily="18" charset="0"/>
                          </a:rPr>
                          <m:t>𝑃</m:t>
                        </m:r>
                        <m:r>
                          <a:rPr lang="es-ES" i="1" dirty="0">
                            <a:latin typeface="Cambria Math" panose="02040503050406030204" pitchFamily="18" charset="0"/>
                          </a:rPr>
                          <m:t>∗</m:t>
                        </m:r>
                        <m:r>
                          <a:rPr lang="es-ES" b="0" i="1" dirty="0" smtClean="0">
                            <a:latin typeface="Cambria Math" panose="02040503050406030204" pitchFamily="18" charset="0"/>
                          </a:rPr>
                          <m:t>𝑁</m:t>
                        </m:r>
                      </m:e>
                    </m:d>
                    <m:r>
                      <a:rPr lang="es-ES" i="1" dirty="0">
                        <a:latin typeface="Cambria Math" panose="02040503050406030204" pitchFamily="18" charset="0"/>
                      </a:rPr>
                      <m:t>=$7∗1</m:t>
                    </m:r>
                    <m:r>
                      <a:rPr lang="es-ES" b="0" i="1" dirty="0" smtClean="0">
                        <a:latin typeface="Cambria Math" panose="02040503050406030204" pitchFamily="18" charset="0"/>
                      </a:rPr>
                      <m:t>0,000</m:t>
                    </m:r>
                    <m:r>
                      <a:rPr lang="es-ES" i="1" dirty="0">
                        <a:latin typeface="Cambria Math" panose="02040503050406030204" pitchFamily="18" charset="0"/>
                      </a:rPr>
                      <m:t>=</m:t>
                    </m:r>
                    <m:r>
                      <a:rPr lang="es-ES" b="0" i="1" dirty="0" smtClean="0">
                        <a:latin typeface="Cambria Math" panose="02040503050406030204" pitchFamily="18" charset="0"/>
                      </a:rPr>
                      <m:t>70,000</m:t>
                    </m:r>
                  </m:oMath>
                </a14:m>
                <a:endParaRPr lang="es-ES" i="1" dirty="0">
                  <a:latin typeface="Candara" panose="020E0502030303020204" pitchFamily="34" charset="0"/>
                </a:endParaRPr>
              </a:p>
              <a:p>
                <a:pPr lvl="1"/>
                <a14:m>
                  <m:oMath xmlns:m="http://schemas.openxmlformats.org/officeDocument/2006/math">
                    <m:r>
                      <a:rPr lang="es-ES" i="1" dirty="0">
                        <a:latin typeface="Cambria Math" panose="02040503050406030204" pitchFamily="18" charset="0"/>
                      </a:rPr>
                      <m:t>𝐶𝐶</m:t>
                    </m:r>
                    <m:r>
                      <a:rPr lang="es-ES" i="1" dirty="0">
                        <a:latin typeface="Cambria Math" panose="02040503050406030204" pitchFamily="18" charset="0"/>
                      </a:rPr>
                      <m:t>=</m:t>
                    </m:r>
                    <m:r>
                      <a:rPr lang="es-ES" i="1" dirty="0">
                        <a:latin typeface="Cambria Math" panose="02040503050406030204" pitchFamily="18" charset="0"/>
                      </a:rPr>
                      <m:t>𝐶</m:t>
                    </m:r>
                    <m:r>
                      <a:rPr lang="es-ES" i="1" dirty="0">
                        <a:latin typeface="Cambria Math" panose="02040503050406030204" pitchFamily="18" charset="0"/>
                      </a:rPr>
                      <m:t>∗</m:t>
                    </m:r>
                    <m:f>
                      <m:fPr>
                        <m:ctrlPr>
                          <a:rPr lang="es-ES" i="1" dirty="0">
                            <a:latin typeface="Cambria Math" panose="02040503050406030204" pitchFamily="18" charset="0"/>
                          </a:rPr>
                        </m:ctrlPr>
                      </m:fPr>
                      <m:num>
                        <m:r>
                          <a:rPr lang="es-ES" i="1" dirty="0">
                            <a:latin typeface="Cambria Math" panose="02040503050406030204" pitchFamily="18" charset="0"/>
                          </a:rPr>
                          <m:t>𝑄</m:t>
                        </m:r>
                      </m:num>
                      <m:den>
                        <m:r>
                          <a:rPr lang="es-ES" i="1" dirty="0">
                            <a:latin typeface="Cambria Math" panose="02040503050406030204" pitchFamily="18" charset="0"/>
                          </a:rPr>
                          <m:t>2</m:t>
                        </m:r>
                      </m:den>
                    </m:f>
                    <m:r>
                      <a:rPr lang="es-ES" i="1" dirty="0">
                        <a:latin typeface="Cambria Math" panose="02040503050406030204" pitchFamily="18" charset="0"/>
                      </a:rPr>
                      <m:t>=$0.50∗</m:t>
                    </m:r>
                    <m:f>
                      <m:fPr>
                        <m:ctrlPr>
                          <a:rPr lang="es-ES" i="1" dirty="0">
                            <a:latin typeface="Cambria Math" panose="02040503050406030204" pitchFamily="18" charset="0"/>
                          </a:rPr>
                        </m:ctrlPr>
                      </m:fPr>
                      <m:num>
                        <m:r>
                          <a:rPr lang="es-ES" b="0" i="1" dirty="0" smtClean="0">
                            <a:latin typeface="Cambria Math" panose="02040503050406030204" pitchFamily="18" charset="0"/>
                          </a:rPr>
                          <m:t>10,000</m:t>
                        </m:r>
                      </m:num>
                      <m:den>
                        <m:r>
                          <a:rPr lang="es-ES" i="1" dirty="0">
                            <a:latin typeface="Cambria Math" panose="02040503050406030204" pitchFamily="18" charset="0"/>
                          </a:rPr>
                          <m:t>2</m:t>
                        </m:r>
                      </m:den>
                    </m:f>
                    <m:r>
                      <a:rPr lang="es-ES" i="1" dirty="0">
                        <a:latin typeface="Cambria Math" panose="02040503050406030204" pitchFamily="18" charset="0"/>
                      </a:rPr>
                      <m:t>=$</m:t>
                    </m:r>
                    <m:r>
                      <a:rPr lang="es-ES" b="0" i="1" dirty="0" smtClean="0">
                        <a:latin typeface="Cambria Math" panose="02040503050406030204" pitchFamily="18" charset="0"/>
                      </a:rPr>
                      <m:t>2,500</m:t>
                    </m:r>
                  </m:oMath>
                </a14:m>
                <a:endParaRPr lang="en-US" dirty="0">
                  <a:latin typeface="Candara" panose="020E0502030303020204" pitchFamily="34" charset="0"/>
                </a:endParaRPr>
              </a:p>
              <a:p>
                <a:pPr lvl="1"/>
                <a14:m>
                  <m:oMath xmlns:m="http://schemas.openxmlformats.org/officeDocument/2006/math">
                    <m:r>
                      <a:rPr lang="es-ES" i="1" dirty="0">
                        <a:latin typeface="Cambria Math" panose="02040503050406030204" pitchFamily="18" charset="0"/>
                      </a:rPr>
                      <m:t>𝑂</m:t>
                    </m:r>
                    <m:r>
                      <a:rPr lang="en-US" b="0" i="1" dirty="0" smtClean="0">
                        <a:latin typeface="Cambria Math" panose="02040503050406030204" pitchFamily="18" charset="0"/>
                      </a:rPr>
                      <m:t>𝐶</m:t>
                    </m:r>
                    <m:r>
                      <a:rPr lang="es-ES" i="1" dirty="0">
                        <a:latin typeface="Cambria Math" panose="02040503050406030204" pitchFamily="18" charset="0"/>
                      </a:rPr>
                      <m:t>=</m:t>
                    </m:r>
                    <m:r>
                      <a:rPr lang="es-ES" i="1" dirty="0">
                        <a:latin typeface="Cambria Math" panose="02040503050406030204" pitchFamily="18" charset="0"/>
                      </a:rPr>
                      <m:t>𝑂</m:t>
                    </m:r>
                    <m:r>
                      <a:rPr lang="es-ES" i="1" dirty="0">
                        <a:latin typeface="Cambria Math" panose="02040503050406030204" pitchFamily="18" charset="0"/>
                      </a:rPr>
                      <m:t>∗</m:t>
                    </m:r>
                    <m:f>
                      <m:fPr>
                        <m:ctrlPr>
                          <a:rPr lang="es-ES" i="1" dirty="0">
                            <a:latin typeface="Cambria Math" panose="02040503050406030204" pitchFamily="18" charset="0"/>
                          </a:rPr>
                        </m:ctrlPr>
                      </m:fPr>
                      <m:num>
                        <m:r>
                          <a:rPr lang="es-ES" i="1" dirty="0">
                            <a:latin typeface="Cambria Math" panose="02040503050406030204" pitchFamily="18" charset="0"/>
                          </a:rPr>
                          <m:t>𝑁</m:t>
                        </m:r>
                      </m:num>
                      <m:den>
                        <m:r>
                          <a:rPr lang="es-ES" i="1" dirty="0">
                            <a:latin typeface="Cambria Math" panose="02040503050406030204" pitchFamily="18" charset="0"/>
                          </a:rPr>
                          <m:t>𝑄</m:t>
                        </m:r>
                      </m:den>
                    </m:f>
                    <m:r>
                      <a:rPr lang="es-ES" i="1" dirty="0">
                        <a:latin typeface="Cambria Math" panose="02040503050406030204" pitchFamily="18" charset="0"/>
                      </a:rPr>
                      <m:t>=$50</m:t>
                    </m:r>
                  </m:oMath>
                </a14:m>
                <a:endParaRPr lang="en-US" dirty="0">
                  <a:latin typeface="Candara" panose="020E0502030303020204" pitchFamily="34" charset="0"/>
                </a:endParaRPr>
              </a:p>
              <a:p>
                <a:pPr lvl="1"/>
                <a14:m>
                  <m:oMath xmlns:m="http://schemas.openxmlformats.org/officeDocument/2006/math">
                    <m:r>
                      <a:rPr lang="es-ES" i="1" dirty="0">
                        <a:latin typeface="Cambria Math" panose="02040503050406030204" pitchFamily="18" charset="0"/>
                      </a:rPr>
                      <m:t>𝑇𝐶</m:t>
                    </m:r>
                    <m:r>
                      <a:rPr lang="es-ES" i="1" dirty="0">
                        <a:latin typeface="Cambria Math" panose="02040503050406030204" pitchFamily="18" charset="0"/>
                      </a:rPr>
                      <m:t>=72,550</m:t>
                    </m:r>
                  </m:oMath>
                </a14:m>
                <a:endParaRPr lang="en-US" dirty="0">
                  <a:latin typeface="Candara" panose="020E0502030303020204" pitchFamily="34" charset="0"/>
                </a:endParaRPr>
              </a:p>
              <a:p>
                <a:endParaRPr lang="en-US" dirty="0">
                  <a:latin typeface="Candara" panose="020E0502030303020204" pitchFamily="34" charset="0"/>
                </a:endParaRPr>
              </a:p>
            </p:txBody>
          </p:sp>
        </mc:Choice>
        <mc:Fallback xmlns="">
          <p:sp>
            <p:nvSpPr>
              <p:cNvPr id="3" name="Content Placeholder 2">
                <a:extLst>
                  <a:ext uri="{FF2B5EF4-FFF2-40B4-BE49-F238E27FC236}">
                    <a16:creationId xmlns:a16="http://schemas.microsoft.com/office/drawing/2014/main" id="{DF7BF665-0759-7341-956D-72E90B3D544D}"/>
                  </a:ext>
                </a:extLst>
              </p:cNvPr>
              <p:cNvSpPr>
                <a:spLocks noGrp="1" noRot="1" noChangeAspect="1" noMove="1" noResize="1" noEditPoints="1" noAdjustHandles="1" noChangeArrowheads="1" noChangeShapeType="1" noTextEdit="1"/>
              </p:cNvSpPr>
              <p:nvPr>
                <p:ph idx="1"/>
              </p:nvPr>
            </p:nvSpPr>
            <p:spPr>
              <a:xfrm>
                <a:off x="659524" y="1490990"/>
                <a:ext cx="10951142" cy="4960609"/>
              </a:xfrm>
              <a:blipFill>
                <a:blip r:embed="rId3"/>
                <a:stretch>
                  <a:fillRect l="-347" t="-2302"/>
                </a:stretch>
              </a:blipFill>
            </p:spPr>
            <p:txBody>
              <a:bodyPr/>
              <a:lstStyle/>
              <a:p>
                <a:r>
                  <a:rPr lang="en-US">
                    <a:noFill/>
                  </a:rPr>
                  <a:t> </a:t>
                </a:r>
              </a:p>
            </p:txBody>
          </p:sp>
        </mc:Fallback>
      </mc:AlternateContent>
    </p:spTree>
    <p:extLst>
      <p:ext uri="{BB962C8B-B14F-4D97-AF65-F5344CB8AC3E}">
        <p14:creationId xmlns:p14="http://schemas.microsoft.com/office/powerpoint/2010/main" val="268783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Accounts Payable</a:t>
            </a:r>
          </a:p>
        </p:txBody>
      </p:sp>
      <p:sp>
        <p:nvSpPr>
          <p:cNvPr id="3" name="Content Placeholder 2">
            <a:extLst>
              <a:ext uri="{FF2B5EF4-FFF2-40B4-BE49-F238E27FC236}">
                <a16:creationId xmlns:a16="http://schemas.microsoft.com/office/drawing/2014/main" id="{DF7BF665-0759-7341-956D-72E90B3D544D}"/>
              </a:ext>
            </a:extLst>
          </p:cNvPr>
          <p:cNvSpPr>
            <a:spLocks noGrp="1"/>
          </p:cNvSpPr>
          <p:nvPr>
            <p:ph idx="1"/>
          </p:nvPr>
        </p:nvSpPr>
        <p:spPr>
          <a:xfrm>
            <a:off x="441753" y="1625164"/>
            <a:ext cx="10951142" cy="4703065"/>
          </a:xfrm>
        </p:spPr>
        <p:txBody>
          <a:bodyPr>
            <a:normAutofit/>
          </a:bodyPr>
          <a:lstStyle/>
          <a:p>
            <a:pPr marL="0" indent="0">
              <a:buNone/>
            </a:pPr>
            <a:r>
              <a:rPr lang="en-US" b="1" dirty="0">
                <a:latin typeface="Candara" panose="020E0502030303020204" pitchFamily="34" charset="0"/>
              </a:rPr>
              <a:t>Discounts</a:t>
            </a:r>
          </a:p>
          <a:p>
            <a:r>
              <a:rPr lang="en-US" dirty="0">
                <a:latin typeface="Candara" panose="020E0502030303020204" pitchFamily="34" charset="0"/>
              </a:rPr>
              <a:t>2/10 N/30 </a:t>
            </a:r>
          </a:p>
          <a:p>
            <a:pPr lvl="1"/>
            <a:r>
              <a:rPr lang="en-US" dirty="0">
                <a:latin typeface="Candara" panose="020E0502030303020204" pitchFamily="34" charset="0"/>
              </a:rPr>
              <a:t>2 percent discount if paid within the first 10 days of the invoice date</a:t>
            </a:r>
          </a:p>
          <a:p>
            <a:pPr lvl="1"/>
            <a:r>
              <a:rPr lang="en-US" dirty="0">
                <a:latin typeface="Candara" panose="020E0502030303020204" pitchFamily="34" charset="0"/>
              </a:rPr>
              <a:t>IF NOT</a:t>
            </a:r>
          </a:p>
          <a:p>
            <a:pPr lvl="1"/>
            <a:r>
              <a:rPr lang="en-US" dirty="0">
                <a:latin typeface="Candara" panose="020E0502030303020204" pitchFamily="34" charset="0"/>
              </a:rPr>
              <a:t>The full amount of the invoice is due in 30 days</a:t>
            </a:r>
          </a:p>
          <a:p>
            <a:pPr lvl="1"/>
            <a:endParaRPr lang="en-US" dirty="0">
              <a:latin typeface="Candara" panose="020E0502030303020204" pitchFamily="34" charset="0"/>
            </a:endParaRPr>
          </a:p>
          <a:p>
            <a:r>
              <a:rPr lang="en-US" dirty="0">
                <a:latin typeface="Candara" panose="020E0502030303020204" pitchFamily="34" charset="0"/>
              </a:rPr>
              <a:t>2/10 EOM (end of month)</a:t>
            </a:r>
          </a:p>
          <a:p>
            <a:pPr lvl="1"/>
            <a:r>
              <a:rPr lang="en-US" dirty="0">
                <a:latin typeface="Candara" panose="020E0502030303020204" pitchFamily="34" charset="0"/>
              </a:rPr>
              <a:t>2 percent discount  in payments made no later than 10 days after the end of the month in which the invoice is issued</a:t>
            </a:r>
          </a:p>
          <a:p>
            <a:pPr lvl="1"/>
            <a:endParaRPr lang="en-US" dirty="0">
              <a:latin typeface="Candara" panose="020E0502030303020204" pitchFamily="34" charset="0"/>
            </a:endParaRPr>
          </a:p>
          <a:p>
            <a:r>
              <a:rPr lang="en-US" dirty="0">
                <a:latin typeface="Candara" panose="020E0502030303020204" pitchFamily="34" charset="0"/>
              </a:rPr>
              <a:t>If it is offered, it usually pays to take the discount </a:t>
            </a:r>
          </a:p>
        </p:txBody>
      </p:sp>
    </p:spTree>
    <p:extLst>
      <p:ext uri="{BB962C8B-B14F-4D97-AF65-F5344CB8AC3E}">
        <p14:creationId xmlns:p14="http://schemas.microsoft.com/office/powerpoint/2010/main" val="134986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Accounts Payable</a:t>
            </a:r>
          </a:p>
        </p:txBody>
      </p:sp>
      <p:sp>
        <p:nvSpPr>
          <p:cNvPr id="3" name="Content Placeholder 2">
            <a:extLst>
              <a:ext uri="{FF2B5EF4-FFF2-40B4-BE49-F238E27FC236}">
                <a16:creationId xmlns:a16="http://schemas.microsoft.com/office/drawing/2014/main" id="{DF7BF665-0759-7341-956D-72E90B3D544D}"/>
              </a:ext>
            </a:extLst>
          </p:cNvPr>
          <p:cNvSpPr>
            <a:spLocks noGrp="1"/>
          </p:cNvSpPr>
          <p:nvPr>
            <p:ph idx="1"/>
          </p:nvPr>
        </p:nvSpPr>
        <p:spPr>
          <a:xfrm>
            <a:off x="441753" y="1455947"/>
            <a:ext cx="10951142" cy="2103437"/>
          </a:xfrm>
        </p:spPr>
        <p:txBody>
          <a:bodyPr>
            <a:normAutofit/>
          </a:bodyPr>
          <a:lstStyle/>
          <a:p>
            <a:pPr marL="0" indent="0">
              <a:buNone/>
            </a:pPr>
            <a:r>
              <a:rPr lang="en-US" b="1" dirty="0">
                <a:latin typeface="Candara" panose="020E0502030303020204" pitchFamily="34" charset="0"/>
              </a:rPr>
              <a:t>Example</a:t>
            </a:r>
          </a:p>
          <a:p>
            <a:pPr marL="0" indent="0">
              <a:buNone/>
            </a:pPr>
            <a:r>
              <a:rPr lang="en-US" dirty="0">
                <a:latin typeface="Candara" panose="020E0502030303020204" pitchFamily="34" charset="0"/>
              </a:rPr>
              <a:t>A nonprofit organization orders supplies for $5,000. The NPO receives the supplies and the invoice the same day. In addition, it is offered a discount  (2/10 N/30). What is the annual rate of return of the discount? </a:t>
            </a:r>
          </a:p>
        </p:txBody>
      </p:sp>
      <p:cxnSp>
        <p:nvCxnSpPr>
          <p:cNvPr id="6" name="Straight Connector 5">
            <a:extLst>
              <a:ext uri="{FF2B5EF4-FFF2-40B4-BE49-F238E27FC236}">
                <a16:creationId xmlns:a16="http://schemas.microsoft.com/office/drawing/2014/main" id="{E5D90371-0DA0-9049-A745-CB894B22409E}"/>
              </a:ext>
            </a:extLst>
          </p:cNvPr>
          <p:cNvCxnSpPr/>
          <p:nvPr/>
        </p:nvCxnSpPr>
        <p:spPr>
          <a:xfrm>
            <a:off x="2598057" y="3722132"/>
            <a:ext cx="523965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ADA3E8E-1A66-0F40-BFBD-D471B951DC66}"/>
              </a:ext>
            </a:extLst>
          </p:cNvPr>
          <p:cNvCxnSpPr>
            <a:cxnSpLocks/>
          </p:cNvCxnSpPr>
          <p:nvPr/>
        </p:nvCxnSpPr>
        <p:spPr>
          <a:xfrm>
            <a:off x="2605314" y="3613275"/>
            <a:ext cx="0" cy="23948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D2B7B35-90A5-5945-B5CC-3D597C6D5042}"/>
              </a:ext>
            </a:extLst>
          </p:cNvPr>
          <p:cNvCxnSpPr>
            <a:cxnSpLocks/>
          </p:cNvCxnSpPr>
          <p:nvPr/>
        </p:nvCxnSpPr>
        <p:spPr>
          <a:xfrm>
            <a:off x="3991429" y="3602389"/>
            <a:ext cx="0" cy="23948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18F2D8F-3CC6-EA44-8F78-EAB72F3BC6F9}"/>
              </a:ext>
            </a:extLst>
          </p:cNvPr>
          <p:cNvCxnSpPr>
            <a:cxnSpLocks/>
          </p:cNvCxnSpPr>
          <p:nvPr/>
        </p:nvCxnSpPr>
        <p:spPr>
          <a:xfrm>
            <a:off x="7830458" y="3613275"/>
            <a:ext cx="0" cy="23948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E8CD29-0315-8F44-868E-E23DD1C61AFA}"/>
              </a:ext>
            </a:extLst>
          </p:cNvPr>
          <p:cNvSpPr txBox="1"/>
          <p:nvPr/>
        </p:nvSpPr>
        <p:spPr>
          <a:xfrm>
            <a:off x="3707117" y="3244725"/>
            <a:ext cx="568624" cy="369332"/>
          </a:xfrm>
          <a:prstGeom prst="rect">
            <a:avLst/>
          </a:prstGeom>
          <a:noFill/>
        </p:spPr>
        <p:txBody>
          <a:bodyPr wrap="square" rtlCol="0">
            <a:spAutoFit/>
          </a:bodyPr>
          <a:lstStyle/>
          <a:p>
            <a:r>
              <a:rPr lang="en-US" dirty="0">
                <a:latin typeface="Candara" panose="020E0502030303020204" pitchFamily="34" charset="0"/>
              </a:rPr>
              <a:t>d10</a:t>
            </a:r>
          </a:p>
        </p:txBody>
      </p:sp>
      <p:sp>
        <p:nvSpPr>
          <p:cNvPr id="13" name="TextBox 12">
            <a:extLst>
              <a:ext uri="{FF2B5EF4-FFF2-40B4-BE49-F238E27FC236}">
                <a16:creationId xmlns:a16="http://schemas.microsoft.com/office/drawing/2014/main" id="{0893614E-D348-0B43-8631-9A3CA63259BE}"/>
              </a:ext>
            </a:extLst>
          </p:cNvPr>
          <p:cNvSpPr txBox="1"/>
          <p:nvPr/>
        </p:nvSpPr>
        <p:spPr>
          <a:xfrm>
            <a:off x="7553403" y="3243943"/>
            <a:ext cx="568624" cy="369332"/>
          </a:xfrm>
          <a:prstGeom prst="rect">
            <a:avLst/>
          </a:prstGeom>
          <a:noFill/>
        </p:spPr>
        <p:txBody>
          <a:bodyPr wrap="square" rtlCol="0">
            <a:spAutoFit/>
          </a:bodyPr>
          <a:lstStyle/>
          <a:p>
            <a:r>
              <a:rPr lang="en-US" dirty="0">
                <a:latin typeface="Candara" panose="020E0502030303020204" pitchFamily="34" charset="0"/>
              </a:rPr>
              <a:t>d30</a:t>
            </a:r>
          </a:p>
        </p:txBody>
      </p:sp>
      <p:sp>
        <p:nvSpPr>
          <p:cNvPr id="14" name="TextBox 13">
            <a:extLst>
              <a:ext uri="{FF2B5EF4-FFF2-40B4-BE49-F238E27FC236}">
                <a16:creationId xmlns:a16="http://schemas.microsoft.com/office/drawing/2014/main" id="{F3AB70D9-B4D9-5B4F-843C-007666EEC880}"/>
              </a:ext>
            </a:extLst>
          </p:cNvPr>
          <p:cNvSpPr txBox="1"/>
          <p:nvPr/>
        </p:nvSpPr>
        <p:spPr>
          <a:xfrm>
            <a:off x="7431324" y="3863647"/>
            <a:ext cx="1088558" cy="369332"/>
          </a:xfrm>
          <a:prstGeom prst="rect">
            <a:avLst/>
          </a:prstGeom>
          <a:noFill/>
        </p:spPr>
        <p:txBody>
          <a:bodyPr wrap="square" rtlCol="0">
            <a:spAutoFit/>
          </a:bodyPr>
          <a:lstStyle/>
          <a:p>
            <a:r>
              <a:rPr lang="en-US" dirty="0">
                <a:latin typeface="Candara" panose="020E0502030303020204" pitchFamily="34" charset="0"/>
              </a:rPr>
              <a:t>$5,000</a:t>
            </a:r>
          </a:p>
        </p:txBody>
      </p:sp>
      <p:sp>
        <p:nvSpPr>
          <p:cNvPr id="15" name="TextBox 14">
            <a:extLst>
              <a:ext uri="{FF2B5EF4-FFF2-40B4-BE49-F238E27FC236}">
                <a16:creationId xmlns:a16="http://schemas.microsoft.com/office/drawing/2014/main" id="{B90494E2-789C-2F44-86D9-51A13B1F55D6}"/>
              </a:ext>
            </a:extLst>
          </p:cNvPr>
          <p:cNvSpPr txBox="1"/>
          <p:nvPr/>
        </p:nvSpPr>
        <p:spPr>
          <a:xfrm>
            <a:off x="3643091" y="3931807"/>
            <a:ext cx="856337" cy="369332"/>
          </a:xfrm>
          <a:prstGeom prst="rect">
            <a:avLst/>
          </a:prstGeom>
          <a:noFill/>
        </p:spPr>
        <p:txBody>
          <a:bodyPr wrap="square" rtlCol="0">
            <a:spAutoFit/>
          </a:bodyPr>
          <a:lstStyle/>
          <a:p>
            <a:r>
              <a:rPr lang="en-US" dirty="0">
                <a:latin typeface="Candara" panose="020E0502030303020204" pitchFamily="34" charset="0"/>
              </a:rPr>
              <a:t>$4,900</a:t>
            </a:r>
          </a:p>
        </p:txBody>
      </p:sp>
      <p:sp>
        <p:nvSpPr>
          <p:cNvPr id="16" name="Rectangle 15">
            <a:extLst>
              <a:ext uri="{FF2B5EF4-FFF2-40B4-BE49-F238E27FC236}">
                <a16:creationId xmlns:a16="http://schemas.microsoft.com/office/drawing/2014/main" id="{C5D141CC-BE18-4842-99FC-F366B56D999F}"/>
              </a:ext>
            </a:extLst>
          </p:cNvPr>
          <p:cNvSpPr/>
          <p:nvPr/>
        </p:nvSpPr>
        <p:spPr>
          <a:xfrm>
            <a:off x="659524" y="4537242"/>
            <a:ext cx="9919703" cy="523220"/>
          </a:xfrm>
          <a:prstGeom prst="rect">
            <a:avLst/>
          </a:prstGeom>
        </p:spPr>
        <p:txBody>
          <a:bodyPr wrap="none">
            <a:spAutoFit/>
          </a:bodyPr>
          <a:lstStyle/>
          <a:p>
            <a:r>
              <a:rPr lang="en-US" sz="2800" dirty="0">
                <a:latin typeface="Candara" panose="020E0502030303020204" pitchFamily="34" charset="0"/>
              </a:rPr>
              <a:t>Need to find the interest rate that makes these two values equal</a:t>
            </a:r>
          </a:p>
        </p:txBody>
      </p:sp>
    </p:spTree>
    <p:extLst>
      <p:ext uri="{BB962C8B-B14F-4D97-AF65-F5344CB8AC3E}">
        <p14:creationId xmlns:p14="http://schemas.microsoft.com/office/powerpoint/2010/main" val="388116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Accounts Payable</a:t>
            </a:r>
          </a:p>
        </p:txBody>
      </p:sp>
      <p:cxnSp>
        <p:nvCxnSpPr>
          <p:cNvPr id="6" name="Straight Connector 5">
            <a:extLst>
              <a:ext uri="{FF2B5EF4-FFF2-40B4-BE49-F238E27FC236}">
                <a16:creationId xmlns:a16="http://schemas.microsoft.com/office/drawing/2014/main" id="{E5D90371-0DA0-9049-A745-CB894B22409E}"/>
              </a:ext>
            </a:extLst>
          </p:cNvPr>
          <p:cNvCxnSpPr/>
          <p:nvPr/>
        </p:nvCxnSpPr>
        <p:spPr>
          <a:xfrm>
            <a:off x="2837898" y="1969012"/>
            <a:ext cx="523965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ADA3E8E-1A66-0F40-BFBD-D471B951DC66}"/>
              </a:ext>
            </a:extLst>
          </p:cNvPr>
          <p:cNvCxnSpPr>
            <a:cxnSpLocks/>
          </p:cNvCxnSpPr>
          <p:nvPr/>
        </p:nvCxnSpPr>
        <p:spPr>
          <a:xfrm>
            <a:off x="2845155" y="1860155"/>
            <a:ext cx="0" cy="23948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D2B7B35-90A5-5945-B5CC-3D597C6D5042}"/>
              </a:ext>
            </a:extLst>
          </p:cNvPr>
          <p:cNvCxnSpPr>
            <a:cxnSpLocks/>
          </p:cNvCxnSpPr>
          <p:nvPr/>
        </p:nvCxnSpPr>
        <p:spPr>
          <a:xfrm>
            <a:off x="4231270" y="1849269"/>
            <a:ext cx="0" cy="23948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18F2D8F-3CC6-EA44-8F78-EAB72F3BC6F9}"/>
              </a:ext>
            </a:extLst>
          </p:cNvPr>
          <p:cNvCxnSpPr>
            <a:cxnSpLocks/>
          </p:cNvCxnSpPr>
          <p:nvPr/>
        </p:nvCxnSpPr>
        <p:spPr>
          <a:xfrm>
            <a:off x="8070299" y="1860155"/>
            <a:ext cx="0" cy="23948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E8CD29-0315-8F44-868E-E23DD1C61AFA}"/>
              </a:ext>
            </a:extLst>
          </p:cNvPr>
          <p:cNvSpPr txBox="1"/>
          <p:nvPr/>
        </p:nvSpPr>
        <p:spPr>
          <a:xfrm>
            <a:off x="3946958" y="1491605"/>
            <a:ext cx="568624" cy="369332"/>
          </a:xfrm>
          <a:prstGeom prst="rect">
            <a:avLst/>
          </a:prstGeom>
          <a:noFill/>
        </p:spPr>
        <p:txBody>
          <a:bodyPr wrap="square" rtlCol="0">
            <a:spAutoFit/>
          </a:bodyPr>
          <a:lstStyle/>
          <a:p>
            <a:r>
              <a:rPr lang="en-US" dirty="0">
                <a:latin typeface="Candara" panose="020E0502030303020204" pitchFamily="34" charset="0"/>
              </a:rPr>
              <a:t>d10</a:t>
            </a:r>
          </a:p>
        </p:txBody>
      </p:sp>
      <p:sp>
        <p:nvSpPr>
          <p:cNvPr id="13" name="TextBox 12">
            <a:extLst>
              <a:ext uri="{FF2B5EF4-FFF2-40B4-BE49-F238E27FC236}">
                <a16:creationId xmlns:a16="http://schemas.microsoft.com/office/drawing/2014/main" id="{0893614E-D348-0B43-8631-9A3CA63259BE}"/>
              </a:ext>
            </a:extLst>
          </p:cNvPr>
          <p:cNvSpPr txBox="1"/>
          <p:nvPr/>
        </p:nvSpPr>
        <p:spPr>
          <a:xfrm>
            <a:off x="7793244" y="1490823"/>
            <a:ext cx="568624" cy="369332"/>
          </a:xfrm>
          <a:prstGeom prst="rect">
            <a:avLst/>
          </a:prstGeom>
          <a:noFill/>
        </p:spPr>
        <p:txBody>
          <a:bodyPr wrap="square" rtlCol="0">
            <a:spAutoFit/>
          </a:bodyPr>
          <a:lstStyle/>
          <a:p>
            <a:r>
              <a:rPr lang="en-US" dirty="0">
                <a:latin typeface="Candara" panose="020E0502030303020204" pitchFamily="34" charset="0"/>
              </a:rPr>
              <a:t>d30</a:t>
            </a:r>
          </a:p>
        </p:txBody>
      </p:sp>
      <p:sp>
        <p:nvSpPr>
          <p:cNvPr id="14" name="TextBox 13">
            <a:extLst>
              <a:ext uri="{FF2B5EF4-FFF2-40B4-BE49-F238E27FC236}">
                <a16:creationId xmlns:a16="http://schemas.microsoft.com/office/drawing/2014/main" id="{F3AB70D9-B4D9-5B4F-843C-007666EEC880}"/>
              </a:ext>
            </a:extLst>
          </p:cNvPr>
          <p:cNvSpPr txBox="1"/>
          <p:nvPr/>
        </p:nvSpPr>
        <p:spPr>
          <a:xfrm>
            <a:off x="7671165" y="2110527"/>
            <a:ext cx="1088558" cy="369332"/>
          </a:xfrm>
          <a:prstGeom prst="rect">
            <a:avLst/>
          </a:prstGeom>
          <a:noFill/>
        </p:spPr>
        <p:txBody>
          <a:bodyPr wrap="square" rtlCol="0">
            <a:spAutoFit/>
          </a:bodyPr>
          <a:lstStyle/>
          <a:p>
            <a:r>
              <a:rPr lang="en-US" dirty="0">
                <a:latin typeface="Candara" panose="020E0502030303020204" pitchFamily="34" charset="0"/>
              </a:rPr>
              <a:t>$5,000</a:t>
            </a:r>
          </a:p>
        </p:txBody>
      </p:sp>
      <p:sp>
        <p:nvSpPr>
          <p:cNvPr id="15" name="TextBox 14">
            <a:extLst>
              <a:ext uri="{FF2B5EF4-FFF2-40B4-BE49-F238E27FC236}">
                <a16:creationId xmlns:a16="http://schemas.microsoft.com/office/drawing/2014/main" id="{B90494E2-789C-2F44-86D9-51A13B1F55D6}"/>
              </a:ext>
            </a:extLst>
          </p:cNvPr>
          <p:cNvSpPr txBox="1"/>
          <p:nvPr/>
        </p:nvSpPr>
        <p:spPr>
          <a:xfrm>
            <a:off x="3882932" y="2178687"/>
            <a:ext cx="856337" cy="369332"/>
          </a:xfrm>
          <a:prstGeom prst="rect">
            <a:avLst/>
          </a:prstGeom>
          <a:noFill/>
        </p:spPr>
        <p:txBody>
          <a:bodyPr wrap="square" rtlCol="0">
            <a:spAutoFit/>
          </a:bodyPr>
          <a:lstStyle/>
          <a:p>
            <a:r>
              <a:rPr lang="en-US" dirty="0">
                <a:latin typeface="Candara" panose="020E0502030303020204" pitchFamily="34" charset="0"/>
              </a:rPr>
              <a:t>$4,900</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C193001-9BE0-204F-83B3-6285629E6029}"/>
                  </a:ext>
                </a:extLst>
              </p:cNvPr>
              <p:cNvSpPr txBox="1"/>
              <p:nvPr/>
            </p:nvSpPr>
            <p:spPr>
              <a:xfrm>
                <a:off x="1378150" y="2901878"/>
                <a:ext cx="231306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𝐹𝑉</m:t>
                      </m:r>
                      <m:r>
                        <a:rPr lang="es-ES" sz="2400" b="0" i="1" smtClean="0">
                          <a:latin typeface="Cambria Math" panose="02040503050406030204" pitchFamily="18" charset="0"/>
                        </a:rPr>
                        <m:t>=</m:t>
                      </m:r>
                      <m:r>
                        <a:rPr lang="es-ES" sz="2400" b="0" i="1" smtClean="0">
                          <a:latin typeface="Cambria Math" panose="02040503050406030204" pitchFamily="18" charset="0"/>
                        </a:rPr>
                        <m:t>𝑃𝑉</m:t>
                      </m:r>
                      <m:sSup>
                        <m:sSupPr>
                          <m:ctrlPr>
                            <a:rPr lang="es-ES" sz="2400" b="0" i="1" smtClean="0">
                              <a:latin typeface="Cambria Math" panose="02040503050406030204" pitchFamily="18" charset="0"/>
                            </a:rPr>
                          </m:ctrlPr>
                        </m:sSupPr>
                        <m:e>
                          <m:d>
                            <m:dPr>
                              <m:ctrlPr>
                                <a:rPr lang="es-ES" sz="2400" b="0" i="1" smtClean="0">
                                  <a:latin typeface="Cambria Math" panose="02040503050406030204" pitchFamily="18" charset="0"/>
                                </a:rPr>
                              </m:ctrlPr>
                            </m:dPr>
                            <m:e>
                              <m:r>
                                <a:rPr lang="es-ES" sz="2400" b="0" i="1" smtClean="0">
                                  <a:latin typeface="Cambria Math" panose="02040503050406030204" pitchFamily="18" charset="0"/>
                                </a:rPr>
                                <m:t>1+</m:t>
                              </m:r>
                              <m:r>
                                <a:rPr lang="es-ES" sz="2400" b="0" i="1" smtClean="0">
                                  <a:latin typeface="Cambria Math" panose="02040503050406030204" pitchFamily="18" charset="0"/>
                                </a:rPr>
                                <m:t>𝑖</m:t>
                              </m:r>
                            </m:e>
                          </m:d>
                        </m:e>
                        <m:sup>
                          <m:r>
                            <a:rPr lang="es-ES" sz="2400" b="0" i="1" smtClean="0">
                              <a:latin typeface="Cambria Math" panose="02040503050406030204" pitchFamily="18" charset="0"/>
                            </a:rPr>
                            <m:t>𝑛</m:t>
                          </m:r>
                        </m:sup>
                      </m:sSup>
                    </m:oMath>
                  </m:oMathPara>
                </a14:m>
                <a:endParaRPr lang="en-US" sz="2400" dirty="0"/>
              </a:p>
            </p:txBody>
          </p:sp>
        </mc:Choice>
        <mc:Fallback xmlns="">
          <p:sp>
            <p:nvSpPr>
              <p:cNvPr id="17" name="TextBox 16">
                <a:extLst>
                  <a:ext uri="{FF2B5EF4-FFF2-40B4-BE49-F238E27FC236}">
                    <a16:creationId xmlns:a16="http://schemas.microsoft.com/office/drawing/2014/main" id="{3C193001-9BE0-204F-83B3-6285629E6029}"/>
                  </a:ext>
                </a:extLst>
              </p:cNvPr>
              <p:cNvSpPr txBox="1">
                <a:spLocks noRot="1" noChangeAspect="1" noMove="1" noResize="1" noEditPoints="1" noAdjustHandles="1" noChangeArrowheads="1" noChangeShapeType="1" noTextEdit="1"/>
              </p:cNvSpPr>
              <p:nvPr/>
            </p:nvSpPr>
            <p:spPr>
              <a:xfrm>
                <a:off x="1378150" y="2901878"/>
                <a:ext cx="2313069" cy="369332"/>
              </a:xfrm>
              <a:prstGeom prst="rect">
                <a:avLst/>
              </a:prstGeom>
              <a:blipFill>
                <a:blip r:embed="rId3"/>
                <a:stretch>
                  <a:fillRect l="-2732"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FEDD646-0051-9647-BF18-A7D26C590FC7}"/>
                  </a:ext>
                </a:extLst>
              </p:cNvPr>
              <p:cNvSpPr txBox="1"/>
              <p:nvPr/>
            </p:nvSpPr>
            <p:spPr>
              <a:xfrm>
                <a:off x="816745" y="3549449"/>
                <a:ext cx="34358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$5,000=</m:t>
                      </m:r>
                      <m:sSup>
                        <m:sSupPr>
                          <m:ctrlPr>
                            <a:rPr lang="es-ES" sz="2400" b="0" i="1" smtClean="0">
                              <a:latin typeface="Cambria Math" panose="02040503050406030204" pitchFamily="18" charset="0"/>
                            </a:rPr>
                          </m:ctrlPr>
                        </m:sSupPr>
                        <m:e>
                          <m:r>
                            <a:rPr lang="es-ES" sz="2400" b="0" i="1" smtClean="0">
                              <a:latin typeface="Cambria Math" panose="02040503050406030204" pitchFamily="18" charset="0"/>
                            </a:rPr>
                            <m:t>$4,900</m:t>
                          </m:r>
                          <m:d>
                            <m:dPr>
                              <m:ctrlPr>
                                <a:rPr lang="es-ES" sz="2400" b="0" i="1" smtClean="0">
                                  <a:latin typeface="Cambria Math" panose="02040503050406030204" pitchFamily="18" charset="0"/>
                                </a:rPr>
                              </m:ctrlPr>
                            </m:dPr>
                            <m:e>
                              <m:r>
                                <a:rPr lang="es-ES" sz="2400" b="0" i="1" smtClean="0">
                                  <a:latin typeface="Cambria Math" panose="02040503050406030204" pitchFamily="18" charset="0"/>
                                </a:rPr>
                                <m:t>1+</m:t>
                              </m:r>
                              <m:r>
                                <a:rPr lang="es-ES" sz="2400" b="0" i="1" smtClean="0">
                                  <a:latin typeface="Cambria Math" panose="02040503050406030204" pitchFamily="18" charset="0"/>
                                </a:rPr>
                                <m:t>𝑖</m:t>
                              </m:r>
                            </m:e>
                          </m:d>
                        </m:e>
                        <m:sup>
                          <m:r>
                            <a:rPr lang="es-ES" sz="2400" b="0" i="1" smtClean="0">
                              <a:latin typeface="Cambria Math" panose="02040503050406030204" pitchFamily="18" charset="0"/>
                            </a:rPr>
                            <m:t>20</m:t>
                          </m:r>
                        </m:sup>
                      </m:sSup>
                    </m:oMath>
                  </m:oMathPara>
                </a14:m>
                <a:endParaRPr lang="en-US" sz="2400" dirty="0"/>
              </a:p>
            </p:txBody>
          </p:sp>
        </mc:Choice>
        <mc:Fallback xmlns="">
          <p:sp>
            <p:nvSpPr>
              <p:cNvPr id="18" name="TextBox 17">
                <a:extLst>
                  <a:ext uri="{FF2B5EF4-FFF2-40B4-BE49-F238E27FC236}">
                    <a16:creationId xmlns:a16="http://schemas.microsoft.com/office/drawing/2014/main" id="{BFEDD646-0051-9647-BF18-A7D26C590FC7}"/>
                  </a:ext>
                </a:extLst>
              </p:cNvPr>
              <p:cNvSpPr txBox="1">
                <a:spLocks noRot="1" noChangeAspect="1" noMove="1" noResize="1" noEditPoints="1" noAdjustHandles="1" noChangeArrowheads="1" noChangeShapeType="1" noTextEdit="1"/>
              </p:cNvSpPr>
              <p:nvPr/>
            </p:nvSpPr>
            <p:spPr>
              <a:xfrm>
                <a:off x="816745" y="3549449"/>
                <a:ext cx="3435877" cy="369332"/>
              </a:xfrm>
              <a:prstGeom prst="rect">
                <a:avLst/>
              </a:prstGeom>
              <a:blipFill>
                <a:blip r:embed="rId4"/>
                <a:stretch>
                  <a:fillRect l="-1838"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BD03092-7443-104E-9440-E4651C77AF2D}"/>
                  </a:ext>
                </a:extLst>
              </p:cNvPr>
              <p:cNvSpPr txBox="1"/>
              <p:nvPr/>
            </p:nvSpPr>
            <p:spPr>
              <a:xfrm>
                <a:off x="479117" y="4156762"/>
                <a:ext cx="2605521" cy="755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sz="2400" b="0" i="1" smtClean="0">
                              <a:latin typeface="Cambria Math" panose="02040503050406030204" pitchFamily="18" charset="0"/>
                            </a:rPr>
                          </m:ctrlPr>
                        </m:sSupPr>
                        <m:e>
                          <m:d>
                            <m:dPr>
                              <m:ctrlPr>
                                <a:rPr lang="es-ES" sz="2400" b="0" i="1" smtClean="0">
                                  <a:latin typeface="Cambria Math" panose="02040503050406030204" pitchFamily="18" charset="0"/>
                                </a:rPr>
                              </m:ctrlPr>
                            </m:dPr>
                            <m:e>
                              <m:r>
                                <a:rPr lang="es-ES" sz="2400" b="0" i="1" smtClean="0">
                                  <a:latin typeface="Cambria Math" panose="02040503050406030204" pitchFamily="18" charset="0"/>
                                </a:rPr>
                                <m:t>1+</m:t>
                              </m:r>
                              <m:r>
                                <a:rPr lang="es-ES" sz="2400" b="0" i="1" smtClean="0">
                                  <a:latin typeface="Cambria Math" panose="02040503050406030204" pitchFamily="18" charset="0"/>
                                </a:rPr>
                                <m:t>𝑖</m:t>
                              </m:r>
                            </m:e>
                          </m:d>
                        </m:e>
                        <m:sup>
                          <m:r>
                            <a:rPr lang="es-ES" sz="2400" b="0" i="1" smtClean="0">
                              <a:latin typeface="Cambria Math" panose="02040503050406030204" pitchFamily="18" charset="0"/>
                            </a:rPr>
                            <m:t>20</m:t>
                          </m:r>
                        </m:sup>
                      </m:sSup>
                      <m:r>
                        <a:rPr lang="es-ES" sz="2400" b="0" i="1" smtClean="0">
                          <a:latin typeface="Cambria Math" panose="02040503050406030204" pitchFamily="18" charset="0"/>
                        </a:rPr>
                        <m:t> =</m:t>
                      </m:r>
                      <m:f>
                        <m:fPr>
                          <m:ctrlPr>
                            <a:rPr lang="es-ES" sz="2400" b="0" i="1" smtClean="0">
                              <a:latin typeface="Cambria Math" panose="02040503050406030204" pitchFamily="18" charset="0"/>
                            </a:rPr>
                          </m:ctrlPr>
                        </m:fPr>
                        <m:num>
                          <m:r>
                            <a:rPr lang="es-ES" sz="2400" b="0" i="1" smtClean="0">
                              <a:latin typeface="Cambria Math" panose="02040503050406030204" pitchFamily="18" charset="0"/>
                            </a:rPr>
                            <m:t>$5,000</m:t>
                          </m:r>
                        </m:num>
                        <m:den>
                          <m:r>
                            <a:rPr lang="es-ES" sz="2400" b="0" i="1" smtClean="0">
                              <a:latin typeface="Cambria Math" panose="02040503050406030204" pitchFamily="18" charset="0"/>
                            </a:rPr>
                            <m:t>$4,900</m:t>
                          </m:r>
                        </m:den>
                      </m:f>
                    </m:oMath>
                  </m:oMathPara>
                </a14:m>
                <a:endParaRPr lang="en-US" sz="2400" dirty="0"/>
              </a:p>
            </p:txBody>
          </p:sp>
        </mc:Choice>
        <mc:Fallback xmlns="">
          <p:sp>
            <p:nvSpPr>
              <p:cNvPr id="21" name="TextBox 20">
                <a:extLst>
                  <a:ext uri="{FF2B5EF4-FFF2-40B4-BE49-F238E27FC236}">
                    <a16:creationId xmlns:a16="http://schemas.microsoft.com/office/drawing/2014/main" id="{4BD03092-7443-104E-9440-E4651C77AF2D}"/>
                  </a:ext>
                </a:extLst>
              </p:cNvPr>
              <p:cNvSpPr txBox="1">
                <a:spLocks noRot="1" noChangeAspect="1" noMove="1" noResize="1" noEditPoints="1" noAdjustHandles="1" noChangeArrowheads="1" noChangeShapeType="1" noTextEdit="1"/>
              </p:cNvSpPr>
              <p:nvPr/>
            </p:nvSpPr>
            <p:spPr>
              <a:xfrm>
                <a:off x="479117" y="4156762"/>
                <a:ext cx="2605521" cy="755207"/>
              </a:xfrm>
              <a:prstGeom prst="rect">
                <a:avLst/>
              </a:prstGeom>
              <a:blipFill>
                <a:blip r:embed="rId5"/>
                <a:stretch>
                  <a:fillRect t="-1639" r="-1942"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DA0DF17-626F-5F4B-93EC-F178D0A7B791}"/>
                  </a:ext>
                </a:extLst>
              </p:cNvPr>
              <p:cNvSpPr txBox="1"/>
              <p:nvPr/>
            </p:nvSpPr>
            <p:spPr>
              <a:xfrm>
                <a:off x="1583031" y="5052701"/>
                <a:ext cx="2560795" cy="1033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𝑖</m:t>
                      </m:r>
                      <m:r>
                        <a:rPr lang="es-ES" sz="2400" b="0" i="1" smtClean="0">
                          <a:latin typeface="Cambria Math" panose="02040503050406030204" pitchFamily="18" charset="0"/>
                        </a:rPr>
                        <m:t>=</m:t>
                      </m:r>
                      <m:sSup>
                        <m:sSupPr>
                          <m:ctrlPr>
                            <a:rPr lang="es-ES" sz="2400" b="0" i="1" smtClean="0">
                              <a:latin typeface="Cambria Math" panose="02040503050406030204" pitchFamily="18" charset="0"/>
                            </a:rPr>
                          </m:ctrlPr>
                        </m:sSupPr>
                        <m:e>
                          <m:d>
                            <m:dPr>
                              <m:ctrlPr>
                                <a:rPr lang="es-ES" sz="2400" b="0" i="1" smtClean="0">
                                  <a:latin typeface="Cambria Math" panose="02040503050406030204" pitchFamily="18" charset="0"/>
                                </a:rPr>
                              </m:ctrlPr>
                            </m:dPr>
                            <m:e>
                              <m:f>
                                <m:fPr>
                                  <m:ctrlPr>
                                    <a:rPr lang="es-ES" sz="2400" b="0" i="1" smtClean="0">
                                      <a:latin typeface="Cambria Math" panose="02040503050406030204" pitchFamily="18" charset="0"/>
                                    </a:rPr>
                                  </m:ctrlPr>
                                </m:fPr>
                                <m:num>
                                  <m:r>
                                    <a:rPr lang="es-ES" sz="2400" b="0" i="1" smtClean="0">
                                      <a:latin typeface="Cambria Math" panose="02040503050406030204" pitchFamily="18" charset="0"/>
                                    </a:rPr>
                                    <m:t>$5,000</m:t>
                                  </m:r>
                                </m:num>
                                <m:den>
                                  <m:r>
                                    <a:rPr lang="es-ES" sz="2400" b="0" i="1" smtClean="0">
                                      <a:latin typeface="Cambria Math" panose="02040503050406030204" pitchFamily="18" charset="0"/>
                                    </a:rPr>
                                    <m:t>$4,900</m:t>
                                  </m:r>
                                </m:den>
                              </m:f>
                            </m:e>
                          </m:d>
                        </m:e>
                        <m:sup>
                          <m:f>
                            <m:fPr>
                              <m:ctrlPr>
                                <a:rPr lang="es-ES" sz="2400" b="0" i="1" smtClean="0">
                                  <a:latin typeface="Cambria Math" panose="02040503050406030204" pitchFamily="18" charset="0"/>
                                </a:rPr>
                              </m:ctrlPr>
                            </m:fPr>
                            <m:num>
                              <m:r>
                                <a:rPr lang="es-ES" sz="2400" b="0" i="1" smtClean="0">
                                  <a:latin typeface="Cambria Math" panose="02040503050406030204" pitchFamily="18" charset="0"/>
                                </a:rPr>
                                <m:t>1</m:t>
                              </m:r>
                            </m:num>
                            <m:den>
                              <m:r>
                                <a:rPr lang="es-ES" sz="2400" b="0" i="1" smtClean="0">
                                  <a:latin typeface="Cambria Math" panose="02040503050406030204" pitchFamily="18" charset="0"/>
                                </a:rPr>
                                <m:t>20</m:t>
                              </m:r>
                            </m:den>
                          </m:f>
                        </m:sup>
                      </m:sSup>
                      <m:r>
                        <a:rPr lang="es-ES" sz="2400" b="0" i="1" smtClean="0">
                          <a:latin typeface="Cambria Math" panose="02040503050406030204" pitchFamily="18" charset="0"/>
                        </a:rPr>
                        <m:t>−1</m:t>
                      </m:r>
                    </m:oMath>
                  </m:oMathPara>
                </a14:m>
                <a:endParaRPr lang="en-US" sz="2400" dirty="0"/>
              </a:p>
            </p:txBody>
          </p:sp>
        </mc:Choice>
        <mc:Fallback xmlns="">
          <p:sp>
            <p:nvSpPr>
              <p:cNvPr id="22" name="TextBox 21">
                <a:extLst>
                  <a:ext uri="{FF2B5EF4-FFF2-40B4-BE49-F238E27FC236}">
                    <a16:creationId xmlns:a16="http://schemas.microsoft.com/office/drawing/2014/main" id="{1DA0DF17-626F-5F4B-93EC-F178D0A7B791}"/>
                  </a:ext>
                </a:extLst>
              </p:cNvPr>
              <p:cNvSpPr txBox="1">
                <a:spLocks noRot="1" noChangeAspect="1" noMove="1" noResize="1" noEditPoints="1" noAdjustHandles="1" noChangeArrowheads="1" noChangeShapeType="1" noTextEdit="1"/>
              </p:cNvSpPr>
              <p:nvPr/>
            </p:nvSpPr>
            <p:spPr>
              <a:xfrm>
                <a:off x="1583031" y="5052701"/>
                <a:ext cx="2560795" cy="1033553"/>
              </a:xfrm>
              <a:prstGeom prst="rect">
                <a:avLst/>
              </a:prstGeom>
              <a:blipFill>
                <a:blip r:embed="rId6"/>
                <a:stretch>
                  <a:fillRect l="-3465" r="-3465"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F8B3E77-871D-A243-AE67-1E615A9AB765}"/>
                  </a:ext>
                </a:extLst>
              </p:cNvPr>
              <p:cNvSpPr txBox="1"/>
              <p:nvPr/>
            </p:nvSpPr>
            <p:spPr>
              <a:xfrm>
                <a:off x="4856090" y="5384812"/>
                <a:ext cx="212246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𝑖</m:t>
                      </m:r>
                      <m:r>
                        <a:rPr lang="es-ES" sz="2400" b="0" i="1" smtClean="0">
                          <a:latin typeface="Cambria Math" panose="02040503050406030204" pitchFamily="18" charset="0"/>
                        </a:rPr>
                        <m:t>=0.1% </m:t>
                      </m:r>
                      <m:r>
                        <a:rPr lang="es-ES" sz="2400" b="0" i="1" smtClean="0">
                          <a:latin typeface="Cambria Math" panose="02040503050406030204" pitchFamily="18" charset="0"/>
                        </a:rPr>
                        <m:t>𝑑𝑎𝑖𝑙𝑦</m:t>
                      </m:r>
                    </m:oMath>
                  </m:oMathPara>
                </a14:m>
                <a:endParaRPr lang="en-US" sz="2400" dirty="0"/>
              </a:p>
            </p:txBody>
          </p:sp>
        </mc:Choice>
        <mc:Fallback xmlns="">
          <p:sp>
            <p:nvSpPr>
              <p:cNvPr id="23" name="TextBox 22">
                <a:extLst>
                  <a:ext uri="{FF2B5EF4-FFF2-40B4-BE49-F238E27FC236}">
                    <a16:creationId xmlns:a16="http://schemas.microsoft.com/office/drawing/2014/main" id="{7F8B3E77-871D-A243-AE67-1E615A9AB765}"/>
                  </a:ext>
                </a:extLst>
              </p:cNvPr>
              <p:cNvSpPr txBox="1">
                <a:spLocks noRot="1" noChangeAspect="1" noMove="1" noResize="1" noEditPoints="1" noAdjustHandles="1" noChangeArrowheads="1" noChangeShapeType="1" noTextEdit="1"/>
              </p:cNvSpPr>
              <p:nvPr/>
            </p:nvSpPr>
            <p:spPr>
              <a:xfrm>
                <a:off x="4856090" y="5384812"/>
                <a:ext cx="2122467" cy="369332"/>
              </a:xfrm>
              <a:prstGeom prst="rect">
                <a:avLst/>
              </a:prstGeom>
              <a:blipFill>
                <a:blip r:embed="rId7"/>
                <a:stretch>
                  <a:fillRect l="-595" t="-6667" r="-2381" b="-3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A4A932B-2850-B94C-8071-7840FF7A361A}"/>
                  </a:ext>
                </a:extLst>
              </p:cNvPr>
              <p:cNvSpPr txBox="1"/>
              <p:nvPr/>
            </p:nvSpPr>
            <p:spPr>
              <a:xfrm>
                <a:off x="8070299" y="5367177"/>
                <a:ext cx="29912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𝑖</m:t>
                      </m:r>
                      <m:r>
                        <a:rPr lang="es-ES" sz="2400" b="0" i="1" smtClean="0">
                          <a:latin typeface="Cambria Math" panose="02040503050406030204" pitchFamily="18" charset="0"/>
                        </a:rPr>
                        <m:t>=36.5% </m:t>
                      </m:r>
                      <m:r>
                        <a:rPr lang="es-ES" sz="2400" b="0" i="1" smtClean="0">
                          <a:latin typeface="Cambria Math" panose="02040503050406030204" pitchFamily="18" charset="0"/>
                        </a:rPr>
                        <m:t>𝑎𝑛𝑛𝑢𝑎𝑙</m:t>
                      </m:r>
                    </m:oMath>
                  </m:oMathPara>
                </a14:m>
                <a:endParaRPr lang="en-US" sz="2400" dirty="0"/>
              </a:p>
            </p:txBody>
          </p:sp>
        </mc:Choice>
        <mc:Fallback xmlns="">
          <p:sp>
            <p:nvSpPr>
              <p:cNvPr id="24" name="TextBox 23">
                <a:extLst>
                  <a:ext uri="{FF2B5EF4-FFF2-40B4-BE49-F238E27FC236}">
                    <a16:creationId xmlns:a16="http://schemas.microsoft.com/office/drawing/2014/main" id="{2A4A932B-2850-B94C-8071-7840FF7A361A}"/>
                  </a:ext>
                </a:extLst>
              </p:cNvPr>
              <p:cNvSpPr txBox="1">
                <a:spLocks noRot="1" noChangeAspect="1" noMove="1" noResize="1" noEditPoints="1" noAdjustHandles="1" noChangeArrowheads="1" noChangeShapeType="1" noTextEdit="1"/>
              </p:cNvSpPr>
              <p:nvPr/>
            </p:nvSpPr>
            <p:spPr>
              <a:xfrm>
                <a:off x="8070299" y="5367177"/>
                <a:ext cx="2991277" cy="369332"/>
              </a:xfrm>
              <a:prstGeom prst="rect">
                <a:avLst/>
              </a:prstGeom>
              <a:blipFill>
                <a:blip r:embed="rId8"/>
                <a:stretch>
                  <a:fillRect t="-6667" b="-36667"/>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6DCB8652-E850-D545-8CBE-CC5CE548B212}"/>
              </a:ext>
            </a:extLst>
          </p:cNvPr>
          <p:cNvSpPr txBox="1"/>
          <p:nvPr/>
        </p:nvSpPr>
        <p:spPr>
          <a:xfrm>
            <a:off x="6642016" y="3345875"/>
            <a:ext cx="3435876" cy="646331"/>
          </a:xfrm>
          <a:prstGeom prst="rect">
            <a:avLst/>
          </a:prstGeom>
          <a:noFill/>
        </p:spPr>
        <p:txBody>
          <a:bodyPr wrap="square" rtlCol="0">
            <a:spAutoFit/>
          </a:bodyPr>
          <a:lstStyle/>
          <a:p>
            <a:pPr algn="ctr"/>
            <a:r>
              <a:rPr lang="en-US" b="1" dirty="0">
                <a:solidFill>
                  <a:srgbClr val="A20305"/>
                </a:solidFill>
              </a:rPr>
              <a:t>2% discount is as if you were earning 36.5% on an annual basis</a:t>
            </a:r>
          </a:p>
        </p:txBody>
      </p:sp>
    </p:spTree>
    <p:extLst>
      <p:ext uri="{BB962C8B-B14F-4D97-AF65-F5344CB8AC3E}">
        <p14:creationId xmlns:p14="http://schemas.microsoft.com/office/powerpoint/2010/main" val="426257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2" grpId="0"/>
      <p:bldP spid="23" grpId="0"/>
      <p:bldP spid="24"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4FDDF7-2805-9844-A27E-E0B58445A9D1}"/>
              </a:ext>
            </a:extLst>
          </p:cNvPr>
          <p:cNvSpPr/>
          <p:nvPr/>
        </p:nvSpPr>
        <p:spPr>
          <a:xfrm>
            <a:off x="0" y="0"/>
            <a:ext cx="12192000" cy="1325563"/>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751E9-D3F2-544A-A986-8C2F01321165}"/>
              </a:ext>
            </a:extLst>
          </p:cNvPr>
          <p:cNvSpPr>
            <a:spLocks noGrp="1"/>
          </p:cNvSpPr>
          <p:nvPr>
            <p:ph type="title"/>
          </p:nvPr>
        </p:nvSpPr>
        <p:spPr>
          <a:xfrm>
            <a:off x="659524" y="165428"/>
            <a:ext cx="10515600" cy="1325563"/>
          </a:xfrm>
        </p:spPr>
        <p:txBody>
          <a:bodyPr>
            <a:normAutofit/>
          </a:bodyPr>
          <a:lstStyle/>
          <a:p>
            <a:r>
              <a:rPr lang="en-US" sz="4200" dirty="0">
                <a:solidFill>
                  <a:schemeClr val="bg1"/>
                </a:solidFill>
                <a:latin typeface="Georgia Pro Cond Black" panose="02040A06050405020203" pitchFamily="18" charset="0"/>
              </a:rPr>
              <a:t>Short-Term Debt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7BF665-0759-7341-956D-72E90B3D544D}"/>
                  </a:ext>
                </a:extLst>
              </p:cNvPr>
              <p:cNvSpPr>
                <a:spLocks noGrp="1"/>
              </p:cNvSpPr>
              <p:nvPr>
                <p:ph idx="1"/>
              </p:nvPr>
            </p:nvSpPr>
            <p:spPr>
              <a:xfrm>
                <a:off x="441753" y="1455946"/>
                <a:ext cx="11300304" cy="4756168"/>
              </a:xfrm>
            </p:spPr>
            <p:txBody>
              <a:bodyPr>
                <a:normAutofit/>
              </a:bodyPr>
              <a:lstStyle/>
              <a:p>
                <a:pPr marL="0" indent="0">
                  <a:buNone/>
                </a:pPr>
                <a:r>
                  <a:rPr lang="en-US" altLang="en-US" dirty="0">
                    <a:latin typeface="Candara" panose="020E0502030303020204" pitchFamily="34" charset="0"/>
                  </a:rPr>
                  <a:t>Suppose that an organization borrows $1,000,000 at an annual interest rate of 5.5% for a period of 45 days. How much interest will they have to pay?</a:t>
                </a:r>
              </a:p>
              <a:p>
                <a:pPr marL="0" indent="0">
                  <a:buNone/>
                </a:pPr>
                <a:endParaRPr lang="en-US" altLang="en-US" dirty="0">
                  <a:latin typeface="Candara" panose="020E0502030303020204" pitchFamily="34" charset="0"/>
                </a:endParaRPr>
              </a:p>
              <a:p>
                <a:pPr marL="0" indent="0">
                  <a:buNone/>
                </a:pPr>
                <a14:m>
                  <m:oMathPara xmlns:m="http://schemas.openxmlformats.org/officeDocument/2006/math">
                    <m:oMathParaPr>
                      <m:jc m:val="left"/>
                    </m:oMathParaPr>
                    <m:oMath xmlns:m="http://schemas.openxmlformats.org/officeDocument/2006/math">
                      <m:r>
                        <a:rPr lang="es-ES" b="0" i="1" smtClean="0">
                          <a:latin typeface="Cambria Math" panose="02040503050406030204" pitchFamily="18" charset="0"/>
                        </a:rPr>
                        <m:t>𝐼𝑛𝑡𝑒𝑟𝑒𝑠𝑡</m:t>
                      </m:r>
                      <m:r>
                        <a:rPr lang="es-ES" b="0" i="1" smtClean="0">
                          <a:latin typeface="Cambria Math" panose="02040503050406030204" pitchFamily="18" charset="0"/>
                        </a:rPr>
                        <m:t>=$1,000,000∗5.5%∗</m:t>
                      </m:r>
                      <m:f>
                        <m:fPr>
                          <m:ctrlPr>
                            <a:rPr lang="es-ES" b="0" i="1" smtClean="0">
                              <a:latin typeface="Cambria Math" panose="02040503050406030204" pitchFamily="18" charset="0"/>
                            </a:rPr>
                          </m:ctrlPr>
                        </m:fPr>
                        <m:num>
                          <m:r>
                            <a:rPr lang="es-ES" b="0" i="1" smtClean="0">
                              <a:latin typeface="Cambria Math" panose="02040503050406030204" pitchFamily="18" charset="0"/>
                            </a:rPr>
                            <m:t>45</m:t>
                          </m:r>
                        </m:num>
                        <m:den>
                          <m:r>
                            <a:rPr lang="es-ES" b="0" i="1" smtClean="0">
                              <a:latin typeface="Cambria Math" panose="02040503050406030204" pitchFamily="18" charset="0"/>
                            </a:rPr>
                            <m:t>365</m:t>
                          </m:r>
                        </m:den>
                      </m:f>
                    </m:oMath>
                  </m:oMathPara>
                </a14:m>
                <a:endParaRPr lang="en-US" altLang="en-US" dirty="0">
                  <a:latin typeface="Candara" panose="020E0502030303020204" pitchFamily="34" charset="0"/>
                </a:endParaRPr>
              </a:p>
              <a:p>
                <a:pPr marL="0" indent="0">
                  <a:buNone/>
                </a:pPr>
                <a:endParaRPr lang="en-US" altLang="en-US" dirty="0">
                  <a:latin typeface="Candara" panose="020E0502030303020204" pitchFamily="34" charset="0"/>
                </a:endParaRPr>
              </a:p>
              <a:p>
                <a:pPr marL="0" indent="0">
                  <a:buNone/>
                </a:pPr>
                <a14:m>
                  <m:oMathPara xmlns:m="http://schemas.openxmlformats.org/officeDocument/2006/math">
                    <m:oMathParaPr>
                      <m:jc m:val="left"/>
                    </m:oMathParaPr>
                    <m:oMath xmlns:m="http://schemas.openxmlformats.org/officeDocument/2006/math">
                      <m:r>
                        <a:rPr lang="es-ES" b="0" i="1" smtClean="0">
                          <a:latin typeface="Cambria Math" panose="02040503050406030204" pitchFamily="18" charset="0"/>
                        </a:rPr>
                        <m:t>𝐼𝑛𝑡𝑒𝑟𝑒𝑠𝑡</m:t>
                      </m:r>
                      <m:r>
                        <a:rPr lang="es-ES" b="0" i="1" smtClean="0">
                          <a:latin typeface="Cambria Math" panose="02040503050406030204" pitchFamily="18" charset="0"/>
                        </a:rPr>
                        <m:t>=$6,780.8</m:t>
                      </m:r>
                    </m:oMath>
                  </m:oMathPara>
                </a14:m>
                <a:endParaRPr lang="en-US" altLang="en-US" dirty="0">
                  <a:latin typeface="Candara" panose="020E0502030303020204" pitchFamily="34" charset="0"/>
                </a:endParaRPr>
              </a:p>
            </p:txBody>
          </p:sp>
        </mc:Choice>
        <mc:Fallback xmlns="">
          <p:sp>
            <p:nvSpPr>
              <p:cNvPr id="3" name="Content Placeholder 2">
                <a:extLst>
                  <a:ext uri="{FF2B5EF4-FFF2-40B4-BE49-F238E27FC236}">
                    <a16:creationId xmlns:a16="http://schemas.microsoft.com/office/drawing/2014/main" id="{DF7BF665-0759-7341-956D-72E90B3D544D}"/>
                  </a:ext>
                </a:extLst>
              </p:cNvPr>
              <p:cNvSpPr>
                <a:spLocks noGrp="1" noRot="1" noChangeAspect="1" noMove="1" noResize="1" noEditPoints="1" noAdjustHandles="1" noChangeArrowheads="1" noChangeShapeType="1" noTextEdit="1"/>
              </p:cNvSpPr>
              <p:nvPr>
                <p:ph idx="1"/>
              </p:nvPr>
            </p:nvSpPr>
            <p:spPr>
              <a:xfrm>
                <a:off x="441753" y="1455946"/>
                <a:ext cx="11300304" cy="4756168"/>
              </a:xfrm>
              <a:blipFill>
                <a:blip r:embed="rId3"/>
                <a:stretch>
                  <a:fillRect l="-1079" t="-2179"/>
                </a:stretch>
              </a:blipFill>
            </p:spPr>
            <p:txBody>
              <a:bodyPr/>
              <a:lstStyle/>
              <a:p>
                <a:r>
                  <a:rPr lang="en-US">
                    <a:noFill/>
                  </a:rPr>
                  <a:t> </a:t>
                </a:r>
              </a:p>
            </p:txBody>
          </p:sp>
        </mc:Fallback>
      </mc:AlternateContent>
    </p:spTree>
    <p:extLst>
      <p:ext uri="{BB962C8B-B14F-4D97-AF65-F5344CB8AC3E}">
        <p14:creationId xmlns:p14="http://schemas.microsoft.com/office/powerpoint/2010/main" val="396166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E127B6A-6984-824D-A90D-0FCE58C2C08C}"/>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69652-FABC-F242-9F75-28D04B6D46DE}"/>
              </a:ext>
            </a:extLst>
          </p:cNvPr>
          <p:cNvSpPr>
            <a:spLocks noGrp="1"/>
          </p:cNvSpPr>
          <p:nvPr>
            <p:ph type="title"/>
          </p:nvPr>
        </p:nvSpPr>
        <p:spPr>
          <a:xfrm>
            <a:off x="838200" y="31619"/>
            <a:ext cx="10515600" cy="1325563"/>
          </a:xfrm>
        </p:spPr>
        <p:txBody>
          <a:bodyPr>
            <a:normAutofit/>
          </a:bodyPr>
          <a:lstStyle/>
          <a:p>
            <a:r>
              <a:rPr lang="en-US" sz="4200" b="1" dirty="0">
                <a:solidFill>
                  <a:schemeClr val="bg1"/>
                </a:solidFill>
                <a:latin typeface="Georgia Pro Cond Black" panose="02040A06050405020203" pitchFamily="18" charset="0"/>
              </a:rPr>
              <a:t>Concepts: Average costs </a:t>
            </a:r>
          </a:p>
        </p:txBody>
      </p:sp>
      <p:sp>
        <p:nvSpPr>
          <p:cNvPr id="3" name="Content Placeholder 2">
            <a:extLst>
              <a:ext uri="{FF2B5EF4-FFF2-40B4-BE49-F238E27FC236}">
                <a16:creationId xmlns:a16="http://schemas.microsoft.com/office/drawing/2014/main" id="{2D928B67-8867-8747-99A7-8F6B0D1A826B}"/>
              </a:ext>
            </a:extLst>
          </p:cNvPr>
          <p:cNvSpPr>
            <a:spLocks noGrp="1"/>
          </p:cNvSpPr>
          <p:nvPr>
            <p:ph idx="1"/>
          </p:nvPr>
        </p:nvSpPr>
        <p:spPr>
          <a:xfrm>
            <a:off x="838200" y="1825625"/>
            <a:ext cx="10515600" cy="4351338"/>
          </a:xfrm>
        </p:spPr>
        <p:txBody>
          <a:bodyPr/>
          <a:lstStyle/>
          <a:p>
            <a:pPr>
              <a:lnSpc>
                <a:spcPct val="80000"/>
              </a:lnSpc>
              <a:spcBef>
                <a:spcPct val="0"/>
              </a:spcBef>
              <a:buClr>
                <a:srgbClr val="808080"/>
              </a:buClr>
              <a:buSzPct val="46000"/>
              <a:defRPr/>
            </a:pPr>
            <a:r>
              <a:rPr lang="en-US" altLang="en-US" b="1" u="sng" dirty="0">
                <a:solidFill>
                  <a:srgbClr val="C00000"/>
                </a:solidFill>
                <a:latin typeface="Candara" panose="020E0502030303020204" pitchFamily="34" charset="0"/>
              </a:rPr>
              <a:t>Average Cost </a:t>
            </a:r>
            <a:r>
              <a:rPr lang="en-US" altLang="en-US" dirty="0">
                <a:latin typeface="Candara" panose="020E0502030303020204" pitchFamily="34" charset="0"/>
              </a:rPr>
              <a:t>is the total cost of a cost object divided by the number of units of output/volume provided.</a:t>
            </a:r>
          </a:p>
          <a:p>
            <a:pPr>
              <a:lnSpc>
                <a:spcPct val="80000"/>
              </a:lnSpc>
              <a:spcBef>
                <a:spcPct val="0"/>
              </a:spcBef>
              <a:buClr>
                <a:srgbClr val="808080"/>
              </a:buClr>
              <a:buSzPct val="46000"/>
              <a:defRPr/>
            </a:pPr>
            <a:endParaRPr lang="en-US" altLang="en-US" dirty="0">
              <a:latin typeface="Candara" panose="020E0502030303020204" pitchFamily="34" charset="0"/>
            </a:endParaRPr>
          </a:p>
          <a:p>
            <a:pPr>
              <a:lnSpc>
                <a:spcPct val="80000"/>
              </a:lnSpc>
              <a:spcBef>
                <a:spcPct val="0"/>
              </a:spcBef>
              <a:buClr>
                <a:srgbClr val="808080"/>
              </a:buClr>
              <a:buSzPct val="46000"/>
              <a:defRPr/>
            </a:pPr>
            <a:endParaRPr lang="en-US" altLang="en-US" dirty="0">
              <a:latin typeface="Candara" panose="020E0502030303020204" pitchFamily="34" charset="0"/>
            </a:endParaRPr>
          </a:p>
          <a:p>
            <a:pPr marL="0" indent="0">
              <a:lnSpc>
                <a:spcPct val="80000"/>
              </a:lnSpc>
              <a:spcBef>
                <a:spcPct val="0"/>
              </a:spcBef>
              <a:buClr>
                <a:srgbClr val="808080"/>
              </a:buClr>
              <a:buSzPct val="46000"/>
              <a:buNone/>
              <a:defRPr/>
            </a:pPr>
            <a:r>
              <a:rPr lang="en-US" altLang="en-US" b="1" dirty="0">
                <a:latin typeface="Candara" panose="020E0502030303020204" pitchFamily="34" charset="0"/>
              </a:rPr>
              <a:t>Example:</a:t>
            </a:r>
          </a:p>
          <a:p>
            <a:pPr>
              <a:lnSpc>
                <a:spcPct val="80000"/>
              </a:lnSpc>
              <a:spcBef>
                <a:spcPct val="0"/>
              </a:spcBef>
              <a:buClr>
                <a:srgbClr val="808080"/>
              </a:buClr>
              <a:buSzPct val="46000"/>
              <a:defRPr/>
            </a:pPr>
            <a:r>
              <a:rPr lang="en-US" altLang="en-US" dirty="0">
                <a:latin typeface="Candara" panose="020E0502030303020204" pitchFamily="34" charset="0"/>
              </a:rPr>
              <a:t>It costs $10,000 to produce 100,000 gallons of water. What is the average cost?</a:t>
            </a:r>
            <a:endParaRPr lang="en-US" altLang="en-US" sz="2800" dirty="0">
              <a:latin typeface="Candara" panose="020E0502030303020204" pitchFamily="34" charset="0"/>
            </a:endParaRPr>
          </a:p>
        </p:txBody>
      </p:sp>
      <p:sp>
        <p:nvSpPr>
          <p:cNvPr id="4" name="TextBox 3">
            <a:extLst>
              <a:ext uri="{FF2B5EF4-FFF2-40B4-BE49-F238E27FC236}">
                <a16:creationId xmlns:a16="http://schemas.microsoft.com/office/drawing/2014/main" id="{A1C7E72E-8887-7149-8A02-9A54394ECE5A}"/>
              </a:ext>
            </a:extLst>
          </p:cNvPr>
          <p:cNvSpPr txBox="1"/>
          <p:nvPr/>
        </p:nvSpPr>
        <p:spPr>
          <a:xfrm>
            <a:off x="3100387" y="4457700"/>
            <a:ext cx="7215187" cy="1011944"/>
          </a:xfrm>
          <a:prstGeom prst="rect">
            <a:avLst/>
          </a:prstGeom>
          <a:noFill/>
        </p:spPr>
        <p:txBody>
          <a:bodyPr wrap="square" rtlCol="0">
            <a:spAutoFit/>
          </a:bodyPr>
          <a:lstStyle/>
          <a:p>
            <a:pPr>
              <a:lnSpc>
                <a:spcPct val="80000"/>
              </a:lnSpc>
              <a:spcBef>
                <a:spcPct val="0"/>
              </a:spcBef>
              <a:buClr>
                <a:srgbClr val="808080"/>
              </a:buClr>
              <a:buSzPct val="46000"/>
              <a:defRPr/>
            </a:pPr>
            <a:endParaRPr lang="en-US" altLang="en-US" dirty="0"/>
          </a:p>
          <a:p>
            <a:pPr marL="228600" lvl="1">
              <a:lnSpc>
                <a:spcPct val="80000"/>
              </a:lnSpc>
              <a:spcBef>
                <a:spcPct val="0"/>
              </a:spcBef>
              <a:buClr>
                <a:srgbClr val="808080"/>
              </a:buClr>
              <a:buSzPct val="46000"/>
              <a:defRPr/>
            </a:pPr>
            <a:r>
              <a:rPr lang="en-US" altLang="en-US" sz="2800" dirty="0">
                <a:latin typeface="Candara" panose="020E0502030303020204" pitchFamily="34" charset="0"/>
              </a:rPr>
              <a:t>Total Cost       =   10,000  = $0.1/gallon</a:t>
            </a:r>
          </a:p>
          <a:p>
            <a:pPr marL="228600" lvl="1">
              <a:lnSpc>
                <a:spcPct val="80000"/>
              </a:lnSpc>
              <a:spcBef>
                <a:spcPct val="0"/>
              </a:spcBef>
              <a:buClr>
                <a:srgbClr val="808080"/>
              </a:buClr>
              <a:buSzPct val="46000"/>
              <a:defRPr/>
            </a:pPr>
            <a:r>
              <a:rPr lang="en-US" altLang="en-US" sz="2800" dirty="0">
                <a:latin typeface="Candara" panose="020E0502030303020204" pitchFamily="34" charset="0"/>
              </a:rPr>
              <a:t>Units of units    100,000</a:t>
            </a:r>
            <a:endParaRPr lang="en-US" dirty="0">
              <a:latin typeface="Candara" panose="020E0502030303020204" pitchFamily="34" charset="0"/>
            </a:endParaRPr>
          </a:p>
        </p:txBody>
      </p:sp>
      <p:cxnSp>
        <p:nvCxnSpPr>
          <p:cNvPr id="6" name="Straight Connector 5">
            <a:extLst>
              <a:ext uri="{FF2B5EF4-FFF2-40B4-BE49-F238E27FC236}">
                <a16:creationId xmlns:a16="http://schemas.microsoft.com/office/drawing/2014/main" id="{1C553FAD-BD9E-5847-93B7-86EFA319080B}"/>
              </a:ext>
            </a:extLst>
          </p:cNvPr>
          <p:cNvCxnSpPr/>
          <p:nvPr/>
        </p:nvCxnSpPr>
        <p:spPr>
          <a:xfrm>
            <a:off x="2843213" y="5000625"/>
            <a:ext cx="2471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BE2092C-C34A-FD4A-AC29-4D30CC0922B5}"/>
              </a:ext>
            </a:extLst>
          </p:cNvPr>
          <p:cNvCxnSpPr>
            <a:cxnSpLocks/>
          </p:cNvCxnSpPr>
          <p:nvPr/>
        </p:nvCxnSpPr>
        <p:spPr>
          <a:xfrm>
            <a:off x="5686425" y="5000625"/>
            <a:ext cx="1190626" cy="9524"/>
          </a:xfrm>
          <a:prstGeom prst="line">
            <a:avLst/>
          </a:prstGeom>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F80EFE55-9A2C-7644-9F14-E43AA8D52ACE}"/>
              </a:ext>
            </a:extLst>
          </p:cNvPr>
          <p:cNvSpPr>
            <a:spLocks noGrp="1"/>
          </p:cNvSpPr>
          <p:nvPr>
            <p:ph type="sldNum" sz="quarter" idx="12"/>
          </p:nvPr>
        </p:nvSpPr>
        <p:spPr/>
        <p:txBody>
          <a:bodyPr/>
          <a:lstStyle/>
          <a:p>
            <a:fld id="{958BD988-D88B-EB4E-A60B-5AD3869691CF}" type="slidenum">
              <a:rPr lang="en-US" smtClean="0"/>
              <a:t>4</a:t>
            </a:fld>
            <a:endParaRPr lang="en-US"/>
          </a:p>
        </p:txBody>
      </p:sp>
    </p:spTree>
    <p:extLst>
      <p:ext uri="{BB962C8B-B14F-4D97-AF65-F5344CB8AC3E}">
        <p14:creationId xmlns:p14="http://schemas.microsoft.com/office/powerpoint/2010/main" val="222252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E127B6A-6984-824D-A90D-0FCE58C2C08C}"/>
              </a:ext>
            </a:extLst>
          </p:cNvPr>
          <p:cNvSpPr/>
          <p:nvPr/>
        </p:nvSpPr>
        <p:spPr>
          <a:xfrm>
            <a:off x="0" y="0"/>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928B67-8867-8747-99A7-8F6B0D1A826B}"/>
              </a:ext>
            </a:extLst>
          </p:cNvPr>
          <p:cNvSpPr>
            <a:spLocks noGrp="1"/>
          </p:cNvSpPr>
          <p:nvPr>
            <p:ph idx="1"/>
          </p:nvPr>
        </p:nvSpPr>
        <p:spPr>
          <a:xfrm>
            <a:off x="838200" y="1507067"/>
            <a:ext cx="10515600" cy="4669896"/>
          </a:xfrm>
        </p:spPr>
        <p:txBody>
          <a:bodyPr>
            <a:normAutofit/>
          </a:bodyPr>
          <a:lstStyle/>
          <a:p>
            <a:pPr marL="0" indent="0">
              <a:lnSpc>
                <a:spcPct val="80000"/>
              </a:lnSpc>
              <a:spcBef>
                <a:spcPct val="0"/>
              </a:spcBef>
              <a:buClr>
                <a:srgbClr val="808080"/>
              </a:buClr>
              <a:buSzPct val="46000"/>
              <a:buNone/>
              <a:defRPr/>
            </a:pPr>
            <a:endParaRPr lang="en-US" altLang="en-US" b="1" dirty="0">
              <a:latin typeface="Candara" panose="020E0502030303020204" pitchFamily="34" charset="0"/>
            </a:endParaRPr>
          </a:p>
          <a:p>
            <a:pPr>
              <a:lnSpc>
                <a:spcPct val="80000"/>
              </a:lnSpc>
              <a:spcBef>
                <a:spcPct val="0"/>
              </a:spcBef>
              <a:buClr>
                <a:schemeClr val="tx1">
                  <a:lumMod val="95000"/>
                  <a:lumOff val="5000"/>
                </a:schemeClr>
              </a:buClr>
              <a:buSzPct val="100000"/>
              <a:defRPr/>
            </a:pPr>
            <a:r>
              <a:rPr lang="en-US" altLang="en-US" b="1" u="sng" dirty="0">
                <a:solidFill>
                  <a:srgbClr val="C00000"/>
                </a:solidFill>
                <a:latin typeface="Candara" panose="020E0502030303020204" pitchFamily="34" charset="0"/>
              </a:rPr>
              <a:t>Marginal cost: </a:t>
            </a:r>
            <a:r>
              <a:rPr lang="en-US" altLang="en-US" dirty="0">
                <a:latin typeface="Candara" panose="020E0502030303020204" pitchFamily="34" charset="0"/>
              </a:rPr>
              <a:t>The additional cost of adding one additional unit of good or service. </a:t>
            </a:r>
          </a:p>
          <a:p>
            <a:pPr marL="0" indent="0">
              <a:lnSpc>
                <a:spcPct val="80000"/>
              </a:lnSpc>
              <a:spcBef>
                <a:spcPct val="0"/>
              </a:spcBef>
              <a:buClr>
                <a:schemeClr val="tx1">
                  <a:lumMod val="95000"/>
                  <a:lumOff val="5000"/>
                </a:schemeClr>
              </a:buClr>
              <a:buSzPct val="100000"/>
              <a:buNone/>
              <a:defRPr/>
            </a:pPr>
            <a:endParaRPr lang="en-US" altLang="en-US" dirty="0">
              <a:latin typeface="Candara" panose="020E0502030303020204" pitchFamily="34" charset="0"/>
            </a:endParaRPr>
          </a:p>
          <a:p>
            <a:pPr>
              <a:lnSpc>
                <a:spcPct val="80000"/>
              </a:lnSpc>
              <a:spcBef>
                <a:spcPct val="0"/>
              </a:spcBef>
              <a:buClr>
                <a:schemeClr val="tx1">
                  <a:lumMod val="95000"/>
                  <a:lumOff val="5000"/>
                </a:schemeClr>
              </a:buClr>
              <a:buSzPct val="100000"/>
              <a:defRPr/>
            </a:pPr>
            <a:r>
              <a:rPr lang="en-US" altLang="en-US" dirty="0">
                <a:latin typeface="Candara" panose="020E0502030303020204" pitchFamily="34" charset="0"/>
              </a:rPr>
              <a:t>Marginal Cost = </a:t>
            </a:r>
            <a:endParaRPr lang="en-US" altLang="en-US" b="1" dirty="0">
              <a:latin typeface="Candara" panose="020E0502030303020204" pitchFamily="34" charset="0"/>
            </a:endParaRPr>
          </a:p>
          <a:p>
            <a:pPr marL="0" indent="0">
              <a:lnSpc>
                <a:spcPct val="80000"/>
              </a:lnSpc>
              <a:spcBef>
                <a:spcPct val="0"/>
              </a:spcBef>
              <a:buClr>
                <a:srgbClr val="808080"/>
              </a:buClr>
              <a:buSzPct val="46000"/>
              <a:buNone/>
              <a:defRPr/>
            </a:pPr>
            <a:endParaRPr lang="en-US" altLang="en-US" b="1" dirty="0">
              <a:latin typeface="Candara" panose="020E0502030303020204" pitchFamily="34" charset="0"/>
            </a:endParaRPr>
          </a:p>
          <a:p>
            <a:pPr marL="0" indent="0">
              <a:lnSpc>
                <a:spcPct val="80000"/>
              </a:lnSpc>
              <a:spcBef>
                <a:spcPct val="0"/>
              </a:spcBef>
              <a:buClr>
                <a:srgbClr val="808080"/>
              </a:buClr>
              <a:buSzPct val="46000"/>
              <a:buNone/>
              <a:defRPr/>
            </a:pPr>
            <a:r>
              <a:rPr lang="en-US" altLang="en-US" b="1" dirty="0">
                <a:latin typeface="Candara" panose="020E0502030303020204" pitchFamily="34" charset="0"/>
              </a:rPr>
              <a:t>Example:</a:t>
            </a:r>
          </a:p>
          <a:p>
            <a:pPr marL="0" indent="0">
              <a:lnSpc>
                <a:spcPct val="80000"/>
              </a:lnSpc>
              <a:spcBef>
                <a:spcPct val="0"/>
              </a:spcBef>
              <a:buClr>
                <a:srgbClr val="808080"/>
              </a:buClr>
              <a:buSzPct val="46000"/>
              <a:buNone/>
              <a:defRPr/>
            </a:pPr>
            <a:r>
              <a:rPr lang="en-US" altLang="en-US" dirty="0">
                <a:latin typeface="Candara" panose="020E0502030303020204" pitchFamily="34" charset="0"/>
              </a:rPr>
              <a:t>It costs $100,000 to produce 10,000 units of a good $150,000 to produce 20,000. </a:t>
            </a:r>
          </a:p>
          <a:p>
            <a:pPr marL="0" indent="0">
              <a:lnSpc>
                <a:spcPct val="80000"/>
              </a:lnSpc>
              <a:spcBef>
                <a:spcPct val="0"/>
              </a:spcBef>
              <a:buClr>
                <a:srgbClr val="808080"/>
              </a:buClr>
              <a:buSzPct val="46000"/>
              <a:buNone/>
              <a:defRPr/>
            </a:pPr>
            <a:endParaRPr lang="en-US" altLang="en-US" dirty="0">
              <a:latin typeface="Candara" panose="020E0502030303020204" pitchFamily="34" charset="0"/>
            </a:endParaRPr>
          </a:p>
          <a:p>
            <a:pPr marL="0" indent="0">
              <a:lnSpc>
                <a:spcPct val="80000"/>
              </a:lnSpc>
              <a:spcBef>
                <a:spcPct val="0"/>
              </a:spcBef>
              <a:buClr>
                <a:srgbClr val="808080"/>
              </a:buClr>
              <a:buSzPct val="46000"/>
              <a:buNone/>
              <a:defRPr/>
            </a:pPr>
            <a:r>
              <a:rPr lang="en-US" altLang="en-US" dirty="0">
                <a:latin typeface="Candara" panose="020E0502030303020204" pitchFamily="34" charset="0"/>
              </a:rPr>
              <a:t>What is the marginal costs? </a:t>
            </a:r>
          </a:p>
          <a:p>
            <a:pPr>
              <a:lnSpc>
                <a:spcPct val="80000"/>
              </a:lnSpc>
              <a:spcBef>
                <a:spcPct val="0"/>
              </a:spcBef>
              <a:buClr>
                <a:srgbClr val="808080"/>
              </a:buClr>
              <a:buSzPct val="46000"/>
              <a:defRPr/>
            </a:pPr>
            <a:endParaRPr lang="en-US" altLang="en-US" sz="2800" dirty="0">
              <a:latin typeface="Candara" panose="020E0502030303020204" pitchFamily="34" charset="0"/>
            </a:endParaRPr>
          </a:p>
        </p:txBody>
      </p:sp>
      <p:sp>
        <p:nvSpPr>
          <p:cNvPr id="11" name="Slide Number Placeholder 10">
            <a:extLst>
              <a:ext uri="{FF2B5EF4-FFF2-40B4-BE49-F238E27FC236}">
                <a16:creationId xmlns:a16="http://schemas.microsoft.com/office/drawing/2014/main" id="{F80EFE55-9A2C-7644-9F14-E43AA8D52ACE}"/>
              </a:ext>
            </a:extLst>
          </p:cNvPr>
          <p:cNvSpPr>
            <a:spLocks noGrp="1"/>
          </p:cNvSpPr>
          <p:nvPr>
            <p:ph type="sldNum" sz="quarter" idx="12"/>
          </p:nvPr>
        </p:nvSpPr>
        <p:spPr/>
        <p:txBody>
          <a:bodyPr/>
          <a:lstStyle/>
          <a:p>
            <a:fld id="{958BD988-D88B-EB4E-A60B-5AD3869691CF}" type="slidenum">
              <a:rPr lang="en-US" smtClean="0"/>
              <a:t>5</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D46945E-9EE6-EE44-BB54-2FDEAAC213B4}"/>
                  </a:ext>
                </a:extLst>
              </p:cNvPr>
              <p:cNvSpPr txBox="1"/>
              <p:nvPr/>
            </p:nvSpPr>
            <p:spPr>
              <a:xfrm>
                <a:off x="2446867" y="5753033"/>
                <a:ext cx="7501466" cy="688843"/>
              </a:xfrm>
              <a:prstGeom prst="rect">
                <a:avLst/>
              </a:prstGeom>
              <a:noFill/>
            </p:spPr>
            <p:txBody>
              <a:bodyPr wrap="square" lIns="0" tIns="0" rIns="0" bIns="0" rtlCol="0">
                <a:spAutoFit/>
              </a:bodyPr>
              <a:lstStyle/>
              <a:p>
                <a14:m>
                  <m:oMath xmlns:m="http://schemas.openxmlformats.org/officeDocument/2006/math">
                    <m:f>
                      <m:fPr>
                        <m:ctrlPr>
                          <a:rPr lang="en-US" sz="2800" i="1" smtClean="0">
                            <a:latin typeface="Cambria Math" panose="02040503050406030204" pitchFamily="18" charset="0"/>
                          </a:rPr>
                        </m:ctrlPr>
                      </m:fPr>
                      <m:num>
                        <m:r>
                          <a:rPr lang="en-US" sz="280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𝑇𝑜𝑡𝑎𝑙</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𝐶𝑜𝑠𝑡𝑠</m:t>
                        </m:r>
                      </m:num>
                      <m:den>
                        <m:r>
                          <a:rPr lang="en-US" sz="280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𝑈𝑛𝑖𝑡𝑠</m:t>
                        </m:r>
                      </m:den>
                    </m:f>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$150,000−$100,000</m:t>
                        </m:r>
                      </m:num>
                      <m:den>
                        <m:r>
                          <a:rPr lang="es-ES" sz="2800" b="0" i="1" smtClean="0">
                            <a:latin typeface="Cambria Math" panose="02040503050406030204" pitchFamily="18" charset="0"/>
                          </a:rPr>
                          <m:t>20,000−10,000</m:t>
                        </m:r>
                      </m:den>
                    </m:f>
                    <m:r>
                      <a:rPr lang="es-ES" sz="2800" b="0" i="1" smtClean="0">
                        <a:latin typeface="Cambria Math" panose="02040503050406030204" pitchFamily="18" charset="0"/>
                      </a:rPr>
                      <m: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$50,000</m:t>
                        </m:r>
                      </m:num>
                      <m:den>
                        <m:r>
                          <a:rPr lang="es-ES" sz="2800" b="0" i="1" smtClean="0">
                            <a:latin typeface="Cambria Math" panose="02040503050406030204" pitchFamily="18" charset="0"/>
                          </a:rPr>
                          <m:t>10,000</m:t>
                        </m:r>
                      </m:den>
                    </m:f>
                    <m:r>
                      <a:rPr lang="es-ES" sz="2800" b="0" i="1" smtClean="0">
                        <a:latin typeface="Cambria Math" panose="02040503050406030204" pitchFamily="18" charset="0"/>
                      </a:rPr>
                      <m:t>=</m:t>
                    </m:r>
                  </m:oMath>
                </a14:m>
                <a:r>
                  <a:rPr lang="en-US" sz="2800" dirty="0">
                    <a:latin typeface="Candara" panose="020E0502030303020204" pitchFamily="34" charset="0"/>
                  </a:rPr>
                  <a:t>$5</a:t>
                </a:r>
              </a:p>
            </p:txBody>
          </p:sp>
        </mc:Choice>
        <mc:Fallback xmlns="">
          <p:sp>
            <p:nvSpPr>
              <p:cNvPr id="5" name="TextBox 4">
                <a:extLst>
                  <a:ext uri="{FF2B5EF4-FFF2-40B4-BE49-F238E27FC236}">
                    <a16:creationId xmlns:a16="http://schemas.microsoft.com/office/drawing/2014/main" id="{2D46945E-9EE6-EE44-BB54-2FDEAAC213B4}"/>
                  </a:ext>
                </a:extLst>
              </p:cNvPr>
              <p:cNvSpPr txBox="1">
                <a:spLocks noRot="1" noChangeAspect="1" noMove="1" noResize="1" noEditPoints="1" noAdjustHandles="1" noChangeArrowheads="1" noChangeShapeType="1" noTextEdit="1"/>
              </p:cNvSpPr>
              <p:nvPr/>
            </p:nvSpPr>
            <p:spPr>
              <a:xfrm>
                <a:off x="2446867" y="5753033"/>
                <a:ext cx="7501466" cy="688843"/>
              </a:xfrm>
              <a:prstGeom prst="rect">
                <a:avLst/>
              </a:prstGeom>
              <a:blipFill>
                <a:blip r:embed="rId3"/>
                <a:stretch>
                  <a:fillRect b="-11504"/>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D55EA07D-015B-4B65-AE8F-5314E49F2C5C}"/>
              </a:ext>
            </a:extLst>
          </p:cNvPr>
          <p:cNvSpPr>
            <a:spLocks noGrp="1"/>
          </p:cNvSpPr>
          <p:nvPr>
            <p:ph type="title"/>
          </p:nvPr>
        </p:nvSpPr>
        <p:spPr>
          <a:xfrm>
            <a:off x="838200" y="32618"/>
            <a:ext cx="10515600" cy="1325563"/>
          </a:xfrm>
        </p:spPr>
        <p:txBody>
          <a:bodyPr>
            <a:normAutofit/>
          </a:bodyPr>
          <a:lstStyle/>
          <a:p>
            <a:r>
              <a:rPr lang="en-US" sz="4200" b="1" dirty="0">
                <a:solidFill>
                  <a:schemeClr val="bg1"/>
                </a:solidFill>
                <a:latin typeface="Georgia Pro Cond Black" panose="02040A06050405020203" pitchFamily="18" charset="0"/>
              </a:rPr>
              <a:t>Marginal Cost Example</a:t>
            </a:r>
          </a:p>
        </p:txBody>
      </p:sp>
      <p:pic>
        <p:nvPicPr>
          <p:cNvPr id="2" name="Picture 1">
            <a:extLst>
              <a:ext uri="{FF2B5EF4-FFF2-40B4-BE49-F238E27FC236}">
                <a16:creationId xmlns:a16="http://schemas.microsoft.com/office/drawing/2014/main" id="{3F10843B-0093-CD7C-32E1-0F2BAD283F15}"/>
              </a:ext>
            </a:extLst>
          </p:cNvPr>
          <p:cNvPicPr>
            <a:picLocks noChangeAspect="1"/>
          </p:cNvPicPr>
          <p:nvPr/>
        </p:nvPicPr>
        <p:blipFill>
          <a:blip r:embed="rId4"/>
          <a:stretch>
            <a:fillRect/>
          </a:stretch>
        </p:blipFill>
        <p:spPr>
          <a:xfrm>
            <a:off x="3723186" y="2552700"/>
            <a:ext cx="704850" cy="876300"/>
          </a:xfrm>
          <a:prstGeom prst="rect">
            <a:avLst/>
          </a:prstGeom>
        </p:spPr>
      </p:pic>
    </p:spTree>
    <p:extLst>
      <p:ext uri="{BB962C8B-B14F-4D97-AF65-F5344CB8AC3E}">
        <p14:creationId xmlns:p14="http://schemas.microsoft.com/office/powerpoint/2010/main" val="160204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38804D-D203-0343-BE55-B8F26B2FEE4D}"/>
              </a:ext>
            </a:extLst>
          </p:cNvPr>
          <p:cNvSpPr/>
          <p:nvPr/>
        </p:nvSpPr>
        <p:spPr>
          <a:xfrm>
            <a:off x="0" y="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47" name="Rectangle 3">
            <a:extLst>
              <a:ext uri="{FF2B5EF4-FFF2-40B4-BE49-F238E27FC236}">
                <a16:creationId xmlns:a16="http://schemas.microsoft.com/office/drawing/2014/main" id="{108C12D3-ACB2-1941-90F7-2613921C3A08}"/>
              </a:ext>
            </a:extLst>
          </p:cNvPr>
          <p:cNvSpPr>
            <a:spLocks noGrp="1" noChangeArrowheads="1"/>
          </p:cNvSpPr>
          <p:nvPr>
            <p:ph type="body" idx="1"/>
          </p:nvPr>
        </p:nvSpPr>
        <p:spPr>
          <a:xfrm>
            <a:off x="571500" y="1690688"/>
            <a:ext cx="4943475" cy="3962399"/>
          </a:xfrm>
        </p:spPr>
        <p:txBody>
          <a:bodyPr>
            <a:normAutofit lnSpcReduction="10000"/>
          </a:bodyPr>
          <a:lstStyle/>
          <a:p>
            <a:pPr marL="0" indent="0" eaLnBrk="1" hangingPunct="1">
              <a:buNone/>
            </a:pPr>
            <a:r>
              <a:rPr lang="en-US" altLang="en-US" sz="2400" b="1" dirty="0">
                <a:latin typeface="Candara" panose="020E0502030303020204" pitchFamily="34" charset="0"/>
              </a:rPr>
              <a:t>COSTS</a:t>
            </a:r>
          </a:p>
          <a:p>
            <a:pPr eaLnBrk="1" hangingPunct="1"/>
            <a:r>
              <a:rPr lang="en-US" altLang="en-US" sz="2400" dirty="0">
                <a:latin typeface="Candara" panose="020E0502030303020204" pitchFamily="34" charset="0"/>
              </a:rPr>
              <a:t>Incremental cost (IC)</a:t>
            </a:r>
          </a:p>
          <a:p>
            <a:pPr lvl="1" eaLnBrk="1" hangingPunct="1"/>
            <a:r>
              <a:rPr lang="en-US" altLang="en-US" sz="2000" dirty="0">
                <a:latin typeface="Candara" panose="020E0502030303020204" pitchFamily="34" charset="0"/>
                <a:sym typeface="Symbol" pitchFamily="2" charset="2"/>
              </a:rPr>
              <a:t>Change in cost due to a quantity change</a:t>
            </a:r>
          </a:p>
          <a:p>
            <a:pPr lvl="1" eaLnBrk="1" hangingPunct="1"/>
            <a:r>
              <a:rPr lang="en-US" altLang="en-US" sz="2000" dirty="0">
                <a:latin typeface="Candara" panose="020E0502030303020204" pitchFamily="34" charset="0"/>
                <a:sym typeface="Symbol" pitchFamily="2" charset="2"/>
              </a:rPr>
              <a:t>IC=</a:t>
            </a:r>
            <a:r>
              <a:rPr lang="en-US" altLang="en-US" sz="2000" dirty="0">
                <a:latin typeface="Candara" panose="020E0502030303020204" pitchFamily="34" charset="0"/>
              </a:rPr>
              <a:t>TC = </a:t>
            </a:r>
            <a:r>
              <a:rPr lang="en-US" altLang="en-US" sz="2000" dirty="0">
                <a:latin typeface="Candara" panose="020E0502030303020204" pitchFamily="34" charset="0"/>
                <a:sym typeface="Symbol" pitchFamily="2" charset="2"/>
              </a:rPr>
              <a:t></a:t>
            </a:r>
            <a:r>
              <a:rPr lang="en-US" altLang="en-US" sz="2000" dirty="0">
                <a:latin typeface="Candara" panose="020E0502030303020204" pitchFamily="34" charset="0"/>
              </a:rPr>
              <a:t> FC + </a:t>
            </a:r>
            <a:r>
              <a:rPr lang="en-US" altLang="en-US" sz="2000" dirty="0">
                <a:latin typeface="Candara" panose="020E0502030303020204" pitchFamily="34" charset="0"/>
                <a:sym typeface="Symbol" pitchFamily="2" charset="2"/>
              </a:rPr>
              <a:t></a:t>
            </a:r>
            <a:r>
              <a:rPr lang="en-US" altLang="en-US" sz="2000" dirty="0">
                <a:latin typeface="Candara" panose="020E0502030303020204" pitchFamily="34" charset="0"/>
              </a:rPr>
              <a:t>VC </a:t>
            </a:r>
          </a:p>
          <a:p>
            <a:pPr lvl="1" eaLnBrk="1" hangingPunct="1"/>
            <a:r>
              <a:rPr lang="en-US" altLang="en-US" sz="2000" dirty="0">
                <a:latin typeface="Candara" panose="020E0502030303020204" pitchFamily="34" charset="0"/>
              </a:rPr>
              <a:t>If </a:t>
            </a:r>
            <a:r>
              <a:rPr lang="en-US" altLang="en-US" sz="2000" dirty="0">
                <a:latin typeface="Candara" panose="020E0502030303020204" pitchFamily="34" charset="0"/>
                <a:sym typeface="Symbol" pitchFamily="2" charset="2"/>
              </a:rPr>
              <a:t></a:t>
            </a:r>
            <a:r>
              <a:rPr lang="en-US" altLang="en-US" sz="2000" dirty="0">
                <a:latin typeface="Candara" panose="020E0502030303020204" pitchFamily="34" charset="0"/>
              </a:rPr>
              <a:t> FC = 0, IC = </a:t>
            </a:r>
            <a:r>
              <a:rPr lang="en-US" altLang="en-US" sz="2000" dirty="0">
                <a:latin typeface="Candara" panose="020E0502030303020204" pitchFamily="34" charset="0"/>
                <a:sym typeface="Symbol" pitchFamily="2" charset="2"/>
              </a:rPr>
              <a:t></a:t>
            </a:r>
            <a:r>
              <a:rPr lang="en-US" altLang="en-US" sz="2000" dirty="0">
                <a:latin typeface="Candara" panose="020E0502030303020204" pitchFamily="34" charset="0"/>
              </a:rPr>
              <a:t>VC</a:t>
            </a:r>
          </a:p>
          <a:p>
            <a:pPr eaLnBrk="1" hangingPunct="1"/>
            <a:endParaRPr lang="en-US" altLang="en-US" sz="2400" dirty="0">
              <a:latin typeface="Candara" panose="020E0502030303020204" pitchFamily="34" charset="0"/>
            </a:endParaRPr>
          </a:p>
          <a:p>
            <a:pPr eaLnBrk="1" hangingPunct="1"/>
            <a:r>
              <a:rPr lang="en-US" altLang="en-US" sz="2400" dirty="0">
                <a:latin typeface="Candara" panose="020E0502030303020204" pitchFamily="34" charset="0"/>
              </a:rPr>
              <a:t>Marginal cost (MC)</a:t>
            </a:r>
          </a:p>
          <a:p>
            <a:pPr lvl="1" eaLnBrk="1" hangingPunct="1"/>
            <a:r>
              <a:rPr lang="en-US" altLang="en-US" sz="2000" dirty="0">
                <a:latin typeface="Candara" panose="020E0502030303020204" pitchFamily="34" charset="0"/>
              </a:rPr>
              <a:t>The incremental cost for unit change in quantity</a:t>
            </a:r>
          </a:p>
          <a:p>
            <a:pPr lvl="1" eaLnBrk="1" hangingPunct="1"/>
            <a:r>
              <a:rPr lang="en-US" altLang="en-US" sz="2000" dirty="0">
                <a:latin typeface="Candara" panose="020E0502030303020204" pitchFamily="34" charset="0"/>
              </a:rPr>
              <a:t> MC = </a:t>
            </a:r>
            <a:r>
              <a:rPr lang="en-US" altLang="en-US" sz="2000" dirty="0">
                <a:latin typeface="Candara" panose="020E0502030303020204" pitchFamily="34" charset="0"/>
                <a:sym typeface="Symbol" pitchFamily="2" charset="2"/>
              </a:rPr>
              <a:t></a:t>
            </a:r>
            <a:r>
              <a:rPr lang="en-US" altLang="en-US" sz="2000" dirty="0">
                <a:latin typeface="Candara" panose="020E0502030303020204" pitchFamily="34" charset="0"/>
              </a:rPr>
              <a:t> TC/</a:t>
            </a:r>
            <a:r>
              <a:rPr lang="en-US" altLang="en-US" sz="2000" dirty="0">
                <a:latin typeface="Candara" panose="020E0502030303020204" pitchFamily="34" charset="0"/>
                <a:sym typeface="Symbol" pitchFamily="2" charset="2"/>
              </a:rPr>
              <a:t></a:t>
            </a:r>
            <a:r>
              <a:rPr lang="en-US" altLang="en-US" sz="2000" dirty="0">
                <a:latin typeface="Candara" panose="020E0502030303020204" pitchFamily="34" charset="0"/>
              </a:rPr>
              <a:t> Q</a:t>
            </a:r>
          </a:p>
        </p:txBody>
      </p:sp>
      <p:sp>
        <p:nvSpPr>
          <p:cNvPr id="3" name="Title 2">
            <a:extLst>
              <a:ext uri="{FF2B5EF4-FFF2-40B4-BE49-F238E27FC236}">
                <a16:creationId xmlns:a16="http://schemas.microsoft.com/office/drawing/2014/main" id="{F65D0E1D-52CA-744E-A0E0-13FEC3685CFB}"/>
              </a:ext>
            </a:extLst>
          </p:cNvPr>
          <p:cNvSpPr>
            <a:spLocks noGrp="1"/>
          </p:cNvSpPr>
          <p:nvPr>
            <p:ph type="title"/>
          </p:nvPr>
        </p:nvSpPr>
        <p:spPr>
          <a:xfrm>
            <a:off x="633414" y="46039"/>
            <a:ext cx="10515600" cy="1325563"/>
          </a:xfrm>
        </p:spPr>
        <p:txBody>
          <a:bodyPr>
            <a:normAutofit/>
          </a:bodyPr>
          <a:lstStyle/>
          <a:p>
            <a:r>
              <a:rPr lang="en-US" sz="4200" b="1" dirty="0">
                <a:solidFill>
                  <a:schemeClr val="bg1"/>
                </a:solidFill>
                <a:latin typeface="Georgia Pro Cond Black" panose="02040A06050405020203" pitchFamily="18" charset="0"/>
              </a:rPr>
              <a:t>Incremental Cost Analysis</a:t>
            </a:r>
            <a:endParaRPr lang="en-US" sz="4200" dirty="0">
              <a:solidFill>
                <a:schemeClr val="bg1"/>
              </a:solidFill>
              <a:latin typeface="Georgia Pro Cond Black" panose="02040A06050405020203" pitchFamily="18" charset="0"/>
            </a:endParaRPr>
          </a:p>
        </p:txBody>
      </p:sp>
      <p:sp>
        <p:nvSpPr>
          <p:cNvPr id="4" name="Rectangle 3">
            <a:extLst>
              <a:ext uri="{FF2B5EF4-FFF2-40B4-BE49-F238E27FC236}">
                <a16:creationId xmlns:a16="http://schemas.microsoft.com/office/drawing/2014/main" id="{ED237C01-5F38-574B-9508-6B6283BCE248}"/>
              </a:ext>
            </a:extLst>
          </p:cNvPr>
          <p:cNvSpPr/>
          <p:nvPr/>
        </p:nvSpPr>
        <p:spPr>
          <a:xfrm>
            <a:off x="5514975" y="5669755"/>
            <a:ext cx="581025" cy="490538"/>
          </a:xfrm>
          <a:prstGeom prst="rect">
            <a:avLst/>
          </a:prstGeom>
          <a:no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3">
            <a:extLst>
              <a:ext uri="{FF2B5EF4-FFF2-40B4-BE49-F238E27FC236}">
                <a16:creationId xmlns:a16="http://schemas.microsoft.com/office/drawing/2014/main" id="{3FFBCD67-17F7-404D-A8CB-DBCD22A4A129}"/>
              </a:ext>
            </a:extLst>
          </p:cNvPr>
          <p:cNvSpPr txBox="1">
            <a:spLocks noChangeArrowheads="1"/>
          </p:cNvSpPr>
          <p:nvPr/>
        </p:nvSpPr>
        <p:spPr>
          <a:xfrm>
            <a:off x="6677025" y="1690688"/>
            <a:ext cx="4943475" cy="4167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400" b="1" dirty="0">
                <a:latin typeface="Candara" panose="020E0502030303020204" pitchFamily="34" charset="0"/>
              </a:rPr>
              <a:t>REVENUE</a:t>
            </a:r>
          </a:p>
          <a:p>
            <a:r>
              <a:rPr lang="en-US" altLang="en-US" sz="2400" dirty="0">
                <a:latin typeface="Candara" panose="020E0502030303020204" pitchFamily="34" charset="0"/>
              </a:rPr>
              <a:t>Incremental revenue (IR)</a:t>
            </a:r>
          </a:p>
          <a:p>
            <a:pPr lvl="1"/>
            <a:r>
              <a:rPr lang="en-US" altLang="en-US" sz="2000" dirty="0">
                <a:latin typeface="Candara" panose="020E0502030303020204" pitchFamily="34" charset="0"/>
              </a:rPr>
              <a:t>The change in revenue: </a:t>
            </a:r>
          </a:p>
          <a:p>
            <a:pPr lvl="1"/>
            <a:r>
              <a:rPr lang="en-US" altLang="en-US" sz="2000" dirty="0">
                <a:latin typeface="Candara" panose="020E0502030303020204" pitchFamily="34" charset="0"/>
                <a:sym typeface="Symbol" pitchFamily="2" charset="2"/>
              </a:rPr>
              <a:t>IR=</a:t>
            </a:r>
            <a:r>
              <a:rPr lang="en-US" altLang="en-US" sz="2000" dirty="0">
                <a:latin typeface="Candara" panose="020E0502030303020204" pitchFamily="34" charset="0"/>
              </a:rPr>
              <a:t>R</a:t>
            </a:r>
          </a:p>
          <a:p>
            <a:pPr marL="457200" lvl="1" indent="0">
              <a:buNone/>
            </a:pPr>
            <a:endParaRPr lang="en-US" altLang="en-US" sz="2000" dirty="0">
              <a:latin typeface="Candara" panose="020E0502030303020204" pitchFamily="34" charset="0"/>
            </a:endParaRPr>
          </a:p>
          <a:p>
            <a:pPr marL="457200" lvl="1" indent="0">
              <a:buNone/>
            </a:pPr>
            <a:endParaRPr lang="en-US" altLang="en-US" sz="2000" dirty="0">
              <a:latin typeface="Candara" panose="020E0502030303020204" pitchFamily="34" charset="0"/>
            </a:endParaRPr>
          </a:p>
          <a:p>
            <a:r>
              <a:rPr lang="en-US" altLang="en-US" sz="2400" dirty="0">
                <a:latin typeface="Candara" panose="020E0502030303020204" pitchFamily="34" charset="0"/>
              </a:rPr>
              <a:t>Marginal revenue (MR)</a:t>
            </a:r>
          </a:p>
          <a:p>
            <a:pPr lvl="1"/>
            <a:r>
              <a:rPr lang="en-US" altLang="en-US" sz="2000" dirty="0">
                <a:latin typeface="Candara" panose="020E0502030303020204" pitchFamily="34" charset="0"/>
              </a:rPr>
              <a:t>The incremental revenue for unit change in quantity</a:t>
            </a:r>
          </a:p>
          <a:p>
            <a:pPr lvl="1"/>
            <a:r>
              <a:rPr lang="en-US" altLang="en-US" sz="2000" dirty="0">
                <a:latin typeface="Candara" panose="020E0502030303020204" pitchFamily="34" charset="0"/>
              </a:rPr>
              <a:t>MR = </a:t>
            </a:r>
            <a:r>
              <a:rPr lang="en-US" altLang="en-US" sz="2000" dirty="0">
                <a:latin typeface="Candara" panose="020E0502030303020204" pitchFamily="34" charset="0"/>
                <a:sym typeface="Symbol" pitchFamily="2" charset="2"/>
              </a:rPr>
              <a:t></a:t>
            </a:r>
            <a:r>
              <a:rPr lang="en-US" altLang="en-US" sz="2000" dirty="0">
                <a:latin typeface="Candara" panose="020E0502030303020204" pitchFamily="34" charset="0"/>
              </a:rPr>
              <a:t> Revenue/</a:t>
            </a:r>
            <a:r>
              <a:rPr lang="en-US" altLang="en-US" sz="2000" dirty="0">
                <a:latin typeface="Candara" panose="020E0502030303020204" pitchFamily="34" charset="0"/>
                <a:sym typeface="Symbol" pitchFamily="2" charset="2"/>
              </a:rPr>
              <a:t></a:t>
            </a:r>
            <a:r>
              <a:rPr lang="en-US" altLang="en-US" sz="2000" dirty="0">
                <a:latin typeface="Candara" panose="020E0502030303020204" pitchFamily="34" charset="0"/>
              </a:rPr>
              <a:t> Q</a:t>
            </a:r>
          </a:p>
        </p:txBody>
      </p:sp>
      <p:sp>
        <p:nvSpPr>
          <p:cNvPr id="9" name="Rectangle 3">
            <a:extLst>
              <a:ext uri="{FF2B5EF4-FFF2-40B4-BE49-F238E27FC236}">
                <a16:creationId xmlns:a16="http://schemas.microsoft.com/office/drawing/2014/main" id="{9406734D-651A-0E45-90BE-CC7F3E9238F6}"/>
              </a:ext>
            </a:extLst>
          </p:cNvPr>
          <p:cNvSpPr txBox="1">
            <a:spLocks noChangeArrowheads="1"/>
          </p:cNvSpPr>
          <p:nvPr/>
        </p:nvSpPr>
        <p:spPr>
          <a:xfrm>
            <a:off x="3419477" y="5686423"/>
            <a:ext cx="4943475" cy="490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en-US" sz="2400" b="1" dirty="0">
                <a:solidFill>
                  <a:srgbClr val="C00000"/>
                </a:solidFill>
              </a:rPr>
              <a:t>MC              MR</a:t>
            </a:r>
          </a:p>
        </p:txBody>
      </p:sp>
      <p:sp>
        <p:nvSpPr>
          <p:cNvPr id="5" name="Slide Number Placeholder 4">
            <a:extLst>
              <a:ext uri="{FF2B5EF4-FFF2-40B4-BE49-F238E27FC236}">
                <a16:creationId xmlns:a16="http://schemas.microsoft.com/office/drawing/2014/main" id="{F3A6D61F-54A5-2247-B8E8-E2DD3E24E680}"/>
              </a:ext>
            </a:extLst>
          </p:cNvPr>
          <p:cNvSpPr>
            <a:spLocks noGrp="1"/>
          </p:cNvSpPr>
          <p:nvPr>
            <p:ph type="sldNum" sz="quarter" idx="12"/>
          </p:nvPr>
        </p:nvSpPr>
        <p:spPr/>
        <p:txBody>
          <a:bodyPr/>
          <a:lstStyle/>
          <a:p>
            <a:fld id="{958BD988-D88B-EB4E-A60B-5AD3869691CF}" type="slidenum">
              <a:rPr lang="en-US" smtClean="0"/>
              <a:t>6</a:t>
            </a:fld>
            <a:endParaRPr lang="en-US"/>
          </a:p>
        </p:txBody>
      </p:sp>
    </p:spTree>
    <p:extLst>
      <p:ext uri="{BB962C8B-B14F-4D97-AF65-F5344CB8AC3E}">
        <p14:creationId xmlns:p14="http://schemas.microsoft.com/office/powerpoint/2010/main" val="26746653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747">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6BC1354-2DA8-0144-A775-2A3640CB166D}"/>
              </a:ext>
            </a:extLst>
          </p:cNvPr>
          <p:cNvSpPr/>
          <p:nvPr/>
        </p:nvSpPr>
        <p:spPr>
          <a:xfrm>
            <a:off x="0" y="11111"/>
            <a:ext cx="12192000" cy="1325564"/>
          </a:xfrm>
          <a:prstGeom prst="rect">
            <a:avLst/>
          </a:prstGeom>
          <a:solidFill>
            <a:srgbClr val="A40304"/>
          </a:solidFill>
          <a:ln>
            <a:solidFill>
              <a:srgbClr val="A403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FCE74-19E0-4345-873F-9FC390B089D6}"/>
              </a:ext>
            </a:extLst>
          </p:cNvPr>
          <p:cNvSpPr>
            <a:spLocks noGrp="1"/>
          </p:cNvSpPr>
          <p:nvPr>
            <p:ph type="title"/>
          </p:nvPr>
        </p:nvSpPr>
        <p:spPr>
          <a:xfrm>
            <a:off x="838200" y="132369"/>
            <a:ext cx="10515600" cy="1325563"/>
          </a:xfrm>
        </p:spPr>
        <p:txBody>
          <a:bodyPr>
            <a:normAutofit/>
          </a:bodyPr>
          <a:lstStyle/>
          <a:p>
            <a:r>
              <a:rPr lang="en-US" sz="4200" b="1" dirty="0">
                <a:solidFill>
                  <a:schemeClr val="bg1"/>
                </a:solidFill>
                <a:latin typeface="Georgia Pro Cond Black" panose="02040A06050405020203" pitchFamily="18" charset="0"/>
              </a:rPr>
              <a:t>Break-Even Analysis</a:t>
            </a:r>
          </a:p>
        </p:txBody>
      </p:sp>
      <p:sp>
        <p:nvSpPr>
          <p:cNvPr id="3" name="Content Placeholder 2">
            <a:extLst>
              <a:ext uri="{FF2B5EF4-FFF2-40B4-BE49-F238E27FC236}">
                <a16:creationId xmlns:a16="http://schemas.microsoft.com/office/drawing/2014/main" id="{F21C00D3-4591-8649-9C68-7D1DDE3412B9}"/>
              </a:ext>
            </a:extLst>
          </p:cNvPr>
          <p:cNvSpPr>
            <a:spLocks noGrp="1"/>
          </p:cNvSpPr>
          <p:nvPr>
            <p:ph idx="1"/>
          </p:nvPr>
        </p:nvSpPr>
        <p:spPr>
          <a:xfrm>
            <a:off x="838200" y="1825625"/>
            <a:ext cx="7920038" cy="488950"/>
          </a:xfrm>
        </p:spPr>
        <p:txBody>
          <a:bodyPr>
            <a:normAutofit/>
          </a:bodyPr>
          <a:lstStyle/>
          <a:p>
            <a:pPr marL="0" indent="0">
              <a:lnSpc>
                <a:spcPct val="80000"/>
              </a:lnSpc>
              <a:buNone/>
            </a:pPr>
            <a:r>
              <a:rPr lang="en-US" altLang="en-US" dirty="0">
                <a:latin typeface="Candara" panose="020E0502030303020204" pitchFamily="34" charset="0"/>
              </a:rPr>
              <a:t>Total Revenue = Total Cost/Expenses</a:t>
            </a:r>
          </a:p>
        </p:txBody>
      </p:sp>
      <p:sp>
        <p:nvSpPr>
          <p:cNvPr id="5" name="Content Placeholder 2">
            <a:extLst>
              <a:ext uri="{FF2B5EF4-FFF2-40B4-BE49-F238E27FC236}">
                <a16:creationId xmlns:a16="http://schemas.microsoft.com/office/drawing/2014/main" id="{650F0DB6-FEFE-F24F-9D28-DF4A88F3AF49}"/>
              </a:ext>
            </a:extLst>
          </p:cNvPr>
          <p:cNvSpPr txBox="1">
            <a:spLocks/>
          </p:cNvSpPr>
          <p:nvPr/>
        </p:nvSpPr>
        <p:spPr>
          <a:xfrm>
            <a:off x="1481138" y="2783678"/>
            <a:ext cx="10515600" cy="488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Font typeface="Arial" panose="020B0604020202020204" pitchFamily="34" charset="0"/>
              <a:buNone/>
            </a:pPr>
            <a:r>
              <a:rPr lang="en-US" altLang="en-US" dirty="0">
                <a:solidFill>
                  <a:srgbClr val="00B050"/>
                </a:solidFill>
                <a:latin typeface="Candara" panose="020E0502030303020204" pitchFamily="34" charset="0"/>
              </a:rPr>
              <a:t>P*</a:t>
            </a:r>
            <a:r>
              <a:rPr lang="en-US" altLang="en-US" dirty="0">
                <a:solidFill>
                  <a:srgbClr val="FF0000"/>
                </a:solidFill>
                <a:latin typeface="Candara" panose="020E0502030303020204" pitchFamily="34" charset="0"/>
              </a:rPr>
              <a:t>Q</a:t>
            </a:r>
            <a:r>
              <a:rPr lang="en-US" altLang="en-US" dirty="0">
                <a:solidFill>
                  <a:srgbClr val="00B050"/>
                </a:solidFill>
                <a:latin typeface="Candara" panose="020E0502030303020204" pitchFamily="34" charset="0"/>
              </a:rPr>
              <a:t> </a:t>
            </a:r>
            <a:r>
              <a:rPr lang="en-US" altLang="en-US" dirty="0">
                <a:latin typeface="Candara" panose="020E0502030303020204" pitchFamily="34" charset="0"/>
              </a:rPr>
              <a:t>= FC+ </a:t>
            </a:r>
            <a:r>
              <a:rPr lang="en-US" altLang="en-US" dirty="0">
                <a:solidFill>
                  <a:srgbClr val="0070C0"/>
                </a:solidFill>
                <a:latin typeface="Candara" panose="020E0502030303020204" pitchFamily="34" charset="0"/>
              </a:rPr>
              <a:t>VC*</a:t>
            </a:r>
            <a:r>
              <a:rPr lang="en-US" altLang="en-US" dirty="0">
                <a:solidFill>
                  <a:srgbClr val="FF0000"/>
                </a:solidFill>
                <a:latin typeface="Candara" panose="020E0502030303020204" pitchFamily="34" charset="0"/>
              </a:rPr>
              <a:t>Q</a:t>
            </a:r>
            <a:r>
              <a:rPr lang="en-US" altLang="en-US" dirty="0">
                <a:solidFill>
                  <a:srgbClr val="0070C0"/>
                </a:solidFill>
                <a:latin typeface="Candara" panose="020E0502030303020204" pitchFamily="34" charset="0"/>
              </a:rPr>
              <a:t> </a:t>
            </a:r>
          </a:p>
        </p:txBody>
      </p:sp>
      <p:sp>
        <p:nvSpPr>
          <p:cNvPr id="6" name="Content Placeholder 2">
            <a:extLst>
              <a:ext uri="{FF2B5EF4-FFF2-40B4-BE49-F238E27FC236}">
                <a16:creationId xmlns:a16="http://schemas.microsoft.com/office/drawing/2014/main" id="{B147524D-0009-CB4E-9DB3-0AEE043E8AE2}"/>
              </a:ext>
            </a:extLst>
          </p:cNvPr>
          <p:cNvSpPr txBox="1">
            <a:spLocks/>
          </p:cNvSpPr>
          <p:nvPr/>
        </p:nvSpPr>
        <p:spPr>
          <a:xfrm>
            <a:off x="838200" y="2314575"/>
            <a:ext cx="10515600" cy="488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dirty="0">
                <a:solidFill>
                  <a:srgbClr val="00B050"/>
                </a:solidFill>
                <a:latin typeface="Candara" panose="020E0502030303020204" pitchFamily="34" charset="0"/>
              </a:rPr>
              <a:t>Total Revenue</a:t>
            </a:r>
            <a:r>
              <a:rPr lang="en-US" altLang="en-US" dirty="0">
                <a:latin typeface="Candara" panose="020E0502030303020204" pitchFamily="34" charset="0"/>
              </a:rPr>
              <a:t> = Fixed Costs + </a:t>
            </a:r>
            <a:r>
              <a:rPr lang="en-US" altLang="en-US" dirty="0">
                <a:solidFill>
                  <a:srgbClr val="0070C0"/>
                </a:solidFill>
                <a:latin typeface="Candara" panose="020E0502030303020204" pitchFamily="34" charset="0"/>
              </a:rPr>
              <a:t>Variable Cost</a:t>
            </a:r>
            <a:r>
              <a:rPr lang="en-US" altLang="en-US" dirty="0">
                <a:latin typeface="Candara" panose="020E0502030303020204" pitchFamily="34" charset="0"/>
              </a:rPr>
              <a:t> </a:t>
            </a:r>
          </a:p>
        </p:txBody>
      </p:sp>
      <p:sp>
        <p:nvSpPr>
          <p:cNvPr id="7" name="Content Placeholder 2">
            <a:extLst>
              <a:ext uri="{FF2B5EF4-FFF2-40B4-BE49-F238E27FC236}">
                <a16:creationId xmlns:a16="http://schemas.microsoft.com/office/drawing/2014/main" id="{D37251EB-08C5-514F-A87A-559B70CB70B8}"/>
              </a:ext>
            </a:extLst>
          </p:cNvPr>
          <p:cNvSpPr txBox="1">
            <a:spLocks/>
          </p:cNvSpPr>
          <p:nvPr/>
        </p:nvSpPr>
        <p:spPr>
          <a:xfrm>
            <a:off x="342899" y="3323033"/>
            <a:ext cx="10515600" cy="488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dirty="0">
                <a:solidFill>
                  <a:srgbClr val="00B050"/>
                </a:solidFill>
                <a:latin typeface="Candara" panose="020E0502030303020204" pitchFamily="34" charset="0"/>
              </a:rPr>
              <a:t>P*</a:t>
            </a:r>
            <a:r>
              <a:rPr lang="en-US" altLang="en-US" dirty="0">
                <a:solidFill>
                  <a:srgbClr val="FF0000"/>
                </a:solidFill>
                <a:latin typeface="Candara" panose="020E0502030303020204" pitchFamily="34" charset="0"/>
              </a:rPr>
              <a:t>Q </a:t>
            </a:r>
            <a:r>
              <a:rPr lang="en-US" altLang="en-US" dirty="0">
                <a:latin typeface="Candara" panose="020E0502030303020204" pitchFamily="34" charset="0"/>
              </a:rPr>
              <a:t>- </a:t>
            </a:r>
            <a:r>
              <a:rPr lang="en-US" altLang="en-US" dirty="0">
                <a:solidFill>
                  <a:srgbClr val="0070C0"/>
                </a:solidFill>
                <a:latin typeface="Candara" panose="020E0502030303020204" pitchFamily="34" charset="0"/>
              </a:rPr>
              <a:t>VC*</a:t>
            </a:r>
            <a:r>
              <a:rPr lang="en-US" altLang="en-US" dirty="0">
                <a:solidFill>
                  <a:srgbClr val="FF0000"/>
                </a:solidFill>
                <a:latin typeface="Candara" panose="020E0502030303020204" pitchFamily="34" charset="0"/>
              </a:rPr>
              <a:t>Q</a:t>
            </a:r>
            <a:r>
              <a:rPr lang="en-US" altLang="en-US" dirty="0">
                <a:latin typeface="Candara" panose="020E0502030303020204" pitchFamily="34" charset="0"/>
              </a:rPr>
              <a:t> = FC</a:t>
            </a:r>
          </a:p>
        </p:txBody>
      </p:sp>
      <p:sp>
        <p:nvSpPr>
          <p:cNvPr id="8" name="Content Placeholder 2">
            <a:extLst>
              <a:ext uri="{FF2B5EF4-FFF2-40B4-BE49-F238E27FC236}">
                <a16:creationId xmlns:a16="http://schemas.microsoft.com/office/drawing/2014/main" id="{5D8E0B16-E2E8-454C-9193-0644DC3F9B33}"/>
              </a:ext>
            </a:extLst>
          </p:cNvPr>
          <p:cNvSpPr txBox="1">
            <a:spLocks/>
          </p:cNvSpPr>
          <p:nvPr/>
        </p:nvSpPr>
        <p:spPr>
          <a:xfrm>
            <a:off x="661987" y="3848489"/>
            <a:ext cx="10515600" cy="488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dirty="0">
                <a:solidFill>
                  <a:srgbClr val="FF0000"/>
                </a:solidFill>
                <a:latin typeface="Candara" panose="020E0502030303020204" pitchFamily="34" charset="0"/>
              </a:rPr>
              <a:t>Q</a:t>
            </a:r>
            <a:r>
              <a:rPr lang="en-US" altLang="en-US" dirty="0">
                <a:latin typeface="Candara" panose="020E0502030303020204" pitchFamily="34" charset="0"/>
              </a:rPr>
              <a:t>(</a:t>
            </a:r>
            <a:r>
              <a:rPr lang="en-US" altLang="en-US" dirty="0">
                <a:solidFill>
                  <a:srgbClr val="00B050"/>
                </a:solidFill>
                <a:latin typeface="Candara" panose="020E0502030303020204" pitchFamily="34" charset="0"/>
              </a:rPr>
              <a:t>P </a:t>
            </a:r>
            <a:r>
              <a:rPr lang="en-US" altLang="en-US" dirty="0">
                <a:latin typeface="Candara" panose="020E0502030303020204" pitchFamily="34" charset="0"/>
              </a:rPr>
              <a:t>– </a:t>
            </a:r>
            <a:r>
              <a:rPr lang="en-US" altLang="en-US" dirty="0">
                <a:solidFill>
                  <a:srgbClr val="0070C0"/>
                </a:solidFill>
                <a:latin typeface="Candara" panose="020E0502030303020204" pitchFamily="34" charset="0"/>
              </a:rPr>
              <a:t>VC</a:t>
            </a:r>
            <a:r>
              <a:rPr lang="en-US" altLang="en-US" dirty="0">
                <a:latin typeface="Candara" panose="020E0502030303020204" pitchFamily="34" charset="0"/>
              </a:rPr>
              <a:t>) = FC</a:t>
            </a:r>
          </a:p>
        </p:txBody>
      </p:sp>
      <p:grpSp>
        <p:nvGrpSpPr>
          <p:cNvPr id="17" name="Group 16">
            <a:extLst>
              <a:ext uri="{FF2B5EF4-FFF2-40B4-BE49-F238E27FC236}">
                <a16:creationId xmlns:a16="http://schemas.microsoft.com/office/drawing/2014/main" id="{E5200DB5-9C3E-954A-9AD7-788949FA59CB}"/>
              </a:ext>
            </a:extLst>
          </p:cNvPr>
          <p:cNvGrpSpPr/>
          <p:nvPr/>
        </p:nvGrpSpPr>
        <p:grpSpPr>
          <a:xfrm>
            <a:off x="1885949" y="4375935"/>
            <a:ext cx="2586039" cy="1505349"/>
            <a:chOff x="1885949" y="4375935"/>
            <a:chExt cx="2586039" cy="1505349"/>
          </a:xfrm>
        </p:grpSpPr>
        <p:sp>
          <p:nvSpPr>
            <p:cNvPr id="9" name="Content Placeholder 2">
              <a:extLst>
                <a:ext uri="{FF2B5EF4-FFF2-40B4-BE49-F238E27FC236}">
                  <a16:creationId xmlns:a16="http://schemas.microsoft.com/office/drawing/2014/main" id="{7A6D4BF7-DD6A-AB44-B76B-2C911F2CF8B6}"/>
                </a:ext>
              </a:extLst>
            </p:cNvPr>
            <p:cNvSpPr txBox="1">
              <a:spLocks/>
            </p:cNvSpPr>
            <p:nvPr/>
          </p:nvSpPr>
          <p:spPr>
            <a:xfrm>
              <a:off x="1885949" y="4375935"/>
              <a:ext cx="2586039" cy="1505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dirty="0">
                  <a:solidFill>
                    <a:srgbClr val="FF0000"/>
                  </a:solidFill>
                  <a:latin typeface="Candara" panose="020E0502030303020204" pitchFamily="34" charset="0"/>
                </a:rPr>
                <a:t>Q</a:t>
              </a:r>
              <a:r>
                <a:rPr lang="en-US" altLang="en-US" dirty="0">
                  <a:latin typeface="Candara" panose="020E0502030303020204" pitchFamily="34" charset="0"/>
                </a:rPr>
                <a:t>=        FC</a:t>
              </a:r>
            </a:p>
            <a:p>
              <a:pPr marL="0" indent="0">
                <a:lnSpc>
                  <a:spcPct val="80000"/>
                </a:lnSpc>
                <a:buNone/>
              </a:pPr>
              <a:r>
                <a:rPr lang="en-US" altLang="en-US" dirty="0">
                  <a:latin typeface="Candara" panose="020E0502030303020204" pitchFamily="34" charset="0"/>
                </a:rPr>
                <a:t>         (</a:t>
              </a:r>
              <a:r>
                <a:rPr lang="en-US" altLang="en-US" dirty="0">
                  <a:solidFill>
                    <a:srgbClr val="00B050"/>
                  </a:solidFill>
                  <a:latin typeface="Candara" panose="020E0502030303020204" pitchFamily="34" charset="0"/>
                </a:rPr>
                <a:t>P </a:t>
              </a:r>
              <a:r>
                <a:rPr lang="en-US" altLang="en-US" dirty="0">
                  <a:latin typeface="Candara" panose="020E0502030303020204" pitchFamily="34" charset="0"/>
                </a:rPr>
                <a:t>– </a:t>
              </a:r>
              <a:r>
                <a:rPr lang="en-US" altLang="en-US" dirty="0">
                  <a:solidFill>
                    <a:srgbClr val="0070C0"/>
                  </a:solidFill>
                  <a:latin typeface="Candara" panose="020E0502030303020204" pitchFamily="34" charset="0"/>
                </a:rPr>
                <a:t>VC</a:t>
              </a:r>
              <a:r>
                <a:rPr lang="en-US" altLang="en-US" dirty="0">
                  <a:latin typeface="Candara" panose="020E0502030303020204" pitchFamily="34" charset="0"/>
                </a:rPr>
                <a:t>)</a:t>
              </a:r>
            </a:p>
          </p:txBody>
        </p:sp>
        <p:cxnSp>
          <p:nvCxnSpPr>
            <p:cNvPr id="11" name="Straight Connector 10">
              <a:extLst>
                <a:ext uri="{FF2B5EF4-FFF2-40B4-BE49-F238E27FC236}">
                  <a16:creationId xmlns:a16="http://schemas.microsoft.com/office/drawing/2014/main" id="{70320C58-3EF5-F847-A9A3-C8D35648AAF0}"/>
                </a:ext>
              </a:extLst>
            </p:cNvPr>
            <p:cNvCxnSpPr/>
            <p:nvPr/>
          </p:nvCxnSpPr>
          <p:spPr>
            <a:xfrm>
              <a:off x="2514600" y="4743450"/>
              <a:ext cx="151447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A031EBB6-6971-E64C-94CD-2C5D3BF5FB4D}"/>
              </a:ext>
            </a:extLst>
          </p:cNvPr>
          <p:cNvGrpSpPr/>
          <p:nvPr/>
        </p:nvGrpSpPr>
        <p:grpSpPr>
          <a:xfrm>
            <a:off x="4657726" y="4449163"/>
            <a:ext cx="3067050" cy="1505349"/>
            <a:chOff x="7115176" y="4387844"/>
            <a:chExt cx="3067050" cy="1505349"/>
          </a:xfrm>
        </p:grpSpPr>
        <p:sp>
          <p:nvSpPr>
            <p:cNvPr id="12" name="Content Placeholder 2">
              <a:extLst>
                <a:ext uri="{FF2B5EF4-FFF2-40B4-BE49-F238E27FC236}">
                  <a16:creationId xmlns:a16="http://schemas.microsoft.com/office/drawing/2014/main" id="{3155FCE4-16D3-3149-AE55-AD2D52172B97}"/>
                </a:ext>
              </a:extLst>
            </p:cNvPr>
            <p:cNvSpPr txBox="1">
              <a:spLocks/>
            </p:cNvSpPr>
            <p:nvPr/>
          </p:nvSpPr>
          <p:spPr>
            <a:xfrm>
              <a:off x="7115176" y="4387844"/>
              <a:ext cx="3067050" cy="1505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dirty="0">
                  <a:latin typeface="Candara" panose="020E0502030303020204" pitchFamily="34" charset="0"/>
                </a:rPr>
                <a:t>BEQ=        FC</a:t>
              </a:r>
            </a:p>
            <a:p>
              <a:pPr marL="0" indent="0">
                <a:lnSpc>
                  <a:spcPct val="80000"/>
                </a:lnSpc>
                <a:buNone/>
              </a:pPr>
              <a:r>
                <a:rPr lang="en-US" altLang="en-US" dirty="0">
                  <a:latin typeface="Candara" panose="020E0502030303020204" pitchFamily="34" charset="0"/>
                </a:rPr>
                <a:t>             (P – VC)</a:t>
              </a:r>
            </a:p>
          </p:txBody>
        </p:sp>
        <p:cxnSp>
          <p:nvCxnSpPr>
            <p:cNvPr id="13" name="Straight Connector 12">
              <a:extLst>
                <a:ext uri="{FF2B5EF4-FFF2-40B4-BE49-F238E27FC236}">
                  <a16:creationId xmlns:a16="http://schemas.microsoft.com/office/drawing/2014/main" id="{A7F0B98A-B3D2-824D-9CD3-F59ED47E042D}"/>
                </a:ext>
              </a:extLst>
            </p:cNvPr>
            <p:cNvCxnSpPr/>
            <p:nvPr/>
          </p:nvCxnSpPr>
          <p:spPr>
            <a:xfrm>
              <a:off x="8001000" y="4852987"/>
              <a:ext cx="151447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 name="Up Arrow 13">
            <a:extLst>
              <a:ext uri="{FF2B5EF4-FFF2-40B4-BE49-F238E27FC236}">
                <a16:creationId xmlns:a16="http://schemas.microsoft.com/office/drawing/2014/main" id="{E3695B1C-38D0-9C4E-B87C-93E818F8B1AC}"/>
              </a:ext>
            </a:extLst>
          </p:cNvPr>
          <p:cNvSpPr/>
          <p:nvPr/>
        </p:nvSpPr>
        <p:spPr>
          <a:xfrm rot="20129145" flipH="1">
            <a:off x="6265809" y="5367209"/>
            <a:ext cx="397256" cy="452034"/>
          </a:xfrm>
          <a:prstGeom prst="upArrow">
            <a:avLst>
              <a:gd name="adj1" fmla="val 50000"/>
              <a:gd name="adj2" fmla="val 53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15" name="Content Placeholder 2">
            <a:extLst>
              <a:ext uri="{FF2B5EF4-FFF2-40B4-BE49-F238E27FC236}">
                <a16:creationId xmlns:a16="http://schemas.microsoft.com/office/drawing/2014/main" id="{E85FDFBA-8A56-3B4B-B5E7-047C2E21D287}"/>
              </a:ext>
            </a:extLst>
          </p:cNvPr>
          <p:cNvSpPr txBox="1">
            <a:spLocks/>
          </p:cNvSpPr>
          <p:nvPr/>
        </p:nvSpPr>
        <p:spPr>
          <a:xfrm>
            <a:off x="4591051" y="5956431"/>
            <a:ext cx="3200400" cy="61813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dirty="0">
                <a:latin typeface="Candara" panose="020E0502030303020204" pitchFamily="34" charset="0"/>
              </a:rPr>
              <a:t>Contribution Margin</a:t>
            </a:r>
          </a:p>
        </p:txBody>
      </p:sp>
      <p:sp>
        <p:nvSpPr>
          <p:cNvPr id="16" name="TextBox 15">
            <a:extLst>
              <a:ext uri="{FF2B5EF4-FFF2-40B4-BE49-F238E27FC236}">
                <a16:creationId xmlns:a16="http://schemas.microsoft.com/office/drawing/2014/main" id="{90216C81-9DCE-1343-8894-5D14FF7B46F3}"/>
              </a:ext>
            </a:extLst>
          </p:cNvPr>
          <p:cNvSpPr txBox="1"/>
          <p:nvPr/>
        </p:nvSpPr>
        <p:spPr>
          <a:xfrm>
            <a:off x="1371600" y="6557963"/>
            <a:ext cx="184731" cy="646331"/>
          </a:xfrm>
          <a:prstGeom prst="rect">
            <a:avLst/>
          </a:prstGeom>
          <a:noFill/>
        </p:spPr>
        <p:txBody>
          <a:bodyPr wrap="none" rtlCol="0">
            <a:spAutoFit/>
          </a:bodyPr>
          <a:lstStyle/>
          <a:p>
            <a:endParaRPr lang="en-US" dirty="0"/>
          </a:p>
          <a:p>
            <a:endParaRPr lang="en-US" dirty="0"/>
          </a:p>
        </p:txBody>
      </p:sp>
      <p:sp>
        <p:nvSpPr>
          <p:cNvPr id="19" name="Slide Number Placeholder 18">
            <a:extLst>
              <a:ext uri="{FF2B5EF4-FFF2-40B4-BE49-F238E27FC236}">
                <a16:creationId xmlns:a16="http://schemas.microsoft.com/office/drawing/2014/main" id="{6F7526E1-0C7A-3243-93BF-06F9F9B8180E}"/>
              </a:ext>
            </a:extLst>
          </p:cNvPr>
          <p:cNvSpPr>
            <a:spLocks noGrp="1"/>
          </p:cNvSpPr>
          <p:nvPr>
            <p:ph type="sldNum" sz="quarter" idx="12"/>
          </p:nvPr>
        </p:nvSpPr>
        <p:spPr/>
        <p:txBody>
          <a:bodyPr/>
          <a:lstStyle/>
          <a:p>
            <a:fld id="{958BD988-D88B-EB4E-A60B-5AD3869691CF}" type="slidenum">
              <a:rPr lang="en-US" smtClean="0"/>
              <a:t>7</a:t>
            </a:fld>
            <a:endParaRPr lang="en-US"/>
          </a:p>
        </p:txBody>
      </p:sp>
      <p:grpSp>
        <p:nvGrpSpPr>
          <p:cNvPr id="21" name="Group 20">
            <a:extLst>
              <a:ext uri="{FF2B5EF4-FFF2-40B4-BE49-F238E27FC236}">
                <a16:creationId xmlns:a16="http://schemas.microsoft.com/office/drawing/2014/main" id="{20587A77-0ADC-0ABD-F168-0289BC2C5049}"/>
              </a:ext>
            </a:extLst>
          </p:cNvPr>
          <p:cNvGrpSpPr/>
          <p:nvPr/>
        </p:nvGrpSpPr>
        <p:grpSpPr>
          <a:xfrm>
            <a:off x="7932963" y="4469549"/>
            <a:ext cx="3067050" cy="1505349"/>
            <a:chOff x="7115176" y="4387844"/>
            <a:chExt cx="3067050" cy="1505349"/>
          </a:xfrm>
        </p:grpSpPr>
        <p:sp>
          <p:nvSpPr>
            <p:cNvPr id="22" name="Content Placeholder 2">
              <a:extLst>
                <a:ext uri="{FF2B5EF4-FFF2-40B4-BE49-F238E27FC236}">
                  <a16:creationId xmlns:a16="http://schemas.microsoft.com/office/drawing/2014/main" id="{D2501527-26C2-41F3-4B35-6449D53B8E3B}"/>
                </a:ext>
              </a:extLst>
            </p:cNvPr>
            <p:cNvSpPr txBox="1">
              <a:spLocks/>
            </p:cNvSpPr>
            <p:nvPr/>
          </p:nvSpPr>
          <p:spPr>
            <a:xfrm>
              <a:off x="7115176" y="4387844"/>
              <a:ext cx="3067050" cy="1505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dirty="0">
                  <a:latin typeface="Candara" panose="020E0502030303020204" pitchFamily="34" charset="0"/>
                </a:rPr>
                <a:t>BEQ=     FC-FR</a:t>
              </a:r>
            </a:p>
            <a:p>
              <a:pPr marL="0" indent="0">
                <a:lnSpc>
                  <a:spcPct val="80000"/>
                </a:lnSpc>
                <a:buNone/>
              </a:pPr>
              <a:r>
                <a:rPr lang="en-US" altLang="en-US" dirty="0">
                  <a:latin typeface="Candara" panose="020E0502030303020204" pitchFamily="34" charset="0"/>
                </a:rPr>
                <a:t>             (P – VC)</a:t>
              </a:r>
            </a:p>
          </p:txBody>
        </p:sp>
        <p:cxnSp>
          <p:nvCxnSpPr>
            <p:cNvPr id="23" name="Straight Connector 22">
              <a:extLst>
                <a:ext uri="{FF2B5EF4-FFF2-40B4-BE49-F238E27FC236}">
                  <a16:creationId xmlns:a16="http://schemas.microsoft.com/office/drawing/2014/main" id="{85A50945-FC34-63E4-84D5-039F0245EF57}"/>
                </a:ext>
              </a:extLst>
            </p:cNvPr>
            <p:cNvCxnSpPr/>
            <p:nvPr/>
          </p:nvCxnSpPr>
          <p:spPr>
            <a:xfrm>
              <a:off x="8001000" y="4852987"/>
              <a:ext cx="1514475"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075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P spid="7" grpId="0"/>
      <p:bldP spid="8" grpId="0"/>
      <p:bldP spid="14"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F78F-E1B2-F24F-946B-318FDFB7CC53}"/>
              </a:ext>
            </a:extLst>
          </p:cNvPr>
          <p:cNvSpPr>
            <a:spLocks noGrp="1"/>
          </p:cNvSpPr>
          <p:nvPr>
            <p:ph type="title"/>
          </p:nvPr>
        </p:nvSpPr>
        <p:spPr/>
        <p:txBody>
          <a:bodyPr/>
          <a:lstStyle/>
          <a:p>
            <a:r>
              <a:rPr lang="en-US" b="1" dirty="0">
                <a:solidFill>
                  <a:srgbClr val="C00000"/>
                </a:solidFill>
              </a:rPr>
              <a:t>Break-Even With Multiple Products</a:t>
            </a:r>
          </a:p>
        </p:txBody>
      </p:sp>
      <p:pic>
        <p:nvPicPr>
          <p:cNvPr id="6" name="Picture 5">
            <a:extLst>
              <a:ext uri="{FF2B5EF4-FFF2-40B4-BE49-F238E27FC236}">
                <a16:creationId xmlns:a16="http://schemas.microsoft.com/office/drawing/2014/main" id="{62005F06-ACF6-D045-A317-D27F2B2445C5}"/>
              </a:ext>
            </a:extLst>
          </p:cNvPr>
          <p:cNvPicPr>
            <a:picLocks noChangeAspect="1"/>
          </p:cNvPicPr>
          <p:nvPr/>
        </p:nvPicPr>
        <p:blipFill>
          <a:blip r:embed="rId3"/>
          <a:stretch>
            <a:fillRect/>
          </a:stretch>
        </p:blipFill>
        <p:spPr>
          <a:xfrm>
            <a:off x="1654175" y="1972469"/>
            <a:ext cx="2654300" cy="1206500"/>
          </a:xfrm>
          <a:prstGeom prst="rect">
            <a:avLst/>
          </a:prstGeom>
        </p:spPr>
      </p:pic>
      <p:sp>
        <p:nvSpPr>
          <p:cNvPr id="7" name="Up Arrow 6">
            <a:extLst>
              <a:ext uri="{FF2B5EF4-FFF2-40B4-BE49-F238E27FC236}">
                <a16:creationId xmlns:a16="http://schemas.microsoft.com/office/drawing/2014/main" id="{9E90B22B-9C11-CB49-BAD7-250A271FE7B9}"/>
              </a:ext>
            </a:extLst>
          </p:cNvPr>
          <p:cNvSpPr/>
          <p:nvPr/>
        </p:nvSpPr>
        <p:spPr>
          <a:xfrm rot="19948534">
            <a:off x="3614738" y="3429000"/>
            <a:ext cx="385762" cy="5143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A7027F-E0CD-9F4F-9F4F-C7151A521D5D}"/>
              </a:ext>
            </a:extLst>
          </p:cNvPr>
          <p:cNvSpPr txBox="1"/>
          <p:nvPr/>
        </p:nvSpPr>
        <p:spPr>
          <a:xfrm>
            <a:off x="3058510" y="4151586"/>
            <a:ext cx="2250090" cy="369332"/>
          </a:xfrm>
          <a:prstGeom prst="rect">
            <a:avLst/>
          </a:prstGeom>
          <a:noFill/>
        </p:spPr>
        <p:txBody>
          <a:bodyPr wrap="square" rtlCol="0">
            <a:spAutoFit/>
          </a:bodyPr>
          <a:lstStyle/>
          <a:p>
            <a:r>
              <a:rPr lang="en-US" dirty="0"/>
              <a:t>Contribution Margin </a:t>
            </a:r>
          </a:p>
        </p:txBody>
      </p:sp>
      <p:sp>
        <p:nvSpPr>
          <p:cNvPr id="9" name="Content Placeholder 2">
            <a:extLst>
              <a:ext uri="{FF2B5EF4-FFF2-40B4-BE49-F238E27FC236}">
                <a16:creationId xmlns:a16="http://schemas.microsoft.com/office/drawing/2014/main" id="{58300148-DD47-3E45-836B-2AE05D742E8C}"/>
              </a:ext>
            </a:extLst>
          </p:cNvPr>
          <p:cNvSpPr txBox="1">
            <a:spLocks/>
          </p:cNvSpPr>
          <p:nvPr/>
        </p:nvSpPr>
        <p:spPr>
          <a:xfrm>
            <a:off x="6904969" y="2168462"/>
            <a:ext cx="3067050" cy="1505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dirty="0"/>
              <a:t>BEQ=    FC</a:t>
            </a:r>
          </a:p>
          <a:p>
            <a:pPr marL="0" indent="0">
              <a:lnSpc>
                <a:spcPct val="80000"/>
              </a:lnSpc>
              <a:buNone/>
            </a:pPr>
            <a:r>
              <a:rPr lang="en-US" altLang="en-US" dirty="0"/>
              <a:t>             WACM</a:t>
            </a:r>
          </a:p>
        </p:txBody>
      </p:sp>
      <p:cxnSp>
        <p:nvCxnSpPr>
          <p:cNvPr id="10" name="Straight Connector 9">
            <a:extLst>
              <a:ext uri="{FF2B5EF4-FFF2-40B4-BE49-F238E27FC236}">
                <a16:creationId xmlns:a16="http://schemas.microsoft.com/office/drawing/2014/main" id="{E4C5B25B-61EF-3446-B5FE-BBF94F29C0F4}"/>
              </a:ext>
            </a:extLst>
          </p:cNvPr>
          <p:cNvCxnSpPr>
            <a:cxnSpLocks/>
          </p:cNvCxnSpPr>
          <p:nvPr/>
        </p:nvCxnSpPr>
        <p:spPr>
          <a:xfrm>
            <a:off x="7905094" y="2575719"/>
            <a:ext cx="110227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Up Arrow 11">
            <a:extLst>
              <a:ext uri="{FF2B5EF4-FFF2-40B4-BE49-F238E27FC236}">
                <a16:creationId xmlns:a16="http://schemas.microsoft.com/office/drawing/2014/main" id="{4BF4EF5E-6504-D247-90B3-E9422E8C5156}"/>
              </a:ext>
            </a:extLst>
          </p:cNvPr>
          <p:cNvSpPr/>
          <p:nvPr/>
        </p:nvSpPr>
        <p:spPr>
          <a:xfrm rot="19948534">
            <a:off x="8390335" y="3111798"/>
            <a:ext cx="385762" cy="5143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6B8EC2D-1A4C-B146-B80B-0E81AF9E996E}"/>
              </a:ext>
            </a:extLst>
          </p:cNvPr>
          <p:cNvSpPr txBox="1"/>
          <p:nvPr/>
        </p:nvSpPr>
        <p:spPr>
          <a:xfrm>
            <a:off x="7798675" y="3792894"/>
            <a:ext cx="2417379" cy="646331"/>
          </a:xfrm>
          <a:prstGeom prst="rect">
            <a:avLst/>
          </a:prstGeom>
          <a:noFill/>
        </p:spPr>
        <p:txBody>
          <a:bodyPr wrap="square" rtlCol="0">
            <a:spAutoFit/>
          </a:bodyPr>
          <a:lstStyle/>
          <a:p>
            <a:r>
              <a:rPr lang="en-US" dirty="0"/>
              <a:t>Weighted Average Contribution Margin</a:t>
            </a:r>
          </a:p>
        </p:txBody>
      </p:sp>
      <p:sp>
        <p:nvSpPr>
          <p:cNvPr id="14" name="Up Arrow 13">
            <a:extLst>
              <a:ext uri="{FF2B5EF4-FFF2-40B4-BE49-F238E27FC236}">
                <a16:creationId xmlns:a16="http://schemas.microsoft.com/office/drawing/2014/main" id="{7770D3CB-E677-5843-8AB2-EBFDEBFEFFD7}"/>
              </a:ext>
            </a:extLst>
          </p:cNvPr>
          <p:cNvSpPr/>
          <p:nvPr/>
        </p:nvSpPr>
        <p:spPr>
          <a:xfrm rot="5400000">
            <a:off x="5372894" y="2278200"/>
            <a:ext cx="385762" cy="51435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B8A12BC-2444-7350-48A1-E2677F590F20}"/>
                  </a:ext>
                </a:extLst>
              </p:cNvPr>
              <p:cNvSpPr txBox="1"/>
              <p:nvPr/>
            </p:nvSpPr>
            <p:spPr>
              <a:xfrm>
                <a:off x="2456543" y="4834001"/>
                <a:ext cx="6732814" cy="89434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𝑊𝐴𝐶𝑀</m:t>
                      </m:r>
                      <m:r>
                        <a:rPr lang="en-US" sz="2400" b="0" i="1" smtClean="0">
                          <a:latin typeface="Cambria Math" panose="02040503050406030204" pitchFamily="18" charset="0"/>
                        </a:rPr>
                        <m:t>=</m:t>
                      </m:r>
                      <m:nary>
                        <m:naryPr>
                          <m:chr m:val="∑"/>
                          <m:subHide m:val="on"/>
                          <m:supHide m:val="on"/>
                          <m:ctrlPr>
                            <a:rPr lang="en-US" sz="2400" b="0" i="1" smtClean="0">
                              <a:latin typeface="Cambria Math" panose="02040503050406030204" pitchFamily="18" charset="0"/>
                            </a:rPr>
                          </m:ctrlPr>
                        </m:naryPr>
                        <m:sub/>
                        <m:sup/>
                        <m:e>
                          <m:r>
                            <a:rPr lang="en-US" sz="2400" b="0" i="1" smtClean="0">
                              <a:latin typeface="Cambria Math" panose="02040503050406030204" pitchFamily="18" charset="0"/>
                            </a:rPr>
                            <m:t>𝐶𝑀</m:t>
                          </m:r>
                          <m:r>
                            <a:rPr lang="en-US" sz="2400" b="0" i="1" smtClean="0">
                              <a:latin typeface="Cambria Math" panose="02040503050406030204" pitchFamily="18" charset="0"/>
                            </a:rPr>
                            <m:t>∗</m:t>
                          </m:r>
                          <m:r>
                            <a:rPr lang="en-US" sz="2400" b="0" i="1" smtClean="0">
                              <a:latin typeface="Cambria Math" panose="02040503050406030204" pitchFamily="18" charset="0"/>
                            </a:rPr>
                            <m:t>𝑊𝑒𝑖𝑔h𝑡</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𝑡h𝑒</m:t>
                          </m:r>
                          <m:r>
                            <a:rPr lang="en-US" sz="2400" b="0" i="1" smtClean="0">
                              <a:latin typeface="Cambria Math" panose="02040503050406030204" pitchFamily="18" charset="0"/>
                            </a:rPr>
                            <m:t> </m:t>
                          </m:r>
                          <m:r>
                            <a:rPr lang="en-US" sz="2400" b="0" i="1" smtClean="0">
                              <a:latin typeface="Cambria Math" panose="02040503050406030204" pitchFamily="18" charset="0"/>
                            </a:rPr>
                            <m:t>𝑃𝑟𝑜𝑗𝑒𝑐𝑡</m:t>
                          </m:r>
                        </m:e>
                      </m:nary>
                    </m:oMath>
                  </m:oMathPara>
                </a14:m>
                <a:endParaRPr lang="en-US" sz="2800" dirty="0"/>
              </a:p>
            </p:txBody>
          </p:sp>
        </mc:Choice>
        <mc:Fallback xmlns="">
          <p:sp>
            <p:nvSpPr>
              <p:cNvPr id="3" name="TextBox 2">
                <a:extLst>
                  <a:ext uri="{FF2B5EF4-FFF2-40B4-BE49-F238E27FC236}">
                    <a16:creationId xmlns:a16="http://schemas.microsoft.com/office/drawing/2014/main" id="{7B8A12BC-2444-7350-48A1-E2677F590F20}"/>
                  </a:ext>
                </a:extLst>
              </p:cNvPr>
              <p:cNvSpPr txBox="1">
                <a:spLocks noRot="1" noChangeAspect="1" noMove="1" noResize="1" noEditPoints="1" noAdjustHandles="1" noChangeArrowheads="1" noChangeShapeType="1" noTextEdit="1"/>
              </p:cNvSpPr>
              <p:nvPr/>
            </p:nvSpPr>
            <p:spPr>
              <a:xfrm>
                <a:off x="2456543" y="4834001"/>
                <a:ext cx="6732814" cy="89434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5124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2" grpId="0" animBg="1"/>
      <p:bldP spid="13" grpId="0"/>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F78F-E1B2-F24F-946B-318FDFB7CC53}"/>
              </a:ext>
            </a:extLst>
          </p:cNvPr>
          <p:cNvSpPr>
            <a:spLocks noGrp="1"/>
          </p:cNvSpPr>
          <p:nvPr>
            <p:ph type="title"/>
          </p:nvPr>
        </p:nvSpPr>
        <p:spPr/>
        <p:txBody>
          <a:bodyPr/>
          <a:lstStyle/>
          <a:p>
            <a:r>
              <a:rPr lang="en-US" b="1" dirty="0">
                <a:solidFill>
                  <a:srgbClr val="C00000"/>
                </a:solidFill>
              </a:rPr>
              <a:t>Break-Even With Multiple Products</a:t>
            </a:r>
          </a:p>
        </p:txBody>
      </p:sp>
      <p:sp>
        <p:nvSpPr>
          <p:cNvPr id="3" name="Content Placeholder 2">
            <a:extLst>
              <a:ext uri="{FF2B5EF4-FFF2-40B4-BE49-F238E27FC236}">
                <a16:creationId xmlns:a16="http://schemas.microsoft.com/office/drawing/2014/main" id="{BCD1FC93-BC07-8F4E-820F-CE02F074F0C8}"/>
              </a:ext>
            </a:extLst>
          </p:cNvPr>
          <p:cNvSpPr>
            <a:spLocks noGrp="1"/>
          </p:cNvSpPr>
          <p:nvPr>
            <p:ph idx="1"/>
          </p:nvPr>
        </p:nvSpPr>
        <p:spPr>
          <a:xfrm>
            <a:off x="649014" y="1478784"/>
            <a:ext cx="10515600" cy="1325563"/>
          </a:xfrm>
        </p:spPr>
        <p:txBody>
          <a:bodyPr/>
          <a:lstStyle/>
          <a:p>
            <a:r>
              <a:rPr lang="en-US" altLang="en-US" b="1" dirty="0"/>
              <a:t>Ran three regional programs with $250,000 of fixed costs and the mix of contributions shown below: </a:t>
            </a:r>
            <a:br>
              <a:rPr lang="en-US" altLang="en-US" b="1" dirty="0"/>
            </a:br>
            <a:r>
              <a:rPr lang="en-US" altLang="en-US" b="1" dirty="0"/>
              <a:t>What would the break-even volume be?</a:t>
            </a:r>
            <a:endParaRPr lang="en-US" dirty="0"/>
          </a:p>
        </p:txBody>
      </p:sp>
      <p:graphicFrame>
        <p:nvGraphicFramePr>
          <p:cNvPr id="4" name="Table 3">
            <a:extLst>
              <a:ext uri="{FF2B5EF4-FFF2-40B4-BE49-F238E27FC236}">
                <a16:creationId xmlns:a16="http://schemas.microsoft.com/office/drawing/2014/main" id="{01802002-CB3A-D540-9CDD-BDD85EF2E7AB}"/>
              </a:ext>
            </a:extLst>
          </p:cNvPr>
          <p:cNvGraphicFramePr>
            <a:graphicFrameLocks noGrp="1"/>
          </p:cNvGraphicFramePr>
          <p:nvPr/>
        </p:nvGraphicFramePr>
        <p:xfrm>
          <a:off x="990600" y="2902006"/>
          <a:ext cx="5347138" cy="2032000"/>
        </p:xfrm>
        <a:graphic>
          <a:graphicData uri="http://schemas.openxmlformats.org/drawingml/2006/table">
            <a:tbl>
              <a:tblPr>
                <a:tableStyleId>{073A0DAA-6AF3-43AB-8588-CEC1D06C72B9}</a:tableStyleId>
              </a:tblPr>
              <a:tblGrid>
                <a:gridCol w="2542299">
                  <a:extLst>
                    <a:ext uri="{9D8B030D-6E8A-4147-A177-3AD203B41FA5}">
                      <a16:colId xmlns:a16="http://schemas.microsoft.com/office/drawing/2014/main" val="2600856178"/>
                    </a:ext>
                  </a:extLst>
                </a:gridCol>
                <a:gridCol w="1488824">
                  <a:extLst>
                    <a:ext uri="{9D8B030D-6E8A-4147-A177-3AD203B41FA5}">
                      <a16:colId xmlns:a16="http://schemas.microsoft.com/office/drawing/2014/main" val="1514452683"/>
                    </a:ext>
                  </a:extLst>
                </a:gridCol>
                <a:gridCol w="1316015">
                  <a:extLst>
                    <a:ext uri="{9D8B030D-6E8A-4147-A177-3AD203B41FA5}">
                      <a16:colId xmlns:a16="http://schemas.microsoft.com/office/drawing/2014/main" val="3543125908"/>
                    </a:ext>
                  </a:extLst>
                </a:gridCol>
              </a:tblGrid>
              <a:tr h="355600">
                <a:tc>
                  <a:txBody>
                    <a:bodyPr/>
                    <a:lstStyle/>
                    <a:p>
                      <a:pPr algn="ctr" rtl="0" fontAlgn="ctr"/>
                      <a:r>
                        <a:rPr lang="en-US" sz="2000" b="1" u="none" strike="noStrike" dirty="0">
                          <a:effectLst/>
                        </a:rPr>
                        <a:t>Program</a:t>
                      </a:r>
                      <a:endParaRPr lang="en-US" sz="2000" b="1" i="0" u="none" strike="noStrike" dirty="0">
                        <a:solidFill>
                          <a:srgbClr val="000000"/>
                        </a:solidFill>
                        <a:effectLst/>
                        <a:latin typeface="+mn-lt"/>
                      </a:endParaRPr>
                    </a:p>
                  </a:txBody>
                  <a:tcPr marL="0" marR="0" marT="0" marB="0" anchor="ctr"/>
                </a:tc>
                <a:tc>
                  <a:txBody>
                    <a:bodyPr/>
                    <a:lstStyle/>
                    <a:p>
                      <a:pPr algn="ctr" fontAlgn="b"/>
                      <a:r>
                        <a:rPr lang="en-US" sz="2000" b="1" u="none" strike="noStrike">
                          <a:effectLst/>
                        </a:rPr>
                        <a:t>Donation</a:t>
                      </a:r>
                      <a:endParaRPr lang="en-US" sz="2000" b="1" i="0" u="none" strike="noStrike">
                        <a:solidFill>
                          <a:srgbClr val="000000"/>
                        </a:solidFill>
                        <a:effectLst/>
                        <a:latin typeface="+mn-lt"/>
                      </a:endParaRPr>
                    </a:p>
                  </a:txBody>
                  <a:tcPr marL="0" marR="0" marT="0" marB="0" anchor="ctr"/>
                </a:tc>
                <a:tc>
                  <a:txBody>
                    <a:bodyPr/>
                    <a:lstStyle/>
                    <a:p>
                      <a:pPr algn="ctr" fontAlgn="b"/>
                      <a:r>
                        <a:rPr lang="en-US" sz="2000" b="1" u="none" strike="noStrike" dirty="0">
                          <a:effectLst/>
                        </a:rPr>
                        <a:t>Variable Costs</a:t>
                      </a:r>
                      <a:endParaRPr lang="en-US" sz="2000" b="1" i="0" u="none" strike="noStrike" dirty="0">
                        <a:solidFill>
                          <a:srgbClr val="000000"/>
                        </a:solidFill>
                        <a:effectLst/>
                        <a:latin typeface="+mn-lt"/>
                      </a:endParaRPr>
                    </a:p>
                  </a:txBody>
                  <a:tcPr marL="0" marR="0" marT="0" marB="0" anchor="ctr"/>
                </a:tc>
                <a:extLst>
                  <a:ext uri="{0D108BD9-81ED-4DB2-BD59-A6C34878D82A}">
                    <a16:rowId xmlns:a16="http://schemas.microsoft.com/office/drawing/2014/main" val="1032083860"/>
                  </a:ext>
                </a:extLst>
              </a:tr>
              <a:tr h="355600">
                <a:tc>
                  <a:txBody>
                    <a:bodyPr/>
                    <a:lstStyle/>
                    <a:p>
                      <a:pPr algn="l" rtl="0" fontAlgn="ctr"/>
                      <a:r>
                        <a:rPr lang="en-US" sz="2000" u="none" strike="noStrike">
                          <a:effectLst/>
                        </a:rPr>
                        <a:t>Program A</a:t>
                      </a:r>
                      <a:endParaRPr lang="en-US" sz="2000" b="0" i="0" u="none" strike="noStrike">
                        <a:solidFill>
                          <a:srgbClr val="000000"/>
                        </a:solidFill>
                        <a:effectLst/>
                        <a:latin typeface="+mn-lt"/>
                      </a:endParaRPr>
                    </a:p>
                  </a:txBody>
                  <a:tcPr marL="0" marR="0" marT="0" marB="0" anchor="ctr"/>
                </a:tc>
                <a:tc>
                  <a:txBody>
                    <a:bodyPr/>
                    <a:lstStyle/>
                    <a:p>
                      <a:pPr algn="r" fontAlgn="b"/>
                      <a:r>
                        <a:rPr lang="en-US" sz="2000" u="none" strike="noStrike" dirty="0">
                          <a:effectLst/>
                        </a:rPr>
                        <a:t>250</a:t>
                      </a:r>
                      <a:endParaRPr lang="en-US" sz="2000" b="0" i="0" u="none" strike="noStrike" dirty="0">
                        <a:solidFill>
                          <a:srgbClr val="000000"/>
                        </a:solidFill>
                        <a:effectLst/>
                        <a:latin typeface="+mn-lt"/>
                      </a:endParaRPr>
                    </a:p>
                  </a:txBody>
                  <a:tcPr marL="0" marR="0" marT="0" marB="0" anchor="b"/>
                </a:tc>
                <a:tc>
                  <a:txBody>
                    <a:bodyPr/>
                    <a:lstStyle/>
                    <a:p>
                      <a:pPr algn="r" fontAlgn="b"/>
                      <a:r>
                        <a:rPr lang="en-US" sz="2000" u="none" strike="noStrike" dirty="0">
                          <a:effectLst/>
                        </a:rPr>
                        <a:t>100</a:t>
                      </a:r>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915362887"/>
                  </a:ext>
                </a:extLst>
              </a:tr>
              <a:tr h="355600">
                <a:tc>
                  <a:txBody>
                    <a:bodyPr/>
                    <a:lstStyle/>
                    <a:p>
                      <a:pPr algn="l" rtl="0" fontAlgn="ctr"/>
                      <a:r>
                        <a:rPr lang="en-US" sz="2000" u="none" strike="noStrike" dirty="0">
                          <a:effectLst/>
                        </a:rPr>
                        <a:t>Program B</a:t>
                      </a:r>
                      <a:endParaRPr lang="en-US" sz="2000" b="0" i="0" u="none" strike="noStrike" dirty="0">
                        <a:solidFill>
                          <a:srgbClr val="000000"/>
                        </a:solidFill>
                        <a:effectLst/>
                        <a:latin typeface="+mn-lt"/>
                      </a:endParaRPr>
                    </a:p>
                  </a:txBody>
                  <a:tcPr marL="0" marR="0" marT="0" marB="0" anchor="ctr"/>
                </a:tc>
                <a:tc>
                  <a:txBody>
                    <a:bodyPr/>
                    <a:lstStyle/>
                    <a:p>
                      <a:pPr algn="r" fontAlgn="b"/>
                      <a:r>
                        <a:rPr lang="en-US" sz="2000" u="none" strike="noStrike" dirty="0">
                          <a:effectLst/>
                        </a:rPr>
                        <a:t>400</a:t>
                      </a:r>
                      <a:endParaRPr lang="en-US" sz="2000" b="0" i="0" u="none" strike="noStrike" dirty="0">
                        <a:solidFill>
                          <a:srgbClr val="000000"/>
                        </a:solidFill>
                        <a:effectLst/>
                        <a:latin typeface="+mn-lt"/>
                      </a:endParaRPr>
                    </a:p>
                  </a:txBody>
                  <a:tcPr marL="0" marR="0" marT="0" marB="0" anchor="b"/>
                </a:tc>
                <a:tc>
                  <a:txBody>
                    <a:bodyPr/>
                    <a:lstStyle/>
                    <a:p>
                      <a:pPr algn="r" fontAlgn="b"/>
                      <a:r>
                        <a:rPr lang="en-US" sz="2000" u="none" strike="noStrike" dirty="0">
                          <a:effectLst/>
                        </a:rPr>
                        <a:t>388</a:t>
                      </a:r>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1107553816"/>
                  </a:ext>
                </a:extLst>
              </a:tr>
              <a:tr h="355600">
                <a:tc>
                  <a:txBody>
                    <a:bodyPr/>
                    <a:lstStyle/>
                    <a:p>
                      <a:pPr algn="l" rtl="0" fontAlgn="ctr"/>
                      <a:r>
                        <a:rPr lang="en-US" sz="2000" u="none" strike="noStrike">
                          <a:effectLst/>
                        </a:rPr>
                        <a:t>Program C</a:t>
                      </a:r>
                      <a:endParaRPr lang="en-US" sz="2000" b="0" i="0" u="none" strike="noStrike">
                        <a:solidFill>
                          <a:srgbClr val="000000"/>
                        </a:solidFill>
                        <a:effectLst/>
                        <a:latin typeface="+mn-lt"/>
                      </a:endParaRPr>
                    </a:p>
                  </a:txBody>
                  <a:tcPr marL="0" marR="0" marT="0" marB="0" anchor="ctr"/>
                </a:tc>
                <a:tc>
                  <a:txBody>
                    <a:bodyPr/>
                    <a:lstStyle/>
                    <a:p>
                      <a:pPr algn="r" fontAlgn="b"/>
                      <a:r>
                        <a:rPr lang="en-US" sz="2000" u="none" strike="noStrike" dirty="0">
                          <a:effectLst/>
                        </a:rPr>
                        <a:t>100</a:t>
                      </a:r>
                      <a:endParaRPr lang="en-US" sz="2000" b="0" i="0" u="none" strike="noStrike" dirty="0">
                        <a:solidFill>
                          <a:srgbClr val="000000"/>
                        </a:solidFill>
                        <a:effectLst/>
                        <a:latin typeface="+mn-lt"/>
                      </a:endParaRPr>
                    </a:p>
                  </a:txBody>
                  <a:tcPr marL="0" marR="0" marT="0" marB="0" anchor="b"/>
                </a:tc>
                <a:tc>
                  <a:txBody>
                    <a:bodyPr/>
                    <a:lstStyle/>
                    <a:p>
                      <a:pPr algn="r" fontAlgn="b"/>
                      <a:r>
                        <a:rPr lang="en-US" sz="2000" u="none" strike="noStrike" dirty="0">
                          <a:effectLst/>
                        </a:rPr>
                        <a:t>99</a:t>
                      </a:r>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2824912665"/>
                  </a:ext>
                </a:extLst>
              </a:tr>
              <a:tr h="355600">
                <a:tc>
                  <a:txBody>
                    <a:bodyPr/>
                    <a:lstStyle/>
                    <a:p>
                      <a:pPr algn="l" rtl="0" fontAlgn="ctr"/>
                      <a:r>
                        <a:rPr lang="en-US" sz="2000" b="1" u="none" strike="noStrike" dirty="0">
                          <a:effectLst/>
                        </a:rPr>
                        <a:t>Total</a:t>
                      </a:r>
                      <a:endParaRPr lang="en-US" sz="2000" b="1" i="0" u="none" strike="noStrike" dirty="0">
                        <a:solidFill>
                          <a:srgbClr val="000000"/>
                        </a:solidFill>
                        <a:effectLst/>
                        <a:latin typeface="+mn-lt"/>
                      </a:endParaRPr>
                    </a:p>
                  </a:txBody>
                  <a:tcPr marL="0" marR="0" marT="0" marB="0" anchor="ctr"/>
                </a:tc>
                <a:tc>
                  <a:txBody>
                    <a:bodyPr/>
                    <a:lstStyle/>
                    <a:p>
                      <a:pPr algn="r" fontAlgn="b"/>
                      <a:r>
                        <a:rPr lang="en-US" sz="2000" b="1" i="0" u="none" strike="noStrike" dirty="0">
                          <a:solidFill>
                            <a:srgbClr val="000000"/>
                          </a:solidFill>
                          <a:effectLst/>
                          <a:latin typeface="+mn-lt"/>
                        </a:rPr>
                        <a:t>750</a:t>
                      </a:r>
                    </a:p>
                  </a:txBody>
                  <a:tcPr marL="0" marR="0" marT="0" marB="0" anchor="b"/>
                </a:tc>
                <a:tc>
                  <a:txBody>
                    <a:bodyPr/>
                    <a:lstStyle/>
                    <a:p>
                      <a:pPr algn="l" fontAlgn="b"/>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1174236863"/>
                  </a:ext>
                </a:extLst>
              </a:tr>
            </a:tbl>
          </a:graphicData>
        </a:graphic>
      </p:graphicFrame>
      <p:graphicFrame>
        <p:nvGraphicFramePr>
          <p:cNvPr id="6" name="Table 5">
            <a:extLst>
              <a:ext uri="{FF2B5EF4-FFF2-40B4-BE49-F238E27FC236}">
                <a16:creationId xmlns:a16="http://schemas.microsoft.com/office/drawing/2014/main" id="{FF3C0DDE-2AD6-6E4E-822B-90BADD0B8B5C}"/>
              </a:ext>
            </a:extLst>
          </p:cNvPr>
          <p:cNvGraphicFramePr>
            <a:graphicFrameLocks noGrp="1"/>
          </p:cNvGraphicFramePr>
          <p:nvPr/>
        </p:nvGraphicFramePr>
        <p:xfrm>
          <a:off x="6534807" y="2902006"/>
          <a:ext cx="1568669" cy="2032000"/>
        </p:xfrm>
        <a:graphic>
          <a:graphicData uri="http://schemas.openxmlformats.org/drawingml/2006/table">
            <a:tbl>
              <a:tblPr>
                <a:tableStyleId>{073A0DAA-6AF3-43AB-8588-CEC1D06C72B9}</a:tableStyleId>
              </a:tblPr>
              <a:tblGrid>
                <a:gridCol w="1568669">
                  <a:extLst>
                    <a:ext uri="{9D8B030D-6E8A-4147-A177-3AD203B41FA5}">
                      <a16:colId xmlns:a16="http://schemas.microsoft.com/office/drawing/2014/main" val="2683214557"/>
                    </a:ext>
                  </a:extLst>
                </a:gridCol>
              </a:tblGrid>
              <a:tr h="355600">
                <a:tc>
                  <a:txBody>
                    <a:bodyPr/>
                    <a:lstStyle/>
                    <a:p>
                      <a:pPr algn="ctr" fontAlgn="b"/>
                      <a:r>
                        <a:rPr lang="en-US" sz="2000" b="1" u="none" strike="noStrike" dirty="0">
                          <a:effectLst/>
                        </a:rPr>
                        <a:t>Contribution Margin</a:t>
                      </a:r>
                      <a:endParaRPr lang="en-US" sz="2000" b="1" i="0" u="none" strike="noStrike" dirty="0">
                        <a:solidFill>
                          <a:srgbClr val="000000"/>
                        </a:solidFill>
                        <a:effectLst/>
                        <a:latin typeface="+mn-lt"/>
                      </a:endParaRPr>
                    </a:p>
                  </a:txBody>
                  <a:tcPr marL="0" marR="0" marT="0" marB="0" anchor="ctr"/>
                </a:tc>
                <a:extLst>
                  <a:ext uri="{0D108BD9-81ED-4DB2-BD59-A6C34878D82A}">
                    <a16:rowId xmlns:a16="http://schemas.microsoft.com/office/drawing/2014/main" val="71500117"/>
                  </a:ext>
                </a:extLst>
              </a:tr>
              <a:tr h="355600">
                <a:tc>
                  <a:txBody>
                    <a:bodyPr/>
                    <a:lstStyle/>
                    <a:p>
                      <a:pPr algn="r" fontAlgn="b"/>
                      <a:r>
                        <a:rPr lang="en-US" sz="2000" u="none" strike="noStrike" dirty="0">
                          <a:effectLst/>
                        </a:rPr>
                        <a:t>150</a:t>
                      </a:r>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3726377380"/>
                  </a:ext>
                </a:extLst>
              </a:tr>
              <a:tr h="355600">
                <a:tc>
                  <a:txBody>
                    <a:bodyPr/>
                    <a:lstStyle/>
                    <a:p>
                      <a:pPr algn="r" fontAlgn="b"/>
                      <a:r>
                        <a:rPr lang="en-US" sz="2000" u="none" strike="noStrike" dirty="0">
                          <a:effectLst/>
                        </a:rPr>
                        <a:t>12</a:t>
                      </a:r>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4051119982"/>
                  </a:ext>
                </a:extLst>
              </a:tr>
              <a:tr h="355600">
                <a:tc>
                  <a:txBody>
                    <a:bodyPr/>
                    <a:lstStyle/>
                    <a:p>
                      <a:pPr algn="r" fontAlgn="b"/>
                      <a:r>
                        <a:rPr lang="en-US" sz="2000" u="none" strike="noStrike" dirty="0">
                          <a:effectLst/>
                        </a:rPr>
                        <a:t>1</a:t>
                      </a:r>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2566911279"/>
                  </a:ext>
                </a:extLst>
              </a:tr>
              <a:tr h="355600">
                <a:tc>
                  <a:txBody>
                    <a:bodyPr/>
                    <a:lstStyle/>
                    <a:p>
                      <a:pPr algn="l" fontAlgn="b"/>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3506761719"/>
                  </a:ext>
                </a:extLst>
              </a:tr>
            </a:tbl>
          </a:graphicData>
        </a:graphic>
      </p:graphicFrame>
      <p:graphicFrame>
        <p:nvGraphicFramePr>
          <p:cNvPr id="7" name="Table 6">
            <a:extLst>
              <a:ext uri="{FF2B5EF4-FFF2-40B4-BE49-F238E27FC236}">
                <a16:creationId xmlns:a16="http://schemas.microsoft.com/office/drawing/2014/main" id="{CCFBB5F9-688C-654B-8021-0D974120CA78}"/>
              </a:ext>
            </a:extLst>
          </p:cNvPr>
          <p:cNvGraphicFramePr>
            <a:graphicFrameLocks noGrp="1"/>
          </p:cNvGraphicFramePr>
          <p:nvPr/>
        </p:nvGraphicFramePr>
        <p:xfrm>
          <a:off x="8300545" y="2902006"/>
          <a:ext cx="1568669" cy="2032000"/>
        </p:xfrm>
        <a:graphic>
          <a:graphicData uri="http://schemas.openxmlformats.org/drawingml/2006/table">
            <a:tbl>
              <a:tblPr>
                <a:tableStyleId>{073A0DAA-6AF3-43AB-8588-CEC1D06C72B9}</a:tableStyleId>
              </a:tblPr>
              <a:tblGrid>
                <a:gridCol w="1568669">
                  <a:extLst>
                    <a:ext uri="{9D8B030D-6E8A-4147-A177-3AD203B41FA5}">
                      <a16:colId xmlns:a16="http://schemas.microsoft.com/office/drawing/2014/main" val="2683214557"/>
                    </a:ext>
                  </a:extLst>
                </a:gridCol>
              </a:tblGrid>
              <a:tr h="355600">
                <a:tc>
                  <a:txBody>
                    <a:bodyPr/>
                    <a:lstStyle/>
                    <a:p>
                      <a:pPr algn="ctr" fontAlgn="b"/>
                      <a:r>
                        <a:rPr lang="en-US" sz="2000" b="1" u="none" strike="noStrike" dirty="0">
                          <a:effectLst/>
                        </a:rPr>
                        <a:t>Percentage of Donations</a:t>
                      </a:r>
                      <a:endParaRPr lang="en-US" sz="2000" b="1" i="0" u="none" strike="noStrike" dirty="0">
                        <a:solidFill>
                          <a:srgbClr val="000000"/>
                        </a:solidFill>
                        <a:effectLst/>
                        <a:latin typeface="+mn-lt"/>
                      </a:endParaRPr>
                    </a:p>
                  </a:txBody>
                  <a:tcPr marL="0" marR="0" marT="0" marB="0" anchor="ctr"/>
                </a:tc>
                <a:extLst>
                  <a:ext uri="{0D108BD9-81ED-4DB2-BD59-A6C34878D82A}">
                    <a16:rowId xmlns:a16="http://schemas.microsoft.com/office/drawing/2014/main" val="71500117"/>
                  </a:ext>
                </a:extLst>
              </a:tr>
              <a:tr h="355600">
                <a:tc>
                  <a:txBody>
                    <a:bodyPr/>
                    <a:lstStyle/>
                    <a:p>
                      <a:pPr algn="r" fontAlgn="b"/>
                      <a:r>
                        <a:rPr lang="en-US" sz="2000" u="none" strike="noStrike" dirty="0">
                          <a:effectLst/>
                        </a:rPr>
                        <a:t>33.33%</a:t>
                      </a:r>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3726377380"/>
                  </a:ext>
                </a:extLst>
              </a:tr>
              <a:tr h="355600">
                <a:tc>
                  <a:txBody>
                    <a:bodyPr/>
                    <a:lstStyle/>
                    <a:p>
                      <a:pPr algn="r" fontAlgn="b"/>
                      <a:r>
                        <a:rPr lang="en-US" sz="2000" u="none" strike="noStrike" dirty="0">
                          <a:effectLst/>
                        </a:rPr>
                        <a:t>53.33%</a:t>
                      </a:r>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4051119982"/>
                  </a:ext>
                </a:extLst>
              </a:tr>
              <a:tr h="355600">
                <a:tc>
                  <a:txBody>
                    <a:bodyPr/>
                    <a:lstStyle/>
                    <a:p>
                      <a:pPr algn="r" fontAlgn="b"/>
                      <a:r>
                        <a:rPr lang="en-US" sz="2000" u="none" strike="noStrike" dirty="0">
                          <a:effectLst/>
                        </a:rPr>
                        <a:t>13.33%</a:t>
                      </a:r>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2566911279"/>
                  </a:ext>
                </a:extLst>
              </a:tr>
              <a:tr h="355600">
                <a:tc>
                  <a:txBody>
                    <a:bodyPr/>
                    <a:lstStyle/>
                    <a:p>
                      <a:pPr algn="l" fontAlgn="b"/>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3506761719"/>
                  </a:ext>
                </a:extLst>
              </a:tr>
            </a:tbl>
          </a:graphicData>
        </a:graphic>
      </p:graphicFrame>
      <p:graphicFrame>
        <p:nvGraphicFramePr>
          <p:cNvPr id="8" name="Table 7">
            <a:extLst>
              <a:ext uri="{FF2B5EF4-FFF2-40B4-BE49-F238E27FC236}">
                <a16:creationId xmlns:a16="http://schemas.microsoft.com/office/drawing/2014/main" id="{5D5DC96B-5F8E-B545-AD79-8C8D3B3B1594}"/>
              </a:ext>
            </a:extLst>
          </p:cNvPr>
          <p:cNvGraphicFramePr>
            <a:graphicFrameLocks noGrp="1"/>
          </p:cNvGraphicFramePr>
          <p:nvPr/>
        </p:nvGraphicFramePr>
        <p:xfrm>
          <a:off x="10066283" y="2902006"/>
          <a:ext cx="1726324" cy="2032000"/>
        </p:xfrm>
        <a:graphic>
          <a:graphicData uri="http://schemas.openxmlformats.org/drawingml/2006/table">
            <a:tbl>
              <a:tblPr>
                <a:tableStyleId>{073A0DAA-6AF3-43AB-8588-CEC1D06C72B9}</a:tableStyleId>
              </a:tblPr>
              <a:tblGrid>
                <a:gridCol w="1726324">
                  <a:extLst>
                    <a:ext uri="{9D8B030D-6E8A-4147-A177-3AD203B41FA5}">
                      <a16:colId xmlns:a16="http://schemas.microsoft.com/office/drawing/2014/main" val="2683214557"/>
                    </a:ext>
                  </a:extLst>
                </a:gridCol>
              </a:tblGrid>
              <a:tr h="355600">
                <a:tc>
                  <a:txBody>
                    <a:bodyPr/>
                    <a:lstStyle/>
                    <a:p>
                      <a:pPr algn="ctr" fontAlgn="b"/>
                      <a:r>
                        <a:rPr lang="en-US" sz="2000" b="1" u="none" strike="noStrike" dirty="0">
                          <a:effectLst/>
                        </a:rPr>
                        <a:t>Weighted Average CM</a:t>
                      </a:r>
                      <a:endParaRPr lang="en-US" sz="2000" b="1" i="0" u="none" strike="noStrike" dirty="0">
                        <a:solidFill>
                          <a:srgbClr val="000000"/>
                        </a:solidFill>
                        <a:effectLst/>
                        <a:latin typeface="+mn-lt"/>
                      </a:endParaRPr>
                    </a:p>
                  </a:txBody>
                  <a:tcPr marL="0" marR="0" marT="0" marB="0" anchor="ctr"/>
                </a:tc>
                <a:extLst>
                  <a:ext uri="{0D108BD9-81ED-4DB2-BD59-A6C34878D82A}">
                    <a16:rowId xmlns:a16="http://schemas.microsoft.com/office/drawing/2014/main" val="71500117"/>
                  </a:ext>
                </a:extLst>
              </a:tr>
              <a:tr h="355600">
                <a:tc>
                  <a:txBody>
                    <a:bodyPr/>
                    <a:lstStyle/>
                    <a:p>
                      <a:pPr algn="r" fontAlgn="b"/>
                      <a:r>
                        <a:rPr lang="en-US" sz="2000" u="none" strike="noStrike" dirty="0">
                          <a:effectLst/>
                        </a:rPr>
                        <a:t>50</a:t>
                      </a:r>
                      <a:endParaRPr lang="en-US" sz="2000" b="0" i="0" u="none" strike="noStrike" dirty="0">
                        <a:solidFill>
                          <a:srgbClr val="000000"/>
                        </a:solidFill>
                        <a:effectLst/>
                        <a:latin typeface="+mn-lt"/>
                      </a:endParaRPr>
                    </a:p>
                  </a:txBody>
                  <a:tcPr marL="0" marR="0" marT="0" marB="0" anchor="b"/>
                </a:tc>
                <a:extLst>
                  <a:ext uri="{0D108BD9-81ED-4DB2-BD59-A6C34878D82A}">
                    <a16:rowId xmlns:a16="http://schemas.microsoft.com/office/drawing/2014/main" val="3726377380"/>
                  </a:ext>
                </a:extLst>
              </a:tr>
              <a:tr h="355600">
                <a:tc>
                  <a:txBody>
                    <a:bodyPr/>
                    <a:lstStyle/>
                    <a:p>
                      <a:pPr algn="r" fontAlgn="b"/>
                      <a:r>
                        <a:rPr lang="en-US" sz="2000" b="0" i="0" u="none" strike="noStrike" dirty="0">
                          <a:solidFill>
                            <a:srgbClr val="000000"/>
                          </a:solidFill>
                          <a:effectLst/>
                          <a:latin typeface="+mn-lt"/>
                        </a:rPr>
                        <a:t>6.40</a:t>
                      </a:r>
                    </a:p>
                  </a:txBody>
                  <a:tcPr marL="0" marR="0" marT="0" marB="0" anchor="b"/>
                </a:tc>
                <a:extLst>
                  <a:ext uri="{0D108BD9-81ED-4DB2-BD59-A6C34878D82A}">
                    <a16:rowId xmlns:a16="http://schemas.microsoft.com/office/drawing/2014/main" val="4051119982"/>
                  </a:ext>
                </a:extLst>
              </a:tr>
              <a:tr h="355600">
                <a:tc>
                  <a:txBody>
                    <a:bodyPr/>
                    <a:lstStyle/>
                    <a:p>
                      <a:pPr algn="r" fontAlgn="b"/>
                      <a:r>
                        <a:rPr lang="en-US" sz="2000" b="0" i="0" u="none" strike="noStrike" dirty="0">
                          <a:solidFill>
                            <a:srgbClr val="000000"/>
                          </a:solidFill>
                          <a:effectLst/>
                          <a:latin typeface="+mn-lt"/>
                        </a:rPr>
                        <a:t>0.13</a:t>
                      </a:r>
                    </a:p>
                  </a:txBody>
                  <a:tcPr marL="0" marR="0" marT="0" marB="0" anchor="b"/>
                </a:tc>
                <a:extLst>
                  <a:ext uri="{0D108BD9-81ED-4DB2-BD59-A6C34878D82A}">
                    <a16:rowId xmlns:a16="http://schemas.microsoft.com/office/drawing/2014/main" val="2566911279"/>
                  </a:ext>
                </a:extLst>
              </a:tr>
              <a:tr h="355600">
                <a:tc>
                  <a:txBody>
                    <a:bodyPr/>
                    <a:lstStyle/>
                    <a:p>
                      <a:pPr algn="ctr" fontAlgn="b"/>
                      <a:r>
                        <a:rPr lang="en-US" sz="2000" b="0" i="0" u="none" strike="noStrike" dirty="0">
                          <a:solidFill>
                            <a:srgbClr val="000000"/>
                          </a:solidFill>
                          <a:effectLst/>
                          <a:latin typeface="+mn-lt"/>
                        </a:rPr>
                        <a:t> </a:t>
                      </a:r>
                      <a:r>
                        <a:rPr lang="en-US" sz="2000" b="1" i="0" u="none" strike="noStrike" dirty="0">
                          <a:solidFill>
                            <a:srgbClr val="C00000"/>
                          </a:solidFill>
                          <a:effectLst/>
                          <a:latin typeface="+mn-lt"/>
                        </a:rPr>
                        <a:t>56.53</a:t>
                      </a:r>
                    </a:p>
                  </a:txBody>
                  <a:tcPr marL="0" marR="0" marT="0" marB="0" anchor="b"/>
                </a:tc>
                <a:extLst>
                  <a:ext uri="{0D108BD9-81ED-4DB2-BD59-A6C34878D82A}">
                    <a16:rowId xmlns:a16="http://schemas.microsoft.com/office/drawing/2014/main" val="3506761719"/>
                  </a:ext>
                </a:extLst>
              </a:tr>
            </a:tbl>
          </a:graphicData>
        </a:graphic>
      </p:graphicFrame>
      <p:pic>
        <p:nvPicPr>
          <p:cNvPr id="9" name="Picture 8">
            <a:extLst>
              <a:ext uri="{FF2B5EF4-FFF2-40B4-BE49-F238E27FC236}">
                <a16:creationId xmlns:a16="http://schemas.microsoft.com/office/drawing/2014/main" id="{F1F37E7F-B568-9649-BA50-AB78AE4EA7A7}"/>
              </a:ext>
            </a:extLst>
          </p:cNvPr>
          <p:cNvPicPr>
            <a:picLocks noChangeAspect="1"/>
          </p:cNvPicPr>
          <p:nvPr/>
        </p:nvPicPr>
        <p:blipFill>
          <a:blip r:embed="rId2"/>
          <a:stretch>
            <a:fillRect/>
          </a:stretch>
        </p:blipFill>
        <p:spPr>
          <a:xfrm>
            <a:off x="1673553" y="5197475"/>
            <a:ext cx="2015578" cy="1111292"/>
          </a:xfrm>
          <a:prstGeom prst="rect">
            <a:avLst/>
          </a:prstGeom>
        </p:spPr>
      </p:pic>
      <p:sp>
        <p:nvSpPr>
          <p:cNvPr id="10" name="Rectangle 9">
            <a:extLst>
              <a:ext uri="{FF2B5EF4-FFF2-40B4-BE49-F238E27FC236}">
                <a16:creationId xmlns:a16="http://schemas.microsoft.com/office/drawing/2014/main" id="{251DD38E-9362-1C4D-B9BC-72D635EB1F3D}"/>
              </a:ext>
            </a:extLst>
          </p:cNvPr>
          <p:cNvSpPr/>
          <p:nvPr/>
        </p:nvSpPr>
        <p:spPr>
          <a:xfrm>
            <a:off x="4417967" y="5568455"/>
            <a:ext cx="4631439" cy="646331"/>
          </a:xfrm>
          <a:prstGeom prst="rect">
            <a:avLst/>
          </a:prstGeom>
        </p:spPr>
        <p:txBody>
          <a:bodyPr wrap="square">
            <a:spAutoFit/>
          </a:bodyPr>
          <a:lstStyle/>
          <a:p>
            <a:r>
              <a:rPr lang="en-US" altLang="en-US" b="1" dirty="0"/>
              <a:t>= $250,000 / 56.53 = 4,422 donations </a:t>
            </a:r>
          </a:p>
          <a:p>
            <a:r>
              <a:rPr lang="en-US" altLang="en-US" b="1" dirty="0"/>
              <a:t>over a time (year) to cover all of the costs  </a:t>
            </a:r>
            <a:endParaRPr lang="en-US" dirty="0"/>
          </a:p>
        </p:txBody>
      </p:sp>
    </p:spTree>
    <p:extLst>
      <p:ext uri="{BB962C8B-B14F-4D97-AF65-F5344CB8AC3E}">
        <p14:creationId xmlns:p14="http://schemas.microsoft.com/office/powerpoint/2010/main" val="405372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5164</TotalTime>
  <Words>2697</Words>
  <Application>Microsoft Macintosh PowerPoint</Application>
  <PresentationFormat>Widescreen</PresentationFormat>
  <Paragraphs>536</Paragraphs>
  <Slides>35</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SimSun</vt:lpstr>
      <vt:lpstr>Arial</vt:lpstr>
      <vt:lpstr>Calibri</vt:lpstr>
      <vt:lpstr>Calibri Light</vt:lpstr>
      <vt:lpstr>Cambria Math</vt:lpstr>
      <vt:lpstr>Candara</vt:lpstr>
      <vt:lpstr>Georgia Pro Cond Black</vt:lpstr>
      <vt:lpstr>Tahoma</vt:lpstr>
      <vt:lpstr>Wingdings</vt:lpstr>
      <vt:lpstr>Office Theme</vt:lpstr>
      <vt:lpstr>Midterm Math Review</vt:lpstr>
      <vt:lpstr>Cash Budget</vt:lpstr>
      <vt:lpstr>Cash vs Accrual Example </vt:lpstr>
      <vt:lpstr>Concepts: Average costs </vt:lpstr>
      <vt:lpstr>Marginal Cost Example</vt:lpstr>
      <vt:lpstr>Incremental Cost Analysis</vt:lpstr>
      <vt:lpstr>Break-Even Analysis</vt:lpstr>
      <vt:lpstr>Break-Even With Multiple Products</vt:lpstr>
      <vt:lpstr>Break-Even With Multiple Products</vt:lpstr>
      <vt:lpstr>PowerPoint Presentation</vt:lpstr>
      <vt:lpstr>PowerPoint Presentation</vt:lpstr>
      <vt:lpstr>PowerPoint Presentation</vt:lpstr>
      <vt:lpstr>PowerPoint Presentation</vt:lpstr>
      <vt:lpstr>PowerPoint Presentation</vt:lpstr>
      <vt:lpstr>Depreciation</vt:lpstr>
      <vt:lpstr>Usage Rate Depreciation - Example</vt:lpstr>
      <vt:lpstr>Straight Line Depreciation - Example</vt:lpstr>
      <vt:lpstr>Accelerated Depreciation</vt:lpstr>
      <vt:lpstr>SYD Depreciation - Example</vt:lpstr>
      <vt:lpstr>DDB Depreciation - Example</vt:lpstr>
      <vt:lpstr>Interest</vt:lpstr>
      <vt:lpstr>Time Value of Money</vt:lpstr>
      <vt:lpstr>Time Value of Money - Example</vt:lpstr>
      <vt:lpstr>Time Value of Money - Example</vt:lpstr>
      <vt:lpstr>NPC &amp; NPV</vt:lpstr>
      <vt:lpstr>NPC &amp; NPV</vt:lpstr>
      <vt:lpstr>Annuities</vt:lpstr>
      <vt:lpstr>Economic Order Quantity (EOQ)</vt:lpstr>
      <vt:lpstr>Economic Order Quantity (EOQ)</vt:lpstr>
      <vt:lpstr>Economic Order Quantity (EOQ)</vt:lpstr>
      <vt:lpstr>Economic Order Quantity (EOQ)</vt:lpstr>
      <vt:lpstr>Accounts Payable</vt:lpstr>
      <vt:lpstr>Accounts Payable</vt:lpstr>
      <vt:lpstr>Accounts Payable</vt:lpstr>
      <vt:lpstr>Short-Term Debt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Short-Term Resources and Obligations</dc:title>
  <dc:creator>Nishank Varshney</dc:creator>
  <cp:lastModifiedBy>Wang, Wenchen</cp:lastModifiedBy>
  <cp:revision>101</cp:revision>
  <dcterms:created xsi:type="dcterms:W3CDTF">2020-02-13T01:28:08Z</dcterms:created>
  <dcterms:modified xsi:type="dcterms:W3CDTF">2024-03-08T05:40:25Z</dcterms:modified>
</cp:coreProperties>
</file>