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256" r:id="rId2"/>
    <p:sldId id="397" r:id="rId3"/>
    <p:sldId id="398" r:id="rId4"/>
    <p:sldId id="299" r:id="rId5"/>
    <p:sldId id="301" r:id="rId6"/>
    <p:sldId id="400" r:id="rId7"/>
    <p:sldId id="300" r:id="rId8"/>
    <p:sldId id="303" r:id="rId9"/>
    <p:sldId id="257" r:id="rId10"/>
    <p:sldId id="401" r:id="rId11"/>
    <p:sldId id="402" r:id="rId12"/>
    <p:sldId id="339" r:id="rId13"/>
    <p:sldId id="363" r:id="rId14"/>
    <p:sldId id="394" r:id="rId15"/>
    <p:sldId id="358" r:id="rId16"/>
    <p:sldId id="359" r:id="rId17"/>
    <p:sldId id="373" r:id="rId18"/>
    <p:sldId id="340" r:id="rId19"/>
    <p:sldId id="403" r:id="rId20"/>
    <p:sldId id="327" r:id="rId21"/>
    <p:sldId id="341" r:id="rId22"/>
    <p:sldId id="387" r:id="rId23"/>
    <p:sldId id="309" r:id="rId24"/>
    <p:sldId id="310" r:id="rId25"/>
    <p:sldId id="390" r:id="rId26"/>
    <p:sldId id="391" r:id="rId27"/>
    <p:sldId id="392" r:id="rId28"/>
    <p:sldId id="389" r:id="rId29"/>
    <p:sldId id="312" r:id="rId30"/>
    <p:sldId id="315" r:id="rId31"/>
    <p:sldId id="364" r:id="rId32"/>
    <p:sldId id="404" r:id="rId33"/>
    <p:sldId id="405" r:id="rId34"/>
    <p:sldId id="317" r:id="rId35"/>
    <p:sldId id="407" r:id="rId36"/>
    <p:sldId id="406" r:id="rId37"/>
    <p:sldId id="322" r:id="rId38"/>
    <p:sldId id="365" r:id="rId39"/>
    <p:sldId id="396" r:id="rId40"/>
    <p:sldId id="395" r:id="rId41"/>
    <p:sldId id="343" r:id="rId42"/>
    <p:sldId id="325" r:id="rId43"/>
    <p:sldId id="338" r:id="rId44"/>
    <p:sldId id="370" r:id="rId45"/>
    <p:sldId id="371" r:id="rId46"/>
    <p:sldId id="337" r:id="rId47"/>
    <p:sldId id="39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64" autoAdjust="0"/>
    <p:restoredTop sz="68776" autoAdjust="0"/>
  </p:normalViewPr>
  <p:slideViewPr>
    <p:cSldViewPr snapToGrid="0" snapToObjects="1">
      <p:cViewPr varScale="1">
        <p:scale>
          <a:sx n="86" d="100"/>
          <a:sy n="86" d="100"/>
        </p:scale>
        <p:origin x="20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EA7DC4-4324-E943-AAA5-B4B698B4E545}" type="datetimeFigureOut">
              <a:rPr lang="en-US" smtClean="0"/>
              <a:t>3/7/24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CBB202-7F58-DB47-B7E9-B79C533E978A}" type="slidenum">
              <a:rPr lang="en-US" smtClean="0"/>
              <a:t>‹#›</a:t>
            </a:fld>
            <a:endParaRPr lang="en-US"/>
          </a:p>
        </p:txBody>
      </p:sp>
    </p:spTree>
    <p:extLst>
      <p:ext uri="{BB962C8B-B14F-4D97-AF65-F5344CB8AC3E}">
        <p14:creationId xmlns:p14="http://schemas.microsoft.com/office/powerpoint/2010/main" val="3966381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CBB202-7F58-DB47-B7E9-B79C533E978A}" type="slidenum">
              <a:rPr lang="en-US" smtClean="0"/>
              <a:t>1</a:t>
            </a:fld>
            <a:endParaRPr lang="en-US"/>
          </a:p>
        </p:txBody>
      </p:sp>
    </p:spTree>
    <p:extLst>
      <p:ext uri="{BB962C8B-B14F-4D97-AF65-F5344CB8AC3E}">
        <p14:creationId xmlns:p14="http://schemas.microsoft.com/office/powerpoint/2010/main" val="175731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One example of conservatism relates to how investments are shown on the balance sheet. For a long time, one impact of the conservatism principle was that if the organization owned shares of stock, it would report the stock investment on its balance sheet at the lower of its cost or market value. If the stock went down in value, perhaps from a $100 purchase price to a $50 fair value, we would report it at its lowered value. However, if it went up in value, perhaps from a $100 purchase price to a $200 fair value, we would just report it at its $100 cost.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 If the errors are too small to affect the decisions of any users of the financial statement, they are not material. For example, $150,238,917 vs $150,238,197</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CBB202-7F58-DB47-B7E9-B79C533E978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1594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can define an asset as being anything of value the entity owns. Another view is that assets are anything the organization owns as a result of past transactions and events that will better enable it to meet its mission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latin typeface="Candara" panose="020E0502030303020204" pitchFamily="34" charset="0"/>
              </a:rPr>
              <a:t>Marketable securities</a:t>
            </a:r>
          </a:p>
          <a:p>
            <a:pPr lvl="1"/>
            <a:r>
              <a:rPr lang="en-US" dirty="0">
                <a:latin typeface="Candara" panose="020E0502030303020204" pitchFamily="34" charset="0"/>
              </a:rPr>
              <a:t>Equity security (stock) and nonequity security (debt) that the organization can buy/sell in financial mark. Marketable securities are liquid because they can be bought and sold on any business day with settlement of the sale made in cash within a few days</a:t>
            </a:r>
          </a:p>
          <a:p>
            <a:pPr lvl="1"/>
            <a:endParaRPr lang="en-US" dirty="0">
              <a:latin typeface="Candara" panose="020E0502030303020204" pitchFamily="34" charset="0"/>
            </a:endParaRPr>
          </a:p>
          <a:p>
            <a:pPr marL="171450" indent="-171450">
              <a:buFont typeface="Arial" panose="020B0604020202020204" pitchFamily="34" charset="0"/>
              <a:buChar char="•"/>
            </a:pPr>
            <a:r>
              <a:rPr lang="en-US" dirty="0">
                <a:latin typeface="Candara" panose="020E0502030303020204" pitchFamily="34" charset="0"/>
              </a:rPr>
              <a:t>Receivables</a:t>
            </a:r>
          </a:p>
          <a:p>
            <a:pPr marL="628650" lvl="1" indent="-171450">
              <a:buFont typeface="Arial" panose="020B0604020202020204" pitchFamily="34" charset="0"/>
              <a:buChar char="•"/>
            </a:pPr>
            <a:r>
              <a:rPr lang="en-US" dirty="0">
                <a:latin typeface="Candara" panose="020E0502030303020204" pitchFamily="34" charset="0"/>
              </a:rPr>
              <a:t>Bills that have been sent out by the organization but have not yet been collected</a:t>
            </a:r>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Some assets do not have a physical form or substance. If a taxpayer in </a:t>
            </a:r>
            <a:r>
              <a:rPr lang="en-US" dirty="0" err="1"/>
              <a:t>Millbridge</a:t>
            </a:r>
            <a:r>
              <a:rPr lang="en-US" dirty="0"/>
              <a:t> owes the town real estate taxes, the amount owed to the town is classified as an asset, referred to as a receivable. The general group of assets called receivables refers to amounts of money that other people or organizations owe to the entity, generally because of goods or services that the entity has provided to them. HOS has patient receivables. Because the entity must keep track of or keep account of how much money each patient owes, we often refer to the amounts owed in this manner as accounts receivable.</a:t>
            </a:r>
          </a:p>
          <a:p>
            <a:pPr marL="628650" lvl="1" indent="-171450">
              <a:buFont typeface="Arial" panose="020B0604020202020204" pitchFamily="34" charset="0"/>
              <a:buChar char="•"/>
            </a:pPr>
            <a:r>
              <a:rPr lang="en-US" dirty="0"/>
              <a:t>The accounts receivable aging report, discussed in Chapter 7, is particularly valuable for helping managers make an estimate of the amount of receivables that will never be collected.</a:t>
            </a:r>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Prepaid expenses are assets that represent prepayments. For example, suppose that we paid $100 for a 1-year fire insurance policy on the last day of the year. The cash is gone, but the fire insurance will protect us all next year.</a:t>
            </a:r>
          </a:p>
          <a:p>
            <a:pPr marL="457200" lvl="1" indent="0">
              <a:buFont typeface="Arial" panose="020B0604020202020204" pitchFamily="34" charset="0"/>
              <a:buNone/>
            </a:pPr>
            <a:endParaRPr lang="en-US" dirty="0"/>
          </a:p>
          <a:p>
            <a:pPr marL="171450" lvl="0" indent="-171450">
              <a:buFont typeface="Arial" panose="020B0604020202020204" pitchFamily="34" charset="0"/>
              <a:buChar char="•"/>
            </a:pPr>
            <a:r>
              <a:rPr lang="en-US" dirty="0"/>
              <a:t>Intangible asset: They are only recorded if they are acquired through a specific exchange transaction. For example, if during a merger, the amount one hospital pays to acquire another hospital exceeds the value of the assets. This would include various intangibles such as a good reputation, the ability to provide quality services, the skills of the entity’s employees, and so on. These intangibles are grouped together and called goodwill. </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CBB202-7F58-DB47-B7E9-B79C533E978A}" type="slidenum">
              <a:rPr lang="en-US" smtClean="0"/>
              <a:t>12</a:t>
            </a:fld>
            <a:endParaRPr lang="en-US"/>
          </a:p>
        </p:txBody>
      </p:sp>
    </p:spTree>
    <p:extLst>
      <p:ext uri="{BB962C8B-B14F-4D97-AF65-F5344CB8AC3E}">
        <p14:creationId xmlns:p14="http://schemas.microsoft.com/office/powerpoint/2010/main" val="1871968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 Conservatism dictates that it is necessary to estimate the portion of the receivables that will not be collected. This estimated uncollectible portion is subtracted from the total accounts receivable, and the resulting amount, referred to as “accounts receivable, net” is reported as an asset on the balance sheet. </a:t>
            </a:r>
          </a:p>
        </p:txBody>
      </p:sp>
      <p:sp>
        <p:nvSpPr>
          <p:cNvPr id="4" name="Slide Number Placeholder 3"/>
          <p:cNvSpPr>
            <a:spLocks noGrp="1"/>
          </p:cNvSpPr>
          <p:nvPr>
            <p:ph type="sldNum" sz="quarter" idx="5"/>
          </p:nvPr>
        </p:nvSpPr>
        <p:spPr/>
        <p:txBody>
          <a:bodyPr/>
          <a:lstStyle/>
          <a:p>
            <a:fld id="{39CBB202-7F58-DB47-B7E9-B79C533E978A}" type="slidenum">
              <a:rPr lang="en-US" smtClean="0"/>
              <a:t>13</a:t>
            </a:fld>
            <a:endParaRPr lang="en-US"/>
          </a:p>
        </p:txBody>
      </p:sp>
    </p:spTree>
    <p:extLst>
      <p:ext uri="{BB962C8B-B14F-4D97-AF65-F5344CB8AC3E}">
        <p14:creationId xmlns:p14="http://schemas.microsoft.com/office/powerpoint/2010/main" val="199957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 Cost convention: In particular, inventory and land are shown at their cost</a:t>
            </a:r>
          </a:p>
        </p:txBody>
      </p:sp>
      <p:sp>
        <p:nvSpPr>
          <p:cNvPr id="4" name="Slide Number Placeholder 3"/>
          <p:cNvSpPr>
            <a:spLocks noGrp="1"/>
          </p:cNvSpPr>
          <p:nvPr>
            <p:ph type="sldNum" sz="quarter" idx="5"/>
          </p:nvPr>
        </p:nvSpPr>
        <p:spPr/>
        <p:txBody>
          <a:bodyPr/>
          <a:lstStyle/>
          <a:p>
            <a:fld id="{39CBB202-7F58-DB47-B7E9-B79C533E978A}" type="slidenum">
              <a:rPr lang="en-US" smtClean="0"/>
              <a:t>14</a:t>
            </a:fld>
            <a:endParaRPr lang="en-US"/>
          </a:p>
        </p:txBody>
      </p:sp>
    </p:spTree>
    <p:extLst>
      <p:ext uri="{BB962C8B-B14F-4D97-AF65-F5344CB8AC3E}">
        <p14:creationId xmlns:p14="http://schemas.microsoft.com/office/powerpoint/2010/main" val="3539980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 Cost convention: Buildings and equipment are shown at their cost reduced by an allowance for accumulated depreciation. Depreciation represents the portion of capital assets charged as expenses as the assets are used over time. </a:t>
            </a:r>
          </a:p>
          <a:p>
            <a:endParaRPr lang="en-US" dirty="0"/>
          </a:p>
        </p:txBody>
      </p:sp>
      <p:sp>
        <p:nvSpPr>
          <p:cNvPr id="4" name="Slide Number Placeholder 3"/>
          <p:cNvSpPr>
            <a:spLocks noGrp="1"/>
          </p:cNvSpPr>
          <p:nvPr>
            <p:ph type="sldNum" sz="quarter" idx="5"/>
          </p:nvPr>
        </p:nvSpPr>
        <p:spPr/>
        <p:txBody>
          <a:bodyPr/>
          <a:lstStyle/>
          <a:p>
            <a:fld id="{39CBB202-7F58-DB47-B7E9-B79C533E978A}" type="slidenum">
              <a:rPr lang="en-US" smtClean="0"/>
              <a:t>15</a:t>
            </a:fld>
            <a:endParaRPr lang="en-US"/>
          </a:p>
        </p:txBody>
      </p:sp>
    </p:spTree>
    <p:extLst>
      <p:ext uri="{BB962C8B-B14F-4D97-AF65-F5344CB8AC3E}">
        <p14:creationId xmlns:p14="http://schemas.microsoft.com/office/powerpoint/2010/main" val="3536067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Times New Roman" panose="02020603050405020304" pitchFamily="18" charset="0"/>
              </a:rPr>
              <a:t>Shown in the balance sheet.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Times New Roman" panose="02020603050405020304" pitchFamily="18" charset="0"/>
              </a:rPr>
              <a:t>If not, they are in the notes </a:t>
            </a:r>
          </a:p>
          <a:p>
            <a:endParaRPr lang="en-US" dirty="0"/>
          </a:p>
        </p:txBody>
      </p:sp>
      <p:sp>
        <p:nvSpPr>
          <p:cNvPr id="4" name="Slide Number Placeholder 3"/>
          <p:cNvSpPr>
            <a:spLocks noGrp="1"/>
          </p:cNvSpPr>
          <p:nvPr>
            <p:ph type="sldNum" sz="quarter" idx="5"/>
          </p:nvPr>
        </p:nvSpPr>
        <p:spPr/>
        <p:txBody>
          <a:bodyPr/>
          <a:lstStyle/>
          <a:p>
            <a:fld id="{5FEA36B3-763B-EC4E-BA4A-343A0D468B4B}" type="slidenum">
              <a:rPr lang="en-US" smtClean="0"/>
              <a:t>17</a:t>
            </a:fld>
            <a:endParaRPr lang="en-US"/>
          </a:p>
        </p:txBody>
      </p:sp>
    </p:spTree>
    <p:extLst>
      <p:ext uri="{BB962C8B-B14F-4D97-AF65-F5344CB8AC3E}">
        <p14:creationId xmlns:p14="http://schemas.microsoft.com/office/powerpoint/2010/main" val="2317308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Payable: amounts owed.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Long-term notes refer to  when the organization borrows money and signs a note promising repayment. The note indicates the specific terms under which the money has been borrowed, such as the interest rate and timing of payments. Long-term notes are often unsecured loans.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Mortgages are loans secured by a specific asset. The asset is generally real estate. That is, land and buildings are used as collateral for the loan. Often, the funds are being borrowed to purchase the collateral.</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Bonds is the standardized payment agreements between the lenders and the borrowers. When organizations borrow large amounts of money, they often issue (i.e., sell) a bond. Each individual investor in a bond lends a portion of the total amount to the organization in exchange for the organization’s promise to repay the loan. That promise is evidenced by a formal document called a bond.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0" i="0" dirty="0">
                <a:solidFill>
                  <a:srgbClr val="424858"/>
                </a:solidFill>
                <a:effectLst/>
                <a:latin typeface="Lyon"/>
              </a:rPr>
              <a:t>A pension liability is the difference between the total amount due to retirees and the actual amount of money the company has on hand to make those payments. </a:t>
            </a:r>
          </a:p>
          <a:p>
            <a:pPr marL="171450" indent="-171450">
              <a:buFont typeface="Arial" panose="020B0604020202020204" pitchFamily="34" charset="0"/>
              <a:buChar char="•"/>
            </a:pPr>
            <a:endParaRPr lang="en-US" b="0" i="0" dirty="0">
              <a:solidFill>
                <a:srgbClr val="424858"/>
              </a:solidFill>
              <a:effectLst/>
              <a:latin typeface="Lyon"/>
            </a:endParaRPr>
          </a:p>
          <a:p>
            <a:pPr algn="l">
              <a:buFont typeface="Arial" panose="020B0604020202020204" pitchFamily="34" charset="0"/>
              <a:buChar char="•"/>
            </a:pPr>
            <a:r>
              <a:rPr lang="en-US" b="0" i="0" dirty="0">
                <a:solidFill>
                  <a:srgbClr val="111111"/>
                </a:solidFill>
                <a:effectLst/>
                <a:latin typeface="SourceSansPro"/>
              </a:rPr>
              <a:t>A contingent liability is a potential liability that may occur in the future, such as pending lawsuits or honoring product warranties. If the liability is likely to occur and the amount can be reasonably estimated, the liability should be recorded in the accounting records of a firm.</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CBB202-7F58-DB47-B7E9-B79C533E978A}" type="slidenum">
              <a:rPr lang="en-US" smtClean="0"/>
              <a:t>18</a:t>
            </a:fld>
            <a:endParaRPr lang="en-US"/>
          </a:p>
        </p:txBody>
      </p:sp>
    </p:spTree>
    <p:extLst>
      <p:ext uri="{BB962C8B-B14F-4D97-AF65-F5344CB8AC3E}">
        <p14:creationId xmlns:p14="http://schemas.microsoft.com/office/powerpoint/2010/main" val="825161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EA36B3-763B-EC4E-BA4A-343A0D468B4B}" type="slidenum">
              <a:rPr lang="en-US" smtClean="0"/>
              <a:t>19</a:t>
            </a:fld>
            <a:endParaRPr lang="en-US"/>
          </a:p>
        </p:txBody>
      </p:sp>
    </p:spTree>
    <p:extLst>
      <p:ext uri="{BB962C8B-B14F-4D97-AF65-F5344CB8AC3E}">
        <p14:creationId xmlns:p14="http://schemas.microsoft.com/office/powerpoint/2010/main" val="42329373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CBB202-7F58-DB47-B7E9-B79C533E978A}" type="slidenum">
              <a:rPr lang="en-US" smtClean="0"/>
              <a:t>21</a:t>
            </a:fld>
            <a:endParaRPr lang="en-US"/>
          </a:p>
        </p:txBody>
      </p:sp>
    </p:spTree>
    <p:extLst>
      <p:ext uri="{BB962C8B-B14F-4D97-AF65-F5344CB8AC3E}">
        <p14:creationId xmlns:p14="http://schemas.microsoft.com/office/powerpoint/2010/main" val="37298794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FEA36B3-763B-EC4E-BA4A-343A0D468B4B}" type="slidenum">
              <a:rPr lang="en-US" smtClean="0"/>
              <a:t>22</a:t>
            </a:fld>
            <a:endParaRPr lang="en-US"/>
          </a:p>
        </p:txBody>
      </p:sp>
    </p:spTree>
    <p:extLst>
      <p:ext uri="{BB962C8B-B14F-4D97-AF65-F5344CB8AC3E}">
        <p14:creationId xmlns:p14="http://schemas.microsoft.com/office/powerpoint/2010/main" val="4159574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Candara" panose="020E0502030303020204" pitchFamily="34" charset="0"/>
            </a:endParaRPr>
          </a:p>
          <a:p>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2</a:t>
            </a:fld>
            <a:endParaRPr lang="en-US"/>
          </a:p>
        </p:txBody>
      </p:sp>
    </p:spTree>
    <p:extLst>
      <p:ext uri="{BB962C8B-B14F-4D97-AF65-F5344CB8AC3E}">
        <p14:creationId xmlns:p14="http://schemas.microsoft.com/office/powerpoint/2010/main" val="3569875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goal of financial accounting is to report financial information that is useful to external users. To prepare such reports, a system is needed to record financial events as they occur.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term double-entry does not mean that the transaction is recorded twice. It means that both parts of the transaction are recorded, allowing the fundamental equation to remain in balance. At least two items to change.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CBB202-7F58-DB47-B7E9-B79C533E978A}" type="slidenum">
              <a:rPr lang="en-US" smtClean="0"/>
              <a:t>23</a:t>
            </a:fld>
            <a:endParaRPr lang="en-US"/>
          </a:p>
        </p:txBody>
      </p:sp>
    </p:spTree>
    <p:extLst>
      <p:ext uri="{BB962C8B-B14F-4D97-AF65-F5344CB8AC3E}">
        <p14:creationId xmlns:p14="http://schemas.microsoft.com/office/powerpoint/2010/main" val="36074060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left side of the equation has increased by $200, but the right side is unchanged. The equation is no longer balanced because $200 does not equal $0. To describe an entire event, it is necessary to record a change to at least two elements in the fundamental equation.</a:t>
            </a:r>
          </a:p>
        </p:txBody>
      </p:sp>
      <p:sp>
        <p:nvSpPr>
          <p:cNvPr id="4" name="Slide Number Placeholder 3"/>
          <p:cNvSpPr>
            <a:spLocks noGrp="1"/>
          </p:cNvSpPr>
          <p:nvPr>
            <p:ph type="sldNum" sz="quarter" idx="5"/>
          </p:nvPr>
        </p:nvSpPr>
        <p:spPr/>
        <p:txBody>
          <a:bodyPr/>
          <a:lstStyle/>
          <a:p>
            <a:fld id="{5FEA36B3-763B-EC4E-BA4A-343A0D468B4B}" type="slidenum">
              <a:rPr lang="en-US" smtClean="0"/>
              <a:t>24</a:t>
            </a:fld>
            <a:endParaRPr lang="en-US"/>
          </a:p>
        </p:txBody>
      </p:sp>
    </p:spTree>
    <p:extLst>
      <p:ext uri="{BB962C8B-B14F-4D97-AF65-F5344CB8AC3E}">
        <p14:creationId xmlns:p14="http://schemas.microsoft.com/office/powerpoint/2010/main" val="1225813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this example, the hospital has purchased a piece of equipment. Assume that HOS has not yet paid for the equipment but expects to pay within 30 days. The organization’s liabilities have charged.</a:t>
            </a:r>
          </a:p>
        </p:txBody>
      </p:sp>
      <p:sp>
        <p:nvSpPr>
          <p:cNvPr id="4" name="Slide Number Placeholder 3"/>
          <p:cNvSpPr>
            <a:spLocks noGrp="1"/>
          </p:cNvSpPr>
          <p:nvPr>
            <p:ph type="sldNum" sz="quarter" idx="5"/>
          </p:nvPr>
        </p:nvSpPr>
        <p:spPr/>
        <p:txBody>
          <a:bodyPr/>
          <a:lstStyle/>
          <a:p>
            <a:fld id="{5FEA36B3-763B-EC4E-BA4A-343A0D468B4B}" type="slidenum">
              <a:rPr lang="en-US" smtClean="0"/>
              <a:t>25</a:t>
            </a:fld>
            <a:endParaRPr lang="en-US"/>
          </a:p>
        </p:txBody>
      </p:sp>
    </p:spTree>
    <p:extLst>
      <p:ext uri="{BB962C8B-B14F-4D97-AF65-F5344CB8AC3E}">
        <p14:creationId xmlns:p14="http://schemas.microsoft.com/office/powerpoint/2010/main" val="10297422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One sided change example</a:t>
            </a:r>
            <a:endParaRPr lang="en-US" dirty="0"/>
          </a:p>
        </p:txBody>
      </p:sp>
      <p:sp>
        <p:nvSpPr>
          <p:cNvPr id="4" name="Slide Number Placeholder 3"/>
          <p:cNvSpPr>
            <a:spLocks noGrp="1"/>
          </p:cNvSpPr>
          <p:nvPr>
            <p:ph type="sldNum" sz="quarter" idx="5"/>
          </p:nvPr>
        </p:nvSpPr>
        <p:spPr/>
        <p:txBody>
          <a:bodyPr/>
          <a:lstStyle/>
          <a:p>
            <a:fld id="{5FEA36B3-763B-EC4E-BA4A-343A0D468B4B}" type="slidenum">
              <a:rPr lang="en-US" smtClean="0"/>
              <a:t>26</a:t>
            </a:fld>
            <a:endParaRPr lang="en-US"/>
          </a:p>
        </p:txBody>
      </p:sp>
    </p:spTree>
    <p:extLst>
      <p:ext uri="{BB962C8B-B14F-4D97-AF65-F5344CB8AC3E}">
        <p14:creationId xmlns:p14="http://schemas.microsoft.com/office/powerpoint/2010/main" val="1291346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EA36B3-763B-EC4E-BA4A-343A0D468B4B}" type="slidenum">
              <a:rPr lang="en-US" smtClean="0"/>
              <a:t>27</a:t>
            </a:fld>
            <a:endParaRPr lang="en-US"/>
          </a:p>
        </p:txBody>
      </p:sp>
    </p:spTree>
    <p:extLst>
      <p:ext uri="{BB962C8B-B14F-4D97-AF65-F5344CB8AC3E}">
        <p14:creationId xmlns:p14="http://schemas.microsoft.com/office/powerpoint/2010/main" val="27888353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EA36B3-763B-EC4E-BA4A-343A0D468B4B}" type="slidenum">
              <a:rPr lang="en-US" smtClean="0"/>
              <a:t>28</a:t>
            </a:fld>
            <a:endParaRPr lang="en-US"/>
          </a:p>
        </p:txBody>
      </p:sp>
    </p:spTree>
    <p:extLst>
      <p:ext uri="{BB962C8B-B14F-4D97-AF65-F5344CB8AC3E}">
        <p14:creationId xmlns:p14="http://schemas.microsoft.com/office/powerpoint/2010/main" val="40443974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EA36B3-763B-EC4E-BA4A-343A0D468B4B}" type="slidenum">
              <a:rPr lang="en-US" smtClean="0"/>
              <a:t>29</a:t>
            </a:fld>
            <a:endParaRPr lang="en-US"/>
          </a:p>
        </p:txBody>
      </p:sp>
    </p:spTree>
    <p:extLst>
      <p:ext uri="{BB962C8B-B14F-4D97-AF65-F5344CB8AC3E}">
        <p14:creationId xmlns:p14="http://schemas.microsoft.com/office/powerpoint/2010/main" val="11487858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CBB202-7F58-DB47-B7E9-B79C533E978A}" type="slidenum">
              <a:rPr lang="en-US" smtClean="0"/>
              <a:t>36</a:t>
            </a:fld>
            <a:endParaRPr lang="en-US"/>
          </a:p>
        </p:txBody>
      </p:sp>
    </p:spTree>
    <p:extLst>
      <p:ext uri="{BB962C8B-B14F-4D97-AF65-F5344CB8AC3E}">
        <p14:creationId xmlns:p14="http://schemas.microsoft.com/office/powerpoint/2010/main" val="30483874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EA36B3-763B-EC4E-BA4A-343A0D468B4B}" type="slidenum">
              <a:rPr lang="en-US" smtClean="0"/>
              <a:t>43</a:t>
            </a:fld>
            <a:endParaRPr lang="en-US"/>
          </a:p>
        </p:txBody>
      </p:sp>
    </p:spTree>
    <p:extLst>
      <p:ext uri="{BB962C8B-B14F-4D97-AF65-F5344CB8AC3E}">
        <p14:creationId xmlns:p14="http://schemas.microsoft.com/office/powerpoint/2010/main" val="26690748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EA36B3-763B-EC4E-BA4A-343A0D468B4B}" type="slidenum">
              <a:rPr lang="en-US" smtClean="0"/>
              <a:t>44</a:t>
            </a:fld>
            <a:endParaRPr lang="en-US"/>
          </a:p>
        </p:txBody>
      </p:sp>
    </p:spTree>
    <p:extLst>
      <p:ext uri="{BB962C8B-B14F-4D97-AF65-F5344CB8AC3E}">
        <p14:creationId xmlns:p14="http://schemas.microsoft.com/office/powerpoint/2010/main" val="2268296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Candara" panose="020E0502030303020204" pitchFamily="34" charset="0"/>
            </a:endParaRPr>
          </a:p>
        </p:txBody>
      </p:sp>
      <p:sp>
        <p:nvSpPr>
          <p:cNvPr id="4" name="Slide Number Placeholder 3"/>
          <p:cNvSpPr>
            <a:spLocks noGrp="1"/>
          </p:cNvSpPr>
          <p:nvPr>
            <p:ph type="sldNum" sz="quarter" idx="5"/>
          </p:nvPr>
        </p:nvSpPr>
        <p:spPr/>
        <p:txBody>
          <a:bodyPr/>
          <a:lstStyle/>
          <a:p>
            <a:fld id="{7FED5140-E487-6C41-925F-0FDF290E7026}" type="slidenum">
              <a:rPr lang="en-US" smtClean="0"/>
              <a:t>3</a:t>
            </a:fld>
            <a:endParaRPr lang="en-US"/>
          </a:p>
        </p:txBody>
      </p:sp>
    </p:spTree>
    <p:extLst>
      <p:ext uri="{BB962C8B-B14F-4D97-AF65-F5344CB8AC3E}">
        <p14:creationId xmlns:p14="http://schemas.microsoft.com/office/powerpoint/2010/main" val="20909506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EA36B3-763B-EC4E-BA4A-343A0D468B4B}" type="slidenum">
              <a:rPr lang="en-US" smtClean="0"/>
              <a:t>45</a:t>
            </a:fld>
            <a:endParaRPr lang="en-US"/>
          </a:p>
        </p:txBody>
      </p:sp>
    </p:spTree>
    <p:extLst>
      <p:ext uri="{BB962C8B-B14F-4D97-AF65-F5344CB8AC3E}">
        <p14:creationId xmlns:p14="http://schemas.microsoft.com/office/powerpoint/2010/main" val="27392561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EA36B3-763B-EC4E-BA4A-343A0D468B4B}" type="slidenum">
              <a:rPr lang="en-US" smtClean="0"/>
              <a:t>46</a:t>
            </a:fld>
            <a:endParaRPr lang="en-US"/>
          </a:p>
        </p:txBody>
      </p:sp>
    </p:spTree>
    <p:extLst>
      <p:ext uri="{BB962C8B-B14F-4D97-AF65-F5344CB8AC3E}">
        <p14:creationId xmlns:p14="http://schemas.microsoft.com/office/powerpoint/2010/main" val="14961619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EA36B3-763B-EC4E-BA4A-343A0D468B4B}" type="slidenum">
              <a:rPr lang="en-US" smtClean="0"/>
              <a:t>47</a:t>
            </a:fld>
            <a:endParaRPr lang="en-US"/>
          </a:p>
        </p:txBody>
      </p:sp>
    </p:spTree>
    <p:extLst>
      <p:ext uri="{BB962C8B-B14F-4D97-AF65-F5344CB8AC3E}">
        <p14:creationId xmlns:p14="http://schemas.microsoft.com/office/powerpoint/2010/main" val="3065259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latin typeface="Candara" panose="020E0502030303020204" pitchFamily="34" charset="0"/>
              </a:rPr>
              <a:t>Any information generated is primarily for the use of managers in their efforts to optimize the results of the organization (internal).</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latin typeface="Candara" panose="020E0502030303020204"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latin typeface="Candara" panose="020E0502030303020204" pitchFamily="34" charset="0"/>
              </a:rPr>
              <a:t>Preparation of financial reports that will be examined by individuals external to the organization is referred to as financial </a:t>
            </a:r>
            <a:r>
              <a:rPr lang="en-US">
                <a:latin typeface="Candara" panose="020E0502030303020204" pitchFamily="34" charset="0"/>
              </a:rPr>
              <a:t>accounting.Banks</a:t>
            </a:r>
            <a:r>
              <a:rPr lang="en-US" dirty="0">
                <a:latin typeface="Candara" panose="020E0502030303020204" pitchFamily="34" charset="0"/>
              </a:rPr>
              <a:t>, donors, landlords, vendors, legislators, regulators, unions, bond raters, and others are interested in the performance of public service organizations.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latin typeface="Candara" panose="020E0502030303020204"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latin typeface="Candara" panose="020E0502030303020204" pitchFamily="34" charset="0"/>
              </a:rPr>
              <a:t>Managerial accounting is primarily prospective in nature. It is the process of preparing plans and then implementing and controlling activities to achieve desired results in the coming time periods. By contrast, financial accounting is historical. At the end of an accounting period, it looks back to see just how stable the organization is and how well it has actually done.</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4</a:t>
            </a:fld>
            <a:endParaRPr lang="en-US"/>
          </a:p>
        </p:txBody>
      </p:sp>
    </p:spTree>
    <p:extLst>
      <p:ext uri="{BB962C8B-B14F-4D97-AF65-F5344CB8AC3E}">
        <p14:creationId xmlns:p14="http://schemas.microsoft.com/office/powerpoint/2010/main" val="2802489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CBB202-7F58-DB47-B7E9-B79C533E978A}" type="slidenum">
              <a:rPr lang="en-US" smtClean="0"/>
              <a:t>6</a:t>
            </a:fld>
            <a:endParaRPr lang="en-US"/>
          </a:p>
        </p:txBody>
      </p:sp>
    </p:spTree>
    <p:extLst>
      <p:ext uri="{BB962C8B-B14F-4D97-AF65-F5344CB8AC3E}">
        <p14:creationId xmlns:p14="http://schemas.microsoft.com/office/powerpoint/2010/main" val="1678484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39CBB202-7F58-DB47-B7E9-B79C533E978A}" type="slidenum">
              <a:rPr lang="en-US" smtClean="0"/>
              <a:t>7</a:t>
            </a:fld>
            <a:endParaRPr lang="en-US"/>
          </a:p>
        </p:txBody>
      </p:sp>
    </p:spTree>
    <p:extLst>
      <p:ext uri="{BB962C8B-B14F-4D97-AF65-F5344CB8AC3E}">
        <p14:creationId xmlns:p14="http://schemas.microsoft.com/office/powerpoint/2010/main" val="4264007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t>Therefore, once we determine the organization’s assets and liabilities, the owners’ equity is a residual amount needed to balance the equation. </a:t>
            </a:r>
          </a:p>
          <a:p>
            <a:pPr marL="0" indent="0">
              <a:buFont typeface="Arial" panose="020B0604020202020204" pitchFamily="34" charset="0"/>
              <a:buNone/>
            </a:pPr>
            <a:endParaRPr lang="en-US" altLang="en-US" sz="2000"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t>For-profit organizations have owners, and owners are responsible for the debt for the organization. This term highlights the fact that not-for-profit organizations and governments do not have owners who have a claim on the organization's wealth in the same way that for-profit organizations do. We can think of the organization itself or society as the “owner” of the net assets or net position of such organizations. Organizations sometimes subdivide their assets into distinct funds, each used for a different purpose. When considering just one of these funds, not-for-profit organizations and governments sometimes refer to this amount as the fund balance.</a:t>
            </a:r>
          </a:p>
          <a:p>
            <a:pPr marL="0" indent="0">
              <a:buFont typeface="Arial" panose="020B0604020202020204" pitchFamily="34" charset="0"/>
              <a:buNone/>
            </a:pPr>
            <a:endParaRPr lang="en-US" sz="2000" dirty="0"/>
          </a:p>
          <a:p>
            <a:pPr marL="171450" indent="-171450">
              <a:buFont typeface="Arial" panose="020B0604020202020204" pitchFamily="34" charset="0"/>
              <a:buChar char="•"/>
            </a:pPr>
            <a:r>
              <a:rPr lang="en-US" sz="2000" dirty="0"/>
              <a:t>This is similar to the equity a person has in his or her house. If you buy a house for $500,000 and pay for it with $100,000 of your own money and $400,000 borrowed from a bank, the asset (the house) is worth $500,000, the liability you owe the bank (mortgage payable) is $400,000, and your equity in the house is $100,000. </a:t>
            </a:r>
          </a:p>
          <a:p>
            <a:pPr marL="171450" indent="-171450">
              <a:buFont typeface="Arial" panose="020B0604020202020204" pitchFamily="34" charset="0"/>
              <a:buChar char="•"/>
            </a:pPr>
            <a:endParaRPr lang="en-US" altLang="en-US" sz="2000" b="1" dirty="0"/>
          </a:p>
          <a:p>
            <a:pPr marL="342900" indent="-342900">
              <a:buFont typeface="Arial" panose="020B0604020202020204" pitchFamily="34" charset="0"/>
              <a:buChar char="•"/>
            </a:pPr>
            <a:r>
              <a:rPr lang="en-US" altLang="en-US" sz="2000" b="1" dirty="0"/>
              <a:t>double-entry accounting</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 If the equation is not in balance after a transaction is recorded, then an error must have occurred in the recording process.</a:t>
            </a:r>
          </a:p>
        </p:txBody>
      </p:sp>
      <p:sp>
        <p:nvSpPr>
          <p:cNvPr id="4" name="Slide Number Placeholder 3"/>
          <p:cNvSpPr>
            <a:spLocks noGrp="1"/>
          </p:cNvSpPr>
          <p:nvPr>
            <p:ph type="sldNum" sz="quarter" idx="5"/>
          </p:nvPr>
        </p:nvSpPr>
        <p:spPr/>
        <p:txBody>
          <a:bodyPr/>
          <a:lstStyle/>
          <a:p>
            <a:fld id="{39CBB202-7F58-DB47-B7E9-B79C533E978A}" type="slidenum">
              <a:rPr lang="en-US" smtClean="0"/>
              <a:t>8</a:t>
            </a:fld>
            <a:endParaRPr lang="en-US"/>
          </a:p>
        </p:txBody>
      </p:sp>
    </p:spTree>
    <p:extLst>
      <p:ext uri="{BB962C8B-B14F-4D97-AF65-F5344CB8AC3E}">
        <p14:creationId xmlns:p14="http://schemas.microsoft.com/office/powerpoint/2010/main" val="4131183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balance sheet provides an overview of the financial position of the organization. How much cash does the organization have? What other resources does it own? Does it owe a lot of money to other organizations? Will that money have to be repaid in the near future? Knowing these information can help us inform the organizations for certain questions: Can the organization begin a rapid new expansion of services? Must it severely restrict its services to survive? </a:t>
            </a:r>
            <a:endParaRPr lang="en-US" dirty="0">
              <a:latin typeface="Candara" panose="020E0502030303020204" pitchFamily="34" charset="0"/>
            </a:endParaRPr>
          </a:p>
          <a:p>
            <a:pPr lvl="1"/>
            <a:endParaRPr lang="en-US" dirty="0"/>
          </a:p>
        </p:txBody>
      </p:sp>
      <p:sp>
        <p:nvSpPr>
          <p:cNvPr id="4" name="Slide Number Placeholder 3"/>
          <p:cNvSpPr>
            <a:spLocks noGrp="1"/>
          </p:cNvSpPr>
          <p:nvPr>
            <p:ph type="sldNum" sz="quarter" idx="5"/>
          </p:nvPr>
        </p:nvSpPr>
        <p:spPr/>
        <p:txBody>
          <a:bodyPr/>
          <a:lstStyle/>
          <a:p>
            <a:fld id="{39CBB202-7F58-DB47-B7E9-B79C533E978A}" type="slidenum">
              <a:rPr lang="en-US" smtClean="0"/>
              <a:t>9</a:t>
            </a:fld>
            <a:endParaRPr lang="en-US"/>
          </a:p>
        </p:txBody>
      </p:sp>
    </p:spTree>
    <p:extLst>
      <p:ext uri="{BB962C8B-B14F-4D97-AF65-F5344CB8AC3E}">
        <p14:creationId xmlns:p14="http://schemas.microsoft.com/office/powerpoint/2010/main" val="1766844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Principles: Different reasonable people might disagree over what approach is best. CPAs take extensive coursework in accounting and finance, take a rigorous state licensing examination, and in most states must also have experience in the field before they can receive their CPA license and designation.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entity concept requires us to define the person, organization, or part of an organization for which we intend to report financial results. All financial measurements must then use the perspective of that entity. </a:t>
            </a:r>
            <a:r>
              <a:rPr lang="en-US" dirty="0" err="1"/>
              <a:t>Eg</a:t>
            </a:r>
            <a:r>
              <a:rPr lang="en-US" dirty="0"/>
              <a:t>: whether it is the executive director or the entire organization.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Once we have identified the entity of interest, we can prepare a budget for the entity, track money the entity receives or spends, and prepare reports showing how well the entity has done from a financial perspective.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benefit of the monetary denominator is that it allows us to summarize information. However, determining the appropriate value to report is not always easy.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It is important for users of financial statements to understand that assets on balance sheets are not necessarily shown at their current fair value. Inventories and Fixed assets are normally using cost convention.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One exception to the cost convention relates to investments in marketable securities. Marketable securities are stocks and bonds that can readily be sold in stock or bond markets. Many online and in-print news sources report the closing price of such securities at the end of each business day. This provides a source of objective evidence. Given the ability to assign a current fair value to these securities based on objective evidence, they generally do not follow the cost convention.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CBB202-7F58-DB47-B7E9-B79C533E978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5176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CAC00-04FE-AB43-B5F2-13BED64A54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367EA4-4F8A-554C-A60C-437EE1A56E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1F02D7-A833-1E42-ADD7-A68301787441}"/>
              </a:ext>
            </a:extLst>
          </p:cNvPr>
          <p:cNvSpPr>
            <a:spLocks noGrp="1"/>
          </p:cNvSpPr>
          <p:nvPr>
            <p:ph type="dt" sz="half" idx="10"/>
          </p:nvPr>
        </p:nvSpPr>
        <p:spPr/>
        <p:txBody>
          <a:bodyPr/>
          <a:lstStyle/>
          <a:p>
            <a:fld id="{0704018D-AA59-A44F-8BD2-55DDD88CFB11}" type="datetime1">
              <a:rPr lang="en-US" smtClean="0"/>
              <a:t>3/7/24</a:t>
            </a:fld>
            <a:endParaRPr lang="en-US"/>
          </a:p>
        </p:txBody>
      </p:sp>
      <p:sp>
        <p:nvSpPr>
          <p:cNvPr id="5" name="Footer Placeholder 4">
            <a:extLst>
              <a:ext uri="{FF2B5EF4-FFF2-40B4-BE49-F238E27FC236}">
                <a16:creationId xmlns:a16="http://schemas.microsoft.com/office/drawing/2014/main" id="{7403C810-BB57-0E4E-9480-DD6AA80B6F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6411BF-C01C-6042-BE3E-D8C0E6184B31}"/>
              </a:ext>
            </a:extLst>
          </p:cNvPr>
          <p:cNvSpPr>
            <a:spLocks noGrp="1"/>
          </p:cNvSpPr>
          <p:nvPr>
            <p:ph type="sldNum" sz="quarter" idx="12"/>
          </p:nvPr>
        </p:nvSpPr>
        <p:spPr/>
        <p:txBody>
          <a:bodyPr/>
          <a:lstStyle/>
          <a:p>
            <a:fld id="{747E0F02-6392-2343-BC9E-B77CE0D7CB42}" type="slidenum">
              <a:rPr lang="en-US" smtClean="0"/>
              <a:t>‹#›</a:t>
            </a:fld>
            <a:endParaRPr lang="en-US"/>
          </a:p>
        </p:txBody>
      </p:sp>
    </p:spTree>
    <p:extLst>
      <p:ext uri="{BB962C8B-B14F-4D97-AF65-F5344CB8AC3E}">
        <p14:creationId xmlns:p14="http://schemas.microsoft.com/office/powerpoint/2010/main" val="709655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D3FD-644E-FE4B-8012-5D049B073B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E30428-A19F-1640-954A-2104EBCDCD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C3D512-9584-0248-A601-F96A8ED39EC6}"/>
              </a:ext>
            </a:extLst>
          </p:cNvPr>
          <p:cNvSpPr>
            <a:spLocks noGrp="1"/>
          </p:cNvSpPr>
          <p:nvPr>
            <p:ph type="dt" sz="half" idx="10"/>
          </p:nvPr>
        </p:nvSpPr>
        <p:spPr/>
        <p:txBody>
          <a:bodyPr/>
          <a:lstStyle/>
          <a:p>
            <a:fld id="{E1CC4867-8B66-D943-8114-3D32852C4B91}" type="datetime1">
              <a:rPr lang="en-US" smtClean="0"/>
              <a:t>3/7/24</a:t>
            </a:fld>
            <a:endParaRPr lang="en-US"/>
          </a:p>
        </p:txBody>
      </p:sp>
      <p:sp>
        <p:nvSpPr>
          <p:cNvPr id="5" name="Footer Placeholder 4">
            <a:extLst>
              <a:ext uri="{FF2B5EF4-FFF2-40B4-BE49-F238E27FC236}">
                <a16:creationId xmlns:a16="http://schemas.microsoft.com/office/drawing/2014/main" id="{0D0C92FE-AB2E-1844-B5F3-E7C2DB5003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BF5F4-8AEA-5745-8081-B4D998425E1F}"/>
              </a:ext>
            </a:extLst>
          </p:cNvPr>
          <p:cNvSpPr>
            <a:spLocks noGrp="1"/>
          </p:cNvSpPr>
          <p:nvPr>
            <p:ph type="sldNum" sz="quarter" idx="12"/>
          </p:nvPr>
        </p:nvSpPr>
        <p:spPr/>
        <p:txBody>
          <a:bodyPr/>
          <a:lstStyle/>
          <a:p>
            <a:fld id="{747E0F02-6392-2343-BC9E-B77CE0D7CB42}" type="slidenum">
              <a:rPr lang="en-US" smtClean="0"/>
              <a:t>‹#›</a:t>
            </a:fld>
            <a:endParaRPr lang="en-US"/>
          </a:p>
        </p:txBody>
      </p:sp>
    </p:spTree>
    <p:extLst>
      <p:ext uri="{BB962C8B-B14F-4D97-AF65-F5344CB8AC3E}">
        <p14:creationId xmlns:p14="http://schemas.microsoft.com/office/powerpoint/2010/main" val="1347903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EF7EE1-6405-3044-A7DA-CEFD692543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E3D1E0-65D2-F847-BC60-7BD7892124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9DE7C0-87C3-B94C-87D9-9C325CDBAEA2}"/>
              </a:ext>
            </a:extLst>
          </p:cNvPr>
          <p:cNvSpPr>
            <a:spLocks noGrp="1"/>
          </p:cNvSpPr>
          <p:nvPr>
            <p:ph type="dt" sz="half" idx="10"/>
          </p:nvPr>
        </p:nvSpPr>
        <p:spPr/>
        <p:txBody>
          <a:bodyPr/>
          <a:lstStyle/>
          <a:p>
            <a:fld id="{354C68BC-A862-8C47-974B-30A552DD7A1B}" type="datetime1">
              <a:rPr lang="en-US" smtClean="0"/>
              <a:t>3/7/24</a:t>
            </a:fld>
            <a:endParaRPr lang="en-US"/>
          </a:p>
        </p:txBody>
      </p:sp>
      <p:sp>
        <p:nvSpPr>
          <p:cNvPr id="5" name="Footer Placeholder 4">
            <a:extLst>
              <a:ext uri="{FF2B5EF4-FFF2-40B4-BE49-F238E27FC236}">
                <a16:creationId xmlns:a16="http://schemas.microsoft.com/office/drawing/2014/main" id="{94AB2489-9730-EE46-8EC5-B4C59E4E0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4C67E8-4B33-3444-A083-F78B21EF20AB}"/>
              </a:ext>
            </a:extLst>
          </p:cNvPr>
          <p:cNvSpPr>
            <a:spLocks noGrp="1"/>
          </p:cNvSpPr>
          <p:nvPr>
            <p:ph type="sldNum" sz="quarter" idx="12"/>
          </p:nvPr>
        </p:nvSpPr>
        <p:spPr/>
        <p:txBody>
          <a:bodyPr/>
          <a:lstStyle/>
          <a:p>
            <a:fld id="{747E0F02-6392-2343-BC9E-B77CE0D7CB42}" type="slidenum">
              <a:rPr lang="en-US" smtClean="0"/>
              <a:t>‹#›</a:t>
            </a:fld>
            <a:endParaRPr lang="en-US"/>
          </a:p>
        </p:txBody>
      </p:sp>
    </p:spTree>
    <p:extLst>
      <p:ext uri="{BB962C8B-B14F-4D97-AF65-F5344CB8AC3E}">
        <p14:creationId xmlns:p14="http://schemas.microsoft.com/office/powerpoint/2010/main" val="428933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7F8E7-A71C-E84A-A0C4-0C4211ECEE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E5CB33-51BC-1749-A5C4-AC39FD5E68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747290-9B76-FE44-BECE-77DE4D557172}"/>
              </a:ext>
            </a:extLst>
          </p:cNvPr>
          <p:cNvSpPr>
            <a:spLocks noGrp="1"/>
          </p:cNvSpPr>
          <p:nvPr>
            <p:ph type="dt" sz="half" idx="10"/>
          </p:nvPr>
        </p:nvSpPr>
        <p:spPr/>
        <p:txBody>
          <a:bodyPr/>
          <a:lstStyle/>
          <a:p>
            <a:fld id="{93564490-ACB9-5A4B-B3FE-17E83FBCF578}" type="datetime1">
              <a:rPr lang="en-US" smtClean="0"/>
              <a:t>3/7/24</a:t>
            </a:fld>
            <a:endParaRPr lang="en-US"/>
          </a:p>
        </p:txBody>
      </p:sp>
      <p:sp>
        <p:nvSpPr>
          <p:cNvPr id="5" name="Footer Placeholder 4">
            <a:extLst>
              <a:ext uri="{FF2B5EF4-FFF2-40B4-BE49-F238E27FC236}">
                <a16:creationId xmlns:a16="http://schemas.microsoft.com/office/drawing/2014/main" id="{EAD099FE-16A4-F444-B896-AFF741CD6A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F38CFA-17D4-994D-9DE8-BB7BD172ABEA}"/>
              </a:ext>
            </a:extLst>
          </p:cNvPr>
          <p:cNvSpPr>
            <a:spLocks noGrp="1"/>
          </p:cNvSpPr>
          <p:nvPr>
            <p:ph type="sldNum" sz="quarter" idx="12"/>
          </p:nvPr>
        </p:nvSpPr>
        <p:spPr/>
        <p:txBody>
          <a:bodyPr/>
          <a:lstStyle/>
          <a:p>
            <a:fld id="{747E0F02-6392-2343-BC9E-B77CE0D7CB42}" type="slidenum">
              <a:rPr lang="en-US" smtClean="0"/>
              <a:t>‹#›</a:t>
            </a:fld>
            <a:endParaRPr lang="en-US"/>
          </a:p>
        </p:txBody>
      </p:sp>
    </p:spTree>
    <p:extLst>
      <p:ext uri="{BB962C8B-B14F-4D97-AF65-F5344CB8AC3E}">
        <p14:creationId xmlns:p14="http://schemas.microsoft.com/office/powerpoint/2010/main" val="1990894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46A5A-2AED-5743-9F35-AE7CD27982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26F5B0-9520-1342-AEFA-8BA46A46BE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61EBDE-3891-6D40-8C8E-0DF2906D2AAA}"/>
              </a:ext>
            </a:extLst>
          </p:cNvPr>
          <p:cNvSpPr>
            <a:spLocks noGrp="1"/>
          </p:cNvSpPr>
          <p:nvPr>
            <p:ph type="dt" sz="half" idx="10"/>
          </p:nvPr>
        </p:nvSpPr>
        <p:spPr/>
        <p:txBody>
          <a:bodyPr/>
          <a:lstStyle/>
          <a:p>
            <a:fld id="{CC8D6C0F-8690-0343-9F47-893785FD3340}" type="datetime1">
              <a:rPr lang="en-US" smtClean="0"/>
              <a:t>3/7/24</a:t>
            </a:fld>
            <a:endParaRPr lang="en-US"/>
          </a:p>
        </p:txBody>
      </p:sp>
      <p:sp>
        <p:nvSpPr>
          <p:cNvPr id="5" name="Footer Placeholder 4">
            <a:extLst>
              <a:ext uri="{FF2B5EF4-FFF2-40B4-BE49-F238E27FC236}">
                <a16:creationId xmlns:a16="http://schemas.microsoft.com/office/drawing/2014/main" id="{04E7AEB9-6687-AC4A-B755-3F9A9FE9B5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037305-E60E-7A4B-8DE8-B991DC949440}"/>
              </a:ext>
            </a:extLst>
          </p:cNvPr>
          <p:cNvSpPr>
            <a:spLocks noGrp="1"/>
          </p:cNvSpPr>
          <p:nvPr>
            <p:ph type="sldNum" sz="quarter" idx="12"/>
          </p:nvPr>
        </p:nvSpPr>
        <p:spPr/>
        <p:txBody>
          <a:bodyPr/>
          <a:lstStyle/>
          <a:p>
            <a:fld id="{747E0F02-6392-2343-BC9E-B77CE0D7CB42}" type="slidenum">
              <a:rPr lang="en-US" smtClean="0"/>
              <a:t>‹#›</a:t>
            </a:fld>
            <a:endParaRPr lang="en-US"/>
          </a:p>
        </p:txBody>
      </p:sp>
    </p:spTree>
    <p:extLst>
      <p:ext uri="{BB962C8B-B14F-4D97-AF65-F5344CB8AC3E}">
        <p14:creationId xmlns:p14="http://schemas.microsoft.com/office/powerpoint/2010/main" val="2858362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AD98F-899F-FA4F-A53F-D7AB0D1DE9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FF4886-C0FC-E148-A397-C83BFEF465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443D67-C8D8-BD4F-A694-DB55549B34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637EB3-4DA9-744A-8FAA-E312EB621947}"/>
              </a:ext>
            </a:extLst>
          </p:cNvPr>
          <p:cNvSpPr>
            <a:spLocks noGrp="1"/>
          </p:cNvSpPr>
          <p:nvPr>
            <p:ph type="dt" sz="half" idx="10"/>
          </p:nvPr>
        </p:nvSpPr>
        <p:spPr/>
        <p:txBody>
          <a:bodyPr/>
          <a:lstStyle/>
          <a:p>
            <a:fld id="{521A0D09-0823-7A43-AF20-F696C5D8F0DA}" type="datetime1">
              <a:rPr lang="en-US" smtClean="0"/>
              <a:t>3/7/24</a:t>
            </a:fld>
            <a:endParaRPr lang="en-US"/>
          </a:p>
        </p:txBody>
      </p:sp>
      <p:sp>
        <p:nvSpPr>
          <p:cNvPr id="6" name="Footer Placeholder 5">
            <a:extLst>
              <a:ext uri="{FF2B5EF4-FFF2-40B4-BE49-F238E27FC236}">
                <a16:creationId xmlns:a16="http://schemas.microsoft.com/office/drawing/2014/main" id="{5B05620B-D690-604F-A674-7D48D1D19B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09DBC3-7617-A247-BB2A-0107D32BE561}"/>
              </a:ext>
            </a:extLst>
          </p:cNvPr>
          <p:cNvSpPr>
            <a:spLocks noGrp="1"/>
          </p:cNvSpPr>
          <p:nvPr>
            <p:ph type="sldNum" sz="quarter" idx="12"/>
          </p:nvPr>
        </p:nvSpPr>
        <p:spPr/>
        <p:txBody>
          <a:bodyPr/>
          <a:lstStyle/>
          <a:p>
            <a:fld id="{747E0F02-6392-2343-BC9E-B77CE0D7CB42}" type="slidenum">
              <a:rPr lang="en-US" smtClean="0"/>
              <a:t>‹#›</a:t>
            </a:fld>
            <a:endParaRPr lang="en-US"/>
          </a:p>
        </p:txBody>
      </p:sp>
    </p:spTree>
    <p:extLst>
      <p:ext uri="{BB962C8B-B14F-4D97-AF65-F5344CB8AC3E}">
        <p14:creationId xmlns:p14="http://schemas.microsoft.com/office/powerpoint/2010/main" val="1620703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309E-91D3-7B4F-9466-AB5715037D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E33508-F907-CD41-93B0-A4F3CF3271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0985AF-6083-5C48-B027-897F4E309F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A14BB7-A3F6-8743-826C-AB16A99AAE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392847-58AA-F14B-8569-D44662C4B4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D9DE34-438E-9549-A1D7-B4381FAFF12B}"/>
              </a:ext>
            </a:extLst>
          </p:cNvPr>
          <p:cNvSpPr>
            <a:spLocks noGrp="1"/>
          </p:cNvSpPr>
          <p:nvPr>
            <p:ph type="dt" sz="half" idx="10"/>
          </p:nvPr>
        </p:nvSpPr>
        <p:spPr/>
        <p:txBody>
          <a:bodyPr/>
          <a:lstStyle/>
          <a:p>
            <a:fld id="{8EB47B06-9CC4-4E4A-939F-DB4921CDFD9A}" type="datetime1">
              <a:rPr lang="en-US" smtClean="0"/>
              <a:t>3/7/24</a:t>
            </a:fld>
            <a:endParaRPr lang="en-US"/>
          </a:p>
        </p:txBody>
      </p:sp>
      <p:sp>
        <p:nvSpPr>
          <p:cNvPr id="8" name="Footer Placeholder 7">
            <a:extLst>
              <a:ext uri="{FF2B5EF4-FFF2-40B4-BE49-F238E27FC236}">
                <a16:creationId xmlns:a16="http://schemas.microsoft.com/office/drawing/2014/main" id="{FB01B97D-DBC7-4343-A2D3-076F527E95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0D5F4C-0148-054C-8D95-8FFC6961AD94}"/>
              </a:ext>
            </a:extLst>
          </p:cNvPr>
          <p:cNvSpPr>
            <a:spLocks noGrp="1"/>
          </p:cNvSpPr>
          <p:nvPr>
            <p:ph type="sldNum" sz="quarter" idx="12"/>
          </p:nvPr>
        </p:nvSpPr>
        <p:spPr/>
        <p:txBody>
          <a:bodyPr/>
          <a:lstStyle/>
          <a:p>
            <a:fld id="{747E0F02-6392-2343-BC9E-B77CE0D7CB42}" type="slidenum">
              <a:rPr lang="en-US" smtClean="0"/>
              <a:t>‹#›</a:t>
            </a:fld>
            <a:endParaRPr lang="en-US"/>
          </a:p>
        </p:txBody>
      </p:sp>
    </p:spTree>
    <p:extLst>
      <p:ext uri="{BB962C8B-B14F-4D97-AF65-F5344CB8AC3E}">
        <p14:creationId xmlns:p14="http://schemas.microsoft.com/office/powerpoint/2010/main" val="3380441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6B0E7-C57B-7246-ABCE-E33462575B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B094CF-C1E1-F140-9960-56CDF41C8391}"/>
              </a:ext>
            </a:extLst>
          </p:cNvPr>
          <p:cNvSpPr>
            <a:spLocks noGrp="1"/>
          </p:cNvSpPr>
          <p:nvPr>
            <p:ph type="dt" sz="half" idx="10"/>
          </p:nvPr>
        </p:nvSpPr>
        <p:spPr/>
        <p:txBody>
          <a:bodyPr/>
          <a:lstStyle/>
          <a:p>
            <a:fld id="{D7D6D4CA-CB40-DA42-8535-795A2B6E0755}" type="datetime1">
              <a:rPr lang="en-US" smtClean="0"/>
              <a:t>3/7/24</a:t>
            </a:fld>
            <a:endParaRPr lang="en-US"/>
          </a:p>
        </p:txBody>
      </p:sp>
      <p:sp>
        <p:nvSpPr>
          <p:cNvPr id="4" name="Footer Placeholder 3">
            <a:extLst>
              <a:ext uri="{FF2B5EF4-FFF2-40B4-BE49-F238E27FC236}">
                <a16:creationId xmlns:a16="http://schemas.microsoft.com/office/drawing/2014/main" id="{B41D423B-A4CA-D244-AF22-D040BABC42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905E82-3399-1040-8046-E913EC731349}"/>
              </a:ext>
            </a:extLst>
          </p:cNvPr>
          <p:cNvSpPr>
            <a:spLocks noGrp="1"/>
          </p:cNvSpPr>
          <p:nvPr>
            <p:ph type="sldNum" sz="quarter" idx="12"/>
          </p:nvPr>
        </p:nvSpPr>
        <p:spPr/>
        <p:txBody>
          <a:bodyPr/>
          <a:lstStyle/>
          <a:p>
            <a:fld id="{747E0F02-6392-2343-BC9E-B77CE0D7CB42}" type="slidenum">
              <a:rPr lang="en-US" smtClean="0"/>
              <a:t>‹#›</a:t>
            </a:fld>
            <a:endParaRPr lang="en-US"/>
          </a:p>
        </p:txBody>
      </p:sp>
    </p:spTree>
    <p:extLst>
      <p:ext uri="{BB962C8B-B14F-4D97-AF65-F5344CB8AC3E}">
        <p14:creationId xmlns:p14="http://schemas.microsoft.com/office/powerpoint/2010/main" val="3567771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105EAA-918E-6F47-95F2-86F1AC9707FA}"/>
              </a:ext>
            </a:extLst>
          </p:cNvPr>
          <p:cNvSpPr>
            <a:spLocks noGrp="1"/>
          </p:cNvSpPr>
          <p:nvPr>
            <p:ph type="dt" sz="half" idx="10"/>
          </p:nvPr>
        </p:nvSpPr>
        <p:spPr/>
        <p:txBody>
          <a:bodyPr/>
          <a:lstStyle/>
          <a:p>
            <a:fld id="{3BC08299-D835-2F4E-81C2-937EF93816BD}" type="datetime1">
              <a:rPr lang="en-US" smtClean="0"/>
              <a:t>3/7/24</a:t>
            </a:fld>
            <a:endParaRPr lang="en-US"/>
          </a:p>
        </p:txBody>
      </p:sp>
      <p:sp>
        <p:nvSpPr>
          <p:cNvPr id="3" name="Footer Placeholder 2">
            <a:extLst>
              <a:ext uri="{FF2B5EF4-FFF2-40B4-BE49-F238E27FC236}">
                <a16:creationId xmlns:a16="http://schemas.microsoft.com/office/drawing/2014/main" id="{4367BD17-E8AA-8741-816A-D0B1B42079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11B174-04BE-7B47-A094-CAF70595ABCB}"/>
              </a:ext>
            </a:extLst>
          </p:cNvPr>
          <p:cNvSpPr>
            <a:spLocks noGrp="1"/>
          </p:cNvSpPr>
          <p:nvPr>
            <p:ph type="sldNum" sz="quarter" idx="12"/>
          </p:nvPr>
        </p:nvSpPr>
        <p:spPr/>
        <p:txBody>
          <a:bodyPr/>
          <a:lstStyle/>
          <a:p>
            <a:fld id="{747E0F02-6392-2343-BC9E-B77CE0D7CB42}" type="slidenum">
              <a:rPr lang="en-US" smtClean="0"/>
              <a:t>‹#›</a:t>
            </a:fld>
            <a:endParaRPr lang="en-US"/>
          </a:p>
        </p:txBody>
      </p:sp>
    </p:spTree>
    <p:extLst>
      <p:ext uri="{BB962C8B-B14F-4D97-AF65-F5344CB8AC3E}">
        <p14:creationId xmlns:p14="http://schemas.microsoft.com/office/powerpoint/2010/main" val="860170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65C62-E34D-924D-9BCA-37238328EF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E2E0FF-DEED-DD49-800D-52523A4CB6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6AE24F-6992-B94C-9BA7-1A9E55D8A3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AA77EE-1078-1446-85C6-D642F31965DA}"/>
              </a:ext>
            </a:extLst>
          </p:cNvPr>
          <p:cNvSpPr>
            <a:spLocks noGrp="1"/>
          </p:cNvSpPr>
          <p:nvPr>
            <p:ph type="dt" sz="half" idx="10"/>
          </p:nvPr>
        </p:nvSpPr>
        <p:spPr/>
        <p:txBody>
          <a:bodyPr/>
          <a:lstStyle/>
          <a:p>
            <a:fld id="{F9A0501B-85D7-9D48-9781-3F6ED4386E36}" type="datetime1">
              <a:rPr lang="en-US" smtClean="0"/>
              <a:t>3/7/24</a:t>
            </a:fld>
            <a:endParaRPr lang="en-US"/>
          </a:p>
        </p:txBody>
      </p:sp>
      <p:sp>
        <p:nvSpPr>
          <p:cNvPr id="6" name="Footer Placeholder 5">
            <a:extLst>
              <a:ext uri="{FF2B5EF4-FFF2-40B4-BE49-F238E27FC236}">
                <a16:creationId xmlns:a16="http://schemas.microsoft.com/office/drawing/2014/main" id="{017EEBE4-A05E-CD44-959C-F1116E0886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AB3C1B-5790-4C43-B7D7-497C71E3C26C}"/>
              </a:ext>
            </a:extLst>
          </p:cNvPr>
          <p:cNvSpPr>
            <a:spLocks noGrp="1"/>
          </p:cNvSpPr>
          <p:nvPr>
            <p:ph type="sldNum" sz="quarter" idx="12"/>
          </p:nvPr>
        </p:nvSpPr>
        <p:spPr/>
        <p:txBody>
          <a:bodyPr/>
          <a:lstStyle/>
          <a:p>
            <a:fld id="{747E0F02-6392-2343-BC9E-B77CE0D7CB42}" type="slidenum">
              <a:rPr lang="en-US" smtClean="0"/>
              <a:t>‹#›</a:t>
            </a:fld>
            <a:endParaRPr lang="en-US"/>
          </a:p>
        </p:txBody>
      </p:sp>
    </p:spTree>
    <p:extLst>
      <p:ext uri="{BB962C8B-B14F-4D97-AF65-F5344CB8AC3E}">
        <p14:creationId xmlns:p14="http://schemas.microsoft.com/office/powerpoint/2010/main" val="197298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8C414-F764-F145-970D-8A9DF5C2B6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54EAFD-6D94-1345-97A8-B09684DB40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A18D77-DB88-B44A-B5B1-1DF3FF3CB9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595377-5907-4147-A6D3-9C81433B1F0D}"/>
              </a:ext>
            </a:extLst>
          </p:cNvPr>
          <p:cNvSpPr>
            <a:spLocks noGrp="1"/>
          </p:cNvSpPr>
          <p:nvPr>
            <p:ph type="dt" sz="half" idx="10"/>
          </p:nvPr>
        </p:nvSpPr>
        <p:spPr/>
        <p:txBody>
          <a:bodyPr/>
          <a:lstStyle/>
          <a:p>
            <a:fld id="{6C85576C-DF7F-204D-8BF9-E85C4ACA806E}" type="datetime1">
              <a:rPr lang="en-US" smtClean="0"/>
              <a:t>3/7/24</a:t>
            </a:fld>
            <a:endParaRPr lang="en-US"/>
          </a:p>
        </p:txBody>
      </p:sp>
      <p:sp>
        <p:nvSpPr>
          <p:cNvPr id="6" name="Footer Placeholder 5">
            <a:extLst>
              <a:ext uri="{FF2B5EF4-FFF2-40B4-BE49-F238E27FC236}">
                <a16:creationId xmlns:a16="http://schemas.microsoft.com/office/drawing/2014/main" id="{1CD00A03-C58D-844A-81CB-F147C3D6E6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D96D61-4935-E34E-B6FE-1D7D115B008E}"/>
              </a:ext>
            </a:extLst>
          </p:cNvPr>
          <p:cNvSpPr>
            <a:spLocks noGrp="1"/>
          </p:cNvSpPr>
          <p:nvPr>
            <p:ph type="sldNum" sz="quarter" idx="12"/>
          </p:nvPr>
        </p:nvSpPr>
        <p:spPr/>
        <p:txBody>
          <a:bodyPr/>
          <a:lstStyle/>
          <a:p>
            <a:fld id="{747E0F02-6392-2343-BC9E-B77CE0D7CB42}" type="slidenum">
              <a:rPr lang="en-US" smtClean="0"/>
              <a:t>‹#›</a:t>
            </a:fld>
            <a:endParaRPr lang="en-US"/>
          </a:p>
        </p:txBody>
      </p:sp>
    </p:spTree>
    <p:extLst>
      <p:ext uri="{BB962C8B-B14F-4D97-AF65-F5344CB8AC3E}">
        <p14:creationId xmlns:p14="http://schemas.microsoft.com/office/powerpoint/2010/main" val="342676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D0745E-0622-FE4A-A40B-F24359FE48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0EC99D-754F-934B-867B-A18EA62530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630AE-4F83-0B4D-99ED-377B7E005B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F823E-ADCD-0048-B6BA-3749F133FD97}" type="datetime1">
              <a:rPr lang="en-US" smtClean="0"/>
              <a:t>3/7/24</a:t>
            </a:fld>
            <a:endParaRPr lang="en-US"/>
          </a:p>
        </p:txBody>
      </p:sp>
      <p:sp>
        <p:nvSpPr>
          <p:cNvPr id="5" name="Footer Placeholder 4">
            <a:extLst>
              <a:ext uri="{FF2B5EF4-FFF2-40B4-BE49-F238E27FC236}">
                <a16:creationId xmlns:a16="http://schemas.microsoft.com/office/drawing/2014/main" id="{A3F0BE36-26D2-D547-9891-17DD6192FA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8E0138-751A-2E44-9B15-C024C6481F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7E0F02-6392-2343-BC9E-B77CE0D7CB42}" type="slidenum">
              <a:rPr lang="en-US" smtClean="0"/>
              <a:t>‹#›</a:t>
            </a:fld>
            <a:endParaRPr lang="en-US"/>
          </a:p>
        </p:txBody>
      </p:sp>
    </p:spTree>
    <p:extLst>
      <p:ext uri="{BB962C8B-B14F-4D97-AF65-F5344CB8AC3E}">
        <p14:creationId xmlns:p14="http://schemas.microsoft.com/office/powerpoint/2010/main" val="714383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32B3B5-1A3D-5E4C-A0CB-C43EBFB8B5DE}"/>
              </a:ext>
            </a:extLst>
          </p:cNvPr>
          <p:cNvSpPr/>
          <p:nvPr/>
        </p:nvSpPr>
        <p:spPr>
          <a:xfrm>
            <a:off x="0" y="0"/>
            <a:ext cx="12192000" cy="3951890"/>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CC4CDD-1307-ED47-9837-D1D5BFA46C2C}"/>
              </a:ext>
            </a:extLst>
          </p:cNvPr>
          <p:cNvSpPr>
            <a:spLocks noGrp="1"/>
          </p:cNvSpPr>
          <p:nvPr>
            <p:ph type="ctrTitle"/>
          </p:nvPr>
        </p:nvSpPr>
        <p:spPr/>
        <p:txBody>
          <a:bodyPr>
            <a:normAutofit/>
          </a:bodyPr>
          <a:lstStyle/>
          <a:p>
            <a:r>
              <a:rPr lang="en-US" b="1" dirty="0">
                <a:solidFill>
                  <a:schemeClr val="bg1"/>
                </a:solidFill>
                <a:latin typeface="Georgia Pro Cond Black" panose="02040A06050405020203" pitchFamily="18" charset="0"/>
              </a:rPr>
              <a:t>Balance Sheet</a:t>
            </a:r>
          </a:p>
        </p:txBody>
      </p:sp>
      <p:sp>
        <p:nvSpPr>
          <p:cNvPr id="3" name="Subtitle 2">
            <a:extLst>
              <a:ext uri="{FF2B5EF4-FFF2-40B4-BE49-F238E27FC236}">
                <a16:creationId xmlns:a16="http://schemas.microsoft.com/office/drawing/2014/main" id="{D7595A3D-E25A-DD4D-BB73-96A1504F2CA4}"/>
              </a:ext>
            </a:extLst>
          </p:cNvPr>
          <p:cNvSpPr>
            <a:spLocks noGrp="1"/>
          </p:cNvSpPr>
          <p:nvPr>
            <p:ph type="subTitle" idx="1"/>
          </p:nvPr>
        </p:nvSpPr>
        <p:spPr>
          <a:xfrm>
            <a:off x="1524000" y="4366282"/>
            <a:ext cx="9144000" cy="1655762"/>
          </a:xfrm>
        </p:spPr>
        <p:txBody>
          <a:bodyPr>
            <a:normAutofit/>
          </a:bodyPr>
          <a:lstStyle/>
          <a:p>
            <a:r>
              <a:rPr lang="en-US" sz="2800" dirty="0">
                <a:latin typeface="Candara" panose="020E0502030303020204" pitchFamily="34" charset="0"/>
              </a:rPr>
              <a:t>November 3, 2022</a:t>
            </a:r>
          </a:p>
          <a:p>
            <a:r>
              <a:rPr lang="en-US" sz="2800" dirty="0" err="1">
                <a:latin typeface="Candara" panose="020E0502030303020204" pitchFamily="34" charset="0"/>
              </a:rPr>
              <a:t>Wenchen</a:t>
            </a:r>
            <a:r>
              <a:rPr lang="en-US" sz="2800" dirty="0">
                <a:latin typeface="Candara" panose="020E0502030303020204" pitchFamily="34" charset="0"/>
              </a:rPr>
              <a:t> Wang</a:t>
            </a:r>
          </a:p>
        </p:txBody>
      </p:sp>
    </p:spTree>
    <p:extLst>
      <p:ext uri="{BB962C8B-B14F-4D97-AF65-F5344CB8AC3E}">
        <p14:creationId xmlns:p14="http://schemas.microsoft.com/office/powerpoint/2010/main" val="879369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2EC5D-7CBD-C343-BE9D-7029D27CBBED}"/>
              </a:ext>
            </a:extLst>
          </p:cNvPr>
          <p:cNvSpPr>
            <a:spLocks noGrp="1"/>
          </p:cNvSpPr>
          <p:nvPr>
            <p:ph type="title"/>
          </p:nvPr>
        </p:nvSpPr>
        <p:spPr/>
        <p:txBody>
          <a:bodyPr>
            <a:normAutofit/>
          </a:bodyPr>
          <a:lstStyle/>
          <a:p>
            <a:r>
              <a:rPr lang="en-US" sz="4800" b="1" dirty="0">
                <a:solidFill>
                  <a:srgbClr val="C00000"/>
                </a:solidFill>
              </a:rPr>
              <a:t>Financial Statements</a:t>
            </a:r>
          </a:p>
        </p:txBody>
      </p:sp>
      <p:sp>
        <p:nvSpPr>
          <p:cNvPr id="3" name="Content Placeholder 2">
            <a:extLst>
              <a:ext uri="{FF2B5EF4-FFF2-40B4-BE49-F238E27FC236}">
                <a16:creationId xmlns:a16="http://schemas.microsoft.com/office/drawing/2014/main" id="{0BCA757E-B4AA-004A-B192-3B84E5BD46E7}"/>
              </a:ext>
            </a:extLst>
          </p:cNvPr>
          <p:cNvSpPr>
            <a:spLocks noGrp="1"/>
          </p:cNvSpPr>
          <p:nvPr>
            <p:ph idx="1"/>
          </p:nvPr>
        </p:nvSpPr>
        <p:spPr>
          <a:xfrm>
            <a:off x="623208" y="1476080"/>
            <a:ext cx="10945584" cy="5549853"/>
          </a:xfrm>
        </p:spPr>
        <p:txBody>
          <a:bodyPr>
            <a:normAutofit/>
          </a:bodyPr>
          <a:lstStyle/>
          <a:p>
            <a:pPr marL="219075" indent="-219075" defTabSz="482600">
              <a:buClr>
                <a:srgbClr val="808080"/>
              </a:buClr>
              <a:buSzPct val="46000"/>
              <a:buFont typeface="Monotype Sorts" charset="2"/>
              <a:buChar char="n"/>
            </a:pPr>
            <a:r>
              <a:rPr lang="en-US" sz="2400" b="1" dirty="0">
                <a:latin typeface="Candara" panose="020E0502030303020204" pitchFamily="34" charset="0"/>
              </a:rPr>
              <a:t>Generally Accepted Accounting Principles </a:t>
            </a:r>
            <a:r>
              <a:rPr lang="en-US" sz="2400" dirty="0">
                <a:latin typeface="Candara" panose="020E0502030303020204" pitchFamily="34" charset="0"/>
              </a:rPr>
              <a:t>from the FASB (not-for-profits and health care) or the GASB (governments) guide the preparation of financial statements.</a:t>
            </a:r>
          </a:p>
          <a:p>
            <a:pPr marL="0" indent="0" defTabSz="482600">
              <a:buClr>
                <a:srgbClr val="808080"/>
              </a:buClr>
              <a:buSzPct val="46000"/>
              <a:buNone/>
            </a:pPr>
            <a:endParaRPr lang="en-US" sz="2400" dirty="0">
              <a:latin typeface="Candara" panose="020E0502030303020204" pitchFamily="34" charset="0"/>
            </a:endParaRPr>
          </a:p>
          <a:p>
            <a:pPr marL="219075" indent="-219075" defTabSz="482600">
              <a:buClr>
                <a:srgbClr val="808080"/>
              </a:buClr>
              <a:buSzPct val="46000"/>
              <a:buFont typeface="Monotype Sorts" charset="2"/>
              <a:buChar char="n"/>
            </a:pPr>
            <a:r>
              <a:rPr lang="en-US" sz="2400" b="1" dirty="0">
                <a:latin typeface="Candara" panose="020E0502030303020204" pitchFamily="34" charset="0"/>
              </a:rPr>
              <a:t>Entity Concept</a:t>
            </a:r>
            <a:r>
              <a:rPr lang="en-US" sz="2400" dirty="0">
                <a:latin typeface="Candara" panose="020E0502030303020204" pitchFamily="34" charset="0"/>
              </a:rPr>
              <a:t> requires that you define the organizational component for which you are trying to account.</a:t>
            </a:r>
          </a:p>
          <a:p>
            <a:pPr marL="0" indent="0" defTabSz="482600">
              <a:buClr>
                <a:srgbClr val="808080"/>
              </a:buClr>
              <a:buSzPct val="46000"/>
              <a:buNone/>
            </a:pPr>
            <a:endParaRPr lang="en-US" sz="2400" dirty="0">
              <a:latin typeface="Candara" panose="020E0502030303020204" pitchFamily="34" charset="0"/>
            </a:endParaRPr>
          </a:p>
          <a:p>
            <a:pPr marL="219075" indent="-219075" defTabSz="482600">
              <a:buClr>
                <a:srgbClr val="808080"/>
              </a:buClr>
              <a:buSzPct val="46000"/>
              <a:buFont typeface="Monotype Sorts" charset="2"/>
              <a:buChar char="n"/>
            </a:pPr>
            <a:r>
              <a:rPr lang="en-US" sz="2400" b="1" dirty="0">
                <a:latin typeface="Candara" panose="020E0502030303020204" pitchFamily="34" charset="0"/>
              </a:rPr>
              <a:t>Money Denominator Convention</a:t>
            </a:r>
            <a:r>
              <a:rPr lang="en-US" sz="2400" dirty="0">
                <a:latin typeface="Candara" panose="020E0502030303020204" pitchFamily="34" charset="0"/>
              </a:rPr>
              <a:t> requires that all items included </a:t>
            </a:r>
          </a:p>
          <a:p>
            <a:pPr marL="219075" indent="-219075" defTabSz="482600">
              <a:buClr>
                <a:srgbClr val="808080"/>
              </a:buClr>
              <a:buSzPct val="46000"/>
              <a:buFont typeface="Monotype Sorts" charset="2"/>
              <a:buNone/>
            </a:pPr>
            <a:r>
              <a:rPr lang="en-US" sz="2400" dirty="0">
                <a:latin typeface="Candara" panose="020E0502030303020204" pitchFamily="34" charset="0"/>
              </a:rPr>
              <a:t>   on the financial statements be measurable in dollar terms.</a:t>
            </a:r>
          </a:p>
          <a:p>
            <a:pPr marL="219075" indent="-219075" defTabSz="482600">
              <a:buClr>
                <a:srgbClr val="808080"/>
              </a:buClr>
              <a:buSzPct val="46000"/>
              <a:buFont typeface="Monotype Sorts" charset="2"/>
              <a:buNone/>
            </a:pPr>
            <a:endParaRPr lang="en-US" sz="2400" dirty="0">
              <a:latin typeface="Candara" panose="020E0502030303020204" pitchFamily="34" charset="0"/>
            </a:endParaRPr>
          </a:p>
          <a:p>
            <a:pPr marL="219075" indent="-219075" defTabSz="482600">
              <a:buClr>
                <a:srgbClr val="808080"/>
              </a:buClr>
              <a:buSzPct val="46000"/>
              <a:buFont typeface="Monotype Sorts" charset="2"/>
              <a:buChar char="n"/>
            </a:pPr>
            <a:r>
              <a:rPr lang="en-US" sz="2400" b="1" dirty="0">
                <a:latin typeface="Candara" panose="020E0502030303020204" pitchFamily="34" charset="0"/>
              </a:rPr>
              <a:t>Objective Evidence </a:t>
            </a:r>
            <a:r>
              <a:rPr lang="en-US" sz="2400" dirty="0">
                <a:latin typeface="Candara" panose="020E0502030303020204" pitchFamily="34" charset="0"/>
              </a:rPr>
              <a:t>(objectivity or reliability principle)</a:t>
            </a:r>
            <a:r>
              <a:rPr lang="en-US" sz="2400" b="1" dirty="0">
                <a:latin typeface="Candara" panose="020E0502030303020204" pitchFamily="34" charset="0"/>
              </a:rPr>
              <a:t> </a:t>
            </a:r>
            <a:r>
              <a:rPr lang="en-US" sz="2400" dirty="0">
                <a:latin typeface="Candara" panose="020E0502030303020204" pitchFamily="34" charset="0"/>
              </a:rPr>
              <a:t>and the</a:t>
            </a:r>
            <a:r>
              <a:rPr lang="en-US" sz="2400" b="1" dirty="0">
                <a:latin typeface="Candara" panose="020E0502030303020204" pitchFamily="34" charset="0"/>
              </a:rPr>
              <a:t> Cost Convention </a:t>
            </a:r>
            <a:r>
              <a:rPr lang="en-US" sz="2400" dirty="0">
                <a:latin typeface="Candara" panose="020E0502030303020204" pitchFamily="34" charset="0"/>
              </a:rPr>
              <a:t>(cost principle)</a:t>
            </a:r>
            <a:r>
              <a:rPr lang="en-US" sz="2400" b="1" dirty="0">
                <a:latin typeface="Candara" panose="020E0502030303020204" pitchFamily="34" charset="0"/>
              </a:rPr>
              <a:t> </a:t>
            </a:r>
            <a:r>
              <a:rPr lang="en-US" sz="2400" dirty="0">
                <a:latin typeface="Candara" panose="020E0502030303020204" pitchFamily="34" charset="0"/>
              </a:rPr>
              <a:t>require that values be based on an objective valuation of resources. When there is a dispute over value, cost is used.</a:t>
            </a:r>
          </a:p>
          <a:p>
            <a:pPr>
              <a:lnSpc>
                <a:spcPct val="80000"/>
              </a:lnSpc>
              <a:buNone/>
              <a:defRPr/>
            </a:pPr>
            <a:endParaRPr lang="en-US" altLang="en-US" dirty="0">
              <a:latin typeface="Candara" panose="020E0502030303020204" pitchFamily="34" charset="0"/>
            </a:endParaRPr>
          </a:p>
          <a:p>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07166CE9-86B9-8941-887A-FAED87630BB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7E0F02-6392-2343-BC9E-B77CE0D7CB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C66DC732-E448-4CF6-9DE5-8923EF3A987F}"/>
              </a:ext>
            </a:extLst>
          </p:cNvPr>
          <p:cNvSpPr/>
          <p:nvPr/>
        </p:nvSpPr>
        <p:spPr>
          <a:xfrm>
            <a:off x="-87086"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2FB3EFDC-767E-4B44-B341-47811B224143}"/>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200" b="1" i="0" u="none" strike="noStrike" kern="1200" cap="none" spc="0" normalizeH="0" baseline="0" noProof="0" dirty="0">
                <a:ln>
                  <a:noFill/>
                </a:ln>
                <a:solidFill>
                  <a:prstClr val="white"/>
                </a:solidFill>
                <a:effectLst/>
                <a:uLnTx/>
                <a:uFillTx/>
                <a:latin typeface="Georgia Pro Cond Black" panose="02040A06050405020203" pitchFamily="18" charset="0"/>
                <a:ea typeface="+mj-ea"/>
                <a:cs typeface="+mj-cs"/>
              </a:rPr>
              <a:t>Financial Statement </a:t>
            </a:r>
            <a:r>
              <a:rPr lang="en-US" sz="4200" b="1" dirty="0">
                <a:solidFill>
                  <a:prstClr val="white"/>
                </a:solidFill>
                <a:latin typeface="Georgia Pro Cond Black" panose="02040A06050405020203" pitchFamily="18" charset="0"/>
              </a:rPr>
              <a:t>Concept</a:t>
            </a:r>
            <a:endParaRPr kumimoji="0" lang="en-US" sz="4200" b="1" i="0" u="none" strike="noStrike" kern="1200" cap="none" spc="0" normalizeH="0" baseline="0" noProof="0" dirty="0">
              <a:ln>
                <a:noFill/>
              </a:ln>
              <a:solidFill>
                <a:prstClr val="white"/>
              </a:solidFill>
              <a:effectLst/>
              <a:uLnTx/>
              <a:uFillTx/>
              <a:latin typeface="Georgia Pro Cond Black" panose="02040A06050405020203" pitchFamily="18" charset="0"/>
              <a:ea typeface="+mj-ea"/>
              <a:cs typeface="+mj-cs"/>
            </a:endParaRPr>
          </a:p>
        </p:txBody>
      </p:sp>
    </p:spTree>
    <p:extLst>
      <p:ext uri="{BB962C8B-B14F-4D97-AF65-F5344CB8AC3E}">
        <p14:creationId xmlns:p14="http://schemas.microsoft.com/office/powerpoint/2010/main" val="3811643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2EC5D-7CBD-C343-BE9D-7029D27CBBED}"/>
              </a:ext>
            </a:extLst>
          </p:cNvPr>
          <p:cNvSpPr>
            <a:spLocks noGrp="1"/>
          </p:cNvSpPr>
          <p:nvPr>
            <p:ph type="title"/>
          </p:nvPr>
        </p:nvSpPr>
        <p:spPr/>
        <p:txBody>
          <a:bodyPr>
            <a:normAutofit/>
          </a:bodyPr>
          <a:lstStyle/>
          <a:p>
            <a:r>
              <a:rPr lang="en-US" sz="4800" b="1" dirty="0">
                <a:solidFill>
                  <a:srgbClr val="C00000"/>
                </a:solidFill>
              </a:rPr>
              <a:t>Financial Statements</a:t>
            </a:r>
          </a:p>
        </p:txBody>
      </p:sp>
      <p:sp>
        <p:nvSpPr>
          <p:cNvPr id="3" name="Content Placeholder 2">
            <a:extLst>
              <a:ext uri="{FF2B5EF4-FFF2-40B4-BE49-F238E27FC236}">
                <a16:creationId xmlns:a16="http://schemas.microsoft.com/office/drawing/2014/main" id="{0BCA757E-B4AA-004A-B192-3B84E5BD46E7}"/>
              </a:ext>
            </a:extLst>
          </p:cNvPr>
          <p:cNvSpPr>
            <a:spLocks noGrp="1"/>
          </p:cNvSpPr>
          <p:nvPr>
            <p:ph idx="1"/>
          </p:nvPr>
        </p:nvSpPr>
        <p:spPr>
          <a:xfrm>
            <a:off x="838200" y="1539240"/>
            <a:ext cx="10515600" cy="4953635"/>
          </a:xfrm>
        </p:spPr>
        <p:txBody>
          <a:bodyPr>
            <a:normAutofit/>
          </a:bodyPr>
          <a:lstStyle/>
          <a:p>
            <a:pPr marL="219075" indent="-219075" defTabSz="482600">
              <a:buClr>
                <a:srgbClr val="808080"/>
              </a:buClr>
              <a:buSzPct val="46000"/>
              <a:buFont typeface="Monotype Sorts" charset="2"/>
              <a:buChar char="n"/>
            </a:pPr>
            <a:r>
              <a:rPr lang="en-US" sz="2400" b="1" dirty="0">
                <a:latin typeface="Candara" panose="020E0502030303020204" pitchFamily="34" charset="0"/>
              </a:rPr>
              <a:t>Conservatism</a:t>
            </a:r>
            <a:r>
              <a:rPr lang="en-US" sz="2400" dirty="0">
                <a:latin typeface="Candara" panose="020E0502030303020204" pitchFamily="34" charset="0"/>
              </a:rPr>
              <a:t> says that you should anticipate losses but not gains.</a:t>
            </a:r>
            <a:br>
              <a:rPr lang="en-US" sz="2400" dirty="0">
                <a:latin typeface="Candara" panose="020E0502030303020204" pitchFamily="34" charset="0"/>
              </a:rPr>
            </a:br>
            <a:endParaRPr lang="en-US" sz="1600" dirty="0">
              <a:latin typeface="Candara" panose="020E0502030303020204" pitchFamily="34" charset="0"/>
            </a:endParaRPr>
          </a:p>
          <a:p>
            <a:pPr marL="219075" indent="-219075" defTabSz="482600">
              <a:buClr>
                <a:srgbClr val="808080"/>
              </a:buClr>
              <a:buSzPct val="46000"/>
              <a:buFont typeface="Monotype Sorts" charset="2"/>
              <a:buChar char="n"/>
            </a:pPr>
            <a:r>
              <a:rPr lang="en-US" sz="2400" b="1" dirty="0">
                <a:latin typeface="Candara" panose="020E0502030303020204" pitchFamily="34" charset="0"/>
              </a:rPr>
              <a:t>Going Concern Concept</a:t>
            </a:r>
            <a:r>
              <a:rPr lang="en-US" sz="2400" dirty="0">
                <a:latin typeface="Candara" panose="020E0502030303020204" pitchFamily="34" charset="0"/>
              </a:rPr>
              <a:t> assumes that the organization will continue in operation. Bankruptcy values may be lower.</a:t>
            </a:r>
            <a:br>
              <a:rPr lang="en-US" sz="2400" dirty="0">
                <a:latin typeface="Candara" panose="020E0502030303020204" pitchFamily="34" charset="0"/>
              </a:rPr>
            </a:br>
            <a:endParaRPr lang="en-US" sz="1600" dirty="0">
              <a:latin typeface="Candara" panose="020E0502030303020204" pitchFamily="34" charset="0"/>
            </a:endParaRPr>
          </a:p>
          <a:p>
            <a:pPr marL="219075" indent="-219075" defTabSz="482600">
              <a:buClr>
                <a:srgbClr val="808080"/>
              </a:buClr>
              <a:buSzPct val="46000"/>
              <a:buFont typeface="Monotype Sorts" charset="2"/>
              <a:buChar char="n"/>
            </a:pPr>
            <a:r>
              <a:rPr lang="en-US" sz="2400" b="1" dirty="0">
                <a:latin typeface="Candara" panose="020E0502030303020204" pitchFamily="34" charset="0"/>
              </a:rPr>
              <a:t>Materiality</a:t>
            </a:r>
            <a:r>
              <a:rPr lang="en-US" sz="2400" dirty="0">
                <a:latin typeface="Candara" panose="020E0502030303020204" pitchFamily="34" charset="0"/>
              </a:rPr>
              <a:t> says that reporting only needs to contain the level of detail and accuracy necessary for decision-making. Financial reports do not need to be exactly accurate.</a:t>
            </a:r>
            <a:br>
              <a:rPr lang="en-US" sz="2400" dirty="0">
                <a:latin typeface="Candara" panose="020E0502030303020204" pitchFamily="34" charset="0"/>
              </a:rPr>
            </a:br>
            <a:endParaRPr lang="en-US" sz="1600" dirty="0">
              <a:latin typeface="Candara" panose="020E0502030303020204" pitchFamily="34" charset="0"/>
            </a:endParaRPr>
          </a:p>
          <a:p>
            <a:pPr marL="219075" indent="-219075" defTabSz="482600">
              <a:buClr>
                <a:srgbClr val="808080"/>
              </a:buClr>
              <a:buSzPct val="46000"/>
              <a:buFont typeface="Monotype Sorts" charset="2"/>
              <a:buChar char="n"/>
            </a:pPr>
            <a:r>
              <a:rPr lang="en-US" sz="2400" b="1" dirty="0">
                <a:latin typeface="Candara" panose="020E0502030303020204" pitchFamily="34" charset="0"/>
              </a:rPr>
              <a:t>Accrual Concept </a:t>
            </a:r>
            <a:r>
              <a:rPr lang="en-US" sz="2400" dirty="0">
                <a:latin typeface="Candara" panose="020E0502030303020204" pitchFamily="34" charset="0"/>
              </a:rPr>
              <a:t>states that revenues are recorded when the organization has earned them and expenses are recorded when resources are used to generate revenues.</a:t>
            </a:r>
          </a:p>
          <a:p>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07166CE9-86B9-8941-887A-FAED87630BB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7E0F02-6392-2343-BC9E-B77CE0D7CB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C66DC732-E448-4CF6-9DE5-8923EF3A987F}"/>
              </a:ext>
            </a:extLst>
          </p:cNvPr>
          <p:cNvSpPr/>
          <p:nvPr/>
        </p:nvSpPr>
        <p:spPr>
          <a:xfrm>
            <a:off x="-87086"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2FB3EFDC-767E-4B44-B341-47811B224143}"/>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200" b="1" i="0" u="none" strike="noStrike" kern="1200" cap="none" spc="0" normalizeH="0" baseline="0" noProof="0" dirty="0">
                <a:ln>
                  <a:noFill/>
                </a:ln>
                <a:solidFill>
                  <a:prstClr val="white"/>
                </a:solidFill>
                <a:effectLst/>
                <a:uLnTx/>
                <a:uFillTx/>
                <a:latin typeface="Georgia Pro Cond Black" panose="02040A06050405020203" pitchFamily="18" charset="0"/>
                <a:ea typeface="+mj-ea"/>
                <a:cs typeface="+mj-cs"/>
              </a:rPr>
              <a:t>Financial Statement </a:t>
            </a:r>
            <a:r>
              <a:rPr lang="en-US" sz="4200" b="1" dirty="0">
                <a:solidFill>
                  <a:prstClr val="white"/>
                </a:solidFill>
                <a:latin typeface="Georgia Pro Cond Black" panose="02040A06050405020203" pitchFamily="18" charset="0"/>
              </a:rPr>
              <a:t>Concept</a:t>
            </a:r>
            <a:endParaRPr kumimoji="0" lang="en-US" sz="4200" b="1" i="0" u="none" strike="noStrike" kern="1200" cap="none" spc="0" normalizeH="0" baseline="0" noProof="0" dirty="0">
              <a:ln>
                <a:noFill/>
              </a:ln>
              <a:solidFill>
                <a:prstClr val="white"/>
              </a:solidFill>
              <a:effectLst/>
              <a:uLnTx/>
              <a:uFillTx/>
              <a:latin typeface="Georgia Pro Cond Black" panose="02040A06050405020203" pitchFamily="18" charset="0"/>
              <a:ea typeface="+mj-ea"/>
              <a:cs typeface="+mj-cs"/>
            </a:endParaRPr>
          </a:p>
        </p:txBody>
      </p:sp>
    </p:spTree>
    <p:extLst>
      <p:ext uri="{BB962C8B-B14F-4D97-AF65-F5344CB8AC3E}">
        <p14:creationId xmlns:p14="http://schemas.microsoft.com/office/powerpoint/2010/main" val="1959285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3934-DC50-8946-A640-EB99C476D42B}"/>
              </a:ext>
            </a:extLst>
          </p:cNvPr>
          <p:cNvSpPr>
            <a:spLocks noGrp="1"/>
          </p:cNvSpPr>
          <p:nvPr>
            <p:ph type="title"/>
          </p:nvPr>
        </p:nvSpPr>
        <p:spPr>
          <a:xfrm>
            <a:off x="500063" y="397668"/>
            <a:ext cx="10515600" cy="677863"/>
          </a:xfrm>
        </p:spPr>
        <p:txBody>
          <a:bodyPr>
            <a:normAutofit fontScale="90000"/>
          </a:bodyPr>
          <a:lstStyle/>
          <a:p>
            <a:r>
              <a:rPr lang="en-US" b="1" dirty="0">
                <a:solidFill>
                  <a:srgbClr val="C00000"/>
                </a:solidFill>
              </a:rPr>
              <a:t>Assets</a:t>
            </a:r>
          </a:p>
        </p:txBody>
      </p:sp>
      <p:sp>
        <p:nvSpPr>
          <p:cNvPr id="3" name="Content Placeholder 2">
            <a:extLst>
              <a:ext uri="{FF2B5EF4-FFF2-40B4-BE49-F238E27FC236}">
                <a16:creationId xmlns:a16="http://schemas.microsoft.com/office/drawing/2014/main" id="{69FD337C-D110-4747-9947-67355B34DD7C}"/>
              </a:ext>
            </a:extLst>
          </p:cNvPr>
          <p:cNvSpPr>
            <a:spLocks noGrp="1"/>
          </p:cNvSpPr>
          <p:nvPr>
            <p:ph idx="1"/>
          </p:nvPr>
        </p:nvSpPr>
        <p:spPr>
          <a:xfrm>
            <a:off x="352425" y="2141309"/>
            <a:ext cx="5405438" cy="4543425"/>
          </a:xfrm>
        </p:spPr>
        <p:txBody>
          <a:bodyPr>
            <a:normAutofit/>
          </a:bodyPr>
          <a:lstStyle/>
          <a:p>
            <a:pPr marL="0" indent="0">
              <a:buNone/>
            </a:pPr>
            <a:r>
              <a:rPr lang="en-US" b="1" dirty="0">
                <a:latin typeface="Candara" panose="020E0502030303020204" pitchFamily="34" charset="0"/>
              </a:rPr>
              <a:t>Current Assets</a:t>
            </a:r>
          </a:p>
          <a:p>
            <a:pPr>
              <a:defRPr/>
            </a:pPr>
            <a:r>
              <a:rPr lang="en-US" altLang="en-US" sz="2400" dirty="0">
                <a:latin typeface="Candara" panose="020E0502030303020204" pitchFamily="34" charset="0"/>
              </a:rPr>
              <a:t>Those that are </a:t>
            </a:r>
            <a:r>
              <a:rPr lang="en-US" altLang="en-US" sz="2400" u="sng" dirty="0">
                <a:latin typeface="Candara" panose="020E0502030303020204" pitchFamily="34" charset="0"/>
              </a:rPr>
              <a:t>cash or cash-equivalents </a:t>
            </a:r>
            <a:r>
              <a:rPr lang="en-US" altLang="en-US" sz="2400" dirty="0">
                <a:latin typeface="Candara" panose="020E0502030303020204" pitchFamily="34" charset="0"/>
              </a:rPr>
              <a:t>or are </a:t>
            </a:r>
            <a:r>
              <a:rPr lang="en-US" altLang="en-US" sz="2400" u="sng" dirty="0">
                <a:latin typeface="Candara" panose="020E0502030303020204" pitchFamily="34" charset="0"/>
              </a:rPr>
              <a:t>expected</a:t>
            </a:r>
            <a:r>
              <a:rPr lang="en-US" altLang="en-US" sz="2400" dirty="0">
                <a:latin typeface="Candara" panose="020E0502030303020204" pitchFamily="34" charset="0"/>
              </a:rPr>
              <a:t> to become cash or will be used up within </a:t>
            </a:r>
            <a:r>
              <a:rPr lang="en-US" altLang="en-US" sz="2400" u="sng" dirty="0">
                <a:latin typeface="Candara" panose="020E0502030303020204" pitchFamily="34" charset="0"/>
              </a:rPr>
              <a:t>twelve months</a:t>
            </a:r>
            <a:endParaRPr lang="en-US" altLang="en-US" sz="2400" dirty="0">
              <a:latin typeface="Candara" panose="020E0502030303020204" pitchFamily="34" charset="0"/>
            </a:endParaRPr>
          </a:p>
          <a:p>
            <a:pPr>
              <a:defRPr/>
            </a:pPr>
            <a:r>
              <a:rPr lang="en-US" altLang="en-US" sz="2400" dirty="0">
                <a:latin typeface="Candara" panose="020E0502030303020204" pitchFamily="34" charset="0"/>
              </a:rPr>
              <a:t>Include:</a:t>
            </a:r>
          </a:p>
          <a:p>
            <a:pPr lvl="1">
              <a:defRPr/>
            </a:pPr>
            <a:r>
              <a:rPr lang="en-US" altLang="en-US" sz="2200" dirty="0">
                <a:latin typeface="Candara" panose="020E0502030303020204" pitchFamily="34" charset="0"/>
              </a:rPr>
              <a:t>Cash and cash equivalents</a:t>
            </a:r>
          </a:p>
          <a:p>
            <a:pPr lvl="1">
              <a:defRPr/>
            </a:pPr>
            <a:r>
              <a:rPr lang="en-US" altLang="en-US" sz="2200" dirty="0">
                <a:latin typeface="Candara" panose="020E0502030303020204" pitchFamily="34" charset="0"/>
              </a:rPr>
              <a:t>Marketable securities</a:t>
            </a:r>
          </a:p>
          <a:p>
            <a:pPr lvl="1">
              <a:defRPr/>
            </a:pPr>
            <a:r>
              <a:rPr lang="en-US" altLang="en-US" sz="2200" dirty="0">
                <a:latin typeface="Candara" panose="020E0502030303020204" pitchFamily="34" charset="0"/>
              </a:rPr>
              <a:t> Accounts receivable</a:t>
            </a:r>
          </a:p>
          <a:p>
            <a:pPr lvl="1">
              <a:defRPr/>
            </a:pPr>
            <a:r>
              <a:rPr lang="en-US" altLang="en-US" sz="2200" dirty="0">
                <a:latin typeface="Candara" panose="020E0502030303020204" pitchFamily="34" charset="0"/>
              </a:rPr>
              <a:t> Inventory – recorded at cost</a:t>
            </a:r>
          </a:p>
          <a:p>
            <a:pPr lvl="1">
              <a:defRPr/>
            </a:pPr>
            <a:r>
              <a:rPr lang="en-US" altLang="en-US" sz="2200" dirty="0">
                <a:latin typeface="Candara" panose="020E0502030303020204" pitchFamily="34" charset="0"/>
              </a:rPr>
              <a:t>Prepaid expenses</a:t>
            </a:r>
            <a:endParaRPr lang="en-US" sz="2200" dirty="0">
              <a:latin typeface="Candara" panose="020E0502030303020204" pitchFamily="34" charset="0"/>
            </a:endParaRPr>
          </a:p>
        </p:txBody>
      </p:sp>
      <p:sp>
        <p:nvSpPr>
          <p:cNvPr id="4" name="Content Placeholder 2">
            <a:extLst>
              <a:ext uri="{FF2B5EF4-FFF2-40B4-BE49-F238E27FC236}">
                <a16:creationId xmlns:a16="http://schemas.microsoft.com/office/drawing/2014/main" id="{735D53DA-60C2-D84A-B50C-EE767A3150BA}"/>
              </a:ext>
            </a:extLst>
          </p:cNvPr>
          <p:cNvSpPr txBox="1">
            <a:spLocks/>
          </p:cNvSpPr>
          <p:nvPr/>
        </p:nvSpPr>
        <p:spPr>
          <a:xfrm>
            <a:off x="6243638" y="2141309"/>
            <a:ext cx="5405438" cy="414178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Candara" panose="020E0502030303020204" pitchFamily="34" charset="0"/>
              </a:rPr>
              <a:t>Long-Term Assets</a:t>
            </a:r>
          </a:p>
          <a:p>
            <a:r>
              <a:rPr lang="en-US" sz="2600" dirty="0">
                <a:latin typeface="Candara" panose="020E0502030303020204" pitchFamily="34" charset="0"/>
              </a:rPr>
              <a:t>Used in more than a year</a:t>
            </a:r>
          </a:p>
          <a:p>
            <a:r>
              <a:rPr lang="en-US" sz="2600" dirty="0">
                <a:latin typeface="Candara" panose="020E0502030303020204" pitchFamily="34" charset="0"/>
              </a:rPr>
              <a:t>Include: </a:t>
            </a:r>
          </a:p>
          <a:p>
            <a:pPr lvl="1"/>
            <a:r>
              <a:rPr lang="en-US" altLang="en-US" dirty="0">
                <a:latin typeface="Candara" panose="020E0502030303020204" pitchFamily="34" charset="0"/>
              </a:rPr>
              <a:t>Fixed Assets</a:t>
            </a:r>
          </a:p>
          <a:p>
            <a:pPr lvl="2">
              <a:defRPr/>
            </a:pPr>
            <a:r>
              <a:rPr lang="en-US" altLang="en-US" sz="2400" i="1" u="sng" dirty="0">
                <a:latin typeface="Candara" panose="020E0502030303020204" pitchFamily="34" charset="0"/>
              </a:rPr>
              <a:t>Property</a:t>
            </a:r>
            <a:r>
              <a:rPr lang="en-US" altLang="en-US" sz="2400" dirty="0">
                <a:latin typeface="Candara" panose="020E0502030303020204" pitchFamily="34" charset="0"/>
              </a:rPr>
              <a:t> (land) - recorded at cost </a:t>
            </a:r>
          </a:p>
          <a:p>
            <a:pPr lvl="2">
              <a:defRPr/>
            </a:pPr>
            <a:r>
              <a:rPr lang="en-US" altLang="en-US" sz="2400" i="1" u="sng" dirty="0">
                <a:latin typeface="Candara" panose="020E0502030303020204" pitchFamily="34" charset="0"/>
              </a:rPr>
              <a:t>Plant</a:t>
            </a:r>
            <a:r>
              <a:rPr lang="en-US" altLang="en-US" sz="2400" dirty="0">
                <a:latin typeface="Candara" panose="020E0502030303020204" pitchFamily="34" charset="0"/>
              </a:rPr>
              <a:t> (buildings) - recorded at cost and reported at net book value</a:t>
            </a:r>
          </a:p>
          <a:p>
            <a:pPr lvl="2">
              <a:defRPr/>
            </a:pPr>
            <a:r>
              <a:rPr lang="en-US" altLang="en-US" sz="2400" i="1" u="sng" dirty="0">
                <a:latin typeface="Candara" panose="020E0502030303020204" pitchFamily="34" charset="0"/>
              </a:rPr>
              <a:t>Equipment</a:t>
            </a:r>
            <a:r>
              <a:rPr lang="en-US" altLang="en-US" sz="2400" dirty="0">
                <a:latin typeface="Candara" panose="020E0502030303020204" pitchFamily="34" charset="0"/>
              </a:rPr>
              <a:t> - recorded at cost and reported at net book value</a:t>
            </a:r>
          </a:p>
          <a:p>
            <a:pPr lvl="1">
              <a:defRPr/>
            </a:pPr>
            <a:r>
              <a:rPr lang="en-US" altLang="en-US" dirty="0">
                <a:latin typeface="Candara" panose="020E0502030303020204" pitchFamily="34" charset="0"/>
              </a:rPr>
              <a:t>Investments</a:t>
            </a:r>
          </a:p>
          <a:p>
            <a:pPr lvl="1">
              <a:defRPr/>
            </a:pPr>
            <a:r>
              <a:rPr lang="en-US" altLang="en-US" dirty="0">
                <a:latin typeface="Candara" panose="020E0502030303020204" pitchFamily="34" charset="0"/>
              </a:rPr>
              <a:t>Deferred charges: Long-term prepaid expenses</a:t>
            </a:r>
          </a:p>
          <a:p>
            <a:pPr lvl="1">
              <a:defRPr/>
            </a:pPr>
            <a:r>
              <a:rPr lang="en-US" altLang="en-US" dirty="0">
                <a:latin typeface="Candara" panose="020E0502030303020204" pitchFamily="34" charset="0"/>
              </a:rPr>
              <a:t>Intangibles: Patents, good will</a:t>
            </a:r>
          </a:p>
        </p:txBody>
      </p:sp>
      <p:sp>
        <p:nvSpPr>
          <p:cNvPr id="5" name="Slide Number Placeholder 4">
            <a:extLst>
              <a:ext uri="{FF2B5EF4-FFF2-40B4-BE49-F238E27FC236}">
                <a16:creationId xmlns:a16="http://schemas.microsoft.com/office/drawing/2014/main" id="{9BC7A2C6-8298-814E-B68B-1ED794BCFF36}"/>
              </a:ext>
            </a:extLst>
          </p:cNvPr>
          <p:cNvSpPr>
            <a:spLocks noGrp="1"/>
          </p:cNvSpPr>
          <p:nvPr>
            <p:ph type="sldNum" sz="quarter" idx="12"/>
          </p:nvPr>
        </p:nvSpPr>
        <p:spPr/>
        <p:txBody>
          <a:bodyPr/>
          <a:lstStyle/>
          <a:p>
            <a:fld id="{747E0F02-6392-2343-BC9E-B77CE0D7CB42}" type="slidenum">
              <a:rPr lang="en-US" smtClean="0"/>
              <a:t>12</a:t>
            </a:fld>
            <a:endParaRPr lang="en-US"/>
          </a:p>
        </p:txBody>
      </p:sp>
      <p:sp>
        <p:nvSpPr>
          <p:cNvPr id="6" name="Title 1">
            <a:extLst>
              <a:ext uri="{FF2B5EF4-FFF2-40B4-BE49-F238E27FC236}">
                <a16:creationId xmlns:a16="http://schemas.microsoft.com/office/drawing/2014/main" id="{3D8DB3A4-E57A-CD4B-9BFB-ABF0AB538691}"/>
              </a:ext>
            </a:extLst>
          </p:cNvPr>
          <p:cNvSpPr txBox="1">
            <a:spLocks/>
          </p:cNvSpPr>
          <p:nvPr/>
        </p:nvSpPr>
        <p:spPr>
          <a:xfrm>
            <a:off x="500063" y="1366478"/>
            <a:ext cx="10515600" cy="6778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900" dirty="0">
                <a:latin typeface="Candara" panose="020E0502030303020204" pitchFamily="34" charset="0"/>
              </a:rPr>
              <a:t>What the organizations owns. Listed in order of </a:t>
            </a:r>
            <a:r>
              <a:rPr lang="en-US" altLang="en-US" sz="2900" u="sng" dirty="0">
                <a:latin typeface="Candara" panose="020E0502030303020204" pitchFamily="34" charset="0"/>
              </a:rPr>
              <a:t>declining liquidity </a:t>
            </a:r>
            <a:endParaRPr lang="en-US" sz="2900" b="1" dirty="0">
              <a:solidFill>
                <a:srgbClr val="C00000"/>
              </a:solidFill>
              <a:latin typeface="Candara" panose="020E0502030303020204" pitchFamily="34" charset="0"/>
            </a:endParaRPr>
          </a:p>
        </p:txBody>
      </p:sp>
      <p:sp>
        <p:nvSpPr>
          <p:cNvPr id="7" name="Rectangle 6">
            <a:extLst>
              <a:ext uri="{FF2B5EF4-FFF2-40B4-BE49-F238E27FC236}">
                <a16:creationId xmlns:a16="http://schemas.microsoft.com/office/drawing/2014/main" id="{5FD49EA9-F83E-40E3-970D-B968F67630BB}"/>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A6AB2F37-6E2B-45B0-AF46-46977E2D2772}"/>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Assets</a:t>
            </a:r>
          </a:p>
        </p:txBody>
      </p:sp>
    </p:spTree>
    <p:extLst>
      <p:ext uri="{BB962C8B-B14F-4D97-AF65-F5344CB8AC3E}">
        <p14:creationId xmlns:p14="http://schemas.microsoft.com/office/powerpoint/2010/main" val="405393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4" end="4"/>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5" end="5"/>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1DB2C-46EF-5048-A47F-05B448F1E710}"/>
              </a:ext>
            </a:extLst>
          </p:cNvPr>
          <p:cNvSpPr>
            <a:spLocks noGrp="1"/>
          </p:cNvSpPr>
          <p:nvPr>
            <p:ph type="title"/>
          </p:nvPr>
        </p:nvSpPr>
        <p:spPr/>
        <p:txBody>
          <a:bodyPr>
            <a:normAutofit/>
          </a:bodyPr>
          <a:lstStyle/>
          <a:p>
            <a:r>
              <a:rPr lang="en-US" sz="4800" b="1" dirty="0">
                <a:solidFill>
                  <a:srgbClr val="930505"/>
                </a:solidFill>
              </a:rPr>
              <a:t>Accounts Receivable, Net</a:t>
            </a:r>
          </a:p>
        </p:txBody>
      </p:sp>
      <p:sp>
        <p:nvSpPr>
          <p:cNvPr id="3" name="Content Placeholder 2">
            <a:extLst>
              <a:ext uri="{FF2B5EF4-FFF2-40B4-BE49-F238E27FC236}">
                <a16:creationId xmlns:a16="http://schemas.microsoft.com/office/drawing/2014/main" id="{D4BE6F34-78F9-AE48-9C6B-C779B59C8E3A}"/>
              </a:ext>
            </a:extLst>
          </p:cNvPr>
          <p:cNvSpPr>
            <a:spLocks noGrp="1"/>
          </p:cNvSpPr>
          <p:nvPr>
            <p:ph idx="1"/>
          </p:nvPr>
        </p:nvSpPr>
        <p:spPr>
          <a:xfrm>
            <a:off x="838200" y="1698848"/>
            <a:ext cx="10515600" cy="4351338"/>
          </a:xfrm>
        </p:spPr>
        <p:txBody>
          <a:bodyPr>
            <a:normAutofit fontScale="85000" lnSpcReduction="20000"/>
          </a:bodyPr>
          <a:lstStyle/>
          <a:p>
            <a:pPr>
              <a:lnSpc>
                <a:spcPct val="120000"/>
              </a:lnSpc>
            </a:pPr>
            <a:r>
              <a:rPr lang="en-US" b="1" u="sng" dirty="0">
                <a:latin typeface="Candara" panose="020E0502030303020204" pitchFamily="34" charset="0"/>
              </a:rPr>
              <a:t>Risk</a:t>
            </a:r>
            <a:r>
              <a:rPr lang="en-US" dirty="0">
                <a:latin typeface="Candara" panose="020E0502030303020204" pitchFamily="34" charset="0"/>
              </a:rPr>
              <a:t>: Not all accounts receivable are going to be collected</a:t>
            </a:r>
          </a:p>
          <a:p>
            <a:pPr>
              <a:lnSpc>
                <a:spcPct val="120000"/>
              </a:lnSpc>
            </a:pPr>
            <a:r>
              <a:rPr lang="en-US" b="1" u="sng" dirty="0">
                <a:latin typeface="Candara" panose="020E0502030303020204" pitchFamily="34" charset="0"/>
              </a:rPr>
              <a:t>Conservatism</a:t>
            </a:r>
            <a:r>
              <a:rPr lang="en-US" dirty="0">
                <a:latin typeface="Candara" panose="020E0502030303020204" pitchFamily="34" charset="0"/>
              </a:rPr>
              <a:t>: Organizations</a:t>
            </a:r>
            <a:r>
              <a:rPr lang="en-US" altLang="en-US" dirty="0">
                <a:latin typeface="Candara" panose="020E0502030303020204" pitchFamily="34" charset="0"/>
              </a:rPr>
              <a:t> should anticipate losses but not gains</a:t>
            </a:r>
            <a:endParaRPr lang="en-US" dirty="0">
              <a:latin typeface="Candara" panose="020E0502030303020204" pitchFamily="34" charset="0"/>
            </a:endParaRPr>
          </a:p>
          <a:p>
            <a:pPr marL="0" indent="0">
              <a:lnSpc>
                <a:spcPct val="120000"/>
              </a:lnSpc>
              <a:buNone/>
            </a:pPr>
            <a:r>
              <a:rPr lang="en-US" dirty="0">
                <a:latin typeface="Candara" panose="020E0502030303020204" pitchFamily="34" charset="0"/>
              </a:rPr>
              <a:t>→ Provision or Allowance for uncollectable amounts </a:t>
            </a:r>
          </a:p>
          <a:p>
            <a:pPr>
              <a:lnSpc>
                <a:spcPct val="120000"/>
              </a:lnSpc>
            </a:pPr>
            <a:r>
              <a:rPr lang="en-US" dirty="0">
                <a:latin typeface="Candara" panose="020E0502030303020204" pitchFamily="34" charset="0"/>
              </a:rPr>
              <a:t>An organization has $45,000 in accounts receivable. Its client is having financial troubles and is not meeting the payments. The organization decides to create a provision of 8% of the receivable. </a:t>
            </a:r>
          </a:p>
          <a:p>
            <a:pPr marL="0" indent="0" algn="ctr">
              <a:lnSpc>
                <a:spcPct val="120000"/>
              </a:lnSpc>
              <a:buNone/>
            </a:pPr>
            <a:r>
              <a:rPr lang="en-US" dirty="0">
                <a:latin typeface="Candara" panose="020E0502030303020204" pitchFamily="34" charset="0"/>
              </a:rPr>
              <a:t>Account Receivable            $45,000</a:t>
            </a:r>
          </a:p>
          <a:p>
            <a:pPr marL="0" indent="0" algn="ctr">
              <a:lnSpc>
                <a:spcPct val="120000"/>
              </a:lnSpc>
              <a:buNone/>
            </a:pPr>
            <a:r>
              <a:rPr lang="en-US" dirty="0">
                <a:latin typeface="Candara" panose="020E0502030303020204" pitchFamily="34" charset="0"/>
              </a:rPr>
              <a:t>Provision                               $(3,600)</a:t>
            </a:r>
          </a:p>
          <a:p>
            <a:pPr marL="0" indent="0" algn="ctr">
              <a:lnSpc>
                <a:spcPct val="120000"/>
              </a:lnSpc>
              <a:buNone/>
            </a:pPr>
            <a:r>
              <a:rPr lang="en-US" b="1" dirty="0">
                <a:latin typeface="Candara" panose="020E0502030303020204" pitchFamily="34" charset="0"/>
              </a:rPr>
              <a:t>Account Receivable, Net  $41,400</a:t>
            </a:r>
          </a:p>
        </p:txBody>
      </p:sp>
      <p:sp>
        <p:nvSpPr>
          <p:cNvPr id="4" name="Rectangle 3">
            <a:extLst>
              <a:ext uri="{FF2B5EF4-FFF2-40B4-BE49-F238E27FC236}">
                <a16:creationId xmlns:a16="http://schemas.microsoft.com/office/drawing/2014/main" id="{3C66F755-5F6F-4FF3-8BE8-5E0E9D9728C2}"/>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229F13E7-BDE4-4FD7-867E-C42255965ACF}"/>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Account Receivables, Net</a:t>
            </a:r>
          </a:p>
        </p:txBody>
      </p:sp>
    </p:spTree>
    <p:extLst>
      <p:ext uri="{BB962C8B-B14F-4D97-AF65-F5344CB8AC3E}">
        <p14:creationId xmlns:p14="http://schemas.microsoft.com/office/powerpoint/2010/main" val="264377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8BB4B2-19B7-8C43-90DE-E732694EFE5C}"/>
              </a:ext>
            </a:extLst>
          </p:cNvPr>
          <p:cNvSpPr>
            <a:spLocks noGrp="1"/>
          </p:cNvSpPr>
          <p:nvPr>
            <p:ph idx="1"/>
          </p:nvPr>
        </p:nvSpPr>
        <p:spPr/>
        <p:txBody>
          <a:bodyPr/>
          <a:lstStyle/>
          <a:p>
            <a:r>
              <a:rPr lang="en-US" dirty="0">
                <a:latin typeface="Candara" panose="020E0502030303020204" pitchFamily="34" charset="0"/>
              </a:rPr>
              <a:t>Registered at a cost</a:t>
            </a:r>
          </a:p>
          <a:p>
            <a:endParaRPr lang="en-US" dirty="0">
              <a:latin typeface="Candara" panose="020E0502030303020204" pitchFamily="34" charset="0"/>
            </a:endParaRPr>
          </a:p>
          <a:p>
            <a:pPr marL="0" indent="0" algn="ctr">
              <a:buNone/>
            </a:pPr>
            <a:r>
              <a:rPr lang="en-US" dirty="0">
                <a:latin typeface="Candara" panose="020E0502030303020204" pitchFamily="34" charset="0"/>
              </a:rPr>
              <a:t>Jan. 3: bought 1,000 units at $5 a piece</a:t>
            </a:r>
          </a:p>
          <a:p>
            <a:pPr marL="0" indent="0" algn="ctr">
              <a:buNone/>
            </a:pPr>
            <a:r>
              <a:rPr lang="en-US" dirty="0">
                <a:latin typeface="Candara" panose="020E0502030303020204" pitchFamily="34" charset="0"/>
              </a:rPr>
              <a:t>Jan. 10: bought 2,000 units at $4 a piece</a:t>
            </a:r>
          </a:p>
          <a:p>
            <a:pPr marL="0" indent="0" algn="ctr">
              <a:buNone/>
            </a:pPr>
            <a:r>
              <a:rPr lang="en-US" dirty="0">
                <a:latin typeface="Candara" panose="020E0502030303020204" pitchFamily="34" charset="0"/>
              </a:rPr>
              <a:t>Jan. 15: bought 1,000 units at $3 a piece</a:t>
            </a:r>
          </a:p>
          <a:p>
            <a:endParaRPr lang="en-US" dirty="0">
              <a:latin typeface="Candara" panose="020E0502030303020204" pitchFamily="34" charset="0"/>
            </a:endParaRPr>
          </a:p>
          <a:p>
            <a:endParaRPr lang="en-US" dirty="0">
              <a:latin typeface="Candara" panose="020E0502030303020204" pitchFamily="34" charset="0"/>
            </a:endParaRPr>
          </a:p>
        </p:txBody>
      </p:sp>
      <p:sp>
        <p:nvSpPr>
          <p:cNvPr id="5" name="Oval 4">
            <a:extLst>
              <a:ext uri="{FF2B5EF4-FFF2-40B4-BE49-F238E27FC236}">
                <a16:creationId xmlns:a16="http://schemas.microsoft.com/office/drawing/2014/main" id="{606BA1FB-4E25-2C48-8CF3-18153BE7335E}"/>
              </a:ext>
            </a:extLst>
          </p:cNvPr>
          <p:cNvSpPr/>
          <p:nvPr/>
        </p:nvSpPr>
        <p:spPr>
          <a:xfrm flipH="1">
            <a:off x="7254984" y="2626413"/>
            <a:ext cx="957943" cy="1841045"/>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FDAF338-1915-400A-88A7-F2404D100853}"/>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41E14830-0736-4362-B9AE-07E77FD618F4}"/>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Inventories</a:t>
            </a:r>
          </a:p>
        </p:txBody>
      </p:sp>
    </p:spTree>
    <p:extLst>
      <p:ext uri="{BB962C8B-B14F-4D97-AF65-F5344CB8AC3E}">
        <p14:creationId xmlns:p14="http://schemas.microsoft.com/office/powerpoint/2010/main" val="37191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5FD1A-E32A-A746-BBEA-ECAF12D96604}"/>
              </a:ext>
            </a:extLst>
          </p:cNvPr>
          <p:cNvSpPr>
            <a:spLocks noGrp="1"/>
          </p:cNvSpPr>
          <p:nvPr>
            <p:ph type="title"/>
          </p:nvPr>
        </p:nvSpPr>
        <p:spPr/>
        <p:txBody>
          <a:bodyPr/>
          <a:lstStyle/>
          <a:p>
            <a:r>
              <a:rPr lang="en-US" b="1" dirty="0">
                <a:solidFill>
                  <a:srgbClr val="930505"/>
                </a:solidFill>
              </a:rPr>
              <a:t>Fixed Assets</a:t>
            </a:r>
          </a:p>
        </p:txBody>
      </p:sp>
      <p:sp>
        <p:nvSpPr>
          <p:cNvPr id="3" name="Content Placeholder 2">
            <a:extLst>
              <a:ext uri="{FF2B5EF4-FFF2-40B4-BE49-F238E27FC236}">
                <a16:creationId xmlns:a16="http://schemas.microsoft.com/office/drawing/2014/main" id="{1DF44577-E4C3-7149-9A87-ED1806CAF2E3}"/>
              </a:ext>
            </a:extLst>
          </p:cNvPr>
          <p:cNvSpPr>
            <a:spLocks noGrp="1"/>
          </p:cNvSpPr>
          <p:nvPr>
            <p:ph idx="1"/>
          </p:nvPr>
        </p:nvSpPr>
        <p:spPr/>
        <p:txBody>
          <a:bodyPr/>
          <a:lstStyle/>
          <a:p>
            <a:pPr>
              <a:lnSpc>
                <a:spcPct val="100000"/>
              </a:lnSpc>
              <a:defRPr/>
            </a:pPr>
            <a:r>
              <a:rPr lang="en-US" altLang="en-US" dirty="0">
                <a:latin typeface="Candara" panose="020E0502030303020204" pitchFamily="34" charset="0"/>
              </a:rPr>
              <a:t>Recorded at cost when acquired.</a:t>
            </a:r>
          </a:p>
          <a:p>
            <a:pPr>
              <a:lnSpc>
                <a:spcPct val="100000"/>
              </a:lnSpc>
              <a:defRPr/>
            </a:pPr>
            <a:endParaRPr lang="en-US" altLang="en-US" dirty="0">
              <a:latin typeface="Candara" panose="020E0502030303020204" pitchFamily="34" charset="0"/>
            </a:endParaRPr>
          </a:p>
          <a:p>
            <a:pPr>
              <a:lnSpc>
                <a:spcPct val="100000"/>
              </a:lnSpc>
              <a:defRPr/>
            </a:pPr>
            <a:r>
              <a:rPr lang="en-US" altLang="en-US" dirty="0">
                <a:latin typeface="Candara" panose="020E0502030303020204" pitchFamily="34" charset="0"/>
              </a:rPr>
              <a:t>Reported net of </a:t>
            </a:r>
            <a:r>
              <a:rPr lang="en-US" altLang="en-US" u="sng" dirty="0">
                <a:latin typeface="Candara" panose="020E0502030303020204" pitchFamily="34" charset="0"/>
              </a:rPr>
              <a:t>accumulated depreciation</a:t>
            </a:r>
            <a:r>
              <a:rPr lang="en-US" altLang="en-US" dirty="0">
                <a:latin typeface="Candara" panose="020E0502030303020204" pitchFamily="34" charset="0"/>
              </a:rPr>
              <a:t> on the balance sheet.</a:t>
            </a:r>
            <a:br>
              <a:rPr lang="en-US" altLang="en-US" dirty="0">
                <a:latin typeface="Candara" panose="020E0502030303020204" pitchFamily="34" charset="0"/>
              </a:rPr>
            </a:br>
            <a:endParaRPr lang="en-US" altLang="en-US" dirty="0">
              <a:latin typeface="Candara" panose="020E0502030303020204" pitchFamily="34" charset="0"/>
            </a:endParaRPr>
          </a:p>
          <a:p>
            <a:pPr>
              <a:lnSpc>
                <a:spcPct val="100000"/>
              </a:lnSpc>
              <a:defRPr/>
            </a:pPr>
            <a:r>
              <a:rPr lang="en-US" altLang="en-US" dirty="0">
                <a:latin typeface="Candara" panose="020E0502030303020204" pitchFamily="34" charset="0"/>
              </a:rPr>
              <a:t>Suppose an organization buys a van for $45,000 and expects to use it for five years and sell it for $5,000. Assuming that the van will be used up evenly over the five years, how would its value appear on the balance sheet at the end of two years?</a:t>
            </a:r>
          </a:p>
          <a:p>
            <a:pPr>
              <a:lnSpc>
                <a:spcPct val="100000"/>
              </a:lnSpc>
            </a:pP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ADCE10C9-1A73-1848-B1A4-983B5FA43650}"/>
              </a:ext>
            </a:extLst>
          </p:cNvPr>
          <p:cNvSpPr>
            <a:spLocks noGrp="1"/>
          </p:cNvSpPr>
          <p:nvPr>
            <p:ph type="sldNum" sz="quarter" idx="12"/>
          </p:nvPr>
        </p:nvSpPr>
        <p:spPr/>
        <p:txBody>
          <a:bodyPr/>
          <a:lstStyle/>
          <a:p>
            <a:fld id="{747E0F02-6392-2343-BC9E-B77CE0D7CB42}" type="slidenum">
              <a:rPr lang="en-US" smtClean="0"/>
              <a:t>15</a:t>
            </a:fld>
            <a:endParaRPr lang="en-US"/>
          </a:p>
        </p:txBody>
      </p:sp>
      <p:sp>
        <p:nvSpPr>
          <p:cNvPr id="5" name="Rectangle 4">
            <a:extLst>
              <a:ext uri="{FF2B5EF4-FFF2-40B4-BE49-F238E27FC236}">
                <a16:creationId xmlns:a16="http://schemas.microsoft.com/office/drawing/2014/main" id="{EDDAA687-6591-4E1B-A6F3-FC9B514325EF}"/>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E8982DD-5301-47B3-8758-3EF8832AD240}"/>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Fixed Assets</a:t>
            </a:r>
          </a:p>
        </p:txBody>
      </p:sp>
    </p:spTree>
    <p:extLst>
      <p:ext uri="{BB962C8B-B14F-4D97-AF65-F5344CB8AC3E}">
        <p14:creationId xmlns:p14="http://schemas.microsoft.com/office/powerpoint/2010/main" val="3161235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C22C-E125-7B4E-A834-A5809700840D}"/>
              </a:ext>
            </a:extLst>
          </p:cNvPr>
          <p:cNvSpPr>
            <a:spLocks noGrp="1"/>
          </p:cNvSpPr>
          <p:nvPr>
            <p:ph type="title"/>
          </p:nvPr>
        </p:nvSpPr>
        <p:spPr>
          <a:xfrm>
            <a:off x="838200" y="365125"/>
            <a:ext cx="10515600" cy="892175"/>
          </a:xfrm>
        </p:spPr>
        <p:txBody>
          <a:bodyPr/>
          <a:lstStyle/>
          <a:p>
            <a:r>
              <a:rPr lang="en-US" b="1" dirty="0">
                <a:solidFill>
                  <a:srgbClr val="930505"/>
                </a:solidFill>
              </a:rPr>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99661A-D138-7C47-827C-F456BFFD0AEA}"/>
                  </a:ext>
                </a:extLst>
              </p:cNvPr>
              <p:cNvSpPr>
                <a:spLocks noGrp="1"/>
              </p:cNvSpPr>
              <p:nvPr>
                <p:ph idx="1"/>
              </p:nvPr>
            </p:nvSpPr>
            <p:spPr>
              <a:xfrm>
                <a:off x="838200" y="1504083"/>
                <a:ext cx="11120438" cy="5235575"/>
              </a:xfrm>
            </p:spPr>
            <p:txBody>
              <a:bodyPr>
                <a:normAutofit/>
              </a:bodyPr>
              <a:lstStyle/>
              <a:p>
                <a:r>
                  <a:rPr lang="en-US" dirty="0">
                    <a:latin typeface="Candara" panose="020E0502030303020204" pitchFamily="34" charset="0"/>
                  </a:rPr>
                  <a:t>Depreciation:</a:t>
                </a:r>
              </a:p>
              <a:p>
                <a:pPr marL="0" indent="0">
                  <a:buNone/>
                </a:pPr>
                <a14:m>
                  <m:oMathPara xmlns:m="http://schemas.openxmlformats.org/officeDocument/2006/math">
                    <m:oMathParaPr>
                      <m:jc m:val="center"/>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𝐷</m:t>
                          </m:r>
                        </m:e>
                        <m:sub>
                          <m:r>
                            <a:rPr lang="es-ES" b="0" i="1" smtClean="0">
                              <a:latin typeface="Cambria Math" panose="02040503050406030204" pitchFamily="18" charset="0"/>
                            </a:rPr>
                            <m:t>𝑆𝐿</m:t>
                          </m:r>
                        </m:sub>
                      </m:sSub>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𝐶</m:t>
                          </m:r>
                          <m:r>
                            <a:rPr lang="es-ES" b="0" i="1" smtClean="0">
                              <a:latin typeface="Cambria Math" panose="02040503050406030204" pitchFamily="18" charset="0"/>
                            </a:rPr>
                            <m:t>−</m:t>
                          </m:r>
                          <m:r>
                            <a:rPr lang="es-ES" b="0" i="1" smtClean="0">
                              <a:latin typeface="Cambria Math" panose="02040503050406030204" pitchFamily="18" charset="0"/>
                            </a:rPr>
                            <m:t>𝑆</m:t>
                          </m:r>
                        </m:num>
                        <m:den>
                          <m:r>
                            <a:rPr lang="es-ES" b="0" i="1" smtClean="0">
                              <a:latin typeface="Cambria Math" panose="02040503050406030204" pitchFamily="18" charset="0"/>
                            </a:rPr>
                            <m:t>𝑁</m:t>
                          </m:r>
                        </m:den>
                      </m:f>
                    </m:oMath>
                  </m:oMathPara>
                </a14:m>
                <a:endParaRPr lang="es-ES" b="0" i="1" dirty="0">
                  <a:latin typeface="Candara" panose="020E0502030303020204" pitchFamily="34" charset="0"/>
                </a:endParaRPr>
              </a:p>
              <a:p>
                <a:pPr marL="0" indent="0">
                  <a:buNone/>
                </a:pPr>
                <a:endParaRPr lang="es-ES" b="0" i="1" dirty="0">
                  <a:latin typeface="Candara" panose="020E0502030303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𝐷</m:t>
                          </m:r>
                        </m:e>
                        <m:sub>
                          <m:r>
                            <a:rPr lang="es-ES" b="0" i="1" smtClean="0">
                              <a:latin typeface="Cambria Math" panose="02040503050406030204" pitchFamily="18" charset="0"/>
                            </a:rPr>
                            <m:t>𝑆𝐿</m:t>
                          </m:r>
                        </m:sub>
                      </m:sSub>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$45,000−$5,000</m:t>
                          </m:r>
                        </m:num>
                        <m:den>
                          <m:r>
                            <a:rPr lang="es-ES" b="0" i="1" smtClean="0">
                              <a:latin typeface="Cambria Math" panose="02040503050406030204" pitchFamily="18" charset="0"/>
                            </a:rPr>
                            <m:t>5</m:t>
                          </m:r>
                        </m:den>
                      </m:f>
                      <m:r>
                        <a:rPr lang="es-ES" b="0" i="1" smtClean="0">
                          <a:latin typeface="Cambria Math" panose="02040503050406030204" pitchFamily="18" charset="0"/>
                        </a:rPr>
                        <m:t>=$8,000</m:t>
                      </m:r>
                    </m:oMath>
                  </m:oMathPara>
                </a14:m>
                <a:endParaRPr lang="en-US" dirty="0">
                  <a:latin typeface="Candara" panose="020E0502030303020204" pitchFamily="34" charset="0"/>
                </a:endParaRPr>
              </a:p>
              <a:p>
                <a:endParaRPr lang="en-US" dirty="0">
                  <a:latin typeface="Candara" panose="020E0502030303020204" pitchFamily="34" charset="0"/>
                </a:endParaRPr>
              </a:p>
              <a:p>
                <a:r>
                  <a:rPr lang="en-US" b="1" dirty="0">
                    <a:latin typeface="Candara" panose="020E0502030303020204" pitchFamily="34" charset="0"/>
                  </a:rPr>
                  <a:t>Accumulated depreciation in the second year </a:t>
                </a:r>
              </a:p>
              <a:p>
                <a:pPr lvl="1"/>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𝐷</m:t>
                        </m:r>
                      </m:e>
                      <m:sub>
                        <m:r>
                          <a:rPr lang="es-ES" b="0" i="1" smtClean="0">
                            <a:latin typeface="Cambria Math" panose="02040503050406030204" pitchFamily="18" charset="0"/>
                          </a:rPr>
                          <m:t>2</m:t>
                        </m:r>
                      </m:sub>
                    </m:sSub>
                    <m:r>
                      <a:rPr lang="es-ES" b="0" i="1" smtClean="0">
                        <a:latin typeface="Cambria Math" panose="02040503050406030204" pitchFamily="18" charset="0"/>
                      </a:rPr>
                      <m:t>=$8,000∗2=$16,000</m:t>
                    </m:r>
                  </m:oMath>
                </a14:m>
                <a:endParaRPr lang="en-US" dirty="0">
                  <a:latin typeface="Candara" panose="020E0502030303020204" pitchFamily="34" charset="0"/>
                </a:endParaRPr>
              </a:p>
              <a:p>
                <a:r>
                  <a:rPr lang="en-US" b="1" dirty="0">
                    <a:latin typeface="Candara" panose="020E0502030303020204" pitchFamily="34" charset="0"/>
                  </a:rPr>
                  <a:t>Net book value:</a:t>
                </a:r>
              </a:p>
              <a:p>
                <a:pPr lvl="1"/>
                <a:r>
                  <a:rPr lang="en-US" dirty="0">
                    <a:latin typeface="Candara" panose="020E0502030303020204" pitchFamily="34" charset="0"/>
                  </a:rPr>
                  <a:t>=Cost-Depreciation = $45,000-$16,000 = $29,000</a:t>
                </a:r>
              </a:p>
            </p:txBody>
          </p:sp>
        </mc:Choice>
        <mc:Fallback xmlns="">
          <p:sp>
            <p:nvSpPr>
              <p:cNvPr id="3" name="Content Placeholder 2">
                <a:extLst>
                  <a:ext uri="{FF2B5EF4-FFF2-40B4-BE49-F238E27FC236}">
                    <a16:creationId xmlns:a16="http://schemas.microsoft.com/office/drawing/2014/main" id="{6B99661A-D138-7C47-827C-F456BFFD0AEA}"/>
                  </a:ext>
                </a:extLst>
              </p:cNvPr>
              <p:cNvSpPr>
                <a:spLocks noGrp="1" noRot="1" noChangeAspect="1" noMove="1" noResize="1" noEditPoints="1" noAdjustHandles="1" noChangeArrowheads="1" noChangeShapeType="1" noTextEdit="1"/>
              </p:cNvSpPr>
              <p:nvPr>
                <p:ph idx="1"/>
              </p:nvPr>
            </p:nvSpPr>
            <p:spPr>
              <a:xfrm>
                <a:off x="838200" y="1504083"/>
                <a:ext cx="11120438" cy="5235575"/>
              </a:xfrm>
              <a:blipFill>
                <a:blip r:embed="rId2"/>
                <a:stretch>
                  <a:fillRect l="-987" t="-197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C5A8594-6E3B-7343-B60E-1F3C17A4C294}"/>
              </a:ext>
            </a:extLst>
          </p:cNvPr>
          <p:cNvSpPr>
            <a:spLocks noGrp="1"/>
          </p:cNvSpPr>
          <p:nvPr>
            <p:ph type="sldNum" sz="quarter" idx="12"/>
          </p:nvPr>
        </p:nvSpPr>
        <p:spPr/>
        <p:txBody>
          <a:bodyPr/>
          <a:lstStyle/>
          <a:p>
            <a:fld id="{747E0F02-6392-2343-BC9E-B77CE0D7CB42}" type="slidenum">
              <a:rPr lang="en-US" smtClean="0"/>
              <a:t>16</a:t>
            </a:fld>
            <a:endParaRPr lang="en-US"/>
          </a:p>
        </p:txBody>
      </p:sp>
      <p:sp>
        <p:nvSpPr>
          <p:cNvPr id="5" name="Rectangle 4">
            <a:extLst>
              <a:ext uri="{FF2B5EF4-FFF2-40B4-BE49-F238E27FC236}">
                <a16:creationId xmlns:a16="http://schemas.microsoft.com/office/drawing/2014/main" id="{B1AA26C3-2ECC-4256-AF5C-815BBB789BDD}"/>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A674C3C-BE7E-42DF-9B24-15DCEE7EE09D}"/>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Fixed Assets: Example</a:t>
            </a:r>
          </a:p>
        </p:txBody>
      </p:sp>
    </p:spTree>
    <p:extLst>
      <p:ext uri="{BB962C8B-B14F-4D97-AF65-F5344CB8AC3E}">
        <p14:creationId xmlns:p14="http://schemas.microsoft.com/office/powerpoint/2010/main" val="197841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870CB2-2090-5C41-8AD3-2B1075F110B7}"/>
              </a:ext>
            </a:extLst>
          </p:cNvPr>
          <p:cNvSpPr>
            <a:spLocks noGrp="1"/>
          </p:cNvSpPr>
          <p:nvPr>
            <p:ph idx="1"/>
          </p:nvPr>
        </p:nvSpPr>
        <p:spPr>
          <a:xfrm>
            <a:off x="743743" y="5383200"/>
            <a:ext cx="10515600" cy="1325563"/>
          </a:xfrm>
        </p:spPr>
        <p:txBody>
          <a:bodyPr>
            <a:normAutofit fontScale="92500"/>
          </a:bodyPr>
          <a:lstStyle/>
          <a:p>
            <a:r>
              <a:rPr lang="en-US" dirty="0">
                <a:latin typeface="Candara" panose="020E0502030303020204" pitchFamily="34" charset="0"/>
              </a:rPr>
              <a:t>The three values (cost, depreciation, and net book value)  help us to: </a:t>
            </a:r>
          </a:p>
          <a:p>
            <a:pPr lvl="1"/>
            <a:r>
              <a:rPr lang="en-US" dirty="0">
                <a:latin typeface="Candara" panose="020E0502030303020204" pitchFamily="34" charset="0"/>
              </a:rPr>
              <a:t>Understand the size of an organization </a:t>
            </a:r>
          </a:p>
          <a:p>
            <a:pPr lvl="1"/>
            <a:r>
              <a:rPr lang="en-US" dirty="0">
                <a:latin typeface="Candara" panose="020E0502030303020204" pitchFamily="34" charset="0"/>
              </a:rPr>
              <a:t>How old the facilities are</a:t>
            </a:r>
          </a:p>
        </p:txBody>
      </p:sp>
      <p:sp>
        <p:nvSpPr>
          <p:cNvPr id="4" name="Text Box 85">
            <a:extLst>
              <a:ext uri="{FF2B5EF4-FFF2-40B4-BE49-F238E27FC236}">
                <a16:creationId xmlns:a16="http://schemas.microsoft.com/office/drawing/2014/main" id="{4CE22667-19DB-1B45-8A1D-DBFBFBFE4EAD}"/>
              </a:ext>
            </a:extLst>
          </p:cNvPr>
          <p:cNvSpPr txBox="1">
            <a:spLocks noChangeArrowheads="1"/>
          </p:cNvSpPr>
          <p:nvPr/>
        </p:nvSpPr>
        <p:spPr bwMode="auto">
          <a:xfrm>
            <a:off x="5674517" y="1689240"/>
            <a:ext cx="1920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dirty="0">
                <a:latin typeface="Candara" panose="020E0502030303020204" pitchFamily="34" charset="0"/>
              </a:rPr>
              <a:t> Museum A</a:t>
            </a:r>
          </a:p>
        </p:txBody>
      </p:sp>
      <p:sp>
        <p:nvSpPr>
          <p:cNvPr id="5" name="Text Box 86">
            <a:extLst>
              <a:ext uri="{FF2B5EF4-FFF2-40B4-BE49-F238E27FC236}">
                <a16:creationId xmlns:a16="http://schemas.microsoft.com/office/drawing/2014/main" id="{97866791-6B5A-264A-A269-8316AE9E2514}"/>
              </a:ext>
            </a:extLst>
          </p:cNvPr>
          <p:cNvSpPr txBox="1">
            <a:spLocks noChangeArrowheads="1"/>
          </p:cNvSpPr>
          <p:nvPr/>
        </p:nvSpPr>
        <p:spPr bwMode="auto">
          <a:xfrm>
            <a:off x="7681890" y="1681330"/>
            <a:ext cx="169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dirty="0">
                <a:latin typeface="Candara" panose="020E0502030303020204" pitchFamily="34" charset="0"/>
              </a:rPr>
              <a:t>Museum B</a:t>
            </a:r>
          </a:p>
        </p:txBody>
      </p:sp>
      <p:graphicFrame>
        <p:nvGraphicFramePr>
          <p:cNvPr id="6" name="Group 83">
            <a:extLst>
              <a:ext uri="{FF2B5EF4-FFF2-40B4-BE49-F238E27FC236}">
                <a16:creationId xmlns:a16="http://schemas.microsoft.com/office/drawing/2014/main" id="{AE94953D-3D68-6641-A5C9-6A6590F7A1FA}"/>
              </a:ext>
            </a:extLst>
          </p:cNvPr>
          <p:cNvGraphicFramePr>
            <a:graphicFrameLocks/>
          </p:cNvGraphicFramePr>
          <p:nvPr/>
        </p:nvGraphicFramePr>
        <p:xfrm>
          <a:off x="1833562" y="2180658"/>
          <a:ext cx="7681912" cy="761956"/>
        </p:xfrm>
        <a:graphic>
          <a:graphicData uri="http://schemas.openxmlformats.org/drawingml/2006/table">
            <a:tbl>
              <a:tblPr/>
              <a:tblGrid>
                <a:gridCol w="3694112">
                  <a:extLst>
                    <a:ext uri="{9D8B030D-6E8A-4147-A177-3AD203B41FA5}">
                      <a16:colId xmlns:a16="http://schemas.microsoft.com/office/drawing/2014/main" val="1799458688"/>
                    </a:ext>
                  </a:extLst>
                </a:gridCol>
                <a:gridCol w="1993900">
                  <a:extLst>
                    <a:ext uri="{9D8B030D-6E8A-4147-A177-3AD203B41FA5}">
                      <a16:colId xmlns:a16="http://schemas.microsoft.com/office/drawing/2014/main" val="2494037987"/>
                    </a:ext>
                  </a:extLst>
                </a:gridCol>
                <a:gridCol w="1993900">
                  <a:extLst>
                    <a:ext uri="{9D8B030D-6E8A-4147-A177-3AD203B41FA5}">
                      <a16:colId xmlns:a16="http://schemas.microsoft.com/office/drawing/2014/main" val="1090221488"/>
                    </a:ext>
                  </a:extLst>
                </a:gridCol>
              </a:tblGrid>
              <a:tr h="76180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ndara" panose="020E0502030303020204" pitchFamily="34" charset="0"/>
                        </a:rPr>
                        <a:t>Net Fixed Assets or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ndara" panose="020E0502030303020204" pitchFamily="34" charset="0"/>
                        </a:rPr>
                        <a:t>Net Book Value</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Candara" panose="020E0502030303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ndara" panose="020E0502030303020204" pitchFamily="34" charset="0"/>
                        </a:rPr>
                        <a:t>  $   1,000,000 </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Candara" panose="020E0502030303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ndara" panose="020E0502030303020204" pitchFamily="34" charset="0"/>
                        </a:rPr>
                        <a:t>   $ 1,000,000</a:t>
                      </a: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96555203"/>
                  </a:ext>
                </a:extLst>
              </a:tr>
            </a:tbl>
          </a:graphicData>
        </a:graphic>
      </p:graphicFrame>
      <p:sp>
        <p:nvSpPr>
          <p:cNvPr id="7" name="Text Box 84">
            <a:extLst>
              <a:ext uri="{FF2B5EF4-FFF2-40B4-BE49-F238E27FC236}">
                <a16:creationId xmlns:a16="http://schemas.microsoft.com/office/drawing/2014/main" id="{6F0ABD5F-B77D-5441-889B-553A38D1B7B1}"/>
              </a:ext>
            </a:extLst>
          </p:cNvPr>
          <p:cNvSpPr txBox="1">
            <a:spLocks noChangeArrowheads="1"/>
          </p:cNvSpPr>
          <p:nvPr/>
        </p:nvSpPr>
        <p:spPr bwMode="auto">
          <a:xfrm>
            <a:off x="2487612" y="3114584"/>
            <a:ext cx="7027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dirty="0">
                <a:solidFill>
                  <a:srgbClr val="930505"/>
                </a:solidFill>
                <a:latin typeface="Candara" panose="020E0502030303020204" pitchFamily="34" charset="0"/>
              </a:rPr>
              <a:t>Are these two museums similar or different?</a:t>
            </a:r>
          </a:p>
        </p:txBody>
      </p:sp>
      <p:graphicFrame>
        <p:nvGraphicFramePr>
          <p:cNvPr id="8" name="Group 83">
            <a:extLst>
              <a:ext uri="{FF2B5EF4-FFF2-40B4-BE49-F238E27FC236}">
                <a16:creationId xmlns:a16="http://schemas.microsoft.com/office/drawing/2014/main" id="{9C9916D7-A2B7-2646-BDE9-2166FE49C358}"/>
              </a:ext>
            </a:extLst>
          </p:cNvPr>
          <p:cNvGraphicFramePr>
            <a:graphicFrameLocks/>
          </p:cNvGraphicFramePr>
          <p:nvPr/>
        </p:nvGraphicFramePr>
        <p:xfrm>
          <a:off x="1833561" y="3900004"/>
          <a:ext cx="7681912" cy="1188588"/>
        </p:xfrm>
        <a:graphic>
          <a:graphicData uri="http://schemas.openxmlformats.org/drawingml/2006/table">
            <a:tbl>
              <a:tblPr/>
              <a:tblGrid>
                <a:gridCol w="3694112">
                  <a:extLst>
                    <a:ext uri="{9D8B030D-6E8A-4147-A177-3AD203B41FA5}">
                      <a16:colId xmlns:a16="http://schemas.microsoft.com/office/drawing/2014/main" val="1799458688"/>
                    </a:ext>
                  </a:extLst>
                </a:gridCol>
                <a:gridCol w="1993900">
                  <a:extLst>
                    <a:ext uri="{9D8B030D-6E8A-4147-A177-3AD203B41FA5}">
                      <a16:colId xmlns:a16="http://schemas.microsoft.com/office/drawing/2014/main" val="2494037987"/>
                    </a:ext>
                  </a:extLst>
                </a:gridCol>
                <a:gridCol w="1993900">
                  <a:extLst>
                    <a:ext uri="{9D8B030D-6E8A-4147-A177-3AD203B41FA5}">
                      <a16:colId xmlns:a16="http://schemas.microsoft.com/office/drawing/2014/main" val="1090221488"/>
                    </a:ext>
                  </a:extLst>
                </a:gridCol>
              </a:tblGrid>
              <a:tr h="39612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ndara" panose="020E0502030303020204" pitchFamily="34" charset="0"/>
                        </a:rPr>
                        <a:t>PP&amp;E at cost</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ndara" panose="020E0502030303020204" pitchFamily="34" charset="0"/>
                        </a:rPr>
                        <a:t>  $  40,000,000          </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ndara" panose="020E0502030303020204" pitchFamily="34" charset="0"/>
                        </a:rPr>
                        <a:t>   $ 2,000,000                       </a:t>
                      </a: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67223457"/>
                  </a:ext>
                </a:extLst>
              </a:tr>
              <a:tr h="39612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ndara" panose="020E0502030303020204" pitchFamily="34" charset="0"/>
                        </a:rPr>
                        <a:t>Accumulated Depreciation</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ndara" panose="020E0502030303020204" pitchFamily="34" charset="0"/>
                        </a:rPr>
                        <a:t>(39,000,000)</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ndara" panose="020E0502030303020204" pitchFamily="34" charset="0"/>
                        </a:rPr>
                        <a:t>(1,000,000)</a:t>
                      </a: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95401865"/>
                  </a:ext>
                </a:extLst>
              </a:tr>
              <a:tr h="39612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Candara" panose="020E0502030303020204" pitchFamily="34" charset="0"/>
                        </a:rPr>
                        <a:t>Net Book Value</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Candara" panose="020E0502030303020204" pitchFamily="34" charset="0"/>
                        </a:rPr>
                        <a:t>  $  1,000,000  </a:t>
                      </a: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ndara" panose="020E0502030303020204" pitchFamily="34" charset="0"/>
                        </a:rPr>
                        <a:t>   $ 1,000,000</a:t>
                      </a: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73955595"/>
                  </a:ext>
                </a:extLst>
              </a:tr>
            </a:tbl>
          </a:graphicData>
        </a:graphic>
      </p:graphicFrame>
      <p:sp>
        <p:nvSpPr>
          <p:cNvPr id="13" name="Rectangle 12">
            <a:extLst>
              <a:ext uri="{FF2B5EF4-FFF2-40B4-BE49-F238E27FC236}">
                <a16:creationId xmlns:a16="http://schemas.microsoft.com/office/drawing/2014/main" id="{16CAF4C4-03FF-4812-BCFC-3430D47DD474}"/>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02B8FE3D-5CA8-4249-A86C-646C29EE8559}"/>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Fixed Assets on the Balance Sheet</a:t>
            </a:r>
          </a:p>
        </p:txBody>
      </p:sp>
    </p:spTree>
    <p:extLst>
      <p:ext uri="{BB962C8B-B14F-4D97-AF65-F5344CB8AC3E}">
        <p14:creationId xmlns:p14="http://schemas.microsoft.com/office/powerpoint/2010/main" val="119464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16B0E-981C-1B41-8470-64723F8998B9}"/>
              </a:ext>
            </a:extLst>
          </p:cNvPr>
          <p:cNvSpPr>
            <a:spLocks noGrp="1"/>
          </p:cNvSpPr>
          <p:nvPr>
            <p:ph type="title"/>
          </p:nvPr>
        </p:nvSpPr>
        <p:spPr>
          <a:xfrm>
            <a:off x="314325" y="257174"/>
            <a:ext cx="10515600" cy="863600"/>
          </a:xfrm>
        </p:spPr>
        <p:txBody>
          <a:bodyPr/>
          <a:lstStyle/>
          <a:p>
            <a:r>
              <a:rPr lang="en-US" b="1" dirty="0">
                <a:solidFill>
                  <a:srgbClr val="C00000"/>
                </a:solidFill>
              </a:rPr>
              <a:t>Liabilities</a:t>
            </a:r>
          </a:p>
        </p:txBody>
      </p:sp>
      <p:sp>
        <p:nvSpPr>
          <p:cNvPr id="3" name="Content Placeholder 2">
            <a:extLst>
              <a:ext uri="{FF2B5EF4-FFF2-40B4-BE49-F238E27FC236}">
                <a16:creationId xmlns:a16="http://schemas.microsoft.com/office/drawing/2014/main" id="{1FABC486-5D88-9C41-8C65-C92904AFE9C0}"/>
              </a:ext>
            </a:extLst>
          </p:cNvPr>
          <p:cNvSpPr>
            <a:spLocks noGrp="1"/>
          </p:cNvSpPr>
          <p:nvPr>
            <p:ph idx="1"/>
          </p:nvPr>
        </p:nvSpPr>
        <p:spPr>
          <a:xfrm>
            <a:off x="466725" y="2354147"/>
            <a:ext cx="5105400" cy="4351338"/>
          </a:xfrm>
        </p:spPr>
        <p:txBody>
          <a:bodyPr>
            <a:normAutofit lnSpcReduction="10000"/>
          </a:bodyPr>
          <a:lstStyle/>
          <a:p>
            <a:pPr marL="0" indent="0">
              <a:buNone/>
            </a:pPr>
            <a:r>
              <a:rPr lang="en-US" b="1" dirty="0">
                <a:latin typeface="Candara" panose="020E0502030303020204" pitchFamily="34" charset="0"/>
              </a:rPr>
              <a:t>Current Liabilities </a:t>
            </a:r>
          </a:p>
          <a:p>
            <a:r>
              <a:rPr lang="en-US" dirty="0">
                <a:latin typeface="Candara" panose="020E0502030303020204" pitchFamily="34" charset="0"/>
              </a:rPr>
              <a:t>Short-term liabilities </a:t>
            </a:r>
          </a:p>
          <a:p>
            <a:r>
              <a:rPr lang="en-US" dirty="0">
                <a:latin typeface="Candara" panose="020E0502030303020204" pitchFamily="34" charset="0"/>
              </a:rPr>
              <a:t>To be paid in one year</a:t>
            </a:r>
          </a:p>
          <a:p>
            <a:r>
              <a:rPr lang="en-US" dirty="0">
                <a:latin typeface="Candara" panose="020E0502030303020204" pitchFamily="34" charset="0"/>
              </a:rPr>
              <a:t>Includes:</a:t>
            </a:r>
          </a:p>
          <a:p>
            <a:pPr lvl="1"/>
            <a:r>
              <a:rPr lang="en-US" dirty="0">
                <a:latin typeface="Candara" panose="020E0502030303020204" pitchFamily="34" charset="0"/>
              </a:rPr>
              <a:t>Payables</a:t>
            </a:r>
          </a:p>
          <a:p>
            <a:pPr lvl="2"/>
            <a:r>
              <a:rPr lang="en-US" dirty="0">
                <a:latin typeface="Candara" panose="020E0502030303020204" pitchFamily="34" charset="0"/>
              </a:rPr>
              <a:t>Wages or salary payable</a:t>
            </a:r>
          </a:p>
          <a:p>
            <a:pPr lvl="2"/>
            <a:r>
              <a:rPr lang="en-US" dirty="0">
                <a:latin typeface="Candara" panose="020E0502030303020204" pitchFamily="34" charset="0"/>
              </a:rPr>
              <a:t>Taxes payable</a:t>
            </a:r>
          </a:p>
          <a:p>
            <a:pPr lvl="2"/>
            <a:r>
              <a:rPr lang="en-US" dirty="0">
                <a:latin typeface="Candara" panose="020E0502030303020204" pitchFamily="34" charset="0"/>
              </a:rPr>
              <a:t>Accounts payable (due within 30 days)</a:t>
            </a:r>
          </a:p>
          <a:p>
            <a:pPr lvl="1"/>
            <a:r>
              <a:rPr lang="en-US" dirty="0">
                <a:latin typeface="Candara" panose="020E0502030303020204" pitchFamily="34" charset="0"/>
              </a:rPr>
              <a:t>Portion of long-term debt which is due during the coming year</a:t>
            </a:r>
          </a:p>
        </p:txBody>
      </p:sp>
      <p:sp>
        <p:nvSpPr>
          <p:cNvPr id="4" name="Slide Number Placeholder 3">
            <a:extLst>
              <a:ext uri="{FF2B5EF4-FFF2-40B4-BE49-F238E27FC236}">
                <a16:creationId xmlns:a16="http://schemas.microsoft.com/office/drawing/2014/main" id="{DED3649C-0B12-FB46-9353-8858C921E40E}"/>
              </a:ext>
            </a:extLst>
          </p:cNvPr>
          <p:cNvSpPr>
            <a:spLocks noGrp="1"/>
          </p:cNvSpPr>
          <p:nvPr>
            <p:ph type="sldNum" sz="quarter" idx="12"/>
          </p:nvPr>
        </p:nvSpPr>
        <p:spPr/>
        <p:txBody>
          <a:bodyPr/>
          <a:lstStyle/>
          <a:p>
            <a:fld id="{747E0F02-6392-2343-BC9E-B77CE0D7CB42}" type="slidenum">
              <a:rPr lang="en-US" smtClean="0">
                <a:latin typeface="Candara" panose="020E0502030303020204" pitchFamily="34" charset="0"/>
              </a:rPr>
              <a:t>18</a:t>
            </a:fld>
            <a:endParaRPr lang="en-US">
              <a:latin typeface="Candara" panose="020E0502030303020204" pitchFamily="34" charset="0"/>
            </a:endParaRPr>
          </a:p>
        </p:txBody>
      </p:sp>
      <p:sp>
        <p:nvSpPr>
          <p:cNvPr id="5" name="Content Placeholder 2">
            <a:extLst>
              <a:ext uri="{FF2B5EF4-FFF2-40B4-BE49-F238E27FC236}">
                <a16:creationId xmlns:a16="http://schemas.microsoft.com/office/drawing/2014/main" id="{E75199EF-2718-C249-AE27-EA34EDE4407F}"/>
              </a:ext>
            </a:extLst>
          </p:cNvPr>
          <p:cNvSpPr txBox="1">
            <a:spLocks/>
          </p:cNvSpPr>
          <p:nvPr/>
        </p:nvSpPr>
        <p:spPr>
          <a:xfrm>
            <a:off x="6486525" y="2310808"/>
            <a:ext cx="5391150" cy="439467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Candara" panose="020E0502030303020204" pitchFamily="34" charset="0"/>
              </a:rPr>
              <a:t>Long-Term Liabilities</a:t>
            </a:r>
          </a:p>
          <a:p>
            <a:r>
              <a:rPr lang="en-US" dirty="0">
                <a:latin typeface="Candara" panose="020E0502030303020204" pitchFamily="34" charset="0"/>
              </a:rPr>
              <a:t>To be paid in more than one year</a:t>
            </a:r>
          </a:p>
          <a:p>
            <a:r>
              <a:rPr lang="en-US" dirty="0">
                <a:latin typeface="Candara" panose="020E0502030303020204" pitchFamily="34" charset="0"/>
              </a:rPr>
              <a:t>Recorded at the present value of the required future payments</a:t>
            </a:r>
          </a:p>
          <a:p>
            <a:r>
              <a:rPr lang="en-US" dirty="0">
                <a:latin typeface="Candara" panose="020E0502030303020204" pitchFamily="34" charset="0"/>
              </a:rPr>
              <a:t>Include:</a:t>
            </a:r>
          </a:p>
          <a:p>
            <a:pPr lvl="1"/>
            <a:r>
              <a:rPr lang="en-US" dirty="0">
                <a:latin typeface="Candara" panose="020E0502030303020204" pitchFamily="34" charset="0"/>
              </a:rPr>
              <a:t>Long-term debt</a:t>
            </a:r>
          </a:p>
          <a:p>
            <a:pPr lvl="2"/>
            <a:r>
              <a:rPr lang="en-US" dirty="0">
                <a:latin typeface="Candara" panose="020E0502030303020204" pitchFamily="34" charset="0"/>
              </a:rPr>
              <a:t>Capital leases</a:t>
            </a:r>
          </a:p>
          <a:p>
            <a:pPr lvl="2"/>
            <a:r>
              <a:rPr lang="en-US" altLang="en-US" dirty="0">
                <a:latin typeface="Candara" panose="020E0502030303020204" pitchFamily="34" charset="0"/>
              </a:rPr>
              <a:t>Long-Term Notes Payable</a:t>
            </a:r>
          </a:p>
          <a:p>
            <a:pPr lvl="2">
              <a:defRPr/>
            </a:pPr>
            <a:r>
              <a:rPr lang="en-US" altLang="en-US" dirty="0">
                <a:latin typeface="Candara" panose="020E0502030303020204" pitchFamily="34" charset="0"/>
              </a:rPr>
              <a:t>Mortgages</a:t>
            </a:r>
          </a:p>
          <a:p>
            <a:pPr lvl="2">
              <a:defRPr/>
            </a:pPr>
            <a:r>
              <a:rPr lang="en-US" altLang="en-US" dirty="0">
                <a:latin typeface="Candara" panose="020E0502030303020204" pitchFamily="34" charset="0"/>
              </a:rPr>
              <a:t>Bonds Payable</a:t>
            </a:r>
          </a:p>
          <a:p>
            <a:pPr lvl="1">
              <a:defRPr/>
            </a:pPr>
            <a:r>
              <a:rPr lang="en-US" altLang="en-US" dirty="0">
                <a:latin typeface="Candara" panose="020E0502030303020204" pitchFamily="34" charset="0"/>
              </a:rPr>
              <a:t>Pension Liabilities</a:t>
            </a:r>
          </a:p>
          <a:p>
            <a:pPr lvl="1">
              <a:defRPr/>
            </a:pPr>
            <a:r>
              <a:rPr lang="en-US" altLang="en-US" dirty="0">
                <a:latin typeface="Candara" panose="020E0502030303020204" pitchFamily="34" charset="0"/>
              </a:rPr>
              <a:t>Contingent Liabilities</a:t>
            </a:r>
          </a:p>
          <a:p>
            <a:endParaRPr lang="en-US" dirty="0">
              <a:latin typeface="Candara" panose="020E0502030303020204" pitchFamily="34" charset="0"/>
            </a:endParaRPr>
          </a:p>
        </p:txBody>
      </p:sp>
      <p:sp>
        <p:nvSpPr>
          <p:cNvPr id="6" name="Title 1">
            <a:extLst>
              <a:ext uri="{FF2B5EF4-FFF2-40B4-BE49-F238E27FC236}">
                <a16:creationId xmlns:a16="http://schemas.microsoft.com/office/drawing/2014/main" id="{F50B097C-3827-E44E-8E51-58D7E37E8DCA}"/>
              </a:ext>
            </a:extLst>
          </p:cNvPr>
          <p:cNvSpPr txBox="1">
            <a:spLocks/>
          </p:cNvSpPr>
          <p:nvPr/>
        </p:nvSpPr>
        <p:spPr>
          <a:xfrm>
            <a:off x="295275" y="1447208"/>
            <a:ext cx="11582400" cy="863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ndara" panose="020E0502030303020204" pitchFamily="34" charset="0"/>
              </a:rPr>
              <a:t>What the organization owes. Listed depending on when </a:t>
            </a:r>
            <a:r>
              <a:rPr lang="en-US" sz="2800" u="sng" dirty="0">
                <a:latin typeface="Candara" panose="020E0502030303020204" pitchFamily="34" charset="0"/>
              </a:rPr>
              <a:t>are due for payment</a:t>
            </a:r>
            <a:r>
              <a:rPr lang="en-US" sz="2800" dirty="0">
                <a:latin typeface="Candara" panose="020E0502030303020204" pitchFamily="34" charset="0"/>
              </a:rPr>
              <a:t>.</a:t>
            </a:r>
            <a:endParaRPr lang="en-US" dirty="0">
              <a:latin typeface="Candara" panose="020E0502030303020204" pitchFamily="34" charset="0"/>
            </a:endParaRPr>
          </a:p>
        </p:txBody>
      </p:sp>
      <p:sp>
        <p:nvSpPr>
          <p:cNvPr id="7" name="Rectangle 6">
            <a:extLst>
              <a:ext uri="{FF2B5EF4-FFF2-40B4-BE49-F238E27FC236}">
                <a16:creationId xmlns:a16="http://schemas.microsoft.com/office/drawing/2014/main" id="{206FA691-6FDC-4F7E-9FBD-DF7E5F797268}"/>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B2EF9EB8-512D-43F4-A25C-F56DB92E5637}"/>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Liabilities</a:t>
            </a:r>
          </a:p>
        </p:txBody>
      </p:sp>
    </p:spTree>
    <p:extLst>
      <p:ext uri="{BB962C8B-B14F-4D97-AF65-F5344CB8AC3E}">
        <p14:creationId xmlns:p14="http://schemas.microsoft.com/office/powerpoint/2010/main" val="31518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4" end="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5" end="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6" end="6"/>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7" end="7"/>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8" end="8"/>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870CB2-2090-5C41-8AD3-2B1075F110B7}"/>
              </a:ext>
            </a:extLst>
          </p:cNvPr>
          <p:cNvSpPr>
            <a:spLocks noGrp="1"/>
          </p:cNvSpPr>
          <p:nvPr>
            <p:ph idx="1"/>
          </p:nvPr>
        </p:nvSpPr>
        <p:spPr>
          <a:xfrm>
            <a:off x="790971" y="1589107"/>
            <a:ext cx="10610057" cy="1823143"/>
          </a:xfrm>
        </p:spPr>
        <p:txBody>
          <a:bodyPr>
            <a:normAutofit fontScale="92500"/>
          </a:bodyPr>
          <a:lstStyle/>
          <a:p>
            <a:pPr>
              <a:buClr>
                <a:srgbClr val="808080"/>
              </a:buClr>
              <a:buSzPct val="46000"/>
              <a:buFont typeface="Monotype Sorts" charset="2"/>
              <a:buNone/>
            </a:pPr>
            <a:r>
              <a:rPr lang="en-US" dirty="0">
                <a:latin typeface="Candara" panose="020E0502030303020204" pitchFamily="34" charset="0"/>
              </a:rPr>
              <a:t>	Suppose an organization takes out a </a:t>
            </a:r>
            <a:r>
              <a:rPr lang="en-US" u="sng" dirty="0">
                <a:latin typeface="Candara" panose="020E0502030303020204" pitchFamily="34" charset="0"/>
              </a:rPr>
              <a:t>5-year</a:t>
            </a:r>
            <a:r>
              <a:rPr lang="en-US" dirty="0">
                <a:latin typeface="Candara" panose="020E0502030303020204" pitchFamily="34" charset="0"/>
              </a:rPr>
              <a:t>, </a:t>
            </a:r>
            <a:r>
              <a:rPr lang="en-US" u="sng" dirty="0">
                <a:latin typeface="Candara" panose="020E0502030303020204" pitchFamily="34" charset="0"/>
              </a:rPr>
              <a:t>$100,000</a:t>
            </a:r>
            <a:r>
              <a:rPr lang="en-US" dirty="0">
                <a:latin typeface="Candara" panose="020E0502030303020204" pitchFamily="34" charset="0"/>
              </a:rPr>
              <a:t> mortgage at an annual interest rate of </a:t>
            </a:r>
            <a:r>
              <a:rPr lang="en-US" u="sng" dirty="0">
                <a:latin typeface="Candara" panose="020E0502030303020204" pitchFamily="34" charset="0"/>
              </a:rPr>
              <a:t>8%</a:t>
            </a:r>
            <a:r>
              <a:rPr lang="en-US" dirty="0">
                <a:latin typeface="Candara" panose="020E0502030303020204" pitchFamily="34" charset="0"/>
              </a:rPr>
              <a:t>. The mortgage calls for annual of </a:t>
            </a:r>
            <a:r>
              <a:rPr lang="en-US" u="sng" dirty="0">
                <a:latin typeface="Candara" panose="020E0502030303020204" pitchFamily="34" charset="0"/>
              </a:rPr>
              <a:t>$25,045.65</a:t>
            </a:r>
            <a:r>
              <a:rPr lang="en-US" dirty="0">
                <a:latin typeface="Candara" panose="020E0502030303020204" pitchFamily="34" charset="0"/>
              </a:rPr>
              <a:t>. </a:t>
            </a:r>
          </a:p>
          <a:p>
            <a:pPr>
              <a:buClr>
                <a:srgbClr val="808080"/>
              </a:buClr>
              <a:buSzPct val="46000"/>
              <a:buFont typeface="Monotype Sorts" charset="2"/>
              <a:buNone/>
            </a:pPr>
            <a:r>
              <a:rPr lang="en-US" dirty="0">
                <a:latin typeface="Candara" panose="020E0502030303020204" pitchFamily="34" charset="0"/>
              </a:rPr>
              <a:t>	What amounts would be shown under </a:t>
            </a:r>
            <a:r>
              <a:rPr lang="en-US" u="sng" dirty="0">
                <a:latin typeface="Candara" panose="020E0502030303020204" pitchFamily="34" charset="0"/>
              </a:rPr>
              <a:t>current</a:t>
            </a:r>
            <a:r>
              <a:rPr lang="en-US" dirty="0">
                <a:latin typeface="Candara" panose="020E0502030303020204" pitchFamily="34" charset="0"/>
              </a:rPr>
              <a:t> and </a:t>
            </a:r>
            <a:r>
              <a:rPr lang="en-US" u="sng" dirty="0">
                <a:latin typeface="Candara" panose="020E0502030303020204" pitchFamily="34" charset="0"/>
              </a:rPr>
              <a:t>long-term</a:t>
            </a:r>
            <a:r>
              <a:rPr lang="en-US" dirty="0">
                <a:latin typeface="Candara" panose="020E0502030303020204" pitchFamily="34" charset="0"/>
              </a:rPr>
              <a:t> liabilities on the balance sheet at the </a:t>
            </a:r>
            <a:r>
              <a:rPr lang="en-US" u="sng" dirty="0">
                <a:latin typeface="Candara" panose="020E0502030303020204" pitchFamily="34" charset="0"/>
              </a:rPr>
              <a:t>end of Year 2</a:t>
            </a:r>
            <a:r>
              <a:rPr lang="en-US" dirty="0">
                <a:latin typeface="Candara" panose="020E0502030303020204" pitchFamily="34" charset="0"/>
              </a:rPr>
              <a:t>?</a:t>
            </a:r>
          </a:p>
          <a:p>
            <a:endParaRPr lang="en-US" dirty="0">
              <a:latin typeface="Candara" panose="020E0502030303020204" pitchFamily="34" charset="0"/>
            </a:endParaRPr>
          </a:p>
        </p:txBody>
      </p:sp>
      <p:sp>
        <p:nvSpPr>
          <p:cNvPr id="13" name="Rectangle 12">
            <a:extLst>
              <a:ext uri="{FF2B5EF4-FFF2-40B4-BE49-F238E27FC236}">
                <a16:creationId xmlns:a16="http://schemas.microsoft.com/office/drawing/2014/main" id="{16CAF4C4-03FF-4812-BCFC-3430D47DD474}"/>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02B8FE3D-5CA8-4249-A86C-646C29EE8559}"/>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Amortizing Long-Term Debt</a:t>
            </a:r>
          </a:p>
        </p:txBody>
      </p:sp>
      <p:graphicFrame>
        <p:nvGraphicFramePr>
          <p:cNvPr id="2" name="Group 69">
            <a:extLst>
              <a:ext uri="{FF2B5EF4-FFF2-40B4-BE49-F238E27FC236}">
                <a16:creationId xmlns:a16="http://schemas.microsoft.com/office/drawing/2014/main" id="{2A51A377-AA2E-D12F-DB12-9E69C5718F98}"/>
              </a:ext>
            </a:extLst>
          </p:cNvPr>
          <p:cNvGraphicFramePr>
            <a:graphicFrameLocks noGrp="1"/>
          </p:cNvGraphicFramePr>
          <p:nvPr>
            <p:extLst>
              <p:ext uri="{D42A27DB-BD31-4B8C-83A1-F6EECF244321}">
                <p14:modId xmlns:p14="http://schemas.microsoft.com/office/powerpoint/2010/main" val="3912310022"/>
              </p:ext>
            </p:extLst>
          </p:nvPr>
        </p:nvGraphicFramePr>
        <p:xfrm>
          <a:off x="1297553" y="3713302"/>
          <a:ext cx="9076531" cy="2515075"/>
        </p:xfrm>
        <a:graphic>
          <a:graphicData uri="http://schemas.openxmlformats.org/drawingml/2006/table">
            <a:tbl>
              <a:tblPr/>
              <a:tblGrid>
                <a:gridCol w="1179165">
                  <a:extLst>
                    <a:ext uri="{9D8B030D-6E8A-4147-A177-3AD203B41FA5}">
                      <a16:colId xmlns:a16="http://schemas.microsoft.com/office/drawing/2014/main" val="20000"/>
                    </a:ext>
                  </a:extLst>
                </a:gridCol>
                <a:gridCol w="1627196">
                  <a:extLst>
                    <a:ext uri="{9D8B030D-6E8A-4147-A177-3AD203B41FA5}">
                      <a16:colId xmlns:a16="http://schemas.microsoft.com/office/drawing/2014/main" val="20001"/>
                    </a:ext>
                  </a:extLst>
                </a:gridCol>
                <a:gridCol w="1640926">
                  <a:extLst>
                    <a:ext uri="{9D8B030D-6E8A-4147-A177-3AD203B41FA5}">
                      <a16:colId xmlns:a16="http://schemas.microsoft.com/office/drawing/2014/main" val="20002"/>
                    </a:ext>
                  </a:extLst>
                </a:gridCol>
                <a:gridCol w="1452102">
                  <a:extLst>
                    <a:ext uri="{9D8B030D-6E8A-4147-A177-3AD203B41FA5}">
                      <a16:colId xmlns:a16="http://schemas.microsoft.com/office/drawing/2014/main" val="20003"/>
                    </a:ext>
                  </a:extLst>
                </a:gridCol>
                <a:gridCol w="1378961">
                  <a:extLst>
                    <a:ext uri="{9D8B030D-6E8A-4147-A177-3AD203B41FA5}">
                      <a16:colId xmlns:a16="http://schemas.microsoft.com/office/drawing/2014/main" val="20004"/>
                    </a:ext>
                  </a:extLst>
                </a:gridCol>
                <a:gridCol w="1798181">
                  <a:extLst>
                    <a:ext uri="{9D8B030D-6E8A-4147-A177-3AD203B41FA5}">
                      <a16:colId xmlns:a16="http://schemas.microsoft.com/office/drawing/2014/main" val="20005"/>
                    </a:ext>
                  </a:extLst>
                </a:gridCol>
              </a:tblGrid>
              <a:tr h="351284">
                <a:tc>
                  <a:txBody>
                    <a:bodyPr/>
                    <a:lstStyle/>
                    <a:p>
                      <a:pPr marL="0" marR="0" lvl="0" indent="0" algn="l" defTabSz="1019175"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sz="1500" b="0" i="0" u="none" strike="noStrike" cap="none" normalizeH="0" baseline="0" dirty="0">
                        <a:ln>
                          <a:noFill/>
                        </a:ln>
                        <a:solidFill>
                          <a:schemeClr val="tx1"/>
                        </a:solidFill>
                        <a:effectLst/>
                        <a:latin typeface="Arial" charset="0"/>
                      </a:endParaRP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ctr"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Beginning</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ctr"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Total</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ctr"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Interest</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ctr"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Principal</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ctr"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Ending Principal</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350634">
                <a:tc>
                  <a:txBody>
                    <a:bodyPr/>
                    <a:lstStyle/>
                    <a:p>
                      <a:pPr marL="0" marR="0" lvl="0" indent="0" algn="l" defTabSz="1019175"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sz="1500" b="0" i="0" u="none" strike="noStrike" cap="none" normalizeH="0" baseline="0" dirty="0">
                        <a:ln>
                          <a:noFill/>
                        </a:ln>
                        <a:solidFill>
                          <a:schemeClr val="tx1"/>
                        </a:solidFill>
                        <a:effectLst/>
                        <a:latin typeface="Arial" charset="0"/>
                      </a:endParaRP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Balance</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Payment</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Portion</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Portion</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Balance</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1284">
                <a:tc>
                  <a:txBody>
                    <a:bodyPr/>
                    <a:lstStyle/>
                    <a:p>
                      <a:pPr marL="0" marR="0" lvl="0" indent="0" algn="l"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Year 1</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100,000.00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25,045.65</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8,000.00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17,045.65</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82,954.35</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0634">
                <a:tc>
                  <a:txBody>
                    <a:bodyPr/>
                    <a:lstStyle/>
                    <a:p>
                      <a:pPr marL="0" marR="0" lvl="0" indent="0" algn="l"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Year 2</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82,954.35</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25,045.65</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6,636.35</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18,409.30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64,545.05</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1284">
                <a:tc>
                  <a:txBody>
                    <a:bodyPr/>
                    <a:lstStyle/>
                    <a:p>
                      <a:pPr marL="0" marR="0" lvl="0" indent="0" algn="l"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Year 3</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64,545.05</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25,045.65</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5,163.60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19,882.05</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44,663.00</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1284">
                <a:tc>
                  <a:txBody>
                    <a:bodyPr/>
                    <a:lstStyle/>
                    <a:p>
                      <a:pPr marL="0" marR="0" lvl="0" indent="0" algn="l"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Year 4</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44,663.00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25,045.65</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3,573.05</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21,472.60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23,190.40</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8671">
                <a:tc>
                  <a:txBody>
                    <a:bodyPr/>
                    <a:lstStyle/>
                    <a:p>
                      <a:pPr marL="0" marR="0" lvl="0" indent="0" algn="l"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Year 5</a:t>
                      </a:r>
                    </a:p>
                  </a:txBody>
                  <a:tcPr marT="45713" marB="457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23,190.40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25,045.65</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1,855.25</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23,190.40</a:t>
                      </a:r>
                    </a:p>
                  </a:txBody>
                  <a:tcPr marT="45713" marB="457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dirty="0">
                          <a:ln>
                            <a:noFill/>
                          </a:ln>
                          <a:solidFill>
                            <a:schemeClr val="tx1"/>
                          </a:solidFill>
                          <a:effectLst/>
                          <a:latin typeface="Arial" charset="0"/>
                        </a:rPr>
                        <a:t>0</a:t>
                      </a:r>
                    </a:p>
                  </a:txBody>
                  <a:tcPr marT="45713" marB="4571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9115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32785"/>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First Half Semester</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784225" y="1600911"/>
            <a:ext cx="11049965" cy="4659259"/>
          </a:xfrm>
        </p:spPr>
        <p:txBody>
          <a:bodyPr>
            <a:normAutofit lnSpcReduction="10000"/>
          </a:bodyPr>
          <a:lstStyle/>
          <a:p>
            <a:pPr>
              <a:lnSpc>
                <a:spcPct val="100000"/>
              </a:lnSpc>
            </a:pPr>
            <a:r>
              <a:rPr lang="en-US" dirty="0">
                <a:latin typeface="Candara" panose="020E0502030303020204" pitchFamily="34" charset="0"/>
              </a:rPr>
              <a:t>Introduction: Financial Management (Ch.1)</a:t>
            </a:r>
          </a:p>
          <a:p>
            <a:pPr>
              <a:lnSpc>
                <a:spcPct val="100000"/>
              </a:lnSpc>
            </a:pPr>
            <a:endParaRPr lang="en-US" dirty="0">
              <a:latin typeface="Candara" panose="020E0502030303020204" pitchFamily="34" charset="0"/>
            </a:endParaRPr>
          </a:p>
          <a:p>
            <a:pPr>
              <a:lnSpc>
                <a:spcPct val="100000"/>
              </a:lnSpc>
            </a:pPr>
            <a:r>
              <a:rPr lang="en-US" dirty="0">
                <a:latin typeface="Candara" panose="020E0502030303020204" pitchFamily="34" charset="0"/>
              </a:rPr>
              <a:t>Planning: </a:t>
            </a:r>
          </a:p>
          <a:p>
            <a:pPr lvl="1">
              <a:lnSpc>
                <a:spcPct val="100000"/>
              </a:lnSpc>
            </a:pPr>
            <a:r>
              <a:rPr lang="en-US" dirty="0">
                <a:latin typeface="Candara" panose="020E0502030303020204" pitchFamily="34" charset="0"/>
              </a:rPr>
              <a:t>Budgeting (Ch. 2; Ch. 5)</a:t>
            </a:r>
          </a:p>
          <a:p>
            <a:pPr lvl="1">
              <a:lnSpc>
                <a:spcPct val="100000"/>
              </a:lnSpc>
            </a:pPr>
            <a:r>
              <a:rPr lang="en-US" dirty="0">
                <a:latin typeface="Candara" panose="020E0502030303020204" pitchFamily="34" charset="0"/>
              </a:rPr>
              <a:t>Costs (Ch. 4)</a:t>
            </a:r>
          </a:p>
          <a:p>
            <a:pPr lvl="1">
              <a:lnSpc>
                <a:spcPct val="100000"/>
              </a:lnSpc>
            </a:pPr>
            <a:r>
              <a:rPr lang="en-US" dirty="0">
                <a:latin typeface="Candara" panose="020E0502030303020204" pitchFamily="34" charset="0"/>
              </a:rPr>
              <a:t>Financing (Ch. 6)</a:t>
            </a:r>
          </a:p>
          <a:p>
            <a:pPr>
              <a:lnSpc>
                <a:spcPct val="100000"/>
              </a:lnSpc>
            </a:pPr>
            <a:endParaRPr lang="en-US" dirty="0">
              <a:latin typeface="Candara" panose="020E0502030303020204" pitchFamily="34" charset="0"/>
            </a:endParaRPr>
          </a:p>
          <a:p>
            <a:pPr>
              <a:lnSpc>
                <a:spcPct val="100000"/>
              </a:lnSpc>
            </a:pPr>
            <a:r>
              <a:rPr lang="en-US" dirty="0">
                <a:latin typeface="Candara" panose="020E0502030303020204" pitchFamily="34" charset="0"/>
              </a:rPr>
              <a:t>Implementing and Control</a:t>
            </a:r>
          </a:p>
          <a:p>
            <a:pPr lvl="1">
              <a:lnSpc>
                <a:spcPct val="100000"/>
              </a:lnSpc>
            </a:pPr>
            <a:r>
              <a:rPr lang="en-US" dirty="0">
                <a:latin typeface="Candara" panose="020E0502030303020204" pitchFamily="34" charset="0"/>
              </a:rPr>
              <a:t>Short-term Resources and Obligations (Ch. 7)</a:t>
            </a:r>
          </a:p>
          <a:p>
            <a:pPr lvl="1">
              <a:lnSpc>
                <a:spcPct val="100000"/>
              </a:lnSpc>
            </a:pPr>
            <a:r>
              <a:rPr lang="en-US" dirty="0">
                <a:latin typeface="Candara" panose="020E0502030303020204" pitchFamily="34" charset="0"/>
              </a:rPr>
              <a:t>Accountability and Control (Ch. 8)</a:t>
            </a:r>
          </a:p>
          <a:p>
            <a:pPr marL="0" indent="0">
              <a:lnSpc>
                <a:spcPct val="100000"/>
              </a:lnSpc>
              <a:buNone/>
            </a:pP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2</a:t>
            </a:fld>
            <a:endParaRPr lang="en-US"/>
          </a:p>
        </p:txBody>
      </p:sp>
    </p:spTree>
    <p:extLst>
      <p:ext uri="{BB962C8B-B14F-4D97-AF65-F5344CB8AC3E}">
        <p14:creationId xmlns:p14="http://schemas.microsoft.com/office/powerpoint/2010/main" val="2794927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3B129-E60E-9740-B4DA-946902D620AA}"/>
              </a:ext>
            </a:extLst>
          </p:cNvPr>
          <p:cNvSpPr>
            <a:spLocks noGrp="1"/>
          </p:cNvSpPr>
          <p:nvPr>
            <p:ph type="title"/>
          </p:nvPr>
        </p:nvSpPr>
        <p:spPr/>
        <p:txBody>
          <a:bodyPr/>
          <a:lstStyle/>
          <a:p>
            <a:r>
              <a:rPr lang="en-US" b="1" dirty="0">
                <a:solidFill>
                  <a:srgbClr val="930505"/>
                </a:solidFill>
              </a:rPr>
              <a:t>Asset &amp; Liability Recognition</a:t>
            </a:r>
          </a:p>
        </p:txBody>
      </p:sp>
      <p:sp>
        <p:nvSpPr>
          <p:cNvPr id="3" name="Content Placeholder 2">
            <a:extLst>
              <a:ext uri="{FF2B5EF4-FFF2-40B4-BE49-F238E27FC236}">
                <a16:creationId xmlns:a16="http://schemas.microsoft.com/office/drawing/2014/main" id="{F26F98A0-4D98-5F4F-817D-C8CDA2CA8A8B}"/>
              </a:ext>
            </a:extLst>
          </p:cNvPr>
          <p:cNvSpPr>
            <a:spLocks noGrp="1"/>
          </p:cNvSpPr>
          <p:nvPr>
            <p:ph idx="1"/>
          </p:nvPr>
        </p:nvSpPr>
        <p:spPr/>
        <p:txBody>
          <a:bodyPr/>
          <a:lstStyle/>
          <a:p>
            <a:pPr>
              <a:defRPr/>
            </a:pPr>
            <a:r>
              <a:rPr lang="en-US" altLang="en-US" dirty="0">
                <a:effectLst>
                  <a:outerShdw blurRad="38100" dist="38100" dir="2700000" algn="tl">
                    <a:srgbClr val="FFFFFF"/>
                  </a:outerShdw>
                </a:effectLst>
                <a:latin typeface="Candara" panose="020E0502030303020204" pitchFamily="34" charset="0"/>
              </a:rPr>
              <a:t>Assets are recognized if: </a:t>
            </a:r>
          </a:p>
          <a:p>
            <a:pPr lvl="1">
              <a:defRPr/>
            </a:pPr>
            <a:r>
              <a:rPr lang="en-US" altLang="en-US" dirty="0">
                <a:effectLst>
                  <a:outerShdw blurRad="38100" dist="38100" dir="2700000" algn="tl">
                    <a:srgbClr val="FFFFFF"/>
                  </a:outerShdw>
                </a:effectLst>
                <a:latin typeface="Candara" panose="020E0502030303020204" pitchFamily="34" charset="0"/>
              </a:rPr>
              <a:t>It is owned by the organization</a:t>
            </a:r>
          </a:p>
          <a:p>
            <a:pPr lvl="1">
              <a:defRPr/>
            </a:pPr>
            <a:r>
              <a:rPr lang="en-US" altLang="en-US" dirty="0">
                <a:effectLst>
                  <a:outerShdw blurRad="38100" dist="38100" dir="2700000" algn="tl">
                    <a:srgbClr val="FFFFFF"/>
                  </a:outerShdw>
                </a:effectLst>
                <a:latin typeface="Candara" panose="020E0502030303020204" pitchFamily="34" charset="0"/>
              </a:rPr>
              <a:t>It has a monetary value</a:t>
            </a:r>
          </a:p>
          <a:p>
            <a:pPr lvl="1">
              <a:defRPr/>
            </a:pPr>
            <a:r>
              <a:rPr lang="en-US" altLang="en-US" dirty="0">
                <a:effectLst>
                  <a:outerShdw blurRad="38100" dist="38100" dir="2700000" algn="tl">
                    <a:srgbClr val="FFFFFF"/>
                  </a:outerShdw>
                </a:effectLst>
                <a:latin typeface="Candara" panose="020E0502030303020204" pitchFamily="34" charset="0"/>
              </a:rPr>
              <a:t>The monetary value can be objectively measured </a:t>
            </a:r>
          </a:p>
          <a:p>
            <a:pPr lvl="1">
              <a:defRPr/>
            </a:pPr>
            <a:endParaRPr lang="en-US" altLang="en-US" dirty="0">
              <a:effectLst>
                <a:outerShdw blurRad="38100" dist="38100" dir="2700000" algn="tl">
                  <a:srgbClr val="FFFFFF"/>
                </a:outerShdw>
              </a:effectLst>
              <a:latin typeface="Candara" panose="020E0502030303020204" pitchFamily="34" charset="0"/>
            </a:endParaRPr>
          </a:p>
          <a:p>
            <a:pPr>
              <a:defRPr/>
            </a:pPr>
            <a:r>
              <a:rPr lang="en-US" altLang="en-US" dirty="0">
                <a:effectLst>
                  <a:outerShdw blurRad="38100" dist="38100" dir="2700000" algn="tl">
                    <a:srgbClr val="FFFFFF"/>
                  </a:outerShdw>
                </a:effectLst>
                <a:latin typeface="Candara" panose="020E0502030303020204" pitchFamily="34" charset="0"/>
              </a:rPr>
              <a:t>Liabilities are recognized when:</a:t>
            </a:r>
          </a:p>
          <a:p>
            <a:pPr lvl="1">
              <a:defRPr/>
            </a:pPr>
            <a:r>
              <a:rPr lang="en-US" altLang="en-US" dirty="0">
                <a:effectLst>
                  <a:outerShdw blurRad="38100" dist="38100" dir="2700000" algn="tl">
                    <a:srgbClr val="FFFFFF"/>
                  </a:outerShdw>
                </a:effectLst>
                <a:latin typeface="Candara" panose="020E0502030303020204" pitchFamily="34" charset="0"/>
              </a:rPr>
              <a:t>They are legally owed</a:t>
            </a:r>
          </a:p>
          <a:p>
            <a:pPr lvl="1">
              <a:defRPr/>
            </a:pPr>
            <a:r>
              <a:rPr lang="en-US" altLang="en-US" dirty="0">
                <a:effectLst>
                  <a:outerShdw blurRad="38100" dist="38100" dir="2700000" algn="tl">
                    <a:srgbClr val="FFFFFF"/>
                  </a:outerShdw>
                </a:effectLst>
                <a:latin typeface="Candara" panose="020E0502030303020204" pitchFamily="34" charset="0"/>
              </a:rPr>
              <a:t>Have to be paid</a:t>
            </a:r>
          </a:p>
          <a:p>
            <a:pPr lvl="1">
              <a:defRPr/>
            </a:pPr>
            <a:r>
              <a:rPr lang="en-US" altLang="en-US" dirty="0">
                <a:effectLst>
                  <a:outerShdw blurRad="38100" dist="38100" dir="2700000" algn="tl">
                    <a:srgbClr val="FFFFFF"/>
                  </a:outerShdw>
                </a:effectLst>
                <a:latin typeface="Candara" panose="020E0502030303020204" pitchFamily="34" charset="0"/>
              </a:rPr>
              <a:t>The amount to be paid can be objectively measured</a:t>
            </a:r>
          </a:p>
        </p:txBody>
      </p:sp>
      <p:sp>
        <p:nvSpPr>
          <p:cNvPr id="4" name="Slide Number Placeholder 3">
            <a:extLst>
              <a:ext uri="{FF2B5EF4-FFF2-40B4-BE49-F238E27FC236}">
                <a16:creationId xmlns:a16="http://schemas.microsoft.com/office/drawing/2014/main" id="{E236AE42-27B2-DD42-A2AD-17B5F8F7B5D7}"/>
              </a:ext>
            </a:extLst>
          </p:cNvPr>
          <p:cNvSpPr>
            <a:spLocks noGrp="1"/>
          </p:cNvSpPr>
          <p:nvPr>
            <p:ph type="sldNum" sz="quarter" idx="12"/>
          </p:nvPr>
        </p:nvSpPr>
        <p:spPr/>
        <p:txBody>
          <a:bodyPr/>
          <a:lstStyle/>
          <a:p>
            <a:fld id="{747E0F02-6392-2343-BC9E-B77CE0D7CB42}" type="slidenum">
              <a:rPr lang="en-US" smtClean="0"/>
              <a:t>20</a:t>
            </a:fld>
            <a:endParaRPr lang="en-US"/>
          </a:p>
        </p:txBody>
      </p:sp>
      <p:sp>
        <p:nvSpPr>
          <p:cNvPr id="7" name="Rectangle 6">
            <a:extLst>
              <a:ext uri="{FF2B5EF4-FFF2-40B4-BE49-F238E27FC236}">
                <a16:creationId xmlns:a16="http://schemas.microsoft.com/office/drawing/2014/main" id="{B9B57B15-C88B-4D91-BA77-C639450CC7B8}"/>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1A1BC017-8382-4328-AF84-360D41A6A9A1}"/>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Asset &amp; Liability Recognition</a:t>
            </a:r>
          </a:p>
        </p:txBody>
      </p:sp>
    </p:spTree>
    <p:extLst>
      <p:ext uri="{BB962C8B-B14F-4D97-AF65-F5344CB8AC3E}">
        <p14:creationId xmlns:p14="http://schemas.microsoft.com/office/powerpoint/2010/main" val="429462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3934-DC50-8946-A640-EB99C476D42B}"/>
              </a:ext>
            </a:extLst>
          </p:cNvPr>
          <p:cNvSpPr>
            <a:spLocks noGrp="1"/>
          </p:cNvSpPr>
          <p:nvPr>
            <p:ph type="title"/>
          </p:nvPr>
        </p:nvSpPr>
        <p:spPr>
          <a:xfrm>
            <a:off x="500063" y="397668"/>
            <a:ext cx="10515600" cy="677863"/>
          </a:xfrm>
        </p:spPr>
        <p:txBody>
          <a:bodyPr>
            <a:normAutofit fontScale="90000"/>
          </a:bodyPr>
          <a:lstStyle/>
          <a:p>
            <a:r>
              <a:rPr lang="en-US" b="1" dirty="0">
                <a:solidFill>
                  <a:srgbClr val="C00000"/>
                </a:solidFill>
              </a:rPr>
              <a:t>Net Assets</a:t>
            </a:r>
          </a:p>
        </p:txBody>
      </p:sp>
      <p:sp>
        <p:nvSpPr>
          <p:cNvPr id="3" name="Content Placeholder 2">
            <a:extLst>
              <a:ext uri="{FF2B5EF4-FFF2-40B4-BE49-F238E27FC236}">
                <a16:creationId xmlns:a16="http://schemas.microsoft.com/office/drawing/2014/main" id="{69FD337C-D110-4747-9947-67355B34DD7C}"/>
              </a:ext>
            </a:extLst>
          </p:cNvPr>
          <p:cNvSpPr>
            <a:spLocks noGrp="1"/>
          </p:cNvSpPr>
          <p:nvPr>
            <p:ph idx="1"/>
          </p:nvPr>
        </p:nvSpPr>
        <p:spPr>
          <a:xfrm>
            <a:off x="352425" y="2717511"/>
            <a:ext cx="5405438" cy="4141788"/>
          </a:xfrm>
        </p:spPr>
        <p:txBody>
          <a:bodyPr>
            <a:normAutofit/>
          </a:bodyPr>
          <a:lstStyle/>
          <a:p>
            <a:pPr marL="0" indent="0">
              <a:buNone/>
            </a:pPr>
            <a:r>
              <a:rPr lang="en-US" b="1" dirty="0">
                <a:latin typeface="Candara" panose="020E0502030303020204" pitchFamily="34" charset="0"/>
              </a:rPr>
              <a:t>Without Donor Restrictions</a:t>
            </a:r>
          </a:p>
          <a:p>
            <a:pPr>
              <a:defRPr/>
            </a:pPr>
            <a:r>
              <a:rPr lang="en-US" altLang="en-US" sz="2400" dirty="0">
                <a:latin typeface="Candara" panose="020E0502030303020204" pitchFamily="34" charset="0"/>
              </a:rPr>
              <a:t>Unrestricted donations</a:t>
            </a:r>
          </a:p>
          <a:p>
            <a:pPr>
              <a:defRPr/>
            </a:pPr>
            <a:r>
              <a:rPr lang="en-US" altLang="en-US" sz="2400" dirty="0">
                <a:latin typeface="Candara" panose="020E0502030303020204" pitchFamily="34" charset="0"/>
              </a:rPr>
              <a:t>Board-designated funds</a:t>
            </a:r>
          </a:p>
        </p:txBody>
      </p:sp>
      <p:sp>
        <p:nvSpPr>
          <p:cNvPr id="4" name="Content Placeholder 2">
            <a:extLst>
              <a:ext uri="{FF2B5EF4-FFF2-40B4-BE49-F238E27FC236}">
                <a16:creationId xmlns:a16="http://schemas.microsoft.com/office/drawing/2014/main" id="{735D53DA-60C2-D84A-B50C-EE767A3150BA}"/>
              </a:ext>
            </a:extLst>
          </p:cNvPr>
          <p:cNvSpPr txBox="1">
            <a:spLocks/>
          </p:cNvSpPr>
          <p:nvPr/>
        </p:nvSpPr>
        <p:spPr>
          <a:xfrm>
            <a:off x="6243638" y="2717510"/>
            <a:ext cx="5405438" cy="3900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Candara" panose="020E0502030303020204" pitchFamily="34" charset="0"/>
              </a:rPr>
              <a:t>With Restrictions</a:t>
            </a:r>
          </a:p>
          <a:p>
            <a:r>
              <a:rPr lang="en-US" sz="2600" dirty="0">
                <a:latin typeface="Candara" panose="020E0502030303020204" pitchFamily="34" charset="0"/>
              </a:rPr>
              <a:t>Time </a:t>
            </a:r>
          </a:p>
          <a:p>
            <a:pPr marL="0" indent="0">
              <a:buNone/>
            </a:pPr>
            <a:r>
              <a:rPr lang="en-US" sz="2600" dirty="0">
                <a:latin typeface="Candara" panose="020E0502030303020204" pitchFamily="34" charset="0"/>
              </a:rPr>
              <a:t>   OR</a:t>
            </a:r>
          </a:p>
          <a:p>
            <a:r>
              <a:rPr lang="en-US" sz="2600" dirty="0">
                <a:latin typeface="Candara" panose="020E0502030303020204" pitchFamily="34" charset="0"/>
              </a:rPr>
              <a:t>Purpose</a:t>
            </a:r>
          </a:p>
          <a:p>
            <a:pPr marL="0" indent="0">
              <a:buNone/>
            </a:pPr>
            <a:endParaRPr lang="en-US" sz="2600" dirty="0">
              <a:latin typeface="Candara" panose="020E0502030303020204" pitchFamily="34" charset="0"/>
            </a:endParaRPr>
          </a:p>
          <a:p>
            <a:r>
              <a:rPr lang="en-US" sz="2600" dirty="0">
                <a:latin typeface="Candara" panose="020E0502030303020204" pitchFamily="34" charset="0"/>
              </a:rPr>
              <a:t>Temporary Restricted</a:t>
            </a:r>
          </a:p>
          <a:p>
            <a:r>
              <a:rPr lang="en-US" sz="2600" dirty="0">
                <a:latin typeface="Candara" panose="020E0502030303020204" pitchFamily="34" charset="0"/>
              </a:rPr>
              <a:t>Permanently Restricted </a:t>
            </a:r>
          </a:p>
          <a:p>
            <a:pPr lvl="1"/>
            <a:r>
              <a:rPr lang="en-US" sz="2000" dirty="0">
                <a:latin typeface="Candara" panose="020E0502030303020204" pitchFamily="34" charset="0"/>
              </a:rPr>
              <a:t>W</a:t>
            </a:r>
            <a:r>
              <a:rPr lang="en-US" altLang="en-US" sz="2000" dirty="0">
                <a:latin typeface="Candara" panose="020E0502030303020204" pitchFamily="34" charset="0"/>
              </a:rPr>
              <a:t>hich are restricted in perpetuity.</a:t>
            </a:r>
          </a:p>
          <a:p>
            <a:endParaRPr lang="en-US" sz="2200" dirty="0">
              <a:latin typeface="Candara" panose="020E0502030303020204" pitchFamily="34" charset="0"/>
            </a:endParaRPr>
          </a:p>
          <a:p>
            <a:endParaRPr lang="en-US" dirty="0">
              <a:latin typeface="Candara" panose="020E0502030303020204" pitchFamily="34" charset="0"/>
            </a:endParaRPr>
          </a:p>
        </p:txBody>
      </p:sp>
      <p:sp>
        <p:nvSpPr>
          <p:cNvPr id="5" name="Slide Number Placeholder 4">
            <a:extLst>
              <a:ext uri="{FF2B5EF4-FFF2-40B4-BE49-F238E27FC236}">
                <a16:creationId xmlns:a16="http://schemas.microsoft.com/office/drawing/2014/main" id="{9BC7A2C6-8298-814E-B68B-1ED794BCFF36}"/>
              </a:ext>
            </a:extLst>
          </p:cNvPr>
          <p:cNvSpPr>
            <a:spLocks noGrp="1"/>
          </p:cNvSpPr>
          <p:nvPr>
            <p:ph type="sldNum" sz="quarter" idx="12"/>
          </p:nvPr>
        </p:nvSpPr>
        <p:spPr>
          <a:xfrm>
            <a:off x="8946357" y="6406861"/>
            <a:ext cx="2743200" cy="365125"/>
          </a:xfrm>
        </p:spPr>
        <p:txBody>
          <a:bodyPr/>
          <a:lstStyle/>
          <a:p>
            <a:fld id="{747E0F02-6392-2343-BC9E-B77CE0D7CB42}" type="slidenum">
              <a:rPr lang="en-US" smtClean="0"/>
              <a:t>21</a:t>
            </a:fld>
            <a:endParaRPr lang="en-US" dirty="0"/>
          </a:p>
        </p:txBody>
      </p:sp>
      <p:sp>
        <p:nvSpPr>
          <p:cNvPr id="6" name="Title 1">
            <a:extLst>
              <a:ext uri="{FF2B5EF4-FFF2-40B4-BE49-F238E27FC236}">
                <a16:creationId xmlns:a16="http://schemas.microsoft.com/office/drawing/2014/main" id="{3D8DB3A4-E57A-CD4B-9BFB-ABF0AB538691}"/>
              </a:ext>
            </a:extLst>
          </p:cNvPr>
          <p:cNvSpPr txBox="1">
            <a:spLocks/>
          </p:cNvSpPr>
          <p:nvPr/>
        </p:nvSpPr>
        <p:spPr>
          <a:xfrm>
            <a:off x="500063" y="1491167"/>
            <a:ext cx="10515600" cy="824707"/>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anose="020B0604020202020204" pitchFamily="34" charset="0"/>
              <a:buChar char="•"/>
            </a:pPr>
            <a:r>
              <a:rPr lang="en-US" sz="2900" dirty="0">
                <a:latin typeface="Candara" panose="020E0502030303020204" pitchFamily="34" charset="0"/>
              </a:rPr>
              <a:t>Donations and surpluses retained by the organization.</a:t>
            </a:r>
          </a:p>
          <a:p>
            <a:pPr marL="457200" indent="-457200">
              <a:buFont typeface="Arial" panose="020B0604020202020204" pitchFamily="34" charset="0"/>
              <a:buChar char="•"/>
            </a:pPr>
            <a:r>
              <a:rPr lang="en-US" sz="2900" dirty="0">
                <a:latin typeface="Candara" panose="020E0502030303020204" pitchFamily="34" charset="0"/>
              </a:rPr>
              <a:t>Donations: Restricted by donors </a:t>
            </a:r>
            <a:endParaRPr lang="en-US" sz="2900" b="1" dirty="0">
              <a:solidFill>
                <a:srgbClr val="C00000"/>
              </a:solidFill>
              <a:latin typeface="Candara" panose="020E0502030303020204" pitchFamily="34" charset="0"/>
            </a:endParaRPr>
          </a:p>
        </p:txBody>
      </p:sp>
      <p:cxnSp>
        <p:nvCxnSpPr>
          <p:cNvPr id="8" name="Straight Connector 7">
            <a:extLst>
              <a:ext uri="{FF2B5EF4-FFF2-40B4-BE49-F238E27FC236}">
                <a16:creationId xmlns:a16="http://schemas.microsoft.com/office/drawing/2014/main" id="{5C6852F3-DE8B-174B-874A-ED1FAA7EF591}"/>
              </a:ext>
            </a:extLst>
          </p:cNvPr>
          <p:cNvCxnSpPr/>
          <p:nvPr/>
        </p:nvCxnSpPr>
        <p:spPr>
          <a:xfrm>
            <a:off x="3246120" y="1863436"/>
            <a:ext cx="536448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EA1C9B5-0C4B-4FD6-AF64-79279CAA49FB}"/>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41E159F1-B32A-460A-BB4B-558BE3E343C1}"/>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Net Assets</a:t>
            </a:r>
          </a:p>
        </p:txBody>
      </p:sp>
    </p:spTree>
    <p:extLst>
      <p:ext uri="{BB962C8B-B14F-4D97-AF65-F5344CB8AC3E}">
        <p14:creationId xmlns:p14="http://schemas.microsoft.com/office/powerpoint/2010/main" val="349182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656898C-2888-5D40-A0A0-392279A188DB}"/>
              </a:ext>
            </a:extLst>
          </p:cNvPr>
          <p:cNvPicPr>
            <a:picLocks noChangeAspect="1"/>
          </p:cNvPicPr>
          <p:nvPr/>
        </p:nvPicPr>
        <p:blipFill>
          <a:blip r:embed="rId3"/>
          <a:stretch>
            <a:fillRect/>
          </a:stretch>
        </p:blipFill>
        <p:spPr>
          <a:xfrm>
            <a:off x="2000250" y="862805"/>
            <a:ext cx="8365492" cy="5858661"/>
          </a:xfrm>
          <a:prstGeom prst="rect">
            <a:avLst/>
          </a:prstGeom>
        </p:spPr>
      </p:pic>
      <p:sp>
        <p:nvSpPr>
          <p:cNvPr id="15362" name="Rectangle 2">
            <a:extLst>
              <a:ext uri="{FF2B5EF4-FFF2-40B4-BE49-F238E27FC236}">
                <a16:creationId xmlns:a16="http://schemas.microsoft.com/office/drawing/2014/main" id="{2551DD57-ECDB-A744-BE51-9605D242B6ED}"/>
              </a:ext>
            </a:extLst>
          </p:cNvPr>
          <p:cNvSpPr>
            <a:spLocks noGrp="1" noChangeArrowheads="1"/>
          </p:cNvSpPr>
          <p:nvPr>
            <p:ph type="title"/>
          </p:nvPr>
        </p:nvSpPr>
        <p:spPr>
          <a:xfrm>
            <a:off x="514350" y="315912"/>
            <a:ext cx="10472738" cy="538163"/>
          </a:xfrm>
        </p:spPr>
        <p:txBody>
          <a:bodyPr>
            <a:noAutofit/>
          </a:bodyPr>
          <a:lstStyle/>
          <a:p>
            <a:pPr eaLnBrk="1" hangingPunct="1">
              <a:defRPr/>
            </a:pPr>
            <a:br>
              <a:rPr lang="en-US" altLang="en-US" b="1" dirty="0">
                <a:solidFill>
                  <a:srgbClr val="930505"/>
                </a:solidFill>
              </a:rPr>
            </a:br>
            <a:r>
              <a:rPr lang="en-US" altLang="en-US" sz="3600" b="1" dirty="0">
                <a:solidFill>
                  <a:srgbClr val="930505"/>
                </a:solidFill>
              </a:rPr>
              <a:t>Meals for the Homeless Statement of Financial Position</a:t>
            </a:r>
            <a:br>
              <a:rPr lang="en-US" altLang="en-US" b="1" dirty="0">
                <a:solidFill>
                  <a:srgbClr val="930505"/>
                </a:solidFill>
              </a:rPr>
            </a:br>
            <a:endParaRPr lang="en-US" altLang="en-US" b="1" dirty="0">
              <a:solidFill>
                <a:srgbClr val="930505"/>
              </a:solidFill>
            </a:endParaRPr>
          </a:p>
        </p:txBody>
      </p:sp>
      <p:sp>
        <p:nvSpPr>
          <p:cNvPr id="5" name="Left Brace 4">
            <a:extLst>
              <a:ext uri="{FF2B5EF4-FFF2-40B4-BE49-F238E27FC236}">
                <a16:creationId xmlns:a16="http://schemas.microsoft.com/office/drawing/2014/main" id="{5C5398BC-8A65-9F41-8F5C-211CD5D1A3E7}"/>
              </a:ext>
            </a:extLst>
          </p:cNvPr>
          <p:cNvSpPr/>
          <p:nvPr/>
        </p:nvSpPr>
        <p:spPr>
          <a:xfrm>
            <a:off x="1318529" y="1609724"/>
            <a:ext cx="485774" cy="1930400"/>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7C0805B9-D67F-D840-8576-753D673AA8FB}"/>
              </a:ext>
            </a:extLst>
          </p:cNvPr>
          <p:cNvSpPr/>
          <p:nvPr/>
        </p:nvSpPr>
        <p:spPr>
          <a:xfrm>
            <a:off x="1404937" y="4058445"/>
            <a:ext cx="323849" cy="1725613"/>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0650B906-412B-E844-BEEF-6168F4650349}"/>
              </a:ext>
            </a:extLst>
          </p:cNvPr>
          <p:cNvCxnSpPr/>
          <p:nvPr/>
        </p:nvCxnSpPr>
        <p:spPr>
          <a:xfrm>
            <a:off x="2366960" y="2532856"/>
            <a:ext cx="36576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5F08698-055A-7445-8480-C1D2F9A4EE10}"/>
              </a:ext>
            </a:extLst>
          </p:cNvPr>
          <p:cNvCxnSpPr/>
          <p:nvPr/>
        </p:nvCxnSpPr>
        <p:spPr>
          <a:xfrm>
            <a:off x="2352672" y="4610101"/>
            <a:ext cx="36576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1BA25AAD-F075-7D47-A944-8C46A314149B}"/>
              </a:ext>
            </a:extLst>
          </p:cNvPr>
          <p:cNvSpPr>
            <a:spLocks noGrp="1"/>
          </p:cNvSpPr>
          <p:nvPr>
            <p:ph type="sldNum" sz="quarter" idx="12"/>
          </p:nvPr>
        </p:nvSpPr>
        <p:spPr/>
        <p:txBody>
          <a:bodyPr/>
          <a:lstStyle/>
          <a:p>
            <a:fld id="{747E0F02-6392-2343-BC9E-B77CE0D7CB42}" type="slidenum">
              <a:rPr lang="en-US" smtClean="0"/>
              <a:t>22</a:t>
            </a:fld>
            <a:endParaRPr lang="en-US"/>
          </a:p>
        </p:txBody>
      </p:sp>
      <p:sp>
        <p:nvSpPr>
          <p:cNvPr id="11" name="Left Brace 10">
            <a:extLst>
              <a:ext uri="{FF2B5EF4-FFF2-40B4-BE49-F238E27FC236}">
                <a16:creationId xmlns:a16="http://schemas.microsoft.com/office/drawing/2014/main" id="{0DC8D191-95FF-DB48-A531-1EF841872DDC}"/>
              </a:ext>
            </a:extLst>
          </p:cNvPr>
          <p:cNvSpPr/>
          <p:nvPr/>
        </p:nvSpPr>
        <p:spPr>
          <a:xfrm rot="10800000">
            <a:off x="10360024" y="1609723"/>
            <a:ext cx="277181" cy="1676237"/>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a:extLst>
              <a:ext uri="{FF2B5EF4-FFF2-40B4-BE49-F238E27FC236}">
                <a16:creationId xmlns:a16="http://schemas.microsoft.com/office/drawing/2014/main" id="{78FAD48C-766B-C94D-BD9F-3159F22C759F}"/>
              </a:ext>
            </a:extLst>
          </p:cNvPr>
          <p:cNvSpPr/>
          <p:nvPr/>
        </p:nvSpPr>
        <p:spPr>
          <a:xfrm rot="10800000">
            <a:off x="10360024" y="3540125"/>
            <a:ext cx="274638" cy="950597"/>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8EA2FDDB-34CB-5041-B90F-E395E6BAF6D1}"/>
              </a:ext>
            </a:extLst>
          </p:cNvPr>
          <p:cNvCxnSpPr>
            <a:cxnSpLocks/>
          </p:cNvCxnSpPr>
          <p:nvPr/>
        </p:nvCxnSpPr>
        <p:spPr>
          <a:xfrm>
            <a:off x="6233160" y="3028951"/>
            <a:ext cx="400812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9018A6-3E81-3949-963E-8B73372CE292}"/>
              </a:ext>
            </a:extLst>
          </p:cNvPr>
          <p:cNvCxnSpPr>
            <a:cxnSpLocks/>
          </p:cNvCxnSpPr>
          <p:nvPr/>
        </p:nvCxnSpPr>
        <p:spPr>
          <a:xfrm>
            <a:off x="6233160" y="4058445"/>
            <a:ext cx="400812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6" name="Left Brace 15">
            <a:extLst>
              <a:ext uri="{FF2B5EF4-FFF2-40B4-BE49-F238E27FC236}">
                <a16:creationId xmlns:a16="http://schemas.microsoft.com/office/drawing/2014/main" id="{A99D6CF0-A40C-DA40-8106-EE15052CEDE7}"/>
              </a:ext>
            </a:extLst>
          </p:cNvPr>
          <p:cNvSpPr/>
          <p:nvPr/>
        </p:nvSpPr>
        <p:spPr>
          <a:xfrm rot="10800000">
            <a:off x="10337961" y="5222710"/>
            <a:ext cx="274638" cy="950597"/>
          </a:xfrm>
          <a:prstGeom prst="leftBrace">
            <a:avLst/>
          </a:prstGeom>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Oval 1">
            <a:extLst>
              <a:ext uri="{FF2B5EF4-FFF2-40B4-BE49-F238E27FC236}">
                <a16:creationId xmlns:a16="http://schemas.microsoft.com/office/drawing/2014/main" id="{765B2B18-3531-CB47-9C20-7D471BF5B600}"/>
              </a:ext>
            </a:extLst>
          </p:cNvPr>
          <p:cNvSpPr/>
          <p:nvPr/>
        </p:nvSpPr>
        <p:spPr>
          <a:xfrm>
            <a:off x="1728787" y="6280153"/>
            <a:ext cx="8998686" cy="441312"/>
          </a:xfrm>
          <a:prstGeom prst="ellipse">
            <a:avLst/>
          </a:prstGeom>
          <a:noFill/>
          <a:ln w="19050">
            <a:solidFill>
              <a:srgbClr val="930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96765562-F867-47B6-BA69-98C77AE3B969}"/>
              </a:ext>
            </a:extLst>
          </p:cNvPr>
          <p:cNvCxnSpPr/>
          <p:nvPr/>
        </p:nvCxnSpPr>
        <p:spPr>
          <a:xfrm>
            <a:off x="2352672" y="2751757"/>
            <a:ext cx="36576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929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1" grpId="0" animBg="1"/>
      <p:bldP spid="13" grpId="0" animBg="1"/>
      <p:bldP spid="16" grpId="0" animBg="1"/>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A4862-EC99-3249-AE1A-82FD08A0C96D}"/>
              </a:ext>
            </a:extLst>
          </p:cNvPr>
          <p:cNvSpPr>
            <a:spLocks noGrp="1"/>
          </p:cNvSpPr>
          <p:nvPr>
            <p:ph type="title"/>
          </p:nvPr>
        </p:nvSpPr>
        <p:spPr>
          <a:xfrm>
            <a:off x="838200" y="214313"/>
            <a:ext cx="10515600" cy="1028700"/>
          </a:xfrm>
        </p:spPr>
        <p:txBody>
          <a:bodyPr>
            <a:normAutofit/>
          </a:bodyPr>
          <a:lstStyle/>
          <a:p>
            <a:r>
              <a:rPr lang="en-US" b="1" dirty="0">
                <a:solidFill>
                  <a:srgbClr val="930505"/>
                </a:solidFill>
              </a:rPr>
              <a:t>Recording Transactions</a:t>
            </a:r>
          </a:p>
        </p:txBody>
      </p:sp>
      <p:sp>
        <p:nvSpPr>
          <p:cNvPr id="3" name="Content Placeholder 2">
            <a:extLst>
              <a:ext uri="{FF2B5EF4-FFF2-40B4-BE49-F238E27FC236}">
                <a16:creationId xmlns:a16="http://schemas.microsoft.com/office/drawing/2014/main" id="{2E88A8C4-C461-7C4E-8F94-28AB5DCEF3ED}"/>
              </a:ext>
            </a:extLst>
          </p:cNvPr>
          <p:cNvSpPr>
            <a:spLocks noGrp="1"/>
          </p:cNvSpPr>
          <p:nvPr>
            <p:ph idx="1"/>
          </p:nvPr>
        </p:nvSpPr>
        <p:spPr>
          <a:xfrm>
            <a:off x="838200" y="1542272"/>
            <a:ext cx="10291763" cy="5400675"/>
          </a:xfrm>
        </p:spPr>
        <p:txBody>
          <a:bodyPr>
            <a:normAutofit/>
          </a:bodyPr>
          <a:lstStyle/>
          <a:p>
            <a:pPr marL="0" indent="0">
              <a:lnSpc>
                <a:spcPct val="100000"/>
              </a:lnSpc>
              <a:buNone/>
              <a:defRPr/>
            </a:pPr>
            <a:r>
              <a:rPr lang="en-US" altLang="en-US" sz="2400" b="1" dirty="0">
                <a:effectLst>
                  <a:outerShdw blurRad="38100" dist="38100" dir="2700000" algn="tl">
                    <a:srgbClr val="FFFFFF"/>
                  </a:outerShdw>
                </a:effectLst>
                <a:latin typeface="Candara" panose="020E0502030303020204" pitchFamily="34" charset="0"/>
              </a:rPr>
              <a:t>CONCEPTS</a:t>
            </a:r>
          </a:p>
          <a:p>
            <a:pPr>
              <a:lnSpc>
                <a:spcPct val="100000"/>
              </a:lnSpc>
              <a:defRPr/>
            </a:pPr>
            <a:r>
              <a:rPr lang="en-US" altLang="en-US" sz="2400" dirty="0">
                <a:latin typeface="Candara" panose="020E0502030303020204" pitchFamily="34" charset="0"/>
              </a:rPr>
              <a:t>A </a:t>
            </a:r>
            <a:r>
              <a:rPr lang="en-US" altLang="en-US" sz="2400" u="sng" dirty="0">
                <a:latin typeface="Candara" panose="020E0502030303020204" pitchFamily="34" charset="0"/>
              </a:rPr>
              <a:t>journal</a:t>
            </a:r>
            <a:r>
              <a:rPr lang="en-US" altLang="en-US" sz="2400" dirty="0">
                <a:latin typeface="Candara" panose="020E0502030303020204" pitchFamily="34" charset="0"/>
              </a:rPr>
              <a:t> is a chronological listing of every financial event that occurs in an organization.</a:t>
            </a:r>
          </a:p>
          <a:p>
            <a:pPr>
              <a:lnSpc>
                <a:spcPct val="100000"/>
              </a:lnSpc>
              <a:defRPr/>
            </a:pPr>
            <a:r>
              <a:rPr lang="en-US" altLang="en-US" sz="2400" dirty="0">
                <a:latin typeface="Candara" panose="020E0502030303020204" pitchFamily="34" charset="0"/>
              </a:rPr>
              <a:t>Every type of asset, liability, revenue, or expense is referred to as an </a:t>
            </a:r>
            <a:r>
              <a:rPr lang="en-US" altLang="en-US" sz="2400" u="sng" dirty="0">
                <a:latin typeface="Candara" panose="020E0502030303020204" pitchFamily="34" charset="0"/>
              </a:rPr>
              <a:t>account</a:t>
            </a:r>
            <a:r>
              <a:rPr lang="en-US" altLang="en-US" sz="2400" dirty="0">
                <a:latin typeface="Candara" panose="020E0502030303020204" pitchFamily="34" charset="0"/>
              </a:rPr>
              <a:t>. Organizations may have as many accounts as they need. </a:t>
            </a:r>
          </a:p>
          <a:p>
            <a:pPr marL="0" indent="0">
              <a:lnSpc>
                <a:spcPct val="100000"/>
              </a:lnSpc>
              <a:buNone/>
              <a:defRPr/>
            </a:pPr>
            <a:r>
              <a:rPr lang="en-US" altLang="en-US" sz="2400" b="1" dirty="0">
                <a:effectLst>
                  <a:outerShdw blurRad="38100" dist="38100" dir="2700000" algn="tl">
                    <a:srgbClr val="FFFFFF"/>
                  </a:outerShdw>
                </a:effectLst>
                <a:latin typeface="Candara" panose="020E0502030303020204" pitchFamily="34" charset="0"/>
              </a:rPr>
              <a:t>STEPS</a:t>
            </a:r>
          </a:p>
          <a:p>
            <a:pPr marL="457200" indent="-457200">
              <a:lnSpc>
                <a:spcPct val="100000"/>
              </a:lnSpc>
              <a:buFont typeface="+mj-lt"/>
              <a:buAutoNum type="arabicPeriod"/>
              <a:defRPr/>
            </a:pPr>
            <a:r>
              <a:rPr lang="en-US" altLang="en-US" sz="2400" dirty="0">
                <a:effectLst>
                  <a:outerShdw blurRad="38100" dist="38100" dir="2700000" algn="tl">
                    <a:srgbClr val="FFFFFF"/>
                  </a:outerShdw>
                </a:effectLst>
                <a:latin typeface="Candara" panose="020E0502030303020204" pitchFamily="34" charset="0"/>
              </a:rPr>
              <a:t>Determining what has happened </a:t>
            </a:r>
          </a:p>
          <a:p>
            <a:pPr marL="457200" indent="-457200">
              <a:lnSpc>
                <a:spcPct val="100000"/>
              </a:lnSpc>
              <a:buFont typeface="+mj-lt"/>
              <a:buAutoNum type="arabicPeriod"/>
              <a:defRPr/>
            </a:pPr>
            <a:r>
              <a:rPr lang="en-US" altLang="en-US" sz="2400" dirty="0">
                <a:effectLst>
                  <a:outerShdw blurRad="38100" dist="38100" dir="2700000" algn="tl">
                    <a:srgbClr val="FFFFFF"/>
                  </a:outerShdw>
                </a:effectLst>
                <a:latin typeface="Candara" panose="020E0502030303020204" pitchFamily="34" charset="0"/>
              </a:rPr>
              <a:t>Identify what accounts will be impacted</a:t>
            </a:r>
          </a:p>
          <a:p>
            <a:pPr marL="457200" indent="-457200">
              <a:lnSpc>
                <a:spcPct val="100000"/>
              </a:lnSpc>
              <a:buFont typeface="+mj-lt"/>
              <a:buAutoNum type="arabicPeriod"/>
              <a:defRPr/>
            </a:pPr>
            <a:r>
              <a:rPr lang="en-US" altLang="en-US" sz="2400" dirty="0">
                <a:effectLst>
                  <a:outerShdw blurRad="38100" dist="38100" dir="2700000" algn="tl">
                    <a:srgbClr val="FFFFFF"/>
                  </a:outerShdw>
                </a:effectLst>
                <a:latin typeface="Candara" panose="020E0502030303020204" pitchFamily="34" charset="0"/>
              </a:rPr>
              <a:t>Record the transaction </a:t>
            </a:r>
          </a:p>
          <a:p>
            <a:pPr marL="457200" indent="-457200">
              <a:lnSpc>
                <a:spcPct val="100000"/>
              </a:lnSpc>
              <a:buFont typeface="+mj-lt"/>
              <a:buAutoNum type="arabicPeriod"/>
              <a:defRPr/>
            </a:pPr>
            <a:r>
              <a:rPr lang="en-US" altLang="en-US" sz="2400" dirty="0">
                <a:effectLst>
                  <a:outerShdw blurRad="38100" dist="38100" dir="2700000" algn="tl">
                    <a:srgbClr val="FFFFFF"/>
                  </a:outerShdw>
                </a:effectLst>
                <a:latin typeface="Candara" panose="020E0502030303020204" pitchFamily="34" charset="0"/>
              </a:rPr>
              <a:t>Verify that the equation is balanced - Double-entry accounting</a:t>
            </a:r>
          </a:p>
        </p:txBody>
      </p:sp>
      <p:sp>
        <p:nvSpPr>
          <p:cNvPr id="4" name="Slide Number Placeholder 3">
            <a:extLst>
              <a:ext uri="{FF2B5EF4-FFF2-40B4-BE49-F238E27FC236}">
                <a16:creationId xmlns:a16="http://schemas.microsoft.com/office/drawing/2014/main" id="{A7F4D4FC-0A11-5F4B-BC73-BEB5527AE71F}"/>
              </a:ext>
            </a:extLst>
          </p:cNvPr>
          <p:cNvSpPr>
            <a:spLocks noGrp="1"/>
          </p:cNvSpPr>
          <p:nvPr>
            <p:ph type="sldNum" sz="quarter" idx="12"/>
          </p:nvPr>
        </p:nvSpPr>
        <p:spPr>
          <a:xfrm>
            <a:off x="8610600" y="6439480"/>
            <a:ext cx="2743200" cy="365125"/>
          </a:xfrm>
        </p:spPr>
        <p:txBody>
          <a:bodyPr/>
          <a:lstStyle/>
          <a:p>
            <a:fld id="{747E0F02-6392-2343-BC9E-B77CE0D7CB42}" type="slidenum">
              <a:rPr lang="en-US" smtClean="0"/>
              <a:t>23</a:t>
            </a:fld>
            <a:endParaRPr lang="en-US" dirty="0"/>
          </a:p>
        </p:txBody>
      </p:sp>
      <p:sp>
        <p:nvSpPr>
          <p:cNvPr id="5" name="Rectangle 4">
            <a:extLst>
              <a:ext uri="{FF2B5EF4-FFF2-40B4-BE49-F238E27FC236}">
                <a16:creationId xmlns:a16="http://schemas.microsoft.com/office/drawing/2014/main" id="{45B502BB-C3CA-4A9C-B89C-67A9ED01E4FE}"/>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C7AA083-33BB-4A7D-96E8-CAB07BBA873D}"/>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Recording Transactions</a:t>
            </a:r>
          </a:p>
        </p:txBody>
      </p:sp>
    </p:spTree>
    <p:extLst>
      <p:ext uri="{BB962C8B-B14F-4D97-AF65-F5344CB8AC3E}">
        <p14:creationId xmlns:p14="http://schemas.microsoft.com/office/powerpoint/2010/main" val="276983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A4862-EC99-3249-AE1A-82FD08A0C96D}"/>
              </a:ext>
            </a:extLst>
          </p:cNvPr>
          <p:cNvSpPr>
            <a:spLocks noGrp="1"/>
          </p:cNvSpPr>
          <p:nvPr>
            <p:ph type="title"/>
          </p:nvPr>
        </p:nvSpPr>
        <p:spPr>
          <a:xfrm>
            <a:off x="838200" y="214313"/>
            <a:ext cx="10515600" cy="663575"/>
          </a:xfrm>
        </p:spPr>
        <p:txBody>
          <a:bodyPr>
            <a:normAutofit fontScale="90000"/>
          </a:bodyPr>
          <a:lstStyle/>
          <a:p>
            <a:r>
              <a:rPr lang="en-US" b="1" dirty="0">
                <a:solidFill>
                  <a:srgbClr val="930505"/>
                </a:solidFill>
              </a:rPr>
              <a:t>Recording Transactions</a:t>
            </a:r>
          </a:p>
        </p:txBody>
      </p:sp>
      <p:sp>
        <p:nvSpPr>
          <p:cNvPr id="3" name="Content Placeholder 2">
            <a:extLst>
              <a:ext uri="{FF2B5EF4-FFF2-40B4-BE49-F238E27FC236}">
                <a16:creationId xmlns:a16="http://schemas.microsoft.com/office/drawing/2014/main" id="{2E88A8C4-C461-7C4E-8F94-28AB5DCEF3ED}"/>
              </a:ext>
            </a:extLst>
          </p:cNvPr>
          <p:cNvSpPr>
            <a:spLocks noGrp="1"/>
          </p:cNvSpPr>
          <p:nvPr>
            <p:ph idx="1"/>
          </p:nvPr>
        </p:nvSpPr>
        <p:spPr>
          <a:xfrm>
            <a:off x="571500" y="1539876"/>
            <a:ext cx="11049000" cy="5153026"/>
          </a:xfrm>
        </p:spPr>
        <p:txBody>
          <a:bodyPr>
            <a:normAutofit/>
          </a:bodyPr>
          <a:lstStyle/>
          <a:p>
            <a:pPr marL="0" indent="0">
              <a:lnSpc>
                <a:spcPct val="80000"/>
              </a:lnSpc>
              <a:buNone/>
              <a:defRPr/>
            </a:pPr>
            <a:endParaRPr lang="en-US" altLang="en-US" sz="2400" b="1" dirty="0">
              <a:solidFill>
                <a:srgbClr val="930505"/>
              </a:solidFill>
              <a:effectLst>
                <a:outerShdw blurRad="38100" dist="38100" dir="2700000" algn="tl">
                  <a:srgbClr val="FFFFFF"/>
                </a:outerShdw>
              </a:effectLst>
              <a:latin typeface="Candara" panose="020E0502030303020204" pitchFamily="34" charset="0"/>
            </a:endParaRPr>
          </a:p>
          <a:p>
            <a:pPr marL="0" indent="0">
              <a:lnSpc>
                <a:spcPct val="80000"/>
              </a:lnSpc>
              <a:buNone/>
              <a:defRPr/>
            </a:pPr>
            <a:r>
              <a:rPr lang="en-US" altLang="en-US" sz="2400" b="1" dirty="0">
                <a:solidFill>
                  <a:srgbClr val="930505"/>
                </a:solidFill>
                <a:effectLst>
                  <a:outerShdw blurRad="38100" dist="38100" dir="2700000" algn="tl">
                    <a:srgbClr val="FFFFFF"/>
                  </a:outerShdw>
                </a:effectLst>
                <a:latin typeface="Candara" panose="020E0502030303020204" pitchFamily="34" charset="0"/>
              </a:rPr>
              <a:t>Example:  </a:t>
            </a:r>
            <a:r>
              <a:rPr lang="en-US" altLang="en-US" dirty="0">
                <a:latin typeface="Candara" panose="020E0502030303020204" pitchFamily="34" charset="0"/>
              </a:rPr>
              <a:t>O</a:t>
            </a:r>
            <a:r>
              <a:rPr lang="en-US" dirty="0">
                <a:latin typeface="Candara" panose="020E0502030303020204" pitchFamily="34" charset="0"/>
              </a:rPr>
              <a:t>rganization buys books for $200</a:t>
            </a:r>
            <a:endParaRPr lang="en-US" altLang="en-US" sz="2400" dirty="0">
              <a:effectLst>
                <a:outerShdw blurRad="38100" dist="38100" dir="2700000" algn="tl">
                  <a:srgbClr val="FFFFFF"/>
                </a:outerShdw>
              </a:effectLst>
              <a:latin typeface="Candara" panose="020E0502030303020204" pitchFamily="34" charset="0"/>
            </a:endParaRPr>
          </a:p>
          <a:p>
            <a:pPr marL="0" indent="0">
              <a:lnSpc>
                <a:spcPct val="80000"/>
              </a:lnSpc>
              <a:buNone/>
              <a:defRPr/>
            </a:pP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789038BE-4355-A140-8E3D-02FC2A55EA99}"/>
              </a:ext>
            </a:extLst>
          </p:cNvPr>
          <p:cNvSpPr>
            <a:spLocks noGrp="1"/>
          </p:cNvSpPr>
          <p:nvPr>
            <p:ph type="sldNum" sz="quarter" idx="12"/>
          </p:nvPr>
        </p:nvSpPr>
        <p:spPr/>
        <p:txBody>
          <a:bodyPr/>
          <a:lstStyle/>
          <a:p>
            <a:fld id="{747E0F02-6392-2343-BC9E-B77CE0D7CB42}" type="slidenum">
              <a:rPr lang="en-US" smtClean="0"/>
              <a:t>24</a:t>
            </a:fld>
            <a:endParaRPr lang="en-US"/>
          </a:p>
        </p:txBody>
      </p:sp>
      <p:cxnSp>
        <p:nvCxnSpPr>
          <p:cNvPr id="6" name="Straight Arrow Connector 5">
            <a:extLst>
              <a:ext uri="{FF2B5EF4-FFF2-40B4-BE49-F238E27FC236}">
                <a16:creationId xmlns:a16="http://schemas.microsoft.com/office/drawing/2014/main" id="{9468B68F-9F29-F34A-A08D-F5536D9D2C0B}"/>
              </a:ext>
            </a:extLst>
          </p:cNvPr>
          <p:cNvCxnSpPr>
            <a:cxnSpLocks/>
            <a:stCxn id="8" idx="1"/>
          </p:cNvCxnSpPr>
          <p:nvPr/>
        </p:nvCxnSpPr>
        <p:spPr>
          <a:xfrm flipH="1" flipV="1">
            <a:off x="4102106" y="4723703"/>
            <a:ext cx="935322" cy="42898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2326489-EFF6-4940-8E12-C3AFC0D20972}"/>
              </a:ext>
            </a:extLst>
          </p:cNvPr>
          <p:cNvSpPr/>
          <p:nvPr/>
        </p:nvSpPr>
        <p:spPr>
          <a:xfrm>
            <a:off x="5037428" y="4952632"/>
            <a:ext cx="3573172" cy="400110"/>
          </a:xfrm>
          <a:prstGeom prst="rect">
            <a:avLst/>
          </a:prstGeom>
        </p:spPr>
        <p:txBody>
          <a:bodyPr wrap="square">
            <a:spAutoFit/>
          </a:bodyPr>
          <a:lstStyle/>
          <a:p>
            <a:r>
              <a:rPr lang="en-US" sz="2000" b="1" dirty="0">
                <a:effectLst>
                  <a:outerShdw blurRad="38100" dist="38100" dir="2700000" algn="tl">
                    <a:srgbClr val="FFFFFF"/>
                  </a:outerShdw>
                </a:effectLst>
                <a:latin typeface="Candara" panose="020E0502030303020204" pitchFamily="34" charset="0"/>
              </a:rPr>
              <a:t>The equation is not balanced!</a:t>
            </a:r>
            <a:endParaRPr lang="en-US" sz="2000" b="1" dirty="0">
              <a:latin typeface="Candara" panose="020E0502030303020204" pitchFamily="34" charset="0"/>
            </a:endParaRPr>
          </a:p>
        </p:txBody>
      </p:sp>
      <p:graphicFrame>
        <p:nvGraphicFramePr>
          <p:cNvPr id="5" name="Table 4">
            <a:extLst>
              <a:ext uri="{FF2B5EF4-FFF2-40B4-BE49-F238E27FC236}">
                <a16:creationId xmlns:a16="http://schemas.microsoft.com/office/drawing/2014/main" id="{B4889C6C-1B06-6C48-BD7C-2089EEEADDC6}"/>
              </a:ext>
            </a:extLst>
          </p:cNvPr>
          <p:cNvGraphicFramePr>
            <a:graphicFrameLocks noGrp="1"/>
          </p:cNvGraphicFramePr>
          <p:nvPr/>
        </p:nvGraphicFramePr>
        <p:xfrm>
          <a:off x="1483360" y="3266364"/>
          <a:ext cx="8128000" cy="1112520"/>
        </p:xfrm>
        <a:graphic>
          <a:graphicData uri="http://schemas.openxmlformats.org/drawingml/2006/table">
            <a:tbl>
              <a:tblPr firstRow="1" bandRow="1">
                <a:tableStyleId>{F5AB1C69-6EDB-4FF4-983F-18BD219EF322}</a:tableStyleId>
              </a:tblPr>
              <a:tblGrid>
                <a:gridCol w="2032000">
                  <a:extLst>
                    <a:ext uri="{9D8B030D-6E8A-4147-A177-3AD203B41FA5}">
                      <a16:colId xmlns:a16="http://schemas.microsoft.com/office/drawing/2014/main" val="3215726038"/>
                    </a:ext>
                  </a:extLst>
                </a:gridCol>
                <a:gridCol w="2032000">
                  <a:extLst>
                    <a:ext uri="{9D8B030D-6E8A-4147-A177-3AD203B41FA5}">
                      <a16:colId xmlns:a16="http://schemas.microsoft.com/office/drawing/2014/main" val="1740406735"/>
                    </a:ext>
                  </a:extLst>
                </a:gridCol>
                <a:gridCol w="2032000">
                  <a:extLst>
                    <a:ext uri="{9D8B030D-6E8A-4147-A177-3AD203B41FA5}">
                      <a16:colId xmlns:a16="http://schemas.microsoft.com/office/drawing/2014/main" val="4073512433"/>
                    </a:ext>
                  </a:extLst>
                </a:gridCol>
                <a:gridCol w="2032000">
                  <a:extLst>
                    <a:ext uri="{9D8B030D-6E8A-4147-A177-3AD203B41FA5}">
                      <a16:colId xmlns:a16="http://schemas.microsoft.com/office/drawing/2014/main" val="2514860259"/>
                    </a:ext>
                  </a:extLst>
                </a:gridCol>
              </a:tblGrid>
              <a:tr h="370840">
                <a:tc gridSpan="2">
                  <a:txBody>
                    <a:bodyPr/>
                    <a:lstStyle/>
                    <a:p>
                      <a:pPr algn="ctr"/>
                      <a:r>
                        <a:rPr lang="en-US" dirty="0"/>
                        <a:t>Assets =</a:t>
                      </a:r>
                    </a:p>
                  </a:txBody>
                  <a:tcPr/>
                </a:tc>
                <a:tc hMerge="1">
                  <a:txBody>
                    <a:bodyPr/>
                    <a:lstStyle/>
                    <a:p>
                      <a:endParaRPr lang="en-US" dirty="0"/>
                    </a:p>
                  </a:txBody>
                  <a:tcPr/>
                </a:tc>
                <a:tc>
                  <a:txBody>
                    <a:bodyPr/>
                    <a:lstStyle/>
                    <a:p>
                      <a:r>
                        <a:rPr lang="en-US" dirty="0"/>
                        <a:t>Liability +</a:t>
                      </a:r>
                    </a:p>
                  </a:txBody>
                  <a:tcPr/>
                </a:tc>
                <a:tc>
                  <a:txBody>
                    <a:bodyPr/>
                    <a:lstStyle/>
                    <a:p>
                      <a:r>
                        <a:rPr lang="en-US" dirty="0"/>
                        <a:t>Net Assets</a:t>
                      </a:r>
                    </a:p>
                  </a:txBody>
                  <a:tcPr/>
                </a:tc>
                <a:extLst>
                  <a:ext uri="{0D108BD9-81ED-4DB2-BD59-A6C34878D82A}">
                    <a16:rowId xmlns:a16="http://schemas.microsoft.com/office/drawing/2014/main" val="413581750"/>
                  </a:ext>
                </a:extLst>
              </a:tr>
              <a:tr h="370840">
                <a:tc>
                  <a:txBody>
                    <a:bodyPr/>
                    <a:lstStyle/>
                    <a:p>
                      <a:endParaRPr lang="en-US" dirty="0"/>
                    </a:p>
                  </a:txBody>
                  <a:tcPr/>
                </a:tc>
                <a:tc>
                  <a:txBody>
                    <a:bodyPr/>
                    <a:lstStyle/>
                    <a:p>
                      <a:endParaRPr lang="en-US" dirty="0"/>
                    </a:p>
                  </a:txBody>
                  <a:tcPr/>
                </a:tc>
                <a:tc>
                  <a:txBody>
                    <a:bodyPr/>
                    <a:lstStyle/>
                    <a:p>
                      <a:r>
                        <a:rPr lang="en-US" dirty="0"/>
                        <a:t> </a:t>
                      </a:r>
                    </a:p>
                  </a:txBody>
                  <a:tcPr/>
                </a:tc>
                <a:tc>
                  <a:txBody>
                    <a:bodyPr/>
                    <a:lstStyle/>
                    <a:p>
                      <a:endParaRPr lang="en-US" dirty="0"/>
                    </a:p>
                  </a:txBody>
                  <a:tcPr/>
                </a:tc>
                <a:extLst>
                  <a:ext uri="{0D108BD9-81ED-4DB2-BD59-A6C34878D82A}">
                    <a16:rowId xmlns:a16="http://schemas.microsoft.com/office/drawing/2014/main" val="1832749711"/>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562366118"/>
                  </a:ext>
                </a:extLst>
              </a:tr>
            </a:tbl>
          </a:graphicData>
        </a:graphic>
      </p:graphicFrame>
      <p:sp>
        <p:nvSpPr>
          <p:cNvPr id="9" name="Rectangle 8">
            <a:extLst>
              <a:ext uri="{FF2B5EF4-FFF2-40B4-BE49-F238E27FC236}">
                <a16:creationId xmlns:a16="http://schemas.microsoft.com/office/drawing/2014/main" id="{4930FEBE-5E2A-544D-8504-C6978070C1A4}"/>
              </a:ext>
            </a:extLst>
          </p:cNvPr>
          <p:cNvSpPr/>
          <p:nvPr/>
        </p:nvSpPr>
        <p:spPr>
          <a:xfrm>
            <a:off x="2150414" y="3622569"/>
            <a:ext cx="860452" cy="400110"/>
          </a:xfrm>
          <a:prstGeom prst="rect">
            <a:avLst/>
          </a:prstGeom>
        </p:spPr>
        <p:txBody>
          <a:bodyPr wrap="square">
            <a:spAutoFit/>
          </a:bodyPr>
          <a:lstStyle/>
          <a:p>
            <a:r>
              <a:rPr lang="en-US" sz="2000" dirty="0">
                <a:effectLst>
                  <a:outerShdw blurRad="38100" dist="38100" dir="2700000" algn="tl">
                    <a:srgbClr val="FFFFFF"/>
                  </a:outerShdw>
                </a:effectLst>
                <a:latin typeface="Candara" panose="020E0502030303020204" pitchFamily="34" charset="0"/>
              </a:rPr>
              <a:t>Cash</a:t>
            </a:r>
            <a:endParaRPr lang="en-US" sz="2000" dirty="0">
              <a:latin typeface="Candara" panose="020E0502030303020204" pitchFamily="34" charset="0"/>
            </a:endParaRPr>
          </a:p>
        </p:txBody>
      </p:sp>
      <p:sp>
        <p:nvSpPr>
          <p:cNvPr id="10" name="Rectangle 9">
            <a:extLst>
              <a:ext uri="{FF2B5EF4-FFF2-40B4-BE49-F238E27FC236}">
                <a16:creationId xmlns:a16="http://schemas.microsoft.com/office/drawing/2014/main" id="{5BD745C7-85A1-204E-8348-843309BC6BC0}"/>
              </a:ext>
            </a:extLst>
          </p:cNvPr>
          <p:cNvSpPr/>
          <p:nvPr/>
        </p:nvSpPr>
        <p:spPr>
          <a:xfrm>
            <a:off x="3922726" y="3635768"/>
            <a:ext cx="1502714" cy="400110"/>
          </a:xfrm>
          <a:prstGeom prst="rect">
            <a:avLst/>
          </a:prstGeom>
        </p:spPr>
        <p:txBody>
          <a:bodyPr wrap="square">
            <a:spAutoFit/>
          </a:bodyPr>
          <a:lstStyle/>
          <a:p>
            <a:r>
              <a:rPr lang="en-US" sz="2000" dirty="0">
                <a:effectLst>
                  <a:outerShdw blurRad="38100" dist="38100" dir="2700000" algn="tl">
                    <a:srgbClr val="FFFFFF"/>
                  </a:outerShdw>
                </a:effectLst>
                <a:latin typeface="Candara" panose="020E0502030303020204" pitchFamily="34" charset="0"/>
              </a:rPr>
              <a:t>Inventory</a:t>
            </a:r>
            <a:endParaRPr lang="en-US" sz="2000" dirty="0">
              <a:latin typeface="Candara" panose="020E0502030303020204" pitchFamily="34" charset="0"/>
            </a:endParaRPr>
          </a:p>
        </p:txBody>
      </p:sp>
      <p:sp>
        <p:nvSpPr>
          <p:cNvPr id="12" name="Rectangle 11">
            <a:extLst>
              <a:ext uri="{FF2B5EF4-FFF2-40B4-BE49-F238E27FC236}">
                <a16:creationId xmlns:a16="http://schemas.microsoft.com/office/drawing/2014/main" id="{E23DD6C0-B45B-F040-AA7A-3BA2F67DA5BC}"/>
              </a:ext>
            </a:extLst>
          </p:cNvPr>
          <p:cNvSpPr/>
          <p:nvPr/>
        </p:nvSpPr>
        <p:spPr>
          <a:xfrm>
            <a:off x="4034790" y="4016874"/>
            <a:ext cx="1502714" cy="400110"/>
          </a:xfrm>
          <a:prstGeom prst="rect">
            <a:avLst/>
          </a:prstGeom>
        </p:spPr>
        <p:txBody>
          <a:bodyPr wrap="square">
            <a:spAutoFit/>
          </a:bodyPr>
          <a:lstStyle/>
          <a:p>
            <a:r>
              <a:rPr lang="en-US" sz="2000" dirty="0">
                <a:effectLst>
                  <a:outerShdw blurRad="38100" dist="38100" dir="2700000" algn="tl">
                    <a:srgbClr val="FFFFFF"/>
                  </a:outerShdw>
                </a:effectLst>
                <a:latin typeface="Candara" panose="020E0502030303020204" pitchFamily="34" charset="0"/>
              </a:rPr>
              <a:t>$200</a:t>
            </a:r>
            <a:endParaRPr lang="en-US" sz="2000" dirty="0">
              <a:latin typeface="Candara" panose="020E0502030303020204" pitchFamily="34" charset="0"/>
            </a:endParaRPr>
          </a:p>
        </p:txBody>
      </p:sp>
      <p:sp>
        <p:nvSpPr>
          <p:cNvPr id="15" name="Rectangle 14">
            <a:extLst>
              <a:ext uri="{FF2B5EF4-FFF2-40B4-BE49-F238E27FC236}">
                <a16:creationId xmlns:a16="http://schemas.microsoft.com/office/drawing/2014/main" id="{AFB1AC3E-B30D-6244-8969-5249D3153419}"/>
              </a:ext>
            </a:extLst>
          </p:cNvPr>
          <p:cNvSpPr/>
          <p:nvPr/>
        </p:nvSpPr>
        <p:spPr>
          <a:xfrm>
            <a:off x="5850103" y="3993061"/>
            <a:ext cx="1502714" cy="400110"/>
          </a:xfrm>
          <a:prstGeom prst="rect">
            <a:avLst/>
          </a:prstGeom>
        </p:spPr>
        <p:txBody>
          <a:bodyPr wrap="square">
            <a:spAutoFit/>
          </a:bodyPr>
          <a:lstStyle/>
          <a:p>
            <a:r>
              <a:rPr lang="en-US" sz="2000" dirty="0">
                <a:effectLst>
                  <a:outerShdw blurRad="38100" dist="38100" dir="2700000" algn="tl">
                    <a:srgbClr val="FFFFFF"/>
                  </a:outerShdw>
                </a:effectLst>
                <a:latin typeface="Candara" panose="020E0502030303020204" pitchFamily="34" charset="0"/>
              </a:rPr>
              <a:t>No change</a:t>
            </a:r>
            <a:endParaRPr lang="en-US" sz="2000" dirty="0">
              <a:latin typeface="Candara" panose="020E0502030303020204" pitchFamily="34" charset="0"/>
            </a:endParaRPr>
          </a:p>
        </p:txBody>
      </p:sp>
      <p:sp>
        <p:nvSpPr>
          <p:cNvPr id="16" name="Rectangle 15">
            <a:extLst>
              <a:ext uri="{FF2B5EF4-FFF2-40B4-BE49-F238E27FC236}">
                <a16:creationId xmlns:a16="http://schemas.microsoft.com/office/drawing/2014/main" id="{B63629E7-1E42-254C-ACC4-93FB131C09E8}"/>
              </a:ext>
            </a:extLst>
          </p:cNvPr>
          <p:cNvSpPr/>
          <p:nvPr/>
        </p:nvSpPr>
        <p:spPr>
          <a:xfrm>
            <a:off x="7827645" y="3978774"/>
            <a:ext cx="1502714" cy="400110"/>
          </a:xfrm>
          <a:prstGeom prst="rect">
            <a:avLst/>
          </a:prstGeom>
        </p:spPr>
        <p:txBody>
          <a:bodyPr wrap="square">
            <a:spAutoFit/>
          </a:bodyPr>
          <a:lstStyle/>
          <a:p>
            <a:r>
              <a:rPr lang="en-US" sz="2000" dirty="0">
                <a:effectLst>
                  <a:outerShdw blurRad="38100" dist="38100" dir="2700000" algn="tl">
                    <a:srgbClr val="FFFFFF"/>
                  </a:outerShdw>
                </a:effectLst>
                <a:latin typeface="Candara" panose="020E0502030303020204" pitchFamily="34" charset="0"/>
              </a:rPr>
              <a:t>No change</a:t>
            </a:r>
            <a:endParaRPr lang="en-US" sz="2000" dirty="0">
              <a:latin typeface="Candara" panose="020E0502030303020204" pitchFamily="34" charset="0"/>
            </a:endParaRPr>
          </a:p>
        </p:txBody>
      </p:sp>
      <p:sp>
        <p:nvSpPr>
          <p:cNvPr id="13" name="Rectangle 12">
            <a:extLst>
              <a:ext uri="{FF2B5EF4-FFF2-40B4-BE49-F238E27FC236}">
                <a16:creationId xmlns:a16="http://schemas.microsoft.com/office/drawing/2014/main" id="{FB502D0D-C197-4441-9898-87B0C418CCF0}"/>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0ACAF06E-86D9-4199-AFD8-CF051CE7B73D}"/>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Recording Transactions</a:t>
            </a:r>
          </a:p>
        </p:txBody>
      </p:sp>
    </p:spTree>
    <p:extLst>
      <p:ext uri="{BB962C8B-B14F-4D97-AF65-F5344CB8AC3E}">
        <p14:creationId xmlns:p14="http://schemas.microsoft.com/office/powerpoint/2010/main" val="252013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p:bldP spid="15"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A4862-EC99-3249-AE1A-82FD08A0C96D}"/>
              </a:ext>
            </a:extLst>
          </p:cNvPr>
          <p:cNvSpPr>
            <a:spLocks noGrp="1"/>
          </p:cNvSpPr>
          <p:nvPr>
            <p:ph type="title"/>
          </p:nvPr>
        </p:nvSpPr>
        <p:spPr>
          <a:xfrm>
            <a:off x="838200" y="214313"/>
            <a:ext cx="10515600" cy="663575"/>
          </a:xfrm>
        </p:spPr>
        <p:txBody>
          <a:bodyPr>
            <a:normAutofit fontScale="90000"/>
          </a:bodyPr>
          <a:lstStyle/>
          <a:p>
            <a:r>
              <a:rPr lang="en-US" b="1" dirty="0">
                <a:solidFill>
                  <a:srgbClr val="930505"/>
                </a:solidFill>
              </a:rPr>
              <a:t>Recording Transactions</a:t>
            </a:r>
          </a:p>
        </p:txBody>
      </p:sp>
      <p:sp>
        <p:nvSpPr>
          <p:cNvPr id="3" name="Content Placeholder 2">
            <a:extLst>
              <a:ext uri="{FF2B5EF4-FFF2-40B4-BE49-F238E27FC236}">
                <a16:creationId xmlns:a16="http://schemas.microsoft.com/office/drawing/2014/main" id="{2E88A8C4-C461-7C4E-8F94-28AB5DCEF3ED}"/>
              </a:ext>
            </a:extLst>
          </p:cNvPr>
          <p:cNvSpPr>
            <a:spLocks noGrp="1"/>
          </p:cNvSpPr>
          <p:nvPr>
            <p:ph idx="1"/>
          </p:nvPr>
        </p:nvSpPr>
        <p:spPr>
          <a:xfrm>
            <a:off x="571500" y="1517734"/>
            <a:ext cx="11049000" cy="5175167"/>
          </a:xfrm>
        </p:spPr>
        <p:txBody>
          <a:bodyPr>
            <a:normAutofit/>
          </a:bodyPr>
          <a:lstStyle/>
          <a:p>
            <a:pPr marL="0" indent="0">
              <a:lnSpc>
                <a:spcPct val="80000"/>
              </a:lnSpc>
              <a:buNone/>
              <a:defRPr/>
            </a:pPr>
            <a:endParaRPr lang="en-US" altLang="en-US" sz="2400" b="1" dirty="0">
              <a:solidFill>
                <a:srgbClr val="930505"/>
              </a:solidFill>
              <a:effectLst>
                <a:outerShdw blurRad="38100" dist="38100" dir="2700000" algn="tl">
                  <a:srgbClr val="FFFFFF"/>
                </a:outerShdw>
              </a:effectLst>
              <a:latin typeface="Candara" panose="020E0502030303020204" pitchFamily="34" charset="0"/>
            </a:endParaRPr>
          </a:p>
          <a:p>
            <a:pPr marL="0" indent="0">
              <a:lnSpc>
                <a:spcPct val="80000"/>
              </a:lnSpc>
              <a:buNone/>
              <a:defRPr/>
            </a:pPr>
            <a:r>
              <a:rPr lang="en-US" altLang="en-US" sz="2400" b="1" dirty="0">
                <a:solidFill>
                  <a:srgbClr val="930505"/>
                </a:solidFill>
                <a:effectLst>
                  <a:outerShdw blurRad="38100" dist="38100" dir="2700000" algn="tl">
                    <a:srgbClr val="FFFFFF"/>
                  </a:outerShdw>
                </a:effectLst>
                <a:latin typeface="Candara" panose="020E0502030303020204" pitchFamily="34" charset="0"/>
              </a:rPr>
              <a:t>Example:  </a:t>
            </a:r>
            <a:r>
              <a:rPr lang="en-US" altLang="en-US" dirty="0">
                <a:latin typeface="Candara" panose="020E0502030303020204" pitchFamily="34" charset="0"/>
              </a:rPr>
              <a:t>O</a:t>
            </a:r>
            <a:r>
              <a:rPr lang="en-US" dirty="0">
                <a:latin typeface="Candara" panose="020E0502030303020204" pitchFamily="34" charset="0"/>
              </a:rPr>
              <a:t>rganization buys books for $200, pays 3 months later</a:t>
            </a:r>
            <a:endParaRPr lang="en-US" altLang="en-US" sz="2400" dirty="0">
              <a:effectLst>
                <a:outerShdw blurRad="38100" dist="38100" dir="2700000" algn="tl">
                  <a:srgbClr val="FFFFFF"/>
                </a:outerShdw>
              </a:effectLst>
              <a:latin typeface="Candara" panose="020E0502030303020204" pitchFamily="34" charset="0"/>
            </a:endParaRPr>
          </a:p>
          <a:p>
            <a:pPr marL="0" indent="0">
              <a:lnSpc>
                <a:spcPct val="80000"/>
              </a:lnSpc>
              <a:buNone/>
              <a:defRPr/>
            </a:pP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789038BE-4355-A140-8E3D-02FC2A55EA99}"/>
              </a:ext>
            </a:extLst>
          </p:cNvPr>
          <p:cNvSpPr>
            <a:spLocks noGrp="1"/>
          </p:cNvSpPr>
          <p:nvPr>
            <p:ph type="sldNum" sz="quarter" idx="12"/>
          </p:nvPr>
        </p:nvSpPr>
        <p:spPr/>
        <p:txBody>
          <a:bodyPr/>
          <a:lstStyle/>
          <a:p>
            <a:fld id="{747E0F02-6392-2343-BC9E-B77CE0D7CB42}" type="slidenum">
              <a:rPr lang="en-US" smtClean="0"/>
              <a:t>25</a:t>
            </a:fld>
            <a:endParaRPr lang="en-US"/>
          </a:p>
        </p:txBody>
      </p:sp>
      <p:cxnSp>
        <p:nvCxnSpPr>
          <p:cNvPr id="6" name="Straight Arrow Connector 5">
            <a:extLst>
              <a:ext uri="{FF2B5EF4-FFF2-40B4-BE49-F238E27FC236}">
                <a16:creationId xmlns:a16="http://schemas.microsoft.com/office/drawing/2014/main" id="{9468B68F-9F29-F34A-A08D-F5536D9D2C0B}"/>
              </a:ext>
            </a:extLst>
          </p:cNvPr>
          <p:cNvCxnSpPr>
            <a:cxnSpLocks/>
            <a:stCxn id="8" idx="1"/>
          </p:cNvCxnSpPr>
          <p:nvPr/>
        </p:nvCxnSpPr>
        <p:spPr>
          <a:xfrm flipH="1" flipV="1">
            <a:off x="4102106" y="4482634"/>
            <a:ext cx="935322" cy="42898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2326489-EFF6-4940-8E12-C3AFC0D20972}"/>
              </a:ext>
            </a:extLst>
          </p:cNvPr>
          <p:cNvSpPr/>
          <p:nvPr/>
        </p:nvSpPr>
        <p:spPr>
          <a:xfrm>
            <a:off x="5037428" y="4711563"/>
            <a:ext cx="3573172" cy="400110"/>
          </a:xfrm>
          <a:prstGeom prst="rect">
            <a:avLst/>
          </a:prstGeom>
        </p:spPr>
        <p:txBody>
          <a:bodyPr wrap="square">
            <a:spAutoFit/>
          </a:bodyPr>
          <a:lstStyle/>
          <a:p>
            <a:r>
              <a:rPr lang="en-US" sz="2000" b="1" dirty="0">
                <a:effectLst>
                  <a:outerShdw blurRad="38100" dist="38100" dir="2700000" algn="tl">
                    <a:srgbClr val="FFFFFF"/>
                  </a:outerShdw>
                </a:effectLst>
                <a:latin typeface="Candara" panose="020E0502030303020204" pitchFamily="34" charset="0"/>
              </a:rPr>
              <a:t>The equation is balanced!</a:t>
            </a:r>
            <a:endParaRPr lang="en-US" sz="2000" b="1" dirty="0">
              <a:latin typeface="Candara" panose="020E0502030303020204" pitchFamily="34" charset="0"/>
            </a:endParaRPr>
          </a:p>
        </p:txBody>
      </p:sp>
      <p:graphicFrame>
        <p:nvGraphicFramePr>
          <p:cNvPr id="5" name="Table 4">
            <a:extLst>
              <a:ext uri="{FF2B5EF4-FFF2-40B4-BE49-F238E27FC236}">
                <a16:creationId xmlns:a16="http://schemas.microsoft.com/office/drawing/2014/main" id="{B4889C6C-1B06-6C48-BD7C-2089EEEADDC6}"/>
              </a:ext>
            </a:extLst>
          </p:cNvPr>
          <p:cNvGraphicFramePr>
            <a:graphicFrameLocks noGrp="1"/>
          </p:cNvGraphicFramePr>
          <p:nvPr/>
        </p:nvGraphicFramePr>
        <p:xfrm>
          <a:off x="1483360" y="3025295"/>
          <a:ext cx="8128000" cy="1112520"/>
        </p:xfrm>
        <a:graphic>
          <a:graphicData uri="http://schemas.openxmlformats.org/drawingml/2006/table">
            <a:tbl>
              <a:tblPr firstRow="1" bandRow="1">
                <a:tableStyleId>{F5AB1C69-6EDB-4FF4-983F-18BD219EF322}</a:tableStyleId>
              </a:tblPr>
              <a:tblGrid>
                <a:gridCol w="2032000">
                  <a:extLst>
                    <a:ext uri="{9D8B030D-6E8A-4147-A177-3AD203B41FA5}">
                      <a16:colId xmlns:a16="http://schemas.microsoft.com/office/drawing/2014/main" val="3215726038"/>
                    </a:ext>
                  </a:extLst>
                </a:gridCol>
                <a:gridCol w="2032000">
                  <a:extLst>
                    <a:ext uri="{9D8B030D-6E8A-4147-A177-3AD203B41FA5}">
                      <a16:colId xmlns:a16="http://schemas.microsoft.com/office/drawing/2014/main" val="1740406735"/>
                    </a:ext>
                  </a:extLst>
                </a:gridCol>
                <a:gridCol w="2032000">
                  <a:extLst>
                    <a:ext uri="{9D8B030D-6E8A-4147-A177-3AD203B41FA5}">
                      <a16:colId xmlns:a16="http://schemas.microsoft.com/office/drawing/2014/main" val="4073512433"/>
                    </a:ext>
                  </a:extLst>
                </a:gridCol>
                <a:gridCol w="2032000">
                  <a:extLst>
                    <a:ext uri="{9D8B030D-6E8A-4147-A177-3AD203B41FA5}">
                      <a16:colId xmlns:a16="http://schemas.microsoft.com/office/drawing/2014/main" val="2514860259"/>
                    </a:ext>
                  </a:extLst>
                </a:gridCol>
              </a:tblGrid>
              <a:tr h="370840">
                <a:tc gridSpan="2">
                  <a:txBody>
                    <a:bodyPr/>
                    <a:lstStyle/>
                    <a:p>
                      <a:pPr algn="ctr"/>
                      <a:r>
                        <a:rPr lang="en-US" dirty="0"/>
                        <a:t>Assets =</a:t>
                      </a:r>
                    </a:p>
                  </a:txBody>
                  <a:tcPr/>
                </a:tc>
                <a:tc hMerge="1">
                  <a:txBody>
                    <a:bodyPr/>
                    <a:lstStyle/>
                    <a:p>
                      <a:endParaRPr lang="en-US" dirty="0"/>
                    </a:p>
                  </a:txBody>
                  <a:tcPr/>
                </a:tc>
                <a:tc>
                  <a:txBody>
                    <a:bodyPr/>
                    <a:lstStyle/>
                    <a:p>
                      <a:r>
                        <a:rPr lang="en-US" dirty="0"/>
                        <a:t>Liability +</a:t>
                      </a:r>
                    </a:p>
                  </a:txBody>
                  <a:tcPr/>
                </a:tc>
                <a:tc>
                  <a:txBody>
                    <a:bodyPr/>
                    <a:lstStyle/>
                    <a:p>
                      <a:r>
                        <a:rPr lang="en-US" dirty="0"/>
                        <a:t>Net Assets</a:t>
                      </a:r>
                    </a:p>
                  </a:txBody>
                  <a:tcPr/>
                </a:tc>
                <a:extLst>
                  <a:ext uri="{0D108BD9-81ED-4DB2-BD59-A6C34878D82A}">
                    <a16:rowId xmlns:a16="http://schemas.microsoft.com/office/drawing/2014/main" val="413581750"/>
                  </a:ext>
                </a:extLst>
              </a:tr>
              <a:tr h="370840">
                <a:tc>
                  <a:txBody>
                    <a:bodyPr/>
                    <a:lstStyle/>
                    <a:p>
                      <a:endParaRPr lang="en-US" dirty="0"/>
                    </a:p>
                  </a:txBody>
                  <a:tcPr/>
                </a:tc>
                <a:tc>
                  <a:txBody>
                    <a:bodyPr/>
                    <a:lstStyle/>
                    <a:p>
                      <a:endParaRPr lang="en-US" dirty="0"/>
                    </a:p>
                  </a:txBody>
                  <a:tcPr/>
                </a:tc>
                <a:tc>
                  <a:txBody>
                    <a:bodyPr/>
                    <a:lstStyle/>
                    <a:p>
                      <a:r>
                        <a:rPr lang="en-US" dirty="0"/>
                        <a:t> Accounts Payable</a:t>
                      </a:r>
                    </a:p>
                  </a:txBody>
                  <a:tcPr/>
                </a:tc>
                <a:tc>
                  <a:txBody>
                    <a:bodyPr/>
                    <a:lstStyle/>
                    <a:p>
                      <a:endParaRPr lang="en-US" dirty="0"/>
                    </a:p>
                  </a:txBody>
                  <a:tcPr/>
                </a:tc>
                <a:extLst>
                  <a:ext uri="{0D108BD9-81ED-4DB2-BD59-A6C34878D82A}">
                    <a16:rowId xmlns:a16="http://schemas.microsoft.com/office/drawing/2014/main" val="1832749711"/>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562366118"/>
                  </a:ext>
                </a:extLst>
              </a:tr>
            </a:tbl>
          </a:graphicData>
        </a:graphic>
      </p:graphicFrame>
      <p:sp>
        <p:nvSpPr>
          <p:cNvPr id="9" name="Rectangle 8">
            <a:extLst>
              <a:ext uri="{FF2B5EF4-FFF2-40B4-BE49-F238E27FC236}">
                <a16:creationId xmlns:a16="http://schemas.microsoft.com/office/drawing/2014/main" id="{4930FEBE-5E2A-544D-8504-C6978070C1A4}"/>
              </a:ext>
            </a:extLst>
          </p:cNvPr>
          <p:cNvSpPr/>
          <p:nvPr/>
        </p:nvSpPr>
        <p:spPr>
          <a:xfrm>
            <a:off x="2150414" y="3381500"/>
            <a:ext cx="860452" cy="400110"/>
          </a:xfrm>
          <a:prstGeom prst="rect">
            <a:avLst/>
          </a:prstGeom>
        </p:spPr>
        <p:txBody>
          <a:bodyPr wrap="square">
            <a:spAutoFit/>
          </a:bodyPr>
          <a:lstStyle/>
          <a:p>
            <a:r>
              <a:rPr lang="en-US" sz="2000" dirty="0">
                <a:effectLst>
                  <a:outerShdw blurRad="38100" dist="38100" dir="2700000" algn="tl">
                    <a:srgbClr val="FFFFFF"/>
                  </a:outerShdw>
                </a:effectLst>
                <a:latin typeface="Candara" panose="020E0502030303020204" pitchFamily="34" charset="0"/>
              </a:rPr>
              <a:t>Cash</a:t>
            </a:r>
            <a:endParaRPr lang="en-US" sz="2000" dirty="0">
              <a:latin typeface="Candara" panose="020E0502030303020204" pitchFamily="34" charset="0"/>
            </a:endParaRPr>
          </a:p>
        </p:txBody>
      </p:sp>
      <p:sp>
        <p:nvSpPr>
          <p:cNvPr id="10" name="Rectangle 9">
            <a:extLst>
              <a:ext uri="{FF2B5EF4-FFF2-40B4-BE49-F238E27FC236}">
                <a16:creationId xmlns:a16="http://schemas.microsoft.com/office/drawing/2014/main" id="{5BD745C7-85A1-204E-8348-843309BC6BC0}"/>
              </a:ext>
            </a:extLst>
          </p:cNvPr>
          <p:cNvSpPr/>
          <p:nvPr/>
        </p:nvSpPr>
        <p:spPr>
          <a:xfrm>
            <a:off x="3922726" y="3394699"/>
            <a:ext cx="1502714" cy="400110"/>
          </a:xfrm>
          <a:prstGeom prst="rect">
            <a:avLst/>
          </a:prstGeom>
        </p:spPr>
        <p:txBody>
          <a:bodyPr wrap="square">
            <a:spAutoFit/>
          </a:bodyPr>
          <a:lstStyle/>
          <a:p>
            <a:r>
              <a:rPr lang="en-US" sz="2000" dirty="0">
                <a:effectLst>
                  <a:outerShdw blurRad="38100" dist="38100" dir="2700000" algn="tl">
                    <a:srgbClr val="FFFFFF"/>
                  </a:outerShdw>
                </a:effectLst>
                <a:latin typeface="Candara" panose="020E0502030303020204" pitchFamily="34" charset="0"/>
              </a:rPr>
              <a:t>Inventory</a:t>
            </a:r>
            <a:endParaRPr lang="en-US" sz="2000" dirty="0">
              <a:latin typeface="Candara" panose="020E0502030303020204" pitchFamily="34" charset="0"/>
            </a:endParaRPr>
          </a:p>
        </p:txBody>
      </p:sp>
      <p:sp>
        <p:nvSpPr>
          <p:cNvPr id="12" name="Rectangle 11">
            <a:extLst>
              <a:ext uri="{FF2B5EF4-FFF2-40B4-BE49-F238E27FC236}">
                <a16:creationId xmlns:a16="http://schemas.microsoft.com/office/drawing/2014/main" id="{E23DD6C0-B45B-F040-AA7A-3BA2F67DA5BC}"/>
              </a:ext>
            </a:extLst>
          </p:cNvPr>
          <p:cNvSpPr/>
          <p:nvPr/>
        </p:nvSpPr>
        <p:spPr>
          <a:xfrm>
            <a:off x="4034790" y="3775805"/>
            <a:ext cx="1502714" cy="400110"/>
          </a:xfrm>
          <a:prstGeom prst="rect">
            <a:avLst/>
          </a:prstGeom>
        </p:spPr>
        <p:txBody>
          <a:bodyPr wrap="square">
            <a:spAutoFit/>
          </a:bodyPr>
          <a:lstStyle/>
          <a:p>
            <a:r>
              <a:rPr lang="en-US" sz="2000" dirty="0">
                <a:effectLst>
                  <a:outerShdw blurRad="38100" dist="38100" dir="2700000" algn="tl">
                    <a:srgbClr val="FFFFFF"/>
                  </a:outerShdw>
                </a:effectLst>
                <a:latin typeface="Candara" panose="020E0502030303020204" pitchFamily="34" charset="0"/>
              </a:rPr>
              <a:t>$200</a:t>
            </a:r>
            <a:endParaRPr lang="en-US" sz="2000" dirty="0">
              <a:latin typeface="Candara" panose="020E0502030303020204" pitchFamily="34" charset="0"/>
            </a:endParaRPr>
          </a:p>
        </p:txBody>
      </p:sp>
      <p:sp>
        <p:nvSpPr>
          <p:cNvPr id="15" name="Rectangle 14">
            <a:extLst>
              <a:ext uri="{FF2B5EF4-FFF2-40B4-BE49-F238E27FC236}">
                <a16:creationId xmlns:a16="http://schemas.microsoft.com/office/drawing/2014/main" id="{AFB1AC3E-B30D-6244-8969-5249D3153419}"/>
              </a:ext>
            </a:extLst>
          </p:cNvPr>
          <p:cNvSpPr/>
          <p:nvPr/>
        </p:nvSpPr>
        <p:spPr>
          <a:xfrm>
            <a:off x="5850103" y="3751992"/>
            <a:ext cx="1502714" cy="400110"/>
          </a:xfrm>
          <a:prstGeom prst="rect">
            <a:avLst/>
          </a:prstGeom>
        </p:spPr>
        <p:txBody>
          <a:bodyPr wrap="square">
            <a:spAutoFit/>
          </a:bodyPr>
          <a:lstStyle/>
          <a:p>
            <a:r>
              <a:rPr lang="en-US" sz="2000" dirty="0">
                <a:effectLst>
                  <a:outerShdw blurRad="38100" dist="38100" dir="2700000" algn="tl">
                    <a:srgbClr val="FFFFFF"/>
                  </a:outerShdw>
                </a:effectLst>
                <a:latin typeface="Candara" panose="020E0502030303020204" pitchFamily="34" charset="0"/>
              </a:rPr>
              <a:t>$200</a:t>
            </a:r>
            <a:endParaRPr lang="en-US" sz="2000" dirty="0">
              <a:latin typeface="Candara" panose="020E0502030303020204" pitchFamily="34" charset="0"/>
            </a:endParaRPr>
          </a:p>
        </p:txBody>
      </p:sp>
      <p:sp>
        <p:nvSpPr>
          <p:cNvPr id="16" name="Rectangle 15">
            <a:extLst>
              <a:ext uri="{FF2B5EF4-FFF2-40B4-BE49-F238E27FC236}">
                <a16:creationId xmlns:a16="http://schemas.microsoft.com/office/drawing/2014/main" id="{B63629E7-1E42-254C-ACC4-93FB131C09E8}"/>
              </a:ext>
            </a:extLst>
          </p:cNvPr>
          <p:cNvSpPr/>
          <p:nvPr/>
        </p:nvSpPr>
        <p:spPr>
          <a:xfrm>
            <a:off x="7827645" y="3737705"/>
            <a:ext cx="1502714" cy="400110"/>
          </a:xfrm>
          <a:prstGeom prst="rect">
            <a:avLst/>
          </a:prstGeom>
        </p:spPr>
        <p:txBody>
          <a:bodyPr wrap="square">
            <a:spAutoFit/>
          </a:bodyPr>
          <a:lstStyle/>
          <a:p>
            <a:r>
              <a:rPr lang="en-US" sz="2000" dirty="0">
                <a:effectLst>
                  <a:outerShdw blurRad="38100" dist="38100" dir="2700000" algn="tl">
                    <a:srgbClr val="FFFFFF"/>
                  </a:outerShdw>
                </a:effectLst>
                <a:latin typeface="Candara" panose="020E0502030303020204" pitchFamily="34" charset="0"/>
              </a:rPr>
              <a:t>No change</a:t>
            </a:r>
            <a:endParaRPr lang="en-US" sz="2000" dirty="0">
              <a:latin typeface="Candara" panose="020E0502030303020204" pitchFamily="34" charset="0"/>
            </a:endParaRPr>
          </a:p>
        </p:txBody>
      </p:sp>
      <p:sp>
        <p:nvSpPr>
          <p:cNvPr id="13" name="Rectangle 12">
            <a:extLst>
              <a:ext uri="{FF2B5EF4-FFF2-40B4-BE49-F238E27FC236}">
                <a16:creationId xmlns:a16="http://schemas.microsoft.com/office/drawing/2014/main" id="{34337AF0-EAEF-4646-9168-507A43BD6D9B}"/>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8452710E-C015-4C64-821A-1F5003F4D3C3}"/>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Recording Transactions</a:t>
            </a:r>
          </a:p>
        </p:txBody>
      </p:sp>
    </p:spTree>
    <p:extLst>
      <p:ext uri="{BB962C8B-B14F-4D97-AF65-F5344CB8AC3E}">
        <p14:creationId xmlns:p14="http://schemas.microsoft.com/office/powerpoint/2010/main" val="126595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p:bldP spid="15"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A4862-EC99-3249-AE1A-82FD08A0C96D}"/>
              </a:ext>
            </a:extLst>
          </p:cNvPr>
          <p:cNvSpPr>
            <a:spLocks noGrp="1"/>
          </p:cNvSpPr>
          <p:nvPr>
            <p:ph type="title"/>
          </p:nvPr>
        </p:nvSpPr>
        <p:spPr>
          <a:xfrm>
            <a:off x="838200" y="214313"/>
            <a:ext cx="10515600" cy="663575"/>
          </a:xfrm>
        </p:spPr>
        <p:txBody>
          <a:bodyPr>
            <a:normAutofit fontScale="90000"/>
          </a:bodyPr>
          <a:lstStyle/>
          <a:p>
            <a:r>
              <a:rPr lang="en-US" b="1" dirty="0">
                <a:solidFill>
                  <a:srgbClr val="930505"/>
                </a:solidFill>
              </a:rPr>
              <a:t>Recording Transactions</a:t>
            </a:r>
          </a:p>
        </p:txBody>
      </p:sp>
      <p:sp>
        <p:nvSpPr>
          <p:cNvPr id="3" name="Content Placeholder 2">
            <a:extLst>
              <a:ext uri="{FF2B5EF4-FFF2-40B4-BE49-F238E27FC236}">
                <a16:creationId xmlns:a16="http://schemas.microsoft.com/office/drawing/2014/main" id="{2E88A8C4-C461-7C4E-8F94-28AB5DCEF3ED}"/>
              </a:ext>
            </a:extLst>
          </p:cNvPr>
          <p:cNvSpPr>
            <a:spLocks noGrp="1"/>
          </p:cNvSpPr>
          <p:nvPr>
            <p:ph idx="1"/>
          </p:nvPr>
        </p:nvSpPr>
        <p:spPr>
          <a:xfrm>
            <a:off x="571500" y="1539876"/>
            <a:ext cx="11049000" cy="5153026"/>
          </a:xfrm>
        </p:spPr>
        <p:txBody>
          <a:bodyPr>
            <a:normAutofit/>
          </a:bodyPr>
          <a:lstStyle/>
          <a:p>
            <a:pPr marL="0" indent="0">
              <a:lnSpc>
                <a:spcPct val="80000"/>
              </a:lnSpc>
              <a:buNone/>
              <a:defRPr/>
            </a:pPr>
            <a:endParaRPr lang="en-US" altLang="en-US" sz="2400" b="1" dirty="0">
              <a:solidFill>
                <a:srgbClr val="930505"/>
              </a:solidFill>
              <a:effectLst>
                <a:outerShdw blurRad="38100" dist="38100" dir="2700000" algn="tl">
                  <a:srgbClr val="FFFFFF"/>
                </a:outerShdw>
              </a:effectLst>
              <a:latin typeface="Candara" panose="020E0502030303020204" pitchFamily="34" charset="0"/>
            </a:endParaRPr>
          </a:p>
          <a:p>
            <a:pPr marL="0" indent="0">
              <a:lnSpc>
                <a:spcPct val="80000"/>
              </a:lnSpc>
              <a:buNone/>
              <a:defRPr/>
            </a:pPr>
            <a:r>
              <a:rPr lang="en-US" altLang="en-US" sz="2400" b="1" dirty="0">
                <a:solidFill>
                  <a:srgbClr val="930505"/>
                </a:solidFill>
                <a:effectLst>
                  <a:outerShdw blurRad="38100" dist="38100" dir="2700000" algn="tl">
                    <a:srgbClr val="FFFFFF"/>
                  </a:outerShdw>
                </a:effectLst>
                <a:latin typeface="Candara" panose="020E0502030303020204" pitchFamily="34" charset="0"/>
              </a:rPr>
              <a:t>Example:  </a:t>
            </a:r>
            <a:r>
              <a:rPr lang="en-US" altLang="en-US" dirty="0">
                <a:latin typeface="Candara" panose="020E0502030303020204" pitchFamily="34" charset="0"/>
              </a:rPr>
              <a:t>O</a:t>
            </a:r>
            <a:r>
              <a:rPr lang="en-US" dirty="0">
                <a:latin typeface="Candara" panose="020E0502030303020204" pitchFamily="34" charset="0"/>
              </a:rPr>
              <a:t>rganization buys books for $200, pays cash</a:t>
            </a:r>
            <a:endParaRPr lang="en-US" altLang="en-US" sz="2400" dirty="0">
              <a:effectLst>
                <a:outerShdw blurRad="38100" dist="38100" dir="2700000" algn="tl">
                  <a:srgbClr val="FFFFFF"/>
                </a:outerShdw>
              </a:effectLst>
              <a:latin typeface="Candara" panose="020E0502030303020204" pitchFamily="34" charset="0"/>
            </a:endParaRPr>
          </a:p>
          <a:p>
            <a:pPr marL="0" indent="0">
              <a:lnSpc>
                <a:spcPct val="80000"/>
              </a:lnSpc>
              <a:buNone/>
              <a:defRPr/>
            </a:pP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789038BE-4355-A140-8E3D-02FC2A55EA99}"/>
              </a:ext>
            </a:extLst>
          </p:cNvPr>
          <p:cNvSpPr>
            <a:spLocks noGrp="1"/>
          </p:cNvSpPr>
          <p:nvPr>
            <p:ph type="sldNum" sz="quarter" idx="12"/>
          </p:nvPr>
        </p:nvSpPr>
        <p:spPr/>
        <p:txBody>
          <a:bodyPr/>
          <a:lstStyle/>
          <a:p>
            <a:fld id="{747E0F02-6392-2343-BC9E-B77CE0D7CB42}" type="slidenum">
              <a:rPr lang="en-US" smtClean="0"/>
              <a:t>26</a:t>
            </a:fld>
            <a:endParaRPr lang="en-US"/>
          </a:p>
        </p:txBody>
      </p:sp>
      <p:cxnSp>
        <p:nvCxnSpPr>
          <p:cNvPr id="6" name="Straight Arrow Connector 5">
            <a:extLst>
              <a:ext uri="{FF2B5EF4-FFF2-40B4-BE49-F238E27FC236}">
                <a16:creationId xmlns:a16="http://schemas.microsoft.com/office/drawing/2014/main" id="{9468B68F-9F29-F34A-A08D-F5536D9D2C0B}"/>
              </a:ext>
            </a:extLst>
          </p:cNvPr>
          <p:cNvCxnSpPr>
            <a:cxnSpLocks/>
            <a:stCxn id="8" idx="1"/>
          </p:cNvCxnSpPr>
          <p:nvPr/>
        </p:nvCxnSpPr>
        <p:spPr>
          <a:xfrm flipH="1" flipV="1">
            <a:off x="4102106" y="4424446"/>
            <a:ext cx="935322" cy="42898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2326489-EFF6-4940-8E12-C3AFC0D20972}"/>
              </a:ext>
            </a:extLst>
          </p:cNvPr>
          <p:cNvSpPr/>
          <p:nvPr/>
        </p:nvSpPr>
        <p:spPr>
          <a:xfrm>
            <a:off x="5037428" y="4653375"/>
            <a:ext cx="3573172" cy="400110"/>
          </a:xfrm>
          <a:prstGeom prst="rect">
            <a:avLst/>
          </a:prstGeom>
        </p:spPr>
        <p:txBody>
          <a:bodyPr wrap="square">
            <a:spAutoFit/>
          </a:bodyPr>
          <a:lstStyle/>
          <a:p>
            <a:r>
              <a:rPr lang="en-US" sz="2000" b="1" dirty="0">
                <a:effectLst>
                  <a:outerShdw blurRad="38100" dist="38100" dir="2700000" algn="tl">
                    <a:srgbClr val="FFFFFF"/>
                  </a:outerShdw>
                </a:effectLst>
                <a:latin typeface="Candara" panose="020E0502030303020204" pitchFamily="34" charset="0"/>
              </a:rPr>
              <a:t>The equation is balanced!</a:t>
            </a:r>
            <a:endParaRPr lang="en-US" sz="2000" b="1" dirty="0">
              <a:latin typeface="Candara" panose="020E0502030303020204" pitchFamily="34" charset="0"/>
            </a:endParaRPr>
          </a:p>
        </p:txBody>
      </p:sp>
      <p:graphicFrame>
        <p:nvGraphicFramePr>
          <p:cNvPr id="5" name="Table 4">
            <a:extLst>
              <a:ext uri="{FF2B5EF4-FFF2-40B4-BE49-F238E27FC236}">
                <a16:creationId xmlns:a16="http://schemas.microsoft.com/office/drawing/2014/main" id="{B4889C6C-1B06-6C48-BD7C-2089EEEADDC6}"/>
              </a:ext>
            </a:extLst>
          </p:cNvPr>
          <p:cNvGraphicFramePr>
            <a:graphicFrameLocks noGrp="1"/>
          </p:cNvGraphicFramePr>
          <p:nvPr/>
        </p:nvGraphicFramePr>
        <p:xfrm>
          <a:off x="1483360" y="2967107"/>
          <a:ext cx="8128000" cy="1112520"/>
        </p:xfrm>
        <a:graphic>
          <a:graphicData uri="http://schemas.openxmlformats.org/drawingml/2006/table">
            <a:tbl>
              <a:tblPr firstRow="1" bandRow="1">
                <a:tableStyleId>{F5AB1C69-6EDB-4FF4-983F-18BD219EF322}</a:tableStyleId>
              </a:tblPr>
              <a:tblGrid>
                <a:gridCol w="2032000">
                  <a:extLst>
                    <a:ext uri="{9D8B030D-6E8A-4147-A177-3AD203B41FA5}">
                      <a16:colId xmlns:a16="http://schemas.microsoft.com/office/drawing/2014/main" val="3215726038"/>
                    </a:ext>
                  </a:extLst>
                </a:gridCol>
                <a:gridCol w="2032000">
                  <a:extLst>
                    <a:ext uri="{9D8B030D-6E8A-4147-A177-3AD203B41FA5}">
                      <a16:colId xmlns:a16="http://schemas.microsoft.com/office/drawing/2014/main" val="1740406735"/>
                    </a:ext>
                  </a:extLst>
                </a:gridCol>
                <a:gridCol w="2032000">
                  <a:extLst>
                    <a:ext uri="{9D8B030D-6E8A-4147-A177-3AD203B41FA5}">
                      <a16:colId xmlns:a16="http://schemas.microsoft.com/office/drawing/2014/main" val="4073512433"/>
                    </a:ext>
                  </a:extLst>
                </a:gridCol>
                <a:gridCol w="2032000">
                  <a:extLst>
                    <a:ext uri="{9D8B030D-6E8A-4147-A177-3AD203B41FA5}">
                      <a16:colId xmlns:a16="http://schemas.microsoft.com/office/drawing/2014/main" val="2514860259"/>
                    </a:ext>
                  </a:extLst>
                </a:gridCol>
              </a:tblGrid>
              <a:tr h="370840">
                <a:tc gridSpan="2">
                  <a:txBody>
                    <a:bodyPr/>
                    <a:lstStyle/>
                    <a:p>
                      <a:pPr algn="ctr"/>
                      <a:r>
                        <a:rPr lang="en-US" dirty="0">
                          <a:latin typeface="Candara" panose="020E0502030303020204" pitchFamily="34" charset="0"/>
                        </a:rPr>
                        <a:t>Assets =</a:t>
                      </a:r>
                    </a:p>
                  </a:txBody>
                  <a:tcPr/>
                </a:tc>
                <a:tc hMerge="1">
                  <a:txBody>
                    <a:bodyPr/>
                    <a:lstStyle/>
                    <a:p>
                      <a:endParaRPr lang="en-US" dirty="0"/>
                    </a:p>
                  </a:txBody>
                  <a:tcPr/>
                </a:tc>
                <a:tc>
                  <a:txBody>
                    <a:bodyPr/>
                    <a:lstStyle/>
                    <a:p>
                      <a:r>
                        <a:rPr lang="en-US" dirty="0">
                          <a:latin typeface="Candara" panose="020E0502030303020204" pitchFamily="34" charset="0"/>
                        </a:rPr>
                        <a:t>Liability +</a:t>
                      </a:r>
                    </a:p>
                  </a:txBody>
                  <a:tcPr/>
                </a:tc>
                <a:tc>
                  <a:txBody>
                    <a:bodyPr/>
                    <a:lstStyle/>
                    <a:p>
                      <a:r>
                        <a:rPr lang="en-US" dirty="0">
                          <a:latin typeface="Candara" panose="020E0502030303020204" pitchFamily="34" charset="0"/>
                        </a:rPr>
                        <a:t>Net Assets</a:t>
                      </a:r>
                    </a:p>
                  </a:txBody>
                  <a:tcPr/>
                </a:tc>
                <a:extLst>
                  <a:ext uri="{0D108BD9-81ED-4DB2-BD59-A6C34878D82A}">
                    <a16:rowId xmlns:a16="http://schemas.microsoft.com/office/drawing/2014/main" val="413581750"/>
                  </a:ext>
                </a:extLst>
              </a:tr>
              <a:tr h="370840">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r>
                        <a:rPr lang="en-US" dirty="0">
                          <a:latin typeface="Candara" panose="020E0502030303020204" pitchFamily="34" charset="0"/>
                        </a:rPr>
                        <a:t> Accounts Payable</a:t>
                      </a: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1832749711"/>
                  </a:ext>
                </a:extLst>
              </a:tr>
              <a:tr h="370840">
                <a:tc>
                  <a:txBody>
                    <a:bodyPr/>
                    <a:lstStyle/>
                    <a:p>
                      <a:pPr algn="ctr"/>
                      <a:r>
                        <a:rPr lang="en-US" dirty="0">
                          <a:latin typeface="Candara" panose="020E0502030303020204" pitchFamily="34" charset="0"/>
                        </a:rPr>
                        <a:t>-$200</a:t>
                      </a: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3562366118"/>
                  </a:ext>
                </a:extLst>
              </a:tr>
            </a:tbl>
          </a:graphicData>
        </a:graphic>
      </p:graphicFrame>
      <p:sp>
        <p:nvSpPr>
          <p:cNvPr id="9" name="Rectangle 8">
            <a:extLst>
              <a:ext uri="{FF2B5EF4-FFF2-40B4-BE49-F238E27FC236}">
                <a16:creationId xmlns:a16="http://schemas.microsoft.com/office/drawing/2014/main" id="{4930FEBE-5E2A-544D-8504-C6978070C1A4}"/>
              </a:ext>
            </a:extLst>
          </p:cNvPr>
          <p:cNvSpPr/>
          <p:nvPr/>
        </p:nvSpPr>
        <p:spPr>
          <a:xfrm>
            <a:off x="2150414" y="3323312"/>
            <a:ext cx="860452" cy="400110"/>
          </a:xfrm>
          <a:prstGeom prst="rect">
            <a:avLst/>
          </a:prstGeom>
        </p:spPr>
        <p:txBody>
          <a:bodyPr wrap="square">
            <a:spAutoFit/>
          </a:bodyPr>
          <a:lstStyle/>
          <a:p>
            <a:r>
              <a:rPr lang="en-US" sz="2000" dirty="0">
                <a:effectLst>
                  <a:outerShdw blurRad="38100" dist="38100" dir="2700000" algn="tl">
                    <a:srgbClr val="FFFFFF"/>
                  </a:outerShdw>
                </a:effectLst>
                <a:latin typeface="Candara" panose="020E0502030303020204" pitchFamily="34" charset="0"/>
              </a:rPr>
              <a:t>Cash</a:t>
            </a:r>
            <a:endParaRPr lang="en-US" sz="2000" dirty="0">
              <a:latin typeface="Candara" panose="020E0502030303020204" pitchFamily="34" charset="0"/>
            </a:endParaRPr>
          </a:p>
        </p:txBody>
      </p:sp>
      <p:sp>
        <p:nvSpPr>
          <p:cNvPr id="10" name="Rectangle 9">
            <a:extLst>
              <a:ext uri="{FF2B5EF4-FFF2-40B4-BE49-F238E27FC236}">
                <a16:creationId xmlns:a16="http://schemas.microsoft.com/office/drawing/2014/main" id="{5BD745C7-85A1-204E-8348-843309BC6BC0}"/>
              </a:ext>
            </a:extLst>
          </p:cNvPr>
          <p:cNvSpPr/>
          <p:nvPr/>
        </p:nvSpPr>
        <p:spPr>
          <a:xfrm>
            <a:off x="3922726" y="3336511"/>
            <a:ext cx="1502714" cy="400110"/>
          </a:xfrm>
          <a:prstGeom prst="rect">
            <a:avLst/>
          </a:prstGeom>
        </p:spPr>
        <p:txBody>
          <a:bodyPr wrap="square">
            <a:spAutoFit/>
          </a:bodyPr>
          <a:lstStyle/>
          <a:p>
            <a:r>
              <a:rPr lang="en-US" sz="2000" dirty="0">
                <a:effectLst>
                  <a:outerShdw blurRad="38100" dist="38100" dir="2700000" algn="tl">
                    <a:srgbClr val="FFFFFF"/>
                  </a:outerShdw>
                </a:effectLst>
                <a:latin typeface="Candara" panose="020E0502030303020204" pitchFamily="34" charset="0"/>
              </a:rPr>
              <a:t>Inventory</a:t>
            </a:r>
            <a:endParaRPr lang="en-US" sz="2000" dirty="0">
              <a:latin typeface="Candara" panose="020E0502030303020204" pitchFamily="34" charset="0"/>
            </a:endParaRPr>
          </a:p>
        </p:txBody>
      </p:sp>
      <p:sp>
        <p:nvSpPr>
          <p:cNvPr id="12" name="Rectangle 11">
            <a:extLst>
              <a:ext uri="{FF2B5EF4-FFF2-40B4-BE49-F238E27FC236}">
                <a16:creationId xmlns:a16="http://schemas.microsoft.com/office/drawing/2014/main" id="{E23DD6C0-B45B-F040-AA7A-3BA2F67DA5BC}"/>
              </a:ext>
            </a:extLst>
          </p:cNvPr>
          <p:cNvSpPr/>
          <p:nvPr/>
        </p:nvSpPr>
        <p:spPr>
          <a:xfrm>
            <a:off x="4034790" y="3717617"/>
            <a:ext cx="1502714" cy="400110"/>
          </a:xfrm>
          <a:prstGeom prst="rect">
            <a:avLst/>
          </a:prstGeom>
        </p:spPr>
        <p:txBody>
          <a:bodyPr wrap="square">
            <a:spAutoFit/>
          </a:bodyPr>
          <a:lstStyle/>
          <a:p>
            <a:r>
              <a:rPr lang="en-US" sz="2000" dirty="0">
                <a:effectLst>
                  <a:outerShdw blurRad="38100" dist="38100" dir="2700000" algn="tl">
                    <a:srgbClr val="FFFFFF"/>
                  </a:outerShdw>
                </a:effectLst>
                <a:latin typeface="Candara" panose="020E0502030303020204" pitchFamily="34" charset="0"/>
              </a:rPr>
              <a:t>$200</a:t>
            </a:r>
            <a:endParaRPr lang="en-US" sz="2000" dirty="0">
              <a:latin typeface="Candara" panose="020E0502030303020204" pitchFamily="34" charset="0"/>
            </a:endParaRPr>
          </a:p>
        </p:txBody>
      </p:sp>
      <p:sp>
        <p:nvSpPr>
          <p:cNvPr id="15" name="Rectangle 14">
            <a:extLst>
              <a:ext uri="{FF2B5EF4-FFF2-40B4-BE49-F238E27FC236}">
                <a16:creationId xmlns:a16="http://schemas.microsoft.com/office/drawing/2014/main" id="{AFB1AC3E-B30D-6244-8969-5249D3153419}"/>
              </a:ext>
            </a:extLst>
          </p:cNvPr>
          <p:cNvSpPr/>
          <p:nvPr/>
        </p:nvSpPr>
        <p:spPr>
          <a:xfrm>
            <a:off x="5850103" y="3693804"/>
            <a:ext cx="1502714" cy="400110"/>
          </a:xfrm>
          <a:prstGeom prst="rect">
            <a:avLst/>
          </a:prstGeom>
        </p:spPr>
        <p:txBody>
          <a:bodyPr wrap="square">
            <a:spAutoFit/>
          </a:bodyPr>
          <a:lstStyle/>
          <a:p>
            <a:r>
              <a:rPr lang="en-US" sz="2000" dirty="0">
                <a:effectLst>
                  <a:outerShdw blurRad="38100" dist="38100" dir="2700000" algn="tl">
                    <a:srgbClr val="FFFFFF"/>
                  </a:outerShdw>
                </a:effectLst>
                <a:latin typeface="Candara" panose="020E0502030303020204" pitchFamily="34" charset="0"/>
              </a:rPr>
              <a:t>No Change</a:t>
            </a:r>
            <a:endParaRPr lang="en-US" sz="2000" dirty="0">
              <a:latin typeface="Candara" panose="020E0502030303020204" pitchFamily="34" charset="0"/>
            </a:endParaRPr>
          </a:p>
        </p:txBody>
      </p:sp>
      <p:sp>
        <p:nvSpPr>
          <p:cNvPr id="16" name="Rectangle 15">
            <a:extLst>
              <a:ext uri="{FF2B5EF4-FFF2-40B4-BE49-F238E27FC236}">
                <a16:creationId xmlns:a16="http://schemas.microsoft.com/office/drawing/2014/main" id="{B63629E7-1E42-254C-ACC4-93FB131C09E8}"/>
              </a:ext>
            </a:extLst>
          </p:cNvPr>
          <p:cNvSpPr/>
          <p:nvPr/>
        </p:nvSpPr>
        <p:spPr>
          <a:xfrm>
            <a:off x="7827645" y="3679517"/>
            <a:ext cx="1502714" cy="400110"/>
          </a:xfrm>
          <a:prstGeom prst="rect">
            <a:avLst/>
          </a:prstGeom>
        </p:spPr>
        <p:txBody>
          <a:bodyPr wrap="square">
            <a:spAutoFit/>
          </a:bodyPr>
          <a:lstStyle/>
          <a:p>
            <a:r>
              <a:rPr lang="en-US" sz="2000" dirty="0">
                <a:effectLst>
                  <a:outerShdw blurRad="38100" dist="38100" dir="2700000" algn="tl">
                    <a:srgbClr val="FFFFFF"/>
                  </a:outerShdw>
                </a:effectLst>
                <a:latin typeface="Candara" panose="020E0502030303020204" pitchFamily="34" charset="0"/>
              </a:rPr>
              <a:t>No change</a:t>
            </a:r>
            <a:endParaRPr lang="en-US" sz="2000" dirty="0">
              <a:latin typeface="Candara" panose="020E0502030303020204" pitchFamily="34" charset="0"/>
            </a:endParaRPr>
          </a:p>
        </p:txBody>
      </p:sp>
      <p:sp>
        <p:nvSpPr>
          <p:cNvPr id="13" name="Rectangle 12">
            <a:extLst>
              <a:ext uri="{FF2B5EF4-FFF2-40B4-BE49-F238E27FC236}">
                <a16:creationId xmlns:a16="http://schemas.microsoft.com/office/drawing/2014/main" id="{B40C2006-8194-413D-8811-5C8B856CCEB5}"/>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8C061693-D463-426E-9972-069481A3F2C3}"/>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Recording Transactions</a:t>
            </a:r>
          </a:p>
        </p:txBody>
      </p:sp>
    </p:spTree>
    <p:extLst>
      <p:ext uri="{BB962C8B-B14F-4D97-AF65-F5344CB8AC3E}">
        <p14:creationId xmlns:p14="http://schemas.microsoft.com/office/powerpoint/2010/main" val="380890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p:bldP spid="15"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A4862-EC99-3249-AE1A-82FD08A0C96D}"/>
              </a:ext>
            </a:extLst>
          </p:cNvPr>
          <p:cNvSpPr>
            <a:spLocks noGrp="1"/>
          </p:cNvSpPr>
          <p:nvPr>
            <p:ph type="title"/>
          </p:nvPr>
        </p:nvSpPr>
        <p:spPr>
          <a:xfrm>
            <a:off x="838200" y="214313"/>
            <a:ext cx="10515600" cy="663575"/>
          </a:xfrm>
        </p:spPr>
        <p:txBody>
          <a:bodyPr>
            <a:normAutofit fontScale="90000"/>
          </a:bodyPr>
          <a:lstStyle/>
          <a:p>
            <a:r>
              <a:rPr lang="en-US" b="1" dirty="0">
                <a:solidFill>
                  <a:srgbClr val="930505"/>
                </a:solidFill>
              </a:rPr>
              <a:t>Recording Transactions</a:t>
            </a:r>
          </a:p>
        </p:txBody>
      </p:sp>
      <p:sp>
        <p:nvSpPr>
          <p:cNvPr id="3" name="Content Placeholder 2">
            <a:extLst>
              <a:ext uri="{FF2B5EF4-FFF2-40B4-BE49-F238E27FC236}">
                <a16:creationId xmlns:a16="http://schemas.microsoft.com/office/drawing/2014/main" id="{2E88A8C4-C461-7C4E-8F94-28AB5DCEF3ED}"/>
              </a:ext>
            </a:extLst>
          </p:cNvPr>
          <p:cNvSpPr>
            <a:spLocks noGrp="1"/>
          </p:cNvSpPr>
          <p:nvPr>
            <p:ph idx="1"/>
          </p:nvPr>
        </p:nvSpPr>
        <p:spPr>
          <a:xfrm>
            <a:off x="571500" y="1670858"/>
            <a:ext cx="11049000" cy="5022044"/>
          </a:xfrm>
        </p:spPr>
        <p:txBody>
          <a:bodyPr>
            <a:normAutofit/>
          </a:bodyPr>
          <a:lstStyle/>
          <a:p>
            <a:pPr marL="0" indent="0">
              <a:lnSpc>
                <a:spcPct val="80000"/>
              </a:lnSpc>
              <a:buNone/>
              <a:defRPr/>
            </a:pPr>
            <a:endParaRPr lang="en-US" altLang="en-US" sz="2400" b="1" dirty="0">
              <a:solidFill>
                <a:srgbClr val="930505"/>
              </a:solidFill>
              <a:effectLst>
                <a:outerShdw blurRad="38100" dist="38100" dir="2700000" algn="tl">
                  <a:srgbClr val="FFFFFF"/>
                </a:outerShdw>
              </a:effectLst>
              <a:latin typeface="Candara" panose="020E0502030303020204" pitchFamily="34" charset="0"/>
            </a:endParaRPr>
          </a:p>
          <a:p>
            <a:pPr marL="0" indent="0">
              <a:lnSpc>
                <a:spcPct val="80000"/>
              </a:lnSpc>
              <a:buNone/>
              <a:defRPr/>
            </a:pPr>
            <a:r>
              <a:rPr lang="en-US" altLang="en-US" sz="2400" b="1" dirty="0">
                <a:solidFill>
                  <a:srgbClr val="930505"/>
                </a:solidFill>
                <a:effectLst>
                  <a:outerShdw blurRad="38100" dist="38100" dir="2700000" algn="tl">
                    <a:srgbClr val="FFFFFF"/>
                  </a:outerShdw>
                </a:effectLst>
                <a:latin typeface="Candara" panose="020E0502030303020204" pitchFamily="34" charset="0"/>
              </a:rPr>
              <a:t>Example:  </a:t>
            </a:r>
            <a:r>
              <a:rPr lang="en-US" altLang="en-US" dirty="0">
                <a:latin typeface="Candara" panose="020E0502030303020204" pitchFamily="34" charset="0"/>
              </a:rPr>
              <a:t>O</a:t>
            </a:r>
            <a:r>
              <a:rPr lang="en-US" dirty="0">
                <a:latin typeface="Candara" panose="020E0502030303020204" pitchFamily="34" charset="0"/>
              </a:rPr>
              <a:t>rganization buys books for $200, pays $100 cash</a:t>
            </a:r>
            <a:endParaRPr lang="en-US" altLang="en-US" sz="2400" dirty="0">
              <a:effectLst>
                <a:outerShdw blurRad="38100" dist="38100" dir="2700000" algn="tl">
                  <a:srgbClr val="FFFFFF"/>
                </a:outerShdw>
              </a:effectLst>
              <a:latin typeface="Candara" panose="020E0502030303020204" pitchFamily="34" charset="0"/>
            </a:endParaRPr>
          </a:p>
          <a:p>
            <a:pPr marL="0" indent="0">
              <a:lnSpc>
                <a:spcPct val="80000"/>
              </a:lnSpc>
              <a:buNone/>
              <a:defRPr/>
            </a:pP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789038BE-4355-A140-8E3D-02FC2A55EA99}"/>
              </a:ext>
            </a:extLst>
          </p:cNvPr>
          <p:cNvSpPr>
            <a:spLocks noGrp="1"/>
          </p:cNvSpPr>
          <p:nvPr>
            <p:ph type="sldNum" sz="quarter" idx="12"/>
          </p:nvPr>
        </p:nvSpPr>
        <p:spPr/>
        <p:txBody>
          <a:bodyPr/>
          <a:lstStyle/>
          <a:p>
            <a:fld id="{747E0F02-6392-2343-BC9E-B77CE0D7CB42}" type="slidenum">
              <a:rPr lang="en-US" smtClean="0"/>
              <a:t>27</a:t>
            </a:fld>
            <a:endParaRPr lang="en-US"/>
          </a:p>
        </p:txBody>
      </p:sp>
      <p:cxnSp>
        <p:nvCxnSpPr>
          <p:cNvPr id="6" name="Straight Arrow Connector 5">
            <a:extLst>
              <a:ext uri="{FF2B5EF4-FFF2-40B4-BE49-F238E27FC236}">
                <a16:creationId xmlns:a16="http://schemas.microsoft.com/office/drawing/2014/main" id="{9468B68F-9F29-F34A-A08D-F5536D9D2C0B}"/>
              </a:ext>
            </a:extLst>
          </p:cNvPr>
          <p:cNvCxnSpPr>
            <a:cxnSpLocks/>
            <a:stCxn id="8" idx="1"/>
          </p:cNvCxnSpPr>
          <p:nvPr/>
        </p:nvCxnSpPr>
        <p:spPr>
          <a:xfrm flipH="1" flipV="1">
            <a:off x="4102106" y="4590699"/>
            <a:ext cx="935322" cy="42898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2326489-EFF6-4940-8E12-C3AFC0D20972}"/>
              </a:ext>
            </a:extLst>
          </p:cNvPr>
          <p:cNvSpPr/>
          <p:nvPr/>
        </p:nvSpPr>
        <p:spPr>
          <a:xfrm>
            <a:off x="5037428" y="4819628"/>
            <a:ext cx="3573172" cy="400110"/>
          </a:xfrm>
          <a:prstGeom prst="rect">
            <a:avLst/>
          </a:prstGeom>
        </p:spPr>
        <p:txBody>
          <a:bodyPr wrap="square">
            <a:spAutoFit/>
          </a:bodyPr>
          <a:lstStyle/>
          <a:p>
            <a:r>
              <a:rPr lang="en-US" sz="2000" b="1" dirty="0">
                <a:effectLst>
                  <a:outerShdw blurRad="38100" dist="38100" dir="2700000" algn="tl">
                    <a:srgbClr val="FFFFFF"/>
                  </a:outerShdw>
                </a:effectLst>
                <a:latin typeface="Candara" panose="020E0502030303020204" pitchFamily="34" charset="0"/>
              </a:rPr>
              <a:t>The equation is balanced!</a:t>
            </a:r>
            <a:endParaRPr lang="en-US" sz="2000" b="1" dirty="0">
              <a:latin typeface="Candara" panose="020E0502030303020204" pitchFamily="34" charset="0"/>
            </a:endParaRPr>
          </a:p>
        </p:txBody>
      </p:sp>
      <p:graphicFrame>
        <p:nvGraphicFramePr>
          <p:cNvPr id="5" name="Table 4">
            <a:extLst>
              <a:ext uri="{FF2B5EF4-FFF2-40B4-BE49-F238E27FC236}">
                <a16:creationId xmlns:a16="http://schemas.microsoft.com/office/drawing/2014/main" id="{B4889C6C-1B06-6C48-BD7C-2089EEEADDC6}"/>
              </a:ext>
            </a:extLst>
          </p:cNvPr>
          <p:cNvGraphicFramePr>
            <a:graphicFrameLocks noGrp="1"/>
          </p:cNvGraphicFramePr>
          <p:nvPr/>
        </p:nvGraphicFramePr>
        <p:xfrm>
          <a:off x="1483360" y="3133360"/>
          <a:ext cx="8128000" cy="1112520"/>
        </p:xfrm>
        <a:graphic>
          <a:graphicData uri="http://schemas.openxmlformats.org/drawingml/2006/table">
            <a:tbl>
              <a:tblPr firstRow="1" bandRow="1">
                <a:tableStyleId>{F5AB1C69-6EDB-4FF4-983F-18BD219EF322}</a:tableStyleId>
              </a:tblPr>
              <a:tblGrid>
                <a:gridCol w="2032000">
                  <a:extLst>
                    <a:ext uri="{9D8B030D-6E8A-4147-A177-3AD203B41FA5}">
                      <a16:colId xmlns:a16="http://schemas.microsoft.com/office/drawing/2014/main" val="3215726038"/>
                    </a:ext>
                  </a:extLst>
                </a:gridCol>
                <a:gridCol w="2032000">
                  <a:extLst>
                    <a:ext uri="{9D8B030D-6E8A-4147-A177-3AD203B41FA5}">
                      <a16:colId xmlns:a16="http://schemas.microsoft.com/office/drawing/2014/main" val="1740406735"/>
                    </a:ext>
                  </a:extLst>
                </a:gridCol>
                <a:gridCol w="2032000">
                  <a:extLst>
                    <a:ext uri="{9D8B030D-6E8A-4147-A177-3AD203B41FA5}">
                      <a16:colId xmlns:a16="http://schemas.microsoft.com/office/drawing/2014/main" val="4073512433"/>
                    </a:ext>
                  </a:extLst>
                </a:gridCol>
                <a:gridCol w="2032000">
                  <a:extLst>
                    <a:ext uri="{9D8B030D-6E8A-4147-A177-3AD203B41FA5}">
                      <a16:colId xmlns:a16="http://schemas.microsoft.com/office/drawing/2014/main" val="2514860259"/>
                    </a:ext>
                  </a:extLst>
                </a:gridCol>
              </a:tblGrid>
              <a:tr h="370840">
                <a:tc gridSpan="2">
                  <a:txBody>
                    <a:bodyPr/>
                    <a:lstStyle/>
                    <a:p>
                      <a:pPr algn="ctr"/>
                      <a:r>
                        <a:rPr lang="en-US" dirty="0"/>
                        <a:t>Assets =</a:t>
                      </a:r>
                    </a:p>
                  </a:txBody>
                  <a:tcPr/>
                </a:tc>
                <a:tc hMerge="1">
                  <a:txBody>
                    <a:bodyPr/>
                    <a:lstStyle/>
                    <a:p>
                      <a:endParaRPr lang="en-US" dirty="0"/>
                    </a:p>
                  </a:txBody>
                  <a:tcPr/>
                </a:tc>
                <a:tc>
                  <a:txBody>
                    <a:bodyPr/>
                    <a:lstStyle/>
                    <a:p>
                      <a:r>
                        <a:rPr lang="en-US" dirty="0"/>
                        <a:t>Liability +</a:t>
                      </a:r>
                    </a:p>
                  </a:txBody>
                  <a:tcPr/>
                </a:tc>
                <a:tc>
                  <a:txBody>
                    <a:bodyPr/>
                    <a:lstStyle/>
                    <a:p>
                      <a:r>
                        <a:rPr lang="en-US" dirty="0"/>
                        <a:t>Net Assets</a:t>
                      </a:r>
                    </a:p>
                  </a:txBody>
                  <a:tcPr/>
                </a:tc>
                <a:extLst>
                  <a:ext uri="{0D108BD9-81ED-4DB2-BD59-A6C34878D82A}">
                    <a16:rowId xmlns:a16="http://schemas.microsoft.com/office/drawing/2014/main" val="413581750"/>
                  </a:ext>
                </a:extLst>
              </a:tr>
              <a:tr h="370840">
                <a:tc>
                  <a:txBody>
                    <a:bodyPr/>
                    <a:lstStyle/>
                    <a:p>
                      <a:endParaRPr lang="en-US" dirty="0"/>
                    </a:p>
                  </a:txBody>
                  <a:tcPr/>
                </a:tc>
                <a:tc>
                  <a:txBody>
                    <a:bodyPr/>
                    <a:lstStyle/>
                    <a:p>
                      <a:endParaRPr lang="en-US" dirty="0"/>
                    </a:p>
                  </a:txBody>
                  <a:tcPr/>
                </a:tc>
                <a:tc>
                  <a:txBody>
                    <a:bodyPr/>
                    <a:lstStyle/>
                    <a:p>
                      <a:r>
                        <a:rPr lang="en-US" dirty="0"/>
                        <a:t> Accounts Payable</a:t>
                      </a:r>
                    </a:p>
                  </a:txBody>
                  <a:tcPr/>
                </a:tc>
                <a:tc>
                  <a:txBody>
                    <a:bodyPr/>
                    <a:lstStyle/>
                    <a:p>
                      <a:endParaRPr lang="en-US" dirty="0"/>
                    </a:p>
                  </a:txBody>
                  <a:tcPr/>
                </a:tc>
                <a:extLst>
                  <a:ext uri="{0D108BD9-81ED-4DB2-BD59-A6C34878D82A}">
                    <a16:rowId xmlns:a16="http://schemas.microsoft.com/office/drawing/2014/main" val="1832749711"/>
                  </a:ext>
                </a:extLst>
              </a:tr>
              <a:tr h="370840">
                <a:tc>
                  <a:txBody>
                    <a:bodyPr/>
                    <a:lstStyle/>
                    <a:p>
                      <a:pPr algn="ctr"/>
                      <a:r>
                        <a:rPr lang="en-US" dirty="0">
                          <a:latin typeface="Candara" panose="020E0502030303020204" pitchFamily="34" charset="0"/>
                        </a:rPr>
                        <a:t>-$100</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562366118"/>
                  </a:ext>
                </a:extLst>
              </a:tr>
            </a:tbl>
          </a:graphicData>
        </a:graphic>
      </p:graphicFrame>
      <p:sp>
        <p:nvSpPr>
          <p:cNvPr id="9" name="Rectangle 8">
            <a:extLst>
              <a:ext uri="{FF2B5EF4-FFF2-40B4-BE49-F238E27FC236}">
                <a16:creationId xmlns:a16="http://schemas.microsoft.com/office/drawing/2014/main" id="{4930FEBE-5E2A-544D-8504-C6978070C1A4}"/>
              </a:ext>
            </a:extLst>
          </p:cNvPr>
          <p:cNvSpPr/>
          <p:nvPr/>
        </p:nvSpPr>
        <p:spPr>
          <a:xfrm>
            <a:off x="2150414" y="3489565"/>
            <a:ext cx="860452" cy="400110"/>
          </a:xfrm>
          <a:prstGeom prst="rect">
            <a:avLst/>
          </a:prstGeom>
        </p:spPr>
        <p:txBody>
          <a:bodyPr wrap="square">
            <a:spAutoFit/>
          </a:bodyPr>
          <a:lstStyle/>
          <a:p>
            <a:r>
              <a:rPr lang="en-US" sz="2000" dirty="0">
                <a:effectLst>
                  <a:outerShdw blurRad="38100" dist="38100" dir="2700000" algn="tl">
                    <a:srgbClr val="FFFFFF"/>
                  </a:outerShdw>
                </a:effectLst>
                <a:latin typeface="Candara" panose="020E0502030303020204" pitchFamily="34" charset="0"/>
              </a:rPr>
              <a:t>Cash</a:t>
            </a:r>
            <a:endParaRPr lang="en-US" sz="2000" dirty="0">
              <a:latin typeface="Candara" panose="020E0502030303020204" pitchFamily="34" charset="0"/>
            </a:endParaRPr>
          </a:p>
        </p:txBody>
      </p:sp>
      <p:sp>
        <p:nvSpPr>
          <p:cNvPr id="10" name="Rectangle 9">
            <a:extLst>
              <a:ext uri="{FF2B5EF4-FFF2-40B4-BE49-F238E27FC236}">
                <a16:creationId xmlns:a16="http://schemas.microsoft.com/office/drawing/2014/main" id="{5BD745C7-85A1-204E-8348-843309BC6BC0}"/>
              </a:ext>
            </a:extLst>
          </p:cNvPr>
          <p:cNvSpPr/>
          <p:nvPr/>
        </p:nvSpPr>
        <p:spPr>
          <a:xfrm>
            <a:off x="3922726" y="3502764"/>
            <a:ext cx="1502714" cy="400110"/>
          </a:xfrm>
          <a:prstGeom prst="rect">
            <a:avLst/>
          </a:prstGeom>
        </p:spPr>
        <p:txBody>
          <a:bodyPr wrap="square">
            <a:spAutoFit/>
          </a:bodyPr>
          <a:lstStyle/>
          <a:p>
            <a:r>
              <a:rPr lang="en-US" sz="2000" dirty="0">
                <a:effectLst>
                  <a:outerShdw blurRad="38100" dist="38100" dir="2700000" algn="tl">
                    <a:srgbClr val="FFFFFF"/>
                  </a:outerShdw>
                </a:effectLst>
                <a:latin typeface="Candara" panose="020E0502030303020204" pitchFamily="34" charset="0"/>
              </a:rPr>
              <a:t>Inventory</a:t>
            </a:r>
            <a:endParaRPr lang="en-US" sz="2000" dirty="0">
              <a:latin typeface="Candara" panose="020E0502030303020204" pitchFamily="34" charset="0"/>
            </a:endParaRPr>
          </a:p>
        </p:txBody>
      </p:sp>
      <p:sp>
        <p:nvSpPr>
          <p:cNvPr id="12" name="Rectangle 11">
            <a:extLst>
              <a:ext uri="{FF2B5EF4-FFF2-40B4-BE49-F238E27FC236}">
                <a16:creationId xmlns:a16="http://schemas.microsoft.com/office/drawing/2014/main" id="{E23DD6C0-B45B-F040-AA7A-3BA2F67DA5BC}"/>
              </a:ext>
            </a:extLst>
          </p:cNvPr>
          <p:cNvSpPr/>
          <p:nvPr/>
        </p:nvSpPr>
        <p:spPr>
          <a:xfrm>
            <a:off x="4034790" y="3883870"/>
            <a:ext cx="1502714" cy="400110"/>
          </a:xfrm>
          <a:prstGeom prst="rect">
            <a:avLst/>
          </a:prstGeom>
        </p:spPr>
        <p:txBody>
          <a:bodyPr wrap="square">
            <a:spAutoFit/>
          </a:bodyPr>
          <a:lstStyle/>
          <a:p>
            <a:r>
              <a:rPr lang="en-US" sz="2000" dirty="0">
                <a:effectLst>
                  <a:outerShdw blurRad="38100" dist="38100" dir="2700000" algn="tl">
                    <a:srgbClr val="FFFFFF"/>
                  </a:outerShdw>
                </a:effectLst>
                <a:latin typeface="Candara" panose="020E0502030303020204" pitchFamily="34" charset="0"/>
              </a:rPr>
              <a:t>$200</a:t>
            </a:r>
            <a:endParaRPr lang="en-US" sz="2000" dirty="0">
              <a:latin typeface="Candara" panose="020E0502030303020204" pitchFamily="34" charset="0"/>
            </a:endParaRPr>
          </a:p>
        </p:txBody>
      </p:sp>
      <p:sp>
        <p:nvSpPr>
          <p:cNvPr id="15" name="Rectangle 14">
            <a:extLst>
              <a:ext uri="{FF2B5EF4-FFF2-40B4-BE49-F238E27FC236}">
                <a16:creationId xmlns:a16="http://schemas.microsoft.com/office/drawing/2014/main" id="{AFB1AC3E-B30D-6244-8969-5249D3153419}"/>
              </a:ext>
            </a:extLst>
          </p:cNvPr>
          <p:cNvSpPr/>
          <p:nvPr/>
        </p:nvSpPr>
        <p:spPr>
          <a:xfrm>
            <a:off x="5850103" y="3860057"/>
            <a:ext cx="1502714" cy="400110"/>
          </a:xfrm>
          <a:prstGeom prst="rect">
            <a:avLst/>
          </a:prstGeom>
        </p:spPr>
        <p:txBody>
          <a:bodyPr wrap="square">
            <a:spAutoFit/>
          </a:bodyPr>
          <a:lstStyle/>
          <a:p>
            <a:r>
              <a:rPr lang="en-US" sz="2000" dirty="0">
                <a:effectLst>
                  <a:outerShdw blurRad="38100" dist="38100" dir="2700000" algn="tl">
                    <a:srgbClr val="FFFFFF"/>
                  </a:outerShdw>
                </a:effectLst>
                <a:latin typeface="Candara" panose="020E0502030303020204" pitchFamily="34" charset="0"/>
              </a:rPr>
              <a:t>$100</a:t>
            </a:r>
            <a:endParaRPr lang="en-US" sz="2000" dirty="0">
              <a:latin typeface="Candara" panose="020E0502030303020204" pitchFamily="34" charset="0"/>
            </a:endParaRPr>
          </a:p>
        </p:txBody>
      </p:sp>
      <p:sp>
        <p:nvSpPr>
          <p:cNvPr id="16" name="Rectangle 15">
            <a:extLst>
              <a:ext uri="{FF2B5EF4-FFF2-40B4-BE49-F238E27FC236}">
                <a16:creationId xmlns:a16="http://schemas.microsoft.com/office/drawing/2014/main" id="{B63629E7-1E42-254C-ACC4-93FB131C09E8}"/>
              </a:ext>
            </a:extLst>
          </p:cNvPr>
          <p:cNvSpPr/>
          <p:nvPr/>
        </p:nvSpPr>
        <p:spPr>
          <a:xfrm>
            <a:off x="7827645" y="3845770"/>
            <a:ext cx="1502714" cy="400110"/>
          </a:xfrm>
          <a:prstGeom prst="rect">
            <a:avLst/>
          </a:prstGeom>
        </p:spPr>
        <p:txBody>
          <a:bodyPr wrap="square">
            <a:spAutoFit/>
          </a:bodyPr>
          <a:lstStyle/>
          <a:p>
            <a:r>
              <a:rPr lang="en-US" sz="2000" dirty="0">
                <a:effectLst>
                  <a:outerShdw blurRad="38100" dist="38100" dir="2700000" algn="tl">
                    <a:srgbClr val="FFFFFF"/>
                  </a:outerShdw>
                </a:effectLst>
                <a:latin typeface="Candara" panose="020E0502030303020204" pitchFamily="34" charset="0"/>
              </a:rPr>
              <a:t>No change</a:t>
            </a:r>
            <a:endParaRPr lang="en-US" sz="2000" dirty="0">
              <a:latin typeface="Candara" panose="020E0502030303020204" pitchFamily="34" charset="0"/>
            </a:endParaRPr>
          </a:p>
        </p:txBody>
      </p:sp>
      <p:sp>
        <p:nvSpPr>
          <p:cNvPr id="13" name="Rectangle 12">
            <a:extLst>
              <a:ext uri="{FF2B5EF4-FFF2-40B4-BE49-F238E27FC236}">
                <a16:creationId xmlns:a16="http://schemas.microsoft.com/office/drawing/2014/main" id="{907E1549-A06A-4AE4-8262-6D04438C1229}"/>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663BAD6A-4258-4F38-A2C6-AB81C149EB9F}"/>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Recording Transactions</a:t>
            </a:r>
          </a:p>
        </p:txBody>
      </p:sp>
    </p:spTree>
    <p:extLst>
      <p:ext uri="{BB962C8B-B14F-4D97-AF65-F5344CB8AC3E}">
        <p14:creationId xmlns:p14="http://schemas.microsoft.com/office/powerpoint/2010/main" val="356321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p:bldP spid="15" grpId="0"/>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A4862-EC99-3249-AE1A-82FD08A0C96D}"/>
              </a:ext>
            </a:extLst>
          </p:cNvPr>
          <p:cNvSpPr>
            <a:spLocks noGrp="1"/>
          </p:cNvSpPr>
          <p:nvPr>
            <p:ph type="title"/>
          </p:nvPr>
        </p:nvSpPr>
        <p:spPr>
          <a:xfrm>
            <a:off x="838200" y="214313"/>
            <a:ext cx="10515600" cy="663575"/>
          </a:xfrm>
        </p:spPr>
        <p:txBody>
          <a:bodyPr>
            <a:normAutofit fontScale="90000"/>
          </a:bodyPr>
          <a:lstStyle/>
          <a:p>
            <a:r>
              <a:rPr lang="en-US" b="1" dirty="0">
                <a:solidFill>
                  <a:srgbClr val="930505"/>
                </a:solidFill>
              </a:rPr>
              <a:t>Recording Transactions</a:t>
            </a:r>
          </a:p>
        </p:txBody>
      </p:sp>
      <p:sp>
        <p:nvSpPr>
          <p:cNvPr id="3" name="Content Placeholder 2">
            <a:extLst>
              <a:ext uri="{FF2B5EF4-FFF2-40B4-BE49-F238E27FC236}">
                <a16:creationId xmlns:a16="http://schemas.microsoft.com/office/drawing/2014/main" id="{2E88A8C4-C461-7C4E-8F94-28AB5DCEF3ED}"/>
              </a:ext>
            </a:extLst>
          </p:cNvPr>
          <p:cNvSpPr>
            <a:spLocks noGrp="1"/>
          </p:cNvSpPr>
          <p:nvPr>
            <p:ph idx="1"/>
          </p:nvPr>
        </p:nvSpPr>
        <p:spPr>
          <a:xfrm>
            <a:off x="571500" y="1493292"/>
            <a:ext cx="11049000" cy="5199609"/>
          </a:xfrm>
        </p:spPr>
        <p:txBody>
          <a:bodyPr>
            <a:normAutofit/>
          </a:bodyPr>
          <a:lstStyle/>
          <a:p>
            <a:pPr marL="0" indent="0">
              <a:lnSpc>
                <a:spcPct val="80000"/>
              </a:lnSpc>
              <a:buNone/>
              <a:defRPr/>
            </a:pPr>
            <a:r>
              <a:rPr lang="en-US" altLang="en-US" sz="2400" b="1" dirty="0">
                <a:solidFill>
                  <a:srgbClr val="930505"/>
                </a:solidFill>
                <a:effectLst>
                  <a:outerShdw blurRad="38100" dist="38100" dir="2700000" algn="tl">
                    <a:srgbClr val="FFFFFF"/>
                  </a:outerShdw>
                </a:effectLst>
                <a:latin typeface="Candara" panose="020E0502030303020204" pitchFamily="34" charset="0"/>
              </a:rPr>
              <a:t>Example:  </a:t>
            </a:r>
            <a:r>
              <a:rPr lang="en-US" altLang="en-US" sz="2400" dirty="0">
                <a:effectLst>
                  <a:outerShdw blurRad="38100" dist="38100" dir="2700000" algn="tl">
                    <a:srgbClr val="FFFFFF"/>
                  </a:outerShdw>
                </a:effectLst>
                <a:latin typeface="Candara" panose="020E0502030303020204" pitchFamily="34" charset="0"/>
              </a:rPr>
              <a:t>A bookstore buys 100 books for $1,000 in total and pays for them in cash.</a:t>
            </a:r>
          </a:p>
          <a:p>
            <a:pPr marL="0" indent="0">
              <a:lnSpc>
                <a:spcPct val="80000"/>
              </a:lnSpc>
              <a:buNone/>
              <a:defRPr/>
            </a:pPr>
            <a:r>
              <a:rPr lang="en-US" altLang="en-US" sz="2400" b="1" i="1" dirty="0">
                <a:effectLst>
                  <a:outerShdw blurRad="38100" dist="38100" dir="2700000" algn="tl">
                    <a:srgbClr val="FFFFFF"/>
                  </a:outerShdw>
                </a:effectLst>
                <a:latin typeface="Candara" panose="020E0502030303020204" pitchFamily="34" charset="0"/>
              </a:rPr>
              <a:t>1. What has happened? </a:t>
            </a:r>
            <a:r>
              <a:rPr lang="en-US" altLang="en-US" sz="2400" b="1" dirty="0">
                <a:effectLst>
                  <a:outerShdw blurRad="38100" dist="38100" dir="2700000" algn="tl">
                    <a:srgbClr val="FFFFFF"/>
                  </a:outerShdw>
                </a:effectLst>
                <a:latin typeface="Candara" panose="020E0502030303020204" pitchFamily="34" charset="0"/>
              </a:rPr>
              <a:t> </a:t>
            </a:r>
          </a:p>
          <a:p>
            <a:pPr lvl="1">
              <a:lnSpc>
                <a:spcPct val="80000"/>
              </a:lnSpc>
              <a:defRPr/>
            </a:pPr>
            <a:r>
              <a:rPr lang="en-US" altLang="en-US" dirty="0">
                <a:effectLst>
                  <a:outerShdw blurRad="38100" dist="38100" dir="2700000" algn="tl">
                    <a:srgbClr val="FFFFFF"/>
                  </a:outerShdw>
                </a:effectLst>
                <a:latin typeface="Candara" panose="020E0502030303020204" pitchFamily="34" charset="0"/>
              </a:rPr>
              <a:t>Bought 100 books for $1,000. </a:t>
            </a:r>
          </a:p>
          <a:p>
            <a:pPr lvl="1">
              <a:lnSpc>
                <a:spcPct val="80000"/>
              </a:lnSpc>
              <a:defRPr/>
            </a:pPr>
            <a:r>
              <a:rPr lang="en-US" altLang="en-US" dirty="0">
                <a:effectLst>
                  <a:outerShdw blurRad="38100" dist="38100" dir="2700000" algn="tl">
                    <a:srgbClr val="FFFFFF"/>
                  </a:outerShdw>
                </a:effectLst>
                <a:latin typeface="Candara" panose="020E0502030303020204" pitchFamily="34" charset="0"/>
              </a:rPr>
              <a:t>Paid the books in cash. </a:t>
            </a:r>
          </a:p>
          <a:p>
            <a:pPr marL="0" indent="0">
              <a:lnSpc>
                <a:spcPct val="80000"/>
              </a:lnSpc>
              <a:buNone/>
              <a:defRPr/>
            </a:pPr>
            <a:r>
              <a:rPr lang="en-US" altLang="en-US" sz="2400" b="1" i="1" dirty="0">
                <a:effectLst>
                  <a:outerShdw blurRad="38100" dist="38100" dir="2700000" algn="tl">
                    <a:srgbClr val="FFFFFF"/>
                  </a:outerShdw>
                </a:effectLst>
                <a:latin typeface="Candara" panose="020E0502030303020204" pitchFamily="34" charset="0"/>
              </a:rPr>
              <a:t>2. What accounts will be impacted? </a:t>
            </a:r>
            <a:r>
              <a:rPr lang="en-US" altLang="en-US" sz="2400" b="1" dirty="0">
                <a:effectLst>
                  <a:outerShdw blurRad="38100" dist="38100" dir="2700000" algn="tl">
                    <a:srgbClr val="FFFFFF"/>
                  </a:outerShdw>
                </a:effectLst>
                <a:latin typeface="Candara" panose="020E0502030303020204" pitchFamily="34" charset="0"/>
              </a:rPr>
              <a:t> </a:t>
            </a:r>
          </a:p>
          <a:p>
            <a:pPr lvl="1">
              <a:lnSpc>
                <a:spcPct val="80000"/>
              </a:lnSpc>
              <a:defRPr/>
            </a:pPr>
            <a:r>
              <a:rPr lang="en-US" altLang="en-US" dirty="0">
                <a:effectLst>
                  <a:outerShdw blurRad="38100" dist="38100" dir="2700000" algn="tl">
                    <a:srgbClr val="FFFFFF"/>
                  </a:outerShdw>
                </a:effectLst>
                <a:latin typeface="Candara" panose="020E0502030303020204" pitchFamily="34" charset="0"/>
              </a:rPr>
              <a:t>Cash: Asset</a:t>
            </a:r>
          </a:p>
          <a:p>
            <a:pPr lvl="1">
              <a:lnSpc>
                <a:spcPct val="80000"/>
              </a:lnSpc>
              <a:defRPr/>
            </a:pPr>
            <a:r>
              <a:rPr lang="en-US" altLang="en-US" dirty="0">
                <a:effectLst>
                  <a:outerShdw blurRad="38100" dist="38100" dir="2700000" algn="tl">
                    <a:srgbClr val="FFFFFF"/>
                  </a:outerShdw>
                </a:effectLst>
                <a:latin typeface="Candara" panose="020E0502030303020204" pitchFamily="34" charset="0"/>
              </a:rPr>
              <a:t>Inventory: Asset </a:t>
            </a:r>
            <a:endParaRPr lang="en-US" altLang="en-US" sz="2400" dirty="0">
              <a:effectLst>
                <a:outerShdw blurRad="38100" dist="38100" dir="2700000" algn="tl">
                  <a:srgbClr val="FFFFFF"/>
                </a:outerShdw>
              </a:effectLst>
              <a:latin typeface="Candara" panose="020E0502030303020204" pitchFamily="34" charset="0"/>
            </a:endParaRPr>
          </a:p>
          <a:p>
            <a:pPr marL="0" indent="0">
              <a:lnSpc>
                <a:spcPct val="80000"/>
              </a:lnSpc>
              <a:buNone/>
              <a:defRPr/>
            </a:pPr>
            <a:r>
              <a:rPr lang="en-US" altLang="en-US" sz="2400" b="1" dirty="0">
                <a:effectLst>
                  <a:outerShdw blurRad="38100" dist="38100" dir="2700000" algn="tl">
                    <a:srgbClr val="FFFFFF"/>
                  </a:outerShdw>
                </a:effectLst>
                <a:latin typeface="Candara" panose="020E0502030303020204" pitchFamily="34" charset="0"/>
              </a:rPr>
              <a:t>3. Record:</a:t>
            </a: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789038BE-4355-A140-8E3D-02FC2A55EA99}"/>
              </a:ext>
            </a:extLst>
          </p:cNvPr>
          <p:cNvSpPr>
            <a:spLocks noGrp="1"/>
          </p:cNvSpPr>
          <p:nvPr>
            <p:ph type="sldNum" sz="quarter" idx="12"/>
          </p:nvPr>
        </p:nvSpPr>
        <p:spPr/>
        <p:txBody>
          <a:bodyPr/>
          <a:lstStyle/>
          <a:p>
            <a:fld id="{747E0F02-6392-2343-BC9E-B77CE0D7CB42}" type="slidenum">
              <a:rPr lang="en-US" smtClean="0"/>
              <a:t>28</a:t>
            </a:fld>
            <a:endParaRPr lang="en-US"/>
          </a:p>
        </p:txBody>
      </p:sp>
      <p:cxnSp>
        <p:nvCxnSpPr>
          <p:cNvPr id="6" name="Straight Arrow Connector 5">
            <a:extLst>
              <a:ext uri="{FF2B5EF4-FFF2-40B4-BE49-F238E27FC236}">
                <a16:creationId xmlns:a16="http://schemas.microsoft.com/office/drawing/2014/main" id="{9468B68F-9F29-F34A-A08D-F5536D9D2C0B}"/>
              </a:ext>
            </a:extLst>
          </p:cNvPr>
          <p:cNvCxnSpPr>
            <a:cxnSpLocks/>
            <a:stCxn id="8" idx="1"/>
          </p:cNvCxnSpPr>
          <p:nvPr/>
        </p:nvCxnSpPr>
        <p:spPr>
          <a:xfrm flipH="1" flipV="1">
            <a:off x="4102106" y="6045426"/>
            <a:ext cx="935322" cy="42898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2326489-EFF6-4940-8E12-C3AFC0D20972}"/>
              </a:ext>
            </a:extLst>
          </p:cNvPr>
          <p:cNvSpPr/>
          <p:nvPr/>
        </p:nvSpPr>
        <p:spPr>
          <a:xfrm>
            <a:off x="5037428" y="6274355"/>
            <a:ext cx="3573172" cy="400110"/>
          </a:xfrm>
          <a:prstGeom prst="rect">
            <a:avLst/>
          </a:prstGeom>
        </p:spPr>
        <p:txBody>
          <a:bodyPr wrap="square">
            <a:spAutoFit/>
          </a:bodyPr>
          <a:lstStyle/>
          <a:p>
            <a:r>
              <a:rPr lang="en-US" sz="2000" b="1" dirty="0">
                <a:effectLst>
                  <a:outerShdw blurRad="38100" dist="38100" dir="2700000" algn="tl">
                    <a:srgbClr val="FFFFFF"/>
                  </a:outerShdw>
                </a:effectLst>
                <a:latin typeface="Candara" panose="020E0502030303020204" pitchFamily="34" charset="0"/>
              </a:rPr>
              <a:t>The equation is balanced!</a:t>
            </a:r>
            <a:endParaRPr lang="en-US" sz="2000" b="1" dirty="0">
              <a:latin typeface="Candara" panose="020E0502030303020204" pitchFamily="34" charset="0"/>
            </a:endParaRPr>
          </a:p>
        </p:txBody>
      </p:sp>
      <p:graphicFrame>
        <p:nvGraphicFramePr>
          <p:cNvPr id="5" name="Table 4">
            <a:extLst>
              <a:ext uri="{FF2B5EF4-FFF2-40B4-BE49-F238E27FC236}">
                <a16:creationId xmlns:a16="http://schemas.microsoft.com/office/drawing/2014/main" id="{B4889C6C-1B06-6C48-BD7C-2089EEEADDC6}"/>
              </a:ext>
            </a:extLst>
          </p:cNvPr>
          <p:cNvGraphicFramePr>
            <a:graphicFrameLocks noGrp="1"/>
          </p:cNvGraphicFramePr>
          <p:nvPr>
            <p:extLst>
              <p:ext uri="{D42A27DB-BD31-4B8C-83A1-F6EECF244321}">
                <p14:modId xmlns:p14="http://schemas.microsoft.com/office/powerpoint/2010/main" val="1017788034"/>
              </p:ext>
            </p:extLst>
          </p:nvPr>
        </p:nvGraphicFramePr>
        <p:xfrm>
          <a:off x="1483360" y="4588087"/>
          <a:ext cx="8128000" cy="1112520"/>
        </p:xfrm>
        <a:graphic>
          <a:graphicData uri="http://schemas.openxmlformats.org/drawingml/2006/table">
            <a:tbl>
              <a:tblPr firstRow="1" bandRow="1">
                <a:tableStyleId>{F5AB1C69-6EDB-4FF4-983F-18BD219EF322}</a:tableStyleId>
              </a:tblPr>
              <a:tblGrid>
                <a:gridCol w="2032000">
                  <a:extLst>
                    <a:ext uri="{9D8B030D-6E8A-4147-A177-3AD203B41FA5}">
                      <a16:colId xmlns:a16="http://schemas.microsoft.com/office/drawing/2014/main" val="3215726038"/>
                    </a:ext>
                  </a:extLst>
                </a:gridCol>
                <a:gridCol w="2032000">
                  <a:extLst>
                    <a:ext uri="{9D8B030D-6E8A-4147-A177-3AD203B41FA5}">
                      <a16:colId xmlns:a16="http://schemas.microsoft.com/office/drawing/2014/main" val="1740406735"/>
                    </a:ext>
                  </a:extLst>
                </a:gridCol>
                <a:gridCol w="2032000">
                  <a:extLst>
                    <a:ext uri="{9D8B030D-6E8A-4147-A177-3AD203B41FA5}">
                      <a16:colId xmlns:a16="http://schemas.microsoft.com/office/drawing/2014/main" val="4073512433"/>
                    </a:ext>
                  </a:extLst>
                </a:gridCol>
                <a:gridCol w="2032000">
                  <a:extLst>
                    <a:ext uri="{9D8B030D-6E8A-4147-A177-3AD203B41FA5}">
                      <a16:colId xmlns:a16="http://schemas.microsoft.com/office/drawing/2014/main" val="2514860259"/>
                    </a:ext>
                  </a:extLst>
                </a:gridCol>
              </a:tblGrid>
              <a:tr h="370840">
                <a:tc gridSpan="2">
                  <a:txBody>
                    <a:bodyPr/>
                    <a:lstStyle/>
                    <a:p>
                      <a:pPr algn="ctr"/>
                      <a:r>
                        <a:rPr lang="en-US" dirty="0">
                          <a:latin typeface="Candara" panose="020E0502030303020204" pitchFamily="34" charset="0"/>
                        </a:rPr>
                        <a:t>Assets =</a:t>
                      </a:r>
                    </a:p>
                  </a:txBody>
                  <a:tcPr/>
                </a:tc>
                <a:tc hMerge="1">
                  <a:txBody>
                    <a:bodyPr/>
                    <a:lstStyle/>
                    <a:p>
                      <a:endParaRPr lang="en-US" dirty="0"/>
                    </a:p>
                  </a:txBody>
                  <a:tcPr/>
                </a:tc>
                <a:tc>
                  <a:txBody>
                    <a:bodyPr/>
                    <a:lstStyle/>
                    <a:p>
                      <a:r>
                        <a:rPr lang="en-US" dirty="0">
                          <a:latin typeface="Candara" panose="020E0502030303020204" pitchFamily="34" charset="0"/>
                        </a:rPr>
                        <a:t>Liability +</a:t>
                      </a:r>
                    </a:p>
                  </a:txBody>
                  <a:tcPr/>
                </a:tc>
                <a:tc>
                  <a:txBody>
                    <a:bodyPr/>
                    <a:lstStyle/>
                    <a:p>
                      <a:r>
                        <a:rPr lang="en-US" dirty="0">
                          <a:latin typeface="Candara" panose="020E0502030303020204" pitchFamily="34" charset="0"/>
                        </a:rPr>
                        <a:t>Net Assets</a:t>
                      </a:r>
                    </a:p>
                  </a:txBody>
                  <a:tcPr/>
                </a:tc>
                <a:extLst>
                  <a:ext uri="{0D108BD9-81ED-4DB2-BD59-A6C34878D82A}">
                    <a16:rowId xmlns:a16="http://schemas.microsoft.com/office/drawing/2014/main" val="413581750"/>
                  </a:ext>
                </a:extLst>
              </a:tr>
              <a:tr h="370840">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r>
                        <a:rPr lang="en-US" dirty="0">
                          <a:latin typeface="Candara" panose="020E0502030303020204" pitchFamily="34" charset="0"/>
                        </a:rPr>
                        <a:t> </a:t>
                      </a: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1832749711"/>
                  </a:ext>
                </a:extLst>
              </a:tr>
              <a:tr h="370840">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3562366118"/>
                  </a:ext>
                </a:extLst>
              </a:tr>
            </a:tbl>
          </a:graphicData>
        </a:graphic>
      </p:graphicFrame>
      <p:sp>
        <p:nvSpPr>
          <p:cNvPr id="9" name="Rectangle 8">
            <a:extLst>
              <a:ext uri="{FF2B5EF4-FFF2-40B4-BE49-F238E27FC236}">
                <a16:creationId xmlns:a16="http://schemas.microsoft.com/office/drawing/2014/main" id="{4930FEBE-5E2A-544D-8504-C6978070C1A4}"/>
              </a:ext>
            </a:extLst>
          </p:cNvPr>
          <p:cNvSpPr/>
          <p:nvPr/>
        </p:nvSpPr>
        <p:spPr>
          <a:xfrm>
            <a:off x="2150414" y="4944292"/>
            <a:ext cx="860452" cy="400110"/>
          </a:xfrm>
          <a:prstGeom prst="rect">
            <a:avLst/>
          </a:prstGeom>
        </p:spPr>
        <p:txBody>
          <a:bodyPr wrap="square">
            <a:spAutoFit/>
          </a:bodyPr>
          <a:lstStyle/>
          <a:p>
            <a:r>
              <a:rPr lang="en-US" sz="2000" dirty="0">
                <a:effectLst>
                  <a:outerShdw blurRad="38100" dist="38100" dir="2700000" algn="tl">
                    <a:srgbClr val="FFFFFF"/>
                  </a:outerShdw>
                </a:effectLst>
              </a:rPr>
              <a:t>Cash</a:t>
            </a:r>
            <a:endParaRPr lang="en-US" sz="2000" dirty="0"/>
          </a:p>
        </p:txBody>
      </p:sp>
      <p:sp>
        <p:nvSpPr>
          <p:cNvPr id="10" name="Rectangle 9">
            <a:extLst>
              <a:ext uri="{FF2B5EF4-FFF2-40B4-BE49-F238E27FC236}">
                <a16:creationId xmlns:a16="http://schemas.microsoft.com/office/drawing/2014/main" id="{5BD745C7-85A1-204E-8348-843309BC6BC0}"/>
              </a:ext>
            </a:extLst>
          </p:cNvPr>
          <p:cNvSpPr/>
          <p:nvPr/>
        </p:nvSpPr>
        <p:spPr>
          <a:xfrm>
            <a:off x="3922726" y="4957491"/>
            <a:ext cx="1502714" cy="400110"/>
          </a:xfrm>
          <a:prstGeom prst="rect">
            <a:avLst/>
          </a:prstGeom>
        </p:spPr>
        <p:txBody>
          <a:bodyPr wrap="square">
            <a:spAutoFit/>
          </a:bodyPr>
          <a:lstStyle/>
          <a:p>
            <a:r>
              <a:rPr lang="en-US" sz="2000" dirty="0">
                <a:effectLst>
                  <a:outerShdw blurRad="38100" dist="38100" dir="2700000" algn="tl">
                    <a:srgbClr val="FFFFFF"/>
                  </a:outerShdw>
                </a:effectLst>
              </a:rPr>
              <a:t>Inventory</a:t>
            </a:r>
            <a:endParaRPr lang="en-US" sz="2000" dirty="0"/>
          </a:p>
        </p:txBody>
      </p:sp>
      <p:sp>
        <p:nvSpPr>
          <p:cNvPr id="11" name="Rectangle 10">
            <a:extLst>
              <a:ext uri="{FF2B5EF4-FFF2-40B4-BE49-F238E27FC236}">
                <a16:creationId xmlns:a16="http://schemas.microsoft.com/office/drawing/2014/main" id="{0934AC73-21FF-C441-96E7-C4B76E845D2B}"/>
              </a:ext>
            </a:extLst>
          </p:cNvPr>
          <p:cNvSpPr/>
          <p:nvPr/>
        </p:nvSpPr>
        <p:spPr>
          <a:xfrm>
            <a:off x="2055468" y="5304557"/>
            <a:ext cx="1502714" cy="400110"/>
          </a:xfrm>
          <a:prstGeom prst="rect">
            <a:avLst/>
          </a:prstGeom>
        </p:spPr>
        <p:txBody>
          <a:bodyPr wrap="square">
            <a:spAutoFit/>
          </a:bodyPr>
          <a:lstStyle/>
          <a:p>
            <a:r>
              <a:rPr lang="en-US" sz="2000" dirty="0">
                <a:effectLst>
                  <a:outerShdw blurRad="38100" dist="38100" dir="2700000" algn="tl">
                    <a:srgbClr val="FFFFFF"/>
                  </a:outerShdw>
                </a:effectLst>
              </a:rPr>
              <a:t>($1,000)</a:t>
            </a:r>
            <a:endParaRPr lang="en-US" sz="2000" dirty="0"/>
          </a:p>
        </p:txBody>
      </p:sp>
      <p:sp>
        <p:nvSpPr>
          <p:cNvPr id="12" name="Rectangle 11">
            <a:extLst>
              <a:ext uri="{FF2B5EF4-FFF2-40B4-BE49-F238E27FC236}">
                <a16:creationId xmlns:a16="http://schemas.microsoft.com/office/drawing/2014/main" id="{E23DD6C0-B45B-F040-AA7A-3BA2F67DA5BC}"/>
              </a:ext>
            </a:extLst>
          </p:cNvPr>
          <p:cNvSpPr/>
          <p:nvPr/>
        </p:nvSpPr>
        <p:spPr>
          <a:xfrm>
            <a:off x="4034790" y="5338597"/>
            <a:ext cx="1502714" cy="400110"/>
          </a:xfrm>
          <a:prstGeom prst="rect">
            <a:avLst/>
          </a:prstGeom>
        </p:spPr>
        <p:txBody>
          <a:bodyPr wrap="square">
            <a:spAutoFit/>
          </a:bodyPr>
          <a:lstStyle/>
          <a:p>
            <a:r>
              <a:rPr lang="en-US" sz="2000" dirty="0">
                <a:effectLst>
                  <a:outerShdw blurRad="38100" dist="38100" dir="2700000" algn="tl">
                    <a:srgbClr val="FFFFFF"/>
                  </a:outerShdw>
                </a:effectLst>
              </a:rPr>
              <a:t>$1,000</a:t>
            </a:r>
            <a:endParaRPr lang="en-US" sz="2000" dirty="0"/>
          </a:p>
        </p:txBody>
      </p:sp>
      <p:sp>
        <p:nvSpPr>
          <p:cNvPr id="15" name="Rectangle 14">
            <a:extLst>
              <a:ext uri="{FF2B5EF4-FFF2-40B4-BE49-F238E27FC236}">
                <a16:creationId xmlns:a16="http://schemas.microsoft.com/office/drawing/2014/main" id="{AFB1AC3E-B30D-6244-8969-5249D3153419}"/>
              </a:ext>
            </a:extLst>
          </p:cNvPr>
          <p:cNvSpPr/>
          <p:nvPr/>
        </p:nvSpPr>
        <p:spPr>
          <a:xfrm>
            <a:off x="5769547" y="5304073"/>
            <a:ext cx="1502714" cy="400110"/>
          </a:xfrm>
          <a:prstGeom prst="rect">
            <a:avLst/>
          </a:prstGeom>
        </p:spPr>
        <p:txBody>
          <a:bodyPr wrap="square">
            <a:spAutoFit/>
          </a:bodyPr>
          <a:lstStyle/>
          <a:p>
            <a:r>
              <a:rPr lang="en-US" sz="2000" dirty="0">
                <a:effectLst>
                  <a:outerShdw blurRad="38100" dist="38100" dir="2700000" algn="tl">
                    <a:srgbClr val="FFFFFF"/>
                  </a:outerShdw>
                </a:effectLst>
              </a:rPr>
              <a:t>No change</a:t>
            </a:r>
            <a:endParaRPr lang="en-US" sz="2000" dirty="0"/>
          </a:p>
        </p:txBody>
      </p:sp>
      <p:sp>
        <p:nvSpPr>
          <p:cNvPr id="16" name="Rectangle 15">
            <a:extLst>
              <a:ext uri="{FF2B5EF4-FFF2-40B4-BE49-F238E27FC236}">
                <a16:creationId xmlns:a16="http://schemas.microsoft.com/office/drawing/2014/main" id="{B63629E7-1E42-254C-ACC4-93FB131C09E8}"/>
              </a:ext>
            </a:extLst>
          </p:cNvPr>
          <p:cNvSpPr/>
          <p:nvPr/>
        </p:nvSpPr>
        <p:spPr>
          <a:xfrm>
            <a:off x="7859243" y="5340835"/>
            <a:ext cx="1502714" cy="400110"/>
          </a:xfrm>
          <a:prstGeom prst="rect">
            <a:avLst/>
          </a:prstGeom>
        </p:spPr>
        <p:txBody>
          <a:bodyPr wrap="square">
            <a:spAutoFit/>
          </a:bodyPr>
          <a:lstStyle/>
          <a:p>
            <a:r>
              <a:rPr lang="en-US" sz="2000" dirty="0">
                <a:effectLst>
                  <a:outerShdw blurRad="38100" dist="38100" dir="2700000" algn="tl">
                    <a:srgbClr val="FFFFFF"/>
                  </a:outerShdw>
                </a:effectLst>
              </a:rPr>
              <a:t>No change</a:t>
            </a:r>
            <a:endParaRPr lang="en-US" sz="2000" dirty="0"/>
          </a:p>
        </p:txBody>
      </p:sp>
      <p:sp>
        <p:nvSpPr>
          <p:cNvPr id="7" name="Up Arrow 6">
            <a:extLst>
              <a:ext uri="{FF2B5EF4-FFF2-40B4-BE49-F238E27FC236}">
                <a16:creationId xmlns:a16="http://schemas.microsoft.com/office/drawing/2014/main" id="{93908A39-C1BA-D540-AB8C-BA7102E97558}"/>
              </a:ext>
            </a:extLst>
          </p:cNvPr>
          <p:cNvSpPr/>
          <p:nvPr/>
        </p:nvSpPr>
        <p:spPr>
          <a:xfrm>
            <a:off x="3592535" y="3804152"/>
            <a:ext cx="245327" cy="267629"/>
          </a:xfrm>
          <a:prstGeom prst="upArrow">
            <a:avLst/>
          </a:prstGeom>
          <a:solidFill>
            <a:srgbClr val="930505"/>
          </a:solidFill>
          <a:ln>
            <a:solidFill>
              <a:srgbClr val="930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a:extLst>
              <a:ext uri="{FF2B5EF4-FFF2-40B4-BE49-F238E27FC236}">
                <a16:creationId xmlns:a16="http://schemas.microsoft.com/office/drawing/2014/main" id="{4A4034BF-D89A-7148-A1A5-672D6982A174}"/>
              </a:ext>
            </a:extLst>
          </p:cNvPr>
          <p:cNvSpPr/>
          <p:nvPr/>
        </p:nvSpPr>
        <p:spPr>
          <a:xfrm rot="10800000">
            <a:off x="2982314" y="3452198"/>
            <a:ext cx="245327" cy="267629"/>
          </a:xfrm>
          <a:prstGeom prst="upArrow">
            <a:avLst/>
          </a:prstGeom>
          <a:solidFill>
            <a:srgbClr val="930505"/>
          </a:solidFill>
          <a:ln>
            <a:solidFill>
              <a:srgbClr val="930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D6F35E1-427C-48B1-8B88-9DD66CFF2EF1}"/>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2AE2D698-DC04-402A-A6D8-06F73A8A0112}"/>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Recording Transactions - Example</a:t>
            </a:r>
          </a:p>
        </p:txBody>
      </p:sp>
    </p:spTree>
    <p:extLst>
      <p:ext uri="{BB962C8B-B14F-4D97-AF65-F5344CB8AC3E}">
        <p14:creationId xmlns:p14="http://schemas.microsoft.com/office/powerpoint/2010/main" val="362403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5" grpId="0"/>
      <p:bldP spid="16" grpId="0"/>
      <p:bldP spid="7" grpId="0" animBg="1"/>
      <p:bldP spid="1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14EAA-7E11-B54A-BD81-D10F5ABD0BC0}"/>
              </a:ext>
            </a:extLst>
          </p:cNvPr>
          <p:cNvSpPr>
            <a:spLocks noGrp="1"/>
          </p:cNvSpPr>
          <p:nvPr>
            <p:ph type="title"/>
          </p:nvPr>
        </p:nvSpPr>
        <p:spPr>
          <a:xfrm>
            <a:off x="838200" y="365126"/>
            <a:ext cx="10515600" cy="806450"/>
          </a:xfrm>
        </p:spPr>
        <p:txBody>
          <a:bodyPr/>
          <a:lstStyle/>
          <a:p>
            <a:r>
              <a:rPr lang="en-US" b="1" dirty="0">
                <a:solidFill>
                  <a:srgbClr val="930505"/>
                </a:solidFill>
              </a:rPr>
              <a:t>Assets - Example</a:t>
            </a:r>
          </a:p>
        </p:txBody>
      </p:sp>
      <p:sp>
        <p:nvSpPr>
          <p:cNvPr id="3" name="Content Placeholder 2">
            <a:extLst>
              <a:ext uri="{FF2B5EF4-FFF2-40B4-BE49-F238E27FC236}">
                <a16:creationId xmlns:a16="http://schemas.microsoft.com/office/drawing/2014/main" id="{A62F3C67-F6CA-EA47-88AD-989734960225}"/>
              </a:ext>
            </a:extLst>
          </p:cNvPr>
          <p:cNvSpPr>
            <a:spLocks noGrp="1"/>
          </p:cNvSpPr>
          <p:nvPr>
            <p:ph idx="1"/>
          </p:nvPr>
        </p:nvSpPr>
        <p:spPr>
          <a:xfrm>
            <a:off x="571500" y="1514443"/>
            <a:ext cx="11158538" cy="3357596"/>
          </a:xfrm>
        </p:spPr>
        <p:txBody>
          <a:bodyPr>
            <a:normAutofit/>
          </a:bodyPr>
          <a:lstStyle/>
          <a:p>
            <a:r>
              <a:rPr lang="en-US" dirty="0">
                <a:latin typeface="Candara" panose="020E0502030303020204" pitchFamily="34" charset="0"/>
              </a:rPr>
              <a:t>A theater buys coffee, cups, and cookies for the restaurant at a value of $1,000. The supplier will send half of the supplies today and half of the supplies the next year. The theater pays everything in cash. </a:t>
            </a:r>
          </a:p>
          <a:p>
            <a:pPr marL="0" indent="0">
              <a:lnSpc>
                <a:spcPct val="80000"/>
              </a:lnSpc>
              <a:buNone/>
              <a:defRPr/>
            </a:pPr>
            <a:endParaRPr lang="en-US" altLang="en-US" dirty="0">
              <a:latin typeface="Candara" panose="020E0502030303020204" pitchFamily="34" charset="0"/>
            </a:endParaRPr>
          </a:p>
          <a:p>
            <a:pPr marL="0" indent="0">
              <a:lnSpc>
                <a:spcPct val="80000"/>
              </a:lnSpc>
              <a:buNone/>
              <a:defRPr/>
            </a:pPr>
            <a:r>
              <a:rPr lang="en-US" altLang="en-US" sz="2400" b="1" i="1" dirty="0">
                <a:effectLst>
                  <a:outerShdw blurRad="38100" dist="38100" dir="2700000" algn="tl">
                    <a:srgbClr val="FFFFFF"/>
                  </a:outerShdw>
                </a:effectLst>
                <a:latin typeface="Candara" panose="020E0502030303020204" pitchFamily="34" charset="0"/>
              </a:rPr>
              <a:t> What has happened? </a:t>
            </a:r>
            <a:r>
              <a:rPr lang="en-US" altLang="en-US" sz="2400" b="1" dirty="0">
                <a:effectLst>
                  <a:outerShdw blurRad="38100" dist="38100" dir="2700000" algn="tl">
                    <a:srgbClr val="FFFFFF"/>
                  </a:outerShdw>
                </a:effectLst>
                <a:latin typeface="Candara" panose="020E0502030303020204" pitchFamily="34" charset="0"/>
              </a:rPr>
              <a:t> -- </a:t>
            </a:r>
            <a:r>
              <a:rPr lang="en-US" altLang="en-US" sz="2400" b="1" i="1" dirty="0">
                <a:effectLst>
                  <a:outerShdw blurRad="38100" dist="38100" dir="2700000" algn="tl">
                    <a:srgbClr val="FFFFFF"/>
                  </a:outerShdw>
                </a:effectLst>
                <a:latin typeface="Candara" panose="020E0502030303020204" pitchFamily="34" charset="0"/>
              </a:rPr>
              <a:t>What accounts will be impacted? </a:t>
            </a:r>
            <a:r>
              <a:rPr lang="en-US" altLang="en-US" sz="2400" b="1" dirty="0">
                <a:effectLst>
                  <a:outerShdw blurRad="38100" dist="38100" dir="2700000" algn="tl">
                    <a:srgbClr val="FFFFFF"/>
                  </a:outerShdw>
                </a:effectLst>
                <a:latin typeface="Candara" panose="020E0502030303020204" pitchFamily="34" charset="0"/>
              </a:rPr>
              <a:t> </a:t>
            </a:r>
          </a:p>
          <a:p>
            <a:pPr lvl="1">
              <a:lnSpc>
                <a:spcPct val="80000"/>
              </a:lnSpc>
              <a:defRPr/>
            </a:pPr>
            <a:r>
              <a:rPr lang="en-US" altLang="en-US" dirty="0">
                <a:effectLst>
                  <a:outerShdw blurRad="38100" dist="38100" dir="2700000" algn="tl">
                    <a:srgbClr val="FFFFFF"/>
                  </a:outerShdw>
                </a:effectLst>
                <a:latin typeface="Candara" panose="020E0502030303020204" pitchFamily="34" charset="0"/>
              </a:rPr>
              <a:t>Inventory: Asset  </a:t>
            </a:r>
          </a:p>
          <a:p>
            <a:pPr lvl="1">
              <a:lnSpc>
                <a:spcPct val="80000"/>
              </a:lnSpc>
              <a:defRPr/>
            </a:pPr>
            <a:r>
              <a:rPr lang="en-US" altLang="en-US" dirty="0">
                <a:effectLst>
                  <a:outerShdw blurRad="38100" dist="38100" dir="2700000" algn="tl">
                    <a:srgbClr val="FFFFFF"/>
                  </a:outerShdw>
                </a:effectLst>
                <a:latin typeface="Candara" panose="020E0502030303020204" pitchFamily="34" charset="0"/>
              </a:rPr>
              <a:t>Inventory receivable/Inventory in transit: Asset </a:t>
            </a:r>
          </a:p>
          <a:p>
            <a:pPr lvl="1">
              <a:lnSpc>
                <a:spcPct val="80000"/>
              </a:lnSpc>
              <a:defRPr/>
            </a:pPr>
            <a:r>
              <a:rPr lang="en-US" altLang="en-US" dirty="0">
                <a:effectLst>
                  <a:outerShdw blurRad="38100" dist="38100" dir="2700000" algn="tl">
                    <a:srgbClr val="FFFFFF"/>
                  </a:outerShdw>
                </a:effectLst>
                <a:latin typeface="Candara" panose="020E0502030303020204" pitchFamily="34" charset="0"/>
              </a:rPr>
              <a:t>Cash: Asset  </a:t>
            </a:r>
          </a:p>
          <a:p>
            <a:pPr marL="0" indent="0">
              <a:buNone/>
            </a:pPr>
            <a:endParaRPr lang="en-US" dirty="0"/>
          </a:p>
        </p:txBody>
      </p:sp>
      <p:sp>
        <p:nvSpPr>
          <p:cNvPr id="4" name="Slide Number Placeholder 3">
            <a:extLst>
              <a:ext uri="{FF2B5EF4-FFF2-40B4-BE49-F238E27FC236}">
                <a16:creationId xmlns:a16="http://schemas.microsoft.com/office/drawing/2014/main" id="{8AC81893-F118-974F-ABF1-2327EF41BA9C}"/>
              </a:ext>
            </a:extLst>
          </p:cNvPr>
          <p:cNvSpPr>
            <a:spLocks noGrp="1"/>
          </p:cNvSpPr>
          <p:nvPr>
            <p:ph type="sldNum" sz="quarter" idx="12"/>
          </p:nvPr>
        </p:nvSpPr>
        <p:spPr/>
        <p:txBody>
          <a:bodyPr/>
          <a:lstStyle/>
          <a:p>
            <a:fld id="{747E0F02-6392-2343-BC9E-B77CE0D7CB42}" type="slidenum">
              <a:rPr lang="en-US" smtClean="0"/>
              <a:t>29</a:t>
            </a:fld>
            <a:endParaRPr lang="en-US"/>
          </a:p>
        </p:txBody>
      </p:sp>
      <p:graphicFrame>
        <p:nvGraphicFramePr>
          <p:cNvPr id="5" name="Table 4">
            <a:extLst>
              <a:ext uri="{FF2B5EF4-FFF2-40B4-BE49-F238E27FC236}">
                <a16:creationId xmlns:a16="http://schemas.microsoft.com/office/drawing/2014/main" id="{D0A685A4-403A-C04F-B190-340333D1A983}"/>
              </a:ext>
            </a:extLst>
          </p:cNvPr>
          <p:cNvGraphicFramePr>
            <a:graphicFrameLocks noGrp="1"/>
          </p:cNvGraphicFramePr>
          <p:nvPr>
            <p:extLst>
              <p:ext uri="{D42A27DB-BD31-4B8C-83A1-F6EECF244321}">
                <p14:modId xmlns:p14="http://schemas.microsoft.com/office/powerpoint/2010/main" val="468194325"/>
              </p:ext>
            </p:extLst>
          </p:nvPr>
        </p:nvGraphicFramePr>
        <p:xfrm>
          <a:off x="571500" y="5015865"/>
          <a:ext cx="10415592" cy="1112520"/>
        </p:xfrm>
        <a:graphic>
          <a:graphicData uri="http://schemas.openxmlformats.org/drawingml/2006/table">
            <a:tbl>
              <a:tblPr firstRow="1" bandRow="1">
                <a:tableStyleId>{F5AB1C69-6EDB-4FF4-983F-18BD219EF322}</a:tableStyleId>
              </a:tblPr>
              <a:tblGrid>
                <a:gridCol w="1735932">
                  <a:extLst>
                    <a:ext uri="{9D8B030D-6E8A-4147-A177-3AD203B41FA5}">
                      <a16:colId xmlns:a16="http://schemas.microsoft.com/office/drawing/2014/main" val="3559418119"/>
                    </a:ext>
                  </a:extLst>
                </a:gridCol>
                <a:gridCol w="1735932">
                  <a:extLst>
                    <a:ext uri="{9D8B030D-6E8A-4147-A177-3AD203B41FA5}">
                      <a16:colId xmlns:a16="http://schemas.microsoft.com/office/drawing/2014/main" val="3911814756"/>
                    </a:ext>
                  </a:extLst>
                </a:gridCol>
                <a:gridCol w="1985961">
                  <a:extLst>
                    <a:ext uri="{9D8B030D-6E8A-4147-A177-3AD203B41FA5}">
                      <a16:colId xmlns:a16="http://schemas.microsoft.com/office/drawing/2014/main" val="127685930"/>
                    </a:ext>
                  </a:extLst>
                </a:gridCol>
                <a:gridCol w="600075">
                  <a:extLst>
                    <a:ext uri="{9D8B030D-6E8A-4147-A177-3AD203B41FA5}">
                      <a16:colId xmlns:a16="http://schemas.microsoft.com/office/drawing/2014/main" val="1192663375"/>
                    </a:ext>
                  </a:extLst>
                </a:gridCol>
                <a:gridCol w="2621760">
                  <a:extLst>
                    <a:ext uri="{9D8B030D-6E8A-4147-A177-3AD203B41FA5}">
                      <a16:colId xmlns:a16="http://schemas.microsoft.com/office/drawing/2014/main" val="1259662031"/>
                    </a:ext>
                  </a:extLst>
                </a:gridCol>
                <a:gridCol w="1735932">
                  <a:extLst>
                    <a:ext uri="{9D8B030D-6E8A-4147-A177-3AD203B41FA5}">
                      <a16:colId xmlns:a16="http://schemas.microsoft.com/office/drawing/2014/main" val="934616788"/>
                    </a:ext>
                  </a:extLst>
                </a:gridCol>
              </a:tblGrid>
              <a:tr h="370840">
                <a:tc gridSpan="3">
                  <a:txBody>
                    <a:bodyPr/>
                    <a:lstStyle/>
                    <a:p>
                      <a:pPr algn="ctr"/>
                      <a:r>
                        <a:rPr lang="en-US" dirty="0">
                          <a:latin typeface="Candara" panose="020E0502030303020204" pitchFamily="34" charset="0"/>
                        </a:rPr>
                        <a:t>Assets</a:t>
                      </a:r>
                    </a:p>
                  </a:txBody>
                  <a:tcPr/>
                </a:tc>
                <a:tc hMerge="1">
                  <a:txBody>
                    <a:bodyPr/>
                    <a:lstStyle/>
                    <a:p>
                      <a:endParaRPr lang="en-US" dirty="0"/>
                    </a:p>
                  </a:txBody>
                  <a:tcPr/>
                </a:tc>
                <a:tc hMerge="1">
                  <a:txBody>
                    <a:bodyPr/>
                    <a:lstStyle/>
                    <a:p>
                      <a:endParaRPr lang="en-US" dirty="0"/>
                    </a:p>
                  </a:txBody>
                  <a:tcPr/>
                </a:tc>
                <a:tc>
                  <a:txBody>
                    <a:bodyPr/>
                    <a:lstStyle/>
                    <a:p>
                      <a:pPr algn="ctr"/>
                      <a:r>
                        <a:rPr lang="en-US" dirty="0">
                          <a:latin typeface="Candara" panose="020E0502030303020204" pitchFamily="34" charset="0"/>
                        </a:rPr>
                        <a:t>=</a:t>
                      </a:r>
                    </a:p>
                  </a:txBody>
                  <a:tcPr/>
                </a:tc>
                <a:tc>
                  <a:txBody>
                    <a:bodyPr/>
                    <a:lstStyle/>
                    <a:p>
                      <a:pPr algn="ctr"/>
                      <a:r>
                        <a:rPr lang="en-US" dirty="0">
                          <a:latin typeface="Candara" panose="020E0502030303020204" pitchFamily="34" charset="0"/>
                        </a:rPr>
                        <a:t>Liabilities +</a:t>
                      </a:r>
                    </a:p>
                  </a:txBody>
                  <a:tcPr/>
                </a:tc>
                <a:tc>
                  <a:txBody>
                    <a:bodyPr/>
                    <a:lstStyle/>
                    <a:p>
                      <a:pPr algn="ctr"/>
                      <a:r>
                        <a:rPr lang="en-US" dirty="0">
                          <a:latin typeface="Candara" panose="020E0502030303020204" pitchFamily="34" charset="0"/>
                        </a:rPr>
                        <a:t>Net Assets</a:t>
                      </a:r>
                    </a:p>
                  </a:txBody>
                  <a:tcPr/>
                </a:tc>
                <a:extLst>
                  <a:ext uri="{0D108BD9-81ED-4DB2-BD59-A6C34878D82A}">
                    <a16:rowId xmlns:a16="http://schemas.microsoft.com/office/drawing/2014/main" val="813862475"/>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5461806"/>
                  </a:ext>
                </a:extLst>
              </a:tr>
              <a:tr h="370840">
                <a:tc>
                  <a:txBody>
                    <a:bodyPr/>
                    <a:lstStyle/>
                    <a:p>
                      <a:pPr algn="r"/>
                      <a:endParaRPr lang="en-US" dirty="0"/>
                    </a:p>
                  </a:txBody>
                  <a:tcPr/>
                </a:tc>
                <a:tc>
                  <a:txBody>
                    <a:bodyPr/>
                    <a:lstStyle/>
                    <a:p>
                      <a:pPr algn="r"/>
                      <a:endParaRPr lang="en-US"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ctr"/>
                      <a:r>
                        <a:rPr lang="en-US" dirty="0"/>
                        <a:t>=</a:t>
                      </a:r>
                    </a:p>
                  </a:txBody>
                  <a:tcPr/>
                </a:tc>
                <a:tc>
                  <a:txBody>
                    <a:bodyPr/>
                    <a:lstStyle/>
                    <a:p>
                      <a:pPr algn="r"/>
                      <a:endParaRPr lang="en-US" dirty="0"/>
                    </a:p>
                  </a:txBody>
                  <a:tcPr/>
                </a:tc>
                <a:tc>
                  <a:txBody>
                    <a:bodyPr/>
                    <a:lstStyle/>
                    <a:p>
                      <a:pPr algn="r"/>
                      <a:endParaRPr lang="en-US" dirty="0"/>
                    </a:p>
                  </a:txBody>
                  <a:tcPr/>
                </a:tc>
                <a:extLst>
                  <a:ext uri="{0D108BD9-81ED-4DB2-BD59-A6C34878D82A}">
                    <a16:rowId xmlns:a16="http://schemas.microsoft.com/office/drawing/2014/main" val="355986434"/>
                  </a:ext>
                </a:extLst>
              </a:tr>
            </a:tbl>
          </a:graphicData>
        </a:graphic>
      </p:graphicFrame>
      <p:sp>
        <p:nvSpPr>
          <p:cNvPr id="6" name="Rectangle 5">
            <a:extLst>
              <a:ext uri="{FF2B5EF4-FFF2-40B4-BE49-F238E27FC236}">
                <a16:creationId xmlns:a16="http://schemas.microsoft.com/office/drawing/2014/main" id="{BD8325C1-C967-FB4B-87D0-4145CC8818DF}"/>
              </a:ext>
            </a:extLst>
          </p:cNvPr>
          <p:cNvSpPr/>
          <p:nvPr/>
        </p:nvSpPr>
        <p:spPr>
          <a:xfrm>
            <a:off x="1080108" y="5372070"/>
            <a:ext cx="901092" cy="400110"/>
          </a:xfrm>
          <a:prstGeom prst="rect">
            <a:avLst/>
          </a:prstGeom>
        </p:spPr>
        <p:txBody>
          <a:bodyPr wrap="square">
            <a:spAutoFit/>
          </a:bodyPr>
          <a:lstStyle/>
          <a:p>
            <a:r>
              <a:rPr lang="en-US" sz="2000" dirty="0">
                <a:effectLst>
                  <a:outerShdw blurRad="38100" dist="38100" dir="2700000" algn="tl">
                    <a:srgbClr val="FFFFFF"/>
                  </a:outerShdw>
                </a:effectLst>
                <a:latin typeface="Candara" panose="020E0502030303020204" pitchFamily="34" charset="0"/>
              </a:rPr>
              <a:t>Cash</a:t>
            </a:r>
            <a:endParaRPr lang="en-US" sz="2000" dirty="0">
              <a:latin typeface="Candara" panose="020E0502030303020204" pitchFamily="34" charset="0"/>
            </a:endParaRPr>
          </a:p>
        </p:txBody>
      </p:sp>
      <p:sp>
        <p:nvSpPr>
          <p:cNvPr id="7" name="Rectangle 6">
            <a:extLst>
              <a:ext uri="{FF2B5EF4-FFF2-40B4-BE49-F238E27FC236}">
                <a16:creationId xmlns:a16="http://schemas.microsoft.com/office/drawing/2014/main" id="{8E3FFD33-090C-034F-B1B6-9E024DA01848}"/>
              </a:ext>
            </a:extLst>
          </p:cNvPr>
          <p:cNvSpPr/>
          <p:nvPr/>
        </p:nvSpPr>
        <p:spPr>
          <a:xfrm>
            <a:off x="958188" y="5750271"/>
            <a:ext cx="1502714" cy="400110"/>
          </a:xfrm>
          <a:prstGeom prst="rect">
            <a:avLst/>
          </a:prstGeom>
        </p:spPr>
        <p:txBody>
          <a:bodyPr wrap="square">
            <a:spAutoFit/>
          </a:bodyPr>
          <a:lstStyle/>
          <a:p>
            <a:r>
              <a:rPr lang="en-US" sz="2000" dirty="0">
                <a:effectLst>
                  <a:outerShdw blurRad="38100" dist="38100" dir="2700000" algn="tl">
                    <a:srgbClr val="FFFFFF"/>
                  </a:outerShdw>
                </a:effectLst>
                <a:latin typeface="Candara" panose="020E0502030303020204" pitchFamily="34" charset="0"/>
              </a:rPr>
              <a:t>($1,000)</a:t>
            </a:r>
            <a:endParaRPr lang="en-US" sz="2000" dirty="0">
              <a:latin typeface="Candara" panose="020E0502030303020204" pitchFamily="34" charset="0"/>
            </a:endParaRPr>
          </a:p>
        </p:txBody>
      </p:sp>
      <p:sp>
        <p:nvSpPr>
          <p:cNvPr id="8" name="Rectangle 7">
            <a:extLst>
              <a:ext uri="{FF2B5EF4-FFF2-40B4-BE49-F238E27FC236}">
                <a16:creationId xmlns:a16="http://schemas.microsoft.com/office/drawing/2014/main" id="{2EE3A45E-C32A-C04E-9900-8BB5EAB58B01}"/>
              </a:ext>
            </a:extLst>
          </p:cNvPr>
          <p:cNvSpPr/>
          <p:nvPr/>
        </p:nvSpPr>
        <p:spPr>
          <a:xfrm>
            <a:off x="2582822" y="5358732"/>
            <a:ext cx="1502714" cy="400110"/>
          </a:xfrm>
          <a:prstGeom prst="rect">
            <a:avLst/>
          </a:prstGeom>
        </p:spPr>
        <p:txBody>
          <a:bodyPr wrap="square">
            <a:spAutoFit/>
          </a:bodyPr>
          <a:lstStyle/>
          <a:p>
            <a:r>
              <a:rPr lang="en-US" sz="2000" dirty="0">
                <a:effectLst>
                  <a:outerShdw blurRad="38100" dist="38100" dir="2700000" algn="tl">
                    <a:srgbClr val="FFFFFF"/>
                  </a:outerShdw>
                </a:effectLst>
                <a:latin typeface="Candara" panose="020E0502030303020204" pitchFamily="34" charset="0"/>
              </a:rPr>
              <a:t>Inventory</a:t>
            </a:r>
            <a:endParaRPr lang="en-US" sz="2000" dirty="0">
              <a:latin typeface="Candara" panose="020E0502030303020204" pitchFamily="34" charset="0"/>
            </a:endParaRPr>
          </a:p>
        </p:txBody>
      </p:sp>
      <p:sp>
        <p:nvSpPr>
          <p:cNvPr id="9" name="Rectangle 8">
            <a:extLst>
              <a:ext uri="{FF2B5EF4-FFF2-40B4-BE49-F238E27FC236}">
                <a16:creationId xmlns:a16="http://schemas.microsoft.com/office/drawing/2014/main" id="{5C60085F-3FC9-0C48-AD0C-24442DDD3AA1}"/>
              </a:ext>
            </a:extLst>
          </p:cNvPr>
          <p:cNvSpPr/>
          <p:nvPr/>
        </p:nvSpPr>
        <p:spPr>
          <a:xfrm>
            <a:off x="2828969" y="5772180"/>
            <a:ext cx="1502714" cy="400110"/>
          </a:xfrm>
          <a:prstGeom prst="rect">
            <a:avLst/>
          </a:prstGeom>
        </p:spPr>
        <p:txBody>
          <a:bodyPr wrap="square">
            <a:spAutoFit/>
          </a:bodyPr>
          <a:lstStyle/>
          <a:p>
            <a:r>
              <a:rPr lang="en-US" sz="2000" dirty="0">
                <a:effectLst>
                  <a:outerShdw blurRad="38100" dist="38100" dir="2700000" algn="tl">
                    <a:srgbClr val="FFFFFF"/>
                  </a:outerShdw>
                </a:effectLst>
                <a:latin typeface="Candara" panose="020E0502030303020204" pitchFamily="34" charset="0"/>
              </a:rPr>
              <a:t>$500</a:t>
            </a:r>
            <a:endParaRPr lang="en-US" sz="2000" dirty="0">
              <a:latin typeface="Candara" panose="020E0502030303020204" pitchFamily="34" charset="0"/>
            </a:endParaRPr>
          </a:p>
        </p:txBody>
      </p:sp>
      <p:sp>
        <p:nvSpPr>
          <p:cNvPr id="10" name="Rectangle 9">
            <a:extLst>
              <a:ext uri="{FF2B5EF4-FFF2-40B4-BE49-F238E27FC236}">
                <a16:creationId xmlns:a16="http://schemas.microsoft.com/office/drawing/2014/main" id="{468C6168-AD5D-3040-B6EA-175713F5D603}"/>
              </a:ext>
            </a:extLst>
          </p:cNvPr>
          <p:cNvSpPr/>
          <p:nvPr/>
        </p:nvSpPr>
        <p:spPr>
          <a:xfrm>
            <a:off x="3992522" y="5343449"/>
            <a:ext cx="2262548" cy="400110"/>
          </a:xfrm>
          <a:prstGeom prst="rect">
            <a:avLst/>
          </a:prstGeom>
        </p:spPr>
        <p:txBody>
          <a:bodyPr wrap="square">
            <a:spAutoFit/>
          </a:bodyPr>
          <a:lstStyle/>
          <a:p>
            <a:r>
              <a:rPr lang="en-US" sz="2000" dirty="0">
                <a:effectLst>
                  <a:outerShdw blurRad="38100" dist="38100" dir="2700000" algn="tl">
                    <a:srgbClr val="FFFFFF"/>
                  </a:outerShdw>
                </a:effectLst>
                <a:latin typeface="Candara" panose="020E0502030303020204" pitchFamily="34" charset="0"/>
              </a:rPr>
              <a:t>Inventory in transit </a:t>
            </a:r>
            <a:endParaRPr lang="en-US" sz="2000" dirty="0">
              <a:latin typeface="Candara" panose="020E0502030303020204" pitchFamily="34" charset="0"/>
            </a:endParaRPr>
          </a:p>
        </p:txBody>
      </p:sp>
      <p:sp>
        <p:nvSpPr>
          <p:cNvPr id="11" name="Rectangle 10">
            <a:extLst>
              <a:ext uri="{FF2B5EF4-FFF2-40B4-BE49-F238E27FC236}">
                <a16:creationId xmlns:a16="http://schemas.microsoft.com/office/drawing/2014/main" id="{384971B5-159A-DE47-8712-2D681CB515BD}"/>
              </a:ext>
            </a:extLst>
          </p:cNvPr>
          <p:cNvSpPr/>
          <p:nvPr/>
        </p:nvSpPr>
        <p:spPr>
          <a:xfrm>
            <a:off x="4574003" y="5772180"/>
            <a:ext cx="1502714" cy="400110"/>
          </a:xfrm>
          <a:prstGeom prst="rect">
            <a:avLst/>
          </a:prstGeom>
        </p:spPr>
        <p:txBody>
          <a:bodyPr wrap="square">
            <a:spAutoFit/>
          </a:bodyPr>
          <a:lstStyle/>
          <a:p>
            <a:r>
              <a:rPr lang="en-US" sz="2000" dirty="0">
                <a:effectLst>
                  <a:outerShdw blurRad="38100" dist="38100" dir="2700000" algn="tl">
                    <a:srgbClr val="FFFFFF"/>
                  </a:outerShdw>
                </a:effectLst>
                <a:latin typeface="Candara" panose="020E0502030303020204" pitchFamily="34" charset="0"/>
              </a:rPr>
              <a:t>$500</a:t>
            </a:r>
            <a:endParaRPr lang="en-US" sz="2000" dirty="0">
              <a:latin typeface="Candara" panose="020E0502030303020204" pitchFamily="34" charset="0"/>
            </a:endParaRPr>
          </a:p>
        </p:txBody>
      </p:sp>
      <p:sp>
        <p:nvSpPr>
          <p:cNvPr id="12" name="Rectangle 11">
            <a:extLst>
              <a:ext uri="{FF2B5EF4-FFF2-40B4-BE49-F238E27FC236}">
                <a16:creationId xmlns:a16="http://schemas.microsoft.com/office/drawing/2014/main" id="{F5EDB207-9D8C-2643-B9B6-0351D7B0ACED}"/>
              </a:ext>
            </a:extLst>
          </p:cNvPr>
          <p:cNvSpPr/>
          <p:nvPr/>
        </p:nvSpPr>
        <p:spPr>
          <a:xfrm>
            <a:off x="7207543" y="5728275"/>
            <a:ext cx="1502714" cy="400110"/>
          </a:xfrm>
          <a:prstGeom prst="rect">
            <a:avLst/>
          </a:prstGeom>
        </p:spPr>
        <p:txBody>
          <a:bodyPr wrap="square">
            <a:spAutoFit/>
          </a:bodyPr>
          <a:lstStyle/>
          <a:p>
            <a:r>
              <a:rPr lang="en-US" sz="2000" dirty="0">
                <a:effectLst>
                  <a:outerShdw blurRad="38100" dist="38100" dir="2700000" algn="tl">
                    <a:srgbClr val="FFFFFF"/>
                  </a:outerShdw>
                </a:effectLst>
                <a:latin typeface="Candara" panose="020E0502030303020204" pitchFamily="34" charset="0"/>
              </a:rPr>
              <a:t>No change</a:t>
            </a:r>
            <a:endParaRPr lang="en-US" sz="2000" dirty="0">
              <a:latin typeface="Candara" panose="020E0502030303020204" pitchFamily="34" charset="0"/>
            </a:endParaRPr>
          </a:p>
        </p:txBody>
      </p:sp>
      <p:sp>
        <p:nvSpPr>
          <p:cNvPr id="13" name="Rectangle 12">
            <a:extLst>
              <a:ext uri="{FF2B5EF4-FFF2-40B4-BE49-F238E27FC236}">
                <a16:creationId xmlns:a16="http://schemas.microsoft.com/office/drawing/2014/main" id="{D624E415-0945-1046-9E6B-65601BDF603A}"/>
              </a:ext>
            </a:extLst>
          </p:cNvPr>
          <p:cNvSpPr/>
          <p:nvPr/>
        </p:nvSpPr>
        <p:spPr>
          <a:xfrm>
            <a:off x="9518478" y="5688558"/>
            <a:ext cx="1502714" cy="400110"/>
          </a:xfrm>
          <a:prstGeom prst="rect">
            <a:avLst/>
          </a:prstGeom>
        </p:spPr>
        <p:txBody>
          <a:bodyPr wrap="square">
            <a:spAutoFit/>
          </a:bodyPr>
          <a:lstStyle/>
          <a:p>
            <a:r>
              <a:rPr lang="en-US" sz="2000" dirty="0">
                <a:effectLst>
                  <a:outerShdw blurRad="38100" dist="38100" dir="2700000" algn="tl">
                    <a:srgbClr val="FFFFFF"/>
                  </a:outerShdw>
                </a:effectLst>
                <a:latin typeface="Candara" panose="020E0502030303020204" pitchFamily="34" charset="0"/>
              </a:rPr>
              <a:t>No change</a:t>
            </a:r>
            <a:endParaRPr lang="en-US" sz="2000" dirty="0">
              <a:latin typeface="Candara" panose="020E0502030303020204" pitchFamily="34" charset="0"/>
            </a:endParaRPr>
          </a:p>
        </p:txBody>
      </p:sp>
      <p:sp>
        <p:nvSpPr>
          <p:cNvPr id="14" name="Rectangle 13">
            <a:extLst>
              <a:ext uri="{FF2B5EF4-FFF2-40B4-BE49-F238E27FC236}">
                <a16:creationId xmlns:a16="http://schemas.microsoft.com/office/drawing/2014/main" id="{94397FEB-DCED-5F45-B97E-9AEC3A156CB9}"/>
              </a:ext>
            </a:extLst>
          </p:cNvPr>
          <p:cNvSpPr/>
          <p:nvPr/>
        </p:nvSpPr>
        <p:spPr>
          <a:xfrm>
            <a:off x="5037428" y="6274355"/>
            <a:ext cx="3573172" cy="400110"/>
          </a:xfrm>
          <a:prstGeom prst="rect">
            <a:avLst/>
          </a:prstGeom>
        </p:spPr>
        <p:txBody>
          <a:bodyPr wrap="square">
            <a:spAutoFit/>
          </a:bodyPr>
          <a:lstStyle/>
          <a:p>
            <a:r>
              <a:rPr lang="en-US" sz="2000" b="1" dirty="0">
                <a:effectLst>
                  <a:outerShdw blurRad="38100" dist="38100" dir="2700000" algn="tl">
                    <a:srgbClr val="FFFFFF"/>
                  </a:outerShdw>
                </a:effectLst>
                <a:latin typeface="Candara" panose="020E0502030303020204" pitchFamily="34" charset="0"/>
              </a:rPr>
              <a:t>The equation is balanced!</a:t>
            </a:r>
            <a:endParaRPr lang="en-US" sz="2000" b="1" dirty="0">
              <a:latin typeface="Candara" panose="020E0502030303020204" pitchFamily="34" charset="0"/>
            </a:endParaRPr>
          </a:p>
        </p:txBody>
      </p:sp>
      <p:sp>
        <p:nvSpPr>
          <p:cNvPr id="15" name="Up Arrow 14">
            <a:extLst>
              <a:ext uri="{FF2B5EF4-FFF2-40B4-BE49-F238E27FC236}">
                <a16:creationId xmlns:a16="http://schemas.microsoft.com/office/drawing/2014/main" id="{8EB41541-66B6-1441-9D8D-25C3DA338905}"/>
              </a:ext>
            </a:extLst>
          </p:cNvPr>
          <p:cNvSpPr/>
          <p:nvPr/>
        </p:nvSpPr>
        <p:spPr>
          <a:xfrm>
            <a:off x="3605443" y="3622960"/>
            <a:ext cx="245327" cy="267629"/>
          </a:xfrm>
          <a:prstGeom prst="upArrow">
            <a:avLst/>
          </a:prstGeom>
          <a:solidFill>
            <a:srgbClr val="930505"/>
          </a:solidFill>
          <a:ln>
            <a:solidFill>
              <a:srgbClr val="930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Up Arrow 15">
            <a:extLst>
              <a:ext uri="{FF2B5EF4-FFF2-40B4-BE49-F238E27FC236}">
                <a16:creationId xmlns:a16="http://schemas.microsoft.com/office/drawing/2014/main" id="{1E215DD7-02C6-684C-A033-C651C2C5B234}"/>
              </a:ext>
            </a:extLst>
          </p:cNvPr>
          <p:cNvSpPr/>
          <p:nvPr/>
        </p:nvSpPr>
        <p:spPr>
          <a:xfrm rot="10800000">
            <a:off x="2949041" y="4358941"/>
            <a:ext cx="245327" cy="267629"/>
          </a:xfrm>
          <a:prstGeom prst="upArrow">
            <a:avLst/>
          </a:prstGeom>
          <a:solidFill>
            <a:srgbClr val="930505"/>
          </a:solidFill>
          <a:ln>
            <a:solidFill>
              <a:srgbClr val="930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a:extLst>
              <a:ext uri="{FF2B5EF4-FFF2-40B4-BE49-F238E27FC236}">
                <a16:creationId xmlns:a16="http://schemas.microsoft.com/office/drawing/2014/main" id="{43D0527A-F0FA-4C41-B1C4-68D902505200}"/>
              </a:ext>
            </a:extLst>
          </p:cNvPr>
          <p:cNvSpPr/>
          <p:nvPr/>
        </p:nvSpPr>
        <p:spPr>
          <a:xfrm>
            <a:off x="7495726" y="3995166"/>
            <a:ext cx="245327" cy="267629"/>
          </a:xfrm>
          <a:prstGeom prst="upArrow">
            <a:avLst/>
          </a:prstGeom>
          <a:solidFill>
            <a:srgbClr val="930505"/>
          </a:solidFill>
          <a:ln>
            <a:solidFill>
              <a:srgbClr val="930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B5D6377-12DE-467A-97AF-0328B3F6459E}"/>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58CAAD74-D578-42EC-88D8-0387C1E87E96}"/>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Assets - Example</a:t>
            </a:r>
          </a:p>
        </p:txBody>
      </p:sp>
    </p:spTree>
    <p:extLst>
      <p:ext uri="{BB962C8B-B14F-4D97-AF65-F5344CB8AC3E}">
        <p14:creationId xmlns:p14="http://schemas.microsoft.com/office/powerpoint/2010/main" val="428847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animBg="1"/>
      <p:bldP spid="16" grpId="0" animBg="1"/>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32785"/>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Second Half Semester</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784225" y="1600911"/>
            <a:ext cx="11049965" cy="4659259"/>
          </a:xfrm>
        </p:spPr>
        <p:txBody>
          <a:bodyPr>
            <a:normAutofit/>
          </a:bodyPr>
          <a:lstStyle/>
          <a:p>
            <a:pPr>
              <a:lnSpc>
                <a:spcPct val="100000"/>
              </a:lnSpc>
            </a:pPr>
            <a:r>
              <a:rPr lang="en-US" dirty="0">
                <a:latin typeface="Candara" panose="020E0502030303020204" pitchFamily="34" charset="0"/>
              </a:rPr>
              <a:t>Reporting Results:</a:t>
            </a:r>
          </a:p>
          <a:p>
            <a:pPr lvl="1">
              <a:lnSpc>
                <a:spcPct val="100000"/>
              </a:lnSpc>
            </a:pPr>
            <a:r>
              <a:rPr lang="en-US" dirty="0">
                <a:latin typeface="Candara" panose="020E0502030303020204" pitchFamily="34" charset="0"/>
              </a:rPr>
              <a:t>Balance Sheet (Ch.9)</a:t>
            </a:r>
          </a:p>
          <a:p>
            <a:pPr lvl="1">
              <a:lnSpc>
                <a:spcPct val="100000"/>
              </a:lnSpc>
            </a:pPr>
            <a:r>
              <a:rPr lang="en-US" dirty="0">
                <a:latin typeface="Candara" panose="020E0502030303020204" pitchFamily="34" charset="0"/>
              </a:rPr>
              <a:t>Activity and Cash Flow Statements (Ch. 10)</a:t>
            </a:r>
          </a:p>
          <a:p>
            <a:pPr lvl="1">
              <a:lnSpc>
                <a:spcPct val="100000"/>
              </a:lnSpc>
            </a:pPr>
            <a:r>
              <a:rPr lang="en-US" dirty="0">
                <a:latin typeface="Candara" panose="020E0502030303020204" pitchFamily="34" charset="0"/>
              </a:rPr>
              <a:t>Unique Aspects of Accounting (Ch. 11-13)</a:t>
            </a:r>
          </a:p>
          <a:p>
            <a:pPr lvl="1">
              <a:lnSpc>
                <a:spcPct val="100000"/>
              </a:lnSpc>
            </a:pPr>
            <a:endParaRPr lang="en-US" dirty="0">
              <a:latin typeface="Candara" panose="020E0502030303020204" pitchFamily="34" charset="0"/>
            </a:endParaRPr>
          </a:p>
          <a:p>
            <a:pPr>
              <a:lnSpc>
                <a:spcPct val="100000"/>
              </a:lnSpc>
            </a:pPr>
            <a:r>
              <a:rPr lang="en-US" dirty="0">
                <a:latin typeface="Candara" panose="020E0502030303020204" pitchFamily="34" charset="0"/>
              </a:rPr>
              <a:t>Financial Analysis:</a:t>
            </a:r>
          </a:p>
          <a:p>
            <a:pPr lvl="1">
              <a:lnSpc>
                <a:spcPct val="100000"/>
              </a:lnSpc>
            </a:pPr>
            <a:r>
              <a:rPr lang="en-US" dirty="0">
                <a:latin typeface="Candara" panose="020E0502030303020204" pitchFamily="34" charset="0"/>
              </a:rPr>
              <a:t>Financial Statement Analysis (Ch. 14)</a:t>
            </a:r>
          </a:p>
          <a:p>
            <a:pPr lvl="1">
              <a:lnSpc>
                <a:spcPct val="100000"/>
              </a:lnSpc>
            </a:pPr>
            <a:r>
              <a:rPr lang="en-US" dirty="0">
                <a:latin typeface="Candara" panose="020E0502030303020204" pitchFamily="34" charset="0"/>
              </a:rPr>
              <a:t>Financial Condition Analysis (Ch. 15)</a:t>
            </a:r>
          </a:p>
          <a:p>
            <a:pPr marL="0" indent="0">
              <a:lnSpc>
                <a:spcPct val="100000"/>
              </a:lnSpc>
              <a:buNone/>
            </a:pP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3</a:t>
            </a:fld>
            <a:endParaRPr lang="en-US"/>
          </a:p>
        </p:txBody>
      </p:sp>
    </p:spTree>
    <p:extLst>
      <p:ext uri="{BB962C8B-B14F-4D97-AF65-F5344CB8AC3E}">
        <p14:creationId xmlns:p14="http://schemas.microsoft.com/office/powerpoint/2010/main" val="38245288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14EAA-7E11-B54A-BD81-D10F5ABD0BC0}"/>
              </a:ext>
            </a:extLst>
          </p:cNvPr>
          <p:cNvSpPr>
            <a:spLocks noGrp="1"/>
          </p:cNvSpPr>
          <p:nvPr>
            <p:ph type="title"/>
          </p:nvPr>
        </p:nvSpPr>
        <p:spPr>
          <a:xfrm>
            <a:off x="838200" y="365126"/>
            <a:ext cx="10515600" cy="806450"/>
          </a:xfrm>
        </p:spPr>
        <p:txBody>
          <a:bodyPr/>
          <a:lstStyle/>
          <a:p>
            <a:r>
              <a:rPr lang="en-US" b="1" dirty="0">
                <a:solidFill>
                  <a:srgbClr val="930505"/>
                </a:solidFill>
              </a:rPr>
              <a:t>Liabilities - Example</a:t>
            </a:r>
          </a:p>
        </p:txBody>
      </p:sp>
      <p:sp>
        <p:nvSpPr>
          <p:cNvPr id="3" name="Content Placeholder 2">
            <a:extLst>
              <a:ext uri="{FF2B5EF4-FFF2-40B4-BE49-F238E27FC236}">
                <a16:creationId xmlns:a16="http://schemas.microsoft.com/office/drawing/2014/main" id="{A62F3C67-F6CA-EA47-88AD-989734960225}"/>
              </a:ext>
            </a:extLst>
          </p:cNvPr>
          <p:cNvSpPr>
            <a:spLocks noGrp="1"/>
          </p:cNvSpPr>
          <p:nvPr>
            <p:ph idx="1"/>
          </p:nvPr>
        </p:nvSpPr>
        <p:spPr>
          <a:xfrm>
            <a:off x="571500" y="1529928"/>
            <a:ext cx="11158538" cy="2870622"/>
          </a:xfrm>
        </p:spPr>
        <p:txBody>
          <a:bodyPr>
            <a:normAutofit lnSpcReduction="10000"/>
          </a:bodyPr>
          <a:lstStyle/>
          <a:p>
            <a:r>
              <a:rPr lang="en-US" dirty="0">
                <a:latin typeface="Candara" panose="020E0502030303020204" pitchFamily="34" charset="0"/>
              </a:rPr>
              <a:t>A theater borrows $10,000 from the bank, payable in 5 years, to pay a debt with one of the suppliers. In the first year, the theater must pay one-fifth of the debt.  </a:t>
            </a:r>
            <a:endParaRPr lang="en-US" altLang="en-US" dirty="0">
              <a:latin typeface="Candara" panose="020E0502030303020204" pitchFamily="34" charset="0"/>
            </a:endParaRPr>
          </a:p>
          <a:p>
            <a:pPr marL="0" indent="0">
              <a:lnSpc>
                <a:spcPct val="80000"/>
              </a:lnSpc>
              <a:buNone/>
              <a:defRPr/>
            </a:pPr>
            <a:r>
              <a:rPr lang="en-US" altLang="en-US" sz="2400" b="1" i="1" dirty="0">
                <a:effectLst>
                  <a:outerShdw blurRad="38100" dist="38100" dir="2700000" algn="tl">
                    <a:srgbClr val="FFFFFF"/>
                  </a:outerShdw>
                </a:effectLst>
                <a:latin typeface="Candara" panose="020E0502030303020204" pitchFamily="34" charset="0"/>
              </a:rPr>
              <a:t> </a:t>
            </a:r>
          </a:p>
          <a:p>
            <a:pPr marL="0" indent="0">
              <a:lnSpc>
                <a:spcPct val="80000"/>
              </a:lnSpc>
              <a:buNone/>
              <a:defRPr/>
            </a:pPr>
            <a:r>
              <a:rPr lang="en-US" altLang="en-US" sz="2400" b="1" i="1" dirty="0">
                <a:effectLst>
                  <a:outerShdw blurRad="38100" dist="38100" dir="2700000" algn="tl">
                    <a:srgbClr val="FFFFFF"/>
                  </a:outerShdw>
                </a:effectLst>
                <a:latin typeface="Candara" panose="020E0502030303020204" pitchFamily="34" charset="0"/>
              </a:rPr>
              <a:t>What has happened? </a:t>
            </a:r>
            <a:r>
              <a:rPr lang="en-US" altLang="en-US" sz="2400" b="1" dirty="0">
                <a:effectLst>
                  <a:outerShdw blurRad="38100" dist="38100" dir="2700000" algn="tl">
                    <a:srgbClr val="FFFFFF"/>
                  </a:outerShdw>
                </a:effectLst>
                <a:latin typeface="Candara" panose="020E0502030303020204" pitchFamily="34" charset="0"/>
              </a:rPr>
              <a:t> -- </a:t>
            </a:r>
            <a:r>
              <a:rPr lang="en-US" altLang="en-US" sz="2400" b="1" i="1" dirty="0">
                <a:effectLst>
                  <a:outerShdw blurRad="38100" dist="38100" dir="2700000" algn="tl">
                    <a:srgbClr val="FFFFFF"/>
                  </a:outerShdw>
                </a:effectLst>
                <a:latin typeface="Candara" panose="020E0502030303020204" pitchFamily="34" charset="0"/>
              </a:rPr>
              <a:t>What accounts will be impacted? </a:t>
            </a:r>
            <a:r>
              <a:rPr lang="en-US" altLang="en-US" sz="2400" b="1" dirty="0">
                <a:effectLst>
                  <a:outerShdw blurRad="38100" dist="38100" dir="2700000" algn="tl">
                    <a:srgbClr val="FFFFFF"/>
                  </a:outerShdw>
                </a:effectLst>
                <a:latin typeface="Candara" panose="020E0502030303020204" pitchFamily="34" charset="0"/>
              </a:rPr>
              <a:t> </a:t>
            </a:r>
          </a:p>
          <a:p>
            <a:pPr lvl="1">
              <a:lnSpc>
                <a:spcPct val="80000"/>
              </a:lnSpc>
              <a:defRPr/>
            </a:pPr>
            <a:r>
              <a:rPr lang="en-US" altLang="en-US" dirty="0">
                <a:effectLst>
                  <a:outerShdw blurRad="38100" dist="38100" dir="2700000" algn="tl">
                    <a:srgbClr val="FFFFFF"/>
                  </a:outerShdw>
                </a:effectLst>
                <a:latin typeface="Candara" panose="020E0502030303020204" pitchFamily="34" charset="0"/>
              </a:rPr>
              <a:t>Accounts payable: Liability </a:t>
            </a:r>
          </a:p>
          <a:p>
            <a:pPr lvl="1">
              <a:lnSpc>
                <a:spcPct val="80000"/>
              </a:lnSpc>
              <a:defRPr/>
            </a:pPr>
            <a:r>
              <a:rPr lang="en-US" altLang="en-US" dirty="0">
                <a:effectLst>
                  <a:outerShdw blurRad="38100" dist="38100" dir="2700000" algn="tl">
                    <a:srgbClr val="FFFFFF"/>
                  </a:outerShdw>
                </a:effectLst>
                <a:latin typeface="Candara" panose="020E0502030303020204" pitchFamily="34" charset="0"/>
              </a:rPr>
              <a:t>Short-term debt: Liability </a:t>
            </a:r>
          </a:p>
          <a:p>
            <a:pPr lvl="1">
              <a:lnSpc>
                <a:spcPct val="80000"/>
              </a:lnSpc>
              <a:defRPr/>
            </a:pPr>
            <a:r>
              <a:rPr lang="en-US" altLang="en-US" dirty="0">
                <a:effectLst>
                  <a:outerShdw blurRad="38100" dist="38100" dir="2700000" algn="tl">
                    <a:srgbClr val="FFFFFF"/>
                  </a:outerShdw>
                </a:effectLst>
                <a:latin typeface="Candara" panose="020E0502030303020204" pitchFamily="34" charset="0"/>
              </a:rPr>
              <a:t>Long-term debt: Liability  </a:t>
            </a:r>
          </a:p>
        </p:txBody>
      </p:sp>
      <p:sp>
        <p:nvSpPr>
          <p:cNvPr id="4" name="Slide Number Placeholder 3">
            <a:extLst>
              <a:ext uri="{FF2B5EF4-FFF2-40B4-BE49-F238E27FC236}">
                <a16:creationId xmlns:a16="http://schemas.microsoft.com/office/drawing/2014/main" id="{8AC81893-F118-974F-ABF1-2327EF41BA9C}"/>
              </a:ext>
            </a:extLst>
          </p:cNvPr>
          <p:cNvSpPr>
            <a:spLocks noGrp="1"/>
          </p:cNvSpPr>
          <p:nvPr>
            <p:ph type="sldNum" sz="quarter" idx="12"/>
          </p:nvPr>
        </p:nvSpPr>
        <p:spPr/>
        <p:txBody>
          <a:bodyPr/>
          <a:lstStyle/>
          <a:p>
            <a:fld id="{747E0F02-6392-2343-BC9E-B77CE0D7CB42}" type="slidenum">
              <a:rPr lang="en-US" smtClean="0"/>
              <a:t>30</a:t>
            </a:fld>
            <a:endParaRPr lang="en-US"/>
          </a:p>
        </p:txBody>
      </p:sp>
      <p:graphicFrame>
        <p:nvGraphicFramePr>
          <p:cNvPr id="5" name="Table 4">
            <a:extLst>
              <a:ext uri="{FF2B5EF4-FFF2-40B4-BE49-F238E27FC236}">
                <a16:creationId xmlns:a16="http://schemas.microsoft.com/office/drawing/2014/main" id="{D0A685A4-403A-C04F-B190-340333D1A983}"/>
              </a:ext>
            </a:extLst>
          </p:cNvPr>
          <p:cNvGraphicFramePr>
            <a:graphicFrameLocks noGrp="1"/>
          </p:cNvGraphicFramePr>
          <p:nvPr>
            <p:extLst>
              <p:ext uri="{D42A27DB-BD31-4B8C-83A1-F6EECF244321}">
                <p14:modId xmlns:p14="http://schemas.microsoft.com/office/powerpoint/2010/main" val="3807875739"/>
              </p:ext>
            </p:extLst>
          </p:nvPr>
        </p:nvGraphicFramePr>
        <p:xfrm>
          <a:off x="1252537" y="4629309"/>
          <a:ext cx="9686925" cy="1112520"/>
        </p:xfrm>
        <a:graphic>
          <a:graphicData uri="http://schemas.openxmlformats.org/drawingml/2006/table">
            <a:tbl>
              <a:tblPr firstRow="1" bandRow="1">
                <a:tableStyleId>{F5AB1C69-6EDB-4FF4-983F-18BD219EF322}</a:tableStyleId>
              </a:tblPr>
              <a:tblGrid>
                <a:gridCol w="1685925">
                  <a:extLst>
                    <a:ext uri="{9D8B030D-6E8A-4147-A177-3AD203B41FA5}">
                      <a16:colId xmlns:a16="http://schemas.microsoft.com/office/drawing/2014/main" val="1541011377"/>
                    </a:ext>
                  </a:extLst>
                </a:gridCol>
                <a:gridCol w="457200">
                  <a:extLst>
                    <a:ext uri="{9D8B030D-6E8A-4147-A177-3AD203B41FA5}">
                      <a16:colId xmlns:a16="http://schemas.microsoft.com/office/drawing/2014/main" val="4195462377"/>
                    </a:ext>
                  </a:extLst>
                </a:gridCol>
                <a:gridCol w="2085975">
                  <a:extLst>
                    <a:ext uri="{9D8B030D-6E8A-4147-A177-3AD203B41FA5}">
                      <a16:colId xmlns:a16="http://schemas.microsoft.com/office/drawing/2014/main" val="3559418119"/>
                    </a:ext>
                  </a:extLst>
                </a:gridCol>
                <a:gridCol w="2170711">
                  <a:extLst>
                    <a:ext uri="{9D8B030D-6E8A-4147-A177-3AD203B41FA5}">
                      <a16:colId xmlns:a16="http://schemas.microsoft.com/office/drawing/2014/main" val="3911814756"/>
                    </a:ext>
                  </a:extLst>
                </a:gridCol>
                <a:gridCol w="1730766">
                  <a:extLst>
                    <a:ext uri="{9D8B030D-6E8A-4147-A177-3AD203B41FA5}">
                      <a16:colId xmlns:a16="http://schemas.microsoft.com/office/drawing/2014/main" val="127685930"/>
                    </a:ext>
                  </a:extLst>
                </a:gridCol>
                <a:gridCol w="1556348">
                  <a:extLst>
                    <a:ext uri="{9D8B030D-6E8A-4147-A177-3AD203B41FA5}">
                      <a16:colId xmlns:a16="http://schemas.microsoft.com/office/drawing/2014/main" val="934616788"/>
                    </a:ext>
                  </a:extLst>
                </a:gridCol>
              </a:tblGrid>
              <a:tr h="370840">
                <a:tc>
                  <a:txBody>
                    <a:bodyPr/>
                    <a:lstStyle/>
                    <a:p>
                      <a:pPr algn="ctr"/>
                      <a:r>
                        <a:rPr lang="en-US" dirty="0">
                          <a:latin typeface="Candara" panose="020E0502030303020204" pitchFamily="34" charset="0"/>
                        </a:rPr>
                        <a:t>Assets</a:t>
                      </a:r>
                    </a:p>
                  </a:txBody>
                  <a:tcPr/>
                </a:tc>
                <a:tc>
                  <a:txBody>
                    <a:bodyPr/>
                    <a:lstStyle/>
                    <a:p>
                      <a:pPr algn="ctr"/>
                      <a:r>
                        <a:rPr lang="en-US" dirty="0">
                          <a:latin typeface="Candara" panose="020E0502030303020204" pitchFamily="34" charset="0"/>
                        </a:rPr>
                        <a:t>=</a:t>
                      </a:r>
                    </a:p>
                  </a:txBody>
                  <a:tcPr/>
                </a:tc>
                <a:tc gridSpan="3">
                  <a:txBody>
                    <a:bodyPr/>
                    <a:lstStyle/>
                    <a:p>
                      <a:pPr algn="ctr"/>
                      <a:r>
                        <a:rPr lang="en-US" dirty="0">
                          <a:latin typeface="Candara" panose="020E0502030303020204" pitchFamily="34" charset="0"/>
                        </a:rPr>
                        <a:t>Liabilities</a:t>
                      </a:r>
                    </a:p>
                  </a:txBody>
                  <a:tcPr/>
                </a:tc>
                <a:tc hMerge="1">
                  <a:txBody>
                    <a:bodyPr/>
                    <a:lstStyle/>
                    <a:p>
                      <a:endParaRPr lang="en-US" dirty="0"/>
                    </a:p>
                  </a:txBody>
                  <a:tcPr/>
                </a:tc>
                <a:tc hMerge="1">
                  <a:txBody>
                    <a:bodyPr/>
                    <a:lstStyle/>
                    <a:p>
                      <a:endParaRPr lang="en-US" dirty="0"/>
                    </a:p>
                  </a:txBody>
                  <a:tcPr/>
                </a:tc>
                <a:tc>
                  <a:txBody>
                    <a:bodyPr/>
                    <a:lstStyle/>
                    <a:p>
                      <a:pPr algn="ctr"/>
                      <a:r>
                        <a:rPr lang="en-US" dirty="0">
                          <a:latin typeface="Candara" panose="020E0502030303020204" pitchFamily="34" charset="0"/>
                        </a:rPr>
                        <a:t>Net Assets</a:t>
                      </a:r>
                    </a:p>
                  </a:txBody>
                  <a:tcPr/>
                </a:tc>
                <a:extLst>
                  <a:ext uri="{0D108BD9-81ED-4DB2-BD59-A6C34878D82A}">
                    <a16:rowId xmlns:a16="http://schemas.microsoft.com/office/drawing/2014/main" val="813862475"/>
                  </a:ext>
                </a:extLst>
              </a:tr>
              <a:tr h="370840">
                <a:tc>
                  <a:txBody>
                    <a:bodyPr/>
                    <a:lstStyle/>
                    <a:p>
                      <a:pPr algn="ctr"/>
                      <a:endParaRPr lang="en-US" dirty="0">
                        <a:latin typeface="Candara" panose="020E0502030303020204" pitchFamily="34" charset="0"/>
                      </a:endParaRPr>
                    </a:p>
                  </a:txBody>
                  <a:tcPr/>
                </a:tc>
                <a:tc>
                  <a:txBody>
                    <a:bodyPr/>
                    <a:lstStyle/>
                    <a:p>
                      <a:pPr algn="ctr"/>
                      <a:endParaRPr lang="en-US" dirty="0">
                        <a:latin typeface="Candara" panose="020E0502030303020204" pitchFamily="34" charset="0"/>
                      </a:endParaRPr>
                    </a:p>
                  </a:txBody>
                  <a:tcPr/>
                </a:tc>
                <a:tc>
                  <a:txBody>
                    <a:bodyPr/>
                    <a:lstStyle/>
                    <a:p>
                      <a:pPr algn="ctr"/>
                      <a:endParaRPr lang="en-US" dirty="0">
                        <a:latin typeface="Candara" panose="020E0502030303020204" pitchFamily="34" charset="0"/>
                      </a:endParaRPr>
                    </a:p>
                  </a:txBody>
                  <a:tcPr/>
                </a:tc>
                <a:tc>
                  <a:txBody>
                    <a:bodyPr/>
                    <a:lstStyle/>
                    <a:p>
                      <a:pPr algn="ctr"/>
                      <a:endParaRPr lang="en-US" dirty="0">
                        <a:latin typeface="Candara" panose="020E0502030303020204" pitchFamily="34" charset="0"/>
                      </a:endParaRPr>
                    </a:p>
                  </a:txBody>
                  <a:tcPr/>
                </a:tc>
                <a:tc>
                  <a:txBody>
                    <a:bodyPr/>
                    <a:lstStyle/>
                    <a:p>
                      <a:pPr algn="ctr"/>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125461806"/>
                  </a:ext>
                </a:extLst>
              </a:tr>
              <a:tr h="370840">
                <a:tc>
                  <a:txBody>
                    <a:bodyPr/>
                    <a:lstStyle/>
                    <a:p>
                      <a:pPr algn="r"/>
                      <a:endParaRPr lang="en-US" dirty="0">
                        <a:latin typeface="Candara" panose="020E0502030303020204" pitchFamily="34" charset="0"/>
                      </a:endParaRPr>
                    </a:p>
                  </a:txBody>
                  <a:tcPr/>
                </a:tc>
                <a:tc>
                  <a:txBody>
                    <a:bodyPr/>
                    <a:lstStyle/>
                    <a:p>
                      <a:pPr algn="r"/>
                      <a:endParaRPr lang="en-US" dirty="0">
                        <a:latin typeface="Candara" panose="020E0502030303020204" pitchFamily="34" charset="0"/>
                      </a:endParaRPr>
                    </a:p>
                  </a:txBody>
                  <a:tcPr/>
                </a:tc>
                <a:tc>
                  <a:txBody>
                    <a:bodyPr/>
                    <a:lstStyle/>
                    <a:p>
                      <a:pPr algn="r"/>
                      <a:endParaRPr lang="en-US" dirty="0">
                        <a:latin typeface="Candara" panose="020E0502030303020204" pitchFamily="34" charset="0"/>
                      </a:endParaRPr>
                    </a:p>
                  </a:txBody>
                  <a:tcPr/>
                </a:tc>
                <a:tc>
                  <a:txBody>
                    <a:bodyPr/>
                    <a:lstStyle/>
                    <a:p>
                      <a:pPr algn="r"/>
                      <a:endParaRPr lang="en-US" dirty="0">
                        <a:latin typeface="Candara" panose="020E0502030303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latin typeface="Candara" panose="020E0502030303020204" pitchFamily="34" charset="0"/>
                      </a:endParaRPr>
                    </a:p>
                  </a:txBody>
                  <a:tcPr/>
                </a:tc>
                <a:tc>
                  <a:txBody>
                    <a:bodyPr/>
                    <a:lstStyle/>
                    <a:p>
                      <a:pPr algn="r"/>
                      <a:endParaRPr lang="en-US" dirty="0">
                        <a:latin typeface="Candara" panose="020E0502030303020204" pitchFamily="34" charset="0"/>
                      </a:endParaRPr>
                    </a:p>
                  </a:txBody>
                  <a:tcPr/>
                </a:tc>
                <a:extLst>
                  <a:ext uri="{0D108BD9-81ED-4DB2-BD59-A6C34878D82A}">
                    <a16:rowId xmlns:a16="http://schemas.microsoft.com/office/drawing/2014/main" val="355986434"/>
                  </a:ext>
                </a:extLst>
              </a:tr>
            </a:tbl>
          </a:graphicData>
        </a:graphic>
      </p:graphicFrame>
      <p:sp>
        <p:nvSpPr>
          <p:cNvPr id="6" name="Rectangle 5">
            <a:extLst>
              <a:ext uri="{FF2B5EF4-FFF2-40B4-BE49-F238E27FC236}">
                <a16:creationId xmlns:a16="http://schemas.microsoft.com/office/drawing/2014/main" id="{9FD38588-A8A5-9847-BC99-20C103811665}"/>
              </a:ext>
            </a:extLst>
          </p:cNvPr>
          <p:cNvSpPr/>
          <p:nvPr/>
        </p:nvSpPr>
        <p:spPr>
          <a:xfrm>
            <a:off x="1548809" y="5372070"/>
            <a:ext cx="1502714" cy="400110"/>
          </a:xfrm>
          <a:prstGeom prst="rect">
            <a:avLst/>
          </a:prstGeom>
        </p:spPr>
        <p:txBody>
          <a:bodyPr wrap="square">
            <a:spAutoFit/>
          </a:bodyPr>
          <a:lstStyle/>
          <a:p>
            <a:r>
              <a:rPr lang="en-US" sz="2000" dirty="0">
                <a:effectLst>
                  <a:outerShdw blurRad="38100" dist="38100" dir="2700000" algn="tl">
                    <a:srgbClr val="FFFFFF"/>
                  </a:outerShdw>
                </a:effectLst>
              </a:rPr>
              <a:t>No change</a:t>
            </a:r>
            <a:endParaRPr lang="en-US" sz="2000" dirty="0"/>
          </a:p>
        </p:txBody>
      </p:sp>
      <p:sp>
        <p:nvSpPr>
          <p:cNvPr id="7" name="Rectangle 6">
            <a:extLst>
              <a:ext uri="{FF2B5EF4-FFF2-40B4-BE49-F238E27FC236}">
                <a16:creationId xmlns:a16="http://schemas.microsoft.com/office/drawing/2014/main" id="{BB482546-7F05-D745-BEE1-C13B4E1EF3E8}"/>
              </a:ext>
            </a:extLst>
          </p:cNvPr>
          <p:cNvSpPr/>
          <p:nvPr/>
        </p:nvSpPr>
        <p:spPr>
          <a:xfrm>
            <a:off x="3448803" y="4971960"/>
            <a:ext cx="2124032" cy="400110"/>
          </a:xfrm>
          <a:prstGeom prst="rect">
            <a:avLst/>
          </a:prstGeom>
        </p:spPr>
        <p:txBody>
          <a:bodyPr wrap="square">
            <a:spAutoFit/>
          </a:bodyPr>
          <a:lstStyle/>
          <a:p>
            <a:r>
              <a:rPr lang="en-US" sz="2000" dirty="0">
                <a:effectLst>
                  <a:outerShdw blurRad="38100" dist="38100" dir="2700000" algn="tl">
                    <a:srgbClr val="FFFFFF"/>
                  </a:outerShdw>
                </a:effectLst>
              </a:rPr>
              <a:t>Accounts Payable</a:t>
            </a:r>
            <a:endParaRPr lang="en-US" sz="2000" dirty="0"/>
          </a:p>
        </p:txBody>
      </p:sp>
      <p:sp>
        <p:nvSpPr>
          <p:cNvPr id="8" name="Rectangle 7">
            <a:extLst>
              <a:ext uri="{FF2B5EF4-FFF2-40B4-BE49-F238E27FC236}">
                <a16:creationId xmlns:a16="http://schemas.microsoft.com/office/drawing/2014/main" id="{8C367C6A-7B74-144D-BC5B-6A9484236C9B}"/>
              </a:ext>
            </a:extLst>
          </p:cNvPr>
          <p:cNvSpPr/>
          <p:nvPr/>
        </p:nvSpPr>
        <p:spPr>
          <a:xfrm>
            <a:off x="5633128" y="4964782"/>
            <a:ext cx="2124032" cy="400110"/>
          </a:xfrm>
          <a:prstGeom prst="rect">
            <a:avLst/>
          </a:prstGeom>
        </p:spPr>
        <p:txBody>
          <a:bodyPr wrap="square">
            <a:spAutoFit/>
          </a:bodyPr>
          <a:lstStyle/>
          <a:p>
            <a:r>
              <a:rPr lang="en-US" sz="2000" dirty="0">
                <a:effectLst>
                  <a:outerShdw blurRad="38100" dist="38100" dir="2700000" algn="tl">
                    <a:srgbClr val="FFFFFF"/>
                  </a:outerShdw>
                </a:effectLst>
              </a:rPr>
              <a:t>Short-Term Debt</a:t>
            </a:r>
            <a:endParaRPr lang="en-US" sz="2000" dirty="0"/>
          </a:p>
        </p:txBody>
      </p:sp>
      <p:sp>
        <p:nvSpPr>
          <p:cNvPr id="9" name="Rectangle 8">
            <a:extLst>
              <a:ext uri="{FF2B5EF4-FFF2-40B4-BE49-F238E27FC236}">
                <a16:creationId xmlns:a16="http://schemas.microsoft.com/office/drawing/2014/main" id="{1F7B0994-7D54-A24E-BFB4-613B373CE7B7}"/>
              </a:ext>
            </a:extLst>
          </p:cNvPr>
          <p:cNvSpPr/>
          <p:nvPr/>
        </p:nvSpPr>
        <p:spPr>
          <a:xfrm>
            <a:off x="7555295" y="4996373"/>
            <a:ext cx="2124032" cy="400110"/>
          </a:xfrm>
          <a:prstGeom prst="rect">
            <a:avLst/>
          </a:prstGeom>
        </p:spPr>
        <p:txBody>
          <a:bodyPr wrap="square">
            <a:spAutoFit/>
          </a:bodyPr>
          <a:lstStyle/>
          <a:p>
            <a:r>
              <a:rPr lang="en-US" sz="2000" dirty="0">
                <a:effectLst>
                  <a:outerShdw blurRad="38100" dist="38100" dir="2700000" algn="tl">
                    <a:srgbClr val="FFFFFF"/>
                  </a:outerShdw>
                </a:effectLst>
              </a:rPr>
              <a:t>Long-Term Debt</a:t>
            </a:r>
            <a:endParaRPr lang="en-US" sz="2000" dirty="0"/>
          </a:p>
        </p:txBody>
      </p:sp>
      <p:sp>
        <p:nvSpPr>
          <p:cNvPr id="10" name="Rectangle 9">
            <a:extLst>
              <a:ext uri="{FF2B5EF4-FFF2-40B4-BE49-F238E27FC236}">
                <a16:creationId xmlns:a16="http://schemas.microsoft.com/office/drawing/2014/main" id="{D2BDD2E8-4F44-974B-9F97-11AA1CDC6C20}"/>
              </a:ext>
            </a:extLst>
          </p:cNvPr>
          <p:cNvSpPr/>
          <p:nvPr/>
        </p:nvSpPr>
        <p:spPr>
          <a:xfrm>
            <a:off x="3808556" y="5372070"/>
            <a:ext cx="2124032" cy="400110"/>
          </a:xfrm>
          <a:prstGeom prst="rect">
            <a:avLst/>
          </a:prstGeom>
        </p:spPr>
        <p:txBody>
          <a:bodyPr wrap="square">
            <a:spAutoFit/>
          </a:bodyPr>
          <a:lstStyle/>
          <a:p>
            <a:r>
              <a:rPr lang="en-US" sz="2000" dirty="0">
                <a:effectLst>
                  <a:outerShdw blurRad="38100" dist="38100" dir="2700000" algn="tl">
                    <a:srgbClr val="FFFFFF"/>
                  </a:outerShdw>
                </a:effectLst>
              </a:rPr>
              <a:t>($10,000)</a:t>
            </a:r>
            <a:endParaRPr lang="en-US" sz="2000" dirty="0"/>
          </a:p>
        </p:txBody>
      </p:sp>
      <p:sp>
        <p:nvSpPr>
          <p:cNvPr id="11" name="Rectangle 10">
            <a:extLst>
              <a:ext uri="{FF2B5EF4-FFF2-40B4-BE49-F238E27FC236}">
                <a16:creationId xmlns:a16="http://schemas.microsoft.com/office/drawing/2014/main" id="{5032677F-8318-2841-BF99-120A5D170622}"/>
              </a:ext>
            </a:extLst>
          </p:cNvPr>
          <p:cNvSpPr/>
          <p:nvPr/>
        </p:nvSpPr>
        <p:spPr>
          <a:xfrm>
            <a:off x="6095999" y="5379248"/>
            <a:ext cx="2124032" cy="400110"/>
          </a:xfrm>
          <a:prstGeom prst="rect">
            <a:avLst/>
          </a:prstGeom>
        </p:spPr>
        <p:txBody>
          <a:bodyPr wrap="square">
            <a:spAutoFit/>
          </a:bodyPr>
          <a:lstStyle/>
          <a:p>
            <a:r>
              <a:rPr lang="en-US" sz="2000" dirty="0">
                <a:effectLst>
                  <a:outerShdw blurRad="38100" dist="38100" dir="2700000" algn="tl">
                    <a:srgbClr val="FFFFFF"/>
                  </a:outerShdw>
                </a:effectLst>
              </a:rPr>
              <a:t>$2,000</a:t>
            </a:r>
            <a:endParaRPr lang="en-US" sz="2000" dirty="0"/>
          </a:p>
        </p:txBody>
      </p:sp>
      <p:sp>
        <p:nvSpPr>
          <p:cNvPr id="12" name="Rectangle 11">
            <a:extLst>
              <a:ext uri="{FF2B5EF4-FFF2-40B4-BE49-F238E27FC236}">
                <a16:creationId xmlns:a16="http://schemas.microsoft.com/office/drawing/2014/main" id="{D40A1223-28F9-8243-95F2-9AF9140ED94A}"/>
              </a:ext>
            </a:extLst>
          </p:cNvPr>
          <p:cNvSpPr/>
          <p:nvPr/>
        </p:nvSpPr>
        <p:spPr>
          <a:xfrm>
            <a:off x="8051504" y="5361656"/>
            <a:ext cx="1118192" cy="400110"/>
          </a:xfrm>
          <a:prstGeom prst="rect">
            <a:avLst/>
          </a:prstGeom>
        </p:spPr>
        <p:txBody>
          <a:bodyPr wrap="square">
            <a:spAutoFit/>
          </a:bodyPr>
          <a:lstStyle/>
          <a:p>
            <a:r>
              <a:rPr lang="en-US" sz="2000" dirty="0">
                <a:effectLst>
                  <a:outerShdw blurRad="38100" dist="38100" dir="2700000" algn="tl">
                    <a:srgbClr val="FFFFFF"/>
                  </a:outerShdw>
                </a:effectLst>
              </a:rPr>
              <a:t>$8,000</a:t>
            </a:r>
            <a:endParaRPr lang="en-US" sz="2000" dirty="0"/>
          </a:p>
        </p:txBody>
      </p:sp>
      <p:sp>
        <p:nvSpPr>
          <p:cNvPr id="13" name="Rectangle 12">
            <a:extLst>
              <a:ext uri="{FF2B5EF4-FFF2-40B4-BE49-F238E27FC236}">
                <a16:creationId xmlns:a16="http://schemas.microsoft.com/office/drawing/2014/main" id="{397ABB98-6FF4-CA48-B574-AA7D2E3A7411}"/>
              </a:ext>
            </a:extLst>
          </p:cNvPr>
          <p:cNvSpPr/>
          <p:nvPr/>
        </p:nvSpPr>
        <p:spPr>
          <a:xfrm>
            <a:off x="9616625" y="5265491"/>
            <a:ext cx="1502714" cy="400110"/>
          </a:xfrm>
          <a:prstGeom prst="rect">
            <a:avLst/>
          </a:prstGeom>
        </p:spPr>
        <p:txBody>
          <a:bodyPr wrap="square">
            <a:spAutoFit/>
          </a:bodyPr>
          <a:lstStyle/>
          <a:p>
            <a:r>
              <a:rPr lang="en-US" sz="2000" dirty="0">
                <a:effectLst>
                  <a:outerShdw blurRad="38100" dist="38100" dir="2700000" algn="tl">
                    <a:srgbClr val="FFFFFF"/>
                  </a:outerShdw>
                </a:effectLst>
              </a:rPr>
              <a:t>No change</a:t>
            </a:r>
            <a:endParaRPr lang="en-US" sz="2000" dirty="0"/>
          </a:p>
        </p:txBody>
      </p:sp>
      <p:sp>
        <p:nvSpPr>
          <p:cNvPr id="14" name="Rectangle 13">
            <a:extLst>
              <a:ext uri="{FF2B5EF4-FFF2-40B4-BE49-F238E27FC236}">
                <a16:creationId xmlns:a16="http://schemas.microsoft.com/office/drawing/2014/main" id="{634F98D0-3C83-6943-B048-8725AD97D9C7}"/>
              </a:ext>
            </a:extLst>
          </p:cNvPr>
          <p:cNvSpPr/>
          <p:nvPr/>
        </p:nvSpPr>
        <p:spPr>
          <a:xfrm>
            <a:off x="5037428" y="6274355"/>
            <a:ext cx="3573172" cy="400110"/>
          </a:xfrm>
          <a:prstGeom prst="rect">
            <a:avLst/>
          </a:prstGeom>
        </p:spPr>
        <p:txBody>
          <a:bodyPr wrap="square">
            <a:spAutoFit/>
          </a:bodyPr>
          <a:lstStyle/>
          <a:p>
            <a:r>
              <a:rPr lang="en-US" sz="2000" b="1" dirty="0">
                <a:effectLst>
                  <a:outerShdw blurRad="38100" dist="38100" dir="2700000" algn="tl">
                    <a:srgbClr val="FFFFFF"/>
                  </a:outerShdw>
                </a:effectLst>
                <a:latin typeface="Candara" panose="020E0502030303020204" pitchFamily="34" charset="0"/>
              </a:rPr>
              <a:t>The equation is balanced!</a:t>
            </a:r>
            <a:endParaRPr lang="en-US" sz="2000" b="1" dirty="0">
              <a:latin typeface="Candara" panose="020E0502030303020204" pitchFamily="34" charset="0"/>
            </a:endParaRPr>
          </a:p>
        </p:txBody>
      </p:sp>
      <p:sp>
        <p:nvSpPr>
          <p:cNvPr id="15" name="Up Arrow 14">
            <a:extLst>
              <a:ext uri="{FF2B5EF4-FFF2-40B4-BE49-F238E27FC236}">
                <a16:creationId xmlns:a16="http://schemas.microsoft.com/office/drawing/2014/main" id="{6D22D47C-37AF-3149-B4BD-B143E73E7698}"/>
              </a:ext>
            </a:extLst>
          </p:cNvPr>
          <p:cNvSpPr/>
          <p:nvPr/>
        </p:nvSpPr>
        <p:spPr>
          <a:xfrm>
            <a:off x="4697232" y="4036309"/>
            <a:ext cx="245327" cy="267629"/>
          </a:xfrm>
          <a:prstGeom prst="upArrow">
            <a:avLst/>
          </a:prstGeom>
          <a:solidFill>
            <a:srgbClr val="930505"/>
          </a:solidFill>
          <a:ln>
            <a:solidFill>
              <a:srgbClr val="930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Up Arrow 15">
            <a:extLst>
              <a:ext uri="{FF2B5EF4-FFF2-40B4-BE49-F238E27FC236}">
                <a16:creationId xmlns:a16="http://schemas.microsoft.com/office/drawing/2014/main" id="{A2276C7F-7486-C344-8867-4EF86F5BEF54}"/>
              </a:ext>
            </a:extLst>
          </p:cNvPr>
          <p:cNvSpPr/>
          <p:nvPr/>
        </p:nvSpPr>
        <p:spPr>
          <a:xfrm>
            <a:off x="4725261" y="3665610"/>
            <a:ext cx="245327" cy="267629"/>
          </a:xfrm>
          <a:prstGeom prst="upArrow">
            <a:avLst/>
          </a:prstGeom>
          <a:solidFill>
            <a:srgbClr val="930505"/>
          </a:solidFill>
          <a:ln>
            <a:solidFill>
              <a:srgbClr val="930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a:extLst>
              <a:ext uri="{FF2B5EF4-FFF2-40B4-BE49-F238E27FC236}">
                <a16:creationId xmlns:a16="http://schemas.microsoft.com/office/drawing/2014/main" id="{A9F41450-C0D6-8B48-BF26-1B7A66AA48A0}"/>
              </a:ext>
            </a:extLst>
          </p:cNvPr>
          <p:cNvSpPr/>
          <p:nvPr/>
        </p:nvSpPr>
        <p:spPr>
          <a:xfrm rot="10800000">
            <a:off x="4942559" y="3347327"/>
            <a:ext cx="245327" cy="267629"/>
          </a:xfrm>
          <a:prstGeom prst="upArrow">
            <a:avLst/>
          </a:prstGeom>
          <a:solidFill>
            <a:srgbClr val="930505"/>
          </a:solidFill>
          <a:ln>
            <a:solidFill>
              <a:srgbClr val="930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06BE57F-831C-460F-B9D5-5401AD6AAC85}"/>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4A0ECBFB-F682-4EEA-B678-990E3B5118B2}"/>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Liabilities - Example</a:t>
            </a:r>
          </a:p>
        </p:txBody>
      </p:sp>
    </p:spTree>
    <p:extLst>
      <p:ext uri="{BB962C8B-B14F-4D97-AF65-F5344CB8AC3E}">
        <p14:creationId xmlns:p14="http://schemas.microsoft.com/office/powerpoint/2010/main" val="224115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animBg="1"/>
      <p:bldP spid="16" grpId="0" animBg="1"/>
      <p:bldP spid="1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60954-99BD-8642-9270-277170F5AAFE}"/>
              </a:ext>
            </a:extLst>
          </p:cNvPr>
          <p:cNvSpPr>
            <a:spLocks noGrp="1"/>
          </p:cNvSpPr>
          <p:nvPr>
            <p:ph type="title"/>
          </p:nvPr>
        </p:nvSpPr>
        <p:spPr/>
        <p:txBody>
          <a:bodyPr/>
          <a:lstStyle/>
          <a:p>
            <a:r>
              <a:rPr lang="en-US" b="1" dirty="0">
                <a:solidFill>
                  <a:srgbClr val="930505"/>
                </a:solidFill>
              </a:rPr>
              <a:t>Asset/Liability Example</a:t>
            </a:r>
          </a:p>
        </p:txBody>
      </p:sp>
      <p:sp>
        <p:nvSpPr>
          <p:cNvPr id="3" name="Content Placeholder 2">
            <a:extLst>
              <a:ext uri="{FF2B5EF4-FFF2-40B4-BE49-F238E27FC236}">
                <a16:creationId xmlns:a16="http://schemas.microsoft.com/office/drawing/2014/main" id="{47978837-CE08-544F-B833-A3003B11AE65}"/>
              </a:ext>
            </a:extLst>
          </p:cNvPr>
          <p:cNvSpPr>
            <a:spLocks noGrp="1"/>
          </p:cNvSpPr>
          <p:nvPr>
            <p:ph idx="1"/>
          </p:nvPr>
        </p:nvSpPr>
        <p:spPr/>
        <p:txBody>
          <a:bodyPr/>
          <a:lstStyle/>
          <a:p>
            <a:r>
              <a:rPr lang="en-US" dirty="0">
                <a:latin typeface="Candara" panose="020E0502030303020204" pitchFamily="34" charset="0"/>
              </a:rPr>
              <a:t>A theater buys coffee, cups, and cookies for the restaurant at a value of $1,000 and will pay for it in three months. </a:t>
            </a:r>
          </a:p>
          <a:p>
            <a:pPr marL="0" indent="0">
              <a:lnSpc>
                <a:spcPct val="80000"/>
              </a:lnSpc>
              <a:buNone/>
              <a:defRPr/>
            </a:pPr>
            <a:r>
              <a:rPr lang="en-US" altLang="en-US" sz="2400" b="1" i="1" dirty="0">
                <a:effectLst>
                  <a:outerShdw blurRad="38100" dist="38100" dir="2700000" algn="tl">
                    <a:srgbClr val="FFFFFF"/>
                  </a:outerShdw>
                </a:effectLst>
                <a:latin typeface="Candara" panose="020E0502030303020204" pitchFamily="34" charset="0"/>
              </a:rPr>
              <a:t>What has happened? </a:t>
            </a:r>
            <a:r>
              <a:rPr lang="en-US" altLang="en-US" sz="2400" b="1" dirty="0">
                <a:effectLst>
                  <a:outerShdw blurRad="38100" dist="38100" dir="2700000" algn="tl">
                    <a:srgbClr val="FFFFFF"/>
                  </a:outerShdw>
                </a:effectLst>
                <a:latin typeface="Candara" panose="020E0502030303020204" pitchFamily="34" charset="0"/>
              </a:rPr>
              <a:t> -- </a:t>
            </a:r>
            <a:r>
              <a:rPr lang="en-US" altLang="en-US" sz="2400" b="1" i="1" dirty="0">
                <a:effectLst>
                  <a:outerShdw blurRad="38100" dist="38100" dir="2700000" algn="tl">
                    <a:srgbClr val="FFFFFF"/>
                  </a:outerShdw>
                </a:effectLst>
                <a:latin typeface="Candara" panose="020E0502030303020204" pitchFamily="34" charset="0"/>
              </a:rPr>
              <a:t>What accounts will be impacted? </a:t>
            </a:r>
            <a:r>
              <a:rPr lang="en-US" altLang="en-US" sz="2400" b="1" dirty="0">
                <a:effectLst>
                  <a:outerShdw blurRad="38100" dist="38100" dir="2700000" algn="tl">
                    <a:srgbClr val="FFFFFF"/>
                  </a:outerShdw>
                </a:effectLst>
                <a:latin typeface="Candara" panose="020E0502030303020204" pitchFamily="34" charset="0"/>
              </a:rPr>
              <a:t> </a:t>
            </a:r>
          </a:p>
          <a:p>
            <a:pPr lvl="1">
              <a:lnSpc>
                <a:spcPct val="80000"/>
              </a:lnSpc>
              <a:defRPr/>
            </a:pPr>
            <a:r>
              <a:rPr lang="en-US" altLang="en-US" dirty="0">
                <a:effectLst>
                  <a:outerShdw blurRad="38100" dist="38100" dir="2700000" algn="tl">
                    <a:srgbClr val="FFFFFF"/>
                  </a:outerShdw>
                </a:effectLst>
                <a:latin typeface="Candara" panose="020E0502030303020204" pitchFamily="34" charset="0"/>
              </a:rPr>
              <a:t>Inventory: Assets </a:t>
            </a:r>
          </a:p>
          <a:p>
            <a:pPr lvl="1">
              <a:lnSpc>
                <a:spcPct val="80000"/>
              </a:lnSpc>
              <a:defRPr/>
            </a:pPr>
            <a:r>
              <a:rPr lang="en-US" altLang="en-US" dirty="0">
                <a:effectLst>
                  <a:outerShdw blurRad="38100" dist="38100" dir="2700000" algn="tl">
                    <a:srgbClr val="FFFFFF"/>
                  </a:outerShdw>
                </a:effectLst>
                <a:latin typeface="Candara" panose="020E0502030303020204" pitchFamily="34" charset="0"/>
              </a:rPr>
              <a:t>Account payable: Liability </a:t>
            </a:r>
          </a:p>
          <a:p>
            <a:pPr marL="914400" lvl="2" indent="0">
              <a:lnSpc>
                <a:spcPct val="80000"/>
              </a:lnSpc>
              <a:buNone/>
              <a:defRPr/>
            </a:pPr>
            <a:endParaRPr lang="en-US" altLang="en-US" dirty="0">
              <a:effectLst>
                <a:outerShdw blurRad="38100" dist="38100" dir="2700000" algn="tl">
                  <a:srgbClr val="FFFFFF"/>
                </a:outerShdw>
              </a:effectLst>
              <a:latin typeface="Candara" panose="020E0502030303020204" pitchFamily="34" charset="0"/>
            </a:endParaRPr>
          </a:p>
          <a:p>
            <a:pPr marL="0" indent="0">
              <a:buNone/>
            </a:pP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8633AC07-D4F0-2146-96A9-F5A9E881ECB9}"/>
              </a:ext>
            </a:extLst>
          </p:cNvPr>
          <p:cNvSpPr>
            <a:spLocks noGrp="1"/>
          </p:cNvSpPr>
          <p:nvPr>
            <p:ph type="sldNum" sz="quarter" idx="12"/>
          </p:nvPr>
        </p:nvSpPr>
        <p:spPr/>
        <p:txBody>
          <a:bodyPr/>
          <a:lstStyle/>
          <a:p>
            <a:fld id="{747E0F02-6392-2343-BC9E-B77CE0D7CB42}" type="slidenum">
              <a:rPr lang="en-US" smtClean="0"/>
              <a:t>31</a:t>
            </a:fld>
            <a:endParaRPr lang="en-US"/>
          </a:p>
        </p:txBody>
      </p:sp>
      <p:graphicFrame>
        <p:nvGraphicFramePr>
          <p:cNvPr id="5" name="Table 4">
            <a:extLst>
              <a:ext uri="{FF2B5EF4-FFF2-40B4-BE49-F238E27FC236}">
                <a16:creationId xmlns:a16="http://schemas.microsoft.com/office/drawing/2014/main" id="{BC7C5AF4-652F-9843-BFF2-487A91D63667}"/>
              </a:ext>
            </a:extLst>
          </p:cNvPr>
          <p:cNvGraphicFramePr>
            <a:graphicFrameLocks noGrp="1"/>
          </p:cNvGraphicFramePr>
          <p:nvPr>
            <p:extLst>
              <p:ext uri="{D42A27DB-BD31-4B8C-83A1-F6EECF244321}">
                <p14:modId xmlns:p14="http://schemas.microsoft.com/office/powerpoint/2010/main" val="2699555578"/>
              </p:ext>
            </p:extLst>
          </p:nvPr>
        </p:nvGraphicFramePr>
        <p:xfrm>
          <a:off x="1864246" y="4121031"/>
          <a:ext cx="8172043" cy="1112520"/>
        </p:xfrm>
        <a:graphic>
          <a:graphicData uri="http://schemas.openxmlformats.org/drawingml/2006/table">
            <a:tbl>
              <a:tblPr firstRow="1" bandRow="1">
                <a:tableStyleId>{F5AB1C69-6EDB-4FF4-983F-18BD219EF322}</a:tableStyleId>
              </a:tblPr>
              <a:tblGrid>
                <a:gridCol w="2381397">
                  <a:extLst>
                    <a:ext uri="{9D8B030D-6E8A-4147-A177-3AD203B41FA5}">
                      <a16:colId xmlns:a16="http://schemas.microsoft.com/office/drawing/2014/main" val="1541011377"/>
                    </a:ext>
                  </a:extLst>
                </a:gridCol>
                <a:gridCol w="645803">
                  <a:extLst>
                    <a:ext uri="{9D8B030D-6E8A-4147-A177-3AD203B41FA5}">
                      <a16:colId xmlns:a16="http://schemas.microsoft.com/office/drawing/2014/main" val="4195462377"/>
                    </a:ext>
                  </a:extLst>
                </a:gridCol>
                <a:gridCol w="2946476">
                  <a:extLst>
                    <a:ext uri="{9D8B030D-6E8A-4147-A177-3AD203B41FA5}">
                      <a16:colId xmlns:a16="http://schemas.microsoft.com/office/drawing/2014/main" val="3559418119"/>
                    </a:ext>
                  </a:extLst>
                </a:gridCol>
                <a:gridCol w="2198367">
                  <a:extLst>
                    <a:ext uri="{9D8B030D-6E8A-4147-A177-3AD203B41FA5}">
                      <a16:colId xmlns:a16="http://schemas.microsoft.com/office/drawing/2014/main" val="934616788"/>
                    </a:ext>
                  </a:extLst>
                </a:gridCol>
              </a:tblGrid>
              <a:tr h="370840">
                <a:tc>
                  <a:txBody>
                    <a:bodyPr/>
                    <a:lstStyle/>
                    <a:p>
                      <a:pPr algn="ctr"/>
                      <a:r>
                        <a:rPr lang="en-US" dirty="0">
                          <a:latin typeface="Candara" panose="020E0502030303020204" pitchFamily="34" charset="0"/>
                        </a:rPr>
                        <a:t>Assets</a:t>
                      </a:r>
                    </a:p>
                  </a:txBody>
                  <a:tcPr/>
                </a:tc>
                <a:tc>
                  <a:txBody>
                    <a:bodyPr/>
                    <a:lstStyle/>
                    <a:p>
                      <a:pPr algn="ctr"/>
                      <a:r>
                        <a:rPr lang="en-US" dirty="0">
                          <a:latin typeface="Candara" panose="020E0502030303020204" pitchFamily="34" charset="0"/>
                        </a:rPr>
                        <a:t>=</a:t>
                      </a:r>
                    </a:p>
                  </a:txBody>
                  <a:tcPr/>
                </a:tc>
                <a:tc>
                  <a:txBody>
                    <a:bodyPr/>
                    <a:lstStyle/>
                    <a:p>
                      <a:pPr algn="ctr"/>
                      <a:r>
                        <a:rPr lang="en-US" dirty="0">
                          <a:latin typeface="Candara" panose="020E0502030303020204" pitchFamily="34" charset="0"/>
                        </a:rPr>
                        <a:t>Liabilities</a:t>
                      </a:r>
                    </a:p>
                  </a:txBody>
                  <a:tcPr/>
                </a:tc>
                <a:tc>
                  <a:txBody>
                    <a:bodyPr/>
                    <a:lstStyle/>
                    <a:p>
                      <a:pPr algn="ctr"/>
                      <a:r>
                        <a:rPr lang="en-US" dirty="0">
                          <a:latin typeface="Candara" panose="020E0502030303020204" pitchFamily="34" charset="0"/>
                        </a:rPr>
                        <a:t>Net Assets</a:t>
                      </a:r>
                    </a:p>
                  </a:txBody>
                  <a:tcPr/>
                </a:tc>
                <a:extLst>
                  <a:ext uri="{0D108BD9-81ED-4DB2-BD59-A6C34878D82A}">
                    <a16:rowId xmlns:a16="http://schemas.microsoft.com/office/drawing/2014/main" val="813862475"/>
                  </a:ext>
                </a:extLst>
              </a:tr>
              <a:tr h="370840">
                <a:tc>
                  <a:txBody>
                    <a:bodyPr/>
                    <a:lstStyle/>
                    <a:p>
                      <a:pPr algn="ctr"/>
                      <a:endParaRPr lang="en-US" dirty="0">
                        <a:latin typeface="Candara" panose="020E0502030303020204" pitchFamily="34" charset="0"/>
                      </a:endParaRPr>
                    </a:p>
                  </a:txBody>
                  <a:tcPr/>
                </a:tc>
                <a:tc>
                  <a:txBody>
                    <a:bodyPr/>
                    <a:lstStyle/>
                    <a:p>
                      <a:pPr algn="ctr"/>
                      <a:r>
                        <a:rPr lang="en-US" dirty="0">
                          <a:latin typeface="Candara" panose="020E0502030303020204" pitchFamily="34" charset="0"/>
                        </a:rPr>
                        <a:t>=</a:t>
                      </a:r>
                    </a:p>
                  </a:txBody>
                  <a:tcPr/>
                </a:tc>
                <a:tc>
                  <a:txBody>
                    <a:bodyPr/>
                    <a:lstStyle/>
                    <a:p>
                      <a:pPr algn="ctr"/>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125461806"/>
                  </a:ext>
                </a:extLst>
              </a:tr>
              <a:tr h="370840">
                <a:tc>
                  <a:txBody>
                    <a:bodyPr/>
                    <a:lstStyle/>
                    <a:p>
                      <a:pPr algn="r"/>
                      <a:endParaRPr lang="en-US" dirty="0">
                        <a:latin typeface="Candara" panose="020E0502030303020204" pitchFamily="34" charset="0"/>
                      </a:endParaRPr>
                    </a:p>
                  </a:txBody>
                  <a:tcPr/>
                </a:tc>
                <a:tc>
                  <a:txBody>
                    <a:bodyPr/>
                    <a:lstStyle/>
                    <a:p>
                      <a:pPr algn="ctr"/>
                      <a:r>
                        <a:rPr lang="en-US" dirty="0">
                          <a:latin typeface="Candara" panose="020E0502030303020204" pitchFamily="34" charset="0"/>
                        </a:rPr>
                        <a:t>=</a:t>
                      </a:r>
                    </a:p>
                  </a:txBody>
                  <a:tcPr/>
                </a:tc>
                <a:tc>
                  <a:txBody>
                    <a:bodyPr/>
                    <a:lstStyle/>
                    <a:p>
                      <a:pPr algn="r"/>
                      <a:endParaRPr lang="en-US" dirty="0">
                        <a:latin typeface="Candara" panose="020E0502030303020204" pitchFamily="34" charset="0"/>
                      </a:endParaRPr>
                    </a:p>
                  </a:txBody>
                  <a:tcPr/>
                </a:tc>
                <a:tc>
                  <a:txBody>
                    <a:bodyPr/>
                    <a:lstStyle/>
                    <a:p>
                      <a:pPr algn="r"/>
                      <a:endParaRPr lang="en-US" dirty="0">
                        <a:latin typeface="Candara" panose="020E0502030303020204" pitchFamily="34" charset="0"/>
                      </a:endParaRPr>
                    </a:p>
                  </a:txBody>
                  <a:tcPr/>
                </a:tc>
                <a:extLst>
                  <a:ext uri="{0D108BD9-81ED-4DB2-BD59-A6C34878D82A}">
                    <a16:rowId xmlns:a16="http://schemas.microsoft.com/office/drawing/2014/main" val="355986434"/>
                  </a:ext>
                </a:extLst>
              </a:tr>
            </a:tbl>
          </a:graphicData>
        </a:graphic>
      </p:graphicFrame>
      <p:sp>
        <p:nvSpPr>
          <p:cNvPr id="6" name="Rectangle 5">
            <a:extLst>
              <a:ext uri="{FF2B5EF4-FFF2-40B4-BE49-F238E27FC236}">
                <a16:creationId xmlns:a16="http://schemas.microsoft.com/office/drawing/2014/main" id="{A129CF3B-8381-844B-8A4D-DB4B67434053}"/>
              </a:ext>
            </a:extLst>
          </p:cNvPr>
          <p:cNvSpPr/>
          <p:nvPr/>
        </p:nvSpPr>
        <p:spPr>
          <a:xfrm>
            <a:off x="2476059" y="4461999"/>
            <a:ext cx="2124032" cy="400110"/>
          </a:xfrm>
          <a:prstGeom prst="rect">
            <a:avLst/>
          </a:prstGeom>
        </p:spPr>
        <p:txBody>
          <a:bodyPr wrap="square">
            <a:spAutoFit/>
          </a:bodyPr>
          <a:lstStyle/>
          <a:p>
            <a:r>
              <a:rPr lang="en-US" sz="2000" dirty="0">
                <a:effectLst>
                  <a:outerShdw blurRad="38100" dist="38100" dir="2700000" algn="tl">
                    <a:srgbClr val="FFFFFF"/>
                  </a:outerShdw>
                </a:effectLst>
              </a:rPr>
              <a:t>Inventory</a:t>
            </a:r>
            <a:endParaRPr lang="en-US" sz="2000" dirty="0"/>
          </a:p>
        </p:txBody>
      </p:sp>
      <p:sp>
        <p:nvSpPr>
          <p:cNvPr id="7" name="Rectangle 6">
            <a:extLst>
              <a:ext uri="{FF2B5EF4-FFF2-40B4-BE49-F238E27FC236}">
                <a16:creationId xmlns:a16="http://schemas.microsoft.com/office/drawing/2014/main" id="{B034072B-FCE1-E149-848B-787BD0CF680B}"/>
              </a:ext>
            </a:extLst>
          </p:cNvPr>
          <p:cNvSpPr/>
          <p:nvPr/>
        </p:nvSpPr>
        <p:spPr>
          <a:xfrm>
            <a:off x="2683246" y="4847775"/>
            <a:ext cx="1138311" cy="400110"/>
          </a:xfrm>
          <a:prstGeom prst="rect">
            <a:avLst/>
          </a:prstGeom>
        </p:spPr>
        <p:txBody>
          <a:bodyPr wrap="square">
            <a:spAutoFit/>
          </a:bodyPr>
          <a:lstStyle/>
          <a:p>
            <a:r>
              <a:rPr lang="en-US" sz="2000" dirty="0">
                <a:effectLst>
                  <a:outerShdw blurRad="38100" dist="38100" dir="2700000" algn="tl">
                    <a:srgbClr val="FFFFFF"/>
                  </a:outerShdw>
                </a:effectLst>
              </a:rPr>
              <a:t>$1,000</a:t>
            </a:r>
            <a:endParaRPr lang="en-US" sz="2000" dirty="0"/>
          </a:p>
        </p:txBody>
      </p:sp>
      <p:sp>
        <p:nvSpPr>
          <p:cNvPr id="8" name="Rectangle 7">
            <a:extLst>
              <a:ext uri="{FF2B5EF4-FFF2-40B4-BE49-F238E27FC236}">
                <a16:creationId xmlns:a16="http://schemas.microsoft.com/office/drawing/2014/main" id="{C12854E2-B5B4-3149-AAB8-F0822704CD4B}"/>
              </a:ext>
            </a:extLst>
          </p:cNvPr>
          <p:cNvSpPr/>
          <p:nvPr/>
        </p:nvSpPr>
        <p:spPr>
          <a:xfrm>
            <a:off x="5521848" y="4447665"/>
            <a:ext cx="2124032" cy="400110"/>
          </a:xfrm>
          <a:prstGeom prst="rect">
            <a:avLst/>
          </a:prstGeom>
        </p:spPr>
        <p:txBody>
          <a:bodyPr wrap="square">
            <a:spAutoFit/>
          </a:bodyPr>
          <a:lstStyle/>
          <a:p>
            <a:r>
              <a:rPr lang="en-US" sz="2000" dirty="0">
                <a:effectLst>
                  <a:outerShdw blurRad="38100" dist="38100" dir="2700000" algn="tl">
                    <a:srgbClr val="FFFFFF"/>
                  </a:outerShdw>
                </a:effectLst>
              </a:rPr>
              <a:t>Accounts payable</a:t>
            </a:r>
            <a:endParaRPr lang="en-US" sz="2000" dirty="0"/>
          </a:p>
        </p:txBody>
      </p:sp>
      <p:sp>
        <p:nvSpPr>
          <p:cNvPr id="9" name="Rectangle 8">
            <a:extLst>
              <a:ext uri="{FF2B5EF4-FFF2-40B4-BE49-F238E27FC236}">
                <a16:creationId xmlns:a16="http://schemas.microsoft.com/office/drawing/2014/main" id="{99BD4A25-7957-1547-8B55-D7DBD7610319}"/>
              </a:ext>
            </a:extLst>
          </p:cNvPr>
          <p:cNvSpPr/>
          <p:nvPr/>
        </p:nvSpPr>
        <p:spPr>
          <a:xfrm>
            <a:off x="6068987" y="4833441"/>
            <a:ext cx="2124032" cy="400110"/>
          </a:xfrm>
          <a:prstGeom prst="rect">
            <a:avLst/>
          </a:prstGeom>
        </p:spPr>
        <p:txBody>
          <a:bodyPr wrap="square">
            <a:spAutoFit/>
          </a:bodyPr>
          <a:lstStyle/>
          <a:p>
            <a:r>
              <a:rPr lang="en-US" sz="2000" dirty="0">
                <a:effectLst>
                  <a:outerShdw blurRad="38100" dist="38100" dir="2700000" algn="tl">
                    <a:srgbClr val="FFFFFF"/>
                  </a:outerShdw>
                </a:effectLst>
              </a:rPr>
              <a:t>$1,000</a:t>
            </a:r>
            <a:endParaRPr lang="en-US" sz="2000" dirty="0"/>
          </a:p>
        </p:txBody>
      </p:sp>
      <p:sp>
        <p:nvSpPr>
          <p:cNvPr id="12" name="Rectangle 11">
            <a:extLst>
              <a:ext uri="{FF2B5EF4-FFF2-40B4-BE49-F238E27FC236}">
                <a16:creationId xmlns:a16="http://schemas.microsoft.com/office/drawing/2014/main" id="{5D60504A-9EC0-1344-9B0B-82055E1F30A0}"/>
              </a:ext>
            </a:extLst>
          </p:cNvPr>
          <p:cNvSpPr/>
          <p:nvPr/>
        </p:nvSpPr>
        <p:spPr>
          <a:xfrm>
            <a:off x="8368140" y="4816881"/>
            <a:ext cx="2124032" cy="400110"/>
          </a:xfrm>
          <a:prstGeom prst="rect">
            <a:avLst/>
          </a:prstGeom>
        </p:spPr>
        <p:txBody>
          <a:bodyPr wrap="square">
            <a:spAutoFit/>
          </a:bodyPr>
          <a:lstStyle/>
          <a:p>
            <a:r>
              <a:rPr lang="en-US" sz="2000" dirty="0">
                <a:effectLst>
                  <a:outerShdw blurRad="38100" dist="38100" dir="2700000" algn="tl">
                    <a:srgbClr val="FFFFFF"/>
                  </a:outerShdw>
                </a:effectLst>
              </a:rPr>
              <a:t>No Change</a:t>
            </a:r>
            <a:endParaRPr lang="en-US" sz="2000" dirty="0"/>
          </a:p>
        </p:txBody>
      </p:sp>
      <p:sp>
        <p:nvSpPr>
          <p:cNvPr id="13" name="Rectangle 12">
            <a:extLst>
              <a:ext uri="{FF2B5EF4-FFF2-40B4-BE49-F238E27FC236}">
                <a16:creationId xmlns:a16="http://schemas.microsoft.com/office/drawing/2014/main" id="{B6C1E7FB-D6E2-524D-84BC-51A6709BCD6A}"/>
              </a:ext>
            </a:extLst>
          </p:cNvPr>
          <p:cNvSpPr/>
          <p:nvPr/>
        </p:nvSpPr>
        <p:spPr>
          <a:xfrm>
            <a:off x="5037428" y="6274355"/>
            <a:ext cx="3573172" cy="400110"/>
          </a:xfrm>
          <a:prstGeom prst="rect">
            <a:avLst/>
          </a:prstGeom>
        </p:spPr>
        <p:txBody>
          <a:bodyPr wrap="square">
            <a:spAutoFit/>
          </a:bodyPr>
          <a:lstStyle/>
          <a:p>
            <a:r>
              <a:rPr lang="en-US" sz="2000" b="1" dirty="0">
                <a:effectLst>
                  <a:outerShdw blurRad="38100" dist="38100" dir="2700000" algn="tl">
                    <a:srgbClr val="FFFFFF"/>
                  </a:outerShdw>
                </a:effectLst>
                <a:latin typeface="Candara" panose="020E0502030303020204" pitchFamily="34" charset="0"/>
              </a:rPr>
              <a:t>The equation is balanced!</a:t>
            </a:r>
            <a:endParaRPr lang="en-US" sz="2000" b="1" dirty="0">
              <a:latin typeface="Candara" panose="020E0502030303020204" pitchFamily="34" charset="0"/>
            </a:endParaRPr>
          </a:p>
        </p:txBody>
      </p:sp>
      <p:sp>
        <p:nvSpPr>
          <p:cNvPr id="14" name="Up Arrow 13">
            <a:extLst>
              <a:ext uri="{FF2B5EF4-FFF2-40B4-BE49-F238E27FC236}">
                <a16:creationId xmlns:a16="http://schemas.microsoft.com/office/drawing/2014/main" id="{19FCDF66-13B6-D54E-AF50-BD1197CBAF00}"/>
              </a:ext>
            </a:extLst>
          </p:cNvPr>
          <p:cNvSpPr/>
          <p:nvPr/>
        </p:nvSpPr>
        <p:spPr>
          <a:xfrm>
            <a:off x="3995176" y="3058138"/>
            <a:ext cx="245327" cy="267629"/>
          </a:xfrm>
          <a:prstGeom prst="upArrow">
            <a:avLst/>
          </a:prstGeom>
          <a:solidFill>
            <a:srgbClr val="930505"/>
          </a:solidFill>
          <a:ln>
            <a:solidFill>
              <a:srgbClr val="930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a:extLst>
              <a:ext uri="{FF2B5EF4-FFF2-40B4-BE49-F238E27FC236}">
                <a16:creationId xmlns:a16="http://schemas.microsoft.com/office/drawing/2014/main" id="{5B461F49-A80A-2A45-9994-04408764ED5D}"/>
              </a:ext>
            </a:extLst>
          </p:cNvPr>
          <p:cNvSpPr/>
          <p:nvPr/>
        </p:nvSpPr>
        <p:spPr>
          <a:xfrm>
            <a:off x="5025600" y="3455770"/>
            <a:ext cx="245327" cy="267629"/>
          </a:xfrm>
          <a:prstGeom prst="upArrow">
            <a:avLst/>
          </a:prstGeom>
          <a:solidFill>
            <a:srgbClr val="930505"/>
          </a:solidFill>
          <a:ln>
            <a:solidFill>
              <a:srgbClr val="930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E9F14FD-606D-48E7-9C0C-2DA68D9F45C3}"/>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DC1BED0B-0B6F-4497-B938-9CD67DBA8F2E}"/>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Asset/Liability - Example</a:t>
            </a:r>
          </a:p>
        </p:txBody>
      </p:sp>
    </p:spTree>
    <p:extLst>
      <p:ext uri="{BB962C8B-B14F-4D97-AF65-F5344CB8AC3E}">
        <p14:creationId xmlns:p14="http://schemas.microsoft.com/office/powerpoint/2010/main" val="333352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2" grpId="0"/>
      <p:bldP spid="13" grpId="0"/>
      <p:bldP spid="14" grpId="0" animBg="1"/>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60954-99BD-8642-9270-277170F5AAFE}"/>
              </a:ext>
            </a:extLst>
          </p:cNvPr>
          <p:cNvSpPr>
            <a:spLocks noGrp="1"/>
          </p:cNvSpPr>
          <p:nvPr>
            <p:ph type="title"/>
          </p:nvPr>
        </p:nvSpPr>
        <p:spPr/>
        <p:txBody>
          <a:bodyPr/>
          <a:lstStyle/>
          <a:p>
            <a:r>
              <a:rPr lang="en-US" b="1" dirty="0">
                <a:solidFill>
                  <a:srgbClr val="930505"/>
                </a:solidFill>
              </a:rPr>
              <a:t>Asset/Liability Example</a:t>
            </a:r>
          </a:p>
        </p:txBody>
      </p:sp>
      <p:sp>
        <p:nvSpPr>
          <p:cNvPr id="3" name="Content Placeholder 2">
            <a:extLst>
              <a:ext uri="{FF2B5EF4-FFF2-40B4-BE49-F238E27FC236}">
                <a16:creationId xmlns:a16="http://schemas.microsoft.com/office/drawing/2014/main" id="{47978837-CE08-544F-B833-A3003B11AE65}"/>
              </a:ext>
            </a:extLst>
          </p:cNvPr>
          <p:cNvSpPr>
            <a:spLocks noGrp="1"/>
          </p:cNvSpPr>
          <p:nvPr>
            <p:ph idx="1"/>
          </p:nvPr>
        </p:nvSpPr>
        <p:spPr/>
        <p:txBody>
          <a:bodyPr/>
          <a:lstStyle/>
          <a:p>
            <a:pPr marL="219075" indent="-219075" defTabSz="482600">
              <a:buClr>
                <a:srgbClr val="808080"/>
              </a:buClr>
              <a:buSzPct val="46000"/>
              <a:buFont typeface="Monotype Sorts" charset="2"/>
              <a:buChar char="n"/>
            </a:pPr>
            <a:r>
              <a:rPr lang="en-US" sz="2400" dirty="0">
                <a:latin typeface="Candara" panose="020E0502030303020204" pitchFamily="34" charset="0"/>
              </a:rPr>
              <a:t>HOS mails a check to its bedpan supplier for $2,000 to pay part </a:t>
            </a:r>
          </a:p>
          <a:p>
            <a:pPr marL="219075" indent="-219075" defTabSz="482600">
              <a:buClr>
                <a:srgbClr val="808080"/>
              </a:buClr>
              <a:buSzPct val="46000"/>
              <a:buFont typeface="Monotype Sorts" charset="2"/>
              <a:buNone/>
            </a:pPr>
            <a:r>
              <a:rPr lang="en-US" sz="2400" dirty="0">
                <a:latin typeface="Candara" panose="020E0502030303020204" pitchFamily="34" charset="0"/>
              </a:rPr>
              <a:t>   of the $7,000 it owed them at the start of the year. </a:t>
            </a:r>
          </a:p>
          <a:p>
            <a:pPr marL="219075" indent="-219075" defTabSz="482600">
              <a:buClr>
                <a:srgbClr val="808080"/>
              </a:buClr>
              <a:buSzPct val="46000"/>
              <a:buFont typeface="Monotype Sorts" charset="2"/>
              <a:buNone/>
            </a:pPr>
            <a:r>
              <a:rPr lang="en-US" altLang="en-US" sz="2400" b="1" i="1" dirty="0">
                <a:effectLst>
                  <a:outerShdw blurRad="38100" dist="38100" dir="2700000" algn="tl">
                    <a:srgbClr val="FFFFFF"/>
                  </a:outerShdw>
                </a:effectLst>
                <a:latin typeface="Candara" panose="020E0502030303020204" pitchFamily="34" charset="0"/>
              </a:rPr>
              <a:t>What has happened? </a:t>
            </a:r>
            <a:r>
              <a:rPr lang="en-US" altLang="en-US" sz="2400" b="1" dirty="0">
                <a:effectLst>
                  <a:outerShdw blurRad="38100" dist="38100" dir="2700000" algn="tl">
                    <a:srgbClr val="FFFFFF"/>
                  </a:outerShdw>
                </a:effectLst>
                <a:latin typeface="Candara" panose="020E0502030303020204" pitchFamily="34" charset="0"/>
              </a:rPr>
              <a:t> -- </a:t>
            </a:r>
            <a:r>
              <a:rPr lang="en-US" altLang="en-US" sz="2400" b="1" i="1" dirty="0">
                <a:effectLst>
                  <a:outerShdw blurRad="38100" dist="38100" dir="2700000" algn="tl">
                    <a:srgbClr val="FFFFFF"/>
                  </a:outerShdw>
                </a:effectLst>
                <a:latin typeface="Candara" panose="020E0502030303020204" pitchFamily="34" charset="0"/>
              </a:rPr>
              <a:t>What accounts will be impacted? </a:t>
            </a:r>
            <a:r>
              <a:rPr lang="en-US" altLang="en-US" sz="2400" b="1" dirty="0">
                <a:effectLst>
                  <a:outerShdw blurRad="38100" dist="38100" dir="2700000" algn="tl">
                    <a:srgbClr val="FFFFFF"/>
                  </a:outerShdw>
                </a:effectLst>
                <a:latin typeface="Candara" panose="020E0502030303020204" pitchFamily="34" charset="0"/>
              </a:rPr>
              <a:t> </a:t>
            </a:r>
          </a:p>
          <a:p>
            <a:pPr lvl="1">
              <a:lnSpc>
                <a:spcPct val="80000"/>
              </a:lnSpc>
              <a:defRPr/>
            </a:pPr>
            <a:r>
              <a:rPr lang="en-US" altLang="en-US" dirty="0">
                <a:effectLst>
                  <a:outerShdw blurRad="38100" dist="38100" dir="2700000" algn="tl">
                    <a:srgbClr val="FFFFFF"/>
                  </a:outerShdw>
                </a:effectLst>
                <a:latin typeface="Candara" panose="020E0502030303020204" pitchFamily="34" charset="0"/>
              </a:rPr>
              <a:t>Cash: Asset</a:t>
            </a:r>
          </a:p>
          <a:p>
            <a:pPr lvl="1">
              <a:lnSpc>
                <a:spcPct val="80000"/>
              </a:lnSpc>
              <a:defRPr/>
            </a:pPr>
            <a:r>
              <a:rPr lang="en-US" altLang="en-US" dirty="0">
                <a:effectLst>
                  <a:outerShdw blurRad="38100" dist="38100" dir="2700000" algn="tl">
                    <a:srgbClr val="FFFFFF"/>
                  </a:outerShdw>
                </a:effectLst>
                <a:latin typeface="Candara" panose="020E0502030303020204" pitchFamily="34" charset="0"/>
              </a:rPr>
              <a:t>Account payable: Liability </a:t>
            </a:r>
          </a:p>
          <a:p>
            <a:pPr marL="914400" lvl="2" indent="0">
              <a:lnSpc>
                <a:spcPct val="80000"/>
              </a:lnSpc>
              <a:buNone/>
              <a:defRPr/>
            </a:pPr>
            <a:endParaRPr lang="en-US" altLang="en-US" dirty="0">
              <a:effectLst>
                <a:outerShdw blurRad="38100" dist="38100" dir="2700000" algn="tl">
                  <a:srgbClr val="FFFFFF"/>
                </a:outerShdw>
              </a:effectLst>
              <a:latin typeface="Candara" panose="020E0502030303020204" pitchFamily="34" charset="0"/>
            </a:endParaRPr>
          </a:p>
          <a:p>
            <a:pPr marL="0" indent="0">
              <a:buNone/>
            </a:pP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8633AC07-D4F0-2146-96A9-F5A9E881ECB9}"/>
              </a:ext>
            </a:extLst>
          </p:cNvPr>
          <p:cNvSpPr>
            <a:spLocks noGrp="1"/>
          </p:cNvSpPr>
          <p:nvPr>
            <p:ph type="sldNum" sz="quarter" idx="12"/>
          </p:nvPr>
        </p:nvSpPr>
        <p:spPr/>
        <p:txBody>
          <a:bodyPr/>
          <a:lstStyle/>
          <a:p>
            <a:fld id="{747E0F02-6392-2343-BC9E-B77CE0D7CB42}" type="slidenum">
              <a:rPr lang="en-US" smtClean="0"/>
              <a:t>32</a:t>
            </a:fld>
            <a:endParaRPr lang="en-US"/>
          </a:p>
        </p:txBody>
      </p:sp>
      <p:graphicFrame>
        <p:nvGraphicFramePr>
          <p:cNvPr id="5" name="Table 4">
            <a:extLst>
              <a:ext uri="{FF2B5EF4-FFF2-40B4-BE49-F238E27FC236}">
                <a16:creationId xmlns:a16="http://schemas.microsoft.com/office/drawing/2014/main" id="{BC7C5AF4-652F-9843-BFF2-487A91D63667}"/>
              </a:ext>
            </a:extLst>
          </p:cNvPr>
          <p:cNvGraphicFramePr>
            <a:graphicFrameLocks noGrp="1"/>
          </p:cNvGraphicFramePr>
          <p:nvPr/>
        </p:nvGraphicFramePr>
        <p:xfrm>
          <a:off x="1864246" y="4121031"/>
          <a:ext cx="8172043" cy="1112520"/>
        </p:xfrm>
        <a:graphic>
          <a:graphicData uri="http://schemas.openxmlformats.org/drawingml/2006/table">
            <a:tbl>
              <a:tblPr firstRow="1" bandRow="1">
                <a:tableStyleId>{F5AB1C69-6EDB-4FF4-983F-18BD219EF322}</a:tableStyleId>
              </a:tblPr>
              <a:tblGrid>
                <a:gridCol w="2381397">
                  <a:extLst>
                    <a:ext uri="{9D8B030D-6E8A-4147-A177-3AD203B41FA5}">
                      <a16:colId xmlns:a16="http://schemas.microsoft.com/office/drawing/2014/main" val="1541011377"/>
                    </a:ext>
                  </a:extLst>
                </a:gridCol>
                <a:gridCol w="645803">
                  <a:extLst>
                    <a:ext uri="{9D8B030D-6E8A-4147-A177-3AD203B41FA5}">
                      <a16:colId xmlns:a16="http://schemas.microsoft.com/office/drawing/2014/main" val="4195462377"/>
                    </a:ext>
                  </a:extLst>
                </a:gridCol>
                <a:gridCol w="2946476">
                  <a:extLst>
                    <a:ext uri="{9D8B030D-6E8A-4147-A177-3AD203B41FA5}">
                      <a16:colId xmlns:a16="http://schemas.microsoft.com/office/drawing/2014/main" val="3559418119"/>
                    </a:ext>
                  </a:extLst>
                </a:gridCol>
                <a:gridCol w="2198367">
                  <a:extLst>
                    <a:ext uri="{9D8B030D-6E8A-4147-A177-3AD203B41FA5}">
                      <a16:colId xmlns:a16="http://schemas.microsoft.com/office/drawing/2014/main" val="934616788"/>
                    </a:ext>
                  </a:extLst>
                </a:gridCol>
              </a:tblGrid>
              <a:tr h="370840">
                <a:tc>
                  <a:txBody>
                    <a:bodyPr/>
                    <a:lstStyle/>
                    <a:p>
                      <a:pPr algn="ctr"/>
                      <a:r>
                        <a:rPr lang="en-US" dirty="0">
                          <a:latin typeface="Candara" panose="020E0502030303020204" pitchFamily="34" charset="0"/>
                        </a:rPr>
                        <a:t>Assets</a:t>
                      </a:r>
                    </a:p>
                  </a:txBody>
                  <a:tcPr/>
                </a:tc>
                <a:tc>
                  <a:txBody>
                    <a:bodyPr/>
                    <a:lstStyle/>
                    <a:p>
                      <a:pPr algn="ctr"/>
                      <a:r>
                        <a:rPr lang="en-US" dirty="0">
                          <a:latin typeface="Candara" panose="020E0502030303020204" pitchFamily="34" charset="0"/>
                        </a:rPr>
                        <a:t>=</a:t>
                      </a:r>
                    </a:p>
                  </a:txBody>
                  <a:tcPr/>
                </a:tc>
                <a:tc>
                  <a:txBody>
                    <a:bodyPr/>
                    <a:lstStyle/>
                    <a:p>
                      <a:pPr algn="ctr"/>
                      <a:r>
                        <a:rPr lang="en-US" dirty="0">
                          <a:latin typeface="Candara" panose="020E0502030303020204" pitchFamily="34" charset="0"/>
                        </a:rPr>
                        <a:t>Liabilities</a:t>
                      </a:r>
                    </a:p>
                  </a:txBody>
                  <a:tcPr/>
                </a:tc>
                <a:tc>
                  <a:txBody>
                    <a:bodyPr/>
                    <a:lstStyle/>
                    <a:p>
                      <a:pPr algn="ctr"/>
                      <a:r>
                        <a:rPr lang="en-US" dirty="0">
                          <a:latin typeface="Candara" panose="020E0502030303020204" pitchFamily="34" charset="0"/>
                        </a:rPr>
                        <a:t>Net Assets</a:t>
                      </a:r>
                    </a:p>
                  </a:txBody>
                  <a:tcPr/>
                </a:tc>
                <a:extLst>
                  <a:ext uri="{0D108BD9-81ED-4DB2-BD59-A6C34878D82A}">
                    <a16:rowId xmlns:a16="http://schemas.microsoft.com/office/drawing/2014/main" val="813862475"/>
                  </a:ext>
                </a:extLst>
              </a:tr>
              <a:tr h="370840">
                <a:tc>
                  <a:txBody>
                    <a:bodyPr/>
                    <a:lstStyle/>
                    <a:p>
                      <a:pPr algn="ctr"/>
                      <a:endParaRPr lang="en-US" dirty="0">
                        <a:latin typeface="Candara" panose="020E0502030303020204" pitchFamily="34" charset="0"/>
                      </a:endParaRPr>
                    </a:p>
                  </a:txBody>
                  <a:tcPr/>
                </a:tc>
                <a:tc>
                  <a:txBody>
                    <a:bodyPr/>
                    <a:lstStyle/>
                    <a:p>
                      <a:pPr algn="ctr"/>
                      <a:r>
                        <a:rPr lang="en-US" dirty="0">
                          <a:latin typeface="Candara" panose="020E0502030303020204" pitchFamily="34" charset="0"/>
                        </a:rPr>
                        <a:t>=</a:t>
                      </a:r>
                    </a:p>
                  </a:txBody>
                  <a:tcPr/>
                </a:tc>
                <a:tc>
                  <a:txBody>
                    <a:bodyPr/>
                    <a:lstStyle/>
                    <a:p>
                      <a:pPr algn="ctr"/>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125461806"/>
                  </a:ext>
                </a:extLst>
              </a:tr>
              <a:tr h="370840">
                <a:tc>
                  <a:txBody>
                    <a:bodyPr/>
                    <a:lstStyle/>
                    <a:p>
                      <a:pPr algn="r"/>
                      <a:endParaRPr lang="en-US" dirty="0">
                        <a:latin typeface="Candara" panose="020E0502030303020204" pitchFamily="34" charset="0"/>
                      </a:endParaRPr>
                    </a:p>
                  </a:txBody>
                  <a:tcPr/>
                </a:tc>
                <a:tc>
                  <a:txBody>
                    <a:bodyPr/>
                    <a:lstStyle/>
                    <a:p>
                      <a:pPr algn="ctr"/>
                      <a:r>
                        <a:rPr lang="en-US" dirty="0">
                          <a:latin typeface="Candara" panose="020E0502030303020204" pitchFamily="34" charset="0"/>
                        </a:rPr>
                        <a:t>=</a:t>
                      </a:r>
                    </a:p>
                  </a:txBody>
                  <a:tcPr/>
                </a:tc>
                <a:tc>
                  <a:txBody>
                    <a:bodyPr/>
                    <a:lstStyle/>
                    <a:p>
                      <a:pPr algn="r"/>
                      <a:endParaRPr lang="en-US" dirty="0">
                        <a:latin typeface="Candara" panose="020E0502030303020204" pitchFamily="34" charset="0"/>
                      </a:endParaRPr>
                    </a:p>
                  </a:txBody>
                  <a:tcPr/>
                </a:tc>
                <a:tc>
                  <a:txBody>
                    <a:bodyPr/>
                    <a:lstStyle/>
                    <a:p>
                      <a:pPr algn="r"/>
                      <a:endParaRPr lang="en-US" dirty="0">
                        <a:latin typeface="Candara" panose="020E0502030303020204" pitchFamily="34" charset="0"/>
                      </a:endParaRPr>
                    </a:p>
                  </a:txBody>
                  <a:tcPr/>
                </a:tc>
                <a:extLst>
                  <a:ext uri="{0D108BD9-81ED-4DB2-BD59-A6C34878D82A}">
                    <a16:rowId xmlns:a16="http://schemas.microsoft.com/office/drawing/2014/main" val="355986434"/>
                  </a:ext>
                </a:extLst>
              </a:tr>
            </a:tbl>
          </a:graphicData>
        </a:graphic>
      </p:graphicFrame>
      <p:sp>
        <p:nvSpPr>
          <p:cNvPr id="6" name="Rectangle 5">
            <a:extLst>
              <a:ext uri="{FF2B5EF4-FFF2-40B4-BE49-F238E27FC236}">
                <a16:creationId xmlns:a16="http://schemas.microsoft.com/office/drawing/2014/main" id="{A129CF3B-8381-844B-8A4D-DB4B67434053}"/>
              </a:ext>
            </a:extLst>
          </p:cNvPr>
          <p:cNvSpPr/>
          <p:nvPr/>
        </p:nvSpPr>
        <p:spPr>
          <a:xfrm>
            <a:off x="2476059" y="4461999"/>
            <a:ext cx="2124032" cy="400110"/>
          </a:xfrm>
          <a:prstGeom prst="rect">
            <a:avLst/>
          </a:prstGeom>
        </p:spPr>
        <p:txBody>
          <a:bodyPr wrap="square">
            <a:spAutoFit/>
          </a:bodyPr>
          <a:lstStyle/>
          <a:p>
            <a:r>
              <a:rPr lang="en-US" sz="2000" dirty="0">
                <a:effectLst>
                  <a:outerShdw blurRad="38100" dist="38100" dir="2700000" algn="tl">
                    <a:srgbClr val="FFFFFF"/>
                  </a:outerShdw>
                </a:effectLst>
              </a:rPr>
              <a:t>Inventory</a:t>
            </a:r>
            <a:endParaRPr lang="en-US" sz="2000" dirty="0"/>
          </a:p>
        </p:txBody>
      </p:sp>
      <p:sp>
        <p:nvSpPr>
          <p:cNvPr id="7" name="Rectangle 6">
            <a:extLst>
              <a:ext uri="{FF2B5EF4-FFF2-40B4-BE49-F238E27FC236}">
                <a16:creationId xmlns:a16="http://schemas.microsoft.com/office/drawing/2014/main" id="{B034072B-FCE1-E149-848B-787BD0CF680B}"/>
              </a:ext>
            </a:extLst>
          </p:cNvPr>
          <p:cNvSpPr/>
          <p:nvPr/>
        </p:nvSpPr>
        <p:spPr>
          <a:xfrm>
            <a:off x="2683246" y="4847775"/>
            <a:ext cx="1138311" cy="400110"/>
          </a:xfrm>
          <a:prstGeom prst="rect">
            <a:avLst/>
          </a:prstGeom>
        </p:spPr>
        <p:txBody>
          <a:bodyPr wrap="square">
            <a:spAutoFit/>
          </a:bodyPr>
          <a:lstStyle/>
          <a:p>
            <a:r>
              <a:rPr lang="en-US" sz="2000" dirty="0">
                <a:effectLst>
                  <a:outerShdw blurRad="38100" dist="38100" dir="2700000" algn="tl">
                    <a:srgbClr val="FFFFFF"/>
                  </a:outerShdw>
                </a:effectLst>
              </a:rPr>
              <a:t>$-2,000</a:t>
            </a:r>
            <a:endParaRPr lang="en-US" sz="2000" dirty="0"/>
          </a:p>
        </p:txBody>
      </p:sp>
      <p:sp>
        <p:nvSpPr>
          <p:cNvPr id="8" name="Rectangle 7">
            <a:extLst>
              <a:ext uri="{FF2B5EF4-FFF2-40B4-BE49-F238E27FC236}">
                <a16:creationId xmlns:a16="http://schemas.microsoft.com/office/drawing/2014/main" id="{C12854E2-B5B4-3149-AAB8-F0822704CD4B}"/>
              </a:ext>
            </a:extLst>
          </p:cNvPr>
          <p:cNvSpPr/>
          <p:nvPr/>
        </p:nvSpPr>
        <p:spPr>
          <a:xfrm>
            <a:off x="5521848" y="4447665"/>
            <a:ext cx="2124032" cy="400110"/>
          </a:xfrm>
          <a:prstGeom prst="rect">
            <a:avLst/>
          </a:prstGeom>
        </p:spPr>
        <p:txBody>
          <a:bodyPr wrap="square">
            <a:spAutoFit/>
          </a:bodyPr>
          <a:lstStyle/>
          <a:p>
            <a:r>
              <a:rPr lang="en-US" sz="2000" dirty="0">
                <a:effectLst>
                  <a:outerShdw blurRad="38100" dist="38100" dir="2700000" algn="tl">
                    <a:srgbClr val="FFFFFF"/>
                  </a:outerShdw>
                </a:effectLst>
              </a:rPr>
              <a:t>Accounts payable</a:t>
            </a:r>
            <a:endParaRPr lang="en-US" sz="2000" dirty="0"/>
          </a:p>
        </p:txBody>
      </p:sp>
      <p:sp>
        <p:nvSpPr>
          <p:cNvPr id="9" name="Rectangle 8">
            <a:extLst>
              <a:ext uri="{FF2B5EF4-FFF2-40B4-BE49-F238E27FC236}">
                <a16:creationId xmlns:a16="http://schemas.microsoft.com/office/drawing/2014/main" id="{99BD4A25-7957-1547-8B55-D7DBD7610319}"/>
              </a:ext>
            </a:extLst>
          </p:cNvPr>
          <p:cNvSpPr/>
          <p:nvPr/>
        </p:nvSpPr>
        <p:spPr>
          <a:xfrm>
            <a:off x="6068987" y="4833441"/>
            <a:ext cx="2124032" cy="400110"/>
          </a:xfrm>
          <a:prstGeom prst="rect">
            <a:avLst/>
          </a:prstGeom>
        </p:spPr>
        <p:txBody>
          <a:bodyPr wrap="square">
            <a:spAutoFit/>
          </a:bodyPr>
          <a:lstStyle/>
          <a:p>
            <a:r>
              <a:rPr lang="en-US" sz="2000" dirty="0">
                <a:effectLst>
                  <a:outerShdw blurRad="38100" dist="38100" dir="2700000" algn="tl">
                    <a:srgbClr val="FFFFFF"/>
                  </a:outerShdw>
                </a:effectLst>
              </a:rPr>
              <a:t>$-2,000</a:t>
            </a:r>
            <a:endParaRPr lang="en-US" sz="2000" dirty="0"/>
          </a:p>
        </p:txBody>
      </p:sp>
      <p:sp>
        <p:nvSpPr>
          <p:cNvPr id="12" name="Rectangle 11">
            <a:extLst>
              <a:ext uri="{FF2B5EF4-FFF2-40B4-BE49-F238E27FC236}">
                <a16:creationId xmlns:a16="http://schemas.microsoft.com/office/drawing/2014/main" id="{5D60504A-9EC0-1344-9B0B-82055E1F30A0}"/>
              </a:ext>
            </a:extLst>
          </p:cNvPr>
          <p:cNvSpPr/>
          <p:nvPr/>
        </p:nvSpPr>
        <p:spPr>
          <a:xfrm>
            <a:off x="8368140" y="4816881"/>
            <a:ext cx="2124032" cy="400110"/>
          </a:xfrm>
          <a:prstGeom prst="rect">
            <a:avLst/>
          </a:prstGeom>
        </p:spPr>
        <p:txBody>
          <a:bodyPr wrap="square">
            <a:spAutoFit/>
          </a:bodyPr>
          <a:lstStyle/>
          <a:p>
            <a:r>
              <a:rPr lang="en-US" sz="2000" dirty="0">
                <a:effectLst>
                  <a:outerShdw blurRad="38100" dist="38100" dir="2700000" algn="tl">
                    <a:srgbClr val="FFFFFF"/>
                  </a:outerShdw>
                </a:effectLst>
              </a:rPr>
              <a:t>No Change</a:t>
            </a:r>
            <a:endParaRPr lang="en-US" sz="2000" dirty="0"/>
          </a:p>
        </p:txBody>
      </p:sp>
      <p:sp>
        <p:nvSpPr>
          <p:cNvPr id="13" name="Rectangle 12">
            <a:extLst>
              <a:ext uri="{FF2B5EF4-FFF2-40B4-BE49-F238E27FC236}">
                <a16:creationId xmlns:a16="http://schemas.microsoft.com/office/drawing/2014/main" id="{B6C1E7FB-D6E2-524D-84BC-51A6709BCD6A}"/>
              </a:ext>
            </a:extLst>
          </p:cNvPr>
          <p:cNvSpPr/>
          <p:nvPr/>
        </p:nvSpPr>
        <p:spPr>
          <a:xfrm>
            <a:off x="5037428" y="6274355"/>
            <a:ext cx="3573172" cy="400110"/>
          </a:xfrm>
          <a:prstGeom prst="rect">
            <a:avLst/>
          </a:prstGeom>
        </p:spPr>
        <p:txBody>
          <a:bodyPr wrap="square">
            <a:spAutoFit/>
          </a:bodyPr>
          <a:lstStyle/>
          <a:p>
            <a:r>
              <a:rPr lang="en-US" sz="2000" b="1" dirty="0">
                <a:effectLst>
                  <a:outerShdw blurRad="38100" dist="38100" dir="2700000" algn="tl">
                    <a:srgbClr val="FFFFFF"/>
                  </a:outerShdw>
                </a:effectLst>
                <a:latin typeface="Candara" panose="020E0502030303020204" pitchFamily="34" charset="0"/>
              </a:rPr>
              <a:t>The equation is balanced!</a:t>
            </a:r>
            <a:endParaRPr lang="en-US" sz="2000" b="1" dirty="0">
              <a:latin typeface="Candara" panose="020E0502030303020204" pitchFamily="34" charset="0"/>
            </a:endParaRPr>
          </a:p>
        </p:txBody>
      </p:sp>
      <p:sp>
        <p:nvSpPr>
          <p:cNvPr id="14" name="Up Arrow 13">
            <a:extLst>
              <a:ext uri="{FF2B5EF4-FFF2-40B4-BE49-F238E27FC236}">
                <a16:creationId xmlns:a16="http://schemas.microsoft.com/office/drawing/2014/main" id="{19FCDF66-13B6-D54E-AF50-BD1197CBAF00}"/>
              </a:ext>
            </a:extLst>
          </p:cNvPr>
          <p:cNvSpPr/>
          <p:nvPr/>
        </p:nvSpPr>
        <p:spPr>
          <a:xfrm rot="10800000">
            <a:off x="3698893" y="3161371"/>
            <a:ext cx="245327" cy="267629"/>
          </a:xfrm>
          <a:prstGeom prst="upArrow">
            <a:avLst/>
          </a:prstGeom>
          <a:solidFill>
            <a:srgbClr val="930505"/>
          </a:solidFill>
          <a:ln>
            <a:solidFill>
              <a:srgbClr val="930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Up Arrow 14">
            <a:extLst>
              <a:ext uri="{FF2B5EF4-FFF2-40B4-BE49-F238E27FC236}">
                <a16:creationId xmlns:a16="http://schemas.microsoft.com/office/drawing/2014/main" id="{5B461F49-A80A-2A45-9994-04408764ED5D}"/>
              </a:ext>
            </a:extLst>
          </p:cNvPr>
          <p:cNvSpPr/>
          <p:nvPr/>
        </p:nvSpPr>
        <p:spPr>
          <a:xfrm rot="10800000">
            <a:off x="5037428" y="3565643"/>
            <a:ext cx="245327" cy="267629"/>
          </a:xfrm>
          <a:prstGeom prst="upArrow">
            <a:avLst/>
          </a:prstGeom>
          <a:solidFill>
            <a:srgbClr val="930505"/>
          </a:solidFill>
          <a:ln>
            <a:solidFill>
              <a:srgbClr val="930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E9F14FD-606D-48E7-9C0C-2DA68D9F45C3}"/>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DC1BED0B-0B6F-4497-B938-9CD67DBA8F2E}"/>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Asset/Liability - Example</a:t>
            </a:r>
          </a:p>
        </p:txBody>
      </p:sp>
    </p:spTree>
    <p:extLst>
      <p:ext uri="{BB962C8B-B14F-4D97-AF65-F5344CB8AC3E}">
        <p14:creationId xmlns:p14="http://schemas.microsoft.com/office/powerpoint/2010/main" val="132310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2" grpId="0"/>
      <p:bldP spid="13" grpId="0"/>
      <p:bldP spid="14" grpId="0" animBg="1"/>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60954-99BD-8642-9270-277170F5AAFE}"/>
              </a:ext>
            </a:extLst>
          </p:cNvPr>
          <p:cNvSpPr>
            <a:spLocks noGrp="1"/>
          </p:cNvSpPr>
          <p:nvPr>
            <p:ph type="title"/>
          </p:nvPr>
        </p:nvSpPr>
        <p:spPr/>
        <p:txBody>
          <a:bodyPr/>
          <a:lstStyle/>
          <a:p>
            <a:r>
              <a:rPr lang="en-US" b="1" dirty="0">
                <a:solidFill>
                  <a:srgbClr val="930505"/>
                </a:solidFill>
              </a:rPr>
              <a:t>Asset/Liability Example</a:t>
            </a:r>
          </a:p>
        </p:txBody>
      </p:sp>
      <p:sp>
        <p:nvSpPr>
          <p:cNvPr id="3" name="Content Placeholder 2">
            <a:extLst>
              <a:ext uri="{FF2B5EF4-FFF2-40B4-BE49-F238E27FC236}">
                <a16:creationId xmlns:a16="http://schemas.microsoft.com/office/drawing/2014/main" id="{47978837-CE08-544F-B833-A3003B11AE65}"/>
              </a:ext>
            </a:extLst>
          </p:cNvPr>
          <p:cNvSpPr>
            <a:spLocks noGrp="1"/>
          </p:cNvSpPr>
          <p:nvPr>
            <p:ph idx="1"/>
          </p:nvPr>
        </p:nvSpPr>
        <p:spPr/>
        <p:txBody>
          <a:bodyPr/>
          <a:lstStyle/>
          <a:p>
            <a:pPr marL="219075" indent="-219075" defTabSz="482600">
              <a:buClr>
                <a:srgbClr val="808080"/>
              </a:buClr>
              <a:buSzPct val="46000"/>
              <a:buFont typeface="Monotype Sorts" charset="2"/>
              <a:buChar char="n"/>
            </a:pPr>
            <a:r>
              <a:rPr lang="en-US" sz="2400" dirty="0">
                <a:latin typeface="Candara" panose="020E0502030303020204" pitchFamily="34" charset="0"/>
              </a:rPr>
              <a:t>HOS receives $12,000 from customers. This was owed to </a:t>
            </a:r>
          </a:p>
          <a:p>
            <a:pPr marL="219075" indent="-219075" defTabSz="482600">
              <a:buClr>
                <a:srgbClr val="808080"/>
              </a:buClr>
              <a:buSzPct val="46000"/>
              <a:buFont typeface="Monotype Sorts" charset="2"/>
              <a:buNone/>
            </a:pPr>
            <a:r>
              <a:rPr lang="en-US" sz="2400" dirty="0">
                <a:latin typeface="Candara" panose="020E0502030303020204" pitchFamily="34" charset="0"/>
              </a:rPr>
              <a:t>	HOS for care provided during the previous year. </a:t>
            </a:r>
            <a:endParaRPr lang="en-US" sz="1000" dirty="0">
              <a:latin typeface="Candara" panose="020E0502030303020204" pitchFamily="34" charset="0"/>
            </a:endParaRPr>
          </a:p>
          <a:p>
            <a:pPr marL="219075" indent="-219075" defTabSz="482600">
              <a:buClr>
                <a:srgbClr val="808080"/>
              </a:buClr>
              <a:buSzPct val="46000"/>
              <a:buFont typeface="Monotype Sorts" charset="2"/>
              <a:buNone/>
            </a:pPr>
            <a:r>
              <a:rPr lang="en-US" altLang="en-US" sz="2400" b="1" i="1" dirty="0">
                <a:effectLst>
                  <a:outerShdw blurRad="38100" dist="38100" dir="2700000" algn="tl">
                    <a:srgbClr val="FFFFFF"/>
                  </a:outerShdw>
                </a:effectLst>
                <a:latin typeface="Candara" panose="020E0502030303020204" pitchFamily="34" charset="0"/>
              </a:rPr>
              <a:t>What has happened? </a:t>
            </a:r>
            <a:r>
              <a:rPr lang="en-US" altLang="en-US" sz="2400" b="1" dirty="0">
                <a:effectLst>
                  <a:outerShdw blurRad="38100" dist="38100" dir="2700000" algn="tl">
                    <a:srgbClr val="FFFFFF"/>
                  </a:outerShdw>
                </a:effectLst>
                <a:latin typeface="Candara" panose="020E0502030303020204" pitchFamily="34" charset="0"/>
              </a:rPr>
              <a:t> -- </a:t>
            </a:r>
            <a:r>
              <a:rPr lang="en-US" altLang="en-US" sz="2400" b="1" i="1" dirty="0">
                <a:effectLst>
                  <a:outerShdw blurRad="38100" dist="38100" dir="2700000" algn="tl">
                    <a:srgbClr val="FFFFFF"/>
                  </a:outerShdw>
                </a:effectLst>
                <a:latin typeface="Candara" panose="020E0502030303020204" pitchFamily="34" charset="0"/>
              </a:rPr>
              <a:t>What accounts will be impacted? </a:t>
            </a:r>
            <a:r>
              <a:rPr lang="en-US" altLang="en-US" sz="2400" b="1" dirty="0">
                <a:effectLst>
                  <a:outerShdw blurRad="38100" dist="38100" dir="2700000" algn="tl">
                    <a:srgbClr val="FFFFFF"/>
                  </a:outerShdw>
                </a:effectLst>
                <a:latin typeface="Candara" panose="020E0502030303020204" pitchFamily="34" charset="0"/>
              </a:rPr>
              <a:t> </a:t>
            </a:r>
          </a:p>
          <a:p>
            <a:pPr lvl="1">
              <a:lnSpc>
                <a:spcPct val="80000"/>
              </a:lnSpc>
              <a:defRPr/>
            </a:pPr>
            <a:r>
              <a:rPr lang="en-US" altLang="en-US" dirty="0">
                <a:effectLst>
                  <a:outerShdw blurRad="38100" dist="38100" dir="2700000" algn="tl">
                    <a:srgbClr val="FFFFFF"/>
                  </a:outerShdw>
                </a:effectLst>
                <a:latin typeface="Candara" panose="020E0502030303020204" pitchFamily="34" charset="0"/>
              </a:rPr>
              <a:t>Cash: Asset</a:t>
            </a:r>
          </a:p>
          <a:p>
            <a:pPr lvl="1">
              <a:lnSpc>
                <a:spcPct val="80000"/>
              </a:lnSpc>
              <a:defRPr/>
            </a:pPr>
            <a:r>
              <a:rPr lang="en-US" altLang="en-US" dirty="0">
                <a:effectLst>
                  <a:outerShdw blurRad="38100" dist="38100" dir="2700000" algn="tl">
                    <a:srgbClr val="FFFFFF"/>
                  </a:outerShdw>
                </a:effectLst>
                <a:latin typeface="Candara" panose="020E0502030303020204" pitchFamily="34" charset="0"/>
              </a:rPr>
              <a:t>Account receivables</a:t>
            </a:r>
          </a:p>
          <a:p>
            <a:pPr marL="914400" lvl="2" indent="0">
              <a:lnSpc>
                <a:spcPct val="80000"/>
              </a:lnSpc>
              <a:buNone/>
              <a:defRPr/>
            </a:pPr>
            <a:endParaRPr lang="en-US" altLang="en-US" dirty="0">
              <a:effectLst>
                <a:outerShdw blurRad="38100" dist="38100" dir="2700000" algn="tl">
                  <a:srgbClr val="FFFFFF"/>
                </a:outerShdw>
              </a:effectLst>
              <a:latin typeface="Candara" panose="020E0502030303020204" pitchFamily="34" charset="0"/>
            </a:endParaRPr>
          </a:p>
          <a:p>
            <a:pPr marL="0" indent="0">
              <a:buNone/>
            </a:pP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8633AC07-D4F0-2146-96A9-F5A9E881ECB9}"/>
              </a:ext>
            </a:extLst>
          </p:cNvPr>
          <p:cNvSpPr>
            <a:spLocks noGrp="1"/>
          </p:cNvSpPr>
          <p:nvPr>
            <p:ph type="sldNum" sz="quarter" idx="12"/>
          </p:nvPr>
        </p:nvSpPr>
        <p:spPr/>
        <p:txBody>
          <a:bodyPr/>
          <a:lstStyle/>
          <a:p>
            <a:fld id="{747E0F02-6392-2343-BC9E-B77CE0D7CB42}" type="slidenum">
              <a:rPr lang="en-US" smtClean="0"/>
              <a:t>33</a:t>
            </a:fld>
            <a:endParaRPr lang="en-US"/>
          </a:p>
        </p:txBody>
      </p:sp>
      <p:graphicFrame>
        <p:nvGraphicFramePr>
          <p:cNvPr id="5" name="Table 4">
            <a:extLst>
              <a:ext uri="{FF2B5EF4-FFF2-40B4-BE49-F238E27FC236}">
                <a16:creationId xmlns:a16="http://schemas.microsoft.com/office/drawing/2014/main" id="{BC7C5AF4-652F-9843-BFF2-487A91D63667}"/>
              </a:ext>
            </a:extLst>
          </p:cNvPr>
          <p:cNvGraphicFramePr>
            <a:graphicFrameLocks noGrp="1"/>
          </p:cNvGraphicFramePr>
          <p:nvPr/>
        </p:nvGraphicFramePr>
        <p:xfrm>
          <a:off x="1864246" y="4121031"/>
          <a:ext cx="8172043" cy="1112520"/>
        </p:xfrm>
        <a:graphic>
          <a:graphicData uri="http://schemas.openxmlformats.org/drawingml/2006/table">
            <a:tbl>
              <a:tblPr firstRow="1" bandRow="1">
                <a:tableStyleId>{F5AB1C69-6EDB-4FF4-983F-18BD219EF322}</a:tableStyleId>
              </a:tblPr>
              <a:tblGrid>
                <a:gridCol w="2381397">
                  <a:extLst>
                    <a:ext uri="{9D8B030D-6E8A-4147-A177-3AD203B41FA5}">
                      <a16:colId xmlns:a16="http://schemas.microsoft.com/office/drawing/2014/main" val="1541011377"/>
                    </a:ext>
                  </a:extLst>
                </a:gridCol>
                <a:gridCol w="645803">
                  <a:extLst>
                    <a:ext uri="{9D8B030D-6E8A-4147-A177-3AD203B41FA5}">
                      <a16:colId xmlns:a16="http://schemas.microsoft.com/office/drawing/2014/main" val="4195462377"/>
                    </a:ext>
                  </a:extLst>
                </a:gridCol>
                <a:gridCol w="2946476">
                  <a:extLst>
                    <a:ext uri="{9D8B030D-6E8A-4147-A177-3AD203B41FA5}">
                      <a16:colId xmlns:a16="http://schemas.microsoft.com/office/drawing/2014/main" val="3559418119"/>
                    </a:ext>
                  </a:extLst>
                </a:gridCol>
                <a:gridCol w="2198367">
                  <a:extLst>
                    <a:ext uri="{9D8B030D-6E8A-4147-A177-3AD203B41FA5}">
                      <a16:colId xmlns:a16="http://schemas.microsoft.com/office/drawing/2014/main" val="934616788"/>
                    </a:ext>
                  </a:extLst>
                </a:gridCol>
              </a:tblGrid>
              <a:tr h="370840">
                <a:tc>
                  <a:txBody>
                    <a:bodyPr/>
                    <a:lstStyle/>
                    <a:p>
                      <a:pPr algn="ctr"/>
                      <a:r>
                        <a:rPr lang="en-US" dirty="0">
                          <a:latin typeface="Candara" panose="020E0502030303020204" pitchFamily="34" charset="0"/>
                        </a:rPr>
                        <a:t>Assets</a:t>
                      </a:r>
                    </a:p>
                  </a:txBody>
                  <a:tcPr/>
                </a:tc>
                <a:tc>
                  <a:txBody>
                    <a:bodyPr/>
                    <a:lstStyle/>
                    <a:p>
                      <a:pPr algn="ctr"/>
                      <a:r>
                        <a:rPr lang="en-US" dirty="0">
                          <a:latin typeface="Candara" panose="020E0502030303020204" pitchFamily="34" charset="0"/>
                        </a:rPr>
                        <a:t>=</a:t>
                      </a:r>
                    </a:p>
                  </a:txBody>
                  <a:tcPr/>
                </a:tc>
                <a:tc>
                  <a:txBody>
                    <a:bodyPr/>
                    <a:lstStyle/>
                    <a:p>
                      <a:pPr algn="ctr"/>
                      <a:r>
                        <a:rPr lang="en-US" dirty="0">
                          <a:latin typeface="Candara" panose="020E0502030303020204" pitchFamily="34" charset="0"/>
                        </a:rPr>
                        <a:t>Liabilities</a:t>
                      </a:r>
                    </a:p>
                  </a:txBody>
                  <a:tcPr/>
                </a:tc>
                <a:tc>
                  <a:txBody>
                    <a:bodyPr/>
                    <a:lstStyle/>
                    <a:p>
                      <a:pPr algn="ctr"/>
                      <a:r>
                        <a:rPr lang="en-US" dirty="0">
                          <a:latin typeface="Candara" panose="020E0502030303020204" pitchFamily="34" charset="0"/>
                        </a:rPr>
                        <a:t>Net Assets</a:t>
                      </a:r>
                    </a:p>
                  </a:txBody>
                  <a:tcPr/>
                </a:tc>
                <a:extLst>
                  <a:ext uri="{0D108BD9-81ED-4DB2-BD59-A6C34878D82A}">
                    <a16:rowId xmlns:a16="http://schemas.microsoft.com/office/drawing/2014/main" val="813862475"/>
                  </a:ext>
                </a:extLst>
              </a:tr>
              <a:tr h="370840">
                <a:tc>
                  <a:txBody>
                    <a:bodyPr/>
                    <a:lstStyle/>
                    <a:p>
                      <a:pPr algn="ctr"/>
                      <a:endParaRPr lang="en-US" dirty="0">
                        <a:latin typeface="Candara" panose="020E0502030303020204" pitchFamily="34" charset="0"/>
                      </a:endParaRPr>
                    </a:p>
                  </a:txBody>
                  <a:tcPr/>
                </a:tc>
                <a:tc>
                  <a:txBody>
                    <a:bodyPr/>
                    <a:lstStyle/>
                    <a:p>
                      <a:pPr algn="ctr"/>
                      <a:r>
                        <a:rPr lang="en-US" dirty="0">
                          <a:latin typeface="Candara" panose="020E0502030303020204" pitchFamily="34" charset="0"/>
                        </a:rPr>
                        <a:t>=</a:t>
                      </a:r>
                    </a:p>
                  </a:txBody>
                  <a:tcPr/>
                </a:tc>
                <a:tc>
                  <a:txBody>
                    <a:bodyPr/>
                    <a:lstStyle/>
                    <a:p>
                      <a:pPr algn="ctr"/>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125461806"/>
                  </a:ext>
                </a:extLst>
              </a:tr>
              <a:tr h="370840">
                <a:tc>
                  <a:txBody>
                    <a:bodyPr/>
                    <a:lstStyle/>
                    <a:p>
                      <a:pPr algn="r"/>
                      <a:endParaRPr lang="en-US" dirty="0">
                        <a:latin typeface="Candara" panose="020E0502030303020204" pitchFamily="34" charset="0"/>
                      </a:endParaRPr>
                    </a:p>
                  </a:txBody>
                  <a:tcPr/>
                </a:tc>
                <a:tc>
                  <a:txBody>
                    <a:bodyPr/>
                    <a:lstStyle/>
                    <a:p>
                      <a:pPr algn="ctr"/>
                      <a:r>
                        <a:rPr lang="en-US" dirty="0">
                          <a:latin typeface="Candara" panose="020E0502030303020204" pitchFamily="34" charset="0"/>
                        </a:rPr>
                        <a:t>=</a:t>
                      </a:r>
                    </a:p>
                  </a:txBody>
                  <a:tcPr/>
                </a:tc>
                <a:tc>
                  <a:txBody>
                    <a:bodyPr/>
                    <a:lstStyle/>
                    <a:p>
                      <a:pPr algn="r"/>
                      <a:endParaRPr lang="en-US" dirty="0">
                        <a:latin typeface="Candara" panose="020E0502030303020204" pitchFamily="34" charset="0"/>
                      </a:endParaRPr>
                    </a:p>
                  </a:txBody>
                  <a:tcPr/>
                </a:tc>
                <a:tc>
                  <a:txBody>
                    <a:bodyPr/>
                    <a:lstStyle/>
                    <a:p>
                      <a:pPr algn="r"/>
                      <a:endParaRPr lang="en-US" dirty="0">
                        <a:latin typeface="Candara" panose="020E0502030303020204" pitchFamily="34" charset="0"/>
                      </a:endParaRPr>
                    </a:p>
                  </a:txBody>
                  <a:tcPr/>
                </a:tc>
                <a:extLst>
                  <a:ext uri="{0D108BD9-81ED-4DB2-BD59-A6C34878D82A}">
                    <a16:rowId xmlns:a16="http://schemas.microsoft.com/office/drawing/2014/main" val="355986434"/>
                  </a:ext>
                </a:extLst>
              </a:tr>
            </a:tbl>
          </a:graphicData>
        </a:graphic>
      </p:graphicFrame>
      <p:sp>
        <p:nvSpPr>
          <p:cNvPr id="6" name="Rectangle 5">
            <a:extLst>
              <a:ext uri="{FF2B5EF4-FFF2-40B4-BE49-F238E27FC236}">
                <a16:creationId xmlns:a16="http://schemas.microsoft.com/office/drawing/2014/main" id="{A129CF3B-8381-844B-8A4D-DB4B67434053}"/>
              </a:ext>
            </a:extLst>
          </p:cNvPr>
          <p:cNvSpPr/>
          <p:nvPr/>
        </p:nvSpPr>
        <p:spPr>
          <a:xfrm>
            <a:off x="2476059" y="4461999"/>
            <a:ext cx="2124032" cy="400110"/>
          </a:xfrm>
          <a:prstGeom prst="rect">
            <a:avLst/>
          </a:prstGeom>
        </p:spPr>
        <p:txBody>
          <a:bodyPr wrap="square">
            <a:spAutoFit/>
          </a:bodyPr>
          <a:lstStyle/>
          <a:p>
            <a:r>
              <a:rPr lang="en-US" sz="2000" dirty="0">
                <a:effectLst>
                  <a:outerShdw blurRad="38100" dist="38100" dir="2700000" algn="tl">
                    <a:srgbClr val="FFFFFF"/>
                  </a:outerShdw>
                </a:effectLst>
              </a:rPr>
              <a:t>Inventory</a:t>
            </a:r>
            <a:endParaRPr lang="en-US" sz="2000" dirty="0"/>
          </a:p>
        </p:txBody>
      </p:sp>
      <p:sp>
        <p:nvSpPr>
          <p:cNvPr id="7" name="Rectangle 6">
            <a:extLst>
              <a:ext uri="{FF2B5EF4-FFF2-40B4-BE49-F238E27FC236}">
                <a16:creationId xmlns:a16="http://schemas.microsoft.com/office/drawing/2014/main" id="{B034072B-FCE1-E149-848B-787BD0CF680B}"/>
              </a:ext>
            </a:extLst>
          </p:cNvPr>
          <p:cNvSpPr/>
          <p:nvPr/>
        </p:nvSpPr>
        <p:spPr>
          <a:xfrm>
            <a:off x="2683246" y="4847775"/>
            <a:ext cx="1138311" cy="400110"/>
          </a:xfrm>
          <a:prstGeom prst="rect">
            <a:avLst/>
          </a:prstGeom>
        </p:spPr>
        <p:txBody>
          <a:bodyPr wrap="square">
            <a:spAutoFit/>
          </a:bodyPr>
          <a:lstStyle/>
          <a:p>
            <a:r>
              <a:rPr lang="en-US" sz="2000" dirty="0">
                <a:effectLst>
                  <a:outerShdw blurRad="38100" dist="38100" dir="2700000" algn="tl">
                    <a:srgbClr val="FFFFFF"/>
                  </a:outerShdw>
                </a:effectLst>
              </a:rPr>
              <a:t>$-2,000</a:t>
            </a:r>
            <a:endParaRPr lang="en-US" sz="2000" dirty="0"/>
          </a:p>
        </p:txBody>
      </p:sp>
      <p:sp>
        <p:nvSpPr>
          <p:cNvPr id="8" name="Rectangle 7">
            <a:extLst>
              <a:ext uri="{FF2B5EF4-FFF2-40B4-BE49-F238E27FC236}">
                <a16:creationId xmlns:a16="http://schemas.microsoft.com/office/drawing/2014/main" id="{C12854E2-B5B4-3149-AAB8-F0822704CD4B}"/>
              </a:ext>
            </a:extLst>
          </p:cNvPr>
          <p:cNvSpPr/>
          <p:nvPr/>
        </p:nvSpPr>
        <p:spPr>
          <a:xfrm>
            <a:off x="5521848" y="4447665"/>
            <a:ext cx="2124032" cy="400110"/>
          </a:xfrm>
          <a:prstGeom prst="rect">
            <a:avLst/>
          </a:prstGeom>
        </p:spPr>
        <p:txBody>
          <a:bodyPr wrap="square">
            <a:spAutoFit/>
          </a:bodyPr>
          <a:lstStyle/>
          <a:p>
            <a:r>
              <a:rPr lang="en-US" sz="2000" dirty="0">
                <a:effectLst>
                  <a:outerShdw blurRad="38100" dist="38100" dir="2700000" algn="tl">
                    <a:srgbClr val="FFFFFF"/>
                  </a:outerShdw>
                </a:effectLst>
              </a:rPr>
              <a:t>Accounts payable</a:t>
            </a:r>
            <a:endParaRPr lang="en-US" sz="2000" dirty="0"/>
          </a:p>
        </p:txBody>
      </p:sp>
      <p:sp>
        <p:nvSpPr>
          <p:cNvPr id="9" name="Rectangle 8">
            <a:extLst>
              <a:ext uri="{FF2B5EF4-FFF2-40B4-BE49-F238E27FC236}">
                <a16:creationId xmlns:a16="http://schemas.microsoft.com/office/drawing/2014/main" id="{99BD4A25-7957-1547-8B55-D7DBD7610319}"/>
              </a:ext>
            </a:extLst>
          </p:cNvPr>
          <p:cNvSpPr/>
          <p:nvPr/>
        </p:nvSpPr>
        <p:spPr>
          <a:xfrm>
            <a:off x="6068987" y="4833441"/>
            <a:ext cx="2124032" cy="400110"/>
          </a:xfrm>
          <a:prstGeom prst="rect">
            <a:avLst/>
          </a:prstGeom>
        </p:spPr>
        <p:txBody>
          <a:bodyPr wrap="square">
            <a:spAutoFit/>
          </a:bodyPr>
          <a:lstStyle/>
          <a:p>
            <a:r>
              <a:rPr lang="en-US" sz="2000" dirty="0">
                <a:effectLst>
                  <a:outerShdw blurRad="38100" dist="38100" dir="2700000" algn="tl">
                    <a:srgbClr val="FFFFFF"/>
                  </a:outerShdw>
                </a:effectLst>
              </a:rPr>
              <a:t>$-2,000</a:t>
            </a:r>
            <a:endParaRPr lang="en-US" sz="2000" dirty="0"/>
          </a:p>
        </p:txBody>
      </p:sp>
      <p:sp>
        <p:nvSpPr>
          <p:cNvPr id="12" name="Rectangle 11">
            <a:extLst>
              <a:ext uri="{FF2B5EF4-FFF2-40B4-BE49-F238E27FC236}">
                <a16:creationId xmlns:a16="http://schemas.microsoft.com/office/drawing/2014/main" id="{5D60504A-9EC0-1344-9B0B-82055E1F30A0}"/>
              </a:ext>
            </a:extLst>
          </p:cNvPr>
          <p:cNvSpPr/>
          <p:nvPr/>
        </p:nvSpPr>
        <p:spPr>
          <a:xfrm>
            <a:off x="8368140" y="4816881"/>
            <a:ext cx="2124032" cy="400110"/>
          </a:xfrm>
          <a:prstGeom prst="rect">
            <a:avLst/>
          </a:prstGeom>
        </p:spPr>
        <p:txBody>
          <a:bodyPr wrap="square">
            <a:spAutoFit/>
          </a:bodyPr>
          <a:lstStyle/>
          <a:p>
            <a:r>
              <a:rPr lang="en-US" sz="2000" dirty="0">
                <a:effectLst>
                  <a:outerShdw blurRad="38100" dist="38100" dir="2700000" algn="tl">
                    <a:srgbClr val="FFFFFF"/>
                  </a:outerShdw>
                </a:effectLst>
              </a:rPr>
              <a:t>No Change</a:t>
            </a:r>
            <a:endParaRPr lang="en-US" sz="2000" dirty="0"/>
          </a:p>
        </p:txBody>
      </p:sp>
      <p:sp>
        <p:nvSpPr>
          <p:cNvPr id="13" name="Rectangle 12">
            <a:extLst>
              <a:ext uri="{FF2B5EF4-FFF2-40B4-BE49-F238E27FC236}">
                <a16:creationId xmlns:a16="http://schemas.microsoft.com/office/drawing/2014/main" id="{B6C1E7FB-D6E2-524D-84BC-51A6709BCD6A}"/>
              </a:ext>
            </a:extLst>
          </p:cNvPr>
          <p:cNvSpPr/>
          <p:nvPr/>
        </p:nvSpPr>
        <p:spPr>
          <a:xfrm>
            <a:off x="5037428" y="6274355"/>
            <a:ext cx="3573172" cy="400110"/>
          </a:xfrm>
          <a:prstGeom prst="rect">
            <a:avLst/>
          </a:prstGeom>
        </p:spPr>
        <p:txBody>
          <a:bodyPr wrap="square">
            <a:spAutoFit/>
          </a:bodyPr>
          <a:lstStyle/>
          <a:p>
            <a:r>
              <a:rPr lang="en-US" sz="2000" b="1" dirty="0">
                <a:effectLst>
                  <a:outerShdw blurRad="38100" dist="38100" dir="2700000" algn="tl">
                    <a:srgbClr val="FFFFFF"/>
                  </a:outerShdw>
                </a:effectLst>
                <a:latin typeface="Candara" panose="020E0502030303020204" pitchFamily="34" charset="0"/>
              </a:rPr>
              <a:t>The equation is balanced!</a:t>
            </a:r>
            <a:endParaRPr lang="en-US" sz="2000" b="1" dirty="0">
              <a:latin typeface="Candara" panose="020E0502030303020204" pitchFamily="34" charset="0"/>
            </a:endParaRPr>
          </a:p>
        </p:txBody>
      </p:sp>
      <p:sp>
        <p:nvSpPr>
          <p:cNvPr id="14" name="Up Arrow 13">
            <a:extLst>
              <a:ext uri="{FF2B5EF4-FFF2-40B4-BE49-F238E27FC236}">
                <a16:creationId xmlns:a16="http://schemas.microsoft.com/office/drawing/2014/main" id="{19FCDF66-13B6-D54E-AF50-BD1197CBAF00}"/>
              </a:ext>
            </a:extLst>
          </p:cNvPr>
          <p:cNvSpPr/>
          <p:nvPr/>
        </p:nvSpPr>
        <p:spPr>
          <a:xfrm>
            <a:off x="3415411" y="3161371"/>
            <a:ext cx="245327" cy="267629"/>
          </a:xfrm>
          <a:prstGeom prst="upArrow">
            <a:avLst/>
          </a:prstGeom>
          <a:solidFill>
            <a:srgbClr val="930505"/>
          </a:solidFill>
          <a:ln>
            <a:solidFill>
              <a:srgbClr val="930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Up Arrow 14">
            <a:extLst>
              <a:ext uri="{FF2B5EF4-FFF2-40B4-BE49-F238E27FC236}">
                <a16:creationId xmlns:a16="http://schemas.microsoft.com/office/drawing/2014/main" id="{5B461F49-A80A-2A45-9994-04408764ED5D}"/>
              </a:ext>
            </a:extLst>
          </p:cNvPr>
          <p:cNvSpPr/>
          <p:nvPr/>
        </p:nvSpPr>
        <p:spPr>
          <a:xfrm rot="10800000">
            <a:off x="4477427" y="3507386"/>
            <a:ext cx="245327" cy="267629"/>
          </a:xfrm>
          <a:prstGeom prst="upArrow">
            <a:avLst/>
          </a:prstGeom>
          <a:solidFill>
            <a:srgbClr val="930505"/>
          </a:solidFill>
          <a:ln>
            <a:solidFill>
              <a:srgbClr val="930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E9F14FD-606D-48E7-9C0C-2DA68D9F45C3}"/>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DC1BED0B-0B6F-4497-B938-9CD67DBA8F2E}"/>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Collection- Example</a:t>
            </a:r>
          </a:p>
        </p:txBody>
      </p:sp>
    </p:spTree>
    <p:extLst>
      <p:ext uri="{BB962C8B-B14F-4D97-AF65-F5344CB8AC3E}">
        <p14:creationId xmlns:p14="http://schemas.microsoft.com/office/powerpoint/2010/main" val="14622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2" grpId="0"/>
      <p:bldP spid="13" grpId="0"/>
      <p:bldP spid="14" grpId="0" animBg="1"/>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79548-4A96-914C-AFCD-231061D7DAD2}"/>
              </a:ext>
            </a:extLst>
          </p:cNvPr>
          <p:cNvSpPr>
            <a:spLocks noGrp="1"/>
          </p:cNvSpPr>
          <p:nvPr>
            <p:ph type="title"/>
          </p:nvPr>
        </p:nvSpPr>
        <p:spPr>
          <a:xfrm>
            <a:off x="838200" y="202566"/>
            <a:ext cx="10515600" cy="1325563"/>
          </a:xfrm>
        </p:spPr>
        <p:txBody>
          <a:bodyPr/>
          <a:lstStyle/>
          <a:p>
            <a:r>
              <a:rPr lang="en-US" b="1" dirty="0">
                <a:solidFill>
                  <a:srgbClr val="930505"/>
                </a:solidFill>
              </a:rPr>
              <a:t>Net Asset - Example</a:t>
            </a:r>
          </a:p>
        </p:txBody>
      </p:sp>
      <p:sp>
        <p:nvSpPr>
          <p:cNvPr id="3" name="Content Placeholder 2">
            <a:extLst>
              <a:ext uri="{FF2B5EF4-FFF2-40B4-BE49-F238E27FC236}">
                <a16:creationId xmlns:a16="http://schemas.microsoft.com/office/drawing/2014/main" id="{15BFB82F-7233-294D-B140-B669CC766A87}"/>
              </a:ext>
            </a:extLst>
          </p:cNvPr>
          <p:cNvSpPr>
            <a:spLocks noGrp="1"/>
          </p:cNvSpPr>
          <p:nvPr>
            <p:ph idx="1"/>
          </p:nvPr>
        </p:nvSpPr>
        <p:spPr>
          <a:xfrm>
            <a:off x="605763" y="1717803"/>
            <a:ext cx="10515600" cy="4351338"/>
          </a:xfrm>
        </p:spPr>
        <p:txBody>
          <a:bodyPr/>
          <a:lstStyle/>
          <a:p>
            <a:r>
              <a:rPr lang="en-US" dirty="0">
                <a:latin typeface="Candara" panose="020E0502030303020204" pitchFamily="34" charset="0"/>
              </a:rPr>
              <a:t>A musician is donating $5,000 to the theater in cash. This musician only requires that $2,000 are restricted for three years.</a:t>
            </a:r>
          </a:p>
          <a:p>
            <a:pPr marL="0" indent="0">
              <a:lnSpc>
                <a:spcPct val="80000"/>
              </a:lnSpc>
              <a:buNone/>
              <a:defRPr/>
            </a:pPr>
            <a:r>
              <a:rPr lang="en-US" altLang="en-US" sz="2400" b="1" i="1" dirty="0">
                <a:effectLst>
                  <a:outerShdw blurRad="38100" dist="38100" dir="2700000" algn="tl">
                    <a:srgbClr val="FFFFFF"/>
                  </a:outerShdw>
                </a:effectLst>
                <a:latin typeface="Candara" panose="020E0502030303020204" pitchFamily="34" charset="0"/>
              </a:rPr>
              <a:t>What has happened? </a:t>
            </a:r>
            <a:r>
              <a:rPr lang="en-US" altLang="en-US" sz="2400" b="1" dirty="0">
                <a:effectLst>
                  <a:outerShdw blurRad="38100" dist="38100" dir="2700000" algn="tl">
                    <a:srgbClr val="FFFFFF"/>
                  </a:outerShdw>
                </a:effectLst>
                <a:latin typeface="Candara" panose="020E0502030303020204" pitchFamily="34" charset="0"/>
              </a:rPr>
              <a:t> -- </a:t>
            </a:r>
            <a:r>
              <a:rPr lang="en-US" altLang="en-US" sz="2400" b="1" i="1" dirty="0">
                <a:effectLst>
                  <a:outerShdw blurRad="38100" dist="38100" dir="2700000" algn="tl">
                    <a:srgbClr val="FFFFFF"/>
                  </a:outerShdw>
                </a:effectLst>
                <a:latin typeface="Candara" panose="020E0502030303020204" pitchFamily="34" charset="0"/>
              </a:rPr>
              <a:t>What accounts will be impacted? </a:t>
            </a:r>
            <a:r>
              <a:rPr lang="en-US" altLang="en-US" sz="2400" b="1" dirty="0">
                <a:effectLst>
                  <a:outerShdw blurRad="38100" dist="38100" dir="2700000" algn="tl">
                    <a:srgbClr val="FFFFFF"/>
                  </a:outerShdw>
                </a:effectLst>
                <a:latin typeface="Candara" panose="020E0502030303020204" pitchFamily="34" charset="0"/>
              </a:rPr>
              <a:t> </a:t>
            </a:r>
          </a:p>
          <a:p>
            <a:pPr lvl="1">
              <a:lnSpc>
                <a:spcPct val="80000"/>
              </a:lnSpc>
              <a:defRPr/>
            </a:pPr>
            <a:r>
              <a:rPr lang="en-US" altLang="en-US" dirty="0">
                <a:effectLst>
                  <a:outerShdw blurRad="38100" dist="38100" dir="2700000" algn="tl">
                    <a:srgbClr val="FFFFFF"/>
                  </a:outerShdw>
                </a:effectLst>
                <a:latin typeface="Candara" panose="020E0502030303020204" pitchFamily="34" charset="0"/>
              </a:rPr>
              <a:t>Unrestricted: Net Assets </a:t>
            </a:r>
          </a:p>
          <a:p>
            <a:pPr lvl="1">
              <a:lnSpc>
                <a:spcPct val="80000"/>
              </a:lnSpc>
              <a:defRPr/>
            </a:pPr>
            <a:r>
              <a:rPr lang="en-US" altLang="en-US" dirty="0">
                <a:effectLst>
                  <a:outerShdw blurRad="38100" dist="38100" dir="2700000" algn="tl">
                    <a:srgbClr val="FFFFFF"/>
                  </a:outerShdw>
                </a:effectLst>
                <a:latin typeface="Candara" panose="020E0502030303020204" pitchFamily="34" charset="0"/>
              </a:rPr>
              <a:t>Temporarily restricted: Net Assets </a:t>
            </a:r>
          </a:p>
          <a:p>
            <a:pPr lvl="1">
              <a:lnSpc>
                <a:spcPct val="80000"/>
              </a:lnSpc>
              <a:defRPr/>
            </a:pPr>
            <a:r>
              <a:rPr lang="en-US" altLang="en-US" dirty="0">
                <a:effectLst>
                  <a:outerShdw blurRad="38100" dist="38100" dir="2700000" algn="tl">
                    <a:srgbClr val="FFFFFF"/>
                  </a:outerShdw>
                </a:effectLst>
                <a:latin typeface="Candara" panose="020E0502030303020204" pitchFamily="34" charset="0"/>
              </a:rPr>
              <a:t>Cash: Assets </a:t>
            </a:r>
          </a:p>
          <a:p>
            <a:pPr marL="914400" lvl="2" indent="0">
              <a:lnSpc>
                <a:spcPct val="80000"/>
              </a:lnSpc>
              <a:buNone/>
              <a:defRPr/>
            </a:pPr>
            <a:endParaRPr lang="en-US" altLang="en-US" dirty="0">
              <a:effectLst>
                <a:outerShdw blurRad="38100" dist="38100" dir="2700000" algn="tl">
                  <a:srgbClr val="FFFFFF"/>
                </a:outerShdw>
              </a:effectLst>
              <a:latin typeface="Candara" panose="020E0502030303020204" pitchFamily="34" charset="0"/>
            </a:endParaRPr>
          </a:p>
          <a:p>
            <a:pPr marL="0" indent="0">
              <a:buNone/>
            </a:pP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3CB4566D-0A92-E544-9255-2FC489050451}"/>
              </a:ext>
            </a:extLst>
          </p:cNvPr>
          <p:cNvSpPr>
            <a:spLocks noGrp="1"/>
          </p:cNvSpPr>
          <p:nvPr>
            <p:ph type="sldNum" sz="quarter" idx="12"/>
          </p:nvPr>
        </p:nvSpPr>
        <p:spPr/>
        <p:txBody>
          <a:bodyPr/>
          <a:lstStyle/>
          <a:p>
            <a:fld id="{747E0F02-6392-2343-BC9E-B77CE0D7CB42}" type="slidenum">
              <a:rPr lang="en-US" smtClean="0"/>
              <a:t>34</a:t>
            </a:fld>
            <a:endParaRPr lang="en-US" dirty="0"/>
          </a:p>
        </p:txBody>
      </p:sp>
      <p:graphicFrame>
        <p:nvGraphicFramePr>
          <p:cNvPr id="5" name="Table 4">
            <a:extLst>
              <a:ext uri="{FF2B5EF4-FFF2-40B4-BE49-F238E27FC236}">
                <a16:creationId xmlns:a16="http://schemas.microsoft.com/office/drawing/2014/main" id="{BF07CA81-DEEE-CB40-8F5C-E14450EB68FE}"/>
              </a:ext>
            </a:extLst>
          </p:cNvPr>
          <p:cNvGraphicFramePr>
            <a:graphicFrameLocks noGrp="1"/>
          </p:cNvGraphicFramePr>
          <p:nvPr>
            <p:extLst>
              <p:ext uri="{D42A27DB-BD31-4B8C-83A1-F6EECF244321}">
                <p14:modId xmlns:p14="http://schemas.microsoft.com/office/powerpoint/2010/main" val="4172452290"/>
              </p:ext>
            </p:extLst>
          </p:nvPr>
        </p:nvGraphicFramePr>
        <p:xfrm>
          <a:off x="1572781" y="4364991"/>
          <a:ext cx="8463508" cy="1112520"/>
        </p:xfrm>
        <a:graphic>
          <a:graphicData uri="http://schemas.openxmlformats.org/drawingml/2006/table">
            <a:tbl>
              <a:tblPr firstRow="1" bandRow="1">
                <a:tableStyleId>{F5AB1C69-6EDB-4FF4-983F-18BD219EF322}</a:tableStyleId>
              </a:tblPr>
              <a:tblGrid>
                <a:gridCol w="1943508">
                  <a:extLst>
                    <a:ext uri="{9D8B030D-6E8A-4147-A177-3AD203B41FA5}">
                      <a16:colId xmlns:a16="http://schemas.microsoft.com/office/drawing/2014/main" val="1541011377"/>
                    </a:ext>
                  </a:extLst>
                </a:gridCol>
                <a:gridCol w="527053">
                  <a:extLst>
                    <a:ext uri="{9D8B030D-6E8A-4147-A177-3AD203B41FA5}">
                      <a16:colId xmlns:a16="http://schemas.microsoft.com/office/drawing/2014/main" val="4195462377"/>
                    </a:ext>
                  </a:extLst>
                </a:gridCol>
                <a:gridCol w="2404681">
                  <a:extLst>
                    <a:ext uri="{9D8B030D-6E8A-4147-A177-3AD203B41FA5}">
                      <a16:colId xmlns:a16="http://schemas.microsoft.com/office/drawing/2014/main" val="3559418119"/>
                    </a:ext>
                  </a:extLst>
                </a:gridCol>
                <a:gridCol w="1794133">
                  <a:extLst>
                    <a:ext uri="{9D8B030D-6E8A-4147-A177-3AD203B41FA5}">
                      <a16:colId xmlns:a16="http://schemas.microsoft.com/office/drawing/2014/main" val="934616788"/>
                    </a:ext>
                  </a:extLst>
                </a:gridCol>
                <a:gridCol w="1794133">
                  <a:extLst>
                    <a:ext uri="{9D8B030D-6E8A-4147-A177-3AD203B41FA5}">
                      <a16:colId xmlns:a16="http://schemas.microsoft.com/office/drawing/2014/main" val="4060764458"/>
                    </a:ext>
                  </a:extLst>
                </a:gridCol>
              </a:tblGrid>
              <a:tr h="370840">
                <a:tc>
                  <a:txBody>
                    <a:bodyPr/>
                    <a:lstStyle/>
                    <a:p>
                      <a:pPr algn="ctr"/>
                      <a:r>
                        <a:rPr lang="en-US" dirty="0">
                          <a:latin typeface="Candara" panose="020E0502030303020204" pitchFamily="34" charset="0"/>
                        </a:rPr>
                        <a:t>Assets</a:t>
                      </a:r>
                    </a:p>
                  </a:txBody>
                  <a:tcPr/>
                </a:tc>
                <a:tc>
                  <a:txBody>
                    <a:bodyPr/>
                    <a:lstStyle/>
                    <a:p>
                      <a:pPr algn="ctr"/>
                      <a:r>
                        <a:rPr lang="en-US" dirty="0">
                          <a:latin typeface="Candara" panose="020E0502030303020204" pitchFamily="34" charset="0"/>
                        </a:rPr>
                        <a:t>=</a:t>
                      </a:r>
                    </a:p>
                  </a:txBody>
                  <a:tcPr/>
                </a:tc>
                <a:tc>
                  <a:txBody>
                    <a:bodyPr/>
                    <a:lstStyle/>
                    <a:p>
                      <a:pPr algn="ctr"/>
                      <a:r>
                        <a:rPr lang="en-US" dirty="0">
                          <a:latin typeface="Candara" panose="020E0502030303020204" pitchFamily="34" charset="0"/>
                        </a:rPr>
                        <a:t>Liabilities</a:t>
                      </a:r>
                    </a:p>
                  </a:txBody>
                  <a:tcPr/>
                </a:tc>
                <a:tc gridSpan="2">
                  <a:txBody>
                    <a:bodyPr/>
                    <a:lstStyle/>
                    <a:p>
                      <a:pPr algn="ctr"/>
                      <a:r>
                        <a:rPr lang="en-US" dirty="0">
                          <a:latin typeface="Candara" panose="020E0502030303020204" pitchFamily="34" charset="0"/>
                        </a:rPr>
                        <a:t>Net Assets</a:t>
                      </a:r>
                    </a:p>
                  </a:txBody>
                  <a:tcPr/>
                </a:tc>
                <a:tc hMerge="1">
                  <a:txBody>
                    <a:bodyPr/>
                    <a:lstStyle/>
                    <a:p>
                      <a:pPr algn="ctr"/>
                      <a:endParaRPr lang="en-US" dirty="0"/>
                    </a:p>
                  </a:txBody>
                  <a:tcPr/>
                </a:tc>
                <a:extLst>
                  <a:ext uri="{0D108BD9-81ED-4DB2-BD59-A6C34878D82A}">
                    <a16:rowId xmlns:a16="http://schemas.microsoft.com/office/drawing/2014/main" val="813862475"/>
                  </a:ext>
                </a:extLst>
              </a:tr>
              <a:tr h="370840">
                <a:tc>
                  <a:txBody>
                    <a:bodyPr/>
                    <a:lstStyle/>
                    <a:p>
                      <a:pPr algn="ctr"/>
                      <a:endParaRPr lang="en-US" dirty="0">
                        <a:latin typeface="Candara" panose="020E0502030303020204" pitchFamily="34" charset="0"/>
                      </a:endParaRPr>
                    </a:p>
                  </a:txBody>
                  <a:tcPr/>
                </a:tc>
                <a:tc>
                  <a:txBody>
                    <a:bodyPr/>
                    <a:lstStyle/>
                    <a:p>
                      <a:pPr algn="ctr"/>
                      <a:r>
                        <a:rPr lang="en-US" dirty="0">
                          <a:latin typeface="Candara" panose="020E0502030303020204" pitchFamily="34" charset="0"/>
                        </a:rPr>
                        <a:t>=</a:t>
                      </a:r>
                    </a:p>
                  </a:txBody>
                  <a:tcPr/>
                </a:tc>
                <a:tc>
                  <a:txBody>
                    <a:bodyPr/>
                    <a:lstStyle/>
                    <a:p>
                      <a:pPr algn="ctr"/>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125461806"/>
                  </a:ext>
                </a:extLst>
              </a:tr>
              <a:tr h="370840">
                <a:tc>
                  <a:txBody>
                    <a:bodyPr/>
                    <a:lstStyle/>
                    <a:p>
                      <a:pPr algn="r"/>
                      <a:endParaRPr lang="en-US" dirty="0">
                        <a:latin typeface="Candara" panose="020E0502030303020204" pitchFamily="34" charset="0"/>
                      </a:endParaRPr>
                    </a:p>
                  </a:txBody>
                  <a:tcPr/>
                </a:tc>
                <a:tc>
                  <a:txBody>
                    <a:bodyPr/>
                    <a:lstStyle/>
                    <a:p>
                      <a:pPr algn="ctr"/>
                      <a:r>
                        <a:rPr lang="en-US" dirty="0">
                          <a:latin typeface="Candara" panose="020E0502030303020204" pitchFamily="34" charset="0"/>
                        </a:rPr>
                        <a:t>=</a:t>
                      </a:r>
                    </a:p>
                  </a:txBody>
                  <a:tcPr/>
                </a:tc>
                <a:tc>
                  <a:txBody>
                    <a:bodyPr/>
                    <a:lstStyle/>
                    <a:p>
                      <a:pPr algn="r"/>
                      <a:endParaRPr lang="en-US" dirty="0">
                        <a:latin typeface="Candara" panose="020E0502030303020204" pitchFamily="34" charset="0"/>
                      </a:endParaRPr>
                    </a:p>
                  </a:txBody>
                  <a:tcPr/>
                </a:tc>
                <a:tc>
                  <a:txBody>
                    <a:bodyPr/>
                    <a:lstStyle/>
                    <a:p>
                      <a:pPr algn="r"/>
                      <a:endParaRPr lang="en-US" dirty="0">
                        <a:latin typeface="Candara" panose="020E0502030303020204" pitchFamily="34" charset="0"/>
                      </a:endParaRPr>
                    </a:p>
                  </a:txBody>
                  <a:tcPr/>
                </a:tc>
                <a:tc>
                  <a:txBody>
                    <a:bodyPr/>
                    <a:lstStyle/>
                    <a:p>
                      <a:pPr algn="r"/>
                      <a:endParaRPr lang="en-US" dirty="0">
                        <a:latin typeface="Candara" panose="020E0502030303020204" pitchFamily="34" charset="0"/>
                      </a:endParaRPr>
                    </a:p>
                  </a:txBody>
                  <a:tcPr/>
                </a:tc>
                <a:extLst>
                  <a:ext uri="{0D108BD9-81ED-4DB2-BD59-A6C34878D82A}">
                    <a16:rowId xmlns:a16="http://schemas.microsoft.com/office/drawing/2014/main" val="355986434"/>
                  </a:ext>
                </a:extLst>
              </a:tr>
            </a:tbl>
          </a:graphicData>
        </a:graphic>
      </p:graphicFrame>
      <p:sp>
        <p:nvSpPr>
          <p:cNvPr id="7" name="Rectangle 6">
            <a:extLst>
              <a:ext uri="{FF2B5EF4-FFF2-40B4-BE49-F238E27FC236}">
                <a16:creationId xmlns:a16="http://schemas.microsoft.com/office/drawing/2014/main" id="{08258CD7-861C-A84E-AA71-1B9F89D8A20A}"/>
              </a:ext>
            </a:extLst>
          </p:cNvPr>
          <p:cNvSpPr/>
          <p:nvPr/>
        </p:nvSpPr>
        <p:spPr>
          <a:xfrm>
            <a:off x="2155711" y="4721196"/>
            <a:ext cx="2124032" cy="400110"/>
          </a:xfrm>
          <a:prstGeom prst="rect">
            <a:avLst/>
          </a:prstGeom>
        </p:spPr>
        <p:txBody>
          <a:bodyPr wrap="square">
            <a:spAutoFit/>
          </a:bodyPr>
          <a:lstStyle/>
          <a:p>
            <a:r>
              <a:rPr lang="en-US" sz="2000" dirty="0">
                <a:effectLst>
                  <a:outerShdw blurRad="38100" dist="38100" dir="2700000" algn="tl">
                    <a:srgbClr val="FFFFFF"/>
                  </a:outerShdw>
                </a:effectLst>
              </a:rPr>
              <a:t>Cash</a:t>
            </a:r>
            <a:endParaRPr lang="en-US" sz="2000" dirty="0"/>
          </a:p>
        </p:txBody>
      </p:sp>
      <p:sp>
        <p:nvSpPr>
          <p:cNvPr id="8" name="Rectangle 7">
            <a:extLst>
              <a:ext uri="{FF2B5EF4-FFF2-40B4-BE49-F238E27FC236}">
                <a16:creationId xmlns:a16="http://schemas.microsoft.com/office/drawing/2014/main" id="{38BD8FBA-0BDC-324A-A6CA-C5B9C5B15DE2}"/>
              </a:ext>
            </a:extLst>
          </p:cNvPr>
          <p:cNvSpPr/>
          <p:nvPr/>
        </p:nvSpPr>
        <p:spPr>
          <a:xfrm>
            <a:off x="2046723" y="5106069"/>
            <a:ext cx="2124032" cy="400110"/>
          </a:xfrm>
          <a:prstGeom prst="rect">
            <a:avLst/>
          </a:prstGeom>
        </p:spPr>
        <p:txBody>
          <a:bodyPr wrap="square">
            <a:spAutoFit/>
          </a:bodyPr>
          <a:lstStyle/>
          <a:p>
            <a:r>
              <a:rPr lang="en-US" sz="2000" dirty="0">
                <a:effectLst>
                  <a:outerShdw blurRad="38100" dist="38100" dir="2700000" algn="tl">
                    <a:srgbClr val="FFFFFF"/>
                  </a:outerShdw>
                </a:effectLst>
              </a:rPr>
              <a:t>$5,000</a:t>
            </a:r>
            <a:endParaRPr lang="en-US" sz="2000" dirty="0"/>
          </a:p>
        </p:txBody>
      </p:sp>
      <p:sp>
        <p:nvSpPr>
          <p:cNvPr id="9" name="Rectangle 8">
            <a:extLst>
              <a:ext uri="{FF2B5EF4-FFF2-40B4-BE49-F238E27FC236}">
                <a16:creationId xmlns:a16="http://schemas.microsoft.com/office/drawing/2014/main" id="{EB7AAD4C-496F-314E-8373-9444D436E9CB}"/>
              </a:ext>
            </a:extLst>
          </p:cNvPr>
          <p:cNvSpPr/>
          <p:nvPr/>
        </p:nvSpPr>
        <p:spPr>
          <a:xfrm>
            <a:off x="6486568" y="4704495"/>
            <a:ext cx="2124032" cy="400110"/>
          </a:xfrm>
          <a:prstGeom prst="rect">
            <a:avLst/>
          </a:prstGeom>
        </p:spPr>
        <p:txBody>
          <a:bodyPr wrap="square">
            <a:spAutoFit/>
          </a:bodyPr>
          <a:lstStyle/>
          <a:p>
            <a:r>
              <a:rPr lang="en-US" sz="2000" dirty="0">
                <a:effectLst>
                  <a:outerShdw blurRad="38100" dist="38100" dir="2700000" algn="tl">
                    <a:srgbClr val="FFFFFF"/>
                  </a:outerShdw>
                </a:effectLst>
              </a:rPr>
              <a:t>Unrestricted</a:t>
            </a:r>
            <a:endParaRPr lang="en-US" sz="2000" dirty="0"/>
          </a:p>
        </p:txBody>
      </p:sp>
      <p:sp>
        <p:nvSpPr>
          <p:cNvPr id="10" name="Rectangle 9">
            <a:extLst>
              <a:ext uri="{FF2B5EF4-FFF2-40B4-BE49-F238E27FC236}">
                <a16:creationId xmlns:a16="http://schemas.microsoft.com/office/drawing/2014/main" id="{62884068-D962-6241-B124-E1BF56F25936}"/>
              </a:ext>
            </a:extLst>
          </p:cNvPr>
          <p:cNvSpPr/>
          <p:nvPr/>
        </p:nvSpPr>
        <p:spPr>
          <a:xfrm>
            <a:off x="6850243" y="5077401"/>
            <a:ext cx="2124032" cy="400110"/>
          </a:xfrm>
          <a:prstGeom prst="rect">
            <a:avLst/>
          </a:prstGeom>
        </p:spPr>
        <p:txBody>
          <a:bodyPr wrap="square">
            <a:spAutoFit/>
          </a:bodyPr>
          <a:lstStyle/>
          <a:p>
            <a:r>
              <a:rPr lang="en-US" sz="2000" dirty="0">
                <a:effectLst>
                  <a:outerShdw blurRad="38100" dist="38100" dir="2700000" algn="tl">
                    <a:srgbClr val="FFFFFF"/>
                  </a:outerShdw>
                </a:effectLst>
              </a:rPr>
              <a:t>$3,000</a:t>
            </a:r>
            <a:endParaRPr lang="en-US" sz="2000" dirty="0"/>
          </a:p>
        </p:txBody>
      </p:sp>
      <p:sp>
        <p:nvSpPr>
          <p:cNvPr id="11" name="Rectangle 10">
            <a:extLst>
              <a:ext uri="{FF2B5EF4-FFF2-40B4-BE49-F238E27FC236}">
                <a16:creationId xmlns:a16="http://schemas.microsoft.com/office/drawing/2014/main" id="{6DED690D-107C-F045-BA4B-7025C8F03D34}"/>
              </a:ext>
            </a:extLst>
          </p:cNvPr>
          <p:cNvSpPr/>
          <p:nvPr/>
        </p:nvSpPr>
        <p:spPr>
          <a:xfrm>
            <a:off x="8135491" y="4677291"/>
            <a:ext cx="2124032" cy="400110"/>
          </a:xfrm>
          <a:prstGeom prst="rect">
            <a:avLst/>
          </a:prstGeom>
        </p:spPr>
        <p:txBody>
          <a:bodyPr wrap="square">
            <a:spAutoFit/>
          </a:bodyPr>
          <a:lstStyle/>
          <a:p>
            <a:r>
              <a:rPr lang="en-US" sz="2000" dirty="0">
                <a:effectLst>
                  <a:outerShdw blurRad="38100" dist="38100" dir="2700000" algn="tl">
                    <a:srgbClr val="FFFFFF"/>
                  </a:outerShdw>
                </a:effectLst>
              </a:rPr>
              <a:t>Temp. Restricted</a:t>
            </a:r>
            <a:endParaRPr lang="en-US" sz="2000" dirty="0"/>
          </a:p>
        </p:txBody>
      </p:sp>
      <p:sp>
        <p:nvSpPr>
          <p:cNvPr id="12" name="Rectangle 11">
            <a:extLst>
              <a:ext uri="{FF2B5EF4-FFF2-40B4-BE49-F238E27FC236}">
                <a16:creationId xmlns:a16="http://schemas.microsoft.com/office/drawing/2014/main" id="{2E2810AC-2AC1-1C4E-AE5D-7479B2DF65D4}"/>
              </a:ext>
            </a:extLst>
          </p:cNvPr>
          <p:cNvSpPr/>
          <p:nvPr/>
        </p:nvSpPr>
        <p:spPr>
          <a:xfrm>
            <a:off x="8625102" y="5077401"/>
            <a:ext cx="2124032" cy="400110"/>
          </a:xfrm>
          <a:prstGeom prst="rect">
            <a:avLst/>
          </a:prstGeom>
        </p:spPr>
        <p:txBody>
          <a:bodyPr wrap="square">
            <a:spAutoFit/>
          </a:bodyPr>
          <a:lstStyle/>
          <a:p>
            <a:r>
              <a:rPr lang="en-US" sz="2000" dirty="0">
                <a:effectLst>
                  <a:outerShdw blurRad="38100" dist="38100" dir="2700000" algn="tl">
                    <a:srgbClr val="FFFFFF"/>
                  </a:outerShdw>
                </a:effectLst>
              </a:rPr>
              <a:t>$2,000</a:t>
            </a:r>
            <a:endParaRPr lang="en-US" sz="2000" dirty="0"/>
          </a:p>
        </p:txBody>
      </p:sp>
      <p:sp>
        <p:nvSpPr>
          <p:cNvPr id="13" name="Rectangle 12">
            <a:extLst>
              <a:ext uri="{FF2B5EF4-FFF2-40B4-BE49-F238E27FC236}">
                <a16:creationId xmlns:a16="http://schemas.microsoft.com/office/drawing/2014/main" id="{BEC32450-740B-5441-8D96-3F5F48D4A3C8}"/>
              </a:ext>
            </a:extLst>
          </p:cNvPr>
          <p:cNvSpPr/>
          <p:nvPr/>
        </p:nvSpPr>
        <p:spPr>
          <a:xfrm>
            <a:off x="4502545" y="5091003"/>
            <a:ext cx="2124032" cy="400110"/>
          </a:xfrm>
          <a:prstGeom prst="rect">
            <a:avLst/>
          </a:prstGeom>
        </p:spPr>
        <p:txBody>
          <a:bodyPr wrap="square">
            <a:spAutoFit/>
          </a:bodyPr>
          <a:lstStyle/>
          <a:p>
            <a:r>
              <a:rPr lang="en-US" sz="2000" dirty="0">
                <a:effectLst>
                  <a:outerShdw blurRad="38100" dist="38100" dir="2700000" algn="tl">
                    <a:srgbClr val="FFFFFF"/>
                  </a:outerShdw>
                </a:effectLst>
              </a:rPr>
              <a:t>No Change</a:t>
            </a:r>
            <a:endParaRPr lang="en-US" sz="2000" dirty="0"/>
          </a:p>
        </p:txBody>
      </p:sp>
      <p:sp>
        <p:nvSpPr>
          <p:cNvPr id="14" name="Rectangle 13">
            <a:extLst>
              <a:ext uri="{FF2B5EF4-FFF2-40B4-BE49-F238E27FC236}">
                <a16:creationId xmlns:a16="http://schemas.microsoft.com/office/drawing/2014/main" id="{73EF9157-81B1-B840-9A2B-179A296F97A9}"/>
              </a:ext>
            </a:extLst>
          </p:cNvPr>
          <p:cNvSpPr/>
          <p:nvPr/>
        </p:nvSpPr>
        <p:spPr>
          <a:xfrm>
            <a:off x="5037428" y="6274355"/>
            <a:ext cx="3573172" cy="400110"/>
          </a:xfrm>
          <a:prstGeom prst="rect">
            <a:avLst/>
          </a:prstGeom>
        </p:spPr>
        <p:txBody>
          <a:bodyPr wrap="square">
            <a:spAutoFit/>
          </a:bodyPr>
          <a:lstStyle/>
          <a:p>
            <a:r>
              <a:rPr lang="en-US" sz="2000" b="1" dirty="0">
                <a:effectLst>
                  <a:outerShdw blurRad="38100" dist="38100" dir="2700000" algn="tl">
                    <a:srgbClr val="FFFFFF"/>
                  </a:outerShdw>
                </a:effectLst>
                <a:latin typeface="Candara" panose="020E0502030303020204" pitchFamily="34" charset="0"/>
              </a:rPr>
              <a:t>The equation is balanced!</a:t>
            </a:r>
            <a:endParaRPr lang="en-US" sz="2000" b="1" dirty="0">
              <a:latin typeface="Candara" panose="020E0502030303020204" pitchFamily="34" charset="0"/>
            </a:endParaRPr>
          </a:p>
        </p:txBody>
      </p:sp>
      <p:sp>
        <p:nvSpPr>
          <p:cNvPr id="15" name="Up Arrow 14">
            <a:extLst>
              <a:ext uri="{FF2B5EF4-FFF2-40B4-BE49-F238E27FC236}">
                <a16:creationId xmlns:a16="http://schemas.microsoft.com/office/drawing/2014/main" id="{643C58FE-5685-C649-BEA2-681CFB7F5183}"/>
              </a:ext>
            </a:extLst>
          </p:cNvPr>
          <p:cNvSpPr/>
          <p:nvPr/>
        </p:nvSpPr>
        <p:spPr>
          <a:xfrm>
            <a:off x="4750355" y="2968031"/>
            <a:ext cx="245327" cy="267629"/>
          </a:xfrm>
          <a:prstGeom prst="upArrow">
            <a:avLst/>
          </a:prstGeom>
          <a:solidFill>
            <a:srgbClr val="930505"/>
          </a:solidFill>
          <a:ln>
            <a:solidFill>
              <a:srgbClr val="930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Up Arrow 15">
            <a:extLst>
              <a:ext uri="{FF2B5EF4-FFF2-40B4-BE49-F238E27FC236}">
                <a16:creationId xmlns:a16="http://schemas.microsoft.com/office/drawing/2014/main" id="{F1F20B56-F9D2-2D46-AF17-7C61AAC1E9D4}"/>
              </a:ext>
            </a:extLst>
          </p:cNvPr>
          <p:cNvSpPr/>
          <p:nvPr/>
        </p:nvSpPr>
        <p:spPr>
          <a:xfrm>
            <a:off x="5973336" y="3345004"/>
            <a:ext cx="245327" cy="267629"/>
          </a:xfrm>
          <a:prstGeom prst="upArrow">
            <a:avLst/>
          </a:prstGeom>
          <a:solidFill>
            <a:srgbClr val="930505"/>
          </a:solidFill>
          <a:ln>
            <a:solidFill>
              <a:srgbClr val="930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a:extLst>
              <a:ext uri="{FF2B5EF4-FFF2-40B4-BE49-F238E27FC236}">
                <a16:creationId xmlns:a16="http://schemas.microsoft.com/office/drawing/2014/main" id="{F84EEA05-4EF6-BC46-B2BA-B9BC6B5A1C78}"/>
              </a:ext>
            </a:extLst>
          </p:cNvPr>
          <p:cNvSpPr/>
          <p:nvPr/>
        </p:nvSpPr>
        <p:spPr>
          <a:xfrm>
            <a:off x="3108739" y="3721183"/>
            <a:ext cx="245327" cy="267629"/>
          </a:xfrm>
          <a:prstGeom prst="upArrow">
            <a:avLst/>
          </a:prstGeom>
          <a:solidFill>
            <a:srgbClr val="930505"/>
          </a:solidFill>
          <a:ln>
            <a:solidFill>
              <a:srgbClr val="930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009DA33-4C32-4A32-8475-2A68E27669EF}"/>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3D6334BA-7358-4F83-B94C-6B9A00C100E1}"/>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Net Asset - Example</a:t>
            </a:r>
          </a:p>
        </p:txBody>
      </p:sp>
    </p:spTree>
    <p:extLst>
      <p:ext uri="{BB962C8B-B14F-4D97-AF65-F5344CB8AC3E}">
        <p14:creationId xmlns:p14="http://schemas.microsoft.com/office/powerpoint/2010/main" val="403609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animBg="1"/>
      <p:bldP spid="16" grpId="0" animBg="1"/>
      <p:bldP spid="1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79548-4A96-914C-AFCD-231061D7DAD2}"/>
              </a:ext>
            </a:extLst>
          </p:cNvPr>
          <p:cNvSpPr>
            <a:spLocks noGrp="1"/>
          </p:cNvSpPr>
          <p:nvPr>
            <p:ph type="title"/>
          </p:nvPr>
        </p:nvSpPr>
        <p:spPr>
          <a:xfrm>
            <a:off x="838200" y="202566"/>
            <a:ext cx="10515600" cy="1325563"/>
          </a:xfrm>
        </p:spPr>
        <p:txBody>
          <a:bodyPr/>
          <a:lstStyle/>
          <a:p>
            <a:r>
              <a:rPr lang="en-US" b="1" dirty="0">
                <a:solidFill>
                  <a:srgbClr val="930505"/>
                </a:solidFill>
              </a:rPr>
              <a:t>Net Asset - Example</a:t>
            </a:r>
          </a:p>
        </p:txBody>
      </p:sp>
      <p:sp>
        <p:nvSpPr>
          <p:cNvPr id="3" name="Content Placeholder 2">
            <a:extLst>
              <a:ext uri="{FF2B5EF4-FFF2-40B4-BE49-F238E27FC236}">
                <a16:creationId xmlns:a16="http://schemas.microsoft.com/office/drawing/2014/main" id="{15BFB82F-7233-294D-B140-B669CC766A87}"/>
              </a:ext>
            </a:extLst>
          </p:cNvPr>
          <p:cNvSpPr>
            <a:spLocks noGrp="1"/>
          </p:cNvSpPr>
          <p:nvPr>
            <p:ph idx="1"/>
          </p:nvPr>
        </p:nvSpPr>
        <p:spPr>
          <a:xfrm>
            <a:off x="605763" y="1717803"/>
            <a:ext cx="10515600" cy="4351338"/>
          </a:xfrm>
        </p:spPr>
        <p:txBody>
          <a:bodyPr/>
          <a:lstStyle/>
          <a:p>
            <a:r>
              <a:rPr lang="en-US" dirty="0">
                <a:latin typeface="Candara" panose="020E0502030303020204" pitchFamily="34" charset="0"/>
              </a:rPr>
              <a:t>The equipment for an organization depreciates by $5000</a:t>
            </a:r>
          </a:p>
          <a:p>
            <a:pPr marL="0" indent="0">
              <a:buNone/>
            </a:pPr>
            <a:endParaRPr lang="en-US" dirty="0">
              <a:latin typeface="Candara" panose="020E0502030303020204" pitchFamily="34" charset="0"/>
            </a:endParaRPr>
          </a:p>
          <a:p>
            <a:pPr marL="0" indent="0">
              <a:lnSpc>
                <a:spcPct val="80000"/>
              </a:lnSpc>
              <a:buNone/>
              <a:defRPr/>
            </a:pPr>
            <a:r>
              <a:rPr lang="en-US" altLang="en-US" sz="2400" b="1" i="1" dirty="0">
                <a:effectLst>
                  <a:outerShdw blurRad="38100" dist="38100" dir="2700000" algn="tl">
                    <a:srgbClr val="FFFFFF"/>
                  </a:outerShdw>
                </a:effectLst>
                <a:latin typeface="Candara" panose="020E0502030303020204" pitchFamily="34" charset="0"/>
              </a:rPr>
              <a:t>What has happened? </a:t>
            </a:r>
            <a:r>
              <a:rPr lang="en-US" altLang="en-US" sz="2400" b="1" dirty="0">
                <a:effectLst>
                  <a:outerShdw blurRad="38100" dist="38100" dir="2700000" algn="tl">
                    <a:srgbClr val="FFFFFF"/>
                  </a:outerShdw>
                </a:effectLst>
                <a:latin typeface="Candara" panose="020E0502030303020204" pitchFamily="34" charset="0"/>
              </a:rPr>
              <a:t> -- </a:t>
            </a:r>
            <a:r>
              <a:rPr lang="en-US" altLang="en-US" sz="2400" b="1" i="1" dirty="0">
                <a:effectLst>
                  <a:outerShdw blurRad="38100" dist="38100" dir="2700000" algn="tl">
                    <a:srgbClr val="FFFFFF"/>
                  </a:outerShdw>
                </a:effectLst>
                <a:latin typeface="Candara" panose="020E0502030303020204" pitchFamily="34" charset="0"/>
              </a:rPr>
              <a:t>What accounts will be impacted? </a:t>
            </a:r>
            <a:r>
              <a:rPr lang="en-US" altLang="en-US" sz="2400" b="1" dirty="0">
                <a:effectLst>
                  <a:outerShdw blurRad="38100" dist="38100" dir="2700000" algn="tl">
                    <a:srgbClr val="FFFFFF"/>
                  </a:outerShdw>
                </a:effectLst>
                <a:latin typeface="Candara" panose="020E0502030303020204" pitchFamily="34" charset="0"/>
              </a:rPr>
              <a:t> </a:t>
            </a:r>
          </a:p>
          <a:p>
            <a:pPr lvl="1">
              <a:lnSpc>
                <a:spcPct val="80000"/>
              </a:lnSpc>
              <a:defRPr/>
            </a:pPr>
            <a:r>
              <a:rPr lang="en-US" altLang="en-US" dirty="0">
                <a:effectLst>
                  <a:outerShdw blurRad="38100" dist="38100" dir="2700000" algn="tl">
                    <a:srgbClr val="FFFFFF"/>
                  </a:outerShdw>
                </a:effectLst>
                <a:latin typeface="Candara" panose="020E0502030303020204" pitchFamily="34" charset="0"/>
              </a:rPr>
              <a:t>Assets: Equipment</a:t>
            </a:r>
          </a:p>
          <a:p>
            <a:pPr lvl="1">
              <a:lnSpc>
                <a:spcPct val="80000"/>
              </a:lnSpc>
              <a:defRPr/>
            </a:pPr>
            <a:r>
              <a:rPr lang="en-US" altLang="en-US" dirty="0">
                <a:effectLst>
                  <a:outerShdw blurRad="38100" dist="38100" dir="2700000" algn="tl">
                    <a:srgbClr val="FFFFFF"/>
                  </a:outerShdw>
                </a:effectLst>
                <a:latin typeface="Candara" panose="020E0502030303020204" pitchFamily="34" charset="0"/>
              </a:rPr>
              <a:t>Net Assets </a:t>
            </a:r>
          </a:p>
          <a:p>
            <a:pPr marL="0" indent="0">
              <a:buNone/>
            </a:pP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3CB4566D-0A92-E544-9255-2FC489050451}"/>
              </a:ext>
            </a:extLst>
          </p:cNvPr>
          <p:cNvSpPr>
            <a:spLocks noGrp="1"/>
          </p:cNvSpPr>
          <p:nvPr>
            <p:ph type="sldNum" sz="quarter" idx="12"/>
          </p:nvPr>
        </p:nvSpPr>
        <p:spPr/>
        <p:txBody>
          <a:bodyPr/>
          <a:lstStyle/>
          <a:p>
            <a:fld id="{747E0F02-6392-2343-BC9E-B77CE0D7CB42}" type="slidenum">
              <a:rPr lang="en-US" smtClean="0"/>
              <a:t>35</a:t>
            </a:fld>
            <a:endParaRPr lang="en-US" dirty="0"/>
          </a:p>
        </p:txBody>
      </p:sp>
      <p:sp>
        <p:nvSpPr>
          <p:cNvPr id="14" name="Rectangle 13">
            <a:extLst>
              <a:ext uri="{FF2B5EF4-FFF2-40B4-BE49-F238E27FC236}">
                <a16:creationId xmlns:a16="http://schemas.microsoft.com/office/drawing/2014/main" id="{73EF9157-81B1-B840-9A2B-179A296F97A9}"/>
              </a:ext>
            </a:extLst>
          </p:cNvPr>
          <p:cNvSpPr/>
          <p:nvPr/>
        </p:nvSpPr>
        <p:spPr>
          <a:xfrm>
            <a:off x="4076977" y="5852003"/>
            <a:ext cx="3573172" cy="400110"/>
          </a:xfrm>
          <a:prstGeom prst="rect">
            <a:avLst/>
          </a:prstGeom>
        </p:spPr>
        <p:txBody>
          <a:bodyPr wrap="square">
            <a:spAutoFit/>
          </a:bodyPr>
          <a:lstStyle/>
          <a:p>
            <a:r>
              <a:rPr lang="en-US" sz="2000" b="1" dirty="0">
                <a:effectLst>
                  <a:outerShdw blurRad="38100" dist="38100" dir="2700000" algn="tl">
                    <a:srgbClr val="FFFFFF"/>
                  </a:outerShdw>
                </a:effectLst>
                <a:latin typeface="Candara" panose="020E0502030303020204" pitchFamily="34" charset="0"/>
              </a:rPr>
              <a:t>The equation is balanced!</a:t>
            </a:r>
            <a:endParaRPr lang="en-US" sz="2000" b="1" dirty="0">
              <a:latin typeface="Candara" panose="020E0502030303020204" pitchFamily="34" charset="0"/>
            </a:endParaRPr>
          </a:p>
        </p:txBody>
      </p:sp>
      <p:sp>
        <p:nvSpPr>
          <p:cNvPr id="15" name="Up Arrow 14">
            <a:extLst>
              <a:ext uri="{FF2B5EF4-FFF2-40B4-BE49-F238E27FC236}">
                <a16:creationId xmlns:a16="http://schemas.microsoft.com/office/drawing/2014/main" id="{643C58FE-5685-C649-BEA2-681CFB7F5183}"/>
              </a:ext>
            </a:extLst>
          </p:cNvPr>
          <p:cNvSpPr/>
          <p:nvPr/>
        </p:nvSpPr>
        <p:spPr>
          <a:xfrm rot="10800000">
            <a:off x="4060634" y="3119350"/>
            <a:ext cx="245327" cy="267629"/>
          </a:xfrm>
          <a:prstGeom prst="upArrow">
            <a:avLst/>
          </a:prstGeom>
          <a:solidFill>
            <a:srgbClr val="930505"/>
          </a:solidFill>
          <a:ln>
            <a:solidFill>
              <a:srgbClr val="930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Up Arrow 15">
            <a:extLst>
              <a:ext uri="{FF2B5EF4-FFF2-40B4-BE49-F238E27FC236}">
                <a16:creationId xmlns:a16="http://schemas.microsoft.com/office/drawing/2014/main" id="{F1F20B56-F9D2-2D46-AF17-7C61AAC1E9D4}"/>
              </a:ext>
            </a:extLst>
          </p:cNvPr>
          <p:cNvSpPr/>
          <p:nvPr/>
        </p:nvSpPr>
        <p:spPr>
          <a:xfrm rot="10800000">
            <a:off x="2986074" y="3540796"/>
            <a:ext cx="245327" cy="267629"/>
          </a:xfrm>
          <a:prstGeom prst="upArrow">
            <a:avLst/>
          </a:prstGeom>
          <a:solidFill>
            <a:srgbClr val="930505"/>
          </a:solidFill>
          <a:ln>
            <a:solidFill>
              <a:srgbClr val="930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009DA33-4C32-4A32-8475-2A68E27669EF}"/>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3D6334BA-7358-4F83-B94C-6B9A00C100E1}"/>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Net Asset - Example</a:t>
            </a:r>
          </a:p>
        </p:txBody>
      </p:sp>
      <p:graphicFrame>
        <p:nvGraphicFramePr>
          <p:cNvPr id="6" name="Table 5">
            <a:extLst>
              <a:ext uri="{FF2B5EF4-FFF2-40B4-BE49-F238E27FC236}">
                <a16:creationId xmlns:a16="http://schemas.microsoft.com/office/drawing/2014/main" id="{B9FFC44F-8C7E-40C9-AF78-F8E77123532A}"/>
              </a:ext>
            </a:extLst>
          </p:cNvPr>
          <p:cNvGraphicFramePr>
            <a:graphicFrameLocks noGrp="1"/>
          </p:cNvGraphicFramePr>
          <p:nvPr>
            <p:extLst>
              <p:ext uri="{D42A27DB-BD31-4B8C-83A1-F6EECF244321}">
                <p14:modId xmlns:p14="http://schemas.microsoft.com/office/powerpoint/2010/main" val="1276381725"/>
              </p:ext>
            </p:extLst>
          </p:nvPr>
        </p:nvGraphicFramePr>
        <p:xfrm>
          <a:off x="1864246" y="4121031"/>
          <a:ext cx="8172043" cy="1112520"/>
        </p:xfrm>
        <a:graphic>
          <a:graphicData uri="http://schemas.openxmlformats.org/drawingml/2006/table">
            <a:tbl>
              <a:tblPr firstRow="1" bandRow="1">
                <a:tableStyleId>{F5AB1C69-6EDB-4FF4-983F-18BD219EF322}</a:tableStyleId>
              </a:tblPr>
              <a:tblGrid>
                <a:gridCol w="2381397">
                  <a:extLst>
                    <a:ext uri="{9D8B030D-6E8A-4147-A177-3AD203B41FA5}">
                      <a16:colId xmlns:a16="http://schemas.microsoft.com/office/drawing/2014/main" val="1541011377"/>
                    </a:ext>
                  </a:extLst>
                </a:gridCol>
                <a:gridCol w="645803">
                  <a:extLst>
                    <a:ext uri="{9D8B030D-6E8A-4147-A177-3AD203B41FA5}">
                      <a16:colId xmlns:a16="http://schemas.microsoft.com/office/drawing/2014/main" val="4195462377"/>
                    </a:ext>
                  </a:extLst>
                </a:gridCol>
                <a:gridCol w="2946476">
                  <a:extLst>
                    <a:ext uri="{9D8B030D-6E8A-4147-A177-3AD203B41FA5}">
                      <a16:colId xmlns:a16="http://schemas.microsoft.com/office/drawing/2014/main" val="3559418119"/>
                    </a:ext>
                  </a:extLst>
                </a:gridCol>
                <a:gridCol w="2198367">
                  <a:extLst>
                    <a:ext uri="{9D8B030D-6E8A-4147-A177-3AD203B41FA5}">
                      <a16:colId xmlns:a16="http://schemas.microsoft.com/office/drawing/2014/main" val="934616788"/>
                    </a:ext>
                  </a:extLst>
                </a:gridCol>
              </a:tblGrid>
              <a:tr h="370840">
                <a:tc>
                  <a:txBody>
                    <a:bodyPr/>
                    <a:lstStyle/>
                    <a:p>
                      <a:pPr algn="ctr"/>
                      <a:r>
                        <a:rPr lang="en-US" dirty="0">
                          <a:latin typeface="Candara" panose="020E0502030303020204" pitchFamily="34" charset="0"/>
                        </a:rPr>
                        <a:t>Assets</a:t>
                      </a:r>
                    </a:p>
                  </a:txBody>
                  <a:tcPr/>
                </a:tc>
                <a:tc>
                  <a:txBody>
                    <a:bodyPr/>
                    <a:lstStyle/>
                    <a:p>
                      <a:pPr algn="ctr"/>
                      <a:r>
                        <a:rPr lang="en-US" dirty="0">
                          <a:latin typeface="Candara" panose="020E0502030303020204" pitchFamily="34" charset="0"/>
                        </a:rPr>
                        <a:t>=</a:t>
                      </a:r>
                    </a:p>
                  </a:txBody>
                  <a:tcPr/>
                </a:tc>
                <a:tc>
                  <a:txBody>
                    <a:bodyPr/>
                    <a:lstStyle/>
                    <a:p>
                      <a:pPr algn="ctr"/>
                      <a:r>
                        <a:rPr lang="en-US" dirty="0">
                          <a:latin typeface="Candara" panose="020E0502030303020204" pitchFamily="34" charset="0"/>
                        </a:rPr>
                        <a:t>Liabilities</a:t>
                      </a:r>
                    </a:p>
                  </a:txBody>
                  <a:tcPr/>
                </a:tc>
                <a:tc>
                  <a:txBody>
                    <a:bodyPr/>
                    <a:lstStyle/>
                    <a:p>
                      <a:pPr algn="ctr"/>
                      <a:r>
                        <a:rPr lang="en-US" dirty="0">
                          <a:latin typeface="Candara" panose="020E0502030303020204" pitchFamily="34" charset="0"/>
                        </a:rPr>
                        <a:t>Net Assets</a:t>
                      </a:r>
                    </a:p>
                  </a:txBody>
                  <a:tcPr/>
                </a:tc>
                <a:extLst>
                  <a:ext uri="{0D108BD9-81ED-4DB2-BD59-A6C34878D82A}">
                    <a16:rowId xmlns:a16="http://schemas.microsoft.com/office/drawing/2014/main" val="813862475"/>
                  </a:ext>
                </a:extLst>
              </a:tr>
              <a:tr h="370840">
                <a:tc>
                  <a:txBody>
                    <a:bodyPr/>
                    <a:lstStyle/>
                    <a:p>
                      <a:pPr algn="ctr"/>
                      <a:r>
                        <a:rPr lang="en-US" dirty="0">
                          <a:latin typeface="Candara" panose="020E0502030303020204" pitchFamily="34" charset="0"/>
                        </a:rPr>
                        <a:t>Equipment</a:t>
                      </a:r>
                    </a:p>
                  </a:txBody>
                  <a:tcPr/>
                </a:tc>
                <a:tc>
                  <a:txBody>
                    <a:bodyPr/>
                    <a:lstStyle/>
                    <a:p>
                      <a:pPr algn="ctr"/>
                      <a:r>
                        <a:rPr lang="en-US" dirty="0">
                          <a:latin typeface="Candara" panose="020E0502030303020204" pitchFamily="34" charset="0"/>
                        </a:rPr>
                        <a:t>=</a:t>
                      </a:r>
                    </a:p>
                  </a:txBody>
                  <a:tcPr/>
                </a:tc>
                <a:tc>
                  <a:txBody>
                    <a:bodyPr/>
                    <a:lstStyle/>
                    <a:p>
                      <a:pPr algn="ctr"/>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125461806"/>
                  </a:ext>
                </a:extLst>
              </a:tr>
              <a:tr h="370840">
                <a:tc>
                  <a:txBody>
                    <a:bodyPr/>
                    <a:lstStyle/>
                    <a:p>
                      <a:pPr algn="ctr"/>
                      <a:r>
                        <a:rPr lang="en-US" dirty="0">
                          <a:latin typeface="Candara" panose="020E0502030303020204" pitchFamily="34" charset="0"/>
                        </a:rPr>
                        <a:t>-$5000</a:t>
                      </a:r>
                    </a:p>
                  </a:txBody>
                  <a:tcPr/>
                </a:tc>
                <a:tc>
                  <a:txBody>
                    <a:bodyPr/>
                    <a:lstStyle/>
                    <a:p>
                      <a:pPr algn="ctr"/>
                      <a:r>
                        <a:rPr lang="en-US" dirty="0">
                          <a:latin typeface="Candara" panose="020E0502030303020204" pitchFamily="34" charset="0"/>
                        </a:rPr>
                        <a:t>=</a:t>
                      </a:r>
                    </a:p>
                  </a:txBody>
                  <a:tcPr/>
                </a:tc>
                <a:tc>
                  <a:txBody>
                    <a:bodyPr/>
                    <a:lstStyle/>
                    <a:p>
                      <a:pPr algn="ctr"/>
                      <a:r>
                        <a:rPr lang="en-US" dirty="0">
                          <a:latin typeface="Candara" panose="020E0502030303020204" pitchFamily="34" charset="0"/>
                        </a:rPr>
                        <a:t>No Change</a:t>
                      </a:r>
                    </a:p>
                  </a:txBody>
                  <a:tcPr/>
                </a:tc>
                <a:tc>
                  <a:txBody>
                    <a:bodyPr/>
                    <a:lstStyle/>
                    <a:p>
                      <a:pPr algn="ctr"/>
                      <a:r>
                        <a:rPr lang="en-US" dirty="0">
                          <a:latin typeface="Candara" panose="020E0502030303020204" pitchFamily="34" charset="0"/>
                        </a:rPr>
                        <a:t>-$5000</a:t>
                      </a:r>
                    </a:p>
                  </a:txBody>
                  <a:tcPr/>
                </a:tc>
                <a:extLst>
                  <a:ext uri="{0D108BD9-81ED-4DB2-BD59-A6C34878D82A}">
                    <a16:rowId xmlns:a16="http://schemas.microsoft.com/office/drawing/2014/main" val="355986434"/>
                  </a:ext>
                </a:extLst>
              </a:tr>
            </a:tbl>
          </a:graphicData>
        </a:graphic>
      </p:graphicFrame>
    </p:spTree>
    <p:extLst>
      <p:ext uri="{BB962C8B-B14F-4D97-AF65-F5344CB8AC3E}">
        <p14:creationId xmlns:p14="http://schemas.microsoft.com/office/powerpoint/2010/main" val="333388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60954-99BD-8642-9270-277170F5AAFE}"/>
              </a:ext>
            </a:extLst>
          </p:cNvPr>
          <p:cNvSpPr>
            <a:spLocks noGrp="1"/>
          </p:cNvSpPr>
          <p:nvPr>
            <p:ph type="title"/>
          </p:nvPr>
        </p:nvSpPr>
        <p:spPr/>
        <p:txBody>
          <a:bodyPr/>
          <a:lstStyle/>
          <a:p>
            <a:r>
              <a:rPr lang="en-US" b="1" dirty="0">
                <a:solidFill>
                  <a:srgbClr val="930505"/>
                </a:solidFill>
              </a:rPr>
              <a:t>Asset/Liability Example</a:t>
            </a:r>
          </a:p>
        </p:txBody>
      </p:sp>
      <p:sp>
        <p:nvSpPr>
          <p:cNvPr id="3" name="Content Placeholder 2">
            <a:extLst>
              <a:ext uri="{FF2B5EF4-FFF2-40B4-BE49-F238E27FC236}">
                <a16:creationId xmlns:a16="http://schemas.microsoft.com/office/drawing/2014/main" id="{47978837-CE08-544F-B833-A3003B11AE65}"/>
              </a:ext>
            </a:extLst>
          </p:cNvPr>
          <p:cNvSpPr>
            <a:spLocks noGrp="1"/>
          </p:cNvSpPr>
          <p:nvPr>
            <p:ph idx="1"/>
          </p:nvPr>
        </p:nvSpPr>
        <p:spPr>
          <a:xfrm>
            <a:off x="838200" y="1825624"/>
            <a:ext cx="10809514" cy="4530725"/>
          </a:xfrm>
        </p:spPr>
        <p:txBody>
          <a:bodyPr>
            <a:normAutofit fontScale="77500" lnSpcReduction="20000"/>
          </a:bodyPr>
          <a:lstStyle/>
          <a:p>
            <a:pPr marL="219075" indent="-219075" defTabSz="482600">
              <a:buClr>
                <a:srgbClr val="808080"/>
              </a:buClr>
              <a:buSzPct val="46000"/>
              <a:buFont typeface="Monotype Sorts" charset="2"/>
              <a:buChar char="n"/>
            </a:pPr>
            <a:r>
              <a:rPr lang="en-US" dirty="0">
                <a:latin typeface="Candara" panose="020E0502030303020204" pitchFamily="34" charset="0"/>
              </a:rPr>
              <a:t>HOS signs a binding contract to buy an X-Ray machine that will </a:t>
            </a:r>
          </a:p>
          <a:p>
            <a:pPr marL="219075" indent="-219075" defTabSz="482600">
              <a:buClr>
                <a:srgbClr val="808080"/>
              </a:buClr>
              <a:buSzPct val="46000"/>
              <a:buFont typeface="Monotype Sorts" charset="2"/>
              <a:buNone/>
            </a:pPr>
            <a:r>
              <a:rPr lang="en-US" dirty="0">
                <a:latin typeface="Candara" panose="020E0502030303020204" pitchFamily="34" charset="0"/>
              </a:rPr>
              <a:t>	cost $50,000.</a:t>
            </a:r>
          </a:p>
          <a:p>
            <a:pPr marL="219075" indent="-219075" defTabSz="482600">
              <a:buClr>
                <a:srgbClr val="808080"/>
              </a:buClr>
              <a:buSzPct val="46000"/>
              <a:buFont typeface="Monotype Sorts" charset="2"/>
              <a:buNone/>
            </a:pPr>
            <a:r>
              <a:rPr lang="en-US" altLang="en-US" b="1" i="1" dirty="0">
                <a:effectLst>
                  <a:outerShdw blurRad="38100" dist="38100" dir="2700000" algn="tl">
                    <a:srgbClr val="FFFFFF"/>
                  </a:outerShdw>
                </a:effectLst>
                <a:latin typeface="Candara" panose="020E0502030303020204" pitchFamily="34" charset="0"/>
              </a:rPr>
              <a:t>What has happened? </a:t>
            </a:r>
            <a:r>
              <a:rPr lang="en-US" altLang="en-US" b="1" dirty="0">
                <a:effectLst>
                  <a:outerShdw blurRad="38100" dist="38100" dir="2700000" algn="tl">
                    <a:srgbClr val="FFFFFF"/>
                  </a:outerShdw>
                </a:effectLst>
                <a:latin typeface="Candara" panose="020E0502030303020204" pitchFamily="34" charset="0"/>
              </a:rPr>
              <a:t> -- </a:t>
            </a:r>
            <a:r>
              <a:rPr lang="en-US" altLang="en-US" b="1" i="1" dirty="0">
                <a:effectLst>
                  <a:outerShdw blurRad="38100" dist="38100" dir="2700000" algn="tl">
                    <a:srgbClr val="FFFFFF"/>
                  </a:outerShdw>
                </a:effectLst>
                <a:latin typeface="Candara" panose="020E0502030303020204" pitchFamily="34" charset="0"/>
              </a:rPr>
              <a:t>What accounts will be impacted? </a:t>
            </a:r>
            <a:r>
              <a:rPr lang="en-US" altLang="en-US" b="1" dirty="0">
                <a:effectLst>
                  <a:outerShdw blurRad="38100" dist="38100" dir="2700000" algn="tl">
                    <a:srgbClr val="FFFFFF"/>
                  </a:outerShdw>
                </a:effectLst>
                <a:latin typeface="Candara" panose="020E0502030303020204" pitchFamily="34" charset="0"/>
              </a:rPr>
              <a:t> </a:t>
            </a:r>
          </a:p>
          <a:p>
            <a:pPr marL="219075" indent="-219075" defTabSz="482600">
              <a:buClr>
                <a:srgbClr val="808080"/>
              </a:buClr>
              <a:buSzPct val="46000"/>
              <a:buFont typeface="Monotype Sorts" charset="2"/>
              <a:buNone/>
            </a:pPr>
            <a:endParaRPr lang="en-US" altLang="en-US" b="1" dirty="0">
              <a:effectLst>
                <a:outerShdw blurRad="38100" dist="38100" dir="2700000" algn="tl">
                  <a:srgbClr val="FFFFFF"/>
                </a:outerShdw>
              </a:effectLst>
              <a:latin typeface="Candara" panose="020E0502030303020204" pitchFamily="34" charset="0"/>
            </a:endParaRPr>
          </a:p>
          <a:p>
            <a:pPr marL="219075" indent="-219075" defTabSz="482600">
              <a:buClr>
                <a:srgbClr val="808080"/>
              </a:buClr>
              <a:buSzPct val="46000"/>
              <a:buFont typeface="Monotype Sorts" charset="2"/>
              <a:buChar char="n"/>
            </a:pPr>
            <a:r>
              <a:rPr lang="en-US" dirty="0">
                <a:latin typeface="Candara" panose="020E0502030303020204" pitchFamily="34" charset="0"/>
              </a:rPr>
              <a:t>This event will </a:t>
            </a:r>
            <a:r>
              <a:rPr lang="en-US" b="1" dirty="0">
                <a:latin typeface="Candara" panose="020E0502030303020204" pitchFamily="34" charset="0"/>
              </a:rPr>
              <a:t>not </a:t>
            </a:r>
            <a:r>
              <a:rPr lang="en-US" dirty="0">
                <a:latin typeface="Candara" panose="020E0502030303020204" pitchFamily="34" charset="0"/>
              </a:rPr>
              <a:t>give rise to a </a:t>
            </a:r>
            <a:r>
              <a:rPr lang="en-US" b="1" dirty="0">
                <a:latin typeface="Candara" panose="020E0502030303020204" pitchFamily="34" charset="0"/>
              </a:rPr>
              <a:t>journal entry</a:t>
            </a:r>
            <a:r>
              <a:rPr lang="en-US" dirty="0">
                <a:latin typeface="Candara" panose="020E0502030303020204" pitchFamily="34" charset="0"/>
              </a:rPr>
              <a:t> because it does not </a:t>
            </a:r>
          </a:p>
          <a:p>
            <a:pPr marL="219075" indent="-219075" defTabSz="482600">
              <a:buClr>
                <a:srgbClr val="808080"/>
              </a:buClr>
              <a:buSzPct val="46000"/>
              <a:buFont typeface="Monotype Sorts" charset="2"/>
              <a:buNone/>
            </a:pPr>
            <a:r>
              <a:rPr lang="en-US" dirty="0">
                <a:latin typeface="Candara" panose="020E0502030303020204" pitchFamily="34" charset="0"/>
              </a:rPr>
              <a:t>	meet the rules for recognition.</a:t>
            </a:r>
          </a:p>
          <a:p>
            <a:pPr marL="219075" indent="-219075" defTabSz="482600">
              <a:buClr>
                <a:srgbClr val="808080"/>
              </a:buClr>
              <a:buSzPct val="46000"/>
              <a:buFont typeface="Monotype Sorts" charset="2"/>
              <a:buNone/>
            </a:pPr>
            <a:endParaRPr lang="en-US" dirty="0">
              <a:latin typeface="Candara" panose="020E0502030303020204" pitchFamily="34" charset="0"/>
            </a:endParaRPr>
          </a:p>
          <a:p>
            <a:pPr marL="708025" lvl="1" indent="-250825" defTabSz="482600">
              <a:buClr>
                <a:srgbClr val="808080"/>
              </a:buClr>
              <a:buSzPct val="90000"/>
              <a:buFont typeface="Monotype Sorts" charset="2"/>
              <a:buNone/>
            </a:pPr>
            <a:r>
              <a:rPr lang="en-US" sz="2800" dirty="0">
                <a:latin typeface="Candara" panose="020E0502030303020204" pitchFamily="34" charset="0"/>
              </a:rPr>
              <a:t>-	The value of the transaction </a:t>
            </a:r>
            <a:r>
              <a:rPr lang="en-US" sz="2800" b="1" dirty="0">
                <a:latin typeface="Candara" panose="020E0502030303020204" pitchFamily="34" charset="0"/>
              </a:rPr>
              <a:t>is</a:t>
            </a:r>
            <a:r>
              <a:rPr lang="en-US" sz="2800" dirty="0">
                <a:latin typeface="Candara" panose="020E0502030303020204" pitchFamily="34" charset="0"/>
              </a:rPr>
              <a:t> known.</a:t>
            </a:r>
            <a:br>
              <a:rPr lang="en-US" sz="2800" dirty="0">
                <a:latin typeface="Candara" panose="020E0502030303020204" pitchFamily="34" charset="0"/>
              </a:rPr>
            </a:br>
            <a:endParaRPr lang="en-US" sz="2800" dirty="0">
              <a:latin typeface="Candara" panose="020E0502030303020204" pitchFamily="34" charset="0"/>
            </a:endParaRPr>
          </a:p>
          <a:p>
            <a:pPr marL="708025" lvl="1" indent="-250825" defTabSz="482600">
              <a:buClr>
                <a:srgbClr val="808080"/>
              </a:buClr>
              <a:buSzPct val="90000"/>
              <a:buFont typeface="Monotype Sorts" charset="2"/>
              <a:buNone/>
            </a:pPr>
            <a:r>
              <a:rPr lang="en-US" sz="2800" dirty="0">
                <a:latin typeface="Candara" panose="020E0502030303020204" pitchFamily="34" charset="0"/>
              </a:rPr>
              <a:t>-	The timing of the transaction </a:t>
            </a:r>
            <a:r>
              <a:rPr lang="en-US" sz="2800" b="1" dirty="0">
                <a:latin typeface="Candara" panose="020E0502030303020204" pitchFamily="34" charset="0"/>
              </a:rPr>
              <a:t>is</a:t>
            </a:r>
            <a:r>
              <a:rPr lang="en-US" sz="2800" dirty="0">
                <a:latin typeface="Candara" panose="020E0502030303020204" pitchFamily="34" charset="0"/>
              </a:rPr>
              <a:t> known.</a:t>
            </a:r>
            <a:br>
              <a:rPr lang="en-US" sz="2800" dirty="0">
                <a:latin typeface="Candara" panose="020E0502030303020204" pitchFamily="34" charset="0"/>
              </a:rPr>
            </a:br>
            <a:endParaRPr lang="en-US" sz="2800" dirty="0">
              <a:latin typeface="Candara" panose="020E0502030303020204" pitchFamily="34" charset="0"/>
            </a:endParaRPr>
          </a:p>
          <a:p>
            <a:pPr marL="708025" lvl="1" indent="-250825" defTabSz="482600">
              <a:buClr>
                <a:srgbClr val="808080"/>
              </a:buClr>
              <a:buSzPct val="90000"/>
              <a:buFont typeface="Monotype Sorts" charset="2"/>
              <a:buNone/>
            </a:pPr>
            <a:r>
              <a:rPr lang="en-US" sz="2800" dirty="0">
                <a:latin typeface="Candara" panose="020E0502030303020204" pitchFamily="34" charset="0"/>
              </a:rPr>
              <a:t>-	But, HOS does not yet own the equipment. There has been </a:t>
            </a:r>
          </a:p>
          <a:p>
            <a:pPr marL="708025" lvl="1" indent="-250825" defTabSz="482600">
              <a:buClr>
                <a:srgbClr val="808080"/>
              </a:buClr>
              <a:buSzPct val="90000"/>
              <a:buFont typeface="Monotype Sorts" charset="2"/>
              <a:buNone/>
            </a:pPr>
            <a:r>
              <a:rPr lang="en-US" sz="2800" b="1" dirty="0">
                <a:latin typeface="Candara" panose="020E0502030303020204" pitchFamily="34" charset="0"/>
              </a:rPr>
              <a:t>   no exchange</a:t>
            </a:r>
            <a:r>
              <a:rPr lang="en-US" sz="2800" dirty="0">
                <a:latin typeface="Candara" panose="020E0502030303020204" pitchFamily="34" charset="0"/>
              </a:rPr>
              <a:t>!  So HOS does not owe the money!  No liability </a:t>
            </a:r>
          </a:p>
          <a:p>
            <a:pPr marL="708025" lvl="1" indent="-250825" defTabSz="482600">
              <a:buClr>
                <a:srgbClr val="808080"/>
              </a:buClr>
              <a:buSzPct val="90000"/>
              <a:buFont typeface="Monotype Sorts" charset="2"/>
              <a:buNone/>
            </a:pPr>
            <a:r>
              <a:rPr lang="en-US" sz="2800" dirty="0">
                <a:latin typeface="Candara" panose="020E0502030303020204" pitchFamily="34" charset="0"/>
              </a:rPr>
              <a:t>   is recorded unless we owe the creditor.</a:t>
            </a:r>
          </a:p>
          <a:p>
            <a:pPr marL="914400" lvl="2" indent="0">
              <a:lnSpc>
                <a:spcPct val="80000"/>
              </a:lnSpc>
              <a:buNone/>
              <a:defRPr/>
            </a:pPr>
            <a:endParaRPr lang="en-US" altLang="en-US" dirty="0">
              <a:effectLst>
                <a:outerShdw blurRad="38100" dist="38100" dir="2700000" algn="tl">
                  <a:srgbClr val="FFFFFF"/>
                </a:outerShdw>
              </a:effectLst>
              <a:latin typeface="Candara" panose="020E0502030303020204" pitchFamily="34" charset="0"/>
            </a:endParaRPr>
          </a:p>
          <a:p>
            <a:pPr marL="0" indent="0">
              <a:buNone/>
            </a:pP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8633AC07-D4F0-2146-96A9-F5A9E881ECB9}"/>
              </a:ext>
            </a:extLst>
          </p:cNvPr>
          <p:cNvSpPr>
            <a:spLocks noGrp="1"/>
          </p:cNvSpPr>
          <p:nvPr>
            <p:ph type="sldNum" sz="quarter" idx="12"/>
          </p:nvPr>
        </p:nvSpPr>
        <p:spPr/>
        <p:txBody>
          <a:bodyPr/>
          <a:lstStyle/>
          <a:p>
            <a:fld id="{747E0F02-6392-2343-BC9E-B77CE0D7CB42}" type="slidenum">
              <a:rPr lang="en-US" smtClean="0"/>
              <a:t>36</a:t>
            </a:fld>
            <a:endParaRPr lang="en-US"/>
          </a:p>
        </p:txBody>
      </p:sp>
      <p:sp>
        <p:nvSpPr>
          <p:cNvPr id="16" name="Rectangle 15">
            <a:extLst>
              <a:ext uri="{FF2B5EF4-FFF2-40B4-BE49-F238E27FC236}">
                <a16:creationId xmlns:a16="http://schemas.microsoft.com/office/drawing/2014/main" id="{2E9F14FD-606D-48E7-9C0C-2DA68D9F45C3}"/>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DC1BED0B-0B6F-4497-B938-9CD67DBA8F2E}"/>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A Non-Transaction </a:t>
            </a:r>
          </a:p>
        </p:txBody>
      </p:sp>
    </p:spTree>
    <p:extLst>
      <p:ext uri="{BB962C8B-B14F-4D97-AF65-F5344CB8AC3E}">
        <p14:creationId xmlns:p14="http://schemas.microsoft.com/office/powerpoint/2010/main" val="332513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0AA3E-27C7-D84F-942D-8C05EB0D35FE}"/>
              </a:ext>
            </a:extLst>
          </p:cNvPr>
          <p:cNvSpPr>
            <a:spLocks noGrp="1"/>
          </p:cNvSpPr>
          <p:nvPr>
            <p:ph type="title"/>
          </p:nvPr>
        </p:nvSpPr>
        <p:spPr/>
        <p:txBody>
          <a:bodyPr/>
          <a:lstStyle/>
          <a:p>
            <a:r>
              <a:rPr lang="en-US" b="1" dirty="0">
                <a:solidFill>
                  <a:srgbClr val="930505"/>
                </a:solidFill>
              </a:rPr>
              <a:t>Generating a Balance Sheet</a:t>
            </a:r>
          </a:p>
        </p:txBody>
      </p:sp>
      <p:sp>
        <p:nvSpPr>
          <p:cNvPr id="3" name="Content Placeholder 2">
            <a:extLst>
              <a:ext uri="{FF2B5EF4-FFF2-40B4-BE49-F238E27FC236}">
                <a16:creationId xmlns:a16="http://schemas.microsoft.com/office/drawing/2014/main" id="{957ABFAA-168D-B044-927E-8CC79B7473B5}"/>
              </a:ext>
            </a:extLst>
          </p:cNvPr>
          <p:cNvSpPr>
            <a:spLocks noGrp="1"/>
          </p:cNvSpPr>
          <p:nvPr>
            <p:ph idx="1"/>
          </p:nvPr>
        </p:nvSpPr>
        <p:spPr/>
        <p:txBody>
          <a:bodyPr/>
          <a:lstStyle/>
          <a:p>
            <a:pPr marL="514350" indent="-514350">
              <a:buFont typeface="+mj-lt"/>
              <a:buAutoNum type="arabicPeriod"/>
              <a:defRPr/>
            </a:pPr>
            <a:r>
              <a:rPr lang="en-US" altLang="en-US" dirty="0">
                <a:effectLst>
                  <a:outerShdw blurRad="38100" dist="38100" dir="2700000" algn="tl">
                    <a:srgbClr val="FFFFFF"/>
                  </a:outerShdw>
                </a:effectLst>
                <a:latin typeface="Candara" panose="020E0502030303020204" pitchFamily="34" charset="0"/>
              </a:rPr>
              <a:t>Beginning with the starting balance sheet</a:t>
            </a:r>
            <a:br>
              <a:rPr lang="en-US" altLang="en-US" dirty="0">
                <a:effectLst>
                  <a:outerShdw blurRad="38100" dist="38100" dir="2700000" algn="tl">
                    <a:srgbClr val="FFFFFF"/>
                  </a:outerShdw>
                </a:effectLst>
                <a:latin typeface="Candara" panose="020E0502030303020204" pitchFamily="34" charset="0"/>
              </a:rPr>
            </a:br>
            <a:endParaRPr lang="en-US" altLang="en-US" dirty="0">
              <a:effectLst>
                <a:outerShdw blurRad="38100" dist="38100" dir="2700000" algn="tl">
                  <a:srgbClr val="FFFFFF"/>
                </a:outerShdw>
              </a:effectLst>
              <a:latin typeface="Candara" panose="020E0502030303020204" pitchFamily="34" charset="0"/>
            </a:endParaRPr>
          </a:p>
          <a:p>
            <a:pPr marL="514350" indent="-514350">
              <a:buFont typeface="+mj-lt"/>
              <a:buAutoNum type="arabicPeriod"/>
              <a:defRPr/>
            </a:pPr>
            <a:r>
              <a:rPr lang="en-US" altLang="en-US" dirty="0">
                <a:effectLst>
                  <a:outerShdw blurRad="38100" dist="38100" dir="2700000" algn="tl">
                    <a:srgbClr val="FFFFFF"/>
                  </a:outerShdw>
                </a:effectLst>
                <a:latin typeface="Candara" panose="020E0502030303020204" pitchFamily="34" charset="0"/>
              </a:rPr>
              <a:t>Recording all the transactions for the period</a:t>
            </a:r>
            <a:br>
              <a:rPr lang="en-US" altLang="en-US" dirty="0">
                <a:effectLst>
                  <a:outerShdw blurRad="38100" dist="38100" dir="2700000" algn="tl">
                    <a:srgbClr val="FFFFFF"/>
                  </a:outerShdw>
                </a:effectLst>
                <a:latin typeface="Candara" panose="020E0502030303020204" pitchFamily="34" charset="0"/>
              </a:rPr>
            </a:br>
            <a:endParaRPr lang="en-US" altLang="en-US" dirty="0">
              <a:effectLst>
                <a:outerShdw blurRad="38100" dist="38100" dir="2700000" algn="tl">
                  <a:srgbClr val="FFFFFF"/>
                </a:outerShdw>
              </a:effectLst>
              <a:latin typeface="Candara" panose="020E0502030303020204" pitchFamily="34" charset="0"/>
            </a:endParaRPr>
          </a:p>
          <a:p>
            <a:pPr marL="514350" indent="-514350">
              <a:buFont typeface="+mj-lt"/>
              <a:buAutoNum type="arabicPeriod"/>
              <a:defRPr/>
            </a:pPr>
            <a:r>
              <a:rPr lang="en-US" altLang="en-US" dirty="0">
                <a:effectLst>
                  <a:outerShdw blurRad="38100" dist="38100" dir="2700000" algn="tl">
                    <a:srgbClr val="FFFFFF"/>
                  </a:outerShdw>
                </a:effectLst>
                <a:latin typeface="Candara" panose="020E0502030303020204" pitchFamily="34" charset="0"/>
              </a:rPr>
              <a:t>Adding the impact of the transactions to the starting balance sheet</a:t>
            </a:r>
          </a:p>
          <a:p>
            <a:pPr marL="514350" indent="-514350">
              <a:buFont typeface="+mj-lt"/>
              <a:buAutoNum type="arabicPeriod"/>
              <a:defRPr/>
            </a:pPr>
            <a:endParaRPr lang="en-US" altLang="en-US" dirty="0">
              <a:effectLst>
                <a:outerShdw blurRad="38100" dist="38100" dir="2700000" algn="tl">
                  <a:srgbClr val="FFFFFF"/>
                </a:outerShdw>
              </a:effectLst>
              <a:latin typeface="Candara" panose="020E0502030303020204" pitchFamily="34" charset="0"/>
            </a:endParaRPr>
          </a:p>
          <a:p>
            <a:pPr marL="514350" indent="-514350">
              <a:buFont typeface="+mj-lt"/>
              <a:buAutoNum type="arabicPeriod"/>
              <a:defRPr/>
            </a:pPr>
            <a:r>
              <a:rPr lang="en-US" altLang="en-US" dirty="0">
                <a:effectLst>
                  <a:outerShdw blurRad="38100" dist="38100" dir="2700000" algn="tl">
                    <a:srgbClr val="FFFFFF"/>
                  </a:outerShdw>
                </a:effectLst>
                <a:latin typeface="Candara" panose="020E0502030303020204" pitchFamily="34" charset="0"/>
              </a:rPr>
              <a:t>Formatting the resulting balance sheet accounts into the balance sheet reporting format</a:t>
            </a:r>
          </a:p>
          <a:p>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143C75EB-0DDE-E840-B41B-4B5B56E9310D}"/>
              </a:ext>
            </a:extLst>
          </p:cNvPr>
          <p:cNvSpPr>
            <a:spLocks noGrp="1"/>
          </p:cNvSpPr>
          <p:nvPr>
            <p:ph type="sldNum" sz="quarter" idx="12"/>
          </p:nvPr>
        </p:nvSpPr>
        <p:spPr/>
        <p:txBody>
          <a:bodyPr/>
          <a:lstStyle/>
          <a:p>
            <a:fld id="{747E0F02-6392-2343-BC9E-B77CE0D7CB42}" type="slidenum">
              <a:rPr lang="en-US" smtClean="0"/>
              <a:t>37</a:t>
            </a:fld>
            <a:endParaRPr lang="en-US"/>
          </a:p>
        </p:txBody>
      </p:sp>
      <p:sp>
        <p:nvSpPr>
          <p:cNvPr id="5" name="Rectangle 4">
            <a:extLst>
              <a:ext uri="{FF2B5EF4-FFF2-40B4-BE49-F238E27FC236}">
                <a16:creationId xmlns:a16="http://schemas.microsoft.com/office/drawing/2014/main" id="{8656DD38-3BAE-4AEE-BB0E-12AF8F685A55}"/>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820F1E15-B946-4914-992F-A4E01FED5236}"/>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Generating a Balance Sheet</a:t>
            </a:r>
          </a:p>
        </p:txBody>
      </p:sp>
    </p:spTree>
    <p:extLst>
      <p:ext uri="{BB962C8B-B14F-4D97-AF65-F5344CB8AC3E}">
        <p14:creationId xmlns:p14="http://schemas.microsoft.com/office/powerpoint/2010/main" val="383176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56002-D1B3-DA4E-ABA1-CB9CD0D50FDA}"/>
              </a:ext>
            </a:extLst>
          </p:cNvPr>
          <p:cNvSpPr>
            <a:spLocks noGrp="1"/>
          </p:cNvSpPr>
          <p:nvPr>
            <p:ph type="title"/>
          </p:nvPr>
        </p:nvSpPr>
        <p:spPr>
          <a:xfrm>
            <a:off x="838200" y="365125"/>
            <a:ext cx="10515600" cy="933450"/>
          </a:xfrm>
        </p:spPr>
        <p:txBody>
          <a:bodyPr/>
          <a:lstStyle/>
          <a:p>
            <a:r>
              <a:rPr lang="en-US" b="1" dirty="0">
                <a:solidFill>
                  <a:srgbClr val="930505"/>
                </a:solidFill>
              </a:rPr>
              <a:t>Starting Balance Sheet </a:t>
            </a:r>
          </a:p>
        </p:txBody>
      </p:sp>
      <p:sp>
        <p:nvSpPr>
          <p:cNvPr id="4" name="Slide Number Placeholder 3">
            <a:extLst>
              <a:ext uri="{FF2B5EF4-FFF2-40B4-BE49-F238E27FC236}">
                <a16:creationId xmlns:a16="http://schemas.microsoft.com/office/drawing/2014/main" id="{710CEC57-F0E6-9D4A-B3B7-C49EEBCAF5D4}"/>
              </a:ext>
            </a:extLst>
          </p:cNvPr>
          <p:cNvSpPr>
            <a:spLocks noGrp="1"/>
          </p:cNvSpPr>
          <p:nvPr>
            <p:ph type="sldNum" sz="quarter" idx="12"/>
          </p:nvPr>
        </p:nvSpPr>
        <p:spPr/>
        <p:txBody>
          <a:bodyPr/>
          <a:lstStyle/>
          <a:p>
            <a:fld id="{747E0F02-6392-2343-BC9E-B77CE0D7CB42}" type="slidenum">
              <a:rPr lang="en-US" smtClean="0"/>
              <a:t>38</a:t>
            </a:fld>
            <a:endParaRPr lang="en-US"/>
          </a:p>
        </p:txBody>
      </p:sp>
      <p:pic>
        <p:nvPicPr>
          <p:cNvPr id="5" name="Picture 4">
            <a:extLst>
              <a:ext uri="{FF2B5EF4-FFF2-40B4-BE49-F238E27FC236}">
                <a16:creationId xmlns:a16="http://schemas.microsoft.com/office/drawing/2014/main" id="{B01C32CF-3636-7243-8B6F-7AF93D09CED1}"/>
              </a:ext>
            </a:extLst>
          </p:cNvPr>
          <p:cNvPicPr>
            <a:picLocks noChangeAspect="1"/>
          </p:cNvPicPr>
          <p:nvPr/>
        </p:nvPicPr>
        <p:blipFill>
          <a:blip r:embed="rId2"/>
          <a:stretch>
            <a:fillRect/>
          </a:stretch>
        </p:blipFill>
        <p:spPr>
          <a:xfrm>
            <a:off x="1443037" y="1400877"/>
            <a:ext cx="8943975" cy="5091998"/>
          </a:xfrm>
          <a:prstGeom prst="rect">
            <a:avLst/>
          </a:prstGeom>
        </p:spPr>
      </p:pic>
      <p:sp>
        <p:nvSpPr>
          <p:cNvPr id="6" name="Rectangle 5">
            <a:extLst>
              <a:ext uri="{FF2B5EF4-FFF2-40B4-BE49-F238E27FC236}">
                <a16:creationId xmlns:a16="http://schemas.microsoft.com/office/drawing/2014/main" id="{61CA6191-023B-41AE-9B66-825E7F7A0602}"/>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0419E382-B1AF-43B2-84F2-BF3C3A004D63}"/>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Starting Balance Sheet</a:t>
            </a:r>
          </a:p>
        </p:txBody>
      </p:sp>
    </p:spTree>
    <p:extLst>
      <p:ext uri="{BB962C8B-B14F-4D97-AF65-F5344CB8AC3E}">
        <p14:creationId xmlns:p14="http://schemas.microsoft.com/office/powerpoint/2010/main" val="4041649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607B6-3082-274A-A278-F0A24F093D0D}"/>
              </a:ext>
            </a:extLst>
          </p:cNvPr>
          <p:cNvSpPr>
            <a:spLocks noGrp="1"/>
          </p:cNvSpPr>
          <p:nvPr>
            <p:ph type="title"/>
          </p:nvPr>
        </p:nvSpPr>
        <p:spPr/>
        <p:txBody>
          <a:bodyPr/>
          <a:lstStyle/>
          <a:p>
            <a:r>
              <a:rPr lang="en-US" b="1" dirty="0">
                <a:solidFill>
                  <a:srgbClr val="930505"/>
                </a:solidFill>
              </a:rPr>
              <a:t>Transitions Work Sheet</a:t>
            </a:r>
          </a:p>
        </p:txBody>
      </p:sp>
      <p:sp>
        <p:nvSpPr>
          <p:cNvPr id="4" name="Slide Number Placeholder 3">
            <a:extLst>
              <a:ext uri="{FF2B5EF4-FFF2-40B4-BE49-F238E27FC236}">
                <a16:creationId xmlns:a16="http://schemas.microsoft.com/office/drawing/2014/main" id="{8683D978-3094-F74D-B96B-DE4F4FD9061D}"/>
              </a:ext>
            </a:extLst>
          </p:cNvPr>
          <p:cNvSpPr>
            <a:spLocks noGrp="1"/>
          </p:cNvSpPr>
          <p:nvPr>
            <p:ph type="sldNum" sz="quarter" idx="12"/>
          </p:nvPr>
        </p:nvSpPr>
        <p:spPr/>
        <p:txBody>
          <a:bodyPr/>
          <a:lstStyle/>
          <a:p>
            <a:fld id="{747E0F02-6392-2343-BC9E-B77CE0D7CB42}" type="slidenum">
              <a:rPr lang="en-US" smtClean="0"/>
              <a:t>39</a:t>
            </a:fld>
            <a:endParaRPr lang="en-US"/>
          </a:p>
        </p:txBody>
      </p:sp>
      <p:graphicFrame>
        <p:nvGraphicFramePr>
          <p:cNvPr id="3" name="Table 2">
            <a:extLst>
              <a:ext uri="{FF2B5EF4-FFF2-40B4-BE49-F238E27FC236}">
                <a16:creationId xmlns:a16="http://schemas.microsoft.com/office/drawing/2014/main" id="{91B5E8AE-72EC-E541-A134-A06724B3283E}"/>
              </a:ext>
            </a:extLst>
          </p:cNvPr>
          <p:cNvGraphicFramePr>
            <a:graphicFrameLocks noGrp="1"/>
          </p:cNvGraphicFramePr>
          <p:nvPr>
            <p:extLst>
              <p:ext uri="{D42A27DB-BD31-4B8C-83A1-F6EECF244321}">
                <p14:modId xmlns:p14="http://schemas.microsoft.com/office/powerpoint/2010/main" val="2094035396"/>
              </p:ext>
            </p:extLst>
          </p:nvPr>
        </p:nvGraphicFramePr>
        <p:xfrm>
          <a:off x="598010" y="2048510"/>
          <a:ext cx="10995980" cy="4027170"/>
        </p:xfrm>
        <a:graphic>
          <a:graphicData uri="http://schemas.openxmlformats.org/drawingml/2006/table">
            <a:tbl>
              <a:tblPr firstRow="1" bandRow="1">
                <a:tableStyleId>{F5AB1C69-6EDB-4FF4-983F-18BD219EF322}</a:tableStyleId>
              </a:tblPr>
              <a:tblGrid>
                <a:gridCol w="1198881">
                  <a:extLst>
                    <a:ext uri="{9D8B030D-6E8A-4147-A177-3AD203B41FA5}">
                      <a16:colId xmlns:a16="http://schemas.microsoft.com/office/drawing/2014/main" val="2694415392"/>
                    </a:ext>
                  </a:extLst>
                </a:gridCol>
                <a:gridCol w="1000315">
                  <a:extLst>
                    <a:ext uri="{9D8B030D-6E8A-4147-A177-3AD203B41FA5}">
                      <a16:colId xmlns:a16="http://schemas.microsoft.com/office/drawing/2014/main" val="193801988"/>
                    </a:ext>
                  </a:extLst>
                </a:gridCol>
                <a:gridCol w="1099598">
                  <a:extLst>
                    <a:ext uri="{9D8B030D-6E8A-4147-A177-3AD203B41FA5}">
                      <a16:colId xmlns:a16="http://schemas.microsoft.com/office/drawing/2014/main" val="2066998420"/>
                    </a:ext>
                  </a:extLst>
                </a:gridCol>
                <a:gridCol w="1099598">
                  <a:extLst>
                    <a:ext uri="{9D8B030D-6E8A-4147-A177-3AD203B41FA5}">
                      <a16:colId xmlns:a16="http://schemas.microsoft.com/office/drawing/2014/main" val="3486856746"/>
                    </a:ext>
                  </a:extLst>
                </a:gridCol>
                <a:gridCol w="1099598">
                  <a:extLst>
                    <a:ext uri="{9D8B030D-6E8A-4147-A177-3AD203B41FA5}">
                      <a16:colId xmlns:a16="http://schemas.microsoft.com/office/drawing/2014/main" val="2130581696"/>
                    </a:ext>
                  </a:extLst>
                </a:gridCol>
                <a:gridCol w="1099598">
                  <a:extLst>
                    <a:ext uri="{9D8B030D-6E8A-4147-A177-3AD203B41FA5}">
                      <a16:colId xmlns:a16="http://schemas.microsoft.com/office/drawing/2014/main" val="3618537200"/>
                    </a:ext>
                  </a:extLst>
                </a:gridCol>
                <a:gridCol w="1099598">
                  <a:extLst>
                    <a:ext uri="{9D8B030D-6E8A-4147-A177-3AD203B41FA5}">
                      <a16:colId xmlns:a16="http://schemas.microsoft.com/office/drawing/2014/main" val="4195510144"/>
                    </a:ext>
                  </a:extLst>
                </a:gridCol>
                <a:gridCol w="1099598">
                  <a:extLst>
                    <a:ext uri="{9D8B030D-6E8A-4147-A177-3AD203B41FA5}">
                      <a16:colId xmlns:a16="http://schemas.microsoft.com/office/drawing/2014/main" val="1175230387"/>
                    </a:ext>
                  </a:extLst>
                </a:gridCol>
                <a:gridCol w="1099598">
                  <a:extLst>
                    <a:ext uri="{9D8B030D-6E8A-4147-A177-3AD203B41FA5}">
                      <a16:colId xmlns:a16="http://schemas.microsoft.com/office/drawing/2014/main" val="3256243966"/>
                    </a:ext>
                  </a:extLst>
                </a:gridCol>
                <a:gridCol w="1099598">
                  <a:extLst>
                    <a:ext uri="{9D8B030D-6E8A-4147-A177-3AD203B41FA5}">
                      <a16:colId xmlns:a16="http://schemas.microsoft.com/office/drawing/2014/main" val="2526762699"/>
                    </a:ext>
                  </a:extLst>
                </a:gridCol>
              </a:tblGrid>
              <a:tr h="370840">
                <a:tc>
                  <a:txBody>
                    <a:bodyPr/>
                    <a:lstStyle/>
                    <a:p>
                      <a:endParaRPr lang="en-US" dirty="0">
                        <a:latin typeface="Candara" panose="020E0502030303020204" pitchFamily="34" charset="0"/>
                      </a:endParaRPr>
                    </a:p>
                  </a:txBody>
                  <a:tcPr/>
                </a:tc>
                <a:tc gridSpan="5">
                  <a:txBody>
                    <a:bodyPr/>
                    <a:lstStyle/>
                    <a:p>
                      <a:pPr algn="ctr"/>
                      <a:r>
                        <a:rPr lang="en-US" dirty="0">
                          <a:latin typeface="Candara" panose="020E0502030303020204" pitchFamily="34" charset="0"/>
                        </a:rPr>
                        <a:t>Assets =</a:t>
                      </a:r>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gridSpan="3">
                  <a:txBody>
                    <a:bodyPr/>
                    <a:lstStyle/>
                    <a:p>
                      <a:pPr algn="ctr"/>
                      <a:r>
                        <a:rPr lang="en-US" dirty="0">
                          <a:latin typeface="Candara" panose="020E0502030303020204" pitchFamily="34" charset="0"/>
                        </a:rPr>
                        <a:t>Liabilities +</a:t>
                      </a:r>
                    </a:p>
                  </a:txBody>
                  <a:tcPr/>
                </a:tc>
                <a:tc hMerge="1">
                  <a:txBody>
                    <a:bodyPr/>
                    <a:lstStyle/>
                    <a:p>
                      <a:endParaRPr lang="en-US" dirty="0"/>
                    </a:p>
                  </a:txBody>
                  <a:tcPr/>
                </a:tc>
                <a:tc hMerge="1">
                  <a:txBody>
                    <a:bodyPr/>
                    <a:lstStyle/>
                    <a:p>
                      <a:endParaRPr lang="en-US" dirty="0"/>
                    </a:p>
                  </a:txBody>
                  <a:tcPr/>
                </a:tc>
                <a:tc>
                  <a:txBody>
                    <a:bodyPr/>
                    <a:lstStyle/>
                    <a:p>
                      <a:pPr algn="ctr"/>
                      <a:r>
                        <a:rPr lang="en-US" dirty="0">
                          <a:latin typeface="Candara" panose="020E0502030303020204" pitchFamily="34" charset="0"/>
                        </a:rPr>
                        <a:t>N.A.</a:t>
                      </a:r>
                    </a:p>
                  </a:txBody>
                  <a:tcPr/>
                </a:tc>
                <a:extLst>
                  <a:ext uri="{0D108BD9-81ED-4DB2-BD59-A6C34878D82A}">
                    <a16:rowId xmlns:a16="http://schemas.microsoft.com/office/drawing/2014/main" val="2110740375"/>
                  </a:ext>
                </a:extLst>
              </a:tr>
              <a:tr h="521970">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992328424"/>
                  </a:ext>
                </a:extLst>
              </a:tr>
              <a:tr h="370840">
                <a:tc>
                  <a:txBody>
                    <a:bodyPr/>
                    <a:lstStyle/>
                    <a:p>
                      <a:r>
                        <a:rPr lang="en-US" dirty="0">
                          <a:latin typeface="Candara" panose="020E0502030303020204" pitchFamily="34" charset="0"/>
                        </a:rPr>
                        <a:t>Beginning Balance</a:t>
                      </a:r>
                      <a:endParaRPr lang="en-US" b="1" dirty="0">
                        <a:latin typeface="Candara" panose="020E0502030303020204" pitchFamily="34" charset="0"/>
                      </a:endParaRPr>
                    </a:p>
                  </a:txBody>
                  <a:tcPr/>
                </a:tc>
                <a:tc>
                  <a:txBody>
                    <a:bodyPr/>
                    <a:lstStyle/>
                    <a:p>
                      <a:endParaRPr lang="en-US">
                        <a:latin typeface="Candara" panose="020E0502030303020204" pitchFamily="34" charset="0"/>
                      </a:endParaRPr>
                    </a:p>
                  </a:txBody>
                  <a:tcPr/>
                </a:tc>
                <a:tc>
                  <a:txBody>
                    <a:bodyPr/>
                    <a:lstStyle/>
                    <a:p>
                      <a:endParaRPr lang="en-US">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760151912"/>
                  </a:ext>
                </a:extLst>
              </a:tr>
              <a:tr h="370840">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a:latin typeface="Candara" panose="020E0502030303020204" pitchFamily="34" charset="0"/>
                      </a:endParaRPr>
                    </a:p>
                  </a:txBody>
                  <a:tcPr/>
                </a:tc>
                <a:tc>
                  <a:txBody>
                    <a:bodyPr/>
                    <a:lstStyle/>
                    <a:p>
                      <a:endParaRPr lang="en-US">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2643270225"/>
                  </a:ext>
                </a:extLst>
              </a:tr>
              <a:tr h="370840">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a:latin typeface="Candara" panose="020E0502030303020204" pitchFamily="34" charset="0"/>
                      </a:endParaRPr>
                    </a:p>
                  </a:txBody>
                  <a:tcPr/>
                </a:tc>
                <a:tc>
                  <a:txBody>
                    <a:bodyPr/>
                    <a:lstStyle/>
                    <a:p>
                      <a:endParaRPr lang="en-US">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285427494"/>
                  </a:ext>
                </a:extLst>
              </a:tr>
              <a:tr h="370840">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1576788794"/>
                  </a:ext>
                </a:extLst>
              </a:tr>
              <a:tr h="370840">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2794697261"/>
                  </a:ext>
                </a:extLst>
              </a:tr>
              <a:tr h="370840">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1274405612"/>
                  </a:ext>
                </a:extLst>
              </a:tr>
              <a:tr h="370840">
                <a:tc>
                  <a:txBody>
                    <a:bodyPr/>
                    <a:lstStyle/>
                    <a:p>
                      <a:r>
                        <a:rPr lang="en-US" dirty="0">
                          <a:latin typeface="Candara" panose="020E0502030303020204" pitchFamily="34" charset="0"/>
                        </a:rPr>
                        <a:t>Ending Balance</a:t>
                      </a:r>
                      <a:endParaRPr lang="en-US" b="1"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1002481354"/>
                  </a:ext>
                </a:extLst>
              </a:tr>
            </a:tbl>
          </a:graphicData>
        </a:graphic>
      </p:graphicFrame>
      <p:sp>
        <p:nvSpPr>
          <p:cNvPr id="11" name="TextBox 10">
            <a:extLst>
              <a:ext uri="{FF2B5EF4-FFF2-40B4-BE49-F238E27FC236}">
                <a16:creationId xmlns:a16="http://schemas.microsoft.com/office/drawing/2014/main" id="{C8C116C9-E4D5-5248-A47E-24077052A4AD}"/>
              </a:ext>
            </a:extLst>
          </p:cNvPr>
          <p:cNvSpPr txBox="1"/>
          <p:nvPr/>
        </p:nvSpPr>
        <p:spPr>
          <a:xfrm>
            <a:off x="2037000" y="2420620"/>
            <a:ext cx="698580" cy="369332"/>
          </a:xfrm>
          <a:prstGeom prst="rect">
            <a:avLst/>
          </a:prstGeom>
          <a:noFill/>
        </p:spPr>
        <p:txBody>
          <a:bodyPr wrap="square" rtlCol="0">
            <a:spAutoFit/>
          </a:bodyPr>
          <a:lstStyle/>
          <a:p>
            <a:r>
              <a:rPr lang="en-US" b="1" dirty="0"/>
              <a:t>Cash</a:t>
            </a:r>
          </a:p>
        </p:txBody>
      </p:sp>
      <p:sp>
        <p:nvSpPr>
          <p:cNvPr id="12" name="TextBox 11">
            <a:extLst>
              <a:ext uri="{FF2B5EF4-FFF2-40B4-BE49-F238E27FC236}">
                <a16:creationId xmlns:a16="http://schemas.microsoft.com/office/drawing/2014/main" id="{D0C63640-9E0D-ED4D-BD1F-302228F3268F}"/>
              </a:ext>
            </a:extLst>
          </p:cNvPr>
          <p:cNvSpPr txBox="1"/>
          <p:nvPr/>
        </p:nvSpPr>
        <p:spPr>
          <a:xfrm>
            <a:off x="2782729" y="2354044"/>
            <a:ext cx="1552020" cy="646331"/>
          </a:xfrm>
          <a:prstGeom prst="rect">
            <a:avLst/>
          </a:prstGeom>
          <a:noFill/>
        </p:spPr>
        <p:txBody>
          <a:bodyPr wrap="square" rtlCol="0">
            <a:spAutoFit/>
          </a:bodyPr>
          <a:lstStyle/>
          <a:p>
            <a:r>
              <a:rPr lang="en-US" b="1" dirty="0"/>
              <a:t>Accounts Receivable</a:t>
            </a:r>
          </a:p>
        </p:txBody>
      </p:sp>
      <p:sp>
        <p:nvSpPr>
          <p:cNvPr id="14" name="TextBox 13">
            <a:extLst>
              <a:ext uri="{FF2B5EF4-FFF2-40B4-BE49-F238E27FC236}">
                <a16:creationId xmlns:a16="http://schemas.microsoft.com/office/drawing/2014/main" id="{4050671E-CD60-4D4D-8A2B-8D95EA915E92}"/>
              </a:ext>
            </a:extLst>
          </p:cNvPr>
          <p:cNvSpPr txBox="1"/>
          <p:nvPr/>
        </p:nvSpPr>
        <p:spPr>
          <a:xfrm>
            <a:off x="1816020" y="2988865"/>
            <a:ext cx="1140540" cy="369332"/>
          </a:xfrm>
          <a:prstGeom prst="rect">
            <a:avLst/>
          </a:prstGeom>
          <a:noFill/>
        </p:spPr>
        <p:txBody>
          <a:bodyPr wrap="square" rtlCol="0">
            <a:spAutoFit/>
          </a:bodyPr>
          <a:lstStyle/>
          <a:p>
            <a:r>
              <a:rPr lang="en-US" b="1" dirty="0"/>
              <a:t>$52,000</a:t>
            </a:r>
          </a:p>
        </p:txBody>
      </p:sp>
      <p:sp>
        <p:nvSpPr>
          <p:cNvPr id="15" name="TextBox 14">
            <a:extLst>
              <a:ext uri="{FF2B5EF4-FFF2-40B4-BE49-F238E27FC236}">
                <a16:creationId xmlns:a16="http://schemas.microsoft.com/office/drawing/2014/main" id="{40396144-41D9-7441-BCBA-E2C67E168276}"/>
              </a:ext>
            </a:extLst>
          </p:cNvPr>
          <p:cNvSpPr txBox="1"/>
          <p:nvPr/>
        </p:nvSpPr>
        <p:spPr>
          <a:xfrm>
            <a:off x="2843689" y="2988865"/>
            <a:ext cx="1140540" cy="369332"/>
          </a:xfrm>
          <a:prstGeom prst="rect">
            <a:avLst/>
          </a:prstGeom>
          <a:noFill/>
        </p:spPr>
        <p:txBody>
          <a:bodyPr wrap="square" rtlCol="0">
            <a:spAutoFit/>
          </a:bodyPr>
          <a:lstStyle/>
          <a:p>
            <a:r>
              <a:rPr lang="en-US" b="1" dirty="0"/>
              <a:t>$18,000</a:t>
            </a:r>
          </a:p>
        </p:txBody>
      </p:sp>
      <p:sp>
        <p:nvSpPr>
          <p:cNvPr id="16" name="TextBox 15">
            <a:extLst>
              <a:ext uri="{FF2B5EF4-FFF2-40B4-BE49-F238E27FC236}">
                <a16:creationId xmlns:a16="http://schemas.microsoft.com/office/drawing/2014/main" id="{5C75DF80-C51F-704A-BBB7-8F0D6AC026E7}"/>
              </a:ext>
            </a:extLst>
          </p:cNvPr>
          <p:cNvSpPr txBox="1"/>
          <p:nvPr/>
        </p:nvSpPr>
        <p:spPr>
          <a:xfrm>
            <a:off x="3939739" y="2988865"/>
            <a:ext cx="1140540" cy="369332"/>
          </a:xfrm>
          <a:prstGeom prst="rect">
            <a:avLst/>
          </a:prstGeom>
          <a:noFill/>
        </p:spPr>
        <p:txBody>
          <a:bodyPr wrap="square" rtlCol="0">
            <a:spAutoFit/>
          </a:bodyPr>
          <a:lstStyle/>
          <a:p>
            <a:r>
              <a:rPr lang="en-US" b="1" dirty="0"/>
              <a:t>$5,000</a:t>
            </a:r>
          </a:p>
        </p:txBody>
      </p:sp>
      <p:sp>
        <p:nvSpPr>
          <p:cNvPr id="17" name="TextBox 16">
            <a:extLst>
              <a:ext uri="{FF2B5EF4-FFF2-40B4-BE49-F238E27FC236}">
                <a16:creationId xmlns:a16="http://schemas.microsoft.com/office/drawing/2014/main" id="{D64640CA-2C2B-4743-BC6C-4D816C8F0935}"/>
              </a:ext>
            </a:extLst>
          </p:cNvPr>
          <p:cNvSpPr txBox="1"/>
          <p:nvPr/>
        </p:nvSpPr>
        <p:spPr>
          <a:xfrm>
            <a:off x="3923269" y="2382251"/>
            <a:ext cx="1552020" cy="369332"/>
          </a:xfrm>
          <a:prstGeom prst="rect">
            <a:avLst/>
          </a:prstGeom>
          <a:noFill/>
        </p:spPr>
        <p:txBody>
          <a:bodyPr wrap="square" rtlCol="0">
            <a:spAutoFit/>
          </a:bodyPr>
          <a:lstStyle/>
          <a:p>
            <a:r>
              <a:rPr lang="en-US" b="1" dirty="0"/>
              <a:t>Inventory</a:t>
            </a:r>
          </a:p>
        </p:txBody>
      </p:sp>
      <p:sp>
        <p:nvSpPr>
          <p:cNvPr id="18" name="TextBox 17">
            <a:extLst>
              <a:ext uri="{FF2B5EF4-FFF2-40B4-BE49-F238E27FC236}">
                <a16:creationId xmlns:a16="http://schemas.microsoft.com/office/drawing/2014/main" id="{72CEBA18-DBE1-1D48-8380-2AF7CC903475}"/>
              </a:ext>
            </a:extLst>
          </p:cNvPr>
          <p:cNvSpPr txBox="1"/>
          <p:nvPr/>
        </p:nvSpPr>
        <p:spPr>
          <a:xfrm>
            <a:off x="5016027" y="2353547"/>
            <a:ext cx="1140540" cy="646331"/>
          </a:xfrm>
          <a:prstGeom prst="rect">
            <a:avLst/>
          </a:prstGeom>
          <a:noFill/>
        </p:spPr>
        <p:txBody>
          <a:bodyPr wrap="square" rtlCol="0">
            <a:spAutoFit/>
          </a:bodyPr>
          <a:lstStyle/>
          <a:p>
            <a:pPr algn="ctr"/>
            <a:r>
              <a:rPr lang="en-US" b="1" dirty="0"/>
              <a:t>Prepaid Ins.</a:t>
            </a:r>
          </a:p>
        </p:txBody>
      </p:sp>
      <p:sp>
        <p:nvSpPr>
          <p:cNvPr id="19" name="TextBox 18">
            <a:extLst>
              <a:ext uri="{FF2B5EF4-FFF2-40B4-BE49-F238E27FC236}">
                <a16:creationId xmlns:a16="http://schemas.microsoft.com/office/drawing/2014/main" id="{A73B4FA1-2DDC-8048-83E0-4D910B6AC609}"/>
              </a:ext>
            </a:extLst>
          </p:cNvPr>
          <p:cNvSpPr txBox="1"/>
          <p:nvPr/>
        </p:nvSpPr>
        <p:spPr>
          <a:xfrm>
            <a:off x="6101797" y="2353547"/>
            <a:ext cx="1140540" cy="646331"/>
          </a:xfrm>
          <a:prstGeom prst="rect">
            <a:avLst/>
          </a:prstGeom>
          <a:noFill/>
        </p:spPr>
        <p:txBody>
          <a:bodyPr wrap="square" rtlCol="0">
            <a:spAutoFit/>
          </a:bodyPr>
          <a:lstStyle/>
          <a:p>
            <a:pPr algn="ctr"/>
            <a:r>
              <a:rPr lang="en-US" b="1" dirty="0"/>
              <a:t>Plant &amp; Equip</a:t>
            </a:r>
          </a:p>
        </p:txBody>
      </p:sp>
      <p:sp>
        <p:nvSpPr>
          <p:cNvPr id="20" name="TextBox 19">
            <a:extLst>
              <a:ext uri="{FF2B5EF4-FFF2-40B4-BE49-F238E27FC236}">
                <a16:creationId xmlns:a16="http://schemas.microsoft.com/office/drawing/2014/main" id="{56992AC7-50F1-D54F-A84A-51F43E2D14EC}"/>
              </a:ext>
            </a:extLst>
          </p:cNvPr>
          <p:cNvSpPr txBox="1"/>
          <p:nvPr/>
        </p:nvSpPr>
        <p:spPr>
          <a:xfrm>
            <a:off x="5035789" y="2976294"/>
            <a:ext cx="1140540" cy="369332"/>
          </a:xfrm>
          <a:prstGeom prst="rect">
            <a:avLst/>
          </a:prstGeom>
          <a:noFill/>
        </p:spPr>
        <p:txBody>
          <a:bodyPr wrap="square" rtlCol="0">
            <a:spAutoFit/>
          </a:bodyPr>
          <a:lstStyle/>
          <a:p>
            <a:r>
              <a:rPr lang="en-US" b="1" dirty="0"/>
              <a:t>$0</a:t>
            </a:r>
          </a:p>
        </p:txBody>
      </p:sp>
      <p:sp>
        <p:nvSpPr>
          <p:cNvPr id="21" name="TextBox 20">
            <a:extLst>
              <a:ext uri="{FF2B5EF4-FFF2-40B4-BE49-F238E27FC236}">
                <a16:creationId xmlns:a16="http://schemas.microsoft.com/office/drawing/2014/main" id="{576AC6B0-5AA5-354C-87ED-3D3578A3B338}"/>
              </a:ext>
            </a:extLst>
          </p:cNvPr>
          <p:cNvSpPr txBox="1"/>
          <p:nvPr/>
        </p:nvSpPr>
        <p:spPr>
          <a:xfrm>
            <a:off x="6067587" y="2988865"/>
            <a:ext cx="1140540" cy="369332"/>
          </a:xfrm>
          <a:prstGeom prst="rect">
            <a:avLst/>
          </a:prstGeom>
          <a:noFill/>
        </p:spPr>
        <p:txBody>
          <a:bodyPr wrap="square" rtlCol="0">
            <a:spAutoFit/>
          </a:bodyPr>
          <a:lstStyle/>
          <a:p>
            <a:r>
              <a:rPr lang="en-US" b="1" dirty="0"/>
              <a:t>$240,000</a:t>
            </a:r>
          </a:p>
        </p:txBody>
      </p:sp>
      <p:sp>
        <p:nvSpPr>
          <p:cNvPr id="22" name="TextBox 21">
            <a:extLst>
              <a:ext uri="{FF2B5EF4-FFF2-40B4-BE49-F238E27FC236}">
                <a16:creationId xmlns:a16="http://schemas.microsoft.com/office/drawing/2014/main" id="{32140FE3-778A-074C-9C5C-F0C8E0A23116}"/>
              </a:ext>
            </a:extLst>
          </p:cNvPr>
          <p:cNvSpPr txBox="1"/>
          <p:nvPr/>
        </p:nvSpPr>
        <p:spPr>
          <a:xfrm>
            <a:off x="7178085" y="2395705"/>
            <a:ext cx="1552020" cy="646331"/>
          </a:xfrm>
          <a:prstGeom prst="rect">
            <a:avLst/>
          </a:prstGeom>
          <a:noFill/>
        </p:spPr>
        <p:txBody>
          <a:bodyPr wrap="square" rtlCol="0">
            <a:spAutoFit/>
          </a:bodyPr>
          <a:lstStyle/>
          <a:p>
            <a:r>
              <a:rPr lang="en-US" b="1" dirty="0"/>
              <a:t>Accounts Payable</a:t>
            </a:r>
          </a:p>
        </p:txBody>
      </p:sp>
      <p:sp>
        <p:nvSpPr>
          <p:cNvPr id="23" name="TextBox 22">
            <a:extLst>
              <a:ext uri="{FF2B5EF4-FFF2-40B4-BE49-F238E27FC236}">
                <a16:creationId xmlns:a16="http://schemas.microsoft.com/office/drawing/2014/main" id="{7A77C280-C94E-444B-8092-252A1D37BA41}"/>
              </a:ext>
            </a:extLst>
          </p:cNvPr>
          <p:cNvSpPr txBox="1"/>
          <p:nvPr/>
        </p:nvSpPr>
        <p:spPr>
          <a:xfrm>
            <a:off x="8333113" y="2357158"/>
            <a:ext cx="1552020" cy="646331"/>
          </a:xfrm>
          <a:prstGeom prst="rect">
            <a:avLst/>
          </a:prstGeom>
          <a:noFill/>
        </p:spPr>
        <p:txBody>
          <a:bodyPr wrap="square" rtlCol="0">
            <a:spAutoFit/>
          </a:bodyPr>
          <a:lstStyle/>
          <a:p>
            <a:r>
              <a:rPr lang="en-US" b="1" dirty="0"/>
              <a:t>Wages Payable</a:t>
            </a:r>
          </a:p>
        </p:txBody>
      </p:sp>
      <p:sp>
        <p:nvSpPr>
          <p:cNvPr id="24" name="TextBox 23">
            <a:extLst>
              <a:ext uri="{FF2B5EF4-FFF2-40B4-BE49-F238E27FC236}">
                <a16:creationId xmlns:a16="http://schemas.microsoft.com/office/drawing/2014/main" id="{DA8F74C1-9814-2749-9117-6AD6A7ADCBF8}"/>
              </a:ext>
            </a:extLst>
          </p:cNvPr>
          <p:cNvSpPr txBox="1"/>
          <p:nvPr/>
        </p:nvSpPr>
        <p:spPr>
          <a:xfrm>
            <a:off x="9386037" y="2376431"/>
            <a:ext cx="1552020" cy="646331"/>
          </a:xfrm>
          <a:prstGeom prst="rect">
            <a:avLst/>
          </a:prstGeom>
          <a:noFill/>
        </p:spPr>
        <p:txBody>
          <a:bodyPr wrap="square" rtlCol="0">
            <a:spAutoFit/>
          </a:bodyPr>
          <a:lstStyle/>
          <a:p>
            <a:r>
              <a:rPr lang="en-US" b="1" dirty="0"/>
              <a:t>Mortgage Payable</a:t>
            </a:r>
          </a:p>
        </p:txBody>
      </p:sp>
      <p:sp>
        <p:nvSpPr>
          <p:cNvPr id="25" name="TextBox 24">
            <a:extLst>
              <a:ext uri="{FF2B5EF4-FFF2-40B4-BE49-F238E27FC236}">
                <a16:creationId xmlns:a16="http://schemas.microsoft.com/office/drawing/2014/main" id="{84DC9C29-C675-C14E-ACB7-C04E3B33D4A7}"/>
              </a:ext>
            </a:extLst>
          </p:cNvPr>
          <p:cNvSpPr txBox="1"/>
          <p:nvPr/>
        </p:nvSpPr>
        <p:spPr>
          <a:xfrm>
            <a:off x="10438961" y="2353547"/>
            <a:ext cx="1552020" cy="369332"/>
          </a:xfrm>
          <a:prstGeom prst="rect">
            <a:avLst/>
          </a:prstGeom>
          <a:noFill/>
        </p:spPr>
        <p:txBody>
          <a:bodyPr wrap="square" rtlCol="0">
            <a:spAutoFit/>
          </a:bodyPr>
          <a:lstStyle/>
          <a:p>
            <a:r>
              <a:rPr lang="en-US" b="1" dirty="0"/>
              <a:t>Net</a:t>
            </a:r>
            <a:r>
              <a:rPr lang="en-US" dirty="0"/>
              <a:t> </a:t>
            </a:r>
            <a:r>
              <a:rPr lang="en-US" b="1" dirty="0"/>
              <a:t>Assets</a:t>
            </a:r>
          </a:p>
        </p:txBody>
      </p:sp>
      <p:sp>
        <p:nvSpPr>
          <p:cNvPr id="26" name="TextBox 25">
            <a:extLst>
              <a:ext uri="{FF2B5EF4-FFF2-40B4-BE49-F238E27FC236}">
                <a16:creationId xmlns:a16="http://schemas.microsoft.com/office/drawing/2014/main" id="{01F3FFB6-7AB1-2A4B-A63C-88377B977A40}"/>
              </a:ext>
            </a:extLst>
          </p:cNvPr>
          <p:cNvSpPr txBox="1"/>
          <p:nvPr/>
        </p:nvSpPr>
        <p:spPr>
          <a:xfrm>
            <a:off x="7197847" y="3033029"/>
            <a:ext cx="1140540" cy="369332"/>
          </a:xfrm>
          <a:prstGeom prst="rect">
            <a:avLst/>
          </a:prstGeom>
          <a:noFill/>
        </p:spPr>
        <p:txBody>
          <a:bodyPr wrap="square" rtlCol="0">
            <a:spAutoFit/>
          </a:bodyPr>
          <a:lstStyle/>
          <a:p>
            <a:r>
              <a:rPr lang="en-US" b="1" dirty="0"/>
              <a:t>$7,000</a:t>
            </a:r>
          </a:p>
        </p:txBody>
      </p:sp>
      <p:sp>
        <p:nvSpPr>
          <p:cNvPr id="27" name="TextBox 26">
            <a:extLst>
              <a:ext uri="{FF2B5EF4-FFF2-40B4-BE49-F238E27FC236}">
                <a16:creationId xmlns:a16="http://schemas.microsoft.com/office/drawing/2014/main" id="{1B6B1D8A-BD4C-A241-8B9A-B5E327195017}"/>
              </a:ext>
            </a:extLst>
          </p:cNvPr>
          <p:cNvSpPr txBox="1"/>
          <p:nvPr/>
        </p:nvSpPr>
        <p:spPr>
          <a:xfrm>
            <a:off x="8324023" y="3033029"/>
            <a:ext cx="1140540" cy="369332"/>
          </a:xfrm>
          <a:prstGeom prst="rect">
            <a:avLst/>
          </a:prstGeom>
          <a:noFill/>
        </p:spPr>
        <p:txBody>
          <a:bodyPr wrap="square" rtlCol="0">
            <a:spAutoFit/>
          </a:bodyPr>
          <a:lstStyle/>
          <a:p>
            <a:r>
              <a:rPr lang="en-US" b="1" dirty="0"/>
              <a:t>$30,000</a:t>
            </a:r>
          </a:p>
        </p:txBody>
      </p:sp>
      <p:sp>
        <p:nvSpPr>
          <p:cNvPr id="28" name="TextBox 27">
            <a:extLst>
              <a:ext uri="{FF2B5EF4-FFF2-40B4-BE49-F238E27FC236}">
                <a16:creationId xmlns:a16="http://schemas.microsoft.com/office/drawing/2014/main" id="{ECEEC2BB-3940-AB43-85DB-0AA6ED1A4F39}"/>
              </a:ext>
            </a:extLst>
          </p:cNvPr>
          <p:cNvSpPr txBox="1"/>
          <p:nvPr/>
        </p:nvSpPr>
        <p:spPr>
          <a:xfrm>
            <a:off x="9348311" y="3018961"/>
            <a:ext cx="1140540" cy="369332"/>
          </a:xfrm>
          <a:prstGeom prst="rect">
            <a:avLst/>
          </a:prstGeom>
          <a:noFill/>
        </p:spPr>
        <p:txBody>
          <a:bodyPr wrap="square" rtlCol="0">
            <a:spAutoFit/>
          </a:bodyPr>
          <a:lstStyle/>
          <a:p>
            <a:r>
              <a:rPr lang="en-US" b="1" dirty="0"/>
              <a:t>$140,000</a:t>
            </a:r>
          </a:p>
        </p:txBody>
      </p:sp>
      <p:sp>
        <p:nvSpPr>
          <p:cNvPr id="29" name="TextBox 28">
            <a:extLst>
              <a:ext uri="{FF2B5EF4-FFF2-40B4-BE49-F238E27FC236}">
                <a16:creationId xmlns:a16="http://schemas.microsoft.com/office/drawing/2014/main" id="{6F9B7C41-347B-4B44-A949-52E3F6921259}"/>
              </a:ext>
            </a:extLst>
          </p:cNvPr>
          <p:cNvSpPr txBox="1"/>
          <p:nvPr/>
        </p:nvSpPr>
        <p:spPr>
          <a:xfrm>
            <a:off x="10461995" y="3018073"/>
            <a:ext cx="1140540" cy="369332"/>
          </a:xfrm>
          <a:prstGeom prst="rect">
            <a:avLst/>
          </a:prstGeom>
          <a:noFill/>
        </p:spPr>
        <p:txBody>
          <a:bodyPr wrap="square" rtlCol="0">
            <a:spAutoFit/>
          </a:bodyPr>
          <a:lstStyle/>
          <a:p>
            <a:r>
              <a:rPr lang="en-US" b="1" dirty="0"/>
              <a:t>$138,000</a:t>
            </a:r>
          </a:p>
        </p:txBody>
      </p:sp>
      <p:sp>
        <p:nvSpPr>
          <p:cNvPr id="32" name="TextBox 31">
            <a:extLst>
              <a:ext uri="{FF2B5EF4-FFF2-40B4-BE49-F238E27FC236}">
                <a16:creationId xmlns:a16="http://schemas.microsoft.com/office/drawing/2014/main" id="{BCB2B02C-3741-814C-91F5-E8E757DA7B81}"/>
              </a:ext>
            </a:extLst>
          </p:cNvPr>
          <p:cNvSpPr txBox="1"/>
          <p:nvPr/>
        </p:nvSpPr>
        <p:spPr>
          <a:xfrm>
            <a:off x="643598" y="3498790"/>
            <a:ext cx="1140540" cy="369332"/>
          </a:xfrm>
          <a:prstGeom prst="rect">
            <a:avLst/>
          </a:prstGeom>
          <a:noFill/>
        </p:spPr>
        <p:txBody>
          <a:bodyPr wrap="square" rtlCol="0">
            <a:spAutoFit/>
          </a:bodyPr>
          <a:lstStyle/>
          <a:p>
            <a:r>
              <a:rPr lang="en-US" dirty="0">
                <a:latin typeface="Candara" panose="020E0502030303020204" pitchFamily="34" charset="0"/>
              </a:rPr>
              <a:t>Trans. 1</a:t>
            </a:r>
          </a:p>
        </p:txBody>
      </p:sp>
      <p:sp>
        <p:nvSpPr>
          <p:cNvPr id="33" name="TextBox 32">
            <a:extLst>
              <a:ext uri="{FF2B5EF4-FFF2-40B4-BE49-F238E27FC236}">
                <a16:creationId xmlns:a16="http://schemas.microsoft.com/office/drawing/2014/main" id="{CDC7C90E-0CCB-1044-9D8A-5B8FAF6243A6}"/>
              </a:ext>
            </a:extLst>
          </p:cNvPr>
          <p:cNvSpPr txBox="1"/>
          <p:nvPr/>
        </p:nvSpPr>
        <p:spPr>
          <a:xfrm>
            <a:off x="643598" y="3956413"/>
            <a:ext cx="1140540" cy="369332"/>
          </a:xfrm>
          <a:prstGeom prst="rect">
            <a:avLst/>
          </a:prstGeom>
          <a:noFill/>
        </p:spPr>
        <p:txBody>
          <a:bodyPr wrap="square" rtlCol="0">
            <a:spAutoFit/>
          </a:bodyPr>
          <a:lstStyle/>
          <a:p>
            <a:r>
              <a:rPr lang="en-US" dirty="0">
                <a:latin typeface="Candara" panose="020E0502030303020204" pitchFamily="34" charset="0"/>
              </a:rPr>
              <a:t>Trans. 2</a:t>
            </a:r>
          </a:p>
        </p:txBody>
      </p:sp>
      <p:sp>
        <p:nvSpPr>
          <p:cNvPr id="34" name="TextBox 33">
            <a:extLst>
              <a:ext uri="{FF2B5EF4-FFF2-40B4-BE49-F238E27FC236}">
                <a16:creationId xmlns:a16="http://schemas.microsoft.com/office/drawing/2014/main" id="{2141E88A-8B48-D74D-B157-29F91998B303}"/>
              </a:ext>
            </a:extLst>
          </p:cNvPr>
          <p:cNvSpPr txBox="1"/>
          <p:nvPr/>
        </p:nvSpPr>
        <p:spPr>
          <a:xfrm>
            <a:off x="645148" y="4325570"/>
            <a:ext cx="1140540" cy="369332"/>
          </a:xfrm>
          <a:prstGeom prst="rect">
            <a:avLst/>
          </a:prstGeom>
          <a:noFill/>
        </p:spPr>
        <p:txBody>
          <a:bodyPr wrap="square" rtlCol="0">
            <a:spAutoFit/>
          </a:bodyPr>
          <a:lstStyle/>
          <a:p>
            <a:r>
              <a:rPr lang="en-US" dirty="0">
                <a:latin typeface="Candara" panose="020E0502030303020204" pitchFamily="34" charset="0"/>
              </a:rPr>
              <a:t>Trans. 3</a:t>
            </a:r>
          </a:p>
        </p:txBody>
      </p:sp>
      <p:sp>
        <p:nvSpPr>
          <p:cNvPr id="35" name="TextBox 34">
            <a:extLst>
              <a:ext uri="{FF2B5EF4-FFF2-40B4-BE49-F238E27FC236}">
                <a16:creationId xmlns:a16="http://schemas.microsoft.com/office/drawing/2014/main" id="{CEA5D28C-A808-0649-B634-F8D256365C59}"/>
              </a:ext>
            </a:extLst>
          </p:cNvPr>
          <p:cNvSpPr txBox="1"/>
          <p:nvPr/>
        </p:nvSpPr>
        <p:spPr>
          <a:xfrm>
            <a:off x="645148" y="4694902"/>
            <a:ext cx="1140540" cy="369332"/>
          </a:xfrm>
          <a:prstGeom prst="rect">
            <a:avLst/>
          </a:prstGeom>
          <a:noFill/>
        </p:spPr>
        <p:txBody>
          <a:bodyPr wrap="square" rtlCol="0">
            <a:spAutoFit/>
          </a:bodyPr>
          <a:lstStyle/>
          <a:p>
            <a:r>
              <a:rPr lang="en-US" dirty="0">
                <a:latin typeface="Candara" panose="020E0502030303020204" pitchFamily="34" charset="0"/>
              </a:rPr>
              <a:t>Trans. 4</a:t>
            </a:r>
          </a:p>
        </p:txBody>
      </p:sp>
      <p:sp>
        <p:nvSpPr>
          <p:cNvPr id="57" name="TextBox 56">
            <a:extLst>
              <a:ext uri="{FF2B5EF4-FFF2-40B4-BE49-F238E27FC236}">
                <a16:creationId xmlns:a16="http://schemas.microsoft.com/office/drawing/2014/main" id="{60B717C8-1123-48E8-B9A8-EFFC8923382F}"/>
              </a:ext>
            </a:extLst>
          </p:cNvPr>
          <p:cNvSpPr txBox="1"/>
          <p:nvPr/>
        </p:nvSpPr>
        <p:spPr>
          <a:xfrm>
            <a:off x="643598" y="5039977"/>
            <a:ext cx="1140540" cy="369332"/>
          </a:xfrm>
          <a:prstGeom prst="rect">
            <a:avLst/>
          </a:prstGeom>
          <a:noFill/>
        </p:spPr>
        <p:txBody>
          <a:bodyPr wrap="square" rtlCol="0">
            <a:spAutoFit/>
          </a:bodyPr>
          <a:lstStyle/>
          <a:p>
            <a:r>
              <a:rPr lang="en-US" dirty="0">
                <a:latin typeface="Candara" panose="020E0502030303020204" pitchFamily="34" charset="0"/>
              </a:rPr>
              <a:t>Trans. 5</a:t>
            </a:r>
          </a:p>
        </p:txBody>
      </p:sp>
      <p:sp>
        <p:nvSpPr>
          <p:cNvPr id="30" name="Rectangle 29">
            <a:extLst>
              <a:ext uri="{FF2B5EF4-FFF2-40B4-BE49-F238E27FC236}">
                <a16:creationId xmlns:a16="http://schemas.microsoft.com/office/drawing/2014/main" id="{774CD800-583C-45B8-8808-A8C6F43BA7B0}"/>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F9C8FCEC-CCBE-44D1-AE02-0F3E061CD423}"/>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Transactions Work Sheet</a:t>
            </a:r>
          </a:p>
        </p:txBody>
      </p:sp>
    </p:spTree>
    <p:extLst>
      <p:ext uri="{BB962C8B-B14F-4D97-AF65-F5344CB8AC3E}">
        <p14:creationId xmlns:p14="http://schemas.microsoft.com/office/powerpoint/2010/main" val="3831716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271134"/>
            <a:ext cx="10515600" cy="1325563"/>
          </a:xfrm>
        </p:spPr>
        <p:txBody>
          <a:bodyPr/>
          <a:lstStyle/>
          <a:p>
            <a:r>
              <a:rPr lang="en-US" b="1" dirty="0">
                <a:solidFill>
                  <a:srgbClr val="C00000"/>
                </a:solidFill>
              </a:rPr>
              <a:t>Financial Management</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838200" y="1596697"/>
            <a:ext cx="5257800" cy="4663473"/>
          </a:xfrm>
        </p:spPr>
        <p:txBody>
          <a:bodyPr>
            <a:normAutofit/>
          </a:bodyPr>
          <a:lstStyle/>
          <a:p>
            <a:pPr marL="0" indent="0">
              <a:lnSpc>
                <a:spcPct val="100000"/>
              </a:lnSpc>
              <a:buNone/>
            </a:pPr>
            <a:r>
              <a:rPr lang="en-US" b="1" u="sng" dirty="0">
                <a:latin typeface="Candara" panose="020E0502030303020204" pitchFamily="34" charset="0"/>
              </a:rPr>
              <a:t>Managerial accounting</a:t>
            </a:r>
            <a:r>
              <a:rPr lang="en-US" dirty="0">
                <a:latin typeface="Candara" panose="020E0502030303020204" pitchFamily="34" charset="0"/>
              </a:rPr>
              <a:t> </a:t>
            </a:r>
          </a:p>
          <a:p>
            <a:pPr marL="0" indent="0">
              <a:lnSpc>
                <a:spcPct val="100000"/>
              </a:lnSpc>
              <a:buNone/>
            </a:pPr>
            <a:r>
              <a:rPr lang="en-US" dirty="0">
                <a:latin typeface="Candara" panose="020E0502030303020204" pitchFamily="34" charset="0"/>
              </a:rPr>
              <a:t>The generation of financial information for planning and decision making</a:t>
            </a:r>
          </a:p>
          <a:p>
            <a:pPr>
              <a:lnSpc>
                <a:spcPct val="100000"/>
              </a:lnSpc>
            </a:pPr>
            <a:r>
              <a:rPr lang="en-US" dirty="0">
                <a:latin typeface="Candara" panose="020E0502030303020204" pitchFamily="34" charset="0"/>
              </a:rPr>
              <a:t>Create financial plans</a:t>
            </a:r>
          </a:p>
          <a:p>
            <a:pPr>
              <a:lnSpc>
                <a:spcPct val="100000"/>
              </a:lnSpc>
            </a:pPr>
            <a:r>
              <a:rPr lang="en-US" dirty="0">
                <a:latin typeface="Candara" panose="020E0502030303020204" pitchFamily="34" charset="0"/>
              </a:rPr>
              <a:t>Implementation</a:t>
            </a:r>
          </a:p>
          <a:p>
            <a:pPr>
              <a:lnSpc>
                <a:spcPct val="100000"/>
              </a:lnSpc>
            </a:pPr>
            <a:r>
              <a:rPr lang="en-US" dirty="0">
                <a:latin typeface="Candara" panose="020E0502030303020204" pitchFamily="34" charset="0"/>
              </a:rPr>
              <a:t>Work towards achieving those plans</a:t>
            </a:r>
          </a:p>
          <a:p>
            <a:pPr marL="0" indent="0">
              <a:lnSpc>
                <a:spcPct val="100000"/>
              </a:lnSpc>
              <a:buNone/>
            </a:pPr>
            <a:endParaRPr lang="en-US" dirty="0">
              <a:latin typeface="Candara" panose="020E0502030303020204" pitchFamily="34" charset="0"/>
            </a:endParaRPr>
          </a:p>
        </p:txBody>
      </p:sp>
      <p:sp>
        <p:nvSpPr>
          <p:cNvPr id="5" name="Slide Number Placeholder 4">
            <a:extLst>
              <a:ext uri="{FF2B5EF4-FFF2-40B4-BE49-F238E27FC236}">
                <a16:creationId xmlns:a16="http://schemas.microsoft.com/office/drawing/2014/main" id="{95EF30B6-369A-AA43-A70E-E147E7FD512D}"/>
              </a:ext>
            </a:extLst>
          </p:cNvPr>
          <p:cNvSpPr>
            <a:spLocks noGrp="1"/>
          </p:cNvSpPr>
          <p:nvPr>
            <p:ph type="sldNum" sz="quarter" idx="12"/>
          </p:nvPr>
        </p:nvSpPr>
        <p:spPr/>
        <p:txBody>
          <a:bodyPr/>
          <a:lstStyle/>
          <a:p>
            <a:fld id="{3F271D21-0A3C-FD4D-8DCA-12EF790B2B6F}" type="slidenum">
              <a:rPr lang="en-US" smtClean="0"/>
              <a:t>4</a:t>
            </a:fld>
            <a:endParaRPr lang="en-US"/>
          </a:p>
        </p:txBody>
      </p:sp>
      <p:sp>
        <p:nvSpPr>
          <p:cNvPr id="6" name="Content Placeholder 2">
            <a:extLst>
              <a:ext uri="{FF2B5EF4-FFF2-40B4-BE49-F238E27FC236}">
                <a16:creationId xmlns:a16="http://schemas.microsoft.com/office/drawing/2014/main" id="{EA5213F9-06ED-1040-B934-FC8DE1818915}"/>
              </a:ext>
            </a:extLst>
          </p:cNvPr>
          <p:cNvSpPr txBox="1">
            <a:spLocks/>
          </p:cNvSpPr>
          <p:nvPr/>
        </p:nvSpPr>
        <p:spPr>
          <a:xfrm>
            <a:off x="6286578" y="1596696"/>
            <a:ext cx="5257800" cy="46634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b="1" u="sng" dirty="0">
                <a:latin typeface="Candara" panose="020E0502030303020204" pitchFamily="34" charset="0"/>
              </a:rPr>
              <a:t>Financial accounting</a:t>
            </a:r>
          </a:p>
          <a:p>
            <a:pPr marL="0" indent="0">
              <a:lnSpc>
                <a:spcPct val="100000"/>
              </a:lnSpc>
              <a:buNone/>
            </a:pPr>
            <a:r>
              <a:rPr lang="en-US" dirty="0">
                <a:latin typeface="Candara" panose="020E0502030303020204" pitchFamily="34" charset="0"/>
              </a:rPr>
              <a:t>A system for tracking and reporting the resources owned and used by an organization</a:t>
            </a:r>
          </a:p>
          <a:p>
            <a:pPr>
              <a:lnSpc>
                <a:spcPct val="100000"/>
              </a:lnSpc>
            </a:pPr>
            <a:r>
              <a:rPr lang="en-US" dirty="0">
                <a:latin typeface="Candara" panose="020E0502030303020204" pitchFamily="34" charset="0"/>
              </a:rPr>
              <a:t>Summarize data</a:t>
            </a:r>
          </a:p>
          <a:p>
            <a:pPr>
              <a:lnSpc>
                <a:spcPct val="100000"/>
              </a:lnSpc>
            </a:pPr>
            <a:r>
              <a:rPr lang="en-US" dirty="0">
                <a:latin typeface="Candara" panose="020E0502030303020204" pitchFamily="34" charset="0"/>
              </a:rPr>
              <a:t>Specific point in time</a:t>
            </a:r>
          </a:p>
          <a:p>
            <a:pPr>
              <a:lnSpc>
                <a:spcPct val="100000"/>
              </a:lnSpc>
            </a:pPr>
            <a:r>
              <a:rPr lang="en-US" dirty="0">
                <a:latin typeface="Candara" panose="020E0502030303020204" pitchFamily="34" charset="0"/>
              </a:rPr>
              <a:t>Reports to interested stakeholders</a:t>
            </a:r>
          </a:p>
        </p:txBody>
      </p:sp>
      <p:sp>
        <p:nvSpPr>
          <p:cNvPr id="4" name="Right Arrow 3">
            <a:extLst>
              <a:ext uri="{FF2B5EF4-FFF2-40B4-BE49-F238E27FC236}">
                <a16:creationId xmlns:a16="http://schemas.microsoft.com/office/drawing/2014/main" id="{46842C73-C250-EC42-9286-3311C5872280}"/>
              </a:ext>
            </a:extLst>
          </p:cNvPr>
          <p:cNvSpPr/>
          <p:nvPr/>
        </p:nvSpPr>
        <p:spPr>
          <a:xfrm>
            <a:off x="2017059" y="5782235"/>
            <a:ext cx="1640541" cy="574115"/>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7" name="Right Arrow 6">
            <a:extLst>
              <a:ext uri="{FF2B5EF4-FFF2-40B4-BE49-F238E27FC236}">
                <a16:creationId xmlns:a16="http://schemas.microsoft.com/office/drawing/2014/main" id="{3156BBBF-6401-4C4B-875B-3AAA98A3FE9C}"/>
              </a:ext>
            </a:extLst>
          </p:cNvPr>
          <p:cNvSpPr/>
          <p:nvPr/>
        </p:nvSpPr>
        <p:spPr>
          <a:xfrm rot="10800000">
            <a:off x="7752229" y="5782235"/>
            <a:ext cx="1640541" cy="574115"/>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8" name="Rectangle 7">
            <a:extLst>
              <a:ext uri="{FF2B5EF4-FFF2-40B4-BE49-F238E27FC236}">
                <a16:creationId xmlns:a16="http://schemas.microsoft.com/office/drawing/2014/main" id="{B5FA54F0-677F-4B8B-A075-260CE09F5046}"/>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DF2B7D3-1BAC-4500-9154-2A542C915251}"/>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a:solidFill>
                  <a:schemeClr val="bg1"/>
                </a:solidFill>
                <a:latin typeface="Georgia Pro Cond Black" panose="02040A06050405020203" pitchFamily="18" charset="0"/>
              </a:rPr>
              <a:t>Financial Management</a:t>
            </a:r>
            <a:endParaRPr lang="en-US" sz="4200" b="1" dirty="0">
              <a:solidFill>
                <a:schemeClr val="bg1"/>
              </a:solidFill>
              <a:latin typeface="Georgia Pro Cond Black" panose="02040A06050405020203" pitchFamily="18" charset="0"/>
            </a:endParaRPr>
          </a:p>
        </p:txBody>
      </p:sp>
    </p:spTree>
    <p:extLst>
      <p:ext uri="{BB962C8B-B14F-4D97-AF65-F5344CB8AC3E}">
        <p14:creationId xmlns:p14="http://schemas.microsoft.com/office/powerpoint/2010/main" val="20496505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0AA3E-27C7-D84F-942D-8C05EB0D35FE}"/>
              </a:ext>
            </a:extLst>
          </p:cNvPr>
          <p:cNvSpPr>
            <a:spLocks noGrp="1"/>
          </p:cNvSpPr>
          <p:nvPr>
            <p:ph type="title"/>
          </p:nvPr>
        </p:nvSpPr>
        <p:spPr/>
        <p:txBody>
          <a:bodyPr/>
          <a:lstStyle/>
          <a:p>
            <a:r>
              <a:rPr lang="en-US" b="1" dirty="0">
                <a:solidFill>
                  <a:srgbClr val="930505"/>
                </a:solidFill>
              </a:rPr>
              <a:t>Transactions</a:t>
            </a:r>
          </a:p>
        </p:txBody>
      </p:sp>
      <p:sp>
        <p:nvSpPr>
          <p:cNvPr id="3" name="Content Placeholder 2">
            <a:extLst>
              <a:ext uri="{FF2B5EF4-FFF2-40B4-BE49-F238E27FC236}">
                <a16:creationId xmlns:a16="http://schemas.microsoft.com/office/drawing/2014/main" id="{957ABFAA-168D-B044-927E-8CC79B7473B5}"/>
              </a:ext>
            </a:extLst>
          </p:cNvPr>
          <p:cNvSpPr>
            <a:spLocks noGrp="1"/>
          </p:cNvSpPr>
          <p:nvPr>
            <p:ph idx="1"/>
          </p:nvPr>
        </p:nvSpPr>
        <p:spPr>
          <a:xfrm>
            <a:off x="480291" y="1542473"/>
            <a:ext cx="11425382" cy="5179002"/>
          </a:xfrm>
        </p:spPr>
        <p:txBody>
          <a:bodyPr>
            <a:normAutofit fontScale="85000" lnSpcReduction="20000"/>
          </a:bodyPr>
          <a:lstStyle/>
          <a:p>
            <a:pPr marL="514350" indent="-514350">
              <a:lnSpc>
                <a:spcPct val="120000"/>
              </a:lnSpc>
              <a:buFont typeface="+mj-lt"/>
              <a:buAutoNum type="arabicPeriod"/>
              <a:defRPr/>
            </a:pPr>
            <a:r>
              <a:rPr lang="en-US" dirty="0">
                <a:latin typeface="Candara" panose="020E0502030303020204" pitchFamily="34" charset="0"/>
              </a:rPr>
              <a:t>HOS purchased a fire insurance policy for $100. A check was mailed to pay for the policy.</a:t>
            </a:r>
            <a:endParaRPr lang="en-US" altLang="en-US" dirty="0">
              <a:effectLst>
                <a:outerShdw blurRad="38100" dist="38100" dir="2700000" algn="tl">
                  <a:srgbClr val="FFFFFF"/>
                </a:outerShdw>
              </a:effectLst>
              <a:latin typeface="Candara" panose="020E0502030303020204" pitchFamily="34" charset="0"/>
            </a:endParaRPr>
          </a:p>
          <a:p>
            <a:pPr marL="514350" indent="-514350">
              <a:lnSpc>
                <a:spcPct val="120000"/>
              </a:lnSpc>
              <a:buFont typeface="+mj-lt"/>
              <a:buAutoNum type="arabicPeriod"/>
              <a:defRPr/>
            </a:pPr>
            <a:r>
              <a:rPr lang="en-US" dirty="0">
                <a:latin typeface="Candara" panose="020E0502030303020204" pitchFamily="34" charset="0"/>
              </a:rPr>
              <a:t>HOS mails a check to its supplier for $2,000 of the $7,000 it owed at the end of the prior fiscal year.</a:t>
            </a:r>
            <a:endParaRPr lang="en-US" altLang="en-US" dirty="0">
              <a:effectLst>
                <a:outerShdw blurRad="38100" dist="38100" dir="2700000" algn="tl">
                  <a:srgbClr val="FFFFFF"/>
                </a:outerShdw>
              </a:effectLst>
              <a:latin typeface="Candara" panose="020E0502030303020204" pitchFamily="34" charset="0"/>
            </a:endParaRPr>
          </a:p>
          <a:p>
            <a:pPr marL="514350" indent="-514350">
              <a:lnSpc>
                <a:spcPct val="120000"/>
              </a:lnSpc>
              <a:buFont typeface="+mj-lt"/>
              <a:buAutoNum type="arabicPeriod"/>
              <a:defRPr/>
            </a:pPr>
            <a:r>
              <a:rPr lang="en-US" dirty="0">
                <a:latin typeface="Candara" panose="020E0502030303020204" pitchFamily="34" charset="0"/>
              </a:rPr>
              <a:t>HOS places an order with a medical supply company to buy a special-order X-ray machine. It will cost $50,000, and it will take more than a year to be delivered. HOS signs a contract to buy the machine.</a:t>
            </a:r>
            <a:endParaRPr lang="en-US" altLang="en-US" dirty="0">
              <a:effectLst>
                <a:outerShdw blurRad="38100" dist="38100" dir="2700000" algn="tl">
                  <a:srgbClr val="FFFFFF"/>
                </a:outerShdw>
              </a:effectLst>
              <a:latin typeface="Candara" panose="020E0502030303020204" pitchFamily="34" charset="0"/>
            </a:endParaRPr>
          </a:p>
          <a:p>
            <a:pPr marL="514350" indent="-514350">
              <a:lnSpc>
                <a:spcPct val="120000"/>
              </a:lnSpc>
              <a:buFont typeface="+mj-lt"/>
              <a:buAutoNum type="arabicPeriod"/>
              <a:defRPr/>
            </a:pPr>
            <a:r>
              <a:rPr lang="en-US" dirty="0">
                <a:latin typeface="Candara" panose="020E0502030303020204" pitchFamily="34" charset="0"/>
              </a:rPr>
              <a:t>HOS purchases inventory on account for $3,000. When this inventory is used to provide patient care, the hospital will be able to charge $6,000 for it. The inventory has been received, but HOS has not paid for it.</a:t>
            </a:r>
          </a:p>
          <a:p>
            <a:pPr marL="514350" indent="-514350">
              <a:lnSpc>
                <a:spcPct val="120000"/>
              </a:lnSpc>
              <a:buFont typeface="+mj-lt"/>
              <a:buAutoNum type="arabicPeriod"/>
              <a:defRPr/>
            </a:pPr>
            <a:r>
              <a:rPr lang="en-US" dirty="0">
                <a:latin typeface="Candara" panose="020E0502030303020204" pitchFamily="34" charset="0"/>
              </a:rPr>
              <a:t>Payments are received from insurance companies for patient care provided last year. HOS receives $12,000 of cash.</a:t>
            </a:r>
          </a:p>
        </p:txBody>
      </p:sp>
      <p:sp>
        <p:nvSpPr>
          <p:cNvPr id="4" name="Slide Number Placeholder 3">
            <a:extLst>
              <a:ext uri="{FF2B5EF4-FFF2-40B4-BE49-F238E27FC236}">
                <a16:creationId xmlns:a16="http://schemas.microsoft.com/office/drawing/2014/main" id="{143C75EB-0DDE-E840-B41B-4B5B56E9310D}"/>
              </a:ext>
            </a:extLst>
          </p:cNvPr>
          <p:cNvSpPr>
            <a:spLocks noGrp="1"/>
          </p:cNvSpPr>
          <p:nvPr>
            <p:ph type="sldNum" sz="quarter" idx="12"/>
          </p:nvPr>
        </p:nvSpPr>
        <p:spPr/>
        <p:txBody>
          <a:bodyPr/>
          <a:lstStyle/>
          <a:p>
            <a:fld id="{747E0F02-6392-2343-BC9E-B77CE0D7CB42}" type="slidenum">
              <a:rPr lang="en-US" smtClean="0"/>
              <a:t>40</a:t>
            </a:fld>
            <a:endParaRPr lang="en-US"/>
          </a:p>
        </p:txBody>
      </p:sp>
      <p:sp>
        <p:nvSpPr>
          <p:cNvPr id="5" name="Rectangle 4">
            <a:extLst>
              <a:ext uri="{FF2B5EF4-FFF2-40B4-BE49-F238E27FC236}">
                <a16:creationId xmlns:a16="http://schemas.microsoft.com/office/drawing/2014/main" id="{C564C171-4586-4EB6-9BF8-4F778165F8DC}"/>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4E1ADA96-F45E-4B46-9BFA-E109F1643265}"/>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Transactions</a:t>
            </a:r>
          </a:p>
        </p:txBody>
      </p:sp>
    </p:spTree>
    <p:extLst>
      <p:ext uri="{BB962C8B-B14F-4D97-AF65-F5344CB8AC3E}">
        <p14:creationId xmlns:p14="http://schemas.microsoft.com/office/powerpoint/2010/main" val="4435429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607B6-3082-274A-A278-F0A24F093D0D}"/>
              </a:ext>
            </a:extLst>
          </p:cNvPr>
          <p:cNvSpPr>
            <a:spLocks noGrp="1"/>
          </p:cNvSpPr>
          <p:nvPr>
            <p:ph type="title"/>
          </p:nvPr>
        </p:nvSpPr>
        <p:spPr/>
        <p:txBody>
          <a:bodyPr/>
          <a:lstStyle/>
          <a:p>
            <a:r>
              <a:rPr lang="en-US" b="1" dirty="0">
                <a:solidFill>
                  <a:srgbClr val="930505"/>
                </a:solidFill>
              </a:rPr>
              <a:t>Transitions Work Sheet</a:t>
            </a:r>
          </a:p>
        </p:txBody>
      </p:sp>
      <p:sp>
        <p:nvSpPr>
          <p:cNvPr id="4" name="Slide Number Placeholder 3">
            <a:extLst>
              <a:ext uri="{FF2B5EF4-FFF2-40B4-BE49-F238E27FC236}">
                <a16:creationId xmlns:a16="http://schemas.microsoft.com/office/drawing/2014/main" id="{8683D978-3094-F74D-B96B-DE4F4FD9061D}"/>
              </a:ext>
            </a:extLst>
          </p:cNvPr>
          <p:cNvSpPr>
            <a:spLocks noGrp="1"/>
          </p:cNvSpPr>
          <p:nvPr>
            <p:ph type="sldNum" sz="quarter" idx="12"/>
          </p:nvPr>
        </p:nvSpPr>
        <p:spPr/>
        <p:txBody>
          <a:bodyPr/>
          <a:lstStyle/>
          <a:p>
            <a:fld id="{747E0F02-6392-2343-BC9E-B77CE0D7CB42}" type="slidenum">
              <a:rPr lang="en-US" smtClean="0"/>
              <a:t>41</a:t>
            </a:fld>
            <a:endParaRPr lang="en-US"/>
          </a:p>
        </p:txBody>
      </p:sp>
      <p:graphicFrame>
        <p:nvGraphicFramePr>
          <p:cNvPr id="3" name="Table 2">
            <a:extLst>
              <a:ext uri="{FF2B5EF4-FFF2-40B4-BE49-F238E27FC236}">
                <a16:creationId xmlns:a16="http://schemas.microsoft.com/office/drawing/2014/main" id="{91B5E8AE-72EC-E541-A134-A06724B3283E}"/>
              </a:ext>
            </a:extLst>
          </p:cNvPr>
          <p:cNvGraphicFramePr>
            <a:graphicFrameLocks noGrp="1"/>
          </p:cNvGraphicFramePr>
          <p:nvPr>
            <p:extLst>
              <p:ext uri="{D42A27DB-BD31-4B8C-83A1-F6EECF244321}">
                <p14:modId xmlns:p14="http://schemas.microsoft.com/office/powerpoint/2010/main" val="637861793"/>
              </p:ext>
            </p:extLst>
          </p:nvPr>
        </p:nvGraphicFramePr>
        <p:xfrm>
          <a:off x="598010" y="2048510"/>
          <a:ext cx="10995980" cy="4027170"/>
        </p:xfrm>
        <a:graphic>
          <a:graphicData uri="http://schemas.openxmlformats.org/drawingml/2006/table">
            <a:tbl>
              <a:tblPr firstRow="1" bandRow="1">
                <a:tableStyleId>{F5AB1C69-6EDB-4FF4-983F-18BD219EF322}</a:tableStyleId>
              </a:tblPr>
              <a:tblGrid>
                <a:gridCol w="1198881">
                  <a:extLst>
                    <a:ext uri="{9D8B030D-6E8A-4147-A177-3AD203B41FA5}">
                      <a16:colId xmlns:a16="http://schemas.microsoft.com/office/drawing/2014/main" val="2694415392"/>
                    </a:ext>
                  </a:extLst>
                </a:gridCol>
                <a:gridCol w="1000315">
                  <a:extLst>
                    <a:ext uri="{9D8B030D-6E8A-4147-A177-3AD203B41FA5}">
                      <a16:colId xmlns:a16="http://schemas.microsoft.com/office/drawing/2014/main" val="193801988"/>
                    </a:ext>
                  </a:extLst>
                </a:gridCol>
                <a:gridCol w="1099598">
                  <a:extLst>
                    <a:ext uri="{9D8B030D-6E8A-4147-A177-3AD203B41FA5}">
                      <a16:colId xmlns:a16="http://schemas.microsoft.com/office/drawing/2014/main" val="2066998420"/>
                    </a:ext>
                  </a:extLst>
                </a:gridCol>
                <a:gridCol w="1099598">
                  <a:extLst>
                    <a:ext uri="{9D8B030D-6E8A-4147-A177-3AD203B41FA5}">
                      <a16:colId xmlns:a16="http://schemas.microsoft.com/office/drawing/2014/main" val="3486856746"/>
                    </a:ext>
                  </a:extLst>
                </a:gridCol>
                <a:gridCol w="1099598">
                  <a:extLst>
                    <a:ext uri="{9D8B030D-6E8A-4147-A177-3AD203B41FA5}">
                      <a16:colId xmlns:a16="http://schemas.microsoft.com/office/drawing/2014/main" val="2130581696"/>
                    </a:ext>
                  </a:extLst>
                </a:gridCol>
                <a:gridCol w="1099598">
                  <a:extLst>
                    <a:ext uri="{9D8B030D-6E8A-4147-A177-3AD203B41FA5}">
                      <a16:colId xmlns:a16="http://schemas.microsoft.com/office/drawing/2014/main" val="3618537200"/>
                    </a:ext>
                  </a:extLst>
                </a:gridCol>
                <a:gridCol w="1099598">
                  <a:extLst>
                    <a:ext uri="{9D8B030D-6E8A-4147-A177-3AD203B41FA5}">
                      <a16:colId xmlns:a16="http://schemas.microsoft.com/office/drawing/2014/main" val="4195510144"/>
                    </a:ext>
                  </a:extLst>
                </a:gridCol>
                <a:gridCol w="1099598">
                  <a:extLst>
                    <a:ext uri="{9D8B030D-6E8A-4147-A177-3AD203B41FA5}">
                      <a16:colId xmlns:a16="http://schemas.microsoft.com/office/drawing/2014/main" val="1175230387"/>
                    </a:ext>
                  </a:extLst>
                </a:gridCol>
                <a:gridCol w="1099598">
                  <a:extLst>
                    <a:ext uri="{9D8B030D-6E8A-4147-A177-3AD203B41FA5}">
                      <a16:colId xmlns:a16="http://schemas.microsoft.com/office/drawing/2014/main" val="3256243966"/>
                    </a:ext>
                  </a:extLst>
                </a:gridCol>
                <a:gridCol w="1099598">
                  <a:extLst>
                    <a:ext uri="{9D8B030D-6E8A-4147-A177-3AD203B41FA5}">
                      <a16:colId xmlns:a16="http://schemas.microsoft.com/office/drawing/2014/main" val="2526762699"/>
                    </a:ext>
                  </a:extLst>
                </a:gridCol>
              </a:tblGrid>
              <a:tr h="370840">
                <a:tc>
                  <a:txBody>
                    <a:bodyPr/>
                    <a:lstStyle/>
                    <a:p>
                      <a:endParaRPr lang="en-US" dirty="0"/>
                    </a:p>
                  </a:txBody>
                  <a:tcPr/>
                </a:tc>
                <a:tc gridSpan="5">
                  <a:txBody>
                    <a:bodyPr/>
                    <a:lstStyle/>
                    <a:p>
                      <a:pPr algn="ctr"/>
                      <a:r>
                        <a:rPr lang="en-US" dirty="0"/>
                        <a:t>Assets =</a:t>
                      </a:r>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gridSpan="3">
                  <a:txBody>
                    <a:bodyPr/>
                    <a:lstStyle/>
                    <a:p>
                      <a:pPr algn="ctr"/>
                      <a:r>
                        <a:rPr lang="en-US" dirty="0"/>
                        <a:t>Liabilities +</a:t>
                      </a:r>
                    </a:p>
                  </a:txBody>
                  <a:tcPr/>
                </a:tc>
                <a:tc hMerge="1">
                  <a:txBody>
                    <a:bodyPr/>
                    <a:lstStyle/>
                    <a:p>
                      <a:endParaRPr lang="en-US" dirty="0"/>
                    </a:p>
                  </a:txBody>
                  <a:tcPr/>
                </a:tc>
                <a:tc hMerge="1">
                  <a:txBody>
                    <a:bodyPr/>
                    <a:lstStyle/>
                    <a:p>
                      <a:endParaRPr lang="en-US" dirty="0"/>
                    </a:p>
                  </a:txBody>
                  <a:tcPr/>
                </a:tc>
                <a:tc>
                  <a:txBody>
                    <a:bodyPr/>
                    <a:lstStyle/>
                    <a:p>
                      <a:pPr algn="ctr"/>
                      <a:r>
                        <a:rPr lang="en-US" dirty="0"/>
                        <a:t>N.A.</a:t>
                      </a:r>
                    </a:p>
                  </a:txBody>
                  <a:tcPr/>
                </a:tc>
                <a:extLst>
                  <a:ext uri="{0D108BD9-81ED-4DB2-BD59-A6C34878D82A}">
                    <a16:rowId xmlns:a16="http://schemas.microsoft.com/office/drawing/2014/main" val="2110740375"/>
                  </a:ext>
                </a:extLst>
              </a:tr>
              <a:tr h="52197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92328424"/>
                  </a:ext>
                </a:extLst>
              </a:tr>
              <a:tr h="370840">
                <a:tc>
                  <a:txBody>
                    <a:bodyPr/>
                    <a:lstStyle/>
                    <a:p>
                      <a:r>
                        <a:rPr lang="en-US" dirty="0"/>
                        <a:t>Beginning Balance</a:t>
                      </a:r>
                      <a:endParaRPr lang="en-US" b="1"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60151912"/>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643270225"/>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85427494"/>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576788794"/>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794697261"/>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274405612"/>
                  </a:ext>
                </a:extLst>
              </a:tr>
              <a:tr h="370840">
                <a:tc>
                  <a:txBody>
                    <a:bodyPr/>
                    <a:lstStyle/>
                    <a:p>
                      <a:r>
                        <a:rPr lang="en-US" dirty="0"/>
                        <a:t>Ending Balance</a:t>
                      </a:r>
                      <a:endParaRPr lang="en-US" b="1"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2481354"/>
                  </a:ext>
                </a:extLst>
              </a:tr>
            </a:tbl>
          </a:graphicData>
        </a:graphic>
      </p:graphicFrame>
      <p:sp>
        <p:nvSpPr>
          <p:cNvPr id="11" name="TextBox 10">
            <a:extLst>
              <a:ext uri="{FF2B5EF4-FFF2-40B4-BE49-F238E27FC236}">
                <a16:creationId xmlns:a16="http://schemas.microsoft.com/office/drawing/2014/main" id="{C8C116C9-E4D5-5248-A47E-24077052A4AD}"/>
              </a:ext>
            </a:extLst>
          </p:cNvPr>
          <p:cNvSpPr txBox="1"/>
          <p:nvPr/>
        </p:nvSpPr>
        <p:spPr>
          <a:xfrm>
            <a:off x="2037000" y="2420620"/>
            <a:ext cx="698580" cy="369332"/>
          </a:xfrm>
          <a:prstGeom prst="rect">
            <a:avLst/>
          </a:prstGeom>
          <a:noFill/>
        </p:spPr>
        <p:txBody>
          <a:bodyPr wrap="square" rtlCol="0">
            <a:spAutoFit/>
          </a:bodyPr>
          <a:lstStyle/>
          <a:p>
            <a:r>
              <a:rPr lang="en-US" b="1" dirty="0">
                <a:latin typeface="Candara" panose="020E0502030303020204" pitchFamily="34" charset="0"/>
              </a:rPr>
              <a:t>Cash</a:t>
            </a:r>
          </a:p>
        </p:txBody>
      </p:sp>
      <p:sp>
        <p:nvSpPr>
          <p:cNvPr id="12" name="TextBox 11">
            <a:extLst>
              <a:ext uri="{FF2B5EF4-FFF2-40B4-BE49-F238E27FC236}">
                <a16:creationId xmlns:a16="http://schemas.microsoft.com/office/drawing/2014/main" id="{D0C63640-9E0D-ED4D-BD1F-302228F3268F}"/>
              </a:ext>
            </a:extLst>
          </p:cNvPr>
          <p:cNvSpPr txBox="1"/>
          <p:nvPr/>
        </p:nvSpPr>
        <p:spPr>
          <a:xfrm>
            <a:off x="2782729" y="2354044"/>
            <a:ext cx="1552020" cy="646331"/>
          </a:xfrm>
          <a:prstGeom prst="rect">
            <a:avLst/>
          </a:prstGeom>
          <a:noFill/>
        </p:spPr>
        <p:txBody>
          <a:bodyPr wrap="square" rtlCol="0">
            <a:spAutoFit/>
          </a:bodyPr>
          <a:lstStyle/>
          <a:p>
            <a:r>
              <a:rPr lang="en-US" b="1" dirty="0">
                <a:latin typeface="Candara" panose="020E0502030303020204" pitchFamily="34" charset="0"/>
              </a:rPr>
              <a:t>Accounts Receivable</a:t>
            </a:r>
          </a:p>
        </p:txBody>
      </p:sp>
      <p:sp>
        <p:nvSpPr>
          <p:cNvPr id="14" name="TextBox 13">
            <a:extLst>
              <a:ext uri="{FF2B5EF4-FFF2-40B4-BE49-F238E27FC236}">
                <a16:creationId xmlns:a16="http://schemas.microsoft.com/office/drawing/2014/main" id="{4050671E-CD60-4D4D-8A2B-8D95EA915E92}"/>
              </a:ext>
            </a:extLst>
          </p:cNvPr>
          <p:cNvSpPr txBox="1"/>
          <p:nvPr/>
        </p:nvSpPr>
        <p:spPr>
          <a:xfrm>
            <a:off x="1816020" y="2988865"/>
            <a:ext cx="1140540" cy="369332"/>
          </a:xfrm>
          <a:prstGeom prst="rect">
            <a:avLst/>
          </a:prstGeom>
          <a:noFill/>
        </p:spPr>
        <p:txBody>
          <a:bodyPr wrap="square" rtlCol="0">
            <a:spAutoFit/>
          </a:bodyPr>
          <a:lstStyle/>
          <a:p>
            <a:r>
              <a:rPr lang="en-US" b="1" dirty="0">
                <a:latin typeface="Candara" panose="020E0502030303020204" pitchFamily="34" charset="0"/>
              </a:rPr>
              <a:t>$52,000</a:t>
            </a:r>
          </a:p>
        </p:txBody>
      </p:sp>
      <p:sp>
        <p:nvSpPr>
          <p:cNvPr id="15" name="TextBox 14">
            <a:extLst>
              <a:ext uri="{FF2B5EF4-FFF2-40B4-BE49-F238E27FC236}">
                <a16:creationId xmlns:a16="http://schemas.microsoft.com/office/drawing/2014/main" id="{40396144-41D9-7441-BCBA-E2C67E168276}"/>
              </a:ext>
            </a:extLst>
          </p:cNvPr>
          <p:cNvSpPr txBox="1"/>
          <p:nvPr/>
        </p:nvSpPr>
        <p:spPr>
          <a:xfrm>
            <a:off x="2843689" y="2988865"/>
            <a:ext cx="1140540" cy="369332"/>
          </a:xfrm>
          <a:prstGeom prst="rect">
            <a:avLst/>
          </a:prstGeom>
          <a:noFill/>
        </p:spPr>
        <p:txBody>
          <a:bodyPr wrap="square" rtlCol="0">
            <a:spAutoFit/>
          </a:bodyPr>
          <a:lstStyle/>
          <a:p>
            <a:r>
              <a:rPr lang="en-US" b="1" dirty="0">
                <a:latin typeface="Candara" panose="020E0502030303020204" pitchFamily="34" charset="0"/>
              </a:rPr>
              <a:t>$18,000</a:t>
            </a:r>
          </a:p>
        </p:txBody>
      </p:sp>
      <p:sp>
        <p:nvSpPr>
          <p:cNvPr id="16" name="TextBox 15">
            <a:extLst>
              <a:ext uri="{FF2B5EF4-FFF2-40B4-BE49-F238E27FC236}">
                <a16:creationId xmlns:a16="http://schemas.microsoft.com/office/drawing/2014/main" id="{5C75DF80-C51F-704A-BBB7-8F0D6AC026E7}"/>
              </a:ext>
            </a:extLst>
          </p:cNvPr>
          <p:cNvSpPr txBox="1"/>
          <p:nvPr/>
        </p:nvSpPr>
        <p:spPr>
          <a:xfrm>
            <a:off x="3939739" y="2988865"/>
            <a:ext cx="1140540" cy="369332"/>
          </a:xfrm>
          <a:prstGeom prst="rect">
            <a:avLst/>
          </a:prstGeom>
          <a:noFill/>
        </p:spPr>
        <p:txBody>
          <a:bodyPr wrap="square" rtlCol="0">
            <a:spAutoFit/>
          </a:bodyPr>
          <a:lstStyle/>
          <a:p>
            <a:r>
              <a:rPr lang="en-US" b="1" dirty="0">
                <a:latin typeface="Candara" panose="020E0502030303020204" pitchFamily="34" charset="0"/>
              </a:rPr>
              <a:t>$5,000</a:t>
            </a:r>
          </a:p>
        </p:txBody>
      </p:sp>
      <p:sp>
        <p:nvSpPr>
          <p:cNvPr id="17" name="TextBox 16">
            <a:extLst>
              <a:ext uri="{FF2B5EF4-FFF2-40B4-BE49-F238E27FC236}">
                <a16:creationId xmlns:a16="http://schemas.microsoft.com/office/drawing/2014/main" id="{D64640CA-2C2B-4743-BC6C-4D816C8F0935}"/>
              </a:ext>
            </a:extLst>
          </p:cNvPr>
          <p:cNvSpPr txBox="1"/>
          <p:nvPr/>
        </p:nvSpPr>
        <p:spPr>
          <a:xfrm>
            <a:off x="3923269" y="2382251"/>
            <a:ext cx="1552020" cy="369332"/>
          </a:xfrm>
          <a:prstGeom prst="rect">
            <a:avLst/>
          </a:prstGeom>
          <a:noFill/>
        </p:spPr>
        <p:txBody>
          <a:bodyPr wrap="square" rtlCol="0">
            <a:spAutoFit/>
          </a:bodyPr>
          <a:lstStyle/>
          <a:p>
            <a:r>
              <a:rPr lang="en-US" b="1" dirty="0">
                <a:latin typeface="Candara" panose="020E0502030303020204" pitchFamily="34" charset="0"/>
              </a:rPr>
              <a:t>Inventory</a:t>
            </a:r>
          </a:p>
        </p:txBody>
      </p:sp>
      <p:sp>
        <p:nvSpPr>
          <p:cNvPr id="18" name="TextBox 17">
            <a:extLst>
              <a:ext uri="{FF2B5EF4-FFF2-40B4-BE49-F238E27FC236}">
                <a16:creationId xmlns:a16="http://schemas.microsoft.com/office/drawing/2014/main" id="{72CEBA18-DBE1-1D48-8380-2AF7CC903475}"/>
              </a:ext>
            </a:extLst>
          </p:cNvPr>
          <p:cNvSpPr txBox="1"/>
          <p:nvPr/>
        </p:nvSpPr>
        <p:spPr>
          <a:xfrm>
            <a:off x="5016027" y="2353547"/>
            <a:ext cx="1140540" cy="646331"/>
          </a:xfrm>
          <a:prstGeom prst="rect">
            <a:avLst/>
          </a:prstGeom>
          <a:noFill/>
        </p:spPr>
        <p:txBody>
          <a:bodyPr wrap="square" rtlCol="0">
            <a:spAutoFit/>
          </a:bodyPr>
          <a:lstStyle/>
          <a:p>
            <a:pPr algn="ctr"/>
            <a:r>
              <a:rPr lang="en-US" b="1" dirty="0">
                <a:latin typeface="Candara" panose="020E0502030303020204" pitchFamily="34" charset="0"/>
              </a:rPr>
              <a:t>Prepaid Ins.</a:t>
            </a:r>
          </a:p>
        </p:txBody>
      </p:sp>
      <p:sp>
        <p:nvSpPr>
          <p:cNvPr id="19" name="TextBox 18">
            <a:extLst>
              <a:ext uri="{FF2B5EF4-FFF2-40B4-BE49-F238E27FC236}">
                <a16:creationId xmlns:a16="http://schemas.microsoft.com/office/drawing/2014/main" id="{A73B4FA1-2DDC-8048-83E0-4D910B6AC609}"/>
              </a:ext>
            </a:extLst>
          </p:cNvPr>
          <p:cNvSpPr txBox="1"/>
          <p:nvPr/>
        </p:nvSpPr>
        <p:spPr>
          <a:xfrm>
            <a:off x="6101797" y="2353547"/>
            <a:ext cx="1140540" cy="646331"/>
          </a:xfrm>
          <a:prstGeom prst="rect">
            <a:avLst/>
          </a:prstGeom>
          <a:noFill/>
        </p:spPr>
        <p:txBody>
          <a:bodyPr wrap="square" rtlCol="0">
            <a:spAutoFit/>
          </a:bodyPr>
          <a:lstStyle/>
          <a:p>
            <a:pPr algn="ctr"/>
            <a:r>
              <a:rPr lang="en-US" b="1" dirty="0">
                <a:latin typeface="Candara" panose="020E0502030303020204" pitchFamily="34" charset="0"/>
              </a:rPr>
              <a:t>Plant &amp; Equip</a:t>
            </a:r>
          </a:p>
        </p:txBody>
      </p:sp>
      <p:sp>
        <p:nvSpPr>
          <p:cNvPr id="20" name="TextBox 19">
            <a:extLst>
              <a:ext uri="{FF2B5EF4-FFF2-40B4-BE49-F238E27FC236}">
                <a16:creationId xmlns:a16="http://schemas.microsoft.com/office/drawing/2014/main" id="{56992AC7-50F1-D54F-A84A-51F43E2D14EC}"/>
              </a:ext>
            </a:extLst>
          </p:cNvPr>
          <p:cNvSpPr txBox="1"/>
          <p:nvPr/>
        </p:nvSpPr>
        <p:spPr>
          <a:xfrm>
            <a:off x="5035789" y="2976294"/>
            <a:ext cx="1140540" cy="369332"/>
          </a:xfrm>
          <a:prstGeom prst="rect">
            <a:avLst/>
          </a:prstGeom>
          <a:noFill/>
        </p:spPr>
        <p:txBody>
          <a:bodyPr wrap="square" rtlCol="0">
            <a:spAutoFit/>
          </a:bodyPr>
          <a:lstStyle/>
          <a:p>
            <a:r>
              <a:rPr lang="en-US" b="1" dirty="0">
                <a:latin typeface="Candara" panose="020E0502030303020204" pitchFamily="34" charset="0"/>
              </a:rPr>
              <a:t>$0</a:t>
            </a:r>
          </a:p>
        </p:txBody>
      </p:sp>
      <p:sp>
        <p:nvSpPr>
          <p:cNvPr id="21" name="TextBox 20">
            <a:extLst>
              <a:ext uri="{FF2B5EF4-FFF2-40B4-BE49-F238E27FC236}">
                <a16:creationId xmlns:a16="http://schemas.microsoft.com/office/drawing/2014/main" id="{576AC6B0-5AA5-354C-87ED-3D3578A3B338}"/>
              </a:ext>
            </a:extLst>
          </p:cNvPr>
          <p:cNvSpPr txBox="1"/>
          <p:nvPr/>
        </p:nvSpPr>
        <p:spPr>
          <a:xfrm>
            <a:off x="6067587" y="2988865"/>
            <a:ext cx="1140540" cy="369332"/>
          </a:xfrm>
          <a:prstGeom prst="rect">
            <a:avLst/>
          </a:prstGeom>
          <a:noFill/>
        </p:spPr>
        <p:txBody>
          <a:bodyPr wrap="square" rtlCol="0">
            <a:spAutoFit/>
          </a:bodyPr>
          <a:lstStyle/>
          <a:p>
            <a:r>
              <a:rPr lang="en-US" b="1" dirty="0">
                <a:latin typeface="Candara" panose="020E0502030303020204" pitchFamily="34" charset="0"/>
              </a:rPr>
              <a:t>$240,000</a:t>
            </a:r>
          </a:p>
        </p:txBody>
      </p:sp>
      <p:sp>
        <p:nvSpPr>
          <p:cNvPr id="22" name="TextBox 21">
            <a:extLst>
              <a:ext uri="{FF2B5EF4-FFF2-40B4-BE49-F238E27FC236}">
                <a16:creationId xmlns:a16="http://schemas.microsoft.com/office/drawing/2014/main" id="{32140FE3-778A-074C-9C5C-F0C8E0A23116}"/>
              </a:ext>
            </a:extLst>
          </p:cNvPr>
          <p:cNvSpPr txBox="1"/>
          <p:nvPr/>
        </p:nvSpPr>
        <p:spPr>
          <a:xfrm>
            <a:off x="7178085" y="2395705"/>
            <a:ext cx="1552020" cy="646331"/>
          </a:xfrm>
          <a:prstGeom prst="rect">
            <a:avLst/>
          </a:prstGeom>
          <a:noFill/>
        </p:spPr>
        <p:txBody>
          <a:bodyPr wrap="square" rtlCol="0">
            <a:spAutoFit/>
          </a:bodyPr>
          <a:lstStyle/>
          <a:p>
            <a:r>
              <a:rPr lang="en-US" b="1" dirty="0">
                <a:latin typeface="Candara" panose="020E0502030303020204" pitchFamily="34" charset="0"/>
              </a:rPr>
              <a:t>Accounts Payable</a:t>
            </a:r>
          </a:p>
        </p:txBody>
      </p:sp>
      <p:sp>
        <p:nvSpPr>
          <p:cNvPr id="23" name="TextBox 22">
            <a:extLst>
              <a:ext uri="{FF2B5EF4-FFF2-40B4-BE49-F238E27FC236}">
                <a16:creationId xmlns:a16="http://schemas.microsoft.com/office/drawing/2014/main" id="{7A77C280-C94E-444B-8092-252A1D37BA41}"/>
              </a:ext>
            </a:extLst>
          </p:cNvPr>
          <p:cNvSpPr txBox="1"/>
          <p:nvPr/>
        </p:nvSpPr>
        <p:spPr>
          <a:xfrm>
            <a:off x="8333113" y="2357158"/>
            <a:ext cx="1552020" cy="646331"/>
          </a:xfrm>
          <a:prstGeom prst="rect">
            <a:avLst/>
          </a:prstGeom>
          <a:noFill/>
        </p:spPr>
        <p:txBody>
          <a:bodyPr wrap="square" rtlCol="0">
            <a:spAutoFit/>
          </a:bodyPr>
          <a:lstStyle/>
          <a:p>
            <a:r>
              <a:rPr lang="en-US" b="1" dirty="0">
                <a:latin typeface="Candara" panose="020E0502030303020204" pitchFamily="34" charset="0"/>
              </a:rPr>
              <a:t>Wages Payable</a:t>
            </a:r>
          </a:p>
        </p:txBody>
      </p:sp>
      <p:sp>
        <p:nvSpPr>
          <p:cNvPr id="24" name="TextBox 23">
            <a:extLst>
              <a:ext uri="{FF2B5EF4-FFF2-40B4-BE49-F238E27FC236}">
                <a16:creationId xmlns:a16="http://schemas.microsoft.com/office/drawing/2014/main" id="{DA8F74C1-9814-2749-9117-6AD6A7ADCBF8}"/>
              </a:ext>
            </a:extLst>
          </p:cNvPr>
          <p:cNvSpPr txBox="1"/>
          <p:nvPr/>
        </p:nvSpPr>
        <p:spPr>
          <a:xfrm>
            <a:off x="9386037" y="2376431"/>
            <a:ext cx="1552020" cy="646331"/>
          </a:xfrm>
          <a:prstGeom prst="rect">
            <a:avLst/>
          </a:prstGeom>
          <a:noFill/>
        </p:spPr>
        <p:txBody>
          <a:bodyPr wrap="square" rtlCol="0">
            <a:spAutoFit/>
          </a:bodyPr>
          <a:lstStyle/>
          <a:p>
            <a:r>
              <a:rPr lang="en-US" b="1" dirty="0">
                <a:latin typeface="Candara" panose="020E0502030303020204" pitchFamily="34" charset="0"/>
              </a:rPr>
              <a:t>Mortgage Payable</a:t>
            </a:r>
          </a:p>
        </p:txBody>
      </p:sp>
      <p:sp>
        <p:nvSpPr>
          <p:cNvPr id="25" name="TextBox 24">
            <a:extLst>
              <a:ext uri="{FF2B5EF4-FFF2-40B4-BE49-F238E27FC236}">
                <a16:creationId xmlns:a16="http://schemas.microsoft.com/office/drawing/2014/main" id="{84DC9C29-C675-C14E-ACB7-C04E3B33D4A7}"/>
              </a:ext>
            </a:extLst>
          </p:cNvPr>
          <p:cNvSpPr txBox="1"/>
          <p:nvPr/>
        </p:nvSpPr>
        <p:spPr>
          <a:xfrm>
            <a:off x="10438961" y="2353547"/>
            <a:ext cx="1552020" cy="369332"/>
          </a:xfrm>
          <a:prstGeom prst="rect">
            <a:avLst/>
          </a:prstGeom>
          <a:noFill/>
        </p:spPr>
        <p:txBody>
          <a:bodyPr wrap="square" rtlCol="0">
            <a:spAutoFit/>
          </a:bodyPr>
          <a:lstStyle/>
          <a:p>
            <a:r>
              <a:rPr lang="en-US" b="1" dirty="0">
                <a:latin typeface="Candara" panose="020E0502030303020204" pitchFamily="34" charset="0"/>
              </a:rPr>
              <a:t>Net</a:t>
            </a:r>
            <a:r>
              <a:rPr lang="en-US" dirty="0">
                <a:latin typeface="Candara" panose="020E0502030303020204" pitchFamily="34" charset="0"/>
              </a:rPr>
              <a:t> </a:t>
            </a:r>
            <a:r>
              <a:rPr lang="en-US" b="1" dirty="0">
                <a:latin typeface="Candara" panose="020E0502030303020204" pitchFamily="34" charset="0"/>
              </a:rPr>
              <a:t>Assets</a:t>
            </a:r>
          </a:p>
        </p:txBody>
      </p:sp>
      <p:sp>
        <p:nvSpPr>
          <p:cNvPr id="26" name="TextBox 25">
            <a:extLst>
              <a:ext uri="{FF2B5EF4-FFF2-40B4-BE49-F238E27FC236}">
                <a16:creationId xmlns:a16="http://schemas.microsoft.com/office/drawing/2014/main" id="{01F3FFB6-7AB1-2A4B-A63C-88377B977A40}"/>
              </a:ext>
            </a:extLst>
          </p:cNvPr>
          <p:cNvSpPr txBox="1"/>
          <p:nvPr/>
        </p:nvSpPr>
        <p:spPr>
          <a:xfrm>
            <a:off x="7197847" y="3033029"/>
            <a:ext cx="1140540" cy="369332"/>
          </a:xfrm>
          <a:prstGeom prst="rect">
            <a:avLst/>
          </a:prstGeom>
          <a:noFill/>
        </p:spPr>
        <p:txBody>
          <a:bodyPr wrap="square" rtlCol="0">
            <a:spAutoFit/>
          </a:bodyPr>
          <a:lstStyle/>
          <a:p>
            <a:r>
              <a:rPr lang="en-US" b="1" dirty="0">
                <a:latin typeface="Candara" panose="020E0502030303020204" pitchFamily="34" charset="0"/>
              </a:rPr>
              <a:t>$7,000</a:t>
            </a:r>
          </a:p>
        </p:txBody>
      </p:sp>
      <p:sp>
        <p:nvSpPr>
          <p:cNvPr id="27" name="TextBox 26">
            <a:extLst>
              <a:ext uri="{FF2B5EF4-FFF2-40B4-BE49-F238E27FC236}">
                <a16:creationId xmlns:a16="http://schemas.microsoft.com/office/drawing/2014/main" id="{1B6B1D8A-BD4C-A241-8B9A-B5E327195017}"/>
              </a:ext>
            </a:extLst>
          </p:cNvPr>
          <p:cNvSpPr txBox="1"/>
          <p:nvPr/>
        </p:nvSpPr>
        <p:spPr>
          <a:xfrm>
            <a:off x="8324023" y="3033029"/>
            <a:ext cx="1140540" cy="369332"/>
          </a:xfrm>
          <a:prstGeom prst="rect">
            <a:avLst/>
          </a:prstGeom>
          <a:noFill/>
        </p:spPr>
        <p:txBody>
          <a:bodyPr wrap="square" rtlCol="0">
            <a:spAutoFit/>
          </a:bodyPr>
          <a:lstStyle/>
          <a:p>
            <a:r>
              <a:rPr lang="en-US" b="1" dirty="0">
                <a:latin typeface="Candara" panose="020E0502030303020204" pitchFamily="34" charset="0"/>
              </a:rPr>
              <a:t>$30,000</a:t>
            </a:r>
          </a:p>
        </p:txBody>
      </p:sp>
      <p:sp>
        <p:nvSpPr>
          <p:cNvPr id="28" name="TextBox 27">
            <a:extLst>
              <a:ext uri="{FF2B5EF4-FFF2-40B4-BE49-F238E27FC236}">
                <a16:creationId xmlns:a16="http://schemas.microsoft.com/office/drawing/2014/main" id="{ECEEC2BB-3940-AB43-85DB-0AA6ED1A4F39}"/>
              </a:ext>
            </a:extLst>
          </p:cNvPr>
          <p:cNvSpPr txBox="1"/>
          <p:nvPr/>
        </p:nvSpPr>
        <p:spPr>
          <a:xfrm>
            <a:off x="9348311" y="3018961"/>
            <a:ext cx="1140540" cy="369332"/>
          </a:xfrm>
          <a:prstGeom prst="rect">
            <a:avLst/>
          </a:prstGeom>
          <a:noFill/>
        </p:spPr>
        <p:txBody>
          <a:bodyPr wrap="square" rtlCol="0">
            <a:spAutoFit/>
          </a:bodyPr>
          <a:lstStyle/>
          <a:p>
            <a:r>
              <a:rPr lang="en-US" b="1" dirty="0">
                <a:latin typeface="Candara" panose="020E0502030303020204" pitchFamily="34" charset="0"/>
              </a:rPr>
              <a:t>$140,000</a:t>
            </a:r>
          </a:p>
        </p:txBody>
      </p:sp>
      <p:sp>
        <p:nvSpPr>
          <p:cNvPr id="29" name="TextBox 28">
            <a:extLst>
              <a:ext uri="{FF2B5EF4-FFF2-40B4-BE49-F238E27FC236}">
                <a16:creationId xmlns:a16="http://schemas.microsoft.com/office/drawing/2014/main" id="{6F9B7C41-347B-4B44-A949-52E3F6921259}"/>
              </a:ext>
            </a:extLst>
          </p:cNvPr>
          <p:cNvSpPr txBox="1"/>
          <p:nvPr/>
        </p:nvSpPr>
        <p:spPr>
          <a:xfrm>
            <a:off x="10461995" y="3018073"/>
            <a:ext cx="1140540" cy="369332"/>
          </a:xfrm>
          <a:prstGeom prst="rect">
            <a:avLst/>
          </a:prstGeom>
          <a:noFill/>
        </p:spPr>
        <p:txBody>
          <a:bodyPr wrap="square" rtlCol="0">
            <a:spAutoFit/>
          </a:bodyPr>
          <a:lstStyle/>
          <a:p>
            <a:r>
              <a:rPr lang="en-US" b="1" dirty="0">
                <a:latin typeface="Candara" panose="020E0502030303020204" pitchFamily="34" charset="0"/>
              </a:rPr>
              <a:t>$138,000</a:t>
            </a:r>
          </a:p>
        </p:txBody>
      </p:sp>
      <p:sp>
        <p:nvSpPr>
          <p:cNvPr id="30" name="TextBox 29">
            <a:extLst>
              <a:ext uri="{FF2B5EF4-FFF2-40B4-BE49-F238E27FC236}">
                <a16:creationId xmlns:a16="http://schemas.microsoft.com/office/drawing/2014/main" id="{8244EA6D-67AF-0F40-AE9F-C09340CEE09C}"/>
              </a:ext>
            </a:extLst>
          </p:cNvPr>
          <p:cNvSpPr txBox="1"/>
          <p:nvPr/>
        </p:nvSpPr>
        <p:spPr>
          <a:xfrm>
            <a:off x="3939739" y="4702413"/>
            <a:ext cx="1140540" cy="369332"/>
          </a:xfrm>
          <a:prstGeom prst="rect">
            <a:avLst/>
          </a:prstGeom>
          <a:noFill/>
        </p:spPr>
        <p:txBody>
          <a:bodyPr wrap="square" rtlCol="0">
            <a:spAutoFit/>
          </a:bodyPr>
          <a:lstStyle/>
          <a:p>
            <a:r>
              <a:rPr lang="en-US" dirty="0">
                <a:latin typeface="Candara" panose="020E0502030303020204" pitchFamily="34" charset="0"/>
              </a:rPr>
              <a:t>$3,000</a:t>
            </a:r>
          </a:p>
        </p:txBody>
      </p:sp>
      <p:sp>
        <p:nvSpPr>
          <p:cNvPr id="32" name="TextBox 31">
            <a:extLst>
              <a:ext uri="{FF2B5EF4-FFF2-40B4-BE49-F238E27FC236}">
                <a16:creationId xmlns:a16="http://schemas.microsoft.com/office/drawing/2014/main" id="{BCB2B02C-3741-814C-91F5-E8E757DA7B81}"/>
              </a:ext>
            </a:extLst>
          </p:cNvPr>
          <p:cNvSpPr txBox="1"/>
          <p:nvPr/>
        </p:nvSpPr>
        <p:spPr>
          <a:xfrm>
            <a:off x="583075" y="3557389"/>
            <a:ext cx="1140540" cy="369332"/>
          </a:xfrm>
          <a:prstGeom prst="rect">
            <a:avLst/>
          </a:prstGeom>
          <a:noFill/>
        </p:spPr>
        <p:txBody>
          <a:bodyPr wrap="square" rtlCol="0">
            <a:spAutoFit/>
          </a:bodyPr>
          <a:lstStyle/>
          <a:p>
            <a:r>
              <a:rPr lang="en-US" dirty="0">
                <a:latin typeface="Candara" panose="020E0502030303020204" pitchFamily="34" charset="0"/>
              </a:rPr>
              <a:t>Trans. 1</a:t>
            </a:r>
          </a:p>
        </p:txBody>
      </p:sp>
      <p:sp>
        <p:nvSpPr>
          <p:cNvPr id="33" name="TextBox 32">
            <a:extLst>
              <a:ext uri="{FF2B5EF4-FFF2-40B4-BE49-F238E27FC236}">
                <a16:creationId xmlns:a16="http://schemas.microsoft.com/office/drawing/2014/main" id="{CDC7C90E-0CCB-1044-9D8A-5B8FAF6243A6}"/>
              </a:ext>
            </a:extLst>
          </p:cNvPr>
          <p:cNvSpPr txBox="1"/>
          <p:nvPr/>
        </p:nvSpPr>
        <p:spPr>
          <a:xfrm>
            <a:off x="583075" y="3947834"/>
            <a:ext cx="1140540" cy="369332"/>
          </a:xfrm>
          <a:prstGeom prst="rect">
            <a:avLst/>
          </a:prstGeom>
          <a:noFill/>
        </p:spPr>
        <p:txBody>
          <a:bodyPr wrap="square" rtlCol="0">
            <a:spAutoFit/>
          </a:bodyPr>
          <a:lstStyle/>
          <a:p>
            <a:r>
              <a:rPr lang="en-US" dirty="0">
                <a:latin typeface="Candara" panose="020E0502030303020204" pitchFamily="34" charset="0"/>
              </a:rPr>
              <a:t>Trans. 2</a:t>
            </a:r>
          </a:p>
        </p:txBody>
      </p:sp>
      <p:sp>
        <p:nvSpPr>
          <p:cNvPr id="34" name="TextBox 33">
            <a:extLst>
              <a:ext uri="{FF2B5EF4-FFF2-40B4-BE49-F238E27FC236}">
                <a16:creationId xmlns:a16="http://schemas.microsoft.com/office/drawing/2014/main" id="{2141E88A-8B48-D74D-B157-29F91998B303}"/>
              </a:ext>
            </a:extLst>
          </p:cNvPr>
          <p:cNvSpPr txBox="1"/>
          <p:nvPr/>
        </p:nvSpPr>
        <p:spPr>
          <a:xfrm>
            <a:off x="630213" y="4325570"/>
            <a:ext cx="1140540" cy="369332"/>
          </a:xfrm>
          <a:prstGeom prst="rect">
            <a:avLst/>
          </a:prstGeom>
          <a:noFill/>
        </p:spPr>
        <p:txBody>
          <a:bodyPr wrap="square" rtlCol="0">
            <a:spAutoFit/>
          </a:bodyPr>
          <a:lstStyle/>
          <a:p>
            <a:r>
              <a:rPr lang="en-US" dirty="0">
                <a:latin typeface="Candara" panose="020E0502030303020204" pitchFamily="34" charset="0"/>
              </a:rPr>
              <a:t>Trans. 3</a:t>
            </a:r>
          </a:p>
        </p:txBody>
      </p:sp>
      <p:sp>
        <p:nvSpPr>
          <p:cNvPr id="35" name="TextBox 34">
            <a:extLst>
              <a:ext uri="{FF2B5EF4-FFF2-40B4-BE49-F238E27FC236}">
                <a16:creationId xmlns:a16="http://schemas.microsoft.com/office/drawing/2014/main" id="{CEA5D28C-A808-0649-B634-F8D256365C59}"/>
              </a:ext>
            </a:extLst>
          </p:cNvPr>
          <p:cNvSpPr txBox="1"/>
          <p:nvPr/>
        </p:nvSpPr>
        <p:spPr>
          <a:xfrm>
            <a:off x="630213" y="4694902"/>
            <a:ext cx="1140540" cy="369332"/>
          </a:xfrm>
          <a:prstGeom prst="rect">
            <a:avLst/>
          </a:prstGeom>
          <a:noFill/>
        </p:spPr>
        <p:txBody>
          <a:bodyPr wrap="square" rtlCol="0">
            <a:spAutoFit/>
          </a:bodyPr>
          <a:lstStyle/>
          <a:p>
            <a:r>
              <a:rPr lang="en-US" dirty="0">
                <a:latin typeface="Candara" panose="020E0502030303020204" pitchFamily="34" charset="0"/>
              </a:rPr>
              <a:t>Trans. 4</a:t>
            </a:r>
          </a:p>
        </p:txBody>
      </p:sp>
      <p:sp>
        <p:nvSpPr>
          <p:cNvPr id="36" name="TextBox 35">
            <a:extLst>
              <a:ext uri="{FF2B5EF4-FFF2-40B4-BE49-F238E27FC236}">
                <a16:creationId xmlns:a16="http://schemas.microsoft.com/office/drawing/2014/main" id="{AED78FF9-2018-6045-BE9F-8D77AFC2A87F}"/>
              </a:ext>
            </a:extLst>
          </p:cNvPr>
          <p:cNvSpPr txBox="1"/>
          <p:nvPr/>
        </p:nvSpPr>
        <p:spPr>
          <a:xfrm>
            <a:off x="7218839" y="4704189"/>
            <a:ext cx="1140540" cy="369332"/>
          </a:xfrm>
          <a:prstGeom prst="rect">
            <a:avLst/>
          </a:prstGeom>
          <a:noFill/>
        </p:spPr>
        <p:txBody>
          <a:bodyPr wrap="square" rtlCol="0">
            <a:spAutoFit/>
          </a:bodyPr>
          <a:lstStyle/>
          <a:p>
            <a:r>
              <a:rPr lang="en-US" dirty="0">
                <a:latin typeface="Candara" panose="020E0502030303020204" pitchFamily="34" charset="0"/>
              </a:rPr>
              <a:t>$3,000</a:t>
            </a:r>
          </a:p>
        </p:txBody>
      </p:sp>
      <p:sp>
        <p:nvSpPr>
          <p:cNvPr id="37" name="TextBox 36">
            <a:extLst>
              <a:ext uri="{FF2B5EF4-FFF2-40B4-BE49-F238E27FC236}">
                <a16:creationId xmlns:a16="http://schemas.microsoft.com/office/drawing/2014/main" id="{A40F8A3A-6502-F34C-96B4-1FE50601DBB7}"/>
              </a:ext>
            </a:extLst>
          </p:cNvPr>
          <p:cNvSpPr txBox="1"/>
          <p:nvPr/>
        </p:nvSpPr>
        <p:spPr>
          <a:xfrm>
            <a:off x="5107467" y="3568435"/>
            <a:ext cx="1140540" cy="369332"/>
          </a:xfrm>
          <a:prstGeom prst="rect">
            <a:avLst/>
          </a:prstGeom>
          <a:noFill/>
        </p:spPr>
        <p:txBody>
          <a:bodyPr wrap="square" rtlCol="0">
            <a:spAutoFit/>
          </a:bodyPr>
          <a:lstStyle/>
          <a:p>
            <a:r>
              <a:rPr lang="en-US" dirty="0">
                <a:latin typeface="Candara" panose="020E0502030303020204" pitchFamily="34" charset="0"/>
              </a:rPr>
              <a:t>$100</a:t>
            </a:r>
          </a:p>
        </p:txBody>
      </p:sp>
      <p:sp>
        <p:nvSpPr>
          <p:cNvPr id="38" name="TextBox 37">
            <a:extLst>
              <a:ext uri="{FF2B5EF4-FFF2-40B4-BE49-F238E27FC236}">
                <a16:creationId xmlns:a16="http://schemas.microsoft.com/office/drawing/2014/main" id="{B8044636-2F5C-7A40-8B81-88E6D0561D2A}"/>
              </a:ext>
            </a:extLst>
          </p:cNvPr>
          <p:cNvSpPr txBox="1"/>
          <p:nvPr/>
        </p:nvSpPr>
        <p:spPr>
          <a:xfrm>
            <a:off x="1862034" y="3598416"/>
            <a:ext cx="1140540" cy="369332"/>
          </a:xfrm>
          <a:prstGeom prst="rect">
            <a:avLst/>
          </a:prstGeom>
          <a:noFill/>
        </p:spPr>
        <p:txBody>
          <a:bodyPr wrap="square" rtlCol="0">
            <a:spAutoFit/>
          </a:bodyPr>
          <a:lstStyle/>
          <a:p>
            <a:r>
              <a:rPr lang="en-US" dirty="0">
                <a:latin typeface="Candara" panose="020E0502030303020204" pitchFamily="34" charset="0"/>
              </a:rPr>
              <a:t>($100)</a:t>
            </a:r>
          </a:p>
        </p:txBody>
      </p:sp>
      <p:sp>
        <p:nvSpPr>
          <p:cNvPr id="39" name="TextBox 38">
            <a:extLst>
              <a:ext uri="{FF2B5EF4-FFF2-40B4-BE49-F238E27FC236}">
                <a16:creationId xmlns:a16="http://schemas.microsoft.com/office/drawing/2014/main" id="{91BF6A90-7B5D-B849-BFC1-EB1B0CE05F04}"/>
              </a:ext>
            </a:extLst>
          </p:cNvPr>
          <p:cNvSpPr txBox="1"/>
          <p:nvPr/>
        </p:nvSpPr>
        <p:spPr>
          <a:xfrm>
            <a:off x="1805210" y="3956238"/>
            <a:ext cx="1140540" cy="369332"/>
          </a:xfrm>
          <a:prstGeom prst="rect">
            <a:avLst/>
          </a:prstGeom>
          <a:noFill/>
        </p:spPr>
        <p:txBody>
          <a:bodyPr wrap="square" rtlCol="0">
            <a:spAutoFit/>
          </a:bodyPr>
          <a:lstStyle/>
          <a:p>
            <a:r>
              <a:rPr lang="en-US" dirty="0">
                <a:latin typeface="Candara" panose="020E0502030303020204" pitchFamily="34" charset="0"/>
              </a:rPr>
              <a:t>($2,000)</a:t>
            </a:r>
          </a:p>
        </p:txBody>
      </p:sp>
      <p:sp>
        <p:nvSpPr>
          <p:cNvPr id="40" name="TextBox 39">
            <a:extLst>
              <a:ext uri="{FF2B5EF4-FFF2-40B4-BE49-F238E27FC236}">
                <a16:creationId xmlns:a16="http://schemas.microsoft.com/office/drawing/2014/main" id="{79C228E8-880A-FB4B-BC4D-A65089E4AFBF}"/>
              </a:ext>
            </a:extLst>
          </p:cNvPr>
          <p:cNvSpPr txBox="1"/>
          <p:nvPr/>
        </p:nvSpPr>
        <p:spPr>
          <a:xfrm>
            <a:off x="7242337" y="3947834"/>
            <a:ext cx="1140540" cy="369332"/>
          </a:xfrm>
          <a:prstGeom prst="rect">
            <a:avLst/>
          </a:prstGeom>
          <a:noFill/>
        </p:spPr>
        <p:txBody>
          <a:bodyPr wrap="square" rtlCol="0">
            <a:spAutoFit/>
          </a:bodyPr>
          <a:lstStyle/>
          <a:p>
            <a:r>
              <a:rPr lang="en-US" dirty="0">
                <a:latin typeface="Candara" panose="020E0502030303020204" pitchFamily="34" charset="0"/>
              </a:rPr>
              <a:t>($2,000)</a:t>
            </a:r>
          </a:p>
        </p:txBody>
      </p:sp>
      <p:sp>
        <p:nvSpPr>
          <p:cNvPr id="41" name="TextBox 40">
            <a:extLst>
              <a:ext uri="{FF2B5EF4-FFF2-40B4-BE49-F238E27FC236}">
                <a16:creationId xmlns:a16="http://schemas.microsoft.com/office/drawing/2014/main" id="{083B0CE1-B5F6-514C-9A1D-D359E3B22D72}"/>
              </a:ext>
            </a:extLst>
          </p:cNvPr>
          <p:cNvSpPr txBox="1"/>
          <p:nvPr/>
        </p:nvSpPr>
        <p:spPr>
          <a:xfrm>
            <a:off x="2843689" y="5073366"/>
            <a:ext cx="1140540" cy="369332"/>
          </a:xfrm>
          <a:prstGeom prst="rect">
            <a:avLst/>
          </a:prstGeom>
          <a:noFill/>
        </p:spPr>
        <p:txBody>
          <a:bodyPr wrap="square" rtlCol="0">
            <a:spAutoFit/>
          </a:bodyPr>
          <a:lstStyle/>
          <a:p>
            <a:r>
              <a:rPr lang="en-US" dirty="0">
                <a:latin typeface="Candara" panose="020E0502030303020204" pitchFamily="34" charset="0"/>
              </a:rPr>
              <a:t>($12,000)</a:t>
            </a:r>
          </a:p>
        </p:txBody>
      </p:sp>
      <p:sp>
        <p:nvSpPr>
          <p:cNvPr id="42" name="TextBox 41">
            <a:extLst>
              <a:ext uri="{FF2B5EF4-FFF2-40B4-BE49-F238E27FC236}">
                <a16:creationId xmlns:a16="http://schemas.microsoft.com/office/drawing/2014/main" id="{474039C2-7DCB-3149-802F-6445A2B82D65}"/>
              </a:ext>
            </a:extLst>
          </p:cNvPr>
          <p:cNvSpPr txBox="1"/>
          <p:nvPr/>
        </p:nvSpPr>
        <p:spPr>
          <a:xfrm>
            <a:off x="1815712" y="5044810"/>
            <a:ext cx="1140540" cy="369332"/>
          </a:xfrm>
          <a:prstGeom prst="rect">
            <a:avLst/>
          </a:prstGeom>
          <a:noFill/>
        </p:spPr>
        <p:txBody>
          <a:bodyPr wrap="square" rtlCol="0">
            <a:spAutoFit/>
          </a:bodyPr>
          <a:lstStyle/>
          <a:p>
            <a:r>
              <a:rPr lang="en-US" dirty="0">
                <a:latin typeface="Candara" panose="020E0502030303020204" pitchFamily="34" charset="0"/>
              </a:rPr>
              <a:t>$12,000</a:t>
            </a:r>
          </a:p>
        </p:txBody>
      </p:sp>
      <p:sp>
        <p:nvSpPr>
          <p:cNvPr id="43" name="TextBox 42">
            <a:extLst>
              <a:ext uri="{FF2B5EF4-FFF2-40B4-BE49-F238E27FC236}">
                <a16:creationId xmlns:a16="http://schemas.microsoft.com/office/drawing/2014/main" id="{36738B3F-9221-2748-BB86-8A9EE4B20C51}"/>
              </a:ext>
            </a:extLst>
          </p:cNvPr>
          <p:cNvSpPr txBox="1"/>
          <p:nvPr/>
        </p:nvSpPr>
        <p:spPr>
          <a:xfrm>
            <a:off x="1815712" y="5555231"/>
            <a:ext cx="1140540" cy="369332"/>
          </a:xfrm>
          <a:prstGeom prst="rect">
            <a:avLst/>
          </a:prstGeom>
          <a:noFill/>
        </p:spPr>
        <p:txBody>
          <a:bodyPr wrap="square" rtlCol="0">
            <a:spAutoFit/>
          </a:bodyPr>
          <a:lstStyle/>
          <a:p>
            <a:r>
              <a:rPr lang="en-US" b="1" dirty="0">
                <a:latin typeface="Candara" panose="020E0502030303020204" pitchFamily="34" charset="0"/>
              </a:rPr>
              <a:t>$61,900</a:t>
            </a:r>
          </a:p>
        </p:txBody>
      </p:sp>
      <p:sp>
        <p:nvSpPr>
          <p:cNvPr id="44" name="TextBox 43">
            <a:extLst>
              <a:ext uri="{FF2B5EF4-FFF2-40B4-BE49-F238E27FC236}">
                <a16:creationId xmlns:a16="http://schemas.microsoft.com/office/drawing/2014/main" id="{C6C65617-84F9-284D-BAAF-DCC240298355}"/>
              </a:ext>
            </a:extLst>
          </p:cNvPr>
          <p:cNvSpPr txBox="1"/>
          <p:nvPr/>
        </p:nvSpPr>
        <p:spPr>
          <a:xfrm>
            <a:off x="2945750" y="5553610"/>
            <a:ext cx="1140540" cy="369332"/>
          </a:xfrm>
          <a:prstGeom prst="rect">
            <a:avLst/>
          </a:prstGeom>
          <a:noFill/>
        </p:spPr>
        <p:txBody>
          <a:bodyPr wrap="square" rtlCol="0">
            <a:spAutoFit/>
          </a:bodyPr>
          <a:lstStyle/>
          <a:p>
            <a:r>
              <a:rPr lang="en-US" b="1" dirty="0">
                <a:latin typeface="Candara" panose="020E0502030303020204" pitchFamily="34" charset="0"/>
              </a:rPr>
              <a:t>$6,000</a:t>
            </a:r>
          </a:p>
        </p:txBody>
      </p:sp>
      <p:sp>
        <p:nvSpPr>
          <p:cNvPr id="46" name="TextBox 45">
            <a:extLst>
              <a:ext uri="{FF2B5EF4-FFF2-40B4-BE49-F238E27FC236}">
                <a16:creationId xmlns:a16="http://schemas.microsoft.com/office/drawing/2014/main" id="{82FF4916-4434-F742-87D7-5BC8689E738A}"/>
              </a:ext>
            </a:extLst>
          </p:cNvPr>
          <p:cNvSpPr txBox="1"/>
          <p:nvPr/>
        </p:nvSpPr>
        <p:spPr>
          <a:xfrm>
            <a:off x="3966927" y="5553610"/>
            <a:ext cx="1140540" cy="369332"/>
          </a:xfrm>
          <a:prstGeom prst="rect">
            <a:avLst/>
          </a:prstGeom>
          <a:noFill/>
        </p:spPr>
        <p:txBody>
          <a:bodyPr wrap="square" rtlCol="0">
            <a:spAutoFit/>
          </a:bodyPr>
          <a:lstStyle/>
          <a:p>
            <a:r>
              <a:rPr lang="en-US" b="1" dirty="0">
                <a:latin typeface="Candara" panose="020E0502030303020204" pitchFamily="34" charset="0"/>
              </a:rPr>
              <a:t>$8,000</a:t>
            </a:r>
          </a:p>
        </p:txBody>
      </p:sp>
      <p:sp>
        <p:nvSpPr>
          <p:cNvPr id="47" name="TextBox 46">
            <a:extLst>
              <a:ext uri="{FF2B5EF4-FFF2-40B4-BE49-F238E27FC236}">
                <a16:creationId xmlns:a16="http://schemas.microsoft.com/office/drawing/2014/main" id="{A96BC620-983A-8145-BA97-56A982706744}"/>
              </a:ext>
            </a:extLst>
          </p:cNvPr>
          <p:cNvSpPr txBox="1"/>
          <p:nvPr/>
        </p:nvSpPr>
        <p:spPr>
          <a:xfrm>
            <a:off x="5058973" y="5554562"/>
            <a:ext cx="1140540" cy="369332"/>
          </a:xfrm>
          <a:prstGeom prst="rect">
            <a:avLst/>
          </a:prstGeom>
          <a:noFill/>
        </p:spPr>
        <p:txBody>
          <a:bodyPr wrap="square" rtlCol="0">
            <a:spAutoFit/>
          </a:bodyPr>
          <a:lstStyle/>
          <a:p>
            <a:r>
              <a:rPr lang="en-US" b="1" dirty="0">
                <a:latin typeface="Candara" panose="020E0502030303020204" pitchFamily="34" charset="0"/>
              </a:rPr>
              <a:t>$100</a:t>
            </a:r>
          </a:p>
        </p:txBody>
      </p:sp>
      <p:sp>
        <p:nvSpPr>
          <p:cNvPr id="48" name="TextBox 47">
            <a:extLst>
              <a:ext uri="{FF2B5EF4-FFF2-40B4-BE49-F238E27FC236}">
                <a16:creationId xmlns:a16="http://schemas.microsoft.com/office/drawing/2014/main" id="{F7DEEFBA-6DCB-1F45-9245-20E7FC0CD5A4}"/>
              </a:ext>
            </a:extLst>
          </p:cNvPr>
          <p:cNvSpPr txBox="1"/>
          <p:nvPr/>
        </p:nvSpPr>
        <p:spPr>
          <a:xfrm>
            <a:off x="6151019" y="5553610"/>
            <a:ext cx="1140540" cy="369332"/>
          </a:xfrm>
          <a:prstGeom prst="rect">
            <a:avLst/>
          </a:prstGeom>
          <a:noFill/>
        </p:spPr>
        <p:txBody>
          <a:bodyPr wrap="square" rtlCol="0">
            <a:spAutoFit/>
          </a:bodyPr>
          <a:lstStyle/>
          <a:p>
            <a:r>
              <a:rPr lang="en-US" b="1" dirty="0">
                <a:latin typeface="Candara" panose="020E0502030303020204" pitchFamily="34" charset="0"/>
              </a:rPr>
              <a:t>$240,000</a:t>
            </a:r>
          </a:p>
        </p:txBody>
      </p:sp>
      <p:sp>
        <p:nvSpPr>
          <p:cNvPr id="49" name="TextBox 48">
            <a:extLst>
              <a:ext uri="{FF2B5EF4-FFF2-40B4-BE49-F238E27FC236}">
                <a16:creationId xmlns:a16="http://schemas.microsoft.com/office/drawing/2014/main" id="{0405F1BF-48F8-4B45-A584-CC10B8CEA46C}"/>
              </a:ext>
            </a:extLst>
          </p:cNvPr>
          <p:cNvSpPr txBox="1"/>
          <p:nvPr/>
        </p:nvSpPr>
        <p:spPr>
          <a:xfrm>
            <a:off x="7306494" y="5553610"/>
            <a:ext cx="1140540" cy="369332"/>
          </a:xfrm>
          <a:prstGeom prst="rect">
            <a:avLst/>
          </a:prstGeom>
          <a:noFill/>
        </p:spPr>
        <p:txBody>
          <a:bodyPr wrap="square" rtlCol="0">
            <a:spAutoFit/>
          </a:bodyPr>
          <a:lstStyle/>
          <a:p>
            <a:r>
              <a:rPr lang="en-US" b="1" dirty="0">
                <a:latin typeface="Candara" panose="020E0502030303020204" pitchFamily="34" charset="0"/>
              </a:rPr>
              <a:t>$8,000</a:t>
            </a:r>
          </a:p>
        </p:txBody>
      </p:sp>
      <p:sp>
        <p:nvSpPr>
          <p:cNvPr id="50" name="TextBox 49">
            <a:extLst>
              <a:ext uri="{FF2B5EF4-FFF2-40B4-BE49-F238E27FC236}">
                <a16:creationId xmlns:a16="http://schemas.microsoft.com/office/drawing/2014/main" id="{A127D5D6-E518-1240-B961-01D3E2F2AC2E}"/>
              </a:ext>
            </a:extLst>
          </p:cNvPr>
          <p:cNvSpPr txBox="1"/>
          <p:nvPr/>
        </p:nvSpPr>
        <p:spPr>
          <a:xfrm>
            <a:off x="8422008" y="5555035"/>
            <a:ext cx="1140540" cy="369332"/>
          </a:xfrm>
          <a:prstGeom prst="rect">
            <a:avLst/>
          </a:prstGeom>
          <a:noFill/>
        </p:spPr>
        <p:txBody>
          <a:bodyPr wrap="square" rtlCol="0">
            <a:spAutoFit/>
          </a:bodyPr>
          <a:lstStyle/>
          <a:p>
            <a:r>
              <a:rPr lang="en-US" b="1" dirty="0">
                <a:latin typeface="Candara" panose="020E0502030303020204" pitchFamily="34" charset="0"/>
              </a:rPr>
              <a:t>$30,000</a:t>
            </a:r>
          </a:p>
        </p:txBody>
      </p:sp>
      <p:sp>
        <p:nvSpPr>
          <p:cNvPr id="51" name="TextBox 50">
            <a:extLst>
              <a:ext uri="{FF2B5EF4-FFF2-40B4-BE49-F238E27FC236}">
                <a16:creationId xmlns:a16="http://schemas.microsoft.com/office/drawing/2014/main" id="{46240D9D-F039-BF44-AC26-B64D8D7FB274}"/>
              </a:ext>
            </a:extLst>
          </p:cNvPr>
          <p:cNvSpPr txBox="1"/>
          <p:nvPr/>
        </p:nvSpPr>
        <p:spPr>
          <a:xfrm>
            <a:off x="9465560" y="5553717"/>
            <a:ext cx="1140540" cy="369332"/>
          </a:xfrm>
          <a:prstGeom prst="rect">
            <a:avLst/>
          </a:prstGeom>
          <a:noFill/>
        </p:spPr>
        <p:txBody>
          <a:bodyPr wrap="square" rtlCol="0">
            <a:spAutoFit/>
          </a:bodyPr>
          <a:lstStyle/>
          <a:p>
            <a:r>
              <a:rPr lang="en-US" b="1" dirty="0">
                <a:latin typeface="Candara" panose="020E0502030303020204" pitchFamily="34" charset="0"/>
              </a:rPr>
              <a:t>$140,000</a:t>
            </a:r>
          </a:p>
        </p:txBody>
      </p:sp>
      <p:sp>
        <p:nvSpPr>
          <p:cNvPr id="52" name="TextBox 51">
            <a:extLst>
              <a:ext uri="{FF2B5EF4-FFF2-40B4-BE49-F238E27FC236}">
                <a16:creationId xmlns:a16="http://schemas.microsoft.com/office/drawing/2014/main" id="{508BD58D-EC3A-C14B-9387-640CE1C244FD}"/>
              </a:ext>
            </a:extLst>
          </p:cNvPr>
          <p:cNvSpPr txBox="1"/>
          <p:nvPr/>
        </p:nvSpPr>
        <p:spPr>
          <a:xfrm>
            <a:off x="10545547" y="5538868"/>
            <a:ext cx="1140540" cy="369332"/>
          </a:xfrm>
          <a:prstGeom prst="rect">
            <a:avLst/>
          </a:prstGeom>
          <a:noFill/>
        </p:spPr>
        <p:txBody>
          <a:bodyPr wrap="square" rtlCol="0">
            <a:spAutoFit/>
          </a:bodyPr>
          <a:lstStyle/>
          <a:p>
            <a:r>
              <a:rPr lang="en-US" b="1" dirty="0">
                <a:latin typeface="Candara" panose="020E0502030303020204" pitchFamily="34" charset="0"/>
              </a:rPr>
              <a:t>$138,000</a:t>
            </a:r>
          </a:p>
        </p:txBody>
      </p:sp>
      <p:sp>
        <p:nvSpPr>
          <p:cNvPr id="57" name="TextBox 56">
            <a:extLst>
              <a:ext uri="{FF2B5EF4-FFF2-40B4-BE49-F238E27FC236}">
                <a16:creationId xmlns:a16="http://schemas.microsoft.com/office/drawing/2014/main" id="{60B717C8-1123-48E8-B9A8-EFFC8923382F}"/>
              </a:ext>
            </a:extLst>
          </p:cNvPr>
          <p:cNvSpPr txBox="1"/>
          <p:nvPr/>
        </p:nvSpPr>
        <p:spPr>
          <a:xfrm>
            <a:off x="628663" y="5039977"/>
            <a:ext cx="1140540" cy="369332"/>
          </a:xfrm>
          <a:prstGeom prst="rect">
            <a:avLst/>
          </a:prstGeom>
          <a:noFill/>
        </p:spPr>
        <p:txBody>
          <a:bodyPr wrap="square" rtlCol="0">
            <a:spAutoFit/>
          </a:bodyPr>
          <a:lstStyle/>
          <a:p>
            <a:r>
              <a:rPr lang="en-US" dirty="0">
                <a:latin typeface="Candara" panose="020E0502030303020204" pitchFamily="34" charset="0"/>
              </a:rPr>
              <a:t>Trans. 5</a:t>
            </a:r>
          </a:p>
        </p:txBody>
      </p:sp>
      <p:sp>
        <p:nvSpPr>
          <p:cNvPr id="45" name="Rectangle 44">
            <a:extLst>
              <a:ext uri="{FF2B5EF4-FFF2-40B4-BE49-F238E27FC236}">
                <a16:creationId xmlns:a16="http://schemas.microsoft.com/office/drawing/2014/main" id="{3CE1D4A4-E20A-455C-B1A5-1D188ECE68B0}"/>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itle 1">
            <a:extLst>
              <a:ext uri="{FF2B5EF4-FFF2-40B4-BE49-F238E27FC236}">
                <a16:creationId xmlns:a16="http://schemas.microsoft.com/office/drawing/2014/main" id="{B8097964-A03E-4CE8-B1A0-FF415B2B4F6E}"/>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Transactions Work Sheet</a:t>
            </a:r>
          </a:p>
        </p:txBody>
      </p:sp>
    </p:spTree>
    <p:extLst>
      <p:ext uri="{BB962C8B-B14F-4D97-AF65-F5344CB8AC3E}">
        <p14:creationId xmlns:p14="http://schemas.microsoft.com/office/powerpoint/2010/main" val="2674520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20" grpId="0"/>
      <p:bldP spid="21" grpId="0"/>
      <p:bldP spid="26" grpId="0"/>
      <p:bldP spid="27" grpId="0"/>
      <p:bldP spid="28" grpId="0"/>
      <p:bldP spid="29" grpId="0"/>
      <p:bldP spid="30" grpId="0"/>
      <p:bldP spid="32" grpId="0"/>
      <p:bldP spid="33" grpId="0"/>
      <p:bldP spid="34" grpId="0"/>
      <p:bldP spid="35" grpId="0"/>
      <p:bldP spid="36" grpId="0"/>
      <p:bldP spid="37" grpId="0"/>
      <p:bldP spid="38" grpId="0"/>
      <p:bldP spid="39" grpId="0"/>
      <p:bldP spid="40" grpId="0"/>
      <p:bldP spid="41" grpId="0"/>
      <p:bldP spid="42" grpId="0"/>
      <p:bldP spid="43" grpId="0"/>
      <p:bldP spid="44" grpId="0"/>
      <p:bldP spid="46" grpId="0"/>
      <p:bldP spid="47" grpId="0"/>
      <p:bldP spid="48" grpId="0"/>
      <p:bldP spid="49" grpId="0"/>
      <p:bldP spid="50" grpId="0"/>
      <p:bldP spid="51" grpId="0"/>
      <p:bldP spid="52" grpId="0"/>
      <p:bldP spid="5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8AACA-B7A9-494E-8347-D02EDE29742A}"/>
              </a:ext>
            </a:extLst>
          </p:cNvPr>
          <p:cNvSpPr>
            <a:spLocks noGrp="1"/>
          </p:cNvSpPr>
          <p:nvPr>
            <p:ph type="title"/>
          </p:nvPr>
        </p:nvSpPr>
        <p:spPr/>
        <p:txBody>
          <a:bodyPr/>
          <a:lstStyle/>
          <a:p>
            <a:r>
              <a:rPr lang="en-US" b="1" dirty="0">
                <a:solidFill>
                  <a:srgbClr val="930505"/>
                </a:solidFill>
              </a:rPr>
              <a:t>Ending Balance Sheet</a:t>
            </a:r>
          </a:p>
        </p:txBody>
      </p:sp>
      <p:sp>
        <p:nvSpPr>
          <p:cNvPr id="4" name="Slide Number Placeholder 3">
            <a:extLst>
              <a:ext uri="{FF2B5EF4-FFF2-40B4-BE49-F238E27FC236}">
                <a16:creationId xmlns:a16="http://schemas.microsoft.com/office/drawing/2014/main" id="{E78E8F16-1BEB-E043-8967-45104407F651}"/>
              </a:ext>
            </a:extLst>
          </p:cNvPr>
          <p:cNvSpPr>
            <a:spLocks noGrp="1"/>
          </p:cNvSpPr>
          <p:nvPr>
            <p:ph type="sldNum" sz="quarter" idx="12"/>
          </p:nvPr>
        </p:nvSpPr>
        <p:spPr/>
        <p:txBody>
          <a:bodyPr/>
          <a:lstStyle/>
          <a:p>
            <a:fld id="{747E0F02-6392-2343-BC9E-B77CE0D7CB42}" type="slidenum">
              <a:rPr lang="en-US" smtClean="0"/>
              <a:t>42</a:t>
            </a:fld>
            <a:endParaRPr lang="en-US"/>
          </a:p>
        </p:txBody>
      </p:sp>
      <p:pic>
        <p:nvPicPr>
          <p:cNvPr id="5" name="Picture 4">
            <a:extLst>
              <a:ext uri="{FF2B5EF4-FFF2-40B4-BE49-F238E27FC236}">
                <a16:creationId xmlns:a16="http://schemas.microsoft.com/office/drawing/2014/main" id="{34AD4464-90E3-094B-86E3-B1850AA01A62}"/>
              </a:ext>
            </a:extLst>
          </p:cNvPr>
          <p:cNvPicPr>
            <a:picLocks noChangeAspect="1"/>
          </p:cNvPicPr>
          <p:nvPr/>
        </p:nvPicPr>
        <p:blipFill>
          <a:blip r:embed="rId2"/>
          <a:stretch>
            <a:fillRect/>
          </a:stretch>
        </p:blipFill>
        <p:spPr>
          <a:xfrm>
            <a:off x="1081087" y="1465680"/>
            <a:ext cx="9420226" cy="5255796"/>
          </a:xfrm>
          <a:prstGeom prst="rect">
            <a:avLst/>
          </a:prstGeom>
        </p:spPr>
      </p:pic>
      <p:sp>
        <p:nvSpPr>
          <p:cNvPr id="6" name="Rectangle 5">
            <a:extLst>
              <a:ext uri="{FF2B5EF4-FFF2-40B4-BE49-F238E27FC236}">
                <a16:creationId xmlns:a16="http://schemas.microsoft.com/office/drawing/2014/main" id="{4CA61AD2-8F96-4C4A-A42E-5A6034F9A7AE}"/>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D4154416-D8D3-48ED-AFC8-F4FE80E4F642}"/>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Ending Balance Sheet</a:t>
            </a:r>
          </a:p>
        </p:txBody>
      </p:sp>
    </p:spTree>
    <p:extLst>
      <p:ext uri="{BB962C8B-B14F-4D97-AF65-F5344CB8AC3E}">
        <p14:creationId xmlns:p14="http://schemas.microsoft.com/office/powerpoint/2010/main" val="5605583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7DF38-F13C-5C4F-8DAB-D289ECD198BC}"/>
              </a:ext>
            </a:extLst>
          </p:cNvPr>
          <p:cNvSpPr>
            <a:spLocks noGrp="1"/>
          </p:cNvSpPr>
          <p:nvPr>
            <p:ph type="title"/>
          </p:nvPr>
        </p:nvSpPr>
        <p:spPr/>
        <p:txBody>
          <a:bodyPr/>
          <a:lstStyle/>
          <a:p>
            <a:r>
              <a:rPr lang="en-US" b="1" dirty="0">
                <a:solidFill>
                  <a:srgbClr val="930505"/>
                </a:solidFill>
              </a:rPr>
              <a:t>Credit and Debit</a:t>
            </a:r>
          </a:p>
        </p:txBody>
      </p:sp>
      <p:sp>
        <p:nvSpPr>
          <p:cNvPr id="3" name="Content Placeholder 2">
            <a:extLst>
              <a:ext uri="{FF2B5EF4-FFF2-40B4-BE49-F238E27FC236}">
                <a16:creationId xmlns:a16="http://schemas.microsoft.com/office/drawing/2014/main" id="{10D8C4C7-E190-9347-AB79-5C616148CBC1}"/>
              </a:ext>
            </a:extLst>
          </p:cNvPr>
          <p:cNvSpPr>
            <a:spLocks noGrp="1"/>
          </p:cNvSpPr>
          <p:nvPr>
            <p:ph idx="1"/>
          </p:nvPr>
        </p:nvSpPr>
        <p:spPr/>
        <p:txBody>
          <a:bodyPr/>
          <a:lstStyle/>
          <a:p>
            <a:pPr marL="0" indent="0">
              <a:buNone/>
            </a:pPr>
            <a:r>
              <a:rPr lang="en-US" dirty="0">
                <a:latin typeface="Candara" panose="020E0502030303020204" pitchFamily="34" charset="0"/>
              </a:rPr>
              <a:t>Bookkeeping</a:t>
            </a:r>
          </a:p>
          <a:p>
            <a:pPr marL="0" indent="0">
              <a:buNone/>
            </a:pPr>
            <a:r>
              <a:rPr lang="en-US" b="1" dirty="0">
                <a:latin typeface="Candara" panose="020E0502030303020204" pitchFamily="34" charset="0"/>
              </a:rPr>
              <a:t>DEBIT</a:t>
            </a:r>
          </a:p>
          <a:p>
            <a:r>
              <a:rPr lang="en-US" dirty="0">
                <a:latin typeface="Candara" panose="020E0502030303020204" pitchFamily="34" charset="0"/>
              </a:rPr>
              <a:t>Increases asset </a:t>
            </a:r>
          </a:p>
          <a:p>
            <a:r>
              <a:rPr lang="en-US" dirty="0">
                <a:latin typeface="Candara" panose="020E0502030303020204" pitchFamily="34" charset="0"/>
              </a:rPr>
              <a:t>Decreases liability or equity </a:t>
            </a:r>
          </a:p>
          <a:p>
            <a:pPr marL="0" indent="0">
              <a:buNone/>
            </a:pPr>
            <a:r>
              <a:rPr lang="en-US" b="1" dirty="0">
                <a:latin typeface="Candara" panose="020E0502030303020204" pitchFamily="34" charset="0"/>
              </a:rPr>
              <a:t>CREDIT</a:t>
            </a:r>
          </a:p>
          <a:p>
            <a:r>
              <a:rPr lang="en-US" dirty="0">
                <a:latin typeface="Candara" panose="020E0502030303020204" pitchFamily="34" charset="0"/>
              </a:rPr>
              <a:t>Decreases asset </a:t>
            </a:r>
          </a:p>
          <a:p>
            <a:r>
              <a:rPr lang="en-US" dirty="0">
                <a:latin typeface="Candara" panose="020E0502030303020204" pitchFamily="34" charset="0"/>
              </a:rPr>
              <a:t>Increases liability or equity </a:t>
            </a:r>
          </a:p>
          <a:p>
            <a:endParaRPr lang="en-US" dirty="0">
              <a:latin typeface="Candara" panose="020E0502030303020204" pitchFamily="34" charset="0"/>
            </a:endParaRPr>
          </a:p>
        </p:txBody>
      </p:sp>
      <p:sp>
        <p:nvSpPr>
          <p:cNvPr id="4" name="Rectangle 3">
            <a:extLst>
              <a:ext uri="{FF2B5EF4-FFF2-40B4-BE49-F238E27FC236}">
                <a16:creationId xmlns:a16="http://schemas.microsoft.com/office/drawing/2014/main" id="{7719C060-666A-4BA4-8216-F0D6E68CF052}"/>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CA5079-DA7A-440B-BB18-1A0385342C02}"/>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Credit and Debit</a:t>
            </a:r>
          </a:p>
        </p:txBody>
      </p:sp>
    </p:spTree>
    <p:extLst>
      <p:ext uri="{BB962C8B-B14F-4D97-AF65-F5344CB8AC3E}">
        <p14:creationId xmlns:p14="http://schemas.microsoft.com/office/powerpoint/2010/main" val="71477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7DF38-F13C-5C4F-8DAB-D289ECD198BC}"/>
              </a:ext>
            </a:extLst>
          </p:cNvPr>
          <p:cNvSpPr>
            <a:spLocks noGrp="1"/>
          </p:cNvSpPr>
          <p:nvPr>
            <p:ph type="title"/>
          </p:nvPr>
        </p:nvSpPr>
        <p:spPr/>
        <p:txBody>
          <a:bodyPr/>
          <a:lstStyle/>
          <a:p>
            <a:r>
              <a:rPr lang="en-US" b="1" dirty="0">
                <a:solidFill>
                  <a:srgbClr val="930505"/>
                </a:solidFill>
              </a:rPr>
              <a:t>Credit and Debit Examples</a:t>
            </a:r>
          </a:p>
        </p:txBody>
      </p:sp>
      <p:graphicFrame>
        <p:nvGraphicFramePr>
          <p:cNvPr id="3" name="Table 2">
            <a:extLst>
              <a:ext uri="{FF2B5EF4-FFF2-40B4-BE49-F238E27FC236}">
                <a16:creationId xmlns:a16="http://schemas.microsoft.com/office/drawing/2014/main" id="{F1FAB714-510D-4AD1-B99B-8DE8CA6770D3}"/>
              </a:ext>
            </a:extLst>
          </p:cNvPr>
          <p:cNvGraphicFramePr>
            <a:graphicFrameLocks noGrp="1"/>
          </p:cNvGraphicFramePr>
          <p:nvPr/>
        </p:nvGraphicFramePr>
        <p:xfrm>
          <a:off x="1027853" y="2729048"/>
          <a:ext cx="8041641" cy="2086792"/>
        </p:xfrm>
        <a:graphic>
          <a:graphicData uri="http://schemas.openxmlformats.org/drawingml/2006/table">
            <a:tbl>
              <a:tblPr firstRow="1" firstCol="1" bandRow="1">
                <a:tableStyleId>{72833802-FEF1-4C79-8D5D-14CF1EAF98D9}</a:tableStyleId>
              </a:tblPr>
              <a:tblGrid>
                <a:gridCol w="3530600">
                  <a:extLst>
                    <a:ext uri="{9D8B030D-6E8A-4147-A177-3AD203B41FA5}">
                      <a16:colId xmlns:a16="http://schemas.microsoft.com/office/drawing/2014/main" val="3571644082"/>
                    </a:ext>
                  </a:extLst>
                </a:gridCol>
                <a:gridCol w="1830494">
                  <a:extLst>
                    <a:ext uri="{9D8B030D-6E8A-4147-A177-3AD203B41FA5}">
                      <a16:colId xmlns:a16="http://schemas.microsoft.com/office/drawing/2014/main" val="151134048"/>
                    </a:ext>
                  </a:extLst>
                </a:gridCol>
                <a:gridCol w="2680547">
                  <a:extLst>
                    <a:ext uri="{9D8B030D-6E8A-4147-A177-3AD203B41FA5}">
                      <a16:colId xmlns:a16="http://schemas.microsoft.com/office/drawing/2014/main" val="206212720"/>
                    </a:ext>
                  </a:extLst>
                </a:gridCol>
              </a:tblGrid>
              <a:tr h="582739">
                <a:tc>
                  <a:txBody>
                    <a:bodyPr/>
                    <a:lstStyle/>
                    <a:p>
                      <a:pPr marL="0" marR="0">
                        <a:lnSpc>
                          <a:spcPct val="107000"/>
                        </a:lnSpc>
                        <a:spcBef>
                          <a:spcPts val="0"/>
                        </a:spcBef>
                        <a:spcAft>
                          <a:spcPts val="0"/>
                        </a:spcAft>
                      </a:pPr>
                      <a:r>
                        <a:rPr lang="en-US" sz="2800" dirty="0">
                          <a:effectLst/>
                          <a:latin typeface="Candara" panose="020E0502030303020204" pitchFamily="34" charset="0"/>
                        </a:rPr>
                        <a:t> </a:t>
                      </a:r>
                      <a:endParaRPr lang="en-US" sz="2800" dirty="0">
                        <a:effectLst/>
                        <a:latin typeface="Candara" panose="020E0502030303020204" pitchFamily="34" charset="0"/>
                        <a:ea typeface="Calibri" panose="020F0502020204030204" pitchFamily="34" charset="0"/>
                        <a:cs typeface="Times New Roman" panose="02020603050405020304" pitchFamily="18" charset="0"/>
                      </a:endParaRPr>
                    </a:p>
                  </a:txBody>
                  <a:tcPr marL="66675" marR="66675" marT="47625" marB="38100" anchor="ctr"/>
                </a:tc>
                <a:tc>
                  <a:txBody>
                    <a:bodyPr/>
                    <a:lstStyle/>
                    <a:p>
                      <a:pPr marL="0" marR="0">
                        <a:lnSpc>
                          <a:spcPct val="107000"/>
                        </a:lnSpc>
                        <a:spcBef>
                          <a:spcPts val="1200"/>
                        </a:spcBef>
                        <a:spcAft>
                          <a:spcPts val="0"/>
                        </a:spcAft>
                      </a:pPr>
                      <a:r>
                        <a:rPr lang="en-US" sz="2800">
                          <a:effectLst/>
                          <a:latin typeface="Candara" panose="020E0502030303020204" pitchFamily="34" charset="0"/>
                        </a:rPr>
                        <a:t>DR.</a:t>
                      </a:r>
                      <a:endParaRPr lang="en-US" sz="2800">
                        <a:effectLst/>
                        <a:latin typeface="Candara" panose="020E0502030303020204" pitchFamily="34" charset="0"/>
                        <a:ea typeface="Calibri" panose="020F0502020204030204" pitchFamily="34" charset="0"/>
                        <a:cs typeface="Times New Roman" panose="02020603050405020304" pitchFamily="18" charset="0"/>
                      </a:endParaRPr>
                    </a:p>
                  </a:txBody>
                  <a:tcPr marL="66675" marR="66675" marT="47625" marB="38100" anchor="ctr"/>
                </a:tc>
                <a:tc>
                  <a:txBody>
                    <a:bodyPr/>
                    <a:lstStyle/>
                    <a:p>
                      <a:pPr marL="0" marR="0">
                        <a:lnSpc>
                          <a:spcPct val="107000"/>
                        </a:lnSpc>
                        <a:spcBef>
                          <a:spcPts val="1200"/>
                        </a:spcBef>
                        <a:spcAft>
                          <a:spcPts val="0"/>
                        </a:spcAft>
                      </a:pPr>
                      <a:r>
                        <a:rPr lang="en-US" sz="2800">
                          <a:effectLst/>
                          <a:latin typeface="Candara" panose="020E0502030303020204" pitchFamily="34" charset="0"/>
                        </a:rPr>
                        <a:t>CR.</a:t>
                      </a:r>
                      <a:endParaRPr lang="en-US" sz="2800">
                        <a:effectLst/>
                        <a:latin typeface="Candara" panose="020E0502030303020204" pitchFamily="34" charset="0"/>
                        <a:ea typeface="Calibri" panose="020F0502020204030204" pitchFamily="34" charset="0"/>
                        <a:cs typeface="Times New Roman" panose="02020603050405020304" pitchFamily="18" charset="0"/>
                      </a:endParaRPr>
                    </a:p>
                  </a:txBody>
                  <a:tcPr marL="66675" marR="66675" marT="47625" marB="38100" anchor="ctr"/>
                </a:tc>
                <a:extLst>
                  <a:ext uri="{0D108BD9-81ED-4DB2-BD59-A6C34878D82A}">
                    <a16:rowId xmlns:a16="http://schemas.microsoft.com/office/drawing/2014/main" val="1400842677"/>
                  </a:ext>
                </a:extLst>
              </a:tr>
              <a:tr h="501351">
                <a:tc>
                  <a:txBody>
                    <a:bodyPr/>
                    <a:lstStyle/>
                    <a:p>
                      <a:pPr marL="0" marR="0">
                        <a:lnSpc>
                          <a:spcPct val="107000"/>
                        </a:lnSpc>
                        <a:spcBef>
                          <a:spcPts val="1200"/>
                        </a:spcBef>
                        <a:spcAft>
                          <a:spcPts val="0"/>
                        </a:spcAft>
                      </a:pPr>
                      <a:r>
                        <a:rPr lang="en-US" sz="2800" dirty="0">
                          <a:effectLst/>
                          <a:latin typeface="Candara" panose="020E0502030303020204" pitchFamily="34" charset="0"/>
                        </a:rPr>
                        <a:t>Inventory</a:t>
                      </a:r>
                      <a:endParaRPr lang="en-US" sz="2800" dirty="0">
                        <a:effectLst/>
                        <a:latin typeface="Candara" panose="020E0502030303020204" pitchFamily="34" charset="0"/>
                        <a:ea typeface="Calibri" panose="020F0502020204030204" pitchFamily="34" charset="0"/>
                        <a:cs typeface="Times New Roman" panose="02020603050405020304" pitchFamily="18" charset="0"/>
                      </a:endParaRPr>
                    </a:p>
                  </a:txBody>
                  <a:tcPr marL="66675" marR="66675" marT="28575" marB="19050" anchor="ctr"/>
                </a:tc>
                <a:tc>
                  <a:txBody>
                    <a:bodyPr/>
                    <a:lstStyle/>
                    <a:p>
                      <a:pPr marL="0" marR="0">
                        <a:lnSpc>
                          <a:spcPct val="107000"/>
                        </a:lnSpc>
                        <a:spcBef>
                          <a:spcPts val="1200"/>
                        </a:spcBef>
                        <a:spcAft>
                          <a:spcPts val="0"/>
                        </a:spcAft>
                      </a:pPr>
                      <a:r>
                        <a:rPr lang="en-US" sz="2800" dirty="0">
                          <a:effectLst/>
                          <a:latin typeface="Candara" panose="020E0502030303020204" pitchFamily="34" charset="0"/>
                        </a:rPr>
                        <a:t>$2,000</a:t>
                      </a:r>
                      <a:endParaRPr lang="en-US" sz="2800" dirty="0">
                        <a:effectLst/>
                        <a:latin typeface="Candara" panose="020E0502030303020204" pitchFamily="34" charset="0"/>
                        <a:ea typeface="Calibri" panose="020F0502020204030204" pitchFamily="34" charset="0"/>
                        <a:cs typeface="Times New Roman" panose="02020603050405020304" pitchFamily="18" charset="0"/>
                      </a:endParaRPr>
                    </a:p>
                  </a:txBody>
                  <a:tcPr marL="66675" marR="66675" marT="28575" marB="19050" anchor="ctr"/>
                </a:tc>
                <a:tc>
                  <a:txBody>
                    <a:bodyPr/>
                    <a:lstStyle/>
                    <a:p>
                      <a:pPr marL="0" marR="0">
                        <a:lnSpc>
                          <a:spcPct val="107000"/>
                        </a:lnSpc>
                        <a:spcBef>
                          <a:spcPts val="0"/>
                        </a:spcBef>
                        <a:spcAft>
                          <a:spcPts val="0"/>
                        </a:spcAft>
                      </a:pPr>
                      <a:r>
                        <a:rPr lang="en-US" sz="2800" dirty="0">
                          <a:effectLst/>
                          <a:latin typeface="Candara" panose="020E0502030303020204" pitchFamily="34" charset="0"/>
                        </a:rPr>
                        <a:t> </a:t>
                      </a:r>
                      <a:endParaRPr lang="en-US" sz="2800" dirty="0">
                        <a:effectLst/>
                        <a:latin typeface="Candara" panose="020E0502030303020204" pitchFamily="34" charset="0"/>
                        <a:ea typeface="Calibri" panose="020F0502020204030204" pitchFamily="34" charset="0"/>
                        <a:cs typeface="Times New Roman" panose="02020603050405020304" pitchFamily="18" charset="0"/>
                      </a:endParaRPr>
                    </a:p>
                  </a:txBody>
                  <a:tcPr marL="66675" marR="66675" marT="28575" marB="19050" anchor="ctr"/>
                </a:tc>
                <a:extLst>
                  <a:ext uri="{0D108BD9-81ED-4DB2-BD59-A6C34878D82A}">
                    <a16:rowId xmlns:a16="http://schemas.microsoft.com/office/drawing/2014/main" val="272332143"/>
                  </a:ext>
                </a:extLst>
              </a:tr>
              <a:tr h="501351">
                <a:tc>
                  <a:txBody>
                    <a:bodyPr/>
                    <a:lstStyle/>
                    <a:p>
                      <a:pPr marL="0" marR="0">
                        <a:lnSpc>
                          <a:spcPct val="107000"/>
                        </a:lnSpc>
                        <a:spcBef>
                          <a:spcPts val="1200"/>
                        </a:spcBef>
                        <a:spcAft>
                          <a:spcPts val="0"/>
                        </a:spcAft>
                      </a:pPr>
                      <a:r>
                        <a:rPr lang="en-US" sz="2800" dirty="0">
                          <a:effectLst/>
                          <a:latin typeface="Candara" panose="020E0502030303020204" pitchFamily="34" charset="0"/>
                        </a:rPr>
                        <a:t>   Accounts Payable</a:t>
                      </a:r>
                      <a:endParaRPr lang="en-US" sz="2800" dirty="0">
                        <a:effectLst/>
                        <a:latin typeface="Candara" panose="020E0502030303020204" pitchFamily="34" charset="0"/>
                        <a:ea typeface="Calibri" panose="020F0502020204030204" pitchFamily="34" charset="0"/>
                        <a:cs typeface="Times New Roman" panose="02020603050405020304" pitchFamily="18" charset="0"/>
                      </a:endParaRPr>
                    </a:p>
                  </a:txBody>
                  <a:tcPr marL="66675" marR="66675" marT="28575" marB="19050" anchor="ctr"/>
                </a:tc>
                <a:tc>
                  <a:txBody>
                    <a:bodyPr/>
                    <a:lstStyle/>
                    <a:p>
                      <a:pPr marL="0" marR="0">
                        <a:lnSpc>
                          <a:spcPct val="107000"/>
                        </a:lnSpc>
                        <a:spcBef>
                          <a:spcPts val="0"/>
                        </a:spcBef>
                        <a:spcAft>
                          <a:spcPts val="0"/>
                        </a:spcAft>
                      </a:pPr>
                      <a:r>
                        <a:rPr lang="en-US" sz="2800" dirty="0">
                          <a:effectLst/>
                          <a:latin typeface="Candara" panose="020E0502030303020204" pitchFamily="34" charset="0"/>
                        </a:rPr>
                        <a:t> </a:t>
                      </a:r>
                      <a:endParaRPr lang="en-US" sz="2800" dirty="0">
                        <a:effectLst/>
                        <a:latin typeface="Candara" panose="020E0502030303020204" pitchFamily="34" charset="0"/>
                        <a:ea typeface="Calibri" panose="020F0502020204030204" pitchFamily="34" charset="0"/>
                        <a:cs typeface="Times New Roman" panose="02020603050405020304" pitchFamily="18" charset="0"/>
                      </a:endParaRPr>
                    </a:p>
                  </a:txBody>
                  <a:tcPr marL="66675" marR="66675" marT="28575" marB="19050" anchor="ctr"/>
                </a:tc>
                <a:tc>
                  <a:txBody>
                    <a:bodyPr/>
                    <a:lstStyle/>
                    <a:p>
                      <a:pPr marL="0" marR="0">
                        <a:lnSpc>
                          <a:spcPct val="107000"/>
                        </a:lnSpc>
                        <a:spcBef>
                          <a:spcPts val="1200"/>
                        </a:spcBef>
                        <a:spcAft>
                          <a:spcPts val="0"/>
                        </a:spcAft>
                      </a:pPr>
                      <a:r>
                        <a:rPr lang="en-US" sz="2800" dirty="0">
                          <a:effectLst/>
                          <a:latin typeface="Candara" panose="020E0502030303020204" pitchFamily="34" charset="0"/>
                        </a:rPr>
                        <a:t>$2,000</a:t>
                      </a:r>
                      <a:endParaRPr lang="en-US" sz="2800" dirty="0">
                        <a:effectLst/>
                        <a:latin typeface="Candara" panose="020E0502030303020204" pitchFamily="34" charset="0"/>
                        <a:ea typeface="Calibri" panose="020F0502020204030204" pitchFamily="34" charset="0"/>
                        <a:cs typeface="Times New Roman" panose="02020603050405020304" pitchFamily="18" charset="0"/>
                      </a:endParaRPr>
                    </a:p>
                  </a:txBody>
                  <a:tcPr marL="66675" marR="66675" marT="28575" marB="19050" anchor="ctr"/>
                </a:tc>
                <a:extLst>
                  <a:ext uri="{0D108BD9-81ED-4DB2-BD59-A6C34878D82A}">
                    <a16:rowId xmlns:a16="http://schemas.microsoft.com/office/drawing/2014/main" val="3741026488"/>
                  </a:ext>
                </a:extLst>
              </a:tr>
              <a:tr h="501351">
                <a:tc gridSpan="3">
                  <a:txBody>
                    <a:bodyPr/>
                    <a:lstStyle/>
                    <a:p>
                      <a:pPr marL="0" marR="0">
                        <a:lnSpc>
                          <a:spcPct val="107000"/>
                        </a:lnSpc>
                        <a:spcBef>
                          <a:spcPts val="1200"/>
                        </a:spcBef>
                        <a:spcAft>
                          <a:spcPts val="0"/>
                        </a:spcAft>
                      </a:pPr>
                      <a:r>
                        <a:rPr lang="en-US" sz="2000" dirty="0">
                          <a:effectLst/>
                          <a:latin typeface="Candara" panose="020E0502030303020204" pitchFamily="34" charset="0"/>
                        </a:rPr>
                        <a:t>Explanation: To record purchase of inventory.</a:t>
                      </a:r>
                      <a:endParaRPr lang="en-US" sz="2000" dirty="0">
                        <a:effectLst/>
                        <a:latin typeface="Candara" panose="020E0502030303020204" pitchFamily="34" charset="0"/>
                        <a:ea typeface="Calibri" panose="020F0502020204030204" pitchFamily="34" charset="0"/>
                        <a:cs typeface="Times New Roman" panose="02020603050405020304" pitchFamily="18" charset="0"/>
                      </a:endParaRPr>
                    </a:p>
                  </a:txBody>
                  <a:tcPr marL="66675" marR="66675" marT="28575" marB="1905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54088247"/>
                  </a:ext>
                </a:extLst>
              </a:tr>
            </a:tbl>
          </a:graphicData>
        </a:graphic>
      </p:graphicFrame>
      <p:sp>
        <p:nvSpPr>
          <p:cNvPr id="6" name="Rectangle 5">
            <a:extLst>
              <a:ext uri="{FF2B5EF4-FFF2-40B4-BE49-F238E27FC236}">
                <a16:creationId xmlns:a16="http://schemas.microsoft.com/office/drawing/2014/main" id="{BD45A7CA-F48C-45A4-885D-8FC724E42EEC}"/>
              </a:ext>
            </a:extLst>
          </p:cNvPr>
          <p:cNvSpPr/>
          <p:nvPr/>
        </p:nvSpPr>
        <p:spPr>
          <a:xfrm>
            <a:off x="907626" y="1480235"/>
            <a:ext cx="9679093" cy="954107"/>
          </a:xfrm>
          <a:prstGeom prst="rect">
            <a:avLst/>
          </a:prstGeom>
        </p:spPr>
        <p:txBody>
          <a:bodyPr wrap="square">
            <a:spAutoFit/>
          </a:bodyPr>
          <a:lstStyle/>
          <a:p>
            <a:pPr lvl="0" eaLnBrk="0" fontAlgn="base" hangingPunct="0">
              <a:spcBef>
                <a:spcPct val="0"/>
              </a:spcBef>
              <a:spcAft>
                <a:spcPct val="0"/>
              </a:spcAft>
            </a:pPr>
            <a:r>
              <a:rPr lang="en-US" altLang="en-US" sz="2800" dirty="0">
                <a:solidFill>
                  <a:srgbClr val="000000"/>
                </a:solidFill>
                <a:latin typeface="Candara" panose="020E0502030303020204" pitchFamily="34" charset="0"/>
                <a:ea typeface="Calibri" panose="020F0502020204030204" pitchFamily="34" charset="0"/>
                <a:cs typeface="Times New Roman" panose="02020603050405020304" pitchFamily="18" charset="0"/>
              </a:rPr>
              <a:t>If an organization purchases inventory worth $2000 on account, the journal entry would appear as follows:</a:t>
            </a:r>
            <a:endParaRPr lang="en-US" altLang="en-US" sz="2800" dirty="0">
              <a:latin typeface="Candara" panose="020E0502030303020204" pitchFamily="34" charset="0"/>
            </a:endParaRPr>
          </a:p>
        </p:txBody>
      </p:sp>
      <p:sp>
        <p:nvSpPr>
          <p:cNvPr id="5" name="Rectangle 4">
            <a:extLst>
              <a:ext uri="{FF2B5EF4-FFF2-40B4-BE49-F238E27FC236}">
                <a16:creationId xmlns:a16="http://schemas.microsoft.com/office/drawing/2014/main" id="{458242EA-F674-4B40-B2FA-EE6911362AC8}"/>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ECD5796B-B1FF-4243-BB1B-7F8B94AD541C}"/>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Example</a:t>
            </a:r>
          </a:p>
        </p:txBody>
      </p:sp>
    </p:spTree>
    <p:extLst>
      <p:ext uri="{BB962C8B-B14F-4D97-AF65-F5344CB8AC3E}">
        <p14:creationId xmlns:p14="http://schemas.microsoft.com/office/powerpoint/2010/main" val="15689173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7DF38-F13C-5C4F-8DAB-D289ECD198BC}"/>
              </a:ext>
            </a:extLst>
          </p:cNvPr>
          <p:cNvSpPr>
            <a:spLocks noGrp="1"/>
          </p:cNvSpPr>
          <p:nvPr>
            <p:ph type="title"/>
          </p:nvPr>
        </p:nvSpPr>
        <p:spPr/>
        <p:txBody>
          <a:bodyPr/>
          <a:lstStyle/>
          <a:p>
            <a:r>
              <a:rPr lang="en-US" b="1" dirty="0">
                <a:solidFill>
                  <a:srgbClr val="930505"/>
                </a:solidFill>
              </a:rPr>
              <a:t>Credit and Debit Examples</a:t>
            </a:r>
          </a:p>
        </p:txBody>
      </p:sp>
      <p:graphicFrame>
        <p:nvGraphicFramePr>
          <p:cNvPr id="4" name="Content Placeholder 4">
            <a:extLst>
              <a:ext uri="{FF2B5EF4-FFF2-40B4-BE49-F238E27FC236}">
                <a16:creationId xmlns:a16="http://schemas.microsoft.com/office/drawing/2014/main" id="{B5F32533-BFD7-504A-9A33-D5D4E77C1384}"/>
              </a:ext>
            </a:extLst>
          </p:cNvPr>
          <p:cNvGraphicFramePr>
            <a:graphicFrameLocks/>
          </p:cNvGraphicFramePr>
          <p:nvPr/>
        </p:nvGraphicFramePr>
        <p:xfrm>
          <a:off x="838200" y="1690688"/>
          <a:ext cx="10433859" cy="4111596"/>
        </p:xfrm>
        <a:graphic>
          <a:graphicData uri="http://schemas.openxmlformats.org/drawingml/2006/table">
            <a:tbl>
              <a:tblPr/>
              <a:tblGrid>
                <a:gridCol w="4860691">
                  <a:extLst>
                    <a:ext uri="{9D8B030D-6E8A-4147-A177-3AD203B41FA5}">
                      <a16:colId xmlns:a16="http://schemas.microsoft.com/office/drawing/2014/main" val="171968403"/>
                    </a:ext>
                  </a:extLst>
                </a:gridCol>
                <a:gridCol w="1393292">
                  <a:extLst>
                    <a:ext uri="{9D8B030D-6E8A-4147-A177-3AD203B41FA5}">
                      <a16:colId xmlns:a16="http://schemas.microsoft.com/office/drawing/2014/main" val="3451583283"/>
                    </a:ext>
                  </a:extLst>
                </a:gridCol>
                <a:gridCol w="1393292">
                  <a:extLst>
                    <a:ext uri="{9D8B030D-6E8A-4147-A177-3AD203B41FA5}">
                      <a16:colId xmlns:a16="http://schemas.microsoft.com/office/drawing/2014/main" val="3051717178"/>
                    </a:ext>
                  </a:extLst>
                </a:gridCol>
                <a:gridCol w="1393292">
                  <a:extLst>
                    <a:ext uri="{9D8B030D-6E8A-4147-A177-3AD203B41FA5}">
                      <a16:colId xmlns:a16="http://schemas.microsoft.com/office/drawing/2014/main" val="2824503855"/>
                    </a:ext>
                  </a:extLst>
                </a:gridCol>
                <a:gridCol w="1393292">
                  <a:extLst>
                    <a:ext uri="{9D8B030D-6E8A-4147-A177-3AD203B41FA5}">
                      <a16:colId xmlns:a16="http://schemas.microsoft.com/office/drawing/2014/main" val="1920168876"/>
                    </a:ext>
                  </a:extLst>
                </a:gridCol>
              </a:tblGrid>
              <a:tr h="628354">
                <a:tc>
                  <a:txBody>
                    <a:bodyPr/>
                    <a:lstStyle/>
                    <a:p>
                      <a:pPr algn="l" fontAlgn="b"/>
                      <a:endParaRPr lang="en-US" sz="1200" b="1" i="0" u="none" strike="noStrike" dirty="0">
                        <a:solidFill>
                          <a:srgbClr val="000000"/>
                        </a:solidFill>
                        <a:effectLst/>
                        <a:latin typeface="Candara" panose="020E0502030303020204" pitchFamily="34" charset="0"/>
                      </a:endParaRPr>
                    </a:p>
                  </a:txBody>
                  <a:tcPr marL="9524" marR="9524"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1" i="0" u="none" strike="noStrike">
                        <a:solidFill>
                          <a:srgbClr val="000000"/>
                        </a:solidFill>
                        <a:effectLst/>
                        <a:latin typeface="Candara" panose="020E0502030303020204" pitchFamily="34" charset="0"/>
                      </a:endParaRPr>
                    </a:p>
                  </a:txBody>
                  <a:tcPr marL="9524" marR="9524"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1" i="0" u="none" strike="noStrike">
                        <a:solidFill>
                          <a:srgbClr val="000000"/>
                        </a:solidFill>
                        <a:effectLst/>
                        <a:latin typeface="Candara" panose="020E0502030303020204" pitchFamily="34" charset="0"/>
                      </a:endParaRPr>
                    </a:p>
                  </a:txBody>
                  <a:tcPr marL="9524" marR="9524"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1" i="0" u="none" strike="noStrike">
                        <a:solidFill>
                          <a:srgbClr val="000000"/>
                        </a:solidFill>
                        <a:effectLst/>
                        <a:latin typeface="Candara" panose="020E0502030303020204" pitchFamily="34" charset="0"/>
                      </a:endParaRPr>
                    </a:p>
                  </a:txBody>
                  <a:tcPr marL="9524" marR="9524"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1" i="0" u="none" strike="noStrike">
                        <a:solidFill>
                          <a:srgbClr val="000000"/>
                        </a:solidFill>
                        <a:effectLst/>
                        <a:latin typeface="Candara" panose="020E0502030303020204" pitchFamily="34" charset="0"/>
                      </a:endParaRPr>
                    </a:p>
                  </a:txBody>
                  <a:tcPr marL="9524" marR="9524" marT="9524"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0511178"/>
                  </a:ext>
                </a:extLst>
              </a:tr>
              <a:tr h="628354">
                <a:tc>
                  <a:txBody>
                    <a:bodyPr/>
                    <a:lstStyle/>
                    <a:p>
                      <a:pPr algn="l" fontAlgn="ctr"/>
                      <a:r>
                        <a:rPr lang="en-US" sz="2400" b="1" i="0" u="none" strike="noStrike" dirty="0">
                          <a:solidFill>
                            <a:srgbClr val="000000"/>
                          </a:solidFill>
                          <a:effectLst/>
                          <a:latin typeface="Candara" panose="020E0502030303020204" pitchFamily="34" charset="0"/>
                        </a:rPr>
                        <a:t> </a:t>
                      </a: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en-US" sz="2400" b="1" i="0" u="none" strike="noStrike">
                          <a:solidFill>
                            <a:srgbClr val="000000"/>
                          </a:solidFill>
                          <a:effectLst/>
                          <a:latin typeface="Candara" panose="020E0502030303020204" pitchFamily="34" charset="0"/>
                        </a:rPr>
                        <a:t>Assets</a:t>
                      </a: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2400" b="1" i="0" u="none" strike="noStrike">
                          <a:solidFill>
                            <a:srgbClr val="000000"/>
                          </a:solidFill>
                          <a:effectLst/>
                          <a:latin typeface="Candara" panose="020E0502030303020204" pitchFamily="34" charset="0"/>
                        </a:rPr>
                        <a:t>Liabilities</a:t>
                      </a: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751170273"/>
                  </a:ext>
                </a:extLst>
              </a:tr>
              <a:tr h="628354">
                <a:tc>
                  <a:txBody>
                    <a:bodyPr/>
                    <a:lstStyle/>
                    <a:p>
                      <a:pPr algn="l" fontAlgn="ctr"/>
                      <a:r>
                        <a:rPr lang="en-US" sz="2400" b="1" i="0" u="none" strike="noStrike" dirty="0">
                          <a:solidFill>
                            <a:srgbClr val="000000"/>
                          </a:solidFill>
                          <a:effectLst/>
                          <a:latin typeface="Candara" panose="020E0502030303020204" pitchFamily="34" charset="0"/>
                        </a:rPr>
                        <a:t>Transaction</a:t>
                      </a: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effectLst/>
                          <a:latin typeface="Candara" panose="020E0502030303020204" pitchFamily="34" charset="0"/>
                        </a:rPr>
                        <a:t>Debit</a:t>
                      </a: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effectLst/>
                          <a:latin typeface="Candara" panose="020E0502030303020204" pitchFamily="34" charset="0"/>
                        </a:rPr>
                        <a:t>Credit</a:t>
                      </a: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effectLst/>
                          <a:latin typeface="Candara" panose="020E0502030303020204" pitchFamily="34" charset="0"/>
                        </a:rPr>
                        <a:t>Debit</a:t>
                      </a: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effectLst/>
                          <a:latin typeface="Candara" panose="020E0502030303020204" pitchFamily="34" charset="0"/>
                        </a:rPr>
                        <a:t>Credit</a:t>
                      </a: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8842933"/>
                  </a:ext>
                </a:extLst>
              </a:tr>
              <a:tr h="79909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2400" b="0" i="0" u="none" strike="noStrike" kern="1200" dirty="0">
                          <a:solidFill>
                            <a:srgbClr val="000000"/>
                          </a:solidFill>
                          <a:effectLst/>
                          <a:latin typeface="Candara" panose="020E0502030303020204" pitchFamily="34" charset="0"/>
                          <a:ea typeface="+mn-ea"/>
                          <a:cs typeface="+mn-cs"/>
                        </a:rPr>
                        <a:t>1. Receive a cash in payment of an account receivable</a:t>
                      </a: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2400" b="1" i="0" u="none" strike="noStrike" dirty="0">
                        <a:solidFill>
                          <a:srgbClr val="000000"/>
                        </a:solidFill>
                        <a:effectLst/>
                        <a:latin typeface="Candara" panose="020E0502030303020204" pitchFamily="34" charset="0"/>
                      </a:endParaRP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2400" b="1" i="0" u="none" strike="noStrike" dirty="0">
                        <a:solidFill>
                          <a:srgbClr val="000000"/>
                        </a:solidFill>
                        <a:effectLst/>
                        <a:latin typeface="Candara" panose="020E0502030303020204" pitchFamily="34" charset="0"/>
                      </a:endParaRP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1" i="0" u="none" strike="noStrike">
                          <a:solidFill>
                            <a:srgbClr val="000000"/>
                          </a:solidFill>
                          <a:effectLst/>
                          <a:latin typeface="Candara" panose="020E0502030303020204" pitchFamily="34" charset="0"/>
                        </a:rPr>
                        <a:t> </a:t>
                      </a: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effectLst/>
                          <a:latin typeface="Candara" panose="020E0502030303020204" pitchFamily="34" charset="0"/>
                        </a:rPr>
                        <a:t> </a:t>
                      </a: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402582"/>
                  </a:ext>
                </a:extLst>
              </a:tr>
              <a:tr h="79909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2400" b="0" i="0" u="none" strike="noStrike" kern="1200" dirty="0">
                          <a:solidFill>
                            <a:srgbClr val="000000"/>
                          </a:solidFill>
                          <a:effectLst/>
                          <a:latin typeface="Candara" panose="020E0502030303020204" pitchFamily="34" charset="0"/>
                          <a:ea typeface="+mn-ea"/>
                          <a:cs typeface="+mn-cs"/>
                        </a:rPr>
                        <a:t>2. Purchase inventory from supplier on credit</a:t>
                      </a: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2400" b="1" i="0" u="none" strike="noStrike" dirty="0">
                        <a:solidFill>
                          <a:srgbClr val="000000"/>
                        </a:solidFill>
                        <a:effectLst/>
                        <a:latin typeface="Candara" panose="020E0502030303020204" pitchFamily="34" charset="0"/>
                      </a:endParaRP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2400" b="1" i="0" u="none" strike="noStrike" dirty="0">
                        <a:solidFill>
                          <a:srgbClr val="000000"/>
                        </a:solidFill>
                        <a:effectLst/>
                        <a:latin typeface="Candara" panose="020E0502030303020204" pitchFamily="34" charset="0"/>
                      </a:endParaRP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2400" b="1" i="0" u="none" strike="noStrike" dirty="0">
                        <a:solidFill>
                          <a:srgbClr val="000000"/>
                        </a:solidFill>
                        <a:effectLst/>
                        <a:latin typeface="Candara" panose="020E0502030303020204" pitchFamily="34" charset="0"/>
                      </a:endParaRP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2400" b="1" i="0" u="none" strike="noStrike" dirty="0">
                        <a:solidFill>
                          <a:srgbClr val="000000"/>
                        </a:solidFill>
                        <a:effectLst/>
                        <a:latin typeface="Candara" panose="020E0502030303020204" pitchFamily="34" charset="0"/>
                      </a:endParaRP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465274"/>
                  </a:ext>
                </a:extLst>
              </a:tr>
              <a:tr h="628354">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2400" b="0" i="0" u="none" strike="noStrike" kern="1200" dirty="0">
                          <a:solidFill>
                            <a:srgbClr val="000000"/>
                          </a:solidFill>
                          <a:effectLst/>
                          <a:latin typeface="Candara" panose="020E0502030303020204" pitchFamily="34" charset="0"/>
                          <a:ea typeface="+mn-ea"/>
                          <a:cs typeface="+mn-cs"/>
                        </a:rPr>
                        <a:t>3. Repay a loan</a:t>
                      </a: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2400" b="1" i="0" u="none" strike="noStrike">
                        <a:solidFill>
                          <a:srgbClr val="000000"/>
                        </a:solidFill>
                        <a:effectLst/>
                        <a:latin typeface="Candara" panose="020E0502030303020204" pitchFamily="34" charset="0"/>
                      </a:endParaRP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2400" b="1" i="0" u="none" strike="noStrike" dirty="0">
                        <a:solidFill>
                          <a:srgbClr val="000000"/>
                        </a:solidFill>
                        <a:effectLst/>
                        <a:latin typeface="Candara" panose="020E0502030303020204" pitchFamily="34" charset="0"/>
                      </a:endParaRP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2400" b="1" i="0" u="none" strike="noStrike" dirty="0">
                        <a:solidFill>
                          <a:srgbClr val="000000"/>
                        </a:solidFill>
                        <a:effectLst/>
                        <a:latin typeface="Candara" panose="020E0502030303020204" pitchFamily="34" charset="0"/>
                      </a:endParaRP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2400" b="1" i="0" u="none" strike="noStrike" dirty="0">
                        <a:solidFill>
                          <a:srgbClr val="000000"/>
                        </a:solidFill>
                        <a:effectLst/>
                        <a:latin typeface="Candara" panose="020E0502030303020204" pitchFamily="34" charset="0"/>
                      </a:endParaRP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0162031"/>
                  </a:ext>
                </a:extLst>
              </a:tr>
            </a:tbl>
          </a:graphicData>
        </a:graphic>
      </p:graphicFrame>
      <p:sp>
        <p:nvSpPr>
          <p:cNvPr id="13" name="Rectangle 12">
            <a:extLst>
              <a:ext uri="{FF2B5EF4-FFF2-40B4-BE49-F238E27FC236}">
                <a16:creationId xmlns:a16="http://schemas.microsoft.com/office/drawing/2014/main" id="{D0BE77A7-EECD-4362-9DE0-9969CD771A54}"/>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BA109EEA-E08A-47D6-A0C9-C396E7A15F6B}"/>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Example</a:t>
            </a:r>
          </a:p>
        </p:txBody>
      </p:sp>
    </p:spTree>
    <p:extLst>
      <p:ext uri="{BB962C8B-B14F-4D97-AF65-F5344CB8AC3E}">
        <p14:creationId xmlns:p14="http://schemas.microsoft.com/office/powerpoint/2010/main" val="9786022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C2F68-68BD-044B-A9C4-E63A9BF94F08}"/>
              </a:ext>
            </a:extLst>
          </p:cNvPr>
          <p:cNvSpPr>
            <a:spLocks noGrp="1"/>
          </p:cNvSpPr>
          <p:nvPr>
            <p:ph type="title"/>
          </p:nvPr>
        </p:nvSpPr>
        <p:spPr/>
        <p:txBody>
          <a:bodyPr/>
          <a:lstStyle/>
          <a:p>
            <a:r>
              <a:rPr lang="en-US" b="1" dirty="0">
                <a:solidFill>
                  <a:srgbClr val="930505"/>
                </a:solidFill>
              </a:rPr>
              <a:t>Credit and Debit Examples</a:t>
            </a:r>
            <a:endParaRPr lang="en-US" b="1" dirty="0">
              <a:solidFill>
                <a:srgbClr val="C00000"/>
              </a:solidFill>
            </a:endParaRPr>
          </a:p>
        </p:txBody>
      </p:sp>
      <p:sp>
        <p:nvSpPr>
          <p:cNvPr id="3" name="Content Placeholder 2">
            <a:extLst>
              <a:ext uri="{FF2B5EF4-FFF2-40B4-BE49-F238E27FC236}">
                <a16:creationId xmlns:a16="http://schemas.microsoft.com/office/drawing/2014/main" id="{8D890FB7-F40E-7247-8714-F6840BE3BA88}"/>
              </a:ext>
            </a:extLst>
          </p:cNvPr>
          <p:cNvSpPr>
            <a:spLocks noGrp="1"/>
          </p:cNvSpPr>
          <p:nvPr>
            <p:ph idx="1"/>
          </p:nvPr>
        </p:nvSpPr>
        <p:spPr>
          <a:xfrm>
            <a:off x="838199" y="1825625"/>
            <a:ext cx="11132127" cy="4351338"/>
          </a:xfrm>
        </p:spPr>
        <p:txBody>
          <a:bodyPr>
            <a:normAutofit lnSpcReduction="10000"/>
          </a:bodyPr>
          <a:lstStyle/>
          <a:p>
            <a:r>
              <a:rPr lang="en-US" dirty="0">
                <a:latin typeface="Candara" panose="020E0502030303020204" pitchFamily="34" charset="0"/>
              </a:rPr>
              <a:t>Receive a cash in payment of an account receivable</a:t>
            </a:r>
          </a:p>
          <a:p>
            <a:pPr lvl="1"/>
            <a:r>
              <a:rPr lang="en-US" dirty="0">
                <a:latin typeface="Candara" panose="020E0502030303020204" pitchFamily="34" charset="0"/>
              </a:rPr>
              <a:t>Cash increases → Debit in the cash account (A)</a:t>
            </a:r>
          </a:p>
          <a:p>
            <a:pPr lvl="1"/>
            <a:r>
              <a:rPr lang="en-US" dirty="0">
                <a:latin typeface="Candara" panose="020E0502030303020204" pitchFamily="34" charset="0"/>
              </a:rPr>
              <a:t>Account receivable decreases → Credit in the accounts receivable account (A)</a:t>
            </a:r>
          </a:p>
          <a:p>
            <a:pPr lvl="1"/>
            <a:endParaRPr lang="en-US" dirty="0">
              <a:latin typeface="Candara" panose="020E0502030303020204" pitchFamily="34" charset="0"/>
            </a:endParaRPr>
          </a:p>
          <a:p>
            <a:r>
              <a:rPr lang="en-US" dirty="0">
                <a:latin typeface="Candara" panose="020E0502030303020204" pitchFamily="34" charset="0"/>
              </a:rPr>
              <a:t>Purchase inventory from supplier on credit</a:t>
            </a:r>
          </a:p>
          <a:p>
            <a:pPr lvl="1"/>
            <a:r>
              <a:rPr lang="en-US" dirty="0">
                <a:latin typeface="Candara" panose="020E0502030303020204" pitchFamily="34" charset="0"/>
              </a:rPr>
              <a:t>Inventory increases → Debit in the inventory account (A)</a:t>
            </a:r>
          </a:p>
          <a:p>
            <a:pPr lvl="1"/>
            <a:r>
              <a:rPr lang="en-US" dirty="0">
                <a:latin typeface="Candara" panose="020E0502030303020204" pitchFamily="34" charset="0"/>
              </a:rPr>
              <a:t>Accounts payable increases → Credit in the accounts payable account (L)</a:t>
            </a:r>
          </a:p>
          <a:p>
            <a:pPr lvl="1"/>
            <a:endParaRPr lang="en-US" dirty="0">
              <a:latin typeface="Candara" panose="020E0502030303020204" pitchFamily="34" charset="0"/>
            </a:endParaRPr>
          </a:p>
          <a:p>
            <a:r>
              <a:rPr lang="en-US" dirty="0">
                <a:latin typeface="Candara" panose="020E0502030303020204" pitchFamily="34" charset="0"/>
              </a:rPr>
              <a:t>Repay a loan</a:t>
            </a:r>
          </a:p>
          <a:p>
            <a:pPr lvl="1"/>
            <a:r>
              <a:rPr lang="en-US" dirty="0">
                <a:latin typeface="Candara" panose="020E0502030303020204" pitchFamily="34" charset="0"/>
              </a:rPr>
              <a:t>Cash decreases → Credit in the cash account (A)</a:t>
            </a:r>
          </a:p>
          <a:p>
            <a:pPr lvl="1"/>
            <a:r>
              <a:rPr lang="en-US" dirty="0">
                <a:latin typeface="Candara" panose="020E0502030303020204" pitchFamily="34" charset="0"/>
              </a:rPr>
              <a:t>Loan payable decreases → Debit in the accounts payable account (L)</a:t>
            </a:r>
          </a:p>
          <a:p>
            <a:pPr lvl="1"/>
            <a:endParaRPr lang="en-US" dirty="0">
              <a:latin typeface="Candara" panose="020E0502030303020204" pitchFamily="34" charset="0"/>
            </a:endParaRPr>
          </a:p>
          <a:p>
            <a:pPr lvl="1"/>
            <a:endParaRPr lang="en-US" dirty="0">
              <a:latin typeface="Candara" panose="020E0502030303020204" pitchFamily="34" charset="0"/>
            </a:endParaRPr>
          </a:p>
        </p:txBody>
      </p:sp>
      <p:sp>
        <p:nvSpPr>
          <p:cNvPr id="4" name="TextBox 3">
            <a:extLst>
              <a:ext uri="{FF2B5EF4-FFF2-40B4-BE49-F238E27FC236}">
                <a16:creationId xmlns:a16="http://schemas.microsoft.com/office/drawing/2014/main" id="{1983529F-15B4-174D-AE02-57AFE9D06050}"/>
              </a:ext>
            </a:extLst>
          </p:cNvPr>
          <p:cNvSpPr txBox="1"/>
          <p:nvPr/>
        </p:nvSpPr>
        <p:spPr>
          <a:xfrm>
            <a:off x="5638800" y="2974427"/>
            <a:ext cx="65" cy="276999"/>
          </a:xfrm>
          <a:prstGeom prst="rect">
            <a:avLst/>
          </a:prstGeom>
          <a:noFill/>
        </p:spPr>
        <p:txBody>
          <a:bodyPr wrap="none" lIns="0" tIns="0" rIns="0" bIns="0" rtlCol="0">
            <a:spAutoFit/>
          </a:bodyPr>
          <a:lstStyle/>
          <a:p>
            <a:endParaRPr lang="en-US" dirty="0"/>
          </a:p>
        </p:txBody>
      </p:sp>
      <p:sp>
        <p:nvSpPr>
          <p:cNvPr id="5" name="Rectangle 4">
            <a:extLst>
              <a:ext uri="{FF2B5EF4-FFF2-40B4-BE49-F238E27FC236}">
                <a16:creationId xmlns:a16="http://schemas.microsoft.com/office/drawing/2014/main" id="{80772D00-6785-45EA-ABD2-6C8401DCF535}"/>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638162B9-61CA-489B-AB8B-2E8B84B22754}"/>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Example</a:t>
            </a:r>
          </a:p>
        </p:txBody>
      </p:sp>
    </p:spTree>
    <p:extLst>
      <p:ext uri="{BB962C8B-B14F-4D97-AF65-F5344CB8AC3E}">
        <p14:creationId xmlns:p14="http://schemas.microsoft.com/office/powerpoint/2010/main" val="3069078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7DF38-F13C-5C4F-8DAB-D289ECD198BC}"/>
              </a:ext>
            </a:extLst>
          </p:cNvPr>
          <p:cNvSpPr>
            <a:spLocks noGrp="1"/>
          </p:cNvSpPr>
          <p:nvPr>
            <p:ph type="title"/>
          </p:nvPr>
        </p:nvSpPr>
        <p:spPr/>
        <p:txBody>
          <a:bodyPr/>
          <a:lstStyle/>
          <a:p>
            <a:r>
              <a:rPr lang="en-US" b="1" dirty="0">
                <a:solidFill>
                  <a:srgbClr val="930505"/>
                </a:solidFill>
              </a:rPr>
              <a:t>Credit and Debit Examples</a:t>
            </a:r>
          </a:p>
        </p:txBody>
      </p:sp>
      <p:graphicFrame>
        <p:nvGraphicFramePr>
          <p:cNvPr id="4" name="Content Placeholder 4">
            <a:extLst>
              <a:ext uri="{FF2B5EF4-FFF2-40B4-BE49-F238E27FC236}">
                <a16:creationId xmlns:a16="http://schemas.microsoft.com/office/drawing/2014/main" id="{B5F32533-BFD7-504A-9A33-D5D4E77C1384}"/>
              </a:ext>
            </a:extLst>
          </p:cNvPr>
          <p:cNvGraphicFramePr>
            <a:graphicFrameLocks/>
          </p:cNvGraphicFramePr>
          <p:nvPr/>
        </p:nvGraphicFramePr>
        <p:xfrm>
          <a:off x="838200" y="1690688"/>
          <a:ext cx="10433859" cy="4111596"/>
        </p:xfrm>
        <a:graphic>
          <a:graphicData uri="http://schemas.openxmlformats.org/drawingml/2006/table">
            <a:tbl>
              <a:tblPr/>
              <a:tblGrid>
                <a:gridCol w="4860691">
                  <a:extLst>
                    <a:ext uri="{9D8B030D-6E8A-4147-A177-3AD203B41FA5}">
                      <a16:colId xmlns:a16="http://schemas.microsoft.com/office/drawing/2014/main" val="171968403"/>
                    </a:ext>
                  </a:extLst>
                </a:gridCol>
                <a:gridCol w="1393292">
                  <a:extLst>
                    <a:ext uri="{9D8B030D-6E8A-4147-A177-3AD203B41FA5}">
                      <a16:colId xmlns:a16="http://schemas.microsoft.com/office/drawing/2014/main" val="3451583283"/>
                    </a:ext>
                  </a:extLst>
                </a:gridCol>
                <a:gridCol w="1393292">
                  <a:extLst>
                    <a:ext uri="{9D8B030D-6E8A-4147-A177-3AD203B41FA5}">
                      <a16:colId xmlns:a16="http://schemas.microsoft.com/office/drawing/2014/main" val="3051717178"/>
                    </a:ext>
                  </a:extLst>
                </a:gridCol>
                <a:gridCol w="1393292">
                  <a:extLst>
                    <a:ext uri="{9D8B030D-6E8A-4147-A177-3AD203B41FA5}">
                      <a16:colId xmlns:a16="http://schemas.microsoft.com/office/drawing/2014/main" val="2824503855"/>
                    </a:ext>
                  </a:extLst>
                </a:gridCol>
                <a:gridCol w="1393292">
                  <a:extLst>
                    <a:ext uri="{9D8B030D-6E8A-4147-A177-3AD203B41FA5}">
                      <a16:colId xmlns:a16="http://schemas.microsoft.com/office/drawing/2014/main" val="1920168876"/>
                    </a:ext>
                  </a:extLst>
                </a:gridCol>
              </a:tblGrid>
              <a:tr h="628354">
                <a:tc>
                  <a:txBody>
                    <a:bodyPr/>
                    <a:lstStyle/>
                    <a:p>
                      <a:pPr algn="l" fontAlgn="b"/>
                      <a:endParaRPr lang="en-US" sz="1200" b="1" i="0" u="none" strike="noStrike" dirty="0">
                        <a:solidFill>
                          <a:srgbClr val="000000"/>
                        </a:solidFill>
                        <a:effectLst/>
                        <a:latin typeface="Candara" panose="020E0502030303020204" pitchFamily="34" charset="0"/>
                      </a:endParaRPr>
                    </a:p>
                  </a:txBody>
                  <a:tcPr marL="9524" marR="9524"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1" i="0" u="none" strike="noStrike">
                        <a:solidFill>
                          <a:srgbClr val="000000"/>
                        </a:solidFill>
                        <a:effectLst/>
                        <a:latin typeface="Candara" panose="020E0502030303020204" pitchFamily="34" charset="0"/>
                      </a:endParaRPr>
                    </a:p>
                  </a:txBody>
                  <a:tcPr marL="9524" marR="9524"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1" i="0" u="none" strike="noStrike">
                        <a:solidFill>
                          <a:srgbClr val="000000"/>
                        </a:solidFill>
                        <a:effectLst/>
                        <a:latin typeface="Candara" panose="020E0502030303020204" pitchFamily="34" charset="0"/>
                      </a:endParaRPr>
                    </a:p>
                  </a:txBody>
                  <a:tcPr marL="9524" marR="9524"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1" i="0" u="none" strike="noStrike">
                        <a:solidFill>
                          <a:srgbClr val="000000"/>
                        </a:solidFill>
                        <a:effectLst/>
                        <a:latin typeface="Candara" panose="020E0502030303020204" pitchFamily="34" charset="0"/>
                      </a:endParaRPr>
                    </a:p>
                  </a:txBody>
                  <a:tcPr marL="9524" marR="9524" marT="9524"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200" b="1" i="0" u="none" strike="noStrike">
                        <a:solidFill>
                          <a:srgbClr val="000000"/>
                        </a:solidFill>
                        <a:effectLst/>
                        <a:latin typeface="Candara" panose="020E0502030303020204" pitchFamily="34" charset="0"/>
                      </a:endParaRPr>
                    </a:p>
                  </a:txBody>
                  <a:tcPr marL="9524" marR="9524" marT="9524"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0511178"/>
                  </a:ext>
                </a:extLst>
              </a:tr>
              <a:tr h="628354">
                <a:tc>
                  <a:txBody>
                    <a:bodyPr/>
                    <a:lstStyle/>
                    <a:p>
                      <a:pPr algn="l" fontAlgn="ctr"/>
                      <a:r>
                        <a:rPr lang="en-US" sz="2400" b="1" i="0" u="none" strike="noStrike" dirty="0">
                          <a:solidFill>
                            <a:srgbClr val="000000"/>
                          </a:solidFill>
                          <a:effectLst/>
                          <a:latin typeface="Candara" panose="020E0502030303020204" pitchFamily="34" charset="0"/>
                        </a:rPr>
                        <a:t> </a:t>
                      </a: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en-US" sz="2400" b="1" i="0" u="none" strike="noStrike">
                          <a:solidFill>
                            <a:srgbClr val="000000"/>
                          </a:solidFill>
                          <a:effectLst/>
                          <a:latin typeface="Candara" panose="020E0502030303020204" pitchFamily="34" charset="0"/>
                        </a:rPr>
                        <a:t>Assets</a:t>
                      </a: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2400" b="1" i="0" u="none" strike="noStrike">
                          <a:solidFill>
                            <a:srgbClr val="000000"/>
                          </a:solidFill>
                          <a:effectLst/>
                          <a:latin typeface="Candara" panose="020E0502030303020204" pitchFamily="34" charset="0"/>
                        </a:rPr>
                        <a:t>Liabilities</a:t>
                      </a: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751170273"/>
                  </a:ext>
                </a:extLst>
              </a:tr>
              <a:tr h="628354">
                <a:tc>
                  <a:txBody>
                    <a:bodyPr/>
                    <a:lstStyle/>
                    <a:p>
                      <a:pPr algn="l" fontAlgn="ctr"/>
                      <a:r>
                        <a:rPr lang="en-US" sz="2400" b="1" i="0" u="none" strike="noStrike" dirty="0">
                          <a:solidFill>
                            <a:srgbClr val="000000"/>
                          </a:solidFill>
                          <a:effectLst/>
                          <a:latin typeface="Candara" panose="020E0502030303020204" pitchFamily="34" charset="0"/>
                        </a:rPr>
                        <a:t>Transaction</a:t>
                      </a: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effectLst/>
                          <a:latin typeface="Candara" panose="020E0502030303020204" pitchFamily="34" charset="0"/>
                        </a:rPr>
                        <a:t>Debit</a:t>
                      </a: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effectLst/>
                          <a:latin typeface="Candara" panose="020E0502030303020204" pitchFamily="34" charset="0"/>
                        </a:rPr>
                        <a:t>Credit</a:t>
                      </a: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effectLst/>
                          <a:latin typeface="Candara" panose="020E0502030303020204" pitchFamily="34" charset="0"/>
                        </a:rPr>
                        <a:t>Debit</a:t>
                      </a: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effectLst/>
                          <a:latin typeface="Candara" panose="020E0502030303020204" pitchFamily="34" charset="0"/>
                        </a:rPr>
                        <a:t>Credit</a:t>
                      </a: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8842933"/>
                  </a:ext>
                </a:extLst>
              </a:tr>
              <a:tr h="79909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2400" b="0" i="0" u="none" strike="noStrike" kern="1200" dirty="0">
                          <a:solidFill>
                            <a:srgbClr val="000000"/>
                          </a:solidFill>
                          <a:effectLst/>
                          <a:latin typeface="Candara" panose="020E0502030303020204" pitchFamily="34" charset="0"/>
                          <a:ea typeface="+mn-ea"/>
                          <a:cs typeface="+mn-cs"/>
                        </a:rPr>
                        <a:t>1. Receive a cash in payment of an account receivable</a:t>
                      </a: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2400" b="1" i="0" u="none" strike="noStrike" dirty="0">
                        <a:solidFill>
                          <a:srgbClr val="000000"/>
                        </a:solidFill>
                        <a:effectLst/>
                        <a:latin typeface="Candara" panose="020E0502030303020204" pitchFamily="34" charset="0"/>
                      </a:endParaRP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2400" b="1" i="0" u="none" strike="noStrike" dirty="0">
                        <a:solidFill>
                          <a:srgbClr val="000000"/>
                        </a:solidFill>
                        <a:effectLst/>
                        <a:latin typeface="Candara" panose="020E0502030303020204" pitchFamily="34" charset="0"/>
                      </a:endParaRP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1" i="0" u="none" strike="noStrike">
                          <a:solidFill>
                            <a:srgbClr val="000000"/>
                          </a:solidFill>
                          <a:effectLst/>
                          <a:latin typeface="Candara" panose="020E0502030303020204" pitchFamily="34" charset="0"/>
                        </a:rPr>
                        <a:t> </a:t>
                      </a: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effectLst/>
                          <a:latin typeface="Candara" panose="020E0502030303020204" pitchFamily="34" charset="0"/>
                        </a:rPr>
                        <a:t> </a:t>
                      </a: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402582"/>
                  </a:ext>
                </a:extLst>
              </a:tr>
              <a:tr h="79909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2400" b="0" i="0" u="none" strike="noStrike" kern="1200" dirty="0">
                          <a:solidFill>
                            <a:srgbClr val="000000"/>
                          </a:solidFill>
                          <a:effectLst/>
                          <a:latin typeface="Candara" panose="020E0502030303020204" pitchFamily="34" charset="0"/>
                          <a:ea typeface="+mn-ea"/>
                          <a:cs typeface="+mn-cs"/>
                        </a:rPr>
                        <a:t>2. Purchase inventory from supplier on credit</a:t>
                      </a: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2400" b="1" i="0" u="none" strike="noStrike" dirty="0">
                        <a:solidFill>
                          <a:srgbClr val="000000"/>
                        </a:solidFill>
                        <a:effectLst/>
                        <a:latin typeface="Candara" panose="020E0502030303020204" pitchFamily="34" charset="0"/>
                      </a:endParaRP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2400" b="1" i="0" u="none" strike="noStrike" dirty="0">
                        <a:solidFill>
                          <a:srgbClr val="000000"/>
                        </a:solidFill>
                        <a:effectLst/>
                        <a:latin typeface="Candara" panose="020E0502030303020204" pitchFamily="34" charset="0"/>
                      </a:endParaRP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2400" b="1" i="0" u="none" strike="noStrike" dirty="0">
                        <a:solidFill>
                          <a:srgbClr val="000000"/>
                        </a:solidFill>
                        <a:effectLst/>
                        <a:latin typeface="Candara" panose="020E0502030303020204" pitchFamily="34" charset="0"/>
                      </a:endParaRP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2400" b="1" i="0" u="none" strike="noStrike" dirty="0">
                        <a:solidFill>
                          <a:srgbClr val="000000"/>
                        </a:solidFill>
                        <a:effectLst/>
                        <a:latin typeface="Candara" panose="020E0502030303020204" pitchFamily="34" charset="0"/>
                      </a:endParaRP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465274"/>
                  </a:ext>
                </a:extLst>
              </a:tr>
              <a:tr h="628354">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2400" b="0" i="0" u="none" strike="noStrike" kern="1200" dirty="0">
                          <a:solidFill>
                            <a:srgbClr val="000000"/>
                          </a:solidFill>
                          <a:effectLst/>
                          <a:latin typeface="Candara" panose="020E0502030303020204" pitchFamily="34" charset="0"/>
                          <a:ea typeface="+mn-ea"/>
                          <a:cs typeface="+mn-cs"/>
                        </a:rPr>
                        <a:t>3. Repay a loan</a:t>
                      </a: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2400" b="1" i="0" u="none" strike="noStrike">
                        <a:solidFill>
                          <a:srgbClr val="000000"/>
                        </a:solidFill>
                        <a:effectLst/>
                        <a:latin typeface="Candara" panose="020E0502030303020204" pitchFamily="34" charset="0"/>
                      </a:endParaRP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2400" b="1" i="0" u="none" strike="noStrike" dirty="0">
                        <a:solidFill>
                          <a:srgbClr val="000000"/>
                        </a:solidFill>
                        <a:effectLst/>
                        <a:latin typeface="Candara" panose="020E0502030303020204" pitchFamily="34" charset="0"/>
                      </a:endParaRP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2400" b="1" i="0" u="none" strike="noStrike" dirty="0">
                        <a:solidFill>
                          <a:srgbClr val="000000"/>
                        </a:solidFill>
                        <a:effectLst/>
                        <a:latin typeface="Candara" panose="020E0502030303020204" pitchFamily="34" charset="0"/>
                      </a:endParaRP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2400" b="1" i="0" u="none" strike="noStrike" dirty="0">
                        <a:solidFill>
                          <a:srgbClr val="000000"/>
                        </a:solidFill>
                        <a:effectLst/>
                        <a:latin typeface="Candara" panose="020E0502030303020204" pitchFamily="34" charset="0"/>
                      </a:endParaRPr>
                    </a:p>
                  </a:txBody>
                  <a:tcPr marL="9524" marR="9524" marT="95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0162031"/>
                  </a:ext>
                </a:extLst>
              </a:tr>
            </a:tbl>
          </a:graphicData>
        </a:graphic>
      </p:graphicFrame>
      <p:sp>
        <p:nvSpPr>
          <p:cNvPr id="7" name="TextBox 6">
            <a:extLst>
              <a:ext uri="{FF2B5EF4-FFF2-40B4-BE49-F238E27FC236}">
                <a16:creationId xmlns:a16="http://schemas.microsoft.com/office/drawing/2014/main" id="{617E7970-8B71-2A46-9311-BBA56980E157}"/>
              </a:ext>
            </a:extLst>
          </p:cNvPr>
          <p:cNvSpPr txBox="1"/>
          <p:nvPr/>
        </p:nvSpPr>
        <p:spPr>
          <a:xfrm>
            <a:off x="6199055" y="3774794"/>
            <a:ext cx="459515" cy="369332"/>
          </a:xfrm>
          <a:prstGeom prst="rect">
            <a:avLst/>
          </a:prstGeom>
          <a:noFill/>
        </p:spPr>
        <p:txBody>
          <a:bodyPr wrap="square" rtlCol="0">
            <a:spAutoFit/>
          </a:bodyPr>
          <a:lstStyle/>
          <a:p>
            <a:r>
              <a:rPr lang="en-US" b="1" dirty="0">
                <a:solidFill>
                  <a:srgbClr val="930505"/>
                </a:solidFill>
              </a:rPr>
              <a:t>$</a:t>
            </a:r>
          </a:p>
        </p:txBody>
      </p:sp>
      <p:sp>
        <p:nvSpPr>
          <p:cNvPr id="8" name="TextBox 7">
            <a:extLst>
              <a:ext uri="{FF2B5EF4-FFF2-40B4-BE49-F238E27FC236}">
                <a16:creationId xmlns:a16="http://schemas.microsoft.com/office/drawing/2014/main" id="{DABA337C-354F-3245-A295-C21790E16687}"/>
              </a:ext>
            </a:extLst>
          </p:cNvPr>
          <p:cNvSpPr txBox="1"/>
          <p:nvPr/>
        </p:nvSpPr>
        <p:spPr>
          <a:xfrm>
            <a:off x="7678547" y="3772242"/>
            <a:ext cx="459515" cy="369332"/>
          </a:xfrm>
          <a:prstGeom prst="rect">
            <a:avLst/>
          </a:prstGeom>
          <a:noFill/>
        </p:spPr>
        <p:txBody>
          <a:bodyPr wrap="square" rtlCol="0">
            <a:spAutoFit/>
          </a:bodyPr>
          <a:lstStyle/>
          <a:p>
            <a:r>
              <a:rPr lang="en-US" b="1" dirty="0">
                <a:solidFill>
                  <a:srgbClr val="930505"/>
                </a:solidFill>
              </a:rPr>
              <a:t>$</a:t>
            </a:r>
          </a:p>
        </p:txBody>
      </p:sp>
      <p:sp>
        <p:nvSpPr>
          <p:cNvPr id="9" name="TextBox 8">
            <a:extLst>
              <a:ext uri="{FF2B5EF4-FFF2-40B4-BE49-F238E27FC236}">
                <a16:creationId xmlns:a16="http://schemas.microsoft.com/office/drawing/2014/main" id="{B17025C7-45BC-D541-8FC0-48142098CD31}"/>
              </a:ext>
            </a:extLst>
          </p:cNvPr>
          <p:cNvSpPr txBox="1"/>
          <p:nvPr/>
        </p:nvSpPr>
        <p:spPr>
          <a:xfrm>
            <a:off x="6199055" y="4605149"/>
            <a:ext cx="459515" cy="369332"/>
          </a:xfrm>
          <a:prstGeom prst="rect">
            <a:avLst/>
          </a:prstGeom>
          <a:noFill/>
        </p:spPr>
        <p:txBody>
          <a:bodyPr wrap="square" rtlCol="0">
            <a:spAutoFit/>
          </a:bodyPr>
          <a:lstStyle/>
          <a:p>
            <a:r>
              <a:rPr lang="en-US" b="1" dirty="0">
                <a:solidFill>
                  <a:srgbClr val="930505"/>
                </a:solidFill>
              </a:rPr>
              <a:t>$</a:t>
            </a:r>
          </a:p>
        </p:txBody>
      </p:sp>
      <p:sp>
        <p:nvSpPr>
          <p:cNvPr id="10" name="TextBox 9">
            <a:extLst>
              <a:ext uri="{FF2B5EF4-FFF2-40B4-BE49-F238E27FC236}">
                <a16:creationId xmlns:a16="http://schemas.microsoft.com/office/drawing/2014/main" id="{27125DCE-5FB9-9C4B-A6F8-63AE935B8839}"/>
              </a:ext>
            </a:extLst>
          </p:cNvPr>
          <p:cNvSpPr txBox="1"/>
          <p:nvPr/>
        </p:nvSpPr>
        <p:spPr>
          <a:xfrm>
            <a:off x="10446458" y="4605149"/>
            <a:ext cx="459515" cy="369332"/>
          </a:xfrm>
          <a:prstGeom prst="rect">
            <a:avLst/>
          </a:prstGeom>
          <a:noFill/>
        </p:spPr>
        <p:txBody>
          <a:bodyPr wrap="square" rtlCol="0">
            <a:spAutoFit/>
          </a:bodyPr>
          <a:lstStyle/>
          <a:p>
            <a:r>
              <a:rPr lang="en-US" b="1" dirty="0">
                <a:solidFill>
                  <a:srgbClr val="930505"/>
                </a:solidFill>
              </a:rPr>
              <a:t>$</a:t>
            </a:r>
          </a:p>
        </p:txBody>
      </p:sp>
      <p:sp>
        <p:nvSpPr>
          <p:cNvPr id="11" name="TextBox 10">
            <a:extLst>
              <a:ext uri="{FF2B5EF4-FFF2-40B4-BE49-F238E27FC236}">
                <a16:creationId xmlns:a16="http://schemas.microsoft.com/office/drawing/2014/main" id="{810215AA-2FEA-A94F-80CB-9FC95553F8C9}"/>
              </a:ext>
            </a:extLst>
          </p:cNvPr>
          <p:cNvSpPr txBox="1"/>
          <p:nvPr/>
        </p:nvSpPr>
        <p:spPr>
          <a:xfrm>
            <a:off x="7678548" y="5309433"/>
            <a:ext cx="459515" cy="369332"/>
          </a:xfrm>
          <a:prstGeom prst="rect">
            <a:avLst/>
          </a:prstGeom>
          <a:noFill/>
        </p:spPr>
        <p:txBody>
          <a:bodyPr wrap="square" rtlCol="0">
            <a:spAutoFit/>
          </a:bodyPr>
          <a:lstStyle/>
          <a:p>
            <a:r>
              <a:rPr lang="en-US" b="1" dirty="0">
                <a:solidFill>
                  <a:srgbClr val="930505"/>
                </a:solidFill>
              </a:rPr>
              <a:t>$</a:t>
            </a:r>
          </a:p>
        </p:txBody>
      </p:sp>
      <p:sp>
        <p:nvSpPr>
          <p:cNvPr id="12" name="TextBox 11">
            <a:extLst>
              <a:ext uri="{FF2B5EF4-FFF2-40B4-BE49-F238E27FC236}">
                <a16:creationId xmlns:a16="http://schemas.microsoft.com/office/drawing/2014/main" id="{6F8BF021-511F-BB4E-92AE-5C3BFC74EE6A}"/>
              </a:ext>
            </a:extLst>
          </p:cNvPr>
          <p:cNvSpPr txBox="1"/>
          <p:nvPr/>
        </p:nvSpPr>
        <p:spPr>
          <a:xfrm>
            <a:off x="9088713" y="5309433"/>
            <a:ext cx="459515" cy="369332"/>
          </a:xfrm>
          <a:prstGeom prst="rect">
            <a:avLst/>
          </a:prstGeom>
          <a:noFill/>
        </p:spPr>
        <p:txBody>
          <a:bodyPr wrap="square" rtlCol="0">
            <a:spAutoFit/>
          </a:bodyPr>
          <a:lstStyle/>
          <a:p>
            <a:r>
              <a:rPr lang="en-US" b="1" dirty="0">
                <a:solidFill>
                  <a:srgbClr val="930505"/>
                </a:solidFill>
              </a:rPr>
              <a:t>$</a:t>
            </a:r>
          </a:p>
        </p:txBody>
      </p:sp>
      <p:sp>
        <p:nvSpPr>
          <p:cNvPr id="13" name="Rectangle 12">
            <a:extLst>
              <a:ext uri="{FF2B5EF4-FFF2-40B4-BE49-F238E27FC236}">
                <a16:creationId xmlns:a16="http://schemas.microsoft.com/office/drawing/2014/main" id="{16A68646-F127-473E-B3BE-2C44C0A7D94F}"/>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2E93C1E1-A288-491A-BA2F-10CFC0E78251}"/>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Example</a:t>
            </a:r>
          </a:p>
        </p:txBody>
      </p:sp>
    </p:spTree>
    <p:extLst>
      <p:ext uri="{BB962C8B-B14F-4D97-AF65-F5344CB8AC3E}">
        <p14:creationId xmlns:p14="http://schemas.microsoft.com/office/powerpoint/2010/main" val="690423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2EC5D-7CBD-C343-BE9D-7029D27CBBED}"/>
              </a:ext>
            </a:extLst>
          </p:cNvPr>
          <p:cNvSpPr>
            <a:spLocks noGrp="1"/>
          </p:cNvSpPr>
          <p:nvPr>
            <p:ph type="title"/>
          </p:nvPr>
        </p:nvSpPr>
        <p:spPr/>
        <p:txBody>
          <a:bodyPr>
            <a:normAutofit/>
          </a:bodyPr>
          <a:lstStyle/>
          <a:p>
            <a:r>
              <a:rPr lang="en-US" sz="4800" b="1" dirty="0">
                <a:solidFill>
                  <a:srgbClr val="C00000"/>
                </a:solidFill>
              </a:rPr>
              <a:t>Financial Statements</a:t>
            </a:r>
          </a:p>
        </p:txBody>
      </p:sp>
      <p:sp>
        <p:nvSpPr>
          <p:cNvPr id="3" name="Content Placeholder 2">
            <a:extLst>
              <a:ext uri="{FF2B5EF4-FFF2-40B4-BE49-F238E27FC236}">
                <a16:creationId xmlns:a16="http://schemas.microsoft.com/office/drawing/2014/main" id="{0BCA757E-B4AA-004A-B192-3B84E5BD46E7}"/>
              </a:ext>
            </a:extLst>
          </p:cNvPr>
          <p:cNvSpPr>
            <a:spLocks noGrp="1"/>
          </p:cNvSpPr>
          <p:nvPr>
            <p:ph idx="1"/>
          </p:nvPr>
        </p:nvSpPr>
        <p:spPr>
          <a:xfrm>
            <a:off x="838200" y="1539240"/>
            <a:ext cx="10515600" cy="4953635"/>
          </a:xfrm>
        </p:spPr>
        <p:txBody>
          <a:bodyPr>
            <a:normAutofit lnSpcReduction="10000"/>
          </a:bodyPr>
          <a:lstStyle/>
          <a:p>
            <a:pPr>
              <a:lnSpc>
                <a:spcPct val="110000"/>
              </a:lnSpc>
              <a:defRPr/>
            </a:pPr>
            <a:r>
              <a:rPr lang="en-US" altLang="en-US" b="1" u="sng" dirty="0">
                <a:solidFill>
                  <a:srgbClr val="C00000"/>
                </a:solidFill>
                <a:latin typeface="Candara" panose="020E0502030303020204" pitchFamily="34" charset="0"/>
              </a:rPr>
              <a:t>Statement of Financial Position (Balance Sheet)</a:t>
            </a:r>
            <a:r>
              <a:rPr lang="en-US" altLang="en-US" dirty="0">
                <a:latin typeface="Candara" panose="020E0502030303020204" pitchFamily="34" charset="0"/>
              </a:rPr>
              <a:t> </a:t>
            </a:r>
          </a:p>
          <a:p>
            <a:pPr lvl="1">
              <a:lnSpc>
                <a:spcPct val="110000"/>
              </a:lnSpc>
              <a:defRPr/>
            </a:pPr>
            <a:r>
              <a:rPr lang="en-US" altLang="en-US" dirty="0">
                <a:latin typeface="Candara" panose="020E0502030303020204" pitchFamily="34" charset="0"/>
              </a:rPr>
              <a:t>A snapshot of the resources, obligations, and worth of an organization at a specific point in time (stock).</a:t>
            </a:r>
          </a:p>
          <a:p>
            <a:pPr>
              <a:lnSpc>
                <a:spcPct val="110000"/>
              </a:lnSpc>
              <a:defRPr/>
            </a:pPr>
            <a:r>
              <a:rPr lang="en-US" altLang="en-US" b="1" u="sng" dirty="0">
                <a:solidFill>
                  <a:srgbClr val="C00000"/>
                </a:solidFill>
                <a:latin typeface="Candara" panose="020E0502030303020204" pitchFamily="34" charset="0"/>
              </a:rPr>
              <a:t>Activity Statement  (Operating or Income Statement)</a:t>
            </a:r>
            <a:r>
              <a:rPr lang="en-US" altLang="en-US" dirty="0">
                <a:solidFill>
                  <a:srgbClr val="C00000"/>
                </a:solidFill>
                <a:latin typeface="Candara" panose="020E0502030303020204" pitchFamily="34" charset="0"/>
              </a:rPr>
              <a:t> </a:t>
            </a:r>
          </a:p>
          <a:p>
            <a:pPr lvl="1">
              <a:lnSpc>
                <a:spcPct val="110000"/>
              </a:lnSpc>
              <a:defRPr/>
            </a:pPr>
            <a:r>
              <a:rPr lang="en-US" altLang="en-US" dirty="0">
                <a:latin typeface="Candara" panose="020E0502030303020204" pitchFamily="34" charset="0"/>
              </a:rPr>
              <a:t>Measures the cumulative resource inflows and outflows for an organization over some specified period of time.  </a:t>
            </a:r>
          </a:p>
          <a:p>
            <a:pPr lvl="1">
              <a:lnSpc>
                <a:spcPct val="110000"/>
              </a:lnSpc>
              <a:defRPr/>
            </a:pPr>
            <a:r>
              <a:rPr lang="en-US" altLang="en-US" dirty="0">
                <a:latin typeface="Candara" panose="020E0502030303020204" pitchFamily="34" charset="0"/>
              </a:rPr>
              <a:t>It is reporting equivalent of an operating budget (flow).</a:t>
            </a:r>
          </a:p>
          <a:p>
            <a:pPr>
              <a:lnSpc>
                <a:spcPct val="110000"/>
              </a:lnSpc>
              <a:defRPr/>
            </a:pPr>
            <a:r>
              <a:rPr lang="en-US" altLang="en-US" b="1" u="sng" dirty="0">
                <a:solidFill>
                  <a:srgbClr val="C00000"/>
                </a:solidFill>
                <a:latin typeface="Candara" panose="020E0502030303020204" pitchFamily="34" charset="0"/>
              </a:rPr>
              <a:t>Cash Flow Statement</a:t>
            </a:r>
            <a:endParaRPr lang="en-US" altLang="en-US" dirty="0">
              <a:latin typeface="Candara" panose="020E0502030303020204" pitchFamily="34" charset="0"/>
            </a:endParaRPr>
          </a:p>
          <a:p>
            <a:pPr lvl="1">
              <a:lnSpc>
                <a:spcPct val="110000"/>
              </a:lnSpc>
              <a:defRPr/>
            </a:pPr>
            <a:r>
              <a:rPr lang="en-US" altLang="en-US" dirty="0">
                <a:latin typeface="Candara" panose="020E0502030303020204" pitchFamily="34" charset="0"/>
              </a:rPr>
              <a:t>Measures the cumulative cash inflows and outflows for an organization over some specified period of time. </a:t>
            </a:r>
          </a:p>
          <a:p>
            <a:pPr lvl="1">
              <a:lnSpc>
                <a:spcPct val="110000"/>
              </a:lnSpc>
              <a:defRPr/>
            </a:pPr>
            <a:r>
              <a:rPr lang="en-US" altLang="en-US" dirty="0">
                <a:latin typeface="Candara" panose="020E0502030303020204" pitchFamily="34" charset="0"/>
              </a:rPr>
              <a:t>It is the reporting equivalent of a cash budget (flow).</a:t>
            </a:r>
          </a:p>
          <a:p>
            <a:pPr>
              <a:lnSpc>
                <a:spcPct val="80000"/>
              </a:lnSpc>
              <a:buNone/>
              <a:defRPr/>
            </a:pPr>
            <a:endParaRPr lang="en-US" altLang="en-US" dirty="0">
              <a:latin typeface="Candara" panose="020E0502030303020204" pitchFamily="34" charset="0"/>
            </a:endParaRPr>
          </a:p>
          <a:p>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07166CE9-86B9-8941-887A-FAED87630BB0}"/>
              </a:ext>
            </a:extLst>
          </p:cNvPr>
          <p:cNvSpPr>
            <a:spLocks noGrp="1"/>
          </p:cNvSpPr>
          <p:nvPr>
            <p:ph type="sldNum" sz="quarter" idx="12"/>
          </p:nvPr>
        </p:nvSpPr>
        <p:spPr/>
        <p:txBody>
          <a:bodyPr/>
          <a:lstStyle/>
          <a:p>
            <a:fld id="{747E0F02-6392-2343-BC9E-B77CE0D7CB42}" type="slidenum">
              <a:rPr lang="en-US" smtClean="0"/>
              <a:t>5</a:t>
            </a:fld>
            <a:endParaRPr lang="en-US"/>
          </a:p>
        </p:txBody>
      </p:sp>
      <p:sp>
        <p:nvSpPr>
          <p:cNvPr id="5" name="Rectangle 4">
            <a:extLst>
              <a:ext uri="{FF2B5EF4-FFF2-40B4-BE49-F238E27FC236}">
                <a16:creationId xmlns:a16="http://schemas.microsoft.com/office/drawing/2014/main" id="{C66DC732-E448-4CF6-9DE5-8923EF3A987F}"/>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FB3EFDC-767E-4B44-B341-47811B224143}"/>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Financial Statements</a:t>
            </a:r>
          </a:p>
        </p:txBody>
      </p:sp>
    </p:spTree>
    <p:extLst>
      <p:ext uri="{BB962C8B-B14F-4D97-AF65-F5344CB8AC3E}">
        <p14:creationId xmlns:p14="http://schemas.microsoft.com/office/powerpoint/2010/main" val="277568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2EC5D-7CBD-C343-BE9D-7029D27CBBED}"/>
              </a:ext>
            </a:extLst>
          </p:cNvPr>
          <p:cNvSpPr>
            <a:spLocks noGrp="1"/>
          </p:cNvSpPr>
          <p:nvPr>
            <p:ph type="title"/>
          </p:nvPr>
        </p:nvSpPr>
        <p:spPr/>
        <p:txBody>
          <a:bodyPr>
            <a:normAutofit/>
          </a:bodyPr>
          <a:lstStyle/>
          <a:p>
            <a:r>
              <a:rPr lang="en-US" sz="4800" b="1" dirty="0">
                <a:solidFill>
                  <a:srgbClr val="C00000"/>
                </a:solidFill>
              </a:rPr>
              <a:t>Financial Statements</a:t>
            </a:r>
          </a:p>
        </p:txBody>
      </p:sp>
      <p:sp>
        <p:nvSpPr>
          <p:cNvPr id="3" name="Content Placeholder 2">
            <a:extLst>
              <a:ext uri="{FF2B5EF4-FFF2-40B4-BE49-F238E27FC236}">
                <a16:creationId xmlns:a16="http://schemas.microsoft.com/office/drawing/2014/main" id="{0BCA757E-B4AA-004A-B192-3B84E5BD46E7}"/>
              </a:ext>
            </a:extLst>
          </p:cNvPr>
          <p:cNvSpPr>
            <a:spLocks noGrp="1"/>
          </p:cNvSpPr>
          <p:nvPr>
            <p:ph idx="1"/>
          </p:nvPr>
        </p:nvSpPr>
        <p:spPr>
          <a:xfrm>
            <a:off x="838200" y="1539240"/>
            <a:ext cx="10515600" cy="4953635"/>
          </a:xfrm>
        </p:spPr>
        <p:txBody>
          <a:bodyPr>
            <a:normAutofit/>
          </a:bodyPr>
          <a:lstStyle/>
          <a:p>
            <a:pPr marL="219075" indent="-219075" defTabSz="482600">
              <a:buClr>
                <a:srgbClr val="808080"/>
              </a:buClr>
              <a:buSzPct val="46000"/>
              <a:buFont typeface="Monotype Sorts" charset="2"/>
              <a:buChar char="n"/>
            </a:pPr>
            <a:r>
              <a:rPr lang="en-US" sz="2400" dirty="0">
                <a:latin typeface="Candara" panose="020E0502030303020204" pitchFamily="34" charset="0"/>
              </a:rPr>
              <a:t>Balance sheet reports:</a:t>
            </a:r>
            <a:br>
              <a:rPr lang="en-US" sz="2400" dirty="0">
                <a:latin typeface="Candara" panose="020E0502030303020204" pitchFamily="34" charset="0"/>
              </a:rPr>
            </a:br>
            <a:endParaRPr lang="en-US" sz="2400" dirty="0">
              <a:latin typeface="Candara" panose="020E0502030303020204" pitchFamily="34" charset="0"/>
            </a:endParaRPr>
          </a:p>
          <a:p>
            <a:pPr marL="708025" lvl="1" indent="-250825" defTabSz="482600">
              <a:buClr>
                <a:srgbClr val="808080"/>
              </a:buClr>
              <a:buSzPct val="90000"/>
              <a:buFont typeface="Monotype Sorts" charset="2"/>
              <a:buNone/>
            </a:pPr>
            <a:r>
              <a:rPr lang="en-US" dirty="0">
                <a:latin typeface="Candara" panose="020E0502030303020204" pitchFamily="34" charset="0"/>
              </a:rPr>
              <a:t>-	what an organization owns (</a:t>
            </a:r>
            <a:r>
              <a:rPr lang="en-US" b="1" dirty="0">
                <a:latin typeface="Candara" panose="020E0502030303020204" pitchFamily="34" charset="0"/>
              </a:rPr>
              <a:t>Assets</a:t>
            </a:r>
            <a:r>
              <a:rPr lang="en-US" dirty="0">
                <a:latin typeface="Candara" panose="020E0502030303020204" pitchFamily="34" charset="0"/>
              </a:rPr>
              <a:t>), </a:t>
            </a:r>
          </a:p>
          <a:p>
            <a:pPr marL="708025" lvl="1" indent="-250825" defTabSz="482600">
              <a:buClr>
                <a:srgbClr val="808080"/>
              </a:buClr>
              <a:buSzPct val="90000"/>
              <a:buFont typeface="Monotype Sorts" charset="2"/>
              <a:buNone/>
            </a:pPr>
            <a:r>
              <a:rPr lang="en-US" dirty="0">
                <a:latin typeface="Candara" panose="020E0502030303020204" pitchFamily="34" charset="0"/>
              </a:rPr>
              <a:t>-	what it owes to outsiders (</a:t>
            </a:r>
            <a:r>
              <a:rPr lang="en-US" b="1" dirty="0">
                <a:latin typeface="Candara" panose="020E0502030303020204" pitchFamily="34" charset="0"/>
              </a:rPr>
              <a:t>Liabilities</a:t>
            </a:r>
            <a:r>
              <a:rPr lang="en-US" dirty="0">
                <a:latin typeface="Candara" panose="020E0502030303020204" pitchFamily="34" charset="0"/>
              </a:rPr>
              <a:t>), and </a:t>
            </a:r>
          </a:p>
          <a:p>
            <a:pPr marL="708025" lvl="1" indent="-250825" defTabSz="482600">
              <a:buClr>
                <a:srgbClr val="808080"/>
              </a:buClr>
              <a:buSzPct val="90000"/>
              <a:buFont typeface="Monotype Sorts" charset="2"/>
              <a:buNone/>
            </a:pPr>
            <a:r>
              <a:rPr lang="en-US" dirty="0">
                <a:latin typeface="Candara" panose="020E0502030303020204" pitchFamily="34" charset="0"/>
              </a:rPr>
              <a:t>-	the portion of the organization's assets owned by its owners. Called</a:t>
            </a:r>
          </a:p>
          <a:p>
            <a:pPr marL="1158875" lvl="2" indent="-244475" defTabSz="482600">
              <a:buClr>
                <a:srgbClr val="808080"/>
              </a:buClr>
              <a:buSzPct val="70000"/>
              <a:buFont typeface="Arial" pitchFamily="34" charset="0"/>
              <a:buChar char="–"/>
            </a:pPr>
            <a:r>
              <a:rPr lang="en-US" sz="2400" b="1" dirty="0">
                <a:latin typeface="Candara" panose="020E0502030303020204" pitchFamily="34" charset="0"/>
              </a:rPr>
              <a:t>  	Owner's Equity</a:t>
            </a:r>
            <a:r>
              <a:rPr lang="en-US" sz="2400" dirty="0">
                <a:latin typeface="Candara" panose="020E0502030303020204" pitchFamily="34" charset="0"/>
              </a:rPr>
              <a:t>, </a:t>
            </a:r>
            <a:r>
              <a:rPr lang="en-US" sz="2400" b="1" dirty="0">
                <a:latin typeface="Candara" panose="020E0502030303020204" pitchFamily="34" charset="0"/>
              </a:rPr>
              <a:t>Partners' Equity</a:t>
            </a:r>
            <a:r>
              <a:rPr lang="en-US" sz="2400" dirty="0">
                <a:latin typeface="Candara" panose="020E0502030303020204" pitchFamily="34" charset="0"/>
              </a:rPr>
              <a:t>, </a:t>
            </a:r>
            <a:r>
              <a:rPr lang="en-US" sz="2400" b="1" dirty="0">
                <a:latin typeface="Candara" panose="020E0502030303020204" pitchFamily="34" charset="0"/>
              </a:rPr>
              <a:t>Net Worth</a:t>
            </a:r>
            <a:r>
              <a:rPr lang="en-US" sz="2400" dirty="0">
                <a:latin typeface="Candara" panose="020E0502030303020204" pitchFamily="34" charset="0"/>
              </a:rPr>
              <a:t>, or </a:t>
            </a:r>
            <a:endParaRPr lang="en-US" sz="2400" b="1" dirty="0">
              <a:latin typeface="Candara" panose="020E0502030303020204" pitchFamily="34" charset="0"/>
            </a:endParaRPr>
          </a:p>
          <a:p>
            <a:pPr marL="1158875" lvl="2" indent="-244475" defTabSz="482600">
              <a:buClr>
                <a:srgbClr val="808080"/>
              </a:buClr>
              <a:buSzPct val="70000"/>
              <a:buNone/>
            </a:pPr>
            <a:r>
              <a:rPr lang="en-US" sz="2400" b="1" dirty="0">
                <a:latin typeface="Candara" panose="020E0502030303020204" pitchFamily="34" charset="0"/>
              </a:rPr>
              <a:t>		Stockholders’ Equity </a:t>
            </a:r>
            <a:r>
              <a:rPr lang="en-US" sz="2400" dirty="0">
                <a:latin typeface="Candara" panose="020E0502030303020204" pitchFamily="34" charset="0"/>
              </a:rPr>
              <a:t>(for-profit organizations).		</a:t>
            </a:r>
          </a:p>
          <a:p>
            <a:pPr marL="1158875" lvl="2" indent="-244475" defTabSz="482600">
              <a:buClr>
                <a:srgbClr val="808080"/>
              </a:buClr>
              <a:buSzPct val="70000"/>
              <a:buFont typeface="Arial" pitchFamily="34" charset="0"/>
              <a:buChar char="–"/>
            </a:pPr>
            <a:r>
              <a:rPr lang="en-US" sz="2400" b="1" dirty="0">
                <a:latin typeface="Candara" panose="020E0502030303020204" pitchFamily="34" charset="0"/>
              </a:rPr>
              <a:t> 	Net Assets</a:t>
            </a:r>
            <a:r>
              <a:rPr lang="en-US" sz="2400" dirty="0">
                <a:latin typeface="Candara" panose="020E0502030303020204" pitchFamily="34" charset="0"/>
              </a:rPr>
              <a:t> or </a:t>
            </a:r>
            <a:r>
              <a:rPr lang="en-US" sz="2400" b="1" dirty="0">
                <a:latin typeface="Candara" panose="020E0502030303020204" pitchFamily="34" charset="0"/>
              </a:rPr>
              <a:t>Fund Balance</a:t>
            </a:r>
            <a:r>
              <a:rPr lang="en-US" sz="2400" dirty="0">
                <a:latin typeface="Candara" panose="020E0502030303020204" pitchFamily="34" charset="0"/>
              </a:rPr>
              <a:t> (not-for-profit and governments).</a:t>
            </a:r>
          </a:p>
          <a:p>
            <a:pPr marL="708025" lvl="1" indent="-250825" defTabSz="482600">
              <a:buClr>
                <a:schemeClr val="tx1"/>
              </a:buClr>
              <a:buSzPct val="90000"/>
              <a:buFontTx/>
              <a:buChar char="-"/>
            </a:pPr>
            <a:r>
              <a:rPr lang="en-US" dirty="0">
                <a:latin typeface="Candara" panose="020E0502030303020204" pitchFamily="34" charset="0"/>
              </a:rPr>
              <a:t>at a </a:t>
            </a:r>
            <a:r>
              <a:rPr lang="en-US" b="1" dirty="0">
                <a:latin typeface="Candara" panose="020E0502030303020204" pitchFamily="34" charset="0"/>
              </a:rPr>
              <a:t>specific point in time</a:t>
            </a:r>
            <a:r>
              <a:rPr lang="en-US" dirty="0">
                <a:latin typeface="Candara" panose="020E0502030303020204" pitchFamily="34" charset="0"/>
              </a:rPr>
              <a:t>. For example, at the end of the organization's</a:t>
            </a:r>
            <a:r>
              <a:rPr lang="en-US" b="1" dirty="0">
                <a:latin typeface="Candara" panose="020E0502030303020204" pitchFamily="34" charset="0"/>
              </a:rPr>
              <a:t> Fiscal Year.</a:t>
            </a:r>
          </a:p>
          <a:p>
            <a:pPr>
              <a:lnSpc>
                <a:spcPct val="80000"/>
              </a:lnSpc>
              <a:buNone/>
              <a:defRPr/>
            </a:pPr>
            <a:endParaRPr lang="en-US" altLang="en-US" dirty="0">
              <a:latin typeface="Candara" panose="020E0502030303020204" pitchFamily="34" charset="0"/>
            </a:endParaRPr>
          </a:p>
          <a:p>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07166CE9-86B9-8941-887A-FAED87630BB0}"/>
              </a:ext>
            </a:extLst>
          </p:cNvPr>
          <p:cNvSpPr>
            <a:spLocks noGrp="1"/>
          </p:cNvSpPr>
          <p:nvPr>
            <p:ph type="sldNum" sz="quarter" idx="12"/>
          </p:nvPr>
        </p:nvSpPr>
        <p:spPr/>
        <p:txBody>
          <a:bodyPr/>
          <a:lstStyle/>
          <a:p>
            <a:fld id="{747E0F02-6392-2343-BC9E-B77CE0D7CB42}" type="slidenum">
              <a:rPr lang="en-US" smtClean="0"/>
              <a:t>6</a:t>
            </a:fld>
            <a:endParaRPr lang="en-US"/>
          </a:p>
        </p:txBody>
      </p:sp>
      <p:sp>
        <p:nvSpPr>
          <p:cNvPr id="5" name="Rectangle 4">
            <a:extLst>
              <a:ext uri="{FF2B5EF4-FFF2-40B4-BE49-F238E27FC236}">
                <a16:creationId xmlns:a16="http://schemas.microsoft.com/office/drawing/2014/main" id="{C66DC732-E448-4CF6-9DE5-8923EF3A987F}"/>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FB3EFDC-767E-4B44-B341-47811B224143}"/>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Statement of Financial Position</a:t>
            </a:r>
          </a:p>
        </p:txBody>
      </p:sp>
    </p:spTree>
    <p:extLst>
      <p:ext uri="{BB962C8B-B14F-4D97-AF65-F5344CB8AC3E}">
        <p14:creationId xmlns:p14="http://schemas.microsoft.com/office/powerpoint/2010/main" val="570680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938F6-0189-FD45-90A9-5EF08B52AA08}"/>
              </a:ext>
            </a:extLst>
          </p:cNvPr>
          <p:cNvSpPr>
            <a:spLocks noGrp="1"/>
          </p:cNvSpPr>
          <p:nvPr>
            <p:ph type="title"/>
          </p:nvPr>
        </p:nvSpPr>
        <p:spPr>
          <a:xfrm>
            <a:off x="838200" y="365125"/>
            <a:ext cx="10515600" cy="1325563"/>
          </a:xfrm>
        </p:spPr>
        <p:txBody>
          <a:bodyPr/>
          <a:lstStyle/>
          <a:p>
            <a:r>
              <a:rPr lang="en-US" b="1" dirty="0">
                <a:solidFill>
                  <a:srgbClr val="C00000"/>
                </a:solidFill>
              </a:rPr>
              <a:t>Fundamental Equation of Accounting</a:t>
            </a:r>
          </a:p>
        </p:txBody>
      </p:sp>
      <p:sp>
        <p:nvSpPr>
          <p:cNvPr id="3" name="Content Placeholder 2">
            <a:extLst>
              <a:ext uri="{FF2B5EF4-FFF2-40B4-BE49-F238E27FC236}">
                <a16:creationId xmlns:a16="http://schemas.microsoft.com/office/drawing/2014/main" id="{1A7A61AC-0901-B943-B5F1-1FD17CA0A086}"/>
              </a:ext>
            </a:extLst>
          </p:cNvPr>
          <p:cNvSpPr>
            <a:spLocks noGrp="1"/>
          </p:cNvSpPr>
          <p:nvPr>
            <p:ph idx="1"/>
          </p:nvPr>
        </p:nvSpPr>
        <p:spPr>
          <a:xfrm>
            <a:off x="4138612" y="1832570"/>
            <a:ext cx="4174329" cy="460375"/>
          </a:xfrm>
        </p:spPr>
        <p:txBody>
          <a:bodyPr>
            <a:normAutofit fontScale="92500"/>
          </a:bodyPr>
          <a:lstStyle/>
          <a:p>
            <a:pPr marL="0" indent="0">
              <a:buNone/>
            </a:pPr>
            <a:r>
              <a:rPr lang="en-US" b="1" dirty="0">
                <a:latin typeface="Candara" panose="020E0502030303020204" pitchFamily="34" charset="0"/>
              </a:rPr>
              <a:t>Assets = Liabilities + Equity</a:t>
            </a:r>
          </a:p>
        </p:txBody>
      </p:sp>
      <p:cxnSp>
        <p:nvCxnSpPr>
          <p:cNvPr id="5" name="Straight Arrow Connector 4">
            <a:extLst>
              <a:ext uri="{FF2B5EF4-FFF2-40B4-BE49-F238E27FC236}">
                <a16:creationId xmlns:a16="http://schemas.microsoft.com/office/drawing/2014/main" id="{3D0D7944-943C-4647-9CF9-782A68805A52}"/>
              </a:ext>
            </a:extLst>
          </p:cNvPr>
          <p:cNvCxnSpPr>
            <a:cxnSpLocks/>
          </p:cNvCxnSpPr>
          <p:nvPr/>
        </p:nvCxnSpPr>
        <p:spPr>
          <a:xfrm flipH="1">
            <a:off x="2931310" y="2292945"/>
            <a:ext cx="1700212" cy="94456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75901455-44DF-A04C-80A3-9FCACCF0C40B}"/>
              </a:ext>
            </a:extLst>
          </p:cNvPr>
          <p:cNvSpPr txBox="1">
            <a:spLocks/>
          </p:cNvSpPr>
          <p:nvPr/>
        </p:nvSpPr>
        <p:spPr>
          <a:xfrm>
            <a:off x="500065" y="3302000"/>
            <a:ext cx="4067171" cy="16652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latin typeface="Candara" panose="020E0502030303020204" pitchFamily="34" charset="0"/>
              </a:rPr>
              <a:t>Resources - Anything the organization owns of value</a:t>
            </a:r>
          </a:p>
        </p:txBody>
      </p:sp>
      <p:cxnSp>
        <p:nvCxnSpPr>
          <p:cNvPr id="9" name="Straight Arrow Connector 8">
            <a:extLst>
              <a:ext uri="{FF2B5EF4-FFF2-40B4-BE49-F238E27FC236}">
                <a16:creationId xmlns:a16="http://schemas.microsoft.com/office/drawing/2014/main" id="{2458EE44-53C4-B84F-85A1-027D73BE68F7}"/>
              </a:ext>
            </a:extLst>
          </p:cNvPr>
          <p:cNvCxnSpPr>
            <a:cxnSpLocks/>
          </p:cNvCxnSpPr>
          <p:nvPr/>
        </p:nvCxnSpPr>
        <p:spPr>
          <a:xfrm>
            <a:off x="6381746" y="2292945"/>
            <a:ext cx="1" cy="127893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B1A0D551-9852-C040-87FC-68F969879E63}"/>
              </a:ext>
            </a:extLst>
          </p:cNvPr>
          <p:cNvSpPr txBox="1">
            <a:spLocks/>
          </p:cNvSpPr>
          <p:nvPr/>
        </p:nvSpPr>
        <p:spPr>
          <a:xfrm>
            <a:off x="4968255" y="3671093"/>
            <a:ext cx="2687462" cy="16652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latin typeface="Candara" panose="020E0502030303020204" pitchFamily="34" charset="0"/>
              </a:rPr>
              <a:t>Outstanding debt </a:t>
            </a:r>
          </a:p>
          <a:p>
            <a:pPr marL="0" indent="0" algn="ctr">
              <a:buFont typeface="Arial" panose="020B0604020202020204" pitchFamily="34" charset="0"/>
              <a:buNone/>
            </a:pPr>
            <a:r>
              <a:rPr lang="en-US" sz="2400" dirty="0">
                <a:latin typeface="Candara" panose="020E0502030303020204" pitchFamily="34" charset="0"/>
              </a:rPr>
              <a:t>Obligations owed to outsiders</a:t>
            </a:r>
          </a:p>
        </p:txBody>
      </p:sp>
      <p:cxnSp>
        <p:nvCxnSpPr>
          <p:cNvPr id="12" name="Straight Arrow Connector 11">
            <a:extLst>
              <a:ext uri="{FF2B5EF4-FFF2-40B4-BE49-F238E27FC236}">
                <a16:creationId xmlns:a16="http://schemas.microsoft.com/office/drawing/2014/main" id="{8286A055-A0F8-4A44-A481-F1608B7D7E40}"/>
              </a:ext>
            </a:extLst>
          </p:cNvPr>
          <p:cNvCxnSpPr>
            <a:cxnSpLocks/>
          </p:cNvCxnSpPr>
          <p:nvPr/>
        </p:nvCxnSpPr>
        <p:spPr>
          <a:xfrm>
            <a:off x="7829550" y="2289968"/>
            <a:ext cx="1583532" cy="11390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80A2182C-91D6-0B42-8199-9C9E1B94C44A}"/>
              </a:ext>
            </a:extLst>
          </p:cNvPr>
          <p:cNvSpPr txBox="1">
            <a:spLocks/>
          </p:cNvSpPr>
          <p:nvPr/>
        </p:nvSpPr>
        <p:spPr>
          <a:xfrm>
            <a:off x="8131971" y="3429000"/>
            <a:ext cx="3763319" cy="292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Candara" panose="020E0502030303020204" pitchFamily="34" charset="0"/>
              </a:rPr>
              <a:t>Portion of assets funded by own resources</a:t>
            </a:r>
            <a:endParaRPr lang="en-US" sz="1050" dirty="0">
              <a:latin typeface="Candara" panose="020E0502030303020204" pitchFamily="34" charset="0"/>
            </a:endParaRPr>
          </a:p>
          <a:p>
            <a:pPr marL="0" indent="0">
              <a:buNone/>
            </a:pPr>
            <a:r>
              <a:rPr lang="en-US" sz="2400" b="1" dirty="0">
                <a:latin typeface="Candara" panose="020E0502030303020204" pitchFamily="34" charset="0"/>
              </a:rPr>
              <a:t>For profit:</a:t>
            </a:r>
            <a:r>
              <a:rPr lang="en-US" sz="2400" dirty="0">
                <a:latin typeface="Candara" panose="020E0502030303020204" pitchFamily="34" charset="0"/>
              </a:rPr>
              <a:t>– Stockholders Equity</a:t>
            </a:r>
          </a:p>
          <a:p>
            <a:pPr marL="0" indent="0">
              <a:buNone/>
            </a:pPr>
            <a:r>
              <a:rPr lang="en-US" sz="2400" dirty="0">
                <a:latin typeface="Candara" panose="020E0502030303020204" pitchFamily="34" charset="0"/>
              </a:rPr>
              <a:t>Assets owned by owners </a:t>
            </a:r>
            <a:endParaRPr lang="en-US" sz="1100" dirty="0">
              <a:latin typeface="Candara" panose="020E0502030303020204" pitchFamily="34" charset="0"/>
            </a:endParaRPr>
          </a:p>
          <a:p>
            <a:pPr marL="0" indent="0">
              <a:buFont typeface="Arial" panose="020B0604020202020204" pitchFamily="34" charset="0"/>
              <a:buNone/>
            </a:pPr>
            <a:r>
              <a:rPr lang="en-US" sz="2400" b="1" dirty="0">
                <a:latin typeface="Candara" panose="020E0502030303020204" pitchFamily="34" charset="0"/>
              </a:rPr>
              <a:t>Non-profit and public:</a:t>
            </a:r>
            <a:r>
              <a:rPr lang="en-US" sz="2400" dirty="0">
                <a:latin typeface="Candara" panose="020E0502030303020204" pitchFamily="34" charset="0"/>
              </a:rPr>
              <a:t>  Net Assets / Net Position / Fund Balance</a:t>
            </a:r>
          </a:p>
        </p:txBody>
      </p:sp>
      <p:sp>
        <p:nvSpPr>
          <p:cNvPr id="19" name="Slide Number Placeholder 18">
            <a:extLst>
              <a:ext uri="{FF2B5EF4-FFF2-40B4-BE49-F238E27FC236}">
                <a16:creationId xmlns:a16="http://schemas.microsoft.com/office/drawing/2014/main" id="{A0F376B9-200C-474C-8820-E82EB3FCED89}"/>
              </a:ext>
            </a:extLst>
          </p:cNvPr>
          <p:cNvSpPr>
            <a:spLocks noGrp="1"/>
          </p:cNvSpPr>
          <p:nvPr>
            <p:ph type="sldNum" sz="quarter" idx="12"/>
          </p:nvPr>
        </p:nvSpPr>
        <p:spPr/>
        <p:txBody>
          <a:bodyPr/>
          <a:lstStyle/>
          <a:p>
            <a:fld id="{747E0F02-6392-2343-BC9E-B77CE0D7CB42}" type="slidenum">
              <a:rPr lang="en-US" smtClean="0">
                <a:latin typeface="Candara" panose="020E0502030303020204" pitchFamily="34" charset="0"/>
              </a:rPr>
              <a:t>7</a:t>
            </a:fld>
            <a:endParaRPr lang="en-US" dirty="0">
              <a:latin typeface="Candara" panose="020E0502030303020204" pitchFamily="34" charset="0"/>
            </a:endParaRPr>
          </a:p>
        </p:txBody>
      </p:sp>
      <p:sp>
        <p:nvSpPr>
          <p:cNvPr id="14" name="Rectangle 13">
            <a:extLst>
              <a:ext uri="{FF2B5EF4-FFF2-40B4-BE49-F238E27FC236}">
                <a16:creationId xmlns:a16="http://schemas.microsoft.com/office/drawing/2014/main" id="{97E4C2ED-B125-491D-A69F-487CC5C5E63C}"/>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18FEFB1-81D2-4379-ABAA-17EC87155E6F}"/>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Fundamental Equation of Accounting</a:t>
            </a:r>
          </a:p>
        </p:txBody>
      </p:sp>
    </p:spTree>
    <p:extLst>
      <p:ext uri="{BB962C8B-B14F-4D97-AF65-F5344CB8AC3E}">
        <p14:creationId xmlns:p14="http://schemas.microsoft.com/office/powerpoint/2010/main" val="141512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7A61AC-0901-B943-B5F1-1FD17CA0A086}"/>
              </a:ext>
            </a:extLst>
          </p:cNvPr>
          <p:cNvSpPr>
            <a:spLocks noGrp="1"/>
          </p:cNvSpPr>
          <p:nvPr>
            <p:ph idx="1"/>
          </p:nvPr>
        </p:nvSpPr>
        <p:spPr>
          <a:xfrm>
            <a:off x="4000501" y="2061368"/>
            <a:ext cx="4419601" cy="460375"/>
          </a:xfrm>
        </p:spPr>
        <p:txBody>
          <a:bodyPr>
            <a:normAutofit lnSpcReduction="10000"/>
          </a:bodyPr>
          <a:lstStyle/>
          <a:p>
            <a:pPr marL="0" indent="0">
              <a:buNone/>
            </a:pPr>
            <a:r>
              <a:rPr lang="en-US" b="1" dirty="0">
                <a:latin typeface="Candara" panose="020E0502030303020204" pitchFamily="34" charset="0"/>
              </a:rPr>
              <a:t>Assets - Liabilities = Equity</a:t>
            </a:r>
          </a:p>
        </p:txBody>
      </p:sp>
      <p:cxnSp>
        <p:nvCxnSpPr>
          <p:cNvPr id="5" name="Straight Arrow Connector 4">
            <a:extLst>
              <a:ext uri="{FF2B5EF4-FFF2-40B4-BE49-F238E27FC236}">
                <a16:creationId xmlns:a16="http://schemas.microsoft.com/office/drawing/2014/main" id="{3D0D7944-943C-4647-9CF9-782A68805A52}"/>
              </a:ext>
            </a:extLst>
          </p:cNvPr>
          <p:cNvCxnSpPr>
            <a:cxnSpLocks/>
          </p:cNvCxnSpPr>
          <p:nvPr/>
        </p:nvCxnSpPr>
        <p:spPr>
          <a:xfrm flipH="1">
            <a:off x="2852737" y="2567780"/>
            <a:ext cx="1700212" cy="94456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75901455-44DF-A04C-80A3-9FCACCF0C40B}"/>
              </a:ext>
            </a:extLst>
          </p:cNvPr>
          <p:cNvSpPr txBox="1">
            <a:spLocks/>
          </p:cNvSpPr>
          <p:nvPr/>
        </p:nvSpPr>
        <p:spPr>
          <a:xfrm>
            <a:off x="485778" y="3672680"/>
            <a:ext cx="4067171" cy="460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latin typeface="Candara" panose="020E0502030303020204" pitchFamily="34" charset="0"/>
              </a:rPr>
              <a:t>What you own</a:t>
            </a:r>
          </a:p>
        </p:txBody>
      </p:sp>
      <p:cxnSp>
        <p:nvCxnSpPr>
          <p:cNvPr id="9" name="Straight Arrow Connector 8">
            <a:extLst>
              <a:ext uri="{FF2B5EF4-FFF2-40B4-BE49-F238E27FC236}">
                <a16:creationId xmlns:a16="http://schemas.microsoft.com/office/drawing/2014/main" id="{2458EE44-53C4-B84F-85A1-027D73BE68F7}"/>
              </a:ext>
            </a:extLst>
          </p:cNvPr>
          <p:cNvCxnSpPr>
            <a:cxnSpLocks/>
          </p:cNvCxnSpPr>
          <p:nvPr/>
        </p:nvCxnSpPr>
        <p:spPr>
          <a:xfrm>
            <a:off x="6081713" y="2567780"/>
            <a:ext cx="0" cy="81915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B1A0D551-9852-C040-87FC-68F969879E63}"/>
              </a:ext>
            </a:extLst>
          </p:cNvPr>
          <p:cNvSpPr txBox="1">
            <a:spLocks/>
          </p:cNvSpPr>
          <p:nvPr/>
        </p:nvSpPr>
        <p:spPr>
          <a:xfrm>
            <a:off x="4707728" y="3723479"/>
            <a:ext cx="2547939" cy="8191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latin typeface="Candara" panose="020E0502030303020204" pitchFamily="34" charset="0"/>
              </a:rPr>
              <a:t>What you owe</a:t>
            </a:r>
          </a:p>
        </p:txBody>
      </p:sp>
      <p:cxnSp>
        <p:nvCxnSpPr>
          <p:cNvPr id="12" name="Straight Arrow Connector 11">
            <a:extLst>
              <a:ext uri="{FF2B5EF4-FFF2-40B4-BE49-F238E27FC236}">
                <a16:creationId xmlns:a16="http://schemas.microsoft.com/office/drawing/2014/main" id="{8286A055-A0F8-4A44-A481-F1608B7D7E40}"/>
              </a:ext>
            </a:extLst>
          </p:cNvPr>
          <p:cNvCxnSpPr>
            <a:cxnSpLocks/>
          </p:cNvCxnSpPr>
          <p:nvPr/>
        </p:nvCxnSpPr>
        <p:spPr>
          <a:xfrm>
            <a:off x="7729537" y="2521743"/>
            <a:ext cx="1143001" cy="115093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80A2182C-91D6-0B42-8199-9C9E1B94C44A}"/>
              </a:ext>
            </a:extLst>
          </p:cNvPr>
          <p:cNvSpPr txBox="1">
            <a:spLocks/>
          </p:cNvSpPr>
          <p:nvPr/>
        </p:nvSpPr>
        <p:spPr>
          <a:xfrm>
            <a:off x="8124826" y="3713559"/>
            <a:ext cx="3552822" cy="8191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Candara" panose="020E0502030303020204" pitchFamily="34" charset="0"/>
              </a:rPr>
              <a:t>What you are worth</a:t>
            </a:r>
          </a:p>
        </p:txBody>
      </p:sp>
      <p:sp>
        <p:nvSpPr>
          <p:cNvPr id="10" name="Rectangle 9">
            <a:extLst>
              <a:ext uri="{FF2B5EF4-FFF2-40B4-BE49-F238E27FC236}">
                <a16:creationId xmlns:a16="http://schemas.microsoft.com/office/drawing/2014/main" id="{6BCA89CD-C883-B54C-AAE2-726F212DD66A}"/>
              </a:ext>
            </a:extLst>
          </p:cNvPr>
          <p:cNvSpPr/>
          <p:nvPr/>
        </p:nvSpPr>
        <p:spPr>
          <a:xfrm>
            <a:off x="1999673" y="5838020"/>
            <a:ext cx="8828592" cy="646331"/>
          </a:xfrm>
          <a:prstGeom prst="rect">
            <a:avLst/>
          </a:prstGeom>
        </p:spPr>
        <p:txBody>
          <a:bodyPr wrap="square">
            <a:spAutoFit/>
          </a:bodyPr>
          <a:lstStyle/>
          <a:p>
            <a:pPr>
              <a:spcBef>
                <a:spcPct val="0"/>
              </a:spcBef>
              <a:buClr>
                <a:srgbClr val="808080"/>
              </a:buClr>
              <a:buSzPct val="90000"/>
              <a:buFont typeface="Monotype Sorts" pitchFamily="2" charset="2"/>
              <a:buNone/>
            </a:pPr>
            <a:r>
              <a:rPr lang="en-US" altLang="en-US" sz="3600" b="1" dirty="0">
                <a:latin typeface="Candara" panose="020E0502030303020204" pitchFamily="34" charset="0"/>
              </a:rPr>
              <a:t>Equation must always be in balance!</a:t>
            </a:r>
          </a:p>
        </p:txBody>
      </p:sp>
      <p:sp>
        <p:nvSpPr>
          <p:cNvPr id="14" name="Slide Number Placeholder 13">
            <a:extLst>
              <a:ext uri="{FF2B5EF4-FFF2-40B4-BE49-F238E27FC236}">
                <a16:creationId xmlns:a16="http://schemas.microsoft.com/office/drawing/2014/main" id="{B046BA99-07AF-DD49-A190-66144050AEEB}"/>
              </a:ext>
            </a:extLst>
          </p:cNvPr>
          <p:cNvSpPr>
            <a:spLocks noGrp="1"/>
          </p:cNvSpPr>
          <p:nvPr>
            <p:ph type="sldNum" sz="quarter" idx="12"/>
          </p:nvPr>
        </p:nvSpPr>
        <p:spPr/>
        <p:txBody>
          <a:bodyPr/>
          <a:lstStyle/>
          <a:p>
            <a:fld id="{747E0F02-6392-2343-BC9E-B77CE0D7CB42}" type="slidenum">
              <a:rPr lang="en-US" smtClean="0"/>
              <a:t>8</a:t>
            </a:fld>
            <a:endParaRPr lang="en-US"/>
          </a:p>
        </p:txBody>
      </p:sp>
      <p:sp>
        <p:nvSpPr>
          <p:cNvPr id="15" name="Rectangle 14">
            <a:extLst>
              <a:ext uri="{FF2B5EF4-FFF2-40B4-BE49-F238E27FC236}">
                <a16:creationId xmlns:a16="http://schemas.microsoft.com/office/drawing/2014/main" id="{848FEAA7-768B-4846-817D-968C26744127}"/>
              </a:ext>
            </a:extLst>
          </p:cNvPr>
          <p:cNvSpPr/>
          <p:nvPr/>
        </p:nvSpPr>
        <p:spPr>
          <a:xfrm>
            <a:off x="0" y="-15367"/>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6D4C1EA1-CA58-4179-BF51-9BF6499C2775}"/>
              </a:ext>
            </a:extLst>
          </p:cNvPr>
          <p:cNvSpPr txBox="1">
            <a:spLocks/>
          </p:cNvSpPr>
          <p:nvPr/>
        </p:nvSpPr>
        <p:spPr>
          <a:xfrm>
            <a:off x="838200" y="67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Fundamental Equation of Accounting</a:t>
            </a:r>
          </a:p>
        </p:txBody>
      </p:sp>
      <p:sp>
        <p:nvSpPr>
          <p:cNvPr id="4" name="TextBox 3">
            <a:extLst>
              <a:ext uri="{FF2B5EF4-FFF2-40B4-BE49-F238E27FC236}">
                <a16:creationId xmlns:a16="http://schemas.microsoft.com/office/drawing/2014/main" id="{E1149371-F22B-192B-7B94-6B5BAFD08D9A}"/>
              </a:ext>
            </a:extLst>
          </p:cNvPr>
          <p:cNvSpPr txBox="1"/>
          <p:nvPr/>
        </p:nvSpPr>
        <p:spPr>
          <a:xfrm>
            <a:off x="6081713" y="4267038"/>
            <a:ext cx="6103088" cy="1477328"/>
          </a:xfrm>
          <a:prstGeom prst="rect">
            <a:avLst/>
          </a:prstGeom>
          <a:noFill/>
        </p:spPr>
        <p:txBody>
          <a:bodyPr wrap="square">
            <a:spAutoFit/>
          </a:bodyPr>
          <a:lstStyle/>
          <a:p>
            <a:pPr marL="1158875" lvl="2" indent="-244475" defTabSz="482600">
              <a:buClr>
                <a:srgbClr val="808080"/>
              </a:buClr>
              <a:buSzPct val="70000"/>
              <a:buFont typeface="Arial" pitchFamily="34" charset="0"/>
              <a:buChar char="–"/>
            </a:pPr>
            <a:r>
              <a:rPr lang="en-US" sz="1800" b="1" dirty="0">
                <a:latin typeface="Candara" panose="020E0502030303020204" pitchFamily="34" charset="0"/>
              </a:rPr>
              <a:t>Owner's Equity</a:t>
            </a:r>
            <a:r>
              <a:rPr lang="en-US" sz="1800" dirty="0">
                <a:latin typeface="Candara" panose="020E0502030303020204" pitchFamily="34" charset="0"/>
              </a:rPr>
              <a:t>, </a:t>
            </a:r>
            <a:r>
              <a:rPr lang="en-US" sz="1800" b="1" dirty="0">
                <a:latin typeface="Candara" panose="020E0502030303020204" pitchFamily="34" charset="0"/>
              </a:rPr>
              <a:t>Partners' Equity</a:t>
            </a:r>
            <a:r>
              <a:rPr lang="en-US" sz="1800" dirty="0">
                <a:latin typeface="Candara" panose="020E0502030303020204" pitchFamily="34" charset="0"/>
              </a:rPr>
              <a:t>, </a:t>
            </a:r>
            <a:r>
              <a:rPr lang="en-US" sz="1800" b="1" dirty="0">
                <a:latin typeface="Candara" panose="020E0502030303020204" pitchFamily="34" charset="0"/>
              </a:rPr>
              <a:t>Net Worth</a:t>
            </a:r>
            <a:r>
              <a:rPr lang="en-US" sz="1800" dirty="0">
                <a:latin typeface="Candara" panose="020E0502030303020204" pitchFamily="34" charset="0"/>
              </a:rPr>
              <a:t>, or </a:t>
            </a:r>
            <a:endParaRPr lang="en-US" sz="1800" b="1" dirty="0">
              <a:latin typeface="Candara" panose="020E0502030303020204" pitchFamily="34" charset="0"/>
            </a:endParaRPr>
          </a:p>
          <a:p>
            <a:pPr marL="1158875" lvl="2" indent="-244475" defTabSz="482600">
              <a:buClr>
                <a:srgbClr val="808080"/>
              </a:buClr>
              <a:buSzPct val="70000"/>
              <a:buNone/>
            </a:pPr>
            <a:r>
              <a:rPr lang="en-US" sz="1800" b="1" dirty="0">
                <a:latin typeface="Candara" panose="020E0502030303020204" pitchFamily="34" charset="0"/>
              </a:rPr>
              <a:t>		Stockholders’ Equity </a:t>
            </a:r>
            <a:r>
              <a:rPr lang="en-US" sz="1800" dirty="0">
                <a:latin typeface="Candara" panose="020E0502030303020204" pitchFamily="34" charset="0"/>
              </a:rPr>
              <a:t>(for-profit organizations).		</a:t>
            </a:r>
          </a:p>
          <a:p>
            <a:pPr marL="1158875" lvl="2" indent="-244475" defTabSz="482600">
              <a:buClr>
                <a:srgbClr val="808080"/>
              </a:buClr>
              <a:buSzPct val="70000"/>
              <a:buFont typeface="Arial" pitchFamily="34" charset="0"/>
              <a:buChar char="–"/>
            </a:pPr>
            <a:r>
              <a:rPr lang="en-US" sz="1800" b="1" dirty="0">
                <a:latin typeface="Candara" panose="020E0502030303020204" pitchFamily="34" charset="0"/>
              </a:rPr>
              <a:t> 	Net Assets</a:t>
            </a:r>
            <a:r>
              <a:rPr lang="en-US" sz="1800" dirty="0">
                <a:latin typeface="Candara" panose="020E0502030303020204" pitchFamily="34" charset="0"/>
              </a:rPr>
              <a:t> or </a:t>
            </a:r>
            <a:r>
              <a:rPr lang="en-US" sz="1800" b="1" dirty="0">
                <a:latin typeface="Candara" panose="020E0502030303020204" pitchFamily="34" charset="0"/>
              </a:rPr>
              <a:t>Fund Balance</a:t>
            </a:r>
            <a:r>
              <a:rPr lang="en-US" sz="1800" dirty="0">
                <a:latin typeface="Candara" panose="020E0502030303020204" pitchFamily="34" charset="0"/>
              </a:rPr>
              <a:t> (not-for-profit and governments).</a:t>
            </a:r>
          </a:p>
        </p:txBody>
      </p:sp>
    </p:spTree>
    <p:extLst>
      <p:ext uri="{BB962C8B-B14F-4D97-AF65-F5344CB8AC3E}">
        <p14:creationId xmlns:p14="http://schemas.microsoft.com/office/powerpoint/2010/main" val="72060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11" grpId="0"/>
      <p:bldP spid="13"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D02077-A3E5-AC42-9564-A44D4F17397A}"/>
              </a:ext>
            </a:extLst>
          </p:cNvPr>
          <p:cNvPicPr>
            <a:picLocks noChangeAspect="1"/>
          </p:cNvPicPr>
          <p:nvPr/>
        </p:nvPicPr>
        <p:blipFill>
          <a:blip r:embed="rId3"/>
          <a:stretch>
            <a:fillRect/>
          </a:stretch>
        </p:blipFill>
        <p:spPr>
          <a:xfrm>
            <a:off x="2397000" y="0"/>
            <a:ext cx="7398000" cy="6858000"/>
          </a:xfrm>
          <a:prstGeom prst="rect">
            <a:avLst/>
          </a:prstGeom>
        </p:spPr>
      </p:pic>
      <p:cxnSp>
        <p:nvCxnSpPr>
          <p:cNvPr id="6" name="Straight Arrow Connector 5">
            <a:extLst>
              <a:ext uri="{FF2B5EF4-FFF2-40B4-BE49-F238E27FC236}">
                <a16:creationId xmlns:a16="http://schemas.microsoft.com/office/drawing/2014/main" id="{0445DE69-4ADE-0345-A3AE-95B7599195CA}"/>
              </a:ext>
            </a:extLst>
          </p:cNvPr>
          <p:cNvCxnSpPr>
            <a:cxnSpLocks/>
          </p:cNvCxnSpPr>
          <p:nvPr/>
        </p:nvCxnSpPr>
        <p:spPr>
          <a:xfrm flipH="1">
            <a:off x="1808306" y="251405"/>
            <a:ext cx="700432" cy="15890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84E6435-6D8B-DE45-B6F8-7B64CF98F6F9}"/>
              </a:ext>
            </a:extLst>
          </p:cNvPr>
          <p:cNvSpPr txBox="1"/>
          <p:nvPr/>
        </p:nvSpPr>
        <p:spPr>
          <a:xfrm>
            <a:off x="10245832" y="162155"/>
            <a:ext cx="1664677" cy="1477328"/>
          </a:xfrm>
          <a:prstGeom prst="rect">
            <a:avLst/>
          </a:prstGeom>
          <a:noFill/>
        </p:spPr>
        <p:txBody>
          <a:bodyPr wrap="square" rtlCol="0">
            <a:spAutoFit/>
          </a:bodyPr>
          <a:lstStyle/>
          <a:p>
            <a:pPr algn="ctr"/>
            <a:r>
              <a:rPr lang="en-US" dirty="0">
                <a:latin typeface="Candara" panose="020E0502030303020204" pitchFamily="34" charset="0"/>
              </a:rPr>
              <a:t>Picture of the organization in a specific point of time</a:t>
            </a:r>
          </a:p>
          <a:p>
            <a:pPr algn="ctr"/>
            <a:r>
              <a:rPr lang="en-US" dirty="0">
                <a:latin typeface="Candara" panose="020E0502030303020204" pitchFamily="34" charset="0"/>
              </a:rPr>
              <a:t>Fiscal Year - FY</a:t>
            </a:r>
          </a:p>
        </p:txBody>
      </p:sp>
      <p:cxnSp>
        <p:nvCxnSpPr>
          <p:cNvPr id="10" name="Straight Arrow Connector 9">
            <a:extLst>
              <a:ext uri="{FF2B5EF4-FFF2-40B4-BE49-F238E27FC236}">
                <a16:creationId xmlns:a16="http://schemas.microsoft.com/office/drawing/2014/main" id="{4B99713B-5889-EB42-BA6E-5B99259302C9}"/>
              </a:ext>
            </a:extLst>
          </p:cNvPr>
          <p:cNvCxnSpPr>
            <a:cxnSpLocks/>
          </p:cNvCxnSpPr>
          <p:nvPr/>
        </p:nvCxnSpPr>
        <p:spPr>
          <a:xfrm flipV="1">
            <a:off x="8299938" y="410308"/>
            <a:ext cx="1770185" cy="37513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30E4A61-D788-EB4D-B2F7-199EA7060406}"/>
              </a:ext>
            </a:extLst>
          </p:cNvPr>
          <p:cNvSpPr txBox="1"/>
          <p:nvPr/>
        </p:nvSpPr>
        <p:spPr>
          <a:xfrm>
            <a:off x="281491" y="158674"/>
            <a:ext cx="1664677" cy="923330"/>
          </a:xfrm>
          <a:prstGeom prst="rect">
            <a:avLst/>
          </a:prstGeom>
          <a:noFill/>
        </p:spPr>
        <p:txBody>
          <a:bodyPr wrap="square" rtlCol="0">
            <a:spAutoFit/>
          </a:bodyPr>
          <a:lstStyle/>
          <a:p>
            <a:pPr algn="ctr"/>
            <a:r>
              <a:rPr lang="en-US" dirty="0">
                <a:latin typeface="Candara" panose="020E0502030303020204" pitchFamily="34" charset="0"/>
              </a:rPr>
              <a:t>Financial position of the organization </a:t>
            </a:r>
          </a:p>
        </p:txBody>
      </p:sp>
      <p:cxnSp>
        <p:nvCxnSpPr>
          <p:cNvPr id="22" name="Straight Arrow Connector 21">
            <a:extLst>
              <a:ext uri="{FF2B5EF4-FFF2-40B4-BE49-F238E27FC236}">
                <a16:creationId xmlns:a16="http://schemas.microsoft.com/office/drawing/2014/main" id="{35CC5C6D-4A88-834E-86D3-9EDDA7721D09}"/>
              </a:ext>
            </a:extLst>
          </p:cNvPr>
          <p:cNvCxnSpPr>
            <a:cxnSpLocks/>
          </p:cNvCxnSpPr>
          <p:nvPr/>
        </p:nvCxnSpPr>
        <p:spPr>
          <a:xfrm flipV="1">
            <a:off x="1418492" y="1180946"/>
            <a:ext cx="1090246" cy="175490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EC3EAED-E580-0E4C-885C-F470EBFEA3E9}"/>
              </a:ext>
            </a:extLst>
          </p:cNvPr>
          <p:cNvSpPr txBox="1"/>
          <p:nvPr/>
        </p:nvSpPr>
        <p:spPr>
          <a:xfrm>
            <a:off x="281491" y="2782669"/>
            <a:ext cx="1664677" cy="646331"/>
          </a:xfrm>
          <a:prstGeom prst="rect">
            <a:avLst/>
          </a:prstGeom>
          <a:noFill/>
        </p:spPr>
        <p:txBody>
          <a:bodyPr wrap="square" rtlCol="0">
            <a:spAutoFit/>
          </a:bodyPr>
          <a:lstStyle/>
          <a:p>
            <a:pPr algn="ctr"/>
            <a:r>
              <a:rPr lang="en-US" dirty="0">
                <a:latin typeface="Candara" panose="020E0502030303020204" pitchFamily="34" charset="0"/>
              </a:rPr>
              <a:t>Main Components</a:t>
            </a:r>
          </a:p>
        </p:txBody>
      </p:sp>
      <p:cxnSp>
        <p:nvCxnSpPr>
          <p:cNvPr id="25" name="Straight Arrow Connector 24">
            <a:extLst>
              <a:ext uri="{FF2B5EF4-FFF2-40B4-BE49-F238E27FC236}">
                <a16:creationId xmlns:a16="http://schemas.microsoft.com/office/drawing/2014/main" id="{C7437170-D90F-DC47-A65D-54E8E54C30CD}"/>
              </a:ext>
            </a:extLst>
          </p:cNvPr>
          <p:cNvCxnSpPr>
            <a:cxnSpLocks/>
          </p:cNvCxnSpPr>
          <p:nvPr/>
        </p:nvCxnSpPr>
        <p:spPr>
          <a:xfrm>
            <a:off x="1711569" y="3200400"/>
            <a:ext cx="797169" cy="2286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8C0F41C-E319-D747-BEEB-14A637BE0610}"/>
              </a:ext>
            </a:extLst>
          </p:cNvPr>
          <p:cNvCxnSpPr>
            <a:cxnSpLocks/>
          </p:cNvCxnSpPr>
          <p:nvPr/>
        </p:nvCxnSpPr>
        <p:spPr>
          <a:xfrm>
            <a:off x="1230923" y="3540369"/>
            <a:ext cx="1277815" cy="109614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4E19F092-4B09-4F46-94B0-66BF9F2A57D0}"/>
              </a:ext>
            </a:extLst>
          </p:cNvPr>
          <p:cNvSpPr/>
          <p:nvPr/>
        </p:nvSpPr>
        <p:spPr>
          <a:xfrm>
            <a:off x="8299938" y="2591778"/>
            <a:ext cx="1371600" cy="467945"/>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40" name="Oval 39">
            <a:extLst>
              <a:ext uri="{FF2B5EF4-FFF2-40B4-BE49-F238E27FC236}">
                <a16:creationId xmlns:a16="http://schemas.microsoft.com/office/drawing/2014/main" id="{69184E55-3E09-0E4E-89AA-CB09B8AE1726}"/>
              </a:ext>
            </a:extLst>
          </p:cNvPr>
          <p:cNvSpPr/>
          <p:nvPr/>
        </p:nvSpPr>
        <p:spPr>
          <a:xfrm>
            <a:off x="8299938" y="6296270"/>
            <a:ext cx="1371600" cy="467945"/>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41" name="Left Brace 40">
            <a:extLst>
              <a:ext uri="{FF2B5EF4-FFF2-40B4-BE49-F238E27FC236}">
                <a16:creationId xmlns:a16="http://schemas.microsoft.com/office/drawing/2014/main" id="{23E78420-A17F-0D41-A912-EBB1CA98B45F}"/>
              </a:ext>
            </a:extLst>
          </p:cNvPr>
          <p:cNvSpPr/>
          <p:nvPr/>
        </p:nvSpPr>
        <p:spPr>
          <a:xfrm rot="10800000">
            <a:off x="9795000" y="2782668"/>
            <a:ext cx="814179" cy="3665023"/>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42" name="TextBox 41">
            <a:extLst>
              <a:ext uri="{FF2B5EF4-FFF2-40B4-BE49-F238E27FC236}">
                <a16:creationId xmlns:a16="http://schemas.microsoft.com/office/drawing/2014/main" id="{A45ECA0F-FA71-4A42-B76E-EDAC7DA8B667}"/>
              </a:ext>
            </a:extLst>
          </p:cNvPr>
          <p:cNvSpPr txBox="1"/>
          <p:nvPr/>
        </p:nvSpPr>
        <p:spPr>
          <a:xfrm>
            <a:off x="10386646" y="4174850"/>
            <a:ext cx="1664677" cy="923330"/>
          </a:xfrm>
          <a:prstGeom prst="rect">
            <a:avLst/>
          </a:prstGeom>
          <a:noFill/>
        </p:spPr>
        <p:txBody>
          <a:bodyPr wrap="square" rtlCol="0">
            <a:spAutoFit/>
          </a:bodyPr>
          <a:lstStyle/>
          <a:p>
            <a:pPr algn="ctr"/>
            <a:r>
              <a:rPr lang="en-US" dirty="0">
                <a:latin typeface="Candara" panose="020E0502030303020204" pitchFamily="34" charset="0"/>
              </a:rPr>
              <a:t>Fundamental Equation of Accounting</a:t>
            </a:r>
          </a:p>
        </p:txBody>
      </p:sp>
      <p:sp>
        <p:nvSpPr>
          <p:cNvPr id="44" name="Slide Number Placeholder 43">
            <a:extLst>
              <a:ext uri="{FF2B5EF4-FFF2-40B4-BE49-F238E27FC236}">
                <a16:creationId xmlns:a16="http://schemas.microsoft.com/office/drawing/2014/main" id="{ED800B66-E98E-5748-8BFE-F60A7493DD07}"/>
              </a:ext>
            </a:extLst>
          </p:cNvPr>
          <p:cNvSpPr>
            <a:spLocks noGrp="1"/>
          </p:cNvSpPr>
          <p:nvPr>
            <p:ph type="sldNum" sz="quarter" idx="12"/>
          </p:nvPr>
        </p:nvSpPr>
        <p:spPr/>
        <p:txBody>
          <a:bodyPr/>
          <a:lstStyle/>
          <a:p>
            <a:fld id="{747E0F02-6392-2343-BC9E-B77CE0D7CB42}" type="slidenum">
              <a:rPr lang="en-US" smtClean="0">
                <a:latin typeface="Candara" panose="020E0502030303020204" pitchFamily="34" charset="0"/>
              </a:rPr>
              <a:t>9</a:t>
            </a:fld>
            <a:endParaRPr lang="en-US">
              <a:latin typeface="Candara" panose="020E0502030303020204" pitchFamily="34" charset="0"/>
            </a:endParaRPr>
          </a:p>
        </p:txBody>
      </p:sp>
      <p:sp>
        <p:nvSpPr>
          <p:cNvPr id="45" name="TextBox 44">
            <a:extLst>
              <a:ext uri="{FF2B5EF4-FFF2-40B4-BE49-F238E27FC236}">
                <a16:creationId xmlns:a16="http://schemas.microsoft.com/office/drawing/2014/main" id="{4990116A-AE5F-F542-8D2C-8CFDF4336805}"/>
              </a:ext>
            </a:extLst>
          </p:cNvPr>
          <p:cNvSpPr txBox="1"/>
          <p:nvPr/>
        </p:nvSpPr>
        <p:spPr>
          <a:xfrm>
            <a:off x="493845" y="5928758"/>
            <a:ext cx="1664677" cy="646331"/>
          </a:xfrm>
          <a:prstGeom prst="rect">
            <a:avLst/>
          </a:prstGeom>
          <a:noFill/>
        </p:spPr>
        <p:txBody>
          <a:bodyPr wrap="square" rtlCol="0">
            <a:spAutoFit/>
          </a:bodyPr>
          <a:lstStyle/>
          <a:p>
            <a:pPr algn="ctr"/>
            <a:r>
              <a:rPr lang="en-US" dirty="0">
                <a:latin typeface="Candara" panose="020E0502030303020204" pitchFamily="34" charset="0"/>
              </a:rPr>
              <a:t>Accrual Basis of Accounting</a:t>
            </a:r>
          </a:p>
        </p:txBody>
      </p:sp>
    </p:spTree>
    <p:extLst>
      <p:ext uri="{BB962C8B-B14F-4D97-AF65-F5344CB8AC3E}">
        <p14:creationId xmlns:p14="http://schemas.microsoft.com/office/powerpoint/2010/main" val="3521612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7847</TotalTime>
  <Words>4951</Words>
  <Application>Microsoft Macintosh PowerPoint</Application>
  <PresentationFormat>Widescreen</PresentationFormat>
  <Paragraphs>806</Paragraphs>
  <Slides>47</Slides>
  <Notes>32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47</vt:i4>
      </vt:variant>
    </vt:vector>
  </HeadingPairs>
  <TitlesOfParts>
    <vt:vector size="59" baseType="lpstr">
      <vt:lpstr>Lyon</vt:lpstr>
      <vt:lpstr>SourceSansPro</vt:lpstr>
      <vt:lpstr>Arial</vt:lpstr>
      <vt:lpstr>Calibri</vt:lpstr>
      <vt:lpstr>Calibri Light</vt:lpstr>
      <vt:lpstr>Cambria Math</vt:lpstr>
      <vt:lpstr>Candara</vt:lpstr>
      <vt:lpstr>Georgia Pro Cond Black</vt:lpstr>
      <vt:lpstr>Monotype Sorts</vt:lpstr>
      <vt:lpstr>Times New Roman</vt:lpstr>
      <vt:lpstr>Wingdings</vt:lpstr>
      <vt:lpstr>Office Theme</vt:lpstr>
      <vt:lpstr>Balance Sheet</vt:lpstr>
      <vt:lpstr>First Half Semester</vt:lpstr>
      <vt:lpstr>Second Half Semester</vt:lpstr>
      <vt:lpstr>Financial Management</vt:lpstr>
      <vt:lpstr>Financial Statements</vt:lpstr>
      <vt:lpstr>Financial Statements</vt:lpstr>
      <vt:lpstr>Fundamental Equation of Accounting</vt:lpstr>
      <vt:lpstr>PowerPoint Presentation</vt:lpstr>
      <vt:lpstr>PowerPoint Presentation</vt:lpstr>
      <vt:lpstr>Financial Statements</vt:lpstr>
      <vt:lpstr>Financial Statements</vt:lpstr>
      <vt:lpstr>Assets</vt:lpstr>
      <vt:lpstr>Accounts Receivable, Net</vt:lpstr>
      <vt:lpstr>PowerPoint Presentation</vt:lpstr>
      <vt:lpstr>Fixed Assets</vt:lpstr>
      <vt:lpstr>Example</vt:lpstr>
      <vt:lpstr>PowerPoint Presentation</vt:lpstr>
      <vt:lpstr>Liabilities</vt:lpstr>
      <vt:lpstr>PowerPoint Presentation</vt:lpstr>
      <vt:lpstr>Asset &amp; Liability Recognition</vt:lpstr>
      <vt:lpstr>Net Assets</vt:lpstr>
      <vt:lpstr> Meals for the Homeless Statement of Financial Position </vt:lpstr>
      <vt:lpstr>Recording Transactions</vt:lpstr>
      <vt:lpstr>Recording Transactions</vt:lpstr>
      <vt:lpstr>Recording Transactions</vt:lpstr>
      <vt:lpstr>Recording Transactions</vt:lpstr>
      <vt:lpstr>Recording Transactions</vt:lpstr>
      <vt:lpstr>Recording Transactions</vt:lpstr>
      <vt:lpstr>Assets - Example</vt:lpstr>
      <vt:lpstr>Liabilities - Example</vt:lpstr>
      <vt:lpstr>Asset/Liability Example</vt:lpstr>
      <vt:lpstr>Asset/Liability Example</vt:lpstr>
      <vt:lpstr>Asset/Liability Example</vt:lpstr>
      <vt:lpstr>Net Asset - Example</vt:lpstr>
      <vt:lpstr>Net Asset - Example</vt:lpstr>
      <vt:lpstr>Asset/Liability Example</vt:lpstr>
      <vt:lpstr>Generating a Balance Sheet</vt:lpstr>
      <vt:lpstr>Starting Balance Sheet </vt:lpstr>
      <vt:lpstr>Transitions Work Sheet</vt:lpstr>
      <vt:lpstr>Transactions</vt:lpstr>
      <vt:lpstr>Transitions Work Sheet</vt:lpstr>
      <vt:lpstr>Ending Balance Sheet</vt:lpstr>
      <vt:lpstr>Credit and Debit</vt:lpstr>
      <vt:lpstr>Credit and Debit Examples</vt:lpstr>
      <vt:lpstr>Credit and Debit Examples</vt:lpstr>
      <vt:lpstr>Credit and Debit Examples</vt:lpstr>
      <vt:lpstr>Credit and Debit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Balance Sheet</dc:title>
  <dc:creator>Nishank Varshney</dc:creator>
  <cp:lastModifiedBy>Wang, Wenchen</cp:lastModifiedBy>
  <cp:revision>122</cp:revision>
  <dcterms:created xsi:type="dcterms:W3CDTF">2019-10-12T16:43:55Z</dcterms:created>
  <dcterms:modified xsi:type="dcterms:W3CDTF">2024-03-08T05:40:46Z</dcterms:modified>
</cp:coreProperties>
</file>