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99" r:id="rId3"/>
    <p:sldId id="400" r:id="rId4"/>
    <p:sldId id="401" r:id="rId5"/>
    <p:sldId id="403" r:id="rId6"/>
    <p:sldId id="405" r:id="rId7"/>
    <p:sldId id="406" r:id="rId8"/>
    <p:sldId id="407" r:id="rId9"/>
    <p:sldId id="408" r:id="rId10"/>
    <p:sldId id="409" r:id="rId11"/>
    <p:sldId id="410" r:id="rId12"/>
    <p:sldId id="411" r:id="rId13"/>
    <p:sldId id="412" r:id="rId14"/>
    <p:sldId id="413" r:id="rId15"/>
    <p:sldId id="414" r:id="rId16"/>
    <p:sldId id="415" r:id="rId17"/>
    <p:sldId id="419" r:id="rId18"/>
    <p:sldId id="416" r:id="rId19"/>
    <p:sldId id="417" r:id="rId20"/>
    <p:sldId id="418" r:id="rId21"/>
    <p:sldId id="4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3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p:restoredTop sz="72653"/>
  </p:normalViewPr>
  <p:slideViewPr>
    <p:cSldViewPr snapToGrid="0" snapToObjects="1">
      <p:cViewPr varScale="1">
        <p:scale>
          <a:sx n="91" d="100"/>
          <a:sy n="91" d="100"/>
        </p:scale>
        <p:origin x="1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F5F42-F62A-174C-95BC-E20401FB022B}"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2CF5F6-30C2-3346-82E2-813DE132A534}" type="slidenum">
              <a:rPr lang="en-US" smtClean="0"/>
              <a:t>‹#›</a:t>
            </a:fld>
            <a:endParaRPr lang="en-US"/>
          </a:p>
        </p:txBody>
      </p:sp>
    </p:spTree>
    <p:extLst>
      <p:ext uri="{BB962C8B-B14F-4D97-AF65-F5344CB8AC3E}">
        <p14:creationId xmlns:p14="http://schemas.microsoft.com/office/powerpoint/2010/main" val="4181631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2761548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11</a:t>
            </a:fld>
            <a:endParaRPr lang="en-US"/>
          </a:p>
        </p:txBody>
      </p:sp>
    </p:spTree>
    <p:extLst>
      <p:ext uri="{BB962C8B-B14F-4D97-AF65-F5344CB8AC3E}">
        <p14:creationId xmlns:p14="http://schemas.microsoft.com/office/powerpoint/2010/main" val="28171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12</a:t>
            </a:fld>
            <a:endParaRPr lang="en-US"/>
          </a:p>
        </p:txBody>
      </p:sp>
    </p:spTree>
    <p:extLst>
      <p:ext uri="{BB962C8B-B14F-4D97-AF65-F5344CB8AC3E}">
        <p14:creationId xmlns:p14="http://schemas.microsoft.com/office/powerpoint/2010/main" val="3509016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13</a:t>
            </a:fld>
            <a:endParaRPr lang="en-US"/>
          </a:p>
        </p:txBody>
      </p:sp>
    </p:spTree>
    <p:extLst>
      <p:ext uri="{BB962C8B-B14F-4D97-AF65-F5344CB8AC3E}">
        <p14:creationId xmlns:p14="http://schemas.microsoft.com/office/powerpoint/2010/main" val="304689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14</a:t>
            </a:fld>
            <a:endParaRPr lang="en-US"/>
          </a:p>
        </p:txBody>
      </p:sp>
    </p:spTree>
    <p:extLst>
      <p:ext uri="{BB962C8B-B14F-4D97-AF65-F5344CB8AC3E}">
        <p14:creationId xmlns:p14="http://schemas.microsoft.com/office/powerpoint/2010/main" val="3839754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15</a:t>
            </a:fld>
            <a:endParaRPr lang="en-US"/>
          </a:p>
        </p:txBody>
      </p:sp>
    </p:spTree>
    <p:extLst>
      <p:ext uri="{BB962C8B-B14F-4D97-AF65-F5344CB8AC3E}">
        <p14:creationId xmlns:p14="http://schemas.microsoft.com/office/powerpoint/2010/main" val="1920673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16</a:t>
            </a:fld>
            <a:endParaRPr lang="en-US"/>
          </a:p>
        </p:txBody>
      </p:sp>
    </p:spTree>
    <p:extLst>
      <p:ext uri="{BB962C8B-B14F-4D97-AF65-F5344CB8AC3E}">
        <p14:creationId xmlns:p14="http://schemas.microsoft.com/office/powerpoint/2010/main" val="2131092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17</a:t>
            </a:fld>
            <a:endParaRPr lang="en-US"/>
          </a:p>
        </p:txBody>
      </p:sp>
    </p:spTree>
    <p:extLst>
      <p:ext uri="{BB962C8B-B14F-4D97-AF65-F5344CB8AC3E}">
        <p14:creationId xmlns:p14="http://schemas.microsoft.com/office/powerpoint/2010/main" val="3949724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18</a:t>
            </a:fld>
            <a:endParaRPr lang="en-US"/>
          </a:p>
        </p:txBody>
      </p:sp>
    </p:spTree>
    <p:extLst>
      <p:ext uri="{BB962C8B-B14F-4D97-AF65-F5344CB8AC3E}">
        <p14:creationId xmlns:p14="http://schemas.microsoft.com/office/powerpoint/2010/main" val="1686896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19</a:t>
            </a:fld>
            <a:endParaRPr lang="en-US"/>
          </a:p>
        </p:txBody>
      </p:sp>
    </p:spTree>
    <p:extLst>
      <p:ext uri="{BB962C8B-B14F-4D97-AF65-F5344CB8AC3E}">
        <p14:creationId xmlns:p14="http://schemas.microsoft.com/office/powerpoint/2010/main" val="1355314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20</a:t>
            </a:fld>
            <a:endParaRPr lang="en-US"/>
          </a:p>
        </p:txBody>
      </p:sp>
    </p:spTree>
    <p:extLst>
      <p:ext uri="{BB962C8B-B14F-4D97-AF65-F5344CB8AC3E}">
        <p14:creationId xmlns:p14="http://schemas.microsoft.com/office/powerpoint/2010/main" val="117253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121846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21</a:t>
            </a:fld>
            <a:endParaRPr lang="en-US"/>
          </a:p>
        </p:txBody>
      </p:sp>
    </p:spTree>
    <p:extLst>
      <p:ext uri="{BB962C8B-B14F-4D97-AF65-F5344CB8AC3E}">
        <p14:creationId xmlns:p14="http://schemas.microsoft.com/office/powerpoint/2010/main" val="248569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4</a:t>
            </a:fld>
            <a:endParaRPr lang="en-US"/>
          </a:p>
        </p:txBody>
      </p:sp>
    </p:spTree>
    <p:extLst>
      <p:ext uri="{BB962C8B-B14F-4D97-AF65-F5344CB8AC3E}">
        <p14:creationId xmlns:p14="http://schemas.microsoft.com/office/powerpoint/2010/main" val="48416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5</a:t>
            </a:fld>
            <a:endParaRPr lang="en-US"/>
          </a:p>
        </p:txBody>
      </p:sp>
    </p:spTree>
    <p:extLst>
      <p:ext uri="{BB962C8B-B14F-4D97-AF65-F5344CB8AC3E}">
        <p14:creationId xmlns:p14="http://schemas.microsoft.com/office/powerpoint/2010/main" val="1506459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6</a:t>
            </a:fld>
            <a:endParaRPr lang="en-US"/>
          </a:p>
        </p:txBody>
      </p:sp>
    </p:spTree>
    <p:extLst>
      <p:ext uri="{BB962C8B-B14F-4D97-AF65-F5344CB8AC3E}">
        <p14:creationId xmlns:p14="http://schemas.microsoft.com/office/powerpoint/2010/main" val="426523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7</a:t>
            </a:fld>
            <a:endParaRPr lang="en-US"/>
          </a:p>
        </p:txBody>
      </p:sp>
    </p:spTree>
    <p:extLst>
      <p:ext uri="{BB962C8B-B14F-4D97-AF65-F5344CB8AC3E}">
        <p14:creationId xmlns:p14="http://schemas.microsoft.com/office/powerpoint/2010/main" val="3026292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8</a:t>
            </a:fld>
            <a:endParaRPr lang="en-US"/>
          </a:p>
        </p:txBody>
      </p:sp>
    </p:spTree>
    <p:extLst>
      <p:ext uri="{BB962C8B-B14F-4D97-AF65-F5344CB8AC3E}">
        <p14:creationId xmlns:p14="http://schemas.microsoft.com/office/powerpoint/2010/main" val="85214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9</a:t>
            </a:fld>
            <a:endParaRPr lang="en-US"/>
          </a:p>
        </p:txBody>
      </p:sp>
    </p:spTree>
    <p:extLst>
      <p:ext uri="{BB962C8B-B14F-4D97-AF65-F5344CB8AC3E}">
        <p14:creationId xmlns:p14="http://schemas.microsoft.com/office/powerpoint/2010/main" val="3387646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808080"/>
              </a:buClr>
              <a:buSzPct val="110000"/>
              <a:buFont typeface="Wingdings" pitchFamily="2" charset="2"/>
              <a:buChar char="§"/>
            </a:pP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10</a:t>
            </a:fld>
            <a:endParaRPr lang="en-US"/>
          </a:p>
        </p:txBody>
      </p:sp>
    </p:spTree>
    <p:extLst>
      <p:ext uri="{BB962C8B-B14F-4D97-AF65-F5344CB8AC3E}">
        <p14:creationId xmlns:p14="http://schemas.microsoft.com/office/powerpoint/2010/main" val="389617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C5A7-5E28-FC44-B577-EB219CC00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CD7749-02F4-324D-A45B-4A38BB2F2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A5FB31-7CF6-9245-B1D6-99035AA09C06}"/>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8DA993BB-D064-6A48-879E-1FB0BDF67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2B1-A6E5-6840-9113-327E0D58866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189869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A3DC-76C4-6E48-8B2E-7E94847AF2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0C15C-654C-2B41-93A9-B00F67F66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E8E7F-CD65-3248-BA75-D9778F05D1B8}"/>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3DC8C1A0-BDE3-6347-9D1C-12359869A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394BF-D644-D049-9181-35F7F9669365}"/>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3695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ED71B-7A8D-5F43-BB10-F0421570E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3545B-72F8-EE45-AF26-373E77724A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BE71A-25DA-A244-AAF4-8B8AB2A44B07}"/>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CF31F3D2-A4DD-C44B-9D7D-AF0B9F2B2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EF3DB-9CA4-1044-B4E2-967C05726A9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793609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FB82-7428-E54F-9E70-D8474B5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45CBA-B631-1D43-AD0E-7182D2DBF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BC986-8D2E-C943-9C0F-C4DC93B158D1}"/>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F39A8C26-B1D2-5D46-8070-6360510AEB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2B6FB-E794-FD4D-ADE9-A7018771A4E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70215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A672-37E2-0946-B233-9FD61FF58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15828-B1D9-3B40-A620-8249A753E2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5B793-6808-484A-BEDD-2C62BC4A1788}"/>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C5C62BD9-3258-7244-BB27-28FBF8359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4DC2D-8C5D-FE46-B0B4-7CBEF14D3E61}"/>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6120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59A9-7375-BC4F-BF53-AADF015A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E16C2-E2B8-BB4A-9177-B96F32AE9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29A69-1A7B-FB4F-9CEB-51AFA785E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862830-AD09-C441-A740-8FBE4CEB6938}"/>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6" name="Footer Placeholder 5">
            <a:extLst>
              <a:ext uri="{FF2B5EF4-FFF2-40B4-BE49-F238E27FC236}">
                <a16:creationId xmlns:a16="http://schemas.microsoft.com/office/drawing/2014/main" id="{8D224576-4225-1F4E-A1E4-0903B6756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87BCE-9996-D045-AC59-B1144913CE08}"/>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42034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8952-1453-9E4F-AF6B-714B65195C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1A698-DF86-0D43-868B-1C8F474D5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619C-15B9-934B-A537-2D31A6A79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C9DD-C002-8445-BF6B-11DD25F59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04E92-93F9-A044-A17F-CABA3BF76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91E03-A18E-A748-8B35-7A613226512A}"/>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8" name="Footer Placeholder 7">
            <a:extLst>
              <a:ext uri="{FF2B5EF4-FFF2-40B4-BE49-F238E27FC236}">
                <a16:creationId xmlns:a16="http://schemas.microsoft.com/office/drawing/2014/main" id="{F621ADC0-2496-004D-8E53-98F2C5F3C0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FAC0-C00A-A349-A772-416C3A028D73}"/>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59634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38DC-1D0F-3F47-B864-1899F6A9E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7A7-0A22-6A41-9FAF-A5C54723132F}"/>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4" name="Footer Placeholder 3">
            <a:extLst>
              <a:ext uri="{FF2B5EF4-FFF2-40B4-BE49-F238E27FC236}">
                <a16:creationId xmlns:a16="http://schemas.microsoft.com/office/drawing/2014/main" id="{927B1B54-28D7-154B-9D29-966F72BCD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24629-D474-CF44-9A4D-686431A4DCFE}"/>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892644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2E3AEE-1FBF-084A-B19F-BF1EABAF1710}"/>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3" name="Footer Placeholder 2">
            <a:extLst>
              <a:ext uri="{FF2B5EF4-FFF2-40B4-BE49-F238E27FC236}">
                <a16:creationId xmlns:a16="http://schemas.microsoft.com/office/drawing/2014/main" id="{7AA2AFA3-79F9-1846-9832-D10695B39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7BD1C-73DF-2D47-AC66-DA76F3818227}"/>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250407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345A-DC19-CB46-9651-9EF89AC0F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4E667D-BB1E-B243-A08C-1AB1CD563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7276F-6EDD-7041-8466-8DDB45CEE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800AE-6DAD-7D44-BA8F-366C2F17E617}"/>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6" name="Footer Placeholder 5">
            <a:extLst>
              <a:ext uri="{FF2B5EF4-FFF2-40B4-BE49-F238E27FC236}">
                <a16:creationId xmlns:a16="http://schemas.microsoft.com/office/drawing/2014/main" id="{AB300CE3-F130-1044-9755-52871460E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C8EDF-E203-FD44-8839-2C06C0CF945D}"/>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149152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DC46-7746-AA41-9D7C-BE70806C8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AAF55D-BDE4-4A45-9225-407F1CB46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8D159-EE9D-1B42-9664-334C7C4A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1A095-C7DA-8649-8AA8-A0682A009ACB}"/>
              </a:ext>
            </a:extLst>
          </p:cNvPr>
          <p:cNvSpPr>
            <a:spLocks noGrp="1"/>
          </p:cNvSpPr>
          <p:nvPr>
            <p:ph type="dt" sz="half" idx="10"/>
          </p:nvPr>
        </p:nvSpPr>
        <p:spPr/>
        <p:txBody>
          <a:bodyPr/>
          <a:lstStyle/>
          <a:p>
            <a:fld id="{6CBCF761-52D6-6946-9ED3-D56D011520E4}" type="datetimeFigureOut">
              <a:rPr lang="en-US" smtClean="0"/>
              <a:t>10/20/22</a:t>
            </a:fld>
            <a:endParaRPr lang="en-US"/>
          </a:p>
        </p:txBody>
      </p:sp>
      <p:sp>
        <p:nvSpPr>
          <p:cNvPr id="6" name="Footer Placeholder 5">
            <a:extLst>
              <a:ext uri="{FF2B5EF4-FFF2-40B4-BE49-F238E27FC236}">
                <a16:creationId xmlns:a16="http://schemas.microsoft.com/office/drawing/2014/main" id="{A79CB647-8326-8542-9C97-9B97270E7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7F227-DEDE-2044-BA7E-26CE6EA66B12}"/>
              </a:ext>
            </a:extLst>
          </p:cNvPr>
          <p:cNvSpPr>
            <a:spLocks noGrp="1"/>
          </p:cNvSpPr>
          <p:nvPr>
            <p:ph type="sldNum" sz="quarter" idx="12"/>
          </p:nvPr>
        </p:nvSpPr>
        <p:spPr/>
        <p:txBody>
          <a:bodyPr/>
          <a:lstStyle/>
          <a:p>
            <a:fld id="{CE70A1B9-CC81-6849-8B6F-BC8CE17CD141}" type="slidenum">
              <a:rPr lang="en-US" smtClean="0"/>
              <a:t>‹#›</a:t>
            </a:fld>
            <a:endParaRPr lang="en-US"/>
          </a:p>
        </p:txBody>
      </p:sp>
    </p:spTree>
    <p:extLst>
      <p:ext uri="{BB962C8B-B14F-4D97-AF65-F5344CB8AC3E}">
        <p14:creationId xmlns:p14="http://schemas.microsoft.com/office/powerpoint/2010/main" val="97314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529D9-09FA-A548-87C2-66BC4A20D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622265-FF02-BD4F-94F0-0AC088C0B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0FA6-F895-3945-B8CC-365C0681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CF761-52D6-6946-9ED3-D56D011520E4}" type="datetimeFigureOut">
              <a:rPr lang="en-US" smtClean="0"/>
              <a:t>10/20/22</a:t>
            </a:fld>
            <a:endParaRPr lang="en-US"/>
          </a:p>
        </p:txBody>
      </p:sp>
      <p:sp>
        <p:nvSpPr>
          <p:cNvPr id="5" name="Footer Placeholder 4">
            <a:extLst>
              <a:ext uri="{FF2B5EF4-FFF2-40B4-BE49-F238E27FC236}">
                <a16:creationId xmlns:a16="http://schemas.microsoft.com/office/drawing/2014/main" id="{45F7C194-36A9-6240-B742-441F81D60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DE3E83-1E62-174B-A351-ACA3B3BA8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0A1B9-CC81-6849-8B6F-BC8CE17CD141}" type="slidenum">
              <a:rPr lang="en-US" smtClean="0"/>
              <a:t>‹#›</a:t>
            </a:fld>
            <a:endParaRPr lang="en-US"/>
          </a:p>
        </p:txBody>
      </p:sp>
    </p:spTree>
    <p:extLst>
      <p:ext uri="{BB962C8B-B14F-4D97-AF65-F5344CB8AC3E}">
        <p14:creationId xmlns:p14="http://schemas.microsoft.com/office/powerpoint/2010/main" val="2636043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2B3B5-1A3D-5E4C-A0CB-C43EBFB8B5DE}"/>
              </a:ext>
            </a:extLst>
          </p:cNvPr>
          <p:cNvSpPr/>
          <p:nvPr/>
        </p:nvSpPr>
        <p:spPr>
          <a:xfrm>
            <a:off x="0" y="0"/>
            <a:ext cx="12192000" cy="3951890"/>
          </a:xfrm>
          <a:prstGeom prst="rect">
            <a:avLst/>
          </a:prstGeom>
          <a:solidFill>
            <a:srgbClr val="A20305"/>
          </a:solidFill>
          <a:ln>
            <a:solidFill>
              <a:srgbClr val="A203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C4CDD-1307-ED47-9837-D1D5BFA46C2C}"/>
              </a:ext>
            </a:extLst>
          </p:cNvPr>
          <p:cNvSpPr>
            <a:spLocks noGrp="1"/>
          </p:cNvSpPr>
          <p:nvPr>
            <p:ph type="ctrTitle"/>
          </p:nvPr>
        </p:nvSpPr>
        <p:spPr/>
        <p:txBody>
          <a:bodyPr>
            <a:normAutofit/>
          </a:bodyPr>
          <a:lstStyle/>
          <a:p>
            <a:r>
              <a:rPr lang="en-US" b="1" dirty="0">
                <a:solidFill>
                  <a:schemeClr val="bg1"/>
                </a:solidFill>
                <a:latin typeface="Georgia Pro Cond Black" panose="02040A06050405020203" pitchFamily="18" charset="0"/>
              </a:rPr>
              <a:t>Accountability and Control</a:t>
            </a:r>
          </a:p>
        </p:txBody>
      </p:sp>
      <p:sp>
        <p:nvSpPr>
          <p:cNvPr id="3" name="Subtitle 2">
            <a:extLst>
              <a:ext uri="{FF2B5EF4-FFF2-40B4-BE49-F238E27FC236}">
                <a16:creationId xmlns:a16="http://schemas.microsoft.com/office/drawing/2014/main" id="{D7595A3D-E25A-DD4D-BB73-96A1504F2CA4}"/>
              </a:ext>
            </a:extLst>
          </p:cNvPr>
          <p:cNvSpPr>
            <a:spLocks noGrp="1"/>
          </p:cNvSpPr>
          <p:nvPr>
            <p:ph type="subTitle" idx="1"/>
          </p:nvPr>
        </p:nvSpPr>
        <p:spPr>
          <a:xfrm>
            <a:off x="1524000" y="4061482"/>
            <a:ext cx="9144000" cy="1655762"/>
          </a:xfrm>
        </p:spPr>
        <p:txBody>
          <a:bodyPr>
            <a:normAutofit/>
          </a:bodyPr>
          <a:lstStyle/>
          <a:p>
            <a:r>
              <a:rPr lang="en-US" sz="2800" dirty="0">
                <a:latin typeface="Candara" panose="020E0502030303020204" pitchFamily="34" charset="0"/>
              </a:rPr>
              <a:t>October 20</a:t>
            </a:r>
            <a:r>
              <a:rPr lang="en-US" sz="2800" baseline="30000" dirty="0">
                <a:latin typeface="Candara" panose="020E0502030303020204" pitchFamily="34" charset="0"/>
              </a:rPr>
              <a:t>th</a:t>
            </a:r>
            <a:r>
              <a:rPr lang="en-US" sz="2800" dirty="0">
                <a:latin typeface="Candara" panose="020E0502030303020204" pitchFamily="34" charset="0"/>
              </a:rPr>
              <a:t>, 2022</a:t>
            </a:r>
          </a:p>
        </p:txBody>
      </p:sp>
    </p:spTree>
    <p:extLst>
      <p:ext uri="{BB962C8B-B14F-4D97-AF65-F5344CB8AC3E}">
        <p14:creationId xmlns:p14="http://schemas.microsoft.com/office/powerpoint/2010/main" val="879369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Terms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10</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5016758"/>
          </a:xfrm>
          <a:prstGeom prst="rect">
            <a:avLst/>
          </a:prstGeom>
          <a:noFill/>
        </p:spPr>
        <p:txBody>
          <a:bodyPr wrap="square">
            <a:spAutoFit/>
          </a:bodyPr>
          <a:lstStyle/>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analyses can be prepared for costs, revenues, </a:t>
            </a:r>
          </a:p>
          <a:p>
            <a:pPr marL="219075" indent="-219075" defTabSz="482600">
              <a:buClr>
                <a:srgbClr val="808080"/>
              </a:buClr>
              <a:buSzPct val="46000"/>
              <a:buFont typeface="Monotype Sorts" charset="2"/>
              <a:buNone/>
            </a:pPr>
            <a:r>
              <a:rPr lang="en-US" sz="2800" dirty="0">
                <a:latin typeface="Candara" panose="020E0502030303020204" pitchFamily="34" charset="0"/>
              </a:rPr>
              <a:t>   and profits/(losses). </a:t>
            </a:r>
            <a:br>
              <a:rPr lang="en-US" sz="2400" dirty="0">
                <a:latin typeface="Candara" panose="020E0502030303020204" pitchFamily="34" charset="0"/>
              </a:rPr>
            </a:br>
            <a:endParaRPr lang="en-US" sz="2400" dirty="0">
              <a:latin typeface="Candara" panose="020E0502030303020204" pitchFamily="34" charset="0"/>
            </a:endParaRPr>
          </a:p>
          <a:p>
            <a:pPr marL="800100" lvl="1" indent="-342900" defTabSz="482600">
              <a:buClr>
                <a:srgbClr val="808080"/>
              </a:buClr>
              <a:buSzPct val="90000"/>
              <a:buFontTx/>
              <a:buChar char="-"/>
            </a:pPr>
            <a:r>
              <a:rPr lang="en-US" sz="2400" dirty="0">
                <a:latin typeface="Candara" panose="020E0502030303020204" pitchFamily="34" charset="0"/>
              </a:rPr>
              <a:t>Lower than expected costs or higher than expected revenues or profits result in favorable variances. </a:t>
            </a:r>
          </a:p>
          <a:p>
            <a:pPr marL="800100" lvl="1" indent="-342900" defTabSz="482600">
              <a:buClr>
                <a:srgbClr val="808080"/>
              </a:buClr>
              <a:buSzPct val="90000"/>
              <a:buFontTx/>
              <a:buChar char="-"/>
            </a:pPr>
            <a:r>
              <a:rPr lang="en-US" sz="2400" dirty="0">
                <a:latin typeface="Candara" panose="020E0502030303020204" pitchFamily="34" charset="0"/>
              </a:rPr>
              <a:t>Favorable variances are designated with a capital “</a:t>
            </a:r>
            <a:r>
              <a:rPr lang="en-US" sz="2400" b="1" dirty="0">
                <a:latin typeface="Candara" panose="020E0502030303020204" pitchFamily="34" charset="0"/>
              </a:rPr>
              <a:t>F</a:t>
            </a:r>
            <a:r>
              <a:rPr lang="en-US" sz="2400" dirty="0">
                <a:latin typeface="Candara" panose="020E0502030303020204" pitchFamily="34" charset="0"/>
              </a:rPr>
              <a:t>.”	</a:t>
            </a:r>
          </a:p>
          <a:p>
            <a:pPr lvl="2" defTabSz="482600">
              <a:buClr>
                <a:srgbClr val="808080"/>
              </a:buClr>
              <a:buSzPct val="70000"/>
            </a:pPr>
            <a:r>
              <a:rPr lang="en-US" sz="2400" b="1" dirty="0">
                <a:latin typeface="Candara" panose="020E0502030303020204" pitchFamily="34" charset="0"/>
              </a:rPr>
              <a:t>					</a:t>
            </a:r>
            <a:endParaRPr lang="en-US" sz="2400" dirty="0">
              <a:latin typeface="Candara" panose="020E0502030303020204" pitchFamily="34" charset="0"/>
            </a:endParaRPr>
          </a:p>
          <a:p>
            <a:pPr marL="800100" lvl="1" indent="-342900" defTabSz="482600">
              <a:buClr>
                <a:srgbClr val="808080"/>
              </a:buClr>
              <a:buSzPct val="90000"/>
              <a:buFontTx/>
              <a:buChar char="-"/>
            </a:pPr>
            <a:r>
              <a:rPr lang="en-US" sz="2400" dirty="0">
                <a:latin typeface="Candara" panose="020E0502030303020204" pitchFamily="34" charset="0"/>
              </a:rPr>
              <a:t>Higher than expected costs or lower than expected revenues or profits result in unfavorable variances. </a:t>
            </a:r>
          </a:p>
          <a:p>
            <a:pPr marL="800100" lvl="1" indent="-342900" defTabSz="482600">
              <a:buClr>
                <a:srgbClr val="808080"/>
              </a:buClr>
              <a:buSzPct val="90000"/>
              <a:buFontTx/>
              <a:buChar char="-"/>
            </a:pPr>
            <a:r>
              <a:rPr lang="en-US" sz="2400" dirty="0">
                <a:latin typeface="Candara" panose="020E0502030303020204" pitchFamily="34" charset="0"/>
              </a:rPr>
              <a:t>Unfavorable variances are designated with a capital “</a:t>
            </a:r>
            <a:r>
              <a:rPr lang="en-US" sz="2400" b="1" dirty="0">
                <a:latin typeface="Candara" panose="020E0502030303020204" pitchFamily="34" charset="0"/>
              </a:rPr>
              <a:t>U</a:t>
            </a:r>
            <a:r>
              <a:rPr lang="en-US" sz="2400" dirty="0">
                <a:latin typeface="Candara" panose="020E0502030303020204" pitchFamily="34" charset="0"/>
              </a:rPr>
              <a:t>.”		</a:t>
            </a:r>
          </a:p>
          <a:p>
            <a:pPr lvl="2" defTabSz="482600">
              <a:buClr>
                <a:srgbClr val="808080"/>
              </a:buClr>
              <a:buSzPct val="70000"/>
            </a:pPr>
            <a:r>
              <a:rPr lang="en-US" sz="2400" dirty="0">
                <a:latin typeface="Candara" panose="020E0502030303020204" pitchFamily="34" charset="0"/>
              </a:rPr>
              <a:t>			</a:t>
            </a:r>
          </a:p>
          <a:p>
            <a:pPr marL="708025" lvl="1" indent="-250825" defTabSz="482600">
              <a:buClr>
                <a:srgbClr val="808080"/>
              </a:buClr>
              <a:buSzPct val="90000"/>
              <a:buFontTx/>
              <a:buChar char="-"/>
            </a:pPr>
            <a:r>
              <a:rPr lang="en-US" sz="2400" dirty="0">
                <a:latin typeface="Candara" panose="020E0502030303020204" pitchFamily="34" charset="0"/>
              </a:rPr>
              <a:t>Some organizations treat favorable variances as positive numbers, and some treat them as negative numbers. The same is true for unfavorable variances.</a:t>
            </a:r>
          </a:p>
        </p:txBody>
      </p:sp>
    </p:spTree>
    <p:extLst>
      <p:ext uri="{BB962C8B-B14F-4D97-AF65-F5344CB8AC3E}">
        <p14:creationId xmlns:p14="http://schemas.microsoft.com/office/powerpoint/2010/main" val="200068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Mechanics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11</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954107"/>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The budgeted and actual costs and the resulting month and Y-T-D variances in the example below illustrate an unfavorable cost variance.  </a:t>
            </a:r>
          </a:p>
        </p:txBody>
      </p:sp>
      <p:graphicFrame>
        <p:nvGraphicFramePr>
          <p:cNvPr id="10" name="Group 75">
            <a:extLst>
              <a:ext uri="{FF2B5EF4-FFF2-40B4-BE49-F238E27FC236}">
                <a16:creationId xmlns:a16="http://schemas.microsoft.com/office/drawing/2014/main" id="{2D54BF3C-472E-7A8A-D0AD-7860BC3DCAE3}"/>
              </a:ext>
            </a:extLst>
          </p:cNvPr>
          <p:cNvGraphicFramePr>
            <a:graphicFrameLocks noGrp="1"/>
          </p:cNvGraphicFramePr>
          <p:nvPr>
            <p:extLst>
              <p:ext uri="{D42A27DB-BD31-4B8C-83A1-F6EECF244321}">
                <p14:modId xmlns:p14="http://schemas.microsoft.com/office/powerpoint/2010/main" val="1627920980"/>
              </p:ext>
            </p:extLst>
          </p:nvPr>
        </p:nvGraphicFramePr>
        <p:xfrm>
          <a:off x="1859971" y="3006796"/>
          <a:ext cx="7696200" cy="2880360"/>
        </p:xfrm>
        <a:graphic>
          <a:graphicData uri="http://schemas.openxmlformats.org/drawingml/2006/table">
            <a:tbl>
              <a:tblPr/>
              <a:tblGrid>
                <a:gridCol w="2514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1809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1" u="sng" strike="noStrike" cap="none" normalizeH="0" baseline="0" dirty="0">
                          <a:ln>
                            <a:noFill/>
                          </a:ln>
                          <a:solidFill>
                            <a:schemeClr val="tx2"/>
                          </a:solidFill>
                          <a:effectLst/>
                          <a:latin typeface="Arial" pitchFamily="34" charset="0"/>
                        </a:rPr>
                        <a:t>This Month</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Actual</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Budget</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Variance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$9,200,000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$8,800,000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$400,000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1" u="sng" strike="noStrike" cap="none" normalizeH="0" baseline="0" dirty="0">
                          <a:ln>
                            <a:noFill/>
                          </a:ln>
                          <a:solidFill>
                            <a:schemeClr val="tx2"/>
                          </a:solidFill>
                          <a:effectLst/>
                          <a:latin typeface="Arial" pitchFamily="34" charset="0"/>
                        </a:rPr>
                        <a:t>This Year</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Actual</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Budget</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a:t>
                      </a:r>
                      <a:r>
                        <a:rPr kumimoji="0" lang="en-US" sz="2100" b="1" i="0" u="sng" strike="noStrike" cap="none" normalizeH="0" baseline="0" dirty="0">
                          <a:ln>
                            <a:noFill/>
                          </a:ln>
                          <a:solidFill>
                            <a:schemeClr val="tx2"/>
                          </a:solidFill>
                          <a:effectLst/>
                          <a:latin typeface="Arial" pitchFamily="34" charset="0"/>
                        </a:rPr>
                        <a:t>Variance</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$25,476,000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$25,150,000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    $326,000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8434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Department and Line-Item Variance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12</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571560" y="1583495"/>
            <a:ext cx="11521966" cy="1815882"/>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Variances at most levels of an organization represent aggregations of variances from other levels. For example: total organizational expense variances represent the sum of departmental variances, while departmental variances are made up of line-item variances.</a:t>
            </a:r>
          </a:p>
        </p:txBody>
      </p:sp>
      <p:graphicFrame>
        <p:nvGraphicFramePr>
          <p:cNvPr id="3" name="Group 67">
            <a:extLst>
              <a:ext uri="{FF2B5EF4-FFF2-40B4-BE49-F238E27FC236}">
                <a16:creationId xmlns:a16="http://schemas.microsoft.com/office/drawing/2014/main" id="{850D6BAB-F0F6-D77E-80F3-93E0DB68BAED}"/>
              </a:ext>
            </a:extLst>
          </p:cNvPr>
          <p:cNvGraphicFramePr>
            <a:graphicFrameLocks noGrp="1"/>
          </p:cNvGraphicFramePr>
          <p:nvPr>
            <p:extLst>
              <p:ext uri="{D42A27DB-BD31-4B8C-83A1-F6EECF244321}">
                <p14:modId xmlns:p14="http://schemas.microsoft.com/office/powerpoint/2010/main" val="4179238365"/>
              </p:ext>
            </p:extLst>
          </p:nvPr>
        </p:nvGraphicFramePr>
        <p:xfrm>
          <a:off x="1638996" y="3775583"/>
          <a:ext cx="8672621" cy="2386067"/>
        </p:xfrm>
        <a:graphic>
          <a:graphicData uri="http://schemas.openxmlformats.org/drawingml/2006/table">
            <a:tbl>
              <a:tblPr/>
              <a:tblGrid>
                <a:gridCol w="2159686">
                  <a:extLst>
                    <a:ext uri="{9D8B030D-6E8A-4147-A177-3AD203B41FA5}">
                      <a16:colId xmlns:a16="http://schemas.microsoft.com/office/drawing/2014/main" val="20000"/>
                    </a:ext>
                  </a:extLst>
                </a:gridCol>
                <a:gridCol w="2176625">
                  <a:extLst>
                    <a:ext uri="{9D8B030D-6E8A-4147-A177-3AD203B41FA5}">
                      <a16:colId xmlns:a16="http://schemas.microsoft.com/office/drawing/2014/main" val="20001"/>
                    </a:ext>
                  </a:extLst>
                </a:gridCol>
                <a:gridCol w="2168155">
                  <a:extLst>
                    <a:ext uri="{9D8B030D-6E8A-4147-A177-3AD203B41FA5}">
                      <a16:colId xmlns:a16="http://schemas.microsoft.com/office/drawing/2014/main" val="20002"/>
                    </a:ext>
                  </a:extLst>
                </a:gridCol>
                <a:gridCol w="2168155">
                  <a:extLst>
                    <a:ext uri="{9D8B030D-6E8A-4147-A177-3AD203B41FA5}">
                      <a16:colId xmlns:a16="http://schemas.microsoft.com/office/drawing/2014/main" val="20003"/>
                    </a:ext>
                  </a:extLst>
                </a:gridCol>
              </a:tblGrid>
              <a:tr h="928778">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Radiology</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Department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1900" b="0" i="0" u="none" strike="noStrike" cap="none" normalizeH="0" baseline="0" dirty="0">
                        <a:ln>
                          <a:noFill/>
                        </a:ln>
                        <a:solidFill>
                          <a:schemeClr val="tx2"/>
                        </a:solidFill>
                        <a:effectLst/>
                        <a:latin typeface="Arial" pitchFamily="34" charset="0"/>
                      </a:endParaRP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Actual</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Budget</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p>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a:t>
                      </a:r>
                      <a:r>
                        <a:rPr kumimoji="0" lang="en-US" sz="1900" b="1" i="0" u="sng" strike="noStrike" cap="none" normalizeH="0" baseline="0" dirty="0">
                          <a:ln>
                            <a:noFill/>
                          </a:ln>
                          <a:solidFill>
                            <a:schemeClr val="tx2"/>
                          </a:solidFill>
                          <a:effectLst/>
                          <a:latin typeface="Arial" pitchFamily="34" charset="0"/>
                        </a:rPr>
                        <a:t>Variance</a:t>
                      </a:r>
                      <a:endParaRPr kumimoji="0" lang="en-US" sz="1900" b="1"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Salary</a:t>
                      </a:r>
                      <a:endParaRPr kumimoji="0" lang="en-US" sz="19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$400,000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$395,000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none" strike="noStrike" cap="none" normalizeH="0" baseline="0" dirty="0">
                          <a:ln>
                            <a:noFill/>
                          </a:ln>
                          <a:solidFill>
                            <a:schemeClr val="tx2"/>
                          </a:solidFill>
                          <a:effectLst/>
                          <a:latin typeface="Arial" pitchFamily="34" charset="0"/>
                        </a:rPr>
                        <a:t>   $   5,000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Supplies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400,000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205,000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 195,000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63">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none" strike="noStrike" cap="none" normalizeH="0" baseline="0" dirty="0">
                          <a:ln>
                            <a:noFill/>
                          </a:ln>
                          <a:solidFill>
                            <a:schemeClr val="tx2"/>
                          </a:solidFill>
                          <a:effectLst/>
                          <a:latin typeface="Arial" pitchFamily="34"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$800,000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$600,000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0" i="0" u="sng" strike="noStrike" cap="none" normalizeH="0" baseline="0" dirty="0">
                          <a:ln>
                            <a:noFill/>
                          </a:ln>
                          <a:solidFill>
                            <a:schemeClr val="tx2"/>
                          </a:solidFill>
                          <a:effectLst/>
                          <a:latin typeface="Arial" pitchFamily="34" charset="0"/>
                        </a:rPr>
                        <a:t>$200,000 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192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Flexible Budget Variance Analysis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13</a:t>
            </a:fld>
            <a:endParaRPr lang="en-US" dirty="0"/>
          </a:p>
        </p:txBody>
      </p:sp>
      <p:sp>
        <p:nvSpPr>
          <p:cNvPr id="9" name="TextBox 8">
            <a:extLst>
              <a:ext uri="{FF2B5EF4-FFF2-40B4-BE49-F238E27FC236}">
                <a16:creationId xmlns:a16="http://schemas.microsoft.com/office/drawing/2014/main" id="{A6C598C2-40B9-0477-4867-948DDBE1933D}"/>
              </a:ext>
            </a:extLst>
          </p:cNvPr>
          <p:cNvSpPr txBox="1"/>
          <p:nvPr/>
        </p:nvSpPr>
        <p:spPr>
          <a:xfrm>
            <a:off x="670034" y="1583495"/>
            <a:ext cx="11521966" cy="5324535"/>
          </a:xfrm>
          <a:prstGeom prst="rect">
            <a:avLst/>
          </a:prstGeom>
          <a:noFill/>
        </p:spPr>
        <p:txBody>
          <a:bodyPr wrap="square">
            <a:spAutoFit/>
          </a:bodyPr>
          <a:lstStyle/>
          <a:p>
            <a:pPr defTabSz="482600">
              <a:buClr>
                <a:srgbClr val="808080"/>
              </a:buClr>
              <a:buSzPct val="46000"/>
            </a:pPr>
            <a:r>
              <a:rPr lang="en-US" sz="2800" dirty="0">
                <a:latin typeface="Candara" panose="020E0502030303020204" pitchFamily="34" charset="0"/>
              </a:rPr>
              <a:t>Flexible Variance Analysis allows managers to identify what portion of a total variance is due to:</a:t>
            </a:r>
          </a:p>
          <a:p>
            <a:pPr marL="219075" indent="-219075" defTabSz="482600">
              <a:buClr>
                <a:srgbClr val="808080"/>
              </a:buClr>
              <a:buSzPct val="46000"/>
              <a:buFont typeface="Monotype Sorts" charset="2"/>
              <a:buNone/>
            </a:pP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differences between the budgeted and actual volume of </a:t>
            </a:r>
          </a:p>
          <a:p>
            <a:pPr marL="708025" lvl="1" indent="-250825" defTabSz="482600">
              <a:buClr>
                <a:srgbClr val="808080"/>
              </a:buClr>
              <a:buSzPct val="90000"/>
              <a:buFont typeface="Monotype Sorts" charset="2"/>
              <a:buNone/>
            </a:pPr>
            <a:r>
              <a:rPr lang="en-US" sz="2800" dirty="0">
                <a:latin typeface="Candara" panose="020E0502030303020204" pitchFamily="34" charset="0"/>
              </a:rPr>
              <a:t>   some output (Volume Variance)</a:t>
            </a:r>
            <a:br>
              <a:rPr lang="en-US" sz="2800" dirty="0">
                <a:latin typeface="Candara" panose="020E0502030303020204" pitchFamily="34" charset="0"/>
              </a:rPr>
            </a:br>
            <a:endParaRPr lang="en-US" sz="2800" dirty="0">
              <a:latin typeface="Candara" panose="020E0502030303020204" pitchFamily="34" charset="0"/>
            </a:endParaRPr>
          </a:p>
          <a:p>
            <a:pPr marL="708025" lvl="1" indent="-250825" defTabSz="482600">
              <a:buClr>
                <a:srgbClr val="808080"/>
              </a:buClr>
              <a:buSzPct val="90000"/>
              <a:buFont typeface="Monotype Sorts" charset="2"/>
              <a:buNone/>
            </a:pPr>
            <a:r>
              <a:rPr lang="en-US" sz="2800" dirty="0">
                <a:latin typeface="Candara" panose="020E0502030303020204" pitchFamily="34" charset="0"/>
              </a:rPr>
              <a:t>-	differences between the budgeted and actual price (or rate) </a:t>
            </a:r>
          </a:p>
          <a:p>
            <a:pPr marL="708025" lvl="1" indent="-250825" defTabSz="482600">
              <a:buClr>
                <a:srgbClr val="808080"/>
              </a:buClr>
              <a:buSzPct val="90000"/>
              <a:buFont typeface="Monotype Sorts" charset="2"/>
              <a:buNone/>
            </a:pPr>
            <a:r>
              <a:rPr lang="en-US" sz="2800" dirty="0">
                <a:latin typeface="Candara" panose="020E0502030303020204" pitchFamily="34" charset="0"/>
              </a:rPr>
              <a:t>   of each unit of input or output (Price or Rate Variance), and</a:t>
            </a:r>
            <a:br>
              <a:rPr lang="en-US" sz="2800" dirty="0">
                <a:latin typeface="Candara" panose="020E0502030303020204" pitchFamily="34" charset="0"/>
              </a:rPr>
            </a:br>
            <a:endParaRPr lang="en-US" sz="2800" dirty="0">
              <a:latin typeface="Candara" panose="020E0502030303020204" pitchFamily="34" charset="0"/>
            </a:endParaRPr>
          </a:p>
          <a:p>
            <a:pPr marL="800100" lvl="1" indent="-342900" defTabSz="482600">
              <a:buClr>
                <a:srgbClr val="808080"/>
              </a:buClr>
              <a:buSzPct val="90000"/>
              <a:buFontTx/>
              <a:buChar char="-"/>
            </a:pPr>
            <a:r>
              <a:rPr lang="en-US" sz="2800" dirty="0">
                <a:latin typeface="Candara" panose="020E0502030303020204" pitchFamily="34" charset="0"/>
              </a:rPr>
              <a:t>differences between the budgeted and actual quantities of the resources used per unit of output (Quantity or Use Variance).</a:t>
            </a:r>
            <a:endParaRPr lang="en-US" sz="1600" dirty="0">
              <a:latin typeface="Candara" panose="020E0502030303020204" pitchFamily="34" charset="0"/>
            </a:endParaRPr>
          </a:p>
          <a:p>
            <a:pPr defTabSz="482600">
              <a:buClr>
                <a:srgbClr val="808080"/>
              </a:buClr>
              <a:buSzPct val="46000"/>
            </a:pPr>
            <a:endParaRPr lang="en-US" sz="3200" dirty="0">
              <a:latin typeface="Candara" panose="020E0502030303020204" pitchFamily="34" charset="0"/>
            </a:endParaRPr>
          </a:p>
        </p:txBody>
      </p:sp>
    </p:spTree>
    <p:extLst>
      <p:ext uri="{BB962C8B-B14F-4D97-AF65-F5344CB8AC3E}">
        <p14:creationId xmlns:p14="http://schemas.microsoft.com/office/powerpoint/2010/main" val="290379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Volume, Price and Quantity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14</a:t>
            </a:fld>
            <a:endParaRPr lang="en-US" dirty="0"/>
          </a:p>
        </p:txBody>
      </p:sp>
      <p:graphicFrame>
        <p:nvGraphicFramePr>
          <p:cNvPr id="3" name="Group 71">
            <a:extLst>
              <a:ext uri="{FF2B5EF4-FFF2-40B4-BE49-F238E27FC236}">
                <a16:creationId xmlns:a16="http://schemas.microsoft.com/office/drawing/2014/main" id="{DFF90136-AA66-72BA-5961-05FC3B2E9DF1}"/>
              </a:ext>
            </a:extLst>
          </p:cNvPr>
          <p:cNvGraphicFramePr>
            <a:graphicFrameLocks noGrp="1"/>
          </p:cNvGraphicFramePr>
          <p:nvPr>
            <p:extLst>
              <p:ext uri="{D42A27DB-BD31-4B8C-83A1-F6EECF244321}">
                <p14:modId xmlns:p14="http://schemas.microsoft.com/office/powerpoint/2010/main" val="1878897657"/>
              </p:ext>
            </p:extLst>
          </p:nvPr>
        </p:nvGraphicFramePr>
        <p:xfrm>
          <a:off x="897987" y="1804450"/>
          <a:ext cx="9413632" cy="4132117"/>
        </p:xfrm>
        <a:graphic>
          <a:graphicData uri="http://schemas.openxmlformats.org/drawingml/2006/table">
            <a:tbl>
              <a:tblPr/>
              <a:tblGrid>
                <a:gridCol w="1704192">
                  <a:extLst>
                    <a:ext uri="{9D8B030D-6E8A-4147-A177-3AD203B41FA5}">
                      <a16:colId xmlns:a16="http://schemas.microsoft.com/office/drawing/2014/main" val="20000"/>
                    </a:ext>
                  </a:extLst>
                </a:gridCol>
                <a:gridCol w="3651840">
                  <a:extLst>
                    <a:ext uri="{9D8B030D-6E8A-4147-A177-3AD203B41FA5}">
                      <a16:colId xmlns:a16="http://schemas.microsoft.com/office/drawing/2014/main" val="20001"/>
                    </a:ext>
                  </a:extLst>
                </a:gridCol>
                <a:gridCol w="4057600">
                  <a:extLst>
                    <a:ext uri="{9D8B030D-6E8A-4147-A177-3AD203B41FA5}">
                      <a16:colId xmlns:a16="http://schemas.microsoft.com/office/drawing/2014/main" val="20002"/>
                    </a:ext>
                  </a:extLst>
                </a:gridCol>
              </a:tblGrid>
              <a:tr h="1316236">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School Cost Example</a:t>
                      </a:r>
                      <a:endParaRPr kumimoji="0" lang="en-US" sz="1900" b="1" i="0" u="none" strike="noStrike" cap="none" normalizeH="0" baseline="0" dirty="0">
                        <a:ln>
                          <a:noFill/>
                        </a:ln>
                        <a:solidFill>
                          <a:schemeClr val="tx2"/>
                        </a:solidFill>
                        <a:effectLst/>
                        <a:latin typeface="Arial" pitchFamily="34" charset="0"/>
                      </a:endParaRP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Total Cost of </a:t>
                      </a:r>
                      <a:r>
                        <a:rPr kumimoji="0" lang="en-US" sz="2100" b="1" i="0" u="sng" strike="noStrike" cap="none" normalizeH="0" baseline="0" dirty="0">
                          <a:ln>
                            <a:noFill/>
                          </a:ln>
                          <a:solidFill>
                            <a:schemeClr val="tx2"/>
                          </a:solidFill>
                          <a:effectLst/>
                          <a:latin typeface="Arial" pitchFamily="34" charset="0"/>
                        </a:rPr>
                        <a:t>Textbooks</a:t>
                      </a:r>
                      <a:endParaRPr kumimoji="0" lang="en-US" sz="2100" b="0" i="0" u="sng"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Hospital Revenue Example</a:t>
                      </a:r>
                      <a:r>
                        <a:rPr kumimoji="0" lang="en-US" sz="2100" b="1" i="0" u="none" strike="noStrike" cap="none" normalizeH="0" baseline="0" dirty="0">
                          <a:ln>
                            <a:noFill/>
                          </a:ln>
                          <a:solidFill>
                            <a:schemeClr val="tx2"/>
                          </a:solidFill>
                          <a:effectLst/>
                          <a:latin typeface="Arial" pitchFamily="34" charset="0"/>
                        </a:rPr>
                        <a:t> Total Oncology Patient</a:t>
                      </a: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sng" strike="noStrike" cap="none" normalizeH="0" baseline="0" dirty="0">
                          <a:ln>
                            <a:noFill/>
                          </a:ln>
                          <a:solidFill>
                            <a:schemeClr val="tx2"/>
                          </a:solidFill>
                          <a:effectLst/>
                          <a:latin typeface="Arial" pitchFamily="34" charset="0"/>
                        </a:rPr>
                        <a:t>Revenue</a:t>
                      </a:r>
                      <a:r>
                        <a:rPr kumimoji="0" lang="en-US" sz="2100" b="0" i="0" u="sng" strike="noStrike" cap="none" normalizeH="0" baseline="0" dirty="0">
                          <a:ln>
                            <a:noFill/>
                          </a:ln>
                          <a:solidFill>
                            <a:schemeClr val="tx2"/>
                          </a:solidFill>
                          <a:effectLst/>
                          <a:latin typeface="Arial" pitchFamily="34" charset="0"/>
                        </a:rPr>
                        <a:t> </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Volume</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third grade</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Quantity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textbooks</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per third grade student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Days of stay per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Price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Cost per textbook for</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third grade 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Price per day of stay per oncology 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4013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Computations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15</a:t>
            </a:fld>
            <a:endParaRPr lang="en-US" dirty="0"/>
          </a:p>
        </p:txBody>
      </p:sp>
      <p:sp>
        <p:nvSpPr>
          <p:cNvPr id="5" name="Content Placeholder 2">
            <a:extLst>
              <a:ext uri="{FF2B5EF4-FFF2-40B4-BE49-F238E27FC236}">
                <a16:creationId xmlns:a16="http://schemas.microsoft.com/office/drawing/2014/main" id="{CC63870A-459D-F497-C7FF-794FC5671E45}"/>
              </a:ext>
            </a:extLst>
          </p:cNvPr>
          <p:cNvSpPr>
            <a:spLocks noGrp="1"/>
          </p:cNvSpPr>
          <p:nvPr>
            <p:ph idx="1"/>
          </p:nvPr>
        </p:nvSpPr>
        <p:spPr>
          <a:xfrm>
            <a:off x="838200" y="1583495"/>
            <a:ext cx="11666806" cy="4961315"/>
          </a:xfrm>
        </p:spPr>
        <p:txBody>
          <a:bodyPr>
            <a:normAutofit fontScale="92500" lnSpcReduction="10000"/>
          </a:bodyPr>
          <a:lstStyle/>
          <a:p>
            <a:pPr>
              <a:buNone/>
            </a:pPr>
            <a:r>
              <a:rPr lang="en-US" u="sng" dirty="0">
                <a:latin typeface="Candara" panose="020E0502030303020204" pitchFamily="34" charset="0"/>
              </a:rPr>
              <a:t>Volume Variance:</a:t>
            </a:r>
          </a:p>
          <a:p>
            <a:pPr>
              <a:buNone/>
            </a:pPr>
            <a:r>
              <a:rPr lang="en-US" sz="2400" dirty="0">
                <a:latin typeface="Candara" panose="020E0502030303020204" pitchFamily="34" charset="0"/>
              </a:rPr>
              <a:t>Original Budget: </a:t>
            </a:r>
            <a:r>
              <a:rPr lang="en-US" sz="2400" b="1" dirty="0">
                <a:solidFill>
                  <a:srgbClr val="FF0000"/>
                </a:solidFill>
                <a:latin typeface="Candara" panose="020E0502030303020204" pitchFamily="34" charset="0"/>
              </a:rPr>
              <a:t>Budgeted Volume</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Rate</a:t>
            </a:r>
          </a:p>
          <a:p>
            <a:pPr>
              <a:buFontTx/>
              <a:buChar char="-"/>
            </a:pPr>
            <a:r>
              <a:rPr lang="en-US" sz="2400" dirty="0">
                <a:latin typeface="Candara" panose="020E0502030303020204" pitchFamily="34" charset="0"/>
              </a:rPr>
              <a:t>Flex Budget:  </a:t>
            </a:r>
            <a:r>
              <a:rPr lang="en-US" sz="2400" b="1" dirty="0">
                <a:solidFill>
                  <a:srgbClr val="FF0000"/>
                </a:solidFill>
                <a:latin typeface="Candara" panose="020E0502030303020204" pitchFamily="34" charset="0"/>
              </a:rPr>
              <a:t>Actual Volume</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Budgeted Rate</a:t>
            </a:r>
          </a:p>
          <a:p>
            <a:pPr>
              <a:buFontTx/>
              <a:buChar char="-"/>
            </a:pPr>
            <a:endParaRPr lang="en-US" sz="1100" dirty="0">
              <a:latin typeface="Candara" panose="020E0502030303020204" pitchFamily="34" charset="0"/>
            </a:endParaRPr>
          </a:p>
          <a:p>
            <a:pPr>
              <a:buNone/>
            </a:pPr>
            <a:r>
              <a:rPr lang="en-US" u="sng" dirty="0">
                <a:latin typeface="Candara" panose="020E0502030303020204" pitchFamily="34" charset="0"/>
              </a:rPr>
              <a:t>Quantity or Use Variance: </a:t>
            </a:r>
          </a:p>
          <a:p>
            <a:pPr>
              <a:buNone/>
            </a:pPr>
            <a:r>
              <a:rPr lang="en-US" sz="2400" dirty="0">
                <a:latin typeface="Candara" panose="020E0502030303020204" pitchFamily="34" charset="0"/>
              </a:rPr>
              <a:t>Flex Budget:  Actual Volume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 </a:t>
            </a:r>
            <a:r>
              <a:rPr lang="en-US" sz="2400" b="1" dirty="0">
                <a:solidFill>
                  <a:srgbClr val="FF0000"/>
                </a:solidFill>
                <a:latin typeface="Candara" panose="020E0502030303020204" pitchFamily="34" charset="0"/>
              </a:rPr>
              <a:t>Budgeted Quantity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Rate</a:t>
            </a:r>
          </a:p>
          <a:p>
            <a:pPr>
              <a:buNone/>
            </a:pPr>
            <a:r>
              <a:rPr lang="en-US" sz="2400" dirty="0">
                <a:latin typeface="Candara" panose="020E0502030303020204" pitchFamily="34" charset="0"/>
              </a:rPr>
              <a:t>- VQA Budget:  Actual Volume </a:t>
            </a:r>
            <a:r>
              <a:rPr lang="en-US" sz="2400" dirty="0">
                <a:latin typeface="Candara" panose="020E0502030303020204" pitchFamily="34" charset="0"/>
                <a:sym typeface="Symbol" panose="05050102010706020507" pitchFamily="18" charset="2"/>
              </a:rPr>
              <a:t></a:t>
            </a:r>
            <a:r>
              <a:rPr lang="en-US" sz="2400" dirty="0">
                <a:solidFill>
                  <a:srgbClr val="FF0000"/>
                </a:solidFill>
                <a:latin typeface="Candara" panose="020E0502030303020204" pitchFamily="34" charset="0"/>
              </a:rPr>
              <a:t> </a:t>
            </a:r>
            <a:r>
              <a:rPr lang="en-US" sz="2400" b="1" dirty="0">
                <a:solidFill>
                  <a:srgbClr val="FF0000"/>
                </a:solidFill>
                <a:latin typeface="Candara" panose="020E0502030303020204" pitchFamily="34" charset="0"/>
              </a:rPr>
              <a:t>Actual Quantity</a:t>
            </a:r>
            <a:r>
              <a:rPr lang="en-US" sz="2400" dirty="0">
                <a:solidFill>
                  <a:srgbClr val="FF0000"/>
                </a:solidFill>
                <a:latin typeface="Candara" panose="020E0502030303020204" pitchFamily="34" charset="0"/>
              </a:rPr>
              <a:t>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Budgeted Rate</a:t>
            </a:r>
          </a:p>
          <a:p>
            <a:pPr>
              <a:buNone/>
            </a:pPr>
            <a:endParaRPr lang="en-US" sz="1100" dirty="0">
              <a:latin typeface="Candara" panose="020E0502030303020204" pitchFamily="34" charset="0"/>
            </a:endParaRPr>
          </a:p>
          <a:p>
            <a:pPr>
              <a:buNone/>
            </a:pPr>
            <a:r>
              <a:rPr lang="en-US" u="sng" dirty="0">
                <a:latin typeface="Candara" panose="020E0502030303020204" pitchFamily="34" charset="0"/>
              </a:rPr>
              <a:t>Price or Rate Variance:</a:t>
            </a:r>
          </a:p>
          <a:p>
            <a:pPr>
              <a:buNone/>
            </a:pPr>
            <a:r>
              <a:rPr lang="en-US" sz="2400" dirty="0">
                <a:latin typeface="Candara" panose="020E0502030303020204" pitchFamily="34" charset="0"/>
              </a:rPr>
              <a:t>VQA Budget:  Actual Volume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Actual Quantity </a:t>
            </a:r>
            <a:r>
              <a:rPr lang="en-US" sz="2400" dirty="0">
                <a:latin typeface="Candara" panose="020E0502030303020204" pitchFamily="34" charset="0"/>
                <a:sym typeface="Symbol" panose="05050102010706020507" pitchFamily="18" charset="2"/>
              </a:rPr>
              <a:t></a:t>
            </a:r>
            <a:r>
              <a:rPr lang="en-US" sz="2400" b="1" dirty="0">
                <a:latin typeface="Candara" panose="020E0502030303020204" pitchFamily="34" charset="0"/>
              </a:rPr>
              <a:t> </a:t>
            </a:r>
            <a:r>
              <a:rPr lang="en-US" sz="2400" b="1" dirty="0">
                <a:solidFill>
                  <a:srgbClr val="FF0000"/>
                </a:solidFill>
                <a:latin typeface="Candara" panose="020E0502030303020204" pitchFamily="34" charset="0"/>
              </a:rPr>
              <a:t>Budgeted Rate</a:t>
            </a:r>
          </a:p>
          <a:p>
            <a:pPr>
              <a:buNone/>
            </a:pPr>
            <a:r>
              <a:rPr lang="en-US" sz="2400" b="1" dirty="0">
                <a:solidFill>
                  <a:srgbClr val="FFFF00"/>
                </a:solidFill>
                <a:latin typeface="Candara" panose="020E0502030303020204" pitchFamily="34" charset="0"/>
              </a:rPr>
              <a:t>- </a:t>
            </a:r>
            <a:r>
              <a:rPr lang="en-US" sz="2400" dirty="0">
                <a:latin typeface="Candara" panose="020E0502030303020204" pitchFamily="34" charset="0"/>
              </a:rPr>
              <a:t>Actual:  Actual Volume </a:t>
            </a:r>
            <a:r>
              <a:rPr lang="en-US" sz="2400" dirty="0">
                <a:latin typeface="Candara" panose="020E0502030303020204" pitchFamily="34" charset="0"/>
                <a:sym typeface="Symbol" panose="05050102010706020507" pitchFamily="18" charset="2"/>
              </a:rPr>
              <a:t></a:t>
            </a:r>
            <a:r>
              <a:rPr lang="en-US" sz="2400" dirty="0">
                <a:latin typeface="Candara" panose="020E0502030303020204" pitchFamily="34" charset="0"/>
              </a:rPr>
              <a:t> Actual Quantity </a:t>
            </a:r>
            <a:r>
              <a:rPr lang="en-US" sz="2400" dirty="0">
                <a:latin typeface="Candara" panose="020E0502030303020204" pitchFamily="34" charset="0"/>
                <a:sym typeface="Symbol" panose="05050102010706020507" pitchFamily="18" charset="2"/>
              </a:rPr>
              <a:t> </a:t>
            </a:r>
            <a:r>
              <a:rPr lang="en-US" sz="2400" dirty="0">
                <a:latin typeface="Candara" panose="020E0502030303020204" pitchFamily="34" charset="0"/>
              </a:rPr>
              <a:t> </a:t>
            </a:r>
            <a:r>
              <a:rPr lang="en-US" sz="2400" b="1" dirty="0">
                <a:solidFill>
                  <a:srgbClr val="FF0000"/>
                </a:solidFill>
                <a:latin typeface="Candara" panose="020E0502030303020204" pitchFamily="34" charset="0"/>
              </a:rPr>
              <a:t>Actual Rate</a:t>
            </a:r>
          </a:p>
          <a:p>
            <a:pPr>
              <a:buNone/>
            </a:pPr>
            <a:endParaRPr lang="en-US" sz="1100" b="1" u="sng" dirty="0">
              <a:solidFill>
                <a:srgbClr val="FFFF00"/>
              </a:solidFill>
              <a:latin typeface="Candara" panose="020E0502030303020204" pitchFamily="34" charset="0"/>
            </a:endParaRPr>
          </a:p>
          <a:p>
            <a:pPr>
              <a:buNone/>
            </a:pPr>
            <a:r>
              <a:rPr lang="en-US" u="sng" dirty="0">
                <a:latin typeface="Candara" panose="020E0502030303020204" pitchFamily="34" charset="0"/>
              </a:rPr>
              <a:t>Total Variance: </a:t>
            </a:r>
            <a:r>
              <a:rPr lang="en-US" dirty="0">
                <a:latin typeface="Candara" panose="020E0502030303020204" pitchFamily="34" charset="0"/>
              </a:rPr>
              <a:t> Volume + Quantity + Price Variances</a:t>
            </a:r>
            <a:endParaRPr lang="en-US" b="1" dirty="0">
              <a:solidFill>
                <a:srgbClr val="FFFF00"/>
              </a:solidFill>
              <a:latin typeface="Candara" panose="020E0502030303020204" pitchFamily="34" charset="0"/>
            </a:endParaRPr>
          </a:p>
        </p:txBody>
      </p:sp>
    </p:spTree>
    <p:extLst>
      <p:ext uri="{BB962C8B-B14F-4D97-AF65-F5344CB8AC3E}">
        <p14:creationId xmlns:p14="http://schemas.microsoft.com/office/powerpoint/2010/main" val="351109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Volume, Price and Quantity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16</a:t>
            </a:fld>
            <a:endParaRPr lang="en-US" dirty="0"/>
          </a:p>
        </p:txBody>
      </p:sp>
      <p:graphicFrame>
        <p:nvGraphicFramePr>
          <p:cNvPr id="3" name="Group 71">
            <a:extLst>
              <a:ext uri="{FF2B5EF4-FFF2-40B4-BE49-F238E27FC236}">
                <a16:creationId xmlns:a16="http://schemas.microsoft.com/office/drawing/2014/main" id="{DFF90136-AA66-72BA-5961-05FC3B2E9DF1}"/>
              </a:ext>
            </a:extLst>
          </p:cNvPr>
          <p:cNvGraphicFramePr>
            <a:graphicFrameLocks noGrp="1"/>
          </p:cNvGraphicFramePr>
          <p:nvPr/>
        </p:nvGraphicFramePr>
        <p:xfrm>
          <a:off x="897987" y="1804450"/>
          <a:ext cx="9413632" cy="4132117"/>
        </p:xfrm>
        <a:graphic>
          <a:graphicData uri="http://schemas.openxmlformats.org/drawingml/2006/table">
            <a:tbl>
              <a:tblPr/>
              <a:tblGrid>
                <a:gridCol w="1704192">
                  <a:extLst>
                    <a:ext uri="{9D8B030D-6E8A-4147-A177-3AD203B41FA5}">
                      <a16:colId xmlns:a16="http://schemas.microsoft.com/office/drawing/2014/main" val="20000"/>
                    </a:ext>
                  </a:extLst>
                </a:gridCol>
                <a:gridCol w="3651840">
                  <a:extLst>
                    <a:ext uri="{9D8B030D-6E8A-4147-A177-3AD203B41FA5}">
                      <a16:colId xmlns:a16="http://schemas.microsoft.com/office/drawing/2014/main" val="20001"/>
                    </a:ext>
                  </a:extLst>
                </a:gridCol>
                <a:gridCol w="4057600">
                  <a:extLst>
                    <a:ext uri="{9D8B030D-6E8A-4147-A177-3AD203B41FA5}">
                      <a16:colId xmlns:a16="http://schemas.microsoft.com/office/drawing/2014/main" val="20002"/>
                    </a:ext>
                  </a:extLst>
                </a:gridCol>
              </a:tblGrid>
              <a:tr h="1316236">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School Cost Example</a:t>
                      </a:r>
                      <a:endParaRPr kumimoji="0" lang="en-US" sz="1900" b="1" i="0" u="none" strike="noStrike" cap="none" normalizeH="0" baseline="0" dirty="0">
                        <a:ln>
                          <a:noFill/>
                        </a:ln>
                        <a:solidFill>
                          <a:schemeClr val="tx2"/>
                        </a:solidFill>
                        <a:effectLst/>
                        <a:latin typeface="Arial" pitchFamily="34" charset="0"/>
                      </a:endParaRP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Total Cost of </a:t>
                      </a:r>
                      <a:r>
                        <a:rPr kumimoji="0" lang="en-US" sz="2100" b="1" i="0" u="sng" strike="noStrike" cap="none" normalizeH="0" baseline="0" dirty="0">
                          <a:ln>
                            <a:noFill/>
                          </a:ln>
                          <a:solidFill>
                            <a:schemeClr val="tx2"/>
                          </a:solidFill>
                          <a:effectLst/>
                          <a:latin typeface="Arial" pitchFamily="34" charset="0"/>
                        </a:rPr>
                        <a:t>Textbooks</a:t>
                      </a:r>
                      <a:endParaRPr kumimoji="0" lang="en-US" sz="2100" b="0" i="0" u="sng"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900" b="1" i="0" u="sng" strike="noStrike" cap="none" normalizeH="0" baseline="0" dirty="0">
                          <a:ln>
                            <a:noFill/>
                          </a:ln>
                          <a:solidFill>
                            <a:schemeClr val="tx2"/>
                          </a:solidFill>
                          <a:effectLst/>
                          <a:latin typeface="Arial" pitchFamily="34" charset="0"/>
                        </a:rPr>
                        <a:t>Hospital Revenue Example</a:t>
                      </a:r>
                      <a:r>
                        <a:rPr kumimoji="0" lang="en-US" sz="2100" b="1" i="0" u="none" strike="noStrike" cap="none" normalizeH="0" baseline="0" dirty="0">
                          <a:ln>
                            <a:noFill/>
                          </a:ln>
                          <a:solidFill>
                            <a:schemeClr val="tx2"/>
                          </a:solidFill>
                          <a:effectLst/>
                          <a:latin typeface="Arial" pitchFamily="34" charset="0"/>
                        </a:rPr>
                        <a:t> Total Oncology Patient</a:t>
                      </a:r>
                    </a:p>
                    <a:p>
                      <a:pPr marL="0" marR="0" lvl="0" indent="0" algn="ctr"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sng" strike="noStrike" cap="none" normalizeH="0" baseline="0" dirty="0">
                          <a:ln>
                            <a:noFill/>
                          </a:ln>
                          <a:solidFill>
                            <a:schemeClr val="tx2"/>
                          </a:solidFill>
                          <a:effectLst/>
                          <a:latin typeface="Arial" pitchFamily="34" charset="0"/>
                        </a:rPr>
                        <a:t>Revenue</a:t>
                      </a:r>
                      <a:r>
                        <a:rPr kumimoji="0" lang="en-US" sz="2100" b="0" i="0" u="sng" strike="noStrike" cap="none" normalizeH="0" baseline="0" dirty="0">
                          <a:ln>
                            <a:noFill/>
                          </a:ln>
                          <a:solidFill>
                            <a:schemeClr val="tx2"/>
                          </a:solidFill>
                          <a:effectLst/>
                          <a:latin typeface="Arial" pitchFamily="34" charset="0"/>
                        </a:rPr>
                        <a:t> </a:t>
                      </a:r>
                      <a:endParaRPr kumimoji="0" lang="en-US" sz="2100" b="0" i="0" u="none" strike="noStrike" cap="none" normalizeH="0" baseline="0" dirty="0">
                        <a:ln>
                          <a:noFill/>
                        </a:ln>
                        <a:solidFill>
                          <a:schemeClr val="tx2"/>
                        </a:solidFill>
                        <a:effectLst/>
                        <a:latin typeface="Arial"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Volume</a:t>
                      </a:r>
                      <a:endParaRPr kumimoji="0" lang="en-US" sz="2100" b="0" i="0" u="none" strike="noStrike" cap="none" normalizeH="0" baseline="0" dirty="0">
                        <a:ln>
                          <a:noFill/>
                        </a:ln>
                        <a:solidFill>
                          <a:schemeClr val="tx2"/>
                        </a:solidFill>
                        <a:effectLst/>
                        <a:latin typeface="Arial"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third grade</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Quantity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Number of textbooks</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per third grade student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Days of stay per oncology </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8627">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1" i="0" u="none" strike="noStrike" cap="none" normalizeH="0" baseline="0" dirty="0">
                          <a:ln>
                            <a:noFill/>
                          </a:ln>
                          <a:solidFill>
                            <a:schemeClr val="tx2"/>
                          </a:solidFill>
                          <a:effectLst/>
                          <a:latin typeface="Arial" pitchFamily="34" charset="0"/>
                        </a:rPr>
                        <a:t>Price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Cost per textbook for</a:t>
                      </a:r>
                    </a:p>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third grade students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1019175"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2100" b="0" i="0" u="none" strike="noStrike" cap="none" normalizeH="0" baseline="0" dirty="0">
                          <a:ln>
                            <a:noFill/>
                          </a:ln>
                          <a:solidFill>
                            <a:schemeClr val="tx2"/>
                          </a:solidFill>
                          <a:effectLst/>
                          <a:latin typeface="Arial" pitchFamily="34" charset="0"/>
                        </a:rPr>
                        <a:t>Price per day of stay per oncology patient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2650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17</a:t>
            </a:fld>
            <a:endParaRPr lang="en-US" dirty="0"/>
          </a:p>
        </p:txBody>
      </p:sp>
      <p:sp>
        <p:nvSpPr>
          <p:cNvPr id="3" name="TextBox 2">
            <a:extLst>
              <a:ext uri="{FF2B5EF4-FFF2-40B4-BE49-F238E27FC236}">
                <a16:creationId xmlns:a16="http://schemas.microsoft.com/office/drawing/2014/main" id="{FC79A703-37CC-5536-9BD1-CE07AD3009AC}"/>
              </a:ext>
            </a:extLst>
          </p:cNvPr>
          <p:cNvSpPr txBox="1"/>
          <p:nvPr/>
        </p:nvSpPr>
        <p:spPr>
          <a:xfrm>
            <a:off x="838200" y="1769494"/>
            <a:ext cx="10515600" cy="2246769"/>
          </a:xfrm>
          <a:prstGeom prst="rect">
            <a:avLst/>
          </a:prstGeom>
          <a:noFill/>
        </p:spPr>
        <p:txBody>
          <a:bodyPr wrap="square" rtlCol="0">
            <a:spAutoFit/>
          </a:bodyPr>
          <a:lstStyle/>
          <a:p>
            <a:r>
              <a:rPr lang="en-US" sz="2800" dirty="0"/>
              <a:t>The school district had expected to have 320 students enrolled, but the actual enrollment was 360 students. the school district had expected to use an average of four books per student at a cost of $25 each, it actually acquired five books per student, with an average cost of $21 each. Calculate the total variance.</a:t>
            </a:r>
          </a:p>
        </p:txBody>
      </p:sp>
    </p:spTree>
    <p:extLst>
      <p:ext uri="{BB962C8B-B14F-4D97-AF65-F5344CB8AC3E}">
        <p14:creationId xmlns:p14="http://schemas.microsoft.com/office/powerpoint/2010/main" val="1081312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18</a:t>
            </a:fld>
            <a:endParaRPr lang="en-US" dirty="0"/>
          </a:p>
        </p:txBody>
      </p:sp>
      <p:pic>
        <p:nvPicPr>
          <p:cNvPr id="8" name="Picture 7">
            <a:extLst>
              <a:ext uri="{FF2B5EF4-FFF2-40B4-BE49-F238E27FC236}">
                <a16:creationId xmlns:a16="http://schemas.microsoft.com/office/drawing/2014/main" id="{FF98BEAA-B982-8A9D-985F-1C20037B0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586" y="2098360"/>
            <a:ext cx="9613981" cy="3247361"/>
          </a:xfrm>
          <a:prstGeom prst="rect">
            <a:avLst/>
          </a:prstGeom>
        </p:spPr>
      </p:pic>
    </p:spTree>
    <p:extLst>
      <p:ext uri="{BB962C8B-B14F-4D97-AF65-F5344CB8AC3E}">
        <p14:creationId xmlns:p14="http://schemas.microsoft.com/office/powerpoint/2010/main" val="264222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19</a:t>
            </a:fld>
            <a:endParaRPr lang="en-US" dirty="0"/>
          </a:p>
        </p:txBody>
      </p:sp>
      <p:pic>
        <p:nvPicPr>
          <p:cNvPr id="3" name="Picture 2">
            <a:extLst>
              <a:ext uri="{FF2B5EF4-FFF2-40B4-BE49-F238E27FC236}">
                <a16:creationId xmlns:a16="http://schemas.microsoft.com/office/drawing/2014/main" id="{D655AFAF-F5D5-D25C-C416-62828AB93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916" y="1944858"/>
            <a:ext cx="9572547" cy="3246120"/>
          </a:xfrm>
          <a:prstGeom prst="rect">
            <a:avLst/>
          </a:prstGeom>
        </p:spPr>
      </p:pic>
    </p:spTree>
    <p:extLst>
      <p:ext uri="{BB962C8B-B14F-4D97-AF65-F5344CB8AC3E}">
        <p14:creationId xmlns:p14="http://schemas.microsoft.com/office/powerpoint/2010/main" val="386468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Last Week</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662322"/>
            <a:ext cx="11172561" cy="5195678"/>
          </a:xfrm>
        </p:spPr>
        <p:txBody>
          <a:bodyPr>
            <a:normAutofit/>
          </a:bodyPr>
          <a:lstStyle/>
          <a:p>
            <a:pPr>
              <a:lnSpc>
                <a:spcPct val="100000"/>
              </a:lnSpc>
            </a:pPr>
            <a:r>
              <a:rPr lang="en-US" dirty="0">
                <a:latin typeface="Candara" panose="020E0502030303020204" pitchFamily="34" charset="0"/>
              </a:rPr>
              <a:t>Long-term Financing</a:t>
            </a:r>
          </a:p>
          <a:p>
            <a:pPr lvl="1">
              <a:lnSpc>
                <a:spcPct val="100000"/>
              </a:lnSpc>
            </a:pPr>
            <a:r>
              <a:rPr lang="en-US" dirty="0">
                <a:latin typeface="Candara" panose="020E0502030303020204" pitchFamily="34" charset="0"/>
              </a:rPr>
              <a:t>Equity Financing</a:t>
            </a:r>
          </a:p>
          <a:p>
            <a:pPr lvl="1">
              <a:lnSpc>
                <a:spcPct val="100000"/>
              </a:lnSpc>
            </a:pPr>
            <a:r>
              <a:rPr lang="en-US" dirty="0">
                <a:latin typeface="Candara" panose="020E0502030303020204" pitchFamily="34" charset="0"/>
              </a:rPr>
              <a:t>Long-term Debt</a:t>
            </a:r>
          </a:p>
          <a:p>
            <a:pPr lvl="1">
              <a:lnSpc>
                <a:spcPct val="100000"/>
              </a:lnSpc>
            </a:pPr>
            <a:r>
              <a:rPr lang="en-US" dirty="0">
                <a:latin typeface="Candara" panose="020E0502030303020204" pitchFamily="34" charset="0"/>
              </a:rPr>
              <a:t>Leases</a:t>
            </a:r>
          </a:p>
          <a:p>
            <a:pPr marL="457200" lvl="1"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Short-term Management</a:t>
            </a:r>
          </a:p>
          <a:p>
            <a:pPr lvl="1">
              <a:lnSpc>
                <a:spcPct val="100000"/>
              </a:lnSpc>
            </a:pPr>
            <a:r>
              <a:rPr lang="en-US" dirty="0">
                <a:latin typeface="Candara" panose="020E0502030303020204" pitchFamily="34" charset="0"/>
              </a:rPr>
              <a:t>Working Capital Management</a:t>
            </a:r>
          </a:p>
          <a:p>
            <a:pPr lvl="1">
              <a:lnSpc>
                <a:spcPct val="100000"/>
              </a:lnSpc>
            </a:pPr>
            <a:r>
              <a:rPr lang="en-US" dirty="0">
                <a:latin typeface="Candara" panose="020E0502030303020204" pitchFamily="34" charset="0"/>
              </a:rPr>
              <a:t>Short-term Resources</a:t>
            </a:r>
          </a:p>
          <a:p>
            <a:pPr lvl="1">
              <a:lnSpc>
                <a:spcPct val="100000"/>
              </a:lnSpc>
            </a:pPr>
            <a:r>
              <a:rPr lang="en-US" dirty="0">
                <a:latin typeface="Candara" panose="020E0502030303020204" pitchFamily="34" charset="0"/>
              </a:rPr>
              <a:t>Short-term Obligations</a:t>
            </a:r>
          </a:p>
          <a:p>
            <a:pPr lvl="1">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marL="0" indent="0">
              <a:lnSpc>
                <a:spcPct val="100000"/>
              </a:lnSpc>
              <a:buNone/>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dirty="0"/>
          </a:p>
        </p:txBody>
      </p:sp>
    </p:spTree>
    <p:extLst>
      <p:ext uri="{BB962C8B-B14F-4D97-AF65-F5344CB8AC3E}">
        <p14:creationId xmlns:p14="http://schemas.microsoft.com/office/powerpoint/2010/main" val="9210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Example</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20</a:t>
            </a:fld>
            <a:endParaRPr lang="en-US" dirty="0"/>
          </a:p>
        </p:txBody>
      </p:sp>
      <p:pic>
        <p:nvPicPr>
          <p:cNvPr id="7" name="Picture 6">
            <a:extLst>
              <a:ext uri="{FF2B5EF4-FFF2-40B4-BE49-F238E27FC236}">
                <a16:creationId xmlns:a16="http://schemas.microsoft.com/office/drawing/2014/main" id="{2C8B8471-5754-65E2-C955-59E416D5C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150" y="2164976"/>
            <a:ext cx="9290840" cy="3138544"/>
          </a:xfrm>
          <a:prstGeom prst="rect">
            <a:avLst/>
          </a:prstGeom>
        </p:spPr>
      </p:pic>
    </p:spTree>
    <p:extLst>
      <p:ext uri="{BB962C8B-B14F-4D97-AF65-F5344CB8AC3E}">
        <p14:creationId xmlns:p14="http://schemas.microsoft.com/office/powerpoint/2010/main" val="8634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VQA Budget</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21</a:t>
            </a:fld>
            <a:endParaRPr lang="en-US" dirty="0"/>
          </a:p>
        </p:txBody>
      </p:sp>
      <p:pic>
        <p:nvPicPr>
          <p:cNvPr id="3" name="Picture 2">
            <a:extLst>
              <a:ext uri="{FF2B5EF4-FFF2-40B4-BE49-F238E27FC236}">
                <a16:creationId xmlns:a16="http://schemas.microsoft.com/office/drawing/2014/main" id="{D2BDBC24-9543-686D-59A0-E50B9566D79C}"/>
              </a:ext>
            </a:extLst>
          </p:cNvPr>
          <p:cNvPicPr>
            <a:picLocks noChangeAspect="1"/>
          </p:cNvPicPr>
          <p:nvPr/>
        </p:nvPicPr>
        <p:blipFill>
          <a:blip r:embed="rId3"/>
          <a:stretch>
            <a:fillRect/>
          </a:stretch>
        </p:blipFill>
        <p:spPr>
          <a:xfrm>
            <a:off x="1801837" y="1811123"/>
            <a:ext cx="8312834" cy="4234107"/>
          </a:xfrm>
          <a:prstGeom prst="rect">
            <a:avLst/>
          </a:prstGeom>
        </p:spPr>
      </p:pic>
    </p:spTree>
    <p:extLst>
      <p:ext uri="{BB962C8B-B14F-4D97-AF65-F5344CB8AC3E}">
        <p14:creationId xmlns:p14="http://schemas.microsoft.com/office/powerpoint/2010/main" val="3279519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743473"/>
            <a:ext cx="11172561" cy="5195678"/>
          </a:xfrm>
        </p:spPr>
        <p:txBody>
          <a:bodyPr>
            <a:normAutofit/>
          </a:bodyPr>
          <a:lstStyle/>
          <a:p>
            <a:pPr>
              <a:lnSpc>
                <a:spcPct val="100000"/>
              </a:lnSpc>
            </a:pPr>
            <a:r>
              <a:rPr lang="en-US" dirty="0">
                <a:latin typeface="Candara" panose="020E0502030303020204" pitchFamily="34" charset="0"/>
              </a:rPr>
              <a:t>Management Control Systems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Measures of Performance</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Quality Control Approaches</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Variance Analysis</a:t>
            </a: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3</a:t>
            </a:fld>
            <a:endParaRPr lang="en-US" dirty="0"/>
          </a:p>
        </p:txBody>
      </p:sp>
    </p:spTree>
    <p:extLst>
      <p:ext uri="{BB962C8B-B14F-4D97-AF65-F5344CB8AC3E}">
        <p14:creationId xmlns:p14="http://schemas.microsoft.com/office/powerpoint/2010/main" val="51014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Management Control Systems (MCS)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marL="219075" indent="-219075" defTabSz="482600">
              <a:buClr>
                <a:srgbClr val="808080"/>
              </a:buClr>
              <a:buSzPct val="46000"/>
              <a:buFont typeface="Monotype Sorts" charset="2"/>
              <a:buChar char="n"/>
            </a:pPr>
            <a:r>
              <a:rPr lang="en-US" dirty="0">
                <a:latin typeface="Candara" panose="020E0502030303020204" pitchFamily="34" charset="0"/>
              </a:rPr>
              <a:t>Sets of policies and procedures designed to keep operations going according to plan—detect variations and allow for corrective action.		</a:t>
            </a:r>
            <a:r>
              <a:rPr lang="en-US" sz="2400" dirty="0">
                <a:latin typeface="Candara" panose="020E0502030303020204" pitchFamily="34" charset="0"/>
              </a:rPr>
              <a:t>												</a:t>
            </a:r>
            <a:br>
              <a:rPr lang="en-US" sz="2400" dirty="0">
                <a:latin typeface="Candara" panose="020E0502030303020204" pitchFamily="34" charset="0"/>
              </a:rPr>
            </a:br>
            <a:r>
              <a:rPr lang="en-US" sz="2400" dirty="0">
                <a:latin typeface="Candara" panose="020E0502030303020204" pitchFamily="34" charset="0"/>
              </a:rPr>
              <a:t>	-  </a:t>
            </a:r>
            <a:r>
              <a:rPr lang="en-US" dirty="0">
                <a:latin typeface="Candara" panose="020E0502030303020204" pitchFamily="34" charset="0"/>
              </a:rPr>
              <a:t>Focus on </a:t>
            </a:r>
            <a:r>
              <a:rPr lang="en-US" b="1" dirty="0">
                <a:latin typeface="Candara" panose="020E0502030303020204" pitchFamily="34" charset="0"/>
              </a:rPr>
              <a:t>responsibility accounting</a:t>
            </a:r>
            <a:r>
              <a:rPr lang="en-US" dirty="0">
                <a:latin typeface="Candara" panose="020E0502030303020204" pitchFamily="34" charset="0"/>
              </a:rPr>
              <a:t>.</a:t>
            </a:r>
            <a:br>
              <a:rPr lang="en-US" dirty="0">
                <a:latin typeface="Candara" panose="020E0502030303020204" pitchFamily="34" charset="0"/>
              </a:rPr>
            </a:br>
            <a:endParaRPr lang="en-US" b="1" dirty="0">
              <a:latin typeface="Candara" panose="020E0502030303020204" pitchFamily="34" charset="0"/>
            </a:endParaRPr>
          </a:p>
          <a:p>
            <a:pPr lvl="1" defTabSz="482600">
              <a:buClr>
                <a:srgbClr val="808080"/>
              </a:buClr>
              <a:buSzPct val="90000"/>
              <a:buFontTx/>
              <a:buChar char="-"/>
            </a:pPr>
            <a:r>
              <a:rPr lang="en-US" sz="2800" dirty="0">
                <a:latin typeface="Candara" panose="020E0502030303020204" pitchFamily="34" charset="0"/>
              </a:rPr>
              <a:t>Combine monitoring, motivation, and incentives.</a:t>
            </a:r>
          </a:p>
          <a:p>
            <a:pPr lvl="1" defTabSz="482600">
              <a:buClr>
                <a:srgbClr val="808080"/>
              </a:buClr>
              <a:buSzPct val="90000"/>
              <a:buFontTx/>
              <a:buChar char="-"/>
            </a:pPr>
            <a:endParaRPr lang="en-US" sz="2800" dirty="0">
              <a:latin typeface="Candara" panose="020E0502030303020204" pitchFamily="34" charset="0"/>
            </a:endParaRPr>
          </a:p>
          <a:p>
            <a:pPr lvl="1" defTabSz="482600">
              <a:buClr>
                <a:srgbClr val="808080"/>
              </a:buClr>
              <a:buSzPct val="90000"/>
              <a:buFontTx/>
              <a:buChar char="-"/>
            </a:pPr>
            <a:r>
              <a:rPr lang="en-US" sz="2800" dirty="0">
                <a:latin typeface="Candara" panose="020E0502030303020204" pitchFamily="34" charset="0"/>
              </a:rPr>
              <a:t>Require that performance be measured.</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4</a:t>
            </a:fld>
            <a:endParaRPr lang="en-US" dirty="0"/>
          </a:p>
        </p:txBody>
      </p:sp>
    </p:spTree>
    <p:extLst>
      <p:ext uri="{BB962C8B-B14F-4D97-AF65-F5344CB8AC3E}">
        <p14:creationId xmlns:p14="http://schemas.microsoft.com/office/powerpoint/2010/main" val="3670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Balanced Scorecard</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a:defRPr/>
            </a:pPr>
            <a:r>
              <a:rPr lang="en-US" sz="2800" dirty="0">
                <a:latin typeface="Candara" panose="020E0502030303020204" pitchFamily="34" charset="0"/>
                <a:ea typeface="Calibri" pitchFamily="34" charset="0"/>
                <a:cs typeface="Arial" pitchFamily="34" charset="0"/>
              </a:rPr>
              <a:t>Financial measures are just one part of a larger set of measures that are needed to assess organizational performance and control its operations.</a:t>
            </a:r>
            <a:endParaRPr lang="en-US" sz="1050" dirty="0">
              <a:latin typeface="Candara" panose="020E0502030303020204" pitchFamily="34" charset="0"/>
              <a:ea typeface="Calibri" pitchFamily="34" charset="0"/>
              <a:cs typeface="Arial" pitchFamily="34" charset="0"/>
            </a:endParaRPr>
          </a:p>
          <a:p>
            <a:pPr>
              <a:defRPr/>
            </a:pPr>
            <a:endParaRPr lang="en-US" sz="1050" dirty="0">
              <a:latin typeface="Candara" panose="020E0502030303020204" pitchFamily="34" charset="0"/>
            </a:endParaRPr>
          </a:p>
          <a:p>
            <a:pPr>
              <a:defRPr/>
            </a:pPr>
            <a:r>
              <a:rPr lang="en-US" sz="2800" dirty="0">
                <a:latin typeface="Candara" panose="020E0502030303020204" pitchFamily="34" charset="0"/>
                <a:ea typeface="Calibri" pitchFamily="34" charset="0"/>
                <a:cs typeface="Arial" pitchFamily="34" charset="0"/>
              </a:rPr>
              <a:t>Balanced Scorecard Elements--develop key performance indicators (KPIs) for the</a:t>
            </a:r>
            <a:endParaRPr lang="en-US" sz="2800" dirty="0">
              <a:latin typeface="Candara" panose="020E0502030303020204" pitchFamily="34" charset="0"/>
            </a:endParaRPr>
          </a:p>
          <a:p>
            <a:pPr marL="0" indent="0">
              <a:buNone/>
              <a:defRPr/>
            </a:pPr>
            <a:r>
              <a:rPr lang="en-US" sz="3200" dirty="0">
                <a:latin typeface="Candara" panose="020E0502030303020204" pitchFamily="34" charset="0"/>
                <a:ea typeface="Calibri" pitchFamily="34" charset="0"/>
                <a:cs typeface="Arial" pitchFamily="34" charset="0"/>
              </a:rPr>
              <a:t>	</a:t>
            </a:r>
            <a:r>
              <a:rPr lang="en-US" sz="2400" dirty="0">
                <a:latin typeface="Candara" panose="020E0502030303020204" pitchFamily="34" charset="0"/>
                <a:ea typeface="Calibri" pitchFamily="34" charset="0"/>
                <a:cs typeface="Arial" pitchFamily="34" charset="0"/>
              </a:rPr>
              <a:t>*</a:t>
            </a:r>
            <a:r>
              <a:rPr lang="en-US" sz="3200"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financial perspective</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customer perspective</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internal business perspective, and </a:t>
            </a:r>
            <a:endParaRPr lang="en-US" sz="2800" dirty="0">
              <a:latin typeface="Candara" panose="020E0502030303020204" pitchFamily="34" charset="0"/>
            </a:endParaRPr>
          </a:p>
          <a:p>
            <a:pPr marL="0" indent="0">
              <a:buNone/>
              <a:defRPr/>
            </a:pPr>
            <a:r>
              <a:rPr lang="en-US" dirty="0">
                <a:latin typeface="Candara" panose="020E0502030303020204" pitchFamily="34" charset="0"/>
                <a:ea typeface="Calibri" pitchFamily="34" charset="0"/>
                <a:cs typeface="Arial" pitchFamily="34" charset="0"/>
              </a:rPr>
              <a:t>	</a:t>
            </a:r>
            <a:r>
              <a:rPr lang="en-US" sz="2800" dirty="0">
                <a:latin typeface="Candara" panose="020E0502030303020204" pitchFamily="34" charset="0"/>
                <a:ea typeface="Calibri" pitchFamily="34" charset="0"/>
                <a:cs typeface="Arial" pitchFamily="34" charset="0"/>
              </a:rPr>
              <a:t>*  learning and growth perspective.</a:t>
            </a:r>
            <a:endParaRPr lang="en-US" sz="2800" dirty="0">
              <a:latin typeface="Candara" panose="020E0502030303020204" pitchFamily="34" charset="0"/>
            </a:endParaRPr>
          </a:p>
          <a:p>
            <a:pPr>
              <a:lnSpc>
                <a:spcPct val="100000"/>
              </a:lnSpc>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5</a:t>
            </a:fld>
            <a:endParaRPr lang="en-US" dirty="0"/>
          </a:p>
        </p:txBody>
      </p:sp>
    </p:spTree>
    <p:extLst>
      <p:ext uri="{BB962C8B-B14F-4D97-AF65-F5344CB8AC3E}">
        <p14:creationId xmlns:p14="http://schemas.microsoft.com/office/powerpoint/2010/main" val="349041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Triple Bottom Line Performance</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583495"/>
            <a:ext cx="11172561" cy="5195678"/>
          </a:xfrm>
        </p:spPr>
        <p:txBody>
          <a:bodyPr>
            <a:normAutofit/>
          </a:bodyPr>
          <a:lstStyle/>
          <a:p>
            <a:pPr marL="0" lvl="1">
              <a:defRPr/>
            </a:pPr>
            <a:r>
              <a:rPr lang="en-US" sz="2800" dirty="0">
                <a:latin typeface="Candara" panose="020E0502030303020204" pitchFamily="34" charset="0"/>
                <a:ea typeface="Calibri" pitchFamily="34" charset="0"/>
                <a:cs typeface="Arial" pitchFamily="34" charset="0"/>
              </a:rPr>
              <a:t>Organizations have many stakeholders and those stakeholders should all be represented in the performance process.</a:t>
            </a:r>
          </a:p>
          <a:p>
            <a:pPr marL="0" lvl="1" indent="0">
              <a:buNone/>
              <a:defRPr/>
            </a:pPr>
            <a:endParaRPr lang="en-US" sz="2800" dirty="0">
              <a:latin typeface="Candara" panose="020E0502030303020204" pitchFamily="34" charset="0"/>
              <a:ea typeface="Calibri" pitchFamily="34" charset="0"/>
              <a:cs typeface="Arial" pitchFamily="34" charset="0"/>
            </a:endParaRPr>
          </a:p>
          <a:p>
            <a:pPr marL="0" lvl="1">
              <a:defRPr/>
            </a:pPr>
            <a:r>
              <a:rPr lang="en-US" sz="2800" dirty="0">
                <a:latin typeface="Candara" panose="020E0502030303020204" pitchFamily="34" charset="0"/>
                <a:ea typeface="Calibri" pitchFamily="34" charset="0"/>
                <a:cs typeface="Arial" pitchFamily="34" charset="0"/>
              </a:rPr>
              <a:t>Organizations should be concerned about and measure </a:t>
            </a:r>
            <a:endParaRPr lang="en-US" sz="2800" dirty="0">
              <a:latin typeface="Candara" panose="020E0502030303020204" pitchFamily="34" charset="0"/>
            </a:endParaRPr>
          </a:p>
          <a:p>
            <a:pPr marL="1371600" lvl="2" indent="-457200">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financial performance beyond the organization</a:t>
            </a:r>
          </a:p>
          <a:p>
            <a:pPr marL="914400" lvl="2" indent="0">
              <a:buClr>
                <a:schemeClr val="bg1">
                  <a:lumMod val="50000"/>
                </a:schemeClr>
              </a:buClr>
              <a:buNone/>
              <a:defRPr/>
            </a:pPr>
            <a:endParaRPr lang="en-US" sz="2800" dirty="0">
              <a:latin typeface="Candara" panose="020E0502030303020204" pitchFamily="34" charset="0"/>
            </a:endParaRPr>
          </a:p>
          <a:p>
            <a:pPr marL="1371600" lvl="2" indent="-457200">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environmental performance--the impact of its actions throughout the life cycle of its products and services, and</a:t>
            </a:r>
          </a:p>
          <a:p>
            <a:pPr marL="914400" lvl="2" indent="0">
              <a:buClr>
                <a:schemeClr val="bg1">
                  <a:lumMod val="50000"/>
                </a:schemeClr>
              </a:buClr>
              <a:buNone/>
              <a:defRPr/>
            </a:pPr>
            <a:r>
              <a:rPr lang="en-US" sz="2800" dirty="0">
                <a:latin typeface="Candara" panose="020E0502030303020204" pitchFamily="34" charset="0"/>
                <a:ea typeface="Calibri" pitchFamily="34" charset="0"/>
                <a:cs typeface="Arial" pitchFamily="34" charset="0"/>
              </a:rPr>
              <a:t>  </a:t>
            </a:r>
            <a:endParaRPr lang="en-US" sz="2800" dirty="0">
              <a:latin typeface="Candara" panose="020E0502030303020204" pitchFamily="34" charset="0"/>
            </a:endParaRPr>
          </a:p>
          <a:p>
            <a:pPr marL="1322388" lvl="2" indent="-407988">
              <a:buClr>
                <a:schemeClr val="bg1">
                  <a:lumMod val="50000"/>
                </a:schemeClr>
              </a:buClr>
              <a:buFont typeface="Wingdings" pitchFamily="2" charset="2"/>
              <a:buChar char="§"/>
              <a:defRPr/>
            </a:pPr>
            <a:r>
              <a:rPr lang="en-US" sz="2800" dirty="0">
                <a:latin typeface="Candara" panose="020E0502030303020204" pitchFamily="34" charset="0"/>
                <a:ea typeface="Calibri" pitchFamily="34" charset="0"/>
                <a:cs typeface="Arial" pitchFamily="34" charset="0"/>
              </a:rPr>
              <a:t>social performance--consider the  interdependencies between the organization and individuals and society as a whole. </a:t>
            </a:r>
            <a:endParaRPr lang="en-US" sz="2800"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6</a:t>
            </a:fld>
            <a:endParaRPr lang="en-US" dirty="0"/>
          </a:p>
        </p:txBody>
      </p:sp>
    </p:spTree>
    <p:extLst>
      <p:ext uri="{BB962C8B-B14F-4D97-AF65-F5344CB8AC3E}">
        <p14:creationId xmlns:p14="http://schemas.microsoft.com/office/powerpoint/2010/main" val="333990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Quality Control</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670034" y="1454529"/>
            <a:ext cx="11343775" cy="5394080"/>
          </a:xfrm>
        </p:spPr>
        <p:txBody>
          <a:bodyPr>
            <a:normAutofit lnSpcReduction="10000"/>
          </a:bodyPr>
          <a:lstStyle/>
          <a:p>
            <a:pPr indent="457200">
              <a:buClr>
                <a:schemeClr val="bg1">
                  <a:lumMod val="50000"/>
                </a:schemeClr>
              </a:buClr>
              <a:buFont typeface="Wingdings" pitchFamily="2" charset="2"/>
              <a:buChar char="§"/>
            </a:pPr>
            <a:r>
              <a:rPr lang="en-US" sz="3200" dirty="0">
                <a:latin typeface="Candara" panose="020E0502030303020204" pitchFamily="34" charset="0"/>
                <a:ea typeface="Calibri" pitchFamily="34" charset="0"/>
                <a:cs typeface="Arial" pitchFamily="34" charset="0"/>
              </a:rPr>
              <a:t>Cost of Quality Report </a:t>
            </a:r>
          </a:p>
          <a:p>
            <a:pPr lvl="1" indent="457200">
              <a:buClr>
                <a:schemeClr val="bg1">
                  <a:lumMod val="50000"/>
                </a:schemeClr>
              </a:buClr>
              <a:buFont typeface="Wingdings" pitchFamily="2" charset="2"/>
              <a:buChar char="§"/>
            </a:pPr>
            <a:r>
              <a:rPr lang="en-US" sz="2800" dirty="0">
                <a:latin typeface="Candara" panose="020E0502030303020204" pitchFamily="34" charset="0"/>
                <a:ea typeface="Calibri" pitchFamily="34" charset="0"/>
                <a:cs typeface="Arial" pitchFamily="34" charset="0"/>
              </a:rPr>
              <a:t>Prevention costs</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Appraisal costs</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Internal failure costs, and</a:t>
            </a:r>
            <a:endParaRPr lang="en-US" sz="2800" dirty="0">
              <a:latin typeface="Candara" panose="020E0502030303020204" pitchFamily="34" charset="0"/>
            </a:endParaRP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External failure costs.</a:t>
            </a:r>
          </a:p>
          <a:p>
            <a:pPr lvl="1" indent="457200">
              <a:buClr>
                <a:schemeClr val="bg1">
                  <a:lumMod val="50000"/>
                </a:schemeClr>
              </a:buClr>
            </a:pPr>
            <a:endParaRPr lang="en-US" sz="2800" dirty="0">
              <a:latin typeface="Candara" panose="020E0502030303020204" pitchFamily="34" charset="0"/>
            </a:endParaRPr>
          </a:p>
          <a:p>
            <a:pPr indent="457200">
              <a:buClr>
                <a:schemeClr val="bg1">
                  <a:lumMod val="50000"/>
                </a:schemeClr>
              </a:buClr>
              <a:buFont typeface="Wingdings" pitchFamily="2" charset="2"/>
              <a:buChar char="§"/>
            </a:pPr>
            <a:r>
              <a:rPr lang="en-US" sz="3200" dirty="0">
                <a:latin typeface="Candara" panose="020E0502030303020204" pitchFamily="34" charset="0"/>
                <a:cs typeface="Calibri" pitchFamily="34" charset="0"/>
              </a:rPr>
              <a:t>Total Quality Management (TQM)</a:t>
            </a: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Do things right up front</a:t>
            </a:r>
          </a:p>
          <a:p>
            <a:pPr indent="457200">
              <a:buClr>
                <a:schemeClr val="bg1">
                  <a:lumMod val="50000"/>
                </a:schemeClr>
              </a:buClr>
            </a:pPr>
            <a:endParaRPr lang="en-US" sz="3200" dirty="0">
              <a:latin typeface="Candara" panose="020E0502030303020204" pitchFamily="34" charset="0"/>
            </a:endParaRPr>
          </a:p>
          <a:p>
            <a:pPr indent="457200">
              <a:buClr>
                <a:schemeClr val="bg1">
                  <a:lumMod val="50000"/>
                </a:schemeClr>
              </a:buClr>
              <a:buFont typeface="Wingdings" pitchFamily="2" charset="2"/>
              <a:buChar char="§"/>
            </a:pPr>
            <a:r>
              <a:rPr lang="en-US" sz="3200" dirty="0">
                <a:latin typeface="Candara" panose="020E0502030303020204" pitchFamily="34" charset="0"/>
                <a:cs typeface="Calibri" pitchFamily="34" charset="0"/>
              </a:rPr>
              <a:t>Six Sigma</a:t>
            </a:r>
          </a:p>
          <a:p>
            <a:pPr lvl="1" indent="457200">
              <a:buClr>
                <a:schemeClr val="bg1">
                  <a:lumMod val="50000"/>
                </a:schemeClr>
              </a:buClr>
              <a:buFont typeface="Wingdings" pitchFamily="2" charset="2"/>
              <a:buChar char="§"/>
            </a:pPr>
            <a:r>
              <a:rPr lang="en-US" sz="2800" dirty="0">
                <a:latin typeface="Candara" panose="020E0502030303020204" pitchFamily="34" charset="0"/>
                <a:cs typeface="Calibri" pitchFamily="34" charset="0"/>
              </a:rPr>
              <a:t>Reduce the number of failures/defects to fewer than 3.4 defects per million</a:t>
            </a:r>
            <a:endParaRPr lang="en-US" sz="2800" dirty="0">
              <a:latin typeface="Candara" panose="020E0502030303020204" pitchFamily="34" charset="0"/>
            </a:endParaRP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7</a:t>
            </a:fld>
            <a:endParaRPr lang="en-US" dirty="0"/>
          </a:p>
        </p:txBody>
      </p:sp>
    </p:spTree>
    <p:extLst>
      <p:ext uri="{BB962C8B-B14F-4D97-AF65-F5344CB8AC3E}">
        <p14:creationId xmlns:p14="http://schemas.microsoft.com/office/powerpoint/2010/main" val="166244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Quality Control Charts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8</a:t>
            </a:fld>
            <a:endParaRPr lang="en-US" dirty="0"/>
          </a:p>
        </p:txBody>
      </p:sp>
      <p:pic>
        <p:nvPicPr>
          <p:cNvPr id="7" name="Picture 5" descr="Exhibit 8-1.tif">
            <a:extLst>
              <a:ext uri="{FF2B5EF4-FFF2-40B4-BE49-F238E27FC236}">
                <a16:creationId xmlns:a16="http://schemas.microsoft.com/office/drawing/2014/main" id="{20DEF745-965D-6AA5-29CA-A61E1F111D63}"/>
              </a:ext>
            </a:extLst>
          </p:cNvPr>
          <p:cNvPicPr>
            <a:picLocks noChangeAspect="1"/>
          </p:cNvPicPr>
          <p:nvPr/>
        </p:nvPicPr>
        <p:blipFill>
          <a:blip r:embed="rId3" cstate="print"/>
          <a:srcRect/>
          <a:stretch>
            <a:fillRect/>
          </a:stretch>
        </p:blipFill>
        <p:spPr bwMode="auto">
          <a:xfrm>
            <a:off x="1752599" y="1583495"/>
            <a:ext cx="8882575" cy="4787292"/>
          </a:xfrm>
          <a:prstGeom prst="rect">
            <a:avLst/>
          </a:prstGeom>
          <a:noFill/>
          <a:ln w="9525">
            <a:noFill/>
            <a:miter lim="800000"/>
            <a:headEnd/>
            <a:tailEnd/>
          </a:ln>
        </p:spPr>
      </p:pic>
    </p:spTree>
    <p:extLst>
      <p:ext uri="{BB962C8B-B14F-4D97-AF65-F5344CB8AC3E}">
        <p14:creationId xmlns:p14="http://schemas.microsoft.com/office/powerpoint/2010/main" val="319093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0"/>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Variance Analysis</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9</a:t>
            </a:fld>
            <a:endParaRPr lang="en-US" dirty="0"/>
          </a:p>
        </p:txBody>
      </p:sp>
      <p:sp>
        <p:nvSpPr>
          <p:cNvPr id="5" name="TextBox 4">
            <a:extLst>
              <a:ext uri="{FF2B5EF4-FFF2-40B4-BE49-F238E27FC236}">
                <a16:creationId xmlns:a16="http://schemas.microsoft.com/office/drawing/2014/main" id="{6E2489AE-A78D-0583-F4CE-E189CA358832}"/>
              </a:ext>
            </a:extLst>
          </p:cNvPr>
          <p:cNvSpPr txBox="1"/>
          <p:nvPr/>
        </p:nvSpPr>
        <p:spPr>
          <a:xfrm>
            <a:off x="838199" y="1635332"/>
            <a:ext cx="10626969" cy="3970318"/>
          </a:xfrm>
          <a:prstGeom prst="rect">
            <a:avLst/>
          </a:prstGeom>
          <a:noFill/>
        </p:spPr>
        <p:txBody>
          <a:bodyPr wrap="square">
            <a:spAutoFit/>
          </a:bodyPr>
          <a:lstStyle/>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analysis investigates differences (</a:t>
            </a:r>
            <a:r>
              <a:rPr lang="en-US" sz="2800" b="1" dirty="0">
                <a:latin typeface="Candara" panose="020E0502030303020204" pitchFamily="34" charset="0"/>
              </a:rPr>
              <a:t>variances</a:t>
            </a:r>
            <a:r>
              <a:rPr lang="en-US" sz="2800" dirty="0">
                <a:latin typeface="Candara" panose="020E0502030303020204" pitchFamily="34" charset="0"/>
              </a:rPr>
              <a:t>) </a:t>
            </a:r>
          </a:p>
          <a:p>
            <a:pPr marL="219075" indent="-219075" defTabSz="482600">
              <a:buClr>
                <a:srgbClr val="808080"/>
              </a:buClr>
              <a:buSzPct val="46000"/>
              <a:buFont typeface="Monotype Sorts" charset="2"/>
              <a:buNone/>
            </a:pPr>
            <a:r>
              <a:rPr lang="en-US" sz="2800" dirty="0">
                <a:latin typeface="Candara" panose="020E0502030303020204" pitchFamily="34" charset="0"/>
              </a:rPr>
              <a:t>   between planned and actual results. It helps managers:</a:t>
            </a:r>
            <a:br>
              <a:rPr lang="en-US" sz="2800" dirty="0">
                <a:latin typeface="Candara" panose="020E0502030303020204" pitchFamily="34" charset="0"/>
              </a:rPr>
            </a:br>
            <a:r>
              <a:rPr lang="en-US" sz="2800" dirty="0">
                <a:latin typeface="Candara" panose="020E0502030303020204" pitchFamily="34" charset="0"/>
              </a:rPr>
              <a:t> </a:t>
            </a:r>
          </a:p>
          <a:p>
            <a:pPr marL="708025" lvl="1" indent="-250825" defTabSz="482600">
              <a:buClr>
                <a:srgbClr val="808080"/>
              </a:buClr>
              <a:buSzPct val="90000"/>
              <a:buFont typeface="Monotype Sorts" charset="2"/>
              <a:buNone/>
            </a:pPr>
            <a:r>
              <a:rPr lang="en-US" sz="2800" dirty="0">
                <a:latin typeface="Candara" panose="020E0502030303020204" pitchFamily="34" charset="0"/>
              </a:rPr>
              <a:t>-	prepare budgets for the coming year,</a:t>
            </a:r>
          </a:p>
          <a:p>
            <a:pPr marL="708025" lvl="1" indent="-250825" defTabSz="482600">
              <a:buClr>
                <a:srgbClr val="808080"/>
              </a:buClr>
              <a:buSzPct val="90000"/>
              <a:buFont typeface="Monotype Sorts" charset="2"/>
              <a:buNone/>
            </a:pPr>
            <a:r>
              <a:rPr lang="en-US" sz="2800" dirty="0">
                <a:latin typeface="Candara" panose="020E0502030303020204" pitchFamily="34" charset="0"/>
              </a:rPr>
              <a:t>-	control results in the current year, and</a:t>
            </a:r>
          </a:p>
          <a:p>
            <a:pPr marL="708025" lvl="1" indent="-250825" defTabSz="482600">
              <a:buClr>
                <a:srgbClr val="808080"/>
              </a:buClr>
              <a:buSzPct val="90000"/>
              <a:buFont typeface="Monotype Sorts" charset="2"/>
              <a:buNone/>
            </a:pPr>
            <a:r>
              <a:rPr lang="en-US" sz="2800" dirty="0">
                <a:latin typeface="Candara" panose="020E0502030303020204" pitchFamily="34" charset="0"/>
              </a:rPr>
              <a:t>-	evaluate the performance of operating units.</a:t>
            </a:r>
            <a:br>
              <a:rPr lang="en-US" sz="2800" dirty="0">
                <a:latin typeface="Candara" panose="020E0502030303020204" pitchFamily="34" charset="0"/>
              </a:rPr>
            </a:br>
            <a:endParaRPr lang="en-US" sz="2800" dirty="0">
              <a:latin typeface="Candara" panose="020E0502030303020204" pitchFamily="34" charset="0"/>
            </a:endParaRPr>
          </a:p>
          <a:p>
            <a:pPr marL="219075" indent="-219075" defTabSz="482600">
              <a:buClr>
                <a:srgbClr val="808080"/>
              </a:buClr>
              <a:buSzPct val="46000"/>
              <a:buFont typeface="Monotype Sorts" charset="2"/>
              <a:buChar char="n"/>
            </a:pPr>
            <a:r>
              <a:rPr lang="en-US" sz="2800" dirty="0">
                <a:latin typeface="Candara" panose="020E0502030303020204" pitchFamily="34" charset="0"/>
              </a:rPr>
              <a:t>Variance analysis focuses on </a:t>
            </a:r>
            <a:r>
              <a:rPr lang="en-US" sz="2800" b="1" dirty="0">
                <a:latin typeface="Candara" panose="020E0502030303020204" pitchFamily="34" charset="0"/>
              </a:rPr>
              <a:t>material</a:t>
            </a:r>
            <a:r>
              <a:rPr lang="en-US" sz="2800" dirty="0">
                <a:latin typeface="Candara" panose="020E0502030303020204" pitchFamily="34" charset="0"/>
              </a:rPr>
              <a:t> differences to help managers correct problems and capitalize on opportunities.</a:t>
            </a:r>
          </a:p>
        </p:txBody>
      </p:sp>
    </p:spTree>
    <p:extLst>
      <p:ext uri="{BB962C8B-B14F-4D97-AF65-F5344CB8AC3E}">
        <p14:creationId xmlns:p14="http://schemas.microsoft.com/office/powerpoint/2010/main" val="1653727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5837</TotalTime>
  <Words>1010</Words>
  <Application>Microsoft Macintosh PowerPoint</Application>
  <PresentationFormat>Widescreen</PresentationFormat>
  <Paragraphs>219</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Candara</vt:lpstr>
      <vt:lpstr>Georgia Pro Cond Black</vt:lpstr>
      <vt:lpstr>Monotype Sorts</vt:lpstr>
      <vt:lpstr>Wingdings</vt:lpstr>
      <vt:lpstr>Office Theme</vt:lpstr>
      <vt:lpstr>Accountability and Control</vt:lpstr>
      <vt:lpstr>Last Week</vt:lpstr>
      <vt:lpstr>Learning Objective</vt:lpstr>
      <vt:lpstr>Management Control Systems (MCS)</vt:lpstr>
      <vt:lpstr>Balanced Scorecard</vt:lpstr>
      <vt:lpstr>Triple Bottom Line Performance</vt:lpstr>
      <vt:lpstr>Quality Control</vt:lpstr>
      <vt:lpstr>Quality Control Charts</vt:lpstr>
      <vt:lpstr>Variance Analysis</vt:lpstr>
      <vt:lpstr>Variance Terms</vt:lpstr>
      <vt:lpstr>Variance Mechanics</vt:lpstr>
      <vt:lpstr>Department and Line-Item Variance</vt:lpstr>
      <vt:lpstr>Flexible Budget Variance Analysis</vt:lpstr>
      <vt:lpstr>Volume, Price and Quantity Example</vt:lpstr>
      <vt:lpstr>Variance Computations</vt:lpstr>
      <vt:lpstr>Volume, Price and Quantity Example</vt:lpstr>
      <vt:lpstr>Variance Analysis Example</vt:lpstr>
      <vt:lpstr>Variance Analysis Example</vt:lpstr>
      <vt:lpstr>Variance Analysis Example</vt:lpstr>
      <vt:lpstr>Variance Example</vt:lpstr>
      <vt:lpstr>VQA Budget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Short-Term Resources and Obligations</dc:title>
  <dc:creator>Nishank Varshney</dc:creator>
  <cp:lastModifiedBy>Haode Meng</cp:lastModifiedBy>
  <cp:revision>104</cp:revision>
  <dcterms:created xsi:type="dcterms:W3CDTF">2020-02-13T01:28:08Z</dcterms:created>
  <dcterms:modified xsi:type="dcterms:W3CDTF">2022-10-20T06:24:18Z</dcterms:modified>
</cp:coreProperties>
</file>