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49" r:id="rId3"/>
    <p:sldId id="332" r:id="rId5"/>
    <p:sldId id="340" r:id="rId6"/>
    <p:sldId id="306" r:id="rId7"/>
    <p:sldId id="308" r:id="rId8"/>
    <p:sldId id="341" r:id="rId9"/>
    <p:sldId id="312" r:id="rId10"/>
    <p:sldId id="343" r:id="rId11"/>
    <p:sldId id="320" r:id="rId12"/>
    <p:sldId id="350" r:id="rId13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04040"/>
    <a:srgbClr val="595959"/>
    <a:srgbClr val="414455"/>
    <a:srgbClr val="FFFFFF"/>
    <a:srgbClr val="2E2E2E"/>
    <a:srgbClr val="767B96"/>
    <a:srgbClr val="D9D9D9"/>
    <a:srgbClr val="232323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-2574" y="-1158"/>
      </p:cViewPr>
      <p:guideLst>
        <p:guide orient="horz" pos="15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FE34-86F9-42C4-8DC9-4E7FAF244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092280" y="477380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404040"/>
          </a:fgClr>
          <a:bgClr>
            <a:srgbClr val="59595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3"/>
          <p:cNvSpPr/>
          <p:nvPr/>
        </p:nvSpPr>
        <p:spPr bwMode="auto">
          <a:xfrm>
            <a:off x="-9766" y="1899183"/>
            <a:ext cx="9121913" cy="3249038"/>
          </a:xfrm>
          <a:custGeom>
            <a:avLst/>
            <a:gdLst>
              <a:gd name="T0" fmla="*/ 657 w 934"/>
              <a:gd name="T1" fmla="*/ 3 h 312"/>
              <a:gd name="T2" fmla="*/ 654 w 934"/>
              <a:gd name="T3" fmla="*/ 0 h 312"/>
              <a:gd name="T4" fmla="*/ 499 w 934"/>
              <a:gd name="T5" fmla="*/ 225 h 312"/>
              <a:gd name="T6" fmla="*/ 0 w 934"/>
              <a:gd name="T7" fmla="*/ 244 h 312"/>
              <a:gd name="T8" fmla="*/ 0 w 934"/>
              <a:gd name="T9" fmla="*/ 312 h 312"/>
              <a:gd name="T10" fmla="*/ 934 w 934"/>
              <a:gd name="T11" fmla="*/ 312 h 312"/>
              <a:gd name="T12" fmla="*/ 760 w 934"/>
              <a:gd name="T13" fmla="*/ 99 h 312"/>
              <a:gd name="T14" fmla="*/ 716 w 934"/>
              <a:gd name="T15" fmla="*/ 57 h 312"/>
              <a:gd name="T16" fmla="*/ 657 w 934"/>
              <a:gd name="T17" fmla="*/ 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4" h="312">
                <a:moveTo>
                  <a:pt x="657" y="3"/>
                </a:moveTo>
                <a:lnTo>
                  <a:pt x="654" y="0"/>
                </a:lnTo>
                <a:cubicBezTo>
                  <a:pt x="654" y="0"/>
                  <a:pt x="631" y="173"/>
                  <a:pt x="499" y="225"/>
                </a:cubicBezTo>
                <a:cubicBezTo>
                  <a:pt x="366" y="278"/>
                  <a:pt x="92" y="301"/>
                  <a:pt x="0" y="244"/>
                </a:cubicBezTo>
                <a:lnTo>
                  <a:pt x="0" y="312"/>
                </a:lnTo>
                <a:lnTo>
                  <a:pt x="934" y="312"/>
                </a:lnTo>
                <a:cubicBezTo>
                  <a:pt x="934" y="312"/>
                  <a:pt x="808" y="142"/>
                  <a:pt x="760" y="99"/>
                </a:cubicBezTo>
                <a:cubicBezTo>
                  <a:pt x="745" y="86"/>
                  <a:pt x="731" y="70"/>
                  <a:pt x="716" y="57"/>
                </a:cubicBezTo>
                <a:cubicBezTo>
                  <a:pt x="684" y="27"/>
                  <a:pt x="657" y="3"/>
                  <a:pt x="657" y="3"/>
                </a:cubicBezTo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650269" y="161219"/>
            <a:ext cx="3450476" cy="1826336"/>
            <a:chOff x="4428098" y="592147"/>
            <a:chExt cx="3450476" cy="1826336"/>
          </a:xfrm>
        </p:grpSpPr>
        <p:sp>
          <p:nvSpPr>
            <p:cNvPr id="35" name="Freeform 12"/>
            <p:cNvSpPr/>
            <p:nvPr/>
          </p:nvSpPr>
          <p:spPr bwMode="auto">
            <a:xfrm>
              <a:off x="4428098" y="1383234"/>
              <a:ext cx="3298793" cy="1035249"/>
            </a:xfrm>
            <a:custGeom>
              <a:avLst/>
              <a:gdLst>
                <a:gd name="T0" fmla="*/ 189 w 364"/>
                <a:gd name="T1" fmla="*/ 0 h 106"/>
                <a:gd name="T2" fmla="*/ 20 w 364"/>
                <a:gd name="T3" fmla="*/ 57 h 106"/>
                <a:gd name="T4" fmla="*/ 0 w 364"/>
                <a:gd name="T5" fmla="*/ 106 h 106"/>
                <a:gd name="T6" fmla="*/ 140 w 364"/>
                <a:gd name="T7" fmla="*/ 66 h 106"/>
                <a:gd name="T8" fmla="*/ 204 w 364"/>
                <a:gd name="T9" fmla="*/ 99 h 106"/>
                <a:gd name="T10" fmla="*/ 209 w 364"/>
                <a:gd name="T11" fmla="*/ 47 h 106"/>
                <a:gd name="T12" fmla="*/ 364 w 364"/>
                <a:gd name="T13" fmla="*/ 16 h 106"/>
                <a:gd name="T14" fmla="*/ 213 w 364"/>
                <a:gd name="T15" fmla="*/ 13 h 106"/>
                <a:gd name="T16" fmla="*/ 189 w 364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106">
                  <a:moveTo>
                    <a:pt x="189" y="0"/>
                  </a:moveTo>
                  <a:lnTo>
                    <a:pt x="20" y="57"/>
                  </a:lnTo>
                  <a:lnTo>
                    <a:pt x="0" y="106"/>
                  </a:lnTo>
                  <a:lnTo>
                    <a:pt x="140" y="66"/>
                  </a:lnTo>
                  <a:lnTo>
                    <a:pt x="204" y="99"/>
                  </a:lnTo>
                  <a:lnTo>
                    <a:pt x="209" y="47"/>
                  </a:lnTo>
                  <a:lnTo>
                    <a:pt x="364" y="16"/>
                  </a:lnTo>
                  <a:lnTo>
                    <a:pt x="213" y="13"/>
                  </a:lnTo>
                  <a:lnTo>
                    <a:pt x="189" y="0"/>
                  </a:lnTo>
                </a:path>
              </a:pathLst>
            </a:custGeom>
            <a:solidFill>
              <a:srgbClr val="2E2E2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5814679" y="1480899"/>
              <a:ext cx="580007" cy="625056"/>
            </a:xfrm>
            <a:custGeom>
              <a:avLst/>
              <a:gdLst>
                <a:gd name="T0" fmla="*/ 19 w 64"/>
                <a:gd name="T1" fmla="*/ 0 h 64"/>
                <a:gd name="T2" fmla="*/ 0 w 64"/>
                <a:gd name="T3" fmla="*/ 6 h 64"/>
                <a:gd name="T4" fmla="*/ 64 w 64"/>
                <a:gd name="T5" fmla="*/ 64 h 64"/>
                <a:gd name="T6" fmla="*/ 19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19" y="0"/>
                  </a:moveTo>
                  <a:lnTo>
                    <a:pt x="0" y="6"/>
                  </a:lnTo>
                  <a:lnTo>
                    <a:pt x="64" y="64"/>
                  </a:lnTo>
                  <a:lnTo>
                    <a:pt x="19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534930" y="592147"/>
              <a:ext cx="1459082" cy="1435676"/>
            </a:xfrm>
            <a:custGeom>
              <a:avLst/>
              <a:gdLst>
                <a:gd name="T0" fmla="*/ 161 w 161"/>
                <a:gd name="T1" fmla="*/ 91 h 147"/>
                <a:gd name="T2" fmla="*/ 45 w 161"/>
                <a:gd name="T3" fmla="*/ 0 h 147"/>
                <a:gd name="T4" fmla="*/ 0 w 161"/>
                <a:gd name="T5" fmla="*/ 147 h 147"/>
                <a:gd name="T6" fmla="*/ 161 w 161"/>
                <a:gd name="T7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47">
                  <a:moveTo>
                    <a:pt x="161" y="91"/>
                  </a:moveTo>
                  <a:lnTo>
                    <a:pt x="45" y="0"/>
                  </a:lnTo>
                  <a:lnTo>
                    <a:pt x="0" y="147"/>
                  </a:lnTo>
                  <a:lnTo>
                    <a:pt x="161" y="91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4933223" y="594528"/>
              <a:ext cx="2945351" cy="752021"/>
            </a:xfrm>
            <a:custGeom>
              <a:avLst/>
              <a:gdLst>
                <a:gd name="T0" fmla="*/ 161 w 325"/>
                <a:gd name="T1" fmla="*/ 77 h 77"/>
                <a:gd name="T2" fmla="*/ 0 w 325"/>
                <a:gd name="T3" fmla="*/ 0 h 77"/>
                <a:gd name="T4" fmla="*/ 325 w 325"/>
                <a:gd name="T5" fmla="*/ 44 h 77"/>
                <a:gd name="T6" fmla="*/ 161 w 325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7">
                  <a:moveTo>
                    <a:pt x="161" y="77"/>
                  </a:moveTo>
                  <a:lnTo>
                    <a:pt x="0" y="0"/>
                  </a:lnTo>
                  <a:lnTo>
                    <a:pt x="325" y="44"/>
                  </a:lnTo>
                  <a:lnTo>
                    <a:pt x="161" y="77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4953731" y="601914"/>
              <a:ext cx="1440956" cy="1504041"/>
            </a:xfrm>
            <a:custGeom>
              <a:avLst/>
              <a:gdLst>
                <a:gd name="T0" fmla="*/ 159 w 159"/>
                <a:gd name="T1" fmla="*/ 75 h 154"/>
                <a:gd name="T2" fmla="*/ 12 w 159"/>
                <a:gd name="T3" fmla="*/ 6 h 154"/>
                <a:gd name="T4" fmla="*/ 0 w 159"/>
                <a:gd name="T5" fmla="*/ 0 h 154"/>
                <a:gd name="T6" fmla="*/ 114 w 159"/>
                <a:gd name="T7" fmla="*/ 91 h 154"/>
                <a:gd name="T8" fmla="*/ 158 w 159"/>
                <a:gd name="T9" fmla="*/ 154 h 154"/>
                <a:gd name="T10" fmla="*/ 159 w 159"/>
                <a:gd name="T11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54">
                  <a:moveTo>
                    <a:pt x="159" y="75"/>
                  </a:moveTo>
                  <a:lnTo>
                    <a:pt x="12" y="6"/>
                  </a:lnTo>
                  <a:lnTo>
                    <a:pt x="0" y="0"/>
                  </a:lnTo>
                  <a:lnTo>
                    <a:pt x="114" y="91"/>
                  </a:lnTo>
                  <a:lnTo>
                    <a:pt x="158" y="154"/>
                  </a:lnTo>
                  <a:lnTo>
                    <a:pt x="159" y="7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503680" y="2931795"/>
            <a:ext cx="2936240" cy="1343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Student: Wen Hongbing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Supervisor: Zhang Mei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Assistant: Zeng Yuting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 algn="l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March 22, 2023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7"/>
          <p:cNvSpPr/>
          <p:nvPr/>
        </p:nvSpPr>
        <p:spPr bwMode="auto">
          <a:xfrm>
            <a:off x="6383995" y="1909990"/>
            <a:ext cx="2788329" cy="3239135"/>
          </a:xfrm>
          <a:custGeom>
            <a:avLst/>
            <a:gdLst>
              <a:gd name="T0" fmla="*/ 0 w 179"/>
              <a:gd name="T1" fmla="*/ 0 h 217"/>
              <a:gd name="T2" fmla="*/ 179 w 179"/>
              <a:gd name="T3" fmla="*/ 216 h 217"/>
              <a:gd name="T4" fmla="*/ 156 w 179"/>
              <a:gd name="T5" fmla="*/ 217 h 217"/>
              <a:gd name="T6" fmla="*/ 96 w 179"/>
              <a:gd name="T7" fmla="*/ 117 h 217"/>
              <a:gd name="T8" fmla="*/ 0 w 179"/>
              <a:gd name="T9" fmla="*/ 0 h 217"/>
              <a:gd name="connsiteX0" fmla="*/ 116 w 10116"/>
              <a:gd name="connsiteY0" fmla="*/ 0 h 10000"/>
              <a:gd name="connsiteX1" fmla="*/ 10116 w 10116"/>
              <a:gd name="connsiteY1" fmla="*/ 9954 h 10000"/>
              <a:gd name="connsiteX2" fmla="*/ 8831 w 10116"/>
              <a:gd name="connsiteY2" fmla="*/ 10000 h 10000"/>
              <a:gd name="connsiteX3" fmla="*/ 5479 w 10116"/>
              <a:gd name="connsiteY3" fmla="*/ 5392 h 10000"/>
              <a:gd name="connsiteX4" fmla="*/ 0 w 10116"/>
              <a:gd name="connsiteY4" fmla="*/ 0 h 10000"/>
              <a:gd name="connsiteX0-1" fmla="*/ 116 w 10116"/>
              <a:gd name="connsiteY0-2" fmla="*/ 0 h 9954"/>
              <a:gd name="connsiteX1-3" fmla="*/ 10116 w 10116"/>
              <a:gd name="connsiteY1-4" fmla="*/ 9954 h 9954"/>
              <a:gd name="connsiteX2-5" fmla="*/ 8509 w 10116"/>
              <a:gd name="connsiteY2-6" fmla="*/ 9934 h 9954"/>
              <a:gd name="connsiteX3-7" fmla="*/ 5479 w 10116"/>
              <a:gd name="connsiteY3-8" fmla="*/ 5392 h 9954"/>
              <a:gd name="connsiteX4-9" fmla="*/ 0 w 10116"/>
              <a:gd name="connsiteY4-10" fmla="*/ 0 h 9954"/>
              <a:gd name="connsiteX0-11" fmla="*/ 115 w 10000"/>
              <a:gd name="connsiteY0-12" fmla="*/ 0 h 10046"/>
              <a:gd name="connsiteX1-13" fmla="*/ 10000 w 10000"/>
              <a:gd name="connsiteY1-14" fmla="*/ 10000 h 10046"/>
              <a:gd name="connsiteX2-15" fmla="*/ 8371 w 10000"/>
              <a:gd name="connsiteY2-16" fmla="*/ 10046 h 10046"/>
              <a:gd name="connsiteX3-17" fmla="*/ 5416 w 10000"/>
              <a:gd name="connsiteY3-18" fmla="*/ 5417 h 10046"/>
              <a:gd name="connsiteX4-19" fmla="*/ 0 w 10000"/>
              <a:gd name="connsiteY4-20" fmla="*/ 0 h 10046"/>
              <a:gd name="connsiteX0-21" fmla="*/ 115 w 10000"/>
              <a:gd name="connsiteY0-22" fmla="*/ 0 h 10046"/>
              <a:gd name="connsiteX1-23" fmla="*/ 10000 w 10000"/>
              <a:gd name="connsiteY1-24" fmla="*/ 10000 h 10046"/>
              <a:gd name="connsiteX2-25" fmla="*/ 8371 w 10000"/>
              <a:gd name="connsiteY2-26" fmla="*/ 10046 h 10046"/>
              <a:gd name="connsiteX3-27" fmla="*/ 5416 w 10000"/>
              <a:gd name="connsiteY3-28" fmla="*/ 5417 h 10046"/>
              <a:gd name="connsiteX4-29" fmla="*/ 0 w 10000"/>
              <a:gd name="connsiteY4-30" fmla="*/ 0 h 10046"/>
              <a:gd name="connsiteX0-31" fmla="*/ 115 w 10000"/>
              <a:gd name="connsiteY0-32" fmla="*/ 0 h 10046"/>
              <a:gd name="connsiteX1-33" fmla="*/ 10000 w 10000"/>
              <a:gd name="connsiteY1-34" fmla="*/ 10000 h 10046"/>
              <a:gd name="connsiteX2-35" fmla="*/ 8371 w 10000"/>
              <a:gd name="connsiteY2-36" fmla="*/ 10046 h 10046"/>
              <a:gd name="connsiteX3-37" fmla="*/ 4959 w 10000"/>
              <a:gd name="connsiteY3-38" fmla="*/ 5205 h 10046"/>
              <a:gd name="connsiteX4-39" fmla="*/ 0 w 10000"/>
              <a:gd name="connsiteY4-40" fmla="*/ 0 h 10046"/>
              <a:gd name="connsiteX0-41" fmla="*/ 115 w 10000"/>
              <a:gd name="connsiteY0-42" fmla="*/ 0 h 10046"/>
              <a:gd name="connsiteX1-43" fmla="*/ 10000 w 10000"/>
              <a:gd name="connsiteY1-44" fmla="*/ 10000 h 10046"/>
              <a:gd name="connsiteX2-45" fmla="*/ 8371 w 10000"/>
              <a:gd name="connsiteY2-46" fmla="*/ 10046 h 10046"/>
              <a:gd name="connsiteX3-47" fmla="*/ 4959 w 10000"/>
              <a:gd name="connsiteY3-48" fmla="*/ 5205 h 10046"/>
              <a:gd name="connsiteX4-49" fmla="*/ 0 w 10000"/>
              <a:gd name="connsiteY4-50" fmla="*/ 0 h 10046"/>
              <a:gd name="connsiteX0-51" fmla="*/ 396 w 10281"/>
              <a:gd name="connsiteY0-52" fmla="*/ 273 h 10319"/>
              <a:gd name="connsiteX1-53" fmla="*/ 10281 w 10281"/>
              <a:gd name="connsiteY1-54" fmla="*/ 10273 h 10319"/>
              <a:gd name="connsiteX2-55" fmla="*/ 8652 w 10281"/>
              <a:gd name="connsiteY2-56" fmla="*/ 10319 h 10319"/>
              <a:gd name="connsiteX3-57" fmla="*/ 5240 w 10281"/>
              <a:gd name="connsiteY3-58" fmla="*/ 5478 h 10319"/>
              <a:gd name="connsiteX4-59" fmla="*/ 0 w 10281"/>
              <a:gd name="connsiteY4-60" fmla="*/ 0 h 10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81" h="10319">
                <a:moveTo>
                  <a:pt x="396" y="273"/>
                </a:moveTo>
                <a:cubicBezTo>
                  <a:pt x="396" y="273"/>
                  <a:pt x="6281" y="3807"/>
                  <a:pt x="10281" y="10273"/>
                </a:cubicBezTo>
                <a:lnTo>
                  <a:pt x="8652" y="10319"/>
                </a:lnTo>
                <a:cubicBezTo>
                  <a:pt x="7929" y="9092"/>
                  <a:pt x="7008" y="7654"/>
                  <a:pt x="5240" y="5478"/>
                </a:cubicBezTo>
                <a:cubicBezTo>
                  <a:pt x="3031" y="2793"/>
                  <a:pt x="166" y="231"/>
                  <a:pt x="0" y="0"/>
                </a:cubicBezTo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1043061" y="2659881"/>
            <a:ext cx="406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/>
          <p:nvPr/>
        </p:nvSpPr>
        <p:spPr bwMode="auto">
          <a:xfrm>
            <a:off x="-25006" y="1915926"/>
            <a:ext cx="6417701" cy="3385752"/>
          </a:xfrm>
          <a:custGeom>
            <a:avLst/>
            <a:gdLst>
              <a:gd name="T0" fmla="*/ 0 w 899"/>
              <a:gd name="T1" fmla="*/ 360 h 489"/>
              <a:gd name="T2" fmla="*/ 2 w 899"/>
              <a:gd name="T3" fmla="*/ 356 h 489"/>
              <a:gd name="T4" fmla="*/ 899 w 899"/>
              <a:gd name="T5" fmla="*/ 0 h 489"/>
              <a:gd name="T6" fmla="*/ 0 w 899"/>
              <a:gd name="T7" fmla="*/ 477 h 489"/>
              <a:gd name="T8" fmla="*/ 0 w 899"/>
              <a:gd name="T9" fmla="*/ 360 h 489"/>
              <a:gd name="connsiteX0" fmla="*/ 0 w 9926"/>
              <a:gd name="connsiteY0" fmla="*/ 7226 h 9662"/>
              <a:gd name="connsiteX1" fmla="*/ 22 w 9926"/>
              <a:gd name="connsiteY1" fmla="*/ 7144 h 9662"/>
              <a:gd name="connsiteX2" fmla="*/ 9926 w 9926"/>
              <a:gd name="connsiteY2" fmla="*/ 0 h 9662"/>
              <a:gd name="connsiteX3" fmla="*/ 0 w 9926"/>
              <a:gd name="connsiteY3" fmla="*/ 9619 h 9662"/>
              <a:gd name="connsiteX4" fmla="*/ 0 w 9926"/>
              <a:gd name="connsiteY4" fmla="*/ 7226 h 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6" h="9662">
                <a:moveTo>
                  <a:pt x="0" y="7226"/>
                </a:moveTo>
                <a:cubicBezTo>
                  <a:pt x="7" y="7199"/>
                  <a:pt x="15" y="7171"/>
                  <a:pt x="22" y="7144"/>
                </a:cubicBezTo>
                <a:cubicBezTo>
                  <a:pt x="3660" y="9864"/>
                  <a:pt x="9147" y="6748"/>
                  <a:pt x="9926" y="0"/>
                </a:cubicBezTo>
                <a:cubicBezTo>
                  <a:pt x="9081" y="9366"/>
                  <a:pt x="3604" y="9864"/>
                  <a:pt x="0" y="9619"/>
                </a:cubicBezTo>
                <a:lnTo>
                  <a:pt x="0" y="7226"/>
                </a:ln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460" y="915670"/>
            <a:ext cx="5440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20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Research on the Use of Short Videos in College Students</a:t>
            </a:r>
            <a:endParaRPr sz="2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655" y="2088515"/>
            <a:ext cx="411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大学生短视频使用现状调查研究</a:t>
            </a:r>
            <a:endParaRPr lang="zh-CN" altLang="en-US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2225"/>
            <a:ext cx="1051560" cy="109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42" grpId="0"/>
          <p:bldP spid="43" grpId="0" animBg="1"/>
          <p:bldP spid="5" grpId="0" animBg="1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42" grpId="0"/>
          <p:bldP spid="43" grpId="0" animBg="1"/>
          <p:bldP spid="5" grpId="0" animBg="1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404040"/>
          </a:fgClr>
          <a:bgClr>
            <a:srgbClr val="59595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3"/>
          <p:cNvSpPr/>
          <p:nvPr/>
        </p:nvSpPr>
        <p:spPr bwMode="auto">
          <a:xfrm>
            <a:off x="-9766" y="1899183"/>
            <a:ext cx="9121913" cy="3249038"/>
          </a:xfrm>
          <a:custGeom>
            <a:avLst/>
            <a:gdLst>
              <a:gd name="T0" fmla="*/ 657 w 934"/>
              <a:gd name="T1" fmla="*/ 3 h 312"/>
              <a:gd name="T2" fmla="*/ 654 w 934"/>
              <a:gd name="T3" fmla="*/ 0 h 312"/>
              <a:gd name="T4" fmla="*/ 499 w 934"/>
              <a:gd name="T5" fmla="*/ 225 h 312"/>
              <a:gd name="T6" fmla="*/ 0 w 934"/>
              <a:gd name="T7" fmla="*/ 244 h 312"/>
              <a:gd name="T8" fmla="*/ 0 w 934"/>
              <a:gd name="T9" fmla="*/ 312 h 312"/>
              <a:gd name="T10" fmla="*/ 934 w 934"/>
              <a:gd name="T11" fmla="*/ 312 h 312"/>
              <a:gd name="T12" fmla="*/ 760 w 934"/>
              <a:gd name="T13" fmla="*/ 99 h 312"/>
              <a:gd name="T14" fmla="*/ 716 w 934"/>
              <a:gd name="T15" fmla="*/ 57 h 312"/>
              <a:gd name="T16" fmla="*/ 657 w 934"/>
              <a:gd name="T17" fmla="*/ 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4" h="312">
                <a:moveTo>
                  <a:pt x="657" y="3"/>
                </a:moveTo>
                <a:lnTo>
                  <a:pt x="654" y="0"/>
                </a:lnTo>
                <a:cubicBezTo>
                  <a:pt x="654" y="0"/>
                  <a:pt x="631" y="173"/>
                  <a:pt x="499" y="225"/>
                </a:cubicBezTo>
                <a:cubicBezTo>
                  <a:pt x="366" y="278"/>
                  <a:pt x="92" y="301"/>
                  <a:pt x="0" y="244"/>
                </a:cubicBezTo>
                <a:lnTo>
                  <a:pt x="0" y="312"/>
                </a:lnTo>
                <a:lnTo>
                  <a:pt x="934" y="312"/>
                </a:lnTo>
                <a:cubicBezTo>
                  <a:pt x="934" y="312"/>
                  <a:pt x="808" y="142"/>
                  <a:pt x="760" y="99"/>
                </a:cubicBezTo>
                <a:cubicBezTo>
                  <a:pt x="745" y="86"/>
                  <a:pt x="731" y="70"/>
                  <a:pt x="716" y="57"/>
                </a:cubicBezTo>
                <a:cubicBezTo>
                  <a:pt x="684" y="27"/>
                  <a:pt x="657" y="3"/>
                  <a:pt x="657" y="3"/>
                </a:cubicBezTo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50754" y="385374"/>
            <a:ext cx="3450476" cy="1826336"/>
            <a:chOff x="4428098" y="592147"/>
            <a:chExt cx="3450476" cy="1826336"/>
          </a:xfrm>
        </p:grpSpPr>
        <p:sp>
          <p:nvSpPr>
            <p:cNvPr id="35" name="Freeform 12"/>
            <p:cNvSpPr/>
            <p:nvPr/>
          </p:nvSpPr>
          <p:spPr bwMode="auto">
            <a:xfrm>
              <a:off x="4428098" y="1383234"/>
              <a:ext cx="3298793" cy="1035249"/>
            </a:xfrm>
            <a:custGeom>
              <a:avLst/>
              <a:gdLst>
                <a:gd name="T0" fmla="*/ 189 w 364"/>
                <a:gd name="T1" fmla="*/ 0 h 106"/>
                <a:gd name="T2" fmla="*/ 20 w 364"/>
                <a:gd name="T3" fmla="*/ 57 h 106"/>
                <a:gd name="T4" fmla="*/ 0 w 364"/>
                <a:gd name="T5" fmla="*/ 106 h 106"/>
                <a:gd name="T6" fmla="*/ 140 w 364"/>
                <a:gd name="T7" fmla="*/ 66 h 106"/>
                <a:gd name="T8" fmla="*/ 204 w 364"/>
                <a:gd name="T9" fmla="*/ 99 h 106"/>
                <a:gd name="T10" fmla="*/ 209 w 364"/>
                <a:gd name="T11" fmla="*/ 47 h 106"/>
                <a:gd name="T12" fmla="*/ 364 w 364"/>
                <a:gd name="T13" fmla="*/ 16 h 106"/>
                <a:gd name="T14" fmla="*/ 213 w 364"/>
                <a:gd name="T15" fmla="*/ 13 h 106"/>
                <a:gd name="T16" fmla="*/ 189 w 364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106">
                  <a:moveTo>
                    <a:pt x="189" y="0"/>
                  </a:moveTo>
                  <a:lnTo>
                    <a:pt x="20" y="57"/>
                  </a:lnTo>
                  <a:lnTo>
                    <a:pt x="0" y="106"/>
                  </a:lnTo>
                  <a:lnTo>
                    <a:pt x="140" y="66"/>
                  </a:lnTo>
                  <a:lnTo>
                    <a:pt x="204" y="99"/>
                  </a:lnTo>
                  <a:lnTo>
                    <a:pt x="209" y="47"/>
                  </a:lnTo>
                  <a:lnTo>
                    <a:pt x="364" y="16"/>
                  </a:lnTo>
                  <a:lnTo>
                    <a:pt x="213" y="13"/>
                  </a:lnTo>
                  <a:lnTo>
                    <a:pt x="189" y="0"/>
                  </a:lnTo>
                </a:path>
              </a:pathLst>
            </a:custGeom>
            <a:solidFill>
              <a:srgbClr val="2E2E2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5814679" y="1480899"/>
              <a:ext cx="580007" cy="625056"/>
            </a:xfrm>
            <a:custGeom>
              <a:avLst/>
              <a:gdLst>
                <a:gd name="T0" fmla="*/ 19 w 64"/>
                <a:gd name="T1" fmla="*/ 0 h 64"/>
                <a:gd name="T2" fmla="*/ 0 w 64"/>
                <a:gd name="T3" fmla="*/ 6 h 64"/>
                <a:gd name="T4" fmla="*/ 64 w 64"/>
                <a:gd name="T5" fmla="*/ 64 h 64"/>
                <a:gd name="T6" fmla="*/ 19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19" y="0"/>
                  </a:moveTo>
                  <a:lnTo>
                    <a:pt x="0" y="6"/>
                  </a:lnTo>
                  <a:lnTo>
                    <a:pt x="64" y="64"/>
                  </a:lnTo>
                  <a:lnTo>
                    <a:pt x="19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534930" y="592147"/>
              <a:ext cx="1459082" cy="1435676"/>
            </a:xfrm>
            <a:custGeom>
              <a:avLst/>
              <a:gdLst>
                <a:gd name="T0" fmla="*/ 161 w 161"/>
                <a:gd name="T1" fmla="*/ 91 h 147"/>
                <a:gd name="T2" fmla="*/ 45 w 161"/>
                <a:gd name="T3" fmla="*/ 0 h 147"/>
                <a:gd name="T4" fmla="*/ 0 w 161"/>
                <a:gd name="T5" fmla="*/ 147 h 147"/>
                <a:gd name="T6" fmla="*/ 161 w 161"/>
                <a:gd name="T7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47">
                  <a:moveTo>
                    <a:pt x="161" y="91"/>
                  </a:moveTo>
                  <a:lnTo>
                    <a:pt x="45" y="0"/>
                  </a:lnTo>
                  <a:lnTo>
                    <a:pt x="0" y="147"/>
                  </a:lnTo>
                  <a:lnTo>
                    <a:pt x="161" y="91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4933223" y="594528"/>
              <a:ext cx="2945351" cy="752021"/>
            </a:xfrm>
            <a:custGeom>
              <a:avLst/>
              <a:gdLst>
                <a:gd name="T0" fmla="*/ 161 w 325"/>
                <a:gd name="T1" fmla="*/ 77 h 77"/>
                <a:gd name="T2" fmla="*/ 0 w 325"/>
                <a:gd name="T3" fmla="*/ 0 h 77"/>
                <a:gd name="T4" fmla="*/ 325 w 325"/>
                <a:gd name="T5" fmla="*/ 44 h 77"/>
                <a:gd name="T6" fmla="*/ 161 w 325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7">
                  <a:moveTo>
                    <a:pt x="161" y="77"/>
                  </a:moveTo>
                  <a:lnTo>
                    <a:pt x="0" y="0"/>
                  </a:lnTo>
                  <a:lnTo>
                    <a:pt x="325" y="44"/>
                  </a:lnTo>
                  <a:lnTo>
                    <a:pt x="161" y="77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4953731" y="601914"/>
              <a:ext cx="1440956" cy="1504041"/>
            </a:xfrm>
            <a:custGeom>
              <a:avLst/>
              <a:gdLst>
                <a:gd name="T0" fmla="*/ 159 w 159"/>
                <a:gd name="T1" fmla="*/ 75 h 154"/>
                <a:gd name="T2" fmla="*/ 12 w 159"/>
                <a:gd name="T3" fmla="*/ 6 h 154"/>
                <a:gd name="T4" fmla="*/ 0 w 159"/>
                <a:gd name="T5" fmla="*/ 0 h 154"/>
                <a:gd name="T6" fmla="*/ 114 w 159"/>
                <a:gd name="T7" fmla="*/ 91 h 154"/>
                <a:gd name="T8" fmla="*/ 158 w 159"/>
                <a:gd name="T9" fmla="*/ 154 h 154"/>
                <a:gd name="T10" fmla="*/ 159 w 159"/>
                <a:gd name="T11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54">
                  <a:moveTo>
                    <a:pt x="159" y="75"/>
                  </a:moveTo>
                  <a:lnTo>
                    <a:pt x="12" y="6"/>
                  </a:lnTo>
                  <a:lnTo>
                    <a:pt x="0" y="0"/>
                  </a:lnTo>
                  <a:lnTo>
                    <a:pt x="114" y="91"/>
                  </a:lnTo>
                  <a:lnTo>
                    <a:pt x="158" y="154"/>
                  </a:lnTo>
                  <a:lnTo>
                    <a:pt x="159" y="7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436297" y="2156341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黑简" panose="02010609000101010101" pitchFamily="49" charset="-122"/>
                <a:ea typeface="汉仪大黑简" panose="02010609000101010101" pitchFamily="49" charset="-122"/>
              </a:rPr>
              <a:t>Thanks</a:t>
            </a:r>
            <a:r>
              <a:rPr lang="zh-CN" altLang="en-US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黑简" panose="02010609000101010101" pitchFamily="49" charset="-122"/>
                <a:ea typeface="汉仪大黑简" panose="02010609000101010101" pitchFamily="49" charset="-122"/>
              </a:rPr>
              <a:t>！</a:t>
            </a:r>
            <a:endParaRPr lang="zh-CN" altLang="en-US" sz="4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黑简" panose="02010609000101010101" pitchFamily="49" charset="-122"/>
              <a:ea typeface="汉仪大黑简" panose="02010609000101010101" pitchFamily="49" charset="-122"/>
            </a:endParaRPr>
          </a:p>
        </p:txBody>
      </p:sp>
      <p:sp>
        <p:nvSpPr>
          <p:cNvPr id="43" name="Freeform 7"/>
          <p:cNvSpPr/>
          <p:nvPr/>
        </p:nvSpPr>
        <p:spPr bwMode="auto">
          <a:xfrm>
            <a:off x="6383995" y="1909990"/>
            <a:ext cx="2788329" cy="3239135"/>
          </a:xfrm>
          <a:custGeom>
            <a:avLst/>
            <a:gdLst>
              <a:gd name="T0" fmla="*/ 0 w 179"/>
              <a:gd name="T1" fmla="*/ 0 h 217"/>
              <a:gd name="T2" fmla="*/ 179 w 179"/>
              <a:gd name="T3" fmla="*/ 216 h 217"/>
              <a:gd name="T4" fmla="*/ 156 w 179"/>
              <a:gd name="T5" fmla="*/ 217 h 217"/>
              <a:gd name="T6" fmla="*/ 96 w 179"/>
              <a:gd name="T7" fmla="*/ 117 h 217"/>
              <a:gd name="T8" fmla="*/ 0 w 179"/>
              <a:gd name="T9" fmla="*/ 0 h 217"/>
              <a:gd name="connsiteX0" fmla="*/ 116 w 10116"/>
              <a:gd name="connsiteY0" fmla="*/ 0 h 10000"/>
              <a:gd name="connsiteX1" fmla="*/ 10116 w 10116"/>
              <a:gd name="connsiteY1" fmla="*/ 9954 h 10000"/>
              <a:gd name="connsiteX2" fmla="*/ 8831 w 10116"/>
              <a:gd name="connsiteY2" fmla="*/ 10000 h 10000"/>
              <a:gd name="connsiteX3" fmla="*/ 5479 w 10116"/>
              <a:gd name="connsiteY3" fmla="*/ 5392 h 10000"/>
              <a:gd name="connsiteX4" fmla="*/ 0 w 10116"/>
              <a:gd name="connsiteY4" fmla="*/ 0 h 10000"/>
              <a:gd name="connsiteX0-1" fmla="*/ 116 w 10116"/>
              <a:gd name="connsiteY0-2" fmla="*/ 0 h 9954"/>
              <a:gd name="connsiteX1-3" fmla="*/ 10116 w 10116"/>
              <a:gd name="connsiteY1-4" fmla="*/ 9954 h 9954"/>
              <a:gd name="connsiteX2-5" fmla="*/ 8509 w 10116"/>
              <a:gd name="connsiteY2-6" fmla="*/ 9934 h 9954"/>
              <a:gd name="connsiteX3-7" fmla="*/ 5479 w 10116"/>
              <a:gd name="connsiteY3-8" fmla="*/ 5392 h 9954"/>
              <a:gd name="connsiteX4-9" fmla="*/ 0 w 10116"/>
              <a:gd name="connsiteY4-10" fmla="*/ 0 h 9954"/>
              <a:gd name="connsiteX0-11" fmla="*/ 115 w 10000"/>
              <a:gd name="connsiteY0-12" fmla="*/ 0 h 10046"/>
              <a:gd name="connsiteX1-13" fmla="*/ 10000 w 10000"/>
              <a:gd name="connsiteY1-14" fmla="*/ 10000 h 10046"/>
              <a:gd name="connsiteX2-15" fmla="*/ 8371 w 10000"/>
              <a:gd name="connsiteY2-16" fmla="*/ 10046 h 10046"/>
              <a:gd name="connsiteX3-17" fmla="*/ 5416 w 10000"/>
              <a:gd name="connsiteY3-18" fmla="*/ 5417 h 10046"/>
              <a:gd name="connsiteX4-19" fmla="*/ 0 w 10000"/>
              <a:gd name="connsiteY4-20" fmla="*/ 0 h 10046"/>
              <a:gd name="connsiteX0-21" fmla="*/ 115 w 10000"/>
              <a:gd name="connsiteY0-22" fmla="*/ 0 h 10046"/>
              <a:gd name="connsiteX1-23" fmla="*/ 10000 w 10000"/>
              <a:gd name="connsiteY1-24" fmla="*/ 10000 h 10046"/>
              <a:gd name="connsiteX2-25" fmla="*/ 8371 w 10000"/>
              <a:gd name="connsiteY2-26" fmla="*/ 10046 h 10046"/>
              <a:gd name="connsiteX3-27" fmla="*/ 5416 w 10000"/>
              <a:gd name="connsiteY3-28" fmla="*/ 5417 h 10046"/>
              <a:gd name="connsiteX4-29" fmla="*/ 0 w 10000"/>
              <a:gd name="connsiteY4-30" fmla="*/ 0 h 10046"/>
              <a:gd name="connsiteX0-31" fmla="*/ 115 w 10000"/>
              <a:gd name="connsiteY0-32" fmla="*/ 0 h 10046"/>
              <a:gd name="connsiteX1-33" fmla="*/ 10000 w 10000"/>
              <a:gd name="connsiteY1-34" fmla="*/ 10000 h 10046"/>
              <a:gd name="connsiteX2-35" fmla="*/ 8371 w 10000"/>
              <a:gd name="connsiteY2-36" fmla="*/ 10046 h 10046"/>
              <a:gd name="connsiteX3-37" fmla="*/ 4959 w 10000"/>
              <a:gd name="connsiteY3-38" fmla="*/ 5205 h 10046"/>
              <a:gd name="connsiteX4-39" fmla="*/ 0 w 10000"/>
              <a:gd name="connsiteY4-40" fmla="*/ 0 h 10046"/>
              <a:gd name="connsiteX0-41" fmla="*/ 115 w 10000"/>
              <a:gd name="connsiteY0-42" fmla="*/ 0 h 10046"/>
              <a:gd name="connsiteX1-43" fmla="*/ 10000 w 10000"/>
              <a:gd name="connsiteY1-44" fmla="*/ 10000 h 10046"/>
              <a:gd name="connsiteX2-45" fmla="*/ 8371 w 10000"/>
              <a:gd name="connsiteY2-46" fmla="*/ 10046 h 10046"/>
              <a:gd name="connsiteX3-47" fmla="*/ 4959 w 10000"/>
              <a:gd name="connsiteY3-48" fmla="*/ 5205 h 10046"/>
              <a:gd name="connsiteX4-49" fmla="*/ 0 w 10000"/>
              <a:gd name="connsiteY4-50" fmla="*/ 0 h 10046"/>
              <a:gd name="connsiteX0-51" fmla="*/ 396 w 10281"/>
              <a:gd name="connsiteY0-52" fmla="*/ 273 h 10319"/>
              <a:gd name="connsiteX1-53" fmla="*/ 10281 w 10281"/>
              <a:gd name="connsiteY1-54" fmla="*/ 10273 h 10319"/>
              <a:gd name="connsiteX2-55" fmla="*/ 8652 w 10281"/>
              <a:gd name="connsiteY2-56" fmla="*/ 10319 h 10319"/>
              <a:gd name="connsiteX3-57" fmla="*/ 5240 w 10281"/>
              <a:gd name="connsiteY3-58" fmla="*/ 5478 h 10319"/>
              <a:gd name="connsiteX4-59" fmla="*/ 0 w 10281"/>
              <a:gd name="connsiteY4-60" fmla="*/ 0 h 10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81" h="10319">
                <a:moveTo>
                  <a:pt x="396" y="273"/>
                </a:moveTo>
                <a:cubicBezTo>
                  <a:pt x="396" y="273"/>
                  <a:pt x="6281" y="3807"/>
                  <a:pt x="10281" y="10273"/>
                </a:cubicBezTo>
                <a:lnTo>
                  <a:pt x="8652" y="10319"/>
                </a:lnTo>
                <a:cubicBezTo>
                  <a:pt x="7929" y="9092"/>
                  <a:pt x="7008" y="7654"/>
                  <a:pt x="5240" y="5478"/>
                </a:cubicBezTo>
                <a:cubicBezTo>
                  <a:pt x="3031" y="2793"/>
                  <a:pt x="166" y="231"/>
                  <a:pt x="0" y="0"/>
                </a:cubicBezTo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-25006" y="1915926"/>
            <a:ext cx="6417701" cy="3385752"/>
          </a:xfrm>
          <a:custGeom>
            <a:avLst/>
            <a:gdLst>
              <a:gd name="T0" fmla="*/ 0 w 899"/>
              <a:gd name="T1" fmla="*/ 360 h 489"/>
              <a:gd name="T2" fmla="*/ 2 w 899"/>
              <a:gd name="T3" fmla="*/ 356 h 489"/>
              <a:gd name="T4" fmla="*/ 899 w 899"/>
              <a:gd name="T5" fmla="*/ 0 h 489"/>
              <a:gd name="T6" fmla="*/ 0 w 899"/>
              <a:gd name="T7" fmla="*/ 477 h 489"/>
              <a:gd name="T8" fmla="*/ 0 w 899"/>
              <a:gd name="T9" fmla="*/ 360 h 489"/>
              <a:gd name="connsiteX0" fmla="*/ 0 w 9926"/>
              <a:gd name="connsiteY0" fmla="*/ 7226 h 9662"/>
              <a:gd name="connsiteX1" fmla="*/ 22 w 9926"/>
              <a:gd name="connsiteY1" fmla="*/ 7144 h 9662"/>
              <a:gd name="connsiteX2" fmla="*/ 9926 w 9926"/>
              <a:gd name="connsiteY2" fmla="*/ 0 h 9662"/>
              <a:gd name="connsiteX3" fmla="*/ 0 w 9926"/>
              <a:gd name="connsiteY3" fmla="*/ 9619 h 9662"/>
              <a:gd name="connsiteX4" fmla="*/ 0 w 9926"/>
              <a:gd name="connsiteY4" fmla="*/ 7226 h 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6" h="9662">
                <a:moveTo>
                  <a:pt x="0" y="7226"/>
                </a:moveTo>
                <a:cubicBezTo>
                  <a:pt x="7" y="7199"/>
                  <a:pt x="15" y="7171"/>
                  <a:pt x="22" y="7144"/>
                </a:cubicBezTo>
                <a:cubicBezTo>
                  <a:pt x="3660" y="9864"/>
                  <a:pt x="9147" y="6748"/>
                  <a:pt x="9926" y="0"/>
                </a:cubicBezTo>
                <a:cubicBezTo>
                  <a:pt x="9081" y="9366"/>
                  <a:pt x="3604" y="9864"/>
                  <a:pt x="0" y="9619"/>
                </a:cubicBezTo>
                <a:lnTo>
                  <a:pt x="0" y="7226"/>
                </a:ln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 bwMode="auto">
          <a:xfrm>
            <a:off x="107315" y="51435"/>
            <a:ext cx="1267460" cy="13201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99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1" grpId="0"/>
      <p:bldP spid="4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 flipV="1">
            <a:off x="2760530" y="1790095"/>
            <a:ext cx="1055894" cy="576064"/>
          </a:xfrm>
          <a:prstGeom prst="line">
            <a:avLst/>
          </a:prstGeom>
          <a:ln w="1270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275920" y="1415966"/>
            <a:ext cx="576064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1763479" y="917600"/>
            <a:ext cx="1281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Necessity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966399" y="2294151"/>
            <a:ext cx="1514321" cy="288032"/>
          </a:xfrm>
          <a:prstGeom prst="line">
            <a:avLst/>
          </a:prstGeom>
          <a:ln w="1270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084168" y="1923678"/>
            <a:ext cx="679965" cy="6799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en-US" altLang="zh-CN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64134" y="2042044"/>
            <a:ext cx="2246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Research method 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658363" y="3230294"/>
            <a:ext cx="553597" cy="1018545"/>
          </a:xfrm>
          <a:prstGeom prst="line">
            <a:avLst/>
          </a:prstGeom>
          <a:ln w="1270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203848" y="4011910"/>
            <a:ext cx="720080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en-US" altLang="zh-CN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080058" y="4175122"/>
            <a:ext cx="1957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Possible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results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586788" y="1740987"/>
            <a:ext cx="1970424" cy="1970424"/>
          </a:xfrm>
          <a:prstGeom prst="ellipse">
            <a:avLst/>
          </a:prstGeom>
          <a:solidFill>
            <a:srgbClr val="404040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552954" y="2571750"/>
            <a:ext cx="206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未标题-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43425" y="2100264"/>
            <a:ext cx="856695" cy="5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  <p:bldP spid="21" grpId="0" animBg="1"/>
      <p:bldP spid="21" grpId="1" animBg="1"/>
      <p:bldP spid="22" grpId="0"/>
      <p:bldP spid="30" grpId="0" animBg="1"/>
      <p:bldP spid="30" grpId="1" animBg="1"/>
      <p:bldP spid="34" grpId="0"/>
      <p:bldP spid="4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2623331" y="3411175"/>
            <a:ext cx="5405054" cy="960775"/>
          </a:xfrm>
          <a:custGeom>
            <a:avLst/>
            <a:gdLst>
              <a:gd name="T0" fmla="*/ 417 w 417"/>
              <a:gd name="T1" fmla="*/ 15 h 139"/>
              <a:gd name="T2" fmla="*/ 121 w 417"/>
              <a:gd name="T3" fmla="*/ 0 h 139"/>
              <a:gd name="T4" fmla="*/ 53 w 417"/>
              <a:gd name="T5" fmla="*/ 50 h 139"/>
              <a:gd name="T6" fmla="*/ 0 w 417"/>
              <a:gd name="T7" fmla="*/ 139 h 139"/>
              <a:gd name="T8" fmla="*/ 417 w 417"/>
              <a:gd name="T9" fmla="*/ 15 h 139"/>
              <a:gd name="connsiteX0" fmla="*/ 10000 w 10000"/>
              <a:gd name="connsiteY0" fmla="*/ 1373 h 10294"/>
              <a:gd name="connsiteX1" fmla="*/ 2902 w 10000"/>
              <a:gd name="connsiteY1" fmla="*/ 294 h 10294"/>
              <a:gd name="connsiteX2" fmla="*/ 775 w 10000"/>
              <a:gd name="connsiteY2" fmla="*/ 0 h 10294"/>
              <a:gd name="connsiteX3" fmla="*/ 0 w 10000"/>
              <a:gd name="connsiteY3" fmla="*/ 10294 h 10294"/>
              <a:gd name="connsiteX4" fmla="*/ 10000 w 10000"/>
              <a:gd name="connsiteY4" fmla="*/ 1373 h 10294"/>
              <a:gd name="connsiteX0-1" fmla="*/ 10000 w 10000"/>
              <a:gd name="connsiteY0-2" fmla="*/ 3673 h 12594"/>
              <a:gd name="connsiteX1-3" fmla="*/ 2902 w 10000"/>
              <a:gd name="connsiteY1-4" fmla="*/ 0 h 12594"/>
              <a:gd name="connsiteX2-5" fmla="*/ 775 w 10000"/>
              <a:gd name="connsiteY2-6" fmla="*/ 2300 h 12594"/>
              <a:gd name="connsiteX3-7" fmla="*/ 0 w 10000"/>
              <a:gd name="connsiteY3-8" fmla="*/ 12594 h 12594"/>
              <a:gd name="connsiteX4-9" fmla="*/ 10000 w 10000"/>
              <a:gd name="connsiteY4-10" fmla="*/ 3673 h 12594"/>
              <a:gd name="connsiteX0-11" fmla="*/ 10000 w 10000"/>
              <a:gd name="connsiteY0-12" fmla="*/ 4453 h 13374"/>
              <a:gd name="connsiteX1-13" fmla="*/ 2902 w 10000"/>
              <a:gd name="connsiteY1-14" fmla="*/ 780 h 13374"/>
              <a:gd name="connsiteX2-15" fmla="*/ 560 w 10000"/>
              <a:gd name="connsiteY2-16" fmla="*/ 0 h 13374"/>
              <a:gd name="connsiteX3-17" fmla="*/ 0 w 10000"/>
              <a:gd name="connsiteY3-18" fmla="*/ 13374 h 13374"/>
              <a:gd name="connsiteX4-19" fmla="*/ 10000 w 10000"/>
              <a:gd name="connsiteY4-20" fmla="*/ 4453 h 13374"/>
              <a:gd name="connsiteX0-21" fmla="*/ 10000 w 10000"/>
              <a:gd name="connsiteY0-22" fmla="*/ 4453 h 13374"/>
              <a:gd name="connsiteX1-23" fmla="*/ 2902 w 10000"/>
              <a:gd name="connsiteY1-24" fmla="*/ 780 h 13374"/>
              <a:gd name="connsiteX2-25" fmla="*/ 560 w 10000"/>
              <a:gd name="connsiteY2-26" fmla="*/ 0 h 13374"/>
              <a:gd name="connsiteX3-27" fmla="*/ 0 w 10000"/>
              <a:gd name="connsiteY3-28" fmla="*/ 13374 h 13374"/>
              <a:gd name="connsiteX4-29" fmla="*/ 10000 w 10000"/>
              <a:gd name="connsiteY4-30" fmla="*/ 4453 h 13374"/>
              <a:gd name="connsiteX0-31" fmla="*/ 10000 w 10000"/>
              <a:gd name="connsiteY0-32" fmla="*/ 4453 h 13374"/>
              <a:gd name="connsiteX1-33" fmla="*/ 2902 w 10000"/>
              <a:gd name="connsiteY1-34" fmla="*/ 780 h 13374"/>
              <a:gd name="connsiteX2-35" fmla="*/ 560 w 10000"/>
              <a:gd name="connsiteY2-36" fmla="*/ 0 h 13374"/>
              <a:gd name="connsiteX3-37" fmla="*/ 0 w 10000"/>
              <a:gd name="connsiteY3-38" fmla="*/ 13374 h 13374"/>
              <a:gd name="connsiteX4-39" fmla="*/ 10000 w 10000"/>
              <a:gd name="connsiteY4-40" fmla="*/ 4453 h 13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74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4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210263" y="1376194"/>
            <a:ext cx="6779000" cy="2383324"/>
          </a:xfrm>
          <a:custGeom>
            <a:avLst/>
            <a:gdLst>
              <a:gd name="T0" fmla="*/ 0 w 523"/>
              <a:gd name="T1" fmla="*/ 157 h 182"/>
              <a:gd name="T2" fmla="*/ 7 w 523"/>
              <a:gd name="T3" fmla="*/ 12 h 182"/>
              <a:gd name="T4" fmla="*/ 519 w 523"/>
              <a:gd name="T5" fmla="*/ 0 h 182"/>
              <a:gd name="T6" fmla="*/ 523 w 523"/>
              <a:gd name="T7" fmla="*/ 182 h 182"/>
              <a:gd name="T8" fmla="*/ 0 w 523"/>
              <a:gd name="T9" fmla="*/ 157 h 182"/>
              <a:gd name="connsiteX0" fmla="*/ 0 w 10000"/>
              <a:gd name="connsiteY0" fmla="*/ 8626 h 10000"/>
              <a:gd name="connsiteX1" fmla="*/ 148 w 10000"/>
              <a:gd name="connsiteY1" fmla="*/ 1778 h 10000"/>
              <a:gd name="connsiteX2" fmla="*/ 9924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862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2321" y="843558"/>
            <a:ext cx="35344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NECESSITY</a:t>
            </a:r>
            <a:endParaRPr lang="en-US" altLang="zh-CN" sz="48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7704" y="1927001"/>
            <a:ext cx="29591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nderstand behavior habits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7704" y="2417062"/>
            <a:ext cx="2464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ptimize the platform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4" y="2891720"/>
            <a:ext cx="19888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uide education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7615" y="1851670"/>
            <a:ext cx="30130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evelop effective strategies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7615" y="2283718"/>
            <a:ext cx="2674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mprove user experience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9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83518"/>
            <a:ext cx="9144000" cy="0"/>
          </a:xfrm>
          <a:prstGeom prst="line">
            <a:avLst/>
          </a:prstGeom>
          <a:ln w="1905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11560" y="267494"/>
            <a:ext cx="2433002" cy="43204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NECESSITY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4465927" y="1473081"/>
            <a:ext cx="2940810" cy="2940808"/>
          </a:xfrm>
          <a:prstGeom prst="ellipse">
            <a:avLst/>
          </a:prstGeom>
          <a:noFill/>
          <a:ln w="25400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4370263" y="1388466"/>
            <a:ext cx="3125788" cy="3127500"/>
          </a:xfrm>
          <a:prstGeom prst="ellipse">
            <a:avLst/>
          </a:prstGeom>
          <a:noFill/>
          <a:ln w="19050" cmpd="sng">
            <a:solidFill>
              <a:srgbClr val="41445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496C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0" name="Oval 6"/>
          <p:cNvSpPr>
            <a:spLocks noChangeArrowheads="1"/>
          </p:cNvSpPr>
          <p:nvPr/>
        </p:nvSpPr>
        <p:spPr bwMode="auto">
          <a:xfrm>
            <a:off x="4624901" y="1622528"/>
            <a:ext cx="2630800" cy="2630800"/>
          </a:xfrm>
          <a:prstGeom prst="ellipse">
            <a:avLst/>
          </a:prstGeom>
          <a:noFill/>
          <a:ln w="19050" cmpd="sng">
            <a:solidFill>
              <a:srgbClr val="414455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496C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4" name="正圆 181"/>
          <p:cNvSpPr>
            <a:spLocks noChangeArrowheads="1"/>
          </p:cNvSpPr>
          <p:nvPr/>
        </p:nvSpPr>
        <p:spPr bwMode="auto">
          <a:xfrm>
            <a:off x="5396833" y="1003783"/>
            <a:ext cx="974747" cy="974745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1</a:t>
            </a:r>
            <a:endParaRPr lang="en-US" sz="4000" dirty="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5" name="正圆 181"/>
          <p:cNvSpPr>
            <a:spLocks noChangeArrowheads="1"/>
          </p:cNvSpPr>
          <p:nvPr/>
        </p:nvSpPr>
        <p:spPr bwMode="auto">
          <a:xfrm>
            <a:off x="4298283" y="3413412"/>
            <a:ext cx="974747" cy="974747"/>
          </a:xfrm>
          <a:prstGeom prst="ellipse">
            <a:avLst/>
          </a:prstGeom>
          <a:solidFill>
            <a:srgbClr val="404040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2</a:t>
            </a:r>
            <a:endParaRPr lang="en-US" sz="400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6" name="正圆 181"/>
          <p:cNvSpPr>
            <a:spLocks noChangeArrowheads="1"/>
          </p:cNvSpPr>
          <p:nvPr/>
        </p:nvSpPr>
        <p:spPr bwMode="auto">
          <a:xfrm>
            <a:off x="6674547" y="3350929"/>
            <a:ext cx="974747" cy="974747"/>
          </a:xfrm>
          <a:prstGeom prst="ellipse">
            <a:avLst/>
          </a:prstGeom>
          <a:solidFill>
            <a:srgbClr val="404040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3</a:t>
            </a:r>
            <a:endParaRPr lang="en-US" sz="400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27" name="Group 44"/>
          <p:cNvGrpSpPr/>
          <p:nvPr/>
        </p:nvGrpSpPr>
        <p:grpSpPr bwMode="auto">
          <a:xfrm>
            <a:off x="394757" y="843548"/>
            <a:ext cx="3252792" cy="1263072"/>
            <a:chOff x="0" y="0"/>
            <a:chExt cx="5120" cy="1988"/>
          </a:xfrm>
        </p:grpSpPr>
        <p:sp>
          <p:nvSpPr>
            <p:cNvPr id="128" name="Text Box 45"/>
            <p:cNvSpPr txBox="1">
              <a:spLocks noChangeArrowheads="1"/>
            </p:cNvSpPr>
            <p:nvPr/>
          </p:nvSpPr>
          <p:spPr bwMode="auto">
            <a:xfrm>
              <a:off x="227" y="0"/>
              <a:ext cx="4893" cy="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gain insight into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the usage behavior and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habits</a:t>
              </a:r>
              <a:r>
                <a:rPr lang="zh-CN" altLang="en-US" sz="1400" dirty="0">
                  <a:solidFill>
                    <a:srgbClr val="40404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 college students on short video platforms, and provide data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support for platform optimization.</a:t>
              </a:r>
              <a:endParaRPr lang="zh-CN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Line 46"/>
            <p:cNvSpPr>
              <a:spLocks noChangeShapeType="1"/>
            </p:cNvSpPr>
            <p:nvPr/>
          </p:nvSpPr>
          <p:spPr bwMode="auto">
            <a:xfrm>
              <a:off x="0" y="70"/>
              <a:ext cx="2" cy="792"/>
            </a:xfrm>
            <a:prstGeom prst="line">
              <a:avLst/>
            </a:prstGeom>
            <a:noFill/>
            <a:ln w="25400" cmpd="sng">
              <a:solidFill>
                <a:srgbClr val="41445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" name="Group 47"/>
          <p:cNvGrpSpPr/>
          <p:nvPr/>
        </p:nvGrpSpPr>
        <p:grpSpPr bwMode="auto">
          <a:xfrm>
            <a:off x="396027" y="2211655"/>
            <a:ext cx="3206414" cy="1248460"/>
            <a:chOff x="0" y="0"/>
            <a:chExt cx="5047" cy="1965"/>
          </a:xfrm>
        </p:grpSpPr>
        <p:sp>
          <p:nvSpPr>
            <p:cNvPr id="131" name="Text Box 48"/>
            <p:cNvSpPr txBox="1">
              <a:spLocks noChangeArrowheads="1"/>
            </p:cNvSpPr>
            <p:nvPr/>
          </p:nvSpPr>
          <p:spPr bwMode="auto">
            <a:xfrm>
              <a:off x="227" y="0"/>
              <a:ext cx="4820" cy="1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explore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the reasons and purposes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behind college students' choice of short video, and provide direction for platform content development. </a:t>
              </a:r>
              <a:endPara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Line 49"/>
            <p:cNvSpPr>
              <a:spLocks noChangeShapeType="1"/>
            </p:cNvSpPr>
            <p:nvPr/>
          </p:nvSpPr>
          <p:spPr bwMode="auto">
            <a:xfrm>
              <a:off x="0" y="68"/>
              <a:ext cx="2" cy="792"/>
            </a:xfrm>
            <a:prstGeom prst="line">
              <a:avLst/>
            </a:prstGeom>
            <a:noFill/>
            <a:ln w="25400" cmpd="sng">
              <a:solidFill>
                <a:srgbClr val="41445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grpSp>
        <p:nvGrpSpPr>
          <p:cNvPr id="133" name="Group 50"/>
          <p:cNvGrpSpPr/>
          <p:nvPr/>
        </p:nvGrpSpPr>
        <p:grpSpPr bwMode="auto">
          <a:xfrm>
            <a:off x="394970" y="3621405"/>
            <a:ext cx="3180715" cy="1012190"/>
            <a:chOff x="0" y="0"/>
            <a:chExt cx="5007" cy="2313"/>
          </a:xfrm>
        </p:grpSpPr>
        <p:sp>
          <p:nvSpPr>
            <p:cNvPr id="134" name="Text Box 51"/>
            <p:cNvSpPr txBox="1">
              <a:spLocks noChangeArrowheads="1"/>
            </p:cNvSpPr>
            <p:nvPr/>
          </p:nvSpPr>
          <p:spPr bwMode="auto">
            <a:xfrm>
              <a:off x="114" y="0"/>
              <a:ext cx="4893" cy="2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analyze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college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students' awareness of risks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on short video platforms, and provide reference for platform security management. </a:t>
              </a:r>
              <a:endPara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Line 52"/>
            <p:cNvSpPr>
              <a:spLocks noChangeShapeType="1"/>
            </p:cNvSpPr>
            <p:nvPr/>
          </p:nvSpPr>
          <p:spPr bwMode="auto">
            <a:xfrm>
              <a:off x="0" y="43"/>
              <a:ext cx="2" cy="792"/>
            </a:xfrm>
            <a:prstGeom prst="line">
              <a:avLst/>
            </a:prstGeom>
            <a:noFill/>
            <a:ln w="25400" cmpd="sng">
              <a:solidFill>
                <a:srgbClr val="41445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47 0.202315 C 0.023681 0.187593 0.103264 0.319815 0.156875 0.322593 C 0.210556 0.325278 0.247361 0.225185 0.248750 0.184722 C 0.250278 0.144259 0.223542 0.066852 0.171389 0.023704 C 0.119375 -0.019444 0.030000 0.021667 0.004653 0.000000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64 -0.116759 C 0.092014 -0.117222 0.148125 -0.319907 0.102014 -0.353148 C 0.055764 -0.386481 -0.073194 -0.285000 -0.094236 -0.263056 C -0.115069 -0.241019 -0.125764 -0.168796 -0.106736 -0.117407 C -0.087708 -0.066019 0.005903 -0.026759 0.000764 -0.00629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-62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472 -0.113611 C -0.120972 -0.088611 -0.286597 0.042963 -0.261875 0.065556 C -0.237222 0.088241 -0.137292 0.184444 -0.084931 0.171296 C -0.032569 0.158148 -0.019722 0.004352 0.000000 0.000000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8" grpId="0" animBg="1"/>
      <p:bldP spid="89" grpId="0" animBg="1"/>
      <p:bldP spid="90" grpId="0" animBg="1"/>
      <p:bldP spid="124" grpId="0" bldLvl="0" animBg="1" autoUpdateAnimBg="0"/>
      <p:bldP spid="124" grpId="1" animBg="1"/>
      <p:bldP spid="125" grpId="0" bldLvl="0" animBg="1" autoUpdateAnimBg="0"/>
      <p:bldP spid="125" grpId="1" animBg="1"/>
      <p:bldP spid="126" grpId="0" bldLvl="0" animBg="1" autoUpdateAnimBg="0"/>
      <p:bldP spid="1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83518"/>
            <a:ext cx="9144000" cy="0"/>
          </a:xfrm>
          <a:prstGeom prst="line">
            <a:avLst/>
          </a:prstGeom>
          <a:ln w="1905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NECESSITY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19475" y="1203325"/>
            <a:ext cx="4224655" cy="2618740"/>
            <a:chOff x="4734037" y="2628379"/>
            <a:chExt cx="3294347" cy="1872851"/>
          </a:xfrm>
          <a:solidFill>
            <a:srgbClr val="FFC000"/>
          </a:solidFill>
        </p:grpSpPr>
        <p:sp>
          <p:nvSpPr>
            <p:cNvPr id="6" name="AutoShape 3"/>
            <p:cNvSpPr>
              <a:spLocks noChangeArrowheads="1"/>
            </p:cNvSpPr>
            <p:nvPr/>
          </p:nvSpPr>
          <p:spPr bwMode="gray">
            <a:xfrm>
              <a:off x="4734037" y="2628379"/>
              <a:ext cx="3294347" cy="1872851"/>
            </a:xfrm>
            <a:prstGeom prst="rightArrow">
              <a:avLst>
                <a:gd name="adj1" fmla="val 64000"/>
                <a:gd name="adj2" fmla="val 37599"/>
              </a:avLst>
            </a:prstGeom>
            <a:solidFill>
              <a:srgbClr val="FFC000"/>
            </a:solidFill>
            <a:ln w="25400" algn="ctr">
              <a:noFill/>
              <a:miter lim="800000"/>
            </a:ln>
          </p:spPr>
          <p:txBody>
            <a:bodyPr lIns="45720" tIns="44450" rIns="45720" bIns="4445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 flipH="1">
              <a:off x="5527295" y="2988962"/>
              <a:ext cx="1903918" cy="118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square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</a:t>
              </a:r>
              <a:r>
                <a:rPr lang="zh-CN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understand college students' attitudes and opinions</a:t>
              </a: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towards short video usage, and provide better education and guidance for parents and educational institutions.</a:t>
              </a:r>
              <a:endPara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19460" y="1707735"/>
            <a:ext cx="963892" cy="662685"/>
          </a:xfrm>
          <a:custGeom>
            <a:avLst/>
            <a:gdLst>
              <a:gd name="connsiteX0" fmla="*/ 0 w 959131"/>
              <a:gd name="connsiteY0" fmla="*/ 641255 h 641255"/>
              <a:gd name="connsiteX1" fmla="*/ 0 w 959131"/>
              <a:gd name="connsiteY1" fmla="*/ 0 h 641255"/>
              <a:gd name="connsiteX2" fmla="*/ 959131 w 959131"/>
              <a:gd name="connsiteY2" fmla="*/ 641255 h 641255"/>
              <a:gd name="connsiteX3" fmla="*/ 0 w 959131"/>
              <a:gd name="connsiteY3" fmla="*/ 641255 h 641255"/>
              <a:gd name="connsiteX0-1" fmla="*/ 0 w 963893"/>
              <a:gd name="connsiteY0-2" fmla="*/ 641255 h 655542"/>
              <a:gd name="connsiteX1-3" fmla="*/ 0 w 963893"/>
              <a:gd name="connsiteY1-4" fmla="*/ 0 h 655542"/>
              <a:gd name="connsiteX2-5" fmla="*/ 963893 w 963893"/>
              <a:gd name="connsiteY2-6" fmla="*/ 655542 h 655542"/>
              <a:gd name="connsiteX3-7" fmla="*/ 0 w 963893"/>
              <a:gd name="connsiteY3-8" fmla="*/ 641255 h 655542"/>
              <a:gd name="connsiteX0-9" fmla="*/ 0 w 963893"/>
              <a:gd name="connsiteY0-10" fmla="*/ 660305 h 660305"/>
              <a:gd name="connsiteX1-11" fmla="*/ 0 w 963893"/>
              <a:gd name="connsiteY1-12" fmla="*/ 0 h 660305"/>
              <a:gd name="connsiteX2-13" fmla="*/ 963893 w 963893"/>
              <a:gd name="connsiteY2-14" fmla="*/ 655542 h 660305"/>
              <a:gd name="connsiteX3-15" fmla="*/ 0 w 963893"/>
              <a:gd name="connsiteY3-16" fmla="*/ 660305 h 660305"/>
              <a:gd name="connsiteX0-17" fmla="*/ 0 w 966274"/>
              <a:gd name="connsiteY0-18" fmla="*/ 660305 h 660305"/>
              <a:gd name="connsiteX1-19" fmla="*/ 0 w 966274"/>
              <a:gd name="connsiteY1-20" fmla="*/ 0 h 660305"/>
              <a:gd name="connsiteX2-21" fmla="*/ 966274 w 966274"/>
              <a:gd name="connsiteY2-22" fmla="*/ 657923 h 660305"/>
              <a:gd name="connsiteX3-23" fmla="*/ 0 w 966274"/>
              <a:gd name="connsiteY3-24" fmla="*/ 660305 h 660305"/>
              <a:gd name="connsiteX0-25" fmla="*/ 0 w 959130"/>
              <a:gd name="connsiteY0-26" fmla="*/ 660305 h 660305"/>
              <a:gd name="connsiteX1-27" fmla="*/ 0 w 959130"/>
              <a:gd name="connsiteY1-28" fmla="*/ 0 h 660305"/>
              <a:gd name="connsiteX2-29" fmla="*/ 959130 w 959130"/>
              <a:gd name="connsiteY2-30" fmla="*/ 657923 h 660305"/>
              <a:gd name="connsiteX3-31" fmla="*/ 0 w 959130"/>
              <a:gd name="connsiteY3-32" fmla="*/ 660305 h 660305"/>
              <a:gd name="connsiteX0-33" fmla="*/ 0 w 963892"/>
              <a:gd name="connsiteY0-34" fmla="*/ 660305 h 662685"/>
              <a:gd name="connsiteX1-35" fmla="*/ 0 w 963892"/>
              <a:gd name="connsiteY1-36" fmla="*/ 0 h 662685"/>
              <a:gd name="connsiteX2-37" fmla="*/ 963892 w 963892"/>
              <a:gd name="connsiteY2-38" fmla="*/ 662685 h 662685"/>
              <a:gd name="connsiteX3-39" fmla="*/ 0 w 963892"/>
              <a:gd name="connsiteY3-40" fmla="*/ 660305 h 6626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63892" h="662685">
                <a:moveTo>
                  <a:pt x="0" y="660305"/>
                </a:moveTo>
                <a:lnTo>
                  <a:pt x="0" y="0"/>
                </a:lnTo>
                <a:lnTo>
                  <a:pt x="963892" y="662685"/>
                </a:lnTo>
                <a:lnTo>
                  <a:pt x="0" y="66030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42975" y="2370455"/>
            <a:ext cx="3440430" cy="1326515"/>
            <a:chOff x="1120439" y="4305929"/>
            <a:chExt cx="2479705" cy="1148015"/>
          </a:xfrm>
          <a:solidFill>
            <a:srgbClr val="404040"/>
          </a:solidFill>
        </p:grpSpPr>
        <p:sp>
          <p:nvSpPr>
            <p:cNvPr id="15" name="Rectangle 6"/>
            <p:cNvSpPr>
              <a:spLocks noChangeArrowheads="1"/>
            </p:cNvSpPr>
            <p:nvPr/>
          </p:nvSpPr>
          <p:spPr bwMode="gray">
            <a:xfrm>
              <a:off x="1120439" y="4309954"/>
              <a:ext cx="2479705" cy="1135270"/>
            </a:xfrm>
            <a:prstGeom prst="rect">
              <a:avLst/>
            </a:prstGeom>
            <a:grpFill/>
            <a:ln w="25400" algn="ctr">
              <a:noFill/>
              <a:miter lim="800000"/>
            </a:ln>
          </p:spPr>
          <p:txBody>
            <a:bodyPr lIns="45720" tIns="44450" rIns="45720" bIns="4445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1120439" y="4305929"/>
              <a:ext cx="2456793" cy="114801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study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college students' views on the impact </a:t>
              </a: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 short video usage on the future, and provide decision-making reference for relevant departments.</a:t>
              </a:r>
              <a:r>
                <a:rPr lang="zh-CN" altLang="en-US" sz="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2623331" y="3411175"/>
            <a:ext cx="5405054" cy="960775"/>
          </a:xfrm>
          <a:custGeom>
            <a:avLst/>
            <a:gdLst>
              <a:gd name="T0" fmla="*/ 417 w 417"/>
              <a:gd name="T1" fmla="*/ 15 h 139"/>
              <a:gd name="T2" fmla="*/ 121 w 417"/>
              <a:gd name="T3" fmla="*/ 0 h 139"/>
              <a:gd name="T4" fmla="*/ 53 w 417"/>
              <a:gd name="T5" fmla="*/ 50 h 139"/>
              <a:gd name="T6" fmla="*/ 0 w 417"/>
              <a:gd name="T7" fmla="*/ 139 h 139"/>
              <a:gd name="T8" fmla="*/ 417 w 417"/>
              <a:gd name="T9" fmla="*/ 15 h 139"/>
              <a:gd name="connsiteX0" fmla="*/ 10000 w 10000"/>
              <a:gd name="connsiteY0" fmla="*/ 1373 h 10294"/>
              <a:gd name="connsiteX1" fmla="*/ 2902 w 10000"/>
              <a:gd name="connsiteY1" fmla="*/ 294 h 10294"/>
              <a:gd name="connsiteX2" fmla="*/ 775 w 10000"/>
              <a:gd name="connsiteY2" fmla="*/ 0 h 10294"/>
              <a:gd name="connsiteX3" fmla="*/ 0 w 10000"/>
              <a:gd name="connsiteY3" fmla="*/ 10294 h 10294"/>
              <a:gd name="connsiteX4" fmla="*/ 10000 w 10000"/>
              <a:gd name="connsiteY4" fmla="*/ 1373 h 10294"/>
              <a:gd name="connsiteX0-1" fmla="*/ 10000 w 10000"/>
              <a:gd name="connsiteY0-2" fmla="*/ 3673 h 12594"/>
              <a:gd name="connsiteX1-3" fmla="*/ 2902 w 10000"/>
              <a:gd name="connsiteY1-4" fmla="*/ 0 h 12594"/>
              <a:gd name="connsiteX2-5" fmla="*/ 775 w 10000"/>
              <a:gd name="connsiteY2-6" fmla="*/ 2300 h 12594"/>
              <a:gd name="connsiteX3-7" fmla="*/ 0 w 10000"/>
              <a:gd name="connsiteY3-8" fmla="*/ 12594 h 12594"/>
              <a:gd name="connsiteX4-9" fmla="*/ 10000 w 10000"/>
              <a:gd name="connsiteY4-10" fmla="*/ 3673 h 12594"/>
              <a:gd name="connsiteX0-11" fmla="*/ 10000 w 10000"/>
              <a:gd name="connsiteY0-12" fmla="*/ 4453 h 13374"/>
              <a:gd name="connsiteX1-13" fmla="*/ 2902 w 10000"/>
              <a:gd name="connsiteY1-14" fmla="*/ 780 h 13374"/>
              <a:gd name="connsiteX2-15" fmla="*/ 560 w 10000"/>
              <a:gd name="connsiteY2-16" fmla="*/ 0 h 13374"/>
              <a:gd name="connsiteX3-17" fmla="*/ 0 w 10000"/>
              <a:gd name="connsiteY3-18" fmla="*/ 13374 h 13374"/>
              <a:gd name="connsiteX4-19" fmla="*/ 10000 w 10000"/>
              <a:gd name="connsiteY4-20" fmla="*/ 4453 h 13374"/>
              <a:gd name="connsiteX0-21" fmla="*/ 10000 w 10000"/>
              <a:gd name="connsiteY0-22" fmla="*/ 4453 h 13374"/>
              <a:gd name="connsiteX1-23" fmla="*/ 2902 w 10000"/>
              <a:gd name="connsiteY1-24" fmla="*/ 780 h 13374"/>
              <a:gd name="connsiteX2-25" fmla="*/ 560 w 10000"/>
              <a:gd name="connsiteY2-26" fmla="*/ 0 h 13374"/>
              <a:gd name="connsiteX3-27" fmla="*/ 0 w 10000"/>
              <a:gd name="connsiteY3-28" fmla="*/ 13374 h 13374"/>
              <a:gd name="connsiteX4-29" fmla="*/ 10000 w 10000"/>
              <a:gd name="connsiteY4-30" fmla="*/ 4453 h 13374"/>
              <a:gd name="connsiteX0-31" fmla="*/ 10000 w 10000"/>
              <a:gd name="connsiteY0-32" fmla="*/ 4453 h 13374"/>
              <a:gd name="connsiteX1-33" fmla="*/ 2902 w 10000"/>
              <a:gd name="connsiteY1-34" fmla="*/ 780 h 13374"/>
              <a:gd name="connsiteX2-35" fmla="*/ 560 w 10000"/>
              <a:gd name="connsiteY2-36" fmla="*/ 0 h 13374"/>
              <a:gd name="connsiteX3-37" fmla="*/ 0 w 10000"/>
              <a:gd name="connsiteY3-38" fmla="*/ 13374 h 13374"/>
              <a:gd name="connsiteX4-39" fmla="*/ 10000 w 10000"/>
              <a:gd name="connsiteY4-40" fmla="*/ 4453 h 13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74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4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210263" y="1376194"/>
            <a:ext cx="6779000" cy="2383324"/>
          </a:xfrm>
          <a:custGeom>
            <a:avLst/>
            <a:gdLst>
              <a:gd name="T0" fmla="*/ 0 w 523"/>
              <a:gd name="T1" fmla="*/ 157 h 182"/>
              <a:gd name="T2" fmla="*/ 7 w 523"/>
              <a:gd name="T3" fmla="*/ 12 h 182"/>
              <a:gd name="T4" fmla="*/ 519 w 523"/>
              <a:gd name="T5" fmla="*/ 0 h 182"/>
              <a:gd name="T6" fmla="*/ 523 w 523"/>
              <a:gd name="T7" fmla="*/ 182 h 182"/>
              <a:gd name="T8" fmla="*/ 0 w 523"/>
              <a:gd name="T9" fmla="*/ 157 h 182"/>
              <a:gd name="connsiteX0" fmla="*/ 0 w 10000"/>
              <a:gd name="connsiteY0" fmla="*/ 8626 h 10000"/>
              <a:gd name="connsiteX1" fmla="*/ 148 w 10000"/>
              <a:gd name="connsiteY1" fmla="*/ 1778 h 10000"/>
              <a:gd name="connsiteX2" fmla="*/ 9924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862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7940" y="771495"/>
            <a:ext cx="33915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Research method </a:t>
            </a:r>
            <a:endParaRPr lang="zh-CN" altLang="en-US" sz="28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071520"/>
            <a:ext cx="22675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Questionnaire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1602" y="2676199"/>
            <a:ext cx="17310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interview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/>
          <p:cNvSpPr txBox="1"/>
          <p:nvPr>
            <p:custDataLst>
              <p:tags r:id="rId1"/>
            </p:custDataLst>
          </p:nvPr>
        </p:nvSpPr>
        <p:spPr>
          <a:xfrm>
            <a:off x="5148037" y="2071679"/>
            <a:ext cx="1621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Analyze 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0" grpId="0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83518"/>
            <a:ext cx="9144000" cy="0"/>
          </a:xfrm>
          <a:prstGeom prst="line">
            <a:avLst/>
          </a:prstGeom>
          <a:ln w="1905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0512" y="2561376"/>
            <a:ext cx="3067198" cy="640403"/>
          </a:xfrm>
          <a:prstGeom prst="rect">
            <a:avLst/>
          </a:prstGeom>
          <a:solidFill>
            <a:srgbClr val="404040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矩形 15"/>
          <p:cNvSpPr/>
          <p:nvPr/>
        </p:nvSpPr>
        <p:spPr>
          <a:xfrm>
            <a:off x="566009" y="3201779"/>
            <a:ext cx="3276205" cy="668640"/>
          </a:xfrm>
          <a:custGeom>
            <a:avLst/>
            <a:gdLst>
              <a:gd name="connsiteX0" fmla="*/ 0 w 2376264"/>
              <a:gd name="connsiteY0" fmla="*/ 0 h 432048"/>
              <a:gd name="connsiteX1" fmla="*/ 2376264 w 2376264"/>
              <a:gd name="connsiteY1" fmla="*/ 0 h 432048"/>
              <a:gd name="connsiteX2" fmla="*/ 2376264 w 2376264"/>
              <a:gd name="connsiteY2" fmla="*/ 432048 h 432048"/>
              <a:gd name="connsiteX3" fmla="*/ 0 w 2376264"/>
              <a:gd name="connsiteY3" fmla="*/ 432048 h 432048"/>
              <a:gd name="connsiteX4" fmla="*/ 0 w 2376264"/>
              <a:gd name="connsiteY4" fmla="*/ 0 h 432048"/>
              <a:gd name="connsiteX0-1" fmla="*/ 85725 w 2461989"/>
              <a:gd name="connsiteY0-2" fmla="*/ 0 h 451098"/>
              <a:gd name="connsiteX1-3" fmla="*/ 2461989 w 2461989"/>
              <a:gd name="connsiteY1-4" fmla="*/ 0 h 451098"/>
              <a:gd name="connsiteX2-5" fmla="*/ 2461989 w 2461989"/>
              <a:gd name="connsiteY2-6" fmla="*/ 432048 h 451098"/>
              <a:gd name="connsiteX3-7" fmla="*/ 0 w 2461989"/>
              <a:gd name="connsiteY3-8" fmla="*/ 451098 h 451098"/>
              <a:gd name="connsiteX4-9" fmla="*/ 85725 w 2461989"/>
              <a:gd name="connsiteY4-10" fmla="*/ 0 h 451098"/>
              <a:gd name="connsiteX0-11" fmla="*/ 85725 w 2538189"/>
              <a:gd name="connsiteY0-12" fmla="*/ 0 h 451098"/>
              <a:gd name="connsiteX1-13" fmla="*/ 2461989 w 2538189"/>
              <a:gd name="connsiteY1-14" fmla="*/ 0 h 451098"/>
              <a:gd name="connsiteX2-15" fmla="*/ 2538189 w 2538189"/>
              <a:gd name="connsiteY2-16" fmla="*/ 451098 h 451098"/>
              <a:gd name="connsiteX3-17" fmla="*/ 0 w 2538189"/>
              <a:gd name="connsiteY3-18" fmla="*/ 451098 h 451098"/>
              <a:gd name="connsiteX4-19" fmla="*/ 85725 w 2538189"/>
              <a:gd name="connsiteY4-20" fmla="*/ 0 h 451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8189" h="451098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404040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矩形 15"/>
          <p:cNvSpPr/>
          <p:nvPr/>
        </p:nvSpPr>
        <p:spPr>
          <a:xfrm flipV="1">
            <a:off x="566009" y="3845013"/>
            <a:ext cx="3276205" cy="668640"/>
          </a:xfrm>
          <a:custGeom>
            <a:avLst/>
            <a:gdLst>
              <a:gd name="connsiteX0" fmla="*/ 0 w 2376264"/>
              <a:gd name="connsiteY0" fmla="*/ 0 h 432048"/>
              <a:gd name="connsiteX1" fmla="*/ 2376264 w 2376264"/>
              <a:gd name="connsiteY1" fmla="*/ 0 h 432048"/>
              <a:gd name="connsiteX2" fmla="*/ 2376264 w 2376264"/>
              <a:gd name="connsiteY2" fmla="*/ 432048 h 432048"/>
              <a:gd name="connsiteX3" fmla="*/ 0 w 2376264"/>
              <a:gd name="connsiteY3" fmla="*/ 432048 h 432048"/>
              <a:gd name="connsiteX4" fmla="*/ 0 w 2376264"/>
              <a:gd name="connsiteY4" fmla="*/ 0 h 432048"/>
              <a:gd name="connsiteX0-1" fmla="*/ 85725 w 2461989"/>
              <a:gd name="connsiteY0-2" fmla="*/ 0 h 451098"/>
              <a:gd name="connsiteX1-3" fmla="*/ 2461989 w 2461989"/>
              <a:gd name="connsiteY1-4" fmla="*/ 0 h 451098"/>
              <a:gd name="connsiteX2-5" fmla="*/ 2461989 w 2461989"/>
              <a:gd name="connsiteY2-6" fmla="*/ 432048 h 451098"/>
              <a:gd name="connsiteX3-7" fmla="*/ 0 w 2461989"/>
              <a:gd name="connsiteY3-8" fmla="*/ 451098 h 451098"/>
              <a:gd name="connsiteX4-9" fmla="*/ 85725 w 2461989"/>
              <a:gd name="connsiteY4-10" fmla="*/ 0 h 451098"/>
              <a:gd name="connsiteX0-11" fmla="*/ 85725 w 2538189"/>
              <a:gd name="connsiteY0-12" fmla="*/ 0 h 451098"/>
              <a:gd name="connsiteX1-13" fmla="*/ 2461989 w 2538189"/>
              <a:gd name="connsiteY1-14" fmla="*/ 0 h 451098"/>
              <a:gd name="connsiteX2-15" fmla="*/ 2538189 w 2538189"/>
              <a:gd name="connsiteY2-16" fmla="*/ 451098 h 451098"/>
              <a:gd name="connsiteX3-17" fmla="*/ 0 w 2538189"/>
              <a:gd name="connsiteY3-18" fmla="*/ 451098 h 451098"/>
              <a:gd name="connsiteX4-19" fmla="*/ 85725 w 2538189"/>
              <a:gd name="connsiteY4-20" fmla="*/ 0 h 451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8189" h="451098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404040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986988" y="1902678"/>
            <a:ext cx="2455361" cy="871479"/>
            <a:chOff x="886651" y="1654399"/>
            <a:chExt cx="2455361" cy="871479"/>
          </a:xfrm>
        </p:grpSpPr>
        <p:sp>
          <p:nvSpPr>
            <p:cNvPr id="33" name="椭圆 32"/>
            <p:cNvSpPr/>
            <p:nvPr/>
          </p:nvSpPr>
          <p:spPr>
            <a:xfrm>
              <a:off x="886651" y="2436585"/>
              <a:ext cx="89293" cy="89293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252719" y="2431211"/>
              <a:ext cx="89293" cy="89293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99728" y="1654399"/>
              <a:ext cx="2429208" cy="858403"/>
              <a:chOff x="899728" y="1654399"/>
              <a:chExt cx="2429208" cy="858403"/>
            </a:xfrm>
          </p:grpSpPr>
          <p:cxnSp>
            <p:nvCxnSpPr>
              <p:cNvPr id="36" name="直接连接符 35"/>
              <p:cNvCxnSpPr>
                <a:stCxn id="38" idx="6"/>
                <a:endCxn id="34" idx="5"/>
              </p:cNvCxnSpPr>
              <p:nvPr/>
            </p:nvCxnSpPr>
            <p:spPr>
              <a:xfrm>
                <a:off x="2195020" y="1772923"/>
                <a:ext cx="1133916" cy="734504"/>
              </a:xfrm>
              <a:prstGeom prst="line">
                <a:avLst/>
              </a:prstGeom>
              <a:noFill/>
              <a:ln w="19050" cap="flat" cmpd="sng" algn="ctr">
                <a:solidFill>
                  <a:srgbClr val="414455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37" name="直接连接符 36"/>
              <p:cNvCxnSpPr>
                <a:stCxn id="38" idx="2"/>
                <a:endCxn id="33" idx="3"/>
              </p:cNvCxnSpPr>
              <p:nvPr/>
            </p:nvCxnSpPr>
            <p:spPr>
              <a:xfrm flipH="1">
                <a:off x="899728" y="1772923"/>
                <a:ext cx="1058243" cy="739879"/>
              </a:xfrm>
              <a:prstGeom prst="line">
                <a:avLst/>
              </a:prstGeom>
              <a:noFill/>
              <a:ln w="19050" cap="flat" cmpd="sng" algn="ctr">
                <a:solidFill>
                  <a:srgbClr val="414455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8" name="椭圆 37"/>
              <p:cNvSpPr/>
              <p:nvPr/>
            </p:nvSpPr>
            <p:spPr>
              <a:xfrm>
                <a:off x="1957971" y="1654399"/>
                <a:ext cx="237049" cy="23704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12700"/>
              </a:sp3d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755650" y="2715895"/>
            <a:ext cx="2922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1.Questionnaire survey</a:t>
            </a:r>
            <a:endParaRPr lang="en-US" altLang="zh-CN" sz="16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750" y="3335655"/>
            <a:ext cx="337248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2.Conduct an interview survey</a:t>
            </a:r>
            <a:endParaRPr lang="en-US" altLang="zh-CN" sz="16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1198" y="3980786"/>
            <a:ext cx="308582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data</a:t>
            </a:r>
            <a:endParaRPr lang="zh-CN" altLang="en-US" sz="16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" y="1311910"/>
            <a:ext cx="4261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404040"/>
                </a:solidFill>
                <a:latin typeface="Broadway BT"/>
                <a:ea typeface="微软雅黑" panose="020B0503020204020204" pitchFamily="34" charset="-122"/>
              </a:rPr>
              <a:t>Research Method</a:t>
            </a:r>
            <a:endParaRPr lang="en-US" altLang="zh-CN" sz="3200" b="1" dirty="0">
              <a:solidFill>
                <a:srgbClr val="40404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 rot="21430795">
            <a:off x="3865455" y="1094036"/>
            <a:ext cx="1416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C000"/>
                </a:solidFill>
                <a:latin typeface="Broadway BT"/>
                <a:ea typeface="微软雅黑" panose="020B0503020204020204" pitchFamily="34" charset="-122"/>
              </a:rPr>
              <a:t>【one】</a:t>
            </a:r>
            <a:endParaRPr lang="zh-CN" altLang="en-US" sz="3200" b="1" dirty="0">
              <a:solidFill>
                <a:srgbClr val="FFC00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 rot="21430795">
            <a:off x="5087997" y="1022726"/>
            <a:ext cx="1416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C000"/>
                </a:solidFill>
                <a:latin typeface="Broadway BT"/>
                <a:ea typeface="微软雅黑" panose="020B0503020204020204" pitchFamily="34" charset="-122"/>
              </a:rPr>
              <a:t>【two】</a:t>
            </a:r>
            <a:endParaRPr lang="zh-CN" altLang="en-US" sz="3200" b="1" dirty="0">
              <a:solidFill>
                <a:srgbClr val="FFC00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 rot="21430795">
            <a:off x="6308725" y="956310"/>
            <a:ext cx="1667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C000"/>
                </a:solidFill>
                <a:latin typeface="Broadway BT"/>
                <a:ea typeface="微软雅黑" panose="020B0503020204020204" pitchFamily="34" charset="-122"/>
              </a:rPr>
              <a:t>【three】</a:t>
            </a:r>
            <a:endParaRPr lang="zh-CN" altLang="en-US" sz="3200" b="1" dirty="0">
              <a:solidFill>
                <a:srgbClr val="FFC00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 rot="21351799">
            <a:off x="4245952" y="1651764"/>
            <a:ext cx="4041385" cy="2948614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solidFill>
              <a:srgbClr val="404040"/>
            </a:solidFill>
            <a:prstDash val="soli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41445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855" y="1923415"/>
            <a:ext cx="358457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 Design a questionnaire aimed at college students' short videos usage, and </a:t>
            </a:r>
            <a:r>
              <a:rPr lang="zh-CN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collect relevant data and opinions from college students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through online or on-site distribution.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00245" y="1923415"/>
            <a:ext cx="3583940" cy="2409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Select a certain number of college students for </a:t>
            </a:r>
            <a:r>
              <a:rPr lang="zh-CN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in-depth interviews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to understand their attitudes, habits, needs and other information regarding short video usage.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855" y="1923415"/>
            <a:ext cx="3536315" cy="2291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   </a:t>
            </a:r>
            <a:r>
              <a:rPr lang="zh-CN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Analyze and statistically process the collected data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to obtain an overall understanding of the current situation, characteristics, and trends of college students' short video usage.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9" presetClass="emph" presetSubtype="0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bldLvl="0" animBg="1"/>
      <p:bldP spid="17" grpId="0" bldLvl="0" animBg="1"/>
      <p:bldP spid="27" grpId="0" bldLvl="0" animBg="1"/>
      <p:bldP spid="39" grpId="0"/>
      <p:bldP spid="40" grpId="0"/>
      <p:bldP spid="41" grpId="0"/>
      <p:bldP spid="43" grpId="0"/>
      <p:bldP spid="44" grpId="0"/>
      <p:bldP spid="44" grpId="1"/>
      <p:bldP spid="44" grpId="2"/>
      <p:bldP spid="44" grpId="3"/>
      <p:bldP spid="45" grpId="0"/>
      <p:bldP spid="45" grpId="1"/>
      <p:bldP spid="45" grpId="2"/>
      <p:bldP spid="46" grpId="0"/>
      <p:bldP spid="46" grpId="1"/>
      <p:bldP spid="48" grpId="0" animBg="1"/>
      <p:bldP spid="49" grpId="0"/>
      <p:bldP spid="49" grpId="1"/>
      <p:bldP spid="50" grpId="0"/>
      <p:bldP spid="50" grpId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2623331" y="3411175"/>
            <a:ext cx="5405054" cy="960775"/>
          </a:xfrm>
          <a:custGeom>
            <a:avLst/>
            <a:gdLst>
              <a:gd name="T0" fmla="*/ 417 w 417"/>
              <a:gd name="T1" fmla="*/ 15 h 139"/>
              <a:gd name="T2" fmla="*/ 121 w 417"/>
              <a:gd name="T3" fmla="*/ 0 h 139"/>
              <a:gd name="T4" fmla="*/ 53 w 417"/>
              <a:gd name="T5" fmla="*/ 50 h 139"/>
              <a:gd name="T6" fmla="*/ 0 w 417"/>
              <a:gd name="T7" fmla="*/ 139 h 139"/>
              <a:gd name="T8" fmla="*/ 417 w 417"/>
              <a:gd name="T9" fmla="*/ 15 h 139"/>
              <a:gd name="connsiteX0" fmla="*/ 10000 w 10000"/>
              <a:gd name="connsiteY0" fmla="*/ 1373 h 10294"/>
              <a:gd name="connsiteX1" fmla="*/ 2902 w 10000"/>
              <a:gd name="connsiteY1" fmla="*/ 294 h 10294"/>
              <a:gd name="connsiteX2" fmla="*/ 775 w 10000"/>
              <a:gd name="connsiteY2" fmla="*/ 0 h 10294"/>
              <a:gd name="connsiteX3" fmla="*/ 0 w 10000"/>
              <a:gd name="connsiteY3" fmla="*/ 10294 h 10294"/>
              <a:gd name="connsiteX4" fmla="*/ 10000 w 10000"/>
              <a:gd name="connsiteY4" fmla="*/ 1373 h 10294"/>
              <a:gd name="connsiteX0-1" fmla="*/ 10000 w 10000"/>
              <a:gd name="connsiteY0-2" fmla="*/ 3673 h 12594"/>
              <a:gd name="connsiteX1-3" fmla="*/ 2902 w 10000"/>
              <a:gd name="connsiteY1-4" fmla="*/ 0 h 12594"/>
              <a:gd name="connsiteX2-5" fmla="*/ 775 w 10000"/>
              <a:gd name="connsiteY2-6" fmla="*/ 2300 h 12594"/>
              <a:gd name="connsiteX3-7" fmla="*/ 0 w 10000"/>
              <a:gd name="connsiteY3-8" fmla="*/ 12594 h 12594"/>
              <a:gd name="connsiteX4-9" fmla="*/ 10000 w 10000"/>
              <a:gd name="connsiteY4-10" fmla="*/ 3673 h 12594"/>
              <a:gd name="connsiteX0-11" fmla="*/ 10000 w 10000"/>
              <a:gd name="connsiteY0-12" fmla="*/ 4453 h 13374"/>
              <a:gd name="connsiteX1-13" fmla="*/ 2902 w 10000"/>
              <a:gd name="connsiteY1-14" fmla="*/ 780 h 13374"/>
              <a:gd name="connsiteX2-15" fmla="*/ 560 w 10000"/>
              <a:gd name="connsiteY2-16" fmla="*/ 0 h 13374"/>
              <a:gd name="connsiteX3-17" fmla="*/ 0 w 10000"/>
              <a:gd name="connsiteY3-18" fmla="*/ 13374 h 13374"/>
              <a:gd name="connsiteX4-19" fmla="*/ 10000 w 10000"/>
              <a:gd name="connsiteY4-20" fmla="*/ 4453 h 13374"/>
              <a:gd name="connsiteX0-21" fmla="*/ 10000 w 10000"/>
              <a:gd name="connsiteY0-22" fmla="*/ 4453 h 13374"/>
              <a:gd name="connsiteX1-23" fmla="*/ 2902 w 10000"/>
              <a:gd name="connsiteY1-24" fmla="*/ 780 h 13374"/>
              <a:gd name="connsiteX2-25" fmla="*/ 560 w 10000"/>
              <a:gd name="connsiteY2-26" fmla="*/ 0 h 13374"/>
              <a:gd name="connsiteX3-27" fmla="*/ 0 w 10000"/>
              <a:gd name="connsiteY3-28" fmla="*/ 13374 h 13374"/>
              <a:gd name="connsiteX4-29" fmla="*/ 10000 w 10000"/>
              <a:gd name="connsiteY4-30" fmla="*/ 4453 h 13374"/>
              <a:gd name="connsiteX0-31" fmla="*/ 10000 w 10000"/>
              <a:gd name="connsiteY0-32" fmla="*/ 4453 h 13374"/>
              <a:gd name="connsiteX1-33" fmla="*/ 2902 w 10000"/>
              <a:gd name="connsiteY1-34" fmla="*/ 780 h 13374"/>
              <a:gd name="connsiteX2-35" fmla="*/ 560 w 10000"/>
              <a:gd name="connsiteY2-36" fmla="*/ 0 h 13374"/>
              <a:gd name="connsiteX3-37" fmla="*/ 0 w 10000"/>
              <a:gd name="connsiteY3-38" fmla="*/ 13374 h 13374"/>
              <a:gd name="connsiteX4-39" fmla="*/ 10000 w 10000"/>
              <a:gd name="connsiteY4-40" fmla="*/ 4453 h 13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74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4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210263" y="1376194"/>
            <a:ext cx="6779000" cy="2383324"/>
          </a:xfrm>
          <a:custGeom>
            <a:avLst/>
            <a:gdLst>
              <a:gd name="T0" fmla="*/ 0 w 523"/>
              <a:gd name="T1" fmla="*/ 157 h 182"/>
              <a:gd name="T2" fmla="*/ 7 w 523"/>
              <a:gd name="T3" fmla="*/ 12 h 182"/>
              <a:gd name="T4" fmla="*/ 519 w 523"/>
              <a:gd name="T5" fmla="*/ 0 h 182"/>
              <a:gd name="T6" fmla="*/ 523 w 523"/>
              <a:gd name="T7" fmla="*/ 182 h 182"/>
              <a:gd name="T8" fmla="*/ 0 w 523"/>
              <a:gd name="T9" fmla="*/ 157 h 182"/>
              <a:gd name="connsiteX0" fmla="*/ 0 w 10000"/>
              <a:gd name="connsiteY0" fmla="*/ 8626 h 10000"/>
              <a:gd name="connsiteX1" fmla="*/ 148 w 10000"/>
              <a:gd name="connsiteY1" fmla="*/ 1778 h 10000"/>
              <a:gd name="connsiteX2" fmla="*/ 9924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862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29622" y="1074390"/>
            <a:ext cx="33331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Possible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results</a:t>
            </a:r>
            <a:endParaRPr lang="zh-CN" altLang="en-US" sz="32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0923" y="1999009"/>
            <a:ext cx="2611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 frequency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4821" y="2603688"/>
            <a:ext cx="23710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Purpose of use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0"/>
          <p:cNvSpPr txBox="1"/>
          <p:nvPr>
            <p:custDataLst>
              <p:tags r:id="rId1"/>
            </p:custDataLst>
          </p:nvPr>
        </p:nvSpPr>
        <p:spPr>
          <a:xfrm>
            <a:off x="4643760" y="2067573"/>
            <a:ext cx="2136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type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0" grpId="0"/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83518"/>
            <a:ext cx="9144000" cy="0"/>
          </a:xfrm>
          <a:prstGeom prst="line">
            <a:avLst/>
          </a:prstGeom>
          <a:ln w="1905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6765" y="1131541"/>
            <a:ext cx="9361040" cy="31944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V="1">
            <a:off x="0" y="2821682"/>
            <a:ext cx="11201400" cy="0"/>
          </a:xfrm>
          <a:prstGeom prst="line">
            <a:avLst/>
          </a:prstGeom>
          <a:noFill/>
          <a:ln w="152400">
            <a:solidFill>
              <a:srgbClr val="40404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6553200" y="25336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4953000" y="3371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" name="AutoShape 6"/>
          <p:cNvSpPr>
            <a:spLocks noChangeAspect="1" noChangeArrowheads="1"/>
          </p:cNvSpPr>
          <p:nvPr/>
        </p:nvSpPr>
        <p:spPr bwMode="auto">
          <a:xfrm>
            <a:off x="6094413" y="2220912"/>
            <a:ext cx="306387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1" name="AutoShape 7"/>
          <p:cNvSpPr>
            <a:spLocks noChangeAspect="1" noChangeArrowheads="1"/>
          </p:cNvSpPr>
          <p:nvPr/>
        </p:nvSpPr>
        <p:spPr bwMode="auto">
          <a:xfrm>
            <a:off x="5486400" y="2762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" name="AutoShape 8"/>
          <p:cNvSpPr>
            <a:spLocks noChangeAspect="1" noChangeArrowheads="1"/>
          </p:cNvSpPr>
          <p:nvPr/>
        </p:nvSpPr>
        <p:spPr bwMode="auto">
          <a:xfrm>
            <a:off x="4953000" y="2762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3" name="AutoShape 9"/>
          <p:cNvSpPr>
            <a:spLocks noChangeAspect="1" noChangeArrowheads="1"/>
          </p:cNvSpPr>
          <p:nvPr/>
        </p:nvSpPr>
        <p:spPr bwMode="auto">
          <a:xfrm>
            <a:off x="5486400" y="2457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4" name="AutoShape 10"/>
          <p:cNvSpPr>
            <a:spLocks noChangeAspect="1" noChangeArrowheads="1"/>
          </p:cNvSpPr>
          <p:nvPr/>
        </p:nvSpPr>
        <p:spPr bwMode="auto">
          <a:xfrm>
            <a:off x="6096000" y="2686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" name="AutoShape 11"/>
          <p:cNvSpPr>
            <a:spLocks noChangeAspect="1" noChangeArrowheads="1"/>
          </p:cNvSpPr>
          <p:nvPr/>
        </p:nvSpPr>
        <p:spPr bwMode="auto">
          <a:xfrm>
            <a:off x="6553200" y="23733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" name="AutoShape 12"/>
          <p:cNvSpPr>
            <a:spLocks noChangeAspect="1" noChangeArrowheads="1"/>
          </p:cNvSpPr>
          <p:nvPr/>
        </p:nvSpPr>
        <p:spPr bwMode="auto">
          <a:xfrm>
            <a:off x="6096000" y="2457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" name="AutoShape 13"/>
          <p:cNvSpPr>
            <a:spLocks noChangeAspect="1" noChangeArrowheads="1"/>
          </p:cNvSpPr>
          <p:nvPr/>
        </p:nvSpPr>
        <p:spPr bwMode="auto">
          <a:xfrm>
            <a:off x="7086600" y="26019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" name="AutoShape 14"/>
          <p:cNvSpPr>
            <a:spLocks noChangeAspect="1" noChangeArrowheads="1"/>
          </p:cNvSpPr>
          <p:nvPr/>
        </p:nvSpPr>
        <p:spPr bwMode="auto">
          <a:xfrm>
            <a:off x="6553200" y="27543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" name="AutoShape 15"/>
          <p:cNvSpPr>
            <a:spLocks noChangeAspect="1" noChangeArrowheads="1"/>
          </p:cNvSpPr>
          <p:nvPr/>
        </p:nvSpPr>
        <p:spPr bwMode="auto">
          <a:xfrm rot="21280522">
            <a:off x="6096000" y="29146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086600" y="2381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" name="AutoShape 17"/>
          <p:cNvSpPr>
            <a:spLocks noChangeAspect="1" noChangeArrowheads="1"/>
          </p:cNvSpPr>
          <p:nvPr/>
        </p:nvSpPr>
        <p:spPr bwMode="auto">
          <a:xfrm>
            <a:off x="7467600" y="25257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" name="AutoShape 18"/>
          <p:cNvSpPr>
            <a:spLocks noChangeAspect="1" noChangeArrowheads="1"/>
          </p:cNvSpPr>
          <p:nvPr/>
        </p:nvSpPr>
        <p:spPr bwMode="auto">
          <a:xfrm>
            <a:off x="4419600" y="1924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3" name="AutoShape 19"/>
          <p:cNvSpPr>
            <a:spLocks noChangeAspect="1" noChangeArrowheads="1"/>
          </p:cNvSpPr>
          <p:nvPr/>
        </p:nvSpPr>
        <p:spPr bwMode="auto">
          <a:xfrm>
            <a:off x="4419600" y="3143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4" name="AutoShape 20"/>
          <p:cNvSpPr>
            <a:spLocks noChangeAspect="1" noChangeArrowheads="1"/>
          </p:cNvSpPr>
          <p:nvPr/>
        </p:nvSpPr>
        <p:spPr bwMode="auto">
          <a:xfrm>
            <a:off x="4267200" y="32956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5" name="AutoShape 21"/>
          <p:cNvSpPr>
            <a:spLocks noChangeAspect="1" noChangeArrowheads="1"/>
          </p:cNvSpPr>
          <p:nvPr/>
        </p:nvSpPr>
        <p:spPr bwMode="auto">
          <a:xfrm>
            <a:off x="4953000" y="3067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6" name="AutoShape 22"/>
          <p:cNvSpPr>
            <a:spLocks noChangeAspect="1" noChangeArrowheads="1"/>
          </p:cNvSpPr>
          <p:nvPr/>
        </p:nvSpPr>
        <p:spPr bwMode="auto">
          <a:xfrm>
            <a:off x="4419600" y="2686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7" name="AutoShape 23"/>
          <p:cNvSpPr>
            <a:spLocks noChangeAspect="1" noChangeArrowheads="1"/>
          </p:cNvSpPr>
          <p:nvPr/>
        </p:nvSpPr>
        <p:spPr bwMode="auto">
          <a:xfrm>
            <a:off x="4267200" y="2762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8" name="AutoShape 24"/>
          <p:cNvSpPr>
            <a:spLocks noChangeAspect="1" noChangeArrowheads="1"/>
          </p:cNvSpPr>
          <p:nvPr/>
        </p:nvSpPr>
        <p:spPr bwMode="auto">
          <a:xfrm>
            <a:off x="4419600" y="2228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9" name="AutoShape 25"/>
          <p:cNvSpPr>
            <a:spLocks noChangeAspect="1" noChangeArrowheads="1"/>
          </p:cNvSpPr>
          <p:nvPr/>
        </p:nvSpPr>
        <p:spPr bwMode="auto">
          <a:xfrm>
            <a:off x="5486400" y="3067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0" name="AutoShape 26"/>
          <p:cNvSpPr>
            <a:spLocks noChangeAspect="1" noChangeArrowheads="1"/>
          </p:cNvSpPr>
          <p:nvPr/>
        </p:nvSpPr>
        <p:spPr bwMode="auto">
          <a:xfrm>
            <a:off x="3962400" y="3524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1" name="AutoShape 27"/>
          <p:cNvSpPr>
            <a:spLocks noChangeAspect="1" noChangeArrowheads="1"/>
          </p:cNvSpPr>
          <p:nvPr/>
        </p:nvSpPr>
        <p:spPr bwMode="auto">
          <a:xfrm>
            <a:off x="4953000" y="1924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" name="AutoShape 28"/>
          <p:cNvSpPr>
            <a:spLocks noChangeAspect="1" noChangeArrowheads="1"/>
          </p:cNvSpPr>
          <p:nvPr/>
        </p:nvSpPr>
        <p:spPr bwMode="auto">
          <a:xfrm>
            <a:off x="4953000" y="2305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3" name="AutoShape 30"/>
          <p:cNvSpPr>
            <a:spLocks noChangeAspect="1" noChangeArrowheads="1"/>
          </p:cNvSpPr>
          <p:nvPr/>
        </p:nvSpPr>
        <p:spPr bwMode="auto">
          <a:xfrm>
            <a:off x="4267200" y="1771649"/>
            <a:ext cx="306388" cy="236538"/>
          </a:xfrm>
          <a:prstGeom prst="star4">
            <a:avLst>
              <a:gd name="adj" fmla="val 12500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" name="AutoShape 31"/>
          <p:cNvSpPr>
            <a:spLocks noChangeAspect="1" noChangeArrowheads="1"/>
          </p:cNvSpPr>
          <p:nvPr/>
        </p:nvSpPr>
        <p:spPr bwMode="auto">
          <a:xfrm>
            <a:off x="5486400" y="2076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" name="AutoShape 34"/>
          <p:cNvSpPr>
            <a:spLocks noChangeAspect="1" noChangeArrowheads="1"/>
          </p:cNvSpPr>
          <p:nvPr/>
        </p:nvSpPr>
        <p:spPr bwMode="auto">
          <a:xfrm>
            <a:off x="4038600" y="2838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6" name="AutoShape 35"/>
          <p:cNvSpPr>
            <a:spLocks noChangeAspect="1" noChangeArrowheads="1"/>
          </p:cNvSpPr>
          <p:nvPr/>
        </p:nvSpPr>
        <p:spPr bwMode="auto">
          <a:xfrm>
            <a:off x="3886200" y="1771649"/>
            <a:ext cx="306388" cy="236538"/>
          </a:xfrm>
          <a:prstGeom prst="star4">
            <a:avLst>
              <a:gd name="adj" fmla="val 12500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7" name="AutoShape 36"/>
          <p:cNvSpPr>
            <a:spLocks noChangeAspect="1" noChangeArrowheads="1"/>
          </p:cNvSpPr>
          <p:nvPr/>
        </p:nvSpPr>
        <p:spPr bwMode="auto">
          <a:xfrm>
            <a:off x="3962400" y="3219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8" name="AutoShape 37"/>
          <p:cNvSpPr>
            <a:spLocks noChangeAspect="1" noChangeArrowheads="1"/>
          </p:cNvSpPr>
          <p:nvPr/>
        </p:nvSpPr>
        <p:spPr bwMode="auto">
          <a:xfrm>
            <a:off x="3581400" y="2000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9" name="AutoShape 38"/>
          <p:cNvSpPr>
            <a:spLocks noChangeAspect="1" noChangeArrowheads="1"/>
          </p:cNvSpPr>
          <p:nvPr/>
        </p:nvSpPr>
        <p:spPr bwMode="auto">
          <a:xfrm>
            <a:off x="3733800" y="3143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0" name="AutoShape 39"/>
          <p:cNvSpPr>
            <a:spLocks noChangeAspect="1" noChangeArrowheads="1"/>
          </p:cNvSpPr>
          <p:nvPr/>
        </p:nvSpPr>
        <p:spPr bwMode="auto">
          <a:xfrm>
            <a:off x="3962400" y="2305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1" name="AutoShape 41"/>
          <p:cNvSpPr>
            <a:spLocks noChangeAspect="1" noChangeArrowheads="1"/>
          </p:cNvSpPr>
          <p:nvPr/>
        </p:nvSpPr>
        <p:spPr bwMode="auto">
          <a:xfrm>
            <a:off x="4038600" y="2000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2" name="AutoShape 42"/>
          <p:cNvSpPr>
            <a:spLocks noChangeAspect="1" noChangeArrowheads="1"/>
          </p:cNvSpPr>
          <p:nvPr/>
        </p:nvSpPr>
        <p:spPr bwMode="auto">
          <a:xfrm>
            <a:off x="3581400" y="2686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3" name="AutoShape 43"/>
          <p:cNvSpPr>
            <a:spLocks noChangeAspect="1" noChangeArrowheads="1"/>
          </p:cNvSpPr>
          <p:nvPr/>
        </p:nvSpPr>
        <p:spPr bwMode="auto">
          <a:xfrm>
            <a:off x="3581400" y="1619249"/>
            <a:ext cx="306388" cy="236538"/>
          </a:xfrm>
          <a:prstGeom prst="star4">
            <a:avLst>
              <a:gd name="adj" fmla="val 12500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4" name="AutoShape 44"/>
          <p:cNvSpPr>
            <a:spLocks noChangeAspect="1" noChangeArrowheads="1"/>
          </p:cNvSpPr>
          <p:nvPr/>
        </p:nvSpPr>
        <p:spPr bwMode="auto">
          <a:xfrm>
            <a:off x="4191000" y="2228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5" name="AutoShape 45"/>
          <p:cNvSpPr>
            <a:spLocks noChangeAspect="1" noChangeArrowheads="1"/>
          </p:cNvSpPr>
          <p:nvPr/>
        </p:nvSpPr>
        <p:spPr bwMode="auto">
          <a:xfrm>
            <a:off x="3505200" y="3371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6" name="AutoShape 46"/>
          <p:cNvSpPr>
            <a:spLocks noChangeAspect="1" noChangeArrowheads="1"/>
          </p:cNvSpPr>
          <p:nvPr/>
        </p:nvSpPr>
        <p:spPr bwMode="auto">
          <a:xfrm>
            <a:off x="3276600" y="2305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47" name="文本1"/>
          <p:cNvGrpSpPr/>
          <p:nvPr/>
        </p:nvGrpSpPr>
        <p:grpSpPr>
          <a:xfrm>
            <a:off x="533400" y="1706936"/>
            <a:ext cx="2587625" cy="2497137"/>
            <a:chOff x="533400" y="2305844"/>
            <a:chExt cx="2587625" cy="2497137"/>
          </a:xfrm>
        </p:grpSpPr>
        <p:sp>
          <p:nvSpPr>
            <p:cNvPr id="48" name="AutoShape 13"/>
            <p:cNvSpPr>
              <a:spLocks noChangeArrowheads="1"/>
            </p:cNvSpPr>
            <p:nvPr/>
          </p:nvSpPr>
          <p:spPr bwMode="gray">
            <a:xfrm>
              <a:off x="533400" y="2305844"/>
              <a:ext cx="2587625" cy="2497137"/>
            </a:xfrm>
            <a:prstGeom prst="roundRect">
              <a:avLst>
                <a:gd name="adj" fmla="val 4639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TextBox 20"/>
            <p:cNvSpPr txBox="1"/>
            <p:nvPr/>
          </p:nvSpPr>
          <p:spPr bwMode="auto">
            <a:xfrm>
              <a:off x="631190" y="2675414"/>
              <a:ext cx="2489835" cy="20015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College students generally use short video platforms at a high frequency, with different lengths of time per week, and </a:t>
              </a:r>
              <a:r>
                <a:rPr kumimoji="0" lang="zh-CN" altLang="en-US" sz="1200" b="1" i="0" u="none" strike="noStrike" cap="none" spc="0" normalizeH="0" baseline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the average daily use time is 1-2 hours.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深色1"/>
          <p:cNvGrpSpPr/>
          <p:nvPr/>
        </p:nvGrpSpPr>
        <p:grpSpPr>
          <a:xfrm>
            <a:off x="631825" y="1456111"/>
            <a:ext cx="2355850" cy="523875"/>
            <a:chOff x="631825" y="2055019"/>
            <a:chExt cx="2355850" cy="523875"/>
          </a:xfrm>
          <a:solidFill>
            <a:srgbClr val="404040"/>
          </a:solidFill>
        </p:grpSpPr>
        <p:sp>
          <p:nvSpPr>
            <p:cNvPr id="51" name="AutoShape 14"/>
            <p:cNvSpPr>
              <a:spLocks noChangeArrowheads="1"/>
            </p:cNvSpPr>
            <p:nvPr/>
          </p:nvSpPr>
          <p:spPr bwMode="ltGray">
            <a:xfrm>
              <a:off x="631825" y="2055019"/>
              <a:ext cx="2355850" cy="523875"/>
            </a:xfrm>
            <a:prstGeom prst="roundRect">
              <a:avLst>
                <a:gd name="adj" fmla="val 16667"/>
              </a:avLst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</a:pPr>
              <a:endParaRPr lang="zh-CN" altLang="en-US" sz="1200" ker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9"/>
            <p:cNvSpPr txBox="1">
              <a:spLocks noChangeArrowheads="1"/>
            </p:cNvSpPr>
            <p:nvPr/>
          </p:nvSpPr>
          <p:spPr bwMode="auto">
            <a:xfrm>
              <a:off x="944562" y="2167344"/>
              <a:ext cx="1728787" cy="276999"/>
            </a:xfrm>
            <a:prstGeom prst="rect">
              <a:avLst/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solidFill>
                    <a:srgbClr val="FFFFFF"/>
                  </a:solidFill>
                  <a:sym typeface="+mn-ea"/>
                </a:rPr>
                <a:t>Usage frequency</a:t>
              </a:r>
              <a:endParaRPr lang="zh-CN" altLang="zh-CN" dirty="0"/>
            </a:p>
          </p:txBody>
        </p:sp>
      </p:grpSp>
      <p:grpSp>
        <p:nvGrpSpPr>
          <p:cNvPr id="53" name="文本1"/>
          <p:cNvGrpSpPr/>
          <p:nvPr/>
        </p:nvGrpSpPr>
        <p:grpSpPr>
          <a:xfrm>
            <a:off x="3352527" y="1706936"/>
            <a:ext cx="2587625" cy="2497137"/>
            <a:chOff x="533400" y="2305844"/>
            <a:chExt cx="2587625" cy="2497137"/>
          </a:xfrm>
        </p:grpSpPr>
        <p:sp>
          <p:nvSpPr>
            <p:cNvPr id="54" name="AutoShape 13"/>
            <p:cNvSpPr>
              <a:spLocks noChangeArrowheads="1"/>
            </p:cNvSpPr>
            <p:nvPr/>
          </p:nvSpPr>
          <p:spPr bwMode="gray">
            <a:xfrm>
              <a:off x="533400" y="2305844"/>
              <a:ext cx="2587625" cy="2497137"/>
            </a:xfrm>
            <a:prstGeom prst="roundRect">
              <a:avLst>
                <a:gd name="adj" fmla="val 4639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TextBox 20"/>
            <p:cNvSpPr txBox="1"/>
            <p:nvPr/>
          </p:nvSpPr>
          <p:spPr bwMode="auto">
            <a:xfrm>
              <a:off x="591820" y="2675414"/>
              <a:ext cx="2503805" cy="20745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di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College students use short videos for entertainment, learning and socializing, among which </a:t>
              </a:r>
              <a:r>
                <a:rPr kumimoji="0" lang="zh-CN" altLang="en-US" sz="1200" b="1" i="0" u="none" strike="noStrike" cap="none" spc="0" normalizeH="0" baseline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entertainment is the most important purpose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深色1"/>
          <p:cNvGrpSpPr/>
          <p:nvPr/>
        </p:nvGrpSpPr>
        <p:grpSpPr>
          <a:xfrm>
            <a:off x="3450952" y="1456111"/>
            <a:ext cx="2355850" cy="523875"/>
            <a:chOff x="631825" y="2055019"/>
            <a:chExt cx="2355850" cy="523875"/>
          </a:xfrm>
          <a:solidFill>
            <a:srgbClr val="FFC000"/>
          </a:solidFill>
        </p:grpSpPr>
        <p:sp>
          <p:nvSpPr>
            <p:cNvPr id="57" name="AutoShape 14"/>
            <p:cNvSpPr>
              <a:spLocks noChangeArrowheads="1"/>
            </p:cNvSpPr>
            <p:nvPr/>
          </p:nvSpPr>
          <p:spPr bwMode="ltGray">
            <a:xfrm>
              <a:off x="631825" y="2055019"/>
              <a:ext cx="2355850" cy="523875"/>
            </a:xfrm>
            <a:prstGeom prst="roundRect">
              <a:avLst>
                <a:gd name="adj" fmla="val 16667"/>
              </a:avLst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</a:pPr>
              <a:endParaRPr lang="zh-CN" altLang="en-US" sz="1200" ker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19"/>
            <p:cNvSpPr txBox="1">
              <a:spLocks noChangeArrowheads="1"/>
            </p:cNvSpPr>
            <p:nvPr/>
          </p:nvSpPr>
          <p:spPr bwMode="auto">
            <a:xfrm>
              <a:off x="944562" y="2167344"/>
              <a:ext cx="1728787" cy="276999"/>
            </a:xfrm>
            <a:prstGeom prst="rect">
              <a:avLst/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>
              <a:defPPr>
                <a:defRPr lang="zh-CN"/>
              </a:defPPr>
              <a:lvl1pPr>
                <a:lnSpc>
                  <a:spcPct val="120000"/>
                </a:lnSpc>
                <a:defRPr sz="1200" kern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solidFill>
                    <a:srgbClr val="FFFFFF"/>
                  </a:solidFill>
                  <a:sym typeface="+mn-ea"/>
                </a:rPr>
                <a:t>Purpose of use</a:t>
              </a:r>
              <a:endParaRPr lang="zh-CN" altLang="zh-CN" dirty="0"/>
            </a:p>
          </p:txBody>
        </p:sp>
      </p:grpSp>
      <p:grpSp>
        <p:nvGrpSpPr>
          <p:cNvPr id="59" name="文本1"/>
          <p:cNvGrpSpPr/>
          <p:nvPr/>
        </p:nvGrpSpPr>
        <p:grpSpPr>
          <a:xfrm>
            <a:off x="6156176" y="1706936"/>
            <a:ext cx="2587625" cy="2497137"/>
            <a:chOff x="533400" y="2305844"/>
            <a:chExt cx="2587625" cy="2497137"/>
          </a:xfrm>
        </p:grpSpPr>
        <p:sp>
          <p:nvSpPr>
            <p:cNvPr id="60" name="AutoShape 13"/>
            <p:cNvSpPr>
              <a:spLocks noChangeArrowheads="1"/>
            </p:cNvSpPr>
            <p:nvPr/>
          </p:nvSpPr>
          <p:spPr bwMode="gray">
            <a:xfrm>
              <a:off x="533400" y="2305844"/>
              <a:ext cx="2587625" cy="2497137"/>
            </a:xfrm>
            <a:prstGeom prst="roundRect">
              <a:avLst>
                <a:gd name="adj" fmla="val 4639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TextBox 20"/>
            <p:cNvSpPr txBox="1"/>
            <p:nvPr/>
          </p:nvSpPr>
          <p:spPr bwMode="auto">
            <a:xfrm>
              <a:off x="543560" y="2675414"/>
              <a:ext cx="2519680" cy="20021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 types of short video content that college students like </a:t>
              </a:r>
              <a:r>
                <a:rPr kumimoji="0" lang="zh-CN" altLang="en-US" sz="1200" b="1" i="0" u="none" strike="noStrike" cap="none" spc="0" normalizeH="0" baseline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 funny, food, tourism, games, music and so on. </a:t>
              </a:r>
              <a:endParaRPr kumimoji="0" lang="zh-CN" altLang="en-US" sz="1200" b="1" i="0" u="none" strike="noStrike" cap="none" spc="0" normalizeH="0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深色1"/>
          <p:cNvGrpSpPr/>
          <p:nvPr/>
        </p:nvGrpSpPr>
        <p:grpSpPr>
          <a:xfrm>
            <a:off x="6254601" y="1456111"/>
            <a:ext cx="2355850" cy="523875"/>
            <a:chOff x="631825" y="2055019"/>
            <a:chExt cx="2355850" cy="523875"/>
          </a:xfrm>
          <a:solidFill>
            <a:srgbClr val="404040"/>
          </a:solidFill>
        </p:grpSpPr>
        <p:sp>
          <p:nvSpPr>
            <p:cNvPr id="63" name="AutoShape 14"/>
            <p:cNvSpPr>
              <a:spLocks noChangeArrowheads="1"/>
            </p:cNvSpPr>
            <p:nvPr/>
          </p:nvSpPr>
          <p:spPr bwMode="ltGray">
            <a:xfrm>
              <a:off x="631825" y="2055019"/>
              <a:ext cx="2355850" cy="523875"/>
            </a:xfrm>
            <a:prstGeom prst="roundRect">
              <a:avLst>
                <a:gd name="adj" fmla="val 16667"/>
              </a:avLst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</a:pPr>
              <a:endParaRPr lang="zh-CN" altLang="en-US" sz="1200" ker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9"/>
            <p:cNvSpPr txBox="1">
              <a:spLocks noChangeArrowheads="1"/>
            </p:cNvSpPr>
            <p:nvPr/>
          </p:nvSpPr>
          <p:spPr bwMode="auto">
            <a:xfrm>
              <a:off x="944562" y="2167344"/>
              <a:ext cx="1728787" cy="276999"/>
            </a:xfrm>
            <a:prstGeom prst="rect">
              <a:avLst/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>
              <a:defPPr>
                <a:defRPr lang="zh-CN"/>
              </a:defPPr>
              <a:lvl1pPr>
                <a:lnSpc>
                  <a:spcPct val="120000"/>
                </a:lnSpc>
                <a:defRPr sz="1200" kern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solidFill>
                    <a:srgbClr val="FFFFFF"/>
                  </a:solidFill>
                  <a:sym typeface="+mn-ea"/>
                </a:rPr>
                <a:t>Content type</a:t>
              </a:r>
              <a:endParaRPr lang="zh-CN" altLang="zh-CN" dirty="0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3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6" presetClass="emph" presetSubtype="0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6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  <p:bldP spid="5" grpId="1" bldLvl="0" animBg="1"/>
      <p:bldP spid="5" grpId="2" bldLvl="0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724,&quot;width&quot;:1656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bf33df08-8c6a-480d-85d9-3c2bcf2ef0e4"/>
  <p:tag name="COMMONDATA" val="eyJoZGlkIjoiMDUwNWU5YmZlYTIxMGNhOWJjMDVhMWVmMzlmZmNjYmQ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2298</Words>
  <Application>WPS 演示</Application>
  <PresentationFormat>全屏显示(16:9)</PresentationFormat>
  <Paragraphs>109</Paragraphs>
  <Slides>10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Broadway BT</vt:lpstr>
      <vt:lpstr>Segoe Print</vt:lpstr>
      <vt:lpstr>Calibri</vt:lpstr>
      <vt:lpstr>汉仪大黑简</vt:lpstr>
      <vt:lpstr>黑体</vt:lpstr>
      <vt:lpstr>Arial Unicode MS</vt:lpstr>
      <vt:lpstr>PMingLiU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category>www.1ppt.com</cp:category>
  <cp:lastModifiedBy>文红兵呀</cp:lastModifiedBy>
  <cp:revision>201</cp:revision>
  <dcterms:created xsi:type="dcterms:W3CDTF">2015-04-06T10:58:00Z</dcterms:created>
  <dcterms:modified xsi:type="dcterms:W3CDTF">2023-05-27T13:47:29Z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D9C7526B7EB743EAA641DA757B984C5C</vt:lpwstr>
  </property>
  <property fmtid="{D5CDD505-2E9C-101B-9397-08002B2CF9AE}" pid="3" name="KSOProductBuildVer">
    <vt:lpwstr>2052-11.1.0.14309</vt:lpwstr>
  </property>
</Properties>
</file>