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4" r:id="rId4"/>
    <p:sldId id="265" r:id="rId6"/>
    <p:sldId id="262" r:id="rId7"/>
    <p:sldId id="266" r:id="rId8"/>
    <p:sldId id="267" r:id="rId9"/>
    <p:sldId id="268" r:id="rId10"/>
    <p:sldId id="269" r:id="rId11"/>
    <p:sldId id="270" r:id="rId12"/>
    <p:sldId id="261" r:id="rId13"/>
    <p:sldId id="258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1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6.xml"/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56920" y="914400"/>
            <a:ext cx="10638155" cy="2570480"/>
          </a:xfrm>
        </p:spPr>
        <p:txBody>
          <a:bodyPr/>
          <a:p>
            <a:r>
              <a:rPr lang="en-US" altLang="zh-CN"/>
              <a:t>Learnin</a:t>
            </a:r>
            <a:r>
              <a:rPr lang="en-US" altLang="zh-CN"/>
              <a:t>g Report---Part 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r"/>
            <a:r>
              <a:rPr lang="en-US" altLang="zh-CN"/>
              <a:t>---In The Name Of English</a:t>
            </a:r>
            <a:endParaRPr lang="en-US" altLang="zh-CN"/>
          </a:p>
          <a:p>
            <a:pPr algn="r"/>
            <a:r>
              <a:rPr lang="en-US" altLang="zh-CN"/>
              <a:t>---By HongBing Wen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0" y="5241290"/>
            <a:ext cx="12192000" cy="16167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095375"/>
            <a:ext cx="10938510" cy="4363085"/>
          </a:xfrm>
        </p:spPr>
        <p:txBody>
          <a:bodyPr>
            <a:noAutofit/>
          </a:bodyPr>
          <a:p>
            <a:pPr algn="just"/>
            <a:r>
              <a:rPr lang="zh-CN" altLang="en-US" sz="2400" b="1"/>
              <a:t>A paragraph should have only one center.  If a new topic appears, we should write a new paragraph.</a:t>
            </a:r>
            <a:endParaRPr lang="zh-CN" altLang="en-US" sz="2400" b="1"/>
          </a:p>
          <a:p>
            <a:pPr algn="just"/>
            <a:r>
              <a:rPr lang="zh-CN" altLang="en-US" sz="2400" b="1"/>
              <a:t>When writing each paragraph, we should first consider the structure of the paragraph and the arrangement of the sentence to make the logical order clearly.</a:t>
            </a:r>
            <a:endParaRPr lang="zh-CN" altLang="en-US" sz="2400" b="1"/>
          </a:p>
          <a:p>
            <a:pPr algn="just"/>
            <a:r>
              <a:rPr lang="zh-CN" altLang="en-US" sz="2400" b="1"/>
              <a:t>When some sentences in one paragraph are difficult to connect, we should use transitional sentences to connect the preceding with the following.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0" y="5241290"/>
            <a:ext cx="12192000" cy="16167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7" descr="64-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449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4810760" cy="6857365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881527" y="2368555"/>
            <a:ext cx="3048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881527" y="3775293"/>
            <a:ext cx="3048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229870" y="2454910"/>
            <a:ext cx="4351655" cy="11525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3200">
                <a:sym typeface="+mn-ea"/>
              </a:rPr>
              <a:t>Criteria of an </a:t>
            </a:r>
            <a:endParaRPr lang="en-US" altLang="zh-CN" sz="3200">
              <a:sym typeface="+mn-ea"/>
            </a:endParaRPr>
          </a:p>
          <a:p>
            <a:pPr algn="just"/>
            <a:r>
              <a:rPr lang="en-US" altLang="zh-CN" sz="3200">
                <a:sym typeface="+mn-ea"/>
              </a:rPr>
              <a:t>effective paragraph</a:t>
            </a:r>
            <a:endParaRPr lang="zh-CN" altLang="en-US" sz="3200"/>
          </a:p>
          <a:p>
            <a:pPr algn="just"/>
            <a:endParaRPr lang="zh-CN" altLang="en-US" sz="32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118220" y="1618242"/>
            <a:ext cx="622756" cy="618845"/>
            <a:chOff x="4965079" y="546100"/>
            <a:chExt cx="584697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25842" cy="470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665" b="1" dirty="0">
                  <a:solidFill>
                    <a:schemeClr val="bg1"/>
                  </a:solidFill>
                </a:rPr>
                <a:t>01</a:t>
              </a:r>
              <a:endParaRPr lang="zh-CN" altLang="zh-CN" sz="2665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935980" y="1701962"/>
            <a:ext cx="4851103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Unity</a:t>
            </a:r>
            <a:endParaRPr lang="en-US" altLang="zh-CN" sz="213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118220" y="2531295"/>
            <a:ext cx="622756" cy="618845"/>
            <a:chOff x="4965079" y="546100"/>
            <a:chExt cx="584697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25842" cy="470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65" b="1" dirty="0" smtClean="0">
                  <a:solidFill>
                    <a:schemeClr val="bg1"/>
                  </a:solidFill>
                </a:rPr>
                <a:t>02</a:t>
              </a:r>
              <a:endParaRPr lang="zh-CN" altLang="zh-CN" sz="2665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935980" y="2615015"/>
            <a:ext cx="4851103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Coherence</a:t>
            </a:r>
            <a:endParaRPr lang="en-US" altLang="zh-CN" sz="213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118220" y="3492501"/>
            <a:ext cx="622756" cy="618845"/>
            <a:chOff x="4965079" y="546100"/>
            <a:chExt cx="584697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25842" cy="470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665" b="1" dirty="0" smtClean="0">
                  <a:solidFill>
                    <a:schemeClr val="bg1"/>
                  </a:solidFill>
                </a:rPr>
                <a:t>0</a:t>
              </a:r>
              <a:r>
                <a:rPr lang="en-US" altLang="zh-CN" sz="2665" b="1" dirty="0" smtClean="0">
                  <a:solidFill>
                    <a:schemeClr val="bg1"/>
                  </a:solidFill>
                </a:rPr>
                <a:t>3</a:t>
              </a:r>
              <a:endParaRPr lang="zh-CN" altLang="zh-CN" sz="2665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935980" y="3576221"/>
            <a:ext cx="4851103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Transition</a:t>
            </a:r>
            <a:endParaRPr lang="en-US" altLang="zh-CN" sz="213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18220" y="4528186"/>
            <a:ext cx="622756" cy="618845"/>
            <a:chOff x="4965079" y="546100"/>
            <a:chExt cx="584697" cy="581025"/>
          </a:xfrm>
        </p:grpSpPr>
        <p:sp>
          <p:nvSpPr>
            <p:cNvPr id="8" name="Oval 6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" name="Text Box 24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965079" y="586175"/>
              <a:ext cx="525842" cy="470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sz="2665" b="1" dirty="0" smtClean="0">
                  <a:solidFill>
                    <a:schemeClr val="bg1"/>
                  </a:solidFill>
                </a:rPr>
                <a:t>04</a:t>
              </a:r>
              <a:endParaRPr lang="en-US" sz="2665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49"/>
          <p:cNvSpPr txBox="1"/>
          <p:nvPr>
            <p:custDataLst>
              <p:tags r:id="rId3"/>
            </p:custDataLst>
          </p:nvPr>
        </p:nvSpPr>
        <p:spPr>
          <a:xfrm>
            <a:off x="6935980" y="4611906"/>
            <a:ext cx="4851103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Outcomes</a:t>
            </a:r>
            <a:endParaRPr lang="en-US" altLang="zh-CN" sz="213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5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65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5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5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15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5141" grpId="0" bldLvl="0" animBg="1"/>
      <p:bldP spid="5144" grpId="0" bldLvl="0" animBg="1"/>
      <p:bldP spid="33" grpId="0"/>
      <p:bldP spid="31" grpId="0" bldLvl="0" animBg="1"/>
      <p:bldP spid="46" grpId="0" bldLvl="0" animBg="1"/>
      <p:bldP spid="50" grpId="0" bldLvl="0" animBg="1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36071" y="2269614"/>
            <a:ext cx="5748028" cy="2207671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2265">
              <a:solidFill>
                <a:srgbClr val="1F497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07968" y="2269614"/>
            <a:ext cx="383943" cy="2207671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265">
              <a:solidFill>
                <a:srgbClr val="1F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5898" y="2327009"/>
            <a:ext cx="218821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1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1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6365875" y="2327275"/>
            <a:ext cx="5640070" cy="2000250"/>
          </a:xfrm>
          <a:prstGeom prst="rect">
            <a:avLst/>
          </a:prstGeom>
        </p:spPr>
        <p:txBody>
          <a:bodyPr vert="horz" lIns="121888" tIns="60944" rIns="121888" bIns="60944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Unity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75143" y="4327657"/>
            <a:ext cx="5376597" cy="6095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2265">
              <a:solidFill>
                <a:srgbClr val="1F497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/>
      <p:bldP spid="13" grpId="0"/>
      <p:bldP spid="1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0" y="5241290"/>
            <a:ext cx="12192000" cy="161671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696205" y="845186"/>
            <a:ext cx="739989" cy="735341"/>
            <a:chOff x="4965079" y="546100"/>
            <a:chExt cx="584697" cy="581025"/>
          </a:xfrm>
        </p:grpSpPr>
        <p:sp>
          <p:nvSpPr>
            <p:cNvPr id="8" name="Oval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" name="Text Box 24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65079" y="586175"/>
              <a:ext cx="525842" cy="396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sz="2665" b="1" dirty="0" smtClean="0">
                  <a:solidFill>
                    <a:schemeClr val="bg1"/>
                  </a:solidFill>
                </a:rPr>
                <a:t>01</a:t>
              </a:r>
              <a:endParaRPr lang="en-US" sz="2665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49"/>
          <p:cNvSpPr txBox="1"/>
          <p:nvPr>
            <p:custDataLst>
              <p:tags r:id="rId6"/>
            </p:custDataLst>
          </p:nvPr>
        </p:nvSpPr>
        <p:spPr>
          <a:xfrm>
            <a:off x="3667907" y="944666"/>
            <a:ext cx="5764314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ym typeface="+mn-ea"/>
              </a:rPr>
              <a:t>unified central theme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96205" y="1949566"/>
            <a:ext cx="739989" cy="735341"/>
            <a:chOff x="4965079" y="546100"/>
            <a:chExt cx="584697" cy="581025"/>
          </a:xfrm>
        </p:grpSpPr>
        <p:sp>
          <p:nvSpPr>
            <p:cNvPr id="11" name="Oval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Text Box 2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965079" y="586175"/>
              <a:ext cx="525842" cy="396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sz="2665" b="1" dirty="0" smtClean="0">
                  <a:solidFill>
                    <a:schemeClr val="bg1"/>
                  </a:solidFill>
                </a:rPr>
                <a:t>02</a:t>
              </a:r>
              <a:endParaRPr lang="en-US" sz="2665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49"/>
          <p:cNvSpPr txBox="1"/>
          <p:nvPr>
            <p:custDataLst>
              <p:tags r:id="rId9"/>
            </p:custDataLst>
          </p:nvPr>
        </p:nvSpPr>
        <p:spPr>
          <a:xfrm>
            <a:off x="3667907" y="2049046"/>
            <a:ext cx="5764314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ym typeface="+mn-ea"/>
              </a:rPr>
              <a:t>displayed themes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00732" y="3003260"/>
            <a:ext cx="739989" cy="735341"/>
            <a:chOff x="4965079" y="546100"/>
            <a:chExt cx="584697" cy="581025"/>
          </a:xfrm>
        </p:grpSpPr>
        <p:sp>
          <p:nvSpPr>
            <p:cNvPr id="15" name="Oval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" name="Text Box 2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965079" y="586175"/>
              <a:ext cx="525842" cy="396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sz="2665" b="1" dirty="0" smtClean="0">
                  <a:solidFill>
                    <a:schemeClr val="bg1"/>
                  </a:solidFill>
                </a:rPr>
                <a:t>03</a:t>
              </a:r>
              <a:endParaRPr lang="en-US" sz="2665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49"/>
          <p:cNvSpPr txBox="1"/>
          <p:nvPr>
            <p:custDataLst>
              <p:tags r:id="rId12"/>
            </p:custDataLst>
          </p:nvPr>
        </p:nvSpPr>
        <p:spPr>
          <a:xfrm>
            <a:off x="3672434" y="3102740"/>
            <a:ext cx="5764314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ym typeface="+mn-ea"/>
              </a:rPr>
              <a:t>hidden themes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96287" y="4178010"/>
            <a:ext cx="739989" cy="735341"/>
            <a:chOff x="4965079" y="546100"/>
            <a:chExt cx="584697" cy="581025"/>
          </a:xfrm>
        </p:grpSpPr>
        <p:sp>
          <p:nvSpPr>
            <p:cNvPr id="19" name="Oval 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965079" y="586175"/>
              <a:ext cx="525842" cy="396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sz="2665" b="1" dirty="0">
                  <a:solidFill>
                    <a:schemeClr val="bg1"/>
                  </a:solidFill>
                </a:rPr>
                <a:t>04</a:t>
              </a:r>
              <a:endParaRPr lang="en-US" sz="2665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49"/>
          <p:cNvSpPr txBox="1"/>
          <p:nvPr>
            <p:custDataLst>
              <p:tags r:id="rId15"/>
            </p:custDataLst>
          </p:nvPr>
        </p:nvSpPr>
        <p:spPr>
          <a:xfrm>
            <a:off x="3667989" y="4042540"/>
            <a:ext cx="5764314" cy="11988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ym typeface="+mn-ea"/>
              </a:rPr>
              <a:t>All the sentence lead to one central theme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3" grpId="0" bldLvl="0" animBg="1"/>
      <p:bldP spid="17" grpId="0" bldLvl="0" animBg="1"/>
      <p:bldP spid="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6071" y="2269614"/>
            <a:ext cx="5748028" cy="2207671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2265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07968" y="2269614"/>
            <a:ext cx="383943" cy="2207671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265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5898" y="2327009"/>
            <a:ext cx="218821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1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1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6384290" y="2301240"/>
            <a:ext cx="5686425" cy="2026285"/>
          </a:xfrm>
          <a:prstGeom prst="rect">
            <a:avLst/>
          </a:prstGeom>
        </p:spPr>
        <p:txBody>
          <a:bodyPr vert="horz" lIns="121888" tIns="60944" rIns="121888" bIns="60944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Coherence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74508" y="4327657"/>
            <a:ext cx="5376597" cy="6095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2265">
              <a:solidFill>
                <a:srgbClr val="1F497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/>
      <p:bldP spid="10" grpId="0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0" y="5241290"/>
            <a:ext cx="12192000" cy="161671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911725" y="1647825"/>
            <a:ext cx="6149975" cy="2451735"/>
            <a:chOff x="263" y="2489"/>
            <a:chExt cx="12097" cy="4557"/>
          </a:xfrm>
        </p:grpSpPr>
        <p:grpSp>
          <p:nvGrpSpPr>
            <p:cNvPr id="7" name="组合 6"/>
            <p:cNvGrpSpPr/>
            <p:nvPr/>
          </p:nvGrpSpPr>
          <p:grpSpPr>
            <a:xfrm>
              <a:off x="263" y="2489"/>
              <a:ext cx="1165" cy="1158"/>
              <a:chOff x="4965079" y="546100"/>
              <a:chExt cx="584697" cy="581025"/>
            </a:xfrm>
          </p:grpSpPr>
          <p:sp>
            <p:nvSpPr>
              <p:cNvPr id="8" name="Oval 6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968752" y="546100"/>
                <a:ext cx="581024" cy="581025"/>
              </a:xfrm>
              <a:prstGeom prst="ellipse">
                <a:avLst/>
              </a:prstGeom>
              <a:solidFill>
                <a:srgbClr val="1848C0"/>
              </a:solidFill>
              <a:ln w="12700">
                <a:noFill/>
                <a:round/>
              </a:ln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 Box 24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965079" y="586175"/>
                <a:ext cx="525842" cy="3718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sz="2000" b="1" dirty="0" smtClean="0">
                    <a:solidFill>
                      <a:schemeClr val="bg1"/>
                    </a:solidFill>
                  </a:rPr>
                  <a:t>01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49"/>
            <p:cNvSpPr txBox="1"/>
            <p:nvPr>
              <p:custDataLst>
                <p:tags r:id="rId6"/>
              </p:custDataLst>
            </p:nvPr>
          </p:nvSpPr>
          <p:spPr>
            <a:xfrm>
              <a:off x="1793" y="2646"/>
              <a:ext cx="9078" cy="97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ym typeface="+mn-ea"/>
                </a:rPr>
                <a:t>clear</a:t>
              </a:r>
              <a:endPara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63" y="4228"/>
              <a:ext cx="1165" cy="1158"/>
              <a:chOff x="4965079" y="546100"/>
              <a:chExt cx="584697" cy="581025"/>
            </a:xfrm>
          </p:grpSpPr>
          <p:sp>
            <p:nvSpPr>
              <p:cNvPr id="11" name="Oval 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968752" y="546100"/>
                <a:ext cx="581024" cy="581025"/>
              </a:xfrm>
              <a:prstGeom prst="ellipse">
                <a:avLst/>
              </a:prstGeom>
              <a:solidFill>
                <a:srgbClr val="1848C0"/>
              </a:solidFill>
              <a:ln w="12700">
                <a:noFill/>
                <a:round/>
              </a:ln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965079" y="586175"/>
                <a:ext cx="525842" cy="3718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sz="2000" b="1" dirty="0" smtClean="0">
                    <a:solidFill>
                      <a:schemeClr val="bg1"/>
                    </a:solidFill>
                  </a:rPr>
                  <a:t>02</a:t>
                </a:r>
                <a:endParaRPr lang="en-US" sz="20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Box 49"/>
            <p:cNvSpPr txBox="1"/>
            <p:nvPr>
              <p:custDataLst>
                <p:tags r:id="rId9"/>
              </p:custDataLst>
            </p:nvPr>
          </p:nvSpPr>
          <p:spPr>
            <a:xfrm>
              <a:off x="1793" y="4385"/>
              <a:ext cx="9078" cy="97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ym typeface="+mn-ea"/>
                </a:rPr>
                <a:t>logical order</a:t>
              </a:r>
              <a:endPara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70" y="5888"/>
              <a:ext cx="1165" cy="1158"/>
              <a:chOff x="4965079" y="546100"/>
              <a:chExt cx="584697" cy="581025"/>
            </a:xfrm>
          </p:grpSpPr>
          <p:sp>
            <p:nvSpPr>
              <p:cNvPr id="15" name="Oval 6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968752" y="546100"/>
                <a:ext cx="581024" cy="581025"/>
              </a:xfrm>
              <a:prstGeom prst="ellipse">
                <a:avLst/>
              </a:prstGeom>
              <a:solidFill>
                <a:srgbClr val="1848C0"/>
              </a:solidFill>
              <a:ln w="12700">
                <a:noFill/>
                <a:round/>
              </a:ln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 Box 24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965079" y="586175"/>
                <a:ext cx="525842" cy="3718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sz="2000" b="1" dirty="0" smtClean="0">
                    <a:solidFill>
                      <a:schemeClr val="bg1"/>
                    </a:solidFill>
                  </a:rPr>
                  <a:t>03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49"/>
            <p:cNvSpPr txBox="1"/>
            <p:nvPr>
              <p:custDataLst>
                <p:tags r:id="rId12"/>
              </p:custDataLst>
            </p:nvPr>
          </p:nvSpPr>
          <p:spPr>
            <a:xfrm>
              <a:off x="1800" y="6044"/>
              <a:ext cx="10560" cy="97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ym typeface="+mn-ea"/>
                </a:rPr>
                <a:t>smooth and natural tansition</a:t>
              </a:r>
              <a:endPara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460375" y="2132330"/>
            <a:ext cx="592455" cy="622935"/>
            <a:chOff x="4965079" y="546100"/>
            <a:chExt cx="584697" cy="581025"/>
          </a:xfrm>
        </p:grpSpPr>
        <p:sp>
          <p:nvSpPr>
            <p:cNvPr id="27" name="Oval 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965079" y="586175"/>
              <a:ext cx="525842" cy="371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sz="2000" b="1" dirty="0" smtClean="0">
                  <a:solidFill>
                    <a:schemeClr val="bg1"/>
                  </a:solidFill>
                </a:rPr>
                <a:t>01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49"/>
          <p:cNvSpPr txBox="1"/>
          <p:nvPr/>
        </p:nvSpPr>
        <p:spPr>
          <a:xfrm>
            <a:off x="1238250" y="2216785"/>
            <a:ext cx="461518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Form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 rot="0">
            <a:off x="460375" y="3067685"/>
            <a:ext cx="592455" cy="622935"/>
            <a:chOff x="4965079" y="546100"/>
            <a:chExt cx="584697" cy="581025"/>
          </a:xfrm>
        </p:grpSpPr>
        <p:sp>
          <p:nvSpPr>
            <p:cNvPr id="31" name="Oval 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" name="Text Box 2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65079" y="586175"/>
              <a:ext cx="525842" cy="371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sz="2000" b="1" dirty="0" smtClean="0">
                  <a:solidFill>
                    <a:schemeClr val="bg1"/>
                  </a:solidFill>
                </a:rPr>
                <a:t>02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49"/>
          <p:cNvSpPr txBox="1"/>
          <p:nvPr/>
        </p:nvSpPr>
        <p:spPr>
          <a:xfrm>
            <a:off x="1238250" y="3152140"/>
            <a:ext cx="461518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ym typeface="+mn-ea"/>
              </a:rPr>
              <a:t>Organization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77850" y="808990"/>
            <a:ext cx="25253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Keys</a:t>
            </a:r>
            <a:endParaRPr lang="en-US" altLang="zh-CN" sz="4800"/>
          </a:p>
        </p:txBody>
      </p:sp>
      <p:sp>
        <p:nvSpPr>
          <p:cNvPr id="39" name="文本框 38"/>
          <p:cNvSpPr txBox="1"/>
          <p:nvPr/>
        </p:nvSpPr>
        <p:spPr>
          <a:xfrm>
            <a:off x="4670425" y="565150"/>
            <a:ext cx="66535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Sentence Arrangement</a:t>
            </a:r>
            <a:endParaRPr lang="en-US" altLang="zh-CN" sz="4800"/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6071" y="2269614"/>
            <a:ext cx="5748028" cy="2207671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2265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07968" y="2269614"/>
            <a:ext cx="383943" cy="2207671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265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5898" y="2327009"/>
            <a:ext cx="218821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1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1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6384290" y="2301240"/>
            <a:ext cx="5686425" cy="2026285"/>
          </a:xfrm>
          <a:prstGeom prst="rect">
            <a:avLst/>
          </a:prstGeom>
        </p:spPr>
        <p:txBody>
          <a:bodyPr vert="horz" lIns="121888" tIns="60944" rIns="121888" bIns="60944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Transition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74508" y="4327657"/>
            <a:ext cx="5376597" cy="6095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2265">
              <a:solidFill>
                <a:srgbClr val="1F497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/>
      <p:bldP spid="10" grpId="0"/>
      <p:bldP spid="1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0" y="5241290"/>
            <a:ext cx="12192000" cy="161671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954655" y="2592070"/>
            <a:ext cx="5983732" cy="1558630"/>
            <a:chOff x="263" y="2489"/>
            <a:chExt cx="11770" cy="2897"/>
          </a:xfrm>
        </p:grpSpPr>
        <p:grpSp>
          <p:nvGrpSpPr>
            <p:cNvPr id="7" name="组合 6"/>
            <p:cNvGrpSpPr/>
            <p:nvPr/>
          </p:nvGrpSpPr>
          <p:grpSpPr>
            <a:xfrm>
              <a:off x="263" y="2489"/>
              <a:ext cx="1165" cy="1158"/>
              <a:chOff x="4965079" y="546100"/>
              <a:chExt cx="584697" cy="581025"/>
            </a:xfrm>
          </p:grpSpPr>
          <p:sp>
            <p:nvSpPr>
              <p:cNvPr id="8" name="Oval 6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968752" y="546100"/>
                <a:ext cx="581024" cy="581025"/>
              </a:xfrm>
              <a:prstGeom prst="ellipse">
                <a:avLst/>
              </a:prstGeom>
              <a:solidFill>
                <a:srgbClr val="1848C0"/>
              </a:solidFill>
              <a:ln w="12700">
                <a:noFill/>
                <a:round/>
              </a:ln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 Box 24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965079" y="586175"/>
                <a:ext cx="525842" cy="3718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sz="2000" b="1" dirty="0" smtClean="0">
                    <a:solidFill>
                      <a:schemeClr val="bg1"/>
                    </a:solidFill>
                  </a:rPr>
                  <a:t>01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49"/>
            <p:cNvSpPr txBox="1"/>
            <p:nvPr>
              <p:custDataLst>
                <p:tags r:id="rId6"/>
              </p:custDataLst>
            </p:nvPr>
          </p:nvSpPr>
          <p:spPr>
            <a:xfrm>
              <a:off x="1793" y="2646"/>
              <a:ext cx="9078" cy="97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ym typeface="+mn-ea"/>
                </a:rPr>
                <a:t>use parallel structure</a:t>
              </a:r>
              <a:endPara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63" y="4228"/>
              <a:ext cx="1165" cy="1158"/>
              <a:chOff x="4965079" y="546100"/>
              <a:chExt cx="584697" cy="581025"/>
            </a:xfrm>
          </p:grpSpPr>
          <p:sp>
            <p:nvSpPr>
              <p:cNvPr id="11" name="Oval 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968752" y="546100"/>
                <a:ext cx="581024" cy="581025"/>
              </a:xfrm>
              <a:prstGeom prst="ellipse">
                <a:avLst/>
              </a:prstGeom>
              <a:solidFill>
                <a:srgbClr val="1848C0"/>
              </a:solidFill>
              <a:ln w="12700">
                <a:noFill/>
                <a:round/>
              </a:ln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965079" y="586175"/>
                <a:ext cx="525842" cy="3718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sz="2000" b="1" dirty="0" smtClean="0">
                    <a:solidFill>
                      <a:schemeClr val="bg1"/>
                    </a:solidFill>
                  </a:rPr>
                  <a:t>02</a:t>
                </a:r>
                <a:endParaRPr lang="en-US" sz="20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Box 49"/>
            <p:cNvSpPr txBox="1"/>
            <p:nvPr>
              <p:custDataLst>
                <p:tags r:id="rId9"/>
              </p:custDataLst>
            </p:nvPr>
          </p:nvSpPr>
          <p:spPr>
            <a:xfrm>
              <a:off x="1793" y="4385"/>
              <a:ext cx="10240" cy="97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ym typeface="+mn-ea"/>
                </a:rPr>
                <a:t>repeat words or words group</a:t>
              </a:r>
              <a:endPara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1770380" y="1569720"/>
            <a:ext cx="592455" cy="622935"/>
            <a:chOff x="4965079" y="546100"/>
            <a:chExt cx="584697" cy="581025"/>
          </a:xfrm>
        </p:grpSpPr>
        <p:sp>
          <p:nvSpPr>
            <p:cNvPr id="27" name="Oval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965079" y="586175"/>
              <a:ext cx="525842" cy="371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49"/>
          <p:cNvSpPr txBox="1"/>
          <p:nvPr>
            <p:custDataLst>
              <p:tags r:id="rId12"/>
            </p:custDataLst>
          </p:nvPr>
        </p:nvSpPr>
        <p:spPr>
          <a:xfrm>
            <a:off x="2548255" y="1654175"/>
            <a:ext cx="461518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ym typeface="+mn-ea"/>
              </a:rPr>
              <a:t>coherence is limited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10105" y="654685"/>
            <a:ext cx="1845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Why?</a:t>
            </a:r>
            <a:endParaRPr lang="en-US" altLang="zh-CN" sz="4800"/>
          </a:p>
        </p:txBody>
      </p:sp>
      <p:sp>
        <p:nvSpPr>
          <p:cNvPr id="19" name="文本框 18"/>
          <p:cNvSpPr txBox="1"/>
          <p:nvPr/>
        </p:nvSpPr>
        <p:spPr>
          <a:xfrm>
            <a:off x="7211060" y="1430020"/>
            <a:ext cx="370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How?</a:t>
            </a:r>
            <a:endParaRPr lang="en-US" altLang="zh-CN" sz="4800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6071" y="2269614"/>
            <a:ext cx="5748028" cy="2207671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2265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07968" y="2269614"/>
            <a:ext cx="383943" cy="2207671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265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5898" y="2327009"/>
            <a:ext cx="218821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1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1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6384290" y="2301240"/>
            <a:ext cx="5686425" cy="2026285"/>
          </a:xfrm>
          <a:prstGeom prst="rect">
            <a:avLst/>
          </a:prstGeom>
        </p:spPr>
        <p:txBody>
          <a:bodyPr vert="horz" lIns="121888" tIns="60944" rIns="121888" bIns="60944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Outcomes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74508" y="4327657"/>
            <a:ext cx="5376597" cy="6095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2265">
              <a:solidFill>
                <a:srgbClr val="1F497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/>
      <p:bldP spid="10" grpId="0"/>
      <p:bldP spid="11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3.xml><?xml version="1.0" encoding="utf-8"?>
<p:tagLst xmlns:p="http://schemas.openxmlformats.org/presentationml/2006/main">
  <p:tag name="COMMONDATA" val="eyJoZGlkIjoiMDUwNWU5YmZlYTIxMGNhOWJjMDVhMWVmMzlmZmNjYmQifQ=="/>
  <p:tag name="KSO_WPP_MARK_KEY" val="183b511e-9ffd-4d6d-b3ed-5a57665cee07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WPS 演示</Application>
  <PresentationFormat>宽屏</PresentationFormat>
  <Paragraphs>99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Learning Report---Part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文红兵呀</cp:lastModifiedBy>
  <cp:revision>179</cp:revision>
  <dcterms:created xsi:type="dcterms:W3CDTF">2019-06-19T02:08:00Z</dcterms:created>
  <dcterms:modified xsi:type="dcterms:W3CDTF">2023-03-01T07:18:46Z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2AE02016DDFC4F0E8C2A479EEFAAA313</vt:lpwstr>
  </property>
</Properties>
</file>